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3.xml" ContentType="application/vnd.openxmlformats-officedocument.presentationml.tags+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5.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6.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7.xml" ContentType="application/vnd.openxmlformats-officedocument.presentationml.tags+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8.xml" ContentType="application/vnd.openxmlformats-officedocument.presentationml.tags+xml"/>
  <Override PartName="/ppt/notesSlides/notesSlide30.xml" ContentType="application/vnd.openxmlformats-officedocument.presentationml.notesSlide+xml"/>
  <Override PartName="/ppt/tags/tag9.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tags/tag10.xml" ContentType="application/vnd.openxmlformats-officedocument.presentationml.tags+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tags/tag11.xml" ContentType="application/vnd.openxmlformats-officedocument.presentationml.tags+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tags/tag12.xml" ContentType="application/vnd.openxmlformats-officedocument.presentationml.tags+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8"/>
  </p:notesMasterIdLst>
  <p:sldIdLst>
    <p:sldId id="405" r:id="rId2"/>
    <p:sldId id="874" r:id="rId3"/>
    <p:sldId id="888" r:id="rId4"/>
    <p:sldId id="256" r:id="rId5"/>
    <p:sldId id="1053" r:id="rId6"/>
    <p:sldId id="1086" r:id="rId7"/>
    <p:sldId id="1085" r:id="rId8"/>
    <p:sldId id="1088" r:id="rId9"/>
    <p:sldId id="384" r:id="rId10"/>
    <p:sldId id="386" r:id="rId11"/>
    <p:sldId id="389" r:id="rId12"/>
    <p:sldId id="257" r:id="rId13"/>
    <p:sldId id="393" r:id="rId14"/>
    <p:sldId id="378" r:id="rId15"/>
    <p:sldId id="906" r:id="rId16"/>
    <p:sldId id="397" r:id="rId17"/>
    <p:sldId id="406" r:id="rId18"/>
    <p:sldId id="407" r:id="rId19"/>
    <p:sldId id="398" r:id="rId20"/>
    <p:sldId id="410" r:id="rId21"/>
    <p:sldId id="404" r:id="rId22"/>
    <p:sldId id="408" r:id="rId23"/>
    <p:sldId id="1046" r:id="rId24"/>
    <p:sldId id="1047" r:id="rId25"/>
    <p:sldId id="726" r:id="rId26"/>
    <p:sldId id="907" r:id="rId27"/>
    <p:sldId id="629" r:id="rId28"/>
    <p:sldId id="1045" r:id="rId29"/>
    <p:sldId id="268" r:id="rId30"/>
    <p:sldId id="718" r:id="rId31"/>
    <p:sldId id="717" r:id="rId32"/>
    <p:sldId id="422" r:id="rId33"/>
    <p:sldId id="423" r:id="rId34"/>
    <p:sldId id="916" r:id="rId35"/>
    <p:sldId id="917" r:id="rId36"/>
    <p:sldId id="923" r:id="rId37"/>
    <p:sldId id="425" r:id="rId38"/>
    <p:sldId id="918" r:id="rId39"/>
    <p:sldId id="919" r:id="rId40"/>
    <p:sldId id="452" r:id="rId41"/>
    <p:sldId id="427" r:id="rId42"/>
    <p:sldId id="428" r:id="rId43"/>
    <p:sldId id="429" r:id="rId44"/>
    <p:sldId id="454" r:id="rId45"/>
    <p:sldId id="433" r:id="rId46"/>
    <p:sldId id="457" r:id="rId47"/>
    <p:sldId id="437" r:id="rId48"/>
    <p:sldId id="458" r:id="rId49"/>
    <p:sldId id="468" r:id="rId50"/>
    <p:sldId id="478" r:id="rId51"/>
    <p:sldId id="719" r:id="rId52"/>
    <p:sldId id="483" r:id="rId53"/>
    <p:sldId id="484" r:id="rId54"/>
    <p:sldId id="1089" r:id="rId55"/>
    <p:sldId id="720" r:id="rId56"/>
    <p:sldId id="1084" r:id="rId57"/>
    <p:sldId id="1087" r:id="rId58"/>
    <p:sldId id="1057" r:id="rId59"/>
    <p:sldId id="440" r:id="rId60"/>
    <p:sldId id="461" r:id="rId61"/>
    <p:sldId id="443" r:id="rId62"/>
    <p:sldId id="444" r:id="rId63"/>
    <p:sldId id="463" r:id="rId64"/>
    <p:sldId id="446" r:id="rId65"/>
    <p:sldId id="721" r:id="rId66"/>
    <p:sldId id="1091" r:id="rId6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3399FF"/>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vertBarState="maximized">
    <p:restoredLeft sz="28805" autoAdjust="0"/>
    <p:restoredTop sz="99172" autoAdjust="0"/>
  </p:normalViewPr>
  <p:slideViewPr>
    <p:cSldViewPr>
      <p:cViewPr>
        <p:scale>
          <a:sx n="70" d="100"/>
          <a:sy n="70" d="100"/>
        </p:scale>
        <p:origin x="-1646" y="-499"/>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0" d="100"/>
        <a:sy n="7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image" Target="../media/image19.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image" Target="../media/image2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73.wmf"/><Relationship Id="rId1" Type="http://schemas.openxmlformats.org/officeDocument/2006/relationships/image" Target="../media/image7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dirty="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CA61EB81-6C38-42AE-8C85-4E7292B98189}" type="datetimeFigureOut">
              <a:rPr lang="en-US"/>
              <a:pPr>
                <a:defRPr/>
              </a:pPr>
              <a:t>9/19/2012</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dirty="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CDD35B12-3140-46F5-8CB7-779FAD38E3E2}" type="slidenum">
              <a:rPr lang="en-US"/>
              <a:pPr>
                <a:defRPr/>
              </a:pPr>
              <a:t>‹#›</a:t>
            </a:fld>
            <a:endParaRPr lang="en-US" dirty="0"/>
          </a:p>
        </p:txBody>
      </p:sp>
    </p:spTree>
    <p:extLst>
      <p:ext uri="{BB962C8B-B14F-4D97-AF65-F5344CB8AC3E}">
        <p14:creationId xmlns:p14="http://schemas.microsoft.com/office/powerpoint/2010/main" val="315546996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slide" Target="../slides/slide9.xml"/><Relationship Id="rId2" Type="http://schemas.openxmlformats.org/officeDocument/2006/relationships/notesMaster" Target="../notesMasters/notesMaster1.xml"/><Relationship Id="rId1" Type="http://schemas.openxmlformats.org/officeDocument/2006/relationships/tags" Target="../tags/tag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slide" Target="../slides/slide14.xml"/><Relationship Id="rId2" Type="http://schemas.openxmlformats.org/officeDocument/2006/relationships/notesMaster" Target="../notesMasters/notesMaster1.xml"/><Relationship Id="rId1" Type="http://schemas.openxmlformats.org/officeDocument/2006/relationships/tags" Target="../tags/tag2.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slide" Target="../slides/slide17.xml"/><Relationship Id="rId2" Type="http://schemas.openxmlformats.org/officeDocument/2006/relationships/notesMaster" Target="../notesMasters/notesMaster1.xml"/><Relationship Id="rId1" Type="http://schemas.openxmlformats.org/officeDocument/2006/relationships/tags" Target="../tags/tag3.xml"/></Relationships>
</file>

<file path=ppt/notesSlides/_rels/notesSlide9.xml.rels><?xml version="1.0" encoding="UTF-8" standalone="yes"?>
<Relationships xmlns="http://schemas.openxmlformats.org/package/2006/relationships"><Relationship Id="rId3" Type="http://schemas.openxmlformats.org/officeDocument/2006/relationships/slide" Target="../slides/slide18.xml"/><Relationship Id="rId2" Type="http://schemas.openxmlformats.org/officeDocument/2006/relationships/notesMaster" Target="../notesMasters/notesMaster1.xml"/><Relationship Id="rId1" Type="http://schemas.openxmlformats.org/officeDocument/2006/relationships/tags" Target="../tags/tag4.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slide" Target="../slides/slide40.xml"/><Relationship Id="rId2" Type="http://schemas.openxmlformats.org/officeDocument/2006/relationships/notesMaster" Target="../notesMasters/notesMaster1.xml"/><Relationship Id="rId1" Type="http://schemas.openxmlformats.org/officeDocument/2006/relationships/tags" Target="../tags/tag5.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slide" Target="../slides/slide44.xml"/><Relationship Id="rId2" Type="http://schemas.openxmlformats.org/officeDocument/2006/relationships/notesMaster" Target="../notesMasters/notesMaster1.xml"/><Relationship Id="rId1" Type="http://schemas.openxmlformats.org/officeDocument/2006/relationships/tags" Target="../tags/tag6.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slide" Target="../slides/slide46.xml"/><Relationship Id="rId2" Type="http://schemas.openxmlformats.org/officeDocument/2006/relationships/notesMaster" Target="../notesMasters/notesMaster1.xml"/><Relationship Id="rId1" Type="http://schemas.openxmlformats.org/officeDocument/2006/relationships/tags" Target="../tags/tag7.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slide" Target="../slides/slide48.xml"/><Relationship Id="rId2" Type="http://schemas.openxmlformats.org/officeDocument/2006/relationships/notesMaster" Target="../notesMasters/notesMaster1.xml"/><Relationship Id="rId1" Type="http://schemas.openxmlformats.org/officeDocument/2006/relationships/tags" Target="../tags/tag8.xml"/></Relationships>
</file>

<file path=ppt/notesSlides/_rels/notesSlide30.xml.rels><?xml version="1.0" encoding="UTF-8" standalone="yes"?>
<Relationships xmlns="http://schemas.openxmlformats.org/package/2006/relationships"><Relationship Id="rId3" Type="http://schemas.openxmlformats.org/officeDocument/2006/relationships/slide" Target="../slides/slide49.xml"/><Relationship Id="rId2" Type="http://schemas.openxmlformats.org/officeDocument/2006/relationships/notesMaster" Target="../notesMasters/notesMaster1.xml"/><Relationship Id="rId1" Type="http://schemas.openxmlformats.org/officeDocument/2006/relationships/tags" Target="../tags/tag9.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slide" Target="../slides/slide53.xml"/><Relationship Id="rId2" Type="http://schemas.openxmlformats.org/officeDocument/2006/relationships/notesMaster" Target="../notesMasters/notesMaster1.xml"/><Relationship Id="rId1" Type="http://schemas.openxmlformats.org/officeDocument/2006/relationships/tags" Target="../tags/tag10.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slide" Target="../slides/slide60.xml"/><Relationship Id="rId2" Type="http://schemas.openxmlformats.org/officeDocument/2006/relationships/notesMaster" Target="../notesMasters/notesMaster1.xml"/><Relationship Id="rId1" Type="http://schemas.openxmlformats.org/officeDocument/2006/relationships/tags" Target="../tags/tag1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slide" Target="../slides/slide63.xml"/><Relationship Id="rId2" Type="http://schemas.openxmlformats.org/officeDocument/2006/relationships/notesMaster" Target="../notesMasters/notesMaster1.xml"/><Relationship Id="rId1" Type="http://schemas.openxmlformats.org/officeDocument/2006/relationships/tags" Target="../tags/tag12.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1E52090-D928-41F0-9C0E-75235A3EB94A}" type="slidenum">
              <a:rPr lang="en-US"/>
              <a:pPr fontAlgn="base">
                <a:spcBef>
                  <a:spcPct val="0"/>
                </a:spcBef>
                <a:spcAft>
                  <a:spcPct val="0"/>
                </a:spcAft>
              </a:pPr>
              <a:t>9</a:t>
            </a:fld>
            <a:endParaRPr lang="en-US" dirty="0"/>
          </a:p>
        </p:txBody>
      </p:sp>
      <p:sp>
        <p:nvSpPr>
          <p:cNvPr id="27238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72388" name="Rectangle 3"/>
          <p:cNvSpPr>
            <a:spLocks noGrp="1" noChangeArrowheads="1"/>
          </p:cNvSpPr>
          <p:nvPr>
            <p:ph type="body" idx="1"/>
            <p:custDataLst>
              <p:tags r:id="rId1"/>
            </p:custDataLst>
          </p:nvPr>
        </p:nvSpPr>
        <p:spPr bwMode="auto">
          <a:noFill/>
        </p:spPr>
        <p:txBody>
          <a:bodyPr wrap="square" numCol="1" anchor="t" anchorCtr="0" compatLnSpc="1">
            <a:prstTxWarp prst="textNoShape">
              <a:avLst/>
            </a:prstTxWarp>
          </a:bodyPr>
          <a:lstStyle/>
          <a:p>
            <a:pPr>
              <a:spcBef>
                <a:spcPct val="0"/>
              </a:spcBef>
            </a:pPr>
            <a:r>
              <a:rPr lang="en-US" dirty="0" smtClean="0"/>
              <a:t>ecology-fig-09-02-0.jpg</a:t>
            </a:r>
            <a:br>
              <a:rPr lang="en-US" dirty="0" smtClean="0"/>
            </a:br>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85F5D6B-DAFC-4442-8CE1-DDA4BA847FC9}" type="slidenum">
              <a:rPr lang="en-US"/>
              <a:pPr fontAlgn="base">
                <a:spcBef>
                  <a:spcPct val="0"/>
                </a:spcBef>
                <a:spcAft>
                  <a:spcPct val="0"/>
                </a:spcAft>
              </a:pPr>
              <a:t>10</a:t>
            </a:fld>
            <a:endParaRPr lang="en-US" dirty="0"/>
          </a:p>
        </p:txBody>
      </p:sp>
      <p:sp>
        <p:nvSpPr>
          <p:cNvPr id="27341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7341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6C1E9F0-6733-4A90-8001-6AAEF9DB951A}" type="slidenum">
              <a:rPr lang="en-US"/>
              <a:pPr fontAlgn="base">
                <a:spcBef>
                  <a:spcPct val="0"/>
                </a:spcBef>
                <a:spcAft>
                  <a:spcPct val="0"/>
                </a:spcAft>
              </a:pPr>
              <a:t>11</a:t>
            </a:fld>
            <a:endParaRPr lang="en-US" dirty="0"/>
          </a:p>
        </p:txBody>
      </p:sp>
      <p:sp>
        <p:nvSpPr>
          <p:cNvPr id="27545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7546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E959CDE-0BC7-4E0C-8EF2-08D320035C55}" type="slidenum">
              <a:rPr lang="en-US"/>
              <a:pPr fontAlgn="base">
                <a:spcBef>
                  <a:spcPct val="0"/>
                </a:spcBef>
                <a:spcAft>
                  <a:spcPct val="0"/>
                </a:spcAft>
              </a:pPr>
              <a:t>13</a:t>
            </a:fld>
            <a:endParaRPr lang="en-US" dirty="0"/>
          </a:p>
        </p:txBody>
      </p:sp>
      <p:sp>
        <p:nvSpPr>
          <p:cNvPr id="27648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7648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90F0937-A7B3-4DEC-A967-F044596B96F5}" type="slidenum">
              <a:rPr lang="en-US"/>
              <a:pPr fontAlgn="base">
                <a:spcBef>
                  <a:spcPct val="0"/>
                </a:spcBef>
                <a:spcAft>
                  <a:spcPct val="0"/>
                </a:spcAft>
              </a:pPr>
              <a:t>14</a:t>
            </a:fld>
            <a:endParaRPr lang="en-US" dirty="0"/>
          </a:p>
        </p:txBody>
      </p:sp>
      <p:sp>
        <p:nvSpPr>
          <p:cNvPr id="27750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77508" name="Rectangle 3"/>
          <p:cNvSpPr>
            <a:spLocks noGrp="1" noChangeArrowheads="1"/>
          </p:cNvSpPr>
          <p:nvPr>
            <p:ph type="body" idx="1"/>
            <p:custDataLst>
              <p:tags r:id="rId1"/>
            </p:custDataLst>
          </p:nvPr>
        </p:nvSpPr>
        <p:spPr bwMode="auto">
          <a:noFill/>
        </p:spPr>
        <p:txBody>
          <a:bodyPr wrap="square" numCol="1" anchor="t" anchorCtr="0" compatLnSpc="1">
            <a:prstTxWarp prst="textNoShape">
              <a:avLst/>
            </a:prstTxWarp>
          </a:bodyPr>
          <a:lstStyle/>
          <a:p>
            <a:pPr>
              <a:spcBef>
                <a:spcPct val="0"/>
              </a:spcBef>
            </a:pPr>
            <a:r>
              <a:rPr lang="en-US" dirty="0" smtClean="0"/>
              <a:t>ecology-fig-09-09-0.jpg</a:t>
            </a:r>
            <a:br>
              <a:rPr lang="en-US" dirty="0" smtClean="0"/>
            </a:br>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7791EED-17D9-4765-A1E4-78897A732BDA}" type="slidenum">
              <a:rPr lang="en-US"/>
              <a:pPr fontAlgn="base">
                <a:spcBef>
                  <a:spcPct val="0"/>
                </a:spcBef>
                <a:spcAft>
                  <a:spcPct val="0"/>
                </a:spcAft>
              </a:pPr>
              <a:t>15</a:t>
            </a:fld>
            <a:endParaRPr lang="en-US" dirty="0"/>
          </a:p>
        </p:txBody>
      </p:sp>
      <p:sp>
        <p:nvSpPr>
          <p:cNvPr id="2785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7853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E4DEE3D-6A69-4544-BCCF-0FE74B89C3C1}" type="slidenum">
              <a:rPr lang="en-US"/>
              <a:pPr fontAlgn="base">
                <a:spcBef>
                  <a:spcPct val="0"/>
                </a:spcBef>
                <a:spcAft>
                  <a:spcPct val="0"/>
                </a:spcAft>
              </a:pPr>
              <a:t>16</a:t>
            </a:fld>
            <a:endParaRPr lang="en-US" dirty="0"/>
          </a:p>
        </p:txBody>
      </p:sp>
      <p:sp>
        <p:nvSpPr>
          <p:cNvPr id="2795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7955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B0E3079-AEEE-47F1-B2E2-563896457A61}" type="slidenum">
              <a:rPr lang="en-US"/>
              <a:pPr fontAlgn="base">
                <a:spcBef>
                  <a:spcPct val="0"/>
                </a:spcBef>
                <a:spcAft>
                  <a:spcPct val="0"/>
                </a:spcAft>
              </a:pPr>
              <a:t>17</a:t>
            </a:fld>
            <a:endParaRPr lang="en-US" dirty="0"/>
          </a:p>
        </p:txBody>
      </p:sp>
      <p:sp>
        <p:nvSpPr>
          <p:cNvPr id="28057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0580" name="Rectangle 3"/>
          <p:cNvSpPr>
            <a:spLocks noGrp="1" noChangeArrowheads="1"/>
          </p:cNvSpPr>
          <p:nvPr>
            <p:ph type="body" idx="1"/>
            <p:custDataLst>
              <p:tags r:id="rId1"/>
            </p:custDataLst>
          </p:nvPr>
        </p:nvSpPr>
        <p:spPr bwMode="auto">
          <a:noFill/>
        </p:spPr>
        <p:txBody>
          <a:bodyPr wrap="square" numCol="1" anchor="t" anchorCtr="0" compatLnSpc="1">
            <a:prstTxWarp prst="textNoShape">
              <a:avLst/>
            </a:prstTxWarp>
          </a:bodyPr>
          <a:lstStyle/>
          <a:p>
            <a:pPr>
              <a:spcBef>
                <a:spcPct val="0"/>
              </a:spcBef>
            </a:pPr>
            <a:r>
              <a:rPr lang="en-US" dirty="0" smtClean="0"/>
              <a:t>ecology-fig-09-09-0.jpg</a:t>
            </a:r>
            <a:br>
              <a:rPr lang="en-US" dirty="0" smtClean="0"/>
            </a:br>
            <a:endParaRPr 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0B47B58-709B-47D5-98C1-23CED57EA184}" type="slidenum">
              <a:rPr lang="en-US"/>
              <a:pPr fontAlgn="base">
                <a:spcBef>
                  <a:spcPct val="0"/>
                </a:spcBef>
                <a:spcAft>
                  <a:spcPct val="0"/>
                </a:spcAft>
              </a:pPr>
              <a:t>18</a:t>
            </a:fld>
            <a:endParaRPr lang="en-US" dirty="0"/>
          </a:p>
        </p:txBody>
      </p:sp>
      <p:sp>
        <p:nvSpPr>
          <p:cNvPr id="28160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1604" name="Rectangle 3"/>
          <p:cNvSpPr>
            <a:spLocks noGrp="1" noChangeArrowheads="1"/>
          </p:cNvSpPr>
          <p:nvPr>
            <p:ph type="body" idx="1"/>
            <p:custDataLst>
              <p:tags r:id="rId1"/>
            </p:custDataLst>
          </p:nvPr>
        </p:nvSpPr>
        <p:spPr bwMode="auto">
          <a:noFill/>
        </p:spPr>
        <p:txBody>
          <a:bodyPr wrap="square" numCol="1" anchor="t" anchorCtr="0" compatLnSpc="1">
            <a:prstTxWarp prst="textNoShape">
              <a:avLst/>
            </a:prstTxWarp>
          </a:bodyPr>
          <a:lstStyle/>
          <a:p>
            <a:pPr>
              <a:spcBef>
                <a:spcPct val="0"/>
              </a:spcBef>
            </a:pPr>
            <a:r>
              <a:rPr lang="en-US" dirty="0" smtClean="0"/>
              <a:t>ecology-fig-09-09-0.jpg</a:t>
            </a:r>
            <a:br>
              <a:rPr lang="en-US" dirty="0" smtClean="0"/>
            </a:br>
            <a:endParaRPr 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90AF184-FBA7-4980-A3B4-2E0505B3E27C}" type="slidenum">
              <a:rPr lang="en-US"/>
              <a:pPr fontAlgn="base">
                <a:spcBef>
                  <a:spcPct val="0"/>
                </a:spcBef>
                <a:spcAft>
                  <a:spcPct val="0"/>
                </a:spcAft>
              </a:pPr>
              <a:t>19</a:t>
            </a:fld>
            <a:endParaRPr lang="en-US" dirty="0"/>
          </a:p>
        </p:txBody>
      </p:sp>
      <p:sp>
        <p:nvSpPr>
          <p:cNvPr id="28262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262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5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A6C3B88-6091-41C6-9C43-A01C73100D00}" type="slidenum">
              <a:rPr lang="en-US"/>
              <a:pPr fontAlgn="base">
                <a:spcBef>
                  <a:spcPct val="0"/>
                </a:spcBef>
                <a:spcAft>
                  <a:spcPct val="0"/>
                </a:spcAft>
              </a:pPr>
              <a:t>20</a:t>
            </a:fld>
            <a:endParaRPr lang="en-US" dirty="0"/>
          </a:p>
        </p:txBody>
      </p:sp>
      <p:sp>
        <p:nvSpPr>
          <p:cNvPr id="28365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365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CA24BA9-6882-4598-B399-5948B38875CD}" type="slidenum">
              <a:rPr lang="en-US"/>
              <a:pPr fontAlgn="base">
                <a:spcBef>
                  <a:spcPct val="0"/>
                </a:spcBef>
                <a:spcAft>
                  <a:spcPct val="0"/>
                </a:spcAft>
              </a:pPr>
              <a:t>21</a:t>
            </a:fld>
            <a:endParaRPr lang="en-US" dirty="0"/>
          </a:p>
        </p:txBody>
      </p:sp>
      <p:sp>
        <p:nvSpPr>
          <p:cNvPr id="28467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467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EE7B754-B668-448E-B84F-D713EA2D6C0D}" type="slidenum">
              <a:rPr lang="en-US"/>
              <a:pPr fontAlgn="base">
                <a:spcBef>
                  <a:spcPct val="0"/>
                </a:spcBef>
                <a:spcAft>
                  <a:spcPct val="0"/>
                </a:spcAft>
              </a:pPr>
              <a:t>32</a:t>
            </a:fld>
            <a:endParaRPr lang="en-US"/>
          </a:p>
        </p:txBody>
      </p:sp>
      <p:sp>
        <p:nvSpPr>
          <p:cNvPr id="28569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570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1FDD9F1-1E43-4347-823F-E18AAF31D9F0}" type="slidenum">
              <a:rPr lang="en-US"/>
              <a:pPr fontAlgn="base">
                <a:spcBef>
                  <a:spcPct val="0"/>
                </a:spcBef>
                <a:spcAft>
                  <a:spcPct val="0"/>
                </a:spcAft>
              </a:pPr>
              <a:t>33</a:t>
            </a:fld>
            <a:endParaRPr lang="en-US"/>
          </a:p>
        </p:txBody>
      </p:sp>
      <p:sp>
        <p:nvSpPr>
          <p:cNvPr id="28672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672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158C1BA-CF6B-4A8B-9F2E-C3835D39CB67}" type="slidenum">
              <a:rPr lang="en-US"/>
              <a:pPr fontAlgn="base">
                <a:spcBef>
                  <a:spcPct val="0"/>
                </a:spcBef>
                <a:spcAft>
                  <a:spcPct val="0"/>
                </a:spcAft>
              </a:pPr>
              <a:t>34</a:t>
            </a:fld>
            <a:endParaRPr lang="en-US"/>
          </a:p>
        </p:txBody>
      </p:sp>
      <p:sp>
        <p:nvSpPr>
          <p:cNvPr id="28774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774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CA"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7208268-4695-4455-9D24-DFC87AFF5CF1}" type="slidenum">
              <a:rPr lang="en-US"/>
              <a:pPr fontAlgn="base">
                <a:spcBef>
                  <a:spcPct val="0"/>
                </a:spcBef>
                <a:spcAft>
                  <a:spcPct val="0"/>
                </a:spcAft>
              </a:pPr>
              <a:t>35</a:t>
            </a:fld>
            <a:endParaRPr lang="en-US"/>
          </a:p>
        </p:txBody>
      </p:sp>
      <p:sp>
        <p:nvSpPr>
          <p:cNvPr id="2887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877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CA"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D407050-5125-4F39-B065-620A0EE20452}" type="slidenum">
              <a:rPr lang="en-US"/>
              <a:pPr fontAlgn="base">
                <a:spcBef>
                  <a:spcPct val="0"/>
                </a:spcBef>
                <a:spcAft>
                  <a:spcPct val="0"/>
                </a:spcAft>
              </a:pPr>
              <a:t>36</a:t>
            </a:fld>
            <a:endParaRPr lang="en-US"/>
          </a:p>
        </p:txBody>
      </p:sp>
      <p:sp>
        <p:nvSpPr>
          <p:cNvPr id="28979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979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CA"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175959C-7809-4CAB-9933-6F6EF05F62FD}" type="slidenum">
              <a:rPr lang="en-US"/>
              <a:pPr fontAlgn="base">
                <a:spcBef>
                  <a:spcPct val="0"/>
                </a:spcBef>
                <a:spcAft>
                  <a:spcPct val="0"/>
                </a:spcAft>
              </a:pPr>
              <a:t>37</a:t>
            </a:fld>
            <a:endParaRPr lang="en-US"/>
          </a:p>
        </p:txBody>
      </p:sp>
      <p:sp>
        <p:nvSpPr>
          <p:cNvPr id="29081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082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001819E-A138-4F3D-B740-6D047BA13EB3}" type="slidenum">
              <a:rPr lang="en-US"/>
              <a:pPr fontAlgn="base">
                <a:spcBef>
                  <a:spcPct val="0"/>
                </a:spcBef>
                <a:spcAft>
                  <a:spcPct val="0"/>
                </a:spcAft>
              </a:pPr>
              <a:t>38</a:t>
            </a:fld>
            <a:endParaRPr lang="en-US"/>
          </a:p>
        </p:txBody>
      </p:sp>
      <p:sp>
        <p:nvSpPr>
          <p:cNvPr id="29184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184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CA"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826FBB4-2799-4FB2-9C01-593838E1A848}" type="slidenum">
              <a:rPr lang="en-US"/>
              <a:pPr fontAlgn="base">
                <a:spcBef>
                  <a:spcPct val="0"/>
                </a:spcBef>
                <a:spcAft>
                  <a:spcPct val="0"/>
                </a:spcAft>
              </a:pPr>
              <a:t>39</a:t>
            </a:fld>
            <a:endParaRPr lang="en-US"/>
          </a:p>
        </p:txBody>
      </p:sp>
      <p:sp>
        <p:nvSpPr>
          <p:cNvPr id="2928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28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CA"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13D8F54-04DF-4AE6-91F1-D34FF72783A8}" type="slidenum">
              <a:rPr lang="en-US"/>
              <a:pPr fontAlgn="base">
                <a:spcBef>
                  <a:spcPct val="0"/>
                </a:spcBef>
                <a:spcAft>
                  <a:spcPct val="0"/>
                </a:spcAft>
              </a:pPr>
              <a:t>40</a:t>
            </a:fld>
            <a:endParaRPr lang="en-US"/>
          </a:p>
        </p:txBody>
      </p:sp>
      <p:sp>
        <p:nvSpPr>
          <p:cNvPr id="29696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6964" name="Rectangle 3"/>
          <p:cNvSpPr>
            <a:spLocks noGrp="1" noChangeArrowheads="1"/>
          </p:cNvSpPr>
          <p:nvPr>
            <p:ph type="body" idx="1"/>
            <p:custDataLst>
              <p:tags r:id="rId1"/>
            </p:custDataLst>
          </p:nvPr>
        </p:nvSpPr>
        <p:spPr bwMode="auto">
          <a:noFill/>
        </p:spPr>
        <p:txBody>
          <a:bodyPr wrap="square" numCol="1" anchor="t" anchorCtr="0" compatLnSpc="1">
            <a:prstTxWarp prst="textNoShape">
              <a:avLst/>
            </a:prstTxWarp>
          </a:bodyPr>
          <a:lstStyle/>
          <a:p>
            <a:pPr>
              <a:spcBef>
                <a:spcPct val="0"/>
              </a:spcBef>
            </a:pPr>
            <a:r>
              <a:rPr lang="en-US" smtClean="0"/>
              <a:t>ecology-fig-09-13-0.jpg</a:t>
            </a:r>
            <a:br>
              <a:rPr lang="en-US" smtClean="0"/>
            </a:br>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C2551EC-E6D1-4215-94C9-17301B3AA4FA}" type="slidenum">
              <a:rPr lang="en-US"/>
              <a:pPr fontAlgn="base">
                <a:spcBef>
                  <a:spcPct val="0"/>
                </a:spcBef>
                <a:spcAft>
                  <a:spcPct val="0"/>
                </a:spcAft>
              </a:pPr>
              <a:t>41</a:t>
            </a:fld>
            <a:endParaRPr lang="en-US"/>
          </a:p>
        </p:txBody>
      </p:sp>
      <p:sp>
        <p:nvSpPr>
          <p:cNvPr id="29798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798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52992DA-E161-4213-ACFA-FA6B4AD94860}" type="slidenum">
              <a:rPr lang="en-US"/>
              <a:pPr fontAlgn="base">
                <a:spcBef>
                  <a:spcPct val="0"/>
                </a:spcBef>
                <a:spcAft>
                  <a:spcPct val="0"/>
                </a:spcAft>
              </a:pPr>
              <a:t>42</a:t>
            </a:fld>
            <a:endParaRPr lang="en-US"/>
          </a:p>
        </p:txBody>
      </p:sp>
      <p:sp>
        <p:nvSpPr>
          <p:cNvPr id="29901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901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4F4988F-055B-43A1-8EFB-32B0F60893B4}" type="slidenum">
              <a:rPr lang="en-US"/>
              <a:pPr fontAlgn="base">
                <a:spcBef>
                  <a:spcPct val="0"/>
                </a:spcBef>
                <a:spcAft>
                  <a:spcPct val="0"/>
                </a:spcAft>
              </a:pPr>
              <a:t>43</a:t>
            </a:fld>
            <a:endParaRPr lang="en-US"/>
          </a:p>
        </p:txBody>
      </p:sp>
      <p:sp>
        <p:nvSpPr>
          <p:cNvPr id="30003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003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23404CF-A4FB-497F-8C60-BAA4D32CAE9D}" type="slidenum">
              <a:rPr lang="en-US"/>
              <a:pPr fontAlgn="base">
                <a:spcBef>
                  <a:spcPct val="0"/>
                </a:spcBef>
                <a:spcAft>
                  <a:spcPct val="0"/>
                </a:spcAft>
              </a:pPr>
              <a:t>44</a:t>
            </a:fld>
            <a:endParaRPr lang="en-US"/>
          </a:p>
        </p:txBody>
      </p:sp>
      <p:sp>
        <p:nvSpPr>
          <p:cNvPr id="30105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1060" name="Rectangle 3"/>
          <p:cNvSpPr>
            <a:spLocks noGrp="1" noChangeArrowheads="1"/>
          </p:cNvSpPr>
          <p:nvPr>
            <p:ph type="body" idx="1"/>
            <p:custDataLst>
              <p:tags r:id="rId1"/>
            </p:custDataLst>
          </p:nvPr>
        </p:nvSpPr>
        <p:spPr bwMode="auto">
          <a:noFill/>
        </p:spPr>
        <p:txBody>
          <a:bodyPr wrap="square" numCol="1" anchor="t" anchorCtr="0" compatLnSpc="1">
            <a:prstTxWarp prst="textNoShape">
              <a:avLst/>
            </a:prstTxWarp>
          </a:bodyPr>
          <a:lstStyle/>
          <a:p>
            <a:pPr>
              <a:spcBef>
                <a:spcPct val="0"/>
              </a:spcBef>
            </a:pPr>
            <a:r>
              <a:rPr lang="en-US" smtClean="0"/>
              <a:t>ecology-fig-09-14-0.jpg</a:t>
            </a:r>
            <a:br>
              <a:rPr lang="en-US" smtClean="0"/>
            </a:br>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429457A-9BF9-49E2-8813-D6DAA2F7C1DC}" type="slidenum">
              <a:rPr lang="en-US"/>
              <a:pPr fontAlgn="base">
                <a:spcBef>
                  <a:spcPct val="0"/>
                </a:spcBef>
                <a:spcAft>
                  <a:spcPct val="0"/>
                </a:spcAft>
              </a:pPr>
              <a:t>45</a:t>
            </a:fld>
            <a:endParaRPr lang="en-US"/>
          </a:p>
        </p:txBody>
      </p:sp>
      <p:sp>
        <p:nvSpPr>
          <p:cNvPr id="30310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310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65B55E1-AC52-4F93-AECB-20E5D0071677}" type="slidenum">
              <a:rPr lang="en-US"/>
              <a:pPr fontAlgn="base">
                <a:spcBef>
                  <a:spcPct val="0"/>
                </a:spcBef>
                <a:spcAft>
                  <a:spcPct val="0"/>
                </a:spcAft>
              </a:pPr>
              <a:t>46</a:t>
            </a:fld>
            <a:endParaRPr lang="en-US"/>
          </a:p>
        </p:txBody>
      </p:sp>
      <p:sp>
        <p:nvSpPr>
          <p:cNvPr id="3041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4132" name="Rectangle 3"/>
          <p:cNvSpPr>
            <a:spLocks noGrp="1" noChangeArrowheads="1"/>
          </p:cNvSpPr>
          <p:nvPr>
            <p:ph type="body" idx="1"/>
            <p:custDataLst>
              <p:tags r:id="rId1"/>
            </p:custDataLst>
          </p:nvPr>
        </p:nvSpPr>
        <p:spPr bwMode="auto">
          <a:noFill/>
        </p:spPr>
        <p:txBody>
          <a:bodyPr wrap="square" numCol="1" anchor="t" anchorCtr="0" compatLnSpc="1">
            <a:prstTxWarp prst="textNoShape">
              <a:avLst/>
            </a:prstTxWarp>
          </a:bodyPr>
          <a:lstStyle/>
          <a:p>
            <a:pPr>
              <a:spcBef>
                <a:spcPct val="0"/>
              </a:spcBef>
            </a:pPr>
            <a:r>
              <a:rPr lang="en-US" smtClean="0"/>
              <a:t>ecology-fig-09-14-0.jpg</a:t>
            </a:r>
            <a:br>
              <a:rPr lang="en-US" smtClean="0"/>
            </a:br>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28C8768-C5DE-4882-9C24-3DB46BD633D5}" type="slidenum">
              <a:rPr lang="en-US"/>
              <a:pPr fontAlgn="base">
                <a:spcBef>
                  <a:spcPct val="0"/>
                </a:spcBef>
                <a:spcAft>
                  <a:spcPct val="0"/>
                </a:spcAft>
              </a:pPr>
              <a:t>47</a:t>
            </a:fld>
            <a:endParaRPr lang="en-US"/>
          </a:p>
        </p:txBody>
      </p:sp>
      <p:sp>
        <p:nvSpPr>
          <p:cNvPr id="30617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618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0A121BE-085B-4F9C-982D-DCCD41B1A57D}" type="slidenum">
              <a:rPr lang="en-US"/>
              <a:pPr fontAlgn="base">
                <a:spcBef>
                  <a:spcPct val="0"/>
                </a:spcBef>
                <a:spcAft>
                  <a:spcPct val="0"/>
                </a:spcAft>
              </a:pPr>
              <a:t>48</a:t>
            </a:fld>
            <a:endParaRPr lang="en-US"/>
          </a:p>
        </p:txBody>
      </p:sp>
      <p:sp>
        <p:nvSpPr>
          <p:cNvPr id="30720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7204" name="Rectangle 3"/>
          <p:cNvSpPr>
            <a:spLocks noGrp="1" noChangeArrowheads="1"/>
          </p:cNvSpPr>
          <p:nvPr>
            <p:ph type="body" idx="1"/>
            <p:custDataLst>
              <p:tags r:id="rId1"/>
            </p:custDataLst>
          </p:nvPr>
        </p:nvSpPr>
        <p:spPr bwMode="auto">
          <a:noFill/>
        </p:spPr>
        <p:txBody>
          <a:bodyPr wrap="square" numCol="1" anchor="t" anchorCtr="0" compatLnSpc="1">
            <a:prstTxWarp prst="textNoShape">
              <a:avLst/>
            </a:prstTxWarp>
          </a:bodyPr>
          <a:lstStyle/>
          <a:p>
            <a:pPr>
              <a:spcBef>
                <a:spcPct val="0"/>
              </a:spcBef>
            </a:pPr>
            <a:r>
              <a:rPr lang="en-US" smtClean="0"/>
              <a:t>ecology-fig-09-16-0.jpg</a:t>
            </a:r>
            <a:br>
              <a:rPr lang="en-US" smtClean="0"/>
            </a:br>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68F672D-FF9E-462B-ADC6-E24E6C9ED22D}" type="slidenum">
              <a:rPr lang="en-US"/>
              <a:pPr fontAlgn="base">
                <a:spcBef>
                  <a:spcPct val="0"/>
                </a:spcBef>
                <a:spcAft>
                  <a:spcPct val="0"/>
                </a:spcAft>
              </a:pPr>
              <a:t>49</a:t>
            </a:fld>
            <a:endParaRPr lang="en-US"/>
          </a:p>
        </p:txBody>
      </p:sp>
      <p:sp>
        <p:nvSpPr>
          <p:cNvPr id="30822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8228" name="Rectangle 3"/>
          <p:cNvSpPr>
            <a:spLocks noGrp="1" noChangeArrowheads="1"/>
          </p:cNvSpPr>
          <p:nvPr>
            <p:ph type="body" idx="1"/>
            <p:custDataLst>
              <p:tags r:id="rId1"/>
            </p:custDataLst>
          </p:nvPr>
        </p:nvSpPr>
        <p:spPr bwMode="auto">
          <a:noFill/>
        </p:spPr>
        <p:txBody>
          <a:bodyPr wrap="square" numCol="1" anchor="t" anchorCtr="0" compatLnSpc="1">
            <a:prstTxWarp prst="textNoShape">
              <a:avLst/>
            </a:prstTxWarp>
          </a:bodyPr>
          <a:lstStyle/>
          <a:p>
            <a:pPr>
              <a:spcBef>
                <a:spcPct val="0"/>
              </a:spcBef>
            </a:pPr>
            <a:r>
              <a:rPr lang="en-US" smtClean="0"/>
              <a:t>ecology-fig-09-16-0.jpg</a:t>
            </a:r>
            <a:br>
              <a:rPr lang="en-US" smtClean="0"/>
            </a:br>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B9004E5-F0C8-452E-ADC9-1A54654E1308}" type="slidenum">
              <a:rPr lang="en-US"/>
              <a:pPr fontAlgn="base">
                <a:spcBef>
                  <a:spcPct val="0"/>
                </a:spcBef>
                <a:spcAft>
                  <a:spcPct val="0"/>
                </a:spcAft>
              </a:pPr>
              <a:t>52</a:t>
            </a:fld>
            <a:endParaRPr lang="en-US"/>
          </a:p>
        </p:txBody>
      </p:sp>
      <p:sp>
        <p:nvSpPr>
          <p:cNvPr id="30925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925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CA901B2-0E6A-48AD-8C79-5D95638BA365}" type="slidenum">
              <a:rPr lang="en-US"/>
              <a:pPr fontAlgn="base">
                <a:spcBef>
                  <a:spcPct val="0"/>
                </a:spcBef>
                <a:spcAft>
                  <a:spcPct val="0"/>
                </a:spcAft>
              </a:pPr>
              <a:t>53</a:t>
            </a:fld>
            <a:endParaRPr lang="en-US"/>
          </a:p>
        </p:txBody>
      </p:sp>
      <p:sp>
        <p:nvSpPr>
          <p:cNvPr id="31027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10276" name="Rectangle 3"/>
          <p:cNvSpPr>
            <a:spLocks noGrp="1" noChangeArrowheads="1"/>
          </p:cNvSpPr>
          <p:nvPr>
            <p:ph type="body" idx="1"/>
            <p:custDataLst>
              <p:tags r:id="rId1"/>
            </p:custDataLst>
          </p:nvPr>
        </p:nvSpPr>
        <p:spPr bwMode="auto">
          <a:noFill/>
        </p:spPr>
        <p:txBody>
          <a:bodyPr wrap="square" numCol="1" anchor="t" anchorCtr="0" compatLnSpc="1">
            <a:prstTxWarp prst="textNoShape">
              <a:avLst/>
            </a:prstTxWarp>
          </a:bodyPr>
          <a:lstStyle/>
          <a:p>
            <a:pPr>
              <a:spcBef>
                <a:spcPct val="0"/>
              </a:spcBef>
            </a:pPr>
            <a:r>
              <a:rPr lang="en-US" smtClean="0"/>
              <a:t>ecology-fig-10-14-0.jpg</a:t>
            </a:r>
            <a:br>
              <a:rPr lang="en-US" smtClean="0"/>
            </a:br>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8E4951F-D3AF-47C2-86FD-D8BA8FA2D0A9}" type="slidenum">
              <a:rPr lang="en-US"/>
              <a:pPr fontAlgn="base">
                <a:spcBef>
                  <a:spcPct val="0"/>
                </a:spcBef>
                <a:spcAft>
                  <a:spcPct val="0"/>
                </a:spcAft>
              </a:pPr>
              <a:t>59</a:t>
            </a:fld>
            <a:endParaRPr lang="en-US"/>
          </a:p>
        </p:txBody>
      </p:sp>
      <p:sp>
        <p:nvSpPr>
          <p:cNvPr id="31129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1130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5F34CD9-6DE0-4206-987F-5201A9248D69}" type="slidenum">
              <a:rPr lang="en-US"/>
              <a:pPr fontAlgn="base">
                <a:spcBef>
                  <a:spcPct val="0"/>
                </a:spcBef>
                <a:spcAft>
                  <a:spcPct val="0"/>
                </a:spcAft>
              </a:pPr>
              <a:t>60</a:t>
            </a:fld>
            <a:endParaRPr lang="en-US"/>
          </a:p>
        </p:txBody>
      </p:sp>
      <p:sp>
        <p:nvSpPr>
          <p:cNvPr id="31232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12324" name="Rectangle 3"/>
          <p:cNvSpPr>
            <a:spLocks noGrp="1" noChangeArrowheads="1"/>
          </p:cNvSpPr>
          <p:nvPr>
            <p:ph type="body" idx="1"/>
            <p:custDataLst>
              <p:tags r:id="rId1"/>
            </p:custDataLst>
          </p:nvPr>
        </p:nvSpPr>
        <p:spPr bwMode="auto">
          <a:noFill/>
        </p:spPr>
        <p:txBody>
          <a:bodyPr wrap="square" numCol="1" anchor="t" anchorCtr="0" compatLnSpc="1">
            <a:prstTxWarp prst="textNoShape">
              <a:avLst/>
            </a:prstTxWarp>
          </a:bodyPr>
          <a:lstStyle/>
          <a:p>
            <a:pPr>
              <a:spcBef>
                <a:spcPct val="0"/>
              </a:spcBef>
            </a:pPr>
            <a:r>
              <a:rPr lang="en-US" smtClean="0"/>
              <a:t>ecology-fig-09-17-0.jpg</a:t>
            </a:r>
            <a:br>
              <a:rPr lang="en-US" smtClean="0"/>
            </a:br>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8F24385-5106-4045-9C01-131F6C6D8B35}" type="slidenum">
              <a:rPr lang="en-US"/>
              <a:pPr fontAlgn="base">
                <a:spcBef>
                  <a:spcPct val="0"/>
                </a:spcBef>
                <a:spcAft>
                  <a:spcPct val="0"/>
                </a:spcAft>
              </a:pPr>
              <a:t>61</a:t>
            </a:fld>
            <a:endParaRPr lang="en-US"/>
          </a:p>
        </p:txBody>
      </p:sp>
      <p:sp>
        <p:nvSpPr>
          <p:cNvPr id="3143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1437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5B70FED-958B-4C35-8F1E-01431D2A70FB}" type="slidenum">
              <a:rPr lang="en-US"/>
              <a:pPr fontAlgn="base">
                <a:spcBef>
                  <a:spcPct val="0"/>
                </a:spcBef>
                <a:spcAft>
                  <a:spcPct val="0"/>
                </a:spcAft>
              </a:pPr>
              <a:t>62</a:t>
            </a:fld>
            <a:endParaRPr lang="en-US"/>
          </a:p>
        </p:txBody>
      </p:sp>
      <p:sp>
        <p:nvSpPr>
          <p:cNvPr id="31539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1539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AD2505F-121E-4AA1-B775-550D2ED7BE6F}" type="slidenum">
              <a:rPr lang="en-US"/>
              <a:pPr fontAlgn="base">
                <a:spcBef>
                  <a:spcPct val="0"/>
                </a:spcBef>
                <a:spcAft>
                  <a:spcPct val="0"/>
                </a:spcAft>
              </a:pPr>
              <a:t>63</a:t>
            </a:fld>
            <a:endParaRPr lang="en-US"/>
          </a:p>
        </p:txBody>
      </p:sp>
      <p:sp>
        <p:nvSpPr>
          <p:cNvPr id="31641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16420" name="Rectangle 3"/>
          <p:cNvSpPr>
            <a:spLocks noGrp="1" noChangeArrowheads="1"/>
          </p:cNvSpPr>
          <p:nvPr>
            <p:ph type="body" idx="1"/>
            <p:custDataLst>
              <p:tags r:id="rId1"/>
            </p:custDataLst>
          </p:nvPr>
        </p:nvSpPr>
        <p:spPr bwMode="auto">
          <a:noFill/>
        </p:spPr>
        <p:txBody>
          <a:bodyPr wrap="square" numCol="1" anchor="t" anchorCtr="0" compatLnSpc="1">
            <a:prstTxWarp prst="textNoShape">
              <a:avLst/>
            </a:prstTxWarp>
          </a:bodyPr>
          <a:lstStyle/>
          <a:p>
            <a:pPr>
              <a:spcBef>
                <a:spcPct val="0"/>
              </a:spcBef>
            </a:pPr>
            <a:r>
              <a:rPr lang="en-US" smtClean="0"/>
              <a:t>ecology-fig-09-18-0.jpg</a:t>
            </a:r>
            <a:br>
              <a:rPr lang="en-US" smtClean="0"/>
            </a:br>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D3B1B3F-5AAE-4CBB-B6BC-B6E28E898AE1}" type="slidenum">
              <a:rPr lang="en-US"/>
              <a:pPr fontAlgn="base">
                <a:spcBef>
                  <a:spcPct val="0"/>
                </a:spcBef>
                <a:spcAft>
                  <a:spcPct val="0"/>
                </a:spcAft>
              </a:pPr>
              <a:t>64</a:t>
            </a:fld>
            <a:endParaRPr lang="en-US"/>
          </a:p>
        </p:txBody>
      </p:sp>
      <p:sp>
        <p:nvSpPr>
          <p:cNvPr id="31744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1744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3434AF07-9029-430A-9A17-318F2264C1C1}" type="datetimeFigureOut">
              <a:rPr lang="en-US"/>
              <a:pPr>
                <a:defRPr/>
              </a:pPr>
              <a:t>9/19/2012</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212BE0C-D001-4976-A01D-2430C8213E8B}"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66A1ACE-AD53-4585-9A9E-F41721735DAC}" type="datetimeFigureOut">
              <a:rPr lang="en-US"/>
              <a:pPr>
                <a:defRPr/>
              </a:pPr>
              <a:t>9/19/2012</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5538995-5DF4-41AE-A010-A260E02B6056}"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FDE3098-36F9-4428-BDCD-DCD88B8C6237}" type="datetimeFigureOut">
              <a:rPr lang="en-US"/>
              <a:pPr>
                <a:defRPr/>
              </a:pPr>
              <a:t>9/19/2012</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CF9F4FE-6BA6-44CB-8244-A522426880FF}"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24097DF8-5F6C-4293-A5F9-F805D388034B}" type="datetimeFigureOut">
              <a:rPr lang="en-US"/>
              <a:pPr>
                <a:defRPr/>
              </a:pPr>
              <a:t>9/19/2012</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080A0AD-C147-4C75-93B3-7993BE3DFD89}"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597B0CAA-04B6-4F10-B13C-53A4FF07A93B}" type="datetimeFigureOut">
              <a:rPr lang="en-US"/>
              <a:pPr>
                <a:defRPr/>
              </a:pPr>
              <a:t>9/19/2012</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926CC870-286E-4E8E-8B1E-A1F1D65F8140}"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F6458D85-35F2-42D0-B6D2-2DFD0A7C8675}" type="datetimeFigureOut">
              <a:rPr lang="en-US"/>
              <a:pPr>
                <a:defRPr/>
              </a:pPr>
              <a:t>9/19/2012</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9EF2189-232E-4235-9852-ACD81935C38A}"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C36C539-655C-4511-BD44-C9D69FB79431}" type="datetimeFigureOut">
              <a:rPr lang="en-US"/>
              <a:pPr>
                <a:defRPr/>
              </a:pPr>
              <a:t>9/19/2012</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BB9D007D-C071-479D-8AE7-373D0E220BB8}"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B9CBCC4-B49A-4D1A-90CB-C661FA958BE4}" type="datetimeFigureOut">
              <a:rPr lang="en-US"/>
              <a:pPr>
                <a:defRPr/>
              </a:pPr>
              <a:t>9/19/2012</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D2E6965-8C31-4988-B8C2-F5A9D7409D9F}"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9414657-40AB-4DA3-B1EC-DFE22007006E}" type="datetimeFigureOut">
              <a:rPr lang="en-US"/>
              <a:pPr>
                <a:defRPr/>
              </a:pPr>
              <a:t>9/19/2012</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504D99F-F16F-495B-87E9-3179B6A43459}"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DCFFE50-7060-455F-B436-7F87599B7018}" type="datetimeFigureOut">
              <a:rPr lang="en-US"/>
              <a:pPr>
                <a:defRPr/>
              </a:pPr>
              <a:t>9/19/2012</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4D8873E-08DC-43BD-A11E-732ED621E3F2}"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3D86C15-AD3A-471F-BE15-43136E776DDE}" type="datetimeFigureOut">
              <a:rPr lang="en-US"/>
              <a:pPr>
                <a:defRPr/>
              </a:pPr>
              <a:t>9/19/2012</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9738203-03F0-4CF4-BC25-749E7A9795D7}"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530"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2531"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B359AEAA-EEDD-42A9-8269-3BE9C26038DC}" type="datetimeFigureOut">
              <a:rPr lang="en-US"/>
              <a:pPr>
                <a:defRPr/>
              </a:pPr>
              <a:t>9/19/2012</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72568A8F-D8BE-4E3A-84BD-78A3A193D8CF}"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notesSlide" Target="../notesSlides/notesSlide6.xml"/><Relationship Id="rId7" Type="http://schemas.openxmlformats.org/officeDocument/2006/relationships/image" Target="../media/image20.w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9.wmf"/><Relationship Id="rId4" Type="http://schemas.openxmlformats.org/officeDocument/2006/relationships/oleObject" Target="../embeddings/oleObject1.bin"/></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26.wmf"/><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image" Target="../media/image25.wmf"/><Relationship Id="rId4" Type="http://schemas.openxmlformats.org/officeDocument/2006/relationships/oleObject" Target="../embeddings/oleObject3.bin"/></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image" Target="../media/image27.wmf"/><Relationship Id="rId4" Type="http://schemas.openxmlformats.org/officeDocument/2006/relationships/oleObject" Target="../embeddings/oleObject5.bin"/></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42.jpeg"/><Relationship Id="rId4" Type="http://schemas.openxmlformats.org/officeDocument/2006/relationships/image" Target="../media/image41.jpeg"/></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42.jpeg"/><Relationship Id="rId4" Type="http://schemas.openxmlformats.org/officeDocument/2006/relationships/image" Target="../media/image41.jpe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5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56.jpe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56.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 Id="rId5" Type="http://schemas.openxmlformats.org/officeDocument/2006/relationships/image" Target="../media/image66.jpeg"/><Relationship Id="rId4" Type="http://schemas.openxmlformats.org/officeDocument/2006/relationships/image" Target="../media/image65.jpeg"/></Relationships>
</file>

<file path=ppt/slides/_rels/slide57.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 Id="rId4" Type="http://schemas.openxmlformats.org/officeDocument/2006/relationships/image" Target="../media/image69.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notesSlide" Target="../notesSlides/notesSlide36.xml"/><Relationship Id="rId7" Type="http://schemas.openxmlformats.org/officeDocument/2006/relationships/image" Target="../media/image73.wmf"/><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oleObject" Target="../embeddings/oleObject7.bin"/><Relationship Id="rId5" Type="http://schemas.openxmlformats.org/officeDocument/2006/relationships/image" Target="../media/image72.wmf"/><Relationship Id="rId4" Type="http://schemas.openxmlformats.org/officeDocument/2006/relationships/oleObject" Target="../embeddings/oleObject6.bin"/></Relationships>
</file>

<file path=ppt/slides/_rels/slide63.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 Id="rId6" Type="http://schemas.openxmlformats.org/officeDocument/2006/relationships/image" Target="../media/image79.jpeg"/><Relationship Id="rId5" Type="http://schemas.openxmlformats.org/officeDocument/2006/relationships/image" Target="../media/image78.jpeg"/><Relationship Id="rId4" Type="http://schemas.openxmlformats.org/officeDocument/2006/relationships/image" Target="../media/image77.jpeg"/></Relationships>
</file>

<file path=ppt/slides/_rels/slide66.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Title 1"/>
          <p:cNvSpPr txBox="1">
            <a:spLocks/>
          </p:cNvSpPr>
          <p:nvPr/>
        </p:nvSpPr>
        <p:spPr>
          <a:xfrm>
            <a:off x="685800" y="1143000"/>
            <a:ext cx="7772400" cy="2590800"/>
          </a:xfrm>
          <a:prstGeom prst="rect">
            <a:avLst/>
          </a:prstGeom>
        </p:spPr>
        <p:txBody>
          <a:bodyPr/>
          <a:lstStyle/>
          <a:p>
            <a:pPr algn="ctr" fontAlgn="auto">
              <a:spcAft>
                <a:spcPts val="0"/>
              </a:spcAft>
              <a:defRPr/>
            </a:pPr>
            <a:r>
              <a:rPr lang="en-US" sz="6000" b="1" dirty="0">
                <a:latin typeface="+mj-lt"/>
                <a:ea typeface="+mj-ea"/>
                <a:cs typeface="+mj-cs"/>
              </a:rPr>
              <a:t>Why don’t populations expand infinitely?</a:t>
            </a:r>
            <a:r>
              <a:rPr lang="en-US" sz="6000" dirty="0">
                <a:latin typeface="+mj-lt"/>
                <a:ea typeface="+mj-ea"/>
                <a:cs typeface="+mj-cs"/>
              </a:rPr>
              <a:t> </a:t>
            </a:r>
          </a:p>
        </p:txBody>
      </p:sp>
      <p:sp>
        <p:nvSpPr>
          <p:cNvPr id="3" name="TextBox 2"/>
          <p:cNvSpPr txBox="1">
            <a:spLocks noChangeArrowheads="1"/>
          </p:cNvSpPr>
          <p:nvPr/>
        </p:nvSpPr>
        <p:spPr bwMode="auto">
          <a:xfrm>
            <a:off x="914400" y="3505200"/>
            <a:ext cx="7086600" cy="2832100"/>
          </a:xfrm>
          <a:prstGeom prst="rect">
            <a:avLst/>
          </a:prstGeom>
          <a:noFill/>
          <a:ln w="9525">
            <a:noFill/>
            <a:miter lim="800000"/>
            <a:headEnd/>
            <a:tailEnd/>
          </a:ln>
        </p:spPr>
        <p:txBody>
          <a:bodyPr>
            <a:spAutoFit/>
          </a:bodyPr>
          <a:lstStyle/>
          <a:p>
            <a:r>
              <a:rPr lang="en-US" sz="3200" b="1" dirty="0">
                <a:solidFill>
                  <a:srgbClr val="FF0000"/>
                </a:solidFill>
                <a:latin typeface="Calibri" pitchFamily="34" charset="0"/>
              </a:rPr>
              <a:t>Readings from Cain et al. </a:t>
            </a:r>
          </a:p>
          <a:p>
            <a:r>
              <a:rPr lang="en-US" sz="3200" b="1" dirty="0">
                <a:solidFill>
                  <a:srgbClr val="FF0000"/>
                </a:solidFill>
                <a:latin typeface="Calibri" pitchFamily="34" charset="0"/>
              </a:rPr>
              <a:t>Question #1:  </a:t>
            </a:r>
            <a:r>
              <a:rPr lang="en-US" sz="3200" b="1" dirty="0" smtClean="0">
                <a:solidFill>
                  <a:srgbClr val="FF0000"/>
                </a:solidFill>
                <a:latin typeface="Calibri" pitchFamily="34" charset="0"/>
              </a:rPr>
              <a:t>199-200; 207-216</a:t>
            </a:r>
            <a:endParaRPr lang="en-US" sz="3200" b="1" dirty="0">
              <a:solidFill>
                <a:srgbClr val="FF0000"/>
              </a:solidFill>
              <a:latin typeface="Calibri" pitchFamily="34" charset="0"/>
            </a:endParaRPr>
          </a:p>
          <a:p>
            <a:r>
              <a:rPr lang="en-US" sz="3200" b="1" dirty="0">
                <a:solidFill>
                  <a:srgbClr val="FF0000"/>
                </a:solidFill>
                <a:latin typeface="Calibri" pitchFamily="34" charset="0"/>
              </a:rPr>
              <a:t>Question #2:  </a:t>
            </a:r>
            <a:r>
              <a:rPr lang="en-US" sz="3200" b="1" dirty="0" smtClean="0">
                <a:solidFill>
                  <a:srgbClr val="FF0000"/>
                </a:solidFill>
                <a:latin typeface="Calibri" pitchFamily="34" charset="0"/>
              </a:rPr>
              <a:t>242-251 </a:t>
            </a:r>
            <a:endParaRPr lang="en-US" sz="3200" b="1" dirty="0">
              <a:solidFill>
                <a:srgbClr val="FF0000"/>
              </a:solidFill>
              <a:latin typeface="Calibri" pitchFamily="34" charset="0"/>
            </a:endParaRPr>
          </a:p>
          <a:p>
            <a:r>
              <a:rPr lang="en-US" sz="3200" b="1" dirty="0">
                <a:solidFill>
                  <a:srgbClr val="FF0000"/>
                </a:solidFill>
                <a:latin typeface="Calibri" pitchFamily="34" charset="0"/>
              </a:rPr>
              <a:t>Question #3:  </a:t>
            </a:r>
            <a:r>
              <a:rPr lang="en-US" sz="3200" b="1" dirty="0" smtClean="0">
                <a:solidFill>
                  <a:srgbClr val="FF0000"/>
                </a:solidFill>
                <a:latin typeface="Calibri" pitchFamily="34" charset="0"/>
              </a:rPr>
              <a:t>262-271</a:t>
            </a:r>
            <a:endParaRPr lang="en-US" sz="3200" dirty="0">
              <a:latin typeface="Calibri" pitchFamily="34" charset="0"/>
            </a:endParaRPr>
          </a:p>
          <a:p>
            <a:r>
              <a:rPr lang="en-US" sz="3200" b="1" dirty="0">
                <a:solidFill>
                  <a:srgbClr val="FF0000"/>
                </a:solidFill>
                <a:latin typeface="Calibri" pitchFamily="34" charset="0"/>
              </a:rPr>
              <a:t>Question #4:  </a:t>
            </a:r>
            <a:r>
              <a:rPr lang="en-US" sz="3200" b="1" dirty="0" smtClean="0">
                <a:solidFill>
                  <a:srgbClr val="FF0000"/>
                </a:solidFill>
                <a:latin typeface="Calibri" pitchFamily="34" charset="0"/>
              </a:rPr>
              <a:t>237-238; 333-334; 438-442</a:t>
            </a:r>
            <a:endParaRPr lang="en-US" sz="3200" b="1" dirty="0">
              <a:solidFill>
                <a:srgbClr val="FF0000"/>
              </a:solidFill>
              <a:latin typeface="Calibri" pitchFamily="34" charset="0"/>
            </a:endParaRPr>
          </a:p>
          <a:p>
            <a:endParaRPr lang="en-US" dirty="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8600" y="523875"/>
            <a:ext cx="8686800" cy="5416868"/>
          </a:xfrm>
          <a:prstGeom prst="rect">
            <a:avLst/>
          </a:prstGeom>
          <a:solidFill>
            <a:schemeClr val="accent1">
              <a:lumMod val="20000"/>
              <a:lumOff val="80000"/>
            </a:schemeClr>
          </a:solidFill>
          <a:ln w="25400">
            <a:solidFill>
              <a:srgbClr val="0000CC"/>
            </a:solidFill>
          </a:ln>
        </p:spPr>
        <p:txBody>
          <a:bodyPr>
            <a:spAutoFit/>
          </a:bodyPr>
          <a:lstStyle/>
          <a:p>
            <a:pPr algn="ctr" fontAlgn="auto">
              <a:spcBef>
                <a:spcPts val="0"/>
              </a:spcBef>
              <a:spcAft>
                <a:spcPts val="0"/>
              </a:spcAft>
              <a:defRPr/>
            </a:pPr>
            <a:r>
              <a:rPr lang="en-US" sz="2800" b="1" dirty="0">
                <a:latin typeface="+mn-lt"/>
                <a:cs typeface="+mn-cs"/>
              </a:rPr>
              <a:t>LEARNING GOALS 1.</a:t>
            </a:r>
          </a:p>
          <a:p>
            <a:pPr fontAlgn="auto">
              <a:spcBef>
                <a:spcPts val="0"/>
              </a:spcBef>
              <a:spcAft>
                <a:spcPts val="0"/>
              </a:spcAft>
              <a:defRPr/>
            </a:pPr>
            <a:r>
              <a:rPr lang="en-US" dirty="0">
                <a:latin typeface="+mn-lt"/>
                <a:cs typeface="+mn-cs"/>
              </a:rPr>
              <a:t> </a:t>
            </a:r>
          </a:p>
          <a:p>
            <a:pPr indent="-182880" fontAlgn="auto">
              <a:spcBef>
                <a:spcPts val="0"/>
              </a:spcBef>
              <a:spcAft>
                <a:spcPts val="0"/>
              </a:spcAft>
              <a:buFont typeface="Wingdings" pitchFamily="2" charset="2"/>
              <a:buChar char="Ø"/>
              <a:tabLst>
                <a:tab pos="365760" algn="l"/>
              </a:tabLst>
              <a:defRPr/>
            </a:pPr>
            <a:r>
              <a:rPr lang="en-US" sz="2000" dirty="0">
                <a:latin typeface="+mn-lt"/>
                <a:cs typeface="+mn-cs"/>
              </a:rPr>
              <a:t>  Explain the difference between </a:t>
            </a:r>
            <a:r>
              <a:rPr lang="en-US" sz="2000" b="1" dirty="0" smtClean="0">
                <a:solidFill>
                  <a:srgbClr val="FF0000"/>
                </a:solidFill>
                <a:latin typeface="+mn-lt"/>
                <a:cs typeface="+mn-cs"/>
              </a:rPr>
              <a:t>geometric, exponential, and logistic growth 	</a:t>
            </a:r>
            <a:r>
              <a:rPr lang="en-US" sz="2000" dirty="0" smtClean="0">
                <a:latin typeface="+mn-lt"/>
                <a:cs typeface="+mn-cs"/>
              </a:rPr>
              <a:t>using examples </a:t>
            </a:r>
            <a:r>
              <a:rPr lang="en-US" sz="2000" dirty="0">
                <a:latin typeface="+mn-lt"/>
                <a:cs typeface="+mn-cs"/>
              </a:rPr>
              <a:t>from natural populations.</a:t>
            </a:r>
          </a:p>
          <a:p>
            <a:pPr indent="-182880" fontAlgn="auto">
              <a:spcBef>
                <a:spcPts val="0"/>
              </a:spcBef>
              <a:spcAft>
                <a:spcPts val="0"/>
              </a:spcAft>
              <a:buFont typeface="Wingdings" pitchFamily="2" charset="2"/>
              <a:buChar char="Ø"/>
              <a:tabLst>
                <a:tab pos="365760" algn="l"/>
              </a:tabLst>
              <a:defRPr/>
            </a:pPr>
            <a:endParaRPr lang="en-US" sz="2000" dirty="0">
              <a:latin typeface="+mn-lt"/>
              <a:cs typeface="+mn-cs"/>
            </a:endParaRPr>
          </a:p>
          <a:p>
            <a:pPr indent="-182880" fontAlgn="auto">
              <a:spcBef>
                <a:spcPts val="0"/>
              </a:spcBef>
              <a:spcAft>
                <a:spcPts val="0"/>
              </a:spcAft>
              <a:buFont typeface="Wingdings" pitchFamily="2" charset="2"/>
              <a:buChar char="Ø"/>
              <a:tabLst>
                <a:tab pos="365760" algn="l"/>
              </a:tabLst>
              <a:defRPr/>
            </a:pPr>
            <a:r>
              <a:rPr lang="en-US" sz="2000" dirty="0">
                <a:latin typeface="+mn-lt"/>
                <a:cs typeface="+mn-cs"/>
              </a:rPr>
              <a:t>  Explain why the </a:t>
            </a:r>
            <a:r>
              <a:rPr lang="en-US" sz="2000" b="1" dirty="0">
                <a:solidFill>
                  <a:srgbClr val="FF0000"/>
                </a:solidFill>
                <a:latin typeface="+mn-lt"/>
                <a:cs typeface="+mn-cs"/>
              </a:rPr>
              <a:t>geometric </a:t>
            </a:r>
            <a:r>
              <a:rPr lang="en-US" sz="2000" dirty="0">
                <a:latin typeface="+mn-lt"/>
                <a:cs typeface="+mn-cs"/>
              </a:rPr>
              <a:t>and</a:t>
            </a:r>
            <a:r>
              <a:rPr lang="en-US" sz="2000" b="1" dirty="0">
                <a:solidFill>
                  <a:srgbClr val="FF0000"/>
                </a:solidFill>
                <a:latin typeface="+mn-lt"/>
                <a:cs typeface="+mn-cs"/>
              </a:rPr>
              <a:t> exponential growth </a:t>
            </a:r>
            <a:r>
              <a:rPr lang="en-US" sz="2000" dirty="0">
                <a:latin typeface="+mn-lt"/>
                <a:cs typeface="+mn-cs"/>
              </a:rPr>
              <a:t>curves overlap.</a:t>
            </a:r>
          </a:p>
          <a:p>
            <a:pPr indent="-182880" fontAlgn="auto">
              <a:spcBef>
                <a:spcPts val="0"/>
              </a:spcBef>
              <a:spcAft>
                <a:spcPts val="0"/>
              </a:spcAft>
              <a:buFont typeface="Wingdings" pitchFamily="2" charset="2"/>
              <a:buChar char="Ø"/>
              <a:tabLst>
                <a:tab pos="365760" algn="l"/>
              </a:tabLst>
              <a:defRPr/>
            </a:pPr>
            <a:endParaRPr lang="en-US" sz="2000" dirty="0">
              <a:latin typeface="+mn-lt"/>
              <a:cs typeface="+mn-cs"/>
            </a:endParaRPr>
          </a:p>
          <a:p>
            <a:pPr indent="-182880" fontAlgn="auto">
              <a:spcBef>
                <a:spcPts val="0"/>
              </a:spcBef>
              <a:spcAft>
                <a:spcPts val="0"/>
              </a:spcAft>
              <a:buFont typeface="Wingdings" pitchFamily="2" charset="2"/>
              <a:buChar char="Ø"/>
              <a:tabLst>
                <a:tab pos="365760" algn="l"/>
              </a:tabLst>
              <a:defRPr/>
            </a:pPr>
            <a:r>
              <a:rPr lang="en-US" sz="2000" dirty="0">
                <a:latin typeface="+mn-lt"/>
                <a:cs typeface="+mn-cs"/>
              </a:rPr>
              <a:t>  Give examples of factors that </a:t>
            </a:r>
            <a:r>
              <a:rPr lang="en-US" sz="2000" b="1" dirty="0">
                <a:solidFill>
                  <a:srgbClr val="FF0000"/>
                </a:solidFill>
                <a:latin typeface="+mn-lt"/>
                <a:cs typeface="+mn-cs"/>
              </a:rPr>
              <a:t>limit</a:t>
            </a:r>
            <a:r>
              <a:rPr lang="en-US" sz="2000" dirty="0">
                <a:latin typeface="+mn-lt"/>
                <a:cs typeface="+mn-cs"/>
              </a:rPr>
              <a:t> and factors that </a:t>
            </a:r>
            <a:r>
              <a:rPr lang="en-US" sz="2000" b="1" dirty="0">
                <a:solidFill>
                  <a:srgbClr val="FF0000"/>
                </a:solidFill>
                <a:latin typeface="+mn-lt"/>
                <a:cs typeface="+mn-cs"/>
              </a:rPr>
              <a:t>regulate</a:t>
            </a:r>
            <a:r>
              <a:rPr lang="en-US" sz="2000" dirty="0">
                <a:latin typeface="+mn-lt"/>
                <a:cs typeface="+mn-cs"/>
              </a:rPr>
              <a:t> population </a:t>
            </a:r>
            <a:r>
              <a:rPr lang="en-US" sz="2000" dirty="0" smtClean="0">
                <a:latin typeface="+mn-lt"/>
                <a:cs typeface="+mn-cs"/>
              </a:rPr>
              <a:t>growth 	and </a:t>
            </a:r>
            <a:r>
              <a:rPr lang="en-US" sz="2000" dirty="0">
                <a:latin typeface="+mn-lt"/>
                <a:cs typeface="+mn-cs"/>
              </a:rPr>
              <a:t>how they do so.</a:t>
            </a:r>
          </a:p>
          <a:p>
            <a:pPr indent="-182880" fontAlgn="auto">
              <a:spcBef>
                <a:spcPts val="0"/>
              </a:spcBef>
              <a:spcAft>
                <a:spcPts val="0"/>
              </a:spcAft>
              <a:buFont typeface="Wingdings" pitchFamily="2" charset="2"/>
              <a:buChar char="Ø"/>
              <a:tabLst>
                <a:tab pos="365760" algn="l"/>
              </a:tabLst>
              <a:defRPr/>
            </a:pPr>
            <a:endParaRPr lang="en-US" sz="2000" dirty="0">
              <a:latin typeface="+mn-lt"/>
              <a:cs typeface="+mn-cs"/>
            </a:endParaRPr>
          </a:p>
          <a:p>
            <a:pPr indent="-182880" fontAlgn="auto">
              <a:spcBef>
                <a:spcPts val="0"/>
              </a:spcBef>
              <a:spcAft>
                <a:spcPts val="0"/>
              </a:spcAft>
              <a:buFont typeface="Wingdings" pitchFamily="2" charset="2"/>
              <a:buChar char="Ø"/>
              <a:tabLst>
                <a:tab pos="365760" algn="l"/>
              </a:tabLst>
              <a:defRPr/>
            </a:pPr>
            <a:r>
              <a:rPr lang="en-US" sz="2000" dirty="0">
                <a:latin typeface="+mn-lt"/>
                <a:cs typeface="+mn-cs"/>
              </a:rPr>
              <a:t>  Explain how a </a:t>
            </a:r>
            <a:r>
              <a:rPr lang="en-US" sz="2000" b="1" dirty="0">
                <a:solidFill>
                  <a:srgbClr val="FF0000"/>
                </a:solidFill>
                <a:latin typeface="+mn-lt"/>
                <a:cs typeface="+mn-cs"/>
              </a:rPr>
              <a:t>resource</a:t>
            </a:r>
            <a:r>
              <a:rPr lang="en-US" sz="2000" dirty="0">
                <a:latin typeface="+mn-lt"/>
                <a:cs typeface="+mn-cs"/>
              </a:rPr>
              <a:t> and a </a:t>
            </a:r>
            <a:r>
              <a:rPr lang="en-US" sz="2000" b="1" dirty="0">
                <a:solidFill>
                  <a:srgbClr val="FF0000"/>
                </a:solidFill>
                <a:latin typeface="+mn-lt"/>
                <a:cs typeface="+mn-cs"/>
              </a:rPr>
              <a:t>physical factor </a:t>
            </a:r>
            <a:r>
              <a:rPr lang="en-US" sz="2000" dirty="0">
                <a:latin typeface="+mn-lt"/>
                <a:cs typeface="+mn-cs"/>
              </a:rPr>
              <a:t>differ.</a:t>
            </a:r>
          </a:p>
          <a:p>
            <a:pPr indent="-182880" fontAlgn="auto">
              <a:spcBef>
                <a:spcPts val="0"/>
              </a:spcBef>
              <a:spcAft>
                <a:spcPts val="0"/>
              </a:spcAft>
              <a:buFont typeface="Wingdings" pitchFamily="2" charset="2"/>
              <a:buChar char="Ø"/>
              <a:tabLst>
                <a:tab pos="365760" algn="l"/>
              </a:tabLst>
              <a:defRPr/>
            </a:pPr>
            <a:endParaRPr lang="en-US" sz="2000" dirty="0">
              <a:latin typeface="+mn-lt"/>
              <a:cs typeface="+mn-cs"/>
            </a:endParaRPr>
          </a:p>
          <a:p>
            <a:pPr indent="-182880" fontAlgn="auto">
              <a:spcBef>
                <a:spcPts val="0"/>
              </a:spcBef>
              <a:spcAft>
                <a:spcPts val="0"/>
              </a:spcAft>
              <a:buFont typeface="Wingdings" pitchFamily="2" charset="2"/>
              <a:buChar char="Ø"/>
              <a:tabLst>
                <a:tab pos="365760" algn="l"/>
              </a:tabLst>
              <a:defRPr/>
            </a:pPr>
            <a:r>
              <a:rPr lang="en-US" sz="2000" dirty="0">
                <a:latin typeface="+mn-lt"/>
                <a:cs typeface="+mn-cs"/>
              </a:rPr>
              <a:t>  Explain how population size may be influenced by </a:t>
            </a:r>
            <a:r>
              <a:rPr lang="en-US" sz="2000" b="1" dirty="0">
                <a:solidFill>
                  <a:srgbClr val="FF0000"/>
                </a:solidFill>
                <a:latin typeface="+mn-lt"/>
                <a:cs typeface="+mn-cs"/>
              </a:rPr>
              <a:t>density-dependent,</a:t>
            </a:r>
            <a:r>
              <a:rPr lang="en-US" sz="2000" dirty="0">
                <a:latin typeface="+mn-lt"/>
                <a:cs typeface="+mn-cs"/>
              </a:rPr>
              <a:t> </a:t>
            </a:r>
            <a:r>
              <a:rPr lang="en-US" sz="2000" b="1" dirty="0">
                <a:solidFill>
                  <a:srgbClr val="FF0000"/>
                </a:solidFill>
                <a:latin typeface="+mn-lt"/>
                <a:cs typeface="+mn-cs"/>
              </a:rPr>
              <a:t>density-	</a:t>
            </a:r>
            <a:r>
              <a:rPr lang="en-US" sz="2000" b="1" dirty="0" smtClean="0">
                <a:solidFill>
                  <a:srgbClr val="FF0000"/>
                </a:solidFill>
                <a:latin typeface="+mn-lt"/>
                <a:cs typeface="+mn-cs"/>
              </a:rPr>
              <a:t>independent</a:t>
            </a:r>
            <a:r>
              <a:rPr lang="en-US" sz="2000" dirty="0" smtClean="0">
                <a:latin typeface="+mn-lt"/>
                <a:cs typeface="+mn-cs"/>
              </a:rPr>
              <a:t>, </a:t>
            </a:r>
            <a:r>
              <a:rPr lang="en-US" sz="2000" dirty="0">
                <a:latin typeface="+mn-lt"/>
                <a:cs typeface="+mn-cs"/>
              </a:rPr>
              <a:t>and </a:t>
            </a:r>
            <a:r>
              <a:rPr lang="en-US" sz="2000" b="1" dirty="0">
                <a:solidFill>
                  <a:srgbClr val="FF0000"/>
                </a:solidFill>
                <a:latin typeface="+mn-lt"/>
                <a:cs typeface="+mn-cs"/>
              </a:rPr>
              <a:t>inversely density-dependent </a:t>
            </a:r>
            <a:r>
              <a:rPr lang="en-US" sz="2000" dirty="0" smtClean="0">
                <a:latin typeface="+mn-lt"/>
                <a:cs typeface="+mn-cs"/>
              </a:rPr>
              <a:t>factors</a:t>
            </a:r>
            <a:r>
              <a:rPr lang="en-US" sz="2000" b="1" dirty="0" smtClean="0">
                <a:latin typeface="+mn-lt"/>
                <a:cs typeface="+mn-cs"/>
              </a:rPr>
              <a:t>.</a:t>
            </a:r>
            <a:endParaRPr lang="en-US" sz="2000" b="1" dirty="0">
              <a:latin typeface="+mn-lt"/>
              <a:cs typeface="+mn-cs"/>
            </a:endParaRPr>
          </a:p>
          <a:p>
            <a:pPr indent="-182880" fontAlgn="auto">
              <a:spcBef>
                <a:spcPts val="0"/>
              </a:spcBef>
              <a:spcAft>
                <a:spcPts val="0"/>
              </a:spcAft>
              <a:buFont typeface="Wingdings" pitchFamily="2" charset="2"/>
              <a:buChar char="Ø"/>
              <a:tabLst>
                <a:tab pos="365760" algn="l"/>
              </a:tabLst>
              <a:defRPr/>
            </a:pPr>
            <a:endParaRPr lang="en-US" sz="2000" dirty="0">
              <a:latin typeface="+mn-lt"/>
              <a:cs typeface="+mn-cs"/>
            </a:endParaRPr>
          </a:p>
          <a:p>
            <a:pPr indent="-182880" fontAlgn="auto">
              <a:spcBef>
                <a:spcPts val="0"/>
              </a:spcBef>
              <a:spcAft>
                <a:spcPts val="0"/>
              </a:spcAft>
              <a:buFont typeface="Wingdings" pitchFamily="2" charset="2"/>
              <a:buChar char="Ø"/>
              <a:tabLst>
                <a:tab pos="365760" algn="l"/>
              </a:tabLst>
              <a:defRPr/>
            </a:pPr>
            <a:r>
              <a:rPr lang="en-US" sz="2000" dirty="0">
                <a:latin typeface="+mn-lt"/>
                <a:cs typeface="+mn-cs"/>
              </a:rPr>
              <a:t>  Explain why the </a:t>
            </a:r>
            <a:r>
              <a:rPr lang="en-US" sz="2000" b="1" dirty="0">
                <a:solidFill>
                  <a:srgbClr val="FF0000"/>
                </a:solidFill>
                <a:latin typeface="+mn-lt"/>
                <a:cs typeface="+mn-cs"/>
              </a:rPr>
              <a:t>Allee</a:t>
            </a:r>
            <a:r>
              <a:rPr lang="en-US" sz="2000" dirty="0">
                <a:latin typeface="+mn-lt"/>
                <a:cs typeface="+mn-cs"/>
              </a:rPr>
              <a:t> effect slows down the recovery of nearly </a:t>
            </a:r>
            <a:r>
              <a:rPr lang="en-US" sz="2000" dirty="0" smtClean="0">
                <a:latin typeface="+mn-lt"/>
                <a:cs typeface="+mn-cs"/>
              </a:rPr>
              <a:t>extinct 	populations</a:t>
            </a:r>
            <a:r>
              <a:rPr lang="en-US" sz="2000" dirty="0">
                <a:latin typeface="+mn-lt"/>
                <a:cs typeface="+mn-cs"/>
              </a:rPr>
              <a:t>.</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8600" y="992188"/>
            <a:ext cx="8686800" cy="4494212"/>
          </a:xfrm>
          <a:prstGeom prst="rect">
            <a:avLst/>
          </a:prstGeom>
          <a:solidFill>
            <a:schemeClr val="accent1">
              <a:lumMod val="20000"/>
              <a:lumOff val="80000"/>
            </a:schemeClr>
          </a:solidFill>
          <a:ln w="25400">
            <a:solidFill>
              <a:srgbClr val="0000CC"/>
            </a:solidFill>
          </a:ln>
        </p:spPr>
        <p:txBody>
          <a:bodyPr>
            <a:spAutoFit/>
          </a:bodyPr>
          <a:lstStyle/>
          <a:p>
            <a:pPr algn="ctr" fontAlgn="auto">
              <a:spcBef>
                <a:spcPts val="0"/>
              </a:spcBef>
              <a:spcAft>
                <a:spcPts val="0"/>
              </a:spcAft>
              <a:defRPr/>
            </a:pPr>
            <a:r>
              <a:rPr lang="en-US" sz="2800" b="1" dirty="0">
                <a:latin typeface="+mn-lt"/>
                <a:cs typeface="+mn-cs"/>
              </a:rPr>
              <a:t>ECOLOGY IS EASY IF YOU </a:t>
            </a:r>
            <a:r>
              <a:rPr lang="en-US" sz="2800" b="1" dirty="0" smtClean="0">
                <a:latin typeface="+mn-lt"/>
                <a:cs typeface="+mn-cs"/>
              </a:rPr>
              <a:t>UNDERSTAND THESE </a:t>
            </a:r>
            <a:r>
              <a:rPr lang="en-US" sz="2800" b="1" dirty="0">
                <a:latin typeface="+mn-lt"/>
                <a:cs typeface="+mn-cs"/>
              </a:rPr>
              <a:t>TERMS</a:t>
            </a:r>
          </a:p>
          <a:p>
            <a:pPr fontAlgn="auto">
              <a:spcBef>
                <a:spcPts val="0"/>
              </a:spcBef>
              <a:spcAft>
                <a:spcPts val="0"/>
              </a:spcAft>
              <a:defRPr/>
            </a:pPr>
            <a:r>
              <a:rPr lang="en-US" dirty="0">
                <a:latin typeface="+mn-lt"/>
                <a:cs typeface="+mn-cs"/>
              </a:rPr>
              <a:t> </a:t>
            </a:r>
          </a:p>
          <a:p>
            <a:pPr indent="182880" fontAlgn="auto">
              <a:spcBef>
                <a:spcPts val="0"/>
              </a:spcBef>
              <a:spcAft>
                <a:spcPts val="0"/>
              </a:spcAft>
              <a:buFont typeface="Wingdings" pitchFamily="2" charset="2"/>
              <a:buChar char="Ø"/>
              <a:tabLst>
                <a:tab pos="274320" algn="l"/>
                <a:tab pos="365760" algn="l"/>
              </a:tabLst>
              <a:defRPr/>
            </a:pPr>
            <a:r>
              <a:rPr lang="en-US" sz="2000" dirty="0">
                <a:solidFill>
                  <a:srgbClr val="0000CC"/>
                </a:solidFill>
                <a:latin typeface="+mn-lt"/>
                <a:cs typeface="+mn-cs"/>
              </a:rPr>
              <a:t>  </a:t>
            </a:r>
            <a:r>
              <a:rPr lang="en-US" sz="2400" dirty="0">
                <a:solidFill>
                  <a:srgbClr val="0000CC"/>
                </a:solidFill>
                <a:latin typeface="+mn-lt"/>
                <a:cs typeface="+mn-cs"/>
              </a:rPr>
              <a:t>geometric growth, exponential </a:t>
            </a:r>
            <a:r>
              <a:rPr lang="en-US" sz="2400" dirty="0" smtClean="0">
                <a:solidFill>
                  <a:srgbClr val="0000CC"/>
                </a:solidFill>
                <a:latin typeface="+mn-lt"/>
                <a:cs typeface="+mn-cs"/>
              </a:rPr>
              <a:t>growth, logistic growth</a:t>
            </a:r>
          </a:p>
          <a:p>
            <a:pPr indent="182880" fontAlgn="auto">
              <a:spcBef>
                <a:spcPts val="0"/>
              </a:spcBef>
              <a:spcAft>
                <a:spcPts val="0"/>
              </a:spcAft>
              <a:buFont typeface="Wingdings" pitchFamily="2" charset="2"/>
              <a:buChar char="Ø"/>
              <a:tabLst>
                <a:tab pos="274320" algn="l"/>
                <a:tab pos="365760" algn="l"/>
              </a:tabLst>
              <a:defRPr/>
            </a:pPr>
            <a:r>
              <a:rPr lang="en-US" sz="2400" dirty="0" smtClean="0">
                <a:solidFill>
                  <a:srgbClr val="0000CC"/>
                </a:solidFill>
                <a:latin typeface="+mn-lt"/>
                <a:cs typeface="+mn-cs"/>
              </a:rPr>
              <a:t> finite rate of increase, intrinsic rate of increase (r)</a:t>
            </a:r>
          </a:p>
          <a:p>
            <a:pPr indent="182880" fontAlgn="auto">
              <a:spcBef>
                <a:spcPts val="0"/>
              </a:spcBef>
              <a:spcAft>
                <a:spcPts val="0"/>
              </a:spcAft>
              <a:buFont typeface="Wingdings" pitchFamily="2" charset="2"/>
              <a:buChar char="Ø"/>
              <a:tabLst>
                <a:tab pos="274320" algn="l"/>
                <a:tab pos="365760" algn="l"/>
              </a:tabLst>
              <a:defRPr/>
            </a:pPr>
            <a:r>
              <a:rPr lang="en-US" sz="2400" dirty="0" smtClean="0">
                <a:solidFill>
                  <a:srgbClr val="0000CC"/>
                </a:solidFill>
                <a:latin typeface="+mn-lt"/>
                <a:cs typeface="+mn-cs"/>
              </a:rPr>
              <a:t> </a:t>
            </a:r>
            <a:r>
              <a:rPr lang="en-US" sz="2400" dirty="0">
                <a:solidFill>
                  <a:srgbClr val="0000CC"/>
                </a:solidFill>
                <a:latin typeface="+mn-lt"/>
                <a:cs typeface="+mn-cs"/>
              </a:rPr>
              <a:t>density-dependence, density-independence, inverse density 	dependence</a:t>
            </a:r>
          </a:p>
          <a:p>
            <a:pPr indent="182880" fontAlgn="auto">
              <a:spcBef>
                <a:spcPts val="0"/>
              </a:spcBef>
              <a:spcAft>
                <a:spcPts val="0"/>
              </a:spcAft>
              <a:buFont typeface="Wingdings" pitchFamily="2" charset="2"/>
              <a:buChar char="Ø"/>
              <a:tabLst>
                <a:tab pos="274320" algn="l"/>
                <a:tab pos="365760" algn="l"/>
              </a:tabLst>
              <a:defRPr/>
            </a:pPr>
            <a:r>
              <a:rPr lang="en-US" sz="2400" dirty="0">
                <a:solidFill>
                  <a:srgbClr val="0000CC"/>
                </a:solidFill>
                <a:latin typeface="+mn-lt"/>
                <a:cs typeface="+mn-cs"/>
              </a:rPr>
              <a:t> </a:t>
            </a:r>
            <a:r>
              <a:rPr lang="en-US" sz="2400" dirty="0" smtClean="0">
                <a:solidFill>
                  <a:srgbClr val="0000CC"/>
                </a:solidFill>
                <a:latin typeface="+mn-lt"/>
                <a:cs typeface="+mn-cs"/>
              </a:rPr>
              <a:t>facilitation</a:t>
            </a:r>
            <a:endParaRPr lang="en-US" sz="2400" dirty="0">
              <a:solidFill>
                <a:srgbClr val="0000CC"/>
              </a:solidFill>
              <a:latin typeface="+mn-lt"/>
              <a:cs typeface="+mn-cs"/>
            </a:endParaRPr>
          </a:p>
          <a:p>
            <a:pPr indent="182880" fontAlgn="auto">
              <a:spcBef>
                <a:spcPts val="0"/>
              </a:spcBef>
              <a:spcAft>
                <a:spcPts val="0"/>
              </a:spcAft>
              <a:buFont typeface="Wingdings" pitchFamily="2" charset="2"/>
              <a:buChar char="Ø"/>
              <a:tabLst>
                <a:tab pos="274320" algn="l"/>
                <a:tab pos="365760" algn="l"/>
              </a:tabLst>
              <a:defRPr/>
            </a:pPr>
            <a:r>
              <a:rPr lang="en-US" sz="2400" dirty="0">
                <a:solidFill>
                  <a:srgbClr val="0000CC"/>
                </a:solidFill>
                <a:latin typeface="+mn-lt"/>
                <a:cs typeface="+mn-cs"/>
              </a:rPr>
              <a:t> Allee effect</a:t>
            </a:r>
          </a:p>
          <a:p>
            <a:pPr indent="182880" fontAlgn="auto">
              <a:spcBef>
                <a:spcPts val="0"/>
              </a:spcBef>
              <a:spcAft>
                <a:spcPts val="0"/>
              </a:spcAft>
              <a:buFont typeface="Wingdings" pitchFamily="2" charset="2"/>
              <a:buChar char="Ø"/>
              <a:tabLst>
                <a:tab pos="274320" algn="l"/>
                <a:tab pos="365760" algn="l"/>
              </a:tabLst>
              <a:defRPr/>
            </a:pPr>
            <a:r>
              <a:rPr lang="en-US" sz="2400" dirty="0">
                <a:solidFill>
                  <a:srgbClr val="0000CC"/>
                </a:solidFill>
                <a:latin typeface="+mn-lt"/>
                <a:cs typeface="+mn-cs"/>
              </a:rPr>
              <a:t> carrying capacity (K)</a:t>
            </a:r>
          </a:p>
          <a:p>
            <a:pPr fontAlgn="auto">
              <a:spcBef>
                <a:spcPts val="0"/>
              </a:spcBef>
              <a:spcAft>
                <a:spcPts val="0"/>
              </a:spcAft>
              <a:buFont typeface="Wingdings" pitchFamily="2" charset="2"/>
              <a:buChar char="Ø"/>
              <a:tabLst>
                <a:tab pos="274320" algn="l"/>
                <a:tab pos="365760" algn="l"/>
              </a:tabLst>
              <a:defRPr/>
            </a:pPr>
            <a:r>
              <a:rPr lang="en-US" sz="2400" dirty="0">
                <a:solidFill>
                  <a:srgbClr val="0000CC"/>
                </a:solidFill>
                <a:latin typeface="+mn-lt"/>
                <a:cs typeface="+mn-cs"/>
              </a:rPr>
              <a:t> population regulation, population limitation</a:t>
            </a:r>
          </a:p>
          <a:p>
            <a:pPr fontAlgn="auto">
              <a:spcBef>
                <a:spcPts val="0"/>
              </a:spcBef>
              <a:spcAft>
                <a:spcPts val="0"/>
              </a:spcAft>
              <a:buFont typeface="Wingdings" pitchFamily="2" charset="2"/>
              <a:buChar char="Ø"/>
              <a:tabLst>
                <a:tab pos="274320" algn="l"/>
                <a:tab pos="365760" algn="l"/>
              </a:tabLst>
              <a:defRPr/>
            </a:pPr>
            <a:r>
              <a:rPr lang="en-US" sz="2400" dirty="0" smtClean="0">
                <a:solidFill>
                  <a:srgbClr val="0000CC"/>
                </a:solidFill>
                <a:latin typeface="+mn-lt"/>
                <a:cs typeface="+mn-cs"/>
              </a:rPr>
              <a:t> </a:t>
            </a:r>
            <a:r>
              <a:rPr lang="en-US" sz="2400" dirty="0" err="1" smtClean="0">
                <a:solidFill>
                  <a:srgbClr val="0000CC"/>
                </a:solidFill>
                <a:latin typeface="+mn-lt"/>
                <a:cs typeface="+mn-cs"/>
              </a:rPr>
              <a:t>Lotka-Volterra</a:t>
            </a:r>
            <a:r>
              <a:rPr lang="en-US" sz="2400" dirty="0" smtClean="0">
                <a:solidFill>
                  <a:srgbClr val="0000CC"/>
                </a:solidFill>
                <a:latin typeface="+mn-lt"/>
                <a:cs typeface="+mn-cs"/>
              </a:rPr>
              <a:t> competition model</a:t>
            </a:r>
          </a:p>
          <a:p>
            <a:pPr fontAlgn="auto">
              <a:spcBef>
                <a:spcPts val="0"/>
              </a:spcBef>
              <a:spcAft>
                <a:spcPts val="0"/>
              </a:spcAft>
              <a:buFont typeface="Wingdings" pitchFamily="2" charset="2"/>
              <a:buChar char="Ø"/>
              <a:tabLst>
                <a:tab pos="274320" algn="l"/>
                <a:tab pos="365760" algn="l"/>
              </a:tabLst>
              <a:defRPr/>
            </a:pPr>
            <a:r>
              <a:rPr lang="en-US" sz="2400" dirty="0" smtClean="0">
                <a:solidFill>
                  <a:srgbClr val="0000CC"/>
                </a:solidFill>
                <a:latin typeface="+mn-lt"/>
                <a:cs typeface="+mn-cs"/>
              </a:rPr>
              <a:t> biotic factors, abiotic factors</a:t>
            </a:r>
            <a:endParaRPr lang="en-US" sz="2400" dirty="0">
              <a:solidFill>
                <a:srgbClr val="0000CC"/>
              </a:solidFill>
              <a:latin typeface="+mn-lt"/>
              <a:cs typeface="+mn-cs"/>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ubtitle 2"/>
          <p:cNvSpPr>
            <a:spLocks noGrp="1"/>
          </p:cNvSpPr>
          <p:nvPr>
            <p:ph type="subTitle" idx="1"/>
          </p:nvPr>
        </p:nvSpPr>
        <p:spPr>
          <a:xfrm>
            <a:off x="762000" y="2057400"/>
            <a:ext cx="7772400" cy="1371600"/>
          </a:xfrm>
        </p:spPr>
        <p:txBody>
          <a:bodyPr/>
          <a:lstStyle/>
          <a:p>
            <a:pPr algn="l"/>
            <a:r>
              <a:rPr lang="en-US" sz="2800" dirty="0" smtClean="0">
                <a:solidFill>
                  <a:schemeClr val="tx1"/>
                </a:solidFill>
              </a:rPr>
              <a:t>What would be some of the potential consequences if the world human population continued to increase at the current rate? </a:t>
            </a:r>
          </a:p>
        </p:txBody>
      </p:sp>
      <p:sp>
        <p:nvSpPr>
          <p:cNvPr id="28675" name="Rectangle 4"/>
          <p:cNvSpPr>
            <a:spLocks noChangeArrowheads="1"/>
          </p:cNvSpPr>
          <p:nvPr/>
        </p:nvSpPr>
        <p:spPr bwMode="auto">
          <a:xfrm>
            <a:off x="762000" y="3581400"/>
            <a:ext cx="8077200" cy="954107"/>
          </a:xfrm>
          <a:prstGeom prst="rect">
            <a:avLst/>
          </a:prstGeom>
          <a:noFill/>
          <a:ln w="9525">
            <a:noFill/>
            <a:miter lim="800000"/>
            <a:headEnd/>
            <a:tailEnd/>
          </a:ln>
        </p:spPr>
        <p:txBody>
          <a:bodyPr wrap="square">
            <a:spAutoFit/>
          </a:bodyPr>
          <a:lstStyle/>
          <a:p>
            <a:r>
              <a:rPr lang="en-US" sz="2800" dirty="0">
                <a:latin typeface="Calibri" pitchFamily="34" charset="0"/>
              </a:rPr>
              <a:t>Or, why is the world not eyeball-deep </a:t>
            </a:r>
            <a:r>
              <a:rPr lang="en-US" sz="2800" dirty="0" smtClean="0">
                <a:latin typeface="Calibri" pitchFamily="34" charset="0"/>
              </a:rPr>
              <a:t>in penguins, mice, locusts or rabbits?</a:t>
            </a:r>
            <a:endParaRPr lang="en-US" sz="2800" dirty="0">
              <a:latin typeface="Calibri" pitchFamily="34" charset="0"/>
            </a:endParaRPr>
          </a:p>
        </p:txBody>
      </p:sp>
      <p:sp>
        <p:nvSpPr>
          <p:cNvPr id="28676" name="Text Box 4"/>
          <p:cNvSpPr txBox="1">
            <a:spLocks noChangeArrowheads="1"/>
          </p:cNvSpPr>
          <p:nvPr/>
        </p:nvSpPr>
        <p:spPr bwMode="auto">
          <a:xfrm>
            <a:off x="838200" y="457200"/>
            <a:ext cx="7315200" cy="1384300"/>
          </a:xfrm>
          <a:prstGeom prst="rect">
            <a:avLst/>
          </a:prstGeom>
          <a:solidFill>
            <a:srgbClr val="92D050"/>
          </a:solidFill>
          <a:ln w="28575">
            <a:noFill/>
            <a:miter lim="800000"/>
            <a:headEnd/>
            <a:tailEnd/>
          </a:ln>
        </p:spPr>
        <p:txBody>
          <a:bodyPr>
            <a:spAutoFit/>
          </a:bodyPr>
          <a:lstStyle/>
          <a:p>
            <a:pPr>
              <a:spcBef>
                <a:spcPct val="50000"/>
              </a:spcBef>
            </a:pPr>
            <a:r>
              <a:rPr lang="en-US" sz="2800" dirty="0">
                <a:solidFill>
                  <a:schemeClr val="bg1"/>
                </a:solidFill>
              </a:rPr>
              <a:t>Populations can grow exponentially when conditions are favorable, but exponential growth cannot continue indefinitely.</a:t>
            </a:r>
          </a:p>
        </p:txBody>
      </p:sp>
      <p:pic>
        <p:nvPicPr>
          <p:cNvPr id="28677" name="Picture 4" descr="ecology-unit 02 opene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9152" y="4787900"/>
            <a:ext cx="2209800" cy="1993900"/>
          </a:xfrm>
          <a:prstGeom prst="rect">
            <a:avLst/>
          </a:prstGeom>
          <a:noFill/>
          <a:ln w="9525">
            <a:noFill/>
            <a:miter lim="800000"/>
            <a:headEnd/>
            <a:tailEnd/>
          </a:ln>
        </p:spPr>
      </p:pic>
      <p:pic>
        <p:nvPicPr>
          <p:cNvPr id="28678" name="Picture 8" descr="November 2004 158.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53552" y="4800600"/>
            <a:ext cx="2187575" cy="1981200"/>
          </a:xfrm>
          <a:prstGeom prst="rect">
            <a:avLst/>
          </a:prstGeom>
          <a:noFill/>
          <a:ln w="9525">
            <a:noFill/>
            <a:miter lim="800000"/>
            <a:headEnd/>
            <a:tailEnd/>
          </a:ln>
        </p:spPr>
      </p:pic>
      <p:pic>
        <p:nvPicPr>
          <p:cNvPr id="28679" name="Picture 2" descr="R_mousepile"/>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238952" y="4784725"/>
            <a:ext cx="2514600" cy="1997075"/>
          </a:xfrm>
          <a:prstGeom prst="rect">
            <a:avLst/>
          </a:prstGeom>
          <a:noFill/>
          <a:ln w="9525">
            <a:noFill/>
            <a:miter lim="800000"/>
            <a:headEnd/>
            <a:tailEnd/>
          </a:ln>
        </p:spPr>
      </p:pic>
      <p:pic>
        <p:nvPicPr>
          <p:cNvPr id="28680" name="Picture 1027" descr="http://www.twinfallspubliclibrary.org/rabbits.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934200" y="4784725"/>
            <a:ext cx="2209800" cy="1981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_mousepile"/>
          <p:cNvPicPr>
            <a:picLocks noChangeAspect="1" noChangeArrowheads="1"/>
          </p:cNvPicPr>
          <p:nvPr/>
        </p:nvPicPr>
        <p:blipFill>
          <a:blip r:embed="rId2" cstate="screen"/>
          <a:srcRect/>
          <a:stretch>
            <a:fillRect/>
          </a:stretch>
        </p:blipFill>
        <p:spPr bwMode="auto">
          <a:xfrm>
            <a:off x="0" y="0"/>
            <a:ext cx="9147106" cy="6858000"/>
          </a:xfrm>
          <a:prstGeom prst="rect">
            <a:avLst/>
          </a:prstGeom>
          <a:noFill/>
          <a:ln w="9525">
            <a:noFill/>
            <a:miter lim="800000"/>
            <a:headEnd/>
            <a:tailEnd/>
          </a:ln>
        </p:spPr>
      </p:pic>
    </p:spTree>
    <p:extLst>
      <p:ext uri="{BB962C8B-B14F-4D97-AF65-F5344CB8AC3E}">
        <p14:creationId xmlns:p14="http://schemas.microsoft.com/office/powerpoint/2010/main" val="18420399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485377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5376"/>
            <a:ext cx="6324600" cy="3232919"/>
          </a:xfrm>
          <a:prstGeom prst="rect">
            <a:avLst/>
          </a:prstGeom>
        </p:spPr>
      </p:pic>
      <p:pic>
        <p:nvPicPr>
          <p:cNvPr id="5" name="Picture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3227542"/>
            <a:ext cx="9144000" cy="3630457"/>
          </a:xfrm>
          <a:prstGeom prst="rect">
            <a:avLst/>
          </a:prstGeom>
        </p:spPr>
      </p:pic>
    </p:spTree>
    <p:extLst>
      <p:ext uri="{BB962C8B-B14F-4D97-AF65-F5344CB8AC3E}">
        <p14:creationId xmlns:p14="http://schemas.microsoft.com/office/powerpoint/2010/main" val="17773741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5400" y="0"/>
            <a:ext cx="9167000" cy="6875250"/>
          </a:xfrm>
          <a:prstGeom prst="rect">
            <a:avLst/>
          </a:prstGeom>
        </p:spPr>
      </p:pic>
    </p:spTree>
    <p:extLst>
      <p:ext uri="{BB962C8B-B14F-4D97-AF65-F5344CB8AC3E}">
        <p14:creationId xmlns:p14="http://schemas.microsoft.com/office/powerpoint/2010/main" val="34366021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2400" y="274638"/>
            <a:ext cx="8763000" cy="792162"/>
          </a:xfrm>
        </p:spPr>
        <p:txBody>
          <a:bodyPr/>
          <a:lstStyle/>
          <a:p>
            <a:r>
              <a:rPr lang="en-US" sz="3200" dirty="0" smtClean="0"/>
              <a:t>Fig. 9.2  Explosive Growth of the Human Population</a:t>
            </a:r>
          </a:p>
        </p:txBody>
      </p:sp>
      <p:pic>
        <p:nvPicPr>
          <p:cNvPr id="30723" name="Picture 4" descr="ecology-fig-09-02-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4800" y="2514600"/>
            <a:ext cx="8531225" cy="3962400"/>
          </a:xfrm>
          <a:prstGeom prst="rect">
            <a:avLst/>
          </a:prstGeom>
          <a:noFill/>
          <a:ln w="9525">
            <a:noFill/>
            <a:miter lim="800000"/>
            <a:headEnd/>
            <a:tailEnd/>
          </a:ln>
        </p:spPr>
      </p:pic>
      <p:pic>
        <p:nvPicPr>
          <p:cNvPr id="30724" name="Picture 3" descr="population crowd.jpg"/>
          <p:cNvPicPr>
            <a:picLocks noChangeAspect="1"/>
          </p:cNvPicPr>
          <p:nvPr/>
        </p:nvPicPr>
        <p:blipFill>
          <a:blip r:embed="rId4" cstate="screen"/>
          <a:srcRect/>
          <a:stretch>
            <a:fillRect/>
          </a:stretch>
        </p:blipFill>
        <p:spPr bwMode="auto">
          <a:xfrm>
            <a:off x="1600200" y="1219200"/>
            <a:ext cx="5257800" cy="3124200"/>
          </a:xfrm>
          <a:prstGeom prst="rect">
            <a:avLst/>
          </a:prstGeom>
          <a:noFill/>
          <a:ln w="9525">
            <a:noFill/>
            <a:miter lim="800000"/>
            <a:headEnd/>
            <a:tailEnd/>
          </a:ln>
        </p:spPr>
      </p:pic>
      <p:sp>
        <p:nvSpPr>
          <p:cNvPr id="5" name="TextBox 4"/>
          <p:cNvSpPr txBox="1"/>
          <p:nvPr/>
        </p:nvSpPr>
        <p:spPr>
          <a:xfrm>
            <a:off x="533400" y="1143000"/>
            <a:ext cx="8153400" cy="708025"/>
          </a:xfrm>
          <a:prstGeom prst="rect">
            <a:avLst/>
          </a:prstGeom>
          <a:solidFill>
            <a:schemeClr val="bg1">
              <a:lumMod val="85000"/>
            </a:schemeClr>
          </a:solidFill>
        </p:spPr>
        <p:txBody>
          <a:bodyPr>
            <a:spAutoFit/>
          </a:bodyPr>
          <a:lstStyle/>
          <a:p>
            <a:pPr fontAlgn="auto">
              <a:spcBef>
                <a:spcPts val="0"/>
              </a:spcBef>
              <a:spcAft>
                <a:spcPts val="0"/>
              </a:spcAft>
              <a:defRPr/>
            </a:pPr>
            <a:r>
              <a:rPr lang="en-US" sz="2000" b="1" dirty="0">
                <a:solidFill>
                  <a:srgbClr val="0000CC"/>
                </a:solidFill>
                <a:latin typeface="+mn-lt"/>
                <a:cs typeface="+mn-cs"/>
              </a:rPr>
              <a:t>Why do we (humans) believe </a:t>
            </a:r>
            <a:r>
              <a:rPr lang="en-US" sz="2000" b="1" dirty="0" smtClean="0">
                <a:solidFill>
                  <a:srgbClr val="0000CC"/>
                </a:solidFill>
                <a:latin typeface="+mn-lt"/>
                <a:cs typeface="+mn-cs"/>
              </a:rPr>
              <a:t>that factors and </a:t>
            </a:r>
            <a:r>
              <a:rPr lang="en-US" sz="2000" b="1" dirty="0">
                <a:solidFill>
                  <a:srgbClr val="0000CC"/>
                </a:solidFill>
                <a:latin typeface="+mn-lt"/>
                <a:cs typeface="+mn-cs"/>
              </a:rPr>
              <a:t>natural laws </a:t>
            </a:r>
            <a:r>
              <a:rPr lang="en-US" sz="2000" b="1" dirty="0" smtClean="0">
                <a:solidFill>
                  <a:srgbClr val="0000CC"/>
                </a:solidFill>
                <a:latin typeface="+mn-lt"/>
                <a:cs typeface="+mn-cs"/>
              </a:rPr>
              <a:t>governing all other </a:t>
            </a:r>
            <a:r>
              <a:rPr lang="en-US" sz="2000" b="1" dirty="0">
                <a:solidFill>
                  <a:srgbClr val="0000CC"/>
                </a:solidFill>
                <a:latin typeface="+mn-lt"/>
                <a:cs typeface="+mn-cs"/>
              </a:rPr>
              <a:t>species </a:t>
            </a:r>
            <a:r>
              <a:rPr lang="en-US" sz="2000" b="1" dirty="0" smtClean="0">
                <a:solidFill>
                  <a:srgbClr val="0000CC"/>
                </a:solidFill>
                <a:latin typeface="+mn-lt"/>
                <a:cs typeface="+mn-cs"/>
              </a:rPr>
              <a:t>survival, </a:t>
            </a:r>
            <a:r>
              <a:rPr lang="en-US" sz="2000" b="1" dirty="0">
                <a:solidFill>
                  <a:srgbClr val="0000CC"/>
                </a:solidFill>
                <a:latin typeface="+mn-lt"/>
                <a:cs typeface="+mn-cs"/>
              </a:rPr>
              <a:t>do not apply to us?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9" name="Rectangle 3"/>
          <p:cNvSpPr>
            <a:spLocks noGrp="1" noChangeArrowheads="1"/>
          </p:cNvSpPr>
          <p:nvPr>
            <p:ph type="body" idx="4294967295"/>
          </p:nvPr>
        </p:nvSpPr>
        <p:spPr>
          <a:xfrm>
            <a:off x="381000" y="381000"/>
            <a:ext cx="8458200" cy="4800600"/>
          </a:xfrm>
        </p:spPr>
        <p:txBody>
          <a:bodyPr rtlCol="0">
            <a:normAutofit/>
          </a:bodyPr>
          <a:lstStyle/>
          <a:p>
            <a:pPr marL="0" indent="0" fontAlgn="auto">
              <a:spcAft>
                <a:spcPts val="0"/>
              </a:spcAft>
              <a:buFontTx/>
              <a:buNone/>
              <a:defRPr/>
            </a:pPr>
            <a:r>
              <a:rPr lang="en-US" sz="2800" dirty="0"/>
              <a:t>Human population reached 6.6 billion in 2007, more than double the number of people in 1960.</a:t>
            </a:r>
          </a:p>
          <a:p>
            <a:pPr fontAlgn="auto">
              <a:spcAft>
                <a:spcPts val="0"/>
              </a:spcAft>
              <a:buFontTx/>
              <a:buNone/>
              <a:defRPr/>
            </a:pPr>
            <a:endParaRPr lang="en-US" sz="2000" dirty="0" smtClean="0"/>
          </a:p>
          <a:p>
            <a:pPr marL="0" indent="0" fontAlgn="auto">
              <a:spcAft>
                <a:spcPts val="0"/>
              </a:spcAft>
              <a:buFontTx/>
              <a:buNone/>
              <a:defRPr/>
            </a:pPr>
            <a:r>
              <a:rPr lang="en-US" sz="2800" dirty="0" smtClean="0"/>
              <a:t>From </a:t>
            </a:r>
            <a:r>
              <a:rPr lang="en-US" sz="2800" dirty="0"/>
              <a:t>1860 to 1991 human population quadrupled in size, and energy consumption increased 93-fold</a:t>
            </a:r>
            <a:r>
              <a:rPr lang="en-US" sz="2800" dirty="0" smtClean="0"/>
              <a:t>.</a:t>
            </a:r>
          </a:p>
          <a:p>
            <a:pPr marL="0" indent="0" fontAlgn="auto">
              <a:spcAft>
                <a:spcPts val="0"/>
              </a:spcAft>
              <a:buFontTx/>
              <a:buNone/>
              <a:defRPr/>
            </a:pPr>
            <a:endParaRPr lang="en-US" sz="2000" dirty="0" smtClean="0"/>
          </a:p>
          <a:p>
            <a:pPr marL="0" indent="0" fontAlgn="auto">
              <a:spcAft>
                <a:spcPts val="0"/>
              </a:spcAft>
              <a:buFontTx/>
              <a:buNone/>
              <a:defRPr/>
            </a:pPr>
            <a:r>
              <a:rPr lang="en-US" sz="2800" dirty="0" smtClean="0"/>
              <a:t>For </a:t>
            </a:r>
            <a:r>
              <a:rPr lang="en-US" sz="2800" dirty="0"/>
              <a:t>thousands of years our population grew relatively slowly, reaching 1 billion for the first time in 1825.</a:t>
            </a:r>
          </a:p>
          <a:p>
            <a:pPr fontAlgn="auto">
              <a:spcAft>
                <a:spcPts val="0"/>
              </a:spcAft>
              <a:buFontTx/>
              <a:buNone/>
              <a:defRPr/>
            </a:pPr>
            <a:endParaRPr lang="en-US" sz="2000" dirty="0"/>
          </a:p>
          <a:p>
            <a:pPr marL="0" indent="0" fontAlgn="auto">
              <a:spcAft>
                <a:spcPts val="0"/>
              </a:spcAft>
              <a:buFontTx/>
              <a:buNone/>
              <a:defRPr/>
            </a:pPr>
            <a:r>
              <a:rPr lang="en-US" sz="2800" dirty="0"/>
              <a:t>Now we are adding 1 billion people every 13 years.</a:t>
            </a:r>
          </a:p>
          <a:p>
            <a:pPr marL="0" indent="0" fontAlgn="auto">
              <a:spcAft>
                <a:spcPts val="0"/>
              </a:spcAft>
              <a:buFontTx/>
              <a:buNone/>
              <a:defRPr/>
            </a:pPr>
            <a:endParaRPr lang="en-US" sz="2800" dirty="0"/>
          </a:p>
        </p:txBody>
      </p:sp>
      <p:pic>
        <p:nvPicPr>
          <p:cNvPr id="31747" name="Picture 6" descr="Ecology-Fig-09-02-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232275" y="4724400"/>
            <a:ext cx="4508500" cy="2133600"/>
          </a:xfrm>
          <a:prstGeom prst="rect">
            <a:avLst/>
          </a:prstGeom>
          <a:noFill/>
          <a:ln w="9525">
            <a:noFill/>
            <a:miter lim="800000"/>
            <a:headEnd/>
            <a:tailEnd/>
          </a:ln>
        </p:spPr>
      </p:pic>
      <p:pic>
        <p:nvPicPr>
          <p:cNvPr id="31748" name="Picture 5" descr="crowds2.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14400" y="4876800"/>
            <a:ext cx="3208338" cy="1752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71" name="Rectangle 3"/>
          <p:cNvSpPr>
            <a:spLocks noGrp="1" noChangeArrowheads="1"/>
          </p:cNvSpPr>
          <p:nvPr>
            <p:ph type="body" idx="4294967295"/>
          </p:nvPr>
        </p:nvSpPr>
        <p:spPr>
          <a:xfrm>
            <a:off x="838200" y="914400"/>
            <a:ext cx="7580313" cy="4800600"/>
          </a:xfrm>
        </p:spPr>
        <p:txBody>
          <a:bodyPr rtlCol="0">
            <a:normAutofit/>
          </a:bodyPr>
          <a:lstStyle/>
          <a:p>
            <a:pPr marL="0" indent="0" fontAlgn="auto">
              <a:spcAft>
                <a:spcPts val="0"/>
              </a:spcAft>
              <a:buFontTx/>
              <a:buNone/>
              <a:defRPr/>
            </a:pPr>
            <a:r>
              <a:rPr lang="en-US" dirty="0"/>
              <a:t>In 1975, the population was growing at an annual rate of nearly 2%.</a:t>
            </a:r>
          </a:p>
          <a:p>
            <a:pPr fontAlgn="auto">
              <a:spcAft>
                <a:spcPts val="0"/>
              </a:spcAft>
              <a:buFontTx/>
              <a:buNone/>
              <a:defRPr/>
            </a:pPr>
            <a:endParaRPr lang="en-US" sz="2000" dirty="0" smtClean="0"/>
          </a:p>
          <a:p>
            <a:pPr marL="0" indent="0" fontAlgn="auto">
              <a:spcAft>
                <a:spcPts val="0"/>
              </a:spcAft>
              <a:buFontTx/>
              <a:buNone/>
              <a:defRPr/>
            </a:pPr>
            <a:r>
              <a:rPr lang="en-US" dirty="0" smtClean="0"/>
              <a:t>At </a:t>
            </a:r>
            <a:r>
              <a:rPr lang="en-US" dirty="0"/>
              <a:t>this rate, a population will double in size every 35 years.</a:t>
            </a:r>
          </a:p>
          <a:p>
            <a:pPr fontAlgn="auto">
              <a:spcAft>
                <a:spcPts val="0"/>
              </a:spcAft>
              <a:buFontTx/>
              <a:buNone/>
              <a:defRPr/>
            </a:pPr>
            <a:endParaRPr lang="en-US" sz="2000" dirty="0" smtClean="0"/>
          </a:p>
          <a:p>
            <a:pPr marL="0" indent="0" fontAlgn="auto">
              <a:spcAft>
                <a:spcPts val="0"/>
              </a:spcAft>
              <a:buFontTx/>
              <a:buNone/>
              <a:defRPr/>
            </a:pPr>
            <a:r>
              <a:rPr lang="en-US" dirty="0" smtClean="0"/>
              <a:t>If </a:t>
            </a:r>
            <a:r>
              <a:rPr lang="en-US" dirty="0"/>
              <a:t>this growth rate were sustained, we </a:t>
            </a:r>
            <a:r>
              <a:rPr lang="en-US" dirty="0" smtClean="0"/>
              <a:t>will reach </a:t>
            </a:r>
            <a:r>
              <a:rPr lang="en-US" dirty="0"/>
              <a:t>32 billion by 2080.</a:t>
            </a:r>
          </a:p>
        </p:txBody>
      </p:sp>
      <p:pic>
        <p:nvPicPr>
          <p:cNvPr id="33795" name="Picture 6" descr="Ecology-Fig-09-02-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567238" y="4800600"/>
            <a:ext cx="4348162" cy="2057400"/>
          </a:xfrm>
          <a:prstGeom prst="rect">
            <a:avLst/>
          </a:prstGeom>
          <a:noFill/>
          <a:ln w="9525">
            <a:noFill/>
            <a:miter lim="800000"/>
            <a:headEnd/>
            <a:tailEnd/>
          </a:ln>
        </p:spPr>
      </p:pic>
      <p:pic>
        <p:nvPicPr>
          <p:cNvPr id="33796" name="Picture 4" descr="population crowd.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36638" y="4800600"/>
            <a:ext cx="3078162" cy="1828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ChangeArrowheads="1"/>
          </p:cNvSpPr>
          <p:nvPr/>
        </p:nvSpPr>
        <p:spPr bwMode="auto">
          <a:xfrm>
            <a:off x="381000" y="609600"/>
            <a:ext cx="8153400" cy="1570038"/>
          </a:xfrm>
          <a:prstGeom prst="rect">
            <a:avLst/>
          </a:prstGeom>
          <a:noFill/>
          <a:ln w="9525">
            <a:noFill/>
            <a:miter lim="800000"/>
            <a:headEnd/>
            <a:tailEnd/>
          </a:ln>
        </p:spPr>
        <p:txBody>
          <a:bodyPr>
            <a:spAutoFit/>
          </a:bodyPr>
          <a:lstStyle/>
          <a:p>
            <a:r>
              <a:rPr lang="en-US" sz="3200" dirty="0">
                <a:latin typeface="Calibri" pitchFamily="34" charset="0"/>
              </a:rPr>
              <a:t>We will begin by deriving the equation for </a:t>
            </a:r>
          </a:p>
          <a:p>
            <a:r>
              <a:rPr lang="en-US" sz="3200" b="1" dirty="0">
                <a:solidFill>
                  <a:srgbClr val="0000CC"/>
                </a:solidFill>
                <a:latin typeface="Calibri" pitchFamily="34" charset="0"/>
              </a:rPr>
              <a:t>exponential population growth</a:t>
            </a:r>
          </a:p>
          <a:p>
            <a:r>
              <a:rPr lang="en-US" sz="3200" b="1" dirty="0">
                <a:solidFill>
                  <a:srgbClr val="FF0000"/>
                </a:solidFill>
                <a:latin typeface="Calibri" pitchFamily="34" charset="0"/>
              </a:rPr>
              <a:t>(Cain et al. pp. </a:t>
            </a:r>
            <a:r>
              <a:rPr lang="en-US" sz="3200" b="1" dirty="0" smtClean="0">
                <a:solidFill>
                  <a:srgbClr val="FF0000"/>
                </a:solidFill>
                <a:latin typeface="Calibri" pitchFamily="34" charset="0"/>
              </a:rPr>
              <a:t>207-211)</a:t>
            </a:r>
            <a:endParaRPr lang="en-US" sz="3200" b="1" dirty="0">
              <a:solidFill>
                <a:srgbClr val="FF0000"/>
              </a:solidFill>
              <a:latin typeface="Calibri" pitchFamily="34" charset="0"/>
            </a:endParaRPr>
          </a:p>
        </p:txBody>
      </p:sp>
      <p:pic>
        <p:nvPicPr>
          <p:cNvPr id="5" name="Picture 4" descr="chessboard-exponential-growth.png"/>
          <p:cNvPicPr>
            <a:picLocks noChangeAspect="1"/>
          </p:cNvPicPr>
          <p:nvPr/>
        </p:nvPicPr>
        <p:blipFill>
          <a:blip r:embed="rId2" cstate="screen"/>
          <a:srcRect/>
          <a:stretch>
            <a:fillRect/>
          </a:stretch>
        </p:blipFill>
        <p:spPr bwMode="auto">
          <a:xfrm>
            <a:off x="4457700" y="2247900"/>
            <a:ext cx="4457700" cy="44577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5" name="Rectangle 3"/>
          <p:cNvSpPr>
            <a:spLocks noGrp="1" noChangeArrowheads="1"/>
          </p:cNvSpPr>
          <p:nvPr>
            <p:ph type="body" idx="4294967295"/>
          </p:nvPr>
        </p:nvSpPr>
        <p:spPr>
          <a:xfrm>
            <a:off x="762000" y="1447800"/>
            <a:ext cx="7639050" cy="4800600"/>
          </a:xfrm>
        </p:spPr>
        <p:txBody>
          <a:bodyPr rtlCol="0">
            <a:normAutofit/>
          </a:bodyPr>
          <a:lstStyle/>
          <a:p>
            <a:pPr marL="0" indent="0" fontAlgn="auto">
              <a:spcAft>
                <a:spcPts val="0"/>
              </a:spcAft>
              <a:buFontTx/>
              <a:buNone/>
              <a:defRPr/>
            </a:pPr>
            <a:r>
              <a:rPr lang="en-US" dirty="0"/>
              <a:t>If a population reproduces in synchrony at regular time intervals (</a:t>
            </a:r>
            <a:r>
              <a:rPr lang="en-US" i="1" dirty="0"/>
              <a:t>discrete time periods</a:t>
            </a:r>
            <a:r>
              <a:rPr lang="en-US" dirty="0"/>
              <a:t>), and growth rate remains the same, </a:t>
            </a:r>
            <a:r>
              <a:rPr lang="en-US" b="1" dirty="0">
                <a:solidFill>
                  <a:srgbClr val="0000CC"/>
                </a:solidFill>
              </a:rPr>
              <a:t>geometric growth</a:t>
            </a:r>
            <a:r>
              <a:rPr lang="en-US" dirty="0">
                <a:solidFill>
                  <a:srgbClr val="0000CC"/>
                </a:solidFill>
              </a:rPr>
              <a:t> </a:t>
            </a:r>
            <a:r>
              <a:rPr lang="en-US" dirty="0"/>
              <a:t>occurs</a:t>
            </a:r>
            <a:r>
              <a:rPr lang="en-US" dirty="0" smtClean="0"/>
              <a:t>.</a:t>
            </a:r>
          </a:p>
          <a:p>
            <a:pPr fontAlgn="auto">
              <a:spcAft>
                <a:spcPts val="0"/>
              </a:spcAft>
              <a:buFontTx/>
              <a:buNone/>
              <a:defRPr/>
            </a:pPr>
            <a:endParaRPr lang="en-US" dirty="0"/>
          </a:p>
          <a:p>
            <a:pPr marL="0" indent="0" fontAlgn="auto">
              <a:spcAft>
                <a:spcPts val="0"/>
              </a:spcAft>
              <a:buFontTx/>
              <a:buNone/>
              <a:defRPr/>
            </a:pPr>
            <a:r>
              <a:rPr lang="en-US" dirty="0"/>
              <a:t>The population increases by a constant proportion, so the number of individuals added to the population becomes larger with each time period.</a:t>
            </a:r>
          </a:p>
        </p:txBody>
      </p:sp>
      <p:sp>
        <p:nvSpPr>
          <p:cNvPr id="4" name="Rectangle 2"/>
          <p:cNvSpPr txBox="1">
            <a:spLocks noChangeArrowheads="1"/>
          </p:cNvSpPr>
          <p:nvPr/>
        </p:nvSpPr>
        <p:spPr>
          <a:xfrm>
            <a:off x="1905000" y="381000"/>
            <a:ext cx="5257800" cy="639763"/>
          </a:xfrm>
          <a:prstGeom prst="rect">
            <a:avLst/>
          </a:prstGeom>
          <a:solidFill>
            <a:schemeClr val="bg1">
              <a:lumMod val="85000"/>
            </a:schemeClr>
          </a:solidFill>
        </p:spPr>
        <p:txBody>
          <a:bodyPr anchor="ctr"/>
          <a:lstStyle/>
          <a:p>
            <a:pPr algn="ctr" fontAlgn="auto">
              <a:spcAft>
                <a:spcPts val="0"/>
              </a:spcAft>
              <a:defRPr/>
            </a:pPr>
            <a:r>
              <a:rPr lang="en-US" sz="4400" dirty="0">
                <a:latin typeface="+mj-lt"/>
                <a:ea typeface="+mj-ea"/>
                <a:cs typeface="+mj-cs"/>
              </a:rPr>
              <a:t>Exponential Growth</a:t>
            </a:r>
          </a:p>
        </p:txBody>
      </p:sp>
      <p:sp>
        <p:nvSpPr>
          <p:cNvPr id="35844" name="TextBox 4"/>
          <p:cNvSpPr txBox="1">
            <a:spLocks noChangeArrowheads="1"/>
          </p:cNvSpPr>
          <p:nvPr/>
        </p:nvSpPr>
        <p:spPr bwMode="auto">
          <a:xfrm>
            <a:off x="2971800" y="1066800"/>
            <a:ext cx="2590800" cy="461963"/>
          </a:xfrm>
          <a:prstGeom prst="rect">
            <a:avLst/>
          </a:prstGeom>
          <a:noFill/>
          <a:ln w="9525">
            <a:noFill/>
            <a:miter lim="800000"/>
            <a:headEnd/>
            <a:tailEnd/>
          </a:ln>
        </p:spPr>
        <p:txBody>
          <a:bodyPr>
            <a:spAutoFit/>
          </a:bodyPr>
          <a:lstStyle/>
          <a:p>
            <a:r>
              <a:rPr lang="en-US" sz="2400" b="1" dirty="0">
                <a:solidFill>
                  <a:srgbClr val="FF0000"/>
                </a:solidFill>
                <a:latin typeface="Calibri" pitchFamily="34" charset="0"/>
              </a:rPr>
              <a:t>Cain et al. </a:t>
            </a:r>
            <a:r>
              <a:rPr lang="en-US" sz="2400" b="1" dirty="0" smtClean="0">
                <a:solidFill>
                  <a:srgbClr val="FF0000"/>
                </a:solidFill>
                <a:latin typeface="Calibri" pitchFamily="34" charset="0"/>
              </a:rPr>
              <a:t>207-211</a:t>
            </a:r>
            <a:endParaRPr lang="en-US" sz="2400" b="1" dirty="0">
              <a:solidFill>
                <a:srgbClr val="FF0000"/>
              </a:solidFill>
              <a:latin typeface="Calibri"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304800" y="609600"/>
            <a:ext cx="8534400" cy="792163"/>
          </a:xfrm>
        </p:spPr>
        <p:txBody>
          <a:bodyPr/>
          <a:lstStyle/>
          <a:p>
            <a:r>
              <a:rPr lang="en-US" sz="2800" dirty="0" smtClean="0"/>
              <a:t>Fig. 9.10  Geometric and Exponential Growth</a:t>
            </a:r>
          </a:p>
        </p:txBody>
      </p:sp>
      <p:pic>
        <p:nvPicPr>
          <p:cNvPr id="36867" name="Picture 4" descr="ecology-fig-09-09-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4800" y="1219200"/>
            <a:ext cx="4191000" cy="5562600"/>
          </a:xfrm>
          <a:prstGeom prst="rect">
            <a:avLst/>
          </a:prstGeom>
          <a:noFill/>
          <a:ln w="9525">
            <a:noFill/>
            <a:miter lim="800000"/>
            <a:headEnd/>
            <a:tailEnd/>
          </a:ln>
        </p:spPr>
      </p:pic>
      <p:sp>
        <p:nvSpPr>
          <p:cNvPr id="5" name="Rectangle 4"/>
          <p:cNvSpPr/>
          <p:nvPr/>
        </p:nvSpPr>
        <p:spPr>
          <a:xfrm>
            <a:off x="1600200" y="4419600"/>
            <a:ext cx="1524000" cy="1066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ectangle 2"/>
          <p:cNvSpPr txBox="1">
            <a:spLocks noChangeArrowheads="1"/>
          </p:cNvSpPr>
          <p:nvPr/>
        </p:nvSpPr>
        <p:spPr>
          <a:xfrm>
            <a:off x="228600" y="152400"/>
            <a:ext cx="3048000" cy="457200"/>
          </a:xfrm>
          <a:prstGeom prst="rect">
            <a:avLst/>
          </a:prstGeom>
          <a:solidFill>
            <a:schemeClr val="bg1">
              <a:lumMod val="85000"/>
            </a:schemeClr>
          </a:solidFill>
        </p:spPr>
        <p:txBody>
          <a:bodyPr anchor="ctr">
            <a:normAutofit fontScale="90000" lnSpcReduction="10000"/>
          </a:bodyPr>
          <a:lstStyle/>
          <a:p>
            <a:pPr algn="ctr" fontAlgn="auto">
              <a:spcAft>
                <a:spcPts val="0"/>
              </a:spcAft>
              <a:defRPr/>
            </a:pPr>
            <a:r>
              <a:rPr lang="en-US" sz="2800" dirty="0">
                <a:latin typeface="+mj-lt"/>
                <a:ea typeface="+mj-ea"/>
                <a:cs typeface="+mj-cs"/>
              </a:rPr>
              <a:t>Exponential Growth</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3" name="Rectangle 3"/>
          <p:cNvSpPr>
            <a:spLocks noGrp="1" noChangeArrowheads="1"/>
          </p:cNvSpPr>
          <p:nvPr>
            <p:ph type="body" idx="4294967295"/>
          </p:nvPr>
        </p:nvSpPr>
        <p:spPr>
          <a:xfrm>
            <a:off x="457200" y="1066800"/>
            <a:ext cx="5638800" cy="4876800"/>
          </a:xfrm>
        </p:spPr>
        <p:txBody>
          <a:bodyPr rtlCol="0">
            <a:normAutofit fontScale="70000" lnSpcReduction="20000"/>
          </a:bodyPr>
          <a:lstStyle/>
          <a:p>
            <a:pPr fontAlgn="auto">
              <a:spcAft>
                <a:spcPts val="0"/>
              </a:spcAft>
              <a:buFontTx/>
              <a:buNone/>
              <a:defRPr/>
            </a:pPr>
            <a:r>
              <a:rPr lang="en-US" dirty="0"/>
              <a:t>Geometric growth:</a:t>
            </a:r>
          </a:p>
          <a:p>
            <a:pPr fontAlgn="auto">
              <a:spcAft>
                <a:spcPts val="0"/>
              </a:spcAft>
              <a:buFontTx/>
              <a:buNone/>
              <a:defRPr/>
            </a:pPr>
            <a:endParaRPr lang="en-US" dirty="0"/>
          </a:p>
          <a:p>
            <a:pPr fontAlgn="auto">
              <a:spcAft>
                <a:spcPts val="0"/>
              </a:spcAft>
              <a:buFontTx/>
              <a:buNone/>
              <a:defRPr/>
            </a:pPr>
            <a:endParaRPr lang="en-US" dirty="0"/>
          </a:p>
          <a:p>
            <a:pPr marL="0" indent="0" fontAlgn="auto">
              <a:spcAft>
                <a:spcPts val="0"/>
              </a:spcAft>
              <a:buFontTx/>
              <a:buNone/>
              <a:defRPr/>
            </a:pPr>
            <a:endParaRPr lang="en-US" dirty="0" smtClean="0">
              <a:latin typeface="Times New Roman" pitchFamily="18" charset="0"/>
              <a:cs typeface="Times New Roman" pitchFamily="18" charset="0"/>
            </a:endParaRPr>
          </a:p>
          <a:p>
            <a:pPr marL="0" indent="0" fontAlgn="auto">
              <a:spcAft>
                <a:spcPts val="0"/>
              </a:spcAft>
              <a:buFontTx/>
              <a:buNone/>
              <a:defRPr/>
            </a:pPr>
            <a:endParaRPr lang="en-US" dirty="0" smtClean="0">
              <a:latin typeface="Times New Roman" pitchFamily="18" charset="0"/>
              <a:cs typeface="Times New Roman" pitchFamily="18" charset="0"/>
            </a:endParaRPr>
          </a:p>
          <a:p>
            <a:pPr marL="0" indent="0" fontAlgn="auto">
              <a:spcAft>
                <a:spcPts val="0"/>
              </a:spcAft>
              <a:buFontTx/>
              <a:buNone/>
              <a:defRPr/>
            </a:pPr>
            <a:r>
              <a:rPr lang="el-GR" dirty="0" smtClean="0">
                <a:latin typeface="Times New Roman" pitchFamily="18" charset="0"/>
                <a:cs typeface="Times New Roman" pitchFamily="18" charset="0"/>
              </a:rPr>
              <a:t>λ</a:t>
            </a:r>
            <a:r>
              <a:rPr lang="en-US" dirty="0" smtClean="0">
                <a:cs typeface="Arial" charset="0"/>
              </a:rPr>
              <a:t> (lamda)= </a:t>
            </a:r>
            <a:r>
              <a:rPr lang="en-US" b="1" dirty="0">
                <a:solidFill>
                  <a:srgbClr val="0000CC"/>
                </a:solidFill>
              </a:rPr>
              <a:t>geometric growth rate</a:t>
            </a:r>
            <a:r>
              <a:rPr lang="en-US" dirty="0"/>
              <a:t>; also known as the (per capita) </a:t>
            </a:r>
            <a:r>
              <a:rPr lang="en-US" b="1" dirty="0">
                <a:solidFill>
                  <a:srgbClr val="0000CC"/>
                </a:solidFill>
              </a:rPr>
              <a:t>finite rate of increase</a:t>
            </a:r>
            <a:r>
              <a:rPr lang="en-US" dirty="0" smtClean="0"/>
              <a:t>.</a:t>
            </a:r>
          </a:p>
          <a:p>
            <a:pPr marL="0" indent="0" fontAlgn="auto">
              <a:spcAft>
                <a:spcPts val="0"/>
              </a:spcAft>
              <a:buFontTx/>
              <a:buNone/>
              <a:defRPr/>
            </a:pPr>
            <a:endParaRPr lang="en-US" dirty="0" smtClean="0"/>
          </a:p>
          <a:p>
            <a:pPr marL="0" indent="0" fontAlgn="auto">
              <a:spcAft>
                <a:spcPts val="0"/>
              </a:spcAft>
              <a:buFontTx/>
              <a:buNone/>
              <a:defRPr/>
            </a:pPr>
            <a:r>
              <a:rPr lang="en-US" dirty="0" smtClean="0"/>
              <a:t>This can also be expressed as:</a:t>
            </a:r>
          </a:p>
          <a:p>
            <a:pPr marL="0" indent="0" fontAlgn="auto">
              <a:spcAft>
                <a:spcPts val="0"/>
              </a:spcAft>
              <a:buFontTx/>
              <a:buNone/>
              <a:defRPr/>
            </a:pPr>
            <a:endParaRPr lang="en-US" dirty="0" smtClean="0"/>
          </a:p>
          <a:p>
            <a:pPr marL="0" indent="0" fontAlgn="auto">
              <a:spcAft>
                <a:spcPts val="0"/>
              </a:spcAft>
              <a:buFontTx/>
              <a:buNone/>
              <a:defRPr/>
            </a:pPr>
            <a:endParaRPr lang="en-US" dirty="0" smtClean="0"/>
          </a:p>
          <a:p>
            <a:pPr marL="0" indent="0" fontAlgn="auto">
              <a:spcAft>
                <a:spcPts val="0"/>
              </a:spcAft>
              <a:buFontTx/>
              <a:buNone/>
              <a:defRPr/>
            </a:pPr>
            <a:endParaRPr lang="en-US" dirty="0" smtClean="0"/>
          </a:p>
          <a:p>
            <a:pPr marL="0" indent="0" fontAlgn="auto">
              <a:spcAft>
                <a:spcPts val="0"/>
              </a:spcAft>
              <a:buFontTx/>
              <a:buNone/>
              <a:defRPr/>
            </a:pPr>
            <a:endParaRPr lang="en-US" dirty="0" smtClean="0"/>
          </a:p>
          <a:p>
            <a:pPr marL="0" indent="0" fontAlgn="auto">
              <a:spcAft>
                <a:spcPts val="0"/>
              </a:spcAft>
              <a:buFontTx/>
              <a:buNone/>
              <a:defRPr/>
            </a:pPr>
            <a:r>
              <a:rPr lang="en-US" dirty="0" smtClean="0"/>
              <a:t>Where </a:t>
            </a:r>
            <a:r>
              <a:rPr lang="en-US" i="1" dirty="0" smtClean="0"/>
              <a:t>N</a:t>
            </a:r>
            <a:r>
              <a:rPr lang="en-US" i="1" baseline="-25000" dirty="0" smtClean="0"/>
              <a:t>0</a:t>
            </a:r>
            <a:r>
              <a:rPr lang="en-US" dirty="0" smtClean="0"/>
              <a:t> is the initial population size.</a:t>
            </a:r>
          </a:p>
          <a:p>
            <a:pPr marL="0" indent="0" fontAlgn="auto">
              <a:spcAft>
                <a:spcPts val="0"/>
              </a:spcAft>
              <a:buFontTx/>
              <a:buNone/>
              <a:defRPr/>
            </a:pPr>
            <a:endParaRPr lang="en-US" dirty="0" smtClean="0"/>
          </a:p>
          <a:p>
            <a:pPr marL="0" indent="0" fontAlgn="auto">
              <a:spcAft>
                <a:spcPts val="0"/>
              </a:spcAft>
              <a:buFontTx/>
              <a:buNone/>
              <a:defRPr/>
            </a:pPr>
            <a:endParaRPr lang="en-US" dirty="0" smtClean="0"/>
          </a:p>
        </p:txBody>
      </p:sp>
      <p:graphicFrame>
        <p:nvGraphicFramePr>
          <p:cNvPr id="1026" name="Object 2"/>
          <p:cNvGraphicFramePr>
            <a:graphicFrameLocks noChangeAspect="1"/>
          </p:cNvGraphicFramePr>
          <p:nvPr/>
        </p:nvGraphicFramePr>
        <p:xfrm>
          <a:off x="2695575" y="1524000"/>
          <a:ext cx="3141663" cy="1066800"/>
        </p:xfrm>
        <a:graphic>
          <a:graphicData uri="http://schemas.openxmlformats.org/presentationml/2006/ole">
            <mc:AlternateContent xmlns:mc="http://schemas.openxmlformats.org/markup-compatibility/2006">
              <mc:Choice xmlns:v="urn:schemas-microsoft-com:vml" Requires="v">
                <p:oleObj spid="_x0000_s1113" name="Equation" r:id="rId4" imgW="672840" imgH="228600" progId="Equation.3">
                  <p:embed/>
                </p:oleObj>
              </mc:Choice>
              <mc:Fallback>
                <p:oleObj name="Equation" r:id="rId4" imgW="672840" imgH="228600" progId="Equation.3">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95575" y="1524000"/>
                        <a:ext cx="3141663" cy="1066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2"/>
          <p:cNvSpPr txBox="1">
            <a:spLocks noChangeArrowheads="1"/>
          </p:cNvSpPr>
          <p:nvPr/>
        </p:nvSpPr>
        <p:spPr>
          <a:xfrm>
            <a:off x="228600" y="152400"/>
            <a:ext cx="33528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Exponential Growth</a:t>
            </a:r>
          </a:p>
        </p:txBody>
      </p:sp>
      <p:graphicFrame>
        <p:nvGraphicFramePr>
          <p:cNvPr id="1027" name="Object 3"/>
          <p:cNvGraphicFramePr>
            <a:graphicFrameLocks noChangeAspect="1"/>
          </p:cNvGraphicFramePr>
          <p:nvPr/>
        </p:nvGraphicFramePr>
        <p:xfrm>
          <a:off x="2725738" y="4114800"/>
          <a:ext cx="3022600" cy="1127125"/>
        </p:xfrm>
        <a:graphic>
          <a:graphicData uri="http://schemas.openxmlformats.org/presentationml/2006/ole">
            <mc:AlternateContent xmlns:mc="http://schemas.openxmlformats.org/markup-compatibility/2006">
              <mc:Choice xmlns:v="urn:schemas-microsoft-com:vml" Requires="v">
                <p:oleObj spid="_x0000_s1114" name="Equation" r:id="rId6" imgW="647640" imgH="241200" progId="Equation.3">
                  <p:embed/>
                </p:oleObj>
              </mc:Choice>
              <mc:Fallback>
                <p:oleObj name="Equation" r:id="rId6" imgW="647640" imgH="241200"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25738" y="4114800"/>
                        <a:ext cx="3022600" cy="1127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9" name="Group 8"/>
          <p:cNvGrpSpPr/>
          <p:nvPr/>
        </p:nvGrpSpPr>
        <p:grpSpPr>
          <a:xfrm>
            <a:off x="5943600" y="1371600"/>
            <a:ext cx="3124200" cy="4267200"/>
            <a:chOff x="6172200" y="1752600"/>
            <a:chExt cx="2667000" cy="3886200"/>
          </a:xfrm>
        </p:grpSpPr>
        <p:pic>
          <p:nvPicPr>
            <p:cNvPr id="7" name="Picture 4" descr="ecology-fig-09-09-0"/>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6172200" y="1752600"/>
              <a:ext cx="2667000" cy="3886200"/>
            </a:xfrm>
            <a:prstGeom prst="rect">
              <a:avLst/>
            </a:prstGeom>
            <a:noFill/>
            <a:ln w="9525">
              <a:noFill/>
              <a:miter lim="800000"/>
              <a:headEnd/>
              <a:tailEnd/>
            </a:ln>
          </p:spPr>
        </p:pic>
        <p:sp>
          <p:nvSpPr>
            <p:cNvPr id="8" name="Rectangle 7"/>
            <p:cNvSpPr/>
            <p:nvPr/>
          </p:nvSpPr>
          <p:spPr>
            <a:xfrm>
              <a:off x="6934200" y="4038600"/>
              <a:ext cx="1066800" cy="685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347" name="Rectangle 3"/>
          <p:cNvSpPr>
            <a:spLocks noGrp="1" noChangeArrowheads="1"/>
          </p:cNvSpPr>
          <p:nvPr>
            <p:ph type="body" idx="4294967295"/>
          </p:nvPr>
        </p:nvSpPr>
        <p:spPr>
          <a:xfrm>
            <a:off x="762000" y="1447800"/>
            <a:ext cx="7639050" cy="4800600"/>
          </a:xfrm>
        </p:spPr>
        <p:txBody>
          <a:bodyPr rtlCol="0">
            <a:normAutofit/>
          </a:bodyPr>
          <a:lstStyle/>
          <a:p>
            <a:pPr marL="0" indent="0" fontAlgn="auto">
              <a:spcAft>
                <a:spcPts val="0"/>
              </a:spcAft>
              <a:buFontTx/>
              <a:buNone/>
              <a:defRPr/>
            </a:pPr>
            <a:r>
              <a:rPr lang="en-US" dirty="0"/>
              <a:t>In many species, individuals do not reproduce in synchrony at discrete time periods, they reproduce </a:t>
            </a:r>
            <a:r>
              <a:rPr lang="en-US" i="1" dirty="0"/>
              <a:t>continuously</a:t>
            </a:r>
            <a:r>
              <a:rPr lang="en-US" dirty="0"/>
              <a:t>, and generations can overlap. </a:t>
            </a:r>
            <a:endParaRPr lang="en-US" dirty="0" smtClean="0"/>
          </a:p>
          <a:p>
            <a:pPr fontAlgn="auto">
              <a:spcAft>
                <a:spcPts val="0"/>
              </a:spcAft>
              <a:buFontTx/>
              <a:buNone/>
              <a:defRPr/>
            </a:pPr>
            <a:endParaRPr lang="en-US" dirty="0"/>
          </a:p>
          <a:p>
            <a:pPr marL="0" indent="0" fontAlgn="auto">
              <a:spcAft>
                <a:spcPts val="0"/>
              </a:spcAft>
              <a:buFontTx/>
              <a:buNone/>
              <a:defRPr/>
            </a:pPr>
            <a:r>
              <a:rPr lang="en-US" dirty="0"/>
              <a:t>When these populations increase by a constant proportion, the growth is </a:t>
            </a:r>
            <a:r>
              <a:rPr lang="en-US" b="1" dirty="0">
                <a:solidFill>
                  <a:srgbClr val="0000CC"/>
                </a:solidFill>
              </a:rPr>
              <a:t>exponential growth</a:t>
            </a:r>
            <a:r>
              <a:rPr lang="en-US" dirty="0"/>
              <a:t>.</a:t>
            </a:r>
          </a:p>
        </p:txBody>
      </p:sp>
      <p:sp>
        <p:nvSpPr>
          <p:cNvPr id="5" name="Rectangle 2"/>
          <p:cNvSpPr txBox="1">
            <a:spLocks noChangeArrowheads="1"/>
          </p:cNvSpPr>
          <p:nvPr/>
        </p:nvSpPr>
        <p:spPr>
          <a:xfrm>
            <a:off x="228600" y="152400"/>
            <a:ext cx="33528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Exponential Growth</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304800" y="457200"/>
            <a:ext cx="8534400" cy="792163"/>
          </a:xfrm>
        </p:spPr>
        <p:txBody>
          <a:bodyPr/>
          <a:lstStyle/>
          <a:p>
            <a:r>
              <a:rPr lang="en-US" sz="2800" dirty="0" smtClean="0"/>
              <a:t>Fig. 9.10  Geometric and Exponential Growth</a:t>
            </a:r>
          </a:p>
        </p:txBody>
      </p:sp>
      <p:pic>
        <p:nvPicPr>
          <p:cNvPr id="38915" name="Picture 4" descr="ecology-fig-09-09-0"/>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6200" y="1295400"/>
            <a:ext cx="4191000" cy="5410200"/>
          </a:xfrm>
          <a:prstGeom prst="rect">
            <a:avLst/>
          </a:prstGeom>
          <a:noFill/>
          <a:ln w="9525">
            <a:noFill/>
            <a:miter lim="800000"/>
            <a:headEnd/>
            <a:tailEnd/>
          </a:ln>
        </p:spPr>
      </p:pic>
      <p:sp>
        <p:nvSpPr>
          <p:cNvPr id="4" name="Rectangle 2"/>
          <p:cNvSpPr txBox="1">
            <a:spLocks noChangeArrowheads="1"/>
          </p:cNvSpPr>
          <p:nvPr/>
        </p:nvSpPr>
        <p:spPr>
          <a:xfrm>
            <a:off x="76200" y="76200"/>
            <a:ext cx="3200400" cy="533400"/>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Exponential Growth</a:t>
            </a:r>
          </a:p>
        </p:txBody>
      </p:sp>
      <p:pic>
        <p:nvPicPr>
          <p:cNvPr id="6" name="Picture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62400" y="2085975"/>
            <a:ext cx="5105400" cy="38290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304800" y="731838"/>
            <a:ext cx="8534400" cy="792162"/>
          </a:xfrm>
        </p:spPr>
        <p:txBody>
          <a:bodyPr/>
          <a:lstStyle/>
          <a:p>
            <a:r>
              <a:rPr lang="en-US" sz="3200" dirty="0" smtClean="0"/>
              <a:t>Fig. 9.10  Geometric and Exponential Growth</a:t>
            </a:r>
          </a:p>
        </p:txBody>
      </p:sp>
      <p:sp>
        <p:nvSpPr>
          <p:cNvPr id="39939" name="Rectangle 3"/>
          <p:cNvSpPr>
            <a:spLocks noGrp="1" noChangeArrowheads="1"/>
          </p:cNvSpPr>
          <p:nvPr>
            <p:ph type="body" idx="1"/>
          </p:nvPr>
        </p:nvSpPr>
        <p:spPr/>
        <p:txBody>
          <a:bodyPr/>
          <a:lstStyle/>
          <a:p>
            <a:endParaRPr lang="en-US" dirty="0" smtClean="0"/>
          </a:p>
        </p:txBody>
      </p:sp>
      <p:pic>
        <p:nvPicPr>
          <p:cNvPr id="39940" name="Picture 4" descr="ecology-fig-09-09-0"/>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2400" y="1371600"/>
            <a:ext cx="8610600" cy="5410200"/>
          </a:xfrm>
          <a:prstGeom prst="rect">
            <a:avLst/>
          </a:prstGeom>
          <a:noFill/>
          <a:ln w="9525">
            <a:noFill/>
            <a:miter lim="800000"/>
            <a:headEnd/>
            <a:tailEnd/>
          </a:ln>
        </p:spPr>
      </p:pic>
      <p:sp>
        <p:nvSpPr>
          <p:cNvPr id="5" name="Rectangle 2"/>
          <p:cNvSpPr txBox="1">
            <a:spLocks noChangeArrowheads="1"/>
          </p:cNvSpPr>
          <p:nvPr/>
        </p:nvSpPr>
        <p:spPr>
          <a:xfrm>
            <a:off x="228600" y="152400"/>
            <a:ext cx="33528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Exponential Growth</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5" name="Rectangle 3"/>
          <p:cNvSpPr>
            <a:spLocks noGrp="1" noChangeArrowheads="1"/>
          </p:cNvSpPr>
          <p:nvPr>
            <p:ph type="body" idx="4294967295"/>
          </p:nvPr>
        </p:nvSpPr>
        <p:spPr>
          <a:xfrm>
            <a:off x="457200" y="1447800"/>
            <a:ext cx="8382000" cy="4800600"/>
          </a:xfrm>
        </p:spPr>
        <p:txBody>
          <a:bodyPr rtlCol="0">
            <a:normAutofit fontScale="92500" lnSpcReduction="20000"/>
          </a:bodyPr>
          <a:lstStyle/>
          <a:p>
            <a:pPr fontAlgn="auto">
              <a:lnSpc>
                <a:spcPct val="90000"/>
              </a:lnSpc>
              <a:spcAft>
                <a:spcPts val="0"/>
              </a:spcAft>
              <a:buFontTx/>
              <a:buNone/>
              <a:defRPr/>
            </a:pPr>
            <a:r>
              <a:rPr lang="en-US" dirty="0"/>
              <a:t>Exponential growth is described by</a:t>
            </a:r>
          </a:p>
          <a:p>
            <a:pPr fontAlgn="auto">
              <a:lnSpc>
                <a:spcPct val="90000"/>
              </a:lnSpc>
              <a:spcAft>
                <a:spcPts val="0"/>
              </a:spcAft>
              <a:buFontTx/>
              <a:buNone/>
              <a:defRPr/>
            </a:pPr>
            <a:endParaRPr lang="en-US" dirty="0"/>
          </a:p>
          <a:p>
            <a:pPr fontAlgn="auto">
              <a:lnSpc>
                <a:spcPct val="90000"/>
              </a:lnSpc>
              <a:spcAft>
                <a:spcPts val="0"/>
              </a:spcAft>
              <a:buFontTx/>
              <a:buNone/>
              <a:defRPr/>
            </a:pPr>
            <a:endParaRPr lang="en-US" dirty="0"/>
          </a:p>
          <a:p>
            <a:pPr fontAlgn="auto">
              <a:lnSpc>
                <a:spcPct val="90000"/>
              </a:lnSpc>
              <a:spcBef>
                <a:spcPct val="120000"/>
              </a:spcBef>
              <a:spcAft>
                <a:spcPts val="0"/>
              </a:spcAft>
              <a:buNone/>
              <a:defRPr/>
            </a:pPr>
            <a:r>
              <a:rPr lang="en-US" dirty="0"/>
              <a:t>     </a:t>
            </a:r>
            <a:r>
              <a:rPr lang="en-US" dirty="0" smtClean="0"/>
              <a:t> =  </a:t>
            </a:r>
            <a:r>
              <a:rPr lang="en-US" sz="2200" dirty="0" smtClean="0"/>
              <a:t>the </a:t>
            </a:r>
            <a:r>
              <a:rPr lang="en-US" sz="2200" dirty="0"/>
              <a:t>rate of change in population size at each </a:t>
            </a:r>
            <a:r>
              <a:rPr lang="en-US" sz="2200" dirty="0" smtClean="0"/>
              <a:t>instant </a:t>
            </a:r>
            <a:r>
              <a:rPr lang="en-US" sz="2200" dirty="0"/>
              <a:t>in </a:t>
            </a:r>
            <a:r>
              <a:rPr lang="en-US" sz="2200" dirty="0" smtClean="0"/>
              <a:t>time .. or ..</a:t>
            </a:r>
            <a:r>
              <a:rPr lang="en-US" sz="2400" b="1" dirty="0" smtClean="0"/>
              <a:t> </a:t>
            </a:r>
          </a:p>
          <a:p>
            <a:pPr fontAlgn="auto">
              <a:lnSpc>
                <a:spcPct val="90000"/>
              </a:lnSpc>
              <a:spcBef>
                <a:spcPct val="120000"/>
              </a:spcBef>
              <a:spcAft>
                <a:spcPts val="0"/>
              </a:spcAft>
              <a:buNone/>
              <a:defRPr/>
            </a:pPr>
            <a:r>
              <a:rPr lang="en-US" sz="2200" dirty="0" smtClean="0"/>
              <a:t>               the speed at which a population increases in size with time</a:t>
            </a:r>
            <a:endParaRPr lang="en-CA" sz="2200" dirty="0" smtClean="0"/>
          </a:p>
          <a:p>
            <a:pPr fontAlgn="auto">
              <a:lnSpc>
                <a:spcPct val="90000"/>
              </a:lnSpc>
              <a:spcBef>
                <a:spcPct val="120000"/>
              </a:spcBef>
              <a:spcAft>
                <a:spcPts val="0"/>
              </a:spcAft>
              <a:buFontTx/>
              <a:buNone/>
              <a:defRPr/>
            </a:pPr>
            <a:endParaRPr lang="en-US" sz="2200" dirty="0" smtClean="0"/>
          </a:p>
          <a:p>
            <a:pPr fontAlgn="auto">
              <a:lnSpc>
                <a:spcPct val="90000"/>
              </a:lnSpc>
              <a:spcBef>
                <a:spcPct val="120000"/>
              </a:spcBef>
              <a:spcAft>
                <a:spcPts val="0"/>
              </a:spcAft>
              <a:buFontTx/>
              <a:buNone/>
              <a:defRPr/>
            </a:pPr>
            <a:endParaRPr lang="en-US" sz="2000" dirty="0" smtClean="0"/>
          </a:p>
          <a:p>
            <a:pPr marL="0" indent="0" fontAlgn="auto">
              <a:lnSpc>
                <a:spcPct val="90000"/>
              </a:lnSpc>
              <a:spcAft>
                <a:spcPts val="0"/>
              </a:spcAft>
              <a:buFontTx/>
              <a:buNone/>
              <a:defRPr/>
            </a:pPr>
            <a:r>
              <a:rPr lang="en-US" i="1" dirty="0" smtClean="0">
                <a:solidFill>
                  <a:srgbClr val="0000CC"/>
                </a:solidFill>
              </a:rPr>
              <a:t>r</a:t>
            </a:r>
            <a:r>
              <a:rPr lang="en-US" i="1" dirty="0" smtClean="0"/>
              <a:t> </a:t>
            </a:r>
            <a:r>
              <a:rPr lang="en-US" dirty="0"/>
              <a:t>is the </a:t>
            </a:r>
            <a:r>
              <a:rPr lang="en-US" b="1" dirty="0">
                <a:solidFill>
                  <a:srgbClr val="0000CC"/>
                </a:solidFill>
              </a:rPr>
              <a:t>exponential population growth rate </a:t>
            </a:r>
            <a:r>
              <a:rPr lang="en-US" dirty="0"/>
              <a:t>or the (per capita) </a:t>
            </a:r>
            <a:r>
              <a:rPr lang="en-US" b="1" dirty="0">
                <a:solidFill>
                  <a:srgbClr val="0000CC"/>
                </a:solidFill>
              </a:rPr>
              <a:t>intrinsic rate of increase</a:t>
            </a:r>
            <a:r>
              <a:rPr lang="en-US" dirty="0"/>
              <a:t>.</a:t>
            </a:r>
          </a:p>
        </p:txBody>
      </p:sp>
      <p:graphicFrame>
        <p:nvGraphicFramePr>
          <p:cNvPr id="2050" name="Object 2"/>
          <p:cNvGraphicFramePr>
            <a:graphicFrameLocks noChangeAspect="1"/>
          </p:cNvGraphicFramePr>
          <p:nvPr/>
        </p:nvGraphicFramePr>
        <p:xfrm>
          <a:off x="3429000" y="1905000"/>
          <a:ext cx="1828800" cy="1206500"/>
        </p:xfrm>
        <a:graphic>
          <a:graphicData uri="http://schemas.openxmlformats.org/presentationml/2006/ole">
            <mc:AlternateContent xmlns:mc="http://schemas.openxmlformats.org/markup-compatibility/2006">
              <mc:Choice xmlns:v="urn:schemas-microsoft-com:vml" Requires="v">
                <p:oleObj spid="_x0000_s2135" name="Equation" r:id="rId4" imgW="596880" imgH="393480" progId="Equation.3">
                  <p:embed/>
                </p:oleObj>
              </mc:Choice>
              <mc:Fallback>
                <p:oleObj name="Equation" r:id="rId4" imgW="596880" imgH="393480" progId="Equation.3">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29000" y="1905000"/>
                        <a:ext cx="1828800" cy="1206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51" name="Object 3"/>
          <p:cNvGraphicFramePr>
            <a:graphicFrameLocks noChangeAspect="1"/>
          </p:cNvGraphicFramePr>
          <p:nvPr/>
        </p:nvGraphicFramePr>
        <p:xfrm>
          <a:off x="533400" y="2895600"/>
          <a:ext cx="574675" cy="847725"/>
        </p:xfrm>
        <a:graphic>
          <a:graphicData uri="http://schemas.openxmlformats.org/presentationml/2006/ole">
            <mc:AlternateContent xmlns:mc="http://schemas.openxmlformats.org/markup-compatibility/2006">
              <mc:Choice xmlns:v="urn:schemas-microsoft-com:vml" Requires="v">
                <p:oleObj spid="_x0000_s2136" name="Equation" r:id="rId6" imgW="266400" imgH="393480" progId="Equation.3">
                  <p:embed/>
                </p:oleObj>
              </mc:Choice>
              <mc:Fallback>
                <p:oleObj name="Equation" r:id="rId6" imgW="266400" imgH="393480"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3400" y="2895600"/>
                        <a:ext cx="574675" cy="847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2"/>
          <p:cNvSpPr txBox="1">
            <a:spLocks noChangeArrowheads="1"/>
          </p:cNvSpPr>
          <p:nvPr/>
        </p:nvSpPr>
        <p:spPr>
          <a:xfrm>
            <a:off x="228600" y="152400"/>
            <a:ext cx="33528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Exponential Growth</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Grp="1" noChangeArrowheads="1"/>
          </p:cNvSpPr>
          <p:nvPr>
            <p:ph type="body" idx="4294967295"/>
          </p:nvPr>
        </p:nvSpPr>
        <p:spPr>
          <a:xfrm>
            <a:off x="762000" y="1600200"/>
            <a:ext cx="7639050" cy="4800600"/>
          </a:xfrm>
        </p:spPr>
        <p:txBody>
          <a:bodyPr/>
          <a:lstStyle/>
          <a:p>
            <a:pPr marL="0" indent="0">
              <a:buFontTx/>
              <a:buNone/>
            </a:pPr>
            <a:r>
              <a:rPr lang="en-US" dirty="0" smtClean="0"/>
              <a:t>Geometric and exponential growth curves overlap because the equations are similar in form, except that </a:t>
            </a:r>
            <a:r>
              <a:rPr lang="el-GR" smtClean="0">
                <a:latin typeface="Times New Roman" pitchFamily="18" charset="0"/>
                <a:cs typeface="Times New Roman" pitchFamily="18" charset="0"/>
              </a:rPr>
              <a:t>λ</a:t>
            </a:r>
            <a:r>
              <a:rPr lang="en-US" dirty="0" smtClean="0">
                <a:cs typeface="Arial" pitchFamily="34" charset="0"/>
              </a:rPr>
              <a:t> </a:t>
            </a:r>
            <a:r>
              <a:rPr lang="en-US" dirty="0" smtClean="0"/>
              <a:t>is replaced by e</a:t>
            </a:r>
            <a:r>
              <a:rPr lang="en-US" i="1" baseline="30000" dirty="0" smtClean="0"/>
              <a:t>r</a:t>
            </a:r>
            <a:r>
              <a:rPr lang="en-US" i="1" dirty="0" smtClean="0"/>
              <a:t>.</a:t>
            </a:r>
          </a:p>
        </p:txBody>
      </p:sp>
      <p:graphicFrame>
        <p:nvGraphicFramePr>
          <p:cNvPr id="3074" name="Object 2"/>
          <p:cNvGraphicFramePr>
            <a:graphicFrameLocks noChangeAspect="1"/>
          </p:cNvGraphicFramePr>
          <p:nvPr/>
        </p:nvGraphicFramePr>
        <p:xfrm>
          <a:off x="3222625" y="4038600"/>
          <a:ext cx="2087563" cy="1670050"/>
        </p:xfrm>
        <a:graphic>
          <a:graphicData uri="http://schemas.openxmlformats.org/presentationml/2006/ole">
            <mc:AlternateContent xmlns:mc="http://schemas.openxmlformats.org/markup-compatibility/2006">
              <mc:Choice xmlns:v="urn:schemas-microsoft-com:vml" Requires="v">
                <p:oleObj spid="_x0000_s3116" name="Equation" r:id="rId4" imgW="571320" imgH="457200" progId="Equation.3">
                  <p:embed/>
                </p:oleObj>
              </mc:Choice>
              <mc:Fallback>
                <p:oleObj name="Equation" r:id="rId4" imgW="571320" imgH="457200" progId="Equation.3">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22625" y="4038600"/>
                        <a:ext cx="2087563" cy="16700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2"/>
          <p:cNvSpPr txBox="1">
            <a:spLocks noChangeArrowheads="1"/>
          </p:cNvSpPr>
          <p:nvPr/>
        </p:nvSpPr>
        <p:spPr>
          <a:xfrm>
            <a:off x="228600" y="152400"/>
            <a:ext cx="33528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Exponential Growth</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587" name="Rectangle 3"/>
          <p:cNvSpPr>
            <a:spLocks noGrp="1" noChangeArrowheads="1"/>
          </p:cNvSpPr>
          <p:nvPr>
            <p:ph type="body" idx="4294967295"/>
          </p:nvPr>
        </p:nvSpPr>
        <p:spPr>
          <a:xfrm>
            <a:off x="152400" y="990600"/>
            <a:ext cx="8839200" cy="4800600"/>
          </a:xfrm>
        </p:spPr>
        <p:txBody>
          <a:bodyPr rtlCol="0">
            <a:normAutofit/>
          </a:bodyPr>
          <a:lstStyle/>
          <a:p>
            <a:pPr marL="0" indent="0" fontAlgn="auto">
              <a:spcAft>
                <a:spcPts val="0"/>
              </a:spcAft>
              <a:buFontTx/>
              <a:buNone/>
              <a:defRPr/>
            </a:pPr>
            <a:r>
              <a:rPr lang="en-US" sz="3000" dirty="0"/>
              <a:t>When </a:t>
            </a:r>
            <a:r>
              <a:rPr lang="el-GR" sz="3000" dirty="0">
                <a:latin typeface="Times New Roman" pitchFamily="18" charset="0"/>
                <a:cs typeface="Times New Roman" pitchFamily="18" charset="0"/>
              </a:rPr>
              <a:t>λ</a:t>
            </a:r>
            <a:r>
              <a:rPr lang="en-US" sz="3000" i="1" dirty="0">
                <a:cs typeface="Arial" charset="0"/>
              </a:rPr>
              <a:t> = </a:t>
            </a:r>
            <a:r>
              <a:rPr lang="en-US" sz="3000" dirty="0">
                <a:cs typeface="Arial" charset="0"/>
              </a:rPr>
              <a:t>1 or </a:t>
            </a:r>
            <a:r>
              <a:rPr lang="en-US" sz="3000" i="1" dirty="0">
                <a:cs typeface="Arial" charset="0"/>
              </a:rPr>
              <a:t>r</a:t>
            </a:r>
            <a:r>
              <a:rPr lang="en-US" sz="3000" dirty="0">
                <a:cs typeface="Arial" charset="0"/>
              </a:rPr>
              <a:t> = 0, the population stays the same size</a:t>
            </a:r>
            <a:r>
              <a:rPr lang="en-US" sz="3000" dirty="0" smtClean="0">
                <a:cs typeface="Arial" charset="0"/>
              </a:rPr>
              <a:t>.</a:t>
            </a:r>
          </a:p>
          <a:p>
            <a:pPr fontAlgn="auto">
              <a:spcAft>
                <a:spcPts val="0"/>
              </a:spcAft>
              <a:buFontTx/>
              <a:buNone/>
              <a:defRPr/>
            </a:pPr>
            <a:endParaRPr lang="en-US" sz="3000" dirty="0">
              <a:cs typeface="Arial" charset="0"/>
            </a:endParaRPr>
          </a:p>
          <a:p>
            <a:pPr marL="0" indent="0" fontAlgn="auto">
              <a:spcAft>
                <a:spcPts val="0"/>
              </a:spcAft>
              <a:buFontTx/>
              <a:buNone/>
              <a:defRPr/>
            </a:pPr>
            <a:r>
              <a:rPr lang="en-US" sz="3000" dirty="0">
                <a:cs typeface="Arial" charset="0"/>
              </a:rPr>
              <a:t>When </a:t>
            </a:r>
            <a:r>
              <a:rPr lang="el-GR" sz="3000" dirty="0">
                <a:latin typeface="Times New Roman" pitchFamily="18" charset="0"/>
                <a:cs typeface="Times New Roman" pitchFamily="18" charset="0"/>
              </a:rPr>
              <a:t>λ</a:t>
            </a:r>
            <a:r>
              <a:rPr lang="en-US" sz="3000" i="1" dirty="0">
                <a:cs typeface="Arial" charset="0"/>
              </a:rPr>
              <a:t> </a:t>
            </a:r>
            <a:r>
              <a:rPr lang="en-US" sz="3000" dirty="0">
                <a:cs typeface="Arial" charset="0"/>
              </a:rPr>
              <a:t>&lt; 1 or </a:t>
            </a:r>
            <a:r>
              <a:rPr lang="en-US" sz="3000" i="1" dirty="0">
                <a:cs typeface="Arial" charset="0"/>
              </a:rPr>
              <a:t>r</a:t>
            </a:r>
            <a:r>
              <a:rPr lang="en-US" sz="3000" dirty="0">
                <a:cs typeface="Arial" charset="0"/>
              </a:rPr>
              <a:t> &lt; 0, the population size will decrease</a:t>
            </a:r>
            <a:r>
              <a:rPr lang="en-US" sz="3000" dirty="0" smtClean="0">
                <a:cs typeface="Arial" charset="0"/>
              </a:rPr>
              <a:t>.</a:t>
            </a:r>
          </a:p>
          <a:p>
            <a:pPr marL="0" indent="0" fontAlgn="auto">
              <a:spcAft>
                <a:spcPts val="0"/>
              </a:spcAft>
              <a:buFontTx/>
              <a:buNone/>
              <a:defRPr/>
            </a:pPr>
            <a:endParaRPr lang="en-US" sz="3000" dirty="0">
              <a:cs typeface="Arial" charset="0"/>
            </a:endParaRPr>
          </a:p>
          <a:p>
            <a:pPr marL="0" indent="0" fontAlgn="auto">
              <a:spcAft>
                <a:spcPts val="0"/>
              </a:spcAft>
              <a:buFontTx/>
              <a:buNone/>
              <a:defRPr/>
            </a:pPr>
            <a:r>
              <a:rPr lang="en-US" sz="3000" dirty="0">
                <a:cs typeface="Arial" charset="0"/>
              </a:rPr>
              <a:t>When </a:t>
            </a:r>
            <a:r>
              <a:rPr lang="el-GR" sz="3000" dirty="0">
                <a:latin typeface="Times New Roman" pitchFamily="18" charset="0"/>
                <a:cs typeface="Times New Roman" pitchFamily="18" charset="0"/>
              </a:rPr>
              <a:t>λ</a:t>
            </a:r>
            <a:r>
              <a:rPr lang="en-US" sz="3000" i="1" dirty="0">
                <a:cs typeface="Arial" charset="0"/>
              </a:rPr>
              <a:t> </a:t>
            </a:r>
            <a:r>
              <a:rPr lang="en-US" sz="3000" dirty="0">
                <a:cs typeface="Arial" charset="0"/>
              </a:rPr>
              <a:t>&gt; 1</a:t>
            </a:r>
            <a:r>
              <a:rPr lang="en-US" sz="3000" i="1" dirty="0">
                <a:cs typeface="Arial" charset="0"/>
              </a:rPr>
              <a:t> </a:t>
            </a:r>
            <a:r>
              <a:rPr lang="en-US" sz="3000" dirty="0">
                <a:cs typeface="Arial" charset="0"/>
              </a:rPr>
              <a:t>or</a:t>
            </a:r>
            <a:r>
              <a:rPr lang="en-US" sz="3000" i="1" dirty="0">
                <a:cs typeface="Arial" charset="0"/>
              </a:rPr>
              <a:t> r </a:t>
            </a:r>
            <a:r>
              <a:rPr lang="en-US" sz="3000" dirty="0">
                <a:cs typeface="Arial" charset="0"/>
              </a:rPr>
              <a:t>&gt; 0, the population grows geometrically or exponentially.</a:t>
            </a:r>
          </a:p>
        </p:txBody>
      </p:sp>
      <p:sp>
        <p:nvSpPr>
          <p:cNvPr id="5" name="Rectangle 2"/>
          <p:cNvSpPr txBox="1">
            <a:spLocks noChangeArrowheads="1"/>
          </p:cNvSpPr>
          <p:nvPr/>
        </p:nvSpPr>
        <p:spPr>
          <a:xfrm>
            <a:off x="228600" y="152400"/>
            <a:ext cx="33528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Exponential Growth</a:t>
            </a:r>
          </a:p>
        </p:txBody>
      </p:sp>
      <p:pic>
        <p:nvPicPr>
          <p:cNvPr id="40964" name="Picture 3" descr="Ecology-Fig-09-10-0.jpg"/>
          <p:cNvPicPr>
            <a:picLocks noChangeAspect="1"/>
          </p:cNvPicPr>
          <p:nvPr/>
        </p:nvPicPr>
        <p:blipFill>
          <a:blip r:embed="rId3" cstate="screen"/>
          <a:srcRect/>
          <a:stretch>
            <a:fillRect/>
          </a:stretch>
        </p:blipFill>
        <p:spPr bwMode="auto">
          <a:xfrm>
            <a:off x="1306513" y="4114800"/>
            <a:ext cx="7837487" cy="2743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Title 1"/>
          <p:cNvSpPr txBox="1">
            <a:spLocks/>
          </p:cNvSpPr>
          <p:nvPr/>
        </p:nvSpPr>
        <p:spPr>
          <a:xfrm>
            <a:off x="685800" y="1600200"/>
            <a:ext cx="7772400" cy="3200400"/>
          </a:xfrm>
          <a:prstGeom prst="rect">
            <a:avLst/>
          </a:prstGeom>
        </p:spPr>
        <p:txBody>
          <a:bodyPr/>
          <a:lstStyle/>
          <a:p>
            <a:pPr algn="ctr" fontAlgn="auto">
              <a:spcAft>
                <a:spcPts val="0"/>
              </a:spcAft>
              <a:defRPr/>
            </a:pPr>
            <a:r>
              <a:rPr lang="en-US" sz="6000" b="1" dirty="0">
                <a:latin typeface="+mn-lt"/>
                <a:ea typeface="+mj-ea"/>
                <a:cs typeface="+mj-cs"/>
              </a:rPr>
              <a:t>Why don’t populations expand infinitely?</a:t>
            </a:r>
            <a:r>
              <a:rPr lang="en-US" sz="8000" dirty="0">
                <a:latin typeface="Edwardian Script ITC" pitchFamily="66" charset="0"/>
                <a:ea typeface="+mj-ea"/>
                <a:cs typeface="+mj-cs"/>
              </a:rPr>
              <a:t> </a:t>
            </a:r>
            <a:br>
              <a:rPr lang="en-US" sz="8000" dirty="0">
                <a:latin typeface="Edwardian Script ITC" pitchFamily="66" charset="0"/>
                <a:ea typeface="+mj-ea"/>
                <a:cs typeface="+mj-cs"/>
              </a:rPr>
            </a:br>
            <a:r>
              <a:rPr lang="en-US" sz="8000" dirty="0">
                <a:latin typeface="Edwardian Script ITC" pitchFamily="66" charset="0"/>
                <a:ea typeface="+mj-ea"/>
                <a:cs typeface="+mj-cs"/>
              </a:rPr>
              <a:t> </a:t>
            </a:r>
            <a:br>
              <a:rPr lang="en-US" sz="8000" dirty="0">
                <a:latin typeface="Edwardian Script ITC" pitchFamily="66" charset="0"/>
                <a:ea typeface="+mj-ea"/>
                <a:cs typeface="+mj-cs"/>
              </a:rPr>
            </a:br>
            <a:endParaRPr lang="en-US" sz="8000" dirty="0">
              <a:latin typeface="Edwardian Script ITC" pitchFamily="66" charset="0"/>
              <a:ea typeface="+mj-ea"/>
              <a:cs typeface="+mj-cs"/>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8600" y="523875"/>
            <a:ext cx="8686800" cy="5416868"/>
          </a:xfrm>
          <a:prstGeom prst="rect">
            <a:avLst/>
          </a:prstGeom>
          <a:solidFill>
            <a:schemeClr val="accent1">
              <a:lumMod val="20000"/>
              <a:lumOff val="80000"/>
            </a:schemeClr>
          </a:solidFill>
          <a:ln w="25400">
            <a:solidFill>
              <a:srgbClr val="0000CC"/>
            </a:solidFill>
          </a:ln>
        </p:spPr>
        <p:txBody>
          <a:bodyPr>
            <a:spAutoFit/>
          </a:bodyPr>
          <a:lstStyle/>
          <a:p>
            <a:pPr algn="ctr" fontAlgn="auto">
              <a:spcBef>
                <a:spcPts val="0"/>
              </a:spcBef>
              <a:spcAft>
                <a:spcPts val="0"/>
              </a:spcAft>
              <a:defRPr/>
            </a:pPr>
            <a:r>
              <a:rPr lang="en-US" sz="2800" b="1" dirty="0">
                <a:latin typeface="+mn-lt"/>
                <a:cs typeface="+mn-cs"/>
              </a:rPr>
              <a:t>LEARNING GOALS 1.</a:t>
            </a:r>
          </a:p>
          <a:p>
            <a:pPr fontAlgn="auto">
              <a:spcBef>
                <a:spcPts val="0"/>
              </a:spcBef>
              <a:spcAft>
                <a:spcPts val="0"/>
              </a:spcAft>
              <a:defRPr/>
            </a:pPr>
            <a:r>
              <a:rPr lang="en-US" dirty="0">
                <a:latin typeface="+mn-lt"/>
                <a:cs typeface="+mn-cs"/>
              </a:rPr>
              <a:t> </a:t>
            </a:r>
          </a:p>
          <a:p>
            <a:pPr indent="-182880" fontAlgn="auto">
              <a:spcBef>
                <a:spcPts val="0"/>
              </a:spcBef>
              <a:spcAft>
                <a:spcPts val="0"/>
              </a:spcAft>
              <a:buFont typeface="Wingdings" pitchFamily="2" charset="2"/>
              <a:buChar char="Ø"/>
              <a:tabLst>
                <a:tab pos="365760" algn="l"/>
              </a:tabLst>
              <a:defRPr/>
            </a:pPr>
            <a:r>
              <a:rPr lang="en-US" sz="2000" dirty="0">
                <a:latin typeface="+mn-lt"/>
                <a:cs typeface="+mn-cs"/>
              </a:rPr>
              <a:t>  Explain the difference between </a:t>
            </a:r>
            <a:r>
              <a:rPr lang="en-US" sz="2000" b="1" dirty="0" smtClean="0">
                <a:solidFill>
                  <a:srgbClr val="FF0000"/>
                </a:solidFill>
                <a:latin typeface="+mn-lt"/>
                <a:cs typeface="+mn-cs"/>
              </a:rPr>
              <a:t>geometric, exponential, and logistic growth 	</a:t>
            </a:r>
            <a:r>
              <a:rPr lang="en-US" sz="2000" dirty="0" smtClean="0">
                <a:latin typeface="+mn-lt"/>
                <a:cs typeface="+mn-cs"/>
              </a:rPr>
              <a:t>using examples </a:t>
            </a:r>
            <a:r>
              <a:rPr lang="en-US" sz="2000" dirty="0">
                <a:latin typeface="+mn-lt"/>
                <a:cs typeface="+mn-cs"/>
              </a:rPr>
              <a:t>from natural populations.</a:t>
            </a:r>
          </a:p>
          <a:p>
            <a:pPr indent="-182880" fontAlgn="auto">
              <a:spcBef>
                <a:spcPts val="0"/>
              </a:spcBef>
              <a:spcAft>
                <a:spcPts val="0"/>
              </a:spcAft>
              <a:buFont typeface="Wingdings" pitchFamily="2" charset="2"/>
              <a:buChar char="Ø"/>
              <a:tabLst>
                <a:tab pos="365760" algn="l"/>
              </a:tabLst>
              <a:defRPr/>
            </a:pPr>
            <a:endParaRPr lang="en-US" sz="2000" dirty="0">
              <a:latin typeface="+mn-lt"/>
              <a:cs typeface="+mn-cs"/>
            </a:endParaRPr>
          </a:p>
          <a:p>
            <a:pPr indent="-182880" fontAlgn="auto">
              <a:spcBef>
                <a:spcPts val="0"/>
              </a:spcBef>
              <a:spcAft>
                <a:spcPts val="0"/>
              </a:spcAft>
              <a:buFont typeface="Wingdings" pitchFamily="2" charset="2"/>
              <a:buChar char="Ø"/>
              <a:tabLst>
                <a:tab pos="365760" algn="l"/>
              </a:tabLst>
              <a:defRPr/>
            </a:pPr>
            <a:r>
              <a:rPr lang="en-US" sz="2000" dirty="0">
                <a:latin typeface="+mn-lt"/>
                <a:cs typeface="+mn-cs"/>
              </a:rPr>
              <a:t>  Explain why the </a:t>
            </a:r>
            <a:r>
              <a:rPr lang="en-US" sz="2000" b="1" dirty="0">
                <a:solidFill>
                  <a:srgbClr val="FF0000"/>
                </a:solidFill>
                <a:latin typeface="+mn-lt"/>
                <a:cs typeface="+mn-cs"/>
              </a:rPr>
              <a:t>geometric </a:t>
            </a:r>
            <a:r>
              <a:rPr lang="en-US" sz="2000" dirty="0">
                <a:latin typeface="+mn-lt"/>
                <a:cs typeface="+mn-cs"/>
              </a:rPr>
              <a:t>and</a:t>
            </a:r>
            <a:r>
              <a:rPr lang="en-US" sz="2000" b="1" dirty="0">
                <a:solidFill>
                  <a:srgbClr val="FF0000"/>
                </a:solidFill>
                <a:latin typeface="+mn-lt"/>
                <a:cs typeface="+mn-cs"/>
              </a:rPr>
              <a:t> exponential growth </a:t>
            </a:r>
            <a:r>
              <a:rPr lang="en-US" sz="2000" dirty="0">
                <a:latin typeface="+mn-lt"/>
                <a:cs typeface="+mn-cs"/>
              </a:rPr>
              <a:t>curves overlap.</a:t>
            </a:r>
          </a:p>
          <a:p>
            <a:pPr indent="-182880" fontAlgn="auto">
              <a:spcBef>
                <a:spcPts val="0"/>
              </a:spcBef>
              <a:spcAft>
                <a:spcPts val="0"/>
              </a:spcAft>
              <a:buFont typeface="Wingdings" pitchFamily="2" charset="2"/>
              <a:buChar char="Ø"/>
              <a:tabLst>
                <a:tab pos="365760" algn="l"/>
              </a:tabLst>
              <a:defRPr/>
            </a:pPr>
            <a:endParaRPr lang="en-US" sz="2000" dirty="0">
              <a:latin typeface="+mn-lt"/>
              <a:cs typeface="+mn-cs"/>
            </a:endParaRPr>
          </a:p>
          <a:p>
            <a:pPr indent="-182880" fontAlgn="auto">
              <a:spcBef>
                <a:spcPts val="0"/>
              </a:spcBef>
              <a:spcAft>
                <a:spcPts val="0"/>
              </a:spcAft>
              <a:buFont typeface="Wingdings" pitchFamily="2" charset="2"/>
              <a:buChar char="Ø"/>
              <a:tabLst>
                <a:tab pos="365760" algn="l"/>
              </a:tabLst>
              <a:defRPr/>
            </a:pPr>
            <a:r>
              <a:rPr lang="en-US" sz="2000" dirty="0">
                <a:latin typeface="+mn-lt"/>
                <a:cs typeface="+mn-cs"/>
              </a:rPr>
              <a:t>  Give examples of factors that </a:t>
            </a:r>
            <a:r>
              <a:rPr lang="en-US" sz="2000" b="1" dirty="0">
                <a:solidFill>
                  <a:srgbClr val="FF0000"/>
                </a:solidFill>
                <a:latin typeface="+mn-lt"/>
                <a:cs typeface="+mn-cs"/>
              </a:rPr>
              <a:t>limit</a:t>
            </a:r>
            <a:r>
              <a:rPr lang="en-US" sz="2000" dirty="0">
                <a:latin typeface="+mn-lt"/>
                <a:cs typeface="+mn-cs"/>
              </a:rPr>
              <a:t> and factors that </a:t>
            </a:r>
            <a:r>
              <a:rPr lang="en-US" sz="2000" b="1" dirty="0">
                <a:solidFill>
                  <a:srgbClr val="FF0000"/>
                </a:solidFill>
                <a:latin typeface="+mn-lt"/>
                <a:cs typeface="+mn-cs"/>
              </a:rPr>
              <a:t>regulate</a:t>
            </a:r>
            <a:r>
              <a:rPr lang="en-US" sz="2000" dirty="0">
                <a:latin typeface="+mn-lt"/>
                <a:cs typeface="+mn-cs"/>
              </a:rPr>
              <a:t> population </a:t>
            </a:r>
            <a:r>
              <a:rPr lang="en-US" sz="2000" dirty="0" smtClean="0">
                <a:latin typeface="+mn-lt"/>
                <a:cs typeface="+mn-cs"/>
              </a:rPr>
              <a:t>growth 	and </a:t>
            </a:r>
            <a:r>
              <a:rPr lang="en-US" sz="2000" dirty="0">
                <a:latin typeface="+mn-lt"/>
                <a:cs typeface="+mn-cs"/>
              </a:rPr>
              <a:t>how they do so.</a:t>
            </a:r>
          </a:p>
          <a:p>
            <a:pPr indent="-182880" fontAlgn="auto">
              <a:spcBef>
                <a:spcPts val="0"/>
              </a:spcBef>
              <a:spcAft>
                <a:spcPts val="0"/>
              </a:spcAft>
              <a:buFont typeface="Wingdings" pitchFamily="2" charset="2"/>
              <a:buChar char="Ø"/>
              <a:tabLst>
                <a:tab pos="365760" algn="l"/>
              </a:tabLst>
              <a:defRPr/>
            </a:pPr>
            <a:endParaRPr lang="en-US" sz="2000" dirty="0">
              <a:latin typeface="+mn-lt"/>
              <a:cs typeface="+mn-cs"/>
            </a:endParaRPr>
          </a:p>
          <a:p>
            <a:pPr indent="-182880" fontAlgn="auto">
              <a:spcBef>
                <a:spcPts val="0"/>
              </a:spcBef>
              <a:spcAft>
                <a:spcPts val="0"/>
              </a:spcAft>
              <a:buFont typeface="Wingdings" pitchFamily="2" charset="2"/>
              <a:buChar char="Ø"/>
              <a:tabLst>
                <a:tab pos="365760" algn="l"/>
              </a:tabLst>
              <a:defRPr/>
            </a:pPr>
            <a:r>
              <a:rPr lang="en-US" sz="2000" dirty="0">
                <a:latin typeface="+mn-lt"/>
                <a:cs typeface="+mn-cs"/>
              </a:rPr>
              <a:t>  Explain how a </a:t>
            </a:r>
            <a:r>
              <a:rPr lang="en-US" sz="2000" b="1" dirty="0">
                <a:solidFill>
                  <a:srgbClr val="FF0000"/>
                </a:solidFill>
                <a:latin typeface="+mn-lt"/>
                <a:cs typeface="+mn-cs"/>
              </a:rPr>
              <a:t>resource</a:t>
            </a:r>
            <a:r>
              <a:rPr lang="en-US" sz="2000" dirty="0">
                <a:latin typeface="+mn-lt"/>
                <a:cs typeface="+mn-cs"/>
              </a:rPr>
              <a:t> and a </a:t>
            </a:r>
            <a:r>
              <a:rPr lang="en-US" sz="2000" b="1" dirty="0">
                <a:solidFill>
                  <a:srgbClr val="FF0000"/>
                </a:solidFill>
                <a:latin typeface="+mn-lt"/>
                <a:cs typeface="+mn-cs"/>
              </a:rPr>
              <a:t>physical factor </a:t>
            </a:r>
            <a:r>
              <a:rPr lang="en-US" sz="2000" dirty="0">
                <a:latin typeface="+mn-lt"/>
                <a:cs typeface="+mn-cs"/>
              </a:rPr>
              <a:t>differ.</a:t>
            </a:r>
          </a:p>
          <a:p>
            <a:pPr indent="-182880" fontAlgn="auto">
              <a:spcBef>
                <a:spcPts val="0"/>
              </a:spcBef>
              <a:spcAft>
                <a:spcPts val="0"/>
              </a:spcAft>
              <a:buFont typeface="Wingdings" pitchFamily="2" charset="2"/>
              <a:buChar char="Ø"/>
              <a:tabLst>
                <a:tab pos="365760" algn="l"/>
              </a:tabLst>
              <a:defRPr/>
            </a:pPr>
            <a:endParaRPr lang="en-US" sz="2000" dirty="0">
              <a:latin typeface="+mn-lt"/>
              <a:cs typeface="+mn-cs"/>
            </a:endParaRPr>
          </a:p>
          <a:p>
            <a:pPr indent="-182880" fontAlgn="auto">
              <a:spcBef>
                <a:spcPts val="0"/>
              </a:spcBef>
              <a:spcAft>
                <a:spcPts val="0"/>
              </a:spcAft>
              <a:buFont typeface="Wingdings" pitchFamily="2" charset="2"/>
              <a:buChar char="Ø"/>
              <a:tabLst>
                <a:tab pos="365760" algn="l"/>
              </a:tabLst>
              <a:defRPr/>
            </a:pPr>
            <a:r>
              <a:rPr lang="en-US" sz="2000" dirty="0">
                <a:latin typeface="+mn-lt"/>
                <a:cs typeface="+mn-cs"/>
              </a:rPr>
              <a:t>  Explain how population size may be influenced by </a:t>
            </a:r>
            <a:r>
              <a:rPr lang="en-US" sz="2000" b="1" dirty="0">
                <a:solidFill>
                  <a:srgbClr val="FF0000"/>
                </a:solidFill>
                <a:latin typeface="+mn-lt"/>
                <a:cs typeface="+mn-cs"/>
              </a:rPr>
              <a:t>density-dependent,</a:t>
            </a:r>
            <a:r>
              <a:rPr lang="en-US" sz="2000" dirty="0">
                <a:latin typeface="+mn-lt"/>
                <a:cs typeface="+mn-cs"/>
              </a:rPr>
              <a:t> </a:t>
            </a:r>
            <a:r>
              <a:rPr lang="en-US" sz="2000" b="1" dirty="0">
                <a:solidFill>
                  <a:srgbClr val="FF0000"/>
                </a:solidFill>
                <a:latin typeface="+mn-lt"/>
                <a:cs typeface="+mn-cs"/>
              </a:rPr>
              <a:t>density-	</a:t>
            </a:r>
            <a:r>
              <a:rPr lang="en-US" sz="2000" b="1" dirty="0" smtClean="0">
                <a:solidFill>
                  <a:srgbClr val="FF0000"/>
                </a:solidFill>
                <a:latin typeface="+mn-lt"/>
                <a:cs typeface="+mn-cs"/>
              </a:rPr>
              <a:t>independent</a:t>
            </a:r>
            <a:r>
              <a:rPr lang="en-US" sz="2000" dirty="0" smtClean="0">
                <a:latin typeface="+mn-lt"/>
                <a:cs typeface="+mn-cs"/>
              </a:rPr>
              <a:t>, </a:t>
            </a:r>
            <a:r>
              <a:rPr lang="en-US" sz="2000" dirty="0">
                <a:latin typeface="+mn-lt"/>
                <a:cs typeface="+mn-cs"/>
              </a:rPr>
              <a:t>and </a:t>
            </a:r>
            <a:r>
              <a:rPr lang="en-US" sz="2000" b="1" dirty="0">
                <a:solidFill>
                  <a:srgbClr val="FF0000"/>
                </a:solidFill>
                <a:latin typeface="+mn-lt"/>
                <a:cs typeface="+mn-cs"/>
              </a:rPr>
              <a:t>inversely density-dependent </a:t>
            </a:r>
            <a:r>
              <a:rPr lang="en-US" sz="2000" dirty="0" smtClean="0">
                <a:latin typeface="+mn-lt"/>
                <a:cs typeface="+mn-cs"/>
              </a:rPr>
              <a:t>factors</a:t>
            </a:r>
            <a:r>
              <a:rPr lang="en-US" sz="2000" b="1" dirty="0" smtClean="0">
                <a:latin typeface="+mn-lt"/>
                <a:cs typeface="+mn-cs"/>
              </a:rPr>
              <a:t>.</a:t>
            </a:r>
            <a:endParaRPr lang="en-US" sz="2000" b="1" dirty="0">
              <a:latin typeface="+mn-lt"/>
              <a:cs typeface="+mn-cs"/>
            </a:endParaRPr>
          </a:p>
          <a:p>
            <a:pPr indent="-182880" fontAlgn="auto">
              <a:spcBef>
                <a:spcPts val="0"/>
              </a:spcBef>
              <a:spcAft>
                <a:spcPts val="0"/>
              </a:spcAft>
              <a:buFont typeface="Wingdings" pitchFamily="2" charset="2"/>
              <a:buChar char="Ø"/>
              <a:tabLst>
                <a:tab pos="365760" algn="l"/>
              </a:tabLst>
              <a:defRPr/>
            </a:pPr>
            <a:endParaRPr lang="en-US" sz="2000" dirty="0">
              <a:latin typeface="+mn-lt"/>
              <a:cs typeface="+mn-cs"/>
            </a:endParaRPr>
          </a:p>
          <a:p>
            <a:pPr indent="-182880" fontAlgn="auto">
              <a:spcBef>
                <a:spcPts val="0"/>
              </a:spcBef>
              <a:spcAft>
                <a:spcPts val="0"/>
              </a:spcAft>
              <a:buFont typeface="Wingdings" pitchFamily="2" charset="2"/>
              <a:buChar char="Ø"/>
              <a:tabLst>
                <a:tab pos="365760" algn="l"/>
              </a:tabLst>
              <a:defRPr/>
            </a:pPr>
            <a:r>
              <a:rPr lang="en-US" sz="2000" dirty="0">
                <a:latin typeface="+mn-lt"/>
                <a:cs typeface="+mn-cs"/>
              </a:rPr>
              <a:t>  Explain why the </a:t>
            </a:r>
            <a:r>
              <a:rPr lang="en-US" sz="2000" b="1" dirty="0">
                <a:solidFill>
                  <a:srgbClr val="FF0000"/>
                </a:solidFill>
                <a:latin typeface="+mn-lt"/>
                <a:cs typeface="+mn-cs"/>
              </a:rPr>
              <a:t>Allee</a:t>
            </a:r>
            <a:r>
              <a:rPr lang="en-US" sz="2000" dirty="0">
                <a:latin typeface="+mn-lt"/>
                <a:cs typeface="+mn-cs"/>
              </a:rPr>
              <a:t> effect slows down the recovery of nearly </a:t>
            </a:r>
            <a:r>
              <a:rPr lang="en-US" sz="2000" dirty="0" smtClean="0">
                <a:latin typeface="+mn-lt"/>
                <a:cs typeface="+mn-cs"/>
              </a:rPr>
              <a:t>extinct 	populations</a:t>
            </a:r>
            <a:r>
              <a:rPr lang="en-US" sz="2000" dirty="0">
                <a:latin typeface="+mn-lt"/>
                <a:cs typeface="+mn-cs"/>
              </a:rPr>
              <a:t>.</a:t>
            </a:r>
          </a:p>
        </p:txBody>
      </p:sp>
    </p:spTree>
    <p:extLst>
      <p:ext uri="{BB962C8B-B14F-4D97-AF65-F5344CB8AC3E}">
        <p14:creationId xmlns:p14="http://schemas.microsoft.com/office/powerpoint/2010/main" val="91707997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8600" y="992188"/>
            <a:ext cx="8686800" cy="4494212"/>
          </a:xfrm>
          <a:prstGeom prst="rect">
            <a:avLst/>
          </a:prstGeom>
          <a:solidFill>
            <a:schemeClr val="accent1">
              <a:lumMod val="20000"/>
              <a:lumOff val="80000"/>
            </a:schemeClr>
          </a:solidFill>
          <a:ln w="25400">
            <a:solidFill>
              <a:srgbClr val="0000CC"/>
            </a:solidFill>
          </a:ln>
        </p:spPr>
        <p:txBody>
          <a:bodyPr>
            <a:spAutoFit/>
          </a:bodyPr>
          <a:lstStyle/>
          <a:p>
            <a:pPr algn="ctr" fontAlgn="auto">
              <a:spcBef>
                <a:spcPts val="0"/>
              </a:spcBef>
              <a:spcAft>
                <a:spcPts val="0"/>
              </a:spcAft>
              <a:defRPr/>
            </a:pPr>
            <a:r>
              <a:rPr lang="en-US" sz="2800" b="1" dirty="0">
                <a:latin typeface="+mn-lt"/>
                <a:cs typeface="+mn-cs"/>
              </a:rPr>
              <a:t>ECOLOGY IS EASY IF YOU </a:t>
            </a:r>
            <a:r>
              <a:rPr lang="en-US" sz="2800" b="1" dirty="0" smtClean="0">
                <a:latin typeface="+mn-lt"/>
                <a:cs typeface="+mn-cs"/>
              </a:rPr>
              <a:t>UNDERSTAND THESE </a:t>
            </a:r>
            <a:r>
              <a:rPr lang="en-US" sz="2800" b="1" dirty="0">
                <a:latin typeface="+mn-lt"/>
                <a:cs typeface="+mn-cs"/>
              </a:rPr>
              <a:t>TERMS</a:t>
            </a:r>
          </a:p>
          <a:p>
            <a:pPr fontAlgn="auto">
              <a:spcBef>
                <a:spcPts val="0"/>
              </a:spcBef>
              <a:spcAft>
                <a:spcPts val="0"/>
              </a:spcAft>
              <a:defRPr/>
            </a:pPr>
            <a:r>
              <a:rPr lang="en-US" dirty="0">
                <a:latin typeface="+mn-lt"/>
                <a:cs typeface="+mn-cs"/>
              </a:rPr>
              <a:t> </a:t>
            </a:r>
          </a:p>
          <a:p>
            <a:pPr indent="182880" fontAlgn="auto">
              <a:spcBef>
                <a:spcPts val="0"/>
              </a:spcBef>
              <a:spcAft>
                <a:spcPts val="0"/>
              </a:spcAft>
              <a:buFont typeface="Wingdings" pitchFamily="2" charset="2"/>
              <a:buChar char="Ø"/>
              <a:tabLst>
                <a:tab pos="274320" algn="l"/>
                <a:tab pos="365760" algn="l"/>
              </a:tabLst>
              <a:defRPr/>
            </a:pPr>
            <a:r>
              <a:rPr lang="en-US" sz="2000" dirty="0">
                <a:solidFill>
                  <a:srgbClr val="0000CC"/>
                </a:solidFill>
                <a:latin typeface="+mn-lt"/>
                <a:cs typeface="+mn-cs"/>
              </a:rPr>
              <a:t>  </a:t>
            </a:r>
            <a:r>
              <a:rPr lang="en-US" sz="2400" dirty="0">
                <a:solidFill>
                  <a:srgbClr val="0000CC"/>
                </a:solidFill>
                <a:latin typeface="+mn-lt"/>
                <a:cs typeface="+mn-cs"/>
              </a:rPr>
              <a:t>geometric growth, exponential </a:t>
            </a:r>
            <a:r>
              <a:rPr lang="en-US" sz="2400" dirty="0" smtClean="0">
                <a:solidFill>
                  <a:srgbClr val="0000CC"/>
                </a:solidFill>
                <a:latin typeface="+mn-lt"/>
                <a:cs typeface="+mn-cs"/>
              </a:rPr>
              <a:t>growth, logistic growth</a:t>
            </a:r>
          </a:p>
          <a:p>
            <a:pPr indent="182880" fontAlgn="auto">
              <a:spcBef>
                <a:spcPts val="0"/>
              </a:spcBef>
              <a:spcAft>
                <a:spcPts val="0"/>
              </a:spcAft>
              <a:buFont typeface="Wingdings" pitchFamily="2" charset="2"/>
              <a:buChar char="Ø"/>
              <a:tabLst>
                <a:tab pos="274320" algn="l"/>
                <a:tab pos="365760" algn="l"/>
              </a:tabLst>
              <a:defRPr/>
            </a:pPr>
            <a:r>
              <a:rPr lang="en-US" sz="2400" dirty="0" smtClean="0">
                <a:solidFill>
                  <a:srgbClr val="0000CC"/>
                </a:solidFill>
                <a:latin typeface="+mn-lt"/>
                <a:cs typeface="+mn-cs"/>
              </a:rPr>
              <a:t> finite rate of increase, intrinsic rate of increase (r)</a:t>
            </a:r>
          </a:p>
          <a:p>
            <a:pPr indent="182880" fontAlgn="auto">
              <a:spcBef>
                <a:spcPts val="0"/>
              </a:spcBef>
              <a:spcAft>
                <a:spcPts val="0"/>
              </a:spcAft>
              <a:buFont typeface="Wingdings" pitchFamily="2" charset="2"/>
              <a:buChar char="Ø"/>
              <a:tabLst>
                <a:tab pos="274320" algn="l"/>
                <a:tab pos="365760" algn="l"/>
              </a:tabLst>
              <a:defRPr/>
            </a:pPr>
            <a:r>
              <a:rPr lang="en-US" sz="2400" dirty="0" smtClean="0">
                <a:solidFill>
                  <a:srgbClr val="0000CC"/>
                </a:solidFill>
                <a:latin typeface="+mn-lt"/>
                <a:cs typeface="+mn-cs"/>
              </a:rPr>
              <a:t> </a:t>
            </a:r>
            <a:r>
              <a:rPr lang="en-US" sz="2400" dirty="0">
                <a:solidFill>
                  <a:srgbClr val="0000CC"/>
                </a:solidFill>
                <a:latin typeface="+mn-lt"/>
                <a:cs typeface="+mn-cs"/>
              </a:rPr>
              <a:t>density-dependence, density-independence, inverse density 	dependence</a:t>
            </a:r>
          </a:p>
          <a:p>
            <a:pPr indent="182880" fontAlgn="auto">
              <a:spcBef>
                <a:spcPts val="0"/>
              </a:spcBef>
              <a:spcAft>
                <a:spcPts val="0"/>
              </a:spcAft>
              <a:buFont typeface="Wingdings" pitchFamily="2" charset="2"/>
              <a:buChar char="Ø"/>
              <a:tabLst>
                <a:tab pos="274320" algn="l"/>
                <a:tab pos="365760" algn="l"/>
              </a:tabLst>
              <a:defRPr/>
            </a:pPr>
            <a:r>
              <a:rPr lang="en-US" sz="2400" dirty="0">
                <a:solidFill>
                  <a:srgbClr val="0000CC"/>
                </a:solidFill>
                <a:latin typeface="+mn-lt"/>
                <a:cs typeface="+mn-cs"/>
              </a:rPr>
              <a:t> </a:t>
            </a:r>
            <a:r>
              <a:rPr lang="en-US" sz="2400" dirty="0" smtClean="0">
                <a:solidFill>
                  <a:srgbClr val="0000CC"/>
                </a:solidFill>
                <a:latin typeface="+mn-lt"/>
                <a:cs typeface="+mn-cs"/>
              </a:rPr>
              <a:t>facilitation</a:t>
            </a:r>
            <a:endParaRPr lang="en-US" sz="2400" dirty="0">
              <a:solidFill>
                <a:srgbClr val="0000CC"/>
              </a:solidFill>
              <a:latin typeface="+mn-lt"/>
              <a:cs typeface="+mn-cs"/>
            </a:endParaRPr>
          </a:p>
          <a:p>
            <a:pPr indent="182880" fontAlgn="auto">
              <a:spcBef>
                <a:spcPts val="0"/>
              </a:spcBef>
              <a:spcAft>
                <a:spcPts val="0"/>
              </a:spcAft>
              <a:buFont typeface="Wingdings" pitchFamily="2" charset="2"/>
              <a:buChar char="Ø"/>
              <a:tabLst>
                <a:tab pos="274320" algn="l"/>
                <a:tab pos="365760" algn="l"/>
              </a:tabLst>
              <a:defRPr/>
            </a:pPr>
            <a:r>
              <a:rPr lang="en-US" sz="2400" dirty="0">
                <a:solidFill>
                  <a:srgbClr val="0000CC"/>
                </a:solidFill>
                <a:latin typeface="+mn-lt"/>
                <a:cs typeface="+mn-cs"/>
              </a:rPr>
              <a:t> Allee effect</a:t>
            </a:r>
          </a:p>
          <a:p>
            <a:pPr indent="182880" fontAlgn="auto">
              <a:spcBef>
                <a:spcPts val="0"/>
              </a:spcBef>
              <a:spcAft>
                <a:spcPts val="0"/>
              </a:spcAft>
              <a:buFont typeface="Wingdings" pitchFamily="2" charset="2"/>
              <a:buChar char="Ø"/>
              <a:tabLst>
                <a:tab pos="274320" algn="l"/>
                <a:tab pos="365760" algn="l"/>
              </a:tabLst>
              <a:defRPr/>
            </a:pPr>
            <a:r>
              <a:rPr lang="en-US" sz="2400" dirty="0">
                <a:solidFill>
                  <a:srgbClr val="0000CC"/>
                </a:solidFill>
                <a:latin typeface="+mn-lt"/>
                <a:cs typeface="+mn-cs"/>
              </a:rPr>
              <a:t> carrying capacity (K)</a:t>
            </a:r>
          </a:p>
          <a:p>
            <a:pPr fontAlgn="auto">
              <a:spcBef>
                <a:spcPts val="0"/>
              </a:spcBef>
              <a:spcAft>
                <a:spcPts val="0"/>
              </a:spcAft>
              <a:buFont typeface="Wingdings" pitchFamily="2" charset="2"/>
              <a:buChar char="Ø"/>
              <a:tabLst>
                <a:tab pos="274320" algn="l"/>
                <a:tab pos="365760" algn="l"/>
              </a:tabLst>
              <a:defRPr/>
            </a:pPr>
            <a:r>
              <a:rPr lang="en-US" sz="2400" dirty="0">
                <a:solidFill>
                  <a:srgbClr val="0000CC"/>
                </a:solidFill>
                <a:latin typeface="+mn-lt"/>
                <a:cs typeface="+mn-cs"/>
              </a:rPr>
              <a:t> population regulation, population limitation</a:t>
            </a:r>
          </a:p>
          <a:p>
            <a:pPr fontAlgn="auto">
              <a:spcBef>
                <a:spcPts val="0"/>
              </a:spcBef>
              <a:spcAft>
                <a:spcPts val="0"/>
              </a:spcAft>
              <a:buFont typeface="Wingdings" pitchFamily="2" charset="2"/>
              <a:buChar char="Ø"/>
              <a:tabLst>
                <a:tab pos="274320" algn="l"/>
                <a:tab pos="365760" algn="l"/>
              </a:tabLst>
              <a:defRPr/>
            </a:pPr>
            <a:r>
              <a:rPr lang="en-US" sz="2400" dirty="0" smtClean="0">
                <a:solidFill>
                  <a:srgbClr val="0000CC"/>
                </a:solidFill>
                <a:latin typeface="+mn-lt"/>
                <a:cs typeface="+mn-cs"/>
              </a:rPr>
              <a:t> </a:t>
            </a:r>
            <a:r>
              <a:rPr lang="en-US" sz="2400" dirty="0" err="1" smtClean="0">
                <a:solidFill>
                  <a:srgbClr val="0000CC"/>
                </a:solidFill>
                <a:latin typeface="+mn-lt"/>
                <a:cs typeface="+mn-cs"/>
              </a:rPr>
              <a:t>Lotka-Volterra</a:t>
            </a:r>
            <a:r>
              <a:rPr lang="en-US" sz="2400" dirty="0" smtClean="0">
                <a:solidFill>
                  <a:srgbClr val="0000CC"/>
                </a:solidFill>
                <a:latin typeface="+mn-lt"/>
                <a:cs typeface="+mn-cs"/>
              </a:rPr>
              <a:t> competition model</a:t>
            </a:r>
          </a:p>
          <a:p>
            <a:pPr fontAlgn="auto">
              <a:spcBef>
                <a:spcPts val="0"/>
              </a:spcBef>
              <a:spcAft>
                <a:spcPts val="0"/>
              </a:spcAft>
              <a:buFont typeface="Wingdings" pitchFamily="2" charset="2"/>
              <a:buChar char="Ø"/>
              <a:tabLst>
                <a:tab pos="274320" algn="l"/>
                <a:tab pos="365760" algn="l"/>
              </a:tabLst>
              <a:defRPr/>
            </a:pPr>
            <a:r>
              <a:rPr lang="en-US" sz="2400" dirty="0" smtClean="0">
                <a:solidFill>
                  <a:srgbClr val="0000CC"/>
                </a:solidFill>
                <a:latin typeface="+mn-lt"/>
                <a:cs typeface="+mn-cs"/>
              </a:rPr>
              <a:t> biotic factors, abiotic factors</a:t>
            </a:r>
            <a:endParaRPr lang="en-US" sz="2400" dirty="0">
              <a:solidFill>
                <a:srgbClr val="0000CC"/>
              </a:solidFill>
              <a:latin typeface="+mn-lt"/>
              <a:cs typeface="+mn-cs"/>
            </a:endParaRPr>
          </a:p>
        </p:txBody>
      </p:sp>
    </p:spTree>
    <p:extLst>
      <p:ext uri="{BB962C8B-B14F-4D97-AF65-F5344CB8AC3E}">
        <p14:creationId xmlns:p14="http://schemas.microsoft.com/office/powerpoint/2010/main" val="279855306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Title 1"/>
          <p:cNvSpPr txBox="1">
            <a:spLocks/>
          </p:cNvSpPr>
          <p:nvPr/>
        </p:nvSpPr>
        <p:spPr>
          <a:xfrm>
            <a:off x="685800" y="1295400"/>
            <a:ext cx="7772400" cy="2286000"/>
          </a:xfrm>
          <a:prstGeom prst="rect">
            <a:avLst/>
          </a:prstGeom>
        </p:spPr>
        <p:txBody>
          <a:bodyPr/>
          <a:lstStyle/>
          <a:p>
            <a:pPr algn="ctr" fontAlgn="auto">
              <a:spcAft>
                <a:spcPts val="0"/>
              </a:spcAft>
              <a:defRPr/>
            </a:pPr>
            <a:r>
              <a:rPr lang="en-US" sz="6000" b="1" dirty="0">
                <a:latin typeface="+mn-lt"/>
                <a:ea typeface="+mj-ea"/>
                <a:cs typeface="+mj-cs"/>
              </a:rPr>
              <a:t>Why don’t populations expand infinitely?</a:t>
            </a:r>
            <a:r>
              <a:rPr lang="en-US" sz="8000" dirty="0">
                <a:latin typeface="Edwardian Script ITC" pitchFamily="66" charset="0"/>
                <a:ea typeface="+mj-ea"/>
                <a:cs typeface="+mj-cs"/>
              </a:rPr>
              <a:t> </a:t>
            </a:r>
            <a:br>
              <a:rPr lang="en-US" sz="8000" dirty="0">
                <a:latin typeface="Edwardian Script ITC" pitchFamily="66" charset="0"/>
                <a:ea typeface="+mj-ea"/>
                <a:cs typeface="+mj-cs"/>
              </a:rPr>
            </a:br>
            <a:r>
              <a:rPr lang="en-US" sz="8000" dirty="0">
                <a:latin typeface="Edwardian Script ITC" pitchFamily="66" charset="0"/>
                <a:ea typeface="+mj-ea"/>
                <a:cs typeface="+mj-cs"/>
              </a:rPr>
              <a:t> </a:t>
            </a:r>
            <a:br>
              <a:rPr lang="en-US" sz="8000" dirty="0">
                <a:latin typeface="Edwardian Script ITC" pitchFamily="66" charset="0"/>
                <a:ea typeface="+mj-ea"/>
                <a:cs typeface="+mj-cs"/>
              </a:rPr>
            </a:br>
            <a:endParaRPr lang="en-US" sz="8000" dirty="0">
              <a:latin typeface="Edwardian Script ITC" pitchFamily="66" charset="0"/>
              <a:ea typeface="+mj-ea"/>
              <a:cs typeface="+mj-cs"/>
            </a:endParaRPr>
          </a:p>
        </p:txBody>
      </p:sp>
      <p:sp>
        <p:nvSpPr>
          <p:cNvPr id="44035" name="TextBox 2"/>
          <p:cNvSpPr txBox="1">
            <a:spLocks noChangeArrowheads="1"/>
          </p:cNvSpPr>
          <p:nvPr/>
        </p:nvSpPr>
        <p:spPr bwMode="auto">
          <a:xfrm>
            <a:off x="1905000" y="3657600"/>
            <a:ext cx="5334000" cy="584200"/>
          </a:xfrm>
          <a:prstGeom prst="rect">
            <a:avLst/>
          </a:prstGeom>
          <a:noFill/>
          <a:ln w="9525">
            <a:noFill/>
            <a:miter lim="800000"/>
            <a:headEnd/>
            <a:tailEnd/>
          </a:ln>
        </p:spPr>
        <p:txBody>
          <a:bodyPr>
            <a:spAutoFit/>
          </a:bodyPr>
          <a:lstStyle/>
          <a:p>
            <a:r>
              <a:rPr lang="en-US" sz="3200" b="1">
                <a:latin typeface="Calibri" pitchFamily="34" charset="0"/>
              </a:rPr>
              <a:t>1. They run out of resources</a:t>
            </a:r>
            <a:endParaRPr lang="en-US" sz="3200">
              <a:latin typeface="Calibri" pitchFamily="34" charset="0"/>
            </a:endParaRPr>
          </a:p>
        </p:txBody>
      </p:sp>
      <p:sp>
        <p:nvSpPr>
          <p:cNvPr id="44036" name="TextBox 3"/>
          <p:cNvSpPr txBox="1">
            <a:spLocks noChangeArrowheads="1"/>
          </p:cNvSpPr>
          <p:nvPr/>
        </p:nvSpPr>
        <p:spPr bwMode="auto">
          <a:xfrm>
            <a:off x="2362200" y="4648200"/>
            <a:ext cx="4114800" cy="584200"/>
          </a:xfrm>
          <a:prstGeom prst="rect">
            <a:avLst/>
          </a:prstGeom>
          <a:noFill/>
          <a:ln w="9525">
            <a:noFill/>
            <a:miter lim="800000"/>
            <a:headEnd/>
            <a:tailEnd/>
          </a:ln>
        </p:spPr>
        <p:txBody>
          <a:bodyPr>
            <a:spAutoFit/>
          </a:bodyPr>
          <a:lstStyle/>
          <a:p>
            <a:r>
              <a:rPr lang="en-US" sz="3200" b="1" dirty="0">
                <a:solidFill>
                  <a:srgbClr val="FF0000"/>
                </a:solidFill>
                <a:latin typeface="Calibri" pitchFamily="34" charset="0"/>
              </a:rPr>
              <a:t>Cain et al.  pp. </a:t>
            </a:r>
            <a:r>
              <a:rPr lang="en-US" sz="3200" b="1" dirty="0" smtClean="0">
                <a:solidFill>
                  <a:srgbClr val="FF0000"/>
                </a:solidFill>
                <a:latin typeface="Calibri" pitchFamily="34" charset="0"/>
              </a:rPr>
              <a:t>207-216</a:t>
            </a:r>
            <a:endParaRPr lang="en-US" sz="3200" b="1" dirty="0">
              <a:solidFill>
                <a:srgbClr val="FF0000"/>
              </a:solidFill>
              <a:latin typeface="Calibri"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Box 1"/>
          <p:cNvSpPr txBox="1">
            <a:spLocks noChangeArrowheads="1"/>
          </p:cNvSpPr>
          <p:nvPr/>
        </p:nvSpPr>
        <p:spPr bwMode="auto">
          <a:xfrm>
            <a:off x="685800" y="685800"/>
            <a:ext cx="5334000" cy="584200"/>
          </a:xfrm>
          <a:prstGeom prst="rect">
            <a:avLst/>
          </a:prstGeom>
          <a:noFill/>
          <a:ln w="9525">
            <a:noFill/>
            <a:miter lim="800000"/>
            <a:headEnd/>
            <a:tailEnd/>
          </a:ln>
        </p:spPr>
        <p:txBody>
          <a:bodyPr>
            <a:spAutoFit/>
          </a:bodyPr>
          <a:lstStyle/>
          <a:p>
            <a:r>
              <a:rPr lang="en-US" sz="3200" b="1">
                <a:latin typeface="Calibri" pitchFamily="34" charset="0"/>
              </a:rPr>
              <a:t>1. They run out of resources</a:t>
            </a:r>
            <a:endParaRPr lang="en-US" sz="3200">
              <a:latin typeface="Calibri" pitchFamily="34" charset="0"/>
            </a:endParaRPr>
          </a:p>
        </p:txBody>
      </p:sp>
      <p:sp>
        <p:nvSpPr>
          <p:cNvPr id="5" name="TextBox 4"/>
          <p:cNvSpPr txBox="1">
            <a:spLocks noChangeArrowheads="1"/>
          </p:cNvSpPr>
          <p:nvPr/>
        </p:nvSpPr>
        <p:spPr bwMode="auto">
          <a:xfrm>
            <a:off x="1143000" y="1676400"/>
            <a:ext cx="4419600" cy="523875"/>
          </a:xfrm>
          <a:prstGeom prst="rect">
            <a:avLst/>
          </a:prstGeom>
          <a:noFill/>
          <a:ln w="9525">
            <a:noFill/>
            <a:miter lim="800000"/>
            <a:headEnd/>
            <a:tailEnd/>
          </a:ln>
        </p:spPr>
        <p:txBody>
          <a:bodyPr>
            <a:spAutoFit/>
          </a:bodyPr>
          <a:lstStyle/>
          <a:p>
            <a:r>
              <a:rPr lang="en-US" sz="2800">
                <a:latin typeface="Calibri" pitchFamily="34" charset="0"/>
              </a:rPr>
              <a:t>What is a resource?</a:t>
            </a:r>
          </a:p>
        </p:txBody>
      </p:sp>
      <p:pic>
        <p:nvPicPr>
          <p:cNvPr id="10" name="Picture 4" descr="Ecology-Fig-11-03-0"/>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583238" y="76200"/>
            <a:ext cx="3484562" cy="2362200"/>
          </a:xfrm>
          <a:prstGeom prst="rect">
            <a:avLst/>
          </a:prstGeom>
          <a:noFill/>
          <a:ln w="9525">
            <a:noFill/>
            <a:miter lim="800000"/>
            <a:headEnd/>
            <a:tailEnd/>
          </a:ln>
        </p:spPr>
      </p:pic>
      <p:pic>
        <p:nvPicPr>
          <p:cNvPr id="11" name="Picture 10" descr="carnivore.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019800" y="2916238"/>
            <a:ext cx="2590800" cy="1949450"/>
          </a:xfrm>
          <a:prstGeom prst="rect">
            <a:avLst/>
          </a:prstGeom>
          <a:noFill/>
          <a:ln w="9525">
            <a:noFill/>
            <a:miter lim="800000"/>
            <a:headEnd/>
            <a:tailEnd/>
          </a:ln>
        </p:spPr>
      </p:pic>
      <p:pic>
        <p:nvPicPr>
          <p:cNvPr id="12" name="Picture 11" descr="herbivore.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911975" y="5180013"/>
            <a:ext cx="2079625" cy="1563687"/>
          </a:xfrm>
          <a:prstGeom prst="rect">
            <a:avLst/>
          </a:prstGeom>
          <a:noFill/>
          <a:ln w="9525">
            <a:noFill/>
            <a:miter lim="800000"/>
            <a:headEnd/>
            <a:tailEnd/>
          </a:ln>
        </p:spPr>
      </p:pic>
      <p:pic>
        <p:nvPicPr>
          <p:cNvPr id="13" name="Picture 12" descr="pollinaror.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17463" y="5148263"/>
            <a:ext cx="2116137" cy="1692275"/>
          </a:xfrm>
          <a:prstGeom prst="rect">
            <a:avLst/>
          </a:prstGeom>
          <a:noFill/>
          <a:ln w="9525">
            <a:noFill/>
            <a:miter lim="800000"/>
            <a:headEnd/>
            <a:tailEnd/>
          </a:ln>
        </p:spPr>
      </p:pic>
      <p:pic>
        <p:nvPicPr>
          <p:cNvPr id="14" name="Picture 13" descr="pollinator 2.jpg"/>
          <p:cNvPicPr>
            <a:picLocks noChangeAspect="1"/>
          </p:cNvPicPr>
          <p:nvPr/>
        </p:nvPicPr>
        <p:blipFill>
          <a:blip r:embed="rId6" cstate="screen"/>
          <a:srcRect/>
          <a:stretch>
            <a:fillRect/>
          </a:stretch>
        </p:blipFill>
        <p:spPr bwMode="auto">
          <a:xfrm>
            <a:off x="3276600" y="5226050"/>
            <a:ext cx="2362200" cy="15557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par>
                          <p:cTn id="9" fill="hold">
                            <p:stCondLst>
                              <p:cond delay="0"/>
                            </p:stCondLst>
                            <p:childTnLst>
                              <p:par>
                                <p:cTn id="10" presetID="1" presetClass="entr" presetSubtype="0" fill="hold" nodeType="afterEffect">
                                  <p:stCondLst>
                                    <p:cond delay="500"/>
                                  </p:stCondLst>
                                  <p:childTnLst>
                                    <p:set>
                                      <p:cBhvr>
                                        <p:cTn id="11" dur="1" fill="hold">
                                          <p:stCondLst>
                                            <p:cond delay="0"/>
                                          </p:stCondLst>
                                        </p:cTn>
                                        <p:tgtEl>
                                          <p:spTgt spid="12"/>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txBox="1">
            <a:spLocks noChangeArrowheads="1"/>
          </p:cNvSpPr>
          <p:nvPr/>
        </p:nvSpPr>
        <p:spPr bwMode="auto">
          <a:xfrm>
            <a:off x="609600" y="609600"/>
            <a:ext cx="7924800" cy="3429000"/>
          </a:xfrm>
          <a:prstGeom prst="rect">
            <a:avLst/>
          </a:prstGeom>
          <a:noFill/>
          <a:ln w="9525">
            <a:solidFill>
              <a:schemeClr val="accent1"/>
            </a:solidFill>
            <a:miter lim="800000"/>
            <a:headEnd/>
            <a:tailEnd/>
          </a:ln>
        </p:spPr>
        <p:txBody>
          <a:bodyPr/>
          <a:lstStyle/>
          <a:p>
            <a:pPr>
              <a:spcBef>
                <a:spcPct val="20000"/>
              </a:spcBef>
            </a:pPr>
            <a:r>
              <a:rPr lang="en-US" sz="3200" dirty="0">
                <a:latin typeface="Calibri" pitchFamily="34" charset="0"/>
              </a:rPr>
              <a:t>Organisms compete for </a:t>
            </a:r>
            <a:r>
              <a:rPr lang="en-US" sz="3200" b="1" dirty="0" smtClean="0">
                <a:solidFill>
                  <a:srgbClr val="0000CC"/>
                </a:solidFill>
                <a:latin typeface="Calibri" pitchFamily="34" charset="0"/>
              </a:rPr>
              <a:t>resources</a:t>
            </a:r>
            <a:r>
              <a:rPr lang="en-US" sz="3200" b="1" dirty="0" smtClean="0">
                <a:latin typeface="Calibri" pitchFamily="34" charset="0"/>
              </a:rPr>
              <a:t>:</a:t>
            </a:r>
          </a:p>
          <a:p>
            <a:pPr marL="457200" indent="-457200">
              <a:spcBef>
                <a:spcPct val="20000"/>
              </a:spcBef>
              <a:buFont typeface="Arial" pitchFamily="34" charset="0"/>
              <a:buChar char="•"/>
            </a:pPr>
            <a:r>
              <a:rPr lang="en-US" sz="3200" dirty="0" smtClean="0">
                <a:latin typeface="Calibri" pitchFamily="34" charset="0"/>
              </a:rPr>
              <a:t>features </a:t>
            </a:r>
            <a:r>
              <a:rPr lang="en-US" sz="3200" dirty="0">
                <a:latin typeface="Calibri" pitchFamily="34" charset="0"/>
              </a:rPr>
              <a:t>of the environment </a:t>
            </a:r>
            <a:r>
              <a:rPr lang="en-US" sz="3200" dirty="0">
                <a:solidFill>
                  <a:srgbClr val="FF0000"/>
                </a:solidFill>
                <a:latin typeface="Calibri" pitchFamily="34" charset="0"/>
              </a:rPr>
              <a:t>that are in short supply </a:t>
            </a:r>
            <a:r>
              <a:rPr lang="en-US" sz="3200" b="1" u="sng" dirty="0" smtClean="0">
                <a:latin typeface="Calibri" pitchFamily="34" charset="0"/>
              </a:rPr>
              <a:t>and</a:t>
            </a:r>
          </a:p>
          <a:p>
            <a:pPr marL="457200" indent="-457200">
              <a:spcBef>
                <a:spcPct val="20000"/>
              </a:spcBef>
              <a:buFont typeface="Arial" pitchFamily="34" charset="0"/>
              <a:buChar char="•"/>
            </a:pPr>
            <a:r>
              <a:rPr lang="en-US" sz="3200" dirty="0" smtClean="0">
                <a:latin typeface="Calibri" pitchFamily="34" charset="0"/>
              </a:rPr>
              <a:t>are </a:t>
            </a:r>
            <a:r>
              <a:rPr lang="en-US" sz="3200" dirty="0">
                <a:latin typeface="Calibri" pitchFamily="34" charset="0"/>
              </a:rPr>
              <a:t>required for growth, survival, or reproduction, </a:t>
            </a:r>
            <a:r>
              <a:rPr lang="en-US" sz="3200" b="1" u="sng" dirty="0">
                <a:latin typeface="Calibri" pitchFamily="34" charset="0"/>
              </a:rPr>
              <a:t>and </a:t>
            </a:r>
            <a:endParaRPr lang="en-US" sz="3200" b="1" u="sng" dirty="0" smtClean="0">
              <a:latin typeface="Calibri" pitchFamily="34" charset="0"/>
            </a:endParaRPr>
          </a:p>
          <a:p>
            <a:pPr marL="457200" indent="-457200">
              <a:spcBef>
                <a:spcPct val="20000"/>
              </a:spcBef>
              <a:buFont typeface="Arial" pitchFamily="34" charset="0"/>
              <a:buChar char="•"/>
            </a:pPr>
            <a:r>
              <a:rPr lang="en-US" sz="3200" dirty="0" smtClean="0">
                <a:latin typeface="Calibri" pitchFamily="34" charset="0"/>
              </a:rPr>
              <a:t>can </a:t>
            </a:r>
            <a:r>
              <a:rPr lang="en-US" sz="3200" dirty="0">
                <a:latin typeface="Calibri" pitchFamily="34" charset="0"/>
              </a:rPr>
              <a:t>be consumed to the point of </a:t>
            </a:r>
            <a:r>
              <a:rPr lang="en-US" sz="3200" dirty="0" smtClean="0">
                <a:latin typeface="Calibri" pitchFamily="34" charset="0"/>
              </a:rPr>
              <a:t>depletion</a:t>
            </a:r>
            <a:endParaRPr lang="en-US" sz="3200" dirty="0">
              <a:latin typeface="Calibri" pitchFamily="34" charset="0"/>
            </a:endParaRPr>
          </a:p>
        </p:txBody>
      </p:sp>
      <p:sp>
        <p:nvSpPr>
          <p:cNvPr id="47107" name="Rectangle 2"/>
          <p:cNvSpPr>
            <a:spLocks noChangeArrowheads="1"/>
          </p:cNvSpPr>
          <p:nvPr/>
        </p:nvSpPr>
        <p:spPr bwMode="auto">
          <a:xfrm>
            <a:off x="609600" y="4602162"/>
            <a:ext cx="7924800" cy="1570038"/>
          </a:xfrm>
          <a:prstGeom prst="rect">
            <a:avLst/>
          </a:prstGeom>
          <a:noFill/>
          <a:ln w="9525">
            <a:solidFill>
              <a:schemeClr val="accent1"/>
            </a:solidFill>
            <a:miter lim="800000"/>
            <a:headEnd/>
            <a:tailEnd/>
          </a:ln>
        </p:spPr>
        <p:txBody>
          <a:bodyPr wrap="square">
            <a:spAutoFit/>
          </a:bodyPr>
          <a:lstStyle/>
          <a:p>
            <a:r>
              <a:rPr lang="en-US" sz="3200" b="1" dirty="0">
                <a:solidFill>
                  <a:srgbClr val="0000CC"/>
                </a:solidFill>
                <a:latin typeface="Calibri" pitchFamily="34" charset="0"/>
              </a:rPr>
              <a:t>Physical factors</a:t>
            </a:r>
            <a:r>
              <a:rPr lang="en-US" sz="3200" dirty="0">
                <a:solidFill>
                  <a:srgbClr val="0000CC"/>
                </a:solidFill>
                <a:latin typeface="Calibri" pitchFamily="34" charset="0"/>
              </a:rPr>
              <a:t> </a:t>
            </a:r>
            <a:r>
              <a:rPr lang="en-US" sz="3200" dirty="0">
                <a:latin typeface="Calibri" pitchFamily="34" charset="0"/>
              </a:rPr>
              <a:t>affect population growth rates but are not consumed or depleted e.g. temperature, wind, pH</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Box 1"/>
          <p:cNvSpPr txBox="1">
            <a:spLocks noChangeArrowheads="1"/>
          </p:cNvSpPr>
          <p:nvPr/>
        </p:nvSpPr>
        <p:spPr bwMode="auto">
          <a:xfrm>
            <a:off x="685800" y="685800"/>
            <a:ext cx="5334000" cy="584200"/>
          </a:xfrm>
          <a:prstGeom prst="rect">
            <a:avLst/>
          </a:prstGeom>
          <a:noFill/>
          <a:ln w="9525">
            <a:noFill/>
            <a:miter lim="800000"/>
            <a:headEnd/>
            <a:tailEnd/>
          </a:ln>
        </p:spPr>
        <p:txBody>
          <a:bodyPr>
            <a:spAutoFit/>
          </a:bodyPr>
          <a:lstStyle/>
          <a:p>
            <a:r>
              <a:rPr lang="en-US" sz="3200" b="1">
                <a:latin typeface="Calibri" pitchFamily="34" charset="0"/>
              </a:rPr>
              <a:t>1. They run out of resources</a:t>
            </a:r>
            <a:endParaRPr lang="en-US" sz="3200">
              <a:latin typeface="Calibri" pitchFamily="34" charset="0"/>
            </a:endParaRPr>
          </a:p>
        </p:txBody>
      </p:sp>
      <p:sp>
        <p:nvSpPr>
          <p:cNvPr id="5" name="TextBox 4"/>
          <p:cNvSpPr txBox="1">
            <a:spLocks noChangeArrowheads="1"/>
          </p:cNvSpPr>
          <p:nvPr/>
        </p:nvSpPr>
        <p:spPr bwMode="auto">
          <a:xfrm>
            <a:off x="1143000" y="1676400"/>
            <a:ext cx="4419600" cy="523875"/>
          </a:xfrm>
          <a:prstGeom prst="rect">
            <a:avLst/>
          </a:prstGeom>
          <a:noFill/>
          <a:ln w="9525">
            <a:noFill/>
            <a:miter lim="800000"/>
            <a:headEnd/>
            <a:tailEnd/>
          </a:ln>
        </p:spPr>
        <p:txBody>
          <a:bodyPr>
            <a:spAutoFit/>
          </a:bodyPr>
          <a:lstStyle/>
          <a:p>
            <a:r>
              <a:rPr lang="en-US" sz="2800">
                <a:latin typeface="Calibri" pitchFamily="34" charset="0"/>
              </a:rPr>
              <a:t>What is a resource?</a:t>
            </a:r>
          </a:p>
        </p:txBody>
      </p:sp>
      <p:sp>
        <p:nvSpPr>
          <p:cNvPr id="4" name="TextBox 3"/>
          <p:cNvSpPr txBox="1">
            <a:spLocks noChangeArrowheads="1"/>
          </p:cNvSpPr>
          <p:nvPr/>
        </p:nvSpPr>
        <p:spPr bwMode="auto">
          <a:xfrm>
            <a:off x="1600200" y="2590800"/>
            <a:ext cx="5791200" cy="369888"/>
          </a:xfrm>
          <a:prstGeom prst="rect">
            <a:avLst/>
          </a:prstGeom>
          <a:noFill/>
          <a:ln w="9525">
            <a:noFill/>
            <a:miter lim="800000"/>
            <a:headEnd/>
            <a:tailEnd/>
          </a:ln>
        </p:spPr>
        <p:txBody>
          <a:bodyPr>
            <a:spAutoFit/>
          </a:bodyPr>
          <a:lstStyle/>
          <a:p>
            <a:r>
              <a:rPr lang="en-US">
                <a:latin typeface="Calibri" pitchFamily="34" charset="0"/>
              </a:rPr>
              <a:t>Animals – food such as other animals, or plant parts </a:t>
            </a:r>
          </a:p>
        </p:txBody>
      </p:sp>
      <p:sp>
        <p:nvSpPr>
          <p:cNvPr id="6" name="TextBox 5"/>
          <p:cNvSpPr txBox="1">
            <a:spLocks noChangeArrowheads="1"/>
          </p:cNvSpPr>
          <p:nvPr/>
        </p:nvSpPr>
        <p:spPr bwMode="auto">
          <a:xfrm>
            <a:off x="1600200" y="3657600"/>
            <a:ext cx="5791200" cy="369888"/>
          </a:xfrm>
          <a:prstGeom prst="rect">
            <a:avLst/>
          </a:prstGeom>
          <a:noFill/>
          <a:ln w="9525">
            <a:noFill/>
            <a:miter lim="800000"/>
            <a:headEnd/>
            <a:tailEnd/>
          </a:ln>
        </p:spPr>
        <p:txBody>
          <a:bodyPr>
            <a:spAutoFit/>
          </a:bodyPr>
          <a:lstStyle/>
          <a:p>
            <a:r>
              <a:rPr lang="en-US">
                <a:latin typeface="Calibri" pitchFamily="34" charset="0"/>
              </a:rPr>
              <a:t>Plants – food such as N, P, K, H</a:t>
            </a:r>
            <a:r>
              <a:rPr lang="en-US" baseline="-25000">
                <a:latin typeface="Calibri" pitchFamily="34" charset="0"/>
              </a:rPr>
              <a:t>2</a:t>
            </a:r>
            <a:r>
              <a:rPr lang="en-US">
                <a:latin typeface="Calibri" pitchFamily="34" charset="0"/>
              </a:rPr>
              <a:t>0, light</a:t>
            </a:r>
          </a:p>
        </p:txBody>
      </p:sp>
      <p:sp>
        <p:nvSpPr>
          <p:cNvPr id="7" name="TextBox 6"/>
          <p:cNvSpPr txBox="1">
            <a:spLocks noChangeArrowheads="1"/>
          </p:cNvSpPr>
          <p:nvPr/>
        </p:nvSpPr>
        <p:spPr bwMode="auto">
          <a:xfrm>
            <a:off x="2438400" y="3048000"/>
            <a:ext cx="3886200" cy="369888"/>
          </a:xfrm>
          <a:prstGeom prst="rect">
            <a:avLst/>
          </a:prstGeom>
          <a:noFill/>
          <a:ln w="9525">
            <a:noFill/>
            <a:miter lim="800000"/>
            <a:headEnd/>
            <a:tailEnd/>
          </a:ln>
        </p:spPr>
        <p:txBody>
          <a:bodyPr>
            <a:spAutoFit/>
          </a:bodyPr>
          <a:lstStyle/>
          <a:p>
            <a:r>
              <a:rPr lang="en-US">
                <a:latin typeface="Calibri" pitchFamily="34" charset="0"/>
              </a:rPr>
              <a:t>- mates, nesting sites, space, etc.</a:t>
            </a:r>
          </a:p>
        </p:txBody>
      </p:sp>
      <p:sp>
        <p:nvSpPr>
          <p:cNvPr id="8" name="TextBox 7"/>
          <p:cNvSpPr txBox="1">
            <a:spLocks noChangeArrowheads="1"/>
          </p:cNvSpPr>
          <p:nvPr/>
        </p:nvSpPr>
        <p:spPr bwMode="auto">
          <a:xfrm>
            <a:off x="2286000" y="4038600"/>
            <a:ext cx="3886200" cy="369888"/>
          </a:xfrm>
          <a:prstGeom prst="rect">
            <a:avLst/>
          </a:prstGeom>
          <a:noFill/>
          <a:ln w="9525">
            <a:noFill/>
            <a:miter lim="800000"/>
            <a:headEnd/>
            <a:tailEnd/>
          </a:ln>
        </p:spPr>
        <p:txBody>
          <a:bodyPr>
            <a:spAutoFit/>
          </a:bodyPr>
          <a:lstStyle/>
          <a:p>
            <a:r>
              <a:rPr lang="en-US">
                <a:latin typeface="Calibri" pitchFamily="34" charset="0"/>
              </a:rPr>
              <a:t>- pollinators, space, etc. </a:t>
            </a:r>
          </a:p>
        </p:txBody>
      </p:sp>
      <p:pic>
        <p:nvPicPr>
          <p:cNvPr id="10" name="Picture 4" descr="Ecology-Fig-11-03-0"/>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583238" y="76200"/>
            <a:ext cx="3484562" cy="2362200"/>
          </a:xfrm>
          <a:prstGeom prst="rect">
            <a:avLst/>
          </a:prstGeom>
          <a:noFill/>
          <a:ln w="9525">
            <a:noFill/>
            <a:miter lim="800000"/>
            <a:headEnd/>
            <a:tailEnd/>
          </a:ln>
        </p:spPr>
      </p:pic>
      <p:pic>
        <p:nvPicPr>
          <p:cNvPr id="11" name="Picture 10" descr="carnivore.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019800" y="2916238"/>
            <a:ext cx="2590800" cy="1949450"/>
          </a:xfrm>
          <a:prstGeom prst="rect">
            <a:avLst/>
          </a:prstGeom>
          <a:noFill/>
          <a:ln w="9525">
            <a:noFill/>
            <a:miter lim="800000"/>
            <a:headEnd/>
            <a:tailEnd/>
          </a:ln>
        </p:spPr>
      </p:pic>
      <p:pic>
        <p:nvPicPr>
          <p:cNvPr id="12" name="Picture 11" descr="herbivore.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911975" y="5180013"/>
            <a:ext cx="2079625" cy="1563687"/>
          </a:xfrm>
          <a:prstGeom prst="rect">
            <a:avLst/>
          </a:prstGeom>
          <a:noFill/>
          <a:ln w="9525">
            <a:noFill/>
            <a:miter lim="800000"/>
            <a:headEnd/>
            <a:tailEnd/>
          </a:ln>
        </p:spPr>
      </p:pic>
      <p:pic>
        <p:nvPicPr>
          <p:cNvPr id="13" name="Picture 12" descr="pollinaror.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17463" y="5148263"/>
            <a:ext cx="2116137" cy="1692275"/>
          </a:xfrm>
          <a:prstGeom prst="rect">
            <a:avLst/>
          </a:prstGeom>
          <a:noFill/>
          <a:ln w="9525">
            <a:noFill/>
            <a:miter lim="800000"/>
            <a:headEnd/>
            <a:tailEnd/>
          </a:ln>
        </p:spPr>
      </p:pic>
      <p:pic>
        <p:nvPicPr>
          <p:cNvPr id="14" name="Picture 13" descr="pollinator 2.jpg"/>
          <p:cNvPicPr>
            <a:picLocks noChangeAspect="1"/>
          </p:cNvPicPr>
          <p:nvPr/>
        </p:nvPicPr>
        <p:blipFill>
          <a:blip r:embed="rId6" cstate="screen"/>
          <a:srcRect/>
          <a:stretch>
            <a:fillRect/>
          </a:stretch>
        </p:blipFill>
        <p:spPr bwMode="auto">
          <a:xfrm>
            <a:off x="3276600" y="5226050"/>
            <a:ext cx="2362200" cy="1555750"/>
          </a:xfrm>
          <a:prstGeom prst="rect">
            <a:avLst/>
          </a:prstGeom>
          <a:noFill/>
          <a:ln w="9525">
            <a:noFill/>
            <a:miter lim="800000"/>
            <a:headEnd/>
            <a:tailEnd/>
          </a:ln>
        </p:spPr>
      </p:pic>
    </p:spTree>
    <p:extLst>
      <p:ext uri="{BB962C8B-B14F-4D97-AF65-F5344CB8AC3E}">
        <p14:creationId xmlns:p14="http://schemas.microsoft.com/office/powerpoint/2010/main" val="1044570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nodeType="afterEffect">
                                  <p:stCondLst>
                                    <p:cond delay="500"/>
                                  </p:stCondLst>
                                  <p:childTnLst>
                                    <p:set>
                                      <p:cBhvr>
                                        <p:cTn id="15" dur="1" fill="hold">
                                          <p:stCondLst>
                                            <p:cond delay="0"/>
                                          </p:stCondLst>
                                        </p:cTn>
                                        <p:tgtEl>
                                          <p:spTgt spid="12"/>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13"/>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6" grpId="0"/>
      <p:bldP spid="7"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ChangeArrowheads="1"/>
          </p:cNvSpPr>
          <p:nvPr/>
        </p:nvSpPr>
        <p:spPr bwMode="auto">
          <a:xfrm>
            <a:off x="304800" y="838200"/>
            <a:ext cx="8610600" cy="2308225"/>
          </a:xfrm>
          <a:prstGeom prst="rect">
            <a:avLst/>
          </a:prstGeom>
          <a:noFill/>
          <a:ln w="9525">
            <a:noFill/>
            <a:miter lim="800000"/>
            <a:headEnd/>
            <a:tailEnd/>
          </a:ln>
        </p:spPr>
        <p:txBody>
          <a:bodyPr>
            <a:spAutoFit/>
          </a:bodyPr>
          <a:lstStyle/>
          <a:p>
            <a:r>
              <a:rPr lang="en-US" sz="2400">
                <a:latin typeface="Calibri" pitchFamily="34" charset="0"/>
              </a:rPr>
              <a:t>In 1910, 4 male and 22 female reindeer (</a:t>
            </a:r>
            <a:r>
              <a:rPr lang="en-US" sz="2400" i="1">
                <a:latin typeface="Calibri" pitchFamily="34" charset="0"/>
              </a:rPr>
              <a:t>Rangifer tarandus) </a:t>
            </a:r>
            <a:r>
              <a:rPr lang="en-US" sz="2400">
                <a:latin typeface="Calibri" pitchFamily="34" charset="0"/>
              </a:rPr>
              <a:t>introduced to St. Paul’s Is., and increased to 2000 animals in 30 years (1940).</a:t>
            </a:r>
            <a:br>
              <a:rPr lang="en-US" sz="2400">
                <a:latin typeface="Calibri" pitchFamily="34" charset="0"/>
              </a:rPr>
            </a:br>
            <a:endParaRPr lang="en-US" sz="2400">
              <a:latin typeface="Calibri" pitchFamily="34" charset="0"/>
            </a:endParaRPr>
          </a:p>
          <a:p>
            <a:r>
              <a:rPr lang="en-US" sz="2400">
                <a:latin typeface="Calibri" pitchFamily="34" charset="0"/>
              </a:rPr>
              <a:t>In 1944, 5 male and 24 female reindeer, introduced to St. Matthew Is. , and increased to 6000 in 19 years (1963).</a:t>
            </a:r>
          </a:p>
        </p:txBody>
      </p:sp>
      <p:pic>
        <p:nvPicPr>
          <p:cNvPr id="48131" name="Picture 4" descr="rangifer-tarandus_8196.jpg"/>
          <p:cNvPicPr>
            <a:picLocks noChangeAspect="1"/>
          </p:cNvPicPr>
          <p:nvPr/>
        </p:nvPicPr>
        <p:blipFill>
          <a:blip r:embed="rId2" cstate="screen"/>
          <a:srcRect/>
          <a:stretch>
            <a:fillRect/>
          </a:stretch>
        </p:blipFill>
        <p:spPr bwMode="auto">
          <a:xfrm>
            <a:off x="4672013" y="3810000"/>
            <a:ext cx="4471987" cy="3048000"/>
          </a:xfrm>
          <a:prstGeom prst="rect">
            <a:avLst/>
          </a:prstGeom>
          <a:noFill/>
          <a:ln w="9525">
            <a:noFill/>
            <a:miter lim="800000"/>
            <a:headEnd/>
            <a:tailEnd/>
          </a:ln>
        </p:spPr>
      </p:pic>
      <p:pic>
        <p:nvPicPr>
          <p:cNvPr id="7" name="Picture 6" descr="pribilof map.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200" y="3124200"/>
            <a:ext cx="4603750" cy="3733800"/>
          </a:xfrm>
          <a:prstGeom prst="rect">
            <a:avLst/>
          </a:prstGeom>
          <a:ln>
            <a:solidFill>
              <a:schemeClr val="accent1">
                <a:shade val="95000"/>
                <a:satMod val="105000"/>
              </a:schemeClr>
            </a:solidFill>
          </a:ln>
        </p:spPr>
      </p:pic>
      <p:cxnSp>
        <p:nvCxnSpPr>
          <p:cNvPr id="11" name="Straight Arrow Connector 10"/>
          <p:cNvCxnSpPr/>
          <p:nvPr/>
        </p:nvCxnSpPr>
        <p:spPr>
          <a:xfrm rot="10800000" flipV="1">
            <a:off x="1524000" y="5192713"/>
            <a:ext cx="1066800" cy="228600"/>
          </a:xfrm>
          <a:prstGeom prst="straightConnector1">
            <a:avLst/>
          </a:prstGeom>
          <a:ln w="25400">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10800000" flipV="1">
            <a:off x="1752600" y="5345113"/>
            <a:ext cx="990600" cy="685800"/>
          </a:xfrm>
          <a:prstGeom prst="straightConnector1">
            <a:avLst/>
          </a:prstGeom>
          <a:ln w="25400">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sp>
        <p:nvSpPr>
          <p:cNvPr id="48135" name="TextBox 15"/>
          <p:cNvSpPr txBox="1">
            <a:spLocks noChangeArrowheads="1"/>
          </p:cNvSpPr>
          <p:nvPr/>
        </p:nvSpPr>
        <p:spPr bwMode="auto">
          <a:xfrm>
            <a:off x="381000" y="5053013"/>
            <a:ext cx="1600200" cy="368300"/>
          </a:xfrm>
          <a:prstGeom prst="rect">
            <a:avLst/>
          </a:prstGeom>
          <a:noFill/>
          <a:ln w="9525">
            <a:noFill/>
            <a:miter lim="800000"/>
            <a:headEnd/>
            <a:tailEnd/>
          </a:ln>
        </p:spPr>
        <p:txBody>
          <a:bodyPr>
            <a:spAutoFit/>
          </a:bodyPr>
          <a:lstStyle/>
          <a:p>
            <a:r>
              <a:rPr lang="en-US">
                <a:latin typeface="Calibri" pitchFamily="34" charset="0"/>
              </a:rPr>
              <a:t>St. Matthew Is.</a:t>
            </a:r>
          </a:p>
        </p:txBody>
      </p:sp>
      <p:sp>
        <p:nvSpPr>
          <p:cNvPr id="48136" name="TextBox 16"/>
          <p:cNvSpPr txBox="1">
            <a:spLocks noChangeArrowheads="1"/>
          </p:cNvSpPr>
          <p:nvPr/>
        </p:nvSpPr>
        <p:spPr bwMode="auto">
          <a:xfrm>
            <a:off x="1447800" y="6030913"/>
            <a:ext cx="1600200" cy="369887"/>
          </a:xfrm>
          <a:prstGeom prst="rect">
            <a:avLst/>
          </a:prstGeom>
          <a:noFill/>
          <a:ln w="9525">
            <a:noFill/>
            <a:miter lim="800000"/>
            <a:headEnd/>
            <a:tailEnd/>
          </a:ln>
        </p:spPr>
        <p:txBody>
          <a:bodyPr>
            <a:spAutoFit/>
          </a:bodyPr>
          <a:lstStyle/>
          <a:p>
            <a:r>
              <a:rPr lang="en-US">
                <a:latin typeface="Calibri" pitchFamily="34" charset="0"/>
              </a:rPr>
              <a:t>St. Paul Is.</a:t>
            </a:r>
          </a:p>
        </p:txBody>
      </p:sp>
      <p:sp>
        <p:nvSpPr>
          <p:cNvPr id="48137" name="TextBox 8"/>
          <p:cNvSpPr txBox="1">
            <a:spLocks noChangeArrowheads="1"/>
          </p:cNvSpPr>
          <p:nvPr/>
        </p:nvSpPr>
        <p:spPr bwMode="auto">
          <a:xfrm>
            <a:off x="2133600" y="304800"/>
            <a:ext cx="5486400" cy="523875"/>
          </a:xfrm>
          <a:prstGeom prst="rect">
            <a:avLst/>
          </a:prstGeom>
          <a:noFill/>
          <a:ln w="9525">
            <a:noFill/>
            <a:miter lim="800000"/>
            <a:headEnd/>
            <a:tailEnd/>
          </a:ln>
        </p:spPr>
        <p:txBody>
          <a:bodyPr>
            <a:spAutoFit/>
          </a:bodyPr>
          <a:lstStyle/>
          <a:p>
            <a:r>
              <a:rPr lang="en-US" sz="2800" b="1">
                <a:latin typeface="Calibri" pitchFamily="34" charset="0"/>
              </a:rPr>
              <a:t>Reindeer on Pribilof Islands, Alaska</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3" descr="reindeer 2.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81000" y="1092200"/>
            <a:ext cx="3835400" cy="3733800"/>
          </a:xfrm>
          <a:prstGeom prst="rect">
            <a:avLst/>
          </a:prstGeom>
          <a:noFill/>
          <a:ln w="9525">
            <a:noFill/>
            <a:miter lim="800000"/>
            <a:headEnd/>
            <a:tailEnd/>
          </a:ln>
        </p:spPr>
      </p:pic>
      <p:pic>
        <p:nvPicPr>
          <p:cNvPr id="49155" name="Picture 6" descr="Crash2.gif"/>
          <p:cNvPicPr>
            <a:picLocks noChangeAspect="1"/>
          </p:cNvPicPr>
          <p:nvPr/>
        </p:nvPicPr>
        <p:blipFill>
          <a:blip r:embed="rId3" cstate="email">
            <a:extLst>
              <a:ext uri="{28A0092B-C50C-407E-A947-70E740481C1C}">
                <a14:useLocalDpi xmlns:a14="http://schemas.microsoft.com/office/drawing/2010/main"/>
              </a:ext>
            </a:extLst>
          </a:blip>
          <a:srcRect b="15469"/>
          <a:stretch>
            <a:fillRect/>
          </a:stretch>
        </p:blipFill>
        <p:spPr bwMode="auto">
          <a:xfrm>
            <a:off x="4648200" y="1092200"/>
            <a:ext cx="3886200" cy="3962400"/>
          </a:xfrm>
          <a:prstGeom prst="rect">
            <a:avLst/>
          </a:prstGeom>
          <a:noFill/>
          <a:ln w="9525">
            <a:noFill/>
            <a:miter lim="800000"/>
            <a:headEnd/>
            <a:tailEnd/>
          </a:ln>
        </p:spPr>
      </p:pic>
      <p:sp>
        <p:nvSpPr>
          <p:cNvPr id="8" name="Rectangle 7"/>
          <p:cNvSpPr/>
          <p:nvPr/>
        </p:nvSpPr>
        <p:spPr>
          <a:xfrm>
            <a:off x="3048000" y="1092200"/>
            <a:ext cx="1219200" cy="37338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9" name="Rectangle 8"/>
          <p:cNvSpPr/>
          <p:nvPr/>
        </p:nvSpPr>
        <p:spPr>
          <a:xfrm>
            <a:off x="7870825" y="1066800"/>
            <a:ext cx="1219200" cy="3911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49158" name="TextBox 9"/>
          <p:cNvSpPr txBox="1">
            <a:spLocks noChangeArrowheads="1"/>
          </p:cNvSpPr>
          <p:nvPr/>
        </p:nvSpPr>
        <p:spPr bwMode="auto">
          <a:xfrm>
            <a:off x="914400" y="609600"/>
            <a:ext cx="2133600" cy="369888"/>
          </a:xfrm>
          <a:prstGeom prst="rect">
            <a:avLst/>
          </a:prstGeom>
          <a:noFill/>
          <a:ln w="9525">
            <a:noFill/>
            <a:miter lim="800000"/>
            <a:headEnd/>
            <a:tailEnd/>
          </a:ln>
        </p:spPr>
        <p:txBody>
          <a:bodyPr>
            <a:spAutoFit/>
          </a:bodyPr>
          <a:lstStyle/>
          <a:p>
            <a:r>
              <a:rPr lang="en-US">
                <a:latin typeface="Calibri" pitchFamily="34" charset="0"/>
              </a:rPr>
              <a:t>St. Paul Population</a:t>
            </a:r>
          </a:p>
        </p:txBody>
      </p:sp>
      <p:sp>
        <p:nvSpPr>
          <p:cNvPr id="49159" name="TextBox 10"/>
          <p:cNvSpPr txBox="1">
            <a:spLocks noChangeArrowheads="1"/>
          </p:cNvSpPr>
          <p:nvPr/>
        </p:nvSpPr>
        <p:spPr bwMode="auto">
          <a:xfrm>
            <a:off x="5181600" y="609600"/>
            <a:ext cx="2438400" cy="369888"/>
          </a:xfrm>
          <a:prstGeom prst="rect">
            <a:avLst/>
          </a:prstGeom>
          <a:noFill/>
          <a:ln w="9525">
            <a:noFill/>
            <a:miter lim="800000"/>
            <a:headEnd/>
            <a:tailEnd/>
          </a:ln>
        </p:spPr>
        <p:txBody>
          <a:bodyPr>
            <a:spAutoFit/>
          </a:bodyPr>
          <a:lstStyle/>
          <a:p>
            <a:r>
              <a:rPr lang="en-US">
                <a:latin typeface="Calibri" pitchFamily="34" charset="0"/>
              </a:rPr>
              <a:t>St. Matthew Population</a:t>
            </a:r>
          </a:p>
        </p:txBody>
      </p:sp>
      <p:sp>
        <p:nvSpPr>
          <p:cNvPr id="12" name="Rectangle 11"/>
          <p:cNvSpPr>
            <a:spLocks noChangeArrowheads="1"/>
          </p:cNvSpPr>
          <p:nvPr/>
        </p:nvSpPr>
        <p:spPr bwMode="auto">
          <a:xfrm>
            <a:off x="4191000" y="5181600"/>
            <a:ext cx="4572000" cy="1200150"/>
          </a:xfrm>
          <a:prstGeom prst="rect">
            <a:avLst/>
          </a:prstGeom>
          <a:noFill/>
          <a:ln w="9525">
            <a:noFill/>
            <a:miter lim="800000"/>
            <a:headEnd/>
            <a:tailEnd/>
          </a:ln>
        </p:spPr>
        <p:txBody>
          <a:bodyPr>
            <a:spAutoFit/>
          </a:bodyPr>
          <a:lstStyle/>
          <a:p>
            <a:r>
              <a:rPr lang="en-US">
                <a:latin typeface="Calibri" pitchFamily="34" charset="0"/>
              </a:rPr>
              <a:t>In 1963, the density of reindeer on the island was 47 per square mile. Lichens had been completely eliminated as a significant component of the winter diet.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par>
                          <p:cTn id="8" fill="hold">
                            <p:stCondLst>
                              <p:cond delay="500"/>
                            </p:stCondLst>
                            <p:childTnLst>
                              <p:par>
                                <p:cTn id="9" presetID="3" presetClass="exit" presetSubtype="10" fill="hold" grpId="0" nodeType="afterEffect">
                                  <p:stCondLst>
                                    <p:cond delay="500"/>
                                  </p:stCondLst>
                                  <p:childTnLst>
                                    <p:animEffect transition="out" filter="blinds(horizontal)">
                                      <p:cBhvr>
                                        <p:cTn id="10" dur="500"/>
                                        <p:tgtEl>
                                          <p:spTgt spid="9"/>
                                        </p:tgtEl>
                                      </p:cBhvr>
                                    </p:animEffect>
                                    <p:set>
                                      <p:cBhvr>
                                        <p:cTn id="11" dur="1" fill="hold">
                                          <p:stCondLst>
                                            <p:cond delay="499"/>
                                          </p:stCondLst>
                                        </p:cTn>
                                        <p:tgtEl>
                                          <p:spTgt spid="9"/>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linds(horizontal)">
                                      <p:cBhvr>
                                        <p:cTn id="1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1" descr="crane.jp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2400" y="3429000"/>
            <a:ext cx="4689475" cy="3048000"/>
          </a:xfrm>
          <a:prstGeom prst="rect">
            <a:avLst/>
          </a:prstGeom>
          <a:noFill/>
          <a:ln w="9525">
            <a:noFill/>
            <a:miter lim="800000"/>
            <a:headEnd/>
            <a:tailEnd/>
          </a:ln>
        </p:spPr>
      </p:pic>
      <p:pic>
        <p:nvPicPr>
          <p:cNvPr id="50179" name="Picture 3" descr="whoopingcrane.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740275" y="304800"/>
            <a:ext cx="4238625" cy="3124200"/>
          </a:xfrm>
          <a:prstGeom prst="rect">
            <a:avLst/>
          </a:prstGeom>
          <a:noFill/>
          <a:ln w="9525">
            <a:noFill/>
            <a:miter lim="800000"/>
            <a:headEnd/>
            <a:tailEnd/>
          </a:ln>
        </p:spPr>
      </p:pic>
      <p:sp>
        <p:nvSpPr>
          <p:cNvPr id="50180" name="TextBox 4"/>
          <p:cNvSpPr txBox="1">
            <a:spLocks noChangeArrowheads="1"/>
          </p:cNvSpPr>
          <p:nvPr/>
        </p:nvSpPr>
        <p:spPr bwMode="auto">
          <a:xfrm>
            <a:off x="838200" y="685800"/>
            <a:ext cx="3581400" cy="461963"/>
          </a:xfrm>
          <a:prstGeom prst="rect">
            <a:avLst/>
          </a:prstGeom>
          <a:noFill/>
          <a:ln w="9525">
            <a:noFill/>
            <a:miter lim="800000"/>
            <a:headEnd/>
            <a:tailEnd/>
          </a:ln>
        </p:spPr>
        <p:txBody>
          <a:bodyPr>
            <a:spAutoFit/>
          </a:bodyPr>
          <a:lstStyle/>
          <a:p>
            <a:r>
              <a:rPr lang="en-US" sz="2400" b="1">
                <a:latin typeface="Calibri" pitchFamily="34" charset="0"/>
              </a:rPr>
              <a:t>The Whooping Crane</a:t>
            </a:r>
          </a:p>
        </p:txBody>
      </p:sp>
      <p:sp>
        <p:nvSpPr>
          <p:cNvPr id="50181" name="TextBox 5"/>
          <p:cNvSpPr txBox="1">
            <a:spLocks noChangeArrowheads="1"/>
          </p:cNvSpPr>
          <p:nvPr/>
        </p:nvSpPr>
        <p:spPr bwMode="auto">
          <a:xfrm>
            <a:off x="914400" y="1295400"/>
            <a:ext cx="3048000" cy="1570038"/>
          </a:xfrm>
          <a:prstGeom prst="rect">
            <a:avLst/>
          </a:prstGeom>
          <a:noFill/>
          <a:ln w="9525">
            <a:noFill/>
            <a:miter lim="800000"/>
            <a:headEnd/>
            <a:tailEnd/>
          </a:ln>
        </p:spPr>
        <p:txBody>
          <a:bodyPr>
            <a:spAutoFit/>
          </a:bodyPr>
          <a:lstStyle/>
          <a:p>
            <a:r>
              <a:rPr lang="en-US" sz="2400">
                <a:latin typeface="Calibri" pitchFamily="34" charset="0"/>
              </a:rPr>
              <a:t>On the brink of extinction when first protected in 1916; only 15 birds in 1941.</a:t>
            </a:r>
          </a:p>
        </p:txBody>
      </p:sp>
      <p:sp>
        <p:nvSpPr>
          <p:cNvPr id="50182" name="TextBox 6"/>
          <p:cNvSpPr txBox="1">
            <a:spLocks noChangeArrowheads="1"/>
          </p:cNvSpPr>
          <p:nvPr/>
        </p:nvSpPr>
        <p:spPr bwMode="auto">
          <a:xfrm>
            <a:off x="4953000" y="4191000"/>
            <a:ext cx="3657600" cy="1200150"/>
          </a:xfrm>
          <a:prstGeom prst="rect">
            <a:avLst/>
          </a:prstGeom>
          <a:noFill/>
          <a:ln w="9525">
            <a:noFill/>
            <a:miter lim="800000"/>
            <a:headEnd/>
            <a:tailEnd/>
          </a:ln>
        </p:spPr>
        <p:txBody>
          <a:bodyPr>
            <a:spAutoFit/>
          </a:bodyPr>
          <a:lstStyle/>
          <a:p>
            <a:r>
              <a:rPr lang="en-US" sz="2400">
                <a:latin typeface="Calibri" pitchFamily="34" charset="0"/>
              </a:rPr>
              <a:t>Breeds in the Northwest Territories and overwinters on the Texas coast</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noChangeArrowheads="1"/>
          </p:cNvSpPr>
          <p:nvPr>
            <p:ph type="body" idx="4294967295"/>
          </p:nvPr>
        </p:nvSpPr>
        <p:spPr>
          <a:xfrm>
            <a:off x="762000" y="3200400"/>
            <a:ext cx="7639050" cy="2819400"/>
          </a:xfrm>
        </p:spPr>
        <p:txBody>
          <a:bodyPr/>
          <a:lstStyle/>
          <a:p>
            <a:pPr marL="0" indent="0">
              <a:buFontTx/>
              <a:buNone/>
            </a:pPr>
            <a:r>
              <a:rPr lang="en-US" smtClean="0"/>
              <a:t>Under ideal conditions, </a:t>
            </a:r>
            <a:r>
              <a:rPr lang="el-GR" smtClean="0">
                <a:latin typeface="Times New Roman" pitchFamily="18" charset="0"/>
                <a:cs typeface="Times New Roman" pitchFamily="18" charset="0"/>
              </a:rPr>
              <a:t>λ</a:t>
            </a:r>
            <a:r>
              <a:rPr lang="en-US" smtClean="0">
                <a:cs typeface="Arial" pitchFamily="34" charset="0"/>
              </a:rPr>
              <a:t> &gt; 1 for all populations.</a:t>
            </a:r>
          </a:p>
          <a:p>
            <a:pPr marL="0" indent="0">
              <a:buFontTx/>
              <a:buNone/>
            </a:pPr>
            <a:endParaRPr lang="en-US" smtClean="0">
              <a:cs typeface="Arial" pitchFamily="34" charset="0"/>
            </a:endParaRPr>
          </a:p>
          <a:p>
            <a:pPr marL="0" indent="0">
              <a:buFontTx/>
              <a:buNone/>
            </a:pPr>
            <a:r>
              <a:rPr lang="en-US" smtClean="0">
                <a:cs typeface="Arial" pitchFamily="34" charset="0"/>
              </a:rPr>
              <a:t>But conditions rarely remain ideal. What factors cause </a:t>
            </a:r>
            <a:r>
              <a:rPr lang="el-GR" smtClean="0">
                <a:latin typeface="Times New Roman" pitchFamily="18" charset="0"/>
                <a:cs typeface="Times New Roman" pitchFamily="18" charset="0"/>
              </a:rPr>
              <a:t>λ</a:t>
            </a:r>
            <a:r>
              <a:rPr lang="en-US" smtClean="0">
                <a:cs typeface="Arial" pitchFamily="34" charset="0"/>
              </a:rPr>
              <a:t> to fluctuate over time?</a:t>
            </a:r>
            <a:endParaRPr lang="el-GR" smtClean="0">
              <a:cs typeface="Arial" pitchFamily="34" charset="0"/>
            </a:endParaRPr>
          </a:p>
        </p:txBody>
      </p:sp>
      <p:sp>
        <p:nvSpPr>
          <p:cNvPr id="51203" name="Text Box 4"/>
          <p:cNvSpPr txBox="1">
            <a:spLocks noChangeArrowheads="1"/>
          </p:cNvSpPr>
          <p:nvPr/>
        </p:nvSpPr>
        <p:spPr bwMode="auto">
          <a:xfrm>
            <a:off x="914400" y="838200"/>
            <a:ext cx="7337425" cy="1401763"/>
          </a:xfrm>
          <a:prstGeom prst="rect">
            <a:avLst/>
          </a:prstGeom>
          <a:solidFill>
            <a:srgbClr val="92D050"/>
          </a:solidFill>
          <a:ln w="28575">
            <a:noFill/>
            <a:miter lim="800000"/>
            <a:headEnd/>
            <a:tailEnd/>
          </a:ln>
        </p:spPr>
        <p:txBody>
          <a:bodyPr wrap="square">
            <a:spAutoFit/>
          </a:bodyPr>
          <a:lstStyle/>
          <a:p>
            <a:pPr>
              <a:spcBef>
                <a:spcPct val="50000"/>
              </a:spcBef>
            </a:pPr>
            <a:r>
              <a:rPr lang="en-US" sz="2800" b="1">
                <a:solidFill>
                  <a:schemeClr val="bg1"/>
                </a:solidFill>
              </a:rPr>
              <a:t>Population size can be determined by density-dependent and density-independent factors.</a:t>
            </a:r>
          </a:p>
        </p:txBody>
      </p:sp>
      <p:sp>
        <p:nvSpPr>
          <p:cNvPr id="51204" name="Rectangle 4"/>
          <p:cNvSpPr>
            <a:spLocks noChangeArrowheads="1"/>
          </p:cNvSpPr>
          <p:nvPr/>
        </p:nvSpPr>
        <p:spPr bwMode="auto">
          <a:xfrm>
            <a:off x="4648200" y="1720850"/>
            <a:ext cx="3680495" cy="523220"/>
          </a:xfrm>
          <a:prstGeom prst="rect">
            <a:avLst/>
          </a:prstGeom>
          <a:noFill/>
          <a:ln w="9525">
            <a:noFill/>
            <a:miter lim="800000"/>
            <a:headEnd/>
            <a:tailEnd/>
          </a:ln>
        </p:spPr>
        <p:txBody>
          <a:bodyPr wrap="none">
            <a:spAutoFit/>
          </a:bodyPr>
          <a:lstStyle/>
          <a:p>
            <a:r>
              <a:rPr lang="en-US" sz="2800" dirty="0">
                <a:solidFill>
                  <a:srgbClr val="FF0000"/>
                </a:solidFill>
                <a:latin typeface="Calibri" pitchFamily="34" charset="0"/>
              </a:rPr>
              <a:t>(Cain et al. pp. </a:t>
            </a:r>
            <a:r>
              <a:rPr lang="en-US" sz="2800" dirty="0" smtClean="0">
                <a:solidFill>
                  <a:srgbClr val="FF0000"/>
                </a:solidFill>
                <a:latin typeface="Calibri" pitchFamily="34" charset="0"/>
              </a:rPr>
              <a:t>211-214)</a:t>
            </a:r>
            <a:endParaRPr lang="en-US" sz="2800" dirty="0">
              <a:latin typeface="Calibri"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noChangeArrowheads="1"/>
          </p:cNvSpPr>
          <p:nvPr>
            <p:ph type="body" idx="4294967295"/>
          </p:nvPr>
        </p:nvSpPr>
        <p:spPr>
          <a:xfrm>
            <a:off x="762000" y="2133600"/>
            <a:ext cx="7924800" cy="2895600"/>
          </a:xfrm>
        </p:spPr>
        <p:txBody>
          <a:bodyPr/>
          <a:lstStyle/>
          <a:p>
            <a:pPr marL="0" indent="0">
              <a:buFontTx/>
              <a:buNone/>
            </a:pPr>
            <a:r>
              <a:rPr lang="en-US" sz="3000" smtClean="0"/>
              <a:t>Some factors are a function of population density, other are not dependent on density—</a:t>
            </a:r>
            <a:r>
              <a:rPr lang="en-US" sz="3000" b="1" smtClean="0">
                <a:solidFill>
                  <a:srgbClr val="0000CC"/>
                </a:solidFill>
              </a:rPr>
              <a:t>density-independent factors</a:t>
            </a:r>
            <a:r>
              <a:rPr lang="en-US" sz="3000" smtClean="0">
                <a:solidFill>
                  <a:srgbClr val="0000CC"/>
                </a:solidFill>
              </a:rPr>
              <a:t>.</a:t>
            </a:r>
          </a:p>
          <a:p>
            <a:pPr marL="0" indent="0">
              <a:buFontTx/>
              <a:buNone/>
            </a:pPr>
            <a:endParaRPr lang="en-US" sz="1200" smtClean="0"/>
          </a:p>
          <a:p>
            <a:pPr marL="0" indent="0">
              <a:buFontTx/>
              <a:buNone/>
            </a:pPr>
            <a:r>
              <a:rPr lang="en-US" sz="3000" smtClean="0"/>
              <a:t>Factors such as floods, fires, drought or hurricanes.</a:t>
            </a:r>
          </a:p>
          <a:p>
            <a:pPr marL="0" indent="0">
              <a:buFontTx/>
              <a:buNone/>
            </a:pPr>
            <a:endParaRPr lang="en-US" sz="1200" smtClean="0"/>
          </a:p>
        </p:txBody>
      </p:sp>
      <p:sp>
        <p:nvSpPr>
          <p:cNvPr id="5" name="Rectangle 2"/>
          <p:cNvSpPr txBox="1">
            <a:spLocks noChangeArrowheads="1"/>
          </p:cNvSpPr>
          <p:nvPr/>
        </p:nvSpPr>
        <p:spPr>
          <a:xfrm>
            <a:off x="1752600" y="152400"/>
            <a:ext cx="5791200" cy="639763"/>
          </a:xfrm>
          <a:prstGeom prst="rect">
            <a:avLst/>
          </a:prstGeom>
          <a:solidFill>
            <a:schemeClr val="bg1">
              <a:lumMod val="85000"/>
            </a:schemeClr>
          </a:solidFill>
        </p:spPr>
        <p:txBody>
          <a:bodyPr anchor="ctr"/>
          <a:lstStyle/>
          <a:p>
            <a:pPr algn="ctr" fontAlgn="auto">
              <a:spcAft>
                <a:spcPts val="0"/>
              </a:spcAft>
              <a:defRPr/>
            </a:pPr>
            <a:r>
              <a:rPr lang="en-US" sz="4400" dirty="0">
                <a:latin typeface="+mj-lt"/>
                <a:ea typeface="+mj-ea"/>
                <a:cs typeface="+mj-cs"/>
              </a:rPr>
              <a:t>The Effects of Density</a:t>
            </a:r>
          </a:p>
        </p:txBody>
      </p:sp>
      <p:sp>
        <p:nvSpPr>
          <p:cNvPr id="52228" name="TextBox 3"/>
          <p:cNvSpPr txBox="1">
            <a:spLocks noChangeArrowheads="1"/>
          </p:cNvSpPr>
          <p:nvPr/>
        </p:nvSpPr>
        <p:spPr bwMode="auto">
          <a:xfrm>
            <a:off x="2971800" y="1066800"/>
            <a:ext cx="2590800" cy="461963"/>
          </a:xfrm>
          <a:prstGeom prst="rect">
            <a:avLst/>
          </a:prstGeom>
          <a:noFill/>
          <a:ln w="9525">
            <a:noFill/>
            <a:miter lim="800000"/>
            <a:headEnd/>
            <a:tailEnd/>
          </a:ln>
        </p:spPr>
        <p:txBody>
          <a:bodyPr>
            <a:spAutoFit/>
          </a:bodyPr>
          <a:lstStyle/>
          <a:p>
            <a:r>
              <a:rPr lang="en-US" sz="2400" b="1" dirty="0">
                <a:solidFill>
                  <a:srgbClr val="FF0000"/>
                </a:solidFill>
                <a:latin typeface="Calibri" pitchFamily="34" charset="0"/>
              </a:rPr>
              <a:t>Cain et al. </a:t>
            </a:r>
            <a:r>
              <a:rPr lang="en-US" sz="2400" b="1" dirty="0" smtClean="0">
                <a:solidFill>
                  <a:srgbClr val="FF0000"/>
                </a:solidFill>
                <a:latin typeface="Calibri" pitchFamily="34" charset="0"/>
              </a:rPr>
              <a:t>211-214</a:t>
            </a:r>
            <a:endParaRPr lang="en-US" sz="2400" b="1" dirty="0">
              <a:solidFill>
                <a:srgbClr val="FF0000"/>
              </a:solidFill>
              <a:latin typeface="Calibri"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ChangeArrowheads="1"/>
          </p:cNvSpPr>
          <p:nvPr/>
        </p:nvSpPr>
        <p:spPr bwMode="auto">
          <a:xfrm>
            <a:off x="228600" y="766763"/>
            <a:ext cx="6629400" cy="2870200"/>
          </a:xfrm>
          <a:prstGeom prst="rect">
            <a:avLst/>
          </a:prstGeom>
          <a:noFill/>
          <a:ln w="9525">
            <a:noFill/>
            <a:miter lim="800000"/>
            <a:headEnd/>
            <a:tailEnd/>
          </a:ln>
        </p:spPr>
        <p:txBody>
          <a:bodyPr>
            <a:spAutoFit/>
          </a:bodyPr>
          <a:lstStyle/>
          <a:p>
            <a:pPr marL="457200" indent="-457200">
              <a:spcBef>
                <a:spcPct val="50000"/>
              </a:spcBef>
              <a:buFontTx/>
              <a:buAutoNum type="arabicPeriod"/>
            </a:pPr>
            <a:r>
              <a:rPr lang="en-US" sz="2800" b="1">
                <a:latin typeface="Calibri" pitchFamily="34" charset="0"/>
              </a:rPr>
              <a:t>Periodic disturbances</a:t>
            </a:r>
          </a:p>
          <a:p>
            <a:pPr marL="457200" indent="-457200">
              <a:spcBef>
                <a:spcPct val="50000"/>
              </a:spcBef>
              <a:buFontTx/>
              <a:buChar char="•"/>
            </a:pPr>
            <a:r>
              <a:rPr lang="en-US" sz="2800">
                <a:latin typeface="Calibri" pitchFamily="34" charset="0"/>
              </a:rPr>
              <a:t>Fire, floods, drought etc.</a:t>
            </a:r>
          </a:p>
          <a:p>
            <a:pPr marL="457200" indent="-457200">
              <a:spcBef>
                <a:spcPct val="50000"/>
              </a:spcBef>
              <a:buFontTx/>
              <a:buChar char="•"/>
            </a:pPr>
            <a:r>
              <a:rPr lang="en-US" sz="2800">
                <a:latin typeface="Calibri" pitchFamily="34" charset="0"/>
              </a:rPr>
              <a:t>Often result in catastrophic mortality independent of density</a:t>
            </a:r>
          </a:p>
          <a:p>
            <a:pPr marL="457200" indent="-457200">
              <a:spcBef>
                <a:spcPct val="50000"/>
              </a:spcBef>
              <a:buFontTx/>
              <a:buChar char="•"/>
            </a:pPr>
            <a:r>
              <a:rPr lang="en-US" sz="2800">
                <a:latin typeface="Calibri" pitchFamily="34" charset="0"/>
              </a:rPr>
              <a:t>Populations grow in irregular bursts</a:t>
            </a:r>
          </a:p>
        </p:txBody>
      </p:sp>
      <p:pic>
        <p:nvPicPr>
          <p:cNvPr id="53251" name="Picture 4" descr="http://www.chicouniform.com/CDF/Firefighters_at_grass_fire.gif"/>
          <p:cNvPicPr>
            <a:picLocks noChangeAspect="1" noChangeArrowheads="1"/>
          </p:cNvPicPr>
          <p:nvPr/>
        </p:nvPicPr>
        <p:blipFill>
          <a:blip r:embed="rId3" cstate="screen"/>
          <a:srcRect/>
          <a:stretch>
            <a:fillRect/>
          </a:stretch>
        </p:blipFill>
        <p:spPr bwMode="auto">
          <a:xfrm>
            <a:off x="3733800" y="4119563"/>
            <a:ext cx="4857750" cy="2606675"/>
          </a:xfrm>
          <a:prstGeom prst="rect">
            <a:avLst/>
          </a:prstGeom>
          <a:noFill/>
          <a:ln w="25400">
            <a:solidFill>
              <a:schemeClr val="bg1"/>
            </a:solidFill>
            <a:miter lim="800000"/>
            <a:headEnd/>
            <a:tailEnd/>
          </a:ln>
        </p:spPr>
      </p:pic>
      <p:pic>
        <p:nvPicPr>
          <p:cNvPr id="53252" name="Picture 9" descr="http://dwp1.bigplanet.com/prepared//nss-folder/pictures/flood.jpg"/>
          <p:cNvPicPr>
            <a:picLocks noChangeAspect="1" noChangeArrowheads="1"/>
          </p:cNvPicPr>
          <p:nvPr/>
        </p:nvPicPr>
        <p:blipFill>
          <a:blip r:embed="rId4" cstate="screen"/>
          <a:srcRect/>
          <a:stretch>
            <a:fillRect/>
          </a:stretch>
        </p:blipFill>
        <p:spPr bwMode="auto">
          <a:xfrm>
            <a:off x="533400" y="3814763"/>
            <a:ext cx="4114800" cy="2967037"/>
          </a:xfrm>
          <a:prstGeom prst="rect">
            <a:avLst/>
          </a:prstGeom>
          <a:noFill/>
          <a:ln w="25400">
            <a:solidFill>
              <a:schemeClr val="bg1"/>
            </a:solidFill>
            <a:miter lim="800000"/>
            <a:headEnd/>
            <a:tailEnd/>
          </a:ln>
        </p:spPr>
      </p:pic>
      <p:sp>
        <p:nvSpPr>
          <p:cNvPr id="53253" name="Rectangle 15"/>
          <p:cNvSpPr>
            <a:spLocks noChangeArrowheads="1"/>
          </p:cNvSpPr>
          <p:nvPr/>
        </p:nvSpPr>
        <p:spPr bwMode="auto">
          <a:xfrm>
            <a:off x="1588" y="1577975"/>
            <a:ext cx="9144000" cy="461963"/>
          </a:xfrm>
          <a:prstGeom prst="rect">
            <a:avLst/>
          </a:prstGeom>
          <a:noFill/>
          <a:ln w="9525">
            <a:noFill/>
            <a:miter lim="800000"/>
            <a:headEnd/>
            <a:tailEnd/>
          </a:ln>
        </p:spPr>
        <p:txBody>
          <a:bodyPr>
            <a:spAutoFit/>
          </a:bodyPr>
          <a:lstStyle/>
          <a:p>
            <a:endParaRPr lang="en-US">
              <a:latin typeface="Calibri" pitchFamily="34" charset="0"/>
            </a:endParaRPr>
          </a:p>
        </p:txBody>
      </p:sp>
      <p:pic>
        <p:nvPicPr>
          <p:cNvPr id="53254" name="Picture 18" descr="photo"/>
          <p:cNvPicPr>
            <a:picLocks noChangeAspect="1" noChangeArrowheads="1"/>
          </p:cNvPicPr>
          <p:nvPr/>
        </p:nvPicPr>
        <p:blipFill>
          <a:blip r:embed="rId5" cstate="screen"/>
          <a:srcRect/>
          <a:stretch>
            <a:fillRect/>
          </a:stretch>
        </p:blipFill>
        <p:spPr bwMode="auto">
          <a:xfrm>
            <a:off x="6629400" y="76200"/>
            <a:ext cx="2370138" cy="3810000"/>
          </a:xfrm>
          <a:prstGeom prst="rect">
            <a:avLst/>
          </a:prstGeom>
          <a:noFill/>
          <a:ln w="25400">
            <a:solidFill>
              <a:schemeClr val="bg1"/>
            </a:solidFill>
            <a:miter lim="800000"/>
            <a:headEnd/>
            <a:tailEnd/>
          </a:ln>
        </p:spPr>
      </p:pic>
      <p:sp>
        <p:nvSpPr>
          <p:cNvPr id="7" name="Text Box 25"/>
          <p:cNvSpPr txBox="1">
            <a:spLocks noChangeArrowheads="1"/>
          </p:cNvSpPr>
          <p:nvPr/>
        </p:nvSpPr>
        <p:spPr bwMode="auto">
          <a:xfrm>
            <a:off x="152400" y="76200"/>
            <a:ext cx="4953000" cy="523875"/>
          </a:xfrm>
          <a:prstGeom prst="rect">
            <a:avLst/>
          </a:prstGeom>
          <a:solidFill>
            <a:schemeClr val="bg1">
              <a:lumMod val="85000"/>
            </a:schemeClr>
          </a:solidFill>
          <a:ln w="9525">
            <a:noFill/>
            <a:miter lim="800000"/>
            <a:headEnd/>
            <a:tailEnd/>
          </a:ln>
        </p:spPr>
        <p:txBody>
          <a:bodyPr>
            <a:spAutoFit/>
          </a:bodyPr>
          <a:lstStyle/>
          <a:p>
            <a:pPr fontAlgn="auto">
              <a:spcBef>
                <a:spcPct val="50000"/>
              </a:spcBef>
              <a:spcAft>
                <a:spcPts val="0"/>
              </a:spcAft>
              <a:defRPr/>
            </a:pPr>
            <a:r>
              <a:rPr lang="en-US" sz="2700" dirty="0">
                <a:latin typeface="+mn-lt"/>
                <a:cs typeface="Arial" charset="0"/>
              </a:rPr>
              <a:t>Life history characteristics – r vs. K</a:t>
            </a:r>
            <a:endParaRPr lang="en-US" sz="2700" dirty="0">
              <a:latin typeface="+mn-lt"/>
              <a:cs typeface="+mn-cs"/>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ChangeArrowheads="1"/>
          </p:cNvSpPr>
          <p:nvPr/>
        </p:nvSpPr>
        <p:spPr bwMode="auto">
          <a:xfrm>
            <a:off x="228600" y="746125"/>
            <a:ext cx="6629400" cy="2870200"/>
          </a:xfrm>
          <a:prstGeom prst="rect">
            <a:avLst/>
          </a:prstGeom>
          <a:noFill/>
          <a:ln w="9525">
            <a:noFill/>
            <a:miter lim="800000"/>
            <a:headEnd/>
            <a:tailEnd/>
          </a:ln>
        </p:spPr>
        <p:txBody>
          <a:bodyPr>
            <a:spAutoFit/>
          </a:bodyPr>
          <a:lstStyle/>
          <a:p>
            <a:pPr marL="457200" indent="-457200">
              <a:spcBef>
                <a:spcPct val="50000"/>
              </a:spcBef>
              <a:buFontTx/>
              <a:buAutoNum type="arabicPeriod"/>
            </a:pPr>
            <a:r>
              <a:rPr lang="en-US" sz="2800" b="1">
                <a:latin typeface="Calibri" pitchFamily="34" charset="0"/>
              </a:rPr>
              <a:t>Periodic disturbances</a:t>
            </a:r>
          </a:p>
          <a:p>
            <a:pPr marL="457200" indent="-457200">
              <a:spcBef>
                <a:spcPct val="50000"/>
              </a:spcBef>
              <a:buFontTx/>
              <a:buChar char="•"/>
            </a:pPr>
            <a:r>
              <a:rPr lang="en-US" sz="2800">
                <a:latin typeface="Calibri" pitchFamily="34" charset="0"/>
              </a:rPr>
              <a:t>Fire, floods, drought etc.</a:t>
            </a:r>
          </a:p>
          <a:p>
            <a:pPr marL="457200" indent="-457200">
              <a:spcBef>
                <a:spcPct val="50000"/>
              </a:spcBef>
              <a:buFontTx/>
              <a:buChar char="•"/>
            </a:pPr>
            <a:r>
              <a:rPr lang="en-US" sz="2800">
                <a:latin typeface="Calibri" pitchFamily="34" charset="0"/>
              </a:rPr>
              <a:t>Often result in catastrophic mortality </a:t>
            </a:r>
            <a:r>
              <a:rPr lang="en-US" sz="2800" b="1">
                <a:solidFill>
                  <a:srgbClr val="0000CC"/>
                </a:solidFill>
                <a:latin typeface="Calibri" pitchFamily="34" charset="0"/>
              </a:rPr>
              <a:t>independent of density</a:t>
            </a:r>
          </a:p>
          <a:p>
            <a:pPr marL="457200" indent="-457200">
              <a:spcBef>
                <a:spcPct val="50000"/>
              </a:spcBef>
              <a:buFontTx/>
              <a:buChar char="•"/>
            </a:pPr>
            <a:r>
              <a:rPr lang="en-US" sz="2800">
                <a:latin typeface="Calibri" pitchFamily="34" charset="0"/>
              </a:rPr>
              <a:t>Populations grow in irregular bursts</a:t>
            </a:r>
          </a:p>
        </p:txBody>
      </p:sp>
      <p:pic>
        <p:nvPicPr>
          <p:cNvPr id="54275" name="Picture 3" descr="http://www.chicouniform.com/CDF/Firefighters_at_grass_fire.gif"/>
          <p:cNvPicPr>
            <a:picLocks noChangeAspect="1" noChangeArrowheads="1"/>
          </p:cNvPicPr>
          <p:nvPr/>
        </p:nvPicPr>
        <p:blipFill>
          <a:blip r:embed="rId3" cstate="screen"/>
          <a:srcRect/>
          <a:stretch>
            <a:fillRect/>
          </a:stretch>
        </p:blipFill>
        <p:spPr bwMode="auto">
          <a:xfrm>
            <a:off x="3810000" y="4098925"/>
            <a:ext cx="4857750" cy="2606675"/>
          </a:xfrm>
          <a:prstGeom prst="rect">
            <a:avLst/>
          </a:prstGeom>
          <a:noFill/>
          <a:ln w="25400">
            <a:solidFill>
              <a:schemeClr val="bg1"/>
            </a:solidFill>
            <a:miter lim="800000"/>
            <a:headEnd/>
            <a:tailEnd/>
          </a:ln>
        </p:spPr>
      </p:pic>
      <p:pic>
        <p:nvPicPr>
          <p:cNvPr id="54276" name="Picture 4" descr="http://dwp1.bigplanet.com/prepared//nss-folder/pictures/flood.jpg"/>
          <p:cNvPicPr>
            <a:picLocks noChangeAspect="1" noChangeArrowheads="1"/>
          </p:cNvPicPr>
          <p:nvPr/>
        </p:nvPicPr>
        <p:blipFill>
          <a:blip r:embed="rId4" cstate="screen"/>
          <a:srcRect/>
          <a:stretch>
            <a:fillRect/>
          </a:stretch>
        </p:blipFill>
        <p:spPr bwMode="auto">
          <a:xfrm>
            <a:off x="533400" y="3717925"/>
            <a:ext cx="4114800" cy="2967038"/>
          </a:xfrm>
          <a:prstGeom prst="rect">
            <a:avLst/>
          </a:prstGeom>
          <a:noFill/>
          <a:ln w="25400">
            <a:solidFill>
              <a:schemeClr val="bg1"/>
            </a:solidFill>
            <a:miter lim="800000"/>
            <a:headEnd/>
            <a:tailEnd/>
          </a:ln>
        </p:spPr>
      </p:pic>
      <p:sp>
        <p:nvSpPr>
          <p:cNvPr id="54277" name="Rectangle 5"/>
          <p:cNvSpPr>
            <a:spLocks noChangeArrowheads="1"/>
          </p:cNvSpPr>
          <p:nvPr/>
        </p:nvSpPr>
        <p:spPr bwMode="auto">
          <a:xfrm>
            <a:off x="1588" y="1577975"/>
            <a:ext cx="9144000" cy="0"/>
          </a:xfrm>
          <a:prstGeom prst="rect">
            <a:avLst/>
          </a:prstGeom>
          <a:noFill/>
          <a:ln w="9525">
            <a:noFill/>
            <a:miter lim="800000"/>
            <a:headEnd/>
            <a:tailEnd/>
          </a:ln>
        </p:spPr>
        <p:txBody>
          <a:bodyPr>
            <a:spAutoFit/>
          </a:bodyPr>
          <a:lstStyle/>
          <a:p>
            <a:endParaRPr lang="en-US">
              <a:latin typeface="Calibri" pitchFamily="34" charset="0"/>
            </a:endParaRPr>
          </a:p>
        </p:txBody>
      </p:sp>
      <p:pic>
        <p:nvPicPr>
          <p:cNvPr id="54278" name="Picture 6" descr="photo"/>
          <p:cNvPicPr>
            <a:picLocks noChangeAspect="1" noChangeArrowheads="1"/>
          </p:cNvPicPr>
          <p:nvPr/>
        </p:nvPicPr>
        <p:blipFill>
          <a:blip r:embed="rId5" cstate="screen"/>
          <a:srcRect/>
          <a:stretch>
            <a:fillRect/>
          </a:stretch>
        </p:blipFill>
        <p:spPr bwMode="auto">
          <a:xfrm>
            <a:off x="6629400" y="76200"/>
            <a:ext cx="2370138" cy="3810000"/>
          </a:xfrm>
          <a:prstGeom prst="rect">
            <a:avLst/>
          </a:prstGeom>
          <a:noFill/>
          <a:ln w="25400">
            <a:solidFill>
              <a:schemeClr val="bg1"/>
            </a:solidFill>
            <a:miter lim="800000"/>
            <a:headEnd/>
            <a:tailEnd/>
          </a:ln>
        </p:spPr>
      </p:pic>
      <p:sp>
        <p:nvSpPr>
          <p:cNvPr id="7" name="Text Box 25"/>
          <p:cNvSpPr txBox="1">
            <a:spLocks noChangeArrowheads="1"/>
          </p:cNvSpPr>
          <p:nvPr/>
        </p:nvSpPr>
        <p:spPr bwMode="auto">
          <a:xfrm>
            <a:off x="152400" y="76200"/>
            <a:ext cx="4953000" cy="523875"/>
          </a:xfrm>
          <a:prstGeom prst="rect">
            <a:avLst/>
          </a:prstGeom>
          <a:solidFill>
            <a:schemeClr val="bg1">
              <a:lumMod val="85000"/>
            </a:schemeClr>
          </a:solidFill>
          <a:ln w="9525">
            <a:noFill/>
            <a:miter lim="800000"/>
            <a:headEnd/>
            <a:tailEnd/>
          </a:ln>
        </p:spPr>
        <p:txBody>
          <a:bodyPr>
            <a:spAutoFit/>
          </a:bodyPr>
          <a:lstStyle/>
          <a:p>
            <a:pPr fontAlgn="auto">
              <a:spcBef>
                <a:spcPct val="50000"/>
              </a:spcBef>
              <a:spcAft>
                <a:spcPts val="0"/>
              </a:spcAft>
              <a:defRPr/>
            </a:pPr>
            <a:r>
              <a:rPr lang="en-US" sz="2700" dirty="0">
                <a:latin typeface="+mn-lt"/>
                <a:cs typeface="Arial" charset="0"/>
              </a:rPr>
              <a:t>Life history characteristics – r vs. K</a:t>
            </a:r>
            <a:endParaRPr lang="en-US" sz="2700" dirty="0">
              <a:latin typeface="+mn-lt"/>
              <a:cs typeface="+mn-cs"/>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 Box 2"/>
          <p:cNvSpPr txBox="1">
            <a:spLocks noChangeArrowheads="1"/>
          </p:cNvSpPr>
          <p:nvPr/>
        </p:nvSpPr>
        <p:spPr bwMode="auto">
          <a:xfrm>
            <a:off x="381000" y="1019175"/>
            <a:ext cx="8382000" cy="4848225"/>
          </a:xfrm>
          <a:prstGeom prst="rect">
            <a:avLst/>
          </a:prstGeom>
          <a:noFill/>
          <a:ln w="9525">
            <a:noFill/>
            <a:miter lim="800000"/>
            <a:headEnd/>
            <a:tailEnd/>
          </a:ln>
        </p:spPr>
        <p:txBody>
          <a:bodyPr>
            <a:spAutoFit/>
          </a:bodyPr>
          <a:lstStyle/>
          <a:p>
            <a:pPr marL="457200" indent="-457200">
              <a:spcBef>
                <a:spcPct val="50000"/>
              </a:spcBef>
              <a:buFontTx/>
              <a:buAutoNum type="arabicPeriod"/>
            </a:pPr>
            <a:r>
              <a:rPr lang="en-US" sz="2800">
                <a:latin typeface="Calibri" pitchFamily="34" charset="0"/>
              </a:rPr>
              <a:t>In a “rarefied environment” the best strategy is often to put energy into reproduction and to produce as many offspring as possible, ASAP.  Due to lack of competition, even quite small individuals can thrive. (r-selected)</a:t>
            </a:r>
          </a:p>
          <a:p>
            <a:pPr marL="457200" indent="-457200">
              <a:spcBef>
                <a:spcPct val="50000"/>
              </a:spcBef>
              <a:buFontTx/>
              <a:buAutoNum type="arabicPeriod"/>
            </a:pPr>
            <a:endParaRPr lang="en-US" sz="1000">
              <a:latin typeface="Calibri" pitchFamily="34" charset="0"/>
            </a:endParaRPr>
          </a:p>
          <a:p>
            <a:pPr marL="457200" indent="-457200">
              <a:spcBef>
                <a:spcPct val="50000"/>
              </a:spcBef>
              <a:buFontTx/>
              <a:buAutoNum type="arabicPeriod"/>
            </a:pPr>
            <a:r>
              <a:rPr lang="en-US" sz="2800">
                <a:latin typeface="Calibri" pitchFamily="34" charset="0"/>
              </a:rPr>
              <a:t>In a “saturated environment” best strategy is often to put energy into competition and maintenance and to produce offspring with more substantial competitive abilities (K-selected) (reduced ‘r’ but increased survival)</a:t>
            </a:r>
          </a:p>
        </p:txBody>
      </p:sp>
      <p:sp>
        <p:nvSpPr>
          <p:cNvPr id="3" name="Text Box 25"/>
          <p:cNvSpPr txBox="1">
            <a:spLocks noChangeArrowheads="1"/>
          </p:cNvSpPr>
          <p:nvPr/>
        </p:nvSpPr>
        <p:spPr bwMode="auto">
          <a:xfrm>
            <a:off x="152400" y="76200"/>
            <a:ext cx="4953000" cy="523875"/>
          </a:xfrm>
          <a:prstGeom prst="rect">
            <a:avLst/>
          </a:prstGeom>
          <a:solidFill>
            <a:schemeClr val="bg1">
              <a:lumMod val="85000"/>
            </a:schemeClr>
          </a:solidFill>
          <a:ln w="9525">
            <a:noFill/>
            <a:miter lim="800000"/>
            <a:headEnd/>
            <a:tailEnd/>
          </a:ln>
        </p:spPr>
        <p:txBody>
          <a:bodyPr>
            <a:spAutoFit/>
          </a:bodyPr>
          <a:lstStyle/>
          <a:p>
            <a:pPr fontAlgn="auto">
              <a:spcBef>
                <a:spcPct val="50000"/>
              </a:spcBef>
              <a:spcAft>
                <a:spcPts val="0"/>
              </a:spcAft>
              <a:defRPr/>
            </a:pPr>
            <a:r>
              <a:rPr lang="en-US" sz="2700" dirty="0">
                <a:latin typeface="+mn-lt"/>
                <a:cs typeface="Arial" charset="0"/>
              </a:rPr>
              <a:t>Life history characteristics – r vs. K</a:t>
            </a:r>
            <a:endParaRPr lang="en-US" sz="2700" dirty="0">
              <a:latin typeface="+mn-lt"/>
              <a:cs typeface="+mn-cs"/>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259" name="Rectangle 3"/>
          <p:cNvSpPr>
            <a:spLocks noGrp="1" noChangeArrowheads="1"/>
          </p:cNvSpPr>
          <p:nvPr>
            <p:ph type="body" idx="4294967295"/>
          </p:nvPr>
        </p:nvSpPr>
        <p:spPr>
          <a:xfrm>
            <a:off x="685800" y="1143000"/>
            <a:ext cx="7924800" cy="4343400"/>
          </a:xfrm>
        </p:spPr>
        <p:txBody>
          <a:bodyPr rtlCol="0">
            <a:normAutofit/>
          </a:bodyPr>
          <a:lstStyle/>
          <a:p>
            <a:pPr marL="0" indent="0" fontAlgn="auto">
              <a:spcAft>
                <a:spcPts val="0"/>
              </a:spcAft>
              <a:buFontTx/>
              <a:buNone/>
              <a:defRPr/>
            </a:pPr>
            <a:r>
              <a:rPr lang="en-US" b="1" dirty="0" smtClean="0">
                <a:solidFill>
                  <a:srgbClr val="0000CC"/>
                </a:solidFill>
              </a:rPr>
              <a:t>Density dependent </a:t>
            </a:r>
            <a:r>
              <a:rPr lang="en-US" b="1" dirty="0">
                <a:solidFill>
                  <a:srgbClr val="0000CC"/>
                </a:solidFill>
              </a:rPr>
              <a:t>factors</a:t>
            </a:r>
            <a:r>
              <a:rPr lang="en-US" dirty="0"/>
              <a:t>: Cause birth rates, death rates, and dispersal rates to change as the density of the population changes</a:t>
            </a:r>
            <a:r>
              <a:rPr lang="en-US" dirty="0" smtClean="0"/>
              <a:t>.</a:t>
            </a:r>
          </a:p>
          <a:p>
            <a:pPr fontAlgn="auto">
              <a:spcAft>
                <a:spcPts val="0"/>
              </a:spcAft>
              <a:buFontTx/>
              <a:buNone/>
              <a:defRPr/>
            </a:pPr>
            <a:endParaRPr lang="en-US" dirty="0"/>
          </a:p>
          <a:p>
            <a:pPr marL="0" indent="0" fontAlgn="auto">
              <a:spcAft>
                <a:spcPts val="0"/>
              </a:spcAft>
              <a:buFontTx/>
              <a:buNone/>
              <a:defRPr/>
            </a:pPr>
            <a:r>
              <a:rPr lang="en-US" dirty="0"/>
              <a:t>As densities increase birth rates often decrease, death rates increase, and dispersal from the population (emigration) increases, all of which tend to decrease population size.</a:t>
            </a:r>
          </a:p>
        </p:txBody>
      </p:sp>
      <p:sp>
        <p:nvSpPr>
          <p:cNvPr id="4" name="Rectangle 2"/>
          <p:cNvSpPr txBox="1">
            <a:spLocks noChangeArrowheads="1"/>
          </p:cNvSpPr>
          <p:nvPr/>
        </p:nvSpPr>
        <p:spPr>
          <a:xfrm>
            <a:off x="228600" y="152400"/>
            <a:ext cx="33528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The Effects of Density</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ChangeArrowheads="1"/>
          </p:cNvSpPr>
          <p:nvPr/>
        </p:nvSpPr>
        <p:spPr bwMode="auto">
          <a:xfrm>
            <a:off x="381000" y="1017588"/>
            <a:ext cx="4267200" cy="3935412"/>
          </a:xfrm>
          <a:prstGeom prst="rect">
            <a:avLst/>
          </a:prstGeom>
          <a:noFill/>
          <a:ln w="9525">
            <a:noFill/>
            <a:miter lim="800000"/>
            <a:headEnd/>
            <a:tailEnd/>
          </a:ln>
        </p:spPr>
        <p:txBody>
          <a:bodyPr>
            <a:spAutoFit/>
          </a:bodyPr>
          <a:lstStyle/>
          <a:p>
            <a:r>
              <a:rPr lang="en-US" sz="2800" b="1">
                <a:latin typeface="Calibri" pitchFamily="34" charset="0"/>
              </a:rPr>
              <a:t>2. Quite stable</a:t>
            </a:r>
          </a:p>
          <a:p>
            <a:pPr>
              <a:buFontTx/>
              <a:buChar char="•"/>
            </a:pPr>
            <a:r>
              <a:rPr lang="en-US" sz="2800">
                <a:latin typeface="Calibri" pitchFamily="34" charset="0"/>
              </a:rPr>
              <a:t> mortality more directed and dependent upon density.</a:t>
            </a:r>
          </a:p>
          <a:p>
            <a:pPr>
              <a:buFontTx/>
              <a:buChar char="•"/>
            </a:pPr>
            <a:endParaRPr lang="en-US" sz="2800">
              <a:latin typeface="Calibri" pitchFamily="34" charset="0"/>
            </a:endParaRPr>
          </a:p>
          <a:p>
            <a:pPr>
              <a:buFontTx/>
              <a:buChar char="•"/>
            </a:pPr>
            <a:r>
              <a:rPr lang="en-US" sz="2800">
                <a:latin typeface="Calibri" pitchFamily="34" charset="0"/>
              </a:rPr>
              <a:t> favoring individuals better able to cope with high densities and strong competition.</a:t>
            </a:r>
          </a:p>
        </p:txBody>
      </p:sp>
      <p:pic>
        <p:nvPicPr>
          <p:cNvPr id="58371" name="Picture 5" descr="C:\Documents and Settings\Roy Turkington\My Documents\My Pictures\Sabbatical 2006\China\Kunming\CLASS\New Folder\Xishuangbanna 196.jpg"/>
          <p:cNvPicPr preferRelativeResize="0">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95800" y="457200"/>
            <a:ext cx="4514850" cy="6019800"/>
          </a:xfrm>
          <a:prstGeom prst="rect">
            <a:avLst/>
          </a:prstGeom>
          <a:noFill/>
          <a:ln w="9525">
            <a:noFill/>
            <a:miter lim="800000"/>
            <a:headEnd/>
            <a:tailEnd/>
          </a:ln>
        </p:spPr>
      </p:pic>
      <p:sp>
        <p:nvSpPr>
          <p:cNvPr id="4" name="Text Box 25"/>
          <p:cNvSpPr txBox="1">
            <a:spLocks noChangeArrowheads="1"/>
          </p:cNvSpPr>
          <p:nvPr/>
        </p:nvSpPr>
        <p:spPr bwMode="auto">
          <a:xfrm>
            <a:off x="152400" y="76200"/>
            <a:ext cx="4953000" cy="523875"/>
          </a:xfrm>
          <a:prstGeom prst="rect">
            <a:avLst/>
          </a:prstGeom>
          <a:solidFill>
            <a:schemeClr val="bg1">
              <a:lumMod val="85000"/>
            </a:schemeClr>
          </a:solidFill>
          <a:ln w="9525">
            <a:noFill/>
            <a:miter lim="800000"/>
            <a:headEnd/>
            <a:tailEnd/>
          </a:ln>
        </p:spPr>
        <p:txBody>
          <a:bodyPr>
            <a:spAutoFit/>
          </a:bodyPr>
          <a:lstStyle/>
          <a:p>
            <a:pPr fontAlgn="auto">
              <a:spcBef>
                <a:spcPct val="50000"/>
              </a:spcBef>
              <a:spcAft>
                <a:spcPts val="0"/>
              </a:spcAft>
              <a:defRPr/>
            </a:pPr>
            <a:r>
              <a:rPr lang="en-US" sz="2700" dirty="0">
                <a:latin typeface="+mn-lt"/>
                <a:cs typeface="Arial" charset="0"/>
              </a:rPr>
              <a:t>Life history characteristics – r vs. K</a:t>
            </a:r>
            <a:endParaRPr lang="en-US" sz="2700" dirty="0">
              <a:latin typeface="+mn-lt"/>
              <a:cs typeface="+mn-cs"/>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ChangeArrowheads="1"/>
          </p:cNvSpPr>
          <p:nvPr/>
        </p:nvSpPr>
        <p:spPr bwMode="auto">
          <a:xfrm>
            <a:off x="381000" y="1017588"/>
            <a:ext cx="4267200" cy="3935412"/>
          </a:xfrm>
          <a:prstGeom prst="rect">
            <a:avLst/>
          </a:prstGeom>
          <a:noFill/>
          <a:ln w="9525">
            <a:noFill/>
            <a:miter lim="800000"/>
            <a:headEnd/>
            <a:tailEnd/>
          </a:ln>
        </p:spPr>
        <p:txBody>
          <a:bodyPr>
            <a:spAutoFit/>
          </a:bodyPr>
          <a:lstStyle/>
          <a:p>
            <a:r>
              <a:rPr lang="en-US" sz="2800" b="1">
                <a:latin typeface="Calibri" pitchFamily="34" charset="0"/>
              </a:rPr>
              <a:t>2. Quite stable</a:t>
            </a:r>
          </a:p>
          <a:p>
            <a:pPr>
              <a:buFontTx/>
              <a:buChar char="•"/>
            </a:pPr>
            <a:r>
              <a:rPr lang="en-US" sz="2800">
                <a:latin typeface="Calibri" pitchFamily="34" charset="0"/>
              </a:rPr>
              <a:t> mortality more directed and </a:t>
            </a:r>
            <a:r>
              <a:rPr lang="en-US" sz="2800" b="1">
                <a:solidFill>
                  <a:srgbClr val="0000CC"/>
                </a:solidFill>
                <a:latin typeface="Calibri" pitchFamily="34" charset="0"/>
              </a:rPr>
              <a:t>dependent upon density.</a:t>
            </a:r>
          </a:p>
          <a:p>
            <a:pPr>
              <a:buFontTx/>
              <a:buChar char="•"/>
            </a:pPr>
            <a:endParaRPr lang="en-US" sz="2800">
              <a:solidFill>
                <a:srgbClr val="FFFF00"/>
              </a:solidFill>
              <a:latin typeface="Calibri" pitchFamily="34" charset="0"/>
            </a:endParaRPr>
          </a:p>
          <a:p>
            <a:pPr>
              <a:buClr>
                <a:schemeClr val="tx1"/>
              </a:buClr>
              <a:buFont typeface="Arial" pitchFamily="34" charset="0"/>
              <a:buChar char="•"/>
            </a:pPr>
            <a:r>
              <a:rPr lang="en-US" sz="2800">
                <a:solidFill>
                  <a:srgbClr val="FFFF00"/>
                </a:solidFill>
                <a:latin typeface="Calibri" pitchFamily="34" charset="0"/>
              </a:rPr>
              <a:t> </a:t>
            </a:r>
            <a:r>
              <a:rPr lang="en-US" sz="2800">
                <a:latin typeface="Calibri" pitchFamily="34" charset="0"/>
              </a:rPr>
              <a:t>favoring individuals better able to cope with high densities and strong competition.</a:t>
            </a:r>
          </a:p>
        </p:txBody>
      </p:sp>
      <p:pic>
        <p:nvPicPr>
          <p:cNvPr id="59395" name="Picture 4" descr="C:\Documents and Settings\Roy Turkington\My Documents\My Pictures\Sabbatical 2006\China\Kunming\CLASS\New Folder\Xishuangbanna 196.jpg"/>
          <p:cNvPicPr preferRelativeResize="0">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95800" y="457200"/>
            <a:ext cx="4514850" cy="6019800"/>
          </a:xfrm>
          <a:prstGeom prst="rect">
            <a:avLst/>
          </a:prstGeom>
          <a:noFill/>
          <a:ln w="9525">
            <a:noFill/>
            <a:miter lim="800000"/>
            <a:headEnd/>
            <a:tailEnd/>
          </a:ln>
        </p:spPr>
      </p:pic>
      <p:sp>
        <p:nvSpPr>
          <p:cNvPr id="4" name="Text Box 25"/>
          <p:cNvSpPr txBox="1">
            <a:spLocks noChangeArrowheads="1"/>
          </p:cNvSpPr>
          <p:nvPr/>
        </p:nvSpPr>
        <p:spPr bwMode="auto">
          <a:xfrm>
            <a:off x="152400" y="76200"/>
            <a:ext cx="4953000" cy="523875"/>
          </a:xfrm>
          <a:prstGeom prst="rect">
            <a:avLst/>
          </a:prstGeom>
          <a:solidFill>
            <a:schemeClr val="bg1">
              <a:lumMod val="85000"/>
            </a:schemeClr>
          </a:solidFill>
          <a:ln w="9525">
            <a:noFill/>
            <a:miter lim="800000"/>
            <a:headEnd/>
            <a:tailEnd/>
          </a:ln>
        </p:spPr>
        <p:txBody>
          <a:bodyPr>
            <a:spAutoFit/>
          </a:bodyPr>
          <a:lstStyle/>
          <a:p>
            <a:pPr fontAlgn="auto">
              <a:spcBef>
                <a:spcPct val="50000"/>
              </a:spcBef>
              <a:spcAft>
                <a:spcPts val="0"/>
              </a:spcAft>
              <a:defRPr/>
            </a:pPr>
            <a:r>
              <a:rPr lang="en-US" sz="2700" dirty="0">
                <a:latin typeface="+mn-lt"/>
                <a:cs typeface="Arial" charset="0"/>
              </a:rPr>
              <a:t>Life history characteristics – r vs. K</a:t>
            </a:r>
            <a:endParaRPr lang="en-US" sz="2700" dirty="0">
              <a:latin typeface="+mn-lt"/>
              <a:cs typeface="+mn-cs"/>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152400" y="838200"/>
            <a:ext cx="8763000" cy="685800"/>
          </a:xfrm>
        </p:spPr>
        <p:txBody>
          <a:bodyPr/>
          <a:lstStyle/>
          <a:p>
            <a:r>
              <a:rPr lang="en-US" sz="2800" dirty="0" smtClean="0"/>
              <a:t>Fig. 9.14  Density Dependence and Density Independence</a:t>
            </a:r>
          </a:p>
        </p:txBody>
      </p:sp>
      <p:pic>
        <p:nvPicPr>
          <p:cNvPr id="63491" name="Picture 4" descr="ecology-fig-09-13-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14400" y="1814513"/>
            <a:ext cx="7391400" cy="4662487"/>
          </a:xfrm>
          <a:prstGeom prst="rect">
            <a:avLst/>
          </a:prstGeom>
          <a:noFill/>
          <a:ln w="9525">
            <a:noFill/>
            <a:miter lim="800000"/>
            <a:headEnd/>
            <a:tailEnd/>
          </a:ln>
        </p:spPr>
      </p:pic>
      <p:sp>
        <p:nvSpPr>
          <p:cNvPr id="4" name="Rectangle 2"/>
          <p:cNvSpPr txBox="1">
            <a:spLocks noChangeArrowheads="1"/>
          </p:cNvSpPr>
          <p:nvPr/>
        </p:nvSpPr>
        <p:spPr>
          <a:xfrm>
            <a:off x="228600" y="152400"/>
            <a:ext cx="32004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The Effects of Density</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p:cNvSpPr>
            <a:spLocks noGrp="1" noChangeArrowheads="1"/>
          </p:cNvSpPr>
          <p:nvPr>
            <p:ph type="body" idx="4294967295"/>
          </p:nvPr>
        </p:nvSpPr>
        <p:spPr>
          <a:xfrm>
            <a:off x="762000" y="1447800"/>
            <a:ext cx="7639050" cy="4267200"/>
          </a:xfrm>
        </p:spPr>
        <p:txBody>
          <a:bodyPr/>
          <a:lstStyle/>
          <a:p>
            <a:pPr marL="0" indent="0">
              <a:buFontTx/>
              <a:buNone/>
            </a:pPr>
            <a:r>
              <a:rPr lang="en-US" b="1" smtClean="0">
                <a:solidFill>
                  <a:srgbClr val="0000CC"/>
                </a:solidFill>
              </a:rPr>
              <a:t>Population regulation</a:t>
            </a:r>
            <a:r>
              <a:rPr lang="en-US" smtClean="0">
                <a:solidFill>
                  <a:srgbClr val="0000CC"/>
                </a:solidFill>
              </a:rPr>
              <a:t> </a:t>
            </a:r>
            <a:r>
              <a:rPr lang="en-US" smtClean="0"/>
              <a:t>occurs when </a:t>
            </a:r>
            <a:r>
              <a:rPr lang="en-US" b="1" smtClean="0">
                <a:solidFill>
                  <a:srgbClr val="0000CC"/>
                </a:solidFill>
              </a:rPr>
              <a:t>density dependent factors</a:t>
            </a:r>
            <a:r>
              <a:rPr lang="en-US" smtClean="0"/>
              <a:t> cause population to increase when density is low and decrease when density is high.</a:t>
            </a:r>
          </a:p>
          <a:p>
            <a:pPr marL="0" indent="0">
              <a:buFontTx/>
              <a:buNone/>
            </a:pPr>
            <a:endParaRPr lang="en-US" smtClean="0"/>
          </a:p>
          <a:p>
            <a:pPr marL="0" indent="0">
              <a:buFontTx/>
              <a:buNone/>
            </a:pPr>
            <a:r>
              <a:rPr lang="en-US" smtClean="0"/>
              <a:t>Ultimately, food, space, or other essential resources are in short supply and population size decreases.</a:t>
            </a:r>
          </a:p>
        </p:txBody>
      </p:sp>
      <p:sp>
        <p:nvSpPr>
          <p:cNvPr id="4" name="Rectangle 2"/>
          <p:cNvSpPr txBox="1">
            <a:spLocks noChangeArrowheads="1"/>
          </p:cNvSpPr>
          <p:nvPr/>
        </p:nvSpPr>
        <p:spPr>
          <a:xfrm>
            <a:off x="228600" y="152400"/>
            <a:ext cx="33528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The Effects of Density</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3"/>
          <p:cNvSpPr>
            <a:spLocks noGrp="1" noChangeArrowheads="1"/>
          </p:cNvSpPr>
          <p:nvPr>
            <p:ph type="body" idx="4294967295"/>
          </p:nvPr>
        </p:nvSpPr>
        <p:spPr>
          <a:xfrm>
            <a:off x="762000" y="1447800"/>
            <a:ext cx="7639050" cy="4800600"/>
          </a:xfrm>
        </p:spPr>
        <p:txBody>
          <a:bodyPr/>
          <a:lstStyle/>
          <a:p>
            <a:pPr marL="0" indent="0">
              <a:buFontTx/>
              <a:buNone/>
            </a:pPr>
            <a:r>
              <a:rPr lang="en-US" smtClean="0"/>
              <a:t>Regulation refers to the effects of factors that tend to increase </a:t>
            </a:r>
            <a:r>
              <a:rPr lang="el-GR" smtClean="0">
                <a:latin typeface="Times New Roman" pitchFamily="18" charset="0"/>
                <a:cs typeface="Times New Roman" pitchFamily="18" charset="0"/>
              </a:rPr>
              <a:t>λ</a:t>
            </a:r>
            <a:r>
              <a:rPr lang="en-US" smtClean="0">
                <a:cs typeface="Arial" pitchFamily="34" charset="0"/>
              </a:rPr>
              <a:t> </a:t>
            </a:r>
            <a:r>
              <a:rPr lang="en-US" smtClean="0"/>
              <a:t>or </a:t>
            </a:r>
            <a:r>
              <a:rPr lang="en-US" i="1" smtClean="0"/>
              <a:t>r</a:t>
            </a:r>
            <a:r>
              <a:rPr lang="en-US" smtClean="0"/>
              <a:t> when the population size is small and decrease </a:t>
            </a:r>
            <a:r>
              <a:rPr lang="el-GR" smtClean="0">
                <a:latin typeface="Times New Roman" pitchFamily="18" charset="0"/>
                <a:cs typeface="Times New Roman" pitchFamily="18" charset="0"/>
              </a:rPr>
              <a:t>λ</a:t>
            </a:r>
            <a:r>
              <a:rPr lang="en-US" smtClean="0"/>
              <a:t> or </a:t>
            </a:r>
            <a:r>
              <a:rPr lang="en-US" i="1" smtClean="0"/>
              <a:t>r</a:t>
            </a:r>
            <a:r>
              <a:rPr lang="en-US" smtClean="0"/>
              <a:t> when the population size is large. </a:t>
            </a:r>
          </a:p>
          <a:p>
            <a:pPr marL="0" indent="0">
              <a:buFontTx/>
              <a:buNone/>
            </a:pPr>
            <a:endParaRPr lang="en-US" smtClean="0"/>
          </a:p>
          <a:p>
            <a:pPr marL="0" indent="0">
              <a:buFontTx/>
              <a:buNone/>
            </a:pPr>
            <a:r>
              <a:rPr lang="en-US" b="1" smtClean="0">
                <a:solidFill>
                  <a:srgbClr val="0000CC"/>
                </a:solidFill>
              </a:rPr>
              <a:t>Density independent factors </a:t>
            </a:r>
            <a:r>
              <a:rPr lang="en-US" smtClean="0"/>
              <a:t>can have large effects on population size, but they do not regulate population size – they can cause </a:t>
            </a:r>
            <a:r>
              <a:rPr lang="en-US" b="1" smtClean="0">
                <a:solidFill>
                  <a:srgbClr val="0000CC"/>
                </a:solidFill>
              </a:rPr>
              <a:t>population limitation</a:t>
            </a:r>
            <a:r>
              <a:rPr lang="en-US" smtClean="0"/>
              <a:t>.</a:t>
            </a:r>
          </a:p>
        </p:txBody>
      </p:sp>
      <p:sp>
        <p:nvSpPr>
          <p:cNvPr id="4" name="Rectangle 2"/>
          <p:cNvSpPr txBox="1">
            <a:spLocks noChangeArrowheads="1"/>
          </p:cNvSpPr>
          <p:nvPr/>
        </p:nvSpPr>
        <p:spPr>
          <a:xfrm>
            <a:off x="228600" y="152400"/>
            <a:ext cx="33528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The Effects of Density</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403" name="Rectangle 3"/>
          <p:cNvSpPr>
            <a:spLocks noGrp="1" noChangeArrowheads="1"/>
          </p:cNvSpPr>
          <p:nvPr>
            <p:ph type="body" idx="4294967295"/>
          </p:nvPr>
        </p:nvSpPr>
        <p:spPr>
          <a:xfrm>
            <a:off x="762000" y="1447800"/>
            <a:ext cx="7639050" cy="3886200"/>
          </a:xfrm>
        </p:spPr>
        <p:txBody>
          <a:bodyPr rtlCol="0">
            <a:normAutofit/>
          </a:bodyPr>
          <a:lstStyle/>
          <a:p>
            <a:pPr marL="0" indent="0" fontAlgn="auto">
              <a:spcAft>
                <a:spcPts val="0"/>
              </a:spcAft>
              <a:buFontTx/>
              <a:buNone/>
              <a:defRPr/>
            </a:pPr>
            <a:r>
              <a:rPr lang="en-US" dirty="0"/>
              <a:t>Density dependence has been documented in natural populations</a:t>
            </a:r>
            <a:r>
              <a:rPr lang="en-US" dirty="0" smtClean="0"/>
              <a:t>.</a:t>
            </a:r>
          </a:p>
          <a:p>
            <a:pPr marL="0" indent="0" fontAlgn="auto">
              <a:spcAft>
                <a:spcPts val="0"/>
              </a:spcAft>
              <a:buFontTx/>
              <a:buNone/>
              <a:defRPr/>
            </a:pPr>
            <a:endParaRPr lang="en-US" dirty="0"/>
          </a:p>
          <a:p>
            <a:pPr marL="0" indent="0" fontAlgn="auto">
              <a:spcAft>
                <a:spcPts val="0"/>
              </a:spcAft>
              <a:buFontTx/>
              <a:buNone/>
              <a:defRPr/>
            </a:pPr>
            <a:r>
              <a:rPr lang="en-US" dirty="0"/>
              <a:t>In song sparrows, the number of eggs laid per female decreased with density, as did the number of young that survived (Arcese and Smith 1988).</a:t>
            </a:r>
          </a:p>
          <a:p>
            <a:pPr fontAlgn="auto">
              <a:spcAft>
                <a:spcPts val="0"/>
              </a:spcAft>
              <a:buFontTx/>
              <a:buNone/>
              <a:defRPr/>
            </a:pPr>
            <a:endParaRPr lang="en-US" dirty="0"/>
          </a:p>
        </p:txBody>
      </p:sp>
      <p:sp>
        <p:nvSpPr>
          <p:cNvPr id="4" name="Rectangle 2"/>
          <p:cNvSpPr txBox="1">
            <a:spLocks noChangeArrowheads="1"/>
          </p:cNvSpPr>
          <p:nvPr/>
        </p:nvSpPr>
        <p:spPr>
          <a:xfrm>
            <a:off x="228600" y="152400"/>
            <a:ext cx="33528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The Effects of Density</a:t>
            </a:r>
          </a:p>
        </p:txBody>
      </p:sp>
      <p:pic>
        <p:nvPicPr>
          <p:cNvPr id="67588" name="Picture 4" descr="song_sparrow_1.jpg"/>
          <p:cNvPicPr>
            <a:picLocks noChangeAspect="1"/>
          </p:cNvPicPr>
          <p:nvPr/>
        </p:nvPicPr>
        <p:blipFill>
          <a:blip r:embed="rId3" cstate="screen"/>
          <a:srcRect/>
          <a:stretch>
            <a:fillRect/>
          </a:stretch>
        </p:blipFill>
        <p:spPr bwMode="auto">
          <a:xfrm>
            <a:off x="5867400" y="4648200"/>
            <a:ext cx="3200400" cy="2133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457200" y="808038"/>
            <a:ext cx="8229600" cy="1249362"/>
          </a:xfrm>
        </p:spPr>
        <p:txBody>
          <a:bodyPr/>
          <a:lstStyle/>
          <a:p>
            <a:r>
              <a:rPr lang="en-US" sz="3200" dirty="0" smtClean="0"/>
              <a:t>Fig. 9.15  Examples of Density Dependence in Natural Populations</a:t>
            </a:r>
          </a:p>
        </p:txBody>
      </p:sp>
      <p:pic>
        <p:nvPicPr>
          <p:cNvPr id="68611" name="Picture 4" descr="ecology-fig-09-14-0"/>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295400" y="2054225"/>
            <a:ext cx="6934200" cy="4422775"/>
          </a:xfrm>
          <a:prstGeom prst="rect">
            <a:avLst/>
          </a:prstGeom>
          <a:noFill/>
          <a:ln w="9525">
            <a:noFill/>
            <a:miter lim="800000"/>
            <a:headEnd/>
            <a:tailEnd/>
          </a:ln>
        </p:spPr>
      </p:pic>
      <p:sp>
        <p:nvSpPr>
          <p:cNvPr id="4" name="Rectangle 2"/>
          <p:cNvSpPr txBox="1">
            <a:spLocks noChangeArrowheads="1"/>
          </p:cNvSpPr>
          <p:nvPr/>
        </p:nvSpPr>
        <p:spPr>
          <a:xfrm>
            <a:off x="228600" y="152400"/>
            <a:ext cx="33528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The Effects of Density</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3"/>
          <p:cNvSpPr>
            <a:spLocks noGrp="1" noChangeArrowheads="1"/>
          </p:cNvSpPr>
          <p:nvPr>
            <p:ph type="body" idx="4294967295"/>
          </p:nvPr>
        </p:nvSpPr>
        <p:spPr>
          <a:xfrm>
            <a:off x="762000" y="1447800"/>
            <a:ext cx="7639050" cy="4800600"/>
          </a:xfrm>
        </p:spPr>
        <p:txBody>
          <a:bodyPr/>
          <a:lstStyle/>
          <a:p>
            <a:pPr marL="0" indent="0">
              <a:buFontTx/>
              <a:buNone/>
            </a:pPr>
            <a:r>
              <a:rPr lang="en-US" smtClean="0"/>
              <a:t>In an experiment where eggs of the flour beetle </a:t>
            </a:r>
            <a:r>
              <a:rPr lang="en-US" i="1" smtClean="0"/>
              <a:t>Tribolium confusum</a:t>
            </a:r>
            <a:r>
              <a:rPr lang="en-US" smtClean="0"/>
              <a:t> were placed in glass tubes, death rates increased as the density of eggs increased.</a:t>
            </a:r>
          </a:p>
        </p:txBody>
      </p:sp>
      <p:sp>
        <p:nvSpPr>
          <p:cNvPr id="4" name="Rectangle 2"/>
          <p:cNvSpPr txBox="1">
            <a:spLocks noChangeArrowheads="1"/>
          </p:cNvSpPr>
          <p:nvPr/>
        </p:nvSpPr>
        <p:spPr>
          <a:xfrm>
            <a:off x="228600" y="152400"/>
            <a:ext cx="33528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The Effects of Density</a:t>
            </a:r>
          </a:p>
        </p:txBody>
      </p:sp>
      <p:pic>
        <p:nvPicPr>
          <p:cNvPr id="5" name="Picture 4" descr="tribolium.jpg"/>
          <p:cNvPicPr>
            <a:picLocks noChangeAspect="1"/>
          </p:cNvPicPr>
          <p:nvPr/>
        </p:nvPicPr>
        <p:blipFill>
          <a:blip r:embed="rId3" cstate="screen"/>
          <a:srcRect/>
          <a:stretch>
            <a:fillRect/>
          </a:stretch>
        </p:blipFill>
        <p:spPr bwMode="auto">
          <a:xfrm>
            <a:off x="609600" y="5410200"/>
            <a:ext cx="1143000" cy="9144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22084 -4.10731E-6 L 1.0625 -4.10731E-6 " pathEditMode="relative" rAng="0" ptsTypes="AA">
                                      <p:cBhvr>
                                        <p:cTn id="6" dur="5000" fill="hold"/>
                                        <p:tgtEl>
                                          <p:spTgt spid="5"/>
                                        </p:tgtEl>
                                        <p:attrNameLst>
                                          <p:attrName>ppt_x</p:attrName>
                                          <p:attrName>ppt_y</p:attrName>
                                        </p:attrNameLst>
                                      </p:cBhvr>
                                      <p:rCtr x="6416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381000" y="990600"/>
            <a:ext cx="8229600" cy="1249363"/>
          </a:xfrm>
        </p:spPr>
        <p:txBody>
          <a:bodyPr/>
          <a:lstStyle/>
          <a:p>
            <a:r>
              <a:rPr lang="en-US" sz="3200" dirty="0" smtClean="0"/>
              <a:t>Fig. 9.15  Examples of Density Dependence in Natural Populations</a:t>
            </a:r>
          </a:p>
        </p:txBody>
      </p:sp>
      <p:pic>
        <p:nvPicPr>
          <p:cNvPr id="72707" name="Picture 4" descr="ecology-fig-09-14-0"/>
          <p:cNvPicPr>
            <a:picLocks noChangeAspect="1" noChangeArrowheads="1"/>
          </p:cNvPicPr>
          <p:nvPr/>
        </p:nvPicPr>
        <p:blipFill>
          <a:blip r:embed="rId3" cstate="screen"/>
          <a:srcRect/>
          <a:stretch>
            <a:fillRect/>
          </a:stretch>
        </p:blipFill>
        <p:spPr bwMode="auto">
          <a:xfrm>
            <a:off x="990600" y="2286000"/>
            <a:ext cx="7242175" cy="3413125"/>
          </a:xfrm>
          <a:prstGeom prst="rect">
            <a:avLst/>
          </a:prstGeom>
          <a:noFill/>
          <a:ln w="9525">
            <a:noFill/>
            <a:miter lim="800000"/>
            <a:headEnd/>
            <a:tailEnd/>
          </a:ln>
        </p:spPr>
      </p:pic>
      <p:sp>
        <p:nvSpPr>
          <p:cNvPr id="4" name="Rectangle 2"/>
          <p:cNvSpPr txBox="1">
            <a:spLocks noChangeArrowheads="1"/>
          </p:cNvSpPr>
          <p:nvPr/>
        </p:nvSpPr>
        <p:spPr>
          <a:xfrm>
            <a:off x="228600" y="152400"/>
            <a:ext cx="32004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The Effects of Density</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8691" name="Rectangle 3"/>
          <p:cNvSpPr>
            <a:spLocks noGrp="1" noChangeArrowheads="1"/>
          </p:cNvSpPr>
          <p:nvPr>
            <p:ph type="body" idx="4294967295"/>
          </p:nvPr>
        </p:nvSpPr>
        <p:spPr>
          <a:xfrm>
            <a:off x="762000" y="1447800"/>
            <a:ext cx="7639050" cy="4800600"/>
          </a:xfrm>
        </p:spPr>
        <p:txBody>
          <a:bodyPr rtlCol="0">
            <a:normAutofit/>
          </a:bodyPr>
          <a:lstStyle/>
          <a:p>
            <a:pPr marL="0" indent="0" fontAlgn="auto">
              <a:spcAft>
                <a:spcPts val="0"/>
              </a:spcAft>
              <a:buFontTx/>
              <a:buNone/>
              <a:defRPr/>
            </a:pPr>
            <a:r>
              <a:rPr lang="en-US" dirty="0"/>
              <a:t>When birth, death, or dispersal rates show strong density dependence, population growth rates may decline as densities increase</a:t>
            </a:r>
            <a:r>
              <a:rPr lang="en-US" dirty="0" smtClean="0"/>
              <a:t>.</a:t>
            </a:r>
          </a:p>
          <a:p>
            <a:pPr fontAlgn="auto">
              <a:spcAft>
                <a:spcPts val="0"/>
              </a:spcAft>
              <a:buFontTx/>
              <a:buNone/>
              <a:defRPr/>
            </a:pPr>
            <a:endParaRPr lang="en-US" dirty="0"/>
          </a:p>
          <a:p>
            <a:pPr marL="0" indent="0" fontAlgn="auto">
              <a:spcAft>
                <a:spcPts val="0"/>
              </a:spcAft>
              <a:buFontTx/>
              <a:buNone/>
              <a:defRPr/>
            </a:pPr>
            <a:r>
              <a:rPr lang="en-US" dirty="0"/>
              <a:t>If densities become high enough to cause </a:t>
            </a:r>
            <a:r>
              <a:rPr lang="el-GR" dirty="0">
                <a:latin typeface="Times New Roman" pitchFamily="18" charset="0"/>
                <a:cs typeface="Times New Roman" pitchFamily="18" charset="0"/>
              </a:rPr>
              <a:t>λ</a:t>
            </a:r>
            <a:r>
              <a:rPr lang="en-US" dirty="0"/>
              <a:t> = 1 (or </a:t>
            </a:r>
            <a:r>
              <a:rPr lang="en-US" i="1" dirty="0"/>
              <a:t>r</a:t>
            </a:r>
            <a:r>
              <a:rPr lang="en-US" dirty="0"/>
              <a:t> = 0), the population </a:t>
            </a:r>
            <a:r>
              <a:rPr lang="en-US" smtClean="0"/>
              <a:t>stops growing.</a:t>
            </a:r>
            <a:endParaRPr lang="en-US" dirty="0"/>
          </a:p>
        </p:txBody>
      </p:sp>
      <p:sp>
        <p:nvSpPr>
          <p:cNvPr id="4" name="Rectangle 2"/>
          <p:cNvSpPr txBox="1">
            <a:spLocks noChangeArrowheads="1"/>
          </p:cNvSpPr>
          <p:nvPr/>
        </p:nvSpPr>
        <p:spPr>
          <a:xfrm>
            <a:off x="228600" y="152400"/>
            <a:ext cx="33528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The Effects of Density</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4" descr="ecology-fig-09-16-0"/>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47800" y="1295400"/>
            <a:ext cx="6956425" cy="3657600"/>
          </a:xfrm>
          <a:prstGeom prst="rect">
            <a:avLst/>
          </a:prstGeom>
          <a:noFill/>
          <a:ln w="9525">
            <a:noFill/>
            <a:miter lim="800000"/>
            <a:headEnd/>
            <a:tailEnd/>
          </a:ln>
        </p:spPr>
      </p:pic>
      <p:sp>
        <p:nvSpPr>
          <p:cNvPr id="4" name="Rectangle 2"/>
          <p:cNvSpPr txBox="1">
            <a:spLocks noChangeArrowheads="1"/>
          </p:cNvSpPr>
          <p:nvPr/>
        </p:nvSpPr>
        <p:spPr>
          <a:xfrm>
            <a:off x="152400" y="152400"/>
            <a:ext cx="32004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The Effects of Density</a:t>
            </a:r>
          </a:p>
        </p:txBody>
      </p:sp>
      <p:sp>
        <p:nvSpPr>
          <p:cNvPr id="75780" name="Rectangle 2"/>
          <p:cNvSpPr>
            <a:spLocks noGrp="1" noChangeArrowheads="1"/>
          </p:cNvSpPr>
          <p:nvPr>
            <p:ph type="title"/>
          </p:nvPr>
        </p:nvSpPr>
        <p:spPr>
          <a:xfrm>
            <a:off x="152400" y="838200"/>
            <a:ext cx="8991600" cy="685800"/>
          </a:xfrm>
        </p:spPr>
        <p:txBody>
          <a:bodyPr/>
          <a:lstStyle/>
          <a:p>
            <a:r>
              <a:rPr lang="en-US" sz="2600" dirty="0" smtClean="0"/>
              <a:t>Fig. 9.16  Population Growth Rates May Decline at High Densities</a:t>
            </a:r>
          </a:p>
        </p:txBody>
      </p:sp>
      <p:sp>
        <p:nvSpPr>
          <p:cNvPr id="2" name="Rounded Rectangle 1"/>
          <p:cNvSpPr/>
          <p:nvPr/>
        </p:nvSpPr>
        <p:spPr>
          <a:xfrm>
            <a:off x="5867400" y="1524000"/>
            <a:ext cx="2057400" cy="121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85800" y="5029200"/>
            <a:ext cx="7315200" cy="461665"/>
          </a:xfrm>
          <a:prstGeom prst="rect">
            <a:avLst/>
          </a:prstGeom>
          <a:noFill/>
        </p:spPr>
        <p:txBody>
          <a:bodyPr wrap="square" rtlCol="0">
            <a:spAutoFit/>
          </a:bodyPr>
          <a:lstStyle/>
          <a:p>
            <a:r>
              <a:rPr lang="en-US" sz="2400" dirty="0" smtClean="0">
                <a:solidFill>
                  <a:srgbClr val="0000CC"/>
                </a:solidFill>
                <a:latin typeface="+mn-lt"/>
              </a:rPr>
              <a:t>1. Is the population subject to density dependent effects?</a:t>
            </a:r>
            <a:endParaRPr lang="en-US" sz="2400" dirty="0">
              <a:solidFill>
                <a:srgbClr val="0000CC"/>
              </a:solidFill>
              <a:latin typeface="+mn-lt"/>
            </a:endParaRPr>
          </a:p>
        </p:txBody>
      </p:sp>
      <p:sp>
        <p:nvSpPr>
          <p:cNvPr id="7" name="TextBox 6"/>
          <p:cNvSpPr txBox="1"/>
          <p:nvPr/>
        </p:nvSpPr>
        <p:spPr>
          <a:xfrm>
            <a:off x="685800" y="5710535"/>
            <a:ext cx="7315200" cy="461665"/>
          </a:xfrm>
          <a:prstGeom prst="rect">
            <a:avLst/>
          </a:prstGeom>
          <a:noFill/>
        </p:spPr>
        <p:txBody>
          <a:bodyPr wrap="square" rtlCol="0">
            <a:spAutoFit/>
          </a:bodyPr>
          <a:lstStyle/>
          <a:p>
            <a:r>
              <a:rPr lang="en-US" sz="2400" dirty="0">
                <a:solidFill>
                  <a:srgbClr val="0000CC"/>
                </a:solidFill>
                <a:latin typeface="+mn-lt"/>
              </a:rPr>
              <a:t>2</a:t>
            </a:r>
            <a:r>
              <a:rPr lang="en-US" sz="2400" dirty="0" smtClean="0">
                <a:solidFill>
                  <a:srgbClr val="0000CC"/>
                </a:solidFill>
                <a:latin typeface="+mn-lt"/>
              </a:rPr>
              <a:t>. Is the population </a:t>
            </a:r>
            <a:r>
              <a:rPr lang="en-US" sz="2400" dirty="0">
                <a:solidFill>
                  <a:srgbClr val="0000CC"/>
                </a:solidFill>
              </a:rPr>
              <a:t>always increasing in size</a:t>
            </a:r>
            <a:r>
              <a:rPr lang="en-US" sz="2400" dirty="0" smtClean="0">
                <a:solidFill>
                  <a:srgbClr val="0000CC"/>
                </a:solidFill>
                <a:latin typeface="+mn-lt"/>
              </a:rPr>
              <a:t>?</a:t>
            </a:r>
            <a:endParaRPr lang="en-US" sz="2400" dirty="0">
              <a:solidFill>
                <a:srgbClr val="0000CC"/>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152400" y="304800"/>
            <a:ext cx="8991600" cy="685800"/>
          </a:xfrm>
        </p:spPr>
        <p:txBody>
          <a:bodyPr/>
          <a:lstStyle/>
          <a:p>
            <a:r>
              <a:rPr lang="en-US" sz="2600" dirty="0" smtClean="0"/>
              <a:t>Fig. 9.16  Population Growth Rates May Decline at High Densities</a:t>
            </a:r>
          </a:p>
        </p:txBody>
      </p:sp>
      <p:pic>
        <p:nvPicPr>
          <p:cNvPr id="76803" name="Picture 4" descr="ecology-fig-09-16-0"/>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90600" y="838200"/>
            <a:ext cx="7086600" cy="4495800"/>
          </a:xfrm>
          <a:prstGeom prst="rect">
            <a:avLst/>
          </a:prstGeom>
          <a:noFill/>
          <a:ln w="9525">
            <a:noFill/>
            <a:miter lim="800000"/>
            <a:headEnd/>
            <a:tailEnd/>
          </a:ln>
        </p:spPr>
      </p:pic>
      <p:sp>
        <p:nvSpPr>
          <p:cNvPr id="5" name="TextBox 4"/>
          <p:cNvSpPr txBox="1"/>
          <p:nvPr/>
        </p:nvSpPr>
        <p:spPr>
          <a:xfrm>
            <a:off x="838200" y="5257800"/>
            <a:ext cx="7315200" cy="461665"/>
          </a:xfrm>
          <a:prstGeom prst="rect">
            <a:avLst/>
          </a:prstGeom>
          <a:noFill/>
        </p:spPr>
        <p:txBody>
          <a:bodyPr wrap="square" rtlCol="0">
            <a:spAutoFit/>
          </a:bodyPr>
          <a:lstStyle/>
          <a:p>
            <a:r>
              <a:rPr lang="en-US" sz="2400" dirty="0" smtClean="0">
                <a:solidFill>
                  <a:srgbClr val="0000CC"/>
                </a:solidFill>
                <a:latin typeface="+mn-lt"/>
              </a:rPr>
              <a:t>1. Is the population subject to density dependent effects?</a:t>
            </a:r>
            <a:endParaRPr lang="en-US" sz="2400" dirty="0">
              <a:solidFill>
                <a:srgbClr val="0000CC"/>
              </a:solidFill>
              <a:latin typeface="+mn-lt"/>
            </a:endParaRPr>
          </a:p>
        </p:txBody>
      </p:sp>
      <p:sp>
        <p:nvSpPr>
          <p:cNvPr id="6" name="TextBox 5"/>
          <p:cNvSpPr txBox="1"/>
          <p:nvPr/>
        </p:nvSpPr>
        <p:spPr>
          <a:xfrm>
            <a:off x="838200" y="5939135"/>
            <a:ext cx="7315200" cy="461665"/>
          </a:xfrm>
          <a:prstGeom prst="rect">
            <a:avLst/>
          </a:prstGeom>
          <a:noFill/>
        </p:spPr>
        <p:txBody>
          <a:bodyPr wrap="square" rtlCol="0">
            <a:spAutoFit/>
          </a:bodyPr>
          <a:lstStyle/>
          <a:p>
            <a:r>
              <a:rPr lang="en-US" sz="2400" dirty="0">
                <a:solidFill>
                  <a:srgbClr val="0000CC"/>
                </a:solidFill>
                <a:latin typeface="+mn-lt"/>
              </a:rPr>
              <a:t>2</a:t>
            </a:r>
            <a:r>
              <a:rPr lang="en-US" sz="2400" dirty="0" smtClean="0">
                <a:solidFill>
                  <a:srgbClr val="0000CC"/>
                </a:solidFill>
                <a:latin typeface="+mn-lt"/>
              </a:rPr>
              <a:t>. Is the population always increasing in size?</a:t>
            </a:r>
            <a:endParaRPr lang="en-US" sz="2400" dirty="0">
              <a:solidFill>
                <a:srgbClr val="0000CC"/>
              </a:solidFill>
              <a:latin typeface="+mn-lt"/>
            </a:endParaRPr>
          </a:p>
        </p:txBody>
      </p:sp>
      <p:sp>
        <p:nvSpPr>
          <p:cNvPr id="2" name="Rounded Rectangle 1"/>
          <p:cNvSpPr/>
          <p:nvPr/>
        </p:nvSpPr>
        <p:spPr>
          <a:xfrm>
            <a:off x="5715000" y="2590800"/>
            <a:ext cx="1981200" cy="685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Box 11"/>
          <p:cNvSpPr txBox="1">
            <a:spLocks noChangeArrowheads="1"/>
          </p:cNvSpPr>
          <p:nvPr/>
        </p:nvSpPr>
        <p:spPr bwMode="auto">
          <a:xfrm>
            <a:off x="4572000" y="2122488"/>
            <a:ext cx="2819400" cy="1570037"/>
          </a:xfrm>
          <a:prstGeom prst="rect">
            <a:avLst/>
          </a:prstGeom>
          <a:noFill/>
          <a:ln w="9525">
            <a:noFill/>
            <a:miter lim="800000"/>
            <a:headEnd/>
            <a:tailEnd/>
          </a:ln>
        </p:spPr>
        <p:txBody>
          <a:bodyPr>
            <a:spAutoFit/>
          </a:bodyPr>
          <a:lstStyle/>
          <a:p>
            <a:pPr algn="ctr"/>
            <a:r>
              <a:rPr lang="en-US" sz="3200" b="1">
                <a:solidFill>
                  <a:srgbClr val="0000CC"/>
                </a:solidFill>
                <a:latin typeface="Calibri" pitchFamily="34" charset="0"/>
              </a:rPr>
              <a:t>Inverse density </a:t>
            </a:r>
          </a:p>
          <a:p>
            <a:pPr algn="ctr"/>
            <a:r>
              <a:rPr lang="en-US" sz="3200" b="1">
                <a:solidFill>
                  <a:srgbClr val="0000CC"/>
                </a:solidFill>
                <a:latin typeface="Calibri" pitchFamily="34" charset="0"/>
              </a:rPr>
              <a:t>dependence</a:t>
            </a:r>
          </a:p>
          <a:p>
            <a:pPr algn="ctr"/>
            <a:r>
              <a:rPr lang="en-US" sz="3200" b="1">
                <a:solidFill>
                  <a:srgbClr val="0000CC"/>
                </a:solidFill>
                <a:latin typeface="Calibri" pitchFamily="34" charset="0"/>
              </a:rPr>
              <a:t>“facilitation”</a:t>
            </a:r>
          </a:p>
        </p:txBody>
      </p:sp>
      <p:pic>
        <p:nvPicPr>
          <p:cNvPr id="77827" name="Picture 3" descr="IDD.jpg"/>
          <p:cNvPicPr>
            <a:picLocks noChangeAspect="1"/>
          </p:cNvPicPr>
          <p:nvPr/>
        </p:nvPicPr>
        <p:blipFill>
          <a:blip r:embed="rId2" cstate="email">
            <a:extLst>
              <a:ext uri="{28A0092B-C50C-407E-A947-70E740481C1C}">
                <a14:useLocalDpi xmlns:a14="http://schemas.microsoft.com/office/drawing/2010/main"/>
              </a:ext>
            </a:extLst>
          </a:blip>
          <a:srcRect t="4185"/>
          <a:stretch>
            <a:fillRect/>
          </a:stretch>
        </p:blipFill>
        <p:spPr bwMode="auto">
          <a:xfrm>
            <a:off x="731838" y="762000"/>
            <a:ext cx="2590800" cy="5211763"/>
          </a:xfrm>
          <a:prstGeom prst="rect">
            <a:avLst/>
          </a:prstGeom>
          <a:noFill/>
          <a:ln w="9525">
            <a:noFill/>
            <a:miter lim="800000"/>
            <a:headEnd/>
            <a:tailEnd/>
          </a:ln>
        </p:spPr>
      </p:pic>
      <p:sp>
        <p:nvSpPr>
          <p:cNvPr id="77828" name="TextBox 2"/>
          <p:cNvSpPr txBox="1">
            <a:spLocks noChangeArrowheads="1"/>
          </p:cNvSpPr>
          <p:nvPr/>
        </p:nvSpPr>
        <p:spPr bwMode="auto">
          <a:xfrm rot="-5400000">
            <a:off x="-955674" y="2925762"/>
            <a:ext cx="2830512" cy="461963"/>
          </a:xfrm>
          <a:prstGeom prst="rect">
            <a:avLst/>
          </a:prstGeom>
          <a:noFill/>
          <a:ln w="9525">
            <a:noFill/>
            <a:miter lim="800000"/>
            <a:headEnd/>
            <a:tailEnd/>
          </a:ln>
        </p:spPr>
        <p:txBody>
          <a:bodyPr>
            <a:spAutoFit/>
          </a:bodyPr>
          <a:lstStyle/>
          <a:p>
            <a:r>
              <a:rPr lang="en-US" sz="2400">
                <a:latin typeface="Calibri" pitchFamily="34" charset="0"/>
              </a:rPr>
              <a:t>Proportion surviving</a:t>
            </a:r>
          </a:p>
        </p:txBody>
      </p:sp>
      <p:sp>
        <p:nvSpPr>
          <p:cNvPr id="77829" name="TextBox 4"/>
          <p:cNvSpPr txBox="1">
            <a:spLocks noChangeArrowheads="1"/>
          </p:cNvSpPr>
          <p:nvPr/>
        </p:nvSpPr>
        <p:spPr bwMode="auto">
          <a:xfrm>
            <a:off x="884238" y="6015038"/>
            <a:ext cx="2286000" cy="461962"/>
          </a:xfrm>
          <a:prstGeom prst="rect">
            <a:avLst/>
          </a:prstGeom>
          <a:noFill/>
          <a:ln w="9525">
            <a:noFill/>
            <a:miter lim="800000"/>
            <a:headEnd/>
            <a:tailEnd/>
          </a:ln>
        </p:spPr>
        <p:txBody>
          <a:bodyPr>
            <a:spAutoFit/>
          </a:bodyPr>
          <a:lstStyle/>
          <a:p>
            <a:r>
              <a:rPr lang="en-US" sz="2400">
                <a:latin typeface="Calibri" pitchFamily="34" charset="0"/>
              </a:rPr>
              <a:t>Seedling density</a:t>
            </a:r>
          </a:p>
        </p:txBody>
      </p:sp>
      <p:sp>
        <p:nvSpPr>
          <p:cNvPr id="77830" name="TextBox 5"/>
          <p:cNvSpPr txBox="1">
            <a:spLocks noChangeArrowheads="1"/>
          </p:cNvSpPr>
          <p:nvPr/>
        </p:nvSpPr>
        <p:spPr bwMode="auto">
          <a:xfrm>
            <a:off x="3429000" y="628650"/>
            <a:ext cx="5715000" cy="1200150"/>
          </a:xfrm>
          <a:prstGeom prst="rect">
            <a:avLst/>
          </a:prstGeom>
          <a:noFill/>
          <a:ln w="9525">
            <a:noFill/>
            <a:miter lim="800000"/>
            <a:headEnd/>
            <a:tailEnd/>
          </a:ln>
        </p:spPr>
        <p:txBody>
          <a:bodyPr>
            <a:spAutoFit/>
          </a:bodyPr>
          <a:lstStyle/>
          <a:p>
            <a:r>
              <a:rPr lang="en-US" sz="2400">
                <a:latin typeface="Calibri" pitchFamily="34" charset="0"/>
              </a:rPr>
              <a:t>The proportion of seedlings surviving in populations of different densities, under 3 levels of watering, at 2 different desert sites.</a:t>
            </a:r>
          </a:p>
        </p:txBody>
      </p:sp>
      <p:sp>
        <p:nvSpPr>
          <p:cNvPr id="77831" name="TextBox 6"/>
          <p:cNvSpPr txBox="1">
            <a:spLocks noChangeArrowheads="1"/>
          </p:cNvSpPr>
          <p:nvPr/>
        </p:nvSpPr>
        <p:spPr bwMode="auto">
          <a:xfrm>
            <a:off x="1981200" y="1524000"/>
            <a:ext cx="1295400" cy="369888"/>
          </a:xfrm>
          <a:prstGeom prst="rect">
            <a:avLst/>
          </a:prstGeom>
          <a:noFill/>
          <a:ln w="9525">
            <a:noFill/>
            <a:miter lim="800000"/>
            <a:headEnd/>
            <a:tailEnd/>
          </a:ln>
        </p:spPr>
        <p:txBody>
          <a:bodyPr>
            <a:spAutoFit/>
          </a:bodyPr>
          <a:lstStyle/>
          <a:p>
            <a:r>
              <a:rPr lang="en-US">
                <a:latin typeface="Calibri" pitchFamily="34" charset="0"/>
              </a:rPr>
              <a:t>High water</a:t>
            </a:r>
          </a:p>
        </p:txBody>
      </p:sp>
      <p:sp>
        <p:nvSpPr>
          <p:cNvPr id="77832" name="TextBox 7"/>
          <p:cNvSpPr txBox="1">
            <a:spLocks noChangeArrowheads="1"/>
          </p:cNvSpPr>
          <p:nvPr/>
        </p:nvSpPr>
        <p:spPr bwMode="auto">
          <a:xfrm>
            <a:off x="1981200" y="3516313"/>
            <a:ext cx="1295400" cy="369887"/>
          </a:xfrm>
          <a:prstGeom prst="rect">
            <a:avLst/>
          </a:prstGeom>
          <a:noFill/>
          <a:ln w="9525">
            <a:noFill/>
            <a:miter lim="800000"/>
            <a:headEnd/>
            <a:tailEnd/>
          </a:ln>
        </p:spPr>
        <p:txBody>
          <a:bodyPr>
            <a:spAutoFit/>
          </a:bodyPr>
          <a:lstStyle/>
          <a:p>
            <a:r>
              <a:rPr lang="en-US">
                <a:latin typeface="Calibri" pitchFamily="34" charset="0"/>
              </a:rPr>
              <a:t>Med water</a:t>
            </a:r>
          </a:p>
        </p:txBody>
      </p:sp>
      <p:sp>
        <p:nvSpPr>
          <p:cNvPr id="77833" name="TextBox 8"/>
          <p:cNvSpPr txBox="1">
            <a:spLocks noChangeArrowheads="1"/>
          </p:cNvSpPr>
          <p:nvPr/>
        </p:nvSpPr>
        <p:spPr bwMode="auto">
          <a:xfrm>
            <a:off x="1981200" y="5334000"/>
            <a:ext cx="1295400" cy="369888"/>
          </a:xfrm>
          <a:prstGeom prst="rect">
            <a:avLst/>
          </a:prstGeom>
          <a:noFill/>
          <a:ln w="9525">
            <a:noFill/>
            <a:miter lim="800000"/>
            <a:headEnd/>
            <a:tailEnd/>
          </a:ln>
        </p:spPr>
        <p:txBody>
          <a:bodyPr>
            <a:spAutoFit/>
          </a:bodyPr>
          <a:lstStyle/>
          <a:p>
            <a:r>
              <a:rPr lang="en-US" dirty="0">
                <a:latin typeface="Calibri" pitchFamily="34" charset="0"/>
              </a:rPr>
              <a:t>Low water</a:t>
            </a:r>
          </a:p>
        </p:txBody>
      </p:sp>
      <p:pic>
        <p:nvPicPr>
          <p:cNvPr id="77834" name="Picture 9" descr="Wilderness of Zin1.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14800" y="4246563"/>
            <a:ext cx="4038600" cy="2482269"/>
          </a:xfrm>
          <a:prstGeom prst="rect">
            <a:avLst/>
          </a:prstGeom>
          <a:noFill/>
          <a:ln w="9525">
            <a:noFill/>
            <a:miter lim="800000"/>
            <a:headEnd/>
            <a:tailEnd/>
          </a:ln>
        </p:spPr>
      </p:pic>
      <p:pic>
        <p:nvPicPr>
          <p:cNvPr id="11" name="Picture 10" descr="Taberah4.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4114800" y="1830388"/>
            <a:ext cx="4038600" cy="2366340"/>
          </a:xfrm>
          <a:prstGeom prst="rect">
            <a:avLst/>
          </a:prstGeom>
          <a:noFill/>
          <a:ln w="9525">
            <a:noFill/>
            <a:miter lim="800000"/>
            <a:headEnd/>
            <a:tailEnd/>
          </a:ln>
        </p:spPr>
      </p:pic>
      <p:sp>
        <p:nvSpPr>
          <p:cNvPr id="14" name="Rectangle 2"/>
          <p:cNvSpPr txBox="1">
            <a:spLocks noChangeArrowheads="1"/>
          </p:cNvSpPr>
          <p:nvPr/>
        </p:nvSpPr>
        <p:spPr>
          <a:xfrm>
            <a:off x="76200" y="76200"/>
            <a:ext cx="3886200" cy="533400"/>
          </a:xfrm>
          <a:prstGeom prst="rect">
            <a:avLst/>
          </a:prstGeom>
          <a:solidFill>
            <a:schemeClr val="bg1">
              <a:lumMod val="85000"/>
            </a:schemeClr>
          </a:solidFill>
        </p:spPr>
        <p:txBody>
          <a:bodyPr anchor="ctr">
            <a:normAutofit fontScale="75000" lnSpcReduction="20000"/>
          </a:bodyPr>
          <a:lstStyle/>
          <a:p>
            <a:pPr algn="ctr" fontAlgn="auto">
              <a:spcAft>
                <a:spcPts val="0"/>
              </a:spcAft>
              <a:defRPr/>
            </a:pPr>
            <a:r>
              <a:rPr lang="en-US" sz="2800" dirty="0">
                <a:latin typeface="+mj-lt"/>
                <a:ea typeface="+mj-ea"/>
                <a:cs typeface="+mj-cs"/>
              </a:rPr>
              <a:t>The Effects of Density - facilitation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nodeType="clickEffect">
                                  <p:stCondLst>
                                    <p:cond delay="0"/>
                                  </p:stCondLst>
                                  <p:childTnLst>
                                    <p:animEffect transition="out" filter="blinds(horizontal)">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Box 1"/>
          <p:cNvSpPr txBox="1">
            <a:spLocks noChangeArrowheads="1"/>
          </p:cNvSpPr>
          <p:nvPr/>
        </p:nvSpPr>
        <p:spPr bwMode="auto">
          <a:xfrm>
            <a:off x="533400" y="685800"/>
            <a:ext cx="8001000" cy="954088"/>
          </a:xfrm>
          <a:prstGeom prst="rect">
            <a:avLst/>
          </a:prstGeom>
          <a:noFill/>
          <a:ln w="9525">
            <a:noFill/>
            <a:miter lim="800000"/>
            <a:headEnd/>
            <a:tailEnd/>
          </a:ln>
        </p:spPr>
        <p:txBody>
          <a:bodyPr>
            <a:spAutoFit/>
          </a:bodyPr>
          <a:lstStyle/>
          <a:p>
            <a:r>
              <a:rPr lang="en-US" sz="2800" b="1">
                <a:solidFill>
                  <a:srgbClr val="0000CC"/>
                </a:solidFill>
                <a:latin typeface="Calibri" pitchFamily="34" charset="0"/>
              </a:rPr>
              <a:t>Facilitation</a:t>
            </a:r>
            <a:r>
              <a:rPr lang="en-US" sz="2800">
                <a:latin typeface="Calibri" pitchFamily="34" charset="0"/>
              </a:rPr>
              <a:t> is generally  a situation where one species benefits from the presence or action of another.</a:t>
            </a:r>
          </a:p>
        </p:txBody>
      </p:sp>
      <p:pic>
        <p:nvPicPr>
          <p:cNvPr id="78851" name="Picture 8" descr="cushion.jp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2133600" y="1828800"/>
            <a:ext cx="4719638" cy="3048000"/>
          </a:xfrm>
          <a:prstGeom prst="rect">
            <a:avLst/>
          </a:prstGeom>
          <a:noFill/>
          <a:ln w="9525">
            <a:noFill/>
            <a:miter lim="800000"/>
            <a:headEnd/>
            <a:tailEnd/>
          </a:ln>
        </p:spPr>
      </p:pic>
      <p:pic>
        <p:nvPicPr>
          <p:cNvPr id="78852" name="Picture 4" descr="cushion 1.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3422650"/>
            <a:ext cx="2590800" cy="3435350"/>
          </a:xfrm>
          <a:prstGeom prst="rect">
            <a:avLst/>
          </a:prstGeom>
          <a:noFill/>
          <a:ln w="9525">
            <a:noFill/>
            <a:miter lim="800000"/>
            <a:headEnd/>
            <a:tailEnd/>
          </a:ln>
        </p:spPr>
      </p:pic>
      <p:pic>
        <p:nvPicPr>
          <p:cNvPr id="78853" name="Picture 5" descr="Cushion-2.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5943600" y="2814638"/>
            <a:ext cx="3200400" cy="4043362"/>
          </a:xfrm>
          <a:prstGeom prst="rect">
            <a:avLst/>
          </a:prstGeom>
          <a:noFill/>
          <a:ln w="9525">
            <a:noFill/>
            <a:miter lim="800000"/>
            <a:headEnd/>
            <a:tailEnd/>
          </a:ln>
        </p:spPr>
      </p:pic>
      <p:sp>
        <p:nvSpPr>
          <p:cNvPr id="11" name="Rectangle 2"/>
          <p:cNvSpPr txBox="1">
            <a:spLocks noChangeArrowheads="1"/>
          </p:cNvSpPr>
          <p:nvPr/>
        </p:nvSpPr>
        <p:spPr>
          <a:xfrm>
            <a:off x="76200" y="76200"/>
            <a:ext cx="3886200" cy="533400"/>
          </a:xfrm>
          <a:prstGeom prst="rect">
            <a:avLst/>
          </a:prstGeom>
          <a:solidFill>
            <a:schemeClr val="bg1">
              <a:lumMod val="85000"/>
            </a:schemeClr>
          </a:solidFill>
        </p:spPr>
        <p:txBody>
          <a:bodyPr anchor="ctr">
            <a:normAutofit fontScale="75000" lnSpcReduction="20000"/>
          </a:bodyPr>
          <a:lstStyle/>
          <a:p>
            <a:pPr algn="ctr" fontAlgn="auto">
              <a:spcAft>
                <a:spcPts val="0"/>
              </a:spcAft>
              <a:defRPr/>
            </a:pPr>
            <a:r>
              <a:rPr lang="en-US" sz="2800" dirty="0">
                <a:latin typeface="+mj-lt"/>
                <a:ea typeface="+mj-ea"/>
                <a:cs typeface="+mj-cs"/>
              </a:rPr>
              <a:t>The Effects of Density - facilitation</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3" name="Rectangle 3"/>
          <p:cNvSpPr>
            <a:spLocks noGrp="1" noChangeArrowheads="1"/>
          </p:cNvSpPr>
          <p:nvPr>
            <p:ph type="body" idx="4294967295"/>
          </p:nvPr>
        </p:nvSpPr>
        <p:spPr>
          <a:xfrm>
            <a:off x="819150" y="1447800"/>
            <a:ext cx="7504113" cy="4724400"/>
          </a:xfrm>
        </p:spPr>
        <p:txBody>
          <a:bodyPr rtlCol="0">
            <a:normAutofit/>
          </a:bodyPr>
          <a:lstStyle/>
          <a:p>
            <a:pPr marL="0" indent="0" fontAlgn="auto">
              <a:lnSpc>
                <a:spcPct val="90000"/>
              </a:lnSpc>
              <a:spcAft>
                <a:spcPts val="0"/>
              </a:spcAft>
              <a:buFontTx/>
              <a:buNone/>
              <a:defRPr/>
            </a:pPr>
            <a:r>
              <a:rPr lang="en-US" b="1" dirty="0">
                <a:solidFill>
                  <a:srgbClr val="0000CC"/>
                </a:solidFill>
              </a:rPr>
              <a:t>Allee </a:t>
            </a:r>
            <a:r>
              <a:rPr lang="en-US" b="1" dirty="0" smtClean="0">
                <a:solidFill>
                  <a:srgbClr val="0000CC"/>
                </a:solidFill>
              </a:rPr>
              <a:t>effects </a:t>
            </a:r>
            <a:r>
              <a:rPr lang="en-US" dirty="0" smtClean="0"/>
              <a:t>- population </a:t>
            </a:r>
            <a:r>
              <a:rPr lang="en-US" dirty="0"/>
              <a:t>growth rate decreases as population density decreases; individuals have difficulty finding mates at low population densities</a:t>
            </a:r>
            <a:r>
              <a:rPr lang="en-US" dirty="0" smtClean="0"/>
              <a:t>.</a:t>
            </a:r>
          </a:p>
          <a:p>
            <a:pPr fontAlgn="auto">
              <a:lnSpc>
                <a:spcPct val="90000"/>
              </a:lnSpc>
              <a:spcAft>
                <a:spcPts val="0"/>
              </a:spcAft>
              <a:buFontTx/>
              <a:buNone/>
              <a:defRPr/>
            </a:pPr>
            <a:endParaRPr lang="en-US" dirty="0"/>
          </a:p>
          <a:p>
            <a:pPr marL="0" indent="0" fontAlgn="auto">
              <a:lnSpc>
                <a:spcPct val="90000"/>
              </a:lnSpc>
              <a:spcAft>
                <a:spcPts val="0"/>
              </a:spcAft>
              <a:buFontTx/>
              <a:buNone/>
              <a:defRPr/>
            </a:pPr>
            <a:r>
              <a:rPr lang="en-US" dirty="0"/>
              <a:t>In small populations, Allee effects can cause the population growth rate to drop, which causes the population size to decrease even further.</a:t>
            </a:r>
          </a:p>
        </p:txBody>
      </p:sp>
      <p:sp>
        <p:nvSpPr>
          <p:cNvPr id="79875" name="Text Box 4"/>
          <p:cNvSpPr txBox="1">
            <a:spLocks noChangeArrowheads="1"/>
          </p:cNvSpPr>
          <p:nvPr/>
        </p:nvSpPr>
        <p:spPr bwMode="auto">
          <a:xfrm>
            <a:off x="822325" y="1412875"/>
            <a:ext cx="184150" cy="457200"/>
          </a:xfrm>
          <a:prstGeom prst="rect">
            <a:avLst/>
          </a:prstGeom>
          <a:noFill/>
          <a:ln w="9525">
            <a:noFill/>
            <a:miter lim="800000"/>
            <a:headEnd/>
            <a:tailEnd/>
          </a:ln>
        </p:spPr>
        <p:txBody>
          <a:bodyPr wrap="none">
            <a:spAutoFit/>
          </a:bodyPr>
          <a:lstStyle/>
          <a:p>
            <a:endParaRPr lang="en-US">
              <a:latin typeface="Calibri" pitchFamily="34" charset="0"/>
            </a:endParaRPr>
          </a:p>
        </p:txBody>
      </p:sp>
      <p:sp>
        <p:nvSpPr>
          <p:cNvPr id="4" name="Rectangle 2"/>
          <p:cNvSpPr txBox="1">
            <a:spLocks noChangeArrowheads="1"/>
          </p:cNvSpPr>
          <p:nvPr/>
        </p:nvSpPr>
        <p:spPr>
          <a:xfrm>
            <a:off x="76200" y="76200"/>
            <a:ext cx="3886200" cy="533400"/>
          </a:xfrm>
          <a:prstGeom prst="rect">
            <a:avLst/>
          </a:prstGeom>
          <a:solidFill>
            <a:schemeClr val="bg1">
              <a:lumMod val="85000"/>
            </a:schemeClr>
          </a:solidFill>
        </p:spPr>
        <p:txBody>
          <a:bodyPr anchor="ctr">
            <a:normAutofit fontScale="90000"/>
          </a:bodyPr>
          <a:lstStyle/>
          <a:p>
            <a:pPr algn="ctr" fontAlgn="auto">
              <a:spcAft>
                <a:spcPts val="0"/>
              </a:spcAft>
              <a:defRPr/>
            </a:pPr>
            <a:r>
              <a:rPr lang="en-US" sz="2800" dirty="0">
                <a:latin typeface="+mj-lt"/>
                <a:ea typeface="+mj-ea"/>
                <a:cs typeface="+mj-cs"/>
              </a:rPr>
              <a:t>The Effects of Density - Allee</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457200" y="1049338"/>
            <a:ext cx="8229600" cy="715962"/>
          </a:xfrm>
        </p:spPr>
        <p:txBody>
          <a:bodyPr/>
          <a:lstStyle/>
          <a:p>
            <a:r>
              <a:rPr lang="en-US" sz="2800" dirty="0" smtClean="0"/>
              <a:t>Fig. 10.14  </a:t>
            </a:r>
            <a:r>
              <a:rPr lang="en-US" sz="2800" dirty="0" err="1" smtClean="0"/>
              <a:t>Allee</a:t>
            </a:r>
            <a:r>
              <a:rPr lang="en-US" sz="2800" dirty="0" smtClean="0"/>
              <a:t> Effects Can Threaten Small Populations</a:t>
            </a:r>
          </a:p>
        </p:txBody>
      </p:sp>
      <p:pic>
        <p:nvPicPr>
          <p:cNvPr id="80899" name="Picture 6" descr="ecology-fig-10-14-0"/>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905000" y="1841500"/>
            <a:ext cx="5181600" cy="4102100"/>
          </a:xfrm>
          <a:prstGeom prst="rect">
            <a:avLst/>
          </a:prstGeom>
          <a:noFill/>
          <a:ln w="9525">
            <a:noFill/>
            <a:miter lim="800000"/>
            <a:headEnd/>
            <a:tailEnd/>
          </a:ln>
        </p:spPr>
      </p:pic>
      <p:sp>
        <p:nvSpPr>
          <p:cNvPr id="4" name="Rectangle 2"/>
          <p:cNvSpPr txBox="1">
            <a:spLocks noChangeArrowheads="1"/>
          </p:cNvSpPr>
          <p:nvPr/>
        </p:nvSpPr>
        <p:spPr>
          <a:xfrm>
            <a:off x="76200" y="76200"/>
            <a:ext cx="3886200" cy="533400"/>
          </a:xfrm>
          <a:prstGeom prst="rect">
            <a:avLst/>
          </a:prstGeom>
          <a:solidFill>
            <a:schemeClr val="bg1">
              <a:lumMod val="85000"/>
            </a:schemeClr>
          </a:solidFill>
        </p:spPr>
        <p:txBody>
          <a:bodyPr anchor="ctr">
            <a:normAutofit fontScale="90000"/>
          </a:bodyPr>
          <a:lstStyle/>
          <a:p>
            <a:pPr algn="ctr" fontAlgn="auto">
              <a:spcAft>
                <a:spcPts val="0"/>
              </a:spcAft>
              <a:defRPr/>
            </a:pPr>
            <a:r>
              <a:rPr lang="en-US" sz="2800" dirty="0">
                <a:latin typeface="+mj-lt"/>
                <a:ea typeface="+mj-ea"/>
                <a:cs typeface="+mj-cs"/>
              </a:rPr>
              <a:t>The Effects of Density - Allee</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7554" name="Picture 2" descr="allee effect.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81000" y="2209800"/>
            <a:ext cx="5892800" cy="44196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572562" y="0"/>
            <a:ext cx="5571438" cy="3733800"/>
          </a:xfrm>
          <a:prstGeom prst="rect">
            <a:avLst/>
          </a:prstGeom>
        </p:spPr>
      </p:pic>
      <p:sp>
        <p:nvSpPr>
          <p:cNvPr id="2" name="TextBox 1"/>
          <p:cNvSpPr txBox="1"/>
          <p:nvPr/>
        </p:nvSpPr>
        <p:spPr>
          <a:xfrm>
            <a:off x="1371600" y="1992086"/>
            <a:ext cx="1955800" cy="369332"/>
          </a:xfrm>
          <a:prstGeom prst="rect">
            <a:avLst/>
          </a:prstGeom>
          <a:noFill/>
          <a:ln>
            <a:solidFill>
              <a:schemeClr val="tx1"/>
            </a:solidFill>
          </a:ln>
        </p:spPr>
        <p:txBody>
          <a:bodyPr wrap="square" rtlCol="0">
            <a:spAutoFit/>
          </a:bodyPr>
          <a:lstStyle/>
          <a:p>
            <a:r>
              <a:rPr lang="en-CA" dirty="0" smtClean="0"/>
              <a:t>No </a:t>
            </a:r>
            <a:r>
              <a:rPr lang="en-CA" dirty="0" err="1" smtClean="0"/>
              <a:t>Allee</a:t>
            </a:r>
            <a:r>
              <a:rPr lang="en-CA" dirty="0" smtClean="0"/>
              <a:t> effect</a:t>
            </a:r>
            <a:endParaRPr lang="en-CA" dirty="0"/>
          </a:p>
        </p:txBody>
      </p:sp>
      <p:sp>
        <p:nvSpPr>
          <p:cNvPr id="5" name="TextBox 4"/>
          <p:cNvSpPr txBox="1"/>
          <p:nvPr/>
        </p:nvSpPr>
        <p:spPr>
          <a:xfrm>
            <a:off x="1752600" y="4724400"/>
            <a:ext cx="2193238" cy="369332"/>
          </a:xfrm>
          <a:prstGeom prst="rect">
            <a:avLst/>
          </a:prstGeom>
          <a:noFill/>
          <a:ln>
            <a:solidFill>
              <a:schemeClr val="tx1"/>
            </a:solidFill>
          </a:ln>
        </p:spPr>
        <p:txBody>
          <a:bodyPr wrap="square" rtlCol="0">
            <a:spAutoFit/>
          </a:bodyPr>
          <a:lstStyle/>
          <a:p>
            <a:r>
              <a:rPr lang="en-CA" dirty="0" smtClean="0"/>
              <a:t>Weak  </a:t>
            </a:r>
            <a:r>
              <a:rPr lang="en-CA" dirty="0" err="1" smtClean="0"/>
              <a:t>Allee</a:t>
            </a:r>
            <a:r>
              <a:rPr lang="en-CA" dirty="0" smtClean="0"/>
              <a:t> effect</a:t>
            </a:r>
            <a:endParaRPr lang="en-CA" dirty="0"/>
          </a:p>
        </p:txBody>
      </p:sp>
      <p:sp>
        <p:nvSpPr>
          <p:cNvPr id="6" name="TextBox 5"/>
          <p:cNvSpPr txBox="1"/>
          <p:nvPr/>
        </p:nvSpPr>
        <p:spPr>
          <a:xfrm>
            <a:off x="3124200" y="5791200"/>
            <a:ext cx="2362200" cy="369332"/>
          </a:xfrm>
          <a:prstGeom prst="rect">
            <a:avLst/>
          </a:prstGeom>
          <a:noFill/>
          <a:ln>
            <a:solidFill>
              <a:schemeClr val="tx1"/>
            </a:solidFill>
          </a:ln>
        </p:spPr>
        <p:txBody>
          <a:bodyPr wrap="square" rtlCol="0">
            <a:spAutoFit/>
          </a:bodyPr>
          <a:lstStyle/>
          <a:p>
            <a:r>
              <a:rPr lang="en-CA" dirty="0" smtClean="0"/>
              <a:t>Strong  </a:t>
            </a:r>
            <a:r>
              <a:rPr lang="en-CA" dirty="0" err="1" smtClean="0"/>
              <a:t>Allee</a:t>
            </a:r>
            <a:r>
              <a:rPr lang="en-CA" dirty="0" smtClean="0"/>
              <a:t> effect</a:t>
            </a:r>
            <a:endParaRPr lang="en-CA" dirty="0"/>
          </a:p>
        </p:txBody>
      </p:sp>
      <p:cxnSp>
        <p:nvCxnSpPr>
          <p:cNvPr id="7" name="Straight Arrow Connector 6"/>
          <p:cNvCxnSpPr/>
          <p:nvPr/>
        </p:nvCxnSpPr>
        <p:spPr>
          <a:xfrm flipH="1" flipV="1">
            <a:off x="1524000" y="3886200"/>
            <a:ext cx="457200" cy="838200"/>
          </a:xfrm>
          <a:prstGeom prst="straightConnector1">
            <a:avLst/>
          </a:prstGeom>
          <a:ln w="38100">
            <a:tailEnd type="arrow"/>
          </a:ln>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flipH="1">
            <a:off x="1524000" y="2362200"/>
            <a:ext cx="673100" cy="838200"/>
          </a:xfrm>
          <a:prstGeom prst="straightConnector1">
            <a:avLst/>
          </a:prstGeom>
          <a:ln w="38100">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1006819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extBox 1"/>
          <p:cNvSpPr txBox="1">
            <a:spLocks noChangeArrowheads="1"/>
          </p:cNvSpPr>
          <p:nvPr/>
        </p:nvSpPr>
        <p:spPr bwMode="auto">
          <a:xfrm>
            <a:off x="2438400" y="1905000"/>
            <a:ext cx="5257800" cy="923925"/>
          </a:xfrm>
          <a:prstGeom prst="rect">
            <a:avLst/>
          </a:prstGeom>
          <a:noFill/>
          <a:ln w="9525">
            <a:noFill/>
            <a:miter lim="800000"/>
            <a:headEnd/>
            <a:tailEnd/>
          </a:ln>
        </p:spPr>
        <p:txBody>
          <a:bodyPr>
            <a:spAutoFit/>
          </a:bodyPr>
          <a:lstStyle/>
          <a:p>
            <a:r>
              <a:rPr lang="en-US" dirty="0">
                <a:latin typeface="Calibri" pitchFamily="34" charset="0"/>
              </a:rPr>
              <a:t>This is believed to have caused the extinction of the American passenger pigeon (</a:t>
            </a:r>
            <a:r>
              <a:rPr lang="en-US" i="1" dirty="0" err="1">
                <a:latin typeface="Calibri" pitchFamily="34" charset="0"/>
              </a:rPr>
              <a:t>Ectopistes</a:t>
            </a:r>
            <a:r>
              <a:rPr lang="en-US" i="1" dirty="0">
                <a:latin typeface="Calibri" pitchFamily="34" charset="0"/>
              </a:rPr>
              <a:t> </a:t>
            </a:r>
            <a:r>
              <a:rPr lang="en-US" i="1" dirty="0" err="1">
                <a:latin typeface="Calibri" pitchFamily="34" charset="0"/>
              </a:rPr>
              <a:t>migratorius</a:t>
            </a:r>
            <a:r>
              <a:rPr lang="en-US" dirty="0">
                <a:latin typeface="Calibri" pitchFamily="34" charset="0"/>
              </a:rPr>
              <a:t>) </a:t>
            </a:r>
            <a:r>
              <a:rPr lang="en-US" dirty="0">
                <a:solidFill>
                  <a:srgbClr val="FF0000"/>
                </a:solidFill>
                <a:latin typeface="Calibri" pitchFamily="34" charset="0"/>
              </a:rPr>
              <a:t>(Cain et al. </a:t>
            </a:r>
            <a:r>
              <a:rPr lang="en-US" dirty="0" smtClean="0">
                <a:solidFill>
                  <a:srgbClr val="FF0000"/>
                </a:solidFill>
                <a:latin typeface="Calibri" pitchFamily="34" charset="0"/>
              </a:rPr>
              <a:t>479).</a:t>
            </a:r>
            <a:endParaRPr lang="en-US" dirty="0">
              <a:solidFill>
                <a:srgbClr val="FF0000"/>
              </a:solidFill>
              <a:latin typeface="Calibri" pitchFamily="34" charset="0"/>
            </a:endParaRPr>
          </a:p>
        </p:txBody>
      </p:sp>
      <p:sp>
        <p:nvSpPr>
          <p:cNvPr id="81923" name="Rectangle 2"/>
          <p:cNvSpPr>
            <a:spLocks noChangeArrowheads="1"/>
          </p:cNvSpPr>
          <p:nvPr/>
        </p:nvSpPr>
        <p:spPr bwMode="auto">
          <a:xfrm>
            <a:off x="304800" y="3124200"/>
            <a:ext cx="8534400" cy="1200150"/>
          </a:xfrm>
          <a:prstGeom prst="rect">
            <a:avLst/>
          </a:prstGeom>
          <a:noFill/>
          <a:ln w="9525">
            <a:noFill/>
            <a:miter lim="800000"/>
            <a:headEnd/>
            <a:tailEnd/>
          </a:ln>
        </p:spPr>
        <p:txBody>
          <a:bodyPr>
            <a:spAutoFit/>
          </a:bodyPr>
          <a:lstStyle/>
          <a:p>
            <a:r>
              <a:rPr lang="en-US">
                <a:latin typeface="Calibri" pitchFamily="34" charset="0"/>
              </a:rPr>
              <a:t>Northern right whales (</a:t>
            </a:r>
            <a:r>
              <a:rPr lang="en-US" i="1">
                <a:latin typeface="Calibri" pitchFamily="34" charset="0"/>
              </a:rPr>
              <a:t>Eubalaena glacialis</a:t>
            </a:r>
            <a:r>
              <a:rPr lang="en-US">
                <a:latin typeface="Calibri" pitchFamily="34" charset="0"/>
              </a:rPr>
              <a:t>) were formerly abundant in the NW Atlantic, but by 1900 they had been hunted to near extinction. After the end of commercial whaling the population was thought to be recovering slowly; however, evidence indicates that it has been declining since about 1990 and currently numbers about 200.</a:t>
            </a:r>
          </a:p>
        </p:txBody>
      </p:sp>
      <p:pic>
        <p:nvPicPr>
          <p:cNvPr id="81924" name="Picture 3" descr="right whale.jp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5324475" y="4267200"/>
            <a:ext cx="3667125" cy="2438400"/>
          </a:xfrm>
          <a:prstGeom prst="rect">
            <a:avLst/>
          </a:prstGeom>
          <a:noFill/>
          <a:ln w="9525">
            <a:noFill/>
            <a:miter lim="800000"/>
            <a:headEnd/>
            <a:tailEnd/>
          </a:ln>
        </p:spPr>
      </p:pic>
      <p:pic>
        <p:nvPicPr>
          <p:cNvPr id="81925" name="Picture 4" descr="shearwaters06-08-14.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4876800"/>
            <a:ext cx="2819400" cy="1863725"/>
          </a:xfrm>
          <a:prstGeom prst="rect">
            <a:avLst/>
          </a:prstGeom>
          <a:noFill/>
          <a:ln w="9525">
            <a:noFill/>
            <a:miter lim="800000"/>
            <a:headEnd/>
            <a:tailEnd/>
          </a:ln>
        </p:spPr>
      </p:pic>
      <p:sp>
        <p:nvSpPr>
          <p:cNvPr id="81926" name="TextBox 6"/>
          <p:cNvSpPr txBox="1">
            <a:spLocks noChangeArrowheads="1"/>
          </p:cNvSpPr>
          <p:nvPr/>
        </p:nvSpPr>
        <p:spPr bwMode="auto">
          <a:xfrm>
            <a:off x="3200400" y="1066800"/>
            <a:ext cx="4648200" cy="523875"/>
          </a:xfrm>
          <a:prstGeom prst="rect">
            <a:avLst/>
          </a:prstGeom>
          <a:noFill/>
          <a:ln w="9525">
            <a:noFill/>
            <a:miter lim="800000"/>
            <a:headEnd/>
            <a:tailEnd/>
          </a:ln>
        </p:spPr>
        <p:txBody>
          <a:bodyPr>
            <a:spAutoFit/>
          </a:bodyPr>
          <a:lstStyle/>
          <a:p>
            <a:r>
              <a:rPr lang="en-US" sz="2800">
                <a:latin typeface="Calibri" pitchFamily="34" charset="0"/>
              </a:rPr>
              <a:t>Allee – an extinction vortex</a:t>
            </a:r>
          </a:p>
        </p:txBody>
      </p:sp>
      <p:sp>
        <p:nvSpPr>
          <p:cNvPr id="81927" name="TextBox 7"/>
          <p:cNvSpPr txBox="1">
            <a:spLocks noChangeArrowheads="1"/>
          </p:cNvSpPr>
          <p:nvPr/>
        </p:nvSpPr>
        <p:spPr bwMode="auto">
          <a:xfrm>
            <a:off x="2895600" y="5105400"/>
            <a:ext cx="1752600" cy="1477963"/>
          </a:xfrm>
          <a:prstGeom prst="rect">
            <a:avLst/>
          </a:prstGeom>
          <a:noFill/>
          <a:ln w="9525">
            <a:noFill/>
            <a:miter lim="800000"/>
            <a:headEnd/>
            <a:tailEnd/>
          </a:ln>
        </p:spPr>
        <p:txBody>
          <a:bodyPr>
            <a:spAutoFit/>
          </a:bodyPr>
          <a:lstStyle/>
          <a:p>
            <a:r>
              <a:rPr lang="en-US">
                <a:latin typeface="Calibri" pitchFamily="34" charset="0"/>
              </a:rPr>
              <a:t>Shearwaters nesting on New Zealand coastal areas and islands.</a:t>
            </a:r>
          </a:p>
        </p:txBody>
      </p:sp>
      <p:sp>
        <p:nvSpPr>
          <p:cNvPr id="9" name="Rectangle 2"/>
          <p:cNvSpPr txBox="1">
            <a:spLocks noChangeArrowheads="1"/>
          </p:cNvSpPr>
          <p:nvPr/>
        </p:nvSpPr>
        <p:spPr>
          <a:xfrm>
            <a:off x="76200" y="76200"/>
            <a:ext cx="3886200" cy="533400"/>
          </a:xfrm>
          <a:prstGeom prst="rect">
            <a:avLst/>
          </a:prstGeom>
          <a:solidFill>
            <a:schemeClr val="bg1">
              <a:lumMod val="85000"/>
            </a:schemeClr>
          </a:solidFill>
        </p:spPr>
        <p:txBody>
          <a:bodyPr anchor="ctr">
            <a:normAutofit fontScale="90000"/>
          </a:bodyPr>
          <a:lstStyle/>
          <a:p>
            <a:pPr algn="ctr" fontAlgn="auto">
              <a:spcAft>
                <a:spcPts val="0"/>
              </a:spcAft>
              <a:defRPr/>
            </a:pPr>
            <a:r>
              <a:rPr lang="en-US" sz="2800" dirty="0">
                <a:latin typeface="+mj-lt"/>
                <a:ea typeface="+mj-ea"/>
                <a:cs typeface="+mj-cs"/>
              </a:rPr>
              <a:t>The Effects of Density - Allee</a:t>
            </a:r>
          </a:p>
        </p:txBody>
      </p:sp>
      <p:pic>
        <p:nvPicPr>
          <p:cNvPr id="81929" name="Picture 4" descr="Ecology-Fig-22-03-0"/>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200" y="685800"/>
            <a:ext cx="2209800" cy="2311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81000" y="42355"/>
            <a:ext cx="2895600" cy="3785073"/>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91428" y="-1"/>
            <a:ext cx="5152572" cy="3864429"/>
          </a:xfrm>
          <a:prstGeom prst="rect">
            <a:avLst/>
          </a:prstGeom>
        </p:spPr>
      </p:pic>
      <p:pic>
        <p:nvPicPr>
          <p:cNvPr id="4" name="Picture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3864429"/>
            <a:ext cx="4572000" cy="2993571"/>
          </a:xfrm>
          <a:prstGeom prst="rect">
            <a:avLst/>
          </a:prstGeom>
        </p:spPr>
      </p:pic>
      <p:pic>
        <p:nvPicPr>
          <p:cNvPr id="7" name="Picture 6"/>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513136" y="3886200"/>
            <a:ext cx="4609094" cy="2971800"/>
          </a:xfrm>
          <a:prstGeom prst="rect">
            <a:avLst/>
          </a:prstGeom>
        </p:spPr>
      </p:pic>
      <p:sp>
        <p:nvSpPr>
          <p:cNvPr id="5" name="TextBox 4"/>
          <p:cNvSpPr txBox="1"/>
          <p:nvPr/>
        </p:nvSpPr>
        <p:spPr>
          <a:xfrm>
            <a:off x="4724400" y="5870061"/>
            <a:ext cx="2590800" cy="954107"/>
          </a:xfrm>
          <a:prstGeom prst="rect">
            <a:avLst/>
          </a:prstGeom>
          <a:noFill/>
        </p:spPr>
        <p:txBody>
          <a:bodyPr wrap="square" rtlCol="0">
            <a:spAutoFit/>
          </a:bodyPr>
          <a:lstStyle/>
          <a:p>
            <a:r>
              <a:rPr lang="en-CA" sz="2800" dirty="0" smtClean="0"/>
              <a:t>1900 - &lt;100</a:t>
            </a:r>
          </a:p>
          <a:p>
            <a:r>
              <a:rPr lang="en-CA" sz="2800" dirty="0" smtClean="0"/>
              <a:t>Now 20,000</a:t>
            </a:r>
            <a:endParaRPr lang="en-CA" sz="2800" dirty="0"/>
          </a:p>
        </p:txBody>
      </p:sp>
      <p:sp>
        <p:nvSpPr>
          <p:cNvPr id="6" name="TextBox 5"/>
          <p:cNvSpPr txBox="1"/>
          <p:nvPr/>
        </p:nvSpPr>
        <p:spPr>
          <a:xfrm>
            <a:off x="4572000" y="3124200"/>
            <a:ext cx="1752600" cy="646331"/>
          </a:xfrm>
          <a:prstGeom prst="rect">
            <a:avLst/>
          </a:prstGeom>
          <a:noFill/>
        </p:spPr>
        <p:txBody>
          <a:bodyPr wrap="square" rtlCol="0">
            <a:spAutoFit/>
          </a:bodyPr>
          <a:lstStyle/>
          <a:p>
            <a:r>
              <a:rPr lang="en-CA" sz="3600" dirty="0" smtClean="0"/>
              <a:t>` 9000</a:t>
            </a:r>
            <a:endParaRPr lang="en-CA" sz="3600" dirty="0"/>
          </a:p>
        </p:txBody>
      </p:sp>
      <p:sp>
        <p:nvSpPr>
          <p:cNvPr id="8" name="TextBox 7"/>
          <p:cNvSpPr txBox="1"/>
          <p:nvPr/>
        </p:nvSpPr>
        <p:spPr>
          <a:xfrm>
            <a:off x="1828800" y="75718"/>
            <a:ext cx="1415142" cy="523220"/>
          </a:xfrm>
          <a:prstGeom prst="rect">
            <a:avLst/>
          </a:prstGeom>
          <a:noFill/>
        </p:spPr>
        <p:txBody>
          <a:bodyPr wrap="square" rtlCol="0">
            <a:spAutoFit/>
          </a:bodyPr>
          <a:lstStyle/>
          <a:p>
            <a:r>
              <a:rPr lang="en-CA" sz="2800" dirty="0" smtClean="0">
                <a:solidFill>
                  <a:schemeClr val="bg1"/>
                </a:solidFill>
              </a:rPr>
              <a:t>25,000</a:t>
            </a:r>
            <a:endParaRPr lang="en-CA" sz="2800" dirty="0">
              <a:solidFill>
                <a:schemeClr val="bg1"/>
              </a:solidFill>
            </a:endParaRPr>
          </a:p>
        </p:txBody>
      </p:sp>
      <p:sp>
        <p:nvSpPr>
          <p:cNvPr id="9" name="TextBox 8"/>
          <p:cNvSpPr txBox="1"/>
          <p:nvPr/>
        </p:nvSpPr>
        <p:spPr>
          <a:xfrm>
            <a:off x="1981200" y="6334780"/>
            <a:ext cx="1415142" cy="523220"/>
          </a:xfrm>
          <a:prstGeom prst="rect">
            <a:avLst/>
          </a:prstGeom>
          <a:noFill/>
        </p:spPr>
        <p:txBody>
          <a:bodyPr wrap="square" rtlCol="0">
            <a:spAutoFit/>
          </a:bodyPr>
          <a:lstStyle/>
          <a:p>
            <a:r>
              <a:rPr lang="en-CA" sz="2800" dirty="0" smtClean="0"/>
              <a:t>2,400</a:t>
            </a:r>
            <a:endParaRPr lang="en-CA" sz="2800" dirty="0"/>
          </a:p>
        </p:txBody>
      </p:sp>
    </p:spTree>
    <p:extLst>
      <p:ext uri="{BB962C8B-B14F-4D97-AF65-F5344CB8AC3E}">
        <p14:creationId xmlns:p14="http://schemas.microsoft.com/office/powerpoint/2010/main" val="152932639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6299200" cy="4103914"/>
          </a:xfrm>
          <a:prstGeom prst="rect">
            <a:avLst/>
          </a:prstGeom>
        </p:spPr>
      </p:pic>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962400" y="3385457"/>
            <a:ext cx="5181600" cy="3472543"/>
          </a:xfrm>
          <a:prstGeom prst="rect">
            <a:avLst/>
          </a:prstGeom>
        </p:spPr>
      </p:pic>
      <p:pic>
        <p:nvPicPr>
          <p:cNvPr id="4" name="Picture 5" descr="P1070862.JPG"/>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bwMode="auto">
          <a:xfrm>
            <a:off x="10886" y="3404323"/>
            <a:ext cx="3799114" cy="3453677"/>
          </a:xfrm>
          <a:prstGeom prst="rect">
            <a:avLst/>
          </a:prstGeom>
          <a:noFill/>
          <a:ln w="9525">
            <a:noFill/>
            <a:miter lim="800000"/>
            <a:headEnd/>
            <a:tailEnd/>
          </a:ln>
        </p:spPr>
      </p:pic>
      <p:sp>
        <p:nvSpPr>
          <p:cNvPr id="5" name="TextBox 4"/>
          <p:cNvSpPr txBox="1"/>
          <p:nvPr/>
        </p:nvSpPr>
        <p:spPr>
          <a:xfrm>
            <a:off x="381000" y="5943600"/>
            <a:ext cx="1447800" cy="646331"/>
          </a:xfrm>
          <a:prstGeom prst="rect">
            <a:avLst/>
          </a:prstGeom>
          <a:noFill/>
        </p:spPr>
        <p:txBody>
          <a:bodyPr wrap="square" rtlCol="0">
            <a:spAutoFit/>
          </a:bodyPr>
          <a:lstStyle/>
          <a:p>
            <a:r>
              <a:rPr lang="en-CA" sz="3600" dirty="0" smtClean="0">
                <a:solidFill>
                  <a:schemeClr val="bg1"/>
                </a:solidFill>
              </a:rPr>
              <a:t>1,800</a:t>
            </a:r>
            <a:endParaRPr lang="en-CA" sz="3600" dirty="0">
              <a:solidFill>
                <a:schemeClr val="bg1"/>
              </a:solidFill>
            </a:endParaRPr>
          </a:p>
        </p:txBody>
      </p:sp>
      <p:sp>
        <p:nvSpPr>
          <p:cNvPr id="7" name="TextBox 6"/>
          <p:cNvSpPr txBox="1"/>
          <p:nvPr/>
        </p:nvSpPr>
        <p:spPr>
          <a:xfrm>
            <a:off x="4724400" y="1905000"/>
            <a:ext cx="1553029" cy="584775"/>
          </a:xfrm>
          <a:prstGeom prst="rect">
            <a:avLst/>
          </a:prstGeom>
          <a:noFill/>
        </p:spPr>
        <p:txBody>
          <a:bodyPr wrap="square" rtlCol="0">
            <a:spAutoFit/>
          </a:bodyPr>
          <a:lstStyle/>
          <a:p>
            <a:r>
              <a:rPr lang="en-CA" sz="3200" dirty="0" smtClean="0">
                <a:solidFill>
                  <a:schemeClr val="bg1"/>
                </a:solidFill>
              </a:rPr>
              <a:t>25,000</a:t>
            </a:r>
            <a:endParaRPr lang="en-CA" sz="3200" dirty="0">
              <a:solidFill>
                <a:schemeClr val="bg1"/>
              </a:solidFill>
            </a:endParaRPr>
          </a:p>
        </p:txBody>
      </p:sp>
      <p:sp>
        <p:nvSpPr>
          <p:cNvPr id="8" name="TextBox 7"/>
          <p:cNvSpPr txBox="1"/>
          <p:nvPr/>
        </p:nvSpPr>
        <p:spPr>
          <a:xfrm>
            <a:off x="7239000" y="6019800"/>
            <a:ext cx="1447800" cy="646331"/>
          </a:xfrm>
          <a:prstGeom prst="rect">
            <a:avLst/>
          </a:prstGeom>
          <a:noFill/>
        </p:spPr>
        <p:txBody>
          <a:bodyPr wrap="square" rtlCol="0">
            <a:spAutoFit/>
          </a:bodyPr>
          <a:lstStyle/>
          <a:p>
            <a:r>
              <a:rPr lang="en-CA" sz="3600" dirty="0" smtClean="0">
                <a:solidFill>
                  <a:schemeClr val="bg1"/>
                </a:solidFill>
              </a:rPr>
              <a:t>2,400</a:t>
            </a:r>
            <a:endParaRPr lang="en-CA" sz="3600" dirty="0">
              <a:solidFill>
                <a:schemeClr val="bg1"/>
              </a:solidFill>
            </a:endParaRPr>
          </a:p>
        </p:txBody>
      </p:sp>
    </p:spTree>
    <p:extLst>
      <p:ext uri="{BB962C8B-B14F-4D97-AF65-F5344CB8AC3E}">
        <p14:creationId xmlns:p14="http://schemas.microsoft.com/office/powerpoint/2010/main" val="367869212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600200" y="1143000"/>
            <a:ext cx="0" cy="4038600"/>
          </a:xfrm>
          <a:prstGeom prst="line">
            <a:avLst/>
          </a:prstGeom>
          <a:ln w="508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flipH="1">
            <a:off x="1600200" y="5181600"/>
            <a:ext cx="6248400" cy="0"/>
          </a:xfrm>
          <a:prstGeom prst="line">
            <a:avLst/>
          </a:prstGeom>
          <a:ln w="508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2209800" y="304800"/>
            <a:ext cx="5791200" cy="646331"/>
          </a:xfrm>
          <a:prstGeom prst="rect">
            <a:avLst/>
          </a:prstGeom>
          <a:noFill/>
        </p:spPr>
        <p:txBody>
          <a:bodyPr wrap="square" rtlCol="0">
            <a:spAutoFit/>
          </a:bodyPr>
          <a:lstStyle/>
          <a:p>
            <a:r>
              <a:rPr lang="en-US" sz="3600" dirty="0" smtClean="0"/>
              <a:t>To test for DD, DI, IDD</a:t>
            </a:r>
            <a:endParaRPr lang="en-US" sz="3600" dirty="0"/>
          </a:p>
        </p:txBody>
      </p:sp>
      <p:grpSp>
        <p:nvGrpSpPr>
          <p:cNvPr id="12" name="Group 11"/>
          <p:cNvGrpSpPr/>
          <p:nvPr/>
        </p:nvGrpSpPr>
        <p:grpSpPr>
          <a:xfrm>
            <a:off x="3124200" y="5562600"/>
            <a:ext cx="4114800" cy="461665"/>
            <a:chOff x="3124200" y="5562600"/>
            <a:chExt cx="4114800" cy="461665"/>
          </a:xfrm>
        </p:grpSpPr>
        <p:sp>
          <p:nvSpPr>
            <p:cNvPr id="8" name="TextBox 7"/>
            <p:cNvSpPr txBox="1"/>
            <p:nvPr/>
          </p:nvSpPr>
          <p:spPr>
            <a:xfrm>
              <a:off x="3124200" y="5562600"/>
              <a:ext cx="3505200" cy="461665"/>
            </a:xfrm>
            <a:prstGeom prst="rect">
              <a:avLst/>
            </a:prstGeom>
            <a:noFill/>
          </p:spPr>
          <p:txBody>
            <a:bodyPr wrap="square" rtlCol="0">
              <a:spAutoFit/>
            </a:bodyPr>
            <a:lstStyle/>
            <a:p>
              <a:r>
                <a:rPr lang="en-US" sz="2400" dirty="0" smtClean="0"/>
                <a:t>Density </a:t>
              </a:r>
              <a:endParaRPr lang="en-US" sz="2400" dirty="0"/>
            </a:p>
          </p:txBody>
        </p:sp>
        <p:cxnSp>
          <p:nvCxnSpPr>
            <p:cNvPr id="10" name="Straight Arrow Connector 9"/>
            <p:cNvCxnSpPr/>
            <p:nvPr/>
          </p:nvCxnSpPr>
          <p:spPr>
            <a:xfrm>
              <a:off x="4191000" y="5747266"/>
              <a:ext cx="3048000" cy="0"/>
            </a:xfrm>
            <a:prstGeom prst="straightConnector1">
              <a:avLst/>
            </a:prstGeom>
            <a:ln w="28575">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grpSp>
      <p:grpSp>
        <p:nvGrpSpPr>
          <p:cNvPr id="17" name="Group 16"/>
          <p:cNvGrpSpPr/>
          <p:nvPr/>
        </p:nvGrpSpPr>
        <p:grpSpPr>
          <a:xfrm>
            <a:off x="1020634" y="1524000"/>
            <a:ext cx="461665" cy="2438401"/>
            <a:chOff x="1020634" y="1524000"/>
            <a:chExt cx="461665" cy="2438401"/>
          </a:xfrm>
        </p:grpSpPr>
        <p:sp>
          <p:nvSpPr>
            <p:cNvPr id="14" name="TextBox 13"/>
            <p:cNvSpPr txBox="1"/>
            <p:nvPr/>
          </p:nvSpPr>
          <p:spPr>
            <a:xfrm rot="16200000">
              <a:off x="146567" y="2626668"/>
              <a:ext cx="2209800" cy="461665"/>
            </a:xfrm>
            <a:prstGeom prst="rect">
              <a:avLst/>
            </a:prstGeom>
            <a:noFill/>
          </p:spPr>
          <p:txBody>
            <a:bodyPr wrap="square" rtlCol="0">
              <a:spAutoFit/>
            </a:bodyPr>
            <a:lstStyle/>
            <a:p>
              <a:r>
                <a:rPr lang="en-US" sz="2400" dirty="0" smtClean="0"/>
                <a:t>Rate</a:t>
              </a:r>
              <a:endParaRPr lang="en-US" sz="2400" dirty="0"/>
            </a:p>
          </p:txBody>
        </p:sp>
        <p:cxnSp>
          <p:nvCxnSpPr>
            <p:cNvPr id="15" name="Straight Arrow Connector 14"/>
            <p:cNvCxnSpPr/>
            <p:nvPr/>
          </p:nvCxnSpPr>
          <p:spPr>
            <a:xfrm flipV="1">
              <a:off x="1251467" y="1524000"/>
              <a:ext cx="0" cy="1600200"/>
            </a:xfrm>
            <a:prstGeom prst="straightConnector1">
              <a:avLst/>
            </a:prstGeom>
            <a:ln w="28575">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grpSp>
      <p:cxnSp>
        <p:nvCxnSpPr>
          <p:cNvPr id="19" name="Straight Connector 18"/>
          <p:cNvCxnSpPr/>
          <p:nvPr/>
        </p:nvCxnSpPr>
        <p:spPr>
          <a:xfrm>
            <a:off x="1981200" y="2209800"/>
            <a:ext cx="54102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981200" y="4648200"/>
            <a:ext cx="54102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2133600" y="1295400"/>
            <a:ext cx="5867400" cy="31242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V="1">
            <a:off x="1981200" y="1524000"/>
            <a:ext cx="5715000" cy="32766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V="1">
            <a:off x="1981200" y="2667000"/>
            <a:ext cx="5867400" cy="17526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32" name="Freeform 31"/>
          <p:cNvSpPr/>
          <p:nvPr/>
        </p:nvSpPr>
        <p:spPr>
          <a:xfrm>
            <a:off x="2423614" y="1870881"/>
            <a:ext cx="5363571" cy="3016156"/>
          </a:xfrm>
          <a:custGeom>
            <a:avLst/>
            <a:gdLst>
              <a:gd name="connsiteX0" fmla="*/ 0 w 5363571"/>
              <a:gd name="connsiteY0" fmla="*/ 3016156 h 3016156"/>
              <a:gd name="connsiteX1" fmla="*/ 5363571 w 5363571"/>
              <a:gd name="connsiteY1" fmla="*/ 0 h 3016156"/>
              <a:gd name="connsiteX2" fmla="*/ 5363571 w 5363571"/>
              <a:gd name="connsiteY2" fmla="*/ 0 h 3016156"/>
              <a:gd name="connsiteX0" fmla="*/ 0 w 5363571"/>
              <a:gd name="connsiteY0" fmla="*/ 3016156 h 3016156"/>
              <a:gd name="connsiteX1" fmla="*/ 3667837 w 5363571"/>
              <a:gd name="connsiteY1" fmla="*/ 1714501 h 3016156"/>
              <a:gd name="connsiteX2" fmla="*/ 5363571 w 5363571"/>
              <a:gd name="connsiteY2" fmla="*/ 0 h 3016156"/>
              <a:gd name="connsiteX3" fmla="*/ 5363571 w 5363571"/>
              <a:gd name="connsiteY3" fmla="*/ 0 h 3016156"/>
              <a:gd name="connsiteX0" fmla="*/ 0 w 5363571"/>
              <a:gd name="connsiteY0" fmla="*/ 3016156 h 3016156"/>
              <a:gd name="connsiteX1" fmla="*/ 2434989 w 5363571"/>
              <a:gd name="connsiteY1" fmla="*/ 2632880 h 3016156"/>
              <a:gd name="connsiteX2" fmla="*/ 3667837 w 5363571"/>
              <a:gd name="connsiteY2" fmla="*/ 1714501 h 3016156"/>
              <a:gd name="connsiteX3" fmla="*/ 5363571 w 5363571"/>
              <a:gd name="connsiteY3" fmla="*/ 0 h 3016156"/>
              <a:gd name="connsiteX4" fmla="*/ 5363571 w 5363571"/>
              <a:gd name="connsiteY4" fmla="*/ 0 h 3016156"/>
              <a:gd name="connsiteX0" fmla="*/ 0 w 5363571"/>
              <a:gd name="connsiteY0" fmla="*/ 3016156 h 3016156"/>
              <a:gd name="connsiteX1" fmla="*/ 2434989 w 5363571"/>
              <a:gd name="connsiteY1" fmla="*/ 2632880 h 3016156"/>
              <a:gd name="connsiteX2" fmla="*/ 3995384 w 5363571"/>
              <a:gd name="connsiteY2" fmla="*/ 1632615 h 3016156"/>
              <a:gd name="connsiteX3" fmla="*/ 5363571 w 5363571"/>
              <a:gd name="connsiteY3" fmla="*/ 0 h 3016156"/>
              <a:gd name="connsiteX4" fmla="*/ 5363571 w 5363571"/>
              <a:gd name="connsiteY4" fmla="*/ 0 h 3016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3571" h="3016156">
                <a:moveTo>
                  <a:pt x="0" y="3016156"/>
                </a:moveTo>
                <a:cubicBezTo>
                  <a:pt x="383085" y="2881763"/>
                  <a:pt x="1823683" y="2849823"/>
                  <a:pt x="2434989" y="2632880"/>
                </a:cubicBezTo>
                <a:cubicBezTo>
                  <a:pt x="3046295" y="2415938"/>
                  <a:pt x="3484541" y="2000915"/>
                  <a:pt x="3995384" y="1632615"/>
                </a:cubicBezTo>
                <a:lnTo>
                  <a:pt x="5363571" y="0"/>
                </a:lnTo>
                <a:lnTo>
                  <a:pt x="5363571" y="0"/>
                </a:lnTo>
              </a:path>
            </a:pathLst>
          </a:custGeom>
          <a:ln w="28575">
            <a:solidFill>
              <a:srgbClr val="0000C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5" name="Freeform 34"/>
          <p:cNvSpPr/>
          <p:nvPr/>
        </p:nvSpPr>
        <p:spPr>
          <a:xfrm>
            <a:off x="1992573" y="1524000"/>
            <a:ext cx="5923128" cy="2695949"/>
          </a:xfrm>
          <a:custGeom>
            <a:avLst/>
            <a:gdLst>
              <a:gd name="connsiteX0" fmla="*/ 0 w 5923128"/>
              <a:gd name="connsiteY0" fmla="*/ 2695949 h 2695949"/>
              <a:gd name="connsiteX1" fmla="*/ 40943 w 5923128"/>
              <a:gd name="connsiteY1" fmla="*/ 2614063 h 2695949"/>
              <a:gd name="connsiteX2" fmla="*/ 150126 w 5923128"/>
              <a:gd name="connsiteY2" fmla="*/ 2463938 h 2695949"/>
              <a:gd name="connsiteX3" fmla="*/ 218364 w 5923128"/>
              <a:gd name="connsiteY3" fmla="*/ 2382051 h 2695949"/>
              <a:gd name="connsiteX4" fmla="*/ 245660 w 5923128"/>
              <a:gd name="connsiteY4" fmla="*/ 2327460 h 2695949"/>
              <a:gd name="connsiteX5" fmla="*/ 327546 w 5923128"/>
              <a:gd name="connsiteY5" fmla="*/ 2259221 h 2695949"/>
              <a:gd name="connsiteX6" fmla="*/ 409433 w 5923128"/>
              <a:gd name="connsiteY6" fmla="*/ 2190982 h 2695949"/>
              <a:gd name="connsiteX7" fmla="*/ 450376 w 5923128"/>
              <a:gd name="connsiteY7" fmla="*/ 2150039 h 2695949"/>
              <a:gd name="connsiteX8" fmla="*/ 559558 w 5923128"/>
              <a:gd name="connsiteY8" fmla="*/ 2068152 h 2695949"/>
              <a:gd name="connsiteX9" fmla="*/ 600502 w 5923128"/>
              <a:gd name="connsiteY9" fmla="*/ 2040857 h 2695949"/>
              <a:gd name="connsiteX10" fmla="*/ 736979 w 5923128"/>
              <a:gd name="connsiteY10" fmla="*/ 1931675 h 2695949"/>
              <a:gd name="connsiteX11" fmla="*/ 818866 w 5923128"/>
              <a:gd name="connsiteY11" fmla="*/ 1877084 h 2695949"/>
              <a:gd name="connsiteX12" fmla="*/ 887105 w 5923128"/>
              <a:gd name="connsiteY12" fmla="*/ 1836141 h 2695949"/>
              <a:gd name="connsiteX13" fmla="*/ 928048 w 5923128"/>
              <a:gd name="connsiteY13" fmla="*/ 1795197 h 2695949"/>
              <a:gd name="connsiteX14" fmla="*/ 1132764 w 5923128"/>
              <a:gd name="connsiteY14" fmla="*/ 1645072 h 2695949"/>
              <a:gd name="connsiteX15" fmla="*/ 1187355 w 5923128"/>
              <a:gd name="connsiteY15" fmla="*/ 1576833 h 2695949"/>
              <a:gd name="connsiteX16" fmla="*/ 1269242 w 5923128"/>
              <a:gd name="connsiteY16" fmla="*/ 1522242 h 2695949"/>
              <a:gd name="connsiteX17" fmla="*/ 1310185 w 5923128"/>
              <a:gd name="connsiteY17" fmla="*/ 1494946 h 2695949"/>
              <a:gd name="connsiteX18" fmla="*/ 1392072 w 5923128"/>
              <a:gd name="connsiteY18" fmla="*/ 1440355 h 2695949"/>
              <a:gd name="connsiteX19" fmla="*/ 1460311 w 5923128"/>
              <a:gd name="connsiteY19" fmla="*/ 1385764 h 2695949"/>
              <a:gd name="connsiteX20" fmla="*/ 1542197 w 5923128"/>
              <a:gd name="connsiteY20" fmla="*/ 1331173 h 2695949"/>
              <a:gd name="connsiteX21" fmla="*/ 1583140 w 5923128"/>
              <a:gd name="connsiteY21" fmla="*/ 1290230 h 2695949"/>
              <a:gd name="connsiteX22" fmla="*/ 1665027 w 5923128"/>
              <a:gd name="connsiteY22" fmla="*/ 1235639 h 2695949"/>
              <a:gd name="connsiteX23" fmla="*/ 1705970 w 5923128"/>
              <a:gd name="connsiteY23" fmla="*/ 1194696 h 2695949"/>
              <a:gd name="connsiteX24" fmla="*/ 1760561 w 5923128"/>
              <a:gd name="connsiteY24" fmla="*/ 1167400 h 2695949"/>
              <a:gd name="connsiteX25" fmla="*/ 1828800 w 5923128"/>
              <a:gd name="connsiteY25" fmla="*/ 1099161 h 2695949"/>
              <a:gd name="connsiteX26" fmla="*/ 1910687 w 5923128"/>
              <a:gd name="connsiteY26" fmla="*/ 1044570 h 2695949"/>
              <a:gd name="connsiteX27" fmla="*/ 2006221 w 5923128"/>
              <a:gd name="connsiteY27" fmla="*/ 976332 h 2695949"/>
              <a:gd name="connsiteX28" fmla="*/ 2047164 w 5923128"/>
              <a:gd name="connsiteY28" fmla="*/ 962684 h 2695949"/>
              <a:gd name="connsiteX29" fmla="*/ 2156346 w 5923128"/>
              <a:gd name="connsiteY29" fmla="*/ 921741 h 2695949"/>
              <a:gd name="connsiteX30" fmla="*/ 2292824 w 5923128"/>
              <a:gd name="connsiteY30" fmla="*/ 839854 h 2695949"/>
              <a:gd name="connsiteX31" fmla="*/ 2388358 w 5923128"/>
              <a:gd name="connsiteY31" fmla="*/ 812558 h 2695949"/>
              <a:gd name="connsiteX32" fmla="*/ 2538484 w 5923128"/>
              <a:gd name="connsiteY32" fmla="*/ 730672 h 2695949"/>
              <a:gd name="connsiteX33" fmla="*/ 2620370 w 5923128"/>
              <a:gd name="connsiteY33" fmla="*/ 689729 h 2695949"/>
              <a:gd name="connsiteX34" fmla="*/ 2743200 w 5923128"/>
              <a:gd name="connsiteY34" fmla="*/ 635138 h 2695949"/>
              <a:gd name="connsiteX35" fmla="*/ 2825087 w 5923128"/>
              <a:gd name="connsiteY35" fmla="*/ 594194 h 2695949"/>
              <a:gd name="connsiteX36" fmla="*/ 2906973 w 5923128"/>
              <a:gd name="connsiteY36" fmla="*/ 566899 h 2695949"/>
              <a:gd name="connsiteX37" fmla="*/ 3029803 w 5923128"/>
              <a:gd name="connsiteY37" fmla="*/ 498660 h 2695949"/>
              <a:gd name="connsiteX38" fmla="*/ 3070746 w 5923128"/>
              <a:gd name="connsiteY38" fmla="*/ 485012 h 2695949"/>
              <a:gd name="connsiteX39" fmla="*/ 3138985 w 5923128"/>
              <a:gd name="connsiteY39" fmla="*/ 444069 h 2695949"/>
              <a:gd name="connsiteX40" fmla="*/ 3179928 w 5923128"/>
              <a:gd name="connsiteY40" fmla="*/ 430421 h 2695949"/>
              <a:gd name="connsiteX41" fmla="*/ 3248167 w 5923128"/>
              <a:gd name="connsiteY41" fmla="*/ 389478 h 2695949"/>
              <a:gd name="connsiteX42" fmla="*/ 3357349 w 5923128"/>
              <a:gd name="connsiteY42" fmla="*/ 375830 h 2695949"/>
              <a:gd name="connsiteX43" fmla="*/ 3521123 w 5923128"/>
              <a:gd name="connsiteY43" fmla="*/ 334887 h 2695949"/>
              <a:gd name="connsiteX44" fmla="*/ 3562066 w 5923128"/>
              <a:gd name="connsiteY44" fmla="*/ 321239 h 2695949"/>
              <a:gd name="connsiteX45" fmla="*/ 3671248 w 5923128"/>
              <a:gd name="connsiteY45" fmla="*/ 293944 h 2695949"/>
              <a:gd name="connsiteX46" fmla="*/ 3739487 w 5923128"/>
              <a:gd name="connsiteY46" fmla="*/ 280296 h 2695949"/>
              <a:gd name="connsiteX47" fmla="*/ 3780430 w 5923128"/>
              <a:gd name="connsiteY47" fmla="*/ 266648 h 2695949"/>
              <a:gd name="connsiteX48" fmla="*/ 3848669 w 5923128"/>
              <a:gd name="connsiteY48" fmla="*/ 253000 h 2695949"/>
              <a:gd name="connsiteX49" fmla="*/ 3944203 w 5923128"/>
              <a:gd name="connsiteY49" fmla="*/ 225705 h 2695949"/>
              <a:gd name="connsiteX50" fmla="*/ 4107976 w 5923128"/>
              <a:gd name="connsiteY50" fmla="*/ 198409 h 2695949"/>
              <a:gd name="connsiteX51" fmla="*/ 4203511 w 5923128"/>
              <a:gd name="connsiteY51" fmla="*/ 171114 h 2695949"/>
              <a:gd name="connsiteX52" fmla="*/ 4244454 w 5923128"/>
              <a:gd name="connsiteY52" fmla="*/ 157466 h 2695949"/>
              <a:gd name="connsiteX53" fmla="*/ 4312693 w 5923128"/>
              <a:gd name="connsiteY53" fmla="*/ 143818 h 2695949"/>
              <a:gd name="connsiteX54" fmla="*/ 4421875 w 5923128"/>
              <a:gd name="connsiteY54" fmla="*/ 116523 h 2695949"/>
              <a:gd name="connsiteX55" fmla="*/ 4462818 w 5923128"/>
              <a:gd name="connsiteY55" fmla="*/ 102875 h 2695949"/>
              <a:gd name="connsiteX56" fmla="*/ 4572000 w 5923128"/>
              <a:gd name="connsiteY56" fmla="*/ 89227 h 2695949"/>
              <a:gd name="connsiteX57" fmla="*/ 4653887 w 5923128"/>
              <a:gd name="connsiteY57" fmla="*/ 61932 h 2695949"/>
              <a:gd name="connsiteX58" fmla="*/ 5923128 w 5923128"/>
              <a:gd name="connsiteY58" fmla="*/ 34636 h 26959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923128" h="2695949">
                <a:moveTo>
                  <a:pt x="0" y="2695949"/>
                </a:moveTo>
                <a:cubicBezTo>
                  <a:pt x="13648" y="2668654"/>
                  <a:pt x="24364" y="2639684"/>
                  <a:pt x="40943" y="2614063"/>
                </a:cubicBezTo>
                <a:cubicBezTo>
                  <a:pt x="74558" y="2562113"/>
                  <a:pt x="112539" y="2513090"/>
                  <a:pt x="150126" y="2463938"/>
                </a:cubicBezTo>
                <a:cubicBezTo>
                  <a:pt x="171709" y="2435714"/>
                  <a:pt x="202474" y="2413831"/>
                  <a:pt x="218364" y="2382051"/>
                </a:cubicBezTo>
                <a:cubicBezTo>
                  <a:pt x="227463" y="2363854"/>
                  <a:pt x="233835" y="2344015"/>
                  <a:pt x="245660" y="2327460"/>
                </a:cubicBezTo>
                <a:cubicBezTo>
                  <a:pt x="301553" y="2249210"/>
                  <a:pt x="267695" y="2319072"/>
                  <a:pt x="327546" y="2259221"/>
                </a:cubicBezTo>
                <a:cubicBezTo>
                  <a:pt x="401908" y="2184859"/>
                  <a:pt x="331235" y="2217049"/>
                  <a:pt x="409433" y="2190982"/>
                </a:cubicBezTo>
                <a:cubicBezTo>
                  <a:pt x="423081" y="2177334"/>
                  <a:pt x="435438" y="2162261"/>
                  <a:pt x="450376" y="2150039"/>
                </a:cubicBezTo>
                <a:cubicBezTo>
                  <a:pt x="485585" y="2121231"/>
                  <a:pt x="521705" y="2093386"/>
                  <a:pt x="559558" y="2068152"/>
                </a:cubicBezTo>
                <a:cubicBezTo>
                  <a:pt x="573206" y="2059054"/>
                  <a:pt x="587501" y="2050858"/>
                  <a:pt x="600502" y="2040857"/>
                </a:cubicBezTo>
                <a:cubicBezTo>
                  <a:pt x="646679" y="2005336"/>
                  <a:pt x="688505" y="1963991"/>
                  <a:pt x="736979" y="1931675"/>
                </a:cubicBezTo>
                <a:cubicBezTo>
                  <a:pt x="764275" y="1913478"/>
                  <a:pt x="791189" y="1894696"/>
                  <a:pt x="818866" y="1877084"/>
                </a:cubicBezTo>
                <a:cubicBezTo>
                  <a:pt x="841245" y="1862843"/>
                  <a:pt x="868348" y="1854898"/>
                  <a:pt x="887105" y="1836141"/>
                </a:cubicBezTo>
                <a:cubicBezTo>
                  <a:pt x="900753" y="1822493"/>
                  <a:pt x="912813" y="1807047"/>
                  <a:pt x="928048" y="1795197"/>
                </a:cubicBezTo>
                <a:cubicBezTo>
                  <a:pt x="988452" y="1748215"/>
                  <a:pt x="1086244" y="1703222"/>
                  <a:pt x="1132764" y="1645072"/>
                </a:cubicBezTo>
                <a:cubicBezTo>
                  <a:pt x="1150961" y="1622326"/>
                  <a:pt x="1165703" y="1596320"/>
                  <a:pt x="1187355" y="1576833"/>
                </a:cubicBezTo>
                <a:cubicBezTo>
                  <a:pt x="1211739" y="1554887"/>
                  <a:pt x="1241946" y="1540439"/>
                  <a:pt x="1269242" y="1522242"/>
                </a:cubicBezTo>
                <a:lnTo>
                  <a:pt x="1310185" y="1494946"/>
                </a:lnTo>
                <a:cubicBezTo>
                  <a:pt x="1310189" y="1494943"/>
                  <a:pt x="1392069" y="1440358"/>
                  <a:pt x="1392072" y="1440355"/>
                </a:cubicBezTo>
                <a:cubicBezTo>
                  <a:pt x="1414818" y="1422158"/>
                  <a:pt x="1436753" y="1402897"/>
                  <a:pt x="1460311" y="1385764"/>
                </a:cubicBezTo>
                <a:cubicBezTo>
                  <a:pt x="1486842" y="1366469"/>
                  <a:pt x="1516302" y="1351313"/>
                  <a:pt x="1542197" y="1331173"/>
                </a:cubicBezTo>
                <a:cubicBezTo>
                  <a:pt x="1557432" y="1319323"/>
                  <a:pt x="1567905" y="1302079"/>
                  <a:pt x="1583140" y="1290230"/>
                </a:cubicBezTo>
                <a:cubicBezTo>
                  <a:pt x="1609035" y="1270090"/>
                  <a:pt x="1641830" y="1258836"/>
                  <a:pt x="1665027" y="1235639"/>
                </a:cubicBezTo>
                <a:cubicBezTo>
                  <a:pt x="1678675" y="1221991"/>
                  <a:pt x="1690264" y="1205914"/>
                  <a:pt x="1705970" y="1194696"/>
                </a:cubicBezTo>
                <a:cubicBezTo>
                  <a:pt x="1722525" y="1182871"/>
                  <a:pt x="1744502" y="1179891"/>
                  <a:pt x="1760561" y="1167400"/>
                </a:cubicBezTo>
                <a:cubicBezTo>
                  <a:pt x="1785953" y="1147651"/>
                  <a:pt x="1803903" y="1119531"/>
                  <a:pt x="1828800" y="1099161"/>
                </a:cubicBezTo>
                <a:cubicBezTo>
                  <a:pt x="1854190" y="1078388"/>
                  <a:pt x="1884443" y="1064253"/>
                  <a:pt x="1910687" y="1044570"/>
                </a:cubicBezTo>
                <a:cubicBezTo>
                  <a:pt x="1923052" y="1035296"/>
                  <a:pt x="1986263" y="986311"/>
                  <a:pt x="2006221" y="976332"/>
                </a:cubicBezTo>
                <a:cubicBezTo>
                  <a:pt x="2019088" y="969898"/>
                  <a:pt x="2033941" y="968351"/>
                  <a:pt x="2047164" y="962684"/>
                </a:cubicBezTo>
                <a:cubicBezTo>
                  <a:pt x="2147075" y="919864"/>
                  <a:pt x="2055702" y="946901"/>
                  <a:pt x="2156346" y="921741"/>
                </a:cubicBezTo>
                <a:cubicBezTo>
                  <a:pt x="2214565" y="882928"/>
                  <a:pt x="2234067" y="865035"/>
                  <a:pt x="2292824" y="839854"/>
                </a:cubicBezTo>
                <a:cubicBezTo>
                  <a:pt x="2320237" y="828106"/>
                  <a:pt x="2360653" y="819484"/>
                  <a:pt x="2388358" y="812558"/>
                </a:cubicBezTo>
                <a:cubicBezTo>
                  <a:pt x="2569936" y="691507"/>
                  <a:pt x="2380561" y="809634"/>
                  <a:pt x="2538484" y="730672"/>
                </a:cubicBezTo>
                <a:cubicBezTo>
                  <a:pt x="2644309" y="677759"/>
                  <a:pt x="2517459" y="724031"/>
                  <a:pt x="2620370" y="689729"/>
                </a:cubicBezTo>
                <a:cubicBezTo>
                  <a:pt x="2740814" y="609433"/>
                  <a:pt x="2548296" y="732591"/>
                  <a:pt x="2743200" y="635138"/>
                </a:cubicBezTo>
                <a:cubicBezTo>
                  <a:pt x="2770496" y="621490"/>
                  <a:pt x="2796917" y="605932"/>
                  <a:pt x="2825087" y="594194"/>
                </a:cubicBezTo>
                <a:cubicBezTo>
                  <a:pt x="2851646" y="583128"/>
                  <a:pt x="2906973" y="566899"/>
                  <a:pt x="2906973" y="566899"/>
                </a:cubicBezTo>
                <a:cubicBezTo>
                  <a:pt x="2960334" y="531325"/>
                  <a:pt x="2957384" y="530846"/>
                  <a:pt x="3029803" y="498660"/>
                </a:cubicBezTo>
                <a:cubicBezTo>
                  <a:pt x="3042949" y="492817"/>
                  <a:pt x="3057879" y="491446"/>
                  <a:pt x="3070746" y="485012"/>
                </a:cubicBezTo>
                <a:cubicBezTo>
                  <a:pt x="3094472" y="473149"/>
                  <a:pt x="3115259" y="455932"/>
                  <a:pt x="3138985" y="444069"/>
                </a:cubicBezTo>
                <a:cubicBezTo>
                  <a:pt x="3151852" y="437635"/>
                  <a:pt x="3167061" y="436855"/>
                  <a:pt x="3179928" y="430421"/>
                </a:cubicBezTo>
                <a:cubicBezTo>
                  <a:pt x="3203654" y="418558"/>
                  <a:pt x="3222814" y="397279"/>
                  <a:pt x="3248167" y="389478"/>
                </a:cubicBezTo>
                <a:cubicBezTo>
                  <a:pt x="3283222" y="378692"/>
                  <a:pt x="3320955" y="380379"/>
                  <a:pt x="3357349" y="375830"/>
                </a:cubicBezTo>
                <a:cubicBezTo>
                  <a:pt x="3522821" y="320674"/>
                  <a:pt x="3355714" y="371645"/>
                  <a:pt x="3521123" y="334887"/>
                </a:cubicBezTo>
                <a:cubicBezTo>
                  <a:pt x="3535166" y="331766"/>
                  <a:pt x="3548187" y="325024"/>
                  <a:pt x="3562066" y="321239"/>
                </a:cubicBezTo>
                <a:cubicBezTo>
                  <a:pt x="3598258" y="311368"/>
                  <a:pt x="3634462" y="301301"/>
                  <a:pt x="3671248" y="293944"/>
                </a:cubicBezTo>
                <a:cubicBezTo>
                  <a:pt x="3693994" y="289395"/>
                  <a:pt x="3716983" y="285922"/>
                  <a:pt x="3739487" y="280296"/>
                </a:cubicBezTo>
                <a:cubicBezTo>
                  <a:pt x="3753443" y="276807"/>
                  <a:pt x="3766474" y="270137"/>
                  <a:pt x="3780430" y="266648"/>
                </a:cubicBezTo>
                <a:cubicBezTo>
                  <a:pt x="3802934" y="261022"/>
                  <a:pt x="3826165" y="258626"/>
                  <a:pt x="3848669" y="253000"/>
                </a:cubicBezTo>
                <a:cubicBezTo>
                  <a:pt x="3933161" y="231877"/>
                  <a:pt x="3842076" y="244854"/>
                  <a:pt x="3944203" y="225705"/>
                </a:cubicBezTo>
                <a:cubicBezTo>
                  <a:pt x="3998599" y="215506"/>
                  <a:pt x="4055472" y="215910"/>
                  <a:pt x="4107976" y="198409"/>
                </a:cubicBezTo>
                <a:cubicBezTo>
                  <a:pt x="4206152" y="165684"/>
                  <a:pt x="4083544" y="205390"/>
                  <a:pt x="4203511" y="171114"/>
                </a:cubicBezTo>
                <a:cubicBezTo>
                  <a:pt x="4217343" y="167162"/>
                  <a:pt x="4230498" y="160955"/>
                  <a:pt x="4244454" y="157466"/>
                </a:cubicBezTo>
                <a:cubicBezTo>
                  <a:pt x="4266958" y="151840"/>
                  <a:pt x="4290090" y="149034"/>
                  <a:pt x="4312693" y="143818"/>
                </a:cubicBezTo>
                <a:cubicBezTo>
                  <a:pt x="4349246" y="135383"/>
                  <a:pt x="4386286" y="128386"/>
                  <a:pt x="4421875" y="116523"/>
                </a:cubicBezTo>
                <a:cubicBezTo>
                  <a:pt x="4435523" y="111974"/>
                  <a:pt x="4448664" y="105448"/>
                  <a:pt x="4462818" y="102875"/>
                </a:cubicBezTo>
                <a:cubicBezTo>
                  <a:pt x="4498904" y="96314"/>
                  <a:pt x="4535606" y="93776"/>
                  <a:pt x="4572000" y="89227"/>
                </a:cubicBezTo>
                <a:cubicBezTo>
                  <a:pt x="4599296" y="80129"/>
                  <a:pt x="4625974" y="68910"/>
                  <a:pt x="4653887" y="61932"/>
                </a:cubicBezTo>
                <a:cubicBezTo>
                  <a:pt x="5138209" y="-59151"/>
                  <a:pt x="4725555" y="34636"/>
                  <a:pt x="5923128" y="34636"/>
                </a:cubicBezTo>
              </a:path>
            </a:pathLst>
          </a:custGeom>
          <a:ln w="31750">
            <a:solidFill>
              <a:srgbClr val="0000C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6" name="Freeform 35"/>
          <p:cNvSpPr/>
          <p:nvPr/>
        </p:nvSpPr>
        <p:spPr>
          <a:xfrm>
            <a:off x="2060812" y="2197290"/>
            <a:ext cx="5554639" cy="2320119"/>
          </a:xfrm>
          <a:custGeom>
            <a:avLst/>
            <a:gdLst>
              <a:gd name="connsiteX0" fmla="*/ 0 w 5554639"/>
              <a:gd name="connsiteY0" fmla="*/ 2320119 h 2320119"/>
              <a:gd name="connsiteX1" fmla="*/ 436728 w 5554639"/>
              <a:gd name="connsiteY1" fmla="*/ 2279176 h 2320119"/>
              <a:gd name="connsiteX2" fmla="*/ 559558 w 5554639"/>
              <a:gd name="connsiteY2" fmla="*/ 2238232 h 2320119"/>
              <a:gd name="connsiteX3" fmla="*/ 600501 w 5554639"/>
              <a:gd name="connsiteY3" fmla="*/ 2224585 h 2320119"/>
              <a:gd name="connsiteX4" fmla="*/ 641445 w 5554639"/>
              <a:gd name="connsiteY4" fmla="*/ 2210937 h 2320119"/>
              <a:gd name="connsiteX5" fmla="*/ 696036 w 5554639"/>
              <a:gd name="connsiteY5" fmla="*/ 2156346 h 2320119"/>
              <a:gd name="connsiteX6" fmla="*/ 736979 w 5554639"/>
              <a:gd name="connsiteY6" fmla="*/ 2115403 h 2320119"/>
              <a:gd name="connsiteX7" fmla="*/ 818866 w 5554639"/>
              <a:gd name="connsiteY7" fmla="*/ 2060811 h 2320119"/>
              <a:gd name="connsiteX8" fmla="*/ 914400 w 5554639"/>
              <a:gd name="connsiteY8" fmla="*/ 2006220 h 2320119"/>
              <a:gd name="connsiteX9" fmla="*/ 955343 w 5554639"/>
              <a:gd name="connsiteY9" fmla="*/ 1978925 h 2320119"/>
              <a:gd name="connsiteX10" fmla="*/ 1009934 w 5554639"/>
              <a:gd name="connsiteY10" fmla="*/ 1951629 h 2320119"/>
              <a:gd name="connsiteX11" fmla="*/ 1050878 w 5554639"/>
              <a:gd name="connsiteY11" fmla="*/ 1910686 h 2320119"/>
              <a:gd name="connsiteX12" fmla="*/ 1132764 w 5554639"/>
              <a:gd name="connsiteY12" fmla="*/ 1856095 h 2320119"/>
              <a:gd name="connsiteX13" fmla="*/ 1173707 w 5554639"/>
              <a:gd name="connsiteY13" fmla="*/ 1828800 h 2320119"/>
              <a:gd name="connsiteX14" fmla="*/ 1228298 w 5554639"/>
              <a:gd name="connsiteY14" fmla="*/ 1801504 h 2320119"/>
              <a:gd name="connsiteX15" fmla="*/ 1310185 w 5554639"/>
              <a:gd name="connsiteY15" fmla="*/ 1746913 h 2320119"/>
              <a:gd name="connsiteX16" fmla="*/ 1351128 w 5554639"/>
              <a:gd name="connsiteY16" fmla="*/ 1719617 h 2320119"/>
              <a:gd name="connsiteX17" fmla="*/ 1433015 w 5554639"/>
              <a:gd name="connsiteY17" fmla="*/ 1665026 h 2320119"/>
              <a:gd name="connsiteX18" fmla="*/ 1528549 w 5554639"/>
              <a:gd name="connsiteY18" fmla="*/ 1596788 h 2320119"/>
              <a:gd name="connsiteX19" fmla="*/ 1610436 w 5554639"/>
              <a:gd name="connsiteY19" fmla="*/ 1542197 h 2320119"/>
              <a:gd name="connsiteX20" fmla="*/ 1705970 w 5554639"/>
              <a:gd name="connsiteY20" fmla="*/ 1433014 h 2320119"/>
              <a:gd name="connsiteX21" fmla="*/ 1787857 w 5554639"/>
              <a:gd name="connsiteY21" fmla="*/ 1351128 h 2320119"/>
              <a:gd name="connsiteX22" fmla="*/ 1883391 w 5554639"/>
              <a:gd name="connsiteY22" fmla="*/ 1296537 h 2320119"/>
              <a:gd name="connsiteX23" fmla="*/ 1937982 w 5554639"/>
              <a:gd name="connsiteY23" fmla="*/ 1269241 h 2320119"/>
              <a:gd name="connsiteX24" fmla="*/ 2019869 w 5554639"/>
              <a:gd name="connsiteY24" fmla="*/ 1214650 h 2320119"/>
              <a:gd name="connsiteX25" fmla="*/ 2060812 w 5554639"/>
              <a:gd name="connsiteY25" fmla="*/ 1173707 h 2320119"/>
              <a:gd name="connsiteX26" fmla="*/ 2142698 w 5554639"/>
              <a:gd name="connsiteY26" fmla="*/ 1119116 h 2320119"/>
              <a:gd name="connsiteX27" fmla="*/ 2183642 w 5554639"/>
              <a:gd name="connsiteY27" fmla="*/ 1078173 h 2320119"/>
              <a:gd name="connsiteX28" fmla="*/ 2238233 w 5554639"/>
              <a:gd name="connsiteY28" fmla="*/ 1050877 h 2320119"/>
              <a:gd name="connsiteX29" fmla="*/ 2347415 w 5554639"/>
              <a:gd name="connsiteY29" fmla="*/ 968991 h 2320119"/>
              <a:gd name="connsiteX30" fmla="*/ 2402006 w 5554639"/>
              <a:gd name="connsiteY30" fmla="*/ 928047 h 2320119"/>
              <a:gd name="connsiteX31" fmla="*/ 2442949 w 5554639"/>
              <a:gd name="connsiteY31" fmla="*/ 900752 h 2320119"/>
              <a:gd name="connsiteX32" fmla="*/ 2497540 w 5554639"/>
              <a:gd name="connsiteY32" fmla="*/ 873456 h 2320119"/>
              <a:gd name="connsiteX33" fmla="*/ 2538484 w 5554639"/>
              <a:gd name="connsiteY33" fmla="*/ 832513 h 2320119"/>
              <a:gd name="connsiteX34" fmla="*/ 2579427 w 5554639"/>
              <a:gd name="connsiteY34" fmla="*/ 805217 h 2320119"/>
              <a:gd name="connsiteX35" fmla="*/ 2702257 w 5554639"/>
              <a:gd name="connsiteY35" fmla="*/ 696035 h 2320119"/>
              <a:gd name="connsiteX36" fmla="*/ 2756848 w 5554639"/>
              <a:gd name="connsiteY36" fmla="*/ 614149 h 2320119"/>
              <a:gd name="connsiteX37" fmla="*/ 2797791 w 5554639"/>
              <a:gd name="connsiteY37" fmla="*/ 586853 h 2320119"/>
              <a:gd name="connsiteX38" fmla="*/ 2838734 w 5554639"/>
              <a:gd name="connsiteY38" fmla="*/ 545910 h 2320119"/>
              <a:gd name="connsiteX39" fmla="*/ 2893325 w 5554639"/>
              <a:gd name="connsiteY39" fmla="*/ 518614 h 2320119"/>
              <a:gd name="connsiteX40" fmla="*/ 2961564 w 5554639"/>
              <a:gd name="connsiteY40" fmla="*/ 450376 h 2320119"/>
              <a:gd name="connsiteX41" fmla="*/ 3002507 w 5554639"/>
              <a:gd name="connsiteY41" fmla="*/ 409432 h 2320119"/>
              <a:gd name="connsiteX42" fmla="*/ 3084394 w 5554639"/>
              <a:gd name="connsiteY42" fmla="*/ 354841 h 2320119"/>
              <a:gd name="connsiteX43" fmla="*/ 3125337 w 5554639"/>
              <a:gd name="connsiteY43" fmla="*/ 327546 h 2320119"/>
              <a:gd name="connsiteX44" fmla="*/ 3220872 w 5554639"/>
              <a:gd name="connsiteY44" fmla="*/ 259307 h 2320119"/>
              <a:gd name="connsiteX45" fmla="*/ 3261815 w 5554639"/>
              <a:gd name="connsiteY45" fmla="*/ 218364 h 2320119"/>
              <a:gd name="connsiteX46" fmla="*/ 3289110 w 5554639"/>
              <a:gd name="connsiteY46" fmla="*/ 177420 h 2320119"/>
              <a:gd name="connsiteX47" fmla="*/ 3370997 w 5554639"/>
              <a:gd name="connsiteY47" fmla="*/ 122829 h 2320119"/>
              <a:gd name="connsiteX48" fmla="*/ 3480179 w 5554639"/>
              <a:gd name="connsiteY48" fmla="*/ 27295 h 2320119"/>
              <a:gd name="connsiteX49" fmla="*/ 3562066 w 5554639"/>
              <a:gd name="connsiteY49" fmla="*/ 0 h 2320119"/>
              <a:gd name="connsiteX50" fmla="*/ 3930555 w 5554639"/>
              <a:gd name="connsiteY50" fmla="*/ 27295 h 2320119"/>
              <a:gd name="connsiteX51" fmla="*/ 4012442 w 5554639"/>
              <a:gd name="connsiteY51" fmla="*/ 54591 h 2320119"/>
              <a:gd name="connsiteX52" fmla="*/ 4053385 w 5554639"/>
              <a:gd name="connsiteY52" fmla="*/ 81886 h 2320119"/>
              <a:gd name="connsiteX53" fmla="*/ 4121624 w 5554639"/>
              <a:gd name="connsiteY53" fmla="*/ 150125 h 2320119"/>
              <a:gd name="connsiteX54" fmla="*/ 4162567 w 5554639"/>
              <a:gd name="connsiteY54" fmla="*/ 191068 h 2320119"/>
              <a:gd name="connsiteX55" fmla="*/ 4258101 w 5554639"/>
              <a:gd name="connsiteY55" fmla="*/ 232011 h 2320119"/>
              <a:gd name="connsiteX56" fmla="*/ 4299045 w 5554639"/>
              <a:gd name="connsiteY56" fmla="*/ 259307 h 2320119"/>
              <a:gd name="connsiteX57" fmla="*/ 4339988 w 5554639"/>
              <a:gd name="connsiteY57" fmla="*/ 300250 h 2320119"/>
              <a:gd name="connsiteX58" fmla="*/ 4462818 w 5554639"/>
              <a:gd name="connsiteY58" fmla="*/ 368489 h 2320119"/>
              <a:gd name="connsiteX59" fmla="*/ 4626591 w 5554639"/>
              <a:gd name="connsiteY59" fmla="*/ 532262 h 2320119"/>
              <a:gd name="connsiteX60" fmla="*/ 4708478 w 5554639"/>
              <a:gd name="connsiteY60" fmla="*/ 614149 h 2320119"/>
              <a:gd name="connsiteX61" fmla="*/ 4749421 w 5554639"/>
              <a:gd name="connsiteY61" fmla="*/ 641444 h 2320119"/>
              <a:gd name="connsiteX62" fmla="*/ 4790364 w 5554639"/>
              <a:gd name="connsiteY62" fmla="*/ 682388 h 2320119"/>
              <a:gd name="connsiteX63" fmla="*/ 4872251 w 5554639"/>
              <a:gd name="connsiteY63" fmla="*/ 723331 h 2320119"/>
              <a:gd name="connsiteX64" fmla="*/ 4913194 w 5554639"/>
              <a:gd name="connsiteY64" fmla="*/ 750626 h 2320119"/>
              <a:gd name="connsiteX65" fmla="*/ 4954137 w 5554639"/>
              <a:gd name="connsiteY65" fmla="*/ 764274 h 2320119"/>
              <a:gd name="connsiteX66" fmla="*/ 5036024 w 5554639"/>
              <a:gd name="connsiteY66" fmla="*/ 818865 h 2320119"/>
              <a:gd name="connsiteX67" fmla="*/ 5172501 w 5554639"/>
              <a:gd name="connsiteY67" fmla="*/ 859809 h 2320119"/>
              <a:gd name="connsiteX68" fmla="*/ 5213445 w 5554639"/>
              <a:gd name="connsiteY68" fmla="*/ 873456 h 2320119"/>
              <a:gd name="connsiteX69" fmla="*/ 5554639 w 5554639"/>
              <a:gd name="connsiteY69" fmla="*/ 873456 h 2320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5554639" h="2320119">
                <a:moveTo>
                  <a:pt x="0" y="2320119"/>
                </a:moveTo>
                <a:cubicBezTo>
                  <a:pt x="383589" y="2305365"/>
                  <a:pt x="242549" y="2343902"/>
                  <a:pt x="436728" y="2279176"/>
                </a:cubicBezTo>
                <a:lnTo>
                  <a:pt x="559558" y="2238232"/>
                </a:lnTo>
                <a:lnTo>
                  <a:pt x="600501" y="2224585"/>
                </a:lnTo>
                <a:lnTo>
                  <a:pt x="641445" y="2210937"/>
                </a:lnTo>
                <a:cubicBezTo>
                  <a:pt x="667439" y="2132951"/>
                  <a:pt x="633646" y="2197939"/>
                  <a:pt x="696036" y="2156346"/>
                </a:cubicBezTo>
                <a:cubicBezTo>
                  <a:pt x="712095" y="2145640"/>
                  <a:pt x="721744" y="2127253"/>
                  <a:pt x="736979" y="2115403"/>
                </a:cubicBezTo>
                <a:cubicBezTo>
                  <a:pt x="762874" y="2095262"/>
                  <a:pt x="791570" y="2079008"/>
                  <a:pt x="818866" y="2060811"/>
                </a:cubicBezTo>
                <a:cubicBezTo>
                  <a:pt x="918605" y="1994318"/>
                  <a:pt x="793206" y="2075474"/>
                  <a:pt x="914400" y="2006220"/>
                </a:cubicBezTo>
                <a:cubicBezTo>
                  <a:pt x="928641" y="1998082"/>
                  <a:pt x="941102" y="1987063"/>
                  <a:pt x="955343" y="1978925"/>
                </a:cubicBezTo>
                <a:cubicBezTo>
                  <a:pt x="973007" y="1968831"/>
                  <a:pt x="993379" y="1963454"/>
                  <a:pt x="1009934" y="1951629"/>
                </a:cubicBezTo>
                <a:cubicBezTo>
                  <a:pt x="1025640" y="1940411"/>
                  <a:pt x="1035643" y="1922536"/>
                  <a:pt x="1050878" y="1910686"/>
                </a:cubicBezTo>
                <a:cubicBezTo>
                  <a:pt x="1076773" y="1890546"/>
                  <a:pt x="1105469" y="1874292"/>
                  <a:pt x="1132764" y="1856095"/>
                </a:cubicBezTo>
                <a:cubicBezTo>
                  <a:pt x="1146412" y="1846997"/>
                  <a:pt x="1159036" y="1836135"/>
                  <a:pt x="1173707" y="1828800"/>
                </a:cubicBezTo>
                <a:cubicBezTo>
                  <a:pt x="1191904" y="1819701"/>
                  <a:pt x="1210852" y="1811971"/>
                  <a:pt x="1228298" y="1801504"/>
                </a:cubicBezTo>
                <a:cubicBezTo>
                  <a:pt x="1256428" y="1784626"/>
                  <a:pt x="1282889" y="1765110"/>
                  <a:pt x="1310185" y="1746913"/>
                </a:cubicBezTo>
                <a:cubicBezTo>
                  <a:pt x="1323833" y="1737814"/>
                  <a:pt x="1339529" y="1731215"/>
                  <a:pt x="1351128" y="1719617"/>
                </a:cubicBezTo>
                <a:cubicBezTo>
                  <a:pt x="1402245" y="1668502"/>
                  <a:pt x="1373762" y="1684778"/>
                  <a:pt x="1433015" y="1665026"/>
                </a:cubicBezTo>
                <a:cubicBezTo>
                  <a:pt x="1505386" y="1592655"/>
                  <a:pt x="1438731" y="1650678"/>
                  <a:pt x="1528549" y="1596788"/>
                </a:cubicBezTo>
                <a:cubicBezTo>
                  <a:pt x="1556679" y="1579910"/>
                  <a:pt x="1610436" y="1542197"/>
                  <a:pt x="1610436" y="1542197"/>
                </a:cubicBezTo>
                <a:cubicBezTo>
                  <a:pt x="1723749" y="1372227"/>
                  <a:pt x="1612920" y="1515725"/>
                  <a:pt x="1705970" y="1433014"/>
                </a:cubicBezTo>
                <a:cubicBezTo>
                  <a:pt x="1734821" y="1407368"/>
                  <a:pt x="1753331" y="1368391"/>
                  <a:pt x="1787857" y="1351128"/>
                </a:cubicBezTo>
                <a:cubicBezTo>
                  <a:pt x="1952828" y="1268641"/>
                  <a:pt x="1748358" y="1373699"/>
                  <a:pt x="1883391" y="1296537"/>
                </a:cubicBezTo>
                <a:cubicBezTo>
                  <a:pt x="1901055" y="1286443"/>
                  <a:pt x="1921427" y="1281066"/>
                  <a:pt x="1937982" y="1269241"/>
                </a:cubicBezTo>
                <a:cubicBezTo>
                  <a:pt x="2027433" y="1205347"/>
                  <a:pt x="1932040" y="1243926"/>
                  <a:pt x="2019869" y="1214650"/>
                </a:cubicBezTo>
                <a:cubicBezTo>
                  <a:pt x="2033517" y="1201002"/>
                  <a:pt x="2045577" y="1185557"/>
                  <a:pt x="2060812" y="1173707"/>
                </a:cubicBezTo>
                <a:cubicBezTo>
                  <a:pt x="2086707" y="1153567"/>
                  <a:pt x="2119501" y="1142312"/>
                  <a:pt x="2142698" y="1119116"/>
                </a:cubicBezTo>
                <a:cubicBezTo>
                  <a:pt x="2156346" y="1105468"/>
                  <a:pt x="2167936" y="1089391"/>
                  <a:pt x="2183642" y="1078173"/>
                </a:cubicBezTo>
                <a:cubicBezTo>
                  <a:pt x="2200197" y="1066348"/>
                  <a:pt x="2221305" y="1062162"/>
                  <a:pt x="2238233" y="1050877"/>
                </a:cubicBezTo>
                <a:cubicBezTo>
                  <a:pt x="2276085" y="1025642"/>
                  <a:pt x="2311021" y="996286"/>
                  <a:pt x="2347415" y="968991"/>
                </a:cubicBezTo>
                <a:cubicBezTo>
                  <a:pt x="2365612" y="955343"/>
                  <a:pt x="2383080" y="940664"/>
                  <a:pt x="2402006" y="928047"/>
                </a:cubicBezTo>
                <a:cubicBezTo>
                  <a:pt x="2415654" y="918949"/>
                  <a:pt x="2428708" y="908890"/>
                  <a:pt x="2442949" y="900752"/>
                </a:cubicBezTo>
                <a:cubicBezTo>
                  <a:pt x="2460613" y="890658"/>
                  <a:pt x="2480985" y="885281"/>
                  <a:pt x="2497540" y="873456"/>
                </a:cubicBezTo>
                <a:cubicBezTo>
                  <a:pt x="2513246" y="862238"/>
                  <a:pt x="2523657" y="844869"/>
                  <a:pt x="2538484" y="832513"/>
                </a:cubicBezTo>
                <a:cubicBezTo>
                  <a:pt x="2551085" y="822012"/>
                  <a:pt x="2567168" y="816114"/>
                  <a:pt x="2579427" y="805217"/>
                </a:cubicBezTo>
                <a:cubicBezTo>
                  <a:pt x="2719650" y="680573"/>
                  <a:pt x="2609334" y="757984"/>
                  <a:pt x="2702257" y="696035"/>
                </a:cubicBezTo>
                <a:cubicBezTo>
                  <a:pt x="2720454" y="668740"/>
                  <a:pt x="2729553" y="632346"/>
                  <a:pt x="2756848" y="614149"/>
                </a:cubicBezTo>
                <a:cubicBezTo>
                  <a:pt x="2770496" y="605050"/>
                  <a:pt x="2785190" y="597354"/>
                  <a:pt x="2797791" y="586853"/>
                </a:cubicBezTo>
                <a:cubicBezTo>
                  <a:pt x="2812618" y="574497"/>
                  <a:pt x="2823028" y="557128"/>
                  <a:pt x="2838734" y="545910"/>
                </a:cubicBezTo>
                <a:cubicBezTo>
                  <a:pt x="2855289" y="534085"/>
                  <a:pt x="2875128" y="527713"/>
                  <a:pt x="2893325" y="518614"/>
                </a:cubicBezTo>
                <a:cubicBezTo>
                  <a:pt x="2943370" y="443549"/>
                  <a:pt x="2893323" y="507244"/>
                  <a:pt x="2961564" y="450376"/>
                </a:cubicBezTo>
                <a:cubicBezTo>
                  <a:pt x="2976391" y="438020"/>
                  <a:pt x="2987272" y="421282"/>
                  <a:pt x="3002507" y="409432"/>
                </a:cubicBezTo>
                <a:cubicBezTo>
                  <a:pt x="3028402" y="389291"/>
                  <a:pt x="3057098" y="373038"/>
                  <a:pt x="3084394" y="354841"/>
                </a:cubicBezTo>
                <a:cubicBezTo>
                  <a:pt x="3098042" y="345743"/>
                  <a:pt x="3113739" y="339144"/>
                  <a:pt x="3125337" y="327546"/>
                </a:cubicBezTo>
                <a:cubicBezTo>
                  <a:pt x="3190101" y="262782"/>
                  <a:pt x="3155514" y="281093"/>
                  <a:pt x="3220872" y="259307"/>
                </a:cubicBezTo>
                <a:cubicBezTo>
                  <a:pt x="3234520" y="245659"/>
                  <a:pt x="3249459" y="233191"/>
                  <a:pt x="3261815" y="218364"/>
                </a:cubicBezTo>
                <a:cubicBezTo>
                  <a:pt x="3272316" y="205763"/>
                  <a:pt x="3276766" y="188221"/>
                  <a:pt x="3289110" y="177420"/>
                </a:cubicBezTo>
                <a:cubicBezTo>
                  <a:pt x="3313798" y="155817"/>
                  <a:pt x="3370997" y="122829"/>
                  <a:pt x="3370997" y="122829"/>
                </a:cubicBezTo>
                <a:cubicBezTo>
                  <a:pt x="3402841" y="75062"/>
                  <a:pt x="3411940" y="50041"/>
                  <a:pt x="3480179" y="27295"/>
                </a:cubicBezTo>
                <a:lnTo>
                  <a:pt x="3562066" y="0"/>
                </a:lnTo>
                <a:cubicBezTo>
                  <a:pt x="3655405" y="4242"/>
                  <a:pt x="3817348" y="-3580"/>
                  <a:pt x="3930555" y="27295"/>
                </a:cubicBezTo>
                <a:cubicBezTo>
                  <a:pt x="3958313" y="34866"/>
                  <a:pt x="3988502" y="38631"/>
                  <a:pt x="4012442" y="54591"/>
                </a:cubicBezTo>
                <a:lnTo>
                  <a:pt x="4053385" y="81886"/>
                </a:lnTo>
                <a:cubicBezTo>
                  <a:pt x="4103428" y="156948"/>
                  <a:pt x="4053385" y="93259"/>
                  <a:pt x="4121624" y="150125"/>
                </a:cubicBezTo>
                <a:cubicBezTo>
                  <a:pt x="4136451" y="162481"/>
                  <a:pt x="4146861" y="179850"/>
                  <a:pt x="4162567" y="191068"/>
                </a:cubicBezTo>
                <a:cubicBezTo>
                  <a:pt x="4192083" y="212151"/>
                  <a:pt x="4224686" y="220873"/>
                  <a:pt x="4258101" y="232011"/>
                </a:cubicBezTo>
                <a:cubicBezTo>
                  <a:pt x="4271749" y="241110"/>
                  <a:pt x="4286444" y="248806"/>
                  <a:pt x="4299045" y="259307"/>
                </a:cubicBezTo>
                <a:cubicBezTo>
                  <a:pt x="4313872" y="271663"/>
                  <a:pt x="4323929" y="289544"/>
                  <a:pt x="4339988" y="300250"/>
                </a:cubicBezTo>
                <a:cubicBezTo>
                  <a:pt x="4442955" y="368895"/>
                  <a:pt x="4298492" y="204161"/>
                  <a:pt x="4462818" y="368489"/>
                </a:cubicBezTo>
                <a:lnTo>
                  <a:pt x="4626591" y="532262"/>
                </a:lnTo>
                <a:lnTo>
                  <a:pt x="4708478" y="614149"/>
                </a:lnTo>
                <a:cubicBezTo>
                  <a:pt x="4722126" y="623247"/>
                  <a:pt x="4736820" y="630943"/>
                  <a:pt x="4749421" y="641444"/>
                </a:cubicBezTo>
                <a:cubicBezTo>
                  <a:pt x="4764248" y="653800"/>
                  <a:pt x="4775537" y="670032"/>
                  <a:pt x="4790364" y="682388"/>
                </a:cubicBezTo>
                <a:cubicBezTo>
                  <a:pt x="4849028" y="731275"/>
                  <a:pt x="4810702" y="692557"/>
                  <a:pt x="4872251" y="723331"/>
                </a:cubicBezTo>
                <a:cubicBezTo>
                  <a:pt x="4886922" y="730666"/>
                  <a:pt x="4898523" y="743291"/>
                  <a:pt x="4913194" y="750626"/>
                </a:cubicBezTo>
                <a:cubicBezTo>
                  <a:pt x="4926061" y="757060"/>
                  <a:pt x="4941561" y="757288"/>
                  <a:pt x="4954137" y="764274"/>
                </a:cubicBezTo>
                <a:cubicBezTo>
                  <a:pt x="4982814" y="780206"/>
                  <a:pt x="5004198" y="810908"/>
                  <a:pt x="5036024" y="818865"/>
                </a:cubicBezTo>
                <a:cubicBezTo>
                  <a:pt x="5118536" y="839493"/>
                  <a:pt x="5072808" y="826578"/>
                  <a:pt x="5172501" y="859809"/>
                </a:cubicBezTo>
                <a:cubicBezTo>
                  <a:pt x="5186149" y="864358"/>
                  <a:pt x="5199059" y="873456"/>
                  <a:pt x="5213445" y="873456"/>
                </a:cubicBezTo>
                <a:lnTo>
                  <a:pt x="5554639" y="873456"/>
                </a:lnTo>
              </a:path>
            </a:pathLst>
          </a:custGeom>
          <a:ln w="3810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1629324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down)">
                                      <p:cBhvr>
                                        <p:cTn id="15" dur="500"/>
                                        <p:tgtEl>
                                          <p:spTgt spid="19"/>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down)">
                                      <p:cBhvr>
                                        <p:cTn id="20" dur="500"/>
                                        <p:tgtEl>
                                          <p:spTgt spid="20"/>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ipe(down)">
                                      <p:cBhvr>
                                        <p:cTn id="25" dur="500"/>
                                        <p:tgtEl>
                                          <p:spTgt spid="23"/>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wipe(down)">
                                      <p:cBhvr>
                                        <p:cTn id="30" dur="500"/>
                                        <p:tgtEl>
                                          <p:spTgt spid="22"/>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down)">
                                      <p:cBhvr>
                                        <p:cTn id="35" dur="500"/>
                                        <p:tgtEl>
                                          <p:spTgt spid="2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wipe(down)">
                                      <p:cBhvr>
                                        <p:cTn id="40" dur="500"/>
                                        <p:tgtEl>
                                          <p:spTgt spid="32"/>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wipe(down)">
                                      <p:cBhvr>
                                        <p:cTn id="45" dur="500"/>
                                        <p:tgtEl>
                                          <p:spTgt spid="35"/>
                                        </p:tgtEl>
                                      </p:cBhvr>
                                    </p:animEffec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5" grpId="0" animBg="1"/>
      <p:bldP spid="3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739" name="Rectangle 3"/>
          <p:cNvSpPr>
            <a:spLocks noGrp="1" noChangeArrowheads="1"/>
          </p:cNvSpPr>
          <p:nvPr>
            <p:ph type="body" idx="4294967295"/>
          </p:nvPr>
        </p:nvSpPr>
        <p:spPr>
          <a:xfrm>
            <a:off x="762000" y="3657600"/>
            <a:ext cx="7639050" cy="2514600"/>
          </a:xfrm>
        </p:spPr>
        <p:txBody>
          <a:bodyPr rtlCol="0">
            <a:normAutofit lnSpcReduction="10000"/>
          </a:bodyPr>
          <a:lstStyle/>
          <a:p>
            <a:pPr marL="0" indent="0" fontAlgn="auto">
              <a:spcAft>
                <a:spcPts val="0"/>
              </a:spcAft>
              <a:buFontTx/>
              <a:buNone/>
              <a:defRPr/>
            </a:pPr>
            <a:r>
              <a:rPr lang="en-US" b="1" dirty="0">
                <a:solidFill>
                  <a:srgbClr val="0000CC"/>
                </a:solidFill>
              </a:rPr>
              <a:t>Logistic growth</a:t>
            </a:r>
            <a:r>
              <a:rPr lang="en-US" b="1" dirty="0"/>
              <a:t>: </a:t>
            </a:r>
            <a:r>
              <a:rPr lang="en-US" dirty="0"/>
              <a:t>Population increases rapidly at first, then stabilizes at the </a:t>
            </a:r>
            <a:r>
              <a:rPr lang="en-US" b="1" dirty="0">
                <a:solidFill>
                  <a:srgbClr val="0000CC"/>
                </a:solidFill>
              </a:rPr>
              <a:t>carrying </a:t>
            </a:r>
            <a:r>
              <a:rPr lang="en-US" b="1" dirty="0" smtClean="0">
                <a:solidFill>
                  <a:srgbClr val="0000CC"/>
                </a:solidFill>
              </a:rPr>
              <a:t>capacity (K)</a:t>
            </a:r>
            <a:r>
              <a:rPr lang="en-US" dirty="0" smtClean="0">
                <a:solidFill>
                  <a:srgbClr val="0000CC"/>
                </a:solidFill>
              </a:rPr>
              <a:t> </a:t>
            </a:r>
            <a:r>
              <a:rPr lang="en-US" dirty="0"/>
              <a:t>(maximum population size that can be supported indefinitely by the environment).</a:t>
            </a:r>
          </a:p>
        </p:txBody>
      </p:sp>
      <p:sp>
        <p:nvSpPr>
          <p:cNvPr id="83971" name="Text Box 4"/>
          <p:cNvSpPr txBox="1">
            <a:spLocks noChangeArrowheads="1"/>
          </p:cNvSpPr>
          <p:nvPr/>
        </p:nvSpPr>
        <p:spPr bwMode="auto">
          <a:xfrm>
            <a:off x="762000" y="1612900"/>
            <a:ext cx="7620000" cy="1816100"/>
          </a:xfrm>
          <a:prstGeom prst="rect">
            <a:avLst/>
          </a:prstGeom>
          <a:solidFill>
            <a:srgbClr val="92D050"/>
          </a:solidFill>
          <a:ln w="28575">
            <a:noFill/>
            <a:miter lim="800000"/>
            <a:headEnd/>
            <a:tailEnd/>
          </a:ln>
        </p:spPr>
        <p:txBody>
          <a:bodyPr>
            <a:spAutoFit/>
          </a:bodyPr>
          <a:lstStyle/>
          <a:p>
            <a:r>
              <a:rPr lang="en-US" sz="2800" b="1" dirty="0">
                <a:solidFill>
                  <a:schemeClr val="bg1"/>
                </a:solidFill>
              </a:rPr>
              <a:t>The logistic equation incorporates limits to growth and shows how a population may stabilize at a maximum size, the carrying capacity.  </a:t>
            </a:r>
            <a:r>
              <a:rPr lang="en-US" sz="2800" dirty="0">
                <a:solidFill>
                  <a:srgbClr val="FF0000"/>
                </a:solidFill>
                <a:latin typeface="Calibri" pitchFamily="34" charset="0"/>
              </a:rPr>
              <a:t>(Cain et al. pp. </a:t>
            </a:r>
            <a:r>
              <a:rPr lang="en-US" sz="2800" dirty="0" smtClean="0">
                <a:solidFill>
                  <a:srgbClr val="FF0000"/>
                </a:solidFill>
                <a:latin typeface="Calibri" pitchFamily="34" charset="0"/>
              </a:rPr>
              <a:t>214-216)</a:t>
            </a:r>
            <a:endParaRPr lang="en-US" sz="2800" dirty="0">
              <a:latin typeface="Calibri" pitchFamily="34" charset="0"/>
            </a:endParaRPr>
          </a:p>
        </p:txBody>
      </p:sp>
      <p:sp>
        <p:nvSpPr>
          <p:cNvPr id="5" name="TextBox 4"/>
          <p:cNvSpPr txBox="1"/>
          <p:nvPr/>
        </p:nvSpPr>
        <p:spPr>
          <a:xfrm>
            <a:off x="2514600" y="457200"/>
            <a:ext cx="3810000" cy="769938"/>
          </a:xfrm>
          <a:prstGeom prst="rect">
            <a:avLst/>
          </a:prstGeom>
          <a:solidFill>
            <a:schemeClr val="bg1">
              <a:lumMod val="85000"/>
            </a:schemeClr>
          </a:solidFill>
        </p:spPr>
        <p:txBody>
          <a:bodyPr>
            <a:spAutoFit/>
          </a:bodyPr>
          <a:lstStyle/>
          <a:p>
            <a:pPr fontAlgn="auto">
              <a:spcBef>
                <a:spcPts val="0"/>
              </a:spcBef>
              <a:spcAft>
                <a:spcPts val="0"/>
              </a:spcAft>
              <a:defRPr/>
            </a:pPr>
            <a:r>
              <a:rPr lang="en-US" sz="4400" dirty="0">
                <a:latin typeface="+mn-lt"/>
                <a:cs typeface="+mn-cs"/>
              </a:rPr>
              <a:t>Logistic Growth</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76200" y="228600"/>
            <a:ext cx="8915400" cy="609600"/>
          </a:xfrm>
        </p:spPr>
        <p:txBody>
          <a:bodyPr/>
          <a:lstStyle/>
          <a:p>
            <a:r>
              <a:rPr lang="en-US" sz="2800" dirty="0" smtClean="0"/>
              <a:t>Fig. 9.17  An S-shaped Growth Curve in a Natural Population</a:t>
            </a:r>
          </a:p>
        </p:txBody>
      </p:sp>
      <p:pic>
        <p:nvPicPr>
          <p:cNvPr id="84995" name="Picture 4" descr="ecology-fig-09-17-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199" y="2514601"/>
            <a:ext cx="5908431" cy="4267200"/>
          </a:xfrm>
          <a:prstGeom prst="rect">
            <a:avLst/>
          </a:prstGeom>
          <a:noFill/>
          <a:ln w="9525">
            <a:noFill/>
            <a:miter lim="800000"/>
            <a:headEnd/>
            <a:tailEnd/>
          </a:ln>
        </p:spPr>
      </p:pic>
      <p:sp>
        <p:nvSpPr>
          <p:cNvPr id="2" name="Rectangle 1"/>
          <p:cNvSpPr/>
          <p:nvPr/>
        </p:nvSpPr>
        <p:spPr>
          <a:xfrm>
            <a:off x="838200" y="1161871"/>
            <a:ext cx="7696200" cy="1200329"/>
          </a:xfrm>
          <a:prstGeom prst="rect">
            <a:avLst/>
          </a:prstGeom>
        </p:spPr>
        <p:txBody>
          <a:bodyPr wrap="square">
            <a:spAutoFit/>
          </a:bodyPr>
          <a:lstStyle/>
          <a:p>
            <a:pPr marL="0" indent="0">
              <a:buFontTx/>
              <a:buNone/>
            </a:pPr>
            <a:r>
              <a:rPr lang="en-US" sz="2400" dirty="0">
                <a:latin typeface="+mn-lt"/>
              </a:rPr>
              <a:t>The growth rate decreases as the population size nears carrying capacity because resources such as food, water, or space begin to run short</a:t>
            </a:r>
            <a:r>
              <a:rPr lang="en-US" sz="2400" dirty="0" smtClean="0">
                <a:latin typeface="+mn-lt"/>
              </a:rPr>
              <a:t>.</a:t>
            </a:r>
            <a:endParaRPr lang="en-US" sz="2400" dirty="0">
              <a:latin typeface="+mn-lt"/>
            </a:endParaRPr>
          </a:p>
        </p:txBody>
      </p:sp>
      <p:sp>
        <p:nvSpPr>
          <p:cNvPr id="3" name="TextBox 2"/>
          <p:cNvSpPr txBox="1"/>
          <p:nvPr/>
        </p:nvSpPr>
        <p:spPr>
          <a:xfrm>
            <a:off x="5486400" y="2929467"/>
            <a:ext cx="3276600" cy="1846659"/>
          </a:xfrm>
          <a:prstGeom prst="rect">
            <a:avLst/>
          </a:prstGeom>
          <a:noFill/>
        </p:spPr>
        <p:txBody>
          <a:bodyPr wrap="square" rtlCol="0">
            <a:spAutoFit/>
          </a:bodyPr>
          <a:lstStyle/>
          <a:p>
            <a:r>
              <a:rPr lang="en-US" sz="2400" dirty="0">
                <a:latin typeface="+mn-lt"/>
              </a:rPr>
              <a:t>At carrying capacity, the growth rate is zero, so population size does not change.</a:t>
            </a:r>
          </a:p>
          <a:p>
            <a:endParaRPr lang="en-US"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3"/>
          <p:cNvSpPr>
            <a:spLocks noGrp="1" noChangeArrowheads="1"/>
          </p:cNvSpPr>
          <p:nvPr>
            <p:ph type="body" idx="4294967295"/>
          </p:nvPr>
        </p:nvSpPr>
        <p:spPr>
          <a:xfrm>
            <a:off x="304800" y="1143000"/>
            <a:ext cx="8534400" cy="1524000"/>
          </a:xfrm>
        </p:spPr>
        <p:txBody>
          <a:bodyPr/>
          <a:lstStyle/>
          <a:p>
            <a:pPr>
              <a:spcBef>
                <a:spcPct val="0"/>
              </a:spcBef>
              <a:buFontTx/>
              <a:buNone/>
            </a:pPr>
            <a:r>
              <a:rPr lang="en-US" smtClean="0"/>
              <a:t>In the exponential growth equation</a:t>
            </a:r>
          </a:p>
          <a:p>
            <a:pPr>
              <a:spcBef>
                <a:spcPct val="0"/>
              </a:spcBef>
              <a:buFontTx/>
              <a:buNone/>
            </a:pPr>
            <a:r>
              <a:rPr lang="en-US" smtClean="0"/>
              <a:t>(</a:t>
            </a:r>
            <a:r>
              <a:rPr lang="en-US" i="1" smtClean="0"/>
              <a:t>dN/dt = rN</a:t>
            </a:r>
            <a:r>
              <a:rPr lang="en-US" smtClean="0"/>
              <a:t>),</a:t>
            </a:r>
            <a:r>
              <a:rPr lang="en-US" i="1" smtClean="0"/>
              <a:t> r </a:t>
            </a:r>
            <a:r>
              <a:rPr lang="en-US" smtClean="0"/>
              <a:t>is assumed to be constant</a:t>
            </a:r>
            <a:r>
              <a:rPr lang="en-US" i="1" smtClean="0"/>
              <a:t>.</a:t>
            </a:r>
          </a:p>
        </p:txBody>
      </p:sp>
      <p:pic>
        <p:nvPicPr>
          <p:cNvPr id="87043" name="Picture 6" descr="Ecology-Fig-09-16-2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886200" y="2481263"/>
            <a:ext cx="5181600" cy="4376737"/>
          </a:xfrm>
          <a:prstGeom prst="rect">
            <a:avLst/>
          </a:prstGeom>
          <a:noFill/>
          <a:ln w="9525">
            <a:noFill/>
            <a:miter lim="800000"/>
            <a:headEnd/>
            <a:tailEnd/>
          </a:ln>
        </p:spPr>
      </p:pic>
      <p:sp>
        <p:nvSpPr>
          <p:cNvPr id="504839" name="Text Box 7"/>
          <p:cNvSpPr txBox="1">
            <a:spLocks noChangeArrowheads="1"/>
          </p:cNvSpPr>
          <p:nvPr/>
        </p:nvSpPr>
        <p:spPr bwMode="auto">
          <a:xfrm>
            <a:off x="457200" y="2590800"/>
            <a:ext cx="3124200" cy="3540125"/>
          </a:xfrm>
          <a:prstGeom prst="rect">
            <a:avLst/>
          </a:prstGeom>
          <a:noFill/>
          <a:ln w="9525">
            <a:noFill/>
            <a:miter lim="800000"/>
            <a:headEnd/>
            <a:tailEnd/>
          </a:ln>
        </p:spPr>
        <p:txBody>
          <a:bodyPr>
            <a:spAutoFit/>
          </a:bodyPr>
          <a:lstStyle/>
          <a:p>
            <a:pPr>
              <a:buClr>
                <a:schemeClr val="bg2"/>
              </a:buClr>
            </a:pPr>
            <a:r>
              <a:rPr lang="en-US" sz="3200"/>
              <a:t>To make it more realistic, we will assume that </a:t>
            </a:r>
            <a:r>
              <a:rPr lang="en-US" sz="3200" i="1"/>
              <a:t>r</a:t>
            </a:r>
            <a:r>
              <a:rPr lang="en-US" sz="3200"/>
              <a:t> declines in a straight line as density (</a:t>
            </a:r>
            <a:r>
              <a:rPr lang="en-US" sz="3200" i="1"/>
              <a:t>N</a:t>
            </a:r>
            <a:r>
              <a:rPr lang="en-US" sz="3200"/>
              <a:t>) increases.</a:t>
            </a:r>
          </a:p>
        </p:txBody>
      </p:sp>
      <p:sp>
        <p:nvSpPr>
          <p:cNvPr id="6" name="Rectangle 2"/>
          <p:cNvSpPr txBox="1">
            <a:spLocks noChangeArrowheads="1"/>
          </p:cNvSpPr>
          <p:nvPr/>
        </p:nvSpPr>
        <p:spPr>
          <a:xfrm>
            <a:off x="228600" y="152400"/>
            <a:ext cx="27432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Logistic Growth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48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4839"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3"/>
          <p:cNvSpPr>
            <a:spLocks noGrp="1" noChangeArrowheads="1"/>
          </p:cNvSpPr>
          <p:nvPr>
            <p:ph type="body" idx="4294967295"/>
          </p:nvPr>
        </p:nvSpPr>
        <p:spPr>
          <a:xfrm>
            <a:off x="762000" y="1447800"/>
            <a:ext cx="7639050" cy="4800600"/>
          </a:xfrm>
        </p:spPr>
        <p:txBody>
          <a:bodyPr/>
          <a:lstStyle/>
          <a:p>
            <a:pPr>
              <a:lnSpc>
                <a:spcPct val="90000"/>
              </a:lnSpc>
              <a:buFontTx/>
              <a:buNone/>
            </a:pPr>
            <a:r>
              <a:rPr lang="en-US" smtClean="0"/>
              <a:t>This results in the </a:t>
            </a:r>
            <a:r>
              <a:rPr lang="en-US" i="1" smtClean="0"/>
              <a:t>logistic equation</a:t>
            </a:r>
            <a:r>
              <a:rPr lang="en-US" smtClean="0"/>
              <a:t>:</a:t>
            </a:r>
          </a:p>
          <a:p>
            <a:pPr>
              <a:lnSpc>
                <a:spcPct val="90000"/>
              </a:lnSpc>
              <a:buFontTx/>
              <a:buNone/>
            </a:pPr>
            <a:endParaRPr lang="en-US" smtClean="0"/>
          </a:p>
          <a:p>
            <a:pPr>
              <a:lnSpc>
                <a:spcPct val="90000"/>
              </a:lnSpc>
              <a:buFontTx/>
              <a:buNone/>
            </a:pPr>
            <a:endParaRPr lang="en-US" smtClean="0"/>
          </a:p>
          <a:p>
            <a:pPr>
              <a:lnSpc>
                <a:spcPct val="90000"/>
              </a:lnSpc>
              <a:buFontTx/>
              <a:buNone/>
            </a:pPr>
            <a:endParaRPr lang="en-US" smtClean="0"/>
          </a:p>
          <a:p>
            <a:pPr>
              <a:lnSpc>
                <a:spcPct val="90000"/>
              </a:lnSpc>
              <a:buFontTx/>
              <a:buNone/>
            </a:pPr>
            <a:r>
              <a:rPr lang="en-US" smtClean="0"/>
              <a:t>		</a:t>
            </a:r>
          </a:p>
          <a:p>
            <a:pPr>
              <a:lnSpc>
                <a:spcPct val="90000"/>
              </a:lnSpc>
              <a:buFontTx/>
              <a:buNone/>
            </a:pPr>
            <a:r>
              <a:rPr lang="en-US" i="1" smtClean="0"/>
              <a:t>			N</a:t>
            </a:r>
            <a:r>
              <a:rPr lang="en-US" smtClean="0"/>
              <a:t> = population density</a:t>
            </a:r>
          </a:p>
          <a:p>
            <a:pPr>
              <a:lnSpc>
                <a:spcPct val="90000"/>
              </a:lnSpc>
              <a:buFontTx/>
              <a:buNone/>
            </a:pPr>
            <a:r>
              <a:rPr lang="en-US" smtClean="0"/>
              <a:t>			</a:t>
            </a:r>
            <a:r>
              <a:rPr lang="en-US" i="1" smtClean="0"/>
              <a:t>r</a:t>
            </a:r>
            <a:r>
              <a:rPr lang="en-US" smtClean="0"/>
              <a:t> = per capita growth rate</a:t>
            </a:r>
          </a:p>
          <a:p>
            <a:pPr>
              <a:lnSpc>
                <a:spcPct val="90000"/>
              </a:lnSpc>
              <a:buFontTx/>
              <a:buNone/>
            </a:pPr>
            <a:r>
              <a:rPr lang="en-US" smtClean="0"/>
              <a:t>			</a:t>
            </a:r>
            <a:r>
              <a:rPr lang="en-US" i="1" smtClean="0"/>
              <a:t>K </a:t>
            </a:r>
            <a:r>
              <a:rPr lang="en-US" smtClean="0"/>
              <a:t>= carrying capacity</a:t>
            </a:r>
          </a:p>
        </p:txBody>
      </p:sp>
      <p:graphicFrame>
        <p:nvGraphicFramePr>
          <p:cNvPr id="13314" name="Object 2"/>
          <p:cNvGraphicFramePr>
            <a:graphicFrameLocks noChangeAspect="1"/>
          </p:cNvGraphicFramePr>
          <p:nvPr/>
        </p:nvGraphicFramePr>
        <p:xfrm>
          <a:off x="838200" y="2438400"/>
          <a:ext cx="3359150" cy="1343025"/>
        </p:xfrm>
        <a:graphic>
          <a:graphicData uri="http://schemas.openxmlformats.org/presentationml/2006/ole">
            <mc:AlternateContent xmlns:mc="http://schemas.openxmlformats.org/markup-compatibility/2006">
              <mc:Choice xmlns:v="urn:schemas-microsoft-com:vml" Requires="v">
                <p:oleObj spid="_x0000_s13398" name="Equation" r:id="rId4" imgW="1079280" imgH="431640" progId="Equation.3">
                  <p:embed/>
                </p:oleObj>
              </mc:Choice>
              <mc:Fallback>
                <p:oleObj name="Equation" r:id="rId4" imgW="1079280" imgH="431640" progId="Equation.3">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2438400"/>
                        <a:ext cx="3359150" cy="13430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2771" name="Object 3"/>
          <p:cNvGraphicFramePr>
            <a:graphicFrameLocks noChangeAspect="1"/>
          </p:cNvGraphicFramePr>
          <p:nvPr/>
        </p:nvGraphicFramePr>
        <p:xfrm>
          <a:off x="4876800" y="2438400"/>
          <a:ext cx="3810000" cy="1282700"/>
        </p:xfrm>
        <a:graphic>
          <a:graphicData uri="http://schemas.openxmlformats.org/presentationml/2006/ole">
            <mc:AlternateContent xmlns:mc="http://schemas.openxmlformats.org/markup-compatibility/2006">
              <mc:Choice xmlns:v="urn:schemas-microsoft-com:vml" Requires="v">
                <p:oleObj spid="_x0000_s13399" r:id="rId6" imgW="2197100" imgH="787400" progId="Equation.3">
                  <p:embed/>
                </p:oleObj>
              </mc:Choice>
              <mc:Fallback>
                <p:oleObj r:id="rId6" imgW="2197100" imgH="787400"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76800" y="2438400"/>
                        <a:ext cx="3810000" cy="1282700"/>
                      </a:xfrm>
                      <a:prstGeom prst="rect">
                        <a:avLst/>
                      </a:prstGeom>
                      <a:noFill/>
                      <a:extLst>
                        <a:ext uri="{909E8E84-426E-40DD-AFC4-6F175D3DCCD1}">
                          <a14:hiddenFill xmlns:a14="http://schemas.microsoft.com/office/drawing/2010/main">
                            <a:solidFill>
                              <a:srgbClr val="99CCFF"/>
                            </a:solidFill>
                          </a14:hiddenFill>
                        </a:ext>
                      </a:extLst>
                    </p:spPr>
                  </p:pic>
                </p:oleObj>
              </mc:Fallback>
            </mc:AlternateContent>
          </a:graphicData>
        </a:graphic>
      </p:graphicFrame>
      <p:sp>
        <p:nvSpPr>
          <p:cNvPr id="6" name="Rectangle 2"/>
          <p:cNvSpPr txBox="1">
            <a:spLocks noChangeArrowheads="1"/>
          </p:cNvSpPr>
          <p:nvPr/>
        </p:nvSpPr>
        <p:spPr>
          <a:xfrm>
            <a:off x="228600" y="152400"/>
            <a:ext cx="27432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Logistic Growth</a:t>
            </a:r>
          </a:p>
        </p:txBody>
      </p:sp>
      <p:sp>
        <p:nvSpPr>
          <p:cNvPr id="13318" name="TextBox 6"/>
          <p:cNvSpPr txBox="1">
            <a:spLocks noChangeArrowheads="1"/>
          </p:cNvSpPr>
          <p:nvPr/>
        </p:nvSpPr>
        <p:spPr bwMode="auto">
          <a:xfrm>
            <a:off x="4267200" y="2895600"/>
            <a:ext cx="457200" cy="369888"/>
          </a:xfrm>
          <a:prstGeom prst="rect">
            <a:avLst/>
          </a:prstGeom>
          <a:noFill/>
          <a:ln w="9525">
            <a:noFill/>
            <a:miter lim="800000"/>
            <a:headEnd/>
            <a:tailEnd/>
          </a:ln>
        </p:spPr>
        <p:txBody>
          <a:bodyPr>
            <a:spAutoFit/>
          </a:bodyPr>
          <a:lstStyle/>
          <a:p>
            <a:r>
              <a:rPr lang="en-US">
                <a:latin typeface="Calibri" pitchFamily="34" charset="0"/>
              </a:rPr>
              <a:t>or,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dissolve">
                                      <p:cBhvr>
                                        <p:cTn id="7" dur="500"/>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152400" y="655638"/>
            <a:ext cx="8915400" cy="868362"/>
          </a:xfrm>
        </p:spPr>
        <p:txBody>
          <a:bodyPr/>
          <a:lstStyle/>
          <a:p>
            <a:r>
              <a:rPr lang="en-US" sz="3200" smtClean="0"/>
              <a:t>Fig. 9.18  Logistic and Exponential Growth Compared</a:t>
            </a:r>
          </a:p>
        </p:txBody>
      </p:sp>
      <p:pic>
        <p:nvPicPr>
          <p:cNvPr id="88067" name="Picture 4" descr="ecology-fig-09-18-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66800" y="1333500"/>
            <a:ext cx="7696200" cy="5372100"/>
          </a:xfrm>
          <a:prstGeom prst="rect">
            <a:avLst/>
          </a:prstGeom>
          <a:noFill/>
          <a:ln w="9525">
            <a:noFill/>
            <a:miter lim="800000"/>
            <a:headEnd/>
            <a:tailEnd/>
          </a:ln>
        </p:spPr>
      </p:pic>
      <p:sp>
        <p:nvSpPr>
          <p:cNvPr id="4" name="Rectangle 2"/>
          <p:cNvSpPr txBox="1">
            <a:spLocks noChangeArrowheads="1"/>
          </p:cNvSpPr>
          <p:nvPr/>
        </p:nvSpPr>
        <p:spPr>
          <a:xfrm>
            <a:off x="228600" y="152400"/>
            <a:ext cx="27432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Logistic Growth</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3"/>
          <p:cNvSpPr>
            <a:spLocks noGrp="1" noChangeArrowheads="1"/>
          </p:cNvSpPr>
          <p:nvPr>
            <p:ph type="body" idx="4294967295"/>
          </p:nvPr>
        </p:nvSpPr>
        <p:spPr>
          <a:xfrm>
            <a:off x="304800" y="1447800"/>
            <a:ext cx="8534400" cy="4800600"/>
          </a:xfrm>
        </p:spPr>
        <p:txBody>
          <a:bodyPr/>
          <a:lstStyle/>
          <a:p>
            <a:pPr marL="0" indent="0">
              <a:buFontTx/>
              <a:buNone/>
            </a:pPr>
            <a:r>
              <a:rPr lang="en-US" smtClean="0"/>
              <a:t>When densities are low, logistic growth is similar to exponential growth.</a:t>
            </a:r>
          </a:p>
          <a:p>
            <a:pPr marL="0" indent="0">
              <a:buFontTx/>
              <a:buNone/>
            </a:pPr>
            <a:endParaRPr lang="en-US" smtClean="0"/>
          </a:p>
          <a:p>
            <a:pPr marL="0" indent="0">
              <a:buFontTx/>
              <a:buNone/>
            </a:pPr>
            <a:r>
              <a:rPr lang="en-US" smtClean="0"/>
              <a:t>When </a:t>
            </a:r>
            <a:r>
              <a:rPr lang="en-US" i="1" smtClean="0"/>
              <a:t>N </a:t>
            </a:r>
            <a:r>
              <a:rPr lang="en-US" smtClean="0"/>
              <a:t>is small, (1 – </a:t>
            </a:r>
            <a:r>
              <a:rPr lang="en-US" i="1" smtClean="0"/>
              <a:t>N</a:t>
            </a:r>
            <a:r>
              <a:rPr lang="en-US" smtClean="0"/>
              <a:t>/</a:t>
            </a:r>
            <a:r>
              <a:rPr lang="en-US" i="1" smtClean="0"/>
              <a:t>K</a:t>
            </a:r>
            <a:r>
              <a:rPr lang="en-US" smtClean="0"/>
              <a:t>) is close to 1, and a population with logistic growth increases at a rate close to </a:t>
            </a:r>
            <a:r>
              <a:rPr lang="en-US" i="1" smtClean="0"/>
              <a:t>r</a:t>
            </a:r>
            <a:r>
              <a:rPr lang="en-US" smtClean="0"/>
              <a:t>.</a:t>
            </a:r>
          </a:p>
          <a:p>
            <a:pPr marL="0" indent="0">
              <a:buFontTx/>
              <a:buNone/>
            </a:pPr>
            <a:endParaRPr lang="en-US" smtClean="0"/>
          </a:p>
          <a:p>
            <a:pPr marL="0" indent="0">
              <a:buFontTx/>
              <a:buNone/>
            </a:pPr>
            <a:r>
              <a:rPr lang="en-US" smtClean="0"/>
              <a:t>As density increases, growth rate approaches zero.</a:t>
            </a:r>
          </a:p>
        </p:txBody>
      </p:sp>
      <p:sp>
        <p:nvSpPr>
          <p:cNvPr id="4" name="Rectangle 2"/>
          <p:cNvSpPr txBox="1">
            <a:spLocks noChangeArrowheads="1"/>
          </p:cNvSpPr>
          <p:nvPr/>
        </p:nvSpPr>
        <p:spPr>
          <a:xfrm>
            <a:off x="228600" y="152400"/>
            <a:ext cx="2743200" cy="639763"/>
          </a:xfrm>
          <a:prstGeom prst="rect">
            <a:avLst/>
          </a:prstGeom>
          <a:solidFill>
            <a:schemeClr val="bg1">
              <a:lumMod val="85000"/>
            </a:schemeClr>
          </a:solidFill>
        </p:spPr>
        <p:txBody>
          <a:bodyPr anchor="ctr">
            <a:normAutofit fontScale="97500"/>
          </a:bodyPr>
          <a:lstStyle/>
          <a:p>
            <a:pPr algn="ctr" fontAlgn="auto">
              <a:spcAft>
                <a:spcPts val="0"/>
              </a:spcAft>
              <a:defRPr/>
            </a:pPr>
            <a:r>
              <a:rPr lang="en-US" sz="2800" dirty="0">
                <a:latin typeface="+mj-lt"/>
                <a:ea typeface="+mj-ea"/>
                <a:cs typeface="+mj-cs"/>
              </a:rPr>
              <a:t>Logistic Growth</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extBox 1"/>
          <p:cNvSpPr txBox="1">
            <a:spLocks noChangeArrowheads="1"/>
          </p:cNvSpPr>
          <p:nvPr/>
        </p:nvSpPr>
        <p:spPr bwMode="auto">
          <a:xfrm>
            <a:off x="381000" y="304800"/>
            <a:ext cx="6858000" cy="1077913"/>
          </a:xfrm>
          <a:prstGeom prst="rect">
            <a:avLst/>
          </a:prstGeom>
          <a:noFill/>
          <a:ln w="9525">
            <a:noFill/>
            <a:miter lim="800000"/>
            <a:headEnd/>
            <a:tailEnd/>
          </a:ln>
        </p:spPr>
        <p:txBody>
          <a:bodyPr>
            <a:spAutoFit/>
          </a:bodyPr>
          <a:lstStyle/>
          <a:p>
            <a:r>
              <a:rPr lang="en-US" sz="3200" b="1" dirty="0">
                <a:latin typeface="Calibri" pitchFamily="34" charset="0"/>
              </a:rPr>
              <a:t>What will limit human populations?</a:t>
            </a:r>
          </a:p>
          <a:p>
            <a:r>
              <a:rPr lang="en-US" sz="3200" dirty="0">
                <a:solidFill>
                  <a:srgbClr val="FF0000"/>
                </a:solidFill>
                <a:latin typeface="Calibri" pitchFamily="34" charset="0"/>
              </a:rPr>
              <a:t>Cain et al. </a:t>
            </a:r>
            <a:r>
              <a:rPr lang="en-US" sz="3200" dirty="0" smtClean="0">
                <a:solidFill>
                  <a:srgbClr val="FF0000"/>
                </a:solidFill>
                <a:latin typeface="Calibri" pitchFamily="34" charset="0"/>
              </a:rPr>
              <a:t>216-217</a:t>
            </a:r>
            <a:endParaRPr lang="en-US" sz="3200" dirty="0">
              <a:solidFill>
                <a:srgbClr val="FF0000"/>
              </a:solidFill>
              <a:latin typeface="Calibri" pitchFamily="34" charset="0"/>
            </a:endParaRPr>
          </a:p>
        </p:txBody>
      </p:sp>
      <p:sp>
        <p:nvSpPr>
          <p:cNvPr id="3" name="TextBox 2"/>
          <p:cNvSpPr txBox="1">
            <a:spLocks noChangeArrowheads="1"/>
          </p:cNvSpPr>
          <p:nvPr/>
        </p:nvSpPr>
        <p:spPr bwMode="auto">
          <a:xfrm>
            <a:off x="457200" y="1676400"/>
            <a:ext cx="1981200" cy="400050"/>
          </a:xfrm>
          <a:prstGeom prst="rect">
            <a:avLst/>
          </a:prstGeom>
          <a:noFill/>
          <a:ln w="9525">
            <a:noFill/>
            <a:miter lim="800000"/>
            <a:headEnd/>
            <a:tailEnd/>
          </a:ln>
        </p:spPr>
        <p:txBody>
          <a:bodyPr>
            <a:spAutoFit/>
          </a:bodyPr>
          <a:lstStyle/>
          <a:p>
            <a:r>
              <a:rPr lang="en-US" sz="2000">
                <a:latin typeface="Calibri" pitchFamily="34" charset="0"/>
              </a:rPr>
              <a:t>Resources</a:t>
            </a:r>
          </a:p>
        </p:txBody>
      </p:sp>
      <p:sp>
        <p:nvSpPr>
          <p:cNvPr id="4" name="TextBox 3"/>
          <p:cNvSpPr txBox="1">
            <a:spLocks noChangeArrowheads="1"/>
          </p:cNvSpPr>
          <p:nvPr/>
        </p:nvSpPr>
        <p:spPr bwMode="auto">
          <a:xfrm>
            <a:off x="457200" y="2946400"/>
            <a:ext cx="4114800" cy="400050"/>
          </a:xfrm>
          <a:prstGeom prst="rect">
            <a:avLst/>
          </a:prstGeom>
          <a:noFill/>
          <a:ln w="9525">
            <a:noFill/>
            <a:miter lim="800000"/>
            <a:headEnd/>
            <a:tailEnd/>
          </a:ln>
        </p:spPr>
        <p:txBody>
          <a:bodyPr>
            <a:spAutoFit/>
          </a:bodyPr>
          <a:lstStyle/>
          <a:p>
            <a:r>
              <a:rPr lang="en-US" sz="2000">
                <a:latin typeface="Calibri" pitchFamily="34" charset="0"/>
              </a:rPr>
              <a:t>Overgrazing (often leads to drought)</a:t>
            </a:r>
          </a:p>
        </p:txBody>
      </p:sp>
      <p:sp>
        <p:nvSpPr>
          <p:cNvPr id="5" name="TextBox 4"/>
          <p:cNvSpPr txBox="1">
            <a:spLocks noChangeArrowheads="1"/>
          </p:cNvSpPr>
          <p:nvPr/>
        </p:nvSpPr>
        <p:spPr bwMode="auto">
          <a:xfrm>
            <a:off x="457200" y="3581400"/>
            <a:ext cx="1828800" cy="400050"/>
          </a:xfrm>
          <a:prstGeom prst="rect">
            <a:avLst/>
          </a:prstGeom>
          <a:noFill/>
          <a:ln w="9525">
            <a:noFill/>
            <a:miter lim="800000"/>
            <a:headEnd/>
            <a:tailEnd/>
          </a:ln>
        </p:spPr>
        <p:txBody>
          <a:bodyPr>
            <a:spAutoFit/>
          </a:bodyPr>
          <a:lstStyle/>
          <a:p>
            <a:r>
              <a:rPr lang="en-US" sz="2000">
                <a:latin typeface="Calibri" pitchFamily="34" charset="0"/>
              </a:rPr>
              <a:t>Loss of top soil</a:t>
            </a:r>
          </a:p>
        </p:txBody>
      </p:sp>
      <p:sp>
        <p:nvSpPr>
          <p:cNvPr id="6" name="TextBox 5"/>
          <p:cNvSpPr txBox="1">
            <a:spLocks noChangeArrowheads="1"/>
          </p:cNvSpPr>
          <p:nvPr/>
        </p:nvSpPr>
        <p:spPr bwMode="auto">
          <a:xfrm>
            <a:off x="457200" y="5486400"/>
            <a:ext cx="2971800" cy="400050"/>
          </a:xfrm>
          <a:prstGeom prst="rect">
            <a:avLst/>
          </a:prstGeom>
          <a:noFill/>
          <a:ln w="9525">
            <a:noFill/>
            <a:miter lim="800000"/>
            <a:headEnd/>
            <a:tailEnd/>
          </a:ln>
        </p:spPr>
        <p:txBody>
          <a:bodyPr>
            <a:spAutoFit/>
          </a:bodyPr>
          <a:lstStyle/>
          <a:p>
            <a:r>
              <a:rPr lang="en-US" sz="2000">
                <a:latin typeface="Calibri" pitchFamily="34" charset="0"/>
              </a:rPr>
              <a:t>Your ecological footprint</a:t>
            </a:r>
          </a:p>
        </p:txBody>
      </p:sp>
      <p:sp>
        <p:nvSpPr>
          <p:cNvPr id="7" name="TextBox 6"/>
          <p:cNvSpPr txBox="1">
            <a:spLocks noChangeArrowheads="1"/>
          </p:cNvSpPr>
          <p:nvPr/>
        </p:nvSpPr>
        <p:spPr bwMode="auto">
          <a:xfrm>
            <a:off x="457200" y="4851400"/>
            <a:ext cx="2057400" cy="400050"/>
          </a:xfrm>
          <a:prstGeom prst="rect">
            <a:avLst/>
          </a:prstGeom>
          <a:noFill/>
          <a:ln w="9525">
            <a:noFill/>
            <a:miter lim="800000"/>
            <a:headEnd/>
            <a:tailEnd/>
          </a:ln>
        </p:spPr>
        <p:txBody>
          <a:bodyPr>
            <a:spAutoFit/>
          </a:bodyPr>
          <a:lstStyle/>
          <a:p>
            <a:r>
              <a:rPr lang="en-US" sz="2000">
                <a:latin typeface="Calibri" pitchFamily="34" charset="0"/>
              </a:rPr>
              <a:t>Sahel region</a:t>
            </a:r>
          </a:p>
        </p:txBody>
      </p:sp>
      <p:sp>
        <p:nvSpPr>
          <p:cNvPr id="8" name="TextBox 7"/>
          <p:cNvSpPr txBox="1">
            <a:spLocks noChangeArrowheads="1"/>
          </p:cNvSpPr>
          <p:nvPr/>
        </p:nvSpPr>
        <p:spPr bwMode="auto">
          <a:xfrm>
            <a:off x="457200" y="4216400"/>
            <a:ext cx="3429000" cy="400050"/>
          </a:xfrm>
          <a:prstGeom prst="rect">
            <a:avLst/>
          </a:prstGeom>
          <a:noFill/>
          <a:ln w="9525">
            <a:noFill/>
            <a:miter lim="800000"/>
            <a:headEnd/>
            <a:tailEnd/>
          </a:ln>
        </p:spPr>
        <p:txBody>
          <a:bodyPr>
            <a:spAutoFit/>
          </a:bodyPr>
          <a:lstStyle/>
          <a:p>
            <a:r>
              <a:rPr lang="en-US" sz="2000">
                <a:latin typeface="Calibri" pitchFamily="34" charset="0"/>
              </a:rPr>
              <a:t>Firewood and deforestation</a:t>
            </a:r>
          </a:p>
        </p:txBody>
      </p:sp>
      <p:pic>
        <p:nvPicPr>
          <p:cNvPr id="9" name="Picture 8" descr="Sabbatical 534.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477000" y="685800"/>
            <a:ext cx="2570163" cy="1927225"/>
          </a:xfrm>
          <a:prstGeom prst="rect">
            <a:avLst/>
          </a:prstGeom>
          <a:noFill/>
          <a:ln w="9525">
            <a:noFill/>
            <a:miter lim="800000"/>
            <a:headEnd/>
            <a:tailEnd/>
          </a:ln>
        </p:spPr>
      </p:pic>
      <p:pic>
        <p:nvPicPr>
          <p:cNvPr id="10" name="Picture 2" descr="Strawhill Colin etc 348.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446838" y="2667000"/>
            <a:ext cx="2625725" cy="1970088"/>
          </a:xfrm>
          <a:prstGeom prst="rect">
            <a:avLst/>
          </a:prstGeom>
          <a:noFill/>
          <a:ln w="9525">
            <a:noFill/>
            <a:miter lim="800000"/>
            <a:headEnd/>
            <a:tailEnd/>
          </a:ln>
        </p:spPr>
      </p:pic>
      <p:pic>
        <p:nvPicPr>
          <p:cNvPr id="11" name="Picture 10" descr="Tibet and kathmandu 228.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429000" y="4419600"/>
            <a:ext cx="2976563" cy="2232025"/>
          </a:xfrm>
          <a:prstGeom prst="rect">
            <a:avLst/>
          </a:prstGeom>
          <a:noFill/>
          <a:ln w="9525">
            <a:noFill/>
            <a:miter lim="800000"/>
            <a:headEnd/>
            <a:tailEnd/>
          </a:ln>
        </p:spPr>
      </p:pic>
      <p:pic>
        <p:nvPicPr>
          <p:cNvPr id="13" name="Picture 12" descr="Tibet and kathmandu 260.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477000" y="4724400"/>
            <a:ext cx="2555875" cy="1917700"/>
          </a:xfrm>
          <a:prstGeom prst="rect">
            <a:avLst/>
          </a:prstGeom>
          <a:noFill/>
          <a:ln w="9525">
            <a:noFill/>
            <a:miter lim="800000"/>
            <a:headEnd/>
            <a:tailEnd/>
          </a:ln>
        </p:spPr>
      </p:pic>
      <p:pic>
        <p:nvPicPr>
          <p:cNvPr id="14" name="Picture 13" descr="soil erosion.jpg"/>
          <p:cNvPicPr>
            <a:picLocks noChangeAspect="1"/>
          </p:cNvPicPr>
          <p:nvPr/>
        </p:nvPicPr>
        <p:blipFill>
          <a:blip r:embed="rId6" cstate="screen"/>
          <a:srcRect/>
          <a:stretch>
            <a:fillRect/>
          </a:stretch>
        </p:blipFill>
        <p:spPr bwMode="auto">
          <a:xfrm>
            <a:off x="3856038" y="990600"/>
            <a:ext cx="2468562" cy="1866900"/>
          </a:xfrm>
          <a:prstGeom prst="rect">
            <a:avLst/>
          </a:prstGeom>
          <a:noFill/>
          <a:ln w="9525">
            <a:noFill/>
            <a:miter lim="800000"/>
            <a:headEnd/>
            <a:tailEnd/>
          </a:ln>
        </p:spPr>
      </p:pic>
      <p:sp>
        <p:nvSpPr>
          <p:cNvPr id="15" name="TextBox 14"/>
          <p:cNvSpPr txBox="1">
            <a:spLocks noChangeArrowheads="1"/>
          </p:cNvSpPr>
          <p:nvPr/>
        </p:nvSpPr>
        <p:spPr bwMode="auto">
          <a:xfrm>
            <a:off x="457200" y="2311400"/>
            <a:ext cx="1143000" cy="400050"/>
          </a:xfrm>
          <a:prstGeom prst="rect">
            <a:avLst/>
          </a:prstGeom>
          <a:noFill/>
          <a:ln w="9525">
            <a:noFill/>
            <a:miter lim="800000"/>
            <a:headEnd/>
            <a:tailEnd/>
          </a:ln>
        </p:spPr>
        <p:txBody>
          <a:bodyPr>
            <a:spAutoFit/>
          </a:bodyPr>
          <a:lstStyle/>
          <a:p>
            <a:r>
              <a:rPr lang="en-US" sz="2000">
                <a:latin typeface="Calibri" pitchFamily="34" charset="0"/>
              </a:rPr>
              <a:t>Disease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15"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393293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IW_NOTES_FOOTER" val="1"/>
</p:tagLst>
</file>

<file path=ppt/tags/tag2.xml><?xml version="1.0" encoding="utf-8"?>
<p:tagLst xmlns:a="http://schemas.openxmlformats.org/drawingml/2006/main" xmlns:r="http://schemas.openxmlformats.org/officeDocument/2006/relationships" xmlns:p="http://schemas.openxmlformats.org/presentationml/2006/main">
  <p:tag name="IIW_NOTES_FOOTER" val="1"/>
</p:tagLst>
</file>

<file path=ppt/tags/tag3.xml><?xml version="1.0" encoding="utf-8"?>
<p:tagLst xmlns:a="http://schemas.openxmlformats.org/drawingml/2006/main" xmlns:r="http://schemas.openxmlformats.org/officeDocument/2006/relationships" xmlns:p="http://schemas.openxmlformats.org/presentationml/2006/main">
  <p:tag name="IIW_NOTES_FOOTER" val="1"/>
</p:tagLst>
</file>

<file path=ppt/tags/tag4.xml><?xml version="1.0" encoding="utf-8"?>
<p:tagLst xmlns:a="http://schemas.openxmlformats.org/drawingml/2006/main" xmlns:r="http://schemas.openxmlformats.org/officeDocument/2006/relationships" xmlns:p="http://schemas.openxmlformats.org/presentationml/2006/main">
  <p:tag name="IIW_NOTES_FOOTER" val="1"/>
</p:tagLst>
</file>

<file path=ppt/tags/tag5.xml><?xml version="1.0" encoding="utf-8"?>
<p:tagLst xmlns:a="http://schemas.openxmlformats.org/drawingml/2006/main" xmlns:r="http://schemas.openxmlformats.org/officeDocument/2006/relationships" xmlns:p="http://schemas.openxmlformats.org/presentationml/2006/main">
  <p:tag name="IIW_NOTES_FOOTER" val="1"/>
</p:tagLst>
</file>

<file path=ppt/tags/tag6.xml><?xml version="1.0" encoding="utf-8"?>
<p:tagLst xmlns:a="http://schemas.openxmlformats.org/drawingml/2006/main" xmlns:r="http://schemas.openxmlformats.org/officeDocument/2006/relationships" xmlns:p="http://schemas.openxmlformats.org/presentationml/2006/main">
  <p:tag name="IIW_NOTES_FOOTER" val="1"/>
</p:tagLst>
</file>

<file path=ppt/tags/tag7.xml><?xml version="1.0" encoding="utf-8"?>
<p:tagLst xmlns:a="http://schemas.openxmlformats.org/drawingml/2006/main" xmlns:r="http://schemas.openxmlformats.org/officeDocument/2006/relationships" xmlns:p="http://schemas.openxmlformats.org/presentationml/2006/main">
  <p:tag name="IIW_NOTES_FOOTER" val="1"/>
</p:tagLst>
</file>

<file path=ppt/tags/tag8.xml><?xml version="1.0" encoding="utf-8"?>
<p:tagLst xmlns:a="http://schemas.openxmlformats.org/drawingml/2006/main" xmlns:r="http://schemas.openxmlformats.org/officeDocument/2006/relationships" xmlns:p="http://schemas.openxmlformats.org/presentationml/2006/main">
  <p:tag name="IIW_NOTES_FOOTER" val="1"/>
</p:tagLst>
</file>

<file path=ppt/tags/tag9.xml><?xml version="1.0" encoding="utf-8"?>
<p:tagLst xmlns:a="http://schemas.openxmlformats.org/drawingml/2006/main" xmlns:r="http://schemas.openxmlformats.org/officeDocument/2006/relationships" xmlns:p="http://schemas.openxmlformats.org/presentationml/2006/main">
  <p:tag name="IIW_NOTES_FOOTER" val="1"/>
</p:tagLst>
</file>

<file path=ppt/tags/tag10.xml><?xml version="1.0" encoding="utf-8"?>
<p:tagLst xmlns:a="http://schemas.openxmlformats.org/drawingml/2006/main" xmlns:r="http://schemas.openxmlformats.org/officeDocument/2006/relationships" xmlns:p="http://schemas.openxmlformats.org/presentationml/2006/main">
  <p:tag name="IIW_NOTES_FOOTER" val="1"/>
</p:tagLst>
</file>

<file path=ppt/tags/tag11.xml><?xml version="1.0" encoding="utf-8"?>
<p:tagLst xmlns:a="http://schemas.openxmlformats.org/drawingml/2006/main" xmlns:r="http://schemas.openxmlformats.org/officeDocument/2006/relationships" xmlns:p="http://schemas.openxmlformats.org/presentationml/2006/main">
  <p:tag name="IIW_NOTES_FOOTER" val="1"/>
</p:tagLst>
</file>

<file path=ppt/tags/tag12.xml><?xml version="1.0" encoding="utf-8"?>
<p:tagLst xmlns:a="http://schemas.openxmlformats.org/drawingml/2006/main" xmlns:r="http://schemas.openxmlformats.org/officeDocument/2006/relationships" xmlns:p="http://schemas.openxmlformats.org/presentationml/2006/main">
  <p:tag name="IIW_NOTES_FOOTER"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5342</TotalTime>
  <Words>2116</Words>
  <Application>Microsoft Office PowerPoint</Application>
  <PresentationFormat>On-screen Show (4:3)</PresentationFormat>
  <Paragraphs>341</Paragraphs>
  <Slides>66</Slides>
  <Notes>38</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66</vt:i4>
      </vt:variant>
    </vt:vector>
  </HeadingPairs>
  <TitlesOfParts>
    <vt:vector size="69" baseType="lpstr">
      <vt:lpstr>Office Theme</vt:lpstr>
      <vt:lpstr>Equation</vt:lpstr>
      <vt:lpstr>Microsoft Equation 3.0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Fig. 9.2  Explosive Growth of the Human Population</vt:lpstr>
      <vt:lpstr>PowerPoint Presentation</vt:lpstr>
      <vt:lpstr>PowerPoint Presentation</vt:lpstr>
      <vt:lpstr>PowerPoint Presentation</vt:lpstr>
      <vt:lpstr>PowerPoint Presentation</vt:lpstr>
      <vt:lpstr>Fig. 9.10  Geometric and Exponential Growth</vt:lpstr>
      <vt:lpstr>PowerPoint Presentation</vt:lpstr>
      <vt:lpstr>PowerPoint Presentation</vt:lpstr>
      <vt:lpstr>Fig. 9.10  Geometric and Exponential Growth</vt:lpstr>
      <vt:lpstr>Fig. 9.10  Geometric and Exponential Growth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Fig. 9.14  Density Dependence and Density Independence</vt:lpstr>
      <vt:lpstr>PowerPoint Presentation</vt:lpstr>
      <vt:lpstr>PowerPoint Presentation</vt:lpstr>
      <vt:lpstr>PowerPoint Presentation</vt:lpstr>
      <vt:lpstr>Fig. 9.15  Examples of Density Dependence in Natural Populations</vt:lpstr>
      <vt:lpstr>PowerPoint Presentation</vt:lpstr>
      <vt:lpstr>Fig. 9.15  Examples of Density Dependence in Natural Populations</vt:lpstr>
      <vt:lpstr>PowerPoint Presentation</vt:lpstr>
      <vt:lpstr>Fig. 9.16  Population Growth Rates May Decline at High Densities</vt:lpstr>
      <vt:lpstr>Fig. 9.16  Population Growth Rates May Decline at High Densities</vt:lpstr>
      <vt:lpstr>PowerPoint Presentation</vt:lpstr>
      <vt:lpstr>PowerPoint Presentation</vt:lpstr>
      <vt:lpstr>PowerPoint Presentation</vt:lpstr>
      <vt:lpstr>Fig. 10.14  Allee Effects Can Threaten Small Populations</vt:lpstr>
      <vt:lpstr>PowerPoint Presentation</vt:lpstr>
      <vt:lpstr>PowerPoint Presentation</vt:lpstr>
      <vt:lpstr>PowerPoint Presentation</vt:lpstr>
      <vt:lpstr>PowerPoint Presentation</vt:lpstr>
      <vt:lpstr>PowerPoint Presentation</vt:lpstr>
      <vt:lpstr>PowerPoint Presentation</vt:lpstr>
      <vt:lpstr>Fig. 9.17  An S-shaped Growth Curve in a Natural Population</vt:lpstr>
      <vt:lpstr>PowerPoint Presentation</vt:lpstr>
      <vt:lpstr>PowerPoint Presentation</vt:lpstr>
      <vt:lpstr>Fig. 9.18  Logistic and Exponential Growth Compared</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don’t populations expand infinitely?</dc:title>
  <dc:creator>Roy Turkington</dc:creator>
  <cp:lastModifiedBy>Roy</cp:lastModifiedBy>
  <cp:revision>347</cp:revision>
  <dcterms:created xsi:type="dcterms:W3CDTF">2009-07-22T20:14:47Z</dcterms:created>
  <dcterms:modified xsi:type="dcterms:W3CDTF">2012-09-19T21:11:40Z</dcterms:modified>
</cp:coreProperties>
</file>