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handoutMasterIdLst>
    <p:handoutMasterId r:id="rId73"/>
  </p:handoutMasterIdLst>
  <p:sldIdLst>
    <p:sldId id="256" r:id="rId2"/>
    <p:sldId id="257" r:id="rId3"/>
    <p:sldId id="336" r:id="rId4"/>
    <p:sldId id="259" r:id="rId5"/>
    <p:sldId id="318" r:id="rId6"/>
    <p:sldId id="324" r:id="rId7"/>
    <p:sldId id="325" r:id="rId8"/>
    <p:sldId id="326" r:id="rId9"/>
    <p:sldId id="346" r:id="rId10"/>
    <p:sldId id="327" r:id="rId11"/>
    <p:sldId id="329" r:id="rId12"/>
    <p:sldId id="341" r:id="rId13"/>
    <p:sldId id="330" r:id="rId14"/>
    <p:sldId id="340" r:id="rId15"/>
    <p:sldId id="358" r:id="rId16"/>
    <p:sldId id="331" r:id="rId17"/>
    <p:sldId id="359" r:id="rId18"/>
    <p:sldId id="337" r:id="rId19"/>
    <p:sldId id="260" r:id="rId20"/>
    <p:sldId id="263" r:id="rId21"/>
    <p:sldId id="264" r:id="rId22"/>
    <p:sldId id="348" r:id="rId23"/>
    <p:sldId id="281" r:id="rId24"/>
    <p:sldId id="338" r:id="rId25"/>
    <p:sldId id="320" r:id="rId26"/>
    <p:sldId id="353" r:id="rId27"/>
    <p:sldId id="265" r:id="rId28"/>
    <p:sldId id="282" r:id="rId29"/>
    <p:sldId id="283" r:id="rId30"/>
    <p:sldId id="284" r:id="rId31"/>
    <p:sldId id="349" r:id="rId32"/>
    <p:sldId id="285" r:id="rId33"/>
    <p:sldId id="360" r:id="rId34"/>
    <p:sldId id="286" r:id="rId35"/>
    <p:sldId id="287" r:id="rId36"/>
    <p:sldId id="288" r:id="rId37"/>
    <p:sldId id="350" r:id="rId38"/>
    <p:sldId id="361" r:id="rId39"/>
    <p:sldId id="362" r:id="rId40"/>
    <p:sldId id="289" r:id="rId41"/>
    <p:sldId id="290" r:id="rId42"/>
    <p:sldId id="291" r:id="rId43"/>
    <p:sldId id="292" r:id="rId44"/>
    <p:sldId id="308" r:id="rId45"/>
    <p:sldId id="332" r:id="rId46"/>
    <p:sldId id="335" r:id="rId47"/>
    <p:sldId id="351" r:id="rId48"/>
    <p:sldId id="347" r:id="rId49"/>
    <p:sldId id="294" r:id="rId50"/>
    <p:sldId id="295" r:id="rId51"/>
    <p:sldId id="310" r:id="rId52"/>
    <p:sldId id="309" r:id="rId53"/>
    <p:sldId id="352" r:id="rId54"/>
    <p:sldId id="355" r:id="rId55"/>
    <p:sldId id="343" r:id="rId56"/>
    <p:sldId id="339" r:id="rId57"/>
    <p:sldId id="313" r:id="rId58"/>
    <p:sldId id="296" r:id="rId59"/>
    <p:sldId id="300" r:id="rId60"/>
    <p:sldId id="301" r:id="rId61"/>
    <p:sldId id="314" r:id="rId62"/>
    <p:sldId id="315" r:id="rId63"/>
    <p:sldId id="344" r:id="rId64"/>
    <p:sldId id="306" r:id="rId65"/>
    <p:sldId id="317" r:id="rId66"/>
    <p:sldId id="311" r:id="rId67"/>
    <p:sldId id="356" r:id="rId68"/>
    <p:sldId id="357" r:id="rId69"/>
    <p:sldId id="302" r:id="rId70"/>
    <p:sldId id="307" r:id="rId71"/>
  </p:sldIdLst>
  <p:sldSz cx="9144000" cy="6858000" type="screen4x3"/>
  <p:notesSz cx="6934200" cy="92202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6242" autoAdjust="0"/>
    <p:restoredTop sz="94660"/>
  </p:normalViewPr>
  <p:slideViewPr>
    <p:cSldViewPr>
      <p:cViewPr varScale="1">
        <p:scale>
          <a:sx n="80" d="100"/>
          <a:sy n="80" d="100"/>
        </p:scale>
        <p:origin x="-1452" y="-7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85" d="100"/>
        <a:sy n="85" d="100"/>
      </p:scale>
      <p:origin x="0" y="471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7.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0375"/>
          </a:xfrm>
          <a:prstGeom prst="rect">
            <a:avLst/>
          </a:prstGeom>
        </p:spPr>
        <p:txBody>
          <a:bodyPr vert="horz" lIns="92309" tIns="46154" rIns="92309" bIns="46154" rtlCol="0"/>
          <a:lstStyle>
            <a:lvl1pPr algn="l">
              <a:defRPr sz="1200"/>
            </a:lvl1pPr>
          </a:lstStyle>
          <a:p>
            <a:pPr>
              <a:defRPr/>
            </a:pPr>
            <a:endParaRPr lang="en-CA"/>
          </a:p>
        </p:txBody>
      </p:sp>
      <p:sp>
        <p:nvSpPr>
          <p:cNvPr id="3" name="Date Placeholder 2"/>
          <p:cNvSpPr>
            <a:spLocks noGrp="1"/>
          </p:cNvSpPr>
          <p:nvPr>
            <p:ph type="dt" sz="quarter" idx="1"/>
          </p:nvPr>
        </p:nvSpPr>
        <p:spPr>
          <a:xfrm>
            <a:off x="3927475" y="0"/>
            <a:ext cx="3005138" cy="460375"/>
          </a:xfrm>
          <a:prstGeom prst="rect">
            <a:avLst/>
          </a:prstGeom>
        </p:spPr>
        <p:txBody>
          <a:bodyPr vert="horz" lIns="92309" tIns="46154" rIns="92309" bIns="46154" rtlCol="0"/>
          <a:lstStyle>
            <a:lvl1pPr algn="r">
              <a:defRPr sz="1200"/>
            </a:lvl1pPr>
          </a:lstStyle>
          <a:p>
            <a:pPr>
              <a:defRPr/>
            </a:pPr>
            <a:fld id="{5005EE88-9E1B-4EA1-901A-0A36C389EFBA}" type="datetimeFigureOut">
              <a:rPr lang="en-US"/>
              <a:pPr>
                <a:defRPr/>
              </a:pPr>
              <a:t>8/24/2012</a:t>
            </a:fld>
            <a:endParaRPr lang="en-CA"/>
          </a:p>
        </p:txBody>
      </p:sp>
      <p:sp>
        <p:nvSpPr>
          <p:cNvPr id="4" name="Footer Placeholder 3"/>
          <p:cNvSpPr>
            <a:spLocks noGrp="1"/>
          </p:cNvSpPr>
          <p:nvPr>
            <p:ph type="ftr" sz="quarter" idx="2"/>
          </p:nvPr>
        </p:nvSpPr>
        <p:spPr>
          <a:xfrm>
            <a:off x="0" y="8758238"/>
            <a:ext cx="3005138" cy="460375"/>
          </a:xfrm>
          <a:prstGeom prst="rect">
            <a:avLst/>
          </a:prstGeom>
        </p:spPr>
        <p:txBody>
          <a:bodyPr vert="horz" lIns="92309" tIns="46154" rIns="92309" bIns="46154" rtlCol="0" anchor="b"/>
          <a:lstStyle>
            <a:lvl1pPr algn="l">
              <a:defRPr sz="1200"/>
            </a:lvl1pPr>
          </a:lstStyle>
          <a:p>
            <a:pPr>
              <a:defRPr/>
            </a:pPr>
            <a:endParaRPr lang="en-CA"/>
          </a:p>
        </p:txBody>
      </p:sp>
      <p:sp>
        <p:nvSpPr>
          <p:cNvPr id="5" name="Slide Number Placeholder 4"/>
          <p:cNvSpPr>
            <a:spLocks noGrp="1"/>
          </p:cNvSpPr>
          <p:nvPr>
            <p:ph type="sldNum" sz="quarter" idx="3"/>
          </p:nvPr>
        </p:nvSpPr>
        <p:spPr>
          <a:xfrm>
            <a:off x="3927475" y="8758238"/>
            <a:ext cx="3005138" cy="460375"/>
          </a:xfrm>
          <a:prstGeom prst="rect">
            <a:avLst/>
          </a:prstGeom>
        </p:spPr>
        <p:txBody>
          <a:bodyPr vert="horz" lIns="92309" tIns="46154" rIns="92309" bIns="46154" rtlCol="0" anchor="b"/>
          <a:lstStyle>
            <a:lvl1pPr algn="r">
              <a:defRPr sz="1200"/>
            </a:lvl1pPr>
          </a:lstStyle>
          <a:p>
            <a:pPr>
              <a:defRPr/>
            </a:pPr>
            <a:fld id="{14AE87C5-AD9C-499B-9114-B0EFCBFB8335}" type="slidenum">
              <a:rPr lang="en-CA"/>
              <a:pPr>
                <a:defRPr/>
              </a:pPr>
              <a:t>‹#›</a:t>
            </a:fld>
            <a:endParaRPr lang="en-CA"/>
          </a:p>
        </p:txBody>
      </p:sp>
    </p:spTree>
    <p:extLst>
      <p:ext uri="{BB962C8B-B14F-4D97-AF65-F5344CB8AC3E}">
        <p14:creationId xmlns:p14="http://schemas.microsoft.com/office/powerpoint/2010/main" val="10591792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005138" cy="460375"/>
          </a:xfrm>
          <a:prstGeom prst="rect">
            <a:avLst/>
          </a:prstGeom>
          <a:noFill/>
          <a:ln w="9525">
            <a:noFill/>
            <a:miter lim="800000"/>
            <a:headEnd/>
            <a:tailEnd/>
          </a:ln>
          <a:effectLst/>
        </p:spPr>
        <p:txBody>
          <a:bodyPr vert="horz" wrap="square" lIns="92309" tIns="46154" rIns="92309" bIns="46154" numCol="1" anchor="t" anchorCtr="0" compatLnSpc="1">
            <a:prstTxWarp prst="textNoShape">
              <a:avLst/>
            </a:prstTxWarp>
          </a:bodyPr>
          <a:lstStyle>
            <a:lvl1pPr>
              <a:defRPr sz="1200"/>
            </a:lvl1pPr>
          </a:lstStyle>
          <a:p>
            <a:pPr>
              <a:defRPr/>
            </a:pPr>
            <a:endParaRPr lang="en-US"/>
          </a:p>
        </p:txBody>
      </p:sp>
      <p:sp>
        <p:nvSpPr>
          <p:cNvPr id="61443" name="Rectangle 3"/>
          <p:cNvSpPr>
            <a:spLocks noGrp="1" noChangeArrowheads="1"/>
          </p:cNvSpPr>
          <p:nvPr>
            <p:ph type="dt" idx="1"/>
          </p:nvPr>
        </p:nvSpPr>
        <p:spPr bwMode="auto">
          <a:xfrm>
            <a:off x="3927475" y="0"/>
            <a:ext cx="3005138" cy="460375"/>
          </a:xfrm>
          <a:prstGeom prst="rect">
            <a:avLst/>
          </a:prstGeom>
          <a:noFill/>
          <a:ln w="9525">
            <a:noFill/>
            <a:miter lim="800000"/>
            <a:headEnd/>
            <a:tailEnd/>
          </a:ln>
          <a:effectLst/>
        </p:spPr>
        <p:txBody>
          <a:bodyPr vert="horz" wrap="square" lIns="92309" tIns="46154" rIns="92309" bIns="46154" numCol="1" anchor="t" anchorCtr="0" compatLnSpc="1">
            <a:prstTxWarp prst="textNoShape">
              <a:avLst/>
            </a:prstTxWarp>
          </a:bodyPr>
          <a:lstStyle>
            <a:lvl1pPr algn="r">
              <a:defRPr sz="1200"/>
            </a:lvl1pPr>
          </a:lstStyle>
          <a:p>
            <a:pPr>
              <a:defRPr/>
            </a:pPr>
            <a:endParaRPr lang="en-US"/>
          </a:p>
        </p:txBody>
      </p:sp>
      <p:sp>
        <p:nvSpPr>
          <p:cNvPr id="74756" name="Rectangle 4"/>
          <p:cNvSpPr>
            <a:spLocks noGrp="1" noRot="1" noChangeAspect="1" noChangeArrowheads="1" noTextEdit="1"/>
          </p:cNvSpPr>
          <p:nvPr>
            <p:ph type="sldImg" idx="2"/>
          </p:nvPr>
        </p:nvSpPr>
        <p:spPr bwMode="auto">
          <a:xfrm>
            <a:off x="1162050" y="692150"/>
            <a:ext cx="4610100" cy="3457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5" name="Rectangle 5"/>
          <p:cNvSpPr>
            <a:spLocks noGrp="1" noChangeArrowheads="1"/>
          </p:cNvSpPr>
          <p:nvPr>
            <p:ph type="body" sz="quarter" idx="3"/>
          </p:nvPr>
        </p:nvSpPr>
        <p:spPr bwMode="auto">
          <a:xfrm>
            <a:off x="693738" y="4379913"/>
            <a:ext cx="5546725" cy="4148137"/>
          </a:xfrm>
          <a:prstGeom prst="rect">
            <a:avLst/>
          </a:prstGeom>
          <a:noFill/>
          <a:ln w="9525">
            <a:noFill/>
            <a:miter lim="800000"/>
            <a:headEnd/>
            <a:tailEnd/>
          </a:ln>
          <a:effectLst/>
        </p:spPr>
        <p:txBody>
          <a:bodyPr vert="horz" wrap="square" lIns="92309" tIns="46154" rIns="92309" bIns="4615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446" name="Rectangle 6"/>
          <p:cNvSpPr>
            <a:spLocks noGrp="1" noChangeArrowheads="1"/>
          </p:cNvSpPr>
          <p:nvPr>
            <p:ph type="ftr" sz="quarter" idx="4"/>
          </p:nvPr>
        </p:nvSpPr>
        <p:spPr bwMode="auto">
          <a:xfrm>
            <a:off x="0" y="8758238"/>
            <a:ext cx="3005138" cy="460375"/>
          </a:xfrm>
          <a:prstGeom prst="rect">
            <a:avLst/>
          </a:prstGeom>
          <a:noFill/>
          <a:ln w="9525">
            <a:noFill/>
            <a:miter lim="800000"/>
            <a:headEnd/>
            <a:tailEnd/>
          </a:ln>
          <a:effectLst/>
        </p:spPr>
        <p:txBody>
          <a:bodyPr vert="horz" wrap="square" lIns="92309" tIns="46154" rIns="92309" bIns="46154" numCol="1" anchor="b" anchorCtr="0" compatLnSpc="1">
            <a:prstTxWarp prst="textNoShape">
              <a:avLst/>
            </a:prstTxWarp>
          </a:bodyPr>
          <a:lstStyle>
            <a:lvl1pPr>
              <a:defRPr sz="1200"/>
            </a:lvl1pPr>
          </a:lstStyle>
          <a:p>
            <a:pPr>
              <a:defRPr/>
            </a:pPr>
            <a:endParaRPr lang="en-US"/>
          </a:p>
        </p:txBody>
      </p:sp>
      <p:sp>
        <p:nvSpPr>
          <p:cNvPr id="61447" name="Rectangle 7"/>
          <p:cNvSpPr>
            <a:spLocks noGrp="1" noChangeArrowheads="1"/>
          </p:cNvSpPr>
          <p:nvPr>
            <p:ph type="sldNum" sz="quarter" idx="5"/>
          </p:nvPr>
        </p:nvSpPr>
        <p:spPr bwMode="auto">
          <a:xfrm>
            <a:off x="3927475" y="8758238"/>
            <a:ext cx="3005138" cy="460375"/>
          </a:xfrm>
          <a:prstGeom prst="rect">
            <a:avLst/>
          </a:prstGeom>
          <a:noFill/>
          <a:ln w="9525">
            <a:noFill/>
            <a:miter lim="800000"/>
            <a:headEnd/>
            <a:tailEnd/>
          </a:ln>
          <a:effectLst/>
        </p:spPr>
        <p:txBody>
          <a:bodyPr vert="horz" wrap="square" lIns="92309" tIns="46154" rIns="92309" bIns="46154" numCol="1" anchor="b" anchorCtr="0" compatLnSpc="1">
            <a:prstTxWarp prst="textNoShape">
              <a:avLst/>
            </a:prstTxWarp>
          </a:bodyPr>
          <a:lstStyle>
            <a:lvl1pPr algn="r">
              <a:defRPr sz="1200"/>
            </a:lvl1pPr>
          </a:lstStyle>
          <a:p>
            <a:pPr>
              <a:defRPr/>
            </a:pPr>
            <a:fld id="{86607B27-2191-4EE8-B1F1-39B7C4EF0EDB}" type="slidenum">
              <a:rPr lang="en-US"/>
              <a:pPr>
                <a:defRPr/>
              </a:pPr>
              <a:t>‹#›</a:t>
            </a:fld>
            <a:endParaRPr lang="en-US"/>
          </a:p>
        </p:txBody>
      </p:sp>
    </p:spTree>
    <p:extLst>
      <p:ext uri="{BB962C8B-B14F-4D97-AF65-F5344CB8AC3E}">
        <p14:creationId xmlns:p14="http://schemas.microsoft.com/office/powerpoint/2010/main" val="25956118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52BF2F1-E04A-4482-B637-CCAEFD6B8551}" type="slidenum">
              <a:rPr lang="en-US" sz="1200" smtClean="0"/>
              <a:pPr eaLnBrk="1" hangingPunct="1"/>
              <a:t>25</a:t>
            </a:fld>
            <a:endParaRPr lang="en-US" sz="1200" smtClean="0"/>
          </a:p>
        </p:txBody>
      </p:sp>
      <p:sp>
        <p:nvSpPr>
          <p:cNvPr id="75779" name="Rectangle 2"/>
          <p:cNvSpPr>
            <a:spLocks noChangeArrowheads="1"/>
          </p:cNvSpPr>
          <p:nvPr/>
        </p:nvSpPr>
        <p:spPr bwMode="auto">
          <a:xfrm>
            <a:off x="3929063" y="0"/>
            <a:ext cx="30051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2309" tIns="46154" rIns="92309" bIns="46154" anchor="ctr"/>
          <a:lstStyle/>
          <a:p>
            <a:endParaRPr lang="en-CA"/>
          </a:p>
        </p:txBody>
      </p:sp>
      <p:sp>
        <p:nvSpPr>
          <p:cNvPr id="75780" name="Rectangle 3"/>
          <p:cNvSpPr>
            <a:spLocks noChangeArrowheads="1"/>
          </p:cNvSpPr>
          <p:nvPr/>
        </p:nvSpPr>
        <p:spPr bwMode="auto">
          <a:xfrm>
            <a:off x="3929063" y="8759825"/>
            <a:ext cx="30051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231" tIns="0" rIns="19231" bIns="0" anchor="b"/>
          <a:lstStyle/>
          <a:p>
            <a:pPr algn="r" eaLnBrk="0" hangingPunct="0"/>
            <a:r>
              <a:rPr lang="en-US" sz="1000" i="1"/>
              <a:t>22</a:t>
            </a:r>
          </a:p>
        </p:txBody>
      </p:sp>
      <p:sp>
        <p:nvSpPr>
          <p:cNvPr id="75781" name="Rectangle 4"/>
          <p:cNvSpPr>
            <a:spLocks noChangeArrowheads="1"/>
          </p:cNvSpPr>
          <p:nvPr/>
        </p:nvSpPr>
        <p:spPr bwMode="auto">
          <a:xfrm>
            <a:off x="0" y="8759825"/>
            <a:ext cx="3005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2309" tIns="46154" rIns="92309" bIns="46154" anchor="ctr"/>
          <a:lstStyle/>
          <a:p>
            <a:endParaRPr lang="en-CA"/>
          </a:p>
        </p:txBody>
      </p:sp>
      <p:sp>
        <p:nvSpPr>
          <p:cNvPr id="75782" name="Rectangle 5"/>
          <p:cNvSpPr>
            <a:spLocks noChangeArrowheads="1"/>
          </p:cNvSpPr>
          <p:nvPr/>
        </p:nvSpPr>
        <p:spPr bwMode="auto">
          <a:xfrm>
            <a:off x="0" y="0"/>
            <a:ext cx="3005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2309" tIns="46154" rIns="92309" bIns="46154" anchor="ctr"/>
          <a:lstStyle/>
          <a:p>
            <a:endParaRPr lang="en-CA"/>
          </a:p>
        </p:txBody>
      </p:sp>
      <p:sp>
        <p:nvSpPr>
          <p:cNvPr id="75783" name="Rectangle 6"/>
          <p:cNvSpPr>
            <a:spLocks noGrp="1" noRot="1" noChangeAspect="1" noChangeArrowheads="1" noTextEdit="1"/>
          </p:cNvSpPr>
          <p:nvPr>
            <p:ph type="sldImg"/>
          </p:nvPr>
        </p:nvSpPr>
        <p:spPr>
          <a:xfrm>
            <a:off x="1169988" y="698500"/>
            <a:ext cx="4594225" cy="3444875"/>
          </a:xfrm>
          <a:ln w="12700" cap="flat">
            <a:solidFill>
              <a:schemeClr val="tx1"/>
            </a:solidFill>
          </a:ln>
        </p:spPr>
      </p:sp>
      <p:sp>
        <p:nvSpPr>
          <p:cNvPr id="75784" name="Rectangle 7"/>
          <p:cNvSpPr>
            <a:spLocks noGrp="1" noChangeArrowheads="1"/>
          </p:cNvSpPr>
          <p:nvPr>
            <p:ph type="body" idx="1"/>
          </p:nvPr>
        </p:nvSpPr>
        <p:spPr>
          <a:xfrm>
            <a:off x="923925" y="4379913"/>
            <a:ext cx="5086350" cy="41481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48" tIns="44872" rIns="91348" bIns="44872"/>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7E96D56-05A9-4E2A-887E-CCC6EEDE8800}" type="slidenum">
              <a:rPr lang="en-US"/>
              <a:pPr>
                <a:defRPr/>
              </a:pPr>
              <a:t>‹#›</a:t>
            </a:fld>
            <a:endParaRPr lang="en-US"/>
          </a:p>
        </p:txBody>
      </p:sp>
    </p:spTree>
    <p:extLst>
      <p:ext uri="{BB962C8B-B14F-4D97-AF65-F5344CB8AC3E}">
        <p14:creationId xmlns:p14="http://schemas.microsoft.com/office/powerpoint/2010/main" val="2489117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94A7A8-B7F5-43B3-8C72-F35432738782}" type="slidenum">
              <a:rPr lang="en-US"/>
              <a:pPr>
                <a:defRPr/>
              </a:pPr>
              <a:t>‹#›</a:t>
            </a:fld>
            <a:endParaRPr lang="en-US"/>
          </a:p>
        </p:txBody>
      </p:sp>
    </p:spTree>
    <p:extLst>
      <p:ext uri="{BB962C8B-B14F-4D97-AF65-F5344CB8AC3E}">
        <p14:creationId xmlns:p14="http://schemas.microsoft.com/office/powerpoint/2010/main" val="3475756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6BAF81A-7CE4-4B73-BBF3-B119A58F31F3}" type="slidenum">
              <a:rPr lang="en-US"/>
              <a:pPr>
                <a:defRPr/>
              </a:pPr>
              <a:t>‹#›</a:t>
            </a:fld>
            <a:endParaRPr lang="en-US"/>
          </a:p>
        </p:txBody>
      </p:sp>
    </p:spTree>
    <p:extLst>
      <p:ext uri="{BB962C8B-B14F-4D97-AF65-F5344CB8AC3E}">
        <p14:creationId xmlns:p14="http://schemas.microsoft.com/office/powerpoint/2010/main" val="141185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A41B73B-EE89-474B-B951-309C2303DC9B}" type="slidenum">
              <a:rPr lang="en-US"/>
              <a:pPr>
                <a:defRPr/>
              </a:pPr>
              <a:t>‹#›</a:t>
            </a:fld>
            <a:endParaRPr lang="en-US"/>
          </a:p>
        </p:txBody>
      </p:sp>
    </p:spTree>
    <p:extLst>
      <p:ext uri="{BB962C8B-B14F-4D97-AF65-F5344CB8AC3E}">
        <p14:creationId xmlns:p14="http://schemas.microsoft.com/office/powerpoint/2010/main" val="2649977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0B20D94-C805-49B4-A371-D26D62C0C99B}" type="slidenum">
              <a:rPr lang="en-US"/>
              <a:pPr>
                <a:defRPr/>
              </a:pPr>
              <a:t>‹#›</a:t>
            </a:fld>
            <a:endParaRPr lang="en-US"/>
          </a:p>
        </p:txBody>
      </p:sp>
    </p:spTree>
    <p:extLst>
      <p:ext uri="{BB962C8B-B14F-4D97-AF65-F5344CB8AC3E}">
        <p14:creationId xmlns:p14="http://schemas.microsoft.com/office/powerpoint/2010/main" val="4099033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C39D026-31E4-4020-A89C-4174A54F4F95}" type="slidenum">
              <a:rPr lang="en-US"/>
              <a:pPr>
                <a:defRPr/>
              </a:pPr>
              <a:t>‹#›</a:t>
            </a:fld>
            <a:endParaRPr lang="en-US"/>
          </a:p>
        </p:txBody>
      </p:sp>
    </p:spTree>
    <p:extLst>
      <p:ext uri="{BB962C8B-B14F-4D97-AF65-F5344CB8AC3E}">
        <p14:creationId xmlns:p14="http://schemas.microsoft.com/office/powerpoint/2010/main" val="2796773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5D7D9E0-63C1-4150-806D-3A169E83D90F}" type="slidenum">
              <a:rPr lang="en-US"/>
              <a:pPr>
                <a:defRPr/>
              </a:pPr>
              <a:t>‹#›</a:t>
            </a:fld>
            <a:endParaRPr lang="en-US"/>
          </a:p>
        </p:txBody>
      </p:sp>
    </p:spTree>
    <p:extLst>
      <p:ext uri="{BB962C8B-B14F-4D97-AF65-F5344CB8AC3E}">
        <p14:creationId xmlns:p14="http://schemas.microsoft.com/office/powerpoint/2010/main" val="3036618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EBC1121-F8F7-4061-90D0-F21A4486A69E}" type="slidenum">
              <a:rPr lang="en-US"/>
              <a:pPr>
                <a:defRPr/>
              </a:pPr>
              <a:t>‹#›</a:t>
            </a:fld>
            <a:endParaRPr lang="en-US"/>
          </a:p>
        </p:txBody>
      </p:sp>
    </p:spTree>
    <p:extLst>
      <p:ext uri="{BB962C8B-B14F-4D97-AF65-F5344CB8AC3E}">
        <p14:creationId xmlns:p14="http://schemas.microsoft.com/office/powerpoint/2010/main" val="1981065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1C7053-AF0D-4D22-AA3A-7CC109372A32}" type="slidenum">
              <a:rPr lang="en-US"/>
              <a:pPr>
                <a:defRPr/>
              </a:pPr>
              <a:t>‹#›</a:t>
            </a:fld>
            <a:endParaRPr lang="en-US"/>
          </a:p>
        </p:txBody>
      </p:sp>
    </p:spTree>
    <p:extLst>
      <p:ext uri="{BB962C8B-B14F-4D97-AF65-F5344CB8AC3E}">
        <p14:creationId xmlns:p14="http://schemas.microsoft.com/office/powerpoint/2010/main" val="177798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C6423FB-B335-4CCB-BB1E-797A58B6AA33}" type="slidenum">
              <a:rPr lang="en-US"/>
              <a:pPr>
                <a:defRPr/>
              </a:pPr>
              <a:t>‹#›</a:t>
            </a:fld>
            <a:endParaRPr lang="en-US"/>
          </a:p>
        </p:txBody>
      </p:sp>
    </p:spTree>
    <p:extLst>
      <p:ext uri="{BB962C8B-B14F-4D97-AF65-F5344CB8AC3E}">
        <p14:creationId xmlns:p14="http://schemas.microsoft.com/office/powerpoint/2010/main" val="2981483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38FC4B-B967-404E-93D1-17AA47AF7084}" type="slidenum">
              <a:rPr lang="en-US"/>
              <a:pPr>
                <a:defRPr/>
              </a:pPr>
              <a:t>‹#›</a:t>
            </a:fld>
            <a:endParaRPr lang="en-US"/>
          </a:p>
        </p:txBody>
      </p:sp>
    </p:spTree>
    <p:extLst>
      <p:ext uri="{BB962C8B-B14F-4D97-AF65-F5344CB8AC3E}">
        <p14:creationId xmlns:p14="http://schemas.microsoft.com/office/powerpoint/2010/main" val="122216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685800" y="1981200"/>
            <a:ext cx="7772400" cy="4114800"/>
          </a:xfrm>
        </p:spPr>
        <p:txBody>
          <a:bodyPr/>
          <a:lstStyle/>
          <a:p>
            <a:pPr lvl="0"/>
            <a:endParaRPr lang="en-CA"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B5C028C-E94C-435D-8321-DC82CC37926D}" type="slidenum">
              <a:rPr lang="en-US"/>
              <a:pPr>
                <a:defRPr/>
              </a:pPr>
              <a:t>‹#›</a:t>
            </a:fld>
            <a:endParaRPr lang="en-US"/>
          </a:p>
        </p:txBody>
      </p:sp>
    </p:spTree>
    <p:extLst>
      <p:ext uri="{BB962C8B-B14F-4D97-AF65-F5344CB8AC3E}">
        <p14:creationId xmlns:p14="http://schemas.microsoft.com/office/powerpoint/2010/main" val="539506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84593463-7FD1-45E2-A464-7562FB3AD358}" type="slidenum">
              <a:rPr lang="en-US"/>
              <a:pPr>
                <a:defRPr/>
              </a:pPr>
              <a:t>‹#›</a:t>
            </a:fld>
            <a:endParaRPr lang="en-US"/>
          </a:p>
        </p:txBody>
      </p:sp>
    </p:spTree>
    <p:extLst>
      <p:ext uri="{BB962C8B-B14F-4D97-AF65-F5344CB8AC3E}">
        <p14:creationId xmlns:p14="http://schemas.microsoft.com/office/powerpoint/2010/main" val="312112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B445212-684A-4C61-9B9C-8560072225E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2.bin"/><Relationship Id="rId4" Type="http://schemas.openxmlformats.org/officeDocument/2006/relationships/image" Target="../media/image1.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3.wm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40.statcan.gc.ca/l01/cst01/famil123a-eng.htm"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image" Target="../media/image2.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2.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notesSlide" Target="../notesSlides/notesSlide1.xml"/><Relationship Id="rId7" Type="http://schemas.openxmlformats.org/officeDocument/2006/relationships/image" Target="../media/image10.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7.bin"/><Relationship Id="rId11" Type="http://schemas.openxmlformats.org/officeDocument/2006/relationships/image" Target="../media/image12.wmf"/><Relationship Id="rId5" Type="http://schemas.openxmlformats.org/officeDocument/2006/relationships/image" Target="../media/image9.wmf"/><Relationship Id="rId10" Type="http://schemas.openxmlformats.org/officeDocument/2006/relationships/oleObject" Target="../embeddings/oleObject9.bin"/><Relationship Id="rId4" Type="http://schemas.openxmlformats.org/officeDocument/2006/relationships/oleObject" Target="../embeddings/oleObject6.bin"/><Relationship Id="rId9" Type="http://schemas.openxmlformats.org/officeDocument/2006/relationships/image" Target="../media/image11.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xml"/><Relationship Id="rId1" Type="http://schemas.openxmlformats.org/officeDocument/2006/relationships/vmlDrawing" Target="../drawings/vmlDrawing6.vml"/><Relationship Id="rId4" Type="http://schemas.openxmlformats.org/officeDocument/2006/relationships/image" Target="../media/image13.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7.vml"/><Relationship Id="rId4" Type="http://schemas.openxmlformats.org/officeDocument/2006/relationships/image" Target="../media/image2.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vmlDrawing" Target="../drawings/vmlDrawing8.vml"/><Relationship Id="rId4" Type="http://schemas.openxmlformats.org/officeDocument/2006/relationships/image" Target="../media/image10.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12.wmf"/><Relationship Id="rId5" Type="http://schemas.openxmlformats.org/officeDocument/2006/relationships/oleObject" Target="../embeddings/oleObject14.bin"/><Relationship Id="rId4" Type="http://schemas.openxmlformats.org/officeDocument/2006/relationships/image" Target="../media/image14.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w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15.wmf"/></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xml"/><Relationship Id="rId1" Type="http://schemas.openxmlformats.org/officeDocument/2006/relationships/vmlDrawing" Target="../drawings/vmlDrawing12.vml"/><Relationship Id="rId4" Type="http://schemas.openxmlformats.org/officeDocument/2006/relationships/image" Target="../media/image16.wm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13.vml"/><Relationship Id="rId6" Type="http://schemas.openxmlformats.org/officeDocument/2006/relationships/image" Target="../media/image11.wmf"/><Relationship Id="rId5" Type="http://schemas.openxmlformats.org/officeDocument/2006/relationships/oleObject" Target="../embeddings/oleObject19.bin"/><Relationship Id="rId4" Type="http://schemas.openxmlformats.org/officeDocument/2006/relationships/image" Target="../media/image17.wmf"/></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xml"/><Relationship Id="rId1" Type="http://schemas.openxmlformats.org/officeDocument/2006/relationships/vmlDrawing" Target="../drawings/vmlDrawing14.vml"/><Relationship Id="rId4" Type="http://schemas.openxmlformats.org/officeDocument/2006/relationships/image" Target="../media/image13.wmf"/></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5.vml"/><Relationship Id="rId4" Type="http://schemas.openxmlformats.org/officeDocument/2006/relationships/image" Target="../media/image18.wmf"/></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image" Target="../media/image18.wmf"/></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18.wm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7.xml"/><Relationship Id="rId1" Type="http://schemas.openxmlformats.org/officeDocument/2006/relationships/vmlDrawing" Target="../drawings/vmlDrawing18.vml"/><Relationship Id="rId4" Type="http://schemas.openxmlformats.org/officeDocument/2006/relationships/image" Target="../media/image19.w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3.xml"/><Relationship Id="rId1" Type="http://schemas.openxmlformats.org/officeDocument/2006/relationships/vmlDrawing" Target="../drawings/vmlDrawing19.vml"/><Relationship Id="rId4" Type="http://schemas.openxmlformats.org/officeDocument/2006/relationships/image" Target="../media/image16.wmf"/></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2051" name="Line 3"/>
          <p:cNvSpPr>
            <a:spLocks noChangeShapeType="1"/>
          </p:cNvSpPr>
          <p:nvPr/>
        </p:nvSpPr>
        <p:spPr bwMode="auto">
          <a:xfrm>
            <a:off x="0" y="1752600"/>
            <a:ext cx="7975600" cy="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077" name="Rectangle 5"/>
          <p:cNvSpPr>
            <a:spLocks noGrp="1" noChangeArrowheads="1"/>
          </p:cNvSpPr>
          <p:nvPr>
            <p:ph type="subTitle" idx="1"/>
          </p:nvPr>
        </p:nvSpPr>
        <p:spPr>
          <a:xfrm>
            <a:off x="1066800" y="2819400"/>
            <a:ext cx="7010400" cy="1524000"/>
          </a:xfrm>
        </p:spPr>
        <p:txBody>
          <a:bodyPr lIns="90488" tIns="44450" rIns="90488" bIns="44450"/>
          <a:lstStyle/>
          <a:p>
            <a:pPr eaLnBrk="1" hangingPunct="1">
              <a:defRPr/>
            </a:pPr>
            <a:r>
              <a:rPr lang="en-US" sz="4000" dirty="0" smtClean="0">
                <a:solidFill>
                  <a:srgbClr val="990000"/>
                </a:solidFill>
                <a:effectLst>
                  <a:outerShdw blurRad="38100" dist="38100" dir="2700000" algn="tl">
                    <a:srgbClr val="C0C0C0"/>
                  </a:outerShdw>
                </a:effectLst>
              </a:rPr>
              <a:t>Using Probability and Bayes Rule</a:t>
            </a:r>
          </a:p>
        </p:txBody>
      </p:sp>
      <p:sp>
        <p:nvSpPr>
          <p:cNvPr id="2053" name="Rectangle 6"/>
          <p:cNvSpPr>
            <a:spLocks noChangeArrowheads="1"/>
          </p:cNvSpPr>
          <p:nvPr/>
        </p:nvSpPr>
        <p:spPr bwMode="auto">
          <a:xfrm>
            <a:off x="153988" y="6478588"/>
            <a:ext cx="5940425" cy="27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eaLnBrk="0" hangingPunct="0">
              <a:spcBef>
                <a:spcPct val="50000"/>
              </a:spcBef>
              <a:buFontTx/>
              <a:buChar char="©"/>
            </a:pPr>
            <a:r>
              <a:rPr lang="en-US" sz="1200">
                <a:solidFill>
                  <a:srgbClr val="FCFEB9"/>
                </a:solidFill>
              </a:rPr>
              <a:t> </a:t>
            </a:r>
          </a:p>
        </p:txBody>
      </p:sp>
      <p:sp>
        <p:nvSpPr>
          <p:cNvPr id="2054" name="Line 7"/>
          <p:cNvSpPr>
            <a:spLocks noChangeShapeType="1"/>
          </p:cNvSpPr>
          <p:nvPr/>
        </p:nvSpPr>
        <p:spPr bwMode="auto">
          <a:xfrm>
            <a:off x="3467100" y="5029200"/>
            <a:ext cx="2209800"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2055" name="Line 8"/>
          <p:cNvSpPr>
            <a:spLocks noChangeShapeType="1"/>
          </p:cNvSpPr>
          <p:nvPr/>
        </p:nvSpPr>
        <p:spPr bwMode="auto">
          <a:xfrm>
            <a:off x="3200400" y="5181600"/>
            <a:ext cx="2743200" cy="0"/>
          </a:xfrm>
          <a:prstGeom prst="line">
            <a:avLst/>
          </a:prstGeom>
          <a:noFill/>
          <a:ln w="57150">
            <a:solidFill>
              <a:srgbClr val="99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2056" name="Line 9"/>
          <p:cNvSpPr>
            <a:spLocks noChangeShapeType="1"/>
          </p:cNvSpPr>
          <p:nvPr/>
        </p:nvSpPr>
        <p:spPr bwMode="auto">
          <a:xfrm>
            <a:off x="2819400" y="5334000"/>
            <a:ext cx="3505200" cy="0"/>
          </a:xfrm>
          <a:prstGeom prst="line">
            <a:avLst/>
          </a:prstGeom>
          <a:noFill/>
          <a:ln w="57150">
            <a:solidFill>
              <a:srgbClr val="3333C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2057" name="Line 10"/>
          <p:cNvSpPr>
            <a:spLocks noChangeShapeType="1"/>
          </p:cNvSpPr>
          <p:nvPr/>
        </p:nvSpPr>
        <p:spPr bwMode="auto">
          <a:xfrm>
            <a:off x="2820988" y="2286000"/>
            <a:ext cx="3505200" cy="0"/>
          </a:xfrm>
          <a:prstGeom prst="line">
            <a:avLst/>
          </a:prstGeom>
          <a:noFill/>
          <a:ln w="57150">
            <a:solidFill>
              <a:srgbClr val="3333C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2058" name="Line 11"/>
          <p:cNvSpPr>
            <a:spLocks noChangeShapeType="1"/>
          </p:cNvSpPr>
          <p:nvPr/>
        </p:nvSpPr>
        <p:spPr bwMode="auto">
          <a:xfrm>
            <a:off x="3201988" y="2438400"/>
            <a:ext cx="2743200" cy="0"/>
          </a:xfrm>
          <a:prstGeom prst="line">
            <a:avLst/>
          </a:prstGeom>
          <a:noFill/>
          <a:ln w="57150">
            <a:solidFill>
              <a:srgbClr val="99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2059" name="Line 12"/>
          <p:cNvSpPr>
            <a:spLocks noChangeShapeType="1"/>
          </p:cNvSpPr>
          <p:nvPr/>
        </p:nvSpPr>
        <p:spPr bwMode="auto">
          <a:xfrm>
            <a:off x="3468688" y="2590800"/>
            <a:ext cx="2209800"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Tree>
  </p:cSld>
  <p:clrMapOvr>
    <a:masterClrMapping/>
  </p:clrMapOvr>
  <p:transition spd="med">
    <p:random/>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AutoShape 2"/>
          <p:cNvSpPr>
            <a:spLocks noChangeArrowheads="1"/>
          </p:cNvSpPr>
          <p:nvPr/>
        </p:nvSpPr>
        <p:spPr bwMode="auto">
          <a:xfrm flipV="1">
            <a:off x="0" y="0"/>
            <a:ext cx="838200" cy="914400"/>
          </a:xfrm>
          <a:prstGeom prst="rtTriangle">
            <a:avLst/>
          </a:prstGeom>
          <a:solidFill>
            <a:srgbClr val="3333CC"/>
          </a:solidFill>
          <a:ln w="12700">
            <a:solidFill>
              <a:schemeClr val="tx1"/>
            </a:solidFill>
            <a:miter lim="800000"/>
            <a:headEnd/>
            <a:tailEnd/>
          </a:ln>
        </p:spPr>
        <p:txBody>
          <a:bodyPr wrap="none" anchor="ctr"/>
          <a:lstStyle/>
          <a:p>
            <a:endParaRPr lang="en-CA"/>
          </a:p>
        </p:txBody>
      </p:sp>
      <p:sp>
        <p:nvSpPr>
          <p:cNvPr id="3075" name="AutoShape 3"/>
          <p:cNvSpPr>
            <a:spLocks noChangeArrowheads="1"/>
          </p:cNvSpPr>
          <p:nvPr/>
        </p:nvSpPr>
        <p:spPr bwMode="auto">
          <a:xfrm flipV="1">
            <a:off x="0" y="0"/>
            <a:ext cx="609600" cy="685800"/>
          </a:xfrm>
          <a:prstGeom prst="rtTriangle">
            <a:avLst/>
          </a:prstGeom>
          <a:solidFill>
            <a:srgbClr val="990000"/>
          </a:solidFill>
          <a:ln w="12700">
            <a:solidFill>
              <a:schemeClr val="tx1"/>
            </a:solidFill>
            <a:miter lim="800000"/>
            <a:headEnd/>
            <a:tailEnd/>
          </a:ln>
        </p:spPr>
        <p:txBody>
          <a:bodyPr wrap="none" anchor="ctr"/>
          <a:lstStyle/>
          <a:p>
            <a:endParaRPr lang="en-CA"/>
          </a:p>
        </p:txBody>
      </p:sp>
      <p:sp>
        <p:nvSpPr>
          <p:cNvPr id="3076" name="Rectangle 4"/>
          <p:cNvSpPr>
            <a:spLocks noGrp="1" noChangeArrowheads="1"/>
          </p:cNvSpPr>
          <p:nvPr>
            <p:ph type="ctrTitle"/>
          </p:nvPr>
        </p:nvSpPr>
        <p:spPr>
          <a:xfrm>
            <a:off x="533400" y="228600"/>
            <a:ext cx="8077200" cy="1143000"/>
          </a:xfrm>
        </p:spPr>
        <p:txBody>
          <a:bodyPr/>
          <a:lstStyle/>
          <a:p>
            <a:pPr algn="l" eaLnBrk="1" hangingPunct="1"/>
            <a:r>
              <a:rPr lang="en-US" i="1" smtClean="0"/>
              <a:t>Outcomes</a:t>
            </a:r>
            <a:endParaRPr lang="en-US" sz="4800" smtClean="0"/>
          </a:p>
        </p:txBody>
      </p:sp>
      <p:sp>
        <p:nvSpPr>
          <p:cNvPr id="4101" name="Rectangle 5"/>
          <p:cNvSpPr>
            <a:spLocks noGrp="1" noChangeArrowheads="1"/>
          </p:cNvSpPr>
          <p:nvPr>
            <p:ph type="subTitle" idx="1"/>
          </p:nvPr>
        </p:nvSpPr>
        <p:spPr>
          <a:xfrm>
            <a:off x="304800" y="1295400"/>
            <a:ext cx="8229600" cy="4267200"/>
          </a:xfrm>
          <a:solidFill>
            <a:srgbClr val="FCFEB9"/>
          </a:solidFill>
          <a:ln w="38100">
            <a:solidFill>
              <a:srgbClr val="065651"/>
            </a:solidFill>
            <a:miter lim="800000"/>
            <a:headEnd/>
            <a:tailEnd/>
          </a:ln>
        </p:spPr>
        <p:txBody>
          <a:bodyPr/>
          <a:lstStyle/>
          <a:p>
            <a:pPr eaLnBrk="1" hangingPunct="1">
              <a:buClr>
                <a:srgbClr val="065651"/>
              </a:buClr>
              <a:buSzPct val="80000"/>
            </a:pPr>
            <a:r>
              <a:rPr lang="en-US" sz="2800" b="1" dirty="0" smtClean="0"/>
              <a:t>After  studying this material, you should be able to:</a:t>
            </a:r>
          </a:p>
          <a:p>
            <a:pPr eaLnBrk="1" hangingPunct="1">
              <a:buClr>
                <a:srgbClr val="065651"/>
              </a:buClr>
              <a:buSzPct val="80000"/>
            </a:pPr>
            <a:endParaRPr lang="en-US" b="1" i="1" dirty="0" smtClean="0"/>
          </a:p>
          <a:p>
            <a:pPr eaLnBrk="1" hangingPunct="1">
              <a:buClr>
                <a:srgbClr val="065651"/>
              </a:buClr>
              <a:buSzPct val="80000"/>
              <a:buFontTx/>
              <a:buChar char="•"/>
            </a:pPr>
            <a:r>
              <a:rPr lang="en-US" i="1" dirty="0" smtClean="0"/>
              <a:t>Understand the three approaches to assessing probabilities.</a:t>
            </a:r>
          </a:p>
          <a:p>
            <a:pPr eaLnBrk="1" hangingPunct="1">
              <a:buClr>
                <a:srgbClr val="065651"/>
              </a:buClr>
              <a:buSzPct val="80000"/>
              <a:buFontTx/>
              <a:buChar char="•"/>
            </a:pPr>
            <a:r>
              <a:rPr lang="en-US" i="1" dirty="0" smtClean="0"/>
              <a:t>Apply the common rules of probability including Bayes Theorem.</a:t>
            </a:r>
          </a:p>
        </p:txBody>
      </p:sp>
      <p:sp>
        <p:nvSpPr>
          <p:cNvPr id="3078" name="AutoShape 6"/>
          <p:cNvSpPr>
            <a:spLocks noChangeArrowheads="1"/>
          </p:cNvSpPr>
          <p:nvPr/>
        </p:nvSpPr>
        <p:spPr bwMode="auto">
          <a:xfrm flipV="1">
            <a:off x="0" y="0"/>
            <a:ext cx="381000" cy="457200"/>
          </a:xfrm>
          <a:prstGeom prst="rtTriangle">
            <a:avLst/>
          </a:prstGeom>
          <a:solidFill>
            <a:schemeClr val="accent2"/>
          </a:solidFill>
          <a:ln w="12700">
            <a:solidFill>
              <a:schemeClr val="tx1"/>
            </a:solidFill>
            <a:miter lim="800000"/>
            <a:headEnd/>
            <a:tailEnd/>
          </a:ln>
        </p:spPr>
        <p:txBody>
          <a:bodyPr wrap="none" anchor="ctr"/>
          <a:lstStyle/>
          <a:p>
            <a:endParaRPr lang="en-CA"/>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animEffect transition="in" filter="wipe(left)">
                                      <p:cBhvr>
                                        <p:cTn id="7" dur="500"/>
                                        <p:tgtEl>
                                          <p:spTgt spid="4101">
                                            <p:txEl>
                                              <p:pRg st="0" end="0"/>
                                            </p:txEl>
                                          </p:spTgt>
                                        </p:tgtEl>
                                      </p:cBhvr>
                                    </p:animEffect>
                                  </p:childTnLst>
                                  <p:subTnLst>
                                    <p:animClr clrSpc="rgb" dir="cw">
                                      <p:cBhvr override="childStyle">
                                        <p:cTn dur="1" fill="hold" display="0" masterRel="nextClick" afterEffect="1"/>
                                        <p:tgtEl>
                                          <p:spTgt spid="4101">
                                            <p:txEl>
                                              <p:pRg st="0" end="0"/>
                                            </p:txEl>
                                          </p:spTgt>
                                        </p:tgtEl>
                                        <p:attrNameLst>
                                          <p:attrName>ppt_c</p:attrName>
                                        </p:attrNameLst>
                                      </p:cBhvr>
                                      <p:to>
                                        <a:schemeClr val="accent1"/>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01">
                                            <p:txEl>
                                              <p:pRg st="2" end="2"/>
                                            </p:txEl>
                                          </p:spTgt>
                                        </p:tgtEl>
                                        <p:attrNameLst>
                                          <p:attrName>style.visibility</p:attrName>
                                        </p:attrNameLst>
                                      </p:cBhvr>
                                      <p:to>
                                        <p:strVal val="visible"/>
                                      </p:to>
                                    </p:set>
                                    <p:animEffect transition="in" filter="wipe(left)">
                                      <p:cBhvr>
                                        <p:cTn id="12" dur="500"/>
                                        <p:tgtEl>
                                          <p:spTgt spid="4101">
                                            <p:txEl>
                                              <p:pRg st="2" end="2"/>
                                            </p:txEl>
                                          </p:spTgt>
                                        </p:tgtEl>
                                      </p:cBhvr>
                                    </p:animEffect>
                                  </p:childTnLst>
                                  <p:subTnLst>
                                    <p:animClr clrSpc="rgb" dir="cw">
                                      <p:cBhvr override="childStyle">
                                        <p:cTn dur="1" fill="hold" display="0" masterRel="nextClick" afterEffect="1"/>
                                        <p:tgtEl>
                                          <p:spTgt spid="4101">
                                            <p:txEl>
                                              <p:pRg st="2" end="2"/>
                                            </p:txEl>
                                          </p:spTgt>
                                        </p:tgtEl>
                                        <p:attrNameLst>
                                          <p:attrName>ppt_c</p:attrName>
                                        </p:attrNameLst>
                                      </p:cBhvr>
                                      <p:to>
                                        <a:schemeClr val="accent1"/>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101">
                                            <p:txEl>
                                              <p:pRg st="3" end="3"/>
                                            </p:txEl>
                                          </p:spTgt>
                                        </p:tgtEl>
                                        <p:attrNameLst>
                                          <p:attrName>style.visibility</p:attrName>
                                        </p:attrNameLst>
                                      </p:cBhvr>
                                      <p:to>
                                        <p:strVal val="visible"/>
                                      </p:to>
                                    </p:set>
                                    <p:animEffect transition="in" filter="wipe(left)">
                                      <p:cBhvr>
                                        <p:cTn id="17" dur="500"/>
                                        <p:tgtEl>
                                          <p:spTgt spid="4101">
                                            <p:txEl>
                                              <p:pRg st="3" end="3"/>
                                            </p:txEl>
                                          </p:spTgt>
                                        </p:tgtEl>
                                      </p:cBhvr>
                                    </p:animEffect>
                                  </p:childTnLst>
                                  <p:subTnLst>
                                    <p:animClr clrSpc="rgb" dir="cw">
                                      <p:cBhvr override="childStyle">
                                        <p:cTn dur="1" fill="hold" display="0" masterRel="nextClick" afterEffect="1"/>
                                        <p:tgtEl>
                                          <p:spTgt spid="4101">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r>
              <a:rPr lang="en-CA" smtClean="0"/>
              <a:t>Probability</a:t>
            </a:r>
          </a:p>
        </p:txBody>
      </p:sp>
      <p:sp>
        <p:nvSpPr>
          <p:cNvPr id="4099" name="Content Placeholder 2"/>
          <p:cNvSpPr>
            <a:spLocks noGrp="1"/>
          </p:cNvSpPr>
          <p:nvPr>
            <p:ph idx="1"/>
          </p:nvPr>
        </p:nvSpPr>
        <p:spPr/>
        <p:txBody>
          <a:bodyPr/>
          <a:lstStyle/>
          <a:p>
            <a:pPr eaLnBrk="1" hangingPunct="1"/>
            <a:r>
              <a:rPr lang="en-CA" dirty="0" smtClean="0"/>
              <a:t>Assessing Probability</a:t>
            </a:r>
          </a:p>
          <a:p>
            <a:pPr eaLnBrk="1" hangingPunct="1"/>
            <a:r>
              <a:rPr lang="en-CA" dirty="0" smtClean="0"/>
              <a:t>Events</a:t>
            </a:r>
          </a:p>
          <a:p>
            <a:pPr eaLnBrk="1" hangingPunct="1"/>
            <a:r>
              <a:rPr lang="en-CA" dirty="0" smtClean="0"/>
              <a:t>Combining Events</a:t>
            </a:r>
          </a:p>
          <a:p>
            <a:pPr lvl="1" eaLnBrk="1" hangingPunct="1"/>
            <a:r>
              <a:rPr lang="en-CA" dirty="0" smtClean="0"/>
              <a:t>A “OR” B</a:t>
            </a:r>
          </a:p>
          <a:p>
            <a:pPr lvl="1" eaLnBrk="1" hangingPunct="1"/>
            <a:r>
              <a:rPr lang="en-CA" dirty="0" smtClean="0"/>
              <a:t>A “given” B</a:t>
            </a:r>
          </a:p>
          <a:p>
            <a:pPr lvl="1" eaLnBrk="1" hangingPunct="1"/>
            <a:r>
              <a:rPr lang="en-CA" dirty="0" smtClean="0"/>
              <a:t>A “AND” B</a:t>
            </a:r>
          </a:p>
          <a:p>
            <a:pPr eaLnBrk="1" hangingPunct="1"/>
            <a:r>
              <a:rPr lang="en-CA" dirty="0" smtClean="0"/>
              <a:t>Bayes Theorem.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85800" y="533400"/>
            <a:ext cx="7721600" cy="1143000"/>
          </a:xfrm>
        </p:spPr>
        <p:txBody>
          <a:bodyPr/>
          <a:lstStyle/>
          <a:p>
            <a:pPr eaLnBrk="1" hangingPunct="1"/>
            <a:r>
              <a:rPr lang="en-US" smtClean="0"/>
              <a:t>Probability</a:t>
            </a:r>
          </a:p>
        </p:txBody>
      </p:sp>
      <p:sp>
        <p:nvSpPr>
          <p:cNvPr id="6147" name="Rectangle 3"/>
          <p:cNvSpPr>
            <a:spLocks noGrp="1" noChangeArrowheads="1"/>
          </p:cNvSpPr>
          <p:nvPr>
            <p:ph type="subTitle" idx="1"/>
          </p:nvPr>
        </p:nvSpPr>
        <p:spPr>
          <a:xfrm>
            <a:off x="685800" y="3124200"/>
            <a:ext cx="7772400" cy="3352800"/>
          </a:xfrm>
          <a:solidFill>
            <a:srgbClr val="FFFFFF"/>
          </a:solidFill>
          <a:ln>
            <a:solidFill>
              <a:srgbClr val="000000"/>
            </a:solidFill>
          </a:ln>
        </p:spPr>
        <p:txBody>
          <a:bodyPr/>
          <a:lstStyle/>
          <a:p>
            <a:pPr eaLnBrk="1" hangingPunct="1">
              <a:defRPr/>
            </a:pPr>
            <a:r>
              <a:rPr lang="en-US" i="1" dirty="0" smtClean="0">
                <a:solidFill>
                  <a:srgbClr val="000000"/>
                </a:solidFill>
                <a:effectLst>
                  <a:outerShdw blurRad="38100" dist="38100" dir="2700000" algn="tl">
                    <a:srgbClr val="C0C0C0"/>
                  </a:outerShdw>
                </a:effectLst>
              </a:rPr>
              <a:t>Probability</a:t>
            </a:r>
            <a:r>
              <a:rPr lang="en-US" dirty="0" smtClean="0">
                <a:solidFill>
                  <a:srgbClr val="990000"/>
                </a:solidFill>
                <a:effectLst>
                  <a:outerShdw blurRad="38100" dist="38100" dir="2700000" algn="tl">
                    <a:srgbClr val="C0C0C0"/>
                  </a:outerShdw>
                </a:effectLst>
              </a:rPr>
              <a:t> refers to the chance that a particular event will occur.</a:t>
            </a:r>
            <a:endParaRPr lang="en-US" dirty="0" smtClean="0"/>
          </a:p>
          <a:p>
            <a:pPr algn="l" eaLnBrk="1" hangingPunct="1">
              <a:buClr>
                <a:srgbClr val="9900FF"/>
              </a:buClr>
              <a:buSzPct val="85000"/>
              <a:defRPr/>
            </a:pPr>
            <a:r>
              <a:rPr lang="en-US" sz="2800" dirty="0" smtClean="0"/>
              <a:t>The probability of an event will be a value in the range 0.00 to 1.00.  A value of 0.00 means the event will not occur.  A probability of 1.00 means the event will occur.  Anything between 0.00 and 1.00 reflects the uncertainty of the event occurring.</a:t>
            </a:r>
            <a:endParaRPr lang="en-US" dirty="0" smtClean="0"/>
          </a:p>
        </p:txBody>
      </p:sp>
      <p:sp>
        <p:nvSpPr>
          <p:cNvPr id="6" name="Left-Right Arrow 5"/>
          <p:cNvSpPr/>
          <p:nvPr/>
        </p:nvSpPr>
        <p:spPr>
          <a:xfrm>
            <a:off x="1524000" y="1676400"/>
            <a:ext cx="4038600" cy="533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Probability</a:t>
            </a:r>
          </a:p>
        </p:txBody>
      </p:sp>
      <p:cxnSp>
        <p:nvCxnSpPr>
          <p:cNvPr id="8" name="Straight Arrow Connector 7"/>
          <p:cNvCxnSpPr/>
          <p:nvPr/>
        </p:nvCxnSpPr>
        <p:spPr>
          <a:xfrm>
            <a:off x="1524000" y="2362200"/>
            <a:ext cx="6324600" cy="158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5126" name="TextBox 8"/>
          <p:cNvSpPr txBox="1">
            <a:spLocks noChangeArrowheads="1"/>
          </p:cNvSpPr>
          <p:nvPr/>
        </p:nvSpPr>
        <p:spPr bwMode="auto">
          <a:xfrm>
            <a:off x="7391400" y="1828800"/>
            <a:ext cx="355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P</a:t>
            </a:r>
          </a:p>
        </p:txBody>
      </p:sp>
      <p:sp>
        <p:nvSpPr>
          <p:cNvPr id="5127" name="TextBox 9"/>
          <p:cNvSpPr txBox="1">
            <a:spLocks noChangeArrowheads="1"/>
          </p:cNvSpPr>
          <p:nvPr/>
        </p:nvSpPr>
        <p:spPr bwMode="auto">
          <a:xfrm>
            <a:off x="1371600" y="2438400"/>
            <a:ext cx="4416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0                                                   1</a:t>
            </a:r>
          </a:p>
        </p:txBody>
      </p:sp>
    </p:spTree>
  </p:cSld>
  <p:clrMapOvr>
    <a:masterClrMapping/>
  </p:clrMapOvr>
  <p:transition spd="med">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subTitle" idx="1"/>
          </p:nvPr>
        </p:nvSpPr>
        <p:spPr>
          <a:xfrm>
            <a:off x="381000" y="1905000"/>
            <a:ext cx="6705600" cy="1981200"/>
          </a:xfrm>
          <a:solidFill>
            <a:srgbClr val="FFFFFF"/>
          </a:solidFill>
          <a:ln>
            <a:solidFill>
              <a:srgbClr val="000000"/>
            </a:solidFill>
          </a:ln>
        </p:spPr>
        <p:txBody>
          <a:bodyPr/>
          <a:lstStyle/>
          <a:p>
            <a:pPr eaLnBrk="1" hangingPunct="1">
              <a:defRPr/>
            </a:pPr>
            <a:r>
              <a:rPr lang="en-US" dirty="0" smtClean="0">
                <a:solidFill>
                  <a:srgbClr val="990000"/>
                </a:solidFill>
                <a:effectLst>
                  <a:outerShdw blurRad="38100" dist="38100" dir="2700000" algn="tl">
                    <a:srgbClr val="C0C0C0"/>
                  </a:outerShdw>
                </a:effectLst>
              </a:rPr>
              <a:t>PROBABILITY RULE 1</a:t>
            </a:r>
            <a:endParaRPr lang="en-US" dirty="0" smtClean="0"/>
          </a:p>
          <a:p>
            <a:pPr eaLnBrk="1" hangingPunct="1">
              <a:defRPr/>
            </a:pPr>
            <a:endParaRPr lang="en-US" dirty="0" smtClean="0"/>
          </a:p>
          <a:p>
            <a:pPr eaLnBrk="1" hangingPunct="1">
              <a:defRPr/>
            </a:pPr>
            <a:r>
              <a:rPr lang="en-US" dirty="0" smtClean="0"/>
              <a:t>	</a:t>
            </a:r>
          </a:p>
        </p:txBody>
      </p:sp>
      <p:graphicFrame>
        <p:nvGraphicFramePr>
          <p:cNvPr id="6147" name="Object 2"/>
          <p:cNvGraphicFramePr>
            <a:graphicFrameLocks noChangeAspect="1"/>
          </p:cNvGraphicFramePr>
          <p:nvPr/>
        </p:nvGraphicFramePr>
        <p:xfrm>
          <a:off x="2746375" y="2884488"/>
          <a:ext cx="1804988" cy="520700"/>
        </p:xfrm>
        <a:graphic>
          <a:graphicData uri="http://schemas.openxmlformats.org/presentationml/2006/ole">
            <mc:AlternateContent xmlns:mc="http://schemas.openxmlformats.org/markup-compatibility/2006">
              <mc:Choice xmlns:v="urn:schemas-microsoft-com:vml" Requires="v">
                <p:oleObj spid="_x0000_s6165" name="Equation" r:id="rId3" imgW="698197" imgH="177723" progId="Equation.3">
                  <p:embed/>
                </p:oleObj>
              </mc:Choice>
              <mc:Fallback>
                <p:oleObj name="Equation" r:id="rId3" imgW="698197" imgH="177723"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375" y="2884488"/>
                        <a:ext cx="1804988" cy="520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48" name="Rectangle 5"/>
          <p:cNvSpPr>
            <a:spLocks noChangeArrowheads="1"/>
          </p:cNvSpPr>
          <p:nvPr/>
        </p:nvSpPr>
        <p:spPr bwMode="auto">
          <a:xfrm>
            <a:off x="762000" y="3048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4400">
                <a:solidFill>
                  <a:schemeClr val="tx2"/>
                </a:solidFill>
              </a:rPr>
              <a:t>The Rules of Probability</a:t>
            </a:r>
          </a:p>
        </p:txBody>
      </p:sp>
      <p:graphicFrame>
        <p:nvGraphicFramePr>
          <p:cNvPr id="6149" name="Object 3"/>
          <p:cNvGraphicFramePr>
            <a:graphicFrameLocks noChangeAspect="1"/>
          </p:cNvGraphicFramePr>
          <p:nvPr/>
        </p:nvGraphicFramePr>
        <p:xfrm>
          <a:off x="7620000" y="5334000"/>
          <a:ext cx="1362075" cy="1304925"/>
        </p:xfrm>
        <a:graphic>
          <a:graphicData uri="http://schemas.openxmlformats.org/presentationml/2006/ole">
            <mc:AlternateContent xmlns:mc="http://schemas.openxmlformats.org/markup-compatibility/2006">
              <mc:Choice xmlns:v="urn:schemas-microsoft-com:vml" Requires="v">
                <p:oleObj spid="_x0000_s6166" name="Clip" r:id="rId5" imgW="1807769" imgH="1732788" progId="MS_ClipArt_Gallery.2">
                  <p:embed/>
                </p:oleObj>
              </mc:Choice>
              <mc:Fallback>
                <p:oleObj name="Clip" r:id="rId5" imgW="1807769" imgH="1732788"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0" y="5334000"/>
                        <a:ext cx="1362075" cy="1304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 name="Rounded Rectangular Callout 6"/>
          <p:cNvSpPr/>
          <p:nvPr/>
        </p:nvSpPr>
        <p:spPr>
          <a:xfrm>
            <a:off x="7315200" y="3429000"/>
            <a:ext cx="1676400" cy="1143000"/>
          </a:xfrm>
          <a:prstGeom prst="wedgeRoundRectCallout">
            <a:avLst>
              <a:gd name="adj1" fmla="val 699"/>
              <a:gd name="adj2" fmla="val 14504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2000" dirty="0">
                <a:solidFill>
                  <a:schemeClr val="accent2"/>
                </a:solidFill>
              </a:rPr>
              <a:t>This isn’t rocket science.</a:t>
            </a:r>
          </a:p>
        </p:txBody>
      </p:sp>
    </p:spTree>
  </p:cSld>
  <p:clrMapOvr>
    <a:masterClrMapping/>
  </p:clrMapOvr>
  <p:transition spd="med">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Assessing Probabilities</a:t>
            </a:r>
          </a:p>
        </p:txBody>
      </p:sp>
      <p:sp>
        <p:nvSpPr>
          <p:cNvPr id="7171" name="Rectangle 3"/>
          <p:cNvSpPr>
            <a:spLocks noGrp="1" noChangeArrowheads="1"/>
          </p:cNvSpPr>
          <p:nvPr>
            <p:ph type="body" idx="1"/>
          </p:nvPr>
        </p:nvSpPr>
        <p:spPr/>
        <p:txBody>
          <a:bodyPr/>
          <a:lstStyle/>
          <a:p>
            <a:pPr eaLnBrk="1" hangingPunct="1"/>
            <a:r>
              <a:rPr lang="en-US" smtClean="0"/>
              <a:t>Theoretical: Number of Possibilities</a:t>
            </a:r>
          </a:p>
          <a:p>
            <a:pPr eaLnBrk="1" hangingPunct="1"/>
            <a:r>
              <a:rPr lang="en-US" smtClean="0"/>
              <a:t>Relative Frequency: Empirical</a:t>
            </a:r>
          </a:p>
          <a:p>
            <a:pPr eaLnBrk="1" hangingPunct="1"/>
            <a:r>
              <a:rPr lang="en-US" smtClean="0"/>
              <a:t>Subjective</a:t>
            </a:r>
          </a:p>
        </p:txBody>
      </p:sp>
    </p:spTree>
  </p:cSld>
  <p:clrMapOvr>
    <a:masterClrMapping/>
  </p:clrMapOvr>
  <p:transition spd="med">
    <p:random/>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685800" y="381000"/>
            <a:ext cx="7772400" cy="1143000"/>
          </a:xfrm>
        </p:spPr>
        <p:txBody>
          <a:bodyPr/>
          <a:lstStyle/>
          <a:p>
            <a:pPr eaLnBrk="1" hangingPunct="1"/>
            <a:r>
              <a:rPr lang="en-US" smtClean="0"/>
              <a:t>Theoretical Probability Assessment</a:t>
            </a:r>
          </a:p>
        </p:txBody>
      </p:sp>
      <p:sp>
        <p:nvSpPr>
          <p:cNvPr id="17411" name="Rectangle 3"/>
          <p:cNvSpPr>
            <a:spLocks noGrp="1" noChangeArrowheads="1"/>
          </p:cNvSpPr>
          <p:nvPr>
            <p:ph type="subTitle" idx="1"/>
          </p:nvPr>
        </p:nvSpPr>
        <p:spPr>
          <a:xfrm>
            <a:off x="457200" y="2133600"/>
            <a:ext cx="8194675" cy="2895600"/>
          </a:xfrm>
          <a:solidFill>
            <a:srgbClr val="FFFF99"/>
          </a:solidFill>
          <a:ln w="28575">
            <a:solidFill>
              <a:srgbClr val="000000"/>
            </a:solidFill>
          </a:ln>
        </p:spPr>
        <p:txBody>
          <a:bodyPr/>
          <a:lstStyle/>
          <a:p>
            <a:pPr eaLnBrk="1" hangingPunct="1">
              <a:defRPr/>
            </a:pPr>
            <a:r>
              <a:rPr lang="en-US" sz="3000" i="1" dirty="0" smtClean="0">
                <a:solidFill>
                  <a:srgbClr val="990000"/>
                </a:solidFill>
                <a:effectLst>
                  <a:outerShdw blurRad="38100" dist="38100" dir="2700000" algn="tl">
                    <a:srgbClr val="000000"/>
                  </a:outerShdw>
                </a:effectLst>
              </a:rPr>
              <a:t>Theoretical Probability Assessment</a:t>
            </a:r>
            <a:r>
              <a:rPr lang="en-US" sz="3000" dirty="0" smtClean="0"/>
              <a:t> refers to the method of determining probability based on the ratio of the number of ways the event of interest can occur to the total number of ways </a:t>
            </a:r>
            <a:r>
              <a:rPr lang="en-US" sz="3000" i="1" dirty="0" smtClean="0"/>
              <a:t>any</a:t>
            </a:r>
            <a:r>
              <a:rPr lang="en-US" sz="3000" dirty="0" smtClean="0"/>
              <a:t> event can occur.</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barn(inVertical)">
                                      <p:cBhvr>
                                        <p:cTn id="7"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381000" y="2057400"/>
            <a:ext cx="8458200" cy="2676525"/>
          </a:xfrm>
          <a:prstGeom prst="rect">
            <a:avLst/>
          </a:prstGeom>
          <a:solidFill>
            <a:srgbClr val="FFFFFF"/>
          </a:solidFill>
          <a:ln w="28575">
            <a:solidFill>
              <a:srgbClr val="000000"/>
            </a:solidFill>
            <a:miter lim="800000"/>
            <a:headEnd/>
            <a:tailEnd/>
          </a:ln>
          <a:effectLst/>
        </p:spPr>
        <p:txBody>
          <a:bodyPr>
            <a:spAutoFit/>
          </a:bodyPr>
          <a:lstStyle/>
          <a:p>
            <a:pPr algn="ctr" eaLnBrk="0" hangingPunct="0">
              <a:spcBef>
                <a:spcPct val="50000"/>
              </a:spcBef>
              <a:defRPr/>
            </a:pPr>
            <a:r>
              <a:rPr lang="en-US" b="1" dirty="0">
                <a:effectLst>
                  <a:outerShdw blurRad="38100" dist="38100" dir="2700000" algn="tl">
                    <a:srgbClr val="C0C0C0"/>
                  </a:outerShdw>
                </a:effectLst>
                <a:latin typeface="Book Antiqua" pitchFamily="18" charset="0"/>
              </a:rPr>
              <a:t>THEORETICAL PROBABILITY MEASUREMENT</a:t>
            </a:r>
            <a:endParaRPr lang="en-US" b="1" dirty="0">
              <a:latin typeface="Book Antiqua" pitchFamily="18" charset="0"/>
            </a:endParaRPr>
          </a:p>
          <a:p>
            <a:pPr algn="ctr" eaLnBrk="0" hangingPunct="0">
              <a:spcBef>
                <a:spcPct val="50000"/>
              </a:spcBef>
              <a:defRPr/>
            </a:pPr>
            <a:endParaRPr lang="en-US" b="1" dirty="0">
              <a:latin typeface="Book Antiqua" pitchFamily="18" charset="0"/>
            </a:endParaRPr>
          </a:p>
          <a:p>
            <a:pPr algn="ctr" eaLnBrk="0" hangingPunct="0">
              <a:spcBef>
                <a:spcPct val="50000"/>
              </a:spcBef>
              <a:defRPr/>
            </a:pPr>
            <a:endParaRPr lang="en-US" b="1" dirty="0">
              <a:latin typeface="Book Antiqua" pitchFamily="18" charset="0"/>
            </a:endParaRPr>
          </a:p>
          <a:p>
            <a:pPr algn="ctr" eaLnBrk="0" hangingPunct="0">
              <a:spcBef>
                <a:spcPct val="50000"/>
              </a:spcBef>
              <a:defRPr/>
            </a:pPr>
            <a:endParaRPr lang="en-US" b="1" dirty="0">
              <a:latin typeface="Book Antiqua" pitchFamily="18" charset="0"/>
            </a:endParaRPr>
          </a:p>
          <a:p>
            <a:pPr algn="ctr" eaLnBrk="0" hangingPunct="0">
              <a:spcBef>
                <a:spcPct val="50000"/>
              </a:spcBef>
              <a:defRPr/>
            </a:pPr>
            <a:endParaRPr lang="en-US" b="1" dirty="0">
              <a:latin typeface="Book Antiqua" pitchFamily="18" charset="0"/>
            </a:endParaRPr>
          </a:p>
        </p:txBody>
      </p:sp>
      <p:sp>
        <p:nvSpPr>
          <p:cNvPr id="9219" name="Rectangle 3"/>
          <p:cNvSpPr>
            <a:spLocks noGrp="1" noChangeArrowheads="1"/>
          </p:cNvSpPr>
          <p:nvPr>
            <p:ph type="ctrTitle"/>
          </p:nvPr>
        </p:nvSpPr>
        <p:spPr>
          <a:xfrm>
            <a:off x="914400" y="304800"/>
            <a:ext cx="7721600" cy="1143000"/>
          </a:xfrm>
        </p:spPr>
        <p:txBody>
          <a:bodyPr/>
          <a:lstStyle/>
          <a:p>
            <a:pPr eaLnBrk="1" hangingPunct="1"/>
            <a:r>
              <a:rPr lang="en-US" smtClean="0"/>
              <a:t>Theoretical Probability Assessment</a:t>
            </a:r>
          </a:p>
        </p:txBody>
      </p:sp>
      <p:graphicFrame>
        <p:nvGraphicFramePr>
          <p:cNvPr id="22533" name="Object 2"/>
          <p:cNvGraphicFramePr>
            <a:graphicFrameLocks noChangeAspect="1"/>
          </p:cNvGraphicFramePr>
          <p:nvPr/>
        </p:nvGraphicFramePr>
        <p:xfrm>
          <a:off x="508000" y="2911475"/>
          <a:ext cx="8250238" cy="1127125"/>
        </p:xfrm>
        <a:graphic>
          <a:graphicData uri="http://schemas.openxmlformats.org/presentationml/2006/ole">
            <mc:AlternateContent xmlns:mc="http://schemas.openxmlformats.org/markup-compatibility/2006">
              <mc:Choice xmlns:v="urn:schemas-microsoft-com:vml" Requires="v">
                <p:oleObj spid="_x0000_s9228" name="Equation" r:id="rId3" imgW="3060700" imgH="419100" progId="Equation.3">
                  <p:embed/>
                </p:oleObj>
              </mc:Choice>
              <mc:Fallback>
                <p:oleObj name="Equation" r:id="rId3" imgW="3060700" imgH="4191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000" y="2911475"/>
                        <a:ext cx="8250238" cy="1127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2533"/>
                                        </p:tgtEl>
                                        <p:attrNameLst>
                                          <p:attrName>style.visibility</p:attrName>
                                        </p:attrNameLst>
                                      </p:cBhvr>
                                      <p:to>
                                        <p:strVal val="visible"/>
                                      </p:to>
                                    </p:set>
                                    <p:animEffect transition="in" filter="dissolve">
                                      <p:cBhvr>
                                        <p:cTn id="7"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29" name="Rectangle 1"/>
          <p:cNvSpPr>
            <a:spLocks noChangeArrowheads="1"/>
          </p:cNvSpPr>
          <p:nvPr/>
        </p:nvSpPr>
        <p:spPr bwMode="auto">
          <a:xfrm>
            <a:off x="304800" y="4633913"/>
            <a:ext cx="8610600" cy="1755775"/>
          </a:xfrm>
          <a:prstGeom prst="rect">
            <a:avLst/>
          </a:prstGeom>
          <a:noFill/>
          <a:ln w="9525">
            <a:noFill/>
            <a:miter lim="800000"/>
            <a:headEnd/>
            <a:tailEnd/>
          </a:ln>
        </p:spPr>
        <p:txBody>
          <a:bodyPr anchor="ctr">
            <a:spAutoFit/>
          </a:bodyPr>
          <a:lstStyle/>
          <a:p>
            <a:pPr eaLnBrk="0" hangingPunct="0">
              <a:defRPr/>
            </a:pPr>
            <a:r>
              <a:rPr lang="en-CA" sz="1800" dirty="0">
                <a:solidFill>
                  <a:schemeClr val="accent6">
                    <a:lumMod val="50000"/>
                  </a:schemeClr>
                </a:solidFill>
                <a:ea typeface="Calibri" pitchFamily="34" charset="0"/>
                <a:cs typeface="Times New Roman" pitchFamily="18" charset="0"/>
              </a:rPr>
              <a:t>The Canadian Census of 2006 Source: </a:t>
            </a:r>
            <a:r>
              <a:rPr lang="en-CA" sz="1800" dirty="0">
                <a:solidFill>
                  <a:schemeClr val="accent6">
                    <a:lumMod val="50000"/>
                  </a:schemeClr>
                </a:solidFill>
                <a:ea typeface="Calibri" pitchFamily="34" charset="0"/>
                <a:cs typeface="Times New Roman" pitchFamily="18" charset="0"/>
                <a:hlinkClick r:id="rId2"/>
              </a:rPr>
              <a:t>http://www40.statcan.gc.ca/l01/cst01/famil123a-eng.htm</a:t>
            </a:r>
            <a:endParaRPr lang="en-CA" sz="1100" dirty="0">
              <a:solidFill>
                <a:schemeClr val="accent6">
                  <a:lumMod val="50000"/>
                </a:schemeClr>
              </a:solidFill>
            </a:endParaRPr>
          </a:p>
          <a:p>
            <a:pPr eaLnBrk="0" hangingPunct="0">
              <a:defRPr/>
            </a:pPr>
            <a:r>
              <a:rPr lang="en-CA" sz="1800" dirty="0">
                <a:solidFill>
                  <a:schemeClr val="accent6">
                    <a:lumMod val="50000"/>
                  </a:schemeClr>
                </a:solidFill>
                <a:ea typeface="Calibri" pitchFamily="34" charset="0"/>
                <a:cs typeface="Calibri" pitchFamily="34" charset="0"/>
              </a:rPr>
              <a:t>Telemarketers call people in Halifax in 2006 at random to sell products designed for family households. We can calculate the probability that the household will be of that type by dividing the number of people in that type of household by the total number of people: 305,090/367,975 = 0.829.</a:t>
            </a:r>
            <a:r>
              <a:rPr lang="en-CA" sz="1100" dirty="0">
                <a:solidFill>
                  <a:schemeClr val="accent6">
                    <a:lumMod val="50000"/>
                  </a:schemeClr>
                </a:solidFill>
              </a:rPr>
              <a:t> </a:t>
            </a:r>
            <a:endParaRPr lang="en-CA" sz="3600" dirty="0">
              <a:solidFill>
                <a:schemeClr val="accent6">
                  <a:lumMod val="50000"/>
                </a:schemeClr>
              </a:solidFill>
            </a:endParaRPr>
          </a:p>
        </p:txBody>
      </p:sp>
      <p:sp>
        <p:nvSpPr>
          <p:cNvPr id="10243" name="Title 3"/>
          <p:cNvSpPr>
            <a:spLocks noGrp="1"/>
          </p:cNvSpPr>
          <p:nvPr>
            <p:ph type="title"/>
          </p:nvPr>
        </p:nvSpPr>
        <p:spPr>
          <a:xfrm>
            <a:off x="685800" y="0"/>
            <a:ext cx="7772400" cy="1143000"/>
          </a:xfrm>
        </p:spPr>
        <p:txBody>
          <a:bodyPr/>
          <a:lstStyle/>
          <a:p>
            <a:r>
              <a:rPr lang="en-CA" smtClean="0"/>
              <a:t>Telemarketing in Halifax</a:t>
            </a:r>
          </a:p>
        </p:txBody>
      </p:sp>
      <p:pic>
        <p:nvPicPr>
          <p:cNvPr id="10244"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338" y="990600"/>
            <a:ext cx="839152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0" y="304800"/>
            <a:ext cx="9144000" cy="1524000"/>
          </a:xfrm>
        </p:spPr>
        <p:txBody>
          <a:bodyPr/>
          <a:lstStyle/>
          <a:p>
            <a:pPr eaLnBrk="1" hangingPunct="1"/>
            <a:r>
              <a:rPr lang="en-US" smtClean="0"/>
              <a:t>Relative Frequency of Occurrence</a:t>
            </a:r>
            <a:br>
              <a:rPr lang="en-US" smtClean="0"/>
            </a:br>
            <a:r>
              <a:rPr lang="en-US" smtClean="0"/>
              <a:t>(Empirical Probability)</a:t>
            </a:r>
          </a:p>
        </p:txBody>
      </p:sp>
      <p:sp>
        <p:nvSpPr>
          <p:cNvPr id="19459" name="Rectangle 3"/>
          <p:cNvSpPr>
            <a:spLocks noGrp="1" noChangeArrowheads="1"/>
          </p:cNvSpPr>
          <p:nvPr>
            <p:ph type="subTitle" idx="1"/>
          </p:nvPr>
        </p:nvSpPr>
        <p:spPr>
          <a:xfrm>
            <a:off x="415925" y="2590800"/>
            <a:ext cx="8305800" cy="2590800"/>
          </a:xfrm>
          <a:solidFill>
            <a:srgbClr val="FFFF99"/>
          </a:solidFill>
          <a:ln w="28575">
            <a:solidFill>
              <a:srgbClr val="000000"/>
            </a:solidFill>
          </a:ln>
        </p:spPr>
        <p:txBody>
          <a:bodyPr/>
          <a:lstStyle/>
          <a:p>
            <a:pPr eaLnBrk="1" hangingPunct="1">
              <a:defRPr/>
            </a:pPr>
            <a:r>
              <a:rPr lang="en-US" i="1" smtClean="0">
                <a:solidFill>
                  <a:srgbClr val="990000"/>
                </a:solidFill>
                <a:effectLst>
                  <a:outerShdw blurRad="38100" dist="38100" dir="2700000" algn="tl">
                    <a:srgbClr val="000000"/>
                  </a:outerShdw>
                </a:effectLst>
              </a:rPr>
              <a:t>Relative Frequency of Occurrence</a:t>
            </a:r>
            <a:r>
              <a:rPr lang="en-US" smtClean="0"/>
              <a:t> refers to a method that defines probability as the number of times an event occurs, divided by the total number of times an experiment is performed in a large number of trials.</a:t>
            </a:r>
          </a:p>
        </p:txBody>
      </p:sp>
      <p:sp>
        <p:nvSpPr>
          <p:cNvPr id="11268" name="Text Box 4"/>
          <p:cNvSpPr txBox="1">
            <a:spLocks noChangeArrowheads="1"/>
          </p:cNvSpPr>
          <p:nvPr/>
        </p:nvSpPr>
        <p:spPr bwMode="auto">
          <a:xfrm>
            <a:off x="284163" y="5562600"/>
            <a:ext cx="8859837"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a:t>E.g. Results of a survey:</a:t>
            </a:r>
          </a:p>
          <a:p>
            <a:r>
              <a:rPr lang="en-US" sz="2800"/>
              <a:t>Out of 100 respondents, 50 said they preferred Pepsi to Coke</a:t>
            </a:r>
          </a:p>
        </p:txBody>
      </p:sp>
    </p:spTree>
  </p:cSld>
  <p:clrMapOvr>
    <a:masterClrMapping/>
  </p:clrMapOvr>
  <p:transition spd="med">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0" y="228600"/>
            <a:ext cx="9144000" cy="1143000"/>
          </a:xfrm>
        </p:spPr>
        <p:txBody>
          <a:bodyPr/>
          <a:lstStyle/>
          <a:p>
            <a:pPr eaLnBrk="1" hangingPunct="1"/>
            <a:r>
              <a:rPr lang="en-US" smtClean="0"/>
              <a:t>Relative Frequency of Occurrence</a:t>
            </a:r>
            <a:br>
              <a:rPr lang="en-US" smtClean="0"/>
            </a:br>
            <a:r>
              <a:rPr lang="en-US" smtClean="0"/>
              <a:t>Example</a:t>
            </a:r>
          </a:p>
        </p:txBody>
      </p:sp>
      <p:sp>
        <p:nvSpPr>
          <p:cNvPr id="12291" name="Text Box 3"/>
          <p:cNvSpPr txBox="1">
            <a:spLocks noChangeArrowheads="1"/>
          </p:cNvSpPr>
          <p:nvPr/>
        </p:nvSpPr>
        <p:spPr bwMode="auto">
          <a:xfrm>
            <a:off x="1050925" y="1771650"/>
            <a:ext cx="7013575"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On a production line products are tested</a:t>
            </a:r>
          </a:p>
          <a:p>
            <a:r>
              <a:rPr lang="en-US" sz="3200"/>
              <a:t>throughout a day.</a:t>
            </a:r>
          </a:p>
          <a:p>
            <a:r>
              <a:rPr lang="en-US" sz="3200"/>
              <a:t>Out of 10000 products, 52 are found to be</a:t>
            </a:r>
          </a:p>
          <a:p>
            <a:r>
              <a:rPr lang="en-US" sz="3200"/>
              <a:t>defective.</a:t>
            </a:r>
          </a:p>
          <a:p>
            <a:endParaRPr lang="en-US" sz="3200"/>
          </a:p>
          <a:p>
            <a:r>
              <a:rPr lang="en-US" sz="3200"/>
              <a:t>Probability of defective product </a:t>
            </a:r>
          </a:p>
          <a:p>
            <a:r>
              <a:rPr lang="en-US" sz="3200"/>
              <a:t>	= 52/10000</a:t>
            </a:r>
          </a:p>
          <a:p>
            <a:r>
              <a:rPr lang="en-US" sz="3200"/>
              <a:t>	= 0.52%</a:t>
            </a:r>
          </a:p>
          <a:p>
            <a:endParaRPr lang="en-US" sz="3200"/>
          </a:p>
        </p:txBody>
      </p:sp>
    </p:spTree>
  </p:cSld>
  <p:clrMapOvr>
    <a:masterClrMapping/>
  </p:clrMapOvr>
  <p:transition spd="med">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172200" y="228600"/>
            <a:ext cx="2667000" cy="3810000"/>
          </a:xfrm>
        </p:spPr>
        <p:txBody>
          <a:bodyPr/>
          <a:lstStyle/>
          <a:p>
            <a:r>
              <a:rPr lang="en-US" i="1" smtClean="0">
                <a:solidFill>
                  <a:srgbClr val="0000FF"/>
                </a:solidFill>
              </a:rPr>
              <a:t>Law of Large Numbers (LLN)</a:t>
            </a:r>
            <a:endParaRPr lang="en-CA" smtClean="0"/>
          </a:p>
        </p:txBody>
      </p:sp>
      <p:sp>
        <p:nvSpPr>
          <p:cNvPr id="13315" name="Content Placeholder 2"/>
          <p:cNvSpPr>
            <a:spLocks noGrp="1"/>
          </p:cNvSpPr>
          <p:nvPr>
            <p:ph idx="1"/>
          </p:nvPr>
        </p:nvSpPr>
        <p:spPr>
          <a:xfrm>
            <a:off x="685800" y="5181600"/>
            <a:ext cx="7772400" cy="1447800"/>
          </a:xfrm>
        </p:spPr>
        <p:txBody>
          <a:bodyPr/>
          <a:lstStyle/>
          <a:p>
            <a:r>
              <a:rPr lang="en-US" sz="2800" smtClean="0"/>
              <a:t>If the events are independent, then as the number of trials increases, the long-run relative frequency of an event gets closer and closer to a single value.</a:t>
            </a:r>
            <a:endParaRPr lang="en-CA" sz="2800" smtClean="0"/>
          </a:p>
        </p:txBody>
      </p:sp>
      <p:pic>
        <p:nvPicPr>
          <p:cNvPr id="1331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85725"/>
            <a:ext cx="5638800" cy="5100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803275" y="381000"/>
            <a:ext cx="7721600" cy="1143000"/>
          </a:xfrm>
        </p:spPr>
        <p:txBody>
          <a:bodyPr/>
          <a:lstStyle/>
          <a:p>
            <a:pPr eaLnBrk="1" hangingPunct="1"/>
            <a:r>
              <a:rPr lang="en-US" smtClean="0"/>
              <a:t>Subjective (Personal) Probability Assessment</a:t>
            </a:r>
          </a:p>
        </p:txBody>
      </p:sp>
      <p:sp>
        <p:nvSpPr>
          <p:cNvPr id="22531" name="Rectangle 3"/>
          <p:cNvSpPr>
            <a:spLocks noGrp="1" noChangeArrowheads="1"/>
          </p:cNvSpPr>
          <p:nvPr>
            <p:ph type="subTitle" idx="1"/>
          </p:nvPr>
        </p:nvSpPr>
        <p:spPr>
          <a:xfrm>
            <a:off x="762000" y="1981200"/>
            <a:ext cx="7848600" cy="2590800"/>
          </a:xfrm>
          <a:solidFill>
            <a:srgbClr val="FFFF99"/>
          </a:solidFill>
          <a:ln w="28575">
            <a:solidFill>
              <a:srgbClr val="000000"/>
            </a:solidFill>
          </a:ln>
        </p:spPr>
        <p:txBody>
          <a:bodyPr/>
          <a:lstStyle/>
          <a:p>
            <a:pPr eaLnBrk="1" hangingPunct="1">
              <a:defRPr/>
            </a:pPr>
            <a:r>
              <a:rPr lang="en-US" i="1" dirty="0" smtClean="0">
                <a:solidFill>
                  <a:srgbClr val="990000"/>
                </a:solidFill>
                <a:effectLst>
                  <a:outerShdw blurRad="38100" dist="38100" dir="2700000" algn="tl">
                    <a:srgbClr val="000000"/>
                  </a:outerShdw>
                </a:effectLst>
              </a:rPr>
              <a:t>Subjective Probability Assessment</a:t>
            </a:r>
            <a:r>
              <a:rPr lang="en-US" dirty="0" smtClean="0"/>
              <a:t> refers to the method that defines probability of an event as reflecting a decision maker’s state of mind regarding the chances that the particular event will occur.</a:t>
            </a:r>
          </a:p>
        </p:txBody>
      </p:sp>
      <p:sp>
        <p:nvSpPr>
          <p:cNvPr id="14340" name="Text Box 4"/>
          <p:cNvSpPr txBox="1">
            <a:spLocks noChangeArrowheads="1"/>
          </p:cNvSpPr>
          <p:nvPr/>
        </p:nvSpPr>
        <p:spPr bwMode="auto">
          <a:xfrm>
            <a:off x="517525" y="4972050"/>
            <a:ext cx="7902575"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Partner in consulting company puts in a bid for</a:t>
            </a:r>
          </a:p>
          <a:p>
            <a:r>
              <a:rPr lang="en-US" sz="3200"/>
              <a:t>a contract, and subjectively assesses the chance</a:t>
            </a:r>
          </a:p>
          <a:p>
            <a:r>
              <a:rPr lang="en-US" sz="3200"/>
              <a:t>of getting the contract as 70%.</a:t>
            </a:r>
          </a:p>
        </p:txBody>
      </p:sp>
    </p:spTree>
  </p:cSld>
  <p:clrMapOvr>
    <a:masterClrMapping/>
  </p:clrMapOvr>
  <p:transition spd="med">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85800" y="304800"/>
            <a:ext cx="7772400" cy="1143000"/>
          </a:xfrm>
        </p:spPr>
        <p:txBody>
          <a:bodyPr/>
          <a:lstStyle/>
          <a:p>
            <a:r>
              <a:rPr lang="en-CA" smtClean="0"/>
              <a:t>Subjective Probability Assessment in Law</a:t>
            </a:r>
          </a:p>
        </p:txBody>
      </p:sp>
      <p:pic>
        <p:nvPicPr>
          <p:cNvPr id="15363" name="Picture 2" descr="http://images.ctv.ca/archives/CTVNews/img2/20060223/160_rothstein_0602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886200"/>
            <a:ext cx="2133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4"/>
          <p:cNvSpPr txBox="1">
            <a:spLocks noChangeArrowheads="1"/>
          </p:cNvSpPr>
          <p:nvPr/>
        </p:nvSpPr>
        <p:spPr bwMode="auto">
          <a:xfrm>
            <a:off x="609600" y="5562600"/>
            <a:ext cx="34464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Justice Marshall Rothstein</a:t>
            </a:r>
          </a:p>
          <a:p>
            <a:pPr eaLnBrk="1" hangingPunct="1"/>
            <a:r>
              <a:rPr lang="en-CA"/>
              <a:t>Canadian Supreme Court</a:t>
            </a:r>
          </a:p>
        </p:txBody>
      </p:sp>
      <p:sp>
        <p:nvSpPr>
          <p:cNvPr id="6" name="Rounded Rectangular Callout 5"/>
          <p:cNvSpPr/>
          <p:nvPr/>
        </p:nvSpPr>
        <p:spPr>
          <a:xfrm>
            <a:off x="1447800" y="1752600"/>
            <a:ext cx="4876800" cy="1524000"/>
          </a:xfrm>
          <a:prstGeom prst="wedgeRoundRectCallout">
            <a:avLst>
              <a:gd name="adj1" fmla="val -30952"/>
              <a:gd name="adj2" fmla="val 88214"/>
              <a:gd name="adj3" fmla="val 16667"/>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solidFill>
                  <a:schemeClr val="accent2"/>
                </a:solidFill>
              </a:rPr>
              <a:t>In Canada, …, there is only one </a:t>
            </a:r>
            <a:r>
              <a:rPr lang="en-CA" i="1" dirty="0">
                <a:solidFill>
                  <a:schemeClr val="accent2"/>
                </a:solidFill>
              </a:rPr>
              <a:t>civil </a:t>
            </a:r>
            <a:r>
              <a:rPr lang="en-CA" dirty="0">
                <a:solidFill>
                  <a:schemeClr val="accent2"/>
                </a:solidFill>
              </a:rPr>
              <a:t>standard of proof … and that is proof on the balance of probabilities.</a:t>
            </a:r>
          </a:p>
        </p:txBody>
      </p:sp>
      <p:sp>
        <p:nvSpPr>
          <p:cNvPr id="15366" name="TextBox 7"/>
          <p:cNvSpPr txBox="1">
            <a:spLocks noChangeArrowheads="1"/>
          </p:cNvSpPr>
          <p:nvPr/>
        </p:nvSpPr>
        <p:spPr bwMode="auto">
          <a:xfrm>
            <a:off x="5791200" y="6172200"/>
            <a:ext cx="2992438" cy="338138"/>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sz="1600"/>
              <a:t>Source: National Post Oct 3, 2008</a:t>
            </a:r>
          </a:p>
        </p:txBody>
      </p:sp>
      <p:pic>
        <p:nvPicPr>
          <p:cNvPr id="15367" name="Picture 10" descr="Man"/>
          <p:cNvPicPr>
            <a:picLocks noChangeAspect="1" noChangeArrowheads="1"/>
          </p:cNvPicPr>
          <p:nvPr/>
        </p:nvPicPr>
        <p:blipFill>
          <a:blip r:embed="rId3" cstate="print">
            <a:clrChange>
              <a:clrFrom>
                <a:srgbClr val="008080"/>
              </a:clrFrom>
              <a:clrTo>
                <a:srgbClr val="008080">
                  <a:alpha val="0"/>
                </a:srgbClr>
              </a:clrTo>
            </a:clrChange>
            <a:extLst>
              <a:ext uri="{28A0092B-C50C-407E-A947-70E740481C1C}">
                <a14:useLocalDpi xmlns:a14="http://schemas.microsoft.com/office/drawing/2010/main" val="0"/>
              </a:ext>
            </a:extLst>
          </a:blip>
          <a:srcRect l="28889" t="15018" b="45392"/>
          <a:stretch>
            <a:fillRect/>
          </a:stretch>
        </p:blipFill>
        <p:spPr bwMode="auto">
          <a:xfrm>
            <a:off x="7862888" y="4991100"/>
            <a:ext cx="1052512"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1" descr="Woman"/>
          <p:cNvPicPr>
            <a:picLocks noChangeAspect="1" noChangeArrowheads="1"/>
          </p:cNvPicPr>
          <p:nvPr/>
        </p:nvPicPr>
        <p:blipFill>
          <a:blip r:embed="rId4">
            <a:clrChange>
              <a:clrFrom>
                <a:srgbClr val="008080"/>
              </a:clrFrom>
              <a:clrTo>
                <a:srgbClr val="008080">
                  <a:alpha val="0"/>
                </a:srgbClr>
              </a:clrTo>
            </a:clrChange>
            <a:extLst>
              <a:ext uri="{28A0092B-C50C-407E-A947-70E740481C1C}">
                <a14:useLocalDpi xmlns:a14="http://schemas.microsoft.com/office/drawing/2010/main" val="0"/>
              </a:ext>
            </a:extLst>
          </a:blip>
          <a:srcRect t="16667" r="36957" b="47333"/>
          <a:stretch>
            <a:fillRect/>
          </a:stretch>
        </p:blipFill>
        <p:spPr bwMode="auto">
          <a:xfrm>
            <a:off x="6288088" y="4953000"/>
            <a:ext cx="1103312"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ular Callout 9"/>
          <p:cNvSpPr/>
          <p:nvPr/>
        </p:nvSpPr>
        <p:spPr>
          <a:xfrm>
            <a:off x="5029200" y="3505200"/>
            <a:ext cx="2286000" cy="1295400"/>
          </a:xfrm>
          <a:prstGeom prst="wedgeRoundRectCallout">
            <a:avLst>
              <a:gd name="adj1" fmla="val 20746"/>
              <a:gd name="adj2" fmla="val 6528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00" dirty="0">
                <a:solidFill>
                  <a:schemeClr val="accent6">
                    <a:lumMod val="50000"/>
                  </a:schemeClr>
                </a:solidFill>
              </a:rPr>
              <a:t>I thought it was “innocent until proven guilty beyond reasonable doubt”</a:t>
            </a:r>
          </a:p>
        </p:txBody>
      </p:sp>
      <p:sp>
        <p:nvSpPr>
          <p:cNvPr id="11" name="Rounded Rectangular Callout 10"/>
          <p:cNvSpPr/>
          <p:nvPr/>
        </p:nvSpPr>
        <p:spPr>
          <a:xfrm>
            <a:off x="7772400" y="3657600"/>
            <a:ext cx="1143000" cy="1143000"/>
          </a:xfrm>
          <a:prstGeom prst="wedgeRoundRectCallout">
            <a:avLst>
              <a:gd name="adj1" fmla="val 20746"/>
              <a:gd name="adj2" fmla="val 6528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00" dirty="0">
                <a:solidFill>
                  <a:schemeClr val="accent6">
                    <a:lumMod val="50000"/>
                  </a:schemeClr>
                </a:solidFill>
              </a:rPr>
              <a:t>That’s for criminal cases.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6476"/>
            <a:ext cx="7772400" cy="1143000"/>
          </a:xfrm>
        </p:spPr>
        <p:txBody>
          <a:bodyPr/>
          <a:lstStyle/>
          <a:p>
            <a:r>
              <a:rPr lang="en-CA" dirty="0" smtClean="0"/>
              <a:t>Class Discussion</a:t>
            </a:r>
            <a:endParaRPr lang="en-CA" dirty="0"/>
          </a:p>
        </p:txBody>
      </p:sp>
      <p:sp>
        <p:nvSpPr>
          <p:cNvPr id="3" name="Content Placeholder 2"/>
          <p:cNvSpPr>
            <a:spLocks noGrp="1"/>
          </p:cNvSpPr>
          <p:nvPr>
            <p:ph idx="1"/>
          </p:nvPr>
        </p:nvSpPr>
        <p:spPr>
          <a:xfrm>
            <a:off x="304800" y="1388076"/>
            <a:ext cx="8458200" cy="4114800"/>
          </a:xfrm>
        </p:spPr>
        <p:txBody>
          <a:bodyPr/>
          <a:lstStyle/>
          <a:p>
            <a:r>
              <a:rPr lang="en-CA" sz="2800" dirty="0"/>
              <a:t>Which probability assessment method was used in the following </a:t>
            </a:r>
            <a:r>
              <a:rPr lang="en-CA" sz="2800" dirty="0" smtClean="0"/>
              <a:t>examples?</a:t>
            </a:r>
            <a:endParaRPr lang="en-CA" sz="2800" dirty="0"/>
          </a:p>
          <a:p>
            <a:pPr lvl="1"/>
            <a:r>
              <a:rPr lang="en-CA" sz="2400" dirty="0"/>
              <a:t>A construction company bids on a contract to build a new bridge over a river, and assesses the probability of getting the contract to be 0.6</a:t>
            </a:r>
          </a:p>
          <a:p>
            <a:pPr lvl="1"/>
            <a:r>
              <a:rPr lang="en-CA" sz="2400" dirty="0"/>
              <a:t>A bank analyses the balances in customers </a:t>
            </a:r>
            <a:r>
              <a:rPr lang="en-CA" sz="2400" dirty="0" err="1"/>
              <a:t>chequing</a:t>
            </a:r>
            <a:r>
              <a:rPr lang="en-CA" sz="2400" dirty="0"/>
              <a:t> accounts and assesses that when the balance exceeds $5000, the probability of a that customer transferring some money to a savings account is 0.87</a:t>
            </a:r>
          </a:p>
          <a:p>
            <a:pPr lvl="1"/>
            <a:r>
              <a:rPr lang="en-CA" sz="2400" dirty="0"/>
              <a:t>A gambler tosses two dice and assesses the probability of getting two 6’s to be </a:t>
            </a:r>
            <a:r>
              <a:rPr lang="en-CA" sz="2400" dirty="0" smtClean="0"/>
              <a:t>1/36</a:t>
            </a:r>
            <a:endParaRPr lang="en-CA" sz="2800" dirty="0"/>
          </a:p>
        </p:txBody>
      </p:sp>
    </p:spTree>
    <p:extLst>
      <p:ext uri="{BB962C8B-B14F-4D97-AF65-F5344CB8AC3E}">
        <p14:creationId xmlns:p14="http://schemas.microsoft.com/office/powerpoint/2010/main" val="1238216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304800"/>
            <a:ext cx="7772400" cy="1143000"/>
          </a:xfrm>
        </p:spPr>
        <p:txBody>
          <a:bodyPr/>
          <a:lstStyle/>
          <a:p>
            <a:pPr eaLnBrk="1" hangingPunct="1"/>
            <a:r>
              <a:rPr lang="en-US" smtClean="0"/>
              <a:t>Comparison</a:t>
            </a:r>
          </a:p>
        </p:txBody>
      </p:sp>
      <p:sp>
        <p:nvSpPr>
          <p:cNvPr id="16387" name="Rectangle 3"/>
          <p:cNvSpPr>
            <a:spLocks noGrp="1" noChangeArrowheads="1"/>
          </p:cNvSpPr>
          <p:nvPr>
            <p:ph type="body" sz="half" idx="1"/>
          </p:nvPr>
        </p:nvSpPr>
        <p:spPr>
          <a:xfrm>
            <a:off x="685800" y="1981200"/>
            <a:ext cx="3813175" cy="4114800"/>
          </a:xfrm>
        </p:spPr>
        <p:txBody>
          <a:bodyPr/>
          <a:lstStyle/>
          <a:p>
            <a:pPr eaLnBrk="1" hangingPunct="1">
              <a:buFontTx/>
              <a:buNone/>
            </a:pPr>
            <a:r>
              <a:rPr lang="en-US" smtClean="0"/>
              <a:t>Theoretical Probability Assessment</a:t>
            </a:r>
          </a:p>
          <a:p>
            <a:pPr eaLnBrk="1" hangingPunct="1">
              <a:buFontTx/>
              <a:buNone/>
            </a:pPr>
            <a:endParaRPr lang="en-US" smtClean="0"/>
          </a:p>
          <a:p>
            <a:pPr eaLnBrk="1" hangingPunct="1">
              <a:buFontTx/>
              <a:buNone/>
            </a:pPr>
            <a:r>
              <a:rPr lang="en-US" smtClean="0"/>
              <a:t>Relative Frequency of Occurrence</a:t>
            </a:r>
          </a:p>
          <a:p>
            <a:pPr eaLnBrk="1" hangingPunct="1">
              <a:buFontTx/>
              <a:buNone/>
            </a:pPr>
            <a:endParaRPr lang="en-US" smtClean="0"/>
          </a:p>
          <a:p>
            <a:pPr eaLnBrk="1" hangingPunct="1">
              <a:buFontTx/>
              <a:buNone/>
            </a:pPr>
            <a:r>
              <a:rPr lang="en-US" smtClean="0"/>
              <a:t>Subjective Probability Assessment</a:t>
            </a:r>
          </a:p>
        </p:txBody>
      </p:sp>
      <p:sp>
        <p:nvSpPr>
          <p:cNvPr id="16388" name="Rectangle 4"/>
          <p:cNvSpPr>
            <a:spLocks noGrp="1" noChangeArrowheads="1"/>
          </p:cNvSpPr>
          <p:nvPr>
            <p:ph type="body" sz="half" idx="2"/>
          </p:nvPr>
        </p:nvSpPr>
        <p:spPr>
          <a:xfrm>
            <a:off x="4645025" y="1981200"/>
            <a:ext cx="3813175" cy="4114800"/>
          </a:xfrm>
        </p:spPr>
        <p:txBody>
          <a:bodyPr/>
          <a:lstStyle/>
          <a:p>
            <a:pPr eaLnBrk="1" hangingPunct="1"/>
            <a:endParaRPr lang="en-US" smtClean="0"/>
          </a:p>
        </p:txBody>
      </p:sp>
    </p:spTree>
  </p:cSld>
  <p:clrMapOvr>
    <a:masterClrMapping/>
  </p:clrMapOvr>
  <p:transition spd="med">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Class Discussion</a:t>
            </a:r>
            <a:endParaRPr lang="en-CA" dirty="0"/>
          </a:p>
        </p:txBody>
      </p:sp>
      <p:sp>
        <p:nvSpPr>
          <p:cNvPr id="6" name="Content Placeholder 5"/>
          <p:cNvSpPr>
            <a:spLocks noGrp="1"/>
          </p:cNvSpPr>
          <p:nvPr>
            <p:ph idx="1"/>
          </p:nvPr>
        </p:nvSpPr>
        <p:spPr/>
        <p:txBody>
          <a:bodyPr/>
          <a:lstStyle/>
          <a:p>
            <a:r>
              <a:rPr lang="en-US" sz="2800" b="1" dirty="0"/>
              <a:t>Canadian Entrepreneurs</a:t>
            </a:r>
            <a:r>
              <a:rPr lang="en-US" sz="2800" dirty="0"/>
              <a:t>. Researchers studying government records of small businesses found that the probability that a newly established small business would still be operational in 5 years was 0.35. However entrepreneurs starting new businesses estimate that the chance of their own business still being in operation in 5 years is 0.75 on average. Which methods of probability assessment were used by (a) the researchers and (b) the entrepreneurs.</a:t>
            </a:r>
            <a:endParaRPr lang="en-CA" sz="2800" dirty="0"/>
          </a:p>
        </p:txBody>
      </p:sp>
    </p:spTree>
    <p:extLst>
      <p:ext uri="{BB962C8B-B14F-4D97-AF65-F5344CB8AC3E}">
        <p14:creationId xmlns:p14="http://schemas.microsoft.com/office/powerpoint/2010/main" val="4232326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CA" smtClean="0"/>
              <a:t>Probability</a:t>
            </a:r>
          </a:p>
        </p:txBody>
      </p:sp>
      <p:sp>
        <p:nvSpPr>
          <p:cNvPr id="3" name="Content Placeholder 2"/>
          <p:cNvSpPr>
            <a:spLocks noGrp="1"/>
          </p:cNvSpPr>
          <p:nvPr>
            <p:ph idx="1"/>
          </p:nvPr>
        </p:nvSpPr>
        <p:spPr/>
        <p:txBody>
          <a:bodyPr/>
          <a:lstStyle/>
          <a:p>
            <a:pPr eaLnBrk="1" hangingPunct="1">
              <a:defRPr/>
            </a:pPr>
            <a:r>
              <a:rPr lang="en-CA" dirty="0" smtClean="0"/>
              <a:t>Assessing Probability</a:t>
            </a:r>
          </a:p>
          <a:p>
            <a:pPr eaLnBrk="1" hangingPunct="1">
              <a:defRPr/>
            </a:pPr>
            <a:r>
              <a:rPr lang="en-CA" b="1" dirty="0" smtClean="0">
                <a:solidFill>
                  <a:schemeClr val="accent6"/>
                </a:solidFill>
              </a:rPr>
              <a:t>Events</a:t>
            </a:r>
          </a:p>
          <a:p>
            <a:pPr eaLnBrk="1" hangingPunct="1">
              <a:defRPr/>
            </a:pPr>
            <a:r>
              <a:rPr lang="en-CA" dirty="0" smtClean="0"/>
              <a:t>Combining Events</a:t>
            </a:r>
          </a:p>
          <a:p>
            <a:pPr lvl="1" eaLnBrk="1" hangingPunct="1">
              <a:defRPr/>
            </a:pPr>
            <a:r>
              <a:rPr lang="en-CA" dirty="0" smtClean="0"/>
              <a:t>A “OR” B</a:t>
            </a:r>
          </a:p>
          <a:p>
            <a:pPr lvl="1" eaLnBrk="1" hangingPunct="1">
              <a:defRPr/>
            </a:pPr>
            <a:r>
              <a:rPr lang="en-CA" dirty="0" smtClean="0"/>
              <a:t>A “given” B</a:t>
            </a:r>
          </a:p>
          <a:p>
            <a:pPr lvl="1" eaLnBrk="1" hangingPunct="1">
              <a:defRPr/>
            </a:pPr>
            <a:r>
              <a:rPr lang="en-CA" dirty="0" smtClean="0"/>
              <a:t>A “AND” B</a:t>
            </a:r>
          </a:p>
          <a:p>
            <a:pPr eaLnBrk="1" hangingPunct="1">
              <a:defRPr/>
            </a:pPr>
            <a:r>
              <a:rPr lang="en-CA" dirty="0" err="1" smtClean="0"/>
              <a:t>Bayes</a:t>
            </a:r>
            <a:r>
              <a:rPr lang="en-CA" dirty="0" smtClean="0"/>
              <a:t> Theorem.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993775" y="304800"/>
            <a:ext cx="7721600" cy="1143000"/>
          </a:xfrm>
        </p:spPr>
        <p:txBody>
          <a:bodyPr/>
          <a:lstStyle/>
          <a:p>
            <a:pPr eaLnBrk="1" hangingPunct="1"/>
            <a:r>
              <a:rPr lang="en-US" smtClean="0"/>
              <a:t>Trials</a:t>
            </a:r>
          </a:p>
        </p:txBody>
      </p:sp>
      <p:sp>
        <p:nvSpPr>
          <p:cNvPr id="7171" name="Rectangle 3"/>
          <p:cNvSpPr>
            <a:spLocks noGrp="1" noChangeArrowheads="1"/>
          </p:cNvSpPr>
          <p:nvPr>
            <p:ph type="subTitle" idx="1"/>
          </p:nvPr>
        </p:nvSpPr>
        <p:spPr>
          <a:xfrm>
            <a:off x="1363663" y="1828800"/>
            <a:ext cx="6553200" cy="2133600"/>
          </a:xfrm>
          <a:solidFill>
            <a:srgbClr val="FFFF99"/>
          </a:solidFill>
          <a:ln w="38100">
            <a:solidFill>
              <a:srgbClr val="000000"/>
            </a:solidFill>
          </a:ln>
        </p:spPr>
        <p:txBody>
          <a:bodyPr/>
          <a:lstStyle/>
          <a:p>
            <a:pPr eaLnBrk="1" hangingPunct="1">
              <a:defRPr/>
            </a:pPr>
            <a:r>
              <a:rPr lang="en-US" dirty="0" smtClean="0"/>
              <a:t>A </a:t>
            </a:r>
            <a:r>
              <a:rPr lang="en-US" i="1" dirty="0" smtClean="0">
                <a:solidFill>
                  <a:srgbClr val="990000"/>
                </a:solidFill>
                <a:effectLst>
                  <a:outerShdw blurRad="38100" dist="38100" dir="2700000" algn="tl">
                    <a:srgbClr val="000000"/>
                  </a:outerShdw>
                </a:effectLst>
              </a:rPr>
              <a:t>trial</a:t>
            </a:r>
            <a:r>
              <a:rPr lang="en-US" dirty="0" smtClean="0"/>
              <a:t> is a process that produces a single outcome whose result cannot be predicted with certainty.</a:t>
            </a:r>
          </a:p>
        </p:txBody>
      </p:sp>
      <p:sp>
        <p:nvSpPr>
          <p:cNvPr id="18436" name="Text Box 4"/>
          <p:cNvSpPr txBox="1">
            <a:spLocks noChangeArrowheads="1"/>
          </p:cNvSpPr>
          <p:nvPr/>
        </p:nvSpPr>
        <p:spPr bwMode="auto">
          <a:xfrm>
            <a:off x="838200" y="4479925"/>
            <a:ext cx="7604125"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An audit is done on a company’s accounts</a:t>
            </a:r>
          </a:p>
          <a:p>
            <a:r>
              <a:rPr lang="en-US" sz="3200"/>
              <a:t>A product is launched into a test market</a:t>
            </a:r>
          </a:p>
          <a:p>
            <a:r>
              <a:rPr lang="en-US" sz="3200"/>
              <a:t>An interviewee is asked how they would vote</a:t>
            </a:r>
          </a:p>
        </p:txBody>
      </p:sp>
      <p:sp>
        <p:nvSpPr>
          <p:cNvPr id="18437" name="Rectangle 5"/>
          <p:cNvSpPr>
            <a:spLocks noChangeArrowheads="1"/>
          </p:cNvSpPr>
          <p:nvPr/>
        </p:nvSpPr>
        <p:spPr bwMode="auto">
          <a:xfrm>
            <a:off x="669925" y="4343400"/>
            <a:ext cx="7772400" cy="1828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barn(inVertical)">
                                      <p:cBhvr>
                                        <p:cTn id="7" dur="5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673100" y="228600"/>
            <a:ext cx="7721600" cy="1143000"/>
          </a:xfrm>
        </p:spPr>
        <p:txBody>
          <a:bodyPr/>
          <a:lstStyle/>
          <a:p>
            <a:pPr eaLnBrk="1" hangingPunct="1"/>
            <a:r>
              <a:rPr lang="en-US" smtClean="0"/>
              <a:t>Sample Space</a:t>
            </a:r>
          </a:p>
        </p:txBody>
      </p:sp>
      <p:sp>
        <p:nvSpPr>
          <p:cNvPr id="10243" name="Rectangle 3"/>
          <p:cNvSpPr>
            <a:spLocks noGrp="1" noChangeArrowheads="1"/>
          </p:cNvSpPr>
          <p:nvPr>
            <p:ph type="subTitle" idx="1"/>
          </p:nvPr>
        </p:nvSpPr>
        <p:spPr>
          <a:xfrm>
            <a:off x="1282700" y="1752600"/>
            <a:ext cx="6705600" cy="1447800"/>
          </a:xfrm>
          <a:solidFill>
            <a:srgbClr val="FFFF99"/>
          </a:solidFill>
          <a:ln w="38100">
            <a:solidFill>
              <a:srgbClr val="000000"/>
            </a:solidFill>
          </a:ln>
        </p:spPr>
        <p:txBody>
          <a:bodyPr/>
          <a:lstStyle/>
          <a:p>
            <a:pPr eaLnBrk="1" hangingPunct="1">
              <a:defRPr/>
            </a:pPr>
            <a:r>
              <a:rPr lang="en-US" dirty="0" smtClean="0"/>
              <a:t>The </a:t>
            </a:r>
            <a:r>
              <a:rPr lang="en-US" i="1" dirty="0" smtClean="0">
                <a:solidFill>
                  <a:srgbClr val="990000"/>
                </a:solidFill>
                <a:effectLst>
                  <a:outerShdw blurRad="38100" dist="38100" dir="2700000" algn="tl">
                    <a:srgbClr val="000000"/>
                  </a:outerShdw>
                </a:effectLst>
              </a:rPr>
              <a:t>sample space</a:t>
            </a:r>
            <a:r>
              <a:rPr lang="en-US" dirty="0" smtClean="0"/>
              <a:t> is the collection of all possible outcomes of a trial.</a:t>
            </a:r>
          </a:p>
        </p:txBody>
      </p:sp>
      <p:sp>
        <p:nvSpPr>
          <p:cNvPr id="19460" name="Oval 5"/>
          <p:cNvSpPr>
            <a:spLocks noChangeArrowheads="1"/>
          </p:cNvSpPr>
          <p:nvPr/>
        </p:nvSpPr>
        <p:spPr bwMode="auto">
          <a:xfrm>
            <a:off x="1130300" y="3581400"/>
            <a:ext cx="5727700" cy="1447800"/>
          </a:xfrm>
          <a:prstGeom prst="ellipse">
            <a:avLst/>
          </a:prstGeom>
          <a:solidFill>
            <a:schemeClr val="hlink"/>
          </a:solidFill>
          <a:ln w="9525">
            <a:solidFill>
              <a:schemeClr val="tx1"/>
            </a:solidFill>
            <a:round/>
            <a:headEnd/>
            <a:tailEnd/>
          </a:ln>
        </p:spPr>
        <p:txBody>
          <a:bodyPr wrap="none" anchor="ctr"/>
          <a:lstStyle/>
          <a:p>
            <a:pPr algn="ctr"/>
            <a:r>
              <a:rPr lang="en-US"/>
              <a:t>S = Sample</a:t>
            </a:r>
          </a:p>
          <a:p>
            <a:pPr algn="ctr"/>
            <a:r>
              <a:rPr lang="en-US"/>
              <a:t>Space</a:t>
            </a:r>
          </a:p>
        </p:txBody>
      </p:sp>
      <p:sp>
        <p:nvSpPr>
          <p:cNvPr id="6" name="Rectangle 3"/>
          <p:cNvSpPr txBox="1">
            <a:spLocks noChangeArrowheads="1"/>
          </p:cNvSpPr>
          <p:nvPr/>
        </p:nvSpPr>
        <p:spPr bwMode="auto">
          <a:xfrm>
            <a:off x="2057400" y="5257800"/>
            <a:ext cx="4800600" cy="1295400"/>
          </a:xfrm>
          <a:prstGeom prst="rect">
            <a:avLst/>
          </a:prstGeom>
          <a:solidFill>
            <a:srgbClr val="FFFFFF"/>
          </a:solidFill>
          <a:ln>
            <a:solidFill>
              <a:srgbClr val="000000"/>
            </a:solidFill>
          </a:ln>
        </p:spPr>
        <p:txBody>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defRPr>
            </a:lvl2pPr>
            <a:lvl3pPr marL="914400" indent="0" algn="ctr" rtl="0" eaLnBrk="0" fontAlgn="base" hangingPunct="0">
              <a:spcBef>
                <a:spcPct val="20000"/>
              </a:spcBef>
              <a:spcAft>
                <a:spcPct val="0"/>
              </a:spcAft>
              <a:buNone/>
              <a:defRPr sz="2400">
                <a:solidFill>
                  <a:schemeClr val="tx1"/>
                </a:solidFill>
                <a:latin typeface="+mn-lt"/>
              </a:defRPr>
            </a:lvl3pPr>
            <a:lvl4pPr marL="1371600" indent="0" algn="ctr" rtl="0" eaLnBrk="0" fontAlgn="base" hangingPunct="0">
              <a:spcBef>
                <a:spcPct val="20000"/>
              </a:spcBef>
              <a:spcAft>
                <a:spcPct val="0"/>
              </a:spcAft>
              <a:buNone/>
              <a:defRPr sz="2000">
                <a:solidFill>
                  <a:schemeClr val="tx1"/>
                </a:solidFill>
                <a:latin typeface="+mn-lt"/>
              </a:defRPr>
            </a:lvl4pPr>
            <a:lvl5pPr marL="1828800" indent="0" algn="ctr" rtl="0" eaLnBrk="0" fontAlgn="base" hangingPunct="0">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eaLnBrk="1" hangingPunct="1">
              <a:defRPr/>
            </a:pPr>
            <a:r>
              <a:rPr lang="en-US" dirty="0" smtClean="0">
                <a:solidFill>
                  <a:srgbClr val="990000"/>
                </a:solidFill>
                <a:effectLst>
                  <a:outerShdw blurRad="38100" dist="38100" dir="2700000" algn="tl">
                    <a:srgbClr val="C0C0C0"/>
                  </a:outerShdw>
                </a:effectLst>
              </a:rPr>
              <a:t>PROBABILITY RULE 2</a:t>
            </a:r>
          </a:p>
          <a:p>
            <a:pPr eaLnBrk="1" hangingPunct="1">
              <a:defRPr/>
            </a:pPr>
            <a:r>
              <a:rPr lang="en-US" dirty="0" smtClean="0">
                <a:solidFill>
                  <a:srgbClr val="990000"/>
                </a:solidFill>
                <a:effectLst>
                  <a:outerShdw blurRad="38100" dist="38100" dir="2700000" algn="tl">
                    <a:srgbClr val="C0C0C0"/>
                  </a:outerShdw>
                </a:effectLst>
              </a:rPr>
              <a:t>P(S) = 1</a:t>
            </a:r>
            <a:endParaRPr lang="en-US" dirty="0" smtClean="0"/>
          </a:p>
          <a:p>
            <a:pPr eaLnBrk="1" hangingPunct="1">
              <a:defRPr/>
            </a:pPr>
            <a:endParaRPr lang="en-US" sz="3000" dirty="0" smtClean="0"/>
          </a:p>
          <a:p>
            <a:pPr eaLnBrk="1" hangingPunct="1">
              <a:defRPr/>
            </a:pPr>
            <a:endParaRPr lang="en-US" dirty="0" smtClean="0"/>
          </a:p>
          <a:p>
            <a:pPr eaLnBrk="1" hangingPunct="1">
              <a:defRPr/>
            </a:pPr>
            <a:r>
              <a:rPr lang="en-US" dirty="0" smtClean="0"/>
              <a:t>	</a:t>
            </a:r>
          </a:p>
          <a:p>
            <a:pPr eaLnBrk="1" hangingPunct="1">
              <a:defRPr/>
            </a:pPr>
            <a:endParaRPr lang="en-US" sz="2800" baseline="-25000" dirty="0" smtClean="0"/>
          </a:p>
        </p:txBody>
      </p:sp>
      <p:sp>
        <p:nvSpPr>
          <p:cNvPr id="7" name="Rounded Rectangular Callout 6"/>
          <p:cNvSpPr/>
          <p:nvPr/>
        </p:nvSpPr>
        <p:spPr>
          <a:xfrm>
            <a:off x="7010400" y="3505200"/>
            <a:ext cx="1981200" cy="1371600"/>
          </a:xfrm>
          <a:prstGeom prst="wedgeRoundRectCallout">
            <a:avLst>
              <a:gd name="adj1" fmla="val 5693"/>
              <a:gd name="adj2" fmla="val 8881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dirty="0">
                <a:solidFill>
                  <a:srgbClr val="990000"/>
                </a:solidFill>
                <a:effectLst>
                  <a:outerShdw blurRad="38100" dist="38100" dir="2700000" algn="tl">
                    <a:srgbClr val="C0C0C0"/>
                  </a:outerShdw>
                </a:effectLst>
              </a:rPr>
              <a:t>Something’s </a:t>
            </a:r>
            <a:r>
              <a:rPr lang="en-US" dirty="0" err="1">
                <a:solidFill>
                  <a:srgbClr val="990000"/>
                </a:solidFill>
                <a:effectLst>
                  <a:outerShdw blurRad="38100" dist="38100" dir="2700000" algn="tl">
                    <a:srgbClr val="C0C0C0"/>
                  </a:outerShdw>
                </a:effectLst>
              </a:rPr>
              <a:t>Gotta</a:t>
            </a:r>
            <a:r>
              <a:rPr lang="en-US" dirty="0">
                <a:solidFill>
                  <a:srgbClr val="990000"/>
                </a:solidFill>
                <a:effectLst>
                  <a:outerShdw blurRad="38100" dist="38100" dir="2700000" algn="tl">
                    <a:srgbClr val="C0C0C0"/>
                  </a:outerShdw>
                </a:effectLst>
              </a:rPr>
              <a:t> Happen</a:t>
            </a:r>
            <a:endParaRPr lang="en-US" dirty="0"/>
          </a:p>
        </p:txBody>
      </p:sp>
      <p:graphicFrame>
        <p:nvGraphicFramePr>
          <p:cNvPr id="19463" name="Object 3"/>
          <p:cNvGraphicFramePr>
            <a:graphicFrameLocks noChangeAspect="1"/>
          </p:cNvGraphicFramePr>
          <p:nvPr/>
        </p:nvGraphicFramePr>
        <p:xfrm>
          <a:off x="7673975" y="5334000"/>
          <a:ext cx="1308100" cy="1304925"/>
        </p:xfrm>
        <a:graphic>
          <a:graphicData uri="http://schemas.openxmlformats.org/presentationml/2006/ole">
            <mc:AlternateContent xmlns:mc="http://schemas.openxmlformats.org/markup-compatibility/2006">
              <mc:Choice xmlns:v="urn:schemas-microsoft-com:vml" Requires="v">
                <p:oleObj spid="_x0000_s19471" name="Clip" r:id="rId3" imgW="1807769" imgH="1732788" progId="MS_ClipArt_Gallery.2">
                  <p:embed/>
                </p:oleObj>
              </mc:Choice>
              <mc:Fallback>
                <p:oleObj name="Clip" r:id="rId3" imgW="1807769" imgH="1732788" progId="MS_ClipArt_Gallery.2">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3975" y="5334000"/>
                        <a:ext cx="13081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outVertical)">
                                      <p:cBhvr>
                                        <p:cTn id="7" dur="500"/>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685800" y="0"/>
            <a:ext cx="7721600" cy="1143000"/>
          </a:xfrm>
        </p:spPr>
        <p:txBody>
          <a:bodyPr/>
          <a:lstStyle/>
          <a:p>
            <a:pPr eaLnBrk="1" hangingPunct="1"/>
            <a:r>
              <a:rPr lang="en-US" smtClean="0"/>
              <a:t>Events</a:t>
            </a:r>
          </a:p>
        </p:txBody>
      </p:sp>
      <p:sp>
        <p:nvSpPr>
          <p:cNvPr id="11267" name="Rectangle 3"/>
          <p:cNvSpPr>
            <a:spLocks noGrp="1" noChangeArrowheads="1"/>
          </p:cNvSpPr>
          <p:nvPr>
            <p:ph type="subTitle" idx="1"/>
          </p:nvPr>
        </p:nvSpPr>
        <p:spPr>
          <a:xfrm>
            <a:off x="1600200" y="1219200"/>
            <a:ext cx="6096000" cy="1447800"/>
          </a:xfrm>
          <a:solidFill>
            <a:srgbClr val="FFFF99"/>
          </a:solidFill>
          <a:ln w="38100">
            <a:solidFill>
              <a:srgbClr val="000000"/>
            </a:solidFill>
          </a:ln>
        </p:spPr>
        <p:txBody>
          <a:bodyPr/>
          <a:lstStyle/>
          <a:p>
            <a:pPr eaLnBrk="1" hangingPunct="1">
              <a:defRPr/>
            </a:pPr>
            <a:r>
              <a:rPr lang="en-US" dirty="0" smtClean="0"/>
              <a:t>An </a:t>
            </a:r>
            <a:r>
              <a:rPr lang="en-US" i="1" dirty="0" smtClean="0">
                <a:solidFill>
                  <a:srgbClr val="990000"/>
                </a:solidFill>
                <a:effectLst>
                  <a:outerShdw blurRad="38100" dist="38100" dir="2700000" algn="tl">
                    <a:srgbClr val="000000"/>
                  </a:outerShdw>
                </a:effectLst>
              </a:rPr>
              <a:t>event</a:t>
            </a:r>
            <a:r>
              <a:rPr lang="en-US" dirty="0" smtClean="0"/>
              <a:t> is an outcome or a  collection of outcomes of a trial.</a:t>
            </a:r>
          </a:p>
        </p:txBody>
      </p:sp>
      <p:sp>
        <p:nvSpPr>
          <p:cNvPr id="20484" name="Oval 5"/>
          <p:cNvSpPr>
            <a:spLocks noChangeArrowheads="1"/>
          </p:cNvSpPr>
          <p:nvPr/>
        </p:nvSpPr>
        <p:spPr bwMode="auto">
          <a:xfrm>
            <a:off x="1292225" y="3581400"/>
            <a:ext cx="6781800" cy="1447800"/>
          </a:xfrm>
          <a:prstGeom prst="ellipse">
            <a:avLst/>
          </a:prstGeom>
          <a:solidFill>
            <a:schemeClr val="hlink"/>
          </a:solidFill>
          <a:ln w="9525">
            <a:solidFill>
              <a:schemeClr val="tx1"/>
            </a:solidFill>
            <a:round/>
            <a:headEnd/>
            <a:tailEnd/>
          </a:ln>
        </p:spPr>
        <p:txBody>
          <a:bodyPr wrap="none" anchor="ctr"/>
          <a:lstStyle/>
          <a:p>
            <a:pPr algn="ctr"/>
            <a:r>
              <a:rPr lang="en-US"/>
              <a:t>Sample</a:t>
            </a:r>
          </a:p>
          <a:p>
            <a:pPr algn="ctr"/>
            <a:r>
              <a:rPr lang="en-US"/>
              <a:t>Space</a:t>
            </a:r>
          </a:p>
        </p:txBody>
      </p:sp>
      <p:sp>
        <p:nvSpPr>
          <p:cNvPr id="20485" name="Oval 6"/>
          <p:cNvSpPr>
            <a:spLocks noChangeArrowheads="1"/>
          </p:cNvSpPr>
          <p:nvPr/>
        </p:nvSpPr>
        <p:spPr bwMode="auto">
          <a:xfrm>
            <a:off x="1978025" y="3810000"/>
            <a:ext cx="2057400" cy="914400"/>
          </a:xfrm>
          <a:prstGeom prst="ellipse">
            <a:avLst/>
          </a:prstGeom>
          <a:solidFill>
            <a:schemeClr val="folHlink"/>
          </a:solidFill>
          <a:ln w="9525">
            <a:solidFill>
              <a:schemeClr val="tx1"/>
            </a:solidFill>
            <a:round/>
            <a:headEnd/>
            <a:tailEnd/>
          </a:ln>
        </p:spPr>
        <p:txBody>
          <a:bodyPr wrap="none" anchor="ctr"/>
          <a:lstStyle/>
          <a:p>
            <a:pPr algn="ctr"/>
            <a:r>
              <a:rPr lang="en-US"/>
              <a:t>Event</a:t>
            </a:r>
          </a:p>
        </p:txBody>
      </p:sp>
      <p:sp>
        <p:nvSpPr>
          <p:cNvPr id="20486" name="TextBox 8"/>
          <p:cNvSpPr txBox="1">
            <a:spLocks noChangeArrowheads="1"/>
          </p:cNvSpPr>
          <p:nvPr/>
        </p:nvSpPr>
        <p:spPr bwMode="auto">
          <a:xfrm>
            <a:off x="2438400" y="5410200"/>
            <a:ext cx="47371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Example Event: </a:t>
            </a:r>
          </a:p>
          <a:p>
            <a:pPr eaLnBrk="1" hangingPunct="1"/>
            <a:r>
              <a:rPr lang="en-CA"/>
              <a:t>When the product was launched into</a:t>
            </a:r>
          </a:p>
          <a:p>
            <a:pPr eaLnBrk="1" hangingPunct="1"/>
            <a:r>
              <a:rPr lang="en-CA"/>
              <a:t>the test market, the profit was &gt;$1m</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barn(outVertical)">
                                      <p:cBhvr>
                                        <p:cTn id="7" dur="500"/>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CA" smtClean="0"/>
              <a:t>Example</a:t>
            </a:r>
          </a:p>
        </p:txBody>
      </p:sp>
      <p:sp>
        <p:nvSpPr>
          <p:cNvPr id="3" name="Content Placeholder 2"/>
          <p:cNvSpPr>
            <a:spLocks noGrp="1"/>
          </p:cNvSpPr>
          <p:nvPr>
            <p:ph idx="1"/>
          </p:nvPr>
        </p:nvSpPr>
        <p:spPr/>
        <p:txBody>
          <a:bodyPr/>
          <a:lstStyle/>
          <a:p>
            <a:pPr>
              <a:defRPr/>
            </a:pPr>
            <a:r>
              <a:rPr lang="en-CA" sz="2800" dirty="0" smtClean="0"/>
              <a:t>A mining company explores a site for copper and zinc using exploratory drilling to obtain samples. The probability that a sample </a:t>
            </a:r>
          </a:p>
          <a:p>
            <a:pPr lvl="1">
              <a:defRPr/>
            </a:pPr>
            <a:r>
              <a:rPr lang="en-CA" sz="2400" dirty="0" smtClean="0">
                <a:ea typeface="+mn-ea"/>
                <a:cs typeface="+mn-cs"/>
              </a:rPr>
              <a:t>contains copper is 0.2 (Event 1)</a:t>
            </a:r>
          </a:p>
          <a:p>
            <a:pPr lvl="1">
              <a:defRPr/>
            </a:pPr>
            <a:r>
              <a:rPr lang="en-CA" sz="2400" dirty="0" smtClean="0">
                <a:ea typeface="+mn-ea"/>
                <a:cs typeface="+mn-cs"/>
              </a:rPr>
              <a:t>contains zinc is 0.3 (Event 2)</a:t>
            </a:r>
          </a:p>
          <a:p>
            <a:pPr>
              <a:defRPr/>
            </a:pPr>
            <a:r>
              <a:rPr lang="en-CA" sz="2800" dirty="0" smtClean="0"/>
              <a:t>Class Discussion</a:t>
            </a:r>
          </a:p>
          <a:p>
            <a:pPr>
              <a:defRPr/>
            </a:pPr>
            <a:r>
              <a:rPr lang="en-CA" sz="2800" dirty="0" smtClean="0"/>
              <a:t>What is the probability that a sample:</a:t>
            </a:r>
          </a:p>
          <a:p>
            <a:pPr lvl="1">
              <a:defRPr/>
            </a:pPr>
            <a:r>
              <a:rPr lang="en-CA" sz="2400" dirty="0" smtClean="0">
                <a:ea typeface="+mn-ea"/>
                <a:cs typeface="+mn-cs"/>
              </a:rPr>
              <a:t>Contains copper or zinc</a:t>
            </a:r>
          </a:p>
          <a:p>
            <a:pPr lvl="1">
              <a:defRPr/>
            </a:pPr>
            <a:r>
              <a:rPr lang="en-CA" sz="2400" dirty="0" smtClean="0">
                <a:ea typeface="+mn-ea"/>
                <a:cs typeface="+mn-cs"/>
              </a:rPr>
              <a:t>Contains copper and zinc</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914400" y="0"/>
            <a:ext cx="7721600" cy="1143000"/>
          </a:xfrm>
        </p:spPr>
        <p:txBody>
          <a:bodyPr/>
          <a:lstStyle/>
          <a:p>
            <a:pPr eaLnBrk="1" hangingPunct="1"/>
            <a:r>
              <a:rPr lang="en-US" smtClean="0"/>
              <a:t>Complement of an Event</a:t>
            </a:r>
          </a:p>
        </p:txBody>
      </p:sp>
      <p:sp>
        <p:nvSpPr>
          <p:cNvPr id="28675" name="Rectangle 3"/>
          <p:cNvSpPr>
            <a:spLocks noGrp="1" noChangeArrowheads="1"/>
          </p:cNvSpPr>
          <p:nvPr>
            <p:ph type="subTitle" idx="1"/>
          </p:nvPr>
        </p:nvSpPr>
        <p:spPr>
          <a:xfrm>
            <a:off x="1143000" y="2209800"/>
            <a:ext cx="4800600" cy="2286000"/>
          </a:xfrm>
          <a:solidFill>
            <a:srgbClr val="FFFFFF"/>
          </a:solidFill>
          <a:ln>
            <a:solidFill>
              <a:srgbClr val="000000"/>
            </a:solidFill>
          </a:ln>
        </p:spPr>
        <p:txBody>
          <a:bodyPr/>
          <a:lstStyle/>
          <a:p>
            <a:pPr eaLnBrk="1" hangingPunct="1">
              <a:defRPr/>
            </a:pPr>
            <a:r>
              <a:rPr lang="en-US" dirty="0" smtClean="0">
                <a:solidFill>
                  <a:srgbClr val="990000"/>
                </a:solidFill>
                <a:effectLst>
                  <a:outerShdw blurRad="38100" dist="38100" dir="2700000" algn="tl">
                    <a:srgbClr val="C0C0C0"/>
                  </a:outerShdw>
                </a:effectLst>
              </a:rPr>
              <a:t>PROBABILITY RULE 3</a:t>
            </a:r>
            <a:endParaRPr lang="en-US" dirty="0" smtClean="0"/>
          </a:p>
          <a:p>
            <a:pPr eaLnBrk="1" hangingPunct="1">
              <a:defRPr/>
            </a:pPr>
            <a:endParaRPr lang="en-US" sz="3000" dirty="0" smtClean="0"/>
          </a:p>
          <a:p>
            <a:pPr eaLnBrk="1" hangingPunct="1">
              <a:defRPr/>
            </a:pPr>
            <a:endParaRPr lang="en-US" dirty="0" smtClean="0"/>
          </a:p>
          <a:p>
            <a:pPr eaLnBrk="1" hangingPunct="1">
              <a:defRPr/>
            </a:pPr>
            <a:r>
              <a:rPr lang="en-US" dirty="0" smtClean="0"/>
              <a:t>	</a:t>
            </a:r>
          </a:p>
          <a:p>
            <a:pPr eaLnBrk="1" hangingPunct="1">
              <a:defRPr/>
            </a:pPr>
            <a:endParaRPr lang="en-US" sz="2800" baseline="-25000" dirty="0" smtClean="0"/>
          </a:p>
        </p:txBody>
      </p:sp>
      <p:sp>
        <p:nvSpPr>
          <p:cNvPr id="22532" name="Line 4"/>
          <p:cNvSpPr>
            <a:spLocks noChangeShapeType="1"/>
          </p:cNvSpPr>
          <p:nvPr/>
        </p:nvSpPr>
        <p:spPr bwMode="auto">
          <a:xfrm>
            <a:off x="2566988" y="3286125"/>
            <a:ext cx="315912" cy="1588"/>
          </a:xfrm>
          <a:prstGeom prst="line">
            <a:avLst/>
          </a:prstGeom>
          <a:noFill/>
          <a:ln w="222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2533" name="Rectangle 5"/>
          <p:cNvSpPr>
            <a:spLocks noChangeArrowheads="1"/>
          </p:cNvSpPr>
          <p:nvPr/>
        </p:nvSpPr>
        <p:spPr bwMode="auto">
          <a:xfrm>
            <a:off x="5122863" y="3259138"/>
            <a:ext cx="173037"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rPr>
              <a:t>)</a:t>
            </a:r>
            <a:endParaRPr lang="en-US" sz="3200"/>
          </a:p>
        </p:txBody>
      </p:sp>
      <p:sp>
        <p:nvSpPr>
          <p:cNvPr id="22534" name="Rectangle 6"/>
          <p:cNvSpPr>
            <a:spLocks noChangeArrowheads="1"/>
          </p:cNvSpPr>
          <p:nvPr/>
        </p:nvSpPr>
        <p:spPr bwMode="auto">
          <a:xfrm>
            <a:off x="4572000" y="3259138"/>
            <a:ext cx="173038"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rPr>
              <a:t>(</a:t>
            </a:r>
            <a:endParaRPr lang="en-US" sz="3200"/>
          </a:p>
        </p:txBody>
      </p:sp>
      <p:sp>
        <p:nvSpPr>
          <p:cNvPr id="22535" name="Rectangle 7"/>
          <p:cNvSpPr>
            <a:spLocks noChangeArrowheads="1"/>
          </p:cNvSpPr>
          <p:nvPr/>
        </p:nvSpPr>
        <p:spPr bwMode="auto">
          <a:xfrm>
            <a:off x="3549650" y="3259138"/>
            <a:ext cx="2603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rPr>
              <a:t>1</a:t>
            </a:r>
            <a:endParaRPr lang="en-US" sz="3200"/>
          </a:p>
        </p:txBody>
      </p:sp>
      <p:sp>
        <p:nvSpPr>
          <p:cNvPr id="22536" name="Rectangle 8"/>
          <p:cNvSpPr>
            <a:spLocks noChangeArrowheads="1"/>
          </p:cNvSpPr>
          <p:nvPr/>
        </p:nvSpPr>
        <p:spPr bwMode="auto">
          <a:xfrm>
            <a:off x="2908300" y="3259138"/>
            <a:ext cx="173038"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rPr>
              <a:t>)</a:t>
            </a:r>
            <a:endParaRPr lang="en-US" sz="3200"/>
          </a:p>
        </p:txBody>
      </p:sp>
      <p:sp>
        <p:nvSpPr>
          <p:cNvPr id="22537" name="Rectangle 9"/>
          <p:cNvSpPr>
            <a:spLocks noChangeArrowheads="1"/>
          </p:cNvSpPr>
          <p:nvPr/>
        </p:nvSpPr>
        <p:spPr bwMode="auto">
          <a:xfrm>
            <a:off x="2319338" y="3259138"/>
            <a:ext cx="173037"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rPr>
              <a:t>(</a:t>
            </a:r>
            <a:endParaRPr lang="en-US" sz="3200"/>
          </a:p>
        </p:txBody>
      </p:sp>
      <p:sp>
        <p:nvSpPr>
          <p:cNvPr id="22538" name="Rectangle 10"/>
          <p:cNvSpPr>
            <a:spLocks noChangeArrowheads="1"/>
          </p:cNvSpPr>
          <p:nvPr/>
        </p:nvSpPr>
        <p:spPr bwMode="auto">
          <a:xfrm>
            <a:off x="4787900" y="3235325"/>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E</a:t>
            </a:r>
            <a:endParaRPr lang="en-US" sz="3200"/>
          </a:p>
        </p:txBody>
      </p:sp>
      <p:sp>
        <p:nvSpPr>
          <p:cNvPr id="22539" name="Rectangle 11"/>
          <p:cNvSpPr>
            <a:spLocks noChangeArrowheads="1"/>
          </p:cNvSpPr>
          <p:nvPr/>
        </p:nvSpPr>
        <p:spPr bwMode="auto">
          <a:xfrm>
            <a:off x="4238625" y="3259138"/>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P</a:t>
            </a:r>
            <a:endParaRPr lang="en-US" sz="3200"/>
          </a:p>
        </p:txBody>
      </p:sp>
      <p:sp>
        <p:nvSpPr>
          <p:cNvPr id="22540" name="Rectangle 12"/>
          <p:cNvSpPr>
            <a:spLocks noChangeArrowheads="1"/>
          </p:cNvSpPr>
          <p:nvPr/>
        </p:nvSpPr>
        <p:spPr bwMode="auto">
          <a:xfrm>
            <a:off x="2522538" y="3259138"/>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E</a:t>
            </a:r>
            <a:endParaRPr lang="en-US" sz="3200"/>
          </a:p>
        </p:txBody>
      </p:sp>
      <p:sp>
        <p:nvSpPr>
          <p:cNvPr id="22541" name="Rectangle 13"/>
          <p:cNvSpPr>
            <a:spLocks noChangeArrowheads="1"/>
          </p:cNvSpPr>
          <p:nvPr/>
        </p:nvSpPr>
        <p:spPr bwMode="auto">
          <a:xfrm>
            <a:off x="1987550" y="3259138"/>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P</a:t>
            </a:r>
            <a:endParaRPr lang="en-US" sz="3200"/>
          </a:p>
        </p:txBody>
      </p:sp>
      <p:sp>
        <p:nvSpPr>
          <p:cNvPr id="22542" name="Rectangle 14"/>
          <p:cNvSpPr>
            <a:spLocks noChangeArrowheads="1"/>
          </p:cNvSpPr>
          <p:nvPr/>
        </p:nvSpPr>
        <p:spPr bwMode="auto">
          <a:xfrm>
            <a:off x="3849688" y="3200400"/>
            <a:ext cx="2857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latin typeface="Symbol" pitchFamily="18" charset="2"/>
              </a:rPr>
              <a:t>-</a:t>
            </a:r>
            <a:endParaRPr lang="en-US" sz="3200"/>
          </a:p>
        </p:txBody>
      </p:sp>
      <p:sp>
        <p:nvSpPr>
          <p:cNvPr id="22543" name="Rectangle 15"/>
          <p:cNvSpPr>
            <a:spLocks noChangeArrowheads="1"/>
          </p:cNvSpPr>
          <p:nvPr/>
        </p:nvSpPr>
        <p:spPr bwMode="auto">
          <a:xfrm>
            <a:off x="3200400" y="3200400"/>
            <a:ext cx="2857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a:solidFill>
                  <a:srgbClr val="000000"/>
                </a:solidFill>
                <a:latin typeface="Symbol" pitchFamily="18" charset="2"/>
              </a:rPr>
              <a:t>=</a:t>
            </a:r>
            <a:endParaRPr lang="en-US" sz="3200"/>
          </a:p>
        </p:txBody>
      </p:sp>
      <p:sp>
        <p:nvSpPr>
          <p:cNvPr id="22544" name="Rectangle 16"/>
          <p:cNvSpPr>
            <a:spLocks noChangeArrowheads="1"/>
          </p:cNvSpPr>
          <p:nvPr/>
        </p:nvSpPr>
        <p:spPr bwMode="auto">
          <a:xfrm>
            <a:off x="1447800" y="4724400"/>
            <a:ext cx="4495800" cy="1219200"/>
          </a:xfrm>
          <a:prstGeom prst="rect">
            <a:avLst/>
          </a:prstGeom>
          <a:solidFill>
            <a:schemeClr val="hlink"/>
          </a:solidFill>
          <a:ln w="9525">
            <a:solidFill>
              <a:schemeClr val="tx1"/>
            </a:solidFill>
            <a:miter lim="800000"/>
            <a:headEnd/>
            <a:tailEnd/>
          </a:ln>
        </p:spPr>
        <p:txBody>
          <a:bodyPr wrap="none" anchor="ctr"/>
          <a:lstStyle/>
          <a:p>
            <a:endParaRPr lang="en-CA"/>
          </a:p>
        </p:txBody>
      </p:sp>
      <p:sp>
        <p:nvSpPr>
          <p:cNvPr id="22545" name="Line 17"/>
          <p:cNvSpPr>
            <a:spLocks noChangeShapeType="1"/>
          </p:cNvSpPr>
          <p:nvPr/>
        </p:nvSpPr>
        <p:spPr bwMode="auto">
          <a:xfrm flipV="1">
            <a:off x="3276600" y="4724400"/>
            <a:ext cx="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2546" name="Rectangle 19"/>
          <p:cNvSpPr>
            <a:spLocks noChangeArrowheads="1"/>
          </p:cNvSpPr>
          <p:nvPr/>
        </p:nvSpPr>
        <p:spPr bwMode="auto">
          <a:xfrm>
            <a:off x="2286000" y="5029200"/>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E</a:t>
            </a:r>
            <a:endParaRPr lang="en-US" sz="3200"/>
          </a:p>
        </p:txBody>
      </p:sp>
      <p:sp>
        <p:nvSpPr>
          <p:cNvPr id="22547" name="Rectangle 20"/>
          <p:cNvSpPr>
            <a:spLocks noChangeArrowheads="1"/>
          </p:cNvSpPr>
          <p:nvPr/>
        </p:nvSpPr>
        <p:spPr bwMode="auto">
          <a:xfrm>
            <a:off x="4495800" y="5029200"/>
            <a:ext cx="31750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4100" i="1">
                <a:solidFill>
                  <a:srgbClr val="000000"/>
                </a:solidFill>
              </a:rPr>
              <a:t>E</a:t>
            </a:r>
            <a:endParaRPr lang="en-US" sz="3200"/>
          </a:p>
        </p:txBody>
      </p:sp>
      <p:sp>
        <p:nvSpPr>
          <p:cNvPr id="22548" name="Line 21"/>
          <p:cNvSpPr>
            <a:spLocks noChangeShapeType="1"/>
          </p:cNvSpPr>
          <p:nvPr/>
        </p:nvSpPr>
        <p:spPr bwMode="auto">
          <a:xfrm>
            <a:off x="4572000" y="5105400"/>
            <a:ext cx="315913" cy="1588"/>
          </a:xfrm>
          <a:prstGeom prst="line">
            <a:avLst/>
          </a:prstGeom>
          <a:noFill/>
          <a:ln w="222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2549" name="Text Box 22"/>
          <p:cNvSpPr txBox="1">
            <a:spLocks noChangeArrowheads="1"/>
          </p:cNvSpPr>
          <p:nvPr/>
        </p:nvSpPr>
        <p:spPr bwMode="auto">
          <a:xfrm>
            <a:off x="2117725" y="5988050"/>
            <a:ext cx="2762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3600"/>
              <a:t>Sample Space</a:t>
            </a:r>
          </a:p>
        </p:txBody>
      </p:sp>
      <p:sp>
        <p:nvSpPr>
          <p:cNvPr id="22" name="Rounded Rectangular Callout 21"/>
          <p:cNvSpPr/>
          <p:nvPr/>
        </p:nvSpPr>
        <p:spPr>
          <a:xfrm>
            <a:off x="6934200" y="3505200"/>
            <a:ext cx="1905000" cy="1371600"/>
          </a:xfrm>
          <a:prstGeom prst="wedgeRoundRectCallout">
            <a:avLst>
              <a:gd name="adj1" fmla="val 5693"/>
              <a:gd name="adj2" fmla="val 8881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dirty="0">
                <a:solidFill>
                  <a:srgbClr val="990000"/>
                </a:solidFill>
                <a:effectLst>
                  <a:outerShdw blurRad="38100" dist="38100" dir="2700000" algn="tl">
                    <a:srgbClr val="C0C0C0"/>
                  </a:outerShdw>
                </a:effectLst>
              </a:rPr>
              <a:t>Something’s </a:t>
            </a:r>
            <a:r>
              <a:rPr lang="en-US" dirty="0" err="1">
                <a:solidFill>
                  <a:srgbClr val="990000"/>
                </a:solidFill>
                <a:effectLst>
                  <a:outerShdw blurRad="38100" dist="38100" dir="2700000" algn="tl">
                    <a:srgbClr val="C0C0C0"/>
                  </a:outerShdw>
                </a:effectLst>
              </a:rPr>
              <a:t>Gotta</a:t>
            </a:r>
            <a:r>
              <a:rPr lang="en-US" dirty="0">
                <a:solidFill>
                  <a:srgbClr val="990000"/>
                </a:solidFill>
                <a:effectLst>
                  <a:outerShdw blurRad="38100" dist="38100" dir="2700000" algn="tl">
                    <a:srgbClr val="C0C0C0"/>
                  </a:outerShdw>
                </a:effectLst>
              </a:rPr>
              <a:t> Happen</a:t>
            </a:r>
            <a:endParaRPr lang="en-US" dirty="0"/>
          </a:p>
        </p:txBody>
      </p:sp>
      <p:graphicFrame>
        <p:nvGraphicFramePr>
          <p:cNvPr id="22551" name="Object 3"/>
          <p:cNvGraphicFramePr>
            <a:graphicFrameLocks noChangeAspect="1"/>
          </p:cNvGraphicFramePr>
          <p:nvPr/>
        </p:nvGraphicFramePr>
        <p:xfrm>
          <a:off x="7620000" y="5334000"/>
          <a:ext cx="1362075" cy="1304925"/>
        </p:xfrm>
        <a:graphic>
          <a:graphicData uri="http://schemas.openxmlformats.org/presentationml/2006/ole">
            <mc:AlternateContent xmlns:mc="http://schemas.openxmlformats.org/markup-compatibility/2006">
              <mc:Choice xmlns:v="urn:schemas-microsoft-com:vml" Requires="v">
                <p:oleObj spid="_x0000_s22560" name="Clip" r:id="rId3" imgW="1807769" imgH="1732788" progId="MS_ClipArt_Gallery.2">
                  <p:embed/>
                </p:oleObj>
              </mc:Choice>
              <mc:Fallback>
                <p:oleObj name="Clip" r:id="rId3" imgW="1807769" imgH="1732788" progId="MS_ClipArt_Gallery.2">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5334000"/>
                        <a:ext cx="1362075" cy="1304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552" name="Text Box 5"/>
          <p:cNvSpPr txBox="1">
            <a:spLocks noChangeArrowheads="1"/>
          </p:cNvSpPr>
          <p:nvPr/>
        </p:nvSpPr>
        <p:spPr bwMode="auto">
          <a:xfrm>
            <a:off x="914400" y="1447800"/>
            <a:ext cx="73993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The complement of E is the same as “not E”</a:t>
            </a:r>
          </a:p>
        </p:txBody>
      </p:sp>
    </p:spTree>
  </p:cSld>
  <p:clrMapOvr>
    <a:masterClrMapping/>
  </p:clrMapOvr>
  <p:transition spd="med">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CA" smtClean="0"/>
              <a:t>Probability</a:t>
            </a:r>
          </a:p>
        </p:txBody>
      </p:sp>
      <p:sp>
        <p:nvSpPr>
          <p:cNvPr id="3" name="Content Placeholder 2"/>
          <p:cNvSpPr>
            <a:spLocks noGrp="1"/>
          </p:cNvSpPr>
          <p:nvPr>
            <p:ph idx="1"/>
          </p:nvPr>
        </p:nvSpPr>
        <p:spPr/>
        <p:txBody>
          <a:bodyPr/>
          <a:lstStyle/>
          <a:p>
            <a:pPr eaLnBrk="1" hangingPunct="1">
              <a:defRPr/>
            </a:pPr>
            <a:r>
              <a:rPr lang="en-CA" dirty="0" smtClean="0"/>
              <a:t>Assessing Probability</a:t>
            </a:r>
          </a:p>
          <a:p>
            <a:pPr eaLnBrk="1" hangingPunct="1">
              <a:defRPr/>
            </a:pPr>
            <a:r>
              <a:rPr lang="en-CA" dirty="0" smtClean="0"/>
              <a:t>Events</a:t>
            </a:r>
          </a:p>
          <a:p>
            <a:pPr eaLnBrk="1" hangingPunct="1">
              <a:defRPr/>
            </a:pPr>
            <a:r>
              <a:rPr lang="en-CA" b="1" dirty="0" smtClean="0">
                <a:solidFill>
                  <a:schemeClr val="accent6"/>
                </a:solidFill>
              </a:rPr>
              <a:t>Combining Events</a:t>
            </a:r>
          </a:p>
          <a:p>
            <a:pPr lvl="1" eaLnBrk="1" hangingPunct="1">
              <a:defRPr/>
            </a:pPr>
            <a:r>
              <a:rPr lang="en-CA" dirty="0" smtClean="0"/>
              <a:t>A “OR” B</a:t>
            </a:r>
          </a:p>
          <a:p>
            <a:pPr lvl="1" eaLnBrk="1" hangingPunct="1">
              <a:defRPr/>
            </a:pPr>
            <a:r>
              <a:rPr lang="en-CA" dirty="0" smtClean="0"/>
              <a:t>A “given” B</a:t>
            </a:r>
          </a:p>
          <a:p>
            <a:pPr lvl="1" eaLnBrk="1" hangingPunct="1">
              <a:defRPr/>
            </a:pPr>
            <a:r>
              <a:rPr lang="en-CA" dirty="0" smtClean="0"/>
              <a:t>A “AND” B</a:t>
            </a:r>
          </a:p>
          <a:p>
            <a:pPr eaLnBrk="1" hangingPunct="1">
              <a:defRPr/>
            </a:pPr>
            <a:r>
              <a:rPr lang="en-CA" dirty="0" err="1" smtClean="0"/>
              <a:t>Bayes</a:t>
            </a:r>
            <a:r>
              <a:rPr lang="en-CA" dirty="0" smtClean="0"/>
              <a:t> Theorem.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24579"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60420" name="Rectangle 4"/>
          <p:cNvSpPr>
            <a:spLocks noGrp="1" noChangeArrowheads="1"/>
          </p:cNvSpPr>
          <p:nvPr>
            <p:ph type="title"/>
          </p:nvPr>
        </p:nvSpPr>
        <p:spPr>
          <a:xfrm>
            <a:off x="685800" y="304800"/>
            <a:ext cx="7772400" cy="1143000"/>
          </a:xfrm>
        </p:spPr>
        <p:txBody>
          <a:bodyPr lIns="90488" tIns="44450" rIns="90488" bIns="44450"/>
          <a:lstStyle/>
          <a:p>
            <a:pPr eaLnBrk="1" hangingPunct="1">
              <a:defRPr/>
            </a:pPr>
            <a:r>
              <a:rPr lang="en-US" b="1" dirty="0" smtClean="0">
                <a:solidFill>
                  <a:schemeClr val="accent6"/>
                </a:solidFill>
              </a:rPr>
              <a:t>Four Types of Probability</a:t>
            </a:r>
          </a:p>
        </p:txBody>
      </p:sp>
      <p:sp>
        <p:nvSpPr>
          <p:cNvPr id="24581" name="Rectangle 5"/>
          <p:cNvSpPr>
            <a:spLocks noChangeArrowheads="1"/>
          </p:cNvSpPr>
          <p:nvPr/>
        </p:nvSpPr>
        <p:spPr bwMode="auto">
          <a:xfrm>
            <a:off x="381000" y="1905000"/>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Marginal</a:t>
            </a:r>
          </a:p>
          <a:p>
            <a:pPr algn="ctr" eaLnBrk="0" hangingPunct="0">
              <a:lnSpc>
                <a:spcPct val="90000"/>
              </a:lnSpc>
            </a:pPr>
            <a:r>
              <a:rPr lang="en-US" sz="1800" b="1">
                <a:solidFill>
                  <a:srgbClr val="000000"/>
                </a:solidFill>
                <a:latin typeface="Arial" charset="0"/>
              </a:rPr>
              <a:t>“Straight”</a:t>
            </a:r>
          </a:p>
        </p:txBody>
      </p:sp>
      <p:sp>
        <p:nvSpPr>
          <p:cNvPr id="24582" name="Rectangle 6"/>
          <p:cNvSpPr>
            <a:spLocks noChangeArrowheads="1"/>
          </p:cNvSpPr>
          <p:nvPr/>
        </p:nvSpPr>
        <p:spPr bwMode="auto">
          <a:xfrm>
            <a:off x="381000" y="2600325"/>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a:t>
            </a:r>
            <a:r>
              <a:rPr lang="en-US" sz="1800">
                <a:solidFill>
                  <a:srgbClr val="000000"/>
                </a:solidFill>
                <a:latin typeface="Arial" charset="0"/>
              </a:rPr>
              <a:t> occurring</a:t>
            </a:r>
          </a:p>
        </p:txBody>
      </p:sp>
      <p:sp>
        <p:nvSpPr>
          <p:cNvPr id="24583" name="Rectangle 7"/>
          <p:cNvSpPr>
            <a:spLocks noChangeArrowheads="1"/>
          </p:cNvSpPr>
          <p:nvPr/>
        </p:nvSpPr>
        <p:spPr bwMode="auto">
          <a:xfrm>
            <a:off x="2476500" y="1905000"/>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Union</a:t>
            </a:r>
          </a:p>
          <a:p>
            <a:pPr algn="ctr" eaLnBrk="0" hangingPunct="0">
              <a:lnSpc>
                <a:spcPct val="90000"/>
              </a:lnSpc>
            </a:pPr>
            <a:r>
              <a:rPr lang="en-US" sz="1800" b="1">
                <a:solidFill>
                  <a:srgbClr val="000000"/>
                </a:solidFill>
                <a:latin typeface="Arial" charset="0"/>
              </a:rPr>
              <a:t>“OR”</a:t>
            </a:r>
          </a:p>
        </p:txBody>
      </p:sp>
      <p:sp>
        <p:nvSpPr>
          <p:cNvPr id="24584" name="Rectangle 8"/>
          <p:cNvSpPr>
            <a:spLocks noChangeArrowheads="1"/>
          </p:cNvSpPr>
          <p:nvPr/>
        </p:nvSpPr>
        <p:spPr bwMode="auto">
          <a:xfrm>
            <a:off x="2476500" y="2600325"/>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or Y</a:t>
            </a:r>
            <a:r>
              <a:rPr lang="en-US" sz="1800">
                <a:solidFill>
                  <a:srgbClr val="000000"/>
                </a:solidFill>
                <a:latin typeface="Arial" charset="0"/>
              </a:rPr>
              <a:t> occurring</a:t>
            </a:r>
          </a:p>
        </p:txBody>
      </p:sp>
      <p:sp>
        <p:nvSpPr>
          <p:cNvPr id="24585" name="Rectangle 9"/>
          <p:cNvSpPr>
            <a:spLocks noChangeArrowheads="1"/>
          </p:cNvSpPr>
          <p:nvPr/>
        </p:nvSpPr>
        <p:spPr bwMode="auto">
          <a:xfrm>
            <a:off x="6667500" y="1895475"/>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Joint</a:t>
            </a:r>
          </a:p>
          <a:p>
            <a:pPr algn="ctr" eaLnBrk="0" hangingPunct="0">
              <a:lnSpc>
                <a:spcPct val="90000"/>
              </a:lnSpc>
            </a:pPr>
            <a:r>
              <a:rPr lang="en-US" sz="1800" b="1">
                <a:solidFill>
                  <a:srgbClr val="000000"/>
                </a:solidFill>
                <a:latin typeface="Arial" charset="0"/>
              </a:rPr>
              <a:t>“AND”</a:t>
            </a:r>
          </a:p>
        </p:txBody>
      </p:sp>
      <p:sp>
        <p:nvSpPr>
          <p:cNvPr id="24586" name="Rectangle 10"/>
          <p:cNvSpPr>
            <a:spLocks noChangeArrowheads="1"/>
          </p:cNvSpPr>
          <p:nvPr/>
        </p:nvSpPr>
        <p:spPr bwMode="auto">
          <a:xfrm>
            <a:off x="6667500" y="2590800"/>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and Y</a:t>
            </a:r>
            <a:r>
              <a:rPr lang="en-US" sz="1800">
                <a:solidFill>
                  <a:srgbClr val="000000"/>
                </a:solidFill>
                <a:latin typeface="Arial" charset="0"/>
              </a:rPr>
              <a:t> occurring</a:t>
            </a:r>
          </a:p>
        </p:txBody>
      </p:sp>
      <p:sp>
        <p:nvSpPr>
          <p:cNvPr id="24587" name="Rectangle 11"/>
          <p:cNvSpPr>
            <a:spLocks noChangeArrowheads="1"/>
          </p:cNvSpPr>
          <p:nvPr/>
        </p:nvSpPr>
        <p:spPr bwMode="auto">
          <a:xfrm>
            <a:off x="4572000" y="1895475"/>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Conditional</a:t>
            </a:r>
            <a:endParaRPr lang="en-US" sz="1800" b="1">
              <a:solidFill>
                <a:srgbClr val="000000"/>
              </a:solidFill>
              <a:latin typeface="Arial" charset="0"/>
            </a:endParaRPr>
          </a:p>
        </p:txBody>
      </p:sp>
      <p:sp>
        <p:nvSpPr>
          <p:cNvPr id="24588" name="Rectangle 12"/>
          <p:cNvSpPr>
            <a:spLocks noChangeArrowheads="1"/>
          </p:cNvSpPr>
          <p:nvPr/>
        </p:nvSpPr>
        <p:spPr bwMode="auto">
          <a:xfrm>
            <a:off x="4572000" y="2590800"/>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occurring given that Y</a:t>
            </a:r>
            <a:r>
              <a:rPr lang="en-US" sz="1800">
                <a:solidFill>
                  <a:srgbClr val="000000"/>
                </a:solidFill>
                <a:latin typeface="Arial" charset="0"/>
              </a:rPr>
              <a:t> has occurred</a:t>
            </a:r>
          </a:p>
        </p:txBody>
      </p:sp>
      <p:grpSp>
        <p:nvGrpSpPr>
          <p:cNvPr id="24589" name="Group 13"/>
          <p:cNvGrpSpPr>
            <a:grpSpLocks/>
          </p:cNvGrpSpPr>
          <p:nvPr/>
        </p:nvGrpSpPr>
        <p:grpSpPr bwMode="auto">
          <a:xfrm>
            <a:off x="2667000" y="4572000"/>
            <a:ext cx="1787525" cy="1377950"/>
            <a:chOff x="1680" y="2880"/>
            <a:chExt cx="1126" cy="868"/>
          </a:xfrm>
        </p:grpSpPr>
        <p:sp>
          <p:nvSpPr>
            <p:cNvPr id="24613" name="Rectangle 14"/>
            <p:cNvSpPr>
              <a:spLocks noChangeArrowheads="1"/>
            </p:cNvSpPr>
            <p:nvPr/>
          </p:nvSpPr>
          <p:spPr bwMode="auto">
            <a:xfrm>
              <a:off x="1680" y="2880"/>
              <a:ext cx="1126" cy="868"/>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24614" name="Group 15"/>
            <p:cNvGrpSpPr>
              <a:grpSpLocks/>
            </p:cNvGrpSpPr>
            <p:nvPr/>
          </p:nvGrpSpPr>
          <p:grpSpPr bwMode="auto">
            <a:xfrm>
              <a:off x="1748" y="3188"/>
              <a:ext cx="956" cy="521"/>
              <a:chOff x="1752" y="3216"/>
              <a:chExt cx="956" cy="521"/>
            </a:xfrm>
          </p:grpSpPr>
          <p:grpSp>
            <p:nvGrpSpPr>
              <p:cNvPr id="24617" name="Group 16"/>
              <p:cNvGrpSpPr>
                <a:grpSpLocks/>
              </p:cNvGrpSpPr>
              <p:nvPr/>
            </p:nvGrpSpPr>
            <p:grpSpPr bwMode="auto">
              <a:xfrm>
                <a:off x="1752" y="3216"/>
                <a:ext cx="956" cy="521"/>
                <a:chOff x="1752" y="3216"/>
                <a:chExt cx="956" cy="521"/>
              </a:xfrm>
            </p:grpSpPr>
            <p:sp>
              <p:nvSpPr>
                <p:cNvPr id="24619" name="Oval 17" descr="Wide upward diagonal"/>
                <p:cNvSpPr>
                  <a:spLocks noChangeArrowheads="1"/>
                </p:cNvSpPr>
                <p:nvPr/>
              </p:nvSpPr>
              <p:spPr bwMode="auto">
                <a:xfrm>
                  <a:off x="1752" y="3225"/>
                  <a:ext cx="568" cy="512"/>
                </a:xfrm>
                <a:prstGeom prst="ellipse">
                  <a:avLst/>
                </a:prstGeom>
                <a:pattFill prst="wdUpDiag">
                  <a:fgClr>
                    <a:schemeClr val="bg2"/>
                  </a:fgClr>
                  <a:bgClr>
                    <a:schemeClr val="tx1"/>
                  </a:bgClr>
                </a:pattFill>
                <a:ln w="50800">
                  <a:solidFill>
                    <a:schemeClr val="accent2"/>
                  </a:solidFill>
                  <a:round/>
                  <a:headEnd/>
                  <a:tailEnd/>
                </a:ln>
              </p:spPr>
              <p:txBody>
                <a:bodyPr wrap="none" anchor="ctr"/>
                <a:lstStyle/>
                <a:p>
                  <a:endParaRPr lang="en-CA"/>
                </a:p>
              </p:txBody>
            </p:sp>
            <p:sp>
              <p:nvSpPr>
                <p:cNvPr id="24620" name="Oval 18" descr="Wide upward diagonal"/>
                <p:cNvSpPr>
                  <a:spLocks noChangeArrowheads="1"/>
                </p:cNvSpPr>
                <p:nvPr/>
              </p:nvSpPr>
              <p:spPr bwMode="auto">
                <a:xfrm>
                  <a:off x="2139" y="3216"/>
                  <a:ext cx="569" cy="512"/>
                </a:xfrm>
                <a:prstGeom prst="ellipse">
                  <a:avLst/>
                </a:prstGeom>
                <a:pattFill prst="wdUpDiag">
                  <a:fgClr>
                    <a:schemeClr val="bg2"/>
                  </a:fgClr>
                  <a:bgClr>
                    <a:schemeClr val="tx1"/>
                  </a:bgClr>
                </a:pattFill>
                <a:ln w="50800">
                  <a:solidFill>
                    <a:schemeClr val="folHlink"/>
                  </a:solidFill>
                  <a:round/>
                  <a:headEnd/>
                  <a:tailEnd/>
                </a:ln>
              </p:spPr>
              <p:txBody>
                <a:bodyPr wrap="none" anchor="ctr"/>
                <a:lstStyle/>
                <a:p>
                  <a:endParaRPr lang="en-CA"/>
                </a:p>
              </p:txBody>
            </p:sp>
          </p:grpSp>
          <p:sp>
            <p:nvSpPr>
              <p:cNvPr id="24618" name="Freeform 19"/>
              <p:cNvSpPr>
                <a:spLocks/>
              </p:cNvSpPr>
              <p:nvPr/>
            </p:nvSpPr>
            <p:spPr bwMode="auto">
              <a:xfrm>
                <a:off x="2223" y="3282"/>
                <a:ext cx="106" cy="404"/>
              </a:xfrm>
              <a:custGeom>
                <a:avLst/>
                <a:gdLst>
                  <a:gd name="T0" fmla="*/ 0 w 106"/>
                  <a:gd name="T1" fmla="*/ 0 h 404"/>
                  <a:gd name="T2" fmla="*/ 7 w 106"/>
                  <a:gd name="T3" fmla="*/ 5 h 404"/>
                  <a:gd name="T4" fmla="*/ 15 w 106"/>
                  <a:gd name="T5" fmla="*/ 10 h 404"/>
                  <a:gd name="T6" fmla="*/ 22 w 106"/>
                  <a:gd name="T7" fmla="*/ 17 h 404"/>
                  <a:gd name="T8" fmla="*/ 27 w 106"/>
                  <a:gd name="T9" fmla="*/ 24 h 404"/>
                  <a:gd name="T10" fmla="*/ 34 w 106"/>
                  <a:gd name="T11" fmla="*/ 29 h 404"/>
                  <a:gd name="T12" fmla="*/ 37 w 106"/>
                  <a:gd name="T13" fmla="*/ 36 h 404"/>
                  <a:gd name="T14" fmla="*/ 44 w 106"/>
                  <a:gd name="T15" fmla="*/ 39 h 404"/>
                  <a:gd name="T16" fmla="*/ 49 w 106"/>
                  <a:gd name="T17" fmla="*/ 46 h 404"/>
                  <a:gd name="T18" fmla="*/ 56 w 106"/>
                  <a:gd name="T19" fmla="*/ 51 h 404"/>
                  <a:gd name="T20" fmla="*/ 61 w 106"/>
                  <a:gd name="T21" fmla="*/ 58 h 404"/>
                  <a:gd name="T22" fmla="*/ 66 w 106"/>
                  <a:gd name="T23" fmla="*/ 66 h 404"/>
                  <a:gd name="T24" fmla="*/ 71 w 106"/>
                  <a:gd name="T25" fmla="*/ 73 h 404"/>
                  <a:gd name="T26" fmla="*/ 73 w 106"/>
                  <a:gd name="T27" fmla="*/ 80 h 404"/>
                  <a:gd name="T28" fmla="*/ 76 w 106"/>
                  <a:gd name="T29" fmla="*/ 87 h 404"/>
                  <a:gd name="T30" fmla="*/ 81 w 106"/>
                  <a:gd name="T31" fmla="*/ 95 h 404"/>
                  <a:gd name="T32" fmla="*/ 85 w 106"/>
                  <a:gd name="T33" fmla="*/ 102 h 404"/>
                  <a:gd name="T34" fmla="*/ 88 w 106"/>
                  <a:gd name="T35" fmla="*/ 109 h 404"/>
                  <a:gd name="T36" fmla="*/ 90 w 106"/>
                  <a:gd name="T37" fmla="*/ 117 h 404"/>
                  <a:gd name="T38" fmla="*/ 95 w 106"/>
                  <a:gd name="T39" fmla="*/ 124 h 404"/>
                  <a:gd name="T40" fmla="*/ 98 w 106"/>
                  <a:gd name="T41" fmla="*/ 131 h 404"/>
                  <a:gd name="T42" fmla="*/ 100 w 106"/>
                  <a:gd name="T43" fmla="*/ 138 h 404"/>
                  <a:gd name="T44" fmla="*/ 103 w 106"/>
                  <a:gd name="T45" fmla="*/ 146 h 404"/>
                  <a:gd name="T46" fmla="*/ 103 w 106"/>
                  <a:gd name="T47" fmla="*/ 153 h 404"/>
                  <a:gd name="T48" fmla="*/ 105 w 106"/>
                  <a:gd name="T49" fmla="*/ 160 h 404"/>
                  <a:gd name="T50" fmla="*/ 105 w 106"/>
                  <a:gd name="T51" fmla="*/ 168 h 404"/>
                  <a:gd name="T52" fmla="*/ 105 w 106"/>
                  <a:gd name="T53" fmla="*/ 175 h 404"/>
                  <a:gd name="T54" fmla="*/ 105 w 106"/>
                  <a:gd name="T55" fmla="*/ 182 h 404"/>
                  <a:gd name="T56" fmla="*/ 105 w 106"/>
                  <a:gd name="T57" fmla="*/ 189 h 404"/>
                  <a:gd name="T58" fmla="*/ 105 w 106"/>
                  <a:gd name="T59" fmla="*/ 197 h 404"/>
                  <a:gd name="T60" fmla="*/ 105 w 106"/>
                  <a:gd name="T61" fmla="*/ 204 h 404"/>
                  <a:gd name="T62" fmla="*/ 105 w 106"/>
                  <a:gd name="T63" fmla="*/ 211 h 404"/>
                  <a:gd name="T64" fmla="*/ 105 w 106"/>
                  <a:gd name="T65" fmla="*/ 218 h 404"/>
                  <a:gd name="T66" fmla="*/ 105 w 106"/>
                  <a:gd name="T67" fmla="*/ 226 h 404"/>
                  <a:gd name="T68" fmla="*/ 105 w 106"/>
                  <a:gd name="T69" fmla="*/ 233 h 404"/>
                  <a:gd name="T70" fmla="*/ 105 w 106"/>
                  <a:gd name="T71" fmla="*/ 240 h 404"/>
                  <a:gd name="T72" fmla="*/ 105 w 106"/>
                  <a:gd name="T73" fmla="*/ 248 h 404"/>
                  <a:gd name="T74" fmla="*/ 105 w 106"/>
                  <a:gd name="T75" fmla="*/ 255 h 404"/>
                  <a:gd name="T76" fmla="*/ 100 w 106"/>
                  <a:gd name="T77" fmla="*/ 262 h 404"/>
                  <a:gd name="T78" fmla="*/ 100 w 106"/>
                  <a:gd name="T79" fmla="*/ 269 h 404"/>
                  <a:gd name="T80" fmla="*/ 93 w 106"/>
                  <a:gd name="T81" fmla="*/ 277 h 404"/>
                  <a:gd name="T82" fmla="*/ 90 w 106"/>
                  <a:gd name="T83" fmla="*/ 284 h 404"/>
                  <a:gd name="T84" fmla="*/ 90 w 106"/>
                  <a:gd name="T85" fmla="*/ 291 h 404"/>
                  <a:gd name="T86" fmla="*/ 83 w 106"/>
                  <a:gd name="T87" fmla="*/ 296 h 404"/>
                  <a:gd name="T88" fmla="*/ 81 w 106"/>
                  <a:gd name="T89" fmla="*/ 303 h 404"/>
                  <a:gd name="T90" fmla="*/ 81 w 106"/>
                  <a:gd name="T91" fmla="*/ 311 h 404"/>
                  <a:gd name="T92" fmla="*/ 76 w 106"/>
                  <a:gd name="T93" fmla="*/ 318 h 404"/>
                  <a:gd name="T94" fmla="*/ 71 w 106"/>
                  <a:gd name="T95" fmla="*/ 325 h 404"/>
                  <a:gd name="T96" fmla="*/ 66 w 106"/>
                  <a:gd name="T97" fmla="*/ 333 h 404"/>
                  <a:gd name="T98" fmla="*/ 61 w 106"/>
                  <a:gd name="T99" fmla="*/ 340 h 404"/>
                  <a:gd name="T100" fmla="*/ 59 w 106"/>
                  <a:gd name="T101" fmla="*/ 347 h 404"/>
                  <a:gd name="T102" fmla="*/ 54 w 106"/>
                  <a:gd name="T103" fmla="*/ 354 h 404"/>
                  <a:gd name="T104" fmla="*/ 46 w 106"/>
                  <a:gd name="T105" fmla="*/ 359 h 404"/>
                  <a:gd name="T106" fmla="*/ 42 w 106"/>
                  <a:gd name="T107" fmla="*/ 367 h 404"/>
                  <a:gd name="T108" fmla="*/ 34 w 106"/>
                  <a:gd name="T109" fmla="*/ 371 h 404"/>
                  <a:gd name="T110" fmla="*/ 27 w 106"/>
                  <a:gd name="T111" fmla="*/ 376 h 404"/>
                  <a:gd name="T112" fmla="*/ 22 w 106"/>
                  <a:gd name="T113" fmla="*/ 384 h 404"/>
                  <a:gd name="T114" fmla="*/ 17 w 106"/>
                  <a:gd name="T115" fmla="*/ 391 h 404"/>
                  <a:gd name="T116" fmla="*/ 10 w 106"/>
                  <a:gd name="T117" fmla="*/ 396 h 404"/>
                  <a:gd name="T118" fmla="*/ 2 w 106"/>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6"/>
                  <a:gd name="T181" fmla="*/ 0 h 404"/>
                  <a:gd name="T182" fmla="*/ 106 w 106"/>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6" h="404">
                    <a:moveTo>
                      <a:pt x="0" y="0"/>
                    </a:moveTo>
                    <a:lnTo>
                      <a:pt x="7" y="5"/>
                    </a:lnTo>
                    <a:lnTo>
                      <a:pt x="15" y="10"/>
                    </a:lnTo>
                    <a:lnTo>
                      <a:pt x="22" y="17"/>
                    </a:lnTo>
                    <a:lnTo>
                      <a:pt x="27" y="24"/>
                    </a:lnTo>
                    <a:lnTo>
                      <a:pt x="34" y="29"/>
                    </a:lnTo>
                    <a:lnTo>
                      <a:pt x="37" y="36"/>
                    </a:lnTo>
                    <a:lnTo>
                      <a:pt x="44" y="39"/>
                    </a:lnTo>
                    <a:lnTo>
                      <a:pt x="49" y="46"/>
                    </a:lnTo>
                    <a:lnTo>
                      <a:pt x="56" y="51"/>
                    </a:lnTo>
                    <a:lnTo>
                      <a:pt x="61" y="58"/>
                    </a:lnTo>
                    <a:lnTo>
                      <a:pt x="66" y="66"/>
                    </a:lnTo>
                    <a:lnTo>
                      <a:pt x="71" y="73"/>
                    </a:lnTo>
                    <a:lnTo>
                      <a:pt x="73" y="80"/>
                    </a:lnTo>
                    <a:lnTo>
                      <a:pt x="76" y="87"/>
                    </a:lnTo>
                    <a:lnTo>
                      <a:pt x="81" y="95"/>
                    </a:lnTo>
                    <a:lnTo>
                      <a:pt x="85" y="102"/>
                    </a:lnTo>
                    <a:lnTo>
                      <a:pt x="88" y="109"/>
                    </a:lnTo>
                    <a:lnTo>
                      <a:pt x="90" y="117"/>
                    </a:lnTo>
                    <a:lnTo>
                      <a:pt x="95" y="124"/>
                    </a:lnTo>
                    <a:lnTo>
                      <a:pt x="98" y="131"/>
                    </a:lnTo>
                    <a:lnTo>
                      <a:pt x="100" y="138"/>
                    </a:lnTo>
                    <a:lnTo>
                      <a:pt x="103" y="146"/>
                    </a:lnTo>
                    <a:lnTo>
                      <a:pt x="103" y="153"/>
                    </a:lnTo>
                    <a:lnTo>
                      <a:pt x="105" y="160"/>
                    </a:lnTo>
                    <a:lnTo>
                      <a:pt x="105" y="168"/>
                    </a:lnTo>
                    <a:lnTo>
                      <a:pt x="105" y="175"/>
                    </a:lnTo>
                    <a:lnTo>
                      <a:pt x="105" y="182"/>
                    </a:lnTo>
                    <a:lnTo>
                      <a:pt x="105" y="189"/>
                    </a:lnTo>
                    <a:lnTo>
                      <a:pt x="105" y="197"/>
                    </a:lnTo>
                    <a:lnTo>
                      <a:pt x="105" y="204"/>
                    </a:lnTo>
                    <a:lnTo>
                      <a:pt x="105" y="211"/>
                    </a:lnTo>
                    <a:lnTo>
                      <a:pt x="105" y="218"/>
                    </a:lnTo>
                    <a:lnTo>
                      <a:pt x="105" y="226"/>
                    </a:lnTo>
                    <a:lnTo>
                      <a:pt x="105" y="233"/>
                    </a:lnTo>
                    <a:lnTo>
                      <a:pt x="105" y="240"/>
                    </a:lnTo>
                    <a:lnTo>
                      <a:pt x="105" y="248"/>
                    </a:lnTo>
                    <a:lnTo>
                      <a:pt x="105" y="255"/>
                    </a:lnTo>
                    <a:lnTo>
                      <a:pt x="100" y="262"/>
                    </a:lnTo>
                    <a:lnTo>
                      <a:pt x="100" y="269"/>
                    </a:lnTo>
                    <a:lnTo>
                      <a:pt x="93" y="277"/>
                    </a:lnTo>
                    <a:lnTo>
                      <a:pt x="90" y="284"/>
                    </a:lnTo>
                    <a:lnTo>
                      <a:pt x="90" y="291"/>
                    </a:lnTo>
                    <a:lnTo>
                      <a:pt x="83" y="296"/>
                    </a:lnTo>
                    <a:lnTo>
                      <a:pt x="81" y="303"/>
                    </a:lnTo>
                    <a:lnTo>
                      <a:pt x="81" y="311"/>
                    </a:lnTo>
                    <a:lnTo>
                      <a:pt x="76" y="318"/>
                    </a:lnTo>
                    <a:lnTo>
                      <a:pt x="71" y="325"/>
                    </a:lnTo>
                    <a:lnTo>
                      <a:pt x="66" y="333"/>
                    </a:lnTo>
                    <a:lnTo>
                      <a:pt x="61" y="340"/>
                    </a:lnTo>
                    <a:lnTo>
                      <a:pt x="59" y="347"/>
                    </a:lnTo>
                    <a:lnTo>
                      <a:pt x="54" y="354"/>
                    </a:lnTo>
                    <a:lnTo>
                      <a:pt x="46" y="359"/>
                    </a:lnTo>
                    <a:lnTo>
                      <a:pt x="42" y="367"/>
                    </a:lnTo>
                    <a:lnTo>
                      <a:pt x="34" y="371"/>
                    </a:lnTo>
                    <a:lnTo>
                      <a:pt x="27" y="376"/>
                    </a:lnTo>
                    <a:lnTo>
                      <a:pt x="22" y="384"/>
                    </a:lnTo>
                    <a:lnTo>
                      <a:pt x="17" y="391"/>
                    </a:lnTo>
                    <a:lnTo>
                      <a:pt x="10" y="396"/>
                    </a:lnTo>
                    <a:lnTo>
                      <a:pt x="2" y="403"/>
                    </a:lnTo>
                  </a:path>
                </a:pathLst>
              </a:custGeom>
              <a:noFill/>
              <a:ln w="50800" cap="rnd">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sp>
          <p:nvSpPr>
            <p:cNvPr id="24615" name="Rectangle 20"/>
            <p:cNvSpPr>
              <a:spLocks noChangeArrowheads="1"/>
            </p:cNvSpPr>
            <p:nvPr/>
          </p:nvSpPr>
          <p:spPr bwMode="auto">
            <a:xfrm>
              <a:off x="2256"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sp>
          <p:nvSpPr>
            <p:cNvPr id="24616" name="Rectangle 21"/>
            <p:cNvSpPr>
              <a:spLocks noChangeArrowheads="1"/>
            </p:cNvSpPr>
            <p:nvPr/>
          </p:nvSpPr>
          <p:spPr bwMode="auto">
            <a:xfrm>
              <a:off x="1920"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pSp>
      <p:grpSp>
        <p:nvGrpSpPr>
          <p:cNvPr id="24590" name="Group 22"/>
          <p:cNvGrpSpPr>
            <a:grpSpLocks/>
          </p:cNvGrpSpPr>
          <p:nvPr/>
        </p:nvGrpSpPr>
        <p:grpSpPr bwMode="auto">
          <a:xfrm>
            <a:off x="6829425" y="4562475"/>
            <a:ext cx="1787525" cy="1368425"/>
            <a:chOff x="2982" y="2880"/>
            <a:chExt cx="1126" cy="862"/>
          </a:xfrm>
        </p:grpSpPr>
        <p:sp>
          <p:nvSpPr>
            <p:cNvPr id="24604" name="Rectangle 23"/>
            <p:cNvSpPr>
              <a:spLocks noChangeArrowheads="1"/>
            </p:cNvSpPr>
            <p:nvPr/>
          </p:nvSpPr>
          <p:spPr bwMode="auto">
            <a:xfrm>
              <a:off x="2982" y="2880"/>
              <a:ext cx="1126" cy="862"/>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24605" name="Group 24"/>
            <p:cNvGrpSpPr>
              <a:grpSpLocks/>
            </p:cNvGrpSpPr>
            <p:nvPr/>
          </p:nvGrpSpPr>
          <p:grpSpPr bwMode="auto">
            <a:xfrm>
              <a:off x="3074" y="3181"/>
              <a:ext cx="956" cy="522"/>
              <a:chOff x="3078" y="3209"/>
              <a:chExt cx="956" cy="522"/>
            </a:xfrm>
          </p:grpSpPr>
          <p:sp>
            <p:nvSpPr>
              <p:cNvPr id="24611" name="Oval 25"/>
              <p:cNvSpPr>
                <a:spLocks noChangeArrowheads="1"/>
              </p:cNvSpPr>
              <p:nvPr/>
            </p:nvSpPr>
            <p:spPr bwMode="auto">
              <a:xfrm>
                <a:off x="3078" y="3219"/>
                <a:ext cx="569" cy="512"/>
              </a:xfrm>
              <a:prstGeom prst="ellipse">
                <a:avLst/>
              </a:prstGeom>
              <a:solidFill>
                <a:schemeClr val="tx1"/>
              </a:solidFill>
              <a:ln w="50800">
                <a:solidFill>
                  <a:schemeClr val="accent2"/>
                </a:solidFill>
                <a:round/>
                <a:headEnd/>
                <a:tailEnd/>
              </a:ln>
            </p:spPr>
            <p:txBody>
              <a:bodyPr wrap="none" anchor="ctr"/>
              <a:lstStyle/>
              <a:p>
                <a:endParaRPr lang="en-CA"/>
              </a:p>
            </p:txBody>
          </p:sp>
          <p:sp>
            <p:nvSpPr>
              <p:cNvPr id="24612" name="Oval 26"/>
              <p:cNvSpPr>
                <a:spLocks noChangeArrowheads="1"/>
              </p:cNvSpPr>
              <p:nvPr/>
            </p:nvSpPr>
            <p:spPr bwMode="auto">
              <a:xfrm>
                <a:off x="3466" y="3209"/>
                <a:ext cx="568" cy="512"/>
              </a:xfrm>
              <a:prstGeom prst="ellipse">
                <a:avLst/>
              </a:prstGeom>
              <a:solidFill>
                <a:schemeClr val="tx1"/>
              </a:solidFill>
              <a:ln w="50800">
                <a:solidFill>
                  <a:schemeClr val="folHlink"/>
                </a:solidFill>
                <a:round/>
                <a:headEnd/>
                <a:tailEnd/>
              </a:ln>
            </p:spPr>
            <p:txBody>
              <a:bodyPr wrap="none" anchor="ctr"/>
              <a:lstStyle/>
              <a:p>
                <a:endParaRPr lang="en-CA"/>
              </a:p>
            </p:txBody>
          </p:sp>
        </p:grpSp>
        <p:sp>
          <p:nvSpPr>
            <p:cNvPr id="24606" name="Rectangle 27"/>
            <p:cNvSpPr>
              <a:spLocks noChangeArrowheads="1"/>
            </p:cNvSpPr>
            <p:nvPr/>
          </p:nvSpPr>
          <p:spPr bwMode="auto">
            <a:xfrm>
              <a:off x="3600"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sp>
          <p:nvSpPr>
            <p:cNvPr id="24607" name="Rectangle 28"/>
            <p:cNvSpPr>
              <a:spLocks noChangeArrowheads="1"/>
            </p:cNvSpPr>
            <p:nvPr/>
          </p:nvSpPr>
          <p:spPr bwMode="auto">
            <a:xfrm>
              <a:off x="3216"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pSp>
          <p:nvGrpSpPr>
            <p:cNvPr id="24608" name="Group 29"/>
            <p:cNvGrpSpPr>
              <a:grpSpLocks/>
            </p:cNvGrpSpPr>
            <p:nvPr/>
          </p:nvGrpSpPr>
          <p:grpSpPr bwMode="auto">
            <a:xfrm>
              <a:off x="3458" y="3238"/>
              <a:ext cx="192" cy="414"/>
              <a:chOff x="3462" y="3266"/>
              <a:chExt cx="192" cy="414"/>
            </a:xfrm>
          </p:grpSpPr>
          <p:sp>
            <p:nvSpPr>
              <p:cNvPr id="24609" name="Freeform 30" descr="Wide upward diagonal"/>
              <p:cNvSpPr>
                <a:spLocks/>
              </p:cNvSpPr>
              <p:nvPr/>
            </p:nvSpPr>
            <p:spPr bwMode="auto">
              <a:xfrm>
                <a:off x="3549" y="3276"/>
                <a:ext cx="105" cy="404"/>
              </a:xfrm>
              <a:custGeom>
                <a:avLst/>
                <a:gdLst>
                  <a:gd name="T0" fmla="*/ 0 w 105"/>
                  <a:gd name="T1" fmla="*/ 0 h 404"/>
                  <a:gd name="T2" fmla="*/ 7 w 105"/>
                  <a:gd name="T3" fmla="*/ 5 h 404"/>
                  <a:gd name="T4" fmla="*/ 15 w 105"/>
                  <a:gd name="T5" fmla="*/ 10 h 404"/>
                  <a:gd name="T6" fmla="*/ 22 w 105"/>
                  <a:gd name="T7" fmla="*/ 17 h 404"/>
                  <a:gd name="T8" fmla="*/ 27 w 105"/>
                  <a:gd name="T9" fmla="*/ 24 h 404"/>
                  <a:gd name="T10" fmla="*/ 34 w 105"/>
                  <a:gd name="T11" fmla="*/ 29 h 404"/>
                  <a:gd name="T12" fmla="*/ 36 w 105"/>
                  <a:gd name="T13" fmla="*/ 36 h 404"/>
                  <a:gd name="T14" fmla="*/ 44 w 105"/>
                  <a:gd name="T15" fmla="*/ 39 h 404"/>
                  <a:gd name="T16" fmla="*/ 48 w 105"/>
                  <a:gd name="T17" fmla="*/ 46 h 404"/>
                  <a:gd name="T18" fmla="*/ 56 w 105"/>
                  <a:gd name="T19" fmla="*/ 51 h 404"/>
                  <a:gd name="T20" fmla="*/ 60 w 105"/>
                  <a:gd name="T21" fmla="*/ 58 h 404"/>
                  <a:gd name="T22" fmla="*/ 65 w 105"/>
                  <a:gd name="T23" fmla="*/ 66 h 404"/>
                  <a:gd name="T24" fmla="*/ 70 w 105"/>
                  <a:gd name="T25" fmla="*/ 73 h 404"/>
                  <a:gd name="T26" fmla="*/ 73 w 105"/>
                  <a:gd name="T27" fmla="*/ 80 h 404"/>
                  <a:gd name="T28" fmla="*/ 75 w 105"/>
                  <a:gd name="T29" fmla="*/ 87 h 404"/>
                  <a:gd name="T30" fmla="*/ 80 w 105"/>
                  <a:gd name="T31" fmla="*/ 95 h 404"/>
                  <a:gd name="T32" fmla="*/ 85 w 105"/>
                  <a:gd name="T33" fmla="*/ 102 h 404"/>
                  <a:gd name="T34" fmla="*/ 87 w 105"/>
                  <a:gd name="T35" fmla="*/ 109 h 404"/>
                  <a:gd name="T36" fmla="*/ 89 w 105"/>
                  <a:gd name="T37" fmla="*/ 117 h 404"/>
                  <a:gd name="T38" fmla="*/ 94 w 105"/>
                  <a:gd name="T39" fmla="*/ 124 h 404"/>
                  <a:gd name="T40" fmla="*/ 97 w 105"/>
                  <a:gd name="T41" fmla="*/ 131 h 404"/>
                  <a:gd name="T42" fmla="*/ 99 w 105"/>
                  <a:gd name="T43" fmla="*/ 138 h 404"/>
                  <a:gd name="T44" fmla="*/ 102 w 105"/>
                  <a:gd name="T45" fmla="*/ 146 h 404"/>
                  <a:gd name="T46" fmla="*/ 102 w 105"/>
                  <a:gd name="T47" fmla="*/ 153 h 404"/>
                  <a:gd name="T48" fmla="*/ 104 w 105"/>
                  <a:gd name="T49" fmla="*/ 160 h 404"/>
                  <a:gd name="T50" fmla="*/ 104 w 105"/>
                  <a:gd name="T51" fmla="*/ 168 h 404"/>
                  <a:gd name="T52" fmla="*/ 104 w 105"/>
                  <a:gd name="T53" fmla="*/ 175 h 404"/>
                  <a:gd name="T54" fmla="*/ 104 w 105"/>
                  <a:gd name="T55" fmla="*/ 182 h 404"/>
                  <a:gd name="T56" fmla="*/ 104 w 105"/>
                  <a:gd name="T57" fmla="*/ 189 h 404"/>
                  <a:gd name="T58" fmla="*/ 104 w 105"/>
                  <a:gd name="T59" fmla="*/ 197 h 404"/>
                  <a:gd name="T60" fmla="*/ 104 w 105"/>
                  <a:gd name="T61" fmla="*/ 204 h 404"/>
                  <a:gd name="T62" fmla="*/ 104 w 105"/>
                  <a:gd name="T63" fmla="*/ 211 h 404"/>
                  <a:gd name="T64" fmla="*/ 104 w 105"/>
                  <a:gd name="T65" fmla="*/ 218 h 404"/>
                  <a:gd name="T66" fmla="*/ 104 w 105"/>
                  <a:gd name="T67" fmla="*/ 226 h 404"/>
                  <a:gd name="T68" fmla="*/ 104 w 105"/>
                  <a:gd name="T69" fmla="*/ 233 h 404"/>
                  <a:gd name="T70" fmla="*/ 104 w 105"/>
                  <a:gd name="T71" fmla="*/ 240 h 404"/>
                  <a:gd name="T72" fmla="*/ 104 w 105"/>
                  <a:gd name="T73" fmla="*/ 248 h 404"/>
                  <a:gd name="T74" fmla="*/ 104 w 105"/>
                  <a:gd name="T75" fmla="*/ 255 h 404"/>
                  <a:gd name="T76" fmla="*/ 99 w 105"/>
                  <a:gd name="T77" fmla="*/ 262 h 404"/>
                  <a:gd name="T78" fmla="*/ 99 w 105"/>
                  <a:gd name="T79" fmla="*/ 269 h 404"/>
                  <a:gd name="T80" fmla="*/ 92 w 105"/>
                  <a:gd name="T81" fmla="*/ 277 h 404"/>
                  <a:gd name="T82" fmla="*/ 89 w 105"/>
                  <a:gd name="T83" fmla="*/ 284 h 404"/>
                  <a:gd name="T84" fmla="*/ 89 w 105"/>
                  <a:gd name="T85" fmla="*/ 291 h 404"/>
                  <a:gd name="T86" fmla="*/ 82 w 105"/>
                  <a:gd name="T87" fmla="*/ 296 h 404"/>
                  <a:gd name="T88" fmla="*/ 80 w 105"/>
                  <a:gd name="T89" fmla="*/ 303 h 404"/>
                  <a:gd name="T90" fmla="*/ 80 w 105"/>
                  <a:gd name="T91" fmla="*/ 311 h 404"/>
                  <a:gd name="T92" fmla="*/ 75 w 105"/>
                  <a:gd name="T93" fmla="*/ 318 h 404"/>
                  <a:gd name="T94" fmla="*/ 70 w 105"/>
                  <a:gd name="T95" fmla="*/ 325 h 404"/>
                  <a:gd name="T96" fmla="*/ 65 w 105"/>
                  <a:gd name="T97" fmla="*/ 333 h 404"/>
                  <a:gd name="T98" fmla="*/ 60 w 105"/>
                  <a:gd name="T99" fmla="*/ 340 h 404"/>
                  <a:gd name="T100" fmla="*/ 58 w 105"/>
                  <a:gd name="T101" fmla="*/ 347 h 404"/>
                  <a:gd name="T102" fmla="*/ 53 w 105"/>
                  <a:gd name="T103" fmla="*/ 354 h 404"/>
                  <a:gd name="T104" fmla="*/ 46 w 105"/>
                  <a:gd name="T105" fmla="*/ 359 h 404"/>
                  <a:gd name="T106" fmla="*/ 41 w 105"/>
                  <a:gd name="T107" fmla="*/ 367 h 404"/>
                  <a:gd name="T108" fmla="*/ 34 w 105"/>
                  <a:gd name="T109" fmla="*/ 371 h 404"/>
                  <a:gd name="T110" fmla="*/ 27 w 105"/>
                  <a:gd name="T111" fmla="*/ 376 h 404"/>
                  <a:gd name="T112" fmla="*/ 22 w 105"/>
                  <a:gd name="T113" fmla="*/ 384 h 404"/>
                  <a:gd name="T114" fmla="*/ 17 w 105"/>
                  <a:gd name="T115" fmla="*/ 391 h 404"/>
                  <a:gd name="T116" fmla="*/ 10 w 105"/>
                  <a:gd name="T117" fmla="*/ 396 h 404"/>
                  <a:gd name="T118" fmla="*/ 2 w 105"/>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5"/>
                  <a:gd name="T181" fmla="*/ 0 h 404"/>
                  <a:gd name="T182" fmla="*/ 105 w 10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5" h="404">
                    <a:moveTo>
                      <a:pt x="0" y="0"/>
                    </a:moveTo>
                    <a:lnTo>
                      <a:pt x="7" y="5"/>
                    </a:lnTo>
                    <a:lnTo>
                      <a:pt x="15" y="10"/>
                    </a:lnTo>
                    <a:lnTo>
                      <a:pt x="22" y="17"/>
                    </a:lnTo>
                    <a:lnTo>
                      <a:pt x="27" y="24"/>
                    </a:lnTo>
                    <a:lnTo>
                      <a:pt x="34" y="29"/>
                    </a:lnTo>
                    <a:lnTo>
                      <a:pt x="36" y="36"/>
                    </a:lnTo>
                    <a:lnTo>
                      <a:pt x="44" y="39"/>
                    </a:lnTo>
                    <a:lnTo>
                      <a:pt x="48" y="46"/>
                    </a:lnTo>
                    <a:lnTo>
                      <a:pt x="56" y="51"/>
                    </a:lnTo>
                    <a:lnTo>
                      <a:pt x="60" y="58"/>
                    </a:lnTo>
                    <a:lnTo>
                      <a:pt x="65" y="66"/>
                    </a:lnTo>
                    <a:lnTo>
                      <a:pt x="70" y="73"/>
                    </a:lnTo>
                    <a:lnTo>
                      <a:pt x="73" y="80"/>
                    </a:lnTo>
                    <a:lnTo>
                      <a:pt x="75" y="87"/>
                    </a:lnTo>
                    <a:lnTo>
                      <a:pt x="80" y="95"/>
                    </a:lnTo>
                    <a:lnTo>
                      <a:pt x="85" y="102"/>
                    </a:lnTo>
                    <a:lnTo>
                      <a:pt x="87" y="109"/>
                    </a:lnTo>
                    <a:lnTo>
                      <a:pt x="89" y="117"/>
                    </a:lnTo>
                    <a:lnTo>
                      <a:pt x="94" y="124"/>
                    </a:lnTo>
                    <a:lnTo>
                      <a:pt x="97" y="131"/>
                    </a:lnTo>
                    <a:lnTo>
                      <a:pt x="99" y="138"/>
                    </a:lnTo>
                    <a:lnTo>
                      <a:pt x="102" y="146"/>
                    </a:lnTo>
                    <a:lnTo>
                      <a:pt x="102" y="153"/>
                    </a:lnTo>
                    <a:lnTo>
                      <a:pt x="104" y="160"/>
                    </a:lnTo>
                    <a:lnTo>
                      <a:pt x="104" y="168"/>
                    </a:lnTo>
                    <a:lnTo>
                      <a:pt x="104" y="175"/>
                    </a:lnTo>
                    <a:lnTo>
                      <a:pt x="104" y="182"/>
                    </a:lnTo>
                    <a:lnTo>
                      <a:pt x="104" y="189"/>
                    </a:lnTo>
                    <a:lnTo>
                      <a:pt x="104" y="197"/>
                    </a:lnTo>
                    <a:lnTo>
                      <a:pt x="104" y="204"/>
                    </a:lnTo>
                    <a:lnTo>
                      <a:pt x="104" y="211"/>
                    </a:lnTo>
                    <a:lnTo>
                      <a:pt x="104" y="218"/>
                    </a:lnTo>
                    <a:lnTo>
                      <a:pt x="104" y="226"/>
                    </a:lnTo>
                    <a:lnTo>
                      <a:pt x="104" y="233"/>
                    </a:lnTo>
                    <a:lnTo>
                      <a:pt x="104" y="240"/>
                    </a:lnTo>
                    <a:lnTo>
                      <a:pt x="104" y="248"/>
                    </a:lnTo>
                    <a:lnTo>
                      <a:pt x="104" y="255"/>
                    </a:lnTo>
                    <a:lnTo>
                      <a:pt x="99" y="262"/>
                    </a:lnTo>
                    <a:lnTo>
                      <a:pt x="99" y="269"/>
                    </a:lnTo>
                    <a:lnTo>
                      <a:pt x="92" y="277"/>
                    </a:lnTo>
                    <a:lnTo>
                      <a:pt x="89" y="284"/>
                    </a:lnTo>
                    <a:lnTo>
                      <a:pt x="89" y="291"/>
                    </a:lnTo>
                    <a:lnTo>
                      <a:pt x="82" y="296"/>
                    </a:lnTo>
                    <a:lnTo>
                      <a:pt x="80" y="303"/>
                    </a:lnTo>
                    <a:lnTo>
                      <a:pt x="80" y="311"/>
                    </a:lnTo>
                    <a:lnTo>
                      <a:pt x="75" y="318"/>
                    </a:lnTo>
                    <a:lnTo>
                      <a:pt x="70" y="325"/>
                    </a:lnTo>
                    <a:lnTo>
                      <a:pt x="65" y="333"/>
                    </a:lnTo>
                    <a:lnTo>
                      <a:pt x="60" y="340"/>
                    </a:lnTo>
                    <a:lnTo>
                      <a:pt x="58" y="347"/>
                    </a:lnTo>
                    <a:lnTo>
                      <a:pt x="53" y="354"/>
                    </a:lnTo>
                    <a:lnTo>
                      <a:pt x="46" y="359"/>
                    </a:lnTo>
                    <a:lnTo>
                      <a:pt x="41" y="367"/>
                    </a:lnTo>
                    <a:lnTo>
                      <a:pt x="34" y="371"/>
                    </a:lnTo>
                    <a:lnTo>
                      <a:pt x="27" y="376"/>
                    </a:lnTo>
                    <a:lnTo>
                      <a:pt x="22" y="384"/>
                    </a:lnTo>
                    <a:lnTo>
                      <a:pt x="17" y="391"/>
                    </a:lnTo>
                    <a:lnTo>
                      <a:pt x="10" y="396"/>
                    </a:lnTo>
                    <a:lnTo>
                      <a:pt x="2" y="403"/>
                    </a:lnTo>
                  </a:path>
                </a:pathLst>
              </a:custGeom>
              <a:pattFill prst="wdUpDiag">
                <a:fgClr>
                  <a:schemeClr val="bg2"/>
                </a:fgClr>
                <a:bgClr>
                  <a:schemeClr val="tx1"/>
                </a:bgClr>
              </a:pattFill>
              <a:ln w="50800" cap="rnd">
                <a:solidFill>
                  <a:schemeClr val="accent2"/>
                </a:solidFill>
                <a:round/>
                <a:headEnd/>
                <a:tailEnd/>
              </a:ln>
            </p:spPr>
            <p:txBody>
              <a:bodyPr/>
              <a:lstStyle/>
              <a:p>
                <a:endParaRPr lang="en-CA"/>
              </a:p>
            </p:txBody>
          </p:sp>
          <p:sp>
            <p:nvSpPr>
              <p:cNvPr id="24610" name="Freeform 31" descr="Wide upward diagonal"/>
              <p:cNvSpPr>
                <a:spLocks/>
              </p:cNvSpPr>
              <p:nvPr/>
            </p:nvSpPr>
            <p:spPr bwMode="auto">
              <a:xfrm>
                <a:off x="3462" y="3266"/>
                <a:ext cx="117" cy="407"/>
              </a:xfrm>
              <a:custGeom>
                <a:avLst/>
                <a:gdLst>
                  <a:gd name="T0" fmla="*/ 99 w 117"/>
                  <a:gd name="T1" fmla="*/ 0 h 407"/>
                  <a:gd name="T2" fmla="*/ 94 w 117"/>
                  <a:gd name="T3" fmla="*/ 7 h 407"/>
                  <a:gd name="T4" fmla="*/ 87 w 117"/>
                  <a:gd name="T5" fmla="*/ 12 h 407"/>
                  <a:gd name="T6" fmla="*/ 85 w 117"/>
                  <a:gd name="T7" fmla="*/ 19 h 407"/>
                  <a:gd name="T8" fmla="*/ 77 w 117"/>
                  <a:gd name="T9" fmla="*/ 22 h 407"/>
                  <a:gd name="T10" fmla="*/ 73 w 117"/>
                  <a:gd name="T11" fmla="*/ 29 h 407"/>
                  <a:gd name="T12" fmla="*/ 65 w 117"/>
                  <a:gd name="T13" fmla="*/ 34 h 407"/>
                  <a:gd name="T14" fmla="*/ 63 w 117"/>
                  <a:gd name="T15" fmla="*/ 41 h 407"/>
                  <a:gd name="T16" fmla="*/ 58 w 117"/>
                  <a:gd name="T17" fmla="*/ 49 h 407"/>
                  <a:gd name="T18" fmla="*/ 51 w 117"/>
                  <a:gd name="T19" fmla="*/ 56 h 407"/>
                  <a:gd name="T20" fmla="*/ 46 w 117"/>
                  <a:gd name="T21" fmla="*/ 63 h 407"/>
                  <a:gd name="T22" fmla="*/ 39 w 117"/>
                  <a:gd name="T23" fmla="*/ 68 h 407"/>
                  <a:gd name="T24" fmla="*/ 34 w 117"/>
                  <a:gd name="T25" fmla="*/ 75 h 407"/>
                  <a:gd name="T26" fmla="*/ 31 w 117"/>
                  <a:gd name="T27" fmla="*/ 83 h 407"/>
                  <a:gd name="T28" fmla="*/ 27 w 117"/>
                  <a:gd name="T29" fmla="*/ 90 h 407"/>
                  <a:gd name="T30" fmla="*/ 24 w 117"/>
                  <a:gd name="T31" fmla="*/ 97 h 407"/>
                  <a:gd name="T32" fmla="*/ 22 w 117"/>
                  <a:gd name="T33" fmla="*/ 105 h 407"/>
                  <a:gd name="T34" fmla="*/ 19 w 117"/>
                  <a:gd name="T35" fmla="*/ 112 h 407"/>
                  <a:gd name="T36" fmla="*/ 17 w 117"/>
                  <a:gd name="T37" fmla="*/ 119 h 407"/>
                  <a:gd name="T38" fmla="*/ 12 w 117"/>
                  <a:gd name="T39" fmla="*/ 126 h 407"/>
                  <a:gd name="T40" fmla="*/ 10 w 117"/>
                  <a:gd name="T41" fmla="*/ 134 h 407"/>
                  <a:gd name="T42" fmla="*/ 7 w 117"/>
                  <a:gd name="T43" fmla="*/ 141 h 407"/>
                  <a:gd name="T44" fmla="*/ 7 w 117"/>
                  <a:gd name="T45" fmla="*/ 148 h 407"/>
                  <a:gd name="T46" fmla="*/ 7 w 117"/>
                  <a:gd name="T47" fmla="*/ 156 h 407"/>
                  <a:gd name="T48" fmla="*/ 5 w 117"/>
                  <a:gd name="T49" fmla="*/ 163 h 407"/>
                  <a:gd name="T50" fmla="*/ 2 w 117"/>
                  <a:gd name="T51" fmla="*/ 170 h 407"/>
                  <a:gd name="T52" fmla="*/ 2 w 117"/>
                  <a:gd name="T53" fmla="*/ 177 h 407"/>
                  <a:gd name="T54" fmla="*/ 0 w 117"/>
                  <a:gd name="T55" fmla="*/ 185 h 407"/>
                  <a:gd name="T56" fmla="*/ 0 w 117"/>
                  <a:gd name="T57" fmla="*/ 192 h 407"/>
                  <a:gd name="T58" fmla="*/ 0 w 117"/>
                  <a:gd name="T59" fmla="*/ 199 h 407"/>
                  <a:gd name="T60" fmla="*/ 0 w 117"/>
                  <a:gd name="T61" fmla="*/ 207 h 407"/>
                  <a:gd name="T62" fmla="*/ 0 w 117"/>
                  <a:gd name="T63" fmla="*/ 214 h 407"/>
                  <a:gd name="T64" fmla="*/ 0 w 117"/>
                  <a:gd name="T65" fmla="*/ 221 h 407"/>
                  <a:gd name="T66" fmla="*/ 0 w 117"/>
                  <a:gd name="T67" fmla="*/ 229 h 407"/>
                  <a:gd name="T68" fmla="*/ 0 w 117"/>
                  <a:gd name="T69" fmla="*/ 236 h 407"/>
                  <a:gd name="T70" fmla="*/ 2 w 117"/>
                  <a:gd name="T71" fmla="*/ 243 h 407"/>
                  <a:gd name="T72" fmla="*/ 5 w 117"/>
                  <a:gd name="T73" fmla="*/ 250 h 407"/>
                  <a:gd name="T74" fmla="*/ 7 w 117"/>
                  <a:gd name="T75" fmla="*/ 258 h 407"/>
                  <a:gd name="T76" fmla="*/ 10 w 117"/>
                  <a:gd name="T77" fmla="*/ 265 h 407"/>
                  <a:gd name="T78" fmla="*/ 10 w 117"/>
                  <a:gd name="T79" fmla="*/ 272 h 407"/>
                  <a:gd name="T80" fmla="*/ 12 w 117"/>
                  <a:gd name="T81" fmla="*/ 280 h 407"/>
                  <a:gd name="T82" fmla="*/ 15 w 117"/>
                  <a:gd name="T83" fmla="*/ 287 h 407"/>
                  <a:gd name="T84" fmla="*/ 17 w 117"/>
                  <a:gd name="T85" fmla="*/ 294 h 407"/>
                  <a:gd name="T86" fmla="*/ 22 w 117"/>
                  <a:gd name="T87" fmla="*/ 301 h 407"/>
                  <a:gd name="T88" fmla="*/ 24 w 117"/>
                  <a:gd name="T89" fmla="*/ 309 h 407"/>
                  <a:gd name="T90" fmla="*/ 29 w 117"/>
                  <a:gd name="T91" fmla="*/ 316 h 407"/>
                  <a:gd name="T92" fmla="*/ 34 w 117"/>
                  <a:gd name="T93" fmla="*/ 323 h 407"/>
                  <a:gd name="T94" fmla="*/ 39 w 117"/>
                  <a:gd name="T95" fmla="*/ 331 h 407"/>
                  <a:gd name="T96" fmla="*/ 44 w 117"/>
                  <a:gd name="T97" fmla="*/ 338 h 407"/>
                  <a:gd name="T98" fmla="*/ 48 w 117"/>
                  <a:gd name="T99" fmla="*/ 345 h 407"/>
                  <a:gd name="T100" fmla="*/ 53 w 117"/>
                  <a:gd name="T101" fmla="*/ 353 h 407"/>
                  <a:gd name="T102" fmla="*/ 58 w 117"/>
                  <a:gd name="T103" fmla="*/ 360 h 407"/>
                  <a:gd name="T104" fmla="*/ 63 w 117"/>
                  <a:gd name="T105" fmla="*/ 367 h 407"/>
                  <a:gd name="T106" fmla="*/ 70 w 117"/>
                  <a:gd name="T107" fmla="*/ 372 h 407"/>
                  <a:gd name="T108" fmla="*/ 75 w 117"/>
                  <a:gd name="T109" fmla="*/ 379 h 407"/>
                  <a:gd name="T110" fmla="*/ 80 w 117"/>
                  <a:gd name="T111" fmla="*/ 387 h 407"/>
                  <a:gd name="T112" fmla="*/ 87 w 117"/>
                  <a:gd name="T113" fmla="*/ 391 h 407"/>
                  <a:gd name="T114" fmla="*/ 94 w 117"/>
                  <a:gd name="T115" fmla="*/ 396 h 407"/>
                  <a:gd name="T116" fmla="*/ 102 w 117"/>
                  <a:gd name="T117" fmla="*/ 399 h 407"/>
                  <a:gd name="T118" fmla="*/ 109 w 117"/>
                  <a:gd name="T119" fmla="*/ 401 h 407"/>
                  <a:gd name="T120" fmla="*/ 116 w 117"/>
                  <a:gd name="T121" fmla="*/ 406 h 4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7"/>
                  <a:gd name="T184" fmla="*/ 0 h 407"/>
                  <a:gd name="T185" fmla="*/ 117 w 117"/>
                  <a:gd name="T186" fmla="*/ 407 h 4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7" h="407">
                    <a:moveTo>
                      <a:pt x="99" y="0"/>
                    </a:moveTo>
                    <a:lnTo>
                      <a:pt x="94" y="7"/>
                    </a:lnTo>
                    <a:lnTo>
                      <a:pt x="87" y="12"/>
                    </a:lnTo>
                    <a:lnTo>
                      <a:pt x="85" y="19"/>
                    </a:lnTo>
                    <a:lnTo>
                      <a:pt x="77" y="22"/>
                    </a:lnTo>
                    <a:lnTo>
                      <a:pt x="73" y="29"/>
                    </a:lnTo>
                    <a:lnTo>
                      <a:pt x="65" y="34"/>
                    </a:lnTo>
                    <a:lnTo>
                      <a:pt x="63" y="41"/>
                    </a:lnTo>
                    <a:lnTo>
                      <a:pt x="58" y="49"/>
                    </a:lnTo>
                    <a:lnTo>
                      <a:pt x="51" y="56"/>
                    </a:lnTo>
                    <a:lnTo>
                      <a:pt x="46" y="63"/>
                    </a:lnTo>
                    <a:lnTo>
                      <a:pt x="39" y="68"/>
                    </a:lnTo>
                    <a:lnTo>
                      <a:pt x="34" y="75"/>
                    </a:lnTo>
                    <a:lnTo>
                      <a:pt x="31" y="83"/>
                    </a:lnTo>
                    <a:lnTo>
                      <a:pt x="27" y="90"/>
                    </a:lnTo>
                    <a:lnTo>
                      <a:pt x="24" y="97"/>
                    </a:lnTo>
                    <a:lnTo>
                      <a:pt x="22" y="105"/>
                    </a:lnTo>
                    <a:lnTo>
                      <a:pt x="19" y="112"/>
                    </a:lnTo>
                    <a:lnTo>
                      <a:pt x="17" y="119"/>
                    </a:lnTo>
                    <a:lnTo>
                      <a:pt x="12" y="126"/>
                    </a:lnTo>
                    <a:lnTo>
                      <a:pt x="10" y="134"/>
                    </a:lnTo>
                    <a:lnTo>
                      <a:pt x="7" y="141"/>
                    </a:lnTo>
                    <a:lnTo>
                      <a:pt x="7" y="148"/>
                    </a:lnTo>
                    <a:lnTo>
                      <a:pt x="7" y="156"/>
                    </a:lnTo>
                    <a:lnTo>
                      <a:pt x="5" y="163"/>
                    </a:lnTo>
                    <a:lnTo>
                      <a:pt x="2" y="170"/>
                    </a:lnTo>
                    <a:lnTo>
                      <a:pt x="2" y="177"/>
                    </a:lnTo>
                    <a:lnTo>
                      <a:pt x="0" y="185"/>
                    </a:lnTo>
                    <a:lnTo>
                      <a:pt x="0" y="192"/>
                    </a:lnTo>
                    <a:lnTo>
                      <a:pt x="0" y="199"/>
                    </a:lnTo>
                    <a:lnTo>
                      <a:pt x="0" y="207"/>
                    </a:lnTo>
                    <a:lnTo>
                      <a:pt x="0" y="214"/>
                    </a:lnTo>
                    <a:lnTo>
                      <a:pt x="0" y="221"/>
                    </a:lnTo>
                    <a:lnTo>
                      <a:pt x="0" y="229"/>
                    </a:lnTo>
                    <a:lnTo>
                      <a:pt x="0" y="236"/>
                    </a:lnTo>
                    <a:lnTo>
                      <a:pt x="2" y="243"/>
                    </a:lnTo>
                    <a:lnTo>
                      <a:pt x="5" y="250"/>
                    </a:lnTo>
                    <a:lnTo>
                      <a:pt x="7" y="258"/>
                    </a:lnTo>
                    <a:lnTo>
                      <a:pt x="10" y="265"/>
                    </a:lnTo>
                    <a:lnTo>
                      <a:pt x="10" y="272"/>
                    </a:lnTo>
                    <a:lnTo>
                      <a:pt x="12" y="280"/>
                    </a:lnTo>
                    <a:lnTo>
                      <a:pt x="15" y="287"/>
                    </a:lnTo>
                    <a:lnTo>
                      <a:pt x="17" y="294"/>
                    </a:lnTo>
                    <a:lnTo>
                      <a:pt x="22" y="301"/>
                    </a:lnTo>
                    <a:lnTo>
                      <a:pt x="24" y="309"/>
                    </a:lnTo>
                    <a:lnTo>
                      <a:pt x="29" y="316"/>
                    </a:lnTo>
                    <a:lnTo>
                      <a:pt x="34" y="323"/>
                    </a:lnTo>
                    <a:lnTo>
                      <a:pt x="39" y="331"/>
                    </a:lnTo>
                    <a:lnTo>
                      <a:pt x="44" y="338"/>
                    </a:lnTo>
                    <a:lnTo>
                      <a:pt x="48" y="345"/>
                    </a:lnTo>
                    <a:lnTo>
                      <a:pt x="53" y="353"/>
                    </a:lnTo>
                    <a:lnTo>
                      <a:pt x="58" y="360"/>
                    </a:lnTo>
                    <a:lnTo>
                      <a:pt x="63" y="367"/>
                    </a:lnTo>
                    <a:lnTo>
                      <a:pt x="70" y="372"/>
                    </a:lnTo>
                    <a:lnTo>
                      <a:pt x="75" y="379"/>
                    </a:lnTo>
                    <a:lnTo>
                      <a:pt x="80" y="387"/>
                    </a:lnTo>
                    <a:lnTo>
                      <a:pt x="87" y="391"/>
                    </a:lnTo>
                    <a:lnTo>
                      <a:pt x="94" y="396"/>
                    </a:lnTo>
                    <a:lnTo>
                      <a:pt x="102" y="399"/>
                    </a:lnTo>
                    <a:lnTo>
                      <a:pt x="109" y="401"/>
                    </a:lnTo>
                    <a:lnTo>
                      <a:pt x="116" y="406"/>
                    </a:lnTo>
                  </a:path>
                </a:pathLst>
              </a:custGeom>
              <a:pattFill prst="wdUpDiag">
                <a:fgClr>
                  <a:schemeClr val="bg2"/>
                </a:fgClr>
                <a:bgClr>
                  <a:schemeClr val="tx1"/>
                </a:bgClr>
              </a:pattFill>
              <a:ln w="50800" cap="rnd">
                <a:solidFill>
                  <a:schemeClr val="folHlink"/>
                </a:solidFill>
                <a:round/>
                <a:headEnd/>
                <a:tailEnd/>
              </a:ln>
            </p:spPr>
            <p:txBody>
              <a:bodyPr/>
              <a:lstStyle/>
              <a:p>
                <a:endParaRPr lang="en-CA"/>
              </a:p>
            </p:txBody>
          </p:sp>
        </p:grpSp>
      </p:grpSp>
      <p:grpSp>
        <p:nvGrpSpPr>
          <p:cNvPr id="24591" name="Group 32"/>
          <p:cNvGrpSpPr>
            <a:grpSpLocks/>
          </p:cNvGrpSpPr>
          <p:nvPr/>
        </p:nvGrpSpPr>
        <p:grpSpPr bwMode="auto">
          <a:xfrm>
            <a:off x="5184775" y="5059363"/>
            <a:ext cx="908050" cy="812800"/>
            <a:chOff x="4590" y="3221"/>
            <a:chExt cx="572" cy="512"/>
          </a:xfrm>
        </p:grpSpPr>
        <p:sp>
          <p:nvSpPr>
            <p:cNvPr id="24599" name="Oval 33"/>
            <p:cNvSpPr>
              <a:spLocks noChangeArrowheads="1"/>
            </p:cNvSpPr>
            <p:nvPr/>
          </p:nvSpPr>
          <p:spPr bwMode="auto">
            <a:xfrm>
              <a:off x="4594" y="3221"/>
              <a:ext cx="568" cy="512"/>
            </a:xfrm>
            <a:prstGeom prst="ellipse">
              <a:avLst/>
            </a:prstGeom>
            <a:solidFill>
              <a:schemeClr val="tx1"/>
            </a:solidFill>
            <a:ln w="50800">
              <a:solidFill>
                <a:schemeClr val="folHlink"/>
              </a:solidFill>
              <a:round/>
              <a:headEnd/>
              <a:tailEnd/>
            </a:ln>
          </p:spPr>
          <p:txBody>
            <a:bodyPr wrap="none" anchor="ctr"/>
            <a:lstStyle/>
            <a:p>
              <a:endParaRPr lang="en-CA"/>
            </a:p>
          </p:txBody>
        </p:sp>
        <p:sp>
          <p:nvSpPr>
            <p:cNvPr id="24600" name="Rectangle 34"/>
            <p:cNvSpPr>
              <a:spLocks noChangeArrowheads="1"/>
            </p:cNvSpPr>
            <p:nvPr/>
          </p:nvSpPr>
          <p:spPr bwMode="auto">
            <a:xfrm>
              <a:off x="4839" y="3313"/>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grpSp>
          <p:nvGrpSpPr>
            <p:cNvPr id="24601" name="Group 35"/>
            <p:cNvGrpSpPr>
              <a:grpSpLocks/>
            </p:cNvGrpSpPr>
            <p:nvPr/>
          </p:nvGrpSpPr>
          <p:grpSpPr bwMode="auto">
            <a:xfrm>
              <a:off x="4590" y="3278"/>
              <a:ext cx="192" cy="414"/>
              <a:chOff x="4590" y="3278"/>
              <a:chExt cx="192" cy="414"/>
            </a:xfrm>
          </p:grpSpPr>
          <p:sp>
            <p:nvSpPr>
              <p:cNvPr id="24602" name="Freeform 36" descr="Wide upward diagonal"/>
              <p:cNvSpPr>
                <a:spLocks/>
              </p:cNvSpPr>
              <p:nvPr/>
            </p:nvSpPr>
            <p:spPr bwMode="auto">
              <a:xfrm>
                <a:off x="4677" y="3288"/>
                <a:ext cx="105" cy="404"/>
              </a:xfrm>
              <a:custGeom>
                <a:avLst/>
                <a:gdLst>
                  <a:gd name="T0" fmla="*/ 0 w 105"/>
                  <a:gd name="T1" fmla="*/ 0 h 404"/>
                  <a:gd name="T2" fmla="*/ 7 w 105"/>
                  <a:gd name="T3" fmla="*/ 5 h 404"/>
                  <a:gd name="T4" fmla="*/ 15 w 105"/>
                  <a:gd name="T5" fmla="*/ 10 h 404"/>
                  <a:gd name="T6" fmla="*/ 22 w 105"/>
                  <a:gd name="T7" fmla="*/ 17 h 404"/>
                  <a:gd name="T8" fmla="*/ 27 w 105"/>
                  <a:gd name="T9" fmla="*/ 24 h 404"/>
                  <a:gd name="T10" fmla="*/ 34 w 105"/>
                  <a:gd name="T11" fmla="*/ 29 h 404"/>
                  <a:gd name="T12" fmla="*/ 36 w 105"/>
                  <a:gd name="T13" fmla="*/ 36 h 404"/>
                  <a:gd name="T14" fmla="*/ 44 w 105"/>
                  <a:gd name="T15" fmla="*/ 39 h 404"/>
                  <a:gd name="T16" fmla="*/ 48 w 105"/>
                  <a:gd name="T17" fmla="*/ 46 h 404"/>
                  <a:gd name="T18" fmla="*/ 56 w 105"/>
                  <a:gd name="T19" fmla="*/ 51 h 404"/>
                  <a:gd name="T20" fmla="*/ 60 w 105"/>
                  <a:gd name="T21" fmla="*/ 58 h 404"/>
                  <a:gd name="T22" fmla="*/ 65 w 105"/>
                  <a:gd name="T23" fmla="*/ 66 h 404"/>
                  <a:gd name="T24" fmla="*/ 70 w 105"/>
                  <a:gd name="T25" fmla="*/ 73 h 404"/>
                  <a:gd name="T26" fmla="*/ 73 w 105"/>
                  <a:gd name="T27" fmla="*/ 80 h 404"/>
                  <a:gd name="T28" fmla="*/ 75 w 105"/>
                  <a:gd name="T29" fmla="*/ 87 h 404"/>
                  <a:gd name="T30" fmla="*/ 80 w 105"/>
                  <a:gd name="T31" fmla="*/ 95 h 404"/>
                  <a:gd name="T32" fmla="*/ 85 w 105"/>
                  <a:gd name="T33" fmla="*/ 102 h 404"/>
                  <a:gd name="T34" fmla="*/ 87 w 105"/>
                  <a:gd name="T35" fmla="*/ 109 h 404"/>
                  <a:gd name="T36" fmla="*/ 89 w 105"/>
                  <a:gd name="T37" fmla="*/ 117 h 404"/>
                  <a:gd name="T38" fmla="*/ 94 w 105"/>
                  <a:gd name="T39" fmla="*/ 124 h 404"/>
                  <a:gd name="T40" fmla="*/ 97 w 105"/>
                  <a:gd name="T41" fmla="*/ 131 h 404"/>
                  <a:gd name="T42" fmla="*/ 99 w 105"/>
                  <a:gd name="T43" fmla="*/ 138 h 404"/>
                  <a:gd name="T44" fmla="*/ 102 w 105"/>
                  <a:gd name="T45" fmla="*/ 146 h 404"/>
                  <a:gd name="T46" fmla="*/ 102 w 105"/>
                  <a:gd name="T47" fmla="*/ 153 h 404"/>
                  <a:gd name="T48" fmla="*/ 104 w 105"/>
                  <a:gd name="T49" fmla="*/ 160 h 404"/>
                  <a:gd name="T50" fmla="*/ 104 w 105"/>
                  <a:gd name="T51" fmla="*/ 168 h 404"/>
                  <a:gd name="T52" fmla="*/ 104 w 105"/>
                  <a:gd name="T53" fmla="*/ 175 h 404"/>
                  <a:gd name="T54" fmla="*/ 104 w 105"/>
                  <a:gd name="T55" fmla="*/ 182 h 404"/>
                  <a:gd name="T56" fmla="*/ 104 w 105"/>
                  <a:gd name="T57" fmla="*/ 189 h 404"/>
                  <a:gd name="T58" fmla="*/ 104 w 105"/>
                  <a:gd name="T59" fmla="*/ 197 h 404"/>
                  <a:gd name="T60" fmla="*/ 104 w 105"/>
                  <a:gd name="T61" fmla="*/ 204 h 404"/>
                  <a:gd name="T62" fmla="*/ 104 w 105"/>
                  <a:gd name="T63" fmla="*/ 211 h 404"/>
                  <a:gd name="T64" fmla="*/ 104 w 105"/>
                  <a:gd name="T65" fmla="*/ 218 h 404"/>
                  <a:gd name="T66" fmla="*/ 104 w 105"/>
                  <a:gd name="T67" fmla="*/ 226 h 404"/>
                  <a:gd name="T68" fmla="*/ 104 w 105"/>
                  <a:gd name="T69" fmla="*/ 233 h 404"/>
                  <a:gd name="T70" fmla="*/ 104 w 105"/>
                  <a:gd name="T71" fmla="*/ 240 h 404"/>
                  <a:gd name="T72" fmla="*/ 104 w 105"/>
                  <a:gd name="T73" fmla="*/ 248 h 404"/>
                  <a:gd name="T74" fmla="*/ 104 w 105"/>
                  <a:gd name="T75" fmla="*/ 255 h 404"/>
                  <a:gd name="T76" fmla="*/ 99 w 105"/>
                  <a:gd name="T77" fmla="*/ 262 h 404"/>
                  <a:gd name="T78" fmla="*/ 99 w 105"/>
                  <a:gd name="T79" fmla="*/ 269 h 404"/>
                  <a:gd name="T80" fmla="*/ 92 w 105"/>
                  <a:gd name="T81" fmla="*/ 277 h 404"/>
                  <a:gd name="T82" fmla="*/ 89 w 105"/>
                  <a:gd name="T83" fmla="*/ 284 h 404"/>
                  <a:gd name="T84" fmla="*/ 89 w 105"/>
                  <a:gd name="T85" fmla="*/ 291 h 404"/>
                  <a:gd name="T86" fmla="*/ 82 w 105"/>
                  <a:gd name="T87" fmla="*/ 296 h 404"/>
                  <a:gd name="T88" fmla="*/ 80 w 105"/>
                  <a:gd name="T89" fmla="*/ 303 h 404"/>
                  <a:gd name="T90" fmla="*/ 80 w 105"/>
                  <a:gd name="T91" fmla="*/ 311 h 404"/>
                  <a:gd name="T92" fmla="*/ 75 w 105"/>
                  <a:gd name="T93" fmla="*/ 318 h 404"/>
                  <a:gd name="T94" fmla="*/ 70 w 105"/>
                  <a:gd name="T95" fmla="*/ 325 h 404"/>
                  <a:gd name="T96" fmla="*/ 65 w 105"/>
                  <a:gd name="T97" fmla="*/ 333 h 404"/>
                  <a:gd name="T98" fmla="*/ 60 w 105"/>
                  <a:gd name="T99" fmla="*/ 340 h 404"/>
                  <a:gd name="T100" fmla="*/ 58 w 105"/>
                  <a:gd name="T101" fmla="*/ 347 h 404"/>
                  <a:gd name="T102" fmla="*/ 53 w 105"/>
                  <a:gd name="T103" fmla="*/ 354 h 404"/>
                  <a:gd name="T104" fmla="*/ 46 w 105"/>
                  <a:gd name="T105" fmla="*/ 359 h 404"/>
                  <a:gd name="T106" fmla="*/ 41 w 105"/>
                  <a:gd name="T107" fmla="*/ 367 h 404"/>
                  <a:gd name="T108" fmla="*/ 34 w 105"/>
                  <a:gd name="T109" fmla="*/ 371 h 404"/>
                  <a:gd name="T110" fmla="*/ 27 w 105"/>
                  <a:gd name="T111" fmla="*/ 376 h 404"/>
                  <a:gd name="T112" fmla="*/ 22 w 105"/>
                  <a:gd name="T113" fmla="*/ 384 h 404"/>
                  <a:gd name="T114" fmla="*/ 17 w 105"/>
                  <a:gd name="T115" fmla="*/ 391 h 404"/>
                  <a:gd name="T116" fmla="*/ 10 w 105"/>
                  <a:gd name="T117" fmla="*/ 396 h 404"/>
                  <a:gd name="T118" fmla="*/ 2 w 105"/>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5"/>
                  <a:gd name="T181" fmla="*/ 0 h 404"/>
                  <a:gd name="T182" fmla="*/ 105 w 10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5" h="404">
                    <a:moveTo>
                      <a:pt x="0" y="0"/>
                    </a:moveTo>
                    <a:lnTo>
                      <a:pt x="7" y="5"/>
                    </a:lnTo>
                    <a:lnTo>
                      <a:pt x="15" y="10"/>
                    </a:lnTo>
                    <a:lnTo>
                      <a:pt x="22" y="17"/>
                    </a:lnTo>
                    <a:lnTo>
                      <a:pt x="27" y="24"/>
                    </a:lnTo>
                    <a:lnTo>
                      <a:pt x="34" y="29"/>
                    </a:lnTo>
                    <a:lnTo>
                      <a:pt x="36" y="36"/>
                    </a:lnTo>
                    <a:lnTo>
                      <a:pt x="44" y="39"/>
                    </a:lnTo>
                    <a:lnTo>
                      <a:pt x="48" y="46"/>
                    </a:lnTo>
                    <a:lnTo>
                      <a:pt x="56" y="51"/>
                    </a:lnTo>
                    <a:lnTo>
                      <a:pt x="60" y="58"/>
                    </a:lnTo>
                    <a:lnTo>
                      <a:pt x="65" y="66"/>
                    </a:lnTo>
                    <a:lnTo>
                      <a:pt x="70" y="73"/>
                    </a:lnTo>
                    <a:lnTo>
                      <a:pt x="73" y="80"/>
                    </a:lnTo>
                    <a:lnTo>
                      <a:pt x="75" y="87"/>
                    </a:lnTo>
                    <a:lnTo>
                      <a:pt x="80" y="95"/>
                    </a:lnTo>
                    <a:lnTo>
                      <a:pt x="85" y="102"/>
                    </a:lnTo>
                    <a:lnTo>
                      <a:pt x="87" y="109"/>
                    </a:lnTo>
                    <a:lnTo>
                      <a:pt x="89" y="117"/>
                    </a:lnTo>
                    <a:lnTo>
                      <a:pt x="94" y="124"/>
                    </a:lnTo>
                    <a:lnTo>
                      <a:pt x="97" y="131"/>
                    </a:lnTo>
                    <a:lnTo>
                      <a:pt x="99" y="138"/>
                    </a:lnTo>
                    <a:lnTo>
                      <a:pt x="102" y="146"/>
                    </a:lnTo>
                    <a:lnTo>
                      <a:pt x="102" y="153"/>
                    </a:lnTo>
                    <a:lnTo>
                      <a:pt x="104" y="160"/>
                    </a:lnTo>
                    <a:lnTo>
                      <a:pt x="104" y="168"/>
                    </a:lnTo>
                    <a:lnTo>
                      <a:pt x="104" y="175"/>
                    </a:lnTo>
                    <a:lnTo>
                      <a:pt x="104" y="182"/>
                    </a:lnTo>
                    <a:lnTo>
                      <a:pt x="104" y="189"/>
                    </a:lnTo>
                    <a:lnTo>
                      <a:pt x="104" y="197"/>
                    </a:lnTo>
                    <a:lnTo>
                      <a:pt x="104" y="204"/>
                    </a:lnTo>
                    <a:lnTo>
                      <a:pt x="104" y="211"/>
                    </a:lnTo>
                    <a:lnTo>
                      <a:pt x="104" y="218"/>
                    </a:lnTo>
                    <a:lnTo>
                      <a:pt x="104" y="226"/>
                    </a:lnTo>
                    <a:lnTo>
                      <a:pt x="104" y="233"/>
                    </a:lnTo>
                    <a:lnTo>
                      <a:pt x="104" y="240"/>
                    </a:lnTo>
                    <a:lnTo>
                      <a:pt x="104" y="248"/>
                    </a:lnTo>
                    <a:lnTo>
                      <a:pt x="104" y="255"/>
                    </a:lnTo>
                    <a:lnTo>
                      <a:pt x="99" y="262"/>
                    </a:lnTo>
                    <a:lnTo>
                      <a:pt x="99" y="269"/>
                    </a:lnTo>
                    <a:lnTo>
                      <a:pt x="92" y="277"/>
                    </a:lnTo>
                    <a:lnTo>
                      <a:pt x="89" y="284"/>
                    </a:lnTo>
                    <a:lnTo>
                      <a:pt x="89" y="291"/>
                    </a:lnTo>
                    <a:lnTo>
                      <a:pt x="82" y="296"/>
                    </a:lnTo>
                    <a:lnTo>
                      <a:pt x="80" y="303"/>
                    </a:lnTo>
                    <a:lnTo>
                      <a:pt x="80" y="311"/>
                    </a:lnTo>
                    <a:lnTo>
                      <a:pt x="75" y="318"/>
                    </a:lnTo>
                    <a:lnTo>
                      <a:pt x="70" y="325"/>
                    </a:lnTo>
                    <a:lnTo>
                      <a:pt x="65" y="333"/>
                    </a:lnTo>
                    <a:lnTo>
                      <a:pt x="60" y="340"/>
                    </a:lnTo>
                    <a:lnTo>
                      <a:pt x="58" y="347"/>
                    </a:lnTo>
                    <a:lnTo>
                      <a:pt x="53" y="354"/>
                    </a:lnTo>
                    <a:lnTo>
                      <a:pt x="46" y="359"/>
                    </a:lnTo>
                    <a:lnTo>
                      <a:pt x="41" y="367"/>
                    </a:lnTo>
                    <a:lnTo>
                      <a:pt x="34" y="371"/>
                    </a:lnTo>
                    <a:lnTo>
                      <a:pt x="27" y="376"/>
                    </a:lnTo>
                    <a:lnTo>
                      <a:pt x="22" y="384"/>
                    </a:lnTo>
                    <a:lnTo>
                      <a:pt x="17" y="391"/>
                    </a:lnTo>
                    <a:lnTo>
                      <a:pt x="10" y="396"/>
                    </a:lnTo>
                    <a:lnTo>
                      <a:pt x="2" y="403"/>
                    </a:lnTo>
                  </a:path>
                </a:pathLst>
              </a:custGeom>
              <a:pattFill prst="wdUpDiag">
                <a:fgClr>
                  <a:schemeClr val="bg2"/>
                </a:fgClr>
                <a:bgClr>
                  <a:schemeClr val="tx1"/>
                </a:bgClr>
              </a:pattFill>
              <a:ln w="50800" cap="rnd">
                <a:solidFill>
                  <a:schemeClr val="accent2"/>
                </a:solidFill>
                <a:round/>
                <a:headEnd/>
                <a:tailEnd/>
              </a:ln>
            </p:spPr>
            <p:txBody>
              <a:bodyPr/>
              <a:lstStyle/>
              <a:p>
                <a:endParaRPr lang="en-CA"/>
              </a:p>
            </p:txBody>
          </p:sp>
          <p:sp>
            <p:nvSpPr>
              <p:cNvPr id="24603" name="Freeform 37" descr="Wide upward diagonal"/>
              <p:cNvSpPr>
                <a:spLocks/>
              </p:cNvSpPr>
              <p:nvPr/>
            </p:nvSpPr>
            <p:spPr bwMode="auto">
              <a:xfrm>
                <a:off x="4590" y="3278"/>
                <a:ext cx="117" cy="407"/>
              </a:xfrm>
              <a:custGeom>
                <a:avLst/>
                <a:gdLst>
                  <a:gd name="T0" fmla="*/ 99 w 117"/>
                  <a:gd name="T1" fmla="*/ 0 h 407"/>
                  <a:gd name="T2" fmla="*/ 94 w 117"/>
                  <a:gd name="T3" fmla="*/ 7 h 407"/>
                  <a:gd name="T4" fmla="*/ 87 w 117"/>
                  <a:gd name="T5" fmla="*/ 12 h 407"/>
                  <a:gd name="T6" fmla="*/ 85 w 117"/>
                  <a:gd name="T7" fmla="*/ 19 h 407"/>
                  <a:gd name="T8" fmla="*/ 77 w 117"/>
                  <a:gd name="T9" fmla="*/ 22 h 407"/>
                  <a:gd name="T10" fmla="*/ 73 w 117"/>
                  <a:gd name="T11" fmla="*/ 29 h 407"/>
                  <a:gd name="T12" fmla="*/ 65 w 117"/>
                  <a:gd name="T13" fmla="*/ 34 h 407"/>
                  <a:gd name="T14" fmla="*/ 63 w 117"/>
                  <a:gd name="T15" fmla="*/ 41 h 407"/>
                  <a:gd name="T16" fmla="*/ 58 w 117"/>
                  <a:gd name="T17" fmla="*/ 49 h 407"/>
                  <a:gd name="T18" fmla="*/ 51 w 117"/>
                  <a:gd name="T19" fmla="*/ 56 h 407"/>
                  <a:gd name="T20" fmla="*/ 46 w 117"/>
                  <a:gd name="T21" fmla="*/ 63 h 407"/>
                  <a:gd name="T22" fmla="*/ 39 w 117"/>
                  <a:gd name="T23" fmla="*/ 68 h 407"/>
                  <a:gd name="T24" fmla="*/ 34 w 117"/>
                  <a:gd name="T25" fmla="*/ 75 h 407"/>
                  <a:gd name="T26" fmla="*/ 31 w 117"/>
                  <a:gd name="T27" fmla="*/ 83 h 407"/>
                  <a:gd name="T28" fmla="*/ 27 w 117"/>
                  <a:gd name="T29" fmla="*/ 90 h 407"/>
                  <a:gd name="T30" fmla="*/ 24 w 117"/>
                  <a:gd name="T31" fmla="*/ 97 h 407"/>
                  <a:gd name="T32" fmla="*/ 22 w 117"/>
                  <a:gd name="T33" fmla="*/ 105 h 407"/>
                  <a:gd name="T34" fmla="*/ 19 w 117"/>
                  <a:gd name="T35" fmla="*/ 112 h 407"/>
                  <a:gd name="T36" fmla="*/ 17 w 117"/>
                  <a:gd name="T37" fmla="*/ 119 h 407"/>
                  <a:gd name="T38" fmla="*/ 12 w 117"/>
                  <a:gd name="T39" fmla="*/ 126 h 407"/>
                  <a:gd name="T40" fmla="*/ 10 w 117"/>
                  <a:gd name="T41" fmla="*/ 134 h 407"/>
                  <a:gd name="T42" fmla="*/ 7 w 117"/>
                  <a:gd name="T43" fmla="*/ 141 h 407"/>
                  <a:gd name="T44" fmla="*/ 7 w 117"/>
                  <a:gd name="T45" fmla="*/ 148 h 407"/>
                  <a:gd name="T46" fmla="*/ 7 w 117"/>
                  <a:gd name="T47" fmla="*/ 156 h 407"/>
                  <a:gd name="T48" fmla="*/ 5 w 117"/>
                  <a:gd name="T49" fmla="*/ 163 h 407"/>
                  <a:gd name="T50" fmla="*/ 2 w 117"/>
                  <a:gd name="T51" fmla="*/ 170 h 407"/>
                  <a:gd name="T52" fmla="*/ 2 w 117"/>
                  <a:gd name="T53" fmla="*/ 177 h 407"/>
                  <a:gd name="T54" fmla="*/ 0 w 117"/>
                  <a:gd name="T55" fmla="*/ 185 h 407"/>
                  <a:gd name="T56" fmla="*/ 0 w 117"/>
                  <a:gd name="T57" fmla="*/ 192 h 407"/>
                  <a:gd name="T58" fmla="*/ 0 w 117"/>
                  <a:gd name="T59" fmla="*/ 199 h 407"/>
                  <a:gd name="T60" fmla="*/ 0 w 117"/>
                  <a:gd name="T61" fmla="*/ 207 h 407"/>
                  <a:gd name="T62" fmla="*/ 0 w 117"/>
                  <a:gd name="T63" fmla="*/ 214 h 407"/>
                  <a:gd name="T64" fmla="*/ 0 w 117"/>
                  <a:gd name="T65" fmla="*/ 221 h 407"/>
                  <a:gd name="T66" fmla="*/ 0 w 117"/>
                  <a:gd name="T67" fmla="*/ 229 h 407"/>
                  <a:gd name="T68" fmla="*/ 0 w 117"/>
                  <a:gd name="T69" fmla="*/ 236 h 407"/>
                  <a:gd name="T70" fmla="*/ 2 w 117"/>
                  <a:gd name="T71" fmla="*/ 243 h 407"/>
                  <a:gd name="T72" fmla="*/ 5 w 117"/>
                  <a:gd name="T73" fmla="*/ 250 h 407"/>
                  <a:gd name="T74" fmla="*/ 7 w 117"/>
                  <a:gd name="T75" fmla="*/ 258 h 407"/>
                  <a:gd name="T76" fmla="*/ 10 w 117"/>
                  <a:gd name="T77" fmla="*/ 265 h 407"/>
                  <a:gd name="T78" fmla="*/ 10 w 117"/>
                  <a:gd name="T79" fmla="*/ 272 h 407"/>
                  <a:gd name="T80" fmla="*/ 12 w 117"/>
                  <a:gd name="T81" fmla="*/ 280 h 407"/>
                  <a:gd name="T82" fmla="*/ 15 w 117"/>
                  <a:gd name="T83" fmla="*/ 287 h 407"/>
                  <a:gd name="T84" fmla="*/ 17 w 117"/>
                  <a:gd name="T85" fmla="*/ 294 h 407"/>
                  <a:gd name="T86" fmla="*/ 22 w 117"/>
                  <a:gd name="T87" fmla="*/ 301 h 407"/>
                  <a:gd name="T88" fmla="*/ 24 w 117"/>
                  <a:gd name="T89" fmla="*/ 309 h 407"/>
                  <a:gd name="T90" fmla="*/ 29 w 117"/>
                  <a:gd name="T91" fmla="*/ 316 h 407"/>
                  <a:gd name="T92" fmla="*/ 34 w 117"/>
                  <a:gd name="T93" fmla="*/ 323 h 407"/>
                  <a:gd name="T94" fmla="*/ 39 w 117"/>
                  <a:gd name="T95" fmla="*/ 331 h 407"/>
                  <a:gd name="T96" fmla="*/ 44 w 117"/>
                  <a:gd name="T97" fmla="*/ 338 h 407"/>
                  <a:gd name="T98" fmla="*/ 48 w 117"/>
                  <a:gd name="T99" fmla="*/ 345 h 407"/>
                  <a:gd name="T100" fmla="*/ 53 w 117"/>
                  <a:gd name="T101" fmla="*/ 353 h 407"/>
                  <a:gd name="T102" fmla="*/ 58 w 117"/>
                  <a:gd name="T103" fmla="*/ 360 h 407"/>
                  <a:gd name="T104" fmla="*/ 63 w 117"/>
                  <a:gd name="T105" fmla="*/ 367 h 407"/>
                  <a:gd name="T106" fmla="*/ 70 w 117"/>
                  <a:gd name="T107" fmla="*/ 372 h 407"/>
                  <a:gd name="T108" fmla="*/ 75 w 117"/>
                  <a:gd name="T109" fmla="*/ 379 h 407"/>
                  <a:gd name="T110" fmla="*/ 80 w 117"/>
                  <a:gd name="T111" fmla="*/ 387 h 407"/>
                  <a:gd name="T112" fmla="*/ 87 w 117"/>
                  <a:gd name="T113" fmla="*/ 391 h 407"/>
                  <a:gd name="T114" fmla="*/ 94 w 117"/>
                  <a:gd name="T115" fmla="*/ 396 h 407"/>
                  <a:gd name="T116" fmla="*/ 102 w 117"/>
                  <a:gd name="T117" fmla="*/ 399 h 407"/>
                  <a:gd name="T118" fmla="*/ 109 w 117"/>
                  <a:gd name="T119" fmla="*/ 401 h 407"/>
                  <a:gd name="T120" fmla="*/ 116 w 117"/>
                  <a:gd name="T121" fmla="*/ 406 h 4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7"/>
                  <a:gd name="T184" fmla="*/ 0 h 407"/>
                  <a:gd name="T185" fmla="*/ 117 w 117"/>
                  <a:gd name="T186" fmla="*/ 407 h 4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7" h="407">
                    <a:moveTo>
                      <a:pt x="99" y="0"/>
                    </a:moveTo>
                    <a:lnTo>
                      <a:pt x="94" y="7"/>
                    </a:lnTo>
                    <a:lnTo>
                      <a:pt x="87" y="12"/>
                    </a:lnTo>
                    <a:lnTo>
                      <a:pt x="85" y="19"/>
                    </a:lnTo>
                    <a:lnTo>
                      <a:pt x="77" y="22"/>
                    </a:lnTo>
                    <a:lnTo>
                      <a:pt x="73" y="29"/>
                    </a:lnTo>
                    <a:lnTo>
                      <a:pt x="65" y="34"/>
                    </a:lnTo>
                    <a:lnTo>
                      <a:pt x="63" y="41"/>
                    </a:lnTo>
                    <a:lnTo>
                      <a:pt x="58" y="49"/>
                    </a:lnTo>
                    <a:lnTo>
                      <a:pt x="51" y="56"/>
                    </a:lnTo>
                    <a:lnTo>
                      <a:pt x="46" y="63"/>
                    </a:lnTo>
                    <a:lnTo>
                      <a:pt x="39" y="68"/>
                    </a:lnTo>
                    <a:lnTo>
                      <a:pt x="34" y="75"/>
                    </a:lnTo>
                    <a:lnTo>
                      <a:pt x="31" y="83"/>
                    </a:lnTo>
                    <a:lnTo>
                      <a:pt x="27" y="90"/>
                    </a:lnTo>
                    <a:lnTo>
                      <a:pt x="24" y="97"/>
                    </a:lnTo>
                    <a:lnTo>
                      <a:pt x="22" y="105"/>
                    </a:lnTo>
                    <a:lnTo>
                      <a:pt x="19" y="112"/>
                    </a:lnTo>
                    <a:lnTo>
                      <a:pt x="17" y="119"/>
                    </a:lnTo>
                    <a:lnTo>
                      <a:pt x="12" y="126"/>
                    </a:lnTo>
                    <a:lnTo>
                      <a:pt x="10" y="134"/>
                    </a:lnTo>
                    <a:lnTo>
                      <a:pt x="7" y="141"/>
                    </a:lnTo>
                    <a:lnTo>
                      <a:pt x="7" y="148"/>
                    </a:lnTo>
                    <a:lnTo>
                      <a:pt x="7" y="156"/>
                    </a:lnTo>
                    <a:lnTo>
                      <a:pt x="5" y="163"/>
                    </a:lnTo>
                    <a:lnTo>
                      <a:pt x="2" y="170"/>
                    </a:lnTo>
                    <a:lnTo>
                      <a:pt x="2" y="177"/>
                    </a:lnTo>
                    <a:lnTo>
                      <a:pt x="0" y="185"/>
                    </a:lnTo>
                    <a:lnTo>
                      <a:pt x="0" y="192"/>
                    </a:lnTo>
                    <a:lnTo>
                      <a:pt x="0" y="199"/>
                    </a:lnTo>
                    <a:lnTo>
                      <a:pt x="0" y="207"/>
                    </a:lnTo>
                    <a:lnTo>
                      <a:pt x="0" y="214"/>
                    </a:lnTo>
                    <a:lnTo>
                      <a:pt x="0" y="221"/>
                    </a:lnTo>
                    <a:lnTo>
                      <a:pt x="0" y="229"/>
                    </a:lnTo>
                    <a:lnTo>
                      <a:pt x="0" y="236"/>
                    </a:lnTo>
                    <a:lnTo>
                      <a:pt x="2" y="243"/>
                    </a:lnTo>
                    <a:lnTo>
                      <a:pt x="5" y="250"/>
                    </a:lnTo>
                    <a:lnTo>
                      <a:pt x="7" y="258"/>
                    </a:lnTo>
                    <a:lnTo>
                      <a:pt x="10" y="265"/>
                    </a:lnTo>
                    <a:lnTo>
                      <a:pt x="10" y="272"/>
                    </a:lnTo>
                    <a:lnTo>
                      <a:pt x="12" y="280"/>
                    </a:lnTo>
                    <a:lnTo>
                      <a:pt x="15" y="287"/>
                    </a:lnTo>
                    <a:lnTo>
                      <a:pt x="17" y="294"/>
                    </a:lnTo>
                    <a:lnTo>
                      <a:pt x="22" y="301"/>
                    </a:lnTo>
                    <a:lnTo>
                      <a:pt x="24" y="309"/>
                    </a:lnTo>
                    <a:lnTo>
                      <a:pt x="29" y="316"/>
                    </a:lnTo>
                    <a:lnTo>
                      <a:pt x="34" y="323"/>
                    </a:lnTo>
                    <a:lnTo>
                      <a:pt x="39" y="331"/>
                    </a:lnTo>
                    <a:lnTo>
                      <a:pt x="44" y="338"/>
                    </a:lnTo>
                    <a:lnTo>
                      <a:pt x="48" y="345"/>
                    </a:lnTo>
                    <a:lnTo>
                      <a:pt x="53" y="353"/>
                    </a:lnTo>
                    <a:lnTo>
                      <a:pt x="58" y="360"/>
                    </a:lnTo>
                    <a:lnTo>
                      <a:pt x="63" y="367"/>
                    </a:lnTo>
                    <a:lnTo>
                      <a:pt x="70" y="372"/>
                    </a:lnTo>
                    <a:lnTo>
                      <a:pt x="75" y="379"/>
                    </a:lnTo>
                    <a:lnTo>
                      <a:pt x="80" y="387"/>
                    </a:lnTo>
                    <a:lnTo>
                      <a:pt x="87" y="391"/>
                    </a:lnTo>
                    <a:lnTo>
                      <a:pt x="94" y="396"/>
                    </a:lnTo>
                    <a:lnTo>
                      <a:pt x="102" y="399"/>
                    </a:lnTo>
                    <a:lnTo>
                      <a:pt x="109" y="401"/>
                    </a:lnTo>
                    <a:lnTo>
                      <a:pt x="116" y="406"/>
                    </a:lnTo>
                  </a:path>
                </a:pathLst>
              </a:custGeom>
              <a:pattFill prst="wdUpDiag">
                <a:fgClr>
                  <a:schemeClr val="bg2"/>
                </a:fgClr>
                <a:bgClr>
                  <a:schemeClr val="tx1"/>
                </a:bgClr>
              </a:pattFill>
              <a:ln w="50800" cap="rnd">
                <a:solidFill>
                  <a:schemeClr val="folHlink"/>
                </a:solidFill>
                <a:round/>
                <a:headEnd/>
                <a:tailEnd/>
              </a:ln>
            </p:spPr>
            <p:txBody>
              <a:bodyPr/>
              <a:lstStyle/>
              <a:p>
                <a:endParaRPr lang="en-CA"/>
              </a:p>
            </p:txBody>
          </p:sp>
        </p:grpSp>
      </p:grpSp>
      <p:sp>
        <p:nvSpPr>
          <p:cNvPr id="24592" name="Rectangle 38"/>
          <p:cNvSpPr>
            <a:spLocks noChangeArrowheads="1"/>
          </p:cNvSpPr>
          <p:nvPr/>
        </p:nvSpPr>
        <p:spPr bwMode="auto">
          <a:xfrm>
            <a:off x="609600" y="4572000"/>
            <a:ext cx="1768475" cy="1333500"/>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24593" name="Oval 39" descr="Wide upward diagonal"/>
          <p:cNvSpPr>
            <a:spLocks noChangeArrowheads="1"/>
          </p:cNvSpPr>
          <p:nvPr/>
        </p:nvSpPr>
        <p:spPr bwMode="auto">
          <a:xfrm>
            <a:off x="754063" y="5030788"/>
            <a:ext cx="892175" cy="812800"/>
          </a:xfrm>
          <a:prstGeom prst="ellipse">
            <a:avLst/>
          </a:prstGeom>
          <a:pattFill prst="wdUpDiag">
            <a:fgClr>
              <a:schemeClr val="bg2"/>
            </a:fgClr>
            <a:bgClr>
              <a:schemeClr val="tx1"/>
            </a:bgClr>
          </a:pattFill>
          <a:ln w="50800">
            <a:solidFill>
              <a:schemeClr val="accent2"/>
            </a:solidFill>
            <a:round/>
            <a:headEnd/>
            <a:tailEnd/>
          </a:ln>
        </p:spPr>
        <p:txBody>
          <a:bodyPr wrap="none" anchor="ctr"/>
          <a:lstStyle/>
          <a:p>
            <a:endParaRPr lang="en-CA"/>
          </a:p>
        </p:txBody>
      </p:sp>
      <p:sp>
        <p:nvSpPr>
          <p:cNvPr id="24594" name="Rectangle 40"/>
          <p:cNvSpPr>
            <a:spLocks noChangeArrowheads="1"/>
          </p:cNvSpPr>
          <p:nvPr/>
        </p:nvSpPr>
        <p:spPr bwMode="auto">
          <a:xfrm>
            <a:off x="990600" y="4572000"/>
            <a:ext cx="43815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aphicFrame>
        <p:nvGraphicFramePr>
          <p:cNvPr id="24595" name="Object 2">
            <a:hlinkClick r:id="" action="ppaction://ole?verb=0"/>
          </p:cNvPr>
          <p:cNvGraphicFramePr>
            <a:graphicFrameLocks/>
          </p:cNvGraphicFramePr>
          <p:nvPr/>
        </p:nvGraphicFramePr>
        <p:xfrm>
          <a:off x="795338" y="2667000"/>
          <a:ext cx="1131887" cy="569913"/>
        </p:xfrm>
        <a:graphic>
          <a:graphicData uri="http://schemas.openxmlformats.org/presentationml/2006/ole">
            <mc:AlternateContent xmlns:mc="http://schemas.openxmlformats.org/markup-compatibility/2006">
              <mc:Choice xmlns:v="urn:schemas-microsoft-com:vml" Requires="v">
                <p:oleObj spid="_x0000_s24649" name="Equation" r:id="rId4" imgW="338493" imgH="175515" progId="Equation.3">
                  <p:embed/>
                </p:oleObj>
              </mc:Choice>
              <mc:Fallback>
                <p:oleObj name="Equation" r:id="rId4" imgW="338493" imgH="175515" progId="Equation.3">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338" y="2667000"/>
                        <a:ext cx="1131887" cy="56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graphicFrame>
        <p:nvGraphicFramePr>
          <p:cNvPr id="24596" name="Object 3">
            <a:hlinkClick r:id="" action="ppaction://ole?verb=0"/>
          </p:cNvPr>
          <p:cNvGraphicFramePr>
            <a:graphicFrameLocks/>
          </p:cNvGraphicFramePr>
          <p:nvPr/>
        </p:nvGraphicFramePr>
        <p:xfrm>
          <a:off x="2784475" y="2762250"/>
          <a:ext cx="1495425" cy="473075"/>
        </p:xfrm>
        <a:graphic>
          <a:graphicData uri="http://schemas.openxmlformats.org/presentationml/2006/ole">
            <mc:AlternateContent xmlns:mc="http://schemas.openxmlformats.org/markup-compatibility/2006">
              <mc:Choice xmlns:v="urn:schemas-microsoft-com:vml" Requires="v">
                <p:oleObj spid="_x0000_s24650" name="Equation" r:id="rId6" imgW="604614" imgH="176346" progId="Equation.3">
                  <p:embed/>
                </p:oleObj>
              </mc:Choice>
              <mc:Fallback>
                <p:oleObj name="Equation" r:id="rId6" imgW="604614" imgH="176346" progId="Equation.3">
                  <p:embed/>
                  <p:pic>
                    <p:nvPicPr>
                      <p:cNvPr id="0" name="Object 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84475" y="2762250"/>
                        <a:ext cx="14954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graphicFrame>
        <p:nvGraphicFramePr>
          <p:cNvPr id="24597" name="Object 4">
            <a:hlinkClick r:id="" action="ppaction://ole?verb=0"/>
          </p:cNvPr>
          <p:cNvGraphicFramePr>
            <a:graphicFrameLocks/>
          </p:cNvGraphicFramePr>
          <p:nvPr/>
        </p:nvGraphicFramePr>
        <p:xfrm>
          <a:off x="6937375" y="2790825"/>
          <a:ext cx="1495425" cy="473075"/>
        </p:xfrm>
        <a:graphic>
          <a:graphicData uri="http://schemas.openxmlformats.org/presentationml/2006/ole">
            <mc:AlternateContent xmlns:mc="http://schemas.openxmlformats.org/markup-compatibility/2006">
              <mc:Choice xmlns:v="urn:schemas-microsoft-com:vml" Requires="v">
                <p:oleObj spid="_x0000_s24651" name="Equation" r:id="rId8" imgW="604614" imgH="176346" progId="Equation.3">
                  <p:embed/>
                </p:oleObj>
              </mc:Choice>
              <mc:Fallback>
                <p:oleObj name="Equation" r:id="rId8" imgW="604614" imgH="176346" progId="Equation.3">
                  <p:embed/>
                  <p:pic>
                    <p:nvPicPr>
                      <p:cNvPr id="0" name="Object 4"/>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37375" y="2790825"/>
                        <a:ext cx="14954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graphicFrame>
        <p:nvGraphicFramePr>
          <p:cNvPr id="24598" name="Object 5">
            <a:hlinkClick r:id="" action="ppaction://ole?verb=0"/>
          </p:cNvPr>
          <p:cNvGraphicFramePr>
            <a:graphicFrameLocks/>
          </p:cNvGraphicFramePr>
          <p:nvPr/>
        </p:nvGraphicFramePr>
        <p:xfrm>
          <a:off x="4962525" y="2830513"/>
          <a:ext cx="1179513" cy="471487"/>
        </p:xfrm>
        <a:graphic>
          <a:graphicData uri="http://schemas.openxmlformats.org/presentationml/2006/ole">
            <mc:AlternateContent xmlns:mc="http://schemas.openxmlformats.org/markup-compatibility/2006">
              <mc:Choice xmlns:v="urn:schemas-microsoft-com:vml" Requires="v">
                <p:oleObj spid="_x0000_s24652" name="Equation" r:id="rId10" imgW="477830" imgH="176043" progId="Equation.3">
                  <p:embed/>
                </p:oleObj>
              </mc:Choice>
              <mc:Fallback>
                <p:oleObj name="Equation" r:id="rId10" imgW="477830" imgH="176043" progId="Equation.3">
                  <p:embed/>
                  <p:pic>
                    <p:nvPicPr>
                      <p:cNvPr id="0" name="Object 5"/>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62525" y="2830513"/>
                        <a:ext cx="1179513" cy="47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spTree>
  </p:cSld>
  <p:clrMapOvr>
    <a:masterClrMapping/>
  </p:clrMapOvr>
  <p:transition>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14400" y="0"/>
            <a:ext cx="7721600" cy="1143000"/>
          </a:xfrm>
        </p:spPr>
        <p:txBody>
          <a:bodyPr/>
          <a:lstStyle/>
          <a:p>
            <a:pPr eaLnBrk="1" hangingPunct="1"/>
            <a:r>
              <a:rPr lang="en-US" smtClean="0"/>
              <a:t>The “AND” Rule</a:t>
            </a:r>
            <a:br>
              <a:rPr lang="en-US" smtClean="0"/>
            </a:br>
            <a:r>
              <a:rPr lang="en-US" smtClean="0"/>
              <a:t>for Independent Events</a:t>
            </a:r>
          </a:p>
        </p:txBody>
      </p:sp>
      <p:sp>
        <p:nvSpPr>
          <p:cNvPr id="25603" name="Rectangle 3"/>
          <p:cNvSpPr>
            <a:spLocks noGrp="1" noChangeArrowheads="1"/>
          </p:cNvSpPr>
          <p:nvPr>
            <p:ph type="subTitle" idx="1"/>
          </p:nvPr>
        </p:nvSpPr>
        <p:spPr>
          <a:xfrm>
            <a:off x="606425" y="1676400"/>
            <a:ext cx="7924800" cy="3505200"/>
          </a:xfrm>
          <a:solidFill>
            <a:srgbClr val="FFFFFF"/>
          </a:solidFill>
          <a:ln>
            <a:solidFill>
              <a:srgbClr val="000000"/>
            </a:solidFill>
            <a:miter lim="800000"/>
            <a:headEnd/>
            <a:tailEnd/>
          </a:ln>
        </p:spPr>
        <p:txBody>
          <a:bodyPr/>
          <a:lstStyle/>
          <a:p>
            <a:pPr eaLnBrk="1" hangingPunct="1"/>
            <a:r>
              <a:rPr lang="en-US" b="1" smtClean="0"/>
              <a:t>Rule 4</a:t>
            </a:r>
          </a:p>
          <a:p>
            <a:pPr eaLnBrk="1" hangingPunct="1"/>
            <a:r>
              <a:rPr lang="en-US" sz="2800" smtClean="0"/>
              <a:t>The “AND” rule for </a:t>
            </a:r>
            <a:r>
              <a:rPr lang="en-US" sz="2800" i="1" smtClean="0"/>
              <a:t>independent</a:t>
            </a:r>
            <a:r>
              <a:rPr lang="en-US" sz="2800" smtClean="0"/>
              <a:t> events E</a:t>
            </a:r>
            <a:r>
              <a:rPr lang="en-US" sz="2800" baseline="-25000" smtClean="0"/>
              <a:t>1</a:t>
            </a:r>
            <a:r>
              <a:rPr lang="en-US" sz="2800" smtClean="0"/>
              <a:t> , E</a:t>
            </a:r>
            <a:r>
              <a:rPr lang="en-US" sz="2800" baseline="-25000" smtClean="0"/>
              <a:t>2</a:t>
            </a:r>
            <a:r>
              <a:rPr lang="en-US" sz="2800" smtClean="0"/>
              <a:t>:</a:t>
            </a:r>
            <a:endParaRPr lang="en-US" sz="3000" smtClean="0"/>
          </a:p>
          <a:p>
            <a:pPr eaLnBrk="1" hangingPunct="1"/>
            <a:endParaRPr lang="en-US" sz="3400" smtClean="0"/>
          </a:p>
          <a:p>
            <a:pPr eaLnBrk="1" hangingPunct="1"/>
            <a:endParaRPr lang="en-US" sz="2800" baseline="-25000" smtClean="0"/>
          </a:p>
        </p:txBody>
      </p:sp>
      <p:graphicFrame>
        <p:nvGraphicFramePr>
          <p:cNvPr id="57349" name="Object 5"/>
          <p:cNvGraphicFramePr>
            <a:graphicFrameLocks noChangeAspect="1"/>
          </p:cNvGraphicFramePr>
          <p:nvPr/>
        </p:nvGraphicFramePr>
        <p:xfrm>
          <a:off x="1600200" y="3581400"/>
          <a:ext cx="6343650" cy="1681163"/>
        </p:xfrm>
        <a:graphic>
          <a:graphicData uri="http://schemas.openxmlformats.org/presentationml/2006/ole">
            <mc:AlternateContent xmlns:mc="http://schemas.openxmlformats.org/markup-compatibility/2006">
              <mc:Choice xmlns:v="urn:schemas-microsoft-com:vml" Requires="v">
                <p:oleObj spid="_x0000_s25613" name="Equation" r:id="rId3" imgW="1727200" imgH="457200" progId="Equation.3">
                  <p:embed/>
                </p:oleObj>
              </mc:Choice>
              <mc:Fallback>
                <p:oleObj name="Equation" r:id="rId3" imgW="1727200" imgH="4572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581400"/>
                        <a:ext cx="6343650" cy="168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5605" name="Text Box 5"/>
          <p:cNvSpPr txBox="1">
            <a:spLocks noChangeArrowheads="1"/>
          </p:cNvSpPr>
          <p:nvPr/>
        </p:nvSpPr>
        <p:spPr bwMode="auto">
          <a:xfrm>
            <a:off x="457200" y="5410200"/>
            <a:ext cx="8305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dirty="0" smtClean="0"/>
              <a:t>Definition </a:t>
            </a:r>
            <a:r>
              <a:rPr lang="en-US" dirty="0"/>
              <a:t>of independence: </a:t>
            </a:r>
          </a:p>
          <a:p>
            <a:pPr eaLnBrk="1" hangingPunct="1"/>
            <a:r>
              <a:rPr lang="en-US" dirty="0"/>
              <a:t>Two events are independent if the occurrence of one </a:t>
            </a:r>
          </a:p>
          <a:p>
            <a:pPr eaLnBrk="1" hangingPunct="1"/>
            <a:r>
              <a:rPr lang="en-US" dirty="0"/>
              <a:t>does not affect the occurrence of the other. More on this later.</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7349"/>
                                        </p:tgtEl>
                                        <p:attrNameLst>
                                          <p:attrName>style.visibility</p:attrName>
                                        </p:attrNameLst>
                                      </p:cBhvr>
                                      <p:to>
                                        <p:strVal val="visible"/>
                                      </p:to>
                                    </p:set>
                                    <p:animEffect transition="in" filter="dissolve">
                                      <p:cBhvr>
                                        <p:cTn id="7" dur="5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609600" y="304800"/>
            <a:ext cx="7721600" cy="1143000"/>
          </a:xfrm>
        </p:spPr>
        <p:txBody>
          <a:bodyPr/>
          <a:lstStyle/>
          <a:p>
            <a:pPr eaLnBrk="1" hangingPunct="1"/>
            <a:r>
              <a:rPr lang="en-US" smtClean="0"/>
              <a:t>Mutually Exclusive (Disjoint) Events</a:t>
            </a:r>
          </a:p>
        </p:txBody>
      </p:sp>
      <p:sp>
        <p:nvSpPr>
          <p:cNvPr id="12291" name="Rectangle 3"/>
          <p:cNvSpPr>
            <a:spLocks noGrp="1" noChangeArrowheads="1"/>
          </p:cNvSpPr>
          <p:nvPr>
            <p:ph type="subTitle" idx="1"/>
          </p:nvPr>
        </p:nvSpPr>
        <p:spPr>
          <a:xfrm>
            <a:off x="915430" y="1862652"/>
            <a:ext cx="7239000" cy="1771650"/>
          </a:xfrm>
          <a:solidFill>
            <a:srgbClr val="FFFF99"/>
          </a:solidFill>
          <a:ln w="38100">
            <a:solidFill>
              <a:srgbClr val="000000"/>
            </a:solidFill>
          </a:ln>
        </p:spPr>
        <p:txBody>
          <a:bodyPr/>
          <a:lstStyle/>
          <a:p>
            <a:pPr eaLnBrk="1" hangingPunct="1">
              <a:defRPr/>
            </a:pPr>
            <a:r>
              <a:rPr lang="en-US" dirty="0" smtClean="0"/>
              <a:t>Two events are </a:t>
            </a:r>
            <a:r>
              <a:rPr lang="en-US" i="1" dirty="0" smtClean="0">
                <a:solidFill>
                  <a:srgbClr val="990000"/>
                </a:solidFill>
                <a:effectLst>
                  <a:outerShdw blurRad="38100" dist="38100" dir="2700000" algn="tl">
                    <a:srgbClr val="000000"/>
                  </a:outerShdw>
                </a:effectLst>
              </a:rPr>
              <a:t>mutually exclusive (disjoint)</a:t>
            </a:r>
            <a:r>
              <a:rPr lang="en-US" dirty="0" smtClean="0"/>
              <a:t> if the occurrence of one event precludes the occurrence of another event.</a:t>
            </a:r>
          </a:p>
        </p:txBody>
      </p:sp>
      <p:sp>
        <p:nvSpPr>
          <p:cNvPr id="26628" name="Oval 4"/>
          <p:cNvSpPr>
            <a:spLocks noChangeArrowheads="1"/>
          </p:cNvSpPr>
          <p:nvPr/>
        </p:nvSpPr>
        <p:spPr bwMode="auto">
          <a:xfrm>
            <a:off x="266700" y="4667765"/>
            <a:ext cx="6781800" cy="1447800"/>
          </a:xfrm>
          <a:prstGeom prst="ellipse">
            <a:avLst/>
          </a:prstGeom>
          <a:solidFill>
            <a:schemeClr val="hlink"/>
          </a:solidFill>
          <a:ln w="9525">
            <a:solidFill>
              <a:schemeClr val="tx1"/>
            </a:solidFill>
            <a:round/>
            <a:headEnd/>
            <a:tailEnd/>
          </a:ln>
        </p:spPr>
        <p:txBody>
          <a:bodyPr wrap="none" anchor="ctr"/>
          <a:lstStyle/>
          <a:p>
            <a:pPr algn="ctr"/>
            <a:r>
              <a:rPr lang="en-US"/>
              <a:t>Sample</a:t>
            </a:r>
          </a:p>
          <a:p>
            <a:pPr algn="ctr"/>
            <a:r>
              <a:rPr lang="en-US"/>
              <a:t>Space</a:t>
            </a:r>
          </a:p>
        </p:txBody>
      </p:sp>
      <p:sp>
        <p:nvSpPr>
          <p:cNvPr id="26629" name="Oval 5"/>
          <p:cNvSpPr>
            <a:spLocks noChangeArrowheads="1"/>
          </p:cNvSpPr>
          <p:nvPr/>
        </p:nvSpPr>
        <p:spPr bwMode="auto">
          <a:xfrm>
            <a:off x="952500" y="4896365"/>
            <a:ext cx="2057400" cy="914400"/>
          </a:xfrm>
          <a:prstGeom prst="ellipse">
            <a:avLst/>
          </a:prstGeom>
          <a:solidFill>
            <a:schemeClr val="folHlink"/>
          </a:solidFill>
          <a:ln w="9525">
            <a:solidFill>
              <a:schemeClr val="tx1"/>
            </a:solidFill>
            <a:round/>
            <a:headEnd/>
            <a:tailEnd/>
          </a:ln>
        </p:spPr>
        <p:txBody>
          <a:bodyPr wrap="none" anchor="ctr"/>
          <a:lstStyle/>
          <a:p>
            <a:pPr algn="ctr"/>
            <a:r>
              <a:rPr lang="en-US"/>
              <a:t>Event # 1</a:t>
            </a:r>
          </a:p>
        </p:txBody>
      </p:sp>
      <p:sp>
        <p:nvSpPr>
          <p:cNvPr id="26630" name="Oval 6"/>
          <p:cNvSpPr>
            <a:spLocks noChangeArrowheads="1"/>
          </p:cNvSpPr>
          <p:nvPr/>
        </p:nvSpPr>
        <p:spPr bwMode="auto">
          <a:xfrm>
            <a:off x="4152900" y="4896365"/>
            <a:ext cx="2057400" cy="914400"/>
          </a:xfrm>
          <a:prstGeom prst="ellipse">
            <a:avLst/>
          </a:prstGeom>
          <a:solidFill>
            <a:schemeClr val="folHlink"/>
          </a:solidFill>
          <a:ln w="9525">
            <a:solidFill>
              <a:schemeClr val="tx1"/>
            </a:solidFill>
            <a:round/>
            <a:headEnd/>
            <a:tailEnd/>
          </a:ln>
        </p:spPr>
        <p:txBody>
          <a:bodyPr wrap="none" anchor="ctr"/>
          <a:lstStyle/>
          <a:p>
            <a:pPr algn="ctr"/>
            <a:r>
              <a:rPr lang="en-US"/>
              <a:t>Event # 2</a:t>
            </a:r>
          </a:p>
        </p:txBody>
      </p:sp>
      <p:sp>
        <p:nvSpPr>
          <p:cNvPr id="7" name="Rounded Rectangular Callout 6"/>
          <p:cNvSpPr/>
          <p:nvPr/>
        </p:nvSpPr>
        <p:spPr>
          <a:xfrm>
            <a:off x="7063174" y="3962400"/>
            <a:ext cx="1905000" cy="1195902"/>
          </a:xfrm>
          <a:prstGeom prst="wedgeRoundRectCallout">
            <a:avLst>
              <a:gd name="adj1" fmla="val 5693"/>
              <a:gd name="adj2" fmla="val 8881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000" dirty="0" smtClean="0">
                <a:solidFill>
                  <a:srgbClr val="990000"/>
                </a:solidFill>
                <a:effectLst>
                  <a:outerShdw blurRad="38100" dist="38100" dir="2700000" algn="tl">
                    <a:srgbClr val="C0C0C0"/>
                  </a:outerShdw>
                </a:effectLst>
              </a:rPr>
              <a:t>You can’t have your cake and eat it too.</a:t>
            </a:r>
            <a:endParaRPr lang="en-US" sz="2000" dirty="0"/>
          </a:p>
        </p:txBody>
      </p:sp>
      <p:graphicFrame>
        <p:nvGraphicFramePr>
          <p:cNvPr id="8" name="Object 3"/>
          <p:cNvGraphicFramePr>
            <a:graphicFrameLocks noChangeAspect="1"/>
          </p:cNvGraphicFramePr>
          <p:nvPr>
            <p:extLst>
              <p:ext uri="{D42A27DB-BD31-4B8C-83A1-F6EECF244321}">
                <p14:modId xmlns:p14="http://schemas.microsoft.com/office/powerpoint/2010/main" val="3833898162"/>
              </p:ext>
            </p:extLst>
          </p:nvPr>
        </p:nvGraphicFramePr>
        <p:xfrm>
          <a:off x="7748974" y="5463102"/>
          <a:ext cx="1362075" cy="1304925"/>
        </p:xfrm>
        <a:graphic>
          <a:graphicData uri="http://schemas.openxmlformats.org/presentationml/2006/ole">
            <mc:AlternateContent xmlns:mc="http://schemas.openxmlformats.org/markup-compatibility/2006">
              <mc:Choice xmlns:v="urn:schemas-microsoft-com:vml" Requires="v">
                <p:oleObj spid="_x0000_s26637" name="Clip" r:id="rId3" imgW="1807769" imgH="1732788" progId="MS_ClipArt_Gallery.2">
                  <p:embed/>
                </p:oleObj>
              </mc:Choice>
              <mc:Fallback>
                <p:oleObj name="Clip" r:id="rId3" imgW="1807769" imgH="173278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8974" y="5463102"/>
                        <a:ext cx="1362075" cy="1304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TextBox 1"/>
          <p:cNvSpPr txBox="1"/>
          <p:nvPr/>
        </p:nvSpPr>
        <p:spPr>
          <a:xfrm>
            <a:off x="1378771" y="6322541"/>
            <a:ext cx="4557658" cy="461665"/>
          </a:xfrm>
          <a:prstGeom prst="rect">
            <a:avLst/>
          </a:prstGeom>
          <a:noFill/>
        </p:spPr>
        <p:txBody>
          <a:bodyPr wrap="none" rtlCol="0">
            <a:spAutoFit/>
          </a:bodyPr>
          <a:lstStyle/>
          <a:p>
            <a:r>
              <a:rPr lang="en-CA" dirty="0" smtClean="0"/>
              <a:t>Cake                                  Eat it too</a:t>
            </a:r>
            <a:endParaRPr lang="en-CA" dirty="0"/>
          </a:p>
        </p:txBody>
      </p:sp>
      <p:sp>
        <p:nvSpPr>
          <p:cNvPr id="3" name="Up Arrow 2"/>
          <p:cNvSpPr/>
          <p:nvPr/>
        </p:nvSpPr>
        <p:spPr>
          <a:xfrm>
            <a:off x="1600200" y="5562600"/>
            <a:ext cx="381000" cy="75994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Up Arrow 10"/>
          <p:cNvSpPr/>
          <p:nvPr/>
        </p:nvSpPr>
        <p:spPr>
          <a:xfrm>
            <a:off x="4991100" y="5632622"/>
            <a:ext cx="381000" cy="75994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arn(inVertical)">
                                      <p:cBhvr>
                                        <p:cTn id="7" dur="500"/>
                                        <p:tgtEl>
                                          <p:spTgt spid="122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914400" y="0"/>
            <a:ext cx="7721600" cy="1143000"/>
          </a:xfrm>
        </p:spPr>
        <p:txBody>
          <a:bodyPr/>
          <a:lstStyle/>
          <a:p>
            <a:pPr eaLnBrk="1" hangingPunct="1"/>
            <a:r>
              <a:rPr lang="en-US" smtClean="0"/>
              <a:t>Special Case of the “OR” Rule</a:t>
            </a:r>
          </a:p>
        </p:txBody>
      </p:sp>
      <p:sp>
        <p:nvSpPr>
          <p:cNvPr id="27651" name="Rectangle 3"/>
          <p:cNvSpPr>
            <a:spLocks noGrp="1" noChangeArrowheads="1"/>
          </p:cNvSpPr>
          <p:nvPr>
            <p:ph type="subTitle" idx="1"/>
          </p:nvPr>
        </p:nvSpPr>
        <p:spPr>
          <a:xfrm>
            <a:off x="762000" y="1524000"/>
            <a:ext cx="8001000" cy="2590800"/>
          </a:xfrm>
          <a:solidFill>
            <a:srgbClr val="FFFFFF"/>
          </a:solidFill>
          <a:ln>
            <a:solidFill>
              <a:srgbClr val="000000"/>
            </a:solidFill>
            <a:miter lim="800000"/>
            <a:headEnd/>
            <a:tailEnd/>
          </a:ln>
        </p:spPr>
        <p:txBody>
          <a:bodyPr/>
          <a:lstStyle/>
          <a:p>
            <a:pPr eaLnBrk="1" hangingPunct="1"/>
            <a:r>
              <a:rPr lang="en-US" b="1" smtClean="0"/>
              <a:t>Probability Rule 5</a:t>
            </a:r>
          </a:p>
          <a:p>
            <a:pPr eaLnBrk="1" hangingPunct="1"/>
            <a:r>
              <a:rPr lang="en-US" sz="2800" smtClean="0"/>
              <a:t>The “OR” rule for </a:t>
            </a:r>
            <a:r>
              <a:rPr lang="en-US" sz="2800" i="1" smtClean="0"/>
              <a:t>mutually exclusive</a:t>
            </a:r>
            <a:r>
              <a:rPr lang="en-US" sz="2800" smtClean="0"/>
              <a:t> events E</a:t>
            </a:r>
            <a:r>
              <a:rPr lang="en-US" sz="2800" baseline="-25000" smtClean="0"/>
              <a:t>1</a:t>
            </a:r>
            <a:r>
              <a:rPr lang="en-US" sz="2800" smtClean="0"/>
              <a:t> and E</a:t>
            </a:r>
            <a:r>
              <a:rPr lang="en-US" sz="2800" baseline="-25000" smtClean="0"/>
              <a:t>2</a:t>
            </a:r>
            <a:r>
              <a:rPr lang="en-US" sz="2800" smtClean="0"/>
              <a:t>:</a:t>
            </a:r>
            <a:endParaRPr lang="en-US" sz="3000" smtClean="0"/>
          </a:p>
          <a:p>
            <a:pPr eaLnBrk="1" hangingPunct="1"/>
            <a:r>
              <a:rPr lang="en-US" sz="3400" smtClean="0"/>
              <a:t>P(E</a:t>
            </a:r>
            <a:r>
              <a:rPr lang="en-US" sz="3400" baseline="-25000" smtClean="0"/>
              <a:t>1 </a:t>
            </a:r>
            <a:r>
              <a:rPr lang="en-US" sz="3400" smtClean="0"/>
              <a:t>or E</a:t>
            </a:r>
            <a:r>
              <a:rPr lang="en-US" sz="3400" baseline="-25000" smtClean="0"/>
              <a:t>2</a:t>
            </a:r>
            <a:r>
              <a:rPr lang="en-US" sz="3400" smtClean="0"/>
              <a:t>) = </a:t>
            </a:r>
            <a:r>
              <a:rPr lang="en-US" smtClean="0"/>
              <a:t>P(E</a:t>
            </a:r>
            <a:r>
              <a:rPr lang="en-US" baseline="-25000" smtClean="0"/>
              <a:t>1</a:t>
            </a:r>
            <a:r>
              <a:rPr lang="en-US" smtClean="0"/>
              <a:t>) + P(E</a:t>
            </a:r>
            <a:r>
              <a:rPr lang="en-US" baseline="-25000" smtClean="0"/>
              <a:t>2</a:t>
            </a:r>
            <a:r>
              <a:rPr lang="en-US" smtClean="0"/>
              <a:t>) </a:t>
            </a:r>
            <a:endParaRPr lang="en-US" sz="3400" smtClean="0"/>
          </a:p>
          <a:p>
            <a:pPr eaLnBrk="1" hangingPunct="1"/>
            <a:endParaRPr lang="en-US" sz="2800" baseline="-25000" smtClean="0"/>
          </a:p>
        </p:txBody>
      </p:sp>
      <p:sp>
        <p:nvSpPr>
          <p:cNvPr id="27652" name="Oval 4"/>
          <p:cNvSpPr>
            <a:spLocks noChangeArrowheads="1"/>
          </p:cNvSpPr>
          <p:nvPr/>
        </p:nvSpPr>
        <p:spPr bwMode="auto">
          <a:xfrm>
            <a:off x="762000" y="4724400"/>
            <a:ext cx="3733800" cy="14478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27653" name="Oval 5"/>
          <p:cNvSpPr>
            <a:spLocks noChangeArrowheads="1"/>
          </p:cNvSpPr>
          <p:nvPr/>
        </p:nvSpPr>
        <p:spPr bwMode="auto">
          <a:xfrm>
            <a:off x="4648200" y="4724400"/>
            <a:ext cx="3733800" cy="14478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27654" name="Text Box 6"/>
          <p:cNvSpPr txBox="1">
            <a:spLocks noChangeArrowheads="1"/>
          </p:cNvSpPr>
          <p:nvPr/>
        </p:nvSpPr>
        <p:spPr bwMode="auto">
          <a:xfrm>
            <a:off x="2286000" y="5105400"/>
            <a:ext cx="565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kumimoji="1" lang="en-US" sz="3200" b="1">
                <a:latin typeface="Book Antiqua" pitchFamily="18" charset="0"/>
              </a:rPr>
              <a:t>E</a:t>
            </a:r>
            <a:r>
              <a:rPr kumimoji="1" lang="en-US" sz="3200" b="1" baseline="-25000">
                <a:latin typeface="Book Antiqua" pitchFamily="18" charset="0"/>
              </a:rPr>
              <a:t>1</a:t>
            </a:r>
          </a:p>
        </p:txBody>
      </p:sp>
      <p:sp>
        <p:nvSpPr>
          <p:cNvPr id="27655" name="Text Box 7"/>
          <p:cNvSpPr txBox="1">
            <a:spLocks noChangeArrowheads="1"/>
          </p:cNvSpPr>
          <p:nvPr/>
        </p:nvSpPr>
        <p:spPr bwMode="auto">
          <a:xfrm>
            <a:off x="6324600" y="5181600"/>
            <a:ext cx="565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kumimoji="1" lang="en-US" sz="3200" b="1">
                <a:latin typeface="Book Antiqua" pitchFamily="18" charset="0"/>
              </a:rPr>
              <a:t>E</a:t>
            </a:r>
            <a:r>
              <a:rPr kumimoji="1" lang="en-US" sz="3200" b="1" baseline="-25000">
                <a:latin typeface="Book Antiqua" pitchFamily="18" charset="0"/>
              </a:rPr>
              <a:t>2</a:t>
            </a:r>
          </a:p>
        </p:txBody>
      </p:sp>
      <p:sp>
        <p:nvSpPr>
          <p:cNvPr id="10" name="Oval 9"/>
          <p:cNvSpPr/>
          <p:nvPr/>
        </p:nvSpPr>
        <p:spPr>
          <a:xfrm>
            <a:off x="228600" y="4343400"/>
            <a:ext cx="8686800" cy="2286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TextBox 10"/>
          <p:cNvSpPr txBox="1"/>
          <p:nvPr/>
        </p:nvSpPr>
        <p:spPr>
          <a:xfrm>
            <a:off x="3581400" y="6096000"/>
            <a:ext cx="1917700" cy="461963"/>
          </a:xfrm>
          <a:prstGeom prst="rect">
            <a:avLst/>
          </a:prstGeom>
          <a:noFill/>
        </p:spPr>
        <p:txBody>
          <a:bodyPr wrap="none">
            <a:spAutoFit/>
          </a:bodyPr>
          <a:lstStyle/>
          <a:p>
            <a:pPr>
              <a:defRPr/>
            </a:pPr>
            <a:r>
              <a:rPr lang="en-CA" dirty="0">
                <a:solidFill>
                  <a:schemeClr val="accent1">
                    <a:lumMod val="50000"/>
                  </a:schemeClr>
                </a:solidFill>
              </a:rPr>
              <a:t>Sample Space</a:t>
            </a:r>
          </a:p>
        </p:txBody>
      </p:sp>
      <p:sp>
        <p:nvSpPr>
          <p:cNvPr id="27658" name="TextBox 11"/>
          <p:cNvSpPr txBox="1">
            <a:spLocks noChangeArrowheads="1"/>
          </p:cNvSpPr>
          <p:nvPr/>
        </p:nvSpPr>
        <p:spPr bwMode="auto">
          <a:xfrm>
            <a:off x="7173913" y="6396038"/>
            <a:ext cx="197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Venn Diagram</a:t>
            </a:r>
          </a:p>
        </p:txBody>
      </p:sp>
    </p:spTree>
  </p:cSld>
  <p:clrMapOvr>
    <a:masterClrMapping/>
  </p:clrMapOvr>
  <p:transition spd="med">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914400" y="0"/>
            <a:ext cx="7721600" cy="1143000"/>
          </a:xfrm>
        </p:spPr>
        <p:txBody>
          <a:bodyPr/>
          <a:lstStyle/>
          <a:p>
            <a:pPr eaLnBrk="1" hangingPunct="1"/>
            <a:r>
              <a:rPr lang="en-US" smtClean="0"/>
              <a:t>The “OR” Rule</a:t>
            </a:r>
          </a:p>
        </p:txBody>
      </p:sp>
      <p:sp>
        <p:nvSpPr>
          <p:cNvPr id="30723" name="Rectangle 3"/>
          <p:cNvSpPr>
            <a:spLocks noGrp="1" noChangeArrowheads="1"/>
          </p:cNvSpPr>
          <p:nvPr>
            <p:ph type="subTitle" idx="1"/>
          </p:nvPr>
        </p:nvSpPr>
        <p:spPr>
          <a:xfrm>
            <a:off x="304800" y="1066800"/>
            <a:ext cx="6553200" cy="3124200"/>
          </a:xfrm>
          <a:solidFill>
            <a:srgbClr val="FFFFFF"/>
          </a:solidFill>
          <a:ln>
            <a:solidFill>
              <a:srgbClr val="000000"/>
            </a:solidFill>
          </a:ln>
        </p:spPr>
        <p:txBody>
          <a:bodyPr/>
          <a:lstStyle/>
          <a:p>
            <a:pPr eaLnBrk="1" hangingPunct="1">
              <a:defRPr/>
            </a:pPr>
            <a:r>
              <a:rPr lang="en-US" sz="2800" dirty="0" smtClean="0">
                <a:solidFill>
                  <a:srgbClr val="990000"/>
                </a:solidFill>
                <a:effectLst>
                  <a:outerShdw blurRad="38100" dist="38100" dir="2700000" algn="tl">
                    <a:srgbClr val="C0C0C0"/>
                  </a:outerShdw>
                </a:effectLst>
              </a:rPr>
              <a:t>PROBABILITY RULE </a:t>
            </a:r>
            <a:r>
              <a:rPr lang="en-US" sz="2800" dirty="0">
                <a:solidFill>
                  <a:srgbClr val="990000"/>
                </a:solidFill>
                <a:effectLst>
                  <a:outerShdw blurRad="38100" dist="38100" dir="2700000" algn="tl">
                    <a:srgbClr val="C0C0C0"/>
                  </a:outerShdw>
                </a:effectLst>
              </a:rPr>
              <a:t>6</a:t>
            </a:r>
            <a:endParaRPr lang="en-US" sz="2800" dirty="0" smtClean="0">
              <a:solidFill>
                <a:srgbClr val="990000"/>
              </a:solidFill>
              <a:effectLst>
                <a:outerShdw blurRad="38100" dist="38100" dir="2700000" algn="tl">
                  <a:srgbClr val="C0C0C0"/>
                </a:outerShdw>
              </a:effectLst>
            </a:endParaRPr>
          </a:p>
          <a:p>
            <a:pPr eaLnBrk="1" hangingPunct="1">
              <a:defRPr/>
            </a:pPr>
            <a:endParaRPr lang="en-US" sz="2800" dirty="0" smtClean="0"/>
          </a:p>
          <a:p>
            <a:pPr eaLnBrk="1" hangingPunct="1">
              <a:defRPr/>
            </a:pPr>
            <a:r>
              <a:rPr lang="en-US" sz="2400" dirty="0" smtClean="0"/>
              <a:t>The “OR” rule for any two events E</a:t>
            </a:r>
            <a:r>
              <a:rPr lang="en-US" sz="2400" baseline="-25000" dirty="0" smtClean="0"/>
              <a:t>1</a:t>
            </a:r>
            <a:r>
              <a:rPr lang="en-US" sz="2400" dirty="0" smtClean="0"/>
              <a:t> and E</a:t>
            </a:r>
            <a:r>
              <a:rPr lang="en-US" sz="2400" baseline="-25000" dirty="0" smtClean="0"/>
              <a:t>2</a:t>
            </a:r>
            <a:r>
              <a:rPr lang="en-US" sz="2400" dirty="0" smtClean="0"/>
              <a:t>:</a:t>
            </a:r>
            <a:endParaRPr lang="en-US" sz="2800" dirty="0" smtClean="0"/>
          </a:p>
          <a:p>
            <a:pPr eaLnBrk="1" hangingPunct="1">
              <a:defRPr/>
            </a:pPr>
            <a:endParaRPr lang="en-US" sz="2800" dirty="0" smtClean="0"/>
          </a:p>
          <a:p>
            <a:pPr eaLnBrk="1" hangingPunct="1">
              <a:defRPr/>
            </a:pPr>
            <a:r>
              <a:rPr lang="en-US" sz="2800" dirty="0" smtClean="0"/>
              <a:t>P(E</a:t>
            </a:r>
            <a:r>
              <a:rPr lang="en-US" sz="2800" baseline="-25000" dirty="0" smtClean="0"/>
              <a:t>1 </a:t>
            </a:r>
            <a:r>
              <a:rPr lang="en-US" sz="2800" dirty="0" smtClean="0"/>
              <a:t>or E</a:t>
            </a:r>
            <a:r>
              <a:rPr lang="en-US" sz="2800" baseline="-25000" dirty="0" smtClean="0"/>
              <a:t>2</a:t>
            </a:r>
            <a:r>
              <a:rPr lang="en-US" sz="2800" dirty="0" smtClean="0"/>
              <a:t>) = P(E</a:t>
            </a:r>
            <a:r>
              <a:rPr lang="en-US" sz="2800" baseline="-25000" dirty="0" smtClean="0"/>
              <a:t>1</a:t>
            </a:r>
            <a:r>
              <a:rPr lang="en-US" sz="2800" dirty="0" smtClean="0"/>
              <a:t>) + P(E</a:t>
            </a:r>
            <a:r>
              <a:rPr lang="en-US" sz="2800" baseline="-25000" dirty="0" smtClean="0"/>
              <a:t>2</a:t>
            </a:r>
            <a:r>
              <a:rPr lang="en-US" sz="2800" dirty="0" smtClean="0"/>
              <a:t>) - P(E</a:t>
            </a:r>
            <a:r>
              <a:rPr lang="en-US" sz="2800" baseline="-25000" dirty="0" smtClean="0"/>
              <a:t>1</a:t>
            </a:r>
            <a:r>
              <a:rPr lang="en-US" sz="2800" dirty="0" smtClean="0"/>
              <a:t> and E</a:t>
            </a:r>
            <a:r>
              <a:rPr lang="en-US" sz="2800" baseline="-25000" dirty="0" smtClean="0"/>
              <a:t>2</a:t>
            </a:r>
            <a:r>
              <a:rPr lang="en-US" sz="2800" dirty="0" smtClean="0"/>
              <a:t>)</a:t>
            </a:r>
            <a:endParaRPr lang="en-US" sz="2400" baseline="-25000" dirty="0" smtClean="0"/>
          </a:p>
        </p:txBody>
      </p:sp>
      <p:sp>
        <p:nvSpPr>
          <p:cNvPr id="28676" name="Oval 4"/>
          <p:cNvSpPr>
            <a:spLocks noChangeArrowheads="1"/>
          </p:cNvSpPr>
          <p:nvPr/>
        </p:nvSpPr>
        <p:spPr bwMode="auto">
          <a:xfrm>
            <a:off x="1447800" y="4724400"/>
            <a:ext cx="3733800" cy="14478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28677" name="Oval 5"/>
          <p:cNvSpPr>
            <a:spLocks noChangeArrowheads="1"/>
          </p:cNvSpPr>
          <p:nvPr/>
        </p:nvSpPr>
        <p:spPr bwMode="auto">
          <a:xfrm>
            <a:off x="3733800" y="4724400"/>
            <a:ext cx="3733800" cy="14478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28678" name="Text Box 6"/>
          <p:cNvSpPr txBox="1">
            <a:spLocks noChangeArrowheads="1"/>
          </p:cNvSpPr>
          <p:nvPr/>
        </p:nvSpPr>
        <p:spPr bwMode="auto">
          <a:xfrm>
            <a:off x="2971800" y="5105400"/>
            <a:ext cx="565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kumimoji="1" lang="en-US" sz="3200" b="1">
                <a:latin typeface="Book Antiqua" pitchFamily="18" charset="0"/>
              </a:rPr>
              <a:t>E</a:t>
            </a:r>
            <a:r>
              <a:rPr kumimoji="1" lang="en-US" sz="3200" b="1" baseline="-25000">
                <a:latin typeface="Book Antiqua" pitchFamily="18" charset="0"/>
              </a:rPr>
              <a:t>1</a:t>
            </a:r>
          </a:p>
        </p:txBody>
      </p:sp>
      <p:sp>
        <p:nvSpPr>
          <p:cNvPr id="28679" name="Text Box 7"/>
          <p:cNvSpPr txBox="1">
            <a:spLocks noChangeArrowheads="1"/>
          </p:cNvSpPr>
          <p:nvPr/>
        </p:nvSpPr>
        <p:spPr bwMode="auto">
          <a:xfrm>
            <a:off x="5410200" y="5181600"/>
            <a:ext cx="565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kumimoji="1" lang="en-US" sz="3200" b="1">
                <a:latin typeface="Book Antiqua" pitchFamily="18" charset="0"/>
              </a:rPr>
              <a:t>E</a:t>
            </a:r>
            <a:r>
              <a:rPr kumimoji="1" lang="en-US" sz="3200" b="1" baseline="-25000">
                <a:latin typeface="Book Antiqua" pitchFamily="18" charset="0"/>
              </a:rPr>
              <a:t>2</a:t>
            </a:r>
          </a:p>
        </p:txBody>
      </p:sp>
      <p:sp>
        <p:nvSpPr>
          <p:cNvPr id="10" name="Oval 9"/>
          <p:cNvSpPr/>
          <p:nvPr/>
        </p:nvSpPr>
        <p:spPr>
          <a:xfrm>
            <a:off x="228600" y="4343400"/>
            <a:ext cx="8686800" cy="2286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TextBox 10"/>
          <p:cNvSpPr txBox="1"/>
          <p:nvPr/>
        </p:nvSpPr>
        <p:spPr>
          <a:xfrm>
            <a:off x="3581400" y="6096000"/>
            <a:ext cx="1917700" cy="461963"/>
          </a:xfrm>
          <a:prstGeom prst="rect">
            <a:avLst/>
          </a:prstGeom>
          <a:noFill/>
        </p:spPr>
        <p:txBody>
          <a:bodyPr wrap="none">
            <a:spAutoFit/>
          </a:bodyPr>
          <a:lstStyle/>
          <a:p>
            <a:pPr>
              <a:defRPr/>
            </a:pPr>
            <a:r>
              <a:rPr lang="en-CA" dirty="0">
                <a:solidFill>
                  <a:schemeClr val="accent1">
                    <a:lumMod val="50000"/>
                  </a:schemeClr>
                </a:solidFill>
              </a:rPr>
              <a:t>Sample Space</a:t>
            </a:r>
          </a:p>
        </p:txBody>
      </p:sp>
      <p:sp>
        <p:nvSpPr>
          <p:cNvPr id="28682" name="Rectangle 7"/>
          <p:cNvSpPr>
            <a:spLocks noChangeArrowheads="1"/>
          </p:cNvSpPr>
          <p:nvPr/>
        </p:nvSpPr>
        <p:spPr bwMode="auto">
          <a:xfrm>
            <a:off x="7315200" y="0"/>
            <a:ext cx="1828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Union</a:t>
            </a:r>
          </a:p>
          <a:p>
            <a:pPr algn="ctr" eaLnBrk="0" hangingPunct="0">
              <a:lnSpc>
                <a:spcPct val="90000"/>
              </a:lnSpc>
            </a:pPr>
            <a:r>
              <a:rPr lang="en-US" sz="1800" b="1">
                <a:solidFill>
                  <a:srgbClr val="000000"/>
                </a:solidFill>
                <a:latin typeface="Arial" charset="0"/>
              </a:rPr>
              <a:t>“OR”</a:t>
            </a:r>
          </a:p>
        </p:txBody>
      </p:sp>
      <p:sp>
        <p:nvSpPr>
          <p:cNvPr id="28683" name="Rectangle 8"/>
          <p:cNvSpPr>
            <a:spLocks noChangeArrowheads="1"/>
          </p:cNvSpPr>
          <p:nvPr/>
        </p:nvSpPr>
        <p:spPr bwMode="auto">
          <a:xfrm>
            <a:off x="7315200" y="695325"/>
            <a:ext cx="1828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or Y</a:t>
            </a:r>
            <a:r>
              <a:rPr lang="en-US" sz="1800">
                <a:solidFill>
                  <a:srgbClr val="000000"/>
                </a:solidFill>
                <a:latin typeface="Arial" charset="0"/>
              </a:rPr>
              <a:t> occurring</a:t>
            </a:r>
          </a:p>
        </p:txBody>
      </p:sp>
      <p:grpSp>
        <p:nvGrpSpPr>
          <p:cNvPr id="28684" name="Group 13"/>
          <p:cNvGrpSpPr>
            <a:grpSpLocks/>
          </p:cNvGrpSpPr>
          <p:nvPr/>
        </p:nvGrpSpPr>
        <p:grpSpPr bwMode="auto">
          <a:xfrm>
            <a:off x="7469188" y="2667000"/>
            <a:ext cx="1570037" cy="1377950"/>
            <a:chOff x="1680" y="2880"/>
            <a:chExt cx="1126" cy="868"/>
          </a:xfrm>
        </p:grpSpPr>
        <p:sp>
          <p:nvSpPr>
            <p:cNvPr id="28686" name="Rectangle 14"/>
            <p:cNvSpPr>
              <a:spLocks noChangeArrowheads="1"/>
            </p:cNvSpPr>
            <p:nvPr/>
          </p:nvSpPr>
          <p:spPr bwMode="auto">
            <a:xfrm>
              <a:off x="1680" y="2880"/>
              <a:ext cx="1126" cy="868"/>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28687" name="Group 15"/>
            <p:cNvGrpSpPr>
              <a:grpSpLocks/>
            </p:cNvGrpSpPr>
            <p:nvPr/>
          </p:nvGrpSpPr>
          <p:grpSpPr bwMode="auto">
            <a:xfrm>
              <a:off x="1748" y="3188"/>
              <a:ext cx="956" cy="521"/>
              <a:chOff x="1752" y="3216"/>
              <a:chExt cx="956" cy="521"/>
            </a:xfrm>
          </p:grpSpPr>
          <p:grpSp>
            <p:nvGrpSpPr>
              <p:cNvPr id="28690" name="Group 16"/>
              <p:cNvGrpSpPr>
                <a:grpSpLocks/>
              </p:cNvGrpSpPr>
              <p:nvPr/>
            </p:nvGrpSpPr>
            <p:grpSpPr bwMode="auto">
              <a:xfrm>
                <a:off x="1752" y="3216"/>
                <a:ext cx="956" cy="521"/>
                <a:chOff x="1752" y="3216"/>
                <a:chExt cx="956" cy="521"/>
              </a:xfrm>
            </p:grpSpPr>
            <p:sp>
              <p:nvSpPr>
                <p:cNvPr id="28692" name="Oval 17" descr="Wide upward diagonal"/>
                <p:cNvSpPr>
                  <a:spLocks noChangeArrowheads="1"/>
                </p:cNvSpPr>
                <p:nvPr/>
              </p:nvSpPr>
              <p:spPr bwMode="auto">
                <a:xfrm>
                  <a:off x="1752" y="3225"/>
                  <a:ext cx="568" cy="512"/>
                </a:xfrm>
                <a:prstGeom prst="ellipse">
                  <a:avLst/>
                </a:prstGeom>
                <a:pattFill prst="wdUpDiag">
                  <a:fgClr>
                    <a:schemeClr val="bg2"/>
                  </a:fgClr>
                  <a:bgClr>
                    <a:schemeClr val="tx1"/>
                  </a:bgClr>
                </a:pattFill>
                <a:ln w="50800">
                  <a:solidFill>
                    <a:schemeClr val="accent2"/>
                  </a:solidFill>
                  <a:round/>
                  <a:headEnd/>
                  <a:tailEnd/>
                </a:ln>
              </p:spPr>
              <p:txBody>
                <a:bodyPr wrap="none" anchor="ctr"/>
                <a:lstStyle/>
                <a:p>
                  <a:endParaRPr lang="en-CA"/>
                </a:p>
              </p:txBody>
            </p:sp>
            <p:sp>
              <p:nvSpPr>
                <p:cNvPr id="28693" name="Oval 18" descr="Wide upward diagonal"/>
                <p:cNvSpPr>
                  <a:spLocks noChangeArrowheads="1"/>
                </p:cNvSpPr>
                <p:nvPr/>
              </p:nvSpPr>
              <p:spPr bwMode="auto">
                <a:xfrm>
                  <a:off x="2139" y="3216"/>
                  <a:ext cx="569" cy="512"/>
                </a:xfrm>
                <a:prstGeom prst="ellipse">
                  <a:avLst/>
                </a:prstGeom>
                <a:pattFill prst="wdUpDiag">
                  <a:fgClr>
                    <a:schemeClr val="bg2"/>
                  </a:fgClr>
                  <a:bgClr>
                    <a:schemeClr val="tx1"/>
                  </a:bgClr>
                </a:pattFill>
                <a:ln w="50800">
                  <a:solidFill>
                    <a:schemeClr val="folHlink"/>
                  </a:solidFill>
                  <a:round/>
                  <a:headEnd/>
                  <a:tailEnd/>
                </a:ln>
              </p:spPr>
              <p:txBody>
                <a:bodyPr wrap="none" anchor="ctr"/>
                <a:lstStyle/>
                <a:p>
                  <a:endParaRPr lang="en-CA"/>
                </a:p>
              </p:txBody>
            </p:sp>
          </p:grpSp>
          <p:sp>
            <p:nvSpPr>
              <p:cNvPr id="28691" name="Freeform 19"/>
              <p:cNvSpPr>
                <a:spLocks/>
              </p:cNvSpPr>
              <p:nvPr/>
            </p:nvSpPr>
            <p:spPr bwMode="auto">
              <a:xfrm>
                <a:off x="2223" y="3282"/>
                <a:ext cx="106" cy="404"/>
              </a:xfrm>
              <a:custGeom>
                <a:avLst/>
                <a:gdLst>
                  <a:gd name="T0" fmla="*/ 0 w 106"/>
                  <a:gd name="T1" fmla="*/ 0 h 404"/>
                  <a:gd name="T2" fmla="*/ 7 w 106"/>
                  <a:gd name="T3" fmla="*/ 5 h 404"/>
                  <a:gd name="T4" fmla="*/ 15 w 106"/>
                  <a:gd name="T5" fmla="*/ 10 h 404"/>
                  <a:gd name="T6" fmla="*/ 22 w 106"/>
                  <a:gd name="T7" fmla="*/ 17 h 404"/>
                  <a:gd name="T8" fmla="*/ 27 w 106"/>
                  <a:gd name="T9" fmla="*/ 24 h 404"/>
                  <a:gd name="T10" fmla="*/ 34 w 106"/>
                  <a:gd name="T11" fmla="*/ 29 h 404"/>
                  <a:gd name="T12" fmla="*/ 37 w 106"/>
                  <a:gd name="T13" fmla="*/ 36 h 404"/>
                  <a:gd name="T14" fmla="*/ 44 w 106"/>
                  <a:gd name="T15" fmla="*/ 39 h 404"/>
                  <a:gd name="T16" fmla="*/ 49 w 106"/>
                  <a:gd name="T17" fmla="*/ 46 h 404"/>
                  <a:gd name="T18" fmla="*/ 56 w 106"/>
                  <a:gd name="T19" fmla="*/ 51 h 404"/>
                  <a:gd name="T20" fmla="*/ 61 w 106"/>
                  <a:gd name="T21" fmla="*/ 58 h 404"/>
                  <a:gd name="T22" fmla="*/ 66 w 106"/>
                  <a:gd name="T23" fmla="*/ 66 h 404"/>
                  <a:gd name="T24" fmla="*/ 71 w 106"/>
                  <a:gd name="T25" fmla="*/ 73 h 404"/>
                  <a:gd name="T26" fmla="*/ 73 w 106"/>
                  <a:gd name="T27" fmla="*/ 80 h 404"/>
                  <a:gd name="T28" fmla="*/ 76 w 106"/>
                  <a:gd name="T29" fmla="*/ 87 h 404"/>
                  <a:gd name="T30" fmla="*/ 81 w 106"/>
                  <a:gd name="T31" fmla="*/ 95 h 404"/>
                  <a:gd name="T32" fmla="*/ 85 w 106"/>
                  <a:gd name="T33" fmla="*/ 102 h 404"/>
                  <a:gd name="T34" fmla="*/ 88 w 106"/>
                  <a:gd name="T35" fmla="*/ 109 h 404"/>
                  <a:gd name="T36" fmla="*/ 90 w 106"/>
                  <a:gd name="T37" fmla="*/ 117 h 404"/>
                  <a:gd name="T38" fmla="*/ 95 w 106"/>
                  <a:gd name="T39" fmla="*/ 124 h 404"/>
                  <a:gd name="T40" fmla="*/ 98 w 106"/>
                  <a:gd name="T41" fmla="*/ 131 h 404"/>
                  <a:gd name="T42" fmla="*/ 100 w 106"/>
                  <a:gd name="T43" fmla="*/ 138 h 404"/>
                  <a:gd name="T44" fmla="*/ 103 w 106"/>
                  <a:gd name="T45" fmla="*/ 146 h 404"/>
                  <a:gd name="T46" fmla="*/ 103 w 106"/>
                  <a:gd name="T47" fmla="*/ 153 h 404"/>
                  <a:gd name="T48" fmla="*/ 105 w 106"/>
                  <a:gd name="T49" fmla="*/ 160 h 404"/>
                  <a:gd name="T50" fmla="*/ 105 w 106"/>
                  <a:gd name="T51" fmla="*/ 168 h 404"/>
                  <a:gd name="T52" fmla="*/ 105 w 106"/>
                  <a:gd name="T53" fmla="*/ 175 h 404"/>
                  <a:gd name="T54" fmla="*/ 105 w 106"/>
                  <a:gd name="T55" fmla="*/ 182 h 404"/>
                  <a:gd name="T56" fmla="*/ 105 w 106"/>
                  <a:gd name="T57" fmla="*/ 189 h 404"/>
                  <a:gd name="T58" fmla="*/ 105 w 106"/>
                  <a:gd name="T59" fmla="*/ 197 h 404"/>
                  <a:gd name="T60" fmla="*/ 105 w 106"/>
                  <a:gd name="T61" fmla="*/ 204 h 404"/>
                  <a:gd name="T62" fmla="*/ 105 w 106"/>
                  <a:gd name="T63" fmla="*/ 211 h 404"/>
                  <a:gd name="T64" fmla="*/ 105 w 106"/>
                  <a:gd name="T65" fmla="*/ 218 h 404"/>
                  <a:gd name="T66" fmla="*/ 105 w 106"/>
                  <a:gd name="T67" fmla="*/ 226 h 404"/>
                  <a:gd name="T68" fmla="*/ 105 w 106"/>
                  <a:gd name="T69" fmla="*/ 233 h 404"/>
                  <a:gd name="T70" fmla="*/ 105 w 106"/>
                  <a:gd name="T71" fmla="*/ 240 h 404"/>
                  <a:gd name="T72" fmla="*/ 105 w 106"/>
                  <a:gd name="T73" fmla="*/ 248 h 404"/>
                  <a:gd name="T74" fmla="*/ 105 w 106"/>
                  <a:gd name="T75" fmla="*/ 255 h 404"/>
                  <a:gd name="T76" fmla="*/ 100 w 106"/>
                  <a:gd name="T77" fmla="*/ 262 h 404"/>
                  <a:gd name="T78" fmla="*/ 100 w 106"/>
                  <a:gd name="T79" fmla="*/ 269 h 404"/>
                  <a:gd name="T80" fmla="*/ 93 w 106"/>
                  <a:gd name="T81" fmla="*/ 277 h 404"/>
                  <a:gd name="T82" fmla="*/ 90 w 106"/>
                  <a:gd name="T83" fmla="*/ 284 h 404"/>
                  <a:gd name="T84" fmla="*/ 90 w 106"/>
                  <a:gd name="T85" fmla="*/ 291 h 404"/>
                  <a:gd name="T86" fmla="*/ 83 w 106"/>
                  <a:gd name="T87" fmla="*/ 296 h 404"/>
                  <a:gd name="T88" fmla="*/ 81 w 106"/>
                  <a:gd name="T89" fmla="*/ 303 h 404"/>
                  <a:gd name="T90" fmla="*/ 81 w 106"/>
                  <a:gd name="T91" fmla="*/ 311 h 404"/>
                  <a:gd name="T92" fmla="*/ 76 w 106"/>
                  <a:gd name="T93" fmla="*/ 318 h 404"/>
                  <a:gd name="T94" fmla="*/ 71 w 106"/>
                  <a:gd name="T95" fmla="*/ 325 h 404"/>
                  <a:gd name="T96" fmla="*/ 66 w 106"/>
                  <a:gd name="T97" fmla="*/ 333 h 404"/>
                  <a:gd name="T98" fmla="*/ 61 w 106"/>
                  <a:gd name="T99" fmla="*/ 340 h 404"/>
                  <a:gd name="T100" fmla="*/ 59 w 106"/>
                  <a:gd name="T101" fmla="*/ 347 h 404"/>
                  <a:gd name="T102" fmla="*/ 54 w 106"/>
                  <a:gd name="T103" fmla="*/ 354 h 404"/>
                  <a:gd name="T104" fmla="*/ 46 w 106"/>
                  <a:gd name="T105" fmla="*/ 359 h 404"/>
                  <a:gd name="T106" fmla="*/ 42 w 106"/>
                  <a:gd name="T107" fmla="*/ 367 h 404"/>
                  <a:gd name="T108" fmla="*/ 34 w 106"/>
                  <a:gd name="T109" fmla="*/ 371 h 404"/>
                  <a:gd name="T110" fmla="*/ 27 w 106"/>
                  <a:gd name="T111" fmla="*/ 376 h 404"/>
                  <a:gd name="T112" fmla="*/ 22 w 106"/>
                  <a:gd name="T113" fmla="*/ 384 h 404"/>
                  <a:gd name="T114" fmla="*/ 17 w 106"/>
                  <a:gd name="T115" fmla="*/ 391 h 404"/>
                  <a:gd name="T116" fmla="*/ 10 w 106"/>
                  <a:gd name="T117" fmla="*/ 396 h 404"/>
                  <a:gd name="T118" fmla="*/ 2 w 106"/>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6"/>
                  <a:gd name="T181" fmla="*/ 0 h 404"/>
                  <a:gd name="T182" fmla="*/ 106 w 106"/>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6" h="404">
                    <a:moveTo>
                      <a:pt x="0" y="0"/>
                    </a:moveTo>
                    <a:lnTo>
                      <a:pt x="7" y="5"/>
                    </a:lnTo>
                    <a:lnTo>
                      <a:pt x="15" y="10"/>
                    </a:lnTo>
                    <a:lnTo>
                      <a:pt x="22" y="17"/>
                    </a:lnTo>
                    <a:lnTo>
                      <a:pt x="27" y="24"/>
                    </a:lnTo>
                    <a:lnTo>
                      <a:pt x="34" y="29"/>
                    </a:lnTo>
                    <a:lnTo>
                      <a:pt x="37" y="36"/>
                    </a:lnTo>
                    <a:lnTo>
                      <a:pt x="44" y="39"/>
                    </a:lnTo>
                    <a:lnTo>
                      <a:pt x="49" y="46"/>
                    </a:lnTo>
                    <a:lnTo>
                      <a:pt x="56" y="51"/>
                    </a:lnTo>
                    <a:lnTo>
                      <a:pt x="61" y="58"/>
                    </a:lnTo>
                    <a:lnTo>
                      <a:pt x="66" y="66"/>
                    </a:lnTo>
                    <a:lnTo>
                      <a:pt x="71" y="73"/>
                    </a:lnTo>
                    <a:lnTo>
                      <a:pt x="73" y="80"/>
                    </a:lnTo>
                    <a:lnTo>
                      <a:pt x="76" y="87"/>
                    </a:lnTo>
                    <a:lnTo>
                      <a:pt x="81" y="95"/>
                    </a:lnTo>
                    <a:lnTo>
                      <a:pt x="85" y="102"/>
                    </a:lnTo>
                    <a:lnTo>
                      <a:pt x="88" y="109"/>
                    </a:lnTo>
                    <a:lnTo>
                      <a:pt x="90" y="117"/>
                    </a:lnTo>
                    <a:lnTo>
                      <a:pt x="95" y="124"/>
                    </a:lnTo>
                    <a:lnTo>
                      <a:pt x="98" y="131"/>
                    </a:lnTo>
                    <a:lnTo>
                      <a:pt x="100" y="138"/>
                    </a:lnTo>
                    <a:lnTo>
                      <a:pt x="103" y="146"/>
                    </a:lnTo>
                    <a:lnTo>
                      <a:pt x="103" y="153"/>
                    </a:lnTo>
                    <a:lnTo>
                      <a:pt x="105" y="160"/>
                    </a:lnTo>
                    <a:lnTo>
                      <a:pt x="105" y="168"/>
                    </a:lnTo>
                    <a:lnTo>
                      <a:pt x="105" y="175"/>
                    </a:lnTo>
                    <a:lnTo>
                      <a:pt x="105" y="182"/>
                    </a:lnTo>
                    <a:lnTo>
                      <a:pt x="105" y="189"/>
                    </a:lnTo>
                    <a:lnTo>
                      <a:pt x="105" y="197"/>
                    </a:lnTo>
                    <a:lnTo>
                      <a:pt x="105" y="204"/>
                    </a:lnTo>
                    <a:lnTo>
                      <a:pt x="105" y="211"/>
                    </a:lnTo>
                    <a:lnTo>
                      <a:pt x="105" y="218"/>
                    </a:lnTo>
                    <a:lnTo>
                      <a:pt x="105" y="226"/>
                    </a:lnTo>
                    <a:lnTo>
                      <a:pt x="105" y="233"/>
                    </a:lnTo>
                    <a:lnTo>
                      <a:pt x="105" y="240"/>
                    </a:lnTo>
                    <a:lnTo>
                      <a:pt x="105" y="248"/>
                    </a:lnTo>
                    <a:lnTo>
                      <a:pt x="105" y="255"/>
                    </a:lnTo>
                    <a:lnTo>
                      <a:pt x="100" y="262"/>
                    </a:lnTo>
                    <a:lnTo>
                      <a:pt x="100" y="269"/>
                    </a:lnTo>
                    <a:lnTo>
                      <a:pt x="93" y="277"/>
                    </a:lnTo>
                    <a:lnTo>
                      <a:pt x="90" y="284"/>
                    </a:lnTo>
                    <a:lnTo>
                      <a:pt x="90" y="291"/>
                    </a:lnTo>
                    <a:lnTo>
                      <a:pt x="83" y="296"/>
                    </a:lnTo>
                    <a:lnTo>
                      <a:pt x="81" y="303"/>
                    </a:lnTo>
                    <a:lnTo>
                      <a:pt x="81" y="311"/>
                    </a:lnTo>
                    <a:lnTo>
                      <a:pt x="76" y="318"/>
                    </a:lnTo>
                    <a:lnTo>
                      <a:pt x="71" y="325"/>
                    </a:lnTo>
                    <a:lnTo>
                      <a:pt x="66" y="333"/>
                    </a:lnTo>
                    <a:lnTo>
                      <a:pt x="61" y="340"/>
                    </a:lnTo>
                    <a:lnTo>
                      <a:pt x="59" y="347"/>
                    </a:lnTo>
                    <a:lnTo>
                      <a:pt x="54" y="354"/>
                    </a:lnTo>
                    <a:lnTo>
                      <a:pt x="46" y="359"/>
                    </a:lnTo>
                    <a:lnTo>
                      <a:pt x="42" y="367"/>
                    </a:lnTo>
                    <a:lnTo>
                      <a:pt x="34" y="371"/>
                    </a:lnTo>
                    <a:lnTo>
                      <a:pt x="27" y="376"/>
                    </a:lnTo>
                    <a:lnTo>
                      <a:pt x="22" y="384"/>
                    </a:lnTo>
                    <a:lnTo>
                      <a:pt x="17" y="391"/>
                    </a:lnTo>
                    <a:lnTo>
                      <a:pt x="10" y="396"/>
                    </a:lnTo>
                    <a:lnTo>
                      <a:pt x="2" y="403"/>
                    </a:lnTo>
                  </a:path>
                </a:pathLst>
              </a:custGeom>
              <a:noFill/>
              <a:ln w="50800" cap="rnd">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sp>
          <p:nvSpPr>
            <p:cNvPr id="28688" name="Rectangle 20"/>
            <p:cNvSpPr>
              <a:spLocks noChangeArrowheads="1"/>
            </p:cNvSpPr>
            <p:nvPr/>
          </p:nvSpPr>
          <p:spPr bwMode="auto">
            <a:xfrm>
              <a:off x="2256"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sp>
          <p:nvSpPr>
            <p:cNvPr id="28689" name="Rectangle 21"/>
            <p:cNvSpPr>
              <a:spLocks noChangeArrowheads="1"/>
            </p:cNvSpPr>
            <p:nvPr/>
          </p:nvSpPr>
          <p:spPr bwMode="auto">
            <a:xfrm>
              <a:off x="1920"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pSp>
      <p:graphicFrame>
        <p:nvGraphicFramePr>
          <p:cNvPr id="28685" name="Object 1031">
            <a:hlinkClick r:id="" action="ppaction://ole?verb=0"/>
          </p:cNvPr>
          <p:cNvGraphicFramePr>
            <a:graphicFrameLocks/>
          </p:cNvGraphicFramePr>
          <p:nvPr/>
        </p:nvGraphicFramePr>
        <p:xfrm>
          <a:off x="7551738" y="857250"/>
          <a:ext cx="1312862" cy="473075"/>
        </p:xfrm>
        <a:graphic>
          <a:graphicData uri="http://schemas.openxmlformats.org/presentationml/2006/ole">
            <mc:AlternateContent xmlns:mc="http://schemas.openxmlformats.org/markup-compatibility/2006">
              <mc:Choice xmlns:v="urn:schemas-microsoft-com:vml" Requires="v">
                <p:oleObj spid="_x0000_s28701" name="Equation" r:id="rId3" imgW="604614" imgH="176346" progId="Equation.3">
                  <p:embed/>
                </p:oleObj>
              </mc:Choice>
              <mc:Fallback>
                <p:oleObj name="Equation" r:id="rId3" imgW="604614" imgH="176346" progId="Equation.3">
                  <p:embed/>
                  <p:pic>
                    <p:nvPicPr>
                      <p:cNvPr id="0" name="Object 103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1738" y="857250"/>
                        <a:ext cx="1312862"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spTree>
  </p:cSld>
  <p:clrMapOvr>
    <a:masterClrMapping/>
  </p:clrMapOvr>
  <p:transition spd="med">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762000" y="381000"/>
            <a:ext cx="7772400" cy="1143000"/>
          </a:xfrm>
        </p:spPr>
        <p:txBody>
          <a:bodyPr/>
          <a:lstStyle/>
          <a:p>
            <a:pPr eaLnBrk="1" hangingPunct="1"/>
            <a:r>
              <a:rPr lang="en-US" smtClean="0"/>
              <a:t>Survey Results</a:t>
            </a:r>
            <a:br>
              <a:rPr lang="en-US" smtClean="0"/>
            </a:br>
            <a:r>
              <a:rPr lang="en-US" smtClean="0"/>
              <a:t>Joint (AND) Probability </a:t>
            </a:r>
            <a:br>
              <a:rPr lang="en-US" smtClean="0"/>
            </a:br>
            <a:r>
              <a:rPr lang="en-US" smtClean="0"/>
              <a:t>Contingency Table</a:t>
            </a:r>
          </a:p>
        </p:txBody>
      </p:sp>
      <p:graphicFrame>
        <p:nvGraphicFramePr>
          <p:cNvPr id="31747" name="Group 3"/>
          <p:cNvGraphicFramePr>
            <a:graphicFrameLocks noGrp="1"/>
          </p:cNvGraphicFramePr>
          <p:nvPr>
            <p:ph type="tbl" idx="1"/>
          </p:nvPr>
        </p:nvGraphicFramePr>
        <p:xfrm>
          <a:off x="1409700" y="2074863"/>
          <a:ext cx="6591301" cy="2268537"/>
        </p:xfrm>
        <a:graphic>
          <a:graphicData uri="http://schemas.openxmlformats.org/drawingml/2006/table">
            <a:tbl>
              <a:tblPr/>
              <a:tblGrid>
                <a:gridCol w="2196042"/>
                <a:gridCol w="2199217"/>
                <a:gridCol w="2196042"/>
              </a:tblGrid>
              <a:tr h="7561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&lt; 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&gt; 40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61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Pepsi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61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Coke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717" name="Text Box 21"/>
          <p:cNvSpPr txBox="1">
            <a:spLocks noChangeArrowheads="1"/>
          </p:cNvSpPr>
          <p:nvPr/>
        </p:nvSpPr>
        <p:spPr bwMode="auto">
          <a:xfrm>
            <a:off x="404813" y="5410200"/>
            <a:ext cx="8662987"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t>Prob(Pepsi or &lt;40) = Prob(Pepsi) + Prob(&lt;40) – Prob(Pepsi and &lt;40)</a:t>
            </a:r>
          </a:p>
          <a:p>
            <a:r>
              <a:rPr lang="en-US"/>
              <a:t>		= 0.5 +0.6 –0.2</a:t>
            </a:r>
          </a:p>
          <a:p>
            <a:r>
              <a:rPr lang="en-US"/>
              <a:t>		= 0.9</a:t>
            </a:r>
          </a:p>
        </p:txBody>
      </p:sp>
      <p:sp>
        <p:nvSpPr>
          <p:cNvPr id="29718" name="TextBox 1"/>
          <p:cNvSpPr txBox="1">
            <a:spLocks noChangeArrowheads="1"/>
          </p:cNvSpPr>
          <p:nvPr/>
        </p:nvSpPr>
        <p:spPr bwMode="auto">
          <a:xfrm>
            <a:off x="1693863" y="4595813"/>
            <a:ext cx="6084887" cy="46196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Discussion: Calculate the marginal probabilities</a:t>
            </a:r>
          </a:p>
        </p:txBody>
      </p:sp>
    </p:spTree>
  </p:cSld>
  <p:clrMapOvr>
    <a:masterClrMapping/>
  </p:clrMapOvr>
  <p:transition spd="med">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85800" y="304800"/>
            <a:ext cx="7772400" cy="1143000"/>
          </a:xfrm>
        </p:spPr>
        <p:txBody>
          <a:bodyPr/>
          <a:lstStyle/>
          <a:p>
            <a:r>
              <a:rPr lang="en-CA" smtClean="0"/>
              <a:t>Class Discussion</a:t>
            </a:r>
          </a:p>
        </p:txBody>
      </p:sp>
      <p:sp>
        <p:nvSpPr>
          <p:cNvPr id="3" name="Content Placeholder 2"/>
          <p:cNvSpPr>
            <a:spLocks noGrp="1"/>
          </p:cNvSpPr>
          <p:nvPr>
            <p:ph idx="1"/>
          </p:nvPr>
        </p:nvSpPr>
        <p:spPr>
          <a:xfrm>
            <a:off x="685800" y="1676400"/>
            <a:ext cx="7772400" cy="4114800"/>
          </a:xfrm>
        </p:spPr>
        <p:txBody>
          <a:bodyPr/>
          <a:lstStyle/>
          <a:p>
            <a:pPr>
              <a:defRPr/>
            </a:pPr>
            <a:r>
              <a:rPr lang="en-CA" dirty="0" smtClean="0"/>
              <a:t>A mining company explores a site for copper and zinc using exploratory drilling to obtain samples. The probability that a sample </a:t>
            </a:r>
          </a:p>
          <a:p>
            <a:pPr lvl="1">
              <a:defRPr/>
            </a:pPr>
            <a:r>
              <a:rPr lang="en-CA" dirty="0" smtClean="0">
                <a:ea typeface="+mn-ea"/>
                <a:cs typeface="+mn-cs"/>
              </a:rPr>
              <a:t>contains copper is 0.6 </a:t>
            </a:r>
          </a:p>
          <a:p>
            <a:pPr lvl="1">
              <a:defRPr/>
            </a:pPr>
            <a:r>
              <a:rPr lang="en-CA" dirty="0" smtClean="0">
                <a:ea typeface="+mn-ea"/>
                <a:cs typeface="+mn-cs"/>
              </a:rPr>
              <a:t>contains zinc is 0.5</a:t>
            </a:r>
          </a:p>
          <a:p>
            <a:pPr lvl="1">
              <a:defRPr/>
            </a:pPr>
            <a:r>
              <a:rPr lang="en-CA" dirty="0" smtClean="0">
                <a:ea typeface="+mn-ea"/>
                <a:cs typeface="+mn-cs"/>
              </a:rPr>
              <a:t>contains both zinc and copper is 0.4.</a:t>
            </a:r>
          </a:p>
          <a:p>
            <a:pPr>
              <a:defRPr/>
            </a:pPr>
            <a:r>
              <a:rPr lang="en-CA" dirty="0" smtClean="0"/>
              <a:t>What is the probability that a sample contains zinc or copper?</a:t>
            </a:r>
            <a:endParaRPr lang="en-C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ctrTitle"/>
          </p:nvPr>
        </p:nvSpPr>
        <p:spPr>
          <a:xfrm>
            <a:off x="708025" y="838200"/>
            <a:ext cx="7721600" cy="1143000"/>
          </a:xfrm>
        </p:spPr>
        <p:txBody>
          <a:bodyPr/>
          <a:lstStyle/>
          <a:p>
            <a:pPr eaLnBrk="1" hangingPunct="1"/>
            <a:r>
              <a:rPr lang="en-US" smtClean="0"/>
              <a:t>Conditional Probability</a:t>
            </a:r>
          </a:p>
        </p:txBody>
      </p:sp>
      <p:sp>
        <p:nvSpPr>
          <p:cNvPr id="32771" name="Rectangle 3"/>
          <p:cNvSpPr>
            <a:spLocks noGrp="1" noChangeArrowheads="1"/>
          </p:cNvSpPr>
          <p:nvPr>
            <p:ph type="subTitle" idx="1"/>
          </p:nvPr>
        </p:nvSpPr>
        <p:spPr>
          <a:xfrm>
            <a:off x="1292225" y="2895600"/>
            <a:ext cx="6553200" cy="2057400"/>
          </a:xfrm>
          <a:solidFill>
            <a:srgbClr val="FFFF99"/>
          </a:solidFill>
          <a:ln w="38100">
            <a:solidFill>
              <a:srgbClr val="000000"/>
            </a:solidFill>
          </a:ln>
        </p:spPr>
        <p:txBody>
          <a:bodyPr/>
          <a:lstStyle/>
          <a:p>
            <a:pPr eaLnBrk="1" hangingPunct="1">
              <a:defRPr/>
            </a:pPr>
            <a:r>
              <a:rPr lang="en-US" i="1" smtClean="0">
                <a:solidFill>
                  <a:srgbClr val="990000"/>
                </a:solidFill>
                <a:effectLst>
                  <a:outerShdw blurRad="38100" dist="38100" dir="2700000" algn="tl">
                    <a:srgbClr val="000000"/>
                  </a:outerShdw>
                </a:effectLst>
              </a:rPr>
              <a:t>Conditional probability</a:t>
            </a:r>
            <a:r>
              <a:rPr lang="en-US" smtClean="0"/>
              <a:t> refers to the probability that an event will occur </a:t>
            </a:r>
            <a:r>
              <a:rPr lang="en-US" u="sng" smtClean="0"/>
              <a:t>given</a:t>
            </a:r>
            <a:r>
              <a:rPr lang="en-US" smtClean="0"/>
              <a:t> that some other event has already happened.</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blinds(vertical)">
                                      <p:cBhvr>
                                        <p:cTn id="7" dur="5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Baffin Bay Class Discussion</a:t>
            </a:r>
            <a:endParaRPr lang="en-CA" dirty="0"/>
          </a:p>
        </p:txBody>
      </p:sp>
      <p:sp>
        <p:nvSpPr>
          <p:cNvPr id="3" name="Content Placeholder 2"/>
          <p:cNvSpPr>
            <a:spLocks noGrp="1"/>
          </p:cNvSpPr>
          <p:nvPr>
            <p:ph idx="1"/>
          </p:nvPr>
        </p:nvSpPr>
        <p:spPr/>
        <p:txBody>
          <a:bodyPr/>
          <a:lstStyle/>
          <a:p>
            <a:r>
              <a:rPr lang="en-US" sz="2400" dirty="0"/>
              <a:t>Baffin Bay, located between Canada and Greenland is being explored for oil and natural gas. First an energy company conducts a geological survey and if the data look promising, it starts drilling. A recent survey of one area cost $65m and a meeting of the geologists and engineers came to a consensus that drilling a first well would be successful with a probability of 0.2. Company data from previous drilling indicates that if the first well is successful, the probability of the second well being successful in this area is increased from 0.2 to 0.6.</a:t>
            </a:r>
            <a:endParaRPr lang="en-CA" sz="2400" dirty="0"/>
          </a:p>
          <a:p>
            <a:pPr lvl="0"/>
            <a:r>
              <a:rPr lang="en-US" sz="2400" dirty="0" smtClean="0"/>
              <a:t>Which </a:t>
            </a:r>
            <a:r>
              <a:rPr lang="en-US" sz="2400" dirty="0"/>
              <a:t>of these probabilities is a conditional probability?</a:t>
            </a:r>
            <a:endParaRPr lang="en-CA" sz="2400" dirty="0"/>
          </a:p>
          <a:p>
            <a:endParaRPr lang="en-CA" sz="2400" dirty="0"/>
          </a:p>
        </p:txBody>
      </p:sp>
    </p:spTree>
    <p:extLst>
      <p:ext uri="{BB962C8B-B14F-4D97-AF65-F5344CB8AC3E}">
        <p14:creationId xmlns:p14="http://schemas.microsoft.com/office/powerpoint/2010/main" val="1081452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a:xfrm>
            <a:off x="914400" y="0"/>
            <a:ext cx="7721600" cy="1143000"/>
          </a:xfrm>
        </p:spPr>
        <p:txBody>
          <a:bodyPr/>
          <a:lstStyle/>
          <a:p>
            <a:pPr eaLnBrk="1" hangingPunct="1"/>
            <a:r>
              <a:rPr lang="en-US" smtClean="0"/>
              <a:t>Conditional Probability</a:t>
            </a:r>
          </a:p>
        </p:txBody>
      </p:sp>
      <p:sp>
        <p:nvSpPr>
          <p:cNvPr id="33795" name="Rectangle 3"/>
          <p:cNvSpPr>
            <a:spLocks noGrp="1" noChangeArrowheads="1"/>
          </p:cNvSpPr>
          <p:nvPr>
            <p:ph type="subTitle" idx="1"/>
          </p:nvPr>
        </p:nvSpPr>
        <p:spPr>
          <a:xfrm>
            <a:off x="304800" y="1295400"/>
            <a:ext cx="6019800" cy="4648200"/>
          </a:xfrm>
          <a:solidFill>
            <a:srgbClr val="FFFFFF"/>
          </a:solidFill>
          <a:ln>
            <a:solidFill>
              <a:srgbClr val="000000"/>
            </a:solidFill>
          </a:ln>
        </p:spPr>
        <p:txBody>
          <a:bodyPr/>
          <a:lstStyle/>
          <a:p>
            <a:pPr eaLnBrk="1" hangingPunct="1">
              <a:defRPr/>
            </a:pPr>
            <a:r>
              <a:rPr lang="en-US" dirty="0" smtClean="0">
                <a:solidFill>
                  <a:srgbClr val="990000"/>
                </a:solidFill>
                <a:effectLst>
                  <a:outerShdw blurRad="38100" dist="38100" dir="2700000" algn="tl">
                    <a:srgbClr val="C0C0C0"/>
                  </a:outerShdw>
                </a:effectLst>
              </a:rPr>
              <a:t>PROBABILITY RULE 7</a:t>
            </a:r>
          </a:p>
          <a:p>
            <a:pPr eaLnBrk="1" hangingPunct="1">
              <a:defRPr/>
            </a:pPr>
            <a:endParaRPr lang="en-US" dirty="0" smtClean="0"/>
          </a:p>
          <a:p>
            <a:pPr eaLnBrk="1" hangingPunct="1">
              <a:defRPr/>
            </a:pPr>
            <a:r>
              <a:rPr lang="en-US" sz="2800" dirty="0" smtClean="0"/>
              <a:t>Conditional probability for any two events E</a:t>
            </a:r>
            <a:r>
              <a:rPr lang="en-US" sz="2800" baseline="-25000" dirty="0" smtClean="0"/>
              <a:t>1</a:t>
            </a:r>
            <a:r>
              <a:rPr lang="en-US" sz="2800" dirty="0" smtClean="0"/>
              <a:t> , E</a:t>
            </a:r>
            <a:r>
              <a:rPr lang="en-US" sz="2800" baseline="-25000" dirty="0" smtClean="0"/>
              <a:t>2</a:t>
            </a:r>
            <a:r>
              <a:rPr lang="en-US" sz="2800" dirty="0" smtClean="0"/>
              <a:t>:</a:t>
            </a:r>
            <a:endParaRPr lang="en-US" sz="3000" dirty="0" smtClean="0"/>
          </a:p>
          <a:p>
            <a:pPr eaLnBrk="1" hangingPunct="1">
              <a:defRPr/>
            </a:pPr>
            <a:endParaRPr lang="en-US" sz="3400" dirty="0" smtClean="0"/>
          </a:p>
          <a:p>
            <a:pPr eaLnBrk="1" hangingPunct="1">
              <a:defRPr/>
            </a:pPr>
            <a:endParaRPr lang="en-US" sz="2800" baseline="-25000" dirty="0" smtClean="0"/>
          </a:p>
          <a:p>
            <a:pPr eaLnBrk="1" hangingPunct="1">
              <a:defRPr/>
            </a:pPr>
            <a:endParaRPr lang="en-US" sz="2800" baseline="-25000" dirty="0" smtClean="0"/>
          </a:p>
          <a:p>
            <a:pPr eaLnBrk="1" hangingPunct="1">
              <a:defRPr/>
            </a:pPr>
            <a:endParaRPr lang="en-US" sz="2800" baseline="-25000" dirty="0" smtClean="0"/>
          </a:p>
        </p:txBody>
      </p:sp>
      <p:graphicFrame>
        <p:nvGraphicFramePr>
          <p:cNvPr id="80898" name="Object 2"/>
          <p:cNvGraphicFramePr>
            <a:graphicFrameLocks noChangeAspect="1"/>
          </p:cNvGraphicFramePr>
          <p:nvPr/>
        </p:nvGraphicFramePr>
        <p:xfrm>
          <a:off x="762000" y="3581400"/>
          <a:ext cx="4876800" cy="1984375"/>
        </p:xfrm>
        <a:graphic>
          <a:graphicData uri="http://schemas.openxmlformats.org/presentationml/2006/ole">
            <mc:AlternateContent xmlns:mc="http://schemas.openxmlformats.org/markup-compatibility/2006">
              <mc:Choice xmlns:v="urn:schemas-microsoft-com:vml" Requires="v">
                <p:oleObj spid="_x0000_s33830" name="Equation" r:id="rId3" imgW="1625600" imgH="660400" progId="Equation.3">
                  <p:embed/>
                </p:oleObj>
              </mc:Choice>
              <mc:Fallback>
                <p:oleObj name="Equation" r:id="rId3" imgW="1625600" imgH="6604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3581400"/>
                        <a:ext cx="4876800" cy="198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3797" name="Rectangle 11"/>
          <p:cNvSpPr>
            <a:spLocks noChangeArrowheads="1"/>
          </p:cNvSpPr>
          <p:nvPr/>
        </p:nvSpPr>
        <p:spPr bwMode="auto">
          <a:xfrm>
            <a:off x="6858000" y="914400"/>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Conditional</a:t>
            </a:r>
            <a:endParaRPr lang="en-US" sz="1800" b="1">
              <a:solidFill>
                <a:srgbClr val="000000"/>
              </a:solidFill>
              <a:latin typeface="Arial" charset="0"/>
            </a:endParaRPr>
          </a:p>
        </p:txBody>
      </p:sp>
      <p:sp>
        <p:nvSpPr>
          <p:cNvPr id="33798" name="Rectangle 12"/>
          <p:cNvSpPr>
            <a:spLocks noChangeArrowheads="1"/>
          </p:cNvSpPr>
          <p:nvPr/>
        </p:nvSpPr>
        <p:spPr bwMode="auto">
          <a:xfrm>
            <a:off x="6858000" y="1609725"/>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occurring given that Y</a:t>
            </a:r>
            <a:r>
              <a:rPr lang="en-US" sz="1800">
                <a:solidFill>
                  <a:srgbClr val="000000"/>
                </a:solidFill>
                <a:latin typeface="Arial" charset="0"/>
              </a:rPr>
              <a:t> has occurred</a:t>
            </a:r>
          </a:p>
        </p:txBody>
      </p:sp>
      <p:grpSp>
        <p:nvGrpSpPr>
          <p:cNvPr id="33799" name="Group 32"/>
          <p:cNvGrpSpPr>
            <a:grpSpLocks/>
          </p:cNvGrpSpPr>
          <p:nvPr/>
        </p:nvGrpSpPr>
        <p:grpSpPr bwMode="auto">
          <a:xfrm>
            <a:off x="7470775" y="4078288"/>
            <a:ext cx="908050" cy="812800"/>
            <a:chOff x="4590" y="3221"/>
            <a:chExt cx="572" cy="512"/>
          </a:xfrm>
        </p:grpSpPr>
        <p:sp>
          <p:nvSpPr>
            <p:cNvPr id="33811" name="Oval 33"/>
            <p:cNvSpPr>
              <a:spLocks noChangeArrowheads="1"/>
            </p:cNvSpPr>
            <p:nvPr/>
          </p:nvSpPr>
          <p:spPr bwMode="auto">
            <a:xfrm>
              <a:off x="4594" y="3221"/>
              <a:ext cx="568" cy="512"/>
            </a:xfrm>
            <a:prstGeom prst="ellipse">
              <a:avLst/>
            </a:prstGeom>
            <a:solidFill>
              <a:schemeClr val="tx1"/>
            </a:solidFill>
            <a:ln w="50800">
              <a:solidFill>
                <a:schemeClr val="folHlink"/>
              </a:solidFill>
              <a:round/>
              <a:headEnd/>
              <a:tailEnd/>
            </a:ln>
          </p:spPr>
          <p:txBody>
            <a:bodyPr wrap="none" anchor="ctr"/>
            <a:lstStyle/>
            <a:p>
              <a:endParaRPr lang="en-CA"/>
            </a:p>
          </p:txBody>
        </p:sp>
        <p:sp>
          <p:nvSpPr>
            <p:cNvPr id="33812" name="Rectangle 34"/>
            <p:cNvSpPr>
              <a:spLocks noChangeArrowheads="1"/>
            </p:cNvSpPr>
            <p:nvPr/>
          </p:nvSpPr>
          <p:spPr bwMode="auto">
            <a:xfrm>
              <a:off x="4839" y="3313"/>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grpSp>
          <p:nvGrpSpPr>
            <p:cNvPr id="33813" name="Group 35"/>
            <p:cNvGrpSpPr>
              <a:grpSpLocks/>
            </p:cNvGrpSpPr>
            <p:nvPr/>
          </p:nvGrpSpPr>
          <p:grpSpPr bwMode="auto">
            <a:xfrm>
              <a:off x="4590" y="3278"/>
              <a:ext cx="192" cy="414"/>
              <a:chOff x="4590" y="3278"/>
              <a:chExt cx="192" cy="414"/>
            </a:xfrm>
          </p:grpSpPr>
          <p:sp>
            <p:nvSpPr>
              <p:cNvPr id="33814" name="Freeform 36" descr="Wide upward diagonal"/>
              <p:cNvSpPr>
                <a:spLocks/>
              </p:cNvSpPr>
              <p:nvPr/>
            </p:nvSpPr>
            <p:spPr bwMode="auto">
              <a:xfrm>
                <a:off x="4677" y="3288"/>
                <a:ext cx="105" cy="404"/>
              </a:xfrm>
              <a:custGeom>
                <a:avLst/>
                <a:gdLst>
                  <a:gd name="T0" fmla="*/ 0 w 105"/>
                  <a:gd name="T1" fmla="*/ 0 h 404"/>
                  <a:gd name="T2" fmla="*/ 7 w 105"/>
                  <a:gd name="T3" fmla="*/ 5 h 404"/>
                  <a:gd name="T4" fmla="*/ 15 w 105"/>
                  <a:gd name="T5" fmla="*/ 10 h 404"/>
                  <a:gd name="T6" fmla="*/ 22 w 105"/>
                  <a:gd name="T7" fmla="*/ 17 h 404"/>
                  <a:gd name="T8" fmla="*/ 27 w 105"/>
                  <a:gd name="T9" fmla="*/ 24 h 404"/>
                  <a:gd name="T10" fmla="*/ 34 w 105"/>
                  <a:gd name="T11" fmla="*/ 29 h 404"/>
                  <a:gd name="T12" fmla="*/ 36 w 105"/>
                  <a:gd name="T13" fmla="*/ 36 h 404"/>
                  <a:gd name="T14" fmla="*/ 44 w 105"/>
                  <a:gd name="T15" fmla="*/ 39 h 404"/>
                  <a:gd name="T16" fmla="*/ 48 w 105"/>
                  <a:gd name="T17" fmla="*/ 46 h 404"/>
                  <a:gd name="T18" fmla="*/ 56 w 105"/>
                  <a:gd name="T19" fmla="*/ 51 h 404"/>
                  <a:gd name="T20" fmla="*/ 60 w 105"/>
                  <a:gd name="T21" fmla="*/ 58 h 404"/>
                  <a:gd name="T22" fmla="*/ 65 w 105"/>
                  <a:gd name="T23" fmla="*/ 66 h 404"/>
                  <a:gd name="T24" fmla="*/ 70 w 105"/>
                  <a:gd name="T25" fmla="*/ 73 h 404"/>
                  <a:gd name="T26" fmla="*/ 73 w 105"/>
                  <a:gd name="T27" fmla="*/ 80 h 404"/>
                  <a:gd name="T28" fmla="*/ 75 w 105"/>
                  <a:gd name="T29" fmla="*/ 87 h 404"/>
                  <a:gd name="T30" fmla="*/ 80 w 105"/>
                  <a:gd name="T31" fmla="*/ 95 h 404"/>
                  <a:gd name="T32" fmla="*/ 85 w 105"/>
                  <a:gd name="T33" fmla="*/ 102 h 404"/>
                  <a:gd name="T34" fmla="*/ 87 w 105"/>
                  <a:gd name="T35" fmla="*/ 109 h 404"/>
                  <a:gd name="T36" fmla="*/ 89 w 105"/>
                  <a:gd name="T37" fmla="*/ 117 h 404"/>
                  <a:gd name="T38" fmla="*/ 94 w 105"/>
                  <a:gd name="T39" fmla="*/ 124 h 404"/>
                  <a:gd name="T40" fmla="*/ 97 w 105"/>
                  <a:gd name="T41" fmla="*/ 131 h 404"/>
                  <a:gd name="T42" fmla="*/ 99 w 105"/>
                  <a:gd name="T43" fmla="*/ 138 h 404"/>
                  <a:gd name="T44" fmla="*/ 102 w 105"/>
                  <a:gd name="T45" fmla="*/ 146 h 404"/>
                  <a:gd name="T46" fmla="*/ 102 w 105"/>
                  <a:gd name="T47" fmla="*/ 153 h 404"/>
                  <a:gd name="T48" fmla="*/ 104 w 105"/>
                  <a:gd name="T49" fmla="*/ 160 h 404"/>
                  <a:gd name="T50" fmla="*/ 104 w 105"/>
                  <a:gd name="T51" fmla="*/ 168 h 404"/>
                  <a:gd name="T52" fmla="*/ 104 w 105"/>
                  <a:gd name="T53" fmla="*/ 175 h 404"/>
                  <a:gd name="T54" fmla="*/ 104 w 105"/>
                  <a:gd name="T55" fmla="*/ 182 h 404"/>
                  <a:gd name="T56" fmla="*/ 104 w 105"/>
                  <a:gd name="T57" fmla="*/ 189 h 404"/>
                  <a:gd name="T58" fmla="*/ 104 w 105"/>
                  <a:gd name="T59" fmla="*/ 197 h 404"/>
                  <a:gd name="T60" fmla="*/ 104 w 105"/>
                  <a:gd name="T61" fmla="*/ 204 h 404"/>
                  <a:gd name="T62" fmla="*/ 104 w 105"/>
                  <a:gd name="T63" fmla="*/ 211 h 404"/>
                  <a:gd name="T64" fmla="*/ 104 w 105"/>
                  <a:gd name="T65" fmla="*/ 218 h 404"/>
                  <a:gd name="T66" fmla="*/ 104 w 105"/>
                  <a:gd name="T67" fmla="*/ 226 h 404"/>
                  <a:gd name="T68" fmla="*/ 104 w 105"/>
                  <a:gd name="T69" fmla="*/ 233 h 404"/>
                  <a:gd name="T70" fmla="*/ 104 w 105"/>
                  <a:gd name="T71" fmla="*/ 240 h 404"/>
                  <a:gd name="T72" fmla="*/ 104 w 105"/>
                  <a:gd name="T73" fmla="*/ 248 h 404"/>
                  <a:gd name="T74" fmla="*/ 104 w 105"/>
                  <a:gd name="T75" fmla="*/ 255 h 404"/>
                  <a:gd name="T76" fmla="*/ 99 w 105"/>
                  <a:gd name="T77" fmla="*/ 262 h 404"/>
                  <a:gd name="T78" fmla="*/ 99 w 105"/>
                  <a:gd name="T79" fmla="*/ 269 h 404"/>
                  <a:gd name="T80" fmla="*/ 92 w 105"/>
                  <a:gd name="T81" fmla="*/ 277 h 404"/>
                  <a:gd name="T82" fmla="*/ 89 w 105"/>
                  <a:gd name="T83" fmla="*/ 284 h 404"/>
                  <a:gd name="T84" fmla="*/ 89 w 105"/>
                  <a:gd name="T85" fmla="*/ 291 h 404"/>
                  <a:gd name="T86" fmla="*/ 82 w 105"/>
                  <a:gd name="T87" fmla="*/ 296 h 404"/>
                  <a:gd name="T88" fmla="*/ 80 w 105"/>
                  <a:gd name="T89" fmla="*/ 303 h 404"/>
                  <a:gd name="T90" fmla="*/ 80 w 105"/>
                  <a:gd name="T91" fmla="*/ 311 h 404"/>
                  <a:gd name="T92" fmla="*/ 75 w 105"/>
                  <a:gd name="T93" fmla="*/ 318 h 404"/>
                  <a:gd name="T94" fmla="*/ 70 w 105"/>
                  <a:gd name="T95" fmla="*/ 325 h 404"/>
                  <a:gd name="T96" fmla="*/ 65 w 105"/>
                  <a:gd name="T97" fmla="*/ 333 h 404"/>
                  <a:gd name="T98" fmla="*/ 60 w 105"/>
                  <a:gd name="T99" fmla="*/ 340 h 404"/>
                  <a:gd name="T100" fmla="*/ 58 w 105"/>
                  <a:gd name="T101" fmla="*/ 347 h 404"/>
                  <a:gd name="T102" fmla="*/ 53 w 105"/>
                  <a:gd name="T103" fmla="*/ 354 h 404"/>
                  <a:gd name="T104" fmla="*/ 46 w 105"/>
                  <a:gd name="T105" fmla="*/ 359 h 404"/>
                  <a:gd name="T106" fmla="*/ 41 w 105"/>
                  <a:gd name="T107" fmla="*/ 367 h 404"/>
                  <a:gd name="T108" fmla="*/ 34 w 105"/>
                  <a:gd name="T109" fmla="*/ 371 h 404"/>
                  <a:gd name="T110" fmla="*/ 27 w 105"/>
                  <a:gd name="T111" fmla="*/ 376 h 404"/>
                  <a:gd name="T112" fmla="*/ 22 w 105"/>
                  <a:gd name="T113" fmla="*/ 384 h 404"/>
                  <a:gd name="T114" fmla="*/ 17 w 105"/>
                  <a:gd name="T115" fmla="*/ 391 h 404"/>
                  <a:gd name="T116" fmla="*/ 10 w 105"/>
                  <a:gd name="T117" fmla="*/ 396 h 404"/>
                  <a:gd name="T118" fmla="*/ 2 w 105"/>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5"/>
                  <a:gd name="T181" fmla="*/ 0 h 404"/>
                  <a:gd name="T182" fmla="*/ 105 w 10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5" h="404">
                    <a:moveTo>
                      <a:pt x="0" y="0"/>
                    </a:moveTo>
                    <a:lnTo>
                      <a:pt x="7" y="5"/>
                    </a:lnTo>
                    <a:lnTo>
                      <a:pt x="15" y="10"/>
                    </a:lnTo>
                    <a:lnTo>
                      <a:pt x="22" y="17"/>
                    </a:lnTo>
                    <a:lnTo>
                      <a:pt x="27" y="24"/>
                    </a:lnTo>
                    <a:lnTo>
                      <a:pt x="34" y="29"/>
                    </a:lnTo>
                    <a:lnTo>
                      <a:pt x="36" y="36"/>
                    </a:lnTo>
                    <a:lnTo>
                      <a:pt x="44" y="39"/>
                    </a:lnTo>
                    <a:lnTo>
                      <a:pt x="48" y="46"/>
                    </a:lnTo>
                    <a:lnTo>
                      <a:pt x="56" y="51"/>
                    </a:lnTo>
                    <a:lnTo>
                      <a:pt x="60" y="58"/>
                    </a:lnTo>
                    <a:lnTo>
                      <a:pt x="65" y="66"/>
                    </a:lnTo>
                    <a:lnTo>
                      <a:pt x="70" y="73"/>
                    </a:lnTo>
                    <a:lnTo>
                      <a:pt x="73" y="80"/>
                    </a:lnTo>
                    <a:lnTo>
                      <a:pt x="75" y="87"/>
                    </a:lnTo>
                    <a:lnTo>
                      <a:pt x="80" y="95"/>
                    </a:lnTo>
                    <a:lnTo>
                      <a:pt x="85" y="102"/>
                    </a:lnTo>
                    <a:lnTo>
                      <a:pt x="87" y="109"/>
                    </a:lnTo>
                    <a:lnTo>
                      <a:pt x="89" y="117"/>
                    </a:lnTo>
                    <a:lnTo>
                      <a:pt x="94" y="124"/>
                    </a:lnTo>
                    <a:lnTo>
                      <a:pt x="97" y="131"/>
                    </a:lnTo>
                    <a:lnTo>
                      <a:pt x="99" y="138"/>
                    </a:lnTo>
                    <a:lnTo>
                      <a:pt x="102" y="146"/>
                    </a:lnTo>
                    <a:lnTo>
                      <a:pt x="102" y="153"/>
                    </a:lnTo>
                    <a:lnTo>
                      <a:pt x="104" y="160"/>
                    </a:lnTo>
                    <a:lnTo>
                      <a:pt x="104" y="168"/>
                    </a:lnTo>
                    <a:lnTo>
                      <a:pt x="104" y="175"/>
                    </a:lnTo>
                    <a:lnTo>
                      <a:pt x="104" y="182"/>
                    </a:lnTo>
                    <a:lnTo>
                      <a:pt x="104" y="189"/>
                    </a:lnTo>
                    <a:lnTo>
                      <a:pt x="104" y="197"/>
                    </a:lnTo>
                    <a:lnTo>
                      <a:pt x="104" y="204"/>
                    </a:lnTo>
                    <a:lnTo>
                      <a:pt x="104" y="211"/>
                    </a:lnTo>
                    <a:lnTo>
                      <a:pt x="104" y="218"/>
                    </a:lnTo>
                    <a:lnTo>
                      <a:pt x="104" y="226"/>
                    </a:lnTo>
                    <a:lnTo>
                      <a:pt x="104" y="233"/>
                    </a:lnTo>
                    <a:lnTo>
                      <a:pt x="104" y="240"/>
                    </a:lnTo>
                    <a:lnTo>
                      <a:pt x="104" y="248"/>
                    </a:lnTo>
                    <a:lnTo>
                      <a:pt x="104" y="255"/>
                    </a:lnTo>
                    <a:lnTo>
                      <a:pt x="99" y="262"/>
                    </a:lnTo>
                    <a:lnTo>
                      <a:pt x="99" y="269"/>
                    </a:lnTo>
                    <a:lnTo>
                      <a:pt x="92" y="277"/>
                    </a:lnTo>
                    <a:lnTo>
                      <a:pt x="89" y="284"/>
                    </a:lnTo>
                    <a:lnTo>
                      <a:pt x="89" y="291"/>
                    </a:lnTo>
                    <a:lnTo>
                      <a:pt x="82" y="296"/>
                    </a:lnTo>
                    <a:lnTo>
                      <a:pt x="80" y="303"/>
                    </a:lnTo>
                    <a:lnTo>
                      <a:pt x="80" y="311"/>
                    </a:lnTo>
                    <a:lnTo>
                      <a:pt x="75" y="318"/>
                    </a:lnTo>
                    <a:lnTo>
                      <a:pt x="70" y="325"/>
                    </a:lnTo>
                    <a:lnTo>
                      <a:pt x="65" y="333"/>
                    </a:lnTo>
                    <a:lnTo>
                      <a:pt x="60" y="340"/>
                    </a:lnTo>
                    <a:lnTo>
                      <a:pt x="58" y="347"/>
                    </a:lnTo>
                    <a:lnTo>
                      <a:pt x="53" y="354"/>
                    </a:lnTo>
                    <a:lnTo>
                      <a:pt x="46" y="359"/>
                    </a:lnTo>
                    <a:lnTo>
                      <a:pt x="41" y="367"/>
                    </a:lnTo>
                    <a:lnTo>
                      <a:pt x="34" y="371"/>
                    </a:lnTo>
                    <a:lnTo>
                      <a:pt x="27" y="376"/>
                    </a:lnTo>
                    <a:lnTo>
                      <a:pt x="22" y="384"/>
                    </a:lnTo>
                    <a:lnTo>
                      <a:pt x="17" y="391"/>
                    </a:lnTo>
                    <a:lnTo>
                      <a:pt x="10" y="396"/>
                    </a:lnTo>
                    <a:lnTo>
                      <a:pt x="2" y="403"/>
                    </a:lnTo>
                  </a:path>
                </a:pathLst>
              </a:custGeom>
              <a:pattFill prst="wdUpDiag">
                <a:fgClr>
                  <a:schemeClr val="bg2"/>
                </a:fgClr>
                <a:bgClr>
                  <a:schemeClr val="tx1"/>
                </a:bgClr>
              </a:pattFill>
              <a:ln w="50800" cap="rnd">
                <a:solidFill>
                  <a:schemeClr val="accent2"/>
                </a:solidFill>
                <a:round/>
                <a:headEnd/>
                <a:tailEnd/>
              </a:ln>
            </p:spPr>
            <p:txBody>
              <a:bodyPr/>
              <a:lstStyle/>
              <a:p>
                <a:endParaRPr lang="en-CA"/>
              </a:p>
            </p:txBody>
          </p:sp>
          <p:sp>
            <p:nvSpPr>
              <p:cNvPr id="33815" name="Freeform 37" descr="Wide upward diagonal"/>
              <p:cNvSpPr>
                <a:spLocks/>
              </p:cNvSpPr>
              <p:nvPr/>
            </p:nvSpPr>
            <p:spPr bwMode="auto">
              <a:xfrm>
                <a:off x="4590" y="3278"/>
                <a:ext cx="117" cy="407"/>
              </a:xfrm>
              <a:custGeom>
                <a:avLst/>
                <a:gdLst>
                  <a:gd name="T0" fmla="*/ 99 w 117"/>
                  <a:gd name="T1" fmla="*/ 0 h 407"/>
                  <a:gd name="T2" fmla="*/ 94 w 117"/>
                  <a:gd name="T3" fmla="*/ 7 h 407"/>
                  <a:gd name="T4" fmla="*/ 87 w 117"/>
                  <a:gd name="T5" fmla="*/ 12 h 407"/>
                  <a:gd name="T6" fmla="*/ 85 w 117"/>
                  <a:gd name="T7" fmla="*/ 19 h 407"/>
                  <a:gd name="T8" fmla="*/ 77 w 117"/>
                  <a:gd name="T9" fmla="*/ 22 h 407"/>
                  <a:gd name="T10" fmla="*/ 73 w 117"/>
                  <a:gd name="T11" fmla="*/ 29 h 407"/>
                  <a:gd name="T12" fmla="*/ 65 w 117"/>
                  <a:gd name="T13" fmla="*/ 34 h 407"/>
                  <a:gd name="T14" fmla="*/ 63 w 117"/>
                  <a:gd name="T15" fmla="*/ 41 h 407"/>
                  <a:gd name="T16" fmla="*/ 58 w 117"/>
                  <a:gd name="T17" fmla="*/ 49 h 407"/>
                  <a:gd name="T18" fmla="*/ 51 w 117"/>
                  <a:gd name="T19" fmla="*/ 56 h 407"/>
                  <a:gd name="T20" fmla="*/ 46 w 117"/>
                  <a:gd name="T21" fmla="*/ 63 h 407"/>
                  <a:gd name="T22" fmla="*/ 39 w 117"/>
                  <a:gd name="T23" fmla="*/ 68 h 407"/>
                  <a:gd name="T24" fmla="*/ 34 w 117"/>
                  <a:gd name="T25" fmla="*/ 75 h 407"/>
                  <a:gd name="T26" fmla="*/ 31 w 117"/>
                  <a:gd name="T27" fmla="*/ 83 h 407"/>
                  <a:gd name="T28" fmla="*/ 27 w 117"/>
                  <a:gd name="T29" fmla="*/ 90 h 407"/>
                  <a:gd name="T30" fmla="*/ 24 w 117"/>
                  <a:gd name="T31" fmla="*/ 97 h 407"/>
                  <a:gd name="T32" fmla="*/ 22 w 117"/>
                  <a:gd name="T33" fmla="*/ 105 h 407"/>
                  <a:gd name="T34" fmla="*/ 19 w 117"/>
                  <a:gd name="T35" fmla="*/ 112 h 407"/>
                  <a:gd name="T36" fmla="*/ 17 w 117"/>
                  <a:gd name="T37" fmla="*/ 119 h 407"/>
                  <a:gd name="T38" fmla="*/ 12 w 117"/>
                  <a:gd name="T39" fmla="*/ 126 h 407"/>
                  <a:gd name="T40" fmla="*/ 10 w 117"/>
                  <a:gd name="T41" fmla="*/ 134 h 407"/>
                  <a:gd name="T42" fmla="*/ 7 w 117"/>
                  <a:gd name="T43" fmla="*/ 141 h 407"/>
                  <a:gd name="T44" fmla="*/ 7 w 117"/>
                  <a:gd name="T45" fmla="*/ 148 h 407"/>
                  <a:gd name="T46" fmla="*/ 7 w 117"/>
                  <a:gd name="T47" fmla="*/ 156 h 407"/>
                  <a:gd name="T48" fmla="*/ 5 w 117"/>
                  <a:gd name="T49" fmla="*/ 163 h 407"/>
                  <a:gd name="T50" fmla="*/ 2 w 117"/>
                  <a:gd name="T51" fmla="*/ 170 h 407"/>
                  <a:gd name="T52" fmla="*/ 2 w 117"/>
                  <a:gd name="T53" fmla="*/ 177 h 407"/>
                  <a:gd name="T54" fmla="*/ 0 w 117"/>
                  <a:gd name="T55" fmla="*/ 185 h 407"/>
                  <a:gd name="T56" fmla="*/ 0 w 117"/>
                  <a:gd name="T57" fmla="*/ 192 h 407"/>
                  <a:gd name="T58" fmla="*/ 0 w 117"/>
                  <a:gd name="T59" fmla="*/ 199 h 407"/>
                  <a:gd name="T60" fmla="*/ 0 w 117"/>
                  <a:gd name="T61" fmla="*/ 207 h 407"/>
                  <a:gd name="T62" fmla="*/ 0 w 117"/>
                  <a:gd name="T63" fmla="*/ 214 h 407"/>
                  <a:gd name="T64" fmla="*/ 0 w 117"/>
                  <a:gd name="T65" fmla="*/ 221 h 407"/>
                  <a:gd name="T66" fmla="*/ 0 w 117"/>
                  <a:gd name="T67" fmla="*/ 229 h 407"/>
                  <a:gd name="T68" fmla="*/ 0 w 117"/>
                  <a:gd name="T69" fmla="*/ 236 h 407"/>
                  <a:gd name="T70" fmla="*/ 2 w 117"/>
                  <a:gd name="T71" fmla="*/ 243 h 407"/>
                  <a:gd name="T72" fmla="*/ 5 w 117"/>
                  <a:gd name="T73" fmla="*/ 250 h 407"/>
                  <a:gd name="T74" fmla="*/ 7 w 117"/>
                  <a:gd name="T75" fmla="*/ 258 h 407"/>
                  <a:gd name="T76" fmla="*/ 10 w 117"/>
                  <a:gd name="T77" fmla="*/ 265 h 407"/>
                  <a:gd name="T78" fmla="*/ 10 w 117"/>
                  <a:gd name="T79" fmla="*/ 272 h 407"/>
                  <a:gd name="T80" fmla="*/ 12 w 117"/>
                  <a:gd name="T81" fmla="*/ 280 h 407"/>
                  <a:gd name="T82" fmla="*/ 15 w 117"/>
                  <a:gd name="T83" fmla="*/ 287 h 407"/>
                  <a:gd name="T84" fmla="*/ 17 w 117"/>
                  <a:gd name="T85" fmla="*/ 294 h 407"/>
                  <a:gd name="T86" fmla="*/ 22 w 117"/>
                  <a:gd name="T87" fmla="*/ 301 h 407"/>
                  <a:gd name="T88" fmla="*/ 24 w 117"/>
                  <a:gd name="T89" fmla="*/ 309 h 407"/>
                  <a:gd name="T90" fmla="*/ 29 w 117"/>
                  <a:gd name="T91" fmla="*/ 316 h 407"/>
                  <a:gd name="T92" fmla="*/ 34 w 117"/>
                  <a:gd name="T93" fmla="*/ 323 h 407"/>
                  <a:gd name="T94" fmla="*/ 39 w 117"/>
                  <a:gd name="T95" fmla="*/ 331 h 407"/>
                  <a:gd name="T96" fmla="*/ 44 w 117"/>
                  <a:gd name="T97" fmla="*/ 338 h 407"/>
                  <a:gd name="T98" fmla="*/ 48 w 117"/>
                  <a:gd name="T99" fmla="*/ 345 h 407"/>
                  <a:gd name="T100" fmla="*/ 53 w 117"/>
                  <a:gd name="T101" fmla="*/ 353 h 407"/>
                  <a:gd name="T102" fmla="*/ 58 w 117"/>
                  <a:gd name="T103" fmla="*/ 360 h 407"/>
                  <a:gd name="T104" fmla="*/ 63 w 117"/>
                  <a:gd name="T105" fmla="*/ 367 h 407"/>
                  <a:gd name="T106" fmla="*/ 70 w 117"/>
                  <a:gd name="T107" fmla="*/ 372 h 407"/>
                  <a:gd name="T108" fmla="*/ 75 w 117"/>
                  <a:gd name="T109" fmla="*/ 379 h 407"/>
                  <a:gd name="T110" fmla="*/ 80 w 117"/>
                  <a:gd name="T111" fmla="*/ 387 h 407"/>
                  <a:gd name="T112" fmla="*/ 87 w 117"/>
                  <a:gd name="T113" fmla="*/ 391 h 407"/>
                  <a:gd name="T114" fmla="*/ 94 w 117"/>
                  <a:gd name="T115" fmla="*/ 396 h 407"/>
                  <a:gd name="T116" fmla="*/ 102 w 117"/>
                  <a:gd name="T117" fmla="*/ 399 h 407"/>
                  <a:gd name="T118" fmla="*/ 109 w 117"/>
                  <a:gd name="T119" fmla="*/ 401 h 407"/>
                  <a:gd name="T120" fmla="*/ 116 w 117"/>
                  <a:gd name="T121" fmla="*/ 406 h 4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7"/>
                  <a:gd name="T184" fmla="*/ 0 h 407"/>
                  <a:gd name="T185" fmla="*/ 117 w 117"/>
                  <a:gd name="T186" fmla="*/ 407 h 4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7" h="407">
                    <a:moveTo>
                      <a:pt x="99" y="0"/>
                    </a:moveTo>
                    <a:lnTo>
                      <a:pt x="94" y="7"/>
                    </a:lnTo>
                    <a:lnTo>
                      <a:pt x="87" y="12"/>
                    </a:lnTo>
                    <a:lnTo>
                      <a:pt x="85" y="19"/>
                    </a:lnTo>
                    <a:lnTo>
                      <a:pt x="77" y="22"/>
                    </a:lnTo>
                    <a:lnTo>
                      <a:pt x="73" y="29"/>
                    </a:lnTo>
                    <a:lnTo>
                      <a:pt x="65" y="34"/>
                    </a:lnTo>
                    <a:lnTo>
                      <a:pt x="63" y="41"/>
                    </a:lnTo>
                    <a:lnTo>
                      <a:pt x="58" y="49"/>
                    </a:lnTo>
                    <a:lnTo>
                      <a:pt x="51" y="56"/>
                    </a:lnTo>
                    <a:lnTo>
                      <a:pt x="46" y="63"/>
                    </a:lnTo>
                    <a:lnTo>
                      <a:pt x="39" y="68"/>
                    </a:lnTo>
                    <a:lnTo>
                      <a:pt x="34" y="75"/>
                    </a:lnTo>
                    <a:lnTo>
                      <a:pt x="31" y="83"/>
                    </a:lnTo>
                    <a:lnTo>
                      <a:pt x="27" y="90"/>
                    </a:lnTo>
                    <a:lnTo>
                      <a:pt x="24" y="97"/>
                    </a:lnTo>
                    <a:lnTo>
                      <a:pt x="22" y="105"/>
                    </a:lnTo>
                    <a:lnTo>
                      <a:pt x="19" y="112"/>
                    </a:lnTo>
                    <a:lnTo>
                      <a:pt x="17" y="119"/>
                    </a:lnTo>
                    <a:lnTo>
                      <a:pt x="12" y="126"/>
                    </a:lnTo>
                    <a:lnTo>
                      <a:pt x="10" y="134"/>
                    </a:lnTo>
                    <a:lnTo>
                      <a:pt x="7" y="141"/>
                    </a:lnTo>
                    <a:lnTo>
                      <a:pt x="7" y="148"/>
                    </a:lnTo>
                    <a:lnTo>
                      <a:pt x="7" y="156"/>
                    </a:lnTo>
                    <a:lnTo>
                      <a:pt x="5" y="163"/>
                    </a:lnTo>
                    <a:lnTo>
                      <a:pt x="2" y="170"/>
                    </a:lnTo>
                    <a:lnTo>
                      <a:pt x="2" y="177"/>
                    </a:lnTo>
                    <a:lnTo>
                      <a:pt x="0" y="185"/>
                    </a:lnTo>
                    <a:lnTo>
                      <a:pt x="0" y="192"/>
                    </a:lnTo>
                    <a:lnTo>
                      <a:pt x="0" y="199"/>
                    </a:lnTo>
                    <a:lnTo>
                      <a:pt x="0" y="207"/>
                    </a:lnTo>
                    <a:lnTo>
                      <a:pt x="0" y="214"/>
                    </a:lnTo>
                    <a:lnTo>
                      <a:pt x="0" y="221"/>
                    </a:lnTo>
                    <a:lnTo>
                      <a:pt x="0" y="229"/>
                    </a:lnTo>
                    <a:lnTo>
                      <a:pt x="0" y="236"/>
                    </a:lnTo>
                    <a:lnTo>
                      <a:pt x="2" y="243"/>
                    </a:lnTo>
                    <a:lnTo>
                      <a:pt x="5" y="250"/>
                    </a:lnTo>
                    <a:lnTo>
                      <a:pt x="7" y="258"/>
                    </a:lnTo>
                    <a:lnTo>
                      <a:pt x="10" y="265"/>
                    </a:lnTo>
                    <a:lnTo>
                      <a:pt x="10" y="272"/>
                    </a:lnTo>
                    <a:lnTo>
                      <a:pt x="12" y="280"/>
                    </a:lnTo>
                    <a:lnTo>
                      <a:pt x="15" y="287"/>
                    </a:lnTo>
                    <a:lnTo>
                      <a:pt x="17" y="294"/>
                    </a:lnTo>
                    <a:lnTo>
                      <a:pt x="22" y="301"/>
                    </a:lnTo>
                    <a:lnTo>
                      <a:pt x="24" y="309"/>
                    </a:lnTo>
                    <a:lnTo>
                      <a:pt x="29" y="316"/>
                    </a:lnTo>
                    <a:lnTo>
                      <a:pt x="34" y="323"/>
                    </a:lnTo>
                    <a:lnTo>
                      <a:pt x="39" y="331"/>
                    </a:lnTo>
                    <a:lnTo>
                      <a:pt x="44" y="338"/>
                    </a:lnTo>
                    <a:lnTo>
                      <a:pt x="48" y="345"/>
                    </a:lnTo>
                    <a:lnTo>
                      <a:pt x="53" y="353"/>
                    </a:lnTo>
                    <a:lnTo>
                      <a:pt x="58" y="360"/>
                    </a:lnTo>
                    <a:lnTo>
                      <a:pt x="63" y="367"/>
                    </a:lnTo>
                    <a:lnTo>
                      <a:pt x="70" y="372"/>
                    </a:lnTo>
                    <a:lnTo>
                      <a:pt x="75" y="379"/>
                    </a:lnTo>
                    <a:lnTo>
                      <a:pt x="80" y="387"/>
                    </a:lnTo>
                    <a:lnTo>
                      <a:pt x="87" y="391"/>
                    </a:lnTo>
                    <a:lnTo>
                      <a:pt x="94" y="396"/>
                    </a:lnTo>
                    <a:lnTo>
                      <a:pt x="102" y="399"/>
                    </a:lnTo>
                    <a:lnTo>
                      <a:pt x="109" y="401"/>
                    </a:lnTo>
                    <a:lnTo>
                      <a:pt x="116" y="406"/>
                    </a:lnTo>
                  </a:path>
                </a:pathLst>
              </a:custGeom>
              <a:pattFill prst="wdUpDiag">
                <a:fgClr>
                  <a:schemeClr val="bg2"/>
                </a:fgClr>
                <a:bgClr>
                  <a:schemeClr val="tx1"/>
                </a:bgClr>
              </a:pattFill>
              <a:ln w="50800" cap="rnd">
                <a:solidFill>
                  <a:schemeClr val="folHlink"/>
                </a:solidFill>
                <a:round/>
                <a:headEnd/>
                <a:tailEnd/>
              </a:ln>
            </p:spPr>
            <p:txBody>
              <a:bodyPr/>
              <a:lstStyle/>
              <a:p>
                <a:endParaRPr lang="en-CA"/>
              </a:p>
            </p:txBody>
          </p:sp>
        </p:grpSp>
      </p:grpSp>
      <p:graphicFrame>
        <p:nvGraphicFramePr>
          <p:cNvPr id="33800" name="Object 3">
            <a:hlinkClick r:id="" action="ppaction://ole?verb=0"/>
          </p:cNvPr>
          <p:cNvGraphicFramePr>
            <a:graphicFrameLocks/>
          </p:cNvGraphicFramePr>
          <p:nvPr/>
        </p:nvGraphicFramePr>
        <p:xfrm>
          <a:off x="7248525" y="1849438"/>
          <a:ext cx="1179513" cy="471487"/>
        </p:xfrm>
        <a:graphic>
          <a:graphicData uri="http://schemas.openxmlformats.org/presentationml/2006/ole">
            <mc:AlternateContent xmlns:mc="http://schemas.openxmlformats.org/markup-compatibility/2006">
              <mc:Choice xmlns:v="urn:schemas-microsoft-com:vml" Requires="v">
                <p:oleObj spid="_x0000_s33831" name="Equation" r:id="rId5" imgW="477830" imgH="176043" progId="Equation.3">
                  <p:embed/>
                </p:oleObj>
              </mc:Choice>
              <mc:Fallback>
                <p:oleObj name="Equation" r:id="rId5" imgW="477830" imgH="176043" progId="Equation.3">
                  <p:embed/>
                  <p:pic>
                    <p:nvPicPr>
                      <p:cNvPr id="0" name="Object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48525" y="1849438"/>
                        <a:ext cx="1179513" cy="47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grpSp>
        <p:nvGrpSpPr>
          <p:cNvPr id="33801" name="Group 22"/>
          <p:cNvGrpSpPr>
            <a:grpSpLocks/>
          </p:cNvGrpSpPr>
          <p:nvPr/>
        </p:nvGrpSpPr>
        <p:grpSpPr bwMode="auto">
          <a:xfrm>
            <a:off x="7010400" y="5257800"/>
            <a:ext cx="1787525" cy="1368425"/>
            <a:chOff x="2982" y="2880"/>
            <a:chExt cx="1126" cy="862"/>
          </a:xfrm>
        </p:grpSpPr>
        <p:sp>
          <p:nvSpPr>
            <p:cNvPr id="33802" name="Rectangle 23"/>
            <p:cNvSpPr>
              <a:spLocks noChangeArrowheads="1"/>
            </p:cNvSpPr>
            <p:nvPr/>
          </p:nvSpPr>
          <p:spPr bwMode="auto">
            <a:xfrm>
              <a:off x="2982" y="2880"/>
              <a:ext cx="1126" cy="862"/>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33803" name="Group 24"/>
            <p:cNvGrpSpPr>
              <a:grpSpLocks/>
            </p:cNvGrpSpPr>
            <p:nvPr/>
          </p:nvGrpSpPr>
          <p:grpSpPr bwMode="auto">
            <a:xfrm>
              <a:off x="3074" y="3181"/>
              <a:ext cx="956" cy="522"/>
              <a:chOff x="3078" y="3209"/>
              <a:chExt cx="956" cy="522"/>
            </a:xfrm>
          </p:grpSpPr>
          <p:sp>
            <p:nvSpPr>
              <p:cNvPr id="33809" name="Oval 25"/>
              <p:cNvSpPr>
                <a:spLocks noChangeArrowheads="1"/>
              </p:cNvSpPr>
              <p:nvPr/>
            </p:nvSpPr>
            <p:spPr bwMode="auto">
              <a:xfrm>
                <a:off x="3078" y="3219"/>
                <a:ext cx="569" cy="512"/>
              </a:xfrm>
              <a:prstGeom prst="ellipse">
                <a:avLst/>
              </a:prstGeom>
              <a:solidFill>
                <a:schemeClr val="tx1"/>
              </a:solidFill>
              <a:ln w="50800">
                <a:solidFill>
                  <a:schemeClr val="accent2"/>
                </a:solidFill>
                <a:round/>
                <a:headEnd/>
                <a:tailEnd/>
              </a:ln>
            </p:spPr>
            <p:txBody>
              <a:bodyPr wrap="none" anchor="ctr"/>
              <a:lstStyle/>
              <a:p>
                <a:endParaRPr lang="en-CA"/>
              </a:p>
            </p:txBody>
          </p:sp>
          <p:sp>
            <p:nvSpPr>
              <p:cNvPr id="33810" name="Oval 26"/>
              <p:cNvSpPr>
                <a:spLocks noChangeArrowheads="1"/>
              </p:cNvSpPr>
              <p:nvPr/>
            </p:nvSpPr>
            <p:spPr bwMode="auto">
              <a:xfrm>
                <a:off x="3466" y="3209"/>
                <a:ext cx="568" cy="512"/>
              </a:xfrm>
              <a:prstGeom prst="ellipse">
                <a:avLst/>
              </a:prstGeom>
              <a:solidFill>
                <a:schemeClr val="tx1"/>
              </a:solidFill>
              <a:ln w="50800">
                <a:solidFill>
                  <a:schemeClr val="folHlink"/>
                </a:solidFill>
                <a:round/>
                <a:headEnd/>
                <a:tailEnd/>
              </a:ln>
            </p:spPr>
            <p:txBody>
              <a:bodyPr wrap="none" anchor="ctr"/>
              <a:lstStyle/>
              <a:p>
                <a:endParaRPr lang="en-CA"/>
              </a:p>
            </p:txBody>
          </p:sp>
        </p:grpSp>
        <p:sp>
          <p:nvSpPr>
            <p:cNvPr id="33804" name="Rectangle 27"/>
            <p:cNvSpPr>
              <a:spLocks noChangeArrowheads="1"/>
            </p:cNvSpPr>
            <p:nvPr/>
          </p:nvSpPr>
          <p:spPr bwMode="auto">
            <a:xfrm>
              <a:off x="3600"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sp>
          <p:nvSpPr>
            <p:cNvPr id="33805" name="Rectangle 28"/>
            <p:cNvSpPr>
              <a:spLocks noChangeArrowheads="1"/>
            </p:cNvSpPr>
            <p:nvPr/>
          </p:nvSpPr>
          <p:spPr bwMode="auto">
            <a:xfrm>
              <a:off x="3216"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pSp>
          <p:nvGrpSpPr>
            <p:cNvPr id="33806" name="Group 29"/>
            <p:cNvGrpSpPr>
              <a:grpSpLocks/>
            </p:cNvGrpSpPr>
            <p:nvPr/>
          </p:nvGrpSpPr>
          <p:grpSpPr bwMode="auto">
            <a:xfrm>
              <a:off x="3458" y="3238"/>
              <a:ext cx="192" cy="414"/>
              <a:chOff x="3462" y="3266"/>
              <a:chExt cx="192" cy="414"/>
            </a:xfrm>
          </p:grpSpPr>
          <p:sp>
            <p:nvSpPr>
              <p:cNvPr id="33807" name="Freeform 30" descr="Wide upward diagonal"/>
              <p:cNvSpPr>
                <a:spLocks/>
              </p:cNvSpPr>
              <p:nvPr/>
            </p:nvSpPr>
            <p:spPr bwMode="auto">
              <a:xfrm>
                <a:off x="3549" y="3276"/>
                <a:ext cx="105" cy="404"/>
              </a:xfrm>
              <a:custGeom>
                <a:avLst/>
                <a:gdLst>
                  <a:gd name="T0" fmla="*/ 0 w 105"/>
                  <a:gd name="T1" fmla="*/ 0 h 404"/>
                  <a:gd name="T2" fmla="*/ 7 w 105"/>
                  <a:gd name="T3" fmla="*/ 5 h 404"/>
                  <a:gd name="T4" fmla="*/ 15 w 105"/>
                  <a:gd name="T5" fmla="*/ 10 h 404"/>
                  <a:gd name="T6" fmla="*/ 22 w 105"/>
                  <a:gd name="T7" fmla="*/ 17 h 404"/>
                  <a:gd name="T8" fmla="*/ 27 w 105"/>
                  <a:gd name="T9" fmla="*/ 24 h 404"/>
                  <a:gd name="T10" fmla="*/ 34 w 105"/>
                  <a:gd name="T11" fmla="*/ 29 h 404"/>
                  <a:gd name="T12" fmla="*/ 36 w 105"/>
                  <a:gd name="T13" fmla="*/ 36 h 404"/>
                  <a:gd name="T14" fmla="*/ 44 w 105"/>
                  <a:gd name="T15" fmla="*/ 39 h 404"/>
                  <a:gd name="T16" fmla="*/ 48 w 105"/>
                  <a:gd name="T17" fmla="*/ 46 h 404"/>
                  <a:gd name="T18" fmla="*/ 56 w 105"/>
                  <a:gd name="T19" fmla="*/ 51 h 404"/>
                  <a:gd name="T20" fmla="*/ 60 w 105"/>
                  <a:gd name="T21" fmla="*/ 58 h 404"/>
                  <a:gd name="T22" fmla="*/ 65 w 105"/>
                  <a:gd name="T23" fmla="*/ 66 h 404"/>
                  <a:gd name="T24" fmla="*/ 70 w 105"/>
                  <a:gd name="T25" fmla="*/ 73 h 404"/>
                  <a:gd name="T26" fmla="*/ 73 w 105"/>
                  <a:gd name="T27" fmla="*/ 80 h 404"/>
                  <a:gd name="T28" fmla="*/ 75 w 105"/>
                  <a:gd name="T29" fmla="*/ 87 h 404"/>
                  <a:gd name="T30" fmla="*/ 80 w 105"/>
                  <a:gd name="T31" fmla="*/ 95 h 404"/>
                  <a:gd name="T32" fmla="*/ 85 w 105"/>
                  <a:gd name="T33" fmla="*/ 102 h 404"/>
                  <a:gd name="T34" fmla="*/ 87 w 105"/>
                  <a:gd name="T35" fmla="*/ 109 h 404"/>
                  <a:gd name="T36" fmla="*/ 89 w 105"/>
                  <a:gd name="T37" fmla="*/ 117 h 404"/>
                  <a:gd name="T38" fmla="*/ 94 w 105"/>
                  <a:gd name="T39" fmla="*/ 124 h 404"/>
                  <a:gd name="T40" fmla="*/ 97 w 105"/>
                  <a:gd name="T41" fmla="*/ 131 h 404"/>
                  <a:gd name="T42" fmla="*/ 99 w 105"/>
                  <a:gd name="T43" fmla="*/ 138 h 404"/>
                  <a:gd name="T44" fmla="*/ 102 w 105"/>
                  <a:gd name="T45" fmla="*/ 146 h 404"/>
                  <a:gd name="T46" fmla="*/ 102 w 105"/>
                  <a:gd name="T47" fmla="*/ 153 h 404"/>
                  <a:gd name="T48" fmla="*/ 104 w 105"/>
                  <a:gd name="T49" fmla="*/ 160 h 404"/>
                  <a:gd name="T50" fmla="*/ 104 w 105"/>
                  <a:gd name="T51" fmla="*/ 168 h 404"/>
                  <a:gd name="T52" fmla="*/ 104 w 105"/>
                  <a:gd name="T53" fmla="*/ 175 h 404"/>
                  <a:gd name="T54" fmla="*/ 104 w 105"/>
                  <a:gd name="T55" fmla="*/ 182 h 404"/>
                  <a:gd name="T56" fmla="*/ 104 w 105"/>
                  <a:gd name="T57" fmla="*/ 189 h 404"/>
                  <a:gd name="T58" fmla="*/ 104 w 105"/>
                  <a:gd name="T59" fmla="*/ 197 h 404"/>
                  <a:gd name="T60" fmla="*/ 104 w 105"/>
                  <a:gd name="T61" fmla="*/ 204 h 404"/>
                  <a:gd name="T62" fmla="*/ 104 w 105"/>
                  <a:gd name="T63" fmla="*/ 211 h 404"/>
                  <a:gd name="T64" fmla="*/ 104 w 105"/>
                  <a:gd name="T65" fmla="*/ 218 h 404"/>
                  <a:gd name="T66" fmla="*/ 104 w 105"/>
                  <a:gd name="T67" fmla="*/ 226 h 404"/>
                  <a:gd name="T68" fmla="*/ 104 w 105"/>
                  <a:gd name="T69" fmla="*/ 233 h 404"/>
                  <a:gd name="T70" fmla="*/ 104 w 105"/>
                  <a:gd name="T71" fmla="*/ 240 h 404"/>
                  <a:gd name="T72" fmla="*/ 104 w 105"/>
                  <a:gd name="T73" fmla="*/ 248 h 404"/>
                  <a:gd name="T74" fmla="*/ 104 w 105"/>
                  <a:gd name="T75" fmla="*/ 255 h 404"/>
                  <a:gd name="T76" fmla="*/ 99 w 105"/>
                  <a:gd name="T77" fmla="*/ 262 h 404"/>
                  <a:gd name="T78" fmla="*/ 99 w 105"/>
                  <a:gd name="T79" fmla="*/ 269 h 404"/>
                  <a:gd name="T80" fmla="*/ 92 w 105"/>
                  <a:gd name="T81" fmla="*/ 277 h 404"/>
                  <a:gd name="T82" fmla="*/ 89 w 105"/>
                  <a:gd name="T83" fmla="*/ 284 h 404"/>
                  <a:gd name="T84" fmla="*/ 89 w 105"/>
                  <a:gd name="T85" fmla="*/ 291 h 404"/>
                  <a:gd name="T86" fmla="*/ 82 w 105"/>
                  <a:gd name="T87" fmla="*/ 296 h 404"/>
                  <a:gd name="T88" fmla="*/ 80 w 105"/>
                  <a:gd name="T89" fmla="*/ 303 h 404"/>
                  <a:gd name="T90" fmla="*/ 80 w 105"/>
                  <a:gd name="T91" fmla="*/ 311 h 404"/>
                  <a:gd name="T92" fmla="*/ 75 w 105"/>
                  <a:gd name="T93" fmla="*/ 318 h 404"/>
                  <a:gd name="T94" fmla="*/ 70 w 105"/>
                  <a:gd name="T95" fmla="*/ 325 h 404"/>
                  <a:gd name="T96" fmla="*/ 65 w 105"/>
                  <a:gd name="T97" fmla="*/ 333 h 404"/>
                  <a:gd name="T98" fmla="*/ 60 w 105"/>
                  <a:gd name="T99" fmla="*/ 340 h 404"/>
                  <a:gd name="T100" fmla="*/ 58 w 105"/>
                  <a:gd name="T101" fmla="*/ 347 h 404"/>
                  <a:gd name="T102" fmla="*/ 53 w 105"/>
                  <a:gd name="T103" fmla="*/ 354 h 404"/>
                  <a:gd name="T104" fmla="*/ 46 w 105"/>
                  <a:gd name="T105" fmla="*/ 359 h 404"/>
                  <a:gd name="T106" fmla="*/ 41 w 105"/>
                  <a:gd name="T107" fmla="*/ 367 h 404"/>
                  <a:gd name="T108" fmla="*/ 34 w 105"/>
                  <a:gd name="T109" fmla="*/ 371 h 404"/>
                  <a:gd name="T110" fmla="*/ 27 w 105"/>
                  <a:gd name="T111" fmla="*/ 376 h 404"/>
                  <a:gd name="T112" fmla="*/ 22 w 105"/>
                  <a:gd name="T113" fmla="*/ 384 h 404"/>
                  <a:gd name="T114" fmla="*/ 17 w 105"/>
                  <a:gd name="T115" fmla="*/ 391 h 404"/>
                  <a:gd name="T116" fmla="*/ 10 w 105"/>
                  <a:gd name="T117" fmla="*/ 396 h 404"/>
                  <a:gd name="T118" fmla="*/ 2 w 105"/>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5"/>
                  <a:gd name="T181" fmla="*/ 0 h 404"/>
                  <a:gd name="T182" fmla="*/ 105 w 10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5" h="404">
                    <a:moveTo>
                      <a:pt x="0" y="0"/>
                    </a:moveTo>
                    <a:lnTo>
                      <a:pt x="7" y="5"/>
                    </a:lnTo>
                    <a:lnTo>
                      <a:pt x="15" y="10"/>
                    </a:lnTo>
                    <a:lnTo>
                      <a:pt x="22" y="17"/>
                    </a:lnTo>
                    <a:lnTo>
                      <a:pt x="27" y="24"/>
                    </a:lnTo>
                    <a:lnTo>
                      <a:pt x="34" y="29"/>
                    </a:lnTo>
                    <a:lnTo>
                      <a:pt x="36" y="36"/>
                    </a:lnTo>
                    <a:lnTo>
                      <a:pt x="44" y="39"/>
                    </a:lnTo>
                    <a:lnTo>
                      <a:pt x="48" y="46"/>
                    </a:lnTo>
                    <a:lnTo>
                      <a:pt x="56" y="51"/>
                    </a:lnTo>
                    <a:lnTo>
                      <a:pt x="60" y="58"/>
                    </a:lnTo>
                    <a:lnTo>
                      <a:pt x="65" y="66"/>
                    </a:lnTo>
                    <a:lnTo>
                      <a:pt x="70" y="73"/>
                    </a:lnTo>
                    <a:lnTo>
                      <a:pt x="73" y="80"/>
                    </a:lnTo>
                    <a:lnTo>
                      <a:pt x="75" y="87"/>
                    </a:lnTo>
                    <a:lnTo>
                      <a:pt x="80" y="95"/>
                    </a:lnTo>
                    <a:lnTo>
                      <a:pt x="85" y="102"/>
                    </a:lnTo>
                    <a:lnTo>
                      <a:pt x="87" y="109"/>
                    </a:lnTo>
                    <a:lnTo>
                      <a:pt x="89" y="117"/>
                    </a:lnTo>
                    <a:lnTo>
                      <a:pt x="94" y="124"/>
                    </a:lnTo>
                    <a:lnTo>
                      <a:pt x="97" y="131"/>
                    </a:lnTo>
                    <a:lnTo>
                      <a:pt x="99" y="138"/>
                    </a:lnTo>
                    <a:lnTo>
                      <a:pt x="102" y="146"/>
                    </a:lnTo>
                    <a:lnTo>
                      <a:pt x="102" y="153"/>
                    </a:lnTo>
                    <a:lnTo>
                      <a:pt x="104" y="160"/>
                    </a:lnTo>
                    <a:lnTo>
                      <a:pt x="104" y="168"/>
                    </a:lnTo>
                    <a:lnTo>
                      <a:pt x="104" y="175"/>
                    </a:lnTo>
                    <a:lnTo>
                      <a:pt x="104" y="182"/>
                    </a:lnTo>
                    <a:lnTo>
                      <a:pt x="104" y="189"/>
                    </a:lnTo>
                    <a:lnTo>
                      <a:pt x="104" y="197"/>
                    </a:lnTo>
                    <a:lnTo>
                      <a:pt x="104" y="204"/>
                    </a:lnTo>
                    <a:lnTo>
                      <a:pt x="104" y="211"/>
                    </a:lnTo>
                    <a:lnTo>
                      <a:pt x="104" y="218"/>
                    </a:lnTo>
                    <a:lnTo>
                      <a:pt x="104" y="226"/>
                    </a:lnTo>
                    <a:lnTo>
                      <a:pt x="104" y="233"/>
                    </a:lnTo>
                    <a:lnTo>
                      <a:pt x="104" y="240"/>
                    </a:lnTo>
                    <a:lnTo>
                      <a:pt x="104" y="248"/>
                    </a:lnTo>
                    <a:lnTo>
                      <a:pt x="104" y="255"/>
                    </a:lnTo>
                    <a:lnTo>
                      <a:pt x="99" y="262"/>
                    </a:lnTo>
                    <a:lnTo>
                      <a:pt x="99" y="269"/>
                    </a:lnTo>
                    <a:lnTo>
                      <a:pt x="92" y="277"/>
                    </a:lnTo>
                    <a:lnTo>
                      <a:pt x="89" y="284"/>
                    </a:lnTo>
                    <a:lnTo>
                      <a:pt x="89" y="291"/>
                    </a:lnTo>
                    <a:lnTo>
                      <a:pt x="82" y="296"/>
                    </a:lnTo>
                    <a:lnTo>
                      <a:pt x="80" y="303"/>
                    </a:lnTo>
                    <a:lnTo>
                      <a:pt x="80" y="311"/>
                    </a:lnTo>
                    <a:lnTo>
                      <a:pt x="75" y="318"/>
                    </a:lnTo>
                    <a:lnTo>
                      <a:pt x="70" y="325"/>
                    </a:lnTo>
                    <a:lnTo>
                      <a:pt x="65" y="333"/>
                    </a:lnTo>
                    <a:lnTo>
                      <a:pt x="60" y="340"/>
                    </a:lnTo>
                    <a:lnTo>
                      <a:pt x="58" y="347"/>
                    </a:lnTo>
                    <a:lnTo>
                      <a:pt x="53" y="354"/>
                    </a:lnTo>
                    <a:lnTo>
                      <a:pt x="46" y="359"/>
                    </a:lnTo>
                    <a:lnTo>
                      <a:pt x="41" y="367"/>
                    </a:lnTo>
                    <a:lnTo>
                      <a:pt x="34" y="371"/>
                    </a:lnTo>
                    <a:lnTo>
                      <a:pt x="27" y="376"/>
                    </a:lnTo>
                    <a:lnTo>
                      <a:pt x="22" y="384"/>
                    </a:lnTo>
                    <a:lnTo>
                      <a:pt x="17" y="391"/>
                    </a:lnTo>
                    <a:lnTo>
                      <a:pt x="10" y="396"/>
                    </a:lnTo>
                    <a:lnTo>
                      <a:pt x="2" y="403"/>
                    </a:lnTo>
                  </a:path>
                </a:pathLst>
              </a:custGeom>
              <a:pattFill prst="wdUpDiag">
                <a:fgClr>
                  <a:schemeClr val="bg2"/>
                </a:fgClr>
                <a:bgClr>
                  <a:schemeClr val="tx1"/>
                </a:bgClr>
              </a:pattFill>
              <a:ln w="50800" cap="rnd">
                <a:solidFill>
                  <a:schemeClr val="accent2"/>
                </a:solidFill>
                <a:round/>
                <a:headEnd/>
                <a:tailEnd/>
              </a:ln>
            </p:spPr>
            <p:txBody>
              <a:bodyPr/>
              <a:lstStyle/>
              <a:p>
                <a:endParaRPr lang="en-CA"/>
              </a:p>
            </p:txBody>
          </p:sp>
          <p:sp>
            <p:nvSpPr>
              <p:cNvPr id="33808" name="Freeform 31" descr="Wide upward diagonal"/>
              <p:cNvSpPr>
                <a:spLocks/>
              </p:cNvSpPr>
              <p:nvPr/>
            </p:nvSpPr>
            <p:spPr bwMode="auto">
              <a:xfrm>
                <a:off x="3462" y="3266"/>
                <a:ext cx="117" cy="407"/>
              </a:xfrm>
              <a:custGeom>
                <a:avLst/>
                <a:gdLst>
                  <a:gd name="T0" fmla="*/ 99 w 117"/>
                  <a:gd name="T1" fmla="*/ 0 h 407"/>
                  <a:gd name="T2" fmla="*/ 94 w 117"/>
                  <a:gd name="T3" fmla="*/ 7 h 407"/>
                  <a:gd name="T4" fmla="*/ 87 w 117"/>
                  <a:gd name="T5" fmla="*/ 12 h 407"/>
                  <a:gd name="T6" fmla="*/ 85 w 117"/>
                  <a:gd name="T7" fmla="*/ 19 h 407"/>
                  <a:gd name="T8" fmla="*/ 77 w 117"/>
                  <a:gd name="T9" fmla="*/ 22 h 407"/>
                  <a:gd name="T10" fmla="*/ 73 w 117"/>
                  <a:gd name="T11" fmla="*/ 29 h 407"/>
                  <a:gd name="T12" fmla="*/ 65 w 117"/>
                  <a:gd name="T13" fmla="*/ 34 h 407"/>
                  <a:gd name="T14" fmla="*/ 63 w 117"/>
                  <a:gd name="T15" fmla="*/ 41 h 407"/>
                  <a:gd name="T16" fmla="*/ 58 w 117"/>
                  <a:gd name="T17" fmla="*/ 49 h 407"/>
                  <a:gd name="T18" fmla="*/ 51 w 117"/>
                  <a:gd name="T19" fmla="*/ 56 h 407"/>
                  <a:gd name="T20" fmla="*/ 46 w 117"/>
                  <a:gd name="T21" fmla="*/ 63 h 407"/>
                  <a:gd name="T22" fmla="*/ 39 w 117"/>
                  <a:gd name="T23" fmla="*/ 68 h 407"/>
                  <a:gd name="T24" fmla="*/ 34 w 117"/>
                  <a:gd name="T25" fmla="*/ 75 h 407"/>
                  <a:gd name="T26" fmla="*/ 31 w 117"/>
                  <a:gd name="T27" fmla="*/ 83 h 407"/>
                  <a:gd name="T28" fmla="*/ 27 w 117"/>
                  <a:gd name="T29" fmla="*/ 90 h 407"/>
                  <a:gd name="T30" fmla="*/ 24 w 117"/>
                  <a:gd name="T31" fmla="*/ 97 h 407"/>
                  <a:gd name="T32" fmla="*/ 22 w 117"/>
                  <a:gd name="T33" fmla="*/ 105 h 407"/>
                  <a:gd name="T34" fmla="*/ 19 w 117"/>
                  <a:gd name="T35" fmla="*/ 112 h 407"/>
                  <a:gd name="T36" fmla="*/ 17 w 117"/>
                  <a:gd name="T37" fmla="*/ 119 h 407"/>
                  <a:gd name="T38" fmla="*/ 12 w 117"/>
                  <a:gd name="T39" fmla="*/ 126 h 407"/>
                  <a:gd name="T40" fmla="*/ 10 w 117"/>
                  <a:gd name="T41" fmla="*/ 134 h 407"/>
                  <a:gd name="T42" fmla="*/ 7 w 117"/>
                  <a:gd name="T43" fmla="*/ 141 h 407"/>
                  <a:gd name="T44" fmla="*/ 7 w 117"/>
                  <a:gd name="T45" fmla="*/ 148 h 407"/>
                  <a:gd name="T46" fmla="*/ 7 w 117"/>
                  <a:gd name="T47" fmla="*/ 156 h 407"/>
                  <a:gd name="T48" fmla="*/ 5 w 117"/>
                  <a:gd name="T49" fmla="*/ 163 h 407"/>
                  <a:gd name="T50" fmla="*/ 2 w 117"/>
                  <a:gd name="T51" fmla="*/ 170 h 407"/>
                  <a:gd name="T52" fmla="*/ 2 w 117"/>
                  <a:gd name="T53" fmla="*/ 177 h 407"/>
                  <a:gd name="T54" fmla="*/ 0 w 117"/>
                  <a:gd name="T55" fmla="*/ 185 h 407"/>
                  <a:gd name="T56" fmla="*/ 0 w 117"/>
                  <a:gd name="T57" fmla="*/ 192 h 407"/>
                  <a:gd name="T58" fmla="*/ 0 w 117"/>
                  <a:gd name="T59" fmla="*/ 199 h 407"/>
                  <a:gd name="T60" fmla="*/ 0 w 117"/>
                  <a:gd name="T61" fmla="*/ 207 h 407"/>
                  <a:gd name="T62" fmla="*/ 0 w 117"/>
                  <a:gd name="T63" fmla="*/ 214 h 407"/>
                  <a:gd name="T64" fmla="*/ 0 w 117"/>
                  <a:gd name="T65" fmla="*/ 221 h 407"/>
                  <a:gd name="T66" fmla="*/ 0 w 117"/>
                  <a:gd name="T67" fmla="*/ 229 h 407"/>
                  <a:gd name="T68" fmla="*/ 0 w 117"/>
                  <a:gd name="T69" fmla="*/ 236 h 407"/>
                  <a:gd name="T70" fmla="*/ 2 w 117"/>
                  <a:gd name="T71" fmla="*/ 243 h 407"/>
                  <a:gd name="T72" fmla="*/ 5 w 117"/>
                  <a:gd name="T73" fmla="*/ 250 h 407"/>
                  <a:gd name="T74" fmla="*/ 7 w 117"/>
                  <a:gd name="T75" fmla="*/ 258 h 407"/>
                  <a:gd name="T76" fmla="*/ 10 w 117"/>
                  <a:gd name="T77" fmla="*/ 265 h 407"/>
                  <a:gd name="T78" fmla="*/ 10 w 117"/>
                  <a:gd name="T79" fmla="*/ 272 h 407"/>
                  <a:gd name="T80" fmla="*/ 12 w 117"/>
                  <a:gd name="T81" fmla="*/ 280 h 407"/>
                  <a:gd name="T82" fmla="*/ 15 w 117"/>
                  <a:gd name="T83" fmla="*/ 287 h 407"/>
                  <a:gd name="T84" fmla="*/ 17 w 117"/>
                  <a:gd name="T85" fmla="*/ 294 h 407"/>
                  <a:gd name="T86" fmla="*/ 22 w 117"/>
                  <a:gd name="T87" fmla="*/ 301 h 407"/>
                  <a:gd name="T88" fmla="*/ 24 w 117"/>
                  <a:gd name="T89" fmla="*/ 309 h 407"/>
                  <a:gd name="T90" fmla="*/ 29 w 117"/>
                  <a:gd name="T91" fmla="*/ 316 h 407"/>
                  <a:gd name="T92" fmla="*/ 34 w 117"/>
                  <a:gd name="T93" fmla="*/ 323 h 407"/>
                  <a:gd name="T94" fmla="*/ 39 w 117"/>
                  <a:gd name="T95" fmla="*/ 331 h 407"/>
                  <a:gd name="T96" fmla="*/ 44 w 117"/>
                  <a:gd name="T97" fmla="*/ 338 h 407"/>
                  <a:gd name="T98" fmla="*/ 48 w 117"/>
                  <a:gd name="T99" fmla="*/ 345 h 407"/>
                  <a:gd name="T100" fmla="*/ 53 w 117"/>
                  <a:gd name="T101" fmla="*/ 353 h 407"/>
                  <a:gd name="T102" fmla="*/ 58 w 117"/>
                  <a:gd name="T103" fmla="*/ 360 h 407"/>
                  <a:gd name="T104" fmla="*/ 63 w 117"/>
                  <a:gd name="T105" fmla="*/ 367 h 407"/>
                  <a:gd name="T106" fmla="*/ 70 w 117"/>
                  <a:gd name="T107" fmla="*/ 372 h 407"/>
                  <a:gd name="T108" fmla="*/ 75 w 117"/>
                  <a:gd name="T109" fmla="*/ 379 h 407"/>
                  <a:gd name="T110" fmla="*/ 80 w 117"/>
                  <a:gd name="T111" fmla="*/ 387 h 407"/>
                  <a:gd name="T112" fmla="*/ 87 w 117"/>
                  <a:gd name="T113" fmla="*/ 391 h 407"/>
                  <a:gd name="T114" fmla="*/ 94 w 117"/>
                  <a:gd name="T115" fmla="*/ 396 h 407"/>
                  <a:gd name="T116" fmla="*/ 102 w 117"/>
                  <a:gd name="T117" fmla="*/ 399 h 407"/>
                  <a:gd name="T118" fmla="*/ 109 w 117"/>
                  <a:gd name="T119" fmla="*/ 401 h 407"/>
                  <a:gd name="T120" fmla="*/ 116 w 117"/>
                  <a:gd name="T121" fmla="*/ 406 h 4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7"/>
                  <a:gd name="T184" fmla="*/ 0 h 407"/>
                  <a:gd name="T185" fmla="*/ 117 w 117"/>
                  <a:gd name="T186" fmla="*/ 407 h 4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7" h="407">
                    <a:moveTo>
                      <a:pt x="99" y="0"/>
                    </a:moveTo>
                    <a:lnTo>
                      <a:pt x="94" y="7"/>
                    </a:lnTo>
                    <a:lnTo>
                      <a:pt x="87" y="12"/>
                    </a:lnTo>
                    <a:lnTo>
                      <a:pt x="85" y="19"/>
                    </a:lnTo>
                    <a:lnTo>
                      <a:pt x="77" y="22"/>
                    </a:lnTo>
                    <a:lnTo>
                      <a:pt x="73" y="29"/>
                    </a:lnTo>
                    <a:lnTo>
                      <a:pt x="65" y="34"/>
                    </a:lnTo>
                    <a:lnTo>
                      <a:pt x="63" y="41"/>
                    </a:lnTo>
                    <a:lnTo>
                      <a:pt x="58" y="49"/>
                    </a:lnTo>
                    <a:lnTo>
                      <a:pt x="51" y="56"/>
                    </a:lnTo>
                    <a:lnTo>
                      <a:pt x="46" y="63"/>
                    </a:lnTo>
                    <a:lnTo>
                      <a:pt x="39" y="68"/>
                    </a:lnTo>
                    <a:lnTo>
                      <a:pt x="34" y="75"/>
                    </a:lnTo>
                    <a:lnTo>
                      <a:pt x="31" y="83"/>
                    </a:lnTo>
                    <a:lnTo>
                      <a:pt x="27" y="90"/>
                    </a:lnTo>
                    <a:lnTo>
                      <a:pt x="24" y="97"/>
                    </a:lnTo>
                    <a:lnTo>
                      <a:pt x="22" y="105"/>
                    </a:lnTo>
                    <a:lnTo>
                      <a:pt x="19" y="112"/>
                    </a:lnTo>
                    <a:lnTo>
                      <a:pt x="17" y="119"/>
                    </a:lnTo>
                    <a:lnTo>
                      <a:pt x="12" y="126"/>
                    </a:lnTo>
                    <a:lnTo>
                      <a:pt x="10" y="134"/>
                    </a:lnTo>
                    <a:lnTo>
                      <a:pt x="7" y="141"/>
                    </a:lnTo>
                    <a:lnTo>
                      <a:pt x="7" y="148"/>
                    </a:lnTo>
                    <a:lnTo>
                      <a:pt x="7" y="156"/>
                    </a:lnTo>
                    <a:lnTo>
                      <a:pt x="5" y="163"/>
                    </a:lnTo>
                    <a:lnTo>
                      <a:pt x="2" y="170"/>
                    </a:lnTo>
                    <a:lnTo>
                      <a:pt x="2" y="177"/>
                    </a:lnTo>
                    <a:lnTo>
                      <a:pt x="0" y="185"/>
                    </a:lnTo>
                    <a:lnTo>
                      <a:pt x="0" y="192"/>
                    </a:lnTo>
                    <a:lnTo>
                      <a:pt x="0" y="199"/>
                    </a:lnTo>
                    <a:lnTo>
                      <a:pt x="0" y="207"/>
                    </a:lnTo>
                    <a:lnTo>
                      <a:pt x="0" y="214"/>
                    </a:lnTo>
                    <a:lnTo>
                      <a:pt x="0" y="221"/>
                    </a:lnTo>
                    <a:lnTo>
                      <a:pt x="0" y="229"/>
                    </a:lnTo>
                    <a:lnTo>
                      <a:pt x="0" y="236"/>
                    </a:lnTo>
                    <a:lnTo>
                      <a:pt x="2" y="243"/>
                    </a:lnTo>
                    <a:lnTo>
                      <a:pt x="5" y="250"/>
                    </a:lnTo>
                    <a:lnTo>
                      <a:pt x="7" y="258"/>
                    </a:lnTo>
                    <a:lnTo>
                      <a:pt x="10" y="265"/>
                    </a:lnTo>
                    <a:lnTo>
                      <a:pt x="10" y="272"/>
                    </a:lnTo>
                    <a:lnTo>
                      <a:pt x="12" y="280"/>
                    </a:lnTo>
                    <a:lnTo>
                      <a:pt x="15" y="287"/>
                    </a:lnTo>
                    <a:lnTo>
                      <a:pt x="17" y="294"/>
                    </a:lnTo>
                    <a:lnTo>
                      <a:pt x="22" y="301"/>
                    </a:lnTo>
                    <a:lnTo>
                      <a:pt x="24" y="309"/>
                    </a:lnTo>
                    <a:lnTo>
                      <a:pt x="29" y="316"/>
                    </a:lnTo>
                    <a:lnTo>
                      <a:pt x="34" y="323"/>
                    </a:lnTo>
                    <a:lnTo>
                      <a:pt x="39" y="331"/>
                    </a:lnTo>
                    <a:lnTo>
                      <a:pt x="44" y="338"/>
                    </a:lnTo>
                    <a:lnTo>
                      <a:pt x="48" y="345"/>
                    </a:lnTo>
                    <a:lnTo>
                      <a:pt x="53" y="353"/>
                    </a:lnTo>
                    <a:lnTo>
                      <a:pt x="58" y="360"/>
                    </a:lnTo>
                    <a:lnTo>
                      <a:pt x="63" y="367"/>
                    </a:lnTo>
                    <a:lnTo>
                      <a:pt x="70" y="372"/>
                    </a:lnTo>
                    <a:lnTo>
                      <a:pt x="75" y="379"/>
                    </a:lnTo>
                    <a:lnTo>
                      <a:pt x="80" y="387"/>
                    </a:lnTo>
                    <a:lnTo>
                      <a:pt x="87" y="391"/>
                    </a:lnTo>
                    <a:lnTo>
                      <a:pt x="94" y="396"/>
                    </a:lnTo>
                    <a:lnTo>
                      <a:pt x="102" y="399"/>
                    </a:lnTo>
                    <a:lnTo>
                      <a:pt x="109" y="401"/>
                    </a:lnTo>
                    <a:lnTo>
                      <a:pt x="116" y="406"/>
                    </a:lnTo>
                  </a:path>
                </a:pathLst>
              </a:custGeom>
              <a:pattFill prst="wdUpDiag">
                <a:fgClr>
                  <a:schemeClr val="bg2"/>
                </a:fgClr>
                <a:bgClr>
                  <a:schemeClr val="tx1"/>
                </a:bgClr>
              </a:pattFill>
              <a:ln w="50800" cap="rnd">
                <a:solidFill>
                  <a:schemeClr val="folHlink"/>
                </a:solidFill>
                <a:round/>
                <a:headEnd/>
                <a:tailEnd/>
              </a:ln>
            </p:spPr>
            <p:txBody>
              <a:bodyPr/>
              <a:lstStyle/>
              <a:p>
                <a:endParaRPr lang="en-CA"/>
              </a:p>
            </p:txBody>
          </p:sp>
        </p:grpSp>
      </p:gr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dissolve">
                                      <p:cBhvr>
                                        <p:cTn id="7" dur="500"/>
                                        <p:tgtEl>
                                          <p:spTgt spid="80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51669" y="457200"/>
            <a:ext cx="7772400" cy="1143000"/>
          </a:xfrm>
        </p:spPr>
        <p:txBody>
          <a:bodyPr/>
          <a:lstStyle/>
          <a:p>
            <a:pPr eaLnBrk="1" hangingPunct="1"/>
            <a:r>
              <a:rPr lang="en-US" dirty="0" smtClean="0"/>
              <a:t>Survey Results</a:t>
            </a:r>
            <a:br>
              <a:rPr lang="en-US" dirty="0" smtClean="0"/>
            </a:br>
            <a:r>
              <a:rPr lang="en-US" dirty="0" smtClean="0"/>
              <a:t>Contingency Table</a:t>
            </a:r>
            <a:br>
              <a:rPr lang="en-US" dirty="0" smtClean="0"/>
            </a:br>
            <a:r>
              <a:rPr lang="en-US" dirty="0" smtClean="0"/>
              <a:t>Conditional Probabilities</a:t>
            </a:r>
          </a:p>
        </p:txBody>
      </p:sp>
      <p:graphicFrame>
        <p:nvGraphicFramePr>
          <p:cNvPr id="34819" name="Group 3"/>
          <p:cNvGraphicFramePr>
            <a:graphicFrameLocks noGrp="1"/>
          </p:cNvGraphicFramePr>
          <p:nvPr>
            <p:ph type="tbl" idx="1"/>
          </p:nvPr>
        </p:nvGraphicFramePr>
        <p:xfrm>
          <a:off x="1409700" y="2074863"/>
          <a:ext cx="6589713" cy="3067050"/>
        </p:xfrm>
        <a:graphic>
          <a:graphicData uri="http://schemas.openxmlformats.org/drawingml/2006/table">
            <a:tbl>
              <a:tblPr/>
              <a:tblGrid>
                <a:gridCol w="2195513"/>
                <a:gridCol w="2198687"/>
                <a:gridCol w="2195513"/>
              </a:tblGrid>
              <a:tr h="1022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&lt; 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&gt; 40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22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Pepsi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22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Coke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4837" name="Text Box 21"/>
          <p:cNvSpPr txBox="1">
            <a:spLocks noChangeArrowheads="1"/>
          </p:cNvSpPr>
          <p:nvPr/>
        </p:nvSpPr>
        <p:spPr bwMode="auto">
          <a:xfrm>
            <a:off x="1295400" y="5334000"/>
            <a:ext cx="648493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t>Prob(Pepsi | &lt;40) = Prob(Pepsi and &lt;40)/Prob(&lt;40)</a:t>
            </a:r>
          </a:p>
          <a:p>
            <a:r>
              <a:rPr lang="en-US"/>
              <a:t>		= 0.2/0.6</a:t>
            </a:r>
          </a:p>
          <a:p>
            <a:r>
              <a:rPr lang="en-US"/>
              <a:t>		= 0.3333</a:t>
            </a:r>
          </a:p>
        </p:txBody>
      </p:sp>
    </p:spTree>
  </p:cSld>
  <p:clrMapOvr>
    <a:masterClrMapping/>
  </p:clrMapOvr>
  <p:transition spd="med">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85800" y="0"/>
            <a:ext cx="7772400" cy="1143000"/>
          </a:xfrm>
        </p:spPr>
        <p:txBody>
          <a:bodyPr/>
          <a:lstStyle/>
          <a:p>
            <a:pPr eaLnBrk="1" hangingPunct="1"/>
            <a:r>
              <a:rPr lang="en-US" dirty="0" smtClean="0"/>
              <a:t>Class Discussion</a:t>
            </a:r>
            <a:br>
              <a:rPr lang="en-US" dirty="0" smtClean="0"/>
            </a:br>
            <a:r>
              <a:rPr lang="en-US" dirty="0" smtClean="0"/>
              <a:t>Contingency Table</a:t>
            </a:r>
          </a:p>
        </p:txBody>
      </p:sp>
      <p:sp>
        <p:nvSpPr>
          <p:cNvPr id="35843" name="Rectangle 4"/>
          <p:cNvSpPr>
            <a:spLocks noGrp="1" noChangeArrowheads="1"/>
          </p:cNvSpPr>
          <p:nvPr>
            <p:ph type="body" sz="half" idx="2"/>
          </p:nvPr>
        </p:nvSpPr>
        <p:spPr>
          <a:xfrm>
            <a:off x="1676400" y="3429000"/>
            <a:ext cx="5867400" cy="2971800"/>
          </a:xfrm>
        </p:spPr>
        <p:txBody>
          <a:bodyPr/>
          <a:lstStyle/>
          <a:p>
            <a:pPr eaLnBrk="1" hangingPunct="1"/>
            <a:r>
              <a:rPr lang="en-US" sz="2400" smtClean="0"/>
              <a:t>What is  Prob (Coke | &gt;40)</a:t>
            </a:r>
          </a:p>
          <a:p>
            <a:pPr eaLnBrk="1" hangingPunct="1"/>
            <a:endParaRPr lang="en-US" sz="2400" smtClean="0"/>
          </a:p>
          <a:p>
            <a:pPr eaLnBrk="1" hangingPunct="1"/>
            <a:r>
              <a:rPr lang="en-US" sz="2400" smtClean="0"/>
              <a:t>Which of the 3 methods of assessing probability is being used in the Coke/Pepsi example? Could one of the other 2 methods be used instead?</a:t>
            </a:r>
          </a:p>
          <a:p>
            <a:pPr eaLnBrk="1" hangingPunct="1"/>
            <a:endParaRPr lang="en-US" sz="2400" smtClean="0"/>
          </a:p>
          <a:p>
            <a:pPr eaLnBrk="1" hangingPunct="1"/>
            <a:endParaRPr lang="en-US" smtClean="0"/>
          </a:p>
        </p:txBody>
      </p:sp>
      <p:graphicFrame>
        <p:nvGraphicFramePr>
          <p:cNvPr id="35870" name="Group 30"/>
          <p:cNvGraphicFramePr>
            <a:graphicFrameLocks noGrp="1"/>
          </p:cNvGraphicFramePr>
          <p:nvPr/>
        </p:nvGraphicFramePr>
        <p:xfrm>
          <a:off x="1371600" y="1371600"/>
          <a:ext cx="6400800" cy="1727202"/>
        </p:xfrm>
        <a:graphic>
          <a:graphicData uri="http://schemas.openxmlformats.org/drawingml/2006/table">
            <a:tbl>
              <a:tblPr/>
              <a:tblGrid>
                <a:gridCol w="2133600"/>
                <a:gridCol w="2133600"/>
                <a:gridCol w="2133600"/>
              </a:tblGrid>
              <a:tr h="518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&lt; 40</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&gt; 40</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Pepsi</a:t>
                      </a: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0.2</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0.3</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Coke</a:t>
                      </a: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0.4</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0.1</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85800" y="304800"/>
            <a:ext cx="7772400" cy="1143000"/>
          </a:xfrm>
        </p:spPr>
        <p:txBody>
          <a:bodyPr/>
          <a:lstStyle/>
          <a:p>
            <a:r>
              <a:rPr lang="en-CA" smtClean="0"/>
              <a:t>Class Discussion</a:t>
            </a:r>
          </a:p>
        </p:txBody>
      </p:sp>
      <p:sp>
        <p:nvSpPr>
          <p:cNvPr id="3" name="Content Placeholder 2"/>
          <p:cNvSpPr>
            <a:spLocks noGrp="1"/>
          </p:cNvSpPr>
          <p:nvPr>
            <p:ph idx="1"/>
          </p:nvPr>
        </p:nvSpPr>
        <p:spPr>
          <a:xfrm>
            <a:off x="457200" y="1524000"/>
            <a:ext cx="7772400" cy="4114800"/>
          </a:xfrm>
        </p:spPr>
        <p:txBody>
          <a:bodyPr/>
          <a:lstStyle/>
          <a:p>
            <a:pPr>
              <a:defRPr/>
            </a:pPr>
            <a:r>
              <a:rPr lang="en-CA" dirty="0" smtClean="0"/>
              <a:t>A mining company explores a site for copper and zinc using exploratory drilling to obtain samples. The probability that a sample </a:t>
            </a:r>
          </a:p>
          <a:p>
            <a:pPr lvl="1">
              <a:defRPr/>
            </a:pPr>
            <a:r>
              <a:rPr lang="en-CA" dirty="0" smtClean="0">
                <a:ea typeface="+mn-ea"/>
                <a:cs typeface="+mn-cs"/>
              </a:rPr>
              <a:t>contains copper is 0.6 </a:t>
            </a:r>
          </a:p>
          <a:p>
            <a:pPr lvl="1">
              <a:defRPr/>
            </a:pPr>
            <a:r>
              <a:rPr lang="en-CA" dirty="0" smtClean="0">
                <a:ea typeface="+mn-ea"/>
                <a:cs typeface="+mn-cs"/>
              </a:rPr>
              <a:t>contains zinc is 0.5</a:t>
            </a:r>
          </a:p>
          <a:p>
            <a:pPr lvl="1">
              <a:defRPr/>
            </a:pPr>
            <a:r>
              <a:rPr lang="en-CA" dirty="0" smtClean="0">
                <a:ea typeface="+mn-ea"/>
                <a:cs typeface="+mn-cs"/>
              </a:rPr>
              <a:t>contains both zinc and copper is 0.4.</a:t>
            </a:r>
          </a:p>
          <a:p>
            <a:pPr>
              <a:defRPr/>
            </a:pPr>
            <a:r>
              <a:rPr lang="en-CA" dirty="0" smtClean="0"/>
              <a:t>What is the probability that a sample containing zinc also contains copper?</a:t>
            </a:r>
            <a:endParaRPr lang="en-CA" dirty="0"/>
          </a:p>
        </p:txBody>
      </p:sp>
      <p:sp>
        <p:nvSpPr>
          <p:cNvPr id="37892" name="TextBox 3"/>
          <p:cNvSpPr txBox="1">
            <a:spLocks noChangeArrowheads="1"/>
          </p:cNvSpPr>
          <p:nvPr/>
        </p:nvSpPr>
        <p:spPr bwMode="auto">
          <a:xfrm>
            <a:off x="7391400" y="6172200"/>
            <a:ext cx="1571625" cy="4619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06ffx #2(a)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772400" cy="1143000"/>
          </a:xfrm>
        </p:spPr>
        <p:txBody>
          <a:bodyPr/>
          <a:lstStyle/>
          <a:p>
            <a:r>
              <a:rPr lang="en-CA" dirty="0" smtClean="0"/>
              <a:t>Planet B</a:t>
            </a:r>
            <a:br>
              <a:rPr lang="en-CA" dirty="0" smtClean="0"/>
            </a:br>
            <a:r>
              <a:rPr lang="en-CA" dirty="0" smtClean="0"/>
              <a:t>Making a Contingency Table</a:t>
            </a:r>
            <a:endParaRPr lang="en-CA" dirty="0"/>
          </a:p>
        </p:txBody>
      </p:sp>
      <p:sp>
        <p:nvSpPr>
          <p:cNvPr id="3" name="Content Placeholder 2"/>
          <p:cNvSpPr>
            <a:spLocks noGrp="1"/>
          </p:cNvSpPr>
          <p:nvPr>
            <p:ph idx="1"/>
          </p:nvPr>
        </p:nvSpPr>
        <p:spPr>
          <a:xfrm>
            <a:off x="304800" y="1524000"/>
            <a:ext cx="8382000" cy="4114800"/>
          </a:xfrm>
        </p:spPr>
        <p:txBody>
          <a:bodyPr/>
          <a:lstStyle/>
          <a:p>
            <a:r>
              <a:rPr lang="en-US" sz="2400" b="1" dirty="0"/>
              <a:t>Planet B</a:t>
            </a:r>
            <a:r>
              <a:rPr lang="en-US" sz="2400" dirty="0"/>
              <a:t>. Environmentalists concerned that global warming may make planet Earth uninhabitable sometimes </a:t>
            </a:r>
            <a:r>
              <a:rPr lang="en-US" sz="2400" dirty="0" err="1"/>
              <a:t>emphasise</a:t>
            </a:r>
            <a:r>
              <a:rPr lang="en-US" sz="2400" dirty="0"/>
              <a:t> their point of view by saying “There is no Planet B”. But space agencies around the world have been cataloguing planets orbiting other stars to try to find potential candidates for Planet B. Not many planets are suitable for human life. The chance of having an acceptable surface gravity is 0.09. The chance of having an acceptable surface temperature is 0.02. </a:t>
            </a:r>
            <a:endParaRPr lang="en-CA" sz="2400" dirty="0"/>
          </a:p>
          <a:p>
            <a:r>
              <a:rPr lang="en-US" sz="2400" dirty="0"/>
              <a:t>Assuming that surface gravity and surface temperature are independent, construct a contingency table to represent this information. </a:t>
            </a:r>
            <a:endParaRPr lang="en-CA" sz="2400" dirty="0"/>
          </a:p>
          <a:p>
            <a:endParaRPr lang="en-CA" sz="2400" dirty="0"/>
          </a:p>
        </p:txBody>
      </p:sp>
      <p:graphicFrame>
        <p:nvGraphicFramePr>
          <p:cNvPr id="4" name="Object 3"/>
          <p:cNvGraphicFramePr>
            <a:graphicFrameLocks noChangeAspect="1"/>
          </p:cNvGraphicFramePr>
          <p:nvPr/>
        </p:nvGraphicFramePr>
        <p:xfrm>
          <a:off x="7620000" y="5334000"/>
          <a:ext cx="1362075" cy="1304925"/>
        </p:xfrm>
        <a:graphic>
          <a:graphicData uri="http://schemas.openxmlformats.org/presentationml/2006/ole">
            <mc:AlternateContent xmlns:mc="http://schemas.openxmlformats.org/markup-compatibility/2006">
              <mc:Choice xmlns:v="urn:schemas-microsoft-com:vml" Requires="v">
                <p:oleObj spid="_x0000_s66565" name="Clip" r:id="rId3" imgW="1807769" imgH="1732788" progId="MS_ClipArt_Gallery.2">
                  <p:embed/>
                </p:oleObj>
              </mc:Choice>
              <mc:Fallback>
                <p:oleObj name="Clip" r:id="rId3" imgW="1807769" imgH="173278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5334000"/>
                        <a:ext cx="1362075" cy="1304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Rounded Rectangular Callout 4"/>
          <p:cNvSpPr/>
          <p:nvPr/>
        </p:nvSpPr>
        <p:spPr>
          <a:xfrm>
            <a:off x="3505200" y="5410200"/>
            <a:ext cx="3048000" cy="1143000"/>
          </a:xfrm>
          <a:prstGeom prst="wedgeRoundRectCallout">
            <a:avLst>
              <a:gd name="adj1" fmla="val 87193"/>
              <a:gd name="adj2" fmla="val -128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2000" dirty="0" smtClean="0">
                <a:solidFill>
                  <a:schemeClr val="accent2"/>
                </a:solidFill>
              </a:rPr>
              <a:t>HINT: Contingency tables consist of “AND” (joint) probabilities.</a:t>
            </a:r>
            <a:endParaRPr lang="en-CA" sz="2000" dirty="0">
              <a:solidFill>
                <a:schemeClr val="accent2"/>
              </a:solidFill>
            </a:endParaRPr>
          </a:p>
        </p:txBody>
      </p:sp>
    </p:spTree>
    <p:extLst>
      <p:ext uri="{BB962C8B-B14F-4D97-AF65-F5344CB8AC3E}">
        <p14:creationId xmlns:p14="http://schemas.microsoft.com/office/powerpoint/2010/main" val="1984802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685800" y="304800"/>
            <a:ext cx="7772400" cy="1143000"/>
          </a:xfrm>
        </p:spPr>
        <p:txBody>
          <a:bodyPr/>
          <a:lstStyle/>
          <a:p>
            <a:r>
              <a:rPr lang="en-CA" smtClean="0"/>
              <a:t>Ethics in Action</a:t>
            </a:r>
            <a:br>
              <a:rPr lang="en-CA" smtClean="0"/>
            </a:br>
            <a:r>
              <a:rPr lang="en-CA" smtClean="0"/>
              <a:t>Hair Salon: Facials or Massages?</a:t>
            </a:r>
          </a:p>
        </p:txBody>
      </p:sp>
      <p:sp>
        <p:nvSpPr>
          <p:cNvPr id="73731" name="Content Placeholder 2"/>
          <p:cNvSpPr>
            <a:spLocks noGrp="1"/>
          </p:cNvSpPr>
          <p:nvPr>
            <p:ph idx="1"/>
          </p:nvPr>
        </p:nvSpPr>
        <p:spPr>
          <a:xfrm>
            <a:off x="685800" y="1981200"/>
            <a:ext cx="7924800" cy="4343400"/>
          </a:xfrm>
        </p:spPr>
        <p:txBody>
          <a:bodyPr/>
          <a:lstStyle/>
          <a:p>
            <a:r>
              <a:rPr lang="en-CA" sz="2800" smtClean="0"/>
              <a:t>Survey of salons offering facials and massages</a:t>
            </a:r>
          </a:p>
          <a:p>
            <a:pPr lvl="1"/>
            <a:r>
              <a:rPr lang="en-CA" sz="2400" smtClean="0"/>
              <a:t>50% of customers wanting hair styling also want facials</a:t>
            </a:r>
          </a:p>
          <a:p>
            <a:pPr lvl="1"/>
            <a:r>
              <a:rPr lang="en-CA" sz="2400" smtClean="0"/>
              <a:t>90% of customers want hair styling or massages</a:t>
            </a:r>
          </a:p>
          <a:p>
            <a:r>
              <a:rPr lang="en-CA" sz="2800" smtClean="0"/>
              <a:t>Therefore we should offer massages.</a:t>
            </a:r>
          </a:p>
          <a:p>
            <a:endParaRPr lang="en-CA" sz="2800" smtClean="0"/>
          </a:p>
          <a:p>
            <a:r>
              <a:rPr lang="en-CA" sz="2800" smtClean="0"/>
              <a:t>Ethical Issue</a:t>
            </a:r>
          </a:p>
          <a:p>
            <a:pPr lvl="1"/>
            <a:r>
              <a:rPr lang="en-CA" sz="2400" smtClean="0"/>
              <a:t>Item A: Probabilities not comparable (conditional/OR)</a:t>
            </a:r>
          </a:p>
          <a:p>
            <a:r>
              <a:rPr lang="en-CA" sz="2800" smtClean="0"/>
              <a:t>Ethical Solution</a:t>
            </a:r>
          </a:p>
          <a:p>
            <a:pPr lvl="1"/>
            <a:r>
              <a:rPr lang="en-CA" sz="2400" smtClean="0"/>
              <a:t>Report all details of survey.</a:t>
            </a:r>
          </a:p>
        </p:txBody>
      </p:sp>
    </p:spTree>
    <p:extLst>
      <p:ext uri="{BB962C8B-B14F-4D97-AF65-F5344CB8AC3E}">
        <p14:creationId xmlns:p14="http://schemas.microsoft.com/office/powerpoint/2010/main" val="7135256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ctrTitle"/>
          </p:nvPr>
        </p:nvSpPr>
        <p:spPr>
          <a:xfrm>
            <a:off x="685800" y="457200"/>
            <a:ext cx="7772400" cy="1143000"/>
          </a:xfrm>
        </p:spPr>
        <p:txBody>
          <a:bodyPr/>
          <a:lstStyle/>
          <a:p>
            <a:pPr eaLnBrk="1" hangingPunct="1"/>
            <a:r>
              <a:rPr lang="en-US" smtClean="0"/>
              <a:t>Tree Diagrams</a:t>
            </a:r>
          </a:p>
        </p:txBody>
      </p:sp>
      <p:sp>
        <p:nvSpPr>
          <p:cNvPr id="36867" name="Rectangle 3"/>
          <p:cNvSpPr>
            <a:spLocks noGrp="1" noChangeArrowheads="1"/>
          </p:cNvSpPr>
          <p:nvPr>
            <p:ph type="subTitle" idx="1"/>
          </p:nvPr>
        </p:nvSpPr>
        <p:spPr>
          <a:xfrm>
            <a:off x="1447800" y="3657600"/>
            <a:ext cx="6629400" cy="2057400"/>
          </a:xfrm>
          <a:solidFill>
            <a:srgbClr val="FFFF99"/>
          </a:solidFill>
          <a:ln w="38100">
            <a:solidFill>
              <a:srgbClr val="000000"/>
            </a:solidFill>
          </a:ln>
        </p:spPr>
        <p:txBody>
          <a:bodyPr/>
          <a:lstStyle/>
          <a:p>
            <a:pPr eaLnBrk="1" hangingPunct="1">
              <a:defRPr/>
            </a:pPr>
            <a:r>
              <a:rPr lang="en-US" smtClean="0"/>
              <a:t>Another way of organizing events of an experiment that aids in the calculation of probabilities is the </a:t>
            </a:r>
            <a:r>
              <a:rPr lang="en-US" i="1" smtClean="0">
                <a:solidFill>
                  <a:srgbClr val="990000"/>
                </a:solidFill>
                <a:effectLst>
                  <a:outerShdw blurRad="38100" dist="38100" dir="2700000" algn="tl">
                    <a:srgbClr val="000000"/>
                  </a:outerShdw>
                </a:effectLst>
              </a:rPr>
              <a:t>tree diagram</a:t>
            </a:r>
            <a:r>
              <a:rPr lang="en-US" smtClean="0"/>
              <a:t>.</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blinds(horizontal)">
                                      <p:cBhvr>
                                        <p:cTn id="7" dur="500"/>
                                        <p:tgtEl>
                                          <p:spTgt spid="368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762000" y="228600"/>
            <a:ext cx="7721600" cy="1143000"/>
          </a:xfrm>
        </p:spPr>
        <p:txBody>
          <a:bodyPr/>
          <a:lstStyle/>
          <a:p>
            <a:pPr eaLnBrk="1" hangingPunct="1"/>
            <a:r>
              <a:rPr lang="en-US" smtClean="0"/>
              <a:t>Tree Diagrams</a:t>
            </a:r>
            <a:br>
              <a:rPr lang="en-US" smtClean="0"/>
            </a:br>
            <a:r>
              <a:rPr lang="en-US" sz="2800" smtClean="0">
                <a:solidFill>
                  <a:srgbClr val="000000"/>
                </a:solidFill>
              </a:rPr>
              <a:t>Drink Survey</a:t>
            </a:r>
            <a:endParaRPr lang="en-US" smtClean="0"/>
          </a:p>
        </p:txBody>
      </p:sp>
      <p:sp>
        <p:nvSpPr>
          <p:cNvPr id="39939" name="Rectangle 3"/>
          <p:cNvSpPr>
            <a:spLocks noChangeArrowheads="1"/>
          </p:cNvSpPr>
          <p:nvPr/>
        </p:nvSpPr>
        <p:spPr bwMode="auto">
          <a:xfrm>
            <a:off x="990600" y="35052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39940" name="Line 4"/>
          <p:cNvSpPr>
            <a:spLocks noChangeShapeType="1"/>
          </p:cNvSpPr>
          <p:nvPr/>
        </p:nvSpPr>
        <p:spPr bwMode="auto">
          <a:xfrm flipV="1">
            <a:off x="1143000" y="2514600"/>
            <a:ext cx="1524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9941" name="Line 5"/>
          <p:cNvSpPr>
            <a:spLocks noChangeShapeType="1"/>
          </p:cNvSpPr>
          <p:nvPr/>
        </p:nvSpPr>
        <p:spPr bwMode="auto">
          <a:xfrm>
            <a:off x="1143000" y="3657600"/>
            <a:ext cx="1600200" cy="762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9942" name="Rectangle 6"/>
          <p:cNvSpPr>
            <a:spLocks noChangeArrowheads="1"/>
          </p:cNvSpPr>
          <p:nvPr/>
        </p:nvSpPr>
        <p:spPr bwMode="auto">
          <a:xfrm>
            <a:off x="2667000" y="2438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39943" name="Rectangle 7"/>
          <p:cNvSpPr>
            <a:spLocks noChangeArrowheads="1"/>
          </p:cNvSpPr>
          <p:nvPr/>
        </p:nvSpPr>
        <p:spPr bwMode="auto">
          <a:xfrm>
            <a:off x="2667000" y="4343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39944" name="Text Box 8"/>
          <p:cNvSpPr txBox="1">
            <a:spLocks noChangeArrowheads="1"/>
          </p:cNvSpPr>
          <p:nvPr/>
        </p:nvSpPr>
        <p:spPr bwMode="auto">
          <a:xfrm>
            <a:off x="609600" y="4038600"/>
            <a:ext cx="1447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P(&gt;40) = 0.4</a:t>
            </a:r>
          </a:p>
        </p:txBody>
      </p:sp>
      <p:sp>
        <p:nvSpPr>
          <p:cNvPr id="39945" name="Text Box 9"/>
          <p:cNvSpPr txBox="1">
            <a:spLocks noChangeArrowheads="1"/>
          </p:cNvSpPr>
          <p:nvPr/>
        </p:nvSpPr>
        <p:spPr bwMode="auto">
          <a:xfrm>
            <a:off x="609600" y="2286000"/>
            <a:ext cx="1371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P(&lt;40) = 0.6</a:t>
            </a:r>
          </a:p>
        </p:txBody>
      </p:sp>
    </p:spTree>
  </p:cSld>
  <p:clrMapOvr>
    <a:masterClrMapping/>
  </p:clrMapOvr>
  <p:transition spd="med">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a:xfrm>
            <a:off x="609600" y="0"/>
            <a:ext cx="7721600" cy="1143000"/>
          </a:xfrm>
        </p:spPr>
        <p:txBody>
          <a:bodyPr/>
          <a:lstStyle/>
          <a:p>
            <a:pPr eaLnBrk="1" hangingPunct="1"/>
            <a:r>
              <a:rPr lang="en-US" smtClean="0"/>
              <a:t>Tree Diagrams </a:t>
            </a:r>
            <a:br>
              <a:rPr lang="en-US" smtClean="0"/>
            </a:br>
            <a:r>
              <a:rPr lang="en-US" sz="2800" smtClean="0">
                <a:solidFill>
                  <a:srgbClr val="000000"/>
                </a:solidFill>
              </a:rPr>
              <a:t>Drink Survey</a:t>
            </a:r>
          </a:p>
        </p:txBody>
      </p:sp>
      <p:sp>
        <p:nvSpPr>
          <p:cNvPr id="40963" name="Line 3"/>
          <p:cNvSpPr>
            <a:spLocks noChangeShapeType="1"/>
          </p:cNvSpPr>
          <p:nvPr/>
        </p:nvSpPr>
        <p:spPr bwMode="auto">
          <a:xfrm flipV="1">
            <a:off x="2667000" y="1828800"/>
            <a:ext cx="26670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64" name="Line 4"/>
          <p:cNvSpPr>
            <a:spLocks noChangeShapeType="1"/>
          </p:cNvSpPr>
          <p:nvPr/>
        </p:nvSpPr>
        <p:spPr bwMode="auto">
          <a:xfrm>
            <a:off x="2667000" y="2514600"/>
            <a:ext cx="28956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65" name="Line 5"/>
          <p:cNvSpPr>
            <a:spLocks noChangeShapeType="1"/>
          </p:cNvSpPr>
          <p:nvPr/>
        </p:nvSpPr>
        <p:spPr bwMode="auto">
          <a:xfrm flipV="1">
            <a:off x="2667000" y="3810000"/>
            <a:ext cx="27432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66" name="Line 6"/>
          <p:cNvSpPr>
            <a:spLocks noChangeShapeType="1"/>
          </p:cNvSpPr>
          <p:nvPr/>
        </p:nvSpPr>
        <p:spPr bwMode="auto">
          <a:xfrm>
            <a:off x="2667000" y="4419600"/>
            <a:ext cx="28194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67" name="Text Box 7"/>
          <p:cNvSpPr txBox="1">
            <a:spLocks noChangeArrowheads="1"/>
          </p:cNvSpPr>
          <p:nvPr/>
        </p:nvSpPr>
        <p:spPr bwMode="auto">
          <a:xfrm>
            <a:off x="2971800" y="1752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P(Pepsi|&lt;40) = 0.33</a:t>
            </a:r>
          </a:p>
        </p:txBody>
      </p:sp>
      <p:sp>
        <p:nvSpPr>
          <p:cNvPr id="40968" name="Text Box 8"/>
          <p:cNvSpPr txBox="1">
            <a:spLocks noChangeArrowheads="1"/>
          </p:cNvSpPr>
          <p:nvPr/>
        </p:nvSpPr>
        <p:spPr bwMode="auto">
          <a:xfrm>
            <a:off x="3048000" y="2895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P(Coke|&lt;40) = 0.66</a:t>
            </a:r>
          </a:p>
        </p:txBody>
      </p:sp>
      <p:sp>
        <p:nvSpPr>
          <p:cNvPr id="40969" name="Text Box 9"/>
          <p:cNvSpPr txBox="1">
            <a:spLocks noChangeArrowheads="1"/>
          </p:cNvSpPr>
          <p:nvPr/>
        </p:nvSpPr>
        <p:spPr bwMode="auto">
          <a:xfrm>
            <a:off x="2971800" y="37338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P(Pepsi|&gt;40) = 0.75</a:t>
            </a:r>
          </a:p>
        </p:txBody>
      </p:sp>
      <p:sp>
        <p:nvSpPr>
          <p:cNvPr id="40970" name="Text Box 10"/>
          <p:cNvSpPr txBox="1">
            <a:spLocks noChangeArrowheads="1"/>
          </p:cNvSpPr>
          <p:nvPr/>
        </p:nvSpPr>
        <p:spPr bwMode="auto">
          <a:xfrm>
            <a:off x="3124200" y="48768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P(Coke|&gt;40) = 0.25</a:t>
            </a:r>
          </a:p>
        </p:txBody>
      </p:sp>
      <p:sp>
        <p:nvSpPr>
          <p:cNvPr id="40971" name="Rectangle 11"/>
          <p:cNvSpPr>
            <a:spLocks noChangeArrowheads="1"/>
          </p:cNvSpPr>
          <p:nvPr/>
        </p:nvSpPr>
        <p:spPr bwMode="auto">
          <a:xfrm>
            <a:off x="990600" y="35052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0972" name="Line 12"/>
          <p:cNvSpPr>
            <a:spLocks noChangeShapeType="1"/>
          </p:cNvSpPr>
          <p:nvPr/>
        </p:nvSpPr>
        <p:spPr bwMode="auto">
          <a:xfrm flipV="1">
            <a:off x="1143000" y="2514600"/>
            <a:ext cx="1524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73" name="Line 13"/>
          <p:cNvSpPr>
            <a:spLocks noChangeShapeType="1"/>
          </p:cNvSpPr>
          <p:nvPr/>
        </p:nvSpPr>
        <p:spPr bwMode="auto">
          <a:xfrm>
            <a:off x="1143000" y="3657600"/>
            <a:ext cx="1600200" cy="762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0974" name="Rectangle 14"/>
          <p:cNvSpPr>
            <a:spLocks noChangeArrowheads="1"/>
          </p:cNvSpPr>
          <p:nvPr/>
        </p:nvSpPr>
        <p:spPr bwMode="auto">
          <a:xfrm>
            <a:off x="2667000" y="2438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0975" name="Rectangle 15"/>
          <p:cNvSpPr>
            <a:spLocks noChangeArrowheads="1"/>
          </p:cNvSpPr>
          <p:nvPr/>
        </p:nvSpPr>
        <p:spPr bwMode="auto">
          <a:xfrm>
            <a:off x="2667000" y="4343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0976" name="Text Box 16"/>
          <p:cNvSpPr txBox="1">
            <a:spLocks noChangeArrowheads="1"/>
          </p:cNvSpPr>
          <p:nvPr/>
        </p:nvSpPr>
        <p:spPr bwMode="auto">
          <a:xfrm>
            <a:off x="609600" y="4038600"/>
            <a:ext cx="1447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P(&gt;40) = 0.4</a:t>
            </a:r>
          </a:p>
        </p:txBody>
      </p:sp>
      <p:sp>
        <p:nvSpPr>
          <p:cNvPr id="40977" name="Text Box 17"/>
          <p:cNvSpPr txBox="1">
            <a:spLocks noChangeArrowheads="1"/>
          </p:cNvSpPr>
          <p:nvPr/>
        </p:nvSpPr>
        <p:spPr bwMode="auto">
          <a:xfrm>
            <a:off x="609600" y="2286000"/>
            <a:ext cx="1371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P(&lt;40) = 0.6</a:t>
            </a:r>
          </a:p>
        </p:txBody>
      </p:sp>
    </p:spTree>
  </p:cSld>
  <p:clrMapOvr>
    <a:masterClrMapping/>
  </p:clrMapOvr>
  <p:transition spd="med">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ctrTitle"/>
          </p:nvPr>
        </p:nvSpPr>
        <p:spPr>
          <a:xfrm>
            <a:off x="609600" y="0"/>
            <a:ext cx="7721600" cy="1143000"/>
          </a:xfrm>
        </p:spPr>
        <p:txBody>
          <a:bodyPr/>
          <a:lstStyle/>
          <a:p>
            <a:pPr eaLnBrk="1" hangingPunct="1"/>
            <a:r>
              <a:rPr lang="en-US" smtClean="0"/>
              <a:t>Tree Diagrams </a:t>
            </a:r>
            <a:br>
              <a:rPr lang="en-US" smtClean="0"/>
            </a:br>
            <a:r>
              <a:rPr lang="en-US" sz="2800" smtClean="0">
                <a:solidFill>
                  <a:srgbClr val="000000"/>
                </a:solidFill>
              </a:rPr>
              <a:t>Drink Survey</a:t>
            </a:r>
          </a:p>
        </p:txBody>
      </p:sp>
      <p:sp>
        <p:nvSpPr>
          <p:cNvPr id="41987" name="Line 3"/>
          <p:cNvSpPr>
            <a:spLocks noChangeShapeType="1"/>
          </p:cNvSpPr>
          <p:nvPr/>
        </p:nvSpPr>
        <p:spPr bwMode="auto">
          <a:xfrm flipV="1">
            <a:off x="2667000" y="1828800"/>
            <a:ext cx="26670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88" name="Line 4"/>
          <p:cNvSpPr>
            <a:spLocks noChangeShapeType="1"/>
          </p:cNvSpPr>
          <p:nvPr/>
        </p:nvSpPr>
        <p:spPr bwMode="auto">
          <a:xfrm>
            <a:off x="2667000" y="2514600"/>
            <a:ext cx="28956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89" name="Line 5"/>
          <p:cNvSpPr>
            <a:spLocks noChangeShapeType="1"/>
          </p:cNvSpPr>
          <p:nvPr/>
        </p:nvSpPr>
        <p:spPr bwMode="auto">
          <a:xfrm flipV="1">
            <a:off x="2667000" y="3810000"/>
            <a:ext cx="27432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90" name="Line 6"/>
          <p:cNvSpPr>
            <a:spLocks noChangeShapeType="1"/>
          </p:cNvSpPr>
          <p:nvPr/>
        </p:nvSpPr>
        <p:spPr bwMode="auto">
          <a:xfrm>
            <a:off x="2667000" y="4419600"/>
            <a:ext cx="2819400" cy="685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91" name="Text Box 7"/>
          <p:cNvSpPr txBox="1">
            <a:spLocks noChangeArrowheads="1"/>
          </p:cNvSpPr>
          <p:nvPr/>
        </p:nvSpPr>
        <p:spPr bwMode="auto">
          <a:xfrm>
            <a:off x="2971800" y="1752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P(Pepsi|&lt;40) = 0.33</a:t>
            </a:r>
          </a:p>
        </p:txBody>
      </p:sp>
      <p:sp>
        <p:nvSpPr>
          <p:cNvPr id="41992" name="Text Box 8"/>
          <p:cNvSpPr txBox="1">
            <a:spLocks noChangeArrowheads="1"/>
          </p:cNvSpPr>
          <p:nvPr/>
        </p:nvSpPr>
        <p:spPr bwMode="auto">
          <a:xfrm>
            <a:off x="3048000" y="2895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P(Coke|&lt;40) = 0.66</a:t>
            </a:r>
          </a:p>
        </p:txBody>
      </p:sp>
      <p:sp>
        <p:nvSpPr>
          <p:cNvPr id="41993" name="Text Box 9"/>
          <p:cNvSpPr txBox="1">
            <a:spLocks noChangeArrowheads="1"/>
          </p:cNvSpPr>
          <p:nvPr/>
        </p:nvSpPr>
        <p:spPr bwMode="auto">
          <a:xfrm>
            <a:off x="2971800" y="37338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P(Pepsi|&gt;40) = 0.75</a:t>
            </a:r>
          </a:p>
        </p:txBody>
      </p:sp>
      <p:sp>
        <p:nvSpPr>
          <p:cNvPr id="41994" name="Text Box 10"/>
          <p:cNvSpPr txBox="1">
            <a:spLocks noChangeArrowheads="1"/>
          </p:cNvSpPr>
          <p:nvPr/>
        </p:nvSpPr>
        <p:spPr bwMode="auto">
          <a:xfrm>
            <a:off x="3124200" y="48768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P(Coke|&gt;40) = 0.25</a:t>
            </a:r>
          </a:p>
        </p:txBody>
      </p:sp>
      <p:sp>
        <p:nvSpPr>
          <p:cNvPr id="41995" name="Rectangle 11"/>
          <p:cNvSpPr>
            <a:spLocks noChangeArrowheads="1"/>
          </p:cNvSpPr>
          <p:nvPr/>
        </p:nvSpPr>
        <p:spPr bwMode="auto">
          <a:xfrm>
            <a:off x="990600" y="35052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1996" name="Line 12"/>
          <p:cNvSpPr>
            <a:spLocks noChangeShapeType="1"/>
          </p:cNvSpPr>
          <p:nvPr/>
        </p:nvSpPr>
        <p:spPr bwMode="auto">
          <a:xfrm flipV="1">
            <a:off x="1143000" y="2514600"/>
            <a:ext cx="1524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97" name="Line 13"/>
          <p:cNvSpPr>
            <a:spLocks noChangeShapeType="1"/>
          </p:cNvSpPr>
          <p:nvPr/>
        </p:nvSpPr>
        <p:spPr bwMode="auto">
          <a:xfrm>
            <a:off x="1143000" y="3657600"/>
            <a:ext cx="1600200" cy="762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1998" name="Rectangle 14"/>
          <p:cNvSpPr>
            <a:spLocks noChangeArrowheads="1"/>
          </p:cNvSpPr>
          <p:nvPr/>
        </p:nvSpPr>
        <p:spPr bwMode="auto">
          <a:xfrm>
            <a:off x="2667000" y="2438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1999" name="Rectangle 15"/>
          <p:cNvSpPr>
            <a:spLocks noChangeArrowheads="1"/>
          </p:cNvSpPr>
          <p:nvPr/>
        </p:nvSpPr>
        <p:spPr bwMode="auto">
          <a:xfrm>
            <a:off x="2667000" y="4343400"/>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2000" name="Text Box 16"/>
          <p:cNvSpPr txBox="1">
            <a:spLocks noChangeArrowheads="1"/>
          </p:cNvSpPr>
          <p:nvPr/>
        </p:nvSpPr>
        <p:spPr bwMode="auto">
          <a:xfrm>
            <a:off x="609600" y="4038600"/>
            <a:ext cx="1447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P(&gt;40) = 0.4</a:t>
            </a:r>
          </a:p>
        </p:txBody>
      </p:sp>
      <p:sp>
        <p:nvSpPr>
          <p:cNvPr id="42001" name="Text Box 17"/>
          <p:cNvSpPr txBox="1">
            <a:spLocks noChangeArrowheads="1"/>
          </p:cNvSpPr>
          <p:nvPr/>
        </p:nvSpPr>
        <p:spPr bwMode="auto">
          <a:xfrm>
            <a:off x="609600" y="2286000"/>
            <a:ext cx="1371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P(&lt;40) = 0.6</a:t>
            </a:r>
          </a:p>
        </p:txBody>
      </p:sp>
      <p:sp>
        <p:nvSpPr>
          <p:cNvPr id="42002" name="Text Box 18"/>
          <p:cNvSpPr txBox="1">
            <a:spLocks noChangeArrowheads="1"/>
          </p:cNvSpPr>
          <p:nvPr/>
        </p:nvSpPr>
        <p:spPr bwMode="auto">
          <a:xfrm>
            <a:off x="5318125" y="1614488"/>
            <a:ext cx="3444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P(Pepsi &amp; &lt;40) = 0.33*0.6=0.2</a:t>
            </a:r>
          </a:p>
        </p:txBody>
      </p:sp>
      <p:sp>
        <p:nvSpPr>
          <p:cNvPr id="42003" name="Text Box 19"/>
          <p:cNvSpPr txBox="1">
            <a:spLocks noChangeArrowheads="1"/>
          </p:cNvSpPr>
          <p:nvPr/>
        </p:nvSpPr>
        <p:spPr bwMode="auto">
          <a:xfrm>
            <a:off x="5486400" y="2971800"/>
            <a:ext cx="34321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P(Coke &amp; &lt;40) = 0.66*0.6=0.4</a:t>
            </a:r>
          </a:p>
        </p:txBody>
      </p:sp>
      <p:sp>
        <p:nvSpPr>
          <p:cNvPr id="42004" name="Text Box 20"/>
          <p:cNvSpPr txBox="1">
            <a:spLocks noChangeArrowheads="1"/>
          </p:cNvSpPr>
          <p:nvPr/>
        </p:nvSpPr>
        <p:spPr bwMode="auto">
          <a:xfrm>
            <a:off x="5486400" y="3657600"/>
            <a:ext cx="3444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P(Pepsi &amp; &gt;40) = 0.75*0.4=0.3</a:t>
            </a:r>
          </a:p>
        </p:txBody>
      </p:sp>
      <p:sp>
        <p:nvSpPr>
          <p:cNvPr id="42005" name="Text Box 21"/>
          <p:cNvSpPr txBox="1">
            <a:spLocks noChangeArrowheads="1"/>
          </p:cNvSpPr>
          <p:nvPr/>
        </p:nvSpPr>
        <p:spPr bwMode="auto">
          <a:xfrm>
            <a:off x="5486400" y="4953000"/>
            <a:ext cx="34321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P(Coke &amp; &gt;40) = 0.25*0.4=0.1</a:t>
            </a:r>
          </a:p>
        </p:txBody>
      </p:sp>
    </p:spTree>
  </p:cSld>
  <p:clrMapOvr>
    <a:masterClrMapping/>
  </p:clrMapOvr>
  <p:transition spd="med">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762000" y="0"/>
            <a:ext cx="7772400" cy="1143000"/>
          </a:xfrm>
        </p:spPr>
        <p:txBody>
          <a:bodyPr/>
          <a:lstStyle/>
          <a:p>
            <a:pPr eaLnBrk="1" hangingPunct="1"/>
            <a:r>
              <a:rPr lang="en-US" smtClean="0"/>
              <a:t>Testing New Drugs</a:t>
            </a:r>
          </a:p>
        </p:txBody>
      </p:sp>
      <p:sp>
        <p:nvSpPr>
          <p:cNvPr id="43011" name="Rectangle 3"/>
          <p:cNvSpPr>
            <a:spLocks noGrp="1" noChangeArrowheads="1"/>
          </p:cNvSpPr>
          <p:nvPr>
            <p:ph type="body" idx="1"/>
          </p:nvPr>
        </p:nvSpPr>
        <p:spPr>
          <a:xfrm>
            <a:off x="0" y="990600"/>
            <a:ext cx="8915400" cy="4114800"/>
          </a:xfrm>
        </p:spPr>
        <p:txBody>
          <a:bodyPr/>
          <a:lstStyle/>
          <a:p>
            <a:pPr eaLnBrk="1" hangingPunct="1"/>
            <a:r>
              <a:rPr lang="en-US" sz="2400" smtClean="0"/>
              <a:t>Clinical testing of chemical compounds for approval as drugs goes through 3 successive stages:</a:t>
            </a:r>
          </a:p>
          <a:p>
            <a:pPr lvl="1" eaLnBrk="1" hangingPunct="1"/>
            <a:r>
              <a:rPr lang="en-US" sz="2400" smtClean="0"/>
              <a:t>Phase 1: testing on about 50 healthy individuals to investigate possible side effects. 70% success rate. Cost $7.3m per compound</a:t>
            </a:r>
          </a:p>
          <a:p>
            <a:pPr lvl="1" eaLnBrk="1" hangingPunct="1"/>
            <a:r>
              <a:rPr lang="en-US" sz="2400" smtClean="0"/>
              <a:t>Phase 2: testing on about 200 patients to investigate effectiveness in curing illness. 43% success rate. Cost $18.9m per compound</a:t>
            </a:r>
          </a:p>
          <a:p>
            <a:pPr lvl="1" eaLnBrk="1" hangingPunct="1"/>
            <a:r>
              <a:rPr lang="en-US" sz="2400" smtClean="0"/>
              <a:t>Phase 3: testing on about 3000 patients to investigate effectiveness in curing illness. 67% success rate. Cost $43.3m per compound</a:t>
            </a:r>
          </a:p>
        </p:txBody>
      </p:sp>
      <p:sp>
        <p:nvSpPr>
          <p:cNvPr id="43012" name="Line 4"/>
          <p:cNvSpPr>
            <a:spLocks noChangeShapeType="1"/>
          </p:cNvSpPr>
          <p:nvPr/>
        </p:nvSpPr>
        <p:spPr bwMode="auto">
          <a:xfrm flipV="1">
            <a:off x="4206875" y="4911725"/>
            <a:ext cx="1828800" cy="228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13" name="Line 5"/>
          <p:cNvSpPr>
            <a:spLocks noChangeShapeType="1"/>
          </p:cNvSpPr>
          <p:nvPr/>
        </p:nvSpPr>
        <p:spPr bwMode="auto">
          <a:xfrm>
            <a:off x="4206875" y="5140325"/>
            <a:ext cx="1905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14" name="Rectangle 8"/>
          <p:cNvSpPr>
            <a:spLocks noChangeArrowheads="1"/>
          </p:cNvSpPr>
          <p:nvPr/>
        </p:nvSpPr>
        <p:spPr bwMode="auto">
          <a:xfrm>
            <a:off x="473075" y="5597525"/>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3015" name="Line 9"/>
          <p:cNvSpPr>
            <a:spLocks noChangeShapeType="1"/>
          </p:cNvSpPr>
          <p:nvPr/>
        </p:nvSpPr>
        <p:spPr bwMode="auto">
          <a:xfrm flipV="1">
            <a:off x="625475" y="5368925"/>
            <a:ext cx="1600200" cy="304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16" name="Line 10"/>
          <p:cNvSpPr>
            <a:spLocks noChangeShapeType="1"/>
          </p:cNvSpPr>
          <p:nvPr/>
        </p:nvSpPr>
        <p:spPr bwMode="auto">
          <a:xfrm>
            <a:off x="625475" y="5749925"/>
            <a:ext cx="1600200" cy="762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17" name="Rectangle 11"/>
          <p:cNvSpPr>
            <a:spLocks noChangeArrowheads="1"/>
          </p:cNvSpPr>
          <p:nvPr/>
        </p:nvSpPr>
        <p:spPr bwMode="auto">
          <a:xfrm>
            <a:off x="2225675" y="5292725"/>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3018" name="Rectangle 12"/>
          <p:cNvSpPr>
            <a:spLocks noChangeArrowheads="1"/>
          </p:cNvSpPr>
          <p:nvPr/>
        </p:nvSpPr>
        <p:spPr bwMode="auto">
          <a:xfrm>
            <a:off x="4054475" y="5064125"/>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43019" name="Line 13"/>
          <p:cNvSpPr>
            <a:spLocks noChangeShapeType="1"/>
          </p:cNvSpPr>
          <p:nvPr/>
        </p:nvSpPr>
        <p:spPr bwMode="auto">
          <a:xfrm flipV="1">
            <a:off x="2378075" y="5140325"/>
            <a:ext cx="1828800" cy="228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20" name="Line 14"/>
          <p:cNvSpPr>
            <a:spLocks noChangeShapeType="1"/>
          </p:cNvSpPr>
          <p:nvPr/>
        </p:nvSpPr>
        <p:spPr bwMode="auto">
          <a:xfrm>
            <a:off x="2378075" y="5368925"/>
            <a:ext cx="1905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43021" name="Text Box 15"/>
          <p:cNvSpPr txBox="1">
            <a:spLocks noChangeArrowheads="1"/>
          </p:cNvSpPr>
          <p:nvPr/>
        </p:nvSpPr>
        <p:spPr bwMode="auto">
          <a:xfrm>
            <a:off x="228600" y="5715000"/>
            <a:ext cx="735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Ph 1</a:t>
            </a:r>
          </a:p>
        </p:txBody>
      </p:sp>
      <p:sp>
        <p:nvSpPr>
          <p:cNvPr id="43022" name="Text Box 16"/>
          <p:cNvSpPr txBox="1">
            <a:spLocks noChangeArrowheads="1"/>
          </p:cNvSpPr>
          <p:nvPr/>
        </p:nvSpPr>
        <p:spPr bwMode="auto">
          <a:xfrm>
            <a:off x="2073275" y="5445125"/>
            <a:ext cx="735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Ph 2</a:t>
            </a:r>
          </a:p>
        </p:txBody>
      </p:sp>
      <p:sp>
        <p:nvSpPr>
          <p:cNvPr id="43023" name="Text Box 17"/>
          <p:cNvSpPr txBox="1">
            <a:spLocks noChangeArrowheads="1"/>
          </p:cNvSpPr>
          <p:nvPr/>
        </p:nvSpPr>
        <p:spPr bwMode="auto">
          <a:xfrm>
            <a:off x="3749675" y="5216525"/>
            <a:ext cx="735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Ph 3</a:t>
            </a:r>
          </a:p>
        </p:txBody>
      </p:sp>
      <p:sp>
        <p:nvSpPr>
          <p:cNvPr id="43024" name="Text Box 18"/>
          <p:cNvSpPr txBox="1">
            <a:spLocks noChangeArrowheads="1"/>
          </p:cNvSpPr>
          <p:nvPr/>
        </p:nvSpPr>
        <p:spPr bwMode="auto">
          <a:xfrm>
            <a:off x="1143000" y="5943600"/>
            <a:ext cx="657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Fail</a:t>
            </a:r>
          </a:p>
        </p:txBody>
      </p:sp>
      <p:sp>
        <p:nvSpPr>
          <p:cNvPr id="43025" name="Text Box 19"/>
          <p:cNvSpPr txBox="1">
            <a:spLocks noChangeArrowheads="1"/>
          </p:cNvSpPr>
          <p:nvPr/>
        </p:nvSpPr>
        <p:spPr bwMode="auto">
          <a:xfrm>
            <a:off x="4816475" y="5445125"/>
            <a:ext cx="657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Fail</a:t>
            </a:r>
          </a:p>
        </p:txBody>
      </p:sp>
      <p:sp>
        <p:nvSpPr>
          <p:cNvPr id="43026" name="Text Box 20"/>
          <p:cNvSpPr txBox="1">
            <a:spLocks noChangeArrowheads="1"/>
          </p:cNvSpPr>
          <p:nvPr/>
        </p:nvSpPr>
        <p:spPr bwMode="auto">
          <a:xfrm>
            <a:off x="3063875" y="5826125"/>
            <a:ext cx="657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Fail</a:t>
            </a:r>
          </a:p>
        </p:txBody>
      </p:sp>
      <p:sp>
        <p:nvSpPr>
          <p:cNvPr id="43027" name="Text Box 21"/>
          <p:cNvSpPr txBox="1">
            <a:spLocks noChangeArrowheads="1"/>
          </p:cNvSpPr>
          <p:nvPr/>
        </p:nvSpPr>
        <p:spPr bwMode="auto">
          <a:xfrm>
            <a:off x="685800" y="5105400"/>
            <a:ext cx="1198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Succeed</a:t>
            </a:r>
          </a:p>
        </p:txBody>
      </p:sp>
      <p:sp>
        <p:nvSpPr>
          <p:cNvPr id="43028" name="Text Box 22"/>
          <p:cNvSpPr txBox="1">
            <a:spLocks noChangeArrowheads="1"/>
          </p:cNvSpPr>
          <p:nvPr/>
        </p:nvSpPr>
        <p:spPr bwMode="auto">
          <a:xfrm>
            <a:off x="2606675" y="4911725"/>
            <a:ext cx="1198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Succeed</a:t>
            </a:r>
          </a:p>
        </p:txBody>
      </p:sp>
      <p:sp>
        <p:nvSpPr>
          <p:cNvPr id="43029" name="Text Box 23"/>
          <p:cNvSpPr txBox="1">
            <a:spLocks noChangeArrowheads="1"/>
          </p:cNvSpPr>
          <p:nvPr/>
        </p:nvSpPr>
        <p:spPr bwMode="auto">
          <a:xfrm>
            <a:off x="4587875" y="4683125"/>
            <a:ext cx="1198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Succeed</a:t>
            </a:r>
          </a:p>
        </p:txBody>
      </p:sp>
      <p:sp>
        <p:nvSpPr>
          <p:cNvPr id="43030" name="AutoShape 24"/>
          <p:cNvSpPr>
            <a:spLocks noChangeArrowheads="1"/>
          </p:cNvSpPr>
          <p:nvPr/>
        </p:nvSpPr>
        <p:spPr bwMode="auto">
          <a:xfrm>
            <a:off x="6096000" y="4495800"/>
            <a:ext cx="2743200" cy="1143000"/>
          </a:xfrm>
          <a:prstGeom prst="wedgeRoundRectCallout">
            <a:avLst>
              <a:gd name="adj1" fmla="val 19792"/>
              <a:gd name="adj2" fmla="val 62361"/>
              <a:gd name="adj3" fmla="val 16667"/>
            </a:avLst>
          </a:prstGeom>
          <a:solidFill>
            <a:schemeClr val="hlink"/>
          </a:solidFill>
          <a:ln w="9525">
            <a:solidFill>
              <a:schemeClr val="tx1"/>
            </a:solidFill>
            <a:miter lim="800000"/>
            <a:headEnd/>
            <a:tailEnd/>
          </a:ln>
        </p:spPr>
        <p:txBody>
          <a:bodyPr/>
          <a:lstStyle/>
          <a:p>
            <a:pPr algn="ctr"/>
            <a:r>
              <a:rPr lang="en-US" sz="2000"/>
              <a:t>Are the %s given in the text </a:t>
            </a:r>
            <a:r>
              <a:rPr lang="en-US" sz="2000" i="1"/>
              <a:t>conditional</a:t>
            </a:r>
            <a:r>
              <a:rPr lang="en-US" sz="2000"/>
              <a:t> probabilities?</a:t>
            </a:r>
          </a:p>
        </p:txBody>
      </p:sp>
      <p:graphicFrame>
        <p:nvGraphicFramePr>
          <p:cNvPr id="43031" name="Object 2"/>
          <p:cNvGraphicFramePr>
            <a:graphicFrameLocks noChangeAspect="1"/>
          </p:cNvGraphicFramePr>
          <p:nvPr/>
        </p:nvGraphicFramePr>
        <p:xfrm>
          <a:off x="7620000" y="5791200"/>
          <a:ext cx="1009650" cy="1066800"/>
        </p:xfrm>
        <a:graphic>
          <a:graphicData uri="http://schemas.openxmlformats.org/presentationml/2006/ole">
            <mc:AlternateContent xmlns:mc="http://schemas.openxmlformats.org/markup-compatibility/2006">
              <mc:Choice xmlns:v="urn:schemas-microsoft-com:vml" Requires="v">
                <p:oleObj spid="_x0000_s43039" name="Clip" r:id="rId3" imgW="2166845" imgH="2287575" progId="MS_ClipArt_Gallery.2">
                  <p:embed/>
                </p:oleObj>
              </mc:Choice>
              <mc:Fallback>
                <p:oleObj name="Clip" r:id="rId3" imgW="2166845" imgH="2287575"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5791200"/>
                        <a:ext cx="1009650"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0" y="0"/>
            <a:ext cx="9144000" cy="1414463"/>
          </a:xfrm>
        </p:spPr>
        <p:txBody>
          <a:bodyPr/>
          <a:lstStyle/>
          <a:p>
            <a:pPr eaLnBrk="1" hangingPunct="1"/>
            <a:r>
              <a:rPr lang="en-US" smtClean="0"/>
              <a:t>Independent and Dependent Events</a:t>
            </a:r>
          </a:p>
        </p:txBody>
      </p:sp>
      <p:sp>
        <p:nvSpPr>
          <p:cNvPr id="14339" name="Rectangle 3"/>
          <p:cNvSpPr>
            <a:spLocks noGrp="1" noChangeArrowheads="1"/>
          </p:cNvSpPr>
          <p:nvPr>
            <p:ph type="subTitle" idx="1"/>
          </p:nvPr>
        </p:nvSpPr>
        <p:spPr>
          <a:xfrm>
            <a:off x="457200" y="1447800"/>
            <a:ext cx="5257800" cy="2743200"/>
          </a:xfrm>
          <a:solidFill>
            <a:srgbClr val="FFFF99"/>
          </a:solidFill>
          <a:ln w="38100">
            <a:solidFill>
              <a:srgbClr val="000000"/>
            </a:solidFill>
          </a:ln>
        </p:spPr>
        <p:txBody>
          <a:bodyPr/>
          <a:lstStyle/>
          <a:p>
            <a:pPr eaLnBrk="1" hangingPunct="1">
              <a:defRPr/>
            </a:pPr>
            <a:r>
              <a:rPr lang="en-US" dirty="0" smtClean="0"/>
              <a:t>Two events are </a:t>
            </a:r>
            <a:r>
              <a:rPr lang="en-US" i="1" dirty="0" smtClean="0">
                <a:solidFill>
                  <a:srgbClr val="990000"/>
                </a:solidFill>
                <a:effectLst>
                  <a:outerShdw blurRad="38100" dist="38100" dir="2700000" algn="tl">
                    <a:srgbClr val="000000"/>
                  </a:outerShdw>
                </a:effectLst>
              </a:rPr>
              <a:t>independent </a:t>
            </a:r>
            <a:r>
              <a:rPr lang="en-US" dirty="0" smtClean="0"/>
              <a:t>if the occurrence of one event does not change the probability of the occurrence of the other event.</a:t>
            </a:r>
          </a:p>
        </p:txBody>
      </p:sp>
      <p:graphicFrame>
        <p:nvGraphicFramePr>
          <p:cNvPr id="44036" name="Object 2"/>
          <p:cNvGraphicFramePr>
            <a:graphicFrameLocks noChangeAspect="1"/>
          </p:cNvGraphicFramePr>
          <p:nvPr/>
        </p:nvGraphicFramePr>
        <p:xfrm>
          <a:off x="7391400" y="4495800"/>
          <a:ext cx="1292225" cy="1981200"/>
        </p:xfrm>
        <a:graphic>
          <a:graphicData uri="http://schemas.openxmlformats.org/presentationml/2006/ole">
            <mc:AlternateContent xmlns:mc="http://schemas.openxmlformats.org/markup-compatibility/2006">
              <mc:Choice xmlns:v="urn:schemas-microsoft-com:vml" Requires="v">
                <p:oleObj spid="_x0000_s44048" name="Clip" r:id="rId3" imgW="1490870" imgH="2286000" progId="MS_ClipArt_Gallery.2">
                  <p:embed/>
                </p:oleObj>
              </mc:Choice>
              <mc:Fallback>
                <p:oleObj name="Clip" r:id="rId3" imgW="1490870" imgH="228600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4495800"/>
                        <a:ext cx="1292225" cy="198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4037" name="AutoShape 7"/>
          <p:cNvSpPr>
            <a:spLocks noChangeArrowheads="1"/>
          </p:cNvSpPr>
          <p:nvPr/>
        </p:nvSpPr>
        <p:spPr bwMode="auto">
          <a:xfrm>
            <a:off x="6248400" y="1143000"/>
            <a:ext cx="2209800" cy="2971800"/>
          </a:xfrm>
          <a:prstGeom prst="wedgeRoundRectCallout">
            <a:avLst>
              <a:gd name="adj1" fmla="val 26722"/>
              <a:gd name="adj2" fmla="val 66935"/>
              <a:gd name="adj3" fmla="val 16667"/>
            </a:avLst>
          </a:prstGeom>
          <a:solidFill>
            <a:schemeClr val="hlink"/>
          </a:solidFill>
          <a:ln w="9525">
            <a:solidFill>
              <a:schemeClr val="tx1"/>
            </a:solidFill>
            <a:miter lim="800000"/>
            <a:headEnd/>
            <a:tailEnd/>
          </a:ln>
        </p:spPr>
        <p:txBody>
          <a:bodyPr/>
          <a:lstStyle/>
          <a:p>
            <a:pPr algn="ctr"/>
            <a:r>
              <a:rPr lang="en-US"/>
              <a:t>Being independent is a totally different thing that being mutually exclusive</a:t>
            </a:r>
          </a:p>
        </p:txBody>
      </p:sp>
      <p:sp>
        <p:nvSpPr>
          <p:cNvPr id="44038" name="Text Box 5"/>
          <p:cNvSpPr txBox="1">
            <a:spLocks noChangeArrowheads="1"/>
          </p:cNvSpPr>
          <p:nvPr/>
        </p:nvSpPr>
        <p:spPr bwMode="auto">
          <a:xfrm>
            <a:off x="304800" y="4572000"/>
            <a:ext cx="39703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Definition of independence: </a:t>
            </a:r>
          </a:p>
          <a:p>
            <a:pPr eaLnBrk="1" hangingPunct="1"/>
            <a:r>
              <a:rPr lang="en-US"/>
              <a:t>Two events are independent if:</a:t>
            </a:r>
          </a:p>
          <a:p>
            <a:pPr eaLnBrk="1" hangingPunct="1"/>
            <a:r>
              <a:rPr lang="en-US"/>
              <a:t>P(A|B)=P(A)</a:t>
            </a:r>
          </a:p>
        </p:txBody>
      </p:sp>
      <p:sp>
        <p:nvSpPr>
          <p:cNvPr id="10" name="Rounded Rectangular Callout 9"/>
          <p:cNvSpPr/>
          <p:nvPr/>
        </p:nvSpPr>
        <p:spPr>
          <a:xfrm>
            <a:off x="4495800" y="4876800"/>
            <a:ext cx="2133600" cy="1752600"/>
          </a:xfrm>
          <a:prstGeom prst="wedgeRoundRectCallout">
            <a:avLst>
              <a:gd name="adj1" fmla="val 101617"/>
              <a:gd name="adj2" fmla="val -49301"/>
              <a:gd name="adj3" fmla="val 16667"/>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solidFill>
                  <a:schemeClr val="accent6"/>
                </a:solidFill>
              </a:rPr>
              <a:t>Must check this formula to prove independence</a:t>
            </a:r>
          </a:p>
        </p:txBody>
      </p:sp>
      <p:sp>
        <p:nvSpPr>
          <p:cNvPr id="11" name="Left-Right Arrow 10"/>
          <p:cNvSpPr/>
          <p:nvPr/>
        </p:nvSpPr>
        <p:spPr>
          <a:xfrm>
            <a:off x="2057400" y="5410200"/>
            <a:ext cx="2743200" cy="304800"/>
          </a:xfrm>
          <a:prstGeom prst="lef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arn(inHorizontal)">
                                      <p:cBhvr>
                                        <p:cTn id="7" dur="500"/>
                                        <p:tgtEl>
                                          <p:spTgt spid="14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5"/>
          <p:cNvSpPr txBox="1">
            <a:spLocks noChangeArrowheads="1"/>
          </p:cNvSpPr>
          <p:nvPr/>
        </p:nvSpPr>
        <p:spPr bwMode="auto">
          <a:xfrm>
            <a:off x="381000" y="3429000"/>
            <a:ext cx="83820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dirty="0"/>
              <a:t>Is </a:t>
            </a:r>
            <a:r>
              <a:rPr lang="en-US" sz="3200" dirty="0" smtClean="0"/>
              <a:t>Preferring Pepsi </a:t>
            </a:r>
            <a:r>
              <a:rPr lang="en-US" sz="3200" dirty="0"/>
              <a:t>independent of </a:t>
            </a:r>
            <a:r>
              <a:rPr lang="en-US" sz="3200" dirty="0" smtClean="0"/>
              <a:t>being &gt;40?</a:t>
            </a:r>
          </a:p>
          <a:p>
            <a:r>
              <a:rPr lang="en-US" sz="3200" dirty="0" smtClean="0"/>
              <a:t>P(Pepsi) = 0.5</a:t>
            </a:r>
          </a:p>
          <a:p>
            <a:r>
              <a:rPr lang="en-US" sz="3200" dirty="0" smtClean="0"/>
              <a:t>P(Pepsi | &gt;40) = 0.3/0.4 = 0.75</a:t>
            </a:r>
          </a:p>
          <a:p>
            <a:r>
              <a:rPr lang="en-US" sz="3200" dirty="0" smtClean="0"/>
              <a:t>Since these are not equal, preferring Pepsi is not independent of being &gt;40. (Drink preference depends on age)</a:t>
            </a:r>
            <a:endParaRPr lang="en-US" sz="3200" dirty="0"/>
          </a:p>
        </p:txBody>
      </p:sp>
      <p:sp>
        <p:nvSpPr>
          <p:cNvPr id="5" name="Rectangle 2"/>
          <p:cNvSpPr txBox="1">
            <a:spLocks noChangeArrowheads="1"/>
          </p:cNvSpPr>
          <p:nvPr/>
        </p:nvSpPr>
        <p:spPr>
          <a:xfrm>
            <a:off x="685800" y="381000"/>
            <a:ext cx="7772400" cy="1143000"/>
          </a:xfrm>
          <a:prstGeom prst="rect">
            <a:avLst/>
          </a:prstGeom>
        </p:spPr>
        <p:txBody>
          <a:bodyPr/>
          <a:lstStyle/>
          <a:p>
            <a:pPr algn="ctr">
              <a:defRPr/>
            </a:pPr>
            <a:r>
              <a:rPr lang="en-US" sz="4400" kern="0" dirty="0" smtClean="0">
                <a:solidFill>
                  <a:schemeClr val="tx2"/>
                </a:solidFill>
                <a:latin typeface="+mj-lt"/>
                <a:ea typeface="+mj-ea"/>
                <a:cs typeface="+mj-cs"/>
              </a:rPr>
              <a:t>Drink Preferences</a:t>
            </a:r>
            <a:endParaRPr lang="en-US" sz="4400" kern="0" dirty="0">
              <a:solidFill>
                <a:schemeClr val="tx2"/>
              </a:solidFill>
              <a:latin typeface="+mj-lt"/>
              <a:ea typeface="+mj-ea"/>
              <a:cs typeface="+mj-cs"/>
            </a:endParaRPr>
          </a:p>
        </p:txBody>
      </p:sp>
      <p:graphicFrame>
        <p:nvGraphicFramePr>
          <p:cNvPr id="6" name="Group 30"/>
          <p:cNvGraphicFramePr>
            <a:graphicFrameLocks noGrp="1"/>
          </p:cNvGraphicFramePr>
          <p:nvPr>
            <p:extLst>
              <p:ext uri="{D42A27DB-BD31-4B8C-83A1-F6EECF244321}">
                <p14:modId xmlns:p14="http://schemas.microsoft.com/office/powerpoint/2010/main" val="3835325474"/>
              </p:ext>
            </p:extLst>
          </p:nvPr>
        </p:nvGraphicFramePr>
        <p:xfrm>
          <a:off x="1371600" y="1447800"/>
          <a:ext cx="6400800" cy="1727202"/>
        </p:xfrm>
        <a:graphic>
          <a:graphicData uri="http://schemas.openxmlformats.org/drawingml/2006/table">
            <a:tbl>
              <a:tblPr/>
              <a:tblGrid>
                <a:gridCol w="2133600"/>
                <a:gridCol w="2133600"/>
                <a:gridCol w="2133600"/>
              </a:tblGrid>
              <a:tr h="518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&lt; 40</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Age &gt; 40</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Pepsi</a:t>
                      </a: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0.2</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0.3</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4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Prefer Coke</a:t>
                      </a: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0.4</a:t>
                      </a: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0.1</a:t>
                      </a: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609600" y="0"/>
            <a:ext cx="7772400" cy="1143000"/>
          </a:xfrm>
        </p:spPr>
        <p:txBody>
          <a:bodyPr/>
          <a:lstStyle/>
          <a:p>
            <a:r>
              <a:rPr lang="en-CA" smtClean="0"/>
              <a:t>Class Discussion</a:t>
            </a:r>
          </a:p>
        </p:txBody>
      </p:sp>
      <p:sp>
        <p:nvSpPr>
          <p:cNvPr id="3" name="Content Placeholder 2"/>
          <p:cNvSpPr>
            <a:spLocks noGrp="1"/>
          </p:cNvSpPr>
          <p:nvPr>
            <p:ph idx="1"/>
          </p:nvPr>
        </p:nvSpPr>
        <p:spPr>
          <a:xfrm>
            <a:off x="381000" y="1219200"/>
            <a:ext cx="7772400" cy="4114800"/>
          </a:xfrm>
        </p:spPr>
        <p:txBody>
          <a:bodyPr/>
          <a:lstStyle/>
          <a:p>
            <a:pPr>
              <a:defRPr/>
            </a:pPr>
            <a:r>
              <a:rPr lang="en-CA" dirty="0" smtClean="0"/>
              <a:t>A mining company explores a site for copper and zinc using exploratory drilling to obtain samples. The probability that a sample </a:t>
            </a:r>
          </a:p>
          <a:p>
            <a:pPr lvl="1">
              <a:defRPr/>
            </a:pPr>
            <a:r>
              <a:rPr lang="en-CA" dirty="0" smtClean="0">
                <a:ea typeface="+mn-ea"/>
                <a:cs typeface="+mn-cs"/>
              </a:rPr>
              <a:t>contains copper is 0.6 </a:t>
            </a:r>
          </a:p>
          <a:p>
            <a:pPr lvl="1">
              <a:defRPr/>
            </a:pPr>
            <a:r>
              <a:rPr lang="en-CA" dirty="0" smtClean="0">
                <a:ea typeface="+mn-ea"/>
                <a:cs typeface="+mn-cs"/>
              </a:rPr>
              <a:t>contains zinc is 0.5</a:t>
            </a:r>
          </a:p>
          <a:p>
            <a:pPr lvl="1">
              <a:defRPr/>
            </a:pPr>
            <a:r>
              <a:rPr lang="en-CA" dirty="0" smtClean="0">
                <a:ea typeface="+mn-ea"/>
                <a:cs typeface="+mn-cs"/>
              </a:rPr>
              <a:t>contains both zinc and copper is 0.4.</a:t>
            </a:r>
          </a:p>
          <a:p>
            <a:pPr>
              <a:defRPr/>
            </a:pPr>
            <a:r>
              <a:rPr lang="en-CA" dirty="0" smtClean="0"/>
              <a:t>Is the presence of copper and zinc in samples (</a:t>
            </a:r>
            <a:r>
              <a:rPr lang="en-CA" dirty="0" err="1" smtClean="0"/>
              <a:t>i</a:t>
            </a:r>
            <a:r>
              <a:rPr lang="en-CA" dirty="0" smtClean="0"/>
              <a:t>) mutually exclusive (ii) independent? State your reasons clearly?</a:t>
            </a:r>
            <a:endParaRPr lang="en-CA" dirty="0"/>
          </a:p>
        </p:txBody>
      </p:sp>
      <p:sp>
        <p:nvSpPr>
          <p:cNvPr id="46084" name="TextBox 3"/>
          <p:cNvSpPr txBox="1">
            <a:spLocks noChangeArrowheads="1"/>
          </p:cNvSpPr>
          <p:nvPr/>
        </p:nvSpPr>
        <p:spPr bwMode="auto">
          <a:xfrm>
            <a:off x="7391400" y="6172200"/>
            <a:ext cx="1589088" cy="4619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CA"/>
              <a:t>06ffx #2(b)</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685800" y="304800"/>
            <a:ext cx="7772400" cy="1143000"/>
          </a:xfrm>
        </p:spPr>
        <p:txBody>
          <a:bodyPr/>
          <a:lstStyle/>
          <a:p>
            <a:r>
              <a:rPr lang="en-CA" smtClean="0"/>
              <a:t>Independent </a:t>
            </a:r>
            <a:br>
              <a:rPr lang="en-CA" smtClean="0"/>
            </a:br>
            <a:r>
              <a:rPr lang="en-CA" smtClean="0"/>
              <a:t>IS NOT THE SAME AS Mutually Exclusive</a:t>
            </a:r>
          </a:p>
        </p:txBody>
      </p:sp>
      <p:graphicFrame>
        <p:nvGraphicFramePr>
          <p:cNvPr id="3" name="Table 2"/>
          <p:cNvGraphicFramePr>
            <a:graphicFrameLocks noGrp="1"/>
          </p:cNvGraphicFramePr>
          <p:nvPr/>
        </p:nvGraphicFramePr>
        <p:xfrm>
          <a:off x="762000" y="2073275"/>
          <a:ext cx="7848600" cy="4403725"/>
        </p:xfrm>
        <a:graphic>
          <a:graphicData uri="http://schemas.openxmlformats.org/drawingml/2006/table">
            <a:tbl>
              <a:tblPr/>
              <a:tblGrid>
                <a:gridCol w="2514600"/>
                <a:gridCol w="5334000"/>
              </a:tblGrid>
              <a:tr h="1842947">
                <a:tc>
                  <a:txBody>
                    <a:bodyPr/>
                    <a:lstStyle/>
                    <a:p>
                      <a:pPr>
                        <a:lnSpc>
                          <a:spcPct val="100000"/>
                        </a:lnSpc>
                        <a:spcAft>
                          <a:spcPts val="0"/>
                        </a:spcAft>
                      </a:pPr>
                      <a:r>
                        <a:rPr lang="en-CA" sz="2400" dirty="0">
                          <a:latin typeface="Times New Roman"/>
                          <a:ea typeface="Calibri"/>
                          <a:cs typeface="Times New Roman"/>
                        </a:rPr>
                        <a:t>Independent</a:t>
                      </a:r>
                      <a:endParaRPr lang="en-CA"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CA" sz="2400" dirty="0">
                          <a:latin typeface="Times New Roman"/>
                          <a:ea typeface="Calibri"/>
                          <a:cs typeface="Times New Roman"/>
                        </a:rPr>
                        <a:t>Check whether P(B|A) = P(B)</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Or</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Check whether P(A|B) = P(A)</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Or</a:t>
                      </a:r>
                      <a:endParaRPr lang="en-CA" sz="2000" dirty="0">
                        <a:latin typeface="Calibri"/>
                        <a:ea typeface="Calibri"/>
                        <a:cs typeface="Times New Roman"/>
                      </a:endParaRPr>
                    </a:p>
                    <a:p>
                      <a:pPr>
                        <a:lnSpc>
                          <a:spcPct val="100000"/>
                        </a:lnSpc>
                        <a:spcAft>
                          <a:spcPts val="0"/>
                        </a:spcAft>
                      </a:pPr>
                      <a:r>
                        <a:rPr lang="en-CA" sz="2400" dirty="0" smtClean="0">
                          <a:latin typeface="Times New Roman"/>
                          <a:ea typeface="Calibri"/>
                          <a:cs typeface="Times New Roman"/>
                        </a:rPr>
                        <a:t>Check </a:t>
                      </a:r>
                      <a:r>
                        <a:rPr lang="en-CA" sz="2400" dirty="0">
                          <a:latin typeface="Times New Roman"/>
                          <a:ea typeface="Calibri"/>
                          <a:cs typeface="Times New Roman"/>
                        </a:rPr>
                        <a:t>whether P(A and B) = P(A) * P(B)</a:t>
                      </a:r>
                      <a:endParaRPr lang="en-CA"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60778">
                <a:tc>
                  <a:txBody>
                    <a:bodyPr/>
                    <a:lstStyle/>
                    <a:p>
                      <a:pPr>
                        <a:lnSpc>
                          <a:spcPct val="100000"/>
                        </a:lnSpc>
                        <a:spcAft>
                          <a:spcPts val="0"/>
                        </a:spcAft>
                      </a:pPr>
                      <a:r>
                        <a:rPr lang="en-CA" sz="2400">
                          <a:latin typeface="Times New Roman"/>
                          <a:ea typeface="Calibri"/>
                          <a:cs typeface="Times New Roman"/>
                        </a:rPr>
                        <a:t>Disjoint (mutually exclusive)</a:t>
                      </a:r>
                      <a:endParaRPr lang="en-CA"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CA" sz="2400" dirty="0">
                          <a:latin typeface="Times New Roman"/>
                          <a:ea typeface="Calibri"/>
                          <a:cs typeface="Times New Roman"/>
                        </a:rPr>
                        <a:t>Check whether P(A and B) = 0</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Or</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Check whether the events A and B overlap in the sample space diagram.</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Or</a:t>
                      </a:r>
                      <a:endParaRPr lang="en-CA" sz="2000" dirty="0">
                        <a:latin typeface="Calibri"/>
                        <a:ea typeface="Calibri"/>
                        <a:cs typeface="Times New Roman"/>
                      </a:endParaRPr>
                    </a:p>
                    <a:p>
                      <a:pPr>
                        <a:lnSpc>
                          <a:spcPct val="100000"/>
                        </a:lnSpc>
                        <a:spcAft>
                          <a:spcPts val="0"/>
                        </a:spcAft>
                      </a:pPr>
                      <a:r>
                        <a:rPr lang="en-CA" sz="2400" dirty="0">
                          <a:latin typeface="Times New Roman"/>
                          <a:ea typeface="Calibri"/>
                          <a:cs typeface="Times New Roman"/>
                        </a:rPr>
                        <a:t>Check whether both events can occur together</a:t>
                      </a:r>
                      <a:endParaRPr lang="en-CA"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ctrTitle"/>
          </p:nvPr>
        </p:nvSpPr>
        <p:spPr>
          <a:xfrm>
            <a:off x="930275" y="0"/>
            <a:ext cx="7721600" cy="1143000"/>
          </a:xfrm>
        </p:spPr>
        <p:txBody>
          <a:bodyPr/>
          <a:lstStyle/>
          <a:p>
            <a:pPr eaLnBrk="1" hangingPunct="1"/>
            <a:r>
              <a:rPr lang="en-US" smtClean="0"/>
              <a:t>The “AND” Rule</a:t>
            </a:r>
          </a:p>
        </p:txBody>
      </p:sp>
      <p:sp>
        <p:nvSpPr>
          <p:cNvPr id="41987" name="Rectangle 3"/>
          <p:cNvSpPr>
            <a:spLocks noGrp="1" noChangeArrowheads="1"/>
          </p:cNvSpPr>
          <p:nvPr>
            <p:ph type="subTitle" idx="1"/>
          </p:nvPr>
        </p:nvSpPr>
        <p:spPr>
          <a:xfrm>
            <a:off x="152400" y="1219200"/>
            <a:ext cx="6400800" cy="4343400"/>
          </a:xfrm>
          <a:solidFill>
            <a:srgbClr val="FFFFFF"/>
          </a:solidFill>
          <a:ln>
            <a:solidFill>
              <a:srgbClr val="000000"/>
            </a:solidFill>
          </a:ln>
        </p:spPr>
        <p:txBody>
          <a:bodyPr/>
          <a:lstStyle/>
          <a:p>
            <a:pPr eaLnBrk="1" hangingPunct="1">
              <a:defRPr/>
            </a:pPr>
            <a:r>
              <a:rPr lang="en-US" dirty="0" smtClean="0">
                <a:solidFill>
                  <a:srgbClr val="990000"/>
                </a:solidFill>
                <a:effectLst>
                  <a:outerShdw blurRad="38100" dist="38100" dir="2700000" algn="tl">
                    <a:srgbClr val="C0C0C0"/>
                  </a:outerShdw>
                </a:effectLst>
              </a:rPr>
              <a:t>PROBABILITY RULE 7a</a:t>
            </a:r>
          </a:p>
          <a:p>
            <a:pPr eaLnBrk="1" hangingPunct="1">
              <a:defRPr/>
            </a:pPr>
            <a:endParaRPr lang="en-US" dirty="0" smtClean="0"/>
          </a:p>
          <a:p>
            <a:pPr eaLnBrk="1" hangingPunct="1">
              <a:defRPr/>
            </a:pPr>
            <a:r>
              <a:rPr lang="en-US" sz="2800" dirty="0" smtClean="0"/>
              <a:t>The “AND” rule for two events E</a:t>
            </a:r>
            <a:r>
              <a:rPr lang="en-US" sz="2800" baseline="-25000" dirty="0" smtClean="0"/>
              <a:t>1</a:t>
            </a:r>
            <a:r>
              <a:rPr lang="en-US" sz="2800" dirty="0" smtClean="0"/>
              <a:t> and E</a:t>
            </a:r>
            <a:r>
              <a:rPr lang="en-US" sz="2800" baseline="-25000" dirty="0" smtClean="0"/>
              <a:t>2</a:t>
            </a:r>
            <a:r>
              <a:rPr lang="en-US" sz="2800" dirty="0" smtClean="0"/>
              <a:t>:</a:t>
            </a:r>
            <a:endParaRPr lang="en-US" sz="3000" dirty="0" smtClean="0"/>
          </a:p>
          <a:p>
            <a:pPr eaLnBrk="1" hangingPunct="1">
              <a:defRPr/>
            </a:pPr>
            <a:endParaRPr lang="en-US" sz="3400" dirty="0" smtClean="0"/>
          </a:p>
          <a:p>
            <a:pPr eaLnBrk="1" hangingPunct="1">
              <a:defRPr/>
            </a:pPr>
            <a:endParaRPr lang="en-US" sz="2800" baseline="-25000" dirty="0" smtClean="0"/>
          </a:p>
        </p:txBody>
      </p:sp>
      <p:graphicFrame>
        <p:nvGraphicFramePr>
          <p:cNvPr id="76802" name="Object 2"/>
          <p:cNvGraphicFramePr>
            <a:graphicFrameLocks noChangeAspect="1"/>
          </p:cNvGraphicFramePr>
          <p:nvPr/>
        </p:nvGraphicFramePr>
        <p:xfrm>
          <a:off x="381000" y="3200400"/>
          <a:ext cx="5981700" cy="2060575"/>
        </p:xfrm>
        <a:graphic>
          <a:graphicData uri="http://schemas.openxmlformats.org/presentationml/2006/ole">
            <mc:AlternateContent xmlns:mc="http://schemas.openxmlformats.org/markup-compatibility/2006">
              <mc:Choice xmlns:v="urn:schemas-microsoft-com:vml" Requires="v">
                <p:oleObj spid="_x0000_s49185" name="Equation" r:id="rId3" imgW="1993900" imgH="685800" progId="Equation.3">
                  <p:embed/>
                </p:oleObj>
              </mc:Choice>
              <mc:Fallback>
                <p:oleObj name="Equation" r:id="rId3" imgW="1993900" imgH="685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200400"/>
                        <a:ext cx="5981700" cy="2060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7" name="Text Box 5"/>
          <p:cNvSpPr txBox="1">
            <a:spLocks noChangeArrowheads="1"/>
          </p:cNvSpPr>
          <p:nvPr/>
        </p:nvSpPr>
        <p:spPr bwMode="auto">
          <a:xfrm>
            <a:off x="3505200" y="5943600"/>
            <a:ext cx="2784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Rule 7 revisited</a:t>
            </a:r>
          </a:p>
        </p:txBody>
      </p:sp>
      <p:sp>
        <p:nvSpPr>
          <p:cNvPr id="49158" name="Rectangle 9"/>
          <p:cNvSpPr>
            <a:spLocks noChangeArrowheads="1"/>
          </p:cNvSpPr>
          <p:nvPr/>
        </p:nvSpPr>
        <p:spPr bwMode="auto">
          <a:xfrm>
            <a:off x="6781800" y="1219200"/>
            <a:ext cx="2082800" cy="682625"/>
          </a:xfrm>
          <a:prstGeom prst="rect">
            <a:avLst/>
          </a:prstGeom>
          <a:solidFill>
            <a:schemeClr val="hlink"/>
          </a:solidFill>
          <a:ln w="12700">
            <a:solidFill>
              <a:srgbClr val="000000"/>
            </a:solidFill>
            <a:miter lim="800000"/>
            <a:headEnd/>
            <a:tailEnd/>
          </a:ln>
        </p:spPr>
        <p:txBody>
          <a:bodyPr lIns="90488" tIns="44450" rIns="90488" bIns="44450" anchor="ctr"/>
          <a:lstStyle/>
          <a:p>
            <a:pPr algn="ctr" eaLnBrk="0" hangingPunct="0">
              <a:lnSpc>
                <a:spcPct val="90000"/>
              </a:lnSpc>
            </a:pPr>
            <a:r>
              <a:rPr lang="en-US" sz="1800" b="1">
                <a:latin typeface="Arial" charset="0"/>
              </a:rPr>
              <a:t>Joint</a:t>
            </a:r>
          </a:p>
          <a:p>
            <a:pPr algn="ctr" eaLnBrk="0" hangingPunct="0">
              <a:lnSpc>
                <a:spcPct val="90000"/>
              </a:lnSpc>
            </a:pPr>
            <a:r>
              <a:rPr lang="en-US" sz="1800" b="1">
                <a:solidFill>
                  <a:srgbClr val="000000"/>
                </a:solidFill>
                <a:latin typeface="Arial" charset="0"/>
              </a:rPr>
              <a:t>“AND”</a:t>
            </a:r>
          </a:p>
        </p:txBody>
      </p:sp>
      <p:sp>
        <p:nvSpPr>
          <p:cNvPr id="49159" name="Rectangle 10"/>
          <p:cNvSpPr>
            <a:spLocks noChangeArrowheads="1"/>
          </p:cNvSpPr>
          <p:nvPr/>
        </p:nvSpPr>
        <p:spPr bwMode="auto">
          <a:xfrm>
            <a:off x="6781800" y="1914525"/>
            <a:ext cx="2082800" cy="3463925"/>
          </a:xfrm>
          <a:prstGeom prst="rect">
            <a:avLst/>
          </a:prstGeom>
          <a:solidFill>
            <a:srgbClr val="FFFFFF"/>
          </a:solidFill>
          <a:ln w="12700">
            <a:solidFill>
              <a:srgbClr val="000000"/>
            </a:solidFill>
            <a:miter lim="800000"/>
            <a:headEnd/>
            <a:tailEnd/>
          </a:ln>
        </p:spPr>
        <p:txBody>
          <a:bodyPr lIns="182562" tIns="182562" rIns="182562" bIns="182562"/>
          <a:lstStyle/>
          <a:p>
            <a:pPr eaLnBrk="0" hangingPunct="0">
              <a:spcBef>
                <a:spcPct val="100000"/>
              </a:spcBef>
            </a:pPr>
            <a:endParaRPr lang="en-US" sz="1800">
              <a:solidFill>
                <a:srgbClr val="000000"/>
              </a:solidFill>
              <a:latin typeface="Arial" charset="0"/>
            </a:endParaRPr>
          </a:p>
          <a:p>
            <a:pPr eaLnBrk="0" hangingPunct="0">
              <a:spcBef>
                <a:spcPct val="100000"/>
              </a:spcBef>
            </a:pPr>
            <a:r>
              <a:rPr lang="en-US" sz="1800">
                <a:solidFill>
                  <a:srgbClr val="000000"/>
                </a:solidFill>
                <a:latin typeface="Arial" charset="0"/>
              </a:rPr>
              <a:t>The probability of </a:t>
            </a:r>
            <a:r>
              <a:rPr lang="en-US" sz="1800" b="1">
                <a:solidFill>
                  <a:srgbClr val="CC6600"/>
                </a:solidFill>
                <a:latin typeface="Arial" charset="0"/>
              </a:rPr>
              <a:t>X and Y</a:t>
            </a:r>
            <a:r>
              <a:rPr lang="en-US" sz="1800">
                <a:solidFill>
                  <a:srgbClr val="000000"/>
                </a:solidFill>
                <a:latin typeface="Arial" charset="0"/>
              </a:rPr>
              <a:t> occurring</a:t>
            </a:r>
          </a:p>
        </p:txBody>
      </p:sp>
      <p:grpSp>
        <p:nvGrpSpPr>
          <p:cNvPr id="49160" name="Group 22"/>
          <p:cNvGrpSpPr>
            <a:grpSpLocks/>
          </p:cNvGrpSpPr>
          <p:nvPr/>
        </p:nvGrpSpPr>
        <p:grpSpPr bwMode="auto">
          <a:xfrm>
            <a:off x="6943725" y="3886200"/>
            <a:ext cx="1787525" cy="1368425"/>
            <a:chOff x="2982" y="2880"/>
            <a:chExt cx="1126" cy="862"/>
          </a:xfrm>
        </p:grpSpPr>
        <p:sp>
          <p:nvSpPr>
            <p:cNvPr id="49162" name="Rectangle 23"/>
            <p:cNvSpPr>
              <a:spLocks noChangeArrowheads="1"/>
            </p:cNvSpPr>
            <p:nvPr/>
          </p:nvSpPr>
          <p:spPr bwMode="auto">
            <a:xfrm>
              <a:off x="2982" y="2880"/>
              <a:ext cx="1126" cy="862"/>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49163" name="Group 24"/>
            <p:cNvGrpSpPr>
              <a:grpSpLocks/>
            </p:cNvGrpSpPr>
            <p:nvPr/>
          </p:nvGrpSpPr>
          <p:grpSpPr bwMode="auto">
            <a:xfrm>
              <a:off x="3074" y="3181"/>
              <a:ext cx="956" cy="522"/>
              <a:chOff x="3078" y="3209"/>
              <a:chExt cx="956" cy="522"/>
            </a:xfrm>
          </p:grpSpPr>
          <p:sp>
            <p:nvSpPr>
              <p:cNvPr id="49169" name="Oval 25"/>
              <p:cNvSpPr>
                <a:spLocks noChangeArrowheads="1"/>
              </p:cNvSpPr>
              <p:nvPr/>
            </p:nvSpPr>
            <p:spPr bwMode="auto">
              <a:xfrm>
                <a:off x="3078" y="3219"/>
                <a:ext cx="569" cy="512"/>
              </a:xfrm>
              <a:prstGeom prst="ellipse">
                <a:avLst/>
              </a:prstGeom>
              <a:solidFill>
                <a:schemeClr val="tx1"/>
              </a:solidFill>
              <a:ln w="50800">
                <a:solidFill>
                  <a:schemeClr val="accent2"/>
                </a:solidFill>
                <a:round/>
                <a:headEnd/>
                <a:tailEnd/>
              </a:ln>
            </p:spPr>
            <p:txBody>
              <a:bodyPr wrap="none" anchor="ctr"/>
              <a:lstStyle/>
              <a:p>
                <a:endParaRPr lang="en-CA"/>
              </a:p>
            </p:txBody>
          </p:sp>
          <p:sp>
            <p:nvSpPr>
              <p:cNvPr id="49170" name="Oval 26"/>
              <p:cNvSpPr>
                <a:spLocks noChangeArrowheads="1"/>
              </p:cNvSpPr>
              <p:nvPr/>
            </p:nvSpPr>
            <p:spPr bwMode="auto">
              <a:xfrm>
                <a:off x="3466" y="3209"/>
                <a:ext cx="568" cy="512"/>
              </a:xfrm>
              <a:prstGeom prst="ellipse">
                <a:avLst/>
              </a:prstGeom>
              <a:solidFill>
                <a:schemeClr val="tx1"/>
              </a:solidFill>
              <a:ln w="50800">
                <a:solidFill>
                  <a:schemeClr val="folHlink"/>
                </a:solidFill>
                <a:round/>
                <a:headEnd/>
                <a:tailEnd/>
              </a:ln>
            </p:spPr>
            <p:txBody>
              <a:bodyPr wrap="none" anchor="ctr"/>
              <a:lstStyle/>
              <a:p>
                <a:endParaRPr lang="en-CA"/>
              </a:p>
            </p:txBody>
          </p:sp>
        </p:grpSp>
        <p:sp>
          <p:nvSpPr>
            <p:cNvPr id="49164" name="Rectangle 27"/>
            <p:cNvSpPr>
              <a:spLocks noChangeArrowheads="1"/>
            </p:cNvSpPr>
            <p:nvPr/>
          </p:nvSpPr>
          <p:spPr bwMode="auto">
            <a:xfrm>
              <a:off x="3600"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folHlink"/>
                  </a:solidFill>
                </a:rPr>
                <a:t>Y</a:t>
              </a:r>
            </a:p>
          </p:txBody>
        </p:sp>
        <p:sp>
          <p:nvSpPr>
            <p:cNvPr id="49165" name="Rectangle 28"/>
            <p:cNvSpPr>
              <a:spLocks noChangeArrowheads="1"/>
            </p:cNvSpPr>
            <p:nvPr/>
          </p:nvSpPr>
          <p:spPr bwMode="auto">
            <a:xfrm>
              <a:off x="3216" y="2880"/>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800" b="1">
                  <a:solidFill>
                    <a:schemeClr val="accent2"/>
                  </a:solidFill>
                </a:rPr>
                <a:t>X</a:t>
              </a:r>
            </a:p>
          </p:txBody>
        </p:sp>
        <p:grpSp>
          <p:nvGrpSpPr>
            <p:cNvPr id="49166" name="Group 29"/>
            <p:cNvGrpSpPr>
              <a:grpSpLocks/>
            </p:cNvGrpSpPr>
            <p:nvPr/>
          </p:nvGrpSpPr>
          <p:grpSpPr bwMode="auto">
            <a:xfrm>
              <a:off x="3458" y="3238"/>
              <a:ext cx="192" cy="414"/>
              <a:chOff x="3462" y="3266"/>
              <a:chExt cx="192" cy="414"/>
            </a:xfrm>
          </p:grpSpPr>
          <p:sp>
            <p:nvSpPr>
              <p:cNvPr id="49167" name="Freeform 30" descr="Wide upward diagonal"/>
              <p:cNvSpPr>
                <a:spLocks/>
              </p:cNvSpPr>
              <p:nvPr/>
            </p:nvSpPr>
            <p:spPr bwMode="auto">
              <a:xfrm>
                <a:off x="3549" y="3276"/>
                <a:ext cx="105" cy="404"/>
              </a:xfrm>
              <a:custGeom>
                <a:avLst/>
                <a:gdLst>
                  <a:gd name="T0" fmla="*/ 0 w 105"/>
                  <a:gd name="T1" fmla="*/ 0 h 404"/>
                  <a:gd name="T2" fmla="*/ 7 w 105"/>
                  <a:gd name="T3" fmla="*/ 5 h 404"/>
                  <a:gd name="T4" fmla="*/ 15 w 105"/>
                  <a:gd name="T5" fmla="*/ 10 h 404"/>
                  <a:gd name="T6" fmla="*/ 22 w 105"/>
                  <a:gd name="T7" fmla="*/ 17 h 404"/>
                  <a:gd name="T8" fmla="*/ 27 w 105"/>
                  <a:gd name="T9" fmla="*/ 24 h 404"/>
                  <a:gd name="T10" fmla="*/ 34 w 105"/>
                  <a:gd name="T11" fmla="*/ 29 h 404"/>
                  <a:gd name="T12" fmla="*/ 36 w 105"/>
                  <a:gd name="T13" fmla="*/ 36 h 404"/>
                  <a:gd name="T14" fmla="*/ 44 w 105"/>
                  <a:gd name="T15" fmla="*/ 39 h 404"/>
                  <a:gd name="T16" fmla="*/ 48 w 105"/>
                  <a:gd name="T17" fmla="*/ 46 h 404"/>
                  <a:gd name="T18" fmla="*/ 56 w 105"/>
                  <a:gd name="T19" fmla="*/ 51 h 404"/>
                  <a:gd name="T20" fmla="*/ 60 w 105"/>
                  <a:gd name="T21" fmla="*/ 58 h 404"/>
                  <a:gd name="T22" fmla="*/ 65 w 105"/>
                  <a:gd name="T23" fmla="*/ 66 h 404"/>
                  <a:gd name="T24" fmla="*/ 70 w 105"/>
                  <a:gd name="T25" fmla="*/ 73 h 404"/>
                  <a:gd name="T26" fmla="*/ 73 w 105"/>
                  <a:gd name="T27" fmla="*/ 80 h 404"/>
                  <a:gd name="T28" fmla="*/ 75 w 105"/>
                  <a:gd name="T29" fmla="*/ 87 h 404"/>
                  <a:gd name="T30" fmla="*/ 80 w 105"/>
                  <a:gd name="T31" fmla="*/ 95 h 404"/>
                  <a:gd name="T32" fmla="*/ 85 w 105"/>
                  <a:gd name="T33" fmla="*/ 102 h 404"/>
                  <a:gd name="T34" fmla="*/ 87 w 105"/>
                  <a:gd name="T35" fmla="*/ 109 h 404"/>
                  <a:gd name="T36" fmla="*/ 89 w 105"/>
                  <a:gd name="T37" fmla="*/ 117 h 404"/>
                  <a:gd name="T38" fmla="*/ 94 w 105"/>
                  <a:gd name="T39" fmla="*/ 124 h 404"/>
                  <a:gd name="T40" fmla="*/ 97 w 105"/>
                  <a:gd name="T41" fmla="*/ 131 h 404"/>
                  <a:gd name="T42" fmla="*/ 99 w 105"/>
                  <a:gd name="T43" fmla="*/ 138 h 404"/>
                  <a:gd name="T44" fmla="*/ 102 w 105"/>
                  <a:gd name="T45" fmla="*/ 146 h 404"/>
                  <a:gd name="T46" fmla="*/ 102 w 105"/>
                  <a:gd name="T47" fmla="*/ 153 h 404"/>
                  <a:gd name="T48" fmla="*/ 104 w 105"/>
                  <a:gd name="T49" fmla="*/ 160 h 404"/>
                  <a:gd name="T50" fmla="*/ 104 w 105"/>
                  <a:gd name="T51" fmla="*/ 168 h 404"/>
                  <a:gd name="T52" fmla="*/ 104 w 105"/>
                  <a:gd name="T53" fmla="*/ 175 h 404"/>
                  <a:gd name="T54" fmla="*/ 104 w 105"/>
                  <a:gd name="T55" fmla="*/ 182 h 404"/>
                  <a:gd name="T56" fmla="*/ 104 w 105"/>
                  <a:gd name="T57" fmla="*/ 189 h 404"/>
                  <a:gd name="T58" fmla="*/ 104 w 105"/>
                  <a:gd name="T59" fmla="*/ 197 h 404"/>
                  <a:gd name="T60" fmla="*/ 104 w 105"/>
                  <a:gd name="T61" fmla="*/ 204 h 404"/>
                  <a:gd name="T62" fmla="*/ 104 w 105"/>
                  <a:gd name="T63" fmla="*/ 211 h 404"/>
                  <a:gd name="T64" fmla="*/ 104 w 105"/>
                  <a:gd name="T65" fmla="*/ 218 h 404"/>
                  <a:gd name="T66" fmla="*/ 104 w 105"/>
                  <a:gd name="T67" fmla="*/ 226 h 404"/>
                  <a:gd name="T68" fmla="*/ 104 w 105"/>
                  <a:gd name="T69" fmla="*/ 233 h 404"/>
                  <a:gd name="T70" fmla="*/ 104 w 105"/>
                  <a:gd name="T71" fmla="*/ 240 h 404"/>
                  <a:gd name="T72" fmla="*/ 104 w 105"/>
                  <a:gd name="T73" fmla="*/ 248 h 404"/>
                  <a:gd name="T74" fmla="*/ 104 w 105"/>
                  <a:gd name="T75" fmla="*/ 255 h 404"/>
                  <a:gd name="T76" fmla="*/ 99 w 105"/>
                  <a:gd name="T77" fmla="*/ 262 h 404"/>
                  <a:gd name="T78" fmla="*/ 99 w 105"/>
                  <a:gd name="T79" fmla="*/ 269 h 404"/>
                  <a:gd name="T80" fmla="*/ 92 w 105"/>
                  <a:gd name="T81" fmla="*/ 277 h 404"/>
                  <a:gd name="T82" fmla="*/ 89 w 105"/>
                  <a:gd name="T83" fmla="*/ 284 h 404"/>
                  <a:gd name="T84" fmla="*/ 89 w 105"/>
                  <a:gd name="T85" fmla="*/ 291 h 404"/>
                  <a:gd name="T86" fmla="*/ 82 w 105"/>
                  <a:gd name="T87" fmla="*/ 296 h 404"/>
                  <a:gd name="T88" fmla="*/ 80 w 105"/>
                  <a:gd name="T89" fmla="*/ 303 h 404"/>
                  <a:gd name="T90" fmla="*/ 80 w 105"/>
                  <a:gd name="T91" fmla="*/ 311 h 404"/>
                  <a:gd name="T92" fmla="*/ 75 w 105"/>
                  <a:gd name="T93" fmla="*/ 318 h 404"/>
                  <a:gd name="T94" fmla="*/ 70 w 105"/>
                  <a:gd name="T95" fmla="*/ 325 h 404"/>
                  <a:gd name="T96" fmla="*/ 65 w 105"/>
                  <a:gd name="T97" fmla="*/ 333 h 404"/>
                  <a:gd name="T98" fmla="*/ 60 w 105"/>
                  <a:gd name="T99" fmla="*/ 340 h 404"/>
                  <a:gd name="T100" fmla="*/ 58 w 105"/>
                  <a:gd name="T101" fmla="*/ 347 h 404"/>
                  <a:gd name="T102" fmla="*/ 53 w 105"/>
                  <a:gd name="T103" fmla="*/ 354 h 404"/>
                  <a:gd name="T104" fmla="*/ 46 w 105"/>
                  <a:gd name="T105" fmla="*/ 359 h 404"/>
                  <a:gd name="T106" fmla="*/ 41 w 105"/>
                  <a:gd name="T107" fmla="*/ 367 h 404"/>
                  <a:gd name="T108" fmla="*/ 34 w 105"/>
                  <a:gd name="T109" fmla="*/ 371 h 404"/>
                  <a:gd name="T110" fmla="*/ 27 w 105"/>
                  <a:gd name="T111" fmla="*/ 376 h 404"/>
                  <a:gd name="T112" fmla="*/ 22 w 105"/>
                  <a:gd name="T113" fmla="*/ 384 h 404"/>
                  <a:gd name="T114" fmla="*/ 17 w 105"/>
                  <a:gd name="T115" fmla="*/ 391 h 404"/>
                  <a:gd name="T116" fmla="*/ 10 w 105"/>
                  <a:gd name="T117" fmla="*/ 396 h 404"/>
                  <a:gd name="T118" fmla="*/ 2 w 105"/>
                  <a:gd name="T119" fmla="*/ 403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5"/>
                  <a:gd name="T181" fmla="*/ 0 h 404"/>
                  <a:gd name="T182" fmla="*/ 105 w 10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5" h="404">
                    <a:moveTo>
                      <a:pt x="0" y="0"/>
                    </a:moveTo>
                    <a:lnTo>
                      <a:pt x="7" y="5"/>
                    </a:lnTo>
                    <a:lnTo>
                      <a:pt x="15" y="10"/>
                    </a:lnTo>
                    <a:lnTo>
                      <a:pt x="22" y="17"/>
                    </a:lnTo>
                    <a:lnTo>
                      <a:pt x="27" y="24"/>
                    </a:lnTo>
                    <a:lnTo>
                      <a:pt x="34" y="29"/>
                    </a:lnTo>
                    <a:lnTo>
                      <a:pt x="36" y="36"/>
                    </a:lnTo>
                    <a:lnTo>
                      <a:pt x="44" y="39"/>
                    </a:lnTo>
                    <a:lnTo>
                      <a:pt x="48" y="46"/>
                    </a:lnTo>
                    <a:lnTo>
                      <a:pt x="56" y="51"/>
                    </a:lnTo>
                    <a:lnTo>
                      <a:pt x="60" y="58"/>
                    </a:lnTo>
                    <a:lnTo>
                      <a:pt x="65" y="66"/>
                    </a:lnTo>
                    <a:lnTo>
                      <a:pt x="70" y="73"/>
                    </a:lnTo>
                    <a:lnTo>
                      <a:pt x="73" y="80"/>
                    </a:lnTo>
                    <a:lnTo>
                      <a:pt x="75" y="87"/>
                    </a:lnTo>
                    <a:lnTo>
                      <a:pt x="80" y="95"/>
                    </a:lnTo>
                    <a:lnTo>
                      <a:pt x="85" y="102"/>
                    </a:lnTo>
                    <a:lnTo>
                      <a:pt x="87" y="109"/>
                    </a:lnTo>
                    <a:lnTo>
                      <a:pt x="89" y="117"/>
                    </a:lnTo>
                    <a:lnTo>
                      <a:pt x="94" y="124"/>
                    </a:lnTo>
                    <a:lnTo>
                      <a:pt x="97" y="131"/>
                    </a:lnTo>
                    <a:lnTo>
                      <a:pt x="99" y="138"/>
                    </a:lnTo>
                    <a:lnTo>
                      <a:pt x="102" y="146"/>
                    </a:lnTo>
                    <a:lnTo>
                      <a:pt x="102" y="153"/>
                    </a:lnTo>
                    <a:lnTo>
                      <a:pt x="104" y="160"/>
                    </a:lnTo>
                    <a:lnTo>
                      <a:pt x="104" y="168"/>
                    </a:lnTo>
                    <a:lnTo>
                      <a:pt x="104" y="175"/>
                    </a:lnTo>
                    <a:lnTo>
                      <a:pt x="104" y="182"/>
                    </a:lnTo>
                    <a:lnTo>
                      <a:pt x="104" y="189"/>
                    </a:lnTo>
                    <a:lnTo>
                      <a:pt x="104" y="197"/>
                    </a:lnTo>
                    <a:lnTo>
                      <a:pt x="104" y="204"/>
                    </a:lnTo>
                    <a:lnTo>
                      <a:pt x="104" y="211"/>
                    </a:lnTo>
                    <a:lnTo>
                      <a:pt x="104" y="218"/>
                    </a:lnTo>
                    <a:lnTo>
                      <a:pt x="104" y="226"/>
                    </a:lnTo>
                    <a:lnTo>
                      <a:pt x="104" y="233"/>
                    </a:lnTo>
                    <a:lnTo>
                      <a:pt x="104" y="240"/>
                    </a:lnTo>
                    <a:lnTo>
                      <a:pt x="104" y="248"/>
                    </a:lnTo>
                    <a:lnTo>
                      <a:pt x="104" y="255"/>
                    </a:lnTo>
                    <a:lnTo>
                      <a:pt x="99" y="262"/>
                    </a:lnTo>
                    <a:lnTo>
                      <a:pt x="99" y="269"/>
                    </a:lnTo>
                    <a:lnTo>
                      <a:pt x="92" y="277"/>
                    </a:lnTo>
                    <a:lnTo>
                      <a:pt x="89" y="284"/>
                    </a:lnTo>
                    <a:lnTo>
                      <a:pt x="89" y="291"/>
                    </a:lnTo>
                    <a:lnTo>
                      <a:pt x="82" y="296"/>
                    </a:lnTo>
                    <a:lnTo>
                      <a:pt x="80" y="303"/>
                    </a:lnTo>
                    <a:lnTo>
                      <a:pt x="80" y="311"/>
                    </a:lnTo>
                    <a:lnTo>
                      <a:pt x="75" y="318"/>
                    </a:lnTo>
                    <a:lnTo>
                      <a:pt x="70" y="325"/>
                    </a:lnTo>
                    <a:lnTo>
                      <a:pt x="65" y="333"/>
                    </a:lnTo>
                    <a:lnTo>
                      <a:pt x="60" y="340"/>
                    </a:lnTo>
                    <a:lnTo>
                      <a:pt x="58" y="347"/>
                    </a:lnTo>
                    <a:lnTo>
                      <a:pt x="53" y="354"/>
                    </a:lnTo>
                    <a:lnTo>
                      <a:pt x="46" y="359"/>
                    </a:lnTo>
                    <a:lnTo>
                      <a:pt x="41" y="367"/>
                    </a:lnTo>
                    <a:lnTo>
                      <a:pt x="34" y="371"/>
                    </a:lnTo>
                    <a:lnTo>
                      <a:pt x="27" y="376"/>
                    </a:lnTo>
                    <a:lnTo>
                      <a:pt x="22" y="384"/>
                    </a:lnTo>
                    <a:lnTo>
                      <a:pt x="17" y="391"/>
                    </a:lnTo>
                    <a:lnTo>
                      <a:pt x="10" y="396"/>
                    </a:lnTo>
                    <a:lnTo>
                      <a:pt x="2" y="403"/>
                    </a:lnTo>
                  </a:path>
                </a:pathLst>
              </a:custGeom>
              <a:pattFill prst="wdUpDiag">
                <a:fgClr>
                  <a:schemeClr val="bg2"/>
                </a:fgClr>
                <a:bgClr>
                  <a:schemeClr val="tx1"/>
                </a:bgClr>
              </a:pattFill>
              <a:ln w="50800" cap="rnd">
                <a:solidFill>
                  <a:schemeClr val="accent2"/>
                </a:solidFill>
                <a:round/>
                <a:headEnd/>
                <a:tailEnd/>
              </a:ln>
            </p:spPr>
            <p:txBody>
              <a:bodyPr/>
              <a:lstStyle/>
              <a:p>
                <a:endParaRPr lang="en-CA"/>
              </a:p>
            </p:txBody>
          </p:sp>
          <p:sp>
            <p:nvSpPr>
              <p:cNvPr id="49168" name="Freeform 31" descr="Wide upward diagonal"/>
              <p:cNvSpPr>
                <a:spLocks/>
              </p:cNvSpPr>
              <p:nvPr/>
            </p:nvSpPr>
            <p:spPr bwMode="auto">
              <a:xfrm>
                <a:off x="3462" y="3266"/>
                <a:ext cx="117" cy="407"/>
              </a:xfrm>
              <a:custGeom>
                <a:avLst/>
                <a:gdLst>
                  <a:gd name="T0" fmla="*/ 99 w 117"/>
                  <a:gd name="T1" fmla="*/ 0 h 407"/>
                  <a:gd name="T2" fmla="*/ 94 w 117"/>
                  <a:gd name="T3" fmla="*/ 7 h 407"/>
                  <a:gd name="T4" fmla="*/ 87 w 117"/>
                  <a:gd name="T5" fmla="*/ 12 h 407"/>
                  <a:gd name="T6" fmla="*/ 85 w 117"/>
                  <a:gd name="T7" fmla="*/ 19 h 407"/>
                  <a:gd name="T8" fmla="*/ 77 w 117"/>
                  <a:gd name="T9" fmla="*/ 22 h 407"/>
                  <a:gd name="T10" fmla="*/ 73 w 117"/>
                  <a:gd name="T11" fmla="*/ 29 h 407"/>
                  <a:gd name="T12" fmla="*/ 65 w 117"/>
                  <a:gd name="T13" fmla="*/ 34 h 407"/>
                  <a:gd name="T14" fmla="*/ 63 w 117"/>
                  <a:gd name="T15" fmla="*/ 41 h 407"/>
                  <a:gd name="T16" fmla="*/ 58 w 117"/>
                  <a:gd name="T17" fmla="*/ 49 h 407"/>
                  <a:gd name="T18" fmla="*/ 51 w 117"/>
                  <a:gd name="T19" fmla="*/ 56 h 407"/>
                  <a:gd name="T20" fmla="*/ 46 w 117"/>
                  <a:gd name="T21" fmla="*/ 63 h 407"/>
                  <a:gd name="T22" fmla="*/ 39 w 117"/>
                  <a:gd name="T23" fmla="*/ 68 h 407"/>
                  <a:gd name="T24" fmla="*/ 34 w 117"/>
                  <a:gd name="T25" fmla="*/ 75 h 407"/>
                  <a:gd name="T26" fmla="*/ 31 w 117"/>
                  <a:gd name="T27" fmla="*/ 83 h 407"/>
                  <a:gd name="T28" fmla="*/ 27 w 117"/>
                  <a:gd name="T29" fmla="*/ 90 h 407"/>
                  <a:gd name="T30" fmla="*/ 24 w 117"/>
                  <a:gd name="T31" fmla="*/ 97 h 407"/>
                  <a:gd name="T32" fmla="*/ 22 w 117"/>
                  <a:gd name="T33" fmla="*/ 105 h 407"/>
                  <a:gd name="T34" fmla="*/ 19 w 117"/>
                  <a:gd name="T35" fmla="*/ 112 h 407"/>
                  <a:gd name="T36" fmla="*/ 17 w 117"/>
                  <a:gd name="T37" fmla="*/ 119 h 407"/>
                  <a:gd name="T38" fmla="*/ 12 w 117"/>
                  <a:gd name="T39" fmla="*/ 126 h 407"/>
                  <a:gd name="T40" fmla="*/ 10 w 117"/>
                  <a:gd name="T41" fmla="*/ 134 h 407"/>
                  <a:gd name="T42" fmla="*/ 7 w 117"/>
                  <a:gd name="T43" fmla="*/ 141 h 407"/>
                  <a:gd name="T44" fmla="*/ 7 w 117"/>
                  <a:gd name="T45" fmla="*/ 148 h 407"/>
                  <a:gd name="T46" fmla="*/ 7 w 117"/>
                  <a:gd name="T47" fmla="*/ 156 h 407"/>
                  <a:gd name="T48" fmla="*/ 5 w 117"/>
                  <a:gd name="T49" fmla="*/ 163 h 407"/>
                  <a:gd name="T50" fmla="*/ 2 w 117"/>
                  <a:gd name="T51" fmla="*/ 170 h 407"/>
                  <a:gd name="T52" fmla="*/ 2 w 117"/>
                  <a:gd name="T53" fmla="*/ 177 h 407"/>
                  <a:gd name="T54" fmla="*/ 0 w 117"/>
                  <a:gd name="T55" fmla="*/ 185 h 407"/>
                  <a:gd name="T56" fmla="*/ 0 w 117"/>
                  <a:gd name="T57" fmla="*/ 192 h 407"/>
                  <a:gd name="T58" fmla="*/ 0 w 117"/>
                  <a:gd name="T59" fmla="*/ 199 h 407"/>
                  <a:gd name="T60" fmla="*/ 0 w 117"/>
                  <a:gd name="T61" fmla="*/ 207 h 407"/>
                  <a:gd name="T62" fmla="*/ 0 w 117"/>
                  <a:gd name="T63" fmla="*/ 214 h 407"/>
                  <a:gd name="T64" fmla="*/ 0 w 117"/>
                  <a:gd name="T65" fmla="*/ 221 h 407"/>
                  <a:gd name="T66" fmla="*/ 0 w 117"/>
                  <a:gd name="T67" fmla="*/ 229 h 407"/>
                  <a:gd name="T68" fmla="*/ 0 w 117"/>
                  <a:gd name="T69" fmla="*/ 236 h 407"/>
                  <a:gd name="T70" fmla="*/ 2 w 117"/>
                  <a:gd name="T71" fmla="*/ 243 h 407"/>
                  <a:gd name="T72" fmla="*/ 5 w 117"/>
                  <a:gd name="T73" fmla="*/ 250 h 407"/>
                  <a:gd name="T74" fmla="*/ 7 w 117"/>
                  <a:gd name="T75" fmla="*/ 258 h 407"/>
                  <a:gd name="T76" fmla="*/ 10 w 117"/>
                  <a:gd name="T77" fmla="*/ 265 h 407"/>
                  <a:gd name="T78" fmla="*/ 10 w 117"/>
                  <a:gd name="T79" fmla="*/ 272 h 407"/>
                  <a:gd name="T80" fmla="*/ 12 w 117"/>
                  <a:gd name="T81" fmla="*/ 280 h 407"/>
                  <a:gd name="T82" fmla="*/ 15 w 117"/>
                  <a:gd name="T83" fmla="*/ 287 h 407"/>
                  <a:gd name="T84" fmla="*/ 17 w 117"/>
                  <a:gd name="T85" fmla="*/ 294 h 407"/>
                  <a:gd name="T86" fmla="*/ 22 w 117"/>
                  <a:gd name="T87" fmla="*/ 301 h 407"/>
                  <a:gd name="T88" fmla="*/ 24 w 117"/>
                  <a:gd name="T89" fmla="*/ 309 h 407"/>
                  <a:gd name="T90" fmla="*/ 29 w 117"/>
                  <a:gd name="T91" fmla="*/ 316 h 407"/>
                  <a:gd name="T92" fmla="*/ 34 w 117"/>
                  <a:gd name="T93" fmla="*/ 323 h 407"/>
                  <a:gd name="T94" fmla="*/ 39 w 117"/>
                  <a:gd name="T95" fmla="*/ 331 h 407"/>
                  <a:gd name="T96" fmla="*/ 44 w 117"/>
                  <a:gd name="T97" fmla="*/ 338 h 407"/>
                  <a:gd name="T98" fmla="*/ 48 w 117"/>
                  <a:gd name="T99" fmla="*/ 345 h 407"/>
                  <a:gd name="T100" fmla="*/ 53 w 117"/>
                  <a:gd name="T101" fmla="*/ 353 h 407"/>
                  <a:gd name="T102" fmla="*/ 58 w 117"/>
                  <a:gd name="T103" fmla="*/ 360 h 407"/>
                  <a:gd name="T104" fmla="*/ 63 w 117"/>
                  <a:gd name="T105" fmla="*/ 367 h 407"/>
                  <a:gd name="T106" fmla="*/ 70 w 117"/>
                  <a:gd name="T107" fmla="*/ 372 h 407"/>
                  <a:gd name="T108" fmla="*/ 75 w 117"/>
                  <a:gd name="T109" fmla="*/ 379 h 407"/>
                  <a:gd name="T110" fmla="*/ 80 w 117"/>
                  <a:gd name="T111" fmla="*/ 387 h 407"/>
                  <a:gd name="T112" fmla="*/ 87 w 117"/>
                  <a:gd name="T113" fmla="*/ 391 h 407"/>
                  <a:gd name="T114" fmla="*/ 94 w 117"/>
                  <a:gd name="T115" fmla="*/ 396 h 407"/>
                  <a:gd name="T116" fmla="*/ 102 w 117"/>
                  <a:gd name="T117" fmla="*/ 399 h 407"/>
                  <a:gd name="T118" fmla="*/ 109 w 117"/>
                  <a:gd name="T119" fmla="*/ 401 h 407"/>
                  <a:gd name="T120" fmla="*/ 116 w 117"/>
                  <a:gd name="T121" fmla="*/ 406 h 4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7"/>
                  <a:gd name="T184" fmla="*/ 0 h 407"/>
                  <a:gd name="T185" fmla="*/ 117 w 117"/>
                  <a:gd name="T186" fmla="*/ 407 h 4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7" h="407">
                    <a:moveTo>
                      <a:pt x="99" y="0"/>
                    </a:moveTo>
                    <a:lnTo>
                      <a:pt x="94" y="7"/>
                    </a:lnTo>
                    <a:lnTo>
                      <a:pt x="87" y="12"/>
                    </a:lnTo>
                    <a:lnTo>
                      <a:pt x="85" y="19"/>
                    </a:lnTo>
                    <a:lnTo>
                      <a:pt x="77" y="22"/>
                    </a:lnTo>
                    <a:lnTo>
                      <a:pt x="73" y="29"/>
                    </a:lnTo>
                    <a:lnTo>
                      <a:pt x="65" y="34"/>
                    </a:lnTo>
                    <a:lnTo>
                      <a:pt x="63" y="41"/>
                    </a:lnTo>
                    <a:lnTo>
                      <a:pt x="58" y="49"/>
                    </a:lnTo>
                    <a:lnTo>
                      <a:pt x="51" y="56"/>
                    </a:lnTo>
                    <a:lnTo>
                      <a:pt x="46" y="63"/>
                    </a:lnTo>
                    <a:lnTo>
                      <a:pt x="39" y="68"/>
                    </a:lnTo>
                    <a:lnTo>
                      <a:pt x="34" y="75"/>
                    </a:lnTo>
                    <a:lnTo>
                      <a:pt x="31" y="83"/>
                    </a:lnTo>
                    <a:lnTo>
                      <a:pt x="27" y="90"/>
                    </a:lnTo>
                    <a:lnTo>
                      <a:pt x="24" y="97"/>
                    </a:lnTo>
                    <a:lnTo>
                      <a:pt x="22" y="105"/>
                    </a:lnTo>
                    <a:lnTo>
                      <a:pt x="19" y="112"/>
                    </a:lnTo>
                    <a:lnTo>
                      <a:pt x="17" y="119"/>
                    </a:lnTo>
                    <a:lnTo>
                      <a:pt x="12" y="126"/>
                    </a:lnTo>
                    <a:lnTo>
                      <a:pt x="10" y="134"/>
                    </a:lnTo>
                    <a:lnTo>
                      <a:pt x="7" y="141"/>
                    </a:lnTo>
                    <a:lnTo>
                      <a:pt x="7" y="148"/>
                    </a:lnTo>
                    <a:lnTo>
                      <a:pt x="7" y="156"/>
                    </a:lnTo>
                    <a:lnTo>
                      <a:pt x="5" y="163"/>
                    </a:lnTo>
                    <a:lnTo>
                      <a:pt x="2" y="170"/>
                    </a:lnTo>
                    <a:lnTo>
                      <a:pt x="2" y="177"/>
                    </a:lnTo>
                    <a:lnTo>
                      <a:pt x="0" y="185"/>
                    </a:lnTo>
                    <a:lnTo>
                      <a:pt x="0" y="192"/>
                    </a:lnTo>
                    <a:lnTo>
                      <a:pt x="0" y="199"/>
                    </a:lnTo>
                    <a:lnTo>
                      <a:pt x="0" y="207"/>
                    </a:lnTo>
                    <a:lnTo>
                      <a:pt x="0" y="214"/>
                    </a:lnTo>
                    <a:lnTo>
                      <a:pt x="0" y="221"/>
                    </a:lnTo>
                    <a:lnTo>
                      <a:pt x="0" y="229"/>
                    </a:lnTo>
                    <a:lnTo>
                      <a:pt x="0" y="236"/>
                    </a:lnTo>
                    <a:lnTo>
                      <a:pt x="2" y="243"/>
                    </a:lnTo>
                    <a:lnTo>
                      <a:pt x="5" y="250"/>
                    </a:lnTo>
                    <a:lnTo>
                      <a:pt x="7" y="258"/>
                    </a:lnTo>
                    <a:lnTo>
                      <a:pt x="10" y="265"/>
                    </a:lnTo>
                    <a:lnTo>
                      <a:pt x="10" y="272"/>
                    </a:lnTo>
                    <a:lnTo>
                      <a:pt x="12" y="280"/>
                    </a:lnTo>
                    <a:lnTo>
                      <a:pt x="15" y="287"/>
                    </a:lnTo>
                    <a:lnTo>
                      <a:pt x="17" y="294"/>
                    </a:lnTo>
                    <a:lnTo>
                      <a:pt x="22" y="301"/>
                    </a:lnTo>
                    <a:lnTo>
                      <a:pt x="24" y="309"/>
                    </a:lnTo>
                    <a:lnTo>
                      <a:pt x="29" y="316"/>
                    </a:lnTo>
                    <a:lnTo>
                      <a:pt x="34" y="323"/>
                    </a:lnTo>
                    <a:lnTo>
                      <a:pt x="39" y="331"/>
                    </a:lnTo>
                    <a:lnTo>
                      <a:pt x="44" y="338"/>
                    </a:lnTo>
                    <a:lnTo>
                      <a:pt x="48" y="345"/>
                    </a:lnTo>
                    <a:lnTo>
                      <a:pt x="53" y="353"/>
                    </a:lnTo>
                    <a:lnTo>
                      <a:pt x="58" y="360"/>
                    </a:lnTo>
                    <a:lnTo>
                      <a:pt x="63" y="367"/>
                    </a:lnTo>
                    <a:lnTo>
                      <a:pt x="70" y="372"/>
                    </a:lnTo>
                    <a:lnTo>
                      <a:pt x="75" y="379"/>
                    </a:lnTo>
                    <a:lnTo>
                      <a:pt x="80" y="387"/>
                    </a:lnTo>
                    <a:lnTo>
                      <a:pt x="87" y="391"/>
                    </a:lnTo>
                    <a:lnTo>
                      <a:pt x="94" y="396"/>
                    </a:lnTo>
                    <a:lnTo>
                      <a:pt x="102" y="399"/>
                    </a:lnTo>
                    <a:lnTo>
                      <a:pt x="109" y="401"/>
                    </a:lnTo>
                    <a:lnTo>
                      <a:pt x="116" y="406"/>
                    </a:lnTo>
                  </a:path>
                </a:pathLst>
              </a:custGeom>
              <a:pattFill prst="wdUpDiag">
                <a:fgClr>
                  <a:schemeClr val="bg2"/>
                </a:fgClr>
                <a:bgClr>
                  <a:schemeClr val="tx1"/>
                </a:bgClr>
              </a:pattFill>
              <a:ln w="50800" cap="rnd">
                <a:solidFill>
                  <a:schemeClr val="folHlink"/>
                </a:solidFill>
                <a:round/>
                <a:headEnd/>
                <a:tailEnd/>
              </a:ln>
            </p:spPr>
            <p:txBody>
              <a:bodyPr/>
              <a:lstStyle/>
              <a:p>
                <a:endParaRPr lang="en-CA"/>
              </a:p>
            </p:txBody>
          </p:sp>
        </p:grpSp>
      </p:grpSp>
      <p:graphicFrame>
        <p:nvGraphicFramePr>
          <p:cNvPr id="49161" name="Object 3">
            <a:hlinkClick r:id="" action="ppaction://ole?verb=0"/>
          </p:cNvPr>
          <p:cNvGraphicFramePr>
            <a:graphicFrameLocks/>
          </p:cNvGraphicFramePr>
          <p:nvPr/>
        </p:nvGraphicFramePr>
        <p:xfrm>
          <a:off x="7051675" y="2114550"/>
          <a:ext cx="1495425" cy="473075"/>
        </p:xfrm>
        <a:graphic>
          <a:graphicData uri="http://schemas.openxmlformats.org/presentationml/2006/ole">
            <mc:AlternateContent xmlns:mc="http://schemas.openxmlformats.org/markup-compatibility/2006">
              <mc:Choice xmlns:v="urn:schemas-microsoft-com:vml" Requires="v">
                <p:oleObj spid="_x0000_s49186" name="Equation" r:id="rId5" imgW="604614" imgH="176346" progId="Equation.3">
                  <p:embed/>
                </p:oleObj>
              </mc:Choice>
              <mc:Fallback>
                <p:oleObj name="Equation" r:id="rId5" imgW="604614" imgH="176346" progId="Equation.3">
                  <p:embed/>
                  <p:pic>
                    <p:nvPicPr>
                      <p:cNvPr id="0" name="Object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1675" y="2114550"/>
                        <a:ext cx="14954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bg2"/>
                              </a:outerShdw>
                            </a:effectLst>
                          </a14:hiddenEffects>
                        </a:ext>
                      </a:extLst>
                    </p:spPr>
                  </p:pic>
                </p:oleObj>
              </mc:Fallback>
            </mc:AlternateContent>
          </a:graphicData>
        </a:graphic>
      </p:graphicFrame>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dissolve">
                                      <p:cBhvr>
                                        <p:cTn id="7" dur="500"/>
                                        <p:tgtEl>
                                          <p:spTgt spid="768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ctrTitle"/>
          </p:nvPr>
        </p:nvSpPr>
        <p:spPr>
          <a:xfrm>
            <a:off x="914400" y="0"/>
            <a:ext cx="7721600" cy="1143000"/>
          </a:xfrm>
        </p:spPr>
        <p:txBody>
          <a:bodyPr/>
          <a:lstStyle/>
          <a:p>
            <a:pPr eaLnBrk="1" hangingPunct="1"/>
            <a:r>
              <a:rPr lang="en-US" smtClean="0"/>
              <a:t>Special Case of the “AND” Rule</a:t>
            </a:r>
          </a:p>
        </p:txBody>
      </p:sp>
      <p:sp>
        <p:nvSpPr>
          <p:cNvPr id="50179" name="Rectangle 3"/>
          <p:cNvSpPr>
            <a:spLocks noGrp="1" noChangeArrowheads="1"/>
          </p:cNvSpPr>
          <p:nvPr>
            <p:ph type="subTitle" idx="1"/>
          </p:nvPr>
        </p:nvSpPr>
        <p:spPr>
          <a:xfrm>
            <a:off x="606425" y="1676400"/>
            <a:ext cx="7924800" cy="3505200"/>
          </a:xfrm>
          <a:solidFill>
            <a:srgbClr val="FFFFFF"/>
          </a:solidFill>
          <a:ln>
            <a:solidFill>
              <a:srgbClr val="000000"/>
            </a:solidFill>
            <a:miter lim="800000"/>
            <a:headEnd/>
            <a:tailEnd/>
          </a:ln>
        </p:spPr>
        <p:txBody>
          <a:bodyPr/>
          <a:lstStyle/>
          <a:p>
            <a:pPr eaLnBrk="1" hangingPunct="1"/>
            <a:r>
              <a:rPr lang="en-US" b="1" smtClean="0"/>
              <a:t>Rule 4</a:t>
            </a:r>
          </a:p>
          <a:p>
            <a:pPr eaLnBrk="1" hangingPunct="1"/>
            <a:r>
              <a:rPr lang="en-US" sz="2800" smtClean="0"/>
              <a:t>The “AND” rule for </a:t>
            </a:r>
            <a:r>
              <a:rPr lang="en-US" sz="2800" i="1" smtClean="0"/>
              <a:t>independent</a:t>
            </a:r>
            <a:r>
              <a:rPr lang="en-US" sz="2800" smtClean="0"/>
              <a:t> events E</a:t>
            </a:r>
            <a:r>
              <a:rPr lang="en-US" sz="2800" baseline="-25000" smtClean="0"/>
              <a:t>1</a:t>
            </a:r>
            <a:r>
              <a:rPr lang="en-US" sz="2800" smtClean="0"/>
              <a:t> , E</a:t>
            </a:r>
            <a:r>
              <a:rPr lang="en-US" sz="2800" baseline="-25000" smtClean="0"/>
              <a:t>2</a:t>
            </a:r>
            <a:r>
              <a:rPr lang="en-US" sz="2800" smtClean="0"/>
              <a:t>:</a:t>
            </a:r>
            <a:endParaRPr lang="en-US" sz="3000" smtClean="0"/>
          </a:p>
          <a:p>
            <a:pPr eaLnBrk="1" hangingPunct="1"/>
            <a:endParaRPr lang="en-US" sz="3400" smtClean="0"/>
          </a:p>
          <a:p>
            <a:pPr eaLnBrk="1" hangingPunct="1"/>
            <a:endParaRPr lang="en-US" sz="2800" baseline="-25000" smtClean="0"/>
          </a:p>
        </p:txBody>
      </p:sp>
      <p:graphicFrame>
        <p:nvGraphicFramePr>
          <p:cNvPr id="57349" name="Object 5"/>
          <p:cNvGraphicFramePr>
            <a:graphicFrameLocks noChangeAspect="1"/>
          </p:cNvGraphicFramePr>
          <p:nvPr/>
        </p:nvGraphicFramePr>
        <p:xfrm>
          <a:off x="1600200" y="3581400"/>
          <a:ext cx="6343650" cy="1681163"/>
        </p:xfrm>
        <a:graphic>
          <a:graphicData uri="http://schemas.openxmlformats.org/presentationml/2006/ole">
            <mc:AlternateContent xmlns:mc="http://schemas.openxmlformats.org/markup-compatibility/2006">
              <mc:Choice xmlns:v="urn:schemas-microsoft-com:vml" Requires="v">
                <p:oleObj spid="_x0000_s50190" name="Equation" r:id="rId3" imgW="1727200" imgH="457200" progId="Equation.3">
                  <p:embed/>
                </p:oleObj>
              </mc:Choice>
              <mc:Fallback>
                <p:oleObj name="Equation" r:id="rId3" imgW="1727200" imgH="4572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581400"/>
                        <a:ext cx="6343650" cy="168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181" name="Text Box 5"/>
          <p:cNvSpPr txBox="1">
            <a:spLocks noChangeArrowheads="1"/>
          </p:cNvSpPr>
          <p:nvPr/>
        </p:nvSpPr>
        <p:spPr bwMode="auto">
          <a:xfrm>
            <a:off x="1905000" y="5410200"/>
            <a:ext cx="461168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Recall: Definition of independence: </a:t>
            </a:r>
          </a:p>
          <a:p>
            <a:pPr eaLnBrk="1" hangingPunct="1"/>
            <a:r>
              <a:rPr lang="en-US"/>
              <a:t>Two events are independent if:</a:t>
            </a:r>
          </a:p>
          <a:p>
            <a:pPr eaLnBrk="1" hangingPunct="1"/>
            <a:r>
              <a:rPr lang="en-US"/>
              <a:t>P(A|B)=P(A)</a:t>
            </a:r>
          </a:p>
        </p:txBody>
      </p:sp>
      <p:sp>
        <p:nvSpPr>
          <p:cNvPr id="50182" name="Rectangle 7"/>
          <p:cNvSpPr>
            <a:spLocks noChangeArrowheads="1"/>
          </p:cNvSpPr>
          <p:nvPr/>
        </p:nvSpPr>
        <p:spPr bwMode="auto">
          <a:xfrm>
            <a:off x="1828800" y="5334000"/>
            <a:ext cx="4724400" cy="1295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7349"/>
                                        </p:tgtEl>
                                        <p:attrNameLst>
                                          <p:attrName>style.visibility</p:attrName>
                                        </p:attrNameLst>
                                      </p:cBhvr>
                                      <p:to>
                                        <p:strVal val="visible"/>
                                      </p:to>
                                    </p:set>
                                    <p:animEffect transition="in" filter="dissolve">
                                      <p:cBhvr>
                                        <p:cTn id="7" dur="5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4400" dirty="0">
                <a:solidFill>
                  <a:schemeClr val="tx2"/>
                </a:solidFill>
              </a:rPr>
              <a:t>Testing New </a:t>
            </a:r>
            <a:r>
              <a:rPr lang="en-US" sz="4400" dirty="0" smtClean="0">
                <a:solidFill>
                  <a:schemeClr val="tx2"/>
                </a:solidFill>
              </a:rPr>
              <a:t>Drugs: Class Discussion.</a:t>
            </a:r>
            <a:endParaRPr lang="en-US" sz="4400" dirty="0">
              <a:solidFill>
                <a:schemeClr val="tx2"/>
              </a:solidFill>
            </a:endParaRPr>
          </a:p>
        </p:txBody>
      </p:sp>
      <p:sp>
        <p:nvSpPr>
          <p:cNvPr id="51203" name="Rectangle 3"/>
          <p:cNvSpPr>
            <a:spLocks noChangeArrowheads="1"/>
          </p:cNvSpPr>
          <p:nvPr/>
        </p:nvSpPr>
        <p:spPr bwMode="auto">
          <a:xfrm>
            <a:off x="0" y="990600"/>
            <a:ext cx="8915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90000"/>
              </a:lnSpc>
              <a:spcBef>
                <a:spcPct val="20000"/>
              </a:spcBef>
              <a:buFontTx/>
              <a:buChar char="•"/>
            </a:pPr>
            <a:r>
              <a:rPr lang="en-US" dirty="0"/>
              <a:t>Clinical testing of chemical compounds for approval as drugs goes through 3 successive stages:</a:t>
            </a:r>
          </a:p>
          <a:p>
            <a:pPr marL="742950" lvl="1" indent="-285750">
              <a:lnSpc>
                <a:spcPct val="90000"/>
              </a:lnSpc>
              <a:spcBef>
                <a:spcPct val="20000"/>
              </a:spcBef>
              <a:buFontTx/>
              <a:buChar char="–"/>
            </a:pPr>
            <a:r>
              <a:rPr lang="en-US" dirty="0"/>
              <a:t>Phase 1: testing on about 50 healthy individuals to investigate possible side effects. 70% success rate. Cost $7.3m per compound</a:t>
            </a:r>
          </a:p>
          <a:p>
            <a:pPr marL="742950" lvl="1" indent="-285750">
              <a:lnSpc>
                <a:spcPct val="90000"/>
              </a:lnSpc>
              <a:spcBef>
                <a:spcPct val="20000"/>
              </a:spcBef>
              <a:buFontTx/>
              <a:buChar char="–"/>
            </a:pPr>
            <a:r>
              <a:rPr lang="en-US" dirty="0"/>
              <a:t>Phase 2: testing on about 200 patients to investigate effectiveness in curing illness. 43% success rate. Cost $18.9m per compound</a:t>
            </a:r>
          </a:p>
          <a:p>
            <a:pPr marL="742950" lvl="1" indent="-285750">
              <a:lnSpc>
                <a:spcPct val="90000"/>
              </a:lnSpc>
              <a:spcBef>
                <a:spcPct val="20000"/>
              </a:spcBef>
              <a:buFontTx/>
              <a:buChar char="–"/>
            </a:pPr>
            <a:r>
              <a:rPr lang="en-US" dirty="0"/>
              <a:t>Phase 3: testing on about 3000 patients to investigate effectiveness in curing illness. 67% success rate. Cost $43.3m per compound</a:t>
            </a:r>
          </a:p>
          <a:p>
            <a:pPr marL="342900" indent="-342900">
              <a:lnSpc>
                <a:spcPct val="90000"/>
              </a:lnSpc>
              <a:spcBef>
                <a:spcPct val="20000"/>
              </a:spcBef>
              <a:buFontTx/>
              <a:buChar char="•"/>
            </a:pPr>
            <a:r>
              <a:rPr lang="en-US" dirty="0"/>
              <a:t>What is the probability that a chemical compound is successful in passing all 3 phases of testing.</a:t>
            </a:r>
          </a:p>
          <a:p>
            <a:pPr marL="342900" indent="-342900">
              <a:lnSpc>
                <a:spcPct val="90000"/>
              </a:lnSpc>
              <a:spcBef>
                <a:spcPct val="20000"/>
              </a:spcBef>
              <a:buFontTx/>
              <a:buChar char="•"/>
            </a:pPr>
            <a:r>
              <a:rPr lang="en-US" dirty="0"/>
              <a:t>How many compounds should we start with (on average) in order to get one clinically tested drug.</a:t>
            </a:r>
          </a:p>
        </p:txBody>
      </p:sp>
      <p:graphicFrame>
        <p:nvGraphicFramePr>
          <p:cNvPr id="3" name="Object 2"/>
          <p:cNvGraphicFramePr>
            <a:graphicFrameLocks noChangeAspect="1"/>
          </p:cNvGraphicFramePr>
          <p:nvPr>
            <p:extLst>
              <p:ext uri="{D42A27DB-BD31-4B8C-83A1-F6EECF244321}">
                <p14:modId xmlns:p14="http://schemas.microsoft.com/office/powerpoint/2010/main" val="3151255268"/>
              </p:ext>
            </p:extLst>
          </p:nvPr>
        </p:nvGraphicFramePr>
        <p:xfrm>
          <a:off x="8001000" y="5729216"/>
          <a:ext cx="1136073" cy="1141649"/>
        </p:xfrm>
        <a:graphic>
          <a:graphicData uri="http://schemas.openxmlformats.org/presentationml/2006/ole">
            <mc:AlternateContent xmlns:mc="http://schemas.openxmlformats.org/markup-compatibility/2006">
              <mc:Choice xmlns:v="urn:schemas-microsoft-com:vml" Requires="v">
                <p:oleObj spid="_x0000_s51211" name="Clip" r:id="rId3" imgW="1828800" imgH="1838858" progId="MS_ClipArt_Gallery.2">
                  <p:embed/>
                </p:oleObj>
              </mc:Choice>
              <mc:Fallback>
                <p:oleObj name="Clip" r:id="rId3" imgW="1828800" imgH="1838858"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5729216"/>
                        <a:ext cx="1136073" cy="1141649"/>
                      </a:xfrm>
                      <a:prstGeom prst="rect">
                        <a:avLst/>
                      </a:prstGeom>
                      <a:noFill/>
                      <a:ln>
                        <a:noFill/>
                      </a:ln>
                      <a:effectLst/>
                    </p:spPr>
                  </p:pic>
                </p:oleObj>
              </mc:Fallback>
            </mc:AlternateContent>
          </a:graphicData>
        </a:graphic>
      </p:graphicFrame>
      <p:sp>
        <p:nvSpPr>
          <p:cNvPr id="4" name="Rounded Rectangular Callout 3"/>
          <p:cNvSpPr/>
          <p:nvPr/>
        </p:nvSpPr>
        <p:spPr>
          <a:xfrm>
            <a:off x="4457700" y="5867400"/>
            <a:ext cx="3390900" cy="688031"/>
          </a:xfrm>
          <a:prstGeom prst="wedgeRoundRectCallout">
            <a:avLst>
              <a:gd name="adj1" fmla="val 56564"/>
              <a:gd name="adj2" fmla="val -826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2000" dirty="0" smtClean="0">
                <a:solidFill>
                  <a:schemeClr val="accent2"/>
                </a:solidFill>
              </a:rPr>
              <a:t>HINT: Copy the tree diagram from a few slides back</a:t>
            </a:r>
            <a:endParaRPr lang="en-CA" sz="2000" dirty="0">
              <a:solidFill>
                <a:schemeClr val="accent2"/>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328612" y="76200"/>
            <a:ext cx="8458200" cy="1143000"/>
          </a:xfrm>
        </p:spPr>
        <p:txBody>
          <a:bodyPr/>
          <a:lstStyle/>
          <a:p>
            <a:pPr eaLnBrk="1" hangingPunct="1"/>
            <a:r>
              <a:rPr lang="en-US" dirty="0" smtClean="0"/>
              <a:t>Designer Drugs: Pharmacogenomics</a:t>
            </a:r>
            <a:br>
              <a:rPr lang="en-US" dirty="0" smtClean="0"/>
            </a:br>
            <a:r>
              <a:rPr lang="en-US" dirty="0" smtClean="0"/>
              <a:t>Homework</a:t>
            </a:r>
          </a:p>
        </p:txBody>
      </p:sp>
      <p:sp>
        <p:nvSpPr>
          <p:cNvPr id="52227" name="Rectangle 3"/>
          <p:cNvSpPr>
            <a:spLocks noGrp="1" noChangeArrowheads="1"/>
          </p:cNvSpPr>
          <p:nvPr>
            <p:ph type="body" idx="1"/>
          </p:nvPr>
        </p:nvSpPr>
        <p:spPr>
          <a:xfrm>
            <a:off x="671512" y="1295400"/>
            <a:ext cx="7772400" cy="4114800"/>
          </a:xfrm>
        </p:spPr>
        <p:txBody>
          <a:bodyPr/>
          <a:lstStyle/>
          <a:p>
            <a:pPr eaLnBrk="1" hangingPunct="1"/>
            <a:r>
              <a:rPr lang="en-US" dirty="0" smtClean="0"/>
              <a:t>Drugs can be developed that are specific to people with certain genes. If we only test these drugs on people with the genes for which they were designed, the success rate of clinical tests improves:</a:t>
            </a:r>
          </a:p>
          <a:p>
            <a:pPr lvl="1" eaLnBrk="1" hangingPunct="1"/>
            <a:r>
              <a:rPr lang="en-US" dirty="0" smtClean="0"/>
              <a:t>Phase 1 80%; Phase 2 65%; Phase 3 85%.</a:t>
            </a:r>
          </a:p>
          <a:p>
            <a:pPr eaLnBrk="1" hangingPunct="1"/>
            <a:r>
              <a:rPr lang="en-US" dirty="0" smtClean="0"/>
              <a:t>Answer the 2 questions on the previous slide.</a:t>
            </a:r>
          </a:p>
        </p:txBody>
      </p:sp>
      <p:sp>
        <p:nvSpPr>
          <p:cNvPr id="52228" name="Text Box 4"/>
          <p:cNvSpPr txBox="1">
            <a:spLocks noChangeArrowheads="1"/>
          </p:cNvSpPr>
          <p:nvPr/>
        </p:nvSpPr>
        <p:spPr bwMode="auto">
          <a:xfrm>
            <a:off x="152400" y="6248400"/>
            <a:ext cx="6315640" cy="3385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dirty="0"/>
              <a:t>McKinsey </a:t>
            </a:r>
            <a:r>
              <a:rPr lang="en-US" sz="1600" dirty="0" smtClean="0"/>
              <a:t>Quarterly, </a:t>
            </a:r>
            <a:r>
              <a:rPr lang="en-US" sz="1600" dirty="0" err="1"/>
              <a:t>Bhandari</a:t>
            </a:r>
            <a:r>
              <a:rPr lang="en-US" sz="1600" dirty="0"/>
              <a:t> et al. “Genetic Revolution in Health Care”</a:t>
            </a:r>
          </a:p>
        </p:txBody>
      </p:sp>
      <p:graphicFrame>
        <p:nvGraphicFramePr>
          <p:cNvPr id="2" name="Object 1"/>
          <p:cNvGraphicFramePr>
            <a:graphicFrameLocks noChangeAspect="1"/>
          </p:cNvGraphicFramePr>
          <p:nvPr>
            <p:extLst>
              <p:ext uri="{D42A27DB-BD31-4B8C-83A1-F6EECF244321}">
                <p14:modId xmlns:p14="http://schemas.microsoft.com/office/powerpoint/2010/main" val="1791040351"/>
              </p:ext>
            </p:extLst>
          </p:nvPr>
        </p:nvGraphicFramePr>
        <p:xfrm>
          <a:off x="7696200" y="5486400"/>
          <a:ext cx="1293813" cy="1300163"/>
        </p:xfrm>
        <a:graphic>
          <a:graphicData uri="http://schemas.openxmlformats.org/presentationml/2006/ole">
            <mc:AlternateContent xmlns:mc="http://schemas.openxmlformats.org/markup-compatibility/2006">
              <mc:Choice xmlns:v="urn:schemas-microsoft-com:vml" Requires="v">
                <p:oleObj spid="_x0000_s52236" name="Clip" r:id="rId3" imgW="1828800" imgH="1838858" progId="MS_ClipArt_Gallery.2">
                  <p:embed/>
                </p:oleObj>
              </mc:Choice>
              <mc:Fallback>
                <p:oleObj name="Clip" r:id="rId3" imgW="1828800" imgH="1838858"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5486400"/>
                        <a:ext cx="1293813" cy="1300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 name="Rounded Rectangular Callout 2"/>
          <p:cNvSpPr/>
          <p:nvPr/>
        </p:nvSpPr>
        <p:spPr>
          <a:xfrm>
            <a:off x="5105400" y="5029200"/>
            <a:ext cx="2362200" cy="838200"/>
          </a:xfrm>
          <a:prstGeom prst="wedgeRoundRectCallout">
            <a:avLst>
              <a:gd name="adj1" fmla="val 61614"/>
              <a:gd name="adj2" fmla="val 3558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schemeClr val="accent2"/>
                </a:solidFill>
              </a:rPr>
              <a:t>Tree diagram again</a:t>
            </a:r>
            <a:endParaRPr lang="en-CA" dirty="0">
              <a:solidFill>
                <a:schemeClr val="accent2"/>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685800" y="152400"/>
            <a:ext cx="7772400" cy="1143000"/>
          </a:xfrm>
        </p:spPr>
        <p:txBody>
          <a:bodyPr/>
          <a:lstStyle/>
          <a:p>
            <a:r>
              <a:rPr lang="en-CA" smtClean="0"/>
              <a:t>Class Discussion</a:t>
            </a:r>
          </a:p>
        </p:txBody>
      </p:sp>
      <p:sp>
        <p:nvSpPr>
          <p:cNvPr id="3" name="Content Placeholder 2"/>
          <p:cNvSpPr>
            <a:spLocks noGrp="1"/>
          </p:cNvSpPr>
          <p:nvPr>
            <p:ph idx="1"/>
          </p:nvPr>
        </p:nvSpPr>
        <p:spPr>
          <a:xfrm>
            <a:off x="685800" y="1371600"/>
            <a:ext cx="8077200" cy="5181600"/>
          </a:xfrm>
        </p:spPr>
        <p:txBody>
          <a:bodyPr/>
          <a:lstStyle/>
          <a:p>
            <a:pPr>
              <a:defRPr/>
            </a:pPr>
            <a:r>
              <a:rPr lang="en-CA" sz="2400" b="1" dirty="0" err="1" smtClean="0"/>
              <a:t>Barrick</a:t>
            </a:r>
            <a:r>
              <a:rPr lang="en-CA" sz="2400" b="1" dirty="0" smtClean="0"/>
              <a:t> Gold. </a:t>
            </a:r>
            <a:r>
              <a:rPr lang="en-CA" sz="2400" dirty="0" smtClean="0"/>
              <a:t>The Canadian mining company </a:t>
            </a:r>
            <a:r>
              <a:rPr lang="en-CA" sz="2400" dirty="0" err="1" smtClean="0"/>
              <a:t>Barrick</a:t>
            </a:r>
            <a:r>
              <a:rPr lang="en-CA" sz="2400" dirty="0" smtClean="0"/>
              <a:t> Gold operates the </a:t>
            </a:r>
            <a:r>
              <a:rPr lang="en-CA" sz="2400" dirty="0" err="1" smtClean="0"/>
              <a:t>Donlin</a:t>
            </a:r>
            <a:r>
              <a:rPr lang="en-CA" sz="2400" dirty="0" smtClean="0"/>
              <a:t> Creek mining project in the Yukon-</a:t>
            </a:r>
            <a:r>
              <a:rPr lang="en-CA" sz="2400" dirty="0" err="1" smtClean="0"/>
              <a:t>Kuskokwin</a:t>
            </a:r>
            <a:r>
              <a:rPr lang="en-CA" sz="2400" dirty="0" smtClean="0"/>
              <a:t> region, today providing stable employment with 90% First Nations people as employees and supervisors. </a:t>
            </a:r>
          </a:p>
          <a:p>
            <a:pPr>
              <a:defRPr/>
            </a:pPr>
            <a:r>
              <a:rPr lang="en-CA" sz="2400" dirty="0" smtClean="0"/>
              <a:t>When another mining company started the project in 1996, employment conditions were much worse. There was a 50% probability of employees failing drug screening tests and hence being fired. Of those who passed the test, there was a 70% chance of they would resign from their jobs. </a:t>
            </a:r>
          </a:p>
          <a:p>
            <a:pPr lvl="1">
              <a:defRPr/>
            </a:pPr>
            <a:r>
              <a:rPr lang="en-CA" sz="2000" dirty="0" smtClean="0">
                <a:ea typeface="+mn-ea"/>
                <a:cs typeface="+mn-cs"/>
              </a:rPr>
              <a:t>What was the probability that an employee would leave employment either as a result of failing the drug test or as a result of resignation?</a:t>
            </a:r>
            <a:endParaRPr lang="en-CA" sz="2000" dirty="0"/>
          </a:p>
        </p:txBody>
      </p:sp>
      <p:graphicFrame>
        <p:nvGraphicFramePr>
          <p:cNvPr id="4" name="Object 3"/>
          <p:cNvGraphicFramePr>
            <a:graphicFrameLocks noChangeAspect="1"/>
          </p:cNvGraphicFramePr>
          <p:nvPr>
            <p:extLst>
              <p:ext uri="{D42A27DB-BD31-4B8C-83A1-F6EECF244321}">
                <p14:modId xmlns:p14="http://schemas.microsoft.com/office/powerpoint/2010/main" val="912501243"/>
              </p:ext>
            </p:extLst>
          </p:nvPr>
        </p:nvGraphicFramePr>
        <p:xfrm>
          <a:off x="7699169" y="5475514"/>
          <a:ext cx="1293813" cy="1300163"/>
        </p:xfrm>
        <a:graphic>
          <a:graphicData uri="http://schemas.openxmlformats.org/presentationml/2006/ole">
            <mc:AlternateContent xmlns:mc="http://schemas.openxmlformats.org/markup-compatibility/2006">
              <mc:Choice xmlns:v="urn:schemas-microsoft-com:vml" Requires="v">
                <p:oleObj spid="_x0000_s53258" name="Clip" r:id="rId3" imgW="1828800" imgH="1838858" progId="MS_ClipArt_Gallery.2">
                  <p:embed/>
                </p:oleObj>
              </mc:Choice>
              <mc:Fallback>
                <p:oleObj name="Clip" r:id="rId3" imgW="1828800" imgH="183885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9169" y="5475514"/>
                        <a:ext cx="1293813" cy="1300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Rounded Rectangular Callout 4"/>
          <p:cNvSpPr/>
          <p:nvPr/>
        </p:nvSpPr>
        <p:spPr>
          <a:xfrm>
            <a:off x="4724400" y="5715000"/>
            <a:ext cx="2590800" cy="838200"/>
          </a:xfrm>
          <a:prstGeom prst="wedgeRoundRectCallout">
            <a:avLst>
              <a:gd name="adj1" fmla="val 67573"/>
              <a:gd name="adj2" fmla="val -1400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smtClean="0">
                <a:solidFill>
                  <a:srgbClr val="FF0000"/>
                </a:solidFill>
              </a:rPr>
              <a:t>Surely you don’t need my help this time</a:t>
            </a:r>
            <a:endParaRPr lang="en-CA" sz="2000" dirty="0">
              <a:solidFill>
                <a:srgbClr val="FF0000"/>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0" y="0"/>
            <a:ext cx="9144000" cy="990600"/>
          </a:xfrm>
        </p:spPr>
        <p:txBody>
          <a:bodyPr/>
          <a:lstStyle/>
          <a:p>
            <a:r>
              <a:rPr lang="en-CA" smtClean="0"/>
              <a:t>Class Discussion: Cycling Accidents</a:t>
            </a:r>
          </a:p>
        </p:txBody>
      </p:sp>
      <p:sp>
        <p:nvSpPr>
          <p:cNvPr id="54275" name="Content Placeholder 2"/>
          <p:cNvSpPr>
            <a:spLocks noGrp="1"/>
          </p:cNvSpPr>
          <p:nvPr>
            <p:ph idx="1"/>
          </p:nvPr>
        </p:nvSpPr>
        <p:spPr>
          <a:xfrm>
            <a:off x="685800" y="3124200"/>
            <a:ext cx="7772400" cy="2819400"/>
          </a:xfrm>
        </p:spPr>
        <p:txBody>
          <a:bodyPr/>
          <a:lstStyle/>
          <a:p>
            <a:r>
              <a:rPr lang="en-CA" sz="2400" smtClean="0"/>
              <a:t>The probability of a cyclist being killed in a car accident depends on the speed of the car.</a:t>
            </a:r>
          </a:p>
          <a:p>
            <a:r>
              <a:rPr lang="en-CA" sz="2400" smtClean="0"/>
              <a:t>On a stretch of road in Ottawa with a cycle lane, the chance of a car having an accident with a cyclist during the course of a year is 0.73. The speed limit is 50 Km/hr and half the cars travel at that speed. The other half travel at 60 Km/hr.</a:t>
            </a:r>
          </a:p>
          <a:p>
            <a:r>
              <a:rPr lang="en-CA" sz="2400" smtClean="0"/>
              <a:t>What is the probability of a cyclist being killed on this stretch of road during the course of a year?</a:t>
            </a:r>
          </a:p>
        </p:txBody>
      </p:sp>
      <p:graphicFrame>
        <p:nvGraphicFramePr>
          <p:cNvPr id="4" name="Table 3"/>
          <p:cNvGraphicFramePr>
            <a:graphicFrameLocks noGrp="1"/>
          </p:cNvGraphicFramePr>
          <p:nvPr/>
        </p:nvGraphicFramePr>
        <p:xfrm>
          <a:off x="1524000" y="1143000"/>
          <a:ext cx="6096000" cy="1878089"/>
        </p:xfrm>
        <a:graphic>
          <a:graphicData uri="http://schemas.openxmlformats.org/drawingml/2006/table">
            <a:tbl>
              <a:tblPr firstRow="1" bandRow="1">
                <a:tableStyleId>{5C22544A-7EE6-4342-B048-85BDC9FD1C3A}</a:tableStyleId>
              </a:tblPr>
              <a:tblGrid>
                <a:gridCol w="3048000"/>
                <a:gridCol w="3048000"/>
              </a:tblGrid>
              <a:tr h="780833">
                <a:tc>
                  <a:txBody>
                    <a:bodyPr/>
                    <a:lstStyle/>
                    <a:p>
                      <a:r>
                        <a:rPr lang="en-CA" sz="1800" dirty="0" smtClean="0"/>
                        <a:t>Car speed (Km/</a:t>
                      </a:r>
                      <a:r>
                        <a:rPr lang="en-CA" sz="1800" dirty="0" err="1" smtClean="0"/>
                        <a:t>hr</a:t>
                      </a:r>
                      <a:r>
                        <a:rPr lang="en-CA" sz="1800" dirty="0" smtClean="0"/>
                        <a:t>)</a:t>
                      </a:r>
                      <a:endParaRPr lang="en-CA" sz="1800" dirty="0"/>
                    </a:p>
                  </a:txBody>
                  <a:tcPr marT="45716" marB="45716"/>
                </a:tc>
                <a:tc>
                  <a:txBody>
                    <a:bodyPr/>
                    <a:lstStyle/>
                    <a:p>
                      <a:r>
                        <a:rPr lang="en-CA" sz="1800" dirty="0" smtClean="0"/>
                        <a:t>Probability of an accident being fatal to a cyclist</a:t>
                      </a:r>
                      <a:endParaRPr lang="en-CA" sz="1800" dirty="0"/>
                    </a:p>
                  </a:txBody>
                  <a:tcPr marT="45716" marB="45716"/>
                </a:tc>
              </a:tr>
              <a:tr h="365727">
                <a:tc>
                  <a:txBody>
                    <a:bodyPr/>
                    <a:lstStyle/>
                    <a:p>
                      <a:r>
                        <a:rPr lang="en-CA" sz="1800" dirty="0" smtClean="0"/>
                        <a:t>30</a:t>
                      </a:r>
                      <a:endParaRPr lang="en-CA" sz="1800" dirty="0"/>
                    </a:p>
                  </a:txBody>
                  <a:tcPr marT="45716" marB="45716"/>
                </a:tc>
                <a:tc>
                  <a:txBody>
                    <a:bodyPr/>
                    <a:lstStyle/>
                    <a:p>
                      <a:r>
                        <a:rPr lang="en-CA" sz="1800" dirty="0" smtClean="0"/>
                        <a:t>0.04</a:t>
                      </a:r>
                      <a:endParaRPr lang="en-CA" sz="1800" dirty="0"/>
                    </a:p>
                  </a:txBody>
                  <a:tcPr marT="45716" marB="45716"/>
                </a:tc>
              </a:tr>
              <a:tr h="365727">
                <a:tc>
                  <a:txBody>
                    <a:bodyPr/>
                    <a:lstStyle/>
                    <a:p>
                      <a:r>
                        <a:rPr lang="en-CA" sz="1800" dirty="0" smtClean="0"/>
                        <a:t>50</a:t>
                      </a:r>
                      <a:endParaRPr lang="en-CA" sz="1800" dirty="0"/>
                    </a:p>
                  </a:txBody>
                  <a:tcPr marT="45716" marB="45716"/>
                </a:tc>
                <a:tc>
                  <a:txBody>
                    <a:bodyPr/>
                    <a:lstStyle/>
                    <a:p>
                      <a:r>
                        <a:rPr lang="en-CA" sz="1800" dirty="0" smtClean="0"/>
                        <a:t>0.65</a:t>
                      </a:r>
                      <a:endParaRPr lang="en-CA" sz="1800" dirty="0"/>
                    </a:p>
                  </a:txBody>
                  <a:tcPr marT="45716" marB="45716"/>
                </a:tc>
              </a:tr>
              <a:tr h="365727">
                <a:tc>
                  <a:txBody>
                    <a:bodyPr/>
                    <a:lstStyle/>
                    <a:p>
                      <a:r>
                        <a:rPr lang="en-CA" sz="1800" dirty="0" smtClean="0"/>
                        <a:t>60</a:t>
                      </a:r>
                      <a:endParaRPr lang="en-CA" sz="1800" dirty="0"/>
                    </a:p>
                  </a:txBody>
                  <a:tcPr marT="45716" marB="45716"/>
                </a:tc>
                <a:tc>
                  <a:txBody>
                    <a:bodyPr/>
                    <a:lstStyle/>
                    <a:p>
                      <a:r>
                        <a:rPr lang="en-CA" sz="1800" dirty="0" smtClean="0"/>
                        <a:t>0.8</a:t>
                      </a:r>
                      <a:endParaRPr lang="en-CA" sz="1800" dirty="0"/>
                    </a:p>
                  </a:txBody>
                  <a:tcPr marT="45716" marB="45716"/>
                </a:tc>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5"/>
          <p:cNvSpPr>
            <a:spLocks noChangeArrowheads="1"/>
          </p:cNvSpPr>
          <p:nvPr/>
        </p:nvSpPr>
        <p:spPr bwMode="auto">
          <a:xfrm>
            <a:off x="0" y="1828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endParaRPr lang="en-US" sz="1800"/>
          </a:p>
        </p:txBody>
      </p:sp>
      <p:sp>
        <p:nvSpPr>
          <p:cNvPr id="55299" name="Rectangle 7"/>
          <p:cNvSpPr>
            <a:spLocks noChangeArrowheads="1"/>
          </p:cNvSpPr>
          <p:nvPr/>
        </p:nvSpPr>
        <p:spPr bwMode="auto">
          <a:xfrm>
            <a:off x="0" y="1828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endParaRPr lang="en-US" sz="1800"/>
          </a:p>
        </p:txBody>
      </p:sp>
      <p:sp>
        <p:nvSpPr>
          <p:cNvPr id="55300" name="Text Box 6"/>
          <p:cNvSpPr txBox="1">
            <a:spLocks noChangeArrowheads="1"/>
          </p:cNvSpPr>
          <p:nvPr/>
        </p:nvSpPr>
        <p:spPr bwMode="auto">
          <a:xfrm>
            <a:off x="457200" y="1981200"/>
            <a:ext cx="83820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sz="3200" dirty="0"/>
              <a:t> Beware of probabilities that don’t add up to 1.</a:t>
            </a:r>
          </a:p>
          <a:p>
            <a:pPr eaLnBrk="1" hangingPunct="1">
              <a:buFontTx/>
              <a:buChar char="•"/>
            </a:pPr>
            <a:endParaRPr lang="en-US" sz="3200" dirty="0"/>
          </a:p>
          <a:p>
            <a:pPr eaLnBrk="1" hangingPunct="1">
              <a:buFontTx/>
              <a:buChar char="•"/>
            </a:pPr>
            <a:r>
              <a:rPr lang="en-US" sz="3200" dirty="0"/>
              <a:t> Don’t add probabilities of events </a:t>
            </a:r>
            <a:r>
              <a:rPr lang="en-US" sz="3200" dirty="0" smtClean="0"/>
              <a:t>unless they are disjoint</a:t>
            </a:r>
            <a:r>
              <a:rPr lang="en-US" sz="3200" dirty="0"/>
              <a:t>.</a:t>
            </a:r>
          </a:p>
          <a:p>
            <a:pPr eaLnBrk="1" hangingPunct="1">
              <a:buFontTx/>
              <a:buChar char="•"/>
            </a:pPr>
            <a:endParaRPr lang="en-US" sz="3200" dirty="0"/>
          </a:p>
          <a:p>
            <a:pPr eaLnBrk="1" hangingPunct="1">
              <a:buFontTx/>
              <a:buChar char="•"/>
            </a:pPr>
            <a:r>
              <a:rPr lang="en-US" sz="3200" dirty="0"/>
              <a:t> Don’t multiply probabilities of events </a:t>
            </a:r>
            <a:r>
              <a:rPr lang="en-US" sz="3200" dirty="0" smtClean="0"/>
              <a:t>unless </a:t>
            </a:r>
            <a:r>
              <a:rPr lang="en-US" sz="3200" dirty="0"/>
              <a:t>they’re </a:t>
            </a:r>
            <a:r>
              <a:rPr lang="en-US" sz="3200" dirty="0" smtClean="0"/>
              <a:t>independent</a:t>
            </a:r>
            <a:r>
              <a:rPr lang="en-US" sz="3200" dirty="0"/>
              <a:t>.</a:t>
            </a:r>
          </a:p>
          <a:p>
            <a:pPr eaLnBrk="1" hangingPunct="1">
              <a:buFontTx/>
              <a:buChar char="•"/>
            </a:pPr>
            <a:endParaRPr lang="en-US" sz="3200" dirty="0"/>
          </a:p>
          <a:p>
            <a:pPr eaLnBrk="1" hangingPunct="1">
              <a:buFontTx/>
              <a:buChar char="•"/>
            </a:pPr>
            <a:r>
              <a:rPr lang="en-US" sz="3200" dirty="0"/>
              <a:t> Don’t confuse disjoint and independent.</a:t>
            </a:r>
          </a:p>
        </p:txBody>
      </p:sp>
      <p:sp>
        <p:nvSpPr>
          <p:cNvPr id="55301" name="Text Box 7"/>
          <p:cNvSpPr txBox="1">
            <a:spLocks noChangeArrowheads="1"/>
          </p:cNvSpPr>
          <p:nvPr/>
        </p:nvSpPr>
        <p:spPr bwMode="auto">
          <a:xfrm>
            <a:off x="1219200" y="609600"/>
            <a:ext cx="68611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5400" b="1">
                <a:solidFill>
                  <a:srgbClr val="0033CC"/>
                </a:solidFill>
              </a:rPr>
              <a:t>What Can Go Wrong?</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en-CA" smtClean="0"/>
              <a:t>Probability</a:t>
            </a:r>
          </a:p>
        </p:txBody>
      </p:sp>
      <p:sp>
        <p:nvSpPr>
          <p:cNvPr id="3" name="Content Placeholder 2"/>
          <p:cNvSpPr>
            <a:spLocks noGrp="1"/>
          </p:cNvSpPr>
          <p:nvPr>
            <p:ph idx="1"/>
          </p:nvPr>
        </p:nvSpPr>
        <p:spPr/>
        <p:txBody>
          <a:bodyPr/>
          <a:lstStyle/>
          <a:p>
            <a:pPr eaLnBrk="1" hangingPunct="1">
              <a:defRPr/>
            </a:pPr>
            <a:r>
              <a:rPr lang="en-CA" dirty="0" smtClean="0"/>
              <a:t>Assessing Probability</a:t>
            </a:r>
          </a:p>
          <a:p>
            <a:pPr eaLnBrk="1" hangingPunct="1">
              <a:defRPr/>
            </a:pPr>
            <a:r>
              <a:rPr lang="en-CA" dirty="0" smtClean="0"/>
              <a:t>Events</a:t>
            </a:r>
          </a:p>
          <a:p>
            <a:pPr eaLnBrk="1" hangingPunct="1">
              <a:defRPr/>
            </a:pPr>
            <a:r>
              <a:rPr lang="en-CA" dirty="0" smtClean="0"/>
              <a:t>Combining Events</a:t>
            </a:r>
          </a:p>
          <a:p>
            <a:pPr lvl="1" eaLnBrk="1" hangingPunct="1">
              <a:defRPr/>
            </a:pPr>
            <a:r>
              <a:rPr lang="en-CA" dirty="0" smtClean="0"/>
              <a:t>A “OR” B</a:t>
            </a:r>
          </a:p>
          <a:p>
            <a:pPr lvl="1" eaLnBrk="1" hangingPunct="1">
              <a:defRPr/>
            </a:pPr>
            <a:r>
              <a:rPr lang="en-CA" dirty="0" smtClean="0"/>
              <a:t>A “given” B</a:t>
            </a:r>
          </a:p>
          <a:p>
            <a:pPr lvl="1" eaLnBrk="1" hangingPunct="1">
              <a:defRPr/>
            </a:pPr>
            <a:r>
              <a:rPr lang="en-CA" dirty="0" smtClean="0"/>
              <a:t>A “AND” B</a:t>
            </a:r>
          </a:p>
          <a:p>
            <a:pPr eaLnBrk="1" hangingPunct="1">
              <a:defRPr/>
            </a:pPr>
            <a:r>
              <a:rPr lang="en-CA" b="1" dirty="0" err="1" smtClean="0">
                <a:solidFill>
                  <a:schemeClr val="accent6"/>
                </a:solidFill>
              </a:rPr>
              <a:t>Bayes</a:t>
            </a:r>
            <a:r>
              <a:rPr lang="en-CA" b="1" dirty="0" smtClean="0">
                <a:solidFill>
                  <a:schemeClr val="accent6"/>
                </a:solidFill>
              </a:rPr>
              <a:t> Theorem</a:t>
            </a:r>
            <a:r>
              <a:rPr lang="en-CA" dirty="0" smtClean="0"/>
              <a:t>.</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en-US" sz="4000" smtClean="0"/>
              <a:t>Bayes Theorem</a:t>
            </a:r>
            <a:br>
              <a:rPr lang="en-US" sz="4000" smtClean="0"/>
            </a:br>
            <a:r>
              <a:rPr lang="en-US" sz="4000" smtClean="0"/>
              <a:t>When to Use it</a:t>
            </a:r>
          </a:p>
        </p:txBody>
      </p:sp>
      <p:sp>
        <p:nvSpPr>
          <p:cNvPr id="58371" name="Rectangle 4"/>
          <p:cNvSpPr>
            <a:spLocks noGrp="1" noChangeArrowheads="1"/>
          </p:cNvSpPr>
          <p:nvPr>
            <p:ph type="body" sz="half" idx="1"/>
          </p:nvPr>
        </p:nvSpPr>
        <p:spPr/>
        <p:txBody>
          <a:bodyPr/>
          <a:lstStyle/>
          <a:p>
            <a:pPr eaLnBrk="1" hangingPunct="1"/>
            <a:r>
              <a:rPr lang="en-US" smtClean="0"/>
              <a:t>I know P(X|Y)</a:t>
            </a:r>
          </a:p>
          <a:p>
            <a:pPr eaLnBrk="1" hangingPunct="1"/>
            <a:endParaRPr lang="en-US" smtClean="0"/>
          </a:p>
          <a:p>
            <a:pPr eaLnBrk="1" hangingPunct="1"/>
            <a:r>
              <a:rPr lang="en-US" smtClean="0"/>
              <a:t>I want to know P(Y|X)</a:t>
            </a:r>
          </a:p>
        </p:txBody>
      </p:sp>
      <p:sp>
        <p:nvSpPr>
          <p:cNvPr id="58372" name="Rectangle 5"/>
          <p:cNvSpPr>
            <a:spLocks noGrp="1" noChangeArrowheads="1"/>
          </p:cNvSpPr>
          <p:nvPr>
            <p:ph type="body" sz="half" idx="2"/>
          </p:nvPr>
        </p:nvSpPr>
        <p:spPr/>
        <p:txBody>
          <a:bodyPr/>
          <a:lstStyle/>
          <a:p>
            <a:pPr eaLnBrk="1" hangingPunct="1"/>
            <a:r>
              <a:rPr lang="en-US" smtClean="0"/>
              <a:t>I have an initial estimate of P(Y)</a:t>
            </a:r>
          </a:p>
          <a:p>
            <a:pPr eaLnBrk="1" hangingPunct="1"/>
            <a:endParaRPr lang="en-US" smtClean="0"/>
          </a:p>
          <a:p>
            <a:pPr eaLnBrk="1" hangingPunct="1"/>
            <a:r>
              <a:rPr lang="en-US" smtClean="0"/>
              <a:t>I do a test and find that X is true</a:t>
            </a:r>
          </a:p>
          <a:p>
            <a:pPr eaLnBrk="1" hangingPunct="1"/>
            <a:endParaRPr lang="en-US" smtClean="0"/>
          </a:p>
          <a:p>
            <a:pPr eaLnBrk="1" hangingPunct="1"/>
            <a:r>
              <a:rPr lang="en-US" smtClean="0"/>
              <a:t>I update my initial estimate to get P(Y|X)</a:t>
            </a:r>
          </a:p>
        </p:txBody>
      </p:sp>
      <p:sp>
        <p:nvSpPr>
          <p:cNvPr id="58373" name="AutoShape 6"/>
          <p:cNvSpPr>
            <a:spLocks noChangeArrowheads="1"/>
          </p:cNvSpPr>
          <p:nvPr/>
        </p:nvSpPr>
        <p:spPr bwMode="auto">
          <a:xfrm>
            <a:off x="6172200" y="2895600"/>
            <a:ext cx="6096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en-CA"/>
          </a:p>
        </p:txBody>
      </p:sp>
      <p:sp>
        <p:nvSpPr>
          <p:cNvPr id="58374" name="AutoShape 7"/>
          <p:cNvSpPr>
            <a:spLocks noChangeArrowheads="1"/>
          </p:cNvSpPr>
          <p:nvPr/>
        </p:nvSpPr>
        <p:spPr bwMode="auto">
          <a:xfrm>
            <a:off x="6172200" y="4343400"/>
            <a:ext cx="6096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en-CA"/>
          </a:p>
        </p:txBody>
      </p:sp>
      <p:sp>
        <p:nvSpPr>
          <p:cNvPr id="58375" name="AutoShape 8"/>
          <p:cNvSpPr>
            <a:spLocks noChangeArrowheads="1"/>
          </p:cNvSpPr>
          <p:nvPr/>
        </p:nvSpPr>
        <p:spPr bwMode="auto">
          <a:xfrm>
            <a:off x="1905000" y="2514600"/>
            <a:ext cx="6096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en-CA"/>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930275" y="0"/>
            <a:ext cx="7721600" cy="1143000"/>
          </a:xfrm>
          <a:prstGeom prst="rect">
            <a:avLst/>
          </a:prstGeom>
          <a:noFill/>
          <a:ln w="9525">
            <a:noFill/>
            <a:miter lim="800000"/>
            <a:headEnd/>
            <a:tailEnd/>
          </a:ln>
        </p:spPr>
        <p:txBody>
          <a:bodyPr anchor="b"/>
          <a:lstStyle/>
          <a:p>
            <a:pPr algn="ctr" eaLnBrk="0" hangingPunct="0">
              <a:defRPr/>
            </a:pPr>
            <a:r>
              <a:rPr kumimoji="1" lang="en-US" sz="4000" b="1" dirty="0">
                <a:solidFill>
                  <a:srgbClr val="3333CC"/>
                </a:solidFill>
                <a:effectLst>
                  <a:outerShdw blurRad="38100" dist="38100" dir="2700000" algn="tl">
                    <a:srgbClr val="C0C0C0"/>
                  </a:outerShdw>
                </a:effectLst>
                <a:latin typeface="Tahoma" pitchFamily="34" charset="0"/>
              </a:rPr>
              <a:t>The Rules of Probability</a:t>
            </a:r>
          </a:p>
        </p:txBody>
      </p:sp>
      <p:sp>
        <p:nvSpPr>
          <p:cNvPr id="57347" name="Rectangle 3"/>
          <p:cNvSpPr>
            <a:spLocks noChangeArrowheads="1"/>
          </p:cNvSpPr>
          <p:nvPr/>
        </p:nvSpPr>
        <p:spPr bwMode="auto">
          <a:xfrm>
            <a:off x="152400" y="1295400"/>
            <a:ext cx="6553200" cy="5257800"/>
          </a:xfrm>
          <a:prstGeom prst="rect">
            <a:avLst/>
          </a:prstGeom>
          <a:solidFill>
            <a:srgbClr val="FFFFFF"/>
          </a:solidFill>
          <a:ln w="9525">
            <a:solidFill>
              <a:srgbClr val="000000"/>
            </a:solidFill>
            <a:miter lim="800000"/>
            <a:headEnd/>
            <a:tailEnd/>
          </a:ln>
        </p:spPr>
        <p:txBody>
          <a:bodyPr/>
          <a:lstStyle/>
          <a:p>
            <a:pPr eaLnBrk="0" hangingPunct="0">
              <a:spcBef>
                <a:spcPct val="20000"/>
              </a:spcBef>
              <a:buClr>
                <a:schemeClr val="bg2"/>
              </a:buClr>
            </a:pPr>
            <a:r>
              <a:rPr kumimoji="1" lang="en-US" dirty="0" smtClean="0">
                <a:latin typeface="Book Antiqua" pitchFamily="18" charset="0"/>
              </a:rPr>
              <a:t>Given </a:t>
            </a:r>
            <a:r>
              <a:rPr kumimoji="1" lang="en-US" dirty="0">
                <a:latin typeface="Book Antiqua" pitchFamily="18" charset="0"/>
              </a:rPr>
              <a:t>k mutually exclusive and exhaustive events E</a:t>
            </a:r>
            <a:r>
              <a:rPr kumimoji="1" lang="en-US" baseline="-25000" dirty="0">
                <a:latin typeface="Book Antiqua" pitchFamily="18" charset="0"/>
              </a:rPr>
              <a:t>1</a:t>
            </a:r>
            <a:r>
              <a:rPr kumimoji="1" lang="en-US" dirty="0">
                <a:latin typeface="Book Antiqua" pitchFamily="18" charset="0"/>
              </a:rPr>
              <a:t> ,…, </a:t>
            </a:r>
            <a:r>
              <a:rPr kumimoji="1" lang="en-US" dirty="0" err="1">
                <a:latin typeface="Book Antiqua" pitchFamily="18" charset="0"/>
              </a:rPr>
              <a:t>E</a:t>
            </a:r>
            <a:r>
              <a:rPr kumimoji="1" lang="en-US" baseline="-25000" dirty="0" err="1">
                <a:latin typeface="Book Antiqua" pitchFamily="18" charset="0"/>
              </a:rPr>
              <a:t>k</a:t>
            </a:r>
            <a:r>
              <a:rPr kumimoji="1" lang="en-US" dirty="0">
                <a:latin typeface="Book Antiqua" pitchFamily="18" charset="0"/>
              </a:rPr>
              <a:t>, then the probability of another event, B, is given by:</a:t>
            </a:r>
          </a:p>
          <a:p>
            <a:pPr marL="342900" indent="-342900" eaLnBrk="0" hangingPunct="0">
              <a:spcBef>
                <a:spcPct val="20000"/>
              </a:spcBef>
              <a:buClr>
                <a:schemeClr val="bg2"/>
              </a:buClr>
              <a:buFont typeface="Monotype Sorts" pitchFamily="2" charset="2"/>
              <a:buChar char="4"/>
            </a:pPr>
            <a:r>
              <a:rPr kumimoji="1" lang="en-US" dirty="0">
                <a:latin typeface="Book Antiqua" pitchFamily="18" charset="0"/>
              </a:rPr>
              <a:t>P(B) = P(B &amp; E</a:t>
            </a:r>
            <a:r>
              <a:rPr kumimoji="1" lang="en-US" baseline="-25000" dirty="0">
                <a:latin typeface="Book Antiqua" pitchFamily="18" charset="0"/>
              </a:rPr>
              <a:t>1</a:t>
            </a:r>
            <a:r>
              <a:rPr kumimoji="1" lang="en-US" dirty="0">
                <a:latin typeface="Book Antiqua" pitchFamily="18" charset="0"/>
              </a:rPr>
              <a:t>) + … + P(B &amp; </a:t>
            </a:r>
            <a:r>
              <a:rPr kumimoji="1" lang="en-US" dirty="0" err="1">
                <a:latin typeface="Book Antiqua" pitchFamily="18" charset="0"/>
              </a:rPr>
              <a:t>E</a:t>
            </a:r>
            <a:r>
              <a:rPr kumimoji="1" lang="en-US" baseline="-25000" dirty="0" err="1">
                <a:latin typeface="Book Antiqua" pitchFamily="18" charset="0"/>
              </a:rPr>
              <a:t>k</a:t>
            </a:r>
            <a:r>
              <a:rPr kumimoji="1" lang="en-US" dirty="0">
                <a:latin typeface="Book Antiqua" pitchFamily="18" charset="0"/>
              </a:rPr>
              <a:t>)</a:t>
            </a:r>
          </a:p>
          <a:p>
            <a:pPr marL="342900" indent="-342900" eaLnBrk="0" hangingPunct="0">
              <a:spcBef>
                <a:spcPct val="20000"/>
              </a:spcBef>
              <a:buClr>
                <a:schemeClr val="bg2"/>
              </a:buClr>
              <a:buFont typeface="Monotype Sorts" pitchFamily="2" charset="2"/>
              <a:buChar char="4"/>
            </a:pPr>
            <a:r>
              <a:rPr kumimoji="1" lang="en-US" dirty="0">
                <a:latin typeface="Book Antiqua" pitchFamily="18" charset="0"/>
              </a:rPr>
              <a:t>         = P(B | E</a:t>
            </a:r>
            <a:r>
              <a:rPr kumimoji="1" lang="en-US" baseline="-25000" dirty="0">
                <a:latin typeface="Book Antiqua" pitchFamily="18" charset="0"/>
              </a:rPr>
              <a:t>1</a:t>
            </a:r>
            <a:r>
              <a:rPr kumimoji="1" lang="en-US" dirty="0">
                <a:latin typeface="Book Antiqua" pitchFamily="18" charset="0"/>
              </a:rPr>
              <a:t>) P(E</a:t>
            </a:r>
            <a:r>
              <a:rPr kumimoji="1" lang="en-US" baseline="-25000" dirty="0">
                <a:latin typeface="Book Antiqua" pitchFamily="18" charset="0"/>
              </a:rPr>
              <a:t>1</a:t>
            </a:r>
            <a:r>
              <a:rPr kumimoji="1" lang="en-US" dirty="0">
                <a:latin typeface="Book Antiqua" pitchFamily="18" charset="0"/>
              </a:rPr>
              <a:t>)+ … + P(B | </a:t>
            </a:r>
            <a:r>
              <a:rPr kumimoji="1" lang="en-US" dirty="0" err="1">
                <a:latin typeface="Book Antiqua" pitchFamily="18" charset="0"/>
              </a:rPr>
              <a:t>E</a:t>
            </a:r>
            <a:r>
              <a:rPr kumimoji="1" lang="en-US" baseline="-25000" dirty="0" err="1">
                <a:latin typeface="Book Antiqua" pitchFamily="18" charset="0"/>
              </a:rPr>
              <a:t>k</a:t>
            </a:r>
            <a:r>
              <a:rPr kumimoji="1" lang="en-US" dirty="0">
                <a:latin typeface="Book Antiqua" pitchFamily="18" charset="0"/>
              </a:rPr>
              <a:t>) P(</a:t>
            </a:r>
            <a:r>
              <a:rPr kumimoji="1" lang="en-US" dirty="0" err="1">
                <a:latin typeface="Book Antiqua" pitchFamily="18" charset="0"/>
              </a:rPr>
              <a:t>E</a:t>
            </a:r>
            <a:r>
              <a:rPr kumimoji="1" lang="en-US" baseline="-25000" dirty="0" err="1">
                <a:latin typeface="Book Antiqua" pitchFamily="18" charset="0"/>
              </a:rPr>
              <a:t>k</a:t>
            </a:r>
            <a:r>
              <a:rPr kumimoji="1" lang="en-US" dirty="0" smtClean="0">
                <a:latin typeface="Book Antiqua" pitchFamily="18" charset="0"/>
              </a:rPr>
              <a:t>)</a:t>
            </a:r>
          </a:p>
          <a:p>
            <a:pPr marL="342900" indent="-342900" eaLnBrk="0" hangingPunct="0">
              <a:spcBef>
                <a:spcPct val="20000"/>
              </a:spcBef>
              <a:buClr>
                <a:schemeClr val="bg2"/>
              </a:buClr>
              <a:buFont typeface="Monotype Sorts" pitchFamily="2" charset="2"/>
              <a:buChar char="4"/>
            </a:pPr>
            <a:endParaRPr kumimoji="1" lang="en-US" dirty="0">
              <a:latin typeface="Book Antiqua" pitchFamily="18" charset="0"/>
            </a:endParaRPr>
          </a:p>
          <a:p>
            <a:pPr marL="342900" indent="-342900" eaLnBrk="0" hangingPunct="0">
              <a:spcBef>
                <a:spcPct val="20000"/>
              </a:spcBef>
              <a:buClr>
                <a:schemeClr val="bg2"/>
              </a:buClr>
              <a:buFont typeface="Monotype Sorts" pitchFamily="2" charset="2"/>
              <a:buChar char="4"/>
            </a:pPr>
            <a:endParaRPr kumimoji="1" lang="en-US" dirty="0" smtClean="0">
              <a:latin typeface="Book Antiqua" pitchFamily="18" charset="0"/>
            </a:endParaRPr>
          </a:p>
          <a:p>
            <a:pPr marL="342900" indent="-342900" eaLnBrk="0" hangingPunct="0">
              <a:spcBef>
                <a:spcPct val="20000"/>
              </a:spcBef>
              <a:buClr>
                <a:schemeClr val="bg2"/>
              </a:buClr>
              <a:buFont typeface="Monotype Sorts" pitchFamily="2" charset="2"/>
              <a:buChar char="4"/>
            </a:pPr>
            <a:endParaRPr kumimoji="1" lang="en-US" dirty="0">
              <a:latin typeface="Book Antiqua" pitchFamily="18" charset="0"/>
            </a:endParaRPr>
          </a:p>
          <a:p>
            <a:pPr marL="342900" indent="-342900" eaLnBrk="0" hangingPunct="0">
              <a:spcBef>
                <a:spcPct val="20000"/>
              </a:spcBef>
              <a:buClr>
                <a:schemeClr val="bg2"/>
              </a:buClr>
              <a:buFont typeface="Monotype Sorts" pitchFamily="2" charset="2"/>
              <a:buChar char="4"/>
            </a:pPr>
            <a:r>
              <a:rPr kumimoji="1" lang="en-US" dirty="0" smtClean="0">
                <a:latin typeface="Book Antiqua" pitchFamily="18" charset="0"/>
              </a:rPr>
              <a:t>Bayes Rule:</a:t>
            </a:r>
          </a:p>
          <a:p>
            <a:pPr marL="342900" indent="-342900" eaLnBrk="0" hangingPunct="0">
              <a:spcBef>
                <a:spcPct val="20000"/>
              </a:spcBef>
              <a:buClr>
                <a:schemeClr val="bg2"/>
              </a:buClr>
              <a:buFont typeface="Monotype Sorts" pitchFamily="2" charset="2"/>
              <a:buChar char="4"/>
            </a:pPr>
            <a:r>
              <a:rPr kumimoji="1" lang="en-US" dirty="0" smtClean="0">
                <a:latin typeface="Book Antiqua" pitchFamily="18" charset="0"/>
              </a:rPr>
              <a:t>P(</a:t>
            </a:r>
            <a:r>
              <a:rPr kumimoji="1" lang="en-US" dirty="0" err="1" smtClean="0">
                <a:latin typeface="Book Antiqua" pitchFamily="18" charset="0"/>
              </a:rPr>
              <a:t>Ei</a:t>
            </a:r>
            <a:r>
              <a:rPr kumimoji="1" lang="en-US" dirty="0" smtClean="0">
                <a:latin typeface="Book Antiqua" pitchFamily="18" charset="0"/>
              </a:rPr>
              <a:t> | B) = P(</a:t>
            </a:r>
            <a:r>
              <a:rPr kumimoji="1" lang="en-US" dirty="0" err="1" smtClean="0">
                <a:latin typeface="Book Antiqua" pitchFamily="18" charset="0"/>
              </a:rPr>
              <a:t>Ei</a:t>
            </a:r>
            <a:r>
              <a:rPr kumimoji="1" lang="en-US" dirty="0" smtClean="0">
                <a:latin typeface="Book Antiqua" pitchFamily="18" charset="0"/>
              </a:rPr>
              <a:t> &amp; B)/P(B)</a:t>
            </a:r>
          </a:p>
          <a:p>
            <a:pPr marL="1714500" lvl="3" indent="-342900" eaLnBrk="0" hangingPunct="0">
              <a:spcBef>
                <a:spcPct val="20000"/>
              </a:spcBef>
              <a:buClr>
                <a:schemeClr val="bg2"/>
              </a:buClr>
              <a:buFont typeface="Monotype Sorts" pitchFamily="2" charset="2"/>
              <a:buChar char="4"/>
            </a:pPr>
            <a:r>
              <a:rPr kumimoji="1" lang="en-US" dirty="0" smtClean="0">
                <a:latin typeface="Book Antiqua" pitchFamily="18" charset="0"/>
              </a:rPr>
              <a:t>= P(</a:t>
            </a:r>
            <a:r>
              <a:rPr kumimoji="1" lang="en-US" dirty="0" err="1" smtClean="0">
                <a:latin typeface="Book Antiqua" pitchFamily="18" charset="0"/>
              </a:rPr>
              <a:t>Ei</a:t>
            </a:r>
            <a:r>
              <a:rPr kumimoji="1" lang="en-US" dirty="0" smtClean="0">
                <a:latin typeface="Book Antiqua" pitchFamily="18" charset="0"/>
              </a:rPr>
              <a:t>) P(B | </a:t>
            </a:r>
            <a:r>
              <a:rPr kumimoji="1" lang="en-US" dirty="0" err="1" smtClean="0">
                <a:latin typeface="Book Antiqua" pitchFamily="18" charset="0"/>
              </a:rPr>
              <a:t>Ei</a:t>
            </a:r>
            <a:r>
              <a:rPr kumimoji="1" lang="en-US" dirty="0" smtClean="0">
                <a:latin typeface="Book Antiqua" pitchFamily="18" charset="0"/>
              </a:rPr>
              <a:t>) / P(B)</a:t>
            </a:r>
          </a:p>
          <a:p>
            <a:pPr marL="1714500" lvl="3" indent="-342900" eaLnBrk="0" hangingPunct="0">
              <a:spcBef>
                <a:spcPct val="20000"/>
              </a:spcBef>
              <a:buClr>
                <a:schemeClr val="bg2"/>
              </a:buClr>
              <a:buFont typeface="Monotype Sorts" pitchFamily="2" charset="2"/>
              <a:buChar char="4"/>
            </a:pPr>
            <a:r>
              <a:rPr kumimoji="1" lang="en-US" dirty="0" err="1" smtClean="0">
                <a:latin typeface="Book Antiqua" pitchFamily="18" charset="0"/>
              </a:rPr>
              <a:t>Contd</a:t>
            </a:r>
            <a:r>
              <a:rPr kumimoji="1" lang="en-US" dirty="0" smtClean="0">
                <a:latin typeface="Book Antiqua" pitchFamily="18" charset="0"/>
              </a:rPr>
              <a:t> next slide</a:t>
            </a:r>
            <a:endParaRPr kumimoji="1" lang="en-US" dirty="0">
              <a:latin typeface="Book Antiqua" pitchFamily="18" charset="0"/>
            </a:endParaRPr>
          </a:p>
          <a:p>
            <a:pPr marL="342900" indent="-342900" eaLnBrk="0" hangingPunct="0">
              <a:spcBef>
                <a:spcPct val="20000"/>
              </a:spcBef>
              <a:buClr>
                <a:schemeClr val="bg2"/>
              </a:buClr>
              <a:buFont typeface="Monotype Sorts" pitchFamily="2" charset="2"/>
              <a:buChar char="4"/>
            </a:pPr>
            <a:endParaRPr kumimoji="1" lang="en-US" dirty="0">
              <a:latin typeface="Book Antiqua" pitchFamily="18" charset="0"/>
            </a:endParaRPr>
          </a:p>
        </p:txBody>
      </p:sp>
      <p:sp>
        <p:nvSpPr>
          <p:cNvPr id="57348" name="Text Box 4"/>
          <p:cNvSpPr txBox="1">
            <a:spLocks noChangeArrowheads="1"/>
          </p:cNvSpPr>
          <p:nvPr/>
        </p:nvSpPr>
        <p:spPr bwMode="auto">
          <a:xfrm>
            <a:off x="571170" y="3617118"/>
            <a:ext cx="5664200" cy="461963"/>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t>P(Coke) = P(Coke &amp; &lt;40) + P(Coke &amp; &gt;40)</a:t>
            </a:r>
          </a:p>
        </p:txBody>
      </p:sp>
      <p:graphicFrame>
        <p:nvGraphicFramePr>
          <p:cNvPr id="57349" name="Object 5"/>
          <p:cNvGraphicFramePr>
            <a:graphicFrameLocks noChangeAspect="1"/>
          </p:cNvGraphicFramePr>
          <p:nvPr/>
        </p:nvGraphicFramePr>
        <p:xfrm>
          <a:off x="7696200" y="5334000"/>
          <a:ext cx="1195388" cy="1274763"/>
        </p:xfrm>
        <a:graphic>
          <a:graphicData uri="http://schemas.openxmlformats.org/presentationml/2006/ole">
            <mc:AlternateContent xmlns:mc="http://schemas.openxmlformats.org/markup-compatibility/2006">
              <mc:Choice xmlns:v="urn:schemas-microsoft-com:vml" Requires="v">
                <p:oleObj spid="_x0000_s57358" name="Clip" r:id="rId3" imgW="1677924" imgH="1789481" progId="MS_ClipArt_Gallery.2">
                  <p:embed/>
                </p:oleObj>
              </mc:Choice>
              <mc:Fallback>
                <p:oleObj name="Clip" r:id="rId3" imgW="1677924" imgH="1789481"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5334000"/>
                        <a:ext cx="1195388" cy="1274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 name="Rounded Rectangular Callout 7"/>
          <p:cNvSpPr/>
          <p:nvPr/>
        </p:nvSpPr>
        <p:spPr>
          <a:xfrm>
            <a:off x="6858000" y="1295400"/>
            <a:ext cx="1905000" cy="3733800"/>
          </a:xfrm>
          <a:prstGeom prst="wedgeRoundRectCallout">
            <a:avLst>
              <a:gd name="adj1" fmla="val 14215"/>
              <a:gd name="adj2" fmla="val 63044"/>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solidFill>
                  <a:schemeClr val="accent6"/>
                </a:solidFill>
              </a:rPr>
              <a:t>This rule looks tough, but it’s pretty obvious, if you draw a diagram. </a:t>
            </a:r>
          </a:p>
        </p:txBody>
      </p:sp>
    </p:spTree>
  </p:cSld>
  <p:clrMapOvr>
    <a:masterClrMapping/>
  </p:clrMapOvr>
  <p:transition spd="med">
    <p:random/>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ctrTitle"/>
          </p:nvPr>
        </p:nvSpPr>
        <p:spPr>
          <a:xfrm>
            <a:off x="990600" y="228600"/>
            <a:ext cx="7721600" cy="1143000"/>
          </a:xfrm>
        </p:spPr>
        <p:txBody>
          <a:bodyPr/>
          <a:lstStyle/>
          <a:p>
            <a:pPr eaLnBrk="1" hangingPunct="1"/>
            <a:r>
              <a:rPr lang="en-US" sz="4000" smtClean="0"/>
              <a:t>Bayes’ Theorem</a:t>
            </a:r>
            <a:br>
              <a:rPr lang="en-US" sz="4000" smtClean="0"/>
            </a:br>
            <a:r>
              <a:rPr lang="en-US" sz="4000" smtClean="0"/>
              <a:t>General Formulation</a:t>
            </a:r>
          </a:p>
        </p:txBody>
      </p:sp>
      <p:sp>
        <p:nvSpPr>
          <p:cNvPr id="48131" name="Rectangle 3"/>
          <p:cNvSpPr>
            <a:spLocks noGrp="1" noChangeArrowheads="1"/>
          </p:cNvSpPr>
          <p:nvPr>
            <p:ph type="subTitle" idx="1"/>
          </p:nvPr>
        </p:nvSpPr>
        <p:spPr>
          <a:xfrm>
            <a:off x="339725" y="1828800"/>
            <a:ext cx="8458200" cy="3810000"/>
          </a:xfrm>
          <a:solidFill>
            <a:srgbClr val="FFFFFF"/>
          </a:solidFill>
          <a:ln w="28575">
            <a:solidFill>
              <a:srgbClr val="000000"/>
            </a:solidFill>
          </a:ln>
        </p:spPr>
        <p:txBody>
          <a:bodyPr/>
          <a:lstStyle/>
          <a:p>
            <a:pPr eaLnBrk="1" hangingPunct="1">
              <a:defRPr/>
            </a:pPr>
            <a:r>
              <a:rPr lang="en-US" smtClean="0">
                <a:solidFill>
                  <a:srgbClr val="990000"/>
                </a:solidFill>
                <a:effectLst>
                  <a:outerShdw blurRad="38100" dist="38100" dir="2700000" algn="tl">
                    <a:srgbClr val="C0C0C0"/>
                  </a:outerShdw>
                </a:effectLst>
              </a:rPr>
              <a:t>BAYES’ THEOREM</a:t>
            </a:r>
            <a:endParaRPr lang="en-US" smtClean="0"/>
          </a:p>
          <a:p>
            <a:pPr eaLnBrk="1" hangingPunct="1">
              <a:defRPr/>
            </a:pPr>
            <a:endParaRPr lang="en-US" smtClean="0"/>
          </a:p>
          <a:p>
            <a:pPr eaLnBrk="1" hangingPunct="1">
              <a:defRPr/>
            </a:pPr>
            <a:r>
              <a:rPr lang="en-US" smtClean="0"/>
              <a:t>	</a:t>
            </a:r>
          </a:p>
          <a:p>
            <a:pPr eaLnBrk="1" hangingPunct="1">
              <a:defRPr/>
            </a:pPr>
            <a:r>
              <a:rPr lang="en-US" sz="2800" smtClean="0"/>
              <a:t>where:</a:t>
            </a:r>
            <a:endParaRPr lang="en-US" sz="2800" i="1" baseline="-25000" smtClean="0"/>
          </a:p>
          <a:p>
            <a:pPr eaLnBrk="1" hangingPunct="1">
              <a:defRPr/>
            </a:pPr>
            <a:r>
              <a:rPr lang="en-US" sz="2800" baseline="-25000" smtClean="0"/>
              <a:t>	</a:t>
            </a:r>
            <a:r>
              <a:rPr lang="en-US" sz="2800" smtClean="0"/>
              <a:t>E</a:t>
            </a:r>
            <a:r>
              <a:rPr lang="en-US" sz="2800" baseline="-25000" smtClean="0"/>
              <a:t>i</a:t>
            </a:r>
            <a:r>
              <a:rPr lang="en-US" sz="2800" smtClean="0"/>
              <a:t> = ith event of interest of the k 				possible events</a:t>
            </a:r>
          </a:p>
          <a:p>
            <a:pPr eaLnBrk="1" hangingPunct="1">
              <a:defRPr/>
            </a:pPr>
            <a:r>
              <a:rPr lang="en-US" sz="2800" smtClean="0"/>
              <a:t>	</a:t>
            </a:r>
            <a:r>
              <a:rPr lang="en-US" sz="2800" i="1" smtClean="0"/>
              <a:t>B</a:t>
            </a:r>
            <a:r>
              <a:rPr lang="en-US" sz="2800" smtClean="0"/>
              <a:t> = new event that might impact P(E</a:t>
            </a:r>
            <a:r>
              <a:rPr lang="en-US" sz="2800" baseline="-25000" smtClean="0"/>
              <a:t>i</a:t>
            </a:r>
            <a:r>
              <a:rPr lang="en-US" sz="2800" smtClean="0"/>
              <a:t>)</a:t>
            </a:r>
            <a:endParaRPr lang="en-US" sz="2800" baseline="-25000" smtClean="0"/>
          </a:p>
        </p:txBody>
      </p:sp>
      <p:sp>
        <p:nvSpPr>
          <p:cNvPr id="64516" name="Line 4"/>
          <p:cNvSpPr>
            <a:spLocks noChangeShapeType="1"/>
          </p:cNvSpPr>
          <p:nvPr/>
        </p:nvSpPr>
        <p:spPr bwMode="auto">
          <a:xfrm>
            <a:off x="2027238" y="3143250"/>
            <a:ext cx="6565900" cy="158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17" name="Rectangle 5"/>
          <p:cNvSpPr>
            <a:spLocks noChangeArrowheads="1"/>
          </p:cNvSpPr>
          <p:nvPr/>
        </p:nvSpPr>
        <p:spPr bwMode="auto">
          <a:xfrm>
            <a:off x="8478838"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18" name="Rectangle 6"/>
          <p:cNvSpPr>
            <a:spLocks noChangeArrowheads="1"/>
          </p:cNvSpPr>
          <p:nvPr/>
        </p:nvSpPr>
        <p:spPr bwMode="auto">
          <a:xfrm>
            <a:off x="8035925" y="3186113"/>
            <a:ext cx="184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19" name="Rectangle 7"/>
          <p:cNvSpPr>
            <a:spLocks noChangeArrowheads="1"/>
          </p:cNvSpPr>
          <p:nvPr/>
        </p:nvSpPr>
        <p:spPr bwMode="auto">
          <a:xfrm>
            <a:off x="7677150"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0" name="Rectangle 8"/>
          <p:cNvSpPr>
            <a:spLocks noChangeArrowheads="1"/>
          </p:cNvSpPr>
          <p:nvPr/>
        </p:nvSpPr>
        <p:spPr bwMode="auto">
          <a:xfrm>
            <a:off x="7366000"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1" name="Rectangle 9"/>
          <p:cNvSpPr>
            <a:spLocks noChangeArrowheads="1"/>
          </p:cNvSpPr>
          <p:nvPr/>
        </p:nvSpPr>
        <p:spPr bwMode="auto">
          <a:xfrm>
            <a:off x="6931025"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2" name="Rectangle 10"/>
          <p:cNvSpPr>
            <a:spLocks noChangeArrowheads="1"/>
          </p:cNvSpPr>
          <p:nvPr/>
        </p:nvSpPr>
        <p:spPr bwMode="auto">
          <a:xfrm>
            <a:off x="5832475"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3" name="Rectangle 11"/>
          <p:cNvSpPr>
            <a:spLocks noChangeArrowheads="1"/>
          </p:cNvSpPr>
          <p:nvPr/>
        </p:nvSpPr>
        <p:spPr bwMode="auto">
          <a:xfrm>
            <a:off x="5394325" y="3186113"/>
            <a:ext cx="184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4" name="Rectangle 12"/>
          <p:cNvSpPr>
            <a:spLocks noChangeArrowheads="1"/>
          </p:cNvSpPr>
          <p:nvPr/>
        </p:nvSpPr>
        <p:spPr bwMode="auto">
          <a:xfrm>
            <a:off x="5035550"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5" name="Rectangle 13"/>
          <p:cNvSpPr>
            <a:spLocks noChangeArrowheads="1"/>
          </p:cNvSpPr>
          <p:nvPr/>
        </p:nvSpPr>
        <p:spPr bwMode="auto">
          <a:xfrm>
            <a:off x="4724400"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6" name="Rectangle 14"/>
          <p:cNvSpPr>
            <a:spLocks noChangeArrowheads="1"/>
          </p:cNvSpPr>
          <p:nvPr/>
        </p:nvSpPr>
        <p:spPr bwMode="auto">
          <a:xfrm>
            <a:off x="4295775"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7" name="Rectangle 15"/>
          <p:cNvSpPr>
            <a:spLocks noChangeArrowheads="1"/>
          </p:cNvSpPr>
          <p:nvPr/>
        </p:nvSpPr>
        <p:spPr bwMode="auto">
          <a:xfrm>
            <a:off x="3719513"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8" name="Rectangle 16"/>
          <p:cNvSpPr>
            <a:spLocks noChangeArrowheads="1"/>
          </p:cNvSpPr>
          <p:nvPr/>
        </p:nvSpPr>
        <p:spPr bwMode="auto">
          <a:xfrm>
            <a:off x="3314700" y="3186113"/>
            <a:ext cx="184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29" name="Rectangle 17"/>
          <p:cNvSpPr>
            <a:spLocks noChangeArrowheads="1"/>
          </p:cNvSpPr>
          <p:nvPr/>
        </p:nvSpPr>
        <p:spPr bwMode="auto">
          <a:xfrm>
            <a:off x="2957513"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0" name="Rectangle 18"/>
          <p:cNvSpPr>
            <a:spLocks noChangeArrowheads="1"/>
          </p:cNvSpPr>
          <p:nvPr/>
        </p:nvSpPr>
        <p:spPr bwMode="auto">
          <a:xfrm>
            <a:off x="2644775"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1" name="Rectangle 19"/>
          <p:cNvSpPr>
            <a:spLocks noChangeArrowheads="1"/>
          </p:cNvSpPr>
          <p:nvPr/>
        </p:nvSpPr>
        <p:spPr bwMode="auto">
          <a:xfrm>
            <a:off x="2249488" y="3186113"/>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2" name="Rectangle 20"/>
          <p:cNvSpPr>
            <a:spLocks noChangeArrowheads="1"/>
          </p:cNvSpPr>
          <p:nvPr/>
        </p:nvSpPr>
        <p:spPr bwMode="auto">
          <a:xfrm>
            <a:off x="6094413" y="27622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3" name="Rectangle 21"/>
          <p:cNvSpPr>
            <a:spLocks noChangeArrowheads="1"/>
          </p:cNvSpPr>
          <p:nvPr/>
        </p:nvSpPr>
        <p:spPr bwMode="auto">
          <a:xfrm>
            <a:off x="5694363" y="2762250"/>
            <a:ext cx="184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4" name="Rectangle 22"/>
          <p:cNvSpPr>
            <a:spLocks noChangeArrowheads="1"/>
          </p:cNvSpPr>
          <p:nvPr/>
        </p:nvSpPr>
        <p:spPr bwMode="auto">
          <a:xfrm>
            <a:off x="5335588" y="27622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5" name="Rectangle 23"/>
          <p:cNvSpPr>
            <a:spLocks noChangeArrowheads="1"/>
          </p:cNvSpPr>
          <p:nvPr/>
        </p:nvSpPr>
        <p:spPr bwMode="auto">
          <a:xfrm>
            <a:off x="5024438" y="27622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6" name="Rectangle 24"/>
          <p:cNvSpPr>
            <a:spLocks noChangeArrowheads="1"/>
          </p:cNvSpPr>
          <p:nvPr/>
        </p:nvSpPr>
        <p:spPr bwMode="auto">
          <a:xfrm>
            <a:off x="4635500" y="27622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7" name="Rectangle 25"/>
          <p:cNvSpPr>
            <a:spLocks noChangeArrowheads="1"/>
          </p:cNvSpPr>
          <p:nvPr/>
        </p:nvSpPr>
        <p:spPr bwMode="auto">
          <a:xfrm>
            <a:off x="1616075" y="29527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8" name="Rectangle 26"/>
          <p:cNvSpPr>
            <a:spLocks noChangeArrowheads="1"/>
          </p:cNvSpPr>
          <p:nvPr/>
        </p:nvSpPr>
        <p:spPr bwMode="auto">
          <a:xfrm>
            <a:off x="1295400" y="2952750"/>
            <a:ext cx="184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39" name="Rectangle 27"/>
          <p:cNvSpPr>
            <a:spLocks noChangeArrowheads="1"/>
          </p:cNvSpPr>
          <p:nvPr/>
        </p:nvSpPr>
        <p:spPr bwMode="auto">
          <a:xfrm>
            <a:off x="858838" y="2952750"/>
            <a:ext cx="2254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rPr>
              <a:t>(</a:t>
            </a:r>
            <a:endParaRPr lang="en-US" sz="3200"/>
          </a:p>
        </p:txBody>
      </p:sp>
      <p:sp>
        <p:nvSpPr>
          <p:cNvPr id="64540" name="Rectangle 28"/>
          <p:cNvSpPr>
            <a:spLocks noChangeArrowheads="1"/>
          </p:cNvSpPr>
          <p:nvPr/>
        </p:nvSpPr>
        <p:spPr bwMode="auto">
          <a:xfrm>
            <a:off x="5710238" y="3371850"/>
            <a:ext cx="16192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a:solidFill>
                  <a:srgbClr val="000000"/>
                </a:solidFill>
              </a:rPr>
              <a:t>2</a:t>
            </a:r>
            <a:endParaRPr lang="en-US" sz="3200"/>
          </a:p>
        </p:txBody>
      </p:sp>
      <p:sp>
        <p:nvSpPr>
          <p:cNvPr id="64541" name="Rectangle 29"/>
          <p:cNvSpPr>
            <a:spLocks noChangeArrowheads="1"/>
          </p:cNvSpPr>
          <p:nvPr/>
        </p:nvSpPr>
        <p:spPr bwMode="auto">
          <a:xfrm>
            <a:off x="4602163" y="3371850"/>
            <a:ext cx="16192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a:solidFill>
                  <a:srgbClr val="000000"/>
                </a:solidFill>
              </a:rPr>
              <a:t>2</a:t>
            </a:r>
            <a:endParaRPr lang="en-US" sz="3200"/>
          </a:p>
        </p:txBody>
      </p:sp>
      <p:sp>
        <p:nvSpPr>
          <p:cNvPr id="64542" name="Rectangle 30"/>
          <p:cNvSpPr>
            <a:spLocks noChangeArrowheads="1"/>
          </p:cNvSpPr>
          <p:nvPr/>
        </p:nvSpPr>
        <p:spPr bwMode="auto">
          <a:xfrm>
            <a:off x="3611563" y="3371850"/>
            <a:ext cx="16192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a:solidFill>
                  <a:srgbClr val="000000"/>
                </a:solidFill>
              </a:rPr>
              <a:t>1</a:t>
            </a:r>
            <a:endParaRPr lang="en-US" sz="3200"/>
          </a:p>
        </p:txBody>
      </p:sp>
      <p:sp>
        <p:nvSpPr>
          <p:cNvPr id="64543" name="Rectangle 31"/>
          <p:cNvSpPr>
            <a:spLocks noChangeArrowheads="1"/>
          </p:cNvSpPr>
          <p:nvPr/>
        </p:nvSpPr>
        <p:spPr bwMode="auto">
          <a:xfrm>
            <a:off x="2536825" y="3371850"/>
            <a:ext cx="16192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a:solidFill>
                  <a:srgbClr val="000000"/>
                </a:solidFill>
              </a:rPr>
              <a:t>1</a:t>
            </a:r>
            <a:endParaRPr lang="en-US" sz="3200"/>
          </a:p>
        </p:txBody>
      </p:sp>
      <p:sp>
        <p:nvSpPr>
          <p:cNvPr id="64544" name="Rectangle 32"/>
          <p:cNvSpPr>
            <a:spLocks noChangeArrowheads="1"/>
          </p:cNvSpPr>
          <p:nvPr/>
        </p:nvSpPr>
        <p:spPr bwMode="auto">
          <a:xfrm>
            <a:off x="8351838" y="3371850"/>
            <a:ext cx="150812"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i="1">
                <a:solidFill>
                  <a:srgbClr val="000000"/>
                </a:solidFill>
              </a:rPr>
              <a:t>k</a:t>
            </a:r>
            <a:endParaRPr lang="en-US" sz="3200"/>
          </a:p>
        </p:txBody>
      </p:sp>
      <p:sp>
        <p:nvSpPr>
          <p:cNvPr id="64545" name="Rectangle 33"/>
          <p:cNvSpPr>
            <a:spLocks noChangeArrowheads="1"/>
          </p:cNvSpPr>
          <p:nvPr/>
        </p:nvSpPr>
        <p:spPr bwMode="auto">
          <a:xfrm>
            <a:off x="7237413" y="3371850"/>
            <a:ext cx="150812"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i="1">
                <a:solidFill>
                  <a:srgbClr val="000000"/>
                </a:solidFill>
              </a:rPr>
              <a:t>k</a:t>
            </a:r>
            <a:endParaRPr lang="en-US" sz="3200"/>
          </a:p>
        </p:txBody>
      </p:sp>
      <p:sp>
        <p:nvSpPr>
          <p:cNvPr id="64546" name="Rectangle 34"/>
          <p:cNvSpPr>
            <a:spLocks noChangeArrowheads="1"/>
          </p:cNvSpPr>
          <p:nvPr/>
        </p:nvSpPr>
        <p:spPr bwMode="auto">
          <a:xfrm>
            <a:off x="6005513" y="2946400"/>
            <a:ext cx="120650"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i="1">
                <a:solidFill>
                  <a:srgbClr val="000000"/>
                </a:solidFill>
              </a:rPr>
              <a:t>i</a:t>
            </a:r>
            <a:endParaRPr lang="en-US" sz="3200"/>
          </a:p>
        </p:txBody>
      </p:sp>
      <p:sp>
        <p:nvSpPr>
          <p:cNvPr id="64547" name="Rectangle 35"/>
          <p:cNvSpPr>
            <a:spLocks noChangeArrowheads="1"/>
          </p:cNvSpPr>
          <p:nvPr/>
        </p:nvSpPr>
        <p:spPr bwMode="auto">
          <a:xfrm>
            <a:off x="4935538" y="2946400"/>
            <a:ext cx="120650"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i="1">
                <a:solidFill>
                  <a:srgbClr val="000000"/>
                </a:solidFill>
              </a:rPr>
              <a:t>i</a:t>
            </a:r>
            <a:endParaRPr lang="en-US" sz="3200"/>
          </a:p>
        </p:txBody>
      </p:sp>
      <p:sp>
        <p:nvSpPr>
          <p:cNvPr id="64548" name="Rectangle 36"/>
          <p:cNvSpPr>
            <a:spLocks noChangeArrowheads="1"/>
          </p:cNvSpPr>
          <p:nvPr/>
        </p:nvSpPr>
        <p:spPr bwMode="auto">
          <a:xfrm>
            <a:off x="1158875" y="3136900"/>
            <a:ext cx="120650"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sz="1400" i="1">
                <a:solidFill>
                  <a:srgbClr val="000000"/>
                </a:solidFill>
              </a:rPr>
              <a:t>i</a:t>
            </a:r>
            <a:endParaRPr lang="en-US" sz="3200"/>
          </a:p>
        </p:txBody>
      </p:sp>
      <p:sp>
        <p:nvSpPr>
          <p:cNvPr id="64549" name="Rectangle 37"/>
          <p:cNvSpPr>
            <a:spLocks noChangeArrowheads="1"/>
          </p:cNvSpPr>
          <p:nvPr/>
        </p:nvSpPr>
        <p:spPr bwMode="auto">
          <a:xfrm>
            <a:off x="816292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50" name="Rectangle 38"/>
          <p:cNvSpPr>
            <a:spLocks noChangeArrowheads="1"/>
          </p:cNvSpPr>
          <p:nvPr/>
        </p:nvSpPr>
        <p:spPr bwMode="auto">
          <a:xfrm>
            <a:off x="779462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B</a:t>
            </a:r>
            <a:endParaRPr lang="en-US" sz="3200"/>
          </a:p>
        </p:txBody>
      </p:sp>
      <p:sp>
        <p:nvSpPr>
          <p:cNvPr id="64551" name="Rectangle 39"/>
          <p:cNvSpPr>
            <a:spLocks noChangeArrowheads="1"/>
          </p:cNvSpPr>
          <p:nvPr/>
        </p:nvSpPr>
        <p:spPr bwMode="auto">
          <a:xfrm>
            <a:off x="748347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52" name="Rectangle 40"/>
          <p:cNvSpPr>
            <a:spLocks noChangeArrowheads="1"/>
          </p:cNvSpPr>
          <p:nvPr/>
        </p:nvSpPr>
        <p:spPr bwMode="auto">
          <a:xfrm>
            <a:off x="7050088"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53" name="Rectangle 41"/>
          <p:cNvSpPr>
            <a:spLocks noChangeArrowheads="1"/>
          </p:cNvSpPr>
          <p:nvPr/>
        </p:nvSpPr>
        <p:spPr bwMode="auto">
          <a:xfrm>
            <a:off x="6737350"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54" name="Rectangle 42"/>
          <p:cNvSpPr>
            <a:spLocks noChangeArrowheads="1"/>
          </p:cNvSpPr>
          <p:nvPr/>
        </p:nvSpPr>
        <p:spPr bwMode="auto">
          <a:xfrm>
            <a:off x="552132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55" name="Rectangle 43"/>
          <p:cNvSpPr>
            <a:spLocks noChangeArrowheads="1"/>
          </p:cNvSpPr>
          <p:nvPr/>
        </p:nvSpPr>
        <p:spPr bwMode="auto">
          <a:xfrm>
            <a:off x="515302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B</a:t>
            </a:r>
            <a:endParaRPr lang="en-US" sz="3200"/>
          </a:p>
        </p:txBody>
      </p:sp>
      <p:sp>
        <p:nvSpPr>
          <p:cNvPr id="64556" name="Rectangle 44"/>
          <p:cNvSpPr>
            <a:spLocks noChangeArrowheads="1"/>
          </p:cNvSpPr>
          <p:nvPr/>
        </p:nvSpPr>
        <p:spPr bwMode="auto">
          <a:xfrm>
            <a:off x="4841875"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57" name="Rectangle 45"/>
          <p:cNvSpPr>
            <a:spLocks noChangeArrowheads="1"/>
          </p:cNvSpPr>
          <p:nvPr/>
        </p:nvSpPr>
        <p:spPr bwMode="auto">
          <a:xfrm>
            <a:off x="4413250"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58" name="Rectangle 46"/>
          <p:cNvSpPr>
            <a:spLocks noChangeArrowheads="1"/>
          </p:cNvSpPr>
          <p:nvPr/>
        </p:nvSpPr>
        <p:spPr bwMode="auto">
          <a:xfrm>
            <a:off x="4102100"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59" name="Rectangle 47"/>
          <p:cNvSpPr>
            <a:spLocks noChangeArrowheads="1"/>
          </p:cNvSpPr>
          <p:nvPr/>
        </p:nvSpPr>
        <p:spPr bwMode="auto">
          <a:xfrm>
            <a:off x="3443288"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60" name="Rectangle 48"/>
          <p:cNvSpPr>
            <a:spLocks noChangeArrowheads="1"/>
          </p:cNvSpPr>
          <p:nvPr/>
        </p:nvSpPr>
        <p:spPr bwMode="auto">
          <a:xfrm>
            <a:off x="3074988"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B</a:t>
            </a:r>
            <a:endParaRPr lang="en-US" sz="3200"/>
          </a:p>
        </p:txBody>
      </p:sp>
      <p:sp>
        <p:nvSpPr>
          <p:cNvPr id="64561" name="Rectangle 49"/>
          <p:cNvSpPr>
            <a:spLocks noChangeArrowheads="1"/>
          </p:cNvSpPr>
          <p:nvPr/>
        </p:nvSpPr>
        <p:spPr bwMode="auto">
          <a:xfrm>
            <a:off x="2763838"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62" name="Rectangle 50"/>
          <p:cNvSpPr>
            <a:spLocks noChangeArrowheads="1"/>
          </p:cNvSpPr>
          <p:nvPr/>
        </p:nvSpPr>
        <p:spPr bwMode="auto">
          <a:xfrm>
            <a:off x="2368550"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63" name="Rectangle 51"/>
          <p:cNvSpPr>
            <a:spLocks noChangeArrowheads="1"/>
          </p:cNvSpPr>
          <p:nvPr/>
        </p:nvSpPr>
        <p:spPr bwMode="auto">
          <a:xfrm>
            <a:off x="2055813" y="3186113"/>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64" name="Rectangle 52"/>
          <p:cNvSpPr>
            <a:spLocks noChangeArrowheads="1"/>
          </p:cNvSpPr>
          <p:nvPr/>
        </p:nvSpPr>
        <p:spPr bwMode="auto">
          <a:xfrm>
            <a:off x="5821363" y="27622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65" name="Rectangle 53"/>
          <p:cNvSpPr>
            <a:spLocks noChangeArrowheads="1"/>
          </p:cNvSpPr>
          <p:nvPr/>
        </p:nvSpPr>
        <p:spPr bwMode="auto">
          <a:xfrm>
            <a:off x="5454650" y="27622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B</a:t>
            </a:r>
            <a:endParaRPr lang="en-US" sz="3200"/>
          </a:p>
        </p:txBody>
      </p:sp>
      <p:sp>
        <p:nvSpPr>
          <p:cNvPr id="64566" name="Rectangle 54"/>
          <p:cNvSpPr>
            <a:spLocks noChangeArrowheads="1"/>
          </p:cNvSpPr>
          <p:nvPr/>
        </p:nvSpPr>
        <p:spPr bwMode="auto">
          <a:xfrm>
            <a:off x="5141913" y="27622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67" name="Rectangle 55"/>
          <p:cNvSpPr>
            <a:spLocks noChangeArrowheads="1"/>
          </p:cNvSpPr>
          <p:nvPr/>
        </p:nvSpPr>
        <p:spPr bwMode="auto">
          <a:xfrm>
            <a:off x="4752975" y="27622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68" name="Rectangle 56"/>
          <p:cNvSpPr>
            <a:spLocks noChangeArrowheads="1"/>
          </p:cNvSpPr>
          <p:nvPr/>
        </p:nvSpPr>
        <p:spPr bwMode="auto">
          <a:xfrm>
            <a:off x="4441825" y="27622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69" name="Rectangle 57"/>
          <p:cNvSpPr>
            <a:spLocks noChangeArrowheads="1"/>
          </p:cNvSpPr>
          <p:nvPr/>
        </p:nvSpPr>
        <p:spPr bwMode="auto">
          <a:xfrm>
            <a:off x="1422400" y="29527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B</a:t>
            </a:r>
            <a:endParaRPr lang="en-US" sz="3200"/>
          </a:p>
        </p:txBody>
      </p:sp>
      <p:sp>
        <p:nvSpPr>
          <p:cNvPr id="64570" name="Rectangle 58"/>
          <p:cNvSpPr>
            <a:spLocks noChangeArrowheads="1"/>
          </p:cNvSpPr>
          <p:nvPr/>
        </p:nvSpPr>
        <p:spPr bwMode="auto">
          <a:xfrm>
            <a:off x="976313" y="29527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E</a:t>
            </a:r>
            <a:endParaRPr lang="en-US" sz="3200"/>
          </a:p>
        </p:txBody>
      </p:sp>
      <p:sp>
        <p:nvSpPr>
          <p:cNvPr id="64571" name="Rectangle 59"/>
          <p:cNvSpPr>
            <a:spLocks noChangeArrowheads="1"/>
          </p:cNvSpPr>
          <p:nvPr/>
        </p:nvSpPr>
        <p:spPr bwMode="auto">
          <a:xfrm>
            <a:off x="665163" y="2952750"/>
            <a:ext cx="3111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i="1">
                <a:solidFill>
                  <a:srgbClr val="000000"/>
                </a:solidFill>
              </a:rPr>
              <a:t>P</a:t>
            </a:r>
            <a:endParaRPr lang="en-US" sz="3200"/>
          </a:p>
        </p:txBody>
      </p:sp>
      <p:sp>
        <p:nvSpPr>
          <p:cNvPr id="64572" name="Rectangle 60"/>
          <p:cNvSpPr>
            <a:spLocks noChangeArrowheads="1"/>
          </p:cNvSpPr>
          <p:nvPr/>
        </p:nvSpPr>
        <p:spPr bwMode="auto">
          <a:xfrm>
            <a:off x="6507163" y="3151188"/>
            <a:ext cx="352425"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latin typeface="Symbol" pitchFamily="18" charset="2"/>
              </a:rPr>
              <a:t>+</a:t>
            </a:r>
            <a:endParaRPr lang="en-US" sz="3200"/>
          </a:p>
        </p:txBody>
      </p:sp>
      <p:sp>
        <p:nvSpPr>
          <p:cNvPr id="64573" name="Rectangle 61"/>
          <p:cNvSpPr>
            <a:spLocks noChangeArrowheads="1"/>
          </p:cNvSpPr>
          <p:nvPr/>
        </p:nvSpPr>
        <p:spPr bwMode="auto">
          <a:xfrm>
            <a:off x="5983288" y="3151188"/>
            <a:ext cx="352425"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latin typeface="Symbol" pitchFamily="18" charset="2"/>
              </a:rPr>
              <a:t>+</a:t>
            </a:r>
            <a:endParaRPr lang="en-US" sz="3200"/>
          </a:p>
        </p:txBody>
      </p:sp>
      <p:sp>
        <p:nvSpPr>
          <p:cNvPr id="64574" name="Rectangle 62"/>
          <p:cNvSpPr>
            <a:spLocks noChangeArrowheads="1"/>
          </p:cNvSpPr>
          <p:nvPr/>
        </p:nvSpPr>
        <p:spPr bwMode="auto">
          <a:xfrm>
            <a:off x="3871913" y="3151188"/>
            <a:ext cx="352425"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latin typeface="Symbol" pitchFamily="18" charset="2"/>
              </a:rPr>
              <a:t>+</a:t>
            </a:r>
            <a:endParaRPr lang="en-US" sz="3200"/>
          </a:p>
        </p:txBody>
      </p:sp>
      <p:sp>
        <p:nvSpPr>
          <p:cNvPr id="64575" name="Rectangle 63"/>
          <p:cNvSpPr>
            <a:spLocks noChangeArrowheads="1"/>
          </p:cNvSpPr>
          <p:nvPr/>
        </p:nvSpPr>
        <p:spPr bwMode="auto">
          <a:xfrm>
            <a:off x="1785938" y="2917825"/>
            <a:ext cx="352425"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latin typeface="Symbol" pitchFamily="18" charset="2"/>
              </a:rPr>
              <a:t>=</a:t>
            </a:r>
            <a:endParaRPr lang="en-US" sz="3200"/>
          </a:p>
        </p:txBody>
      </p:sp>
      <p:sp>
        <p:nvSpPr>
          <p:cNvPr id="64576" name="Rectangle 64"/>
          <p:cNvSpPr>
            <a:spLocks noChangeArrowheads="1"/>
          </p:cNvSpPr>
          <p:nvPr/>
        </p:nvSpPr>
        <p:spPr bwMode="auto">
          <a:xfrm>
            <a:off x="6176963" y="3213100"/>
            <a:ext cx="5000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US">
                <a:solidFill>
                  <a:srgbClr val="000000"/>
                </a:solidFill>
                <a:latin typeface="MT Extra" pitchFamily="18" charset="2"/>
              </a:rPr>
              <a:t>K</a:t>
            </a:r>
            <a:endParaRPr lang="en-US" sz="3200"/>
          </a:p>
        </p:txBody>
      </p:sp>
    </p:spTree>
  </p:cSld>
  <p:clrMapOvr>
    <a:masterClrMapping/>
  </p:clrMapOvr>
  <p:transition spd="med">
    <p:random/>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0" y="0"/>
            <a:ext cx="8763000" cy="1143000"/>
          </a:xfrm>
        </p:spPr>
        <p:txBody>
          <a:bodyPr/>
          <a:lstStyle/>
          <a:p>
            <a:pPr eaLnBrk="1" hangingPunct="1"/>
            <a:r>
              <a:rPr lang="en-US" smtClean="0"/>
              <a:t>Medical Example of  Bayes Theorem</a:t>
            </a:r>
          </a:p>
        </p:txBody>
      </p:sp>
      <p:sp>
        <p:nvSpPr>
          <p:cNvPr id="59395" name="Rectangle 3"/>
          <p:cNvSpPr>
            <a:spLocks noGrp="1" noChangeArrowheads="1"/>
          </p:cNvSpPr>
          <p:nvPr>
            <p:ph type="body" idx="1"/>
          </p:nvPr>
        </p:nvSpPr>
        <p:spPr>
          <a:xfrm>
            <a:off x="685800" y="1371600"/>
            <a:ext cx="8153400" cy="4114800"/>
          </a:xfrm>
        </p:spPr>
        <p:txBody>
          <a:bodyPr/>
          <a:lstStyle/>
          <a:p>
            <a:pPr eaLnBrk="1" hangingPunct="1">
              <a:lnSpc>
                <a:spcPct val="90000"/>
              </a:lnSpc>
            </a:pPr>
            <a:r>
              <a:rPr lang="en-US" sz="2800" smtClean="0"/>
              <a:t>Doctor assesses probability of patient having diabetes as P(D)=0.7 from clinical examination, and orders lab test.</a:t>
            </a:r>
          </a:p>
          <a:p>
            <a:pPr eaLnBrk="1" hangingPunct="1">
              <a:lnSpc>
                <a:spcPct val="90000"/>
              </a:lnSpc>
            </a:pPr>
            <a:r>
              <a:rPr lang="en-US" sz="2800" smtClean="0"/>
              <a:t>Lab test has been confirmed on patients who are known to either have diabetes (D) or not have diabetes (Well)</a:t>
            </a:r>
          </a:p>
          <a:p>
            <a:pPr lvl="1" eaLnBrk="1" hangingPunct="1">
              <a:lnSpc>
                <a:spcPct val="90000"/>
              </a:lnSpc>
            </a:pPr>
            <a:r>
              <a:rPr lang="en-US" sz="2400" smtClean="0"/>
              <a:t>Probability of positive lab test on a diabetic patient is P(+|D)=0.99</a:t>
            </a:r>
          </a:p>
          <a:p>
            <a:pPr lvl="1" eaLnBrk="1" hangingPunct="1">
              <a:lnSpc>
                <a:spcPct val="90000"/>
              </a:lnSpc>
            </a:pPr>
            <a:r>
              <a:rPr lang="en-US" sz="2400" smtClean="0"/>
              <a:t>Probability of positive lab test on a well patient is P(+|Well)=0.05</a:t>
            </a:r>
          </a:p>
          <a:p>
            <a:pPr eaLnBrk="1" hangingPunct="1">
              <a:lnSpc>
                <a:spcPct val="90000"/>
              </a:lnSpc>
            </a:pPr>
            <a:r>
              <a:rPr lang="en-US" sz="2800" smtClean="0"/>
              <a:t>The Lab test comes out positive for this patient. Calculate revised (posterior) probability that the patient has diabetes: P(D|+).</a:t>
            </a:r>
          </a:p>
          <a:p>
            <a:pPr eaLnBrk="1" hangingPunct="1">
              <a:lnSpc>
                <a:spcPct val="90000"/>
              </a:lnSpc>
              <a:buFontTx/>
              <a:buNone/>
            </a:pPr>
            <a:endParaRPr lang="en-US" sz="2800" smtClean="0"/>
          </a:p>
          <a:p>
            <a:pPr eaLnBrk="1" hangingPunct="1">
              <a:lnSpc>
                <a:spcPct val="90000"/>
              </a:lnSpc>
            </a:pPr>
            <a:endParaRPr lang="en-US" sz="2800" smtClean="0"/>
          </a:p>
        </p:txBody>
      </p:sp>
    </p:spTree>
  </p:cSld>
  <p:clrMapOvr>
    <a:masterClrMapping/>
  </p:clrMapOvr>
  <p:transition spd="med">
    <p:random/>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0" y="0"/>
            <a:ext cx="8763000" cy="1143000"/>
          </a:xfrm>
        </p:spPr>
        <p:txBody>
          <a:bodyPr/>
          <a:lstStyle/>
          <a:p>
            <a:pPr eaLnBrk="1" hangingPunct="1"/>
            <a:r>
              <a:rPr lang="en-US" smtClean="0"/>
              <a:t>Medical Example of  Bayes Theorem</a:t>
            </a:r>
          </a:p>
        </p:txBody>
      </p:sp>
      <p:sp>
        <p:nvSpPr>
          <p:cNvPr id="60419" name="Rectangle 3"/>
          <p:cNvSpPr>
            <a:spLocks noGrp="1" noChangeArrowheads="1"/>
          </p:cNvSpPr>
          <p:nvPr>
            <p:ph type="body" idx="1"/>
          </p:nvPr>
        </p:nvSpPr>
        <p:spPr>
          <a:xfrm>
            <a:off x="685800" y="1371600"/>
            <a:ext cx="5943600" cy="4114800"/>
          </a:xfrm>
        </p:spPr>
        <p:txBody>
          <a:bodyPr/>
          <a:lstStyle/>
          <a:p>
            <a:pPr eaLnBrk="1" hangingPunct="1">
              <a:lnSpc>
                <a:spcPct val="90000"/>
              </a:lnSpc>
            </a:pPr>
            <a:r>
              <a:rPr lang="en-US" sz="2400" smtClean="0"/>
              <a:t>Doctor assesses probability of patient having diabetes as P(D)=0.7 from clinical examination, and orders lab test.</a:t>
            </a:r>
          </a:p>
          <a:p>
            <a:pPr eaLnBrk="1" hangingPunct="1">
              <a:lnSpc>
                <a:spcPct val="90000"/>
              </a:lnSpc>
            </a:pPr>
            <a:r>
              <a:rPr lang="en-US" sz="2400" smtClean="0"/>
              <a:t>Lab test has been confirmed on patients who are known to either have diabetes (D) or not have diabetes (Well)</a:t>
            </a:r>
          </a:p>
          <a:p>
            <a:pPr lvl="1" eaLnBrk="1" hangingPunct="1">
              <a:lnSpc>
                <a:spcPct val="90000"/>
              </a:lnSpc>
            </a:pPr>
            <a:r>
              <a:rPr lang="en-US" sz="2000" smtClean="0"/>
              <a:t>Probability of positive lab test on a diabetic patient is P(+|D)=0.99</a:t>
            </a:r>
          </a:p>
          <a:p>
            <a:pPr lvl="1" eaLnBrk="1" hangingPunct="1">
              <a:lnSpc>
                <a:spcPct val="90000"/>
              </a:lnSpc>
            </a:pPr>
            <a:r>
              <a:rPr lang="en-US" sz="2000" smtClean="0"/>
              <a:t>Probability of positive lab test on a well patient is P(+|Well)=0.05</a:t>
            </a:r>
          </a:p>
          <a:p>
            <a:pPr eaLnBrk="1" hangingPunct="1">
              <a:lnSpc>
                <a:spcPct val="90000"/>
              </a:lnSpc>
            </a:pPr>
            <a:r>
              <a:rPr lang="en-US" sz="2400" smtClean="0"/>
              <a:t>The Lab test comes out positive for this patient. Calculate revised (posterior) probability that the patient has diabetes: P(D|+).</a:t>
            </a:r>
          </a:p>
        </p:txBody>
      </p:sp>
      <p:sp>
        <p:nvSpPr>
          <p:cNvPr id="60420" name="Rectangle 4"/>
          <p:cNvSpPr>
            <a:spLocks noChangeArrowheads="1"/>
          </p:cNvSpPr>
          <p:nvPr/>
        </p:nvSpPr>
        <p:spPr bwMode="auto">
          <a:xfrm>
            <a:off x="6678613" y="2286000"/>
            <a:ext cx="22098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Tx/>
              <a:buChar char="•"/>
            </a:pPr>
            <a:r>
              <a:rPr lang="en-US" sz="2800"/>
              <a:t>I know P(+|D)</a:t>
            </a:r>
          </a:p>
          <a:p>
            <a:pPr marL="342900" indent="-342900">
              <a:spcBef>
                <a:spcPct val="20000"/>
              </a:spcBef>
              <a:buFontTx/>
              <a:buChar char="•"/>
            </a:pPr>
            <a:endParaRPr lang="en-US" sz="2800"/>
          </a:p>
          <a:p>
            <a:pPr marL="342900" indent="-342900">
              <a:spcBef>
                <a:spcPct val="20000"/>
              </a:spcBef>
              <a:buFontTx/>
              <a:buChar char="•"/>
            </a:pPr>
            <a:r>
              <a:rPr lang="en-US" sz="2800"/>
              <a:t>I want to know P(D|+)</a:t>
            </a:r>
          </a:p>
        </p:txBody>
      </p:sp>
      <p:sp>
        <p:nvSpPr>
          <p:cNvPr id="60421" name="AutoShape 5"/>
          <p:cNvSpPr>
            <a:spLocks noChangeArrowheads="1"/>
          </p:cNvSpPr>
          <p:nvPr/>
        </p:nvSpPr>
        <p:spPr bwMode="auto">
          <a:xfrm>
            <a:off x="7391400" y="3276600"/>
            <a:ext cx="354013" cy="609600"/>
          </a:xfrm>
          <a:prstGeom prst="downArrow">
            <a:avLst>
              <a:gd name="adj1" fmla="val 50000"/>
              <a:gd name="adj2" fmla="val 43049"/>
            </a:avLst>
          </a:prstGeom>
          <a:solidFill>
            <a:schemeClr val="accent1"/>
          </a:solidFill>
          <a:ln w="9525">
            <a:solidFill>
              <a:schemeClr val="tx1"/>
            </a:solidFill>
            <a:miter lim="800000"/>
            <a:headEnd/>
            <a:tailEnd/>
          </a:ln>
        </p:spPr>
        <p:txBody>
          <a:bodyPr vert="eaVert" wrap="none" anchor="ctr"/>
          <a:lstStyle/>
          <a:p>
            <a:endParaRPr lang="en-CA"/>
          </a:p>
        </p:txBody>
      </p:sp>
      <p:sp>
        <p:nvSpPr>
          <p:cNvPr id="60422" name="Line 6"/>
          <p:cNvSpPr>
            <a:spLocks noChangeShapeType="1"/>
          </p:cNvSpPr>
          <p:nvPr/>
        </p:nvSpPr>
        <p:spPr bwMode="auto">
          <a:xfrm flipH="1">
            <a:off x="3810000" y="2819400"/>
            <a:ext cx="320040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0423" name="Line 7"/>
          <p:cNvSpPr>
            <a:spLocks noChangeShapeType="1"/>
          </p:cNvSpPr>
          <p:nvPr/>
        </p:nvSpPr>
        <p:spPr bwMode="auto">
          <a:xfrm flipH="1">
            <a:off x="2057400" y="4495800"/>
            <a:ext cx="4953000" cy="1371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ransition spd="med">
    <p:random/>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0" y="0"/>
            <a:ext cx="8763000" cy="1143000"/>
          </a:xfrm>
        </p:spPr>
        <p:txBody>
          <a:bodyPr/>
          <a:lstStyle/>
          <a:p>
            <a:pPr eaLnBrk="1" hangingPunct="1"/>
            <a:r>
              <a:rPr lang="en-US" smtClean="0"/>
              <a:t>Medical Example of  Bayes Theorem</a:t>
            </a:r>
          </a:p>
        </p:txBody>
      </p:sp>
      <p:sp>
        <p:nvSpPr>
          <p:cNvPr id="61443" name="Rectangle 3"/>
          <p:cNvSpPr>
            <a:spLocks noGrp="1" noChangeArrowheads="1"/>
          </p:cNvSpPr>
          <p:nvPr>
            <p:ph type="body" idx="1"/>
          </p:nvPr>
        </p:nvSpPr>
        <p:spPr>
          <a:xfrm>
            <a:off x="228600" y="1066800"/>
            <a:ext cx="5334000" cy="4114800"/>
          </a:xfrm>
        </p:spPr>
        <p:txBody>
          <a:bodyPr/>
          <a:lstStyle/>
          <a:p>
            <a:pPr eaLnBrk="1" hangingPunct="1">
              <a:lnSpc>
                <a:spcPct val="90000"/>
              </a:lnSpc>
            </a:pPr>
            <a:r>
              <a:rPr lang="en-US" sz="2400" smtClean="0"/>
              <a:t>Doctor assesses probability of patient having diabetes as P(D)=0.7 from clinical examination, and orders lab test.</a:t>
            </a:r>
          </a:p>
          <a:p>
            <a:pPr eaLnBrk="1" hangingPunct="1">
              <a:lnSpc>
                <a:spcPct val="90000"/>
              </a:lnSpc>
            </a:pPr>
            <a:r>
              <a:rPr lang="en-US" sz="2400" smtClean="0"/>
              <a:t>Lab test has been confirmed on patients who are known to either have diabetes (D) or not have diabetes (Well)</a:t>
            </a:r>
          </a:p>
          <a:p>
            <a:pPr lvl="1" eaLnBrk="1" hangingPunct="1">
              <a:lnSpc>
                <a:spcPct val="90000"/>
              </a:lnSpc>
            </a:pPr>
            <a:r>
              <a:rPr lang="en-US" sz="2000" smtClean="0"/>
              <a:t>Probability of positive lab test on a diabetic patient is P(+|D)=0.99</a:t>
            </a:r>
          </a:p>
          <a:p>
            <a:pPr lvl="1" eaLnBrk="1" hangingPunct="1">
              <a:lnSpc>
                <a:spcPct val="90000"/>
              </a:lnSpc>
            </a:pPr>
            <a:r>
              <a:rPr lang="en-US" sz="2000" smtClean="0"/>
              <a:t>Probability of positive lab test on a well patient is P(+|Well)=0.05</a:t>
            </a:r>
          </a:p>
          <a:p>
            <a:pPr eaLnBrk="1" hangingPunct="1">
              <a:lnSpc>
                <a:spcPct val="90000"/>
              </a:lnSpc>
            </a:pPr>
            <a:r>
              <a:rPr lang="en-US" sz="2400" smtClean="0"/>
              <a:t>The Lab test comes out positive for this patient. Calculate revised (posterior) probability that the patient has diabetes: P(D|+).</a:t>
            </a:r>
          </a:p>
        </p:txBody>
      </p:sp>
      <p:sp>
        <p:nvSpPr>
          <p:cNvPr id="61444" name="Rectangle 4"/>
          <p:cNvSpPr>
            <a:spLocks noChangeArrowheads="1"/>
          </p:cNvSpPr>
          <p:nvPr/>
        </p:nvSpPr>
        <p:spPr bwMode="auto">
          <a:xfrm>
            <a:off x="5638800" y="1219200"/>
            <a:ext cx="35052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Tx/>
              <a:buChar char="•"/>
            </a:pPr>
            <a:r>
              <a:rPr lang="en-US" sz="2800"/>
              <a:t>I have an initial estimate of P(D)</a:t>
            </a:r>
          </a:p>
          <a:p>
            <a:pPr marL="342900" indent="-342900">
              <a:spcBef>
                <a:spcPct val="20000"/>
              </a:spcBef>
              <a:buFontTx/>
              <a:buChar char="•"/>
            </a:pPr>
            <a:endParaRPr lang="en-US" sz="2800"/>
          </a:p>
          <a:p>
            <a:pPr marL="342900" indent="-342900">
              <a:spcBef>
                <a:spcPct val="20000"/>
              </a:spcBef>
              <a:buFontTx/>
              <a:buChar char="•"/>
            </a:pPr>
            <a:r>
              <a:rPr lang="en-US" sz="2800"/>
              <a:t>I do a test and find that + is true</a:t>
            </a:r>
          </a:p>
          <a:p>
            <a:pPr marL="342900" indent="-342900">
              <a:spcBef>
                <a:spcPct val="20000"/>
              </a:spcBef>
              <a:buFontTx/>
              <a:buChar char="•"/>
            </a:pPr>
            <a:endParaRPr lang="en-US" sz="2800"/>
          </a:p>
          <a:p>
            <a:pPr marL="342900" indent="-342900">
              <a:spcBef>
                <a:spcPct val="20000"/>
              </a:spcBef>
              <a:buFontTx/>
              <a:buChar char="•"/>
            </a:pPr>
            <a:r>
              <a:rPr lang="en-US" sz="2800"/>
              <a:t>I update my initial estimate to get P(D|+)</a:t>
            </a:r>
          </a:p>
        </p:txBody>
      </p:sp>
      <p:sp>
        <p:nvSpPr>
          <p:cNvPr id="61445" name="AutoShape 5"/>
          <p:cNvSpPr>
            <a:spLocks noChangeArrowheads="1"/>
          </p:cNvSpPr>
          <p:nvPr/>
        </p:nvSpPr>
        <p:spPr bwMode="auto">
          <a:xfrm>
            <a:off x="6678613" y="2209800"/>
            <a:ext cx="560387" cy="5334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en-CA"/>
          </a:p>
        </p:txBody>
      </p:sp>
      <p:sp>
        <p:nvSpPr>
          <p:cNvPr id="61446" name="AutoShape 6"/>
          <p:cNvSpPr>
            <a:spLocks noChangeArrowheads="1"/>
          </p:cNvSpPr>
          <p:nvPr/>
        </p:nvSpPr>
        <p:spPr bwMode="auto">
          <a:xfrm>
            <a:off x="6678613" y="3657600"/>
            <a:ext cx="560387" cy="5334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en-CA"/>
          </a:p>
        </p:txBody>
      </p:sp>
      <p:sp>
        <p:nvSpPr>
          <p:cNvPr id="61447" name="Line 7"/>
          <p:cNvSpPr>
            <a:spLocks noChangeShapeType="1"/>
          </p:cNvSpPr>
          <p:nvPr/>
        </p:nvSpPr>
        <p:spPr bwMode="auto">
          <a:xfrm flipH="1" flipV="1">
            <a:off x="4114800" y="1752600"/>
            <a:ext cx="18288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1448" name="Line 8"/>
          <p:cNvSpPr>
            <a:spLocks noChangeShapeType="1"/>
          </p:cNvSpPr>
          <p:nvPr/>
        </p:nvSpPr>
        <p:spPr bwMode="auto">
          <a:xfrm flipH="1">
            <a:off x="3962400" y="3276600"/>
            <a:ext cx="1981200" cy="1828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1449" name="Line 9"/>
          <p:cNvSpPr>
            <a:spLocks noChangeShapeType="1"/>
          </p:cNvSpPr>
          <p:nvPr/>
        </p:nvSpPr>
        <p:spPr bwMode="auto">
          <a:xfrm flipH="1">
            <a:off x="3200400" y="5257800"/>
            <a:ext cx="281940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ransition spd="med">
    <p:random/>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3"/>
          <p:cNvSpPr>
            <a:spLocks noChangeShapeType="1"/>
          </p:cNvSpPr>
          <p:nvPr/>
        </p:nvSpPr>
        <p:spPr bwMode="auto">
          <a:xfrm flipV="1">
            <a:off x="2057400" y="1752600"/>
            <a:ext cx="2286000" cy="67151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67" name="Line 4"/>
          <p:cNvSpPr>
            <a:spLocks noChangeShapeType="1"/>
          </p:cNvSpPr>
          <p:nvPr/>
        </p:nvSpPr>
        <p:spPr bwMode="auto">
          <a:xfrm>
            <a:off x="2057400" y="2424113"/>
            <a:ext cx="2286000" cy="54768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68" name="Line 5"/>
          <p:cNvSpPr>
            <a:spLocks noChangeShapeType="1"/>
          </p:cNvSpPr>
          <p:nvPr/>
        </p:nvSpPr>
        <p:spPr bwMode="auto">
          <a:xfrm flipV="1">
            <a:off x="2057400" y="3886200"/>
            <a:ext cx="2209800" cy="44291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69" name="Line 6"/>
          <p:cNvSpPr>
            <a:spLocks noChangeShapeType="1"/>
          </p:cNvSpPr>
          <p:nvPr/>
        </p:nvSpPr>
        <p:spPr bwMode="auto">
          <a:xfrm>
            <a:off x="2057400" y="4329113"/>
            <a:ext cx="2286000" cy="70008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70" name="Text Box 7"/>
          <p:cNvSpPr txBox="1">
            <a:spLocks noChangeArrowheads="1"/>
          </p:cNvSpPr>
          <p:nvPr/>
        </p:nvSpPr>
        <p:spPr bwMode="auto">
          <a:xfrm>
            <a:off x="2209800" y="1600200"/>
            <a:ext cx="1752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P(+ve|D) = 0.99</a:t>
            </a:r>
          </a:p>
        </p:txBody>
      </p:sp>
      <p:sp>
        <p:nvSpPr>
          <p:cNvPr id="62471" name="Text Box 8"/>
          <p:cNvSpPr txBox="1">
            <a:spLocks noChangeArrowheads="1"/>
          </p:cNvSpPr>
          <p:nvPr/>
        </p:nvSpPr>
        <p:spPr bwMode="auto">
          <a:xfrm>
            <a:off x="2438400" y="2805113"/>
            <a:ext cx="1752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P(-ve|D) = 0.01</a:t>
            </a:r>
          </a:p>
        </p:txBody>
      </p:sp>
      <p:sp>
        <p:nvSpPr>
          <p:cNvPr id="62472" name="Text Box 9"/>
          <p:cNvSpPr txBox="1">
            <a:spLocks noChangeArrowheads="1"/>
          </p:cNvSpPr>
          <p:nvPr/>
        </p:nvSpPr>
        <p:spPr bwMode="auto">
          <a:xfrm>
            <a:off x="2362200" y="3643313"/>
            <a:ext cx="1752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P(+ve|W) = 0.05</a:t>
            </a:r>
          </a:p>
        </p:txBody>
      </p:sp>
      <p:sp>
        <p:nvSpPr>
          <p:cNvPr id="62473" name="Text Box 10"/>
          <p:cNvSpPr txBox="1">
            <a:spLocks noChangeArrowheads="1"/>
          </p:cNvSpPr>
          <p:nvPr/>
        </p:nvSpPr>
        <p:spPr bwMode="auto">
          <a:xfrm>
            <a:off x="2209800" y="4800600"/>
            <a:ext cx="1752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P(-ve|W) = 0.95</a:t>
            </a:r>
          </a:p>
        </p:txBody>
      </p:sp>
      <p:sp>
        <p:nvSpPr>
          <p:cNvPr id="62474" name="Rectangle 11"/>
          <p:cNvSpPr>
            <a:spLocks noChangeArrowheads="1"/>
          </p:cNvSpPr>
          <p:nvPr/>
        </p:nvSpPr>
        <p:spPr bwMode="auto">
          <a:xfrm>
            <a:off x="381000" y="3414713"/>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62475" name="Line 12"/>
          <p:cNvSpPr>
            <a:spLocks noChangeShapeType="1"/>
          </p:cNvSpPr>
          <p:nvPr/>
        </p:nvSpPr>
        <p:spPr bwMode="auto">
          <a:xfrm flipV="1">
            <a:off x="533400" y="2424113"/>
            <a:ext cx="1524000" cy="990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76" name="Line 13"/>
          <p:cNvSpPr>
            <a:spLocks noChangeShapeType="1"/>
          </p:cNvSpPr>
          <p:nvPr/>
        </p:nvSpPr>
        <p:spPr bwMode="auto">
          <a:xfrm>
            <a:off x="533400" y="3567113"/>
            <a:ext cx="1600200" cy="762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2477" name="Rectangle 14"/>
          <p:cNvSpPr>
            <a:spLocks noChangeArrowheads="1"/>
          </p:cNvSpPr>
          <p:nvPr/>
        </p:nvSpPr>
        <p:spPr bwMode="auto">
          <a:xfrm>
            <a:off x="2057400" y="2347913"/>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62478" name="Rectangle 15"/>
          <p:cNvSpPr>
            <a:spLocks noChangeArrowheads="1"/>
          </p:cNvSpPr>
          <p:nvPr/>
        </p:nvSpPr>
        <p:spPr bwMode="auto">
          <a:xfrm>
            <a:off x="2057400" y="4252913"/>
            <a:ext cx="152400" cy="152400"/>
          </a:xfrm>
          <a:prstGeom prst="rect">
            <a:avLst/>
          </a:prstGeom>
          <a:solidFill>
            <a:srgbClr val="000000"/>
          </a:solidFill>
          <a:ln w="12700">
            <a:solidFill>
              <a:schemeClr val="tx1"/>
            </a:solidFill>
            <a:miter lim="800000"/>
            <a:headEnd/>
            <a:tailEnd/>
          </a:ln>
        </p:spPr>
        <p:txBody>
          <a:bodyPr wrap="none" anchor="ctr"/>
          <a:lstStyle/>
          <a:p>
            <a:endParaRPr lang="en-CA"/>
          </a:p>
        </p:txBody>
      </p:sp>
      <p:sp>
        <p:nvSpPr>
          <p:cNvPr id="62479" name="Text Box 16"/>
          <p:cNvSpPr txBox="1">
            <a:spLocks noChangeArrowheads="1"/>
          </p:cNvSpPr>
          <p:nvPr/>
        </p:nvSpPr>
        <p:spPr bwMode="auto">
          <a:xfrm>
            <a:off x="0" y="3948113"/>
            <a:ext cx="1447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P(W) = 0.3</a:t>
            </a:r>
          </a:p>
        </p:txBody>
      </p:sp>
      <p:sp>
        <p:nvSpPr>
          <p:cNvPr id="62480" name="Text Box 17"/>
          <p:cNvSpPr txBox="1">
            <a:spLocks noChangeArrowheads="1"/>
          </p:cNvSpPr>
          <p:nvPr/>
        </p:nvSpPr>
        <p:spPr bwMode="auto">
          <a:xfrm>
            <a:off x="0" y="2195513"/>
            <a:ext cx="1600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sz="1800" b="1">
                <a:latin typeface="Book Antiqua" pitchFamily="18" charset="0"/>
              </a:rPr>
              <a:t>   P(D) = 0.7</a:t>
            </a:r>
          </a:p>
        </p:txBody>
      </p:sp>
      <p:sp>
        <p:nvSpPr>
          <p:cNvPr id="62481" name="Text Box 18"/>
          <p:cNvSpPr txBox="1">
            <a:spLocks noChangeArrowheads="1"/>
          </p:cNvSpPr>
          <p:nvPr/>
        </p:nvSpPr>
        <p:spPr bwMode="auto">
          <a:xfrm>
            <a:off x="4343400" y="1524000"/>
            <a:ext cx="3321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P(+ve &amp; D)=0.7*0.99 = 0.693</a:t>
            </a:r>
          </a:p>
        </p:txBody>
      </p:sp>
      <p:sp>
        <p:nvSpPr>
          <p:cNvPr id="62482" name="Text Box 19"/>
          <p:cNvSpPr txBox="1">
            <a:spLocks noChangeArrowheads="1"/>
          </p:cNvSpPr>
          <p:nvPr/>
        </p:nvSpPr>
        <p:spPr bwMode="auto">
          <a:xfrm>
            <a:off x="4343400" y="2895600"/>
            <a:ext cx="31321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P(-ve &amp; D)=0.7*0.01=0.007</a:t>
            </a:r>
          </a:p>
        </p:txBody>
      </p:sp>
      <p:sp>
        <p:nvSpPr>
          <p:cNvPr id="62483" name="Text Box 20"/>
          <p:cNvSpPr txBox="1">
            <a:spLocks noChangeArrowheads="1"/>
          </p:cNvSpPr>
          <p:nvPr/>
        </p:nvSpPr>
        <p:spPr bwMode="auto">
          <a:xfrm>
            <a:off x="4343400" y="3581400"/>
            <a:ext cx="32591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P(+ve &amp; W)=0.3*0.05=0.015</a:t>
            </a:r>
          </a:p>
        </p:txBody>
      </p:sp>
      <p:sp>
        <p:nvSpPr>
          <p:cNvPr id="62484" name="Text Box 21"/>
          <p:cNvSpPr txBox="1">
            <a:spLocks noChangeArrowheads="1"/>
          </p:cNvSpPr>
          <p:nvPr/>
        </p:nvSpPr>
        <p:spPr bwMode="auto">
          <a:xfrm>
            <a:off x="4343400" y="4876800"/>
            <a:ext cx="3198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b="1"/>
              <a:t>P(-ve &amp; W)=0.3*0.95=0.285</a:t>
            </a:r>
          </a:p>
        </p:txBody>
      </p:sp>
      <p:sp>
        <p:nvSpPr>
          <p:cNvPr id="62485" name="Text Box 25"/>
          <p:cNvSpPr txBox="1">
            <a:spLocks noChangeArrowheads="1"/>
          </p:cNvSpPr>
          <p:nvPr/>
        </p:nvSpPr>
        <p:spPr bwMode="auto">
          <a:xfrm>
            <a:off x="7146925" y="2000250"/>
            <a:ext cx="1681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dirty="0"/>
              <a:t>P(D|+</a:t>
            </a:r>
            <a:r>
              <a:rPr lang="en-US" sz="3200" dirty="0" err="1"/>
              <a:t>ve</a:t>
            </a:r>
            <a:r>
              <a:rPr lang="en-US" sz="3200" dirty="0"/>
              <a:t>)</a:t>
            </a:r>
          </a:p>
        </p:txBody>
      </p:sp>
      <p:sp>
        <p:nvSpPr>
          <p:cNvPr id="62486" name="Line 26"/>
          <p:cNvSpPr>
            <a:spLocks noChangeShapeType="1"/>
          </p:cNvSpPr>
          <p:nvPr/>
        </p:nvSpPr>
        <p:spPr bwMode="auto">
          <a:xfrm flipV="1">
            <a:off x="7086600" y="2590800"/>
            <a:ext cx="533400" cy="11430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2487" name="Line 27"/>
          <p:cNvSpPr>
            <a:spLocks noChangeShapeType="1"/>
          </p:cNvSpPr>
          <p:nvPr/>
        </p:nvSpPr>
        <p:spPr bwMode="auto">
          <a:xfrm>
            <a:off x="7010400" y="1752600"/>
            <a:ext cx="457200" cy="3048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2488" name="Text Box 28"/>
          <p:cNvSpPr txBox="1">
            <a:spLocks noChangeArrowheads="1"/>
          </p:cNvSpPr>
          <p:nvPr/>
        </p:nvSpPr>
        <p:spPr bwMode="auto">
          <a:xfrm>
            <a:off x="7146925" y="3829050"/>
            <a:ext cx="16779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3200"/>
              <a:t>P(W|-ve)</a:t>
            </a:r>
          </a:p>
        </p:txBody>
      </p:sp>
      <p:sp>
        <p:nvSpPr>
          <p:cNvPr id="62489" name="Line 29"/>
          <p:cNvSpPr>
            <a:spLocks noChangeShapeType="1"/>
          </p:cNvSpPr>
          <p:nvPr/>
        </p:nvSpPr>
        <p:spPr bwMode="auto">
          <a:xfrm>
            <a:off x="7010400" y="3124200"/>
            <a:ext cx="762000" cy="6858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2490" name="Line 30"/>
          <p:cNvSpPr>
            <a:spLocks noChangeShapeType="1"/>
          </p:cNvSpPr>
          <p:nvPr/>
        </p:nvSpPr>
        <p:spPr bwMode="auto">
          <a:xfrm flipV="1">
            <a:off x="7010400" y="4419600"/>
            <a:ext cx="762000" cy="6096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62491" name="Title 26"/>
          <p:cNvSpPr>
            <a:spLocks noGrp="1"/>
          </p:cNvSpPr>
          <p:nvPr>
            <p:ph type="title"/>
          </p:nvPr>
        </p:nvSpPr>
        <p:spPr>
          <a:xfrm>
            <a:off x="685800" y="228600"/>
            <a:ext cx="7772400" cy="1143000"/>
          </a:xfrm>
        </p:spPr>
        <p:txBody>
          <a:bodyPr/>
          <a:lstStyle/>
          <a:p>
            <a:r>
              <a:rPr lang="en-CA" smtClean="0"/>
              <a:t>Probability Tree Approach</a:t>
            </a:r>
          </a:p>
        </p:txBody>
      </p:sp>
      <p:sp>
        <p:nvSpPr>
          <p:cNvPr id="2" name="TextBox 1"/>
          <p:cNvSpPr txBox="1"/>
          <p:nvPr/>
        </p:nvSpPr>
        <p:spPr>
          <a:xfrm>
            <a:off x="914400" y="6019800"/>
            <a:ext cx="7903126" cy="461665"/>
          </a:xfrm>
          <a:prstGeom prst="rect">
            <a:avLst/>
          </a:prstGeom>
          <a:noFill/>
        </p:spPr>
        <p:txBody>
          <a:bodyPr wrap="none" rtlCol="0">
            <a:spAutoFit/>
          </a:bodyPr>
          <a:lstStyle/>
          <a:p>
            <a:r>
              <a:rPr lang="en-US" dirty="0" smtClean="0"/>
              <a:t>P(D|+</a:t>
            </a:r>
            <a:r>
              <a:rPr lang="en-US" dirty="0" err="1" smtClean="0"/>
              <a:t>ve</a:t>
            </a:r>
            <a:r>
              <a:rPr lang="en-US" dirty="0" smtClean="0"/>
              <a:t>)</a:t>
            </a:r>
            <a:r>
              <a:rPr lang="en-CA" dirty="0" smtClean="0"/>
              <a:t> = P(D &amp; &gt;</a:t>
            </a:r>
            <a:r>
              <a:rPr lang="en-CA" dirty="0" err="1" smtClean="0"/>
              <a:t>ve</a:t>
            </a:r>
            <a:r>
              <a:rPr lang="en-CA" dirty="0" smtClean="0"/>
              <a:t>)/P(&gt;</a:t>
            </a:r>
            <a:r>
              <a:rPr lang="en-CA" dirty="0" err="1" smtClean="0"/>
              <a:t>ve</a:t>
            </a:r>
            <a:r>
              <a:rPr lang="en-CA" dirty="0" smtClean="0"/>
              <a:t>) = 0.693/(0.693+0.015) = 0.979</a:t>
            </a:r>
            <a:endParaRPr lang="en-US" dirty="0"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85800" y="0"/>
            <a:ext cx="7772400" cy="1143000"/>
          </a:xfrm>
        </p:spPr>
        <p:txBody>
          <a:bodyPr/>
          <a:lstStyle/>
          <a:p>
            <a:pPr eaLnBrk="1" hangingPunct="1"/>
            <a:r>
              <a:rPr lang="en-US" smtClean="0"/>
              <a:t>Solution to Medical Example</a:t>
            </a:r>
          </a:p>
        </p:txBody>
      </p:sp>
      <p:sp>
        <p:nvSpPr>
          <p:cNvPr id="65539" name="Rectangle 3"/>
          <p:cNvSpPr>
            <a:spLocks noGrp="1" noChangeArrowheads="1"/>
          </p:cNvSpPr>
          <p:nvPr>
            <p:ph type="body" sz="half" idx="1"/>
          </p:nvPr>
        </p:nvSpPr>
        <p:spPr>
          <a:xfrm>
            <a:off x="838200" y="4114800"/>
            <a:ext cx="5638800" cy="2743200"/>
          </a:xfrm>
        </p:spPr>
        <p:txBody>
          <a:bodyPr/>
          <a:lstStyle/>
          <a:p>
            <a:pPr eaLnBrk="1" hangingPunct="1"/>
            <a:r>
              <a:rPr lang="en-US" sz="2800" smtClean="0"/>
              <a:t>P(D)=0.7</a:t>
            </a:r>
          </a:p>
          <a:p>
            <a:pPr eaLnBrk="1" hangingPunct="1"/>
            <a:r>
              <a:rPr lang="en-US" sz="2800" smtClean="0"/>
              <a:t>P(D|+)=P(D)*P(+|D)/ [P(D)*P(+|D)+P(Well)*P(+|Well)]</a:t>
            </a:r>
          </a:p>
          <a:p>
            <a:pPr eaLnBrk="1" hangingPunct="1"/>
            <a:r>
              <a:rPr lang="en-US" sz="2800" smtClean="0"/>
              <a:t>(0.99*0.7)/(0.99*0.7 + 0.05*0.3)=0.979</a:t>
            </a:r>
          </a:p>
        </p:txBody>
      </p:sp>
      <p:graphicFrame>
        <p:nvGraphicFramePr>
          <p:cNvPr id="75852" name="Group 76"/>
          <p:cNvGraphicFramePr>
            <a:graphicFrameLocks noGrp="1"/>
          </p:cNvGraphicFramePr>
          <p:nvPr>
            <p:ph sz="quarter" idx="2"/>
          </p:nvPr>
        </p:nvGraphicFramePr>
        <p:xfrm>
          <a:off x="1295400" y="1447800"/>
          <a:ext cx="5029200" cy="2468760"/>
        </p:xfrm>
        <a:graphic>
          <a:graphicData uri="http://schemas.openxmlformats.org/drawingml/2006/table">
            <a:tbl>
              <a:tblPr/>
              <a:tblGrid>
                <a:gridCol w="2084388"/>
                <a:gridCol w="442912"/>
                <a:gridCol w="1250950"/>
                <a:gridCol w="1250950"/>
              </a:tblGrid>
              <a:tr h="8228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00" marB="45700" anchor="b"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cap="fla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Diabetes</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cap="fla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WELL</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cap="flat">
                      <a:noFill/>
                    </a:lnR>
                    <a:lnT cap="flat">
                      <a:noFill/>
                    </a:lnT>
                    <a:lnB>
                      <a:noFill/>
                    </a:lnB>
                    <a:lnTlToBr>
                      <a:noFill/>
                    </a:lnTlToBr>
                    <a:lnBlToTr>
                      <a:noFill/>
                    </a:lnBlToTr>
                    <a:noFill/>
                  </a:tcPr>
                </a:tc>
              </a:tr>
              <a:tr h="82285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Test +ve</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0.99</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0.05</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cap="flat">
                      <a:noFill/>
                    </a:lnR>
                    <a:lnT>
                      <a:noFill/>
                    </a:lnT>
                    <a:lnB>
                      <a:noFill/>
                    </a:lnB>
                    <a:lnTlToBr>
                      <a:noFill/>
                    </a:lnTlToBr>
                    <a:lnBlToTr>
                      <a:noFill/>
                    </a:lnBlToTr>
                    <a:noFill/>
                  </a:tcPr>
                </a:tc>
              </a:tr>
              <a:tr h="82285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Test -ve</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a:noFill/>
                    </a:lnT>
                    <a:lnB cap="flat">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0.01</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a:noFill/>
                    </a:lnR>
                    <a:lnT>
                      <a:noFill/>
                    </a:lnT>
                    <a:lnB cap="flat">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0.95</a:t>
                      </a:r>
                      <a:endParaRPr kumimoji="0" lang="en-US" sz="4400" b="0" i="0" u="none" strike="noStrike" cap="none" normalizeH="0" baseline="0" smtClean="0">
                        <a:ln>
                          <a:noFill/>
                        </a:ln>
                        <a:solidFill>
                          <a:schemeClr val="tx1"/>
                        </a:solidFill>
                        <a:effectLst/>
                        <a:latin typeface="Times New Roman" pitchFamily="18" charset="0"/>
                      </a:endParaRPr>
                    </a:p>
                  </a:txBody>
                  <a:tcPr marT="45700" marB="45700" anchor="b" horzOverflow="overflow">
                    <a:lnL>
                      <a:noFill/>
                    </a:lnL>
                    <a:lnR cap="flat">
                      <a:noFill/>
                    </a:lnR>
                    <a:lnT>
                      <a:noFill/>
                    </a:lnT>
                    <a:lnB cap="flat">
                      <a:noFill/>
                    </a:lnB>
                    <a:lnTlToBr>
                      <a:noFill/>
                    </a:lnTlToBr>
                    <a:lnBlToTr>
                      <a:noFill/>
                    </a:lnBlToTr>
                    <a:noFill/>
                  </a:tcPr>
                </a:tc>
              </a:tr>
            </a:tbl>
          </a:graphicData>
        </a:graphic>
      </p:graphicFrame>
      <p:sp>
        <p:nvSpPr>
          <p:cNvPr id="65553" name="Text Box 72"/>
          <p:cNvSpPr txBox="1">
            <a:spLocks noChangeArrowheads="1"/>
          </p:cNvSpPr>
          <p:nvPr/>
        </p:nvSpPr>
        <p:spPr bwMode="auto">
          <a:xfrm>
            <a:off x="533400" y="1066800"/>
            <a:ext cx="2017713" cy="120650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Initial estimate</a:t>
            </a:r>
          </a:p>
          <a:p>
            <a:pPr eaLnBrk="1" hangingPunct="1"/>
            <a:r>
              <a:rPr lang="en-US"/>
              <a:t>P(D) = 0.7</a:t>
            </a:r>
          </a:p>
          <a:p>
            <a:pPr eaLnBrk="1" hangingPunct="1"/>
            <a:r>
              <a:rPr lang="en-US"/>
              <a:t>P(W) = 0.3</a:t>
            </a:r>
          </a:p>
        </p:txBody>
      </p:sp>
      <p:sp>
        <p:nvSpPr>
          <p:cNvPr id="65554" name="AutoShape 73"/>
          <p:cNvSpPr>
            <a:spLocks noChangeArrowheads="1"/>
          </p:cNvSpPr>
          <p:nvPr/>
        </p:nvSpPr>
        <p:spPr bwMode="auto">
          <a:xfrm>
            <a:off x="6781800" y="1295400"/>
            <a:ext cx="2133600" cy="3352800"/>
          </a:xfrm>
          <a:prstGeom prst="wedgeRoundRectCallout">
            <a:avLst>
              <a:gd name="adj1" fmla="val 16069"/>
              <a:gd name="adj2" fmla="val 62736"/>
              <a:gd name="adj3" fmla="val 16667"/>
            </a:avLst>
          </a:prstGeom>
          <a:solidFill>
            <a:schemeClr val="hlink"/>
          </a:solidFill>
          <a:ln w="9525">
            <a:solidFill>
              <a:schemeClr val="tx1"/>
            </a:solidFill>
            <a:miter lim="800000"/>
            <a:headEnd/>
            <a:tailEnd/>
          </a:ln>
        </p:spPr>
        <p:txBody>
          <a:bodyPr/>
          <a:lstStyle/>
          <a:p>
            <a:pPr algn="ctr"/>
            <a:r>
              <a:rPr lang="en-US"/>
              <a:t>Discussion. Are these conditional or “AND” probabilities?</a:t>
            </a:r>
          </a:p>
          <a:p>
            <a:pPr algn="ctr"/>
            <a:r>
              <a:rPr lang="en-US"/>
              <a:t>What is a false –ve (+ve) ?</a:t>
            </a:r>
          </a:p>
        </p:txBody>
      </p:sp>
      <p:graphicFrame>
        <p:nvGraphicFramePr>
          <p:cNvPr id="65555" name="Object 74"/>
          <p:cNvGraphicFramePr>
            <a:graphicFrameLocks noGrp="1" noChangeAspect="1"/>
          </p:cNvGraphicFramePr>
          <p:nvPr>
            <p:ph sz="quarter" idx="3"/>
          </p:nvPr>
        </p:nvGraphicFramePr>
        <p:xfrm>
          <a:off x="7689850" y="5029200"/>
          <a:ext cx="993775" cy="1524000"/>
        </p:xfrm>
        <a:graphic>
          <a:graphicData uri="http://schemas.openxmlformats.org/presentationml/2006/ole">
            <mc:AlternateContent xmlns:mc="http://schemas.openxmlformats.org/markup-compatibility/2006">
              <mc:Choice xmlns:v="urn:schemas-microsoft-com:vml" Requires="v">
                <p:oleObj spid="_x0000_s65564" name="Clip" r:id="rId3" imgW="1490870" imgH="2286000" progId="MS_ClipArt_Gallery.2">
                  <p:embed/>
                </p:oleObj>
              </mc:Choice>
              <mc:Fallback>
                <p:oleObj name="Clip" r:id="rId3" imgW="1490870" imgH="2286000" progId="MS_ClipArt_Gallery.2">
                  <p:embed/>
                  <p:pic>
                    <p:nvPicPr>
                      <p:cNvPr id="0" name="Object 7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9850" y="5029200"/>
                        <a:ext cx="993775" cy="152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5556" name="Line 77"/>
          <p:cNvSpPr>
            <a:spLocks noChangeShapeType="1"/>
          </p:cNvSpPr>
          <p:nvPr/>
        </p:nvSpPr>
        <p:spPr bwMode="auto">
          <a:xfrm flipH="1">
            <a:off x="6172200" y="2057400"/>
            <a:ext cx="10668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85800" y="0"/>
            <a:ext cx="7772400" cy="1143000"/>
          </a:xfrm>
        </p:spPr>
        <p:txBody>
          <a:bodyPr/>
          <a:lstStyle/>
          <a:p>
            <a:pPr eaLnBrk="1" hangingPunct="1"/>
            <a:r>
              <a:rPr lang="en-US" sz="4000" smtClean="0"/>
              <a:t>Solution to Medical Example</a:t>
            </a:r>
            <a:br>
              <a:rPr lang="en-US" sz="4000" smtClean="0"/>
            </a:br>
            <a:r>
              <a:rPr lang="en-US" sz="4000" smtClean="0"/>
              <a:t>Table Layout</a:t>
            </a:r>
          </a:p>
        </p:txBody>
      </p:sp>
      <p:graphicFrame>
        <p:nvGraphicFramePr>
          <p:cNvPr id="87153" name="Group 113"/>
          <p:cNvGraphicFramePr>
            <a:graphicFrameLocks noGrp="1"/>
          </p:cNvGraphicFramePr>
          <p:nvPr>
            <p:ph idx="1"/>
          </p:nvPr>
        </p:nvGraphicFramePr>
        <p:xfrm>
          <a:off x="685800" y="1066800"/>
          <a:ext cx="7772400" cy="5542014"/>
        </p:xfrm>
        <a:graphic>
          <a:graphicData uri="http://schemas.openxmlformats.org/drawingml/2006/table">
            <a:tbl>
              <a:tblPr/>
              <a:tblGrid>
                <a:gridCol w="2216150"/>
                <a:gridCol w="2466975"/>
                <a:gridCol w="1544638"/>
                <a:gridCol w="1544637"/>
              </a:tblGrid>
              <a:tr h="6984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cap="fla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Diabetes</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cap="fla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WELL</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cap="flat">
                      <a:noFill/>
                    </a:lnT>
                    <a:lnB>
                      <a:noFill/>
                    </a:lnB>
                    <a:lnTlToBr>
                      <a:noFill/>
                    </a:lnTlToBr>
                    <a:lnBlToTr>
                      <a:noFill/>
                    </a:lnBlToTr>
                    <a:noFill/>
                  </a:tcPr>
                </a:tc>
              </a:tr>
              <a:tr h="822936">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Test +ve</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0.99</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0.05</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822936">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Test –ve</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0.01</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0.95</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6984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396222">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Prior</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P(D)</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0.7</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0.3</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396222">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Condit</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 | D)</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0.99</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0.05</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70101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Joint (AND)</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 and D)= P(D) P(+|D)</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0.693</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0.015</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a:noFill/>
                    </a:lnB>
                    <a:lnTlToBr>
                      <a:noFill/>
                    </a:lnTlToBr>
                    <a:lnBlToTr>
                      <a:noFill/>
                    </a:lnBlToTr>
                    <a:noFill/>
                  </a:tcPr>
                </a:tc>
              </a:tr>
              <a:tr h="10058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Posterior</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cap="flat">
                      <a:noFill/>
                    </a:lnL>
                    <a:lnR>
                      <a:noFill/>
                    </a:lnR>
                    <a:lnT>
                      <a:noFill/>
                    </a:lnT>
                    <a:lnB cap="flat">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P(D | +)=P(+ and D) / {P(+ and D) + P(+ and W)}</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cap="flat">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0.979</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a:noFill/>
                    </a:lnR>
                    <a:lnT>
                      <a:noFill/>
                    </a:lnT>
                    <a:lnB cap="flat">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cs typeface="Arial" pitchFamily="34" charset="0"/>
                        </a:rPr>
                        <a:t>0.021</a:t>
                      </a:r>
                      <a:endParaRPr kumimoji="0" lang="en-US" sz="4400" b="0" i="0" u="none" strike="noStrike" cap="none" normalizeH="0" baseline="0" smtClean="0">
                        <a:ln>
                          <a:noFill/>
                        </a:ln>
                        <a:solidFill>
                          <a:schemeClr val="tx1"/>
                        </a:solidFill>
                        <a:effectLst/>
                        <a:latin typeface="Times New Roman" pitchFamily="18" charset="0"/>
                      </a:endParaRPr>
                    </a:p>
                  </a:txBody>
                  <a:tcPr marT="45713" marB="45713" anchor="b"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5800" y="0"/>
            <a:ext cx="7772400" cy="1143000"/>
          </a:xfrm>
        </p:spPr>
        <p:txBody>
          <a:bodyPr/>
          <a:lstStyle/>
          <a:p>
            <a:pPr eaLnBrk="1" hangingPunct="1"/>
            <a:r>
              <a:rPr lang="en-US" smtClean="0"/>
              <a:t>Designing Medical Tests</a:t>
            </a:r>
          </a:p>
        </p:txBody>
      </p:sp>
      <p:graphicFrame>
        <p:nvGraphicFramePr>
          <p:cNvPr id="59416" name="Group 24"/>
          <p:cNvGraphicFramePr>
            <a:graphicFrameLocks noGrp="1"/>
          </p:cNvGraphicFramePr>
          <p:nvPr/>
        </p:nvGraphicFramePr>
        <p:xfrm>
          <a:off x="381000" y="1143000"/>
          <a:ext cx="8305800" cy="2408238"/>
        </p:xfrm>
        <a:graphic>
          <a:graphicData uri="http://schemas.openxmlformats.org/drawingml/2006/table">
            <a:tbl>
              <a:tblPr/>
              <a:tblGrid>
                <a:gridCol w="2768600"/>
                <a:gridCol w="2768600"/>
                <a:gridCol w="2768600"/>
              </a:tblGrid>
              <a:tr h="5182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Patient is ill</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Patient is OK</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50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Test indicates illness</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0.99</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0.05</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50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Test indicates no illness</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0.01</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0.95</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7605" name="Rectangle 25"/>
          <p:cNvSpPr>
            <a:spLocks noChangeArrowheads="1"/>
          </p:cNvSpPr>
          <p:nvPr/>
        </p:nvSpPr>
        <p:spPr bwMode="auto">
          <a:xfrm>
            <a:off x="381000" y="3878263"/>
            <a:ext cx="8458200"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spcBef>
                <a:spcPct val="50000"/>
              </a:spcBef>
              <a:buFontTx/>
              <a:buChar char="•"/>
            </a:pPr>
            <a:r>
              <a:rPr lang="en-US"/>
              <a:t>Suppose this is a screening test. I.e. we have no particular reason to think this patient might have diabetes, but we know that 0.1% of the patients in this demographic group do have diabetes.</a:t>
            </a:r>
            <a:r>
              <a:rPr lang="en-US" sz="2800"/>
              <a:t> </a:t>
            </a:r>
          </a:p>
          <a:p>
            <a:pPr lvl="1">
              <a:lnSpc>
                <a:spcPct val="90000"/>
              </a:lnSpc>
              <a:spcBef>
                <a:spcPct val="50000"/>
              </a:spcBef>
              <a:buFontTx/>
              <a:buChar char="–"/>
            </a:pPr>
            <a:r>
              <a:rPr lang="en-US"/>
              <a:t>What is the probability that the patient has diabetes if the test is positive?</a:t>
            </a:r>
          </a:p>
          <a:p>
            <a:pPr lvl="1">
              <a:lnSpc>
                <a:spcPct val="90000"/>
              </a:lnSpc>
              <a:spcBef>
                <a:spcPct val="50000"/>
              </a:spcBef>
              <a:buFontTx/>
              <a:buChar char="–"/>
            </a:pPr>
            <a:r>
              <a:rPr lang="en-US"/>
              <a:t>If you were designing a new and better test, which of the numbers in the above table would you try to change?</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0"/>
            <a:ext cx="7772400" cy="1143000"/>
          </a:xfrm>
        </p:spPr>
        <p:txBody>
          <a:bodyPr/>
          <a:lstStyle/>
          <a:p>
            <a:r>
              <a:rPr lang="en-CA" dirty="0" smtClean="0"/>
              <a:t>Accounting Example</a:t>
            </a:r>
            <a:endParaRPr lang="en-CA" dirty="0"/>
          </a:p>
        </p:txBody>
      </p:sp>
      <p:sp>
        <p:nvSpPr>
          <p:cNvPr id="4" name="Content Placeholder 3"/>
          <p:cNvSpPr>
            <a:spLocks noGrp="1"/>
          </p:cNvSpPr>
          <p:nvPr>
            <p:ph idx="1"/>
          </p:nvPr>
        </p:nvSpPr>
        <p:spPr>
          <a:xfrm>
            <a:off x="381000" y="1066800"/>
            <a:ext cx="8610600" cy="5486400"/>
          </a:xfrm>
        </p:spPr>
        <p:txBody>
          <a:bodyPr/>
          <a:lstStyle/>
          <a:p>
            <a:r>
              <a:rPr lang="en-US" sz="2400" dirty="0"/>
              <a:t>A</a:t>
            </a:r>
            <a:r>
              <a:rPr lang="en-US" sz="2400" dirty="0" smtClean="0"/>
              <a:t>uditor </a:t>
            </a:r>
            <a:r>
              <a:rPr lang="en-US" sz="2400" dirty="0"/>
              <a:t>checks a small company’s </a:t>
            </a:r>
            <a:r>
              <a:rPr lang="en-US" sz="2400" dirty="0" smtClean="0"/>
              <a:t>accounts.</a:t>
            </a:r>
          </a:p>
          <a:p>
            <a:pPr lvl="1"/>
            <a:r>
              <a:rPr lang="en-US" sz="2000" dirty="0" smtClean="0"/>
              <a:t>average </a:t>
            </a:r>
            <a:r>
              <a:rPr lang="en-US" sz="2000" dirty="0"/>
              <a:t>error rate </a:t>
            </a:r>
            <a:r>
              <a:rPr lang="en-US" sz="2000" dirty="0" smtClean="0"/>
              <a:t>P(error</a:t>
            </a:r>
            <a:r>
              <a:rPr lang="en-US" sz="2000" dirty="0"/>
              <a:t>) = 0.05. </a:t>
            </a:r>
            <a:endParaRPr lang="en-US" sz="2000" dirty="0" smtClean="0"/>
          </a:p>
          <a:p>
            <a:pPr lvl="1"/>
            <a:r>
              <a:rPr lang="en-US" sz="2000" dirty="0" smtClean="0"/>
              <a:t>Auditors may </a:t>
            </a:r>
            <a:r>
              <a:rPr lang="en-US" sz="2000" dirty="0"/>
              <a:t>audit perfectly good accounts and think there is an error, </a:t>
            </a:r>
            <a:endParaRPr lang="en-US" sz="2000" dirty="0" smtClean="0"/>
          </a:p>
          <a:p>
            <a:pPr lvl="2"/>
            <a:r>
              <a:rPr lang="en-US" sz="1800" dirty="0" smtClean="0"/>
              <a:t>P(report </a:t>
            </a:r>
            <a:r>
              <a:rPr lang="en-US" sz="1800" dirty="0"/>
              <a:t>an error | no error) = 0.04. </a:t>
            </a:r>
            <a:r>
              <a:rPr lang="en-US" sz="1800" dirty="0" smtClean="0"/>
              <a:t>(false positive)</a:t>
            </a:r>
          </a:p>
          <a:p>
            <a:pPr lvl="1"/>
            <a:r>
              <a:rPr lang="en-US" sz="2000" dirty="0" smtClean="0"/>
              <a:t>Can the auditors find an error that is really there?</a:t>
            </a:r>
          </a:p>
          <a:p>
            <a:pPr lvl="2"/>
            <a:r>
              <a:rPr lang="en-US" sz="1800" dirty="0" smtClean="0"/>
              <a:t>P(report </a:t>
            </a:r>
            <a:r>
              <a:rPr lang="en-US" sz="1800" dirty="0"/>
              <a:t>an error | error) = 0.94, </a:t>
            </a:r>
            <a:endParaRPr lang="en-US" sz="1800" dirty="0" smtClean="0"/>
          </a:p>
          <a:p>
            <a:pPr lvl="2"/>
            <a:r>
              <a:rPr lang="en-US" sz="1800" dirty="0" smtClean="0"/>
              <a:t>P(report </a:t>
            </a:r>
            <a:r>
              <a:rPr lang="en-US" sz="1800" dirty="0"/>
              <a:t>no error | error) = 0.06, </a:t>
            </a:r>
            <a:r>
              <a:rPr lang="en-US" sz="1800" dirty="0" smtClean="0"/>
              <a:t>(false negative). </a:t>
            </a:r>
          </a:p>
          <a:p>
            <a:r>
              <a:rPr lang="en-US" sz="2400" dirty="0" smtClean="0"/>
              <a:t>Suppose </a:t>
            </a:r>
            <a:r>
              <a:rPr lang="en-US" sz="2400" dirty="0"/>
              <a:t>the auditor reports an error, </a:t>
            </a:r>
            <a:r>
              <a:rPr lang="en-US" sz="2400" dirty="0" smtClean="0"/>
              <a:t>what is </a:t>
            </a:r>
            <a:r>
              <a:rPr lang="en-US" sz="2400" dirty="0"/>
              <a:t>the </a:t>
            </a:r>
            <a:r>
              <a:rPr lang="en-US" sz="2400" dirty="0" smtClean="0"/>
              <a:t>probability that there really is an error, </a:t>
            </a:r>
            <a:r>
              <a:rPr lang="en-US" sz="2400" dirty="0"/>
              <a:t>P(error | report an error</a:t>
            </a:r>
            <a:r>
              <a:rPr lang="en-US" sz="2400" dirty="0" smtClean="0"/>
              <a:t>)?</a:t>
            </a:r>
          </a:p>
          <a:p>
            <a:r>
              <a:rPr lang="en-US" sz="2400" dirty="0" smtClean="0"/>
              <a:t>Bayes </a:t>
            </a:r>
            <a:r>
              <a:rPr lang="en-US" sz="2400" dirty="0"/>
              <a:t>Rule because it fits our two criteria. </a:t>
            </a:r>
            <a:endParaRPr lang="en-CA" sz="2400" dirty="0"/>
          </a:p>
          <a:p>
            <a:pPr lvl="1"/>
            <a:r>
              <a:rPr lang="en-US" sz="2000" dirty="0" smtClean="0"/>
              <a:t>We </a:t>
            </a:r>
            <a:r>
              <a:rPr lang="en-US" sz="2000" dirty="0"/>
              <a:t>know P(report an error | error) = 0.94 and would like to know P(error | report an error).</a:t>
            </a:r>
            <a:endParaRPr lang="en-CA" sz="2000" dirty="0"/>
          </a:p>
          <a:p>
            <a:pPr lvl="1"/>
            <a:r>
              <a:rPr lang="en-US" sz="2000" dirty="0" smtClean="0"/>
              <a:t>We have an initial estimate, </a:t>
            </a:r>
            <a:r>
              <a:rPr lang="en-US" sz="2000" dirty="0"/>
              <a:t>P(error), and would like to update </a:t>
            </a:r>
            <a:r>
              <a:rPr lang="en-US" sz="2000" dirty="0" smtClean="0"/>
              <a:t>it to, </a:t>
            </a:r>
            <a:r>
              <a:rPr lang="en-US" sz="2000" dirty="0"/>
              <a:t>P(error | report an error</a:t>
            </a:r>
            <a:r>
              <a:rPr lang="en-US" sz="2000" dirty="0" smtClean="0"/>
              <a:t>).</a:t>
            </a:r>
            <a:endParaRPr lang="en-CA" sz="2000" dirty="0"/>
          </a:p>
        </p:txBody>
      </p:sp>
    </p:spTree>
    <p:extLst>
      <p:ext uri="{BB962C8B-B14F-4D97-AF65-F5344CB8AC3E}">
        <p14:creationId xmlns:p14="http://schemas.microsoft.com/office/powerpoint/2010/main" val="12967458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4119"/>
            <a:ext cx="9144000" cy="1143000"/>
          </a:xfrm>
        </p:spPr>
        <p:txBody>
          <a:bodyPr/>
          <a:lstStyle/>
          <a:p>
            <a:r>
              <a:rPr lang="en-CA" sz="4000" dirty="0" smtClean="0"/>
              <a:t>Probability Tree for Accounting Example</a:t>
            </a:r>
            <a:endParaRPr lang="en-CA" sz="4000" dirty="0"/>
          </a:p>
        </p:txBody>
      </p:sp>
      <p:cxnSp>
        <p:nvCxnSpPr>
          <p:cNvPr id="5" name="Straight Connector 4"/>
          <p:cNvCxnSpPr/>
          <p:nvPr/>
        </p:nvCxnSpPr>
        <p:spPr>
          <a:xfrm flipV="1">
            <a:off x="1741389" y="1851816"/>
            <a:ext cx="1080120" cy="1224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742814" y="3075952"/>
            <a:ext cx="1080120" cy="1224136"/>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741389" y="2141123"/>
            <a:ext cx="992579" cy="646331"/>
          </a:xfrm>
          <a:prstGeom prst="rect">
            <a:avLst/>
          </a:prstGeom>
          <a:noFill/>
        </p:spPr>
        <p:txBody>
          <a:bodyPr wrap="none" rtlCol="0">
            <a:spAutoFit/>
          </a:bodyPr>
          <a:lstStyle/>
          <a:p>
            <a:r>
              <a:rPr lang="en-CA" sz="1800" dirty="0" smtClean="0"/>
              <a:t>Error</a:t>
            </a:r>
          </a:p>
          <a:p>
            <a:r>
              <a:rPr lang="en-CA" sz="1800" dirty="0" smtClean="0"/>
              <a:t>       0.05</a:t>
            </a:r>
            <a:endParaRPr lang="en-CA" sz="1800" dirty="0"/>
          </a:p>
        </p:txBody>
      </p:sp>
      <p:sp>
        <p:nvSpPr>
          <p:cNvPr id="8" name="TextBox 7"/>
          <p:cNvSpPr txBox="1"/>
          <p:nvPr/>
        </p:nvSpPr>
        <p:spPr>
          <a:xfrm>
            <a:off x="1725872" y="3364853"/>
            <a:ext cx="1011815" cy="646331"/>
          </a:xfrm>
          <a:prstGeom prst="rect">
            <a:avLst/>
          </a:prstGeom>
          <a:noFill/>
        </p:spPr>
        <p:txBody>
          <a:bodyPr wrap="none" rtlCol="0">
            <a:spAutoFit/>
          </a:bodyPr>
          <a:lstStyle/>
          <a:p>
            <a:r>
              <a:rPr lang="en-CA" sz="1800" dirty="0" smtClean="0"/>
              <a:t>       0.95</a:t>
            </a:r>
          </a:p>
          <a:p>
            <a:r>
              <a:rPr lang="en-CA" sz="1800" dirty="0" smtClean="0"/>
              <a:t>No Error</a:t>
            </a:r>
          </a:p>
        </p:txBody>
      </p:sp>
      <p:cxnSp>
        <p:nvCxnSpPr>
          <p:cNvPr id="9" name="Straight Connector 8"/>
          <p:cNvCxnSpPr/>
          <p:nvPr/>
        </p:nvCxnSpPr>
        <p:spPr>
          <a:xfrm flipV="1">
            <a:off x="2822934" y="1275752"/>
            <a:ext cx="1654759" cy="576064"/>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842483" y="1851816"/>
            <a:ext cx="1654759" cy="57606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933" y="3724024"/>
            <a:ext cx="1654759" cy="576064"/>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842482" y="4300088"/>
            <a:ext cx="1654759"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21509" y="1131736"/>
            <a:ext cx="1595309" cy="646331"/>
          </a:xfrm>
          <a:prstGeom prst="rect">
            <a:avLst/>
          </a:prstGeom>
          <a:noFill/>
        </p:spPr>
        <p:txBody>
          <a:bodyPr wrap="none" rtlCol="0">
            <a:spAutoFit/>
          </a:bodyPr>
          <a:lstStyle/>
          <a:p>
            <a:r>
              <a:rPr lang="en-CA" sz="1800" dirty="0" smtClean="0"/>
              <a:t>Report an error</a:t>
            </a:r>
          </a:p>
          <a:p>
            <a:r>
              <a:rPr lang="en-CA" sz="1800" dirty="0" smtClean="0"/>
              <a:t>       0.94</a:t>
            </a:r>
            <a:endParaRPr lang="en-CA" sz="1800" dirty="0"/>
          </a:p>
        </p:txBody>
      </p:sp>
      <p:sp>
        <p:nvSpPr>
          <p:cNvPr id="14" name="TextBox 13"/>
          <p:cNvSpPr txBox="1"/>
          <p:nvPr/>
        </p:nvSpPr>
        <p:spPr>
          <a:xfrm>
            <a:off x="2842483" y="1982357"/>
            <a:ext cx="1608133" cy="646331"/>
          </a:xfrm>
          <a:prstGeom prst="rect">
            <a:avLst/>
          </a:prstGeom>
          <a:noFill/>
        </p:spPr>
        <p:txBody>
          <a:bodyPr wrap="none" rtlCol="0">
            <a:spAutoFit/>
          </a:bodyPr>
          <a:lstStyle/>
          <a:p>
            <a:r>
              <a:rPr lang="en-CA" sz="1800" dirty="0" smtClean="0"/>
              <a:t>Report no error</a:t>
            </a:r>
          </a:p>
          <a:p>
            <a:r>
              <a:rPr lang="en-CA" sz="1800" dirty="0" smtClean="0"/>
              <a:t>       0.06</a:t>
            </a:r>
            <a:endParaRPr lang="en-CA" sz="1800" dirty="0"/>
          </a:p>
        </p:txBody>
      </p:sp>
      <p:sp>
        <p:nvSpPr>
          <p:cNvPr id="15" name="TextBox 14"/>
          <p:cNvSpPr txBox="1"/>
          <p:nvPr/>
        </p:nvSpPr>
        <p:spPr>
          <a:xfrm>
            <a:off x="2842482" y="3616243"/>
            <a:ext cx="1595309" cy="646331"/>
          </a:xfrm>
          <a:prstGeom prst="rect">
            <a:avLst/>
          </a:prstGeom>
          <a:noFill/>
        </p:spPr>
        <p:txBody>
          <a:bodyPr wrap="none" rtlCol="0">
            <a:spAutoFit/>
          </a:bodyPr>
          <a:lstStyle/>
          <a:p>
            <a:r>
              <a:rPr lang="en-CA" sz="1800" dirty="0" smtClean="0"/>
              <a:t>Report an error</a:t>
            </a:r>
          </a:p>
          <a:p>
            <a:r>
              <a:rPr lang="en-CA" sz="1800" dirty="0" smtClean="0"/>
              <a:t>       0.04</a:t>
            </a:r>
            <a:endParaRPr lang="en-CA" sz="1800" dirty="0"/>
          </a:p>
        </p:txBody>
      </p:sp>
      <p:sp>
        <p:nvSpPr>
          <p:cNvPr id="16" name="TextBox 15"/>
          <p:cNvSpPr txBox="1"/>
          <p:nvPr/>
        </p:nvSpPr>
        <p:spPr>
          <a:xfrm>
            <a:off x="2863456" y="4466864"/>
            <a:ext cx="1608133" cy="646331"/>
          </a:xfrm>
          <a:prstGeom prst="rect">
            <a:avLst/>
          </a:prstGeom>
          <a:noFill/>
        </p:spPr>
        <p:txBody>
          <a:bodyPr wrap="none" rtlCol="0">
            <a:spAutoFit/>
          </a:bodyPr>
          <a:lstStyle/>
          <a:p>
            <a:r>
              <a:rPr lang="en-CA" sz="1800" dirty="0" smtClean="0"/>
              <a:t>Report no error</a:t>
            </a:r>
          </a:p>
          <a:p>
            <a:r>
              <a:rPr lang="en-CA" sz="1800" dirty="0" smtClean="0"/>
              <a:t>       096</a:t>
            </a:r>
            <a:endParaRPr lang="en-CA" sz="1800" dirty="0"/>
          </a:p>
        </p:txBody>
      </p:sp>
      <p:sp>
        <p:nvSpPr>
          <p:cNvPr id="17" name="TextBox 16"/>
          <p:cNvSpPr txBox="1"/>
          <p:nvPr/>
        </p:nvSpPr>
        <p:spPr>
          <a:xfrm>
            <a:off x="4504856" y="906420"/>
            <a:ext cx="2659702" cy="923330"/>
          </a:xfrm>
          <a:prstGeom prst="rect">
            <a:avLst/>
          </a:prstGeom>
          <a:noFill/>
        </p:spPr>
        <p:txBody>
          <a:bodyPr wrap="none" rtlCol="0">
            <a:spAutoFit/>
          </a:bodyPr>
          <a:lstStyle/>
          <a:p>
            <a:r>
              <a:rPr lang="en-CA" sz="1800" dirty="0" smtClean="0"/>
              <a:t>Error</a:t>
            </a:r>
          </a:p>
          <a:p>
            <a:r>
              <a:rPr lang="en-CA" sz="1800" dirty="0" smtClean="0"/>
              <a:t>And                           0.047</a:t>
            </a:r>
          </a:p>
          <a:p>
            <a:r>
              <a:rPr lang="en-CA" sz="1800" dirty="0" smtClean="0"/>
              <a:t>Report an error</a:t>
            </a:r>
            <a:endParaRPr lang="en-CA" sz="1800" dirty="0"/>
          </a:p>
        </p:txBody>
      </p:sp>
      <p:sp>
        <p:nvSpPr>
          <p:cNvPr id="18" name="TextBox 17"/>
          <p:cNvSpPr txBox="1"/>
          <p:nvPr/>
        </p:nvSpPr>
        <p:spPr>
          <a:xfrm>
            <a:off x="4463677" y="2033401"/>
            <a:ext cx="2659702" cy="923330"/>
          </a:xfrm>
          <a:prstGeom prst="rect">
            <a:avLst/>
          </a:prstGeom>
          <a:noFill/>
        </p:spPr>
        <p:txBody>
          <a:bodyPr wrap="none" rtlCol="0">
            <a:spAutoFit/>
          </a:bodyPr>
          <a:lstStyle/>
          <a:p>
            <a:r>
              <a:rPr lang="en-CA" sz="1800" dirty="0" smtClean="0"/>
              <a:t>Error</a:t>
            </a:r>
          </a:p>
          <a:p>
            <a:r>
              <a:rPr lang="en-CA" sz="1800" dirty="0" smtClean="0"/>
              <a:t>And                           0.003</a:t>
            </a:r>
          </a:p>
          <a:p>
            <a:r>
              <a:rPr lang="en-CA" sz="1800" dirty="0" smtClean="0"/>
              <a:t>Report no error</a:t>
            </a:r>
            <a:endParaRPr lang="en-CA" sz="1800" dirty="0"/>
          </a:p>
        </p:txBody>
      </p:sp>
      <p:sp>
        <p:nvSpPr>
          <p:cNvPr id="19" name="TextBox 18"/>
          <p:cNvSpPr txBox="1"/>
          <p:nvPr/>
        </p:nvSpPr>
        <p:spPr>
          <a:xfrm>
            <a:off x="4504856" y="4506820"/>
            <a:ext cx="2659702" cy="923330"/>
          </a:xfrm>
          <a:prstGeom prst="rect">
            <a:avLst/>
          </a:prstGeom>
          <a:noFill/>
        </p:spPr>
        <p:txBody>
          <a:bodyPr wrap="none" rtlCol="0">
            <a:spAutoFit/>
          </a:bodyPr>
          <a:lstStyle/>
          <a:p>
            <a:r>
              <a:rPr lang="en-CA" sz="1800" dirty="0" smtClean="0"/>
              <a:t>No Error</a:t>
            </a:r>
          </a:p>
          <a:p>
            <a:r>
              <a:rPr lang="en-CA" sz="1800" dirty="0" smtClean="0"/>
              <a:t>And                           0.912</a:t>
            </a:r>
          </a:p>
          <a:p>
            <a:r>
              <a:rPr lang="en-CA" sz="1800" dirty="0" smtClean="0"/>
              <a:t>Report no error</a:t>
            </a:r>
            <a:endParaRPr lang="en-CA" sz="1800" dirty="0"/>
          </a:p>
        </p:txBody>
      </p:sp>
      <p:sp>
        <p:nvSpPr>
          <p:cNvPr id="20" name="TextBox 19"/>
          <p:cNvSpPr txBox="1"/>
          <p:nvPr/>
        </p:nvSpPr>
        <p:spPr>
          <a:xfrm>
            <a:off x="4503718" y="3318688"/>
            <a:ext cx="2659702" cy="923330"/>
          </a:xfrm>
          <a:prstGeom prst="rect">
            <a:avLst/>
          </a:prstGeom>
          <a:noFill/>
        </p:spPr>
        <p:txBody>
          <a:bodyPr wrap="none" rtlCol="0">
            <a:spAutoFit/>
          </a:bodyPr>
          <a:lstStyle/>
          <a:p>
            <a:r>
              <a:rPr lang="en-CA" sz="1800" dirty="0" smtClean="0"/>
              <a:t>No Error</a:t>
            </a:r>
          </a:p>
          <a:p>
            <a:r>
              <a:rPr lang="en-CA" sz="1800" dirty="0" smtClean="0"/>
              <a:t>And                           0.038</a:t>
            </a:r>
          </a:p>
          <a:p>
            <a:r>
              <a:rPr lang="en-CA" sz="1800" dirty="0" smtClean="0"/>
              <a:t>Report an error</a:t>
            </a:r>
            <a:endParaRPr lang="en-CA" sz="1800" dirty="0"/>
          </a:p>
        </p:txBody>
      </p:sp>
      <p:sp>
        <p:nvSpPr>
          <p:cNvPr id="21" name="TextBox 20"/>
          <p:cNvSpPr txBox="1"/>
          <p:nvPr/>
        </p:nvSpPr>
        <p:spPr>
          <a:xfrm>
            <a:off x="762000" y="5638800"/>
            <a:ext cx="7872924" cy="1015663"/>
          </a:xfrm>
          <a:prstGeom prst="rect">
            <a:avLst/>
          </a:prstGeom>
          <a:noFill/>
        </p:spPr>
        <p:txBody>
          <a:bodyPr wrap="none" rtlCol="0">
            <a:spAutoFit/>
          </a:bodyPr>
          <a:lstStyle/>
          <a:p>
            <a:r>
              <a:rPr lang="en-US" sz="2000" dirty="0"/>
              <a:t>P(error | report an error) = P(error AND report an error) / P(report an error)</a:t>
            </a:r>
            <a:endParaRPr lang="en-CA" sz="2000" dirty="0"/>
          </a:p>
          <a:p>
            <a:r>
              <a:rPr lang="en-US" sz="2000" dirty="0"/>
              <a:t>= 0.047 / (0.047 + 0.038)</a:t>
            </a:r>
            <a:endParaRPr lang="en-CA" sz="2000" dirty="0"/>
          </a:p>
          <a:p>
            <a:r>
              <a:rPr lang="en-US" sz="2000" dirty="0"/>
              <a:t>= 0.55. </a:t>
            </a:r>
            <a:endParaRPr lang="en-CA" sz="2000" dirty="0"/>
          </a:p>
        </p:txBody>
      </p:sp>
    </p:spTree>
    <p:extLst>
      <p:ext uri="{BB962C8B-B14F-4D97-AF65-F5344CB8AC3E}">
        <p14:creationId xmlns:p14="http://schemas.microsoft.com/office/powerpoint/2010/main" val="185600864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0" y="0"/>
            <a:ext cx="9144000" cy="1143000"/>
          </a:xfrm>
        </p:spPr>
        <p:txBody>
          <a:bodyPr/>
          <a:lstStyle/>
          <a:p>
            <a:pPr eaLnBrk="1" hangingPunct="1"/>
            <a:r>
              <a:rPr lang="en-US" dirty="0" smtClean="0"/>
              <a:t>Personnel Example Class Discussion</a:t>
            </a:r>
          </a:p>
        </p:txBody>
      </p:sp>
      <p:pic>
        <p:nvPicPr>
          <p:cNvPr id="71683" name="Picture 3" descr="bd0678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1800" y="4114800"/>
            <a:ext cx="1819275"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4" descr="pe01549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4038600"/>
            <a:ext cx="139541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5" name="AutoShape 5"/>
          <p:cNvSpPr>
            <a:spLocks noChangeArrowheads="1"/>
          </p:cNvSpPr>
          <p:nvPr/>
        </p:nvSpPr>
        <p:spPr bwMode="auto">
          <a:xfrm>
            <a:off x="228600" y="1066800"/>
            <a:ext cx="2514600" cy="2743200"/>
          </a:xfrm>
          <a:prstGeom prst="wedgeRoundRectCallout">
            <a:avLst>
              <a:gd name="adj1" fmla="val -6060"/>
              <a:gd name="adj2" fmla="val 61403"/>
              <a:gd name="adj3" fmla="val 16667"/>
            </a:avLst>
          </a:prstGeom>
          <a:solidFill>
            <a:schemeClr val="hlink"/>
          </a:solidFill>
          <a:ln w="12700">
            <a:solidFill>
              <a:schemeClr val="tx1"/>
            </a:solidFill>
            <a:miter lim="800000"/>
            <a:headEnd/>
            <a:tailEnd/>
          </a:ln>
        </p:spPr>
        <p:txBody>
          <a:bodyPr/>
          <a:lstStyle/>
          <a:p>
            <a:pPr algn="ctr" eaLnBrk="0" hangingPunct="0"/>
            <a:r>
              <a:rPr lang="en-US"/>
              <a:t>I’m 70% sure Helen should be promoted to a management position. I’ll send her for a psych test.</a:t>
            </a:r>
          </a:p>
        </p:txBody>
      </p:sp>
      <p:sp>
        <p:nvSpPr>
          <p:cNvPr id="71686" name="AutoShape 6"/>
          <p:cNvSpPr>
            <a:spLocks noChangeArrowheads="1"/>
          </p:cNvSpPr>
          <p:nvPr/>
        </p:nvSpPr>
        <p:spPr bwMode="auto">
          <a:xfrm>
            <a:off x="3048000" y="1295400"/>
            <a:ext cx="2971800" cy="2514600"/>
          </a:xfrm>
          <a:prstGeom prst="wedgeRoundRectCallout">
            <a:avLst>
              <a:gd name="adj1" fmla="val -639"/>
              <a:gd name="adj2" fmla="val 60162"/>
              <a:gd name="adj3" fmla="val 16667"/>
            </a:avLst>
          </a:prstGeom>
          <a:solidFill>
            <a:schemeClr val="hlink"/>
          </a:solidFill>
          <a:ln w="12700">
            <a:solidFill>
              <a:schemeClr val="tx1"/>
            </a:solidFill>
            <a:miter lim="800000"/>
            <a:headEnd/>
            <a:tailEnd/>
          </a:ln>
        </p:spPr>
        <p:txBody>
          <a:bodyPr/>
          <a:lstStyle/>
          <a:p>
            <a:pPr algn="ctr" eaLnBrk="0" hangingPunct="0"/>
            <a:r>
              <a:rPr lang="en-US"/>
              <a:t>The psych test isn’t always accurate, but at least we know how accurate it is on our (un)successful managers.</a:t>
            </a:r>
          </a:p>
        </p:txBody>
      </p:sp>
      <p:pic>
        <p:nvPicPr>
          <p:cNvPr id="71687" name="Picture 7" descr="bd0678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4114800"/>
            <a:ext cx="1819275"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8" name="AutoShape 8"/>
          <p:cNvSpPr>
            <a:spLocks noChangeArrowheads="1"/>
          </p:cNvSpPr>
          <p:nvPr/>
        </p:nvSpPr>
        <p:spPr bwMode="auto">
          <a:xfrm>
            <a:off x="6248400" y="1219200"/>
            <a:ext cx="2590800" cy="1905000"/>
          </a:xfrm>
          <a:prstGeom prst="wedgeRoundRectCallout">
            <a:avLst>
              <a:gd name="adj1" fmla="val 14704"/>
              <a:gd name="adj2" fmla="val 107417"/>
              <a:gd name="adj3" fmla="val 16667"/>
            </a:avLst>
          </a:prstGeom>
          <a:solidFill>
            <a:schemeClr val="hlink"/>
          </a:solidFill>
          <a:ln w="12700">
            <a:solidFill>
              <a:schemeClr val="tx1"/>
            </a:solidFill>
            <a:miter lim="800000"/>
            <a:headEnd/>
            <a:tailEnd/>
          </a:ln>
        </p:spPr>
        <p:txBody>
          <a:bodyPr/>
          <a:lstStyle/>
          <a:p>
            <a:pPr algn="ctr" eaLnBrk="0" hangingPunct="0"/>
            <a:r>
              <a:rPr lang="en-US" sz="2800"/>
              <a:t>She passed! That will help me revise my estimate.</a:t>
            </a:r>
          </a:p>
        </p:txBody>
      </p:sp>
      <p:sp>
        <p:nvSpPr>
          <p:cNvPr id="71689" name="Text Box 9"/>
          <p:cNvSpPr txBox="1">
            <a:spLocks noChangeArrowheads="1"/>
          </p:cNvSpPr>
          <p:nvPr/>
        </p:nvSpPr>
        <p:spPr bwMode="auto">
          <a:xfrm>
            <a:off x="2438400" y="5867400"/>
            <a:ext cx="35575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P(pass | successful) = 0.95</a:t>
            </a:r>
          </a:p>
          <a:p>
            <a:pPr eaLnBrk="1" hangingPunct="1"/>
            <a:r>
              <a:rPr lang="en-US"/>
              <a:t>P(pass | unsuccessful) = 0.1</a:t>
            </a:r>
          </a:p>
        </p:txBody>
      </p:sp>
      <p:sp>
        <p:nvSpPr>
          <p:cNvPr id="71690" name="Text Box 10"/>
          <p:cNvSpPr txBox="1">
            <a:spLocks noChangeArrowheads="1"/>
          </p:cNvSpPr>
          <p:nvPr/>
        </p:nvSpPr>
        <p:spPr bwMode="auto">
          <a:xfrm>
            <a:off x="6019800" y="5867400"/>
            <a:ext cx="30067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P(successful | pass) = ?</a:t>
            </a:r>
          </a:p>
          <a:p>
            <a:pPr eaLnBrk="1" hangingPunct="1"/>
            <a:r>
              <a:rPr lang="en-US"/>
              <a:t>Soln. 0.96</a:t>
            </a:r>
          </a:p>
        </p:txBody>
      </p:sp>
      <p:sp>
        <p:nvSpPr>
          <p:cNvPr id="71691" name="Text Box 11"/>
          <p:cNvSpPr txBox="1">
            <a:spLocks noChangeArrowheads="1"/>
          </p:cNvSpPr>
          <p:nvPr/>
        </p:nvSpPr>
        <p:spPr bwMode="auto">
          <a:xfrm>
            <a:off x="-92075" y="6061075"/>
            <a:ext cx="251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  P(successful)=0.7</a:t>
            </a:r>
          </a:p>
        </p:txBody>
      </p:sp>
    </p:spTree>
  </p:cSld>
  <p:clrMapOvr>
    <a:masterClrMapping/>
  </p:clrMapOvr>
  <p:transition spd="med">
    <p:random/>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228600" y="228600"/>
            <a:ext cx="8534400" cy="1143000"/>
          </a:xfrm>
        </p:spPr>
        <p:txBody>
          <a:bodyPr/>
          <a:lstStyle/>
          <a:p>
            <a:pPr eaLnBrk="1" hangingPunct="1"/>
            <a:r>
              <a:rPr lang="en-US" dirty="0" smtClean="0"/>
              <a:t>Class Discussion Faulty Products</a:t>
            </a:r>
          </a:p>
        </p:txBody>
      </p:sp>
      <p:sp>
        <p:nvSpPr>
          <p:cNvPr id="72707" name="Rectangle 3"/>
          <p:cNvSpPr>
            <a:spLocks noGrp="1" noChangeArrowheads="1"/>
          </p:cNvSpPr>
          <p:nvPr>
            <p:ph type="body" idx="1"/>
          </p:nvPr>
        </p:nvSpPr>
        <p:spPr>
          <a:xfrm>
            <a:off x="228600" y="1371600"/>
            <a:ext cx="7772400" cy="5181600"/>
          </a:xfrm>
        </p:spPr>
        <p:txBody>
          <a:bodyPr/>
          <a:lstStyle/>
          <a:p>
            <a:pPr eaLnBrk="1" hangingPunct="1">
              <a:lnSpc>
                <a:spcPct val="90000"/>
              </a:lnSpc>
            </a:pPr>
            <a:r>
              <a:rPr lang="en-US" dirty="0" smtClean="0"/>
              <a:t>0.2% of the products coming off our production line are faulty</a:t>
            </a:r>
          </a:p>
          <a:p>
            <a:pPr eaLnBrk="1" hangingPunct="1">
              <a:lnSpc>
                <a:spcPct val="90000"/>
              </a:lnSpc>
            </a:pPr>
            <a:r>
              <a:rPr lang="en-US" dirty="0" smtClean="0"/>
              <a:t>We test each product</a:t>
            </a:r>
          </a:p>
          <a:p>
            <a:pPr eaLnBrk="1" hangingPunct="1">
              <a:lnSpc>
                <a:spcPct val="90000"/>
              </a:lnSpc>
            </a:pPr>
            <a:endParaRPr lang="en-US" dirty="0" smtClean="0"/>
          </a:p>
          <a:p>
            <a:pPr eaLnBrk="1" hangingPunct="1">
              <a:lnSpc>
                <a:spcPct val="90000"/>
              </a:lnSpc>
            </a:pPr>
            <a:endParaRPr lang="en-US" dirty="0" smtClean="0"/>
          </a:p>
          <a:p>
            <a:pPr eaLnBrk="1" hangingPunct="1">
              <a:lnSpc>
                <a:spcPct val="90000"/>
              </a:lnSpc>
            </a:pPr>
            <a:endParaRPr lang="en-US" dirty="0" smtClean="0"/>
          </a:p>
          <a:p>
            <a:pPr eaLnBrk="1" hangingPunct="1">
              <a:lnSpc>
                <a:spcPct val="90000"/>
              </a:lnSpc>
            </a:pPr>
            <a:endParaRPr lang="en-US" dirty="0" smtClean="0"/>
          </a:p>
          <a:p>
            <a:pPr eaLnBrk="1" hangingPunct="1">
              <a:lnSpc>
                <a:spcPct val="90000"/>
              </a:lnSpc>
            </a:pPr>
            <a:endParaRPr lang="en-US" dirty="0" smtClean="0"/>
          </a:p>
          <a:p>
            <a:pPr eaLnBrk="1" hangingPunct="1">
              <a:lnSpc>
                <a:spcPct val="90000"/>
              </a:lnSpc>
            </a:pPr>
            <a:r>
              <a:rPr lang="en-US" dirty="0" smtClean="0"/>
              <a:t>If the test indicates a fault what is the probability that the product is faulty?</a:t>
            </a:r>
          </a:p>
        </p:txBody>
      </p:sp>
      <p:graphicFrame>
        <p:nvGraphicFramePr>
          <p:cNvPr id="55326" name="Group 30"/>
          <p:cNvGraphicFramePr>
            <a:graphicFrameLocks noGrp="1"/>
          </p:cNvGraphicFramePr>
          <p:nvPr/>
        </p:nvGraphicFramePr>
        <p:xfrm>
          <a:off x="304800" y="3048000"/>
          <a:ext cx="8305800" cy="2408238"/>
        </p:xfrm>
        <a:graphic>
          <a:graphicData uri="http://schemas.openxmlformats.org/drawingml/2006/table">
            <a:tbl>
              <a:tblPr/>
              <a:tblGrid>
                <a:gridCol w="2768600"/>
                <a:gridCol w="2768600"/>
                <a:gridCol w="2768600"/>
              </a:tblGrid>
              <a:tr h="5182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Product is faulty</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Product is OK</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50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Test indicates a fault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0.9</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0.05</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50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Test indicates no fault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0.1</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rPr>
                        <a:t>0.95</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2726" name="Text Box 31"/>
          <p:cNvSpPr txBox="1">
            <a:spLocks noChangeArrowheads="1"/>
          </p:cNvSpPr>
          <p:nvPr/>
        </p:nvSpPr>
        <p:spPr bwMode="auto">
          <a:xfrm>
            <a:off x="7146925" y="5984875"/>
            <a:ext cx="1581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Soln. 0.035</a:t>
            </a:r>
          </a:p>
        </p:txBody>
      </p:sp>
      <p:sp>
        <p:nvSpPr>
          <p:cNvPr id="72727" name="Rectangle 32"/>
          <p:cNvSpPr>
            <a:spLocks noChangeArrowheads="1"/>
          </p:cNvSpPr>
          <p:nvPr/>
        </p:nvSpPr>
        <p:spPr bwMode="auto">
          <a:xfrm>
            <a:off x="7086600" y="5943600"/>
            <a:ext cx="1752600" cy="609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9096</TotalTime>
  <Words>4185</Words>
  <Application>Microsoft Office PowerPoint</Application>
  <PresentationFormat>On-screen Show (4:3)</PresentationFormat>
  <Paragraphs>681</Paragraphs>
  <Slides>70</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70</vt:i4>
      </vt:variant>
    </vt:vector>
  </HeadingPairs>
  <TitlesOfParts>
    <vt:vector size="73" baseType="lpstr">
      <vt:lpstr>Default Design</vt:lpstr>
      <vt:lpstr>Equation</vt:lpstr>
      <vt:lpstr>Clip</vt:lpstr>
      <vt:lpstr>PowerPoint Presentation</vt:lpstr>
      <vt:lpstr>Outcomes</vt:lpstr>
      <vt:lpstr>Probability</vt:lpstr>
      <vt:lpstr>Probability</vt:lpstr>
      <vt:lpstr>PowerPoint Presentation</vt:lpstr>
      <vt:lpstr>Assessing Probabilities</vt:lpstr>
      <vt:lpstr>Theoretical Probability Assessment</vt:lpstr>
      <vt:lpstr>Theoretical Probability Assessment</vt:lpstr>
      <vt:lpstr>Telemarketing in Halifax</vt:lpstr>
      <vt:lpstr>Relative Frequency of Occurrence (Empirical Probability)</vt:lpstr>
      <vt:lpstr>Relative Frequency of Occurrence Example</vt:lpstr>
      <vt:lpstr>Law of Large Numbers (LLN)</vt:lpstr>
      <vt:lpstr>Subjective (Personal) Probability Assessment</vt:lpstr>
      <vt:lpstr>Subjective Probability Assessment in Law</vt:lpstr>
      <vt:lpstr>Class Discussion</vt:lpstr>
      <vt:lpstr>Comparison</vt:lpstr>
      <vt:lpstr>Class Discussion</vt:lpstr>
      <vt:lpstr>Probability</vt:lpstr>
      <vt:lpstr>Trials</vt:lpstr>
      <vt:lpstr>Sample Space</vt:lpstr>
      <vt:lpstr>Events</vt:lpstr>
      <vt:lpstr>Example</vt:lpstr>
      <vt:lpstr>Complement of an Event</vt:lpstr>
      <vt:lpstr>Probability</vt:lpstr>
      <vt:lpstr>Four Types of Probability</vt:lpstr>
      <vt:lpstr>The “AND” Rule for Independent Events</vt:lpstr>
      <vt:lpstr>Mutually Exclusive (Disjoint) Events</vt:lpstr>
      <vt:lpstr>Special Case of the “OR” Rule</vt:lpstr>
      <vt:lpstr>The “OR” Rule</vt:lpstr>
      <vt:lpstr>Survey Results Joint (AND) Probability  Contingency Table</vt:lpstr>
      <vt:lpstr>Class Discussion</vt:lpstr>
      <vt:lpstr>Conditional Probability</vt:lpstr>
      <vt:lpstr>Baffin Bay Class Discussion</vt:lpstr>
      <vt:lpstr>Conditional Probability</vt:lpstr>
      <vt:lpstr>Survey Results Contingency Table Conditional Probabilities</vt:lpstr>
      <vt:lpstr>Class Discussion Contingency Table</vt:lpstr>
      <vt:lpstr>Class Discussion</vt:lpstr>
      <vt:lpstr>Planet B Making a Contingency Table</vt:lpstr>
      <vt:lpstr>Ethics in Action Hair Salon: Facials or Massages?</vt:lpstr>
      <vt:lpstr>Tree Diagrams</vt:lpstr>
      <vt:lpstr>Tree Diagrams Drink Survey</vt:lpstr>
      <vt:lpstr>Tree Diagrams  Drink Survey</vt:lpstr>
      <vt:lpstr>Tree Diagrams  Drink Survey</vt:lpstr>
      <vt:lpstr>Testing New Drugs</vt:lpstr>
      <vt:lpstr>Independent and Dependent Events</vt:lpstr>
      <vt:lpstr>PowerPoint Presentation</vt:lpstr>
      <vt:lpstr>Class Discussion</vt:lpstr>
      <vt:lpstr>Independent  IS NOT THE SAME AS Mutually Exclusive</vt:lpstr>
      <vt:lpstr>The “AND” Rule</vt:lpstr>
      <vt:lpstr>Special Case of the “AND” Rule</vt:lpstr>
      <vt:lpstr>PowerPoint Presentation</vt:lpstr>
      <vt:lpstr>Designer Drugs: Pharmacogenomics Homework</vt:lpstr>
      <vt:lpstr>Class Discussion</vt:lpstr>
      <vt:lpstr>Class Discussion: Cycling Accidents</vt:lpstr>
      <vt:lpstr>PowerPoint Presentation</vt:lpstr>
      <vt:lpstr>Probability</vt:lpstr>
      <vt:lpstr>Bayes Theorem When to Use it</vt:lpstr>
      <vt:lpstr>PowerPoint Presentation</vt:lpstr>
      <vt:lpstr>Bayes’ Theorem General Formulation</vt:lpstr>
      <vt:lpstr>Medical Example of  Bayes Theorem</vt:lpstr>
      <vt:lpstr>Medical Example of  Bayes Theorem</vt:lpstr>
      <vt:lpstr>Medical Example of  Bayes Theorem</vt:lpstr>
      <vt:lpstr>Probability Tree Approach</vt:lpstr>
      <vt:lpstr>Solution to Medical Example</vt:lpstr>
      <vt:lpstr>Solution to Medical Example Table Layout</vt:lpstr>
      <vt:lpstr>Designing Medical Tests</vt:lpstr>
      <vt:lpstr>Accounting Example</vt:lpstr>
      <vt:lpstr>Probability Tree for Accounting Example</vt:lpstr>
      <vt:lpstr>Personnel Example Class Discussion</vt:lpstr>
      <vt:lpstr>Class Discussion Faulty Products</vt:lpstr>
    </vt:vector>
  </TitlesOfParts>
  <Company>tra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dc:title>
  <dc:creator>Michael E.  Diesel</dc:creator>
  <cp:lastModifiedBy>Admin</cp:lastModifiedBy>
  <cp:revision>66</cp:revision>
  <dcterms:created xsi:type="dcterms:W3CDTF">2001-08-21T15:24:45Z</dcterms:created>
  <dcterms:modified xsi:type="dcterms:W3CDTF">2012-08-24T12:25:25Z</dcterms:modified>
</cp:coreProperties>
</file>