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3" r:id="rId1"/>
  </p:sldMasterIdLst>
  <p:notesMasterIdLst>
    <p:notesMasterId r:id="rId53"/>
  </p:notesMasterIdLst>
  <p:handoutMasterIdLst>
    <p:handoutMasterId r:id="rId54"/>
  </p:handoutMasterIdLst>
  <p:sldIdLst>
    <p:sldId id="304" r:id="rId2"/>
    <p:sldId id="497" r:id="rId3"/>
    <p:sldId id="481" r:id="rId4"/>
    <p:sldId id="482" r:id="rId5"/>
    <p:sldId id="483" r:id="rId6"/>
    <p:sldId id="484" r:id="rId7"/>
    <p:sldId id="485" r:id="rId8"/>
    <p:sldId id="486" r:id="rId9"/>
    <p:sldId id="487" r:id="rId10"/>
    <p:sldId id="488" r:id="rId11"/>
    <p:sldId id="489" r:id="rId12"/>
    <p:sldId id="490" r:id="rId13"/>
    <p:sldId id="491" r:id="rId14"/>
    <p:sldId id="507" r:id="rId15"/>
    <p:sldId id="492" r:id="rId16"/>
    <p:sldId id="493" r:id="rId17"/>
    <p:sldId id="494" r:id="rId18"/>
    <p:sldId id="495" r:id="rId19"/>
    <p:sldId id="496" r:id="rId20"/>
    <p:sldId id="354" r:id="rId21"/>
    <p:sldId id="256" r:id="rId22"/>
    <p:sldId id="301" r:id="rId23"/>
    <p:sldId id="302" r:id="rId24"/>
    <p:sldId id="303" r:id="rId25"/>
    <p:sldId id="464" r:id="rId26"/>
    <p:sldId id="282" r:id="rId27"/>
    <p:sldId id="257" r:id="rId28"/>
    <p:sldId id="258" r:id="rId29"/>
    <p:sldId id="259" r:id="rId30"/>
    <p:sldId id="283" r:id="rId31"/>
    <p:sldId id="260" r:id="rId32"/>
    <p:sldId id="284" r:id="rId33"/>
    <p:sldId id="261" r:id="rId34"/>
    <p:sldId id="263" r:id="rId35"/>
    <p:sldId id="285" r:id="rId36"/>
    <p:sldId id="465" r:id="rId37"/>
    <p:sldId id="287" r:id="rId38"/>
    <p:sldId id="265" r:id="rId39"/>
    <p:sldId id="266" r:id="rId40"/>
    <p:sldId id="268" r:id="rId41"/>
    <p:sldId id="269" r:id="rId42"/>
    <p:sldId id="270" r:id="rId43"/>
    <p:sldId id="499" r:id="rId44"/>
    <p:sldId id="500" r:id="rId45"/>
    <p:sldId id="501" r:id="rId46"/>
    <p:sldId id="502" r:id="rId47"/>
    <p:sldId id="503" r:id="rId48"/>
    <p:sldId id="504" r:id="rId49"/>
    <p:sldId id="505" r:id="rId50"/>
    <p:sldId id="506" r:id="rId51"/>
    <p:sldId id="498" r:id="rId52"/>
  </p:sldIdLst>
  <p:sldSz cx="9144000" cy="6858000" type="screen4x3"/>
  <p:notesSz cx="7010400" cy="9236075"/>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909">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9CC"/>
    <a:srgbClr val="66FF33"/>
    <a:srgbClr val="009900"/>
    <a:srgbClr val="FFFF00"/>
    <a:srgbClr val="FF0000"/>
    <a:srgbClr val="FFCC66"/>
    <a:srgbClr val="CCECFF"/>
    <a:srgbClr val="CC9900"/>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28" autoAdjust="0"/>
    <p:restoredTop sz="98224" autoAdjust="0"/>
  </p:normalViewPr>
  <p:slideViewPr>
    <p:cSldViewPr snapToGrid="0">
      <p:cViewPr varScale="1">
        <p:scale>
          <a:sx n="69" d="100"/>
          <a:sy n="69" d="100"/>
        </p:scale>
        <p:origin x="-148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0" d="100"/>
          <a:sy n="70" d="100"/>
        </p:scale>
        <p:origin x="-3014" y="-72"/>
      </p:cViewPr>
      <p:guideLst>
        <p:guide orient="horz" pos="2909"/>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1" y="0"/>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t" anchorCtr="0" compatLnSpc="1">
            <a:prstTxWarp prst="textNoShape">
              <a:avLst/>
            </a:prstTxWarp>
          </a:bodyPr>
          <a:lstStyle>
            <a:lvl1pPr defTabSz="919163">
              <a:defRPr sz="1200" smtClean="0"/>
            </a:lvl1pPr>
          </a:lstStyle>
          <a:p>
            <a:pPr>
              <a:defRPr/>
            </a:pPr>
            <a:endParaRPr lang="en-US" altLang="en-US" dirty="0"/>
          </a:p>
        </p:txBody>
      </p:sp>
      <p:sp>
        <p:nvSpPr>
          <p:cNvPr id="26627" name="Rectangle 3"/>
          <p:cNvSpPr>
            <a:spLocks noGrp="1" noChangeArrowheads="1"/>
          </p:cNvSpPr>
          <p:nvPr>
            <p:ph type="dt" sz="quarter" idx="1"/>
          </p:nvPr>
        </p:nvSpPr>
        <p:spPr bwMode="auto">
          <a:xfrm>
            <a:off x="3971926" y="0"/>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t" anchorCtr="0" compatLnSpc="1">
            <a:prstTxWarp prst="textNoShape">
              <a:avLst/>
            </a:prstTxWarp>
          </a:bodyPr>
          <a:lstStyle>
            <a:lvl1pPr algn="r" defTabSz="919163">
              <a:defRPr sz="1200" smtClean="0"/>
            </a:lvl1pPr>
          </a:lstStyle>
          <a:p>
            <a:pPr>
              <a:defRPr/>
            </a:pPr>
            <a:endParaRPr lang="en-US" altLang="en-US" dirty="0"/>
          </a:p>
        </p:txBody>
      </p:sp>
      <p:sp>
        <p:nvSpPr>
          <p:cNvPr id="26628" name="Rectangle 4"/>
          <p:cNvSpPr>
            <a:spLocks noGrp="1" noChangeArrowheads="1"/>
          </p:cNvSpPr>
          <p:nvPr>
            <p:ph type="ftr" sz="quarter" idx="2"/>
          </p:nvPr>
        </p:nvSpPr>
        <p:spPr bwMode="auto">
          <a:xfrm>
            <a:off x="1" y="8772379"/>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b" anchorCtr="0" compatLnSpc="1">
            <a:prstTxWarp prst="textNoShape">
              <a:avLst/>
            </a:prstTxWarp>
          </a:bodyPr>
          <a:lstStyle>
            <a:lvl1pPr defTabSz="919163">
              <a:defRPr sz="1200" smtClean="0"/>
            </a:lvl1pPr>
          </a:lstStyle>
          <a:p>
            <a:pPr>
              <a:defRPr/>
            </a:pPr>
            <a:endParaRPr lang="en-US" altLang="en-US" dirty="0"/>
          </a:p>
        </p:txBody>
      </p:sp>
      <p:sp>
        <p:nvSpPr>
          <p:cNvPr id="26629" name="Rectangle 5"/>
          <p:cNvSpPr>
            <a:spLocks noGrp="1" noChangeArrowheads="1"/>
          </p:cNvSpPr>
          <p:nvPr>
            <p:ph type="sldNum" sz="quarter" idx="3"/>
          </p:nvPr>
        </p:nvSpPr>
        <p:spPr bwMode="auto">
          <a:xfrm>
            <a:off x="3971926" y="8772379"/>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b" anchorCtr="0" compatLnSpc="1">
            <a:prstTxWarp prst="textNoShape">
              <a:avLst/>
            </a:prstTxWarp>
          </a:bodyPr>
          <a:lstStyle>
            <a:lvl1pPr algn="r" defTabSz="919163">
              <a:defRPr sz="1200" smtClean="0"/>
            </a:lvl1pPr>
          </a:lstStyle>
          <a:p>
            <a:pPr>
              <a:defRPr/>
            </a:pPr>
            <a:fld id="{EAFB0CF8-3E16-418D-8478-37ADD1EAAF8B}" type="slidenum">
              <a:rPr lang="en-US" altLang="en-US"/>
              <a:pPr>
                <a:defRPr/>
              </a:pPr>
              <a:t>‹#›</a:t>
            </a:fld>
            <a:endParaRPr lang="en-US" altLang="en-US" dirty="0"/>
          </a:p>
        </p:txBody>
      </p:sp>
    </p:spTree>
    <p:extLst>
      <p:ext uri="{BB962C8B-B14F-4D97-AF65-F5344CB8AC3E}">
        <p14:creationId xmlns:p14="http://schemas.microsoft.com/office/powerpoint/2010/main" val="2287839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0"/>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t" anchorCtr="0" compatLnSpc="1">
            <a:prstTxWarp prst="textNoShape">
              <a:avLst/>
            </a:prstTxWarp>
          </a:bodyPr>
          <a:lstStyle>
            <a:lvl1pPr defTabSz="919163">
              <a:defRPr sz="1200" smtClean="0"/>
            </a:lvl1pPr>
          </a:lstStyle>
          <a:p>
            <a:pPr>
              <a:defRPr/>
            </a:pPr>
            <a:endParaRPr lang="en-US" altLang="en-US" dirty="0"/>
          </a:p>
        </p:txBody>
      </p:sp>
      <p:sp>
        <p:nvSpPr>
          <p:cNvPr id="3075" name="Rectangle 3"/>
          <p:cNvSpPr>
            <a:spLocks noGrp="1" noChangeArrowheads="1"/>
          </p:cNvSpPr>
          <p:nvPr>
            <p:ph type="dt" idx="1"/>
          </p:nvPr>
        </p:nvSpPr>
        <p:spPr bwMode="auto">
          <a:xfrm>
            <a:off x="3971926" y="0"/>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t" anchorCtr="0" compatLnSpc="1">
            <a:prstTxWarp prst="textNoShape">
              <a:avLst/>
            </a:prstTxWarp>
          </a:bodyPr>
          <a:lstStyle>
            <a:lvl1pPr algn="r" defTabSz="919163">
              <a:defRPr sz="1200" smtClean="0"/>
            </a:lvl1pPr>
          </a:lstStyle>
          <a:p>
            <a:pPr>
              <a:defRPr/>
            </a:pPr>
            <a:endParaRPr lang="en-US" altLang="en-US" dirty="0"/>
          </a:p>
        </p:txBody>
      </p:sp>
      <p:sp>
        <p:nvSpPr>
          <p:cNvPr id="40964" name="Rectangle 4"/>
          <p:cNvSpPr>
            <a:spLocks noGrp="1" noRot="1" noChangeAspect="1" noChangeArrowheads="1" noTextEdit="1"/>
          </p:cNvSpPr>
          <p:nvPr>
            <p:ph type="sldImg" idx="2"/>
          </p:nvPr>
        </p:nvSpPr>
        <p:spPr bwMode="auto">
          <a:xfrm>
            <a:off x="1195388" y="693738"/>
            <a:ext cx="4619625" cy="3463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35039" y="4387767"/>
            <a:ext cx="5140325" cy="4154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3078" name="Rectangle 6"/>
          <p:cNvSpPr>
            <a:spLocks noGrp="1" noChangeArrowheads="1"/>
          </p:cNvSpPr>
          <p:nvPr>
            <p:ph type="ftr" sz="quarter" idx="4"/>
          </p:nvPr>
        </p:nvSpPr>
        <p:spPr bwMode="auto">
          <a:xfrm>
            <a:off x="1" y="8775533"/>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b" anchorCtr="0" compatLnSpc="1">
            <a:prstTxWarp prst="textNoShape">
              <a:avLst/>
            </a:prstTxWarp>
          </a:bodyPr>
          <a:lstStyle>
            <a:lvl1pPr defTabSz="919163">
              <a:defRPr sz="1200" smtClean="0"/>
            </a:lvl1pPr>
          </a:lstStyle>
          <a:p>
            <a:pPr>
              <a:defRPr/>
            </a:pPr>
            <a:endParaRPr lang="en-US" altLang="en-US" dirty="0"/>
          </a:p>
        </p:txBody>
      </p:sp>
      <p:sp>
        <p:nvSpPr>
          <p:cNvPr id="3079" name="Rectangle 7"/>
          <p:cNvSpPr>
            <a:spLocks noGrp="1" noChangeArrowheads="1"/>
          </p:cNvSpPr>
          <p:nvPr>
            <p:ph type="sldNum" sz="quarter" idx="5"/>
          </p:nvPr>
        </p:nvSpPr>
        <p:spPr bwMode="auto">
          <a:xfrm>
            <a:off x="3971926" y="8775533"/>
            <a:ext cx="3038475" cy="460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934" tIns="45967" rIns="91934" bIns="45967" numCol="1" anchor="b" anchorCtr="0" compatLnSpc="1">
            <a:prstTxWarp prst="textNoShape">
              <a:avLst/>
            </a:prstTxWarp>
          </a:bodyPr>
          <a:lstStyle>
            <a:lvl1pPr algn="r" defTabSz="919163">
              <a:defRPr sz="1200" smtClean="0"/>
            </a:lvl1pPr>
          </a:lstStyle>
          <a:p>
            <a:pPr>
              <a:defRPr/>
            </a:pPr>
            <a:fld id="{769069FE-FA40-4A18-808D-94A6924E58F9}" type="slidenum">
              <a:rPr lang="en-US" altLang="en-US"/>
              <a:pPr>
                <a:defRPr/>
              </a:pPr>
              <a:t>‹#›</a:t>
            </a:fld>
            <a:endParaRPr lang="en-US" altLang="en-US" dirty="0"/>
          </a:p>
        </p:txBody>
      </p:sp>
    </p:spTree>
    <p:extLst>
      <p:ext uri="{BB962C8B-B14F-4D97-AF65-F5344CB8AC3E}">
        <p14:creationId xmlns:p14="http://schemas.microsoft.com/office/powerpoint/2010/main" val="27594636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Interactive</a:t>
            </a:r>
            <a:r>
              <a:rPr lang="en-US" baseline="0" dirty="0" smtClean="0"/>
              <a:t> Activities:</a:t>
            </a:r>
          </a:p>
          <a:p>
            <a:r>
              <a:rPr lang="en-US" baseline="0" dirty="0" smtClean="0"/>
              <a:t>1, 2, 3, 4, 5, 6 at start of class to review content from last class.</a:t>
            </a:r>
          </a:p>
          <a:p>
            <a:r>
              <a:rPr lang="en-US" baseline="0" dirty="0" smtClean="0"/>
              <a:t>Play computer with Example 1.</a:t>
            </a:r>
          </a:p>
          <a:p>
            <a:r>
              <a:rPr lang="en-US" baseline="0" dirty="0" smtClean="0"/>
              <a:t>Introduce the Reference Card.</a:t>
            </a:r>
          </a:p>
          <a:p>
            <a:endParaRPr lang="en-US" baseline="0" dirty="0" smtClean="0"/>
          </a:p>
          <a:p>
            <a:r>
              <a:rPr lang="en-US" baseline="0" dirty="0" smtClean="0"/>
              <a:t>Introduce logical expressions.</a:t>
            </a:r>
          </a:p>
          <a:p>
            <a:endParaRPr lang="en-US" baseline="0" dirty="0" smtClean="0"/>
          </a:p>
          <a:p>
            <a:endParaRPr lang="en-US" baseline="0" dirty="0" smtClean="0"/>
          </a:p>
          <a:p>
            <a:r>
              <a:rPr lang="en-US" baseline="0" dirty="0" smtClean="0"/>
              <a:t>Go to example 3 and introduce structures.</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13388763-1B17-49EC-A01E-6D6E18F569AE}" type="slidenum">
              <a:rPr lang="en-US" altLang="en-US" smtClean="0"/>
              <a:pPr/>
              <a:t>1</a:t>
            </a:fld>
            <a:endParaRPr lang="en-US" altLang="en-US" dirty="0"/>
          </a:p>
        </p:txBody>
      </p:sp>
    </p:spTree>
    <p:extLst>
      <p:ext uri="{BB962C8B-B14F-4D97-AF65-F5344CB8AC3E}">
        <p14:creationId xmlns:p14="http://schemas.microsoft.com/office/powerpoint/2010/main" val="2185249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fontAlgn="auto">
              <a:spcBef>
                <a:spcPct val="10000"/>
              </a:spcBef>
              <a:spcAft>
                <a:spcPts val="0"/>
              </a:spcAft>
              <a:defRPr/>
            </a:pPr>
            <a:endParaRPr lang="fr-CA" altLang="en-US" sz="2400" dirty="0">
              <a:effectLst>
                <a:outerShdw blurRad="38100" dist="38100" dir="2700000" algn="tl">
                  <a:srgbClr val="C0C0C0"/>
                </a:outerShdw>
              </a:effectLst>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54243" indent="-290093">
              <a:defRPr>
                <a:solidFill>
                  <a:schemeClr val="tx1"/>
                </a:solidFill>
                <a:latin typeface="Lucida Sans Unicode" pitchFamily="34" charset="0"/>
              </a:defRPr>
            </a:lvl2pPr>
            <a:lvl3pPr marL="1160374" indent="-232075">
              <a:defRPr>
                <a:solidFill>
                  <a:schemeClr val="tx1"/>
                </a:solidFill>
                <a:latin typeface="Lucida Sans Unicode" pitchFamily="34" charset="0"/>
              </a:defRPr>
            </a:lvl3pPr>
            <a:lvl4pPr marL="1624523" indent="-232075">
              <a:defRPr>
                <a:solidFill>
                  <a:schemeClr val="tx1"/>
                </a:solidFill>
                <a:latin typeface="Lucida Sans Unicode" pitchFamily="34" charset="0"/>
              </a:defRPr>
            </a:lvl4pPr>
            <a:lvl5pPr marL="2088672" indent="-232075">
              <a:defRPr>
                <a:solidFill>
                  <a:schemeClr val="tx1"/>
                </a:solidFill>
                <a:latin typeface="Lucida Sans Unicode" pitchFamily="34" charset="0"/>
              </a:defRPr>
            </a:lvl5pPr>
            <a:lvl6pPr marL="2552822" indent="-232075" fontAlgn="base">
              <a:spcBef>
                <a:spcPct val="0"/>
              </a:spcBef>
              <a:spcAft>
                <a:spcPct val="0"/>
              </a:spcAft>
              <a:defRPr>
                <a:solidFill>
                  <a:schemeClr val="tx1"/>
                </a:solidFill>
                <a:latin typeface="Lucida Sans Unicode" pitchFamily="34" charset="0"/>
              </a:defRPr>
            </a:lvl6pPr>
            <a:lvl7pPr marL="3016971" indent="-232075" fontAlgn="base">
              <a:spcBef>
                <a:spcPct val="0"/>
              </a:spcBef>
              <a:spcAft>
                <a:spcPct val="0"/>
              </a:spcAft>
              <a:defRPr>
                <a:solidFill>
                  <a:schemeClr val="tx1"/>
                </a:solidFill>
                <a:latin typeface="Lucida Sans Unicode" pitchFamily="34" charset="0"/>
              </a:defRPr>
            </a:lvl7pPr>
            <a:lvl8pPr marL="3481121" indent="-232075" fontAlgn="base">
              <a:spcBef>
                <a:spcPct val="0"/>
              </a:spcBef>
              <a:spcAft>
                <a:spcPct val="0"/>
              </a:spcAft>
              <a:defRPr>
                <a:solidFill>
                  <a:schemeClr val="tx1"/>
                </a:solidFill>
                <a:latin typeface="Lucida Sans Unicode" pitchFamily="34" charset="0"/>
              </a:defRPr>
            </a:lvl8pPr>
            <a:lvl9pPr marL="3945270" indent="-232075" fontAlgn="base">
              <a:spcBef>
                <a:spcPct val="0"/>
              </a:spcBef>
              <a:spcAft>
                <a:spcPct val="0"/>
              </a:spcAft>
              <a:defRPr>
                <a:solidFill>
                  <a:schemeClr val="tx1"/>
                </a:solidFill>
                <a:latin typeface="Lucida Sans Unicode" pitchFamily="34" charset="0"/>
              </a:defRPr>
            </a:lvl9pPr>
          </a:lstStyle>
          <a:p>
            <a:fld id="{28645872-46D5-4FF1-A6A1-6AF6A7BC5110}" type="slidenum">
              <a:rPr lang="en-CA" altLang="en-US">
                <a:solidFill>
                  <a:prstClr val="black"/>
                </a:solidFill>
                <a:latin typeface="Calibri" pitchFamily="34" charset="0"/>
              </a:rPr>
              <a:pPr/>
              <a:t>13</a:t>
            </a:fld>
            <a:endParaRPr lang="en-CA" altLang="en-US" dirty="0">
              <a:solidFill>
                <a:prstClr val="black"/>
              </a:solidFill>
              <a:latin typeface="Calibri" pitchFamily="34" charset="0"/>
            </a:endParaRPr>
          </a:p>
        </p:txBody>
      </p:sp>
    </p:spTree>
    <p:extLst>
      <p:ext uri="{BB962C8B-B14F-4D97-AF65-F5344CB8AC3E}">
        <p14:creationId xmlns:p14="http://schemas.microsoft.com/office/powerpoint/2010/main" val="3437598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fontAlgn="auto">
              <a:spcBef>
                <a:spcPct val="10000"/>
              </a:spcBef>
              <a:spcAft>
                <a:spcPts val="0"/>
              </a:spcAft>
              <a:defRPr/>
            </a:pPr>
            <a:endParaRPr lang="fr-CA" altLang="en-US" sz="2400" dirty="0">
              <a:effectLst>
                <a:outerShdw blurRad="38100" dist="38100" dir="2700000" algn="tl">
                  <a:srgbClr val="C0C0C0"/>
                </a:outerShdw>
              </a:effectLst>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54243" indent="-290093">
              <a:defRPr>
                <a:solidFill>
                  <a:schemeClr val="tx1"/>
                </a:solidFill>
                <a:latin typeface="Lucida Sans Unicode" pitchFamily="34" charset="0"/>
              </a:defRPr>
            </a:lvl2pPr>
            <a:lvl3pPr marL="1160374" indent="-232075">
              <a:defRPr>
                <a:solidFill>
                  <a:schemeClr val="tx1"/>
                </a:solidFill>
                <a:latin typeface="Lucida Sans Unicode" pitchFamily="34" charset="0"/>
              </a:defRPr>
            </a:lvl3pPr>
            <a:lvl4pPr marL="1624523" indent="-232075">
              <a:defRPr>
                <a:solidFill>
                  <a:schemeClr val="tx1"/>
                </a:solidFill>
                <a:latin typeface="Lucida Sans Unicode" pitchFamily="34" charset="0"/>
              </a:defRPr>
            </a:lvl4pPr>
            <a:lvl5pPr marL="2088672" indent="-232075">
              <a:defRPr>
                <a:solidFill>
                  <a:schemeClr val="tx1"/>
                </a:solidFill>
                <a:latin typeface="Lucida Sans Unicode" pitchFamily="34" charset="0"/>
              </a:defRPr>
            </a:lvl5pPr>
            <a:lvl6pPr marL="2552822" indent="-232075" fontAlgn="base">
              <a:spcBef>
                <a:spcPct val="0"/>
              </a:spcBef>
              <a:spcAft>
                <a:spcPct val="0"/>
              </a:spcAft>
              <a:defRPr>
                <a:solidFill>
                  <a:schemeClr val="tx1"/>
                </a:solidFill>
                <a:latin typeface="Lucida Sans Unicode" pitchFamily="34" charset="0"/>
              </a:defRPr>
            </a:lvl6pPr>
            <a:lvl7pPr marL="3016971" indent="-232075" fontAlgn="base">
              <a:spcBef>
                <a:spcPct val="0"/>
              </a:spcBef>
              <a:spcAft>
                <a:spcPct val="0"/>
              </a:spcAft>
              <a:defRPr>
                <a:solidFill>
                  <a:schemeClr val="tx1"/>
                </a:solidFill>
                <a:latin typeface="Lucida Sans Unicode" pitchFamily="34" charset="0"/>
              </a:defRPr>
            </a:lvl7pPr>
            <a:lvl8pPr marL="3481121" indent="-232075" fontAlgn="base">
              <a:spcBef>
                <a:spcPct val="0"/>
              </a:spcBef>
              <a:spcAft>
                <a:spcPct val="0"/>
              </a:spcAft>
              <a:defRPr>
                <a:solidFill>
                  <a:schemeClr val="tx1"/>
                </a:solidFill>
                <a:latin typeface="Lucida Sans Unicode" pitchFamily="34" charset="0"/>
              </a:defRPr>
            </a:lvl8pPr>
            <a:lvl9pPr marL="3945270" indent="-232075" fontAlgn="base">
              <a:spcBef>
                <a:spcPct val="0"/>
              </a:spcBef>
              <a:spcAft>
                <a:spcPct val="0"/>
              </a:spcAft>
              <a:defRPr>
                <a:solidFill>
                  <a:schemeClr val="tx1"/>
                </a:solidFill>
                <a:latin typeface="Lucida Sans Unicode" pitchFamily="34" charset="0"/>
              </a:defRPr>
            </a:lvl9pPr>
          </a:lstStyle>
          <a:p>
            <a:fld id="{28645872-46D5-4FF1-A6A1-6AF6A7BC5110}" type="slidenum">
              <a:rPr lang="en-CA" altLang="en-US">
                <a:solidFill>
                  <a:prstClr val="black"/>
                </a:solidFill>
                <a:latin typeface="Calibri" pitchFamily="34" charset="0"/>
              </a:rPr>
              <a:pPr/>
              <a:t>18</a:t>
            </a:fld>
            <a:endParaRPr lang="en-CA" altLang="en-US" dirty="0">
              <a:solidFill>
                <a:prstClr val="black"/>
              </a:solidFill>
              <a:latin typeface="Calibri" pitchFamily="34" charset="0"/>
            </a:endParaRPr>
          </a:p>
        </p:txBody>
      </p:sp>
    </p:spTree>
    <p:extLst>
      <p:ext uri="{BB962C8B-B14F-4D97-AF65-F5344CB8AC3E}">
        <p14:creationId xmlns:p14="http://schemas.microsoft.com/office/powerpoint/2010/main" val="1419277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a:spcBef>
                <a:spcPct val="30000"/>
              </a:spcBef>
              <a:defRPr sz="1200">
                <a:solidFill>
                  <a:schemeClr val="tx1"/>
                </a:solidFill>
                <a:latin typeface="Times New Roman" pitchFamily="18" charset="0"/>
              </a:defRPr>
            </a:lvl1pPr>
            <a:lvl2pPr marL="715963" indent="-274638" defTabSz="933450">
              <a:spcBef>
                <a:spcPct val="30000"/>
              </a:spcBef>
              <a:defRPr sz="1200">
                <a:solidFill>
                  <a:schemeClr val="tx1"/>
                </a:solidFill>
                <a:latin typeface="Times New Roman" pitchFamily="18" charset="0"/>
              </a:defRPr>
            </a:lvl2pPr>
            <a:lvl3pPr marL="1103313" indent="-220663" defTabSz="933450">
              <a:spcBef>
                <a:spcPct val="30000"/>
              </a:spcBef>
              <a:defRPr sz="1200">
                <a:solidFill>
                  <a:schemeClr val="tx1"/>
                </a:solidFill>
                <a:latin typeface="Times New Roman" pitchFamily="18" charset="0"/>
              </a:defRPr>
            </a:lvl3pPr>
            <a:lvl4pPr marL="1544638" indent="-220663" defTabSz="933450">
              <a:spcBef>
                <a:spcPct val="30000"/>
              </a:spcBef>
              <a:defRPr sz="1200">
                <a:solidFill>
                  <a:schemeClr val="tx1"/>
                </a:solidFill>
                <a:latin typeface="Times New Roman" pitchFamily="18" charset="0"/>
              </a:defRPr>
            </a:lvl4pPr>
            <a:lvl5pPr marL="1985963" indent="-220663" defTabSz="933450">
              <a:spcBef>
                <a:spcPct val="30000"/>
              </a:spcBef>
              <a:defRPr sz="1200">
                <a:solidFill>
                  <a:schemeClr val="tx1"/>
                </a:solidFill>
                <a:latin typeface="Times New Roman" pitchFamily="18" charset="0"/>
              </a:defRPr>
            </a:lvl5pPr>
            <a:lvl6pPr marL="2443163" indent="-220663" defTabSz="933450" eaLnBrk="0" fontAlgn="base" hangingPunct="0">
              <a:spcBef>
                <a:spcPct val="30000"/>
              </a:spcBef>
              <a:spcAft>
                <a:spcPct val="0"/>
              </a:spcAft>
              <a:defRPr sz="1200">
                <a:solidFill>
                  <a:schemeClr val="tx1"/>
                </a:solidFill>
                <a:latin typeface="Times New Roman" pitchFamily="18" charset="0"/>
              </a:defRPr>
            </a:lvl6pPr>
            <a:lvl7pPr marL="2900363" indent="-220663" defTabSz="933450" eaLnBrk="0" fontAlgn="base" hangingPunct="0">
              <a:spcBef>
                <a:spcPct val="30000"/>
              </a:spcBef>
              <a:spcAft>
                <a:spcPct val="0"/>
              </a:spcAft>
              <a:defRPr sz="1200">
                <a:solidFill>
                  <a:schemeClr val="tx1"/>
                </a:solidFill>
                <a:latin typeface="Times New Roman" pitchFamily="18" charset="0"/>
              </a:defRPr>
            </a:lvl7pPr>
            <a:lvl8pPr marL="3357563" indent="-220663" defTabSz="933450" eaLnBrk="0" fontAlgn="base" hangingPunct="0">
              <a:spcBef>
                <a:spcPct val="30000"/>
              </a:spcBef>
              <a:spcAft>
                <a:spcPct val="0"/>
              </a:spcAft>
              <a:defRPr sz="1200">
                <a:solidFill>
                  <a:schemeClr val="tx1"/>
                </a:solidFill>
                <a:latin typeface="Times New Roman" pitchFamily="18" charset="0"/>
              </a:defRPr>
            </a:lvl8pPr>
            <a:lvl9pPr marL="3814763" indent="-220663" defTabSz="93345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17692419-B7B5-431E-88C9-808A09D54F97}" type="slidenum">
              <a:rPr lang="en-CA" altLang="en-US" sz="1300"/>
              <a:pPr eaLnBrk="1" hangingPunct="1">
                <a:spcBef>
                  <a:spcPct val="0"/>
                </a:spcBef>
              </a:pPr>
              <a:t>22</a:t>
            </a:fld>
            <a:endParaRPr lang="en-CA" altLang="en-US" sz="1300" dirty="0"/>
          </a:p>
        </p:txBody>
      </p:sp>
      <p:sp>
        <p:nvSpPr>
          <p:cNvPr id="41987" name="Rectangle 2"/>
          <p:cNvSpPr>
            <a:spLocks noGrp="1" noRot="1" noChangeAspect="1" noChangeArrowheads="1" noTextEdit="1"/>
          </p:cNvSpPr>
          <p:nvPr>
            <p:ph type="sldImg"/>
          </p:nvPr>
        </p:nvSpPr>
        <p:spPr>
          <a:xfrm>
            <a:off x="1196975" y="690563"/>
            <a:ext cx="4619625" cy="3463925"/>
          </a:xfrm>
          <a:ln/>
        </p:spPr>
      </p:sp>
      <p:sp>
        <p:nvSpPr>
          <p:cNvPr id="41988" name="Rectangle 3"/>
          <p:cNvSpPr>
            <a:spLocks noGrp="1" noChangeArrowheads="1"/>
          </p:cNvSpPr>
          <p:nvPr>
            <p:ph type="body" idx="1"/>
          </p:nvPr>
        </p:nvSpPr>
        <p:spPr>
          <a:xfrm>
            <a:off x="936625" y="4386190"/>
            <a:ext cx="5137150" cy="41574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17" tIns="46058" rIns="92117" bIns="46058"/>
          <a:lstStyle/>
          <a:p>
            <a:r>
              <a:rPr lang="en-US" altLang="en-US" dirty="0" smtClean="0"/>
              <a:t>Draw this picture:</a:t>
            </a:r>
          </a:p>
          <a:p>
            <a:endParaRPr lang="en-US" altLang="en-US" dirty="0" smtClean="0"/>
          </a:p>
          <a:p>
            <a:r>
              <a:rPr lang="en-US" altLang="en-US" dirty="0" smtClean="0"/>
              <a:t>T    | __ | __|__ |__ |__ | __ |__ | __| __|  __|</a:t>
            </a:r>
          </a:p>
          <a:p>
            <a:r>
              <a:rPr lang="en-US" altLang="en-US" dirty="0" smtClean="0"/>
              <a:t>         0     1     2    3    4     5    6     7    8     9</a:t>
            </a:r>
          </a:p>
          <a:p>
            <a:endParaRPr lang="en-US" altLang="en-US" dirty="0" smtClean="0"/>
          </a:p>
          <a:p>
            <a:r>
              <a:rPr lang="en-US" altLang="en-US" dirty="0" smtClean="0"/>
              <a:t>Emphasize these things:</a:t>
            </a:r>
          </a:p>
          <a:p>
            <a:endParaRPr lang="en-US" altLang="en-US" dirty="0" smtClean="0"/>
          </a:p>
          <a:p>
            <a:r>
              <a:rPr lang="en-US" altLang="en-US" dirty="0" smtClean="0"/>
              <a:t>- “T” is the name of the whole set of values</a:t>
            </a:r>
          </a:p>
          <a:p>
            <a:r>
              <a:rPr lang="en-US" altLang="en-US" dirty="0" smtClean="0"/>
              <a:t>- indexing ALWAYS starts at 0</a:t>
            </a:r>
          </a:p>
          <a:p>
            <a:endParaRPr lang="en-US" altLang="en-US" dirty="0" smtClean="0"/>
          </a:p>
          <a:p>
            <a:r>
              <a:rPr lang="en-US" altLang="en-US" dirty="0" smtClean="0"/>
              <a:t>Also: introduce the term “subscript” as a synonym for index</a:t>
            </a:r>
          </a:p>
          <a:p>
            <a:endParaRPr lang="en-US" altLang="en-US" dirty="0" smtClean="0"/>
          </a:p>
        </p:txBody>
      </p:sp>
    </p:spTree>
    <p:extLst>
      <p:ext uri="{BB962C8B-B14F-4D97-AF65-F5344CB8AC3E}">
        <p14:creationId xmlns:p14="http://schemas.microsoft.com/office/powerpoint/2010/main" val="3364007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a:spcBef>
                <a:spcPct val="30000"/>
              </a:spcBef>
              <a:defRPr sz="1200">
                <a:solidFill>
                  <a:schemeClr val="tx1"/>
                </a:solidFill>
                <a:latin typeface="Times New Roman" pitchFamily="18" charset="0"/>
              </a:defRPr>
            </a:lvl1pPr>
            <a:lvl2pPr marL="715963" indent="-274638" defTabSz="933450">
              <a:spcBef>
                <a:spcPct val="30000"/>
              </a:spcBef>
              <a:defRPr sz="1200">
                <a:solidFill>
                  <a:schemeClr val="tx1"/>
                </a:solidFill>
                <a:latin typeface="Times New Roman" pitchFamily="18" charset="0"/>
              </a:defRPr>
            </a:lvl2pPr>
            <a:lvl3pPr marL="1103313" indent="-220663" defTabSz="933450">
              <a:spcBef>
                <a:spcPct val="30000"/>
              </a:spcBef>
              <a:defRPr sz="1200">
                <a:solidFill>
                  <a:schemeClr val="tx1"/>
                </a:solidFill>
                <a:latin typeface="Times New Roman" pitchFamily="18" charset="0"/>
              </a:defRPr>
            </a:lvl3pPr>
            <a:lvl4pPr marL="1544638" indent="-220663" defTabSz="933450">
              <a:spcBef>
                <a:spcPct val="30000"/>
              </a:spcBef>
              <a:defRPr sz="1200">
                <a:solidFill>
                  <a:schemeClr val="tx1"/>
                </a:solidFill>
                <a:latin typeface="Times New Roman" pitchFamily="18" charset="0"/>
              </a:defRPr>
            </a:lvl4pPr>
            <a:lvl5pPr marL="1985963" indent="-220663" defTabSz="933450">
              <a:spcBef>
                <a:spcPct val="30000"/>
              </a:spcBef>
              <a:defRPr sz="1200">
                <a:solidFill>
                  <a:schemeClr val="tx1"/>
                </a:solidFill>
                <a:latin typeface="Times New Roman" pitchFamily="18" charset="0"/>
              </a:defRPr>
            </a:lvl5pPr>
            <a:lvl6pPr marL="2443163" indent="-220663" defTabSz="933450" eaLnBrk="0" fontAlgn="base" hangingPunct="0">
              <a:spcBef>
                <a:spcPct val="30000"/>
              </a:spcBef>
              <a:spcAft>
                <a:spcPct val="0"/>
              </a:spcAft>
              <a:defRPr sz="1200">
                <a:solidFill>
                  <a:schemeClr val="tx1"/>
                </a:solidFill>
                <a:latin typeface="Times New Roman" pitchFamily="18" charset="0"/>
              </a:defRPr>
            </a:lvl6pPr>
            <a:lvl7pPr marL="2900363" indent="-220663" defTabSz="933450" eaLnBrk="0" fontAlgn="base" hangingPunct="0">
              <a:spcBef>
                <a:spcPct val="30000"/>
              </a:spcBef>
              <a:spcAft>
                <a:spcPct val="0"/>
              </a:spcAft>
              <a:defRPr sz="1200">
                <a:solidFill>
                  <a:schemeClr val="tx1"/>
                </a:solidFill>
                <a:latin typeface="Times New Roman" pitchFamily="18" charset="0"/>
              </a:defRPr>
            </a:lvl7pPr>
            <a:lvl8pPr marL="3357563" indent="-220663" defTabSz="933450" eaLnBrk="0" fontAlgn="base" hangingPunct="0">
              <a:spcBef>
                <a:spcPct val="30000"/>
              </a:spcBef>
              <a:spcAft>
                <a:spcPct val="0"/>
              </a:spcAft>
              <a:defRPr sz="1200">
                <a:solidFill>
                  <a:schemeClr val="tx1"/>
                </a:solidFill>
                <a:latin typeface="Times New Roman" pitchFamily="18" charset="0"/>
              </a:defRPr>
            </a:lvl8pPr>
            <a:lvl9pPr marL="3814763" indent="-220663" defTabSz="93345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7583DE41-5699-4FDF-990C-17C7BA6A0A40}" type="slidenum">
              <a:rPr lang="en-CA" altLang="en-US" sz="1300"/>
              <a:pPr eaLnBrk="1" hangingPunct="1">
                <a:spcBef>
                  <a:spcPct val="0"/>
                </a:spcBef>
              </a:pPr>
              <a:t>23</a:t>
            </a:fld>
            <a:endParaRPr lang="en-CA" altLang="en-US" sz="1300" dirty="0"/>
          </a:p>
        </p:txBody>
      </p:sp>
      <p:sp>
        <p:nvSpPr>
          <p:cNvPr id="43011" name="Rectangle 2"/>
          <p:cNvSpPr>
            <a:spLocks noGrp="1" noRot="1" noChangeAspect="1" noChangeArrowheads="1" noTextEdit="1"/>
          </p:cNvSpPr>
          <p:nvPr>
            <p:ph type="sldImg"/>
          </p:nvPr>
        </p:nvSpPr>
        <p:spPr>
          <a:xfrm>
            <a:off x="1198563" y="692150"/>
            <a:ext cx="4614862" cy="3460750"/>
          </a:xfrm>
          <a:ln/>
        </p:spPr>
      </p:sp>
      <p:sp>
        <p:nvSpPr>
          <p:cNvPr id="43012" name="Rectangle 3"/>
          <p:cNvSpPr>
            <a:spLocks noGrp="1" noChangeArrowheads="1"/>
          </p:cNvSpPr>
          <p:nvPr>
            <p:ph type="body" idx="1"/>
          </p:nvPr>
        </p:nvSpPr>
        <p:spPr>
          <a:xfrm>
            <a:off x="935039" y="4384612"/>
            <a:ext cx="5140325" cy="41574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21" tIns="46510" rIns="93021" bIns="46510"/>
          <a:lstStyle/>
          <a:p>
            <a:r>
              <a:rPr lang="en-US" altLang="en-US" dirty="0" smtClean="0"/>
              <a:t>Draw this picture:</a:t>
            </a:r>
          </a:p>
          <a:p>
            <a:endParaRPr lang="en-US" altLang="en-US" dirty="0" smtClean="0"/>
          </a:p>
          <a:p>
            <a:r>
              <a:rPr lang="en-US" altLang="en-US" dirty="0" smtClean="0"/>
              <a:t>A    | __ | __|__ |__ |__ | __ |__ | __| __|  __|</a:t>
            </a:r>
          </a:p>
          <a:p>
            <a:r>
              <a:rPr lang="en-US" altLang="en-US" dirty="0" smtClean="0"/>
              <a:t>         0     1     2    3    4     5    6     7    8     9</a:t>
            </a:r>
          </a:p>
          <a:p>
            <a:endParaRPr lang="en-US" altLang="en-US" dirty="0" smtClean="0"/>
          </a:p>
          <a:p>
            <a:r>
              <a:rPr lang="en-US" altLang="en-US" dirty="0" smtClean="0"/>
              <a:t>Emphasize these things:</a:t>
            </a:r>
          </a:p>
          <a:p>
            <a:endParaRPr lang="en-US" altLang="en-US" dirty="0" smtClean="0"/>
          </a:p>
          <a:p>
            <a:r>
              <a:rPr lang="en-US" altLang="en-US" dirty="0" smtClean="0"/>
              <a:t>- “A” is the name of the whole set of values</a:t>
            </a:r>
          </a:p>
          <a:p>
            <a:r>
              <a:rPr lang="en-US" altLang="en-US" dirty="0" smtClean="0"/>
              <a:t>- indexing ALWAYS starts at 0</a:t>
            </a:r>
          </a:p>
          <a:p>
            <a:endParaRPr lang="en-US" altLang="en-US" dirty="0" smtClean="0"/>
          </a:p>
          <a:p>
            <a:r>
              <a:rPr lang="en-US" altLang="en-US" dirty="0" smtClean="0"/>
              <a:t>Also: introduce the term “subscript” as a synonym for index</a:t>
            </a:r>
          </a:p>
          <a:p>
            <a:endParaRPr lang="en-US" altLang="en-US" dirty="0" smtClean="0"/>
          </a:p>
        </p:txBody>
      </p:sp>
    </p:spTree>
    <p:extLst>
      <p:ext uri="{BB962C8B-B14F-4D97-AF65-F5344CB8AC3E}">
        <p14:creationId xmlns:p14="http://schemas.microsoft.com/office/powerpoint/2010/main" val="1281125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a:spcBef>
                <a:spcPct val="30000"/>
              </a:spcBef>
              <a:defRPr sz="1200">
                <a:solidFill>
                  <a:schemeClr val="tx1"/>
                </a:solidFill>
                <a:latin typeface="Times New Roman" pitchFamily="18" charset="0"/>
              </a:defRPr>
            </a:lvl1pPr>
            <a:lvl2pPr marL="715963" indent="-274638" defTabSz="933450">
              <a:spcBef>
                <a:spcPct val="30000"/>
              </a:spcBef>
              <a:defRPr sz="1200">
                <a:solidFill>
                  <a:schemeClr val="tx1"/>
                </a:solidFill>
                <a:latin typeface="Times New Roman" pitchFamily="18" charset="0"/>
              </a:defRPr>
            </a:lvl2pPr>
            <a:lvl3pPr marL="1103313" indent="-220663" defTabSz="933450">
              <a:spcBef>
                <a:spcPct val="30000"/>
              </a:spcBef>
              <a:defRPr sz="1200">
                <a:solidFill>
                  <a:schemeClr val="tx1"/>
                </a:solidFill>
                <a:latin typeface="Times New Roman" pitchFamily="18" charset="0"/>
              </a:defRPr>
            </a:lvl3pPr>
            <a:lvl4pPr marL="1544638" indent="-220663" defTabSz="933450">
              <a:spcBef>
                <a:spcPct val="30000"/>
              </a:spcBef>
              <a:defRPr sz="1200">
                <a:solidFill>
                  <a:schemeClr val="tx1"/>
                </a:solidFill>
                <a:latin typeface="Times New Roman" pitchFamily="18" charset="0"/>
              </a:defRPr>
            </a:lvl4pPr>
            <a:lvl5pPr marL="1985963" indent="-220663" defTabSz="933450">
              <a:spcBef>
                <a:spcPct val="30000"/>
              </a:spcBef>
              <a:defRPr sz="1200">
                <a:solidFill>
                  <a:schemeClr val="tx1"/>
                </a:solidFill>
                <a:latin typeface="Times New Roman" pitchFamily="18" charset="0"/>
              </a:defRPr>
            </a:lvl5pPr>
            <a:lvl6pPr marL="2443163" indent="-220663" defTabSz="933450" eaLnBrk="0" fontAlgn="base" hangingPunct="0">
              <a:spcBef>
                <a:spcPct val="30000"/>
              </a:spcBef>
              <a:spcAft>
                <a:spcPct val="0"/>
              </a:spcAft>
              <a:defRPr sz="1200">
                <a:solidFill>
                  <a:schemeClr val="tx1"/>
                </a:solidFill>
                <a:latin typeface="Times New Roman" pitchFamily="18" charset="0"/>
              </a:defRPr>
            </a:lvl6pPr>
            <a:lvl7pPr marL="2900363" indent="-220663" defTabSz="933450" eaLnBrk="0" fontAlgn="base" hangingPunct="0">
              <a:spcBef>
                <a:spcPct val="30000"/>
              </a:spcBef>
              <a:spcAft>
                <a:spcPct val="0"/>
              </a:spcAft>
              <a:defRPr sz="1200">
                <a:solidFill>
                  <a:schemeClr val="tx1"/>
                </a:solidFill>
                <a:latin typeface="Times New Roman" pitchFamily="18" charset="0"/>
              </a:defRPr>
            </a:lvl7pPr>
            <a:lvl8pPr marL="3357563" indent="-220663" defTabSz="933450" eaLnBrk="0" fontAlgn="base" hangingPunct="0">
              <a:spcBef>
                <a:spcPct val="30000"/>
              </a:spcBef>
              <a:spcAft>
                <a:spcPct val="0"/>
              </a:spcAft>
              <a:defRPr sz="1200">
                <a:solidFill>
                  <a:schemeClr val="tx1"/>
                </a:solidFill>
                <a:latin typeface="Times New Roman" pitchFamily="18" charset="0"/>
              </a:defRPr>
            </a:lvl8pPr>
            <a:lvl9pPr marL="3814763" indent="-220663" defTabSz="93345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6E5D7EB5-44B2-4135-B476-61B209F3DD51}" type="slidenum">
              <a:rPr lang="en-CA" altLang="en-US" sz="1300"/>
              <a:pPr eaLnBrk="1" hangingPunct="1">
                <a:spcBef>
                  <a:spcPct val="0"/>
                </a:spcBef>
              </a:pPr>
              <a:t>24</a:t>
            </a:fld>
            <a:endParaRPr lang="en-CA" altLang="en-US" sz="1300" dirty="0"/>
          </a:p>
        </p:txBody>
      </p:sp>
      <p:sp>
        <p:nvSpPr>
          <p:cNvPr id="44035" name="Rectangle 2"/>
          <p:cNvSpPr>
            <a:spLocks noGrp="1" noRot="1" noChangeAspect="1" noChangeArrowheads="1" noTextEdit="1"/>
          </p:cNvSpPr>
          <p:nvPr>
            <p:ph type="sldImg"/>
          </p:nvPr>
        </p:nvSpPr>
        <p:spPr>
          <a:xfrm>
            <a:off x="1198563" y="692150"/>
            <a:ext cx="4614862" cy="3460750"/>
          </a:xfrm>
          <a:ln/>
        </p:spPr>
      </p:sp>
      <p:sp>
        <p:nvSpPr>
          <p:cNvPr id="44036" name="Rectangle 3"/>
          <p:cNvSpPr>
            <a:spLocks noGrp="1" noChangeArrowheads="1"/>
          </p:cNvSpPr>
          <p:nvPr>
            <p:ph type="body" idx="1"/>
          </p:nvPr>
        </p:nvSpPr>
        <p:spPr>
          <a:xfrm>
            <a:off x="935039" y="4384612"/>
            <a:ext cx="5140325" cy="41574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21" tIns="46510" rIns="93021" bIns="46510"/>
          <a:lstStyle/>
          <a:p>
            <a:r>
              <a:rPr lang="en-US" altLang="en-US" dirty="0" smtClean="0"/>
              <a:t>Draw this picture:</a:t>
            </a:r>
          </a:p>
          <a:p>
            <a:endParaRPr lang="en-US" altLang="en-US" dirty="0" smtClean="0"/>
          </a:p>
          <a:p>
            <a:r>
              <a:rPr lang="en-US" altLang="en-US" dirty="0" smtClean="0"/>
              <a:t>A    | __ | __|__ |__ |__ | __ |__ | __| __|  __|</a:t>
            </a:r>
          </a:p>
          <a:p>
            <a:r>
              <a:rPr lang="en-US" altLang="en-US" dirty="0" smtClean="0"/>
              <a:t>         0     1     2    3    4     5    6     7    8     9</a:t>
            </a:r>
          </a:p>
          <a:p>
            <a:endParaRPr lang="en-US" altLang="en-US" dirty="0" smtClean="0"/>
          </a:p>
          <a:p>
            <a:r>
              <a:rPr lang="en-US" altLang="en-US" dirty="0" smtClean="0"/>
              <a:t>Emphasize these things:</a:t>
            </a:r>
          </a:p>
          <a:p>
            <a:endParaRPr lang="en-US" altLang="en-US" dirty="0" smtClean="0"/>
          </a:p>
          <a:p>
            <a:r>
              <a:rPr lang="en-US" altLang="en-US" dirty="0" smtClean="0"/>
              <a:t>- “A” is the name of the whole set of values</a:t>
            </a:r>
          </a:p>
          <a:p>
            <a:r>
              <a:rPr lang="en-US" altLang="en-US" dirty="0" smtClean="0"/>
              <a:t>- indexing ALWAYS starts at 0</a:t>
            </a:r>
          </a:p>
          <a:p>
            <a:endParaRPr lang="en-US" altLang="en-US" dirty="0" smtClean="0"/>
          </a:p>
          <a:p>
            <a:r>
              <a:rPr lang="en-US" altLang="en-US" dirty="0" smtClean="0"/>
              <a:t>Also: introduce the term “subscript” as a synonym for index</a:t>
            </a:r>
          </a:p>
          <a:p>
            <a:endParaRPr lang="en-US" altLang="en-US" dirty="0" smtClean="0"/>
          </a:p>
        </p:txBody>
      </p:sp>
    </p:spTree>
    <p:extLst>
      <p:ext uri="{BB962C8B-B14F-4D97-AF65-F5344CB8AC3E}">
        <p14:creationId xmlns:p14="http://schemas.microsoft.com/office/powerpoint/2010/main" val="27962134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3.jpg"/><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56191" cy="6858000"/>
          </a:xfrm>
          <a:prstGeom prst="rect">
            <a:avLst/>
          </a:prstGeom>
        </p:spPr>
      </p:pic>
      <p:sp>
        <p:nvSpPr>
          <p:cNvPr id="4" name="Right Triangle 3"/>
          <p:cNvSpPr/>
          <p:nvPr>
            <p:custDataLst>
              <p:tags r:id="rId1"/>
            </p:custDataLst>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Title 8"/>
          <p:cNvSpPr>
            <a:spLocks noGrp="1"/>
          </p:cNvSpPr>
          <p:nvPr>
            <p:ph type="ctrTitle" hasCustomPrompt="1"/>
            <p:custDataLst>
              <p:tags r:id="rId2"/>
            </p:custDataLst>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dirty="0" smtClean="0"/>
              <a:t>Fundamentals of Engineering Computation</a:t>
            </a:r>
          </a:p>
        </p:txBody>
      </p:sp>
      <p:sp>
        <p:nvSpPr>
          <p:cNvPr id="17" name="Subtitle 16"/>
          <p:cNvSpPr>
            <a:spLocks noGrp="1"/>
          </p:cNvSpPr>
          <p:nvPr>
            <p:ph type="subTitle" idx="1"/>
            <p:custDataLst>
              <p:tags r:id="rId3"/>
            </p:custDataLst>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Tree>
    <p:extLst>
      <p:ext uri="{BB962C8B-B14F-4D97-AF65-F5344CB8AC3E}">
        <p14:creationId xmlns:p14="http://schemas.microsoft.com/office/powerpoint/2010/main" val="227290553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6"/>
          <p:cNvSpPr>
            <a:spLocks noGrp="1"/>
          </p:cNvSpPr>
          <p:nvPr>
            <p:ph type="title"/>
            <p:custDataLst>
              <p:tags r:id="rId2"/>
            </p:custDataLst>
          </p:nvPr>
        </p:nvSpPr>
        <p:spPr/>
        <p:txBody>
          <a:bodyPr rtlCol="0"/>
          <a:lstStyle>
            <a:extLst/>
          </a:lstStyle>
          <a:p>
            <a:r>
              <a:rPr lang="en-US" smtClean="0"/>
              <a:t>Click to edit Master title style</a:t>
            </a:r>
            <a:endParaRPr lang="en-US"/>
          </a:p>
        </p:txBody>
      </p:sp>
      <p:sp>
        <p:nvSpPr>
          <p:cNvPr id="8" name="Date Placeholder 9"/>
          <p:cNvSpPr>
            <a:spLocks noGrp="1"/>
          </p:cNvSpPr>
          <p:nvPr>
            <p:ph type="dt" sz="half" idx="10"/>
          </p:nvPr>
        </p:nvSpPr>
        <p:spPr>
          <a:xfrm>
            <a:off x="6727825" y="6408738"/>
            <a:ext cx="1919288" cy="365125"/>
          </a:xfrm>
        </p:spPr>
        <p:txBody>
          <a:bodyPr/>
          <a:lstStyle>
            <a:lvl1pPr>
              <a:defRPr/>
            </a:lvl1pPr>
          </a:lstStyle>
          <a:p>
            <a:pPr>
              <a:defRPr/>
            </a:pPr>
            <a:endParaRPr lang="en-US" altLang="en-US" dirty="0"/>
          </a:p>
        </p:txBody>
      </p:sp>
      <p:sp>
        <p:nvSpPr>
          <p:cNvPr id="9"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10" name="Slide Number Placeholder 17"/>
          <p:cNvSpPr>
            <a:spLocks noGrp="1"/>
          </p:cNvSpPr>
          <p:nvPr>
            <p:ph type="sldNum" sz="quarter" idx="12"/>
          </p:nvPr>
        </p:nvSpPr>
        <p:spPr>
          <a:xfrm>
            <a:off x="8647113" y="6408738"/>
            <a:ext cx="366712" cy="365125"/>
          </a:xfrm>
        </p:spPr>
        <p:txBody>
          <a:bodyPr/>
          <a:lstStyle>
            <a:lvl1pPr>
              <a:defRPr/>
            </a:lvl1pPr>
          </a:lstStyle>
          <a:p>
            <a:pPr>
              <a:defRPr/>
            </a:pPr>
            <a:fld id="{BAA071FA-5AE3-4516-BF86-D51300978FFB}" type="slidenum">
              <a:rPr lang="en-US" altLang="en-US" smtClean="0"/>
              <a:t>‹#›</a:t>
            </a:fld>
            <a:endParaRPr lang="en-US" altLang="en-US" dirty="0"/>
          </a:p>
        </p:txBody>
      </p:sp>
    </p:spTree>
    <p:extLst>
      <p:ext uri="{BB962C8B-B14F-4D97-AF65-F5344CB8AC3E}">
        <p14:creationId xmlns:p14="http://schemas.microsoft.com/office/powerpoint/2010/main" val="407123740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lvl1pPr>
              <a:defRPr baseline="0">
                <a:solidFill>
                  <a:schemeClr val="bg1"/>
                </a:solidFill>
              </a:defRPr>
            </a:lvl1pPr>
            <a:extLst/>
          </a:lstStyle>
          <a:p>
            <a:r>
              <a:rPr lang="en-US" smtClean="0"/>
              <a:t>Click to edit Master title style</a:t>
            </a:r>
            <a:endParaRPr lang="en-US" dirty="0"/>
          </a:p>
        </p:txBody>
      </p:sp>
      <p:sp>
        <p:nvSpPr>
          <p:cNvPr id="13" name="Date Placeholder 9"/>
          <p:cNvSpPr>
            <a:spLocks noGrp="1"/>
          </p:cNvSpPr>
          <p:nvPr>
            <p:ph type="dt" sz="half" idx="10"/>
          </p:nvPr>
        </p:nvSpPr>
        <p:spPr>
          <a:xfrm>
            <a:off x="6727825" y="6408738"/>
            <a:ext cx="1919288" cy="365125"/>
          </a:xfrm>
        </p:spPr>
        <p:txBody>
          <a:bodyPr/>
          <a:lstStyle>
            <a:lvl1pPr>
              <a:defRPr>
                <a:solidFill>
                  <a:schemeClr val="bg1"/>
                </a:solidFill>
              </a:defRPr>
            </a:lvl1pPr>
          </a:lstStyle>
          <a:p>
            <a:pPr>
              <a:defRPr/>
            </a:pPr>
            <a:endParaRPr lang="en-US" altLang="en-US" dirty="0"/>
          </a:p>
        </p:txBody>
      </p:sp>
      <p:sp>
        <p:nvSpPr>
          <p:cNvPr id="14" name="Footer Placeholder 21"/>
          <p:cNvSpPr>
            <a:spLocks noGrp="1"/>
          </p:cNvSpPr>
          <p:nvPr>
            <p:ph type="ftr" sz="quarter" idx="11"/>
          </p:nvPr>
        </p:nvSpPr>
        <p:spPr>
          <a:xfrm>
            <a:off x="4379913" y="6408738"/>
            <a:ext cx="2351087" cy="365125"/>
          </a:xfrm>
        </p:spPr>
        <p:txBody>
          <a:bodyPr/>
          <a:lstStyle>
            <a:lvl1pPr>
              <a:defRPr>
                <a:solidFill>
                  <a:schemeClr val="bg1"/>
                </a:solidFill>
              </a:defRPr>
            </a:lvl1pPr>
          </a:lstStyle>
          <a:p>
            <a:pPr>
              <a:defRPr/>
            </a:pPr>
            <a:endParaRPr lang="en-US" dirty="0"/>
          </a:p>
        </p:txBody>
      </p:sp>
      <p:sp>
        <p:nvSpPr>
          <p:cNvPr id="15" name="Slide Number Placeholder 17"/>
          <p:cNvSpPr>
            <a:spLocks noGrp="1"/>
          </p:cNvSpPr>
          <p:nvPr>
            <p:ph type="sldNum" sz="quarter" idx="12"/>
          </p:nvPr>
        </p:nvSpPr>
        <p:spPr>
          <a:xfrm>
            <a:off x="8647113" y="6408738"/>
            <a:ext cx="366712" cy="365125"/>
          </a:xfrm>
        </p:spPr>
        <p:txBody>
          <a:bodyPr/>
          <a:lstStyle>
            <a:lvl1pPr>
              <a:defRPr>
                <a:solidFill>
                  <a:schemeClr val="bg1"/>
                </a:solidFill>
              </a:defRPr>
            </a:lvl1pPr>
          </a:lstStyle>
          <a:p>
            <a:pPr>
              <a:defRPr/>
            </a:pPr>
            <a:fld id="{8C9E1DC9-668C-469A-BFA3-A77CF7EFC0D8}" type="slidenum">
              <a:rPr lang="en-US" altLang="en-US" smtClean="0"/>
              <a:pPr>
                <a:defRPr/>
              </a:pPr>
              <a:t>‹#›</a:t>
            </a:fld>
            <a:endParaRPr lang="en-US" altLang="en-US" dirty="0"/>
          </a:p>
        </p:txBody>
      </p:sp>
    </p:spTree>
    <p:extLst>
      <p:ext uri="{BB962C8B-B14F-4D97-AF65-F5344CB8AC3E}">
        <p14:creationId xmlns:p14="http://schemas.microsoft.com/office/powerpoint/2010/main" val="24563339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Two Content">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p:nvPr>
        </p:nvSpPr>
        <p:spPr>
          <a:xfrm>
            <a:off x="457200" y="273050"/>
            <a:ext cx="8229600" cy="1143000"/>
          </a:xfrm>
        </p:spPr>
        <p:txBody>
          <a:bodyPr/>
          <a:lstStyle>
            <a:lvl1pPr>
              <a:defRPr baseline="0">
                <a:solidFill>
                  <a:schemeClr val="bg1"/>
                </a:solidFill>
              </a:defRPr>
            </a:lvl1pPr>
            <a:extLst/>
          </a:lstStyle>
          <a:p>
            <a:r>
              <a:rPr lang="en-US" smtClean="0"/>
              <a:t>Click to edit Master title style</a:t>
            </a:r>
            <a:endParaRPr lang="en-US" dirty="0"/>
          </a:p>
        </p:txBody>
      </p:sp>
      <p:sp>
        <p:nvSpPr>
          <p:cNvPr id="10"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11"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12"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Date Placeholder 6"/>
          <p:cNvSpPr>
            <a:spLocks noGrp="1"/>
          </p:cNvSpPr>
          <p:nvPr>
            <p:ph type="dt" sz="half" idx="10"/>
          </p:nvPr>
        </p:nvSpPr>
        <p:spPr>
          <a:xfrm>
            <a:off x="6727825" y="6408738"/>
            <a:ext cx="1919288" cy="365125"/>
          </a:xfrm>
          <a:prstGeom prst="rect">
            <a:avLst/>
          </a:prstGeom>
        </p:spPr>
        <p:txBody>
          <a:bodyPr/>
          <a:lstStyle>
            <a:lvl1pPr>
              <a:defRPr>
                <a:solidFill>
                  <a:schemeClr val="bg1"/>
                </a:solidFill>
              </a:defRPr>
            </a:lvl1pPr>
            <a:extLst/>
          </a:lstStyle>
          <a:p>
            <a:pPr>
              <a:defRPr/>
            </a:pPr>
            <a:endParaRPr lang="en-US" altLang="en-US" dirty="0"/>
          </a:p>
        </p:txBody>
      </p:sp>
      <p:sp>
        <p:nvSpPr>
          <p:cNvPr id="15" name="Footer Placeholder 7"/>
          <p:cNvSpPr>
            <a:spLocks noGrp="1"/>
          </p:cNvSpPr>
          <p:nvPr>
            <p:ph type="ftr" sz="quarter" idx="11"/>
          </p:nvPr>
        </p:nvSpPr>
        <p:spPr>
          <a:xfrm>
            <a:off x="4379913" y="6408738"/>
            <a:ext cx="2351087" cy="365125"/>
          </a:xfrm>
          <a:prstGeom prst="rect">
            <a:avLst/>
          </a:prstGeom>
        </p:spPr>
        <p:txBody>
          <a:bodyPr/>
          <a:lstStyle>
            <a:lvl1pPr>
              <a:defRPr>
                <a:solidFill>
                  <a:schemeClr val="bg1"/>
                </a:solidFill>
              </a:defRPr>
            </a:lvl1pPr>
            <a:extLst/>
          </a:lstStyle>
          <a:p>
            <a:pPr>
              <a:defRPr/>
            </a:pPr>
            <a:endParaRPr lang="en-US" dirty="0"/>
          </a:p>
        </p:txBody>
      </p:sp>
      <p:sp>
        <p:nvSpPr>
          <p:cNvPr id="16" name="Slide Number Placeholder 8"/>
          <p:cNvSpPr>
            <a:spLocks noGrp="1"/>
          </p:cNvSpPr>
          <p:nvPr>
            <p:ph type="sldNum" sz="quarter" idx="12"/>
          </p:nvPr>
        </p:nvSpPr>
        <p:spPr>
          <a:xfrm>
            <a:off x="8647113" y="6408738"/>
            <a:ext cx="366712" cy="365125"/>
          </a:xfrm>
          <a:prstGeom prst="rect">
            <a:avLst/>
          </a:prstGeom>
        </p:spPr>
        <p:txBody>
          <a:bodyPr/>
          <a:lstStyle>
            <a:lvl1pPr>
              <a:defRPr>
                <a:solidFill>
                  <a:schemeClr val="bg1"/>
                </a:solidFill>
              </a:defRPr>
            </a:lvl1pPr>
            <a:extLst/>
          </a:lstStyle>
          <a:p>
            <a:pPr>
              <a:defRPr/>
            </a:pPr>
            <a:fld id="{B503E858-2495-4B22-9C52-BAD62E857F02}" type="slidenum">
              <a:rPr lang="en-US" altLang="en-US" smtClean="0"/>
              <a:pPr>
                <a:defRPr/>
              </a:pPr>
              <a:t>‹#›</a:t>
            </a:fld>
            <a:endParaRPr lang="en-US" altLang="en-US" dirty="0"/>
          </a:p>
        </p:txBody>
      </p:sp>
    </p:spTree>
    <p:extLst>
      <p:ext uri="{BB962C8B-B14F-4D97-AF65-F5344CB8AC3E}">
        <p14:creationId xmlns:p14="http://schemas.microsoft.com/office/powerpoint/2010/main" val="35778433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lvl1pPr>
              <a:defRPr baseline="0">
                <a:solidFill>
                  <a:schemeClr val="bg1"/>
                </a:solidFill>
              </a:defRPr>
            </a:lvl1pPr>
            <a:extLst/>
          </a:lstStyle>
          <a:p>
            <a:r>
              <a:rPr lang="en-US" smtClean="0"/>
              <a:t>Click to edit Master title style</a:t>
            </a:r>
            <a:endParaRPr lang="en-US" dirty="0"/>
          </a:p>
        </p:txBody>
      </p:sp>
      <p:sp>
        <p:nvSpPr>
          <p:cNvPr id="10" name="Date Placeholder 9"/>
          <p:cNvSpPr>
            <a:spLocks noGrp="1"/>
          </p:cNvSpPr>
          <p:nvPr>
            <p:ph type="dt" sz="half" idx="10"/>
          </p:nvPr>
        </p:nvSpPr>
        <p:spPr>
          <a:xfrm>
            <a:off x="6727825" y="6408738"/>
            <a:ext cx="1919288" cy="365125"/>
          </a:xfrm>
        </p:spPr>
        <p:txBody>
          <a:bodyPr/>
          <a:lstStyle>
            <a:lvl1pPr>
              <a:defRPr>
                <a:solidFill>
                  <a:schemeClr val="bg1"/>
                </a:solidFill>
              </a:defRPr>
            </a:lvl1pPr>
          </a:lstStyle>
          <a:p>
            <a:pPr>
              <a:defRPr/>
            </a:pPr>
            <a:endParaRPr lang="en-US" altLang="en-US" dirty="0"/>
          </a:p>
        </p:txBody>
      </p:sp>
      <p:sp>
        <p:nvSpPr>
          <p:cNvPr id="11" name="Footer Placeholder 21"/>
          <p:cNvSpPr>
            <a:spLocks noGrp="1"/>
          </p:cNvSpPr>
          <p:nvPr>
            <p:ph type="ftr" sz="quarter" idx="11"/>
          </p:nvPr>
        </p:nvSpPr>
        <p:spPr>
          <a:xfrm>
            <a:off x="4379913" y="6408738"/>
            <a:ext cx="2351087" cy="365125"/>
          </a:xfrm>
        </p:spPr>
        <p:txBody>
          <a:bodyPr/>
          <a:lstStyle>
            <a:lvl1pPr>
              <a:defRPr>
                <a:solidFill>
                  <a:schemeClr val="bg1"/>
                </a:solidFill>
              </a:defRPr>
            </a:lvl1pPr>
          </a:lstStyle>
          <a:p>
            <a:pPr>
              <a:defRPr/>
            </a:pPr>
            <a:endParaRPr lang="en-US" dirty="0"/>
          </a:p>
        </p:txBody>
      </p:sp>
      <p:sp>
        <p:nvSpPr>
          <p:cNvPr id="12" name="Slide Number Placeholder 17"/>
          <p:cNvSpPr>
            <a:spLocks noGrp="1"/>
          </p:cNvSpPr>
          <p:nvPr>
            <p:ph type="sldNum" sz="quarter" idx="12"/>
          </p:nvPr>
        </p:nvSpPr>
        <p:spPr>
          <a:xfrm>
            <a:off x="8647113" y="6408738"/>
            <a:ext cx="366712" cy="365125"/>
          </a:xfrm>
        </p:spPr>
        <p:txBody>
          <a:bodyPr/>
          <a:lstStyle>
            <a:lvl1pPr>
              <a:defRPr>
                <a:solidFill>
                  <a:schemeClr val="bg1"/>
                </a:solidFill>
              </a:defRPr>
            </a:lvl1pPr>
          </a:lstStyle>
          <a:p>
            <a:pPr>
              <a:defRPr/>
            </a:pPr>
            <a:fld id="{473851E6-4D45-4BBE-AE27-8C63D237D7BD}" type="slidenum">
              <a:rPr lang="en-US" altLang="en-US" smtClean="0"/>
              <a:pPr>
                <a:defRPr/>
              </a:pPr>
              <a:t>‹#›</a:t>
            </a:fld>
            <a:endParaRPr lang="en-US" altLang="en-US" dirty="0"/>
          </a:p>
        </p:txBody>
      </p:sp>
    </p:spTree>
    <p:extLst>
      <p:ext uri="{BB962C8B-B14F-4D97-AF65-F5344CB8AC3E}">
        <p14:creationId xmlns:p14="http://schemas.microsoft.com/office/powerpoint/2010/main" val="12806853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9"/>
          <p:cNvSpPr>
            <a:spLocks noGrp="1"/>
          </p:cNvSpPr>
          <p:nvPr>
            <p:ph type="dt" sz="half" idx="10"/>
          </p:nvPr>
        </p:nvSpPr>
        <p:spPr>
          <a:xfrm>
            <a:off x="6727825" y="6408738"/>
            <a:ext cx="1919288" cy="365125"/>
          </a:xfrm>
        </p:spPr>
        <p:txBody>
          <a:bodyPr/>
          <a:lstStyle>
            <a:lvl1pPr>
              <a:defRPr/>
            </a:lvl1pPr>
          </a:lstStyle>
          <a:p>
            <a:pPr>
              <a:defRPr/>
            </a:pPr>
            <a:endParaRPr lang="en-US" altLang="en-US" dirty="0"/>
          </a:p>
        </p:txBody>
      </p:sp>
      <p:sp>
        <p:nvSpPr>
          <p:cNvPr id="6"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7" name="Slide Number Placeholder 17"/>
          <p:cNvSpPr>
            <a:spLocks noGrp="1"/>
          </p:cNvSpPr>
          <p:nvPr>
            <p:ph type="sldNum" sz="quarter" idx="12"/>
          </p:nvPr>
        </p:nvSpPr>
        <p:spPr>
          <a:xfrm>
            <a:off x="8647113" y="6408738"/>
            <a:ext cx="366712" cy="365125"/>
          </a:xfrm>
        </p:spPr>
        <p:txBody>
          <a:bodyPr/>
          <a:lstStyle>
            <a:lvl1pPr>
              <a:defRPr/>
            </a:lvl1pPr>
          </a:lstStyle>
          <a:p>
            <a:pPr>
              <a:defRPr/>
            </a:pPr>
            <a:fld id="{9C8FFF35-D9ED-4F6A-8248-295F7CA3EB61}" type="slidenum">
              <a:rPr lang="en-US" altLang="en-US" smtClean="0"/>
              <a:pPr>
                <a:defRPr/>
              </a:pPr>
              <a:t>‹#›</a:t>
            </a:fld>
            <a:endParaRPr lang="en-US" altLang="en-US" dirty="0"/>
          </a:p>
        </p:txBody>
      </p:sp>
    </p:spTree>
    <p:extLst>
      <p:ext uri="{BB962C8B-B14F-4D97-AF65-F5344CB8AC3E}">
        <p14:creationId xmlns:p14="http://schemas.microsoft.com/office/powerpoint/2010/main" val="90226642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6"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7"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9"/>
          <p:cNvSpPr>
            <a:spLocks noGrp="1"/>
          </p:cNvSpPr>
          <p:nvPr>
            <p:ph type="dt" sz="half" idx="10"/>
          </p:nvPr>
        </p:nvSpPr>
        <p:spPr>
          <a:xfrm>
            <a:off x="6727825" y="6408738"/>
            <a:ext cx="1919288" cy="365125"/>
          </a:xfrm>
        </p:spPr>
        <p:txBody>
          <a:bodyPr/>
          <a:lstStyle>
            <a:lvl1pPr>
              <a:defRPr/>
            </a:lvl1pPr>
          </a:lstStyle>
          <a:p>
            <a:pPr>
              <a:defRPr/>
            </a:pPr>
            <a:endParaRPr lang="en-US" altLang="en-US" dirty="0"/>
          </a:p>
        </p:txBody>
      </p:sp>
      <p:sp>
        <p:nvSpPr>
          <p:cNvPr id="12"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13" name="Slide Number Placeholder 17"/>
          <p:cNvSpPr>
            <a:spLocks noGrp="1"/>
          </p:cNvSpPr>
          <p:nvPr>
            <p:ph type="sldNum" sz="quarter" idx="12"/>
          </p:nvPr>
        </p:nvSpPr>
        <p:spPr>
          <a:xfrm>
            <a:off x="8647113" y="6408738"/>
            <a:ext cx="366712" cy="365125"/>
          </a:xfrm>
        </p:spPr>
        <p:txBody>
          <a:bodyPr/>
          <a:lstStyle>
            <a:lvl1pPr>
              <a:defRPr/>
            </a:lvl1pPr>
          </a:lstStyle>
          <a:p>
            <a:pPr>
              <a:defRPr/>
            </a:pPr>
            <a:fld id="{B503E858-2495-4B22-9C52-BAD62E857F02}" type="slidenum">
              <a:rPr lang="en-US" altLang="en-US" smtClean="0"/>
              <a:pPr>
                <a:defRPr/>
              </a:pPr>
              <a:t>‹#›</a:t>
            </a:fld>
            <a:endParaRPr lang="en-US" altLang="en-US" dirty="0"/>
          </a:p>
        </p:txBody>
      </p:sp>
    </p:spTree>
    <p:extLst>
      <p:ext uri="{BB962C8B-B14F-4D97-AF65-F5344CB8AC3E}">
        <p14:creationId xmlns:p14="http://schemas.microsoft.com/office/powerpoint/2010/main" val="9100833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a:xfrm>
            <a:off x="6727825" y="6408738"/>
            <a:ext cx="1919288" cy="365125"/>
          </a:xfrm>
        </p:spPr>
        <p:txBody>
          <a:bodyPr/>
          <a:lstStyle>
            <a:lvl1pPr>
              <a:defRPr/>
            </a:lvl1pPr>
          </a:lstStyle>
          <a:p>
            <a:pPr>
              <a:defRPr/>
            </a:pPr>
            <a:endParaRPr lang="en-US" altLang="en-US" dirty="0"/>
          </a:p>
        </p:txBody>
      </p:sp>
      <p:sp>
        <p:nvSpPr>
          <p:cNvPr id="8"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9" name="Slide Number Placeholder 17"/>
          <p:cNvSpPr>
            <a:spLocks noGrp="1"/>
          </p:cNvSpPr>
          <p:nvPr>
            <p:ph type="sldNum" sz="quarter" idx="12"/>
          </p:nvPr>
        </p:nvSpPr>
        <p:spPr>
          <a:xfrm>
            <a:off x="8647113" y="6408738"/>
            <a:ext cx="366712" cy="365125"/>
          </a:xfrm>
        </p:spPr>
        <p:txBody>
          <a:bodyPr/>
          <a:lstStyle>
            <a:lvl1pPr>
              <a:defRPr/>
            </a:lvl1pPr>
          </a:lstStyle>
          <a:p>
            <a:pPr>
              <a:defRPr/>
            </a:pPr>
            <a:fld id="{8CA08D5B-5415-45D7-9F67-6CEA50D90709}" type="slidenum">
              <a:rPr lang="en-US" altLang="en-US" smtClean="0"/>
              <a:pPr>
                <a:defRPr/>
              </a:pPr>
              <a:t>‹#›</a:t>
            </a:fld>
            <a:endParaRPr lang="en-US" altLang="en-US" dirty="0"/>
          </a:p>
        </p:txBody>
      </p:sp>
    </p:spTree>
    <p:extLst>
      <p:ext uri="{BB962C8B-B14F-4D97-AF65-F5344CB8AC3E}">
        <p14:creationId xmlns:p14="http://schemas.microsoft.com/office/powerpoint/2010/main" val="264912939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a:xfrm>
            <a:off x="6727825" y="6408738"/>
            <a:ext cx="1919288" cy="365125"/>
          </a:xfrm>
        </p:spPr>
        <p:txBody>
          <a:bodyPr/>
          <a:lstStyle>
            <a:lvl1pPr>
              <a:defRPr/>
            </a:lvl1pPr>
          </a:lstStyle>
          <a:p>
            <a:pPr>
              <a:defRPr/>
            </a:pPr>
            <a:endParaRPr lang="en-US" altLang="en-US" dirty="0"/>
          </a:p>
        </p:txBody>
      </p:sp>
      <p:sp>
        <p:nvSpPr>
          <p:cNvPr id="8" name="Footer Placeholder 21"/>
          <p:cNvSpPr>
            <a:spLocks noGrp="1"/>
          </p:cNvSpPr>
          <p:nvPr>
            <p:ph type="ftr" sz="quarter" idx="11"/>
          </p:nvPr>
        </p:nvSpPr>
        <p:spPr>
          <a:xfrm>
            <a:off x="4379913" y="6408738"/>
            <a:ext cx="2351087" cy="365125"/>
          </a:xfrm>
        </p:spPr>
        <p:txBody>
          <a:bodyPr/>
          <a:lstStyle>
            <a:lvl1pPr>
              <a:defRPr/>
            </a:lvl1pPr>
          </a:lstStyle>
          <a:p>
            <a:pPr>
              <a:defRPr/>
            </a:pPr>
            <a:endParaRPr lang="en-US" dirty="0"/>
          </a:p>
        </p:txBody>
      </p:sp>
      <p:sp>
        <p:nvSpPr>
          <p:cNvPr id="9" name="Slide Number Placeholder 17"/>
          <p:cNvSpPr>
            <a:spLocks noGrp="1"/>
          </p:cNvSpPr>
          <p:nvPr>
            <p:ph type="sldNum" sz="quarter" idx="12"/>
          </p:nvPr>
        </p:nvSpPr>
        <p:spPr>
          <a:xfrm>
            <a:off x="8647113" y="6408738"/>
            <a:ext cx="366712" cy="365125"/>
          </a:xfrm>
        </p:spPr>
        <p:txBody>
          <a:bodyPr/>
          <a:lstStyle>
            <a:lvl1pPr>
              <a:defRPr/>
            </a:lvl1pPr>
          </a:lstStyle>
          <a:p>
            <a:pPr>
              <a:defRPr/>
            </a:pPr>
            <a:fld id="{1F6BD3DE-DD7F-4B2E-93FF-D016F2B3D6D9}" type="slidenum">
              <a:rPr lang="en-US" altLang="en-US" smtClean="0"/>
              <a:pPr>
                <a:defRPr/>
              </a:pPr>
              <a:t>‹#›</a:t>
            </a:fld>
            <a:endParaRPr lang="en-US" altLang="en-US" dirty="0"/>
          </a:p>
        </p:txBody>
      </p:sp>
    </p:spTree>
    <p:extLst>
      <p:ext uri="{BB962C8B-B14F-4D97-AF65-F5344CB8AC3E}">
        <p14:creationId xmlns:p14="http://schemas.microsoft.com/office/powerpoint/2010/main" val="2485373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4953000" cy="762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76200" y="1828800"/>
            <a:ext cx="89916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76200" y="4038600"/>
            <a:ext cx="89916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dirty="0"/>
          </a:p>
        </p:txBody>
      </p:sp>
      <p:sp>
        <p:nvSpPr>
          <p:cNvPr id="6" name="Rectangle 6"/>
          <p:cNvSpPr>
            <a:spLocks noGrp="1" noChangeArrowheads="1"/>
          </p:cNvSpPr>
          <p:nvPr>
            <p:ph type="sldNum" sz="quarter" idx="11"/>
          </p:nvPr>
        </p:nvSpPr>
        <p:spPr>
          <a:ln/>
        </p:spPr>
        <p:txBody>
          <a:bodyPr/>
          <a:lstStyle>
            <a:lvl1pPr>
              <a:defRPr/>
            </a:lvl1pPr>
          </a:lstStyle>
          <a:p>
            <a:pPr>
              <a:defRPr/>
            </a:pPr>
            <a:fld id="{B0B5C211-F7DE-4977-B58E-2452DE39AF7D}" type="slidenum">
              <a:rPr lang="en-US" altLang="en-US" smtClean="0"/>
              <a:t>‹#›</a:t>
            </a:fld>
            <a:endParaRPr lang="en-US" altLang="en-US" dirty="0"/>
          </a:p>
        </p:txBody>
      </p:sp>
    </p:spTree>
    <p:extLst>
      <p:ext uri="{BB962C8B-B14F-4D97-AF65-F5344CB8AC3E}">
        <p14:creationId xmlns:p14="http://schemas.microsoft.com/office/powerpoint/2010/main" val="2420721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Placeholder 8"/>
          <p:cNvSpPr>
            <a:spLocks noGrp="1"/>
          </p:cNvSpPr>
          <p:nvPr>
            <p:ph type="title"/>
            <p:custDataLst>
              <p:tags r:id="rId12"/>
            </p:custDataLst>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custDataLst>
              <p:tags r:id="rId13"/>
            </p:custDataLst>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pic>
        <p:nvPicPr>
          <p:cNvPr id="3" name="Picture 2" descr="PPT Cover footer-02.p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5486400"/>
            <a:ext cx="5980176" cy="1371600"/>
          </a:xfrm>
          <a:prstGeom prst="rect">
            <a:avLst/>
          </a:prstGeom>
        </p:spPr>
      </p:pic>
      <p:sp>
        <p:nvSpPr>
          <p:cNvPr id="13" name="Date Placeholder 9"/>
          <p:cNvSpPr>
            <a:spLocks noGrp="1"/>
          </p:cNvSpPr>
          <p:nvPr>
            <p:ph type="dt" sz="half" idx="2"/>
          </p:nvPr>
        </p:nvSpPr>
        <p:spPr>
          <a:xfrm>
            <a:off x="6727825" y="6408738"/>
            <a:ext cx="1919288" cy="365125"/>
          </a:xfrm>
          <a:prstGeom prst="rect">
            <a:avLst/>
          </a:prstGeom>
        </p:spPr>
        <p:txBody>
          <a:bodyPr/>
          <a:lstStyle>
            <a:lvl1pPr>
              <a:defRPr sz="1200"/>
            </a:lvl1pPr>
          </a:lstStyle>
          <a:p>
            <a:pPr>
              <a:defRPr/>
            </a:pPr>
            <a:endParaRPr lang="en-US" altLang="en-US" dirty="0"/>
          </a:p>
        </p:txBody>
      </p:sp>
      <p:sp>
        <p:nvSpPr>
          <p:cNvPr id="14" name="Footer Placeholder 21"/>
          <p:cNvSpPr>
            <a:spLocks noGrp="1"/>
          </p:cNvSpPr>
          <p:nvPr>
            <p:ph type="ftr" sz="quarter" idx="3"/>
          </p:nvPr>
        </p:nvSpPr>
        <p:spPr>
          <a:xfrm>
            <a:off x="4379913" y="6408738"/>
            <a:ext cx="2351087" cy="365125"/>
          </a:xfrm>
          <a:prstGeom prst="rect">
            <a:avLst/>
          </a:prstGeom>
        </p:spPr>
        <p:txBody>
          <a:bodyPr/>
          <a:lstStyle>
            <a:lvl1pPr>
              <a:defRPr sz="1200"/>
            </a:lvl1pPr>
          </a:lstStyle>
          <a:p>
            <a:pPr>
              <a:defRPr/>
            </a:pPr>
            <a:endParaRPr lang="en-US" dirty="0"/>
          </a:p>
        </p:txBody>
      </p:sp>
      <p:sp>
        <p:nvSpPr>
          <p:cNvPr id="15" name="Slide Number Placeholder 17"/>
          <p:cNvSpPr>
            <a:spLocks noGrp="1"/>
          </p:cNvSpPr>
          <p:nvPr>
            <p:ph type="sldNum" sz="quarter" idx="4"/>
          </p:nvPr>
        </p:nvSpPr>
        <p:spPr>
          <a:xfrm>
            <a:off x="8647113" y="6408738"/>
            <a:ext cx="366712" cy="365125"/>
          </a:xfrm>
          <a:prstGeom prst="rect">
            <a:avLst/>
          </a:prstGeom>
        </p:spPr>
        <p:txBody>
          <a:bodyPr/>
          <a:lstStyle>
            <a:lvl1pPr>
              <a:defRPr sz="1200"/>
            </a:lvl1pPr>
          </a:lstStyle>
          <a:p>
            <a:pPr>
              <a:defRPr/>
            </a:pPr>
            <a:fld id="{B503E858-2495-4B22-9C52-BAD62E857F02}" type="slidenum">
              <a:rPr lang="en-US" altLang="en-US" smtClean="0"/>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Lst>
  <p:timing>
    <p:tnLst>
      <p:par>
        <p:cTn id="1" dur="indefinite" restart="never" nodeType="tmRoot"/>
      </p:par>
    </p:tnLst>
  </p:timing>
  <p:hf hdr="0" ftr="0" dt="0"/>
  <p:txStyles>
    <p:titleStyle>
      <a:lvl1pPr algn="l" rtl="0" eaLnBrk="1" fontAlgn="base" hangingPunct="1">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1" fontAlgn="base" hangingPunct="1">
        <a:spcBef>
          <a:spcPct val="0"/>
        </a:spcBef>
        <a:spcAft>
          <a:spcPct val="0"/>
        </a:spcAft>
        <a:defRPr sz="4100" b="1">
          <a:solidFill>
            <a:schemeClr val="tx2"/>
          </a:solidFill>
          <a:latin typeface="Lucida Sans Unicode" pitchFamily="34" charset="0"/>
        </a:defRPr>
      </a:lvl2pPr>
      <a:lvl3pPr algn="l" rtl="0" eaLnBrk="1" fontAlgn="base" hangingPunct="1">
        <a:spcBef>
          <a:spcPct val="0"/>
        </a:spcBef>
        <a:spcAft>
          <a:spcPct val="0"/>
        </a:spcAft>
        <a:defRPr sz="4100" b="1">
          <a:solidFill>
            <a:schemeClr val="tx2"/>
          </a:solidFill>
          <a:latin typeface="Lucida Sans Unicode" pitchFamily="34" charset="0"/>
        </a:defRPr>
      </a:lvl3pPr>
      <a:lvl4pPr algn="l" rtl="0" eaLnBrk="1" fontAlgn="base" hangingPunct="1">
        <a:spcBef>
          <a:spcPct val="0"/>
        </a:spcBef>
        <a:spcAft>
          <a:spcPct val="0"/>
        </a:spcAft>
        <a:defRPr sz="4100" b="1">
          <a:solidFill>
            <a:schemeClr val="tx2"/>
          </a:solidFill>
          <a:latin typeface="Lucida Sans Unicode" pitchFamily="34" charset="0"/>
        </a:defRPr>
      </a:lvl4pPr>
      <a:lvl5pPr algn="l" rtl="0" eaLnBrk="1" fontAlgn="base" hangingPunct="1">
        <a:spcBef>
          <a:spcPct val="0"/>
        </a:spcBef>
        <a:spcAft>
          <a:spcPct val="0"/>
        </a:spcAft>
        <a:defRPr sz="4100" b="1">
          <a:solidFill>
            <a:schemeClr val="tx2"/>
          </a:solidFill>
          <a:latin typeface="Lucida Sans Unicode" pitchFamily="34" charset="0"/>
        </a:defRPr>
      </a:lvl5pPr>
      <a:lvl6pPr marL="457200" algn="l" rtl="0" eaLnBrk="1" fontAlgn="base" hangingPunct="1">
        <a:spcBef>
          <a:spcPct val="0"/>
        </a:spcBef>
        <a:spcAft>
          <a:spcPct val="0"/>
        </a:spcAft>
        <a:defRPr sz="4100" b="1">
          <a:solidFill>
            <a:schemeClr val="tx2"/>
          </a:solidFill>
          <a:latin typeface="Lucida Sans Unicode" pitchFamily="34" charset="0"/>
        </a:defRPr>
      </a:lvl6pPr>
      <a:lvl7pPr marL="914400" algn="l" rtl="0" eaLnBrk="1" fontAlgn="base" hangingPunct="1">
        <a:spcBef>
          <a:spcPct val="0"/>
        </a:spcBef>
        <a:spcAft>
          <a:spcPct val="0"/>
        </a:spcAft>
        <a:defRPr sz="4100" b="1">
          <a:solidFill>
            <a:schemeClr val="tx2"/>
          </a:solidFill>
          <a:latin typeface="Lucida Sans Unicode" pitchFamily="34" charset="0"/>
        </a:defRPr>
      </a:lvl7pPr>
      <a:lvl8pPr marL="1371600" algn="l" rtl="0" eaLnBrk="1" fontAlgn="base" hangingPunct="1">
        <a:spcBef>
          <a:spcPct val="0"/>
        </a:spcBef>
        <a:spcAft>
          <a:spcPct val="0"/>
        </a:spcAft>
        <a:defRPr sz="4100" b="1">
          <a:solidFill>
            <a:schemeClr val="tx2"/>
          </a:solidFill>
          <a:latin typeface="Lucida Sans Unicode" pitchFamily="34" charset="0"/>
        </a:defRPr>
      </a:lvl8pPr>
      <a:lvl9pPr marL="1828800" algn="l" rtl="0" eaLnBrk="1" fontAlgn="base" hangingPunct="1">
        <a:spcBef>
          <a:spcPct val="0"/>
        </a:spcBef>
        <a:spcAft>
          <a:spcPct val="0"/>
        </a:spcAft>
        <a:defRPr sz="4100" b="1">
          <a:solidFill>
            <a:schemeClr val="tx2"/>
          </a:solidFill>
          <a:latin typeface="Lucida Sans Unicode" pitchFamily="34" charset="0"/>
        </a:defRPr>
      </a:lvl9pPr>
      <a:extLst/>
    </p:titleStyle>
    <p:bodyStyle>
      <a:lvl1pPr marL="365125" indent="-255588" algn="l" rtl="0" eaLnBrk="1" fontAlgn="base" hangingPunct="1">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1" fontAlgn="base" hangingPunct="1">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1" fontAlgn="base" hangingPunct="1">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1" fontAlgn="base" hangingPunct="1">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1" fontAlgn="base" hangingPunct="1">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png"/><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0.xml"/><Relationship Id="rId7" Type="http://schemas.openxmlformats.org/officeDocument/2006/relationships/tags" Target="../tags/tag14.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8.xml"/><Relationship Id="rId7" Type="http://schemas.openxmlformats.org/officeDocument/2006/relationships/tags" Target="../tags/tag2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notesSlide" Target="../notesSlides/notesSlid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4"/>
          <p:cNvSpPr>
            <a:spLocks noGrp="1"/>
          </p:cNvSpPr>
          <p:nvPr>
            <p:ph type="sldNum" sz="quarter" idx="12"/>
          </p:nvPr>
        </p:nvSpPr>
        <p:spPr>
          <a:noFill/>
        </p:spPr>
        <p:txBody>
          <a:bodyPr/>
          <a:lstStyle>
            <a:lvl1pPr algn="l">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lgn="l">
              <a:spcBef>
                <a:spcPct val="20000"/>
              </a:spcBef>
              <a:buClr>
                <a:schemeClr val="tx1"/>
              </a:buClr>
              <a:buChar char="–"/>
              <a:defRPr>
                <a:solidFill>
                  <a:schemeClr val="tx1"/>
                </a:solidFill>
                <a:latin typeface="Times New Roman" pitchFamily="18" charset="0"/>
              </a:defRPr>
            </a:lvl2pPr>
            <a:lvl3pPr marL="1143000" indent="-228600" algn="l">
              <a:spcBef>
                <a:spcPct val="20000"/>
              </a:spcBef>
              <a:buChar char=" "/>
              <a:defRPr>
                <a:solidFill>
                  <a:schemeClr val="tx1"/>
                </a:solidFill>
                <a:latin typeface="Times New Roman" pitchFamily="18" charset="0"/>
              </a:defRPr>
            </a:lvl3pPr>
            <a:lvl4pPr marL="1600200" indent="-228600" algn="l">
              <a:spcBef>
                <a:spcPct val="20000"/>
              </a:spcBef>
              <a:buChar char=" "/>
              <a:defRPr>
                <a:solidFill>
                  <a:schemeClr val="tx1"/>
                </a:solidFill>
                <a:latin typeface="Times New Roman" pitchFamily="18" charset="0"/>
              </a:defRPr>
            </a:lvl4pPr>
            <a:lvl5pPr marL="2057400" indent="-228600" algn="l">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fld id="{957BCF2F-A4D2-4582-A8BB-4D1C4B50A71D}" type="slidenum">
              <a:rPr lang="en-US" altLang="en-US" smtClean="0">
                <a:solidFill>
                  <a:schemeClr val="accent2"/>
                </a:solidFill>
              </a:rPr>
              <a:t>1</a:t>
            </a:fld>
            <a:endParaRPr lang="en-US" altLang="en-US" dirty="0" smtClean="0">
              <a:solidFill>
                <a:schemeClr val="accent2"/>
              </a:solidFill>
            </a:endParaRPr>
          </a:p>
        </p:txBody>
      </p:sp>
      <p:sp>
        <p:nvSpPr>
          <p:cNvPr id="13316" name="Text Box 18"/>
          <p:cNvSpPr txBox="1">
            <a:spLocks noChangeArrowheads="1"/>
          </p:cNvSpPr>
          <p:nvPr/>
        </p:nvSpPr>
        <p:spPr bwMode="auto">
          <a:xfrm>
            <a:off x="979474" y="999747"/>
            <a:ext cx="7391400"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lvl1pPr algn="l">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lgn="l">
              <a:spcBef>
                <a:spcPct val="20000"/>
              </a:spcBef>
              <a:buClr>
                <a:schemeClr val="tx1"/>
              </a:buClr>
              <a:buChar char="–"/>
              <a:defRPr>
                <a:solidFill>
                  <a:schemeClr val="tx1"/>
                </a:solidFill>
                <a:latin typeface="Times New Roman" pitchFamily="18" charset="0"/>
              </a:defRPr>
            </a:lvl2pPr>
            <a:lvl3pPr marL="1143000" indent="-228600" algn="l">
              <a:spcBef>
                <a:spcPct val="20000"/>
              </a:spcBef>
              <a:buChar char=" "/>
              <a:defRPr>
                <a:solidFill>
                  <a:schemeClr val="tx1"/>
                </a:solidFill>
                <a:latin typeface="Times New Roman" pitchFamily="18" charset="0"/>
              </a:defRPr>
            </a:lvl3pPr>
            <a:lvl4pPr marL="1600200" indent="-228600" algn="l">
              <a:spcBef>
                <a:spcPct val="20000"/>
              </a:spcBef>
              <a:buChar char=" "/>
              <a:defRPr>
                <a:solidFill>
                  <a:schemeClr val="tx1"/>
                </a:solidFill>
                <a:latin typeface="Times New Roman" pitchFamily="18" charset="0"/>
              </a:defRPr>
            </a:lvl4pPr>
            <a:lvl5pPr marL="2057400" indent="-228600" algn="l">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endParaRPr lang="en-CA" altLang="en-US" sz="3200" i="1" dirty="0">
              <a:latin typeface="Monotype Corsiva" pitchFamily="66" charset="0"/>
            </a:endParaRPr>
          </a:p>
          <a:p>
            <a:pPr algn="ctr">
              <a:spcBef>
                <a:spcPct val="0"/>
              </a:spcBef>
              <a:buClrTx/>
              <a:buSzTx/>
              <a:buFontTx/>
              <a:buNone/>
            </a:pPr>
            <a:r>
              <a:rPr lang="en-CA" altLang="en-US" sz="3200" i="1" dirty="0">
                <a:latin typeface="Monotype Corsiva" pitchFamily="66" charset="0"/>
              </a:rPr>
              <a:t>GNG </a:t>
            </a:r>
            <a:r>
              <a:rPr lang="en-CA" altLang="en-US" sz="3200" i="1" dirty="0" smtClean="0">
                <a:latin typeface="Monotype Corsiva" pitchFamily="66" charset="0"/>
              </a:rPr>
              <a:t>1106</a:t>
            </a:r>
            <a:endParaRPr lang="en-CA" altLang="en-US" sz="3200" i="1" dirty="0">
              <a:latin typeface="Monotype Corsiva" pitchFamily="66" charset="0"/>
            </a:endParaRPr>
          </a:p>
          <a:p>
            <a:pPr algn="ctr">
              <a:spcBef>
                <a:spcPct val="0"/>
              </a:spcBef>
              <a:buClrTx/>
              <a:buSzTx/>
              <a:buFontTx/>
              <a:buNone/>
            </a:pPr>
            <a:r>
              <a:rPr lang="en-CA" altLang="en-US" sz="3200" i="1" dirty="0">
                <a:latin typeface="Monotype Corsiva" pitchFamily="66" charset="0"/>
              </a:rPr>
              <a:t>Fundamentals of Engineering </a:t>
            </a:r>
            <a:r>
              <a:rPr lang="en-CA" altLang="en-US" sz="3200" i="1" dirty="0" smtClean="0">
                <a:latin typeface="Monotype Corsiva" pitchFamily="66" charset="0"/>
              </a:rPr>
              <a:t>Computation</a:t>
            </a:r>
          </a:p>
          <a:p>
            <a:pPr algn="ctr">
              <a:spcBef>
                <a:spcPct val="0"/>
              </a:spcBef>
              <a:buClrTx/>
              <a:buSzTx/>
              <a:buFontTx/>
              <a:buNone/>
            </a:pPr>
            <a:r>
              <a:rPr lang="en-CA" altLang="en-US" sz="3200" b="1" i="1" dirty="0" smtClean="0">
                <a:latin typeface="Monotype Corsiva" pitchFamily="66" charset="0"/>
              </a:rPr>
              <a:t>Module 3 - Structures and Arrays</a:t>
            </a:r>
            <a:endParaRPr lang="en-CA" altLang="en-US" sz="3200" b="1" i="1" dirty="0">
              <a:latin typeface="Monotype Corsiva" pitchFamily="66" charset="0"/>
            </a:endParaRPr>
          </a:p>
          <a:p>
            <a:pPr algn="ctr">
              <a:spcBef>
                <a:spcPct val="0"/>
              </a:spcBef>
              <a:buClrTx/>
              <a:buSzTx/>
              <a:buFontTx/>
              <a:buNone/>
            </a:pPr>
            <a:endParaRPr lang="en-CA" altLang="en-US" sz="3200" b="1" i="1" dirty="0" smtClean="0">
              <a:latin typeface="Monotype Corsiva" pitchFamily="66" charset="0"/>
            </a:endParaRPr>
          </a:p>
          <a:p>
            <a:pPr algn="ctr">
              <a:spcBef>
                <a:spcPct val="0"/>
              </a:spcBef>
              <a:buClrTx/>
              <a:buSzTx/>
              <a:buFontTx/>
              <a:buNone/>
            </a:pPr>
            <a:endParaRPr lang="en-CA" altLang="en-US" sz="3200" b="1" i="1" dirty="0" smtClean="0">
              <a:latin typeface="Monotype Corsiva" pitchFamily="66" charset="0"/>
            </a:endParaRPr>
          </a:p>
          <a:p>
            <a:pPr algn="ctr">
              <a:spcBef>
                <a:spcPct val="0"/>
              </a:spcBef>
              <a:buClrTx/>
              <a:buSzTx/>
              <a:buFontTx/>
              <a:buNone/>
            </a:pPr>
            <a:endParaRPr lang="en-CA" altLang="en-US" sz="3200" b="1" i="1" dirty="0">
              <a:latin typeface="Monotype Corsiva" pitchFamily="66" charset="0"/>
            </a:endParaRPr>
          </a:p>
          <a:p>
            <a:pPr algn="ctr">
              <a:spcBef>
                <a:spcPct val="0"/>
              </a:spcBef>
              <a:buClrTx/>
              <a:buSzTx/>
              <a:buFontTx/>
              <a:buNone/>
            </a:pPr>
            <a:endParaRPr lang="en-CA" altLang="en-US" sz="3200" b="1" i="1" dirty="0">
              <a:latin typeface="Monotype Corsiva" pitchFamily="66" charset="0"/>
            </a:endParaRPr>
          </a:p>
          <a:p>
            <a:pPr algn="ctr">
              <a:spcBef>
                <a:spcPct val="0"/>
              </a:spcBef>
              <a:buClrTx/>
              <a:buSzTx/>
              <a:buFontTx/>
              <a:buNone/>
            </a:pPr>
            <a:endParaRPr lang="en-CA" altLang="en-US" sz="2400" b="1" dirty="0">
              <a:latin typeface="Toronto" pitchFamily="34" charset="0"/>
            </a:endParaRPr>
          </a:p>
          <a:p>
            <a:pPr algn="ctr">
              <a:spcBef>
                <a:spcPct val="0"/>
              </a:spcBef>
              <a:buClrTx/>
              <a:buSzTx/>
              <a:buFontTx/>
              <a:buNone/>
            </a:pPr>
            <a:r>
              <a:rPr lang="en-CA" altLang="en-US" sz="2400" dirty="0" smtClean="0">
                <a:latin typeface="Toronto" pitchFamily="34" charset="0"/>
              </a:rPr>
              <a:t>Winter 2017</a:t>
            </a:r>
            <a:endParaRPr lang="en-CA" altLang="en-US" sz="2400" dirty="0">
              <a:latin typeface="Toronto" pitchFamily="34" charset="0"/>
            </a:endParaRPr>
          </a:p>
        </p:txBody>
      </p:sp>
      <p:graphicFrame>
        <p:nvGraphicFramePr>
          <p:cNvPr id="13317" name="Object 19"/>
          <p:cNvGraphicFramePr>
            <a:graphicFrameLocks noChangeAspect="1"/>
          </p:cNvGraphicFramePr>
          <p:nvPr>
            <p:extLst>
              <p:ext uri="{D42A27DB-BD31-4B8C-83A1-F6EECF244321}">
                <p14:modId xmlns:p14="http://schemas.microsoft.com/office/powerpoint/2010/main" val="4290427615"/>
              </p:ext>
            </p:extLst>
          </p:nvPr>
        </p:nvGraphicFramePr>
        <p:xfrm>
          <a:off x="3770953" y="3373677"/>
          <a:ext cx="1828800" cy="1609725"/>
        </p:xfrm>
        <a:graphic>
          <a:graphicData uri="http://schemas.openxmlformats.org/presentationml/2006/ole">
            <mc:AlternateContent xmlns:mc="http://schemas.openxmlformats.org/markup-compatibility/2006">
              <mc:Choice xmlns:v="urn:schemas-microsoft-com:vml" Requires="v">
                <p:oleObj spid="_x0000_s39989" name="Clip" r:id="rId4" imgW="714286" imgH="628571" progId="MS_ClipArt_Gallery.2">
                  <p:embed/>
                </p:oleObj>
              </mc:Choice>
              <mc:Fallback>
                <p:oleObj name="Clip" r:id="rId4" imgW="714286" imgH="628571" progId="MS_ClipArt_Gallery.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0953" y="3373677"/>
                        <a:ext cx="18288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271454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46981" y="2793551"/>
            <a:ext cx="8229600" cy="1143000"/>
          </a:xfrm>
        </p:spPr>
        <p:txBody>
          <a:bodyPr/>
          <a:lstStyle/>
          <a:p>
            <a:r>
              <a:rPr lang="en-US" dirty="0" smtClean="0"/>
              <a:t>Topic 1: Structures</a:t>
            </a:r>
            <a:endParaRPr lang="en-US" dirty="0"/>
          </a:p>
        </p:txBody>
      </p:sp>
      <p:sp>
        <p:nvSpPr>
          <p:cNvPr id="4" name="Slide Number Placeholder 3"/>
          <p:cNvSpPr>
            <a:spLocks noGrp="1"/>
          </p:cNvSpPr>
          <p:nvPr>
            <p:ph type="sldNum" sz="quarter" idx="12"/>
          </p:nvPr>
        </p:nvSpPr>
        <p:spPr/>
        <p:txBody>
          <a:bodyPr/>
          <a:lstStyle/>
          <a:p>
            <a:pPr>
              <a:defRPr/>
            </a:pPr>
            <a:fld id="{BAA071FA-5AE3-4516-BF86-D51300978FFB}" type="slidenum">
              <a:rPr lang="en-US" altLang="en-US" smtClean="0"/>
              <a:t>2</a:t>
            </a:fld>
            <a:endParaRPr lang="en-US" altLang="en-US" dirty="0"/>
          </a:p>
        </p:txBody>
      </p:sp>
    </p:spTree>
    <p:extLst>
      <p:ext uri="{BB962C8B-B14F-4D97-AF65-F5344CB8AC3E}">
        <p14:creationId xmlns:p14="http://schemas.microsoft.com/office/powerpoint/2010/main" val="255582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3"/>
          <p:cNvSpPr>
            <a:spLocks noGrp="1" noChangeArrowheads="1"/>
          </p:cNvSpPr>
          <p:nvPr>
            <p:ph idx="1"/>
          </p:nvPr>
        </p:nvSpPr>
        <p:spPr>
          <a:xfrm>
            <a:off x="76200" y="990600"/>
            <a:ext cx="8991600" cy="5119688"/>
          </a:xfrm>
        </p:spPr>
        <p:txBody>
          <a:bodyPr/>
          <a:lstStyle/>
          <a:p>
            <a:pPr>
              <a:spcBef>
                <a:spcPct val="10000"/>
              </a:spcBef>
            </a:pPr>
            <a:r>
              <a:rPr lang="en-US" altLang="en-US" sz="2400" dirty="0" smtClean="0"/>
              <a:t>A structure is used to group </a:t>
            </a:r>
            <a:r>
              <a:rPr lang="en-US" altLang="en-US" sz="2400" u="sng" dirty="0" smtClean="0"/>
              <a:t>variables</a:t>
            </a:r>
            <a:r>
              <a:rPr lang="en-US" altLang="en-US" sz="2400" dirty="0" smtClean="0"/>
              <a:t> under one name.</a:t>
            </a:r>
          </a:p>
          <a:p>
            <a:pPr>
              <a:spcBef>
                <a:spcPct val="10000"/>
              </a:spcBef>
            </a:pPr>
            <a:r>
              <a:rPr lang="en-US" altLang="en-US" sz="2400" dirty="0" smtClean="0"/>
              <a:t>A structure may contain variables of </a:t>
            </a:r>
            <a:r>
              <a:rPr lang="en-US" altLang="en-US" sz="2400" u="sng" dirty="0" smtClean="0"/>
              <a:t>different</a:t>
            </a:r>
            <a:r>
              <a:rPr lang="en-US" altLang="en-US" sz="2400" dirty="0" smtClean="0"/>
              <a:t> types.</a:t>
            </a:r>
          </a:p>
          <a:p>
            <a:pPr>
              <a:spcBef>
                <a:spcPct val="10000"/>
              </a:spcBef>
            </a:pPr>
            <a:r>
              <a:rPr lang="en-US" altLang="en-US" sz="2400" dirty="0" smtClean="0"/>
              <a:t>The structure can be viewed as a user-defined type or a complex type.</a:t>
            </a:r>
          </a:p>
          <a:p>
            <a:pPr>
              <a:spcBef>
                <a:spcPct val="10000"/>
              </a:spcBef>
            </a:pPr>
            <a:r>
              <a:rPr lang="en-US" altLang="en-US" sz="2400" dirty="0" smtClean="0"/>
              <a:t>A structure is useful when we wish to group data items that are related.</a:t>
            </a:r>
          </a:p>
          <a:p>
            <a:pPr lvl="1">
              <a:spcBef>
                <a:spcPct val="10000"/>
              </a:spcBef>
            </a:pPr>
            <a:r>
              <a:rPr lang="en-US" altLang="en-US" sz="2400" dirty="0" smtClean="0"/>
              <a:t>For example, we may want to group the dimensions of an object (say a cube), that is, the color, height, width and length; a structure can contain all of these data items.</a:t>
            </a:r>
          </a:p>
          <a:p>
            <a:pPr lvl="1">
              <a:spcBef>
                <a:spcPct val="10000"/>
              </a:spcBef>
            </a:pPr>
            <a:r>
              <a:rPr lang="en-US" altLang="en-US" sz="2400" dirty="0" smtClean="0"/>
              <a:t>In this example, the data items to be stored are of different types: the color can be represented by a character and the dimensions are real numbers.</a:t>
            </a:r>
          </a:p>
        </p:txBody>
      </p:sp>
      <p:sp>
        <p:nvSpPr>
          <p:cNvPr id="2052" name="Rectangle 2"/>
          <p:cNvSpPr>
            <a:spLocks noGrp="1" noChangeArrowheads="1"/>
          </p:cNvSpPr>
          <p:nvPr>
            <p:ph type="title"/>
          </p:nvPr>
        </p:nvSpPr>
        <p:spPr>
          <a:xfrm>
            <a:off x="76200" y="76200"/>
            <a:ext cx="5715000" cy="762000"/>
          </a:xfrm>
        </p:spPr>
        <p:txBody>
          <a:bodyPr/>
          <a:lstStyle/>
          <a:p>
            <a:r>
              <a:rPr lang="en-US" altLang="en-US" dirty="0" smtClean="0"/>
              <a:t>Data Structures</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3</a:t>
            </a:fld>
            <a:endParaRPr lang="en-US" altLang="en-US" dirty="0"/>
          </a:p>
        </p:txBody>
      </p:sp>
    </p:spTree>
    <p:extLst>
      <p:ext uri="{BB962C8B-B14F-4D97-AF65-F5344CB8AC3E}">
        <p14:creationId xmlns:p14="http://schemas.microsoft.com/office/powerpoint/2010/main" val="76287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3"/>
          <p:cNvSpPr>
            <a:spLocks noGrp="1" noChangeArrowheads="1"/>
          </p:cNvSpPr>
          <p:nvPr>
            <p:ph idx="1"/>
          </p:nvPr>
        </p:nvSpPr>
        <p:spPr>
          <a:xfrm>
            <a:off x="76200" y="1268760"/>
            <a:ext cx="8991600" cy="4683224"/>
          </a:xfrm>
        </p:spPr>
        <p:txBody>
          <a:bodyPr/>
          <a:lstStyle/>
          <a:p>
            <a:pPr>
              <a:lnSpc>
                <a:spcPct val="90000"/>
              </a:lnSpc>
              <a:spcBef>
                <a:spcPts val="600"/>
              </a:spcBef>
            </a:pPr>
            <a:r>
              <a:rPr lang="en-US" altLang="en-US" sz="2400" dirty="0" smtClean="0"/>
              <a:t>A structure </a:t>
            </a:r>
            <a:r>
              <a:rPr lang="en-US" altLang="en-US" sz="2400" b="1" dirty="0" smtClean="0"/>
              <a:t>type</a:t>
            </a:r>
            <a:r>
              <a:rPr lang="en-US" altLang="en-US" sz="2400" dirty="0" smtClean="0"/>
              <a:t> must first be defined BEFORE</a:t>
            </a:r>
            <a:r>
              <a:rPr lang="en-US" altLang="en-US" sz="2400" b="1" dirty="0" smtClean="0"/>
              <a:t> </a:t>
            </a:r>
            <a:r>
              <a:rPr lang="en-US" altLang="en-US" sz="2400" dirty="0" smtClean="0"/>
              <a:t>using it to declare a structure variable</a:t>
            </a:r>
          </a:p>
          <a:p>
            <a:pPr lvl="1">
              <a:lnSpc>
                <a:spcPct val="90000"/>
              </a:lnSpc>
              <a:spcBef>
                <a:spcPts val="600"/>
              </a:spcBef>
            </a:pPr>
            <a:r>
              <a:rPr lang="en-US" altLang="en-US" sz="2400" dirty="0" smtClean="0"/>
              <a:t>Structure variables are like variables, just with content that is more complex.</a:t>
            </a:r>
          </a:p>
          <a:p>
            <a:pPr>
              <a:lnSpc>
                <a:spcPct val="90000"/>
              </a:lnSpc>
              <a:spcBef>
                <a:spcPts val="600"/>
              </a:spcBef>
            </a:pPr>
            <a:r>
              <a:rPr lang="en-US" altLang="en-US" sz="2400" dirty="0" smtClean="0"/>
              <a:t>The </a:t>
            </a:r>
            <a:r>
              <a:rPr lang="en-US" altLang="en-US" sz="2400" b="1" dirty="0" smtClean="0"/>
              <a:t>Members</a:t>
            </a:r>
            <a:r>
              <a:rPr lang="en-US" altLang="en-US" sz="2400" dirty="0" smtClean="0"/>
              <a:t> of the structure variables can be used like any other variable of the same type.</a:t>
            </a:r>
          </a:p>
          <a:p>
            <a:pPr>
              <a:lnSpc>
                <a:spcPct val="90000"/>
              </a:lnSpc>
              <a:spcBef>
                <a:spcPts val="600"/>
              </a:spcBef>
            </a:pPr>
            <a:r>
              <a:rPr lang="en-US" altLang="en-US" sz="2400" dirty="0" smtClean="0"/>
              <a:t>Members of structures can be</a:t>
            </a:r>
          </a:p>
          <a:p>
            <a:pPr lvl="1">
              <a:lnSpc>
                <a:spcPct val="90000"/>
              </a:lnSpc>
              <a:spcBef>
                <a:spcPts val="600"/>
              </a:spcBef>
            </a:pPr>
            <a:r>
              <a:rPr lang="en-US" altLang="en-US" sz="2400" dirty="0" smtClean="0"/>
              <a:t>Variables of basic types (</a:t>
            </a:r>
            <a:r>
              <a:rPr lang="en-US" altLang="en-US" sz="2400" dirty="0" smtClean="0">
                <a:latin typeface="Courier New" panose="02070309020205020404" pitchFamily="49" charset="0"/>
                <a:cs typeface="Courier New" panose="02070309020205020404" pitchFamily="49" charset="0"/>
              </a:rPr>
              <a:t>char, int, double</a:t>
            </a:r>
            <a:r>
              <a:rPr lang="en-US" altLang="en-US" sz="2400" dirty="0" smtClean="0"/>
              <a:t>, etc.)</a:t>
            </a:r>
          </a:p>
          <a:p>
            <a:pPr lvl="1">
              <a:lnSpc>
                <a:spcPct val="90000"/>
              </a:lnSpc>
              <a:spcBef>
                <a:spcPts val="600"/>
              </a:spcBef>
            </a:pPr>
            <a:r>
              <a:rPr lang="en-US" altLang="en-US" sz="2400" dirty="0" smtClean="0"/>
              <a:t>Other structure variables; this means that the structures can be composed of other structures.</a:t>
            </a:r>
          </a:p>
        </p:txBody>
      </p:sp>
      <p:sp>
        <p:nvSpPr>
          <p:cNvPr id="4100" name="Rectangle 2"/>
          <p:cNvSpPr>
            <a:spLocks noGrp="1" noChangeArrowheads="1"/>
          </p:cNvSpPr>
          <p:nvPr>
            <p:ph type="title"/>
          </p:nvPr>
        </p:nvSpPr>
        <p:spPr>
          <a:xfrm>
            <a:off x="179511" y="260648"/>
            <a:ext cx="8834313" cy="762000"/>
          </a:xfrm>
        </p:spPr>
        <p:txBody>
          <a:bodyPr>
            <a:noAutofit/>
          </a:bodyPr>
          <a:lstStyle/>
          <a:p>
            <a:r>
              <a:rPr lang="en-US" altLang="en-US" sz="2800" dirty="0" smtClean="0"/>
              <a:t>The Structure Definition and Structure Variable </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4</a:t>
            </a:fld>
            <a:endParaRPr lang="en-US" altLang="en-US" dirty="0"/>
          </a:p>
        </p:txBody>
      </p:sp>
    </p:spTree>
    <p:extLst>
      <p:ext uri="{BB962C8B-B14F-4D97-AF65-F5344CB8AC3E}">
        <p14:creationId xmlns:p14="http://schemas.microsoft.com/office/powerpoint/2010/main" val="2450473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a:xfrm>
            <a:off x="76200" y="908050"/>
            <a:ext cx="8991600" cy="5492750"/>
          </a:xfrm>
        </p:spPr>
        <p:txBody>
          <a:bodyPr/>
          <a:lstStyle/>
          <a:p>
            <a:pPr>
              <a:spcBef>
                <a:spcPct val="10000"/>
              </a:spcBef>
            </a:pPr>
            <a:r>
              <a:rPr lang="en-US" altLang="en-US" sz="2400" dirty="0" smtClean="0"/>
              <a:t>A structure type must first be </a:t>
            </a:r>
            <a:r>
              <a:rPr lang="en-US" altLang="en-US" sz="2400" u="sng" dirty="0" smtClean="0"/>
              <a:t>defined</a:t>
            </a:r>
            <a:r>
              <a:rPr lang="en-US" altLang="en-US" sz="2400" dirty="0" smtClean="0"/>
              <a:t> before a </a:t>
            </a:r>
            <a:r>
              <a:rPr lang="en-US" altLang="en-US" sz="2400" u="sng" dirty="0" smtClean="0"/>
              <a:t>structure variable</a:t>
            </a:r>
            <a:r>
              <a:rPr lang="en-US" altLang="en-US" sz="2400" dirty="0" smtClean="0"/>
              <a:t> can be declared.</a:t>
            </a:r>
          </a:p>
          <a:p>
            <a:pPr>
              <a:spcBef>
                <a:spcPct val="10000"/>
              </a:spcBef>
            </a:pPr>
            <a:r>
              <a:rPr lang="en-US" altLang="en-US" sz="2400" dirty="0" smtClean="0"/>
              <a:t>The syntax for defining a structure type is:</a:t>
            </a:r>
          </a:p>
          <a:p>
            <a:pPr lvl="1">
              <a:spcBef>
                <a:spcPct val="10000"/>
              </a:spcBef>
              <a:buFontTx/>
              <a:buNone/>
            </a:pPr>
            <a:r>
              <a:rPr lang="en-US" altLang="en-US" sz="2200" b="1" dirty="0" smtClean="0">
                <a:latin typeface="Courier New" pitchFamily="49" charset="0"/>
              </a:rPr>
              <a:t>struct structTypeName</a:t>
            </a:r>
          </a:p>
          <a:p>
            <a:pPr lvl="1">
              <a:spcBef>
                <a:spcPct val="10000"/>
              </a:spcBef>
              <a:buFontTx/>
              <a:buNone/>
            </a:pPr>
            <a:r>
              <a:rPr lang="en-US" altLang="en-US" sz="2200" b="1" dirty="0" smtClean="0">
                <a:latin typeface="Courier New" pitchFamily="49" charset="0"/>
              </a:rPr>
              <a:t>{</a:t>
            </a:r>
          </a:p>
          <a:p>
            <a:pPr lvl="1">
              <a:spcBef>
                <a:spcPct val="10000"/>
              </a:spcBef>
              <a:buFontTx/>
              <a:buNone/>
            </a:pPr>
            <a:r>
              <a:rPr lang="en-US" altLang="en-US" sz="2200" b="1" dirty="0" smtClean="0">
                <a:latin typeface="Courier New" pitchFamily="49" charset="0"/>
              </a:rPr>
              <a:t>   type </a:t>
            </a:r>
            <a:r>
              <a:rPr lang="en-US" altLang="en-US" sz="2200" b="1" dirty="0" smtClean="0">
                <a:solidFill>
                  <a:schemeClr val="accent2"/>
                </a:solidFill>
                <a:latin typeface="Courier New" pitchFamily="49" charset="0"/>
              </a:rPr>
              <a:t>name1</a:t>
            </a:r>
            <a:r>
              <a:rPr lang="en-US" altLang="en-US" sz="2200" b="1" dirty="0" smtClean="0">
                <a:latin typeface="Courier New" pitchFamily="49" charset="0"/>
              </a:rPr>
              <a:t>; /* similar to declarations */</a:t>
            </a:r>
          </a:p>
          <a:p>
            <a:pPr lvl="1">
              <a:spcBef>
                <a:spcPct val="10000"/>
              </a:spcBef>
              <a:buFontTx/>
              <a:buNone/>
            </a:pPr>
            <a:r>
              <a:rPr lang="en-US" altLang="en-US" sz="2200" b="1" dirty="0" smtClean="0">
                <a:latin typeface="Courier New" pitchFamily="49" charset="0"/>
              </a:rPr>
              <a:t>   type </a:t>
            </a:r>
            <a:r>
              <a:rPr lang="en-US" altLang="en-US" sz="2200" b="1" dirty="0" smtClean="0">
                <a:solidFill>
                  <a:schemeClr val="accent2"/>
                </a:solidFill>
                <a:latin typeface="Courier New" pitchFamily="49" charset="0"/>
              </a:rPr>
              <a:t>name2</a:t>
            </a:r>
            <a:r>
              <a:rPr lang="en-US" altLang="en-US" sz="2200" b="1" dirty="0" smtClean="0">
                <a:latin typeface="Courier New" pitchFamily="49" charset="0"/>
              </a:rPr>
              <a:t>; /* but does NOT reserve memory */</a:t>
            </a:r>
          </a:p>
          <a:p>
            <a:pPr lvl="1">
              <a:spcBef>
                <a:spcPct val="10000"/>
              </a:spcBef>
              <a:buFontTx/>
              <a:buNone/>
            </a:pPr>
            <a:r>
              <a:rPr lang="en-US" altLang="en-US" sz="2200" b="1" dirty="0" smtClean="0">
                <a:latin typeface="Courier New" pitchFamily="49" charset="0"/>
              </a:rPr>
              <a:t>   type </a:t>
            </a:r>
            <a:r>
              <a:rPr lang="en-US" altLang="en-US" sz="2200" b="1" dirty="0" smtClean="0">
                <a:solidFill>
                  <a:schemeClr val="accent2"/>
                </a:solidFill>
                <a:latin typeface="Courier New" pitchFamily="49" charset="0"/>
              </a:rPr>
              <a:t>name3</a:t>
            </a:r>
            <a:r>
              <a:rPr lang="en-US" altLang="en-US" sz="2200" b="1" dirty="0" smtClean="0">
                <a:latin typeface="Courier New" pitchFamily="49" charset="0"/>
              </a:rPr>
              <a:t>; /* initialization is NOT valid */</a:t>
            </a:r>
          </a:p>
          <a:p>
            <a:pPr lvl="2">
              <a:spcBef>
                <a:spcPct val="10000"/>
              </a:spcBef>
              <a:buFontTx/>
              <a:buNone/>
            </a:pPr>
            <a:r>
              <a:rPr lang="en-US" altLang="en-US" sz="2200" b="1" dirty="0" smtClean="0">
                <a:latin typeface="Courier New" pitchFamily="49" charset="0"/>
              </a:rPr>
              <a:t>.</a:t>
            </a:r>
          </a:p>
          <a:p>
            <a:pPr lvl="2">
              <a:spcBef>
                <a:spcPct val="10000"/>
              </a:spcBef>
              <a:buFontTx/>
              <a:buNone/>
            </a:pPr>
            <a:r>
              <a:rPr lang="en-US" altLang="en-US" sz="2200" b="1" dirty="0" smtClean="0">
                <a:latin typeface="Courier New" pitchFamily="49" charset="0"/>
              </a:rPr>
              <a:t>.</a:t>
            </a:r>
          </a:p>
          <a:p>
            <a:pPr lvl="2">
              <a:spcBef>
                <a:spcPct val="10000"/>
              </a:spcBef>
              <a:buFontTx/>
              <a:buNone/>
            </a:pPr>
            <a:r>
              <a:rPr lang="en-US" altLang="en-US" sz="2200" b="1" dirty="0" smtClean="0">
                <a:latin typeface="Courier New" pitchFamily="49" charset="0"/>
              </a:rPr>
              <a:t>.</a:t>
            </a:r>
          </a:p>
          <a:p>
            <a:pPr lvl="1">
              <a:spcBef>
                <a:spcPct val="10000"/>
              </a:spcBef>
              <a:buFontTx/>
              <a:buNone/>
            </a:pPr>
            <a:r>
              <a:rPr lang="en-US" altLang="en-US" sz="2200" b="1" dirty="0" smtClean="0">
                <a:latin typeface="Courier New" pitchFamily="49" charset="0"/>
              </a:rPr>
              <a:t>};</a:t>
            </a:r>
          </a:p>
        </p:txBody>
      </p:sp>
      <p:sp>
        <p:nvSpPr>
          <p:cNvPr id="5126" name="Text Box 5"/>
          <p:cNvSpPr txBox="1">
            <a:spLocks noChangeArrowheads="1"/>
          </p:cNvSpPr>
          <p:nvPr/>
        </p:nvSpPr>
        <p:spPr bwMode="auto">
          <a:xfrm>
            <a:off x="2195513" y="5084763"/>
            <a:ext cx="2708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eaLnBrk="1" hangingPunct="1">
              <a:spcBef>
                <a:spcPct val="0"/>
              </a:spcBef>
              <a:buClrTx/>
              <a:buSzTx/>
              <a:buFontTx/>
              <a:buNone/>
            </a:pPr>
            <a:r>
              <a:rPr lang="en-US" altLang="en-US" b="1" u="sng" dirty="0">
                <a:solidFill>
                  <a:schemeClr val="accent2"/>
                </a:solidFill>
              </a:rPr>
              <a:t>Careful: there is a </a:t>
            </a:r>
            <a:r>
              <a:rPr lang="en-US" altLang="en-US" b="1" u="sng" dirty="0">
                <a:latin typeface="Courier New" pitchFamily="49" charset="0"/>
              </a:rPr>
              <a:t>;</a:t>
            </a:r>
            <a:r>
              <a:rPr lang="en-US" altLang="en-US" b="1" u="sng" dirty="0">
                <a:solidFill>
                  <a:schemeClr val="accent2"/>
                </a:solidFill>
              </a:rPr>
              <a:t> here.</a:t>
            </a:r>
          </a:p>
        </p:txBody>
      </p:sp>
      <p:sp>
        <p:nvSpPr>
          <p:cNvPr id="5127" name="Line 8"/>
          <p:cNvSpPr>
            <a:spLocks noChangeShapeType="1"/>
          </p:cNvSpPr>
          <p:nvPr/>
        </p:nvSpPr>
        <p:spPr bwMode="auto">
          <a:xfrm flipH="1" flipV="1">
            <a:off x="1052513" y="5313363"/>
            <a:ext cx="1143000" cy="0"/>
          </a:xfrm>
          <a:prstGeom prst="line">
            <a:avLst/>
          </a:prstGeom>
          <a:noFill/>
          <a:ln w="12700">
            <a:solidFill>
              <a:schemeClr val="accent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dirty="0"/>
          </a:p>
        </p:txBody>
      </p:sp>
      <p:sp>
        <p:nvSpPr>
          <p:cNvPr id="8" name="Rectangle 2"/>
          <p:cNvSpPr>
            <a:spLocks noGrp="1" noChangeArrowheads="1"/>
          </p:cNvSpPr>
          <p:nvPr>
            <p:ph type="title"/>
          </p:nvPr>
        </p:nvSpPr>
        <p:spPr>
          <a:xfrm>
            <a:off x="76200" y="76200"/>
            <a:ext cx="8816280" cy="762000"/>
          </a:xfrm>
        </p:spPr>
        <p:txBody>
          <a:bodyPr>
            <a:normAutofit/>
          </a:bodyPr>
          <a:lstStyle/>
          <a:p>
            <a:r>
              <a:rPr lang="en-US" altLang="en-US" dirty="0" smtClean="0"/>
              <a:t>Definition of Structure Type in C</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5</a:t>
            </a:fld>
            <a:endParaRPr lang="en-US" altLang="en-US" dirty="0"/>
          </a:p>
        </p:txBody>
      </p:sp>
    </p:spTree>
    <p:extLst>
      <p:ext uri="{BB962C8B-B14F-4D97-AF65-F5344CB8AC3E}">
        <p14:creationId xmlns:p14="http://schemas.microsoft.com/office/powerpoint/2010/main" val="4056559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idx="1"/>
          </p:nvPr>
        </p:nvSpPr>
        <p:spPr>
          <a:xfrm>
            <a:off x="28876" y="838200"/>
            <a:ext cx="8991600" cy="5419725"/>
          </a:xfrm>
        </p:spPr>
        <p:txBody>
          <a:bodyPr/>
          <a:lstStyle/>
          <a:p>
            <a:pPr>
              <a:spcBef>
                <a:spcPct val="10000"/>
              </a:spcBef>
            </a:pPr>
            <a:r>
              <a:rPr lang="en-US" altLang="en-US" sz="2600" dirty="0" smtClean="0"/>
              <a:t>The keyword </a:t>
            </a:r>
            <a:r>
              <a:rPr lang="en-US" altLang="en-US" sz="2600" dirty="0" smtClean="0">
                <a:latin typeface="Courier New" pitchFamily="49" charset="0"/>
              </a:rPr>
              <a:t>struct</a:t>
            </a:r>
            <a:r>
              <a:rPr lang="en-US" altLang="en-US" sz="2600" dirty="0" smtClean="0"/>
              <a:t> introduces the structure definition and gives it a name of a type (</a:t>
            </a:r>
            <a:r>
              <a:rPr lang="en-US" altLang="en-US" sz="2600" dirty="0" smtClean="0">
                <a:latin typeface="Courier New" pitchFamily="49" charset="0"/>
              </a:rPr>
              <a:t>structTypeName</a:t>
            </a:r>
            <a:r>
              <a:rPr lang="en-US" altLang="en-US" sz="2600" dirty="0" smtClean="0"/>
              <a:t>).</a:t>
            </a:r>
          </a:p>
          <a:p>
            <a:pPr>
              <a:spcBef>
                <a:spcPct val="10000"/>
              </a:spcBef>
            </a:pPr>
            <a:r>
              <a:rPr lang="en-US" altLang="en-US" sz="2600" dirty="0" smtClean="0"/>
              <a:t>The </a:t>
            </a:r>
            <a:r>
              <a:rPr lang="en-US" altLang="en-US" sz="2600" dirty="0" smtClean="0">
                <a:solidFill>
                  <a:schemeClr val="accent2"/>
                </a:solidFill>
              </a:rPr>
              <a:t>variables</a:t>
            </a:r>
            <a:r>
              <a:rPr lang="en-US" altLang="en-US" sz="2600" dirty="0" smtClean="0"/>
              <a:t> declared within the </a:t>
            </a:r>
            <a:r>
              <a:rPr lang="en-US" altLang="en-US" sz="2600" dirty="0" smtClean="0">
                <a:latin typeface="Courier New" pitchFamily="49" charset="0"/>
              </a:rPr>
              <a:t>{}</a:t>
            </a:r>
            <a:r>
              <a:rPr lang="en-US" altLang="en-US" sz="2600" dirty="0" smtClean="0"/>
              <a:t> are the structure’s </a:t>
            </a:r>
            <a:r>
              <a:rPr lang="en-US" altLang="en-US" sz="2600" u="sng" dirty="0" smtClean="0"/>
              <a:t>members</a:t>
            </a:r>
            <a:r>
              <a:rPr lang="en-US" altLang="en-US" sz="2600" dirty="0" smtClean="0"/>
              <a:t>; any number of members can be defined; members can be of any type, other structures.</a:t>
            </a:r>
          </a:p>
          <a:p>
            <a:pPr>
              <a:spcBef>
                <a:spcPct val="10000"/>
              </a:spcBef>
            </a:pPr>
            <a:r>
              <a:rPr lang="en-US" altLang="en-US" sz="2600" dirty="0" smtClean="0"/>
              <a:t>Members of the same structure definition must have </a:t>
            </a:r>
            <a:r>
              <a:rPr lang="en-US" altLang="en-US" sz="2600" u="sng" dirty="0" smtClean="0"/>
              <a:t>unique</a:t>
            </a:r>
            <a:r>
              <a:rPr lang="en-US" altLang="en-US" sz="2600" dirty="0" smtClean="0"/>
              <a:t> names.</a:t>
            </a:r>
          </a:p>
          <a:p>
            <a:pPr>
              <a:spcBef>
                <a:spcPct val="10000"/>
              </a:spcBef>
            </a:pPr>
            <a:r>
              <a:rPr lang="en-US" altLang="en-US" sz="2600" dirty="0" smtClean="0"/>
              <a:t>Defining a structure is defining a new type.</a:t>
            </a:r>
          </a:p>
          <a:p>
            <a:pPr lvl="1">
              <a:spcBef>
                <a:spcPct val="10000"/>
              </a:spcBef>
            </a:pPr>
            <a:r>
              <a:rPr lang="en-US" altLang="en-US" sz="2600" dirty="0" smtClean="0"/>
              <a:t>We can declare variables of type </a:t>
            </a:r>
            <a:br>
              <a:rPr lang="en-US" altLang="en-US" sz="2600" dirty="0" smtClean="0"/>
            </a:br>
            <a:r>
              <a:rPr lang="en-US" altLang="en-US" sz="2600" dirty="0" smtClean="0"/>
              <a:t>           </a:t>
            </a:r>
            <a:r>
              <a:rPr lang="en-US" altLang="en-US" sz="2200" dirty="0" smtClean="0">
                <a:latin typeface="Courier New" pitchFamily="49" charset="0"/>
              </a:rPr>
              <a:t>struct structTypeName</a:t>
            </a:r>
            <a:r>
              <a:rPr lang="en-US" altLang="en-US" sz="2600" dirty="0" smtClean="0"/>
              <a:t>.</a:t>
            </a:r>
          </a:p>
          <a:p>
            <a:pPr marL="2743200" lvl="1">
              <a:spcBef>
                <a:spcPct val="10000"/>
              </a:spcBef>
            </a:pPr>
            <a:r>
              <a:rPr lang="en-US" altLang="en-US" sz="2600" dirty="0" smtClean="0"/>
              <a:t>Defining a structure does not reserve any memory.</a:t>
            </a:r>
          </a:p>
        </p:txBody>
      </p:sp>
      <p:sp>
        <p:nvSpPr>
          <p:cNvPr id="6" name="Rectangle 2"/>
          <p:cNvSpPr>
            <a:spLocks noGrp="1" noChangeArrowheads="1"/>
          </p:cNvSpPr>
          <p:nvPr>
            <p:ph type="title"/>
          </p:nvPr>
        </p:nvSpPr>
        <p:spPr>
          <a:xfrm>
            <a:off x="76200" y="76200"/>
            <a:ext cx="8816280" cy="762000"/>
          </a:xfrm>
        </p:spPr>
        <p:txBody>
          <a:bodyPr>
            <a:normAutofit/>
          </a:bodyPr>
          <a:lstStyle/>
          <a:p>
            <a:r>
              <a:rPr lang="en-US" altLang="en-US" sz="3200" dirty="0" smtClean="0"/>
              <a:t>Definition of Structure Types in C – cont’d</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6</a:t>
            </a:fld>
            <a:endParaRPr lang="en-US" altLang="en-US" dirty="0"/>
          </a:p>
        </p:txBody>
      </p:sp>
    </p:spTree>
    <p:extLst>
      <p:ext uri="{BB962C8B-B14F-4D97-AF65-F5344CB8AC3E}">
        <p14:creationId xmlns:p14="http://schemas.microsoft.com/office/powerpoint/2010/main" val="1624050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idx="1"/>
          </p:nvPr>
        </p:nvSpPr>
        <p:spPr>
          <a:xfrm>
            <a:off x="76200" y="152400"/>
            <a:ext cx="8991600" cy="6372225"/>
          </a:xfrm>
        </p:spPr>
        <p:txBody>
          <a:bodyPr/>
          <a:lstStyle/>
          <a:p>
            <a:r>
              <a:rPr lang="en-US" altLang="en-US" sz="2000" dirty="0" smtClean="0"/>
              <a:t>Consider for example the structure </a:t>
            </a:r>
            <a:r>
              <a:rPr lang="en-US" altLang="en-US" sz="2000" dirty="0" smtClean="0">
                <a:latin typeface="Courier New" pitchFamily="49" charset="0"/>
              </a:rPr>
              <a:t>cube </a:t>
            </a:r>
            <a:r>
              <a:rPr lang="en-US" altLang="en-US" sz="2000" dirty="0" smtClean="0"/>
              <a:t>which contains four members:</a:t>
            </a:r>
          </a:p>
          <a:p>
            <a:pPr marL="1143000" lvl="4" indent="0">
              <a:buNone/>
            </a:pPr>
            <a:r>
              <a:rPr lang="en-US" altLang="en-US" sz="2000" b="1" dirty="0" smtClean="0">
                <a:latin typeface="Courier New" pitchFamily="49" charset="0"/>
              </a:rPr>
              <a:t>struct cube</a:t>
            </a:r>
          </a:p>
          <a:p>
            <a:pPr marL="1143000" lvl="4" indent="0">
              <a:buNone/>
            </a:pPr>
            <a:r>
              <a:rPr lang="en-US" altLang="en-US" sz="2000" b="1" dirty="0" smtClean="0">
                <a:latin typeface="Courier New" pitchFamily="49" charset="0"/>
              </a:rPr>
              <a:t>{</a:t>
            </a:r>
          </a:p>
          <a:p>
            <a:pPr marL="1143000" lvl="4" indent="0">
              <a:buNone/>
            </a:pPr>
            <a:r>
              <a:rPr lang="en-US" altLang="en-US" sz="2000" b="1" dirty="0" smtClean="0">
                <a:latin typeface="Courier New" pitchFamily="49" charset="0"/>
              </a:rPr>
              <a:t>   char color; </a:t>
            </a:r>
          </a:p>
          <a:p>
            <a:pPr marL="1143000" lvl="4" indent="0">
              <a:buNone/>
            </a:pPr>
            <a:r>
              <a:rPr lang="en-US" altLang="en-US" sz="2000" b="1" dirty="0" smtClean="0">
                <a:latin typeface="Courier New" pitchFamily="49" charset="0"/>
              </a:rPr>
              <a:t>   double height;</a:t>
            </a:r>
          </a:p>
          <a:p>
            <a:pPr marL="1143000" lvl="4" indent="0">
              <a:buNone/>
            </a:pPr>
            <a:r>
              <a:rPr lang="en-US" altLang="en-US" sz="2000" b="1" dirty="0" smtClean="0">
                <a:latin typeface="Courier New" pitchFamily="49" charset="0"/>
              </a:rPr>
              <a:t>   double width;</a:t>
            </a:r>
            <a:endParaRPr lang="en-US" altLang="en-US" sz="2000" b="1" dirty="0">
              <a:latin typeface="Courier New" pitchFamily="49" charset="0"/>
            </a:endParaRPr>
          </a:p>
          <a:p>
            <a:pPr marL="1371600" lvl="5" indent="0">
              <a:buNone/>
            </a:pPr>
            <a:r>
              <a:rPr lang="en-US" altLang="en-US" sz="2000" b="1" dirty="0" smtClean="0">
                <a:latin typeface="Courier New" pitchFamily="49" charset="0"/>
              </a:rPr>
              <a:t> double length; </a:t>
            </a:r>
          </a:p>
          <a:p>
            <a:pPr marL="1143000" lvl="4" indent="0">
              <a:buNone/>
            </a:pPr>
            <a:r>
              <a:rPr lang="en-US" altLang="en-US" sz="2000" b="1" dirty="0" smtClean="0">
                <a:latin typeface="Courier New" pitchFamily="49" charset="0"/>
              </a:rPr>
              <a:t>};</a:t>
            </a:r>
          </a:p>
          <a:p>
            <a:pPr lvl="1"/>
            <a:r>
              <a:rPr lang="en-US" altLang="en-US" sz="2000" dirty="0" smtClean="0"/>
              <a:t>This structure definition contains :</a:t>
            </a:r>
          </a:p>
          <a:p>
            <a:pPr lvl="2">
              <a:buSzPct val="75000"/>
              <a:buFont typeface="Wingdings" pitchFamily="2" charset="2"/>
              <a:buChar char="Ø"/>
            </a:pPr>
            <a:r>
              <a:rPr lang="en-US" altLang="en-US" sz="2000" dirty="0" smtClean="0"/>
              <a:t>A char variable, </a:t>
            </a:r>
            <a:r>
              <a:rPr lang="en-US" altLang="en-US" sz="2000" b="1" dirty="0" smtClean="0">
                <a:latin typeface="Courier New" pitchFamily="49" charset="0"/>
              </a:rPr>
              <a:t>color</a:t>
            </a:r>
            <a:r>
              <a:rPr lang="en-US" altLang="en-US" sz="2000" dirty="0" smtClean="0"/>
              <a:t>, for defining the color of the cube,</a:t>
            </a:r>
          </a:p>
          <a:p>
            <a:pPr lvl="3">
              <a:buSzPct val="75000"/>
              <a:buFont typeface="Wingdings" pitchFamily="2" charset="2"/>
              <a:buChar char="Ø"/>
            </a:pPr>
            <a:r>
              <a:rPr lang="en-US" altLang="en-US" sz="1800" dirty="0" smtClean="0"/>
              <a:t>Note that symbolic constants can be used to give names to the character color values:</a:t>
            </a:r>
          </a:p>
          <a:p>
            <a:pPr marL="1828800" lvl="4" indent="0">
              <a:buSzPct val="75000"/>
              <a:buNone/>
            </a:pPr>
            <a:r>
              <a:rPr lang="en-US" altLang="en-US" sz="2000" b="1" dirty="0" smtClean="0">
                <a:latin typeface="Courier New" panose="02070309020205020404" pitchFamily="49" charset="0"/>
                <a:cs typeface="Courier New" panose="02070309020205020404" pitchFamily="49" charset="0"/>
              </a:rPr>
              <a:t>#define RED 	</a:t>
            </a:r>
            <a:r>
              <a:rPr lang="en-US" altLang="en-US" sz="2000" b="1" dirty="0">
                <a:latin typeface="Courier New" panose="02070309020205020404" pitchFamily="49" charset="0"/>
                <a:cs typeface="Courier New" panose="02070309020205020404" pitchFamily="49" charset="0"/>
              </a:rPr>
              <a:t>'r'</a:t>
            </a:r>
            <a:endParaRPr lang="en-US" altLang="en-US" sz="2000" b="1" dirty="0" smtClean="0">
              <a:latin typeface="Courier New" panose="02070309020205020404" pitchFamily="49" charset="0"/>
              <a:cs typeface="Courier New" panose="02070309020205020404" pitchFamily="49" charset="0"/>
            </a:endParaRPr>
          </a:p>
          <a:p>
            <a:pPr marL="1828800" lvl="4" indent="0">
              <a:buSzPct val="75000"/>
              <a:buNone/>
            </a:pPr>
            <a:r>
              <a:rPr lang="en-US" altLang="en-US" sz="2000" b="1" dirty="0" smtClean="0">
                <a:latin typeface="Courier New" panose="02070309020205020404" pitchFamily="49" charset="0"/>
                <a:cs typeface="Courier New" panose="02070309020205020404" pitchFamily="49" charset="0"/>
              </a:rPr>
              <a:t>#define GREEN	'g</a:t>
            </a:r>
            <a:r>
              <a:rPr lang="en-US" altLang="en-US" sz="2000" b="1" dirty="0">
                <a:latin typeface="Courier New" panose="02070309020205020404" pitchFamily="49" charset="0"/>
                <a:cs typeface="Courier New" panose="02070309020205020404" pitchFamily="49" charset="0"/>
              </a:rPr>
              <a:t>'</a:t>
            </a:r>
            <a:endParaRPr lang="en-US" altLang="en-US" sz="2000" b="1" dirty="0" smtClean="0">
              <a:latin typeface="Courier New" panose="02070309020205020404" pitchFamily="49" charset="0"/>
              <a:cs typeface="Courier New" panose="02070309020205020404" pitchFamily="49" charset="0"/>
            </a:endParaRPr>
          </a:p>
          <a:p>
            <a:pPr marL="1828800" lvl="4" indent="0">
              <a:buSzPct val="75000"/>
              <a:buNone/>
            </a:pPr>
            <a:r>
              <a:rPr lang="en-US" altLang="en-US" sz="2000" dirty="0" smtClean="0"/>
              <a:t>Etc.</a:t>
            </a:r>
          </a:p>
          <a:p>
            <a:pPr lvl="2">
              <a:buSzPct val="75000"/>
              <a:buFont typeface="Wingdings" pitchFamily="2" charset="2"/>
              <a:buChar char="Ø"/>
            </a:pPr>
            <a:r>
              <a:rPr lang="en-US" altLang="en-US" sz="2000" dirty="0" smtClean="0"/>
              <a:t>Three double (real) variables, </a:t>
            </a:r>
            <a:r>
              <a:rPr lang="en-US" altLang="en-US" sz="2000" b="1" dirty="0" smtClean="0">
                <a:latin typeface="Courier New" pitchFamily="49" charset="0"/>
              </a:rPr>
              <a:t>height, width, </a:t>
            </a:r>
            <a:r>
              <a:rPr lang="en-US" altLang="en-US" sz="2000" b="1" dirty="0">
                <a:latin typeface="Courier New" pitchFamily="49" charset="0"/>
              </a:rPr>
              <a:t>length</a:t>
            </a:r>
            <a:r>
              <a:rPr lang="en-US" altLang="en-US" sz="2000" dirty="0" smtClean="0"/>
              <a:t>,  for </a:t>
            </a:r>
            <a:br>
              <a:rPr lang="en-US" altLang="en-US" sz="2000" dirty="0" smtClean="0"/>
            </a:br>
            <a:r>
              <a:rPr lang="en-US" altLang="en-US" sz="2000" dirty="0" smtClean="0"/>
              <a:t>             defining the dimensions of the cube.</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7</a:t>
            </a:fld>
            <a:endParaRPr lang="en-US" altLang="en-US" dirty="0"/>
          </a:p>
        </p:txBody>
      </p:sp>
    </p:spTree>
    <p:extLst>
      <p:ext uri="{BB962C8B-B14F-4D97-AF65-F5344CB8AC3E}">
        <p14:creationId xmlns:p14="http://schemas.microsoft.com/office/powerpoint/2010/main" val="3147308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3"/>
          <p:cNvSpPr>
            <a:spLocks noGrp="1" noChangeArrowheads="1"/>
          </p:cNvSpPr>
          <p:nvPr>
            <p:ph idx="1"/>
          </p:nvPr>
        </p:nvSpPr>
        <p:spPr>
          <a:xfrm>
            <a:off x="76200" y="981075"/>
            <a:ext cx="8991600" cy="5114925"/>
          </a:xfrm>
        </p:spPr>
        <p:txBody>
          <a:bodyPr/>
          <a:lstStyle/>
          <a:p>
            <a:r>
              <a:rPr lang="en-US" altLang="en-US" sz="2400" dirty="0" smtClean="0"/>
              <a:t>Instead of using “</a:t>
            </a:r>
            <a:r>
              <a:rPr lang="en-US" altLang="en-US" sz="2000" dirty="0" smtClean="0">
                <a:latin typeface="Courier New" pitchFamily="49" charset="0"/>
              </a:rPr>
              <a:t>struct cube</a:t>
            </a:r>
            <a:r>
              <a:rPr lang="en-US" altLang="en-US" sz="2400" dirty="0" smtClean="0"/>
              <a:t>” all the time to declare a structure, a name can be associate to “</a:t>
            </a:r>
            <a:r>
              <a:rPr lang="en-US" altLang="en-US" sz="2000" dirty="0" smtClean="0">
                <a:latin typeface="Courier New" pitchFamily="49" charset="0"/>
              </a:rPr>
              <a:t>struct cube</a:t>
            </a:r>
            <a:r>
              <a:rPr lang="en-US" altLang="en-US" sz="2400" dirty="0" smtClean="0"/>
              <a:t>” using </a:t>
            </a:r>
            <a:r>
              <a:rPr lang="en-US" altLang="en-US" sz="2000" dirty="0" smtClean="0">
                <a:latin typeface="Courier New" pitchFamily="49" charset="0"/>
              </a:rPr>
              <a:t>typedef</a:t>
            </a:r>
            <a:r>
              <a:rPr lang="en-US" altLang="en-US" sz="2400" dirty="0" smtClean="0"/>
              <a:t>; that is  to define a new type as follows:</a:t>
            </a:r>
          </a:p>
          <a:p>
            <a:pPr marL="1143000" lvl="4" indent="0">
              <a:spcBef>
                <a:spcPts val="600"/>
              </a:spcBef>
              <a:spcAft>
                <a:spcPts val="600"/>
              </a:spcAft>
              <a:buNone/>
            </a:pPr>
            <a:r>
              <a:rPr lang="en-US" altLang="en-US" sz="2800" dirty="0" smtClean="0">
                <a:latin typeface="Courier New" pitchFamily="49" charset="0"/>
              </a:rPr>
              <a:t>typedef struct cube CUBE;</a:t>
            </a:r>
          </a:p>
          <a:p>
            <a:pPr lvl="1"/>
            <a:r>
              <a:rPr lang="en-US" altLang="en-US" sz="2400" b="1" dirty="0" smtClean="0">
                <a:latin typeface="Courier New" panose="02070309020205020404" pitchFamily="49" charset="0"/>
                <a:cs typeface="Courier New" panose="02070309020205020404" pitchFamily="49" charset="0"/>
              </a:rPr>
              <a:t>CUBE</a:t>
            </a:r>
            <a:r>
              <a:rPr lang="en-US" altLang="en-US" sz="2400" dirty="0" smtClean="0"/>
              <a:t> is called a user type;</a:t>
            </a:r>
          </a:p>
          <a:p>
            <a:pPr lvl="1"/>
            <a:r>
              <a:rPr lang="en-US" altLang="en-US" sz="2400" dirty="0" smtClean="0"/>
              <a:t>Conventional use is that names for structure user types are all in upper case, hence </a:t>
            </a:r>
            <a:r>
              <a:rPr lang="en-US" altLang="en-US" sz="2400" b="1" dirty="0" smtClean="0">
                <a:latin typeface="Courier New" pitchFamily="49" charset="0"/>
              </a:rPr>
              <a:t>CUBE</a:t>
            </a:r>
            <a:endParaRPr lang="en-US" altLang="en-US" sz="2000" b="1" dirty="0" smtClean="0">
              <a:latin typeface="Courier New" pitchFamily="49" charset="0"/>
            </a:endParaRPr>
          </a:p>
          <a:p>
            <a:pPr lvl="1"/>
            <a:r>
              <a:rPr lang="en-US" altLang="en-US" sz="2400" dirty="0" smtClean="0"/>
              <a:t>The type </a:t>
            </a:r>
            <a:r>
              <a:rPr lang="en-US" altLang="en-US" sz="2400" b="1" dirty="0" smtClean="0">
                <a:latin typeface="Courier New" pitchFamily="49" charset="0"/>
              </a:rPr>
              <a:t>CUBE</a:t>
            </a:r>
            <a:r>
              <a:rPr lang="en-US" altLang="en-US" sz="2400" dirty="0" smtClean="0">
                <a:latin typeface="Courier New" pitchFamily="49" charset="0"/>
              </a:rPr>
              <a:t> </a:t>
            </a:r>
            <a:r>
              <a:rPr lang="en-US" altLang="en-US" sz="2400" dirty="0" smtClean="0"/>
              <a:t>now represents the type “</a:t>
            </a:r>
            <a:r>
              <a:rPr lang="en-US" altLang="en-US" sz="2000" dirty="0" smtClean="0">
                <a:latin typeface="Courier New" pitchFamily="49" charset="0"/>
              </a:rPr>
              <a:t>struct cube</a:t>
            </a:r>
            <a:r>
              <a:rPr lang="en-US" altLang="en-US" sz="2400" dirty="0" smtClean="0"/>
              <a:t>” and can be used to declare structure variables:</a:t>
            </a:r>
          </a:p>
          <a:p>
            <a:pPr marL="1143000" lvl="4" indent="0">
              <a:buNone/>
            </a:pPr>
            <a:r>
              <a:rPr lang="en-US" altLang="en-US" sz="2400" dirty="0" smtClean="0">
                <a:latin typeface="Courier New" pitchFamily="49" charset="0"/>
              </a:rPr>
              <a:t>CUBE cube1;</a:t>
            </a:r>
            <a:r>
              <a:rPr lang="en-US" altLang="en-US" sz="2800" dirty="0" smtClean="0"/>
              <a:t>    </a:t>
            </a:r>
          </a:p>
          <a:p>
            <a:pPr lvl="2"/>
            <a:r>
              <a:rPr lang="en-US" altLang="en-US" sz="2400" dirty="0" smtClean="0"/>
              <a:t>is the same declaration as  </a:t>
            </a:r>
          </a:p>
          <a:p>
            <a:pPr marL="1143000" lvl="4" indent="0">
              <a:buNone/>
            </a:pPr>
            <a:r>
              <a:rPr lang="en-US" altLang="en-US" sz="2400" dirty="0" smtClean="0">
                <a:latin typeface="Courier New" pitchFamily="49" charset="0"/>
              </a:rPr>
              <a:t>struct cube cube</a:t>
            </a:r>
            <a:r>
              <a:rPr lang="en-US" altLang="en-US" sz="2400" dirty="0">
                <a:latin typeface="Courier New" pitchFamily="49" charset="0"/>
              </a:rPr>
              <a:t>1</a:t>
            </a:r>
            <a:r>
              <a:rPr lang="en-US" altLang="en-US" sz="2400" dirty="0" smtClean="0">
                <a:latin typeface="Courier New" pitchFamily="49" charset="0"/>
              </a:rPr>
              <a:t>;</a:t>
            </a:r>
          </a:p>
        </p:txBody>
      </p:sp>
      <p:sp>
        <p:nvSpPr>
          <p:cNvPr id="10244" name="Rectangle 2"/>
          <p:cNvSpPr>
            <a:spLocks noGrp="1" noChangeArrowheads="1"/>
          </p:cNvSpPr>
          <p:nvPr>
            <p:ph type="title"/>
          </p:nvPr>
        </p:nvSpPr>
        <p:spPr>
          <a:xfrm>
            <a:off x="417513" y="116632"/>
            <a:ext cx="8229600" cy="864443"/>
          </a:xfrm>
        </p:spPr>
        <p:txBody>
          <a:bodyPr/>
          <a:lstStyle/>
          <a:p>
            <a:r>
              <a:rPr lang="en-US" altLang="en-US" dirty="0" smtClean="0"/>
              <a:t>Defining new types - </a:t>
            </a:r>
            <a:r>
              <a:rPr lang="en-US" altLang="en-US" dirty="0" smtClean="0">
                <a:latin typeface="Courier New" pitchFamily="49" charset="0"/>
              </a:rPr>
              <a:t>typedef</a:t>
            </a: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8</a:t>
            </a:fld>
            <a:endParaRPr lang="en-US" altLang="en-US" dirty="0"/>
          </a:p>
        </p:txBody>
      </p:sp>
    </p:spTree>
    <p:extLst>
      <p:ext uri="{BB962C8B-B14F-4D97-AF65-F5344CB8AC3E}">
        <p14:creationId xmlns:p14="http://schemas.microsoft.com/office/powerpoint/2010/main" val="984682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3"/>
          <p:cNvSpPr>
            <a:spLocks noGrp="1" noChangeArrowheads="1"/>
          </p:cNvSpPr>
          <p:nvPr>
            <p:ph idx="1"/>
          </p:nvPr>
        </p:nvSpPr>
        <p:spPr>
          <a:xfrm>
            <a:off x="76200" y="981075"/>
            <a:ext cx="8991600" cy="5114925"/>
          </a:xfrm>
        </p:spPr>
        <p:txBody>
          <a:bodyPr/>
          <a:lstStyle/>
          <a:p>
            <a:r>
              <a:rPr lang="en-US" altLang="en-US" sz="2400" dirty="0" smtClean="0"/>
              <a:t>It is also possible to combine the definition of a structure with the definition of a user type.</a:t>
            </a:r>
          </a:p>
          <a:p>
            <a:pPr lvl="3">
              <a:spcBef>
                <a:spcPct val="10000"/>
              </a:spcBef>
              <a:buFontTx/>
              <a:buNone/>
            </a:pPr>
            <a:r>
              <a:rPr lang="en-US" altLang="en-US" sz="2400" b="1" dirty="0">
                <a:latin typeface="Courier New" pitchFamily="49" charset="0"/>
              </a:rPr>
              <a:t>typedef </a:t>
            </a:r>
            <a:r>
              <a:rPr lang="en-US" altLang="en-US" sz="2400" b="1" dirty="0" smtClean="0">
                <a:latin typeface="Courier New" pitchFamily="49" charset="0"/>
              </a:rPr>
              <a:t>struct </a:t>
            </a:r>
            <a:r>
              <a:rPr lang="en-US" altLang="en-US" sz="2400" b="1" dirty="0">
                <a:latin typeface="Courier New" pitchFamily="49" charset="0"/>
              </a:rPr>
              <a:t>structTypeName</a:t>
            </a:r>
          </a:p>
          <a:p>
            <a:pPr lvl="3">
              <a:spcBef>
                <a:spcPct val="10000"/>
              </a:spcBef>
              <a:buFontTx/>
              <a:buNone/>
            </a:pPr>
            <a:r>
              <a:rPr lang="en-US" altLang="en-US" sz="2400" b="1" dirty="0">
                <a:latin typeface="Courier New" pitchFamily="49" charset="0"/>
              </a:rPr>
              <a:t>{</a:t>
            </a:r>
          </a:p>
          <a:p>
            <a:pPr lvl="3">
              <a:spcBef>
                <a:spcPct val="10000"/>
              </a:spcBef>
              <a:buFontTx/>
              <a:buNone/>
            </a:pPr>
            <a:r>
              <a:rPr lang="en-US" altLang="en-US" sz="2400" b="1" dirty="0">
                <a:latin typeface="Courier New" pitchFamily="49" charset="0"/>
              </a:rPr>
              <a:t>   type </a:t>
            </a:r>
            <a:r>
              <a:rPr lang="en-US" altLang="en-US" sz="2400" b="1" dirty="0">
                <a:solidFill>
                  <a:schemeClr val="accent2"/>
                </a:solidFill>
                <a:latin typeface="Courier New" pitchFamily="49" charset="0"/>
              </a:rPr>
              <a:t>name1</a:t>
            </a:r>
            <a:r>
              <a:rPr lang="en-US" altLang="en-US" sz="2400" b="1" dirty="0">
                <a:latin typeface="Courier New" pitchFamily="49" charset="0"/>
              </a:rPr>
              <a:t>; </a:t>
            </a:r>
          </a:p>
          <a:p>
            <a:pPr lvl="3">
              <a:spcBef>
                <a:spcPct val="10000"/>
              </a:spcBef>
              <a:buFontTx/>
              <a:buNone/>
            </a:pPr>
            <a:r>
              <a:rPr lang="en-US" altLang="en-US" sz="2400" b="1" dirty="0">
                <a:latin typeface="Courier New" pitchFamily="49" charset="0"/>
              </a:rPr>
              <a:t>   type </a:t>
            </a:r>
            <a:r>
              <a:rPr lang="en-US" altLang="en-US" sz="2400" b="1" dirty="0">
                <a:solidFill>
                  <a:schemeClr val="accent2"/>
                </a:solidFill>
                <a:latin typeface="Courier New" pitchFamily="49" charset="0"/>
              </a:rPr>
              <a:t>name2</a:t>
            </a:r>
            <a:r>
              <a:rPr lang="en-US" altLang="en-US" sz="2400" b="1" dirty="0">
                <a:latin typeface="Courier New" pitchFamily="49" charset="0"/>
              </a:rPr>
              <a:t>; </a:t>
            </a:r>
          </a:p>
          <a:p>
            <a:pPr lvl="3">
              <a:spcBef>
                <a:spcPct val="10000"/>
              </a:spcBef>
              <a:buFontTx/>
              <a:buNone/>
            </a:pPr>
            <a:r>
              <a:rPr lang="en-US" altLang="en-US" sz="2400" b="1" dirty="0">
                <a:latin typeface="Courier New" pitchFamily="49" charset="0"/>
              </a:rPr>
              <a:t>   type </a:t>
            </a:r>
            <a:r>
              <a:rPr lang="en-US" altLang="en-US" sz="2400" b="1" dirty="0">
                <a:solidFill>
                  <a:schemeClr val="accent2"/>
                </a:solidFill>
                <a:latin typeface="Courier New" pitchFamily="49" charset="0"/>
              </a:rPr>
              <a:t>name3</a:t>
            </a:r>
            <a:r>
              <a:rPr lang="en-US" altLang="en-US" sz="2400" b="1" dirty="0">
                <a:latin typeface="Courier New" pitchFamily="49" charset="0"/>
              </a:rPr>
              <a:t>;.</a:t>
            </a:r>
          </a:p>
          <a:p>
            <a:pPr lvl="4">
              <a:spcBef>
                <a:spcPct val="10000"/>
              </a:spcBef>
              <a:buFontTx/>
              <a:buNone/>
            </a:pPr>
            <a:r>
              <a:rPr lang="en-US" altLang="en-US" sz="2400" b="1" dirty="0">
                <a:latin typeface="Courier New" pitchFamily="49" charset="0"/>
              </a:rPr>
              <a:t>.</a:t>
            </a:r>
          </a:p>
          <a:p>
            <a:pPr lvl="4">
              <a:spcBef>
                <a:spcPct val="10000"/>
              </a:spcBef>
              <a:buFontTx/>
              <a:buNone/>
            </a:pPr>
            <a:r>
              <a:rPr lang="en-US" altLang="en-US" sz="2400" b="1" dirty="0">
                <a:latin typeface="Courier New" pitchFamily="49" charset="0"/>
              </a:rPr>
              <a:t>.</a:t>
            </a:r>
          </a:p>
          <a:p>
            <a:pPr lvl="3">
              <a:spcBef>
                <a:spcPct val="10000"/>
              </a:spcBef>
              <a:buFontTx/>
              <a:buNone/>
            </a:pPr>
            <a:r>
              <a:rPr lang="en-US" altLang="en-US" sz="2400" b="1" dirty="0">
                <a:latin typeface="Courier New" pitchFamily="49" charset="0"/>
              </a:rPr>
              <a:t>} NEW_TYPE</a:t>
            </a:r>
            <a:r>
              <a:rPr lang="en-US" altLang="en-US" sz="2400" b="1" dirty="0" smtClean="0">
                <a:latin typeface="Courier New" pitchFamily="49" charset="0"/>
              </a:rPr>
              <a:t>;</a:t>
            </a:r>
            <a:endParaRPr lang="en-US" altLang="en-US" sz="2000" dirty="0" smtClean="0"/>
          </a:p>
          <a:p>
            <a:endParaRPr lang="en-US" altLang="en-US" sz="2400" dirty="0">
              <a:latin typeface="Courier New" pitchFamily="49" charset="0"/>
            </a:endParaRPr>
          </a:p>
          <a:p>
            <a:endParaRPr lang="en-US" altLang="en-US" sz="2400" dirty="0" smtClean="0">
              <a:latin typeface="Courier New" pitchFamily="49" charset="0"/>
            </a:endParaRPr>
          </a:p>
          <a:p>
            <a:endParaRPr lang="en-US" altLang="en-US" sz="2400" dirty="0">
              <a:latin typeface="Courier New" pitchFamily="49" charset="0"/>
            </a:endParaRPr>
          </a:p>
          <a:p>
            <a:endParaRPr lang="en-US" altLang="en-US" sz="2400" dirty="0" smtClean="0">
              <a:latin typeface="Courier New" pitchFamily="49" charset="0"/>
            </a:endParaRPr>
          </a:p>
          <a:p>
            <a:endParaRPr lang="en-US" altLang="en-US" sz="2400" dirty="0">
              <a:latin typeface="Courier New" pitchFamily="49" charset="0"/>
            </a:endParaRPr>
          </a:p>
          <a:p>
            <a:endParaRPr lang="en-US" altLang="en-US" sz="2400" dirty="0" smtClean="0">
              <a:latin typeface="Courier New" pitchFamily="49" charset="0"/>
            </a:endParaRPr>
          </a:p>
          <a:p>
            <a:endParaRPr lang="en-US" altLang="en-US" sz="2400" dirty="0">
              <a:latin typeface="Courier New" pitchFamily="49" charset="0"/>
            </a:endParaRPr>
          </a:p>
          <a:p>
            <a:r>
              <a:rPr lang="en-US" altLang="en-US" sz="2400" dirty="0" smtClean="0"/>
              <a:t>Note</a:t>
            </a:r>
            <a:endParaRPr lang="en-US" altLang="en-US" sz="2400" dirty="0" smtClean="0">
              <a:latin typeface="Courier New" pitchFamily="49" charset="0"/>
            </a:endParaRPr>
          </a:p>
        </p:txBody>
      </p:sp>
      <p:sp>
        <p:nvSpPr>
          <p:cNvPr id="10244" name="Rectangle 2"/>
          <p:cNvSpPr>
            <a:spLocks noGrp="1" noChangeArrowheads="1"/>
          </p:cNvSpPr>
          <p:nvPr>
            <p:ph type="title"/>
          </p:nvPr>
        </p:nvSpPr>
        <p:spPr>
          <a:xfrm>
            <a:off x="179512" y="110155"/>
            <a:ext cx="8229600" cy="864443"/>
          </a:xfrm>
        </p:spPr>
        <p:txBody>
          <a:bodyPr/>
          <a:lstStyle/>
          <a:p>
            <a:r>
              <a:rPr lang="en-US" altLang="en-US" dirty="0" smtClean="0"/>
              <a:t>Defining new types - </a:t>
            </a:r>
            <a:r>
              <a:rPr lang="en-US" altLang="en-US" dirty="0" smtClean="0">
                <a:latin typeface="Courier New" pitchFamily="49" charset="0"/>
              </a:rPr>
              <a:t>typedef</a:t>
            </a:r>
          </a:p>
        </p:txBody>
      </p:sp>
      <p:sp>
        <p:nvSpPr>
          <p:cNvPr id="3" name="Line Callout 1 (No Border) 2"/>
          <p:cNvSpPr/>
          <p:nvPr/>
        </p:nvSpPr>
        <p:spPr>
          <a:xfrm>
            <a:off x="4716016" y="3071664"/>
            <a:ext cx="4248472" cy="2085528"/>
          </a:xfrm>
          <a:prstGeom prst="callout1">
            <a:avLst>
              <a:gd name="adj1" fmla="val -4228"/>
              <a:gd name="adj2" fmla="val 23766"/>
              <a:gd name="adj3" fmla="val -41127"/>
              <a:gd name="adj4" fmla="val 14348"/>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C00000"/>
                </a:solidFill>
              </a:rPr>
              <a:t>This name is optional.  If </a:t>
            </a:r>
            <a:r>
              <a:rPr lang="en-US" sz="2000" b="1" dirty="0" smtClean="0">
                <a:solidFill>
                  <a:srgbClr val="C00000"/>
                </a:solidFill>
              </a:rPr>
              <a:t>omitted</a:t>
            </a:r>
            <a:r>
              <a:rPr lang="en-US" sz="2000" dirty="0" smtClean="0">
                <a:solidFill>
                  <a:srgbClr val="C00000"/>
                </a:solidFill>
              </a:rPr>
              <a:t>, then variables CANNOT be declared with type</a:t>
            </a:r>
          </a:p>
          <a:p>
            <a:r>
              <a:rPr lang="en-US" sz="2000" dirty="0" smtClean="0">
                <a:solidFill>
                  <a:srgbClr val="C00000"/>
                </a:solidFill>
              </a:rPr>
              <a:t>     struct  structTypeName</a:t>
            </a:r>
          </a:p>
          <a:p>
            <a:r>
              <a:rPr lang="en-US" sz="2000" dirty="0" smtClean="0">
                <a:solidFill>
                  <a:srgbClr val="C00000"/>
                </a:solidFill>
              </a:rPr>
              <a:t>only with type</a:t>
            </a:r>
          </a:p>
          <a:p>
            <a:r>
              <a:rPr lang="en-US" sz="2000" dirty="0">
                <a:solidFill>
                  <a:srgbClr val="C00000"/>
                </a:solidFill>
              </a:rPr>
              <a:t> </a:t>
            </a:r>
            <a:r>
              <a:rPr lang="en-US" sz="2000" dirty="0" smtClean="0">
                <a:solidFill>
                  <a:srgbClr val="C00000"/>
                </a:solidFill>
              </a:rPr>
              <a:t>    NEW_TYPE.    </a:t>
            </a:r>
            <a:endParaRPr lang="en-US" sz="2000" dirty="0">
              <a:solidFill>
                <a:srgbClr val="C00000"/>
              </a:solidFill>
            </a:endParaRP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9</a:t>
            </a:fld>
            <a:endParaRPr lang="en-US" altLang="en-US" dirty="0"/>
          </a:p>
        </p:txBody>
      </p:sp>
    </p:spTree>
    <p:extLst>
      <p:ext uri="{BB962C8B-B14F-4D97-AF65-F5344CB8AC3E}">
        <p14:creationId xmlns:p14="http://schemas.microsoft.com/office/powerpoint/2010/main" val="2215872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idx="1"/>
          </p:nvPr>
        </p:nvSpPr>
        <p:spPr>
          <a:xfrm>
            <a:off x="76200" y="152401"/>
            <a:ext cx="8456240" cy="612304"/>
          </a:xfrm>
        </p:spPr>
        <p:txBody>
          <a:bodyPr/>
          <a:lstStyle/>
          <a:p>
            <a:r>
              <a:rPr lang="en-US" altLang="en-US" sz="2000" dirty="0" smtClean="0"/>
              <a:t>The following shows three ways for defining a structure type CUBE.</a:t>
            </a:r>
          </a:p>
          <a:p>
            <a:pPr marL="1143000" lvl="4" indent="0">
              <a:buNone/>
            </a:pPr>
            <a:endParaRPr lang="en-US" altLang="en-US" sz="2000" b="1" dirty="0" smtClean="0">
              <a:latin typeface="Courier New" pitchFamily="49" charset="0"/>
            </a:endParaRPr>
          </a:p>
          <a:p>
            <a:pPr lvl="1"/>
            <a:endParaRPr lang="en-US" altLang="en-US" sz="2000" b="1" dirty="0">
              <a:latin typeface="Courier New" pitchFamily="49" charset="0"/>
            </a:endParaRPr>
          </a:p>
          <a:p>
            <a:pPr lvl="1"/>
            <a:endParaRPr lang="en-US" altLang="en-US" sz="2000" b="1" dirty="0" smtClean="0">
              <a:latin typeface="Courier New" pitchFamily="49" charset="0"/>
            </a:endParaRPr>
          </a:p>
          <a:p>
            <a:pPr lvl="1"/>
            <a:endParaRPr lang="en-US" altLang="en-US" sz="2000" b="1" dirty="0">
              <a:latin typeface="Courier New" pitchFamily="49" charset="0"/>
            </a:endParaRPr>
          </a:p>
          <a:p>
            <a:pPr lvl="1"/>
            <a:endParaRPr lang="en-US" altLang="en-US" sz="2000" b="1" dirty="0" smtClean="0">
              <a:latin typeface="Courier New" pitchFamily="49" charset="0"/>
            </a:endParaRPr>
          </a:p>
          <a:p>
            <a:pPr lvl="1"/>
            <a:endParaRPr lang="en-US" altLang="en-US" sz="2000" b="1" dirty="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a:latin typeface="Courier New" pitchFamily="49" charset="0"/>
            </a:endParaRPr>
          </a:p>
          <a:p>
            <a:pPr lvl="1"/>
            <a:endParaRPr lang="en-US" altLang="en-US" sz="2000" b="1" dirty="0">
              <a:latin typeface="Courier New" pitchFamily="49" charset="0"/>
            </a:endParaRPr>
          </a:p>
        </p:txBody>
      </p:sp>
      <p:sp>
        <p:nvSpPr>
          <p:cNvPr id="2" name="Rectangle 1"/>
          <p:cNvSpPr/>
          <p:nvPr/>
        </p:nvSpPr>
        <p:spPr>
          <a:xfrm>
            <a:off x="395536" y="980728"/>
            <a:ext cx="4464496" cy="2554545"/>
          </a:xfrm>
          <a:prstGeom prst="rect">
            <a:avLst/>
          </a:prstGeom>
        </p:spPr>
        <p:txBody>
          <a:bodyPr wrap="square">
            <a:spAutoFit/>
          </a:bodyPr>
          <a:lstStyle/>
          <a:p>
            <a:pPr marL="0" lvl="1" indent="-228600"/>
            <a:r>
              <a:rPr lang="en-US" altLang="en-US" sz="2000" b="1" dirty="0">
                <a:latin typeface="Courier New" pitchFamily="49" charset="0"/>
              </a:rPr>
              <a:t>struct </a:t>
            </a:r>
            <a:r>
              <a:rPr lang="en-US" altLang="en-US" sz="2000" b="1" dirty="0" smtClean="0">
                <a:latin typeface="Courier New" pitchFamily="49" charset="0"/>
              </a:rPr>
              <a:t>cubestr</a:t>
            </a:r>
            <a:endParaRPr lang="en-US" altLang="en-US" sz="2000" b="1" dirty="0">
              <a:latin typeface="Courier New" pitchFamily="49" charset="0"/>
            </a:endParaRPr>
          </a:p>
          <a:p>
            <a:pPr marL="0" lvl="1" indent="-228600"/>
            <a:r>
              <a:rPr lang="en-US" altLang="en-US" sz="2000" b="1" dirty="0">
                <a:latin typeface="Courier New" pitchFamily="49" charset="0"/>
              </a:rPr>
              <a:t>{</a:t>
            </a:r>
          </a:p>
          <a:p>
            <a:pPr marL="0" lvl="1" indent="-228600"/>
            <a:r>
              <a:rPr lang="en-US" altLang="en-US" sz="2000" b="1" dirty="0">
                <a:latin typeface="Courier New" pitchFamily="49" charset="0"/>
              </a:rPr>
              <a:t>   char color; </a:t>
            </a:r>
          </a:p>
          <a:p>
            <a:pPr marL="0" lvl="1" indent="-228600"/>
            <a:r>
              <a:rPr lang="en-US" altLang="en-US" sz="2000" b="1" dirty="0">
                <a:latin typeface="Courier New" pitchFamily="49" charset="0"/>
              </a:rPr>
              <a:t>   double height;</a:t>
            </a:r>
          </a:p>
          <a:p>
            <a:pPr marL="0" lvl="1" indent="-228600"/>
            <a:r>
              <a:rPr lang="en-US" altLang="en-US" sz="2000" b="1" dirty="0">
                <a:latin typeface="Courier New" pitchFamily="49" charset="0"/>
              </a:rPr>
              <a:t>   double width;</a:t>
            </a:r>
          </a:p>
          <a:p>
            <a:pPr marL="0" lvl="2"/>
            <a:r>
              <a:rPr lang="en-US" altLang="en-US" sz="2000" b="1" dirty="0">
                <a:latin typeface="Courier New" pitchFamily="49" charset="0"/>
              </a:rPr>
              <a:t> </a:t>
            </a:r>
            <a:r>
              <a:rPr lang="en-US" altLang="en-US" sz="2000" b="1" dirty="0" smtClean="0">
                <a:latin typeface="Courier New" pitchFamily="49" charset="0"/>
              </a:rPr>
              <a:t>  double </a:t>
            </a:r>
            <a:r>
              <a:rPr lang="en-US" altLang="en-US" sz="2000" b="1" dirty="0">
                <a:latin typeface="Courier New" pitchFamily="49" charset="0"/>
              </a:rPr>
              <a:t>length; </a:t>
            </a:r>
          </a:p>
          <a:p>
            <a:pPr marL="0" lvl="1" indent="-228600"/>
            <a:r>
              <a:rPr lang="en-US" altLang="en-US" sz="2000" b="1" dirty="0" smtClean="0">
                <a:latin typeface="Courier New" pitchFamily="49" charset="0"/>
              </a:rPr>
              <a:t>};</a:t>
            </a:r>
          </a:p>
          <a:p>
            <a:pPr marL="0" lvl="1" indent="-228600"/>
            <a:r>
              <a:rPr lang="en-US" altLang="en-US" sz="2000" b="1" dirty="0" smtClean="0">
                <a:latin typeface="Courier New" pitchFamily="49" charset="0"/>
              </a:rPr>
              <a:t>typedef struct cubestr CUBE;</a:t>
            </a:r>
            <a:endParaRPr lang="en-US" altLang="en-US" sz="2000" b="1" dirty="0">
              <a:latin typeface="Courier New" pitchFamily="49" charset="0"/>
            </a:endParaRPr>
          </a:p>
        </p:txBody>
      </p:sp>
      <p:sp>
        <p:nvSpPr>
          <p:cNvPr id="4" name="Rectangle 3"/>
          <p:cNvSpPr/>
          <p:nvPr/>
        </p:nvSpPr>
        <p:spPr>
          <a:xfrm>
            <a:off x="5076056" y="980728"/>
            <a:ext cx="3651048" cy="2246769"/>
          </a:xfrm>
          <a:prstGeom prst="rect">
            <a:avLst/>
          </a:prstGeom>
        </p:spPr>
        <p:txBody>
          <a:bodyPr wrap="square">
            <a:spAutoFit/>
          </a:bodyPr>
          <a:lstStyle/>
          <a:p>
            <a:pPr marL="0" lvl="1" indent="-228600"/>
            <a:r>
              <a:rPr lang="en-US" altLang="en-US" sz="2000" b="1" dirty="0" smtClean="0">
                <a:latin typeface="Courier New" pitchFamily="49" charset="0"/>
              </a:rPr>
              <a:t>typedef struct cubestr</a:t>
            </a:r>
            <a:endParaRPr lang="en-US" altLang="en-US" sz="2000" b="1" dirty="0">
              <a:latin typeface="Courier New" pitchFamily="49" charset="0"/>
            </a:endParaRPr>
          </a:p>
          <a:p>
            <a:pPr marL="0" lvl="1" indent="-228600"/>
            <a:r>
              <a:rPr lang="en-US" altLang="en-US" sz="2000" b="1" dirty="0">
                <a:latin typeface="Courier New" pitchFamily="49" charset="0"/>
              </a:rPr>
              <a:t>{</a:t>
            </a:r>
          </a:p>
          <a:p>
            <a:pPr marL="0" lvl="1" indent="-228600"/>
            <a:r>
              <a:rPr lang="en-US" altLang="en-US" sz="2000" b="1" dirty="0">
                <a:latin typeface="Courier New" pitchFamily="49" charset="0"/>
              </a:rPr>
              <a:t>   char color; </a:t>
            </a:r>
          </a:p>
          <a:p>
            <a:pPr marL="0" lvl="1" indent="-228600"/>
            <a:r>
              <a:rPr lang="en-US" altLang="en-US" sz="2000" b="1" dirty="0">
                <a:latin typeface="Courier New" pitchFamily="49" charset="0"/>
              </a:rPr>
              <a:t>   double height;</a:t>
            </a:r>
          </a:p>
          <a:p>
            <a:pPr marL="0" lvl="1" indent="-228600"/>
            <a:r>
              <a:rPr lang="en-US" altLang="en-US" sz="2000" b="1" dirty="0">
                <a:latin typeface="Courier New" pitchFamily="49" charset="0"/>
              </a:rPr>
              <a:t>   double width;</a:t>
            </a:r>
          </a:p>
          <a:p>
            <a:pPr marL="0" lvl="2"/>
            <a:r>
              <a:rPr lang="en-US" altLang="en-US" sz="2000" b="1" dirty="0">
                <a:latin typeface="Courier New" pitchFamily="49" charset="0"/>
              </a:rPr>
              <a:t> </a:t>
            </a:r>
            <a:r>
              <a:rPr lang="en-US" altLang="en-US" sz="2000" b="1" dirty="0" smtClean="0">
                <a:latin typeface="Courier New" pitchFamily="49" charset="0"/>
              </a:rPr>
              <a:t>  double </a:t>
            </a:r>
            <a:r>
              <a:rPr lang="en-US" altLang="en-US" sz="2000" b="1" dirty="0">
                <a:latin typeface="Courier New" pitchFamily="49" charset="0"/>
              </a:rPr>
              <a:t>length; </a:t>
            </a:r>
          </a:p>
          <a:p>
            <a:pPr marL="0" lvl="1" indent="-228600"/>
            <a:r>
              <a:rPr lang="en-US" altLang="en-US" sz="2000" b="1" dirty="0" smtClean="0">
                <a:latin typeface="Courier New" pitchFamily="49" charset="0"/>
              </a:rPr>
              <a:t>} CUBE;</a:t>
            </a:r>
            <a:endParaRPr lang="en-US" altLang="en-US" sz="2000" b="1" dirty="0">
              <a:latin typeface="Courier New" pitchFamily="49" charset="0"/>
            </a:endParaRPr>
          </a:p>
        </p:txBody>
      </p:sp>
      <p:sp>
        <p:nvSpPr>
          <p:cNvPr id="5" name="Rectangle 4"/>
          <p:cNvSpPr/>
          <p:nvPr/>
        </p:nvSpPr>
        <p:spPr>
          <a:xfrm>
            <a:off x="5292080" y="3752080"/>
            <a:ext cx="3651048" cy="2246769"/>
          </a:xfrm>
          <a:prstGeom prst="rect">
            <a:avLst/>
          </a:prstGeom>
        </p:spPr>
        <p:txBody>
          <a:bodyPr wrap="square">
            <a:spAutoFit/>
          </a:bodyPr>
          <a:lstStyle/>
          <a:p>
            <a:pPr marL="0" lvl="1" indent="-228600"/>
            <a:r>
              <a:rPr lang="en-US" altLang="en-US" sz="2000" b="1" dirty="0" smtClean="0">
                <a:solidFill>
                  <a:srgbClr val="C00000"/>
                </a:solidFill>
                <a:latin typeface="Courier New" pitchFamily="49" charset="0"/>
              </a:rPr>
              <a:t>typedef struct</a:t>
            </a:r>
            <a:endParaRPr lang="en-US" altLang="en-US" sz="2000" b="1" dirty="0">
              <a:solidFill>
                <a:srgbClr val="C00000"/>
              </a:solidFill>
              <a:latin typeface="Courier New" pitchFamily="49" charset="0"/>
            </a:endParaRPr>
          </a:p>
          <a:p>
            <a:pPr marL="0" lvl="1" indent="-228600"/>
            <a:r>
              <a:rPr lang="en-US" altLang="en-US" sz="2000" b="1" dirty="0">
                <a:solidFill>
                  <a:srgbClr val="C00000"/>
                </a:solidFill>
                <a:latin typeface="Courier New" pitchFamily="49" charset="0"/>
              </a:rPr>
              <a:t>{</a:t>
            </a:r>
          </a:p>
          <a:p>
            <a:pPr marL="0" lvl="1" indent="-228600"/>
            <a:r>
              <a:rPr lang="en-US" altLang="en-US" sz="2000" b="1" dirty="0">
                <a:solidFill>
                  <a:srgbClr val="C00000"/>
                </a:solidFill>
                <a:latin typeface="Courier New" pitchFamily="49" charset="0"/>
              </a:rPr>
              <a:t>   char color; </a:t>
            </a:r>
          </a:p>
          <a:p>
            <a:pPr marL="0" lvl="1" indent="-228600"/>
            <a:r>
              <a:rPr lang="en-US" altLang="en-US" sz="2000" b="1" dirty="0">
                <a:solidFill>
                  <a:srgbClr val="C00000"/>
                </a:solidFill>
                <a:latin typeface="Courier New" pitchFamily="49" charset="0"/>
              </a:rPr>
              <a:t>   double height;</a:t>
            </a:r>
          </a:p>
          <a:p>
            <a:pPr marL="0" lvl="1" indent="-228600"/>
            <a:r>
              <a:rPr lang="en-US" altLang="en-US" sz="2000" b="1" dirty="0">
                <a:solidFill>
                  <a:srgbClr val="C00000"/>
                </a:solidFill>
                <a:latin typeface="Courier New" pitchFamily="49" charset="0"/>
              </a:rPr>
              <a:t>   double width;</a:t>
            </a:r>
          </a:p>
          <a:p>
            <a:pPr marL="0" lvl="2"/>
            <a:r>
              <a:rPr lang="en-US" altLang="en-US" sz="2000" b="1" dirty="0">
                <a:solidFill>
                  <a:srgbClr val="C00000"/>
                </a:solidFill>
                <a:latin typeface="Courier New" pitchFamily="49" charset="0"/>
              </a:rPr>
              <a:t> </a:t>
            </a:r>
            <a:r>
              <a:rPr lang="en-US" altLang="en-US" sz="2000" b="1" dirty="0" smtClean="0">
                <a:solidFill>
                  <a:srgbClr val="C00000"/>
                </a:solidFill>
                <a:latin typeface="Courier New" pitchFamily="49" charset="0"/>
              </a:rPr>
              <a:t>  double </a:t>
            </a:r>
            <a:r>
              <a:rPr lang="en-US" altLang="en-US" sz="2000" b="1" dirty="0">
                <a:solidFill>
                  <a:srgbClr val="C00000"/>
                </a:solidFill>
                <a:latin typeface="Courier New" pitchFamily="49" charset="0"/>
              </a:rPr>
              <a:t>length; </a:t>
            </a:r>
          </a:p>
          <a:p>
            <a:pPr marL="0" lvl="1" indent="-228600"/>
            <a:r>
              <a:rPr lang="en-US" altLang="en-US" sz="2000" b="1" dirty="0" smtClean="0">
                <a:solidFill>
                  <a:srgbClr val="C00000"/>
                </a:solidFill>
                <a:latin typeface="Courier New" pitchFamily="49" charset="0"/>
              </a:rPr>
              <a:t>} CUBE;</a:t>
            </a:r>
            <a:endParaRPr lang="en-US" altLang="en-US" sz="2000" b="1" dirty="0">
              <a:solidFill>
                <a:srgbClr val="C00000"/>
              </a:solidFill>
              <a:latin typeface="Courier New" pitchFamily="49" charset="0"/>
            </a:endParaRPr>
          </a:p>
        </p:txBody>
      </p:sp>
      <p:sp>
        <p:nvSpPr>
          <p:cNvPr id="6" name="Rectangle 2"/>
          <p:cNvSpPr txBox="1">
            <a:spLocks noChangeArrowheads="1"/>
          </p:cNvSpPr>
          <p:nvPr/>
        </p:nvSpPr>
        <p:spPr bwMode="auto">
          <a:xfrm>
            <a:off x="228600" y="3717033"/>
            <a:ext cx="4847456"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1" fontAlgn="base" hangingPunct="1">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1" fontAlgn="base" hangingPunct="1">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1" fontAlgn="base" hangingPunct="1">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1" fontAlgn="base" hangingPunct="1">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1" fontAlgn="base" hangingPunct="1">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r>
              <a:rPr lang="en-US" altLang="en-US" sz="2000" dirty="0" smtClean="0"/>
              <a:t>The method to the right in red is the method adopted in this course.</a:t>
            </a:r>
          </a:p>
          <a:p>
            <a:pPr lvl="1"/>
            <a:r>
              <a:rPr lang="en-US" altLang="en-US" sz="1600" dirty="0" smtClean="0"/>
              <a:t>It is the simplest since only the type name (i.e. CUBE) is required.</a:t>
            </a:r>
          </a:p>
          <a:p>
            <a:pPr lvl="1"/>
            <a:r>
              <a:rPr lang="en-US" altLang="en-US" sz="1600" dirty="0" smtClean="0"/>
              <a:t>The new type name (CUBE) can be used to declare structure variables using the defined type.</a:t>
            </a:r>
          </a:p>
          <a:p>
            <a:pPr lvl="1"/>
            <a:endParaRPr lang="en-US" altLang="en-US" sz="1600" dirty="0" smtClean="0"/>
          </a:p>
          <a:p>
            <a:pPr marL="1143000" lvl="4" indent="0">
              <a:buFont typeface="Wingdings 2" pitchFamily="18" charset="2"/>
              <a:buNone/>
            </a:pPr>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smtClean="0">
              <a:latin typeface="Courier New" pitchFamily="49" charset="0"/>
            </a:endParaRPr>
          </a:p>
          <a:p>
            <a:pPr lvl="1"/>
            <a:endParaRPr lang="en-US" altLang="en-US" sz="2000" b="1" dirty="0">
              <a:latin typeface="Courier New" pitchFamily="49" charset="0"/>
            </a:endParaRPr>
          </a:p>
        </p:txBody>
      </p:sp>
      <p:sp>
        <p:nvSpPr>
          <p:cNvPr id="3" name="Slide Number Placeholder 2"/>
          <p:cNvSpPr>
            <a:spLocks noGrp="1"/>
          </p:cNvSpPr>
          <p:nvPr>
            <p:ph type="sldNum" sz="quarter" idx="12"/>
          </p:nvPr>
        </p:nvSpPr>
        <p:spPr/>
        <p:txBody>
          <a:bodyPr/>
          <a:lstStyle/>
          <a:p>
            <a:fld id="{B19DF735-7C37-4379-8507-9C74404EA7F8}" type="slidenum">
              <a:rPr lang="en-US" altLang="en-US" smtClean="0"/>
              <a:pPr/>
              <a:t>10</a:t>
            </a:fld>
            <a:endParaRPr lang="en-US" altLang="en-US" dirty="0"/>
          </a:p>
        </p:txBody>
      </p:sp>
    </p:spTree>
    <p:extLst>
      <p:ext uri="{BB962C8B-B14F-4D97-AF65-F5344CB8AC3E}">
        <p14:creationId xmlns:p14="http://schemas.microsoft.com/office/powerpoint/2010/main" val="1559177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3"/>
          <p:cNvSpPr>
            <a:spLocks noGrp="1" noChangeArrowheads="1"/>
          </p:cNvSpPr>
          <p:nvPr>
            <p:ph idx="1"/>
          </p:nvPr>
        </p:nvSpPr>
        <p:spPr>
          <a:xfrm>
            <a:off x="76200" y="1196752"/>
            <a:ext cx="8991600" cy="4608512"/>
          </a:xfrm>
        </p:spPr>
        <p:txBody>
          <a:bodyPr/>
          <a:lstStyle/>
          <a:p>
            <a:pPr>
              <a:spcBef>
                <a:spcPct val="10000"/>
              </a:spcBef>
            </a:pPr>
            <a:r>
              <a:rPr lang="en-US" altLang="en-US" sz="2400" dirty="0" smtClean="0"/>
              <a:t>In this course, we shall use a user type to declare structure variables.</a:t>
            </a:r>
          </a:p>
          <a:p>
            <a:pPr>
              <a:spcBef>
                <a:spcPct val="10000"/>
              </a:spcBef>
            </a:pPr>
            <a:r>
              <a:rPr lang="en-US" altLang="en-US" sz="2400" dirty="0" smtClean="0"/>
              <a:t>Thus to declare a structure variable defined in the previous slide we shall use:</a:t>
            </a:r>
          </a:p>
          <a:p>
            <a:pPr marL="109537" indent="0">
              <a:spcBef>
                <a:spcPct val="10000"/>
              </a:spcBef>
              <a:buNone/>
            </a:pPr>
            <a:r>
              <a:rPr lang="en-US" altLang="en-US" sz="2400" dirty="0" smtClean="0"/>
              <a:t>	</a:t>
            </a:r>
            <a:r>
              <a:rPr lang="en-US" altLang="en-US" sz="2800" b="1" dirty="0" smtClean="0">
                <a:latin typeface="Courier New" panose="02070309020205020404" pitchFamily="49" charset="0"/>
                <a:cs typeface="Courier New" panose="02070309020205020404" pitchFamily="49" charset="0"/>
              </a:rPr>
              <a:t>CUBE cube1;</a:t>
            </a:r>
          </a:p>
          <a:p>
            <a:pPr lvl="1">
              <a:spcBef>
                <a:spcPct val="10000"/>
              </a:spcBef>
            </a:pPr>
            <a:r>
              <a:rPr lang="en-US" altLang="en-US" sz="2400" dirty="0" smtClean="0"/>
              <a:t>The above declarations creates:</a:t>
            </a:r>
          </a:p>
          <a:p>
            <a:pPr lvl="2">
              <a:spcBef>
                <a:spcPct val="10000"/>
              </a:spcBef>
              <a:buSzPct val="75000"/>
              <a:buFont typeface="Wingdings" pitchFamily="2" charset="2"/>
              <a:buChar char="Ø"/>
            </a:pPr>
            <a:r>
              <a:rPr lang="en-US" altLang="en-US" sz="2400" dirty="0" smtClean="0"/>
              <a:t>the structure variable </a:t>
            </a:r>
            <a:r>
              <a:rPr lang="en-US" altLang="en-US" sz="2400" dirty="0" smtClean="0">
                <a:latin typeface="Courier New" pitchFamily="49" charset="0"/>
              </a:rPr>
              <a:t>cube1 </a:t>
            </a:r>
            <a:r>
              <a:rPr lang="en-US" altLang="en-US" sz="2400" dirty="0" smtClean="0"/>
              <a:t>which is of type </a:t>
            </a:r>
            <a:r>
              <a:rPr lang="en-US" altLang="en-US" sz="2400" dirty="0" smtClean="0">
                <a:solidFill>
                  <a:schemeClr val="accent2"/>
                </a:solidFill>
                <a:latin typeface="Courier New" pitchFamily="49" charset="0"/>
              </a:rPr>
              <a:t>CUBE</a:t>
            </a:r>
            <a:r>
              <a:rPr lang="en-US" altLang="en-US" sz="2400" dirty="0" smtClean="0"/>
              <a:t>.</a:t>
            </a:r>
          </a:p>
          <a:p>
            <a:pPr lvl="2">
              <a:spcBef>
                <a:spcPct val="10000"/>
              </a:spcBef>
              <a:buSzPct val="75000"/>
              <a:buFont typeface="Wingdings" pitchFamily="2" charset="2"/>
              <a:buChar char="Ø"/>
            </a:pPr>
            <a:r>
              <a:rPr lang="en-US" altLang="en-US" sz="2400" dirty="0" smtClean="0"/>
              <a:t>This variable contains 4 members: color, height, width, and length.</a:t>
            </a:r>
          </a:p>
        </p:txBody>
      </p:sp>
      <p:sp>
        <p:nvSpPr>
          <p:cNvPr id="9220" name="Rectangle 2"/>
          <p:cNvSpPr>
            <a:spLocks noGrp="1" noChangeArrowheads="1"/>
          </p:cNvSpPr>
          <p:nvPr>
            <p:ph type="title"/>
          </p:nvPr>
        </p:nvSpPr>
        <p:spPr>
          <a:xfrm>
            <a:off x="251520" y="332656"/>
            <a:ext cx="8744272" cy="688975"/>
          </a:xfrm>
        </p:spPr>
        <p:txBody>
          <a:bodyPr>
            <a:normAutofit/>
          </a:bodyPr>
          <a:lstStyle/>
          <a:p>
            <a:r>
              <a:rPr lang="en-US" altLang="en-US" sz="3200" dirty="0" smtClean="0"/>
              <a:t>Declaring Structure Variables - Example</a:t>
            </a:r>
            <a:endParaRPr lang="en-US" altLang="en-US" sz="3600" dirty="0" smtClean="0"/>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11</a:t>
            </a:fld>
            <a:endParaRPr lang="en-US" altLang="en-US" dirty="0"/>
          </a:p>
        </p:txBody>
      </p:sp>
    </p:spTree>
    <p:extLst>
      <p:ext uri="{BB962C8B-B14F-4D97-AF65-F5344CB8AC3E}">
        <p14:creationId xmlns:p14="http://schemas.microsoft.com/office/powerpoint/2010/main" val="1991031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3"/>
          <p:cNvSpPr>
            <a:spLocks noGrp="1" noChangeArrowheads="1"/>
          </p:cNvSpPr>
          <p:nvPr>
            <p:ph idx="1"/>
          </p:nvPr>
        </p:nvSpPr>
        <p:spPr>
          <a:xfrm>
            <a:off x="0" y="1125538"/>
            <a:ext cx="8991600" cy="5040312"/>
          </a:xfrm>
        </p:spPr>
        <p:txBody>
          <a:bodyPr/>
          <a:lstStyle/>
          <a:p>
            <a:pPr>
              <a:spcBef>
                <a:spcPct val="10000"/>
              </a:spcBef>
            </a:pPr>
            <a:r>
              <a:rPr lang="en-US" altLang="en-US" sz="2400" dirty="0" smtClean="0"/>
              <a:t>A defined structure type can be used in the same fashion as our basic data types (</a:t>
            </a:r>
            <a:r>
              <a:rPr lang="en-US" altLang="en-US" sz="2000" b="1" dirty="0" smtClean="0">
                <a:latin typeface="Courier New" pitchFamily="49" charset="0"/>
              </a:rPr>
              <a:t>int, char, float</a:t>
            </a:r>
            <a:r>
              <a:rPr lang="en-US" altLang="en-US" sz="2400" dirty="0" smtClean="0"/>
              <a:t>, etc.)</a:t>
            </a:r>
          </a:p>
          <a:p>
            <a:pPr lvl="1">
              <a:spcBef>
                <a:spcPct val="10000"/>
              </a:spcBef>
            </a:pPr>
            <a:r>
              <a:rPr lang="en-US" altLang="en-US" sz="2400" dirty="0" smtClean="0"/>
              <a:t>To declare structure variables.</a:t>
            </a:r>
          </a:p>
          <a:p>
            <a:pPr lvl="2">
              <a:spcBef>
                <a:spcPct val="10000"/>
              </a:spcBef>
            </a:pPr>
            <a:r>
              <a:rPr lang="en-US" altLang="en-US" sz="2400" dirty="0" smtClean="0"/>
              <a:t>Such declarations provide “variables” only with data types that are much more complex.</a:t>
            </a:r>
          </a:p>
          <a:p>
            <a:pPr lvl="1">
              <a:spcBef>
                <a:spcPct val="10000"/>
              </a:spcBef>
            </a:pPr>
            <a:r>
              <a:rPr lang="en-US" altLang="en-US" sz="2400" dirty="0" smtClean="0"/>
              <a:t>Thus variables of structure types are just like variables: </a:t>
            </a:r>
          </a:p>
          <a:p>
            <a:pPr lvl="2">
              <a:spcBef>
                <a:spcPct val="10000"/>
              </a:spcBef>
            </a:pPr>
            <a:r>
              <a:rPr lang="en-US" altLang="en-US" sz="2400" dirty="0" smtClean="0"/>
              <a:t>Memory is allocated only once a variable is declared</a:t>
            </a:r>
          </a:p>
          <a:p>
            <a:pPr lvl="2">
              <a:spcBef>
                <a:spcPct val="10000"/>
              </a:spcBef>
            </a:pPr>
            <a:r>
              <a:rPr lang="en-US" altLang="en-US" sz="2400" dirty="0" smtClean="0"/>
              <a:t>Enough memory is allocated to store values for all of the structure’s members (see the next slide).</a:t>
            </a:r>
          </a:p>
        </p:txBody>
      </p:sp>
      <p:sp>
        <p:nvSpPr>
          <p:cNvPr id="8196" name="Rectangle 2"/>
          <p:cNvSpPr>
            <a:spLocks noGrp="1" noChangeArrowheads="1"/>
          </p:cNvSpPr>
          <p:nvPr>
            <p:ph type="title"/>
          </p:nvPr>
        </p:nvSpPr>
        <p:spPr>
          <a:xfrm>
            <a:off x="76200" y="76200"/>
            <a:ext cx="6511925" cy="688975"/>
          </a:xfrm>
        </p:spPr>
        <p:txBody>
          <a:bodyPr/>
          <a:lstStyle/>
          <a:p>
            <a:r>
              <a:rPr lang="en-US" altLang="en-US" sz="3200" dirty="0" smtClean="0"/>
              <a:t>Declaring Structure Variables</a:t>
            </a:r>
            <a:endParaRPr lang="en-US" altLang="en-US" sz="3600" dirty="0" smtClean="0"/>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12</a:t>
            </a:fld>
            <a:endParaRPr lang="en-US" altLang="en-US" dirty="0"/>
          </a:p>
        </p:txBody>
      </p:sp>
    </p:spTree>
    <p:extLst>
      <p:ext uri="{BB962C8B-B14F-4D97-AF65-F5344CB8AC3E}">
        <p14:creationId xmlns:p14="http://schemas.microsoft.com/office/powerpoint/2010/main" val="3225497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4" name="Rectangle 4"/>
          <p:cNvSpPr>
            <a:spLocks noChangeArrowheads="1"/>
          </p:cNvSpPr>
          <p:nvPr>
            <p:custDataLst>
              <p:tags r:id="rId2"/>
            </p:custDataLst>
          </p:nvPr>
        </p:nvSpPr>
        <p:spPr bwMode="auto">
          <a:xfrm>
            <a:off x="323528" y="803672"/>
            <a:ext cx="8259762" cy="5505648"/>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7" name="Rectangle 7"/>
          <p:cNvSpPr>
            <a:spLocks noChangeArrowheads="1"/>
          </p:cNvSpPr>
          <p:nvPr>
            <p:custDataLst>
              <p:tags r:id="rId3"/>
            </p:custDataLst>
          </p:nvPr>
        </p:nvSpPr>
        <p:spPr bwMode="auto">
          <a:xfrm>
            <a:off x="5230490" y="1316576"/>
            <a:ext cx="3047999" cy="3192544"/>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42" name="Rectangle 18"/>
          <p:cNvSpPr>
            <a:spLocks noChangeArrowheads="1"/>
          </p:cNvSpPr>
          <p:nvPr/>
        </p:nvSpPr>
        <p:spPr bwMode="auto">
          <a:xfrm>
            <a:off x="5770562" y="1994952"/>
            <a:ext cx="2338447" cy="2298144"/>
          </a:xfrm>
          <a:prstGeom prst="rect">
            <a:avLst/>
          </a:prstGeom>
          <a:solidFill>
            <a:schemeClr val="bg1">
              <a:lumMod val="85000"/>
            </a:schemeClr>
          </a:solidFill>
          <a:ln w="28575">
            <a:noFill/>
            <a:miter lim="800000"/>
            <a:headEnd/>
            <a:tailEnd/>
          </a:ln>
          <a:effectLs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0244" name="Rectangle 6"/>
          <p:cNvSpPr>
            <a:spLocks noChangeArrowheads="1"/>
          </p:cNvSpPr>
          <p:nvPr>
            <p:custDataLst>
              <p:tags r:id="rId4"/>
            </p:custDataLst>
          </p:nvPr>
        </p:nvSpPr>
        <p:spPr bwMode="auto">
          <a:xfrm>
            <a:off x="6031999" y="5277254"/>
            <a:ext cx="1444979" cy="596283"/>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5" name="Rectangle 5"/>
          <p:cNvSpPr>
            <a:spLocks noChangeArrowheads="1"/>
          </p:cNvSpPr>
          <p:nvPr>
            <p:custDataLst>
              <p:tags r:id="rId5"/>
            </p:custDataLst>
          </p:nvPr>
        </p:nvSpPr>
        <p:spPr bwMode="auto">
          <a:xfrm>
            <a:off x="592162" y="1245286"/>
            <a:ext cx="4195862" cy="4715883"/>
          </a:xfrm>
          <a:prstGeom prst="rect">
            <a:avLst/>
          </a:prstGeom>
          <a:solidFill>
            <a:schemeClr val="bg2">
              <a:lumMod val="75000"/>
            </a:schemeClr>
          </a:solidFill>
          <a:ln w="38100">
            <a:noFill/>
            <a:miter lim="800000"/>
            <a:headEnd/>
            <a:tailEnd type="none" w="lg" len="lg"/>
          </a:ln>
          <a:effectLst/>
          <a:extLst/>
        </p:spPr>
        <p:txBody>
          <a:bodyPr wrap="none" anchor="t"/>
          <a:lstStyle/>
          <a:p>
            <a:r>
              <a:rPr lang="en-US" sz="1600" b="1" dirty="0">
                <a:latin typeface="Courier New" panose="02070309020205020404" pitchFamily="49" charset="0"/>
                <a:cs typeface="Courier New" panose="02070309020205020404" pitchFamily="49" charset="0"/>
              </a:rPr>
              <a:t>t</a:t>
            </a:r>
            <a:r>
              <a:rPr lang="en-US" sz="1600" b="1" dirty="0" smtClean="0">
                <a:latin typeface="Courier New" panose="02070309020205020404" pitchFamily="49" charset="0"/>
                <a:cs typeface="Courier New" panose="02070309020205020404" pitchFamily="49" charset="0"/>
              </a:rPr>
              <a:t>ypedef struct</a:t>
            </a:r>
            <a:endParaRPr lang="en-US" sz="1600" b="1"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a:t>
            </a:r>
            <a:endParaRPr lang="en-US" sz="1600"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   char color;</a:t>
            </a:r>
            <a:endParaRPr lang="en-US" sz="1600"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   float height;</a:t>
            </a:r>
            <a:endParaRPr lang="en-US" sz="1600"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   float width;</a:t>
            </a:r>
            <a:endParaRPr lang="en-US" sz="1600"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   float length;</a:t>
            </a:r>
            <a:endParaRPr lang="en-US" sz="1600" dirty="0">
              <a:latin typeface="Courier New" panose="02070309020205020404" pitchFamily="49" charset="0"/>
              <a:cs typeface="Courier New" panose="02070309020205020404" pitchFamily="49" charset="0"/>
            </a:endParaRPr>
          </a:p>
          <a:p>
            <a:r>
              <a:rPr lang="en-US" sz="1600" b="1" dirty="0" smtClean="0">
                <a:latin typeface="Courier New" panose="02070309020205020404" pitchFamily="49" charset="0"/>
                <a:cs typeface="Courier New" panose="02070309020205020404" pitchFamily="49" charset="0"/>
              </a:rPr>
              <a:t>} CUBE;</a:t>
            </a:r>
            <a:endParaRPr lang="en-US" sz="1600" dirty="0">
              <a:latin typeface="Courier New" panose="02070309020205020404" pitchFamily="49" charset="0"/>
              <a:cs typeface="Courier New" panose="02070309020205020404" pitchFamily="49" charset="0"/>
            </a:endParaRPr>
          </a:p>
          <a:p>
            <a:r>
              <a:rPr lang="en-US" sz="1600" b="1" dirty="0">
                <a:latin typeface="Courier New" panose="02070309020205020404" pitchFamily="49" charset="0"/>
                <a:cs typeface="Courier New" panose="02070309020205020404" pitchFamily="49" charset="0"/>
              </a:rPr>
              <a:t> </a:t>
            </a:r>
          </a:p>
          <a:p>
            <a:r>
              <a:rPr lang="en-US" sz="1600" b="1" dirty="0">
                <a:latin typeface="Courier New" panose="02070309020205020404" pitchFamily="49" charset="0"/>
                <a:cs typeface="Courier New" panose="02070309020205020404" pitchFamily="49" charset="0"/>
              </a:rPr>
              <a:t>void  main()</a:t>
            </a:r>
          </a:p>
          <a:p>
            <a:r>
              <a:rPr lang="en-US" sz="1600" b="1" dirty="0">
                <a:latin typeface="Courier New" panose="02070309020205020404" pitchFamily="49" charset="0"/>
                <a:cs typeface="Courier New" panose="02070309020205020404" pitchFamily="49" charset="0"/>
              </a:rPr>
              <a:t>{</a:t>
            </a:r>
          </a:p>
          <a:p>
            <a:r>
              <a:rPr lang="en-US" sz="1600" b="1" dirty="0">
                <a:latin typeface="Courier New" panose="02070309020205020404" pitchFamily="49" charset="0"/>
                <a:cs typeface="Courier New" panose="02070309020205020404" pitchFamily="49" charset="0"/>
              </a:rPr>
              <a:t>  CUBE cube1</a:t>
            </a:r>
            <a:r>
              <a:rPr lang="en-US" sz="1600" b="1" dirty="0" smtClean="0">
                <a:latin typeface="Courier New" panose="02070309020205020404" pitchFamily="49" charset="0"/>
                <a:cs typeface="Courier New" panose="02070309020205020404" pitchFamily="49" charset="0"/>
              </a:rPr>
              <a:t>;</a:t>
            </a:r>
          </a:p>
          <a:p>
            <a:r>
              <a:rPr lang="en-US" sz="1600" b="1" dirty="0" smtClean="0">
                <a:latin typeface="Courier New" panose="02070309020205020404" pitchFamily="49" charset="0"/>
                <a:cs typeface="Courier New" panose="02070309020205020404" pitchFamily="49" charset="0"/>
              </a:rPr>
              <a:t>}</a:t>
            </a:r>
            <a:endParaRPr lang="en-US" sz="1600" dirty="0">
              <a:latin typeface="Courier New" panose="02070309020205020404" pitchFamily="49" charset="0"/>
              <a:cs typeface="Courier New" panose="02070309020205020404" pitchFamily="49" charset="0"/>
            </a:endParaRPr>
          </a:p>
        </p:txBody>
      </p:sp>
      <p:sp>
        <p:nvSpPr>
          <p:cNvPr id="10248" name="Text Box 9"/>
          <p:cNvSpPr txBox="1">
            <a:spLocks noChangeArrowheads="1"/>
          </p:cNvSpPr>
          <p:nvPr>
            <p:custDataLst>
              <p:tags r:id="rId6"/>
            </p:custDataLst>
          </p:nvPr>
        </p:nvSpPr>
        <p:spPr bwMode="auto">
          <a:xfrm>
            <a:off x="1079922" y="901071"/>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10249" name="Text Box 10"/>
          <p:cNvSpPr txBox="1">
            <a:spLocks noChangeArrowheads="1"/>
          </p:cNvSpPr>
          <p:nvPr>
            <p:custDataLst>
              <p:tags r:id="rId7"/>
            </p:custDataLst>
          </p:nvPr>
        </p:nvSpPr>
        <p:spPr bwMode="auto">
          <a:xfrm>
            <a:off x="5254820" y="869583"/>
            <a:ext cx="29993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13</a:t>
            </a:fld>
            <a:endParaRPr lang="en-US" dirty="0"/>
          </a:p>
        </p:txBody>
      </p:sp>
      <p:sp>
        <p:nvSpPr>
          <p:cNvPr id="35" name="Rectangle 2"/>
          <p:cNvSpPr>
            <a:spLocks noGrp="1" noChangeArrowheads="1"/>
          </p:cNvSpPr>
          <p:nvPr>
            <p:ph type="title"/>
          </p:nvPr>
        </p:nvSpPr>
        <p:spPr>
          <a:xfrm>
            <a:off x="76200" y="76200"/>
            <a:ext cx="8937625" cy="831850"/>
          </a:xfrm>
        </p:spPr>
        <p:txBody>
          <a:bodyPr>
            <a:normAutofit/>
          </a:bodyPr>
          <a:lstStyle/>
          <a:p>
            <a:r>
              <a:rPr lang="en-US" altLang="en-US" b="1" dirty="0" smtClean="0"/>
              <a:t>The Structure Variable in Memory</a:t>
            </a:r>
          </a:p>
        </p:txBody>
      </p:sp>
      <p:sp>
        <p:nvSpPr>
          <p:cNvPr id="39" name="Text Box 11"/>
          <p:cNvSpPr txBox="1">
            <a:spLocks noChangeArrowheads="1"/>
          </p:cNvSpPr>
          <p:nvPr/>
        </p:nvSpPr>
        <p:spPr bwMode="auto">
          <a:xfrm>
            <a:off x="5269450" y="1433832"/>
            <a:ext cx="95410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b="1" dirty="0" smtClean="0"/>
              <a:t>cube1</a:t>
            </a:r>
            <a:endParaRPr lang="en-US" altLang="en-US" sz="2400" b="1" dirty="0"/>
          </a:p>
        </p:txBody>
      </p:sp>
      <p:sp>
        <p:nvSpPr>
          <p:cNvPr id="40" name="Text Box 16"/>
          <p:cNvSpPr txBox="1">
            <a:spLocks noChangeArrowheads="1"/>
          </p:cNvSpPr>
          <p:nvPr/>
        </p:nvSpPr>
        <p:spPr bwMode="auto">
          <a:xfrm>
            <a:off x="6563188" y="3035718"/>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41" name="Text Box 17"/>
          <p:cNvSpPr txBox="1">
            <a:spLocks noChangeArrowheads="1"/>
          </p:cNvSpPr>
          <p:nvPr/>
        </p:nvSpPr>
        <p:spPr bwMode="auto">
          <a:xfrm>
            <a:off x="6552361" y="3602575"/>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43" name="Text Box 19"/>
          <p:cNvSpPr txBox="1">
            <a:spLocks noChangeArrowheads="1"/>
          </p:cNvSpPr>
          <p:nvPr/>
        </p:nvSpPr>
        <p:spPr bwMode="auto">
          <a:xfrm>
            <a:off x="5881156" y="2074884"/>
            <a:ext cx="68480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color</a:t>
            </a:r>
            <a:endParaRPr lang="en-US" altLang="en-US" b="1" dirty="0"/>
          </a:p>
        </p:txBody>
      </p:sp>
      <p:sp>
        <p:nvSpPr>
          <p:cNvPr id="44" name="Text Box 20"/>
          <p:cNvSpPr txBox="1">
            <a:spLocks noChangeArrowheads="1"/>
          </p:cNvSpPr>
          <p:nvPr/>
        </p:nvSpPr>
        <p:spPr bwMode="auto">
          <a:xfrm>
            <a:off x="5770562" y="2560451"/>
            <a:ext cx="8002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height</a:t>
            </a:r>
            <a:endParaRPr lang="en-US" altLang="en-US" b="1" dirty="0"/>
          </a:p>
        </p:txBody>
      </p:sp>
      <p:sp>
        <p:nvSpPr>
          <p:cNvPr id="45" name="Text Box 21"/>
          <p:cNvSpPr txBox="1">
            <a:spLocks noChangeArrowheads="1"/>
          </p:cNvSpPr>
          <p:nvPr/>
        </p:nvSpPr>
        <p:spPr bwMode="auto">
          <a:xfrm>
            <a:off x="5770562" y="3025144"/>
            <a:ext cx="7489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width</a:t>
            </a:r>
            <a:endParaRPr lang="en-US" altLang="en-US" b="1" dirty="0"/>
          </a:p>
        </p:txBody>
      </p:sp>
      <p:sp>
        <p:nvSpPr>
          <p:cNvPr id="46" name="Text Box 22"/>
          <p:cNvSpPr txBox="1">
            <a:spLocks noChangeArrowheads="1"/>
          </p:cNvSpPr>
          <p:nvPr/>
        </p:nvSpPr>
        <p:spPr bwMode="auto">
          <a:xfrm>
            <a:off x="5770562" y="3595103"/>
            <a:ext cx="8002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length</a:t>
            </a:r>
            <a:endParaRPr lang="en-US" altLang="en-US" b="1" dirty="0"/>
          </a:p>
        </p:txBody>
      </p:sp>
      <p:sp>
        <p:nvSpPr>
          <p:cNvPr id="47" name="Text Box 16"/>
          <p:cNvSpPr txBox="1">
            <a:spLocks noChangeArrowheads="1"/>
          </p:cNvSpPr>
          <p:nvPr/>
        </p:nvSpPr>
        <p:spPr bwMode="auto">
          <a:xfrm>
            <a:off x="6563189" y="2541917"/>
            <a:ext cx="1368425" cy="406400"/>
          </a:xfrm>
          <a:prstGeom prst="rect">
            <a:avLst/>
          </a:prstGeom>
          <a:solidFill>
            <a:srgbClr val="FF99CC"/>
          </a:solidFill>
          <a:ln w="9525">
            <a:solidFill>
              <a:schemeClr val="tx1"/>
            </a:solidFill>
            <a:miter lim="800000"/>
            <a:headEnd/>
            <a:tailEnd/>
          </a:ln>
          <a:effectLs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48" name="Text Box 16"/>
          <p:cNvSpPr txBox="1">
            <a:spLocks noChangeArrowheads="1"/>
          </p:cNvSpPr>
          <p:nvPr/>
        </p:nvSpPr>
        <p:spPr bwMode="auto">
          <a:xfrm>
            <a:off x="6563190" y="2065062"/>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a:t>?</a:t>
            </a:r>
          </a:p>
        </p:txBody>
      </p:sp>
    </p:spTree>
    <p:extLst>
      <p:ext uri="{BB962C8B-B14F-4D97-AF65-F5344CB8AC3E}">
        <p14:creationId xmlns:p14="http://schemas.microsoft.com/office/powerpoint/2010/main" val="20656044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3"/>
          <p:cNvSpPr>
            <a:spLocks noGrp="1"/>
          </p:cNvSpPr>
          <p:nvPr>
            <p:ph type="dt" sz="half" idx="10"/>
          </p:nvPr>
        </p:nvSpPr>
        <p:spPr/>
        <p:txBody>
          <a:bodyPr lIns="64008" tIns="32004" rIns="64008" bIns="32004"/>
          <a:lstStyle/>
          <a:p>
            <a:r>
              <a:rPr lang="en-US" altLang="en-US" dirty="0" smtClean="0"/>
              <a:t>Arbez/Eid/Schriemer/</a:t>
            </a:r>
            <a:r>
              <a:rPr lang="en-US" altLang="en-US" dirty="0" err="1" smtClean="0"/>
              <a:t>Berini</a:t>
            </a:r>
            <a:endParaRPr lang="en-US" altLang="en-US" dirty="0"/>
          </a:p>
          <a:p>
            <a:endParaRPr lang="en-US" altLang="en-US" dirty="0"/>
          </a:p>
        </p:txBody>
      </p:sp>
      <p:sp>
        <p:nvSpPr>
          <p:cNvPr id="11" name="Slide Number Placeholder 4"/>
          <p:cNvSpPr>
            <a:spLocks noGrp="1"/>
          </p:cNvSpPr>
          <p:nvPr>
            <p:ph type="sldNum" sz="quarter" idx="11"/>
          </p:nvPr>
        </p:nvSpPr>
        <p:spPr/>
        <p:txBody>
          <a:bodyPr lIns="64008" tIns="32004" rIns="64008" bIns="32004"/>
          <a:lstStyle/>
          <a:p>
            <a:r>
              <a:rPr lang="en-US" altLang="en-US"/>
              <a:t>GNG1106-M2-</a:t>
            </a:r>
            <a:fld id="{45521FEE-880E-427F-991B-C6FEEBFFDB6D}" type="slidenum">
              <a:rPr lang="en-US" altLang="en-US"/>
              <a:pPr/>
              <a:t>14</a:t>
            </a:fld>
            <a:endParaRPr lang="en-US" altLang="en-US"/>
          </a:p>
        </p:txBody>
      </p:sp>
      <p:sp>
        <p:nvSpPr>
          <p:cNvPr id="12" name="Rectangle 3"/>
          <p:cNvSpPr>
            <a:spLocks noChangeArrowheads="1"/>
          </p:cNvSpPr>
          <p:nvPr/>
        </p:nvSpPr>
        <p:spPr bwMode="auto">
          <a:xfrm>
            <a:off x="395289" y="193730"/>
            <a:ext cx="8066087" cy="5900684"/>
          </a:xfrm>
          <a:prstGeom prst="rect">
            <a:avLst/>
          </a:prstGeom>
          <a:solidFill>
            <a:schemeClr val="bg1">
              <a:lumMod val="85000"/>
            </a:schemeClr>
          </a:solidFill>
          <a:ln w="38100">
            <a:noFill/>
            <a:miter lim="800000"/>
            <a:headEnd/>
            <a:tailEnd type="none" w="lg" len="lg"/>
          </a:ln>
          <a:effectLst/>
          <a:extLst/>
        </p:spPr>
        <p:txBody>
          <a:bodyPr wrap="none" lIns="64008" tIns="32004" rIns="64008" bIns="32004" anchor="ctr"/>
          <a:lstStyle/>
          <a:p>
            <a:endParaRPr lang="en-CA" b="1" dirty="0"/>
          </a:p>
        </p:txBody>
      </p:sp>
      <p:sp>
        <p:nvSpPr>
          <p:cNvPr id="17" name="Text Box 8"/>
          <p:cNvSpPr txBox="1">
            <a:spLocks noChangeArrowheads="1"/>
          </p:cNvSpPr>
          <p:nvPr/>
        </p:nvSpPr>
        <p:spPr bwMode="auto">
          <a:xfrm>
            <a:off x="561921" y="813666"/>
            <a:ext cx="4474313" cy="4393336"/>
          </a:xfrm>
          <a:prstGeom prst="rect">
            <a:avLst/>
          </a:prstGeom>
          <a:solidFill>
            <a:schemeClr val="bg2">
              <a:lumMod val="75000"/>
            </a:schemeClr>
          </a:solidFill>
          <a:ln w="31750">
            <a:noFill/>
          </a:ln>
          <a:effectLst/>
          <a:extLst/>
        </p:spPr>
        <p:txBody>
          <a:bodyPr lIns="64008" tIns="32004" rIns="64008" bIns="32004"/>
          <a:lstStyle/>
          <a:p>
            <a:pPr algn="l"/>
            <a:r>
              <a:rPr lang="en-US" altLang="en-US" sz="1000" b="1" dirty="0">
                <a:latin typeface="Courier New" pitchFamily="49" charset="0"/>
              </a:rPr>
              <a:t>#include &lt;</a:t>
            </a:r>
            <a:r>
              <a:rPr lang="en-US" altLang="en-US" sz="1000" b="1" dirty="0" err="1">
                <a:latin typeface="Courier New" pitchFamily="49" charset="0"/>
              </a:rPr>
              <a:t>stdio.h</a:t>
            </a:r>
            <a:r>
              <a:rPr lang="en-US" altLang="en-US" sz="1000" b="1" dirty="0">
                <a:latin typeface="Courier New" pitchFamily="49" charset="0"/>
              </a:rPr>
              <a:t>&gt;</a:t>
            </a:r>
          </a:p>
          <a:p>
            <a:pPr algn="l"/>
            <a:r>
              <a:rPr lang="en-US" altLang="en-US" sz="1000" b="1" dirty="0">
                <a:latin typeface="Courier New" pitchFamily="49" charset="0"/>
              </a:rPr>
              <a:t>void </a:t>
            </a:r>
            <a:r>
              <a:rPr lang="en-US" altLang="en-US" sz="1000" b="1" dirty="0" err="1">
                <a:latin typeface="Courier New" pitchFamily="49" charset="0"/>
              </a:rPr>
              <a:t>updateRealArray</a:t>
            </a:r>
            <a:r>
              <a:rPr lang="en-US" altLang="en-US" sz="1000" b="1" dirty="0">
                <a:latin typeface="Courier New" pitchFamily="49" charset="0"/>
              </a:rPr>
              <a:t>(double *);</a:t>
            </a:r>
          </a:p>
          <a:p>
            <a:pPr algn="l"/>
            <a:r>
              <a:rPr lang="en-US" altLang="en-US" sz="1000" b="1" dirty="0">
                <a:latin typeface="Courier New" pitchFamily="49" charset="0"/>
              </a:rPr>
              <a:t>void main()</a:t>
            </a:r>
          </a:p>
          <a:p>
            <a:pPr algn="l"/>
            <a:r>
              <a:rPr lang="en-US" altLang="en-US" sz="1000" b="1" dirty="0">
                <a:latin typeface="Courier New" pitchFamily="49" charset="0"/>
              </a:rPr>
              <a:t>{</a:t>
            </a:r>
          </a:p>
          <a:p>
            <a:pPr algn="l"/>
            <a:r>
              <a:rPr lang="en-US" altLang="en-US" sz="1000" b="1" dirty="0">
                <a:latin typeface="Courier New" pitchFamily="49" charset="0"/>
              </a:rPr>
              <a:t>   double </a:t>
            </a:r>
            <a:r>
              <a:rPr lang="en-US" altLang="en-US" sz="1000" b="1" dirty="0" err="1">
                <a:latin typeface="Courier New" pitchFamily="49" charset="0"/>
              </a:rPr>
              <a:t>realArray</a:t>
            </a:r>
            <a:r>
              <a:rPr lang="en-US" altLang="en-US" sz="1000" b="1" dirty="0">
                <a:latin typeface="Courier New" pitchFamily="49" charset="0"/>
              </a:rPr>
              <a:t>[10] = { 2.1, 3.2, 4.7, 5.2, 7.3 };</a:t>
            </a:r>
          </a:p>
          <a:p>
            <a:pPr algn="l"/>
            <a:r>
              <a:rPr lang="en-US" altLang="en-US" sz="1000" b="1" dirty="0">
                <a:latin typeface="Courier New" pitchFamily="49" charset="0"/>
              </a:rPr>
              <a:t>   </a:t>
            </a:r>
            <a:r>
              <a:rPr lang="en-US" altLang="en-US" sz="1000" b="1" dirty="0" err="1">
                <a:latin typeface="Courier New" pitchFamily="49" charset="0"/>
              </a:rPr>
              <a:t>updateRealArray</a:t>
            </a:r>
            <a:r>
              <a:rPr lang="en-US" altLang="en-US" sz="1000" b="1" dirty="0">
                <a:latin typeface="Courier New" pitchFamily="49" charset="0"/>
              </a:rPr>
              <a:t>(</a:t>
            </a:r>
            <a:r>
              <a:rPr lang="en-US" altLang="en-US" sz="1000" b="1" dirty="0" err="1">
                <a:latin typeface="Courier New" pitchFamily="49" charset="0"/>
              </a:rPr>
              <a:t>realArray</a:t>
            </a:r>
            <a:r>
              <a:rPr lang="en-US" altLang="en-US" sz="1000" b="1" dirty="0">
                <a:latin typeface="Courier New" pitchFamily="49" charset="0"/>
              </a:rPr>
              <a:t>);</a:t>
            </a:r>
          </a:p>
          <a:p>
            <a:pPr algn="l"/>
            <a:r>
              <a:rPr lang="en-US" altLang="en-US" sz="1000" b="1" dirty="0">
                <a:latin typeface="Courier New" pitchFamily="49" charset="0"/>
              </a:rPr>
              <a:t>}</a:t>
            </a:r>
          </a:p>
          <a:p>
            <a:pPr algn="l"/>
            <a:endParaRPr lang="en-US" altLang="en-US" sz="1000" b="1" dirty="0">
              <a:latin typeface="Courier New" pitchFamily="49" charset="0"/>
            </a:endParaRPr>
          </a:p>
          <a:p>
            <a:pPr algn="l"/>
            <a:r>
              <a:rPr lang="en-US" altLang="en-US" sz="1000" b="1" dirty="0">
                <a:latin typeface="Courier New" pitchFamily="49" charset="0"/>
              </a:rPr>
              <a:t>void </a:t>
            </a:r>
            <a:r>
              <a:rPr lang="en-US" altLang="en-US" sz="1000" b="1" dirty="0" err="1">
                <a:latin typeface="Courier New" pitchFamily="49" charset="0"/>
              </a:rPr>
              <a:t>updateRealArray</a:t>
            </a:r>
            <a:r>
              <a:rPr lang="en-US" altLang="en-US" sz="1000" b="1" dirty="0">
                <a:latin typeface="Courier New" pitchFamily="49" charset="0"/>
              </a:rPr>
              <a:t>(double *</a:t>
            </a:r>
            <a:r>
              <a:rPr lang="en-US" altLang="en-US" sz="1000" b="1" dirty="0" err="1">
                <a:latin typeface="Courier New" pitchFamily="49" charset="0"/>
              </a:rPr>
              <a:t>rArr</a:t>
            </a:r>
            <a:r>
              <a:rPr lang="en-US" altLang="en-US" sz="1000" b="1" dirty="0">
                <a:latin typeface="Courier New" pitchFamily="49" charset="0"/>
              </a:rPr>
              <a:t>)</a:t>
            </a:r>
          </a:p>
          <a:p>
            <a:pPr algn="l"/>
            <a:r>
              <a:rPr lang="en-US" altLang="en-US" sz="1000" b="1" dirty="0">
                <a:latin typeface="Courier New" pitchFamily="49" charset="0"/>
              </a:rPr>
              <a:t>{</a:t>
            </a:r>
          </a:p>
          <a:p>
            <a:pPr algn="l"/>
            <a:r>
              <a:rPr lang="en-US" altLang="en-US" sz="1000" b="1" dirty="0">
                <a:latin typeface="Courier New" pitchFamily="49" charset="0"/>
              </a:rPr>
              <a:t>   double x;</a:t>
            </a:r>
          </a:p>
          <a:p>
            <a:pPr algn="l"/>
            <a:r>
              <a:rPr lang="en-US" altLang="en-US" sz="1000" b="1" dirty="0">
                <a:latin typeface="Courier New" pitchFamily="49" charset="0"/>
              </a:rPr>
              <a:t>   x = 8.9;</a:t>
            </a:r>
          </a:p>
          <a:p>
            <a:pPr algn="l"/>
            <a:r>
              <a:rPr lang="en-US" altLang="en-US" sz="1000" b="1" dirty="0">
                <a:latin typeface="Courier New" pitchFamily="49" charset="0"/>
              </a:rPr>
              <a:t>   </a:t>
            </a:r>
            <a:r>
              <a:rPr lang="en-US" altLang="en-US" sz="1000" b="1" dirty="0" err="1">
                <a:latin typeface="Courier New" pitchFamily="49" charset="0"/>
              </a:rPr>
              <a:t>rArr</a:t>
            </a:r>
            <a:r>
              <a:rPr lang="en-US" altLang="en-US" sz="1000" b="1" dirty="0">
                <a:latin typeface="Courier New" pitchFamily="49" charset="0"/>
              </a:rPr>
              <a:t>[8] = 12.3;</a:t>
            </a:r>
          </a:p>
          <a:p>
            <a:pPr algn="l"/>
            <a:r>
              <a:rPr lang="en-US" altLang="en-US" sz="1000" b="1" dirty="0">
                <a:latin typeface="Courier New" pitchFamily="49" charset="0"/>
              </a:rPr>
              <a:t>   </a:t>
            </a:r>
            <a:r>
              <a:rPr lang="en-US" altLang="en-US" sz="1000" b="1" dirty="0" err="1">
                <a:latin typeface="Courier New" pitchFamily="49" charset="0"/>
              </a:rPr>
              <a:t>rArr</a:t>
            </a:r>
            <a:r>
              <a:rPr lang="en-US" altLang="en-US" sz="1000" b="1" dirty="0">
                <a:latin typeface="Courier New" pitchFamily="49" charset="0"/>
              </a:rPr>
              <a:t>[9] = x;</a:t>
            </a:r>
          </a:p>
          <a:p>
            <a:pPr algn="l"/>
            <a:r>
              <a:rPr lang="en-US" altLang="en-US" sz="1000" b="1" dirty="0">
                <a:latin typeface="Courier New" pitchFamily="49" charset="0"/>
              </a:rPr>
              <a:t>}</a:t>
            </a:r>
          </a:p>
        </p:txBody>
      </p:sp>
      <p:sp>
        <p:nvSpPr>
          <p:cNvPr id="18" name="Text Box 9"/>
          <p:cNvSpPr txBox="1">
            <a:spLocks noChangeArrowheads="1"/>
          </p:cNvSpPr>
          <p:nvPr/>
        </p:nvSpPr>
        <p:spPr bwMode="auto">
          <a:xfrm>
            <a:off x="1362552" y="272171"/>
            <a:ext cx="1464568" cy="326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4008" tIns="32004" rIns="64008" bIns="32004">
            <a:spAutoFit/>
          </a:bodyPr>
          <a:lstStyle/>
          <a:p>
            <a:r>
              <a:rPr lang="en-US" altLang="en-US" sz="1700" b="1" dirty="0" smtClean="0"/>
              <a:t>Code Memory</a:t>
            </a:r>
            <a:endParaRPr lang="en-US" altLang="en-US" sz="1700" b="1" dirty="0"/>
          </a:p>
        </p:txBody>
      </p:sp>
      <p:sp>
        <p:nvSpPr>
          <p:cNvPr id="19" name="Text Box 9"/>
          <p:cNvSpPr txBox="1">
            <a:spLocks noChangeArrowheads="1"/>
          </p:cNvSpPr>
          <p:nvPr/>
        </p:nvSpPr>
        <p:spPr bwMode="auto">
          <a:xfrm>
            <a:off x="6519183" y="272408"/>
            <a:ext cx="1805174" cy="326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4008" tIns="32004" rIns="64008" bIns="32004">
            <a:spAutoFit/>
          </a:bodyPr>
          <a:lstStyle/>
          <a:p>
            <a:r>
              <a:rPr lang="en-US" altLang="en-US" sz="1700" b="1" dirty="0"/>
              <a:t>Working Memory</a:t>
            </a:r>
          </a:p>
        </p:txBody>
      </p:sp>
      <p:sp>
        <p:nvSpPr>
          <p:cNvPr id="56" name="Rectangle 7"/>
          <p:cNvSpPr>
            <a:spLocks noChangeArrowheads="1"/>
          </p:cNvSpPr>
          <p:nvPr/>
        </p:nvSpPr>
        <p:spPr bwMode="auto">
          <a:xfrm>
            <a:off x="6029094" y="3862484"/>
            <a:ext cx="2277161" cy="1344517"/>
          </a:xfrm>
          <a:prstGeom prst="rect">
            <a:avLst/>
          </a:prstGeom>
          <a:solidFill>
            <a:schemeClr val="bg2">
              <a:lumMod val="75000"/>
            </a:schemeClr>
          </a:solidFill>
          <a:ln w="25400">
            <a:noFill/>
            <a:miter lim="800000"/>
            <a:headEnd/>
            <a:tailEnd type="none" w="lg" len="lg"/>
          </a:ln>
          <a:effectLst/>
          <a:extLst/>
        </p:spPr>
        <p:txBody>
          <a:bodyPr wrap="none" lIns="64008" tIns="32004" rIns="64008" bIns="32004" anchor="ctr"/>
          <a:lstStyle/>
          <a:p>
            <a:pPr algn="ctr" eaLnBrk="1" hangingPunct="1"/>
            <a:endParaRPr lang="en-US" altLang="en-US" sz="1700" b="1" dirty="0"/>
          </a:p>
        </p:txBody>
      </p:sp>
      <p:cxnSp>
        <p:nvCxnSpPr>
          <p:cNvPr id="8" name="Straight Connector 7"/>
          <p:cNvCxnSpPr/>
          <p:nvPr/>
        </p:nvCxnSpPr>
        <p:spPr bwMode="auto">
          <a:xfrm flipH="1">
            <a:off x="2714446" y="618657"/>
            <a:ext cx="3314649" cy="623548"/>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0" name="Straight Connector 69"/>
          <p:cNvCxnSpPr/>
          <p:nvPr/>
        </p:nvCxnSpPr>
        <p:spPr bwMode="auto">
          <a:xfrm flipH="1" flipV="1">
            <a:off x="2714445" y="1958929"/>
            <a:ext cx="3314651" cy="1465309"/>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2" name="Straight Connector 71"/>
          <p:cNvCxnSpPr/>
          <p:nvPr/>
        </p:nvCxnSpPr>
        <p:spPr bwMode="auto">
          <a:xfrm flipH="1" flipV="1">
            <a:off x="2933252" y="2109159"/>
            <a:ext cx="3095841" cy="175332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4" name="Straight Connector 73"/>
          <p:cNvCxnSpPr/>
          <p:nvPr/>
        </p:nvCxnSpPr>
        <p:spPr bwMode="auto">
          <a:xfrm flipH="1" flipV="1">
            <a:off x="1463040" y="3260785"/>
            <a:ext cx="4566053" cy="1807233"/>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Rectangle 7"/>
          <p:cNvSpPr>
            <a:spLocks noChangeArrowheads="1"/>
          </p:cNvSpPr>
          <p:nvPr/>
        </p:nvSpPr>
        <p:spPr bwMode="auto">
          <a:xfrm>
            <a:off x="6029094" y="618656"/>
            <a:ext cx="2277161" cy="2805582"/>
          </a:xfrm>
          <a:prstGeom prst="rect">
            <a:avLst/>
          </a:prstGeom>
          <a:solidFill>
            <a:schemeClr val="bg2">
              <a:lumMod val="75000"/>
            </a:schemeClr>
          </a:solidFill>
          <a:ln w="25400">
            <a:noFill/>
            <a:miter lim="800000"/>
            <a:headEnd/>
            <a:tailEnd type="none" w="lg" len="lg"/>
          </a:ln>
          <a:effectLst/>
          <a:extLst/>
        </p:spPr>
        <p:txBody>
          <a:bodyPr wrap="none" lIns="64008" tIns="32004" rIns="64008" bIns="32004" anchor="ctr"/>
          <a:lstStyle/>
          <a:p>
            <a:pPr algn="ctr" eaLnBrk="1" hangingPunct="1"/>
            <a:endParaRPr lang="en-US" altLang="en-US" sz="1700" b="1" dirty="0"/>
          </a:p>
        </p:txBody>
      </p:sp>
      <p:sp>
        <p:nvSpPr>
          <p:cNvPr id="20" name="TextBox 19"/>
          <p:cNvSpPr txBox="1"/>
          <p:nvPr/>
        </p:nvSpPr>
        <p:spPr>
          <a:xfrm>
            <a:off x="6948401" y="826019"/>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2.1</a:t>
            </a:r>
            <a:endParaRPr lang="en-CA" sz="1200" dirty="0"/>
          </a:p>
        </p:txBody>
      </p:sp>
      <p:sp>
        <p:nvSpPr>
          <p:cNvPr id="21" name="TextBox 20"/>
          <p:cNvSpPr txBox="1"/>
          <p:nvPr/>
        </p:nvSpPr>
        <p:spPr>
          <a:xfrm>
            <a:off x="6948401" y="1067145"/>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3.2</a:t>
            </a:r>
            <a:endParaRPr lang="en-CA" sz="1200" dirty="0"/>
          </a:p>
        </p:txBody>
      </p:sp>
      <p:sp>
        <p:nvSpPr>
          <p:cNvPr id="22" name="TextBox 21"/>
          <p:cNvSpPr txBox="1"/>
          <p:nvPr/>
        </p:nvSpPr>
        <p:spPr>
          <a:xfrm>
            <a:off x="6943725" y="1308271"/>
            <a:ext cx="1131130"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4.7</a:t>
            </a:r>
            <a:endParaRPr lang="en-CA" sz="1200" dirty="0"/>
          </a:p>
        </p:txBody>
      </p:sp>
      <p:sp>
        <p:nvSpPr>
          <p:cNvPr id="23" name="TextBox 22"/>
          <p:cNvSpPr txBox="1"/>
          <p:nvPr/>
        </p:nvSpPr>
        <p:spPr>
          <a:xfrm>
            <a:off x="6948401" y="1549397"/>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5.2</a:t>
            </a:r>
            <a:endParaRPr lang="en-CA" sz="1200" dirty="0"/>
          </a:p>
        </p:txBody>
      </p:sp>
      <p:sp>
        <p:nvSpPr>
          <p:cNvPr id="24" name="TextBox 23"/>
          <p:cNvSpPr txBox="1"/>
          <p:nvPr/>
        </p:nvSpPr>
        <p:spPr>
          <a:xfrm>
            <a:off x="6948401" y="1790523"/>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7.3</a:t>
            </a:r>
            <a:endParaRPr lang="en-CA" sz="1200" dirty="0"/>
          </a:p>
        </p:txBody>
      </p:sp>
      <p:sp>
        <p:nvSpPr>
          <p:cNvPr id="25" name="TextBox 24"/>
          <p:cNvSpPr txBox="1"/>
          <p:nvPr/>
        </p:nvSpPr>
        <p:spPr>
          <a:xfrm>
            <a:off x="6948401" y="2031649"/>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0.0</a:t>
            </a:r>
            <a:endParaRPr lang="en-CA" sz="1200" dirty="0"/>
          </a:p>
        </p:txBody>
      </p:sp>
      <p:sp>
        <p:nvSpPr>
          <p:cNvPr id="26" name="TextBox 25"/>
          <p:cNvSpPr txBox="1"/>
          <p:nvPr/>
        </p:nvSpPr>
        <p:spPr>
          <a:xfrm>
            <a:off x="6948401" y="2272775"/>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0.0</a:t>
            </a:r>
            <a:endParaRPr lang="en-CA" sz="1200" dirty="0"/>
          </a:p>
        </p:txBody>
      </p:sp>
      <p:sp>
        <p:nvSpPr>
          <p:cNvPr id="27" name="TextBox 26"/>
          <p:cNvSpPr txBox="1"/>
          <p:nvPr/>
        </p:nvSpPr>
        <p:spPr>
          <a:xfrm>
            <a:off x="6948401" y="2513901"/>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0.0</a:t>
            </a:r>
            <a:endParaRPr lang="en-CA" sz="1200" dirty="0"/>
          </a:p>
        </p:txBody>
      </p:sp>
      <p:sp>
        <p:nvSpPr>
          <p:cNvPr id="28" name="TextBox 27"/>
          <p:cNvSpPr txBox="1"/>
          <p:nvPr/>
        </p:nvSpPr>
        <p:spPr>
          <a:xfrm>
            <a:off x="6953163" y="2763200"/>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0.0   12.3</a:t>
            </a:r>
            <a:endParaRPr lang="en-CA" sz="1200" dirty="0"/>
          </a:p>
        </p:txBody>
      </p:sp>
      <p:sp>
        <p:nvSpPr>
          <p:cNvPr id="29" name="TextBox 28"/>
          <p:cNvSpPr txBox="1"/>
          <p:nvPr/>
        </p:nvSpPr>
        <p:spPr>
          <a:xfrm>
            <a:off x="6953163" y="3012499"/>
            <a:ext cx="1126454"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0.0   8.9</a:t>
            </a:r>
            <a:endParaRPr lang="en-CA" sz="1200" dirty="0"/>
          </a:p>
        </p:txBody>
      </p:sp>
      <p:sp>
        <p:nvSpPr>
          <p:cNvPr id="30" name="TextBox 29"/>
          <p:cNvSpPr txBox="1"/>
          <p:nvPr/>
        </p:nvSpPr>
        <p:spPr>
          <a:xfrm>
            <a:off x="6297590" y="826019"/>
            <a:ext cx="680699" cy="218521"/>
          </a:xfrm>
          <a:prstGeom prst="rect">
            <a:avLst/>
          </a:prstGeom>
          <a:noFill/>
        </p:spPr>
        <p:txBody>
          <a:bodyPr wrap="none" lIns="64008" tIns="32004" rIns="64008" bIns="32004" rtlCol="0">
            <a:spAutoFit/>
          </a:bodyPr>
          <a:lstStyle/>
          <a:p>
            <a:pPr>
              <a:spcBef>
                <a:spcPts val="420"/>
              </a:spcBef>
            </a:pPr>
            <a:r>
              <a:rPr lang="en-CA" sz="1000" b="1" dirty="0" err="1" smtClean="0"/>
              <a:t>realArray</a:t>
            </a:r>
            <a:endParaRPr lang="en-CA" sz="1000" b="1" dirty="0"/>
          </a:p>
        </p:txBody>
      </p:sp>
      <p:cxnSp>
        <p:nvCxnSpPr>
          <p:cNvPr id="31" name="Straight Connector 30"/>
          <p:cNvCxnSpPr/>
          <p:nvPr/>
        </p:nvCxnSpPr>
        <p:spPr bwMode="auto">
          <a:xfrm flipV="1">
            <a:off x="7008347" y="3078699"/>
            <a:ext cx="159327" cy="11689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Connector 31"/>
          <p:cNvCxnSpPr/>
          <p:nvPr/>
        </p:nvCxnSpPr>
        <p:spPr bwMode="auto">
          <a:xfrm flipV="1">
            <a:off x="7008347" y="2829400"/>
            <a:ext cx="159327" cy="11689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6761177" y="4483707"/>
            <a:ext cx="206210" cy="249299"/>
          </a:xfrm>
          <a:prstGeom prst="rect">
            <a:avLst/>
          </a:prstGeom>
          <a:solidFill>
            <a:schemeClr val="bg2">
              <a:lumMod val="75000"/>
            </a:schemeClr>
          </a:solidFill>
        </p:spPr>
        <p:txBody>
          <a:bodyPr wrap="none" lIns="64008" tIns="32004" rIns="64008" bIns="32004" rtlCol="0">
            <a:spAutoFit/>
          </a:bodyPr>
          <a:lstStyle/>
          <a:p>
            <a:pPr>
              <a:spcBef>
                <a:spcPts val="420"/>
              </a:spcBef>
            </a:pPr>
            <a:r>
              <a:rPr lang="en-CA" sz="1200" b="1" dirty="0" smtClean="0"/>
              <a:t>x</a:t>
            </a:r>
            <a:endParaRPr lang="en-CA" sz="1200" b="1" dirty="0"/>
          </a:p>
        </p:txBody>
      </p:sp>
      <p:cxnSp>
        <p:nvCxnSpPr>
          <p:cNvPr id="34" name="Straight Connector 33"/>
          <p:cNvCxnSpPr/>
          <p:nvPr/>
        </p:nvCxnSpPr>
        <p:spPr bwMode="auto">
          <a:xfrm flipV="1">
            <a:off x="6770916" y="4165738"/>
            <a:ext cx="159327" cy="11689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Straight Connector 34"/>
          <p:cNvCxnSpPr/>
          <p:nvPr/>
        </p:nvCxnSpPr>
        <p:spPr bwMode="auto">
          <a:xfrm flipV="1">
            <a:off x="6755839" y="4151470"/>
            <a:ext cx="159327" cy="11689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TextBox 35"/>
          <p:cNvSpPr txBox="1"/>
          <p:nvPr/>
        </p:nvSpPr>
        <p:spPr>
          <a:xfrm>
            <a:off x="6606943" y="4106044"/>
            <a:ext cx="1314981"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adr1</a:t>
            </a:r>
            <a:endParaRPr lang="en-CA" sz="1200" dirty="0"/>
          </a:p>
        </p:txBody>
      </p:sp>
      <p:sp>
        <p:nvSpPr>
          <p:cNvPr id="37" name="TextBox 36"/>
          <p:cNvSpPr txBox="1"/>
          <p:nvPr/>
        </p:nvSpPr>
        <p:spPr>
          <a:xfrm>
            <a:off x="6029096" y="4106044"/>
            <a:ext cx="525436" cy="249299"/>
          </a:xfrm>
          <a:prstGeom prst="rect">
            <a:avLst/>
          </a:prstGeom>
          <a:noFill/>
        </p:spPr>
        <p:txBody>
          <a:bodyPr wrap="square" lIns="64008" tIns="32004" rIns="64008" bIns="32004" rtlCol="0">
            <a:spAutoFit/>
          </a:bodyPr>
          <a:lstStyle/>
          <a:p>
            <a:pPr algn="r">
              <a:spcBef>
                <a:spcPts val="420"/>
              </a:spcBef>
            </a:pPr>
            <a:r>
              <a:rPr lang="en-CA" sz="1200" b="1" dirty="0" err="1" smtClean="0"/>
              <a:t>rArr</a:t>
            </a:r>
            <a:endParaRPr lang="en-CA" sz="1200" b="1" dirty="0"/>
          </a:p>
        </p:txBody>
      </p:sp>
      <p:sp>
        <p:nvSpPr>
          <p:cNvPr id="38" name="TextBox 37"/>
          <p:cNvSpPr txBox="1"/>
          <p:nvPr/>
        </p:nvSpPr>
        <p:spPr>
          <a:xfrm>
            <a:off x="6978289" y="4486951"/>
            <a:ext cx="943635" cy="249299"/>
          </a:xfrm>
          <a:prstGeom prst="rect">
            <a:avLst/>
          </a:prstGeom>
          <a:solidFill>
            <a:srgbClr val="FF99CC"/>
          </a:solidFill>
          <a:ln w="22225">
            <a:solidFill>
              <a:srgbClr val="333399"/>
            </a:solidFill>
          </a:ln>
        </p:spPr>
        <p:txBody>
          <a:bodyPr wrap="square" lIns="64008" tIns="32004" rIns="64008" bIns="32004" rtlCol="0">
            <a:spAutoFit/>
          </a:bodyPr>
          <a:lstStyle/>
          <a:p>
            <a:pPr algn="l"/>
            <a:r>
              <a:rPr lang="en-CA" sz="1200" dirty="0" smtClean="0"/>
              <a:t>?   8.9</a:t>
            </a:r>
            <a:endParaRPr lang="en-CA" sz="1200" dirty="0"/>
          </a:p>
        </p:txBody>
      </p:sp>
      <p:cxnSp>
        <p:nvCxnSpPr>
          <p:cNvPr id="39" name="Straight Connector 38"/>
          <p:cNvCxnSpPr/>
          <p:nvPr/>
        </p:nvCxnSpPr>
        <p:spPr bwMode="auto">
          <a:xfrm flipV="1">
            <a:off x="6978289" y="4532377"/>
            <a:ext cx="159327" cy="116897"/>
          </a:xfrm>
          <a:prstGeom prst="line">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0" name="Freeform 39"/>
          <p:cNvSpPr/>
          <p:nvPr/>
        </p:nvSpPr>
        <p:spPr bwMode="auto">
          <a:xfrm>
            <a:off x="5583547" y="1040802"/>
            <a:ext cx="1215286" cy="3065242"/>
          </a:xfrm>
          <a:custGeom>
            <a:avLst/>
            <a:gdLst>
              <a:gd name="connsiteX0" fmla="*/ 1822929 w 1822929"/>
              <a:gd name="connsiteY0" fmla="*/ 4733365 h 4733365"/>
              <a:gd name="connsiteX1" fmla="*/ 4887 w 1822929"/>
              <a:gd name="connsiteY1" fmla="*/ 1936377 h 4733365"/>
              <a:gd name="connsiteX2" fmla="*/ 1392624 w 1822929"/>
              <a:gd name="connsiteY2" fmla="*/ 0 h 4733365"/>
            </a:gdLst>
            <a:ahLst/>
            <a:cxnLst>
              <a:cxn ang="0">
                <a:pos x="connsiteX0" y="connsiteY0"/>
              </a:cxn>
              <a:cxn ang="0">
                <a:pos x="connsiteX1" y="connsiteY1"/>
              </a:cxn>
              <a:cxn ang="0">
                <a:pos x="connsiteX2" y="connsiteY2"/>
              </a:cxn>
            </a:cxnLst>
            <a:rect l="l" t="t" r="r" b="b"/>
            <a:pathLst>
              <a:path w="1822929" h="4733365">
                <a:moveTo>
                  <a:pt x="1822929" y="4733365"/>
                </a:moveTo>
                <a:cubicBezTo>
                  <a:pt x="949766" y="3729318"/>
                  <a:pt x="76604" y="2725271"/>
                  <a:pt x="4887" y="1936377"/>
                </a:cubicBezTo>
                <a:cubicBezTo>
                  <a:pt x="-66830" y="1147483"/>
                  <a:pt x="662897" y="573741"/>
                  <a:pt x="1392624" y="0"/>
                </a:cubicBezTo>
              </a:path>
            </a:pathLst>
          </a:custGeom>
          <a:noFill/>
          <a:ln w="25400" cap="flat" cmpd="sng" algn="ctr">
            <a:solidFill>
              <a:schemeClr val="tx1"/>
            </a:solidFill>
            <a:prstDash val="dash"/>
            <a:round/>
            <a:headEnd type="none" w="med" len="me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4008" tIns="32004" rIns="64008" bIns="32004" numCol="1" rtlCol="0" anchor="b" anchorCtr="0" compatLnSpc="1">
            <a:prstTxWarp prst="textNoShape">
              <a:avLst/>
            </a:prstTxWarp>
          </a:bodyPr>
          <a:lstStyle/>
          <a:p>
            <a:pPr algn="r" defTabSz="640080"/>
            <a:endParaRPr lang="en-US" sz="800"/>
          </a:p>
        </p:txBody>
      </p:sp>
      <p:sp>
        <p:nvSpPr>
          <p:cNvPr id="41" name="Freeform 40"/>
          <p:cNvSpPr/>
          <p:nvPr/>
        </p:nvSpPr>
        <p:spPr bwMode="auto">
          <a:xfrm>
            <a:off x="7506983" y="3164968"/>
            <a:ext cx="352259" cy="1443388"/>
          </a:xfrm>
          <a:custGeom>
            <a:avLst/>
            <a:gdLst>
              <a:gd name="connsiteX0" fmla="*/ 0 w 528389"/>
              <a:gd name="connsiteY0" fmla="*/ 1559859 h 1559859"/>
              <a:gd name="connsiteX1" fmla="*/ 527125 w 528389"/>
              <a:gd name="connsiteY1" fmla="*/ 882127 h 1559859"/>
              <a:gd name="connsiteX2" fmla="*/ 118334 w 528389"/>
              <a:gd name="connsiteY2" fmla="*/ 0 h 1559859"/>
            </a:gdLst>
            <a:ahLst/>
            <a:cxnLst>
              <a:cxn ang="0">
                <a:pos x="connsiteX0" y="connsiteY0"/>
              </a:cxn>
              <a:cxn ang="0">
                <a:pos x="connsiteX1" y="connsiteY1"/>
              </a:cxn>
              <a:cxn ang="0">
                <a:pos x="connsiteX2" y="connsiteY2"/>
              </a:cxn>
            </a:cxnLst>
            <a:rect l="l" t="t" r="r" b="b"/>
            <a:pathLst>
              <a:path w="528389" h="1559859">
                <a:moveTo>
                  <a:pt x="0" y="1559859"/>
                </a:moveTo>
                <a:cubicBezTo>
                  <a:pt x="253701" y="1350981"/>
                  <a:pt x="507403" y="1142103"/>
                  <a:pt x="527125" y="882127"/>
                </a:cubicBezTo>
                <a:cubicBezTo>
                  <a:pt x="546847" y="622151"/>
                  <a:pt x="332590" y="311075"/>
                  <a:pt x="118334" y="0"/>
                </a:cubicBezTo>
              </a:path>
            </a:pathLst>
          </a:custGeom>
          <a:noFill/>
          <a:ln w="25400" cap="flat" cmpd="sng" algn="ctr">
            <a:solidFill>
              <a:schemeClr val="tx1"/>
            </a:solidFill>
            <a:prstDash val="solid"/>
            <a:round/>
            <a:headEnd type="none" w="med" len="me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4008" tIns="32004" rIns="64008" bIns="32004" numCol="1" rtlCol="0" anchor="b" anchorCtr="0" compatLnSpc="1">
            <a:prstTxWarp prst="textNoShape">
              <a:avLst/>
            </a:prstTxWarp>
          </a:bodyPr>
          <a:lstStyle/>
          <a:p>
            <a:pPr algn="r" defTabSz="640080"/>
            <a:endParaRPr lang="en-US" sz="800"/>
          </a:p>
        </p:txBody>
      </p:sp>
      <p:sp>
        <p:nvSpPr>
          <p:cNvPr id="42" name="Rectangle 6"/>
          <p:cNvSpPr>
            <a:spLocks noChangeArrowheads="1"/>
          </p:cNvSpPr>
          <p:nvPr>
            <p:custDataLst>
              <p:tags r:id="rId1"/>
            </p:custDataLst>
          </p:nvPr>
        </p:nvSpPr>
        <p:spPr bwMode="auto">
          <a:xfrm>
            <a:off x="6519183" y="5312699"/>
            <a:ext cx="1444979" cy="596283"/>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Tree>
    <p:extLst>
      <p:ext uri="{BB962C8B-B14F-4D97-AF65-F5344CB8AC3E}">
        <p14:creationId xmlns:p14="http://schemas.microsoft.com/office/powerpoint/2010/main" val="27055466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3"/>
          <p:cNvSpPr>
            <a:spLocks noGrp="1" noChangeArrowheads="1"/>
          </p:cNvSpPr>
          <p:nvPr>
            <p:ph idx="1"/>
          </p:nvPr>
        </p:nvSpPr>
        <p:spPr>
          <a:xfrm>
            <a:off x="76200" y="1341438"/>
            <a:ext cx="8991600" cy="5059362"/>
          </a:xfrm>
        </p:spPr>
        <p:txBody>
          <a:bodyPr/>
          <a:lstStyle/>
          <a:p>
            <a:pPr>
              <a:spcBef>
                <a:spcPct val="10000"/>
              </a:spcBef>
            </a:pPr>
            <a:r>
              <a:rPr lang="en-US" altLang="en-US" sz="2800" dirty="0" smtClean="0"/>
              <a:t>The </a:t>
            </a:r>
            <a:r>
              <a:rPr lang="en-US" altLang="en-US" sz="2800" u="sng" dirty="0" smtClean="0">
                <a:solidFill>
                  <a:schemeClr val="accent2"/>
                </a:solidFill>
              </a:rPr>
              <a:t>only</a:t>
            </a:r>
            <a:r>
              <a:rPr lang="en-US" altLang="en-US" sz="2800" dirty="0" smtClean="0"/>
              <a:t> operations that can be performed on a structure variable are:</a:t>
            </a:r>
          </a:p>
          <a:p>
            <a:pPr lvl="1">
              <a:spcBef>
                <a:spcPct val="10000"/>
              </a:spcBef>
            </a:pPr>
            <a:r>
              <a:rPr lang="en-US" altLang="en-US" sz="2800" b="1" dirty="0" smtClean="0">
                <a:solidFill>
                  <a:srgbClr val="00B0F0"/>
                </a:solidFill>
              </a:rPr>
              <a:t>Assignment</a:t>
            </a:r>
            <a:r>
              <a:rPr lang="en-US" altLang="en-US" sz="2800" dirty="0" smtClean="0"/>
              <a:t> of a structure variable to another structure variable of the same type using </a:t>
            </a:r>
            <a:r>
              <a:rPr lang="en-US" altLang="en-US" sz="2800" dirty="0" smtClean="0">
                <a:latin typeface="Courier New" pitchFamily="49" charset="0"/>
              </a:rPr>
              <a:t>= </a:t>
            </a:r>
            <a:r>
              <a:rPr lang="en-US" altLang="en-US" sz="2800" dirty="0" smtClean="0"/>
              <a:t>(content is copied).</a:t>
            </a:r>
          </a:p>
          <a:p>
            <a:pPr lvl="1">
              <a:spcBef>
                <a:spcPct val="10000"/>
              </a:spcBef>
            </a:pPr>
            <a:r>
              <a:rPr lang="en-US" altLang="en-US" sz="2800" b="1" dirty="0" smtClean="0">
                <a:solidFill>
                  <a:srgbClr val="00B0F0"/>
                </a:solidFill>
              </a:rPr>
              <a:t>Accessing</a:t>
            </a:r>
            <a:r>
              <a:rPr lang="en-US" altLang="en-US" sz="2800" dirty="0" smtClean="0">
                <a:solidFill>
                  <a:srgbClr val="00B0F0"/>
                </a:solidFill>
              </a:rPr>
              <a:t> </a:t>
            </a:r>
            <a:r>
              <a:rPr lang="en-US" altLang="en-US" sz="2800" dirty="0" smtClean="0"/>
              <a:t>a structure’s members.</a:t>
            </a:r>
          </a:p>
          <a:p>
            <a:pPr>
              <a:spcBef>
                <a:spcPct val="10000"/>
              </a:spcBef>
              <a:buClr>
                <a:schemeClr val="accent2"/>
              </a:buClr>
            </a:pPr>
            <a:r>
              <a:rPr lang="en-US" altLang="en-US" sz="3200" dirty="0" smtClean="0">
                <a:solidFill>
                  <a:schemeClr val="accent2"/>
                </a:solidFill>
              </a:rPr>
              <a:t>Structure variables </a:t>
            </a:r>
            <a:r>
              <a:rPr lang="en-US" altLang="en-US" sz="3200" b="1" dirty="0" smtClean="0">
                <a:solidFill>
                  <a:schemeClr val="accent2"/>
                </a:solidFill>
              </a:rPr>
              <a:t>cannot</a:t>
            </a:r>
            <a:r>
              <a:rPr lang="en-US" altLang="en-US" sz="3200" dirty="0" smtClean="0">
                <a:solidFill>
                  <a:schemeClr val="accent2"/>
                </a:solidFill>
              </a:rPr>
              <a:t> be compared.</a:t>
            </a:r>
          </a:p>
          <a:p>
            <a:pPr>
              <a:spcBef>
                <a:spcPct val="10000"/>
              </a:spcBef>
              <a:buClr>
                <a:schemeClr val="accent2"/>
              </a:buClr>
            </a:pPr>
            <a:r>
              <a:rPr lang="en-US" altLang="en-US" sz="3200" dirty="0" smtClean="0">
                <a:solidFill>
                  <a:schemeClr val="accent2"/>
                </a:solidFill>
              </a:rPr>
              <a:t>The members of the structure variable can be used in expressions according to their type.</a:t>
            </a:r>
            <a:endParaRPr lang="en-US" altLang="en-US" sz="3200" dirty="0" smtClean="0"/>
          </a:p>
        </p:txBody>
      </p:sp>
      <p:sp>
        <p:nvSpPr>
          <p:cNvPr id="11268" name="Rectangle 2"/>
          <p:cNvSpPr>
            <a:spLocks noGrp="1" noChangeArrowheads="1"/>
          </p:cNvSpPr>
          <p:nvPr>
            <p:ph type="title"/>
          </p:nvPr>
        </p:nvSpPr>
        <p:spPr>
          <a:xfrm>
            <a:off x="76200" y="76200"/>
            <a:ext cx="8816280" cy="904875"/>
          </a:xfrm>
        </p:spPr>
        <p:txBody>
          <a:bodyPr>
            <a:normAutofit fontScale="90000"/>
          </a:bodyPr>
          <a:lstStyle/>
          <a:p>
            <a:r>
              <a:rPr lang="en-US" altLang="en-US" dirty="0" smtClean="0"/>
              <a:t>Operations with Structure Variables</a:t>
            </a:r>
            <a:endParaRPr lang="en-US" altLang="en-US" sz="3200" dirty="0" smtClean="0"/>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15</a:t>
            </a:fld>
            <a:endParaRPr lang="en-US" altLang="en-US" dirty="0"/>
          </a:p>
        </p:txBody>
      </p:sp>
    </p:spTree>
    <p:extLst>
      <p:ext uri="{BB962C8B-B14F-4D97-AF65-F5344CB8AC3E}">
        <p14:creationId xmlns:p14="http://schemas.microsoft.com/office/powerpoint/2010/main" val="2130730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3"/>
          <p:cNvSpPr>
            <a:spLocks noGrp="1" noChangeArrowheads="1"/>
          </p:cNvSpPr>
          <p:nvPr>
            <p:ph idx="1"/>
          </p:nvPr>
        </p:nvSpPr>
        <p:spPr>
          <a:xfrm>
            <a:off x="76200" y="762000"/>
            <a:ext cx="8991600" cy="5334000"/>
          </a:xfrm>
        </p:spPr>
        <p:txBody>
          <a:bodyPr/>
          <a:lstStyle/>
          <a:p>
            <a:pPr>
              <a:spcBef>
                <a:spcPct val="10000"/>
              </a:spcBef>
            </a:pPr>
            <a:r>
              <a:rPr lang="en-US" altLang="en-US" sz="2000" dirty="0" smtClean="0"/>
              <a:t>A structure variable can be initialized </a:t>
            </a:r>
            <a:r>
              <a:rPr lang="en-US" altLang="en-US" sz="2000" dirty="0" smtClean="0">
                <a:solidFill>
                  <a:schemeClr val="accent2"/>
                </a:solidFill>
              </a:rPr>
              <a:t>when it is declared</a:t>
            </a:r>
            <a:r>
              <a:rPr lang="en-US" altLang="en-US" sz="2000" dirty="0" smtClean="0"/>
              <a:t> by assigning an initializer list enclosed in </a:t>
            </a:r>
            <a:r>
              <a:rPr lang="en-US" altLang="en-US" sz="2000" dirty="0" smtClean="0">
                <a:latin typeface="Courier New" pitchFamily="49" charset="0"/>
              </a:rPr>
              <a:t>{}</a:t>
            </a:r>
            <a:r>
              <a:rPr lang="en-US" altLang="en-US" sz="2000" dirty="0" smtClean="0"/>
              <a:t> to the variable.</a:t>
            </a:r>
          </a:p>
          <a:p>
            <a:pPr lvl="1">
              <a:spcBef>
                <a:spcPct val="10000"/>
              </a:spcBef>
            </a:pPr>
            <a:r>
              <a:rPr lang="en-US" altLang="en-US" sz="2000" dirty="0" smtClean="0"/>
              <a:t>Individual initializers are separated by commas, and be of type compatible with the members.</a:t>
            </a:r>
          </a:p>
          <a:p>
            <a:pPr lvl="1">
              <a:spcBef>
                <a:spcPct val="10000"/>
              </a:spcBef>
            </a:pPr>
            <a:r>
              <a:rPr lang="en-US" altLang="en-US" sz="2000" dirty="0" smtClean="0"/>
              <a:t>Consider the following declaration: </a:t>
            </a:r>
          </a:p>
          <a:p>
            <a:pPr lvl="1">
              <a:spcBef>
                <a:spcPct val="40000"/>
              </a:spcBef>
              <a:spcAft>
                <a:spcPct val="40000"/>
              </a:spcAft>
              <a:buFontTx/>
              <a:buNone/>
            </a:pPr>
            <a:r>
              <a:rPr lang="en-US" altLang="en-US" dirty="0" smtClean="0">
                <a:solidFill>
                  <a:schemeClr val="accent2"/>
                </a:solidFill>
                <a:latin typeface="Courier New" pitchFamily="49" charset="0"/>
              </a:rPr>
              <a:t>			CUBE </a:t>
            </a:r>
            <a:r>
              <a:rPr lang="en-US" altLang="en-US" dirty="0" smtClean="0">
                <a:latin typeface="Courier New" pitchFamily="49" charset="0"/>
              </a:rPr>
              <a:t>oneCube = </a:t>
            </a:r>
            <a:r>
              <a:rPr lang="en-US" altLang="en-US" dirty="0">
                <a:latin typeface="Courier New" pitchFamily="49" charset="0"/>
              </a:rPr>
              <a:t>{'r', </a:t>
            </a:r>
            <a:r>
              <a:rPr lang="en-US" altLang="en-US" dirty="0" smtClean="0">
                <a:latin typeface="Courier New" pitchFamily="49" charset="0"/>
              </a:rPr>
              <a:t>2.4, 5.6, 3.2};</a:t>
            </a:r>
          </a:p>
          <a:p>
            <a:pPr lvl="1">
              <a:spcBef>
                <a:spcPct val="10000"/>
              </a:spcBef>
              <a:buFontTx/>
              <a:buChar char=" "/>
            </a:pPr>
            <a:r>
              <a:rPr lang="en-US" altLang="en-US" sz="2000" dirty="0" smtClean="0"/>
              <a:t>The above declaration results in the creation of the structure variable </a:t>
            </a:r>
            <a:r>
              <a:rPr lang="en-US" altLang="en-US" sz="2000" dirty="0" smtClean="0">
                <a:latin typeface="Courier New" pitchFamily="49" charset="0"/>
              </a:rPr>
              <a:t>oneCube </a:t>
            </a:r>
            <a:r>
              <a:rPr lang="en-US" altLang="en-US" sz="2000" dirty="0" smtClean="0"/>
              <a:t>of type </a:t>
            </a:r>
            <a:r>
              <a:rPr lang="en-US" altLang="en-US" sz="2000" dirty="0" smtClean="0">
                <a:solidFill>
                  <a:schemeClr val="accent2"/>
                </a:solidFill>
                <a:latin typeface="Courier New" pitchFamily="49" charset="0"/>
              </a:rPr>
              <a:t>CUBE </a:t>
            </a:r>
            <a:r>
              <a:rPr lang="en-US" altLang="en-US" sz="2000" dirty="0" smtClean="0"/>
              <a:t>initialized with: </a:t>
            </a:r>
          </a:p>
          <a:p>
            <a:pPr lvl="2">
              <a:spcBef>
                <a:spcPct val="10000"/>
              </a:spcBef>
              <a:buSzPct val="75000"/>
              <a:buFont typeface="Wingdings" pitchFamily="2" charset="2"/>
              <a:buChar char="Ø"/>
            </a:pPr>
            <a:r>
              <a:rPr lang="en-US" altLang="en-US" sz="2000" dirty="0" smtClean="0"/>
              <a:t>the character ‘r’ is assigned to the structure member </a:t>
            </a:r>
            <a:r>
              <a:rPr lang="en-US" altLang="en-US" sz="2000" dirty="0" smtClean="0">
                <a:latin typeface="Courier New" pitchFamily="49" charset="0"/>
              </a:rPr>
              <a:t>color</a:t>
            </a:r>
            <a:r>
              <a:rPr lang="en-US" altLang="en-US" sz="2000" dirty="0" smtClean="0"/>
              <a:t>,</a:t>
            </a:r>
          </a:p>
          <a:p>
            <a:pPr lvl="2">
              <a:spcBef>
                <a:spcPct val="10000"/>
              </a:spcBef>
              <a:buSzPct val="75000"/>
              <a:buFont typeface="Wingdings" pitchFamily="2" charset="2"/>
              <a:buChar char="Ø"/>
            </a:pPr>
            <a:r>
              <a:rPr lang="en-US" altLang="en-US" sz="2000" dirty="0" smtClean="0"/>
              <a:t>the value </a:t>
            </a:r>
            <a:r>
              <a:rPr lang="en-US" altLang="en-US" sz="2000" dirty="0" smtClean="0">
                <a:latin typeface="Courier New" pitchFamily="49" charset="0"/>
              </a:rPr>
              <a:t>2.4 </a:t>
            </a:r>
            <a:r>
              <a:rPr lang="en-US" altLang="en-US" sz="2000" dirty="0" smtClean="0"/>
              <a:t>is </a:t>
            </a:r>
            <a:r>
              <a:rPr lang="en-US" altLang="en-US" sz="2000" dirty="0"/>
              <a:t>assigned to the structure member </a:t>
            </a:r>
            <a:r>
              <a:rPr lang="en-US" altLang="en-US" sz="2000" dirty="0" smtClean="0">
                <a:latin typeface="Courier New" pitchFamily="49" charset="0"/>
              </a:rPr>
              <a:t>width</a:t>
            </a:r>
            <a:r>
              <a:rPr lang="en-US" altLang="en-US" sz="2000" dirty="0" smtClean="0"/>
              <a:t>,</a:t>
            </a:r>
          </a:p>
          <a:p>
            <a:pPr lvl="2">
              <a:spcBef>
                <a:spcPct val="10000"/>
              </a:spcBef>
              <a:buSzPct val="75000"/>
              <a:buFont typeface="Wingdings" pitchFamily="2" charset="2"/>
              <a:buChar char="Ø"/>
            </a:pPr>
            <a:r>
              <a:rPr lang="en-US" altLang="en-US" sz="2000" dirty="0"/>
              <a:t>the value </a:t>
            </a:r>
            <a:r>
              <a:rPr lang="en-US" altLang="en-US" sz="2000" dirty="0" smtClean="0">
                <a:latin typeface="Courier New" pitchFamily="49" charset="0"/>
              </a:rPr>
              <a:t>5.6 </a:t>
            </a:r>
            <a:r>
              <a:rPr lang="en-US" altLang="en-US" sz="2000" dirty="0"/>
              <a:t>is assigned to the structure member </a:t>
            </a:r>
            <a:r>
              <a:rPr lang="en-US" altLang="en-US" sz="2000" dirty="0" smtClean="0">
                <a:latin typeface="Courier New" pitchFamily="49" charset="0"/>
              </a:rPr>
              <a:t>height</a:t>
            </a:r>
            <a:r>
              <a:rPr lang="en-US" altLang="en-US" sz="2000" dirty="0" smtClean="0"/>
              <a:t>,</a:t>
            </a:r>
            <a:endParaRPr lang="en-US" altLang="en-US" sz="2000" dirty="0"/>
          </a:p>
          <a:p>
            <a:pPr lvl="2">
              <a:spcBef>
                <a:spcPct val="10000"/>
              </a:spcBef>
              <a:buSzPct val="75000"/>
              <a:buFont typeface="Wingdings" pitchFamily="2" charset="2"/>
              <a:buChar char="Ø"/>
            </a:pPr>
            <a:r>
              <a:rPr lang="en-US" altLang="en-US" sz="2000" dirty="0"/>
              <a:t>the value </a:t>
            </a:r>
            <a:r>
              <a:rPr lang="en-US" altLang="en-US" sz="2000" dirty="0" smtClean="0">
                <a:latin typeface="Courier New" pitchFamily="49" charset="0"/>
              </a:rPr>
              <a:t>3.2 </a:t>
            </a:r>
            <a:r>
              <a:rPr lang="en-US" altLang="en-US" sz="2000" dirty="0"/>
              <a:t>is assigned to the structure member </a:t>
            </a:r>
            <a:r>
              <a:rPr lang="en-US" altLang="en-US" sz="2000" dirty="0" smtClean="0">
                <a:latin typeface="Courier New" pitchFamily="49" charset="0"/>
              </a:rPr>
              <a:t>length</a:t>
            </a:r>
            <a:r>
              <a:rPr lang="en-US" altLang="en-US" sz="2000" dirty="0" smtClean="0"/>
              <a:t>,</a:t>
            </a:r>
          </a:p>
          <a:p>
            <a:pPr>
              <a:spcBef>
                <a:spcPct val="10000"/>
              </a:spcBef>
            </a:pPr>
            <a:r>
              <a:rPr lang="en-US" altLang="en-US" sz="2000" dirty="0" smtClean="0"/>
              <a:t>Structure variables can also be initialized after the declaration by accessing individual members within assignments as shown in the </a:t>
            </a:r>
            <a:br>
              <a:rPr lang="en-US" altLang="en-US" sz="2000" dirty="0" smtClean="0"/>
            </a:br>
            <a:r>
              <a:rPr lang="en-US" altLang="en-US" sz="2000" dirty="0" smtClean="0"/>
              <a:t>              in the next slide.</a:t>
            </a:r>
          </a:p>
          <a:p>
            <a:pPr lvl="2">
              <a:spcBef>
                <a:spcPct val="10000"/>
              </a:spcBef>
            </a:pPr>
            <a:endParaRPr lang="en-US" altLang="en-US" sz="2000" dirty="0" smtClean="0"/>
          </a:p>
        </p:txBody>
      </p:sp>
      <p:sp>
        <p:nvSpPr>
          <p:cNvPr id="12292" name="Rectangle 2"/>
          <p:cNvSpPr>
            <a:spLocks noGrp="1" noChangeArrowheads="1"/>
          </p:cNvSpPr>
          <p:nvPr>
            <p:ph type="title"/>
          </p:nvPr>
        </p:nvSpPr>
        <p:spPr>
          <a:xfrm>
            <a:off x="76199" y="76200"/>
            <a:ext cx="8937625" cy="457200"/>
          </a:xfrm>
        </p:spPr>
        <p:txBody>
          <a:bodyPr>
            <a:normAutofit fontScale="90000"/>
          </a:bodyPr>
          <a:lstStyle/>
          <a:p>
            <a:r>
              <a:rPr lang="en-US" altLang="en-US" dirty="0" smtClean="0"/>
              <a:t>Initializing a Structure Variable</a:t>
            </a:r>
            <a:endParaRPr lang="en-US" altLang="en-US" sz="3200" dirty="0" smtClean="0"/>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16</a:t>
            </a:fld>
            <a:endParaRPr lang="en-US" altLang="en-US" dirty="0"/>
          </a:p>
        </p:txBody>
      </p:sp>
    </p:spTree>
    <p:extLst>
      <p:ext uri="{BB962C8B-B14F-4D97-AF65-F5344CB8AC3E}">
        <p14:creationId xmlns:p14="http://schemas.microsoft.com/office/powerpoint/2010/main" val="2746524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3"/>
          <p:cNvSpPr>
            <a:spLocks noGrp="1" noChangeArrowheads="1"/>
          </p:cNvSpPr>
          <p:nvPr>
            <p:ph idx="1"/>
          </p:nvPr>
        </p:nvSpPr>
        <p:spPr>
          <a:xfrm>
            <a:off x="76200" y="533400"/>
            <a:ext cx="8991600" cy="5638800"/>
          </a:xfrm>
        </p:spPr>
        <p:txBody>
          <a:bodyPr/>
          <a:lstStyle/>
          <a:p>
            <a:pPr>
              <a:spcBef>
                <a:spcPct val="10000"/>
              </a:spcBef>
            </a:pPr>
            <a:r>
              <a:rPr lang="en-US" altLang="en-US" sz="2000" dirty="0" smtClean="0"/>
              <a:t>The members of a structure can be accessed using the </a:t>
            </a:r>
            <a:r>
              <a:rPr lang="en-US" altLang="en-US" sz="2000" u="sng" dirty="0" smtClean="0">
                <a:solidFill>
                  <a:srgbClr val="FF6600"/>
                </a:solidFill>
              </a:rPr>
              <a:t>structure member operator</a:t>
            </a:r>
            <a:r>
              <a:rPr lang="en-US" altLang="en-US" sz="2000" dirty="0" smtClean="0"/>
              <a:t> ( the period .), also called the </a:t>
            </a:r>
            <a:r>
              <a:rPr lang="en-US" altLang="en-US" sz="2000" dirty="0" smtClean="0">
                <a:solidFill>
                  <a:srgbClr val="FF6600"/>
                </a:solidFill>
              </a:rPr>
              <a:t>dot operator</a:t>
            </a:r>
            <a:r>
              <a:rPr lang="en-US" altLang="en-US" sz="2000" dirty="0" smtClean="0"/>
              <a:t>, the structure variable name and the structure member names.</a:t>
            </a:r>
          </a:p>
          <a:p>
            <a:pPr>
              <a:spcBef>
                <a:spcPct val="10000"/>
              </a:spcBef>
            </a:pPr>
            <a:r>
              <a:rPr lang="en-US" altLang="en-US" sz="2000" dirty="0" smtClean="0"/>
              <a:t>A member of a structure variable is accessed by placing the </a:t>
            </a:r>
            <a:r>
              <a:rPr lang="en-US" altLang="en-US" sz="2000" dirty="0" smtClean="0">
                <a:solidFill>
                  <a:srgbClr val="FF6600"/>
                </a:solidFill>
              </a:rPr>
              <a:t>dot operator</a:t>
            </a:r>
            <a:r>
              <a:rPr lang="en-US" altLang="en-US" sz="2000" dirty="0" smtClean="0"/>
              <a:t> between the name of the structure variable and the name of the member to be accessed.</a:t>
            </a:r>
          </a:p>
          <a:p>
            <a:pPr lvl="1">
              <a:spcBef>
                <a:spcPct val="10000"/>
              </a:spcBef>
            </a:pPr>
            <a:r>
              <a:rPr lang="en-US" altLang="en-US" sz="2000" dirty="0" smtClean="0"/>
              <a:t>Suppose that the structure variable </a:t>
            </a:r>
            <a:r>
              <a:rPr lang="en-US" altLang="en-US" sz="2000" dirty="0" smtClean="0">
                <a:latin typeface="Courier New" pitchFamily="49" charset="0"/>
              </a:rPr>
              <a:t>oneCube</a:t>
            </a:r>
            <a:r>
              <a:rPr lang="en-US" altLang="en-US" sz="2000" dirty="0" smtClean="0"/>
              <a:t> has been declared previously.</a:t>
            </a:r>
          </a:p>
          <a:p>
            <a:pPr marL="914400" lvl="3" indent="0">
              <a:spcBef>
                <a:spcPct val="10000"/>
              </a:spcBef>
              <a:buNone/>
            </a:pPr>
            <a:r>
              <a:rPr lang="en-US" altLang="en-US" sz="1800" dirty="0">
                <a:solidFill>
                  <a:srgbClr val="FF6600"/>
                </a:solidFill>
                <a:latin typeface="Courier New" pitchFamily="49" charset="0"/>
              </a:rPr>
              <a:t>c</a:t>
            </a:r>
            <a:r>
              <a:rPr lang="en-US" altLang="en-US" sz="1800" dirty="0" smtClean="0">
                <a:solidFill>
                  <a:srgbClr val="FF6600"/>
                </a:solidFill>
                <a:latin typeface="Courier New" pitchFamily="49" charset="0"/>
              </a:rPr>
              <a:t>ube1.color = RED;</a:t>
            </a:r>
          </a:p>
          <a:p>
            <a:pPr marL="914400" lvl="3" indent="0">
              <a:spcBef>
                <a:spcPct val="10000"/>
              </a:spcBef>
              <a:buNone/>
            </a:pPr>
            <a:r>
              <a:rPr lang="en-US" altLang="en-US" sz="1800" dirty="0" smtClean="0">
                <a:solidFill>
                  <a:srgbClr val="FF6600"/>
                </a:solidFill>
                <a:latin typeface="Courier New" pitchFamily="49" charset="0"/>
              </a:rPr>
              <a:t>cube1.height = 1.2;</a:t>
            </a:r>
          </a:p>
          <a:p>
            <a:pPr marL="914400" lvl="3" indent="0">
              <a:spcBef>
                <a:spcPct val="10000"/>
              </a:spcBef>
              <a:buNone/>
            </a:pPr>
            <a:r>
              <a:rPr lang="en-US" altLang="en-US" sz="1800" dirty="0" smtClean="0">
                <a:solidFill>
                  <a:srgbClr val="FF6600"/>
                </a:solidFill>
                <a:latin typeface="Courier New" pitchFamily="49" charset="0"/>
              </a:rPr>
              <a:t>cube1.width = 2.5;</a:t>
            </a:r>
          </a:p>
          <a:p>
            <a:pPr marL="914400" lvl="3" indent="0">
              <a:spcBef>
                <a:spcPct val="10000"/>
              </a:spcBef>
              <a:buNone/>
            </a:pPr>
            <a:r>
              <a:rPr lang="en-US" altLang="en-US" sz="1800" dirty="0" smtClean="0">
                <a:solidFill>
                  <a:srgbClr val="FF6600"/>
                </a:solidFill>
                <a:latin typeface="Courier New" pitchFamily="49" charset="0"/>
              </a:rPr>
              <a:t>cube1.length = 4.2;</a:t>
            </a:r>
          </a:p>
          <a:p>
            <a:pPr marL="914400" lvl="3" indent="0">
              <a:spcBef>
                <a:spcPct val="10000"/>
              </a:spcBef>
              <a:buNone/>
            </a:pPr>
            <a:r>
              <a:rPr lang="en-US" altLang="en-US" sz="1800" dirty="0" smtClean="0">
                <a:solidFill>
                  <a:srgbClr val="FF6600"/>
                </a:solidFill>
                <a:latin typeface="Courier New" pitchFamily="49" charset="0"/>
              </a:rPr>
              <a:t>volume = cube1.height*cubel.width*cube1.length;</a:t>
            </a:r>
            <a:endParaRPr lang="en-US" altLang="en-US" sz="1800" dirty="0" smtClean="0">
              <a:latin typeface="Courier New" pitchFamily="49" charset="0"/>
            </a:endParaRPr>
          </a:p>
          <a:p>
            <a:pPr marL="914400" lvl="3" indent="0">
              <a:spcBef>
                <a:spcPct val="10000"/>
              </a:spcBef>
              <a:buNone/>
            </a:pPr>
            <a:r>
              <a:rPr lang="en-US" altLang="en-US" sz="1800" dirty="0" smtClean="0">
                <a:latin typeface="Courier New" pitchFamily="49" charset="0"/>
              </a:rPr>
              <a:t>printf("The cube has a width of %f and volume %</a:t>
            </a:r>
            <a:r>
              <a:rPr lang="en-US" altLang="en-US" sz="1800" dirty="0">
                <a:latin typeface="Courier New" pitchFamily="49" charset="0"/>
              </a:rPr>
              <a:t>f\n", </a:t>
            </a:r>
            <a:endParaRPr lang="en-US" altLang="en-US" sz="1800" dirty="0" smtClean="0">
              <a:latin typeface="Courier New" pitchFamily="49" charset="0"/>
            </a:endParaRPr>
          </a:p>
          <a:p>
            <a:pPr marL="914400" lvl="3" indent="0">
              <a:spcBef>
                <a:spcPct val="10000"/>
              </a:spcBef>
              <a:buNone/>
            </a:pPr>
            <a:r>
              <a:rPr lang="en-US" altLang="en-US" sz="1800" dirty="0" smtClean="0">
                <a:latin typeface="Courier New" pitchFamily="49" charset="0"/>
              </a:rPr>
              <a:t>       cube1.width, volume);</a:t>
            </a:r>
          </a:p>
          <a:p>
            <a:pPr lvl="1">
              <a:spcBef>
                <a:spcPct val="10000"/>
              </a:spcBef>
            </a:pPr>
            <a:r>
              <a:rPr lang="en-US" altLang="en-US" sz="2000" dirty="0" smtClean="0"/>
              <a:t>A member of a structure variable is manipulated according to the </a:t>
            </a:r>
            <a:r>
              <a:rPr lang="en-US" altLang="en-US" sz="2000" u="sng" dirty="0" smtClean="0"/>
              <a:t>type</a:t>
            </a:r>
            <a:r>
              <a:rPr lang="en-US" altLang="en-US" sz="2000" dirty="0" smtClean="0"/>
              <a:t> of the member and can be treated like a variable of the same type, for example, used in arithmetic expressions.</a:t>
            </a:r>
          </a:p>
        </p:txBody>
      </p:sp>
      <p:sp>
        <p:nvSpPr>
          <p:cNvPr id="13316" name="Rectangle 2"/>
          <p:cNvSpPr>
            <a:spLocks noGrp="1" noChangeArrowheads="1"/>
          </p:cNvSpPr>
          <p:nvPr>
            <p:ph type="title"/>
          </p:nvPr>
        </p:nvSpPr>
        <p:spPr>
          <a:xfrm>
            <a:off x="76200" y="76200"/>
            <a:ext cx="6781800" cy="457200"/>
          </a:xfrm>
        </p:spPr>
        <p:txBody>
          <a:bodyPr/>
          <a:lstStyle/>
          <a:p>
            <a:r>
              <a:rPr lang="en-US" altLang="en-US" sz="2400" dirty="0" smtClean="0"/>
              <a:t>Using the Members of a Structure Variable</a:t>
            </a:r>
            <a:endParaRPr lang="en-US" altLang="en-US" dirty="0" smtClean="0"/>
          </a:p>
        </p:txBody>
      </p:sp>
      <p:sp>
        <p:nvSpPr>
          <p:cNvPr id="13318" name="AutoShape 4"/>
          <p:cNvSpPr>
            <a:spLocks/>
          </p:cNvSpPr>
          <p:nvPr/>
        </p:nvSpPr>
        <p:spPr bwMode="auto">
          <a:xfrm>
            <a:off x="4305817" y="3214785"/>
            <a:ext cx="134938" cy="1092568"/>
          </a:xfrm>
          <a:prstGeom prst="rightBrace">
            <a:avLst>
              <a:gd name="adj1" fmla="val 79019"/>
              <a:gd name="adj2" fmla="val 50000"/>
            </a:avLst>
          </a:prstGeom>
          <a:noFill/>
          <a:ln w="12700">
            <a:solidFill>
              <a:srgbClr val="FF66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3319" name="Text Box 5"/>
          <p:cNvSpPr txBox="1">
            <a:spLocks noChangeArrowheads="1"/>
          </p:cNvSpPr>
          <p:nvPr/>
        </p:nvSpPr>
        <p:spPr bwMode="auto">
          <a:xfrm>
            <a:off x="4540767" y="3214784"/>
            <a:ext cx="22860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a:solidFill>
                  <a:srgbClr val="FF6600"/>
                </a:solidFill>
              </a:rPr>
              <a:t>Initializes the structure </a:t>
            </a:r>
          </a:p>
          <a:p>
            <a:r>
              <a:rPr lang="en-US" altLang="en-US" sz="2000" dirty="0">
                <a:solidFill>
                  <a:srgbClr val="FF6600"/>
                </a:solidFill>
              </a:rPr>
              <a:t>variable </a:t>
            </a:r>
            <a:r>
              <a:rPr lang="en-US" altLang="en-US" sz="2000" dirty="0" smtClean="0">
                <a:solidFill>
                  <a:srgbClr val="FF6600"/>
                </a:solidFill>
                <a:latin typeface="Courier New" pitchFamily="49" charset="0"/>
              </a:rPr>
              <a:t>oneCube1</a:t>
            </a:r>
            <a:endParaRPr lang="en-US" altLang="en-US" sz="2000" dirty="0">
              <a:solidFill>
                <a:srgbClr val="FF6600"/>
              </a:solidFill>
            </a:endParaRPr>
          </a:p>
        </p:txBody>
      </p:sp>
      <p:sp>
        <p:nvSpPr>
          <p:cNvPr id="2" name="Slide Number Placeholder 1"/>
          <p:cNvSpPr>
            <a:spLocks noGrp="1"/>
          </p:cNvSpPr>
          <p:nvPr>
            <p:ph type="sldNum" sz="quarter" idx="12"/>
          </p:nvPr>
        </p:nvSpPr>
        <p:spPr/>
        <p:txBody>
          <a:bodyPr/>
          <a:lstStyle/>
          <a:p>
            <a:fld id="{B19DF735-7C37-4379-8507-9C74404EA7F8}" type="slidenum">
              <a:rPr lang="en-US" altLang="en-US" smtClean="0"/>
              <a:pPr/>
              <a:t>17</a:t>
            </a:fld>
            <a:endParaRPr lang="en-US" altLang="en-US" dirty="0"/>
          </a:p>
        </p:txBody>
      </p:sp>
    </p:spTree>
    <p:extLst>
      <p:ext uri="{BB962C8B-B14F-4D97-AF65-F5344CB8AC3E}">
        <p14:creationId xmlns:p14="http://schemas.microsoft.com/office/powerpoint/2010/main" val="31097043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4" name="Rectangle 4"/>
          <p:cNvSpPr>
            <a:spLocks noChangeArrowheads="1"/>
          </p:cNvSpPr>
          <p:nvPr>
            <p:custDataLst>
              <p:tags r:id="rId2"/>
            </p:custDataLst>
          </p:nvPr>
        </p:nvSpPr>
        <p:spPr bwMode="auto">
          <a:xfrm>
            <a:off x="323528" y="803672"/>
            <a:ext cx="8259762" cy="5505648"/>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7" name="Rectangle 7"/>
          <p:cNvSpPr>
            <a:spLocks noChangeArrowheads="1"/>
          </p:cNvSpPr>
          <p:nvPr>
            <p:custDataLst>
              <p:tags r:id="rId3"/>
            </p:custDataLst>
          </p:nvPr>
        </p:nvSpPr>
        <p:spPr bwMode="auto">
          <a:xfrm>
            <a:off x="5230490" y="1316576"/>
            <a:ext cx="3047999" cy="3192544"/>
          </a:xfrm>
          <a:prstGeom prst="rect">
            <a:avLst/>
          </a:prstGeom>
          <a:solidFill>
            <a:schemeClr val="bg2">
              <a:lumMod val="75000"/>
            </a:schemeClr>
          </a:solidFill>
          <a:ln w="38100">
            <a:noFill/>
            <a:miter lim="800000"/>
            <a:headEnd/>
            <a:tailEnd type="none" w="lg" len="lg"/>
          </a:ln>
          <a:effectLst/>
          <a:extLst/>
        </p:spPr>
        <p:txBody>
          <a:bodyPr wrap="none" anchor="t"/>
          <a:lstStyle/>
          <a:p>
            <a:pPr fontAlgn="auto">
              <a:spcBef>
                <a:spcPts val="0"/>
              </a:spcBef>
              <a:spcAft>
                <a:spcPts val="600"/>
              </a:spcAft>
              <a:defRPr/>
            </a:pPr>
            <a:endParaRPr lang="en-US" altLang="en-US" sz="2400" b="1" dirty="0">
              <a:solidFill>
                <a:prstClr val="white"/>
              </a:solidFill>
              <a:latin typeface="Lucida Sans Unicode"/>
            </a:endParaRPr>
          </a:p>
        </p:txBody>
      </p:sp>
      <p:sp>
        <p:nvSpPr>
          <p:cNvPr id="10244" name="Rectangle 6"/>
          <p:cNvSpPr>
            <a:spLocks noChangeArrowheads="1"/>
          </p:cNvSpPr>
          <p:nvPr>
            <p:custDataLst>
              <p:tags r:id="rId4"/>
            </p:custDataLst>
          </p:nvPr>
        </p:nvSpPr>
        <p:spPr bwMode="auto">
          <a:xfrm>
            <a:off x="6031999" y="5277253"/>
            <a:ext cx="1444979" cy="596283"/>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5" name="Rectangle 5"/>
          <p:cNvSpPr>
            <a:spLocks noChangeArrowheads="1"/>
          </p:cNvSpPr>
          <p:nvPr>
            <p:custDataLst>
              <p:tags r:id="rId5"/>
            </p:custDataLst>
          </p:nvPr>
        </p:nvSpPr>
        <p:spPr bwMode="auto">
          <a:xfrm>
            <a:off x="592162" y="1245286"/>
            <a:ext cx="4104927" cy="4715883"/>
          </a:xfrm>
          <a:prstGeom prst="rect">
            <a:avLst/>
          </a:prstGeom>
          <a:solidFill>
            <a:schemeClr val="bg2">
              <a:lumMod val="75000"/>
            </a:schemeClr>
          </a:solidFill>
          <a:ln w="38100">
            <a:noFill/>
            <a:miter lim="800000"/>
            <a:headEnd/>
            <a:tailEnd type="none" w="lg" len="lg"/>
          </a:ln>
          <a:effectLst/>
          <a:extLst/>
        </p:spPr>
        <p:txBody>
          <a:bodyPr wrap="none" anchor="t"/>
          <a:lstStyle/>
          <a:p>
            <a:r>
              <a:rPr lang="en-US" sz="1400" b="1" dirty="0" smtClean="0">
                <a:latin typeface="Courier New" panose="02070309020205020404" pitchFamily="49" charset="0"/>
                <a:cs typeface="Courier New" panose="02070309020205020404" pitchFamily="49" charset="0"/>
              </a:rPr>
              <a:t>#define RED </a:t>
            </a:r>
            <a:r>
              <a:rPr lang="en-US" altLang="en-US" sz="1400" b="1" dirty="0">
                <a:latin typeface="Courier New" pitchFamily="49" charset="0"/>
              </a:rPr>
              <a:t>'r'</a:t>
            </a:r>
            <a:endParaRPr lang="en-US" sz="1400" b="1" dirty="0" smtClean="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t</a:t>
            </a:r>
            <a:r>
              <a:rPr lang="en-US" sz="1400" b="1" dirty="0" smtClean="0">
                <a:latin typeface="Courier New" panose="02070309020205020404" pitchFamily="49" charset="0"/>
                <a:cs typeface="Courier New" panose="02070309020205020404" pitchFamily="49" charset="0"/>
              </a:rPr>
              <a:t>ypedef struct</a:t>
            </a:r>
            <a:endParaRPr lang="en-US" sz="1400" b="1"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   char color;</a:t>
            </a:r>
            <a:endParaRPr lang="en-US" sz="1400"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   </a:t>
            </a:r>
            <a:r>
              <a:rPr lang="en-US" sz="1400" b="1" dirty="0" smtClean="0">
                <a:latin typeface="Courier New" panose="02070309020205020404" pitchFamily="49" charset="0"/>
                <a:cs typeface="Courier New" panose="02070309020205020404" pitchFamily="49" charset="0"/>
              </a:rPr>
              <a:t>double height</a:t>
            </a:r>
            <a:r>
              <a:rPr lang="en-US" sz="1400" b="1"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 </a:t>
            </a:r>
            <a:r>
              <a:rPr lang="en-US" sz="1400" b="1" dirty="0" smtClean="0">
                <a:latin typeface="Courier New" panose="02070309020205020404" pitchFamily="49" charset="0"/>
                <a:cs typeface="Courier New" panose="02070309020205020404" pitchFamily="49" charset="0"/>
              </a:rPr>
              <a:t>  double width</a:t>
            </a:r>
            <a:r>
              <a:rPr lang="en-US" sz="1400" b="1"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 </a:t>
            </a:r>
            <a:r>
              <a:rPr lang="en-US" sz="1400" b="1" dirty="0" smtClean="0">
                <a:latin typeface="Courier New" panose="02070309020205020404" pitchFamily="49" charset="0"/>
                <a:cs typeface="Courier New" panose="02070309020205020404" pitchFamily="49" charset="0"/>
              </a:rPr>
              <a:t>  double length</a:t>
            </a:r>
            <a:r>
              <a:rPr lang="en-US" sz="1400" b="1"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a:p>
            <a:r>
              <a:rPr lang="en-US" sz="1400" b="1" dirty="0" smtClean="0">
                <a:latin typeface="Courier New" panose="02070309020205020404" pitchFamily="49" charset="0"/>
                <a:cs typeface="Courier New" panose="02070309020205020404" pitchFamily="49" charset="0"/>
              </a:rPr>
              <a:t>} CUBE;</a:t>
            </a:r>
            <a:endParaRPr lang="en-US" sz="1400"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 </a:t>
            </a:r>
          </a:p>
          <a:p>
            <a:r>
              <a:rPr lang="en-US" sz="1400" b="1" dirty="0">
                <a:latin typeface="Courier New" panose="02070309020205020404" pitchFamily="49" charset="0"/>
                <a:cs typeface="Courier New" panose="02070309020205020404" pitchFamily="49" charset="0"/>
              </a:rPr>
              <a:t>void  main()</a:t>
            </a:r>
          </a:p>
          <a:p>
            <a:r>
              <a:rPr lang="en-US" sz="1400" b="1" dirty="0">
                <a:latin typeface="Courier New" panose="02070309020205020404" pitchFamily="49" charset="0"/>
                <a:cs typeface="Courier New" panose="02070309020205020404" pitchFamily="49" charset="0"/>
              </a:rPr>
              <a:t>{</a:t>
            </a:r>
          </a:p>
          <a:p>
            <a:r>
              <a:rPr lang="en-US" sz="1400" b="1" dirty="0">
                <a:latin typeface="Courier New" panose="02070309020205020404" pitchFamily="49" charset="0"/>
                <a:cs typeface="Courier New" panose="02070309020205020404" pitchFamily="49" charset="0"/>
              </a:rPr>
              <a:t>  CUBE cube1; </a:t>
            </a:r>
            <a:r>
              <a:rPr lang="en-US" sz="1400" b="1" dirty="0" smtClean="0">
                <a:latin typeface="Courier New" panose="02070309020205020404" pitchFamily="49" charset="0"/>
                <a:cs typeface="Courier New" panose="02070309020205020404" pitchFamily="49" charset="0"/>
              </a:rPr>
              <a:t>// Structure</a:t>
            </a:r>
          </a:p>
          <a:p>
            <a:r>
              <a:rPr lang="en-US" altLang="en-US" sz="1400" b="1" dirty="0" smtClean="0">
                <a:latin typeface="Courier New" pitchFamily="49" charset="0"/>
              </a:rPr>
              <a:t>  cube1.color </a:t>
            </a:r>
            <a:r>
              <a:rPr lang="en-US" altLang="en-US" sz="1400" b="1" dirty="0">
                <a:latin typeface="Courier New" pitchFamily="49" charset="0"/>
              </a:rPr>
              <a:t>= RED;</a:t>
            </a:r>
          </a:p>
          <a:p>
            <a:pPr>
              <a:spcBef>
                <a:spcPct val="10000"/>
              </a:spcBef>
            </a:pPr>
            <a:r>
              <a:rPr lang="en-US" altLang="en-US" sz="1400" b="1" dirty="0" smtClean="0">
                <a:latin typeface="Courier New" pitchFamily="49" charset="0"/>
              </a:rPr>
              <a:t>  cube1.height </a:t>
            </a:r>
            <a:r>
              <a:rPr lang="en-US" altLang="en-US" sz="1400" b="1" dirty="0">
                <a:latin typeface="Courier New" pitchFamily="49" charset="0"/>
              </a:rPr>
              <a:t>= 1.2;</a:t>
            </a:r>
          </a:p>
          <a:p>
            <a:pPr>
              <a:spcBef>
                <a:spcPct val="10000"/>
              </a:spcBef>
            </a:pPr>
            <a:r>
              <a:rPr lang="en-US" altLang="en-US" sz="1400" b="1" dirty="0" smtClean="0">
                <a:latin typeface="Courier New" pitchFamily="49" charset="0"/>
              </a:rPr>
              <a:t>  cube1.width </a:t>
            </a:r>
            <a:r>
              <a:rPr lang="en-US" altLang="en-US" sz="1400" b="1" dirty="0">
                <a:latin typeface="Courier New" pitchFamily="49" charset="0"/>
              </a:rPr>
              <a:t>= 2.5;</a:t>
            </a:r>
          </a:p>
          <a:p>
            <a:pPr>
              <a:spcBef>
                <a:spcPct val="10000"/>
              </a:spcBef>
            </a:pPr>
            <a:r>
              <a:rPr lang="en-US" altLang="en-US" sz="1400" b="1" dirty="0" smtClean="0">
                <a:latin typeface="Courier New" pitchFamily="49" charset="0"/>
              </a:rPr>
              <a:t>  cube1.length </a:t>
            </a:r>
            <a:r>
              <a:rPr lang="en-US" altLang="en-US" sz="1400" b="1" dirty="0">
                <a:latin typeface="Courier New" pitchFamily="49" charset="0"/>
              </a:rPr>
              <a:t>= 4.2</a:t>
            </a:r>
            <a:r>
              <a:rPr lang="en-US" altLang="en-US" sz="1400" b="1" dirty="0" smtClean="0">
                <a:latin typeface="Courier New" pitchFamily="49" charset="0"/>
              </a:rPr>
              <a:t>;</a:t>
            </a:r>
          </a:p>
          <a:p>
            <a:pPr>
              <a:spcBef>
                <a:spcPct val="10000"/>
              </a:spcBef>
            </a:pPr>
            <a:r>
              <a:rPr lang="en-US" altLang="en-US" sz="1400" b="1" dirty="0" smtClean="0">
                <a:latin typeface="Courier New" pitchFamily="49" charset="0"/>
              </a:rPr>
              <a:t>  printf</a:t>
            </a:r>
            <a:r>
              <a:rPr lang="en-US" altLang="en-US" sz="1400" b="1" dirty="0">
                <a:latin typeface="Courier New" pitchFamily="49" charset="0"/>
              </a:rPr>
              <a:t>(“The cube has a width </a:t>
            </a:r>
            <a:r>
              <a:rPr lang="en-US" altLang="en-US" sz="1400" b="1" dirty="0" smtClean="0">
                <a:latin typeface="Courier New" pitchFamily="49" charset="0"/>
              </a:rPr>
              <a:t>%</a:t>
            </a:r>
            <a:r>
              <a:rPr lang="en-US" altLang="en-US" sz="1400" b="1" dirty="0">
                <a:latin typeface="Courier New" pitchFamily="49" charset="0"/>
              </a:rPr>
              <a:t>f\n”, </a:t>
            </a:r>
          </a:p>
          <a:p>
            <a:pPr>
              <a:spcBef>
                <a:spcPct val="10000"/>
              </a:spcBef>
            </a:pPr>
            <a:r>
              <a:rPr lang="en-US" altLang="en-US" sz="1400" b="1" dirty="0">
                <a:latin typeface="Courier New" pitchFamily="49" charset="0"/>
              </a:rPr>
              <a:t>       cube1.width</a:t>
            </a:r>
            <a:r>
              <a:rPr lang="en-US" altLang="en-US" sz="1400" b="1" dirty="0" smtClean="0">
                <a:latin typeface="Courier New" pitchFamily="49" charset="0"/>
              </a:rPr>
              <a:t>);</a:t>
            </a:r>
            <a:endParaRPr lang="en-US" sz="1400" b="1" dirty="0">
              <a:latin typeface="Courier New" panose="02070309020205020404" pitchFamily="49" charset="0"/>
              <a:cs typeface="Courier New" panose="02070309020205020404" pitchFamily="49" charset="0"/>
            </a:endParaRPr>
          </a:p>
          <a:p>
            <a:r>
              <a:rPr lang="en-US" sz="1400" b="1" dirty="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p:txBody>
      </p:sp>
      <p:sp>
        <p:nvSpPr>
          <p:cNvPr id="10248" name="Text Box 9"/>
          <p:cNvSpPr txBox="1">
            <a:spLocks noChangeArrowheads="1"/>
          </p:cNvSpPr>
          <p:nvPr>
            <p:custDataLst>
              <p:tags r:id="rId6"/>
            </p:custDataLst>
          </p:nvPr>
        </p:nvSpPr>
        <p:spPr bwMode="auto">
          <a:xfrm>
            <a:off x="1079922" y="901071"/>
            <a:ext cx="27868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Code Memory</a:t>
            </a:r>
            <a:endParaRPr lang="en-US" altLang="en-US" sz="2000" b="1" dirty="0">
              <a:solidFill>
                <a:prstClr val="white"/>
              </a:solidFill>
            </a:endParaRPr>
          </a:p>
        </p:txBody>
      </p:sp>
      <p:sp>
        <p:nvSpPr>
          <p:cNvPr id="10249" name="Text Box 10"/>
          <p:cNvSpPr txBox="1">
            <a:spLocks noChangeArrowheads="1"/>
          </p:cNvSpPr>
          <p:nvPr>
            <p:custDataLst>
              <p:tags r:id="rId7"/>
            </p:custDataLst>
          </p:nvPr>
        </p:nvSpPr>
        <p:spPr bwMode="auto">
          <a:xfrm>
            <a:off x="5254820" y="869583"/>
            <a:ext cx="29993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000" b="1" dirty="0" smtClean="0">
                <a:solidFill>
                  <a:prstClr val="white"/>
                </a:solidFill>
              </a:rPr>
              <a:t>Working Memory</a:t>
            </a:r>
            <a:endParaRPr lang="en-US" altLang="en-US" sz="2000" b="1" dirty="0">
              <a:solidFill>
                <a:prstClr val="white"/>
              </a:solidFill>
            </a:endParaRPr>
          </a:p>
        </p:txBody>
      </p:sp>
      <p:sp>
        <p:nvSpPr>
          <p:cNvPr id="3" name="Slide Number Placeholder 2"/>
          <p:cNvSpPr>
            <a:spLocks noGrp="1"/>
          </p:cNvSpPr>
          <p:nvPr>
            <p:ph type="sldNum" sz="quarter" idx="12"/>
          </p:nvPr>
        </p:nvSpPr>
        <p:spPr/>
        <p:txBody>
          <a:bodyPr/>
          <a:lstStyle/>
          <a:p>
            <a:pPr>
              <a:defRPr/>
            </a:pPr>
            <a:fld id="{C81B4007-664C-4FB4-99DE-7CB8F147906C}" type="slidenum">
              <a:rPr lang="en-US" smtClean="0"/>
              <a:pPr>
                <a:defRPr/>
              </a:pPr>
              <a:t>18</a:t>
            </a:fld>
            <a:endParaRPr lang="en-US" dirty="0"/>
          </a:p>
        </p:txBody>
      </p:sp>
      <p:sp>
        <p:nvSpPr>
          <p:cNvPr id="35" name="Rectangle 2"/>
          <p:cNvSpPr>
            <a:spLocks noGrp="1" noChangeArrowheads="1"/>
          </p:cNvSpPr>
          <p:nvPr>
            <p:ph type="title"/>
          </p:nvPr>
        </p:nvSpPr>
        <p:spPr>
          <a:xfrm>
            <a:off x="76200" y="76200"/>
            <a:ext cx="8937625" cy="831850"/>
          </a:xfrm>
        </p:spPr>
        <p:txBody>
          <a:bodyPr>
            <a:noAutofit/>
          </a:bodyPr>
          <a:lstStyle/>
          <a:p>
            <a:r>
              <a:rPr lang="en-US" altLang="en-US" sz="3200" dirty="0"/>
              <a:t>Using the Members of a Structure Variable</a:t>
            </a:r>
            <a:endParaRPr lang="en-US" altLang="en-US" sz="3200" b="1" dirty="0" smtClean="0"/>
          </a:p>
        </p:txBody>
      </p:sp>
      <p:sp>
        <p:nvSpPr>
          <p:cNvPr id="39" name="Text Box 11"/>
          <p:cNvSpPr txBox="1">
            <a:spLocks noChangeArrowheads="1"/>
          </p:cNvSpPr>
          <p:nvPr/>
        </p:nvSpPr>
        <p:spPr bwMode="auto">
          <a:xfrm>
            <a:off x="5269450" y="1433832"/>
            <a:ext cx="95410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b="1" dirty="0" smtClean="0"/>
              <a:t>cube1</a:t>
            </a:r>
            <a:endParaRPr lang="en-US" altLang="en-US" sz="2400" b="1" dirty="0"/>
          </a:p>
        </p:txBody>
      </p:sp>
      <p:sp>
        <p:nvSpPr>
          <p:cNvPr id="42" name="Rectangle 18"/>
          <p:cNvSpPr>
            <a:spLocks noChangeArrowheads="1"/>
          </p:cNvSpPr>
          <p:nvPr/>
        </p:nvSpPr>
        <p:spPr bwMode="auto">
          <a:xfrm>
            <a:off x="5770562" y="1895497"/>
            <a:ext cx="2338447" cy="2298144"/>
          </a:xfrm>
          <a:prstGeom prst="rect">
            <a:avLst/>
          </a:prstGeom>
          <a:solidFill>
            <a:schemeClr val="bg1">
              <a:lumMod val="85000"/>
            </a:schemeClr>
          </a:solidFill>
          <a:ln w="28575">
            <a:noFill/>
            <a:miter lim="800000"/>
            <a:headEnd/>
            <a:tailEnd/>
          </a:ln>
          <a:effectLs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40" name="Text Box 16"/>
          <p:cNvSpPr txBox="1">
            <a:spLocks noChangeArrowheads="1"/>
          </p:cNvSpPr>
          <p:nvPr/>
        </p:nvSpPr>
        <p:spPr bwMode="auto">
          <a:xfrm>
            <a:off x="6563188" y="3035718"/>
            <a:ext cx="13684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  2.5</a:t>
            </a:r>
            <a:endParaRPr lang="en-US" altLang="en-US" sz="2000" dirty="0"/>
          </a:p>
        </p:txBody>
      </p:sp>
      <p:sp>
        <p:nvSpPr>
          <p:cNvPr id="41" name="Text Box 17"/>
          <p:cNvSpPr txBox="1">
            <a:spLocks noChangeArrowheads="1"/>
          </p:cNvSpPr>
          <p:nvPr/>
        </p:nvSpPr>
        <p:spPr bwMode="auto">
          <a:xfrm>
            <a:off x="6552361" y="3602575"/>
            <a:ext cx="13684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   4.2</a:t>
            </a:r>
            <a:endParaRPr lang="en-US" altLang="en-US" sz="2000" dirty="0"/>
          </a:p>
        </p:txBody>
      </p:sp>
      <p:sp>
        <p:nvSpPr>
          <p:cNvPr id="43" name="Text Box 19"/>
          <p:cNvSpPr txBox="1">
            <a:spLocks noChangeArrowheads="1"/>
          </p:cNvSpPr>
          <p:nvPr/>
        </p:nvSpPr>
        <p:spPr bwMode="auto">
          <a:xfrm>
            <a:off x="5881156" y="2074884"/>
            <a:ext cx="68480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color</a:t>
            </a:r>
            <a:endParaRPr lang="en-US" altLang="en-US" b="1" dirty="0"/>
          </a:p>
        </p:txBody>
      </p:sp>
      <p:sp>
        <p:nvSpPr>
          <p:cNvPr id="44" name="Text Box 20"/>
          <p:cNvSpPr txBox="1">
            <a:spLocks noChangeArrowheads="1"/>
          </p:cNvSpPr>
          <p:nvPr/>
        </p:nvSpPr>
        <p:spPr bwMode="auto">
          <a:xfrm>
            <a:off x="5770562" y="2560451"/>
            <a:ext cx="8002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height</a:t>
            </a:r>
            <a:endParaRPr lang="en-US" altLang="en-US" b="1" dirty="0"/>
          </a:p>
        </p:txBody>
      </p:sp>
      <p:sp>
        <p:nvSpPr>
          <p:cNvPr id="45" name="Text Box 21"/>
          <p:cNvSpPr txBox="1">
            <a:spLocks noChangeArrowheads="1"/>
          </p:cNvSpPr>
          <p:nvPr/>
        </p:nvSpPr>
        <p:spPr bwMode="auto">
          <a:xfrm>
            <a:off x="5770562" y="3025144"/>
            <a:ext cx="7489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width</a:t>
            </a:r>
            <a:endParaRPr lang="en-US" altLang="en-US" b="1" dirty="0"/>
          </a:p>
        </p:txBody>
      </p:sp>
      <p:sp>
        <p:nvSpPr>
          <p:cNvPr id="46" name="Text Box 22"/>
          <p:cNvSpPr txBox="1">
            <a:spLocks noChangeArrowheads="1"/>
          </p:cNvSpPr>
          <p:nvPr/>
        </p:nvSpPr>
        <p:spPr bwMode="auto">
          <a:xfrm>
            <a:off x="5770562" y="3595103"/>
            <a:ext cx="8002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dirty="0" smtClean="0"/>
              <a:t>length</a:t>
            </a:r>
            <a:endParaRPr lang="en-US" altLang="en-US" b="1" dirty="0"/>
          </a:p>
        </p:txBody>
      </p:sp>
      <p:sp>
        <p:nvSpPr>
          <p:cNvPr id="47" name="Text Box 16"/>
          <p:cNvSpPr txBox="1">
            <a:spLocks noChangeArrowheads="1"/>
          </p:cNvSpPr>
          <p:nvPr/>
        </p:nvSpPr>
        <p:spPr bwMode="auto">
          <a:xfrm>
            <a:off x="6563189" y="2541917"/>
            <a:ext cx="13684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  1.2</a:t>
            </a:r>
            <a:endParaRPr lang="en-US" altLang="en-US" sz="2000" dirty="0"/>
          </a:p>
        </p:txBody>
      </p:sp>
      <p:sp>
        <p:nvSpPr>
          <p:cNvPr id="48" name="Text Box 16"/>
          <p:cNvSpPr txBox="1">
            <a:spLocks noChangeArrowheads="1"/>
          </p:cNvSpPr>
          <p:nvPr/>
        </p:nvSpPr>
        <p:spPr bwMode="auto">
          <a:xfrm>
            <a:off x="6587951" y="2065062"/>
            <a:ext cx="1368425" cy="406400"/>
          </a:xfrm>
          <a:prstGeom prst="rect">
            <a:avLst/>
          </a:prstGeom>
          <a:solidFill>
            <a:srgbClr val="FF99CC"/>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  ‘r’</a:t>
            </a:r>
            <a:endParaRPr lang="en-US" altLang="en-US" sz="2000" dirty="0"/>
          </a:p>
        </p:txBody>
      </p:sp>
      <p:cxnSp>
        <p:nvCxnSpPr>
          <p:cNvPr id="8" name="Straight Connector 7"/>
          <p:cNvCxnSpPr/>
          <p:nvPr/>
        </p:nvCxnSpPr>
        <p:spPr>
          <a:xfrm flipH="1">
            <a:off x="6680777" y="2118648"/>
            <a:ext cx="94257" cy="36933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6660230" y="2577453"/>
            <a:ext cx="94257" cy="36933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6660232" y="3044569"/>
            <a:ext cx="94257" cy="36933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6660229" y="3658098"/>
            <a:ext cx="94257" cy="36933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36423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Shows the following</a:t>
            </a:r>
          </a:p>
          <a:p>
            <a:pPr lvl="1"/>
            <a:r>
              <a:rPr lang="en-US" dirty="0" smtClean="0"/>
              <a:t>Defining a structure using a user type.</a:t>
            </a:r>
          </a:p>
          <a:p>
            <a:pPr lvl="1"/>
            <a:r>
              <a:rPr lang="en-US" dirty="0" smtClean="0"/>
              <a:t>Declaring a structure variable.</a:t>
            </a:r>
          </a:p>
          <a:p>
            <a:pPr lvl="1"/>
            <a:r>
              <a:rPr lang="en-US" dirty="0" smtClean="0"/>
              <a:t>Initializing a structure variable when declaring it.</a:t>
            </a:r>
          </a:p>
          <a:p>
            <a:pPr lvl="1"/>
            <a:r>
              <a:rPr lang="en-US" dirty="0" smtClean="0"/>
              <a:t>Using structure members</a:t>
            </a:r>
          </a:p>
          <a:p>
            <a:pPr lvl="2"/>
            <a:r>
              <a:rPr lang="en-US" dirty="0" smtClean="0"/>
              <a:t>Filling with user data</a:t>
            </a:r>
          </a:p>
          <a:p>
            <a:pPr lvl="2"/>
            <a:r>
              <a:rPr lang="en-US" dirty="0" smtClean="0"/>
              <a:t>Using in an arithmetic expression</a:t>
            </a:r>
          </a:p>
          <a:p>
            <a:pPr lvl="1"/>
            <a:r>
              <a:rPr lang="en-US" dirty="0" smtClean="0"/>
              <a:t>Assignment operation with structure variables.</a:t>
            </a:r>
            <a:endParaRPr lang="en-US" dirty="0"/>
          </a:p>
        </p:txBody>
      </p:sp>
      <p:sp>
        <p:nvSpPr>
          <p:cNvPr id="2" name="Title 1"/>
          <p:cNvSpPr>
            <a:spLocks noGrp="1"/>
          </p:cNvSpPr>
          <p:nvPr>
            <p:ph type="title"/>
          </p:nvPr>
        </p:nvSpPr>
        <p:spPr/>
        <p:txBody>
          <a:bodyPr>
            <a:normAutofit/>
          </a:bodyPr>
          <a:lstStyle/>
          <a:p>
            <a:r>
              <a:rPr lang="en-US" dirty="0" smtClean="0"/>
              <a:t>Example </a:t>
            </a:r>
            <a:r>
              <a:rPr lang="en-US" dirty="0" smtClean="0">
                <a:solidFill>
                  <a:srgbClr val="00B0F0"/>
                </a:solidFill>
              </a:rPr>
              <a:t>cubeType.c</a:t>
            </a:r>
            <a:endParaRPr lang="en-US" dirty="0">
              <a:solidFill>
                <a:srgbClr val="00B0F0"/>
              </a:solidFill>
            </a:endParaRPr>
          </a:p>
        </p:txBody>
      </p:sp>
      <p:sp>
        <p:nvSpPr>
          <p:cNvPr id="4" name="Slide Number Placeholder 3"/>
          <p:cNvSpPr>
            <a:spLocks noGrp="1"/>
          </p:cNvSpPr>
          <p:nvPr>
            <p:ph type="sldNum" sz="quarter" idx="12"/>
          </p:nvPr>
        </p:nvSpPr>
        <p:spPr/>
        <p:txBody>
          <a:bodyPr/>
          <a:lstStyle/>
          <a:p>
            <a:fld id="{B19DF735-7C37-4379-8507-9C74404EA7F8}" type="slidenum">
              <a:rPr lang="en-US" altLang="en-US" smtClean="0"/>
              <a:pPr/>
              <a:t>19</a:t>
            </a:fld>
            <a:endParaRPr lang="en-US" altLang="en-US" dirty="0"/>
          </a:p>
        </p:txBody>
      </p:sp>
    </p:spTree>
    <p:extLst>
      <p:ext uri="{BB962C8B-B14F-4D97-AF65-F5344CB8AC3E}">
        <p14:creationId xmlns:p14="http://schemas.microsoft.com/office/powerpoint/2010/main" val="23218117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2067" y="2506362"/>
            <a:ext cx="6764865" cy="762000"/>
          </a:xfrm>
        </p:spPr>
        <p:txBody>
          <a:bodyPr>
            <a:normAutofit/>
          </a:bodyPr>
          <a:lstStyle/>
          <a:p>
            <a:pPr algn="ctr"/>
            <a:r>
              <a:rPr lang="en-CA" dirty="0" smtClean="0"/>
              <a:t>Topic 2: Arrays</a:t>
            </a:r>
            <a:endParaRPr lang="en-CA" dirty="0"/>
          </a:p>
        </p:txBody>
      </p:sp>
      <p:sp>
        <p:nvSpPr>
          <p:cNvPr id="5" name="Slide Number Placeholder 4"/>
          <p:cNvSpPr>
            <a:spLocks noGrp="1"/>
          </p:cNvSpPr>
          <p:nvPr>
            <p:ph type="sldNum" sz="quarter" idx="12"/>
          </p:nvPr>
        </p:nvSpPr>
        <p:spPr/>
        <p:txBody>
          <a:bodyPr/>
          <a:lstStyle/>
          <a:p>
            <a:pPr>
              <a:defRPr/>
            </a:pPr>
            <a:fld id="{9AD674F9-C10D-4A23-B989-C63FE69C2D3C}" type="slidenum">
              <a:rPr lang="en-US" altLang="en-US" smtClean="0"/>
              <a:t>20</a:t>
            </a:fld>
            <a:endParaRPr lang="en-US" altLang="en-US" dirty="0"/>
          </a:p>
        </p:txBody>
      </p:sp>
    </p:spTree>
    <p:extLst>
      <p:ext uri="{BB962C8B-B14F-4D97-AF65-F5344CB8AC3E}">
        <p14:creationId xmlns:p14="http://schemas.microsoft.com/office/powerpoint/2010/main" val="13217644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3"/>
          <p:cNvSpPr>
            <a:spLocks noGrp="1" noChangeArrowheads="1"/>
          </p:cNvSpPr>
          <p:nvPr>
            <p:ph idx="1"/>
          </p:nvPr>
        </p:nvSpPr>
        <p:spPr>
          <a:xfrm>
            <a:off x="0" y="2302934"/>
            <a:ext cx="8991600" cy="3657600"/>
          </a:xfrm>
        </p:spPr>
        <p:txBody>
          <a:bodyPr/>
          <a:lstStyle/>
          <a:p>
            <a:r>
              <a:rPr lang="en-US" altLang="en-US" sz="2000" dirty="0" smtClean="0"/>
              <a:t>We often encounter problems in engineering where a large amount of the </a:t>
            </a:r>
            <a:r>
              <a:rPr lang="en-US" altLang="en-US" sz="2000" u="sng" dirty="0" smtClean="0"/>
              <a:t>same type of data</a:t>
            </a:r>
            <a:r>
              <a:rPr lang="en-US" altLang="en-US" sz="2000" dirty="0" smtClean="0"/>
              <a:t> must be manipulated (like a hundred temperature measurements, for example). </a:t>
            </a:r>
          </a:p>
          <a:p>
            <a:pPr lvl="1"/>
            <a:r>
              <a:rPr lang="en-US" altLang="en-US" sz="1800" dirty="0" smtClean="0"/>
              <a:t>In such cases, it is inconvenient if not impossible to define a distinct variable name for each datum; it is best to use an </a:t>
            </a:r>
            <a:r>
              <a:rPr lang="en-US" altLang="en-US" sz="1800" u="sng" dirty="0" smtClean="0"/>
              <a:t>array</a:t>
            </a:r>
            <a:r>
              <a:rPr lang="en-US" altLang="en-US" sz="1800" dirty="0" smtClean="0"/>
              <a:t>.</a:t>
            </a:r>
          </a:p>
          <a:p>
            <a:r>
              <a:rPr lang="en-US" altLang="en-US" sz="2000" dirty="0" smtClean="0"/>
              <a:t>An array is a </a:t>
            </a:r>
            <a:r>
              <a:rPr lang="en-US" altLang="en-US" sz="2000" u="sng" dirty="0" smtClean="0"/>
              <a:t>data structure</a:t>
            </a:r>
            <a:r>
              <a:rPr lang="en-US" altLang="en-US" sz="2000" dirty="0" smtClean="0"/>
              <a:t> that can conveniently store a large amount of data of the </a:t>
            </a:r>
            <a:r>
              <a:rPr lang="en-US" altLang="en-US" sz="2000" u="sng" dirty="0" smtClean="0"/>
              <a:t>same type</a:t>
            </a:r>
            <a:r>
              <a:rPr lang="en-US" altLang="en-US" sz="2000" dirty="0" smtClean="0"/>
              <a:t>.</a:t>
            </a:r>
          </a:p>
          <a:p>
            <a:r>
              <a:rPr lang="en-US" altLang="en-US" sz="2000" dirty="0" smtClean="0"/>
              <a:t>An array is a </a:t>
            </a:r>
            <a:r>
              <a:rPr lang="en-US" altLang="en-US" sz="2000" u="sng" dirty="0" smtClean="0"/>
              <a:t>static</a:t>
            </a:r>
            <a:r>
              <a:rPr lang="en-US" altLang="en-US" sz="2000" dirty="0" smtClean="0"/>
              <a:t> data structure, which means that its size does not vary during the execution of the program.</a:t>
            </a:r>
          </a:p>
          <a:p>
            <a:r>
              <a:rPr lang="en-US" altLang="en-US" sz="2000" dirty="0" smtClean="0"/>
              <a:t>We can define in a computer an array of any of the basic data types available as well as arrays of structures.</a:t>
            </a:r>
            <a:endParaRPr lang="en-US" altLang="en-US" sz="2000" u="sng" dirty="0" smtClean="0"/>
          </a:p>
        </p:txBody>
      </p:sp>
      <p:sp>
        <p:nvSpPr>
          <p:cNvPr id="2052" name="Rectangle 2"/>
          <p:cNvSpPr>
            <a:spLocks noGrp="1" noChangeArrowheads="1"/>
          </p:cNvSpPr>
          <p:nvPr>
            <p:ph type="title"/>
          </p:nvPr>
        </p:nvSpPr>
        <p:spPr>
          <a:xfrm>
            <a:off x="76200" y="76200"/>
            <a:ext cx="3352800" cy="762000"/>
          </a:xfrm>
        </p:spPr>
        <p:txBody>
          <a:bodyPr>
            <a:normAutofit/>
          </a:bodyPr>
          <a:lstStyle/>
          <a:p>
            <a:r>
              <a:rPr lang="en-US" altLang="en-US" dirty="0" smtClean="0"/>
              <a:t>Arrays</a:t>
            </a:r>
          </a:p>
        </p:txBody>
      </p:sp>
      <p:sp>
        <p:nvSpPr>
          <p:cNvPr id="2054" name="Rectangle 8"/>
          <p:cNvSpPr>
            <a:spLocks noChangeArrowheads="1"/>
          </p:cNvSpPr>
          <p:nvPr/>
        </p:nvSpPr>
        <p:spPr bwMode="auto">
          <a:xfrm>
            <a:off x="0" y="4419600"/>
            <a:ext cx="899160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endParaRPr lang="en-US" altLang="en-US" dirty="0"/>
          </a:p>
        </p:txBody>
      </p:sp>
      <p:pic>
        <p:nvPicPr>
          <p:cNvPr id="2055" name="Picture 25" descr="IN0053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6533" y="152400"/>
            <a:ext cx="1926167" cy="1939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21</a:t>
            </a:fld>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83" name="Rectangle 3"/>
          <p:cNvSpPr>
            <a:spLocks noGrp="1" noChangeArrowheads="1"/>
          </p:cNvSpPr>
          <p:nvPr>
            <p:ph idx="1"/>
          </p:nvPr>
        </p:nvSpPr>
        <p:spPr>
          <a:xfrm>
            <a:off x="477838" y="927100"/>
            <a:ext cx="8208962" cy="5287963"/>
          </a:xfrm>
        </p:spPr>
        <p:txBody>
          <a:bodyPr/>
          <a:lstStyle/>
          <a:p>
            <a:pPr>
              <a:lnSpc>
                <a:spcPct val="90000"/>
              </a:lnSpc>
              <a:defRPr/>
            </a:pPr>
            <a:r>
              <a:rPr lang="en-US" sz="2400" dirty="0" smtClean="0"/>
              <a:t>Suppose that a program reads 5 integers and displays them in reverse order:</a:t>
            </a:r>
          </a:p>
          <a:p>
            <a:pPr lvl="2">
              <a:lnSpc>
                <a:spcPct val="90000"/>
              </a:lnSpc>
              <a:buFontTx/>
              <a:buNone/>
              <a:defRPr/>
            </a:pPr>
            <a:endParaRPr lang="en-US" sz="1100" dirty="0" smtClean="0">
              <a:solidFill>
                <a:schemeClr val="accent2"/>
              </a:solidFill>
              <a:latin typeface="Verdana" pitchFamily="34" charset="0"/>
            </a:endParaRPr>
          </a:p>
          <a:p>
            <a:pPr lvl="2">
              <a:lnSpc>
                <a:spcPct val="90000"/>
              </a:lnSpc>
              <a:buFontTx/>
              <a:buNone/>
              <a:defRPr/>
            </a:pPr>
            <a:r>
              <a:rPr lang="en-US" sz="2000" b="1" kern="1200" dirty="0" smtClean="0">
                <a:latin typeface="Courier New" panose="02070309020205020404" pitchFamily="49" charset="0"/>
                <a:ea typeface="+mn-ea"/>
                <a:cs typeface="Courier New" panose="02070309020205020404" pitchFamily="49" charset="0"/>
              </a:rPr>
              <a:t>scanf("%d", &amp;i1);</a:t>
            </a:r>
          </a:p>
          <a:p>
            <a:pPr lvl="2">
              <a:lnSpc>
                <a:spcPct val="90000"/>
              </a:lnSpc>
              <a:buFontTx/>
              <a:buNone/>
              <a:defRPr/>
            </a:pPr>
            <a:r>
              <a:rPr lang="en-US" sz="2000" b="1" kern="1200" dirty="0">
                <a:latin typeface="Courier New" panose="02070309020205020404" pitchFamily="49" charset="0"/>
                <a:cs typeface="Courier New" panose="02070309020205020404" pitchFamily="49" charset="0"/>
              </a:rPr>
              <a:t>scanf</a:t>
            </a:r>
            <a:r>
              <a:rPr lang="en-US" sz="2000" b="1" kern="1200" dirty="0" smtClean="0">
                <a:latin typeface="Courier New" panose="02070309020205020404" pitchFamily="49" charset="0"/>
                <a:cs typeface="Courier New" panose="02070309020205020404" pitchFamily="49" charset="0"/>
              </a:rPr>
              <a:t>("%d", </a:t>
            </a:r>
            <a:r>
              <a:rPr lang="en-US" sz="2000" b="1" kern="1200" dirty="0">
                <a:latin typeface="Courier New" panose="02070309020205020404" pitchFamily="49" charset="0"/>
                <a:cs typeface="Courier New" panose="02070309020205020404" pitchFamily="49" charset="0"/>
              </a:rPr>
              <a:t>&amp;</a:t>
            </a:r>
            <a:r>
              <a:rPr lang="en-US" sz="2000" b="1" kern="1200" dirty="0" smtClean="0">
                <a:latin typeface="Courier New" panose="02070309020205020404" pitchFamily="49" charset="0"/>
                <a:cs typeface="Courier New" panose="02070309020205020404" pitchFamily="49" charset="0"/>
              </a:rPr>
              <a:t>i2</a:t>
            </a:r>
            <a:r>
              <a:rPr lang="en-US" sz="2000" b="1" kern="1200" dirty="0">
                <a:latin typeface="Courier New" panose="02070309020205020404" pitchFamily="49" charset="0"/>
                <a:cs typeface="Courier New" panose="02070309020205020404" pitchFamily="49" charset="0"/>
              </a:rPr>
              <a:t>);</a:t>
            </a:r>
          </a:p>
          <a:p>
            <a:pPr lvl="2">
              <a:lnSpc>
                <a:spcPct val="90000"/>
              </a:lnSpc>
              <a:buFontTx/>
              <a:buNone/>
              <a:defRPr/>
            </a:pPr>
            <a:r>
              <a:rPr lang="en-US" sz="2000" b="1" kern="1200" dirty="0">
                <a:latin typeface="Courier New" panose="02070309020205020404" pitchFamily="49" charset="0"/>
                <a:cs typeface="Courier New" panose="02070309020205020404" pitchFamily="49" charset="0"/>
              </a:rPr>
              <a:t>scanf</a:t>
            </a:r>
            <a:r>
              <a:rPr lang="en-US" sz="2000" b="1" kern="1200" dirty="0" smtClean="0">
                <a:latin typeface="Courier New" panose="02070309020205020404" pitchFamily="49" charset="0"/>
                <a:cs typeface="Courier New" panose="02070309020205020404" pitchFamily="49" charset="0"/>
              </a:rPr>
              <a:t>("%d", &amp;i3);</a:t>
            </a:r>
            <a:endParaRPr lang="en-US" sz="2000" b="1" kern="1200" dirty="0">
              <a:latin typeface="Courier New" panose="02070309020205020404" pitchFamily="49" charset="0"/>
              <a:cs typeface="Courier New" panose="02070309020205020404" pitchFamily="49" charset="0"/>
            </a:endParaRPr>
          </a:p>
          <a:p>
            <a:pPr lvl="2">
              <a:lnSpc>
                <a:spcPct val="90000"/>
              </a:lnSpc>
              <a:buFontTx/>
              <a:buNone/>
              <a:defRPr/>
            </a:pPr>
            <a:r>
              <a:rPr lang="en-US" sz="2000" b="1" kern="1200" dirty="0">
                <a:latin typeface="Courier New" panose="02070309020205020404" pitchFamily="49" charset="0"/>
                <a:cs typeface="Courier New" panose="02070309020205020404" pitchFamily="49" charset="0"/>
              </a:rPr>
              <a:t>scanf</a:t>
            </a:r>
            <a:r>
              <a:rPr lang="en-US" sz="2000" b="1" kern="1200" dirty="0" smtClean="0">
                <a:latin typeface="Courier New" panose="02070309020205020404" pitchFamily="49" charset="0"/>
                <a:cs typeface="Courier New" panose="02070309020205020404" pitchFamily="49" charset="0"/>
              </a:rPr>
              <a:t>("%d", &amp;i4);</a:t>
            </a:r>
            <a:endParaRPr lang="en-US" sz="2000" b="1" kern="1200" dirty="0">
              <a:latin typeface="Courier New" panose="02070309020205020404" pitchFamily="49" charset="0"/>
              <a:cs typeface="Courier New" panose="02070309020205020404" pitchFamily="49" charset="0"/>
            </a:endParaRPr>
          </a:p>
          <a:p>
            <a:pPr lvl="2">
              <a:lnSpc>
                <a:spcPct val="90000"/>
              </a:lnSpc>
              <a:buFontTx/>
              <a:buNone/>
              <a:defRPr/>
            </a:pPr>
            <a:r>
              <a:rPr lang="en-US" sz="2000" b="1" kern="1200" dirty="0">
                <a:latin typeface="Courier New" panose="02070309020205020404" pitchFamily="49" charset="0"/>
                <a:cs typeface="Courier New" panose="02070309020205020404" pitchFamily="49" charset="0"/>
              </a:rPr>
              <a:t>scanf</a:t>
            </a:r>
            <a:r>
              <a:rPr lang="en-US" sz="2000" b="1" kern="1200" dirty="0" smtClean="0">
                <a:latin typeface="Courier New" panose="02070309020205020404" pitchFamily="49" charset="0"/>
                <a:cs typeface="Courier New" panose="02070309020205020404" pitchFamily="49" charset="0"/>
              </a:rPr>
              <a:t>("%d", &amp;i5);</a:t>
            </a:r>
            <a:endParaRPr lang="en-US" sz="2000" b="1" kern="1200" dirty="0">
              <a:latin typeface="Courier New" panose="02070309020205020404" pitchFamily="49" charset="0"/>
              <a:cs typeface="Courier New" panose="02070309020205020404" pitchFamily="49" charset="0"/>
            </a:endParaRPr>
          </a:p>
          <a:p>
            <a:pPr lvl="2">
              <a:lnSpc>
                <a:spcPct val="90000"/>
              </a:lnSpc>
              <a:buFontTx/>
              <a:buNone/>
              <a:defRPr/>
            </a:pPr>
            <a:endParaRPr lang="en-US" sz="1200" b="1" kern="1200" dirty="0" smtClean="0">
              <a:latin typeface="Courier New" panose="02070309020205020404" pitchFamily="49" charset="0"/>
              <a:ea typeface="+mn-ea"/>
              <a:cs typeface="Courier New" panose="02070309020205020404" pitchFamily="49" charset="0"/>
            </a:endParaRPr>
          </a:p>
          <a:p>
            <a:pPr lvl="2">
              <a:lnSpc>
                <a:spcPct val="90000"/>
              </a:lnSpc>
              <a:buFontTx/>
              <a:buNone/>
              <a:defRPr/>
            </a:pPr>
            <a:r>
              <a:rPr lang="en-US" sz="2000" b="1" kern="1200" dirty="0" smtClean="0">
                <a:latin typeface="Courier New" panose="02070309020205020404" pitchFamily="49" charset="0"/>
                <a:ea typeface="+mn-ea"/>
                <a:cs typeface="Courier New" panose="02070309020205020404" pitchFamily="49" charset="0"/>
              </a:rPr>
              <a:t>printf("%d\n",i5);</a:t>
            </a:r>
          </a:p>
          <a:p>
            <a:pPr lvl="2">
              <a:lnSpc>
                <a:spcPct val="90000"/>
              </a:lnSpc>
              <a:buFontTx/>
              <a:buNone/>
              <a:defRPr/>
            </a:pPr>
            <a:r>
              <a:rPr lang="en-US" sz="2000" b="1" kern="1200" dirty="0">
                <a:latin typeface="Courier New" panose="02070309020205020404" pitchFamily="49" charset="0"/>
                <a:cs typeface="Courier New" panose="02070309020205020404" pitchFamily="49" charset="0"/>
              </a:rPr>
              <a:t>printf</a:t>
            </a:r>
            <a:r>
              <a:rPr lang="en-US" sz="2000" b="1" kern="1200" dirty="0" smtClean="0">
                <a:latin typeface="Courier New" panose="02070309020205020404" pitchFamily="49" charset="0"/>
                <a:cs typeface="Courier New" panose="02070309020205020404" pitchFamily="49" charset="0"/>
              </a:rPr>
              <a:t>("%d\n",i4);</a:t>
            </a:r>
          </a:p>
          <a:p>
            <a:pPr lvl="2">
              <a:lnSpc>
                <a:spcPct val="90000"/>
              </a:lnSpc>
              <a:buNone/>
              <a:defRPr/>
            </a:pPr>
            <a:r>
              <a:rPr lang="en-US" sz="2000" b="1" kern="1200" dirty="0">
                <a:latin typeface="Courier New" panose="02070309020205020404" pitchFamily="49" charset="0"/>
                <a:cs typeface="Courier New" panose="02070309020205020404" pitchFamily="49" charset="0"/>
              </a:rPr>
              <a:t>printf</a:t>
            </a:r>
            <a:r>
              <a:rPr lang="en-US" sz="2000" b="1" kern="1200" dirty="0" smtClean="0">
                <a:latin typeface="Courier New" panose="02070309020205020404" pitchFamily="49" charset="0"/>
                <a:cs typeface="Courier New" panose="02070309020205020404" pitchFamily="49" charset="0"/>
              </a:rPr>
              <a:t>("%d\n",i3);</a:t>
            </a:r>
            <a:endParaRPr lang="en-US" sz="2000" b="1" kern="1200" dirty="0">
              <a:latin typeface="Courier New" panose="02070309020205020404" pitchFamily="49" charset="0"/>
              <a:cs typeface="Courier New" panose="02070309020205020404" pitchFamily="49" charset="0"/>
            </a:endParaRPr>
          </a:p>
          <a:p>
            <a:pPr lvl="2">
              <a:lnSpc>
                <a:spcPct val="90000"/>
              </a:lnSpc>
              <a:buNone/>
              <a:defRPr/>
            </a:pPr>
            <a:r>
              <a:rPr lang="en-US" sz="2000" b="1" kern="1200" dirty="0">
                <a:latin typeface="Courier New" panose="02070309020205020404" pitchFamily="49" charset="0"/>
                <a:cs typeface="Courier New" panose="02070309020205020404" pitchFamily="49" charset="0"/>
              </a:rPr>
              <a:t>printf</a:t>
            </a:r>
            <a:r>
              <a:rPr lang="en-US" sz="2000" b="1" kern="1200" dirty="0" smtClean="0">
                <a:latin typeface="Courier New" panose="02070309020205020404" pitchFamily="49" charset="0"/>
                <a:cs typeface="Courier New" panose="02070309020205020404" pitchFamily="49" charset="0"/>
              </a:rPr>
              <a:t>("%d\n",i2);</a:t>
            </a:r>
            <a:endParaRPr lang="en-US" sz="2000" b="1" kern="1200" dirty="0">
              <a:latin typeface="Courier New" panose="02070309020205020404" pitchFamily="49" charset="0"/>
              <a:cs typeface="Courier New" panose="02070309020205020404" pitchFamily="49" charset="0"/>
            </a:endParaRPr>
          </a:p>
          <a:p>
            <a:pPr lvl="2">
              <a:lnSpc>
                <a:spcPct val="90000"/>
              </a:lnSpc>
              <a:buNone/>
              <a:defRPr/>
            </a:pPr>
            <a:r>
              <a:rPr lang="en-US" sz="2000" b="1" kern="1200" dirty="0">
                <a:latin typeface="Courier New" panose="02070309020205020404" pitchFamily="49" charset="0"/>
                <a:cs typeface="Courier New" panose="02070309020205020404" pitchFamily="49" charset="0"/>
              </a:rPr>
              <a:t>printf</a:t>
            </a:r>
            <a:r>
              <a:rPr lang="en-US" sz="2000" b="1" kern="1200" dirty="0" smtClean="0">
                <a:latin typeface="Courier New" panose="02070309020205020404" pitchFamily="49" charset="0"/>
                <a:cs typeface="Courier New" panose="02070309020205020404" pitchFamily="49" charset="0"/>
              </a:rPr>
              <a:t>("%d\n",i</a:t>
            </a:r>
            <a:r>
              <a:rPr lang="en-US" sz="2000" b="1" kern="1200" dirty="0">
                <a:latin typeface="Courier New" panose="02070309020205020404" pitchFamily="49" charset="0"/>
                <a:cs typeface="Courier New" panose="02070309020205020404" pitchFamily="49" charset="0"/>
              </a:rPr>
              <a:t>1</a:t>
            </a:r>
            <a:r>
              <a:rPr lang="en-US" sz="2000" b="1" kern="1200" dirty="0" smtClean="0">
                <a:latin typeface="Courier New" panose="02070309020205020404" pitchFamily="49" charset="0"/>
                <a:cs typeface="Courier New" panose="02070309020205020404" pitchFamily="49" charset="0"/>
              </a:rPr>
              <a:t>);</a:t>
            </a:r>
          </a:p>
          <a:p>
            <a:pPr lvl="2">
              <a:lnSpc>
                <a:spcPct val="90000"/>
              </a:lnSpc>
              <a:buNone/>
              <a:defRPr/>
            </a:pPr>
            <a:endParaRPr lang="en-US" sz="2000" b="1" kern="1200" dirty="0">
              <a:latin typeface="Courier New" panose="02070309020205020404" pitchFamily="49" charset="0"/>
              <a:cs typeface="Courier New" panose="02070309020205020404" pitchFamily="49" charset="0"/>
            </a:endParaRPr>
          </a:p>
          <a:p>
            <a:pPr>
              <a:lnSpc>
                <a:spcPct val="90000"/>
              </a:lnSpc>
              <a:defRPr/>
            </a:pPr>
            <a:r>
              <a:rPr lang="en-US" sz="2000" dirty="0" smtClean="0"/>
              <a:t>What happens with </a:t>
            </a:r>
            <a:r>
              <a:rPr lang="en-US" sz="2000" dirty="0" smtClean="0">
                <a:solidFill>
                  <a:schemeClr val="accent2"/>
                </a:solidFill>
              </a:rPr>
              <a:t>1000</a:t>
            </a:r>
            <a:r>
              <a:rPr lang="en-US" sz="2000" dirty="0" smtClean="0"/>
              <a:t> integers? </a:t>
            </a:r>
            <a:r>
              <a:rPr lang="en-US" sz="2000" dirty="0" smtClean="0">
                <a:solidFill>
                  <a:schemeClr val="accent2"/>
                </a:solidFill>
              </a:rPr>
              <a:t>N</a:t>
            </a:r>
            <a:r>
              <a:rPr lang="en-US" sz="2000" dirty="0" smtClean="0"/>
              <a:t> integers? How to declare so many variables?</a:t>
            </a:r>
          </a:p>
        </p:txBody>
      </p:sp>
      <p:sp>
        <p:nvSpPr>
          <p:cNvPr id="3074" name="Rectangle 2"/>
          <p:cNvSpPr>
            <a:spLocks noGrp="1" noChangeArrowheads="1"/>
          </p:cNvSpPr>
          <p:nvPr>
            <p:ph type="title"/>
          </p:nvPr>
        </p:nvSpPr>
        <p:spPr>
          <a:xfrm>
            <a:off x="76200" y="76200"/>
            <a:ext cx="8672513" cy="762000"/>
          </a:xfrm>
        </p:spPr>
        <p:txBody>
          <a:bodyPr/>
          <a:lstStyle/>
          <a:p>
            <a:r>
              <a:rPr lang="en-US" altLang="en-US" sz="3600" b="1" dirty="0" smtClean="0"/>
              <a:t>A Problem with Simple Variables…</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22</a:t>
            </a:fld>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17088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7088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70883">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170883">
                                            <p:txEl>
                                              <p:pRg st="8" end="8"/>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70883">
                                            <p:txEl>
                                              <p:pRg st="14" end="1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7088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7088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70883">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17088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idx="1"/>
          </p:nvPr>
        </p:nvSpPr>
        <p:spPr>
          <a:xfrm>
            <a:off x="646113" y="1157288"/>
            <a:ext cx="8229600" cy="1944687"/>
          </a:xfrm>
        </p:spPr>
        <p:txBody>
          <a:bodyPr/>
          <a:lstStyle/>
          <a:p>
            <a:pPr>
              <a:lnSpc>
                <a:spcPct val="90000"/>
              </a:lnSpc>
              <a:spcBef>
                <a:spcPts val="600"/>
              </a:spcBef>
            </a:pPr>
            <a:r>
              <a:rPr lang="en-US" altLang="en-US" sz="2800" dirty="0" smtClean="0"/>
              <a:t>“Simple” variable contains one value.</a:t>
            </a:r>
          </a:p>
          <a:p>
            <a:pPr>
              <a:lnSpc>
                <a:spcPct val="90000"/>
              </a:lnSpc>
              <a:spcBef>
                <a:spcPts val="600"/>
              </a:spcBef>
            </a:pPr>
            <a:r>
              <a:rPr lang="en-US" altLang="en-US" sz="2800" dirty="0" smtClean="0"/>
              <a:t>An </a:t>
            </a:r>
            <a:r>
              <a:rPr lang="en-US" altLang="en-US" sz="2800" dirty="0" smtClean="0">
                <a:solidFill>
                  <a:schemeClr val="accent2"/>
                </a:solidFill>
              </a:rPr>
              <a:t>array</a:t>
            </a:r>
            <a:r>
              <a:rPr lang="en-US" altLang="en-US" sz="2800" dirty="0" smtClean="0"/>
              <a:t> has many “variables” inside it, each able to contain a different value.</a:t>
            </a:r>
          </a:p>
          <a:p>
            <a:pPr>
              <a:lnSpc>
                <a:spcPct val="90000"/>
              </a:lnSpc>
              <a:spcBef>
                <a:spcPts val="600"/>
              </a:spcBef>
            </a:pPr>
            <a:r>
              <a:rPr lang="en-US" altLang="en-US" sz="2800" dirty="0" smtClean="0"/>
              <a:t>An array is a collection of variables of the same type.</a:t>
            </a:r>
          </a:p>
        </p:txBody>
      </p:sp>
      <p:sp>
        <p:nvSpPr>
          <p:cNvPr id="4098" name="Rectangle 2"/>
          <p:cNvSpPr>
            <a:spLocks noGrp="1" noChangeArrowheads="1"/>
          </p:cNvSpPr>
          <p:nvPr>
            <p:ph type="title"/>
          </p:nvPr>
        </p:nvSpPr>
        <p:spPr/>
        <p:txBody>
          <a:bodyPr/>
          <a:lstStyle/>
          <a:p>
            <a:r>
              <a:rPr lang="en-US" altLang="en-US" sz="3600" b="1" dirty="0" smtClean="0"/>
              <a:t>Arrays</a:t>
            </a:r>
          </a:p>
        </p:txBody>
      </p:sp>
      <p:sp>
        <p:nvSpPr>
          <p:cNvPr id="4100" name="Rectangle 6"/>
          <p:cNvSpPr>
            <a:spLocks noChangeArrowheads="1"/>
          </p:cNvSpPr>
          <p:nvPr/>
        </p:nvSpPr>
        <p:spPr bwMode="auto">
          <a:xfrm>
            <a:off x="1943100" y="3730625"/>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01" name="Text Box 7"/>
          <p:cNvSpPr txBox="1">
            <a:spLocks noChangeArrowheads="1"/>
          </p:cNvSpPr>
          <p:nvPr/>
        </p:nvSpPr>
        <p:spPr bwMode="auto">
          <a:xfrm>
            <a:off x="1295400" y="3730625"/>
            <a:ext cx="344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i1</a:t>
            </a:r>
            <a:endParaRPr lang="en-US" altLang="en-US" sz="1600" dirty="0"/>
          </a:p>
        </p:txBody>
      </p:sp>
      <p:sp>
        <p:nvSpPr>
          <p:cNvPr id="4102" name="Rectangle 8"/>
          <p:cNvSpPr>
            <a:spLocks noChangeArrowheads="1"/>
          </p:cNvSpPr>
          <p:nvPr/>
        </p:nvSpPr>
        <p:spPr bwMode="auto">
          <a:xfrm>
            <a:off x="1943100" y="4233863"/>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03" name="Text Box 9"/>
          <p:cNvSpPr txBox="1">
            <a:spLocks noChangeArrowheads="1"/>
          </p:cNvSpPr>
          <p:nvPr/>
        </p:nvSpPr>
        <p:spPr bwMode="auto">
          <a:xfrm>
            <a:off x="1295400" y="4233863"/>
            <a:ext cx="3444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i2</a:t>
            </a:r>
            <a:endParaRPr lang="en-US" altLang="en-US" sz="1600" dirty="0"/>
          </a:p>
        </p:txBody>
      </p:sp>
      <p:sp>
        <p:nvSpPr>
          <p:cNvPr id="4104" name="Rectangle 10"/>
          <p:cNvSpPr>
            <a:spLocks noChangeArrowheads="1"/>
          </p:cNvSpPr>
          <p:nvPr/>
        </p:nvSpPr>
        <p:spPr bwMode="auto">
          <a:xfrm>
            <a:off x="1943100" y="4738688"/>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05" name="Text Box 11"/>
          <p:cNvSpPr txBox="1">
            <a:spLocks noChangeArrowheads="1"/>
          </p:cNvSpPr>
          <p:nvPr/>
        </p:nvSpPr>
        <p:spPr bwMode="auto">
          <a:xfrm>
            <a:off x="1295400" y="4738688"/>
            <a:ext cx="3444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i3</a:t>
            </a:r>
            <a:endParaRPr lang="en-US" altLang="en-US" sz="1600" dirty="0"/>
          </a:p>
        </p:txBody>
      </p:sp>
      <p:sp>
        <p:nvSpPr>
          <p:cNvPr id="4106" name="Rectangle 12"/>
          <p:cNvSpPr>
            <a:spLocks noChangeArrowheads="1"/>
          </p:cNvSpPr>
          <p:nvPr/>
        </p:nvSpPr>
        <p:spPr bwMode="auto">
          <a:xfrm>
            <a:off x="1943100" y="5241925"/>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07" name="Text Box 13"/>
          <p:cNvSpPr txBox="1">
            <a:spLocks noChangeArrowheads="1"/>
          </p:cNvSpPr>
          <p:nvPr/>
        </p:nvSpPr>
        <p:spPr bwMode="auto">
          <a:xfrm>
            <a:off x="1295400" y="5241925"/>
            <a:ext cx="344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i4</a:t>
            </a:r>
            <a:endParaRPr lang="en-US" altLang="en-US" sz="1600" dirty="0"/>
          </a:p>
        </p:txBody>
      </p:sp>
      <p:sp>
        <p:nvSpPr>
          <p:cNvPr id="4108" name="Rectangle 14"/>
          <p:cNvSpPr>
            <a:spLocks noChangeArrowheads="1"/>
          </p:cNvSpPr>
          <p:nvPr/>
        </p:nvSpPr>
        <p:spPr bwMode="auto">
          <a:xfrm>
            <a:off x="1943100" y="5746750"/>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09" name="Text Box 15"/>
          <p:cNvSpPr txBox="1">
            <a:spLocks noChangeArrowheads="1"/>
          </p:cNvSpPr>
          <p:nvPr/>
        </p:nvSpPr>
        <p:spPr bwMode="auto">
          <a:xfrm>
            <a:off x="1295400" y="5746750"/>
            <a:ext cx="344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i5</a:t>
            </a:r>
            <a:endParaRPr lang="en-US" altLang="en-US" sz="1600" dirty="0"/>
          </a:p>
        </p:txBody>
      </p:sp>
      <p:sp>
        <p:nvSpPr>
          <p:cNvPr id="4110" name="Text Box 16"/>
          <p:cNvSpPr txBox="1">
            <a:spLocks noChangeArrowheads="1"/>
          </p:cNvSpPr>
          <p:nvPr/>
        </p:nvSpPr>
        <p:spPr bwMode="auto">
          <a:xfrm>
            <a:off x="1730375" y="3352800"/>
            <a:ext cx="17510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dirty="0"/>
              <a:t>Simple Variables</a:t>
            </a:r>
            <a:endParaRPr lang="en-US" altLang="en-US" dirty="0"/>
          </a:p>
        </p:txBody>
      </p:sp>
      <p:sp>
        <p:nvSpPr>
          <p:cNvPr id="4111" name="Rectangle 17"/>
          <p:cNvSpPr>
            <a:spLocks noChangeArrowheads="1"/>
          </p:cNvSpPr>
          <p:nvPr/>
        </p:nvSpPr>
        <p:spPr bwMode="auto">
          <a:xfrm>
            <a:off x="6550624" y="3791158"/>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12" name="Rectangle 18"/>
          <p:cNvSpPr>
            <a:spLocks noChangeArrowheads="1"/>
          </p:cNvSpPr>
          <p:nvPr/>
        </p:nvSpPr>
        <p:spPr bwMode="auto">
          <a:xfrm>
            <a:off x="6550624" y="4149933"/>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13" name="Rectangle 19"/>
          <p:cNvSpPr>
            <a:spLocks noChangeArrowheads="1"/>
          </p:cNvSpPr>
          <p:nvPr/>
        </p:nvSpPr>
        <p:spPr bwMode="auto">
          <a:xfrm>
            <a:off x="6550624" y="4510296"/>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14" name="Rectangle 20"/>
          <p:cNvSpPr>
            <a:spLocks noChangeArrowheads="1"/>
          </p:cNvSpPr>
          <p:nvPr/>
        </p:nvSpPr>
        <p:spPr bwMode="auto">
          <a:xfrm>
            <a:off x="6550624" y="4870658"/>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15" name="Rectangle 21"/>
          <p:cNvSpPr>
            <a:spLocks noChangeArrowheads="1"/>
          </p:cNvSpPr>
          <p:nvPr/>
        </p:nvSpPr>
        <p:spPr bwMode="auto">
          <a:xfrm>
            <a:off x="6550624" y="5231021"/>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sz="2400" dirty="0"/>
          </a:p>
        </p:txBody>
      </p:sp>
      <p:sp>
        <p:nvSpPr>
          <p:cNvPr id="4116" name="Text Box 22"/>
          <p:cNvSpPr txBox="1">
            <a:spLocks noChangeArrowheads="1"/>
          </p:cNvSpPr>
          <p:nvPr/>
        </p:nvSpPr>
        <p:spPr bwMode="auto">
          <a:xfrm>
            <a:off x="6672862" y="3408571"/>
            <a:ext cx="1050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dirty="0"/>
              <a:t>An Array</a:t>
            </a:r>
            <a:endParaRPr lang="en-US" altLang="en-US" dirty="0"/>
          </a:p>
        </p:txBody>
      </p:sp>
      <p:sp>
        <p:nvSpPr>
          <p:cNvPr id="4117" name="Text Box 23"/>
          <p:cNvSpPr txBox="1">
            <a:spLocks noChangeArrowheads="1"/>
          </p:cNvSpPr>
          <p:nvPr/>
        </p:nvSpPr>
        <p:spPr bwMode="auto">
          <a:xfrm>
            <a:off x="6004940" y="3802063"/>
            <a:ext cx="4138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smtClean="0"/>
              <a:t>arr</a:t>
            </a:r>
            <a:endParaRPr lang="en-US" altLang="en-US" sz="1600" dirty="0"/>
          </a:p>
        </p:txBody>
      </p:sp>
      <p:sp>
        <p:nvSpPr>
          <p:cNvPr id="4118" name="AutoShape 24"/>
          <p:cNvSpPr>
            <a:spLocks/>
          </p:cNvSpPr>
          <p:nvPr/>
        </p:nvSpPr>
        <p:spPr bwMode="auto">
          <a:xfrm>
            <a:off x="4770438" y="4335463"/>
            <a:ext cx="914400" cy="609600"/>
          </a:xfrm>
          <a:prstGeom prst="accentCallout1">
            <a:avLst>
              <a:gd name="adj1" fmla="val 18750"/>
              <a:gd name="adj2" fmla="val 108333"/>
              <a:gd name="adj3" fmla="val -28384"/>
              <a:gd name="adj4" fmla="val 155556"/>
            </a:avLst>
          </a:prstGeom>
          <a:solidFill>
            <a:srgbClr val="FFFF00"/>
          </a:solidFill>
          <a:ln w="28575">
            <a:solidFill>
              <a:schemeClr val="tx1"/>
            </a:solidFill>
            <a:miter lim="800000"/>
            <a:headEnd type="none" w="lg" len="lg"/>
            <a:tailEnd type="none" w="lg" len="sm"/>
          </a:ln>
        </p:spPr>
        <p:txBody>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Array name</a:t>
            </a:r>
            <a:endParaRPr lang="en-US" altLang="en-US" sz="1600" dirty="0"/>
          </a:p>
        </p:txBody>
      </p:sp>
      <p:sp>
        <p:nvSpPr>
          <p:cNvPr id="4119" name="AutoShape 25"/>
          <p:cNvSpPr>
            <a:spLocks/>
          </p:cNvSpPr>
          <p:nvPr/>
        </p:nvSpPr>
        <p:spPr bwMode="auto">
          <a:xfrm>
            <a:off x="3963988" y="5345113"/>
            <a:ext cx="1436687" cy="609600"/>
          </a:xfrm>
          <a:prstGeom prst="accentCallout1">
            <a:avLst>
              <a:gd name="adj1" fmla="val 18750"/>
              <a:gd name="adj2" fmla="val -5306"/>
              <a:gd name="adj3" fmla="val -146875"/>
              <a:gd name="adj4" fmla="val -155690"/>
            </a:avLst>
          </a:prstGeom>
          <a:solidFill>
            <a:srgbClr val="FFFF00"/>
          </a:solidFill>
          <a:ln w="28575">
            <a:solidFill>
              <a:schemeClr val="tx1"/>
            </a:solidFill>
            <a:miter lim="800000"/>
            <a:headEnd type="none" w="lg" len="lg"/>
            <a:tailEnd type="none" w="lg" len="sm"/>
          </a:ln>
        </p:spPr>
        <p:txBody>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ctr">
              <a:spcBef>
                <a:spcPct val="0"/>
              </a:spcBef>
              <a:buClrTx/>
              <a:buSzTx/>
              <a:buFontTx/>
              <a:buNone/>
            </a:pPr>
            <a:r>
              <a:rPr lang="fr-CA" altLang="en-US" sz="1600" dirty="0"/>
              <a:t>Variable name</a:t>
            </a:r>
            <a:endParaRPr lang="en-US" altLang="en-US" sz="1600" dirty="0"/>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23</a:t>
            </a:fld>
            <a:endParaRPr lang="en-US"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idx="1"/>
          </p:nvPr>
        </p:nvSpPr>
        <p:spPr>
          <a:xfrm>
            <a:off x="454025" y="1252538"/>
            <a:ext cx="8229600" cy="1800225"/>
          </a:xfrm>
        </p:spPr>
        <p:txBody>
          <a:bodyPr/>
          <a:lstStyle/>
          <a:p>
            <a:r>
              <a:rPr lang="en-US" altLang="en-US" sz="2400" dirty="0" smtClean="0"/>
              <a:t>If array </a:t>
            </a:r>
            <a:r>
              <a:rPr lang="en-US" altLang="en-US" sz="2400" dirty="0" smtClean="0">
                <a:solidFill>
                  <a:schemeClr val="accent2"/>
                </a:solidFill>
                <a:latin typeface="Arial" charset="0"/>
              </a:rPr>
              <a:t>arr</a:t>
            </a:r>
            <a:r>
              <a:rPr lang="en-US" altLang="en-US" sz="2400" dirty="0" smtClean="0"/>
              <a:t> has 5 positions, we refer to them using the integers 0-4, called </a:t>
            </a:r>
            <a:r>
              <a:rPr lang="en-US" altLang="en-US" sz="2400" dirty="0" smtClean="0">
                <a:solidFill>
                  <a:schemeClr val="accent2"/>
                </a:solidFill>
              </a:rPr>
              <a:t>indices</a:t>
            </a:r>
            <a:r>
              <a:rPr lang="en-US" altLang="en-US" sz="2400" dirty="0" smtClean="0"/>
              <a:t> or </a:t>
            </a:r>
            <a:r>
              <a:rPr lang="en-US" altLang="en-US" sz="2400" dirty="0" smtClean="0">
                <a:solidFill>
                  <a:schemeClr val="accent2"/>
                </a:solidFill>
              </a:rPr>
              <a:t>subscripts</a:t>
            </a:r>
            <a:r>
              <a:rPr lang="en-US" altLang="en-US" sz="2400" dirty="0" smtClean="0"/>
              <a:t>.</a:t>
            </a:r>
          </a:p>
          <a:p>
            <a:pPr lvl="1"/>
            <a:r>
              <a:rPr lang="en-US" altLang="en-US" sz="2400" dirty="0" smtClean="0"/>
              <a:t>e.g. </a:t>
            </a:r>
            <a:r>
              <a:rPr lang="en-US" altLang="en-US" sz="2400" dirty="0" smtClean="0">
                <a:solidFill>
                  <a:schemeClr val="accent2"/>
                </a:solidFill>
                <a:latin typeface="Arial" charset="0"/>
              </a:rPr>
              <a:t>arr[2]</a:t>
            </a:r>
            <a:r>
              <a:rPr lang="en-US" altLang="en-US" sz="2400" dirty="0" smtClean="0"/>
              <a:t> is the </a:t>
            </a:r>
            <a:r>
              <a:rPr lang="en-US" altLang="en-US" sz="2400" dirty="0" smtClean="0">
                <a:solidFill>
                  <a:srgbClr val="009900"/>
                </a:solidFill>
              </a:rPr>
              <a:t>THIRD</a:t>
            </a:r>
            <a:r>
              <a:rPr lang="en-US" altLang="en-US" sz="2400" dirty="0" smtClean="0"/>
              <a:t> position with index 2.</a:t>
            </a:r>
          </a:p>
          <a:p>
            <a:pPr lvl="1"/>
            <a:r>
              <a:rPr lang="en-US" altLang="en-US" sz="2400" dirty="0" smtClean="0"/>
              <a:t>Note that </a:t>
            </a:r>
            <a:r>
              <a:rPr lang="en-US" altLang="en-US" sz="2400" dirty="0" smtClean="0">
                <a:solidFill>
                  <a:schemeClr val="accent2"/>
                </a:solidFill>
                <a:latin typeface="Arial" charset="0"/>
              </a:rPr>
              <a:t>arr[2]</a:t>
            </a:r>
            <a:r>
              <a:rPr lang="en-US" altLang="en-US" sz="2400" dirty="0" smtClean="0"/>
              <a:t> is equivalent to a variable name and can be used anywhere a variable name is used, e.g. in expressions.</a:t>
            </a:r>
          </a:p>
        </p:txBody>
      </p:sp>
      <p:sp>
        <p:nvSpPr>
          <p:cNvPr id="5122" name="Rectangle 2"/>
          <p:cNvSpPr>
            <a:spLocks noGrp="1" noChangeArrowheads="1"/>
          </p:cNvSpPr>
          <p:nvPr>
            <p:ph type="title"/>
          </p:nvPr>
        </p:nvSpPr>
        <p:spPr>
          <a:xfrm>
            <a:off x="76200" y="76200"/>
            <a:ext cx="8699500" cy="762000"/>
          </a:xfrm>
        </p:spPr>
        <p:txBody>
          <a:bodyPr/>
          <a:lstStyle/>
          <a:p>
            <a:r>
              <a:rPr lang="en-US" altLang="en-US" sz="3600" b="1" dirty="0" smtClean="0"/>
              <a:t>Arrays (continued)</a:t>
            </a:r>
          </a:p>
        </p:txBody>
      </p:sp>
      <p:sp>
        <p:nvSpPr>
          <p:cNvPr id="5124" name="Rectangle 4"/>
          <p:cNvSpPr>
            <a:spLocks noChangeArrowheads="1"/>
          </p:cNvSpPr>
          <p:nvPr/>
        </p:nvSpPr>
        <p:spPr bwMode="auto">
          <a:xfrm>
            <a:off x="3563938" y="4078288"/>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dirty="0"/>
          </a:p>
        </p:txBody>
      </p:sp>
      <p:sp>
        <p:nvSpPr>
          <p:cNvPr id="5125" name="Rectangle 5"/>
          <p:cNvSpPr>
            <a:spLocks noChangeArrowheads="1"/>
          </p:cNvSpPr>
          <p:nvPr/>
        </p:nvSpPr>
        <p:spPr bwMode="auto">
          <a:xfrm>
            <a:off x="3563938" y="4437063"/>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dirty="0"/>
          </a:p>
        </p:txBody>
      </p:sp>
      <p:sp>
        <p:nvSpPr>
          <p:cNvPr id="5126" name="Rectangle 6"/>
          <p:cNvSpPr>
            <a:spLocks noChangeArrowheads="1"/>
          </p:cNvSpPr>
          <p:nvPr/>
        </p:nvSpPr>
        <p:spPr bwMode="auto">
          <a:xfrm>
            <a:off x="3563938" y="4797425"/>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dirty="0"/>
          </a:p>
        </p:txBody>
      </p:sp>
      <p:sp>
        <p:nvSpPr>
          <p:cNvPr id="5127" name="Rectangle 7"/>
          <p:cNvSpPr>
            <a:spLocks noChangeArrowheads="1"/>
          </p:cNvSpPr>
          <p:nvPr/>
        </p:nvSpPr>
        <p:spPr bwMode="auto">
          <a:xfrm>
            <a:off x="3563938" y="5157788"/>
            <a:ext cx="1368425" cy="360362"/>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dirty="0"/>
          </a:p>
        </p:txBody>
      </p:sp>
      <p:sp>
        <p:nvSpPr>
          <p:cNvPr id="5128" name="Rectangle 8"/>
          <p:cNvSpPr>
            <a:spLocks noChangeArrowheads="1"/>
          </p:cNvSpPr>
          <p:nvPr/>
        </p:nvSpPr>
        <p:spPr bwMode="auto">
          <a:xfrm>
            <a:off x="3563938" y="5518150"/>
            <a:ext cx="1368425" cy="360363"/>
          </a:xfrm>
          <a:prstGeom prst="rect">
            <a:avLst/>
          </a:prstGeom>
          <a:solidFill>
            <a:schemeClr val="accent1"/>
          </a:solidFill>
          <a:ln w="28575">
            <a:solidFill>
              <a:schemeClr val="accent2"/>
            </a:solidFill>
            <a:miter lim="800000"/>
            <a:headEnd type="none" w="lg" len="sm"/>
            <a:tailEnd type="none" w="lg" len="lg"/>
          </a:ln>
        </p:spPr>
        <p:txBody>
          <a:bodyPr wrap="none" anchor="ct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endParaRPr lang="en-US" altLang="en-US" dirty="0"/>
          </a:p>
        </p:txBody>
      </p:sp>
      <p:sp>
        <p:nvSpPr>
          <p:cNvPr id="5129" name="Text Box 9"/>
          <p:cNvSpPr txBox="1">
            <a:spLocks noChangeArrowheads="1"/>
          </p:cNvSpPr>
          <p:nvPr/>
        </p:nvSpPr>
        <p:spPr bwMode="auto">
          <a:xfrm>
            <a:off x="3789363" y="3573463"/>
            <a:ext cx="1050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a:t>An Array</a:t>
            </a:r>
            <a:endParaRPr lang="en-US" altLang="en-US" dirty="0"/>
          </a:p>
        </p:txBody>
      </p:sp>
      <p:sp>
        <p:nvSpPr>
          <p:cNvPr id="5130" name="Text Box 10"/>
          <p:cNvSpPr txBox="1">
            <a:spLocks noChangeArrowheads="1"/>
          </p:cNvSpPr>
          <p:nvPr/>
        </p:nvSpPr>
        <p:spPr bwMode="auto">
          <a:xfrm>
            <a:off x="2779892" y="3933825"/>
            <a:ext cx="4411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endParaRPr lang="en-US" altLang="en-US" dirty="0"/>
          </a:p>
        </p:txBody>
      </p:sp>
      <p:sp>
        <p:nvSpPr>
          <p:cNvPr id="5131" name="Text Box 11"/>
          <p:cNvSpPr txBox="1">
            <a:spLocks noChangeArrowheads="1"/>
          </p:cNvSpPr>
          <p:nvPr/>
        </p:nvSpPr>
        <p:spPr bwMode="auto">
          <a:xfrm>
            <a:off x="5225212" y="4076700"/>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r>
              <a:rPr lang="en-US" altLang="en-US" dirty="0"/>
              <a:t>[0]</a:t>
            </a:r>
          </a:p>
        </p:txBody>
      </p:sp>
      <p:sp>
        <p:nvSpPr>
          <p:cNvPr id="5132" name="Text Box 12"/>
          <p:cNvSpPr txBox="1">
            <a:spLocks noChangeArrowheads="1"/>
          </p:cNvSpPr>
          <p:nvPr/>
        </p:nvSpPr>
        <p:spPr bwMode="auto">
          <a:xfrm>
            <a:off x="5225212" y="4437063"/>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r>
              <a:rPr lang="en-US" altLang="en-US" dirty="0"/>
              <a:t>[1]</a:t>
            </a:r>
          </a:p>
        </p:txBody>
      </p:sp>
      <p:sp>
        <p:nvSpPr>
          <p:cNvPr id="5133" name="Text Box 13"/>
          <p:cNvSpPr txBox="1">
            <a:spLocks noChangeArrowheads="1"/>
          </p:cNvSpPr>
          <p:nvPr/>
        </p:nvSpPr>
        <p:spPr bwMode="auto">
          <a:xfrm>
            <a:off x="5225212" y="4797425"/>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r>
              <a:rPr lang="en-US" altLang="en-US" dirty="0"/>
              <a:t>[2]</a:t>
            </a:r>
          </a:p>
        </p:txBody>
      </p:sp>
      <p:sp>
        <p:nvSpPr>
          <p:cNvPr id="5134" name="Text Box 14"/>
          <p:cNvSpPr txBox="1">
            <a:spLocks noChangeArrowheads="1"/>
          </p:cNvSpPr>
          <p:nvPr/>
        </p:nvSpPr>
        <p:spPr bwMode="auto">
          <a:xfrm>
            <a:off x="5225212" y="5157788"/>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r>
              <a:rPr lang="en-US" altLang="en-US" dirty="0"/>
              <a:t>[3]</a:t>
            </a:r>
          </a:p>
        </p:txBody>
      </p:sp>
      <p:sp>
        <p:nvSpPr>
          <p:cNvPr id="5135" name="Text Box 15"/>
          <p:cNvSpPr txBox="1">
            <a:spLocks noChangeArrowheads="1"/>
          </p:cNvSpPr>
          <p:nvPr/>
        </p:nvSpPr>
        <p:spPr bwMode="auto">
          <a:xfrm>
            <a:off x="5225212" y="5516563"/>
            <a:ext cx="71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lg" len="sm"/>
                <a:tailEnd type="none" w="lg" len="lg"/>
              </a14:hiddenLine>
            </a:ext>
          </a:extLst>
        </p:spPr>
        <p:txBody>
          <a:bodyPr wrap="none">
            <a:spAutoFit/>
          </a:bodyPr>
          <a:lstStyle>
            <a:lvl1pPr>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lgn="r">
              <a:spcBef>
                <a:spcPct val="0"/>
              </a:spcBef>
              <a:buClrTx/>
              <a:buSzTx/>
              <a:buFontTx/>
              <a:buNone/>
            </a:pPr>
            <a:r>
              <a:rPr lang="fr-CA" altLang="en-US" dirty="0" smtClean="0"/>
              <a:t>arr</a:t>
            </a:r>
            <a:r>
              <a:rPr lang="en-US" altLang="en-US" dirty="0"/>
              <a:t>[4]</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24</a:t>
            </a:fld>
            <a:endParaRPr lang="en-US"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custDataLst>
              <p:tags r:id="rId1"/>
            </p:custDataLst>
          </p:nvPr>
        </p:nvSpPr>
        <p:spPr bwMode="auto">
          <a:xfrm>
            <a:off x="398495" y="1627236"/>
            <a:ext cx="8123237" cy="4824364"/>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9" name="Rectangle 7"/>
          <p:cNvSpPr>
            <a:spLocks noChangeArrowheads="1"/>
          </p:cNvSpPr>
          <p:nvPr>
            <p:custDataLst>
              <p:tags r:id="rId2"/>
            </p:custDataLst>
          </p:nvPr>
        </p:nvSpPr>
        <p:spPr bwMode="auto">
          <a:xfrm>
            <a:off x="5147270" y="2405111"/>
            <a:ext cx="3099825" cy="3055889"/>
          </a:xfrm>
          <a:prstGeom prst="rect">
            <a:avLst/>
          </a:prstGeom>
          <a:solidFill>
            <a:schemeClr val="bg2">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sz="2400" b="1" dirty="0">
              <a:solidFill>
                <a:prstClr val="black"/>
              </a:solidFill>
              <a:latin typeface="Lucida Sans Unicode"/>
            </a:endParaRPr>
          </a:p>
        </p:txBody>
      </p:sp>
      <p:sp>
        <p:nvSpPr>
          <p:cNvPr id="2" name="Content Placeholder 1"/>
          <p:cNvSpPr>
            <a:spLocks noGrp="1"/>
          </p:cNvSpPr>
          <p:nvPr>
            <p:ph idx="1"/>
          </p:nvPr>
        </p:nvSpPr>
        <p:spPr>
          <a:xfrm>
            <a:off x="399289" y="812272"/>
            <a:ext cx="8229600" cy="881062"/>
          </a:xfrm>
        </p:spPr>
        <p:txBody>
          <a:bodyPr/>
          <a:lstStyle/>
          <a:p>
            <a:r>
              <a:rPr lang="en-US" altLang="en-US" sz="2400" dirty="0" smtClean="0"/>
              <a:t>An </a:t>
            </a:r>
            <a:r>
              <a:rPr lang="en-US" altLang="en-US" sz="2400" dirty="0"/>
              <a:t>array is a collection of memory locations where multiple values of the same type can be </a:t>
            </a:r>
            <a:r>
              <a:rPr lang="en-US" altLang="en-US" sz="2400" dirty="0" smtClean="0"/>
              <a:t>stored. </a:t>
            </a:r>
            <a:endParaRPr lang="en-US" altLang="en-US" sz="2400" dirty="0"/>
          </a:p>
        </p:txBody>
      </p:sp>
      <p:sp>
        <p:nvSpPr>
          <p:cNvPr id="3" name="Title 2"/>
          <p:cNvSpPr>
            <a:spLocks noGrp="1"/>
          </p:cNvSpPr>
          <p:nvPr>
            <p:ph type="title"/>
          </p:nvPr>
        </p:nvSpPr>
        <p:spPr>
          <a:xfrm>
            <a:off x="457200" y="274638"/>
            <a:ext cx="8229600" cy="529695"/>
          </a:xfrm>
        </p:spPr>
        <p:txBody>
          <a:bodyPr>
            <a:normAutofit fontScale="90000"/>
          </a:bodyPr>
          <a:lstStyle/>
          <a:p>
            <a:r>
              <a:rPr lang="en-US" altLang="en-US" dirty="0"/>
              <a:t>A one dimensional array</a:t>
            </a:r>
            <a:endParaRPr lang="en-US" dirty="0"/>
          </a:p>
        </p:txBody>
      </p:sp>
      <p:sp>
        <p:nvSpPr>
          <p:cNvPr id="7" name="Rectangle 6"/>
          <p:cNvSpPr>
            <a:spLocks noChangeArrowheads="1"/>
          </p:cNvSpPr>
          <p:nvPr>
            <p:custDataLst>
              <p:tags r:id="rId3"/>
            </p:custDataLst>
          </p:nvPr>
        </p:nvSpPr>
        <p:spPr bwMode="auto">
          <a:xfrm>
            <a:off x="5654939" y="5590215"/>
            <a:ext cx="1873250" cy="663525"/>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8" name="Rectangle 7"/>
          <p:cNvSpPr>
            <a:spLocks noChangeArrowheads="1"/>
          </p:cNvSpPr>
          <p:nvPr>
            <p:custDataLst>
              <p:tags r:id="rId4"/>
            </p:custDataLst>
          </p:nvPr>
        </p:nvSpPr>
        <p:spPr bwMode="auto">
          <a:xfrm>
            <a:off x="746157" y="2236836"/>
            <a:ext cx="3841750" cy="2743200"/>
          </a:xfrm>
          <a:prstGeom prst="rect">
            <a:avLst/>
          </a:prstGeom>
          <a:solidFill>
            <a:schemeClr val="bg2">
              <a:lumMod val="75000"/>
            </a:schemeClr>
          </a:solidFill>
          <a:ln w="38100">
            <a:noFill/>
            <a:miter lim="800000"/>
            <a:headEnd/>
            <a:tailEnd type="none" w="lg" len="lg"/>
          </a:ln>
          <a:effectLst/>
          <a:extLst/>
        </p:spPr>
        <p:txBody>
          <a:bodyPr wrap="none" anchor="t"/>
          <a:lstStyle/>
          <a:p>
            <a:r>
              <a:rPr lang="en-US" altLang="en-US" sz="1600" b="1" dirty="0">
                <a:latin typeface="Courier New" panose="02070309020205020404" pitchFamily="49" charset="0"/>
                <a:cs typeface="Courier New" panose="02070309020205020404" pitchFamily="49" charset="0"/>
              </a:rPr>
              <a:t>void main()</a:t>
            </a:r>
          </a:p>
          <a:p>
            <a:r>
              <a:rPr lang="en-US" altLang="en-US" sz="1600" b="1" dirty="0">
                <a:latin typeface="Courier New" panose="02070309020205020404" pitchFamily="49" charset="0"/>
                <a:cs typeface="Courier New" panose="02070309020205020404" pitchFamily="49" charset="0"/>
              </a:rPr>
              <a:t>{</a:t>
            </a:r>
          </a:p>
          <a:p>
            <a:r>
              <a:rPr lang="en-US" altLang="en-US" sz="1600" b="1" dirty="0">
                <a:latin typeface="Courier New" panose="02070309020205020404" pitchFamily="49" charset="0"/>
                <a:cs typeface="Courier New" panose="02070309020205020404" pitchFamily="49" charset="0"/>
              </a:rPr>
              <a:t>   // Declaring an int array</a:t>
            </a:r>
          </a:p>
          <a:p>
            <a:r>
              <a:rPr lang="en-US" altLang="en-US" sz="1600" b="1" dirty="0">
                <a:latin typeface="Courier New" panose="02070309020205020404" pitchFamily="49" charset="0"/>
                <a:cs typeface="Courier New" panose="02070309020205020404" pitchFamily="49" charset="0"/>
              </a:rPr>
              <a:t>   int arr[6];</a:t>
            </a:r>
          </a:p>
          <a:p>
            <a:endParaRPr lang="en-US" altLang="en-US" sz="1600" b="1" dirty="0">
              <a:latin typeface="Courier New" panose="02070309020205020404" pitchFamily="49" charset="0"/>
              <a:cs typeface="Courier New" panose="02070309020205020404" pitchFamily="49" charset="0"/>
            </a:endParaRPr>
          </a:p>
          <a:p>
            <a:r>
              <a:rPr lang="en-US" altLang="en-US" sz="1600" b="1" dirty="0">
                <a:latin typeface="Courier New" panose="02070309020205020404" pitchFamily="49" charset="0"/>
                <a:cs typeface="Courier New" panose="02070309020205020404" pitchFamily="49" charset="0"/>
              </a:rPr>
              <a:t>}</a:t>
            </a:r>
          </a:p>
        </p:txBody>
      </p:sp>
      <p:sp>
        <p:nvSpPr>
          <p:cNvPr id="11" name="Text Box 9"/>
          <p:cNvSpPr txBox="1">
            <a:spLocks noChangeArrowheads="1"/>
          </p:cNvSpPr>
          <p:nvPr>
            <p:custDataLst>
              <p:tags r:id="rId5"/>
            </p:custDataLst>
          </p:nvPr>
        </p:nvSpPr>
        <p:spPr bwMode="auto">
          <a:xfrm>
            <a:off x="746157" y="1795511"/>
            <a:ext cx="39878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US" altLang="en-US" sz="2400" b="1" dirty="0" smtClean="0">
                <a:solidFill>
                  <a:prstClr val="white"/>
                </a:solidFill>
              </a:rPr>
              <a:t>Code Memory</a:t>
            </a:r>
            <a:endParaRPr lang="en-US" altLang="en-US" sz="2400" b="1" dirty="0">
              <a:solidFill>
                <a:prstClr val="white"/>
              </a:solidFill>
            </a:endParaRPr>
          </a:p>
        </p:txBody>
      </p:sp>
      <p:sp>
        <p:nvSpPr>
          <p:cNvPr id="12" name="Text Box 10"/>
          <p:cNvSpPr txBox="1">
            <a:spLocks noChangeArrowheads="1"/>
          </p:cNvSpPr>
          <p:nvPr>
            <p:custDataLst>
              <p:tags r:id="rId6"/>
            </p:custDataLst>
          </p:nvPr>
        </p:nvSpPr>
        <p:spPr bwMode="auto">
          <a:xfrm>
            <a:off x="5300695" y="1779636"/>
            <a:ext cx="30988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US" altLang="en-US" sz="2400" b="1" dirty="0" smtClean="0">
                <a:solidFill>
                  <a:prstClr val="white"/>
                </a:solidFill>
              </a:rPr>
              <a:t>Working Memory</a:t>
            </a:r>
            <a:endParaRPr lang="en-US" altLang="en-US" sz="2400" b="1" dirty="0">
              <a:solidFill>
                <a:prstClr val="white"/>
              </a:solidFill>
            </a:endParaRPr>
          </a:p>
        </p:txBody>
      </p:sp>
      <p:sp>
        <p:nvSpPr>
          <p:cNvPr id="13" name="Text Box 11"/>
          <p:cNvSpPr txBox="1">
            <a:spLocks noChangeArrowheads="1"/>
          </p:cNvSpPr>
          <p:nvPr/>
        </p:nvSpPr>
        <p:spPr bwMode="auto">
          <a:xfrm>
            <a:off x="5893064" y="2646411"/>
            <a:ext cx="606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b="1" dirty="0"/>
              <a:t>arr</a:t>
            </a:r>
          </a:p>
        </p:txBody>
      </p:sp>
      <p:sp>
        <p:nvSpPr>
          <p:cNvPr id="14" name="Text Box 12"/>
          <p:cNvSpPr txBox="1">
            <a:spLocks noChangeArrowheads="1"/>
          </p:cNvSpPr>
          <p:nvPr/>
        </p:nvSpPr>
        <p:spPr bwMode="auto">
          <a:xfrm>
            <a:off x="6591564" y="26718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15" name="Text Box 18"/>
          <p:cNvSpPr txBox="1">
            <a:spLocks noChangeArrowheads="1"/>
          </p:cNvSpPr>
          <p:nvPr/>
        </p:nvSpPr>
        <p:spPr bwMode="auto">
          <a:xfrm>
            <a:off x="6591563" y="30782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16" name="Text Box 19"/>
          <p:cNvSpPr txBox="1">
            <a:spLocks noChangeArrowheads="1"/>
          </p:cNvSpPr>
          <p:nvPr/>
        </p:nvSpPr>
        <p:spPr bwMode="auto">
          <a:xfrm>
            <a:off x="6591563" y="34846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17" name="Text Box 20"/>
          <p:cNvSpPr txBox="1">
            <a:spLocks noChangeArrowheads="1"/>
          </p:cNvSpPr>
          <p:nvPr/>
        </p:nvSpPr>
        <p:spPr bwMode="auto">
          <a:xfrm>
            <a:off x="6591564" y="38910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18" name="Text Box 21"/>
          <p:cNvSpPr txBox="1">
            <a:spLocks noChangeArrowheads="1"/>
          </p:cNvSpPr>
          <p:nvPr/>
        </p:nvSpPr>
        <p:spPr bwMode="auto">
          <a:xfrm>
            <a:off x="6591562" y="42974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19" name="Text Box 22"/>
          <p:cNvSpPr txBox="1">
            <a:spLocks noChangeArrowheads="1"/>
          </p:cNvSpPr>
          <p:nvPr/>
        </p:nvSpPr>
        <p:spPr bwMode="auto">
          <a:xfrm>
            <a:off x="6591564" y="4703811"/>
            <a:ext cx="1368425" cy="406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dirty="0" smtClean="0"/>
              <a:t>?</a:t>
            </a:r>
            <a:endParaRPr lang="en-US" altLang="en-US" sz="2000" dirty="0"/>
          </a:p>
        </p:txBody>
      </p:sp>
      <p:sp>
        <p:nvSpPr>
          <p:cNvPr id="4" name="Slide Number Placeholder 3"/>
          <p:cNvSpPr>
            <a:spLocks noGrp="1"/>
          </p:cNvSpPr>
          <p:nvPr>
            <p:ph type="sldNum" sz="quarter" idx="12"/>
          </p:nvPr>
        </p:nvSpPr>
        <p:spPr/>
        <p:txBody>
          <a:bodyPr/>
          <a:lstStyle/>
          <a:p>
            <a:pPr>
              <a:defRPr/>
            </a:pPr>
            <a:fld id="{BAA071FA-5AE3-4516-BF86-D51300978FFB}" type="slidenum">
              <a:rPr lang="en-US" altLang="en-US" smtClean="0"/>
              <a:t>25</a:t>
            </a:fld>
            <a:endParaRPr lang="en-US" altLang="en-US" dirty="0"/>
          </a:p>
        </p:txBody>
      </p:sp>
    </p:spTree>
    <p:extLst>
      <p:ext uri="{BB962C8B-B14F-4D97-AF65-F5344CB8AC3E}">
        <p14:creationId xmlns:p14="http://schemas.microsoft.com/office/powerpoint/2010/main" val="3765653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losion 1 1"/>
          <p:cNvSpPr/>
          <p:nvPr/>
        </p:nvSpPr>
        <p:spPr bwMode="auto">
          <a:xfrm>
            <a:off x="7084380" y="2654668"/>
            <a:ext cx="2059620" cy="914400"/>
          </a:xfrm>
          <a:prstGeom prst="irregularSeal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rgbClr val="FF0000"/>
                </a:solidFill>
                <a:effectLst/>
                <a:latin typeface="Times New Roman" pitchFamily="18" charset="0"/>
              </a:rPr>
              <a:t>Important</a:t>
            </a:r>
          </a:p>
        </p:txBody>
      </p:sp>
      <p:sp>
        <p:nvSpPr>
          <p:cNvPr id="7173" name="Rectangle 3"/>
          <p:cNvSpPr>
            <a:spLocks noGrp="1" noChangeArrowheads="1"/>
          </p:cNvSpPr>
          <p:nvPr>
            <p:ph idx="1"/>
          </p:nvPr>
        </p:nvSpPr>
        <p:spPr>
          <a:xfrm>
            <a:off x="76200" y="901274"/>
            <a:ext cx="8991600" cy="4979987"/>
          </a:xfrm>
        </p:spPr>
        <p:txBody>
          <a:bodyPr/>
          <a:lstStyle/>
          <a:p>
            <a:pPr>
              <a:spcBef>
                <a:spcPct val="20000"/>
              </a:spcBef>
            </a:pPr>
            <a:r>
              <a:rPr lang="en-US" altLang="en-US" sz="2000" dirty="0" smtClean="0"/>
              <a:t>A one dimensional array consists of an amount of </a:t>
            </a:r>
            <a:r>
              <a:rPr lang="en-US" altLang="en-US" sz="2000" u="sng" dirty="0" smtClean="0"/>
              <a:t>contiguous</a:t>
            </a:r>
            <a:r>
              <a:rPr lang="en-US" altLang="en-US" sz="2000" dirty="0" smtClean="0"/>
              <a:t> memory elements that can contain data of the same type.</a:t>
            </a:r>
          </a:p>
          <a:p>
            <a:pPr lvl="1"/>
            <a:r>
              <a:rPr lang="en-US" altLang="en-US" sz="2000" dirty="0" smtClean="0"/>
              <a:t>The number of elements are fixed.</a:t>
            </a:r>
          </a:p>
          <a:p>
            <a:pPr>
              <a:spcBef>
                <a:spcPct val="20000"/>
              </a:spcBef>
            </a:pPr>
            <a:r>
              <a:rPr lang="en-US" altLang="en-US" sz="2000" dirty="0" smtClean="0"/>
              <a:t>The </a:t>
            </a:r>
            <a:r>
              <a:rPr lang="en-US" altLang="en-US" sz="2000" u="sng" dirty="0" smtClean="0"/>
              <a:t>name</a:t>
            </a:r>
            <a:r>
              <a:rPr lang="en-US" altLang="en-US" sz="2000" dirty="0" smtClean="0"/>
              <a:t> of an array must be created in the same way as a variable name and using the same set of characters available and convention (using lower case characters) for a variable name.</a:t>
            </a:r>
          </a:p>
          <a:p>
            <a:pPr lvl="1"/>
            <a:r>
              <a:rPr lang="en-US" altLang="en-US" sz="2000" dirty="0" smtClean="0"/>
              <a:t>The name of the array corresponds to the address of </a:t>
            </a:r>
            <a:br>
              <a:rPr lang="en-US" altLang="en-US" sz="2000" dirty="0" smtClean="0"/>
            </a:br>
            <a:r>
              <a:rPr lang="en-US" altLang="en-US" sz="2000" dirty="0" smtClean="0"/>
              <a:t>the first data element in the array</a:t>
            </a:r>
          </a:p>
          <a:p>
            <a:pPr>
              <a:spcBef>
                <a:spcPct val="20000"/>
              </a:spcBef>
            </a:pPr>
            <a:r>
              <a:rPr lang="en-US" altLang="en-US" sz="2000" dirty="0" smtClean="0"/>
              <a:t>An </a:t>
            </a:r>
            <a:r>
              <a:rPr lang="en-US" altLang="en-US" sz="2000" u="sng" dirty="0" smtClean="0"/>
              <a:t>element</a:t>
            </a:r>
            <a:r>
              <a:rPr lang="en-US" altLang="en-US" sz="2000" dirty="0" smtClean="0"/>
              <a:t> of an array is accessible by citing the name of the array followed by the element number or </a:t>
            </a:r>
            <a:r>
              <a:rPr lang="en-US" altLang="en-US" sz="2000" u="sng" dirty="0" smtClean="0"/>
              <a:t>index</a:t>
            </a:r>
            <a:r>
              <a:rPr lang="en-US" altLang="en-US" sz="2000" dirty="0" smtClean="0"/>
              <a:t> in brackets </a:t>
            </a:r>
            <a:r>
              <a:rPr lang="en-US" altLang="en-US" sz="2000" dirty="0" smtClean="0">
                <a:latin typeface="Courier New" pitchFamily="49" charset="0"/>
              </a:rPr>
              <a:t>[]</a:t>
            </a:r>
            <a:r>
              <a:rPr lang="en-US" altLang="en-US" sz="2000" dirty="0" smtClean="0"/>
              <a:t>.</a:t>
            </a:r>
          </a:p>
          <a:p>
            <a:pPr lvl="1"/>
            <a:r>
              <a:rPr lang="en-US" altLang="en-US" sz="2000" dirty="0" smtClean="0"/>
              <a:t>The name of the array with an index is equivalent to a variable name and can be used anywhere a variable name is used (e.g. expressions)</a:t>
            </a:r>
          </a:p>
          <a:p>
            <a:pPr lvl="1"/>
            <a:r>
              <a:rPr lang="en-US" altLang="en-US" sz="2000" dirty="0" smtClean="0"/>
              <a:t>Note that expressions can be used as an index</a:t>
            </a:r>
          </a:p>
          <a:p>
            <a:pPr lvl="1"/>
            <a:r>
              <a:rPr lang="en-US" altLang="en-US" sz="2000" dirty="0" smtClean="0"/>
              <a:t>Index values start at 0</a:t>
            </a:r>
          </a:p>
        </p:txBody>
      </p:sp>
      <p:sp>
        <p:nvSpPr>
          <p:cNvPr id="7172" name="Rectangle 2"/>
          <p:cNvSpPr>
            <a:spLocks noGrp="1" noChangeArrowheads="1"/>
          </p:cNvSpPr>
          <p:nvPr>
            <p:ph type="title"/>
          </p:nvPr>
        </p:nvSpPr>
        <p:spPr>
          <a:xfrm>
            <a:off x="60385" y="102110"/>
            <a:ext cx="8229600" cy="504295"/>
          </a:xfrm>
        </p:spPr>
        <p:txBody>
          <a:bodyPr>
            <a:normAutofit fontScale="90000"/>
          </a:bodyPr>
          <a:lstStyle/>
          <a:p>
            <a:r>
              <a:rPr lang="en-US" altLang="en-US" dirty="0" smtClean="0"/>
              <a:t>The one dimensional array in C</a:t>
            </a:r>
          </a:p>
        </p:txBody>
      </p:sp>
      <p:sp>
        <p:nvSpPr>
          <p:cNvPr id="3" name="Slide Number Placeholder 2"/>
          <p:cNvSpPr>
            <a:spLocks noGrp="1"/>
          </p:cNvSpPr>
          <p:nvPr>
            <p:ph type="sldNum" sz="quarter" idx="12"/>
          </p:nvPr>
        </p:nvSpPr>
        <p:spPr/>
        <p:txBody>
          <a:bodyPr/>
          <a:lstStyle/>
          <a:p>
            <a:pPr>
              <a:defRPr/>
            </a:pPr>
            <a:fld id="{BAA071FA-5AE3-4516-BF86-D51300978FFB}" type="slidenum">
              <a:rPr lang="en-US" altLang="en-US" smtClean="0"/>
              <a:t>26</a:t>
            </a:fld>
            <a:endParaRPr lang="en-US"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3"/>
          <p:cNvSpPr>
            <a:spLocks noGrp="1" noChangeArrowheads="1"/>
          </p:cNvSpPr>
          <p:nvPr>
            <p:ph idx="1"/>
          </p:nvPr>
        </p:nvSpPr>
        <p:spPr>
          <a:xfrm>
            <a:off x="76200" y="990600"/>
            <a:ext cx="8991600" cy="5410200"/>
          </a:xfrm>
        </p:spPr>
        <p:txBody>
          <a:bodyPr/>
          <a:lstStyle/>
          <a:p>
            <a:r>
              <a:rPr lang="en-US" altLang="en-US" sz="2400" dirty="0" smtClean="0"/>
              <a:t>In C, the array consists of a name and indices are used to access its elements.</a:t>
            </a:r>
          </a:p>
          <a:p>
            <a:r>
              <a:rPr lang="en-US" altLang="en-US" sz="2400" dirty="0" smtClean="0"/>
              <a:t>In memory, a 1-D array of dimension 5, called </a:t>
            </a:r>
            <a:r>
              <a:rPr lang="en-US" altLang="en-US" sz="2400" dirty="0" smtClean="0">
                <a:latin typeface="Courier New" pitchFamily="49" charset="0"/>
              </a:rPr>
              <a:t>temp</a:t>
            </a:r>
            <a:r>
              <a:rPr lang="en-US" altLang="en-US" sz="2400" dirty="0" smtClean="0"/>
              <a:t> and containing </a:t>
            </a:r>
            <a:r>
              <a:rPr lang="en-US" altLang="en-US" sz="2400" dirty="0" smtClean="0">
                <a:latin typeface="Courier New" pitchFamily="49" charset="0"/>
              </a:rPr>
              <a:t>int</a:t>
            </a:r>
            <a:r>
              <a:rPr lang="en-US" altLang="en-US" sz="2400" dirty="0" smtClean="0"/>
              <a:t>’s looks like:</a:t>
            </a:r>
          </a:p>
          <a:p>
            <a:endParaRPr lang="en-US" altLang="en-US" sz="2400" u="sng" dirty="0" smtClean="0"/>
          </a:p>
        </p:txBody>
      </p:sp>
      <p:sp>
        <p:nvSpPr>
          <p:cNvPr id="8196" name="Rectangle 17"/>
          <p:cNvSpPr>
            <a:spLocks noChangeArrowheads="1"/>
          </p:cNvSpPr>
          <p:nvPr/>
        </p:nvSpPr>
        <p:spPr bwMode="auto">
          <a:xfrm>
            <a:off x="4624387" y="2847975"/>
            <a:ext cx="1270000" cy="2352675"/>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8198" name="Rectangle 4"/>
          <p:cNvSpPr>
            <a:spLocks noChangeArrowheads="1"/>
          </p:cNvSpPr>
          <p:nvPr/>
        </p:nvSpPr>
        <p:spPr bwMode="auto">
          <a:xfrm>
            <a:off x="26987" y="3676650"/>
            <a:ext cx="899160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endParaRPr lang="en-US" altLang="en-US" dirty="0"/>
          </a:p>
        </p:txBody>
      </p:sp>
      <p:sp>
        <p:nvSpPr>
          <p:cNvPr id="8199" name="Rectangle 6"/>
          <p:cNvSpPr>
            <a:spLocks noChangeArrowheads="1"/>
          </p:cNvSpPr>
          <p:nvPr/>
        </p:nvSpPr>
        <p:spPr bwMode="auto">
          <a:xfrm>
            <a:off x="76200" y="152400"/>
            <a:ext cx="8915400" cy="5334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600" dirty="0" smtClean="0">
                <a:solidFill>
                  <a:schemeClr val="tx2"/>
                </a:solidFill>
              </a:rPr>
              <a:t>One </a:t>
            </a:r>
            <a:r>
              <a:rPr lang="en-US" altLang="en-US" sz="3600" dirty="0">
                <a:solidFill>
                  <a:schemeClr val="tx2"/>
                </a:solidFill>
              </a:rPr>
              <a:t>Dimensional Arrays in </a:t>
            </a:r>
            <a:r>
              <a:rPr lang="en-US" altLang="en-US" sz="3600" dirty="0" smtClean="0">
                <a:solidFill>
                  <a:schemeClr val="tx2"/>
                </a:solidFill>
              </a:rPr>
              <a:t>C (continued)</a:t>
            </a:r>
            <a:endParaRPr lang="en-US" altLang="en-US" sz="4000" dirty="0">
              <a:solidFill>
                <a:schemeClr val="tx2"/>
              </a:solidFill>
            </a:endParaRPr>
          </a:p>
        </p:txBody>
      </p:sp>
      <p:sp>
        <p:nvSpPr>
          <p:cNvPr id="8200" name="Text Box 16"/>
          <p:cNvSpPr txBox="1">
            <a:spLocks noChangeArrowheads="1"/>
          </p:cNvSpPr>
          <p:nvPr/>
        </p:nvSpPr>
        <p:spPr bwMode="auto">
          <a:xfrm>
            <a:off x="4624387" y="2940050"/>
            <a:ext cx="12700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2000" b="1" dirty="0">
                <a:latin typeface="Courier New" pitchFamily="49" charset="0"/>
              </a:rPr>
              <a:t>5</a:t>
            </a:r>
          </a:p>
          <a:p>
            <a:pPr algn="ctr">
              <a:spcBef>
                <a:spcPct val="50000"/>
              </a:spcBef>
            </a:pPr>
            <a:r>
              <a:rPr lang="en-US" altLang="en-US" sz="2000" b="1" dirty="0">
                <a:latin typeface="Courier New" pitchFamily="49" charset="0"/>
              </a:rPr>
              <a:t>0</a:t>
            </a:r>
          </a:p>
          <a:p>
            <a:pPr algn="ctr">
              <a:spcBef>
                <a:spcPct val="50000"/>
              </a:spcBef>
            </a:pPr>
            <a:r>
              <a:rPr lang="en-US" altLang="en-US" sz="2000" b="1" dirty="0">
                <a:latin typeface="Courier New" pitchFamily="49" charset="0"/>
              </a:rPr>
              <a:t>-1</a:t>
            </a:r>
          </a:p>
          <a:p>
            <a:pPr algn="ctr">
              <a:spcBef>
                <a:spcPct val="50000"/>
              </a:spcBef>
            </a:pPr>
            <a:r>
              <a:rPr lang="en-US" altLang="en-US" sz="2000" b="1" dirty="0">
                <a:latin typeface="Courier New" pitchFamily="49" charset="0"/>
              </a:rPr>
              <a:t>15</a:t>
            </a:r>
          </a:p>
          <a:p>
            <a:pPr algn="ctr">
              <a:spcBef>
                <a:spcPct val="50000"/>
              </a:spcBef>
            </a:pPr>
            <a:r>
              <a:rPr lang="en-US" altLang="en-US" sz="2000" b="1" dirty="0">
                <a:latin typeface="Courier New" pitchFamily="49" charset="0"/>
              </a:rPr>
              <a:t>20</a:t>
            </a:r>
          </a:p>
        </p:txBody>
      </p:sp>
      <p:sp>
        <p:nvSpPr>
          <p:cNvPr id="8201" name="Line 18"/>
          <p:cNvSpPr>
            <a:spLocks noChangeShapeType="1"/>
          </p:cNvSpPr>
          <p:nvPr/>
        </p:nvSpPr>
        <p:spPr bwMode="auto">
          <a:xfrm>
            <a:off x="4624387" y="3384550"/>
            <a:ext cx="1270000" cy="1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2" name="Line 19"/>
          <p:cNvSpPr>
            <a:spLocks noChangeShapeType="1"/>
          </p:cNvSpPr>
          <p:nvPr/>
        </p:nvSpPr>
        <p:spPr bwMode="auto">
          <a:xfrm>
            <a:off x="4624387" y="3862388"/>
            <a:ext cx="1270000" cy="15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3" name="Line 20"/>
          <p:cNvSpPr>
            <a:spLocks noChangeShapeType="1"/>
          </p:cNvSpPr>
          <p:nvPr/>
        </p:nvSpPr>
        <p:spPr bwMode="auto">
          <a:xfrm>
            <a:off x="4624387" y="4340225"/>
            <a:ext cx="1270000" cy="1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4" name="Line 21"/>
          <p:cNvSpPr>
            <a:spLocks noChangeShapeType="1"/>
          </p:cNvSpPr>
          <p:nvPr/>
        </p:nvSpPr>
        <p:spPr bwMode="auto">
          <a:xfrm>
            <a:off x="4624387" y="4819650"/>
            <a:ext cx="1270000" cy="15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5" name="Text Box 23"/>
          <p:cNvSpPr txBox="1">
            <a:spLocks noChangeArrowheads="1"/>
          </p:cNvSpPr>
          <p:nvPr/>
        </p:nvSpPr>
        <p:spPr bwMode="auto">
          <a:xfrm>
            <a:off x="3467100" y="2940050"/>
            <a:ext cx="1360487"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000" dirty="0">
                <a:latin typeface="Courier New" pitchFamily="49" charset="0"/>
              </a:rPr>
              <a:t>temp[0]</a:t>
            </a:r>
          </a:p>
          <a:p>
            <a:pPr>
              <a:spcBef>
                <a:spcPct val="50000"/>
              </a:spcBef>
            </a:pPr>
            <a:r>
              <a:rPr lang="en-US" altLang="en-US" sz="2000" dirty="0">
                <a:latin typeface="Courier New" pitchFamily="49" charset="0"/>
              </a:rPr>
              <a:t>temp[1]</a:t>
            </a:r>
          </a:p>
          <a:p>
            <a:pPr>
              <a:spcBef>
                <a:spcPct val="50000"/>
              </a:spcBef>
            </a:pPr>
            <a:r>
              <a:rPr lang="en-US" altLang="en-US" sz="2000" dirty="0">
                <a:latin typeface="Courier New" pitchFamily="49" charset="0"/>
              </a:rPr>
              <a:t>temp[2]</a:t>
            </a:r>
          </a:p>
          <a:p>
            <a:pPr>
              <a:spcBef>
                <a:spcPct val="50000"/>
              </a:spcBef>
            </a:pPr>
            <a:r>
              <a:rPr lang="en-US" altLang="en-US" sz="2000" dirty="0">
                <a:latin typeface="Courier New" pitchFamily="49" charset="0"/>
              </a:rPr>
              <a:t>temp[3]</a:t>
            </a:r>
          </a:p>
          <a:p>
            <a:pPr>
              <a:spcBef>
                <a:spcPct val="50000"/>
              </a:spcBef>
            </a:pPr>
            <a:r>
              <a:rPr lang="en-US" altLang="en-US" sz="2000" dirty="0">
                <a:latin typeface="Courier New" pitchFamily="49" charset="0"/>
              </a:rPr>
              <a:t>temp[4]</a:t>
            </a:r>
          </a:p>
        </p:txBody>
      </p:sp>
      <p:sp>
        <p:nvSpPr>
          <p:cNvPr id="8206" name="Text Box 25"/>
          <p:cNvSpPr txBox="1">
            <a:spLocks noChangeArrowheads="1"/>
          </p:cNvSpPr>
          <p:nvPr/>
        </p:nvSpPr>
        <p:spPr bwMode="auto">
          <a:xfrm>
            <a:off x="376237" y="2743200"/>
            <a:ext cx="2789238"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800" dirty="0">
                <a:solidFill>
                  <a:schemeClr val="accent2"/>
                </a:solidFill>
              </a:rPr>
              <a:t>An individual element of </a:t>
            </a:r>
          </a:p>
          <a:p>
            <a:r>
              <a:rPr lang="en-US" altLang="en-US" sz="2800" dirty="0">
                <a:solidFill>
                  <a:schemeClr val="accent2"/>
                </a:solidFill>
              </a:rPr>
              <a:t>this array is accessed as</a:t>
            </a:r>
          </a:p>
          <a:p>
            <a:r>
              <a:rPr lang="en-US" altLang="en-US" sz="2800" dirty="0">
                <a:solidFill>
                  <a:schemeClr val="accent2"/>
                </a:solidFill>
                <a:latin typeface="Courier New" pitchFamily="49" charset="0"/>
              </a:rPr>
              <a:t>temp[1]</a:t>
            </a:r>
            <a:r>
              <a:rPr lang="en-US" altLang="en-US" sz="2800" dirty="0">
                <a:solidFill>
                  <a:schemeClr val="accent2"/>
                </a:solidFill>
              </a:rPr>
              <a:t>, for example.</a:t>
            </a:r>
          </a:p>
        </p:txBody>
      </p:sp>
      <p:sp>
        <p:nvSpPr>
          <p:cNvPr id="8207" name="Line 28"/>
          <p:cNvSpPr>
            <a:spLocks noChangeShapeType="1"/>
          </p:cNvSpPr>
          <p:nvPr/>
        </p:nvSpPr>
        <p:spPr bwMode="auto">
          <a:xfrm>
            <a:off x="2814637" y="3870325"/>
            <a:ext cx="381000" cy="0"/>
          </a:xfrm>
          <a:prstGeom prst="line">
            <a:avLst/>
          </a:prstGeom>
          <a:noFill/>
          <a:ln w="127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8" name="Line 29"/>
          <p:cNvSpPr>
            <a:spLocks noChangeShapeType="1"/>
          </p:cNvSpPr>
          <p:nvPr/>
        </p:nvSpPr>
        <p:spPr bwMode="auto">
          <a:xfrm flipH="1" flipV="1">
            <a:off x="3303587" y="405765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09" name="Line 31"/>
          <p:cNvSpPr>
            <a:spLocks noChangeShapeType="1"/>
          </p:cNvSpPr>
          <p:nvPr/>
        </p:nvSpPr>
        <p:spPr bwMode="auto">
          <a:xfrm flipV="1">
            <a:off x="3148012" y="3579813"/>
            <a:ext cx="0" cy="304800"/>
          </a:xfrm>
          <a:prstGeom prst="line">
            <a:avLst/>
          </a:prstGeom>
          <a:noFill/>
          <a:ln w="127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10" name="Line 32"/>
          <p:cNvSpPr>
            <a:spLocks noChangeShapeType="1"/>
          </p:cNvSpPr>
          <p:nvPr/>
        </p:nvSpPr>
        <p:spPr bwMode="auto">
          <a:xfrm>
            <a:off x="3121025" y="3611563"/>
            <a:ext cx="454025" cy="1587"/>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11" name="Text Box 33"/>
          <p:cNvSpPr txBox="1">
            <a:spLocks noChangeArrowheads="1"/>
          </p:cNvSpPr>
          <p:nvPr/>
        </p:nvSpPr>
        <p:spPr bwMode="auto">
          <a:xfrm>
            <a:off x="6019800" y="4010025"/>
            <a:ext cx="3151187"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dirty="0">
                <a:solidFill>
                  <a:srgbClr val="FF6600"/>
                </a:solidFill>
              </a:rPr>
              <a:t>The index, which is an</a:t>
            </a:r>
          </a:p>
          <a:p>
            <a:r>
              <a:rPr lang="en-US" altLang="en-US" sz="2400" u="sng" dirty="0">
                <a:solidFill>
                  <a:srgbClr val="FF6600"/>
                </a:solidFill>
              </a:rPr>
              <a:t>integer</a:t>
            </a:r>
            <a:r>
              <a:rPr lang="en-US" altLang="en-US" sz="2400" dirty="0">
                <a:solidFill>
                  <a:srgbClr val="FF6600"/>
                </a:solidFill>
              </a:rPr>
              <a:t> in </a:t>
            </a:r>
            <a:r>
              <a:rPr lang="en-US" altLang="en-US" sz="2400" dirty="0">
                <a:solidFill>
                  <a:srgbClr val="FF6600"/>
                </a:solidFill>
                <a:latin typeface="Courier New" pitchFamily="49" charset="0"/>
              </a:rPr>
              <a:t>[]</a:t>
            </a:r>
            <a:r>
              <a:rPr lang="en-US" altLang="en-US" sz="2400" dirty="0">
                <a:solidFill>
                  <a:srgbClr val="FF6600"/>
                </a:solidFill>
              </a:rPr>
              <a:t> identifies</a:t>
            </a:r>
          </a:p>
          <a:p>
            <a:r>
              <a:rPr lang="en-US" altLang="en-US" sz="2400" dirty="0">
                <a:solidFill>
                  <a:srgbClr val="FF6600"/>
                </a:solidFill>
              </a:rPr>
              <a:t>the position in the array,</a:t>
            </a:r>
          </a:p>
          <a:p>
            <a:r>
              <a:rPr lang="en-US" altLang="en-US" sz="2400" dirty="0">
                <a:solidFill>
                  <a:srgbClr val="FF6600"/>
                </a:solidFill>
              </a:rPr>
              <a:t>or the element number.</a:t>
            </a:r>
            <a:endParaRPr lang="en-US" altLang="en-US" sz="2400" dirty="0"/>
          </a:p>
        </p:txBody>
      </p:sp>
      <p:sp>
        <p:nvSpPr>
          <p:cNvPr id="8212" name="Line 34"/>
          <p:cNvSpPr>
            <a:spLocks noChangeShapeType="1"/>
          </p:cNvSpPr>
          <p:nvPr/>
        </p:nvSpPr>
        <p:spPr bwMode="auto">
          <a:xfrm>
            <a:off x="4373562" y="5429250"/>
            <a:ext cx="1825625" cy="1588"/>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8213" name="Line 35"/>
          <p:cNvSpPr>
            <a:spLocks noChangeShapeType="1"/>
          </p:cNvSpPr>
          <p:nvPr/>
        </p:nvSpPr>
        <p:spPr bwMode="auto">
          <a:xfrm flipV="1">
            <a:off x="4398962" y="5200650"/>
            <a:ext cx="0" cy="228600"/>
          </a:xfrm>
          <a:prstGeom prst="line">
            <a:avLst/>
          </a:prstGeom>
          <a:noFill/>
          <a:ln w="127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27</a:t>
            </a:fld>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p:cNvSpPr>
            <a:spLocks noGrp="1" noChangeArrowheads="1"/>
          </p:cNvSpPr>
          <p:nvPr>
            <p:ph idx="1"/>
          </p:nvPr>
        </p:nvSpPr>
        <p:spPr>
          <a:xfrm>
            <a:off x="76200" y="76200"/>
            <a:ext cx="8991600" cy="6248400"/>
          </a:xfrm>
        </p:spPr>
        <p:txBody>
          <a:bodyPr/>
          <a:lstStyle/>
          <a:p>
            <a:pPr>
              <a:buClr>
                <a:schemeClr val="accent2"/>
              </a:buClr>
            </a:pPr>
            <a:r>
              <a:rPr lang="en-US" altLang="en-US" sz="1800" b="1" dirty="0" smtClean="0">
                <a:solidFill>
                  <a:schemeClr val="accent2"/>
                </a:solidFill>
              </a:rPr>
              <a:t>In C, the first element in an array is always element 0.</a:t>
            </a:r>
            <a:endParaRPr lang="en-US" altLang="en-US" sz="1800" dirty="0" smtClean="0">
              <a:solidFill>
                <a:schemeClr val="accent2"/>
              </a:solidFill>
            </a:endParaRPr>
          </a:p>
          <a:p>
            <a:pPr lvl="1">
              <a:buSzPct val="75000"/>
              <a:buFont typeface="Wingdings" pitchFamily="2" charset="2"/>
              <a:buChar char="è"/>
            </a:pPr>
            <a:r>
              <a:rPr lang="en-US" altLang="en-US" sz="1600" dirty="0" smtClean="0"/>
              <a:t>An array of 5 elements is indexed from 0 to 4,</a:t>
            </a:r>
          </a:p>
          <a:p>
            <a:pPr lvl="1">
              <a:buSzPct val="75000"/>
              <a:buFont typeface="Wingdings" pitchFamily="2" charset="2"/>
              <a:buChar char="è"/>
            </a:pPr>
            <a:r>
              <a:rPr lang="en-US" altLang="en-US" sz="1600" dirty="0" smtClean="0"/>
              <a:t>an array of N elements is accessed using indices 0 though N-1.</a:t>
            </a:r>
          </a:p>
          <a:p>
            <a:pPr lvl="1">
              <a:buSzPct val="75000"/>
              <a:buFont typeface="Wingdings" pitchFamily="2" charset="2"/>
              <a:buChar char="è"/>
            </a:pPr>
            <a:r>
              <a:rPr lang="en-US" altLang="en-US" sz="1600" b="1" u="sng" dirty="0" smtClean="0">
                <a:solidFill>
                  <a:schemeClr val="accent2"/>
                </a:solidFill>
              </a:rPr>
              <a:t>Careful</a:t>
            </a:r>
            <a:r>
              <a:rPr lang="en-US" altLang="en-US" sz="1600" dirty="0" smtClean="0"/>
              <a:t>: the i</a:t>
            </a:r>
            <a:r>
              <a:rPr lang="en-US" altLang="en-US" sz="1600" baseline="30000" dirty="0" smtClean="0"/>
              <a:t>th</a:t>
            </a:r>
            <a:r>
              <a:rPr lang="en-US" altLang="en-US" sz="1600" dirty="0" smtClean="0"/>
              <a:t> element is at position i-1 in the array; ie: the 4</a:t>
            </a:r>
            <a:r>
              <a:rPr lang="en-US" altLang="en-US" sz="1600" baseline="30000" dirty="0" smtClean="0"/>
              <a:t>th</a:t>
            </a:r>
            <a:r>
              <a:rPr lang="en-US" altLang="en-US" sz="1600" dirty="0" smtClean="0"/>
              <a:t> element is in position 3.</a:t>
            </a:r>
          </a:p>
          <a:p>
            <a:r>
              <a:rPr lang="en-US" altLang="en-US" sz="1800" dirty="0" smtClean="0"/>
              <a:t>The position of the element or the index must be an </a:t>
            </a:r>
            <a:r>
              <a:rPr lang="en-US" altLang="en-US" sz="1800" u="sng" dirty="0" smtClean="0"/>
              <a:t>integer</a:t>
            </a:r>
            <a:r>
              <a:rPr lang="en-US" altLang="en-US" sz="1800" dirty="0" smtClean="0"/>
              <a:t> or an expression that evaluates to an integer.</a:t>
            </a:r>
          </a:p>
          <a:p>
            <a:r>
              <a:rPr lang="en-US" altLang="en-US" sz="1800" dirty="0" smtClean="0"/>
              <a:t>An element of an array is used in the same manner as a variable.</a:t>
            </a:r>
          </a:p>
          <a:p>
            <a:pPr lvl="1"/>
            <a:r>
              <a:rPr lang="en-US" altLang="en-US" sz="1600" dirty="0" smtClean="0"/>
              <a:t>It can be used to the left of an assignment operator to store a value in the element.</a:t>
            </a:r>
          </a:p>
          <a:p>
            <a:pPr lvl="1"/>
            <a:r>
              <a:rPr lang="en-US" altLang="en-US" sz="1600" dirty="0" smtClean="0"/>
              <a:t>It can be used in an arithmetic or logical expression.</a:t>
            </a:r>
          </a:p>
          <a:p>
            <a:pPr marL="630238" lvl="2" indent="0">
              <a:buNone/>
            </a:pPr>
            <a:r>
              <a:rPr lang="en-US" altLang="en-US" sz="1600" dirty="0" smtClean="0"/>
              <a:t>E.g.:	</a:t>
            </a:r>
            <a:r>
              <a:rPr lang="en-US" altLang="en-US" sz="1600" dirty="0" smtClean="0">
                <a:latin typeface="Courier New" pitchFamily="49" charset="0"/>
              </a:rPr>
              <a:t>temp[1] = 5 + 3;</a:t>
            </a:r>
          </a:p>
          <a:p>
            <a:pPr marL="630238" lvl="2" indent="0">
              <a:buNone/>
            </a:pPr>
            <a:r>
              <a:rPr lang="en-US" altLang="en-US" sz="1600" dirty="0" smtClean="0">
                <a:latin typeface="Courier New" pitchFamily="49" charset="0"/>
              </a:rPr>
              <a:t> 		temp[1] = temp[2-1] + 1;</a:t>
            </a:r>
          </a:p>
          <a:p>
            <a:pPr marL="630238" lvl="2" indent="0">
              <a:buNone/>
            </a:pPr>
            <a:r>
              <a:rPr lang="en-US" altLang="en-US" sz="1600" dirty="0" smtClean="0">
                <a:latin typeface="Courier New" pitchFamily="49" charset="0"/>
              </a:rPr>
              <a:t> 		temp[1] = temp[1] + 1;</a:t>
            </a:r>
          </a:p>
          <a:p>
            <a:pPr marL="630238" lvl="2" indent="0">
              <a:buNone/>
            </a:pPr>
            <a:r>
              <a:rPr lang="en-US" altLang="en-US" sz="1600" dirty="0" smtClean="0">
                <a:latin typeface="Courier New" pitchFamily="49" charset="0"/>
              </a:rPr>
              <a:t> 		temp[0] = temp[1] / 2;</a:t>
            </a:r>
          </a:p>
          <a:p>
            <a:pPr marL="630238" lvl="2" indent="0">
              <a:buNone/>
            </a:pPr>
            <a:r>
              <a:rPr lang="en-US" altLang="en-US" sz="1600" dirty="0" smtClean="0">
                <a:latin typeface="Courier New" pitchFamily="49" charset="0"/>
              </a:rPr>
              <a:t> 		temp[0] = (temp[0] &lt;= temp[1]);</a:t>
            </a:r>
            <a:endParaRPr lang="en-US" altLang="en-US" sz="1600" dirty="0" smtClean="0">
              <a:solidFill>
                <a:schemeClr val="accent2"/>
              </a:solidFill>
              <a:latin typeface="Courier New" pitchFamily="49" charset="0"/>
            </a:endParaRPr>
          </a:p>
          <a:p>
            <a:r>
              <a:rPr lang="en-US" altLang="en-US" sz="1800" dirty="0" smtClean="0"/>
              <a:t>The elements of an array can also be used in the arguments or function calls:</a:t>
            </a:r>
          </a:p>
          <a:p>
            <a:pPr marL="630238" lvl="2" indent="0">
              <a:buNone/>
            </a:pPr>
            <a:r>
              <a:rPr lang="en-US" altLang="en-US" sz="1600" dirty="0" smtClean="0"/>
              <a:t>E.g.: 	</a:t>
            </a:r>
            <a:r>
              <a:rPr lang="en-US" altLang="en-US" sz="1600" dirty="0" smtClean="0">
                <a:latin typeface="Courier New" pitchFamily="49" charset="0"/>
              </a:rPr>
              <a:t>printf("%d\n", (temp[0]+temp[1]));</a:t>
            </a:r>
          </a:p>
          <a:p>
            <a:pPr marL="630238" lvl="2" indent="0">
              <a:buNone/>
            </a:pPr>
            <a:r>
              <a:rPr lang="en-US" altLang="en-US" sz="1600" dirty="0" smtClean="0">
                <a:latin typeface="Courier New" pitchFamily="49" charset="0"/>
              </a:rPr>
              <a:t> 		scanf("%d", &amp;temp[1]);</a:t>
            </a:r>
            <a:endParaRPr lang="en-US" altLang="en-US" sz="1600" dirty="0" smtClean="0"/>
          </a:p>
        </p:txBody>
      </p:sp>
      <p:grpSp>
        <p:nvGrpSpPr>
          <p:cNvPr id="192542" name="Group 30"/>
          <p:cNvGrpSpPr>
            <a:grpSpLocks/>
          </p:cNvGrpSpPr>
          <p:nvPr/>
        </p:nvGrpSpPr>
        <p:grpSpPr bwMode="auto">
          <a:xfrm>
            <a:off x="6560609" y="3090068"/>
            <a:ext cx="2508250" cy="366713"/>
            <a:chOff x="4112" y="2144"/>
            <a:chExt cx="1580" cy="231"/>
          </a:xfrm>
        </p:grpSpPr>
        <p:sp>
          <p:nvSpPr>
            <p:cNvPr id="9241" name="AutoShape 15"/>
            <p:cNvSpPr>
              <a:spLocks noChangeArrowheads="1"/>
            </p:cNvSpPr>
            <p:nvPr/>
          </p:nvSpPr>
          <p:spPr bwMode="auto">
            <a:xfrm>
              <a:off x="4112" y="222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42" name="Rectangle 16"/>
            <p:cNvSpPr>
              <a:spLocks noChangeArrowheads="1"/>
            </p:cNvSpPr>
            <p:nvPr/>
          </p:nvSpPr>
          <p:spPr bwMode="auto">
            <a:xfrm>
              <a:off x="5137" y="216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8</a:t>
              </a:r>
              <a:endParaRPr lang="en-US" altLang="en-US" dirty="0"/>
            </a:p>
          </p:txBody>
        </p:sp>
        <p:sp>
          <p:nvSpPr>
            <p:cNvPr id="9243" name="Text Box 17"/>
            <p:cNvSpPr txBox="1">
              <a:spLocks noChangeArrowheads="1"/>
            </p:cNvSpPr>
            <p:nvPr/>
          </p:nvSpPr>
          <p:spPr bwMode="auto">
            <a:xfrm>
              <a:off x="4430" y="214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urier New" pitchFamily="49" charset="0"/>
                </a:rPr>
                <a:t>temp[1</a:t>
              </a:r>
              <a:r>
                <a:rPr lang="en-US" altLang="en-US" dirty="0">
                  <a:latin typeface="Courier New" pitchFamily="49" charset="0"/>
                </a:rPr>
                <a:t>]</a:t>
              </a:r>
              <a:endParaRPr lang="en-US" altLang="en-US" dirty="0"/>
            </a:p>
          </p:txBody>
        </p:sp>
      </p:grpSp>
      <p:grpSp>
        <p:nvGrpSpPr>
          <p:cNvPr id="192543" name="Group 31"/>
          <p:cNvGrpSpPr>
            <a:grpSpLocks/>
          </p:cNvGrpSpPr>
          <p:nvPr/>
        </p:nvGrpSpPr>
        <p:grpSpPr bwMode="auto">
          <a:xfrm>
            <a:off x="6560609" y="3421856"/>
            <a:ext cx="2508250" cy="366712"/>
            <a:chOff x="4112" y="2353"/>
            <a:chExt cx="1580" cy="231"/>
          </a:xfrm>
        </p:grpSpPr>
        <p:sp>
          <p:nvSpPr>
            <p:cNvPr id="9238" name="AutoShape 18"/>
            <p:cNvSpPr>
              <a:spLocks noChangeArrowheads="1"/>
            </p:cNvSpPr>
            <p:nvPr/>
          </p:nvSpPr>
          <p:spPr bwMode="auto">
            <a:xfrm>
              <a:off x="4112" y="2429"/>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39" name="Rectangle 19"/>
            <p:cNvSpPr>
              <a:spLocks noChangeArrowheads="1"/>
            </p:cNvSpPr>
            <p:nvPr/>
          </p:nvSpPr>
          <p:spPr bwMode="auto">
            <a:xfrm>
              <a:off x="5137" y="2378"/>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9</a:t>
              </a:r>
              <a:endParaRPr lang="en-US" altLang="en-US" dirty="0"/>
            </a:p>
          </p:txBody>
        </p:sp>
        <p:sp>
          <p:nvSpPr>
            <p:cNvPr id="9240" name="Text Box 20"/>
            <p:cNvSpPr txBox="1">
              <a:spLocks noChangeArrowheads="1"/>
            </p:cNvSpPr>
            <p:nvPr/>
          </p:nvSpPr>
          <p:spPr bwMode="auto">
            <a:xfrm>
              <a:off x="4430" y="2353"/>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urier New" pitchFamily="49" charset="0"/>
                </a:rPr>
                <a:t>temp[1</a:t>
              </a:r>
              <a:r>
                <a:rPr lang="en-US" altLang="en-US" dirty="0">
                  <a:latin typeface="Courier New" pitchFamily="49" charset="0"/>
                </a:rPr>
                <a:t>]</a:t>
              </a:r>
              <a:endParaRPr lang="en-US" altLang="en-US" dirty="0"/>
            </a:p>
          </p:txBody>
        </p:sp>
      </p:grpSp>
      <p:grpSp>
        <p:nvGrpSpPr>
          <p:cNvPr id="192544" name="Group 32"/>
          <p:cNvGrpSpPr>
            <a:grpSpLocks/>
          </p:cNvGrpSpPr>
          <p:nvPr/>
        </p:nvGrpSpPr>
        <p:grpSpPr bwMode="auto">
          <a:xfrm>
            <a:off x="6560609" y="3756818"/>
            <a:ext cx="2508250" cy="366713"/>
            <a:chOff x="4112" y="2564"/>
            <a:chExt cx="1580" cy="231"/>
          </a:xfrm>
        </p:grpSpPr>
        <p:sp>
          <p:nvSpPr>
            <p:cNvPr id="9235" name="AutoShape 21"/>
            <p:cNvSpPr>
              <a:spLocks noChangeArrowheads="1"/>
            </p:cNvSpPr>
            <p:nvPr/>
          </p:nvSpPr>
          <p:spPr bwMode="auto">
            <a:xfrm>
              <a:off x="4112" y="264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36" name="Rectangle 22"/>
            <p:cNvSpPr>
              <a:spLocks noChangeArrowheads="1"/>
            </p:cNvSpPr>
            <p:nvPr/>
          </p:nvSpPr>
          <p:spPr bwMode="auto">
            <a:xfrm>
              <a:off x="5137" y="258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10</a:t>
              </a:r>
              <a:endParaRPr lang="en-US" altLang="en-US" dirty="0"/>
            </a:p>
          </p:txBody>
        </p:sp>
        <p:sp>
          <p:nvSpPr>
            <p:cNvPr id="9237" name="Text Box 23"/>
            <p:cNvSpPr txBox="1">
              <a:spLocks noChangeArrowheads="1"/>
            </p:cNvSpPr>
            <p:nvPr/>
          </p:nvSpPr>
          <p:spPr bwMode="auto">
            <a:xfrm>
              <a:off x="4430" y="256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urier New" pitchFamily="49" charset="0"/>
                </a:rPr>
                <a:t>temp[1</a:t>
              </a:r>
              <a:r>
                <a:rPr lang="en-US" altLang="en-US" dirty="0">
                  <a:latin typeface="Courier New" pitchFamily="49" charset="0"/>
                </a:rPr>
                <a:t>]</a:t>
              </a:r>
              <a:endParaRPr lang="en-US" altLang="en-US" dirty="0"/>
            </a:p>
          </p:txBody>
        </p:sp>
      </p:grpSp>
      <p:grpSp>
        <p:nvGrpSpPr>
          <p:cNvPr id="192545" name="Group 33"/>
          <p:cNvGrpSpPr>
            <a:grpSpLocks/>
          </p:cNvGrpSpPr>
          <p:nvPr/>
        </p:nvGrpSpPr>
        <p:grpSpPr bwMode="auto">
          <a:xfrm>
            <a:off x="6560609" y="4090193"/>
            <a:ext cx="2508250" cy="366713"/>
            <a:chOff x="4112" y="2774"/>
            <a:chExt cx="1580" cy="231"/>
          </a:xfrm>
        </p:grpSpPr>
        <p:sp>
          <p:nvSpPr>
            <p:cNvPr id="9232" name="AutoShape 24"/>
            <p:cNvSpPr>
              <a:spLocks noChangeArrowheads="1"/>
            </p:cNvSpPr>
            <p:nvPr/>
          </p:nvSpPr>
          <p:spPr bwMode="auto">
            <a:xfrm>
              <a:off x="4112" y="285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33" name="Rectangle 25"/>
            <p:cNvSpPr>
              <a:spLocks noChangeArrowheads="1"/>
            </p:cNvSpPr>
            <p:nvPr/>
          </p:nvSpPr>
          <p:spPr bwMode="auto">
            <a:xfrm>
              <a:off x="5137" y="279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t>5</a:t>
              </a:r>
            </a:p>
          </p:txBody>
        </p:sp>
        <p:sp>
          <p:nvSpPr>
            <p:cNvPr id="9234" name="Text Box 26"/>
            <p:cNvSpPr txBox="1">
              <a:spLocks noChangeArrowheads="1"/>
            </p:cNvSpPr>
            <p:nvPr/>
          </p:nvSpPr>
          <p:spPr bwMode="auto">
            <a:xfrm>
              <a:off x="4430" y="277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urier New" pitchFamily="49" charset="0"/>
                </a:rPr>
                <a:t>temp[0</a:t>
              </a:r>
              <a:r>
                <a:rPr lang="en-US" altLang="en-US" dirty="0">
                  <a:latin typeface="Courier New" pitchFamily="49" charset="0"/>
                </a:rPr>
                <a:t>]</a:t>
              </a:r>
              <a:endParaRPr lang="en-US" altLang="en-US" dirty="0"/>
            </a:p>
          </p:txBody>
        </p:sp>
      </p:grpSp>
      <p:grpSp>
        <p:nvGrpSpPr>
          <p:cNvPr id="192546" name="Group 34"/>
          <p:cNvGrpSpPr>
            <a:grpSpLocks/>
          </p:cNvGrpSpPr>
          <p:nvPr/>
        </p:nvGrpSpPr>
        <p:grpSpPr bwMode="auto">
          <a:xfrm>
            <a:off x="6549497" y="4445793"/>
            <a:ext cx="2519362" cy="366713"/>
            <a:chOff x="4105" y="2998"/>
            <a:chExt cx="1587" cy="231"/>
          </a:xfrm>
        </p:grpSpPr>
        <p:sp>
          <p:nvSpPr>
            <p:cNvPr id="9229" name="AutoShape 27"/>
            <p:cNvSpPr>
              <a:spLocks noChangeArrowheads="1"/>
            </p:cNvSpPr>
            <p:nvPr/>
          </p:nvSpPr>
          <p:spPr bwMode="auto">
            <a:xfrm>
              <a:off x="4105" y="3074"/>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30" name="Rectangle 28"/>
            <p:cNvSpPr>
              <a:spLocks noChangeArrowheads="1"/>
            </p:cNvSpPr>
            <p:nvPr/>
          </p:nvSpPr>
          <p:spPr bwMode="auto">
            <a:xfrm>
              <a:off x="5137" y="3008"/>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1</a:t>
              </a:r>
              <a:endParaRPr lang="en-US" altLang="en-US" dirty="0"/>
            </a:p>
          </p:txBody>
        </p:sp>
        <p:sp>
          <p:nvSpPr>
            <p:cNvPr id="9231" name="Text Box 29"/>
            <p:cNvSpPr txBox="1">
              <a:spLocks noChangeArrowheads="1"/>
            </p:cNvSpPr>
            <p:nvPr/>
          </p:nvSpPr>
          <p:spPr bwMode="auto">
            <a:xfrm>
              <a:off x="4423" y="2998"/>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urier New" pitchFamily="49" charset="0"/>
                </a:rPr>
                <a:t>temp[0</a:t>
              </a:r>
              <a:r>
                <a:rPr lang="en-US" altLang="en-US" dirty="0">
                  <a:latin typeface="Courier New" pitchFamily="49" charset="0"/>
                </a:rPr>
                <a:t>]</a:t>
              </a:r>
              <a:endParaRPr lang="en-US" altLang="en-US" dirty="0"/>
            </a:p>
          </p:txBody>
        </p:sp>
      </p:grpSp>
      <p:grpSp>
        <p:nvGrpSpPr>
          <p:cNvPr id="9226" name="Group 38"/>
          <p:cNvGrpSpPr>
            <a:grpSpLocks/>
          </p:cNvGrpSpPr>
          <p:nvPr/>
        </p:nvGrpSpPr>
        <p:grpSpPr bwMode="auto">
          <a:xfrm>
            <a:off x="252413" y="3176587"/>
            <a:ext cx="1649413" cy="1677988"/>
            <a:chOff x="959" y="2553"/>
            <a:chExt cx="1039" cy="1057"/>
          </a:xfrm>
        </p:grpSpPr>
        <p:sp>
          <p:nvSpPr>
            <p:cNvPr id="9227" name="AutoShape 37"/>
            <p:cNvSpPr>
              <a:spLocks noChangeArrowheads="1"/>
            </p:cNvSpPr>
            <p:nvPr/>
          </p:nvSpPr>
          <p:spPr bwMode="auto">
            <a:xfrm>
              <a:off x="959" y="2553"/>
              <a:ext cx="1039" cy="1057"/>
            </a:xfrm>
            <a:prstGeom prst="irregularSeal1">
              <a:avLst/>
            </a:prstGeom>
            <a:solidFill>
              <a:srgbClr val="FF66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9228" name="Text Box 35"/>
            <p:cNvSpPr txBox="1">
              <a:spLocks noChangeArrowheads="1"/>
            </p:cNvSpPr>
            <p:nvPr/>
          </p:nvSpPr>
          <p:spPr bwMode="auto">
            <a:xfrm>
              <a:off x="1134" y="2879"/>
              <a:ext cx="688"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dirty="0"/>
                <a:t>Assume that </a:t>
              </a:r>
              <a:r>
                <a:rPr lang="en-US" altLang="en-US" sz="1200" dirty="0">
                  <a:latin typeface="Courier New" pitchFamily="49" charset="0"/>
                </a:rPr>
                <a:t>temp</a:t>
              </a:r>
              <a:r>
                <a:rPr lang="en-US" altLang="en-US" sz="1200" dirty="0"/>
                <a:t> is an array of </a:t>
              </a:r>
              <a:r>
                <a:rPr lang="en-US" altLang="en-US" sz="1200" dirty="0">
                  <a:latin typeface="Courier New" pitchFamily="49" charset="0"/>
                </a:rPr>
                <a:t>int</a:t>
              </a:r>
              <a:r>
                <a:rPr lang="en-US" altLang="en-US" sz="1200" dirty="0"/>
                <a:t>’s</a:t>
              </a:r>
            </a:p>
          </p:txBody>
        </p:sp>
      </p:gr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28</a:t>
            </a:fld>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25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25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25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25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925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76200" y="685800"/>
            <a:ext cx="8991600" cy="5715000"/>
          </a:xfrm>
        </p:spPr>
        <p:txBody>
          <a:bodyPr/>
          <a:lstStyle/>
          <a:p>
            <a:r>
              <a:rPr lang="en-US" altLang="en-US" sz="2400" dirty="0" smtClean="0"/>
              <a:t>Like with simple variables an array created in memory with a declaration; the declaration specifies:</a:t>
            </a:r>
          </a:p>
          <a:p>
            <a:pPr lvl="1"/>
            <a:r>
              <a:rPr lang="en-US" altLang="en-US" sz="2400" dirty="0" smtClean="0"/>
              <a:t>the </a:t>
            </a:r>
            <a:r>
              <a:rPr lang="en-US" altLang="en-US" sz="2400" u="sng" dirty="0" smtClean="0"/>
              <a:t>name</a:t>
            </a:r>
            <a:r>
              <a:rPr lang="en-US" altLang="en-US" sz="2400" dirty="0" smtClean="0"/>
              <a:t> of the array,</a:t>
            </a:r>
          </a:p>
          <a:p>
            <a:pPr lvl="1"/>
            <a:r>
              <a:rPr lang="en-US" altLang="en-US" sz="2400" dirty="0" smtClean="0"/>
              <a:t>the </a:t>
            </a:r>
            <a:r>
              <a:rPr lang="en-US" altLang="en-US" sz="2400" u="sng" dirty="0" smtClean="0"/>
              <a:t>type</a:t>
            </a:r>
            <a:r>
              <a:rPr lang="en-US" altLang="en-US" sz="2400" dirty="0" smtClean="0"/>
              <a:t> of data stored in the array, and</a:t>
            </a:r>
          </a:p>
          <a:p>
            <a:pPr lvl="1"/>
            <a:r>
              <a:rPr lang="en-US" altLang="en-US" sz="2400" dirty="0" smtClean="0"/>
              <a:t>the </a:t>
            </a:r>
            <a:r>
              <a:rPr lang="en-US" altLang="en-US" sz="2400" u="sng" dirty="0" smtClean="0"/>
              <a:t>size</a:t>
            </a:r>
            <a:r>
              <a:rPr lang="en-US" altLang="en-US" sz="2400" dirty="0" smtClean="0"/>
              <a:t> of the array (number of elements).</a:t>
            </a:r>
          </a:p>
          <a:p>
            <a:pPr marL="630238" lvl="2" indent="0">
              <a:buNone/>
            </a:pPr>
            <a:r>
              <a:rPr lang="en-US" altLang="en-US" sz="2400" dirty="0" smtClean="0"/>
              <a:t>    E.g.: 	</a:t>
            </a:r>
            <a:r>
              <a:rPr lang="en-US" altLang="en-US" sz="2400" dirty="0" smtClean="0">
                <a:latin typeface="Courier New" pitchFamily="49" charset="0"/>
              </a:rPr>
              <a:t>int temp[5];</a:t>
            </a:r>
          </a:p>
          <a:p>
            <a:pPr marL="630238" lvl="2" indent="0">
              <a:buNone/>
            </a:pPr>
            <a:r>
              <a:rPr lang="en-US" altLang="en-US" sz="2400" dirty="0" smtClean="0">
                <a:latin typeface="Courier New" pitchFamily="49" charset="0"/>
              </a:rPr>
              <a:t> 		double x[5], y[20];</a:t>
            </a:r>
            <a:endParaRPr lang="en-US" altLang="en-US" sz="2400" dirty="0" smtClean="0"/>
          </a:p>
          <a:p>
            <a:pPr lvl="2"/>
            <a:r>
              <a:rPr lang="en-US" altLang="en-US" sz="2400" dirty="0" smtClean="0"/>
              <a:t>The first declaration defines the array </a:t>
            </a:r>
            <a:r>
              <a:rPr lang="en-US" altLang="en-US" sz="2400" dirty="0" smtClean="0">
                <a:latin typeface="Courier New" pitchFamily="49" charset="0"/>
              </a:rPr>
              <a:t>temp</a:t>
            </a:r>
            <a:r>
              <a:rPr lang="en-US" altLang="en-US" sz="2400" dirty="0" smtClean="0"/>
              <a:t> which contains 5 data elements of type </a:t>
            </a:r>
            <a:r>
              <a:rPr lang="en-US" altLang="en-US" sz="2400" dirty="0" smtClean="0">
                <a:latin typeface="Courier New" pitchFamily="49" charset="0"/>
              </a:rPr>
              <a:t>int</a:t>
            </a:r>
            <a:r>
              <a:rPr lang="en-US" altLang="en-US" sz="2400" dirty="0" smtClean="0"/>
              <a:t>.</a:t>
            </a:r>
          </a:p>
          <a:p>
            <a:pPr lvl="2"/>
            <a:r>
              <a:rPr lang="en-US" altLang="en-US" sz="2400" dirty="0" smtClean="0"/>
              <a:t>The second declaration defines the arrays </a:t>
            </a:r>
            <a:r>
              <a:rPr lang="en-US" altLang="en-US" sz="2400" dirty="0" smtClean="0">
                <a:latin typeface="Courier New" pitchFamily="49" charset="0"/>
              </a:rPr>
              <a:t>x</a:t>
            </a:r>
            <a:r>
              <a:rPr lang="en-US" altLang="en-US" sz="2400" dirty="0" smtClean="0"/>
              <a:t> and </a:t>
            </a:r>
            <a:r>
              <a:rPr lang="en-US" altLang="en-US" sz="2400" dirty="0" smtClean="0">
                <a:latin typeface="Courier New" pitchFamily="49" charset="0"/>
              </a:rPr>
              <a:t>y</a:t>
            </a:r>
            <a:r>
              <a:rPr lang="en-US" altLang="en-US" sz="2400" dirty="0" smtClean="0"/>
              <a:t>, which contain 5 and 20 elements, respectively, of type </a:t>
            </a:r>
            <a:r>
              <a:rPr lang="en-US" altLang="en-US" sz="2400" dirty="0" smtClean="0">
                <a:latin typeface="Courier New" pitchFamily="49" charset="0"/>
              </a:rPr>
              <a:t>double</a:t>
            </a:r>
            <a:r>
              <a:rPr lang="en-US" altLang="en-US" sz="2400" dirty="0" smtClean="0"/>
              <a:t>.</a:t>
            </a:r>
          </a:p>
          <a:p>
            <a:pPr lvl="2"/>
            <a:r>
              <a:rPr lang="en-US" altLang="en-US" sz="2400" dirty="0" smtClean="0"/>
              <a:t>The memory required to store these arrays is reserved.</a:t>
            </a:r>
          </a:p>
        </p:txBody>
      </p:sp>
      <p:sp>
        <p:nvSpPr>
          <p:cNvPr id="10245" name="Rectangle 4"/>
          <p:cNvSpPr>
            <a:spLocks noChangeArrowheads="1"/>
          </p:cNvSpPr>
          <p:nvPr/>
        </p:nvSpPr>
        <p:spPr bwMode="auto">
          <a:xfrm>
            <a:off x="76199" y="76200"/>
            <a:ext cx="8972909" cy="5334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000" dirty="0" smtClean="0">
                <a:solidFill>
                  <a:schemeClr val="tx2"/>
                </a:solidFill>
              </a:rPr>
              <a:t>Declaration and </a:t>
            </a:r>
            <a:r>
              <a:rPr lang="en-US" altLang="en-US" sz="3000" dirty="0">
                <a:solidFill>
                  <a:schemeClr val="tx2"/>
                </a:solidFill>
              </a:rPr>
              <a:t>Initialization of One Dimensional </a:t>
            </a:r>
            <a:r>
              <a:rPr lang="en-US" altLang="en-US" sz="3000" dirty="0" smtClean="0">
                <a:solidFill>
                  <a:schemeClr val="tx2"/>
                </a:solidFill>
              </a:rPr>
              <a:t>Arrays</a:t>
            </a:r>
            <a:endParaRPr lang="en-US" altLang="en-US" sz="3000" dirty="0">
              <a:solidFill>
                <a:schemeClr val="tx2"/>
              </a:solidFill>
            </a:endParaRP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29</a:t>
            </a:fld>
            <a:endParaRPr lang="en-US" alt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3"/>
          <p:cNvSpPr>
            <a:spLocks noGrp="1" noChangeArrowheads="1"/>
          </p:cNvSpPr>
          <p:nvPr>
            <p:ph idx="1"/>
          </p:nvPr>
        </p:nvSpPr>
        <p:spPr>
          <a:xfrm>
            <a:off x="76200" y="330200"/>
            <a:ext cx="8991600" cy="6070600"/>
          </a:xfrm>
        </p:spPr>
        <p:txBody>
          <a:bodyPr/>
          <a:lstStyle/>
          <a:p>
            <a:r>
              <a:rPr lang="en-US" altLang="en-US" sz="2400" dirty="0" smtClean="0"/>
              <a:t>An array can be initialized using assignment instructions (In Module 5, we shall see how we can do this with a loop).</a:t>
            </a:r>
          </a:p>
          <a:p>
            <a:pPr lvl="1">
              <a:buFontTx/>
              <a:buChar char=" "/>
            </a:pPr>
            <a:r>
              <a:rPr lang="en-US" altLang="en-US" sz="2400" dirty="0" smtClean="0"/>
              <a:t>E.g.: </a:t>
            </a:r>
            <a:r>
              <a:rPr lang="en-US" altLang="en-US" sz="2400" dirty="0" smtClean="0">
                <a:latin typeface="Courier New" pitchFamily="49" charset="0"/>
              </a:rPr>
              <a:t>double x[5];</a:t>
            </a:r>
          </a:p>
          <a:p>
            <a:pPr marL="1371600" lvl="3" indent="0">
              <a:buNone/>
            </a:pPr>
            <a:r>
              <a:rPr lang="en-US" altLang="en-US" sz="2400" dirty="0" smtClean="0">
                <a:latin typeface="Courier New" pitchFamily="49" charset="0"/>
              </a:rPr>
              <a:t>x[0] = 0.0;</a:t>
            </a:r>
          </a:p>
          <a:p>
            <a:pPr marL="1371600" lvl="3" indent="0">
              <a:buNone/>
            </a:pPr>
            <a:r>
              <a:rPr lang="en-US" altLang="en-US" sz="2400" dirty="0" smtClean="0">
                <a:latin typeface="Courier New" pitchFamily="49" charset="0"/>
              </a:rPr>
              <a:t>x[1] = x[0] + 0.5;</a:t>
            </a:r>
          </a:p>
          <a:p>
            <a:pPr marL="1371600" lvl="3" indent="0">
              <a:buNone/>
            </a:pPr>
            <a:r>
              <a:rPr lang="en-US" altLang="en-US" sz="2400" dirty="0" smtClean="0">
                <a:latin typeface="Courier New" pitchFamily="49" charset="0"/>
              </a:rPr>
              <a:t>x[2] </a:t>
            </a:r>
            <a:r>
              <a:rPr lang="en-US" altLang="en-US" sz="2400" dirty="0">
                <a:latin typeface="Courier New" pitchFamily="49" charset="0"/>
              </a:rPr>
              <a:t>= </a:t>
            </a:r>
            <a:r>
              <a:rPr lang="en-US" altLang="en-US" sz="2400" dirty="0" smtClean="0">
                <a:latin typeface="Courier New" pitchFamily="49" charset="0"/>
              </a:rPr>
              <a:t>x[1] </a:t>
            </a:r>
            <a:r>
              <a:rPr lang="en-US" altLang="en-US" sz="2400" dirty="0">
                <a:latin typeface="Courier New" pitchFamily="49" charset="0"/>
              </a:rPr>
              <a:t>+ 0.5;</a:t>
            </a:r>
          </a:p>
          <a:p>
            <a:pPr marL="1371600" lvl="3" indent="0">
              <a:buNone/>
            </a:pPr>
            <a:r>
              <a:rPr lang="en-US" altLang="en-US" sz="2400" dirty="0" smtClean="0">
                <a:latin typeface="Courier New" pitchFamily="49" charset="0"/>
              </a:rPr>
              <a:t>x[3] </a:t>
            </a:r>
            <a:r>
              <a:rPr lang="en-US" altLang="en-US" sz="2400" dirty="0">
                <a:latin typeface="Courier New" pitchFamily="49" charset="0"/>
              </a:rPr>
              <a:t>= </a:t>
            </a:r>
            <a:r>
              <a:rPr lang="en-US" altLang="en-US" sz="2400" dirty="0" smtClean="0">
                <a:latin typeface="Courier New" pitchFamily="49" charset="0"/>
              </a:rPr>
              <a:t>x[2] </a:t>
            </a:r>
            <a:r>
              <a:rPr lang="en-US" altLang="en-US" sz="2400" dirty="0">
                <a:latin typeface="Courier New" pitchFamily="49" charset="0"/>
              </a:rPr>
              <a:t>+ 0.5;</a:t>
            </a:r>
          </a:p>
          <a:p>
            <a:pPr marL="1371600" lvl="3" indent="0">
              <a:buNone/>
            </a:pPr>
            <a:r>
              <a:rPr lang="en-US" altLang="en-US" sz="2400" dirty="0" smtClean="0">
                <a:latin typeface="Courier New" pitchFamily="49" charset="0"/>
              </a:rPr>
              <a:t>x[4] </a:t>
            </a:r>
            <a:r>
              <a:rPr lang="en-US" altLang="en-US" sz="2400" dirty="0">
                <a:latin typeface="Courier New" pitchFamily="49" charset="0"/>
              </a:rPr>
              <a:t>= </a:t>
            </a:r>
            <a:r>
              <a:rPr lang="en-US" altLang="en-US" sz="2400" dirty="0" smtClean="0">
                <a:latin typeface="Courier New" pitchFamily="49" charset="0"/>
              </a:rPr>
              <a:t>x[3] </a:t>
            </a:r>
            <a:r>
              <a:rPr lang="en-US" altLang="en-US" sz="2400" dirty="0">
                <a:latin typeface="Courier New" pitchFamily="49" charset="0"/>
              </a:rPr>
              <a:t>+ 0.5;</a:t>
            </a:r>
          </a:p>
          <a:p>
            <a:pPr marL="1371600" lvl="3" indent="0">
              <a:buNone/>
            </a:pPr>
            <a:endParaRPr lang="en-US" altLang="en-US" sz="2400" dirty="0" smtClean="0">
              <a:latin typeface="Courier New" pitchFamily="49" charset="0"/>
            </a:endParaRPr>
          </a:p>
          <a:p>
            <a:pPr marL="630238" lvl="2" indent="0">
              <a:buNone/>
            </a:pPr>
            <a:r>
              <a:rPr lang="en-US" altLang="en-US" sz="2400" dirty="0" smtClean="0">
                <a:latin typeface="Courier New" pitchFamily="49" charset="0"/>
              </a:rPr>
              <a:t> </a:t>
            </a:r>
            <a:endParaRPr lang="en-US" altLang="en-US" sz="2400" dirty="0" smtClean="0"/>
          </a:p>
        </p:txBody>
      </p:sp>
      <p:sp>
        <p:nvSpPr>
          <p:cNvPr id="11268" name="Rectangle 2"/>
          <p:cNvSpPr>
            <a:spLocks noChangeArrowheads="1"/>
          </p:cNvSpPr>
          <p:nvPr/>
        </p:nvSpPr>
        <p:spPr bwMode="auto">
          <a:xfrm>
            <a:off x="2862221" y="4144105"/>
            <a:ext cx="2080482" cy="1524000"/>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1270" name="Text Box 5"/>
          <p:cNvSpPr txBox="1">
            <a:spLocks noChangeArrowheads="1"/>
          </p:cNvSpPr>
          <p:nvPr/>
        </p:nvSpPr>
        <p:spPr bwMode="auto">
          <a:xfrm>
            <a:off x="2906713" y="4144105"/>
            <a:ext cx="203599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b="1" dirty="0">
                <a:latin typeface="Courier New" pitchFamily="49" charset="0"/>
              </a:rPr>
              <a:t>i</a:t>
            </a:r>
            <a:r>
              <a:rPr lang="en-US" altLang="en-US" sz="1600" b="1" dirty="0" smtClean="0">
                <a:latin typeface="Courier New" pitchFamily="49" charset="0"/>
              </a:rPr>
              <a:t>ndex  x[index]</a:t>
            </a:r>
            <a:endParaRPr lang="en-US" altLang="en-US" sz="1600" b="1" dirty="0">
              <a:latin typeface="Courier New" pitchFamily="49" charset="0"/>
            </a:endParaRPr>
          </a:p>
          <a:p>
            <a:r>
              <a:rPr lang="en-US" altLang="en-US" sz="1600" b="1" dirty="0">
                <a:latin typeface="Courier New" pitchFamily="49" charset="0"/>
              </a:rPr>
              <a:t> 0     </a:t>
            </a:r>
            <a:r>
              <a:rPr lang="en-US" altLang="en-US" sz="1600" b="1" dirty="0" smtClean="0">
                <a:latin typeface="Courier New" pitchFamily="49" charset="0"/>
              </a:rPr>
              <a:t>0.0</a:t>
            </a:r>
            <a:endParaRPr lang="en-US" altLang="en-US" sz="1600" b="1" dirty="0">
              <a:latin typeface="Courier New" pitchFamily="49" charset="0"/>
            </a:endParaRPr>
          </a:p>
          <a:p>
            <a:r>
              <a:rPr lang="en-US" altLang="en-US" sz="1600" b="1" dirty="0">
                <a:latin typeface="Courier New" pitchFamily="49" charset="0"/>
              </a:rPr>
              <a:t> 1     </a:t>
            </a:r>
            <a:r>
              <a:rPr lang="en-US" altLang="en-US" sz="1600" b="1" dirty="0" smtClean="0">
                <a:latin typeface="Courier New" pitchFamily="49" charset="0"/>
              </a:rPr>
              <a:t>0.5</a:t>
            </a:r>
            <a:endParaRPr lang="en-US" altLang="en-US" sz="1600" b="1" dirty="0">
              <a:latin typeface="Courier New" pitchFamily="49" charset="0"/>
            </a:endParaRPr>
          </a:p>
          <a:p>
            <a:r>
              <a:rPr lang="en-US" altLang="en-US" sz="1600" b="1" dirty="0">
                <a:latin typeface="Courier New" pitchFamily="49" charset="0"/>
              </a:rPr>
              <a:t> 2     </a:t>
            </a:r>
            <a:r>
              <a:rPr lang="en-US" altLang="en-US" sz="1600" b="1" dirty="0" smtClean="0">
                <a:latin typeface="Courier New" pitchFamily="49" charset="0"/>
              </a:rPr>
              <a:t>1.0</a:t>
            </a:r>
            <a:endParaRPr lang="en-US" altLang="en-US" sz="1600" b="1" dirty="0">
              <a:latin typeface="Courier New" pitchFamily="49" charset="0"/>
            </a:endParaRPr>
          </a:p>
          <a:p>
            <a:r>
              <a:rPr lang="en-US" altLang="en-US" sz="1600" b="1" dirty="0">
                <a:latin typeface="Courier New" pitchFamily="49" charset="0"/>
              </a:rPr>
              <a:t> 3     </a:t>
            </a:r>
            <a:r>
              <a:rPr lang="en-US" altLang="en-US" sz="1600" b="1" dirty="0" smtClean="0">
                <a:latin typeface="Courier New" pitchFamily="49" charset="0"/>
              </a:rPr>
              <a:t>1.5</a:t>
            </a:r>
            <a:endParaRPr lang="en-US" altLang="en-US" sz="1600" b="1" dirty="0">
              <a:latin typeface="Courier New" pitchFamily="49" charset="0"/>
            </a:endParaRPr>
          </a:p>
          <a:p>
            <a:r>
              <a:rPr lang="en-US" altLang="en-US" sz="1600" b="1" dirty="0">
                <a:latin typeface="Courier New" pitchFamily="49" charset="0"/>
              </a:rPr>
              <a:t> 4     </a:t>
            </a:r>
            <a:r>
              <a:rPr lang="en-US" altLang="en-US" sz="1600" b="1" dirty="0" smtClean="0">
                <a:latin typeface="Courier New" pitchFamily="49" charset="0"/>
              </a:rPr>
              <a:t>2.0</a:t>
            </a:r>
            <a:endParaRPr lang="en-US" altLang="en-US" dirty="0">
              <a:solidFill>
                <a:schemeClr val="accent2"/>
              </a:solidFill>
            </a:endParaRPr>
          </a:p>
        </p:txBody>
      </p:sp>
      <p:sp>
        <p:nvSpPr>
          <p:cNvPr id="11271" name="Line 6"/>
          <p:cNvSpPr>
            <a:spLocks noChangeShapeType="1"/>
          </p:cNvSpPr>
          <p:nvPr/>
        </p:nvSpPr>
        <p:spPr bwMode="auto">
          <a:xfrm>
            <a:off x="2982913" y="4448905"/>
            <a:ext cx="184446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1272" name="Line 7"/>
          <p:cNvSpPr>
            <a:spLocks noChangeShapeType="1"/>
          </p:cNvSpPr>
          <p:nvPr/>
        </p:nvSpPr>
        <p:spPr bwMode="auto">
          <a:xfrm>
            <a:off x="3662534" y="4220305"/>
            <a:ext cx="0" cy="13716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30</a:t>
            </a:fld>
            <a:endParaRPr lang="en-US"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3"/>
          <p:cNvSpPr>
            <a:spLocks noGrp="1" noChangeArrowheads="1"/>
          </p:cNvSpPr>
          <p:nvPr>
            <p:ph idx="1"/>
          </p:nvPr>
        </p:nvSpPr>
        <p:spPr>
          <a:xfrm>
            <a:off x="76200" y="76200"/>
            <a:ext cx="8991600" cy="6324600"/>
          </a:xfrm>
        </p:spPr>
        <p:txBody>
          <a:bodyPr/>
          <a:lstStyle/>
          <a:p>
            <a:r>
              <a:rPr lang="en-US" altLang="en-US" sz="2400" dirty="0" smtClean="0"/>
              <a:t>Like with structures, we can also initialize an array in its declaration.</a:t>
            </a:r>
          </a:p>
          <a:p>
            <a:pPr lvl="1"/>
            <a:r>
              <a:rPr lang="en-US" altLang="en-US" sz="2400" dirty="0" smtClean="0"/>
              <a:t>The initial values are listed using </a:t>
            </a:r>
            <a:r>
              <a:rPr lang="en-US" altLang="en-US" sz="2400" dirty="0" smtClean="0">
                <a:latin typeface="Courier New" pitchFamily="49" charset="0"/>
              </a:rPr>
              <a:t>,</a:t>
            </a:r>
            <a:r>
              <a:rPr lang="en-US" altLang="en-US" sz="2400" dirty="0" smtClean="0"/>
              <a:t> between </a:t>
            </a:r>
            <a:r>
              <a:rPr lang="en-US" altLang="en-US" sz="2400" dirty="0" smtClean="0">
                <a:latin typeface="Courier New" pitchFamily="49" charset="0"/>
              </a:rPr>
              <a:t>{}</a:t>
            </a:r>
            <a:r>
              <a:rPr lang="en-US" altLang="en-US" sz="2400" dirty="0" smtClean="0"/>
              <a:t> and assigned to the array definition.</a:t>
            </a:r>
          </a:p>
          <a:p>
            <a:pPr lvl="2"/>
            <a:r>
              <a:rPr lang="en-US" altLang="en-US" sz="2400" dirty="0" smtClean="0"/>
              <a:t>E.g.:  </a:t>
            </a:r>
            <a:r>
              <a:rPr lang="en-US" altLang="en-US" sz="2400" dirty="0" smtClean="0">
                <a:latin typeface="Courier New" pitchFamily="49" charset="0"/>
              </a:rPr>
              <a:t>double x[5]={0.0, 0.5, 1.0, 1.5, 2.0};</a:t>
            </a:r>
            <a:endParaRPr lang="en-US" altLang="en-US" sz="2400" dirty="0" smtClean="0"/>
          </a:p>
          <a:p>
            <a:pPr lvl="2"/>
            <a:r>
              <a:rPr lang="en-US" altLang="en-US" sz="2400" dirty="0" smtClean="0"/>
              <a:t>After compilation, the array </a:t>
            </a:r>
            <a:r>
              <a:rPr lang="en-US" altLang="en-US" sz="2400" dirty="0" smtClean="0">
                <a:latin typeface="Courier New" pitchFamily="49" charset="0"/>
              </a:rPr>
              <a:t>x</a:t>
            </a:r>
            <a:r>
              <a:rPr lang="en-US" altLang="en-US" sz="2400" dirty="0" smtClean="0"/>
              <a:t> contains the initial values in contiguous positions:</a:t>
            </a:r>
          </a:p>
          <a:p>
            <a:pPr lvl="1"/>
            <a:endParaRPr lang="en-US" altLang="en-US" sz="2400" dirty="0" smtClean="0"/>
          </a:p>
          <a:p>
            <a:pPr lvl="1"/>
            <a:endParaRPr lang="en-US" altLang="en-US" sz="2400" dirty="0" smtClean="0"/>
          </a:p>
          <a:p>
            <a:pPr lvl="1"/>
            <a:endParaRPr lang="en-US" altLang="en-US" sz="2400" dirty="0" smtClean="0"/>
          </a:p>
          <a:p>
            <a:pPr lvl="1"/>
            <a:endParaRPr lang="en-US" altLang="en-US" sz="2400" dirty="0" smtClean="0"/>
          </a:p>
          <a:p>
            <a:pPr lvl="1"/>
            <a:endParaRPr lang="en-US" altLang="en-US" sz="2400" dirty="0" smtClean="0"/>
          </a:p>
          <a:p>
            <a:pPr lvl="1"/>
            <a:r>
              <a:rPr lang="en-US" altLang="en-US" sz="2400" dirty="0" smtClean="0"/>
              <a:t>If there are </a:t>
            </a:r>
            <a:r>
              <a:rPr lang="en-US" altLang="en-US" sz="2400" u="sng" dirty="0" smtClean="0">
                <a:solidFill>
                  <a:schemeClr val="accent2"/>
                </a:solidFill>
              </a:rPr>
              <a:t>more</a:t>
            </a:r>
            <a:r>
              <a:rPr lang="en-US" altLang="en-US" sz="2400" dirty="0" smtClean="0"/>
              <a:t> initial values than elements in the array, a syntax error is generated.</a:t>
            </a:r>
          </a:p>
        </p:txBody>
      </p:sp>
      <p:sp>
        <p:nvSpPr>
          <p:cNvPr id="12292" name="Rectangle 23"/>
          <p:cNvSpPr>
            <a:spLocks noChangeArrowheads="1"/>
          </p:cNvSpPr>
          <p:nvPr/>
        </p:nvSpPr>
        <p:spPr bwMode="auto">
          <a:xfrm>
            <a:off x="4237038" y="3059113"/>
            <a:ext cx="1066800" cy="1600200"/>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2294" name="Text Box 10"/>
          <p:cNvSpPr txBox="1">
            <a:spLocks noChangeArrowheads="1"/>
          </p:cNvSpPr>
          <p:nvPr/>
        </p:nvSpPr>
        <p:spPr bwMode="auto">
          <a:xfrm>
            <a:off x="3551238" y="3059113"/>
            <a:ext cx="7620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400" dirty="0">
                <a:latin typeface="Courier New" pitchFamily="49" charset="0"/>
              </a:rPr>
              <a:t>x[0]</a:t>
            </a:r>
          </a:p>
          <a:p>
            <a:pPr>
              <a:spcBef>
                <a:spcPct val="50000"/>
              </a:spcBef>
            </a:pPr>
            <a:r>
              <a:rPr lang="en-US" altLang="en-US" sz="1400" dirty="0">
                <a:latin typeface="Courier New" pitchFamily="49" charset="0"/>
              </a:rPr>
              <a:t>x[1]</a:t>
            </a:r>
          </a:p>
          <a:p>
            <a:pPr>
              <a:spcBef>
                <a:spcPct val="50000"/>
              </a:spcBef>
            </a:pPr>
            <a:r>
              <a:rPr lang="en-US" altLang="en-US" sz="1400" dirty="0">
                <a:latin typeface="Courier New" pitchFamily="49" charset="0"/>
              </a:rPr>
              <a:t>x[2]</a:t>
            </a:r>
          </a:p>
          <a:p>
            <a:pPr>
              <a:spcBef>
                <a:spcPct val="50000"/>
              </a:spcBef>
            </a:pPr>
            <a:r>
              <a:rPr lang="en-US" altLang="en-US" sz="1400" dirty="0">
                <a:latin typeface="Courier New" pitchFamily="49" charset="0"/>
              </a:rPr>
              <a:t>x[3]</a:t>
            </a:r>
          </a:p>
          <a:p>
            <a:pPr>
              <a:spcBef>
                <a:spcPct val="50000"/>
              </a:spcBef>
            </a:pPr>
            <a:r>
              <a:rPr lang="en-US" altLang="en-US" sz="1400" dirty="0">
                <a:latin typeface="Courier New" pitchFamily="49" charset="0"/>
              </a:rPr>
              <a:t>x[4]</a:t>
            </a:r>
          </a:p>
        </p:txBody>
      </p:sp>
      <p:sp>
        <p:nvSpPr>
          <p:cNvPr id="12295" name="Line 19"/>
          <p:cNvSpPr>
            <a:spLocks noChangeShapeType="1"/>
          </p:cNvSpPr>
          <p:nvPr/>
        </p:nvSpPr>
        <p:spPr bwMode="auto">
          <a:xfrm>
            <a:off x="4237038" y="3363913"/>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2296" name="Line 20"/>
          <p:cNvSpPr>
            <a:spLocks noChangeShapeType="1"/>
          </p:cNvSpPr>
          <p:nvPr/>
        </p:nvSpPr>
        <p:spPr bwMode="auto">
          <a:xfrm>
            <a:off x="4237038" y="3668713"/>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2297" name="Line 21"/>
          <p:cNvSpPr>
            <a:spLocks noChangeShapeType="1"/>
          </p:cNvSpPr>
          <p:nvPr/>
        </p:nvSpPr>
        <p:spPr bwMode="auto">
          <a:xfrm>
            <a:off x="4237038" y="3973513"/>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2298" name="Line 22"/>
          <p:cNvSpPr>
            <a:spLocks noChangeShapeType="1"/>
          </p:cNvSpPr>
          <p:nvPr/>
        </p:nvSpPr>
        <p:spPr bwMode="auto">
          <a:xfrm>
            <a:off x="4237038" y="4278313"/>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2299" name="Text Box 4"/>
          <p:cNvSpPr txBox="1">
            <a:spLocks noChangeArrowheads="1"/>
          </p:cNvSpPr>
          <p:nvPr/>
        </p:nvSpPr>
        <p:spPr bwMode="auto">
          <a:xfrm>
            <a:off x="4237038" y="3059113"/>
            <a:ext cx="10668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1400" b="1" dirty="0">
                <a:latin typeface="Courier New" pitchFamily="49" charset="0"/>
              </a:rPr>
              <a:t>0.0</a:t>
            </a:r>
          </a:p>
          <a:p>
            <a:pPr algn="ctr">
              <a:spcBef>
                <a:spcPct val="50000"/>
              </a:spcBef>
            </a:pPr>
            <a:r>
              <a:rPr lang="en-US" altLang="en-US" sz="1400" b="1" dirty="0">
                <a:latin typeface="Courier New" pitchFamily="49" charset="0"/>
              </a:rPr>
              <a:t>0.5</a:t>
            </a:r>
          </a:p>
          <a:p>
            <a:pPr algn="ctr">
              <a:spcBef>
                <a:spcPct val="50000"/>
              </a:spcBef>
            </a:pPr>
            <a:r>
              <a:rPr lang="en-US" altLang="en-US" sz="1400" b="1" dirty="0">
                <a:latin typeface="Courier New" pitchFamily="49" charset="0"/>
              </a:rPr>
              <a:t>1.0</a:t>
            </a:r>
          </a:p>
          <a:p>
            <a:pPr algn="ctr">
              <a:spcBef>
                <a:spcPct val="50000"/>
              </a:spcBef>
            </a:pPr>
            <a:r>
              <a:rPr lang="en-US" altLang="en-US" sz="1400" b="1" dirty="0">
                <a:latin typeface="Courier New" pitchFamily="49" charset="0"/>
              </a:rPr>
              <a:t>1.5</a:t>
            </a:r>
          </a:p>
          <a:p>
            <a:pPr algn="ctr">
              <a:spcBef>
                <a:spcPct val="50000"/>
              </a:spcBef>
            </a:pPr>
            <a:r>
              <a:rPr lang="en-US" altLang="en-US" sz="1400" b="1" dirty="0">
                <a:latin typeface="Courier New" pitchFamily="49" charset="0"/>
              </a:rPr>
              <a:t>2.0</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31</a:t>
            </a:fld>
            <a:endParaRPr lang="en-US"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p:cNvSpPr>
            <a:spLocks noGrp="1" noChangeArrowheads="1"/>
          </p:cNvSpPr>
          <p:nvPr>
            <p:ph idx="1"/>
          </p:nvPr>
        </p:nvSpPr>
        <p:spPr>
          <a:xfrm>
            <a:off x="76200" y="76200"/>
            <a:ext cx="8991600" cy="6324600"/>
          </a:xfrm>
        </p:spPr>
        <p:txBody>
          <a:bodyPr/>
          <a:lstStyle/>
          <a:p>
            <a:pPr lvl="1"/>
            <a:r>
              <a:rPr lang="en-US" altLang="en-US" sz="2800" dirty="0" smtClean="0"/>
              <a:t>If there are </a:t>
            </a:r>
            <a:r>
              <a:rPr lang="en-US" altLang="en-US" sz="2800" u="sng" dirty="0" smtClean="0">
                <a:solidFill>
                  <a:schemeClr val="accent2"/>
                </a:solidFill>
              </a:rPr>
              <a:t>less</a:t>
            </a:r>
            <a:r>
              <a:rPr lang="en-US" altLang="en-US" sz="2800" dirty="0" smtClean="0"/>
              <a:t> initial values than elements, then the last elements are set to zero.</a:t>
            </a:r>
          </a:p>
          <a:p>
            <a:pPr marL="630238" lvl="2" indent="0">
              <a:buNone/>
            </a:pPr>
            <a:r>
              <a:rPr lang="en-US" altLang="en-US" sz="2800" dirty="0" smtClean="0"/>
              <a:t>	E.g.: </a:t>
            </a:r>
            <a:r>
              <a:rPr lang="en-US" altLang="en-US" sz="2800" dirty="0" smtClean="0">
                <a:latin typeface="Courier New" pitchFamily="49" charset="0"/>
              </a:rPr>
              <a:t>int temp[5]={0};</a:t>
            </a:r>
          </a:p>
          <a:p>
            <a:pPr marL="914400" lvl="3" indent="0">
              <a:buNone/>
            </a:pPr>
            <a:r>
              <a:rPr lang="en-US" altLang="en-US" sz="2800" dirty="0" smtClean="0">
                <a:latin typeface="Courier New" pitchFamily="49" charset="0"/>
              </a:rPr>
              <a:t>	double x[5]={0.0, 0.5, 1.0};</a:t>
            </a:r>
            <a:endParaRPr lang="en-US" altLang="en-US" sz="2800" dirty="0" smtClean="0"/>
          </a:p>
          <a:p>
            <a:pPr lvl="2"/>
            <a:r>
              <a:rPr lang="en-US" altLang="en-US" sz="2800" dirty="0" smtClean="0"/>
              <a:t>Interpreting the declarations gives the arrays </a:t>
            </a:r>
            <a:r>
              <a:rPr lang="en-US" altLang="en-US" sz="2800" dirty="0" smtClean="0">
                <a:latin typeface="Courier New" pitchFamily="49" charset="0"/>
              </a:rPr>
              <a:t>temp</a:t>
            </a:r>
            <a:r>
              <a:rPr lang="en-US" altLang="en-US" sz="2800" dirty="0" smtClean="0"/>
              <a:t> and </a:t>
            </a:r>
            <a:r>
              <a:rPr lang="en-US" altLang="en-US" sz="2800" dirty="0" smtClean="0">
                <a:latin typeface="Courier New" pitchFamily="49" charset="0"/>
              </a:rPr>
              <a:t>x</a:t>
            </a:r>
            <a:r>
              <a:rPr lang="en-US" altLang="en-US" sz="2800" dirty="0" smtClean="0"/>
              <a:t> with the following values:</a:t>
            </a:r>
          </a:p>
        </p:txBody>
      </p:sp>
      <p:sp>
        <p:nvSpPr>
          <p:cNvPr id="13317" name="Text Box 9"/>
          <p:cNvSpPr txBox="1">
            <a:spLocks noChangeArrowheads="1"/>
          </p:cNvSpPr>
          <p:nvPr/>
        </p:nvSpPr>
        <p:spPr bwMode="auto">
          <a:xfrm>
            <a:off x="1828800" y="3406775"/>
            <a:ext cx="10668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400" dirty="0">
                <a:latin typeface="Courier New" pitchFamily="49" charset="0"/>
              </a:rPr>
              <a:t>temp[0]</a:t>
            </a:r>
          </a:p>
          <a:p>
            <a:pPr>
              <a:spcBef>
                <a:spcPct val="50000"/>
              </a:spcBef>
            </a:pPr>
            <a:r>
              <a:rPr lang="en-US" altLang="en-US" sz="1400" dirty="0">
                <a:latin typeface="Courier New" pitchFamily="49" charset="0"/>
              </a:rPr>
              <a:t>temp[1]</a:t>
            </a:r>
          </a:p>
          <a:p>
            <a:pPr>
              <a:spcBef>
                <a:spcPct val="50000"/>
              </a:spcBef>
            </a:pPr>
            <a:r>
              <a:rPr lang="en-US" altLang="en-US" sz="1400" dirty="0">
                <a:latin typeface="Courier New" pitchFamily="49" charset="0"/>
              </a:rPr>
              <a:t>temp[2]</a:t>
            </a:r>
          </a:p>
          <a:p>
            <a:pPr>
              <a:spcBef>
                <a:spcPct val="50000"/>
              </a:spcBef>
            </a:pPr>
            <a:r>
              <a:rPr lang="en-US" altLang="en-US" sz="1400" dirty="0">
                <a:latin typeface="Courier New" pitchFamily="49" charset="0"/>
              </a:rPr>
              <a:t>temp[3]</a:t>
            </a:r>
          </a:p>
          <a:p>
            <a:pPr>
              <a:spcBef>
                <a:spcPct val="50000"/>
              </a:spcBef>
            </a:pPr>
            <a:r>
              <a:rPr lang="en-US" altLang="en-US" sz="1400" dirty="0">
                <a:latin typeface="Courier New" pitchFamily="49" charset="0"/>
              </a:rPr>
              <a:t>temp[4]</a:t>
            </a:r>
          </a:p>
        </p:txBody>
      </p:sp>
      <p:sp>
        <p:nvSpPr>
          <p:cNvPr id="13318" name="Rectangle 10"/>
          <p:cNvSpPr>
            <a:spLocks noChangeArrowheads="1"/>
          </p:cNvSpPr>
          <p:nvPr/>
        </p:nvSpPr>
        <p:spPr bwMode="auto">
          <a:xfrm>
            <a:off x="2819400" y="3406775"/>
            <a:ext cx="1066800" cy="1600200"/>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3319" name="Text Box 11"/>
          <p:cNvSpPr txBox="1">
            <a:spLocks noChangeArrowheads="1"/>
          </p:cNvSpPr>
          <p:nvPr/>
        </p:nvSpPr>
        <p:spPr bwMode="auto">
          <a:xfrm>
            <a:off x="4876800" y="3406775"/>
            <a:ext cx="6858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400" dirty="0">
                <a:latin typeface="Courier New" pitchFamily="49" charset="0"/>
              </a:rPr>
              <a:t>x[0]</a:t>
            </a:r>
          </a:p>
          <a:p>
            <a:pPr>
              <a:spcBef>
                <a:spcPct val="50000"/>
              </a:spcBef>
            </a:pPr>
            <a:r>
              <a:rPr lang="en-US" altLang="en-US" sz="1400" dirty="0">
                <a:latin typeface="Courier New" pitchFamily="49" charset="0"/>
              </a:rPr>
              <a:t>x[1]</a:t>
            </a:r>
          </a:p>
          <a:p>
            <a:pPr>
              <a:spcBef>
                <a:spcPct val="50000"/>
              </a:spcBef>
            </a:pPr>
            <a:r>
              <a:rPr lang="en-US" altLang="en-US" sz="1400" dirty="0">
                <a:latin typeface="Courier New" pitchFamily="49" charset="0"/>
              </a:rPr>
              <a:t>x[2]</a:t>
            </a:r>
          </a:p>
          <a:p>
            <a:pPr>
              <a:spcBef>
                <a:spcPct val="50000"/>
              </a:spcBef>
            </a:pPr>
            <a:r>
              <a:rPr lang="en-US" altLang="en-US" sz="1400" dirty="0">
                <a:latin typeface="Courier New" pitchFamily="49" charset="0"/>
              </a:rPr>
              <a:t>x[3]</a:t>
            </a:r>
          </a:p>
          <a:p>
            <a:pPr>
              <a:spcBef>
                <a:spcPct val="50000"/>
              </a:spcBef>
            </a:pPr>
            <a:r>
              <a:rPr lang="en-US" altLang="en-US" sz="1400" dirty="0">
                <a:latin typeface="Courier New" pitchFamily="49" charset="0"/>
              </a:rPr>
              <a:t>x[4]</a:t>
            </a:r>
          </a:p>
        </p:txBody>
      </p:sp>
      <p:sp>
        <p:nvSpPr>
          <p:cNvPr id="13320" name="Rectangle 12"/>
          <p:cNvSpPr>
            <a:spLocks noChangeArrowheads="1"/>
          </p:cNvSpPr>
          <p:nvPr/>
        </p:nvSpPr>
        <p:spPr bwMode="auto">
          <a:xfrm>
            <a:off x="5562600" y="3406775"/>
            <a:ext cx="1066800" cy="1600200"/>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13321" name="Text Box 13"/>
          <p:cNvSpPr txBox="1">
            <a:spLocks noChangeArrowheads="1"/>
          </p:cNvSpPr>
          <p:nvPr/>
        </p:nvSpPr>
        <p:spPr bwMode="auto">
          <a:xfrm>
            <a:off x="2819400" y="3406775"/>
            <a:ext cx="10668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1400" b="1" dirty="0">
                <a:latin typeface="Courier New" pitchFamily="49" charset="0"/>
              </a:rPr>
              <a:t>0</a:t>
            </a:r>
          </a:p>
          <a:p>
            <a:pPr algn="ctr">
              <a:spcBef>
                <a:spcPct val="50000"/>
              </a:spcBef>
            </a:pPr>
            <a:r>
              <a:rPr lang="en-US" altLang="en-US" sz="1400" b="1" dirty="0">
                <a:latin typeface="Courier New" pitchFamily="49" charset="0"/>
              </a:rPr>
              <a:t>0</a:t>
            </a:r>
          </a:p>
          <a:p>
            <a:pPr algn="ctr">
              <a:spcBef>
                <a:spcPct val="50000"/>
              </a:spcBef>
            </a:pPr>
            <a:r>
              <a:rPr lang="en-US" altLang="en-US" sz="1400" b="1" dirty="0">
                <a:latin typeface="Courier New" pitchFamily="49" charset="0"/>
              </a:rPr>
              <a:t>0</a:t>
            </a:r>
          </a:p>
          <a:p>
            <a:pPr algn="ctr">
              <a:spcBef>
                <a:spcPct val="50000"/>
              </a:spcBef>
            </a:pPr>
            <a:r>
              <a:rPr lang="en-US" altLang="en-US" sz="1400" b="1" dirty="0">
                <a:latin typeface="Courier New" pitchFamily="49" charset="0"/>
              </a:rPr>
              <a:t>0</a:t>
            </a:r>
          </a:p>
          <a:p>
            <a:pPr algn="ctr">
              <a:spcBef>
                <a:spcPct val="50000"/>
              </a:spcBef>
            </a:pPr>
            <a:r>
              <a:rPr lang="en-US" altLang="en-US" sz="1400" b="1" dirty="0">
                <a:latin typeface="Courier New" pitchFamily="49" charset="0"/>
              </a:rPr>
              <a:t>0</a:t>
            </a:r>
          </a:p>
        </p:txBody>
      </p:sp>
      <p:sp>
        <p:nvSpPr>
          <p:cNvPr id="13322" name="Line 14"/>
          <p:cNvSpPr>
            <a:spLocks noChangeShapeType="1"/>
          </p:cNvSpPr>
          <p:nvPr/>
        </p:nvSpPr>
        <p:spPr bwMode="auto">
          <a:xfrm>
            <a:off x="2819400" y="37115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3" name="Line 15"/>
          <p:cNvSpPr>
            <a:spLocks noChangeShapeType="1"/>
          </p:cNvSpPr>
          <p:nvPr/>
        </p:nvSpPr>
        <p:spPr bwMode="auto">
          <a:xfrm>
            <a:off x="2819400" y="40163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4" name="Line 16"/>
          <p:cNvSpPr>
            <a:spLocks noChangeShapeType="1"/>
          </p:cNvSpPr>
          <p:nvPr/>
        </p:nvSpPr>
        <p:spPr bwMode="auto">
          <a:xfrm>
            <a:off x="2819400" y="43211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5" name="Line 17"/>
          <p:cNvSpPr>
            <a:spLocks noChangeShapeType="1"/>
          </p:cNvSpPr>
          <p:nvPr/>
        </p:nvSpPr>
        <p:spPr bwMode="auto">
          <a:xfrm>
            <a:off x="2819400" y="46259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6" name="Text Box 18"/>
          <p:cNvSpPr txBox="1">
            <a:spLocks noChangeArrowheads="1"/>
          </p:cNvSpPr>
          <p:nvPr/>
        </p:nvSpPr>
        <p:spPr bwMode="auto">
          <a:xfrm>
            <a:off x="5562600" y="3406775"/>
            <a:ext cx="10668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1400" b="1" dirty="0">
                <a:latin typeface="Courier New" pitchFamily="49" charset="0"/>
              </a:rPr>
              <a:t>0.0</a:t>
            </a:r>
          </a:p>
          <a:p>
            <a:pPr algn="ctr">
              <a:spcBef>
                <a:spcPct val="50000"/>
              </a:spcBef>
            </a:pPr>
            <a:r>
              <a:rPr lang="en-US" altLang="en-US" sz="1400" b="1" dirty="0">
                <a:latin typeface="Courier New" pitchFamily="49" charset="0"/>
              </a:rPr>
              <a:t>0.5</a:t>
            </a:r>
          </a:p>
          <a:p>
            <a:pPr algn="ctr">
              <a:spcBef>
                <a:spcPct val="50000"/>
              </a:spcBef>
            </a:pPr>
            <a:r>
              <a:rPr lang="en-US" altLang="en-US" sz="1400" b="1" dirty="0">
                <a:latin typeface="Courier New" pitchFamily="49" charset="0"/>
              </a:rPr>
              <a:t>1.0</a:t>
            </a:r>
          </a:p>
          <a:p>
            <a:pPr algn="ctr">
              <a:spcBef>
                <a:spcPct val="50000"/>
              </a:spcBef>
            </a:pPr>
            <a:r>
              <a:rPr lang="en-US" altLang="en-US" sz="1400" b="1" dirty="0">
                <a:latin typeface="Courier New" pitchFamily="49" charset="0"/>
              </a:rPr>
              <a:t>0.0</a:t>
            </a:r>
          </a:p>
          <a:p>
            <a:pPr algn="ctr">
              <a:spcBef>
                <a:spcPct val="50000"/>
              </a:spcBef>
            </a:pPr>
            <a:r>
              <a:rPr lang="en-US" altLang="en-US" sz="1400" b="1" dirty="0">
                <a:latin typeface="Courier New" pitchFamily="49" charset="0"/>
              </a:rPr>
              <a:t>0.0</a:t>
            </a:r>
          </a:p>
        </p:txBody>
      </p:sp>
      <p:sp>
        <p:nvSpPr>
          <p:cNvPr id="13327" name="Line 19"/>
          <p:cNvSpPr>
            <a:spLocks noChangeShapeType="1"/>
          </p:cNvSpPr>
          <p:nvPr/>
        </p:nvSpPr>
        <p:spPr bwMode="auto">
          <a:xfrm>
            <a:off x="5562600" y="37115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8" name="Line 20"/>
          <p:cNvSpPr>
            <a:spLocks noChangeShapeType="1"/>
          </p:cNvSpPr>
          <p:nvPr/>
        </p:nvSpPr>
        <p:spPr bwMode="auto">
          <a:xfrm>
            <a:off x="5562600" y="40163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29" name="Line 21"/>
          <p:cNvSpPr>
            <a:spLocks noChangeShapeType="1"/>
          </p:cNvSpPr>
          <p:nvPr/>
        </p:nvSpPr>
        <p:spPr bwMode="auto">
          <a:xfrm>
            <a:off x="5562600" y="43211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3330" name="Line 22"/>
          <p:cNvSpPr>
            <a:spLocks noChangeShapeType="1"/>
          </p:cNvSpPr>
          <p:nvPr/>
        </p:nvSpPr>
        <p:spPr bwMode="auto">
          <a:xfrm>
            <a:off x="5562600" y="4625975"/>
            <a:ext cx="1066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32</a:t>
            </a:fld>
            <a:endParaRPr lang="en-US" alt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idx="1"/>
          </p:nvPr>
        </p:nvSpPr>
        <p:spPr>
          <a:xfrm>
            <a:off x="76200" y="76200"/>
            <a:ext cx="8991600" cy="6096000"/>
          </a:xfrm>
        </p:spPr>
        <p:txBody>
          <a:bodyPr/>
          <a:lstStyle/>
          <a:p>
            <a:r>
              <a:rPr lang="en-US" altLang="en-US" sz="2000" dirty="0" smtClean="0"/>
              <a:t>The use of descriptive </a:t>
            </a:r>
            <a:r>
              <a:rPr lang="en-US" altLang="en-US" sz="2000" u="sng" dirty="0" smtClean="0"/>
              <a:t>symbolic constants</a:t>
            </a:r>
            <a:r>
              <a:rPr lang="en-US" altLang="en-US" sz="2000" dirty="0" smtClean="0"/>
              <a:t> in the definition of arrays and in their manipulation is </a:t>
            </a:r>
            <a:r>
              <a:rPr lang="en-US" altLang="en-US" sz="2000" u="sng" dirty="0" smtClean="0"/>
              <a:t>strongly</a:t>
            </a:r>
            <a:r>
              <a:rPr lang="en-US" altLang="en-US" sz="2000" dirty="0" smtClean="0"/>
              <a:t> encouraged since they:</a:t>
            </a:r>
          </a:p>
          <a:p>
            <a:pPr lvl="1"/>
            <a:r>
              <a:rPr lang="en-US" altLang="en-US" sz="2000" dirty="0" smtClean="0"/>
              <a:t>facilitate modifications to the program if the array size must change, and they</a:t>
            </a:r>
          </a:p>
          <a:p>
            <a:pPr lvl="1"/>
            <a:r>
              <a:rPr lang="en-US" altLang="en-US" sz="2000" dirty="0" smtClean="0"/>
              <a:t>eliminate “magic” numbers from the program, thus rendering it more readable.</a:t>
            </a:r>
          </a:p>
          <a:p>
            <a:pPr marL="630238" lvl="2" indent="0">
              <a:buNone/>
            </a:pPr>
            <a:r>
              <a:rPr lang="en-US" altLang="en-US" sz="2000" dirty="0" smtClean="0"/>
              <a:t>E.g.:</a:t>
            </a:r>
            <a:r>
              <a:rPr lang="en-US" altLang="en-US" sz="2000" dirty="0" smtClean="0">
                <a:latin typeface="Courier New" pitchFamily="49" charset="0"/>
              </a:rPr>
              <a:t>  #define NBR_TEMPS 5</a:t>
            </a:r>
          </a:p>
          <a:p>
            <a:pPr marL="630238" lvl="2" indent="0">
              <a:buNone/>
            </a:pPr>
            <a:r>
              <a:rPr lang="en-US" altLang="en-US" sz="2000" dirty="0" smtClean="0">
                <a:latin typeface="Courier New" pitchFamily="49" charset="0"/>
              </a:rPr>
              <a:t>          </a:t>
            </a:r>
            <a:r>
              <a:rPr lang="en-US" altLang="en-US" sz="2000" dirty="0" smtClean="0">
                <a:latin typeface="Courier New" pitchFamily="49" charset="0"/>
                <a:sym typeface="MT Extra" pitchFamily="18" charset="2"/>
              </a:rPr>
              <a:t></a:t>
            </a:r>
          </a:p>
          <a:p>
            <a:pPr marL="630238" lvl="2" indent="0">
              <a:buNone/>
            </a:pPr>
            <a:r>
              <a:rPr lang="en-US" altLang="en-US" sz="2000" dirty="0" smtClean="0">
                <a:latin typeface="Courier New" pitchFamily="49" charset="0"/>
                <a:sym typeface="MT Extra" pitchFamily="18" charset="2"/>
              </a:rPr>
              <a:t>     int temp[NBR_TEMPS], ctr;</a:t>
            </a:r>
          </a:p>
          <a:p>
            <a:pPr lvl="1"/>
            <a:r>
              <a:rPr lang="en-US" altLang="en-US" sz="2000" dirty="0" smtClean="0"/>
              <a:t>In the above example, if the number of temperatures to be stored must be increased from 5 to 10 then only one line of the program would need to be modified:</a:t>
            </a:r>
          </a:p>
          <a:p>
            <a:pPr lvl="3"/>
            <a:r>
              <a:rPr lang="en-US" altLang="en-US" sz="2000" dirty="0" smtClean="0">
                <a:latin typeface="Courier New" pitchFamily="49" charset="0"/>
              </a:rPr>
              <a:t>  #define NBR_TEMPS 10</a:t>
            </a:r>
          </a:p>
          <a:p>
            <a:pPr lvl="1"/>
            <a:r>
              <a:rPr lang="en-US" altLang="en-US" sz="2000" dirty="0" smtClean="0"/>
              <a:t>In a large program containing many arrays and code to manipulate them, the use of symbolic constants greatly enhances the </a:t>
            </a:r>
            <a:r>
              <a:rPr lang="en-US" altLang="en-US" sz="2000" u="sng" dirty="0" smtClean="0"/>
              <a:t>maintainability</a:t>
            </a:r>
            <a:r>
              <a:rPr lang="en-US" altLang="en-US" sz="2000" dirty="0" smtClean="0"/>
              <a:t> of the code.</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33</a:t>
            </a:fld>
            <a:endParaRPr lang="en-US" alt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3"/>
          <p:cNvSpPr>
            <a:spLocks noGrp="1" noChangeArrowheads="1"/>
          </p:cNvSpPr>
          <p:nvPr>
            <p:ph idx="1"/>
          </p:nvPr>
        </p:nvSpPr>
        <p:spPr>
          <a:xfrm>
            <a:off x="84666" y="609599"/>
            <a:ext cx="8991600" cy="5652655"/>
          </a:xfrm>
          <a:solidFill>
            <a:schemeClr val="bg1">
              <a:alpha val="70000"/>
            </a:schemeClr>
          </a:solidFill>
        </p:spPr>
        <p:txBody>
          <a:bodyPr/>
          <a:lstStyle/>
          <a:p>
            <a:pPr>
              <a:spcBef>
                <a:spcPct val="20000"/>
              </a:spcBef>
            </a:pPr>
            <a:r>
              <a:rPr lang="en-US" altLang="en-US" sz="2000" dirty="0" smtClean="0"/>
              <a:t>There is no mechanism in C to prevent a program from running over the </a:t>
            </a:r>
            <a:r>
              <a:rPr lang="en-US" altLang="en-US" sz="2000" u="sng" dirty="0" smtClean="0"/>
              <a:t>upper</a:t>
            </a:r>
            <a:r>
              <a:rPr lang="en-US" altLang="en-US" sz="2000" dirty="0" smtClean="0"/>
              <a:t> and </a:t>
            </a:r>
            <a:r>
              <a:rPr lang="en-US" altLang="en-US" sz="2000" u="sng" dirty="0" smtClean="0"/>
              <a:t>lower</a:t>
            </a:r>
            <a:r>
              <a:rPr lang="en-US" altLang="en-US" sz="2000" dirty="0" smtClean="0"/>
              <a:t> limits of an array during execution!</a:t>
            </a:r>
          </a:p>
          <a:p>
            <a:pPr lvl="1">
              <a:buClr>
                <a:schemeClr val="accent2"/>
              </a:buClr>
            </a:pPr>
            <a:r>
              <a:rPr lang="en-US" altLang="en-US" sz="2000" u="sng" dirty="0" smtClean="0">
                <a:solidFill>
                  <a:schemeClr val="accent2"/>
                </a:solidFill>
              </a:rPr>
              <a:t>Reading</a:t>
            </a:r>
            <a:r>
              <a:rPr lang="en-US" altLang="en-US" sz="2000" dirty="0" smtClean="0">
                <a:solidFill>
                  <a:schemeClr val="accent2"/>
                </a:solidFill>
              </a:rPr>
              <a:t> or accessing an element outside of the array limits will:</a:t>
            </a:r>
          </a:p>
          <a:p>
            <a:pPr lvl="2">
              <a:buSzPct val="75000"/>
              <a:buFont typeface="Wingdings" pitchFamily="2" charset="2"/>
              <a:buChar char="Ø"/>
            </a:pPr>
            <a:r>
              <a:rPr lang="en-US" altLang="en-US" sz="2000" dirty="0" smtClean="0">
                <a:solidFill>
                  <a:schemeClr val="accent2"/>
                </a:solidFill>
              </a:rPr>
              <a:t>generally introduce errors into the results obtained from the program, and</a:t>
            </a:r>
          </a:p>
          <a:p>
            <a:pPr lvl="2">
              <a:buSzPct val="75000"/>
              <a:buFont typeface="Wingdings" pitchFamily="2" charset="2"/>
              <a:buChar char="Ø"/>
            </a:pPr>
            <a:r>
              <a:rPr lang="en-US" altLang="en-US" sz="2000" u="sng" dirty="0" smtClean="0">
                <a:solidFill>
                  <a:schemeClr val="accent2"/>
                </a:solidFill>
              </a:rPr>
              <a:t>may not</a:t>
            </a:r>
            <a:r>
              <a:rPr lang="en-US" altLang="en-US" sz="2000" dirty="0" smtClean="0">
                <a:solidFill>
                  <a:schemeClr val="accent2"/>
                </a:solidFill>
              </a:rPr>
              <a:t> cause the computer to “crash” or to become “hung-up”.</a:t>
            </a:r>
          </a:p>
          <a:p>
            <a:pPr lvl="1">
              <a:buClr>
                <a:srgbClr val="FF6600"/>
              </a:buClr>
            </a:pPr>
            <a:r>
              <a:rPr lang="en-US" altLang="en-US" sz="2000" u="sng" dirty="0" smtClean="0">
                <a:solidFill>
                  <a:srgbClr val="FF6600"/>
                </a:solidFill>
              </a:rPr>
              <a:t>Assigning</a:t>
            </a:r>
            <a:r>
              <a:rPr lang="en-US" altLang="en-US" sz="2000" dirty="0" smtClean="0">
                <a:solidFill>
                  <a:srgbClr val="FF6600"/>
                </a:solidFill>
              </a:rPr>
              <a:t> a value to an element outside of the array limits will:</a:t>
            </a:r>
          </a:p>
          <a:p>
            <a:pPr lvl="2">
              <a:buSzPct val="75000"/>
              <a:buFont typeface="Wingdings" pitchFamily="2" charset="2"/>
              <a:buChar char="Ø"/>
            </a:pPr>
            <a:r>
              <a:rPr lang="en-US" altLang="en-US" sz="2000" dirty="0" smtClean="0">
                <a:solidFill>
                  <a:srgbClr val="FF6600"/>
                </a:solidFill>
              </a:rPr>
              <a:t>generally introduce errors into the results obtained from the program, and </a:t>
            </a:r>
          </a:p>
          <a:p>
            <a:pPr lvl="2">
              <a:buSzPct val="75000"/>
              <a:buFont typeface="Wingdings" pitchFamily="2" charset="2"/>
              <a:buChar char="Ø"/>
            </a:pPr>
            <a:r>
              <a:rPr lang="en-US" altLang="en-US" sz="2000" dirty="0" smtClean="0">
                <a:solidFill>
                  <a:srgbClr val="FF6600"/>
                </a:solidFill>
              </a:rPr>
              <a:t>often </a:t>
            </a:r>
            <a:r>
              <a:rPr lang="en-US" altLang="en-US" sz="2000" u="sng" dirty="0" smtClean="0">
                <a:solidFill>
                  <a:srgbClr val="FF6600"/>
                </a:solidFill>
              </a:rPr>
              <a:t>will</a:t>
            </a:r>
            <a:r>
              <a:rPr lang="en-US" altLang="en-US" sz="2000" dirty="0" smtClean="0">
                <a:solidFill>
                  <a:srgbClr val="FF6600"/>
                </a:solidFill>
              </a:rPr>
              <a:t> cause the computer to “crash” or to become “hung-up”.</a:t>
            </a:r>
            <a:endParaRPr lang="en-US" altLang="en-US" sz="2000" dirty="0" smtClean="0"/>
          </a:p>
          <a:p>
            <a:pPr>
              <a:spcBef>
                <a:spcPct val="20000"/>
              </a:spcBef>
            </a:pPr>
            <a:r>
              <a:rPr lang="en-US" altLang="en-US" sz="2000" dirty="0" smtClean="0"/>
              <a:t>The most common cause for running over the array limits is an error in the looping structure(s) used to traverse the array (see this in the next week). Always verify that:</a:t>
            </a:r>
          </a:p>
          <a:p>
            <a:pPr lvl="1"/>
            <a:r>
              <a:rPr lang="en-US" altLang="en-US" sz="2000" dirty="0" smtClean="0"/>
              <a:t>the index never becomes negative in value, and</a:t>
            </a:r>
          </a:p>
          <a:p>
            <a:pPr lvl="1"/>
            <a:r>
              <a:rPr lang="en-US" altLang="en-US" sz="2000" dirty="0" smtClean="0"/>
              <a:t>that the index always remain less than or equal to the size of the array minus 1.</a:t>
            </a:r>
          </a:p>
        </p:txBody>
      </p:sp>
      <p:sp>
        <p:nvSpPr>
          <p:cNvPr id="16389" name="Text Box 4"/>
          <p:cNvSpPr txBox="1">
            <a:spLocks noChangeArrowheads="1"/>
          </p:cNvSpPr>
          <p:nvPr/>
        </p:nvSpPr>
        <p:spPr bwMode="auto">
          <a:xfrm>
            <a:off x="152400" y="59267"/>
            <a:ext cx="8483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200" dirty="0"/>
              <a:t>Running Over Array Limits</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34</a:t>
            </a:fld>
            <a:endParaRPr lang="en-US" alt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xfrm>
            <a:off x="76200" y="76200"/>
            <a:ext cx="8822267" cy="468313"/>
          </a:xfrm>
        </p:spPr>
        <p:txBody>
          <a:bodyPr>
            <a:normAutofit fontScale="90000"/>
          </a:bodyPr>
          <a:lstStyle/>
          <a:p>
            <a:r>
              <a:rPr lang="en-US" altLang="en-US" dirty="0" smtClean="0"/>
              <a:t>The 2 dimensional array – the matrix</a:t>
            </a:r>
          </a:p>
        </p:txBody>
      </p:sp>
      <p:sp>
        <p:nvSpPr>
          <p:cNvPr id="19461" name="Rectangle 3"/>
          <p:cNvSpPr>
            <a:spLocks noGrp="1" noChangeArrowheads="1"/>
          </p:cNvSpPr>
          <p:nvPr>
            <p:ph type="body" sz="half" idx="1"/>
          </p:nvPr>
        </p:nvSpPr>
        <p:spPr>
          <a:xfrm>
            <a:off x="0" y="631825"/>
            <a:ext cx="8991600" cy="5613400"/>
          </a:xfrm>
          <a:noFill/>
        </p:spPr>
        <p:txBody>
          <a:bodyPr/>
          <a:lstStyle/>
          <a:p>
            <a:pPr>
              <a:spcBef>
                <a:spcPct val="20000"/>
              </a:spcBef>
            </a:pPr>
            <a:r>
              <a:rPr lang="en-US" altLang="en-US" sz="2000" dirty="0" smtClean="0"/>
              <a:t>The 2 dimensional array, a matrix, is essentially an array of arrays</a:t>
            </a:r>
          </a:p>
          <a:p>
            <a:pPr lvl="1"/>
            <a:r>
              <a:rPr lang="en-US" altLang="en-US" sz="2000" dirty="0" smtClean="0"/>
              <a:t>Each row in the matrix is a 1-dimensional array</a:t>
            </a:r>
          </a:p>
          <a:p>
            <a:pPr lvl="1"/>
            <a:r>
              <a:rPr lang="en-US" altLang="en-US" sz="2000" dirty="0" smtClean="0"/>
              <a:t>The elements in the same positions of the row arrays make up the matrix columns.</a:t>
            </a:r>
          </a:p>
          <a:p>
            <a:pPr lvl="1"/>
            <a:endParaRPr lang="en-US" altLang="en-US" sz="2000" dirty="0" smtClean="0"/>
          </a:p>
          <a:p>
            <a:pPr lvl="1"/>
            <a:endParaRPr lang="en-US" altLang="en-US" sz="2000" dirty="0" smtClean="0"/>
          </a:p>
          <a:p>
            <a:pPr lvl="1"/>
            <a:endParaRPr lang="fr-CA" altLang="en-US" sz="2000" dirty="0" smtClean="0"/>
          </a:p>
          <a:p>
            <a:pPr lvl="1"/>
            <a:endParaRPr lang="en-US" altLang="en-US" sz="2000" dirty="0" smtClean="0"/>
          </a:p>
          <a:p>
            <a:pPr lvl="1"/>
            <a:endParaRPr lang="en-US" altLang="en-US" sz="2000" dirty="0" smtClean="0"/>
          </a:p>
          <a:p>
            <a:pPr lvl="1"/>
            <a:endParaRPr lang="en-US" altLang="en-US" sz="2000" dirty="0" smtClean="0"/>
          </a:p>
          <a:p>
            <a:pPr>
              <a:spcBef>
                <a:spcPct val="20000"/>
              </a:spcBef>
            </a:pPr>
            <a:endParaRPr lang="en-US" altLang="en-US" sz="2000" dirty="0" smtClean="0"/>
          </a:p>
          <a:p>
            <a:pPr>
              <a:spcBef>
                <a:spcPct val="20000"/>
              </a:spcBef>
            </a:pPr>
            <a:endParaRPr lang="en-US" altLang="en-US" sz="2000" dirty="0"/>
          </a:p>
          <a:p>
            <a:pPr>
              <a:spcBef>
                <a:spcPct val="20000"/>
              </a:spcBef>
            </a:pPr>
            <a:r>
              <a:rPr lang="en-US" altLang="en-US" sz="2000" dirty="0" smtClean="0"/>
              <a:t>The matrix, like the 1-D array, occupies a contiguous memory locations</a:t>
            </a:r>
          </a:p>
          <a:p>
            <a:pPr lvl="1"/>
            <a:r>
              <a:rPr lang="en-US" altLang="en-US" sz="2000" dirty="0" smtClean="0"/>
              <a:t>See the next slide</a:t>
            </a:r>
          </a:p>
        </p:txBody>
      </p:sp>
      <p:grpSp>
        <p:nvGrpSpPr>
          <p:cNvPr id="19462" name="Group 4"/>
          <p:cNvGrpSpPr>
            <a:grpSpLocks/>
          </p:cNvGrpSpPr>
          <p:nvPr/>
        </p:nvGrpSpPr>
        <p:grpSpPr bwMode="auto">
          <a:xfrm>
            <a:off x="3065033" y="2135188"/>
            <a:ext cx="2728913" cy="2474912"/>
            <a:chOff x="1992" y="1630"/>
            <a:chExt cx="1719" cy="1559"/>
          </a:xfrm>
        </p:grpSpPr>
        <p:grpSp>
          <p:nvGrpSpPr>
            <p:cNvPr id="19465" name="Group 5"/>
            <p:cNvGrpSpPr>
              <a:grpSpLocks/>
            </p:cNvGrpSpPr>
            <p:nvPr/>
          </p:nvGrpSpPr>
          <p:grpSpPr bwMode="auto">
            <a:xfrm>
              <a:off x="2316" y="1921"/>
              <a:ext cx="1395" cy="1268"/>
              <a:chOff x="2619" y="1784"/>
              <a:chExt cx="907" cy="1229"/>
            </a:xfrm>
          </p:grpSpPr>
          <p:grpSp>
            <p:nvGrpSpPr>
              <p:cNvPr id="19470" name="Group 6"/>
              <p:cNvGrpSpPr>
                <a:grpSpLocks/>
              </p:cNvGrpSpPr>
              <p:nvPr/>
            </p:nvGrpSpPr>
            <p:grpSpPr bwMode="auto">
              <a:xfrm>
                <a:off x="2619" y="1784"/>
                <a:ext cx="906" cy="381"/>
                <a:chOff x="2567" y="1774"/>
                <a:chExt cx="906" cy="381"/>
              </a:xfrm>
            </p:grpSpPr>
            <p:sp>
              <p:nvSpPr>
                <p:cNvPr id="19485" name="Rectangle 7"/>
                <p:cNvSpPr>
                  <a:spLocks noChangeArrowheads="1"/>
                </p:cNvSpPr>
                <p:nvPr/>
              </p:nvSpPr>
              <p:spPr bwMode="auto">
                <a:xfrm rot="-5400000">
                  <a:off x="2829" y="1512"/>
                  <a:ext cx="381" cy="90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grpSp>
              <p:nvGrpSpPr>
                <p:cNvPr id="19486" name="Group 8"/>
                <p:cNvGrpSpPr>
                  <a:grpSpLocks/>
                </p:cNvGrpSpPr>
                <p:nvPr/>
              </p:nvGrpSpPr>
              <p:grpSpPr bwMode="auto">
                <a:xfrm rot="-5400000">
                  <a:off x="2912" y="1582"/>
                  <a:ext cx="213" cy="753"/>
                  <a:chOff x="4770" y="1159"/>
                  <a:chExt cx="213" cy="753"/>
                </a:xfrm>
              </p:grpSpPr>
              <p:sp>
                <p:nvSpPr>
                  <p:cNvPr id="19487" name="Text Box 9"/>
                  <p:cNvSpPr txBox="1">
                    <a:spLocks noChangeArrowheads="1"/>
                  </p:cNvSpPr>
                  <p:nvPr/>
                </p:nvSpPr>
                <p:spPr bwMode="auto">
                  <a:xfrm>
                    <a:off x="4772" y="1159"/>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88" name="Text Box 10"/>
                  <p:cNvSpPr txBox="1">
                    <a:spLocks noChangeArrowheads="1"/>
                  </p:cNvSpPr>
                  <p:nvPr/>
                </p:nvSpPr>
                <p:spPr bwMode="auto">
                  <a:xfrm>
                    <a:off x="4772" y="1356"/>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89" name="Text Box 11"/>
                  <p:cNvSpPr txBox="1">
                    <a:spLocks noChangeArrowheads="1"/>
                  </p:cNvSpPr>
                  <p:nvPr/>
                </p:nvSpPr>
                <p:spPr bwMode="auto">
                  <a:xfrm>
                    <a:off x="4772" y="1554"/>
                    <a:ext cx="211" cy="161"/>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90" name="Text Box 12"/>
                  <p:cNvSpPr txBox="1">
                    <a:spLocks noChangeArrowheads="1"/>
                  </p:cNvSpPr>
                  <p:nvPr/>
                </p:nvSpPr>
                <p:spPr bwMode="auto">
                  <a:xfrm>
                    <a:off x="4770" y="1752"/>
                    <a:ext cx="212"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grpSp>
          </p:grpSp>
          <p:grpSp>
            <p:nvGrpSpPr>
              <p:cNvPr id="19471" name="Group 13"/>
              <p:cNvGrpSpPr>
                <a:grpSpLocks/>
              </p:cNvGrpSpPr>
              <p:nvPr/>
            </p:nvGrpSpPr>
            <p:grpSpPr bwMode="auto">
              <a:xfrm>
                <a:off x="2619" y="2208"/>
                <a:ext cx="906" cy="381"/>
                <a:chOff x="2567" y="1774"/>
                <a:chExt cx="906" cy="381"/>
              </a:xfrm>
            </p:grpSpPr>
            <p:sp>
              <p:nvSpPr>
                <p:cNvPr id="19479" name="Rectangle 14"/>
                <p:cNvSpPr>
                  <a:spLocks noChangeArrowheads="1"/>
                </p:cNvSpPr>
                <p:nvPr/>
              </p:nvSpPr>
              <p:spPr bwMode="auto">
                <a:xfrm rot="-5400000">
                  <a:off x="2829" y="1512"/>
                  <a:ext cx="381" cy="90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grpSp>
              <p:nvGrpSpPr>
                <p:cNvPr id="19480" name="Group 15"/>
                <p:cNvGrpSpPr>
                  <a:grpSpLocks/>
                </p:cNvGrpSpPr>
                <p:nvPr/>
              </p:nvGrpSpPr>
              <p:grpSpPr bwMode="auto">
                <a:xfrm rot="-5400000">
                  <a:off x="2913" y="1581"/>
                  <a:ext cx="211" cy="753"/>
                  <a:chOff x="4772" y="1159"/>
                  <a:chExt cx="211" cy="753"/>
                </a:xfrm>
              </p:grpSpPr>
              <p:sp>
                <p:nvSpPr>
                  <p:cNvPr id="19481" name="Text Box 16"/>
                  <p:cNvSpPr txBox="1">
                    <a:spLocks noChangeArrowheads="1"/>
                  </p:cNvSpPr>
                  <p:nvPr/>
                </p:nvSpPr>
                <p:spPr bwMode="auto">
                  <a:xfrm>
                    <a:off x="4772" y="1159"/>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82" name="Text Box 17"/>
                  <p:cNvSpPr txBox="1">
                    <a:spLocks noChangeArrowheads="1"/>
                  </p:cNvSpPr>
                  <p:nvPr/>
                </p:nvSpPr>
                <p:spPr bwMode="auto">
                  <a:xfrm>
                    <a:off x="4772" y="1356"/>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83" name="Text Box 18"/>
                  <p:cNvSpPr txBox="1">
                    <a:spLocks noChangeArrowheads="1"/>
                  </p:cNvSpPr>
                  <p:nvPr/>
                </p:nvSpPr>
                <p:spPr bwMode="auto">
                  <a:xfrm>
                    <a:off x="4772" y="1554"/>
                    <a:ext cx="211" cy="161"/>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84" name="Text Box 19"/>
                  <p:cNvSpPr txBox="1">
                    <a:spLocks noChangeArrowheads="1"/>
                  </p:cNvSpPr>
                  <p:nvPr/>
                </p:nvSpPr>
                <p:spPr bwMode="auto">
                  <a:xfrm>
                    <a:off x="4772" y="1752"/>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grpSp>
          </p:grpSp>
          <p:grpSp>
            <p:nvGrpSpPr>
              <p:cNvPr id="19472" name="Group 20"/>
              <p:cNvGrpSpPr>
                <a:grpSpLocks/>
              </p:cNvGrpSpPr>
              <p:nvPr/>
            </p:nvGrpSpPr>
            <p:grpSpPr bwMode="auto">
              <a:xfrm>
                <a:off x="2620" y="2632"/>
                <a:ext cx="906" cy="381"/>
                <a:chOff x="2567" y="1774"/>
                <a:chExt cx="906" cy="381"/>
              </a:xfrm>
            </p:grpSpPr>
            <p:sp>
              <p:nvSpPr>
                <p:cNvPr id="19473" name="Rectangle 21"/>
                <p:cNvSpPr>
                  <a:spLocks noChangeArrowheads="1"/>
                </p:cNvSpPr>
                <p:nvPr/>
              </p:nvSpPr>
              <p:spPr bwMode="auto">
                <a:xfrm rot="-5400000">
                  <a:off x="2829" y="1512"/>
                  <a:ext cx="381" cy="90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grpSp>
              <p:nvGrpSpPr>
                <p:cNvPr id="19474" name="Group 22"/>
                <p:cNvGrpSpPr>
                  <a:grpSpLocks/>
                </p:cNvGrpSpPr>
                <p:nvPr/>
              </p:nvGrpSpPr>
              <p:grpSpPr bwMode="auto">
                <a:xfrm rot="-5400000">
                  <a:off x="2912" y="1582"/>
                  <a:ext cx="213" cy="753"/>
                  <a:chOff x="4770" y="1159"/>
                  <a:chExt cx="213" cy="753"/>
                </a:xfrm>
              </p:grpSpPr>
              <p:sp>
                <p:nvSpPr>
                  <p:cNvPr id="19475" name="Text Box 23"/>
                  <p:cNvSpPr txBox="1">
                    <a:spLocks noChangeArrowheads="1"/>
                  </p:cNvSpPr>
                  <p:nvPr/>
                </p:nvSpPr>
                <p:spPr bwMode="auto">
                  <a:xfrm>
                    <a:off x="4772" y="1159"/>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76" name="Text Box 24"/>
                  <p:cNvSpPr txBox="1">
                    <a:spLocks noChangeArrowheads="1"/>
                  </p:cNvSpPr>
                  <p:nvPr/>
                </p:nvSpPr>
                <p:spPr bwMode="auto">
                  <a:xfrm>
                    <a:off x="4772" y="1356"/>
                    <a:ext cx="211"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77" name="Text Box 25"/>
                  <p:cNvSpPr txBox="1">
                    <a:spLocks noChangeArrowheads="1"/>
                  </p:cNvSpPr>
                  <p:nvPr/>
                </p:nvSpPr>
                <p:spPr bwMode="auto">
                  <a:xfrm>
                    <a:off x="4772" y="1554"/>
                    <a:ext cx="211" cy="161"/>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sp>
                <p:nvSpPr>
                  <p:cNvPr id="19478" name="Text Box 26"/>
                  <p:cNvSpPr txBox="1">
                    <a:spLocks noChangeArrowheads="1"/>
                  </p:cNvSpPr>
                  <p:nvPr/>
                </p:nvSpPr>
                <p:spPr bwMode="auto">
                  <a:xfrm>
                    <a:off x="4770" y="1752"/>
                    <a:ext cx="212" cy="16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000" dirty="0"/>
                  </a:p>
                </p:txBody>
              </p:sp>
            </p:grpSp>
          </p:grpSp>
        </p:grpSp>
        <p:sp>
          <p:nvSpPr>
            <p:cNvPr id="19466" name="Text Box 27"/>
            <p:cNvSpPr txBox="1">
              <a:spLocks noChangeArrowheads="1"/>
            </p:cNvSpPr>
            <p:nvPr/>
          </p:nvSpPr>
          <p:spPr bwMode="auto">
            <a:xfrm>
              <a:off x="1992" y="1962"/>
              <a:ext cx="21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t>0</a:t>
              </a:r>
              <a:endParaRPr lang="en-US" altLang="en-US" sz="2400" b="1" dirty="0"/>
            </a:p>
          </p:txBody>
        </p:sp>
        <p:sp>
          <p:nvSpPr>
            <p:cNvPr id="19467" name="Text Box 28"/>
            <p:cNvSpPr txBox="1">
              <a:spLocks noChangeArrowheads="1"/>
            </p:cNvSpPr>
            <p:nvPr/>
          </p:nvSpPr>
          <p:spPr bwMode="auto">
            <a:xfrm>
              <a:off x="2011" y="2400"/>
              <a:ext cx="21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t>1</a:t>
              </a:r>
              <a:endParaRPr lang="en-US" altLang="en-US" sz="2400" b="1" dirty="0"/>
            </a:p>
          </p:txBody>
        </p:sp>
        <p:sp>
          <p:nvSpPr>
            <p:cNvPr id="19468" name="Text Box 29"/>
            <p:cNvSpPr txBox="1">
              <a:spLocks noChangeArrowheads="1"/>
            </p:cNvSpPr>
            <p:nvPr/>
          </p:nvSpPr>
          <p:spPr bwMode="auto">
            <a:xfrm>
              <a:off x="2000" y="2839"/>
              <a:ext cx="21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t>2</a:t>
              </a:r>
              <a:endParaRPr lang="en-US" altLang="en-US" sz="2400" b="1" dirty="0"/>
            </a:p>
          </p:txBody>
        </p:sp>
        <p:sp>
          <p:nvSpPr>
            <p:cNvPr id="19469" name="Text Box 30"/>
            <p:cNvSpPr txBox="1">
              <a:spLocks noChangeArrowheads="1"/>
            </p:cNvSpPr>
            <p:nvPr/>
          </p:nvSpPr>
          <p:spPr bwMode="auto">
            <a:xfrm>
              <a:off x="2459" y="1630"/>
              <a:ext cx="11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t>0    1    2     3</a:t>
              </a:r>
              <a:endParaRPr lang="en-US" altLang="en-US" sz="2400" b="1" dirty="0"/>
            </a:p>
          </p:txBody>
        </p:sp>
      </p:grpSp>
      <p:sp>
        <p:nvSpPr>
          <p:cNvPr id="19463" name="Text Box 31"/>
          <p:cNvSpPr txBox="1">
            <a:spLocks noChangeArrowheads="1"/>
          </p:cNvSpPr>
          <p:nvPr/>
        </p:nvSpPr>
        <p:spPr bwMode="auto">
          <a:xfrm rot="-5400000">
            <a:off x="2294302" y="3326607"/>
            <a:ext cx="8969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solidFill>
                  <a:schemeClr val="accent2"/>
                </a:solidFill>
              </a:rPr>
              <a:t>Rows</a:t>
            </a:r>
            <a:endParaRPr lang="en-US" altLang="en-US" sz="2400" b="1" dirty="0">
              <a:solidFill>
                <a:schemeClr val="accent2"/>
              </a:solidFill>
            </a:endParaRPr>
          </a:p>
        </p:txBody>
      </p:sp>
      <p:sp>
        <p:nvSpPr>
          <p:cNvPr id="19464" name="Text Box 32"/>
          <p:cNvSpPr txBox="1">
            <a:spLocks noChangeArrowheads="1"/>
          </p:cNvSpPr>
          <p:nvPr/>
        </p:nvSpPr>
        <p:spPr bwMode="auto">
          <a:xfrm>
            <a:off x="4044521" y="1792288"/>
            <a:ext cx="13541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2400" b="1" dirty="0">
                <a:solidFill>
                  <a:schemeClr val="accent2"/>
                </a:solidFill>
              </a:rPr>
              <a:t>Columns</a:t>
            </a:r>
            <a:endParaRPr lang="en-US" altLang="en-US" sz="2400" b="1" dirty="0">
              <a:solidFill>
                <a:schemeClr val="accent2"/>
              </a:solidFill>
            </a:endParaRPr>
          </a:p>
        </p:txBody>
      </p:sp>
      <p:sp>
        <p:nvSpPr>
          <p:cNvPr id="2" name="Slide Number Placeholder 1"/>
          <p:cNvSpPr>
            <a:spLocks noGrp="1"/>
          </p:cNvSpPr>
          <p:nvPr>
            <p:ph type="sldNum" sz="quarter" idx="11"/>
          </p:nvPr>
        </p:nvSpPr>
        <p:spPr/>
        <p:txBody>
          <a:bodyPr/>
          <a:lstStyle/>
          <a:p>
            <a:pPr>
              <a:defRPr/>
            </a:pPr>
            <a:fld id="{B0B5C211-F7DE-4977-B58E-2452DE39AF7D}" type="slidenum">
              <a:rPr lang="en-US" altLang="en-US" smtClean="0"/>
              <a:t>35</a:t>
            </a:fld>
            <a:endParaRPr lang="en-US" alt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custDataLst>
              <p:tags r:id="rId1"/>
            </p:custDataLst>
          </p:nvPr>
        </p:nvSpPr>
        <p:spPr bwMode="auto">
          <a:xfrm>
            <a:off x="398495" y="846667"/>
            <a:ext cx="8123237" cy="5604933"/>
          </a:xfrm>
          <a:prstGeom prst="rect">
            <a:avLst/>
          </a:prstGeom>
          <a:solidFill>
            <a:schemeClr val="bg1">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dirty="0">
              <a:solidFill>
                <a:prstClr val="white"/>
              </a:solidFill>
              <a:latin typeface="Lucida Sans Unicode"/>
            </a:endParaRPr>
          </a:p>
        </p:txBody>
      </p:sp>
      <p:sp>
        <p:nvSpPr>
          <p:cNvPr id="9" name="Rectangle 7"/>
          <p:cNvSpPr>
            <a:spLocks noChangeArrowheads="1"/>
          </p:cNvSpPr>
          <p:nvPr>
            <p:custDataLst>
              <p:tags r:id="rId2"/>
            </p:custDataLst>
          </p:nvPr>
        </p:nvSpPr>
        <p:spPr bwMode="auto">
          <a:xfrm>
            <a:off x="5064720" y="1346199"/>
            <a:ext cx="3099825" cy="3933167"/>
          </a:xfrm>
          <a:prstGeom prst="rect">
            <a:avLst/>
          </a:prstGeom>
          <a:solidFill>
            <a:schemeClr val="bg2">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sz="2400" b="1" dirty="0">
              <a:solidFill>
                <a:prstClr val="black"/>
              </a:solidFill>
              <a:latin typeface="Lucida Sans Unicode"/>
            </a:endParaRPr>
          </a:p>
        </p:txBody>
      </p:sp>
      <p:sp>
        <p:nvSpPr>
          <p:cNvPr id="3" name="Title 2"/>
          <p:cNvSpPr>
            <a:spLocks noGrp="1"/>
          </p:cNvSpPr>
          <p:nvPr>
            <p:ph type="title"/>
          </p:nvPr>
        </p:nvSpPr>
        <p:spPr>
          <a:xfrm>
            <a:off x="457200" y="274638"/>
            <a:ext cx="8229600" cy="529695"/>
          </a:xfrm>
        </p:spPr>
        <p:txBody>
          <a:bodyPr>
            <a:normAutofit fontScale="90000"/>
          </a:bodyPr>
          <a:lstStyle/>
          <a:p>
            <a:r>
              <a:rPr lang="en-US" altLang="en-US" dirty="0"/>
              <a:t>The matrix in memory</a:t>
            </a:r>
            <a:endParaRPr lang="en-US" dirty="0"/>
          </a:p>
        </p:txBody>
      </p:sp>
      <p:sp>
        <p:nvSpPr>
          <p:cNvPr id="7" name="Rectangle 6"/>
          <p:cNvSpPr>
            <a:spLocks noChangeArrowheads="1"/>
          </p:cNvSpPr>
          <p:nvPr>
            <p:custDataLst>
              <p:tags r:id="rId3"/>
            </p:custDataLst>
          </p:nvPr>
        </p:nvSpPr>
        <p:spPr bwMode="auto">
          <a:xfrm>
            <a:off x="5678007" y="5567371"/>
            <a:ext cx="1873250" cy="663525"/>
          </a:xfrm>
          <a:prstGeom prst="rect">
            <a:avLst/>
          </a:prstGeom>
          <a:solidFill>
            <a:srgbClr val="CC99FF"/>
          </a:solidFill>
          <a:ln>
            <a:noFill/>
          </a:ln>
          <a:effectLst/>
          <a:extLst>
            <a:ext uri="{91240B29-F687-4F45-9708-019B960494DF}">
              <a14:hiddenLine xmlns:a14="http://schemas.microsoft.com/office/drawing/2010/main" w="38100">
                <a:solidFill>
                  <a:srgbClr val="000000"/>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en-US" altLang="en-US" sz="2400" b="1" dirty="0" smtClean="0">
                <a:solidFill>
                  <a:prstClr val="white"/>
                </a:solidFill>
              </a:rPr>
              <a:t>CPU</a:t>
            </a:r>
            <a:endParaRPr lang="en-US" altLang="en-US" sz="2400" b="1" dirty="0">
              <a:solidFill>
                <a:prstClr val="white"/>
              </a:solidFill>
            </a:endParaRPr>
          </a:p>
        </p:txBody>
      </p:sp>
      <p:sp>
        <p:nvSpPr>
          <p:cNvPr id="8" name="Rectangle 7"/>
          <p:cNvSpPr>
            <a:spLocks noChangeArrowheads="1"/>
          </p:cNvSpPr>
          <p:nvPr>
            <p:custDataLst>
              <p:tags r:id="rId4"/>
            </p:custDataLst>
          </p:nvPr>
        </p:nvSpPr>
        <p:spPr bwMode="auto">
          <a:xfrm>
            <a:off x="663607" y="1434187"/>
            <a:ext cx="3841750" cy="2743200"/>
          </a:xfrm>
          <a:prstGeom prst="rect">
            <a:avLst/>
          </a:prstGeom>
          <a:solidFill>
            <a:schemeClr val="bg2">
              <a:lumMod val="75000"/>
            </a:schemeClr>
          </a:solidFill>
          <a:ln w="38100">
            <a:noFill/>
            <a:miter lim="800000"/>
            <a:headEnd/>
            <a:tailEnd type="none" w="lg" len="lg"/>
          </a:ln>
          <a:effectLst/>
          <a:extLst/>
        </p:spPr>
        <p:txBody>
          <a:bodyPr wrap="none" anchor="ctr"/>
          <a:lstStyle/>
          <a:p>
            <a:pPr algn="ctr" fontAlgn="auto">
              <a:spcBef>
                <a:spcPts val="0"/>
              </a:spcBef>
              <a:spcAft>
                <a:spcPts val="0"/>
              </a:spcAft>
              <a:defRPr/>
            </a:pPr>
            <a:endParaRPr lang="en-US" altLang="en-US" sz="2400" b="1" dirty="0">
              <a:solidFill>
                <a:prstClr val="black"/>
              </a:solidFill>
              <a:latin typeface="Lucida Sans Unicode"/>
            </a:endParaRPr>
          </a:p>
        </p:txBody>
      </p:sp>
      <p:sp>
        <p:nvSpPr>
          <p:cNvPr id="10" name="Text Box 8"/>
          <p:cNvSpPr txBox="1">
            <a:spLocks noChangeArrowheads="1"/>
          </p:cNvSpPr>
          <p:nvPr>
            <p:custDataLst>
              <p:tags r:id="rId5"/>
            </p:custDataLst>
          </p:nvPr>
        </p:nvSpPr>
        <p:spPr bwMode="auto">
          <a:xfrm>
            <a:off x="773145" y="1586587"/>
            <a:ext cx="3603625"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Lucida Sans Unicode" pitchFamily="34" charset="0"/>
              </a:defRPr>
            </a:lvl1pPr>
            <a:lvl2pPr>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US" altLang="en-US" sz="2000" b="1" dirty="0">
                <a:latin typeface="Courier New" panose="02070309020205020404" pitchFamily="49" charset="0"/>
                <a:cs typeface="Courier New" panose="02070309020205020404" pitchFamily="49" charset="0"/>
              </a:rPr>
              <a:t>void main()</a:t>
            </a:r>
          </a:p>
          <a:p>
            <a:r>
              <a:rPr lang="en-US" altLang="en-US" sz="2000" b="1" dirty="0">
                <a:latin typeface="Courier New" panose="02070309020205020404" pitchFamily="49" charset="0"/>
                <a:cs typeface="Courier New" panose="02070309020205020404" pitchFamily="49" charset="0"/>
              </a:rPr>
              <a:t>{</a:t>
            </a:r>
          </a:p>
          <a:p>
            <a:r>
              <a:rPr lang="en-US" altLang="en-US" sz="2000" b="1" dirty="0">
                <a:latin typeface="Courier New" panose="02070309020205020404" pitchFamily="49" charset="0"/>
                <a:cs typeface="Courier New" panose="02070309020205020404" pitchFamily="49" charset="0"/>
              </a:rPr>
              <a:t> </a:t>
            </a:r>
            <a:r>
              <a:rPr lang="en-CA" altLang="en-US" sz="2000" b="1" dirty="0">
                <a:latin typeface="Courier New" panose="02070309020205020404" pitchFamily="49" charset="0"/>
                <a:cs typeface="Courier New" panose="02070309020205020404" pitchFamily="49" charset="0"/>
              </a:rPr>
              <a:t>int mat[3][4];</a:t>
            </a:r>
            <a:endParaRPr lang="en-US" altLang="en-US" sz="2000" b="1" dirty="0">
              <a:latin typeface="Courier New" panose="02070309020205020404" pitchFamily="49" charset="0"/>
              <a:cs typeface="Courier New" panose="02070309020205020404" pitchFamily="49" charset="0"/>
            </a:endParaRPr>
          </a:p>
          <a:p>
            <a:endParaRPr lang="en-US" altLang="en-US" sz="2000" b="1" dirty="0">
              <a:latin typeface="Courier New" panose="02070309020205020404" pitchFamily="49" charset="0"/>
              <a:cs typeface="Courier New" panose="02070309020205020404" pitchFamily="49" charset="0"/>
            </a:endParaRPr>
          </a:p>
          <a:p>
            <a:r>
              <a:rPr lang="en-US" altLang="en-US" sz="2000" b="1" dirty="0">
                <a:latin typeface="Courier New" panose="02070309020205020404" pitchFamily="49" charset="0"/>
                <a:cs typeface="Courier New" panose="02070309020205020404" pitchFamily="49" charset="0"/>
              </a:rPr>
              <a:t>}</a:t>
            </a:r>
          </a:p>
        </p:txBody>
      </p:sp>
      <p:sp>
        <p:nvSpPr>
          <p:cNvPr id="11" name="Text Box 9"/>
          <p:cNvSpPr txBox="1">
            <a:spLocks noChangeArrowheads="1"/>
          </p:cNvSpPr>
          <p:nvPr>
            <p:custDataLst>
              <p:tags r:id="rId6"/>
            </p:custDataLst>
          </p:nvPr>
        </p:nvSpPr>
        <p:spPr bwMode="auto">
          <a:xfrm>
            <a:off x="663607" y="992862"/>
            <a:ext cx="39878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US" altLang="en-US" sz="2400" b="1" smtClean="0">
                <a:solidFill>
                  <a:prstClr val="white"/>
                </a:solidFill>
              </a:rPr>
              <a:t>Code Memory</a:t>
            </a:r>
            <a:endParaRPr lang="en-US" altLang="en-US" sz="2400" b="1" dirty="0">
              <a:solidFill>
                <a:prstClr val="white"/>
              </a:solidFill>
            </a:endParaRPr>
          </a:p>
        </p:txBody>
      </p:sp>
      <p:sp>
        <p:nvSpPr>
          <p:cNvPr id="12" name="Text Box 10"/>
          <p:cNvSpPr txBox="1">
            <a:spLocks noChangeArrowheads="1"/>
          </p:cNvSpPr>
          <p:nvPr>
            <p:custDataLst>
              <p:tags r:id="rId7"/>
            </p:custDataLst>
          </p:nvPr>
        </p:nvSpPr>
        <p:spPr bwMode="auto">
          <a:xfrm>
            <a:off x="5218145" y="976987"/>
            <a:ext cx="30988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en-US" altLang="en-US" sz="2400" b="1" dirty="0" smtClean="0">
                <a:solidFill>
                  <a:prstClr val="white"/>
                </a:solidFill>
              </a:rPr>
              <a:t>Working Memory</a:t>
            </a:r>
            <a:endParaRPr lang="en-US" altLang="en-US" sz="2400" b="1" dirty="0">
              <a:solidFill>
                <a:prstClr val="white"/>
              </a:solidFill>
            </a:endParaRPr>
          </a:p>
        </p:txBody>
      </p:sp>
      <p:sp>
        <p:nvSpPr>
          <p:cNvPr id="25" name="Text Box 15"/>
          <p:cNvSpPr txBox="1">
            <a:spLocks noChangeArrowheads="1"/>
          </p:cNvSpPr>
          <p:nvPr/>
        </p:nvSpPr>
        <p:spPr bwMode="auto">
          <a:xfrm>
            <a:off x="6001666" y="1787671"/>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26" name="Text Box 16"/>
          <p:cNvSpPr txBox="1">
            <a:spLocks noChangeArrowheads="1"/>
          </p:cNvSpPr>
          <p:nvPr/>
        </p:nvSpPr>
        <p:spPr bwMode="auto">
          <a:xfrm>
            <a:off x="5998490" y="2041671"/>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27" name="Text Box 17"/>
          <p:cNvSpPr txBox="1">
            <a:spLocks noChangeArrowheads="1"/>
          </p:cNvSpPr>
          <p:nvPr/>
        </p:nvSpPr>
        <p:spPr bwMode="auto">
          <a:xfrm>
            <a:off x="6001666" y="2295817"/>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28" name="Text Box 18"/>
          <p:cNvSpPr txBox="1">
            <a:spLocks noChangeArrowheads="1"/>
          </p:cNvSpPr>
          <p:nvPr/>
        </p:nvSpPr>
        <p:spPr bwMode="auto">
          <a:xfrm>
            <a:off x="6001666" y="2549817"/>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3" name="Text Box 33"/>
          <p:cNvSpPr txBox="1">
            <a:spLocks noChangeArrowheads="1"/>
          </p:cNvSpPr>
          <p:nvPr/>
        </p:nvSpPr>
        <p:spPr bwMode="auto">
          <a:xfrm>
            <a:off x="6995441" y="1732107"/>
            <a:ext cx="1053494"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altLang="en-US" sz="1650" b="1" dirty="0"/>
              <a:t>mat[0][0]</a:t>
            </a:r>
          </a:p>
          <a:p>
            <a:r>
              <a:rPr lang="fr-CA" altLang="en-US" sz="1650" b="1" dirty="0"/>
              <a:t>mat[0][1]</a:t>
            </a:r>
            <a:endParaRPr lang="en-US" altLang="en-US" sz="1650" b="1" dirty="0"/>
          </a:p>
          <a:p>
            <a:r>
              <a:rPr lang="fr-CA" altLang="en-US" sz="1650" b="1" dirty="0"/>
              <a:t>mat[0][2]</a:t>
            </a:r>
            <a:endParaRPr lang="en-US" altLang="en-US" sz="1650" b="1" dirty="0"/>
          </a:p>
          <a:p>
            <a:r>
              <a:rPr lang="fr-CA" altLang="en-US" sz="1650" b="1" dirty="0"/>
              <a:t>mat[0][3]</a:t>
            </a:r>
            <a:endParaRPr lang="en-US" altLang="en-US" sz="1650" b="1" dirty="0"/>
          </a:p>
          <a:p>
            <a:r>
              <a:rPr lang="fr-CA" altLang="en-US" sz="1650" b="1" dirty="0" smtClean="0"/>
              <a:t>mat[1</a:t>
            </a:r>
            <a:r>
              <a:rPr lang="fr-CA" altLang="en-US" sz="1650" b="1" dirty="0"/>
              <a:t>][0]</a:t>
            </a:r>
          </a:p>
          <a:p>
            <a:r>
              <a:rPr lang="fr-CA" altLang="en-US" sz="1650" b="1" dirty="0"/>
              <a:t>mat[1][1]</a:t>
            </a:r>
          </a:p>
          <a:p>
            <a:r>
              <a:rPr lang="fr-CA" altLang="en-US" sz="1650" b="1" dirty="0"/>
              <a:t>mat[1][2]</a:t>
            </a:r>
          </a:p>
          <a:p>
            <a:r>
              <a:rPr lang="fr-CA" altLang="en-US" sz="1650" b="1" dirty="0"/>
              <a:t>mat[1][3]</a:t>
            </a:r>
            <a:endParaRPr lang="en-US" altLang="en-US" sz="1650" dirty="0"/>
          </a:p>
          <a:p>
            <a:r>
              <a:rPr lang="fr-CA" altLang="en-US" sz="1650" b="1" dirty="0" smtClean="0"/>
              <a:t>mat[2</a:t>
            </a:r>
            <a:r>
              <a:rPr lang="fr-CA" altLang="en-US" sz="1650" b="1" dirty="0"/>
              <a:t>][0]</a:t>
            </a:r>
          </a:p>
          <a:p>
            <a:r>
              <a:rPr lang="fr-CA" altLang="en-US" sz="1650" b="1" dirty="0"/>
              <a:t>mat[2][1]</a:t>
            </a:r>
          </a:p>
          <a:p>
            <a:r>
              <a:rPr lang="fr-CA" altLang="en-US" sz="1650" b="1" dirty="0"/>
              <a:t>mat[2][2]</a:t>
            </a:r>
          </a:p>
          <a:p>
            <a:r>
              <a:rPr lang="fr-CA" altLang="en-US" sz="1650" b="1" dirty="0"/>
              <a:t>mat[2][3]</a:t>
            </a:r>
            <a:endParaRPr lang="en-US" altLang="en-US" sz="1650" b="1" dirty="0"/>
          </a:p>
        </p:txBody>
      </p:sp>
      <p:sp>
        <p:nvSpPr>
          <p:cNvPr id="2" name="Rectangle 1"/>
          <p:cNvSpPr/>
          <p:nvPr/>
        </p:nvSpPr>
        <p:spPr>
          <a:xfrm>
            <a:off x="5218145" y="1730005"/>
            <a:ext cx="598241" cy="369332"/>
          </a:xfrm>
          <a:prstGeom prst="rect">
            <a:avLst/>
          </a:prstGeom>
        </p:spPr>
        <p:txBody>
          <a:bodyPr wrap="none">
            <a:spAutoFit/>
          </a:bodyPr>
          <a:lstStyle/>
          <a:p>
            <a:r>
              <a:rPr lang="en-CA" altLang="en-US" b="1" dirty="0">
                <a:latin typeface="Courier New" panose="02070309020205020404" pitchFamily="49" charset="0"/>
                <a:cs typeface="Courier New" panose="02070309020205020404" pitchFamily="49" charset="0"/>
              </a:rPr>
              <a:t>mat</a:t>
            </a:r>
            <a:endParaRPr lang="en-US" dirty="0"/>
          </a:p>
        </p:txBody>
      </p:sp>
      <p:sp>
        <p:nvSpPr>
          <p:cNvPr id="4" name="Slide Number Placeholder 3"/>
          <p:cNvSpPr>
            <a:spLocks noGrp="1"/>
          </p:cNvSpPr>
          <p:nvPr>
            <p:ph type="sldNum" sz="quarter" idx="12"/>
          </p:nvPr>
        </p:nvSpPr>
        <p:spPr/>
        <p:txBody>
          <a:bodyPr/>
          <a:lstStyle/>
          <a:p>
            <a:pPr>
              <a:defRPr/>
            </a:pPr>
            <a:fld id="{BAA071FA-5AE3-4516-BF86-D51300978FFB}" type="slidenum">
              <a:rPr lang="en-US" altLang="en-US" smtClean="0"/>
              <a:t>36</a:t>
            </a:fld>
            <a:endParaRPr lang="en-US" altLang="en-US" dirty="0"/>
          </a:p>
        </p:txBody>
      </p:sp>
      <p:sp>
        <p:nvSpPr>
          <p:cNvPr id="36" name="Text Box 15"/>
          <p:cNvSpPr txBox="1">
            <a:spLocks noChangeArrowheads="1"/>
          </p:cNvSpPr>
          <p:nvPr/>
        </p:nvSpPr>
        <p:spPr bwMode="auto">
          <a:xfrm>
            <a:off x="5998489" y="2803817"/>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4" name="Text Box 16"/>
          <p:cNvSpPr txBox="1">
            <a:spLocks noChangeArrowheads="1"/>
          </p:cNvSpPr>
          <p:nvPr/>
        </p:nvSpPr>
        <p:spPr bwMode="auto">
          <a:xfrm>
            <a:off x="5995313" y="3057817"/>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5" name="Text Box 17"/>
          <p:cNvSpPr txBox="1">
            <a:spLocks noChangeArrowheads="1"/>
          </p:cNvSpPr>
          <p:nvPr/>
        </p:nvSpPr>
        <p:spPr bwMode="auto">
          <a:xfrm>
            <a:off x="5998489" y="3311963"/>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6" name="Text Box 18"/>
          <p:cNvSpPr txBox="1">
            <a:spLocks noChangeArrowheads="1"/>
          </p:cNvSpPr>
          <p:nvPr/>
        </p:nvSpPr>
        <p:spPr bwMode="auto">
          <a:xfrm>
            <a:off x="5998489" y="3565963"/>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7" name="Text Box 15"/>
          <p:cNvSpPr txBox="1">
            <a:spLocks noChangeArrowheads="1"/>
          </p:cNvSpPr>
          <p:nvPr/>
        </p:nvSpPr>
        <p:spPr bwMode="auto">
          <a:xfrm>
            <a:off x="5995312" y="3819963"/>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8" name="Text Box 16"/>
          <p:cNvSpPr txBox="1">
            <a:spLocks noChangeArrowheads="1"/>
          </p:cNvSpPr>
          <p:nvPr/>
        </p:nvSpPr>
        <p:spPr bwMode="auto">
          <a:xfrm>
            <a:off x="5992136" y="4073963"/>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49" name="Text Box 17"/>
          <p:cNvSpPr txBox="1">
            <a:spLocks noChangeArrowheads="1"/>
          </p:cNvSpPr>
          <p:nvPr/>
        </p:nvSpPr>
        <p:spPr bwMode="auto">
          <a:xfrm>
            <a:off x="5995312" y="4328109"/>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50" name="Text Box 18"/>
          <p:cNvSpPr txBox="1">
            <a:spLocks noChangeArrowheads="1"/>
          </p:cNvSpPr>
          <p:nvPr/>
        </p:nvSpPr>
        <p:spPr bwMode="auto">
          <a:xfrm>
            <a:off x="5995312" y="4582109"/>
            <a:ext cx="993775" cy="2540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dirty="0" smtClean="0"/>
              <a:t>?</a:t>
            </a:r>
            <a:endParaRPr lang="en-US" altLang="en-US" sz="1000" dirty="0"/>
          </a:p>
        </p:txBody>
      </p:sp>
      <p:sp>
        <p:nvSpPr>
          <p:cNvPr id="5" name="Rectangle 4"/>
          <p:cNvSpPr/>
          <p:nvPr/>
        </p:nvSpPr>
        <p:spPr>
          <a:xfrm>
            <a:off x="5891842" y="1787671"/>
            <a:ext cx="1164566" cy="1018116"/>
          </a:xfrm>
          <a:prstGeom prst="rect">
            <a:avLst/>
          </a:prstGeom>
          <a:noFill/>
          <a:ln w="12700" cmpd="sng">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a:off x="5891842" y="2798818"/>
            <a:ext cx="1164566" cy="1018116"/>
          </a:xfrm>
          <a:prstGeom prst="rect">
            <a:avLst/>
          </a:prstGeom>
          <a:noFill/>
          <a:ln w="12700" cmpd="sng">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5891842" y="3813905"/>
            <a:ext cx="1164566" cy="1018116"/>
          </a:xfrm>
          <a:prstGeom prst="rect">
            <a:avLst/>
          </a:prstGeom>
          <a:noFill/>
          <a:ln w="12700" cmpd="sng">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54396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Rectangle 3"/>
          <p:cNvSpPr>
            <a:spLocks noGrp="1" noChangeArrowheads="1"/>
          </p:cNvSpPr>
          <p:nvPr>
            <p:ph idx="1"/>
          </p:nvPr>
        </p:nvSpPr>
        <p:spPr>
          <a:xfrm>
            <a:off x="0" y="718878"/>
            <a:ext cx="8991600" cy="5056187"/>
          </a:xfrm>
        </p:spPr>
        <p:txBody>
          <a:bodyPr/>
          <a:lstStyle/>
          <a:p>
            <a:pPr>
              <a:spcBef>
                <a:spcPct val="10000"/>
              </a:spcBef>
            </a:pPr>
            <a:r>
              <a:rPr lang="en-US" altLang="en-US" sz="2000" dirty="0" smtClean="0"/>
              <a:t>The </a:t>
            </a:r>
            <a:r>
              <a:rPr lang="en-US" altLang="en-US" sz="2000" u="sng" dirty="0" smtClean="0"/>
              <a:t>two dimensional</a:t>
            </a:r>
            <a:r>
              <a:rPr lang="en-US" altLang="en-US" sz="2000" dirty="0" smtClean="0"/>
              <a:t> array is often used to store data arranged in a </a:t>
            </a:r>
            <a:r>
              <a:rPr lang="en-US" altLang="en-US" sz="2000" u="sng" dirty="0" smtClean="0"/>
              <a:t>row-column</a:t>
            </a:r>
            <a:r>
              <a:rPr lang="en-US" altLang="en-US" sz="2000" dirty="0" smtClean="0"/>
              <a:t> form, i.e. as matrices</a:t>
            </a:r>
          </a:p>
          <a:p>
            <a:pPr lvl="1">
              <a:spcBef>
                <a:spcPct val="10000"/>
              </a:spcBef>
            </a:pPr>
            <a:r>
              <a:rPr lang="en-US" altLang="en-US" sz="2000" dirty="0" smtClean="0"/>
              <a:t>Note the organization in memory – it occupies contiguous space just like the array</a:t>
            </a:r>
          </a:p>
          <a:p>
            <a:pPr>
              <a:spcBef>
                <a:spcPct val="10000"/>
              </a:spcBef>
            </a:pPr>
            <a:r>
              <a:rPr lang="en-US" altLang="en-US" sz="2000" dirty="0" smtClean="0"/>
              <a:t>A name (like the case of the array) is used to reference the matrix</a:t>
            </a:r>
          </a:p>
          <a:p>
            <a:pPr lvl="1">
              <a:spcBef>
                <a:spcPct val="10000"/>
              </a:spcBef>
            </a:pPr>
            <a:r>
              <a:rPr lang="en-US" altLang="en-US" sz="2000" dirty="0" smtClean="0"/>
              <a:t>Like the case of the array, the name corresponds to the address of the first element in the matrix</a:t>
            </a:r>
          </a:p>
          <a:p>
            <a:pPr>
              <a:spcBef>
                <a:spcPct val="10000"/>
              </a:spcBef>
            </a:pPr>
            <a:r>
              <a:rPr lang="en-US" altLang="en-US" sz="2000" dirty="0" smtClean="0"/>
              <a:t>The elements in a two dimensional array are accessed by citing the name of the array followed by </a:t>
            </a:r>
            <a:r>
              <a:rPr lang="en-US" altLang="en-US" sz="2000" u="sng" dirty="0" smtClean="0"/>
              <a:t>two</a:t>
            </a:r>
            <a:r>
              <a:rPr lang="en-US" altLang="en-US" sz="2000" dirty="0" smtClean="0"/>
              <a:t> indices, each inserted between </a:t>
            </a:r>
            <a:r>
              <a:rPr lang="en-US" altLang="en-US" sz="2000" dirty="0" smtClean="0">
                <a:latin typeface="Courier New" pitchFamily="49" charset="0"/>
              </a:rPr>
              <a:t>[]</a:t>
            </a:r>
            <a:r>
              <a:rPr lang="en-US" altLang="en-US" sz="2000" dirty="0" smtClean="0"/>
              <a:t> and </a:t>
            </a:r>
            <a:r>
              <a:rPr lang="en-US" altLang="en-US" sz="2000" dirty="0" smtClean="0">
                <a:latin typeface="Courier New" pitchFamily="49" charset="0"/>
              </a:rPr>
              <a:t>[], </a:t>
            </a:r>
            <a:r>
              <a:rPr lang="en-US" altLang="en-US" sz="2000" dirty="0" smtClean="0"/>
              <a:t>e.g.</a:t>
            </a:r>
            <a:r>
              <a:rPr lang="en-US" altLang="en-US" sz="2000" dirty="0" smtClean="0">
                <a:latin typeface="Courier New" pitchFamily="49" charset="0"/>
              </a:rPr>
              <a:t> mat[2][5]</a:t>
            </a:r>
            <a:r>
              <a:rPr lang="en-US" altLang="en-US" sz="2000" dirty="0" smtClean="0"/>
              <a:t>. </a:t>
            </a:r>
          </a:p>
          <a:p>
            <a:pPr lvl="1">
              <a:spcBef>
                <a:spcPct val="10000"/>
              </a:spcBef>
            </a:pPr>
            <a:r>
              <a:rPr lang="en-US" altLang="en-US" sz="2000" dirty="0" smtClean="0"/>
              <a:t>The </a:t>
            </a:r>
            <a:r>
              <a:rPr lang="en-US" altLang="en-US" sz="2000" dirty="0" smtClean="0">
                <a:solidFill>
                  <a:schemeClr val="hlink"/>
                </a:solidFill>
              </a:rPr>
              <a:t>first</a:t>
            </a:r>
            <a:r>
              <a:rPr lang="en-US" altLang="en-US" sz="2000" dirty="0" smtClean="0"/>
              <a:t> </a:t>
            </a:r>
            <a:r>
              <a:rPr lang="en-US" altLang="en-US" sz="2000" dirty="0" smtClean="0">
                <a:solidFill>
                  <a:schemeClr val="hlink"/>
                </a:solidFill>
              </a:rPr>
              <a:t>index</a:t>
            </a:r>
            <a:r>
              <a:rPr lang="en-US" altLang="en-US" sz="2000" dirty="0" smtClean="0"/>
              <a:t> specifies the </a:t>
            </a:r>
            <a:r>
              <a:rPr lang="en-US" altLang="en-US" sz="2000" dirty="0" smtClean="0">
                <a:solidFill>
                  <a:schemeClr val="hlink"/>
                </a:solidFill>
              </a:rPr>
              <a:t>row</a:t>
            </a:r>
            <a:r>
              <a:rPr lang="en-US" altLang="en-US" sz="2000" dirty="0" smtClean="0"/>
              <a:t> and the </a:t>
            </a:r>
            <a:r>
              <a:rPr lang="en-US" altLang="en-US" sz="2000" dirty="0" smtClean="0">
                <a:solidFill>
                  <a:srgbClr val="FF6600"/>
                </a:solidFill>
              </a:rPr>
              <a:t>second index</a:t>
            </a:r>
            <a:r>
              <a:rPr lang="en-US" altLang="en-US" sz="2000" dirty="0" smtClean="0"/>
              <a:t> specifies the </a:t>
            </a:r>
            <a:r>
              <a:rPr lang="en-US" altLang="en-US" sz="2000" dirty="0" smtClean="0">
                <a:solidFill>
                  <a:srgbClr val="FF6600"/>
                </a:solidFill>
              </a:rPr>
              <a:t>column</a:t>
            </a:r>
            <a:r>
              <a:rPr lang="en-US" altLang="en-US" sz="2000" dirty="0" smtClean="0"/>
              <a:t>.</a:t>
            </a:r>
          </a:p>
          <a:p>
            <a:pPr>
              <a:spcBef>
                <a:spcPct val="10000"/>
              </a:spcBef>
            </a:pPr>
            <a:r>
              <a:rPr lang="en-US" altLang="en-US" sz="2000" dirty="0" smtClean="0"/>
              <a:t>The name of a matrix with a single index (e.g. </a:t>
            </a:r>
            <a:r>
              <a:rPr lang="en-US" altLang="en-US" sz="2000" dirty="0">
                <a:latin typeface="Courier New" panose="02070309020205020404" pitchFamily="49" charset="0"/>
                <a:cs typeface="Courier New" panose="02070309020205020404" pitchFamily="49" charset="0"/>
              </a:rPr>
              <a:t>mat[1</a:t>
            </a:r>
            <a:r>
              <a:rPr lang="en-US" altLang="en-US" sz="2000" dirty="0" smtClean="0">
                <a:latin typeface="Courier New" panose="02070309020205020404" pitchFamily="49" charset="0"/>
                <a:cs typeface="Courier New" panose="02070309020205020404" pitchFamily="49" charset="0"/>
              </a:rPr>
              <a:t>]</a:t>
            </a:r>
            <a:r>
              <a:rPr lang="en-US" altLang="en-US" sz="2000" dirty="0" smtClean="0"/>
              <a:t>) is treated like the name of a 1D array, i.e., each row is a 1D array.</a:t>
            </a:r>
          </a:p>
          <a:p>
            <a:pPr marL="731520" lvl="1">
              <a:spcBef>
                <a:spcPct val="10000"/>
              </a:spcBef>
            </a:pPr>
            <a:r>
              <a:rPr lang="en-US" altLang="en-US" sz="2000" dirty="0" smtClean="0"/>
              <a:t>  Thus the matrix is an array of arrays.  </a:t>
            </a:r>
          </a:p>
        </p:txBody>
      </p:sp>
      <p:sp>
        <p:nvSpPr>
          <p:cNvPr id="21508" name="Rectangle 2"/>
          <p:cNvSpPr>
            <a:spLocks noGrp="1" noChangeArrowheads="1"/>
          </p:cNvSpPr>
          <p:nvPr>
            <p:ph type="title"/>
          </p:nvPr>
        </p:nvSpPr>
        <p:spPr>
          <a:xfrm>
            <a:off x="0" y="146649"/>
            <a:ext cx="8229600" cy="560717"/>
          </a:xfrm>
        </p:spPr>
        <p:txBody>
          <a:bodyPr>
            <a:normAutofit fontScale="90000"/>
          </a:bodyPr>
          <a:lstStyle/>
          <a:p>
            <a:r>
              <a:rPr lang="en-US" altLang="en-US" dirty="0" smtClean="0"/>
              <a:t>The matrix – an array of arrays</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37</a:t>
            </a:fld>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62" name="Group 40"/>
          <p:cNvGrpSpPr>
            <a:grpSpLocks/>
          </p:cNvGrpSpPr>
          <p:nvPr/>
        </p:nvGrpSpPr>
        <p:grpSpPr bwMode="auto">
          <a:xfrm>
            <a:off x="114300" y="3421063"/>
            <a:ext cx="1649413" cy="1677988"/>
            <a:chOff x="72" y="2244"/>
            <a:chExt cx="1039" cy="1057"/>
          </a:xfrm>
        </p:grpSpPr>
        <p:sp>
          <p:nvSpPr>
            <p:cNvPr id="23563" name="AutoShape 38"/>
            <p:cNvSpPr>
              <a:spLocks noChangeArrowheads="1"/>
            </p:cNvSpPr>
            <p:nvPr/>
          </p:nvSpPr>
          <p:spPr bwMode="auto">
            <a:xfrm>
              <a:off x="72" y="2244"/>
              <a:ext cx="1039" cy="1057"/>
            </a:xfrm>
            <a:prstGeom prst="irregularSeal1">
              <a:avLst/>
            </a:prstGeom>
            <a:solidFill>
              <a:srgbClr val="FF66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64" name="Text Box 39"/>
            <p:cNvSpPr txBox="1">
              <a:spLocks noChangeArrowheads="1"/>
            </p:cNvSpPr>
            <p:nvPr/>
          </p:nvSpPr>
          <p:spPr bwMode="auto">
            <a:xfrm>
              <a:off x="295" y="2546"/>
              <a:ext cx="729"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dirty="0"/>
                <a:t>Assume that </a:t>
              </a:r>
              <a:r>
                <a:rPr lang="en-US" altLang="en-US" sz="1200" dirty="0">
                  <a:latin typeface="Courier New" pitchFamily="49" charset="0"/>
                </a:rPr>
                <a:t>a</a:t>
              </a:r>
              <a:r>
                <a:rPr lang="en-US" altLang="en-US" sz="1200" dirty="0"/>
                <a:t> is an </a:t>
              </a:r>
              <a:r>
                <a:rPr lang="en-US" altLang="en-US" sz="1200" dirty="0" smtClean="0"/>
                <a:t>2D array </a:t>
              </a:r>
              <a:r>
                <a:rPr lang="en-US" altLang="en-US" sz="1200" dirty="0"/>
                <a:t>of </a:t>
              </a:r>
              <a:r>
                <a:rPr lang="en-US" altLang="en-US" sz="1200" dirty="0">
                  <a:latin typeface="Courier New" pitchFamily="49" charset="0"/>
                </a:rPr>
                <a:t>int</a:t>
              </a:r>
              <a:r>
                <a:rPr lang="en-US" altLang="en-US" sz="1200" dirty="0"/>
                <a:t>’s</a:t>
              </a:r>
            </a:p>
          </p:txBody>
        </p:sp>
      </p:grpSp>
      <p:sp>
        <p:nvSpPr>
          <p:cNvPr id="23556" name="Rectangle 5"/>
          <p:cNvSpPr>
            <a:spLocks noGrp="1" noChangeArrowheads="1"/>
          </p:cNvSpPr>
          <p:nvPr>
            <p:ph idx="1"/>
          </p:nvPr>
        </p:nvSpPr>
        <p:spPr>
          <a:xfrm>
            <a:off x="76200" y="76200"/>
            <a:ext cx="8991600" cy="6324600"/>
          </a:xfrm>
          <a:noFill/>
          <a:extLst>
            <a:ext uri="{91240B29-F687-4F45-9708-019B960494DF}">
              <a14:hiddenLine xmlns:a14="http://schemas.microsoft.com/office/drawing/2010/main" w="9525">
                <a:solidFill>
                  <a:schemeClr val="tx1"/>
                </a:solidFill>
                <a:miter lim="800000"/>
                <a:headEnd/>
                <a:tailEnd/>
              </a14:hiddenLine>
            </a:ext>
          </a:extLst>
        </p:spPr>
        <p:txBody>
          <a:bodyPr/>
          <a:lstStyle/>
          <a:p>
            <a:pPr>
              <a:buClr>
                <a:schemeClr val="accent2"/>
              </a:buClr>
            </a:pPr>
            <a:r>
              <a:rPr lang="en-US" altLang="en-US" sz="1800" b="1" dirty="0" smtClean="0">
                <a:solidFill>
                  <a:schemeClr val="accent2"/>
                </a:solidFill>
              </a:rPr>
              <a:t>In C 2D arrays are always indexed from 0 on.</a:t>
            </a:r>
          </a:p>
          <a:p>
            <a:pPr lvl="1">
              <a:buSzPct val="75000"/>
              <a:buFont typeface="Wingdings" pitchFamily="2" charset="2"/>
              <a:buChar char="è"/>
            </a:pPr>
            <a:r>
              <a:rPr lang="en-US" altLang="en-US" sz="1600" dirty="0" smtClean="0"/>
              <a:t>The </a:t>
            </a:r>
            <a:r>
              <a:rPr lang="en-US" altLang="en-US" sz="1600" u="sng" dirty="0" smtClean="0"/>
              <a:t>first</a:t>
            </a:r>
            <a:r>
              <a:rPr lang="en-US" altLang="en-US" sz="1600" dirty="0" smtClean="0"/>
              <a:t> row is row 0 and the </a:t>
            </a:r>
            <a:r>
              <a:rPr lang="en-US" altLang="en-US" sz="1600" u="sng" dirty="0" smtClean="0"/>
              <a:t>first</a:t>
            </a:r>
            <a:r>
              <a:rPr lang="en-US" altLang="en-US" sz="1600" dirty="0" smtClean="0"/>
              <a:t> column is column 0.</a:t>
            </a:r>
          </a:p>
          <a:p>
            <a:r>
              <a:rPr lang="en-US" altLang="en-US" sz="1800" dirty="0" smtClean="0"/>
              <a:t>In reference to the array </a:t>
            </a:r>
            <a:r>
              <a:rPr lang="en-US" altLang="en-US" sz="1800" dirty="0" smtClean="0">
                <a:latin typeface="Courier New" pitchFamily="49" charset="0"/>
              </a:rPr>
              <a:t>a</a:t>
            </a:r>
            <a:r>
              <a:rPr lang="en-US" altLang="en-US" sz="1800" dirty="0" smtClean="0"/>
              <a:t> of </a:t>
            </a:r>
            <a:r>
              <a:rPr lang="en-US" altLang="en-US" sz="1800" dirty="0" err="1" smtClean="0">
                <a:latin typeface="Courier New" pitchFamily="49" charset="0"/>
              </a:rPr>
              <a:t>int</a:t>
            </a:r>
            <a:r>
              <a:rPr lang="en-US" altLang="en-US" sz="1800" dirty="0" err="1" smtClean="0"/>
              <a:t>’s</a:t>
            </a:r>
            <a:r>
              <a:rPr lang="en-US" altLang="en-US" sz="1800" dirty="0" smtClean="0"/>
              <a:t> :</a:t>
            </a:r>
          </a:p>
          <a:p>
            <a:pPr lvl="2"/>
            <a:r>
              <a:rPr lang="en-US" altLang="en-US" sz="1600" dirty="0" smtClean="0"/>
              <a:t>element </a:t>
            </a:r>
            <a:r>
              <a:rPr lang="en-US" altLang="en-US" sz="1600" dirty="0" smtClean="0">
                <a:latin typeface="Courier New" pitchFamily="49" charset="0"/>
              </a:rPr>
              <a:t>a</a:t>
            </a:r>
            <a:r>
              <a:rPr lang="en-US" altLang="en-US" sz="1600" dirty="0" smtClean="0">
                <a:solidFill>
                  <a:schemeClr val="accent2"/>
                </a:solidFill>
                <a:latin typeface="Courier New" pitchFamily="49" charset="0"/>
              </a:rPr>
              <a:t>[0]</a:t>
            </a:r>
            <a:r>
              <a:rPr lang="en-US" altLang="en-US" sz="1600" dirty="0" smtClean="0">
                <a:solidFill>
                  <a:srgbClr val="FF6600"/>
                </a:solidFill>
                <a:latin typeface="Courier New" pitchFamily="49" charset="0"/>
              </a:rPr>
              <a:t>[0]</a:t>
            </a:r>
            <a:r>
              <a:rPr lang="en-US" altLang="en-US" sz="1600" dirty="0" smtClean="0"/>
              <a:t> contains </a:t>
            </a:r>
            <a:r>
              <a:rPr lang="en-US" altLang="en-US" sz="1600" dirty="0" smtClean="0">
                <a:latin typeface="Courier New" pitchFamily="49" charset="0"/>
              </a:rPr>
              <a:t>2</a:t>
            </a:r>
            <a:r>
              <a:rPr lang="en-US" altLang="en-US" sz="1600" dirty="0" smtClean="0"/>
              <a:t>,</a:t>
            </a:r>
          </a:p>
          <a:p>
            <a:pPr lvl="2"/>
            <a:r>
              <a:rPr lang="en-US" altLang="en-US" sz="1600" dirty="0" smtClean="0"/>
              <a:t>element </a:t>
            </a:r>
            <a:r>
              <a:rPr lang="en-US" altLang="en-US" sz="1600" dirty="0" smtClean="0">
                <a:latin typeface="Courier New" pitchFamily="49" charset="0"/>
              </a:rPr>
              <a:t>a</a:t>
            </a:r>
            <a:r>
              <a:rPr lang="en-US" altLang="en-US" sz="1600" dirty="0" smtClean="0">
                <a:solidFill>
                  <a:schemeClr val="accent2"/>
                </a:solidFill>
                <a:latin typeface="Courier New" pitchFamily="49" charset="0"/>
              </a:rPr>
              <a:t>[2]</a:t>
            </a:r>
            <a:r>
              <a:rPr lang="en-US" altLang="en-US" sz="1600" dirty="0" smtClean="0">
                <a:solidFill>
                  <a:srgbClr val="FF6600"/>
                </a:solidFill>
                <a:latin typeface="Courier New" pitchFamily="49" charset="0"/>
              </a:rPr>
              <a:t>[3]</a:t>
            </a:r>
            <a:r>
              <a:rPr lang="en-US" altLang="en-US" sz="1600" dirty="0" smtClean="0"/>
              <a:t> contains </a:t>
            </a:r>
            <a:r>
              <a:rPr lang="en-US" altLang="en-US" sz="1600" dirty="0" smtClean="0">
                <a:latin typeface="Courier New" pitchFamily="49" charset="0"/>
              </a:rPr>
              <a:t>-13</a:t>
            </a:r>
            <a:r>
              <a:rPr lang="en-US" altLang="en-US" sz="1600" dirty="0" smtClean="0"/>
              <a:t>,</a:t>
            </a:r>
          </a:p>
          <a:p>
            <a:pPr lvl="2"/>
            <a:r>
              <a:rPr lang="en-US" altLang="en-US" sz="1600" dirty="0" smtClean="0"/>
              <a:t>element </a:t>
            </a:r>
            <a:r>
              <a:rPr lang="en-US" altLang="en-US" sz="1600" dirty="0" smtClean="0">
                <a:latin typeface="Courier New" pitchFamily="49" charset="0"/>
              </a:rPr>
              <a:t>a</a:t>
            </a:r>
            <a:r>
              <a:rPr lang="en-US" altLang="en-US" sz="1600" dirty="0" smtClean="0">
                <a:solidFill>
                  <a:schemeClr val="accent2"/>
                </a:solidFill>
                <a:latin typeface="Courier New" pitchFamily="49" charset="0"/>
              </a:rPr>
              <a:t>[1]</a:t>
            </a:r>
            <a:r>
              <a:rPr lang="en-US" altLang="en-US" sz="1600" dirty="0" smtClean="0">
                <a:solidFill>
                  <a:srgbClr val="FF6600"/>
                </a:solidFill>
                <a:latin typeface="Courier New" pitchFamily="49" charset="0"/>
              </a:rPr>
              <a:t>[2]</a:t>
            </a:r>
            <a:r>
              <a:rPr lang="en-US" altLang="en-US" sz="1600" dirty="0" smtClean="0"/>
              <a:t> contains </a:t>
            </a:r>
            <a:r>
              <a:rPr lang="en-US" altLang="en-US" sz="1600" dirty="0" smtClean="0">
                <a:latin typeface="Courier New" pitchFamily="49" charset="0"/>
              </a:rPr>
              <a:t>-5</a:t>
            </a:r>
            <a:r>
              <a:rPr lang="en-US" altLang="en-US" sz="1600" dirty="0" smtClean="0"/>
              <a:t>.</a:t>
            </a:r>
          </a:p>
          <a:p>
            <a:r>
              <a:rPr lang="en-US" altLang="en-US" sz="1800" dirty="0" smtClean="0"/>
              <a:t>An element of a two dimensional array is used in the same manner as a variable.</a:t>
            </a:r>
          </a:p>
          <a:p>
            <a:pPr lvl="1"/>
            <a:r>
              <a:rPr lang="en-US" altLang="en-US" sz="1600" dirty="0" smtClean="0"/>
              <a:t>It can be used to the left of an assignment operator to store a value in the element.</a:t>
            </a:r>
          </a:p>
          <a:p>
            <a:pPr lvl="1"/>
            <a:r>
              <a:rPr lang="en-US" altLang="en-US" sz="1600" dirty="0" smtClean="0"/>
              <a:t>It can be used in an arithmetic or logical expression.</a:t>
            </a:r>
          </a:p>
          <a:p>
            <a:pPr marL="630238" lvl="2" indent="0">
              <a:buNone/>
            </a:pPr>
            <a:r>
              <a:rPr lang="en-US" altLang="en-US" sz="1600" dirty="0" smtClean="0"/>
              <a:t>E.g.:	</a:t>
            </a:r>
            <a:r>
              <a:rPr lang="en-US" altLang="en-US" sz="1800" dirty="0" smtClean="0">
                <a:latin typeface="Courier New" pitchFamily="49" charset="0"/>
              </a:rPr>
              <a:t>a[0][0] = 5 + 3;</a:t>
            </a:r>
          </a:p>
          <a:p>
            <a:pPr marL="630238" lvl="2" indent="0">
              <a:buNone/>
            </a:pPr>
            <a:r>
              <a:rPr lang="en-US" altLang="en-US" sz="1800" dirty="0" smtClean="0">
                <a:latin typeface="Courier New" pitchFamily="49" charset="0"/>
              </a:rPr>
              <a:t> 		a[2][3] = a[0][1-1] - 2;</a:t>
            </a:r>
            <a:endParaRPr lang="en-US" altLang="en-US" sz="1800" dirty="0" smtClean="0">
              <a:solidFill>
                <a:schemeClr val="accent2"/>
              </a:solidFill>
              <a:latin typeface="Courier New" pitchFamily="49" charset="0"/>
            </a:endParaRPr>
          </a:p>
          <a:p>
            <a:pPr marL="630238" lvl="2" indent="0">
              <a:buNone/>
            </a:pPr>
            <a:r>
              <a:rPr lang="en-US" altLang="en-US" sz="1800" dirty="0" smtClean="0">
                <a:latin typeface="Courier New" pitchFamily="49" charset="0"/>
              </a:rPr>
              <a:t> 		a[2][3] = a[2][3]+1;</a:t>
            </a:r>
          </a:p>
          <a:p>
            <a:pPr marL="630238" lvl="2" indent="0">
              <a:buNone/>
            </a:pPr>
            <a:r>
              <a:rPr lang="en-US" altLang="en-US" sz="1800" dirty="0" smtClean="0">
                <a:latin typeface="Courier New" pitchFamily="49" charset="0"/>
              </a:rPr>
              <a:t> 		a[0][1] = a[2][3] / 2;</a:t>
            </a:r>
          </a:p>
          <a:p>
            <a:pPr marL="630238" lvl="2" indent="0">
              <a:buNone/>
            </a:pPr>
            <a:r>
              <a:rPr lang="en-US" altLang="en-US" sz="1800" dirty="0" smtClean="0">
                <a:latin typeface="Courier New" pitchFamily="49" charset="0"/>
              </a:rPr>
              <a:t> 		a[0][0] = (a[0][0] &lt;= a[0][1]);</a:t>
            </a:r>
            <a:endParaRPr lang="en-US" altLang="en-US" sz="1800" dirty="0" smtClean="0">
              <a:solidFill>
                <a:schemeClr val="accent2"/>
              </a:solidFill>
              <a:latin typeface="Courier New" pitchFamily="49" charset="0"/>
            </a:endParaRPr>
          </a:p>
          <a:p>
            <a:r>
              <a:rPr lang="en-US" altLang="en-US" sz="1800" dirty="0" smtClean="0"/>
              <a:t>The elements of an array can also be used as an argument in a </a:t>
            </a:r>
            <a:r>
              <a:rPr lang="en-US" altLang="en-US" sz="1800" dirty="0" smtClean="0">
                <a:latin typeface="Courier New" pitchFamily="49" charset="0"/>
              </a:rPr>
              <a:t>printf</a:t>
            </a:r>
            <a:r>
              <a:rPr lang="en-US" altLang="en-US" sz="1800" dirty="0" smtClean="0"/>
              <a:t> or a </a:t>
            </a:r>
            <a:r>
              <a:rPr lang="en-US" altLang="en-US" sz="1800" dirty="0" smtClean="0">
                <a:latin typeface="Courier New" pitchFamily="49" charset="0"/>
              </a:rPr>
              <a:t>scanf</a:t>
            </a:r>
            <a:r>
              <a:rPr lang="en-US" altLang="en-US" sz="1800" dirty="0" smtClean="0"/>
              <a:t>:</a:t>
            </a:r>
          </a:p>
          <a:p>
            <a:pPr marL="630238" lvl="2" indent="0">
              <a:buNone/>
            </a:pPr>
            <a:r>
              <a:rPr lang="en-US" altLang="en-US" sz="1600" dirty="0" smtClean="0"/>
              <a:t>E.g.: 	</a:t>
            </a:r>
            <a:r>
              <a:rPr lang="en-US" altLang="en-US" sz="1600" dirty="0" smtClean="0">
                <a:latin typeface="Courier New" pitchFamily="49" charset="0"/>
              </a:rPr>
              <a:t>printf</a:t>
            </a:r>
            <a:r>
              <a:rPr lang="en-US" altLang="en-US" sz="1600" dirty="0">
                <a:latin typeface="Courier New" pitchFamily="49" charset="0"/>
              </a:rPr>
              <a:t>("%d\n", </a:t>
            </a:r>
            <a:r>
              <a:rPr lang="en-US" altLang="en-US" sz="1600" dirty="0" smtClean="0">
                <a:latin typeface="Courier New" pitchFamily="49" charset="0"/>
              </a:rPr>
              <a:t>a[0][0]);</a:t>
            </a:r>
          </a:p>
          <a:p>
            <a:pPr marL="630238" lvl="2" indent="0">
              <a:buNone/>
            </a:pPr>
            <a:r>
              <a:rPr lang="en-US" altLang="en-US" sz="1600" dirty="0" smtClean="0">
                <a:latin typeface="Courier New" pitchFamily="49" charset="0"/>
              </a:rPr>
              <a:t> 		scanf</a:t>
            </a:r>
            <a:r>
              <a:rPr lang="en-US" altLang="en-US" sz="1600" dirty="0">
                <a:latin typeface="Courier New" pitchFamily="49" charset="0"/>
              </a:rPr>
              <a:t>("%d", </a:t>
            </a:r>
            <a:r>
              <a:rPr lang="en-US" altLang="en-US" sz="1600" dirty="0" smtClean="0">
                <a:latin typeface="Courier New" pitchFamily="49" charset="0"/>
              </a:rPr>
              <a:t>&amp;a[0][1]);</a:t>
            </a:r>
            <a:endParaRPr lang="en-US" altLang="en-US" sz="1600" dirty="0" smtClean="0"/>
          </a:p>
        </p:txBody>
      </p:sp>
      <p:grpSp>
        <p:nvGrpSpPr>
          <p:cNvPr id="199697" name="Group 17"/>
          <p:cNvGrpSpPr>
            <a:grpSpLocks/>
          </p:cNvGrpSpPr>
          <p:nvPr/>
        </p:nvGrpSpPr>
        <p:grpSpPr bwMode="auto">
          <a:xfrm>
            <a:off x="6286500" y="3237706"/>
            <a:ext cx="2508250" cy="366712"/>
            <a:chOff x="4112" y="2144"/>
            <a:chExt cx="1580" cy="231"/>
          </a:xfrm>
        </p:grpSpPr>
        <p:sp>
          <p:nvSpPr>
            <p:cNvPr id="23577" name="AutoShape 18"/>
            <p:cNvSpPr>
              <a:spLocks noChangeArrowheads="1"/>
            </p:cNvSpPr>
            <p:nvPr/>
          </p:nvSpPr>
          <p:spPr bwMode="auto">
            <a:xfrm>
              <a:off x="4112" y="222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78" name="Rectangle 19"/>
            <p:cNvSpPr>
              <a:spLocks noChangeArrowheads="1"/>
            </p:cNvSpPr>
            <p:nvPr/>
          </p:nvSpPr>
          <p:spPr bwMode="auto">
            <a:xfrm>
              <a:off x="5137" y="216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8</a:t>
              </a:r>
              <a:endParaRPr lang="en-US" altLang="en-US" dirty="0"/>
            </a:p>
          </p:txBody>
        </p:sp>
        <p:sp>
          <p:nvSpPr>
            <p:cNvPr id="23579" name="Text Box 20"/>
            <p:cNvSpPr txBox="1">
              <a:spLocks noChangeArrowheads="1"/>
            </p:cNvSpPr>
            <p:nvPr/>
          </p:nvSpPr>
          <p:spPr bwMode="auto">
            <a:xfrm>
              <a:off x="4430" y="214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latin typeface="Courier New" pitchFamily="49" charset="0"/>
                </a:rPr>
                <a:t>a[0][0]</a:t>
              </a:r>
              <a:endParaRPr lang="en-US" altLang="en-US" dirty="0"/>
            </a:p>
          </p:txBody>
        </p:sp>
      </p:grpSp>
      <p:grpSp>
        <p:nvGrpSpPr>
          <p:cNvPr id="199701" name="Group 21"/>
          <p:cNvGrpSpPr>
            <a:grpSpLocks/>
          </p:cNvGrpSpPr>
          <p:nvPr/>
        </p:nvGrpSpPr>
        <p:grpSpPr bwMode="auto">
          <a:xfrm>
            <a:off x="6286500" y="3569493"/>
            <a:ext cx="2508250" cy="366713"/>
            <a:chOff x="4112" y="2353"/>
            <a:chExt cx="1580" cy="231"/>
          </a:xfrm>
        </p:grpSpPr>
        <p:sp>
          <p:nvSpPr>
            <p:cNvPr id="23574" name="AutoShape 22"/>
            <p:cNvSpPr>
              <a:spLocks noChangeArrowheads="1"/>
            </p:cNvSpPr>
            <p:nvPr/>
          </p:nvSpPr>
          <p:spPr bwMode="auto">
            <a:xfrm>
              <a:off x="4112" y="2429"/>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75" name="Rectangle 23"/>
            <p:cNvSpPr>
              <a:spLocks noChangeArrowheads="1"/>
            </p:cNvSpPr>
            <p:nvPr/>
          </p:nvSpPr>
          <p:spPr bwMode="auto">
            <a:xfrm>
              <a:off x="5137" y="2378"/>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6</a:t>
              </a:r>
              <a:endParaRPr lang="en-US" altLang="en-US" dirty="0"/>
            </a:p>
          </p:txBody>
        </p:sp>
        <p:sp>
          <p:nvSpPr>
            <p:cNvPr id="23576" name="Text Box 24"/>
            <p:cNvSpPr txBox="1">
              <a:spLocks noChangeArrowheads="1"/>
            </p:cNvSpPr>
            <p:nvPr/>
          </p:nvSpPr>
          <p:spPr bwMode="auto">
            <a:xfrm>
              <a:off x="4430" y="2353"/>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latin typeface="Courier New" pitchFamily="49" charset="0"/>
                </a:rPr>
                <a:t>a[2][3]</a:t>
              </a:r>
              <a:endParaRPr lang="en-US" altLang="en-US" dirty="0"/>
            </a:p>
          </p:txBody>
        </p:sp>
      </p:grpSp>
      <p:grpSp>
        <p:nvGrpSpPr>
          <p:cNvPr id="199705" name="Group 25"/>
          <p:cNvGrpSpPr>
            <a:grpSpLocks/>
          </p:cNvGrpSpPr>
          <p:nvPr/>
        </p:nvGrpSpPr>
        <p:grpSpPr bwMode="auto">
          <a:xfrm>
            <a:off x="6286500" y="3904456"/>
            <a:ext cx="2508250" cy="366712"/>
            <a:chOff x="4112" y="2564"/>
            <a:chExt cx="1580" cy="231"/>
          </a:xfrm>
        </p:grpSpPr>
        <p:sp>
          <p:nvSpPr>
            <p:cNvPr id="23571" name="AutoShape 26"/>
            <p:cNvSpPr>
              <a:spLocks noChangeArrowheads="1"/>
            </p:cNvSpPr>
            <p:nvPr/>
          </p:nvSpPr>
          <p:spPr bwMode="auto">
            <a:xfrm>
              <a:off x="4112" y="264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72" name="Rectangle 27"/>
            <p:cNvSpPr>
              <a:spLocks noChangeArrowheads="1"/>
            </p:cNvSpPr>
            <p:nvPr/>
          </p:nvSpPr>
          <p:spPr bwMode="auto">
            <a:xfrm>
              <a:off x="5137" y="258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7</a:t>
              </a:r>
              <a:endParaRPr lang="en-US" altLang="en-US" dirty="0"/>
            </a:p>
          </p:txBody>
        </p:sp>
        <p:sp>
          <p:nvSpPr>
            <p:cNvPr id="23573" name="Text Box 28"/>
            <p:cNvSpPr txBox="1">
              <a:spLocks noChangeArrowheads="1"/>
            </p:cNvSpPr>
            <p:nvPr/>
          </p:nvSpPr>
          <p:spPr bwMode="auto">
            <a:xfrm>
              <a:off x="4430" y="256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latin typeface="Courier New" pitchFamily="49" charset="0"/>
                </a:rPr>
                <a:t>a[2][3]</a:t>
              </a:r>
              <a:endParaRPr lang="en-US" altLang="en-US" dirty="0"/>
            </a:p>
          </p:txBody>
        </p:sp>
      </p:grpSp>
      <p:grpSp>
        <p:nvGrpSpPr>
          <p:cNvPr id="199709" name="Group 29"/>
          <p:cNvGrpSpPr>
            <a:grpSpLocks/>
          </p:cNvGrpSpPr>
          <p:nvPr/>
        </p:nvGrpSpPr>
        <p:grpSpPr bwMode="auto">
          <a:xfrm>
            <a:off x="6286500" y="4237831"/>
            <a:ext cx="2508250" cy="366712"/>
            <a:chOff x="4112" y="2774"/>
            <a:chExt cx="1580" cy="231"/>
          </a:xfrm>
        </p:grpSpPr>
        <p:sp>
          <p:nvSpPr>
            <p:cNvPr id="23568" name="AutoShape 30"/>
            <p:cNvSpPr>
              <a:spLocks noChangeArrowheads="1"/>
            </p:cNvSpPr>
            <p:nvPr/>
          </p:nvSpPr>
          <p:spPr bwMode="auto">
            <a:xfrm>
              <a:off x="4112" y="2850"/>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69" name="Rectangle 31"/>
            <p:cNvSpPr>
              <a:spLocks noChangeArrowheads="1"/>
            </p:cNvSpPr>
            <p:nvPr/>
          </p:nvSpPr>
          <p:spPr bwMode="auto">
            <a:xfrm>
              <a:off x="5137" y="2799"/>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t>3</a:t>
              </a:r>
            </a:p>
          </p:txBody>
        </p:sp>
        <p:sp>
          <p:nvSpPr>
            <p:cNvPr id="23570" name="Text Box 32"/>
            <p:cNvSpPr txBox="1">
              <a:spLocks noChangeArrowheads="1"/>
            </p:cNvSpPr>
            <p:nvPr/>
          </p:nvSpPr>
          <p:spPr bwMode="auto">
            <a:xfrm>
              <a:off x="4430" y="2774"/>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latin typeface="Courier New" pitchFamily="49" charset="0"/>
                </a:rPr>
                <a:t>a[0][1]</a:t>
              </a:r>
              <a:endParaRPr lang="en-US" altLang="en-US" dirty="0"/>
            </a:p>
          </p:txBody>
        </p:sp>
      </p:grpSp>
      <p:grpSp>
        <p:nvGrpSpPr>
          <p:cNvPr id="199713" name="Group 33"/>
          <p:cNvGrpSpPr>
            <a:grpSpLocks/>
          </p:cNvGrpSpPr>
          <p:nvPr/>
        </p:nvGrpSpPr>
        <p:grpSpPr bwMode="auto">
          <a:xfrm>
            <a:off x="6275387" y="4593431"/>
            <a:ext cx="2519363" cy="366712"/>
            <a:chOff x="4105" y="2998"/>
            <a:chExt cx="1587" cy="231"/>
          </a:xfrm>
        </p:grpSpPr>
        <p:sp>
          <p:nvSpPr>
            <p:cNvPr id="23565" name="AutoShape 34"/>
            <p:cNvSpPr>
              <a:spLocks noChangeArrowheads="1"/>
            </p:cNvSpPr>
            <p:nvPr/>
          </p:nvSpPr>
          <p:spPr bwMode="auto">
            <a:xfrm>
              <a:off x="4105" y="3074"/>
              <a:ext cx="336" cy="96"/>
            </a:xfrm>
            <a:prstGeom prst="rightArrow">
              <a:avLst>
                <a:gd name="adj1" fmla="val 50000"/>
                <a:gd name="adj2" fmla="val 875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3566" name="Rectangle 35"/>
            <p:cNvSpPr>
              <a:spLocks noChangeArrowheads="1"/>
            </p:cNvSpPr>
            <p:nvPr/>
          </p:nvSpPr>
          <p:spPr bwMode="auto">
            <a:xfrm>
              <a:off x="5137" y="3008"/>
              <a:ext cx="555" cy="176"/>
            </a:xfrm>
            <a:prstGeom prst="rect">
              <a:avLst/>
            </a:prstGeom>
            <a:solidFill>
              <a:schemeClr val="accent2">
                <a:alpha val="50195"/>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altLang="en-US" b="1" dirty="0">
                  <a:latin typeface="Courier New" pitchFamily="49" charset="0"/>
                </a:rPr>
                <a:t>0</a:t>
              </a:r>
              <a:endParaRPr lang="en-US" altLang="en-US" dirty="0"/>
            </a:p>
          </p:txBody>
        </p:sp>
        <p:sp>
          <p:nvSpPr>
            <p:cNvPr id="23567" name="Text Box 36"/>
            <p:cNvSpPr txBox="1">
              <a:spLocks noChangeArrowheads="1"/>
            </p:cNvSpPr>
            <p:nvPr/>
          </p:nvSpPr>
          <p:spPr bwMode="auto">
            <a:xfrm>
              <a:off x="4423" y="2998"/>
              <a:ext cx="7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latin typeface="Courier New" pitchFamily="49" charset="0"/>
                </a:rPr>
                <a:t>a[0][0]</a:t>
              </a:r>
              <a:endParaRPr lang="en-US" altLang="en-US" dirty="0"/>
            </a:p>
          </p:txBody>
        </p:sp>
      </p:gr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38</a:t>
            </a:fld>
            <a:endParaRPr lang="en-US" altLang="en-US" dirty="0"/>
          </a:p>
        </p:txBody>
      </p:sp>
      <p:pic>
        <p:nvPicPr>
          <p:cNvPr id="3" name="Picture 2"/>
          <p:cNvPicPr>
            <a:picLocks noChangeAspect="1"/>
          </p:cNvPicPr>
          <p:nvPr/>
        </p:nvPicPr>
        <p:blipFill>
          <a:blip r:embed="rId2"/>
          <a:stretch>
            <a:fillRect/>
          </a:stretch>
        </p:blipFill>
        <p:spPr>
          <a:xfrm>
            <a:off x="5433238" y="683259"/>
            <a:ext cx="3213875" cy="1234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96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970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970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970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997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p:cNvSpPr>
            <a:spLocks noGrp="1" noChangeArrowheads="1"/>
          </p:cNvSpPr>
          <p:nvPr>
            <p:ph idx="1"/>
          </p:nvPr>
        </p:nvSpPr>
        <p:spPr>
          <a:xfrm>
            <a:off x="76200" y="762000"/>
            <a:ext cx="8991600" cy="5334000"/>
          </a:xfrm>
        </p:spPr>
        <p:txBody>
          <a:bodyPr/>
          <a:lstStyle/>
          <a:p>
            <a:pPr>
              <a:spcBef>
                <a:spcPct val="10000"/>
              </a:spcBef>
            </a:pPr>
            <a:r>
              <a:rPr lang="en-US" altLang="en-US" sz="2000" dirty="0" smtClean="0"/>
              <a:t>A two dimensional array is defined in a declaration; the declaration specifies:</a:t>
            </a:r>
          </a:p>
          <a:p>
            <a:pPr lvl="1">
              <a:spcBef>
                <a:spcPct val="10000"/>
              </a:spcBef>
            </a:pPr>
            <a:r>
              <a:rPr lang="en-US" altLang="en-US" sz="2000" dirty="0" smtClean="0"/>
              <a:t>the </a:t>
            </a:r>
            <a:r>
              <a:rPr lang="en-US" altLang="en-US" sz="2000" u="sng" dirty="0" smtClean="0"/>
              <a:t>name</a:t>
            </a:r>
            <a:r>
              <a:rPr lang="en-US" altLang="en-US" sz="2000" dirty="0" smtClean="0"/>
              <a:t> of the array,</a:t>
            </a:r>
          </a:p>
          <a:p>
            <a:pPr lvl="1">
              <a:spcBef>
                <a:spcPct val="10000"/>
              </a:spcBef>
            </a:pPr>
            <a:r>
              <a:rPr lang="en-US" altLang="en-US" sz="2000" dirty="0" smtClean="0"/>
              <a:t>the </a:t>
            </a:r>
            <a:r>
              <a:rPr lang="en-US" altLang="en-US" sz="2000" u="sng" dirty="0" smtClean="0"/>
              <a:t>type</a:t>
            </a:r>
            <a:r>
              <a:rPr lang="en-US" altLang="en-US" sz="2000" dirty="0" smtClean="0"/>
              <a:t> of data stored in the array, and</a:t>
            </a:r>
          </a:p>
          <a:p>
            <a:pPr lvl="1">
              <a:spcBef>
                <a:spcPct val="10000"/>
              </a:spcBef>
            </a:pPr>
            <a:r>
              <a:rPr lang="en-US" altLang="en-US" sz="2000" dirty="0" smtClean="0"/>
              <a:t>the </a:t>
            </a:r>
            <a:r>
              <a:rPr lang="en-US" altLang="en-US" sz="2000" u="sng" dirty="0" smtClean="0"/>
              <a:t>size</a:t>
            </a:r>
            <a:r>
              <a:rPr lang="en-US" altLang="en-US" sz="2000" dirty="0" smtClean="0"/>
              <a:t> of the array (number of </a:t>
            </a:r>
            <a:r>
              <a:rPr lang="en-US" altLang="en-US" sz="2000" dirty="0" smtClean="0">
                <a:solidFill>
                  <a:schemeClr val="accent2"/>
                </a:solidFill>
              </a:rPr>
              <a:t>rows</a:t>
            </a:r>
            <a:r>
              <a:rPr lang="en-US" altLang="en-US" sz="2000" dirty="0" smtClean="0"/>
              <a:t> and number of </a:t>
            </a:r>
            <a:r>
              <a:rPr lang="en-US" altLang="en-US" sz="2000" dirty="0" smtClean="0">
                <a:solidFill>
                  <a:srgbClr val="FF6600"/>
                </a:solidFill>
              </a:rPr>
              <a:t>columns</a:t>
            </a:r>
            <a:r>
              <a:rPr lang="en-US" altLang="en-US" sz="2000" dirty="0" smtClean="0"/>
              <a:t>).</a:t>
            </a:r>
          </a:p>
          <a:p>
            <a:pPr marL="630238" lvl="2" indent="0">
              <a:spcBef>
                <a:spcPct val="10000"/>
              </a:spcBef>
              <a:buNone/>
            </a:pPr>
            <a:r>
              <a:rPr lang="en-US" altLang="en-US" sz="2000" dirty="0" smtClean="0"/>
              <a:t>	E.g.: 	</a:t>
            </a:r>
            <a:r>
              <a:rPr lang="en-US" altLang="en-US" sz="2000" dirty="0" smtClean="0">
                <a:latin typeface="Courier New" pitchFamily="49" charset="0"/>
              </a:rPr>
              <a:t>int a[</a:t>
            </a:r>
            <a:r>
              <a:rPr lang="en-US" altLang="en-US" sz="2000" dirty="0" smtClean="0">
                <a:solidFill>
                  <a:schemeClr val="accent2"/>
                </a:solidFill>
                <a:latin typeface="Courier New" pitchFamily="49" charset="0"/>
              </a:rPr>
              <a:t>3</a:t>
            </a:r>
            <a:r>
              <a:rPr lang="en-US" altLang="en-US" sz="2000" dirty="0" smtClean="0">
                <a:latin typeface="Courier New" pitchFamily="49" charset="0"/>
              </a:rPr>
              <a:t>][</a:t>
            </a:r>
            <a:r>
              <a:rPr lang="en-US" altLang="en-US" sz="2000" dirty="0" smtClean="0">
                <a:solidFill>
                  <a:srgbClr val="FF6600"/>
                </a:solidFill>
                <a:latin typeface="Courier New" pitchFamily="49" charset="0"/>
              </a:rPr>
              <a:t>4</a:t>
            </a:r>
            <a:r>
              <a:rPr lang="en-US" altLang="en-US" sz="2000" dirty="0" smtClean="0">
                <a:latin typeface="Courier New" pitchFamily="49" charset="0"/>
              </a:rPr>
              <a:t>];</a:t>
            </a:r>
          </a:p>
          <a:p>
            <a:pPr marL="630238" lvl="2" indent="0">
              <a:spcBef>
                <a:spcPct val="10000"/>
              </a:spcBef>
              <a:buNone/>
            </a:pPr>
            <a:r>
              <a:rPr lang="en-US" altLang="en-US" sz="2000" dirty="0" smtClean="0">
                <a:latin typeface="Courier New" pitchFamily="49" charset="0"/>
              </a:rPr>
              <a:t> 		double y[</a:t>
            </a:r>
            <a:r>
              <a:rPr lang="en-US" altLang="en-US" sz="2000" dirty="0" smtClean="0">
                <a:solidFill>
                  <a:schemeClr val="accent2"/>
                </a:solidFill>
                <a:latin typeface="Courier New" pitchFamily="49" charset="0"/>
              </a:rPr>
              <a:t>5</a:t>
            </a:r>
            <a:r>
              <a:rPr lang="en-US" altLang="en-US" sz="2000" dirty="0" smtClean="0">
                <a:latin typeface="Courier New" pitchFamily="49" charset="0"/>
              </a:rPr>
              <a:t>][</a:t>
            </a:r>
            <a:r>
              <a:rPr lang="en-US" altLang="en-US" sz="2000" dirty="0" smtClean="0">
                <a:solidFill>
                  <a:srgbClr val="FF6600"/>
                </a:solidFill>
                <a:latin typeface="Courier New" pitchFamily="49" charset="0"/>
              </a:rPr>
              <a:t>5</a:t>
            </a:r>
            <a:r>
              <a:rPr lang="en-US" altLang="en-US" sz="2000" dirty="0" smtClean="0">
                <a:latin typeface="Courier New" pitchFamily="49" charset="0"/>
              </a:rPr>
              <a:t>];</a:t>
            </a:r>
          </a:p>
          <a:p>
            <a:pPr lvl="2">
              <a:spcBef>
                <a:spcPct val="10000"/>
              </a:spcBef>
            </a:pPr>
            <a:r>
              <a:rPr lang="en-US" altLang="en-US" sz="2000" dirty="0" smtClean="0"/>
              <a:t>Thus, </a:t>
            </a:r>
            <a:r>
              <a:rPr lang="en-US" altLang="en-US" sz="2000" dirty="0" smtClean="0">
                <a:latin typeface="Courier New" pitchFamily="49" charset="0"/>
              </a:rPr>
              <a:t>a</a:t>
            </a:r>
            <a:r>
              <a:rPr lang="en-US" altLang="en-US" sz="2000" dirty="0" smtClean="0"/>
              <a:t> is defined as an array of </a:t>
            </a:r>
            <a:r>
              <a:rPr lang="en-US" altLang="en-US" sz="2000" dirty="0" smtClean="0">
                <a:latin typeface="Courier New" pitchFamily="49" charset="0"/>
              </a:rPr>
              <a:t>int</a:t>
            </a:r>
            <a:r>
              <a:rPr lang="en-US" altLang="en-US" sz="2000" dirty="0" smtClean="0"/>
              <a:t>’s having 3 rows and 4 columns and </a:t>
            </a:r>
            <a:r>
              <a:rPr lang="en-US" altLang="en-US" sz="2000" dirty="0" smtClean="0">
                <a:latin typeface="Courier New" pitchFamily="49" charset="0"/>
              </a:rPr>
              <a:t>y</a:t>
            </a:r>
            <a:r>
              <a:rPr lang="en-US" altLang="en-US" sz="2000" dirty="0" smtClean="0"/>
              <a:t> is an array of </a:t>
            </a:r>
            <a:r>
              <a:rPr lang="en-US" altLang="en-US" sz="2000" dirty="0" smtClean="0">
                <a:latin typeface="Courier New" pitchFamily="49" charset="0"/>
              </a:rPr>
              <a:t>double</a:t>
            </a:r>
            <a:r>
              <a:rPr lang="en-US" altLang="en-US" sz="2000" dirty="0" smtClean="0"/>
              <a:t>’s having 5 rows and 5 columns.</a:t>
            </a:r>
          </a:p>
          <a:p>
            <a:pPr>
              <a:spcBef>
                <a:spcPct val="10000"/>
              </a:spcBef>
            </a:pPr>
            <a:r>
              <a:rPr lang="en-US" altLang="en-US" sz="2000" dirty="0" smtClean="0"/>
              <a:t>Indexes can also be variables (type </a:t>
            </a:r>
            <a:r>
              <a:rPr lang="en-US" altLang="en-US" sz="2000" dirty="0" smtClean="0">
                <a:latin typeface="Courier New" panose="02070309020205020404" pitchFamily="49" charset="0"/>
                <a:cs typeface="Courier New" panose="02070309020205020404" pitchFamily="49" charset="0"/>
              </a:rPr>
              <a:t>int</a:t>
            </a:r>
            <a:r>
              <a:rPr lang="en-US" altLang="en-US" sz="2000" dirty="0" smtClean="0"/>
              <a:t>) and even expressions.</a:t>
            </a:r>
          </a:p>
          <a:p>
            <a:pPr>
              <a:spcBef>
                <a:spcPct val="10000"/>
              </a:spcBef>
            </a:pPr>
            <a:r>
              <a:rPr lang="en-US" altLang="en-US" sz="2000" dirty="0" smtClean="0"/>
              <a:t>In Module 5, we shall see how to initialize a 2D array using nested loops.</a:t>
            </a:r>
          </a:p>
        </p:txBody>
      </p:sp>
      <p:sp>
        <p:nvSpPr>
          <p:cNvPr id="24581" name="Rectangle 4"/>
          <p:cNvSpPr>
            <a:spLocks noChangeArrowheads="1"/>
          </p:cNvSpPr>
          <p:nvPr/>
        </p:nvSpPr>
        <p:spPr bwMode="auto">
          <a:xfrm>
            <a:off x="76199" y="76200"/>
            <a:ext cx="8796867" cy="5334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800" dirty="0" smtClean="0">
                <a:solidFill>
                  <a:schemeClr val="tx2"/>
                </a:solidFill>
              </a:rPr>
              <a:t>Declaration and </a:t>
            </a:r>
            <a:r>
              <a:rPr lang="en-US" altLang="en-US" sz="2800" dirty="0">
                <a:solidFill>
                  <a:schemeClr val="tx2"/>
                </a:solidFill>
              </a:rPr>
              <a:t>Initialization of Two Dimensional Arrays</a:t>
            </a:r>
            <a:endParaRPr lang="en-US" altLang="en-US" sz="3200" dirty="0">
              <a:solidFill>
                <a:schemeClr val="tx2"/>
              </a:solidFill>
            </a:endParaRP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39</a:t>
            </a:fld>
            <a:endParaRPr lang="en-US" alt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3"/>
          <p:cNvSpPr>
            <a:spLocks noGrp="1" noChangeArrowheads="1"/>
          </p:cNvSpPr>
          <p:nvPr>
            <p:ph idx="1"/>
          </p:nvPr>
        </p:nvSpPr>
        <p:spPr>
          <a:xfrm>
            <a:off x="76200" y="152400"/>
            <a:ext cx="8991600" cy="5943600"/>
          </a:xfrm>
        </p:spPr>
        <p:txBody>
          <a:bodyPr/>
          <a:lstStyle/>
          <a:p>
            <a:r>
              <a:rPr lang="en-US" altLang="en-US" sz="1800" dirty="0" smtClean="0"/>
              <a:t>We can also initialize an array in the declaration in which it is defined.</a:t>
            </a:r>
          </a:p>
          <a:p>
            <a:pPr lvl="1"/>
            <a:r>
              <a:rPr lang="en-US" altLang="en-US" sz="1600" dirty="0" smtClean="0"/>
              <a:t>The initial values are listed </a:t>
            </a:r>
            <a:r>
              <a:rPr lang="en-US" altLang="en-US" sz="1600" u="sng" dirty="0" smtClean="0"/>
              <a:t>row-wise</a:t>
            </a:r>
            <a:r>
              <a:rPr lang="en-US" altLang="en-US" sz="1600" dirty="0" smtClean="0"/>
              <a:t>, where each row is grouped using </a:t>
            </a:r>
            <a:r>
              <a:rPr lang="en-US" altLang="en-US" sz="1600" dirty="0" smtClean="0">
                <a:latin typeface="Courier New" pitchFamily="49" charset="0"/>
              </a:rPr>
              <a:t>{}</a:t>
            </a:r>
            <a:r>
              <a:rPr lang="en-US" altLang="en-US" sz="1600" dirty="0" smtClean="0"/>
              <a:t>; the rows are then separated by commas, enclosed in </a:t>
            </a:r>
            <a:r>
              <a:rPr lang="en-US" altLang="en-US" sz="1600" dirty="0" smtClean="0">
                <a:latin typeface="Courier New" pitchFamily="49" charset="0"/>
              </a:rPr>
              <a:t>{}</a:t>
            </a:r>
            <a:r>
              <a:rPr lang="en-US" altLang="en-US" sz="1600" dirty="0" smtClean="0"/>
              <a:t> and assigned to the array definition.</a:t>
            </a:r>
          </a:p>
          <a:p>
            <a:pPr marL="630238" lvl="2" indent="0">
              <a:buNone/>
            </a:pPr>
            <a:r>
              <a:rPr lang="en-US" altLang="en-US" sz="1600" dirty="0" smtClean="0"/>
              <a:t>E.g.:  </a:t>
            </a:r>
            <a:r>
              <a:rPr lang="en-US" altLang="en-US" sz="1600" dirty="0" smtClean="0">
                <a:latin typeface="Courier New" pitchFamily="49" charset="0"/>
              </a:rPr>
              <a:t>int a[3][4]={</a:t>
            </a:r>
            <a:r>
              <a:rPr lang="en-US" altLang="en-US" sz="1600" dirty="0" smtClean="0">
                <a:solidFill>
                  <a:srgbClr val="CC00FF"/>
                </a:solidFill>
                <a:latin typeface="Courier New" pitchFamily="49" charset="0"/>
              </a:rPr>
              <a:t>{2,-1,11,8}</a:t>
            </a:r>
            <a:r>
              <a:rPr lang="en-US" altLang="en-US" sz="1600" dirty="0" smtClean="0">
                <a:latin typeface="Courier New" pitchFamily="49" charset="0"/>
              </a:rPr>
              <a:t>,</a:t>
            </a:r>
            <a:r>
              <a:rPr lang="en-US" altLang="en-US" sz="1600" dirty="0" smtClean="0">
                <a:solidFill>
                  <a:srgbClr val="CC9900"/>
                </a:solidFill>
                <a:latin typeface="Courier New" pitchFamily="49" charset="0"/>
              </a:rPr>
              <a:t>{0,4,-5,-9}</a:t>
            </a:r>
            <a:r>
              <a:rPr lang="en-US" altLang="en-US" sz="1600" dirty="0" smtClean="0">
                <a:latin typeface="Courier New" pitchFamily="49" charset="0"/>
              </a:rPr>
              <a:t>,</a:t>
            </a:r>
            <a:r>
              <a:rPr lang="en-US" altLang="en-US" sz="1600" dirty="0" smtClean="0">
                <a:solidFill>
                  <a:srgbClr val="009900"/>
                </a:solidFill>
                <a:latin typeface="Courier New" pitchFamily="49" charset="0"/>
              </a:rPr>
              <a:t>{3,10,-7,-13}</a:t>
            </a:r>
            <a:r>
              <a:rPr lang="en-US" altLang="en-US" sz="1600" dirty="0" smtClean="0">
                <a:latin typeface="Courier New" pitchFamily="49" charset="0"/>
              </a:rPr>
              <a:t>};</a:t>
            </a:r>
          </a:p>
          <a:p>
            <a:pPr marL="630238" lvl="2" indent="0">
              <a:buNone/>
            </a:pPr>
            <a:r>
              <a:rPr lang="en-US" altLang="en-US" sz="1600" dirty="0" smtClean="0">
                <a:latin typeface="Courier New" pitchFamily="49" charset="0"/>
              </a:rPr>
              <a:t>                    </a:t>
            </a:r>
            <a:r>
              <a:rPr lang="en-US" altLang="en-US" sz="1600" dirty="0" smtClean="0">
                <a:solidFill>
                  <a:srgbClr val="CC00FF"/>
                </a:solidFill>
              </a:rPr>
              <a:t>row 0</a:t>
            </a:r>
            <a:r>
              <a:rPr lang="en-US" altLang="en-US" sz="1600" dirty="0" smtClean="0">
                <a:latin typeface="Courier New" pitchFamily="49" charset="0"/>
              </a:rPr>
              <a:t>         </a:t>
            </a:r>
            <a:r>
              <a:rPr lang="en-US" altLang="en-US" sz="1600" dirty="0" smtClean="0">
                <a:solidFill>
                  <a:srgbClr val="CC9900"/>
                </a:solidFill>
              </a:rPr>
              <a:t>row 1</a:t>
            </a:r>
            <a:r>
              <a:rPr lang="en-US" altLang="en-US" sz="1600" dirty="0" smtClean="0">
                <a:latin typeface="Courier New" pitchFamily="49" charset="0"/>
              </a:rPr>
              <a:t>         </a:t>
            </a:r>
            <a:r>
              <a:rPr lang="en-US" altLang="en-US" sz="1600" dirty="0" smtClean="0">
                <a:solidFill>
                  <a:srgbClr val="009900"/>
                </a:solidFill>
              </a:rPr>
              <a:t>row 2</a:t>
            </a:r>
            <a:endParaRPr lang="en-US" altLang="en-US" sz="1600" dirty="0" smtClean="0">
              <a:latin typeface="Courier New" pitchFamily="49" charset="0"/>
            </a:endParaRPr>
          </a:p>
          <a:p>
            <a:pPr lvl="1"/>
            <a:r>
              <a:rPr lang="en-US" altLang="en-US" sz="1600" dirty="0" smtClean="0"/>
              <a:t>If the </a:t>
            </a:r>
            <a:r>
              <a:rPr lang="en-US" altLang="en-US" sz="1600" dirty="0" smtClean="0">
                <a:latin typeface="Courier New" pitchFamily="49" charset="0"/>
              </a:rPr>
              <a:t>{}</a:t>
            </a:r>
            <a:r>
              <a:rPr lang="en-US" altLang="en-US" sz="1600" dirty="0" smtClean="0"/>
              <a:t> delimiting the rows are omitted, then the compiler still initializes row-wise starting from the first row to the last.</a:t>
            </a:r>
          </a:p>
          <a:p>
            <a:pPr marL="630238" lvl="2" indent="0">
              <a:buNone/>
            </a:pPr>
            <a:r>
              <a:rPr lang="en-US" altLang="en-US" sz="1600" dirty="0" smtClean="0"/>
              <a:t>E.g.: </a:t>
            </a:r>
            <a:r>
              <a:rPr lang="en-US" altLang="en-US" sz="1600" dirty="0" smtClean="0">
                <a:latin typeface="Courier New" pitchFamily="49" charset="0"/>
              </a:rPr>
              <a:t>int a[3][4]={</a:t>
            </a:r>
            <a:r>
              <a:rPr lang="en-US" altLang="en-US" sz="1600" dirty="0" smtClean="0">
                <a:solidFill>
                  <a:srgbClr val="CC00FF"/>
                </a:solidFill>
                <a:latin typeface="Courier New" pitchFamily="49" charset="0"/>
              </a:rPr>
              <a:t>2,-1,11,8</a:t>
            </a:r>
            <a:r>
              <a:rPr lang="en-US" altLang="en-US" sz="1600" dirty="0" smtClean="0">
                <a:latin typeface="Courier New" pitchFamily="49" charset="0"/>
              </a:rPr>
              <a:t>,</a:t>
            </a:r>
            <a:r>
              <a:rPr lang="en-US" altLang="en-US" sz="1600" dirty="0" smtClean="0">
                <a:solidFill>
                  <a:srgbClr val="CC9900"/>
                </a:solidFill>
                <a:latin typeface="Courier New" pitchFamily="49" charset="0"/>
              </a:rPr>
              <a:t>0,4,-5,-9</a:t>
            </a:r>
            <a:r>
              <a:rPr lang="en-US" altLang="en-US" sz="1600" dirty="0" smtClean="0">
                <a:latin typeface="Courier New" pitchFamily="49" charset="0"/>
              </a:rPr>
              <a:t>,</a:t>
            </a:r>
            <a:r>
              <a:rPr lang="en-US" altLang="en-US" sz="1600" dirty="0" smtClean="0">
                <a:solidFill>
                  <a:srgbClr val="009900"/>
                </a:solidFill>
                <a:latin typeface="Courier New" pitchFamily="49" charset="0"/>
              </a:rPr>
              <a:t>3,10,-7,-13</a:t>
            </a:r>
            <a:r>
              <a:rPr lang="en-US" altLang="en-US" sz="1600" dirty="0" smtClean="0">
                <a:latin typeface="Courier New" pitchFamily="49" charset="0"/>
              </a:rPr>
              <a:t>};</a:t>
            </a:r>
          </a:p>
          <a:p>
            <a:pPr lvl="2"/>
            <a:r>
              <a:rPr lang="en-US" altLang="en-US" sz="1600" dirty="0" smtClean="0"/>
              <a:t>The above stores exactly the same initial values in the array as in the previous example but it is </a:t>
            </a:r>
            <a:r>
              <a:rPr lang="en-US" altLang="en-US" sz="1600" u="sng" dirty="0" smtClean="0"/>
              <a:t>not as readable</a:t>
            </a:r>
            <a:r>
              <a:rPr lang="en-US" altLang="en-US" sz="1600" dirty="0" smtClean="0"/>
              <a:t>.</a:t>
            </a:r>
          </a:p>
          <a:p>
            <a:r>
              <a:rPr lang="en-US" altLang="en-US" sz="1800" dirty="0" smtClean="0"/>
              <a:t>If values are missing in the initialization list then the missing values will be assumed </a:t>
            </a:r>
            <a:r>
              <a:rPr lang="en-US" altLang="en-US" sz="1800" u="sng" dirty="0" smtClean="0"/>
              <a:t>zero</a:t>
            </a:r>
            <a:r>
              <a:rPr lang="en-US" altLang="en-US" sz="1800" dirty="0" smtClean="0"/>
              <a:t>.</a:t>
            </a:r>
          </a:p>
          <a:p>
            <a:pPr marL="630238" lvl="2" indent="0">
              <a:buNone/>
            </a:pPr>
            <a:r>
              <a:rPr lang="en-US" altLang="en-US" sz="1600" dirty="0" smtClean="0"/>
              <a:t>E.g.:	</a:t>
            </a:r>
            <a:r>
              <a:rPr lang="en-US" altLang="en-US" sz="1600" dirty="0" smtClean="0">
                <a:latin typeface="Courier New" pitchFamily="49" charset="0"/>
              </a:rPr>
              <a:t>int a[3][4]={0};</a:t>
            </a:r>
          </a:p>
          <a:p>
            <a:pPr marL="630238" lvl="2" indent="0">
              <a:buNone/>
            </a:pPr>
            <a:r>
              <a:rPr lang="en-US" altLang="en-US" sz="1600" dirty="0" smtClean="0">
                <a:latin typeface="Courier New" pitchFamily="49" charset="0"/>
              </a:rPr>
              <a:t> 		int a[3][4]={</a:t>
            </a:r>
            <a:r>
              <a:rPr lang="en-US" altLang="en-US" sz="1600" dirty="0" smtClean="0">
                <a:solidFill>
                  <a:srgbClr val="CC00FF"/>
                </a:solidFill>
                <a:latin typeface="Courier New" pitchFamily="49" charset="0"/>
              </a:rPr>
              <a:t>{2,-1,11}</a:t>
            </a:r>
            <a:r>
              <a:rPr lang="en-US" altLang="en-US" sz="1600" dirty="0" smtClean="0">
                <a:latin typeface="Courier New" pitchFamily="49" charset="0"/>
              </a:rPr>
              <a:t>,</a:t>
            </a:r>
            <a:r>
              <a:rPr lang="en-US" altLang="en-US" sz="1600" dirty="0" smtClean="0">
                <a:solidFill>
                  <a:srgbClr val="CC9900"/>
                </a:solidFill>
                <a:latin typeface="Courier New" pitchFamily="49" charset="0"/>
              </a:rPr>
              <a:t>{0,4,-5}</a:t>
            </a:r>
            <a:r>
              <a:rPr lang="en-US" altLang="en-US" sz="1600" dirty="0" smtClean="0">
                <a:latin typeface="Courier New" pitchFamily="49" charset="0"/>
              </a:rPr>
              <a:t>,</a:t>
            </a:r>
            <a:r>
              <a:rPr lang="en-US" altLang="en-US" sz="1600" dirty="0" smtClean="0">
                <a:solidFill>
                  <a:srgbClr val="009900"/>
                </a:solidFill>
                <a:latin typeface="Courier New" pitchFamily="49" charset="0"/>
              </a:rPr>
              <a:t>{3,10,-7}</a:t>
            </a:r>
            <a:r>
              <a:rPr lang="en-US" altLang="en-US" sz="1600" dirty="0" smtClean="0">
                <a:latin typeface="Courier New" pitchFamily="49" charset="0"/>
              </a:rPr>
              <a:t>};</a:t>
            </a:r>
          </a:p>
          <a:p>
            <a:pPr marL="630238" lvl="2" indent="0">
              <a:buNone/>
            </a:pPr>
            <a:r>
              <a:rPr lang="en-US" altLang="en-US" sz="1600" dirty="0" smtClean="0">
                <a:latin typeface="Courier New" pitchFamily="49" charset="0"/>
              </a:rPr>
              <a:t> 		int a[3][4]={</a:t>
            </a:r>
            <a:r>
              <a:rPr lang="en-US" altLang="en-US" sz="1600" dirty="0" smtClean="0">
                <a:solidFill>
                  <a:srgbClr val="CC00FF"/>
                </a:solidFill>
                <a:latin typeface="Courier New" pitchFamily="49" charset="0"/>
              </a:rPr>
              <a:t>2,-1,11,8</a:t>
            </a:r>
            <a:r>
              <a:rPr lang="en-US" altLang="en-US" sz="1600" dirty="0" smtClean="0">
                <a:latin typeface="Courier New" pitchFamily="49" charset="0"/>
              </a:rPr>
              <a:t>,</a:t>
            </a:r>
            <a:r>
              <a:rPr lang="en-US" altLang="en-US" sz="1600" dirty="0" smtClean="0">
                <a:solidFill>
                  <a:srgbClr val="CC9900"/>
                </a:solidFill>
                <a:latin typeface="Courier New" pitchFamily="49" charset="0"/>
              </a:rPr>
              <a:t>0,4,-5,-9</a:t>
            </a:r>
            <a:r>
              <a:rPr lang="en-US" altLang="en-US" sz="1600" dirty="0" smtClean="0">
                <a:latin typeface="Courier New" pitchFamily="49" charset="0"/>
              </a:rPr>
              <a:t>};</a:t>
            </a:r>
            <a:endParaRPr lang="en-US" altLang="en-US" sz="1600" dirty="0" smtClean="0"/>
          </a:p>
          <a:p>
            <a:pPr lvl="2"/>
            <a:r>
              <a:rPr lang="en-US" altLang="en-US" sz="1600" dirty="0" smtClean="0"/>
              <a:t>In the first case the entire 2D array is set to zero.</a:t>
            </a:r>
          </a:p>
          <a:p>
            <a:pPr lvl="2"/>
            <a:r>
              <a:rPr lang="en-US" altLang="en-US" sz="1600" dirty="0" smtClean="0"/>
              <a:t>In the second case, the last column is set to zero.</a:t>
            </a:r>
          </a:p>
          <a:p>
            <a:pPr lvl="2"/>
            <a:r>
              <a:rPr lang="en-US" altLang="en-US" sz="1600" dirty="0" smtClean="0"/>
              <a:t>In the third case, the last row is set to zero.</a:t>
            </a:r>
          </a:p>
        </p:txBody>
      </p:sp>
      <p:sp>
        <p:nvSpPr>
          <p:cNvPr id="25605" name="Line 4"/>
          <p:cNvSpPr>
            <a:spLocks noChangeShapeType="1"/>
          </p:cNvSpPr>
          <p:nvPr/>
        </p:nvSpPr>
        <p:spPr bwMode="auto">
          <a:xfrm flipH="1">
            <a:off x="558800" y="4859867"/>
            <a:ext cx="457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5606" name="Line 5"/>
          <p:cNvSpPr>
            <a:spLocks noChangeShapeType="1"/>
          </p:cNvSpPr>
          <p:nvPr/>
        </p:nvSpPr>
        <p:spPr bwMode="auto">
          <a:xfrm flipV="1">
            <a:off x="558800" y="3945467"/>
            <a:ext cx="12192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5607" name="Line 6"/>
          <p:cNvSpPr>
            <a:spLocks noChangeShapeType="1"/>
          </p:cNvSpPr>
          <p:nvPr/>
        </p:nvSpPr>
        <p:spPr bwMode="auto">
          <a:xfrm flipH="1">
            <a:off x="558800" y="5164667"/>
            <a:ext cx="457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5608" name="Line 7"/>
          <p:cNvSpPr>
            <a:spLocks noChangeShapeType="1"/>
          </p:cNvSpPr>
          <p:nvPr/>
        </p:nvSpPr>
        <p:spPr bwMode="auto">
          <a:xfrm flipV="1">
            <a:off x="558800" y="4250267"/>
            <a:ext cx="12192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5609" name="Line 10"/>
          <p:cNvSpPr>
            <a:spLocks noChangeShapeType="1"/>
          </p:cNvSpPr>
          <p:nvPr/>
        </p:nvSpPr>
        <p:spPr bwMode="auto">
          <a:xfrm flipH="1">
            <a:off x="5435600" y="5477933"/>
            <a:ext cx="1752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5610" name="Line 12"/>
          <p:cNvSpPr>
            <a:spLocks noChangeShapeType="1"/>
          </p:cNvSpPr>
          <p:nvPr/>
        </p:nvSpPr>
        <p:spPr bwMode="auto">
          <a:xfrm flipH="1" flipV="1">
            <a:off x="6248400" y="4597399"/>
            <a:ext cx="939800" cy="88053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40</a:t>
            </a:fld>
            <a:endParaRPr lang="en-US" alt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idx="1"/>
          </p:nvPr>
        </p:nvSpPr>
        <p:spPr>
          <a:xfrm>
            <a:off x="76200" y="76200"/>
            <a:ext cx="8991600" cy="6248400"/>
          </a:xfrm>
        </p:spPr>
        <p:txBody>
          <a:bodyPr/>
          <a:lstStyle/>
          <a:p>
            <a:r>
              <a:rPr lang="en-US" altLang="en-US" sz="2000" dirty="0" smtClean="0"/>
              <a:t>The use of descriptive </a:t>
            </a:r>
            <a:r>
              <a:rPr lang="en-US" altLang="en-US" sz="2000" u="sng" dirty="0" smtClean="0"/>
              <a:t>symbolic constants</a:t>
            </a:r>
            <a:r>
              <a:rPr lang="en-US" altLang="en-US" sz="2000" dirty="0" smtClean="0"/>
              <a:t> in the definition of two dimensional arrays and in their manipulation is </a:t>
            </a:r>
            <a:r>
              <a:rPr lang="en-US" altLang="en-US" sz="2000" u="sng" dirty="0" smtClean="0"/>
              <a:t>strongly</a:t>
            </a:r>
            <a:r>
              <a:rPr lang="en-US" altLang="en-US" sz="2000" dirty="0" smtClean="0"/>
              <a:t> encouraged for the same reasons as in the case of the one dimensional arrays.</a:t>
            </a:r>
          </a:p>
          <a:p>
            <a:pPr marL="630238" lvl="2" indent="0">
              <a:buNone/>
            </a:pPr>
            <a:r>
              <a:rPr lang="en-US" altLang="en-US" sz="1800" dirty="0" smtClean="0"/>
              <a:t>E.g.: 	</a:t>
            </a:r>
            <a:r>
              <a:rPr lang="en-US" altLang="en-US" sz="1800" dirty="0" smtClean="0">
                <a:latin typeface="Courier New" pitchFamily="49" charset="0"/>
              </a:rPr>
              <a:t>#define NBR_STUDENTS 3</a:t>
            </a:r>
          </a:p>
          <a:p>
            <a:pPr marL="630238" lvl="2" indent="0">
              <a:buNone/>
            </a:pPr>
            <a:r>
              <a:rPr lang="en-US" altLang="en-US" sz="1800" dirty="0" smtClean="0">
                <a:latin typeface="Courier New" pitchFamily="49" charset="0"/>
              </a:rPr>
              <a:t>  		#define NBR_TESTS 4</a:t>
            </a:r>
          </a:p>
          <a:p>
            <a:pPr marL="630238" lvl="2" indent="0">
              <a:buNone/>
            </a:pPr>
            <a:r>
              <a:rPr lang="en-US" altLang="en-US" sz="1800" dirty="0" smtClean="0">
                <a:latin typeface="Courier New" pitchFamily="49" charset="0"/>
              </a:rPr>
              <a:t>  	        </a:t>
            </a:r>
            <a:r>
              <a:rPr lang="en-US" altLang="en-US" sz="1800" dirty="0" smtClean="0">
                <a:latin typeface="Courier New" pitchFamily="49" charset="0"/>
                <a:sym typeface="MT Extra" pitchFamily="18" charset="2"/>
              </a:rPr>
              <a:t></a:t>
            </a:r>
          </a:p>
          <a:p>
            <a:pPr marL="630238" lvl="2" indent="0">
              <a:buNone/>
            </a:pPr>
            <a:r>
              <a:rPr lang="en-US" altLang="en-US" sz="1800" dirty="0" smtClean="0">
                <a:latin typeface="Courier New" pitchFamily="49" charset="0"/>
                <a:sym typeface="MT Extra" pitchFamily="18" charset="2"/>
              </a:rPr>
              <a:t> 		int a[NBR_STUDENTS][NBR_TESTS];</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41</a:t>
            </a:fld>
            <a:endParaRPr lang="en-US" alt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10"/>
          <p:cNvSpPr>
            <a:spLocks noChangeArrowheads="1"/>
          </p:cNvSpPr>
          <p:nvPr/>
        </p:nvSpPr>
        <p:spPr bwMode="auto">
          <a:xfrm>
            <a:off x="6096000" y="4953000"/>
            <a:ext cx="1295400" cy="1295400"/>
          </a:xfrm>
          <a:prstGeom prst="rect">
            <a:avLst/>
          </a:prstGeom>
          <a:solidFill>
            <a:srgbClr val="009900">
              <a:alpha val="50195"/>
            </a:srgbClr>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77" name="Rectangle 9"/>
          <p:cNvSpPr>
            <a:spLocks noChangeArrowheads="1"/>
          </p:cNvSpPr>
          <p:nvPr/>
        </p:nvSpPr>
        <p:spPr bwMode="auto">
          <a:xfrm>
            <a:off x="6096000" y="3657600"/>
            <a:ext cx="1295400" cy="1295400"/>
          </a:xfrm>
          <a:prstGeom prst="rect">
            <a:avLst/>
          </a:prstGeom>
          <a:solidFill>
            <a:srgbClr val="CC9900">
              <a:alpha val="50195"/>
            </a:srgbClr>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78" name="Rectangle 8"/>
          <p:cNvSpPr>
            <a:spLocks noChangeArrowheads="1"/>
          </p:cNvSpPr>
          <p:nvPr/>
        </p:nvSpPr>
        <p:spPr bwMode="auto">
          <a:xfrm>
            <a:off x="6096000" y="2438400"/>
            <a:ext cx="1295400" cy="1219200"/>
          </a:xfrm>
          <a:prstGeom prst="rect">
            <a:avLst/>
          </a:prstGeom>
          <a:solidFill>
            <a:srgbClr val="CC00FF">
              <a:alpha val="50195"/>
            </a:srgbClr>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79" name="Text Box 7"/>
          <p:cNvSpPr txBox="1">
            <a:spLocks noChangeArrowheads="1"/>
          </p:cNvSpPr>
          <p:nvPr/>
        </p:nvSpPr>
        <p:spPr bwMode="auto">
          <a:xfrm>
            <a:off x="6172200" y="2438400"/>
            <a:ext cx="1066800" cy="381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1400" b="1" dirty="0">
                <a:latin typeface="Courier New" pitchFamily="49" charset="0"/>
              </a:rPr>
              <a:t>2</a:t>
            </a:r>
          </a:p>
          <a:p>
            <a:pPr algn="ctr">
              <a:spcBef>
                <a:spcPct val="50000"/>
              </a:spcBef>
            </a:pPr>
            <a:r>
              <a:rPr lang="en-US" altLang="en-US" sz="1400" b="1" dirty="0">
                <a:latin typeface="Courier New" pitchFamily="49" charset="0"/>
              </a:rPr>
              <a:t>-1</a:t>
            </a:r>
          </a:p>
          <a:p>
            <a:pPr algn="ctr">
              <a:spcBef>
                <a:spcPct val="50000"/>
              </a:spcBef>
            </a:pPr>
            <a:r>
              <a:rPr lang="en-US" altLang="en-US" sz="1400" b="1" dirty="0">
                <a:latin typeface="Courier New" pitchFamily="49" charset="0"/>
              </a:rPr>
              <a:t>11</a:t>
            </a:r>
          </a:p>
          <a:p>
            <a:pPr algn="ctr">
              <a:spcBef>
                <a:spcPct val="50000"/>
              </a:spcBef>
            </a:pPr>
            <a:r>
              <a:rPr lang="en-US" altLang="en-US" sz="1400" b="1" dirty="0">
                <a:latin typeface="Courier New" pitchFamily="49" charset="0"/>
              </a:rPr>
              <a:t>8</a:t>
            </a:r>
          </a:p>
          <a:p>
            <a:pPr algn="ctr">
              <a:spcBef>
                <a:spcPct val="50000"/>
              </a:spcBef>
            </a:pPr>
            <a:r>
              <a:rPr lang="en-US" altLang="en-US" sz="1400" b="1" dirty="0">
                <a:latin typeface="Courier New" pitchFamily="49" charset="0"/>
              </a:rPr>
              <a:t>0</a:t>
            </a:r>
          </a:p>
          <a:p>
            <a:pPr algn="ctr">
              <a:spcBef>
                <a:spcPct val="50000"/>
              </a:spcBef>
            </a:pPr>
            <a:r>
              <a:rPr lang="en-US" altLang="en-US" sz="1400" b="1" dirty="0">
                <a:latin typeface="Courier New" pitchFamily="49" charset="0"/>
              </a:rPr>
              <a:t>4</a:t>
            </a:r>
          </a:p>
          <a:p>
            <a:pPr algn="ctr">
              <a:spcBef>
                <a:spcPct val="50000"/>
              </a:spcBef>
            </a:pPr>
            <a:r>
              <a:rPr lang="en-US" altLang="en-US" sz="1400" b="1" dirty="0">
                <a:latin typeface="Courier New" pitchFamily="49" charset="0"/>
              </a:rPr>
              <a:t>-5</a:t>
            </a:r>
          </a:p>
          <a:p>
            <a:pPr algn="ctr">
              <a:spcBef>
                <a:spcPct val="50000"/>
              </a:spcBef>
            </a:pPr>
            <a:r>
              <a:rPr lang="en-US" altLang="en-US" sz="1400" b="1" dirty="0">
                <a:latin typeface="Courier New" pitchFamily="49" charset="0"/>
              </a:rPr>
              <a:t>-9</a:t>
            </a:r>
          </a:p>
          <a:p>
            <a:pPr algn="ctr">
              <a:spcBef>
                <a:spcPct val="50000"/>
              </a:spcBef>
            </a:pPr>
            <a:r>
              <a:rPr lang="en-US" altLang="en-US" sz="1400" b="1" dirty="0">
                <a:latin typeface="Courier New" pitchFamily="49" charset="0"/>
              </a:rPr>
              <a:t>3</a:t>
            </a:r>
          </a:p>
          <a:p>
            <a:pPr algn="ctr">
              <a:spcBef>
                <a:spcPct val="50000"/>
              </a:spcBef>
            </a:pPr>
            <a:r>
              <a:rPr lang="en-US" altLang="en-US" sz="1400" b="1" dirty="0">
                <a:latin typeface="Courier New" pitchFamily="49" charset="0"/>
              </a:rPr>
              <a:t>10</a:t>
            </a:r>
          </a:p>
          <a:p>
            <a:pPr algn="ctr">
              <a:spcBef>
                <a:spcPct val="50000"/>
              </a:spcBef>
            </a:pPr>
            <a:r>
              <a:rPr lang="en-US" altLang="en-US" sz="1400" b="1" dirty="0">
                <a:latin typeface="Courier New" pitchFamily="49" charset="0"/>
              </a:rPr>
              <a:t>-7</a:t>
            </a:r>
          </a:p>
          <a:p>
            <a:pPr algn="ctr">
              <a:spcBef>
                <a:spcPct val="50000"/>
              </a:spcBef>
            </a:pPr>
            <a:r>
              <a:rPr lang="en-US" altLang="en-US" sz="1400" b="1" dirty="0">
                <a:latin typeface="Courier New" pitchFamily="49" charset="0"/>
              </a:rPr>
              <a:t>-13</a:t>
            </a:r>
          </a:p>
        </p:txBody>
      </p:sp>
      <p:sp>
        <p:nvSpPr>
          <p:cNvPr id="28680" name="Line 11"/>
          <p:cNvSpPr>
            <a:spLocks noChangeShapeType="1"/>
          </p:cNvSpPr>
          <p:nvPr/>
        </p:nvSpPr>
        <p:spPr bwMode="auto">
          <a:xfrm>
            <a:off x="6096000" y="27432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1" name="Line 12"/>
          <p:cNvSpPr>
            <a:spLocks noChangeShapeType="1"/>
          </p:cNvSpPr>
          <p:nvPr/>
        </p:nvSpPr>
        <p:spPr bwMode="auto">
          <a:xfrm>
            <a:off x="6096000" y="30480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2" name="Line 13"/>
          <p:cNvSpPr>
            <a:spLocks noChangeShapeType="1"/>
          </p:cNvSpPr>
          <p:nvPr/>
        </p:nvSpPr>
        <p:spPr bwMode="auto">
          <a:xfrm>
            <a:off x="6096000" y="33528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3" name="Line 14"/>
          <p:cNvSpPr>
            <a:spLocks noChangeShapeType="1"/>
          </p:cNvSpPr>
          <p:nvPr/>
        </p:nvSpPr>
        <p:spPr bwMode="auto">
          <a:xfrm>
            <a:off x="6096000" y="39624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4" name="Line 15"/>
          <p:cNvSpPr>
            <a:spLocks noChangeShapeType="1"/>
          </p:cNvSpPr>
          <p:nvPr/>
        </p:nvSpPr>
        <p:spPr bwMode="auto">
          <a:xfrm>
            <a:off x="6096000" y="43434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5" name="Line 16"/>
          <p:cNvSpPr>
            <a:spLocks noChangeShapeType="1"/>
          </p:cNvSpPr>
          <p:nvPr/>
        </p:nvSpPr>
        <p:spPr bwMode="auto">
          <a:xfrm>
            <a:off x="6096000" y="46482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6" name="Line 17"/>
          <p:cNvSpPr>
            <a:spLocks noChangeShapeType="1"/>
          </p:cNvSpPr>
          <p:nvPr/>
        </p:nvSpPr>
        <p:spPr bwMode="auto">
          <a:xfrm>
            <a:off x="6096000" y="52578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7" name="Line 18"/>
          <p:cNvSpPr>
            <a:spLocks noChangeShapeType="1"/>
          </p:cNvSpPr>
          <p:nvPr/>
        </p:nvSpPr>
        <p:spPr bwMode="auto">
          <a:xfrm>
            <a:off x="6096000" y="55626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8" name="Line 19"/>
          <p:cNvSpPr>
            <a:spLocks noChangeShapeType="1"/>
          </p:cNvSpPr>
          <p:nvPr/>
        </p:nvSpPr>
        <p:spPr bwMode="auto">
          <a:xfrm>
            <a:off x="6096000" y="5943600"/>
            <a:ext cx="1295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8689" name="Text Box 4"/>
          <p:cNvSpPr txBox="1">
            <a:spLocks noChangeArrowheads="1"/>
          </p:cNvSpPr>
          <p:nvPr/>
        </p:nvSpPr>
        <p:spPr bwMode="auto">
          <a:xfrm>
            <a:off x="84138" y="76200"/>
            <a:ext cx="7947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u="sng" dirty="0"/>
              <a:t>Recall the organization of Two Dimensional Arrays in Memory</a:t>
            </a:r>
            <a:endParaRPr lang="en-US" altLang="en-US" dirty="0"/>
          </a:p>
        </p:txBody>
      </p:sp>
      <p:sp>
        <p:nvSpPr>
          <p:cNvPr id="28690" name="Rectangle 5"/>
          <p:cNvSpPr>
            <a:spLocks noChangeArrowheads="1"/>
          </p:cNvSpPr>
          <p:nvPr/>
        </p:nvSpPr>
        <p:spPr bwMode="auto">
          <a:xfrm>
            <a:off x="76200" y="609600"/>
            <a:ext cx="89916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r>
              <a:rPr lang="en-US" altLang="en-US" dirty="0"/>
              <a:t>Two dimensional arrays are stored in </a:t>
            </a:r>
            <a:r>
              <a:rPr lang="en-US" altLang="en-US" u="sng" dirty="0"/>
              <a:t>contiguous</a:t>
            </a:r>
            <a:r>
              <a:rPr lang="en-US" altLang="en-US" dirty="0"/>
              <a:t> memory elements. Storage is organized </a:t>
            </a:r>
            <a:r>
              <a:rPr lang="en-US" altLang="en-US" u="sng" dirty="0"/>
              <a:t>row-wise</a:t>
            </a:r>
            <a:r>
              <a:rPr lang="en-US" altLang="en-US" dirty="0"/>
              <a:t>, beginning with the first element of the first row and ending with the last element of the last row.</a:t>
            </a:r>
          </a:p>
          <a:p>
            <a:pPr lvl="2"/>
            <a:r>
              <a:rPr lang="en-US" altLang="en-US" dirty="0"/>
              <a:t>E.g.:  </a:t>
            </a:r>
            <a:r>
              <a:rPr lang="en-US" altLang="en-US" dirty="0">
                <a:latin typeface="Courier New" pitchFamily="49" charset="0"/>
              </a:rPr>
              <a:t>int a[3][4]={</a:t>
            </a:r>
            <a:r>
              <a:rPr lang="en-US" altLang="en-US" dirty="0">
                <a:solidFill>
                  <a:srgbClr val="CC00FF"/>
                </a:solidFill>
                <a:latin typeface="Courier New" pitchFamily="49" charset="0"/>
              </a:rPr>
              <a:t>{2,-1,11,8}</a:t>
            </a:r>
            <a:r>
              <a:rPr lang="en-US" altLang="en-US" dirty="0">
                <a:latin typeface="Courier New" pitchFamily="49" charset="0"/>
              </a:rPr>
              <a:t>,</a:t>
            </a:r>
            <a:r>
              <a:rPr lang="en-US" altLang="en-US" dirty="0">
                <a:solidFill>
                  <a:srgbClr val="CC9900"/>
                </a:solidFill>
                <a:latin typeface="Courier New" pitchFamily="49" charset="0"/>
              </a:rPr>
              <a:t>{0,4,-5,-9}</a:t>
            </a:r>
            <a:r>
              <a:rPr lang="en-US" altLang="en-US" dirty="0">
                <a:latin typeface="Courier New" pitchFamily="49" charset="0"/>
              </a:rPr>
              <a:t>,</a:t>
            </a:r>
            <a:r>
              <a:rPr lang="en-US" altLang="en-US" dirty="0">
                <a:solidFill>
                  <a:srgbClr val="009900"/>
                </a:solidFill>
                <a:latin typeface="Courier New" pitchFamily="49" charset="0"/>
              </a:rPr>
              <a:t>{3,10,-7,-13}</a:t>
            </a:r>
            <a:r>
              <a:rPr lang="en-US" altLang="en-US" dirty="0">
                <a:latin typeface="Courier New" pitchFamily="49" charset="0"/>
              </a:rPr>
              <a:t>};</a:t>
            </a:r>
          </a:p>
          <a:p>
            <a:pPr lvl="2"/>
            <a:r>
              <a:rPr lang="en-US" altLang="en-US" dirty="0">
                <a:latin typeface="Courier New" pitchFamily="49" charset="0"/>
              </a:rPr>
              <a:t>                    </a:t>
            </a:r>
            <a:r>
              <a:rPr lang="en-US" altLang="en-US" dirty="0">
                <a:solidFill>
                  <a:srgbClr val="CC00FF"/>
                </a:solidFill>
              </a:rPr>
              <a:t>row 0</a:t>
            </a:r>
            <a:r>
              <a:rPr lang="en-US" altLang="en-US" dirty="0">
                <a:latin typeface="Courier New" pitchFamily="49" charset="0"/>
              </a:rPr>
              <a:t>         </a:t>
            </a:r>
            <a:r>
              <a:rPr lang="en-US" altLang="en-US" dirty="0">
                <a:solidFill>
                  <a:srgbClr val="CC9900"/>
                </a:solidFill>
              </a:rPr>
              <a:t>row 1</a:t>
            </a:r>
            <a:r>
              <a:rPr lang="en-US" altLang="en-US" dirty="0">
                <a:latin typeface="Courier New" pitchFamily="49" charset="0"/>
              </a:rPr>
              <a:t>         </a:t>
            </a:r>
            <a:r>
              <a:rPr lang="en-US" altLang="en-US" dirty="0">
                <a:solidFill>
                  <a:srgbClr val="009900"/>
                </a:solidFill>
              </a:rPr>
              <a:t>row 2</a:t>
            </a:r>
            <a:endParaRPr lang="en-US" altLang="en-US" dirty="0"/>
          </a:p>
        </p:txBody>
      </p:sp>
      <p:sp>
        <p:nvSpPr>
          <p:cNvPr id="28691" name="Text Box 6"/>
          <p:cNvSpPr txBox="1">
            <a:spLocks noChangeArrowheads="1"/>
          </p:cNvSpPr>
          <p:nvPr/>
        </p:nvSpPr>
        <p:spPr bwMode="auto">
          <a:xfrm>
            <a:off x="5105400" y="2438400"/>
            <a:ext cx="1219200" cy="381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400" dirty="0">
                <a:solidFill>
                  <a:srgbClr val="CC00FF"/>
                </a:solidFill>
                <a:latin typeface="Courier New" pitchFamily="49" charset="0"/>
              </a:rPr>
              <a:t>a[0][0]</a:t>
            </a:r>
          </a:p>
          <a:p>
            <a:pPr>
              <a:spcBef>
                <a:spcPct val="50000"/>
              </a:spcBef>
            </a:pPr>
            <a:r>
              <a:rPr lang="en-US" altLang="en-US" sz="1400" dirty="0">
                <a:solidFill>
                  <a:srgbClr val="CC00FF"/>
                </a:solidFill>
                <a:latin typeface="Courier New" pitchFamily="49" charset="0"/>
              </a:rPr>
              <a:t>a[0][1]</a:t>
            </a:r>
          </a:p>
          <a:p>
            <a:pPr>
              <a:spcBef>
                <a:spcPct val="50000"/>
              </a:spcBef>
            </a:pPr>
            <a:r>
              <a:rPr lang="en-US" altLang="en-US" sz="1400" dirty="0">
                <a:solidFill>
                  <a:srgbClr val="CC00FF"/>
                </a:solidFill>
                <a:latin typeface="Courier New" pitchFamily="49" charset="0"/>
              </a:rPr>
              <a:t>a[0][2]</a:t>
            </a:r>
          </a:p>
          <a:p>
            <a:pPr>
              <a:spcBef>
                <a:spcPct val="50000"/>
              </a:spcBef>
            </a:pPr>
            <a:r>
              <a:rPr lang="en-US" altLang="en-US" sz="1400" dirty="0">
                <a:solidFill>
                  <a:srgbClr val="CC00FF"/>
                </a:solidFill>
                <a:latin typeface="Courier New" pitchFamily="49" charset="0"/>
              </a:rPr>
              <a:t>a[0][3]</a:t>
            </a:r>
          </a:p>
          <a:p>
            <a:pPr>
              <a:spcBef>
                <a:spcPct val="50000"/>
              </a:spcBef>
            </a:pPr>
            <a:r>
              <a:rPr lang="en-US" altLang="en-US" sz="1400" dirty="0">
                <a:solidFill>
                  <a:srgbClr val="CC9900"/>
                </a:solidFill>
                <a:latin typeface="Courier New" pitchFamily="49" charset="0"/>
              </a:rPr>
              <a:t>a[1][0]</a:t>
            </a:r>
          </a:p>
          <a:p>
            <a:pPr>
              <a:spcBef>
                <a:spcPct val="50000"/>
              </a:spcBef>
            </a:pPr>
            <a:r>
              <a:rPr lang="en-US" altLang="en-US" sz="1400" dirty="0">
                <a:solidFill>
                  <a:srgbClr val="CC9900"/>
                </a:solidFill>
                <a:latin typeface="Courier New" pitchFamily="49" charset="0"/>
              </a:rPr>
              <a:t>a[1][1]</a:t>
            </a:r>
          </a:p>
          <a:p>
            <a:pPr>
              <a:spcBef>
                <a:spcPct val="50000"/>
              </a:spcBef>
            </a:pPr>
            <a:r>
              <a:rPr lang="en-US" altLang="en-US" sz="1400" dirty="0">
                <a:solidFill>
                  <a:srgbClr val="CC9900"/>
                </a:solidFill>
                <a:latin typeface="Courier New" pitchFamily="49" charset="0"/>
              </a:rPr>
              <a:t>a[1][2]</a:t>
            </a:r>
          </a:p>
          <a:p>
            <a:pPr>
              <a:spcBef>
                <a:spcPct val="50000"/>
              </a:spcBef>
            </a:pPr>
            <a:r>
              <a:rPr lang="en-US" altLang="en-US" sz="1400" dirty="0">
                <a:solidFill>
                  <a:srgbClr val="CC9900"/>
                </a:solidFill>
                <a:latin typeface="Courier New" pitchFamily="49" charset="0"/>
              </a:rPr>
              <a:t>a[1][3]</a:t>
            </a:r>
          </a:p>
          <a:p>
            <a:pPr>
              <a:spcBef>
                <a:spcPct val="50000"/>
              </a:spcBef>
            </a:pPr>
            <a:r>
              <a:rPr lang="en-US" altLang="en-US" sz="1400" dirty="0">
                <a:solidFill>
                  <a:srgbClr val="009900"/>
                </a:solidFill>
                <a:latin typeface="Courier New" pitchFamily="49" charset="0"/>
              </a:rPr>
              <a:t>a[2][0]</a:t>
            </a:r>
          </a:p>
          <a:p>
            <a:pPr>
              <a:spcBef>
                <a:spcPct val="50000"/>
              </a:spcBef>
            </a:pPr>
            <a:r>
              <a:rPr lang="en-US" altLang="en-US" sz="1400" dirty="0">
                <a:solidFill>
                  <a:srgbClr val="009900"/>
                </a:solidFill>
                <a:latin typeface="Courier New" pitchFamily="49" charset="0"/>
              </a:rPr>
              <a:t>a[2][1]</a:t>
            </a:r>
          </a:p>
          <a:p>
            <a:pPr>
              <a:spcBef>
                <a:spcPct val="50000"/>
              </a:spcBef>
            </a:pPr>
            <a:r>
              <a:rPr lang="en-US" altLang="en-US" sz="1400" dirty="0">
                <a:solidFill>
                  <a:srgbClr val="009900"/>
                </a:solidFill>
                <a:latin typeface="Courier New" pitchFamily="49" charset="0"/>
              </a:rPr>
              <a:t>a[2][2]</a:t>
            </a:r>
          </a:p>
          <a:p>
            <a:pPr>
              <a:spcBef>
                <a:spcPct val="50000"/>
              </a:spcBef>
            </a:pPr>
            <a:r>
              <a:rPr lang="en-US" altLang="en-US" sz="1400" dirty="0">
                <a:solidFill>
                  <a:srgbClr val="009900"/>
                </a:solidFill>
                <a:latin typeface="Courier New" pitchFamily="49" charset="0"/>
              </a:rPr>
              <a:t>a[2][3]</a:t>
            </a:r>
          </a:p>
        </p:txBody>
      </p:sp>
      <p:sp>
        <p:nvSpPr>
          <p:cNvPr id="28692" name="AutoShape 20"/>
          <p:cNvSpPr>
            <a:spLocks/>
          </p:cNvSpPr>
          <p:nvPr/>
        </p:nvSpPr>
        <p:spPr bwMode="auto">
          <a:xfrm>
            <a:off x="4876800" y="2514600"/>
            <a:ext cx="152400" cy="1143000"/>
          </a:xfrm>
          <a:prstGeom prst="leftBrace">
            <a:avLst>
              <a:gd name="adj1" fmla="val 62500"/>
              <a:gd name="adj2" fmla="val 50000"/>
            </a:avLst>
          </a:prstGeom>
          <a:noFill/>
          <a:ln w="12700">
            <a:solidFill>
              <a:srgbClr val="CC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93" name="AutoShape 21"/>
          <p:cNvSpPr>
            <a:spLocks/>
          </p:cNvSpPr>
          <p:nvPr/>
        </p:nvSpPr>
        <p:spPr bwMode="auto">
          <a:xfrm>
            <a:off x="4876800" y="3810000"/>
            <a:ext cx="152400" cy="1143000"/>
          </a:xfrm>
          <a:prstGeom prst="leftBrace">
            <a:avLst>
              <a:gd name="adj1" fmla="val 62500"/>
              <a:gd name="adj2" fmla="val 50000"/>
            </a:avLst>
          </a:prstGeom>
          <a:noFill/>
          <a:ln w="12700">
            <a:solidFill>
              <a:srgbClr val="CC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94" name="AutoShape 22"/>
          <p:cNvSpPr>
            <a:spLocks/>
          </p:cNvSpPr>
          <p:nvPr/>
        </p:nvSpPr>
        <p:spPr bwMode="auto">
          <a:xfrm>
            <a:off x="4876800" y="5029200"/>
            <a:ext cx="152400" cy="1143000"/>
          </a:xfrm>
          <a:prstGeom prst="leftBrace">
            <a:avLst>
              <a:gd name="adj1" fmla="val 62500"/>
              <a:gd name="adj2" fmla="val 50000"/>
            </a:avLst>
          </a:prstGeom>
          <a:noFill/>
          <a:ln w="12700">
            <a:solidFill>
              <a:srgbClr val="00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CA" altLang="en-US" dirty="0"/>
          </a:p>
        </p:txBody>
      </p:sp>
      <p:sp>
        <p:nvSpPr>
          <p:cNvPr id="28695" name="Text Box 23"/>
          <p:cNvSpPr txBox="1">
            <a:spLocks noChangeArrowheads="1"/>
          </p:cNvSpPr>
          <p:nvPr/>
        </p:nvSpPr>
        <p:spPr bwMode="auto">
          <a:xfrm>
            <a:off x="3886200" y="2895600"/>
            <a:ext cx="71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solidFill>
                  <a:srgbClr val="CC00FF"/>
                </a:solidFill>
              </a:rPr>
              <a:t>row 0</a:t>
            </a:r>
          </a:p>
        </p:txBody>
      </p:sp>
      <p:sp>
        <p:nvSpPr>
          <p:cNvPr id="28696" name="Text Box 24"/>
          <p:cNvSpPr txBox="1">
            <a:spLocks noChangeArrowheads="1"/>
          </p:cNvSpPr>
          <p:nvPr/>
        </p:nvSpPr>
        <p:spPr bwMode="auto">
          <a:xfrm>
            <a:off x="3886200" y="4191000"/>
            <a:ext cx="71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solidFill>
                  <a:srgbClr val="CC9900"/>
                </a:solidFill>
              </a:rPr>
              <a:t>row 1</a:t>
            </a:r>
          </a:p>
        </p:txBody>
      </p:sp>
      <p:sp>
        <p:nvSpPr>
          <p:cNvPr id="28697" name="Text Box 25"/>
          <p:cNvSpPr txBox="1">
            <a:spLocks noChangeArrowheads="1"/>
          </p:cNvSpPr>
          <p:nvPr/>
        </p:nvSpPr>
        <p:spPr bwMode="auto">
          <a:xfrm>
            <a:off x="3886200" y="5334000"/>
            <a:ext cx="71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solidFill>
                  <a:srgbClr val="009900"/>
                </a:solidFill>
              </a:rPr>
              <a:t>row 2</a:t>
            </a:r>
          </a:p>
        </p:txBody>
      </p:sp>
      <p:sp>
        <p:nvSpPr>
          <p:cNvPr id="28698" name="Text Box 27"/>
          <p:cNvSpPr txBox="1">
            <a:spLocks noChangeArrowheads="1"/>
          </p:cNvSpPr>
          <p:nvPr/>
        </p:nvSpPr>
        <p:spPr bwMode="auto">
          <a:xfrm>
            <a:off x="1219200" y="2362200"/>
            <a:ext cx="20574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t>The array </a:t>
            </a:r>
            <a:r>
              <a:rPr lang="en-US" altLang="en-US" dirty="0">
                <a:latin typeface="Courier New" pitchFamily="49" charset="0"/>
              </a:rPr>
              <a:t>a</a:t>
            </a:r>
            <a:r>
              <a:rPr lang="en-US" altLang="en-US" dirty="0"/>
              <a:t> is saved row-wise as 12 integers in contiguous memory locations:</a:t>
            </a:r>
          </a:p>
        </p:txBody>
      </p:sp>
      <p:sp>
        <p:nvSpPr>
          <p:cNvPr id="2" name="Slide Number Placeholder 1"/>
          <p:cNvSpPr>
            <a:spLocks noGrp="1"/>
          </p:cNvSpPr>
          <p:nvPr>
            <p:ph type="sldNum" sz="quarter" idx="12"/>
          </p:nvPr>
        </p:nvSpPr>
        <p:spPr/>
        <p:txBody>
          <a:bodyPr/>
          <a:lstStyle/>
          <a:p>
            <a:pPr>
              <a:defRPr/>
            </a:pPr>
            <a:fld id="{BAA071FA-5AE3-4516-BF86-D51300978FFB}" type="slidenum">
              <a:rPr lang="en-US" altLang="en-US" smtClean="0"/>
              <a:t>42</a:t>
            </a:fld>
            <a:endParaRPr lang="en-US" alt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107" y="2852351"/>
            <a:ext cx="7927759" cy="762000"/>
          </a:xfrm>
        </p:spPr>
        <p:txBody>
          <a:bodyPr>
            <a:normAutofit fontScale="90000"/>
          </a:bodyPr>
          <a:lstStyle/>
          <a:p>
            <a:r>
              <a:rPr lang="en-CA" dirty="0" smtClean="0"/>
              <a:t>Topic 3: More Standard C Functions</a:t>
            </a:r>
            <a:endParaRPr lang="en-CA" dirty="0"/>
          </a:p>
        </p:txBody>
      </p:sp>
      <p:sp>
        <p:nvSpPr>
          <p:cNvPr id="4" name="Slide Number Placeholder 3"/>
          <p:cNvSpPr>
            <a:spLocks noGrp="1"/>
          </p:cNvSpPr>
          <p:nvPr>
            <p:ph type="sldNum" sz="quarter" idx="12"/>
          </p:nvPr>
        </p:nvSpPr>
        <p:spPr/>
        <p:txBody>
          <a:bodyPr/>
          <a:lstStyle/>
          <a:p>
            <a:fld id="{6245DD73-0C46-47FF-A0F4-45E08D519147}" type="slidenum">
              <a:rPr lang="en-US" altLang="en-US" smtClean="0"/>
              <a:t>43</a:t>
            </a:fld>
            <a:endParaRPr lang="en-US" altLang="en-US" dirty="0"/>
          </a:p>
        </p:txBody>
      </p:sp>
    </p:spTree>
    <p:extLst>
      <p:ext uri="{BB962C8B-B14F-4D97-AF65-F5344CB8AC3E}">
        <p14:creationId xmlns:p14="http://schemas.microsoft.com/office/powerpoint/2010/main" val="39424228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3"/>
          <p:cNvSpPr>
            <a:spLocks noGrp="1" noChangeArrowheads="1"/>
          </p:cNvSpPr>
          <p:nvPr>
            <p:ph idx="1"/>
          </p:nvPr>
        </p:nvSpPr>
        <p:spPr>
          <a:xfrm>
            <a:off x="76200" y="914400"/>
            <a:ext cx="8991600" cy="5410200"/>
          </a:xfrm>
        </p:spPr>
        <p:txBody>
          <a:bodyPr/>
          <a:lstStyle/>
          <a:p>
            <a:r>
              <a:rPr lang="en-US" altLang="en-US" sz="2400" dirty="0" smtClean="0"/>
              <a:t>There exists in C a </a:t>
            </a:r>
            <a:r>
              <a:rPr lang="en-US" altLang="en-US" sz="2400" u="sng" dirty="0" smtClean="0"/>
              <a:t>standard library</a:t>
            </a:r>
            <a:r>
              <a:rPr lang="en-US" altLang="en-US" sz="2400" dirty="0" smtClean="0"/>
              <a:t> of functions which are available for general use. </a:t>
            </a:r>
          </a:p>
          <a:p>
            <a:pPr lvl="1"/>
            <a:r>
              <a:rPr lang="en-US" altLang="en-US" sz="2400" dirty="0" smtClean="0"/>
              <a:t>Avoid re-inventing the wheel! Familiarize yourselves with the C standard functions and use them. The standard functions are defined by ANSI (American National Standards Institute) and are available with any C compiler that adheres to the ANSI C standard.</a:t>
            </a:r>
          </a:p>
          <a:p>
            <a:pPr lvl="1"/>
            <a:r>
              <a:rPr lang="en-US" altLang="en-US" sz="2400" dirty="0" smtClean="0"/>
              <a:t>We find in the standard library: mathematical functions (studied in Module 2), input/output functions, file manipulation functions and functions to manipulate character strings, among others.</a:t>
            </a:r>
          </a:p>
          <a:p>
            <a:pPr lvl="2">
              <a:buSzPct val="75000"/>
              <a:buFont typeface="Wingdings" pitchFamily="2" charset="2"/>
              <a:buChar char="Ø"/>
            </a:pPr>
            <a:r>
              <a:rPr lang="en-US" altLang="en-US" sz="2400" dirty="0" smtClean="0">
                <a:latin typeface="Courier New" pitchFamily="49" charset="0"/>
              </a:rPr>
              <a:t>printf</a:t>
            </a:r>
            <a:r>
              <a:rPr lang="en-US" altLang="en-US" sz="2400" dirty="0" smtClean="0"/>
              <a:t> and</a:t>
            </a:r>
            <a:r>
              <a:rPr lang="en-US" altLang="en-US" sz="2400" dirty="0" smtClean="0">
                <a:latin typeface="Courier New" pitchFamily="49" charset="0"/>
              </a:rPr>
              <a:t> scanf</a:t>
            </a:r>
            <a:r>
              <a:rPr lang="en-US" altLang="en-US" sz="2400" dirty="0" smtClean="0"/>
              <a:t> are ANSI C standard functions.</a:t>
            </a:r>
          </a:p>
        </p:txBody>
      </p:sp>
      <p:sp>
        <p:nvSpPr>
          <p:cNvPr id="14340" name="Rectangle 2"/>
          <p:cNvSpPr>
            <a:spLocks noGrp="1" noChangeArrowheads="1"/>
          </p:cNvSpPr>
          <p:nvPr>
            <p:ph type="title"/>
          </p:nvPr>
        </p:nvSpPr>
        <p:spPr>
          <a:xfrm>
            <a:off x="76200" y="76200"/>
            <a:ext cx="6710363" cy="762000"/>
          </a:xfrm>
        </p:spPr>
        <p:txBody>
          <a:bodyPr>
            <a:normAutofit/>
          </a:bodyPr>
          <a:lstStyle/>
          <a:p>
            <a:r>
              <a:rPr lang="en-US" altLang="en-US" dirty="0" smtClean="0"/>
              <a:t>Standard Functions in C</a:t>
            </a:r>
          </a:p>
        </p:txBody>
      </p:sp>
      <p:sp>
        <p:nvSpPr>
          <p:cNvPr id="14342" name="Rectangle 4"/>
          <p:cNvSpPr>
            <a:spLocks noChangeArrowheads="1"/>
          </p:cNvSpPr>
          <p:nvPr/>
        </p:nvSpPr>
        <p:spPr bwMode="auto">
          <a:xfrm>
            <a:off x="0" y="4419600"/>
            <a:ext cx="899160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endParaRPr lang="en-US" altLang="en-US" dirty="0"/>
          </a:p>
        </p:txBody>
      </p:sp>
      <p:sp>
        <p:nvSpPr>
          <p:cNvPr id="3" name="Slide Number Placeholder 2"/>
          <p:cNvSpPr>
            <a:spLocks noGrp="1"/>
          </p:cNvSpPr>
          <p:nvPr>
            <p:ph type="sldNum" sz="quarter" idx="12"/>
          </p:nvPr>
        </p:nvSpPr>
        <p:spPr/>
        <p:txBody>
          <a:bodyPr/>
          <a:lstStyle/>
          <a:p>
            <a:fld id="{6245DD73-0C46-47FF-A0F4-45E08D519147}" type="slidenum">
              <a:rPr lang="en-US" altLang="en-US" smtClean="0"/>
              <a:t>44</a:t>
            </a:fld>
            <a:endParaRPr lang="en-US" altLang="en-US" dirty="0"/>
          </a:p>
        </p:txBody>
      </p:sp>
    </p:spTree>
    <p:extLst>
      <p:ext uri="{BB962C8B-B14F-4D97-AF65-F5344CB8AC3E}">
        <p14:creationId xmlns:p14="http://schemas.microsoft.com/office/powerpoint/2010/main" val="1266746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3" name="Rectangle 3"/>
          <p:cNvSpPr>
            <a:spLocks noGrp="1" noChangeArrowheads="1"/>
          </p:cNvSpPr>
          <p:nvPr>
            <p:ph idx="1"/>
          </p:nvPr>
        </p:nvSpPr>
        <p:spPr>
          <a:xfrm>
            <a:off x="76200" y="477838"/>
            <a:ext cx="8991600" cy="5922962"/>
          </a:xfrm>
        </p:spPr>
        <p:txBody>
          <a:bodyPr/>
          <a:lstStyle/>
          <a:p>
            <a:pPr>
              <a:spcBef>
                <a:spcPct val="10000"/>
              </a:spcBef>
            </a:pPr>
            <a:r>
              <a:rPr lang="en-US" altLang="en-US" sz="1600" dirty="0"/>
              <a:t>The function </a:t>
            </a:r>
            <a:r>
              <a:rPr lang="en-US" altLang="en-US" sz="1600" dirty="0">
                <a:latin typeface="Courier New" pitchFamily="49" charset="0"/>
              </a:rPr>
              <a:t>getchar</a:t>
            </a:r>
            <a:r>
              <a:rPr lang="en-US" altLang="en-US" sz="1600" dirty="0"/>
              <a:t> can be used to read in a single character from the input stream.</a:t>
            </a:r>
          </a:p>
          <a:p>
            <a:pPr lvl="1">
              <a:spcBef>
                <a:spcPct val="10000"/>
              </a:spcBef>
            </a:pPr>
            <a:r>
              <a:rPr lang="en-US" altLang="en-US" sz="1600" dirty="0"/>
              <a:t>Recall that characters stored in the input stream have been typed on the keyboard.</a:t>
            </a:r>
          </a:p>
          <a:p>
            <a:pPr lvl="1">
              <a:spcBef>
                <a:spcPct val="10000"/>
              </a:spcBef>
            </a:pPr>
            <a:r>
              <a:rPr lang="en-US" altLang="en-US" sz="1600" dirty="0"/>
              <a:t>The prototype of </a:t>
            </a:r>
            <a:r>
              <a:rPr lang="en-US" altLang="en-US" sz="1600" dirty="0">
                <a:latin typeface="Courier New" pitchFamily="49" charset="0"/>
              </a:rPr>
              <a:t>getchar</a:t>
            </a:r>
            <a:r>
              <a:rPr lang="en-US" altLang="en-US" sz="1600" dirty="0"/>
              <a:t> is found in the header file </a:t>
            </a:r>
            <a:r>
              <a:rPr lang="en-US" altLang="en-US" sz="1600" dirty="0">
                <a:latin typeface="Courier New" pitchFamily="49" charset="0"/>
              </a:rPr>
              <a:t>stdio.h</a:t>
            </a:r>
            <a:r>
              <a:rPr lang="en-US" altLang="en-US" sz="1600" dirty="0"/>
              <a:t> and reads:</a:t>
            </a:r>
          </a:p>
          <a:p>
            <a:pPr marL="914400" lvl="3" indent="0">
              <a:spcBef>
                <a:spcPct val="10000"/>
              </a:spcBef>
              <a:buNone/>
            </a:pPr>
            <a:r>
              <a:rPr lang="en-US" altLang="en-US" sz="1600" dirty="0">
                <a:latin typeface="Courier New" pitchFamily="49" charset="0"/>
              </a:rPr>
              <a:t>int getchar(void);</a:t>
            </a:r>
            <a:endParaRPr lang="en-US" altLang="en-US" sz="1600" dirty="0"/>
          </a:p>
          <a:p>
            <a:pPr lvl="1">
              <a:spcBef>
                <a:spcPct val="10000"/>
              </a:spcBef>
            </a:pPr>
            <a:r>
              <a:rPr lang="en-US" altLang="en-US" sz="1600" dirty="0"/>
              <a:t>thus </a:t>
            </a:r>
            <a:r>
              <a:rPr lang="en-US" altLang="en-US" sz="1600" dirty="0">
                <a:latin typeface="Courier New" pitchFamily="49" charset="0"/>
              </a:rPr>
              <a:t>getchar</a:t>
            </a:r>
            <a:r>
              <a:rPr lang="en-US" altLang="en-US" sz="1600" dirty="0"/>
              <a:t> returns an </a:t>
            </a:r>
            <a:r>
              <a:rPr lang="en-US" altLang="en-US" sz="1600" u="sng" dirty="0">
                <a:solidFill>
                  <a:schemeClr val="accent2"/>
                </a:solidFill>
              </a:rPr>
              <a:t>integer</a:t>
            </a:r>
            <a:r>
              <a:rPr lang="en-US" altLang="en-US" sz="1600" dirty="0"/>
              <a:t> to the caller and expects </a:t>
            </a:r>
            <a:r>
              <a:rPr lang="en-US" altLang="en-US" sz="1600" u="sng" dirty="0"/>
              <a:t>no</a:t>
            </a:r>
            <a:r>
              <a:rPr lang="en-US" altLang="en-US" sz="1600" dirty="0"/>
              <a:t> arguments.</a:t>
            </a:r>
          </a:p>
          <a:p>
            <a:pPr lvl="1">
              <a:spcBef>
                <a:spcPct val="10000"/>
              </a:spcBef>
            </a:pPr>
            <a:r>
              <a:rPr lang="en-US" altLang="en-US" sz="1600" dirty="0"/>
              <a:t>The integer returned by </a:t>
            </a:r>
            <a:r>
              <a:rPr lang="en-US" altLang="en-US" sz="1600" dirty="0">
                <a:latin typeface="Courier New" pitchFamily="49" charset="0"/>
              </a:rPr>
              <a:t>getchar</a:t>
            </a:r>
            <a:r>
              <a:rPr lang="en-US" altLang="en-US" sz="1600" dirty="0"/>
              <a:t> is the ASCII code that corresponds to the </a:t>
            </a:r>
            <a:r>
              <a:rPr lang="en-US" altLang="en-US" sz="1600" u="sng" dirty="0"/>
              <a:t>next</a:t>
            </a:r>
            <a:r>
              <a:rPr lang="en-US" altLang="en-US" sz="1600" dirty="0"/>
              <a:t> character to be read form the input stream.</a:t>
            </a:r>
          </a:p>
          <a:p>
            <a:pPr lvl="1">
              <a:spcBef>
                <a:spcPct val="10000"/>
              </a:spcBef>
            </a:pPr>
            <a:r>
              <a:rPr lang="en-US" altLang="en-US" sz="1600" dirty="0">
                <a:latin typeface="Courier New" pitchFamily="49" charset="0"/>
              </a:rPr>
              <a:t>getchar</a:t>
            </a:r>
            <a:r>
              <a:rPr lang="en-US" altLang="en-US" sz="1600" dirty="0"/>
              <a:t> reads characters from the input stream.  The characters typed at a keyboard are added to the input stream buffer only after the carriage return key has been typed!</a:t>
            </a:r>
          </a:p>
          <a:p>
            <a:pPr>
              <a:spcBef>
                <a:spcPct val="10000"/>
              </a:spcBef>
            </a:pPr>
            <a:r>
              <a:rPr lang="en-US" altLang="en-US" sz="1600" dirty="0"/>
              <a:t>The function </a:t>
            </a:r>
            <a:r>
              <a:rPr lang="en-US" altLang="en-US" sz="1600" dirty="0">
                <a:latin typeface="Courier New" pitchFamily="49" charset="0"/>
              </a:rPr>
              <a:t>putchar</a:t>
            </a:r>
            <a:r>
              <a:rPr lang="en-US" altLang="en-US" sz="1600" dirty="0"/>
              <a:t> can be used to print out a single character on the screen.</a:t>
            </a:r>
          </a:p>
          <a:p>
            <a:pPr lvl="1">
              <a:spcBef>
                <a:spcPct val="10000"/>
              </a:spcBef>
            </a:pPr>
            <a:r>
              <a:rPr lang="en-US" altLang="en-US" sz="1600" dirty="0"/>
              <a:t>The prototype of </a:t>
            </a:r>
            <a:r>
              <a:rPr lang="en-US" altLang="en-US" sz="1600" dirty="0">
                <a:latin typeface="Courier New" pitchFamily="49" charset="0"/>
              </a:rPr>
              <a:t>putchar</a:t>
            </a:r>
            <a:r>
              <a:rPr lang="en-US" altLang="en-US" sz="1600" dirty="0"/>
              <a:t> is found in the header file </a:t>
            </a:r>
            <a:r>
              <a:rPr lang="en-US" altLang="en-US" sz="1600" dirty="0">
                <a:latin typeface="Courier New" pitchFamily="49" charset="0"/>
              </a:rPr>
              <a:t>stdio.h</a:t>
            </a:r>
            <a:r>
              <a:rPr lang="en-US" altLang="en-US" sz="1600" dirty="0"/>
              <a:t> and reads:</a:t>
            </a:r>
          </a:p>
          <a:p>
            <a:pPr marL="914400" lvl="3" indent="0">
              <a:spcBef>
                <a:spcPct val="10000"/>
              </a:spcBef>
              <a:buNone/>
            </a:pPr>
            <a:r>
              <a:rPr lang="en-US" altLang="en-US" sz="1600" dirty="0">
                <a:latin typeface="Courier New" pitchFamily="49" charset="0"/>
              </a:rPr>
              <a:t>int putchar(int);</a:t>
            </a:r>
            <a:endParaRPr lang="en-US" altLang="en-US" sz="1600" dirty="0"/>
          </a:p>
          <a:p>
            <a:pPr lvl="1">
              <a:spcBef>
                <a:spcPct val="10000"/>
              </a:spcBef>
            </a:pPr>
            <a:r>
              <a:rPr lang="en-US" altLang="en-US" sz="1600" dirty="0"/>
              <a:t>thus </a:t>
            </a:r>
            <a:r>
              <a:rPr lang="en-US" altLang="en-US" sz="1600" dirty="0">
                <a:latin typeface="Courier New" pitchFamily="49" charset="0"/>
              </a:rPr>
              <a:t>putchar</a:t>
            </a:r>
            <a:r>
              <a:rPr lang="en-US" altLang="en-US" sz="1600" dirty="0"/>
              <a:t> expects an </a:t>
            </a:r>
            <a:r>
              <a:rPr lang="en-US" altLang="en-US" sz="1600" u="sng" dirty="0">
                <a:solidFill>
                  <a:schemeClr val="accent2"/>
                </a:solidFill>
              </a:rPr>
              <a:t>integer</a:t>
            </a:r>
            <a:r>
              <a:rPr lang="en-US" altLang="en-US" sz="1600" dirty="0"/>
              <a:t> as an argument and returns an </a:t>
            </a:r>
            <a:r>
              <a:rPr lang="en-US" altLang="en-US" sz="1600" u="sng" dirty="0">
                <a:solidFill>
                  <a:schemeClr val="accent2"/>
                </a:solidFill>
              </a:rPr>
              <a:t>integer</a:t>
            </a:r>
            <a:r>
              <a:rPr lang="en-US" altLang="en-US" sz="1600" dirty="0"/>
              <a:t> to the caller.</a:t>
            </a:r>
          </a:p>
          <a:p>
            <a:pPr lvl="1">
              <a:spcBef>
                <a:spcPct val="10000"/>
              </a:spcBef>
            </a:pPr>
            <a:r>
              <a:rPr lang="en-US" altLang="en-US" sz="1600" dirty="0"/>
              <a:t>The integer sent to </a:t>
            </a:r>
            <a:r>
              <a:rPr lang="en-US" altLang="en-US" sz="1600" dirty="0">
                <a:latin typeface="Courier New" pitchFamily="49" charset="0"/>
              </a:rPr>
              <a:t>putchar</a:t>
            </a:r>
            <a:r>
              <a:rPr lang="en-US" altLang="en-US" sz="1600" dirty="0"/>
              <a:t> as an argument is the ASCII code that corresponds to the character to be printed out on the screen.</a:t>
            </a:r>
          </a:p>
          <a:p>
            <a:pPr lvl="1">
              <a:spcBef>
                <a:spcPct val="10000"/>
              </a:spcBef>
            </a:pPr>
            <a:r>
              <a:rPr lang="en-US" altLang="en-US" sz="1600" dirty="0"/>
              <a:t>The integer returned by </a:t>
            </a:r>
            <a:r>
              <a:rPr lang="en-US" altLang="en-US" sz="1600" dirty="0">
                <a:latin typeface="Courier New" pitchFamily="49" charset="0"/>
              </a:rPr>
              <a:t>putchar</a:t>
            </a:r>
            <a:r>
              <a:rPr lang="en-US" altLang="en-US" sz="1600" dirty="0"/>
              <a:t> is either:</a:t>
            </a:r>
          </a:p>
          <a:p>
            <a:pPr lvl="2">
              <a:spcBef>
                <a:spcPct val="10000"/>
              </a:spcBef>
              <a:buSzPct val="75000"/>
              <a:buFont typeface="Wingdings" pitchFamily="2" charset="2"/>
              <a:buChar char="Ø"/>
            </a:pPr>
            <a:r>
              <a:rPr lang="en-US" altLang="en-US" sz="1600" dirty="0"/>
              <a:t>the argument itself (we call this an echo) if it was correctly printed on the screen, or</a:t>
            </a:r>
          </a:p>
          <a:p>
            <a:pPr lvl="2">
              <a:spcBef>
                <a:spcPct val="10000"/>
              </a:spcBef>
              <a:buSzPct val="75000"/>
              <a:buFont typeface="Wingdings" pitchFamily="2" charset="2"/>
              <a:buChar char="Ø"/>
            </a:pPr>
            <a:r>
              <a:rPr lang="en-US" altLang="en-US" sz="1600" dirty="0"/>
              <a:t>the </a:t>
            </a:r>
            <a:r>
              <a:rPr lang="en-US" altLang="en-US" sz="1600" dirty="0">
                <a:latin typeface="Courier New" pitchFamily="49" charset="0"/>
              </a:rPr>
              <a:t>EOF</a:t>
            </a:r>
            <a:r>
              <a:rPr lang="en-US" altLang="en-US" sz="1600" dirty="0"/>
              <a:t> symbol if an error was encountered during the execution of </a:t>
            </a:r>
            <a:r>
              <a:rPr lang="en-US" altLang="en-US" sz="1600" dirty="0">
                <a:latin typeface="Courier New" pitchFamily="49" charset="0"/>
              </a:rPr>
              <a:t>putchar</a:t>
            </a:r>
            <a:r>
              <a:rPr lang="en-US" altLang="en-US" sz="1600" dirty="0"/>
              <a:t>.</a:t>
            </a:r>
          </a:p>
        </p:txBody>
      </p:sp>
      <p:sp>
        <p:nvSpPr>
          <p:cNvPr id="184324" name="Text Box 4"/>
          <p:cNvSpPr txBox="1">
            <a:spLocks noChangeArrowheads="1"/>
          </p:cNvSpPr>
          <p:nvPr/>
        </p:nvSpPr>
        <p:spPr bwMode="auto">
          <a:xfrm>
            <a:off x="76200" y="20638"/>
            <a:ext cx="5159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The </a:t>
            </a:r>
            <a:r>
              <a:rPr lang="en-US" altLang="en-US" sz="2400" dirty="0">
                <a:latin typeface="Courier New" pitchFamily="49" charset="0"/>
              </a:rPr>
              <a:t>getchar</a:t>
            </a:r>
            <a:r>
              <a:rPr lang="en-US" altLang="en-US" sz="2400" dirty="0"/>
              <a:t> and </a:t>
            </a:r>
            <a:r>
              <a:rPr lang="en-US" altLang="en-US" sz="2400" dirty="0">
                <a:latin typeface="Courier New" pitchFamily="49" charset="0"/>
              </a:rPr>
              <a:t>putchar</a:t>
            </a:r>
            <a:r>
              <a:rPr lang="en-US" altLang="en-US" sz="2400" dirty="0"/>
              <a:t> Functions</a:t>
            </a:r>
          </a:p>
        </p:txBody>
      </p:sp>
      <p:sp>
        <p:nvSpPr>
          <p:cNvPr id="3" name="Slide Number Placeholder 2"/>
          <p:cNvSpPr>
            <a:spLocks noGrp="1"/>
          </p:cNvSpPr>
          <p:nvPr>
            <p:ph type="sldNum" sz="quarter" idx="12"/>
          </p:nvPr>
        </p:nvSpPr>
        <p:spPr/>
        <p:txBody>
          <a:bodyPr/>
          <a:lstStyle/>
          <a:p>
            <a:fld id="{6245DD73-0C46-47FF-A0F4-45E08D519147}" type="slidenum">
              <a:rPr lang="en-US" altLang="en-US" smtClean="0"/>
              <a:t>45</a:t>
            </a:fld>
            <a:endParaRPr lang="en-US" altLang="en-US" dirty="0"/>
          </a:p>
        </p:txBody>
      </p:sp>
    </p:spTree>
    <p:extLst>
      <p:ext uri="{BB962C8B-B14F-4D97-AF65-F5344CB8AC3E}">
        <p14:creationId xmlns:p14="http://schemas.microsoft.com/office/powerpoint/2010/main" val="6796374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1" name="Rectangle 3"/>
          <p:cNvSpPr>
            <a:spLocks noGrp="1" noChangeArrowheads="1"/>
          </p:cNvSpPr>
          <p:nvPr>
            <p:ph idx="1"/>
          </p:nvPr>
        </p:nvSpPr>
        <p:spPr>
          <a:xfrm>
            <a:off x="76200" y="457200"/>
            <a:ext cx="8991600" cy="5943600"/>
          </a:xfrm>
        </p:spPr>
        <p:txBody>
          <a:bodyPr/>
          <a:lstStyle/>
          <a:p>
            <a:pPr>
              <a:spcBef>
                <a:spcPct val="10000"/>
              </a:spcBef>
            </a:pPr>
            <a:r>
              <a:rPr lang="en-US" altLang="en-US" sz="1800" dirty="0">
                <a:latin typeface="Courier New" pitchFamily="49" charset="0"/>
              </a:rPr>
              <a:t>EOF</a:t>
            </a:r>
            <a:r>
              <a:rPr lang="en-US" altLang="en-US" sz="1800" dirty="0"/>
              <a:t> stands for End Of File; this symbol is not a standard character and thus does not have an ASCII code.</a:t>
            </a:r>
          </a:p>
          <a:p>
            <a:pPr lvl="1">
              <a:spcBef>
                <a:spcPct val="10000"/>
              </a:spcBef>
            </a:pPr>
            <a:r>
              <a:rPr lang="en-US" altLang="en-US" sz="1600" dirty="0"/>
              <a:t>The numerical value associated with the </a:t>
            </a:r>
            <a:r>
              <a:rPr lang="en-US" altLang="en-US" sz="1600" dirty="0">
                <a:latin typeface="Courier New" pitchFamily="49" charset="0"/>
              </a:rPr>
              <a:t>EOF</a:t>
            </a:r>
            <a:r>
              <a:rPr lang="en-US" altLang="en-US" sz="1600" dirty="0"/>
              <a:t> symbol obviously cannot be an integer within the range 0 through 127 since these numbers are used to represent standard characters according to the ASCII code.</a:t>
            </a:r>
          </a:p>
          <a:p>
            <a:pPr lvl="1">
              <a:spcBef>
                <a:spcPct val="10000"/>
              </a:spcBef>
            </a:pPr>
            <a:r>
              <a:rPr lang="en-US" altLang="en-US" sz="1600" dirty="0">
                <a:latin typeface="Courier New" pitchFamily="49" charset="0"/>
              </a:rPr>
              <a:t>EOF</a:t>
            </a:r>
            <a:r>
              <a:rPr lang="en-US" altLang="en-US" sz="1600" dirty="0"/>
              <a:t> is a C symbolic constant and is defined in the header file </a:t>
            </a:r>
            <a:r>
              <a:rPr lang="en-US" altLang="en-US" sz="1600" dirty="0">
                <a:latin typeface="Courier New" pitchFamily="49" charset="0"/>
              </a:rPr>
              <a:t>stdio.h</a:t>
            </a:r>
          </a:p>
          <a:p>
            <a:pPr lvl="1">
              <a:spcBef>
                <a:spcPct val="10000"/>
              </a:spcBef>
            </a:pPr>
            <a:r>
              <a:rPr lang="en-US" altLang="en-US" sz="1600" dirty="0"/>
              <a:t>The value associated with </a:t>
            </a:r>
            <a:r>
              <a:rPr lang="en-US" altLang="en-US" sz="1600" dirty="0">
                <a:latin typeface="Courier New" pitchFamily="49" charset="0"/>
              </a:rPr>
              <a:t>EOF</a:t>
            </a:r>
            <a:r>
              <a:rPr lang="en-US" altLang="en-US" sz="1600" dirty="0"/>
              <a:t> can easily be determined by printing it out to the screen:</a:t>
            </a:r>
          </a:p>
          <a:p>
            <a:pPr marL="914400" lvl="3" indent="0">
              <a:spcBef>
                <a:spcPct val="10000"/>
              </a:spcBef>
              <a:buNone/>
            </a:pPr>
            <a:r>
              <a:rPr lang="en-US" altLang="en-US" sz="1800" dirty="0">
                <a:latin typeface="Courier New" pitchFamily="49" charset="0"/>
              </a:rPr>
              <a:t>printf(“%d\n”, EOF);</a:t>
            </a:r>
            <a:endParaRPr lang="en-US" altLang="en-US" sz="1800" dirty="0"/>
          </a:p>
          <a:p>
            <a:pPr lvl="1">
              <a:spcBef>
                <a:spcPct val="10000"/>
              </a:spcBef>
            </a:pPr>
            <a:r>
              <a:rPr lang="en-US" altLang="en-US" sz="1600" dirty="0"/>
              <a:t>The integer used to represent the </a:t>
            </a:r>
            <a:r>
              <a:rPr lang="en-US" altLang="en-US" sz="1600" dirty="0">
                <a:latin typeface="Courier New" pitchFamily="49" charset="0"/>
              </a:rPr>
              <a:t>EOF</a:t>
            </a:r>
            <a:r>
              <a:rPr lang="en-US" altLang="en-US" sz="1600" dirty="0"/>
              <a:t> symbol is system </a:t>
            </a:r>
            <a:r>
              <a:rPr lang="en-US" altLang="en-US" sz="1600" dirty="0" smtClean="0"/>
              <a:t>dependent; </a:t>
            </a:r>
            <a:r>
              <a:rPr lang="en-US" altLang="en-US" sz="1600" dirty="0"/>
              <a:t>it is usually corresponds to the value -1 (which is the case on Windows systems).</a:t>
            </a:r>
          </a:p>
          <a:p>
            <a:pPr>
              <a:spcBef>
                <a:spcPct val="10000"/>
              </a:spcBef>
            </a:pPr>
            <a:r>
              <a:rPr lang="en-US" altLang="en-US" sz="1800" dirty="0"/>
              <a:t>When “control z” is typed on a PC (Windows): </a:t>
            </a:r>
          </a:p>
          <a:p>
            <a:pPr lvl="1">
              <a:spcBef>
                <a:spcPct val="10000"/>
              </a:spcBef>
            </a:pPr>
            <a:r>
              <a:rPr lang="en-US" altLang="en-US" sz="1600" dirty="0"/>
              <a:t>All characters that follow the Cntrl-Z all the way to the end of the line, are lost (including the newline character).  The content before the Cntrl-Z is passed to the program.</a:t>
            </a:r>
          </a:p>
          <a:p>
            <a:pPr lvl="1">
              <a:spcBef>
                <a:spcPct val="10000"/>
              </a:spcBef>
            </a:pPr>
            <a:r>
              <a:rPr lang="en-US" altLang="en-US" sz="1600" dirty="0"/>
              <a:t>If the Cntrl-Z is typed at the start of a line, the function such as getchar() returns and EOF (-1).</a:t>
            </a:r>
          </a:p>
          <a:p>
            <a:pPr lvl="1">
              <a:spcBef>
                <a:spcPct val="10000"/>
              </a:spcBef>
            </a:pPr>
            <a:r>
              <a:rPr lang="en-US" altLang="en-US" sz="1600" dirty="0"/>
              <a:t>The Cntrl-Z is not translated to a value stored in the buffer of the input stream.</a:t>
            </a:r>
          </a:p>
          <a:p>
            <a:pPr lvl="1">
              <a:spcBef>
                <a:spcPct val="10000"/>
              </a:spcBef>
            </a:pPr>
            <a:r>
              <a:rPr lang="en-US" altLang="en-US" sz="1600" dirty="0"/>
              <a:t>The functions </a:t>
            </a:r>
            <a:r>
              <a:rPr lang="en-US" altLang="en-US" sz="1600" dirty="0">
                <a:latin typeface="Courier New" pitchFamily="49" charset="0"/>
              </a:rPr>
              <a:t>getchar</a:t>
            </a:r>
            <a:r>
              <a:rPr lang="en-US" altLang="en-US" sz="1600" dirty="0"/>
              <a:t> and </a:t>
            </a:r>
            <a:r>
              <a:rPr lang="en-US" altLang="en-US" sz="1600" dirty="0">
                <a:latin typeface="Courier New" pitchFamily="49" charset="0"/>
              </a:rPr>
              <a:t>putchar</a:t>
            </a:r>
            <a:r>
              <a:rPr lang="en-US" altLang="en-US" sz="1600" dirty="0"/>
              <a:t> must therefore be of type </a:t>
            </a:r>
            <a:r>
              <a:rPr lang="en-US" altLang="en-US" sz="1600" dirty="0">
                <a:latin typeface="Courier New" pitchFamily="49" charset="0"/>
              </a:rPr>
              <a:t>int</a:t>
            </a:r>
            <a:r>
              <a:rPr lang="en-US" altLang="en-US" sz="1600" dirty="0"/>
              <a:t> in order to return the </a:t>
            </a:r>
            <a:r>
              <a:rPr lang="en-US" altLang="en-US" sz="1600" dirty="0">
                <a:latin typeface="Courier New" pitchFamily="49" charset="0"/>
              </a:rPr>
              <a:t>EOF</a:t>
            </a:r>
            <a:r>
              <a:rPr lang="en-US" altLang="en-US" sz="1600" dirty="0"/>
              <a:t> (in certain systems, the char cannot contain a negative value)</a:t>
            </a:r>
          </a:p>
        </p:txBody>
      </p:sp>
      <p:sp>
        <p:nvSpPr>
          <p:cNvPr id="186372" name="Text Box 4"/>
          <p:cNvSpPr txBox="1">
            <a:spLocks noChangeArrowheads="1"/>
          </p:cNvSpPr>
          <p:nvPr/>
        </p:nvSpPr>
        <p:spPr bwMode="auto">
          <a:xfrm>
            <a:off x="76200" y="0"/>
            <a:ext cx="26581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t>The EOF symbol</a:t>
            </a:r>
          </a:p>
        </p:txBody>
      </p:sp>
    </p:spTree>
    <p:extLst>
      <p:ext uri="{BB962C8B-B14F-4D97-AF65-F5344CB8AC3E}">
        <p14:creationId xmlns:p14="http://schemas.microsoft.com/office/powerpoint/2010/main" val="8990149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Grp="1" noChangeArrowheads="1"/>
          </p:cNvSpPr>
          <p:nvPr>
            <p:ph idx="1"/>
          </p:nvPr>
        </p:nvSpPr>
        <p:spPr>
          <a:xfrm>
            <a:off x="0" y="566738"/>
            <a:ext cx="8991600" cy="5638800"/>
          </a:xfrm>
        </p:spPr>
        <p:txBody>
          <a:bodyPr/>
          <a:lstStyle/>
          <a:p>
            <a:pPr>
              <a:spcBef>
                <a:spcPct val="10000"/>
              </a:spcBef>
            </a:pPr>
            <a:r>
              <a:rPr lang="en-US" altLang="en-US" sz="1800" dirty="0"/>
              <a:t>A line of text can be entered through the keyboard by typing in the text followed by the carriage return key which enters the new line symbol into the input stream.</a:t>
            </a:r>
          </a:p>
          <a:p>
            <a:pPr lvl="1">
              <a:spcBef>
                <a:spcPct val="10000"/>
              </a:spcBef>
              <a:buSzPct val="75000"/>
              <a:buFont typeface="Wingdings" pitchFamily="2" charset="2"/>
              <a:buChar char="è"/>
            </a:pPr>
            <a:r>
              <a:rPr lang="en-US" altLang="en-US" sz="1800" dirty="0"/>
              <a:t>Lines of text entered into the input stream are thus </a:t>
            </a:r>
            <a:r>
              <a:rPr lang="en-US" altLang="en-US" sz="1800" u="sng" dirty="0"/>
              <a:t>delimited</a:t>
            </a:r>
            <a:r>
              <a:rPr lang="en-US" altLang="en-US" sz="1800" dirty="0"/>
              <a:t> by the new line symbol.</a:t>
            </a:r>
          </a:p>
          <a:p>
            <a:pPr lvl="1">
              <a:spcBef>
                <a:spcPct val="10000"/>
              </a:spcBef>
              <a:buClr>
                <a:schemeClr val="accent2"/>
              </a:buClr>
              <a:buSzPct val="75000"/>
              <a:buFont typeface="Wingdings" pitchFamily="2" charset="2"/>
              <a:buChar char="è"/>
            </a:pPr>
            <a:r>
              <a:rPr lang="en-US" altLang="en-US" sz="1800" dirty="0">
                <a:solidFill>
                  <a:schemeClr val="accent2"/>
                </a:solidFill>
              </a:rPr>
              <a:t>The end of a line of text can be found by testing the character read against the new line symbol.</a:t>
            </a:r>
            <a:endParaRPr lang="en-US" altLang="en-US" sz="1800" dirty="0"/>
          </a:p>
          <a:p>
            <a:pPr>
              <a:spcBef>
                <a:spcPct val="10000"/>
              </a:spcBef>
            </a:pPr>
            <a:r>
              <a:rPr lang="en-US" altLang="en-US" sz="1800" dirty="0"/>
              <a:t>An </a:t>
            </a:r>
            <a:r>
              <a:rPr lang="en-US" altLang="en-US" sz="1800" u="sng" dirty="0"/>
              <a:t>input sequence</a:t>
            </a:r>
            <a:r>
              <a:rPr lang="en-US" altLang="en-US" sz="1800" dirty="0"/>
              <a:t> is comprised of one or more lines of text.</a:t>
            </a:r>
          </a:p>
          <a:p>
            <a:pPr lvl="1">
              <a:spcBef>
                <a:spcPct val="10000"/>
              </a:spcBef>
            </a:pPr>
            <a:r>
              <a:rPr lang="en-US" altLang="en-US" sz="1800" dirty="0"/>
              <a:t>We need a key other than the carriage return key to indicate the end of an input sequence since the carriage return is already being used to indicate the end of a line of text.</a:t>
            </a:r>
          </a:p>
          <a:p>
            <a:pPr lvl="1">
              <a:spcBef>
                <a:spcPct val="10000"/>
              </a:spcBef>
            </a:pPr>
            <a:r>
              <a:rPr lang="en-US" altLang="en-US" sz="1800" dirty="0"/>
              <a:t>The end of an input sequence is indicated by entering “</a:t>
            </a:r>
            <a:r>
              <a:rPr lang="en-US" altLang="en-US" sz="2000" dirty="0">
                <a:latin typeface="Courier New" pitchFamily="49" charset="0"/>
              </a:rPr>
              <a:t>cntrl-Z” </a:t>
            </a:r>
            <a:r>
              <a:rPr lang="en-US" altLang="en-US" sz="1800" dirty="0"/>
              <a:t>(the keys </a:t>
            </a:r>
            <a:r>
              <a:rPr lang="en-US" altLang="en-US" sz="1800" dirty="0">
                <a:latin typeface="Courier New" pitchFamily="49" charset="0"/>
              </a:rPr>
              <a:t>ctrl</a:t>
            </a:r>
            <a:r>
              <a:rPr lang="en-US" altLang="en-US" sz="1800" dirty="0"/>
              <a:t> and </a:t>
            </a:r>
            <a:r>
              <a:rPr lang="en-US" altLang="en-US" sz="1800" dirty="0">
                <a:latin typeface="Courier New" pitchFamily="49" charset="0"/>
              </a:rPr>
              <a:t>z</a:t>
            </a:r>
            <a:r>
              <a:rPr lang="en-US" altLang="en-US" sz="1800" dirty="0"/>
              <a:t> at the </a:t>
            </a:r>
            <a:r>
              <a:rPr lang="en-US" altLang="en-US" sz="1800" u="sng" dirty="0"/>
              <a:t>same time)</a:t>
            </a:r>
            <a:r>
              <a:rPr lang="en-US" altLang="en-US" sz="1800" dirty="0"/>
              <a:t> on the keyboard. This key sequence can also be represented by “</a:t>
            </a:r>
            <a:r>
              <a:rPr lang="en-US" altLang="en-US" sz="1800" dirty="0">
                <a:latin typeface="Courier New" pitchFamily="49" charset="0"/>
              </a:rPr>
              <a:t>ctrl z</a:t>
            </a:r>
            <a:r>
              <a:rPr lang="en-US" altLang="en-US" sz="1800" dirty="0"/>
              <a:t>”  or “</a:t>
            </a:r>
            <a:r>
              <a:rPr lang="en-US" altLang="en-US" sz="1800" dirty="0">
                <a:latin typeface="Courier New" pitchFamily="49" charset="0"/>
              </a:rPr>
              <a:t>^z</a:t>
            </a:r>
            <a:r>
              <a:rPr lang="en-US" altLang="en-US" sz="1800" dirty="0"/>
              <a:t>”</a:t>
            </a:r>
            <a:r>
              <a:rPr lang="en-US" altLang="en-US" sz="1800" dirty="0">
                <a:latin typeface="Courier New" pitchFamily="49" charset="0"/>
              </a:rPr>
              <a:t>.</a:t>
            </a:r>
            <a:endParaRPr lang="en-US" altLang="en-US" sz="1800" dirty="0"/>
          </a:p>
          <a:p>
            <a:pPr lvl="1">
              <a:spcBef>
                <a:spcPct val="10000"/>
              </a:spcBef>
            </a:pPr>
            <a:r>
              <a:rPr lang="en-US" altLang="en-US" sz="1800" dirty="0"/>
              <a:t>This sequence of keys is interpreted as the end of an input sequence and is translated to EOF (-1), i.e., the value returned by functions that reads standard input.</a:t>
            </a:r>
          </a:p>
          <a:p>
            <a:pPr lvl="1">
              <a:spcBef>
                <a:spcPct val="10000"/>
              </a:spcBef>
            </a:pPr>
            <a:r>
              <a:rPr lang="en-US" altLang="en-US" sz="1800" dirty="0"/>
              <a:t>Thus the end of an input sequence can thus be determined by testing the value returned of </a:t>
            </a:r>
            <a:r>
              <a:rPr lang="en-US" altLang="en-US" sz="1800" dirty="0">
                <a:latin typeface="Courier New" pitchFamily="49" charset="0"/>
              </a:rPr>
              <a:t>EOF</a:t>
            </a:r>
            <a:r>
              <a:rPr lang="en-US" altLang="en-US" sz="1800" dirty="0"/>
              <a:t> by the functions that read the standard input.</a:t>
            </a:r>
            <a:endParaRPr lang="en-US" altLang="en-US" sz="2000" dirty="0"/>
          </a:p>
        </p:txBody>
      </p:sp>
      <p:sp>
        <p:nvSpPr>
          <p:cNvPr id="185348" name="Text Box 4"/>
          <p:cNvSpPr txBox="1">
            <a:spLocks noChangeArrowheads="1"/>
          </p:cNvSpPr>
          <p:nvPr/>
        </p:nvSpPr>
        <p:spPr bwMode="auto">
          <a:xfrm>
            <a:off x="76200" y="76200"/>
            <a:ext cx="419057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t>Processing Input Sequences</a:t>
            </a:r>
          </a:p>
        </p:txBody>
      </p:sp>
    </p:spTree>
    <p:extLst>
      <p:ext uri="{BB962C8B-B14F-4D97-AF65-F5344CB8AC3E}">
        <p14:creationId xmlns:p14="http://schemas.microsoft.com/office/powerpoint/2010/main" val="28905490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3"/>
          <p:cNvSpPr>
            <a:spLocks noGrp="1" noChangeArrowheads="1"/>
          </p:cNvSpPr>
          <p:nvPr>
            <p:ph idx="1"/>
          </p:nvPr>
        </p:nvSpPr>
        <p:spPr>
          <a:xfrm>
            <a:off x="76200" y="838200"/>
            <a:ext cx="8991600" cy="5562600"/>
          </a:xfrm>
        </p:spPr>
        <p:txBody>
          <a:bodyPr/>
          <a:lstStyle/>
          <a:p>
            <a:pPr>
              <a:spcBef>
                <a:spcPct val="10000"/>
              </a:spcBef>
            </a:pPr>
            <a:r>
              <a:rPr lang="en-US" altLang="en-US" sz="1800" dirty="0" smtClean="0"/>
              <a:t>Random numbers are often used to simulate a random process, such as a coin toss or a dice roll.</a:t>
            </a:r>
          </a:p>
          <a:p>
            <a:pPr>
              <a:spcBef>
                <a:spcPct val="10000"/>
              </a:spcBef>
            </a:pPr>
            <a:r>
              <a:rPr lang="en-US" altLang="en-US" sz="1800" dirty="0" smtClean="0"/>
              <a:t>The standard functions </a:t>
            </a:r>
            <a:r>
              <a:rPr lang="en-US" altLang="en-US" sz="1800" dirty="0" smtClean="0">
                <a:latin typeface="Courier New" pitchFamily="49" charset="0"/>
              </a:rPr>
              <a:t>rand()</a:t>
            </a:r>
            <a:r>
              <a:rPr lang="en-US" altLang="en-US" sz="1800" dirty="0" smtClean="0"/>
              <a:t> and </a:t>
            </a:r>
            <a:r>
              <a:rPr lang="en-US" altLang="en-US" sz="1800" dirty="0" smtClean="0">
                <a:latin typeface="Courier New" pitchFamily="49" charset="0"/>
              </a:rPr>
              <a:t>srand()</a:t>
            </a:r>
            <a:r>
              <a:rPr lang="en-US" altLang="en-US" sz="1800" dirty="0" smtClean="0"/>
              <a:t> can be used to generate a </a:t>
            </a:r>
            <a:r>
              <a:rPr lang="en-US" altLang="en-US" sz="1800" u="sng" dirty="0" smtClean="0"/>
              <a:t>pseudo-random</a:t>
            </a:r>
            <a:r>
              <a:rPr lang="en-US" altLang="en-US" sz="1800" dirty="0" smtClean="0"/>
              <a:t> sequence of numbers. These sequences are called pseudo-random since the numbers eventually start repeating themselves.</a:t>
            </a:r>
          </a:p>
          <a:p>
            <a:pPr>
              <a:spcBef>
                <a:spcPct val="10000"/>
              </a:spcBef>
            </a:pPr>
            <a:r>
              <a:rPr lang="en-US" altLang="en-US" sz="1800" dirty="0" smtClean="0"/>
              <a:t>The function </a:t>
            </a:r>
            <a:r>
              <a:rPr lang="en-US" altLang="en-US" sz="1800" dirty="0" smtClean="0">
                <a:latin typeface="Courier New" pitchFamily="49" charset="0"/>
              </a:rPr>
              <a:t>rand()</a:t>
            </a:r>
            <a:r>
              <a:rPr lang="en-US" altLang="en-US" sz="1800" dirty="0" smtClean="0"/>
              <a:t> is of type </a:t>
            </a:r>
            <a:r>
              <a:rPr lang="en-US" altLang="en-US" sz="1800" dirty="0" smtClean="0">
                <a:latin typeface="Courier New" pitchFamily="49" charset="0"/>
              </a:rPr>
              <a:t>int</a:t>
            </a:r>
            <a:r>
              <a:rPr lang="en-US" altLang="en-US" sz="1800" dirty="0" smtClean="0"/>
              <a:t>, thus it returns an </a:t>
            </a:r>
            <a:r>
              <a:rPr lang="en-US" altLang="en-US" sz="1800" u="sng" dirty="0" smtClean="0"/>
              <a:t>integer</a:t>
            </a:r>
            <a:r>
              <a:rPr lang="en-US" altLang="en-US" sz="1800" dirty="0" smtClean="0"/>
              <a:t>, and it does not require an argument. </a:t>
            </a:r>
          </a:p>
          <a:p>
            <a:pPr lvl="1">
              <a:spcBef>
                <a:spcPct val="10000"/>
              </a:spcBef>
            </a:pPr>
            <a:r>
              <a:rPr lang="en-US" altLang="en-US" sz="1800" dirty="0" smtClean="0"/>
              <a:t>The integer returned by </a:t>
            </a:r>
            <a:r>
              <a:rPr lang="en-US" altLang="en-US" sz="1800" dirty="0" smtClean="0">
                <a:latin typeface="Courier New" pitchFamily="49" charset="0"/>
              </a:rPr>
              <a:t>rand()</a:t>
            </a:r>
            <a:r>
              <a:rPr lang="en-US" altLang="en-US" sz="1800" dirty="0" smtClean="0"/>
              <a:t> is contained between 0 and </a:t>
            </a:r>
            <a:r>
              <a:rPr lang="en-US" altLang="en-US" sz="1800" dirty="0" smtClean="0">
                <a:latin typeface="Courier New" pitchFamily="49" charset="0"/>
              </a:rPr>
              <a:t>RAND_MAX</a:t>
            </a:r>
            <a:r>
              <a:rPr lang="en-US" altLang="en-US" sz="1800" dirty="0" smtClean="0"/>
              <a:t> where </a:t>
            </a:r>
            <a:r>
              <a:rPr lang="en-US" altLang="en-US" sz="1800" dirty="0" smtClean="0">
                <a:latin typeface="Courier New" pitchFamily="49" charset="0"/>
              </a:rPr>
              <a:t>RAND_MAX</a:t>
            </a:r>
            <a:r>
              <a:rPr lang="en-US" altLang="en-US" sz="1800" dirty="0" smtClean="0"/>
              <a:t> is a symbolic constant.  </a:t>
            </a:r>
          </a:p>
          <a:p>
            <a:pPr lvl="1">
              <a:spcBef>
                <a:spcPct val="10000"/>
              </a:spcBef>
            </a:pPr>
            <a:r>
              <a:rPr lang="en-US" altLang="en-US" sz="1800" dirty="0" smtClean="0"/>
              <a:t>The value associated with </a:t>
            </a:r>
            <a:r>
              <a:rPr lang="en-US" altLang="en-US" sz="1800" dirty="0" smtClean="0">
                <a:latin typeface="Courier New" pitchFamily="49" charset="0"/>
              </a:rPr>
              <a:t>RAND_MAX</a:t>
            </a:r>
            <a:r>
              <a:rPr lang="en-US" altLang="en-US" sz="1800" dirty="0" smtClean="0"/>
              <a:t>, defined in </a:t>
            </a:r>
            <a:r>
              <a:rPr lang="en-US" altLang="en-US" sz="1800" dirty="0" smtClean="0">
                <a:latin typeface="Courier New" pitchFamily="49" charset="0"/>
              </a:rPr>
              <a:t>stdlib.h</a:t>
            </a:r>
            <a:r>
              <a:rPr lang="en-US" altLang="en-US" sz="1800" dirty="0" smtClean="0"/>
              <a:t> </a:t>
            </a:r>
            <a:r>
              <a:rPr lang="en-US" altLang="en-US" sz="1800" dirty="0" smtClean="0">
                <a:latin typeface="Courier New" pitchFamily="49" charset="0"/>
              </a:rPr>
              <a:t>(#include &lt;stdlib.h&gt;</a:t>
            </a:r>
            <a:r>
              <a:rPr lang="en-US" altLang="en-US" sz="1800" dirty="0" smtClean="0"/>
              <a:t>), is usually 32767.</a:t>
            </a:r>
          </a:p>
          <a:p>
            <a:pPr>
              <a:spcBef>
                <a:spcPct val="10000"/>
              </a:spcBef>
            </a:pPr>
            <a:r>
              <a:rPr lang="en-US" altLang="en-US" sz="1800" dirty="0" smtClean="0"/>
              <a:t>From one execution to another, </a:t>
            </a:r>
            <a:r>
              <a:rPr lang="en-US" altLang="en-US" sz="1800" dirty="0" smtClean="0">
                <a:latin typeface="Courier New" pitchFamily="49" charset="0"/>
              </a:rPr>
              <a:t>rand()</a:t>
            </a:r>
            <a:r>
              <a:rPr lang="en-US" altLang="en-US" sz="1800" dirty="0" smtClean="0"/>
              <a:t> generates the </a:t>
            </a:r>
            <a:r>
              <a:rPr lang="en-US" altLang="en-US" sz="1800" u="sng" dirty="0" smtClean="0"/>
              <a:t>same</a:t>
            </a:r>
            <a:r>
              <a:rPr lang="en-US" altLang="en-US" sz="1800" dirty="0" smtClean="0"/>
              <a:t> sequence of pseudo-random numbers. This sequence can be changed via the function </a:t>
            </a:r>
            <a:r>
              <a:rPr lang="en-US" altLang="en-US" sz="1800" dirty="0" smtClean="0">
                <a:latin typeface="Courier New" pitchFamily="49" charset="0"/>
              </a:rPr>
              <a:t>srand()</a:t>
            </a:r>
            <a:r>
              <a:rPr lang="en-US" altLang="en-US" sz="1800" dirty="0" smtClean="0"/>
              <a:t> which changes the </a:t>
            </a:r>
            <a:r>
              <a:rPr lang="en-US" altLang="en-US" sz="1800" u="sng" dirty="0" smtClean="0"/>
              <a:t>root</a:t>
            </a:r>
            <a:r>
              <a:rPr lang="en-US" altLang="en-US" sz="1800" dirty="0" smtClean="0"/>
              <a:t> or the seed of the random number generator. </a:t>
            </a:r>
          </a:p>
          <a:p>
            <a:pPr lvl="1">
              <a:spcBef>
                <a:spcPct val="10000"/>
              </a:spcBef>
            </a:pPr>
            <a:r>
              <a:rPr lang="en-US" altLang="en-US" sz="1800" dirty="0" smtClean="0"/>
              <a:t>The function </a:t>
            </a:r>
            <a:r>
              <a:rPr lang="en-US" altLang="en-US" sz="1800" dirty="0" smtClean="0">
                <a:latin typeface="Courier New" pitchFamily="49" charset="0"/>
              </a:rPr>
              <a:t>srand()</a:t>
            </a:r>
            <a:r>
              <a:rPr lang="en-US" altLang="en-US" sz="1800" dirty="0" smtClean="0"/>
              <a:t> does not return a value.</a:t>
            </a:r>
          </a:p>
          <a:p>
            <a:pPr lvl="1">
              <a:spcBef>
                <a:spcPct val="10000"/>
              </a:spcBef>
            </a:pPr>
            <a:r>
              <a:rPr lang="en-US" altLang="en-US" sz="1800" dirty="0" smtClean="0"/>
              <a:t>The function </a:t>
            </a:r>
            <a:r>
              <a:rPr lang="en-US" altLang="en-US" sz="1800" dirty="0" smtClean="0">
                <a:latin typeface="Courier New" pitchFamily="49" charset="0"/>
              </a:rPr>
              <a:t>srand()</a:t>
            </a:r>
            <a:r>
              <a:rPr lang="en-US" altLang="en-US" sz="1800" dirty="0" smtClean="0"/>
              <a:t> requires one argument which is a </a:t>
            </a:r>
            <a:r>
              <a:rPr lang="en-US" altLang="en-US" sz="1800" u="sng" dirty="0" smtClean="0"/>
              <a:t>positive integer</a:t>
            </a:r>
            <a:r>
              <a:rPr lang="en-US" altLang="en-US" sz="1800" dirty="0" smtClean="0"/>
              <a:t> of type </a:t>
            </a:r>
            <a:r>
              <a:rPr lang="en-US" altLang="en-US" sz="1800" dirty="0" smtClean="0">
                <a:latin typeface="Courier New" pitchFamily="49" charset="0"/>
              </a:rPr>
              <a:t>unsigned int </a:t>
            </a:r>
            <a:r>
              <a:rPr lang="en-US" altLang="en-US" sz="1800" dirty="0" smtClean="0"/>
              <a:t>(default value of the seed is 1).</a:t>
            </a:r>
          </a:p>
        </p:txBody>
      </p:sp>
      <p:sp>
        <p:nvSpPr>
          <p:cNvPr id="20484" name="Rectangle 2"/>
          <p:cNvSpPr>
            <a:spLocks noGrp="1" noChangeArrowheads="1"/>
          </p:cNvSpPr>
          <p:nvPr>
            <p:ph type="title"/>
          </p:nvPr>
        </p:nvSpPr>
        <p:spPr>
          <a:xfrm>
            <a:off x="76200" y="76200"/>
            <a:ext cx="8351808" cy="609600"/>
          </a:xfrm>
        </p:spPr>
        <p:txBody>
          <a:bodyPr>
            <a:noAutofit/>
          </a:bodyPr>
          <a:lstStyle/>
          <a:p>
            <a:r>
              <a:rPr lang="en-US" altLang="en-US" sz="2800" dirty="0" smtClean="0"/>
              <a:t>Generation of Random Numbers</a:t>
            </a:r>
            <a:endParaRPr lang="en-US" altLang="en-US" sz="4400" dirty="0" smtClean="0"/>
          </a:p>
        </p:txBody>
      </p:sp>
      <p:sp>
        <p:nvSpPr>
          <p:cNvPr id="3" name="Slide Number Placeholder 2"/>
          <p:cNvSpPr>
            <a:spLocks noGrp="1"/>
          </p:cNvSpPr>
          <p:nvPr>
            <p:ph type="sldNum" sz="quarter" idx="12"/>
          </p:nvPr>
        </p:nvSpPr>
        <p:spPr/>
        <p:txBody>
          <a:bodyPr/>
          <a:lstStyle/>
          <a:p>
            <a:fld id="{6245DD73-0C46-47FF-A0F4-45E08D519147}" type="slidenum">
              <a:rPr lang="en-US" altLang="en-US" smtClean="0"/>
              <a:t>48</a:t>
            </a:fld>
            <a:endParaRPr lang="en-US" altLang="en-US" dirty="0"/>
          </a:p>
        </p:txBody>
      </p:sp>
    </p:spTree>
    <p:extLst>
      <p:ext uri="{BB962C8B-B14F-4D97-AF65-F5344CB8AC3E}">
        <p14:creationId xmlns:p14="http://schemas.microsoft.com/office/powerpoint/2010/main" val="39041857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0" y="-50800"/>
            <a:ext cx="591700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600" dirty="0"/>
              <a:t>Sequences of Random Integers</a:t>
            </a:r>
          </a:p>
        </p:txBody>
      </p:sp>
      <p:sp>
        <p:nvSpPr>
          <p:cNvPr id="21509" name="Rectangle 5"/>
          <p:cNvSpPr>
            <a:spLocks noChangeArrowheads="1"/>
          </p:cNvSpPr>
          <p:nvPr/>
        </p:nvSpPr>
        <p:spPr bwMode="auto">
          <a:xfrm>
            <a:off x="76200" y="606425"/>
            <a:ext cx="8991600" cy="572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ct val="10000"/>
              </a:spcBef>
            </a:pPr>
            <a:r>
              <a:rPr lang="en-US" altLang="en-US" sz="2400" dirty="0"/>
              <a:t>We often wish to generate a sequence of random </a:t>
            </a:r>
            <a:r>
              <a:rPr lang="en-US" altLang="en-US" sz="2400" u="sng" dirty="0"/>
              <a:t>integers</a:t>
            </a:r>
            <a:r>
              <a:rPr lang="en-US" altLang="en-US" sz="2400" dirty="0"/>
              <a:t> that are within a prescribed </a:t>
            </a:r>
            <a:r>
              <a:rPr lang="en-US" altLang="en-US" sz="2400" u="sng" dirty="0"/>
              <a:t>range</a:t>
            </a:r>
            <a:r>
              <a:rPr lang="en-US" altLang="en-US" sz="2400" dirty="0"/>
              <a:t>. The modulus operator </a:t>
            </a:r>
            <a:r>
              <a:rPr lang="en-US" altLang="en-US" sz="2400" dirty="0">
                <a:latin typeface="Courier New" pitchFamily="49" charset="0"/>
              </a:rPr>
              <a:t>%</a:t>
            </a:r>
            <a:r>
              <a:rPr lang="en-US" altLang="en-US" sz="2400" dirty="0"/>
              <a:t> is quite useful for this task.</a:t>
            </a:r>
          </a:p>
          <a:p>
            <a:pPr>
              <a:spcBef>
                <a:spcPct val="10000"/>
              </a:spcBef>
              <a:buFont typeface="Wingdings" pitchFamily="2" charset="2"/>
              <a:buNone/>
            </a:pPr>
            <a:r>
              <a:rPr lang="en-US" altLang="en-US" sz="2400" dirty="0"/>
              <a:t>E.g.:</a:t>
            </a:r>
            <a:r>
              <a:rPr lang="en-US" altLang="en-US" sz="2400" dirty="0">
                <a:latin typeface="Courier New" pitchFamily="49" charset="0"/>
              </a:rPr>
              <a:t>  int integer;</a:t>
            </a:r>
          </a:p>
          <a:p>
            <a:pPr lvl="2">
              <a:spcBef>
                <a:spcPct val="10000"/>
              </a:spcBef>
              <a:buFontTx/>
              <a:buNone/>
            </a:pPr>
            <a:r>
              <a:rPr lang="en-US" altLang="en-US" sz="2400" dirty="0">
                <a:latin typeface="Courier New" pitchFamily="49" charset="0"/>
              </a:rPr>
              <a:t>integer = rand() % 8;</a:t>
            </a:r>
          </a:p>
          <a:p>
            <a:pPr lvl="2">
              <a:spcBef>
                <a:spcPct val="10000"/>
              </a:spcBef>
              <a:buFontTx/>
              <a:buNone/>
            </a:pPr>
            <a:r>
              <a:rPr lang="en-US" altLang="en-US" sz="2400" dirty="0">
                <a:latin typeface="Courier New" pitchFamily="49" charset="0"/>
              </a:rPr>
              <a:t>integer = 1 + rand() % 6;</a:t>
            </a:r>
          </a:p>
          <a:p>
            <a:pPr lvl="2">
              <a:spcBef>
                <a:spcPct val="10000"/>
              </a:spcBef>
              <a:buFontTx/>
              <a:buNone/>
            </a:pPr>
            <a:r>
              <a:rPr lang="en-US" altLang="en-US" sz="2400" dirty="0">
                <a:latin typeface="Courier New" pitchFamily="49" charset="0"/>
              </a:rPr>
              <a:t>integer = rand() % 51 - 25;</a:t>
            </a:r>
          </a:p>
          <a:p>
            <a:pPr>
              <a:spcBef>
                <a:spcPct val="10000"/>
              </a:spcBef>
            </a:pPr>
            <a:r>
              <a:rPr lang="en-US" altLang="en-US" sz="2400" dirty="0"/>
              <a:t>The following general formula can be used to generate random integers within the range     a </a:t>
            </a:r>
            <a:r>
              <a:rPr lang="en-US" altLang="en-US" sz="2400" dirty="0">
                <a:sym typeface="Symbol" pitchFamily="18" charset="2"/>
              </a:rPr>
              <a:t> integer  b:</a:t>
            </a:r>
          </a:p>
          <a:p>
            <a:pPr lvl="2">
              <a:spcBef>
                <a:spcPct val="10000"/>
              </a:spcBef>
            </a:pPr>
            <a:r>
              <a:rPr lang="en-US" altLang="en-US" sz="2400" dirty="0">
                <a:latin typeface="Courier New" pitchFamily="49" charset="0"/>
                <a:sym typeface="Symbol" pitchFamily="18" charset="2"/>
              </a:rPr>
              <a:t>int a, b, integer;</a:t>
            </a:r>
          </a:p>
          <a:p>
            <a:pPr lvl="2">
              <a:spcBef>
                <a:spcPct val="10000"/>
              </a:spcBef>
            </a:pPr>
            <a:r>
              <a:rPr lang="en-US" altLang="en-US" sz="2400" dirty="0">
                <a:latin typeface="Courier New" pitchFamily="49" charset="0"/>
                <a:sym typeface="Symbol" pitchFamily="18" charset="2"/>
              </a:rPr>
              <a:t>integer = a + rand() % (b - a + 1);</a:t>
            </a:r>
          </a:p>
          <a:p>
            <a:pPr lvl="1">
              <a:spcBef>
                <a:spcPct val="10000"/>
              </a:spcBef>
            </a:pPr>
            <a:r>
              <a:rPr lang="en-US" altLang="en-US" sz="2400" dirty="0">
                <a:sym typeface="Symbol" pitchFamily="18" charset="2"/>
              </a:rPr>
              <a:t>The expression </a:t>
            </a:r>
            <a:r>
              <a:rPr lang="en-US" altLang="en-US" sz="2400" dirty="0">
                <a:latin typeface="Courier New" pitchFamily="49" charset="0"/>
                <a:sym typeface="Symbol" pitchFamily="18" charset="2"/>
              </a:rPr>
              <a:t>(b - a + 1)</a:t>
            </a:r>
            <a:r>
              <a:rPr lang="en-US" altLang="en-US" sz="2400" dirty="0">
                <a:sym typeface="Symbol" pitchFamily="18" charset="2"/>
              </a:rPr>
              <a:t> specifies the width of the range and </a:t>
            </a:r>
            <a:r>
              <a:rPr lang="en-US" altLang="en-US" sz="2400" dirty="0">
                <a:latin typeface="Courier New" pitchFamily="49" charset="0"/>
                <a:sym typeface="Symbol" pitchFamily="18" charset="2"/>
              </a:rPr>
              <a:t>a</a:t>
            </a:r>
            <a:r>
              <a:rPr lang="en-US" altLang="en-US" sz="2400" dirty="0">
                <a:sym typeface="Symbol" pitchFamily="18" charset="2"/>
              </a:rPr>
              <a:t> specifies its beginning.</a:t>
            </a:r>
          </a:p>
        </p:txBody>
      </p:sp>
      <p:sp>
        <p:nvSpPr>
          <p:cNvPr id="21510" name="Line 8"/>
          <p:cNvSpPr>
            <a:spLocks noChangeShapeType="1"/>
          </p:cNvSpPr>
          <p:nvPr/>
        </p:nvSpPr>
        <p:spPr bwMode="auto">
          <a:xfrm>
            <a:off x="5003800" y="2366963"/>
            <a:ext cx="1624013" cy="0"/>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1511" name="Line 9"/>
          <p:cNvSpPr>
            <a:spLocks noChangeShapeType="1"/>
          </p:cNvSpPr>
          <p:nvPr/>
        </p:nvSpPr>
        <p:spPr bwMode="auto">
          <a:xfrm>
            <a:off x="5711825" y="2755900"/>
            <a:ext cx="990600" cy="0"/>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21512" name="Line 10"/>
          <p:cNvSpPr>
            <a:spLocks noChangeShapeType="1"/>
          </p:cNvSpPr>
          <p:nvPr/>
        </p:nvSpPr>
        <p:spPr bwMode="auto">
          <a:xfrm>
            <a:off x="6000750" y="3117850"/>
            <a:ext cx="744538" cy="0"/>
          </a:xfrm>
          <a:prstGeom prst="line">
            <a:avLst/>
          </a:prstGeom>
          <a:noFill/>
          <a:ln w="127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dirty="0"/>
          </a:p>
        </p:txBody>
      </p:sp>
      <p:sp>
        <p:nvSpPr>
          <p:cNvPr id="174092" name="Text Box 12"/>
          <p:cNvSpPr txBox="1">
            <a:spLocks noChangeArrowheads="1"/>
          </p:cNvSpPr>
          <p:nvPr/>
        </p:nvSpPr>
        <p:spPr bwMode="auto">
          <a:xfrm>
            <a:off x="6654800" y="2098675"/>
            <a:ext cx="1971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dirty="0">
                <a:solidFill>
                  <a:schemeClr val="accent2"/>
                </a:solidFill>
              </a:rPr>
              <a:t>0 </a:t>
            </a:r>
            <a:r>
              <a:rPr lang="en-US" altLang="en-US" sz="2400" dirty="0">
                <a:solidFill>
                  <a:schemeClr val="accent2"/>
                </a:solidFill>
                <a:sym typeface="Symbol" pitchFamily="18" charset="2"/>
              </a:rPr>
              <a:t> integer  7</a:t>
            </a:r>
          </a:p>
        </p:txBody>
      </p:sp>
      <p:sp>
        <p:nvSpPr>
          <p:cNvPr id="174093" name="Text Box 13"/>
          <p:cNvSpPr txBox="1">
            <a:spLocks noChangeArrowheads="1"/>
          </p:cNvSpPr>
          <p:nvPr/>
        </p:nvSpPr>
        <p:spPr bwMode="auto">
          <a:xfrm>
            <a:off x="6715125" y="2498725"/>
            <a:ext cx="1971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dirty="0">
                <a:solidFill>
                  <a:schemeClr val="accent2"/>
                </a:solidFill>
              </a:rPr>
              <a:t>1 </a:t>
            </a:r>
            <a:r>
              <a:rPr lang="en-US" altLang="en-US" sz="2400" dirty="0">
                <a:solidFill>
                  <a:schemeClr val="accent2"/>
                </a:solidFill>
                <a:sym typeface="Symbol" pitchFamily="18" charset="2"/>
              </a:rPr>
              <a:t> integer  6</a:t>
            </a:r>
          </a:p>
        </p:txBody>
      </p:sp>
      <p:sp>
        <p:nvSpPr>
          <p:cNvPr id="174094" name="Text Box 14"/>
          <p:cNvSpPr txBox="1">
            <a:spLocks noChangeArrowheads="1"/>
          </p:cNvSpPr>
          <p:nvPr/>
        </p:nvSpPr>
        <p:spPr bwMode="auto">
          <a:xfrm>
            <a:off x="6765925" y="2889250"/>
            <a:ext cx="2378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dirty="0">
                <a:solidFill>
                  <a:schemeClr val="accent2"/>
                </a:solidFill>
              </a:rPr>
              <a:t>-25 </a:t>
            </a:r>
            <a:r>
              <a:rPr lang="en-US" altLang="en-US" sz="2400" dirty="0">
                <a:solidFill>
                  <a:schemeClr val="accent2"/>
                </a:solidFill>
                <a:sym typeface="Symbol" pitchFamily="18" charset="2"/>
              </a:rPr>
              <a:t> integer  25</a:t>
            </a:r>
          </a:p>
        </p:txBody>
      </p:sp>
      <p:sp>
        <p:nvSpPr>
          <p:cNvPr id="3" name="Slide Number Placeholder 2"/>
          <p:cNvSpPr>
            <a:spLocks noGrp="1"/>
          </p:cNvSpPr>
          <p:nvPr>
            <p:ph type="sldNum" sz="quarter" idx="12"/>
          </p:nvPr>
        </p:nvSpPr>
        <p:spPr/>
        <p:txBody>
          <a:bodyPr/>
          <a:lstStyle/>
          <a:p>
            <a:fld id="{6245DD73-0C46-47FF-A0F4-45E08D519147}" type="slidenum">
              <a:rPr lang="en-US" altLang="en-US" smtClean="0"/>
              <a:t>49</a:t>
            </a:fld>
            <a:endParaRPr lang="en-US" altLang="en-US" dirty="0"/>
          </a:p>
        </p:txBody>
      </p:sp>
    </p:spTree>
    <p:extLst>
      <p:ext uri="{BB962C8B-B14F-4D97-AF65-F5344CB8AC3E}">
        <p14:creationId xmlns:p14="http://schemas.microsoft.com/office/powerpoint/2010/main" val="23324701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0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09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0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p:bldP spid="174093" grpId="0"/>
      <p:bldP spid="17409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3"/>
          <p:cNvSpPr txBox="1">
            <a:spLocks noChangeArrowheads="1"/>
          </p:cNvSpPr>
          <p:nvPr/>
        </p:nvSpPr>
        <p:spPr bwMode="auto">
          <a:xfrm>
            <a:off x="0" y="-50800"/>
            <a:ext cx="5491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800" dirty="0"/>
              <a:t>Sequences of Random Real Numbers</a:t>
            </a:r>
          </a:p>
        </p:txBody>
      </p:sp>
      <p:sp>
        <p:nvSpPr>
          <p:cNvPr id="22533" name="Rectangle 4"/>
          <p:cNvSpPr>
            <a:spLocks noChangeArrowheads="1"/>
          </p:cNvSpPr>
          <p:nvPr/>
        </p:nvSpPr>
        <p:spPr bwMode="auto">
          <a:xfrm>
            <a:off x="0" y="525463"/>
            <a:ext cx="8991600" cy="571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100000"/>
              </a:spcBef>
              <a:buClr>
                <a:schemeClr val="tx1"/>
              </a:buClr>
              <a:buSzPct val="75000"/>
              <a:buFont typeface="Wingdings" pitchFamily="2" charset="2"/>
              <a:buChar char="l"/>
              <a:defRPr>
                <a:solidFill>
                  <a:schemeClr val="tx1"/>
                </a:solidFill>
                <a:latin typeface="Times New Roman" pitchFamily="18" charset="0"/>
              </a:defRPr>
            </a:lvl1pPr>
            <a:lvl2pPr marL="742950" indent="-285750">
              <a:spcBef>
                <a:spcPct val="20000"/>
              </a:spcBef>
              <a:buClr>
                <a:schemeClr val="tx1"/>
              </a:buClr>
              <a:buChar char="–"/>
              <a:defRPr>
                <a:solidFill>
                  <a:schemeClr val="tx1"/>
                </a:solidFill>
                <a:latin typeface="Times New Roman" pitchFamily="18" charset="0"/>
              </a:defRPr>
            </a:lvl2pPr>
            <a:lvl3pPr marL="1143000" indent="-228600">
              <a:spcBef>
                <a:spcPct val="20000"/>
              </a:spcBef>
              <a:buChar char=" "/>
              <a:defRPr>
                <a:solidFill>
                  <a:schemeClr val="tx1"/>
                </a:solidFill>
                <a:latin typeface="Times New Roman" pitchFamily="18" charset="0"/>
              </a:defRPr>
            </a:lvl3pPr>
            <a:lvl4pPr marL="1600200" indent="-228600">
              <a:spcBef>
                <a:spcPct val="20000"/>
              </a:spcBef>
              <a:buChar char=" "/>
              <a:defRPr>
                <a:solidFill>
                  <a:schemeClr val="tx1"/>
                </a:solidFill>
                <a:latin typeface="Times New Roman" pitchFamily="18" charset="0"/>
              </a:defRPr>
            </a:lvl4pPr>
            <a:lvl5pPr marL="2057400" indent="-228600">
              <a:spcBef>
                <a:spcPct val="20000"/>
              </a:spcBef>
              <a:buChar char="»"/>
              <a:defRPr>
                <a:solidFill>
                  <a:schemeClr val="tx1"/>
                </a:solidFill>
                <a:latin typeface="Times New Roman" pitchFamily="18" charset="0"/>
              </a:defRPr>
            </a:lvl5pPr>
            <a:lvl6pPr marL="2514600" indent="-228600" eaLnBrk="0" fontAlgn="base" hangingPunct="0">
              <a:spcBef>
                <a:spcPct val="20000"/>
              </a:spcBef>
              <a:spcAft>
                <a:spcPct val="0"/>
              </a:spcAft>
              <a:buChar char="»"/>
              <a:defRPr>
                <a:solidFill>
                  <a:schemeClr val="tx1"/>
                </a:solidFill>
                <a:latin typeface="Times New Roman" pitchFamily="18" charset="0"/>
              </a:defRPr>
            </a:lvl6pPr>
            <a:lvl7pPr marL="2971800" indent="-228600" eaLnBrk="0" fontAlgn="base" hangingPunct="0">
              <a:spcBef>
                <a:spcPct val="20000"/>
              </a:spcBef>
              <a:spcAft>
                <a:spcPct val="0"/>
              </a:spcAft>
              <a:buChar char="»"/>
              <a:defRPr>
                <a:solidFill>
                  <a:schemeClr val="tx1"/>
                </a:solidFill>
                <a:latin typeface="Times New Roman" pitchFamily="18" charset="0"/>
              </a:defRPr>
            </a:lvl7pPr>
            <a:lvl8pPr marL="3429000" indent="-228600" eaLnBrk="0" fontAlgn="base" hangingPunct="0">
              <a:spcBef>
                <a:spcPct val="20000"/>
              </a:spcBef>
              <a:spcAft>
                <a:spcPct val="0"/>
              </a:spcAft>
              <a:buChar char="»"/>
              <a:defRPr>
                <a:solidFill>
                  <a:schemeClr val="tx1"/>
                </a:solidFill>
                <a:latin typeface="Times New Roman" pitchFamily="18" charset="0"/>
              </a:defRPr>
            </a:lvl8pPr>
            <a:lvl9pPr marL="3886200" indent="-228600" eaLnBrk="0" fontAlgn="base" hangingPunct="0">
              <a:spcBef>
                <a:spcPct val="20000"/>
              </a:spcBef>
              <a:spcAft>
                <a:spcPct val="0"/>
              </a:spcAft>
              <a:buChar char="»"/>
              <a:defRPr>
                <a:solidFill>
                  <a:schemeClr val="tx1"/>
                </a:solidFill>
                <a:latin typeface="Times New Roman" pitchFamily="18" charset="0"/>
              </a:defRPr>
            </a:lvl9pPr>
          </a:lstStyle>
          <a:p>
            <a:pPr>
              <a:spcBef>
                <a:spcPct val="10000"/>
              </a:spcBef>
            </a:pPr>
            <a:r>
              <a:rPr lang="en-US" altLang="en-US" sz="2200" dirty="0"/>
              <a:t>We often wish to generate a sequence of random </a:t>
            </a:r>
            <a:r>
              <a:rPr lang="en-US" altLang="en-US" sz="2200" u="sng" dirty="0"/>
              <a:t>real</a:t>
            </a:r>
            <a:r>
              <a:rPr lang="en-US" altLang="en-US" sz="2200" dirty="0"/>
              <a:t> numbers that are within a prescribed range. </a:t>
            </a:r>
          </a:p>
          <a:p>
            <a:pPr lvl="1">
              <a:spcBef>
                <a:spcPct val="10000"/>
              </a:spcBef>
            </a:pPr>
            <a:r>
              <a:rPr lang="en-US" altLang="en-US" sz="2200" dirty="0"/>
              <a:t>The following bit of code will produce a random real number within the range:   x </a:t>
            </a:r>
            <a:r>
              <a:rPr lang="en-US" altLang="en-US" sz="2200" dirty="0">
                <a:sym typeface="Symbol" pitchFamily="18" charset="2"/>
              </a:rPr>
              <a:t> real_no  y.</a:t>
            </a:r>
          </a:p>
          <a:p>
            <a:pPr lvl="1">
              <a:spcBef>
                <a:spcPct val="10000"/>
              </a:spcBef>
              <a:buFontTx/>
              <a:buNone/>
            </a:pPr>
            <a:endParaRPr lang="en-US" altLang="en-US" sz="2200" dirty="0">
              <a:latin typeface="Courier New" pitchFamily="49" charset="0"/>
              <a:sym typeface="Symbol" pitchFamily="18" charset="2"/>
            </a:endParaRPr>
          </a:p>
          <a:p>
            <a:pPr lvl="1">
              <a:spcBef>
                <a:spcPct val="10000"/>
              </a:spcBef>
              <a:buFontTx/>
              <a:buNone/>
            </a:pPr>
            <a:r>
              <a:rPr lang="en-US" altLang="en-US" sz="2200" dirty="0" smtClean="0">
                <a:latin typeface="Courier New" pitchFamily="49" charset="0"/>
                <a:sym typeface="Symbol" pitchFamily="18" charset="2"/>
              </a:rPr>
              <a:t>double x</a:t>
            </a:r>
            <a:r>
              <a:rPr lang="en-US" altLang="en-US" sz="2200" dirty="0">
                <a:latin typeface="Courier New" pitchFamily="49" charset="0"/>
                <a:sym typeface="Symbol" pitchFamily="18" charset="2"/>
              </a:rPr>
              <a:t>, y, real_no;</a:t>
            </a:r>
          </a:p>
          <a:p>
            <a:pPr lvl="1">
              <a:spcBef>
                <a:spcPct val="10000"/>
              </a:spcBef>
              <a:buFontTx/>
              <a:buNone/>
            </a:pPr>
            <a:r>
              <a:rPr lang="en-US" altLang="en-US" sz="2200" dirty="0">
                <a:latin typeface="Courier New" pitchFamily="49" charset="0"/>
                <a:sym typeface="MT Extra" pitchFamily="18" charset="2"/>
              </a:rPr>
              <a:t>    </a:t>
            </a:r>
            <a:endParaRPr lang="en-US" altLang="en-US" sz="2200" dirty="0">
              <a:latin typeface="Courier New" pitchFamily="49" charset="0"/>
              <a:sym typeface="Symbol" pitchFamily="18" charset="2"/>
            </a:endParaRPr>
          </a:p>
          <a:p>
            <a:pPr lvl="1">
              <a:spcBef>
                <a:spcPct val="10000"/>
              </a:spcBef>
              <a:buFontTx/>
              <a:buNone/>
            </a:pPr>
            <a:r>
              <a:rPr lang="en-US" altLang="en-US" sz="2200" dirty="0">
                <a:latin typeface="Courier New" pitchFamily="49" charset="0"/>
                <a:sym typeface="Symbol" pitchFamily="18" charset="2"/>
              </a:rPr>
              <a:t>/* Random real number in the range 0.0 to 1.0. */</a:t>
            </a:r>
          </a:p>
          <a:p>
            <a:pPr lvl="1">
              <a:spcBef>
                <a:spcPct val="10000"/>
              </a:spcBef>
              <a:buFontTx/>
              <a:buNone/>
            </a:pPr>
            <a:r>
              <a:rPr lang="en-US" altLang="en-US" sz="2200" dirty="0">
                <a:latin typeface="Courier New" pitchFamily="49" charset="0"/>
                <a:sym typeface="Symbol" pitchFamily="18" charset="2"/>
              </a:rPr>
              <a:t>real_no = </a:t>
            </a:r>
            <a:r>
              <a:rPr lang="en-US" altLang="en-US" sz="2200" dirty="0" smtClean="0">
                <a:latin typeface="Courier New" pitchFamily="49" charset="0"/>
                <a:sym typeface="Symbol" pitchFamily="18" charset="2"/>
              </a:rPr>
              <a:t>(double) </a:t>
            </a:r>
            <a:r>
              <a:rPr lang="en-US" altLang="en-US" sz="2200" dirty="0">
                <a:latin typeface="Courier New" pitchFamily="49" charset="0"/>
                <a:sym typeface="Symbol" pitchFamily="18" charset="2"/>
              </a:rPr>
              <a:t>rand() / RAND_MAX;</a:t>
            </a:r>
          </a:p>
          <a:p>
            <a:pPr lvl="1">
              <a:spcBef>
                <a:spcPct val="10000"/>
              </a:spcBef>
              <a:buFontTx/>
              <a:buNone/>
            </a:pPr>
            <a:r>
              <a:rPr lang="en-US" altLang="en-US" sz="2200" dirty="0">
                <a:latin typeface="Courier New" pitchFamily="49" charset="0"/>
                <a:sym typeface="Symbol" pitchFamily="18" charset="2"/>
              </a:rPr>
              <a:t>/* Scale to reduce the range to 0.0 to y - x. */</a:t>
            </a:r>
          </a:p>
          <a:p>
            <a:pPr lvl="1">
              <a:spcBef>
                <a:spcPct val="10000"/>
              </a:spcBef>
              <a:buFontTx/>
              <a:buNone/>
            </a:pPr>
            <a:r>
              <a:rPr lang="en-US" altLang="en-US" sz="2200" dirty="0">
                <a:latin typeface="Courier New" pitchFamily="49" charset="0"/>
                <a:sym typeface="Symbol" pitchFamily="18" charset="2"/>
              </a:rPr>
              <a:t>real_no = real_no * (y-x);</a:t>
            </a:r>
          </a:p>
          <a:p>
            <a:pPr lvl="1">
              <a:spcBef>
                <a:spcPct val="10000"/>
              </a:spcBef>
              <a:buFontTx/>
              <a:buNone/>
            </a:pPr>
            <a:r>
              <a:rPr lang="en-US" altLang="en-US" sz="2200" dirty="0">
                <a:latin typeface="Courier New" pitchFamily="49" charset="0"/>
                <a:sym typeface="Symbol" pitchFamily="18" charset="2"/>
              </a:rPr>
              <a:t>/* Add x to displace the range to x to y. */</a:t>
            </a:r>
          </a:p>
          <a:p>
            <a:pPr lvl="1">
              <a:spcBef>
                <a:spcPct val="10000"/>
              </a:spcBef>
              <a:buFontTx/>
              <a:buNone/>
            </a:pPr>
            <a:r>
              <a:rPr lang="en-US" altLang="en-US" sz="2200" dirty="0">
                <a:latin typeface="Courier New" pitchFamily="49" charset="0"/>
                <a:sym typeface="Symbol" pitchFamily="18" charset="2"/>
              </a:rPr>
              <a:t>real_no = </a:t>
            </a:r>
            <a:r>
              <a:rPr lang="en-US" altLang="en-US" sz="2200" dirty="0" err="1" smtClean="0">
                <a:latin typeface="Courier New" pitchFamily="49" charset="0"/>
                <a:sym typeface="Symbol" pitchFamily="18" charset="2"/>
              </a:rPr>
              <a:t>real_no</a:t>
            </a:r>
            <a:r>
              <a:rPr lang="en-US" altLang="en-US" sz="2200" dirty="0" smtClean="0">
                <a:latin typeface="Courier New" pitchFamily="49" charset="0"/>
                <a:sym typeface="Symbol" pitchFamily="18" charset="2"/>
              </a:rPr>
              <a:t> </a:t>
            </a:r>
            <a:r>
              <a:rPr lang="en-US" altLang="en-US" sz="2200" dirty="0">
                <a:latin typeface="Courier New" pitchFamily="49" charset="0"/>
                <a:sym typeface="Symbol" pitchFamily="18" charset="2"/>
              </a:rPr>
              <a:t>+ x</a:t>
            </a:r>
            <a:r>
              <a:rPr lang="en-US" altLang="en-US" sz="2200" dirty="0" smtClean="0">
                <a:latin typeface="Courier New" pitchFamily="49" charset="0"/>
                <a:sym typeface="Symbol" pitchFamily="18" charset="2"/>
              </a:rPr>
              <a:t>;</a:t>
            </a:r>
          </a:p>
          <a:p>
            <a:pPr lvl="1">
              <a:spcBef>
                <a:spcPct val="10000"/>
              </a:spcBef>
              <a:buFontTx/>
              <a:buNone/>
            </a:pPr>
            <a:r>
              <a:rPr lang="en-US" altLang="en-US" sz="2200" dirty="0" smtClean="0">
                <a:latin typeface="Courier New" pitchFamily="49" charset="0"/>
                <a:sym typeface="Symbol" pitchFamily="18" charset="2"/>
              </a:rPr>
              <a:t>// General instruction</a:t>
            </a:r>
          </a:p>
          <a:p>
            <a:pPr lvl="1">
              <a:spcBef>
                <a:spcPct val="10000"/>
              </a:spcBef>
              <a:buFontTx/>
              <a:buNone/>
            </a:pPr>
            <a:r>
              <a:rPr lang="en-US" altLang="en-US" sz="2200" dirty="0" err="1" smtClean="0">
                <a:latin typeface="Courier New" pitchFamily="49" charset="0"/>
                <a:sym typeface="Symbol" pitchFamily="18" charset="2"/>
              </a:rPr>
              <a:t>real_no</a:t>
            </a:r>
            <a:r>
              <a:rPr lang="en-US" altLang="en-US" sz="2200" dirty="0" smtClean="0">
                <a:latin typeface="Courier New" pitchFamily="49" charset="0"/>
                <a:sym typeface="Symbol" pitchFamily="18" charset="2"/>
              </a:rPr>
              <a:t> = ((double)rand()/RAND_MAX)*(y-x) + x;</a:t>
            </a:r>
            <a:endParaRPr lang="en-US" altLang="en-US" sz="2200" dirty="0">
              <a:latin typeface="Courier New" pitchFamily="49" charset="0"/>
              <a:sym typeface="Symbol" pitchFamily="18" charset="2"/>
            </a:endParaRPr>
          </a:p>
          <a:p>
            <a:pPr marL="0" indent="0">
              <a:spcBef>
                <a:spcPct val="10000"/>
              </a:spcBef>
              <a:buNone/>
            </a:pPr>
            <a:endParaRPr lang="en-US" altLang="en-US" sz="2200" dirty="0">
              <a:sym typeface="Symbol" pitchFamily="18" charset="2"/>
            </a:endParaRPr>
          </a:p>
        </p:txBody>
      </p:sp>
      <p:sp>
        <p:nvSpPr>
          <p:cNvPr id="3" name="Slide Number Placeholder 2"/>
          <p:cNvSpPr>
            <a:spLocks noGrp="1"/>
          </p:cNvSpPr>
          <p:nvPr>
            <p:ph type="sldNum" sz="quarter" idx="12"/>
          </p:nvPr>
        </p:nvSpPr>
        <p:spPr/>
        <p:txBody>
          <a:bodyPr/>
          <a:lstStyle/>
          <a:p>
            <a:fld id="{6245DD73-0C46-47FF-A0F4-45E08D519147}" type="slidenum">
              <a:rPr lang="en-US" altLang="en-US" smtClean="0"/>
              <a:t>50</a:t>
            </a:fld>
            <a:endParaRPr lang="en-US" altLang="en-US" dirty="0"/>
          </a:p>
        </p:txBody>
      </p:sp>
    </p:spTree>
    <p:extLst>
      <p:ext uri="{BB962C8B-B14F-4D97-AF65-F5344CB8AC3E}">
        <p14:creationId xmlns:p14="http://schemas.microsoft.com/office/powerpoint/2010/main" val="13468698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US" dirty="0" smtClean="0"/>
              <a:t>Topic 1: More on arrays </a:t>
            </a:r>
          </a:p>
          <a:p>
            <a:r>
              <a:rPr lang="en-US" dirty="0" smtClean="0"/>
              <a:t>Topic 2: Character/String Library</a:t>
            </a:r>
          </a:p>
          <a:p>
            <a:r>
              <a:rPr lang="en-US" dirty="0" smtClean="0"/>
              <a:t>Topic 3: Pointers</a:t>
            </a:r>
          </a:p>
          <a:p>
            <a:endParaRPr lang="en-US" dirty="0"/>
          </a:p>
        </p:txBody>
      </p:sp>
      <p:sp>
        <p:nvSpPr>
          <p:cNvPr id="4" name="Title 3"/>
          <p:cNvSpPr>
            <a:spLocks noGrp="1"/>
          </p:cNvSpPr>
          <p:nvPr>
            <p:ph type="title"/>
          </p:nvPr>
        </p:nvSpPr>
        <p:spPr/>
        <p:txBody>
          <a:bodyPr/>
          <a:lstStyle/>
          <a:p>
            <a:r>
              <a:rPr lang="en-US" dirty="0" smtClean="0"/>
              <a:t>Next Module</a:t>
            </a:r>
            <a:endParaRPr lang="en-US" dirty="0"/>
          </a:p>
        </p:txBody>
      </p:sp>
      <p:sp>
        <p:nvSpPr>
          <p:cNvPr id="3" name="Slide Number Placeholder 2"/>
          <p:cNvSpPr>
            <a:spLocks noGrp="1"/>
          </p:cNvSpPr>
          <p:nvPr>
            <p:ph type="sldNum" sz="quarter" idx="12"/>
          </p:nvPr>
        </p:nvSpPr>
        <p:spPr/>
        <p:txBody>
          <a:bodyPr/>
          <a:lstStyle/>
          <a:p>
            <a:pPr>
              <a:defRPr/>
            </a:pPr>
            <a:fld id="{473851E6-4D45-4BBE-AE27-8C63D237D7BD}" type="slidenum">
              <a:rPr lang="en-US" altLang="en-US" smtClean="0"/>
              <a:pPr>
                <a:defRPr/>
              </a:pPr>
              <a:t>51</a:t>
            </a:fld>
            <a:endParaRPr lang="en-US" altLang="en-US" dirty="0"/>
          </a:p>
        </p:txBody>
      </p:sp>
    </p:spTree>
    <p:extLst>
      <p:ext uri="{BB962C8B-B14F-4D97-AF65-F5344CB8AC3E}">
        <p14:creationId xmlns:p14="http://schemas.microsoft.com/office/powerpoint/2010/main" val="151310852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22&quot;/&gt;&lt;lineCharCount val=&quot;17&quot;/&gt;&lt;lineCharCount val=&quot;22&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5&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D732ACBB-0429-44A7-AA6E-4D7424C17157}&quot;/&gt;&lt;isInvalidForFieldText val=&quot;0&quot;/&gt;&lt;Image&gt;&lt;filename val=&quot;C:\Users\garbez\AppData\Local\Temp\CP59642456128678Session\CPTrustFolder59642456128709\PPTImport59642465201587\data\asimages\{D732ACBB-0429-44A7-AA6E-4D7424C17157}_4.png&quot;/&gt;&lt;left val=&quot;427&quot;/&gt;&lt;top val=&quot;551&quot;/&gt;&lt;width val=&quot;198&quot;/&gt;&lt;height val=&quot;101&quot;/&gt;&lt;hasText val=&quot;1&quot;/&gt;&lt;/Image&gt;&lt;/ThreeDShape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9&quot;/&gt;&lt;/TableIndex&gt;&lt;/ShapeTextInfo&gt;"/>
  <p:tag name="HTML_SHAPEINFO" val="&lt;ThreeDShapeInfo&gt;&lt;uuid val=&quot;{BEA39F54-2650-40A1-A31D-442AA26325BE}&quot;/&gt;&lt;isInvalidForFieldText val=&quot;0&quot;/&gt;&lt;Image&gt;&lt;filename val=&quot;C:\Users\garbez\AppData\Local\Temp\CP59642456128678Session\CPTrustFolder59642456128709\PPTImport59642465201587\data\asimages\{BEA39F54-2650-40A1-A31D-442AA26325BE}_4.png&quot;/&gt;&lt;left val=&quot;91&quot;/&gt;&lt;top val=&quot;100&quot;/&gt;&lt;width val=&quot;294&quot;/&gt;&lt;height val=&quot;90&quot;/&gt;&lt;hasText val=&quot;1&quot;/&gt;&lt;/Image&gt;&lt;/ThreeDShape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1&quot;/&gt;&lt;lineCharCount val=&quot;7&quot;/&gt;&lt;/TableIndex&gt;&lt;/ShapeTextInfo&gt;"/>
  <p:tag name="HTML_SHAPEINFO" val="&lt;ThreeDShapeInfo&gt;&lt;uuid val=&quot;{FE5F2D30-1CD6-44BF-954B-D4BB1F488F12}&quot;/&gt;&lt;isInvalidForFieldText val=&quot;0&quot;/&gt;&lt;Image&gt;&lt;filename val=&quot;C:\Users\garbez\AppData\Local\Temp\CP59642456128678Session\CPTrustFolder59642456128709\PPTImport59642465201587\data\asimages\{FE5F2D30-1CD6-44BF-954B-D4BB1F488F12}_4.png&quot;/&gt;&lt;left val=&quot;427&quot;/&gt;&lt;top val=&quot;102&quot;/&gt;&lt;width val=&quot;199&quot;/&gt;&lt;height val=&quot;90&quot;/&gt;&lt;hasText val=&quot;1&quot;/&gt;&lt;/Image&gt;&lt;/ThreeDShape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9FCD2EE0-C85E-4509-B455-856CE7A28DB4}&quot;/&gt;&lt;isInvalidForFieldText val=&quot;0&quot;/&gt;&lt;Image&gt;&lt;filename val=&quot;C:\Users\garbez\AppData\Local\Temp\CP700410382147Session\CPTrustFolder700410382178\PPTImport700425760070\data\asimages\{9FCD2EE0-C85E-4509-B455-856CE7A28DB4}_2.png&quot;/&gt;&lt;left val=&quot;644&quot;/&gt;&lt;top val=&quot;552&quot;/&gt;&lt;width val=&quot;198&quot;/&gt;&lt;height val=&quot;101&quot;/&gt;&lt;hasText val=&quot;1&quot;/&gt;&lt;/Image&gt;&lt;/ThreeDShapeInfo&gt;"/>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 name="HTML_SHAPEINFO" val="&lt;ThreeDShapeInfo&gt;&lt;uuid val=&quot;{CC6C0DD2-30F1-40CC-81DF-287D4BCBDFAC}&quot;/&gt;&lt;isInvalidForFieldText val=&quot;0&quot;/&gt;&lt;Image&gt;&lt;filename val=&quot;C:\Users\garbez\AppData\Local\Temp\CP700410382147Session\CPTrustFolder700410382178\PPTImport700425760070\data\asimages\{CC6C0DD2-30F1-40CC-81DF-287D4BCBDFAC}_2.png&quot;/&gt;&lt;left val=&quot;79&quot;/&gt;&lt;top val=&quot;74&quot;/&gt;&lt;width val=&quot;430&quot;/&gt;&lt;height val=&quot;68&quot;/&gt;&lt;hasText val=&quot;1&quot;/&gt;&lt;/Image&gt;&lt;/ThreeDShape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 name="HTML_SHAPEINFO" val="&lt;ThreeDShapeInfo&gt;&lt;uuid val=&quot;{DFB32CF8-C64F-4268-8B91-8B0FD483BC66}&quot;/&gt;&lt;isInvalidForFieldText val=&quot;0&quot;/&gt;&lt;Image&gt;&lt;filename val=&quot;C:\Users\garbez\AppData\Local\Temp\CP700410382147Session\CPTrustFolder700410382178\PPTImport700425760070\data\asimages\{DFB32CF8-C64F-4268-8B91-8B0FD483BC66}_2.png&quot;/&gt;&lt;left val=&quot;558&quot;/&gt;&lt;top val=&quot;72&quot;/&gt;&lt;width val=&quot;336&quot;/&gt;&lt;height val=&quot;68&quot;/&gt;&lt;hasText val=&quot;1&quot;/&gt;&lt;/Image&gt;&lt;/ThreeDShape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HTML_SHAPEINFO" val="&lt;ThreeDShapeInfo&gt;&lt;uuid val=&quot;{9FCD2EE0-C85E-4509-B455-856CE7A28DB4}&quot;/&gt;&lt;isInvalidForFieldText val=&quot;0&quot;/&gt;&lt;Image&gt;&lt;filename val=&quot;C:\Users\garbez\AppData\Local\Temp\CP700410382147Session\CPTrustFolder700410382178\PPTImport700425760070\data\asimages\{9FCD2EE0-C85E-4509-B455-856CE7A28DB4}_2.png&quot;/&gt;&lt;left val=&quot;644&quot;/&gt;&lt;top val=&quot;552&quot;/&gt;&lt;width val=&quot;198&quot;/&gt;&lt;height val=&quot;101&quot;/&gt;&lt;hasText val=&quot;1&quot;/&gt;&lt;/Image&gt;&lt;/ThreeDShapeInfo&gt;"/>
</p:tagLst>
</file>

<file path=ppt/tags/tag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8&quot;/&gt;&lt;lineCharCount val=&quot;12&quot;/&gt;&lt;lineCharCount val=&quot;2&quot;/&gt;&lt;lineCharCount val=&quot;7&quot;/&gt;&lt;lineCharCount val=&quot;7&quot;/&gt;&lt;lineCharCount val=&quot;11&quot;/&gt;&lt;lineCharCount val=&quot;11&quot;/&gt;&lt;lineCharCount val=&quot;11&quot;/&gt;&lt;lineCharCount val=&quot;1&quot;/&gt;&lt;/TableIndex&gt;&lt;/ShapeTextInfo&gt;"/>
  <p:tag name="HTML_SHAPEINFO" val="&lt;ThreeDShapeInfo&gt;&lt;uuid val=&quot;{86986AE7-C37A-4D2D-8518-C053C028EB38}&quot;/&gt;&lt;isInvalidForFieldText val=&quot;0&quot;/&gt;&lt;Image&gt;&lt;filename val=&quot;C:\Users\garbez\AppData\Local\Temp\CP700410382147Session\CPTrustFolder700410382178\PPTImport700425760070\data\asimages\{86986AE7-C37A-4D2D-8518-C053C028EB38}_2.png&quot;/&gt;&lt;left val=&quot;94&quot;/&gt;&lt;top val=&quot;139&quot;/&gt;&lt;width val=&quot;386&quot;/&gt;&lt;height val=&quot;420&quot;/&gt;&lt;hasText val=&quot;1&quot;/&gt;&lt;/Image&gt;&lt;/ThreeDShape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 name="HTML_SHAPEINFO" val="&lt;ThreeDShapeInfo&gt;&lt;uuid val=&quot;{CC6C0DD2-30F1-40CC-81DF-287D4BCBDFAC}&quot;/&gt;&lt;isInvalidForFieldText val=&quot;0&quot;/&gt;&lt;Image&gt;&lt;filename val=&quot;C:\Users\garbez\AppData\Local\Temp\CP700410382147Session\CPTrustFolder700410382178\PPTImport700425760070\data\asimages\{CC6C0DD2-30F1-40CC-81DF-287D4BCBDFAC}_2.png&quot;/&gt;&lt;left val=&quot;79&quot;/&gt;&lt;top val=&quot;74&quot;/&gt;&lt;width val=&quot;430&quot;/&gt;&lt;height val=&quot;68&quot;/&gt;&lt;hasText val=&quot;1&quot;/&gt;&lt;/Image&gt;&lt;/ThreeDShapeInfo&gt;"/>
</p:tagLst>
</file>

<file path=ppt/tags/tag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 name="HTML_SHAPEINFO" val="&lt;ThreeDShapeInfo&gt;&lt;uuid val=&quot;{DFB32CF8-C64F-4268-8B91-8B0FD483BC66}&quot;/&gt;&lt;isInvalidForFieldText val=&quot;0&quot;/&gt;&lt;Image&gt;&lt;filename val=&quot;C:\Users\garbez\AppData\Local\Temp\CP700410382147Session\CPTrustFolder700410382178\PPTImport700425760070\data\asimages\{DFB32CF8-C64F-4268-8B91-8B0FD483BC66}_2.png&quot;/&gt;&lt;left val=&quot;558&quot;/&gt;&lt;top val=&quot;72&quot;/&gt;&lt;width val=&quot;336&quot;/&gt;&lt;height val=&quot;68&quot;/&gt;&lt;hasText val=&quot;1&quot;/&gt;&lt;/Image&gt;&lt;/ThreeDShapeInfo&g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GNG1106Week1FundamentalConcepts</Template>
  <TotalTime>9963</TotalTime>
  <Words>5161</Words>
  <Application>Microsoft Office PowerPoint</Application>
  <PresentationFormat>On-screen Show (4:3)</PresentationFormat>
  <Paragraphs>824</Paragraphs>
  <Slides>51</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3" baseType="lpstr">
      <vt:lpstr>Concourse</vt:lpstr>
      <vt:lpstr>Clip</vt:lpstr>
      <vt:lpstr>PowerPoint Presentation</vt:lpstr>
      <vt:lpstr>Topic 1: Structures</vt:lpstr>
      <vt:lpstr>Data Structures</vt:lpstr>
      <vt:lpstr>The Structure Definition and Structure Variable </vt:lpstr>
      <vt:lpstr>Definition of Structure Type in C</vt:lpstr>
      <vt:lpstr>Definition of Structure Types in C – cont’d</vt:lpstr>
      <vt:lpstr>PowerPoint Presentation</vt:lpstr>
      <vt:lpstr>Defining new types - typedef</vt:lpstr>
      <vt:lpstr>Defining new types - typedef</vt:lpstr>
      <vt:lpstr>PowerPoint Presentation</vt:lpstr>
      <vt:lpstr>Declaring Structure Variables - Example</vt:lpstr>
      <vt:lpstr>Declaring Structure Variables</vt:lpstr>
      <vt:lpstr>The Structure Variable in Memory</vt:lpstr>
      <vt:lpstr>PowerPoint Presentation</vt:lpstr>
      <vt:lpstr>Operations with Structure Variables</vt:lpstr>
      <vt:lpstr>Initializing a Structure Variable</vt:lpstr>
      <vt:lpstr>Using the Members of a Structure Variable</vt:lpstr>
      <vt:lpstr>Using the Members of a Structure Variable</vt:lpstr>
      <vt:lpstr>Example cubeType.c</vt:lpstr>
      <vt:lpstr>Topic 2: Arrays</vt:lpstr>
      <vt:lpstr>Arrays</vt:lpstr>
      <vt:lpstr>A Problem with Simple Variables…</vt:lpstr>
      <vt:lpstr>Arrays</vt:lpstr>
      <vt:lpstr>Arrays (continued)</vt:lpstr>
      <vt:lpstr>A one dimensional array</vt:lpstr>
      <vt:lpstr>The one dimensional array in 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2 dimensional array – the matrix</vt:lpstr>
      <vt:lpstr>The matrix in memory</vt:lpstr>
      <vt:lpstr>The matrix – an array of arrays</vt:lpstr>
      <vt:lpstr>PowerPoint Presentation</vt:lpstr>
      <vt:lpstr>PowerPoint Presentation</vt:lpstr>
      <vt:lpstr>PowerPoint Presentation</vt:lpstr>
      <vt:lpstr>PowerPoint Presentation</vt:lpstr>
      <vt:lpstr>PowerPoint Presentation</vt:lpstr>
      <vt:lpstr>Topic 3: More Standard C Functions</vt:lpstr>
      <vt:lpstr>Standard Functions in C</vt:lpstr>
      <vt:lpstr>PowerPoint Presentation</vt:lpstr>
      <vt:lpstr>PowerPoint Presentation</vt:lpstr>
      <vt:lpstr>PowerPoint Presentation</vt:lpstr>
      <vt:lpstr>Generation of Random Numbers</vt:lpstr>
      <vt:lpstr>PowerPoint Presentation</vt:lpstr>
      <vt:lpstr>PowerPoint Presentation</vt:lpstr>
      <vt:lpstr>Next Module</vt:lpstr>
    </vt:vector>
  </TitlesOfParts>
  <Company>ELECTRICAL ENG.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DR.PIERRE BERINI</dc:creator>
  <cp:lastModifiedBy>garbez</cp:lastModifiedBy>
  <cp:revision>1347</cp:revision>
  <cp:lastPrinted>2017-01-25T21:44:05Z</cp:lastPrinted>
  <dcterms:created xsi:type="dcterms:W3CDTF">1998-04-02T15:43:21Z</dcterms:created>
  <dcterms:modified xsi:type="dcterms:W3CDTF">2017-09-17T19:53:11Z</dcterms:modified>
</cp:coreProperties>
</file>