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41"/>
  </p:notesMasterIdLst>
  <p:handoutMasterIdLst>
    <p:handoutMasterId r:id="rId42"/>
  </p:handoutMasterIdLst>
  <p:sldIdLst>
    <p:sldId id="256" r:id="rId2"/>
    <p:sldId id="308" r:id="rId3"/>
    <p:sldId id="267" r:id="rId4"/>
    <p:sldId id="274" r:id="rId5"/>
    <p:sldId id="302" r:id="rId6"/>
    <p:sldId id="303" r:id="rId7"/>
    <p:sldId id="312" r:id="rId8"/>
    <p:sldId id="313" r:id="rId9"/>
    <p:sldId id="314" r:id="rId10"/>
    <p:sldId id="294" r:id="rId11"/>
    <p:sldId id="315" r:id="rId12"/>
    <p:sldId id="310" r:id="rId13"/>
    <p:sldId id="293" r:id="rId14"/>
    <p:sldId id="268" r:id="rId15"/>
    <p:sldId id="275" r:id="rId16"/>
    <p:sldId id="318" r:id="rId17"/>
    <p:sldId id="317" r:id="rId18"/>
    <p:sldId id="319" r:id="rId19"/>
    <p:sldId id="295" r:id="rId20"/>
    <p:sldId id="269" r:id="rId21"/>
    <p:sldId id="281" r:id="rId22"/>
    <p:sldId id="282" r:id="rId23"/>
    <p:sldId id="307" r:id="rId24"/>
    <p:sldId id="283" r:id="rId25"/>
    <p:sldId id="296" r:id="rId26"/>
    <p:sldId id="320" r:id="rId27"/>
    <p:sldId id="322" r:id="rId28"/>
    <p:sldId id="321" r:id="rId29"/>
    <p:sldId id="299" r:id="rId30"/>
    <p:sldId id="300" r:id="rId31"/>
    <p:sldId id="325" r:id="rId32"/>
    <p:sldId id="324" r:id="rId33"/>
    <p:sldId id="291" r:id="rId34"/>
    <p:sldId id="285" r:id="rId35"/>
    <p:sldId id="286" r:id="rId36"/>
    <p:sldId id="301" r:id="rId37"/>
    <p:sldId id="309" r:id="rId38"/>
    <p:sldId id="288" r:id="rId39"/>
    <p:sldId id="311" r:id="rId40"/>
  </p:sldIdLst>
  <p:sldSz cx="9144000" cy="6858000" type="screen4x3"/>
  <p:notesSz cx="7102475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0B10"/>
    <a:srgbClr val="000000"/>
    <a:srgbClr val="FFFFFF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2833" autoAdjust="0"/>
  </p:normalViewPr>
  <p:slideViewPr>
    <p:cSldViewPr>
      <p:cViewPr>
        <p:scale>
          <a:sx n="60" d="100"/>
          <a:sy n="60" d="100"/>
        </p:scale>
        <p:origin x="-16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25"/>
    </p:cViewPr>
  </p:sorterViewPr>
  <p:notesViewPr>
    <p:cSldViewPr>
      <p:cViewPr varScale="1">
        <p:scale>
          <a:sx n="87" d="100"/>
          <a:sy n="87" d="100"/>
        </p:scale>
        <p:origin x="-1512" y="-84"/>
      </p:cViewPr>
      <p:guideLst>
        <p:guide orient="horz" pos="3224"/>
        <p:guide pos="223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238" cy="4984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064" tIns="48532" rIns="97064" bIns="48532" numCol="1" anchor="t" anchorCtr="0" compatLnSpc="1">
            <a:prstTxWarp prst="textNoShape">
              <a:avLst/>
            </a:prstTxWarp>
          </a:bodyPr>
          <a:lstStyle>
            <a:lvl1pPr defTabSz="969963" eaLnBrk="0" hangingPunct="0">
              <a:defRPr sz="1300">
                <a:latin typeface="Times New Roman" charset="0"/>
              </a:defRPr>
            </a:lvl1pPr>
          </a:lstStyle>
          <a:p>
            <a:pPr>
              <a:defRPr/>
            </a:pPr>
            <a:r>
              <a:rPr lang="en-US"/>
              <a:t>Céline  Blanchard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59238" y="0"/>
            <a:ext cx="3043237" cy="4984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064" tIns="48532" rIns="97064" bIns="48532" numCol="1" anchor="t" anchorCtr="0" compatLnSpc="1">
            <a:prstTxWarp prst="textNoShape">
              <a:avLst/>
            </a:prstTxWarp>
          </a:bodyPr>
          <a:lstStyle>
            <a:lvl1pPr algn="r" defTabSz="969963" eaLnBrk="0" hangingPunct="0">
              <a:defRPr sz="13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09150"/>
            <a:ext cx="3043238" cy="4984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064" tIns="48532" rIns="97064" bIns="48532" numCol="1" anchor="b" anchorCtr="0" compatLnSpc="1">
            <a:prstTxWarp prst="textNoShape">
              <a:avLst/>
            </a:prstTxWarp>
          </a:bodyPr>
          <a:lstStyle>
            <a:lvl1pPr defTabSz="969963" eaLnBrk="0" hangingPunct="0">
              <a:defRPr sz="1300">
                <a:latin typeface="Times New Roman" charset="0"/>
              </a:defRPr>
            </a:lvl1pPr>
          </a:lstStyle>
          <a:p>
            <a:pPr>
              <a:defRPr/>
            </a:pPr>
            <a:r>
              <a:rPr lang="en-US"/>
              <a:t>Attitudes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59238" y="9709150"/>
            <a:ext cx="3043237" cy="4984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064" tIns="48532" rIns="97064" bIns="48532" numCol="1" anchor="b" anchorCtr="0" compatLnSpc="1">
            <a:prstTxWarp prst="textNoShape">
              <a:avLst/>
            </a:prstTxWarp>
          </a:bodyPr>
          <a:lstStyle>
            <a:lvl1pPr algn="r" defTabSz="969963" eaLnBrk="0" hangingPunct="0">
              <a:defRPr sz="1300">
                <a:latin typeface="Times New Roman" charset="0"/>
              </a:defRPr>
            </a:lvl1pPr>
          </a:lstStyle>
          <a:p>
            <a:pPr>
              <a:defRPr/>
            </a:pPr>
            <a:fld id="{6B146C4F-468F-41F1-8328-718A3F5398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238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222" tIns="0" rIns="20222" bIns="0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kumimoji="1" sz="1100" i="1">
                <a:latin typeface="Times New Roman" charset="0"/>
              </a:defRPr>
            </a:lvl1pPr>
          </a:lstStyle>
          <a:p>
            <a:pPr>
              <a:defRPr/>
            </a:pPr>
            <a:r>
              <a:rPr lang="en-US"/>
              <a:t>*</a:t>
            </a:r>
            <a:endParaRPr lang="en-US" sz="13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5" y="0"/>
            <a:ext cx="3046413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222" tIns="0" rIns="20222" bIns="0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kumimoji="1" sz="1100" i="1">
                <a:latin typeface="Times New Roman" charset="0"/>
              </a:defRPr>
            </a:lvl1pPr>
          </a:lstStyle>
          <a:p>
            <a:pPr>
              <a:defRPr/>
            </a:pPr>
            <a:r>
              <a:rPr lang="en-US"/>
              <a:t>07/16/96</a:t>
            </a:r>
            <a:endParaRPr lang="en-US" sz="1300"/>
          </a:p>
        </p:txBody>
      </p:sp>
      <p:sp>
        <p:nvSpPr>
          <p:cNvPr id="1331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50913" y="746125"/>
            <a:ext cx="5200650" cy="3900488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730750"/>
            <a:ext cx="5153025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422" tIns="48869" rIns="99422" bIns="488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59913"/>
            <a:ext cx="3043238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222" tIns="0" rIns="20222" bIns="0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kumimoji="1" sz="1100" i="1">
                <a:latin typeface="Times New Roman" charset="0"/>
              </a:defRPr>
            </a:lvl1pPr>
          </a:lstStyle>
          <a:p>
            <a:pPr>
              <a:defRPr/>
            </a:pPr>
            <a:r>
              <a:rPr lang="en-US"/>
              <a:t>*</a:t>
            </a:r>
            <a:endParaRPr lang="en-US" sz="130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5" y="9459913"/>
            <a:ext cx="3046413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222" tIns="0" rIns="20222" bIns="0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kumimoji="1" sz="1100" i="1">
                <a:latin typeface="Times New Roman" charset="0"/>
              </a:defRPr>
            </a:lvl1pPr>
          </a:lstStyle>
          <a:p>
            <a:pPr>
              <a:defRPr/>
            </a:pPr>
            <a:r>
              <a:rPr lang="en-US"/>
              <a:t>##</a:t>
            </a:r>
            <a:endParaRPr lang="en-US" sz="13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61963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23925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87475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49438" algn="l" defTabSz="93345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63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63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946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194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État;</a:t>
            </a:r>
            <a:r>
              <a:rPr lang="fr-CA" baseline="0" dirty="0" smtClean="0"/>
              <a:t> expérience privé de la personne</a:t>
            </a:r>
          </a:p>
          <a:p>
            <a:r>
              <a:rPr lang="fr-CA" baseline="0" dirty="0" smtClean="0"/>
              <a:t>Préparation: côté motivationnel, incitation à agir,</a:t>
            </a:r>
          </a:p>
          <a:p>
            <a:r>
              <a:rPr lang="fr-CA" baseline="0" dirty="0" smtClean="0"/>
              <a:t>Toutes les situations: consistance</a:t>
            </a:r>
          </a:p>
          <a:p>
            <a:r>
              <a:rPr lang="fr-CA" baseline="0" dirty="0" smtClean="0"/>
              <a:t>Attitudes  sont acquises non innée</a:t>
            </a:r>
            <a:endParaRPr lang="fr-CA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*</a:t>
            </a:r>
            <a:endParaRPr lang="en-US" sz="130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07/16/96</a:t>
            </a:r>
            <a:endParaRPr lang="en-US" sz="13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*</a:t>
            </a:r>
            <a:endParaRPr lang="en-US" sz="13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##</a:t>
            </a:r>
            <a:endParaRPr lang="en-US" sz="13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fr-CA" dirty="0" smtClean="0">
                <a:latin typeface="Times New Roman" pitchFamily="18" charset="0"/>
              </a:rPr>
              <a:t>Centralité: importante</a:t>
            </a:r>
            <a:r>
              <a:rPr lang="fr-CA" baseline="0" dirty="0" smtClean="0">
                <a:latin typeface="Times New Roman" pitchFamily="18" charset="0"/>
              </a:rPr>
              <a:t> pour le soi</a:t>
            </a:r>
          </a:p>
          <a:p>
            <a:r>
              <a:rPr lang="fr-CA" baseline="0" dirty="0" smtClean="0">
                <a:latin typeface="Times New Roman" pitchFamily="18" charset="0"/>
              </a:rPr>
              <a:t>Accessibilité: comment spontané sont nos attitudes?</a:t>
            </a:r>
          </a:p>
        </p:txBody>
      </p:sp>
      <p:sp>
        <p:nvSpPr>
          <p:cNvPr id="22531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2532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2533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2534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Caractéristique:</a:t>
            </a:r>
          </a:p>
          <a:p>
            <a:pPr>
              <a:buFont typeface="Arial" pitchFamily="34" charset="0"/>
              <a:buChar char="•"/>
            </a:pPr>
            <a:r>
              <a:rPr lang="fr-CA" dirty="0" smtClean="0"/>
              <a:t> ambivalence</a:t>
            </a:r>
            <a:r>
              <a:rPr lang="fr-CA" baseline="0" dirty="0" smtClean="0"/>
              <a:t> positif (bienveillant) et négatif (hostile)</a:t>
            </a:r>
            <a:endParaRPr lang="fr-CA" dirty="0" smtClean="0"/>
          </a:p>
          <a:p>
            <a:pPr>
              <a:buFont typeface="Arial" pitchFamily="34" charset="0"/>
              <a:buChar char="•"/>
            </a:pPr>
            <a:endParaRPr lang="fr-CA" dirty="0" smtClean="0"/>
          </a:p>
          <a:p>
            <a:pPr>
              <a:buFont typeface="Arial" pitchFamily="34" charset="0"/>
              <a:buNone/>
            </a:pPr>
            <a:endParaRPr lang="fr-CA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*</a:t>
            </a:r>
            <a:endParaRPr lang="en-US" sz="130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07/16/96</a:t>
            </a:r>
            <a:endParaRPr lang="en-US" sz="13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*</a:t>
            </a:r>
            <a:endParaRPr lang="en-US" sz="13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##</a:t>
            </a:r>
            <a:endParaRPr lang="en-US" sz="13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fr-CA" dirty="0" smtClean="0">
                <a:latin typeface="Times New Roman" pitchFamily="18" charset="0"/>
              </a:rPr>
              <a:t>Affect: émotions</a:t>
            </a:r>
          </a:p>
          <a:p>
            <a:r>
              <a:rPr lang="fr-CA" dirty="0" smtClean="0">
                <a:latin typeface="Times New Roman" pitchFamily="18" charset="0"/>
              </a:rPr>
              <a:t>Conations:</a:t>
            </a:r>
            <a:r>
              <a:rPr lang="fr-CA" baseline="0" dirty="0" smtClean="0">
                <a:latin typeface="Times New Roman" pitchFamily="18" charset="0"/>
              </a:rPr>
              <a:t> comportements </a:t>
            </a:r>
            <a:endParaRPr lang="fr-CA" dirty="0" smtClean="0">
              <a:latin typeface="Times New Roman" pitchFamily="18" charset="0"/>
            </a:endParaRPr>
          </a:p>
        </p:txBody>
      </p:sp>
      <p:sp>
        <p:nvSpPr>
          <p:cNvPr id="25603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5604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5605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5606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Times New Roman" pitchFamily="18" charset="0"/>
            </a:endParaRPr>
          </a:p>
        </p:txBody>
      </p:sp>
      <p:sp>
        <p:nvSpPr>
          <p:cNvPr id="27651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7652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7653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7654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fr-CA" dirty="0" smtClean="0">
                <a:latin typeface="Times New Roman" pitchFamily="18" charset="0"/>
              </a:rPr>
              <a:t>Contient modèle</a:t>
            </a:r>
            <a:r>
              <a:rPr lang="fr-CA" baseline="0" dirty="0" smtClean="0">
                <a:latin typeface="Times New Roman" pitchFamily="18" charset="0"/>
              </a:rPr>
              <a:t> classique et tripartie</a:t>
            </a:r>
            <a:endParaRPr lang="fr-CA" dirty="0" smtClean="0">
              <a:latin typeface="Times New Roman" pitchFamily="18" charset="0"/>
            </a:endParaRPr>
          </a:p>
        </p:txBody>
      </p:sp>
      <p:sp>
        <p:nvSpPr>
          <p:cNvPr id="29699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9700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9701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29702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r>
              <a:rPr lang="fr-CA" dirty="0" smtClean="0">
                <a:latin typeface="Times New Roman" pitchFamily="18" charset="0"/>
              </a:rPr>
              <a:t>Directes:</a:t>
            </a:r>
            <a:r>
              <a:rPr lang="fr-CA" baseline="0" dirty="0" smtClean="0">
                <a:latin typeface="Times New Roman" pitchFamily="18" charset="0"/>
              </a:rPr>
              <a:t> attitudes sont explicites et conscientes. Biais de questionnaire</a:t>
            </a:r>
          </a:p>
          <a:p>
            <a:pPr marL="228600" indent="-228600"/>
            <a:r>
              <a:rPr lang="fr-CA" baseline="0" dirty="0" smtClean="0">
                <a:latin typeface="Times New Roman" pitchFamily="18" charset="0"/>
              </a:rPr>
              <a:t>Indirecte: attitudes sont implicites et non conscientes. </a:t>
            </a:r>
          </a:p>
          <a:p>
            <a:pPr marL="228600" indent="-228600"/>
            <a:r>
              <a:rPr lang="fr-CA" baseline="0" dirty="0" smtClean="0">
                <a:latin typeface="Times New Roman" pitchFamily="18" charset="0"/>
              </a:rPr>
              <a:t>Mesure auto-rapportés: prémisse de base, avantages, ex: Likert/Thurstone (d’accord pas d’accord) , sémantique différentielle (positif ou négatif), thermomètre de sentiments (favorable (chaud) ou non favorable (froid))</a:t>
            </a:r>
          </a:p>
          <a:p>
            <a:pPr marL="228600" indent="-228600"/>
            <a:r>
              <a:rPr lang="fr-CA" baseline="0" dirty="0" smtClean="0">
                <a:latin typeface="Times New Roman" pitchFamily="18" charset="0"/>
              </a:rPr>
              <a:t>Problème mesure auto-rapporté: désirabilité sociale, pas toujours conscient de nos attitudes. </a:t>
            </a:r>
          </a:p>
          <a:p>
            <a:pPr marL="228600" indent="-228600"/>
            <a:r>
              <a:rPr lang="fr-CA" baseline="0" dirty="0" smtClean="0">
                <a:latin typeface="Times New Roman" pitchFamily="18" charset="0"/>
              </a:rPr>
              <a:t>Mesure indirecte: en visionnant des images de femmes sexualisées: le cortisol augmente chez 38% de femmes, les hommes sexistes (sexisme hostile) démontrent moins d’activation neuronale dans la région préfrontale du cerveau associé à l’attribution des états mentales chez autrui. </a:t>
            </a:r>
            <a:endParaRPr lang="fr-CA" dirty="0" smtClean="0">
              <a:latin typeface="Times New Roman" pitchFamily="18" charset="0"/>
            </a:endParaRPr>
          </a:p>
        </p:txBody>
      </p:sp>
      <p:sp>
        <p:nvSpPr>
          <p:cNvPr id="31747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1748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1749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1750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fr-CA" dirty="0" smtClean="0">
                <a:latin typeface="Times New Roman" pitchFamily="18" charset="0"/>
              </a:rPr>
              <a:t>Mesure implicite d’ attitudes</a:t>
            </a:r>
            <a:r>
              <a:rPr lang="fr-CA" baseline="0" dirty="0" smtClean="0">
                <a:latin typeface="Times New Roman" pitchFamily="18" charset="0"/>
              </a:rPr>
              <a:t>, de croyances et d’estime de soi, mesure individuelle de la force d’association qui existe entre deux concepts. </a:t>
            </a:r>
          </a:p>
          <a:p>
            <a:endParaRPr lang="fr-CA" dirty="0" smtClean="0">
              <a:latin typeface="Times New Roman" pitchFamily="18" charset="0"/>
            </a:endParaRPr>
          </a:p>
          <a:p>
            <a:endParaRPr lang="fr-CA" dirty="0" smtClean="0">
              <a:latin typeface="Times New Roman" pitchFamily="18" charset="0"/>
            </a:endParaRPr>
          </a:p>
        </p:txBody>
      </p:sp>
      <p:sp>
        <p:nvSpPr>
          <p:cNvPr id="33795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3796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3797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3798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Fonctions: connaissance</a:t>
            </a:r>
            <a:r>
              <a:rPr lang="fr-CA" baseline="0" dirty="0" smtClean="0"/>
              <a:t> (lecture du monde), expression (exprime nos croyances, valeurs), sociale et présentation de soi (bien paraitre à autres ou à soi)</a:t>
            </a:r>
            <a:endParaRPr lang="fr-CA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*</a:t>
            </a:r>
            <a:endParaRPr lang="en-US" sz="130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07/16/96</a:t>
            </a:r>
            <a:endParaRPr lang="en-US" sz="13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*</a:t>
            </a:r>
            <a:endParaRPr lang="en-US" sz="13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##</a:t>
            </a:r>
            <a:endParaRPr lang="en-US" sz="13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Times New Roman" pitchFamily="18" charset="0"/>
            </a:endParaRPr>
          </a:p>
        </p:txBody>
      </p:sp>
      <p:sp>
        <p:nvSpPr>
          <p:cNvPr id="36867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6868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6869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6870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3891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3891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i="0" smtClean="0">
              <a:latin typeface="Times New Roman" pitchFamily="18" charset="0"/>
            </a:endParaRPr>
          </a:p>
        </p:txBody>
      </p:sp>
      <p:sp>
        <p:nvSpPr>
          <p:cNvPr id="389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None/>
              <a:defRPr/>
            </a:pPr>
            <a:r>
              <a:rPr lang="fr-CA" dirty="0" smtClean="0"/>
              <a:t>Être</a:t>
            </a:r>
            <a:r>
              <a:rPr lang="fr-CA" baseline="0" dirty="0" smtClean="0"/>
              <a:t> exposé à une chose augmente notre attitude envers cette chose.</a:t>
            </a:r>
          </a:p>
          <a:p>
            <a:pPr>
              <a:buFont typeface="Arial" pitchFamily="34" charset="0"/>
              <a:buNone/>
              <a:defRPr/>
            </a:pPr>
            <a:endParaRPr lang="fr-CA" dirty="0" smtClean="0"/>
          </a:p>
        </p:txBody>
      </p:sp>
      <p:sp>
        <p:nvSpPr>
          <p:cNvPr id="40963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0964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0965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0966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None/>
              <a:defRPr/>
            </a:pPr>
            <a:endParaRPr lang="fr-CA" dirty="0"/>
          </a:p>
        </p:txBody>
      </p:sp>
      <p:sp>
        <p:nvSpPr>
          <p:cNvPr id="43011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3012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3013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3014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Times New Roman" pitchFamily="18" charset="0"/>
            </a:endParaRPr>
          </a:p>
        </p:txBody>
      </p:sp>
      <p:sp>
        <p:nvSpPr>
          <p:cNvPr id="45059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5060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5061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5062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Times New Roman" pitchFamily="18" charset="0"/>
            </a:endParaRPr>
          </a:p>
        </p:txBody>
      </p:sp>
      <p:sp>
        <p:nvSpPr>
          <p:cNvPr id="47107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7108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7109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7110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fr-CA" dirty="0"/>
          </a:p>
        </p:txBody>
      </p:sp>
      <p:sp>
        <p:nvSpPr>
          <p:cNvPr id="49155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9156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9157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49158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Times New Roman" pitchFamily="18" charset="0"/>
            </a:endParaRPr>
          </a:p>
        </p:txBody>
      </p:sp>
      <p:sp>
        <p:nvSpPr>
          <p:cNvPr id="54275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4276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4277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4278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Times New Roman" pitchFamily="18" charset="0"/>
            </a:endParaRPr>
          </a:p>
        </p:txBody>
      </p:sp>
      <p:sp>
        <p:nvSpPr>
          <p:cNvPr id="56323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6324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6325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6326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endParaRPr lang="fr-CA" dirty="0" smtClean="0"/>
          </a:p>
        </p:txBody>
      </p:sp>
      <p:sp>
        <p:nvSpPr>
          <p:cNvPr id="58371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8372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8373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58374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endParaRPr lang="fr-CA" dirty="0" smtClean="0"/>
          </a:p>
        </p:txBody>
      </p:sp>
      <p:sp>
        <p:nvSpPr>
          <p:cNvPr id="60419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0420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0421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0422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endParaRPr lang="fr-CA" dirty="0" smtClean="0"/>
          </a:p>
        </p:txBody>
      </p:sp>
      <p:sp>
        <p:nvSpPr>
          <p:cNvPr id="62467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2468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2469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2470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endParaRPr lang="fr-CA" dirty="0" smtClean="0"/>
          </a:p>
        </p:txBody>
      </p:sp>
      <p:sp>
        <p:nvSpPr>
          <p:cNvPr id="64515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4516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4517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64518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168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Times New Roman" pitchFamily="18" charset="0"/>
            </a:endParaRPr>
          </a:p>
        </p:txBody>
      </p:sp>
      <p:sp>
        <p:nvSpPr>
          <p:cNvPr id="71683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1684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1685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1686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endParaRPr lang="fr-CA" dirty="0"/>
          </a:p>
        </p:txBody>
      </p:sp>
      <p:sp>
        <p:nvSpPr>
          <p:cNvPr id="76803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6804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6805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6806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None/>
              <a:defRPr/>
            </a:pPr>
            <a:endParaRPr lang="fr-CA" dirty="0"/>
          </a:p>
        </p:txBody>
      </p:sp>
      <p:sp>
        <p:nvSpPr>
          <p:cNvPr id="78851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8852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07/16/96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8853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*</a:t>
            </a:r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78854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##</a:t>
            </a:r>
            <a:endParaRPr lang="en-US" sz="13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fr-CA" altLang="en-US"/>
              <a:t>Click to edit Master title style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fr-CA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17489-F74C-46B9-ABD5-53FEBC662C0B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CBE38-802C-493C-BC2D-FCFE80876C84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7BA20-F92A-4878-BF32-5ACBEB82B36E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DFF1B-FEDA-4D95-81E1-44ADB8CF2731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D9B6B-3925-4167-9DFF-48B03CB606FF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5D306-AE9D-4F6E-A91F-2853F3AC6DB3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7F251-C5C7-49B8-9662-A3248F742982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E1ED1-EE47-4DD2-B3E2-A188E93C8ABD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CB260-DA4D-43D1-A174-EB97DD2AFEFF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12ABE-6CF5-4B61-ACAA-6CF4D1C7B12F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3088B-01C2-49BA-942B-1B6E7016C8A6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 smtClean="0"/>
              <a:t>Click to edit Master text styles</a:t>
            </a:r>
          </a:p>
          <a:p>
            <a:pPr lvl="1"/>
            <a:r>
              <a:rPr lang="fr-CA" altLang="en-US" smtClean="0"/>
              <a:t>Second level</a:t>
            </a:r>
          </a:p>
          <a:p>
            <a:pPr lvl="2"/>
            <a:r>
              <a:rPr lang="fr-CA" altLang="en-US" smtClean="0"/>
              <a:t>Third level</a:t>
            </a:r>
          </a:p>
          <a:p>
            <a:pPr lvl="3"/>
            <a:r>
              <a:rPr lang="fr-CA" altLang="en-US" smtClean="0"/>
              <a:t>Fourth level</a:t>
            </a:r>
          </a:p>
          <a:p>
            <a:pPr lvl="4"/>
            <a:r>
              <a:rPr lang="fr-CA" altLang="en-US" smtClean="0"/>
              <a:t>Fifth level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fr-CA" altLang="en-US"/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312FC7F-8A90-4694-91AB-E4043F180009}" type="slidenum">
              <a:rPr lang="fr-CA" altLang="en-US"/>
              <a:pPr>
                <a:defRPr/>
              </a:pPr>
              <a:t>‹#›</a:t>
            </a:fld>
            <a:endParaRPr lang="fr-CA" altLang="en-US"/>
          </a:p>
        </p:txBody>
      </p:sp>
      <p:sp>
        <p:nvSpPr>
          <p:cNvPr id="6759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759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implicit.harvard.edu/implicit/canadafr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/>
        <p:txBody>
          <a:bodyPr lIns="92075" tIns="46038" rIns="92075" bIns="46038" anchor="ctr"/>
          <a:lstStyle/>
          <a:p>
            <a:pPr eaLnBrk="1" hangingPunct="1"/>
            <a:r>
              <a:rPr lang="fr-CA" smtClean="0"/>
              <a:t>Attitudes et changements d’attitudes</a:t>
            </a:r>
            <a:endParaRPr lang="en-US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en-US" smtClean="0"/>
              <a:t>Céline  Blanchard, Ph.D.</a:t>
            </a:r>
          </a:p>
          <a:p>
            <a:pPr eaLnBrk="1" hangingPunct="1"/>
            <a:r>
              <a:rPr lang="en-US" smtClean="0"/>
              <a:t>PSY 2510 Psychologie sociale</a:t>
            </a:r>
          </a:p>
          <a:p>
            <a:pPr eaLnBrk="1" hangingPunct="1"/>
            <a:endParaRPr lang="fr-CA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057400" y="2895600"/>
            <a:ext cx="2057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algn="ctr" eaLnBrk="0" hangingPunct="0"/>
            <a:endParaRPr kumimoji="1" lang="fr-CA" sz="2400">
              <a:latin typeface="Times New Roman" pitchFamily="18" charset="0"/>
            </a:endParaRPr>
          </a:p>
        </p:txBody>
      </p:sp>
      <p:sp>
        <p:nvSpPr>
          <p:cNvPr id="15365" name="Rectangle 9"/>
          <p:cNvSpPr>
            <a:spLocks noChangeArrowheads="1"/>
          </p:cNvSpPr>
          <p:nvPr/>
        </p:nvSpPr>
        <p:spPr bwMode="auto">
          <a:xfrm>
            <a:off x="1987550" y="5138738"/>
            <a:ext cx="18415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fr-CA" sz="2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Plan du cours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4530725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fr-CA" sz="3200" dirty="0" smtClean="0"/>
              <a:t>1.  Introduction et définition des attitudes</a:t>
            </a:r>
          </a:p>
          <a:p>
            <a:pPr>
              <a:buFont typeface="Wingdings" pitchFamily="2" charset="2"/>
              <a:buNone/>
              <a:defRPr/>
            </a:pPr>
            <a:r>
              <a:rPr lang="fr-CA" sz="3200" dirty="0" smtClean="0"/>
              <a:t>2.  L’acquisition d’une attitude</a:t>
            </a:r>
          </a:p>
          <a:p>
            <a:pPr marL="514350" indent="-514350">
              <a:buFont typeface="Wingdings" pitchFamily="2" charset="2"/>
              <a:buNone/>
              <a:defRPr/>
            </a:pPr>
            <a:r>
              <a:rPr lang="fr-CA" sz="3200" dirty="0" smtClean="0"/>
              <a:t>3.  La persuasion et le changement des attitudes</a:t>
            </a:r>
          </a:p>
          <a:p>
            <a:pPr marL="514350" indent="-514350">
              <a:buFont typeface="Wingdings" pitchFamily="2" charset="2"/>
              <a:buNone/>
              <a:defRPr/>
            </a:pPr>
            <a:r>
              <a:rPr lang="fr-CA" sz="3200" dirty="0" smtClean="0"/>
              <a:t>4. La relation entres les attitudes et le comportement</a:t>
            </a:r>
          </a:p>
          <a:p>
            <a:pPr marL="514350" indent="-514350">
              <a:buFont typeface="Wingdings" pitchFamily="2" charset="2"/>
              <a:buNone/>
              <a:defRPr/>
            </a:pPr>
            <a:r>
              <a:rPr lang="fr-CA" sz="3200" dirty="0" smtClean="0"/>
              <a:t>5. Modèles théoriques de prédiction du comportement </a:t>
            </a:r>
            <a:endParaRPr lang="en-US" sz="3200" dirty="0" smtClean="0"/>
          </a:p>
          <a:p>
            <a:pPr marL="514350" indent="-514350">
              <a:buFont typeface="Wingdings" pitchFamily="2" charset="2"/>
              <a:buNone/>
              <a:defRPr/>
            </a:pPr>
            <a:endParaRPr lang="fr-CA" sz="3200" dirty="0" smtClean="0"/>
          </a:p>
          <a:p>
            <a:pPr marL="514350" indent="-514350">
              <a:buFont typeface="Wingdings" pitchFamily="2" charset="2"/>
              <a:buNone/>
              <a:defRPr/>
            </a:pPr>
            <a:endParaRPr lang="fr-CA" sz="3200" dirty="0" smtClean="0"/>
          </a:p>
          <a:p>
            <a:pPr>
              <a:defRPr/>
            </a:pPr>
            <a:endParaRPr lang="fr-CA" sz="3200" dirty="0" smtClean="0"/>
          </a:p>
          <a:p>
            <a:pPr>
              <a:defRPr/>
            </a:pPr>
            <a:endParaRPr lang="fr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186738" cy="1139825"/>
          </a:xfrm>
        </p:spPr>
        <p:txBody>
          <a:bodyPr/>
          <a:lstStyle/>
          <a:p>
            <a:pPr marL="742950" indent="-742950" eaLnBrk="1" hangingPunct="1"/>
            <a:r>
              <a:rPr lang="fr-CA" sz="3800" smtClean="0"/>
              <a:t>1.  Introduction et définition des attitudes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428750"/>
            <a:ext cx="8229600" cy="4530725"/>
          </a:xfrm>
        </p:spPr>
        <p:txBody>
          <a:bodyPr/>
          <a:lstStyle/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1.1. Qu’est-ce qu’une attitude?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1.2. Les modèles de la structure attitudinale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1.3. Comment mesure-t-on les attitudes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1.4. Pourquoi l’étude des attitudes est-elle      importante?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1.5. Difficultés reliées à l’étude des attitudes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800" smtClean="0"/>
              <a:t>1.  Introduction et définition des attitudes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357313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CA" sz="3200" dirty="0" smtClean="0"/>
              <a:t>1.1. Qu’est-ce qu’une attitude?</a:t>
            </a:r>
          </a:p>
          <a:p>
            <a:pPr lvl="1" eaLnBrk="1" hangingPunct="1"/>
            <a:r>
              <a:rPr lang="fr-CA" sz="3000" dirty="0" smtClean="0"/>
              <a:t>Définition (Allport, 1935)</a:t>
            </a:r>
            <a:endParaRPr lang="en-US" sz="3000" dirty="0" smtClean="0"/>
          </a:p>
          <a:p>
            <a:pPr lvl="2" eaLnBrk="1" hangingPunct="1"/>
            <a:r>
              <a:rPr lang="fr-CA" sz="2800" dirty="0" smtClean="0"/>
              <a:t>Un état mental et neuropsychologique de préparation à répondre, organisé à la suite de l’expérience et qui exerce une influence directrice ou dynamique sur la réponse de l’individu à toutes les situations qui s’y rapportent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277813"/>
            <a:ext cx="8501062" cy="1139825"/>
          </a:xfrm>
        </p:spPr>
        <p:txBody>
          <a:bodyPr/>
          <a:lstStyle/>
          <a:p>
            <a:pPr eaLnBrk="1" hangingPunct="1"/>
            <a:r>
              <a:rPr lang="fr-CA" sz="3600" smtClean="0"/>
              <a:t>1.  Introduction et définition des attitudes </a:t>
            </a:r>
            <a:r>
              <a:rPr lang="fr-CA" sz="2400" smtClean="0"/>
              <a:t>(suite)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143000"/>
            <a:ext cx="8229600" cy="54292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CA" sz="3200" smtClean="0"/>
              <a:t>1.1. Qu’est-ce qu’une attitude?</a:t>
            </a:r>
          </a:p>
          <a:p>
            <a:pPr lvl="2" eaLnBrk="1" hangingPunct="1">
              <a:lnSpc>
                <a:spcPct val="90000"/>
              </a:lnSpc>
            </a:pPr>
            <a:r>
              <a:rPr lang="fr-CA" sz="3200" smtClean="0"/>
              <a:t>Caractéristiques</a:t>
            </a:r>
          </a:p>
          <a:p>
            <a:pPr lvl="3" eaLnBrk="1" hangingPunct="1">
              <a:lnSpc>
                <a:spcPct val="90000"/>
              </a:lnSpc>
            </a:pPr>
            <a:r>
              <a:rPr lang="fr-CA" sz="3000" smtClean="0"/>
              <a:t>Direction : </a:t>
            </a:r>
          </a:p>
          <a:p>
            <a:pPr lvl="4" eaLnBrk="1" hangingPunct="1">
              <a:lnSpc>
                <a:spcPct val="90000"/>
              </a:lnSpc>
            </a:pPr>
            <a:r>
              <a:rPr lang="fr-CA" sz="2800" smtClean="0"/>
              <a:t>position de l’attitude (positif, négatif etc.)</a:t>
            </a:r>
          </a:p>
          <a:p>
            <a:pPr lvl="3" eaLnBrk="1" hangingPunct="1">
              <a:lnSpc>
                <a:spcPct val="90000"/>
              </a:lnSpc>
            </a:pPr>
            <a:r>
              <a:rPr lang="fr-CA" sz="3000" smtClean="0"/>
              <a:t>Intensité</a:t>
            </a:r>
          </a:p>
          <a:p>
            <a:pPr lvl="3" eaLnBrk="1" hangingPunct="1">
              <a:lnSpc>
                <a:spcPct val="90000"/>
              </a:lnSpc>
            </a:pPr>
            <a:r>
              <a:rPr lang="fr-CA" sz="3000" smtClean="0"/>
              <a:t>Centralité</a:t>
            </a:r>
          </a:p>
          <a:p>
            <a:pPr lvl="4" eaLnBrk="1" hangingPunct="1">
              <a:lnSpc>
                <a:spcPct val="90000"/>
              </a:lnSpc>
            </a:pPr>
            <a:r>
              <a:rPr lang="fr-CA" sz="2800" smtClean="0"/>
              <a:t>implication du soi</a:t>
            </a:r>
          </a:p>
          <a:p>
            <a:pPr lvl="3" eaLnBrk="1" hangingPunct="1">
              <a:lnSpc>
                <a:spcPct val="90000"/>
              </a:lnSpc>
            </a:pPr>
            <a:r>
              <a:rPr lang="fr-CA" sz="3000" smtClean="0"/>
              <a:t>Accessibilité</a:t>
            </a:r>
          </a:p>
          <a:p>
            <a:pPr lvl="4" eaLnBrk="1" hangingPunct="1">
              <a:lnSpc>
                <a:spcPct val="90000"/>
              </a:lnSpc>
            </a:pPr>
            <a:r>
              <a:rPr lang="fr-CA" sz="2800" smtClean="0"/>
              <a:t>Force de l’association entre l’objet d’attitude et son évaluation affective</a:t>
            </a:r>
          </a:p>
          <a:p>
            <a:pPr lvl="4" eaLnBrk="1" hangingPunct="1">
              <a:lnSpc>
                <a:spcPct val="90000"/>
              </a:lnSpc>
            </a:pPr>
            <a:endParaRPr lang="fr-CA" sz="30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fr-CA" sz="2600" smtClean="0"/>
          </a:p>
          <a:p>
            <a:pPr algn="just" eaLnBrk="1" hangingPunct="1">
              <a:lnSpc>
                <a:spcPct val="90000"/>
              </a:lnSpc>
            </a:pPr>
            <a:endParaRPr lang="fr-CA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72488" cy="1139825"/>
          </a:xfrm>
        </p:spPr>
        <p:txBody>
          <a:bodyPr/>
          <a:lstStyle/>
          <a:p>
            <a:pPr eaLnBrk="1" hangingPunct="1"/>
            <a:r>
              <a:rPr lang="fr-CA" sz="3600" smtClean="0"/>
              <a:t>1. Introduction et définition des attitudes </a:t>
            </a:r>
            <a:r>
              <a:rPr lang="fr-CA" sz="2400" smtClean="0"/>
              <a:t>(suite)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500188"/>
            <a:ext cx="8229600" cy="453072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1.2. Les modèles de la structure attitudinale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Modèle tripartite classique de l’attitude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Modèle unidimensionnel classique de l’attitude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Modèle tripartite révisé de l’attitude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72488" cy="1139825"/>
          </a:xfrm>
        </p:spPr>
        <p:txBody>
          <a:bodyPr/>
          <a:lstStyle/>
          <a:p>
            <a:pPr eaLnBrk="1" hangingPunct="1"/>
            <a:r>
              <a:rPr lang="fr-CA" sz="3600" smtClean="0"/>
              <a:t>1. Introduction et définition des attitudes </a:t>
            </a:r>
            <a:r>
              <a:rPr lang="fr-CA" sz="2400" smtClean="0"/>
              <a:t>(suite)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000125"/>
            <a:ext cx="8229600" cy="5500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1.2. Les modèles de la structure attitudinale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u="sng" smtClean="0"/>
              <a:t>Modèle tripartite révisé de l’attitude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z="2800" smtClean="0"/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</p:txBody>
      </p:sp>
      <p:sp>
        <p:nvSpPr>
          <p:cNvPr id="4" name="Oval 3"/>
          <p:cNvSpPr/>
          <p:nvPr/>
        </p:nvSpPr>
        <p:spPr bwMode="auto">
          <a:xfrm>
            <a:off x="1285875" y="2214563"/>
            <a:ext cx="1714500" cy="121443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fr-CA" dirty="0">
                <a:latin typeface="+mn-lt"/>
              </a:rPr>
              <a:t>Cognition</a:t>
            </a:r>
          </a:p>
        </p:txBody>
      </p:sp>
      <p:sp>
        <p:nvSpPr>
          <p:cNvPr id="5" name="Oval 4"/>
          <p:cNvSpPr/>
          <p:nvPr/>
        </p:nvSpPr>
        <p:spPr bwMode="auto">
          <a:xfrm>
            <a:off x="1285875" y="5000625"/>
            <a:ext cx="1714500" cy="12144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fr-CA" dirty="0">
                <a:latin typeface="+mn-lt"/>
                <a:ea typeface="DFKai-SB" pitchFamily="65" charset="-120"/>
              </a:rPr>
              <a:t>Conation</a:t>
            </a:r>
          </a:p>
        </p:txBody>
      </p:sp>
      <p:sp>
        <p:nvSpPr>
          <p:cNvPr id="6" name="Oval 5"/>
          <p:cNvSpPr/>
          <p:nvPr/>
        </p:nvSpPr>
        <p:spPr bwMode="auto">
          <a:xfrm>
            <a:off x="1285875" y="3571875"/>
            <a:ext cx="1714500" cy="12144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fr-CA" dirty="0">
                <a:latin typeface="Arial" pitchFamily="34" charset="0"/>
                <a:cs typeface="Arial" pitchFamily="34" charset="0"/>
              </a:rPr>
              <a:t>Affect</a:t>
            </a:r>
          </a:p>
        </p:txBody>
      </p:sp>
      <p:sp>
        <p:nvSpPr>
          <p:cNvPr id="7" name="Oval 6"/>
          <p:cNvSpPr/>
          <p:nvPr/>
        </p:nvSpPr>
        <p:spPr bwMode="auto">
          <a:xfrm>
            <a:off x="5072063" y="3571875"/>
            <a:ext cx="1714500" cy="12144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fr-CA" dirty="0">
                <a:latin typeface="Arial" pitchFamily="34" charset="0"/>
                <a:cs typeface="Arial" pitchFamily="34" charset="0"/>
              </a:rPr>
              <a:t>Attitude</a:t>
            </a:r>
          </a:p>
        </p:txBody>
      </p:sp>
      <p:cxnSp>
        <p:nvCxnSpPr>
          <p:cNvPr id="24583" name="Straight Arrow Connector 29"/>
          <p:cNvCxnSpPr>
            <a:cxnSpLocks noChangeShapeType="1"/>
            <a:stCxn id="4" idx="6"/>
          </p:cNvCxnSpPr>
          <p:nvPr/>
        </p:nvCxnSpPr>
        <p:spPr bwMode="auto">
          <a:xfrm>
            <a:off x="3000375" y="2820988"/>
            <a:ext cx="1928813" cy="1250950"/>
          </a:xfrm>
          <a:prstGeom prst="straightConnector1">
            <a:avLst/>
          </a:prstGeom>
          <a:noFill/>
          <a:ln w="19050" cap="sq" algn="ctr">
            <a:solidFill>
              <a:schemeClr val="tx1"/>
            </a:solidFill>
            <a:round/>
            <a:headEnd type="none" w="sm" len="sm"/>
            <a:tailEnd type="arrow" w="med" len="med"/>
          </a:ln>
        </p:spPr>
      </p:cxnSp>
      <p:cxnSp>
        <p:nvCxnSpPr>
          <p:cNvPr id="24584" name="Straight Arrow Connector 37"/>
          <p:cNvCxnSpPr>
            <a:cxnSpLocks noChangeShapeType="1"/>
            <a:stCxn id="5" idx="6"/>
          </p:cNvCxnSpPr>
          <p:nvPr/>
        </p:nvCxnSpPr>
        <p:spPr bwMode="auto">
          <a:xfrm flipV="1">
            <a:off x="3000375" y="4357688"/>
            <a:ext cx="1857375" cy="1250950"/>
          </a:xfrm>
          <a:prstGeom prst="straightConnector1">
            <a:avLst/>
          </a:prstGeom>
          <a:noFill/>
          <a:ln w="19050" cap="sq" algn="ctr">
            <a:solidFill>
              <a:schemeClr val="tx1"/>
            </a:solidFill>
            <a:round/>
            <a:headEnd type="none" w="sm" len="sm"/>
            <a:tailEnd type="arrow" w="med" len="med"/>
          </a:ln>
        </p:spPr>
      </p:cxnSp>
      <p:cxnSp>
        <p:nvCxnSpPr>
          <p:cNvPr id="24585" name="Straight Arrow Connector 48"/>
          <p:cNvCxnSpPr>
            <a:cxnSpLocks noChangeShapeType="1"/>
            <a:stCxn id="6" idx="6"/>
            <a:endCxn id="7" idx="2"/>
          </p:cNvCxnSpPr>
          <p:nvPr/>
        </p:nvCxnSpPr>
        <p:spPr bwMode="auto">
          <a:xfrm>
            <a:off x="3000375" y="4179888"/>
            <a:ext cx="2071688" cy="1587"/>
          </a:xfrm>
          <a:prstGeom prst="straightConnector1">
            <a:avLst/>
          </a:prstGeom>
          <a:noFill/>
          <a:ln w="19050" cap="sq" algn="ctr">
            <a:solidFill>
              <a:schemeClr val="tx1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72488" cy="1139825"/>
          </a:xfrm>
        </p:spPr>
        <p:txBody>
          <a:bodyPr/>
          <a:lstStyle/>
          <a:p>
            <a:pPr eaLnBrk="1" hangingPunct="1"/>
            <a:r>
              <a:rPr lang="fr-CA" sz="3600" smtClean="0"/>
              <a:t>1. Introduction et définition des attitudes </a:t>
            </a:r>
            <a:r>
              <a:rPr lang="fr-CA" sz="2400" smtClean="0"/>
              <a:t>(suite)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285875"/>
            <a:ext cx="8229600" cy="49291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1.2. Les modèles de la structure attitudinale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3200" u="sng" smtClean="0"/>
              <a:t>Modèle unidimensionnel classique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Réponse évaluative  favorable ou défavorable</a:t>
            </a:r>
          </a:p>
          <a:p>
            <a:pPr lvl="2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Ex., « Je n’aime pas les serpents ».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L’objet d’attitude peut inclure des personnes, des choses, des événements, ou des problématiques.</a:t>
            </a:r>
          </a:p>
          <a:p>
            <a:pPr lvl="2" eaLnBrk="1" hangingPunct="1">
              <a:spcBef>
                <a:spcPct val="0"/>
              </a:spcBef>
              <a:spcAft>
                <a:spcPts val="1200"/>
              </a:spcAft>
            </a:pPr>
            <a:endParaRPr lang="fr-CA" smtClean="0"/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z="2800" smtClean="0"/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72488" cy="1139825"/>
          </a:xfrm>
        </p:spPr>
        <p:txBody>
          <a:bodyPr/>
          <a:lstStyle/>
          <a:p>
            <a:pPr eaLnBrk="1" hangingPunct="1"/>
            <a:r>
              <a:rPr lang="fr-CA" sz="3600" smtClean="0"/>
              <a:t>1. Introduction et définition des attitudes </a:t>
            </a:r>
            <a:r>
              <a:rPr lang="fr-CA" sz="2400" smtClean="0"/>
              <a:t>(suite)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500188"/>
            <a:ext cx="8229600" cy="471487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1.2. Les modèles de la structure attitudinale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3200" u="sng" smtClean="0"/>
              <a:t>Modèle tripartite révisé de l’attitude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Inclus:</a:t>
            </a:r>
          </a:p>
          <a:p>
            <a:pPr lvl="2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600" smtClean="0"/>
              <a:t> Une évaluation de l’objet d’attitude (i.e., favorable ou défavorable)</a:t>
            </a:r>
          </a:p>
          <a:p>
            <a:pPr lvl="2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600" smtClean="0"/>
              <a:t>Les trois composantes du modèle tripartite (i.e., cognition, affect et conation). 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z="2800" smtClean="0"/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01050" cy="1139825"/>
          </a:xfrm>
        </p:spPr>
        <p:txBody>
          <a:bodyPr/>
          <a:lstStyle/>
          <a:p>
            <a:pPr eaLnBrk="1" hangingPunct="1"/>
            <a:r>
              <a:rPr lang="fr-CA" sz="3600" smtClean="0"/>
              <a:t>1. Introduction et définition des attitudes </a:t>
            </a:r>
            <a:r>
              <a:rPr lang="fr-CA" sz="2400" smtClean="0"/>
              <a:t>(suite)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357313"/>
            <a:ext cx="8077200" cy="42862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1.3. Comment mesure-t-on les attitudes?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L’échelle d’auto-rapport</a:t>
            </a:r>
            <a:endParaRPr lang="fr-CA" sz="2400" smtClean="0"/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Les méthodes indirectes</a:t>
            </a:r>
          </a:p>
          <a:p>
            <a:pPr lvl="2"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Ex., Langage non verbal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Les indicateurs psychophysiologiques</a:t>
            </a:r>
          </a:p>
          <a:p>
            <a:pPr lvl="2"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Ex., Réaction psychogalvanique, fréquence cardiaque et réponse pupillaire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Tests implicites</a:t>
            </a:r>
          </a:p>
        </p:txBody>
      </p:sp>
      <p:pic>
        <p:nvPicPr>
          <p:cNvPr id="4" name="Picture 3" descr="Galvanic_SkinRespon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50" y="2000250"/>
            <a:ext cx="1857375" cy="1360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Exemple d’une mesure implicite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773612"/>
          </a:xfrm>
        </p:spPr>
        <p:txBody>
          <a:bodyPr/>
          <a:lstStyle/>
          <a:p>
            <a:r>
              <a:rPr lang="en-US" sz="2800" smtClean="0">
                <a:latin typeface="Times New Roman" pitchFamily="18" charset="0"/>
              </a:rPr>
              <a:t>Test d’association implicite (Greenwald &amp; Banaji)</a:t>
            </a:r>
          </a:p>
          <a:p>
            <a:r>
              <a:rPr lang="en-US" sz="2800" smtClean="0">
                <a:latin typeface="Times New Roman" pitchFamily="18" charset="0"/>
                <a:hlinkClick r:id="rId3"/>
              </a:rPr>
              <a:t>https://implicit.harvard.edu/implicit/canadafr/</a:t>
            </a:r>
            <a:endParaRPr lang="en-US" sz="2800" smtClean="0"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fr-CA" sz="2800" smtClean="0"/>
          </a:p>
        </p:txBody>
      </p:sp>
      <p:pic>
        <p:nvPicPr>
          <p:cNvPr id="4" name="Picture 3" descr="ImplicitAssociationTes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5938" y="2500313"/>
            <a:ext cx="5214937" cy="3533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6487"/>
          </a:xfrm>
        </p:spPr>
        <p:txBody>
          <a:bodyPr/>
          <a:lstStyle/>
          <a:p>
            <a:pPr marL="684000" indent="-684000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3200" dirty="0" smtClean="0"/>
              <a:t>1.4. Pourquoi l’étude des attitudes est        importante?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800" dirty="0" smtClean="0"/>
              <a:t>Élément médiateur important permettant de prédire le comportement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800" dirty="0" smtClean="0"/>
              <a:t>Ensemble de connaissances reliées à la prise de décision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800" dirty="0" smtClean="0"/>
              <a:t>Rôle lors d’interaction sociale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800" dirty="0" smtClean="0"/>
              <a:t>Rôle dans la présentation de soi</a:t>
            </a:r>
          </a:p>
          <a:p>
            <a:pPr>
              <a:spcBef>
                <a:spcPts val="0"/>
              </a:spcBef>
              <a:spcAft>
                <a:spcPts val="1200"/>
              </a:spcAft>
              <a:defRPr/>
            </a:pPr>
            <a:endParaRPr lang="fr-CA" dirty="0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01050" cy="793750"/>
          </a:xfrm>
        </p:spPr>
        <p:txBody>
          <a:bodyPr/>
          <a:lstStyle/>
          <a:p>
            <a:pPr eaLnBrk="1" hangingPunct="1"/>
            <a:r>
              <a:rPr lang="fr-CA" sz="3600" smtClean="0"/>
              <a:t>1. Introduction et définition des attitudes </a:t>
            </a:r>
            <a:r>
              <a:rPr lang="fr-CA" sz="2400" smtClean="0"/>
              <a:t>(suite)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72488" cy="1139825"/>
          </a:xfrm>
        </p:spPr>
        <p:txBody>
          <a:bodyPr/>
          <a:lstStyle/>
          <a:p>
            <a:pPr eaLnBrk="1" hangingPunct="1"/>
            <a:r>
              <a:rPr lang="fr-CA" sz="3600" smtClean="0"/>
              <a:t>1.  Introduction et définition des attitudes </a:t>
            </a:r>
            <a:r>
              <a:rPr lang="fr-CA" sz="2400" smtClean="0"/>
              <a:t>(suite)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1.5. Difficultés reliées à l’étude des attitudes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Acquisition-formation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Persuasion et changement d’attitudes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Lien avec le comportement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2.  L’acquisition d’une attitude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2.1. L’acquisition affective d’une attitude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2.2. L’acquisition comportementale d’une      attitude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2.3. L’acquisition cognitive d’une attitude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2.  L’acquisition d’une attitude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4987925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z="3200" smtClean="0"/>
              <a:t>2.1. L’acquisition affective d’une attitude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u="sng" smtClean="0"/>
              <a:t>L’effet de simple exposition </a:t>
            </a:r>
            <a:r>
              <a:rPr lang="fr-CA" sz="2400" smtClean="0"/>
              <a:t>(« mere exposure effect »; Zajonc, 1968)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z="2800" smtClean="0"/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z="2800" smtClean="0"/>
          </a:p>
        </p:txBody>
      </p:sp>
      <p:pic>
        <p:nvPicPr>
          <p:cNvPr id="39939" name="Picture 3" descr="Chinese_Characters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688" y="3071813"/>
            <a:ext cx="1169987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MereExposure_Graph 0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75" y="2786063"/>
            <a:ext cx="494506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2.  L’acquisition d’une attitude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57188" y="1285875"/>
            <a:ext cx="5972175" cy="4786313"/>
          </a:xfrm>
        </p:spPr>
        <p:txBody>
          <a:bodyPr/>
          <a:lstStyle/>
          <a:p>
            <a:pPr marL="684000" indent="-684000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3200" dirty="0" smtClean="0"/>
              <a:t>2.1. L’acquisition affective 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3200" u="sng" dirty="0" smtClean="0"/>
              <a:t>Conditionnement classique </a:t>
            </a:r>
            <a:endParaRPr lang="fr-CA" sz="3200" dirty="0" smtClean="0"/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800" dirty="0" smtClean="0"/>
              <a:t>Association entre objet neutre et objet désiré ou non désiré</a:t>
            </a:r>
          </a:p>
          <a:p>
            <a:pPr lvl="2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400" dirty="0" smtClean="0"/>
              <a:t>Le chien de Pavlov : association entre son de cloche et </a:t>
            </a:r>
            <a:r>
              <a:rPr lang="fr-CA" sz="2400" dirty="0" smtClean="0"/>
              <a:t>viande</a:t>
            </a:r>
          </a:p>
          <a:p>
            <a:pPr lvl="2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400" dirty="0" smtClean="0"/>
              <a:t>Les Pokémons (</a:t>
            </a:r>
            <a:r>
              <a:rPr lang="fr-CA" sz="2400" dirty="0" smtClean="0"/>
              <a:t>O</a:t>
            </a:r>
            <a:r>
              <a:rPr lang="fr-CA" sz="2400" dirty="0" smtClean="0"/>
              <a:t>lson &amp; Fazio)</a:t>
            </a:r>
            <a:endParaRPr lang="fr-CA" sz="2400" dirty="0" smtClean="0"/>
          </a:p>
          <a:p>
            <a:pPr lvl="2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400" dirty="0" smtClean="0"/>
              <a:t>Autre exemple : annonces publicitaires (ex., associer voiture à jolie fille)</a:t>
            </a:r>
          </a:p>
          <a:p>
            <a:pPr lvl="2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endParaRPr lang="fr-CA" sz="2400" dirty="0" smtClean="0"/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endParaRPr lang="fr-CA" sz="2800" dirty="0" smtClean="0"/>
          </a:p>
          <a:p>
            <a:pPr algn="just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endParaRPr lang="fr-CA" dirty="0" smtClean="0"/>
          </a:p>
        </p:txBody>
      </p:sp>
      <p:pic>
        <p:nvPicPr>
          <p:cNvPr id="41987" name="Content Placeholder 5" descr="advertising_car_girl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500813" y="2182813"/>
            <a:ext cx="2181225" cy="3032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2.  L’acquisition d’une attitude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38"/>
            <a:ext cx="8229600" cy="49164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CA" sz="2800" smtClean="0"/>
              <a:t>2.2. L’acquisition comportementale d’une attitude</a:t>
            </a:r>
          </a:p>
          <a:p>
            <a:pPr eaLnBrk="1" hangingPunct="1"/>
            <a:r>
              <a:rPr lang="fr-CA" sz="3200" u="sng" smtClean="0"/>
              <a:t>Conditionnement opérant </a:t>
            </a:r>
            <a:r>
              <a:rPr lang="fr-CA" sz="3200" smtClean="0"/>
              <a:t>:</a:t>
            </a:r>
          </a:p>
          <a:p>
            <a:pPr lvl="1" eaLnBrk="1" hangingPunct="1"/>
            <a:r>
              <a:rPr lang="fr-CA" sz="2800" smtClean="0"/>
              <a:t>apprentissage par renforcement</a:t>
            </a:r>
          </a:p>
          <a:p>
            <a:pPr lvl="1"/>
            <a:r>
              <a:rPr lang="fr-CA" sz="2800" smtClean="0"/>
              <a:t>Tendance à adopter des attitudes favorables envers un comportement lorsqu’il a mené à un renforcement.</a:t>
            </a:r>
          </a:p>
          <a:p>
            <a:pPr lvl="2" eaLnBrk="1" hangingPunct="1"/>
            <a:r>
              <a:rPr lang="fr-CA" smtClean="0"/>
              <a:t>Ex., Pigeon de Skinner</a:t>
            </a:r>
          </a:p>
          <a:p>
            <a:pPr lvl="2" eaLnBrk="1" hangingPunct="1"/>
            <a:r>
              <a:rPr lang="fr-CA" smtClean="0"/>
              <a:t>Ex., Se faire féliciter d’avoir laver la vaisselle devrait mener à une attitude plus favorable envers ce comportement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2.  L’acquisition d’une attitude</a:t>
            </a:r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38"/>
            <a:ext cx="8229600" cy="49164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CA" sz="2800" smtClean="0"/>
              <a:t>2.2. L’acquisition comportementale d’une attitude</a:t>
            </a:r>
          </a:p>
          <a:p>
            <a:pPr lvl="1" eaLnBrk="1" hangingPunct="1"/>
            <a:r>
              <a:rPr lang="fr-CA" sz="2800" u="sng" smtClean="0"/>
              <a:t>La perception de soi (Bem, 1972)</a:t>
            </a:r>
          </a:p>
          <a:p>
            <a:pPr lvl="2" eaLnBrk="1" hangingPunct="1"/>
            <a:r>
              <a:rPr lang="fr-CA" sz="2400" smtClean="0"/>
              <a:t>Lorsque nos attitudes préalables sont faibles ou ambigües et qu’aucune source externe nous incite à agir, nos attitudes sont formées à l’aide d’auto-observation.</a:t>
            </a:r>
          </a:p>
          <a:p>
            <a:pPr lvl="2" eaLnBrk="1" hangingPunct="1"/>
            <a:r>
              <a:rPr lang="fr-CA" sz="2400" smtClean="0"/>
              <a:t>Nous utilisons les mêmes indices extérieurs qu’un étranger utiliserait pour nous observer</a:t>
            </a:r>
          </a:p>
          <a:p>
            <a:pPr algn="just" eaLnBrk="1" hangingPunct="1">
              <a:buFont typeface="Wingdings" pitchFamily="2" charset="2"/>
              <a:buNone/>
            </a:pPr>
            <a:endParaRPr lang="fr-CA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2.  L’acquisition d’une attitude </a:t>
            </a:r>
            <a:r>
              <a:rPr lang="fr-CA" sz="2400" smtClean="0"/>
              <a:t>(suite)</a:t>
            </a:r>
          </a:p>
        </p:txBody>
      </p:sp>
      <p:sp>
        <p:nvSpPr>
          <p:cNvPr id="481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38"/>
            <a:ext cx="8229600" cy="4916487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ts val="800"/>
              </a:spcAft>
              <a:buFont typeface="Wingdings" pitchFamily="2" charset="2"/>
              <a:buNone/>
            </a:pPr>
            <a:r>
              <a:rPr lang="fr-CA" sz="3200" smtClean="0"/>
              <a:t>2.3. L’acquisition cognitive d’une attitude</a:t>
            </a:r>
          </a:p>
          <a:p>
            <a:pPr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800" u="sng" smtClean="0"/>
              <a:t>Modelage (apprentissage par observation)</a:t>
            </a:r>
          </a:p>
          <a:p>
            <a:pPr lvl="1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400" smtClean="0"/>
              <a:t>La présentation d’un objectif spécifique</a:t>
            </a:r>
          </a:p>
          <a:p>
            <a:pPr lvl="1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400" smtClean="0"/>
              <a:t>L’utilisation d’heuristique pour former une impression ou un jugement</a:t>
            </a:r>
          </a:p>
          <a:p>
            <a:pPr lvl="2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000" smtClean="0"/>
              <a:t>Représentativité</a:t>
            </a:r>
          </a:p>
          <a:p>
            <a:pPr lvl="2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000" smtClean="0"/>
              <a:t>Disponibilité</a:t>
            </a:r>
          </a:p>
          <a:p>
            <a:pPr lvl="2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000" smtClean="0"/>
              <a:t>Adaptation ou ancrage</a:t>
            </a:r>
          </a:p>
          <a:p>
            <a:pPr lvl="2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000" smtClean="0"/>
              <a:t>Simulation</a:t>
            </a:r>
          </a:p>
          <a:p>
            <a:pPr lvl="2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000" smtClean="0"/>
              <a:t>Affectif</a:t>
            </a:r>
          </a:p>
          <a:p>
            <a:pPr lvl="2" eaLnBrk="1" hangingPunct="1">
              <a:spcBef>
                <a:spcPct val="0"/>
              </a:spcBef>
              <a:spcAft>
                <a:spcPts val="800"/>
              </a:spcAft>
            </a:pPr>
            <a:r>
              <a:rPr lang="fr-CA" sz="2000" smtClean="0"/>
              <a:t>Processus automatique</a:t>
            </a:r>
          </a:p>
          <a:p>
            <a:pPr algn="just" eaLnBrk="1" hangingPunct="1">
              <a:spcBef>
                <a:spcPct val="0"/>
              </a:spcBef>
              <a:spcAft>
                <a:spcPts val="800"/>
              </a:spcAft>
            </a:pPr>
            <a:endParaRPr lang="fr-CA" sz="2000" smtClean="0"/>
          </a:p>
        </p:txBody>
      </p:sp>
      <p:pic>
        <p:nvPicPr>
          <p:cNvPr id="4" name="Picture 3" descr="Role_Mode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3" y="3286125"/>
            <a:ext cx="2578100" cy="2786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742950" indent="-742950" eaLnBrk="1" hangingPunct="1"/>
            <a:r>
              <a:rPr lang="fr-CA" sz="4000" smtClean="0"/>
              <a:t>3.  La persuasion et le changement </a:t>
            </a:r>
            <a:br>
              <a:rPr lang="fr-CA" sz="4000" smtClean="0"/>
            </a:br>
            <a:r>
              <a:rPr lang="fr-CA" sz="4000" smtClean="0"/>
              <a:t>des attitudes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785938"/>
            <a:ext cx="8229600" cy="4602162"/>
          </a:xfrm>
        </p:spPr>
        <p:txBody>
          <a:bodyPr/>
          <a:lstStyle/>
          <a:p>
            <a:pPr marL="720000" indent="-720000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2800" dirty="0" smtClean="0"/>
              <a:t>3.1. Le changement de nos propres attitudes : la dissonance cognitive</a:t>
            </a:r>
          </a:p>
          <a:p>
            <a:pPr marL="720000" indent="-720000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2800" dirty="0" smtClean="0"/>
              <a:t>3.2. L’approche de l’apprentissage du message</a:t>
            </a:r>
          </a:p>
          <a:p>
            <a:pPr marL="720000" indent="-720000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2800" dirty="0" smtClean="0"/>
              <a:t>3.3. L’approche de la réponse cognitive</a:t>
            </a:r>
          </a:p>
          <a:p>
            <a:pPr marL="720000" indent="-720000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2800" dirty="0" smtClean="0"/>
              <a:t>3.4. Le modèle de la vraisemblance d’élaboration cognitive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fr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77813"/>
            <a:ext cx="8429625" cy="1139825"/>
          </a:xfrm>
        </p:spPr>
        <p:txBody>
          <a:bodyPr/>
          <a:lstStyle/>
          <a:p>
            <a:pPr marL="742950" indent="-742950" eaLnBrk="1" hangingPunct="1"/>
            <a:r>
              <a:rPr lang="fr-CA" sz="3600" smtClean="0"/>
              <a:t>3.1. Le changement de nos propres attitudes: la dissonance cognitive</a:t>
            </a:r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71625"/>
            <a:ext cx="7772400" cy="4500563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mtClean="0"/>
              <a:t>Description de la théorie</a:t>
            </a:r>
          </a:p>
          <a:p>
            <a:pPr lvl="1"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mtClean="0"/>
              <a:t>Lorsque deux attitudes ou une attitude et un comportement sont en conflits, un état de dissonance est créé et l’individu a tendance à agir de façon à réduire cet état</a:t>
            </a:r>
            <a:endParaRPr lang="en-US" smtClean="0"/>
          </a:p>
          <a:p>
            <a:pPr lvl="1"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mtClean="0"/>
              <a:t>Degré de dissonance= </a:t>
            </a:r>
          </a:p>
          <a:p>
            <a:pPr lvl="2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fr-CA" sz="2400" u="sng" smtClean="0"/>
              <a:t>Importance X nombre de cognitions dissonantes</a:t>
            </a:r>
          </a:p>
          <a:p>
            <a:pPr lvl="2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fr-CA" sz="2400" smtClean="0"/>
              <a:t>Importance X nombre de cognitions consonantes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507412" cy="1239838"/>
          </a:xfrm>
        </p:spPr>
        <p:txBody>
          <a:bodyPr/>
          <a:lstStyle/>
          <a:p>
            <a:pPr marL="742950" indent="-742950" eaLnBrk="1" hangingPunct="1"/>
            <a:r>
              <a:rPr lang="fr-CA" sz="3600" smtClean="0"/>
              <a:t>3.1. Le changement de nos propres attitudes:  la dissonance cognitive </a:t>
            </a:r>
            <a:r>
              <a:rPr lang="fr-CA" sz="2400" smtClean="0"/>
              <a:t>(suite)</a:t>
            </a:r>
            <a:r>
              <a:rPr lang="fr-CA" sz="2900" smtClean="0"/>
              <a:t/>
            </a:r>
            <a:br>
              <a:rPr lang="fr-CA" sz="2900" smtClean="0"/>
            </a:br>
            <a:endParaRPr lang="fr-CA" sz="2900" smtClean="0"/>
          </a:p>
        </p:txBody>
      </p:sp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43063"/>
            <a:ext cx="7859713" cy="426243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Processus de réduction de la dissonance cognitive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Réduction par changement d’une attitude ou du comportement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Réduction par la considération d’informations spécifiques additionnelles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Minimisation de l’importance du conflit ou évitement de la dissonance</a:t>
            </a:r>
          </a:p>
          <a:p>
            <a:pPr algn="just" eaLnBrk="1" hangingPunct="1">
              <a:buFont typeface="Wingdings" pitchFamily="2" charset="2"/>
              <a:buNone/>
            </a:pPr>
            <a:endParaRPr lang="fr-CA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3.1. Dissonance </a:t>
            </a:r>
            <a:r>
              <a:rPr lang="fr-CA" dirty="0" smtClean="0"/>
              <a:t>Cognitive – </a:t>
            </a:r>
            <a:r>
              <a:rPr lang="fr-CA" sz="3200" dirty="0" smtClean="0"/>
              <a:t>paradigme de la dissonance post-décisionnelle. </a:t>
            </a:r>
            <a:endParaRPr lang="fr-CA" sz="3200" dirty="0" smtClean="0"/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5357813" cy="4786313"/>
          </a:xfrm>
        </p:spPr>
        <p:txBody>
          <a:bodyPr/>
          <a:lstStyle/>
          <a:p>
            <a:r>
              <a:rPr lang="fr-CA" dirty="0" smtClean="0"/>
              <a:t>Étude de la dissonance cognitive avec les singes et les M&amp;Ms</a:t>
            </a:r>
          </a:p>
          <a:p>
            <a:pPr lvl="1"/>
            <a:r>
              <a:rPr lang="fr-CA" dirty="0" smtClean="0"/>
              <a:t>Choix de M&amp;Ms en paires (ex., bleu et rouge)</a:t>
            </a:r>
          </a:p>
          <a:p>
            <a:pPr lvl="1"/>
            <a:r>
              <a:rPr lang="fr-CA" dirty="0" smtClean="0"/>
              <a:t>Choix de M&amp;M entre celui non choisi et une autre couleur.</a:t>
            </a:r>
          </a:p>
          <a:p>
            <a:pPr lvl="1"/>
            <a:r>
              <a:rPr lang="fr-CA" dirty="0" smtClean="0"/>
              <a:t>Lequel choisira-t-il dans la deuxième ronde?  Pourquoi?</a:t>
            </a:r>
          </a:p>
          <a:p>
            <a:endParaRPr lang="fr-CA" dirty="0" smtClean="0"/>
          </a:p>
          <a:p>
            <a:pPr lvl="1">
              <a:buFont typeface="Wingdings" pitchFamily="2" charset="2"/>
              <a:buNone/>
            </a:pPr>
            <a:endParaRPr lang="fr-CA" dirty="0" smtClean="0"/>
          </a:p>
        </p:txBody>
      </p:sp>
      <p:pic>
        <p:nvPicPr>
          <p:cNvPr id="4" name="Picture 3" descr="Monkey_CognitiveDissonan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13" y="2143125"/>
            <a:ext cx="2128837" cy="2714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77813"/>
            <a:ext cx="8429625" cy="1139825"/>
          </a:xfrm>
        </p:spPr>
        <p:txBody>
          <a:bodyPr/>
          <a:lstStyle/>
          <a:p>
            <a:pPr marL="742950" indent="-742950" eaLnBrk="1" hangingPunct="1"/>
            <a:r>
              <a:rPr lang="fr-CA" sz="3600" smtClean="0"/>
              <a:t>3.1. Le changement de nos propres attitudes:  la dissonance cognitive </a:t>
            </a:r>
            <a:r>
              <a:rPr lang="fr-CA" sz="2400" smtClean="0"/>
              <a:t>(suite)</a:t>
            </a:r>
            <a:r>
              <a:rPr lang="fr-CA" sz="2900" smtClean="0"/>
              <a:t/>
            </a:r>
            <a:br>
              <a:rPr lang="fr-CA" sz="2900" smtClean="0"/>
            </a:br>
            <a:endParaRPr lang="fr-CA" sz="2900" smtClean="0"/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643063"/>
            <a:ext cx="8158162" cy="4459287"/>
          </a:xfrm>
        </p:spPr>
        <p:txBody>
          <a:bodyPr/>
          <a:lstStyle/>
          <a:p>
            <a:pPr eaLnBrk="1" hangingPunct="1"/>
            <a:r>
              <a:rPr lang="fr-CA" sz="2800" dirty="0" smtClean="0"/>
              <a:t>Facteurs qui affectent la dissonance cognitive</a:t>
            </a:r>
          </a:p>
          <a:p>
            <a:pPr lvl="1" eaLnBrk="1" hangingPunct="1"/>
            <a:r>
              <a:rPr lang="fr-CA" sz="2400" dirty="0" smtClean="0"/>
              <a:t>le choix </a:t>
            </a:r>
            <a:endParaRPr lang="fr-CA" sz="2400" dirty="0" smtClean="0"/>
          </a:p>
          <a:p>
            <a:pPr lvl="1" eaLnBrk="1" hangingPunct="1">
              <a:buFont typeface="Wingdings" pitchFamily="2" charset="2"/>
              <a:buChar char="§"/>
            </a:pPr>
            <a:r>
              <a:rPr lang="fr-CA" sz="2400" dirty="0" smtClean="0"/>
              <a:t>Comportement imposé ou influence des facteurs extérieure</a:t>
            </a:r>
            <a:endParaRPr lang="fr-CA" sz="2400" dirty="0" smtClean="0"/>
          </a:p>
          <a:p>
            <a:pPr lvl="1" eaLnBrk="1" hangingPunct="1"/>
            <a:r>
              <a:rPr lang="fr-CA" sz="2400" dirty="0" smtClean="0"/>
              <a:t>les conséquences des </a:t>
            </a:r>
            <a:r>
              <a:rPr lang="fr-CA" sz="2400" dirty="0" smtClean="0"/>
              <a:t>comportements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CA" sz="2400" dirty="0" smtClean="0"/>
              <a:t>Si les conséquences sont minimes la dissonance sera moindre</a:t>
            </a:r>
            <a:endParaRPr lang="fr-CA" sz="2400" dirty="0" smtClean="0"/>
          </a:p>
          <a:p>
            <a:pPr lvl="1" eaLnBrk="1" hangingPunct="1"/>
            <a:r>
              <a:rPr lang="fr-CA" sz="2400" dirty="0" smtClean="0"/>
              <a:t>manipulation de l’aspect privé versus l’aspect </a:t>
            </a:r>
            <a:r>
              <a:rPr lang="fr-CA" sz="2400" dirty="0" smtClean="0"/>
              <a:t>publique</a:t>
            </a:r>
          </a:p>
        </p:txBody>
      </p:sp>
      <p:pic>
        <p:nvPicPr>
          <p:cNvPr id="4" name="Picture 3" descr="choix-intuiti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5223277"/>
            <a:ext cx="2179630" cy="16347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sz="3600" smtClean="0"/>
              <a:t>3.2.  Le changement d’attitudes :  l’approche de l’apprentissage du message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428750"/>
            <a:ext cx="8229600" cy="4686300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800" dirty="0" smtClean="0"/>
              <a:t>Qui (émetteur) dit quoi (message) à qui (récepteur), dans quel but (visé), à travers quoi (canal de communication)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800" dirty="0" smtClean="0"/>
              <a:t>Postulat de base de l’approche de l’équipe de Yale: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fr-CA" sz="2400" dirty="0" smtClean="0"/>
              <a:t>« Il y a changement d’attitude, persistance de la persuasion et résistance de cette persuasion à d’autres influences si les renforcements consécutifs aux changements sont supérieurs aux renforcements associés à la position attitudinale qui précède le changement. »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endParaRPr kumimoji="1" lang="fr-CA" sz="2800" kern="1200" dirty="0" smtClean="0"/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endParaRPr lang="fr-CA" sz="2400" dirty="0" smtClean="0"/>
          </a:p>
          <a:p>
            <a:pPr algn="just" eaLnBrk="1" hangingPunct="1">
              <a:spcAft>
                <a:spcPts val="1200"/>
              </a:spcAft>
              <a:defRPr/>
            </a:pPr>
            <a:endParaRPr lang="fr-CA" sz="2400" dirty="0" smtClean="0"/>
          </a:p>
          <a:p>
            <a:pPr algn="just" eaLnBrk="1" hangingPunct="1">
              <a:defRPr/>
            </a:pPr>
            <a:endParaRPr lang="fr-CA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sz="3600" smtClean="0"/>
              <a:t>3.2.  Le changement d’attitudes :  l’approche de l’apprentissage du message </a:t>
            </a:r>
            <a:r>
              <a:rPr lang="fr-CA" sz="2400" smtClean="0"/>
              <a:t>(suite)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643063"/>
            <a:ext cx="8429625" cy="4500562"/>
          </a:xfrm>
        </p:spPr>
        <p:txBody>
          <a:bodyPr/>
          <a:lstStyle/>
          <a:p>
            <a:pPr eaLnBrk="1" hangingPunct="1">
              <a:defRPr/>
            </a:pPr>
            <a:r>
              <a:rPr lang="fr-CA" sz="3200" dirty="0" smtClean="0"/>
              <a:t>Quelques variables étudiées</a:t>
            </a:r>
            <a:endParaRPr lang="fr-CA" sz="26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fr-CA" sz="2800" dirty="0" smtClean="0"/>
              <a:t>Les caractéristiques du communicateur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fr-CA" sz="2400" dirty="0" smtClean="0"/>
              <a:t>la crédibilité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fr-CA" sz="2400" dirty="0" smtClean="0"/>
              <a:t>L’apparence physique 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fr-CA" sz="2400" dirty="0" smtClean="0"/>
              <a:t>La similarité avec la cible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fr-CA" sz="2400" dirty="0" smtClean="0"/>
              <a:t>Le débit du communicateur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endParaRPr lang="fr-CA" sz="2400" dirty="0" smtClean="0"/>
          </a:p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endParaRPr kumimoji="1" lang="fr-CA" sz="2800" kern="1200" dirty="0" smtClean="0"/>
          </a:p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endParaRPr lang="fr-CA" sz="2400" dirty="0" smtClean="0"/>
          </a:p>
          <a:p>
            <a:pPr algn="just" eaLnBrk="1" hangingPunct="1">
              <a:spcAft>
                <a:spcPts val="1200"/>
              </a:spcAft>
              <a:defRPr/>
            </a:pPr>
            <a:endParaRPr lang="fr-CA" sz="2400" dirty="0" smtClean="0"/>
          </a:p>
          <a:p>
            <a:pPr algn="just" eaLnBrk="1" hangingPunct="1">
              <a:defRPr/>
            </a:pPr>
            <a:endParaRPr lang="fr-CA" dirty="0" smtClean="0"/>
          </a:p>
        </p:txBody>
      </p:sp>
      <p:pic>
        <p:nvPicPr>
          <p:cNvPr id="4" name="Picture 3" descr="britney_Pepsi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88" y="3357563"/>
            <a:ext cx="1552575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David-Suzuki_environmen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0" y="4500563"/>
            <a:ext cx="2286000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sz="3600" smtClean="0"/>
              <a:t>3.2.  Le changement d’attitudes :  l’approche de l’apprentissage du message </a:t>
            </a:r>
            <a:r>
              <a:rPr lang="fr-CA" sz="2400" smtClean="0"/>
              <a:t>(suite)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785938"/>
            <a:ext cx="4757738" cy="4344987"/>
          </a:xfrm>
        </p:spPr>
        <p:txBody>
          <a:bodyPr/>
          <a:lstStyle/>
          <a:p>
            <a:pPr marL="324000" lvl="1" eaLnBrk="1" hangingPunct="1">
              <a:lnSpc>
                <a:spcPct val="90000"/>
              </a:lnSpc>
              <a:buClr>
                <a:schemeClr val="accent1"/>
              </a:buClr>
              <a:buSzPct val="80000"/>
              <a:buFont typeface="Arial" pitchFamily="34" charset="0"/>
              <a:buChar char="■"/>
              <a:defRPr/>
            </a:pPr>
            <a:r>
              <a:rPr lang="fr-CA" sz="2800" dirty="0" smtClean="0"/>
              <a:t>Les caractéristiques du message 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fr-CA" dirty="0" smtClean="0"/>
              <a:t>Les deux versus un seul côté de </a:t>
            </a:r>
            <a:r>
              <a:rPr lang="fr-CA" dirty="0" smtClean="0"/>
              <a:t>l’argument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fr-CA" dirty="0" smtClean="0"/>
              <a:t>Message prescriptive ou proscriptives</a:t>
            </a:r>
            <a:endParaRPr lang="fr-CA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fr-CA" dirty="0" smtClean="0"/>
              <a:t>La difficulté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fr-CA" dirty="0" smtClean="0"/>
              <a:t>La peur induite par la message (menace)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fr-CA" dirty="0" smtClean="0"/>
              <a:t>La conclusion du message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endParaRPr kumimoji="1" lang="fr-CA" kern="1200" dirty="0" smtClean="0"/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endParaRPr lang="fr-CA" sz="2400" dirty="0" smtClean="0"/>
          </a:p>
          <a:p>
            <a:pPr algn="just" eaLnBrk="1" hangingPunct="1">
              <a:spcAft>
                <a:spcPts val="1200"/>
              </a:spcAft>
              <a:defRPr/>
            </a:pPr>
            <a:endParaRPr lang="fr-CA" sz="2400" dirty="0" smtClean="0"/>
          </a:p>
          <a:p>
            <a:pPr algn="just" eaLnBrk="1" hangingPunct="1">
              <a:defRPr/>
            </a:pPr>
            <a:endParaRPr lang="fr-CA" dirty="0" smtClean="0"/>
          </a:p>
        </p:txBody>
      </p:sp>
      <p:pic>
        <p:nvPicPr>
          <p:cNvPr id="61443" name="Content Placeholder 6" descr="Antismoking_message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14938" y="1500188"/>
            <a:ext cx="3543300" cy="44624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sz="3600" smtClean="0"/>
              <a:t>3.2.  Le changement d’attitudes :  l’approche de l’apprentissage du message </a:t>
            </a:r>
            <a:r>
              <a:rPr lang="fr-CA" sz="2400" smtClean="0"/>
              <a:t>(suite)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714500"/>
            <a:ext cx="8429625" cy="4429125"/>
          </a:xfrm>
        </p:spPr>
        <p:txBody>
          <a:bodyPr/>
          <a:lstStyle/>
          <a:p>
            <a:pPr lvl="1" eaLnBrk="1" hangingPunct="1">
              <a:defRPr/>
            </a:pPr>
            <a:r>
              <a:rPr lang="fr-CA" sz="2800" dirty="0" smtClean="0"/>
              <a:t>Les caractéristiques du récepteur/de l’auditoire</a:t>
            </a:r>
          </a:p>
          <a:p>
            <a:pPr lvl="2" eaLnBrk="1" hangingPunct="1">
              <a:defRPr/>
            </a:pPr>
            <a:r>
              <a:rPr lang="fr-CA" sz="2400" dirty="0" smtClean="0"/>
              <a:t>Le niveau d’intelligence</a:t>
            </a:r>
          </a:p>
          <a:p>
            <a:pPr lvl="2" eaLnBrk="1" hangingPunct="1">
              <a:defRPr/>
            </a:pPr>
            <a:r>
              <a:rPr lang="fr-CA" sz="2400" dirty="0" smtClean="0"/>
              <a:t>La familiarité avec le sujet</a:t>
            </a:r>
          </a:p>
          <a:p>
            <a:pPr lvl="1" eaLnBrk="1" hangingPunct="1">
              <a:defRPr/>
            </a:pPr>
            <a:r>
              <a:rPr lang="fr-CA" sz="2800" dirty="0" smtClean="0"/>
              <a:t>Le but visé par le message</a:t>
            </a:r>
          </a:p>
          <a:p>
            <a:pPr lvl="2" eaLnBrk="1" hangingPunct="1">
              <a:defRPr/>
            </a:pPr>
            <a:r>
              <a:rPr lang="fr-CA" sz="2400" dirty="0" smtClean="0"/>
              <a:t>Informer versus influencer</a:t>
            </a:r>
          </a:p>
          <a:p>
            <a:pPr lvl="2" eaLnBrk="1" hangingPunct="1">
              <a:defRPr/>
            </a:pPr>
            <a:r>
              <a:rPr lang="fr-CA" sz="2400" dirty="0" smtClean="0"/>
              <a:t>Influence d’un récepteur non intéressé versus intéressé et familier</a:t>
            </a:r>
          </a:p>
          <a:p>
            <a:pPr lvl="1" eaLnBrk="1" hangingPunct="1">
              <a:defRPr/>
            </a:pPr>
            <a:r>
              <a:rPr lang="fr-CA" sz="2800" dirty="0" smtClean="0"/>
              <a:t>Le canal de communication</a:t>
            </a:r>
          </a:p>
          <a:p>
            <a:pPr lvl="2" eaLnBrk="1" hangingPunct="1">
              <a:defRPr/>
            </a:pPr>
            <a:r>
              <a:rPr lang="fr-CA" sz="2400" dirty="0" smtClean="0"/>
              <a:t>l’argument face-à-face versus les médias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endParaRPr lang="fr-CA" sz="2400" dirty="0" smtClean="0"/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endParaRPr kumimoji="1" lang="fr-CA" sz="2800" kern="1200" dirty="0" smtClean="0"/>
          </a:p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endParaRPr lang="fr-CA" sz="2400" dirty="0" smtClean="0"/>
          </a:p>
          <a:p>
            <a:pPr algn="just" eaLnBrk="1" hangingPunct="1">
              <a:spcAft>
                <a:spcPts val="1200"/>
              </a:spcAft>
              <a:defRPr/>
            </a:pPr>
            <a:endParaRPr lang="fr-CA" sz="2400" dirty="0" smtClean="0"/>
          </a:p>
          <a:p>
            <a:pPr algn="just" eaLnBrk="1" hangingPunct="1">
              <a:defRPr/>
            </a:pPr>
            <a:endParaRPr lang="fr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sz="3600" smtClean="0"/>
              <a:t>3.3. Le changement d’attitudes :  l’approche de la réponse cognitive</a:t>
            </a:r>
          </a:p>
        </p:txBody>
      </p:sp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600" smtClean="0"/>
              <a:t>Définition :  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200" smtClean="0"/>
              <a:t>Confronté à un message comportant des arguments pour ou contre, le récepteur doit traiter l’information afin de former une attitude.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600" smtClean="0"/>
              <a:t>Variables qui affectent le traitement de l’information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200" smtClean="0"/>
              <a:t>La distraction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200" smtClean="0"/>
              <a:t>La réactance psychologique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200" smtClean="0"/>
              <a:t>L’avertissement d’une intention de persuader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200" smtClean="0"/>
              <a:t>L’inoculation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534400" cy="1128713"/>
          </a:xfrm>
        </p:spPr>
        <p:txBody>
          <a:bodyPr/>
          <a:lstStyle/>
          <a:p>
            <a:pPr marL="838200" indent="-838200" eaLnBrk="1" hangingPunct="1"/>
            <a:r>
              <a:rPr lang="fr-CA" sz="3600" smtClean="0"/>
              <a:t>3.4.  Le changement d’attitudes : le modèle de la vraisemblance d’élaboration cognitive</a:t>
            </a:r>
          </a:p>
        </p:txBody>
      </p:sp>
      <p:sp>
        <p:nvSpPr>
          <p:cNvPr id="665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857375"/>
            <a:ext cx="8316912" cy="4429125"/>
          </a:xfrm>
        </p:spPr>
        <p:txBody>
          <a:bodyPr/>
          <a:lstStyle/>
          <a:p>
            <a:pPr eaLnBrk="1" hangingPunct="1"/>
            <a:r>
              <a:rPr lang="fr-CA" sz="3200" smtClean="0"/>
              <a:t>Définition:  </a:t>
            </a:r>
          </a:p>
          <a:p>
            <a:pPr lvl="1" eaLnBrk="1" hangingPunct="1"/>
            <a:r>
              <a:rPr lang="fr-CA" sz="2800" smtClean="0"/>
              <a:t>Selon Petty et Cacioppo (1986), le changement et la formation d’attitude peut s’effectuer par : </a:t>
            </a:r>
          </a:p>
          <a:p>
            <a:pPr lvl="2" eaLnBrk="1" hangingPunct="1"/>
            <a:r>
              <a:rPr lang="fr-CA" sz="2400" smtClean="0"/>
              <a:t>la route centrale ou </a:t>
            </a:r>
          </a:p>
          <a:p>
            <a:pPr lvl="2" eaLnBrk="1" hangingPunct="1"/>
            <a:r>
              <a:rPr lang="fr-CA" sz="2400" smtClean="0"/>
              <a:t>la route périphérique</a:t>
            </a:r>
          </a:p>
          <a:p>
            <a:pPr lvl="3" eaLnBrk="1" hangingPunct="1">
              <a:lnSpc>
                <a:spcPct val="90000"/>
              </a:lnSpc>
              <a:buFont typeface="Wingdings" pitchFamily="2" charset="2"/>
              <a:buNone/>
            </a:pPr>
            <a:endParaRPr lang="fr-CA" sz="1800" smtClean="0"/>
          </a:p>
          <a:p>
            <a:pPr lvl="3" eaLnBrk="1" hangingPunct="1">
              <a:lnSpc>
                <a:spcPct val="90000"/>
              </a:lnSpc>
            </a:pPr>
            <a:endParaRPr lang="fr-CA" sz="180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534400" cy="1128713"/>
          </a:xfrm>
        </p:spPr>
        <p:txBody>
          <a:bodyPr/>
          <a:lstStyle/>
          <a:p>
            <a:pPr marL="838200" indent="-838200" eaLnBrk="1" hangingPunct="1"/>
            <a:r>
              <a:rPr lang="fr-CA" sz="3600" smtClean="0"/>
              <a:t>3.4.  Le changement d’attitudes : le modèle de la vraisemblance d’élaboration cognitive</a:t>
            </a:r>
          </a:p>
        </p:txBody>
      </p:sp>
      <p:sp>
        <p:nvSpPr>
          <p:cNvPr id="675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571625"/>
            <a:ext cx="8316912" cy="4572000"/>
          </a:xfrm>
        </p:spPr>
        <p:txBody>
          <a:bodyPr/>
          <a:lstStyle/>
          <a:p>
            <a:pPr eaLnBrk="1" hangingPunct="1"/>
            <a:r>
              <a:rPr lang="fr-CA" sz="3200" u="sng" smtClean="0"/>
              <a:t>La route centrale lorsque les individus</a:t>
            </a:r>
            <a:r>
              <a:rPr lang="fr-CA" sz="3200" smtClean="0"/>
              <a:t>:</a:t>
            </a:r>
          </a:p>
          <a:p>
            <a:pPr lvl="1" eaLnBrk="1" hangingPunct="1"/>
            <a:r>
              <a:rPr lang="fr-CA" sz="2800" smtClean="0"/>
              <a:t>ont un besoin élevé de cognition (différence individuelle)</a:t>
            </a:r>
          </a:p>
          <a:p>
            <a:pPr lvl="1" eaLnBrk="1" hangingPunct="1"/>
            <a:r>
              <a:rPr lang="fr-CA" sz="2800" smtClean="0"/>
              <a:t>sont intéressés par le sujet</a:t>
            </a:r>
          </a:p>
          <a:p>
            <a:pPr lvl="1" eaLnBrk="1" hangingPunct="1"/>
            <a:r>
              <a:rPr lang="fr-CA" sz="2800" smtClean="0"/>
              <a:t>leur liberté de décider est compromise</a:t>
            </a:r>
          </a:p>
          <a:p>
            <a:pPr lvl="1" eaLnBrk="1" hangingPunct="1"/>
            <a:r>
              <a:rPr lang="fr-CA" sz="2800" smtClean="0"/>
              <a:t>ils perçoivent une intention de persuader</a:t>
            </a:r>
          </a:p>
          <a:p>
            <a:pPr lvl="1" eaLnBrk="1" hangingPunct="1"/>
            <a:r>
              <a:rPr lang="fr-CA" sz="2800" smtClean="0"/>
              <a:t>ils sont conscients d’eux-mêmes</a:t>
            </a:r>
          </a:p>
          <a:p>
            <a:pPr lvl="1" eaLnBrk="1" hangingPunct="1"/>
            <a:r>
              <a:rPr lang="fr-CA" sz="2800" smtClean="0"/>
              <a:t>le sujet touche leurs habiletés ou caractéristiques personnelles</a:t>
            </a:r>
          </a:p>
          <a:p>
            <a:pPr lvl="3" eaLnBrk="1" hangingPunct="1">
              <a:lnSpc>
                <a:spcPct val="90000"/>
              </a:lnSpc>
              <a:buFont typeface="Wingdings" pitchFamily="2" charset="2"/>
              <a:buNone/>
            </a:pPr>
            <a:endParaRPr lang="fr-CA" sz="1800" smtClean="0"/>
          </a:p>
          <a:p>
            <a:pPr lvl="3" eaLnBrk="1" hangingPunct="1">
              <a:lnSpc>
                <a:spcPct val="90000"/>
              </a:lnSpc>
            </a:pPr>
            <a:endParaRPr lang="fr-CA" sz="180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sz="3600" smtClean="0"/>
              <a:t>3.4.  Le changement d’attitudes : le modèle de la vraisemblance d’élaboration cognitive (suite)</a:t>
            </a:r>
          </a:p>
        </p:txBody>
      </p:sp>
      <p:sp>
        <p:nvSpPr>
          <p:cNvPr id="6861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2214563"/>
            <a:ext cx="5686425" cy="39163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u="sng" smtClean="0"/>
              <a:t>La route périphérique lorsque les individus</a:t>
            </a:r>
            <a:r>
              <a:rPr lang="fr-CA" smtClean="0"/>
              <a:t>: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fr-CA" smtClean="0"/>
              <a:t>sont peu motivés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fr-CA" smtClean="0"/>
              <a:t>se sentent peu touchés par le sujet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fr-CA" smtClean="0"/>
              <a:t>sont distraits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fr-CA" smtClean="0"/>
              <a:t>ont un besoin faible de cognition</a:t>
            </a:r>
          </a:p>
          <a:p>
            <a:pPr lvl="3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endParaRPr lang="fr-CA" smtClean="0"/>
          </a:p>
          <a:p>
            <a:pPr lvl="3" eaLnBrk="1" hangingPunct="1">
              <a:spcBef>
                <a:spcPct val="0"/>
              </a:spcBef>
              <a:spcAft>
                <a:spcPts val="1200"/>
              </a:spcAft>
            </a:pPr>
            <a:endParaRPr lang="fr-CA" smtClean="0"/>
          </a:p>
        </p:txBody>
      </p:sp>
      <p:pic>
        <p:nvPicPr>
          <p:cNvPr id="68611" name="Content Placeholder 5" descr="distraction_kid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500813" y="2500313"/>
            <a:ext cx="1814512" cy="2786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742950" indent="-742950" eaLnBrk="1" hangingPunct="1"/>
            <a:r>
              <a:rPr lang="fr-CA" sz="4000" smtClean="0"/>
              <a:t>4.  La relation entres les attitudes et le comportement</a:t>
            </a:r>
            <a:endParaRPr lang="en-US" sz="4000" smtClean="0"/>
          </a:p>
        </p:txBody>
      </p:sp>
      <p:sp>
        <p:nvSpPr>
          <p:cNvPr id="696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85938"/>
            <a:ext cx="8229600" cy="4344987"/>
          </a:xfrm>
        </p:spPr>
        <p:txBody>
          <a:bodyPr/>
          <a:lstStyle/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4.1. L’importance de la spécificité versus la globalité des attitudes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4.2. L’accessibilité et la force des attitudes</a:t>
            </a:r>
          </a:p>
          <a:p>
            <a:pPr marL="682625" indent="-682625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fr-CA" smtClean="0"/>
              <a:t>4.3. Le rôle de la conscience de soi dans le lien attitude-comportement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329613" cy="936625"/>
          </a:xfrm>
        </p:spPr>
        <p:txBody>
          <a:bodyPr/>
          <a:lstStyle/>
          <a:p>
            <a:pPr marL="514350" indent="-514350" eaLnBrk="1" hangingPunct="1"/>
            <a:r>
              <a:rPr lang="fr-CA" sz="3000" smtClean="0"/>
              <a:t>4.1. L’importance de la spécificité versus la globalité des attitudes- principe de correspondance</a:t>
            </a:r>
            <a:r>
              <a:rPr lang="fr-CA" sz="3200" smtClean="0"/>
              <a:t/>
            </a:r>
            <a:br>
              <a:rPr lang="fr-CA" sz="3200" smtClean="0"/>
            </a:br>
            <a:endParaRPr lang="fr-CA" sz="290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8750"/>
            <a:ext cx="8186738" cy="4714875"/>
          </a:xfrm>
        </p:spPr>
        <p:txBody>
          <a:bodyPr/>
          <a:lstStyle/>
          <a:p>
            <a:pPr marL="587375" indent="-569913" eaLnBrk="1" hangingPunct="1">
              <a:spcBef>
                <a:spcPts val="1200"/>
              </a:spcBef>
              <a:defRPr/>
            </a:pPr>
            <a:r>
              <a:rPr lang="fr-CA" sz="2800" dirty="0" smtClean="0"/>
              <a:t>Attitudes spécifiques  </a:t>
            </a:r>
            <a:r>
              <a:rPr lang="fr-CA" sz="2800" dirty="0" smtClean="0">
                <a:sym typeface="Symbol" pitchFamily="18" charset="2"/>
              </a:rPr>
              <a:t> comportements spécifiques</a:t>
            </a:r>
            <a:endParaRPr lang="fr-CA" sz="2800" dirty="0" smtClean="0"/>
          </a:p>
          <a:p>
            <a:pPr marL="942975" lvl="1" indent="-623888" eaLnBrk="1" hangingPunct="1">
              <a:spcBef>
                <a:spcPts val="1200"/>
              </a:spcBef>
              <a:defRPr/>
            </a:pPr>
            <a:r>
              <a:rPr lang="fr-CA" sz="2400" dirty="0" smtClean="0"/>
              <a:t>Définir l’action exécutée de façon spécifique</a:t>
            </a:r>
          </a:p>
          <a:p>
            <a:pPr marL="942975" lvl="1" indent="-623888" eaLnBrk="1" hangingPunct="1">
              <a:spcBef>
                <a:spcPts val="1200"/>
              </a:spcBef>
              <a:defRPr/>
            </a:pPr>
            <a:r>
              <a:rPr lang="fr-CA" sz="2400" dirty="0" smtClean="0"/>
              <a:t>Définir la cible touchée par l’action, le contexte de l’action et le moment où l’action devrait se produire</a:t>
            </a:r>
          </a:p>
          <a:p>
            <a:pPr marL="587375" indent="-569913" eaLnBrk="1" hangingPunct="1">
              <a:spcBef>
                <a:spcPts val="1200"/>
              </a:spcBef>
              <a:defRPr/>
            </a:pPr>
            <a:r>
              <a:rPr lang="fr-CA" sz="2800" dirty="0" smtClean="0"/>
              <a:t>Attitudes globales </a:t>
            </a:r>
            <a:r>
              <a:rPr lang="fr-CA" sz="2800" dirty="0" smtClean="0">
                <a:sym typeface="Symbol" pitchFamily="18" charset="2"/>
              </a:rPr>
              <a:t> comportements globaux</a:t>
            </a:r>
          </a:p>
          <a:p>
            <a:pPr marL="942975" lvl="1" indent="-623888" eaLnBrk="1" hangingPunct="1">
              <a:spcBef>
                <a:spcPts val="1200"/>
              </a:spcBef>
              <a:defRPr/>
            </a:pPr>
            <a:r>
              <a:rPr lang="fr-CA" sz="2400" dirty="0" smtClean="0"/>
              <a:t>Attitude doit être définie de façon globale</a:t>
            </a:r>
          </a:p>
          <a:p>
            <a:pPr marL="942975" lvl="1" indent="-623888" eaLnBrk="1" hangingPunct="1">
              <a:spcBef>
                <a:spcPts val="1200"/>
              </a:spcBef>
              <a:defRPr/>
            </a:pPr>
            <a:r>
              <a:rPr lang="fr-CA" sz="2400" dirty="0" smtClean="0"/>
              <a:t>Les comportements visés représentent une composite de comportements possibles – principe d’agrégation des actions</a:t>
            </a:r>
          </a:p>
          <a:p>
            <a:pPr marL="942975" lvl="1" indent="-623888" algn="just" eaLnBrk="1" hangingPunct="1">
              <a:lnSpc>
                <a:spcPct val="90000"/>
              </a:lnSpc>
              <a:defRPr/>
            </a:pPr>
            <a:endParaRPr lang="fr-CA" sz="2400" dirty="0" smtClean="0"/>
          </a:p>
          <a:p>
            <a:pPr marL="914400" lvl="1" indent="-569913" algn="just" eaLnBrk="1" hangingPunct="1">
              <a:lnSpc>
                <a:spcPct val="90000"/>
              </a:lnSpc>
              <a:defRPr/>
            </a:pPr>
            <a:endParaRPr lang="fr-CA" sz="2200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4.2. </a:t>
            </a:r>
            <a:r>
              <a:rPr lang="fr-CA" sz="3600" smtClean="0">
                <a:solidFill>
                  <a:schemeClr val="accent2"/>
                </a:solidFill>
              </a:rPr>
              <a:t>L’accessibilité et la force des attitudes </a:t>
            </a:r>
            <a:r>
              <a:rPr lang="fr-CA" sz="3600" smtClean="0"/>
              <a:t/>
            </a:r>
            <a:br>
              <a:rPr lang="fr-CA" sz="3600" smtClean="0"/>
            </a:br>
            <a:endParaRPr lang="fr-CA" sz="3400" smtClean="0"/>
          </a:p>
        </p:txBody>
      </p:sp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85875"/>
            <a:ext cx="8229600" cy="4845050"/>
          </a:xfrm>
        </p:spPr>
        <p:txBody>
          <a:bodyPr/>
          <a:lstStyle/>
          <a:p>
            <a:pPr marL="692150" indent="-700088" eaLnBrk="1" hangingPunct="1"/>
            <a:r>
              <a:rPr lang="fr-CA" sz="2800" smtClean="0"/>
              <a:t>Les attitudes formées par expérience sont de meilleurs prédicteurs que celles formées passivement</a:t>
            </a:r>
          </a:p>
          <a:p>
            <a:pPr marL="692150" indent="-700088" eaLnBrk="1" hangingPunct="1"/>
            <a:r>
              <a:rPr lang="fr-CA" sz="2800" smtClean="0"/>
              <a:t>Les attitudes rendues plus accessibles (information saillante, rappel de l’attitude, importance accordée au problème) augmentent le lien avec le comportement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742950" indent="-742950" eaLnBrk="1" hangingPunct="1"/>
            <a:r>
              <a:rPr lang="en-US" sz="3600" smtClean="0">
                <a:solidFill>
                  <a:schemeClr val="accent2"/>
                </a:solidFill>
              </a:rPr>
              <a:t>4.3. </a:t>
            </a:r>
            <a:r>
              <a:rPr lang="fr-CA" sz="3600" smtClean="0">
                <a:solidFill>
                  <a:schemeClr val="accent2"/>
                </a:solidFill>
              </a:rPr>
              <a:t>Le rôle de la conscience de soi dans le lien attitude-comportement</a:t>
            </a:r>
            <a:r>
              <a:rPr lang="fr-CA" sz="3600" smtClean="0"/>
              <a:t/>
            </a:r>
            <a:br>
              <a:rPr lang="fr-CA" sz="3600" smtClean="0"/>
            </a:br>
            <a:endParaRPr lang="fr-CA" sz="3400" smtClean="0"/>
          </a:p>
        </p:txBody>
      </p:sp>
      <p:sp>
        <p:nvSpPr>
          <p:cNvPr id="737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Être conscient de soi (privée) augmente le lien entre les attitudes et le comportement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Lorsque les individus n’ont pas formés une attitude de façon consciente, la prise de conscience des processus ou des arguments à la base de l’attitude peuvent réduire le lien entre les attitudes et le comportement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/>
            <a:r>
              <a:rPr lang="fr-CA" sz="3600" smtClean="0"/>
              <a:t>5.  Modèles théoriques de prédiction du comportement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20000" indent="-72000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2800" dirty="0" smtClean="0"/>
              <a:t>5. 1. La théorie de l’action raisonnée              (</a:t>
            </a:r>
            <a:r>
              <a:rPr lang="fr-CA" sz="2800" dirty="0" err="1" smtClean="0"/>
              <a:t>Ajzen</a:t>
            </a:r>
            <a:r>
              <a:rPr lang="fr-CA" sz="2800" dirty="0" smtClean="0"/>
              <a:t> &amp; </a:t>
            </a:r>
            <a:r>
              <a:rPr lang="fr-CA" sz="2800" dirty="0" err="1" smtClean="0"/>
              <a:t>Fishbein</a:t>
            </a:r>
            <a:r>
              <a:rPr lang="fr-CA" sz="2800" dirty="0" smtClean="0"/>
              <a:t>, 1980)</a:t>
            </a:r>
          </a:p>
          <a:p>
            <a:pPr marL="720000" indent="-72000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fr-CA" sz="2800" dirty="0" smtClean="0"/>
              <a:t>5.2.  La théorie du comportement planifié     (</a:t>
            </a:r>
            <a:r>
              <a:rPr lang="fr-CA" sz="2800" dirty="0" err="1" smtClean="0"/>
              <a:t>Ajzen</a:t>
            </a:r>
            <a:r>
              <a:rPr lang="fr-CA" sz="2800" dirty="0" smtClean="0"/>
              <a:t>, 1985, 1987) </a:t>
            </a:r>
            <a:r>
              <a:rPr lang="fr-CA" sz="2800" dirty="0" smtClean="0">
                <a:solidFill>
                  <a:schemeClr val="tx2"/>
                </a:solidFill>
              </a:rPr>
              <a:t/>
            </a:r>
            <a:br>
              <a:rPr lang="fr-CA" sz="2800" dirty="0" smtClean="0">
                <a:solidFill>
                  <a:schemeClr val="tx2"/>
                </a:solidFill>
              </a:rPr>
            </a:br>
            <a:r>
              <a:rPr lang="fr-CA" sz="2800" dirty="0" smtClean="0"/>
              <a:t> </a:t>
            </a:r>
            <a:endParaRPr lang="en-US" sz="2800" dirty="0" smtClean="0">
              <a:solidFill>
                <a:schemeClr val="tx2"/>
              </a:solidFill>
            </a:endParaRPr>
          </a:p>
          <a:p>
            <a:pPr>
              <a:defRPr/>
            </a:pPr>
            <a:endParaRPr lang="fr-CA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14350" indent="-514350" eaLnBrk="1" hangingPunct="1"/>
            <a:r>
              <a:rPr lang="fr-CA" sz="3200" smtClean="0">
                <a:solidFill>
                  <a:schemeClr val="accent2"/>
                </a:solidFill>
              </a:rPr>
              <a:t>5. 1. La théorie de l’action raisonnée              (Ajzen &amp; Fishbein, 1980)</a:t>
            </a:r>
            <a:r>
              <a:rPr lang="fr-CA" sz="3200" smtClean="0">
                <a:solidFill>
                  <a:srgbClr val="FF0000"/>
                </a:solidFill>
              </a:rPr>
              <a:t/>
            </a:r>
            <a:br>
              <a:rPr lang="fr-CA" sz="3200" smtClean="0">
                <a:solidFill>
                  <a:srgbClr val="FF0000"/>
                </a:solidFill>
              </a:rPr>
            </a:br>
            <a:endParaRPr lang="fr-CA" sz="2500" smtClean="0"/>
          </a:p>
        </p:txBody>
      </p:sp>
      <p:sp>
        <p:nvSpPr>
          <p:cNvPr id="757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fr-CA" sz="3200" smtClean="0"/>
              <a:t>Composantes du modèle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fr-CA" sz="2800" smtClean="0"/>
              <a:t>Intention d’un comportement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fr-CA" sz="2800" smtClean="0"/>
              <a:t>Attitudes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fr-CA" sz="2800" smtClean="0"/>
              <a:t>Normes subjectives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fr-CA" sz="2800" smtClean="0"/>
              <a:t>Attentes concernant le résultat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fr-CA" sz="2800" smtClean="0"/>
              <a:t>Valeur du résultat attendu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fr-CA" sz="2800" smtClean="0"/>
              <a:t>Croyances normatives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fr-CA" sz="2800" smtClean="0"/>
              <a:t>Motivation à se conformer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fr-CA" sz="2800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742950" indent="-742950" eaLnBrk="1" hangingPunct="1"/>
            <a:r>
              <a:rPr lang="fr-CA" sz="3600" smtClean="0"/>
              <a:t>5.2.  La théorie du comportement planifié (Ajzen, 1985, 1987) </a:t>
            </a:r>
            <a:r>
              <a:rPr lang="fr-CA" sz="3200" smtClean="0">
                <a:solidFill>
                  <a:srgbClr val="FF0000"/>
                </a:solidFill>
              </a:rPr>
              <a:t/>
            </a:r>
            <a:br>
              <a:rPr lang="fr-CA" sz="3200" smtClean="0">
                <a:solidFill>
                  <a:srgbClr val="FF0000"/>
                </a:solidFill>
              </a:rPr>
            </a:br>
            <a:endParaRPr lang="fr-CA" sz="2500" smtClean="0"/>
          </a:p>
        </p:txBody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Pour rendre compte des déterminants qui échappent à la volonté, deux composantes ont été ajoutées au modèle de l’action raisonnée.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Composantes ajoutées</a:t>
            </a:r>
          </a:p>
          <a:p>
            <a:pPr lvl="1"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Perception de contrôle</a:t>
            </a:r>
          </a:p>
          <a:p>
            <a:pPr lvl="1"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Contrôle comportemental 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800" smtClean="0"/>
              <a:t>Exemple:</a:t>
            </a:r>
          </a:p>
          <a:p>
            <a:pPr lvl="1" algn="just" eaLnBrk="1" hangingPunct="1">
              <a:spcBef>
                <a:spcPct val="0"/>
              </a:spcBef>
              <a:spcAft>
                <a:spcPts val="1200"/>
              </a:spcAft>
            </a:pPr>
            <a:r>
              <a:rPr lang="fr-CA" sz="2400" smtClean="0"/>
              <a:t>Recherche de Schifter &amp; Ajzen (1985) sur la perte de poids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</a:pPr>
            <a:endParaRPr lang="fr-CA" sz="26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1853</TotalTime>
  <Words>2048</Words>
  <Application>Microsoft Office PowerPoint</Application>
  <PresentationFormat>On-screen Show (4:3)</PresentationFormat>
  <Paragraphs>375</Paragraphs>
  <Slides>39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Edge</vt:lpstr>
      <vt:lpstr>Attitudes et changements d’attitudes</vt:lpstr>
      <vt:lpstr>Plan du cours</vt:lpstr>
      <vt:lpstr>1.  Introduction et définition des attitudes</vt:lpstr>
      <vt:lpstr>1.  Introduction et définition des attitudes</vt:lpstr>
      <vt:lpstr>1.  Introduction et définition des attitudes (suite)</vt:lpstr>
      <vt:lpstr>1. Introduction et définition des attitudes (suite)</vt:lpstr>
      <vt:lpstr>1. Introduction et définition des attitudes (suite)</vt:lpstr>
      <vt:lpstr>1. Introduction et définition des attitudes (suite)</vt:lpstr>
      <vt:lpstr>1. Introduction et définition des attitudes (suite)</vt:lpstr>
      <vt:lpstr>1. Introduction et définition des attitudes (suite)</vt:lpstr>
      <vt:lpstr>Exemple d’une mesure implicite</vt:lpstr>
      <vt:lpstr>1. Introduction et définition des attitudes (suite)</vt:lpstr>
      <vt:lpstr>1.  Introduction et définition des attitudes (suite)</vt:lpstr>
      <vt:lpstr>2.  L’acquisition d’une attitude</vt:lpstr>
      <vt:lpstr>2.  L’acquisition d’une attitude</vt:lpstr>
      <vt:lpstr>2.  L’acquisition d’une attitude</vt:lpstr>
      <vt:lpstr>2.  L’acquisition d’une attitude</vt:lpstr>
      <vt:lpstr>2.  L’acquisition d’une attitude</vt:lpstr>
      <vt:lpstr>2.  L’acquisition d’une attitude (suite)</vt:lpstr>
      <vt:lpstr>3.  La persuasion et le changement  des attitudes</vt:lpstr>
      <vt:lpstr>3.1. Le changement de nos propres attitudes: la dissonance cognitive</vt:lpstr>
      <vt:lpstr>3.1. Le changement de nos propres attitudes:  la dissonance cognitive (suite) </vt:lpstr>
      <vt:lpstr>3.1. Dissonance Cognitive – paradigme de la dissonance post-décisionnelle. </vt:lpstr>
      <vt:lpstr>3.1. Le changement de nos propres attitudes:  la dissonance cognitive (suite) </vt:lpstr>
      <vt:lpstr>3.2.  Le changement d’attitudes :  l’approche de l’apprentissage du message</vt:lpstr>
      <vt:lpstr>3.2.  Le changement d’attitudes :  l’approche de l’apprentissage du message (suite)</vt:lpstr>
      <vt:lpstr>3.2.  Le changement d’attitudes :  l’approche de l’apprentissage du message (suite)</vt:lpstr>
      <vt:lpstr>3.2.  Le changement d’attitudes :  l’approche de l’apprentissage du message (suite)</vt:lpstr>
      <vt:lpstr>3.3. Le changement d’attitudes :  l’approche de la réponse cognitive</vt:lpstr>
      <vt:lpstr>3.4.  Le changement d’attitudes : le modèle de la vraisemblance d’élaboration cognitive</vt:lpstr>
      <vt:lpstr>3.4.  Le changement d’attitudes : le modèle de la vraisemblance d’élaboration cognitive</vt:lpstr>
      <vt:lpstr>3.4.  Le changement d’attitudes : le modèle de la vraisemblance d’élaboration cognitive (suite)</vt:lpstr>
      <vt:lpstr>4.  La relation entres les attitudes et le comportement</vt:lpstr>
      <vt:lpstr>4.1. L’importance de la spécificité versus la globalité des attitudes- principe de correspondance </vt:lpstr>
      <vt:lpstr>4.2. L’accessibilité et la force des attitudes  </vt:lpstr>
      <vt:lpstr>4.3. Le rôle de la conscience de soi dans le lien attitude-comportement </vt:lpstr>
      <vt:lpstr>5.  Modèles théoriques de prédiction du comportement </vt:lpstr>
      <vt:lpstr>5. 1. La théorie de l’action raisonnée              (Ajzen &amp; Fishbein, 1980) </vt:lpstr>
      <vt:lpstr>5.2.  La théorie du comportement planifié (Ajzen, 1985, 1987)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Attributions</dc:title>
  <dc:creator>Céline M. Blanchard</dc:creator>
  <cp:lastModifiedBy>Laura</cp:lastModifiedBy>
  <cp:revision>248</cp:revision>
  <cp:lastPrinted>1995-12-08T18:02:18Z</cp:lastPrinted>
  <dcterms:created xsi:type="dcterms:W3CDTF">2000-10-28T20:30:30Z</dcterms:created>
  <dcterms:modified xsi:type="dcterms:W3CDTF">2011-03-03T20:41:09Z</dcterms:modified>
</cp:coreProperties>
</file>