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notesSlides/notesSlide4.xml" ContentType="application/vnd.openxmlformats-officedocument.presentationml.notesSlid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Default Extension="wmf" ContentType="image/x-wmf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9" r:id="rId1"/>
  </p:sldMasterIdLst>
  <p:notesMasterIdLst>
    <p:notesMasterId r:id="rId35"/>
  </p:notesMasterIdLst>
  <p:sldIdLst>
    <p:sldId id="256" r:id="rId2"/>
    <p:sldId id="257" r:id="rId3"/>
    <p:sldId id="291" r:id="rId4"/>
    <p:sldId id="292" r:id="rId5"/>
    <p:sldId id="273" r:id="rId6"/>
    <p:sldId id="274" r:id="rId7"/>
    <p:sldId id="275" r:id="rId8"/>
    <p:sldId id="276" r:id="rId9"/>
    <p:sldId id="297" r:id="rId10"/>
    <p:sldId id="277" r:id="rId11"/>
    <p:sldId id="278" r:id="rId12"/>
    <p:sldId id="280" r:id="rId13"/>
    <p:sldId id="294" r:id="rId14"/>
    <p:sldId id="263" r:id="rId15"/>
    <p:sldId id="295" r:id="rId16"/>
    <p:sldId id="281" r:id="rId17"/>
    <p:sldId id="279" r:id="rId18"/>
    <p:sldId id="266" r:id="rId19"/>
    <p:sldId id="264" r:id="rId20"/>
    <p:sldId id="268" r:id="rId21"/>
    <p:sldId id="270" r:id="rId22"/>
    <p:sldId id="271" r:id="rId23"/>
    <p:sldId id="272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300" r:id="rId32"/>
    <p:sldId id="289" r:id="rId33"/>
    <p:sldId id="290" r:id="rId34"/>
  </p:sldIdLst>
  <p:sldSz cx="9144000" cy="6858000" type="screen4x3"/>
  <p:notesSz cx="6858000" cy="9144000"/>
  <p:custDataLst>
    <p:tags r:id="rId3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E5D78"/>
    <a:srgbClr val="203F60"/>
    <a:srgbClr val="006699"/>
    <a:srgbClr val="003399"/>
    <a:srgbClr val="003366"/>
    <a:srgbClr val="FF7D19"/>
    <a:srgbClr val="CCCCFF"/>
    <a:srgbClr val="991C2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08" autoAdjust="0"/>
    <p:restoredTop sz="93964" autoAdjust="0"/>
  </p:normalViewPr>
  <p:slideViewPr>
    <p:cSldViewPr>
      <p:cViewPr>
        <p:scale>
          <a:sx n="75" d="100"/>
          <a:sy n="75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49289C-BFE3-47F1-A558-CB2E8F4346E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184F4A-D3CA-4C3F-B18F-61C55CFE2653}">
      <dgm:prSet/>
      <dgm:spPr>
        <a:solidFill>
          <a:schemeClr val="accent5">
            <a:lumMod val="75000"/>
            <a:alpha val="8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GB" b="0" dirty="0" smtClean="0"/>
            <a:t>The price elasticity varies along the length of a straight-line demand curve</a:t>
          </a:r>
          <a:endParaRPr lang="en-US" b="0" dirty="0"/>
        </a:p>
      </dgm:t>
    </dgm:pt>
    <dgm:pt modelId="{B22650E3-02F7-46D1-9207-8D6D0D2A701F}" type="parTrans" cxnId="{5C87E9ED-376D-4199-A771-56BB1AC6F0DF}">
      <dgm:prSet/>
      <dgm:spPr/>
      <dgm:t>
        <a:bodyPr/>
        <a:lstStyle/>
        <a:p>
          <a:endParaRPr lang="en-US"/>
        </a:p>
      </dgm:t>
    </dgm:pt>
    <dgm:pt modelId="{24B9B4AA-573A-418D-93EA-0AB60C07E472}" type="sibTrans" cxnId="{5C87E9ED-376D-4199-A771-56BB1AC6F0DF}">
      <dgm:prSet/>
      <dgm:spPr/>
      <dgm:t>
        <a:bodyPr/>
        <a:lstStyle/>
        <a:p>
          <a:endParaRPr lang="en-US"/>
        </a:p>
      </dgm:t>
    </dgm:pt>
    <dgm:pt modelId="{D1FC309F-E12E-43F3-9E1B-984A22C55323}" type="pres">
      <dgm:prSet presAssocID="{7A49289C-BFE3-47F1-A558-CB2E8F4346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C545F4-7E63-4867-9905-179FA18885E2}" type="pres">
      <dgm:prSet presAssocID="{3B184F4A-D3CA-4C3F-B18F-61C55CFE2653}" presName="parentText" presStyleLbl="node1" presStyleIdx="0" presStyleCnt="1" custLinFactNeighborX="1432" custLinFactNeighborY="-7433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C3A8FE-F643-466A-8D9E-D2E1C43B3F6F}" type="presOf" srcId="{3B184F4A-D3CA-4C3F-B18F-61C55CFE2653}" destId="{5DC545F4-7E63-4867-9905-179FA18885E2}" srcOrd="0" destOrd="0" presId="urn:microsoft.com/office/officeart/2005/8/layout/vList2"/>
    <dgm:cxn modelId="{0B3A26EC-B002-4F20-947B-17F16354C572}" type="presOf" srcId="{7A49289C-BFE3-47F1-A558-CB2E8F4346EA}" destId="{D1FC309F-E12E-43F3-9E1B-984A22C55323}" srcOrd="0" destOrd="0" presId="urn:microsoft.com/office/officeart/2005/8/layout/vList2"/>
    <dgm:cxn modelId="{5C87E9ED-376D-4199-A771-56BB1AC6F0DF}" srcId="{7A49289C-BFE3-47F1-A558-CB2E8F4346EA}" destId="{3B184F4A-D3CA-4C3F-B18F-61C55CFE2653}" srcOrd="0" destOrd="0" parTransId="{B22650E3-02F7-46D1-9207-8D6D0D2A701F}" sibTransId="{24B9B4AA-573A-418D-93EA-0AB60C07E472}"/>
    <dgm:cxn modelId="{D3326A2F-46C9-4EE2-991A-D8EF2C778FB5}" type="presParOf" srcId="{D1FC309F-E12E-43F3-9E1B-984A22C55323}" destId="{5DC545F4-7E63-4867-9905-179FA18885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57D3E6-7206-4799-9ADE-D1187A665D6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7B735A-B012-473D-90D6-778B5C3B083F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ctr" rtl="0"/>
          <a:r>
            <a:rPr lang="en-US" sz="1600" dirty="0" smtClean="0">
              <a:solidFill>
                <a:schemeClr val="tx1"/>
              </a:solidFill>
            </a:rPr>
            <a:t>Figure 4.2 (a) Zero Elasticity</a:t>
          </a:r>
          <a:endParaRPr lang="en-US" sz="1600" dirty="0">
            <a:solidFill>
              <a:schemeClr val="tx1"/>
            </a:solidFill>
          </a:endParaRPr>
        </a:p>
      </dgm:t>
    </dgm:pt>
    <dgm:pt modelId="{3AAA1377-9B3F-464A-B6B9-40C36AA285D2}" type="parTrans" cxnId="{08E5008B-09BE-4CCC-9B03-1FF5A5B06013}">
      <dgm:prSet/>
      <dgm:spPr/>
      <dgm:t>
        <a:bodyPr/>
        <a:lstStyle/>
        <a:p>
          <a:endParaRPr lang="en-US"/>
        </a:p>
      </dgm:t>
    </dgm:pt>
    <dgm:pt modelId="{645A4765-C03C-4B1E-A77E-E52CF95C0379}" type="sibTrans" cxnId="{08E5008B-09BE-4CCC-9B03-1FF5A5B06013}">
      <dgm:prSet/>
      <dgm:spPr/>
      <dgm:t>
        <a:bodyPr/>
        <a:lstStyle/>
        <a:p>
          <a:endParaRPr lang="en-US"/>
        </a:p>
      </dgm:t>
    </dgm:pt>
    <dgm:pt modelId="{1C93DF91-D564-493C-AA54-85BA8D29CD2E}" type="pres">
      <dgm:prSet presAssocID="{2A57D3E6-7206-4799-9ADE-D1187A665D6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DEFCC2-A806-41BB-BCA9-EA6EB292C85A}" type="pres">
      <dgm:prSet presAssocID="{887B735A-B012-473D-90D6-778B5C3B083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E5008B-09BE-4CCC-9B03-1FF5A5B06013}" srcId="{2A57D3E6-7206-4799-9ADE-D1187A665D6D}" destId="{887B735A-B012-473D-90D6-778B5C3B083F}" srcOrd="0" destOrd="0" parTransId="{3AAA1377-9B3F-464A-B6B9-40C36AA285D2}" sibTransId="{645A4765-C03C-4B1E-A77E-E52CF95C0379}"/>
    <dgm:cxn modelId="{FB9AA8BB-65A6-4683-A993-0E40361D1142}" type="presOf" srcId="{887B735A-B012-473D-90D6-778B5C3B083F}" destId="{21DEFCC2-A806-41BB-BCA9-EA6EB292C85A}" srcOrd="0" destOrd="0" presId="urn:microsoft.com/office/officeart/2005/8/layout/vList2"/>
    <dgm:cxn modelId="{AB2FB5F1-881D-404E-95F2-F13F018E1F84}" type="presOf" srcId="{2A57D3E6-7206-4799-9ADE-D1187A665D6D}" destId="{1C93DF91-D564-493C-AA54-85BA8D29CD2E}" srcOrd="0" destOrd="0" presId="urn:microsoft.com/office/officeart/2005/8/layout/vList2"/>
    <dgm:cxn modelId="{5B25B7DC-7842-4998-B5C0-25B539108B2A}" type="presParOf" srcId="{1C93DF91-D564-493C-AA54-85BA8D29CD2E}" destId="{21DEFCC2-A806-41BB-BCA9-EA6EB292C85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C9228A-3ECB-422D-BDFB-AFB0585367E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A79EF5-296D-444A-83FE-BA74297F929F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ctr" rtl="0"/>
          <a:r>
            <a:rPr lang="en-US" sz="1600" dirty="0" smtClean="0">
              <a:solidFill>
                <a:schemeClr val="tx1"/>
              </a:solidFill>
            </a:rPr>
            <a:t>Figure 4.2 (b) Infinite Elasticity</a:t>
          </a:r>
          <a:endParaRPr lang="en-US" sz="1600" dirty="0">
            <a:solidFill>
              <a:schemeClr val="tx1"/>
            </a:solidFill>
          </a:endParaRPr>
        </a:p>
      </dgm:t>
    </dgm:pt>
    <dgm:pt modelId="{F113D1B7-BD3B-4EBF-B9DA-A97FDF0B43C2}" type="parTrans" cxnId="{35C5302D-0FB2-4FBC-87D2-072041BE9D68}">
      <dgm:prSet/>
      <dgm:spPr/>
      <dgm:t>
        <a:bodyPr/>
        <a:lstStyle/>
        <a:p>
          <a:endParaRPr lang="en-US"/>
        </a:p>
      </dgm:t>
    </dgm:pt>
    <dgm:pt modelId="{C101CD36-CE8D-4C8A-AE80-E265E055CD45}" type="sibTrans" cxnId="{35C5302D-0FB2-4FBC-87D2-072041BE9D68}">
      <dgm:prSet/>
      <dgm:spPr/>
      <dgm:t>
        <a:bodyPr/>
        <a:lstStyle/>
        <a:p>
          <a:endParaRPr lang="en-US"/>
        </a:p>
      </dgm:t>
    </dgm:pt>
    <dgm:pt modelId="{85D8E7D3-7686-4BF1-9392-0E129FF9B0F4}" type="pres">
      <dgm:prSet presAssocID="{56C9228A-3ECB-422D-BDFB-AFB0585367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3BBF9E-A139-4B18-9D6C-A9C67E716EDA}" type="pres">
      <dgm:prSet presAssocID="{BCA79EF5-296D-444A-83FE-BA74297F929F}" presName="parentText" presStyleLbl="node1" presStyleIdx="0" presStyleCnt="1" custLinFactNeighborX="-238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5E1FFC-F45C-4BF9-AD3D-BE7E0179BE37}" type="presOf" srcId="{BCA79EF5-296D-444A-83FE-BA74297F929F}" destId="{F03BBF9E-A139-4B18-9D6C-A9C67E716EDA}" srcOrd="0" destOrd="0" presId="urn:microsoft.com/office/officeart/2005/8/layout/vList2"/>
    <dgm:cxn modelId="{E07A8AEA-D286-402C-84E3-16C959B1DA04}" type="presOf" srcId="{56C9228A-3ECB-422D-BDFB-AFB0585367EC}" destId="{85D8E7D3-7686-4BF1-9392-0E129FF9B0F4}" srcOrd="0" destOrd="0" presId="urn:microsoft.com/office/officeart/2005/8/layout/vList2"/>
    <dgm:cxn modelId="{35C5302D-0FB2-4FBC-87D2-072041BE9D68}" srcId="{56C9228A-3ECB-422D-BDFB-AFB0585367EC}" destId="{BCA79EF5-296D-444A-83FE-BA74297F929F}" srcOrd="0" destOrd="0" parTransId="{F113D1B7-BD3B-4EBF-B9DA-A97FDF0B43C2}" sibTransId="{C101CD36-CE8D-4C8A-AE80-E265E055CD45}"/>
    <dgm:cxn modelId="{F5F89D51-4956-40FF-BBD0-2E5FF895A45F}" type="presParOf" srcId="{85D8E7D3-7686-4BF1-9392-0E129FF9B0F4}" destId="{F03BBF9E-A139-4B18-9D6C-A9C67E716ED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F340533-1FB4-413D-8822-BA1349E8EF0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F8F9138-FBB8-496D-BF1A-30FB9A8474C4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en-US" sz="2000" dirty="0" smtClean="0"/>
            <a:t>The Impact of Demand Elasticity on Price and Quantity Fluctuations</a:t>
          </a:r>
          <a:endParaRPr lang="en-US" sz="2000" dirty="0"/>
        </a:p>
      </dgm:t>
    </dgm:pt>
    <dgm:pt modelId="{111F7329-B6D5-47D9-ABAA-530E820B7FE3}" type="parTrans" cxnId="{4302B633-0244-4860-B830-11FA3F62E93E}">
      <dgm:prSet/>
      <dgm:spPr/>
      <dgm:t>
        <a:bodyPr/>
        <a:lstStyle/>
        <a:p>
          <a:endParaRPr lang="en-US" sz="2000"/>
        </a:p>
      </dgm:t>
    </dgm:pt>
    <dgm:pt modelId="{B4C4BB78-7FE9-4283-AA69-F9D16BC84753}" type="sibTrans" cxnId="{4302B633-0244-4860-B830-11FA3F62E93E}">
      <dgm:prSet/>
      <dgm:spPr/>
      <dgm:t>
        <a:bodyPr/>
        <a:lstStyle/>
        <a:p>
          <a:endParaRPr lang="en-US" sz="2000"/>
        </a:p>
      </dgm:t>
    </dgm:pt>
    <dgm:pt modelId="{C6196AD1-28F4-4250-ADC5-952E67209EC8}" type="pres">
      <dgm:prSet presAssocID="{2F340533-1FB4-413D-8822-BA1349E8EF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5575E4-FFBA-4079-9A66-08AE2E3C39C6}" type="pres">
      <dgm:prSet presAssocID="{0F8F9138-FBB8-496D-BF1A-30FB9A8474C4}" presName="parentText" presStyleLbl="node1" presStyleIdx="0" presStyleCnt="1" custLinFactNeighborY="-1673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302B633-0244-4860-B830-11FA3F62E93E}" srcId="{2F340533-1FB4-413D-8822-BA1349E8EF07}" destId="{0F8F9138-FBB8-496D-BF1A-30FB9A8474C4}" srcOrd="0" destOrd="0" parTransId="{111F7329-B6D5-47D9-ABAA-530E820B7FE3}" sibTransId="{B4C4BB78-7FE9-4283-AA69-F9D16BC84753}"/>
    <dgm:cxn modelId="{7E110888-5C36-4692-AEFA-0CF3EC730EE5}" type="presOf" srcId="{0F8F9138-FBB8-496D-BF1A-30FB9A8474C4}" destId="{F35575E4-FFBA-4079-9A66-08AE2E3C39C6}" srcOrd="0" destOrd="0" presId="urn:microsoft.com/office/officeart/2005/8/layout/vList2"/>
    <dgm:cxn modelId="{3AD04138-77C3-4424-BBF9-77D2054733BB}" type="presOf" srcId="{2F340533-1FB4-413D-8822-BA1349E8EF07}" destId="{C6196AD1-28F4-4250-ADC5-952E67209EC8}" srcOrd="0" destOrd="0" presId="urn:microsoft.com/office/officeart/2005/8/layout/vList2"/>
    <dgm:cxn modelId="{3776B83F-C892-4B42-AB37-A9ADB988D5F2}" type="presParOf" srcId="{C6196AD1-28F4-4250-ADC5-952E67209EC8}" destId="{F35575E4-FFBA-4079-9A66-08AE2E3C39C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7CE24EF-6D0A-4F33-8FC8-24264C47ADD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FEDDC79-2EB2-45EF-940C-05EC69F0F11A}" type="pres">
      <dgm:prSet presAssocID="{07CE24EF-6D0A-4F33-8FC8-24264C47AD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188BA707-D0CF-4DC6-8164-A8CBC36D044B}" type="presOf" srcId="{07CE24EF-6D0A-4F33-8FC8-24264C47ADDB}" destId="{3FEDDC79-2EB2-45EF-940C-05EC69F0F11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2332516-B768-408E-B3BA-5496B7C3BAB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F810DC-788E-47E2-9BB7-AF3E871A2B26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US" sz="1600" baseline="0" dirty="0" smtClean="0"/>
            <a:t>There is an important relationship between the demand elasticity and total revenue/expenditure</a:t>
          </a:r>
          <a:endParaRPr lang="en-US" sz="1600" baseline="0" dirty="0"/>
        </a:p>
      </dgm:t>
    </dgm:pt>
    <dgm:pt modelId="{BD9CBD6F-CD53-4F5C-B60D-3FC7A4378650}" type="parTrans" cxnId="{378AC5A0-FD1A-4C42-8C7F-11B2C46DFBCF}">
      <dgm:prSet/>
      <dgm:spPr/>
      <dgm:t>
        <a:bodyPr/>
        <a:lstStyle/>
        <a:p>
          <a:endParaRPr lang="en-US"/>
        </a:p>
      </dgm:t>
    </dgm:pt>
    <dgm:pt modelId="{7E6275B7-AF59-4437-87D4-707D06496769}" type="sibTrans" cxnId="{378AC5A0-FD1A-4C42-8C7F-11B2C46DFBCF}">
      <dgm:prSet/>
      <dgm:spPr/>
      <dgm:t>
        <a:bodyPr/>
        <a:lstStyle/>
        <a:p>
          <a:endParaRPr lang="en-US"/>
        </a:p>
      </dgm:t>
    </dgm:pt>
    <dgm:pt modelId="{2E9BDD78-480D-426D-9959-E687B1DEE140}" type="pres">
      <dgm:prSet presAssocID="{52332516-B768-408E-B3BA-5496B7C3BA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5F0333A-995E-4CEF-9A8C-A52BC17B7D65}" type="pres">
      <dgm:prSet presAssocID="{AFF810DC-788E-47E2-9BB7-AF3E871A2B26}" presName="parentText" presStyleLbl="node1" presStyleIdx="0" presStyleCnt="1" custScaleX="128492" custScaleY="707289" custLinFactNeighborX="22658" custLinFactNeighborY="8268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905A4E-2541-487F-8B13-70E45E642A4A}" type="presOf" srcId="{AFF810DC-788E-47E2-9BB7-AF3E871A2B26}" destId="{B5F0333A-995E-4CEF-9A8C-A52BC17B7D65}" srcOrd="0" destOrd="0" presId="urn:microsoft.com/office/officeart/2005/8/layout/vList2"/>
    <dgm:cxn modelId="{84087F22-F38A-4DC2-ADE5-1AF1EED17C34}" type="presOf" srcId="{52332516-B768-408E-B3BA-5496B7C3BAB6}" destId="{2E9BDD78-480D-426D-9959-E687B1DEE140}" srcOrd="0" destOrd="0" presId="urn:microsoft.com/office/officeart/2005/8/layout/vList2"/>
    <dgm:cxn modelId="{378AC5A0-FD1A-4C42-8C7F-11B2C46DFBCF}" srcId="{52332516-B768-408E-B3BA-5496B7C3BAB6}" destId="{AFF810DC-788E-47E2-9BB7-AF3E871A2B26}" srcOrd="0" destOrd="0" parTransId="{BD9CBD6F-CD53-4F5C-B60D-3FC7A4378650}" sibTransId="{7E6275B7-AF59-4437-87D4-707D06496769}"/>
    <dgm:cxn modelId="{0AA69B0C-13B3-4E15-876E-36E77A0462C4}" type="presParOf" srcId="{2E9BDD78-480D-426D-9959-E687B1DEE140}" destId="{B5F0333A-995E-4CEF-9A8C-A52BC17B7D6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729F645-8E06-46B0-9FEC-A08FD588BC7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1AF2E3-9D16-41D8-B4CA-DE2E90B0C527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/>
            <a:t>Total revenue…</a:t>
          </a:r>
        </a:p>
        <a:p>
          <a:pPr rtl="0"/>
          <a:r>
            <a:rPr lang="en-US" sz="2000" dirty="0" smtClean="0">
              <a:solidFill>
                <a:schemeClr val="tx1"/>
              </a:solidFill>
            </a:rPr>
            <a:t>Price * Quantity = </a:t>
          </a:r>
          <a:r>
            <a:rPr lang="en-US" sz="2000" dirty="0" smtClean="0">
              <a:solidFill>
                <a:schemeClr val="tx1"/>
              </a:solidFill>
              <a:effectLst/>
            </a:rPr>
            <a:t>P*Q</a:t>
          </a:r>
          <a:endParaRPr lang="en-US" sz="2000" dirty="0">
            <a:solidFill>
              <a:schemeClr val="tx1"/>
            </a:solidFill>
            <a:effectLst/>
          </a:endParaRPr>
        </a:p>
      </dgm:t>
    </dgm:pt>
    <dgm:pt modelId="{AC369EB9-4E01-422F-AA5A-D04E49FE3B2C}" type="parTrans" cxnId="{F28394DD-8E94-43E4-922D-062509FD1178}">
      <dgm:prSet/>
      <dgm:spPr/>
      <dgm:t>
        <a:bodyPr/>
        <a:lstStyle/>
        <a:p>
          <a:endParaRPr lang="en-US" sz="2000"/>
        </a:p>
      </dgm:t>
    </dgm:pt>
    <dgm:pt modelId="{C5FE5645-B4CE-4931-9EFC-B9286FE40935}" type="sibTrans" cxnId="{F28394DD-8E94-43E4-922D-062509FD1178}">
      <dgm:prSet/>
      <dgm:spPr/>
      <dgm:t>
        <a:bodyPr/>
        <a:lstStyle/>
        <a:p>
          <a:endParaRPr lang="en-US" sz="2000"/>
        </a:p>
      </dgm:t>
    </dgm:pt>
    <dgm:pt modelId="{30C6E20C-9178-4F35-9061-3ED5CFD53F8A}" type="pres">
      <dgm:prSet presAssocID="{9729F645-8E06-46B0-9FEC-A08FD588BC7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06C1417-595D-417F-B90B-A026B9F926D7}" type="pres">
      <dgm:prSet presAssocID="{291AF2E3-9D16-41D8-B4CA-DE2E90B0C527}" presName="parentText" presStyleLbl="node1" presStyleIdx="0" presStyleCnt="1" custLinFactNeighborY="839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8394DD-8E94-43E4-922D-062509FD1178}" srcId="{9729F645-8E06-46B0-9FEC-A08FD588BC71}" destId="{291AF2E3-9D16-41D8-B4CA-DE2E90B0C527}" srcOrd="0" destOrd="0" parTransId="{AC369EB9-4E01-422F-AA5A-D04E49FE3B2C}" sibTransId="{C5FE5645-B4CE-4931-9EFC-B9286FE40935}"/>
    <dgm:cxn modelId="{A0508A60-A28B-4305-A90C-E76706DE8523}" type="presOf" srcId="{291AF2E3-9D16-41D8-B4CA-DE2E90B0C527}" destId="{306C1417-595D-417F-B90B-A026B9F926D7}" srcOrd="0" destOrd="0" presId="urn:microsoft.com/office/officeart/2005/8/layout/vList2"/>
    <dgm:cxn modelId="{6328F132-18CC-4376-B4F2-51013CCFC543}" type="presOf" srcId="{9729F645-8E06-46B0-9FEC-A08FD588BC71}" destId="{30C6E20C-9178-4F35-9061-3ED5CFD53F8A}" srcOrd="0" destOrd="0" presId="urn:microsoft.com/office/officeart/2005/8/layout/vList2"/>
    <dgm:cxn modelId="{CA31AFA1-D042-4513-BD12-2BB6552BCF65}" type="presParOf" srcId="{30C6E20C-9178-4F35-9061-3ED5CFD53F8A}" destId="{306C1417-595D-417F-B90B-A026B9F926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BAEC310-B5FB-4A3A-ADFB-1B0920EE7D5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94D027-1861-442F-82BE-BAAEC2AC073C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US" sz="1600" dirty="0" smtClean="0"/>
            <a:t>Most demand curves have an elastic portion near the top and an inelastic portion near the bottom</a:t>
          </a:r>
          <a:endParaRPr lang="en-US" sz="1600" dirty="0"/>
        </a:p>
      </dgm:t>
    </dgm:pt>
    <dgm:pt modelId="{58AB646F-B769-4901-96A0-1EAED97C0DBB}" type="parTrans" cxnId="{F192EADF-AFDF-443C-8A58-D1B72186F3A2}">
      <dgm:prSet/>
      <dgm:spPr/>
      <dgm:t>
        <a:bodyPr/>
        <a:lstStyle/>
        <a:p>
          <a:endParaRPr lang="en-US"/>
        </a:p>
      </dgm:t>
    </dgm:pt>
    <dgm:pt modelId="{2D6D6BFC-C8EF-47D7-8926-2F4E3C08E484}" type="sibTrans" cxnId="{F192EADF-AFDF-443C-8A58-D1B72186F3A2}">
      <dgm:prSet/>
      <dgm:spPr/>
      <dgm:t>
        <a:bodyPr/>
        <a:lstStyle/>
        <a:p>
          <a:endParaRPr lang="en-US"/>
        </a:p>
      </dgm:t>
    </dgm:pt>
    <dgm:pt modelId="{62676D63-63D7-4A62-BB78-7E692AD07711}" type="pres">
      <dgm:prSet presAssocID="{3BAEC310-B5FB-4A3A-ADFB-1B0920EE7D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FF8EE8E-571B-4BBF-A12E-761C88263FAF}" type="pres">
      <dgm:prSet presAssocID="{9494D027-1861-442F-82BE-BAAEC2AC073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1C3CC2F-5D20-4015-9376-BE79BA8AB89A}" type="presOf" srcId="{3BAEC310-B5FB-4A3A-ADFB-1B0920EE7D53}" destId="{62676D63-63D7-4A62-BB78-7E692AD07711}" srcOrd="0" destOrd="0" presId="urn:microsoft.com/office/officeart/2005/8/layout/vList2"/>
    <dgm:cxn modelId="{731A8454-535E-445D-BFF5-4D103FCB2B3A}" type="presOf" srcId="{9494D027-1861-442F-82BE-BAAEC2AC073C}" destId="{2FF8EE8E-571B-4BBF-A12E-761C88263FAF}" srcOrd="0" destOrd="0" presId="urn:microsoft.com/office/officeart/2005/8/layout/vList2"/>
    <dgm:cxn modelId="{F192EADF-AFDF-443C-8A58-D1B72186F3A2}" srcId="{3BAEC310-B5FB-4A3A-ADFB-1B0920EE7D53}" destId="{9494D027-1861-442F-82BE-BAAEC2AC073C}" srcOrd="0" destOrd="0" parTransId="{58AB646F-B769-4901-96A0-1EAED97C0DBB}" sibTransId="{2D6D6BFC-C8EF-47D7-8926-2F4E3C08E484}"/>
    <dgm:cxn modelId="{010A871F-46C9-4B03-8D41-9C37BCDA64C4}" type="presParOf" srcId="{62676D63-63D7-4A62-BB78-7E692AD07711}" destId="{2FF8EE8E-571B-4BBF-A12E-761C88263FAF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58ADD3A-F22E-4A4F-9813-3E9B10939CE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664B144-D9A8-46FC-BDBD-7B7502434D06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i="1" dirty="0" smtClean="0"/>
            <a:t>For a price fall:</a:t>
          </a:r>
          <a:r>
            <a:rPr lang="en-GB" dirty="0" smtClean="0"/>
            <a:t> If demand is elastic, revenue from new sales will exceed the fall in revenue from existing sales—total revenue will rise</a:t>
          </a:r>
          <a:endParaRPr lang="en-US" dirty="0"/>
        </a:p>
      </dgm:t>
    </dgm:pt>
    <dgm:pt modelId="{CAE90DBE-1C06-4C57-ACF6-F5ADCBA2941E}" type="parTrans" cxnId="{D9AEEFD2-264A-4DE8-B65B-82D0C2A921F1}">
      <dgm:prSet/>
      <dgm:spPr/>
      <dgm:t>
        <a:bodyPr/>
        <a:lstStyle/>
        <a:p>
          <a:endParaRPr lang="en-US"/>
        </a:p>
      </dgm:t>
    </dgm:pt>
    <dgm:pt modelId="{44BB5D49-9247-416C-8714-9CE14EC8D7B7}" type="sibTrans" cxnId="{D9AEEFD2-264A-4DE8-B65B-82D0C2A921F1}">
      <dgm:prSet/>
      <dgm:spPr/>
      <dgm:t>
        <a:bodyPr/>
        <a:lstStyle/>
        <a:p>
          <a:endParaRPr lang="en-US"/>
        </a:p>
      </dgm:t>
    </dgm:pt>
    <dgm:pt modelId="{F1A7FCEC-9112-40C6-B420-B579E8FF4C79}" type="pres">
      <dgm:prSet presAssocID="{B58ADD3A-F22E-4A4F-9813-3E9B10939C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B2BA8E4-CDC8-47F3-B961-CED830A5D3CE}" type="pres">
      <dgm:prSet presAssocID="{5664B144-D9A8-46FC-BDBD-7B7502434D0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8FE398-A231-4409-A552-1B46BD78369D}" type="presOf" srcId="{5664B144-D9A8-46FC-BDBD-7B7502434D06}" destId="{EB2BA8E4-CDC8-47F3-B961-CED830A5D3CE}" srcOrd="0" destOrd="0" presId="urn:microsoft.com/office/officeart/2005/8/layout/vList2"/>
    <dgm:cxn modelId="{D9AEEFD2-264A-4DE8-B65B-82D0C2A921F1}" srcId="{B58ADD3A-F22E-4A4F-9813-3E9B10939CE7}" destId="{5664B144-D9A8-46FC-BDBD-7B7502434D06}" srcOrd="0" destOrd="0" parTransId="{CAE90DBE-1C06-4C57-ACF6-F5ADCBA2941E}" sibTransId="{44BB5D49-9247-416C-8714-9CE14EC8D7B7}"/>
    <dgm:cxn modelId="{FB1DAF10-0316-4763-8922-81F06D4F9A32}" type="presOf" srcId="{B58ADD3A-F22E-4A4F-9813-3E9B10939CE7}" destId="{F1A7FCEC-9112-40C6-B420-B579E8FF4C79}" srcOrd="0" destOrd="0" presId="urn:microsoft.com/office/officeart/2005/8/layout/vList2"/>
    <dgm:cxn modelId="{80708919-E78A-45EF-885B-A0E44767DEEC}" type="presParOf" srcId="{F1A7FCEC-9112-40C6-B420-B579E8FF4C79}" destId="{EB2BA8E4-CDC8-47F3-B961-CED830A5D3C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4C611DB-C959-4B49-A669-91A04490DC5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884B9C-FD44-4B87-B7CF-77277B573494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dirty="0" smtClean="0"/>
            <a:t>If demand is inelastic, revenue from new sales will be less than the fall in revenue from existing sales—total revenue will fall</a:t>
          </a:r>
          <a:endParaRPr lang="en-US" dirty="0"/>
        </a:p>
      </dgm:t>
    </dgm:pt>
    <dgm:pt modelId="{78BEFCB2-2B4B-4D53-8F52-B41CFB164E7E}" type="parTrans" cxnId="{7B2D3FA3-F15C-4259-99CC-6CEDFF00E209}">
      <dgm:prSet/>
      <dgm:spPr/>
      <dgm:t>
        <a:bodyPr/>
        <a:lstStyle/>
        <a:p>
          <a:endParaRPr lang="en-US"/>
        </a:p>
      </dgm:t>
    </dgm:pt>
    <dgm:pt modelId="{9E1FC18B-5490-4FC8-AC9D-8E90F258010B}" type="sibTrans" cxnId="{7B2D3FA3-F15C-4259-99CC-6CEDFF00E209}">
      <dgm:prSet/>
      <dgm:spPr/>
      <dgm:t>
        <a:bodyPr/>
        <a:lstStyle/>
        <a:p>
          <a:endParaRPr lang="en-US"/>
        </a:p>
      </dgm:t>
    </dgm:pt>
    <dgm:pt modelId="{9ED4FAF3-BB5F-4FBE-A719-61D8B777F6F8}" type="pres">
      <dgm:prSet presAssocID="{B4C611DB-C959-4B49-A669-91A04490DC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E9EF732-9D67-4CE9-8B13-9B47F78B6A54}" type="pres">
      <dgm:prSet presAssocID="{E4884B9C-FD44-4B87-B7CF-77277B57349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58ABF7-8403-42CA-9904-CD03FFCBFECE}" type="presOf" srcId="{B4C611DB-C959-4B49-A669-91A04490DC59}" destId="{9ED4FAF3-BB5F-4FBE-A719-61D8B777F6F8}" srcOrd="0" destOrd="0" presId="urn:microsoft.com/office/officeart/2005/8/layout/vList2"/>
    <dgm:cxn modelId="{F61E2EF2-06E8-4EBE-BA1C-437025F07275}" type="presOf" srcId="{E4884B9C-FD44-4B87-B7CF-77277B573494}" destId="{BE9EF732-9D67-4CE9-8B13-9B47F78B6A54}" srcOrd="0" destOrd="0" presId="urn:microsoft.com/office/officeart/2005/8/layout/vList2"/>
    <dgm:cxn modelId="{7B2D3FA3-F15C-4259-99CC-6CEDFF00E209}" srcId="{B4C611DB-C959-4B49-A669-91A04490DC59}" destId="{E4884B9C-FD44-4B87-B7CF-77277B573494}" srcOrd="0" destOrd="0" parTransId="{78BEFCB2-2B4B-4D53-8F52-B41CFB164E7E}" sibTransId="{9E1FC18B-5490-4FC8-AC9D-8E90F258010B}"/>
    <dgm:cxn modelId="{A868F6F9-569C-4BB8-8BB7-184E21BF75EA}" type="presParOf" srcId="{9ED4FAF3-BB5F-4FBE-A719-61D8B777F6F8}" destId="{BE9EF732-9D67-4CE9-8B13-9B47F78B6A5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66680B4-FE7A-4AB1-BADB-5CD6914DD3B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CC4F41-60BD-4512-B2BE-311F4BA66851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The following figures show the </a:t>
          </a:r>
          <a:r>
            <a:rPr lang="en-US" dirty="0" smtClean="0">
              <a:solidFill>
                <a:schemeClr val="bg1"/>
              </a:solidFill>
            </a:rPr>
            <a:t>D</a:t>
          </a:r>
          <a:r>
            <a:rPr lang="en-US" dirty="0" smtClean="0"/>
            <a:t> curve on the top aligned with the total revenue curve on the bottom</a:t>
          </a:r>
          <a:endParaRPr lang="en-US" dirty="0"/>
        </a:p>
      </dgm:t>
    </dgm:pt>
    <dgm:pt modelId="{895AE884-8950-40E9-870B-1D27C8F8E237}" type="parTrans" cxnId="{703E2B52-2D75-4A34-9193-0118ECD7ADA0}">
      <dgm:prSet/>
      <dgm:spPr/>
      <dgm:t>
        <a:bodyPr/>
        <a:lstStyle/>
        <a:p>
          <a:endParaRPr lang="en-US"/>
        </a:p>
      </dgm:t>
    </dgm:pt>
    <dgm:pt modelId="{88400AB9-C3FE-4DF6-A528-FF058A01D6B2}" type="sibTrans" cxnId="{703E2B52-2D75-4A34-9193-0118ECD7ADA0}">
      <dgm:prSet/>
      <dgm:spPr/>
      <dgm:t>
        <a:bodyPr/>
        <a:lstStyle/>
        <a:p>
          <a:endParaRPr lang="en-US"/>
        </a:p>
      </dgm:t>
    </dgm:pt>
    <dgm:pt modelId="{0610074E-3410-4DE3-AF94-6F2438C59F8B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They both share the same horizontal axis with quantity demanded</a:t>
          </a:r>
          <a:endParaRPr lang="en-US" dirty="0"/>
        </a:p>
      </dgm:t>
    </dgm:pt>
    <dgm:pt modelId="{4CC88A44-28DF-4DA2-934C-B0DF5D8B71F3}" type="parTrans" cxnId="{F4283DC1-D1A8-44CB-9AEA-8AA384283052}">
      <dgm:prSet/>
      <dgm:spPr/>
      <dgm:t>
        <a:bodyPr/>
        <a:lstStyle/>
        <a:p>
          <a:endParaRPr lang="en-US"/>
        </a:p>
      </dgm:t>
    </dgm:pt>
    <dgm:pt modelId="{36757833-C03D-4CF1-BEA2-07B30B257D53}" type="sibTrans" cxnId="{F4283DC1-D1A8-44CB-9AEA-8AA384283052}">
      <dgm:prSet/>
      <dgm:spPr/>
      <dgm:t>
        <a:bodyPr/>
        <a:lstStyle/>
        <a:p>
          <a:endParaRPr lang="en-US"/>
        </a:p>
      </dgm:t>
    </dgm:pt>
    <dgm:pt modelId="{F6463105-4DE7-4B2D-999E-A42EF82D3155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200" dirty="0" smtClean="0"/>
            <a:t>The variable on the vertical axis for the total revenue curve is total revenue = </a:t>
          </a:r>
          <a:r>
            <a:rPr lang="en-US" sz="22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P*Q</a:t>
          </a:r>
          <a:endParaRPr lang="en-US" sz="2200" i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126F37E-F73E-453D-B9DF-60624EA42B13}" type="parTrans" cxnId="{C72C0C45-9A15-44F2-B0D7-02B4946772A2}">
      <dgm:prSet/>
      <dgm:spPr/>
      <dgm:t>
        <a:bodyPr/>
        <a:lstStyle/>
        <a:p>
          <a:endParaRPr lang="en-US"/>
        </a:p>
      </dgm:t>
    </dgm:pt>
    <dgm:pt modelId="{E2AEC29B-9531-409A-A37A-C3B4CF6ACC98}" type="sibTrans" cxnId="{C72C0C45-9A15-44F2-B0D7-02B4946772A2}">
      <dgm:prSet/>
      <dgm:spPr/>
      <dgm:t>
        <a:bodyPr/>
        <a:lstStyle/>
        <a:p>
          <a:endParaRPr lang="en-US"/>
        </a:p>
      </dgm:t>
    </dgm:pt>
    <dgm:pt modelId="{C70D14A5-64D7-4680-B7F8-54DA1D918D3B}" type="pres">
      <dgm:prSet presAssocID="{C66680B4-FE7A-4AB1-BADB-5CD6914DD3B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9AD839-C5C8-4F40-9E63-ED4C48912285}" type="pres">
      <dgm:prSet presAssocID="{37CC4F41-60BD-4512-B2BE-311F4BA66851}" presName="parentText" presStyleLbl="node1" presStyleIdx="0" presStyleCnt="3" custLinFactY="-9902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BD91FD-0503-40E6-B4A4-EFB359F099DE}" type="pres">
      <dgm:prSet presAssocID="{88400AB9-C3FE-4DF6-A528-FF058A01D6B2}" presName="spacer" presStyleCnt="0"/>
      <dgm:spPr/>
    </dgm:pt>
    <dgm:pt modelId="{E13189AE-AF19-4FA5-AEEE-37557D81B542}" type="pres">
      <dgm:prSet presAssocID="{0610074E-3410-4DE3-AF94-6F2438C59F8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310850-D0A2-472D-83DC-518D19D74744}" type="pres">
      <dgm:prSet presAssocID="{36757833-C03D-4CF1-BEA2-07B30B257D53}" presName="spacer" presStyleCnt="0"/>
      <dgm:spPr/>
    </dgm:pt>
    <dgm:pt modelId="{9DAF60EC-E7D5-4BF8-ABE2-87EEA85757AD}" type="pres">
      <dgm:prSet presAssocID="{F6463105-4DE7-4B2D-999E-A42EF82D315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27A966-7E2F-4460-B01C-19881D4BA391}" type="presOf" srcId="{0610074E-3410-4DE3-AF94-6F2438C59F8B}" destId="{E13189AE-AF19-4FA5-AEEE-37557D81B542}" srcOrd="0" destOrd="0" presId="urn:microsoft.com/office/officeart/2005/8/layout/vList2"/>
    <dgm:cxn modelId="{80F99B0A-736D-4775-8C0C-990B20578556}" type="presOf" srcId="{37CC4F41-60BD-4512-B2BE-311F4BA66851}" destId="{DC9AD839-C5C8-4F40-9E63-ED4C48912285}" srcOrd="0" destOrd="0" presId="urn:microsoft.com/office/officeart/2005/8/layout/vList2"/>
    <dgm:cxn modelId="{D40B6F6D-1B21-49C5-93E7-5CA09D104957}" type="presOf" srcId="{C66680B4-FE7A-4AB1-BADB-5CD6914DD3B4}" destId="{C70D14A5-64D7-4680-B7F8-54DA1D918D3B}" srcOrd="0" destOrd="0" presId="urn:microsoft.com/office/officeart/2005/8/layout/vList2"/>
    <dgm:cxn modelId="{C72C0C45-9A15-44F2-B0D7-02B4946772A2}" srcId="{C66680B4-FE7A-4AB1-BADB-5CD6914DD3B4}" destId="{F6463105-4DE7-4B2D-999E-A42EF82D3155}" srcOrd="2" destOrd="0" parTransId="{F126F37E-F73E-453D-B9DF-60624EA42B13}" sibTransId="{E2AEC29B-9531-409A-A37A-C3B4CF6ACC98}"/>
    <dgm:cxn modelId="{F4283DC1-D1A8-44CB-9AEA-8AA384283052}" srcId="{C66680B4-FE7A-4AB1-BADB-5CD6914DD3B4}" destId="{0610074E-3410-4DE3-AF94-6F2438C59F8B}" srcOrd="1" destOrd="0" parTransId="{4CC88A44-28DF-4DA2-934C-B0DF5D8B71F3}" sibTransId="{36757833-C03D-4CF1-BEA2-07B30B257D53}"/>
    <dgm:cxn modelId="{F1F473EC-3C3A-407B-B3DB-6CE2F23C7063}" type="presOf" srcId="{F6463105-4DE7-4B2D-999E-A42EF82D3155}" destId="{9DAF60EC-E7D5-4BF8-ABE2-87EEA85757AD}" srcOrd="0" destOrd="0" presId="urn:microsoft.com/office/officeart/2005/8/layout/vList2"/>
    <dgm:cxn modelId="{703E2B52-2D75-4A34-9193-0118ECD7ADA0}" srcId="{C66680B4-FE7A-4AB1-BADB-5CD6914DD3B4}" destId="{37CC4F41-60BD-4512-B2BE-311F4BA66851}" srcOrd="0" destOrd="0" parTransId="{895AE884-8950-40E9-870B-1D27C8F8E237}" sibTransId="{88400AB9-C3FE-4DF6-A528-FF058A01D6B2}"/>
    <dgm:cxn modelId="{AAB010FA-4147-4EA3-AEAB-DD7C9FBA23A8}" type="presParOf" srcId="{C70D14A5-64D7-4680-B7F8-54DA1D918D3B}" destId="{DC9AD839-C5C8-4F40-9E63-ED4C48912285}" srcOrd="0" destOrd="0" presId="urn:microsoft.com/office/officeart/2005/8/layout/vList2"/>
    <dgm:cxn modelId="{59F4B6F2-6CAD-40FE-8B89-D91B11F5B0B2}" type="presParOf" srcId="{C70D14A5-64D7-4680-B7F8-54DA1D918D3B}" destId="{43BD91FD-0503-40E6-B4A4-EFB359F099DE}" srcOrd="1" destOrd="0" presId="urn:microsoft.com/office/officeart/2005/8/layout/vList2"/>
    <dgm:cxn modelId="{2EDD69D1-1D03-43A6-B3CB-239B9C788070}" type="presParOf" srcId="{C70D14A5-64D7-4680-B7F8-54DA1D918D3B}" destId="{E13189AE-AF19-4FA5-AEEE-37557D81B542}" srcOrd="2" destOrd="0" presId="urn:microsoft.com/office/officeart/2005/8/layout/vList2"/>
    <dgm:cxn modelId="{2B020AE7-9B44-46F8-8DFD-8D715DEB4EEE}" type="presParOf" srcId="{C70D14A5-64D7-4680-B7F8-54DA1D918D3B}" destId="{F2310850-D0A2-472D-83DC-518D19D74744}" srcOrd="3" destOrd="0" presId="urn:microsoft.com/office/officeart/2005/8/layout/vList2"/>
    <dgm:cxn modelId="{74A26B48-8A96-4B93-AFDB-516CCE57B085}" type="presParOf" srcId="{C70D14A5-64D7-4680-B7F8-54DA1D918D3B}" destId="{9DAF60EC-E7D5-4BF8-ABE2-87EEA85757AD}" srcOrd="4" destOrd="0" presId="urn:microsoft.com/office/officeart/2005/8/layout/vList2"/>
  </dgm:cxnLst>
  <dgm:bg>
    <a:solidFill>
      <a:schemeClr val="accent4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2BA2209-F43F-4E26-AC79-D5F4F0A56B2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F6F3CEE-D30B-4A2E-A5F6-3156641EE823}">
      <dgm:prSet/>
      <dgm:spPr>
        <a:solidFill>
          <a:schemeClr val="accent5">
            <a:lumMod val="75000"/>
            <a:alpha val="82000"/>
          </a:schemeClr>
        </a:solidFill>
        <a:effectLst/>
      </dgm:spPr>
      <dgm:t>
        <a:bodyPr/>
        <a:lstStyle/>
        <a:p>
          <a:pPr rtl="0"/>
          <a:r>
            <a:rPr lang="en-US" dirty="0" smtClean="0"/>
            <a:t>From point A, a shift in demand will induce a different quantity response, depending on the supply elasticity</a:t>
          </a:r>
          <a:endParaRPr lang="en-US" dirty="0"/>
        </a:p>
      </dgm:t>
    </dgm:pt>
    <dgm:pt modelId="{2F8B4611-E93A-428A-9A91-39D0703DF480}" type="parTrans" cxnId="{4DC0AFD8-B998-4EB8-A3F9-017183D80F58}">
      <dgm:prSet/>
      <dgm:spPr/>
      <dgm:t>
        <a:bodyPr/>
        <a:lstStyle/>
        <a:p>
          <a:endParaRPr lang="en-US"/>
        </a:p>
      </dgm:t>
    </dgm:pt>
    <dgm:pt modelId="{AA42CC26-9BB9-444E-AF85-7A0FA75CDB77}" type="sibTrans" cxnId="{4DC0AFD8-B998-4EB8-A3F9-017183D80F58}">
      <dgm:prSet/>
      <dgm:spPr/>
      <dgm:t>
        <a:bodyPr/>
        <a:lstStyle/>
        <a:p>
          <a:endParaRPr lang="en-US"/>
        </a:p>
      </dgm:t>
    </dgm:pt>
    <dgm:pt modelId="{E200CF5E-5216-45AD-8481-3EE4610F6D53}" type="pres">
      <dgm:prSet presAssocID="{E2BA2209-F43F-4E26-AC79-D5F4F0A56B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E7C067-F84A-4AD8-8157-1236678812AE}" type="pres">
      <dgm:prSet presAssocID="{4F6F3CEE-D30B-4A2E-A5F6-3156641EE82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18DC325-15CC-4DB6-A404-BF8A16BCCE96}" type="presOf" srcId="{E2BA2209-F43F-4E26-AC79-D5F4F0A56B24}" destId="{E200CF5E-5216-45AD-8481-3EE4610F6D53}" srcOrd="0" destOrd="0" presId="urn:microsoft.com/office/officeart/2005/8/layout/vList2"/>
    <dgm:cxn modelId="{4DC0AFD8-B998-4EB8-A3F9-017183D80F58}" srcId="{E2BA2209-F43F-4E26-AC79-D5F4F0A56B24}" destId="{4F6F3CEE-D30B-4A2E-A5F6-3156641EE823}" srcOrd="0" destOrd="0" parTransId="{2F8B4611-E93A-428A-9A91-39D0703DF480}" sibTransId="{AA42CC26-9BB9-444E-AF85-7A0FA75CDB77}"/>
    <dgm:cxn modelId="{0A313F18-0D99-452A-9C7E-6A2BC889BCF4}" type="presOf" srcId="{4F6F3CEE-D30B-4A2E-A5F6-3156641EE823}" destId="{D7E7C067-F84A-4AD8-8157-1236678812AE}" srcOrd="0" destOrd="0" presId="urn:microsoft.com/office/officeart/2005/8/layout/vList2"/>
    <dgm:cxn modelId="{D7168A6F-D9B7-4B2E-A29B-CCA40869D597}" type="presParOf" srcId="{E200CF5E-5216-45AD-8481-3EE4610F6D53}" destId="{D7E7C067-F84A-4AD8-8157-1236678812AE}" srcOrd="0" destOrd="0" presId="urn:microsoft.com/office/officeart/2005/8/layout/vList2"/>
  </dgm:cxnLst>
  <dgm:bg>
    <a:noFill/>
    <a:effectLst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3DA23CC-8002-4FFA-BA63-84512CE6C3D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B1E79AC-7A79-4F67-B03D-53A4CFE8EDB8}">
      <dgm:prSet/>
      <dgm:spPr>
        <a:solidFill>
          <a:schemeClr val="accent4">
            <a:lumMod val="40000"/>
            <a:lumOff val="60000"/>
          </a:schemeClr>
        </a:solidFill>
        <a:effectLst/>
      </dgm:spPr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</a:rPr>
            <a:t>The more inelastic the supply curve, the greater is the incidence or the supplier</a:t>
          </a:r>
          <a:endParaRPr lang="en-US" dirty="0">
            <a:solidFill>
              <a:schemeClr val="tx1"/>
            </a:solidFill>
          </a:endParaRPr>
        </a:p>
      </dgm:t>
    </dgm:pt>
    <dgm:pt modelId="{89D3193E-6B24-4D69-ADC1-1ABBE104B4BE}" type="parTrans" cxnId="{DDEC6287-E060-4DB5-BA7E-1AE58E7D572D}">
      <dgm:prSet/>
      <dgm:spPr/>
      <dgm:t>
        <a:bodyPr/>
        <a:lstStyle/>
        <a:p>
          <a:endParaRPr lang="en-US"/>
        </a:p>
      </dgm:t>
    </dgm:pt>
    <dgm:pt modelId="{7C89045F-8E0E-46A9-AAED-439BBA5D541A}" type="sibTrans" cxnId="{DDEC6287-E060-4DB5-BA7E-1AE58E7D572D}">
      <dgm:prSet/>
      <dgm:spPr/>
      <dgm:t>
        <a:bodyPr/>
        <a:lstStyle/>
        <a:p>
          <a:endParaRPr lang="en-US"/>
        </a:p>
      </dgm:t>
    </dgm:pt>
    <dgm:pt modelId="{0D5A5632-310A-4C47-9C3F-56718A817500}" type="pres">
      <dgm:prSet presAssocID="{53DA23CC-8002-4FFA-BA63-84512CE6C3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65411F-C30A-48F7-9F6C-344CF46D6CFF}" type="pres">
      <dgm:prSet presAssocID="{DB1E79AC-7A79-4F67-B03D-53A4CFE8EDB8}" presName="parentText" presStyleLbl="node1" presStyleIdx="0" presStyleCnt="1" custScaleY="12244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77643C-90EB-4C13-97CE-07BA2247E09C}" type="presOf" srcId="{DB1E79AC-7A79-4F67-B03D-53A4CFE8EDB8}" destId="{4865411F-C30A-48F7-9F6C-344CF46D6CFF}" srcOrd="0" destOrd="0" presId="urn:microsoft.com/office/officeart/2005/8/layout/vList2"/>
    <dgm:cxn modelId="{DDEC6287-E060-4DB5-BA7E-1AE58E7D572D}" srcId="{53DA23CC-8002-4FFA-BA63-84512CE6C3DA}" destId="{DB1E79AC-7A79-4F67-B03D-53A4CFE8EDB8}" srcOrd="0" destOrd="0" parTransId="{89D3193E-6B24-4D69-ADC1-1ABBE104B4BE}" sibTransId="{7C89045F-8E0E-46A9-AAED-439BBA5D541A}"/>
    <dgm:cxn modelId="{6957D896-2F55-425C-8A21-8A259C4395DD}" type="presOf" srcId="{53DA23CC-8002-4FFA-BA63-84512CE6C3DA}" destId="{0D5A5632-310A-4C47-9C3F-56718A817500}" srcOrd="0" destOrd="0" presId="urn:microsoft.com/office/officeart/2005/8/layout/vList2"/>
    <dgm:cxn modelId="{E8272D13-C6CC-48ED-8596-58D475FE4595}" type="presParOf" srcId="{0D5A5632-310A-4C47-9C3F-56718A817500}" destId="{4865411F-C30A-48F7-9F6C-344CF46D6CFF}" srcOrd="0" destOrd="0" presId="urn:microsoft.com/office/officeart/2005/8/layout/vList2"/>
  </dgm:cxnLst>
  <dgm:bg>
    <a:effectLst/>
  </dgm:bg>
  <dgm:whole>
    <a:effectLst/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C545F4-7E63-4867-9905-179FA18885E2}">
      <dsp:nvSpPr>
        <dsp:cNvPr id="0" name=""/>
        <dsp:cNvSpPr/>
      </dsp:nvSpPr>
      <dsp:spPr>
        <a:xfrm>
          <a:off x="0" y="0"/>
          <a:ext cx="5040560" cy="694980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 w="264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0" kern="1200" dirty="0" smtClean="0"/>
            <a:t>The price elasticity varies along the length of a straight-line demand curve</a:t>
          </a:r>
          <a:endParaRPr lang="en-US" sz="1800" b="0" kern="1200" dirty="0"/>
        </a:p>
      </dsp:txBody>
      <dsp:txXfrm>
        <a:off x="0" y="0"/>
        <a:ext cx="5040560" cy="6949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1DEFCC2-A806-41BB-BCA9-EA6EB292C85A}">
      <dsp:nvSpPr>
        <dsp:cNvPr id="0" name=""/>
        <dsp:cNvSpPr/>
      </dsp:nvSpPr>
      <dsp:spPr>
        <a:xfrm>
          <a:off x="0" y="76"/>
          <a:ext cx="2735658" cy="359912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Figure 4.2 (a) Zero Elasticity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0" y="76"/>
        <a:ext cx="2735658" cy="35991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03BBF9E-A139-4B18-9D6C-A9C67E716EDA}">
      <dsp:nvSpPr>
        <dsp:cNvPr id="0" name=""/>
        <dsp:cNvSpPr/>
      </dsp:nvSpPr>
      <dsp:spPr>
        <a:xfrm>
          <a:off x="0" y="161"/>
          <a:ext cx="3023816" cy="366390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Figure 4.2 (b) Infinite Elasticity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0" y="161"/>
        <a:ext cx="3023816" cy="36639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5575E4-FFBA-4079-9A66-08AE2E3C39C6}">
      <dsp:nvSpPr>
        <dsp:cNvPr id="0" name=""/>
        <dsp:cNvSpPr/>
      </dsp:nvSpPr>
      <dsp:spPr>
        <a:xfrm>
          <a:off x="0" y="0"/>
          <a:ext cx="8568805" cy="431894"/>
        </a:xfrm>
        <a:prstGeom prst="roundRect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The Impact of Demand Elasticity on Price and Quantity Fluctuations</a:t>
          </a:r>
          <a:endParaRPr lang="en-US" sz="2000" kern="1200" dirty="0"/>
        </a:p>
      </dsp:txBody>
      <dsp:txXfrm>
        <a:off x="0" y="0"/>
        <a:ext cx="8568805" cy="43189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F0333A-995E-4CEF-9A8C-A52BC17B7D65}">
      <dsp:nvSpPr>
        <dsp:cNvPr id="0" name=""/>
        <dsp:cNvSpPr/>
      </dsp:nvSpPr>
      <dsp:spPr>
        <a:xfrm>
          <a:off x="0" y="2389"/>
          <a:ext cx="2736565" cy="1221746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baseline="0" dirty="0" smtClean="0"/>
            <a:t>There is an important relationship between the demand elasticity and total revenue/expenditure</a:t>
          </a:r>
          <a:endParaRPr lang="en-US" sz="1600" kern="1200" baseline="0" dirty="0"/>
        </a:p>
      </dsp:txBody>
      <dsp:txXfrm>
        <a:off x="0" y="2389"/>
        <a:ext cx="2736565" cy="1221746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06C1417-595D-417F-B90B-A026B9F926D7}">
      <dsp:nvSpPr>
        <dsp:cNvPr id="0" name=""/>
        <dsp:cNvSpPr/>
      </dsp:nvSpPr>
      <dsp:spPr>
        <a:xfrm>
          <a:off x="0" y="832"/>
          <a:ext cx="3060812" cy="86326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Total revenue…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</a:rPr>
            <a:t>Price * Quantity = </a:t>
          </a:r>
          <a:r>
            <a:rPr lang="en-US" sz="2000" kern="1200" dirty="0" smtClean="0">
              <a:solidFill>
                <a:schemeClr val="tx1"/>
              </a:solidFill>
              <a:effectLst/>
            </a:rPr>
            <a:t>P*Q</a:t>
          </a:r>
          <a:endParaRPr lang="en-US" sz="2000" kern="1200" dirty="0">
            <a:solidFill>
              <a:schemeClr val="tx1"/>
            </a:solidFill>
            <a:effectLst/>
          </a:endParaRPr>
        </a:p>
      </dsp:txBody>
      <dsp:txXfrm>
        <a:off x="0" y="832"/>
        <a:ext cx="3060812" cy="863263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FF8EE8E-571B-4BBF-A12E-761C88263FAF}">
      <dsp:nvSpPr>
        <dsp:cNvPr id="0" name=""/>
        <dsp:cNvSpPr/>
      </dsp:nvSpPr>
      <dsp:spPr>
        <a:xfrm>
          <a:off x="0" y="48579"/>
          <a:ext cx="2232248" cy="1559025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Most demand curves have an elastic portion near the top and an inelastic portion near the bottom</a:t>
          </a:r>
          <a:endParaRPr lang="en-US" sz="1600" kern="1200" dirty="0"/>
        </a:p>
      </dsp:txBody>
      <dsp:txXfrm>
        <a:off x="0" y="48579"/>
        <a:ext cx="2232248" cy="1559025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2BA8E4-CDC8-47F3-B961-CED830A5D3CE}">
      <dsp:nvSpPr>
        <dsp:cNvPr id="0" name=""/>
        <dsp:cNvSpPr/>
      </dsp:nvSpPr>
      <dsp:spPr>
        <a:xfrm>
          <a:off x="0" y="1037"/>
          <a:ext cx="3352800" cy="19188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i="1" kern="1200" dirty="0" smtClean="0"/>
            <a:t>For a price fall:</a:t>
          </a:r>
          <a:r>
            <a:rPr lang="en-GB" sz="2000" kern="1200" dirty="0" smtClean="0"/>
            <a:t> If demand is elastic, revenue from new sales will exceed the fall in revenue from existing sales—total revenue will rise</a:t>
          </a:r>
          <a:endParaRPr lang="en-US" sz="2000" kern="1200" dirty="0"/>
        </a:p>
      </dsp:txBody>
      <dsp:txXfrm>
        <a:off x="0" y="1037"/>
        <a:ext cx="3352800" cy="1918800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E9EF732-9D67-4CE9-8B13-9B47F78B6A54}">
      <dsp:nvSpPr>
        <dsp:cNvPr id="0" name=""/>
        <dsp:cNvSpPr/>
      </dsp:nvSpPr>
      <dsp:spPr>
        <a:xfrm>
          <a:off x="0" y="37558"/>
          <a:ext cx="3352800" cy="15561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If demand is inelastic, revenue from new sales will be less than the fall in revenue from existing sales—total revenue will fall</a:t>
          </a:r>
          <a:endParaRPr lang="en-US" sz="1900" kern="1200" dirty="0"/>
        </a:p>
      </dsp:txBody>
      <dsp:txXfrm>
        <a:off x="0" y="37558"/>
        <a:ext cx="3352800" cy="1556100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C9AD839-C5C8-4F40-9E63-ED4C48912285}">
      <dsp:nvSpPr>
        <dsp:cNvPr id="0" name=""/>
        <dsp:cNvSpPr/>
      </dsp:nvSpPr>
      <dsp:spPr>
        <a:xfrm>
          <a:off x="0" y="0"/>
          <a:ext cx="5256583" cy="11583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The following figures show the </a:t>
          </a:r>
          <a:r>
            <a:rPr lang="en-US" sz="2200" kern="1200" dirty="0" smtClean="0">
              <a:solidFill>
                <a:schemeClr val="bg1"/>
              </a:solidFill>
            </a:rPr>
            <a:t>D</a:t>
          </a:r>
          <a:r>
            <a:rPr lang="en-US" sz="2200" kern="1200" dirty="0" smtClean="0"/>
            <a:t> curve on the top aligned with the total revenue curve on the bottom</a:t>
          </a:r>
          <a:endParaRPr lang="en-US" sz="2200" kern="1200" dirty="0"/>
        </a:p>
      </dsp:txBody>
      <dsp:txXfrm>
        <a:off x="0" y="0"/>
        <a:ext cx="5256583" cy="1158300"/>
      </dsp:txXfrm>
    </dsp:sp>
    <dsp:sp modelId="{E13189AE-AF19-4FA5-AEEE-37557D81B542}">
      <dsp:nvSpPr>
        <dsp:cNvPr id="0" name=""/>
        <dsp:cNvSpPr/>
      </dsp:nvSpPr>
      <dsp:spPr>
        <a:xfrm>
          <a:off x="0" y="1257054"/>
          <a:ext cx="5256583" cy="11583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They both share the same horizontal axis with quantity demanded</a:t>
          </a:r>
          <a:endParaRPr lang="en-US" sz="2200" kern="1200" dirty="0"/>
        </a:p>
      </dsp:txBody>
      <dsp:txXfrm>
        <a:off x="0" y="1257054"/>
        <a:ext cx="5256583" cy="1158300"/>
      </dsp:txXfrm>
    </dsp:sp>
    <dsp:sp modelId="{9DAF60EC-E7D5-4BF8-ABE2-87EEA85757AD}">
      <dsp:nvSpPr>
        <dsp:cNvPr id="0" name=""/>
        <dsp:cNvSpPr/>
      </dsp:nvSpPr>
      <dsp:spPr>
        <a:xfrm>
          <a:off x="0" y="2478714"/>
          <a:ext cx="5256583" cy="11583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The variable on the vertical axis for the total revenue curve is total revenue = </a:t>
          </a:r>
          <a:r>
            <a:rPr lang="en-US" sz="22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P*Q</a:t>
          </a:r>
          <a:endParaRPr lang="en-US" sz="2200" i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2478714"/>
        <a:ext cx="5256583" cy="1158300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E7C067-F84A-4AD8-8157-1236678812AE}">
      <dsp:nvSpPr>
        <dsp:cNvPr id="0" name=""/>
        <dsp:cNvSpPr/>
      </dsp:nvSpPr>
      <dsp:spPr>
        <a:xfrm>
          <a:off x="0" y="25255"/>
          <a:ext cx="3600450" cy="1289340"/>
        </a:xfrm>
        <a:prstGeom prst="roundRect">
          <a:avLst/>
        </a:prstGeom>
        <a:solidFill>
          <a:schemeClr val="accent5">
            <a:lumMod val="75000"/>
            <a:alpha val="82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From point A, a shift in demand will induce a different quantity response, depending on the supply elasticity</a:t>
          </a:r>
          <a:endParaRPr lang="en-US" sz="1900" kern="1200" dirty="0"/>
        </a:p>
      </dsp:txBody>
      <dsp:txXfrm>
        <a:off x="0" y="25255"/>
        <a:ext cx="3600450" cy="1289340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865411F-C30A-48F7-9F6C-344CF46D6CFF}">
      <dsp:nvSpPr>
        <dsp:cNvPr id="0" name=""/>
        <dsp:cNvSpPr/>
      </dsp:nvSpPr>
      <dsp:spPr>
        <a:xfrm>
          <a:off x="0" y="32232"/>
          <a:ext cx="3312168" cy="1160439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The more inelastic the supply curve, the greater is the incidence or the supplier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0" y="32232"/>
        <a:ext cx="3312168" cy="11604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F7F3A18-8816-4733-98F1-7C4A835035E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34578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C59AF3-4CBB-4233-86EF-22711BF1283C}" type="slidenum">
              <a:rPr lang="en-US"/>
              <a:pPr/>
              <a:t>5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4-1 in the main text.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7F3A18-8816-4733-98F1-7C4A835035E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72526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FADF07-6FC7-4429-A2F8-5F71D85A9131}" type="slidenum">
              <a:rPr lang="en-US"/>
              <a:pPr/>
              <a:t>14</a:t>
            </a:fld>
            <a:endParaRPr lang="en-US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In general, the more narrowly we define a commodity, the easier it is to find a substitute, so the larger will be the price elasticity.</a:t>
            </a:r>
          </a:p>
          <a:p>
            <a:r>
              <a:rPr lang="en-GB"/>
              <a:t>See Section 4-1 in the main text.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5A7CA6-872D-4467-8139-2626E393FD19}" type="slidenum">
              <a:rPr lang="en-US"/>
              <a:pPr/>
              <a:t>18</a:t>
            </a:fld>
            <a:endParaRPr lang="en-US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4-2 and Figure 4-4 in the main text.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F7DE53-8FC5-400E-88F5-A670C4B362EB}" type="slidenum">
              <a:rPr lang="en-US"/>
              <a:pPr/>
              <a:t>19</a:t>
            </a:fld>
            <a:endParaRPr lang="en-US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4-4 in the main text.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3E22D4-A63A-4D9B-A302-64EC93A06DC5}" type="slidenum">
              <a:rPr lang="en-US"/>
              <a:pPr/>
              <a:t>20</a:t>
            </a:fld>
            <a:endParaRPr lang="en-US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4-5 in the main text.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F9442A-AF9F-4CCC-8BEE-C77F3216FF41}" type="slidenum">
              <a:rPr lang="en-US"/>
              <a:pPr/>
              <a:t>21</a:t>
            </a:fld>
            <a:endParaRPr lang="en-US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4-6 in the main text.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494E56-E762-4B44-8700-9E440FEF4A37}" type="slidenum">
              <a:rPr lang="en-US"/>
              <a:pPr/>
              <a:t>22</a:t>
            </a:fld>
            <a:endParaRPr lang="en-U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4-6 in the main text.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72C6B9-8580-4B14-9DB4-BB9F8414EC0D}" type="slidenum">
              <a:rPr lang="en-US"/>
              <a:pPr/>
              <a:t>23</a:t>
            </a:fld>
            <a:endParaRPr lang="en-US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4-6 in the main text, and Figure 4-5.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EC87D2-B40A-48A8-AF82-4000093AC230}" type="slidenum">
              <a:rPr lang="en-US"/>
              <a:pPr/>
              <a:t>27</a:t>
            </a:fld>
            <a:endParaRPr lang="en-US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4-5 in the main text.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36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870F-85BF-4F30-A0C2-27B3D313F0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204864"/>
            <a:ext cx="8856984" cy="2016224"/>
          </a:xfrm>
        </p:spPr>
        <p:txBody>
          <a:bodyPr>
            <a:normAutofit/>
          </a:bodyPr>
          <a:lstStyle>
            <a:lvl1pPr algn="ctr">
              <a:defRPr sz="3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870F-85BF-4F30-A0C2-27B3D313F0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870F-85BF-4F30-A0C2-27B3D313F05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870F-85BF-4F30-A0C2-27B3D313F05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280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_res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472608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870F-85BF-4F30-A0C2-27B3D313F05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5796136" y="3933056"/>
            <a:ext cx="3242275" cy="2520280"/>
          </a:xfr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960788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_and_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99784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784" y="980728"/>
            <a:ext cx="4316016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10408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870F-85BF-4F30-A0C2-27B3D313F05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24744"/>
            <a:ext cx="5904390" cy="475252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04" y="6165304"/>
            <a:ext cx="8928992" cy="36004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3F938-3A77-40B0-8427-846AD585345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©Microeconomics, Curtis &amp; Irvine, 2013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Chapter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870F-85BF-4F30-A0C2-27B3D313F0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669360"/>
            <a:ext cx="9144000" cy="2078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52875"/>
            <a:ext cx="9144000" cy="332509"/>
          </a:xfrm>
          <a:prstGeom prst="rect">
            <a:avLst/>
          </a:prstGeom>
          <a:solidFill>
            <a:srgbClr val="79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Chapter 4 - ©  Microeconomics, Curtis &amp; Irvine, 2013</a:t>
            </a:r>
          </a:p>
          <a:p>
            <a:pPr algn="l"/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62364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FFFFFF"/>
                </a:solidFill>
              </a:defRPr>
            </a:lvl1pPr>
          </a:lstStyle>
          <a:p>
            <a:fld id="{E695870F-85BF-4F30-A0C2-27B3D313F05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13" Type="http://schemas.openxmlformats.org/officeDocument/2006/relationships/diagramData" Target="../diagrams/data11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microsoft.com/office/2007/relationships/diagramDrawing" Target="../diagrams/drawing10.xml"/><Relationship Id="rId17" Type="http://schemas.microsoft.com/office/2007/relationships/diagramDrawing" Target="../diagrams/drawing11.xml"/><Relationship Id="rId2" Type="http://schemas.openxmlformats.org/officeDocument/2006/relationships/notesSlide" Target="../notesSlides/notesSlide4.xml"/><Relationship Id="rId16" Type="http://schemas.openxmlformats.org/officeDocument/2006/relationships/diagramColors" Target="../diagrams/colors1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10.xml"/><Relationship Id="rId5" Type="http://schemas.openxmlformats.org/officeDocument/2006/relationships/diagramQuickStyle" Target="../diagrams/quickStyle9.xml"/><Relationship Id="rId15" Type="http://schemas.openxmlformats.org/officeDocument/2006/relationships/diagramQuickStyle" Target="../diagrams/quickStyle11.xml"/><Relationship Id="rId10" Type="http://schemas.openxmlformats.org/officeDocument/2006/relationships/diagramQuickStyle" Target="../diagrams/quickStyle10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10.xml"/><Relationship Id="rId14" Type="http://schemas.openxmlformats.org/officeDocument/2006/relationships/diagramLayout" Target="../diagrams/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4</a:t>
            </a:r>
            <a:br>
              <a:rPr lang="en-US" dirty="0" smtClean="0"/>
            </a:br>
            <a:r>
              <a:rPr lang="en-US" dirty="0" smtClean="0"/>
              <a:t>Elasticities of Demand </a:t>
            </a:r>
            <a:br>
              <a:rPr lang="en-US" dirty="0" smtClean="0"/>
            </a:br>
            <a:r>
              <a:rPr lang="en-US" dirty="0" smtClean="0"/>
              <a:t>and Supply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Microeconomics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Curtis &amp; Irvine, 2013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Outcomes</a:t>
            </a: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In this chapter we will examine…</a:t>
            </a:r>
            <a:br>
              <a:rPr lang="en-US" sz="2000" b="1" dirty="0" smtClean="0">
                <a:solidFill>
                  <a:schemeClr val="tx1"/>
                </a:solidFill>
              </a:rPr>
            </a:br>
            <a:endParaRPr lang="en-US" sz="1800" b="1" dirty="0" smtClean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Demand elasticity as a measure of responsiveness</a:t>
            </a:r>
          </a:p>
          <a:p>
            <a:pPr lvl="1"/>
            <a:endParaRPr lang="en-US" sz="1800" dirty="0" smtClean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Relationship between total expenditures and demand elasticity</a:t>
            </a:r>
          </a:p>
          <a:p>
            <a:pPr lvl="1"/>
            <a:endParaRPr lang="en-US" sz="1800" dirty="0" smtClean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Short-run and long-run </a:t>
            </a:r>
            <a:r>
              <a:rPr lang="en-US" sz="1800" dirty="0" err="1" smtClean="0">
                <a:solidFill>
                  <a:schemeClr val="tx1"/>
                </a:solidFill>
              </a:rPr>
              <a:t>elasticities</a:t>
            </a:r>
            <a:endParaRPr lang="en-US" sz="1800" dirty="0" smtClean="0">
              <a:solidFill>
                <a:schemeClr val="tx1"/>
              </a:solidFill>
            </a:endParaRPr>
          </a:p>
          <a:p>
            <a:pPr lvl="1"/>
            <a:endParaRPr lang="en-US" sz="1800" dirty="0" smtClean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Cross-price elasticity</a:t>
            </a:r>
          </a:p>
          <a:p>
            <a:pPr lvl="1"/>
            <a:endParaRPr lang="en-US" sz="1800" dirty="0" smtClean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Income elasticity of demand</a:t>
            </a:r>
          </a:p>
          <a:p>
            <a:pPr lvl="1"/>
            <a:endParaRPr lang="en-US" sz="1800" dirty="0" smtClean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Price inflation and </a:t>
            </a:r>
            <a:r>
              <a:rPr lang="en-US" sz="1800" dirty="0" err="1" smtClean="0">
                <a:solidFill>
                  <a:schemeClr val="tx1"/>
                </a:solidFill>
              </a:rPr>
              <a:t>elasticities</a:t>
            </a:r>
            <a:endParaRPr lang="en-US" sz="1800" dirty="0" smtClean="0">
              <a:solidFill>
                <a:schemeClr val="tx1"/>
              </a:solidFill>
            </a:endParaRPr>
          </a:p>
          <a:p>
            <a:pPr lvl="1"/>
            <a:endParaRPr lang="en-US" sz="1800" dirty="0" smtClean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Supply elasticity</a:t>
            </a:r>
          </a:p>
          <a:p>
            <a:pPr lvl="1"/>
            <a:endParaRPr lang="en-US" sz="1800" dirty="0" smtClean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Tax incidence and </a:t>
            </a:r>
            <a:r>
              <a:rPr lang="en-US" sz="1800" dirty="0" err="1" smtClean="0">
                <a:solidFill>
                  <a:schemeClr val="tx1"/>
                </a:solidFill>
              </a:rPr>
              <a:t>elasticities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D0B17-1F66-4367-84F1-8D7E39384599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Price Elasticity of Demand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340768"/>
            <a:ext cx="8208912" cy="4608512"/>
          </a:xfrm>
        </p:spPr>
        <p:txBody>
          <a:bodyPr/>
          <a:lstStyle/>
          <a:p>
            <a:pPr marL="0" indent="0" algn="ctr">
              <a:buNone/>
            </a:pPr>
            <a:r>
              <a:rPr lang="en-US" sz="2200" dirty="0" smtClean="0">
                <a:solidFill>
                  <a:schemeClr val="tx1"/>
                </a:solidFill>
              </a:rPr>
              <a:t>The law of demand states that there is an inverse relationship between P and </a:t>
            </a:r>
            <a:r>
              <a:rPr lang="en-US" sz="2200" dirty="0" err="1" smtClean="0">
                <a:solidFill>
                  <a:schemeClr val="tx1"/>
                </a:solidFill>
              </a:rPr>
              <a:t>Qd</a:t>
            </a:r>
            <a:endParaRPr lang="en-US" sz="2200" dirty="0" smtClean="0">
              <a:solidFill>
                <a:schemeClr val="tx1"/>
              </a:solidFill>
            </a:endParaRP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2200" dirty="0" smtClean="0">
                <a:solidFill>
                  <a:schemeClr val="tx1"/>
                </a:solidFill>
              </a:rPr>
              <a:t>The question for this chapter is: </a:t>
            </a:r>
            <a:br>
              <a:rPr lang="en-US" sz="2200" dirty="0" smtClean="0">
                <a:solidFill>
                  <a:schemeClr val="tx1"/>
                </a:solidFill>
              </a:rPr>
            </a:br>
            <a:r>
              <a:rPr lang="en-US" sz="2200" dirty="0" smtClean="0">
                <a:solidFill>
                  <a:schemeClr val="tx1"/>
                </a:solidFill>
              </a:rPr>
              <a:t>By how much does quantity demanded change in response to a change in price?</a:t>
            </a:r>
          </a:p>
          <a:p>
            <a:pPr marL="274320" lvl="1" indent="0" algn="ctr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274320" lvl="1" indent="0" algn="ctr">
              <a:buNone/>
            </a:pPr>
            <a:r>
              <a:rPr lang="en-US" dirty="0" err="1" smtClean="0">
                <a:solidFill>
                  <a:schemeClr val="tx1"/>
                </a:solidFill>
              </a:rPr>
              <a:t>Elasticities</a:t>
            </a:r>
            <a:r>
              <a:rPr lang="en-US" dirty="0" smtClean="0">
                <a:solidFill>
                  <a:schemeClr val="tx1"/>
                </a:solidFill>
              </a:rPr>
              <a:t> are all about responsiveness of either </a:t>
            </a:r>
            <a:r>
              <a:rPr lang="en-US" dirty="0" err="1" smtClean="0">
                <a:solidFill>
                  <a:schemeClr val="tx1"/>
                </a:solidFill>
              </a:rPr>
              <a:t>Qd</a:t>
            </a:r>
            <a:r>
              <a:rPr lang="en-US" dirty="0" smtClean="0">
                <a:solidFill>
                  <a:schemeClr val="tx1"/>
                </a:solidFill>
              </a:rPr>
              <a:t> or Qs</a:t>
            </a:r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ACAC-2788-4912-88A7-0FDE4B3603D8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Price Elasticity of Demand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79512" y="980728"/>
            <a:ext cx="6768752" cy="5472608"/>
          </a:xfrm>
        </p:spPr>
        <p:txBody>
          <a:bodyPr/>
          <a:lstStyle/>
          <a:p>
            <a:pPr marL="0" indent="0">
              <a:buNone/>
            </a:pPr>
            <a:r>
              <a:rPr lang="en-US" sz="2200" b="1" dirty="0" smtClean="0">
                <a:solidFill>
                  <a:schemeClr val="tx1"/>
                </a:solidFill>
              </a:rPr>
              <a:t>Definition…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Percentage Change in quantity demanded caused by a percentage in price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sz="2200" b="1" dirty="0" smtClean="0">
                <a:solidFill>
                  <a:schemeClr val="tx1"/>
                </a:solidFill>
              </a:rPr>
              <a:t>Calculation…</a:t>
            </a:r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ACAC-2788-4912-88A7-0FDE4B3603D8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67544" y="3356992"/>
            <a:ext cx="504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i="1" u="sng" dirty="0" smtClean="0"/>
              <a:t>% Change in quantity demanded</a:t>
            </a:r>
          </a:p>
          <a:p>
            <a:r>
              <a:rPr lang="en-US" sz="2200" i="1" dirty="0" smtClean="0"/>
              <a:t>         % Change in Price</a:t>
            </a:r>
            <a:endParaRPr lang="en-US" sz="2200" i="1" dirty="0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57779" y="2264962"/>
            <a:ext cx="451268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Price Elasticity of Demand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F8BF4-5266-480F-A7B6-7A654F55108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467544" y="1340768"/>
            <a:ext cx="16161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 sz="2400" i="1" dirty="0" smtClean="0">
                <a:solidFill>
                  <a:srgbClr val="3E5D78"/>
                </a:solidFill>
              </a:rPr>
              <a:t>Notation...</a:t>
            </a:r>
            <a:endParaRPr lang="en-GB" sz="2400" i="1" dirty="0">
              <a:solidFill>
                <a:srgbClr val="3E5D78"/>
              </a:solidFill>
            </a:endParaRPr>
          </a:p>
          <a:p>
            <a:r>
              <a:rPr lang="en-GB" sz="2400" b="1" dirty="0">
                <a:solidFill>
                  <a:srgbClr val="3E5D78"/>
                </a:solidFill>
              </a:rPr>
              <a:t>	</a:t>
            </a:r>
            <a:r>
              <a:rPr lang="el-GR" sz="24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ε</a:t>
            </a:r>
            <a:r>
              <a:rPr lang="en-US" sz="2400" i="1" baseline="-25000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 </a:t>
            </a:r>
            <a:r>
              <a:rPr lang="en-US" sz="24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=</a:t>
            </a:r>
            <a:endParaRPr lang="el-GR" sz="2400" i="1" baseline="-25000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grpSp>
        <p:nvGrpSpPr>
          <p:cNvPr id="40964" name="Group 4"/>
          <p:cNvGrpSpPr>
            <a:grpSpLocks/>
          </p:cNvGrpSpPr>
          <p:nvPr/>
        </p:nvGrpSpPr>
        <p:grpSpPr bwMode="auto">
          <a:xfrm>
            <a:off x="539751" y="2852936"/>
            <a:ext cx="7053263" cy="1336676"/>
            <a:chOff x="405" y="2160"/>
            <a:chExt cx="4443" cy="842"/>
          </a:xfrm>
        </p:grpSpPr>
        <p:sp>
          <p:nvSpPr>
            <p:cNvPr id="40965" name="Text Box 5"/>
            <p:cNvSpPr txBox="1">
              <a:spLocks noChangeArrowheads="1"/>
            </p:cNvSpPr>
            <p:nvPr/>
          </p:nvSpPr>
          <p:spPr bwMode="auto">
            <a:xfrm>
              <a:off x="405" y="2160"/>
              <a:ext cx="3589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400" i="1" dirty="0" smtClean="0">
                  <a:solidFill>
                    <a:srgbClr val="3E5D78"/>
                  </a:solidFill>
                </a:rPr>
                <a:t>Example:</a:t>
              </a:r>
              <a:r>
                <a:rPr lang="en-GB" sz="2400" dirty="0" smtClean="0"/>
                <a:t> </a:t>
              </a:r>
              <a:r>
                <a:rPr lang="en-GB" sz="2400" dirty="0"/>
                <a:t>a 10% price increase reduces </a:t>
              </a:r>
            </a:p>
            <a:p>
              <a:pPr eaLnBrk="0" hangingPunct="0"/>
              <a:r>
                <a:rPr lang="en-GB" sz="2400" dirty="0"/>
                <a:t>The quantity demanded by 20%</a:t>
              </a:r>
            </a:p>
            <a:p>
              <a:pPr eaLnBrk="0" hangingPunct="0"/>
              <a:endParaRPr lang="en-GB" sz="24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966" name="Line 6"/>
            <p:cNvSpPr>
              <a:spLocks noChangeShapeType="1"/>
            </p:cNvSpPr>
            <p:nvPr/>
          </p:nvSpPr>
          <p:spPr bwMode="auto">
            <a:xfrm>
              <a:off x="1440" y="3002"/>
              <a:ext cx="3408" cy="0"/>
            </a:xfrm>
            <a:prstGeom prst="line">
              <a:avLst/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2771775" y="1628527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%</a:t>
            </a:r>
            <a:r>
              <a:rPr lang="el-GR" sz="2400" dirty="0">
                <a:cs typeface="Arial" charset="0"/>
              </a:rPr>
              <a:t>Δ</a:t>
            </a:r>
            <a:r>
              <a:rPr lang="en-US" sz="2400" dirty="0">
                <a:cs typeface="Arial" charset="0"/>
              </a:rPr>
              <a:t>Q</a:t>
            </a:r>
            <a:endParaRPr lang="el-GR" sz="2400" dirty="0">
              <a:cs typeface="Arial" charset="0"/>
            </a:endParaRP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2771775" y="2060327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%</a:t>
            </a:r>
            <a:r>
              <a:rPr lang="el-GR" sz="2400" dirty="0">
                <a:cs typeface="Arial" charset="0"/>
              </a:rPr>
              <a:t>Δ</a:t>
            </a:r>
            <a:r>
              <a:rPr lang="en-US" sz="2400" dirty="0">
                <a:cs typeface="Arial" charset="0"/>
              </a:rPr>
              <a:t>P</a:t>
            </a:r>
            <a:endParaRPr lang="el-GR" sz="2400" dirty="0">
              <a:cs typeface="Arial" charset="0"/>
            </a:endParaRPr>
          </a:p>
        </p:txBody>
      </p:sp>
      <p:sp>
        <p:nvSpPr>
          <p:cNvPr id="40973" name="Line 13"/>
          <p:cNvSpPr>
            <a:spLocks noChangeShapeType="1"/>
          </p:cNvSpPr>
          <p:nvPr/>
        </p:nvSpPr>
        <p:spPr bwMode="auto">
          <a:xfrm>
            <a:off x="2771775" y="2060327"/>
            <a:ext cx="863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974" name="Text Box 14"/>
          <p:cNvSpPr txBox="1">
            <a:spLocks noChangeArrowheads="1"/>
          </p:cNvSpPr>
          <p:nvPr/>
        </p:nvSpPr>
        <p:spPr bwMode="auto">
          <a:xfrm>
            <a:off x="4427538" y="1628527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>
                <a:cs typeface="Arial" charset="0"/>
              </a:rPr>
              <a:t>Δ</a:t>
            </a:r>
            <a:r>
              <a:rPr lang="en-US" sz="2400">
                <a:cs typeface="Arial" charset="0"/>
              </a:rPr>
              <a:t>Q/Q</a:t>
            </a:r>
            <a:endParaRPr lang="el-GR" sz="2400">
              <a:cs typeface="Arial" charset="0"/>
            </a:endParaRPr>
          </a:p>
        </p:txBody>
      </p:sp>
      <p:sp>
        <p:nvSpPr>
          <p:cNvPr id="40975" name="Text Box 15"/>
          <p:cNvSpPr txBox="1">
            <a:spLocks noChangeArrowheads="1"/>
          </p:cNvSpPr>
          <p:nvPr/>
        </p:nvSpPr>
        <p:spPr bwMode="auto">
          <a:xfrm>
            <a:off x="4427538" y="2060327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>
                <a:cs typeface="Arial" charset="0"/>
              </a:rPr>
              <a:t>Δ</a:t>
            </a:r>
            <a:r>
              <a:rPr lang="en-US" sz="2400">
                <a:cs typeface="Arial" charset="0"/>
              </a:rPr>
              <a:t>P/P</a:t>
            </a:r>
            <a:endParaRPr lang="el-GR" sz="2400">
              <a:cs typeface="Arial" charset="0"/>
            </a:endParaRPr>
          </a:p>
        </p:txBody>
      </p:sp>
      <p:sp>
        <p:nvSpPr>
          <p:cNvPr id="40976" name="Line 16"/>
          <p:cNvSpPr>
            <a:spLocks noChangeShapeType="1"/>
          </p:cNvSpPr>
          <p:nvPr/>
        </p:nvSpPr>
        <p:spPr bwMode="auto">
          <a:xfrm>
            <a:off x="4427538" y="2060327"/>
            <a:ext cx="863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977" name="Text Box 17"/>
          <p:cNvSpPr txBox="1">
            <a:spLocks noChangeArrowheads="1"/>
          </p:cNvSpPr>
          <p:nvPr/>
        </p:nvSpPr>
        <p:spPr bwMode="auto">
          <a:xfrm>
            <a:off x="3851275" y="1772990"/>
            <a:ext cx="358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=</a:t>
            </a:r>
          </a:p>
        </p:txBody>
      </p:sp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5508625" y="1772990"/>
            <a:ext cx="358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=</a:t>
            </a:r>
          </a:p>
        </p:txBody>
      </p:sp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6011863" y="1628527"/>
            <a:ext cx="720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>
                <a:cs typeface="Arial" charset="0"/>
              </a:rPr>
              <a:t>Δ</a:t>
            </a:r>
            <a:r>
              <a:rPr lang="en-US" sz="2400">
                <a:cs typeface="Arial" charset="0"/>
              </a:rPr>
              <a:t>Q</a:t>
            </a:r>
            <a:endParaRPr lang="el-GR" sz="2400">
              <a:cs typeface="Arial" charset="0"/>
            </a:endParaRP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6011863" y="2060327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>
                <a:cs typeface="Arial" charset="0"/>
              </a:rPr>
              <a:t>Δ</a:t>
            </a:r>
            <a:r>
              <a:rPr lang="en-US" sz="2400">
                <a:cs typeface="Arial" charset="0"/>
              </a:rPr>
              <a:t>P</a:t>
            </a:r>
            <a:endParaRPr lang="el-GR" sz="2400">
              <a:cs typeface="Arial" charset="0"/>
            </a:endParaRPr>
          </a:p>
        </p:txBody>
      </p:sp>
      <p:sp>
        <p:nvSpPr>
          <p:cNvPr id="40981" name="Line 21"/>
          <p:cNvSpPr>
            <a:spLocks noChangeShapeType="1"/>
          </p:cNvSpPr>
          <p:nvPr/>
        </p:nvSpPr>
        <p:spPr bwMode="auto">
          <a:xfrm>
            <a:off x="6011863" y="2060327"/>
            <a:ext cx="647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6732588" y="1772990"/>
            <a:ext cx="3603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x</a:t>
            </a:r>
          </a:p>
        </p:txBody>
      </p:sp>
      <p:sp>
        <p:nvSpPr>
          <p:cNvPr id="40983" name="Text Box 23"/>
          <p:cNvSpPr txBox="1">
            <a:spLocks noChangeArrowheads="1"/>
          </p:cNvSpPr>
          <p:nvPr/>
        </p:nvSpPr>
        <p:spPr bwMode="auto">
          <a:xfrm>
            <a:off x="7092950" y="1628527"/>
            <a:ext cx="720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cs typeface="Arial" charset="0"/>
              </a:rPr>
              <a:t>P</a:t>
            </a:r>
            <a:endParaRPr lang="el-GR" sz="2400">
              <a:cs typeface="Arial" charset="0"/>
            </a:endParaRPr>
          </a:p>
        </p:txBody>
      </p:sp>
      <p:sp>
        <p:nvSpPr>
          <p:cNvPr id="40984" name="Text Box 24"/>
          <p:cNvSpPr txBox="1">
            <a:spLocks noChangeArrowheads="1"/>
          </p:cNvSpPr>
          <p:nvPr/>
        </p:nvSpPr>
        <p:spPr bwMode="auto">
          <a:xfrm>
            <a:off x="7092950" y="2060327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cs typeface="Arial" charset="0"/>
              </a:rPr>
              <a:t>Q</a:t>
            </a:r>
            <a:endParaRPr lang="el-GR" sz="2400">
              <a:cs typeface="Arial" charset="0"/>
            </a:endParaRPr>
          </a:p>
        </p:txBody>
      </p:sp>
      <p:sp>
        <p:nvSpPr>
          <p:cNvPr id="40985" name="Line 25"/>
          <p:cNvSpPr>
            <a:spLocks noChangeShapeType="1"/>
          </p:cNvSpPr>
          <p:nvPr/>
        </p:nvSpPr>
        <p:spPr bwMode="auto">
          <a:xfrm>
            <a:off x="7092950" y="2060327"/>
            <a:ext cx="431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989" name="Text Box 29"/>
          <p:cNvSpPr txBox="1">
            <a:spLocks noChangeArrowheads="1"/>
          </p:cNvSpPr>
          <p:nvPr/>
        </p:nvSpPr>
        <p:spPr bwMode="auto">
          <a:xfrm>
            <a:off x="1763688" y="4123035"/>
            <a:ext cx="1257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l-GR" sz="2800" dirty="0">
                <a:cs typeface="Arial" charset="0"/>
              </a:rPr>
              <a:t>ε</a:t>
            </a:r>
            <a:r>
              <a:rPr lang="en-US" sz="2800" baseline="-25000" dirty="0">
                <a:cs typeface="Arial" charset="0"/>
              </a:rPr>
              <a:t>d </a:t>
            </a:r>
            <a:r>
              <a:rPr lang="en-US" sz="2800" dirty="0">
                <a:cs typeface="Arial" charset="0"/>
              </a:rPr>
              <a:t>=</a:t>
            </a:r>
            <a:endParaRPr lang="el-GR" sz="2800" baseline="-25000" dirty="0">
              <a:cs typeface="Arial" charset="0"/>
            </a:endParaRPr>
          </a:p>
        </p:txBody>
      </p:sp>
      <p:sp>
        <p:nvSpPr>
          <p:cNvPr id="40990" name="Text Box 30"/>
          <p:cNvSpPr txBox="1">
            <a:spLocks noChangeArrowheads="1"/>
          </p:cNvSpPr>
          <p:nvPr/>
        </p:nvSpPr>
        <p:spPr bwMode="auto">
          <a:xfrm>
            <a:off x="2843188" y="3980160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%</a:t>
            </a:r>
            <a:r>
              <a:rPr lang="el-GR" sz="2400" dirty="0">
                <a:cs typeface="Arial" charset="0"/>
              </a:rPr>
              <a:t>Δ</a:t>
            </a:r>
            <a:r>
              <a:rPr lang="en-US" sz="2400" dirty="0">
                <a:cs typeface="Arial" charset="0"/>
              </a:rPr>
              <a:t>Q</a:t>
            </a:r>
            <a:endParaRPr lang="el-GR" sz="2400" dirty="0">
              <a:cs typeface="Arial" charset="0"/>
            </a:endParaRPr>
          </a:p>
        </p:txBody>
      </p:sp>
      <p:sp>
        <p:nvSpPr>
          <p:cNvPr id="40991" name="Text Box 31"/>
          <p:cNvSpPr txBox="1">
            <a:spLocks noChangeArrowheads="1"/>
          </p:cNvSpPr>
          <p:nvPr/>
        </p:nvSpPr>
        <p:spPr bwMode="auto">
          <a:xfrm>
            <a:off x="2843188" y="4411960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%</a:t>
            </a:r>
            <a:r>
              <a:rPr lang="el-GR" sz="2400" dirty="0">
                <a:cs typeface="Arial" charset="0"/>
              </a:rPr>
              <a:t>Δ</a:t>
            </a:r>
            <a:r>
              <a:rPr lang="en-US" sz="2400" dirty="0">
                <a:cs typeface="Arial" charset="0"/>
              </a:rPr>
              <a:t>P</a:t>
            </a:r>
            <a:endParaRPr lang="el-GR" sz="2400" dirty="0">
              <a:cs typeface="Arial" charset="0"/>
            </a:endParaRPr>
          </a:p>
        </p:txBody>
      </p:sp>
      <p:sp>
        <p:nvSpPr>
          <p:cNvPr id="40992" name="Line 32"/>
          <p:cNvSpPr>
            <a:spLocks noChangeShapeType="1"/>
          </p:cNvSpPr>
          <p:nvPr/>
        </p:nvSpPr>
        <p:spPr bwMode="auto">
          <a:xfrm>
            <a:off x="2843188" y="4411960"/>
            <a:ext cx="863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993" name="Text Box 33"/>
          <p:cNvSpPr txBox="1">
            <a:spLocks noChangeArrowheads="1"/>
          </p:cNvSpPr>
          <p:nvPr/>
        </p:nvSpPr>
        <p:spPr bwMode="auto">
          <a:xfrm>
            <a:off x="4500538" y="3980160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cs typeface="Arial" charset="0"/>
              </a:rPr>
              <a:t>-20%</a:t>
            </a:r>
            <a:endParaRPr lang="el-GR" sz="2400" dirty="0">
              <a:cs typeface="Arial" charset="0"/>
            </a:endParaRPr>
          </a:p>
        </p:txBody>
      </p:sp>
      <p:sp>
        <p:nvSpPr>
          <p:cNvPr id="40994" name="Text Box 34"/>
          <p:cNvSpPr txBox="1">
            <a:spLocks noChangeArrowheads="1"/>
          </p:cNvSpPr>
          <p:nvPr/>
        </p:nvSpPr>
        <p:spPr bwMode="auto">
          <a:xfrm>
            <a:off x="4500538" y="4411960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cs typeface="Arial" charset="0"/>
              </a:rPr>
              <a:t>10%</a:t>
            </a:r>
            <a:endParaRPr lang="el-GR" sz="2400" dirty="0">
              <a:cs typeface="Arial" charset="0"/>
            </a:endParaRPr>
          </a:p>
        </p:txBody>
      </p:sp>
      <p:sp>
        <p:nvSpPr>
          <p:cNvPr id="40995" name="Line 35"/>
          <p:cNvSpPr>
            <a:spLocks noChangeShapeType="1"/>
          </p:cNvSpPr>
          <p:nvPr/>
        </p:nvSpPr>
        <p:spPr bwMode="auto">
          <a:xfrm>
            <a:off x="4500538" y="4411960"/>
            <a:ext cx="863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996" name="Text Box 36"/>
          <p:cNvSpPr txBox="1">
            <a:spLocks noChangeArrowheads="1"/>
          </p:cNvSpPr>
          <p:nvPr/>
        </p:nvSpPr>
        <p:spPr bwMode="auto">
          <a:xfrm>
            <a:off x="3924275" y="4124623"/>
            <a:ext cx="358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=</a:t>
            </a:r>
          </a:p>
        </p:txBody>
      </p:sp>
      <p:sp>
        <p:nvSpPr>
          <p:cNvPr id="40997" name="Text Box 37"/>
          <p:cNvSpPr txBox="1">
            <a:spLocks noChangeArrowheads="1"/>
          </p:cNvSpPr>
          <p:nvPr/>
        </p:nvSpPr>
        <p:spPr bwMode="auto">
          <a:xfrm>
            <a:off x="5580038" y="4123035"/>
            <a:ext cx="9366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= -2</a:t>
            </a:r>
          </a:p>
        </p:txBody>
      </p:sp>
      <p:sp>
        <p:nvSpPr>
          <p:cNvPr id="41000" name="Text Box 40"/>
          <p:cNvSpPr txBox="1">
            <a:spLocks noChangeArrowheads="1"/>
          </p:cNvSpPr>
          <p:nvPr/>
        </p:nvSpPr>
        <p:spPr bwMode="auto">
          <a:xfrm>
            <a:off x="1619250" y="5179839"/>
            <a:ext cx="6048375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>
                <a:solidFill>
                  <a:schemeClr val="bg1"/>
                </a:solidFill>
              </a:rPr>
              <a:t>The “-” shows that P and Q move in opposite directions, but we may omit it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0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0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0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0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1" dur="500"/>
                                        <p:tgtEl>
                                          <p:spTgt spid="41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autoUpdateAnimBg="0"/>
      <p:bldP spid="40970" grpId="0"/>
      <p:bldP spid="40971" grpId="0"/>
      <p:bldP spid="40973" grpId="0" animBg="1"/>
      <p:bldP spid="40974" grpId="0"/>
      <p:bldP spid="40975" grpId="0"/>
      <p:bldP spid="40976" grpId="0" animBg="1"/>
      <p:bldP spid="40977" grpId="0"/>
      <p:bldP spid="40978" grpId="0"/>
      <p:bldP spid="40979" grpId="0"/>
      <p:bldP spid="40980" grpId="0"/>
      <p:bldP spid="40981" grpId="0" animBg="1"/>
      <p:bldP spid="40982" grpId="0"/>
      <p:bldP spid="40983" grpId="0"/>
      <p:bldP spid="40984" grpId="0"/>
      <p:bldP spid="40985" grpId="0" animBg="1"/>
      <p:bldP spid="40989" grpId="0"/>
      <p:bldP spid="40990" grpId="0"/>
      <p:bldP spid="40991" grpId="0"/>
      <p:bldP spid="40992" grpId="0" animBg="1"/>
      <p:bldP spid="40993" grpId="0"/>
      <p:bldP spid="40994" grpId="0"/>
      <p:bldP spid="40995" grpId="0" animBg="1"/>
      <p:bldP spid="40996" grpId="0"/>
      <p:bldP spid="40997" grpId="0"/>
      <p:bldP spid="4100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Price Elasticity of Demand</a:t>
            </a:r>
            <a:endParaRPr 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200" dirty="0" smtClean="0">
                <a:solidFill>
                  <a:schemeClr val="tx1"/>
                </a:solidFill>
              </a:rPr>
              <a:t>Choosing the denominator reference point – Midpoint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Average quantity = (Q1+Q2)/2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Average price      = (P1+P2)/2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sz="2200" b="1" dirty="0" smtClean="0">
                <a:solidFill>
                  <a:schemeClr val="tx1"/>
                </a:solidFill>
              </a:rPr>
              <a:t>Example…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Price drops from $8.0 to $6.0 and quantity demand goes </a:t>
            </a:r>
            <a:br>
              <a:rPr lang="en-US" sz="2200" dirty="0" smtClean="0">
                <a:solidFill>
                  <a:schemeClr val="tx1"/>
                </a:solidFill>
              </a:rPr>
            </a:br>
            <a:r>
              <a:rPr lang="en-US" sz="2200" dirty="0" smtClean="0">
                <a:solidFill>
                  <a:schemeClr val="tx1"/>
                </a:solidFill>
              </a:rPr>
              <a:t>from 2 to 4</a:t>
            </a:r>
            <a:endParaRPr lang="en-US" sz="2200" dirty="0">
              <a:solidFill>
                <a:schemeClr val="tx1"/>
              </a:solidFill>
            </a:endParaRPr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2AF47-DAD5-4F32-B5A7-4468D7E79225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611560" y="4365104"/>
            <a:ext cx="7920359" cy="11525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43030" name="Text Box 22"/>
          <p:cNvSpPr txBox="1">
            <a:spLocks noChangeArrowheads="1"/>
          </p:cNvSpPr>
          <p:nvPr/>
        </p:nvSpPr>
        <p:spPr bwMode="auto">
          <a:xfrm>
            <a:off x="2915022" y="4438129"/>
            <a:ext cx="2447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 dirty="0">
                <a:cs typeface="Arial" charset="0"/>
              </a:rPr>
              <a:t>Δ</a:t>
            </a:r>
            <a:r>
              <a:rPr lang="en-US" sz="2400" dirty="0">
                <a:cs typeface="Arial" charset="0"/>
              </a:rPr>
              <a:t>Q/(average Q)</a:t>
            </a:r>
            <a:endParaRPr lang="el-GR" sz="2400" dirty="0">
              <a:cs typeface="Arial" charset="0"/>
            </a:endParaRPr>
          </a:p>
        </p:txBody>
      </p:sp>
      <p:sp>
        <p:nvSpPr>
          <p:cNvPr id="43031" name="Text Box 23"/>
          <p:cNvSpPr txBox="1">
            <a:spLocks noChangeArrowheads="1"/>
          </p:cNvSpPr>
          <p:nvPr/>
        </p:nvSpPr>
        <p:spPr bwMode="auto">
          <a:xfrm>
            <a:off x="2915022" y="4869929"/>
            <a:ext cx="2376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 dirty="0">
                <a:cs typeface="Arial" charset="0"/>
              </a:rPr>
              <a:t>Δ</a:t>
            </a:r>
            <a:r>
              <a:rPr lang="en-US" sz="2400" dirty="0">
                <a:cs typeface="Arial" charset="0"/>
              </a:rPr>
              <a:t>P/(average P)</a:t>
            </a:r>
            <a:endParaRPr lang="el-GR" sz="2400" dirty="0">
              <a:cs typeface="Arial" charset="0"/>
            </a:endParaRPr>
          </a:p>
        </p:txBody>
      </p:sp>
      <p:sp>
        <p:nvSpPr>
          <p:cNvPr id="43032" name="Line 24"/>
          <p:cNvSpPr>
            <a:spLocks noChangeShapeType="1"/>
          </p:cNvSpPr>
          <p:nvPr/>
        </p:nvSpPr>
        <p:spPr bwMode="auto">
          <a:xfrm>
            <a:off x="2915022" y="4869929"/>
            <a:ext cx="2160588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3033" name="Text Box 25"/>
          <p:cNvSpPr txBox="1">
            <a:spLocks noChangeArrowheads="1"/>
          </p:cNvSpPr>
          <p:nvPr/>
        </p:nvSpPr>
        <p:spPr bwMode="auto">
          <a:xfrm>
            <a:off x="756022" y="4581004"/>
            <a:ext cx="12573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l-GR" sz="2800" b="1" dirty="0">
                <a:cs typeface="Arial" charset="0"/>
              </a:rPr>
              <a:t>ε</a:t>
            </a:r>
            <a:r>
              <a:rPr lang="en-US" sz="2800" b="1" baseline="-25000" dirty="0">
                <a:cs typeface="Arial" charset="0"/>
              </a:rPr>
              <a:t>d </a:t>
            </a:r>
            <a:r>
              <a:rPr lang="en-US" sz="2800" b="1" dirty="0">
                <a:cs typeface="Arial" charset="0"/>
              </a:rPr>
              <a:t>=</a:t>
            </a:r>
            <a:endParaRPr lang="el-GR" sz="2800" b="1" baseline="-25000" dirty="0">
              <a:cs typeface="Arial" charset="0"/>
            </a:endParaRPr>
          </a:p>
        </p:txBody>
      </p:sp>
      <p:sp>
        <p:nvSpPr>
          <p:cNvPr id="43034" name="Text Box 26"/>
          <p:cNvSpPr txBox="1">
            <a:spLocks noChangeArrowheads="1"/>
          </p:cNvSpPr>
          <p:nvPr/>
        </p:nvSpPr>
        <p:spPr bwMode="auto">
          <a:xfrm>
            <a:off x="1546597" y="4438129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%</a:t>
            </a:r>
            <a:r>
              <a:rPr lang="el-GR" sz="2400">
                <a:cs typeface="Arial" charset="0"/>
              </a:rPr>
              <a:t>Δ</a:t>
            </a:r>
            <a:r>
              <a:rPr lang="en-US" sz="2400">
                <a:cs typeface="Arial" charset="0"/>
              </a:rPr>
              <a:t>Q</a:t>
            </a:r>
            <a:endParaRPr lang="el-GR" sz="2400">
              <a:cs typeface="Arial" charset="0"/>
            </a:endParaRPr>
          </a:p>
        </p:txBody>
      </p:sp>
      <p:sp>
        <p:nvSpPr>
          <p:cNvPr id="43035" name="Text Box 27"/>
          <p:cNvSpPr txBox="1">
            <a:spLocks noChangeArrowheads="1"/>
          </p:cNvSpPr>
          <p:nvPr/>
        </p:nvSpPr>
        <p:spPr bwMode="auto">
          <a:xfrm>
            <a:off x="1475160" y="4869929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%</a:t>
            </a:r>
            <a:r>
              <a:rPr lang="el-GR" sz="2400">
                <a:cs typeface="Arial" charset="0"/>
              </a:rPr>
              <a:t>Δ</a:t>
            </a:r>
            <a:r>
              <a:rPr lang="en-US" sz="2400">
                <a:cs typeface="Arial" charset="0"/>
              </a:rPr>
              <a:t>P</a:t>
            </a:r>
            <a:endParaRPr lang="el-GR" sz="2400">
              <a:cs typeface="Arial" charset="0"/>
            </a:endParaRPr>
          </a:p>
        </p:txBody>
      </p:sp>
      <p:sp>
        <p:nvSpPr>
          <p:cNvPr id="43036" name="Line 28"/>
          <p:cNvSpPr>
            <a:spLocks noChangeShapeType="1"/>
          </p:cNvSpPr>
          <p:nvPr/>
        </p:nvSpPr>
        <p:spPr bwMode="auto">
          <a:xfrm>
            <a:off x="1546597" y="4869929"/>
            <a:ext cx="863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3037" name="Text Box 29"/>
          <p:cNvSpPr txBox="1">
            <a:spLocks noChangeArrowheads="1"/>
          </p:cNvSpPr>
          <p:nvPr/>
        </p:nvSpPr>
        <p:spPr bwMode="auto">
          <a:xfrm>
            <a:off x="2483222" y="4581004"/>
            <a:ext cx="358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/>
              <a:t>=</a:t>
            </a:r>
          </a:p>
        </p:txBody>
      </p:sp>
      <p:sp>
        <p:nvSpPr>
          <p:cNvPr id="43038" name="Text Box 30"/>
          <p:cNvSpPr txBox="1">
            <a:spLocks noChangeArrowheads="1"/>
          </p:cNvSpPr>
          <p:nvPr/>
        </p:nvSpPr>
        <p:spPr bwMode="auto">
          <a:xfrm>
            <a:off x="5220072" y="4581004"/>
            <a:ext cx="3603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/>
              <a:t>=</a:t>
            </a:r>
          </a:p>
        </p:txBody>
      </p:sp>
      <p:sp>
        <p:nvSpPr>
          <p:cNvPr id="43039" name="Text Box 31"/>
          <p:cNvSpPr txBox="1">
            <a:spLocks noChangeArrowheads="1"/>
          </p:cNvSpPr>
          <p:nvPr/>
        </p:nvSpPr>
        <p:spPr bwMode="auto">
          <a:xfrm>
            <a:off x="5578847" y="4438129"/>
            <a:ext cx="1512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cs typeface="Arial" charset="0"/>
              </a:rPr>
              <a:t>2/3</a:t>
            </a:r>
            <a:endParaRPr lang="el-GR" sz="2400" dirty="0">
              <a:cs typeface="Arial" charset="0"/>
            </a:endParaRPr>
          </a:p>
        </p:txBody>
      </p:sp>
      <p:sp>
        <p:nvSpPr>
          <p:cNvPr id="43040" name="Text Box 32"/>
          <p:cNvSpPr txBox="1">
            <a:spLocks noChangeArrowheads="1"/>
          </p:cNvSpPr>
          <p:nvPr/>
        </p:nvSpPr>
        <p:spPr bwMode="auto">
          <a:xfrm>
            <a:off x="5578847" y="4869929"/>
            <a:ext cx="1468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cs typeface="Arial" charset="0"/>
              </a:rPr>
              <a:t>-2/7</a:t>
            </a:r>
            <a:endParaRPr lang="el-GR" sz="2400" dirty="0">
              <a:cs typeface="Arial" charset="0"/>
            </a:endParaRPr>
          </a:p>
        </p:txBody>
      </p:sp>
      <p:sp>
        <p:nvSpPr>
          <p:cNvPr id="43041" name="Line 33"/>
          <p:cNvSpPr>
            <a:spLocks noChangeShapeType="1"/>
          </p:cNvSpPr>
          <p:nvPr/>
        </p:nvSpPr>
        <p:spPr bwMode="auto">
          <a:xfrm>
            <a:off x="5795615" y="4869929"/>
            <a:ext cx="108022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3042" name="Text Box 34"/>
          <p:cNvSpPr txBox="1">
            <a:spLocks noChangeArrowheads="1"/>
          </p:cNvSpPr>
          <p:nvPr/>
        </p:nvSpPr>
        <p:spPr bwMode="auto">
          <a:xfrm>
            <a:off x="7020297" y="4581004"/>
            <a:ext cx="12955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= </a:t>
            </a:r>
            <a:r>
              <a:rPr lang="en-US" sz="2400" dirty="0" smtClean="0"/>
              <a:t>-2.33</a:t>
            </a:r>
            <a:endParaRPr lang="en-US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3275956" y="580526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See value in table 4.1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3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3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3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  <p:bldP spid="43029" grpId="0" animBg="1"/>
      <p:bldP spid="43030" grpId="0"/>
      <p:bldP spid="43031" grpId="0"/>
      <p:bldP spid="43032" grpId="0" animBg="1"/>
      <p:bldP spid="43033" grpId="0"/>
      <p:bldP spid="43034" grpId="0"/>
      <p:bldP spid="43035" grpId="0"/>
      <p:bldP spid="43036" grpId="0" animBg="1"/>
      <p:bldP spid="43037" grpId="0"/>
      <p:bldP spid="43038" grpId="0"/>
      <p:bldP spid="43039" grpId="0"/>
      <p:bldP spid="43040" grpId="0"/>
      <p:bldP spid="43041" grpId="0" animBg="1"/>
      <p:bldP spid="43042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Demand for Gas – Arc Values</a:t>
            </a:r>
            <a:endParaRPr lang="en-US" dirty="0"/>
          </a:p>
        </p:txBody>
      </p:sp>
      <p:graphicFrame>
        <p:nvGraphicFramePr>
          <p:cNvPr id="44213" name="Group 18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78634562"/>
              </p:ext>
            </p:extLst>
          </p:nvPr>
        </p:nvGraphicFramePr>
        <p:xfrm>
          <a:off x="179388" y="981075"/>
          <a:ext cx="8878888" cy="4511040"/>
        </p:xfrm>
        <a:graphic>
          <a:graphicData uri="http://schemas.openxmlformats.org/drawingml/2006/table">
            <a:tbl>
              <a:tblPr/>
              <a:tblGrid>
                <a:gridCol w="1486960"/>
                <a:gridCol w="2066653"/>
                <a:gridCol w="1771661"/>
                <a:gridCol w="1776807"/>
                <a:gridCol w="1776807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Quantity Demanded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(Arc)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(Point)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Total Revenue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4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-9.0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-2.33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-1.22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-0.82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-0.43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-0.11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2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67343-0DBD-4653-B381-177A765970A5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44202" name="Object 170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xmlns="" val="2706202092"/>
              </p:ext>
            </p:extLst>
          </p:nvPr>
        </p:nvGraphicFramePr>
        <p:xfrm>
          <a:off x="304750" y="5589588"/>
          <a:ext cx="3259138" cy="584200"/>
        </p:xfrm>
        <a:graphic>
          <a:graphicData uri="http://schemas.openxmlformats.org/presentationml/2006/ole">
            <p:oleObj spid="_x0000_s44472" name="Equation" r:id="rId4" imgW="2336760" imgH="419040" progId="Equation.3">
              <p:embed/>
            </p:oleObj>
          </a:graphicData>
        </a:graphic>
      </p:graphicFrame>
      <p:graphicFrame>
        <p:nvGraphicFramePr>
          <p:cNvPr id="44206" name="Object 17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xmlns="" val="326042280"/>
              </p:ext>
            </p:extLst>
          </p:nvPr>
        </p:nvGraphicFramePr>
        <p:xfrm>
          <a:off x="318021" y="5589588"/>
          <a:ext cx="3317875" cy="549275"/>
        </p:xfrm>
        <a:graphic>
          <a:graphicData uri="http://schemas.openxmlformats.org/presentationml/2006/ole">
            <p:oleObj spid="_x0000_s44473" name="Equation" r:id="rId5" imgW="2527200" imgH="419040" progId="Equation.3">
              <p:embed/>
            </p:oleObj>
          </a:graphicData>
        </a:graphic>
      </p:graphicFrame>
      <p:graphicFrame>
        <p:nvGraphicFramePr>
          <p:cNvPr id="44209" name="Object 177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xmlns="" val="1266464017"/>
              </p:ext>
            </p:extLst>
          </p:nvPr>
        </p:nvGraphicFramePr>
        <p:xfrm>
          <a:off x="333896" y="5589588"/>
          <a:ext cx="3302000" cy="549275"/>
        </p:xfrm>
        <a:graphic>
          <a:graphicData uri="http://schemas.openxmlformats.org/presentationml/2006/ole">
            <p:oleObj spid="_x0000_s44474" name="Equation" r:id="rId6" imgW="2514600" imgH="419040" progId="Equation.3">
              <p:embed/>
            </p:oleObj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453658" y="476672"/>
            <a:ext cx="358283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Let’s look at the elasticity values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Demand for Gas –Point Values</a:t>
            </a:r>
            <a:endParaRPr lang="en-US" dirty="0"/>
          </a:p>
        </p:txBody>
      </p:sp>
      <p:graphicFrame>
        <p:nvGraphicFramePr>
          <p:cNvPr id="4915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6533631"/>
              </p:ext>
            </p:extLst>
          </p:nvPr>
        </p:nvGraphicFramePr>
        <p:xfrm>
          <a:off x="179388" y="981075"/>
          <a:ext cx="8878888" cy="4511040"/>
        </p:xfrm>
        <a:graphic>
          <a:graphicData uri="http://schemas.openxmlformats.org/drawingml/2006/table">
            <a:tbl>
              <a:tblPr/>
              <a:tblGrid>
                <a:gridCol w="1486960"/>
                <a:gridCol w="2066653"/>
                <a:gridCol w="1771661"/>
                <a:gridCol w="1776807"/>
                <a:gridCol w="1776807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Quantity Demanded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(Arc)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(Point)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Total Revenue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4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-9.0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-2.33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-1.22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-0.82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-0.43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-0.11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2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019A-91CA-40BA-B108-8978A156823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9221" name="Text Box 69"/>
          <p:cNvSpPr txBox="1">
            <a:spLocks noChangeArrowheads="1"/>
          </p:cNvSpPr>
          <p:nvPr/>
        </p:nvSpPr>
        <p:spPr bwMode="auto">
          <a:xfrm>
            <a:off x="5796136" y="2924944"/>
            <a:ext cx="95406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- 1.5</a:t>
            </a:r>
          </a:p>
        </p:txBody>
      </p:sp>
      <p:sp>
        <p:nvSpPr>
          <p:cNvPr id="49222" name="Text Box 70"/>
          <p:cNvSpPr txBox="1">
            <a:spLocks noChangeArrowheads="1"/>
          </p:cNvSpPr>
          <p:nvPr/>
        </p:nvSpPr>
        <p:spPr bwMode="auto">
          <a:xfrm>
            <a:off x="5796136" y="3356992"/>
            <a:ext cx="92520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- 1.0</a:t>
            </a:r>
          </a:p>
        </p:txBody>
      </p:sp>
      <p:graphicFrame>
        <p:nvGraphicFramePr>
          <p:cNvPr id="4922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51117517"/>
              </p:ext>
            </p:extLst>
          </p:nvPr>
        </p:nvGraphicFramePr>
        <p:xfrm>
          <a:off x="4187825" y="5589240"/>
          <a:ext cx="3216275" cy="650875"/>
        </p:xfrm>
        <a:graphic>
          <a:graphicData uri="http://schemas.openxmlformats.org/presentationml/2006/ole">
            <p:oleObj spid="_x0000_s49484" name="Equation" r:id="rId3" imgW="2070000" imgH="419040" progId="Equation.3">
              <p:embed/>
            </p:oleObj>
          </a:graphicData>
        </a:graphic>
      </p:graphicFrame>
      <p:graphicFrame>
        <p:nvGraphicFramePr>
          <p:cNvPr id="49224" name="Object 7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45335154"/>
              </p:ext>
            </p:extLst>
          </p:nvPr>
        </p:nvGraphicFramePr>
        <p:xfrm>
          <a:off x="4315619" y="5589240"/>
          <a:ext cx="2960688" cy="694556"/>
        </p:xfrm>
        <a:graphic>
          <a:graphicData uri="http://schemas.openxmlformats.org/presentationml/2006/ole">
            <p:oleObj spid="_x0000_s49485" name="Equation" r:id="rId4" imgW="1892160" imgH="419040" progId="Equation.3">
              <p:embed/>
            </p:oleObj>
          </a:graphicData>
        </a:graphic>
      </p:graphicFrame>
      <p:graphicFrame>
        <p:nvGraphicFramePr>
          <p:cNvPr id="49225" name="Object 7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9516841"/>
              </p:ext>
            </p:extLst>
          </p:nvPr>
        </p:nvGraphicFramePr>
        <p:xfrm>
          <a:off x="4572000" y="5589240"/>
          <a:ext cx="2954337" cy="654050"/>
        </p:xfrm>
        <a:graphic>
          <a:graphicData uri="http://schemas.openxmlformats.org/presentationml/2006/ole">
            <p:oleObj spid="_x0000_s49486" name="Equation" r:id="rId5" imgW="1892160" imgH="419040" progId="Equation.3">
              <p:embed/>
            </p:oleObj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795962" y="40466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Let’s determine the values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5868144" y="2492896"/>
            <a:ext cx="900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- 4.0</a:t>
            </a:r>
            <a:endParaRPr lang="en-CA" sz="2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5589240"/>
            <a:ext cx="3528392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What about elasticity values at Intercepts? Next slide….</a:t>
            </a:r>
            <a:endParaRPr lang="en-CA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21" grpId="0"/>
      <p:bldP spid="49222" grpId="0"/>
      <p:bldP spid="2" grpId="0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Elasticity Values at Intercepts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>
                <a:solidFill>
                  <a:schemeClr val="tx1"/>
                </a:solidFill>
              </a:rPr>
              <a:t>At the vertical intercept Q = 0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At the horizontal intercept P = 0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In the elasticity formula: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If P = 0 (horizontal intercept) then elasticity = 0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If Q = 0 (vertical intercept) then elasticity becomes  infinitely large – think of a progressively smaller value of Q to consider what happens to the numerical value of the elasticity</a:t>
            </a:r>
          </a:p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ACAC-2788-4912-88A7-0FDE4B3603D8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7" name="Object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27915903"/>
              </p:ext>
            </p:extLst>
          </p:nvPr>
        </p:nvGraphicFramePr>
        <p:xfrm>
          <a:off x="3995936" y="2060848"/>
          <a:ext cx="1460500" cy="730250"/>
        </p:xfrm>
        <a:graphic>
          <a:graphicData uri="http://schemas.openxmlformats.org/presentationml/2006/ole">
            <p:oleObj spid="_x0000_s58439" name="Equation" r:id="rId3" imgW="838080" imgH="41904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151901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Demand for Gas - Revenue</a:t>
            </a:r>
            <a:endParaRPr lang="en-US" dirty="0"/>
          </a:p>
        </p:txBody>
      </p:sp>
      <p:graphicFrame>
        <p:nvGraphicFramePr>
          <p:cNvPr id="50251" name="Group 7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61917031"/>
              </p:ext>
            </p:extLst>
          </p:nvPr>
        </p:nvGraphicFramePr>
        <p:xfrm>
          <a:off x="179388" y="981075"/>
          <a:ext cx="8878888" cy="4608576"/>
        </p:xfrm>
        <a:graphic>
          <a:graphicData uri="http://schemas.openxmlformats.org/drawingml/2006/table">
            <a:tbl>
              <a:tblPr/>
              <a:tblGrid>
                <a:gridCol w="1486960"/>
                <a:gridCol w="2066653"/>
                <a:gridCol w="1771661"/>
                <a:gridCol w="1776807"/>
                <a:gridCol w="1776807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Quantity Demanded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(Arc)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(Point)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Total Revenue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= P x Q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4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-9.0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-∞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-2.33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-4.0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-1.22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-1.5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-0.82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-0.43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-0.67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-0.11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-0.25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0.0</a:t>
                      </a: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</a:t>
                      </a: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2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8788" marR="987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5EFD-648E-45A3-8D1F-744601656F3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0252" name="Text Box 76"/>
          <p:cNvSpPr txBox="1">
            <a:spLocks noChangeArrowheads="1"/>
          </p:cNvSpPr>
          <p:nvPr/>
        </p:nvSpPr>
        <p:spPr bwMode="auto">
          <a:xfrm>
            <a:off x="7314902" y="2564904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16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3" name="Text Box 77"/>
          <p:cNvSpPr txBox="1">
            <a:spLocks noChangeArrowheads="1"/>
          </p:cNvSpPr>
          <p:nvPr/>
        </p:nvSpPr>
        <p:spPr bwMode="auto">
          <a:xfrm>
            <a:off x="7308850" y="3001467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24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4" name="Text Box 78"/>
          <p:cNvSpPr txBox="1">
            <a:spLocks noChangeArrowheads="1"/>
          </p:cNvSpPr>
          <p:nvPr/>
        </p:nvSpPr>
        <p:spPr bwMode="auto">
          <a:xfrm>
            <a:off x="7308850" y="3428504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25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5" name="Text Box 79"/>
          <p:cNvSpPr txBox="1">
            <a:spLocks noChangeArrowheads="1"/>
          </p:cNvSpPr>
          <p:nvPr/>
        </p:nvSpPr>
        <p:spPr bwMode="auto">
          <a:xfrm>
            <a:off x="7308850" y="3855541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24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6" name="Text Box 80"/>
          <p:cNvSpPr txBox="1">
            <a:spLocks noChangeArrowheads="1"/>
          </p:cNvSpPr>
          <p:nvPr/>
        </p:nvSpPr>
        <p:spPr bwMode="auto">
          <a:xfrm>
            <a:off x="7300044" y="4282578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16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7" name="Text Box 81"/>
          <p:cNvSpPr txBox="1">
            <a:spLocks noChangeArrowheads="1"/>
          </p:cNvSpPr>
          <p:nvPr/>
        </p:nvSpPr>
        <p:spPr bwMode="auto">
          <a:xfrm>
            <a:off x="7319094" y="4709615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0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52" grpId="0"/>
      <p:bldP spid="50253" grpId="0"/>
      <p:bldP spid="50254" grpId="0"/>
      <p:bldP spid="50255" grpId="0"/>
      <p:bldP spid="50256" grpId="0"/>
      <p:bldP spid="502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Demand for Gas – in Graphic Form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5DF4C-9E5B-4D99-81CA-EB5E50BF53C8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1204" name="Line 4"/>
          <p:cNvSpPr>
            <a:spLocks noChangeShapeType="1"/>
          </p:cNvSpPr>
          <p:nvPr/>
        </p:nvSpPr>
        <p:spPr bwMode="auto">
          <a:xfrm>
            <a:off x="1835523" y="2060848"/>
            <a:ext cx="0" cy="3527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05" name="Line 5"/>
          <p:cNvSpPr>
            <a:spLocks noChangeShapeType="1"/>
          </p:cNvSpPr>
          <p:nvPr/>
        </p:nvSpPr>
        <p:spPr bwMode="auto">
          <a:xfrm>
            <a:off x="1835523" y="5588273"/>
            <a:ext cx="53292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07" name="Line 7"/>
          <p:cNvSpPr>
            <a:spLocks noChangeShapeType="1"/>
          </p:cNvSpPr>
          <p:nvPr/>
        </p:nvSpPr>
        <p:spPr bwMode="auto">
          <a:xfrm flipH="1" flipV="1">
            <a:off x="1835523" y="3211786"/>
            <a:ext cx="4752975" cy="2376487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08" name="Line 8"/>
          <p:cNvSpPr>
            <a:spLocks noChangeShapeType="1"/>
          </p:cNvSpPr>
          <p:nvPr/>
        </p:nvSpPr>
        <p:spPr bwMode="auto">
          <a:xfrm>
            <a:off x="1835523" y="3572148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09" name="Line 9"/>
          <p:cNvSpPr>
            <a:spLocks noChangeShapeType="1"/>
          </p:cNvSpPr>
          <p:nvPr/>
        </p:nvSpPr>
        <p:spPr bwMode="auto">
          <a:xfrm>
            <a:off x="1835523" y="4364311"/>
            <a:ext cx="237648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10" name="Line 10"/>
          <p:cNvSpPr>
            <a:spLocks noChangeShapeType="1"/>
          </p:cNvSpPr>
          <p:nvPr/>
        </p:nvSpPr>
        <p:spPr bwMode="auto">
          <a:xfrm>
            <a:off x="1835523" y="5300936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11" name="Line 11"/>
          <p:cNvSpPr>
            <a:spLocks noChangeShapeType="1"/>
          </p:cNvSpPr>
          <p:nvPr/>
        </p:nvSpPr>
        <p:spPr bwMode="auto">
          <a:xfrm>
            <a:off x="4140573" y="4364311"/>
            <a:ext cx="0" cy="12239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611560" y="2995886"/>
            <a:ext cx="12969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P</a:t>
            </a:r>
            <a:r>
              <a:rPr lang="en-US" baseline="-25000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10.0</a:t>
            </a:r>
            <a:endParaRPr lang="en-US" dirty="0"/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682998" y="3356248"/>
            <a:ext cx="12969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 = </a:t>
            </a:r>
            <a:r>
              <a:rPr lang="en-US" dirty="0" smtClean="0"/>
              <a:t>8.0</a:t>
            </a:r>
            <a:endParaRPr lang="en-US" dirty="0"/>
          </a:p>
        </p:txBody>
      </p:sp>
      <p:sp>
        <p:nvSpPr>
          <p:cNvPr id="51214" name="Text Box 14"/>
          <p:cNvSpPr txBox="1">
            <a:spLocks noChangeArrowheads="1"/>
          </p:cNvSpPr>
          <p:nvPr/>
        </p:nvSpPr>
        <p:spPr bwMode="auto">
          <a:xfrm>
            <a:off x="682998" y="4148411"/>
            <a:ext cx="12969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 = </a:t>
            </a:r>
            <a:r>
              <a:rPr lang="en-US" dirty="0" smtClean="0"/>
              <a:t>5.0</a:t>
            </a:r>
            <a:endParaRPr lang="en-US" dirty="0"/>
          </a:p>
        </p:txBody>
      </p: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756023" y="5085036"/>
            <a:ext cx="12969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 = </a:t>
            </a:r>
            <a:r>
              <a:rPr lang="en-US" dirty="0" smtClean="0"/>
              <a:t>2.0</a:t>
            </a:r>
            <a:endParaRPr lang="en-US" dirty="0"/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3942532" y="5661297"/>
            <a:ext cx="396081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5940799" y="5661298"/>
            <a:ext cx="104363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Q</a:t>
            </a:r>
            <a:r>
              <a:rPr lang="en-US" baseline="-25000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10</a:t>
            </a:r>
            <a:endParaRPr lang="en-US" dirty="0"/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auto">
          <a:xfrm>
            <a:off x="2124448" y="2995886"/>
            <a:ext cx="1008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 dirty="0">
                <a:cs typeface="Arial" charset="0"/>
              </a:rPr>
              <a:t>ε</a:t>
            </a:r>
            <a:r>
              <a:rPr lang="en-US" baseline="-25000" dirty="0"/>
              <a:t> </a:t>
            </a:r>
            <a:r>
              <a:rPr lang="en-US" dirty="0"/>
              <a:t>= - 9</a:t>
            </a: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4212010" y="4076973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>
                <a:cs typeface="Arial" charset="0"/>
              </a:rPr>
              <a:t>ε</a:t>
            </a:r>
            <a:r>
              <a:rPr lang="en-US" baseline="-25000"/>
              <a:t> </a:t>
            </a:r>
            <a:r>
              <a:rPr lang="en-US"/>
              <a:t>= - 1</a:t>
            </a: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6156350" y="5012556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 dirty="0">
                <a:cs typeface="Arial" charset="0"/>
              </a:rPr>
              <a:t>ε</a:t>
            </a:r>
            <a:r>
              <a:rPr lang="en-US" baseline="-25000" dirty="0"/>
              <a:t> </a:t>
            </a:r>
            <a:r>
              <a:rPr lang="en-US" dirty="0"/>
              <a:t>= - 0.11</a:t>
            </a:r>
          </a:p>
        </p:txBody>
      </p:sp>
      <p:sp>
        <p:nvSpPr>
          <p:cNvPr id="51221" name="Text Box 21"/>
          <p:cNvSpPr txBox="1">
            <a:spLocks noChangeArrowheads="1"/>
          </p:cNvSpPr>
          <p:nvPr/>
        </p:nvSpPr>
        <p:spPr bwMode="auto">
          <a:xfrm>
            <a:off x="3276030" y="3284364"/>
            <a:ext cx="381649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High Elasticity </a:t>
            </a:r>
            <a:r>
              <a:rPr lang="en-US" sz="2000" dirty="0" smtClean="0"/>
              <a:t>Range (elastic)</a:t>
            </a:r>
            <a:endParaRPr lang="en-US" sz="2000" dirty="0"/>
          </a:p>
        </p:txBody>
      </p:sp>
      <p:sp>
        <p:nvSpPr>
          <p:cNvPr id="51223" name="Text Box 23"/>
          <p:cNvSpPr txBox="1">
            <a:spLocks noChangeArrowheads="1"/>
          </p:cNvSpPr>
          <p:nvPr/>
        </p:nvSpPr>
        <p:spPr bwMode="auto">
          <a:xfrm>
            <a:off x="5580286" y="4508500"/>
            <a:ext cx="280828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Low Elasticity </a:t>
            </a:r>
            <a:r>
              <a:rPr lang="en-US" sz="2000" dirty="0" smtClean="0"/>
              <a:t>Range</a:t>
            </a:r>
          </a:p>
          <a:p>
            <a:pPr algn="r">
              <a:spcBef>
                <a:spcPct val="50000"/>
              </a:spcBef>
            </a:pPr>
            <a:r>
              <a:rPr lang="en-US" sz="2000" dirty="0" smtClean="0"/>
              <a:t>(inelastic)</a:t>
            </a:r>
            <a:endParaRPr lang="en-US" sz="2000" dirty="0"/>
          </a:p>
        </p:txBody>
      </p:sp>
      <p:sp>
        <p:nvSpPr>
          <p:cNvPr id="51224" name="Text Box 24"/>
          <p:cNvSpPr txBox="1">
            <a:spLocks noChangeArrowheads="1"/>
          </p:cNvSpPr>
          <p:nvPr/>
        </p:nvSpPr>
        <p:spPr bwMode="auto">
          <a:xfrm>
            <a:off x="5166384" y="3838479"/>
            <a:ext cx="2592461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Midpoint (unit elastic) </a:t>
            </a:r>
            <a:endParaRPr lang="en-US" sz="2000" dirty="0"/>
          </a:p>
        </p:txBody>
      </p:sp>
      <p:sp>
        <p:nvSpPr>
          <p:cNvPr id="51225" name="Oval 25"/>
          <p:cNvSpPr>
            <a:spLocks noChangeArrowheads="1"/>
          </p:cNvSpPr>
          <p:nvPr/>
        </p:nvSpPr>
        <p:spPr bwMode="auto">
          <a:xfrm>
            <a:off x="4067548" y="4292873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xmlns="" val="1056501223"/>
              </p:ext>
            </p:extLst>
          </p:nvPr>
        </p:nvGraphicFramePr>
        <p:xfrm>
          <a:off x="3023766" y="1556792"/>
          <a:ext cx="504056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51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5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8" grpId="0"/>
      <p:bldP spid="51219" grpId="0"/>
      <p:bldP spid="51220" grpId="0"/>
      <p:bldP spid="51221" grpId="0"/>
      <p:bldP spid="51223" grpId="0"/>
      <p:bldP spid="51224" grpId="0"/>
      <p:bldP spid="51225" grpId="0" animBg="1"/>
      <p:bldGraphic spid="29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Extreme Cases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8E095-A56E-4C5E-A5AE-34B4FB8ED74B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xmlns="" val="4242477700"/>
              </p:ext>
            </p:extLst>
          </p:nvPr>
        </p:nvGraphicFramePr>
        <p:xfrm>
          <a:off x="972245" y="1124744"/>
          <a:ext cx="2735659" cy="360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3253" name="Line 5"/>
          <p:cNvSpPr>
            <a:spLocks noChangeShapeType="1"/>
          </p:cNvSpPr>
          <p:nvPr/>
        </p:nvSpPr>
        <p:spPr bwMode="auto">
          <a:xfrm>
            <a:off x="1042988" y="2204244"/>
            <a:ext cx="0" cy="30257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>
            <a:off x="1042988" y="5230019"/>
            <a:ext cx="32416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5" name="Line 7"/>
          <p:cNvSpPr>
            <a:spLocks noChangeShapeType="1"/>
          </p:cNvSpPr>
          <p:nvPr/>
        </p:nvSpPr>
        <p:spPr bwMode="auto">
          <a:xfrm>
            <a:off x="2484438" y="1916907"/>
            <a:ext cx="0" cy="3313112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2627313" y="1845469"/>
            <a:ext cx="649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D</a:t>
            </a:r>
          </a:p>
        </p:txBody>
      </p:sp>
      <p:sp>
        <p:nvSpPr>
          <p:cNvPr id="53257" name="Line 9"/>
          <p:cNvSpPr>
            <a:spLocks noChangeShapeType="1"/>
          </p:cNvSpPr>
          <p:nvPr/>
        </p:nvSpPr>
        <p:spPr bwMode="auto">
          <a:xfrm>
            <a:off x="1042988" y="3069432"/>
            <a:ext cx="14414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8" name="Line 10"/>
          <p:cNvSpPr>
            <a:spLocks noChangeShapeType="1"/>
          </p:cNvSpPr>
          <p:nvPr/>
        </p:nvSpPr>
        <p:spPr bwMode="auto">
          <a:xfrm>
            <a:off x="1042988" y="4004469"/>
            <a:ext cx="14414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611188" y="2853532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1</a:t>
            </a:r>
          </a:p>
        </p:txBody>
      </p:sp>
      <p:sp>
        <p:nvSpPr>
          <p:cNvPr id="53260" name="Text Box 12"/>
          <p:cNvSpPr txBox="1">
            <a:spLocks noChangeArrowheads="1"/>
          </p:cNvSpPr>
          <p:nvPr/>
        </p:nvSpPr>
        <p:spPr bwMode="auto">
          <a:xfrm>
            <a:off x="611188" y="3788569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2</a:t>
            </a:r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2268538" y="5301457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0</a:t>
            </a:r>
          </a:p>
        </p:txBody>
      </p:sp>
      <p:sp>
        <p:nvSpPr>
          <p:cNvPr id="53262" name="Line 14"/>
          <p:cNvSpPr>
            <a:spLocks noChangeShapeType="1"/>
          </p:cNvSpPr>
          <p:nvPr/>
        </p:nvSpPr>
        <p:spPr bwMode="auto">
          <a:xfrm>
            <a:off x="1692275" y="3140869"/>
            <a:ext cx="0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611187" y="5805264"/>
            <a:ext cx="3673475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dirty="0">
                <a:solidFill>
                  <a:schemeClr val="bg1"/>
                </a:solidFill>
              </a:rPr>
              <a:t>A </a:t>
            </a:r>
            <a:r>
              <a:rPr lang="en-US" sz="1600" dirty="0" smtClean="0">
                <a:solidFill>
                  <a:schemeClr val="bg1"/>
                </a:solidFill>
              </a:rPr>
              <a:t>change </a:t>
            </a:r>
            <a:r>
              <a:rPr lang="en-US" sz="1600" dirty="0">
                <a:solidFill>
                  <a:schemeClr val="bg1"/>
                </a:solidFill>
              </a:rPr>
              <a:t>in </a:t>
            </a:r>
            <a:r>
              <a:rPr lang="en-US" sz="1600" dirty="0" smtClean="0">
                <a:solidFill>
                  <a:schemeClr val="bg1"/>
                </a:solidFill>
              </a:rPr>
              <a:t>price </a:t>
            </a:r>
            <a:r>
              <a:rPr lang="en-US" sz="1600" dirty="0">
                <a:solidFill>
                  <a:schemeClr val="bg1"/>
                </a:solidFill>
              </a:rPr>
              <a:t>has no impact on Quantity</a:t>
            </a:r>
          </a:p>
        </p:txBody>
      </p:sp>
      <p:graphicFrame>
        <p:nvGraphicFramePr>
          <p:cNvPr id="31" name="Diagram 30"/>
          <p:cNvGraphicFramePr/>
          <p:nvPr>
            <p:extLst>
              <p:ext uri="{D42A27DB-BD31-4B8C-83A1-F6EECF244321}">
                <p14:modId xmlns:p14="http://schemas.microsoft.com/office/powerpoint/2010/main" xmlns="" val="919532115"/>
              </p:ext>
            </p:extLst>
          </p:nvPr>
        </p:nvGraphicFramePr>
        <p:xfrm>
          <a:off x="5004048" y="1124744"/>
          <a:ext cx="3023816" cy="366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3265" name="Line 17"/>
          <p:cNvSpPr>
            <a:spLocks noChangeShapeType="1"/>
          </p:cNvSpPr>
          <p:nvPr/>
        </p:nvSpPr>
        <p:spPr bwMode="auto">
          <a:xfrm>
            <a:off x="4930775" y="2204244"/>
            <a:ext cx="0" cy="30257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66" name="Line 18"/>
          <p:cNvSpPr>
            <a:spLocks noChangeShapeType="1"/>
          </p:cNvSpPr>
          <p:nvPr/>
        </p:nvSpPr>
        <p:spPr bwMode="auto">
          <a:xfrm>
            <a:off x="4930775" y="5230019"/>
            <a:ext cx="32416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67" name="Line 19"/>
          <p:cNvSpPr>
            <a:spLocks noChangeShapeType="1"/>
          </p:cNvSpPr>
          <p:nvPr/>
        </p:nvSpPr>
        <p:spPr bwMode="auto">
          <a:xfrm flipH="1">
            <a:off x="4932363" y="3645694"/>
            <a:ext cx="3024187" cy="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68" name="Text Box 20"/>
          <p:cNvSpPr txBox="1">
            <a:spLocks noChangeArrowheads="1"/>
          </p:cNvSpPr>
          <p:nvPr/>
        </p:nvSpPr>
        <p:spPr bwMode="auto">
          <a:xfrm>
            <a:off x="7740650" y="3212307"/>
            <a:ext cx="649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D</a:t>
            </a:r>
          </a:p>
        </p:txBody>
      </p:sp>
      <p:sp>
        <p:nvSpPr>
          <p:cNvPr id="53271" name="Text Box 23"/>
          <p:cNvSpPr txBox="1">
            <a:spLocks noChangeArrowheads="1"/>
          </p:cNvSpPr>
          <p:nvPr/>
        </p:nvSpPr>
        <p:spPr bwMode="auto">
          <a:xfrm>
            <a:off x="5651500" y="5301457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Q</a:t>
            </a:r>
            <a:r>
              <a:rPr lang="en-US" baseline="-25000" dirty="0"/>
              <a:t>1</a:t>
            </a:r>
          </a:p>
        </p:txBody>
      </p:sp>
      <p:sp>
        <p:nvSpPr>
          <p:cNvPr id="53272" name="Text Box 24"/>
          <p:cNvSpPr txBox="1">
            <a:spLocks noChangeArrowheads="1"/>
          </p:cNvSpPr>
          <p:nvPr/>
        </p:nvSpPr>
        <p:spPr bwMode="auto">
          <a:xfrm>
            <a:off x="6732588" y="5301457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2</a:t>
            </a:r>
          </a:p>
        </p:txBody>
      </p:sp>
      <p:sp>
        <p:nvSpPr>
          <p:cNvPr id="53273" name="Text Box 25"/>
          <p:cNvSpPr txBox="1">
            <a:spLocks noChangeArrowheads="1"/>
          </p:cNvSpPr>
          <p:nvPr/>
        </p:nvSpPr>
        <p:spPr bwMode="auto">
          <a:xfrm>
            <a:off x="4427538" y="3429794"/>
            <a:ext cx="503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0</a:t>
            </a:r>
          </a:p>
        </p:txBody>
      </p:sp>
      <p:sp>
        <p:nvSpPr>
          <p:cNvPr id="53274" name="Line 26"/>
          <p:cNvSpPr>
            <a:spLocks noChangeShapeType="1"/>
          </p:cNvSpPr>
          <p:nvPr/>
        </p:nvSpPr>
        <p:spPr bwMode="auto">
          <a:xfrm flipH="1">
            <a:off x="5940425" y="3212307"/>
            <a:ext cx="8651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75" name="Line 27"/>
          <p:cNvSpPr>
            <a:spLocks noChangeShapeType="1"/>
          </p:cNvSpPr>
          <p:nvPr/>
        </p:nvSpPr>
        <p:spPr bwMode="auto">
          <a:xfrm>
            <a:off x="6948488" y="2277269"/>
            <a:ext cx="0" cy="29527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76" name="Line 28"/>
          <p:cNvSpPr>
            <a:spLocks noChangeShapeType="1"/>
          </p:cNvSpPr>
          <p:nvPr/>
        </p:nvSpPr>
        <p:spPr bwMode="auto">
          <a:xfrm>
            <a:off x="5867400" y="2277269"/>
            <a:ext cx="0" cy="29527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77" name="Text Box 29"/>
          <p:cNvSpPr txBox="1">
            <a:spLocks noChangeArrowheads="1"/>
          </p:cNvSpPr>
          <p:nvPr/>
        </p:nvSpPr>
        <p:spPr bwMode="auto">
          <a:xfrm>
            <a:off x="4679156" y="5805264"/>
            <a:ext cx="4141316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dirty="0">
                <a:solidFill>
                  <a:schemeClr val="bg1"/>
                </a:solidFill>
              </a:rPr>
              <a:t>A </a:t>
            </a:r>
            <a:r>
              <a:rPr lang="en-US" sz="1600" dirty="0" smtClean="0">
                <a:solidFill>
                  <a:schemeClr val="bg1"/>
                </a:solidFill>
              </a:rPr>
              <a:t>change </a:t>
            </a:r>
            <a:r>
              <a:rPr lang="en-US" sz="1600" dirty="0">
                <a:solidFill>
                  <a:schemeClr val="bg1"/>
                </a:solidFill>
              </a:rPr>
              <a:t>in </a:t>
            </a:r>
            <a:r>
              <a:rPr lang="en-US" sz="1600" dirty="0" smtClean="0">
                <a:solidFill>
                  <a:schemeClr val="bg1"/>
                </a:solidFill>
              </a:rPr>
              <a:t>quantity </a:t>
            </a:r>
            <a:r>
              <a:rPr lang="en-US" sz="1600" dirty="0">
                <a:solidFill>
                  <a:schemeClr val="bg1"/>
                </a:solidFill>
              </a:rPr>
              <a:t>can be effected without any change in Price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3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AsOne/>
      </p:bldGraphic>
      <p:bldP spid="53255" grpId="0" animBg="1"/>
      <p:bldP spid="53256" grpId="0"/>
      <p:bldP spid="53257" grpId="0" animBg="1"/>
      <p:bldP spid="53258" grpId="0" animBg="1"/>
      <p:bldP spid="53262" grpId="0" animBg="1"/>
      <p:bldP spid="53263" grpId="0" animBg="1"/>
      <p:bldGraphic spid="31" grpId="0">
        <p:bldAsOne/>
      </p:bldGraphic>
      <p:bldP spid="53267" grpId="0" animBg="1"/>
      <p:bldP spid="53268" grpId="0"/>
      <p:bldP spid="53274" grpId="0" animBg="1"/>
      <p:bldP spid="53275" grpId="0" animBg="1"/>
      <p:bldP spid="53276" grpId="0" animBg="1"/>
      <p:bldP spid="5327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Elastic and Inelastic Demand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27584" y="1412776"/>
            <a:ext cx="7416824" cy="3744416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Demand is Elastic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when the price elasticity (ignoring the negative sign) is &gt; -1</a:t>
            </a:r>
          </a:p>
          <a:p>
            <a:pPr lvl="1"/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Demand is Inelastic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when the price elasticity lies between -1 and 0</a:t>
            </a:r>
          </a:p>
          <a:p>
            <a:pPr lvl="1"/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Demand is Unit Elastic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when the price elasticity is exactly one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ACAC-2788-4912-88A7-0FDE4B3603D8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Determinants of Price Elasticity</a:t>
            </a:r>
            <a:endParaRPr lang="en-US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</a:rPr>
              <a:t>The ease with which consumers can substitute another good</a:t>
            </a:r>
          </a:p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</a:rPr>
              <a:t>Example...</a:t>
            </a:r>
            <a:r>
              <a:rPr lang="en-GB" dirty="0" smtClean="0">
                <a:solidFill>
                  <a:schemeClr val="tx1"/>
                </a:solidFill>
              </a:rPr>
              <a:t/>
            </a:r>
            <a:br>
              <a:rPr lang="en-GB" dirty="0" smtClean="0">
                <a:solidFill>
                  <a:schemeClr val="tx1"/>
                </a:solidFill>
              </a:rPr>
            </a:br>
            <a:endParaRPr lang="en-GB" sz="1200" dirty="0" smtClean="0">
              <a:solidFill>
                <a:schemeClr val="tx1"/>
              </a:solidFill>
            </a:endParaRP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Consumers can readily substitute one brand of detergent for another if the price rises</a:t>
            </a:r>
          </a:p>
          <a:p>
            <a:pPr lvl="1"/>
            <a:endParaRPr lang="en-GB" sz="1600" dirty="0" smtClean="0">
              <a:solidFill>
                <a:schemeClr val="tx1"/>
              </a:solidFill>
            </a:endParaRP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So we expect demand to be elastic for a particular brand</a:t>
            </a:r>
          </a:p>
          <a:p>
            <a:pPr lvl="1"/>
            <a:endParaRPr lang="en-GB" sz="1600" dirty="0" smtClean="0">
              <a:solidFill>
                <a:schemeClr val="tx1"/>
              </a:solidFill>
            </a:endParaRP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But if all detergent prices rise, the consumer cannot switch</a:t>
            </a:r>
          </a:p>
          <a:p>
            <a:pPr lvl="1"/>
            <a:endParaRPr lang="en-GB" sz="1600" dirty="0" smtClean="0">
              <a:solidFill>
                <a:schemeClr val="tx1"/>
              </a:solidFill>
            </a:endParaRP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So we expect demand to be inelastic for detergents as a group</a:t>
            </a:r>
          </a:p>
          <a:p>
            <a:pPr lvl="1"/>
            <a:endParaRPr lang="en-GB" sz="1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</a:rPr>
              <a:t>Since it is difficult to find substitutes for life’s necessities (e.g. food, shelter etc.) their demand is inelastic</a:t>
            </a: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F3F8-D84A-4886-87E8-C4A28618D82E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bldLvl="2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Determinants (cont’d)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79512" y="980728"/>
            <a:ext cx="4680520" cy="5472608"/>
          </a:xfrm>
        </p:spPr>
        <p:txBody>
          <a:bodyPr>
            <a:normAutofit/>
          </a:bodyPr>
          <a:lstStyle/>
          <a:p>
            <a:r>
              <a:rPr lang="en-US" sz="2200" dirty="0" smtClean="0">
                <a:solidFill>
                  <a:schemeClr val="tx1"/>
                </a:solidFill>
              </a:rPr>
              <a:t>Luxuries versus Necessities…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All other factors held constant, luxuries exhibit elastic demands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All other factors held constant, necessities exhibit inelastic demands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ACAC-2788-4912-88A7-0FDE4B3603D8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77072"/>
            <a:ext cx="2769609" cy="1973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40768"/>
            <a:ext cx="2353983" cy="2943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Price Elasticities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9CC-40FC-40A7-B6D3-0B57994FD228}" type="slidenum">
              <a:rPr lang="en-US" smtClean="0"/>
              <a:pPr/>
              <a:t>16</a:t>
            </a:fld>
            <a:endParaRPr lang="en-US"/>
          </a:p>
        </p:txBody>
      </p:sp>
      <p:graphicFrame>
        <p:nvGraphicFramePr>
          <p:cNvPr id="36" name="Diagram 35"/>
          <p:cNvGraphicFramePr/>
          <p:nvPr>
            <p:extLst>
              <p:ext uri="{D42A27DB-BD31-4B8C-83A1-F6EECF244321}">
                <p14:modId xmlns:p14="http://schemas.microsoft.com/office/powerpoint/2010/main" xmlns="" val="1292971458"/>
              </p:ext>
            </p:extLst>
          </p:nvPr>
        </p:nvGraphicFramePr>
        <p:xfrm>
          <a:off x="250824" y="1124744"/>
          <a:ext cx="8568805" cy="432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5302" name="Line 6"/>
          <p:cNvSpPr>
            <a:spLocks noChangeShapeType="1"/>
          </p:cNvSpPr>
          <p:nvPr/>
        </p:nvSpPr>
        <p:spPr bwMode="auto">
          <a:xfrm>
            <a:off x="1042988" y="2565400"/>
            <a:ext cx="0" cy="3384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3" name="Line 7"/>
          <p:cNvSpPr>
            <a:spLocks noChangeShapeType="1"/>
          </p:cNvSpPr>
          <p:nvPr/>
        </p:nvSpPr>
        <p:spPr bwMode="auto">
          <a:xfrm>
            <a:off x="1042988" y="5949950"/>
            <a:ext cx="36734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4" name="Line 8"/>
          <p:cNvSpPr>
            <a:spLocks noChangeShapeType="1"/>
          </p:cNvSpPr>
          <p:nvPr/>
        </p:nvSpPr>
        <p:spPr bwMode="auto">
          <a:xfrm>
            <a:off x="2268538" y="2708275"/>
            <a:ext cx="1295400" cy="3025775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5" name="Line 9"/>
          <p:cNvSpPr>
            <a:spLocks noChangeShapeType="1"/>
          </p:cNvSpPr>
          <p:nvPr/>
        </p:nvSpPr>
        <p:spPr bwMode="auto">
          <a:xfrm>
            <a:off x="1403350" y="4581525"/>
            <a:ext cx="3744913" cy="576263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6" name="Line 10"/>
          <p:cNvSpPr>
            <a:spLocks noChangeShapeType="1"/>
          </p:cNvSpPr>
          <p:nvPr/>
        </p:nvSpPr>
        <p:spPr bwMode="auto">
          <a:xfrm flipV="1">
            <a:off x="1403350" y="2708275"/>
            <a:ext cx="2160588" cy="2160588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8" name="Line 12"/>
          <p:cNvSpPr>
            <a:spLocks noChangeShapeType="1"/>
          </p:cNvSpPr>
          <p:nvPr/>
        </p:nvSpPr>
        <p:spPr bwMode="auto">
          <a:xfrm flipV="1">
            <a:off x="2339975" y="3644900"/>
            <a:ext cx="2089150" cy="2089150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9" name="Line 13"/>
          <p:cNvSpPr>
            <a:spLocks noChangeShapeType="1"/>
          </p:cNvSpPr>
          <p:nvPr/>
        </p:nvSpPr>
        <p:spPr bwMode="auto">
          <a:xfrm flipH="1">
            <a:off x="1042988" y="3573463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0" name="Line 14"/>
          <p:cNvSpPr>
            <a:spLocks noChangeShapeType="1"/>
          </p:cNvSpPr>
          <p:nvPr/>
        </p:nvSpPr>
        <p:spPr bwMode="auto">
          <a:xfrm flipH="1">
            <a:off x="1042988" y="4868863"/>
            <a:ext cx="216058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1" name="Line 15"/>
          <p:cNvSpPr>
            <a:spLocks noChangeShapeType="1"/>
          </p:cNvSpPr>
          <p:nvPr/>
        </p:nvSpPr>
        <p:spPr bwMode="auto">
          <a:xfrm flipH="1">
            <a:off x="1042988" y="4652963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2" name="Line 16"/>
          <p:cNvSpPr>
            <a:spLocks noChangeShapeType="1"/>
          </p:cNvSpPr>
          <p:nvPr/>
        </p:nvSpPr>
        <p:spPr bwMode="auto">
          <a:xfrm>
            <a:off x="1619250" y="46529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3" name="Line 17"/>
          <p:cNvSpPr>
            <a:spLocks noChangeShapeType="1"/>
          </p:cNvSpPr>
          <p:nvPr/>
        </p:nvSpPr>
        <p:spPr bwMode="auto">
          <a:xfrm>
            <a:off x="2627313" y="3644900"/>
            <a:ext cx="0" cy="2305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4" name="Line 18"/>
          <p:cNvSpPr>
            <a:spLocks noChangeShapeType="1"/>
          </p:cNvSpPr>
          <p:nvPr/>
        </p:nvSpPr>
        <p:spPr bwMode="auto">
          <a:xfrm>
            <a:off x="3203575" y="4868863"/>
            <a:ext cx="0" cy="10810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auto">
          <a:xfrm>
            <a:off x="3348038" y="4581525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A</a:t>
            </a:r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auto">
          <a:xfrm>
            <a:off x="1835150" y="2492375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</a:p>
        </p:txBody>
      </p:sp>
      <p:sp>
        <p:nvSpPr>
          <p:cNvPr id="55317" name="Text Box 21"/>
          <p:cNvSpPr txBox="1">
            <a:spLocks noChangeArrowheads="1"/>
          </p:cNvSpPr>
          <p:nvPr/>
        </p:nvSpPr>
        <p:spPr bwMode="auto">
          <a:xfrm>
            <a:off x="5148263" y="4868863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D’</a:t>
            </a:r>
          </a:p>
        </p:txBody>
      </p:sp>
      <p:sp>
        <p:nvSpPr>
          <p:cNvPr id="55318" name="Text Box 22"/>
          <p:cNvSpPr txBox="1">
            <a:spLocks noChangeArrowheads="1"/>
          </p:cNvSpPr>
          <p:nvPr/>
        </p:nvSpPr>
        <p:spPr bwMode="auto">
          <a:xfrm>
            <a:off x="4356100" y="3284538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</a:t>
            </a:r>
            <a:r>
              <a:rPr lang="en-US" sz="2000" baseline="-25000"/>
              <a:t>1</a:t>
            </a:r>
          </a:p>
        </p:txBody>
      </p:sp>
      <p:sp>
        <p:nvSpPr>
          <p:cNvPr id="55319" name="Text Box 23"/>
          <p:cNvSpPr txBox="1">
            <a:spLocks noChangeArrowheads="1"/>
          </p:cNvSpPr>
          <p:nvPr/>
        </p:nvSpPr>
        <p:spPr bwMode="auto">
          <a:xfrm>
            <a:off x="3563938" y="2492375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</a:t>
            </a:r>
            <a:r>
              <a:rPr lang="en-US" sz="2000" baseline="-25000"/>
              <a:t>2</a:t>
            </a:r>
          </a:p>
        </p:txBody>
      </p:sp>
      <p:sp>
        <p:nvSpPr>
          <p:cNvPr id="55320" name="Text Box 24"/>
          <p:cNvSpPr txBox="1">
            <a:spLocks noChangeArrowheads="1"/>
          </p:cNvSpPr>
          <p:nvPr/>
        </p:nvSpPr>
        <p:spPr bwMode="auto">
          <a:xfrm>
            <a:off x="2700338" y="3357563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B</a:t>
            </a:r>
          </a:p>
        </p:txBody>
      </p:sp>
      <p:sp>
        <p:nvSpPr>
          <p:cNvPr id="55321" name="Text Box 25"/>
          <p:cNvSpPr txBox="1">
            <a:spLocks noChangeArrowheads="1"/>
          </p:cNvSpPr>
          <p:nvPr/>
        </p:nvSpPr>
        <p:spPr bwMode="auto">
          <a:xfrm>
            <a:off x="1403350" y="4221163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C</a:t>
            </a:r>
          </a:p>
        </p:txBody>
      </p:sp>
      <p:sp>
        <p:nvSpPr>
          <p:cNvPr id="55323" name="Text Box 27"/>
          <p:cNvSpPr txBox="1">
            <a:spLocks noChangeArrowheads="1"/>
          </p:cNvSpPr>
          <p:nvPr/>
        </p:nvSpPr>
        <p:spPr bwMode="auto">
          <a:xfrm>
            <a:off x="1403350" y="5949950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3</a:t>
            </a:r>
          </a:p>
        </p:txBody>
      </p:sp>
      <p:sp>
        <p:nvSpPr>
          <p:cNvPr id="55324" name="Text Box 28"/>
          <p:cNvSpPr txBox="1">
            <a:spLocks noChangeArrowheads="1"/>
          </p:cNvSpPr>
          <p:nvPr/>
        </p:nvSpPr>
        <p:spPr bwMode="auto">
          <a:xfrm>
            <a:off x="2339975" y="5949950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2</a:t>
            </a:r>
          </a:p>
        </p:txBody>
      </p:sp>
      <p:sp>
        <p:nvSpPr>
          <p:cNvPr id="55325" name="Text Box 29"/>
          <p:cNvSpPr txBox="1">
            <a:spLocks noChangeArrowheads="1"/>
          </p:cNvSpPr>
          <p:nvPr/>
        </p:nvSpPr>
        <p:spPr bwMode="auto">
          <a:xfrm>
            <a:off x="2916238" y="594995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1</a:t>
            </a:r>
          </a:p>
        </p:txBody>
      </p:sp>
      <p:sp>
        <p:nvSpPr>
          <p:cNvPr id="55326" name="Text Box 30"/>
          <p:cNvSpPr txBox="1">
            <a:spLocks noChangeArrowheads="1"/>
          </p:cNvSpPr>
          <p:nvPr/>
        </p:nvSpPr>
        <p:spPr bwMode="auto">
          <a:xfrm>
            <a:off x="611188" y="3357563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2</a:t>
            </a:r>
          </a:p>
        </p:txBody>
      </p:sp>
      <p:sp>
        <p:nvSpPr>
          <p:cNvPr id="55328" name="Text Box 32"/>
          <p:cNvSpPr txBox="1">
            <a:spLocks noChangeArrowheads="1"/>
          </p:cNvSpPr>
          <p:nvPr/>
        </p:nvSpPr>
        <p:spPr bwMode="auto">
          <a:xfrm>
            <a:off x="611188" y="4365625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3</a:t>
            </a:r>
          </a:p>
        </p:txBody>
      </p:sp>
      <p:sp>
        <p:nvSpPr>
          <p:cNvPr id="55329" name="Text Box 33"/>
          <p:cNvSpPr txBox="1">
            <a:spLocks noChangeArrowheads="1"/>
          </p:cNvSpPr>
          <p:nvPr/>
        </p:nvSpPr>
        <p:spPr bwMode="auto">
          <a:xfrm>
            <a:off x="611188" y="472440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1</a:t>
            </a:r>
          </a:p>
        </p:txBody>
      </p:sp>
      <p:sp>
        <p:nvSpPr>
          <p:cNvPr id="55330" name="Text Box 34"/>
          <p:cNvSpPr txBox="1">
            <a:spLocks noChangeArrowheads="1"/>
          </p:cNvSpPr>
          <p:nvPr/>
        </p:nvSpPr>
        <p:spPr bwMode="auto">
          <a:xfrm>
            <a:off x="5652120" y="2276872"/>
            <a:ext cx="3167509" cy="133882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When </a:t>
            </a:r>
            <a:r>
              <a:rPr lang="en-US" dirty="0" smtClean="0">
                <a:solidFill>
                  <a:schemeClr val="bg1"/>
                </a:solidFill>
              </a:rPr>
              <a:t>demand </a:t>
            </a:r>
            <a:r>
              <a:rPr lang="en-US" dirty="0">
                <a:solidFill>
                  <a:schemeClr val="bg1"/>
                </a:solidFill>
              </a:rPr>
              <a:t>is inelastic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A supply shock will have large impact on </a:t>
            </a:r>
            <a:r>
              <a:rPr lang="en-US" dirty="0" smtClean="0">
                <a:solidFill>
                  <a:schemeClr val="bg1"/>
                </a:solidFill>
              </a:rPr>
              <a:t>price and little impact on quantity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5331" name="AutoShape 35"/>
          <p:cNvSpPr>
            <a:spLocks noChangeArrowheads="1"/>
          </p:cNvSpPr>
          <p:nvPr/>
        </p:nvSpPr>
        <p:spPr bwMode="auto">
          <a:xfrm rot="10800000">
            <a:off x="250825" y="3644900"/>
            <a:ext cx="360363" cy="1152525"/>
          </a:xfrm>
          <a:prstGeom prst="curvedLeftArrow">
            <a:avLst>
              <a:gd name="adj1" fmla="val 63965"/>
              <a:gd name="adj2" fmla="val 127929"/>
              <a:gd name="adj3" fmla="val 33333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perspectiveLeft"/>
            <a:lightRig rig="threePt" dir="t"/>
          </a:scene3d>
        </p:spPr>
        <p:txBody>
          <a:bodyPr wrap="none" anchor="ctr"/>
          <a:lstStyle/>
          <a:p>
            <a:endParaRPr lang="en-US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5332" name="Text Box 36"/>
          <p:cNvSpPr txBox="1">
            <a:spLocks noChangeArrowheads="1"/>
          </p:cNvSpPr>
          <p:nvPr/>
        </p:nvSpPr>
        <p:spPr bwMode="auto">
          <a:xfrm>
            <a:off x="5652120" y="4221088"/>
            <a:ext cx="3167509" cy="161582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When </a:t>
            </a:r>
            <a:r>
              <a:rPr lang="en-US" dirty="0" smtClean="0">
                <a:solidFill>
                  <a:schemeClr val="bg1"/>
                </a:solidFill>
              </a:rPr>
              <a:t>demand </a:t>
            </a:r>
            <a:r>
              <a:rPr lang="en-US" dirty="0">
                <a:solidFill>
                  <a:schemeClr val="bg1"/>
                </a:solidFill>
              </a:rPr>
              <a:t>is elastic</a:t>
            </a:r>
          </a:p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The same supply </a:t>
            </a:r>
            <a:r>
              <a:rPr lang="en-US" dirty="0">
                <a:solidFill>
                  <a:schemeClr val="bg1"/>
                </a:solidFill>
              </a:rPr>
              <a:t>shock will only have small effect on </a:t>
            </a:r>
            <a:r>
              <a:rPr lang="en-US" dirty="0" smtClean="0">
                <a:solidFill>
                  <a:schemeClr val="bg1"/>
                </a:solidFill>
              </a:rPr>
              <a:t>price and a large impact on quantity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5334" name="AutoShape 38"/>
          <p:cNvSpPr>
            <a:spLocks noChangeArrowheads="1"/>
          </p:cNvSpPr>
          <p:nvPr/>
        </p:nvSpPr>
        <p:spPr bwMode="auto">
          <a:xfrm>
            <a:off x="1116013" y="4652963"/>
            <a:ext cx="358775" cy="21590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5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6" dur="500"/>
                                        <p:tgtEl>
                                          <p:spTgt spid="5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1" dur="500"/>
                                        <p:tgtEl>
                                          <p:spTgt spid="5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6" grpId="0">
        <p:bldAsOne/>
      </p:bldGraphic>
      <p:bldP spid="55305" grpId="0" animBg="1"/>
      <p:bldP spid="55306" grpId="0" animBg="1"/>
      <p:bldP spid="55309" grpId="0" animBg="1"/>
      <p:bldP spid="55311" grpId="0" animBg="1"/>
      <p:bldP spid="55312" grpId="0" animBg="1"/>
      <p:bldP spid="55313" grpId="0" animBg="1"/>
      <p:bldP spid="55315" grpId="0"/>
      <p:bldP spid="55317" grpId="0"/>
      <p:bldP spid="55319" grpId="0"/>
      <p:bldP spid="55321" grpId="0"/>
      <p:bldP spid="55323" grpId="0"/>
      <p:bldP spid="55324" grpId="0"/>
      <p:bldP spid="55326" grpId="0"/>
      <p:bldP spid="55328" grpId="0"/>
      <p:bldP spid="55330" grpId="0" animBg="1"/>
      <p:bldP spid="55331" grpId="0" animBg="1"/>
      <p:bldP spid="55332" grpId="0" animBg="1"/>
      <p:bldP spid="553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Price Elasticity and Total Expenditure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496C-4D87-468A-92A6-C78CA552402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2411413" y="2492896"/>
            <a:ext cx="0" cy="3384029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2411413" y="5876925"/>
            <a:ext cx="53292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29" name="Line 5"/>
          <p:cNvSpPr>
            <a:spLocks noChangeShapeType="1"/>
          </p:cNvSpPr>
          <p:nvPr/>
        </p:nvSpPr>
        <p:spPr bwMode="auto">
          <a:xfrm flipH="1" flipV="1">
            <a:off x="2411413" y="3500438"/>
            <a:ext cx="4752975" cy="2376487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31" name="Line 7"/>
          <p:cNvSpPr>
            <a:spLocks noChangeShapeType="1"/>
          </p:cNvSpPr>
          <p:nvPr/>
        </p:nvSpPr>
        <p:spPr bwMode="auto">
          <a:xfrm>
            <a:off x="2411413" y="4652963"/>
            <a:ext cx="237648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33" name="Line 9"/>
          <p:cNvSpPr>
            <a:spLocks noChangeShapeType="1"/>
          </p:cNvSpPr>
          <p:nvPr/>
        </p:nvSpPr>
        <p:spPr bwMode="auto">
          <a:xfrm>
            <a:off x="4716463" y="4652963"/>
            <a:ext cx="0" cy="12239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1908175" y="34290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A </a:t>
            </a:r>
            <a:endParaRPr lang="en-US"/>
          </a:p>
        </p:txBody>
      </p:sp>
      <p:sp>
        <p:nvSpPr>
          <p:cNvPr id="52243" name="Text Box 19"/>
          <p:cNvSpPr txBox="1">
            <a:spLocks noChangeArrowheads="1"/>
          </p:cNvSpPr>
          <p:nvPr/>
        </p:nvSpPr>
        <p:spPr bwMode="auto">
          <a:xfrm>
            <a:off x="3995739" y="3068638"/>
            <a:ext cx="180101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3E5D78"/>
                </a:solidFill>
              </a:rPr>
              <a:t>Elastic Range</a:t>
            </a:r>
          </a:p>
        </p:txBody>
      </p:sp>
      <p:sp>
        <p:nvSpPr>
          <p:cNvPr id="52244" name="Text Box 20"/>
          <p:cNvSpPr txBox="1">
            <a:spLocks noChangeArrowheads="1"/>
          </p:cNvSpPr>
          <p:nvPr/>
        </p:nvSpPr>
        <p:spPr bwMode="auto">
          <a:xfrm>
            <a:off x="6300788" y="4724400"/>
            <a:ext cx="22685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3E5D78"/>
                </a:solidFill>
              </a:rPr>
              <a:t>Inelastic Range</a:t>
            </a:r>
          </a:p>
        </p:txBody>
      </p:sp>
      <p:sp>
        <p:nvSpPr>
          <p:cNvPr id="52245" name="Text Box 21"/>
          <p:cNvSpPr txBox="1">
            <a:spLocks noChangeArrowheads="1"/>
          </p:cNvSpPr>
          <p:nvPr/>
        </p:nvSpPr>
        <p:spPr bwMode="auto">
          <a:xfrm>
            <a:off x="4859338" y="4365625"/>
            <a:ext cx="1512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3E5D78"/>
                </a:solidFill>
              </a:rPr>
              <a:t>Midpoint</a:t>
            </a:r>
          </a:p>
        </p:txBody>
      </p:sp>
      <p:sp>
        <p:nvSpPr>
          <p:cNvPr id="52246" name="Oval 22"/>
          <p:cNvSpPr>
            <a:spLocks noChangeArrowheads="1"/>
          </p:cNvSpPr>
          <p:nvPr/>
        </p:nvSpPr>
        <p:spPr bwMode="auto">
          <a:xfrm>
            <a:off x="4643438" y="4581525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6" name="Diagram 45"/>
          <p:cNvGraphicFramePr/>
          <p:nvPr>
            <p:extLst>
              <p:ext uri="{D42A27DB-BD31-4B8C-83A1-F6EECF244321}">
                <p14:modId xmlns:p14="http://schemas.microsoft.com/office/powerpoint/2010/main" xmlns="" val="1672653635"/>
              </p:ext>
            </p:extLst>
          </p:nvPr>
        </p:nvGraphicFramePr>
        <p:xfrm>
          <a:off x="2555776" y="1772816"/>
          <a:ext cx="4103662" cy="396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2248" name="Oval 24"/>
          <p:cNvSpPr>
            <a:spLocks noChangeArrowheads="1"/>
          </p:cNvSpPr>
          <p:nvPr/>
        </p:nvSpPr>
        <p:spPr bwMode="auto">
          <a:xfrm>
            <a:off x="3276600" y="3860800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2249" name="Oval 25"/>
          <p:cNvSpPr>
            <a:spLocks noChangeArrowheads="1"/>
          </p:cNvSpPr>
          <p:nvPr/>
        </p:nvSpPr>
        <p:spPr bwMode="auto">
          <a:xfrm>
            <a:off x="2843213" y="3644900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2250" name="Rectangle 26"/>
          <p:cNvSpPr>
            <a:spLocks noChangeArrowheads="1"/>
          </p:cNvSpPr>
          <p:nvPr/>
        </p:nvSpPr>
        <p:spPr bwMode="auto">
          <a:xfrm>
            <a:off x="2411413" y="3716338"/>
            <a:ext cx="504825" cy="2160587"/>
          </a:xfrm>
          <a:prstGeom prst="rect">
            <a:avLst/>
          </a:prstGeom>
          <a:gradFill rotWithShape="1">
            <a:gsLst>
              <a:gs pos="0">
                <a:schemeClr val="accent1">
                  <a:alpha val="30000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prstDash val="dash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52" name="Rectangle 28"/>
          <p:cNvSpPr>
            <a:spLocks noChangeArrowheads="1"/>
          </p:cNvSpPr>
          <p:nvPr/>
        </p:nvSpPr>
        <p:spPr bwMode="auto">
          <a:xfrm>
            <a:off x="2411413" y="3933825"/>
            <a:ext cx="936625" cy="1943100"/>
          </a:xfrm>
          <a:prstGeom prst="rect">
            <a:avLst/>
          </a:prstGeom>
          <a:gradFill rotWithShape="1">
            <a:gsLst>
              <a:gs pos="0">
                <a:srgbClr val="991C20">
                  <a:alpha val="30000"/>
                </a:srgbClr>
              </a:gs>
              <a:gs pos="100000">
                <a:srgbClr val="991C2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prstDash val="dash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53" name="Line 29"/>
          <p:cNvSpPr>
            <a:spLocks noChangeShapeType="1"/>
          </p:cNvSpPr>
          <p:nvPr/>
        </p:nvSpPr>
        <p:spPr bwMode="auto">
          <a:xfrm flipV="1">
            <a:off x="3059113" y="3357563"/>
            <a:ext cx="936625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54" name="Line 30"/>
          <p:cNvSpPr>
            <a:spLocks noChangeShapeType="1"/>
          </p:cNvSpPr>
          <p:nvPr/>
        </p:nvSpPr>
        <p:spPr bwMode="auto">
          <a:xfrm>
            <a:off x="4140200" y="3429000"/>
            <a:ext cx="21590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55" name="Line 31"/>
          <p:cNvSpPr>
            <a:spLocks noChangeShapeType="1"/>
          </p:cNvSpPr>
          <p:nvPr/>
        </p:nvSpPr>
        <p:spPr bwMode="auto">
          <a:xfrm>
            <a:off x="5292725" y="4795838"/>
            <a:ext cx="1008063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56" name="Line 32"/>
          <p:cNvSpPr>
            <a:spLocks noChangeShapeType="1"/>
          </p:cNvSpPr>
          <p:nvPr/>
        </p:nvSpPr>
        <p:spPr bwMode="auto">
          <a:xfrm>
            <a:off x="6732588" y="5157788"/>
            <a:ext cx="576262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1908175" y="371633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B </a:t>
            </a:r>
            <a:endParaRPr lang="en-US"/>
          </a:p>
        </p:txBody>
      </p:sp>
      <p:sp>
        <p:nvSpPr>
          <p:cNvPr id="52258" name="AutoShape 34"/>
          <p:cNvSpPr>
            <a:spLocks noChangeArrowheads="1"/>
          </p:cNvSpPr>
          <p:nvPr/>
        </p:nvSpPr>
        <p:spPr bwMode="auto">
          <a:xfrm>
            <a:off x="2555875" y="3716338"/>
            <a:ext cx="215900" cy="2159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2259" name="AutoShape 35"/>
          <p:cNvSpPr>
            <a:spLocks noChangeArrowheads="1"/>
          </p:cNvSpPr>
          <p:nvPr/>
        </p:nvSpPr>
        <p:spPr bwMode="auto">
          <a:xfrm>
            <a:off x="2987675" y="4564062"/>
            <a:ext cx="288925" cy="28892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991C2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60" name="Text Box 36"/>
          <p:cNvSpPr txBox="1">
            <a:spLocks noChangeArrowheads="1"/>
          </p:cNvSpPr>
          <p:nvPr/>
        </p:nvSpPr>
        <p:spPr bwMode="auto">
          <a:xfrm>
            <a:off x="2627313" y="59499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A </a:t>
            </a:r>
            <a:endParaRPr lang="en-US"/>
          </a:p>
        </p:txBody>
      </p:sp>
      <p:sp>
        <p:nvSpPr>
          <p:cNvPr id="52261" name="Text Box 37"/>
          <p:cNvSpPr txBox="1">
            <a:spLocks noChangeArrowheads="1"/>
          </p:cNvSpPr>
          <p:nvPr/>
        </p:nvSpPr>
        <p:spPr bwMode="auto">
          <a:xfrm>
            <a:off x="3059113" y="59499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B</a:t>
            </a:r>
            <a:endParaRPr lang="en-US"/>
          </a:p>
        </p:txBody>
      </p:sp>
      <p:sp>
        <p:nvSpPr>
          <p:cNvPr id="52262" name="Text Box 38"/>
          <p:cNvSpPr txBox="1">
            <a:spLocks noChangeArrowheads="1"/>
          </p:cNvSpPr>
          <p:nvPr/>
        </p:nvSpPr>
        <p:spPr bwMode="auto">
          <a:xfrm>
            <a:off x="2843213" y="3357563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</a:t>
            </a:r>
          </a:p>
        </p:txBody>
      </p:sp>
      <p:sp>
        <p:nvSpPr>
          <p:cNvPr id="52263" name="Text Box 39"/>
          <p:cNvSpPr txBox="1">
            <a:spLocks noChangeArrowheads="1"/>
          </p:cNvSpPr>
          <p:nvPr/>
        </p:nvSpPr>
        <p:spPr bwMode="auto">
          <a:xfrm>
            <a:off x="3348038" y="3644900"/>
            <a:ext cx="503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B</a:t>
            </a:r>
          </a:p>
        </p:txBody>
      </p:sp>
      <p:sp>
        <p:nvSpPr>
          <p:cNvPr id="52264" name="Oval 40"/>
          <p:cNvSpPr>
            <a:spLocks noChangeArrowheads="1"/>
          </p:cNvSpPr>
          <p:nvPr/>
        </p:nvSpPr>
        <p:spPr bwMode="auto">
          <a:xfrm>
            <a:off x="5940425" y="5229225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/>
          </a:p>
        </p:txBody>
      </p:sp>
      <p:sp>
        <p:nvSpPr>
          <p:cNvPr id="52265" name="Oval 41"/>
          <p:cNvSpPr>
            <a:spLocks noChangeArrowheads="1"/>
          </p:cNvSpPr>
          <p:nvPr/>
        </p:nvSpPr>
        <p:spPr bwMode="auto">
          <a:xfrm>
            <a:off x="6659563" y="5589588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2266" name="Text Box 42"/>
          <p:cNvSpPr txBox="1">
            <a:spLocks noChangeArrowheads="1"/>
          </p:cNvSpPr>
          <p:nvPr/>
        </p:nvSpPr>
        <p:spPr bwMode="auto">
          <a:xfrm>
            <a:off x="1908175" y="51562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C</a:t>
            </a:r>
            <a:endParaRPr lang="en-US"/>
          </a:p>
        </p:txBody>
      </p:sp>
      <p:sp>
        <p:nvSpPr>
          <p:cNvPr id="52267" name="Text Box 43"/>
          <p:cNvSpPr txBox="1">
            <a:spLocks noChangeArrowheads="1"/>
          </p:cNvSpPr>
          <p:nvPr/>
        </p:nvSpPr>
        <p:spPr bwMode="auto">
          <a:xfrm>
            <a:off x="1908175" y="544353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E </a:t>
            </a:r>
            <a:endParaRPr lang="en-US"/>
          </a:p>
        </p:txBody>
      </p:sp>
      <p:sp>
        <p:nvSpPr>
          <p:cNvPr id="52268" name="Text Box 44"/>
          <p:cNvSpPr txBox="1">
            <a:spLocks noChangeArrowheads="1"/>
          </p:cNvSpPr>
          <p:nvPr/>
        </p:nvSpPr>
        <p:spPr bwMode="auto">
          <a:xfrm>
            <a:off x="6011863" y="5013325"/>
            <a:ext cx="503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</a:t>
            </a:r>
          </a:p>
        </p:txBody>
      </p:sp>
      <p:sp>
        <p:nvSpPr>
          <p:cNvPr id="52269" name="Text Box 45"/>
          <p:cNvSpPr txBox="1">
            <a:spLocks noChangeArrowheads="1"/>
          </p:cNvSpPr>
          <p:nvPr/>
        </p:nvSpPr>
        <p:spPr bwMode="auto">
          <a:xfrm>
            <a:off x="6659563" y="5300663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E</a:t>
            </a:r>
          </a:p>
        </p:txBody>
      </p:sp>
      <p:sp>
        <p:nvSpPr>
          <p:cNvPr id="52274" name="Text Box 50"/>
          <p:cNvSpPr txBox="1">
            <a:spLocks noChangeArrowheads="1"/>
          </p:cNvSpPr>
          <p:nvPr/>
        </p:nvSpPr>
        <p:spPr bwMode="auto">
          <a:xfrm>
            <a:off x="5795963" y="59499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C </a:t>
            </a:r>
            <a:endParaRPr lang="en-US"/>
          </a:p>
        </p:txBody>
      </p:sp>
      <p:sp>
        <p:nvSpPr>
          <p:cNvPr id="52275" name="Text Box 51"/>
          <p:cNvSpPr txBox="1">
            <a:spLocks noChangeArrowheads="1"/>
          </p:cNvSpPr>
          <p:nvPr/>
        </p:nvSpPr>
        <p:spPr bwMode="auto">
          <a:xfrm>
            <a:off x="6516688" y="59499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E</a:t>
            </a:r>
            <a:endParaRPr lang="en-US"/>
          </a:p>
        </p:txBody>
      </p:sp>
      <p:sp>
        <p:nvSpPr>
          <p:cNvPr id="52276" name="Rectangle 52"/>
          <p:cNvSpPr>
            <a:spLocks noChangeArrowheads="1"/>
          </p:cNvSpPr>
          <p:nvPr/>
        </p:nvSpPr>
        <p:spPr bwMode="auto">
          <a:xfrm>
            <a:off x="2411413" y="5300663"/>
            <a:ext cx="3600450" cy="576262"/>
          </a:xfrm>
          <a:prstGeom prst="rect">
            <a:avLst/>
          </a:prstGeom>
          <a:gradFill rotWithShape="1">
            <a:gsLst>
              <a:gs pos="0">
                <a:schemeClr val="accent1">
                  <a:alpha val="30000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prstDash val="dash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77" name="Rectangle 53"/>
          <p:cNvSpPr>
            <a:spLocks noChangeArrowheads="1"/>
          </p:cNvSpPr>
          <p:nvPr/>
        </p:nvSpPr>
        <p:spPr bwMode="auto">
          <a:xfrm>
            <a:off x="2411413" y="5661025"/>
            <a:ext cx="4321175" cy="215900"/>
          </a:xfrm>
          <a:prstGeom prst="rect">
            <a:avLst/>
          </a:prstGeom>
          <a:gradFill rotWithShape="1">
            <a:gsLst>
              <a:gs pos="0">
                <a:srgbClr val="991C20">
                  <a:alpha val="30000"/>
                </a:srgbClr>
              </a:gs>
              <a:gs pos="100000">
                <a:srgbClr val="991C2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prstDash val="dash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78" name="AutoShape 54"/>
          <p:cNvSpPr>
            <a:spLocks noChangeArrowheads="1"/>
          </p:cNvSpPr>
          <p:nvPr/>
        </p:nvSpPr>
        <p:spPr bwMode="auto">
          <a:xfrm>
            <a:off x="4067175" y="5373688"/>
            <a:ext cx="360363" cy="2159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2279" name="AutoShape 55"/>
          <p:cNvSpPr>
            <a:spLocks noChangeArrowheads="1"/>
          </p:cNvSpPr>
          <p:nvPr/>
        </p:nvSpPr>
        <p:spPr bwMode="auto">
          <a:xfrm>
            <a:off x="6300788" y="5661025"/>
            <a:ext cx="288925" cy="217488"/>
          </a:xfrm>
          <a:prstGeom prst="rightArrow">
            <a:avLst>
              <a:gd name="adj1" fmla="val 50000"/>
              <a:gd name="adj2" fmla="val 33212"/>
            </a:avLst>
          </a:prstGeom>
          <a:solidFill>
            <a:srgbClr val="991C2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80" name="Text Box 56"/>
          <p:cNvSpPr txBox="1">
            <a:spLocks noChangeArrowheads="1"/>
          </p:cNvSpPr>
          <p:nvPr/>
        </p:nvSpPr>
        <p:spPr bwMode="auto">
          <a:xfrm>
            <a:off x="755651" y="4149725"/>
            <a:ext cx="158410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Expenditure </a:t>
            </a:r>
            <a:r>
              <a:rPr lang="en-US" dirty="0" smtClean="0"/>
              <a:t>increases</a:t>
            </a:r>
            <a:endParaRPr lang="en-US" dirty="0"/>
          </a:p>
        </p:txBody>
      </p:sp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4019292" y="5945853"/>
            <a:ext cx="14398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Expenditure </a:t>
            </a:r>
            <a:r>
              <a:rPr lang="en-US" dirty="0" smtClean="0"/>
              <a:t>decreases</a:t>
            </a:r>
            <a:endParaRPr lang="en-US" dirty="0"/>
          </a:p>
        </p:txBody>
      </p:sp>
      <p:graphicFrame>
        <p:nvGraphicFramePr>
          <p:cNvPr id="50" name="Diagram 49"/>
          <p:cNvGraphicFramePr/>
          <p:nvPr>
            <p:extLst>
              <p:ext uri="{D42A27DB-BD31-4B8C-83A1-F6EECF244321}">
                <p14:modId xmlns:p14="http://schemas.microsoft.com/office/powerpoint/2010/main" xmlns="" val="3854789498"/>
              </p:ext>
            </p:extLst>
          </p:nvPr>
        </p:nvGraphicFramePr>
        <p:xfrm>
          <a:off x="251259" y="1052736"/>
          <a:ext cx="2736565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3" name="Diagram 52"/>
          <p:cNvGraphicFramePr/>
          <p:nvPr>
            <p:extLst>
              <p:ext uri="{D42A27DB-BD31-4B8C-83A1-F6EECF244321}">
                <p14:modId xmlns:p14="http://schemas.microsoft.com/office/powerpoint/2010/main" xmlns="" val="4197305571"/>
              </p:ext>
            </p:extLst>
          </p:nvPr>
        </p:nvGraphicFramePr>
        <p:xfrm>
          <a:off x="3959460" y="1268760"/>
          <a:ext cx="3060812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55" name="Diagram 54"/>
          <p:cNvGraphicFramePr/>
          <p:nvPr>
            <p:extLst>
              <p:ext uri="{D42A27DB-BD31-4B8C-83A1-F6EECF244321}">
                <p14:modId xmlns:p14="http://schemas.microsoft.com/office/powerpoint/2010/main" xmlns="" val="2633393671"/>
              </p:ext>
            </p:extLst>
          </p:nvPr>
        </p:nvGraphicFramePr>
        <p:xfrm>
          <a:off x="6516216" y="2780928"/>
          <a:ext cx="2232248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52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52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2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2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2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2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2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2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5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3" grpId="0"/>
      <p:bldP spid="52244" grpId="0"/>
      <p:bldP spid="52245" grpId="0"/>
      <p:bldP spid="52246" grpId="0" animBg="1"/>
      <p:bldP spid="52250" grpId="0" animBg="1"/>
      <p:bldP spid="52252" grpId="0" animBg="1"/>
      <p:bldP spid="52253" grpId="0" animBg="1"/>
      <p:bldP spid="52254" grpId="0" animBg="1"/>
      <p:bldP spid="52255" grpId="0" animBg="1"/>
      <p:bldP spid="52256" grpId="0" animBg="1"/>
      <p:bldP spid="52258" grpId="0" animBg="1"/>
      <p:bldP spid="52259" grpId="0" animBg="1"/>
      <p:bldP spid="52276" grpId="0" animBg="1"/>
      <p:bldP spid="52277" grpId="0" animBg="1"/>
      <p:bldP spid="52278" grpId="0" animBg="1"/>
      <p:bldP spid="52279" grpId="0" animBg="1"/>
      <p:bldP spid="52280" grpId="0"/>
      <p:bldP spid="52281" grpId="0"/>
      <p:bldGraphic spid="50" grpId="0">
        <p:bldAsOne/>
      </p:bldGraphic>
      <p:bldGraphic spid="53" grpId="0">
        <p:bldAsOne/>
      </p:bldGraphic>
      <p:bldGraphic spid="5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Demand Elasticity and Total Expenditure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1BD2-0091-43FA-8876-38707551CC95}" type="slidenum">
              <a:rPr lang="en-US" smtClean="0"/>
              <a:pPr/>
              <a:t>18</a:t>
            </a:fld>
            <a:endParaRPr lang="en-US"/>
          </a:p>
        </p:txBody>
      </p:sp>
      <p:grpSp>
        <p:nvGrpSpPr>
          <p:cNvPr id="26627" name="Group 3"/>
          <p:cNvGrpSpPr>
            <a:grpSpLocks/>
          </p:cNvGrpSpPr>
          <p:nvPr/>
        </p:nvGrpSpPr>
        <p:grpSpPr bwMode="auto">
          <a:xfrm>
            <a:off x="914400" y="1676400"/>
            <a:ext cx="4114800" cy="2640013"/>
            <a:chOff x="576" y="1056"/>
            <a:chExt cx="2592" cy="1663"/>
          </a:xfrm>
        </p:grpSpPr>
        <p:grpSp>
          <p:nvGrpSpPr>
            <p:cNvPr id="26628" name="Group 4"/>
            <p:cNvGrpSpPr>
              <a:grpSpLocks/>
            </p:cNvGrpSpPr>
            <p:nvPr/>
          </p:nvGrpSpPr>
          <p:grpSpPr bwMode="auto">
            <a:xfrm>
              <a:off x="576" y="1056"/>
              <a:ext cx="2592" cy="1663"/>
              <a:chOff x="576" y="1056"/>
              <a:chExt cx="2592" cy="1663"/>
            </a:xfrm>
          </p:grpSpPr>
          <p:sp>
            <p:nvSpPr>
              <p:cNvPr id="26629" name="Line 5"/>
              <p:cNvSpPr>
                <a:spLocks noChangeAspect="1" noChangeShapeType="1"/>
              </p:cNvSpPr>
              <p:nvPr/>
            </p:nvSpPr>
            <p:spPr bwMode="auto">
              <a:xfrm>
                <a:off x="868" y="2415"/>
                <a:ext cx="190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30" name="Line 6"/>
              <p:cNvSpPr>
                <a:spLocks noChangeAspect="1" noChangeShapeType="1"/>
              </p:cNvSpPr>
              <p:nvPr/>
            </p:nvSpPr>
            <p:spPr bwMode="auto">
              <a:xfrm>
                <a:off x="875" y="1335"/>
                <a:ext cx="1296" cy="1080"/>
              </a:xfrm>
              <a:prstGeom prst="line">
                <a:avLst/>
              </a:prstGeom>
              <a:noFill/>
              <a:ln w="31750">
                <a:solidFill>
                  <a:srgbClr val="0070C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31" name="Text Box 7"/>
              <p:cNvSpPr txBox="1">
                <a:spLocks noChangeAspect="1" noChangeArrowheads="1"/>
              </p:cNvSpPr>
              <p:nvPr/>
            </p:nvSpPr>
            <p:spPr bwMode="auto">
              <a:xfrm>
                <a:off x="2099" y="2379"/>
                <a:ext cx="25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400" b="1" dirty="0">
                    <a:solidFill>
                      <a:schemeClr val="tx2"/>
                    </a:solidFill>
                  </a:rPr>
                  <a:t>D</a:t>
                </a:r>
              </a:p>
            </p:txBody>
          </p:sp>
          <p:sp>
            <p:nvSpPr>
              <p:cNvPr id="26632" name="Line 8"/>
              <p:cNvSpPr>
                <a:spLocks noChangeAspect="1" noChangeShapeType="1"/>
              </p:cNvSpPr>
              <p:nvPr/>
            </p:nvSpPr>
            <p:spPr bwMode="auto">
              <a:xfrm flipH="1">
                <a:off x="1595" y="1581"/>
                <a:ext cx="485" cy="25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33" name="Text Box 9"/>
              <p:cNvSpPr txBox="1">
                <a:spLocks noChangeAspect="1" noChangeArrowheads="1"/>
              </p:cNvSpPr>
              <p:nvPr/>
            </p:nvSpPr>
            <p:spPr bwMode="auto">
              <a:xfrm>
                <a:off x="2099" y="1436"/>
                <a:ext cx="1069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i="1" dirty="0">
                    <a:solidFill>
                      <a:srgbClr val="3E5D78"/>
                    </a:solidFill>
                  </a:rPr>
                  <a:t>Unit elasticity</a:t>
                </a:r>
              </a:p>
            </p:txBody>
          </p:sp>
          <p:sp>
            <p:nvSpPr>
              <p:cNvPr id="26634" name="Text Box 10"/>
              <p:cNvSpPr txBox="1">
                <a:spLocks noChangeAspect="1" noChangeArrowheads="1"/>
              </p:cNvSpPr>
              <p:nvPr/>
            </p:nvSpPr>
            <p:spPr bwMode="auto">
              <a:xfrm>
                <a:off x="1271" y="1335"/>
                <a:ext cx="593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i="1" dirty="0">
                    <a:solidFill>
                      <a:srgbClr val="3E5D78"/>
                    </a:solidFill>
                  </a:rPr>
                  <a:t>Elastic</a:t>
                </a:r>
              </a:p>
            </p:txBody>
          </p:sp>
          <p:sp>
            <p:nvSpPr>
              <p:cNvPr id="26635" name="Text Box 11"/>
              <p:cNvSpPr txBox="1">
                <a:spLocks noChangeAspect="1" noChangeArrowheads="1"/>
              </p:cNvSpPr>
              <p:nvPr/>
            </p:nvSpPr>
            <p:spPr bwMode="auto">
              <a:xfrm>
                <a:off x="1955" y="1911"/>
                <a:ext cx="709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i="1" dirty="0">
                    <a:solidFill>
                      <a:srgbClr val="3E5D78"/>
                    </a:solidFill>
                  </a:rPr>
                  <a:t>Inelastic</a:t>
                </a:r>
              </a:p>
            </p:txBody>
          </p:sp>
          <p:sp>
            <p:nvSpPr>
              <p:cNvPr id="26636" name="AutoShape 12"/>
              <p:cNvSpPr>
                <a:spLocks noChangeAspect="1"/>
              </p:cNvSpPr>
              <p:nvPr/>
            </p:nvSpPr>
            <p:spPr bwMode="auto">
              <a:xfrm rot="-2944484">
                <a:off x="1232" y="1158"/>
                <a:ext cx="84" cy="797"/>
              </a:xfrm>
              <a:prstGeom prst="rightBrace">
                <a:avLst>
                  <a:gd name="adj1" fmla="val 79067"/>
                  <a:gd name="adj2" fmla="val 50000"/>
                </a:avLst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 algn="ctr" eaLnBrk="0" hangingPunct="0"/>
                <a:endParaRPr lang="en-GB" sz="240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26637" name="AutoShape 13"/>
              <p:cNvSpPr>
                <a:spLocks noChangeAspect="1"/>
              </p:cNvSpPr>
              <p:nvPr/>
            </p:nvSpPr>
            <p:spPr bwMode="auto">
              <a:xfrm rot="-2944484">
                <a:off x="1896" y="1742"/>
                <a:ext cx="72" cy="720"/>
              </a:xfrm>
              <a:prstGeom prst="rightBrace">
                <a:avLst>
                  <a:gd name="adj1" fmla="val 83333"/>
                  <a:gd name="adj2" fmla="val 50000"/>
                </a:avLst>
              </a:prstGeom>
              <a:noFill/>
              <a:ln w="38100">
                <a:solidFill>
                  <a:schemeClr val="accent5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 algn="ctr" eaLnBrk="0" hangingPunct="0"/>
                <a:endParaRPr lang="en-GB" sz="240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26638" name="Text Box 14"/>
              <p:cNvSpPr txBox="1">
                <a:spLocks noChangeAspect="1" noChangeArrowheads="1"/>
              </p:cNvSpPr>
              <p:nvPr/>
            </p:nvSpPr>
            <p:spPr bwMode="auto">
              <a:xfrm>
                <a:off x="2315" y="2486"/>
                <a:ext cx="658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i="1" dirty="0"/>
                  <a:t>Quantity</a:t>
                </a:r>
              </a:p>
            </p:txBody>
          </p:sp>
          <p:sp>
            <p:nvSpPr>
              <p:cNvPr id="26639" name="Text Box 15"/>
              <p:cNvSpPr txBox="1">
                <a:spLocks noChangeAspect="1" noChangeArrowheads="1"/>
              </p:cNvSpPr>
              <p:nvPr/>
            </p:nvSpPr>
            <p:spPr bwMode="auto">
              <a:xfrm rot="-5297802">
                <a:off x="460" y="1172"/>
                <a:ext cx="48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i="1" dirty="0"/>
                  <a:t>Price</a:t>
                </a:r>
              </a:p>
            </p:txBody>
          </p:sp>
        </p:grpSp>
        <p:sp>
          <p:nvSpPr>
            <p:cNvPr id="26640" name="Line 16"/>
            <p:cNvSpPr>
              <a:spLocks noChangeAspect="1" noChangeShapeType="1"/>
            </p:cNvSpPr>
            <p:nvPr/>
          </p:nvSpPr>
          <p:spPr bwMode="auto">
            <a:xfrm flipV="1">
              <a:off x="875" y="1083"/>
              <a:ext cx="0" cy="13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1" name="Text Box 17"/>
            <p:cNvSpPr txBox="1">
              <a:spLocks noChangeAspect="1" noChangeArrowheads="1"/>
            </p:cNvSpPr>
            <p:nvPr/>
          </p:nvSpPr>
          <p:spPr bwMode="auto">
            <a:xfrm>
              <a:off x="1476" y="1735"/>
              <a:ext cx="180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sz="2800">
                  <a:sym typeface="Symbol" pitchFamily="18" charset="2"/>
                </a:rPr>
                <a:t></a:t>
              </a:r>
              <a:endParaRPr lang="en-GB" sz="2800"/>
            </a:p>
          </p:txBody>
        </p:sp>
        <p:sp>
          <p:nvSpPr>
            <p:cNvPr id="26642" name="Text Box 18"/>
            <p:cNvSpPr txBox="1">
              <a:spLocks noChangeAspect="1" noChangeArrowheads="1"/>
            </p:cNvSpPr>
            <p:nvPr/>
          </p:nvSpPr>
          <p:spPr bwMode="auto">
            <a:xfrm>
              <a:off x="837" y="1412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400" b="1" dirty="0">
                  <a:solidFill>
                    <a:schemeClr val="tx2"/>
                  </a:solidFill>
                </a:rPr>
                <a:t>D</a:t>
              </a:r>
            </a:p>
          </p:txBody>
        </p:sp>
      </p:grpSp>
      <p:grpSp>
        <p:nvGrpSpPr>
          <p:cNvPr id="26643" name="Group 19"/>
          <p:cNvGrpSpPr>
            <a:grpSpLocks/>
          </p:cNvGrpSpPr>
          <p:nvPr/>
        </p:nvGrpSpPr>
        <p:grpSpPr bwMode="auto">
          <a:xfrm>
            <a:off x="685800" y="3905251"/>
            <a:ext cx="4048125" cy="2493963"/>
            <a:chOff x="432" y="2460"/>
            <a:chExt cx="2550" cy="1571"/>
          </a:xfrm>
        </p:grpSpPr>
        <p:sp>
          <p:nvSpPr>
            <p:cNvPr id="26644" name="Line 20"/>
            <p:cNvSpPr>
              <a:spLocks noChangeAspect="1" noChangeShapeType="1"/>
            </p:cNvSpPr>
            <p:nvPr/>
          </p:nvSpPr>
          <p:spPr bwMode="auto">
            <a:xfrm>
              <a:off x="877" y="3792"/>
              <a:ext cx="190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5" name="Text Box 21"/>
            <p:cNvSpPr txBox="1">
              <a:spLocks noChangeAspect="1" noChangeArrowheads="1"/>
            </p:cNvSpPr>
            <p:nvPr/>
          </p:nvSpPr>
          <p:spPr bwMode="auto">
            <a:xfrm>
              <a:off x="2324" y="3798"/>
              <a:ext cx="65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i="1" dirty="0"/>
                <a:t>Quantity</a:t>
              </a:r>
            </a:p>
          </p:txBody>
        </p:sp>
        <p:sp>
          <p:nvSpPr>
            <p:cNvPr id="26646" name="Text Box 22"/>
            <p:cNvSpPr txBox="1">
              <a:spLocks noChangeAspect="1" noChangeArrowheads="1"/>
            </p:cNvSpPr>
            <p:nvPr/>
          </p:nvSpPr>
          <p:spPr bwMode="auto">
            <a:xfrm rot="-5297802">
              <a:off x="288" y="2637"/>
              <a:ext cx="69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i="1" dirty="0"/>
                <a:t>Total</a:t>
              </a:r>
            </a:p>
            <a:p>
              <a:pPr eaLnBrk="0" hangingPunct="0"/>
              <a:r>
                <a:rPr lang="en-GB" i="1" dirty="0"/>
                <a:t>Revenue</a:t>
              </a:r>
            </a:p>
          </p:txBody>
        </p:sp>
        <p:sp>
          <p:nvSpPr>
            <p:cNvPr id="26647" name="Line 23"/>
            <p:cNvSpPr>
              <a:spLocks noChangeAspect="1" noChangeShapeType="1"/>
            </p:cNvSpPr>
            <p:nvPr/>
          </p:nvSpPr>
          <p:spPr bwMode="auto">
            <a:xfrm flipV="1">
              <a:off x="884" y="2460"/>
              <a:ext cx="0" cy="13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8" name="Arc 24"/>
            <p:cNvSpPr>
              <a:spLocks/>
            </p:cNvSpPr>
            <p:nvPr/>
          </p:nvSpPr>
          <p:spPr bwMode="auto">
            <a:xfrm flipH="1">
              <a:off x="877" y="3072"/>
              <a:ext cx="611" cy="72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9" name="Arc 25"/>
            <p:cNvSpPr>
              <a:spLocks/>
            </p:cNvSpPr>
            <p:nvPr/>
          </p:nvSpPr>
          <p:spPr bwMode="auto">
            <a:xfrm>
              <a:off x="1479" y="3072"/>
              <a:ext cx="611" cy="72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>
                <a:solidFill>
                  <a:schemeClr val="tx2"/>
                </a:solidFill>
              </a:endParaRPr>
            </a:p>
          </p:txBody>
        </p:sp>
        <p:sp>
          <p:nvSpPr>
            <p:cNvPr id="26650" name="Text Box 26"/>
            <p:cNvSpPr txBox="1">
              <a:spLocks noChangeArrowheads="1"/>
            </p:cNvSpPr>
            <p:nvPr/>
          </p:nvSpPr>
          <p:spPr bwMode="auto">
            <a:xfrm>
              <a:off x="1872" y="3120"/>
              <a:ext cx="105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sz="1600" b="1" dirty="0">
                  <a:solidFill>
                    <a:schemeClr val="tx2"/>
                  </a:solidFill>
                </a:rPr>
                <a:t>(+)TR &lt; (-)TR</a:t>
              </a:r>
            </a:p>
          </p:txBody>
        </p:sp>
        <p:sp>
          <p:nvSpPr>
            <p:cNvPr id="26651" name="Text Box 27"/>
            <p:cNvSpPr txBox="1">
              <a:spLocks noChangeArrowheads="1"/>
            </p:cNvSpPr>
            <p:nvPr/>
          </p:nvSpPr>
          <p:spPr bwMode="auto">
            <a:xfrm>
              <a:off x="864" y="2832"/>
              <a:ext cx="105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sz="1600" b="1" dirty="0">
                  <a:solidFill>
                    <a:schemeClr val="accent1"/>
                  </a:solidFill>
                </a:rPr>
                <a:t>(+)TR &gt; (-)TR</a:t>
              </a:r>
            </a:p>
          </p:txBody>
        </p:sp>
        <p:sp>
          <p:nvSpPr>
            <p:cNvPr id="26652" name="Line 28"/>
            <p:cNvSpPr>
              <a:spLocks noChangeShapeType="1"/>
            </p:cNvSpPr>
            <p:nvPr/>
          </p:nvSpPr>
          <p:spPr bwMode="auto">
            <a:xfrm>
              <a:off x="925" y="3862"/>
              <a:ext cx="528" cy="0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53" name="Line 29"/>
            <p:cNvSpPr>
              <a:spLocks noChangeShapeType="1"/>
            </p:cNvSpPr>
            <p:nvPr/>
          </p:nvSpPr>
          <p:spPr bwMode="auto">
            <a:xfrm>
              <a:off x="1536" y="3862"/>
              <a:ext cx="528" cy="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37" name="Diagram 36"/>
          <p:cNvGraphicFramePr/>
          <p:nvPr>
            <p:extLst>
              <p:ext uri="{D42A27DB-BD31-4B8C-83A1-F6EECF244321}">
                <p14:modId xmlns:p14="http://schemas.microsoft.com/office/powerpoint/2010/main" xmlns="" val="2809374319"/>
              </p:ext>
            </p:extLst>
          </p:nvPr>
        </p:nvGraphicFramePr>
        <p:xfrm>
          <a:off x="5580112" y="1440749"/>
          <a:ext cx="3352800" cy="1920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8" name="Diagram 37"/>
          <p:cNvGraphicFramePr/>
          <p:nvPr>
            <p:extLst>
              <p:ext uri="{D42A27DB-BD31-4B8C-83A1-F6EECF244321}">
                <p14:modId xmlns:p14="http://schemas.microsoft.com/office/powerpoint/2010/main" xmlns="" val="506065551"/>
              </p:ext>
            </p:extLst>
          </p:nvPr>
        </p:nvGraphicFramePr>
        <p:xfrm>
          <a:off x="5580112" y="3336925"/>
          <a:ext cx="3352800" cy="1631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36" name="Diagram 35"/>
          <p:cNvGraphicFramePr/>
          <p:nvPr>
            <p:extLst>
              <p:ext uri="{D42A27DB-BD31-4B8C-83A1-F6EECF244321}">
                <p14:modId xmlns:p14="http://schemas.microsoft.com/office/powerpoint/2010/main" xmlns="" val="3877150788"/>
              </p:ext>
            </p:extLst>
          </p:nvPr>
        </p:nvGraphicFramePr>
        <p:xfrm>
          <a:off x="673709" y="1997609"/>
          <a:ext cx="5256584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7" grpId="0">
        <p:bldAsOne/>
      </p:bldGraphic>
      <p:bldGraphic spid="38" grpId="0">
        <p:bldAsOne/>
      </p:bldGraphic>
      <p:bldGraphic spid="36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Short-Run and Long-Run Elasticity</a:t>
            </a:r>
            <a:endParaRPr lang="en-GB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200" dirty="0" smtClean="0">
                <a:solidFill>
                  <a:schemeClr val="tx1"/>
                </a:solidFill>
              </a:rPr>
              <a:t>In the short run, consumers may not be able (or ready) to adjust their pattern of expenditure</a:t>
            </a:r>
          </a:p>
          <a:p>
            <a:endParaRPr lang="en-GB" sz="2200" dirty="0" smtClean="0">
              <a:solidFill>
                <a:schemeClr val="tx1"/>
              </a:solidFill>
            </a:endParaRPr>
          </a:p>
          <a:p>
            <a:r>
              <a:rPr lang="en-GB" sz="2200" dirty="0" smtClean="0">
                <a:solidFill>
                  <a:schemeClr val="tx1"/>
                </a:solidFill>
              </a:rPr>
              <a:t>If price changes persist, consumers are more likely to adjust</a:t>
            </a:r>
          </a:p>
          <a:p>
            <a:endParaRPr lang="en-GB" sz="2200" dirty="0" smtClean="0">
              <a:solidFill>
                <a:schemeClr val="tx1"/>
              </a:solidFill>
            </a:endParaRPr>
          </a:p>
          <a:p>
            <a:r>
              <a:rPr lang="en-GB" sz="2200" dirty="0" smtClean="0">
                <a:solidFill>
                  <a:schemeClr val="tx1"/>
                </a:solidFill>
              </a:rPr>
              <a:t>Demand thus tends to be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more elastic in the long run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but relatively inelastic in the short run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8EA9E-F7FC-4B15-81BC-A1B99E819AFF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781868"/>
            <a:ext cx="1832941" cy="1527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013174"/>
            <a:ext cx="1503528" cy="1296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1066" y="4509120"/>
            <a:ext cx="2273262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bldLvl="2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The Cross-Price Elasticity of Demand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282FE-4ADE-4232-BAA9-9A7ACD77DDCA}" type="slidenum">
              <a:rPr lang="en-US" smtClean="0"/>
              <a:pPr/>
              <a:t>20</a:t>
            </a:fld>
            <a:endParaRPr lang="en-US"/>
          </a:p>
        </p:txBody>
      </p:sp>
      <p:grpSp>
        <p:nvGrpSpPr>
          <p:cNvPr id="30723" name="Group 3"/>
          <p:cNvGrpSpPr>
            <a:grpSpLocks/>
          </p:cNvGrpSpPr>
          <p:nvPr/>
        </p:nvGrpSpPr>
        <p:grpSpPr bwMode="auto">
          <a:xfrm>
            <a:off x="251049" y="1196752"/>
            <a:ext cx="8785447" cy="1938338"/>
            <a:chOff x="119" y="912"/>
            <a:chExt cx="5439" cy="1221"/>
          </a:xfrm>
        </p:grpSpPr>
        <p:sp>
          <p:nvSpPr>
            <p:cNvPr id="30724" name="Text Box 4"/>
            <p:cNvSpPr txBox="1">
              <a:spLocks noChangeArrowheads="1"/>
            </p:cNvSpPr>
            <p:nvPr/>
          </p:nvSpPr>
          <p:spPr bwMode="auto">
            <a:xfrm>
              <a:off x="119" y="912"/>
              <a:ext cx="5439" cy="1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GB" sz="2400" dirty="0">
                  <a:latin typeface="+mn-lt"/>
                </a:rPr>
                <a:t>The </a:t>
              </a:r>
              <a:r>
                <a:rPr lang="en-GB" sz="2400" i="1" dirty="0">
                  <a:solidFill>
                    <a:srgbClr val="3E5D78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cross-price elasticity of demand</a:t>
              </a:r>
              <a:r>
                <a:rPr lang="en-GB" sz="2400" i="1" dirty="0">
                  <a:solidFill>
                    <a:srgbClr val="0033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en-GB" sz="2400" dirty="0">
                  <a:latin typeface="+mn-lt"/>
                </a:rPr>
                <a:t>for good </a:t>
              </a:r>
              <a:r>
                <a:rPr lang="en-GB" sz="2400" dirty="0" smtClean="0">
                  <a:latin typeface="+mn-lt"/>
                </a:rPr>
                <a:t>x with </a:t>
              </a:r>
              <a:r>
                <a:rPr lang="en-GB" sz="2400" dirty="0">
                  <a:latin typeface="+mn-lt"/>
                </a:rPr>
                <a:t>respect to the price of good y is:</a:t>
              </a:r>
            </a:p>
            <a:p>
              <a:pPr eaLnBrk="0" hangingPunct="0"/>
              <a:endParaRPr lang="en-GB" sz="2400" dirty="0">
                <a:latin typeface="+mn-lt"/>
              </a:endParaRPr>
            </a:p>
            <a:p>
              <a:pPr eaLnBrk="0" hangingPunct="0"/>
              <a:r>
                <a:rPr lang="en-GB" sz="2400" dirty="0" smtClean="0">
                  <a:latin typeface="+mn-lt"/>
                </a:rPr>
                <a:t>                 % </a:t>
              </a:r>
              <a:r>
                <a:rPr lang="en-GB" sz="2400" dirty="0">
                  <a:latin typeface="+mn-lt"/>
                </a:rPr>
                <a:t>change in quantity demanded of good x</a:t>
              </a:r>
            </a:p>
            <a:p>
              <a:pPr eaLnBrk="0" hangingPunct="0"/>
              <a:r>
                <a:rPr lang="en-GB" sz="2400" dirty="0">
                  <a:latin typeface="+mn-lt"/>
                </a:rPr>
                <a:t>	 </a:t>
              </a:r>
              <a:r>
                <a:rPr lang="en-GB" sz="2400" dirty="0" smtClean="0">
                  <a:latin typeface="+mn-lt"/>
                </a:rPr>
                <a:t>           </a:t>
              </a:r>
              <a:r>
                <a:rPr lang="en-GB" sz="2400" dirty="0">
                  <a:latin typeface="+mn-lt"/>
                </a:rPr>
                <a:t>% change in the price of good y</a:t>
              </a:r>
            </a:p>
          </p:txBody>
        </p:sp>
        <p:sp>
          <p:nvSpPr>
            <p:cNvPr id="30725" name="Line 5"/>
            <p:cNvSpPr>
              <a:spLocks noChangeShapeType="1"/>
            </p:cNvSpPr>
            <p:nvPr/>
          </p:nvSpPr>
          <p:spPr bwMode="auto">
            <a:xfrm>
              <a:off x="1055" y="1888"/>
              <a:ext cx="365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79512" y="3733800"/>
            <a:ext cx="53957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itchFamily="34" charset="0"/>
              <a:buChar char="•"/>
            </a:pPr>
            <a:r>
              <a:rPr lang="en-GB" sz="2000" dirty="0">
                <a:latin typeface="+mn-lt"/>
              </a:rPr>
              <a:t>This may be positive or negative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79512" y="4191000"/>
            <a:ext cx="85689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itchFamily="34" charset="0"/>
              <a:buChar char="•"/>
            </a:pPr>
            <a:r>
              <a:rPr lang="en-GB" sz="2000" dirty="0">
                <a:latin typeface="+mn-lt"/>
              </a:rPr>
              <a:t>The cross-price elasticity is positive </a:t>
            </a:r>
            <a:r>
              <a:rPr lang="en-GB" sz="2000" dirty="0" smtClean="0">
                <a:latin typeface="+mn-lt"/>
              </a:rPr>
              <a:t>if </a:t>
            </a:r>
            <a:r>
              <a:rPr lang="en-GB" sz="2000" dirty="0">
                <a:latin typeface="+mn-lt"/>
              </a:rPr>
              <a:t>two goods </a:t>
            </a:r>
            <a:r>
              <a:rPr lang="en-GB" sz="2000" dirty="0" smtClean="0">
                <a:latin typeface="+mn-lt"/>
              </a:rPr>
              <a:t>are </a:t>
            </a:r>
            <a:r>
              <a:rPr lang="en-GB" sz="2000" b="1" dirty="0" smtClean="0">
                <a:solidFill>
                  <a:srgbClr val="3E5D78"/>
                </a:solidFill>
                <a:latin typeface="+mn-lt"/>
              </a:rPr>
              <a:t>substitutes </a:t>
            </a:r>
            <a:r>
              <a:rPr lang="en-GB" sz="2000" dirty="0">
                <a:latin typeface="+mn-lt"/>
              </a:rPr>
              <a:t>e.g. </a:t>
            </a:r>
            <a:r>
              <a:rPr lang="en-GB" sz="2000" dirty="0" smtClean="0">
                <a:latin typeface="+mn-lt"/>
              </a:rPr>
              <a:t>electronic books and paper books</a:t>
            </a:r>
            <a:endParaRPr lang="en-GB" sz="2000" dirty="0">
              <a:latin typeface="+mn-lt"/>
            </a:endParaRP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179512" y="5145088"/>
            <a:ext cx="773876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itchFamily="34" charset="0"/>
              <a:buChar char="•"/>
            </a:pPr>
            <a:r>
              <a:rPr lang="en-GB" sz="2000" dirty="0">
                <a:latin typeface="+mn-lt"/>
              </a:rPr>
              <a:t>The cross-price elasticity is </a:t>
            </a:r>
            <a:r>
              <a:rPr lang="en-GB" sz="2000" dirty="0" smtClean="0">
                <a:latin typeface="+mn-lt"/>
              </a:rPr>
              <a:t>negative if </a:t>
            </a:r>
            <a:r>
              <a:rPr lang="en-GB" sz="2000" dirty="0">
                <a:latin typeface="+mn-lt"/>
              </a:rPr>
              <a:t>two goods are </a:t>
            </a:r>
            <a:r>
              <a:rPr lang="en-GB" sz="2000" b="1" dirty="0">
                <a:solidFill>
                  <a:srgbClr val="3E5D78"/>
                </a:solidFill>
                <a:latin typeface="+mn-lt"/>
              </a:rPr>
              <a:t>complements</a:t>
            </a:r>
            <a:r>
              <a:rPr lang="en-GB" sz="2000" dirty="0">
                <a:solidFill>
                  <a:srgbClr val="3E5D78"/>
                </a:solidFill>
                <a:latin typeface="+mn-lt"/>
              </a:rPr>
              <a:t> </a:t>
            </a:r>
            <a:r>
              <a:rPr lang="en-GB" sz="2000" dirty="0">
                <a:latin typeface="+mn-lt"/>
              </a:rPr>
              <a:t>e.g. </a:t>
            </a:r>
            <a:r>
              <a:rPr lang="en-GB" sz="2000" dirty="0" smtClean="0">
                <a:latin typeface="+mn-lt"/>
              </a:rPr>
              <a:t>electronic books and electronic readers</a:t>
            </a:r>
            <a:endParaRPr lang="en-GB" sz="2000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autoUpdateAnimBg="0"/>
      <p:bldP spid="30727" grpId="0" autoUpdateAnimBg="0"/>
      <p:bldP spid="3072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The Income Elasticity of Demand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7634-6170-4624-8B84-4F81A34A581D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539552" y="1628800"/>
            <a:ext cx="806489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itchFamily="34" charset="0"/>
              <a:buChar char="•"/>
            </a:pPr>
            <a:r>
              <a:rPr lang="en-GB" sz="2400" dirty="0">
                <a:latin typeface="+mn-lt"/>
              </a:rPr>
              <a:t>The </a:t>
            </a:r>
            <a:r>
              <a:rPr lang="en-GB" sz="2400" b="1" i="1" dirty="0">
                <a:solidFill>
                  <a:srgbClr val="3E5D78"/>
                </a:solidFill>
                <a:latin typeface="+mn-lt"/>
              </a:rPr>
              <a:t>income elasticity of demand </a:t>
            </a:r>
            <a:r>
              <a:rPr lang="en-GB" sz="2400" dirty="0" smtClean="0">
                <a:latin typeface="+mn-lt"/>
              </a:rPr>
              <a:t>measures the </a:t>
            </a:r>
            <a:r>
              <a:rPr lang="en-GB" sz="2400" dirty="0">
                <a:latin typeface="+mn-lt"/>
              </a:rPr>
              <a:t>sensitivity of quantity demanded to a </a:t>
            </a:r>
            <a:r>
              <a:rPr lang="en-GB" sz="2400" dirty="0" smtClean="0">
                <a:latin typeface="+mn-lt"/>
              </a:rPr>
              <a:t>change </a:t>
            </a:r>
            <a:r>
              <a:rPr lang="en-GB" sz="2400" dirty="0">
                <a:latin typeface="+mn-lt"/>
              </a:rPr>
              <a:t>in income:</a:t>
            </a:r>
          </a:p>
          <a:p>
            <a:pPr eaLnBrk="0" hangingPunct="0"/>
            <a:endParaRPr lang="en-GB" sz="2400" dirty="0">
              <a:latin typeface="+mn-lt"/>
            </a:endParaRPr>
          </a:p>
          <a:p>
            <a:pPr eaLnBrk="0" hangingPunct="0"/>
            <a:r>
              <a:rPr lang="en-GB" sz="2400" dirty="0" smtClean="0">
                <a:latin typeface="+mn-lt"/>
              </a:rPr>
              <a:t>             </a:t>
            </a:r>
            <a:r>
              <a:rPr lang="en-GB" sz="2400" u="sng" dirty="0" smtClean="0">
                <a:latin typeface="+mn-lt"/>
              </a:rPr>
              <a:t>% </a:t>
            </a:r>
            <a:r>
              <a:rPr lang="en-GB" sz="2400" u="sng" dirty="0">
                <a:latin typeface="+mn-lt"/>
              </a:rPr>
              <a:t>change in quantity demanded of a good</a:t>
            </a:r>
          </a:p>
          <a:p>
            <a:pPr eaLnBrk="0" hangingPunct="0"/>
            <a:r>
              <a:rPr lang="en-GB" sz="2400" dirty="0">
                <a:latin typeface="+mn-lt"/>
              </a:rPr>
              <a:t>	</a:t>
            </a:r>
            <a:r>
              <a:rPr lang="en-GB" sz="2400" dirty="0" smtClean="0">
                <a:latin typeface="+mn-lt"/>
              </a:rPr>
              <a:t>            % </a:t>
            </a:r>
            <a:r>
              <a:rPr lang="en-GB" sz="2400" dirty="0">
                <a:latin typeface="+mn-lt"/>
              </a:rPr>
              <a:t>change in consumer income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539552" y="4052971"/>
            <a:ext cx="80648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itchFamily="34" charset="0"/>
              <a:buChar char="•"/>
            </a:pPr>
            <a:r>
              <a:rPr lang="en-GB" sz="2400" dirty="0">
                <a:latin typeface="+mn-lt"/>
              </a:rPr>
              <a:t>The income elasticity may be positive or </a:t>
            </a:r>
            <a:r>
              <a:rPr lang="en-GB" sz="2400" dirty="0" smtClean="0">
                <a:latin typeface="+mn-lt"/>
              </a:rPr>
              <a:t>negative</a:t>
            </a:r>
          </a:p>
          <a:p>
            <a:pPr eaLnBrk="0" hangingPunct="0"/>
            <a:endParaRPr lang="en-GB" sz="2400" dirty="0" smtClean="0">
              <a:latin typeface="+mn-lt"/>
            </a:endParaRPr>
          </a:p>
          <a:p>
            <a:pPr algn="r" eaLnBrk="0" hangingPunct="0"/>
            <a:r>
              <a:rPr lang="en-GB" sz="2400" i="1" dirty="0" smtClean="0">
                <a:solidFill>
                  <a:srgbClr val="3E5D78"/>
                </a:solidFill>
                <a:latin typeface="+mn-lt"/>
              </a:rPr>
              <a:t>Why?......</a:t>
            </a:r>
            <a:endParaRPr lang="en-GB" sz="2400" i="1" dirty="0">
              <a:solidFill>
                <a:srgbClr val="3E5D78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Normal and Inferior Goods</a:t>
            </a:r>
            <a:endParaRPr lang="en-GB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A Normal Good has a positive income elasticity of demand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an increase in income leads to an increase in demand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e.g. Most things we consume</a:t>
            </a:r>
          </a:p>
          <a:p>
            <a:pPr lvl="1"/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An Inferior Good has a negative income elasticity of demand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an increase in income leads to a fall demand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e.g. Kraft Dinner</a:t>
            </a:r>
          </a:p>
          <a:p>
            <a:pPr lvl="1"/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A Luxury Good has an income elasticity of demand greater than 1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It is a particular type of normal good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</a:rPr>
              <a:t>e.g. wine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76CB5-F562-4D65-8001-9DE09EBA461C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 bldLvl="2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Income and the Demand Curve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3A49-10A4-4814-A161-E7C4D75F5679}" type="slidenum">
              <a:rPr lang="en-US" smtClean="0"/>
              <a:pPr/>
              <a:t>23</a:t>
            </a:fld>
            <a:endParaRPr lang="en-US"/>
          </a:p>
        </p:txBody>
      </p:sp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366639" y="1124744"/>
            <a:ext cx="8021638" cy="4211638"/>
            <a:chOff x="250" y="960"/>
            <a:chExt cx="5053" cy="2653"/>
          </a:xfrm>
        </p:grpSpPr>
        <p:sp>
          <p:nvSpPr>
            <p:cNvPr id="38916" name="Text Box 4"/>
            <p:cNvSpPr txBox="1">
              <a:spLocks noChangeArrowheads="1"/>
            </p:cNvSpPr>
            <p:nvPr/>
          </p:nvSpPr>
          <p:spPr bwMode="auto">
            <a:xfrm>
              <a:off x="250" y="960"/>
              <a:ext cx="295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GB" sz="2400" b="1" dirty="0">
                  <a:solidFill>
                    <a:srgbClr val="3E5D78"/>
                  </a:solidFill>
                </a:rPr>
                <a:t>For an increase in </a:t>
              </a:r>
              <a:r>
                <a:rPr lang="en-GB" sz="2400" b="1" dirty="0" smtClean="0">
                  <a:solidFill>
                    <a:srgbClr val="3E5D78"/>
                  </a:solidFill>
                </a:rPr>
                <a:t>income...</a:t>
              </a:r>
              <a:endParaRPr lang="en-GB" sz="2400" b="1" dirty="0">
                <a:solidFill>
                  <a:srgbClr val="3E5D78"/>
                </a:solidFill>
              </a:endParaRPr>
            </a:p>
          </p:txBody>
        </p:sp>
        <p:grpSp>
          <p:nvGrpSpPr>
            <p:cNvPr id="38917" name="Group 5"/>
            <p:cNvGrpSpPr>
              <a:grpSpLocks/>
            </p:cNvGrpSpPr>
            <p:nvPr/>
          </p:nvGrpSpPr>
          <p:grpSpPr bwMode="auto">
            <a:xfrm>
              <a:off x="389" y="1399"/>
              <a:ext cx="4914" cy="2214"/>
              <a:chOff x="389" y="1399"/>
              <a:chExt cx="4914" cy="2214"/>
            </a:xfrm>
          </p:grpSpPr>
          <p:grpSp>
            <p:nvGrpSpPr>
              <p:cNvPr id="38918" name="Group 6"/>
              <p:cNvGrpSpPr>
                <a:grpSpLocks/>
              </p:cNvGrpSpPr>
              <p:nvPr/>
            </p:nvGrpSpPr>
            <p:grpSpPr bwMode="auto">
              <a:xfrm>
                <a:off x="389" y="1774"/>
                <a:ext cx="2315" cy="1839"/>
                <a:chOff x="389" y="1774"/>
                <a:chExt cx="2315" cy="1839"/>
              </a:xfrm>
            </p:grpSpPr>
            <p:sp>
              <p:nvSpPr>
                <p:cNvPr id="38921" name="Line 9"/>
                <p:cNvSpPr>
                  <a:spLocks noChangeShapeType="1"/>
                </p:cNvSpPr>
                <p:nvPr/>
              </p:nvSpPr>
              <p:spPr bwMode="auto">
                <a:xfrm>
                  <a:off x="1248" y="1824"/>
                  <a:ext cx="432" cy="1296"/>
                </a:xfrm>
                <a:prstGeom prst="line">
                  <a:avLst/>
                </a:prstGeom>
                <a:noFill/>
                <a:ln w="44450">
                  <a:solidFill>
                    <a:srgbClr val="006699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922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2052" y="3382"/>
                  <a:ext cx="652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i="1"/>
                    <a:t>Quantity</a:t>
                  </a:r>
                </a:p>
              </p:txBody>
            </p:sp>
            <p:sp>
              <p:nvSpPr>
                <p:cNvPr id="38923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389" y="1774"/>
                  <a:ext cx="44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i="1" dirty="0"/>
                    <a:t>Price</a:t>
                  </a:r>
                  <a:endParaRPr lang="en-GB" sz="2400" i="1" dirty="0"/>
                </a:p>
              </p:txBody>
            </p:sp>
            <p:sp>
              <p:nvSpPr>
                <p:cNvPr id="38924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1680" y="2880"/>
                  <a:ext cx="32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sz="2400" dirty="0"/>
                    <a:t>D</a:t>
                  </a:r>
                  <a:r>
                    <a:rPr lang="en-GB" sz="2400" baseline="-25000" dirty="0"/>
                    <a:t>0</a:t>
                  </a:r>
                  <a:endParaRPr lang="en-GB" sz="2400" dirty="0"/>
                </a:p>
              </p:txBody>
            </p:sp>
          </p:grpSp>
          <p:sp>
            <p:nvSpPr>
              <p:cNvPr id="38925" name="Text Box 13"/>
              <p:cNvSpPr txBox="1">
                <a:spLocks noChangeArrowheads="1"/>
              </p:cNvSpPr>
              <p:nvPr/>
            </p:nvSpPr>
            <p:spPr bwMode="auto">
              <a:xfrm>
                <a:off x="950" y="1399"/>
                <a:ext cx="135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dirty="0"/>
                  <a:t>NORMAL GOOD</a:t>
                </a:r>
                <a:endParaRPr lang="en-GB" sz="2000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38926" name="Text Box 14"/>
              <p:cNvSpPr txBox="1">
                <a:spLocks noChangeArrowheads="1"/>
              </p:cNvSpPr>
              <p:nvPr/>
            </p:nvSpPr>
            <p:spPr bwMode="auto">
              <a:xfrm>
                <a:off x="3600" y="1422"/>
                <a:ext cx="1413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dirty="0"/>
                  <a:t>INFERIOR GOOD</a:t>
                </a:r>
                <a:endParaRPr lang="en-GB" sz="2000" dirty="0">
                  <a:solidFill>
                    <a:srgbClr val="0000FF"/>
                  </a:solidFill>
                </a:endParaRPr>
              </a:p>
            </p:txBody>
          </p:sp>
          <p:grpSp>
            <p:nvGrpSpPr>
              <p:cNvPr id="38927" name="Group 15"/>
              <p:cNvGrpSpPr>
                <a:grpSpLocks/>
              </p:cNvGrpSpPr>
              <p:nvPr/>
            </p:nvGrpSpPr>
            <p:grpSpPr bwMode="auto">
              <a:xfrm>
                <a:off x="2981" y="1723"/>
                <a:ext cx="2322" cy="1883"/>
                <a:chOff x="2981" y="1723"/>
                <a:chExt cx="2322" cy="1883"/>
              </a:xfrm>
            </p:grpSpPr>
            <p:sp>
              <p:nvSpPr>
                <p:cNvPr id="38930" name="Line 18"/>
                <p:cNvSpPr>
                  <a:spLocks noChangeShapeType="1"/>
                </p:cNvSpPr>
                <p:nvPr/>
              </p:nvSpPr>
              <p:spPr bwMode="auto">
                <a:xfrm>
                  <a:off x="4032" y="1824"/>
                  <a:ext cx="432" cy="1296"/>
                </a:xfrm>
                <a:prstGeom prst="line">
                  <a:avLst/>
                </a:prstGeom>
                <a:noFill/>
                <a:ln w="57150">
                  <a:solidFill>
                    <a:srgbClr val="006699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931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4651" y="3375"/>
                  <a:ext cx="652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i="1"/>
                    <a:t>Quantity</a:t>
                  </a:r>
                </a:p>
              </p:txBody>
            </p:sp>
            <p:sp>
              <p:nvSpPr>
                <p:cNvPr id="38932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4464" y="2880"/>
                  <a:ext cx="32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sz="2400" dirty="0"/>
                    <a:t>D</a:t>
                  </a:r>
                  <a:r>
                    <a:rPr lang="en-GB" sz="2400" baseline="-25000" dirty="0"/>
                    <a:t>0</a:t>
                  </a:r>
                  <a:endParaRPr lang="en-GB" sz="2400" dirty="0"/>
                </a:p>
              </p:txBody>
            </p:sp>
            <p:sp>
              <p:nvSpPr>
                <p:cNvPr id="38933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2981" y="1723"/>
                  <a:ext cx="44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i="1" dirty="0"/>
                    <a:t>Price</a:t>
                  </a:r>
                </a:p>
              </p:txBody>
            </p:sp>
          </p:grpSp>
        </p:grpSp>
      </p:grpSp>
      <p:grpSp>
        <p:nvGrpSpPr>
          <p:cNvPr id="38934" name="Group 22"/>
          <p:cNvGrpSpPr>
            <a:grpSpLocks/>
          </p:cNvGrpSpPr>
          <p:nvPr/>
        </p:nvGrpSpPr>
        <p:grpSpPr bwMode="auto">
          <a:xfrm>
            <a:off x="1122363" y="2895600"/>
            <a:ext cx="2690811" cy="3346450"/>
            <a:chOff x="707" y="1824"/>
            <a:chExt cx="1695" cy="2108"/>
          </a:xfrm>
        </p:grpSpPr>
        <p:grpSp>
          <p:nvGrpSpPr>
            <p:cNvPr id="38935" name="Group 23"/>
            <p:cNvGrpSpPr>
              <a:grpSpLocks/>
            </p:cNvGrpSpPr>
            <p:nvPr/>
          </p:nvGrpSpPr>
          <p:grpSpPr bwMode="auto">
            <a:xfrm>
              <a:off x="1344" y="1824"/>
              <a:ext cx="1058" cy="1359"/>
              <a:chOff x="1344" y="1824"/>
              <a:chExt cx="1058" cy="1359"/>
            </a:xfrm>
          </p:grpSpPr>
          <p:sp>
            <p:nvSpPr>
              <p:cNvPr id="38936" name="Line 24"/>
              <p:cNvSpPr>
                <a:spLocks noChangeShapeType="1"/>
              </p:cNvSpPr>
              <p:nvPr/>
            </p:nvSpPr>
            <p:spPr bwMode="auto">
              <a:xfrm>
                <a:off x="1632" y="1824"/>
                <a:ext cx="477" cy="1289"/>
              </a:xfrm>
              <a:prstGeom prst="line">
                <a:avLst/>
              </a:prstGeom>
              <a:noFill/>
              <a:ln w="57150">
                <a:solidFill>
                  <a:srgbClr val="006699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37" name="Text Box 25"/>
              <p:cNvSpPr txBox="1">
                <a:spLocks noChangeArrowheads="1"/>
              </p:cNvSpPr>
              <p:nvPr/>
            </p:nvSpPr>
            <p:spPr bwMode="auto">
              <a:xfrm>
                <a:off x="2109" y="2931"/>
                <a:ext cx="293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dirty="0"/>
                  <a:t>D</a:t>
                </a:r>
                <a:r>
                  <a:rPr lang="en-GB" sz="2000" baseline="-25000" dirty="0"/>
                  <a:t>1</a:t>
                </a:r>
                <a:endParaRPr lang="en-GB" sz="2000" dirty="0"/>
              </a:p>
            </p:txBody>
          </p:sp>
          <p:sp>
            <p:nvSpPr>
              <p:cNvPr id="38938" name="Line 26"/>
              <p:cNvSpPr>
                <a:spLocks noChangeShapeType="1"/>
              </p:cNvSpPr>
              <p:nvPr/>
            </p:nvSpPr>
            <p:spPr bwMode="auto">
              <a:xfrm>
                <a:off x="1344" y="1968"/>
                <a:ext cx="28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8939" name="Text Box 27"/>
            <p:cNvSpPr txBox="1">
              <a:spLocks noChangeArrowheads="1"/>
            </p:cNvSpPr>
            <p:nvPr/>
          </p:nvSpPr>
          <p:spPr bwMode="auto">
            <a:xfrm>
              <a:off x="707" y="3486"/>
              <a:ext cx="1398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>
                  <a:latin typeface="+mn-lt"/>
                </a:rPr>
                <a:t>Demand curve</a:t>
              </a:r>
            </a:p>
            <a:p>
              <a:pPr eaLnBrk="0" hangingPunct="0"/>
              <a:r>
                <a:rPr lang="en-GB" sz="2000" dirty="0">
                  <a:latin typeface="+mn-lt"/>
                </a:rPr>
                <a:t>moves to the right</a:t>
              </a:r>
            </a:p>
          </p:txBody>
        </p:sp>
      </p:grpSp>
      <p:grpSp>
        <p:nvGrpSpPr>
          <p:cNvPr id="38940" name="Group 28"/>
          <p:cNvGrpSpPr>
            <a:grpSpLocks/>
          </p:cNvGrpSpPr>
          <p:nvPr/>
        </p:nvGrpSpPr>
        <p:grpSpPr bwMode="auto">
          <a:xfrm>
            <a:off x="5257800" y="2924175"/>
            <a:ext cx="2062163" cy="3394075"/>
            <a:chOff x="3312" y="1842"/>
            <a:chExt cx="1299" cy="2138"/>
          </a:xfrm>
        </p:grpSpPr>
        <p:sp>
          <p:nvSpPr>
            <p:cNvPr id="38941" name="Line 29"/>
            <p:cNvSpPr>
              <a:spLocks noChangeShapeType="1"/>
            </p:cNvSpPr>
            <p:nvPr/>
          </p:nvSpPr>
          <p:spPr bwMode="auto">
            <a:xfrm>
              <a:off x="3560" y="1842"/>
              <a:ext cx="406" cy="1241"/>
            </a:xfrm>
            <a:prstGeom prst="line">
              <a:avLst/>
            </a:prstGeom>
            <a:noFill/>
            <a:ln w="4445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42" name="Text Box 30"/>
            <p:cNvSpPr txBox="1">
              <a:spLocks noChangeArrowheads="1"/>
            </p:cNvSpPr>
            <p:nvPr/>
          </p:nvSpPr>
          <p:spPr bwMode="auto">
            <a:xfrm>
              <a:off x="3969" y="2886"/>
              <a:ext cx="32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400" dirty="0"/>
                <a:t>D</a:t>
              </a:r>
              <a:r>
                <a:rPr lang="en-GB" sz="2400" baseline="-25000" dirty="0"/>
                <a:t>1</a:t>
              </a:r>
              <a:endParaRPr lang="en-GB" sz="2400" dirty="0"/>
            </a:p>
          </p:txBody>
        </p:sp>
        <p:sp>
          <p:nvSpPr>
            <p:cNvPr id="38943" name="Line 31"/>
            <p:cNvSpPr>
              <a:spLocks noChangeShapeType="1"/>
            </p:cNvSpPr>
            <p:nvPr/>
          </p:nvSpPr>
          <p:spPr bwMode="auto">
            <a:xfrm flipH="1">
              <a:off x="3742" y="2024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44" name="Text Box 32"/>
            <p:cNvSpPr txBox="1">
              <a:spLocks noChangeArrowheads="1"/>
            </p:cNvSpPr>
            <p:nvPr/>
          </p:nvSpPr>
          <p:spPr bwMode="auto">
            <a:xfrm>
              <a:off x="3312" y="3534"/>
              <a:ext cx="1299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>
                  <a:latin typeface="+mn-lt"/>
                </a:rPr>
                <a:t>Demand curve </a:t>
              </a:r>
            </a:p>
            <a:p>
              <a:pPr eaLnBrk="0" hangingPunct="0"/>
              <a:r>
                <a:rPr lang="en-GB" sz="2000" dirty="0">
                  <a:latin typeface="+mn-lt"/>
                </a:rPr>
                <a:t>moves to the left</a:t>
              </a:r>
            </a:p>
          </p:txBody>
        </p:sp>
      </p:grpSp>
      <p:cxnSp>
        <p:nvCxnSpPr>
          <p:cNvPr id="3" name="Straight Connector 2"/>
          <p:cNvCxnSpPr/>
          <p:nvPr/>
        </p:nvCxnSpPr>
        <p:spPr>
          <a:xfrm flipV="1">
            <a:off x="5379964" y="2687093"/>
            <a:ext cx="0" cy="26035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5379964" y="5290593"/>
            <a:ext cx="21939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65164" y="5290593"/>
            <a:ext cx="273077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1265164" y="2849018"/>
            <a:ext cx="26987" cy="24415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Inflation and Demand Elasticity</a:t>
            </a:r>
            <a:endParaRPr lang="en-US" dirty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Price inflation exists in most economies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e.g. All prices rose in 2009 by 2%</a:t>
            </a: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When computing the price elasticity of demand for one good we use the price change of that good relative to the inflation rate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Example: If good X increase in price by 5%, its quantity declines by 1%, and the inflation rate is 2%</a:t>
            </a:r>
          </a:p>
          <a:p>
            <a:pPr lvl="1"/>
            <a:r>
              <a:rPr lang="el-GR" dirty="0" smtClean="0">
                <a:solidFill>
                  <a:schemeClr val="tx1"/>
                </a:solidFill>
              </a:rPr>
              <a:t>ε</a:t>
            </a:r>
            <a:r>
              <a:rPr lang="en-US" dirty="0" smtClean="0">
                <a:solidFill>
                  <a:schemeClr val="tx1"/>
                </a:solidFill>
              </a:rPr>
              <a:t>d   =</a:t>
            </a:r>
            <a:endParaRPr lang="el-GR" dirty="0" smtClean="0">
              <a:solidFill>
                <a:schemeClr val="tx1"/>
              </a:solidFill>
            </a:endParaRP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817D1-390A-4D19-A3D2-203E64F2D0A5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2555751" y="4724871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%</a:t>
            </a:r>
            <a:r>
              <a:rPr lang="el-GR" sz="2400" dirty="0">
                <a:cs typeface="Arial" charset="0"/>
              </a:rPr>
              <a:t>Δ</a:t>
            </a:r>
            <a:r>
              <a:rPr lang="en-US" sz="2400" dirty="0">
                <a:cs typeface="Arial" charset="0"/>
              </a:rPr>
              <a:t>Q</a:t>
            </a:r>
            <a:endParaRPr lang="el-GR" sz="2400" dirty="0">
              <a:cs typeface="Arial" charset="0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555751" y="5156671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%</a:t>
            </a:r>
            <a:r>
              <a:rPr lang="el-GR" sz="2400" dirty="0">
                <a:cs typeface="Arial" charset="0"/>
              </a:rPr>
              <a:t>Δ</a:t>
            </a:r>
            <a:r>
              <a:rPr lang="en-US" sz="2400" dirty="0">
                <a:cs typeface="Arial" charset="0"/>
              </a:rPr>
              <a:t>P</a:t>
            </a:r>
            <a:endParaRPr lang="el-GR" sz="2400" dirty="0">
              <a:cs typeface="Arial" charset="0"/>
            </a:endParaRPr>
          </a:p>
        </p:txBody>
      </p:sp>
      <p:sp>
        <p:nvSpPr>
          <p:cNvPr id="10" name="Line 13"/>
          <p:cNvSpPr>
            <a:spLocks noChangeShapeType="1"/>
          </p:cNvSpPr>
          <p:nvPr/>
        </p:nvSpPr>
        <p:spPr bwMode="auto">
          <a:xfrm>
            <a:off x="2555751" y="5156671"/>
            <a:ext cx="86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4211514" y="4724871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cs typeface="Arial" charset="0"/>
              </a:rPr>
              <a:t>-1%</a:t>
            </a:r>
            <a:endParaRPr lang="el-GR" sz="2400" dirty="0">
              <a:cs typeface="Arial" charset="0"/>
            </a:endParaRPr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4211514" y="5156671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cs typeface="Arial" charset="0"/>
              </a:rPr>
              <a:t> 3%</a:t>
            </a:r>
            <a:endParaRPr lang="el-GR" sz="2400" dirty="0">
              <a:cs typeface="Arial" charset="0"/>
            </a:endParaRPr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>
            <a:off x="4211514" y="5156670"/>
            <a:ext cx="648518" cy="521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" name="Text Box 17"/>
          <p:cNvSpPr txBox="1">
            <a:spLocks noChangeArrowheads="1"/>
          </p:cNvSpPr>
          <p:nvPr/>
        </p:nvSpPr>
        <p:spPr bwMode="auto">
          <a:xfrm>
            <a:off x="3635251" y="4869334"/>
            <a:ext cx="358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=</a:t>
            </a:r>
          </a:p>
        </p:txBody>
      </p:sp>
      <p:sp>
        <p:nvSpPr>
          <p:cNvPr id="15" name="Text Box 18"/>
          <p:cNvSpPr txBox="1">
            <a:spLocks noChangeArrowheads="1"/>
          </p:cNvSpPr>
          <p:nvPr/>
        </p:nvSpPr>
        <p:spPr bwMode="auto">
          <a:xfrm>
            <a:off x="5292601" y="4869334"/>
            <a:ext cx="358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=</a:t>
            </a:r>
          </a:p>
        </p:txBody>
      </p:sp>
      <p:sp>
        <p:nvSpPr>
          <p:cNvPr id="16" name="Text Box 19"/>
          <p:cNvSpPr txBox="1">
            <a:spLocks noChangeArrowheads="1"/>
          </p:cNvSpPr>
          <p:nvPr/>
        </p:nvSpPr>
        <p:spPr bwMode="auto">
          <a:xfrm>
            <a:off x="5795839" y="4724871"/>
            <a:ext cx="720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cs typeface="Arial" charset="0"/>
              </a:rPr>
              <a:t>-1</a:t>
            </a:r>
            <a:endParaRPr lang="el-GR" sz="2400" dirty="0">
              <a:cs typeface="Arial" charset="0"/>
            </a:endParaRPr>
          </a:p>
        </p:txBody>
      </p:sp>
      <p:sp>
        <p:nvSpPr>
          <p:cNvPr id="17" name="Text Box 20"/>
          <p:cNvSpPr txBox="1">
            <a:spLocks noChangeArrowheads="1"/>
          </p:cNvSpPr>
          <p:nvPr/>
        </p:nvSpPr>
        <p:spPr bwMode="auto">
          <a:xfrm>
            <a:off x="5795839" y="5156671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cs typeface="Arial" charset="0"/>
              </a:rPr>
              <a:t> 3</a:t>
            </a:r>
            <a:endParaRPr lang="el-GR" sz="2400" dirty="0">
              <a:cs typeface="Arial" charset="0"/>
            </a:endParaRPr>
          </a:p>
        </p:txBody>
      </p:sp>
      <p:sp>
        <p:nvSpPr>
          <p:cNvPr id="18" name="Line 21"/>
          <p:cNvSpPr>
            <a:spLocks noChangeShapeType="1"/>
          </p:cNvSpPr>
          <p:nvPr/>
        </p:nvSpPr>
        <p:spPr bwMode="auto">
          <a:xfrm>
            <a:off x="5795839" y="5156670"/>
            <a:ext cx="432345" cy="521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uiExpand="1" build="p"/>
      <p:bldP spid="8" grpId="0"/>
      <p:bldP spid="9" grpId="0"/>
      <p:bldP spid="10" grpId="0" animBg="1"/>
      <p:bldP spid="11" grpId="0"/>
      <p:bldP spid="12" grpId="0"/>
      <p:bldP spid="13" grpId="0" animBg="1"/>
      <p:bldP spid="14" grpId="0"/>
      <p:bldP spid="15" grpId="0"/>
      <p:bldP spid="16" grpId="0"/>
      <p:bldP spid="17" grpId="0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Elasticity of Supply</a:t>
            </a:r>
            <a:endParaRPr lang="en-US" dirty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Measures the responsiveness of the quantity supplied 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to a change in price….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CAA2-97C4-40E9-9890-0E147D4DBC6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323851" y="2344737"/>
            <a:ext cx="672465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GB" sz="2800" b="1" dirty="0">
                <a:solidFill>
                  <a:schemeClr val="bg1"/>
                </a:solidFill>
              </a:rPr>
              <a:t>	</a:t>
            </a:r>
            <a:r>
              <a:rPr lang="en-GB" sz="2400" u="sng" dirty="0"/>
              <a:t>% change in quantity supplied</a:t>
            </a:r>
          </a:p>
          <a:p>
            <a:pPr eaLnBrk="0" hangingPunct="0"/>
            <a:r>
              <a:rPr lang="en-GB" sz="2400" dirty="0"/>
              <a:t>		% change in price</a:t>
            </a:r>
          </a:p>
        </p:txBody>
      </p:sp>
      <p:graphicFrame>
        <p:nvGraphicFramePr>
          <p:cNvPr id="5735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54370218"/>
              </p:ext>
            </p:extLst>
          </p:nvPr>
        </p:nvGraphicFramePr>
        <p:xfrm>
          <a:off x="1325488" y="3501008"/>
          <a:ext cx="4038600" cy="882650"/>
        </p:xfrm>
        <a:graphic>
          <a:graphicData uri="http://schemas.openxmlformats.org/presentationml/2006/ole">
            <p:oleObj spid="_x0000_s57441" name="Equation" r:id="rId3" imgW="1917700" imgH="419100" progId="Equation.3">
              <p:embed/>
            </p:oleObj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843808" y="5085184"/>
            <a:ext cx="5184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Same definition as price elasticity of demand except that it applies to the supply curve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Alternative Supply Elasticities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6147A-3578-438D-9DC3-1D47DFA5385D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0420" name="Line 4"/>
          <p:cNvSpPr>
            <a:spLocks noChangeShapeType="1"/>
          </p:cNvSpPr>
          <p:nvPr/>
        </p:nvSpPr>
        <p:spPr bwMode="auto">
          <a:xfrm>
            <a:off x="1116013" y="2133600"/>
            <a:ext cx="0" cy="3384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1" name="Line 5"/>
          <p:cNvSpPr>
            <a:spLocks noChangeShapeType="1"/>
          </p:cNvSpPr>
          <p:nvPr/>
        </p:nvSpPr>
        <p:spPr bwMode="auto">
          <a:xfrm>
            <a:off x="1116013" y="5518150"/>
            <a:ext cx="36734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2124075" y="5516563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0</a:t>
            </a: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2627313" y="5516563"/>
            <a:ext cx="576262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1</a:t>
            </a: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684213" y="299720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1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684213" y="3500438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0</a:t>
            </a:r>
          </a:p>
        </p:txBody>
      </p:sp>
      <p:sp>
        <p:nvSpPr>
          <p:cNvPr id="60426" name="Line 10"/>
          <p:cNvSpPr>
            <a:spLocks noChangeShapeType="1"/>
          </p:cNvSpPr>
          <p:nvPr/>
        </p:nvSpPr>
        <p:spPr bwMode="auto">
          <a:xfrm flipV="1">
            <a:off x="1116013" y="3572667"/>
            <a:ext cx="3384550" cy="252413"/>
          </a:xfrm>
          <a:prstGeom prst="line">
            <a:avLst/>
          </a:prstGeom>
          <a:noFill/>
          <a:ln w="3175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7" name="Line 11"/>
          <p:cNvSpPr>
            <a:spLocks noChangeShapeType="1"/>
          </p:cNvSpPr>
          <p:nvPr/>
        </p:nvSpPr>
        <p:spPr bwMode="auto">
          <a:xfrm flipV="1">
            <a:off x="1403649" y="2636838"/>
            <a:ext cx="1944390" cy="2197100"/>
          </a:xfrm>
          <a:prstGeom prst="line">
            <a:avLst/>
          </a:prstGeom>
          <a:noFill/>
          <a:ln w="3175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8" name="Line 12"/>
          <p:cNvSpPr>
            <a:spLocks noChangeShapeType="1"/>
          </p:cNvSpPr>
          <p:nvPr/>
        </p:nvSpPr>
        <p:spPr bwMode="auto">
          <a:xfrm flipH="1">
            <a:off x="2232023" y="2276476"/>
            <a:ext cx="288131" cy="3240088"/>
          </a:xfrm>
          <a:prstGeom prst="line">
            <a:avLst/>
          </a:prstGeom>
          <a:noFill/>
          <a:ln w="3175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9" name="Line 13"/>
          <p:cNvSpPr>
            <a:spLocks noChangeShapeType="1"/>
          </p:cNvSpPr>
          <p:nvPr/>
        </p:nvSpPr>
        <p:spPr bwMode="auto">
          <a:xfrm>
            <a:off x="1331913" y="2781300"/>
            <a:ext cx="2376487" cy="2087563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30" name="Line 14"/>
          <p:cNvSpPr>
            <a:spLocks noChangeShapeType="1"/>
          </p:cNvSpPr>
          <p:nvPr/>
        </p:nvSpPr>
        <p:spPr bwMode="auto">
          <a:xfrm>
            <a:off x="1908175" y="2492375"/>
            <a:ext cx="2376488" cy="2087563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31" name="Line 15"/>
          <p:cNvSpPr>
            <a:spLocks noChangeShapeType="1"/>
          </p:cNvSpPr>
          <p:nvPr/>
        </p:nvSpPr>
        <p:spPr bwMode="auto">
          <a:xfrm flipH="1">
            <a:off x="1116013" y="3284538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32" name="Line 16"/>
          <p:cNvSpPr>
            <a:spLocks noChangeShapeType="1"/>
          </p:cNvSpPr>
          <p:nvPr/>
        </p:nvSpPr>
        <p:spPr bwMode="auto">
          <a:xfrm>
            <a:off x="2771775" y="3284538"/>
            <a:ext cx="0" cy="22320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33" name="Text Box 17"/>
          <p:cNvSpPr txBox="1">
            <a:spLocks noChangeArrowheads="1"/>
          </p:cNvSpPr>
          <p:nvPr/>
        </p:nvSpPr>
        <p:spPr bwMode="auto">
          <a:xfrm>
            <a:off x="1343195" y="1340768"/>
            <a:ext cx="3276278" cy="64633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 </a:t>
            </a:r>
            <a:r>
              <a:rPr lang="en-US" dirty="0" smtClean="0"/>
              <a:t>elasticity =&gt; zero implies large price increases</a:t>
            </a:r>
            <a:endParaRPr lang="en-US" dirty="0"/>
          </a:p>
        </p:txBody>
      </p:sp>
      <p:sp>
        <p:nvSpPr>
          <p:cNvPr id="60434" name="Text Box 18"/>
          <p:cNvSpPr txBox="1">
            <a:spLocks noChangeArrowheads="1"/>
          </p:cNvSpPr>
          <p:nvPr/>
        </p:nvSpPr>
        <p:spPr bwMode="auto">
          <a:xfrm>
            <a:off x="2916238" y="299720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B</a:t>
            </a:r>
          </a:p>
        </p:txBody>
      </p:sp>
      <p:sp>
        <p:nvSpPr>
          <p:cNvPr id="60435" name="Text Box 19"/>
          <p:cNvSpPr txBox="1">
            <a:spLocks noChangeArrowheads="1"/>
          </p:cNvSpPr>
          <p:nvPr/>
        </p:nvSpPr>
        <p:spPr bwMode="auto">
          <a:xfrm>
            <a:off x="3708400" y="4724400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</a:p>
        </p:txBody>
      </p:sp>
      <p:sp>
        <p:nvSpPr>
          <p:cNvPr id="60436" name="Text Box 20"/>
          <p:cNvSpPr txBox="1">
            <a:spLocks noChangeArrowheads="1"/>
          </p:cNvSpPr>
          <p:nvPr/>
        </p:nvSpPr>
        <p:spPr bwMode="auto">
          <a:xfrm>
            <a:off x="4211638" y="4437063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D</a:t>
            </a:r>
            <a:r>
              <a:rPr lang="en-US" sz="2000" baseline="-25000" dirty="0"/>
              <a:t>1</a:t>
            </a:r>
          </a:p>
        </p:txBody>
      </p:sp>
      <p:sp>
        <p:nvSpPr>
          <p:cNvPr id="60437" name="Text Box 21"/>
          <p:cNvSpPr txBox="1">
            <a:spLocks noChangeArrowheads="1"/>
          </p:cNvSpPr>
          <p:nvPr/>
        </p:nvSpPr>
        <p:spPr bwMode="auto">
          <a:xfrm>
            <a:off x="3361605" y="2476832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</a:t>
            </a:r>
          </a:p>
        </p:txBody>
      </p:sp>
      <p:sp>
        <p:nvSpPr>
          <p:cNvPr id="60438" name="Text Box 22"/>
          <p:cNvSpPr txBox="1">
            <a:spLocks noChangeArrowheads="1"/>
          </p:cNvSpPr>
          <p:nvPr/>
        </p:nvSpPr>
        <p:spPr bwMode="auto">
          <a:xfrm>
            <a:off x="1943894" y="3668574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A</a:t>
            </a:r>
          </a:p>
        </p:txBody>
      </p:sp>
      <p:sp>
        <p:nvSpPr>
          <p:cNvPr id="60439" name="Text Box 23"/>
          <p:cNvSpPr txBox="1">
            <a:spLocks noChangeArrowheads="1"/>
          </p:cNvSpPr>
          <p:nvPr/>
        </p:nvSpPr>
        <p:spPr bwMode="auto">
          <a:xfrm>
            <a:off x="5148064" y="3486226"/>
            <a:ext cx="34563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 </a:t>
            </a:r>
            <a:r>
              <a:rPr lang="en-US" dirty="0" smtClean="0"/>
              <a:t>elasticity approaching infinity implies large quantity increases</a:t>
            </a:r>
            <a:endParaRPr lang="en-US" dirty="0"/>
          </a:p>
        </p:txBody>
      </p:sp>
      <p:sp>
        <p:nvSpPr>
          <p:cNvPr id="60440" name="Text Box 24"/>
          <p:cNvSpPr txBox="1">
            <a:spLocks noChangeArrowheads="1"/>
          </p:cNvSpPr>
          <p:nvPr/>
        </p:nvSpPr>
        <p:spPr bwMode="auto">
          <a:xfrm>
            <a:off x="2435226" y="2654299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err="1"/>
              <a:t>B</a:t>
            </a:r>
            <a:r>
              <a:rPr lang="en-US" sz="2000" baseline="-25000" dirty="0" err="1"/>
              <a:t>z</a:t>
            </a:r>
            <a:endParaRPr lang="en-US" sz="2000" baseline="-25000" dirty="0"/>
          </a:p>
        </p:txBody>
      </p:sp>
      <p:sp>
        <p:nvSpPr>
          <p:cNvPr id="60441" name="Text Box 25"/>
          <p:cNvSpPr txBox="1">
            <a:spLocks noChangeArrowheads="1"/>
          </p:cNvSpPr>
          <p:nvPr/>
        </p:nvSpPr>
        <p:spPr bwMode="auto">
          <a:xfrm>
            <a:off x="3145595" y="3270777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B</a:t>
            </a:r>
            <a:r>
              <a:rPr lang="en-US" sz="2000" baseline="-25000" dirty="0"/>
              <a:t>I</a:t>
            </a:r>
          </a:p>
        </p:txBody>
      </p:sp>
      <p:graphicFrame>
        <p:nvGraphicFramePr>
          <p:cNvPr id="35" name="Diagram 34"/>
          <p:cNvGraphicFramePr/>
          <p:nvPr>
            <p:extLst>
              <p:ext uri="{D42A27DB-BD31-4B8C-83A1-F6EECF244321}">
                <p14:modId xmlns:p14="http://schemas.microsoft.com/office/powerpoint/2010/main" xmlns="" val="1617798761"/>
              </p:ext>
            </p:extLst>
          </p:nvPr>
        </p:nvGraphicFramePr>
        <p:xfrm>
          <a:off x="5076056" y="1679575"/>
          <a:ext cx="3600450" cy="133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V="1">
            <a:off x="2232025" y="2852737"/>
            <a:ext cx="0" cy="64770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2614631" y="3825081"/>
            <a:ext cx="733407" cy="79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1116013" y="3698873"/>
            <a:ext cx="1260076" cy="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76089" y="3698875"/>
            <a:ext cx="0" cy="181768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0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0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0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0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/>
      <p:bldP spid="60424" grpId="0"/>
      <p:bldP spid="60426" grpId="0" animBg="1"/>
      <p:bldP spid="60428" grpId="0" animBg="1"/>
      <p:bldP spid="60431" grpId="0" animBg="1"/>
      <p:bldP spid="60432" grpId="0" animBg="1"/>
      <p:bldP spid="60433" grpId="0" animBg="1"/>
      <p:bldP spid="60439" grpId="0"/>
      <p:bldP spid="60440" grpId="0"/>
      <p:bldP spid="60441" grpId="0"/>
      <p:bldGraphic spid="35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Cross-Price Elasticity of Supply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0171D-123F-42BF-A643-F70FAE4E2E16}" type="slidenum">
              <a:rPr lang="en-US" smtClean="0"/>
              <a:pPr/>
              <a:t>27</a:t>
            </a:fld>
            <a:endParaRPr lang="en-US"/>
          </a:p>
        </p:txBody>
      </p:sp>
      <p:grpSp>
        <p:nvGrpSpPr>
          <p:cNvPr id="61443" name="Group 3"/>
          <p:cNvGrpSpPr>
            <a:grpSpLocks/>
          </p:cNvGrpSpPr>
          <p:nvPr/>
        </p:nvGrpSpPr>
        <p:grpSpPr bwMode="auto">
          <a:xfrm>
            <a:off x="611188" y="1989138"/>
            <a:ext cx="7993965" cy="2227262"/>
            <a:chOff x="470" y="912"/>
            <a:chExt cx="4949" cy="1403"/>
          </a:xfrm>
        </p:grpSpPr>
        <p:sp>
          <p:nvSpPr>
            <p:cNvPr id="61444" name="Text Box 4"/>
            <p:cNvSpPr txBox="1">
              <a:spLocks noChangeArrowheads="1"/>
            </p:cNvSpPr>
            <p:nvPr/>
          </p:nvSpPr>
          <p:spPr bwMode="auto">
            <a:xfrm>
              <a:off x="470" y="912"/>
              <a:ext cx="4949" cy="1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GB" sz="2800" dirty="0"/>
                <a:t>The cross-price elasticity of supply for good x</a:t>
              </a:r>
            </a:p>
            <a:p>
              <a:pPr eaLnBrk="0" hangingPunct="0"/>
              <a:r>
                <a:rPr lang="en-GB" sz="2800" dirty="0"/>
                <a:t>with respect to the price of good y is:</a:t>
              </a:r>
            </a:p>
            <a:p>
              <a:pPr eaLnBrk="0" hangingPunct="0"/>
              <a:endParaRPr lang="en-GB" sz="2800" dirty="0"/>
            </a:p>
            <a:p>
              <a:pPr algn="ctr" eaLnBrk="0" hangingPunct="0"/>
              <a:r>
                <a:rPr lang="en-GB" sz="2800" dirty="0"/>
                <a:t>% change in quantity supplied of good x</a:t>
              </a:r>
            </a:p>
            <a:p>
              <a:pPr algn="ctr" eaLnBrk="0" hangingPunct="0"/>
              <a:r>
                <a:rPr lang="en-GB" sz="2800" dirty="0" smtClean="0"/>
                <a:t>% </a:t>
              </a:r>
              <a:r>
                <a:rPr lang="en-GB" sz="2800" dirty="0"/>
                <a:t>change in the price of good y</a:t>
              </a:r>
            </a:p>
          </p:txBody>
        </p:sp>
        <p:sp>
          <p:nvSpPr>
            <p:cNvPr id="61445" name="Line 5"/>
            <p:cNvSpPr>
              <a:spLocks noChangeShapeType="1"/>
            </p:cNvSpPr>
            <p:nvPr/>
          </p:nvSpPr>
          <p:spPr bwMode="auto">
            <a:xfrm>
              <a:off x="1107" y="2016"/>
              <a:ext cx="391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Elasticities and Taxes</a:t>
            </a:r>
            <a:endParaRPr lang="en-US" dirty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980728"/>
            <a:ext cx="8712968" cy="5472608"/>
          </a:xfrm>
        </p:spPr>
        <p:txBody>
          <a:bodyPr/>
          <a:lstStyle/>
          <a:p>
            <a:r>
              <a:rPr lang="en-US" sz="2200" dirty="0" smtClean="0">
                <a:solidFill>
                  <a:schemeClr val="tx1"/>
                </a:solidFill>
              </a:rPr>
              <a:t>An understanding of </a:t>
            </a:r>
            <a:r>
              <a:rPr lang="en-US" sz="2200" dirty="0" err="1" smtClean="0">
                <a:solidFill>
                  <a:schemeClr val="tx1"/>
                </a:solidFill>
              </a:rPr>
              <a:t>elasticities</a:t>
            </a:r>
            <a:r>
              <a:rPr lang="en-US" sz="2200" dirty="0" smtClean="0">
                <a:solidFill>
                  <a:schemeClr val="tx1"/>
                </a:solidFill>
              </a:rPr>
              <a:t> is vital to evaluating the impact of a government’s taxation policies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Will an increase in the tax rate really raise total revenue?</a:t>
            </a:r>
          </a:p>
          <a:p>
            <a:pPr lvl="1"/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Types of taxes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specific type (a fixed dollar levy per unit sold)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ad valorem type (a percentage levy)</a:t>
            </a:r>
          </a:p>
          <a:p>
            <a:pPr lvl="1"/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Incidence of the tax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How the tax burden is shared by buyers and sellers?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In most cases an increase or decrease in the tax changes the price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Therefore in examining tax incidence, one has to examine the net effect of the tax on the equilibrium price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C66B7-EE7B-4CA0-8F03-B3656881449F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3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Tax Incidence with Elastic Supply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B329-BDD5-4873-99C9-4D166E6DA0C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4516" name="Line 4"/>
          <p:cNvSpPr>
            <a:spLocks noChangeShapeType="1"/>
          </p:cNvSpPr>
          <p:nvPr/>
        </p:nvSpPr>
        <p:spPr bwMode="auto">
          <a:xfrm>
            <a:off x="1116013" y="1484784"/>
            <a:ext cx="0" cy="3384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17" name="Line 5"/>
          <p:cNvSpPr>
            <a:spLocks noChangeShapeType="1"/>
          </p:cNvSpPr>
          <p:nvPr/>
        </p:nvSpPr>
        <p:spPr bwMode="auto">
          <a:xfrm>
            <a:off x="1116013" y="4869334"/>
            <a:ext cx="36734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3276600" y="4868665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0</a:t>
            </a: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2627313" y="4868665"/>
            <a:ext cx="576262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t</a:t>
            </a: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395288" y="2635722"/>
            <a:ext cx="792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err="1" smtClean="0"/>
              <a:t>P</a:t>
            </a:r>
            <a:r>
              <a:rPr lang="en-US" sz="2000" baseline="-25000" dirty="0" err="1"/>
              <a:t>t</a:t>
            </a:r>
            <a:r>
              <a:rPr lang="en-US" sz="2000" dirty="0" smtClean="0"/>
              <a:t>=8</a:t>
            </a:r>
            <a:endParaRPr lang="en-US" sz="2000" baseline="-25000" dirty="0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395288" y="3067522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0</a:t>
            </a:r>
            <a:r>
              <a:rPr lang="en-US" sz="2000"/>
              <a:t>=5</a:t>
            </a:r>
            <a:endParaRPr lang="en-US" sz="2000" baseline="-25000"/>
          </a:p>
        </p:txBody>
      </p:sp>
      <p:sp>
        <p:nvSpPr>
          <p:cNvPr id="64522" name="Line 10"/>
          <p:cNvSpPr>
            <a:spLocks noChangeShapeType="1"/>
          </p:cNvSpPr>
          <p:nvPr/>
        </p:nvSpPr>
        <p:spPr bwMode="auto">
          <a:xfrm>
            <a:off x="1979712" y="1988840"/>
            <a:ext cx="2663825" cy="2376488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3" name="Line 11"/>
          <p:cNvSpPr>
            <a:spLocks noChangeShapeType="1"/>
          </p:cNvSpPr>
          <p:nvPr/>
        </p:nvSpPr>
        <p:spPr bwMode="auto">
          <a:xfrm flipV="1">
            <a:off x="1331913" y="2348384"/>
            <a:ext cx="3311525" cy="863600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4" name="Line 12"/>
          <p:cNvSpPr>
            <a:spLocks noChangeShapeType="1"/>
          </p:cNvSpPr>
          <p:nvPr/>
        </p:nvSpPr>
        <p:spPr bwMode="auto">
          <a:xfrm flipV="1">
            <a:off x="1692275" y="2996084"/>
            <a:ext cx="3311525" cy="863600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5" name="Line 13"/>
          <p:cNvSpPr>
            <a:spLocks noChangeShapeType="1"/>
          </p:cNvSpPr>
          <p:nvPr/>
        </p:nvSpPr>
        <p:spPr bwMode="auto">
          <a:xfrm>
            <a:off x="2843213" y="2780184"/>
            <a:ext cx="0" cy="20875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6" name="Line 14"/>
          <p:cNvSpPr>
            <a:spLocks noChangeShapeType="1"/>
          </p:cNvSpPr>
          <p:nvPr/>
        </p:nvSpPr>
        <p:spPr bwMode="auto">
          <a:xfrm>
            <a:off x="3492500" y="3356447"/>
            <a:ext cx="0" cy="15113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7" name="Line 15"/>
          <p:cNvSpPr>
            <a:spLocks noChangeShapeType="1"/>
          </p:cNvSpPr>
          <p:nvPr/>
        </p:nvSpPr>
        <p:spPr bwMode="auto">
          <a:xfrm flipH="1">
            <a:off x="1115616" y="2780928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8" name="Line 16"/>
          <p:cNvSpPr>
            <a:spLocks noChangeShapeType="1"/>
          </p:cNvSpPr>
          <p:nvPr/>
        </p:nvSpPr>
        <p:spPr bwMode="auto">
          <a:xfrm flipH="1">
            <a:off x="1116013" y="3356447"/>
            <a:ext cx="24479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9" name="Line 17"/>
          <p:cNvSpPr>
            <a:spLocks noChangeShapeType="1"/>
          </p:cNvSpPr>
          <p:nvPr/>
        </p:nvSpPr>
        <p:spPr bwMode="auto">
          <a:xfrm flipH="1">
            <a:off x="1116013" y="3572347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323850" y="3356447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ts</a:t>
            </a:r>
            <a:r>
              <a:rPr lang="en-US" sz="2000"/>
              <a:t>=4</a:t>
            </a:r>
            <a:endParaRPr lang="en-US" sz="2000" baseline="-25000"/>
          </a:p>
        </p:txBody>
      </p:sp>
      <p:sp>
        <p:nvSpPr>
          <p:cNvPr id="64531" name="Line 19"/>
          <p:cNvSpPr>
            <a:spLocks noChangeShapeType="1"/>
          </p:cNvSpPr>
          <p:nvPr/>
        </p:nvSpPr>
        <p:spPr bwMode="auto">
          <a:xfrm>
            <a:off x="3995738" y="2564284"/>
            <a:ext cx="0" cy="576263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32" name="Text Box 20"/>
          <p:cNvSpPr txBox="1">
            <a:spLocks noChangeArrowheads="1"/>
          </p:cNvSpPr>
          <p:nvPr/>
        </p:nvSpPr>
        <p:spPr bwMode="auto">
          <a:xfrm>
            <a:off x="4284663" y="25642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$4 = Tax</a:t>
            </a:r>
          </a:p>
        </p:txBody>
      </p:sp>
      <p:sp>
        <p:nvSpPr>
          <p:cNvPr id="64533" name="Text Box 21"/>
          <p:cNvSpPr txBox="1">
            <a:spLocks noChangeArrowheads="1"/>
          </p:cNvSpPr>
          <p:nvPr/>
        </p:nvSpPr>
        <p:spPr bwMode="auto">
          <a:xfrm>
            <a:off x="1439863" y="1487110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</a:p>
        </p:txBody>
      </p:sp>
      <p:sp>
        <p:nvSpPr>
          <p:cNvPr id="64534" name="Text Box 22"/>
          <p:cNvSpPr txBox="1">
            <a:spLocks noChangeArrowheads="1"/>
          </p:cNvSpPr>
          <p:nvPr/>
        </p:nvSpPr>
        <p:spPr bwMode="auto">
          <a:xfrm>
            <a:off x="2700338" y="2348384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B</a:t>
            </a:r>
          </a:p>
        </p:txBody>
      </p:sp>
      <p:sp>
        <p:nvSpPr>
          <p:cNvPr id="64535" name="Text Box 23"/>
          <p:cNvSpPr txBox="1">
            <a:spLocks noChangeArrowheads="1"/>
          </p:cNvSpPr>
          <p:nvPr/>
        </p:nvSpPr>
        <p:spPr bwMode="auto">
          <a:xfrm>
            <a:off x="3419475" y="2996084"/>
            <a:ext cx="323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A</a:t>
            </a:r>
          </a:p>
        </p:txBody>
      </p:sp>
      <p:sp>
        <p:nvSpPr>
          <p:cNvPr id="64536" name="Text Box 24"/>
          <p:cNvSpPr txBox="1">
            <a:spLocks noChangeArrowheads="1"/>
          </p:cNvSpPr>
          <p:nvPr/>
        </p:nvSpPr>
        <p:spPr bwMode="auto">
          <a:xfrm>
            <a:off x="2790032" y="3508589"/>
            <a:ext cx="468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C</a:t>
            </a:r>
          </a:p>
        </p:txBody>
      </p:sp>
      <p:sp>
        <p:nvSpPr>
          <p:cNvPr id="64537" name="Text Box 25"/>
          <p:cNvSpPr txBox="1">
            <a:spLocks noChangeArrowheads="1"/>
          </p:cNvSpPr>
          <p:nvPr/>
        </p:nvSpPr>
        <p:spPr bwMode="auto">
          <a:xfrm>
            <a:off x="5003800" y="2924647"/>
            <a:ext cx="432296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S</a:t>
            </a:r>
            <a:endParaRPr lang="en-US" sz="2000" baseline="-25000" dirty="0"/>
          </a:p>
        </p:txBody>
      </p:sp>
      <p:sp>
        <p:nvSpPr>
          <p:cNvPr id="64538" name="Text Box 26"/>
          <p:cNvSpPr txBox="1">
            <a:spLocks noChangeArrowheads="1"/>
          </p:cNvSpPr>
          <p:nvPr/>
        </p:nvSpPr>
        <p:spPr bwMode="auto">
          <a:xfrm>
            <a:off x="4572000" y="2059459"/>
            <a:ext cx="504056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</a:t>
            </a:r>
            <a:r>
              <a:rPr lang="en-US" sz="2000" baseline="-25000"/>
              <a:t>t</a:t>
            </a:r>
          </a:p>
        </p:txBody>
      </p:sp>
      <p:sp>
        <p:nvSpPr>
          <p:cNvPr id="64540" name="AutoShape 28"/>
          <p:cNvSpPr>
            <a:spLocks/>
          </p:cNvSpPr>
          <p:nvPr/>
        </p:nvSpPr>
        <p:spPr bwMode="auto">
          <a:xfrm>
            <a:off x="1187450" y="2780184"/>
            <a:ext cx="71438" cy="576263"/>
          </a:xfrm>
          <a:prstGeom prst="rightBrace">
            <a:avLst>
              <a:gd name="adj1" fmla="val 67222"/>
              <a:gd name="adj2" fmla="val 50000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41" name="AutoShape 29"/>
          <p:cNvSpPr>
            <a:spLocks/>
          </p:cNvSpPr>
          <p:nvPr/>
        </p:nvSpPr>
        <p:spPr bwMode="auto">
          <a:xfrm>
            <a:off x="1331913" y="3356447"/>
            <a:ext cx="71437" cy="215900"/>
          </a:xfrm>
          <a:prstGeom prst="rightBrace">
            <a:avLst>
              <a:gd name="adj1" fmla="val 25185"/>
              <a:gd name="adj2" fmla="val 50000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42" name="Text Box 30"/>
          <p:cNvSpPr txBox="1">
            <a:spLocks noChangeArrowheads="1"/>
          </p:cNvSpPr>
          <p:nvPr/>
        </p:nvSpPr>
        <p:spPr bwMode="auto">
          <a:xfrm>
            <a:off x="2464151" y="1487110"/>
            <a:ext cx="23034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$3, consumer pays</a:t>
            </a:r>
          </a:p>
        </p:txBody>
      </p:sp>
      <p:sp>
        <p:nvSpPr>
          <p:cNvPr id="64543" name="Text Box 31"/>
          <p:cNvSpPr txBox="1">
            <a:spLocks noChangeArrowheads="1"/>
          </p:cNvSpPr>
          <p:nvPr/>
        </p:nvSpPr>
        <p:spPr bwMode="auto">
          <a:xfrm>
            <a:off x="1549400" y="4115009"/>
            <a:ext cx="23034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$1, supplier pays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1403350" y="1853822"/>
            <a:ext cx="1152525" cy="114226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 flipV="1">
            <a:off x="1549400" y="3464397"/>
            <a:ext cx="914751" cy="6477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292080" y="148711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Tax causes supply to shift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012160" y="227612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Price to buyer increases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68144" y="3068216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Price to supplier declines because of upward sloping supply curve and lower quantity traded</a:t>
            </a:r>
            <a:endParaRPr lang="en-US" dirty="0"/>
          </a:p>
        </p:txBody>
      </p:sp>
      <p:grpSp>
        <p:nvGrpSpPr>
          <p:cNvPr id="40" name="Group 39"/>
          <p:cNvGrpSpPr/>
          <p:nvPr/>
        </p:nvGrpSpPr>
        <p:grpSpPr>
          <a:xfrm>
            <a:off x="4789488" y="5067102"/>
            <a:ext cx="4140460" cy="978321"/>
            <a:chOff x="0" y="1712"/>
            <a:chExt cx="2952129" cy="1221479"/>
          </a:xfrm>
          <a:scene3d>
            <a:camera prst="orthographicFront"/>
            <a:lightRig rig="flat" dir="t"/>
          </a:scene3d>
        </p:grpSpPr>
        <p:sp>
          <p:nvSpPr>
            <p:cNvPr id="41" name="Rounded Rectangle 40"/>
            <p:cNvSpPr/>
            <p:nvPr/>
          </p:nvSpPr>
          <p:spPr>
            <a:xfrm>
              <a:off x="0" y="1712"/>
              <a:ext cx="2952129" cy="1221479"/>
            </a:xfrm>
            <a:prstGeom prst="roundRect">
              <a:avLst/>
            </a:prstGeom>
            <a:solidFill>
              <a:schemeClr val="accent5">
                <a:lumMod val="75000"/>
                <a:alpha val="85000"/>
              </a:schemeClr>
            </a:solidFill>
            <a:effectLst/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42" name="Rounded Rectangle 4"/>
            <p:cNvSpPr/>
            <p:nvPr/>
          </p:nvSpPr>
          <p:spPr>
            <a:xfrm>
              <a:off x="68145" y="130031"/>
              <a:ext cx="2883984" cy="9361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kern="1200" dirty="0" smtClean="0"/>
                <a:t>The more elastic the supply curve, the greater is the incidence or the </a:t>
              </a:r>
              <a:r>
                <a:rPr lang="en-US" dirty="0" smtClean="0"/>
                <a:t>buy</a:t>
              </a:r>
              <a:r>
                <a:rPr lang="en-US" sz="1800" kern="1200" dirty="0" smtClean="0"/>
                <a:t>er</a:t>
              </a:r>
              <a:endParaRPr lang="en-US" sz="1800" kern="1200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4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64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64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64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64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/>
      <p:bldP spid="64520" grpId="0"/>
      <p:bldP spid="64523" grpId="0" animBg="1"/>
      <p:bldP spid="64525" grpId="0" animBg="1"/>
      <p:bldP spid="64527" grpId="0" animBg="1"/>
      <p:bldP spid="64529" grpId="0" animBg="1"/>
      <p:bldP spid="64530" grpId="0"/>
      <p:bldP spid="64531" grpId="0" animBg="1"/>
      <p:bldP spid="64532" grpId="0"/>
      <p:bldP spid="64534" grpId="0"/>
      <p:bldP spid="64540" grpId="0" animBg="1"/>
      <p:bldP spid="64541" grpId="0" animBg="1"/>
      <p:bldP spid="64542" grpId="0"/>
      <p:bldP spid="64543" grpId="0"/>
      <p:bldP spid="6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Tax Incidence with Inelastic Supply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43775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E110-FF07-4D57-A48F-9CF4364DD4BA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5539" name="Line 3"/>
          <p:cNvSpPr>
            <a:spLocks noChangeShapeType="1"/>
          </p:cNvSpPr>
          <p:nvPr/>
        </p:nvSpPr>
        <p:spPr bwMode="auto">
          <a:xfrm>
            <a:off x="1165909" y="1629544"/>
            <a:ext cx="0" cy="3384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0" name="Line 4"/>
          <p:cNvSpPr>
            <a:spLocks noChangeShapeType="1"/>
          </p:cNvSpPr>
          <p:nvPr/>
        </p:nvSpPr>
        <p:spPr bwMode="auto">
          <a:xfrm>
            <a:off x="1165909" y="5014094"/>
            <a:ext cx="36734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3397934" y="5012507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0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2821671" y="5012507"/>
            <a:ext cx="576263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t</a:t>
            </a: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445184" y="2780482"/>
            <a:ext cx="792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1</a:t>
            </a:r>
            <a:r>
              <a:rPr lang="en-US" sz="2000" dirty="0"/>
              <a:t>=6</a:t>
            </a:r>
            <a:endParaRPr lang="en-US" sz="2000" baseline="-25000" dirty="0"/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445184" y="3212282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0</a:t>
            </a:r>
            <a:r>
              <a:rPr lang="en-US" sz="2000" dirty="0"/>
              <a:t>=5</a:t>
            </a:r>
            <a:endParaRPr lang="en-US" sz="2000" baseline="-25000" dirty="0"/>
          </a:p>
        </p:txBody>
      </p:sp>
      <p:sp>
        <p:nvSpPr>
          <p:cNvPr id="65545" name="Line 9"/>
          <p:cNvSpPr>
            <a:spLocks noChangeShapeType="1"/>
          </p:cNvSpPr>
          <p:nvPr/>
        </p:nvSpPr>
        <p:spPr bwMode="auto">
          <a:xfrm>
            <a:off x="1907704" y="2132856"/>
            <a:ext cx="2663825" cy="2376488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6" name="Line 10"/>
          <p:cNvSpPr>
            <a:spLocks noChangeShapeType="1"/>
          </p:cNvSpPr>
          <p:nvPr/>
        </p:nvSpPr>
        <p:spPr bwMode="auto">
          <a:xfrm flipV="1">
            <a:off x="2317640" y="1827981"/>
            <a:ext cx="1439069" cy="2536826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8" name="Line 12"/>
          <p:cNvSpPr>
            <a:spLocks noChangeShapeType="1"/>
          </p:cNvSpPr>
          <p:nvPr/>
        </p:nvSpPr>
        <p:spPr bwMode="auto">
          <a:xfrm>
            <a:off x="3037571" y="3069407"/>
            <a:ext cx="0" cy="1943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9" name="Line 13"/>
          <p:cNvSpPr>
            <a:spLocks noChangeShapeType="1"/>
          </p:cNvSpPr>
          <p:nvPr/>
        </p:nvSpPr>
        <p:spPr bwMode="auto">
          <a:xfrm>
            <a:off x="3542396" y="3501207"/>
            <a:ext cx="0" cy="15113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0" name="Line 14"/>
          <p:cNvSpPr>
            <a:spLocks noChangeShapeType="1"/>
          </p:cNvSpPr>
          <p:nvPr/>
        </p:nvSpPr>
        <p:spPr bwMode="auto">
          <a:xfrm flipH="1">
            <a:off x="1165909" y="3069407"/>
            <a:ext cx="18716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1" name="Line 15"/>
          <p:cNvSpPr>
            <a:spLocks noChangeShapeType="1"/>
          </p:cNvSpPr>
          <p:nvPr/>
        </p:nvSpPr>
        <p:spPr bwMode="auto">
          <a:xfrm flipH="1">
            <a:off x="1165909" y="3501207"/>
            <a:ext cx="23034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2" name="Line 16"/>
          <p:cNvSpPr>
            <a:spLocks noChangeShapeType="1"/>
          </p:cNvSpPr>
          <p:nvPr/>
        </p:nvSpPr>
        <p:spPr bwMode="auto">
          <a:xfrm flipH="1">
            <a:off x="1176302" y="4349892"/>
            <a:ext cx="18700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3" name="Text Box 17"/>
          <p:cNvSpPr txBox="1">
            <a:spLocks noChangeArrowheads="1"/>
          </p:cNvSpPr>
          <p:nvPr/>
        </p:nvSpPr>
        <p:spPr bwMode="auto">
          <a:xfrm>
            <a:off x="302309" y="4106932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ts</a:t>
            </a:r>
            <a:r>
              <a:rPr lang="en-US" sz="2000"/>
              <a:t>=2</a:t>
            </a:r>
            <a:endParaRPr lang="en-US" sz="2000" baseline="-25000"/>
          </a:p>
        </p:txBody>
      </p:sp>
      <p:sp>
        <p:nvSpPr>
          <p:cNvPr id="65554" name="Line 18"/>
          <p:cNvSpPr>
            <a:spLocks noChangeShapeType="1"/>
          </p:cNvSpPr>
          <p:nvPr/>
        </p:nvSpPr>
        <p:spPr bwMode="auto">
          <a:xfrm>
            <a:off x="3491880" y="2708920"/>
            <a:ext cx="0" cy="576263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5" name="Text Box 19"/>
          <p:cNvSpPr txBox="1">
            <a:spLocks noChangeArrowheads="1"/>
          </p:cNvSpPr>
          <p:nvPr/>
        </p:nvSpPr>
        <p:spPr bwMode="auto">
          <a:xfrm>
            <a:off x="3685271" y="249314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$4 = Tax</a:t>
            </a:r>
          </a:p>
        </p:txBody>
      </p:sp>
      <p:sp>
        <p:nvSpPr>
          <p:cNvPr id="65556" name="Text Box 20"/>
          <p:cNvSpPr txBox="1">
            <a:spLocks noChangeArrowheads="1"/>
          </p:cNvSpPr>
          <p:nvPr/>
        </p:nvSpPr>
        <p:spPr bwMode="auto">
          <a:xfrm>
            <a:off x="1669940" y="1626369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</a:p>
        </p:txBody>
      </p:sp>
      <p:sp>
        <p:nvSpPr>
          <p:cNvPr id="65557" name="Text Box 21"/>
          <p:cNvSpPr txBox="1">
            <a:spLocks noChangeArrowheads="1"/>
          </p:cNvSpPr>
          <p:nvPr/>
        </p:nvSpPr>
        <p:spPr bwMode="auto">
          <a:xfrm>
            <a:off x="2750234" y="2493144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B</a:t>
            </a:r>
          </a:p>
        </p:txBody>
      </p:sp>
      <p:sp>
        <p:nvSpPr>
          <p:cNvPr id="65558" name="Text Box 22"/>
          <p:cNvSpPr txBox="1">
            <a:spLocks noChangeArrowheads="1"/>
          </p:cNvSpPr>
          <p:nvPr/>
        </p:nvSpPr>
        <p:spPr bwMode="auto">
          <a:xfrm>
            <a:off x="3542396" y="3285307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A</a:t>
            </a:r>
          </a:p>
        </p:txBody>
      </p:sp>
      <p:sp>
        <p:nvSpPr>
          <p:cNvPr id="65559" name="Text Box 23"/>
          <p:cNvSpPr txBox="1">
            <a:spLocks noChangeArrowheads="1"/>
          </p:cNvSpPr>
          <p:nvPr/>
        </p:nvSpPr>
        <p:spPr bwMode="auto">
          <a:xfrm>
            <a:off x="3046377" y="4256857"/>
            <a:ext cx="4333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C</a:t>
            </a:r>
          </a:p>
        </p:txBody>
      </p:sp>
      <p:sp>
        <p:nvSpPr>
          <p:cNvPr id="65560" name="Text Box 24"/>
          <p:cNvSpPr txBox="1">
            <a:spLocks noChangeArrowheads="1"/>
          </p:cNvSpPr>
          <p:nvPr/>
        </p:nvSpPr>
        <p:spPr bwMode="auto">
          <a:xfrm>
            <a:off x="4141770" y="2023244"/>
            <a:ext cx="407101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S</a:t>
            </a:r>
            <a:endParaRPr lang="en-US" sz="2000" baseline="-25000" dirty="0"/>
          </a:p>
        </p:txBody>
      </p:sp>
      <p:sp>
        <p:nvSpPr>
          <p:cNvPr id="65561" name="Text Box 25"/>
          <p:cNvSpPr txBox="1">
            <a:spLocks noChangeArrowheads="1"/>
          </p:cNvSpPr>
          <p:nvPr/>
        </p:nvSpPr>
        <p:spPr bwMode="auto">
          <a:xfrm>
            <a:off x="3829734" y="1629544"/>
            <a:ext cx="719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S</a:t>
            </a:r>
            <a:r>
              <a:rPr lang="en-US" sz="2000" baseline="-25000" dirty="0"/>
              <a:t>t</a:t>
            </a:r>
          </a:p>
        </p:txBody>
      </p:sp>
      <p:sp>
        <p:nvSpPr>
          <p:cNvPr id="65562" name="Line 26"/>
          <p:cNvSpPr>
            <a:spLocks noChangeShapeType="1"/>
          </p:cNvSpPr>
          <p:nvPr/>
        </p:nvSpPr>
        <p:spPr bwMode="auto">
          <a:xfrm flipV="1">
            <a:off x="2821671" y="2356916"/>
            <a:ext cx="1391536" cy="2431455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63" name="AutoShape 27"/>
          <p:cNvSpPr>
            <a:spLocks/>
          </p:cNvSpPr>
          <p:nvPr/>
        </p:nvSpPr>
        <p:spPr bwMode="auto">
          <a:xfrm>
            <a:off x="1237346" y="3069407"/>
            <a:ext cx="71438" cy="431800"/>
          </a:xfrm>
          <a:prstGeom prst="rightBrace">
            <a:avLst>
              <a:gd name="adj1" fmla="val 50370"/>
              <a:gd name="adj2" fmla="val 50000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5564" name="AutoShape 28"/>
          <p:cNvSpPr>
            <a:spLocks/>
          </p:cNvSpPr>
          <p:nvPr/>
        </p:nvSpPr>
        <p:spPr bwMode="auto">
          <a:xfrm>
            <a:off x="1381809" y="3501206"/>
            <a:ext cx="45719" cy="848685"/>
          </a:xfrm>
          <a:prstGeom prst="rightBrace">
            <a:avLst>
              <a:gd name="adj1" fmla="val 50371"/>
              <a:gd name="adj2" fmla="val 50000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 bwMode="auto">
          <a:xfrm>
            <a:off x="1308784" y="3072165"/>
            <a:ext cx="230346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/>
              <a:t>$1, consumer pays</a:t>
            </a:r>
          </a:p>
        </p:txBody>
      </p:sp>
      <p:sp>
        <p:nvSpPr>
          <p:cNvPr id="65566" name="Text Box 30"/>
          <p:cNvSpPr txBox="1">
            <a:spLocks noChangeArrowheads="1"/>
          </p:cNvSpPr>
          <p:nvPr/>
        </p:nvSpPr>
        <p:spPr bwMode="auto">
          <a:xfrm>
            <a:off x="1482467" y="3771062"/>
            <a:ext cx="23034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/>
              <a:t>$3, supplier pays</a:t>
            </a:r>
          </a:p>
        </p:txBody>
      </p:sp>
      <p:graphicFrame>
        <p:nvGraphicFramePr>
          <p:cNvPr id="34" name="Diagram 33"/>
          <p:cNvGraphicFramePr/>
          <p:nvPr>
            <p:extLst>
              <p:ext uri="{D42A27DB-BD31-4B8C-83A1-F6EECF244321}">
                <p14:modId xmlns:p14="http://schemas.microsoft.com/office/powerpoint/2010/main" xmlns="" val="3757332206"/>
              </p:ext>
            </p:extLst>
          </p:nvPr>
        </p:nvGraphicFramePr>
        <p:xfrm>
          <a:off x="5292279" y="4346897"/>
          <a:ext cx="3312169" cy="12249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220072" y="1607145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Suppose the market price increases by $1 in response to the tax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5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500"/>
                                        <p:tgtEl>
                                          <p:spTgt spid="6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65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65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65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/>
      <p:bldP spid="65543" grpId="0"/>
      <p:bldP spid="65546" grpId="0" animBg="1"/>
      <p:bldP spid="65548" grpId="0" animBg="1"/>
      <p:bldP spid="65550" grpId="0" animBg="1"/>
      <p:bldP spid="65552" grpId="0" animBg="1"/>
      <p:bldP spid="65553" grpId="0"/>
      <p:bldP spid="65554" grpId="0" animBg="1"/>
      <p:bldP spid="65555" grpId="0"/>
      <p:bldP spid="65559" grpId="0"/>
      <p:bldP spid="65561" grpId="0"/>
      <p:bldP spid="65563" grpId="0" animBg="1"/>
      <p:bldP spid="65564" grpId="0" animBg="1"/>
      <p:bldP spid="65565" grpId="0"/>
      <p:bldP spid="65566" grpId="0"/>
      <p:bldGraphic spid="34" grpId="0">
        <p:bldAsOne/>
      </p:bldGraphic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Identifying elasticities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F58A-2E43-463F-BCD1-B12B0D2E893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467544" y="2093983"/>
            <a:ext cx="0" cy="299078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2" name="Line 6"/>
          <p:cNvSpPr>
            <a:spLocks noChangeShapeType="1"/>
          </p:cNvSpPr>
          <p:nvPr/>
        </p:nvSpPr>
        <p:spPr bwMode="auto">
          <a:xfrm>
            <a:off x="467519" y="5084763"/>
            <a:ext cx="28082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827087" y="2749496"/>
            <a:ext cx="7921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/>
              <a:t>*     A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1416292" y="3335822"/>
            <a:ext cx="863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/>
              <a:t>*     B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2015329" y="3939666"/>
            <a:ext cx="10080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/>
              <a:t>*       C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79388" y="1690871"/>
            <a:ext cx="863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/>
              <a:t>Price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2429132" y="4700266"/>
            <a:ext cx="118851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/>
              <a:t>Quantity</a:t>
            </a:r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>
            <a:off x="4283968" y="2093983"/>
            <a:ext cx="0" cy="299078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>
            <a:off x="4283968" y="5084763"/>
            <a:ext cx="273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3805024" y="1740878"/>
            <a:ext cx="863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/>
              <a:t>Price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6966500" y="4738688"/>
            <a:ext cx="11525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/>
              <a:t>Quantity</a:t>
            </a:r>
          </a:p>
        </p:txBody>
      </p:sp>
      <p:sp>
        <p:nvSpPr>
          <p:cNvPr id="19472" name="Rectangle 16"/>
          <p:cNvSpPr>
            <a:spLocks noChangeArrowheads="1"/>
          </p:cNvSpPr>
          <p:nvPr/>
        </p:nvSpPr>
        <p:spPr bwMode="auto">
          <a:xfrm>
            <a:off x="4804938" y="2588535"/>
            <a:ext cx="7425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1800" dirty="0"/>
              <a:t>*     A</a:t>
            </a:r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5290794" y="3118828"/>
            <a:ext cx="7425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1800" dirty="0"/>
              <a:t>*     B</a:t>
            </a:r>
          </a:p>
        </p:txBody>
      </p:sp>
      <p:sp>
        <p:nvSpPr>
          <p:cNvPr id="19474" name="Rectangle 18"/>
          <p:cNvSpPr>
            <a:spLocks noChangeArrowheads="1"/>
          </p:cNvSpPr>
          <p:nvPr/>
        </p:nvSpPr>
        <p:spPr bwMode="auto">
          <a:xfrm>
            <a:off x="5979384" y="3695090"/>
            <a:ext cx="8579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1800" dirty="0"/>
              <a:t>*       C</a:t>
            </a:r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>
            <a:off x="4716463" y="2588534"/>
            <a:ext cx="2376015" cy="2150154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6" name="Line 20"/>
          <p:cNvSpPr>
            <a:spLocks noChangeShapeType="1"/>
          </p:cNvSpPr>
          <p:nvPr/>
        </p:nvSpPr>
        <p:spPr bwMode="auto">
          <a:xfrm flipV="1">
            <a:off x="5556521" y="3303494"/>
            <a:ext cx="1008062" cy="1152525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7" name="Line 21"/>
          <p:cNvSpPr>
            <a:spLocks noChangeShapeType="1"/>
          </p:cNvSpPr>
          <p:nvPr/>
        </p:nvSpPr>
        <p:spPr bwMode="auto">
          <a:xfrm flipV="1">
            <a:off x="5074675" y="2743994"/>
            <a:ext cx="829795" cy="96116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8" name="Line 22"/>
          <p:cNvSpPr>
            <a:spLocks noChangeShapeType="1"/>
          </p:cNvSpPr>
          <p:nvPr/>
        </p:nvSpPr>
        <p:spPr bwMode="auto">
          <a:xfrm flipV="1">
            <a:off x="4667275" y="2203450"/>
            <a:ext cx="647700" cy="1021123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5904470" y="4298291"/>
            <a:ext cx="10620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/>
              <a:t>Demand</a:t>
            </a:r>
          </a:p>
        </p:txBody>
      </p:sp>
      <p:sp>
        <p:nvSpPr>
          <p:cNvPr id="19480" name="Text Box 24"/>
          <p:cNvSpPr txBox="1">
            <a:spLocks noChangeArrowheads="1"/>
          </p:cNvSpPr>
          <p:nvPr/>
        </p:nvSpPr>
        <p:spPr bwMode="auto">
          <a:xfrm>
            <a:off x="6482788" y="3072769"/>
            <a:ext cx="98177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CA" sz="1800" dirty="0" err="1"/>
              <a:t>Supply</a:t>
            </a:r>
            <a:r>
              <a:rPr lang="en-CA" sz="1800" baseline="-25000" dirty="0" err="1"/>
              <a:t>c</a:t>
            </a:r>
            <a:endParaRPr lang="en-CA" sz="1800" baseline="-25000" dirty="0"/>
          </a:p>
        </p:txBody>
      </p:sp>
      <p:sp>
        <p:nvSpPr>
          <p:cNvPr id="19481" name="Text Box 25"/>
          <p:cNvSpPr txBox="1">
            <a:spLocks noChangeArrowheads="1"/>
          </p:cNvSpPr>
          <p:nvPr/>
        </p:nvSpPr>
        <p:spPr bwMode="auto">
          <a:xfrm>
            <a:off x="5939953" y="2567178"/>
            <a:ext cx="11525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 err="1"/>
              <a:t>Supply</a:t>
            </a:r>
            <a:r>
              <a:rPr lang="en-CA" sz="1800" baseline="-25000" dirty="0" err="1"/>
              <a:t>b</a:t>
            </a:r>
            <a:endParaRPr lang="en-CA" sz="1800" baseline="-25000" dirty="0"/>
          </a:p>
        </p:txBody>
      </p:sp>
      <p:sp>
        <p:nvSpPr>
          <p:cNvPr id="19482" name="Text Box 26"/>
          <p:cNvSpPr txBox="1">
            <a:spLocks noChangeArrowheads="1"/>
          </p:cNvSpPr>
          <p:nvPr/>
        </p:nvSpPr>
        <p:spPr bwMode="auto">
          <a:xfrm>
            <a:off x="5276549" y="2003669"/>
            <a:ext cx="10795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 err="1"/>
              <a:t>Supply</a:t>
            </a:r>
            <a:r>
              <a:rPr lang="en-CA" sz="1800" baseline="-25000" dirty="0" err="1"/>
              <a:t>a</a:t>
            </a:r>
            <a:endParaRPr lang="en-CA" sz="1800" baseline="-25000" dirty="0"/>
          </a:p>
        </p:txBody>
      </p:sp>
      <p:sp>
        <p:nvSpPr>
          <p:cNvPr id="19483" name="Text Box 27"/>
          <p:cNvSpPr txBox="1">
            <a:spLocks noChangeArrowheads="1"/>
          </p:cNvSpPr>
          <p:nvPr/>
        </p:nvSpPr>
        <p:spPr bwMode="auto">
          <a:xfrm>
            <a:off x="467544" y="5373216"/>
            <a:ext cx="7651481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 smtClean="0"/>
              <a:t>If these points define a demand curve, we </a:t>
            </a:r>
            <a:r>
              <a:rPr lang="en-CA" sz="1800" dirty="0"/>
              <a:t>must know that the supply curve alone has shifted in such a way as to result in these equilibrium price-quantity </a:t>
            </a:r>
            <a:r>
              <a:rPr lang="en-CA" sz="1800" dirty="0" smtClean="0"/>
              <a:t>combinations</a:t>
            </a:r>
            <a:endParaRPr lang="en-CA" sz="1800" dirty="0"/>
          </a:p>
        </p:txBody>
      </p:sp>
      <p:sp>
        <p:nvSpPr>
          <p:cNvPr id="19484" name="Text Box 28"/>
          <p:cNvSpPr txBox="1">
            <a:spLocks noChangeArrowheads="1"/>
          </p:cNvSpPr>
          <p:nvPr/>
        </p:nvSpPr>
        <p:spPr bwMode="auto">
          <a:xfrm>
            <a:off x="1727199" y="1357466"/>
            <a:ext cx="57626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/>
              <a:t>(a)</a:t>
            </a:r>
          </a:p>
        </p:txBody>
      </p: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5385825" y="1340768"/>
            <a:ext cx="5524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/>
              <a:t>(b)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27200" y="1828514"/>
            <a:ext cx="1956834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We observe points A, B, C. Do we know they define a demand curve?</a:t>
            </a:r>
            <a:endParaRPr lang="en-CA" sz="1600" dirty="0"/>
          </a:p>
        </p:txBody>
      </p:sp>
    </p:spTree>
    <p:extLst>
      <p:ext uri="{BB962C8B-B14F-4D97-AF65-F5344CB8AC3E}">
        <p14:creationId xmlns:p14="http://schemas.microsoft.com/office/powerpoint/2010/main" xmlns="" val="361546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 animBg="1"/>
      <p:bldP spid="19469" grpId="0" animBg="1"/>
      <p:bldP spid="19470" grpId="0"/>
      <p:bldP spid="19471" grpId="0"/>
      <p:bldP spid="19472" grpId="0"/>
      <p:bldP spid="19473" grpId="0"/>
      <p:bldP spid="19474" grpId="0"/>
      <p:bldP spid="19475" grpId="0" animBg="1"/>
      <p:bldP spid="19476" grpId="0" animBg="1"/>
      <p:bldP spid="19477" grpId="0" animBg="1"/>
      <p:bldP spid="19478" grpId="0" animBg="1"/>
      <p:bldP spid="19479" grpId="0"/>
      <p:bldP spid="19480" grpId="0"/>
      <p:bldP spid="19481" grpId="0"/>
      <p:bldP spid="19482" grpId="0"/>
      <p:bldP spid="19483" grpId="0" animBg="1"/>
      <p:bldP spid="19485" grpId="0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>
                <a:solidFill>
                  <a:schemeClr val="tx1"/>
                </a:solidFill>
              </a:rPr>
              <a:t>The </a:t>
            </a:r>
            <a:r>
              <a:rPr lang="en-US" sz="2200" dirty="0" smtClean="0">
                <a:solidFill>
                  <a:srgbClr val="3E5D78"/>
                </a:solidFill>
              </a:rPr>
              <a:t>elasticity of demand </a:t>
            </a:r>
            <a:r>
              <a:rPr lang="en-US" sz="2200" dirty="0" smtClean="0">
                <a:solidFill>
                  <a:schemeClr val="tx1"/>
                </a:solidFill>
              </a:rPr>
              <a:t>measures the responsiveness of quantity demanded to changes in price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rgbClr val="3E5D78"/>
                </a:solidFill>
              </a:rPr>
              <a:t>Arc elasticity vs. point elasticity</a:t>
            </a:r>
          </a:p>
          <a:p>
            <a:endParaRPr lang="en-US" sz="2200" dirty="0" smtClean="0">
              <a:solidFill>
                <a:srgbClr val="3E5D78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Along a linear demand curve, the </a:t>
            </a:r>
            <a:r>
              <a:rPr lang="en-US" sz="2200" dirty="0" smtClean="0">
                <a:solidFill>
                  <a:srgbClr val="3E5D78"/>
                </a:solidFill>
              </a:rPr>
              <a:t>elasticity falls as we move from high prices to low prices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Demand as elastic, inelastic, and unit elastic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rgbClr val="3E5D78"/>
                </a:solidFill>
              </a:rPr>
              <a:t>Cross-price elasticity of demand</a:t>
            </a:r>
            <a:endParaRPr lang="en-US" sz="2200" dirty="0">
              <a:solidFill>
                <a:srgbClr val="3E5D78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2F210-DFAA-4FBB-A645-AE8F1E3DFB31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>
                <a:solidFill>
                  <a:schemeClr val="tx1"/>
                </a:solidFill>
              </a:rPr>
              <a:t>In computing the price elasticity, the price change must be </a:t>
            </a:r>
            <a:r>
              <a:rPr lang="en-US" sz="2200" dirty="0" smtClean="0">
                <a:solidFill>
                  <a:srgbClr val="3E5D78"/>
                </a:solidFill>
              </a:rPr>
              <a:t>net of the inflation rate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b="1" dirty="0" smtClean="0">
                <a:solidFill>
                  <a:srgbClr val="3E5D78"/>
                </a:solidFill>
              </a:rPr>
              <a:t>Income elasticity of demand</a:t>
            </a:r>
            <a:r>
              <a:rPr lang="en-US" sz="2200" dirty="0" smtClean="0">
                <a:solidFill>
                  <a:schemeClr val="tx1"/>
                </a:solidFill>
              </a:rPr>
              <a:t>; inferior and normal goods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b="1" dirty="0" smtClean="0">
                <a:solidFill>
                  <a:srgbClr val="3E5D78"/>
                </a:solidFill>
              </a:rPr>
              <a:t>The elasticity of supply </a:t>
            </a:r>
            <a:r>
              <a:rPr lang="en-US" sz="2200" dirty="0" smtClean="0">
                <a:solidFill>
                  <a:schemeClr val="tx1"/>
                </a:solidFill>
              </a:rPr>
              <a:t>measures the responsiveness of quantity supplied to change in price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b="1" dirty="0" smtClean="0">
                <a:solidFill>
                  <a:srgbClr val="3E5D78"/>
                </a:solidFill>
              </a:rPr>
              <a:t>The incidence of a tax</a:t>
            </a:r>
            <a:r>
              <a:rPr lang="en-US" sz="2200" dirty="0" smtClean="0">
                <a:solidFill>
                  <a:schemeClr val="tx1"/>
                </a:solidFill>
              </a:rPr>
              <a:t> depends upon the supply and demand </a:t>
            </a:r>
            <a:r>
              <a:rPr lang="en-US" sz="2200" dirty="0" err="1" smtClean="0">
                <a:solidFill>
                  <a:schemeClr val="tx1"/>
                </a:solidFill>
              </a:rPr>
              <a:t>elasticities</a:t>
            </a:r>
            <a:endParaRPr lang="en-US" sz="22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ABBB-9D19-4C73-A4E6-5504A1EA42DF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-28pt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Theme-28pt</Template>
  <TotalTime>1588</TotalTime>
  <Words>1952</Words>
  <Application>Microsoft Office PowerPoint</Application>
  <PresentationFormat>On-screen Show (4:3)</PresentationFormat>
  <Paragraphs>525</Paragraphs>
  <Slides>33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Theme-28pt</vt:lpstr>
      <vt:lpstr>Equation</vt:lpstr>
      <vt:lpstr>Chapter 4 Elasticities of Demand  and Supply</vt:lpstr>
      <vt:lpstr>Learning Outcomes</vt:lpstr>
      <vt:lpstr>The Price Elasticity of Demand</vt:lpstr>
      <vt:lpstr>The Price Elasticity of Demand</vt:lpstr>
      <vt:lpstr>The Price Elasticity of Demand</vt:lpstr>
      <vt:lpstr>The Price Elasticity of Demand</vt:lpstr>
      <vt:lpstr>The Demand for Gas – Arc Values</vt:lpstr>
      <vt:lpstr>The Demand for Gas –Point Values</vt:lpstr>
      <vt:lpstr>Elasticity Values at Intercepts</vt:lpstr>
      <vt:lpstr>The Demand for Gas - Revenue</vt:lpstr>
      <vt:lpstr>Demand for Gas – in Graphic Form</vt:lpstr>
      <vt:lpstr>Extreme Cases</vt:lpstr>
      <vt:lpstr>Elastic and Inelastic Demand</vt:lpstr>
      <vt:lpstr>Determinants of Price Elasticity</vt:lpstr>
      <vt:lpstr>Determinants (cont’d)</vt:lpstr>
      <vt:lpstr>Using Price Elasticities</vt:lpstr>
      <vt:lpstr>Price Elasticity and Total Expenditure</vt:lpstr>
      <vt:lpstr>Demand Elasticity and Total Expenditure</vt:lpstr>
      <vt:lpstr>Short-Run and Long-Run Elasticity</vt:lpstr>
      <vt:lpstr>The Cross-Price Elasticity of Demand</vt:lpstr>
      <vt:lpstr>The Income Elasticity of Demand</vt:lpstr>
      <vt:lpstr>Normal and Inferior Goods</vt:lpstr>
      <vt:lpstr>Income and the Demand Curve</vt:lpstr>
      <vt:lpstr>Inflation and Demand Elasticity</vt:lpstr>
      <vt:lpstr>Elasticity of Supply</vt:lpstr>
      <vt:lpstr>Alternative Supply Elasticities</vt:lpstr>
      <vt:lpstr>The Cross-Price Elasticity of Supply</vt:lpstr>
      <vt:lpstr>Elasticities and Taxes</vt:lpstr>
      <vt:lpstr>Tax Incidence with Elastic Supply</vt:lpstr>
      <vt:lpstr>Tax Incidence with Inelastic Supply</vt:lpstr>
      <vt:lpstr>Identifying elasticities</vt:lpstr>
      <vt:lpstr>Chapter Summary</vt:lpstr>
      <vt:lpstr>Chapter Summary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4 - elasticity of demand and supply</dc:title>
  <dc:creator>Amy Peng</dc:creator>
  <dc:description>Copyright McGraw-Hill Ryerson Ltd. 2007</dc:description>
  <cp:lastModifiedBy>Ivan Tchinkov</cp:lastModifiedBy>
  <cp:revision>185</cp:revision>
  <dcterms:created xsi:type="dcterms:W3CDTF">2007-01-12T20:47:53Z</dcterms:created>
  <dcterms:modified xsi:type="dcterms:W3CDTF">2013-09-25T13:28:27Z</dcterms:modified>
</cp:coreProperties>
</file>