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p:sldMasterIdLst>
    <p:sldMasterId id="2147483648" r:id="rId1"/>
    <p:sldMasterId id="2147483649" r:id="rId2"/>
  </p:sldMasterIdLst>
  <p:notesMasterIdLst>
    <p:notesMasterId r:id="rId38"/>
  </p:notesMasterIdLst>
  <p:handoutMasterIdLst>
    <p:handoutMasterId r:id="rId39"/>
  </p:handoutMasterIdLst>
  <p:sldIdLst>
    <p:sldId id="256" r:id="rId3"/>
    <p:sldId id="257" r:id="rId4"/>
    <p:sldId id="258" r:id="rId5"/>
    <p:sldId id="270" r:id="rId6"/>
    <p:sldId id="303" r:id="rId7"/>
    <p:sldId id="260" r:id="rId8"/>
    <p:sldId id="261" r:id="rId9"/>
    <p:sldId id="262" r:id="rId10"/>
    <p:sldId id="286" r:id="rId11"/>
    <p:sldId id="265" r:id="rId12"/>
    <p:sldId id="266" r:id="rId13"/>
    <p:sldId id="271" r:id="rId14"/>
    <p:sldId id="272" r:id="rId15"/>
    <p:sldId id="288" r:id="rId16"/>
    <p:sldId id="289" r:id="rId17"/>
    <p:sldId id="276" r:id="rId18"/>
    <p:sldId id="277" r:id="rId19"/>
    <p:sldId id="278" r:id="rId20"/>
    <p:sldId id="279" r:id="rId21"/>
    <p:sldId id="280" r:id="rId22"/>
    <p:sldId id="282" r:id="rId23"/>
    <p:sldId id="273" r:id="rId24"/>
    <p:sldId id="298" r:id="rId25"/>
    <p:sldId id="300" r:id="rId26"/>
    <p:sldId id="301" r:id="rId27"/>
    <p:sldId id="302" r:id="rId28"/>
    <p:sldId id="299" r:id="rId29"/>
    <p:sldId id="295" r:id="rId30"/>
    <p:sldId id="292" r:id="rId31"/>
    <p:sldId id="293" r:id="rId32"/>
    <p:sldId id="294" r:id="rId33"/>
    <p:sldId id="281" r:id="rId34"/>
    <p:sldId id="283" r:id="rId35"/>
    <p:sldId id="296" r:id="rId36"/>
    <p:sldId id="284" r:id="rId37"/>
  </p:sldIdLst>
  <p:sldSz cx="13004800" cy="9753600"/>
  <p:notesSz cx="6858000" cy="9144000"/>
  <p:defaultTextStyle>
    <a:defPPr>
      <a:defRPr lang="fr-FR"/>
    </a:defPPr>
    <a:lvl1pPr algn="ctr" defTabSz="584200" rtl="0" fontAlgn="base" hangingPunct="0">
      <a:spcBef>
        <a:spcPct val="0"/>
      </a:spcBef>
      <a:spcAft>
        <a:spcPct val="0"/>
      </a:spcAft>
      <a:buClr>
        <a:srgbClr val="876552"/>
      </a:buClr>
      <a:buFont typeface="Georgia" pitchFamily="18" charset="0"/>
      <a:defRPr sz="3600" kern="1200">
        <a:solidFill>
          <a:srgbClr val="4F4A37"/>
        </a:solidFill>
        <a:latin typeface="Didot" charset="0"/>
        <a:ea typeface="Didot" charset="0"/>
        <a:cs typeface="Didot" charset="0"/>
        <a:sym typeface="Didot" charset="0"/>
      </a:defRPr>
    </a:lvl1pPr>
    <a:lvl2pPr marL="342900" algn="ctr" defTabSz="584200" rtl="0" fontAlgn="base" hangingPunct="0">
      <a:spcBef>
        <a:spcPct val="0"/>
      </a:spcBef>
      <a:spcAft>
        <a:spcPct val="0"/>
      </a:spcAft>
      <a:buClr>
        <a:srgbClr val="876552"/>
      </a:buClr>
      <a:buFont typeface="Georgia" pitchFamily="18" charset="0"/>
      <a:defRPr sz="3600" kern="1200">
        <a:solidFill>
          <a:srgbClr val="4F4A37"/>
        </a:solidFill>
        <a:latin typeface="Didot" charset="0"/>
        <a:ea typeface="Didot" charset="0"/>
        <a:cs typeface="Didot" charset="0"/>
        <a:sym typeface="Didot" charset="0"/>
      </a:defRPr>
    </a:lvl2pPr>
    <a:lvl3pPr marL="685800" algn="ctr" defTabSz="584200" rtl="0" fontAlgn="base" hangingPunct="0">
      <a:spcBef>
        <a:spcPct val="0"/>
      </a:spcBef>
      <a:spcAft>
        <a:spcPct val="0"/>
      </a:spcAft>
      <a:buClr>
        <a:srgbClr val="876552"/>
      </a:buClr>
      <a:buFont typeface="Georgia" pitchFamily="18" charset="0"/>
      <a:defRPr sz="3600" kern="1200">
        <a:solidFill>
          <a:srgbClr val="4F4A37"/>
        </a:solidFill>
        <a:latin typeface="Didot" charset="0"/>
        <a:ea typeface="Didot" charset="0"/>
        <a:cs typeface="Didot" charset="0"/>
        <a:sym typeface="Didot" charset="0"/>
      </a:defRPr>
    </a:lvl3pPr>
    <a:lvl4pPr marL="1028700" algn="ctr" defTabSz="584200" rtl="0" fontAlgn="base" hangingPunct="0">
      <a:spcBef>
        <a:spcPct val="0"/>
      </a:spcBef>
      <a:spcAft>
        <a:spcPct val="0"/>
      </a:spcAft>
      <a:buClr>
        <a:srgbClr val="876552"/>
      </a:buClr>
      <a:buFont typeface="Georgia" pitchFamily="18" charset="0"/>
      <a:defRPr sz="3600" kern="1200">
        <a:solidFill>
          <a:srgbClr val="4F4A37"/>
        </a:solidFill>
        <a:latin typeface="Didot" charset="0"/>
        <a:ea typeface="Didot" charset="0"/>
        <a:cs typeface="Didot" charset="0"/>
        <a:sym typeface="Didot" charset="0"/>
      </a:defRPr>
    </a:lvl4pPr>
    <a:lvl5pPr marL="1371600" algn="ctr" defTabSz="584200" rtl="0" fontAlgn="base" hangingPunct="0">
      <a:spcBef>
        <a:spcPct val="0"/>
      </a:spcBef>
      <a:spcAft>
        <a:spcPct val="0"/>
      </a:spcAft>
      <a:buClr>
        <a:srgbClr val="876552"/>
      </a:buClr>
      <a:buFont typeface="Georgia" pitchFamily="18" charset="0"/>
      <a:defRPr sz="3600" kern="1200">
        <a:solidFill>
          <a:srgbClr val="4F4A37"/>
        </a:solidFill>
        <a:latin typeface="Didot" charset="0"/>
        <a:ea typeface="Didot" charset="0"/>
        <a:cs typeface="Didot" charset="0"/>
        <a:sym typeface="Didot" charset="0"/>
      </a:defRPr>
    </a:lvl5pPr>
    <a:lvl6pPr marL="2286000" algn="l" defTabSz="914400" rtl="0" eaLnBrk="1" latinLnBrk="0" hangingPunct="1">
      <a:defRPr sz="3600" kern="1200">
        <a:solidFill>
          <a:srgbClr val="4F4A37"/>
        </a:solidFill>
        <a:latin typeface="Didot" charset="0"/>
        <a:ea typeface="Didot" charset="0"/>
        <a:cs typeface="Didot" charset="0"/>
        <a:sym typeface="Didot" charset="0"/>
      </a:defRPr>
    </a:lvl6pPr>
    <a:lvl7pPr marL="2743200" algn="l" defTabSz="914400" rtl="0" eaLnBrk="1" latinLnBrk="0" hangingPunct="1">
      <a:defRPr sz="3600" kern="1200">
        <a:solidFill>
          <a:srgbClr val="4F4A37"/>
        </a:solidFill>
        <a:latin typeface="Didot" charset="0"/>
        <a:ea typeface="Didot" charset="0"/>
        <a:cs typeface="Didot" charset="0"/>
        <a:sym typeface="Didot" charset="0"/>
      </a:defRPr>
    </a:lvl7pPr>
    <a:lvl8pPr marL="3200400" algn="l" defTabSz="914400" rtl="0" eaLnBrk="1" latinLnBrk="0" hangingPunct="1">
      <a:defRPr sz="3600" kern="1200">
        <a:solidFill>
          <a:srgbClr val="4F4A37"/>
        </a:solidFill>
        <a:latin typeface="Didot" charset="0"/>
        <a:ea typeface="Didot" charset="0"/>
        <a:cs typeface="Didot" charset="0"/>
        <a:sym typeface="Didot" charset="0"/>
      </a:defRPr>
    </a:lvl8pPr>
    <a:lvl9pPr marL="3657600" algn="l" defTabSz="914400" rtl="0" eaLnBrk="1" latinLnBrk="0" hangingPunct="1">
      <a:defRPr sz="3600" kern="1200">
        <a:solidFill>
          <a:srgbClr val="4F4A37"/>
        </a:solidFill>
        <a:latin typeface="Didot" charset="0"/>
        <a:ea typeface="Didot" charset="0"/>
        <a:cs typeface="Didot" charset="0"/>
        <a:sym typeface="Didot" charset="0"/>
      </a:defRPr>
    </a:lvl9pPr>
  </p:defaultTextStyle>
  <p:extLst>
    <p:ext uri="{EFAFB233-063F-42B5-8137-9DF3F51BA10A}">
      <p15:sldGuideLst xmlns:p15="http://schemas.microsoft.com/office/powerpoint/2012/main">
        <p15:guide id="1" orient="horz" pos="3072">
          <p15:clr>
            <a:srgbClr val="A4A3A4"/>
          </p15:clr>
        </p15:guide>
        <p15:guide id="2" pos="409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9479" autoAdjust="0"/>
  </p:normalViewPr>
  <p:slideViewPr>
    <p:cSldViewPr>
      <p:cViewPr varScale="1">
        <p:scale>
          <a:sx n="36" d="100"/>
          <a:sy n="36" d="100"/>
        </p:scale>
        <p:origin x="1944" y="72"/>
      </p:cViewPr>
      <p:guideLst>
        <p:guide orient="horz" pos="3072"/>
        <p:guide pos="4096"/>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handoutMaster" Target="handoutMasters/handoutMaster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41D7AA6-64A4-4BD8-8CA3-FA8C80987D99}" type="datetimeFigureOut">
              <a:rPr lang="fr-FR" smtClean="0"/>
              <a:pPr/>
              <a:t>10/04/2015</a:t>
            </a:fld>
            <a:endParaRPr lang="fr-FR"/>
          </a:p>
        </p:txBody>
      </p:sp>
      <p:sp>
        <p:nvSpPr>
          <p:cNvPr id="4" name="Espace réservé du pied de page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9C46717-C363-48EE-ADC2-DA25AA0C5AD6}" type="slidenum">
              <a:rPr lang="fr-FR" smtClean="0"/>
              <a:pPr/>
              <a:t>‹#›</a:t>
            </a:fld>
            <a:endParaRPr lang="fr-FR"/>
          </a:p>
        </p:txBody>
      </p:sp>
    </p:spTree>
    <p:extLst>
      <p:ext uri="{BB962C8B-B14F-4D97-AF65-F5344CB8AC3E}">
        <p14:creationId xmlns:p14="http://schemas.microsoft.com/office/powerpoint/2010/main" val="20143770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3" name="Rectangle 1"/>
          <p:cNvSpPr>
            <a:spLocks noGrp="1" noRot="1" noChangeAspect="1"/>
          </p:cNvSpPr>
          <p:nvPr>
            <p:ph type="sldImg" idx="2"/>
          </p:nvPr>
        </p:nvSpPr>
        <p:spPr bwMode="auto">
          <a:xfrm>
            <a:off x="1143000" y="685800"/>
            <a:ext cx="4572000" cy="3429000"/>
          </a:xfrm>
          <a:prstGeom prst="rect">
            <a:avLst/>
          </a:prstGeom>
          <a:noFill/>
          <a:ln w="12700" cap="rnd" cmpd="sng">
            <a:noFill/>
            <a:prstDash val="solid"/>
            <a:round/>
            <a:headEnd type="none" w="med" len="med"/>
            <a:tailEnd type="none" w="med" len="med"/>
          </a:ln>
          <a:effectLst/>
        </p:spPr>
      </p:sp>
      <p:sp>
        <p:nvSpPr>
          <p:cNvPr id="3074" name="Rectangle 2"/>
          <p:cNvSpPr>
            <a:spLocks noGrp="1"/>
          </p:cNvSpPr>
          <p:nvPr>
            <p:ph type="body" sz="quarter" idx="3"/>
          </p:nvPr>
        </p:nvSpPr>
        <p:spPr bwMode="auto">
          <a:xfrm>
            <a:off x="914400" y="4343400"/>
            <a:ext cx="5029200" cy="4114800"/>
          </a:xfrm>
          <a:prstGeom prst="rect">
            <a:avLst/>
          </a:prstGeom>
          <a:noFill/>
          <a:ln w="12700" cap="rnd" cmpd="sng">
            <a:noFill/>
            <a:prstDash val="solid"/>
            <a:round/>
            <a:headEnd type="none" w="med" len="med"/>
            <a:tailEnd type="none" w="med" len="med"/>
          </a:ln>
          <a:effectLst/>
        </p:spPr>
        <p:txBody>
          <a:bodyPr vert="horz" wrap="square" lIns="91440" tIns="45720" rIns="91440" bIns="45720" numCol="1" anchor="t" anchorCtr="0" compatLnSpc="1">
            <a:prstTxWarp prst="textNoShape">
              <a:avLst/>
            </a:prstTxWarp>
          </a:bodyPr>
          <a:lstStyle/>
          <a:p>
            <a:pPr lvl="0"/>
            <a:r>
              <a:rPr lang="fr-FR" smtClean="0">
                <a:sym typeface="Noteworthy Bold" charset="0"/>
              </a:rPr>
              <a:t>Click to edit Master text styles</a:t>
            </a:r>
          </a:p>
          <a:p>
            <a:pPr lvl="1"/>
            <a:r>
              <a:rPr lang="fr-FR" smtClean="0">
                <a:sym typeface="Noteworthy Bold" charset="0"/>
              </a:rPr>
              <a:t>Second level</a:t>
            </a:r>
          </a:p>
          <a:p>
            <a:pPr lvl="2"/>
            <a:r>
              <a:rPr lang="fr-FR" smtClean="0">
                <a:sym typeface="Noteworthy Bold" charset="0"/>
              </a:rPr>
              <a:t>Third level</a:t>
            </a:r>
          </a:p>
          <a:p>
            <a:pPr lvl="3"/>
            <a:r>
              <a:rPr lang="fr-FR" smtClean="0">
                <a:sym typeface="Noteworthy Bold" charset="0"/>
              </a:rPr>
              <a:t>Fourth level</a:t>
            </a:r>
          </a:p>
          <a:p>
            <a:pPr lvl="4"/>
            <a:r>
              <a:rPr lang="fr-FR" smtClean="0">
                <a:sym typeface="Noteworthy Bold" charset="0"/>
              </a:rPr>
              <a:t>Fifth level</a:t>
            </a:r>
          </a:p>
        </p:txBody>
      </p:sp>
    </p:spTree>
    <p:extLst>
      <p:ext uri="{BB962C8B-B14F-4D97-AF65-F5344CB8AC3E}">
        <p14:creationId xmlns:p14="http://schemas.microsoft.com/office/powerpoint/2010/main" val="1001467354"/>
      </p:ext>
    </p:extLst>
  </p:cSld>
  <p:clrMap bg1="lt1" tx1="dk1" bg2="lt2" tx2="dk2" accent1="accent1" accent2="accent2" accent3="accent3" accent4="accent4" accent5="accent5" accent6="accent6" hlink="hlink" folHlink="folHlink"/>
  <p:notesStyle>
    <a:lvl1pPr algn="l" defTabSz="457200" rtl="0" fontAlgn="base" hangingPunct="0">
      <a:lnSpc>
        <a:spcPts val="3500"/>
      </a:lnSpc>
      <a:spcBef>
        <a:spcPct val="0"/>
      </a:spcBef>
      <a:spcAft>
        <a:spcPct val="0"/>
      </a:spcAft>
      <a:buClr>
        <a:srgbClr val="876552"/>
      </a:buClr>
      <a:buFont typeface="Georgia" pitchFamily="18" charset="0"/>
      <a:defRPr sz="2400" kern="1200">
        <a:solidFill>
          <a:srgbClr val="572E2D"/>
        </a:solidFill>
        <a:latin typeface="Noteworthy Bold" charset="0"/>
        <a:ea typeface="Noteworthy Bold" charset="0"/>
        <a:cs typeface="Noteworthy Bold" charset="0"/>
        <a:sym typeface="Noteworthy Bold" charset="0"/>
      </a:defRPr>
    </a:lvl1pPr>
    <a:lvl2pPr marL="342900" algn="l" defTabSz="457200" rtl="0" fontAlgn="base" hangingPunct="0">
      <a:lnSpc>
        <a:spcPts val="3500"/>
      </a:lnSpc>
      <a:spcBef>
        <a:spcPct val="0"/>
      </a:spcBef>
      <a:spcAft>
        <a:spcPct val="0"/>
      </a:spcAft>
      <a:buClr>
        <a:srgbClr val="876552"/>
      </a:buClr>
      <a:buFont typeface="Georgia" pitchFamily="18" charset="0"/>
      <a:defRPr sz="2400" kern="1200">
        <a:solidFill>
          <a:srgbClr val="572E2D"/>
        </a:solidFill>
        <a:latin typeface="Noteworthy Bold" charset="0"/>
        <a:ea typeface="Noteworthy Bold" charset="0"/>
        <a:cs typeface="Noteworthy Bold" charset="0"/>
        <a:sym typeface="Noteworthy Bold" charset="0"/>
      </a:defRPr>
    </a:lvl2pPr>
    <a:lvl3pPr marL="685800" algn="l" defTabSz="457200" rtl="0" fontAlgn="base" hangingPunct="0">
      <a:lnSpc>
        <a:spcPts val="3500"/>
      </a:lnSpc>
      <a:spcBef>
        <a:spcPct val="0"/>
      </a:spcBef>
      <a:spcAft>
        <a:spcPct val="0"/>
      </a:spcAft>
      <a:buClr>
        <a:srgbClr val="876552"/>
      </a:buClr>
      <a:buFont typeface="Georgia" pitchFamily="18" charset="0"/>
      <a:defRPr sz="2400" kern="1200">
        <a:solidFill>
          <a:srgbClr val="572E2D"/>
        </a:solidFill>
        <a:latin typeface="Noteworthy Bold" charset="0"/>
        <a:ea typeface="Noteworthy Bold" charset="0"/>
        <a:cs typeface="Noteworthy Bold" charset="0"/>
        <a:sym typeface="Noteworthy Bold" charset="0"/>
      </a:defRPr>
    </a:lvl3pPr>
    <a:lvl4pPr marL="1028700" algn="l" defTabSz="457200" rtl="0" fontAlgn="base" hangingPunct="0">
      <a:lnSpc>
        <a:spcPts val="3500"/>
      </a:lnSpc>
      <a:spcBef>
        <a:spcPct val="0"/>
      </a:spcBef>
      <a:spcAft>
        <a:spcPct val="0"/>
      </a:spcAft>
      <a:buClr>
        <a:srgbClr val="876552"/>
      </a:buClr>
      <a:buFont typeface="Georgia" pitchFamily="18" charset="0"/>
      <a:defRPr sz="2400" kern="1200">
        <a:solidFill>
          <a:srgbClr val="572E2D"/>
        </a:solidFill>
        <a:latin typeface="Noteworthy Bold" charset="0"/>
        <a:ea typeface="Noteworthy Bold" charset="0"/>
        <a:cs typeface="Noteworthy Bold" charset="0"/>
        <a:sym typeface="Noteworthy Bold" charset="0"/>
      </a:defRPr>
    </a:lvl4pPr>
    <a:lvl5pPr marL="1371600" algn="l" defTabSz="457200" rtl="0" fontAlgn="base" hangingPunct="0">
      <a:lnSpc>
        <a:spcPts val="3500"/>
      </a:lnSpc>
      <a:spcBef>
        <a:spcPct val="0"/>
      </a:spcBef>
      <a:spcAft>
        <a:spcPct val="0"/>
      </a:spcAft>
      <a:buClr>
        <a:srgbClr val="876552"/>
      </a:buClr>
      <a:buFont typeface="Georgia" pitchFamily="18" charset="0"/>
      <a:defRPr sz="2400" kern="1200">
        <a:solidFill>
          <a:srgbClr val="572E2D"/>
        </a:solidFill>
        <a:latin typeface="Noteworthy Bold" charset="0"/>
        <a:ea typeface="Noteworthy Bold" charset="0"/>
        <a:cs typeface="Noteworthy Bold" charset="0"/>
        <a:sym typeface="Noteworthy Bold"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2400" kern="1200" dirty="0" smtClean="0">
                <a:solidFill>
                  <a:srgbClr val="572E2D"/>
                </a:solidFill>
                <a:effectLst/>
                <a:latin typeface="Noteworthy Bold" charset="0"/>
                <a:ea typeface="Noteworthy Bold" charset="0"/>
                <a:cs typeface="Noteworthy Bold" charset="0"/>
                <a:sym typeface="Noteworthy Bold" charset="0"/>
              </a:rPr>
              <a:t>Prêts « </a:t>
            </a:r>
            <a:r>
              <a:rPr lang="fr-CA" sz="2400" kern="1200" dirty="0" err="1" smtClean="0">
                <a:solidFill>
                  <a:srgbClr val="572E2D"/>
                </a:solidFill>
                <a:effectLst/>
                <a:latin typeface="Noteworthy Bold" charset="0"/>
                <a:ea typeface="Noteworthy Bold" charset="0"/>
                <a:cs typeface="Noteworthy Bold" charset="0"/>
                <a:sym typeface="Noteworthy Bold" charset="0"/>
              </a:rPr>
              <a:t>subprime</a:t>
            </a:r>
            <a:r>
              <a:rPr lang="fr-CA" sz="2400" kern="1200" dirty="0" smtClean="0">
                <a:solidFill>
                  <a:srgbClr val="572E2D"/>
                </a:solidFill>
                <a:effectLst/>
                <a:latin typeface="Noteworthy Bold" charset="0"/>
                <a:ea typeface="Noteworthy Bold" charset="0"/>
                <a:cs typeface="Noteworthy Bold" charset="0"/>
                <a:sym typeface="Noteworthy Bold" charset="0"/>
              </a:rPr>
              <a:t> » : ils visent à donner la possibilité aux gens d’emprunter même s’il ne qualifie pas selon le standard des banques</a:t>
            </a:r>
            <a:endParaRPr lang="en-CA" sz="2400" kern="1200" dirty="0" smtClean="0">
              <a:solidFill>
                <a:srgbClr val="572E2D"/>
              </a:solidFill>
              <a:effectLst/>
              <a:latin typeface="Noteworthy Bold" charset="0"/>
              <a:ea typeface="Noteworthy Bold" charset="0"/>
              <a:cs typeface="Noteworthy Bold" charset="0"/>
              <a:sym typeface="Noteworthy Bold" charset="0"/>
            </a:endParaRPr>
          </a:p>
          <a:p>
            <a:r>
              <a:rPr lang="fr-CA" sz="2400" kern="1200" dirty="0" smtClean="0">
                <a:solidFill>
                  <a:srgbClr val="572E2D"/>
                </a:solidFill>
                <a:effectLst/>
                <a:latin typeface="Noteworthy Bold" charset="0"/>
                <a:ea typeface="Noteworthy Bold" charset="0"/>
                <a:cs typeface="Noteworthy Bold" charset="0"/>
                <a:sym typeface="Noteworthy Bold" charset="0"/>
              </a:rPr>
              <a:t>NINJAS : no </a:t>
            </a:r>
            <a:r>
              <a:rPr lang="fr-CA" sz="2400" kern="1200" dirty="0" err="1" smtClean="0">
                <a:solidFill>
                  <a:srgbClr val="572E2D"/>
                </a:solidFill>
                <a:effectLst/>
                <a:latin typeface="Noteworthy Bold" charset="0"/>
                <a:ea typeface="Noteworthy Bold" charset="0"/>
                <a:cs typeface="Noteworthy Bold" charset="0"/>
                <a:sym typeface="Noteworthy Bold" charset="0"/>
              </a:rPr>
              <a:t>income</a:t>
            </a:r>
            <a:r>
              <a:rPr lang="fr-CA" sz="2400" kern="1200" dirty="0" smtClean="0">
                <a:solidFill>
                  <a:srgbClr val="572E2D"/>
                </a:solidFill>
                <a:effectLst/>
                <a:latin typeface="Noteworthy Bold" charset="0"/>
                <a:ea typeface="Noteworthy Bold" charset="0"/>
                <a:cs typeface="Noteworthy Bold" charset="0"/>
                <a:sym typeface="Noteworthy Bold" charset="0"/>
              </a:rPr>
              <a:t> no jobs, no </a:t>
            </a:r>
            <a:r>
              <a:rPr lang="fr-CA" sz="2400" kern="1200" dirty="0" err="1" smtClean="0">
                <a:solidFill>
                  <a:srgbClr val="572E2D"/>
                </a:solidFill>
                <a:effectLst/>
                <a:latin typeface="Noteworthy Bold" charset="0"/>
                <a:ea typeface="Noteworthy Bold" charset="0"/>
                <a:cs typeface="Noteworthy Bold" charset="0"/>
                <a:sym typeface="Noteworthy Bold" charset="0"/>
              </a:rPr>
              <a:t>assets</a:t>
            </a:r>
            <a:r>
              <a:rPr lang="fr-CA" sz="2400" kern="1200" dirty="0" smtClean="0">
                <a:solidFill>
                  <a:srgbClr val="572E2D"/>
                </a:solidFill>
                <a:effectLst/>
                <a:latin typeface="Noteworthy Bold" charset="0"/>
                <a:ea typeface="Noteworthy Bold" charset="0"/>
                <a:cs typeface="Noteworthy Bold" charset="0"/>
                <a:sym typeface="Noteworthy Bold" charset="0"/>
              </a:rPr>
              <a:t> : des gens qui n’ont pas les moyens d’emprunter</a:t>
            </a:r>
            <a:endParaRPr lang="en-CA" sz="2400" kern="1200" dirty="0" smtClean="0">
              <a:solidFill>
                <a:srgbClr val="572E2D"/>
              </a:solidFill>
              <a:effectLst/>
              <a:latin typeface="Noteworthy Bold" charset="0"/>
              <a:ea typeface="Noteworthy Bold" charset="0"/>
              <a:cs typeface="Noteworthy Bold" charset="0"/>
              <a:sym typeface="Noteworthy Bold" charset="0"/>
            </a:endParaRPr>
          </a:p>
          <a:p>
            <a:r>
              <a:rPr lang="fr-CA" sz="2400" kern="1200" dirty="0" smtClean="0">
                <a:solidFill>
                  <a:srgbClr val="572E2D"/>
                </a:solidFill>
                <a:effectLst/>
                <a:latin typeface="Noteworthy Bold" charset="0"/>
                <a:ea typeface="Noteworthy Bold" charset="0"/>
                <a:cs typeface="Noteworthy Bold" charset="0"/>
                <a:sym typeface="Noteworthy Bold" charset="0"/>
              </a:rPr>
              <a:t>Comment : on augmente la durée des prêts, </a:t>
            </a:r>
            <a:endParaRPr lang="en-CA" sz="2400" kern="1200" dirty="0" smtClean="0">
              <a:solidFill>
                <a:srgbClr val="572E2D"/>
              </a:solidFill>
              <a:effectLst/>
              <a:latin typeface="Noteworthy Bold" charset="0"/>
              <a:ea typeface="Noteworthy Bold" charset="0"/>
              <a:cs typeface="Noteworthy Bold" charset="0"/>
              <a:sym typeface="Noteworthy Bold" charset="0"/>
            </a:endParaRPr>
          </a:p>
          <a:p>
            <a:endParaRPr lang="en-CA" dirty="0"/>
          </a:p>
        </p:txBody>
      </p:sp>
    </p:spTree>
    <p:extLst>
      <p:ext uri="{BB962C8B-B14F-4D97-AF65-F5344CB8AC3E}">
        <p14:creationId xmlns:p14="http://schemas.microsoft.com/office/powerpoint/2010/main" val="15919835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2400" kern="1200" dirty="0" smtClean="0">
                <a:solidFill>
                  <a:srgbClr val="572E2D"/>
                </a:solidFill>
                <a:effectLst/>
                <a:latin typeface="Noteworthy Bold" charset="0"/>
                <a:ea typeface="Noteworthy Bold" charset="0"/>
                <a:cs typeface="Noteworthy Bold" charset="0"/>
                <a:sym typeface="Noteworthy Bold" charset="0"/>
              </a:rPr>
              <a:t>2 points de vue sur le risque :</a:t>
            </a:r>
            <a:endParaRPr lang="en-CA" sz="2000" kern="1200" dirty="0" smtClean="0">
              <a:solidFill>
                <a:srgbClr val="572E2D"/>
              </a:solidFill>
              <a:effectLst/>
              <a:latin typeface="Noteworthy Bold" charset="0"/>
              <a:ea typeface="Noteworthy Bold" charset="0"/>
              <a:cs typeface="Noteworthy Bold" charset="0"/>
              <a:sym typeface="Noteworthy Bold" charset="0"/>
            </a:endParaRPr>
          </a:p>
          <a:p>
            <a:pPr lvl="0"/>
            <a:r>
              <a:rPr lang="fr-CA" sz="2400" kern="1200" dirty="0" smtClean="0">
                <a:solidFill>
                  <a:srgbClr val="572E2D"/>
                </a:solidFill>
                <a:effectLst/>
                <a:latin typeface="Noteworthy Bold" charset="0"/>
                <a:ea typeface="Noteworthy Bold" charset="0"/>
                <a:cs typeface="Noteworthy Bold" charset="0"/>
                <a:sym typeface="Noteworthy Bold" charset="0"/>
              </a:rPr>
              <a:t>L’avenir est incertain, et les gens ne sont pas toujours rationnels : il peut avoir des bulles spéculative; (donc il y aura toujours des risques spéculatif)</a:t>
            </a:r>
            <a:endParaRPr lang="en-CA" sz="2000" kern="1200" dirty="0" smtClean="0">
              <a:solidFill>
                <a:srgbClr val="572E2D"/>
              </a:solidFill>
              <a:effectLst/>
              <a:latin typeface="Noteworthy Bold" charset="0"/>
              <a:ea typeface="Noteworthy Bold" charset="0"/>
              <a:cs typeface="Noteworthy Bold" charset="0"/>
              <a:sym typeface="Noteworthy Bold" charset="0"/>
            </a:endParaRPr>
          </a:p>
          <a:p>
            <a:pPr lvl="0"/>
            <a:r>
              <a:rPr lang="fr-CA" sz="2400" kern="1200" dirty="0" smtClean="0">
                <a:solidFill>
                  <a:srgbClr val="572E2D"/>
                </a:solidFill>
                <a:effectLst/>
                <a:latin typeface="Noteworthy Bold" charset="0"/>
                <a:ea typeface="Noteworthy Bold" charset="0"/>
                <a:cs typeface="Noteworthy Bold" charset="0"/>
                <a:sym typeface="Noteworthy Bold" charset="0"/>
              </a:rPr>
              <a:t>Les marchés sont efficients, ils mesurent au mieux la valeur des actifs compte tenu de l’information dont on dispose; pour diminuer le risque (il existe des aléas) : </a:t>
            </a:r>
            <a:endParaRPr lang="en-CA" sz="2000" kern="1200" dirty="0" smtClean="0">
              <a:solidFill>
                <a:srgbClr val="572E2D"/>
              </a:solidFill>
              <a:effectLst/>
              <a:latin typeface="Noteworthy Bold" charset="0"/>
              <a:ea typeface="Noteworthy Bold" charset="0"/>
              <a:cs typeface="Noteworthy Bold" charset="0"/>
              <a:sym typeface="Noteworthy Bold" charset="0"/>
            </a:endParaRPr>
          </a:p>
          <a:p>
            <a:pPr lvl="1"/>
            <a:r>
              <a:rPr lang="fr-CA" sz="2400" kern="1200" dirty="0" smtClean="0">
                <a:solidFill>
                  <a:srgbClr val="572E2D"/>
                </a:solidFill>
                <a:effectLst/>
                <a:latin typeface="Noteworthy Bold" charset="0"/>
                <a:ea typeface="Noteworthy Bold" charset="0"/>
                <a:cs typeface="Noteworthy Bold" charset="0"/>
                <a:sym typeface="Noteworthy Bold" charset="0"/>
              </a:rPr>
              <a:t>On peut diversifier les portefeuilles d’actifs; plus j’ai un portefeuille diversifié, moins j’ai de risque</a:t>
            </a:r>
            <a:endParaRPr lang="en-CA" sz="2000" kern="1200" dirty="0" smtClean="0">
              <a:solidFill>
                <a:srgbClr val="572E2D"/>
              </a:solidFill>
              <a:effectLst/>
              <a:latin typeface="Noteworthy Bold" charset="0"/>
              <a:ea typeface="Noteworthy Bold" charset="0"/>
              <a:cs typeface="Noteworthy Bold" charset="0"/>
              <a:sym typeface="Noteworthy Bold" charset="0"/>
            </a:endParaRPr>
          </a:p>
          <a:p>
            <a:pPr lvl="1"/>
            <a:r>
              <a:rPr lang="fr-CA" sz="2400" kern="1200" dirty="0" smtClean="0">
                <a:solidFill>
                  <a:srgbClr val="572E2D"/>
                </a:solidFill>
                <a:effectLst/>
                <a:latin typeface="Noteworthy Bold" charset="0"/>
                <a:ea typeface="Noteworthy Bold" charset="0"/>
                <a:cs typeface="Noteworthy Bold" charset="0"/>
                <a:sym typeface="Noteworthy Bold" charset="0"/>
              </a:rPr>
              <a:t>Sur les marchés financiers ont été créés des actifs moins risqués</a:t>
            </a:r>
            <a:endParaRPr lang="en-CA" sz="2000" kern="1200" dirty="0" smtClean="0">
              <a:solidFill>
                <a:srgbClr val="572E2D"/>
              </a:solidFill>
              <a:effectLst/>
              <a:latin typeface="Noteworthy Bold" charset="0"/>
              <a:ea typeface="Noteworthy Bold" charset="0"/>
              <a:cs typeface="Noteworthy Bold" charset="0"/>
              <a:sym typeface="Noteworthy Bold" charset="0"/>
            </a:endParaRPr>
          </a:p>
          <a:p>
            <a:r>
              <a:rPr lang="fr-CA" sz="2400" kern="1200" dirty="0" smtClean="0">
                <a:solidFill>
                  <a:srgbClr val="572E2D"/>
                </a:solidFill>
                <a:effectLst/>
                <a:latin typeface="Noteworthy Bold" charset="0"/>
                <a:ea typeface="Noteworthy Bold" charset="0"/>
                <a:cs typeface="Noteworthy Bold" charset="0"/>
                <a:sym typeface="Noteworthy Bold" charset="0"/>
              </a:rPr>
              <a:t>(si on a l’a bonne information, et des mécanisme de contrôle, il n’y a pas de problème</a:t>
            </a:r>
            <a:endParaRPr lang="en-CA" sz="2000" kern="1200" dirty="0" smtClean="0">
              <a:solidFill>
                <a:srgbClr val="572E2D"/>
              </a:solidFill>
              <a:effectLst/>
              <a:latin typeface="Noteworthy Bold" charset="0"/>
              <a:ea typeface="Noteworthy Bold" charset="0"/>
              <a:cs typeface="Noteworthy Bold" charset="0"/>
              <a:sym typeface="Noteworthy Bold" charset="0"/>
            </a:endParaRPr>
          </a:p>
          <a:p>
            <a:endParaRPr lang="en-CA" dirty="0"/>
          </a:p>
        </p:txBody>
      </p:sp>
    </p:spTree>
    <p:extLst>
      <p:ext uri="{BB962C8B-B14F-4D97-AF65-F5344CB8AC3E}">
        <p14:creationId xmlns:p14="http://schemas.microsoft.com/office/powerpoint/2010/main" val="24248452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base" latinLnBrk="0" hangingPunct="0">
              <a:lnSpc>
                <a:spcPts val="3500"/>
              </a:lnSpc>
              <a:spcBef>
                <a:spcPct val="0"/>
              </a:spcBef>
              <a:spcAft>
                <a:spcPct val="0"/>
              </a:spcAft>
              <a:buClr>
                <a:srgbClr val="876552"/>
              </a:buClr>
              <a:buSzTx/>
              <a:buFont typeface="Georgia" pitchFamily="18" charset="0"/>
              <a:buNone/>
              <a:tabLst/>
              <a:defRPr/>
            </a:pPr>
            <a:r>
              <a:rPr lang="fr-CA" sz="2400" kern="1200" dirty="0" smtClean="0">
                <a:solidFill>
                  <a:srgbClr val="572E2D"/>
                </a:solidFill>
                <a:effectLst/>
                <a:latin typeface="Noteworthy Bold" charset="0"/>
                <a:ea typeface="Noteworthy Bold" charset="0"/>
                <a:cs typeface="Noteworthy Bold" charset="0"/>
                <a:sym typeface="Noteworthy Bold" charset="0"/>
              </a:rPr>
              <a:t>1. Fond de couverture se constitue de produit qui n’évolue pas dans le même sens, si j’ai un fonds monétaire, je sais que l’euro et le dollar US ne fonctionne pas de la même façon dont je crée un fond pour les deux et j’assure une rémunération.</a:t>
            </a:r>
            <a:endParaRPr lang="en-CA" sz="2400" kern="1200" dirty="0" smtClean="0">
              <a:solidFill>
                <a:srgbClr val="572E2D"/>
              </a:solidFill>
              <a:effectLst/>
              <a:latin typeface="Noteworthy Bold" charset="0"/>
              <a:ea typeface="Noteworthy Bold" charset="0"/>
              <a:cs typeface="Noteworthy Bold" charset="0"/>
              <a:sym typeface="Noteworthy Bold" charset="0"/>
            </a:endParaRPr>
          </a:p>
          <a:p>
            <a:pPr marL="0" marR="0" indent="0" algn="l" defTabSz="457200" rtl="0" eaLnBrk="1" fontAlgn="base" latinLnBrk="0" hangingPunct="0">
              <a:lnSpc>
                <a:spcPts val="3500"/>
              </a:lnSpc>
              <a:spcBef>
                <a:spcPct val="0"/>
              </a:spcBef>
              <a:spcAft>
                <a:spcPct val="0"/>
              </a:spcAft>
              <a:buClr>
                <a:srgbClr val="876552"/>
              </a:buClr>
              <a:buSzTx/>
              <a:buFont typeface="Georgia" pitchFamily="18" charset="0"/>
              <a:buNone/>
              <a:tabLst/>
              <a:defRPr/>
            </a:pPr>
            <a:endParaRPr lang="fr-CA" sz="2400" kern="1200" dirty="0" smtClean="0">
              <a:solidFill>
                <a:srgbClr val="572E2D"/>
              </a:solidFill>
              <a:effectLst/>
              <a:latin typeface="Noteworthy Bold" charset="0"/>
              <a:ea typeface="Noteworthy Bold" charset="0"/>
              <a:cs typeface="Noteworthy Bold" charset="0"/>
              <a:sym typeface="Noteworthy Bold" charset="0"/>
            </a:endParaRPr>
          </a:p>
          <a:p>
            <a:pPr marL="0" marR="0" indent="0" algn="l" defTabSz="457200" rtl="0" eaLnBrk="1" fontAlgn="base" latinLnBrk="0" hangingPunct="0">
              <a:lnSpc>
                <a:spcPts val="3500"/>
              </a:lnSpc>
              <a:spcBef>
                <a:spcPct val="0"/>
              </a:spcBef>
              <a:spcAft>
                <a:spcPct val="0"/>
              </a:spcAft>
              <a:buClr>
                <a:srgbClr val="876552"/>
              </a:buClr>
              <a:buSzTx/>
              <a:buFont typeface="Georgia" pitchFamily="18" charset="0"/>
              <a:buNone/>
              <a:tabLst/>
              <a:defRPr/>
            </a:pPr>
            <a:r>
              <a:rPr lang="fr-CA" sz="2400" kern="1200" dirty="0" smtClean="0">
                <a:solidFill>
                  <a:srgbClr val="572E2D"/>
                </a:solidFill>
                <a:effectLst/>
                <a:latin typeface="Noteworthy Bold" charset="0"/>
                <a:ea typeface="Noteworthy Bold" charset="0"/>
                <a:cs typeface="Noteworthy Bold" charset="0"/>
                <a:sym typeface="Noteworthy Bold" charset="0"/>
              </a:rPr>
              <a:t>2. Crédit default swap : L’assurance : créancier transfert le risque à ceux qui sont prêt de le prendre, donc il transmet le risque à un acheteur mais il reste propriétaire de la créance… on donne des primes au acheteur mais s’il y a un problème, c’est ceux qui prennent le risque qui le repayent..</a:t>
            </a:r>
            <a:endParaRPr lang="en-CA" sz="2400" kern="1200" dirty="0" smtClean="0">
              <a:solidFill>
                <a:srgbClr val="572E2D"/>
              </a:solidFill>
              <a:effectLst/>
              <a:latin typeface="Noteworthy Bold" charset="0"/>
              <a:ea typeface="Noteworthy Bold" charset="0"/>
              <a:cs typeface="Noteworthy Bold" charset="0"/>
              <a:sym typeface="Noteworthy Bold" charset="0"/>
            </a:endParaRPr>
          </a:p>
          <a:p>
            <a:endParaRPr lang="en-CA" dirty="0"/>
          </a:p>
        </p:txBody>
      </p:sp>
    </p:spTree>
    <p:extLst>
      <p:ext uri="{BB962C8B-B14F-4D97-AF65-F5344CB8AC3E}">
        <p14:creationId xmlns:p14="http://schemas.microsoft.com/office/powerpoint/2010/main" val="8259139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2400" kern="1200" dirty="0" smtClean="0">
                <a:solidFill>
                  <a:srgbClr val="572E2D"/>
                </a:solidFill>
                <a:effectLst/>
                <a:latin typeface="Noteworthy Bold" charset="0"/>
                <a:ea typeface="Noteworthy Bold" charset="0"/>
                <a:cs typeface="Noteworthy Bold" charset="0"/>
                <a:sym typeface="Noteworthy Bold" charset="0"/>
              </a:rPr>
              <a:t>Banque détiennent des créances sous forme de prêts : fonds communs créances : prêt à moyens long terme ou prêts à court terme. Titre : invente un produit financier et dans le titre il y aura des crédits pour répartir le risque</a:t>
            </a:r>
            <a:endParaRPr lang="en-CA" sz="2400" kern="1200" dirty="0" smtClean="0">
              <a:solidFill>
                <a:srgbClr val="572E2D"/>
              </a:solidFill>
              <a:effectLst/>
              <a:latin typeface="Noteworthy Bold" charset="0"/>
              <a:ea typeface="Noteworthy Bold" charset="0"/>
              <a:cs typeface="Noteworthy Bold" charset="0"/>
              <a:sym typeface="Noteworthy Bold" charset="0"/>
            </a:endParaRPr>
          </a:p>
          <a:p>
            <a:r>
              <a:rPr lang="fr-CA" sz="2400" kern="1200" dirty="0" smtClean="0">
                <a:solidFill>
                  <a:srgbClr val="572E2D"/>
                </a:solidFill>
                <a:effectLst/>
                <a:latin typeface="Noteworthy Bold" charset="0"/>
                <a:ea typeface="Noteworthy Bold" charset="0"/>
                <a:cs typeface="Noteworthy Bold" charset="0"/>
                <a:sym typeface="Noteworthy Bold" charset="0"/>
              </a:rPr>
              <a:t>Les agence de notation vont noter ces produit de façon favorable car le risque est répartit, et puisque les titres sont bien noté, les investisseurs achètent. </a:t>
            </a:r>
            <a:endParaRPr lang="en-CA" sz="2400" kern="1200" dirty="0" smtClean="0">
              <a:solidFill>
                <a:srgbClr val="572E2D"/>
              </a:solidFill>
              <a:effectLst/>
              <a:latin typeface="Noteworthy Bold" charset="0"/>
              <a:ea typeface="Noteworthy Bold" charset="0"/>
              <a:cs typeface="Noteworthy Bold" charset="0"/>
              <a:sym typeface="Noteworthy Bold" charset="0"/>
            </a:endParaRPr>
          </a:p>
          <a:p>
            <a:r>
              <a:rPr lang="fr-CA" sz="2400" kern="1200" dirty="0" smtClean="0">
                <a:solidFill>
                  <a:srgbClr val="572E2D"/>
                </a:solidFill>
                <a:effectLst/>
                <a:latin typeface="Noteworthy Bold" charset="0"/>
                <a:ea typeface="Noteworthy Bold" charset="0"/>
                <a:cs typeface="Noteworthy Bold" charset="0"/>
                <a:sym typeface="Noteworthy Bold" charset="0"/>
              </a:rPr>
              <a:t>Les titres peuvent s’échanger sur des marchés secondaires. Création de produit structuré. </a:t>
            </a:r>
            <a:endParaRPr lang="en-CA" sz="2400" kern="1200" dirty="0" smtClean="0">
              <a:solidFill>
                <a:srgbClr val="572E2D"/>
              </a:solidFill>
              <a:effectLst/>
              <a:latin typeface="Noteworthy Bold" charset="0"/>
              <a:ea typeface="Noteworthy Bold" charset="0"/>
              <a:cs typeface="Noteworthy Bold" charset="0"/>
              <a:sym typeface="Noteworthy Bold" charset="0"/>
            </a:endParaRPr>
          </a:p>
          <a:p>
            <a:r>
              <a:rPr lang="fr-CA" sz="2400" kern="1200" dirty="0" smtClean="0">
                <a:solidFill>
                  <a:srgbClr val="572E2D"/>
                </a:solidFill>
                <a:effectLst/>
                <a:latin typeface="Noteworthy Bold" charset="0"/>
                <a:ea typeface="Noteworthy Bold" charset="0"/>
                <a:cs typeface="Noteworthy Bold" charset="0"/>
                <a:sym typeface="Noteworthy Bold" charset="0"/>
              </a:rPr>
              <a:t>Banques : font des prêt au agent économique, donc ils détiennent des créances, risque de manquer de liquidité, donc vendent les créances pour augmente sa liquidité (création de liquidité) cela va augmenter c’est réserve donc il peut prêter à d’autre agent économique et faire plus de liquidité… donc système ou il y a une multiplication des prêts fait par les banques qui sont presque sans risque..</a:t>
            </a:r>
            <a:endParaRPr lang="en-CA" sz="2400" kern="1200" dirty="0" smtClean="0">
              <a:solidFill>
                <a:srgbClr val="572E2D"/>
              </a:solidFill>
              <a:effectLst/>
              <a:latin typeface="Noteworthy Bold" charset="0"/>
              <a:ea typeface="Noteworthy Bold" charset="0"/>
              <a:cs typeface="Noteworthy Bold" charset="0"/>
              <a:sym typeface="Noteworthy Bold" charset="0"/>
            </a:endParaRPr>
          </a:p>
          <a:p>
            <a:endParaRPr lang="en-CA" dirty="0"/>
          </a:p>
        </p:txBody>
      </p:sp>
    </p:spTree>
    <p:extLst>
      <p:ext uri="{BB962C8B-B14F-4D97-AF65-F5344CB8AC3E}">
        <p14:creationId xmlns:p14="http://schemas.microsoft.com/office/powerpoint/2010/main" val="30003540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base" latinLnBrk="0" hangingPunct="0">
              <a:lnSpc>
                <a:spcPts val="3500"/>
              </a:lnSpc>
              <a:spcBef>
                <a:spcPct val="0"/>
              </a:spcBef>
              <a:spcAft>
                <a:spcPct val="0"/>
              </a:spcAft>
              <a:buClr>
                <a:srgbClr val="876552"/>
              </a:buClr>
              <a:buSzTx/>
              <a:buFont typeface="Georgia" pitchFamily="18" charset="0"/>
              <a:buNone/>
              <a:tabLst/>
              <a:defRPr/>
            </a:pPr>
            <a:r>
              <a:rPr lang="fr-CA" sz="2400" kern="1200" dirty="0" smtClean="0">
                <a:solidFill>
                  <a:srgbClr val="572E2D"/>
                </a:solidFill>
                <a:effectLst/>
                <a:latin typeface="Noteworthy Bold" charset="0"/>
                <a:ea typeface="Noteworthy Bold" charset="0"/>
                <a:cs typeface="Noteworthy Bold" charset="0"/>
                <a:sym typeface="Noteworthy Bold" charset="0"/>
              </a:rPr>
              <a:t>S’endette pour acheter des titres, </a:t>
            </a:r>
            <a:endParaRPr lang="en-CA" sz="2400" kern="1200" dirty="0" smtClean="0">
              <a:solidFill>
                <a:srgbClr val="572E2D"/>
              </a:solidFill>
              <a:effectLst/>
              <a:latin typeface="Noteworthy Bold" charset="0"/>
              <a:ea typeface="Noteworthy Bold" charset="0"/>
              <a:cs typeface="Noteworthy Bold" charset="0"/>
              <a:sym typeface="Noteworthy Bold" charset="0"/>
            </a:endParaRPr>
          </a:p>
          <a:p>
            <a:endParaRPr lang="en-CA" dirty="0"/>
          </a:p>
        </p:txBody>
      </p:sp>
    </p:spTree>
    <p:extLst>
      <p:ext uri="{BB962C8B-B14F-4D97-AF65-F5344CB8AC3E}">
        <p14:creationId xmlns:p14="http://schemas.microsoft.com/office/powerpoint/2010/main" val="42137506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2400" kern="1200" dirty="0" smtClean="0">
                <a:solidFill>
                  <a:srgbClr val="572E2D"/>
                </a:solidFill>
                <a:effectLst/>
                <a:latin typeface="Noteworthy Bold" charset="0"/>
                <a:ea typeface="Noteworthy Bold" charset="0"/>
                <a:cs typeface="Noteworthy Bold" charset="0"/>
                <a:sym typeface="Noteworthy Bold" charset="0"/>
              </a:rPr>
              <a:t>Crise des crédits </a:t>
            </a:r>
            <a:r>
              <a:rPr lang="fr-CA" sz="2400" kern="1200" dirty="0" err="1" smtClean="0">
                <a:solidFill>
                  <a:srgbClr val="572E2D"/>
                </a:solidFill>
                <a:effectLst/>
                <a:latin typeface="Noteworthy Bold" charset="0"/>
                <a:ea typeface="Noteworthy Bold" charset="0"/>
                <a:cs typeface="Noteworthy Bold" charset="0"/>
                <a:sym typeface="Noteworthy Bold" charset="0"/>
              </a:rPr>
              <a:t>subprime</a:t>
            </a:r>
            <a:r>
              <a:rPr lang="fr-CA" sz="2400" kern="1200" dirty="0" smtClean="0">
                <a:solidFill>
                  <a:srgbClr val="572E2D"/>
                </a:solidFill>
                <a:effectLst/>
                <a:latin typeface="Noteworthy Bold" charset="0"/>
                <a:ea typeface="Noteworthy Bold" charset="0"/>
                <a:cs typeface="Noteworthy Bold" charset="0"/>
                <a:sym typeface="Noteworthy Bold" charset="0"/>
              </a:rPr>
              <a:t> : valeur des titres baisse, donc pas de création de nouveaux titre ;  investisseurs ont besoins de liquidité donc vente d’actions = effondrement du marché boursier </a:t>
            </a:r>
            <a:endParaRPr lang="en-CA" sz="2400" kern="1200" dirty="0" smtClean="0">
              <a:solidFill>
                <a:srgbClr val="572E2D"/>
              </a:solidFill>
              <a:effectLst/>
              <a:latin typeface="Noteworthy Bold" charset="0"/>
              <a:ea typeface="Noteworthy Bold" charset="0"/>
              <a:cs typeface="Noteworthy Bold" charset="0"/>
              <a:sym typeface="Noteworthy Bold" charset="0"/>
            </a:endParaRPr>
          </a:p>
          <a:p>
            <a:pPr lvl="0"/>
            <a:r>
              <a:rPr lang="fr-CA" sz="2400" kern="1200" dirty="0" smtClean="0">
                <a:solidFill>
                  <a:srgbClr val="572E2D"/>
                </a:solidFill>
                <a:effectLst/>
                <a:latin typeface="Noteworthy Bold" charset="0"/>
                <a:ea typeface="Noteworthy Bold" charset="0"/>
                <a:cs typeface="Noteworthy Bold" charset="0"/>
                <a:sym typeface="Noteworthy Bold" charset="0"/>
              </a:rPr>
              <a:t>faillites de banques d’affaire exposées : ceux qui étaient spécialisé donc s’était endetté énormément pour créer des titres, </a:t>
            </a:r>
            <a:endParaRPr lang="en-CA" sz="2400" kern="1200" dirty="0" smtClean="0">
              <a:solidFill>
                <a:srgbClr val="572E2D"/>
              </a:solidFill>
              <a:effectLst/>
              <a:latin typeface="Noteworthy Bold" charset="0"/>
              <a:ea typeface="Noteworthy Bold" charset="0"/>
              <a:cs typeface="Noteworthy Bold" charset="0"/>
              <a:sym typeface="Noteworthy Bold" charset="0"/>
            </a:endParaRPr>
          </a:p>
          <a:p>
            <a:pPr lvl="0"/>
            <a:r>
              <a:rPr lang="fr-CA" sz="2400" kern="1200" dirty="0" smtClean="0">
                <a:solidFill>
                  <a:srgbClr val="572E2D"/>
                </a:solidFill>
                <a:effectLst/>
                <a:latin typeface="Noteworthy Bold" charset="0"/>
                <a:ea typeface="Noteworthy Bold" charset="0"/>
                <a:cs typeface="Noteworthy Bold" charset="0"/>
                <a:sym typeface="Noteworthy Bold" charset="0"/>
              </a:rPr>
              <a:t>manque de liquidité : lorsqu’elle manque de liquidité, elle emprunte d’une autre banque</a:t>
            </a:r>
            <a:endParaRPr lang="en-CA" sz="2400" kern="1200" dirty="0" smtClean="0">
              <a:solidFill>
                <a:srgbClr val="572E2D"/>
              </a:solidFill>
              <a:effectLst/>
              <a:latin typeface="Noteworthy Bold" charset="0"/>
              <a:ea typeface="Noteworthy Bold" charset="0"/>
              <a:cs typeface="Noteworthy Bold" charset="0"/>
              <a:sym typeface="Noteworthy Bold" charset="0"/>
            </a:endParaRPr>
          </a:p>
          <a:p>
            <a:pPr lvl="0"/>
            <a:r>
              <a:rPr lang="fr-CA" sz="2400" kern="1200" dirty="0" smtClean="0">
                <a:solidFill>
                  <a:srgbClr val="572E2D"/>
                </a:solidFill>
                <a:effectLst/>
                <a:latin typeface="Noteworthy Bold" charset="0"/>
                <a:ea typeface="Noteworthy Bold" charset="0"/>
                <a:cs typeface="Noteworthy Bold" charset="0"/>
                <a:sym typeface="Noteworthy Bold" charset="0"/>
              </a:rPr>
              <a:t>atonie du marché bancaire : les autre banques n’ont plus confiance donc ne veulent pas prêter </a:t>
            </a:r>
            <a:endParaRPr lang="en-CA" sz="2400" kern="1200" dirty="0" smtClean="0">
              <a:solidFill>
                <a:srgbClr val="572E2D"/>
              </a:solidFill>
              <a:effectLst/>
              <a:latin typeface="Noteworthy Bold" charset="0"/>
              <a:ea typeface="Noteworthy Bold" charset="0"/>
              <a:cs typeface="Noteworthy Bold" charset="0"/>
              <a:sym typeface="Noteworthy Bold" charset="0"/>
            </a:endParaRPr>
          </a:p>
          <a:p>
            <a:r>
              <a:rPr lang="fr-CA" sz="2400" kern="1200" dirty="0" smtClean="0">
                <a:solidFill>
                  <a:srgbClr val="572E2D"/>
                </a:solidFill>
                <a:effectLst/>
                <a:latin typeface="Noteworthy Bold" charset="0"/>
                <a:ea typeface="Noteworthy Bold" charset="0"/>
                <a:cs typeface="Noteworthy Bold" charset="0"/>
                <a:sym typeface="Noteworthy Bold" charset="0"/>
              </a:rPr>
              <a:t>L’atonie du marché bancaire amène une difficulté d’obtenir des prêts pour les entreprises en difficulté</a:t>
            </a:r>
            <a:endParaRPr lang="en-CA" sz="2400" kern="1200" dirty="0" smtClean="0">
              <a:solidFill>
                <a:srgbClr val="572E2D"/>
              </a:solidFill>
              <a:effectLst/>
              <a:latin typeface="Noteworthy Bold" charset="0"/>
              <a:ea typeface="Noteworthy Bold" charset="0"/>
              <a:cs typeface="Noteworthy Bold" charset="0"/>
              <a:sym typeface="Noteworthy Bold" charset="0"/>
            </a:endParaRPr>
          </a:p>
          <a:p>
            <a:r>
              <a:rPr lang="fr-CA" sz="2400" kern="1200" dirty="0" smtClean="0">
                <a:solidFill>
                  <a:srgbClr val="572E2D"/>
                </a:solidFill>
                <a:effectLst/>
                <a:latin typeface="Noteworthy Bold" charset="0"/>
                <a:ea typeface="Noteworthy Bold" charset="0"/>
                <a:cs typeface="Noteworthy Bold" charset="0"/>
                <a:sym typeface="Noteworthy Bold" charset="0"/>
              </a:rPr>
              <a:t>Effet de richesse suivant la baisse du marché boursier : lorsque quelqu’un détient une action qui a beaucoup de valeur, il a un effet de richesse : à l’impression d’être plus riche, mais lorsque l’action descend en valeur, effet de richesse contraire : on a l’impression de perdre de l’argent.</a:t>
            </a:r>
            <a:endParaRPr lang="en-CA" sz="2400" kern="1200" dirty="0" smtClean="0">
              <a:solidFill>
                <a:srgbClr val="572E2D"/>
              </a:solidFill>
              <a:effectLst/>
              <a:latin typeface="Noteworthy Bold" charset="0"/>
              <a:ea typeface="Noteworthy Bold" charset="0"/>
              <a:cs typeface="Noteworthy Bold" charset="0"/>
              <a:sym typeface="Noteworthy Bold" charset="0"/>
            </a:endParaRPr>
          </a:p>
          <a:p>
            <a:r>
              <a:rPr lang="fr-CA" sz="2400" kern="1200" dirty="0" smtClean="0">
                <a:solidFill>
                  <a:srgbClr val="572E2D"/>
                </a:solidFill>
                <a:effectLst/>
                <a:latin typeface="Noteworthy Bold" charset="0"/>
                <a:ea typeface="Noteworthy Bold" charset="0"/>
                <a:cs typeface="Noteworthy Bold" charset="0"/>
                <a:sym typeface="Noteworthy Bold" charset="0"/>
              </a:rPr>
              <a:t>Donc le marché immobilier et construction baisse, consommation et crédit à la consommation baisse et la croissance baisse</a:t>
            </a:r>
            <a:endParaRPr lang="en-CA" dirty="0"/>
          </a:p>
        </p:txBody>
      </p:sp>
    </p:spTree>
    <p:extLst>
      <p:ext uri="{BB962C8B-B14F-4D97-AF65-F5344CB8AC3E}">
        <p14:creationId xmlns:p14="http://schemas.microsoft.com/office/powerpoint/2010/main" val="10130516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2400" kern="1200" dirty="0" smtClean="0">
                <a:solidFill>
                  <a:srgbClr val="572E2D"/>
                </a:solidFill>
                <a:effectLst/>
                <a:latin typeface="Noteworthy Bold" charset="0"/>
                <a:ea typeface="Noteworthy Bold" charset="0"/>
                <a:cs typeface="Noteworthy Bold" charset="0"/>
                <a:sym typeface="Noteworthy Bold" charset="0"/>
              </a:rPr>
              <a:t>La banque centrale européenne intervient en offrant des prêts aux banques commerciales européennes</a:t>
            </a:r>
            <a:endParaRPr lang="en-CA" sz="2400" kern="1200" dirty="0" smtClean="0">
              <a:solidFill>
                <a:srgbClr val="572E2D"/>
              </a:solidFill>
              <a:effectLst/>
              <a:latin typeface="Noteworthy Bold" charset="0"/>
              <a:ea typeface="Noteworthy Bold" charset="0"/>
              <a:cs typeface="Noteworthy Bold" charset="0"/>
              <a:sym typeface="Noteworthy Bold" charset="0"/>
            </a:endParaRPr>
          </a:p>
          <a:p>
            <a:r>
              <a:rPr lang="fr-CA" sz="2400" kern="1200" dirty="0" smtClean="0">
                <a:solidFill>
                  <a:srgbClr val="572E2D"/>
                </a:solidFill>
                <a:effectLst/>
                <a:latin typeface="Noteworthy Bold" charset="0"/>
                <a:ea typeface="Noteworthy Bold" charset="0"/>
                <a:cs typeface="Noteworthy Bold" charset="0"/>
                <a:sym typeface="Noteworthy Bold" charset="0"/>
              </a:rPr>
              <a:t>Les banques de dépôts sont confrontées à une crise de liquidité</a:t>
            </a:r>
            <a:endParaRPr lang="en-CA" sz="2400" kern="1200" dirty="0" smtClean="0">
              <a:solidFill>
                <a:srgbClr val="572E2D"/>
              </a:solidFill>
              <a:effectLst/>
              <a:latin typeface="Noteworthy Bold" charset="0"/>
              <a:ea typeface="Noteworthy Bold" charset="0"/>
              <a:cs typeface="Noteworthy Bold" charset="0"/>
              <a:sym typeface="Noteworthy Bold" charset="0"/>
            </a:endParaRPr>
          </a:p>
          <a:p>
            <a:r>
              <a:rPr lang="fr-CA" sz="2400" kern="1200" dirty="0" smtClean="0">
                <a:solidFill>
                  <a:srgbClr val="572E2D"/>
                </a:solidFill>
                <a:effectLst/>
                <a:latin typeface="Noteworthy Bold" charset="0"/>
                <a:ea typeface="Noteworthy Bold" charset="0"/>
                <a:cs typeface="Noteworthy Bold" charset="0"/>
                <a:sym typeface="Noteworthy Bold" charset="0"/>
              </a:rPr>
              <a:t>Le 7 février 2008 le R-U nationalise </a:t>
            </a:r>
            <a:r>
              <a:rPr lang="fr-CA" sz="2400" kern="1200" dirty="0" err="1" smtClean="0">
                <a:solidFill>
                  <a:srgbClr val="572E2D"/>
                </a:solidFill>
                <a:effectLst/>
                <a:latin typeface="Noteworthy Bold" charset="0"/>
                <a:ea typeface="Noteworthy Bold" charset="0"/>
                <a:cs typeface="Noteworthy Bold" charset="0"/>
                <a:sym typeface="Noteworthy Bold" charset="0"/>
              </a:rPr>
              <a:t>Northern</a:t>
            </a:r>
            <a:r>
              <a:rPr lang="fr-CA" sz="2400" kern="1200" dirty="0" smtClean="0">
                <a:solidFill>
                  <a:srgbClr val="572E2D"/>
                </a:solidFill>
                <a:effectLst/>
                <a:latin typeface="Noteworthy Bold" charset="0"/>
                <a:ea typeface="Noteworthy Bold" charset="0"/>
                <a:cs typeface="Noteworthy Bold" charset="0"/>
                <a:sym typeface="Noteworthy Bold" charset="0"/>
              </a:rPr>
              <a:t> Rock, Banques d’affaires en situation de faillite du fait de son exposition au risque de titre toxique</a:t>
            </a:r>
            <a:endParaRPr lang="en-CA" sz="2400" kern="1200" dirty="0" smtClean="0">
              <a:solidFill>
                <a:srgbClr val="572E2D"/>
              </a:solidFill>
              <a:effectLst/>
              <a:latin typeface="Noteworthy Bold" charset="0"/>
              <a:ea typeface="Noteworthy Bold" charset="0"/>
              <a:cs typeface="Noteworthy Bold" charset="0"/>
              <a:sym typeface="Noteworthy Bold" charset="0"/>
            </a:endParaRPr>
          </a:p>
          <a:p>
            <a:r>
              <a:rPr lang="fr-CA" sz="2400" kern="1200" dirty="0" smtClean="0">
                <a:solidFill>
                  <a:srgbClr val="572E2D"/>
                </a:solidFill>
                <a:effectLst/>
                <a:latin typeface="Noteworthy Bold" charset="0"/>
                <a:ea typeface="Noteworthy Bold" charset="0"/>
                <a:cs typeface="Noteworthy Bold" charset="0"/>
                <a:sym typeface="Noteworthy Bold" charset="0"/>
              </a:rPr>
              <a:t>Le 15 septembre 2008 : faillite de </a:t>
            </a:r>
            <a:r>
              <a:rPr lang="fr-CA" sz="2400" kern="1200" dirty="0" err="1" smtClean="0">
                <a:solidFill>
                  <a:srgbClr val="572E2D"/>
                </a:solidFill>
                <a:effectLst/>
                <a:latin typeface="Noteworthy Bold" charset="0"/>
                <a:ea typeface="Noteworthy Bold" charset="0"/>
                <a:cs typeface="Noteworthy Bold" charset="0"/>
                <a:sym typeface="Noteworthy Bold" charset="0"/>
              </a:rPr>
              <a:t>Lehman</a:t>
            </a:r>
            <a:r>
              <a:rPr lang="fr-CA" sz="2400" kern="1200" dirty="0" smtClean="0">
                <a:solidFill>
                  <a:srgbClr val="572E2D"/>
                </a:solidFill>
                <a:effectLst/>
                <a:latin typeface="Noteworthy Bold" charset="0"/>
                <a:ea typeface="Noteworthy Bold" charset="0"/>
                <a:cs typeface="Noteworthy Bold" charset="0"/>
                <a:sym typeface="Noteworthy Bold" charset="0"/>
              </a:rPr>
              <a:t> </a:t>
            </a:r>
            <a:r>
              <a:rPr lang="fr-CA" sz="2400" kern="1200" dirty="0" err="1" smtClean="0">
                <a:solidFill>
                  <a:srgbClr val="572E2D"/>
                </a:solidFill>
                <a:effectLst/>
                <a:latin typeface="Noteworthy Bold" charset="0"/>
                <a:ea typeface="Noteworthy Bold" charset="0"/>
                <a:cs typeface="Noteworthy Bold" charset="0"/>
                <a:sym typeface="Noteworthy Bold" charset="0"/>
              </a:rPr>
              <a:t>Brothers</a:t>
            </a:r>
            <a:r>
              <a:rPr lang="fr-CA" sz="2400" kern="1200" dirty="0" smtClean="0">
                <a:solidFill>
                  <a:srgbClr val="572E2D"/>
                </a:solidFill>
                <a:effectLst/>
                <a:latin typeface="Noteworthy Bold" charset="0"/>
                <a:ea typeface="Noteworthy Bold" charset="0"/>
                <a:cs typeface="Noteworthy Bold" charset="0"/>
                <a:sym typeface="Noteworthy Bold" charset="0"/>
              </a:rPr>
              <a:t> : les gens ont  peur donc ils courent au guichet de banque pour sortir leur argent</a:t>
            </a:r>
            <a:endParaRPr lang="en-CA" sz="2400" kern="1200" dirty="0" smtClean="0">
              <a:solidFill>
                <a:srgbClr val="572E2D"/>
              </a:solidFill>
              <a:effectLst/>
              <a:latin typeface="Noteworthy Bold" charset="0"/>
              <a:ea typeface="Noteworthy Bold" charset="0"/>
              <a:cs typeface="Noteworthy Bold" charset="0"/>
              <a:sym typeface="Noteworthy Bold" charset="0"/>
            </a:endParaRPr>
          </a:p>
          <a:p>
            <a:r>
              <a:rPr lang="fr-CA" sz="2400" kern="1200" dirty="0" smtClean="0">
                <a:solidFill>
                  <a:srgbClr val="572E2D"/>
                </a:solidFill>
                <a:effectLst/>
                <a:latin typeface="Noteworthy Bold" charset="0"/>
                <a:ea typeface="Noteworthy Bold" charset="0"/>
                <a:cs typeface="Noteworthy Bold" charset="0"/>
                <a:sym typeface="Noteworthy Bold" charset="0"/>
              </a:rPr>
              <a:t>Principe « </a:t>
            </a:r>
            <a:r>
              <a:rPr lang="fr-CA" sz="2400" kern="1200" dirty="0" err="1" smtClean="0">
                <a:solidFill>
                  <a:srgbClr val="572E2D"/>
                </a:solidFill>
                <a:effectLst/>
                <a:latin typeface="Noteworthy Bold" charset="0"/>
                <a:ea typeface="Noteworthy Bold" charset="0"/>
                <a:cs typeface="Noteworthy Bold" charset="0"/>
                <a:sym typeface="Noteworthy Bold" charset="0"/>
              </a:rPr>
              <a:t>too</a:t>
            </a:r>
            <a:r>
              <a:rPr lang="fr-CA" sz="2400" kern="1200" dirty="0" smtClean="0">
                <a:solidFill>
                  <a:srgbClr val="572E2D"/>
                </a:solidFill>
                <a:effectLst/>
                <a:latin typeface="Noteworthy Bold" charset="0"/>
                <a:ea typeface="Noteworthy Bold" charset="0"/>
                <a:cs typeface="Noteworthy Bold" charset="0"/>
                <a:sym typeface="Noteworthy Bold" charset="0"/>
              </a:rPr>
              <a:t> </a:t>
            </a:r>
            <a:r>
              <a:rPr lang="fr-CA" sz="2400" kern="1200" dirty="0" err="1" smtClean="0">
                <a:solidFill>
                  <a:srgbClr val="572E2D"/>
                </a:solidFill>
                <a:effectLst/>
                <a:latin typeface="Noteworthy Bold" charset="0"/>
                <a:ea typeface="Noteworthy Bold" charset="0"/>
                <a:cs typeface="Noteworthy Bold" charset="0"/>
                <a:sym typeface="Noteworthy Bold" charset="0"/>
              </a:rPr>
              <a:t>big</a:t>
            </a:r>
            <a:r>
              <a:rPr lang="fr-CA" sz="2400" kern="1200" dirty="0" smtClean="0">
                <a:solidFill>
                  <a:srgbClr val="572E2D"/>
                </a:solidFill>
                <a:effectLst/>
                <a:latin typeface="Noteworthy Bold" charset="0"/>
                <a:ea typeface="Noteworthy Bold" charset="0"/>
                <a:cs typeface="Noteworthy Bold" charset="0"/>
                <a:sym typeface="Noteworthy Bold" charset="0"/>
              </a:rPr>
              <a:t> to </a:t>
            </a:r>
            <a:r>
              <a:rPr lang="fr-CA" sz="2400" kern="1200" dirty="0" err="1" smtClean="0">
                <a:solidFill>
                  <a:srgbClr val="572E2D"/>
                </a:solidFill>
                <a:effectLst/>
                <a:latin typeface="Noteworthy Bold" charset="0"/>
                <a:ea typeface="Noteworthy Bold" charset="0"/>
                <a:cs typeface="Noteworthy Bold" charset="0"/>
                <a:sym typeface="Noteworthy Bold" charset="0"/>
              </a:rPr>
              <a:t>fail</a:t>
            </a:r>
            <a:r>
              <a:rPr lang="fr-CA" sz="2400" kern="1200" dirty="0" smtClean="0">
                <a:solidFill>
                  <a:srgbClr val="572E2D"/>
                </a:solidFill>
                <a:effectLst/>
                <a:latin typeface="Noteworthy Bold" charset="0"/>
                <a:ea typeface="Noteworthy Bold" charset="0"/>
                <a:cs typeface="Noteworthy Bold" charset="0"/>
                <a:sym typeface="Noteworthy Bold" charset="0"/>
              </a:rPr>
              <a:t> » les gouvernements aident les banques pour essayer d’arrêter une faillite en chaine de banque</a:t>
            </a:r>
            <a:endParaRPr lang="en-CA" sz="2400" kern="1200" dirty="0" smtClean="0">
              <a:solidFill>
                <a:srgbClr val="572E2D"/>
              </a:solidFill>
              <a:effectLst/>
              <a:latin typeface="Noteworthy Bold" charset="0"/>
              <a:ea typeface="Noteworthy Bold" charset="0"/>
              <a:cs typeface="Noteworthy Bold" charset="0"/>
              <a:sym typeface="Noteworthy Bold" charset="0"/>
            </a:endParaRPr>
          </a:p>
          <a:p>
            <a:endParaRPr lang="en-CA" dirty="0"/>
          </a:p>
        </p:txBody>
      </p:sp>
    </p:spTree>
    <p:extLst>
      <p:ext uri="{BB962C8B-B14F-4D97-AF65-F5344CB8AC3E}">
        <p14:creationId xmlns:p14="http://schemas.microsoft.com/office/powerpoint/2010/main" val="17758228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2400" kern="1200" dirty="0" smtClean="0">
                <a:solidFill>
                  <a:srgbClr val="572E2D"/>
                </a:solidFill>
                <a:effectLst/>
                <a:latin typeface="Noteworthy Bold" charset="0"/>
                <a:ea typeface="Noteworthy Bold" charset="0"/>
                <a:cs typeface="Noteworthy Bold" charset="0"/>
                <a:sym typeface="Noteworthy Bold" charset="0"/>
              </a:rPr>
              <a:t>Les marchés financiers sont internationaux = la crise des </a:t>
            </a:r>
            <a:r>
              <a:rPr lang="fr-CA" sz="2400" kern="1200" dirty="0" err="1" smtClean="0">
                <a:solidFill>
                  <a:srgbClr val="572E2D"/>
                </a:solidFill>
                <a:effectLst/>
                <a:latin typeface="Noteworthy Bold" charset="0"/>
                <a:ea typeface="Noteworthy Bold" charset="0"/>
                <a:cs typeface="Noteworthy Bold" charset="0"/>
                <a:sym typeface="Noteworthy Bold" charset="0"/>
              </a:rPr>
              <a:t>subprime</a:t>
            </a:r>
            <a:r>
              <a:rPr lang="fr-CA" sz="2400" kern="1200" dirty="0" smtClean="0">
                <a:solidFill>
                  <a:srgbClr val="572E2D"/>
                </a:solidFill>
                <a:effectLst/>
                <a:latin typeface="Noteworthy Bold" charset="0"/>
                <a:ea typeface="Noteworthy Bold" charset="0"/>
                <a:cs typeface="Noteworthy Bold" charset="0"/>
                <a:sym typeface="Noteworthy Bold" charset="0"/>
              </a:rPr>
              <a:t> concernent les investisseurs de tous les pays</a:t>
            </a:r>
            <a:endParaRPr lang="en-CA" sz="2400" kern="1200" dirty="0" smtClean="0">
              <a:solidFill>
                <a:srgbClr val="572E2D"/>
              </a:solidFill>
              <a:effectLst/>
              <a:latin typeface="Noteworthy Bold" charset="0"/>
              <a:ea typeface="Noteworthy Bold" charset="0"/>
              <a:cs typeface="Noteworthy Bold" charset="0"/>
              <a:sym typeface="Noteworthy Bold" charset="0"/>
            </a:endParaRPr>
          </a:p>
          <a:p>
            <a:r>
              <a:rPr lang="fr-CA" sz="2400" kern="1200" dirty="0" smtClean="0">
                <a:solidFill>
                  <a:srgbClr val="572E2D"/>
                </a:solidFill>
                <a:effectLst/>
                <a:latin typeface="Noteworthy Bold" charset="0"/>
                <a:ea typeface="Noteworthy Bold" charset="0"/>
                <a:cs typeface="Noteworthy Bold" charset="0"/>
                <a:sym typeface="Noteworthy Bold" charset="0"/>
              </a:rPr>
              <a:t>Le ralentissement de la croissance affecte les pays émergents dont le PIB dépend pour une part importante des exportations</a:t>
            </a:r>
            <a:endParaRPr lang="en-CA" sz="2400" kern="1200" dirty="0" smtClean="0">
              <a:solidFill>
                <a:srgbClr val="572E2D"/>
              </a:solidFill>
              <a:effectLst/>
              <a:latin typeface="Noteworthy Bold" charset="0"/>
              <a:ea typeface="Noteworthy Bold" charset="0"/>
              <a:cs typeface="Noteworthy Bold" charset="0"/>
              <a:sym typeface="Noteworthy Bold" charset="0"/>
            </a:endParaRPr>
          </a:p>
          <a:p>
            <a:r>
              <a:rPr lang="fr-CA" sz="2400" kern="1200" dirty="0" smtClean="0">
                <a:solidFill>
                  <a:srgbClr val="572E2D"/>
                </a:solidFill>
                <a:effectLst/>
                <a:latin typeface="Noteworthy Bold" charset="0"/>
                <a:ea typeface="Noteworthy Bold" charset="0"/>
                <a:cs typeface="Noteworthy Bold" charset="0"/>
                <a:sym typeface="Noteworthy Bold" charset="0"/>
              </a:rPr>
              <a:t>Les pays exportateurs de matière première (MP) et d’énergie en difficulté… </a:t>
            </a:r>
            <a:r>
              <a:rPr lang="fr-CA" sz="2400" kern="1200" dirty="0" err="1" smtClean="0">
                <a:solidFill>
                  <a:srgbClr val="572E2D"/>
                </a:solidFill>
                <a:effectLst/>
                <a:latin typeface="Noteworthy Bold" charset="0"/>
                <a:ea typeface="Noteworthy Bold" charset="0"/>
                <a:cs typeface="Noteworthy Bold" charset="0"/>
                <a:sym typeface="Noteworthy Bold" charset="0"/>
              </a:rPr>
              <a:t>see</a:t>
            </a:r>
            <a:r>
              <a:rPr lang="fr-CA" sz="2400" kern="1200" dirty="0" smtClean="0">
                <a:solidFill>
                  <a:srgbClr val="572E2D"/>
                </a:solidFill>
                <a:effectLst/>
                <a:latin typeface="Noteworthy Bold" charset="0"/>
                <a:ea typeface="Noteworthy Bold" charset="0"/>
                <a:cs typeface="Noteworthy Bold" charset="0"/>
                <a:sym typeface="Noteworthy Bold" charset="0"/>
              </a:rPr>
              <a:t> </a:t>
            </a:r>
            <a:r>
              <a:rPr lang="fr-CA" sz="2400" kern="1200" dirty="0" err="1" smtClean="0">
                <a:solidFill>
                  <a:srgbClr val="572E2D"/>
                </a:solidFill>
                <a:effectLst/>
                <a:latin typeface="Noteworthy Bold" charset="0"/>
                <a:ea typeface="Noteworthy Bold" charset="0"/>
                <a:cs typeface="Noteworthy Bold" charset="0"/>
                <a:sym typeface="Noteworthy Bold" charset="0"/>
              </a:rPr>
              <a:t>powerpoint</a:t>
            </a:r>
            <a:endParaRPr lang="en-CA" sz="2400" kern="1200" dirty="0" smtClean="0">
              <a:solidFill>
                <a:srgbClr val="572E2D"/>
              </a:solidFill>
              <a:effectLst/>
              <a:latin typeface="Noteworthy Bold" charset="0"/>
              <a:ea typeface="Noteworthy Bold" charset="0"/>
              <a:cs typeface="Noteworthy Bold" charset="0"/>
              <a:sym typeface="Noteworthy Bold" charset="0"/>
            </a:endParaRPr>
          </a:p>
          <a:p>
            <a:r>
              <a:rPr lang="fr-CA" sz="2400" kern="1200" dirty="0" smtClean="0">
                <a:solidFill>
                  <a:srgbClr val="572E2D"/>
                </a:solidFill>
                <a:effectLst/>
                <a:latin typeface="Noteworthy Bold" charset="0"/>
                <a:ea typeface="Noteworthy Bold" charset="0"/>
                <a:cs typeface="Noteworthy Bold" charset="0"/>
                <a:sym typeface="Noteworthy Bold" charset="0"/>
              </a:rPr>
              <a:t>Les exportations s’écroulent avec la crise</a:t>
            </a:r>
            <a:endParaRPr lang="en-CA" sz="2400" kern="1200" dirty="0" smtClean="0">
              <a:solidFill>
                <a:srgbClr val="572E2D"/>
              </a:solidFill>
              <a:effectLst/>
              <a:latin typeface="Noteworthy Bold" charset="0"/>
              <a:ea typeface="Noteworthy Bold" charset="0"/>
              <a:cs typeface="Noteworthy Bold" charset="0"/>
              <a:sym typeface="Noteworthy Bold" charset="0"/>
            </a:endParaRPr>
          </a:p>
          <a:p>
            <a:endParaRPr lang="en-CA" dirty="0"/>
          </a:p>
        </p:txBody>
      </p:sp>
    </p:spTree>
    <p:extLst>
      <p:ext uri="{BB962C8B-B14F-4D97-AF65-F5344CB8AC3E}">
        <p14:creationId xmlns:p14="http://schemas.microsoft.com/office/powerpoint/2010/main" val="3832671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2400" kern="1200" dirty="0" smtClean="0">
                <a:solidFill>
                  <a:srgbClr val="572E2D"/>
                </a:solidFill>
                <a:effectLst/>
                <a:latin typeface="Noteworthy Bold" charset="0"/>
                <a:ea typeface="Noteworthy Bold" charset="0"/>
                <a:cs typeface="Noteworthy Bold" charset="0"/>
                <a:sym typeface="Noteworthy Bold" charset="0"/>
              </a:rPr>
              <a:t>Rôle du G20, mais difficulté d’un consensus international sur les mesures à prendre.</a:t>
            </a:r>
            <a:endParaRPr lang="en-CA" sz="2400" kern="1200" dirty="0" smtClean="0">
              <a:solidFill>
                <a:srgbClr val="572E2D"/>
              </a:solidFill>
              <a:effectLst/>
              <a:latin typeface="Noteworthy Bold" charset="0"/>
              <a:ea typeface="Noteworthy Bold" charset="0"/>
              <a:cs typeface="Noteworthy Bold" charset="0"/>
              <a:sym typeface="Noteworthy Bold" charset="0"/>
            </a:endParaRPr>
          </a:p>
          <a:p>
            <a:r>
              <a:rPr lang="fr-CA" sz="2400" kern="1200" dirty="0" smtClean="0">
                <a:solidFill>
                  <a:srgbClr val="572E2D"/>
                </a:solidFill>
                <a:effectLst/>
                <a:latin typeface="Noteworthy Bold" charset="0"/>
                <a:ea typeface="Noteworthy Bold" charset="0"/>
                <a:cs typeface="Noteworthy Bold" charset="0"/>
                <a:sym typeface="Noteworthy Bold" charset="0"/>
              </a:rPr>
              <a:t>Les accords de Bâle : créé en 1974, regroupe les principales banques centrales, autorités politiques en matière monétaire, les grandes organisations financières internationales</a:t>
            </a:r>
            <a:endParaRPr lang="en-CA" sz="2400" kern="1200" dirty="0" smtClean="0">
              <a:solidFill>
                <a:srgbClr val="572E2D"/>
              </a:solidFill>
              <a:effectLst/>
              <a:latin typeface="Noteworthy Bold" charset="0"/>
              <a:ea typeface="Noteworthy Bold" charset="0"/>
              <a:cs typeface="Noteworthy Bold" charset="0"/>
              <a:sym typeface="Noteworthy Bold" charset="0"/>
            </a:endParaRPr>
          </a:p>
          <a:p>
            <a:r>
              <a:rPr lang="fr-CA" sz="2400" kern="1200" dirty="0" smtClean="0">
                <a:solidFill>
                  <a:srgbClr val="572E2D"/>
                </a:solidFill>
                <a:effectLst/>
                <a:latin typeface="Noteworthy Bold" charset="0"/>
                <a:ea typeface="Noteworthy Bold" charset="0"/>
                <a:cs typeface="Noteworthy Bold" charset="0"/>
                <a:sym typeface="Noteworthy Bold" charset="0"/>
              </a:rPr>
              <a:t>Accords de Bâle III en 2010 : s’assurer de la fiabilité des intervenants sur les marchés financiers. Exigence en matière de capital pour pouvoir octroyer des prêts (bénéfices mis en réserve et actions ordinaires doivent représenter 7% des actifs). </a:t>
            </a:r>
            <a:endParaRPr lang="en-CA" sz="2400" kern="1200" dirty="0" smtClean="0">
              <a:solidFill>
                <a:srgbClr val="572E2D"/>
              </a:solidFill>
              <a:effectLst/>
              <a:latin typeface="Noteworthy Bold" charset="0"/>
              <a:ea typeface="Noteworthy Bold" charset="0"/>
              <a:cs typeface="Noteworthy Bold" charset="0"/>
              <a:sym typeface="Noteworthy Bold" charset="0"/>
            </a:endParaRPr>
          </a:p>
          <a:p>
            <a:r>
              <a:rPr lang="fr-CA" sz="2400" kern="1200" dirty="0" smtClean="0">
                <a:solidFill>
                  <a:srgbClr val="572E2D"/>
                </a:solidFill>
                <a:effectLst/>
                <a:latin typeface="Noteworthy Bold" charset="0"/>
                <a:ea typeface="Noteworthy Bold" charset="0"/>
                <a:cs typeface="Noteworthy Bold" charset="0"/>
                <a:sym typeface="Noteworthy Bold" charset="0"/>
              </a:rPr>
              <a:t>Les États-Unis ont annoncé qu’ils n’appliqueront pas l’accord dans un premier temps, puis ils ont accepté son application avec des ajustements techniques le 2 juillet 2013. </a:t>
            </a:r>
            <a:endParaRPr lang="en-CA" sz="2400" kern="1200" dirty="0" smtClean="0">
              <a:solidFill>
                <a:srgbClr val="572E2D"/>
              </a:solidFill>
              <a:effectLst/>
              <a:latin typeface="Noteworthy Bold" charset="0"/>
              <a:ea typeface="Noteworthy Bold" charset="0"/>
              <a:cs typeface="Noteworthy Bold" charset="0"/>
              <a:sym typeface="Noteworthy Bold" charset="0"/>
            </a:endParaRPr>
          </a:p>
          <a:p>
            <a:endParaRPr lang="en-CA" dirty="0"/>
          </a:p>
        </p:txBody>
      </p:sp>
    </p:spTree>
    <p:extLst>
      <p:ext uri="{BB962C8B-B14F-4D97-AF65-F5344CB8AC3E}">
        <p14:creationId xmlns:p14="http://schemas.microsoft.com/office/powerpoint/2010/main" val="39189254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2400" kern="1200" dirty="0" smtClean="0">
                <a:solidFill>
                  <a:srgbClr val="572E2D"/>
                </a:solidFill>
                <a:effectLst/>
                <a:latin typeface="Noteworthy Bold" charset="0"/>
                <a:ea typeface="Noteworthy Bold" charset="0"/>
                <a:cs typeface="Noteworthy Bold" charset="0"/>
                <a:sym typeface="Noteworthy Bold" charset="0"/>
              </a:rPr>
              <a:t>La réglementation est-elle possible lorsqu’il existe une libre circulation des capitaux?</a:t>
            </a:r>
            <a:endParaRPr lang="en-CA" sz="2400" kern="1200" dirty="0" smtClean="0">
              <a:solidFill>
                <a:srgbClr val="572E2D"/>
              </a:solidFill>
              <a:effectLst/>
              <a:latin typeface="Noteworthy Bold" charset="0"/>
              <a:ea typeface="Noteworthy Bold" charset="0"/>
              <a:cs typeface="Noteworthy Bold" charset="0"/>
              <a:sym typeface="Noteworthy Bold" charset="0"/>
            </a:endParaRPr>
          </a:p>
          <a:p>
            <a:r>
              <a:rPr lang="fr-CA" sz="2400" kern="1200" dirty="0" smtClean="0">
                <a:solidFill>
                  <a:srgbClr val="572E2D"/>
                </a:solidFill>
                <a:effectLst/>
                <a:latin typeface="Noteworthy Bold" charset="0"/>
                <a:ea typeface="Noteworthy Bold" charset="0"/>
                <a:cs typeface="Noteworthy Bold" charset="0"/>
                <a:sym typeface="Noteworthy Bold" charset="0"/>
              </a:rPr>
              <a:t>L’existence de paradis fiscaux : aussi longtemps qu’on a des paradis, fiscaux, on aura de la difficulté à contrôler la spéculation </a:t>
            </a:r>
            <a:endParaRPr lang="en-CA" sz="2400" kern="1200" smtClean="0">
              <a:solidFill>
                <a:srgbClr val="572E2D"/>
              </a:solidFill>
              <a:effectLst/>
              <a:latin typeface="Noteworthy Bold" charset="0"/>
              <a:ea typeface="Noteworthy Bold" charset="0"/>
              <a:cs typeface="Noteworthy Bold" charset="0"/>
              <a:sym typeface="Noteworthy Bold" charset="0"/>
            </a:endParaRPr>
          </a:p>
          <a:p>
            <a:endParaRPr lang="en-CA"/>
          </a:p>
        </p:txBody>
      </p:sp>
    </p:spTree>
    <p:extLst>
      <p:ext uri="{BB962C8B-B14F-4D97-AF65-F5344CB8AC3E}">
        <p14:creationId xmlns:p14="http://schemas.microsoft.com/office/powerpoint/2010/main" val="39323554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74725" y="3030538"/>
            <a:ext cx="11055350" cy="2090737"/>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Cliquez pour modifier le style des sous-titres du masque</a:t>
            </a:r>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027113" y="6267450"/>
            <a:ext cx="11053762" cy="1936750"/>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1104900" y="7632700"/>
            <a:ext cx="5321300" cy="109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578600" y="7632700"/>
            <a:ext cx="5321300" cy="109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650875" y="390525"/>
            <a:ext cx="11703050" cy="1625600"/>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50875" y="388938"/>
            <a:ext cx="4278313" cy="1652587"/>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549525" y="6827838"/>
            <a:ext cx="7802563" cy="806450"/>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9201150" y="6248400"/>
            <a:ext cx="2698750" cy="2476500"/>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1104900" y="6248400"/>
            <a:ext cx="7943850" cy="2476500"/>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74725" y="3030538"/>
            <a:ext cx="11055350" cy="2090737"/>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Cliquez pour modifier le style des sous-titres du masque</a:t>
            </a:r>
            <a:endParaRPr lang="fr-F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027113" y="6267450"/>
            <a:ext cx="11053762" cy="1936750"/>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1104900" y="3022600"/>
            <a:ext cx="5321300" cy="5715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578600" y="3022600"/>
            <a:ext cx="5321300" cy="5715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650875" y="390525"/>
            <a:ext cx="11703050" cy="1625600"/>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50875" y="388938"/>
            <a:ext cx="4278313" cy="1652587"/>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549525" y="6827838"/>
            <a:ext cx="7802563" cy="806450"/>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9201150" y="571500"/>
            <a:ext cx="2698750" cy="8166100"/>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1104900" y="571500"/>
            <a:ext cx="7943850" cy="8166100"/>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3.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5" name="Rectangle 1"/>
          <p:cNvSpPr>
            <a:spLocks noGrp="1"/>
          </p:cNvSpPr>
          <p:nvPr>
            <p:ph type="title"/>
          </p:nvPr>
        </p:nvSpPr>
        <p:spPr bwMode="auto">
          <a:xfrm>
            <a:off x="1104900" y="6248400"/>
            <a:ext cx="10795000" cy="1397000"/>
          </a:xfrm>
          <a:prstGeom prst="rect">
            <a:avLst/>
          </a:prstGeom>
          <a:noFill/>
          <a:ln w="12700" cap="flat" cmpd="sng">
            <a:noFill/>
            <a:prstDash val="solid"/>
            <a:miter lim="0"/>
            <a:headEnd/>
            <a:tailEnd/>
          </a:ln>
          <a:effectLst/>
        </p:spPr>
        <p:txBody>
          <a:bodyPr vert="horz" wrap="square" lIns="50800" tIns="50800" rIns="50800" bIns="50800" numCol="1" anchor="ctr" anchorCtr="0" compatLnSpc="1">
            <a:prstTxWarp prst="textNoShape">
              <a:avLst/>
            </a:prstTxWarp>
          </a:bodyPr>
          <a:lstStyle/>
          <a:p>
            <a:pPr lvl="0"/>
            <a:r>
              <a:rPr lang="fr-FR" smtClean="0">
                <a:sym typeface="Didot" charset="0"/>
              </a:rPr>
              <a:t>Click to edit Master title style</a:t>
            </a:r>
          </a:p>
        </p:txBody>
      </p:sp>
      <p:sp>
        <p:nvSpPr>
          <p:cNvPr id="1026" name="Rectangle 2"/>
          <p:cNvSpPr>
            <a:spLocks noGrp="1"/>
          </p:cNvSpPr>
          <p:nvPr>
            <p:ph type="body" idx="1"/>
          </p:nvPr>
        </p:nvSpPr>
        <p:spPr bwMode="auto">
          <a:xfrm>
            <a:off x="1104900" y="7632700"/>
            <a:ext cx="10795000" cy="1092200"/>
          </a:xfrm>
          <a:prstGeom prst="rect">
            <a:avLst/>
          </a:prstGeom>
          <a:noFill/>
          <a:ln w="12700" cap="flat" cmpd="sng">
            <a:noFill/>
            <a:prstDash val="solid"/>
            <a:miter lim="0"/>
            <a:headEnd/>
            <a:tailEnd/>
          </a:ln>
          <a:effectLst/>
        </p:spPr>
        <p:txBody>
          <a:bodyPr vert="horz" wrap="square" lIns="50800" tIns="50800" rIns="50800" bIns="50800" numCol="1" anchor="ctr" anchorCtr="0" compatLnSpc="1">
            <a:prstTxWarp prst="textNoShape">
              <a:avLst/>
            </a:prstTxWarp>
          </a:bodyPr>
          <a:lstStyle/>
          <a:p>
            <a:pPr lvl="0"/>
            <a:r>
              <a:rPr lang="fr-FR" smtClean="0">
                <a:sym typeface="Zapfino" charset="0"/>
              </a:rPr>
              <a:t>Click to edit Master text styles</a:t>
            </a:r>
          </a:p>
          <a:p>
            <a:pPr lvl="1"/>
            <a:r>
              <a:rPr lang="fr-FR" smtClean="0">
                <a:sym typeface="Zapfino" charset="0"/>
              </a:rPr>
              <a:t>Second level</a:t>
            </a:r>
          </a:p>
          <a:p>
            <a:pPr lvl="2"/>
            <a:r>
              <a:rPr lang="fr-FR" smtClean="0">
                <a:sym typeface="Zapfino" charset="0"/>
              </a:rPr>
              <a:t>Third level</a:t>
            </a:r>
          </a:p>
          <a:p>
            <a:pPr lvl="3"/>
            <a:r>
              <a:rPr lang="fr-FR" smtClean="0">
                <a:sym typeface="Zapfino" charset="0"/>
              </a:rPr>
              <a:t>Fourth level</a:t>
            </a:r>
          </a:p>
          <a:p>
            <a:pPr lvl="4"/>
            <a:r>
              <a:rPr lang="fr-FR" smtClean="0">
                <a:sym typeface="Zapfino" charset="0"/>
              </a:rPr>
              <a:t>Fifth level</a:t>
            </a:r>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xStyles>
    <p:titleStyle>
      <a:lvl1pPr algn="ctr" defTabSz="584200" rtl="0" fontAlgn="base" hangingPunct="0">
        <a:spcBef>
          <a:spcPct val="0"/>
        </a:spcBef>
        <a:spcAft>
          <a:spcPct val="0"/>
        </a:spcAft>
        <a:buClr>
          <a:srgbClr val="876552"/>
        </a:buClr>
        <a:buFont typeface="Georgia" pitchFamily="18" charset="0"/>
        <a:defRPr sz="7600">
          <a:solidFill>
            <a:srgbClr val="714D3A"/>
          </a:solidFill>
          <a:latin typeface="+mj-lt"/>
          <a:ea typeface="+mj-ea"/>
          <a:cs typeface="+mj-cs"/>
          <a:sym typeface="Didot" charset="0"/>
        </a:defRPr>
      </a:lvl1pPr>
      <a:lvl2pPr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2pPr>
      <a:lvl3pPr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3pPr>
      <a:lvl4pPr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4pPr>
      <a:lvl5pPr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5pPr>
      <a:lvl6pPr marL="4572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6pPr>
      <a:lvl7pPr marL="9144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7pPr>
      <a:lvl8pPr marL="13716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8pPr>
      <a:lvl9pPr marL="18288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9pPr>
    </p:titleStyle>
    <p:bodyStyle>
      <a:lvl1pPr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1pPr>
      <a:lvl2pPr marL="3429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2pPr>
      <a:lvl3pPr marL="6858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3pPr>
      <a:lvl4pPr marL="10287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4pPr>
      <a:lvl5pPr marL="13716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5pPr>
      <a:lvl6pPr marL="18288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6pPr>
      <a:lvl7pPr marL="22860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7pPr>
      <a:lvl8pPr marL="27432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8pPr>
      <a:lvl9pPr marL="32004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2049" name="Rectangle 1"/>
          <p:cNvSpPr>
            <a:spLocks noGrp="1"/>
          </p:cNvSpPr>
          <p:nvPr>
            <p:ph type="title"/>
          </p:nvPr>
        </p:nvSpPr>
        <p:spPr bwMode="auto">
          <a:xfrm>
            <a:off x="1104900" y="571500"/>
            <a:ext cx="10795000" cy="2362200"/>
          </a:xfrm>
          <a:prstGeom prst="rect">
            <a:avLst/>
          </a:prstGeom>
          <a:noFill/>
          <a:ln w="12700" cap="flat" cmpd="sng">
            <a:noFill/>
            <a:prstDash val="solid"/>
            <a:miter lim="0"/>
            <a:headEnd/>
            <a:tailEnd/>
          </a:ln>
          <a:effectLst/>
        </p:spPr>
        <p:txBody>
          <a:bodyPr vert="horz" wrap="square" lIns="50800" tIns="50800" rIns="50800" bIns="50800" numCol="1" anchor="ctr" anchorCtr="0" compatLnSpc="1">
            <a:prstTxWarp prst="textNoShape">
              <a:avLst/>
            </a:prstTxWarp>
          </a:bodyPr>
          <a:lstStyle/>
          <a:p>
            <a:pPr lvl="0"/>
            <a:r>
              <a:rPr lang="fr-FR" smtClean="0">
                <a:sym typeface="Didot" charset="0"/>
              </a:rPr>
              <a:t>Click to edit Master title style</a:t>
            </a:r>
          </a:p>
        </p:txBody>
      </p:sp>
      <p:sp>
        <p:nvSpPr>
          <p:cNvPr id="2050" name="Rectangle 2"/>
          <p:cNvSpPr>
            <a:spLocks noGrp="1"/>
          </p:cNvSpPr>
          <p:nvPr>
            <p:ph type="body" idx="1"/>
          </p:nvPr>
        </p:nvSpPr>
        <p:spPr bwMode="auto">
          <a:xfrm>
            <a:off x="1104900" y="3022600"/>
            <a:ext cx="10795000" cy="5715000"/>
          </a:xfrm>
          <a:prstGeom prst="rect">
            <a:avLst/>
          </a:prstGeom>
          <a:noFill/>
          <a:ln w="12700" cap="flat" cmpd="sng">
            <a:noFill/>
            <a:prstDash val="solid"/>
            <a:miter lim="0"/>
            <a:headEnd/>
            <a:tailEnd/>
          </a:ln>
          <a:effectLst/>
        </p:spPr>
        <p:txBody>
          <a:bodyPr vert="horz" wrap="square" lIns="50800" tIns="50800" rIns="50800" bIns="50800" numCol="1" anchor="ctr" anchorCtr="0" compatLnSpc="1">
            <a:prstTxWarp prst="textNoShape">
              <a:avLst/>
            </a:prstTxWarp>
          </a:bodyPr>
          <a:lstStyle/>
          <a:p>
            <a:pPr lvl="0"/>
            <a:r>
              <a:rPr lang="fr-FR" smtClean="0">
                <a:sym typeface="Didot" charset="0"/>
              </a:rPr>
              <a:t>Click to edit Master text styles</a:t>
            </a:r>
          </a:p>
          <a:p>
            <a:pPr lvl="1"/>
            <a:r>
              <a:rPr lang="fr-FR" smtClean="0">
                <a:sym typeface="Didot" charset="0"/>
              </a:rPr>
              <a:t>Second level</a:t>
            </a:r>
          </a:p>
          <a:p>
            <a:pPr lvl="2"/>
            <a:r>
              <a:rPr lang="fr-FR" smtClean="0">
                <a:sym typeface="Didot" charset="0"/>
              </a:rPr>
              <a:t>Third level</a:t>
            </a:r>
          </a:p>
          <a:p>
            <a:pPr lvl="3"/>
            <a:r>
              <a:rPr lang="fr-FR" smtClean="0">
                <a:sym typeface="Didot" charset="0"/>
              </a:rPr>
              <a:t>Fourth level</a:t>
            </a:r>
          </a:p>
          <a:p>
            <a:pPr lvl="4"/>
            <a:r>
              <a:rPr lang="fr-FR" smtClean="0">
                <a:sym typeface="Didot" charset="0"/>
              </a:rPr>
              <a:t>Fifth level</a:t>
            </a: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584200" rtl="0" fontAlgn="base" hangingPunct="0">
        <a:spcBef>
          <a:spcPct val="0"/>
        </a:spcBef>
        <a:spcAft>
          <a:spcPct val="0"/>
        </a:spcAft>
        <a:buClr>
          <a:srgbClr val="876552"/>
        </a:buClr>
        <a:buFont typeface="Georgia" pitchFamily="18" charset="0"/>
        <a:defRPr sz="7600">
          <a:solidFill>
            <a:srgbClr val="714D3A"/>
          </a:solidFill>
          <a:latin typeface="+mj-lt"/>
          <a:ea typeface="+mj-ea"/>
          <a:cs typeface="+mj-cs"/>
          <a:sym typeface="Didot" charset="0"/>
        </a:defRPr>
      </a:lvl1pPr>
      <a:lvl2pPr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2pPr>
      <a:lvl3pPr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3pPr>
      <a:lvl4pPr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4pPr>
      <a:lvl5pPr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5pPr>
      <a:lvl6pPr marL="4572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6pPr>
      <a:lvl7pPr marL="9144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7pPr>
      <a:lvl8pPr marL="13716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8pPr>
      <a:lvl9pPr marL="18288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9pPr>
    </p:titleStyle>
    <p:bodyStyle>
      <a:lvl1pPr marL="366713" indent="-366713" algn="l" defTabSz="457200" rtl="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1pPr>
      <a:lvl2pPr marL="811213" indent="-366713" algn="l" defTabSz="457200" rtl="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2pPr>
      <a:lvl3pPr marL="1255713" indent="-366713" algn="l" defTabSz="457200" rtl="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3pPr>
      <a:lvl4pPr marL="1700213" indent="-366713" algn="l" defTabSz="457200" rtl="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4pPr>
      <a:lvl5pPr marL="2144713" indent="-366713" algn="l" defTabSz="457200" rtl="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5pPr>
      <a:lvl6pPr marL="2601913" indent="-366713" algn="l" defTabSz="457200" rtl="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6pPr>
      <a:lvl7pPr marL="3059113" indent="-366713" algn="l" defTabSz="457200" rtl="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7pPr>
      <a:lvl8pPr marL="3516313" indent="-366713" algn="l" defTabSz="457200" rtl="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8pPr>
      <a:lvl9pPr marL="3973513" indent="-366713" algn="l" defTabSz="457200" rtl="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Rectangle 1"/>
          <p:cNvSpPr>
            <a:spLocks noGrp="1" noChangeArrowheads="1"/>
          </p:cNvSpPr>
          <p:nvPr>
            <p:ph type="title"/>
          </p:nvPr>
        </p:nvSpPr>
        <p:spPr/>
        <p:txBody>
          <a:bodyPr/>
          <a:lstStyle/>
          <a:p>
            <a:r>
              <a:rPr lang="fr-FR" sz="5400" dirty="0"/>
              <a:t>La crise </a:t>
            </a:r>
            <a:r>
              <a:rPr lang="fr-FR" sz="5400" dirty="0" smtClean="0"/>
              <a:t>financière de 2008 et ses conséquences</a:t>
            </a:r>
            <a:endParaRPr lang="fr-FR" sz="5400" dirty="0"/>
          </a:p>
        </p:txBody>
      </p:sp>
      <p:sp>
        <p:nvSpPr>
          <p:cNvPr id="4098" name="Rectangle 2"/>
          <p:cNvSpPr>
            <a:spLocks noGrp="1" noChangeArrowheads="1"/>
          </p:cNvSpPr>
          <p:nvPr>
            <p:ph type="body" idx="1"/>
          </p:nvPr>
        </p:nvSpPr>
        <p:spPr>
          <a:xfrm>
            <a:off x="1101800" y="7829128"/>
            <a:ext cx="10795000" cy="1092200"/>
          </a:xfrm>
        </p:spPr>
        <p:txBody>
          <a:bodyPr/>
          <a:lstStyle/>
          <a:p>
            <a:r>
              <a:rPr lang="fr-FR" dirty="0"/>
              <a:t>ECO1702A</a:t>
            </a:r>
          </a:p>
          <a:p>
            <a:r>
              <a:rPr lang="fr-FR" dirty="0"/>
              <a:t>Université </a:t>
            </a:r>
            <a:r>
              <a:rPr lang="fr-FR" dirty="0" smtClean="0"/>
              <a:t>d'Ottawa</a:t>
            </a:r>
          </a:p>
          <a:p>
            <a:r>
              <a:rPr lang="fr-FR" dirty="0" smtClean="0"/>
              <a:t>Claude Parthenay</a:t>
            </a:r>
            <a:endParaRPr lang="fr-FR" dirty="0"/>
          </a:p>
        </p:txBody>
      </p:sp>
      <p:pic>
        <p:nvPicPr>
          <p:cNvPr id="4099" name="Picture 3"/>
          <p:cNvPicPr>
            <a:picLocks noChangeAspect="1"/>
          </p:cNvPicPr>
          <p:nvPr/>
        </p:nvPicPr>
        <p:blipFill>
          <a:blip r:embed="rId2" cstate="print"/>
          <a:srcRect/>
          <a:stretch>
            <a:fillRect/>
          </a:stretch>
        </p:blipFill>
        <p:spPr bwMode="auto">
          <a:xfrm rot="20393666">
            <a:off x="498962" y="1362934"/>
            <a:ext cx="3852862" cy="3719513"/>
          </a:xfrm>
          <a:prstGeom prst="rect">
            <a:avLst/>
          </a:prstGeom>
          <a:noFill/>
          <a:ln w="12700" cap="rnd" cmpd="sng">
            <a:noFill/>
            <a:prstDash val="solid"/>
            <a:round/>
            <a:headEnd type="none" w="med" len="med"/>
            <a:tailEnd type="none" w="med" len="med"/>
          </a:ln>
          <a:effectLst/>
        </p:spPr>
      </p:pic>
      <p:pic>
        <p:nvPicPr>
          <p:cNvPr id="4100" name="Picture 4"/>
          <p:cNvPicPr>
            <a:picLocks noChangeAspect="1"/>
          </p:cNvPicPr>
          <p:nvPr/>
        </p:nvPicPr>
        <p:blipFill>
          <a:blip r:embed="rId3" cstate="print"/>
          <a:srcRect/>
          <a:stretch>
            <a:fillRect/>
          </a:stretch>
        </p:blipFill>
        <p:spPr bwMode="auto">
          <a:xfrm rot="1239170">
            <a:off x="9124950" y="1187450"/>
            <a:ext cx="3865563" cy="2690813"/>
          </a:xfrm>
          <a:prstGeom prst="rect">
            <a:avLst/>
          </a:prstGeom>
          <a:noFill/>
          <a:ln w="12700" cap="rnd" cmpd="sng">
            <a:noFill/>
            <a:prstDash val="solid"/>
            <a:round/>
            <a:headEnd type="none" w="med" len="med"/>
            <a:tailEnd type="none" w="med" len="med"/>
          </a:ln>
          <a:effectLst/>
        </p:spPr>
      </p:pic>
      <p:pic>
        <p:nvPicPr>
          <p:cNvPr id="4101" name="Picture 5"/>
          <p:cNvPicPr>
            <a:picLocks noChangeAspect="1"/>
          </p:cNvPicPr>
          <p:nvPr/>
        </p:nvPicPr>
        <p:blipFill>
          <a:blip r:embed="rId4" cstate="print"/>
          <a:srcRect/>
          <a:stretch>
            <a:fillRect/>
          </a:stretch>
        </p:blipFill>
        <p:spPr bwMode="auto">
          <a:xfrm>
            <a:off x="4056063" y="0"/>
            <a:ext cx="3703637" cy="2716213"/>
          </a:xfrm>
          <a:prstGeom prst="rect">
            <a:avLst/>
          </a:prstGeom>
          <a:noFill/>
          <a:ln w="12700" cap="rnd" cmpd="sng">
            <a:noFill/>
            <a:prstDash val="solid"/>
            <a:round/>
            <a:headEnd type="none" w="med" len="med"/>
            <a:tailEnd type="none" w="med" len="med"/>
          </a:ln>
          <a:effectLst/>
        </p:spPr>
      </p:pic>
      <p:pic>
        <p:nvPicPr>
          <p:cNvPr id="4102" name="Picture 6"/>
          <p:cNvPicPr>
            <a:picLocks noChangeAspect="1"/>
          </p:cNvPicPr>
          <p:nvPr/>
        </p:nvPicPr>
        <p:blipFill>
          <a:blip r:embed="rId5" cstate="print"/>
          <a:srcRect/>
          <a:stretch>
            <a:fillRect/>
          </a:stretch>
        </p:blipFill>
        <p:spPr bwMode="auto">
          <a:xfrm>
            <a:off x="6080125" y="3044825"/>
            <a:ext cx="3843338" cy="2874963"/>
          </a:xfrm>
          <a:prstGeom prst="rect">
            <a:avLst/>
          </a:prstGeom>
          <a:noFill/>
          <a:ln w="12700" cap="rnd" cmpd="sng">
            <a:noFill/>
            <a:prstDash val="solid"/>
            <a:round/>
            <a:headEnd type="none" w="med" len="med"/>
            <a:tailEnd type="none" w="med" len="med"/>
          </a:ln>
          <a:effectLst/>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099"/>
                                        </p:tgtEl>
                                        <p:attrNameLst>
                                          <p:attrName>style.visibility</p:attrName>
                                        </p:attrNameLst>
                                      </p:cBhvr>
                                      <p:to>
                                        <p:strVal val="visible"/>
                                      </p:to>
                                    </p:set>
                                    <p:anim calcmode="lin" valueType="num">
                                      <p:cBhvr additive="base">
                                        <p:cTn id="7" dur="1000" fill="hold"/>
                                        <p:tgtEl>
                                          <p:spTgt spid="4099"/>
                                        </p:tgtEl>
                                        <p:attrNameLst>
                                          <p:attrName>ppt_x</p:attrName>
                                        </p:attrNameLst>
                                      </p:cBhvr>
                                      <p:tavLst>
                                        <p:tav tm="0">
                                          <p:val>
                                            <p:strVal val="0-#ppt_w/2"/>
                                          </p:val>
                                        </p:tav>
                                        <p:tav tm="100000">
                                          <p:val>
                                            <p:strVal val="#ppt_x"/>
                                          </p:val>
                                        </p:tav>
                                      </p:tavLst>
                                    </p:anim>
                                    <p:anim calcmode="lin" valueType="num">
                                      <p:cBhvr additive="base">
                                        <p:cTn id="8" dur="1000" fill="hold"/>
                                        <p:tgtEl>
                                          <p:spTgt spid="409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nodeType="clickEffect">
                                  <p:stCondLst>
                                    <p:cond delay="0"/>
                                  </p:stCondLst>
                                  <p:childTnLst>
                                    <p:set>
                                      <p:cBhvr>
                                        <p:cTn id="12" dur="1" fill="hold">
                                          <p:stCondLst>
                                            <p:cond delay="0"/>
                                          </p:stCondLst>
                                        </p:cTn>
                                        <p:tgtEl>
                                          <p:spTgt spid="4101"/>
                                        </p:tgtEl>
                                        <p:attrNameLst>
                                          <p:attrName>style.visibility</p:attrName>
                                        </p:attrNameLst>
                                      </p:cBhvr>
                                      <p:to>
                                        <p:strVal val="visible"/>
                                      </p:to>
                                    </p:set>
                                    <p:anim calcmode="lin" valueType="num">
                                      <p:cBhvr additive="base">
                                        <p:cTn id="13" dur="1000" fill="hold"/>
                                        <p:tgtEl>
                                          <p:spTgt spid="4101"/>
                                        </p:tgtEl>
                                        <p:attrNameLst>
                                          <p:attrName>ppt_x</p:attrName>
                                        </p:attrNameLst>
                                      </p:cBhvr>
                                      <p:tavLst>
                                        <p:tav tm="0">
                                          <p:val>
                                            <p:strVal val="#ppt_x"/>
                                          </p:val>
                                        </p:tav>
                                        <p:tav tm="100000">
                                          <p:val>
                                            <p:strVal val="#ppt_x"/>
                                          </p:val>
                                        </p:tav>
                                      </p:tavLst>
                                    </p:anim>
                                    <p:anim calcmode="lin" valueType="num">
                                      <p:cBhvr additive="base">
                                        <p:cTn id="14" dur="1000" fill="hold"/>
                                        <p:tgtEl>
                                          <p:spTgt spid="4101"/>
                                        </p:tgtEl>
                                        <p:attrNameLst>
                                          <p:attrName>ppt_y</p:attrName>
                                        </p:attrNameLst>
                                      </p:cBhvr>
                                      <p:tavLst>
                                        <p:tav tm="0">
                                          <p:val>
                                            <p:strVal val="0-#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4102"/>
                                        </p:tgtEl>
                                        <p:attrNameLst>
                                          <p:attrName>style.visibility</p:attrName>
                                        </p:attrNameLst>
                                      </p:cBhvr>
                                      <p:to>
                                        <p:strVal val="visible"/>
                                      </p:to>
                                    </p:set>
                                    <p:anim calcmode="lin" valueType="num">
                                      <p:cBhvr additive="base">
                                        <p:cTn id="17" dur="1000" fill="hold"/>
                                        <p:tgtEl>
                                          <p:spTgt spid="4102"/>
                                        </p:tgtEl>
                                        <p:attrNameLst>
                                          <p:attrName>ppt_x</p:attrName>
                                        </p:attrNameLst>
                                      </p:cBhvr>
                                      <p:tavLst>
                                        <p:tav tm="0">
                                          <p:val>
                                            <p:strVal val="#ppt_x"/>
                                          </p:val>
                                        </p:tav>
                                        <p:tav tm="100000">
                                          <p:val>
                                            <p:strVal val="#ppt_x"/>
                                          </p:val>
                                        </p:tav>
                                      </p:tavLst>
                                    </p:anim>
                                    <p:anim calcmode="lin" valueType="num">
                                      <p:cBhvr additive="base">
                                        <p:cTn id="18" dur="1000" fill="hold"/>
                                        <p:tgtEl>
                                          <p:spTgt spid="410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stCondLst>
                                    <p:cond delay="0"/>
                                  </p:stCondLst>
                                  <p:childTnLst>
                                    <p:set>
                                      <p:cBhvr>
                                        <p:cTn id="22" dur="1" fill="hold">
                                          <p:stCondLst>
                                            <p:cond delay="0"/>
                                          </p:stCondLst>
                                        </p:cTn>
                                        <p:tgtEl>
                                          <p:spTgt spid="4100"/>
                                        </p:tgtEl>
                                        <p:attrNameLst>
                                          <p:attrName>style.visibility</p:attrName>
                                        </p:attrNameLst>
                                      </p:cBhvr>
                                      <p:to>
                                        <p:strVal val="visible"/>
                                      </p:to>
                                    </p:set>
                                    <p:anim calcmode="lin" valueType="num">
                                      <p:cBhvr additive="base">
                                        <p:cTn id="23" dur="1000" fill="hold"/>
                                        <p:tgtEl>
                                          <p:spTgt spid="4100"/>
                                        </p:tgtEl>
                                        <p:attrNameLst>
                                          <p:attrName>ppt_x</p:attrName>
                                        </p:attrNameLst>
                                      </p:cBhvr>
                                      <p:tavLst>
                                        <p:tav tm="0">
                                          <p:val>
                                            <p:strVal val="1+#ppt_w/2"/>
                                          </p:val>
                                        </p:tav>
                                        <p:tav tm="100000">
                                          <p:val>
                                            <p:strVal val="#ppt_x"/>
                                          </p:val>
                                        </p:tav>
                                      </p:tavLst>
                                    </p:anim>
                                    <p:anim calcmode="lin" valueType="num">
                                      <p:cBhvr additive="base">
                                        <p:cTn id="24" dur="1000" fill="hold"/>
                                        <p:tgtEl>
                                          <p:spTgt spid="410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Rectangle 1"/>
          <p:cNvSpPr>
            <a:spLocks noGrp="1" noChangeArrowheads="1"/>
          </p:cNvSpPr>
          <p:nvPr>
            <p:ph type="title"/>
          </p:nvPr>
        </p:nvSpPr>
        <p:spPr>
          <a:xfrm>
            <a:off x="1104900" y="571500"/>
            <a:ext cx="10795000" cy="704900"/>
          </a:xfrm>
        </p:spPr>
        <p:txBody>
          <a:bodyPr/>
          <a:lstStyle/>
          <a:p>
            <a:r>
              <a:rPr lang="fr-FR" dirty="0"/>
              <a:t>Introduction</a:t>
            </a:r>
          </a:p>
        </p:txBody>
      </p:sp>
      <p:sp>
        <p:nvSpPr>
          <p:cNvPr id="5122" name="Rectangle 2"/>
          <p:cNvSpPr>
            <a:spLocks noGrp="1" noChangeArrowheads="1"/>
          </p:cNvSpPr>
          <p:nvPr>
            <p:ph type="body" idx="1"/>
          </p:nvPr>
        </p:nvSpPr>
        <p:spPr>
          <a:xfrm>
            <a:off x="1104900" y="1492424"/>
            <a:ext cx="10795000" cy="7560840"/>
          </a:xfrm>
        </p:spPr>
        <p:txBody>
          <a:bodyPr/>
          <a:lstStyle/>
          <a:p>
            <a:pPr>
              <a:buNone/>
            </a:pPr>
            <a:r>
              <a:rPr lang="fr-FR" sz="3200" dirty="0" smtClean="0"/>
              <a:t>  </a:t>
            </a:r>
          </a:p>
          <a:p>
            <a:r>
              <a:rPr lang="fr-FR" sz="3200" dirty="0" smtClean="0"/>
              <a:t>Une crise que l’on n’a pas vu venir…</a:t>
            </a:r>
          </a:p>
          <a:p>
            <a:r>
              <a:rPr lang="fr-FR" sz="3200" dirty="0" smtClean="0"/>
              <a:t>… crise qui commence dans le secteur de l’immobilier…</a:t>
            </a:r>
          </a:p>
          <a:p>
            <a:r>
              <a:rPr lang="fr-FR" sz="3200" dirty="0" smtClean="0"/>
              <a:t>…crise qui se prolonge sur les marchés financiers…</a:t>
            </a:r>
          </a:p>
          <a:p>
            <a:r>
              <a:rPr lang="fr-FR" sz="3200" dirty="0" smtClean="0"/>
              <a:t>…crise qui atteint l’économie réelle…</a:t>
            </a:r>
          </a:p>
          <a:p>
            <a:r>
              <a:rPr lang="fr-FR" sz="3200" dirty="0" smtClean="0"/>
              <a:t>… crise qui met en péril les finances publiques de nombreux pays…</a:t>
            </a:r>
          </a:p>
          <a:p>
            <a:r>
              <a:rPr lang="fr-FR" sz="3200" dirty="0" smtClean="0"/>
              <a:t>… crise qui ne frappe pas tous les pays de la même manière.</a:t>
            </a:r>
          </a:p>
          <a:p>
            <a:r>
              <a:rPr lang="fr-FR" sz="3200" dirty="0" smtClean="0"/>
              <a:t>Sommes-nous sortis de la crise ?</a:t>
            </a:r>
          </a:p>
          <a:p>
            <a:endParaRPr lang="fr-FR" sz="3200" dirty="0"/>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12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12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12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12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12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122">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12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69752" y="556320"/>
            <a:ext cx="11809312" cy="1224136"/>
          </a:xfrm>
        </p:spPr>
        <p:txBody>
          <a:bodyPr/>
          <a:lstStyle/>
          <a:p>
            <a:r>
              <a:rPr lang="fr-FR" sz="4400" dirty="0" smtClean="0"/>
              <a:t>Pourquoi croyait-on qu’il n’y avait pas de menaces de crises ?</a:t>
            </a:r>
            <a:endParaRPr lang="fr-FR" sz="4400" dirty="0"/>
          </a:p>
        </p:txBody>
      </p:sp>
      <p:pic>
        <p:nvPicPr>
          <p:cNvPr id="3" name="Picture 2"/>
          <p:cNvPicPr>
            <a:picLocks noChangeAspect="1" noChangeArrowheads="1"/>
          </p:cNvPicPr>
          <p:nvPr/>
        </p:nvPicPr>
        <p:blipFill>
          <a:blip r:embed="rId2" cstate="print"/>
          <a:srcRect/>
          <a:stretch>
            <a:fillRect/>
          </a:stretch>
        </p:blipFill>
        <p:spPr bwMode="auto">
          <a:xfrm>
            <a:off x="876287" y="1890506"/>
            <a:ext cx="9874585" cy="5002518"/>
          </a:xfrm>
          <a:prstGeom prst="rect">
            <a:avLst/>
          </a:prstGeom>
          <a:noFill/>
          <a:ln w="9525">
            <a:noFill/>
            <a:miter lim="800000"/>
            <a:headEnd/>
            <a:tailEnd/>
          </a:ln>
        </p:spPr>
      </p:pic>
      <p:sp>
        <p:nvSpPr>
          <p:cNvPr id="4" name="ZoneTexte 3"/>
          <p:cNvSpPr txBox="1">
            <a:spLocks noChangeArrowheads="1"/>
          </p:cNvSpPr>
          <p:nvPr/>
        </p:nvSpPr>
        <p:spPr bwMode="auto">
          <a:xfrm>
            <a:off x="669752" y="6893024"/>
            <a:ext cx="11592717" cy="461665"/>
          </a:xfrm>
          <a:prstGeom prst="rect">
            <a:avLst/>
          </a:prstGeom>
          <a:noFill/>
          <a:ln w="9525">
            <a:noFill/>
            <a:miter lim="800000"/>
            <a:headEnd/>
            <a:tailEnd/>
          </a:ln>
        </p:spPr>
        <p:txBody>
          <a:bodyPr wrap="square">
            <a:spAutoFit/>
          </a:bodyPr>
          <a:lstStyle/>
          <a:p>
            <a:pPr algn="l"/>
            <a:r>
              <a:rPr lang="fr-FR" sz="2400" dirty="0"/>
              <a:t>A. </a:t>
            </a:r>
            <a:r>
              <a:rPr lang="fr-FR" sz="2400" dirty="0" err="1"/>
              <a:t>Goldhammer</a:t>
            </a:r>
            <a:r>
              <a:rPr lang="fr-FR" sz="2400" dirty="0"/>
              <a:t>, </a:t>
            </a:r>
            <a:r>
              <a:rPr lang="fr-FR" sz="2400" i="1" dirty="0"/>
              <a:t>Epistémologie de la crise</a:t>
            </a:r>
            <a:r>
              <a:rPr lang="fr-FR" sz="2400" dirty="0"/>
              <a:t>, Université Montréal avril 2009 </a:t>
            </a:r>
          </a:p>
        </p:txBody>
      </p:sp>
      <p:sp>
        <p:nvSpPr>
          <p:cNvPr id="5" name="ZoneTexte 4"/>
          <p:cNvSpPr txBox="1">
            <a:spLocks noChangeArrowheads="1"/>
          </p:cNvSpPr>
          <p:nvPr/>
        </p:nvSpPr>
        <p:spPr bwMode="auto">
          <a:xfrm>
            <a:off x="453728" y="7469088"/>
            <a:ext cx="11953328" cy="523220"/>
          </a:xfrm>
          <a:prstGeom prst="rect">
            <a:avLst/>
          </a:prstGeom>
          <a:noFill/>
          <a:ln w="9525">
            <a:noFill/>
            <a:miter lim="800000"/>
            <a:headEnd/>
            <a:tailEnd/>
          </a:ln>
        </p:spPr>
        <p:txBody>
          <a:bodyPr wrap="square">
            <a:spAutoFit/>
          </a:bodyPr>
          <a:lstStyle/>
          <a:p>
            <a:pPr algn="l"/>
            <a:r>
              <a:rPr lang="fr-FR" sz="2800" dirty="0"/>
              <a:t>Une croissance sans heurt ni inflation généralisée : La </a:t>
            </a:r>
            <a:r>
              <a:rPr lang="fr-FR" sz="2800" i="1" dirty="0"/>
              <a:t>Grande Modération</a:t>
            </a:r>
            <a:endParaRPr lang="fr-FR" sz="2800" dirty="0"/>
          </a:p>
        </p:txBody>
      </p:sp>
      <p:sp>
        <p:nvSpPr>
          <p:cNvPr id="6" name="ZoneTexte 5"/>
          <p:cNvSpPr txBox="1"/>
          <p:nvPr/>
        </p:nvSpPr>
        <p:spPr>
          <a:xfrm>
            <a:off x="597744" y="8261176"/>
            <a:ext cx="11665296" cy="523220"/>
          </a:xfrm>
          <a:prstGeom prst="rect">
            <a:avLst/>
          </a:prstGeom>
          <a:noFill/>
        </p:spPr>
        <p:txBody>
          <a:bodyPr wrap="square" rtlCol="0">
            <a:spAutoFit/>
          </a:bodyPr>
          <a:lstStyle/>
          <a:p>
            <a:pPr algn="l"/>
            <a:r>
              <a:rPr lang="fr-FR" sz="2800" dirty="0" smtClean="0"/>
              <a:t>Conviction de l’efficience des marchés financiers</a:t>
            </a:r>
            <a:endParaRPr lang="fr-FR"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1"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992932"/>
          </a:xfrm>
        </p:spPr>
        <p:txBody>
          <a:bodyPr/>
          <a:lstStyle/>
          <a:p>
            <a:r>
              <a:rPr lang="fr-FR" sz="5400" dirty="0" smtClean="0"/>
              <a:t>Un monde confronté à des crises</a:t>
            </a:r>
            <a:endParaRPr lang="fr-FR" sz="5400" dirty="0"/>
          </a:p>
        </p:txBody>
      </p:sp>
      <p:sp>
        <p:nvSpPr>
          <p:cNvPr id="3" name="ZoneTexte 2"/>
          <p:cNvSpPr txBox="1"/>
          <p:nvPr/>
        </p:nvSpPr>
        <p:spPr>
          <a:xfrm>
            <a:off x="381720" y="1345745"/>
            <a:ext cx="12097344" cy="7848302"/>
          </a:xfrm>
          <a:prstGeom prst="rect">
            <a:avLst/>
          </a:prstGeom>
          <a:noFill/>
        </p:spPr>
        <p:txBody>
          <a:bodyPr wrap="square" rtlCol="0">
            <a:spAutoFit/>
          </a:bodyPr>
          <a:lstStyle/>
          <a:p>
            <a:pPr marL="457200" indent="-457200" algn="l">
              <a:buFont typeface="Wingdings" panose="05000000000000000000" pitchFamily="2" charset="2"/>
              <a:buChar char="ü"/>
            </a:pPr>
            <a:endParaRPr lang="fr-FR" sz="2800" dirty="0" smtClean="0"/>
          </a:p>
          <a:p>
            <a:pPr marL="457200" indent="-457200" algn="l">
              <a:buFont typeface="Wingdings" panose="05000000000000000000" pitchFamily="2" charset="2"/>
              <a:buChar char="ü"/>
            </a:pPr>
            <a:r>
              <a:rPr lang="fr-FR" sz="2800" dirty="0" smtClean="0"/>
              <a:t>1971 </a:t>
            </a:r>
            <a:r>
              <a:rPr lang="fr-FR" sz="2800" dirty="0" smtClean="0"/>
              <a:t>-73 : crise du dollar et abandon du système de changes fixes de </a:t>
            </a:r>
            <a:r>
              <a:rPr lang="fr-FR" sz="2800" dirty="0" err="1" smtClean="0"/>
              <a:t>Bretton</a:t>
            </a:r>
            <a:r>
              <a:rPr lang="fr-FR" sz="2800" dirty="0" smtClean="0"/>
              <a:t>-Woods</a:t>
            </a:r>
          </a:p>
          <a:p>
            <a:pPr marL="457200" indent="-457200" algn="l">
              <a:buFont typeface="Wingdings" panose="05000000000000000000" pitchFamily="2" charset="2"/>
              <a:buChar char="ü"/>
            </a:pPr>
            <a:endParaRPr lang="fr-FR" sz="2800" dirty="0" smtClean="0"/>
          </a:p>
          <a:p>
            <a:pPr marL="457200" indent="-457200" algn="l">
              <a:buFont typeface="Wingdings" panose="05000000000000000000" pitchFamily="2" charset="2"/>
              <a:buChar char="ü"/>
            </a:pPr>
            <a:r>
              <a:rPr lang="fr-FR" sz="2800" dirty="0" smtClean="0"/>
              <a:t>1982 </a:t>
            </a:r>
            <a:r>
              <a:rPr lang="fr-FR" sz="2800" dirty="0" smtClean="0"/>
              <a:t>: Début de la crise de l’endettement des pays en </a:t>
            </a:r>
            <a:r>
              <a:rPr lang="fr-FR" sz="2800" dirty="0" smtClean="0"/>
              <a:t>développement </a:t>
            </a:r>
            <a:r>
              <a:rPr lang="fr-CA" sz="2800" dirty="0" smtClean="0"/>
              <a:t>(</a:t>
            </a:r>
            <a:r>
              <a:rPr lang="fr-CA" sz="2800" dirty="0"/>
              <a:t>ou crise de la dette souveraine, majoritairement les pays d’Amérique du sud)</a:t>
            </a:r>
            <a:endParaRPr lang="fr-FR" sz="2800" dirty="0" smtClean="0"/>
          </a:p>
          <a:p>
            <a:pPr marL="457200" indent="-457200" algn="l">
              <a:buFont typeface="Wingdings" panose="05000000000000000000" pitchFamily="2" charset="2"/>
              <a:buChar char="ü"/>
            </a:pPr>
            <a:endParaRPr lang="fr-FR" sz="2800" dirty="0" smtClean="0"/>
          </a:p>
          <a:p>
            <a:pPr marL="457200" indent="-457200" algn="l">
              <a:buFont typeface="Wingdings" panose="05000000000000000000" pitchFamily="2" charset="2"/>
              <a:buChar char="ü"/>
            </a:pPr>
            <a:r>
              <a:rPr lang="fr-FR" sz="2800" dirty="0" smtClean="0"/>
              <a:t>1989 </a:t>
            </a:r>
            <a:r>
              <a:rPr lang="fr-FR" sz="2800" dirty="0" smtClean="0"/>
              <a:t>: Début de la crise financière japonaise</a:t>
            </a:r>
          </a:p>
          <a:p>
            <a:pPr marL="457200" indent="-457200" algn="l">
              <a:buFont typeface="Wingdings" panose="05000000000000000000" pitchFamily="2" charset="2"/>
              <a:buChar char="ü"/>
            </a:pPr>
            <a:endParaRPr lang="fr-FR" sz="2800" dirty="0" smtClean="0"/>
          </a:p>
          <a:p>
            <a:pPr marL="457200" indent="-457200" algn="l">
              <a:buFont typeface="Wingdings" panose="05000000000000000000" pitchFamily="2" charset="2"/>
              <a:buChar char="ü"/>
            </a:pPr>
            <a:r>
              <a:rPr lang="fr-FR" sz="2800" dirty="0" smtClean="0"/>
              <a:t>1992-1993 </a:t>
            </a:r>
            <a:r>
              <a:rPr lang="fr-FR" sz="2800" dirty="0" smtClean="0"/>
              <a:t>: crise du système monétaire </a:t>
            </a:r>
            <a:r>
              <a:rPr lang="fr-FR" sz="2800" dirty="0" smtClean="0"/>
              <a:t>européen </a:t>
            </a:r>
            <a:r>
              <a:rPr lang="fr-CA" sz="2800" dirty="0"/>
              <a:t>européenne : mécanisme de mise en place l’euro = exigence de lutter contre l’inflation, donc les marchés financiers ne croit pas que l’Europe va être capable de lutter contre l’inflation, donc spéculation </a:t>
            </a:r>
            <a:endParaRPr lang="fr-FR" sz="2800" dirty="0" smtClean="0"/>
          </a:p>
          <a:p>
            <a:pPr marL="457200" indent="-457200" algn="l">
              <a:buFont typeface="Wingdings" panose="05000000000000000000" pitchFamily="2" charset="2"/>
              <a:buChar char="ü"/>
            </a:pPr>
            <a:endParaRPr lang="fr-FR" sz="2800" dirty="0" smtClean="0"/>
          </a:p>
          <a:p>
            <a:pPr marL="457200" indent="-457200" algn="l">
              <a:buFont typeface="Wingdings" panose="05000000000000000000" pitchFamily="2" charset="2"/>
              <a:buChar char="ü"/>
            </a:pPr>
            <a:r>
              <a:rPr lang="fr-FR" sz="2800" dirty="0" smtClean="0"/>
              <a:t>1994-1995 </a:t>
            </a:r>
            <a:r>
              <a:rPr lang="fr-FR" sz="2800" dirty="0" smtClean="0"/>
              <a:t>: crise </a:t>
            </a:r>
            <a:r>
              <a:rPr lang="fr-FR" sz="2800" dirty="0" smtClean="0"/>
              <a:t>mexicaine :</a:t>
            </a:r>
            <a:r>
              <a:rPr lang="fr-CA" sz="2800" dirty="0"/>
              <a:t>situation politique, É-U vont </a:t>
            </a:r>
            <a:r>
              <a:rPr lang="fr-CA" sz="2800" dirty="0" smtClean="0"/>
              <a:t>intervenir</a:t>
            </a:r>
          </a:p>
          <a:p>
            <a:pPr marL="457200" indent="-457200" algn="l">
              <a:buFont typeface="Wingdings" panose="05000000000000000000" pitchFamily="2" charset="2"/>
              <a:buChar char="ü"/>
            </a:pPr>
            <a:endParaRPr lang="fr-FR" sz="2800" dirty="0" smtClean="0"/>
          </a:p>
          <a:p>
            <a:pPr marL="457200" indent="-457200" algn="l">
              <a:buFont typeface="Wingdings" panose="05000000000000000000" pitchFamily="2" charset="2"/>
              <a:buChar char="ü"/>
            </a:pPr>
            <a:r>
              <a:rPr lang="fr-FR" sz="2800" dirty="0" smtClean="0"/>
              <a:t>1997-1998 : crise </a:t>
            </a:r>
            <a:r>
              <a:rPr lang="fr-FR" sz="2800" dirty="0" smtClean="0"/>
              <a:t>asiatique</a:t>
            </a:r>
            <a:endParaRPr lang="fr-FR" sz="28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3" fill="hold" grpId="0"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3"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additive="base">
                                        <p:cTn id="19" dur="500" fill="hold"/>
                                        <p:tgtEl>
                                          <p:spTgt spid="3">
                                            <p:txEl>
                                              <p:pRg st="5" end="5"/>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
                                            <p:txEl>
                                              <p:pRg st="5" end="5"/>
                                            </p:txEl>
                                          </p:spTgt>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3" fill="hold" grpId="0"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 calcmode="lin" valueType="num">
                                      <p:cBhvr additive="base">
                                        <p:cTn id="25" dur="500" fill="hold"/>
                                        <p:tgtEl>
                                          <p:spTgt spid="3">
                                            <p:txEl>
                                              <p:pRg st="7" end="7"/>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3">
                                            <p:txEl>
                                              <p:pRg st="7" end="7"/>
                                            </p:txEl>
                                          </p:spTgt>
                                        </p:tgtEl>
                                        <p:attrNameLst>
                                          <p:attrName>ppt_y</p:attrName>
                                        </p:attrNameLst>
                                      </p:cBhvr>
                                      <p:tavLst>
                                        <p:tav tm="0">
                                          <p:val>
                                            <p:strVal val="0-#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3" fill="hold" grpId="0" nodeType="click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anim calcmode="lin" valueType="num">
                                      <p:cBhvr additive="base">
                                        <p:cTn id="31" dur="500" fill="hold"/>
                                        <p:tgtEl>
                                          <p:spTgt spid="3">
                                            <p:txEl>
                                              <p:pRg st="9" end="9"/>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3">
                                            <p:txEl>
                                              <p:pRg st="9" end="9"/>
                                            </p:txEl>
                                          </p:spTgt>
                                        </p:tgtEl>
                                        <p:attrNameLst>
                                          <p:attrName>ppt_y</p:attrName>
                                        </p:attrNameLst>
                                      </p:cBhvr>
                                      <p:tavLst>
                                        <p:tav tm="0">
                                          <p:val>
                                            <p:strVal val="0-#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3" fill="hold" grpId="0" nodeType="clickEffect">
                                  <p:stCondLst>
                                    <p:cond delay="0"/>
                                  </p:stCondLst>
                                  <p:childTnLst>
                                    <p:set>
                                      <p:cBhvr>
                                        <p:cTn id="36" dur="1" fill="hold">
                                          <p:stCondLst>
                                            <p:cond delay="0"/>
                                          </p:stCondLst>
                                        </p:cTn>
                                        <p:tgtEl>
                                          <p:spTgt spid="3">
                                            <p:txEl>
                                              <p:pRg st="11" end="11"/>
                                            </p:txEl>
                                          </p:spTgt>
                                        </p:tgtEl>
                                        <p:attrNameLst>
                                          <p:attrName>style.visibility</p:attrName>
                                        </p:attrNameLst>
                                      </p:cBhvr>
                                      <p:to>
                                        <p:strVal val="visible"/>
                                      </p:to>
                                    </p:set>
                                    <p:anim calcmode="lin" valueType="num">
                                      <p:cBhvr additive="base">
                                        <p:cTn id="37" dur="500" fill="hold"/>
                                        <p:tgtEl>
                                          <p:spTgt spid="3">
                                            <p:txEl>
                                              <p:pRg st="11" end="11"/>
                                            </p:txEl>
                                          </p:spTgt>
                                        </p:tgtEl>
                                        <p:attrNameLst>
                                          <p:attrName>ppt_x</p:attrName>
                                        </p:attrNameLst>
                                      </p:cBhvr>
                                      <p:tavLst>
                                        <p:tav tm="0">
                                          <p:val>
                                            <p:strVal val="1+#ppt_w/2"/>
                                          </p:val>
                                        </p:tav>
                                        <p:tav tm="100000">
                                          <p:val>
                                            <p:strVal val="#ppt_x"/>
                                          </p:val>
                                        </p:tav>
                                      </p:tavLst>
                                    </p:anim>
                                    <p:anim calcmode="lin" valueType="num">
                                      <p:cBhvr additive="base">
                                        <p:cTn id="38" dur="500" fill="hold"/>
                                        <p:tgtEl>
                                          <p:spTgt spid="3">
                                            <p:txEl>
                                              <p:pRg st="11" end="11"/>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57784" y="2500536"/>
            <a:ext cx="10795000" cy="5715000"/>
          </a:xfrm>
        </p:spPr>
        <p:txBody>
          <a:bodyPr/>
          <a:lstStyle/>
          <a:p>
            <a:pPr marL="457200" indent="-457200">
              <a:buFont typeface="Wingdings" panose="05000000000000000000" pitchFamily="2" charset="2"/>
              <a:buChar char="ü"/>
            </a:pPr>
            <a:r>
              <a:rPr lang="fr-FR" sz="2800" dirty="0"/>
              <a:t>1998 : crise russe</a:t>
            </a:r>
          </a:p>
          <a:p>
            <a:pPr marL="457200" indent="-457200">
              <a:buFont typeface="Wingdings" panose="05000000000000000000" pitchFamily="2" charset="2"/>
              <a:buChar char="ü"/>
            </a:pPr>
            <a:r>
              <a:rPr lang="fr-FR" sz="2800" dirty="0"/>
              <a:t>1998-99 : crise brésilienne</a:t>
            </a:r>
          </a:p>
          <a:p>
            <a:pPr marL="457200" lvl="0" indent="-457200">
              <a:buFont typeface="Wingdings" panose="05000000000000000000" pitchFamily="2" charset="2"/>
              <a:buChar char="ü"/>
            </a:pPr>
            <a:r>
              <a:rPr lang="fr-FR" sz="2800" dirty="0"/>
              <a:t>2000 : crise </a:t>
            </a:r>
            <a:r>
              <a:rPr lang="fr-FR" sz="2800" dirty="0" smtClean="0"/>
              <a:t>turque :</a:t>
            </a:r>
            <a:r>
              <a:rPr lang="fr-CA" sz="2800" dirty="0"/>
              <a:t>concerne les zones qui sont limité géographiquement, </a:t>
            </a:r>
            <a:endParaRPr lang="en-CA" sz="2800" dirty="0"/>
          </a:p>
          <a:p>
            <a:pPr marL="457200" indent="-457200">
              <a:buFont typeface="Wingdings" panose="05000000000000000000" pitchFamily="2" charset="2"/>
              <a:buChar char="ü"/>
            </a:pPr>
            <a:r>
              <a:rPr lang="fr-FR" sz="2800" dirty="0" smtClean="0"/>
              <a:t>2000 </a:t>
            </a:r>
            <a:r>
              <a:rPr lang="fr-FR" sz="2800" dirty="0"/>
              <a:t>: explosion de la bulle spéculative dans le secteur de l’internet</a:t>
            </a:r>
          </a:p>
          <a:p>
            <a:pPr marL="457200" indent="-457200">
              <a:buFont typeface="Wingdings" panose="05000000000000000000" pitchFamily="2" charset="2"/>
              <a:buChar char="ü"/>
            </a:pPr>
            <a:r>
              <a:rPr lang="fr-FR" sz="2800" dirty="0"/>
              <a:t>2001 : crise argentine</a:t>
            </a:r>
          </a:p>
          <a:p>
            <a:pPr marL="457200" indent="-457200">
              <a:buFont typeface="Wingdings" panose="05000000000000000000" pitchFamily="2" charset="2"/>
              <a:buChar char="ü"/>
            </a:pPr>
            <a:r>
              <a:rPr lang="fr-FR" sz="2800" dirty="0"/>
              <a:t>2001 : faillite de Enron</a:t>
            </a:r>
          </a:p>
          <a:p>
            <a:pPr marL="457200" indent="-457200">
              <a:buFont typeface="Wingdings" panose="05000000000000000000" pitchFamily="2" charset="2"/>
              <a:buChar char="ü"/>
            </a:pPr>
            <a:r>
              <a:rPr lang="fr-FR" sz="2800" dirty="0"/>
              <a:t>2007 : crise des </a:t>
            </a:r>
            <a:r>
              <a:rPr lang="fr-FR" sz="2800" i="1" dirty="0" err="1" smtClean="0"/>
              <a:t>subprimes</a:t>
            </a:r>
            <a:r>
              <a:rPr lang="fr-FR" sz="2800" i="1" dirty="0" smtClean="0"/>
              <a:t> (</a:t>
            </a:r>
            <a:r>
              <a:rPr lang="fr-CA" sz="2800" dirty="0" smtClean="0"/>
              <a:t>aux É-U)</a:t>
            </a:r>
            <a:endParaRPr lang="fr-FR" sz="2800" i="1" dirty="0"/>
          </a:p>
          <a:p>
            <a:pPr marL="457200" indent="-457200">
              <a:buFont typeface="Wingdings" panose="05000000000000000000" pitchFamily="2" charset="2"/>
              <a:buChar char="ü"/>
            </a:pPr>
            <a:r>
              <a:rPr lang="fr-FR" sz="2800" dirty="0"/>
              <a:t>2008 : crise alimentaire dans les pays du sud</a:t>
            </a:r>
          </a:p>
          <a:p>
            <a:pPr marL="457200" indent="-457200">
              <a:buFont typeface="Wingdings" panose="05000000000000000000" pitchFamily="2" charset="2"/>
              <a:buChar char="ü"/>
            </a:pPr>
            <a:r>
              <a:rPr lang="fr-FR" sz="2800" dirty="0"/>
              <a:t>2008 : crise financière mondiale</a:t>
            </a:r>
          </a:p>
          <a:p>
            <a:pPr marL="457200" indent="-457200">
              <a:buFont typeface="Wingdings" panose="05000000000000000000" pitchFamily="2" charset="2"/>
              <a:buChar char="ü"/>
            </a:pPr>
            <a:r>
              <a:rPr lang="fr-FR" sz="2800" dirty="0"/>
              <a:t>2009 - (?) : crise économique mondiale</a:t>
            </a:r>
          </a:p>
          <a:p>
            <a:endParaRPr lang="en-CA" dirty="0"/>
          </a:p>
        </p:txBody>
      </p:sp>
    </p:spTree>
    <p:extLst>
      <p:ext uri="{BB962C8B-B14F-4D97-AF65-F5344CB8AC3E}">
        <p14:creationId xmlns:p14="http://schemas.microsoft.com/office/powerpoint/2010/main" val="24990797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25736" y="484312"/>
            <a:ext cx="12169352" cy="792088"/>
          </a:xfrm>
        </p:spPr>
        <p:txBody>
          <a:bodyPr/>
          <a:lstStyle/>
          <a:p>
            <a:r>
              <a:rPr lang="fr-FR" sz="5400" dirty="0" smtClean="0"/>
              <a:t>Le marché de l’immobilier</a:t>
            </a:r>
            <a:endParaRPr lang="fr-FR" sz="5400" dirty="0"/>
          </a:p>
        </p:txBody>
      </p:sp>
      <p:pic>
        <p:nvPicPr>
          <p:cNvPr id="3" name="Picture 2"/>
          <p:cNvPicPr>
            <a:picLocks noChangeAspect="1" noChangeArrowheads="1"/>
          </p:cNvPicPr>
          <p:nvPr/>
        </p:nvPicPr>
        <p:blipFill>
          <a:blip r:embed="rId3" cstate="print"/>
          <a:srcRect/>
          <a:stretch>
            <a:fillRect/>
          </a:stretch>
        </p:blipFill>
        <p:spPr bwMode="auto">
          <a:xfrm>
            <a:off x="957784" y="1276400"/>
            <a:ext cx="6960424" cy="2880320"/>
          </a:xfrm>
          <a:prstGeom prst="rect">
            <a:avLst/>
          </a:prstGeom>
          <a:noFill/>
          <a:ln w="9525">
            <a:noFill/>
            <a:miter lim="800000"/>
            <a:headEnd/>
            <a:tailEnd/>
          </a:ln>
        </p:spPr>
      </p:pic>
      <p:sp>
        <p:nvSpPr>
          <p:cNvPr id="4" name="ZoneTexte 3"/>
          <p:cNvSpPr txBox="1">
            <a:spLocks noChangeArrowheads="1"/>
          </p:cNvSpPr>
          <p:nvPr/>
        </p:nvSpPr>
        <p:spPr bwMode="auto">
          <a:xfrm>
            <a:off x="8374608" y="1924472"/>
            <a:ext cx="3168352" cy="1323439"/>
          </a:xfrm>
          <a:prstGeom prst="rect">
            <a:avLst/>
          </a:prstGeom>
          <a:noFill/>
          <a:ln w="9525">
            <a:noFill/>
            <a:miter lim="800000"/>
            <a:headEnd/>
            <a:tailEnd/>
          </a:ln>
        </p:spPr>
        <p:txBody>
          <a:bodyPr wrap="square">
            <a:spAutoFit/>
          </a:bodyPr>
          <a:lstStyle/>
          <a:p>
            <a:r>
              <a:rPr lang="fr-FR" sz="2000" dirty="0" err="1"/>
              <a:t>Orlean</a:t>
            </a:r>
            <a:r>
              <a:rPr lang="fr-FR" sz="2000" dirty="0"/>
              <a:t> (2009), </a:t>
            </a:r>
            <a:r>
              <a:rPr lang="fr-FR" sz="2000" i="1" dirty="0"/>
              <a:t>De l’euphorie à la panique  : penser la crise, </a:t>
            </a:r>
            <a:r>
              <a:rPr lang="fr-FR" sz="2000" dirty="0"/>
              <a:t>CEPREMAP documents</a:t>
            </a:r>
          </a:p>
        </p:txBody>
      </p:sp>
      <p:sp>
        <p:nvSpPr>
          <p:cNvPr id="5" name="ZoneTexte 4"/>
          <p:cNvSpPr txBox="1">
            <a:spLocks noChangeArrowheads="1"/>
          </p:cNvSpPr>
          <p:nvPr/>
        </p:nvSpPr>
        <p:spPr bwMode="auto">
          <a:xfrm>
            <a:off x="1029792" y="4372744"/>
            <a:ext cx="2213992" cy="1200329"/>
          </a:xfrm>
          <a:prstGeom prst="rect">
            <a:avLst/>
          </a:prstGeom>
          <a:noFill/>
          <a:ln w="9525">
            <a:noFill/>
            <a:miter lim="800000"/>
            <a:headEnd/>
            <a:tailEnd/>
          </a:ln>
        </p:spPr>
        <p:txBody>
          <a:bodyPr wrap="square">
            <a:spAutoFit/>
          </a:bodyPr>
          <a:lstStyle/>
          <a:p>
            <a:pPr algn="l"/>
            <a:r>
              <a:rPr lang="fr-FR" sz="2400" dirty="0"/>
              <a:t>Particularité d’un bien immobilier</a:t>
            </a:r>
          </a:p>
        </p:txBody>
      </p:sp>
      <p:sp>
        <p:nvSpPr>
          <p:cNvPr id="6" name="Flèche droite 5"/>
          <p:cNvSpPr/>
          <p:nvPr/>
        </p:nvSpPr>
        <p:spPr>
          <a:xfrm rot="20548981">
            <a:off x="3434847" y="4482605"/>
            <a:ext cx="979341" cy="321357"/>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000"/>
          </a:p>
        </p:txBody>
      </p:sp>
      <p:sp>
        <p:nvSpPr>
          <p:cNvPr id="7" name="Flèche droite 6"/>
          <p:cNvSpPr/>
          <p:nvPr/>
        </p:nvSpPr>
        <p:spPr>
          <a:xfrm rot="495852">
            <a:off x="3521892" y="5089532"/>
            <a:ext cx="979341" cy="321356"/>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000"/>
          </a:p>
        </p:txBody>
      </p:sp>
      <p:sp>
        <p:nvSpPr>
          <p:cNvPr id="8" name="ZoneTexte 7"/>
          <p:cNvSpPr txBox="1">
            <a:spLocks noChangeArrowheads="1"/>
          </p:cNvSpPr>
          <p:nvPr/>
        </p:nvSpPr>
        <p:spPr bwMode="auto">
          <a:xfrm>
            <a:off x="5350272" y="4156720"/>
            <a:ext cx="2520280" cy="461665"/>
          </a:xfrm>
          <a:prstGeom prst="rect">
            <a:avLst/>
          </a:prstGeom>
          <a:noFill/>
          <a:ln w="9525">
            <a:noFill/>
            <a:miter lim="800000"/>
            <a:headEnd/>
            <a:tailEnd/>
          </a:ln>
        </p:spPr>
        <p:txBody>
          <a:bodyPr wrap="square">
            <a:spAutoFit/>
          </a:bodyPr>
          <a:lstStyle/>
          <a:p>
            <a:pPr algn="l"/>
            <a:r>
              <a:rPr lang="fr-FR" sz="2400" dirty="0"/>
              <a:t>Marchandise</a:t>
            </a:r>
          </a:p>
        </p:txBody>
      </p:sp>
      <p:sp>
        <p:nvSpPr>
          <p:cNvPr id="9" name="ZoneTexte 8"/>
          <p:cNvSpPr txBox="1">
            <a:spLocks noChangeArrowheads="1"/>
          </p:cNvSpPr>
          <p:nvPr/>
        </p:nvSpPr>
        <p:spPr bwMode="auto">
          <a:xfrm>
            <a:off x="5062240" y="5236840"/>
            <a:ext cx="2304256" cy="461665"/>
          </a:xfrm>
          <a:prstGeom prst="rect">
            <a:avLst/>
          </a:prstGeom>
          <a:noFill/>
          <a:ln w="9525">
            <a:noFill/>
            <a:miter lim="800000"/>
            <a:headEnd/>
            <a:tailEnd/>
          </a:ln>
        </p:spPr>
        <p:txBody>
          <a:bodyPr wrap="square">
            <a:spAutoFit/>
          </a:bodyPr>
          <a:lstStyle/>
          <a:p>
            <a:pPr algn="l"/>
            <a:r>
              <a:rPr lang="fr-FR" sz="2400" dirty="0"/>
              <a:t>Placement</a:t>
            </a:r>
          </a:p>
        </p:txBody>
      </p:sp>
      <p:sp>
        <p:nvSpPr>
          <p:cNvPr id="10" name="Flèche droite 9"/>
          <p:cNvSpPr/>
          <p:nvPr/>
        </p:nvSpPr>
        <p:spPr>
          <a:xfrm rot="1532004">
            <a:off x="6955882" y="5720246"/>
            <a:ext cx="979341" cy="321356"/>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000"/>
          </a:p>
        </p:txBody>
      </p:sp>
      <p:sp>
        <p:nvSpPr>
          <p:cNvPr id="11" name="ZoneTexte 10"/>
          <p:cNvSpPr txBox="1">
            <a:spLocks noChangeArrowheads="1"/>
          </p:cNvSpPr>
          <p:nvPr/>
        </p:nvSpPr>
        <p:spPr bwMode="auto">
          <a:xfrm>
            <a:off x="3766096" y="6172944"/>
            <a:ext cx="8423024" cy="461665"/>
          </a:xfrm>
          <a:prstGeom prst="rect">
            <a:avLst/>
          </a:prstGeom>
          <a:noFill/>
          <a:ln w="9525">
            <a:noFill/>
            <a:miter lim="800000"/>
            <a:headEnd/>
            <a:tailEnd/>
          </a:ln>
        </p:spPr>
        <p:txBody>
          <a:bodyPr wrap="square">
            <a:spAutoFit/>
          </a:bodyPr>
          <a:lstStyle/>
          <a:p>
            <a:pPr algn="l"/>
            <a:r>
              <a:rPr lang="fr-FR" sz="2400" dirty="0"/>
              <a:t>Marché où des acheteurs ont un intérêt à la hausse des prix</a:t>
            </a:r>
          </a:p>
        </p:txBody>
      </p:sp>
      <p:sp>
        <p:nvSpPr>
          <p:cNvPr id="12" name="ZoneTexte 11"/>
          <p:cNvSpPr txBox="1">
            <a:spLocks noChangeArrowheads="1"/>
          </p:cNvSpPr>
          <p:nvPr/>
        </p:nvSpPr>
        <p:spPr bwMode="auto">
          <a:xfrm>
            <a:off x="1101800" y="7037040"/>
            <a:ext cx="3999470" cy="1200329"/>
          </a:xfrm>
          <a:prstGeom prst="rect">
            <a:avLst/>
          </a:prstGeom>
          <a:noFill/>
          <a:ln w="9525">
            <a:noFill/>
            <a:miter lim="800000"/>
            <a:headEnd/>
            <a:tailEnd/>
          </a:ln>
        </p:spPr>
        <p:txBody>
          <a:bodyPr wrap="square">
            <a:spAutoFit/>
          </a:bodyPr>
          <a:lstStyle/>
          <a:p>
            <a:pPr algn="l"/>
            <a:r>
              <a:rPr lang="fr-FR" sz="2400" dirty="0"/>
              <a:t>Capacité d’emprunt proportionnelle à la valeur des biens immobiliers</a:t>
            </a:r>
          </a:p>
        </p:txBody>
      </p:sp>
      <p:sp>
        <p:nvSpPr>
          <p:cNvPr id="13" name="Flèche droite 12"/>
          <p:cNvSpPr/>
          <p:nvPr/>
        </p:nvSpPr>
        <p:spPr>
          <a:xfrm rot="20088690">
            <a:off x="4363983" y="6798116"/>
            <a:ext cx="979341" cy="321356"/>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000"/>
          </a:p>
        </p:txBody>
      </p:sp>
      <p:sp>
        <p:nvSpPr>
          <p:cNvPr id="14" name="ZoneTexte 13"/>
          <p:cNvSpPr txBox="1">
            <a:spLocks noChangeArrowheads="1"/>
          </p:cNvSpPr>
          <p:nvPr/>
        </p:nvSpPr>
        <p:spPr bwMode="auto">
          <a:xfrm>
            <a:off x="7870552" y="7037040"/>
            <a:ext cx="3311743" cy="1200329"/>
          </a:xfrm>
          <a:prstGeom prst="rect">
            <a:avLst/>
          </a:prstGeom>
          <a:noFill/>
          <a:ln w="9525">
            <a:noFill/>
            <a:miter lim="800000"/>
            <a:headEnd/>
            <a:tailEnd/>
          </a:ln>
        </p:spPr>
        <p:txBody>
          <a:bodyPr wrap="square">
            <a:spAutoFit/>
          </a:bodyPr>
          <a:lstStyle/>
          <a:p>
            <a:pPr algn="l"/>
            <a:r>
              <a:rPr lang="fr-FR" sz="2400" dirty="0"/>
              <a:t>+ les prix </a:t>
            </a:r>
            <a:r>
              <a:rPr lang="fr-FR" sz="2400" dirty="0" smtClean="0"/>
              <a:t>augmentent, </a:t>
            </a:r>
            <a:r>
              <a:rPr lang="fr-FR" sz="2400" dirty="0"/>
              <a:t>+ il est intéressant d’acheter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1" presetClass="entr" presetSubtype="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left)">
                                      <p:cBhvr>
                                        <p:cTn id="20" dur="500"/>
                                        <p:tgtEl>
                                          <p:spTgt spid="6"/>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left)">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ipe(left)">
                                      <p:cBhvr>
                                        <p:cTn id="36" dur="500"/>
                                        <p:tgtEl>
                                          <p:spTgt spid="10"/>
                                        </p:tgtEl>
                                      </p:cBhvr>
                                    </p:animEffec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1"/>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5" presetClass="entr" presetSubtype="0" fill="hold" grpId="0" nodeType="click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p:cTn id="51" dur="1000" fill="hold"/>
                                        <p:tgtEl>
                                          <p:spTgt spid="14"/>
                                        </p:tgtEl>
                                        <p:attrNameLst>
                                          <p:attrName>ppt_w</p:attrName>
                                        </p:attrNameLst>
                                      </p:cBhvr>
                                      <p:tavLst>
                                        <p:tav tm="0">
                                          <p:val>
                                            <p:fltVal val="0"/>
                                          </p:val>
                                        </p:tav>
                                        <p:tav tm="100000">
                                          <p:val>
                                            <p:strVal val="#ppt_w"/>
                                          </p:val>
                                        </p:tav>
                                      </p:tavLst>
                                    </p:anim>
                                    <p:anim calcmode="lin" valueType="num">
                                      <p:cBhvr>
                                        <p:cTn id="52" dur="1000" fill="hold"/>
                                        <p:tgtEl>
                                          <p:spTgt spid="14"/>
                                        </p:tgtEl>
                                        <p:attrNameLst>
                                          <p:attrName>ppt_h</p:attrName>
                                        </p:attrNameLst>
                                      </p:cBhvr>
                                      <p:tavLst>
                                        <p:tav tm="0">
                                          <p:val>
                                            <p:fltVal val="0"/>
                                          </p:val>
                                        </p:tav>
                                        <p:tav tm="100000">
                                          <p:val>
                                            <p:strVal val="#ppt_h"/>
                                          </p:val>
                                        </p:tav>
                                      </p:tavLst>
                                    </p:anim>
                                    <p:anim calcmode="lin" valueType="num">
                                      <p:cBhvr>
                                        <p:cTn id="53" dur="1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54" dur="1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7" grpId="0" animBg="1"/>
      <p:bldP spid="8" grpId="0"/>
      <p:bldP spid="9" grpId="0"/>
      <p:bldP spid="10" grpId="0" animBg="1"/>
      <p:bldP spid="11" grpId="0"/>
      <p:bldP spid="12" grpId="0"/>
      <p:bldP spid="13" grpId="0" animBg="1"/>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352972"/>
          </a:xfrm>
        </p:spPr>
        <p:txBody>
          <a:bodyPr/>
          <a:lstStyle/>
          <a:p>
            <a:r>
              <a:rPr lang="fr-FR" sz="4800" dirty="0" smtClean="0"/>
              <a:t>Marché de l’immobilier et crédits hypothécaires</a:t>
            </a:r>
            <a:endParaRPr lang="fr-FR" sz="4800" dirty="0"/>
          </a:p>
        </p:txBody>
      </p:sp>
      <p:sp>
        <p:nvSpPr>
          <p:cNvPr id="3" name="ZoneTexte 2"/>
          <p:cNvSpPr txBox="1">
            <a:spLocks noChangeArrowheads="1"/>
          </p:cNvSpPr>
          <p:nvPr/>
        </p:nvSpPr>
        <p:spPr bwMode="auto">
          <a:xfrm>
            <a:off x="7510512" y="2428528"/>
            <a:ext cx="4968552" cy="1200329"/>
          </a:xfrm>
          <a:prstGeom prst="rect">
            <a:avLst/>
          </a:prstGeom>
          <a:noFill/>
          <a:ln w="9525">
            <a:noFill/>
            <a:miter lim="800000"/>
            <a:headEnd/>
            <a:tailEnd/>
          </a:ln>
        </p:spPr>
        <p:txBody>
          <a:bodyPr wrap="square">
            <a:spAutoFit/>
          </a:bodyPr>
          <a:lstStyle/>
          <a:p>
            <a:pPr algn="l"/>
            <a:r>
              <a:rPr lang="fr-FR" dirty="0"/>
              <a:t>Marché de l’immobilier </a:t>
            </a:r>
            <a:r>
              <a:rPr lang="fr-FR" dirty="0" smtClean="0"/>
              <a:t>à la hausse</a:t>
            </a:r>
            <a:endParaRPr lang="fr-FR" dirty="0"/>
          </a:p>
        </p:txBody>
      </p:sp>
      <p:sp>
        <p:nvSpPr>
          <p:cNvPr id="4" name="ZoneTexte 3"/>
          <p:cNvSpPr txBox="1">
            <a:spLocks noChangeArrowheads="1"/>
          </p:cNvSpPr>
          <p:nvPr/>
        </p:nvSpPr>
        <p:spPr bwMode="auto">
          <a:xfrm>
            <a:off x="1029792" y="2284512"/>
            <a:ext cx="5616624" cy="1754326"/>
          </a:xfrm>
          <a:prstGeom prst="rect">
            <a:avLst/>
          </a:prstGeom>
          <a:noFill/>
          <a:ln w="9525">
            <a:noFill/>
            <a:miter lim="800000"/>
            <a:headEnd/>
            <a:tailEnd/>
          </a:ln>
        </p:spPr>
        <p:txBody>
          <a:bodyPr wrap="square">
            <a:spAutoFit/>
          </a:bodyPr>
          <a:lstStyle/>
          <a:p>
            <a:pPr algn="l"/>
            <a:r>
              <a:rPr lang="fr-FR" dirty="0"/>
              <a:t>Parallèlement, augmentation </a:t>
            </a:r>
            <a:r>
              <a:rPr lang="fr-FR" dirty="0" smtClean="0"/>
              <a:t>du nombre des </a:t>
            </a:r>
            <a:r>
              <a:rPr lang="fr-FR" dirty="0"/>
              <a:t>crédits immobiliers</a:t>
            </a:r>
          </a:p>
        </p:txBody>
      </p:sp>
      <p:sp>
        <p:nvSpPr>
          <p:cNvPr id="5" name="ZoneTexte 4"/>
          <p:cNvSpPr txBox="1">
            <a:spLocks noChangeArrowheads="1"/>
          </p:cNvSpPr>
          <p:nvPr/>
        </p:nvSpPr>
        <p:spPr bwMode="auto">
          <a:xfrm>
            <a:off x="1245817" y="4444752"/>
            <a:ext cx="5544616" cy="1754326"/>
          </a:xfrm>
          <a:prstGeom prst="rect">
            <a:avLst/>
          </a:prstGeom>
          <a:noFill/>
          <a:ln w="9525">
            <a:noFill/>
            <a:miter lim="800000"/>
            <a:headEnd/>
            <a:tailEnd/>
          </a:ln>
        </p:spPr>
        <p:txBody>
          <a:bodyPr wrap="square">
            <a:spAutoFit/>
          </a:bodyPr>
          <a:lstStyle/>
          <a:p>
            <a:pPr algn="l"/>
            <a:r>
              <a:rPr lang="fr-FR" dirty="0" smtClean="0"/>
              <a:t>- Taux </a:t>
            </a:r>
            <a:r>
              <a:rPr lang="fr-FR" dirty="0"/>
              <a:t>d’épargne des ménages négatif en 2005 aux Etats-Unis.</a:t>
            </a:r>
          </a:p>
        </p:txBody>
      </p:sp>
      <p:sp>
        <p:nvSpPr>
          <p:cNvPr id="6" name="ZoneTexte 5"/>
          <p:cNvSpPr txBox="1">
            <a:spLocks noChangeArrowheads="1"/>
          </p:cNvSpPr>
          <p:nvPr/>
        </p:nvSpPr>
        <p:spPr bwMode="auto">
          <a:xfrm>
            <a:off x="1389832" y="6316960"/>
            <a:ext cx="4968552" cy="1200329"/>
          </a:xfrm>
          <a:prstGeom prst="rect">
            <a:avLst/>
          </a:prstGeom>
          <a:noFill/>
          <a:ln w="9525">
            <a:noFill/>
            <a:miter lim="800000"/>
            <a:headEnd/>
            <a:tailEnd/>
          </a:ln>
        </p:spPr>
        <p:txBody>
          <a:bodyPr wrap="square">
            <a:spAutoFit/>
          </a:bodyPr>
          <a:lstStyle/>
          <a:p>
            <a:pPr algn="l"/>
            <a:r>
              <a:rPr lang="fr-FR" dirty="0" smtClean="0"/>
              <a:t>- Développement </a:t>
            </a:r>
            <a:r>
              <a:rPr lang="fr-FR" dirty="0"/>
              <a:t>des prêts dits « </a:t>
            </a:r>
            <a:r>
              <a:rPr lang="fr-FR" i="1" dirty="0" err="1"/>
              <a:t>subprime</a:t>
            </a:r>
            <a:r>
              <a:rPr lang="fr-FR" dirty="0"/>
              <a:t> »</a:t>
            </a:r>
          </a:p>
        </p:txBody>
      </p:sp>
      <p:sp>
        <p:nvSpPr>
          <p:cNvPr id="7" name="ZoneTexte 6"/>
          <p:cNvSpPr txBox="1">
            <a:spLocks noChangeArrowheads="1"/>
          </p:cNvSpPr>
          <p:nvPr/>
        </p:nvSpPr>
        <p:spPr bwMode="auto">
          <a:xfrm>
            <a:off x="6718424" y="5308848"/>
            <a:ext cx="5585692" cy="2308324"/>
          </a:xfrm>
          <a:prstGeom prst="rect">
            <a:avLst/>
          </a:prstGeom>
          <a:noFill/>
          <a:ln w="9525">
            <a:noFill/>
            <a:miter lim="800000"/>
            <a:headEnd/>
            <a:tailEnd/>
          </a:ln>
        </p:spPr>
        <p:txBody>
          <a:bodyPr wrap="square">
            <a:spAutoFit/>
          </a:bodyPr>
          <a:lstStyle/>
          <a:p>
            <a:pPr algn="l"/>
            <a:r>
              <a:rPr lang="fr-FR" dirty="0"/>
              <a:t>Impression de prêts sans risque , puisque la valeur du bien </a:t>
            </a:r>
            <a:r>
              <a:rPr lang="fr-FR" dirty="0" smtClean="0"/>
              <a:t>hypothéqué  </a:t>
            </a:r>
            <a:r>
              <a:rPr lang="fr-FR" dirty="0"/>
              <a:t>augmente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560884"/>
          </a:xfrm>
        </p:spPr>
        <p:txBody>
          <a:bodyPr/>
          <a:lstStyle/>
          <a:p>
            <a:r>
              <a:rPr lang="fr-FR" sz="4800" dirty="0" smtClean="0"/>
              <a:t>Les crédits dits </a:t>
            </a:r>
            <a:r>
              <a:rPr lang="fr-FR" sz="4800" i="1" dirty="0" err="1" smtClean="0"/>
              <a:t>subprime</a:t>
            </a:r>
            <a:endParaRPr lang="fr-FR" sz="4800" dirty="0"/>
          </a:p>
        </p:txBody>
      </p:sp>
      <p:sp>
        <p:nvSpPr>
          <p:cNvPr id="3" name="ZoneTexte 2"/>
          <p:cNvSpPr txBox="1">
            <a:spLocks noChangeArrowheads="1"/>
          </p:cNvSpPr>
          <p:nvPr/>
        </p:nvSpPr>
        <p:spPr bwMode="auto">
          <a:xfrm>
            <a:off x="381720" y="1204392"/>
            <a:ext cx="12097344" cy="1938992"/>
          </a:xfrm>
          <a:prstGeom prst="rect">
            <a:avLst/>
          </a:prstGeom>
          <a:noFill/>
          <a:ln w="9525">
            <a:noFill/>
            <a:miter lim="800000"/>
            <a:headEnd/>
            <a:tailEnd/>
          </a:ln>
        </p:spPr>
        <p:txBody>
          <a:bodyPr wrap="square">
            <a:spAutoFit/>
          </a:bodyPr>
          <a:lstStyle/>
          <a:p>
            <a:pPr algn="l"/>
            <a:r>
              <a:rPr lang="fr-FR" sz="2400" b="1" dirty="0"/>
              <a:t>Fraction du marché de l’immobilier.</a:t>
            </a:r>
          </a:p>
          <a:p>
            <a:pPr algn="l"/>
            <a:r>
              <a:rPr lang="fr-FR" sz="2400" b="1" dirty="0"/>
              <a:t>Les clients </a:t>
            </a:r>
            <a:r>
              <a:rPr lang="fr-FR" sz="2400" b="1" dirty="0" smtClean="0"/>
              <a:t>du marché des </a:t>
            </a:r>
            <a:r>
              <a:rPr lang="fr-FR" sz="2400" b="1" dirty="0" err="1" smtClean="0"/>
              <a:t>subprimes</a:t>
            </a:r>
            <a:r>
              <a:rPr lang="fr-FR" sz="2400" b="1" dirty="0" smtClean="0"/>
              <a:t> ne </a:t>
            </a:r>
            <a:r>
              <a:rPr lang="fr-FR" sz="2400" b="1" dirty="0"/>
              <a:t>sont  pas éligibles au marché hypothécaire classique parce qu’ils ne respectent les conditions de solvabilité habituelle (un % d’apport initial, un historique de remboursement…)</a:t>
            </a:r>
          </a:p>
          <a:p>
            <a:pPr algn="l"/>
            <a:r>
              <a:rPr lang="fr-FR" sz="2400" b="1" dirty="0"/>
              <a:t>Dans le milieu on les appelle les </a:t>
            </a:r>
            <a:r>
              <a:rPr lang="fr-FR" sz="2400" b="1" dirty="0" err="1"/>
              <a:t>NINJAs</a:t>
            </a:r>
            <a:r>
              <a:rPr lang="fr-FR" sz="2400" b="1" dirty="0"/>
              <a:t> (no </a:t>
            </a:r>
            <a:r>
              <a:rPr lang="fr-FR" sz="2400" b="1" dirty="0" err="1"/>
              <a:t>income</a:t>
            </a:r>
            <a:r>
              <a:rPr lang="fr-FR" sz="2400" b="1" dirty="0"/>
              <a:t>, no job, no </a:t>
            </a:r>
            <a:r>
              <a:rPr lang="fr-FR" sz="2400" b="1" dirty="0" err="1"/>
              <a:t>assets</a:t>
            </a:r>
            <a:r>
              <a:rPr lang="fr-FR" sz="2400" b="1" dirty="0"/>
              <a:t>).</a:t>
            </a:r>
          </a:p>
        </p:txBody>
      </p:sp>
      <p:sp>
        <p:nvSpPr>
          <p:cNvPr id="4" name="ZoneTexte 3"/>
          <p:cNvSpPr txBox="1">
            <a:spLocks noChangeArrowheads="1"/>
          </p:cNvSpPr>
          <p:nvPr/>
        </p:nvSpPr>
        <p:spPr bwMode="auto">
          <a:xfrm>
            <a:off x="453728" y="7397080"/>
            <a:ext cx="12097344" cy="1938992"/>
          </a:xfrm>
          <a:prstGeom prst="rect">
            <a:avLst/>
          </a:prstGeom>
          <a:noFill/>
          <a:ln w="9525">
            <a:noFill/>
            <a:miter lim="800000"/>
            <a:headEnd/>
            <a:tailEnd/>
          </a:ln>
        </p:spPr>
        <p:txBody>
          <a:bodyPr wrap="square">
            <a:spAutoFit/>
          </a:bodyPr>
          <a:lstStyle/>
          <a:p>
            <a:pPr algn="l"/>
            <a:r>
              <a:rPr lang="fr-FR" sz="2400" b="1" dirty="0"/>
              <a:t>Ce marché passe de 200 milliards de $ en 2002 à 640 milliards de $ en 2006. Il représente alors 23% du total des prêts immobiliers. </a:t>
            </a:r>
          </a:p>
          <a:p>
            <a:pPr algn="l"/>
            <a:r>
              <a:rPr lang="fr-FR" sz="2400" b="1" dirty="0"/>
              <a:t>A la fin 2007, il y a 8 millions d’américains qui financent l’investissement de leurs maisons avec </a:t>
            </a:r>
            <a:r>
              <a:rPr lang="fr-FR" sz="2400" b="1" dirty="0" smtClean="0"/>
              <a:t>un crédit  hypothécaire </a:t>
            </a:r>
            <a:r>
              <a:rPr lang="fr-FR" sz="2400" b="1" dirty="0"/>
              <a:t>de type </a:t>
            </a:r>
            <a:r>
              <a:rPr lang="fr-FR" sz="2400" b="1" i="1" dirty="0" err="1"/>
              <a:t>subprime</a:t>
            </a:r>
            <a:r>
              <a:rPr lang="fr-FR" sz="2400" b="1" dirty="0" smtClean="0"/>
              <a:t>.</a:t>
            </a:r>
          </a:p>
          <a:p>
            <a:pPr algn="l"/>
            <a:r>
              <a:rPr lang="fr-FR" sz="2400" b="1" dirty="0" smtClean="0"/>
              <a:t>Crise en 2007 sur ce marché.</a:t>
            </a:r>
            <a:endParaRPr lang="fr-FR" sz="2400" b="1" dirty="0"/>
          </a:p>
        </p:txBody>
      </p:sp>
      <p:sp>
        <p:nvSpPr>
          <p:cNvPr id="5" name="ZoneTexte 4"/>
          <p:cNvSpPr txBox="1">
            <a:spLocks noChangeArrowheads="1"/>
          </p:cNvSpPr>
          <p:nvPr/>
        </p:nvSpPr>
        <p:spPr bwMode="auto">
          <a:xfrm>
            <a:off x="381720" y="3148608"/>
            <a:ext cx="12623080" cy="2677656"/>
          </a:xfrm>
          <a:prstGeom prst="rect">
            <a:avLst/>
          </a:prstGeom>
          <a:noFill/>
          <a:ln w="9525">
            <a:noFill/>
            <a:miter lim="800000"/>
            <a:headEnd/>
            <a:tailEnd/>
          </a:ln>
        </p:spPr>
        <p:txBody>
          <a:bodyPr wrap="square">
            <a:spAutoFit/>
          </a:bodyPr>
          <a:lstStyle/>
          <a:p>
            <a:pPr algn="l"/>
            <a:r>
              <a:rPr lang="fr-FR" sz="2400" b="1" dirty="0"/>
              <a:t>Les taux d’intérêt sont plus élevés que les taux d’intérêt pour les hypothèques classiques.</a:t>
            </a:r>
          </a:p>
          <a:p>
            <a:pPr algn="l"/>
            <a:r>
              <a:rPr lang="fr-FR" sz="2400" b="1" dirty="0"/>
              <a:t>La durée des prêts est parfois de 40 ans.</a:t>
            </a:r>
          </a:p>
          <a:p>
            <a:pPr algn="l"/>
            <a:r>
              <a:rPr lang="fr-FR" sz="2400" b="1" dirty="0"/>
              <a:t>80% des prêts sont à taux variables et indexés sur l’inflation.</a:t>
            </a:r>
          </a:p>
          <a:p>
            <a:pPr algn="l"/>
            <a:r>
              <a:rPr lang="fr-FR" sz="2400" b="1" dirty="0"/>
              <a:t>Les intérêts sont bas au départ (effet « teaser »).</a:t>
            </a:r>
          </a:p>
          <a:p>
            <a:pPr algn="l"/>
            <a:r>
              <a:rPr lang="fr-FR" sz="2400" b="1" dirty="0"/>
              <a:t>Certains prêts n’incluent pas d’assurances pour diminuer les coûts de remboursement.</a:t>
            </a:r>
          </a:p>
        </p:txBody>
      </p:sp>
      <p:sp>
        <p:nvSpPr>
          <p:cNvPr id="6" name="ZoneTexte 5"/>
          <p:cNvSpPr txBox="1">
            <a:spLocks noChangeArrowheads="1"/>
          </p:cNvSpPr>
          <p:nvPr/>
        </p:nvSpPr>
        <p:spPr bwMode="auto">
          <a:xfrm>
            <a:off x="381720" y="5740896"/>
            <a:ext cx="11684606" cy="830997"/>
          </a:xfrm>
          <a:prstGeom prst="rect">
            <a:avLst/>
          </a:prstGeom>
          <a:noFill/>
          <a:ln w="9525">
            <a:noFill/>
            <a:miter lim="800000"/>
            <a:headEnd/>
            <a:tailEnd/>
          </a:ln>
        </p:spPr>
        <p:txBody>
          <a:bodyPr wrap="square">
            <a:spAutoFit/>
          </a:bodyPr>
          <a:lstStyle/>
          <a:p>
            <a:pPr algn="l"/>
            <a:r>
              <a:rPr lang="fr-FR" sz="2400" b="1" dirty="0"/>
              <a:t>Intérêt des vendeurs : faible risque si le marché immobilier est à la hausse </a:t>
            </a:r>
            <a:r>
              <a:rPr lang="fr-FR" sz="2400" b="1" dirty="0" smtClean="0"/>
              <a:t>et possibilité </a:t>
            </a:r>
            <a:r>
              <a:rPr lang="fr-FR" sz="2400" b="1" dirty="0"/>
              <a:t>de transformer ce type de créances en titres (titrisation)</a:t>
            </a:r>
          </a:p>
        </p:txBody>
      </p:sp>
      <p:sp>
        <p:nvSpPr>
          <p:cNvPr id="7" name="ZoneTexte 6"/>
          <p:cNvSpPr txBox="1">
            <a:spLocks noChangeArrowheads="1"/>
          </p:cNvSpPr>
          <p:nvPr/>
        </p:nvSpPr>
        <p:spPr bwMode="auto">
          <a:xfrm>
            <a:off x="309712" y="6532984"/>
            <a:ext cx="11887975" cy="830997"/>
          </a:xfrm>
          <a:prstGeom prst="rect">
            <a:avLst/>
          </a:prstGeom>
          <a:noFill/>
          <a:ln w="9525">
            <a:noFill/>
            <a:miter lim="800000"/>
            <a:headEnd/>
            <a:tailEnd/>
          </a:ln>
        </p:spPr>
        <p:txBody>
          <a:bodyPr wrap="square">
            <a:spAutoFit/>
          </a:bodyPr>
          <a:lstStyle/>
          <a:p>
            <a:pPr algn="l"/>
            <a:r>
              <a:rPr lang="fr-FR" sz="2400" b="1" dirty="0"/>
              <a:t>Intérêt des acheteurs : accéder à la propriété, espoir de renégocier leurs prêts si la valeur de la maison augmente.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713012"/>
          </a:xfrm>
        </p:spPr>
        <p:txBody>
          <a:bodyPr/>
          <a:lstStyle/>
          <a:p>
            <a:r>
              <a:rPr lang="fr-FR" sz="6000" dirty="0" smtClean="0"/>
              <a:t>Le risque sur les marchés financiers</a:t>
            </a:r>
            <a:endParaRPr lang="fr-FR" sz="6000" dirty="0"/>
          </a:p>
        </p:txBody>
      </p:sp>
      <p:sp>
        <p:nvSpPr>
          <p:cNvPr id="3" name="ZoneTexte 2"/>
          <p:cNvSpPr txBox="1"/>
          <p:nvPr/>
        </p:nvSpPr>
        <p:spPr>
          <a:xfrm>
            <a:off x="1749872" y="2644552"/>
            <a:ext cx="9865096" cy="646331"/>
          </a:xfrm>
          <a:prstGeom prst="rect">
            <a:avLst/>
          </a:prstGeom>
          <a:noFill/>
        </p:spPr>
        <p:txBody>
          <a:bodyPr wrap="square" rtlCol="0">
            <a:spAutoFit/>
          </a:bodyPr>
          <a:lstStyle/>
          <a:p>
            <a:r>
              <a:rPr lang="fr-FR" dirty="0" smtClean="0"/>
              <a:t>Deux points de vue sur le risque</a:t>
            </a:r>
            <a:endParaRPr lang="fr-FR" dirty="0"/>
          </a:p>
        </p:txBody>
      </p:sp>
      <p:cxnSp>
        <p:nvCxnSpPr>
          <p:cNvPr id="7" name="Connecteur droit 6"/>
          <p:cNvCxnSpPr/>
          <p:nvPr/>
        </p:nvCxnSpPr>
        <p:spPr bwMode="auto">
          <a:xfrm>
            <a:off x="6457696" y="3962364"/>
            <a:ext cx="0" cy="4176464"/>
          </a:xfrm>
          <a:prstGeom prst="line">
            <a:avLst/>
          </a:prstGeom>
          <a:blipFill dpi="0" rotWithShape="0">
            <a:blip r:embed="rId3"/>
            <a:srcRect/>
            <a:tile tx="0" ty="0" sx="100000" sy="100000" flip="none" algn="tl"/>
          </a:blipFill>
          <a:ln w="63500" cap="flat" cmpd="sng" algn="ctr">
            <a:solidFill>
              <a:srgbClr val="C00000"/>
            </a:solidFill>
            <a:prstDash val="solid"/>
            <a:miter lim="0"/>
            <a:headEnd type="none" w="med" len="med"/>
            <a:tailEnd type="none" w="med" len="med"/>
          </a:ln>
          <a:effectLst/>
        </p:spPr>
      </p:cxnSp>
      <p:sp>
        <p:nvSpPr>
          <p:cNvPr id="8" name="ZoneTexte 7"/>
          <p:cNvSpPr txBox="1"/>
          <p:nvPr/>
        </p:nvSpPr>
        <p:spPr>
          <a:xfrm>
            <a:off x="669752" y="4012704"/>
            <a:ext cx="5400600" cy="1569660"/>
          </a:xfrm>
          <a:prstGeom prst="rect">
            <a:avLst/>
          </a:prstGeom>
          <a:noFill/>
        </p:spPr>
        <p:txBody>
          <a:bodyPr wrap="square" rtlCol="0">
            <a:spAutoFit/>
          </a:bodyPr>
          <a:lstStyle/>
          <a:p>
            <a:pPr algn="l"/>
            <a:r>
              <a:rPr lang="fr-FR" sz="2400" b="1" dirty="0" smtClean="0"/>
              <a:t>Les marchés sont efficients, ils mesurent au mieux la valeur des actifs compte tenu de l’information dont on dispose.</a:t>
            </a:r>
            <a:endParaRPr lang="fr-FR" sz="2400" b="1" dirty="0"/>
          </a:p>
        </p:txBody>
      </p:sp>
      <p:sp>
        <p:nvSpPr>
          <p:cNvPr id="9" name="ZoneTexte 8"/>
          <p:cNvSpPr txBox="1"/>
          <p:nvPr/>
        </p:nvSpPr>
        <p:spPr>
          <a:xfrm>
            <a:off x="669752" y="6244952"/>
            <a:ext cx="5400600" cy="2677656"/>
          </a:xfrm>
          <a:prstGeom prst="rect">
            <a:avLst/>
          </a:prstGeom>
          <a:noFill/>
        </p:spPr>
        <p:txBody>
          <a:bodyPr wrap="square" rtlCol="0">
            <a:spAutoFit/>
          </a:bodyPr>
          <a:lstStyle/>
          <a:p>
            <a:pPr algn="l"/>
            <a:r>
              <a:rPr lang="fr-FR" sz="2400" b="1" dirty="0" smtClean="0"/>
              <a:t>Pour diminuer le risque (il existe des aléas) : </a:t>
            </a:r>
          </a:p>
          <a:p>
            <a:pPr marL="457200" indent="-457200" algn="l">
              <a:buAutoNum type="arabicParenR"/>
            </a:pPr>
            <a:r>
              <a:rPr lang="fr-FR" sz="2400" b="1" dirty="0" smtClean="0"/>
              <a:t>On peut diversifier les portefeuilles d’actifs.</a:t>
            </a:r>
          </a:p>
          <a:p>
            <a:pPr marL="457200" indent="-457200" algn="l">
              <a:buAutoNum type="arabicParenR"/>
            </a:pPr>
            <a:r>
              <a:rPr lang="fr-FR" sz="2400" b="1" dirty="0" smtClean="0"/>
              <a:t>Sur les marchés financiers ont été créés des actifs moins risqués.</a:t>
            </a:r>
            <a:endParaRPr lang="fr-FR" sz="2400" b="1" dirty="0"/>
          </a:p>
        </p:txBody>
      </p:sp>
      <p:sp>
        <p:nvSpPr>
          <p:cNvPr id="10" name="ZoneTexte 9"/>
          <p:cNvSpPr txBox="1"/>
          <p:nvPr/>
        </p:nvSpPr>
        <p:spPr>
          <a:xfrm>
            <a:off x="7078464" y="4012704"/>
            <a:ext cx="4752528" cy="1200329"/>
          </a:xfrm>
          <a:prstGeom prst="rect">
            <a:avLst/>
          </a:prstGeom>
          <a:noFill/>
        </p:spPr>
        <p:txBody>
          <a:bodyPr wrap="square" rtlCol="0">
            <a:spAutoFit/>
          </a:bodyPr>
          <a:lstStyle/>
          <a:p>
            <a:pPr algn="l"/>
            <a:r>
              <a:rPr lang="fr-FR" sz="2400" b="1" dirty="0" smtClean="0"/>
              <a:t>L’avenir est incertain et les individus ne sont pas toujours « rationnels » =&gt;</a:t>
            </a:r>
            <a:endParaRPr lang="fr-FR" sz="2400" b="1" dirty="0"/>
          </a:p>
        </p:txBody>
      </p:sp>
      <p:sp>
        <p:nvSpPr>
          <p:cNvPr id="11" name="ZoneTexte 10"/>
          <p:cNvSpPr txBox="1"/>
          <p:nvPr/>
        </p:nvSpPr>
        <p:spPr>
          <a:xfrm>
            <a:off x="7108040" y="6429617"/>
            <a:ext cx="4968552" cy="830997"/>
          </a:xfrm>
          <a:prstGeom prst="rect">
            <a:avLst/>
          </a:prstGeom>
          <a:noFill/>
        </p:spPr>
        <p:txBody>
          <a:bodyPr wrap="square" rtlCol="0">
            <a:spAutoFit/>
          </a:bodyPr>
          <a:lstStyle/>
          <a:p>
            <a:pPr algn="l"/>
            <a:r>
              <a:rPr lang="fr-FR" sz="2400" b="1" dirty="0" smtClean="0"/>
              <a:t>Il peut y avoir des bulles spéculatives</a:t>
            </a:r>
            <a:endParaRPr lang="fr-FR" sz="2400" b="1" dirty="0"/>
          </a:p>
        </p:txBody>
      </p:sp>
    </p:spTree>
    <p:extLst>
      <p:ext uri="{BB962C8B-B14F-4D97-AF65-F5344CB8AC3E}">
        <p14:creationId xmlns:p14="http://schemas.microsoft.com/office/powerpoint/2010/main" val="1726653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0"/>
                            </p:stCondLst>
                            <p:childTnLst>
                              <p:par>
                                <p:cTn id="8" presetID="22" presetClass="entr" presetSubtype="1" fill="hold" nodeType="after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up)">
                                      <p:cBhvr>
                                        <p:cTn id="10" dur="10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9" grpId="0" build="p"/>
      <p:bldP spid="10"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064940"/>
          </a:xfrm>
        </p:spPr>
        <p:txBody>
          <a:bodyPr/>
          <a:lstStyle/>
          <a:p>
            <a:r>
              <a:rPr lang="fr-FR" sz="4800" dirty="0" smtClean="0"/>
              <a:t>La mise en place de techniques financières visant à répartir les risques</a:t>
            </a:r>
            <a:endParaRPr lang="fr-FR" sz="4800" dirty="0"/>
          </a:p>
        </p:txBody>
      </p:sp>
      <p:sp>
        <p:nvSpPr>
          <p:cNvPr id="3" name="ZoneTexte 2"/>
          <p:cNvSpPr txBox="1"/>
          <p:nvPr/>
        </p:nvSpPr>
        <p:spPr>
          <a:xfrm>
            <a:off x="525736" y="2212504"/>
            <a:ext cx="12025336" cy="1754326"/>
          </a:xfrm>
          <a:prstGeom prst="rect">
            <a:avLst/>
          </a:prstGeom>
          <a:noFill/>
        </p:spPr>
        <p:txBody>
          <a:bodyPr wrap="square" rtlCol="0">
            <a:spAutoFit/>
          </a:bodyPr>
          <a:lstStyle/>
          <a:p>
            <a:pPr algn="l"/>
            <a:r>
              <a:rPr lang="fr-FR" dirty="0" smtClean="0"/>
              <a:t>Les </a:t>
            </a:r>
            <a:r>
              <a:rPr lang="fr-FR" i="1" dirty="0" err="1" smtClean="0"/>
              <a:t>Hedge</a:t>
            </a:r>
            <a:r>
              <a:rPr lang="fr-FR" i="1" dirty="0" smtClean="0"/>
              <a:t> </a:t>
            </a:r>
            <a:r>
              <a:rPr lang="fr-FR" i="1" dirty="0" err="1" smtClean="0"/>
              <a:t>Fund</a:t>
            </a:r>
            <a:r>
              <a:rPr lang="fr-FR" i="1" dirty="0" smtClean="0"/>
              <a:t> </a:t>
            </a:r>
            <a:r>
              <a:rPr lang="fr-FR" dirty="0" smtClean="0"/>
              <a:t>(Fonds de couverture). Fonds composés de titres qui, en principe, n’évoluent pas dans le même sens =&gt; répartition des risques. </a:t>
            </a:r>
            <a:endParaRPr lang="fr-FR" dirty="0"/>
          </a:p>
        </p:txBody>
      </p:sp>
      <p:sp>
        <p:nvSpPr>
          <p:cNvPr id="4" name="ZoneTexte 3"/>
          <p:cNvSpPr txBox="1"/>
          <p:nvPr/>
        </p:nvSpPr>
        <p:spPr>
          <a:xfrm>
            <a:off x="885776" y="4948808"/>
            <a:ext cx="10945216" cy="646331"/>
          </a:xfrm>
          <a:prstGeom prst="rect">
            <a:avLst/>
          </a:prstGeom>
          <a:noFill/>
        </p:spPr>
        <p:txBody>
          <a:bodyPr wrap="square" rtlCol="0">
            <a:spAutoFit/>
          </a:bodyPr>
          <a:lstStyle/>
          <a:p>
            <a:pPr algn="l"/>
            <a:r>
              <a:rPr lang="fr-FR" dirty="0" smtClean="0"/>
              <a:t>Les </a:t>
            </a:r>
            <a:r>
              <a:rPr lang="fr-FR" i="1" dirty="0" err="1" smtClean="0"/>
              <a:t>Credit</a:t>
            </a:r>
            <a:r>
              <a:rPr lang="fr-FR" i="1" dirty="0" smtClean="0"/>
              <a:t> default swap  </a:t>
            </a:r>
            <a:r>
              <a:rPr lang="fr-FR" dirty="0" smtClean="0"/>
              <a:t>(CDS).</a:t>
            </a:r>
            <a:endParaRPr lang="fr-FR" dirty="0"/>
          </a:p>
        </p:txBody>
      </p:sp>
      <p:sp>
        <p:nvSpPr>
          <p:cNvPr id="5" name="ZoneTexte 4"/>
          <p:cNvSpPr txBox="1"/>
          <p:nvPr/>
        </p:nvSpPr>
        <p:spPr>
          <a:xfrm>
            <a:off x="669752" y="5596880"/>
            <a:ext cx="2304255" cy="461665"/>
          </a:xfrm>
          <a:prstGeom prst="rect">
            <a:avLst/>
          </a:prstGeom>
          <a:noFill/>
        </p:spPr>
        <p:txBody>
          <a:bodyPr wrap="square" rtlCol="0">
            <a:spAutoFit/>
          </a:bodyPr>
          <a:lstStyle/>
          <a:p>
            <a:pPr algn="l"/>
            <a:r>
              <a:rPr lang="fr-FR" sz="2400" b="1" dirty="0" smtClean="0"/>
              <a:t>Créancier…</a:t>
            </a:r>
            <a:endParaRPr lang="fr-FR" sz="2400" b="1" dirty="0"/>
          </a:p>
        </p:txBody>
      </p:sp>
      <p:sp>
        <p:nvSpPr>
          <p:cNvPr id="6" name="ZoneTexte 5"/>
          <p:cNvSpPr txBox="1"/>
          <p:nvPr/>
        </p:nvSpPr>
        <p:spPr>
          <a:xfrm>
            <a:off x="957784" y="6316960"/>
            <a:ext cx="4752528" cy="461665"/>
          </a:xfrm>
          <a:prstGeom prst="rect">
            <a:avLst/>
          </a:prstGeom>
          <a:noFill/>
        </p:spPr>
        <p:txBody>
          <a:bodyPr wrap="square" rtlCol="0">
            <a:spAutoFit/>
          </a:bodyPr>
          <a:lstStyle/>
          <a:p>
            <a:pPr algn="l"/>
            <a:r>
              <a:rPr lang="fr-FR" sz="2400" b="1" dirty="0" smtClean="0"/>
              <a:t>…pour se protéger du risque…</a:t>
            </a:r>
            <a:endParaRPr lang="fr-FR" sz="2400" b="1" dirty="0"/>
          </a:p>
        </p:txBody>
      </p:sp>
      <p:sp>
        <p:nvSpPr>
          <p:cNvPr id="7" name="ZoneTexte 6"/>
          <p:cNvSpPr txBox="1"/>
          <p:nvPr/>
        </p:nvSpPr>
        <p:spPr>
          <a:xfrm>
            <a:off x="7798544" y="6100936"/>
            <a:ext cx="4536504" cy="830997"/>
          </a:xfrm>
          <a:prstGeom prst="rect">
            <a:avLst/>
          </a:prstGeom>
          <a:noFill/>
        </p:spPr>
        <p:txBody>
          <a:bodyPr wrap="square" rtlCol="0">
            <a:spAutoFit/>
          </a:bodyPr>
          <a:lstStyle/>
          <a:p>
            <a:pPr algn="l"/>
            <a:r>
              <a:rPr lang="fr-FR" sz="2400" b="1" dirty="0" smtClean="0"/>
              <a:t>…transmet le risque à un acheteur de risque…</a:t>
            </a:r>
            <a:endParaRPr lang="fr-FR" sz="2400" b="1" dirty="0"/>
          </a:p>
        </p:txBody>
      </p:sp>
      <p:cxnSp>
        <p:nvCxnSpPr>
          <p:cNvPr id="9" name="Connecteur droit avec flèche 8"/>
          <p:cNvCxnSpPr/>
          <p:nvPr/>
        </p:nvCxnSpPr>
        <p:spPr bwMode="auto">
          <a:xfrm>
            <a:off x="4702200" y="7325072"/>
            <a:ext cx="3240360" cy="0"/>
          </a:xfrm>
          <a:prstGeom prst="straightConnector1">
            <a:avLst/>
          </a:prstGeom>
          <a:blipFill dpi="0" rotWithShape="0">
            <a:blip r:embed="rId3" cstate="print"/>
            <a:srcRect/>
            <a:tile tx="0" ty="0" sx="100000" sy="100000" flip="none" algn="tl"/>
          </a:blipFill>
          <a:ln w="38100" cap="flat" cmpd="sng" algn="ctr">
            <a:solidFill>
              <a:srgbClr val="C00000"/>
            </a:solidFill>
            <a:prstDash val="sysDash"/>
            <a:miter lim="0"/>
            <a:headEnd type="none" w="med" len="med"/>
            <a:tailEnd type="arrow"/>
          </a:ln>
          <a:effectLst/>
        </p:spPr>
      </p:cxnSp>
      <p:sp>
        <p:nvSpPr>
          <p:cNvPr id="10" name="ZoneTexte 9"/>
          <p:cNvSpPr txBox="1"/>
          <p:nvPr/>
        </p:nvSpPr>
        <p:spPr>
          <a:xfrm>
            <a:off x="5494288" y="6893024"/>
            <a:ext cx="1368152" cy="461665"/>
          </a:xfrm>
          <a:prstGeom prst="rect">
            <a:avLst/>
          </a:prstGeom>
          <a:noFill/>
        </p:spPr>
        <p:txBody>
          <a:bodyPr wrap="square" rtlCol="0">
            <a:spAutoFit/>
          </a:bodyPr>
          <a:lstStyle/>
          <a:p>
            <a:pPr algn="l"/>
            <a:r>
              <a:rPr lang="fr-FR" sz="2400" dirty="0" smtClean="0"/>
              <a:t>primes</a:t>
            </a:r>
            <a:endParaRPr lang="fr-FR" sz="2400" dirty="0"/>
          </a:p>
        </p:txBody>
      </p:sp>
      <p:cxnSp>
        <p:nvCxnSpPr>
          <p:cNvPr id="12" name="Connecteur droit avec flèche 11"/>
          <p:cNvCxnSpPr/>
          <p:nvPr/>
        </p:nvCxnSpPr>
        <p:spPr bwMode="auto">
          <a:xfrm flipH="1">
            <a:off x="4774208" y="8765232"/>
            <a:ext cx="3240360" cy="0"/>
          </a:xfrm>
          <a:prstGeom prst="straightConnector1">
            <a:avLst/>
          </a:prstGeom>
          <a:blipFill dpi="0" rotWithShape="0">
            <a:blip r:embed="rId3" cstate="print"/>
            <a:srcRect/>
            <a:tile tx="0" ty="0" sx="100000" sy="100000" flip="none" algn="tl"/>
          </a:blipFill>
          <a:ln w="38100" cap="flat" cmpd="sng" algn="ctr">
            <a:solidFill>
              <a:srgbClr val="FF0000"/>
            </a:solidFill>
            <a:prstDash val="solid"/>
            <a:miter lim="0"/>
            <a:headEnd type="none" w="med" len="med"/>
            <a:tailEnd type="arrow"/>
          </a:ln>
          <a:effectLst/>
        </p:spPr>
      </p:cxnSp>
      <p:sp>
        <p:nvSpPr>
          <p:cNvPr id="13" name="ZoneTexte 12"/>
          <p:cNvSpPr txBox="1"/>
          <p:nvPr/>
        </p:nvSpPr>
        <p:spPr>
          <a:xfrm>
            <a:off x="4486176" y="7757120"/>
            <a:ext cx="4464496" cy="830997"/>
          </a:xfrm>
          <a:prstGeom prst="rect">
            <a:avLst/>
          </a:prstGeom>
          <a:noFill/>
        </p:spPr>
        <p:txBody>
          <a:bodyPr wrap="square" rtlCol="0">
            <a:spAutoFit/>
          </a:bodyPr>
          <a:lstStyle/>
          <a:p>
            <a:pPr algn="l"/>
            <a:r>
              <a:rPr lang="fr-FR" sz="2400" dirty="0" smtClean="0"/>
              <a:t>Si défaillance du débiteur remboursement du capital</a:t>
            </a:r>
            <a:endParaRPr lang="fr-FR" sz="2400" dirty="0"/>
          </a:p>
        </p:txBody>
      </p:sp>
      <p:sp>
        <p:nvSpPr>
          <p:cNvPr id="14" name="ZoneTexte 13"/>
          <p:cNvSpPr txBox="1"/>
          <p:nvPr/>
        </p:nvSpPr>
        <p:spPr>
          <a:xfrm>
            <a:off x="525736" y="6965032"/>
            <a:ext cx="3960440" cy="830997"/>
          </a:xfrm>
          <a:prstGeom prst="rect">
            <a:avLst/>
          </a:prstGeom>
          <a:noFill/>
        </p:spPr>
        <p:txBody>
          <a:bodyPr wrap="square" rtlCol="0">
            <a:spAutoFit/>
          </a:bodyPr>
          <a:lstStyle/>
          <a:p>
            <a:pPr algn="l"/>
            <a:r>
              <a:rPr lang="fr-FR" sz="2400" b="1" dirty="0" smtClean="0"/>
              <a:t>…en restant propriétaire de la créance</a:t>
            </a:r>
            <a:endParaRPr lang="fr-FR"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1000"/>
                                        <p:tgtEl>
                                          <p:spTgt spid="9"/>
                                        </p:tgtEl>
                                      </p:cBhvr>
                                    </p:animEffect>
                                  </p:childTnLst>
                                </p:cTn>
                              </p:par>
                            </p:childTnLst>
                          </p:cTn>
                        </p:par>
                        <p:par>
                          <p:cTn id="32" fill="hold">
                            <p:stCondLst>
                              <p:cond delay="1000"/>
                            </p:stCondLst>
                            <p:childTnLst>
                              <p:par>
                                <p:cTn id="33" presetID="1" presetClass="entr" presetSubtype="0"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22" presetClass="entr" presetSubtype="2" fill="hold" nodeType="click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right)">
                                      <p:cBhvr>
                                        <p:cTn id="43"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10" grpId="0"/>
      <p:bldP spid="13" grpId="0"/>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992932"/>
          </a:xfrm>
        </p:spPr>
        <p:txBody>
          <a:bodyPr/>
          <a:lstStyle/>
          <a:p>
            <a:r>
              <a:rPr lang="fr-FR" sz="5400" dirty="0" smtClean="0"/>
              <a:t>La titrisation des créances</a:t>
            </a:r>
            <a:endParaRPr lang="fr-FR" sz="5400" dirty="0"/>
          </a:p>
        </p:txBody>
      </p:sp>
      <p:sp>
        <p:nvSpPr>
          <p:cNvPr id="3" name="ZoneTexte 2"/>
          <p:cNvSpPr txBox="1">
            <a:spLocks noChangeArrowheads="1"/>
          </p:cNvSpPr>
          <p:nvPr/>
        </p:nvSpPr>
        <p:spPr bwMode="auto">
          <a:xfrm>
            <a:off x="1173808" y="1924472"/>
            <a:ext cx="3220393" cy="1877437"/>
          </a:xfrm>
          <a:prstGeom prst="rect">
            <a:avLst/>
          </a:prstGeom>
          <a:noFill/>
          <a:ln w="9525">
            <a:solidFill>
              <a:schemeClr val="tx1"/>
            </a:solidFill>
            <a:miter lim="800000"/>
            <a:headEnd/>
            <a:tailEnd/>
          </a:ln>
        </p:spPr>
        <p:txBody>
          <a:bodyPr wrap="square">
            <a:spAutoFit/>
          </a:bodyPr>
          <a:lstStyle/>
          <a:p>
            <a:r>
              <a:rPr lang="fr-FR" sz="2800" dirty="0">
                <a:latin typeface="Book Antiqua" pitchFamily="18" charset="0"/>
              </a:rPr>
              <a:t>Banques détiennent des </a:t>
            </a:r>
            <a:r>
              <a:rPr lang="fr-FR" sz="3200" dirty="0">
                <a:latin typeface="Book Antiqua" pitchFamily="18" charset="0"/>
              </a:rPr>
              <a:t>créances</a:t>
            </a:r>
            <a:r>
              <a:rPr lang="fr-FR" sz="2800" dirty="0">
                <a:latin typeface="Book Antiqua" pitchFamily="18" charset="0"/>
              </a:rPr>
              <a:t> sous forme de prêts</a:t>
            </a:r>
          </a:p>
        </p:txBody>
      </p:sp>
      <p:sp>
        <p:nvSpPr>
          <p:cNvPr id="4" name="ZoneTexte 3"/>
          <p:cNvSpPr txBox="1">
            <a:spLocks noChangeArrowheads="1"/>
          </p:cNvSpPr>
          <p:nvPr/>
        </p:nvSpPr>
        <p:spPr bwMode="auto">
          <a:xfrm>
            <a:off x="6358384" y="1852464"/>
            <a:ext cx="6192688" cy="4770537"/>
          </a:xfrm>
          <a:prstGeom prst="rect">
            <a:avLst/>
          </a:prstGeom>
          <a:noFill/>
          <a:ln w="9525">
            <a:solidFill>
              <a:schemeClr val="tx1"/>
            </a:solidFill>
            <a:miter lim="800000"/>
            <a:headEnd/>
            <a:tailEnd/>
          </a:ln>
        </p:spPr>
        <p:txBody>
          <a:bodyPr wrap="square">
            <a:spAutoFit/>
          </a:bodyPr>
          <a:lstStyle/>
          <a:p>
            <a:r>
              <a:rPr lang="fr-FR" sz="2800" dirty="0">
                <a:latin typeface="Book Antiqua" pitchFamily="18" charset="0"/>
              </a:rPr>
              <a:t>Fonds communs créances (SPV </a:t>
            </a:r>
            <a:r>
              <a:rPr lang="fr-FR" sz="2800" dirty="0" err="1">
                <a:latin typeface="Book Antiqua" pitchFamily="18" charset="0"/>
              </a:rPr>
              <a:t>Special</a:t>
            </a:r>
            <a:r>
              <a:rPr lang="fr-FR" sz="2800" dirty="0">
                <a:latin typeface="Book Antiqua" pitchFamily="18" charset="0"/>
              </a:rPr>
              <a:t> </a:t>
            </a:r>
            <a:r>
              <a:rPr lang="fr-FR" sz="2800" dirty="0" err="1">
                <a:latin typeface="Book Antiqua" pitchFamily="18" charset="0"/>
              </a:rPr>
              <a:t>Purpose</a:t>
            </a:r>
            <a:r>
              <a:rPr lang="fr-FR" sz="2800" dirty="0">
                <a:latin typeface="Book Antiqua" pitchFamily="18" charset="0"/>
              </a:rPr>
              <a:t> </a:t>
            </a:r>
            <a:r>
              <a:rPr lang="fr-FR" sz="2800" dirty="0" err="1">
                <a:latin typeface="Book Antiqua" pitchFamily="18" charset="0"/>
              </a:rPr>
              <a:t>Vehicle</a:t>
            </a:r>
            <a:r>
              <a:rPr lang="fr-FR" sz="2800" dirty="0">
                <a:latin typeface="Book Antiqua" pitchFamily="18" charset="0"/>
              </a:rPr>
              <a:t>) :</a:t>
            </a:r>
          </a:p>
          <a:p>
            <a:r>
              <a:rPr lang="fr-FR" sz="2800" dirty="0" smtClean="0">
                <a:latin typeface="Book Antiqua" pitchFamily="18" charset="0"/>
              </a:rPr>
              <a:t>-Prêts </a:t>
            </a:r>
            <a:r>
              <a:rPr lang="fr-FR" sz="2800" dirty="0">
                <a:latin typeface="Book Antiqua" pitchFamily="18" charset="0"/>
              </a:rPr>
              <a:t>à moyen long terme (ABS </a:t>
            </a:r>
            <a:r>
              <a:rPr lang="fr-FR" sz="2800" dirty="0" err="1">
                <a:latin typeface="Book Antiqua" pitchFamily="18" charset="0"/>
              </a:rPr>
              <a:t>Asset</a:t>
            </a:r>
            <a:r>
              <a:rPr lang="fr-FR" sz="2800" dirty="0">
                <a:latin typeface="Book Antiqua" pitchFamily="18" charset="0"/>
              </a:rPr>
              <a:t> </a:t>
            </a:r>
            <a:r>
              <a:rPr lang="fr-FR" sz="2800" dirty="0" err="1">
                <a:latin typeface="Book Antiqua" pitchFamily="18" charset="0"/>
              </a:rPr>
              <a:t>backed</a:t>
            </a:r>
            <a:r>
              <a:rPr lang="fr-FR" sz="2800" dirty="0">
                <a:latin typeface="Book Antiqua" pitchFamily="18" charset="0"/>
              </a:rPr>
              <a:t> </a:t>
            </a:r>
            <a:r>
              <a:rPr lang="fr-FR" sz="2800" dirty="0" err="1">
                <a:latin typeface="Book Antiqua" pitchFamily="18" charset="0"/>
              </a:rPr>
              <a:t>securities</a:t>
            </a:r>
            <a:r>
              <a:rPr lang="fr-FR" sz="2800" dirty="0">
                <a:latin typeface="Book Antiqua" pitchFamily="18" charset="0"/>
              </a:rPr>
              <a:t>)</a:t>
            </a:r>
          </a:p>
          <a:p>
            <a:r>
              <a:rPr lang="fr-FR" sz="2800" dirty="0" smtClean="0">
                <a:latin typeface="Book Antiqua" pitchFamily="18" charset="0"/>
              </a:rPr>
              <a:t>-Prêts  </a:t>
            </a:r>
            <a:r>
              <a:rPr lang="fr-FR" sz="2800" dirty="0">
                <a:latin typeface="Book Antiqua" pitchFamily="18" charset="0"/>
              </a:rPr>
              <a:t>à court terme (ABCP </a:t>
            </a:r>
            <a:r>
              <a:rPr lang="fr-FR" sz="2800" dirty="0" err="1">
                <a:latin typeface="Book Antiqua" pitchFamily="18" charset="0"/>
              </a:rPr>
              <a:t>Asset</a:t>
            </a:r>
            <a:r>
              <a:rPr lang="fr-FR" sz="2800" dirty="0">
                <a:latin typeface="Book Antiqua" pitchFamily="18" charset="0"/>
              </a:rPr>
              <a:t> </a:t>
            </a:r>
            <a:r>
              <a:rPr lang="fr-FR" sz="2800" dirty="0" err="1">
                <a:latin typeface="Book Antiqua" pitchFamily="18" charset="0"/>
              </a:rPr>
              <a:t>backed</a:t>
            </a:r>
            <a:r>
              <a:rPr lang="fr-FR" sz="2800" dirty="0">
                <a:latin typeface="Book Antiqua" pitchFamily="18" charset="0"/>
              </a:rPr>
              <a:t> commercial </a:t>
            </a:r>
            <a:r>
              <a:rPr lang="fr-FR" sz="2800" dirty="0" err="1">
                <a:latin typeface="Book Antiqua" pitchFamily="18" charset="0"/>
              </a:rPr>
              <a:t>papers</a:t>
            </a:r>
            <a:r>
              <a:rPr lang="fr-FR" sz="2800" dirty="0" smtClean="0">
                <a:latin typeface="Book Antiqua" pitchFamily="18" charset="0"/>
              </a:rPr>
              <a:t>)</a:t>
            </a:r>
          </a:p>
          <a:p>
            <a:endParaRPr lang="fr-FR" sz="2800" dirty="0" smtClean="0">
              <a:latin typeface="Book Antiqua" pitchFamily="18" charset="0"/>
            </a:endParaRPr>
          </a:p>
          <a:p>
            <a:endParaRPr lang="fr-FR" dirty="0">
              <a:latin typeface="Book Antiqua" pitchFamily="18" charset="0"/>
            </a:endParaRPr>
          </a:p>
          <a:p>
            <a:endParaRPr lang="fr-FR" dirty="0">
              <a:latin typeface="Book Antiqua" pitchFamily="18" charset="0"/>
            </a:endParaRPr>
          </a:p>
          <a:p>
            <a:endParaRPr lang="fr-FR" dirty="0">
              <a:latin typeface="Book Antiqua" pitchFamily="18" charset="0"/>
            </a:endParaRPr>
          </a:p>
        </p:txBody>
      </p:sp>
      <p:cxnSp>
        <p:nvCxnSpPr>
          <p:cNvPr id="5" name="Connecteur droit avec flèche 4"/>
          <p:cNvCxnSpPr>
            <a:stCxn id="3" idx="3"/>
            <a:endCxn id="4" idx="1"/>
          </p:cNvCxnSpPr>
          <p:nvPr/>
        </p:nvCxnSpPr>
        <p:spPr>
          <a:xfrm>
            <a:off x="4394201" y="2863191"/>
            <a:ext cx="1964183" cy="1374542"/>
          </a:xfrm>
          <a:prstGeom prst="straightConnector1">
            <a:avLst/>
          </a:prstGeom>
          <a:ln w="635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ZoneTexte 5"/>
          <p:cNvSpPr txBox="1">
            <a:spLocks noChangeArrowheads="1"/>
          </p:cNvSpPr>
          <p:nvPr/>
        </p:nvSpPr>
        <p:spPr bwMode="auto">
          <a:xfrm>
            <a:off x="7366496" y="5596880"/>
            <a:ext cx="1357312" cy="584775"/>
          </a:xfrm>
          <a:prstGeom prst="rect">
            <a:avLst/>
          </a:prstGeom>
          <a:noFill/>
          <a:ln w="9525">
            <a:solidFill>
              <a:schemeClr val="tx1"/>
            </a:solidFill>
            <a:miter lim="800000"/>
            <a:headEnd/>
            <a:tailEnd/>
          </a:ln>
        </p:spPr>
        <p:txBody>
          <a:bodyPr>
            <a:spAutoFit/>
          </a:bodyPr>
          <a:lstStyle/>
          <a:p>
            <a:r>
              <a:rPr lang="fr-FR" sz="3200">
                <a:latin typeface="Book Antiqua" pitchFamily="18" charset="0"/>
              </a:rPr>
              <a:t>Titres</a:t>
            </a:r>
          </a:p>
        </p:txBody>
      </p:sp>
      <p:sp>
        <p:nvSpPr>
          <p:cNvPr id="7" name="ZoneTexte 6"/>
          <p:cNvSpPr txBox="1">
            <a:spLocks noChangeArrowheads="1"/>
          </p:cNvSpPr>
          <p:nvPr/>
        </p:nvSpPr>
        <p:spPr bwMode="auto">
          <a:xfrm>
            <a:off x="6445684" y="7325071"/>
            <a:ext cx="3198936" cy="584775"/>
          </a:xfrm>
          <a:prstGeom prst="rect">
            <a:avLst/>
          </a:prstGeom>
          <a:noFill/>
          <a:ln w="9525">
            <a:noFill/>
            <a:miter lim="800000"/>
            <a:headEnd/>
            <a:tailEnd/>
          </a:ln>
        </p:spPr>
        <p:txBody>
          <a:bodyPr wrap="square">
            <a:spAutoFit/>
          </a:bodyPr>
          <a:lstStyle/>
          <a:p>
            <a:r>
              <a:rPr lang="fr-FR" sz="3200" dirty="0" smtClean="0">
                <a:latin typeface="Book Antiqua" pitchFamily="18" charset="0"/>
              </a:rPr>
              <a:t>« Investisseurs »</a:t>
            </a:r>
            <a:endParaRPr lang="fr-FR" sz="3200" dirty="0">
              <a:latin typeface="Book Antiqua" pitchFamily="18" charset="0"/>
            </a:endParaRPr>
          </a:p>
        </p:txBody>
      </p:sp>
      <p:sp>
        <p:nvSpPr>
          <p:cNvPr id="8" name="ZoneTexte 7"/>
          <p:cNvSpPr txBox="1">
            <a:spLocks noChangeArrowheads="1"/>
          </p:cNvSpPr>
          <p:nvPr/>
        </p:nvSpPr>
        <p:spPr bwMode="auto">
          <a:xfrm>
            <a:off x="10534848" y="6677000"/>
            <a:ext cx="1872208" cy="1384995"/>
          </a:xfrm>
          <a:prstGeom prst="rect">
            <a:avLst/>
          </a:prstGeom>
          <a:noFill/>
          <a:ln w="9525">
            <a:noFill/>
            <a:miter lim="800000"/>
            <a:headEnd/>
            <a:tailEnd/>
          </a:ln>
        </p:spPr>
        <p:txBody>
          <a:bodyPr wrap="square">
            <a:spAutoFit/>
          </a:bodyPr>
          <a:lstStyle/>
          <a:p>
            <a:r>
              <a:rPr lang="fr-FR" sz="2800" dirty="0">
                <a:latin typeface="Book Antiqua" pitchFamily="18" charset="0"/>
              </a:rPr>
              <a:t>Agences de notation</a:t>
            </a:r>
          </a:p>
        </p:txBody>
      </p:sp>
      <p:cxnSp>
        <p:nvCxnSpPr>
          <p:cNvPr id="9" name="Connecteur droit avec flèche 8"/>
          <p:cNvCxnSpPr>
            <a:stCxn id="8" idx="1"/>
            <a:endCxn id="6" idx="3"/>
          </p:cNvCxnSpPr>
          <p:nvPr/>
        </p:nvCxnSpPr>
        <p:spPr>
          <a:xfrm flipH="1" flipV="1">
            <a:off x="8723808" y="5889268"/>
            <a:ext cx="1811040" cy="1480230"/>
          </a:xfrm>
          <a:prstGeom prst="straightConnector1">
            <a:avLst/>
          </a:prstGeom>
          <a:ln w="508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0" name="Connecteur droit avec flèche 9"/>
          <p:cNvCxnSpPr>
            <a:stCxn id="6" idx="2"/>
            <a:endCxn id="7" idx="0"/>
          </p:cNvCxnSpPr>
          <p:nvPr/>
        </p:nvCxnSpPr>
        <p:spPr>
          <a:xfrm>
            <a:off x="8045152" y="6181655"/>
            <a:ext cx="0" cy="1143416"/>
          </a:xfrm>
          <a:prstGeom prst="straightConnector1">
            <a:avLst/>
          </a:prstGeom>
          <a:ln w="508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ZoneTexte 10"/>
          <p:cNvSpPr txBox="1">
            <a:spLocks noChangeArrowheads="1"/>
          </p:cNvSpPr>
          <p:nvPr/>
        </p:nvSpPr>
        <p:spPr bwMode="auto">
          <a:xfrm>
            <a:off x="957784" y="7829128"/>
            <a:ext cx="8215313" cy="830997"/>
          </a:xfrm>
          <a:prstGeom prst="rect">
            <a:avLst/>
          </a:prstGeom>
          <a:noFill/>
          <a:ln w="9525">
            <a:noFill/>
            <a:miter lim="800000"/>
            <a:headEnd/>
            <a:tailEnd/>
          </a:ln>
        </p:spPr>
        <p:txBody>
          <a:bodyPr>
            <a:spAutoFit/>
          </a:bodyPr>
          <a:lstStyle/>
          <a:p>
            <a:pPr algn="l"/>
            <a:r>
              <a:rPr lang="fr-FR" sz="2400" dirty="0">
                <a:latin typeface="Book Antiqua" pitchFamily="18" charset="0"/>
              </a:rPr>
              <a:t>Les titres peuvent s’échanger sur des marchés secondaires</a:t>
            </a:r>
          </a:p>
          <a:p>
            <a:pPr algn="l"/>
            <a:r>
              <a:rPr lang="fr-FR" sz="2400" dirty="0">
                <a:latin typeface="Book Antiqua" pitchFamily="18" charset="0"/>
              </a:rPr>
              <a:t>Création de produits structurés</a:t>
            </a:r>
          </a:p>
        </p:txBody>
      </p:sp>
      <p:sp>
        <p:nvSpPr>
          <p:cNvPr id="12" name="ZoneTexte 11"/>
          <p:cNvSpPr txBox="1"/>
          <p:nvPr/>
        </p:nvSpPr>
        <p:spPr>
          <a:xfrm>
            <a:off x="885776" y="4876800"/>
            <a:ext cx="4392488" cy="1569660"/>
          </a:xfrm>
          <a:prstGeom prst="rect">
            <a:avLst/>
          </a:prstGeom>
          <a:solidFill>
            <a:schemeClr val="accent3">
              <a:lumMod val="40000"/>
              <a:lumOff val="60000"/>
            </a:schemeClr>
          </a:solidFill>
        </p:spPr>
        <p:txBody>
          <a:bodyPr wrap="square">
            <a:spAutoFit/>
          </a:bodyPr>
          <a:lstStyle/>
          <a:p>
            <a:pPr fontAlgn="auto">
              <a:spcBef>
                <a:spcPts val="0"/>
              </a:spcBef>
              <a:spcAft>
                <a:spcPts val="0"/>
              </a:spcAft>
              <a:defRPr/>
            </a:pPr>
            <a:r>
              <a:rPr lang="fr-FR" sz="2400" dirty="0">
                <a:solidFill>
                  <a:schemeClr val="tx1"/>
                </a:solidFill>
                <a:latin typeface="+mn-lt"/>
              </a:rPr>
              <a:t>Avantage : répartition du risque</a:t>
            </a:r>
          </a:p>
          <a:p>
            <a:pPr fontAlgn="auto">
              <a:spcBef>
                <a:spcPts val="0"/>
              </a:spcBef>
              <a:spcAft>
                <a:spcPts val="0"/>
              </a:spcAft>
              <a:defRPr/>
            </a:pPr>
            <a:r>
              <a:rPr lang="fr-FR" sz="2400" dirty="0">
                <a:solidFill>
                  <a:schemeClr val="tx1"/>
                </a:solidFill>
                <a:latin typeface="+mn-lt"/>
              </a:rPr>
              <a:t>Inconvénient : absence de prudence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1">
                                            <p:txEl>
                                              <p:pRg st="1" end="1"/>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7" grpId="0"/>
      <p:bldP spid="8" grpId="0"/>
      <p:bldP spid="11" grpId="0" build="p"/>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920924"/>
          </a:xfrm>
        </p:spPr>
        <p:txBody>
          <a:bodyPr/>
          <a:lstStyle/>
          <a:p>
            <a:r>
              <a:rPr lang="fr-FR" sz="4800" dirty="0" smtClean="0"/>
              <a:t>L’endettement du secteur financier</a:t>
            </a:r>
            <a:endParaRPr lang="fr-FR" sz="4800" dirty="0"/>
          </a:p>
        </p:txBody>
      </p:sp>
      <p:pic>
        <p:nvPicPr>
          <p:cNvPr id="1026" name="Picture 2" descr="http://www.alternatives-economiques.fr/pics_bdd/article_options_visuel/A691070A.GIF"/>
          <p:cNvPicPr>
            <a:picLocks noChangeAspect="1" noChangeArrowheads="1"/>
          </p:cNvPicPr>
          <p:nvPr/>
        </p:nvPicPr>
        <p:blipFill>
          <a:blip r:embed="rId3" cstate="print"/>
          <a:srcRect/>
          <a:stretch>
            <a:fillRect/>
          </a:stretch>
        </p:blipFill>
        <p:spPr bwMode="auto">
          <a:xfrm>
            <a:off x="3118024" y="2501934"/>
            <a:ext cx="6480720" cy="5536927"/>
          </a:xfrm>
          <a:prstGeom prst="rect">
            <a:avLst/>
          </a:prstGeom>
          <a:noFill/>
        </p:spPr>
      </p:pic>
      <p:sp>
        <p:nvSpPr>
          <p:cNvPr id="4" name="Rectangle 3"/>
          <p:cNvSpPr/>
          <p:nvPr/>
        </p:nvSpPr>
        <p:spPr>
          <a:xfrm>
            <a:off x="1245816" y="1348408"/>
            <a:ext cx="10513168" cy="1015663"/>
          </a:xfrm>
          <a:prstGeom prst="rect">
            <a:avLst/>
          </a:prstGeom>
        </p:spPr>
        <p:txBody>
          <a:bodyPr wrap="square">
            <a:spAutoFit/>
          </a:bodyPr>
          <a:lstStyle/>
          <a:p>
            <a:pPr algn="l"/>
            <a:r>
              <a:rPr lang="fr-FR" sz="2000" dirty="0" smtClean="0"/>
              <a:t>Endettement du secteur financier en fin de trimestre, en % du PIB</a:t>
            </a:r>
            <a:br>
              <a:rPr lang="fr-FR" sz="2000" dirty="0" smtClean="0"/>
            </a:br>
            <a:r>
              <a:rPr lang="fr-FR" sz="2000" dirty="0" smtClean="0"/>
              <a:t>Lecture : au cours des années 2000, le secteur financier a beaucoup emprunté, en particulier pour spéculer. Il a fallu la crise de 2007-2008 pour que le mouvement s'inverse.</a:t>
            </a:r>
            <a:endParaRPr lang="fr-FR" sz="2000" dirty="0"/>
          </a:p>
        </p:txBody>
      </p:sp>
      <p:sp>
        <p:nvSpPr>
          <p:cNvPr id="5" name="ZoneTexte 4"/>
          <p:cNvSpPr txBox="1"/>
          <p:nvPr/>
        </p:nvSpPr>
        <p:spPr>
          <a:xfrm>
            <a:off x="741760" y="8333184"/>
            <a:ext cx="11665296" cy="523220"/>
          </a:xfrm>
          <a:prstGeom prst="rect">
            <a:avLst/>
          </a:prstGeom>
          <a:noFill/>
        </p:spPr>
        <p:txBody>
          <a:bodyPr wrap="square" rtlCol="0">
            <a:spAutoFit/>
          </a:bodyPr>
          <a:lstStyle/>
          <a:p>
            <a:pPr algn="l"/>
            <a:r>
              <a:rPr lang="fr-FR" sz="2800" dirty="0" smtClean="0"/>
              <a:t>Alternatives économiques, </a:t>
            </a:r>
            <a:r>
              <a:rPr lang="fr-FR" sz="2800" i="1" dirty="0" smtClean="0"/>
              <a:t>La dette et ses crises</a:t>
            </a:r>
            <a:r>
              <a:rPr lang="fr-FR" sz="2800" dirty="0" smtClean="0"/>
              <a:t>, décembre 2011</a:t>
            </a:r>
            <a:endParaRPr lang="fr-FR"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23" presetClass="entr" presetSubtype="16" fill="hold" nodeType="withEffect">
                                  <p:stCondLst>
                                    <p:cond delay="0"/>
                                  </p:stCondLst>
                                  <p:childTnLst>
                                    <p:set>
                                      <p:cBhvr>
                                        <p:cTn id="8" dur="1" fill="hold">
                                          <p:stCondLst>
                                            <p:cond delay="0"/>
                                          </p:stCondLst>
                                        </p:cTn>
                                        <p:tgtEl>
                                          <p:spTgt spid="1026"/>
                                        </p:tgtEl>
                                        <p:attrNameLst>
                                          <p:attrName>style.visibility</p:attrName>
                                        </p:attrNameLst>
                                      </p:cBhvr>
                                      <p:to>
                                        <p:strVal val="visible"/>
                                      </p:to>
                                    </p:set>
                                    <p:anim calcmode="lin" valueType="num">
                                      <p:cBhvr>
                                        <p:cTn id="9" dur="500" fill="hold"/>
                                        <p:tgtEl>
                                          <p:spTgt spid="1026"/>
                                        </p:tgtEl>
                                        <p:attrNameLst>
                                          <p:attrName>ppt_w</p:attrName>
                                        </p:attrNameLst>
                                      </p:cBhvr>
                                      <p:tavLst>
                                        <p:tav tm="0">
                                          <p:val>
                                            <p:fltVal val="0"/>
                                          </p:val>
                                        </p:tav>
                                        <p:tav tm="100000">
                                          <p:val>
                                            <p:strVal val="#ppt_w"/>
                                          </p:val>
                                        </p:tav>
                                      </p:tavLst>
                                    </p:anim>
                                    <p:anim calcmode="lin" valueType="num">
                                      <p:cBhvr>
                                        <p:cTn id="10" dur="500" fill="hold"/>
                                        <p:tgtEl>
                                          <p:spTgt spid="1026"/>
                                        </p:tgtEl>
                                        <p:attrNameLst>
                                          <p:attrName>ppt_h</p:attrName>
                                        </p:attrNameLst>
                                      </p:cBhvr>
                                      <p:tavLst>
                                        <p:tav tm="0">
                                          <p:val>
                                            <p:fltVal val="0"/>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25735" y="412304"/>
            <a:ext cx="12057429" cy="1152128"/>
          </a:xfrm>
        </p:spPr>
        <p:txBody>
          <a:bodyPr/>
          <a:lstStyle/>
          <a:p>
            <a:r>
              <a:rPr lang="fr-FR" sz="4400" dirty="0" smtClean="0"/>
              <a:t>De la crise des « </a:t>
            </a:r>
            <a:r>
              <a:rPr lang="fr-FR" sz="4400" dirty="0" err="1" smtClean="0"/>
              <a:t>subprimes</a:t>
            </a:r>
            <a:r>
              <a:rPr lang="fr-FR" sz="4400" dirty="0" smtClean="0"/>
              <a:t> » à la crise économique mondiale</a:t>
            </a:r>
            <a:endParaRPr lang="fr-FR" sz="4400" dirty="0"/>
          </a:p>
        </p:txBody>
      </p:sp>
      <p:sp>
        <p:nvSpPr>
          <p:cNvPr id="25" name="ZoneTexte 24"/>
          <p:cNvSpPr txBox="1">
            <a:spLocks noChangeArrowheads="1"/>
          </p:cNvSpPr>
          <p:nvPr/>
        </p:nvSpPr>
        <p:spPr bwMode="auto">
          <a:xfrm>
            <a:off x="1245816" y="1852464"/>
            <a:ext cx="2357438" cy="1384995"/>
          </a:xfrm>
          <a:prstGeom prst="rect">
            <a:avLst/>
          </a:prstGeom>
          <a:noFill/>
          <a:ln w="9525">
            <a:noFill/>
            <a:miter lim="800000"/>
            <a:headEnd/>
            <a:tailEnd/>
          </a:ln>
        </p:spPr>
        <p:txBody>
          <a:bodyPr>
            <a:spAutoFit/>
          </a:bodyPr>
          <a:lstStyle/>
          <a:p>
            <a:pPr algn="l"/>
            <a:r>
              <a:rPr lang="fr-FR" sz="2800" dirty="0">
                <a:latin typeface="Book Antiqua" pitchFamily="18" charset="0"/>
              </a:rPr>
              <a:t>Crise des Crédits </a:t>
            </a:r>
            <a:r>
              <a:rPr lang="fr-FR" sz="2800" dirty="0" err="1">
                <a:latin typeface="Book Antiqua" pitchFamily="18" charset="0"/>
              </a:rPr>
              <a:t>subprime</a:t>
            </a:r>
            <a:endParaRPr lang="fr-FR" sz="2800" dirty="0">
              <a:latin typeface="Book Antiqua" pitchFamily="18" charset="0"/>
            </a:endParaRPr>
          </a:p>
        </p:txBody>
      </p:sp>
      <p:sp>
        <p:nvSpPr>
          <p:cNvPr id="26" name="ZoneTexte 25"/>
          <p:cNvSpPr txBox="1">
            <a:spLocks noChangeArrowheads="1"/>
          </p:cNvSpPr>
          <p:nvPr/>
        </p:nvSpPr>
        <p:spPr bwMode="auto">
          <a:xfrm>
            <a:off x="6574408" y="1924472"/>
            <a:ext cx="2786062" cy="1200329"/>
          </a:xfrm>
          <a:prstGeom prst="rect">
            <a:avLst/>
          </a:prstGeom>
          <a:noFill/>
          <a:ln w="9525">
            <a:noFill/>
            <a:miter lim="800000"/>
            <a:headEnd/>
            <a:tailEnd/>
          </a:ln>
        </p:spPr>
        <p:txBody>
          <a:bodyPr>
            <a:spAutoFit/>
          </a:bodyPr>
          <a:lstStyle/>
          <a:p>
            <a:pPr algn="l"/>
            <a:r>
              <a:rPr lang="fr-FR" sz="2400" dirty="0">
                <a:latin typeface="Book Antiqua" pitchFamily="18" charset="0"/>
              </a:rPr>
              <a:t>Valeur des titres </a:t>
            </a:r>
            <a:r>
              <a:rPr lang="fr-FR" sz="2400" dirty="0" smtClean="0">
                <a:latin typeface="Book Antiqua" pitchFamily="18" charset="0"/>
              </a:rPr>
              <a:t>↓</a:t>
            </a:r>
          </a:p>
          <a:p>
            <a:pPr algn="l"/>
            <a:r>
              <a:rPr lang="fr-FR" sz="2400" dirty="0" smtClean="0">
                <a:latin typeface="Book Antiqua" pitchFamily="18" charset="0"/>
              </a:rPr>
              <a:t>Pas de création de nouveaux titres</a:t>
            </a:r>
            <a:endParaRPr lang="fr-FR" sz="2400" dirty="0">
              <a:latin typeface="Book Antiqua" pitchFamily="18" charset="0"/>
            </a:endParaRPr>
          </a:p>
        </p:txBody>
      </p:sp>
      <p:sp>
        <p:nvSpPr>
          <p:cNvPr id="32" name="ZoneTexte 31"/>
          <p:cNvSpPr txBox="1">
            <a:spLocks noChangeArrowheads="1"/>
          </p:cNvSpPr>
          <p:nvPr/>
        </p:nvSpPr>
        <p:spPr bwMode="auto">
          <a:xfrm>
            <a:off x="5278264" y="4843898"/>
            <a:ext cx="2000250" cy="3046988"/>
          </a:xfrm>
          <a:prstGeom prst="rect">
            <a:avLst/>
          </a:prstGeom>
          <a:noFill/>
          <a:ln w="9525">
            <a:noFill/>
            <a:miter lim="800000"/>
            <a:headEnd/>
            <a:tailEnd/>
          </a:ln>
        </p:spPr>
        <p:txBody>
          <a:bodyPr>
            <a:spAutoFit/>
          </a:bodyPr>
          <a:lstStyle/>
          <a:p>
            <a:pPr algn="l"/>
            <a:r>
              <a:rPr lang="fr-FR" sz="2400" dirty="0" smtClean="0">
                <a:latin typeface="Book Antiqua" pitchFamily="18" charset="0"/>
              </a:rPr>
              <a:t>Faillites de banques exposées</a:t>
            </a:r>
          </a:p>
          <a:p>
            <a:pPr algn="l"/>
            <a:r>
              <a:rPr lang="fr-FR" sz="2400" dirty="0" smtClean="0">
                <a:latin typeface="Book Antiqua" pitchFamily="18" charset="0"/>
              </a:rPr>
              <a:t>Manque </a:t>
            </a:r>
            <a:r>
              <a:rPr lang="fr-FR" sz="2400" dirty="0">
                <a:latin typeface="Book Antiqua" pitchFamily="18" charset="0"/>
              </a:rPr>
              <a:t>de </a:t>
            </a:r>
            <a:r>
              <a:rPr lang="fr-FR" sz="2400" dirty="0" smtClean="0">
                <a:latin typeface="Book Antiqua" pitchFamily="18" charset="0"/>
              </a:rPr>
              <a:t>liquidité</a:t>
            </a:r>
          </a:p>
          <a:p>
            <a:pPr algn="l"/>
            <a:r>
              <a:rPr lang="fr-FR" sz="2400" dirty="0" smtClean="0">
                <a:latin typeface="Book Antiqua" pitchFamily="18" charset="0"/>
              </a:rPr>
              <a:t>Atonie </a:t>
            </a:r>
            <a:r>
              <a:rPr lang="fr-FR" sz="2400" dirty="0">
                <a:latin typeface="Book Antiqua" pitchFamily="18" charset="0"/>
              </a:rPr>
              <a:t>du marché interbancaire</a:t>
            </a:r>
          </a:p>
        </p:txBody>
      </p:sp>
      <p:cxnSp>
        <p:nvCxnSpPr>
          <p:cNvPr id="46" name="Connecteur en angle 45"/>
          <p:cNvCxnSpPr>
            <a:stCxn id="26" idx="1"/>
            <a:endCxn id="32" idx="1"/>
          </p:cNvCxnSpPr>
          <p:nvPr/>
        </p:nvCxnSpPr>
        <p:spPr>
          <a:xfrm rot="10800000" flipV="1">
            <a:off x="5278264" y="2524636"/>
            <a:ext cx="1296144" cy="3842755"/>
          </a:xfrm>
          <a:prstGeom prst="bentConnector3">
            <a:avLst>
              <a:gd name="adj1" fmla="val 150355"/>
            </a:avLst>
          </a:prstGeom>
          <a:ln w="63500">
            <a:solidFill>
              <a:srgbClr val="FFC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1000" fill="hold"/>
                                        <p:tgtEl>
                                          <p:spTgt spid="25"/>
                                        </p:tgtEl>
                                        <p:attrNameLst>
                                          <p:attrName>ppt_w</p:attrName>
                                        </p:attrNameLst>
                                      </p:cBhvr>
                                      <p:tavLst>
                                        <p:tav tm="0">
                                          <p:val>
                                            <p:fltVal val="0"/>
                                          </p:val>
                                        </p:tav>
                                        <p:tav tm="100000">
                                          <p:val>
                                            <p:strVal val="#ppt_w"/>
                                          </p:val>
                                        </p:tav>
                                      </p:tavLst>
                                    </p:anim>
                                    <p:anim calcmode="lin" valueType="num">
                                      <p:cBhvr>
                                        <p:cTn id="8" dur="1000" fill="hold"/>
                                        <p:tgtEl>
                                          <p:spTgt spid="25"/>
                                        </p:tgtEl>
                                        <p:attrNameLst>
                                          <p:attrName>ppt_h</p:attrName>
                                        </p:attrNameLst>
                                      </p:cBhvr>
                                      <p:tavLst>
                                        <p:tav tm="0">
                                          <p:val>
                                            <p:fltVal val="0"/>
                                          </p:val>
                                        </p:tav>
                                        <p:tav tm="100000">
                                          <p:val>
                                            <p:strVal val="#ppt_h"/>
                                          </p:val>
                                        </p:tav>
                                      </p:tavLst>
                                    </p:anim>
                                    <p:anim calcmode="lin" valueType="num">
                                      <p:cBhvr>
                                        <p:cTn id="9" dur="1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2">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2">
                                            <p:txEl>
                                              <p:pRg st="1" end="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32"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2001044"/>
          </a:xfrm>
        </p:spPr>
        <p:txBody>
          <a:bodyPr/>
          <a:lstStyle/>
          <a:p>
            <a:r>
              <a:rPr lang="fr-FR" sz="5400" dirty="0" smtClean="0"/>
              <a:t>Banques et organismes financiers en difficulté</a:t>
            </a:r>
            <a:endParaRPr lang="fr-FR" sz="5400" dirty="0"/>
          </a:p>
        </p:txBody>
      </p:sp>
      <p:sp>
        <p:nvSpPr>
          <p:cNvPr id="3" name="ZoneTexte 2"/>
          <p:cNvSpPr txBox="1"/>
          <p:nvPr/>
        </p:nvSpPr>
        <p:spPr>
          <a:xfrm>
            <a:off x="381720" y="2410992"/>
            <a:ext cx="12097344" cy="2062103"/>
          </a:xfrm>
          <a:prstGeom prst="rect">
            <a:avLst/>
          </a:prstGeom>
          <a:noFill/>
        </p:spPr>
        <p:txBody>
          <a:bodyPr wrap="square" rtlCol="0">
            <a:spAutoFit/>
          </a:bodyPr>
          <a:lstStyle/>
          <a:p>
            <a:pPr algn="l"/>
            <a:r>
              <a:rPr lang="fr-FR" sz="3200" dirty="0" smtClean="0"/>
              <a:t>Dès le 9 août 2007, La Banque Centrale Européenne intervient en offrant des prêts aux banques commerciales européennes.</a:t>
            </a:r>
          </a:p>
          <a:p>
            <a:pPr algn="l"/>
            <a:endParaRPr lang="fr-FR" sz="3200" dirty="0" smtClean="0"/>
          </a:p>
          <a:p>
            <a:pPr algn="l"/>
            <a:r>
              <a:rPr lang="fr-FR" sz="3200" dirty="0" smtClean="0"/>
              <a:t>Les banques de dépôts sont confrontées à une crise de liquidité.</a:t>
            </a:r>
            <a:endParaRPr lang="fr-FR" sz="3200" dirty="0"/>
          </a:p>
        </p:txBody>
      </p:sp>
      <p:sp>
        <p:nvSpPr>
          <p:cNvPr id="4" name="ZoneTexte 3"/>
          <p:cNvSpPr txBox="1"/>
          <p:nvPr/>
        </p:nvSpPr>
        <p:spPr>
          <a:xfrm>
            <a:off x="355288" y="4926449"/>
            <a:ext cx="12097344" cy="1569660"/>
          </a:xfrm>
          <a:prstGeom prst="rect">
            <a:avLst/>
          </a:prstGeom>
          <a:noFill/>
        </p:spPr>
        <p:txBody>
          <a:bodyPr wrap="square" rtlCol="0">
            <a:spAutoFit/>
          </a:bodyPr>
          <a:lstStyle/>
          <a:p>
            <a:pPr algn="l"/>
            <a:r>
              <a:rPr lang="fr-FR" sz="3200" dirty="0" smtClean="0"/>
              <a:t>Le 7 février 2008, le Royaume-Uni nationalise </a:t>
            </a:r>
            <a:r>
              <a:rPr lang="fr-FR" sz="3200" i="1" dirty="0" err="1" smtClean="0"/>
              <a:t>Northern</a:t>
            </a:r>
            <a:r>
              <a:rPr lang="fr-FR" sz="3200" i="1" dirty="0" smtClean="0"/>
              <a:t> Rock, </a:t>
            </a:r>
            <a:r>
              <a:rPr lang="fr-FR" sz="3200" dirty="0" smtClean="0"/>
              <a:t>Banques d’affaires en situation de faillite du fait de son exposition au risque de titres toxiques.</a:t>
            </a:r>
          </a:p>
        </p:txBody>
      </p:sp>
      <p:sp>
        <p:nvSpPr>
          <p:cNvPr id="5" name="ZoneTexte 4"/>
          <p:cNvSpPr txBox="1"/>
          <p:nvPr/>
        </p:nvSpPr>
        <p:spPr>
          <a:xfrm>
            <a:off x="499304" y="6654641"/>
            <a:ext cx="11953328" cy="1754326"/>
          </a:xfrm>
          <a:prstGeom prst="rect">
            <a:avLst/>
          </a:prstGeom>
          <a:noFill/>
        </p:spPr>
        <p:txBody>
          <a:bodyPr wrap="square" rtlCol="0">
            <a:spAutoFit/>
          </a:bodyPr>
          <a:lstStyle/>
          <a:p>
            <a:pPr algn="l"/>
            <a:r>
              <a:rPr lang="fr-FR" dirty="0" smtClean="0"/>
              <a:t>Le 15 septembre 2008 : faillite de </a:t>
            </a:r>
            <a:r>
              <a:rPr lang="fr-FR" i="1" dirty="0" err="1" smtClean="0"/>
              <a:t>Lehman</a:t>
            </a:r>
            <a:r>
              <a:rPr lang="fr-FR" i="1" dirty="0" smtClean="0"/>
              <a:t> </a:t>
            </a:r>
            <a:r>
              <a:rPr lang="fr-FR" i="1" dirty="0" err="1" smtClean="0"/>
              <a:t>Brothers</a:t>
            </a:r>
            <a:endParaRPr lang="fr-FR" i="1" dirty="0" smtClean="0"/>
          </a:p>
          <a:p>
            <a:pPr algn="l"/>
            <a:endParaRPr lang="fr-FR" i="1" dirty="0"/>
          </a:p>
          <a:p>
            <a:pPr algn="l"/>
            <a:r>
              <a:rPr lang="fr-FR" dirty="0" smtClean="0"/>
              <a:t>Principe « </a:t>
            </a:r>
            <a:r>
              <a:rPr lang="fr-FR" i="1" dirty="0" err="1" smtClean="0"/>
              <a:t>too</a:t>
            </a:r>
            <a:r>
              <a:rPr lang="fr-FR" i="1" dirty="0" smtClean="0"/>
              <a:t> </a:t>
            </a:r>
            <a:r>
              <a:rPr lang="fr-FR" i="1" dirty="0" err="1" smtClean="0"/>
              <a:t>big</a:t>
            </a:r>
            <a:r>
              <a:rPr lang="fr-FR" i="1" dirty="0" smtClean="0"/>
              <a:t> to </a:t>
            </a:r>
            <a:r>
              <a:rPr lang="fr-FR" i="1" dirty="0" err="1" smtClean="0"/>
              <a:t>fail</a:t>
            </a:r>
            <a:r>
              <a:rPr lang="fr-FR" dirty="0" smtClean="0"/>
              <a:t> », trop grande pour faire faillite</a:t>
            </a:r>
            <a:endParaRPr lang="fr-FR" dirty="0"/>
          </a:p>
        </p:txBody>
      </p:sp>
    </p:spTree>
    <p:extLst>
      <p:ext uri="{BB962C8B-B14F-4D97-AF65-F5344CB8AC3E}">
        <p14:creationId xmlns:p14="http://schemas.microsoft.com/office/powerpoint/2010/main" val="2997446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25735" y="412304"/>
            <a:ext cx="12057429" cy="1152128"/>
          </a:xfrm>
        </p:spPr>
        <p:txBody>
          <a:bodyPr/>
          <a:lstStyle/>
          <a:p>
            <a:r>
              <a:rPr lang="fr-FR" sz="4400" dirty="0" smtClean="0"/>
              <a:t>De la crise des « </a:t>
            </a:r>
            <a:r>
              <a:rPr lang="fr-FR" sz="4400" dirty="0" err="1" smtClean="0"/>
              <a:t>subprimes</a:t>
            </a:r>
            <a:r>
              <a:rPr lang="fr-FR" sz="4400" dirty="0" smtClean="0"/>
              <a:t> » à la crise économique mondiale</a:t>
            </a:r>
            <a:endParaRPr lang="fr-FR" sz="4400" dirty="0"/>
          </a:p>
        </p:txBody>
      </p:sp>
      <p:sp>
        <p:nvSpPr>
          <p:cNvPr id="25" name="ZoneTexte 24"/>
          <p:cNvSpPr txBox="1">
            <a:spLocks noChangeArrowheads="1"/>
          </p:cNvSpPr>
          <p:nvPr/>
        </p:nvSpPr>
        <p:spPr bwMode="auto">
          <a:xfrm>
            <a:off x="1245816" y="1852464"/>
            <a:ext cx="2357438" cy="1384995"/>
          </a:xfrm>
          <a:prstGeom prst="rect">
            <a:avLst/>
          </a:prstGeom>
          <a:noFill/>
          <a:ln w="9525">
            <a:noFill/>
            <a:miter lim="800000"/>
            <a:headEnd/>
            <a:tailEnd/>
          </a:ln>
        </p:spPr>
        <p:txBody>
          <a:bodyPr>
            <a:spAutoFit/>
          </a:bodyPr>
          <a:lstStyle/>
          <a:p>
            <a:pPr algn="l"/>
            <a:r>
              <a:rPr lang="fr-FR" sz="2800" dirty="0">
                <a:latin typeface="Book Antiqua" pitchFamily="18" charset="0"/>
              </a:rPr>
              <a:t>Crise des Crédits </a:t>
            </a:r>
            <a:r>
              <a:rPr lang="fr-FR" sz="2800" dirty="0" err="1">
                <a:latin typeface="Book Antiqua" pitchFamily="18" charset="0"/>
              </a:rPr>
              <a:t>subprime</a:t>
            </a:r>
            <a:endParaRPr lang="fr-FR" sz="2800" dirty="0">
              <a:latin typeface="Book Antiqua" pitchFamily="18" charset="0"/>
            </a:endParaRPr>
          </a:p>
        </p:txBody>
      </p:sp>
      <p:sp>
        <p:nvSpPr>
          <p:cNvPr id="26" name="ZoneTexte 25"/>
          <p:cNvSpPr txBox="1">
            <a:spLocks noChangeArrowheads="1"/>
          </p:cNvSpPr>
          <p:nvPr/>
        </p:nvSpPr>
        <p:spPr bwMode="auto">
          <a:xfrm>
            <a:off x="6574408" y="1717418"/>
            <a:ext cx="2786062" cy="1200329"/>
          </a:xfrm>
          <a:prstGeom prst="rect">
            <a:avLst/>
          </a:prstGeom>
          <a:noFill/>
          <a:ln w="9525">
            <a:noFill/>
            <a:miter lim="800000"/>
            <a:headEnd/>
            <a:tailEnd/>
          </a:ln>
        </p:spPr>
        <p:txBody>
          <a:bodyPr>
            <a:spAutoFit/>
          </a:bodyPr>
          <a:lstStyle/>
          <a:p>
            <a:pPr algn="l"/>
            <a:r>
              <a:rPr lang="fr-FR" sz="2400" dirty="0">
                <a:latin typeface="Book Antiqua" pitchFamily="18" charset="0"/>
              </a:rPr>
              <a:t>Valeur des titres </a:t>
            </a:r>
            <a:r>
              <a:rPr lang="fr-FR" sz="2400" dirty="0" smtClean="0">
                <a:latin typeface="Book Antiqua" pitchFamily="18" charset="0"/>
              </a:rPr>
              <a:t>↓ Pas de création de nouveaux titres</a:t>
            </a:r>
            <a:endParaRPr lang="fr-FR" sz="2400" dirty="0">
              <a:latin typeface="Book Antiqua" pitchFamily="18" charset="0"/>
            </a:endParaRPr>
          </a:p>
        </p:txBody>
      </p:sp>
      <p:sp>
        <p:nvSpPr>
          <p:cNvPr id="27" name="ZoneTexte 26"/>
          <p:cNvSpPr txBox="1">
            <a:spLocks noChangeArrowheads="1"/>
          </p:cNvSpPr>
          <p:nvPr/>
        </p:nvSpPr>
        <p:spPr bwMode="auto">
          <a:xfrm>
            <a:off x="5662835" y="3200945"/>
            <a:ext cx="2886797" cy="830997"/>
          </a:xfrm>
          <a:prstGeom prst="rect">
            <a:avLst/>
          </a:prstGeom>
          <a:noFill/>
          <a:ln w="9525">
            <a:noFill/>
            <a:miter lim="800000"/>
            <a:headEnd/>
            <a:tailEnd/>
          </a:ln>
        </p:spPr>
        <p:txBody>
          <a:bodyPr wrap="square">
            <a:spAutoFit/>
          </a:bodyPr>
          <a:lstStyle/>
          <a:p>
            <a:pPr algn="l"/>
            <a:r>
              <a:rPr lang="fr-FR" sz="2400" dirty="0">
                <a:latin typeface="Book Antiqua" pitchFamily="18" charset="0"/>
              </a:rPr>
              <a:t>Investisseurs ont besoins de liquidité</a:t>
            </a:r>
          </a:p>
        </p:txBody>
      </p:sp>
      <p:sp>
        <p:nvSpPr>
          <p:cNvPr id="28" name="Flèche droite 27"/>
          <p:cNvSpPr/>
          <p:nvPr/>
        </p:nvSpPr>
        <p:spPr>
          <a:xfrm>
            <a:off x="8377460" y="3431108"/>
            <a:ext cx="357188" cy="214313"/>
          </a:xfrm>
          <a:prstGeom prst="rightArrow">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l" fontAlgn="auto">
              <a:spcBef>
                <a:spcPts val="0"/>
              </a:spcBef>
              <a:spcAft>
                <a:spcPts val="0"/>
              </a:spcAft>
              <a:defRPr/>
            </a:pPr>
            <a:endParaRPr lang="fr-FR" sz="4000"/>
          </a:p>
        </p:txBody>
      </p:sp>
      <p:sp>
        <p:nvSpPr>
          <p:cNvPr id="29" name="ZoneTexte 28"/>
          <p:cNvSpPr txBox="1">
            <a:spLocks noChangeArrowheads="1"/>
          </p:cNvSpPr>
          <p:nvPr/>
        </p:nvSpPr>
        <p:spPr bwMode="auto">
          <a:xfrm>
            <a:off x="8734648" y="3309334"/>
            <a:ext cx="2639358" cy="457862"/>
          </a:xfrm>
          <a:prstGeom prst="rect">
            <a:avLst/>
          </a:prstGeom>
          <a:noFill/>
          <a:ln w="9525">
            <a:noFill/>
            <a:miter lim="800000"/>
            <a:headEnd/>
            <a:tailEnd/>
          </a:ln>
        </p:spPr>
        <p:txBody>
          <a:bodyPr wrap="square">
            <a:spAutoFit/>
          </a:bodyPr>
          <a:lstStyle/>
          <a:p>
            <a:pPr algn="l"/>
            <a:r>
              <a:rPr lang="fr-FR" sz="2400" dirty="0">
                <a:latin typeface="Book Antiqua" pitchFamily="18" charset="0"/>
              </a:rPr>
              <a:t>Vente d’actions</a:t>
            </a:r>
          </a:p>
        </p:txBody>
      </p:sp>
      <p:sp>
        <p:nvSpPr>
          <p:cNvPr id="30" name="Flèche vers le bas 29"/>
          <p:cNvSpPr/>
          <p:nvPr/>
        </p:nvSpPr>
        <p:spPr>
          <a:xfrm>
            <a:off x="9814768" y="3868688"/>
            <a:ext cx="214312" cy="357188"/>
          </a:xfrm>
          <a:prstGeom prst="downArrow">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l" fontAlgn="auto">
              <a:spcBef>
                <a:spcPts val="0"/>
              </a:spcBef>
              <a:spcAft>
                <a:spcPts val="0"/>
              </a:spcAft>
              <a:defRPr/>
            </a:pPr>
            <a:endParaRPr lang="fr-FR" sz="4000"/>
          </a:p>
        </p:txBody>
      </p:sp>
      <p:sp>
        <p:nvSpPr>
          <p:cNvPr id="31" name="ZoneTexte 30"/>
          <p:cNvSpPr txBox="1">
            <a:spLocks noChangeArrowheads="1"/>
          </p:cNvSpPr>
          <p:nvPr/>
        </p:nvSpPr>
        <p:spPr bwMode="auto">
          <a:xfrm>
            <a:off x="8734648" y="4372744"/>
            <a:ext cx="2804318" cy="461665"/>
          </a:xfrm>
          <a:prstGeom prst="rect">
            <a:avLst/>
          </a:prstGeom>
          <a:noFill/>
          <a:ln w="9525">
            <a:noFill/>
            <a:miter lim="800000"/>
            <a:headEnd/>
            <a:tailEnd/>
          </a:ln>
        </p:spPr>
        <p:txBody>
          <a:bodyPr wrap="square">
            <a:spAutoFit/>
          </a:bodyPr>
          <a:lstStyle/>
          <a:p>
            <a:pPr algn="l"/>
            <a:r>
              <a:rPr lang="fr-FR" sz="2400" dirty="0">
                <a:latin typeface="Book Antiqua" pitchFamily="18" charset="0"/>
              </a:rPr>
              <a:t>Marché boursier ↓</a:t>
            </a:r>
          </a:p>
        </p:txBody>
      </p:sp>
      <p:sp>
        <p:nvSpPr>
          <p:cNvPr id="32" name="ZoneTexte 31"/>
          <p:cNvSpPr txBox="1">
            <a:spLocks noChangeArrowheads="1"/>
          </p:cNvSpPr>
          <p:nvPr/>
        </p:nvSpPr>
        <p:spPr bwMode="auto">
          <a:xfrm>
            <a:off x="5469142" y="4865474"/>
            <a:ext cx="2000250" cy="3046988"/>
          </a:xfrm>
          <a:prstGeom prst="rect">
            <a:avLst/>
          </a:prstGeom>
          <a:noFill/>
          <a:ln w="9525">
            <a:noFill/>
            <a:miter lim="800000"/>
            <a:headEnd/>
            <a:tailEnd/>
          </a:ln>
        </p:spPr>
        <p:txBody>
          <a:bodyPr>
            <a:spAutoFit/>
          </a:bodyPr>
          <a:lstStyle/>
          <a:p>
            <a:pPr algn="l"/>
            <a:r>
              <a:rPr lang="fr-FR" sz="2400" dirty="0" smtClean="0">
                <a:latin typeface="Book Antiqua" pitchFamily="18" charset="0"/>
              </a:rPr>
              <a:t>Faillites de banques exposées</a:t>
            </a:r>
          </a:p>
          <a:p>
            <a:pPr algn="l"/>
            <a:r>
              <a:rPr lang="fr-FR" sz="2400" dirty="0" smtClean="0">
                <a:latin typeface="Book Antiqua" pitchFamily="18" charset="0"/>
              </a:rPr>
              <a:t>Manque </a:t>
            </a:r>
            <a:r>
              <a:rPr lang="fr-FR" sz="2400" dirty="0">
                <a:latin typeface="Book Antiqua" pitchFamily="18" charset="0"/>
              </a:rPr>
              <a:t>de </a:t>
            </a:r>
            <a:r>
              <a:rPr lang="fr-FR" sz="2400" dirty="0" smtClean="0">
                <a:latin typeface="Book Antiqua" pitchFamily="18" charset="0"/>
              </a:rPr>
              <a:t>liquidité</a:t>
            </a:r>
          </a:p>
          <a:p>
            <a:pPr algn="l"/>
            <a:r>
              <a:rPr lang="fr-FR" sz="2400" dirty="0" smtClean="0">
                <a:latin typeface="Book Antiqua" pitchFamily="18" charset="0"/>
              </a:rPr>
              <a:t>Atonie </a:t>
            </a:r>
            <a:r>
              <a:rPr lang="fr-FR" sz="2400" dirty="0">
                <a:latin typeface="Book Antiqua" pitchFamily="18" charset="0"/>
              </a:rPr>
              <a:t>du marché interbancaire</a:t>
            </a:r>
          </a:p>
        </p:txBody>
      </p:sp>
      <p:sp>
        <p:nvSpPr>
          <p:cNvPr id="33" name="Flèche droite 32"/>
          <p:cNvSpPr/>
          <p:nvPr/>
        </p:nvSpPr>
        <p:spPr>
          <a:xfrm>
            <a:off x="7582520" y="6388968"/>
            <a:ext cx="500063" cy="214312"/>
          </a:xfrm>
          <a:prstGeom prst="rightArrow">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l" fontAlgn="auto">
              <a:spcBef>
                <a:spcPts val="0"/>
              </a:spcBef>
              <a:spcAft>
                <a:spcPts val="0"/>
              </a:spcAft>
              <a:defRPr/>
            </a:pPr>
            <a:endParaRPr lang="fr-FR" sz="4000"/>
          </a:p>
        </p:txBody>
      </p:sp>
      <p:sp>
        <p:nvSpPr>
          <p:cNvPr id="34" name="ZoneTexte 33"/>
          <p:cNvSpPr txBox="1">
            <a:spLocks noChangeArrowheads="1"/>
          </p:cNvSpPr>
          <p:nvPr/>
        </p:nvSpPr>
        <p:spPr bwMode="auto">
          <a:xfrm>
            <a:off x="8662640" y="5524872"/>
            <a:ext cx="2143125" cy="1938992"/>
          </a:xfrm>
          <a:prstGeom prst="rect">
            <a:avLst/>
          </a:prstGeom>
          <a:noFill/>
          <a:ln w="9525">
            <a:noFill/>
            <a:miter lim="800000"/>
            <a:headEnd/>
            <a:tailEnd/>
          </a:ln>
        </p:spPr>
        <p:txBody>
          <a:bodyPr>
            <a:spAutoFit/>
          </a:bodyPr>
          <a:lstStyle/>
          <a:p>
            <a:pPr algn="l"/>
            <a:r>
              <a:rPr lang="fr-FR" sz="2400" dirty="0">
                <a:latin typeface="Book Antiqua" pitchFamily="18" charset="0"/>
              </a:rPr>
              <a:t>Difficulté d’obtenir des prêts pour les entreprises en difficulté</a:t>
            </a:r>
          </a:p>
        </p:txBody>
      </p:sp>
      <p:sp>
        <p:nvSpPr>
          <p:cNvPr id="35" name="ZoneTexte 34"/>
          <p:cNvSpPr txBox="1">
            <a:spLocks noChangeArrowheads="1"/>
          </p:cNvSpPr>
          <p:nvPr/>
        </p:nvSpPr>
        <p:spPr bwMode="auto">
          <a:xfrm>
            <a:off x="1245816" y="3495527"/>
            <a:ext cx="2428875" cy="830997"/>
          </a:xfrm>
          <a:prstGeom prst="rect">
            <a:avLst/>
          </a:prstGeom>
          <a:noFill/>
          <a:ln w="9525">
            <a:noFill/>
            <a:miter lim="800000"/>
            <a:headEnd/>
            <a:tailEnd/>
          </a:ln>
        </p:spPr>
        <p:txBody>
          <a:bodyPr>
            <a:spAutoFit/>
          </a:bodyPr>
          <a:lstStyle/>
          <a:p>
            <a:pPr algn="l"/>
            <a:r>
              <a:rPr lang="fr-FR" sz="2400">
                <a:latin typeface="Book Antiqua" pitchFamily="18" charset="0"/>
              </a:rPr>
              <a:t>Immobilier et construction ↓</a:t>
            </a:r>
          </a:p>
        </p:txBody>
      </p:sp>
      <p:sp>
        <p:nvSpPr>
          <p:cNvPr id="36" name="ZoneTexte 35"/>
          <p:cNvSpPr txBox="1">
            <a:spLocks noChangeArrowheads="1"/>
          </p:cNvSpPr>
          <p:nvPr/>
        </p:nvSpPr>
        <p:spPr bwMode="auto">
          <a:xfrm>
            <a:off x="1245816" y="4424214"/>
            <a:ext cx="2428875" cy="1200329"/>
          </a:xfrm>
          <a:prstGeom prst="rect">
            <a:avLst/>
          </a:prstGeom>
          <a:noFill/>
          <a:ln w="9525">
            <a:noFill/>
            <a:miter lim="800000"/>
            <a:headEnd/>
            <a:tailEnd/>
          </a:ln>
        </p:spPr>
        <p:txBody>
          <a:bodyPr>
            <a:spAutoFit/>
          </a:bodyPr>
          <a:lstStyle/>
          <a:p>
            <a:pPr algn="l"/>
            <a:r>
              <a:rPr lang="fr-FR" sz="2400" dirty="0" smtClean="0">
                <a:latin typeface="Book Antiqua" pitchFamily="18" charset="0"/>
              </a:rPr>
              <a:t> Consommation et Crédit </a:t>
            </a:r>
            <a:r>
              <a:rPr lang="fr-FR" sz="2400" dirty="0">
                <a:latin typeface="Book Antiqua" pitchFamily="18" charset="0"/>
              </a:rPr>
              <a:t>à la consommation ↓</a:t>
            </a:r>
          </a:p>
        </p:txBody>
      </p:sp>
      <p:sp>
        <p:nvSpPr>
          <p:cNvPr id="37" name="ZoneTexte 36"/>
          <p:cNvSpPr txBox="1">
            <a:spLocks noChangeArrowheads="1"/>
          </p:cNvSpPr>
          <p:nvPr/>
        </p:nvSpPr>
        <p:spPr bwMode="auto">
          <a:xfrm>
            <a:off x="1677864" y="7829128"/>
            <a:ext cx="4214813" cy="1200329"/>
          </a:xfrm>
          <a:prstGeom prst="rect">
            <a:avLst/>
          </a:prstGeom>
          <a:noFill/>
          <a:ln w="9525">
            <a:noFill/>
            <a:miter lim="800000"/>
            <a:headEnd/>
            <a:tailEnd/>
          </a:ln>
        </p:spPr>
        <p:txBody>
          <a:bodyPr>
            <a:spAutoFit/>
          </a:bodyPr>
          <a:lstStyle/>
          <a:p>
            <a:pPr algn="l"/>
            <a:r>
              <a:rPr lang="fr-FR" sz="2400" dirty="0">
                <a:latin typeface="Book Antiqua" pitchFamily="18" charset="0"/>
              </a:rPr>
              <a:t>Perte de confiance notamment des futurs retraités</a:t>
            </a:r>
          </a:p>
        </p:txBody>
      </p:sp>
      <p:sp>
        <p:nvSpPr>
          <p:cNvPr id="38" name="ZoneTexte 37"/>
          <p:cNvSpPr txBox="1">
            <a:spLocks noChangeArrowheads="1"/>
          </p:cNvSpPr>
          <p:nvPr/>
        </p:nvSpPr>
        <p:spPr bwMode="auto">
          <a:xfrm>
            <a:off x="1389832" y="6172944"/>
            <a:ext cx="1944216" cy="461665"/>
          </a:xfrm>
          <a:prstGeom prst="rect">
            <a:avLst/>
          </a:prstGeom>
          <a:noFill/>
          <a:ln w="9525">
            <a:noFill/>
            <a:miter lim="800000"/>
            <a:headEnd/>
            <a:tailEnd/>
          </a:ln>
        </p:spPr>
        <p:txBody>
          <a:bodyPr wrap="square">
            <a:spAutoFit/>
          </a:bodyPr>
          <a:lstStyle/>
          <a:p>
            <a:pPr algn="l"/>
            <a:r>
              <a:rPr lang="fr-FR" sz="2400" dirty="0">
                <a:solidFill>
                  <a:srgbClr val="FF0000"/>
                </a:solidFill>
                <a:latin typeface="Book Antiqua" pitchFamily="18" charset="0"/>
              </a:rPr>
              <a:t>Croissance ↓</a:t>
            </a:r>
          </a:p>
        </p:txBody>
      </p:sp>
      <p:sp>
        <p:nvSpPr>
          <p:cNvPr id="39" name="ZoneTexte 38"/>
          <p:cNvSpPr txBox="1">
            <a:spLocks noChangeArrowheads="1"/>
          </p:cNvSpPr>
          <p:nvPr/>
        </p:nvSpPr>
        <p:spPr bwMode="auto">
          <a:xfrm>
            <a:off x="3046016" y="7181056"/>
            <a:ext cx="1714500" cy="461665"/>
          </a:xfrm>
          <a:prstGeom prst="rect">
            <a:avLst/>
          </a:prstGeom>
          <a:noFill/>
          <a:ln w="9525">
            <a:noFill/>
            <a:miter lim="800000"/>
            <a:headEnd/>
            <a:tailEnd/>
          </a:ln>
        </p:spPr>
        <p:txBody>
          <a:bodyPr>
            <a:spAutoFit/>
          </a:bodyPr>
          <a:lstStyle/>
          <a:p>
            <a:pPr algn="l"/>
            <a:r>
              <a:rPr lang="fr-FR" sz="2400" dirty="0">
                <a:solidFill>
                  <a:srgbClr val="FF0000"/>
                </a:solidFill>
                <a:latin typeface="Book Antiqua" pitchFamily="18" charset="0"/>
              </a:rPr>
              <a:t>Chômage ↑</a:t>
            </a:r>
          </a:p>
        </p:txBody>
      </p:sp>
      <p:cxnSp>
        <p:nvCxnSpPr>
          <p:cNvPr id="40" name="Connecteur en angle 39"/>
          <p:cNvCxnSpPr>
            <a:stCxn id="31" idx="3"/>
            <a:endCxn id="37" idx="3"/>
          </p:cNvCxnSpPr>
          <p:nvPr/>
        </p:nvCxnSpPr>
        <p:spPr>
          <a:xfrm flipH="1">
            <a:off x="5892677" y="4603577"/>
            <a:ext cx="5646289" cy="3825716"/>
          </a:xfrm>
          <a:prstGeom prst="bentConnector3">
            <a:avLst>
              <a:gd name="adj1" fmla="val -4049"/>
            </a:avLst>
          </a:prstGeom>
          <a:ln w="63500">
            <a:solidFill>
              <a:srgbClr val="FFC000"/>
            </a:solidFill>
            <a:tailEnd type="arrow"/>
          </a:ln>
        </p:spPr>
        <p:style>
          <a:lnRef idx="1">
            <a:schemeClr val="accent1"/>
          </a:lnRef>
          <a:fillRef idx="0">
            <a:schemeClr val="accent1"/>
          </a:fillRef>
          <a:effectRef idx="0">
            <a:schemeClr val="accent1"/>
          </a:effectRef>
          <a:fontRef idx="minor">
            <a:schemeClr val="tx1"/>
          </a:fontRef>
        </p:style>
      </p:cxnSp>
      <p:cxnSp>
        <p:nvCxnSpPr>
          <p:cNvPr id="41" name="Connecteur en angle 40"/>
          <p:cNvCxnSpPr/>
          <p:nvPr/>
        </p:nvCxnSpPr>
        <p:spPr>
          <a:xfrm rot="10800000">
            <a:off x="1029792" y="6604992"/>
            <a:ext cx="360040" cy="1824301"/>
          </a:xfrm>
          <a:prstGeom prst="bentConnector2">
            <a:avLst/>
          </a:prstGeom>
          <a:ln w="63500">
            <a:solidFill>
              <a:srgbClr val="FFC000"/>
            </a:solidFill>
            <a:tailEnd type="arrow"/>
          </a:ln>
        </p:spPr>
        <p:style>
          <a:lnRef idx="1">
            <a:schemeClr val="accent1"/>
          </a:lnRef>
          <a:fillRef idx="0">
            <a:schemeClr val="accent1"/>
          </a:fillRef>
          <a:effectRef idx="0">
            <a:schemeClr val="accent1"/>
          </a:effectRef>
          <a:fontRef idx="minor">
            <a:schemeClr val="tx1"/>
          </a:fontRef>
        </p:style>
      </p:cxnSp>
      <p:cxnSp>
        <p:nvCxnSpPr>
          <p:cNvPr id="42" name="Connecteur en angle 41"/>
          <p:cNvCxnSpPr>
            <a:stCxn id="35" idx="1"/>
            <a:endCxn id="38" idx="1"/>
          </p:cNvCxnSpPr>
          <p:nvPr/>
        </p:nvCxnSpPr>
        <p:spPr>
          <a:xfrm rot="10800000" flipH="1" flipV="1">
            <a:off x="1245816" y="3911025"/>
            <a:ext cx="144016" cy="2492751"/>
          </a:xfrm>
          <a:prstGeom prst="bentConnector3">
            <a:avLst>
              <a:gd name="adj1" fmla="val -158732"/>
            </a:avLst>
          </a:prstGeom>
          <a:ln w="63500">
            <a:solidFill>
              <a:srgbClr val="FFC000"/>
            </a:solidFill>
            <a:tailEnd type="arrow"/>
          </a:ln>
        </p:spPr>
        <p:style>
          <a:lnRef idx="1">
            <a:schemeClr val="accent1"/>
          </a:lnRef>
          <a:fillRef idx="0">
            <a:schemeClr val="accent1"/>
          </a:fillRef>
          <a:effectRef idx="0">
            <a:schemeClr val="accent1"/>
          </a:effectRef>
          <a:fontRef idx="minor">
            <a:schemeClr val="tx1"/>
          </a:fontRef>
        </p:style>
      </p:cxnSp>
      <p:cxnSp>
        <p:nvCxnSpPr>
          <p:cNvPr id="43" name="Forme 42"/>
          <p:cNvCxnSpPr>
            <a:stCxn id="38" idx="2"/>
            <a:endCxn id="39" idx="1"/>
          </p:cNvCxnSpPr>
          <p:nvPr/>
        </p:nvCxnSpPr>
        <p:spPr>
          <a:xfrm rot="16200000" flipH="1">
            <a:off x="2315338" y="6681211"/>
            <a:ext cx="777280" cy="684076"/>
          </a:xfrm>
          <a:prstGeom prst="bentConnector2">
            <a:avLst/>
          </a:prstGeom>
          <a:ln w="63500">
            <a:solidFill>
              <a:srgbClr val="FFC000"/>
            </a:solidFill>
            <a:tailEnd type="arrow"/>
          </a:ln>
        </p:spPr>
        <p:style>
          <a:lnRef idx="1">
            <a:schemeClr val="accent1"/>
          </a:lnRef>
          <a:fillRef idx="0">
            <a:schemeClr val="accent1"/>
          </a:fillRef>
          <a:effectRef idx="0">
            <a:schemeClr val="accent1"/>
          </a:effectRef>
          <a:fontRef idx="minor">
            <a:schemeClr val="tx1"/>
          </a:fontRef>
        </p:style>
      </p:cxnSp>
      <p:cxnSp>
        <p:nvCxnSpPr>
          <p:cNvPr id="44" name="Forme 43"/>
          <p:cNvCxnSpPr>
            <a:stCxn id="39" idx="0"/>
            <a:endCxn id="38" idx="3"/>
          </p:cNvCxnSpPr>
          <p:nvPr/>
        </p:nvCxnSpPr>
        <p:spPr>
          <a:xfrm rot="16200000" flipV="1">
            <a:off x="3230018" y="6507808"/>
            <a:ext cx="777279" cy="569218"/>
          </a:xfrm>
          <a:prstGeom prst="bentConnector2">
            <a:avLst/>
          </a:prstGeom>
          <a:ln w="63500">
            <a:solidFill>
              <a:srgbClr val="FFC000"/>
            </a:solidFill>
            <a:tailEnd type="arrow"/>
          </a:ln>
        </p:spPr>
        <p:style>
          <a:lnRef idx="1">
            <a:schemeClr val="accent1"/>
          </a:lnRef>
          <a:fillRef idx="0">
            <a:schemeClr val="accent1"/>
          </a:fillRef>
          <a:effectRef idx="0">
            <a:schemeClr val="accent1"/>
          </a:effectRef>
          <a:fontRef idx="minor">
            <a:schemeClr val="tx1"/>
          </a:fontRef>
        </p:style>
      </p:cxnSp>
      <p:cxnSp>
        <p:nvCxnSpPr>
          <p:cNvPr id="45" name="Connecteur droit avec flèche 44"/>
          <p:cNvCxnSpPr>
            <a:endCxn id="27" idx="0"/>
          </p:cNvCxnSpPr>
          <p:nvPr/>
        </p:nvCxnSpPr>
        <p:spPr>
          <a:xfrm flipH="1">
            <a:off x="7106234" y="2917747"/>
            <a:ext cx="726317" cy="283198"/>
          </a:xfrm>
          <a:prstGeom prst="straightConnector1">
            <a:avLst/>
          </a:prstGeom>
          <a:ln w="63500">
            <a:solidFill>
              <a:srgbClr val="FFC000"/>
            </a:solidFill>
            <a:tailEnd type="arrow"/>
          </a:ln>
        </p:spPr>
        <p:style>
          <a:lnRef idx="1">
            <a:schemeClr val="accent1"/>
          </a:lnRef>
          <a:fillRef idx="0">
            <a:schemeClr val="accent1"/>
          </a:fillRef>
          <a:effectRef idx="0">
            <a:schemeClr val="accent1"/>
          </a:effectRef>
          <a:fontRef idx="minor">
            <a:schemeClr val="tx1"/>
          </a:fontRef>
        </p:style>
      </p:cxnSp>
      <p:cxnSp>
        <p:nvCxnSpPr>
          <p:cNvPr id="46" name="Connecteur en angle 45"/>
          <p:cNvCxnSpPr>
            <a:stCxn id="26" idx="1"/>
            <a:endCxn id="32" idx="1"/>
          </p:cNvCxnSpPr>
          <p:nvPr/>
        </p:nvCxnSpPr>
        <p:spPr>
          <a:xfrm rot="10800000" flipV="1">
            <a:off x="5469142" y="2317582"/>
            <a:ext cx="1105266" cy="4071385"/>
          </a:xfrm>
          <a:prstGeom prst="bentConnector3">
            <a:avLst>
              <a:gd name="adj1" fmla="val 130611"/>
            </a:avLst>
          </a:prstGeom>
          <a:ln w="63500">
            <a:solidFill>
              <a:srgbClr val="FFC000"/>
            </a:solidFill>
            <a:tailEnd type="arrow"/>
          </a:ln>
        </p:spPr>
        <p:style>
          <a:lnRef idx="1">
            <a:schemeClr val="accent1"/>
          </a:lnRef>
          <a:fillRef idx="0">
            <a:schemeClr val="accent1"/>
          </a:fillRef>
          <a:effectRef idx="0">
            <a:schemeClr val="accent1"/>
          </a:effectRef>
          <a:fontRef idx="minor">
            <a:schemeClr val="tx1"/>
          </a:fontRef>
        </p:style>
      </p:cxnSp>
      <p:sp>
        <p:nvSpPr>
          <p:cNvPr id="3" name="ZoneTexte 2"/>
          <p:cNvSpPr txBox="1"/>
          <p:nvPr/>
        </p:nvSpPr>
        <p:spPr>
          <a:xfrm>
            <a:off x="10054327" y="2083296"/>
            <a:ext cx="2528838" cy="461665"/>
          </a:xfrm>
          <a:prstGeom prst="rect">
            <a:avLst/>
          </a:prstGeom>
          <a:noFill/>
        </p:spPr>
        <p:txBody>
          <a:bodyPr wrap="square" rtlCol="0">
            <a:spAutoFit/>
          </a:bodyPr>
          <a:lstStyle/>
          <a:p>
            <a:pPr algn="l"/>
            <a:r>
              <a:rPr lang="fr-FR" sz="2400" i="1" dirty="0" smtClean="0"/>
              <a:t>Effet de richesse</a:t>
            </a:r>
            <a:endParaRPr lang="fr-FR" sz="2400" i="1" dirty="0"/>
          </a:p>
        </p:txBody>
      </p:sp>
      <p:cxnSp>
        <p:nvCxnSpPr>
          <p:cNvPr id="5" name="Connecteur en angle 4"/>
          <p:cNvCxnSpPr>
            <a:stCxn id="3" idx="0"/>
            <a:endCxn id="35" idx="3"/>
          </p:cNvCxnSpPr>
          <p:nvPr/>
        </p:nvCxnSpPr>
        <p:spPr bwMode="auto">
          <a:xfrm rot="16200000" flipH="1" flipV="1">
            <a:off x="6582854" y="-824867"/>
            <a:ext cx="1827730" cy="7644055"/>
          </a:xfrm>
          <a:prstGeom prst="bentConnector4">
            <a:avLst>
              <a:gd name="adj1" fmla="val -21933"/>
              <a:gd name="adj2" fmla="val 95198"/>
            </a:avLst>
          </a:prstGeom>
          <a:blipFill dpi="0" rotWithShape="0">
            <a:blip r:embed="rId2"/>
            <a:srcRect/>
            <a:tile tx="0" ty="0" sx="100000" sy="100000" flip="none" algn="tl"/>
          </a:blipFill>
          <a:ln w="50800" cap="flat" cmpd="sng" algn="ctr">
            <a:solidFill>
              <a:srgbClr val="FFC000"/>
            </a:solidFill>
            <a:prstDash val="solid"/>
            <a:miter lim="0"/>
            <a:headEnd type="none" w="med" len="med"/>
            <a:tailEnd type="arrow"/>
          </a:ln>
          <a:effectLst/>
        </p:spPr>
      </p:cxnSp>
      <p:cxnSp>
        <p:nvCxnSpPr>
          <p:cNvPr id="10" name="Connecteur en angle 9"/>
          <p:cNvCxnSpPr>
            <a:endCxn id="36" idx="3"/>
          </p:cNvCxnSpPr>
          <p:nvPr/>
        </p:nvCxnSpPr>
        <p:spPr bwMode="auto">
          <a:xfrm rot="5400000">
            <a:off x="3307735" y="4277982"/>
            <a:ext cx="1113354" cy="379441"/>
          </a:xfrm>
          <a:prstGeom prst="bentConnector2">
            <a:avLst/>
          </a:prstGeom>
          <a:blipFill dpi="0" rotWithShape="0">
            <a:blip r:embed="rId2"/>
            <a:srcRect/>
            <a:tile tx="0" ty="0" sx="100000" sy="100000" flip="none" algn="tl"/>
          </a:blipFill>
          <a:ln w="50800" cap="flat" cmpd="sng" algn="ctr">
            <a:solidFill>
              <a:srgbClr val="FFC000"/>
            </a:solidFill>
            <a:prstDash val="solid"/>
            <a:miter lim="0"/>
            <a:headEnd type="none" w="med" len="med"/>
            <a:tailEnd type="arrow"/>
          </a:ln>
          <a:effectLst/>
        </p:spPr>
      </p:cxnSp>
      <p:cxnSp>
        <p:nvCxnSpPr>
          <p:cNvPr id="12" name="Connecteur en angle 11"/>
          <p:cNvCxnSpPr>
            <a:stCxn id="31" idx="3"/>
            <a:endCxn id="3" idx="2"/>
          </p:cNvCxnSpPr>
          <p:nvPr/>
        </p:nvCxnSpPr>
        <p:spPr bwMode="auto">
          <a:xfrm flipH="1" flipV="1">
            <a:off x="11318746" y="2544961"/>
            <a:ext cx="220220" cy="2058616"/>
          </a:xfrm>
          <a:prstGeom prst="bentConnector4">
            <a:avLst>
              <a:gd name="adj1" fmla="val -103805"/>
              <a:gd name="adj2" fmla="val 55606"/>
            </a:avLst>
          </a:prstGeom>
          <a:blipFill dpi="0" rotWithShape="0">
            <a:blip r:embed="rId2"/>
            <a:srcRect/>
            <a:tile tx="0" ty="0" sx="100000" sy="100000" flip="none" algn="tl"/>
          </a:blipFill>
          <a:ln w="50800" cap="flat" cmpd="sng" algn="ctr">
            <a:solidFill>
              <a:srgbClr val="FFC000"/>
            </a:solidFill>
            <a:prstDash val="solid"/>
            <a:miter lim="0"/>
            <a:headEnd type="none" w="med" len="med"/>
            <a:tailEnd type="arrow"/>
          </a:ln>
          <a:effectLst/>
        </p:spPr>
      </p:cxnSp>
      <p:cxnSp>
        <p:nvCxnSpPr>
          <p:cNvPr id="6" name="Connecteur droit avec flèche 5"/>
          <p:cNvCxnSpPr>
            <a:stCxn id="34" idx="3"/>
          </p:cNvCxnSpPr>
          <p:nvPr/>
        </p:nvCxnSpPr>
        <p:spPr bwMode="auto">
          <a:xfrm>
            <a:off x="10805765" y="6494368"/>
            <a:ext cx="953219" cy="0"/>
          </a:xfrm>
          <a:prstGeom prst="straightConnector1">
            <a:avLst/>
          </a:prstGeom>
          <a:blipFill dpi="0" rotWithShape="0">
            <a:blip r:embed="rId2"/>
            <a:srcRect/>
            <a:tile tx="0" ty="0" sx="100000" sy="100000" flip="none" algn="tl"/>
          </a:blipFill>
          <a:ln w="38100" cap="flat" cmpd="sng" algn="ctr">
            <a:solidFill>
              <a:srgbClr val="FFC000"/>
            </a:solidFill>
            <a:prstDash val="solid"/>
            <a:miter lim="0"/>
            <a:headEnd type="none" w="med" len="med"/>
            <a:tailEnd type="arrow"/>
          </a:ln>
          <a:effectLst/>
        </p:spPr>
      </p:cxnSp>
    </p:spTree>
    <p:extLst>
      <p:ext uri="{BB962C8B-B14F-4D97-AF65-F5344CB8AC3E}">
        <p14:creationId xmlns:p14="http://schemas.microsoft.com/office/powerpoint/2010/main" val="2971013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3"/>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5"/>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5"/>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6"/>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42"/>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38"/>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40"/>
                                        </p:tgtEl>
                                        <p:attrNameLst>
                                          <p:attrName>style.visibility</p:attrName>
                                        </p:attrNameLst>
                                      </p:cBhvr>
                                      <p:to>
                                        <p:strVal val="visible"/>
                                      </p:to>
                                    </p:set>
                                  </p:childTnLst>
                                </p:cTn>
                              </p:par>
                              <p:par>
                                <p:cTn id="57" presetID="22" presetClass="entr" presetSubtype="8" fill="hold" nodeType="with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wipe(left)">
                                      <p:cBhvr>
                                        <p:cTn id="59" dur="1000"/>
                                        <p:tgtEl>
                                          <p:spTgt spid="6"/>
                                        </p:tgtEl>
                                      </p:cBhvr>
                                    </p:animEffect>
                                  </p:childTnLst>
                                </p:cTn>
                              </p:par>
                              <p:par>
                                <p:cTn id="60" presetID="1" presetClass="entr" presetSubtype="0" fill="hold" nodeType="withEffect">
                                  <p:stCondLst>
                                    <p:cond delay="0"/>
                                  </p:stCondLst>
                                  <p:childTnLst>
                                    <p:set>
                                      <p:cBhvr>
                                        <p:cTn id="61" dur="1" fill="hold">
                                          <p:stCondLst>
                                            <p:cond delay="0"/>
                                          </p:stCondLst>
                                        </p:cTn>
                                        <p:tgtEl>
                                          <p:spTgt spid="41"/>
                                        </p:tgtEl>
                                        <p:attrNameLst>
                                          <p:attrName>style.visibility</p:attrName>
                                        </p:attrNameLst>
                                      </p:cBhvr>
                                      <p:to>
                                        <p:strVal val="visible"/>
                                      </p:to>
                                    </p:set>
                                  </p:childTnLst>
                                </p:cTn>
                              </p:par>
                              <p:par>
                                <p:cTn id="62" presetID="1" presetClass="entr" presetSubtype="0" fill="hold" grpId="0" nodeType="withEffect">
                                  <p:stCondLst>
                                    <p:cond delay="0"/>
                                  </p:stCondLst>
                                  <p:childTnLst>
                                    <p:set>
                                      <p:cBhvr>
                                        <p:cTn id="63" dur="1" fill="hold">
                                          <p:stCondLst>
                                            <p:cond delay="0"/>
                                          </p:stCondLst>
                                        </p:cTn>
                                        <p:tgtEl>
                                          <p:spTgt spid="37"/>
                                        </p:tgtEl>
                                        <p:attrNameLst>
                                          <p:attrName>style.visibility</p:attrName>
                                        </p:attrNameLst>
                                      </p:cBhvr>
                                      <p:to>
                                        <p:strVal val="visible"/>
                                      </p:to>
                                    </p:set>
                                  </p:childTnLst>
                                </p:cTn>
                              </p:par>
                            </p:childTnLst>
                          </p:cTn>
                        </p:par>
                      </p:childTnLst>
                    </p:cTn>
                  </p:par>
                  <p:par>
                    <p:cTn id="64" fill="hold">
                      <p:stCondLst>
                        <p:cond delay="indefinite"/>
                      </p:stCondLst>
                      <p:childTnLst>
                        <p:par>
                          <p:cTn id="65" fill="hold">
                            <p:stCondLst>
                              <p:cond delay="0"/>
                            </p:stCondLst>
                            <p:childTnLst>
                              <p:par>
                                <p:cTn id="66" presetID="1" presetClass="entr" presetSubtype="0" fill="hold" nodeType="clickEffect">
                                  <p:stCondLst>
                                    <p:cond delay="0"/>
                                  </p:stCondLst>
                                  <p:childTnLst>
                                    <p:set>
                                      <p:cBhvr>
                                        <p:cTn id="67" dur="1" fill="hold">
                                          <p:stCondLst>
                                            <p:cond delay="0"/>
                                          </p:stCondLst>
                                        </p:cTn>
                                        <p:tgtEl>
                                          <p:spTgt spid="43"/>
                                        </p:tgtEl>
                                        <p:attrNameLst>
                                          <p:attrName>style.visibility</p:attrName>
                                        </p:attrNameLst>
                                      </p:cBhvr>
                                      <p:to>
                                        <p:strVal val="visible"/>
                                      </p:to>
                                    </p:set>
                                  </p:childTnLst>
                                </p:cTn>
                              </p:par>
                              <p:par>
                                <p:cTn id="68" presetID="1" presetClass="entr" presetSubtype="0" fill="hold" grpId="0" nodeType="withEffect">
                                  <p:stCondLst>
                                    <p:cond delay="0"/>
                                  </p:stCondLst>
                                  <p:childTnLst>
                                    <p:set>
                                      <p:cBhvr>
                                        <p:cTn id="69" dur="1" fill="hold">
                                          <p:stCondLst>
                                            <p:cond delay="0"/>
                                          </p:stCondLst>
                                        </p:cTn>
                                        <p:tgtEl>
                                          <p:spTgt spid="39"/>
                                        </p:tgtEl>
                                        <p:attrNameLst>
                                          <p:attrName>style.visibility</p:attrName>
                                        </p:attrNameLst>
                                      </p:cBhvr>
                                      <p:to>
                                        <p:strVal val="visible"/>
                                      </p:to>
                                    </p:set>
                                  </p:childTnLst>
                                </p:cTn>
                              </p:par>
                              <p:par>
                                <p:cTn id="70" presetID="1" presetClass="entr" presetSubtype="0" fill="hold" nodeType="withEffect">
                                  <p:stCondLst>
                                    <p:cond delay="0"/>
                                  </p:stCondLst>
                                  <p:childTnLst>
                                    <p:set>
                                      <p:cBhvr>
                                        <p:cTn id="71" dur="1" fill="hold">
                                          <p:stCondLst>
                                            <p:cond delay="0"/>
                                          </p:stCondLst>
                                        </p:cTn>
                                        <p:tgtEl>
                                          <p:spTgt spid="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p:bldP spid="30" grpId="0" animBg="1"/>
      <p:bldP spid="31" grpId="0"/>
      <p:bldP spid="33" grpId="0" animBg="1"/>
      <p:bldP spid="34" grpId="0"/>
      <p:bldP spid="35" grpId="0"/>
      <p:bldP spid="36" grpId="0"/>
      <p:bldP spid="37" grpId="0"/>
      <p:bldP spid="38" grpId="0"/>
      <p:bldP spid="39" grpId="0"/>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064940"/>
          </a:xfrm>
        </p:spPr>
        <p:txBody>
          <a:bodyPr/>
          <a:lstStyle/>
          <a:p>
            <a:r>
              <a:rPr lang="fr-FR" sz="6000" dirty="0" smtClean="0"/>
              <a:t>La mondialisation de la crise</a:t>
            </a:r>
            <a:endParaRPr lang="fr-FR" sz="6000" dirty="0"/>
          </a:p>
        </p:txBody>
      </p:sp>
      <p:sp>
        <p:nvSpPr>
          <p:cNvPr id="3" name="ZoneTexte 2"/>
          <p:cNvSpPr txBox="1">
            <a:spLocks noChangeArrowheads="1"/>
          </p:cNvSpPr>
          <p:nvPr/>
        </p:nvSpPr>
        <p:spPr bwMode="auto">
          <a:xfrm>
            <a:off x="525736" y="1996480"/>
            <a:ext cx="11521280" cy="954107"/>
          </a:xfrm>
          <a:prstGeom prst="rect">
            <a:avLst/>
          </a:prstGeom>
          <a:noFill/>
          <a:ln w="9525">
            <a:noFill/>
            <a:miter lim="800000"/>
            <a:headEnd/>
            <a:tailEnd/>
          </a:ln>
        </p:spPr>
        <p:txBody>
          <a:bodyPr wrap="square">
            <a:spAutoFit/>
          </a:bodyPr>
          <a:lstStyle/>
          <a:p>
            <a:pPr algn="l"/>
            <a:r>
              <a:rPr lang="fr-FR" sz="2800" dirty="0">
                <a:latin typeface="Book Antiqua" pitchFamily="18" charset="0"/>
              </a:rPr>
              <a:t>Les marchés financiers sont internationaux =&gt; la crise des </a:t>
            </a:r>
            <a:r>
              <a:rPr lang="fr-FR" sz="2800" dirty="0" err="1">
                <a:latin typeface="Book Antiqua" pitchFamily="18" charset="0"/>
              </a:rPr>
              <a:t>subprime</a:t>
            </a:r>
            <a:r>
              <a:rPr lang="fr-FR" sz="2800" dirty="0">
                <a:latin typeface="Book Antiqua" pitchFamily="18" charset="0"/>
              </a:rPr>
              <a:t> concernent les investisseurs de tous les pays</a:t>
            </a:r>
          </a:p>
        </p:txBody>
      </p:sp>
      <p:sp>
        <p:nvSpPr>
          <p:cNvPr id="4" name="ZoneTexte 3"/>
          <p:cNvSpPr txBox="1">
            <a:spLocks noChangeArrowheads="1"/>
          </p:cNvSpPr>
          <p:nvPr/>
        </p:nvSpPr>
        <p:spPr bwMode="auto">
          <a:xfrm>
            <a:off x="597174" y="3283496"/>
            <a:ext cx="11929111" cy="954107"/>
          </a:xfrm>
          <a:prstGeom prst="rect">
            <a:avLst/>
          </a:prstGeom>
          <a:noFill/>
          <a:ln w="9525">
            <a:noFill/>
            <a:miter lim="800000"/>
            <a:headEnd/>
            <a:tailEnd/>
          </a:ln>
        </p:spPr>
        <p:txBody>
          <a:bodyPr wrap="square">
            <a:spAutoFit/>
          </a:bodyPr>
          <a:lstStyle/>
          <a:p>
            <a:pPr algn="l"/>
            <a:r>
              <a:rPr lang="fr-FR" sz="2800" dirty="0">
                <a:latin typeface="Book Antiqua" pitchFamily="18" charset="0"/>
              </a:rPr>
              <a:t>Le ralentissement de la croissance affecte les pays émergents dont le PIB dépend  pour une part importante des exportations</a:t>
            </a:r>
          </a:p>
        </p:txBody>
      </p:sp>
      <p:sp>
        <p:nvSpPr>
          <p:cNvPr id="6" name="ZoneTexte 5"/>
          <p:cNvSpPr txBox="1">
            <a:spLocks noChangeArrowheads="1"/>
          </p:cNvSpPr>
          <p:nvPr/>
        </p:nvSpPr>
        <p:spPr bwMode="auto">
          <a:xfrm>
            <a:off x="525736" y="4732784"/>
            <a:ext cx="11929113" cy="954107"/>
          </a:xfrm>
          <a:prstGeom prst="rect">
            <a:avLst/>
          </a:prstGeom>
          <a:noFill/>
          <a:ln w="9525">
            <a:noFill/>
            <a:miter lim="800000"/>
            <a:headEnd/>
            <a:tailEnd/>
          </a:ln>
        </p:spPr>
        <p:txBody>
          <a:bodyPr wrap="square">
            <a:spAutoFit/>
          </a:bodyPr>
          <a:lstStyle/>
          <a:p>
            <a:pPr algn="l"/>
            <a:r>
              <a:rPr lang="fr-FR" sz="2800" dirty="0">
                <a:latin typeface="Book Antiqua" pitchFamily="18" charset="0"/>
              </a:rPr>
              <a:t>Les pays exportateurs de MP et d’énergie en difficulté du fait de la baisse du prix de ces biens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208956"/>
          </a:xfrm>
        </p:spPr>
        <p:txBody>
          <a:bodyPr/>
          <a:lstStyle/>
          <a:p>
            <a:r>
              <a:rPr lang="fr-FR" sz="4400" dirty="0" smtClean="0"/>
              <a:t>Les effets de la crise sur les exportations</a:t>
            </a:r>
            <a:endParaRPr lang="fr-FR" sz="4400" dirty="0"/>
          </a:p>
        </p:txBody>
      </p:sp>
      <p:pic>
        <p:nvPicPr>
          <p:cNvPr id="3" name="Picture 2"/>
          <p:cNvPicPr>
            <a:picLocks noChangeAspect="1" noChangeArrowheads="1"/>
          </p:cNvPicPr>
          <p:nvPr/>
        </p:nvPicPr>
        <p:blipFill>
          <a:blip r:embed="rId2" cstate="print"/>
          <a:srcRect/>
          <a:stretch>
            <a:fillRect/>
          </a:stretch>
        </p:blipFill>
        <p:spPr bwMode="auto">
          <a:xfrm>
            <a:off x="1173808" y="2644552"/>
            <a:ext cx="9568502" cy="5328592"/>
          </a:xfrm>
          <a:prstGeom prst="rect">
            <a:avLst/>
          </a:prstGeom>
          <a:noFill/>
          <a:ln w="9525">
            <a:noFill/>
            <a:miter lim="800000"/>
            <a:headEnd/>
            <a:tailEnd/>
          </a:ln>
        </p:spPr>
      </p:pic>
      <p:sp>
        <p:nvSpPr>
          <p:cNvPr id="4" name="ZoneTexte 3"/>
          <p:cNvSpPr txBox="1">
            <a:spLocks noChangeArrowheads="1"/>
          </p:cNvSpPr>
          <p:nvPr/>
        </p:nvSpPr>
        <p:spPr bwMode="auto">
          <a:xfrm>
            <a:off x="1389832" y="7973144"/>
            <a:ext cx="6188695" cy="461665"/>
          </a:xfrm>
          <a:prstGeom prst="rect">
            <a:avLst/>
          </a:prstGeom>
          <a:noFill/>
          <a:ln w="9525">
            <a:noFill/>
            <a:miter lim="800000"/>
            <a:headEnd/>
            <a:tailEnd/>
          </a:ln>
        </p:spPr>
        <p:txBody>
          <a:bodyPr wrap="square">
            <a:spAutoFit/>
          </a:bodyPr>
          <a:lstStyle/>
          <a:p>
            <a:pPr algn="l"/>
            <a:r>
              <a:rPr lang="fr-FR" sz="2400" dirty="0"/>
              <a:t>BNP, </a:t>
            </a:r>
            <a:r>
              <a:rPr lang="fr-FR" sz="2400" i="1" dirty="0" err="1"/>
              <a:t>Economic</a:t>
            </a:r>
            <a:r>
              <a:rPr lang="fr-FR" sz="2400" i="1" dirty="0"/>
              <a:t> </a:t>
            </a:r>
            <a:r>
              <a:rPr lang="fr-FR" sz="2400" i="1" dirty="0" err="1"/>
              <a:t>Research</a:t>
            </a:r>
            <a:r>
              <a:rPr lang="fr-FR" sz="2400" dirty="0"/>
              <a:t>, mars 2010.</a:t>
            </a:r>
          </a:p>
        </p:txBody>
      </p:sp>
      <p:sp>
        <p:nvSpPr>
          <p:cNvPr id="5" name="ZoneTexte 4"/>
          <p:cNvSpPr txBox="1"/>
          <p:nvPr/>
        </p:nvSpPr>
        <p:spPr>
          <a:xfrm>
            <a:off x="1101800" y="1708448"/>
            <a:ext cx="10873208" cy="954107"/>
          </a:xfrm>
          <a:prstGeom prst="rect">
            <a:avLst/>
          </a:prstGeom>
          <a:noFill/>
        </p:spPr>
        <p:txBody>
          <a:bodyPr wrap="square" rtlCol="0">
            <a:spAutoFit/>
          </a:bodyPr>
          <a:lstStyle/>
          <a:p>
            <a:pPr algn="l"/>
            <a:r>
              <a:rPr lang="fr-FR" sz="2800" dirty="0" smtClean="0"/>
              <a:t>La crise a des conséquences pour l’ensemble des exportations mondiales.</a:t>
            </a:r>
            <a:endParaRPr lang="fr-FR" sz="28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81720" y="571500"/>
            <a:ext cx="12169352" cy="1496988"/>
          </a:xfrm>
        </p:spPr>
        <p:txBody>
          <a:bodyPr/>
          <a:lstStyle/>
          <a:p>
            <a:r>
              <a:rPr lang="fr-FR" sz="4400" dirty="0" smtClean="0"/>
              <a:t>Les effets de la crise sur le prix des matières premières et les produits alimentaires</a:t>
            </a:r>
            <a:endParaRPr lang="fr-FR" sz="4400" dirty="0"/>
          </a:p>
        </p:txBody>
      </p:sp>
      <p:sp>
        <p:nvSpPr>
          <p:cNvPr id="3" name="ZoneTexte 2"/>
          <p:cNvSpPr txBox="1">
            <a:spLocks noChangeArrowheads="1"/>
          </p:cNvSpPr>
          <p:nvPr/>
        </p:nvSpPr>
        <p:spPr bwMode="auto">
          <a:xfrm>
            <a:off x="1533848" y="7469088"/>
            <a:ext cx="7643813" cy="461665"/>
          </a:xfrm>
          <a:prstGeom prst="rect">
            <a:avLst/>
          </a:prstGeom>
          <a:noFill/>
          <a:ln w="9525">
            <a:noFill/>
            <a:miter lim="800000"/>
            <a:headEnd/>
            <a:tailEnd/>
          </a:ln>
        </p:spPr>
        <p:txBody>
          <a:bodyPr>
            <a:spAutoFit/>
          </a:bodyPr>
          <a:lstStyle/>
          <a:p>
            <a:pPr algn="l"/>
            <a:r>
              <a:rPr lang="fr-FR" sz="2400" dirty="0"/>
              <a:t>BNP, </a:t>
            </a:r>
            <a:r>
              <a:rPr lang="fr-FR" sz="2400" i="1" dirty="0" err="1"/>
              <a:t>Economic</a:t>
            </a:r>
            <a:r>
              <a:rPr lang="fr-FR" sz="2400" i="1" dirty="0"/>
              <a:t> </a:t>
            </a:r>
            <a:r>
              <a:rPr lang="fr-FR" sz="2400" i="1" dirty="0" err="1"/>
              <a:t>Research</a:t>
            </a:r>
            <a:r>
              <a:rPr lang="fr-FR" sz="2400" dirty="0"/>
              <a:t>, mars 2010.</a:t>
            </a:r>
          </a:p>
        </p:txBody>
      </p:sp>
      <p:pic>
        <p:nvPicPr>
          <p:cNvPr id="4" name="Picture 2"/>
          <p:cNvPicPr>
            <a:picLocks noChangeAspect="1" noChangeArrowheads="1"/>
          </p:cNvPicPr>
          <p:nvPr/>
        </p:nvPicPr>
        <p:blipFill>
          <a:blip r:embed="rId2" cstate="print"/>
          <a:srcRect/>
          <a:stretch>
            <a:fillRect/>
          </a:stretch>
        </p:blipFill>
        <p:spPr bwMode="auto">
          <a:xfrm>
            <a:off x="1245816" y="2284512"/>
            <a:ext cx="8958642" cy="4968552"/>
          </a:xfrm>
          <a:prstGeom prst="rect">
            <a:avLst/>
          </a:prstGeom>
          <a:noFill/>
          <a:ln w="9525">
            <a:noFill/>
            <a:miter lim="800000"/>
            <a:headEnd/>
            <a:tailEnd/>
          </a:ln>
        </p:spPr>
      </p:pic>
      <p:sp>
        <p:nvSpPr>
          <p:cNvPr id="5" name="ZoneTexte 4"/>
          <p:cNvSpPr txBox="1"/>
          <p:nvPr/>
        </p:nvSpPr>
        <p:spPr>
          <a:xfrm>
            <a:off x="669752" y="8117160"/>
            <a:ext cx="11665296" cy="954107"/>
          </a:xfrm>
          <a:prstGeom prst="rect">
            <a:avLst/>
          </a:prstGeom>
          <a:noFill/>
        </p:spPr>
        <p:txBody>
          <a:bodyPr wrap="square" rtlCol="0">
            <a:spAutoFit/>
          </a:bodyPr>
          <a:lstStyle/>
          <a:p>
            <a:pPr algn="l"/>
            <a:r>
              <a:rPr lang="fr-FR" sz="2800" dirty="0" smtClean="0"/>
              <a:t>La crise a un effet à court terme sur le prix des MP et des produits alimentaires.</a:t>
            </a:r>
            <a:endParaRPr lang="fr-FR" sz="28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704900"/>
          </a:xfrm>
        </p:spPr>
        <p:txBody>
          <a:bodyPr/>
          <a:lstStyle/>
          <a:p>
            <a:r>
              <a:rPr lang="fr-FR" sz="4800" dirty="0" smtClean="0"/>
              <a:t>Les effets sur la production industrielle</a:t>
            </a:r>
            <a:endParaRPr lang="fr-FR" sz="4800" dirty="0"/>
          </a:p>
        </p:txBody>
      </p:sp>
      <p:pic>
        <p:nvPicPr>
          <p:cNvPr id="3" name="Picture 3"/>
          <p:cNvPicPr>
            <a:picLocks noChangeAspect="1" noChangeArrowheads="1"/>
          </p:cNvPicPr>
          <p:nvPr/>
        </p:nvPicPr>
        <p:blipFill>
          <a:blip r:embed="rId2" cstate="print"/>
          <a:srcRect/>
          <a:stretch>
            <a:fillRect/>
          </a:stretch>
        </p:blipFill>
        <p:spPr bwMode="auto">
          <a:xfrm>
            <a:off x="1461840" y="1636440"/>
            <a:ext cx="8517301" cy="5400600"/>
          </a:xfrm>
          <a:prstGeom prst="rect">
            <a:avLst/>
          </a:prstGeom>
          <a:noFill/>
          <a:ln w="9525">
            <a:noFill/>
            <a:miter lim="800000"/>
            <a:headEnd/>
            <a:tailEnd/>
          </a:ln>
        </p:spPr>
      </p:pic>
      <p:sp>
        <p:nvSpPr>
          <p:cNvPr id="4" name="ZoneTexte 4"/>
          <p:cNvSpPr txBox="1">
            <a:spLocks noChangeArrowheads="1"/>
          </p:cNvSpPr>
          <p:nvPr/>
        </p:nvSpPr>
        <p:spPr bwMode="auto">
          <a:xfrm>
            <a:off x="1461840" y="7037040"/>
            <a:ext cx="7643813" cy="461665"/>
          </a:xfrm>
          <a:prstGeom prst="rect">
            <a:avLst/>
          </a:prstGeom>
          <a:noFill/>
          <a:ln w="9525">
            <a:noFill/>
            <a:miter lim="800000"/>
            <a:headEnd/>
            <a:tailEnd/>
          </a:ln>
        </p:spPr>
        <p:txBody>
          <a:bodyPr>
            <a:spAutoFit/>
          </a:bodyPr>
          <a:lstStyle/>
          <a:p>
            <a:pPr algn="l"/>
            <a:r>
              <a:rPr lang="fr-FR" sz="2400" dirty="0"/>
              <a:t>BNP, </a:t>
            </a:r>
            <a:r>
              <a:rPr lang="fr-FR" sz="2400" i="1" dirty="0" err="1"/>
              <a:t>Economic</a:t>
            </a:r>
            <a:r>
              <a:rPr lang="fr-FR" sz="2400" i="1" dirty="0"/>
              <a:t> </a:t>
            </a:r>
            <a:r>
              <a:rPr lang="fr-FR" sz="2400" i="1" dirty="0" err="1"/>
              <a:t>Research</a:t>
            </a:r>
            <a:r>
              <a:rPr lang="fr-FR" sz="2400" dirty="0"/>
              <a:t>, mars 2010.</a:t>
            </a:r>
          </a:p>
        </p:txBody>
      </p:sp>
      <p:sp>
        <p:nvSpPr>
          <p:cNvPr id="5" name="ZoneTexte 4"/>
          <p:cNvSpPr txBox="1"/>
          <p:nvPr/>
        </p:nvSpPr>
        <p:spPr>
          <a:xfrm>
            <a:off x="1461840" y="7685112"/>
            <a:ext cx="9649072" cy="523220"/>
          </a:xfrm>
          <a:prstGeom prst="rect">
            <a:avLst/>
          </a:prstGeom>
          <a:noFill/>
        </p:spPr>
        <p:txBody>
          <a:bodyPr wrap="square" rtlCol="0">
            <a:spAutoFit/>
          </a:bodyPr>
          <a:lstStyle/>
          <a:p>
            <a:pPr algn="l"/>
            <a:r>
              <a:rPr lang="fr-FR" sz="2800" dirty="0" smtClean="0"/>
              <a:t>G3 : zone euro+ Etats-Unis + Japon </a:t>
            </a:r>
            <a:endParaRPr lang="fr-FR" sz="28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208956"/>
          </a:xfrm>
        </p:spPr>
        <p:txBody>
          <a:bodyPr/>
          <a:lstStyle/>
          <a:p>
            <a:r>
              <a:rPr lang="fr-FR" dirty="0" smtClean="0"/>
              <a:t>Les effets sur l’emploi</a:t>
            </a:r>
            <a:endParaRPr lang="fr-FR" dirty="0"/>
          </a:p>
        </p:txBody>
      </p:sp>
      <p:pic>
        <p:nvPicPr>
          <p:cNvPr id="3" name="Picture 2" descr="http://www.fin.gc.ca/pub/report-rapport/2009-3/images/capc2_6-fra.gif"/>
          <p:cNvPicPr>
            <a:picLocks noChangeAspect="1" noChangeArrowheads="1"/>
          </p:cNvPicPr>
          <p:nvPr/>
        </p:nvPicPr>
        <p:blipFill>
          <a:blip r:embed="rId2" cstate="print"/>
          <a:srcRect/>
          <a:stretch>
            <a:fillRect/>
          </a:stretch>
        </p:blipFill>
        <p:spPr bwMode="auto">
          <a:xfrm>
            <a:off x="931673" y="1852464"/>
            <a:ext cx="10285913" cy="6336704"/>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25736" y="628328"/>
            <a:ext cx="11881320" cy="1512168"/>
          </a:xfrm>
        </p:spPr>
        <p:txBody>
          <a:bodyPr/>
          <a:lstStyle/>
          <a:p>
            <a:r>
              <a:rPr lang="fr-FR" sz="4400" dirty="0" smtClean="0"/>
              <a:t>La mise en place de mesures prudentielles sur les marchés financiers </a:t>
            </a:r>
            <a:endParaRPr lang="fr-FR" sz="4400" dirty="0"/>
          </a:p>
        </p:txBody>
      </p:sp>
      <p:sp>
        <p:nvSpPr>
          <p:cNvPr id="3" name="ZoneTexte 2"/>
          <p:cNvSpPr txBox="1"/>
          <p:nvPr/>
        </p:nvSpPr>
        <p:spPr>
          <a:xfrm>
            <a:off x="513016" y="2212504"/>
            <a:ext cx="11737304" cy="2246769"/>
          </a:xfrm>
          <a:prstGeom prst="rect">
            <a:avLst/>
          </a:prstGeom>
          <a:noFill/>
        </p:spPr>
        <p:txBody>
          <a:bodyPr wrap="square" rtlCol="0">
            <a:spAutoFit/>
          </a:bodyPr>
          <a:lstStyle/>
          <a:p>
            <a:pPr algn="l"/>
            <a:r>
              <a:rPr lang="fr-FR" sz="2800" dirty="0" smtClean="0"/>
              <a:t>Rôle du G20, mais difficulté d’un consensus international sur les mesures à prendre.</a:t>
            </a:r>
          </a:p>
          <a:p>
            <a:pPr algn="l"/>
            <a:r>
              <a:rPr lang="fr-FR" sz="2800" dirty="0" smtClean="0"/>
              <a:t>Les accords de Bâle, créé en 1974, regroupe les p</a:t>
            </a:r>
            <a:r>
              <a:rPr lang="fr-FR" sz="2800" dirty="0" smtClean="0">
                <a:latin typeface="+mj-lt"/>
              </a:rPr>
              <a:t>rincipales </a:t>
            </a:r>
            <a:r>
              <a:rPr lang="fr-FR" sz="2800" dirty="0">
                <a:latin typeface="+mj-lt"/>
              </a:rPr>
              <a:t>Banques centrales, autorités politiques en matière monétaire, les grandes organisations financières internationales</a:t>
            </a:r>
            <a:r>
              <a:rPr lang="fr-FR" sz="2800" dirty="0" smtClean="0">
                <a:latin typeface="+mj-lt"/>
              </a:rPr>
              <a:t>.</a:t>
            </a:r>
            <a:endParaRPr lang="fr-FR" sz="2800" dirty="0"/>
          </a:p>
        </p:txBody>
      </p:sp>
      <p:sp>
        <p:nvSpPr>
          <p:cNvPr id="4" name="ZoneTexte 3"/>
          <p:cNvSpPr txBox="1"/>
          <p:nvPr/>
        </p:nvSpPr>
        <p:spPr>
          <a:xfrm>
            <a:off x="492352" y="4804792"/>
            <a:ext cx="11665296" cy="3539430"/>
          </a:xfrm>
          <a:prstGeom prst="rect">
            <a:avLst/>
          </a:prstGeom>
          <a:noFill/>
        </p:spPr>
        <p:txBody>
          <a:bodyPr wrap="square" rtlCol="0">
            <a:spAutoFit/>
          </a:bodyPr>
          <a:lstStyle/>
          <a:p>
            <a:pPr algn="l"/>
            <a:r>
              <a:rPr lang="fr-FR" sz="2800" dirty="0" smtClean="0"/>
              <a:t>Accords de Bâle III en 2010 :</a:t>
            </a:r>
          </a:p>
          <a:p>
            <a:pPr algn="l"/>
            <a:r>
              <a:rPr lang="fr-FR" sz="2800" dirty="0" smtClean="0"/>
              <a:t>S’assurer de la fiabilité des intervenants sur les marchés financiers.</a:t>
            </a:r>
          </a:p>
          <a:p>
            <a:pPr algn="l"/>
            <a:r>
              <a:rPr lang="fr-FR" sz="2800" dirty="0" smtClean="0"/>
              <a:t>Exigence en matière de capital pour pouvoir octroyer des prêts (bénéfices mis en réserve et actions ordinaires doivent représenter 7% des actifs).</a:t>
            </a:r>
          </a:p>
          <a:p>
            <a:pPr algn="l"/>
            <a:r>
              <a:rPr lang="fr-FR" sz="2800" dirty="0" smtClean="0"/>
              <a:t>Les Etats-Unis ont annoncé qu’ils n’appliqueront pas l’accord dans un premier temps, puis ils ont accepté son application avec des ajustements techniques le 2 juillet 2013.</a:t>
            </a:r>
            <a:endParaRPr lang="fr-FR"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75952" y="556320"/>
            <a:ext cx="10795000" cy="920924"/>
          </a:xfrm>
        </p:spPr>
        <p:txBody>
          <a:bodyPr/>
          <a:lstStyle/>
          <a:p>
            <a:r>
              <a:rPr lang="fr-FR" sz="3600" dirty="0" smtClean="0"/>
              <a:t>Peut-on empêcher les mécanismes de spéculation ?</a:t>
            </a:r>
            <a:endParaRPr lang="fr-FR" sz="3600" dirty="0"/>
          </a:p>
        </p:txBody>
      </p:sp>
      <p:sp>
        <p:nvSpPr>
          <p:cNvPr id="3" name="Rectangle 2"/>
          <p:cNvSpPr/>
          <p:nvPr/>
        </p:nvSpPr>
        <p:spPr>
          <a:xfrm>
            <a:off x="741760" y="3209877"/>
            <a:ext cx="11665296" cy="923330"/>
          </a:xfrm>
          <a:prstGeom prst="rect">
            <a:avLst/>
          </a:prstGeom>
        </p:spPr>
        <p:txBody>
          <a:bodyPr wrap="square">
            <a:spAutoFit/>
          </a:bodyPr>
          <a:lstStyle/>
          <a:p>
            <a:pPr algn="l"/>
            <a:r>
              <a:rPr lang="fr-FR" sz="1800" dirty="0" smtClean="0"/>
              <a:t>Prêts internationaux et dépôts internationaux à destination ou en provenance des paradis fiscaux, en % du total</a:t>
            </a:r>
            <a:br>
              <a:rPr lang="fr-FR" sz="1800" dirty="0" smtClean="0"/>
            </a:br>
            <a:r>
              <a:rPr lang="fr-FR" sz="1800" b="1" dirty="0" smtClean="0"/>
              <a:t>Lecture :</a:t>
            </a:r>
            <a:r>
              <a:rPr lang="fr-FR" sz="1800" dirty="0" smtClean="0"/>
              <a:t> quasiment la moitié des flux financiers internationaux transitent par les paradis fiscaux et cette proportion reste toujours plus importante qu'au début des années 2000, malgré la crise de 2008-2009.</a:t>
            </a:r>
            <a:endParaRPr lang="fr-FR" sz="1800" dirty="0"/>
          </a:p>
        </p:txBody>
      </p:sp>
      <p:pic>
        <p:nvPicPr>
          <p:cNvPr id="1026" name="Picture 2" descr="http://alternatives-economiques.fr/pics_bdd/article_options_visuel/A692073A.GIF"/>
          <p:cNvPicPr>
            <a:picLocks noChangeAspect="1" noChangeArrowheads="1"/>
          </p:cNvPicPr>
          <p:nvPr/>
        </p:nvPicPr>
        <p:blipFill>
          <a:blip r:embed="rId3" cstate="print"/>
          <a:srcRect/>
          <a:stretch>
            <a:fillRect/>
          </a:stretch>
        </p:blipFill>
        <p:spPr bwMode="auto">
          <a:xfrm>
            <a:off x="2298816" y="4228728"/>
            <a:ext cx="4923664" cy="4680520"/>
          </a:xfrm>
          <a:prstGeom prst="rect">
            <a:avLst/>
          </a:prstGeom>
          <a:noFill/>
        </p:spPr>
      </p:pic>
      <p:sp>
        <p:nvSpPr>
          <p:cNvPr id="6" name="ZoneTexte 5"/>
          <p:cNvSpPr txBox="1"/>
          <p:nvPr/>
        </p:nvSpPr>
        <p:spPr>
          <a:xfrm>
            <a:off x="7438504" y="4804792"/>
            <a:ext cx="4392488" cy="954107"/>
          </a:xfrm>
          <a:prstGeom prst="rect">
            <a:avLst/>
          </a:prstGeom>
          <a:noFill/>
        </p:spPr>
        <p:txBody>
          <a:bodyPr wrap="square" rtlCol="0">
            <a:spAutoFit/>
          </a:bodyPr>
          <a:lstStyle/>
          <a:p>
            <a:pPr algn="l"/>
            <a:r>
              <a:rPr lang="fr-FR" sz="2800" dirty="0" smtClean="0"/>
              <a:t>Alternatives économiques, </a:t>
            </a:r>
            <a:r>
              <a:rPr lang="fr-FR" sz="2800" i="1" dirty="0" smtClean="0"/>
              <a:t>février 2012</a:t>
            </a:r>
            <a:endParaRPr lang="fr-FR" sz="2800" dirty="0"/>
          </a:p>
        </p:txBody>
      </p:sp>
      <p:sp>
        <p:nvSpPr>
          <p:cNvPr id="7" name="ZoneTexte 6"/>
          <p:cNvSpPr txBox="1"/>
          <p:nvPr/>
        </p:nvSpPr>
        <p:spPr>
          <a:xfrm>
            <a:off x="7294488" y="6545748"/>
            <a:ext cx="4176464" cy="2308324"/>
          </a:xfrm>
          <a:prstGeom prst="rect">
            <a:avLst/>
          </a:prstGeom>
          <a:noFill/>
        </p:spPr>
        <p:txBody>
          <a:bodyPr wrap="square" rtlCol="0">
            <a:spAutoFit/>
          </a:bodyPr>
          <a:lstStyle/>
          <a:p>
            <a:pPr algn="l"/>
            <a:r>
              <a:rPr lang="fr-FR" sz="2400" dirty="0" smtClean="0"/>
              <a:t>Mise en place d’un forum mondial sur la transparence et l’échange : à terme notation des pays en fonction de la transparence de leur système financier.</a:t>
            </a:r>
            <a:endParaRPr lang="fr-FR" sz="2400" dirty="0"/>
          </a:p>
        </p:txBody>
      </p:sp>
      <p:sp>
        <p:nvSpPr>
          <p:cNvPr id="4" name="ZoneTexte 3"/>
          <p:cNvSpPr txBox="1"/>
          <p:nvPr/>
        </p:nvSpPr>
        <p:spPr>
          <a:xfrm>
            <a:off x="741760" y="1564432"/>
            <a:ext cx="11665296" cy="954107"/>
          </a:xfrm>
          <a:prstGeom prst="rect">
            <a:avLst/>
          </a:prstGeom>
          <a:noFill/>
        </p:spPr>
        <p:txBody>
          <a:bodyPr wrap="square" rtlCol="0">
            <a:spAutoFit/>
          </a:bodyPr>
          <a:lstStyle/>
          <a:p>
            <a:pPr algn="l"/>
            <a:r>
              <a:rPr lang="fr-FR" sz="2800" dirty="0" smtClean="0"/>
              <a:t>La réglementation est-elle possible lorsqu’il existe une libre circulation des capitaux ?</a:t>
            </a:r>
            <a:endParaRPr lang="fr-FR" sz="2800" dirty="0"/>
          </a:p>
        </p:txBody>
      </p:sp>
      <p:sp>
        <p:nvSpPr>
          <p:cNvPr id="5" name="ZoneTexte 4"/>
          <p:cNvSpPr txBox="1"/>
          <p:nvPr/>
        </p:nvSpPr>
        <p:spPr>
          <a:xfrm>
            <a:off x="741760" y="2518539"/>
            <a:ext cx="11665296" cy="584775"/>
          </a:xfrm>
          <a:prstGeom prst="rect">
            <a:avLst/>
          </a:prstGeom>
          <a:noFill/>
        </p:spPr>
        <p:txBody>
          <a:bodyPr wrap="square" rtlCol="0">
            <a:spAutoFit/>
          </a:bodyPr>
          <a:lstStyle/>
          <a:p>
            <a:pPr algn="l"/>
            <a:r>
              <a:rPr lang="fr-FR" sz="3200" dirty="0" smtClean="0"/>
              <a:t>L’existence de paradis fiscaux</a:t>
            </a:r>
            <a:endParaRPr lang="fr-FR"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02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P spid="4" grpId="0"/>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3728" y="571500"/>
            <a:ext cx="11953328" cy="1713012"/>
          </a:xfrm>
        </p:spPr>
        <p:txBody>
          <a:bodyPr/>
          <a:lstStyle/>
          <a:p>
            <a:r>
              <a:rPr lang="fr-FR" sz="5400" dirty="0" smtClean="0"/>
              <a:t>De la crise financière à la crise des dettes souveraines</a:t>
            </a:r>
            <a:endParaRPr lang="fr-FR" sz="5400" dirty="0"/>
          </a:p>
        </p:txBody>
      </p:sp>
      <p:sp>
        <p:nvSpPr>
          <p:cNvPr id="3" name="ZoneTexte 2"/>
          <p:cNvSpPr txBox="1"/>
          <p:nvPr/>
        </p:nvSpPr>
        <p:spPr>
          <a:xfrm>
            <a:off x="734840" y="2428528"/>
            <a:ext cx="11521280" cy="3970318"/>
          </a:xfrm>
          <a:prstGeom prst="rect">
            <a:avLst/>
          </a:prstGeom>
          <a:noFill/>
        </p:spPr>
        <p:txBody>
          <a:bodyPr wrap="square" rtlCol="0">
            <a:spAutoFit/>
          </a:bodyPr>
          <a:lstStyle/>
          <a:p>
            <a:pPr algn="l"/>
            <a:r>
              <a:rPr lang="fr-FR" dirty="0" smtClean="0"/>
              <a:t>Ralentissement de l’activité économique =&gt;</a:t>
            </a:r>
          </a:p>
          <a:p>
            <a:pPr algn="l"/>
            <a:r>
              <a:rPr lang="fr-FR" dirty="0" smtClean="0"/>
              <a:t>Baisse des recettes fiscales + augmentation des dépenses.</a:t>
            </a:r>
          </a:p>
          <a:p>
            <a:pPr algn="l"/>
            <a:r>
              <a:rPr lang="fr-FR" dirty="0" smtClean="0"/>
              <a:t> =&gt; risque de déficit budgétaire</a:t>
            </a:r>
          </a:p>
          <a:p>
            <a:pPr algn="l"/>
            <a:endParaRPr lang="fr-FR" dirty="0"/>
          </a:p>
          <a:p>
            <a:pPr algn="l"/>
            <a:r>
              <a:rPr lang="fr-FR" dirty="0" smtClean="0"/>
              <a:t>Quels sont les niveaux d’endettement des gouvernements avant la crise ?</a:t>
            </a:r>
            <a:endParaRPr lang="fr-FR" dirty="0"/>
          </a:p>
        </p:txBody>
      </p:sp>
    </p:spTree>
    <p:extLst>
      <p:ext uri="{BB962C8B-B14F-4D97-AF65-F5344CB8AC3E}">
        <p14:creationId xmlns:p14="http://schemas.microsoft.com/office/powerpoint/2010/main" val="4279869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25736" y="700336"/>
            <a:ext cx="12025336" cy="1080120"/>
          </a:xfrm>
        </p:spPr>
        <p:txBody>
          <a:bodyPr/>
          <a:lstStyle/>
          <a:p>
            <a:r>
              <a:rPr lang="fr-FR" sz="4800" dirty="0" smtClean="0"/>
              <a:t>Endettement des administrations publiques</a:t>
            </a:r>
            <a:endParaRPr lang="fr-FR" sz="48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5734" y="1996480"/>
            <a:ext cx="11322638" cy="5760640"/>
          </a:xfrm>
          <a:prstGeom prst="rect">
            <a:avLst/>
          </a:prstGeom>
          <a:solidFill>
            <a:srgbClr val="92D050"/>
          </a:solidFill>
          <a:ln>
            <a:noFill/>
          </a:ln>
          <a:effectLst/>
        </p:spPr>
      </p:pic>
      <p:sp>
        <p:nvSpPr>
          <p:cNvPr id="3" name="ZoneTexte 2"/>
          <p:cNvSpPr txBox="1"/>
          <p:nvPr/>
        </p:nvSpPr>
        <p:spPr>
          <a:xfrm>
            <a:off x="820526" y="7933010"/>
            <a:ext cx="8032930" cy="461665"/>
          </a:xfrm>
          <a:prstGeom prst="rect">
            <a:avLst/>
          </a:prstGeom>
          <a:noFill/>
        </p:spPr>
        <p:txBody>
          <a:bodyPr wrap="square" rtlCol="0">
            <a:spAutoFit/>
          </a:bodyPr>
          <a:lstStyle/>
          <a:p>
            <a:pPr algn="l"/>
            <a:r>
              <a:rPr lang="fr-FR" sz="2400" dirty="0" smtClean="0"/>
              <a:t>Source OCDE</a:t>
            </a:r>
            <a:endParaRPr lang="fr-FR" sz="2400" dirty="0"/>
          </a:p>
        </p:txBody>
      </p:sp>
      <p:sp>
        <p:nvSpPr>
          <p:cNvPr id="4" name="Ellipse 3"/>
          <p:cNvSpPr/>
          <p:nvPr/>
        </p:nvSpPr>
        <p:spPr bwMode="auto">
          <a:xfrm>
            <a:off x="3910112" y="3724672"/>
            <a:ext cx="1584176" cy="2736304"/>
          </a:xfrm>
          <a:prstGeom prst="ellipse">
            <a:avLst/>
          </a:prstGeom>
          <a:noFill/>
          <a:ln w="38100" cap="flat" cmpd="sng" algn="ctr">
            <a:solidFill>
              <a:srgbClr val="FF0000"/>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6" name="Ellipse 5"/>
          <p:cNvSpPr/>
          <p:nvPr/>
        </p:nvSpPr>
        <p:spPr bwMode="auto">
          <a:xfrm>
            <a:off x="3730092" y="1996480"/>
            <a:ext cx="1944216" cy="5936530"/>
          </a:xfrm>
          <a:prstGeom prst="ellipse">
            <a:avLst/>
          </a:prstGeom>
          <a:noFill/>
          <a:ln w="38100" cap="flat" cmpd="sng" algn="ctr">
            <a:solidFill>
              <a:srgbClr val="FF0000"/>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7" name="Ellipse 6"/>
          <p:cNvSpPr/>
          <p:nvPr/>
        </p:nvSpPr>
        <p:spPr bwMode="auto">
          <a:xfrm>
            <a:off x="10894888" y="1996480"/>
            <a:ext cx="1944216" cy="5936530"/>
          </a:xfrm>
          <a:prstGeom prst="ellipse">
            <a:avLst/>
          </a:prstGeom>
          <a:noFill/>
          <a:ln w="38100" cap="flat" cmpd="sng" algn="ctr">
            <a:solidFill>
              <a:srgbClr val="FF0000"/>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Tree>
    <p:extLst>
      <p:ext uri="{BB962C8B-B14F-4D97-AF65-F5344CB8AC3E}">
        <p14:creationId xmlns:p14="http://schemas.microsoft.com/office/powerpoint/2010/main" val="4252406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 fill="hold"/>
                                        <p:tgtEl>
                                          <p:spTgt spid="1026"/>
                                        </p:tgtEl>
                                        <p:attrNameLst>
                                          <p:attrName>ppt_w</p:attrName>
                                        </p:attrNameLst>
                                      </p:cBhvr>
                                      <p:tavLst>
                                        <p:tav tm="0">
                                          <p:val>
                                            <p:fltVal val="0"/>
                                          </p:val>
                                        </p:tav>
                                        <p:tav tm="100000">
                                          <p:val>
                                            <p:strVal val="#ppt_w"/>
                                          </p:val>
                                        </p:tav>
                                      </p:tavLst>
                                    </p:anim>
                                    <p:anim calcmode="lin" valueType="num">
                                      <p:cBhvr>
                                        <p:cTn id="8" dur="500" fill="hold"/>
                                        <p:tgtEl>
                                          <p:spTgt spid="1026"/>
                                        </p:tgtEl>
                                        <p:attrNameLst>
                                          <p:attrName>ppt_h</p:attrName>
                                        </p:attrNameLst>
                                      </p:cBhvr>
                                      <p:tavLst>
                                        <p:tav tm="0">
                                          <p:val>
                                            <p:fltVal val="0"/>
                                          </p:val>
                                        </p:tav>
                                        <p:tav tm="100000">
                                          <p:val>
                                            <p:strVal val="#ppt_h"/>
                                          </p:val>
                                        </p:tav>
                                      </p:tavLst>
                                    </p:anim>
                                    <p:animEffect transition="in" filter="fade">
                                      <p:cBhvr>
                                        <p:cTn id="9" dur="500"/>
                                        <p:tgtEl>
                                          <p:spTgt spid="1026"/>
                                        </p:tgtEl>
                                      </p:cBhvr>
                                    </p:animEffect>
                                  </p:childTnLst>
                                </p:cTn>
                              </p:par>
                            </p:childTnLst>
                          </p:cTn>
                        </p:par>
                        <p:par>
                          <p:cTn id="10" fill="hold">
                            <p:stCondLst>
                              <p:cond delay="500"/>
                            </p:stCondLst>
                            <p:childTnLst>
                              <p:par>
                                <p:cTn id="11" presetID="1"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subTnLst>
                                    <p:set>
                                      <p:cBhvr override="childStyle">
                                        <p:cTn dur="1" fill="hold" display="0" masterRel="nextClick" afterEffect="1"/>
                                        <p:tgtEl>
                                          <p:spTgt spid="6"/>
                                        </p:tgtEl>
                                        <p:attrNameLst>
                                          <p:attrName>style.visibility</p:attrName>
                                        </p:attrNameLst>
                                      </p:cBhvr>
                                      <p:to>
                                        <p:strVal val="hidden"/>
                                      </p:to>
                                    </p:set>
                                  </p:subTnLst>
                                </p:cTn>
                              </p:par>
                              <p:par>
                                <p:cTn id="17" presetID="1"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childTnLst>
                                  <p:subTnLst>
                                    <p:set>
                                      <p:cBhvr override="childStyle">
                                        <p:cTn dur="1" fill="hold" display="0" masterRel="nextClick" afterEffect="1"/>
                                        <p:tgtEl>
                                          <p:spTgt spid="7"/>
                                        </p:tgtEl>
                                        <p:attrNameLst>
                                          <p:attrName>style.visibility</p:attrName>
                                        </p:attrNameLst>
                                      </p:cBhvr>
                                      <p:to>
                                        <p:strVal val="hidden"/>
                                      </p:to>
                                    </p:set>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6" grpId="0" animBg="1"/>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3728" y="571500"/>
            <a:ext cx="11953328" cy="1713012"/>
          </a:xfrm>
        </p:spPr>
        <p:txBody>
          <a:bodyPr/>
          <a:lstStyle/>
          <a:p>
            <a:r>
              <a:rPr lang="fr-FR" sz="5400" dirty="0" smtClean="0"/>
              <a:t>De la crise financière à la crise des dettes souveraines</a:t>
            </a:r>
            <a:endParaRPr lang="fr-FR" sz="5400" dirty="0"/>
          </a:p>
        </p:txBody>
      </p:sp>
      <p:sp>
        <p:nvSpPr>
          <p:cNvPr id="3" name="ZoneTexte 2"/>
          <p:cNvSpPr txBox="1"/>
          <p:nvPr/>
        </p:nvSpPr>
        <p:spPr>
          <a:xfrm>
            <a:off x="734840" y="2428528"/>
            <a:ext cx="11521280" cy="5078313"/>
          </a:xfrm>
          <a:prstGeom prst="rect">
            <a:avLst/>
          </a:prstGeom>
          <a:noFill/>
        </p:spPr>
        <p:txBody>
          <a:bodyPr wrap="square" rtlCol="0">
            <a:spAutoFit/>
          </a:bodyPr>
          <a:lstStyle/>
          <a:p>
            <a:pPr algn="l"/>
            <a:r>
              <a:rPr lang="fr-FR" dirty="0" smtClean="0"/>
              <a:t>Ralentissement de l’activité économique =&gt;</a:t>
            </a:r>
          </a:p>
          <a:p>
            <a:pPr algn="l"/>
            <a:r>
              <a:rPr lang="fr-FR" dirty="0" smtClean="0"/>
              <a:t>Baisse des recettes fiscales + augmentation des dépenses</a:t>
            </a:r>
          </a:p>
          <a:p>
            <a:pPr algn="l"/>
            <a:r>
              <a:rPr lang="fr-FR" dirty="0" smtClean="0"/>
              <a:t> =&gt; risque de déficit budgétaire</a:t>
            </a:r>
          </a:p>
          <a:p>
            <a:pPr algn="l"/>
            <a:endParaRPr lang="fr-FR" dirty="0"/>
          </a:p>
          <a:p>
            <a:pPr algn="l"/>
            <a:r>
              <a:rPr lang="fr-FR" dirty="0" smtClean="0"/>
              <a:t>Quels sont les niveaux d’endettement des gouvernements avant la crise ?</a:t>
            </a:r>
          </a:p>
          <a:p>
            <a:pPr algn="l"/>
            <a:endParaRPr lang="fr-FR" dirty="0"/>
          </a:p>
          <a:p>
            <a:pPr algn="l"/>
            <a:r>
              <a:rPr lang="fr-FR" dirty="0" smtClean="0"/>
              <a:t>Endettement public et endettement privé</a:t>
            </a:r>
            <a:endParaRPr lang="fr-FR" dirty="0"/>
          </a:p>
        </p:txBody>
      </p:sp>
    </p:spTree>
    <p:extLst>
      <p:ext uri="{BB962C8B-B14F-4D97-AF65-F5344CB8AC3E}">
        <p14:creationId xmlns:p14="http://schemas.microsoft.com/office/powerpoint/2010/main" val="2707836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5128" y="1708448"/>
            <a:ext cx="11472445" cy="5976664"/>
          </a:xfrm>
          <a:prstGeom prst="rect">
            <a:avLst/>
          </a:prstGeom>
          <a:solidFill>
            <a:srgbClr val="92D050"/>
          </a:solidFill>
          <a:ln>
            <a:noFill/>
          </a:ln>
          <a:effectLst/>
        </p:spPr>
      </p:pic>
      <p:sp>
        <p:nvSpPr>
          <p:cNvPr id="2" name="Titre 1"/>
          <p:cNvSpPr>
            <a:spLocks noGrp="1"/>
          </p:cNvSpPr>
          <p:nvPr>
            <p:ph type="title"/>
          </p:nvPr>
        </p:nvSpPr>
        <p:spPr>
          <a:xfrm>
            <a:off x="525736" y="571500"/>
            <a:ext cx="12025336" cy="992932"/>
          </a:xfrm>
        </p:spPr>
        <p:txBody>
          <a:bodyPr/>
          <a:lstStyle/>
          <a:p>
            <a:r>
              <a:rPr lang="fr-FR" dirty="0" smtClean="0"/>
              <a:t>Endettement des ménages</a:t>
            </a:r>
            <a:endParaRPr lang="fr-FR" dirty="0"/>
          </a:p>
        </p:txBody>
      </p:sp>
      <p:sp>
        <p:nvSpPr>
          <p:cNvPr id="3" name="ZoneTexte 2"/>
          <p:cNvSpPr txBox="1"/>
          <p:nvPr/>
        </p:nvSpPr>
        <p:spPr>
          <a:xfrm>
            <a:off x="819079" y="7685112"/>
            <a:ext cx="7915569" cy="523220"/>
          </a:xfrm>
          <a:prstGeom prst="rect">
            <a:avLst/>
          </a:prstGeom>
          <a:noFill/>
        </p:spPr>
        <p:txBody>
          <a:bodyPr wrap="square" rtlCol="0">
            <a:spAutoFit/>
          </a:bodyPr>
          <a:lstStyle/>
          <a:p>
            <a:pPr algn="l"/>
            <a:r>
              <a:rPr lang="fr-FR" sz="2800" dirty="0" smtClean="0"/>
              <a:t>Source OCDE</a:t>
            </a:r>
            <a:endParaRPr lang="fr-FR" sz="2800" dirty="0"/>
          </a:p>
        </p:txBody>
      </p:sp>
      <p:sp>
        <p:nvSpPr>
          <p:cNvPr id="5" name="Ellipse 4"/>
          <p:cNvSpPr/>
          <p:nvPr/>
        </p:nvSpPr>
        <p:spPr bwMode="auto">
          <a:xfrm>
            <a:off x="3402536" y="3328628"/>
            <a:ext cx="1584176" cy="3060340"/>
          </a:xfrm>
          <a:prstGeom prst="ellipse">
            <a:avLst/>
          </a:prstGeom>
          <a:noFill/>
          <a:ln w="38100" cap="flat" cmpd="sng" algn="ctr">
            <a:solidFill>
              <a:srgbClr val="FF0000"/>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6" name="Ellipse 5"/>
          <p:cNvSpPr/>
          <p:nvPr/>
        </p:nvSpPr>
        <p:spPr bwMode="auto">
          <a:xfrm>
            <a:off x="10750872" y="3076600"/>
            <a:ext cx="1368152" cy="504056"/>
          </a:xfrm>
          <a:prstGeom prst="ellipse">
            <a:avLst/>
          </a:prstGeom>
          <a:noFill/>
          <a:ln w="38100" cap="flat" cmpd="sng" algn="ctr">
            <a:solidFill>
              <a:srgbClr val="FF0000"/>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8" name="Ellipse 7"/>
          <p:cNvSpPr/>
          <p:nvPr/>
        </p:nvSpPr>
        <p:spPr bwMode="auto">
          <a:xfrm>
            <a:off x="10744952" y="6677000"/>
            <a:ext cx="1368152" cy="504056"/>
          </a:xfrm>
          <a:prstGeom prst="ellipse">
            <a:avLst/>
          </a:prstGeom>
          <a:noFill/>
          <a:ln w="38100" cap="flat" cmpd="sng" algn="ctr">
            <a:solidFill>
              <a:srgbClr val="FF0000"/>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9" name="Ellipse 8"/>
          <p:cNvSpPr/>
          <p:nvPr/>
        </p:nvSpPr>
        <p:spPr bwMode="auto">
          <a:xfrm>
            <a:off x="10737037" y="5348464"/>
            <a:ext cx="1368152" cy="504056"/>
          </a:xfrm>
          <a:prstGeom prst="ellipse">
            <a:avLst/>
          </a:prstGeom>
          <a:noFill/>
          <a:ln w="38100" cap="flat" cmpd="sng" algn="ctr">
            <a:solidFill>
              <a:srgbClr val="FF0000"/>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10" name="Ellipse 9"/>
          <p:cNvSpPr/>
          <p:nvPr/>
        </p:nvSpPr>
        <p:spPr bwMode="auto">
          <a:xfrm>
            <a:off x="10737037" y="7191368"/>
            <a:ext cx="1368152" cy="504056"/>
          </a:xfrm>
          <a:prstGeom prst="ellipse">
            <a:avLst/>
          </a:prstGeom>
          <a:noFill/>
          <a:ln w="38100" cap="flat" cmpd="sng" algn="ctr">
            <a:solidFill>
              <a:srgbClr val="FF0000"/>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Tree>
    <p:extLst>
      <p:ext uri="{BB962C8B-B14F-4D97-AF65-F5344CB8AC3E}">
        <p14:creationId xmlns:p14="http://schemas.microsoft.com/office/powerpoint/2010/main" val="1505285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1"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childTnLst>
                                  <p:subTnLst>
                                    <p:set>
                                      <p:cBhvr override="childStyle">
                                        <p:cTn dur="1" fill="hold" display="0" masterRel="nextClick" afterEffect="1"/>
                                        <p:tgtEl>
                                          <p:spTgt spid="5"/>
                                        </p:tgtEl>
                                        <p:attrNameLst>
                                          <p:attrName>style.visibility</p:attrName>
                                        </p:attrNameLst>
                                      </p:cBhvr>
                                      <p:to>
                                        <p:strVal val="hidden"/>
                                      </p:to>
                                    </p:set>
                                  </p:sub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childTnLst>
                                  <p:subTnLst>
                                    <p:set>
                                      <p:cBhvr override="childStyle">
                                        <p:cTn dur="1" fill="hold" display="0" masterRel="nextClick" afterEffect="1"/>
                                        <p:tgtEl>
                                          <p:spTgt spid="6"/>
                                        </p:tgtEl>
                                        <p:attrNameLst>
                                          <p:attrName>style.visibility</p:attrName>
                                        </p:attrNameLst>
                                      </p:cBhvr>
                                      <p:to>
                                        <p:strVal val="hidden"/>
                                      </p:to>
                                    </p:set>
                                  </p:subTnLst>
                                </p:cTn>
                              </p:par>
                              <p:par>
                                <p:cTn id="21" presetID="1"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childTnLst>
                                  <p:subTnLst>
                                    <p:set>
                                      <p:cBhvr override="childStyle">
                                        <p:cTn dur="1" fill="hold" display="0" masterRel="nextClick" afterEffect="1"/>
                                        <p:tgtEl>
                                          <p:spTgt spid="9"/>
                                        </p:tgtEl>
                                        <p:attrNameLst>
                                          <p:attrName>style.visibility</p:attrName>
                                        </p:attrNameLst>
                                      </p:cBhvr>
                                      <p:to>
                                        <p:strVal val="hidden"/>
                                      </p:to>
                                    </p:set>
                                  </p:subTnLst>
                                </p:cTn>
                              </p:par>
                              <p:par>
                                <p:cTn id="23" presetID="1"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childTnLst>
                                  <p:subTnLst>
                                    <p:set>
                                      <p:cBhvr override="childStyle">
                                        <p:cTn dur="1" fill="hold" display="0" masterRel="nextClick" afterEffect="1"/>
                                        <p:tgtEl>
                                          <p:spTgt spid="8"/>
                                        </p:tgtEl>
                                        <p:attrNameLst>
                                          <p:attrName>style.visibility</p:attrName>
                                        </p:attrNameLst>
                                      </p:cBhvr>
                                      <p:to>
                                        <p:strVal val="hidden"/>
                                      </p:to>
                                    </p:set>
                                  </p:subTnLst>
                                </p:cTn>
                              </p:par>
                              <p:par>
                                <p:cTn id="25" presetID="1" presetClass="entr" presetSubtype="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childTnLst>
                                  <p:subTnLst>
                                    <p:set>
                                      <p:cBhvr override="childStyle">
                                        <p:cTn dur="1" fill="hold" display="0" masterRel="nextClick" afterEffect="1"/>
                                        <p:tgtEl>
                                          <p:spTgt spid="10"/>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6" grpId="0" animBg="1"/>
      <p:bldP spid="8" grpId="0" animBg="1"/>
      <p:bldP spid="9" grpId="0" animBg="1"/>
      <p:bldP spid="1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208956"/>
          </a:xfrm>
        </p:spPr>
        <p:txBody>
          <a:bodyPr/>
          <a:lstStyle/>
          <a:p>
            <a:r>
              <a:rPr lang="fr-FR" sz="4800" dirty="0" smtClean="0"/>
              <a:t>Les spécificités de la dette publique</a:t>
            </a:r>
            <a:endParaRPr lang="fr-FR" sz="4800" dirty="0"/>
          </a:p>
        </p:txBody>
      </p:sp>
      <p:sp>
        <p:nvSpPr>
          <p:cNvPr id="3" name="ZoneTexte 2"/>
          <p:cNvSpPr txBox="1"/>
          <p:nvPr/>
        </p:nvSpPr>
        <p:spPr>
          <a:xfrm>
            <a:off x="453728" y="1708448"/>
            <a:ext cx="11737304" cy="6986528"/>
          </a:xfrm>
          <a:prstGeom prst="rect">
            <a:avLst/>
          </a:prstGeom>
          <a:noFill/>
        </p:spPr>
        <p:txBody>
          <a:bodyPr wrap="square" rtlCol="0">
            <a:spAutoFit/>
          </a:bodyPr>
          <a:lstStyle/>
          <a:p>
            <a:pPr algn="l"/>
            <a:r>
              <a:rPr lang="fr-FR" sz="2800" dirty="0" smtClean="0"/>
              <a:t>La dette d’un gouvernement n’est pas comparable à une dette privée :</a:t>
            </a:r>
          </a:p>
          <a:p>
            <a:pPr algn="l"/>
            <a:endParaRPr lang="fr-FR" sz="2800" dirty="0" smtClean="0"/>
          </a:p>
          <a:p>
            <a:pPr marL="571500" indent="-571500" algn="l">
              <a:buFontTx/>
              <a:buChar char="-"/>
            </a:pPr>
            <a:r>
              <a:rPr lang="fr-FR" sz="2800" dirty="0" smtClean="0"/>
              <a:t>Le gouvernement a un horizon de temps « infini ».</a:t>
            </a:r>
          </a:p>
          <a:p>
            <a:pPr marL="571500" indent="-571500" algn="l">
              <a:buFontTx/>
              <a:buChar char="-"/>
            </a:pPr>
            <a:r>
              <a:rPr lang="fr-FR" sz="2800" dirty="0" smtClean="0"/>
              <a:t>Le gouvernement peut modifier ses recettes. Ni les entreprises ni les ménages ne peuvent décider de leurs revenus.</a:t>
            </a:r>
          </a:p>
          <a:p>
            <a:pPr marL="571500" indent="-571500" algn="l">
              <a:buFontTx/>
              <a:buChar char="-"/>
            </a:pPr>
            <a:r>
              <a:rPr lang="fr-FR" sz="2800" dirty="0" smtClean="0"/>
              <a:t>Le gouvernement peut s’endetter pour financer des investissements qui seront payés par des impôts futurs.</a:t>
            </a:r>
          </a:p>
          <a:p>
            <a:pPr marL="571500" indent="-571500" algn="l">
              <a:buFontTx/>
              <a:buChar char="-"/>
            </a:pPr>
            <a:r>
              <a:rPr lang="fr-FR" sz="2800" dirty="0" smtClean="0"/>
              <a:t>Le gouvernement peut dépenser lorsque les agents ne peuvent ou ne veulent pas le faire. Relance de l’activité par une politique contra-cyclique.</a:t>
            </a:r>
          </a:p>
          <a:p>
            <a:pPr marL="571500" indent="-571500" algn="l">
              <a:buFontTx/>
              <a:buChar char="-"/>
            </a:pPr>
            <a:r>
              <a:rPr lang="fr-FR" sz="2800" dirty="0" smtClean="0"/>
              <a:t>Politique d’endettement et politique monétaire.</a:t>
            </a:r>
          </a:p>
          <a:p>
            <a:pPr lvl="1" algn="l"/>
            <a:r>
              <a:rPr lang="fr-FR" sz="2800" dirty="0"/>
              <a:t>	</a:t>
            </a:r>
            <a:r>
              <a:rPr lang="fr-FR" sz="2800" dirty="0" smtClean="0"/>
              <a:t>	 En situation de récession et absence de plein emploi, lorsqu’il n’y a pas de risque d’inflation, l’endettement du gouvernement peut absorber l’épargne qui ne trouve pas à se placer.</a:t>
            </a:r>
          </a:p>
          <a:p>
            <a:pPr lvl="1" algn="l"/>
            <a:r>
              <a:rPr lang="fr-FR" sz="2800" dirty="0"/>
              <a:t>	</a:t>
            </a:r>
            <a:r>
              <a:rPr lang="fr-FR" sz="2800" dirty="0" smtClean="0"/>
              <a:t>	 Spécificité de la situation dans la zone euro, par rapport aux autres pays développés.</a:t>
            </a:r>
          </a:p>
        </p:txBody>
      </p:sp>
    </p:spTree>
    <p:extLst>
      <p:ext uri="{BB962C8B-B14F-4D97-AF65-F5344CB8AC3E}">
        <p14:creationId xmlns:p14="http://schemas.microsoft.com/office/powerpoint/2010/main" val="2381001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3728" y="571500"/>
            <a:ext cx="12025336" cy="1136948"/>
          </a:xfrm>
        </p:spPr>
        <p:txBody>
          <a:bodyPr/>
          <a:lstStyle/>
          <a:p>
            <a:r>
              <a:rPr lang="fr-FR" sz="4400" dirty="0" smtClean="0"/>
              <a:t>Les politiques budgétaires gouvernementales</a:t>
            </a:r>
            <a:endParaRPr lang="fr-FR" sz="4400" dirty="0"/>
          </a:p>
        </p:txBody>
      </p:sp>
      <p:sp>
        <p:nvSpPr>
          <p:cNvPr id="3" name="ZoneTexte 2"/>
          <p:cNvSpPr txBox="1"/>
          <p:nvPr/>
        </p:nvSpPr>
        <p:spPr>
          <a:xfrm>
            <a:off x="453728" y="1852464"/>
            <a:ext cx="12097344" cy="6555641"/>
          </a:xfrm>
          <a:prstGeom prst="rect">
            <a:avLst/>
          </a:prstGeom>
          <a:noFill/>
        </p:spPr>
        <p:txBody>
          <a:bodyPr wrap="square" rtlCol="0">
            <a:spAutoFit/>
          </a:bodyPr>
          <a:lstStyle/>
          <a:p>
            <a:pPr algn="l"/>
            <a:r>
              <a:rPr lang="fr-FR" sz="2800" dirty="0" smtClean="0">
                <a:solidFill>
                  <a:schemeClr val="tx1"/>
                </a:solidFill>
              </a:rPr>
              <a:t>Les actions menées par les gouvernements à l’aide de leurs budgets :</a:t>
            </a:r>
            <a:endParaRPr lang="fr-FR" sz="2800" dirty="0">
              <a:solidFill>
                <a:schemeClr val="tx1"/>
              </a:solidFill>
            </a:endParaRPr>
          </a:p>
          <a:p>
            <a:pPr algn="l"/>
            <a:r>
              <a:rPr lang="fr-FR" sz="2800" dirty="0" smtClean="0">
                <a:solidFill>
                  <a:schemeClr val="tx1"/>
                </a:solidFill>
              </a:rPr>
              <a:t>	- Les recettes : </a:t>
            </a:r>
          </a:p>
          <a:p>
            <a:pPr algn="l"/>
            <a:r>
              <a:rPr lang="fr-FR" sz="2800" dirty="0">
                <a:solidFill>
                  <a:schemeClr val="tx1"/>
                </a:solidFill>
              </a:rPr>
              <a:t>	</a:t>
            </a:r>
            <a:r>
              <a:rPr lang="fr-FR" sz="2800" dirty="0" smtClean="0">
                <a:solidFill>
                  <a:schemeClr val="tx1"/>
                </a:solidFill>
              </a:rPr>
              <a:t>	sur quoi prélever des impôts ?</a:t>
            </a:r>
          </a:p>
          <a:p>
            <a:pPr algn="l"/>
            <a:r>
              <a:rPr lang="fr-FR" sz="2800" dirty="0" smtClean="0">
                <a:solidFill>
                  <a:schemeClr val="tx1"/>
                </a:solidFill>
              </a:rPr>
              <a:t>Les revenus (ménages et entreprises),</a:t>
            </a:r>
          </a:p>
          <a:p>
            <a:pPr algn="l"/>
            <a:r>
              <a:rPr lang="fr-FR" sz="2800" dirty="0" smtClean="0">
                <a:solidFill>
                  <a:schemeClr val="tx1"/>
                </a:solidFill>
              </a:rPr>
              <a:t>La consommation (Taxe fédérale , taxe provinciale)</a:t>
            </a:r>
          </a:p>
          <a:p>
            <a:pPr algn="l"/>
            <a:r>
              <a:rPr lang="fr-FR" sz="2800" dirty="0" smtClean="0">
                <a:solidFill>
                  <a:schemeClr val="tx1"/>
                </a:solidFill>
              </a:rPr>
              <a:t>Les richesses naturelles (taxes et droits d’utilisation)</a:t>
            </a:r>
          </a:p>
          <a:p>
            <a:pPr algn="l"/>
            <a:r>
              <a:rPr lang="fr-FR" sz="2800" dirty="0" smtClean="0">
                <a:solidFill>
                  <a:schemeClr val="tx1"/>
                </a:solidFill>
              </a:rPr>
              <a:t>Les entreprises publiques…</a:t>
            </a:r>
          </a:p>
          <a:p>
            <a:pPr algn="l"/>
            <a:endParaRPr lang="fr-FR" sz="2800" dirty="0">
              <a:solidFill>
                <a:schemeClr val="tx1"/>
              </a:solidFill>
            </a:endParaRPr>
          </a:p>
          <a:p>
            <a:pPr algn="l"/>
            <a:r>
              <a:rPr lang="fr-FR" sz="2800" dirty="0" smtClean="0">
                <a:solidFill>
                  <a:schemeClr val="tx1"/>
                </a:solidFill>
              </a:rPr>
              <a:t>	- Les dépenses :</a:t>
            </a:r>
          </a:p>
          <a:p>
            <a:pPr algn="l"/>
            <a:r>
              <a:rPr lang="fr-FR" sz="2800" dirty="0">
                <a:solidFill>
                  <a:schemeClr val="tx1"/>
                </a:solidFill>
              </a:rPr>
              <a:t>	</a:t>
            </a:r>
            <a:r>
              <a:rPr lang="fr-FR" sz="2800" dirty="0" smtClean="0">
                <a:solidFill>
                  <a:schemeClr val="tx1"/>
                </a:solidFill>
              </a:rPr>
              <a:t>	lutter contre les inégalités sociales, améliorer l’offre (subvention à l’investissement, réaliser des investissements), stimuler l’activité économique à court terme…</a:t>
            </a:r>
          </a:p>
          <a:p>
            <a:pPr algn="l"/>
            <a:endParaRPr lang="fr-FR" sz="2800" dirty="0">
              <a:solidFill>
                <a:schemeClr val="tx1"/>
              </a:solidFill>
            </a:endParaRPr>
          </a:p>
          <a:p>
            <a:pPr algn="l"/>
            <a:r>
              <a:rPr lang="fr-FR" sz="2800" dirty="0" smtClean="0">
                <a:solidFill>
                  <a:schemeClr val="tx1"/>
                </a:solidFill>
              </a:rPr>
              <a:t>	- Le déficit budgétaire est-il un moyen de stimuler l’activité économique?</a:t>
            </a:r>
            <a:endParaRPr lang="fr-FR" sz="2800" dirty="0">
              <a:solidFill>
                <a:schemeClr val="tx1"/>
              </a:solidFill>
            </a:endParaRPr>
          </a:p>
        </p:txBody>
      </p:sp>
    </p:spTree>
    <p:extLst>
      <p:ext uri="{BB962C8B-B14F-4D97-AF65-F5344CB8AC3E}">
        <p14:creationId xmlns:p14="http://schemas.microsoft.com/office/powerpoint/2010/main" val="1685844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632892"/>
          </a:xfrm>
        </p:spPr>
        <p:txBody>
          <a:bodyPr/>
          <a:lstStyle/>
          <a:p>
            <a:r>
              <a:rPr lang="fr-FR" sz="5400" dirty="0" smtClean="0"/>
              <a:t>Le multiplicateur budgétaire</a:t>
            </a:r>
            <a:endParaRPr lang="fr-FR" sz="5400" dirty="0"/>
          </a:p>
        </p:txBody>
      </p:sp>
      <p:sp>
        <p:nvSpPr>
          <p:cNvPr id="3" name="ZoneTexte 2"/>
          <p:cNvSpPr txBox="1">
            <a:spLocks noChangeArrowheads="1"/>
          </p:cNvSpPr>
          <p:nvPr/>
        </p:nvSpPr>
        <p:spPr bwMode="auto">
          <a:xfrm>
            <a:off x="404440" y="1564432"/>
            <a:ext cx="12074998" cy="1077218"/>
          </a:xfrm>
          <a:prstGeom prst="rect">
            <a:avLst/>
          </a:prstGeom>
          <a:noFill/>
          <a:ln w="9525">
            <a:noFill/>
            <a:miter lim="800000"/>
            <a:headEnd/>
            <a:tailEnd/>
          </a:ln>
        </p:spPr>
        <p:txBody>
          <a:bodyPr wrap="square">
            <a:spAutoFit/>
          </a:bodyPr>
          <a:lstStyle/>
          <a:p>
            <a:pPr algn="l"/>
            <a:r>
              <a:rPr lang="fr-FR" sz="3200" dirty="0">
                <a:latin typeface="Book Antiqua" pitchFamily="18" charset="0"/>
              </a:rPr>
              <a:t>Multiplicateur des dépenses publiques :</a:t>
            </a:r>
          </a:p>
          <a:p>
            <a:pPr algn="l"/>
            <a:r>
              <a:rPr lang="fr-FR" sz="3200" dirty="0">
                <a:latin typeface="Book Antiqua" pitchFamily="18" charset="0"/>
              </a:rPr>
              <a:t>	</a:t>
            </a:r>
            <a:r>
              <a:rPr lang="fr-FR" sz="3200" dirty="0" smtClean="0">
                <a:latin typeface="Book Antiqua" pitchFamily="18" charset="0"/>
              </a:rPr>
              <a:t>↑</a:t>
            </a:r>
            <a:r>
              <a:rPr lang="fr-FR" sz="3200" dirty="0">
                <a:latin typeface="Book Antiqua" pitchFamily="18" charset="0"/>
              </a:rPr>
              <a:t>Demande =&gt; ↑Production =&gt; ↑Emploi</a:t>
            </a:r>
          </a:p>
        </p:txBody>
      </p:sp>
      <p:sp>
        <p:nvSpPr>
          <p:cNvPr id="6" name="ZoneTexte 5"/>
          <p:cNvSpPr txBox="1">
            <a:spLocks noChangeArrowheads="1"/>
          </p:cNvSpPr>
          <p:nvPr/>
        </p:nvSpPr>
        <p:spPr bwMode="auto">
          <a:xfrm>
            <a:off x="404512" y="3004592"/>
            <a:ext cx="12415280" cy="892552"/>
          </a:xfrm>
          <a:prstGeom prst="rect">
            <a:avLst/>
          </a:prstGeom>
          <a:noFill/>
          <a:ln w="9525">
            <a:noFill/>
            <a:miter lim="800000"/>
            <a:headEnd/>
            <a:tailEnd/>
          </a:ln>
        </p:spPr>
        <p:txBody>
          <a:bodyPr wrap="square">
            <a:spAutoFit/>
          </a:bodyPr>
          <a:lstStyle/>
          <a:p>
            <a:pPr algn="l"/>
            <a:r>
              <a:rPr lang="fr-FR" sz="2400" dirty="0"/>
              <a:t>Dépenses </a:t>
            </a:r>
            <a:r>
              <a:rPr lang="fr-FR" sz="2400" dirty="0" smtClean="0"/>
              <a:t>des gouvernements (G</a:t>
            </a:r>
            <a:r>
              <a:rPr lang="fr-FR" sz="2400" dirty="0"/>
              <a:t>) =&gt; P</a:t>
            </a:r>
            <a:r>
              <a:rPr lang="fr-FR" sz="2400" dirty="0">
                <a:latin typeface="Book Antiqua" pitchFamily="18" charset="0"/>
              </a:rPr>
              <a:t> ↑ =&gt; R ↑ =&gt; C ↑=&gt; P ↑ =&gt;R ↑=&gt; C ↑, etc.</a:t>
            </a:r>
          </a:p>
          <a:p>
            <a:pPr algn="l"/>
            <a:r>
              <a:rPr lang="fr-FR" sz="2400" dirty="0">
                <a:latin typeface="Book Antiqua" pitchFamily="18" charset="0"/>
              </a:rPr>
              <a:t>	</a:t>
            </a:r>
            <a:r>
              <a:rPr lang="fr-FR" sz="2800" dirty="0">
                <a:latin typeface="Book Antiqua" pitchFamily="18" charset="0"/>
              </a:rPr>
              <a:t>Le processus dépend de la propension à consommer.</a:t>
            </a:r>
            <a:endParaRPr lang="fr-FR" sz="2400" dirty="0"/>
          </a:p>
        </p:txBody>
      </p:sp>
      <p:sp>
        <p:nvSpPr>
          <p:cNvPr id="5" name="ZoneTexte 4"/>
          <p:cNvSpPr txBox="1"/>
          <p:nvPr/>
        </p:nvSpPr>
        <p:spPr>
          <a:xfrm>
            <a:off x="404512" y="4156720"/>
            <a:ext cx="11161240" cy="584775"/>
          </a:xfrm>
          <a:prstGeom prst="rect">
            <a:avLst/>
          </a:prstGeom>
          <a:noFill/>
        </p:spPr>
        <p:txBody>
          <a:bodyPr wrap="square" rtlCol="0">
            <a:spAutoFit/>
          </a:bodyPr>
          <a:lstStyle/>
          <a:p>
            <a:pPr algn="l"/>
            <a:r>
              <a:rPr lang="fr-FR" sz="3200" b="1" dirty="0" smtClean="0"/>
              <a:t>Quel est l’ampleur du multiplicateur budgétaire ?</a:t>
            </a:r>
            <a:endParaRPr lang="fr-FR" sz="3200" b="1" dirty="0"/>
          </a:p>
        </p:txBody>
      </p:sp>
      <p:sp>
        <p:nvSpPr>
          <p:cNvPr id="8" name="ZoneTexte 7"/>
          <p:cNvSpPr txBox="1"/>
          <p:nvPr/>
        </p:nvSpPr>
        <p:spPr>
          <a:xfrm>
            <a:off x="238150" y="5687492"/>
            <a:ext cx="12241360" cy="1815882"/>
          </a:xfrm>
          <a:prstGeom prst="rect">
            <a:avLst/>
          </a:prstGeom>
          <a:noFill/>
        </p:spPr>
        <p:txBody>
          <a:bodyPr wrap="square" rtlCol="0">
            <a:spAutoFit/>
          </a:bodyPr>
          <a:lstStyle/>
          <a:p>
            <a:pPr algn="l"/>
            <a:r>
              <a:rPr lang="fr-FR" sz="2800" dirty="0" smtClean="0"/>
              <a:t>Si la situation économique est mauvaise, utiliser le déficit public =&gt; </a:t>
            </a:r>
            <a:r>
              <a:rPr lang="fr-FR" sz="2800" dirty="0">
                <a:latin typeface="Book Antiqua" pitchFamily="18" charset="0"/>
              </a:rPr>
              <a:t>↑ </a:t>
            </a:r>
            <a:r>
              <a:rPr lang="fr-FR" sz="2800" dirty="0" smtClean="0">
                <a:latin typeface="Book Antiqua" pitchFamily="18" charset="0"/>
              </a:rPr>
              <a:t>G =&gt; effet multiplicateur.</a:t>
            </a:r>
            <a:r>
              <a:rPr lang="fr-FR" sz="2800" dirty="0" smtClean="0"/>
              <a:t> </a:t>
            </a:r>
          </a:p>
          <a:p>
            <a:pPr algn="l"/>
            <a:r>
              <a:rPr lang="fr-FR" sz="2800" dirty="0" smtClean="0"/>
              <a:t>Comparaison effet multiplicateur </a:t>
            </a:r>
            <a:r>
              <a:rPr lang="fr-FR" sz="2800" i="1" dirty="0" smtClean="0"/>
              <a:t>versus</a:t>
            </a:r>
            <a:r>
              <a:rPr lang="fr-FR" sz="2800" dirty="0" smtClean="0"/>
              <a:t> coût des remboursements de l’emprunt.</a:t>
            </a:r>
            <a:endParaRPr lang="fr-FR" sz="2800" dirty="0"/>
          </a:p>
        </p:txBody>
      </p:sp>
    </p:spTree>
    <p:extLst>
      <p:ext uri="{BB962C8B-B14F-4D97-AF65-F5344CB8AC3E}">
        <p14:creationId xmlns:p14="http://schemas.microsoft.com/office/powerpoint/2010/main" val="3480877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5" grpId="0"/>
      <p:bldP spid="8"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920924"/>
          </a:xfrm>
        </p:spPr>
        <p:txBody>
          <a:bodyPr/>
          <a:lstStyle/>
          <a:p>
            <a:r>
              <a:rPr lang="fr-FR" sz="5400" dirty="0" smtClean="0"/>
              <a:t>Les stabilisateurs automatiques</a:t>
            </a:r>
            <a:endParaRPr lang="fr-FR" sz="5400" dirty="0"/>
          </a:p>
        </p:txBody>
      </p:sp>
      <p:sp>
        <p:nvSpPr>
          <p:cNvPr id="3" name="ZoneTexte 2"/>
          <p:cNvSpPr txBox="1">
            <a:spLocks noChangeArrowheads="1"/>
          </p:cNvSpPr>
          <p:nvPr/>
        </p:nvSpPr>
        <p:spPr bwMode="auto">
          <a:xfrm>
            <a:off x="453728" y="1564432"/>
            <a:ext cx="11723166" cy="2677656"/>
          </a:xfrm>
          <a:prstGeom prst="rect">
            <a:avLst/>
          </a:prstGeom>
          <a:noFill/>
          <a:ln w="9525">
            <a:noFill/>
            <a:miter lim="800000"/>
            <a:headEnd/>
            <a:tailEnd/>
          </a:ln>
        </p:spPr>
        <p:txBody>
          <a:bodyPr wrap="square">
            <a:spAutoFit/>
          </a:bodyPr>
          <a:lstStyle/>
          <a:p>
            <a:pPr algn="l"/>
            <a:r>
              <a:rPr lang="fr-FR" sz="2400" dirty="0"/>
              <a:t>Lorsque l’économie entre en récession :</a:t>
            </a:r>
          </a:p>
          <a:p>
            <a:pPr algn="l"/>
            <a:r>
              <a:rPr lang="fr-FR" sz="2400" dirty="0"/>
              <a:t>	Diminution des recettes fiscales, toutes choses égales par ailleurs la part du revenu disponible qui reste aux agents économiques augmente =&gt; stimulation de la demande </a:t>
            </a:r>
            <a:r>
              <a:rPr lang="fr-FR" sz="2400" dirty="0" smtClean="0"/>
              <a:t>globale.</a:t>
            </a:r>
            <a:endParaRPr lang="fr-FR" sz="2400" dirty="0"/>
          </a:p>
          <a:p>
            <a:pPr algn="l"/>
            <a:r>
              <a:rPr lang="fr-FR" sz="2400" dirty="0"/>
              <a:t>	Augmentation des dépenses de transfert grâce à l’assurance emploi, l’aide sociale, les programmes de soutien du revenu =&gt; stimulation de la demande </a:t>
            </a:r>
            <a:r>
              <a:rPr lang="fr-FR" sz="2400" dirty="0" smtClean="0"/>
              <a:t>globale.</a:t>
            </a:r>
            <a:endParaRPr lang="fr-FR" sz="2400" dirty="0"/>
          </a:p>
          <a:p>
            <a:pPr algn="l"/>
            <a:r>
              <a:rPr lang="fr-FR" sz="2400" dirty="0"/>
              <a:t>	=&gt; Il existe des stabilisateurs automatiques </a:t>
            </a:r>
          </a:p>
        </p:txBody>
      </p:sp>
      <p:sp>
        <p:nvSpPr>
          <p:cNvPr id="4" name="ZoneTexte 3"/>
          <p:cNvSpPr txBox="1">
            <a:spLocks noChangeArrowheads="1"/>
          </p:cNvSpPr>
          <p:nvPr/>
        </p:nvSpPr>
        <p:spPr bwMode="auto">
          <a:xfrm>
            <a:off x="381720" y="4804792"/>
            <a:ext cx="12350863" cy="3046988"/>
          </a:xfrm>
          <a:prstGeom prst="rect">
            <a:avLst/>
          </a:prstGeom>
          <a:noFill/>
          <a:ln w="9525">
            <a:noFill/>
            <a:miter lim="800000"/>
            <a:headEnd/>
            <a:tailEnd/>
          </a:ln>
        </p:spPr>
        <p:txBody>
          <a:bodyPr wrap="square">
            <a:spAutoFit/>
          </a:bodyPr>
          <a:lstStyle/>
          <a:p>
            <a:pPr algn="l"/>
            <a:r>
              <a:rPr lang="fr-FR" sz="2400" dirty="0" smtClean="0"/>
              <a:t>En </a:t>
            </a:r>
            <a:r>
              <a:rPr lang="fr-FR" sz="2400" dirty="0"/>
              <a:t>cas de crise les stabilisateurs automatiques amortissent les chocs et les effets multiplicateurs négatifs (aggravation de la récession initiale) mais au prix de déficits budgétaires qui sont la condition du fonctionnement des stabilisateurs automatiques.</a:t>
            </a:r>
          </a:p>
          <a:p>
            <a:pPr algn="l"/>
            <a:endParaRPr lang="fr-FR" sz="2400" dirty="0"/>
          </a:p>
          <a:p>
            <a:pPr algn="l"/>
            <a:r>
              <a:rPr lang="fr-FR" sz="2400" dirty="0"/>
              <a:t>La structure du budget modifie les stabilisateurs automatiques </a:t>
            </a:r>
            <a:r>
              <a:rPr lang="fr-FR" sz="2400" dirty="0" smtClean="0"/>
              <a:t>:</a:t>
            </a:r>
          </a:p>
          <a:p>
            <a:pPr algn="l"/>
            <a:r>
              <a:rPr lang="fr-FR" sz="2400" dirty="0" smtClean="0"/>
              <a:t> </a:t>
            </a:r>
            <a:r>
              <a:rPr lang="fr-FR" sz="2400" dirty="0"/>
              <a:t>Impôts progressifs sur le revenu, la répartition impôt sur le revenu/impôts à la consommation, les mesures d’aide sociale </a:t>
            </a:r>
            <a:r>
              <a:rPr lang="fr-FR" sz="2400" dirty="0" smtClean="0"/>
              <a:t>augmentent </a:t>
            </a:r>
            <a:r>
              <a:rPr lang="fr-FR" sz="2400" dirty="0"/>
              <a:t>les effets stabilisateurs. Moins les gouvernements prélèvent sur le revenu primaire, moins les effets stabilisateurs jouent.</a:t>
            </a:r>
          </a:p>
        </p:txBody>
      </p:sp>
    </p:spTree>
    <p:extLst>
      <p:ext uri="{BB962C8B-B14F-4D97-AF65-F5344CB8AC3E}">
        <p14:creationId xmlns:p14="http://schemas.microsoft.com/office/powerpoint/2010/main" val="2091583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3728" y="571500"/>
            <a:ext cx="11953328" cy="1003590"/>
          </a:xfrm>
        </p:spPr>
        <p:txBody>
          <a:bodyPr/>
          <a:lstStyle/>
          <a:p>
            <a:r>
              <a:rPr lang="fr-FR" sz="4000" dirty="0" smtClean="0"/>
              <a:t>Les arguments contre les politiques budgétaires actives</a:t>
            </a:r>
            <a:endParaRPr lang="fr-FR" sz="4000" dirty="0"/>
          </a:p>
        </p:txBody>
      </p:sp>
      <p:sp>
        <p:nvSpPr>
          <p:cNvPr id="3" name="ZoneTexte 2"/>
          <p:cNvSpPr txBox="1"/>
          <p:nvPr/>
        </p:nvSpPr>
        <p:spPr>
          <a:xfrm>
            <a:off x="719956" y="1595700"/>
            <a:ext cx="11161240" cy="1384995"/>
          </a:xfrm>
          <a:prstGeom prst="rect">
            <a:avLst/>
          </a:prstGeom>
          <a:noFill/>
        </p:spPr>
        <p:txBody>
          <a:bodyPr wrap="square" rtlCol="0">
            <a:spAutoFit/>
          </a:bodyPr>
          <a:lstStyle/>
          <a:p>
            <a:pPr algn="l"/>
            <a:r>
              <a:rPr lang="fr-FR" sz="2800" dirty="0"/>
              <a:t>S</a:t>
            </a:r>
            <a:r>
              <a:rPr lang="fr-FR" sz="2800" dirty="0" smtClean="0"/>
              <a:t>i augmentation des dépenses du gouvernement =&gt;Ralentissement de la consommation des ménages qui anticipent une hausse des impôts</a:t>
            </a:r>
            <a:endParaRPr lang="fr-FR" sz="2800" dirty="0"/>
          </a:p>
        </p:txBody>
      </p:sp>
      <p:sp>
        <p:nvSpPr>
          <p:cNvPr id="4" name="ZoneTexte 3"/>
          <p:cNvSpPr txBox="1"/>
          <p:nvPr/>
        </p:nvSpPr>
        <p:spPr>
          <a:xfrm>
            <a:off x="683308" y="4845100"/>
            <a:ext cx="11161240" cy="523220"/>
          </a:xfrm>
          <a:prstGeom prst="rect">
            <a:avLst/>
          </a:prstGeom>
          <a:noFill/>
        </p:spPr>
        <p:txBody>
          <a:bodyPr wrap="square" rtlCol="0">
            <a:spAutoFit/>
          </a:bodyPr>
          <a:lstStyle/>
          <a:p>
            <a:pPr algn="l"/>
            <a:r>
              <a:rPr lang="fr-FR" sz="2800" dirty="0" smtClean="0"/>
              <a:t>Effets d’éviction sur le marché des capitaux</a:t>
            </a:r>
            <a:endParaRPr lang="fr-FR" sz="2800" dirty="0"/>
          </a:p>
        </p:txBody>
      </p:sp>
      <p:sp>
        <p:nvSpPr>
          <p:cNvPr id="5" name="ZoneTexte 4"/>
          <p:cNvSpPr txBox="1"/>
          <p:nvPr/>
        </p:nvSpPr>
        <p:spPr>
          <a:xfrm>
            <a:off x="647948" y="5884912"/>
            <a:ext cx="11305256" cy="523220"/>
          </a:xfrm>
          <a:prstGeom prst="rect">
            <a:avLst/>
          </a:prstGeom>
          <a:noFill/>
        </p:spPr>
        <p:txBody>
          <a:bodyPr wrap="square" rtlCol="0">
            <a:spAutoFit/>
          </a:bodyPr>
          <a:lstStyle/>
          <a:p>
            <a:pPr algn="l"/>
            <a:r>
              <a:rPr lang="fr-FR" sz="2800" dirty="0" smtClean="0"/>
              <a:t>La gestion de la dette et hausse des primes de risque.</a:t>
            </a:r>
            <a:endParaRPr lang="fr-FR" sz="2800" dirty="0"/>
          </a:p>
        </p:txBody>
      </p:sp>
      <p:sp>
        <p:nvSpPr>
          <p:cNvPr id="6" name="ZoneTexte 5"/>
          <p:cNvSpPr txBox="1"/>
          <p:nvPr/>
        </p:nvSpPr>
        <p:spPr>
          <a:xfrm>
            <a:off x="699308" y="7090067"/>
            <a:ext cx="11521280" cy="1815882"/>
          </a:xfrm>
          <a:prstGeom prst="rect">
            <a:avLst/>
          </a:prstGeom>
          <a:noFill/>
        </p:spPr>
        <p:txBody>
          <a:bodyPr wrap="square" rtlCol="0">
            <a:spAutoFit/>
          </a:bodyPr>
          <a:lstStyle/>
          <a:p>
            <a:pPr algn="l"/>
            <a:r>
              <a:rPr lang="fr-FR" sz="2800" dirty="0" smtClean="0"/>
              <a:t>La politique budgétaire doit permettre la croissance à long terme :</a:t>
            </a:r>
          </a:p>
          <a:p>
            <a:pPr algn="l">
              <a:buFontTx/>
              <a:buChar char="-"/>
            </a:pPr>
            <a:r>
              <a:rPr lang="fr-FR" sz="2800" dirty="0" smtClean="0"/>
              <a:t>Facilité les initiatives favorisant la croissance de la productivité.</a:t>
            </a:r>
          </a:p>
          <a:p>
            <a:pPr algn="l">
              <a:buFontTx/>
              <a:buChar char="-"/>
            </a:pPr>
            <a:r>
              <a:rPr lang="fr-FR" sz="2800" dirty="0" smtClean="0"/>
              <a:t> Renoncer au déficit qui augmente l’incertitude des agents en raison des risques d’inflation.</a:t>
            </a:r>
            <a:endParaRPr lang="fr-FR" sz="2800" dirty="0"/>
          </a:p>
        </p:txBody>
      </p:sp>
      <p:sp>
        <p:nvSpPr>
          <p:cNvPr id="8" name="ZoneTexte 7"/>
          <p:cNvSpPr txBox="1">
            <a:spLocks noChangeArrowheads="1"/>
          </p:cNvSpPr>
          <p:nvPr/>
        </p:nvSpPr>
        <p:spPr bwMode="auto">
          <a:xfrm>
            <a:off x="572201" y="3220615"/>
            <a:ext cx="12105989" cy="1384995"/>
          </a:xfrm>
          <a:prstGeom prst="rect">
            <a:avLst/>
          </a:prstGeom>
          <a:noFill/>
          <a:ln w="9525">
            <a:noFill/>
            <a:miter lim="800000"/>
            <a:headEnd/>
            <a:tailEnd/>
          </a:ln>
        </p:spPr>
        <p:txBody>
          <a:bodyPr wrap="square">
            <a:spAutoFit/>
          </a:bodyPr>
          <a:lstStyle/>
          <a:p>
            <a:pPr algn="l"/>
            <a:r>
              <a:rPr lang="fr-FR" sz="2800" dirty="0">
                <a:latin typeface="Book Antiqua" pitchFamily="18" charset="0"/>
              </a:rPr>
              <a:t>Diminution des impôts :</a:t>
            </a:r>
          </a:p>
          <a:p>
            <a:pPr algn="l"/>
            <a:r>
              <a:rPr lang="fr-FR" sz="2800" dirty="0">
                <a:latin typeface="Book Antiqua" pitchFamily="18" charset="0"/>
              </a:rPr>
              <a:t> effets du même type que le multiplicateur  des dépenses publiques, mais l’effet multiplicateur est moins important</a:t>
            </a:r>
          </a:p>
        </p:txBody>
      </p:sp>
    </p:spTree>
    <p:extLst>
      <p:ext uri="{BB962C8B-B14F-4D97-AF65-F5344CB8AC3E}">
        <p14:creationId xmlns:p14="http://schemas.microsoft.com/office/powerpoint/2010/main" val="3128810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uiExpand="1" build="p"/>
      <p:bldP spid="8"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93680" y="484312"/>
            <a:ext cx="12057392" cy="1224136"/>
          </a:xfrm>
        </p:spPr>
        <p:txBody>
          <a:bodyPr/>
          <a:lstStyle/>
          <a:p>
            <a:r>
              <a:rPr lang="fr-FR" sz="5400" dirty="0" smtClean="0"/>
              <a:t>Les politiques budgétaires en Europe</a:t>
            </a:r>
            <a:endParaRPr lang="fr-FR" sz="5400" dirty="0"/>
          </a:p>
        </p:txBody>
      </p:sp>
      <p:sp>
        <p:nvSpPr>
          <p:cNvPr id="4" name="ZoneTexte 3"/>
          <p:cNvSpPr txBox="1"/>
          <p:nvPr/>
        </p:nvSpPr>
        <p:spPr>
          <a:xfrm>
            <a:off x="474064" y="2068488"/>
            <a:ext cx="11881320" cy="6986528"/>
          </a:xfrm>
          <a:prstGeom prst="rect">
            <a:avLst/>
          </a:prstGeom>
          <a:noFill/>
        </p:spPr>
        <p:txBody>
          <a:bodyPr wrap="square" rtlCol="0">
            <a:spAutoFit/>
          </a:bodyPr>
          <a:lstStyle/>
          <a:p>
            <a:pPr algn="l"/>
            <a:r>
              <a:rPr lang="fr-FR" sz="2800" dirty="0" smtClean="0"/>
              <a:t>La situation particulière de la zone euro :</a:t>
            </a:r>
          </a:p>
          <a:p>
            <a:pPr algn="l"/>
            <a:r>
              <a:rPr lang="fr-FR" sz="2800" dirty="0" smtClean="0"/>
              <a:t>- Une même monnaie avec des économies différentes et des taux d’inflation différents =&gt; le coût de l’endettement (notamment à long terme) ont été bas</a:t>
            </a:r>
            <a:r>
              <a:rPr lang="fr-FR" sz="2800" dirty="0"/>
              <a:t> </a:t>
            </a:r>
            <a:r>
              <a:rPr lang="fr-FR" sz="2800" dirty="0" smtClean="0"/>
              <a:t>pour certains pays en raison de bas taux d’intérêt réel.</a:t>
            </a:r>
          </a:p>
          <a:p>
            <a:pPr algn="l"/>
            <a:endParaRPr lang="fr-FR" sz="2800" dirty="0" smtClean="0"/>
          </a:p>
          <a:p>
            <a:pPr algn="l"/>
            <a:r>
              <a:rPr lang="fr-FR" sz="2800" dirty="0"/>
              <a:t>-</a:t>
            </a:r>
            <a:r>
              <a:rPr lang="fr-FR" sz="2800" dirty="0" smtClean="0"/>
              <a:t>A la veille de la crise, le déficit extérieur se creuse : près de 10% pour le Portugal et l’Espagne, près de 15% pour la Grèce =&gt; faire appel à l’épargne d’autres pays.  </a:t>
            </a:r>
          </a:p>
          <a:p>
            <a:pPr algn="l"/>
            <a:endParaRPr lang="fr-FR" sz="2800" dirty="0" smtClean="0"/>
          </a:p>
          <a:p>
            <a:pPr algn="l"/>
            <a:r>
              <a:rPr lang="fr-FR" sz="2800" dirty="0" smtClean="0"/>
              <a:t>- L’ensemble des agents économiques sont endettés.</a:t>
            </a:r>
          </a:p>
          <a:p>
            <a:pPr algn="l"/>
            <a:endParaRPr lang="fr-FR" sz="2800" dirty="0" smtClean="0"/>
          </a:p>
          <a:p>
            <a:pPr algn="l"/>
            <a:r>
              <a:rPr lang="fr-FR" sz="2800" dirty="0" smtClean="0"/>
              <a:t>Lorsque la crise arrive, les déficits des gouvernements augmentent et les marchés financiers exigent des primes de risque élevées pour prêter. La BCE ne rachète pas les dettes publiques et sa politique monétaire n’a pas pour objectif d’encourager la croissance mais seulement de limiter l’inflation.</a:t>
            </a:r>
            <a:endParaRPr lang="fr-FR"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992932"/>
          </a:xfrm>
        </p:spPr>
        <p:txBody>
          <a:bodyPr/>
          <a:lstStyle/>
          <a:p>
            <a:r>
              <a:rPr lang="fr-FR" sz="4400" dirty="0" smtClean="0"/>
              <a:t>La gestion de la crise de l’endettement public dans la zone euro</a:t>
            </a:r>
            <a:endParaRPr lang="fr-FR" sz="4400" dirty="0"/>
          </a:p>
        </p:txBody>
      </p:sp>
      <p:sp>
        <p:nvSpPr>
          <p:cNvPr id="3" name="ZoneTexte 2"/>
          <p:cNvSpPr txBox="1"/>
          <p:nvPr/>
        </p:nvSpPr>
        <p:spPr>
          <a:xfrm>
            <a:off x="741760" y="1924472"/>
            <a:ext cx="11593288" cy="1200329"/>
          </a:xfrm>
          <a:prstGeom prst="rect">
            <a:avLst/>
          </a:prstGeom>
          <a:noFill/>
        </p:spPr>
        <p:txBody>
          <a:bodyPr wrap="square" rtlCol="0">
            <a:spAutoFit/>
          </a:bodyPr>
          <a:lstStyle/>
          <a:p>
            <a:pPr algn="l"/>
            <a:r>
              <a:rPr lang="fr-FR" dirty="0" smtClean="0"/>
              <a:t>Des politiques budgétaires restrictives pour rassurer les marchés financiers.</a:t>
            </a:r>
            <a:endParaRPr lang="fr-FR" dirty="0"/>
          </a:p>
        </p:txBody>
      </p:sp>
      <p:sp>
        <p:nvSpPr>
          <p:cNvPr id="4" name="ZoneTexte 3"/>
          <p:cNvSpPr txBox="1"/>
          <p:nvPr/>
        </p:nvSpPr>
        <p:spPr>
          <a:xfrm>
            <a:off x="668488" y="3328628"/>
            <a:ext cx="11665296" cy="648072"/>
          </a:xfrm>
          <a:prstGeom prst="rect">
            <a:avLst/>
          </a:prstGeom>
          <a:noFill/>
        </p:spPr>
        <p:txBody>
          <a:bodyPr wrap="square" rtlCol="0">
            <a:spAutoFit/>
          </a:bodyPr>
          <a:lstStyle/>
          <a:p>
            <a:pPr algn="l"/>
            <a:r>
              <a:rPr lang="fr-FR" dirty="0" smtClean="0"/>
              <a:t>Une flexibilisation grandissante des marchés du travail</a:t>
            </a:r>
            <a:endParaRPr lang="fr-FR" dirty="0"/>
          </a:p>
        </p:txBody>
      </p:sp>
      <p:sp>
        <p:nvSpPr>
          <p:cNvPr id="5" name="ZoneTexte 4"/>
          <p:cNvSpPr txBox="1"/>
          <p:nvPr/>
        </p:nvSpPr>
        <p:spPr>
          <a:xfrm>
            <a:off x="741760" y="4228728"/>
            <a:ext cx="11809312" cy="2308324"/>
          </a:xfrm>
          <a:prstGeom prst="rect">
            <a:avLst/>
          </a:prstGeom>
          <a:noFill/>
        </p:spPr>
        <p:txBody>
          <a:bodyPr wrap="square" rtlCol="0">
            <a:spAutoFit/>
          </a:bodyPr>
          <a:lstStyle/>
          <a:p>
            <a:pPr algn="l"/>
            <a:r>
              <a:rPr lang="fr-FR" dirty="0" smtClean="0"/>
              <a:t>La mise en place d’une mécanisme européen de stabilité (juillet 2012), de façon à créer un fonds de soutien pour les pays de la  zone euro. Les prêts restent conditionnels à l’acceptation de mesures de rigueur.</a:t>
            </a:r>
            <a:endParaRPr lang="fr-FR" dirty="0"/>
          </a:p>
        </p:txBody>
      </p:sp>
      <p:sp>
        <p:nvSpPr>
          <p:cNvPr id="6" name="ZoneTexte 5"/>
          <p:cNvSpPr txBox="1"/>
          <p:nvPr/>
        </p:nvSpPr>
        <p:spPr>
          <a:xfrm>
            <a:off x="668488" y="6966773"/>
            <a:ext cx="11305256" cy="1200329"/>
          </a:xfrm>
          <a:prstGeom prst="rect">
            <a:avLst/>
          </a:prstGeom>
          <a:noFill/>
        </p:spPr>
        <p:txBody>
          <a:bodyPr wrap="square" rtlCol="0">
            <a:spAutoFit/>
          </a:bodyPr>
          <a:lstStyle/>
          <a:p>
            <a:pPr algn="l"/>
            <a:r>
              <a:rPr lang="fr-FR" dirty="0" smtClean="0"/>
              <a:t>La mise en place des politiques de rigueur =&gt; baisse de la demande =&gt; baisse de l’activité économique.</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97744" y="571500"/>
            <a:ext cx="11809312" cy="1424980"/>
          </a:xfrm>
        </p:spPr>
        <p:txBody>
          <a:bodyPr/>
          <a:lstStyle/>
          <a:p>
            <a:r>
              <a:rPr lang="fr-FR" sz="4400" dirty="0" smtClean="0"/>
              <a:t>PIB réel et chômage dans quelques pays européens</a:t>
            </a:r>
            <a:endParaRPr lang="fr-FR" sz="4400" dirty="0"/>
          </a:p>
        </p:txBody>
      </p:sp>
      <p:graphicFrame>
        <p:nvGraphicFramePr>
          <p:cNvPr id="3" name="Tableau 2"/>
          <p:cNvGraphicFramePr>
            <a:graphicFrameLocks noGrp="1"/>
          </p:cNvGraphicFramePr>
          <p:nvPr>
            <p:extLst>
              <p:ext uri="{D42A27DB-BD31-4B8C-83A1-F6EECF244321}">
                <p14:modId xmlns:p14="http://schemas.microsoft.com/office/powerpoint/2010/main" val="1475863304"/>
              </p:ext>
            </p:extLst>
          </p:nvPr>
        </p:nvGraphicFramePr>
        <p:xfrm>
          <a:off x="525736" y="2356520"/>
          <a:ext cx="9289031" cy="3108960"/>
        </p:xfrm>
        <a:graphic>
          <a:graphicData uri="http://schemas.openxmlformats.org/drawingml/2006/table">
            <a:tbl>
              <a:tblPr firstRow="1" bandRow="1">
                <a:tableStyleId>{5C22544A-7EE6-4342-B048-85BDC9FD1C3A}</a:tableStyleId>
              </a:tblPr>
              <a:tblGrid>
                <a:gridCol w="1944216"/>
                <a:gridCol w="1152127"/>
                <a:gridCol w="1548172"/>
                <a:gridCol w="1548172"/>
                <a:gridCol w="1548172"/>
                <a:gridCol w="1548172"/>
              </a:tblGrid>
              <a:tr h="480053">
                <a:tc>
                  <a:txBody>
                    <a:bodyPr/>
                    <a:lstStyle/>
                    <a:p>
                      <a:endParaRPr lang="fr-FR" sz="2800" dirty="0"/>
                    </a:p>
                  </a:txBody>
                  <a:tcPr>
                    <a:solidFill>
                      <a:srgbClr val="92D050"/>
                    </a:solidFill>
                  </a:tcPr>
                </a:tc>
                <a:tc>
                  <a:txBody>
                    <a:bodyPr/>
                    <a:lstStyle/>
                    <a:p>
                      <a:r>
                        <a:rPr lang="fr-FR" sz="2800" dirty="0" smtClean="0">
                          <a:solidFill>
                            <a:schemeClr val="tx1"/>
                          </a:solidFill>
                        </a:rPr>
                        <a:t>2009</a:t>
                      </a:r>
                      <a:endParaRPr lang="fr-FR" sz="2800" dirty="0">
                        <a:solidFill>
                          <a:schemeClr val="tx1"/>
                        </a:solidFill>
                      </a:endParaRPr>
                    </a:p>
                  </a:txBody>
                  <a:tcPr>
                    <a:solidFill>
                      <a:srgbClr val="92D050"/>
                    </a:solidFill>
                  </a:tcPr>
                </a:tc>
                <a:tc>
                  <a:txBody>
                    <a:bodyPr/>
                    <a:lstStyle/>
                    <a:p>
                      <a:r>
                        <a:rPr lang="fr-FR" sz="2800" dirty="0" smtClean="0">
                          <a:solidFill>
                            <a:schemeClr val="tx1"/>
                          </a:solidFill>
                        </a:rPr>
                        <a:t>2011</a:t>
                      </a:r>
                      <a:endParaRPr lang="fr-FR" sz="2800" dirty="0">
                        <a:solidFill>
                          <a:schemeClr val="tx1"/>
                        </a:solidFill>
                      </a:endParaRPr>
                    </a:p>
                  </a:txBody>
                  <a:tcPr>
                    <a:solidFill>
                      <a:srgbClr val="92D050"/>
                    </a:solidFill>
                  </a:tcPr>
                </a:tc>
                <a:tc>
                  <a:txBody>
                    <a:bodyPr/>
                    <a:lstStyle/>
                    <a:p>
                      <a:r>
                        <a:rPr lang="fr-FR" sz="2800" dirty="0" smtClean="0">
                          <a:solidFill>
                            <a:schemeClr val="tx1"/>
                          </a:solidFill>
                        </a:rPr>
                        <a:t>2012</a:t>
                      </a:r>
                      <a:endParaRPr lang="fr-FR" sz="2800" dirty="0">
                        <a:solidFill>
                          <a:schemeClr val="tx1"/>
                        </a:solidFill>
                      </a:endParaRPr>
                    </a:p>
                  </a:txBody>
                  <a:tcPr>
                    <a:solidFill>
                      <a:srgbClr val="92D050"/>
                    </a:solidFill>
                  </a:tcPr>
                </a:tc>
                <a:tc>
                  <a:txBody>
                    <a:bodyPr/>
                    <a:lstStyle/>
                    <a:p>
                      <a:r>
                        <a:rPr lang="fr-FR" sz="2800" dirty="0" smtClean="0">
                          <a:solidFill>
                            <a:schemeClr val="tx1"/>
                          </a:solidFill>
                        </a:rPr>
                        <a:t>2013</a:t>
                      </a:r>
                      <a:endParaRPr lang="fr-FR" sz="2800" dirty="0">
                        <a:solidFill>
                          <a:schemeClr val="tx1"/>
                        </a:solidFill>
                      </a:endParaRPr>
                    </a:p>
                  </a:txBody>
                  <a:tcPr>
                    <a:solidFill>
                      <a:srgbClr val="92D050"/>
                    </a:solidFill>
                  </a:tcPr>
                </a:tc>
                <a:tc>
                  <a:txBody>
                    <a:bodyPr/>
                    <a:lstStyle/>
                    <a:p>
                      <a:r>
                        <a:rPr lang="fr-FR" sz="2800" dirty="0" smtClean="0">
                          <a:solidFill>
                            <a:schemeClr val="tx1"/>
                          </a:solidFill>
                        </a:rPr>
                        <a:t>2014</a:t>
                      </a:r>
                      <a:endParaRPr lang="fr-FR" sz="2800" dirty="0">
                        <a:solidFill>
                          <a:schemeClr val="tx1"/>
                        </a:solidFill>
                      </a:endParaRPr>
                    </a:p>
                  </a:txBody>
                  <a:tcPr>
                    <a:solidFill>
                      <a:srgbClr val="92D050"/>
                    </a:solidFill>
                  </a:tcPr>
                </a:tc>
              </a:tr>
              <a:tr h="480053">
                <a:tc>
                  <a:txBody>
                    <a:bodyPr/>
                    <a:lstStyle/>
                    <a:p>
                      <a:r>
                        <a:rPr lang="fr-FR" sz="2800" dirty="0" smtClean="0"/>
                        <a:t>Grèce</a:t>
                      </a:r>
                      <a:endParaRPr lang="fr-FR" sz="2800" dirty="0"/>
                    </a:p>
                  </a:txBody>
                  <a:tcPr>
                    <a:solidFill>
                      <a:srgbClr val="92D050"/>
                    </a:solidFill>
                  </a:tcPr>
                </a:tc>
                <a:tc>
                  <a:txBody>
                    <a:bodyPr/>
                    <a:lstStyle/>
                    <a:p>
                      <a:r>
                        <a:rPr lang="fr-FR" sz="2800" dirty="0" smtClean="0"/>
                        <a:t>-4,4</a:t>
                      </a:r>
                      <a:endParaRPr lang="fr-FR" sz="2800" dirty="0"/>
                    </a:p>
                  </a:txBody>
                  <a:tcPr>
                    <a:solidFill>
                      <a:srgbClr val="92D050"/>
                    </a:solidFill>
                  </a:tcPr>
                </a:tc>
                <a:tc>
                  <a:txBody>
                    <a:bodyPr/>
                    <a:lstStyle/>
                    <a:p>
                      <a:r>
                        <a:rPr lang="fr-FR" sz="2800" dirty="0" smtClean="0"/>
                        <a:t>-8,9</a:t>
                      </a:r>
                      <a:endParaRPr lang="fr-FR" sz="2800" dirty="0"/>
                    </a:p>
                  </a:txBody>
                  <a:tcPr>
                    <a:solidFill>
                      <a:srgbClr val="92D050"/>
                    </a:solidFill>
                  </a:tcPr>
                </a:tc>
                <a:tc>
                  <a:txBody>
                    <a:bodyPr/>
                    <a:lstStyle/>
                    <a:p>
                      <a:r>
                        <a:rPr lang="fr-FR" sz="2800" dirty="0" smtClean="0"/>
                        <a:t>-6,6</a:t>
                      </a:r>
                      <a:endParaRPr lang="fr-FR" sz="2800" dirty="0"/>
                    </a:p>
                  </a:txBody>
                  <a:tcPr>
                    <a:solidFill>
                      <a:srgbClr val="92D050"/>
                    </a:solidFill>
                  </a:tcPr>
                </a:tc>
                <a:tc>
                  <a:txBody>
                    <a:bodyPr/>
                    <a:lstStyle/>
                    <a:p>
                      <a:r>
                        <a:rPr lang="fr-FR" sz="2800" dirty="0" smtClean="0"/>
                        <a:t>-3,9</a:t>
                      </a:r>
                      <a:endParaRPr lang="fr-FR" sz="2800" dirty="0"/>
                    </a:p>
                  </a:txBody>
                  <a:tcPr>
                    <a:solidFill>
                      <a:srgbClr val="92D050"/>
                    </a:solidFill>
                  </a:tcPr>
                </a:tc>
                <a:tc>
                  <a:txBody>
                    <a:bodyPr/>
                    <a:lstStyle/>
                    <a:p>
                      <a:r>
                        <a:rPr lang="fr-FR" sz="2800" dirty="0" smtClean="0"/>
                        <a:t>0,8</a:t>
                      </a:r>
                      <a:endParaRPr lang="fr-FR" sz="2800" dirty="0"/>
                    </a:p>
                  </a:txBody>
                  <a:tcPr>
                    <a:solidFill>
                      <a:srgbClr val="92D050"/>
                    </a:solidFill>
                  </a:tcPr>
                </a:tc>
              </a:tr>
              <a:tr h="480053">
                <a:tc>
                  <a:txBody>
                    <a:bodyPr/>
                    <a:lstStyle/>
                    <a:p>
                      <a:r>
                        <a:rPr lang="fr-FR" sz="2800" dirty="0" smtClean="0"/>
                        <a:t>Espagne</a:t>
                      </a:r>
                      <a:endParaRPr lang="fr-FR" sz="2800" dirty="0"/>
                    </a:p>
                  </a:txBody>
                  <a:tcPr>
                    <a:solidFill>
                      <a:srgbClr val="92D050"/>
                    </a:solidFill>
                  </a:tcPr>
                </a:tc>
                <a:tc>
                  <a:txBody>
                    <a:bodyPr/>
                    <a:lstStyle/>
                    <a:p>
                      <a:r>
                        <a:rPr lang="fr-FR" sz="2800" dirty="0" smtClean="0"/>
                        <a:t>-3,6</a:t>
                      </a:r>
                      <a:endParaRPr lang="fr-FR" sz="2800" dirty="0"/>
                    </a:p>
                  </a:txBody>
                  <a:tcPr>
                    <a:solidFill>
                      <a:srgbClr val="92D050"/>
                    </a:solidFill>
                  </a:tcPr>
                </a:tc>
                <a:tc>
                  <a:txBody>
                    <a:bodyPr/>
                    <a:lstStyle/>
                    <a:p>
                      <a:r>
                        <a:rPr lang="fr-FR" sz="2800" dirty="0" smtClean="0"/>
                        <a:t>0,0</a:t>
                      </a:r>
                      <a:endParaRPr lang="fr-FR" sz="2800" dirty="0"/>
                    </a:p>
                  </a:txBody>
                  <a:tcPr>
                    <a:solidFill>
                      <a:srgbClr val="92D050"/>
                    </a:solidFill>
                  </a:tcPr>
                </a:tc>
                <a:tc>
                  <a:txBody>
                    <a:bodyPr/>
                    <a:lstStyle/>
                    <a:p>
                      <a:r>
                        <a:rPr lang="fr-FR" sz="2800" dirty="0" smtClean="0"/>
                        <a:t>-2,1</a:t>
                      </a:r>
                      <a:endParaRPr lang="fr-FR" sz="2800" dirty="0"/>
                    </a:p>
                  </a:txBody>
                  <a:tcPr>
                    <a:solidFill>
                      <a:srgbClr val="92D050"/>
                    </a:solidFill>
                  </a:tcPr>
                </a:tc>
                <a:tc>
                  <a:txBody>
                    <a:bodyPr/>
                    <a:lstStyle/>
                    <a:p>
                      <a:r>
                        <a:rPr lang="fr-FR" sz="2800" dirty="0" smtClean="0"/>
                        <a:t>-1,2</a:t>
                      </a:r>
                      <a:endParaRPr lang="fr-FR" sz="2800" dirty="0"/>
                    </a:p>
                  </a:txBody>
                  <a:tcPr>
                    <a:solidFill>
                      <a:srgbClr val="92D050"/>
                    </a:solidFill>
                  </a:tcPr>
                </a:tc>
                <a:tc>
                  <a:txBody>
                    <a:bodyPr/>
                    <a:lstStyle/>
                    <a:p>
                      <a:r>
                        <a:rPr lang="fr-FR" sz="2800" dirty="0" smtClean="0"/>
                        <a:t>1,4</a:t>
                      </a:r>
                      <a:endParaRPr lang="fr-FR" sz="2800" dirty="0"/>
                    </a:p>
                  </a:txBody>
                  <a:tcPr>
                    <a:solidFill>
                      <a:srgbClr val="92D050"/>
                    </a:solidFill>
                  </a:tcPr>
                </a:tc>
              </a:tr>
              <a:tr h="480053">
                <a:tc>
                  <a:txBody>
                    <a:bodyPr/>
                    <a:lstStyle/>
                    <a:p>
                      <a:r>
                        <a:rPr lang="fr-FR" sz="2800" dirty="0" smtClean="0"/>
                        <a:t>Portugal</a:t>
                      </a:r>
                      <a:endParaRPr lang="fr-FR" sz="2800" dirty="0"/>
                    </a:p>
                  </a:txBody>
                  <a:tcPr>
                    <a:solidFill>
                      <a:srgbClr val="92D050"/>
                    </a:solidFill>
                  </a:tcPr>
                </a:tc>
                <a:tc>
                  <a:txBody>
                    <a:bodyPr/>
                    <a:lstStyle/>
                    <a:p>
                      <a:r>
                        <a:rPr lang="fr-FR" sz="2800" dirty="0" smtClean="0"/>
                        <a:t>-3,0</a:t>
                      </a:r>
                      <a:endParaRPr lang="fr-FR" sz="2800" dirty="0"/>
                    </a:p>
                  </a:txBody>
                  <a:tcPr>
                    <a:solidFill>
                      <a:srgbClr val="92D050"/>
                    </a:solidFill>
                  </a:tcPr>
                </a:tc>
                <a:tc>
                  <a:txBody>
                    <a:bodyPr/>
                    <a:lstStyle/>
                    <a:p>
                      <a:r>
                        <a:rPr lang="fr-FR" sz="2800" dirty="0" smtClean="0"/>
                        <a:t>-1,8</a:t>
                      </a:r>
                      <a:endParaRPr lang="fr-FR" sz="2800" dirty="0"/>
                    </a:p>
                  </a:txBody>
                  <a:tcPr>
                    <a:solidFill>
                      <a:srgbClr val="92D050"/>
                    </a:solidFill>
                  </a:tcPr>
                </a:tc>
                <a:tc>
                  <a:txBody>
                    <a:bodyPr/>
                    <a:lstStyle/>
                    <a:p>
                      <a:r>
                        <a:rPr lang="fr-FR" sz="2800" dirty="0" smtClean="0"/>
                        <a:t>-3,3</a:t>
                      </a:r>
                      <a:endParaRPr lang="fr-FR" sz="2800" dirty="0"/>
                    </a:p>
                  </a:txBody>
                  <a:tcPr>
                    <a:solidFill>
                      <a:srgbClr val="92D050"/>
                    </a:solidFill>
                  </a:tcPr>
                </a:tc>
                <a:tc>
                  <a:txBody>
                    <a:bodyPr/>
                    <a:lstStyle/>
                    <a:p>
                      <a:r>
                        <a:rPr lang="fr-FR" sz="2800" dirty="0" smtClean="0"/>
                        <a:t>-1,4</a:t>
                      </a:r>
                      <a:endParaRPr lang="fr-FR" sz="2800" dirty="0"/>
                    </a:p>
                  </a:txBody>
                  <a:tcPr>
                    <a:solidFill>
                      <a:srgbClr val="92D050"/>
                    </a:solidFill>
                  </a:tcPr>
                </a:tc>
                <a:tc>
                  <a:txBody>
                    <a:bodyPr/>
                    <a:lstStyle/>
                    <a:p>
                      <a:r>
                        <a:rPr lang="fr-FR" sz="2800" dirty="0" smtClean="0"/>
                        <a:t>0,9</a:t>
                      </a:r>
                      <a:endParaRPr lang="fr-FR" sz="2800" dirty="0"/>
                    </a:p>
                  </a:txBody>
                  <a:tcPr>
                    <a:solidFill>
                      <a:srgbClr val="92D050"/>
                    </a:solidFill>
                  </a:tcPr>
                </a:tc>
              </a:tr>
              <a:tr h="480053">
                <a:tc>
                  <a:txBody>
                    <a:bodyPr/>
                    <a:lstStyle/>
                    <a:p>
                      <a:r>
                        <a:rPr lang="fr-FR" sz="2800" dirty="0" smtClean="0"/>
                        <a:t>Allemagne</a:t>
                      </a:r>
                      <a:endParaRPr lang="fr-FR" sz="2800" dirty="0"/>
                    </a:p>
                  </a:txBody>
                  <a:tcPr>
                    <a:solidFill>
                      <a:srgbClr val="92D050"/>
                    </a:solidFill>
                  </a:tcPr>
                </a:tc>
                <a:tc>
                  <a:txBody>
                    <a:bodyPr/>
                    <a:lstStyle/>
                    <a:p>
                      <a:r>
                        <a:rPr lang="fr-FR" sz="2800" dirty="0" smtClean="0"/>
                        <a:t>-5,6</a:t>
                      </a:r>
                      <a:endParaRPr lang="fr-FR" sz="2800" dirty="0"/>
                    </a:p>
                  </a:txBody>
                  <a:tcPr>
                    <a:solidFill>
                      <a:srgbClr val="92D050"/>
                    </a:solidFill>
                  </a:tcPr>
                </a:tc>
                <a:tc>
                  <a:txBody>
                    <a:bodyPr/>
                    <a:lstStyle/>
                    <a:p>
                      <a:r>
                        <a:rPr lang="fr-FR" sz="2800" dirty="0" smtClean="0"/>
                        <a:t>3,6</a:t>
                      </a:r>
                      <a:endParaRPr lang="fr-FR" sz="2800" dirty="0"/>
                    </a:p>
                  </a:txBody>
                  <a:tcPr>
                    <a:solidFill>
                      <a:srgbClr val="92D050"/>
                    </a:solidFill>
                  </a:tcPr>
                </a:tc>
                <a:tc>
                  <a:txBody>
                    <a:bodyPr/>
                    <a:lstStyle/>
                    <a:p>
                      <a:r>
                        <a:rPr lang="fr-FR" sz="2800" dirty="0" smtClean="0"/>
                        <a:t>0,4</a:t>
                      </a:r>
                      <a:endParaRPr lang="fr-FR" sz="2800" dirty="0"/>
                    </a:p>
                  </a:txBody>
                  <a:tcPr>
                    <a:solidFill>
                      <a:srgbClr val="92D050"/>
                    </a:solidFill>
                  </a:tcPr>
                </a:tc>
                <a:tc>
                  <a:txBody>
                    <a:bodyPr/>
                    <a:lstStyle/>
                    <a:p>
                      <a:r>
                        <a:rPr lang="fr-FR" sz="2800" dirty="0" smtClean="0"/>
                        <a:t>0,1</a:t>
                      </a:r>
                      <a:endParaRPr lang="fr-FR" sz="2800" dirty="0"/>
                    </a:p>
                  </a:txBody>
                  <a:tcPr>
                    <a:solidFill>
                      <a:srgbClr val="92D050"/>
                    </a:solidFill>
                  </a:tcPr>
                </a:tc>
                <a:tc>
                  <a:txBody>
                    <a:bodyPr/>
                    <a:lstStyle/>
                    <a:p>
                      <a:r>
                        <a:rPr lang="fr-FR" sz="2800" dirty="0" smtClean="0"/>
                        <a:t>1,6</a:t>
                      </a:r>
                      <a:endParaRPr lang="fr-FR" sz="2800" dirty="0"/>
                    </a:p>
                  </a:txBody>
                  <a:tcPr>
                    <a:solidFill>
                      <a:srgbClr val="92D050"/>
                    </a:solidFill>
                  </a:tcPr>
                </a:tc>
              </a:tr>
              <a:tr h="480053">
                <a:tc>
                  <a:txBody>
                    <a:bodyPr/>
                    <a:lstStyle/>
                    <a:p>
                      <a:r>
                        <a:rPr lang="fr-FR" sz="2800" dirty="0" smtClean="0"/>
                        <a:t>Canada</a:t>
                      </a:r>
                      <a:endParaRPr lang="fr-FR" sz="2800" dirty="0"/>
                    </a:p>
                  </a:txBody>
                  <a:tcPr>
                    <a:solidFill>
                      <a:srgbClr val="92D050"/>
                    </a:solidFill>
                  </a:tcPr>
                </a:tc>
                <a:tc>
                  <a:txBody>
                    <a:bodyPr/>
                    <a:lstStyle/>
                    <a:p>
                      <a:r>
                        <a:rPr lang="fr-FR" sz="2800" dirty="0" smtClean="0"/>
                        <a:t>-2,7</a:t>
                      </a:r>
                      <a:endParaRPr lang="fr-FR" sz="2800" dirty="0"/>
                    </a:p>
                  </a:txBody>
                  <a:tcPr>
                    <a:solidFill>
                      <a:srgbClr val="92D050"/>
                    </a:solidFill>
                  </a:tcPr>
                </a:tc>
                <a:tc>
                  <a:txBody>
                    <a:bodyPr/>
                    <a:lstStyle/>
                    <a:p>
                      <a:r>
                        <a:rPr lang="fr-FR" sz="2800" dirty="0" smtClean="0"/>
                        <a:t>2,5</a:t>
                      </a:r>
                      <a:endParaRPr lang="fr-FR" sz="2800" dirty="0"/>
                    </a:p>
                  </a:txBody>
                  <a:tcPr>
                    <a:solidFill>
                      <a:srgbClr val="92D050"/>
                    </a:solidFill>
                  </a:tcPr>
                </a:tc>
                <a:tc>
                  <a:txBody>
                    <a:bodyPr/>
                    <a:lstStyle/>
                    <a:p>
                      <a:r>
                        <a:rPr lang="fr-FR" sz="2800" dirty="0" smtClean="0"/>
                        <a:t>1,7</a:t>
                      </a:r>
                      <a:endParaRPr lang="fr-FR" sz="2800" dirty="0"/>
                    </a:p>
                  </a:txBody>
                  <a:tcPr>
                    <a:solidFill>
                      <a:srgbClr val="92D050"/>
                    </a:solidFill>
                  </a:tcPr>
                </a:tc>
                <a:tc>
                  <a:txBody>
                    <a:bodyPr/>
                    <a:lstStyle/>
                    <a:p>
                      <a:r>
                        <a:rPr lang="fr-FR" sz="2800" dirty="0" smtClean="0"/>
                        <a:t>2,0</a:t>
                      </a:r>
                      <a:endParaRPr lang="fr-FR" sz="2800" dirty="0"/>
                    </a:p>
                  </a:txBody>
                  <a:tcPr>
                    <a:solidFill>
                      <a:srgbClr val="92D050"/>
                    </a:solidFill>
                  </a:tcPr>
                </a:tc>
                <a:tc>
                  <a:txBody>
                    <a:bodyPr/>
                    <a:lstStyle/>
                    <a:p>
                      <a:r>
                        <a:rPr lang="fr-FR" sz="2800" dirty="0" smtClean="0"/>
                        <a:t>2,5</a:t>
                      </a:r>
                      <a:endParaRPr lang="fr-FR" sz="2800" dirty="0"/>
                    </a:p>
                  </a:txBody>
                  <a:tcPr>
                    <a:solidFill>
                      <a:srgbClr val="92D050"/>
                    </a:solidFill>
                  </a:tcPr>
                </a:tc>
              </a:tr>
            </a:tbl>
          </a:graphicData>
        </a:graphic>
      </p:graphicFrame>
      <p:graphicFrame>
        <p:nvGraphicFramePr>
          <p:cNvPr id="4" name="Tableau 3"/>
          <p:cNvGraphicFramePr>
            <a:graphicFrameLocks noGrp="1"/>
          </p:cNvGraphicFramePr>
          <p:nvPr>
            <p:extLst>
              <p:ext uri="{D42A27DB-BD31-4B8C-83A1-F6EECF244321}">
                <p14:modId xmlns:p14="http://schemas.microsoft.com/office/powerpoint/2010/main" val="4038178391"/>
              </p:ext>
            </p:extLst>
          </p:nvPr>
        </p:nvGraphicFramePr>
        <p:xfrm>
          <a:off x="525736" y="5884912"/>
          <a:ext cx="9721080" cy="3108960"/>
        </p:xfrm>
        <a:graphic>
          <a:graphicData uri="http://schemas.openxmlformats.org/drawingml/2006/table">
            <a:tbl>
              <a:tblPr firstRow="1" bandRow="1">
                <a:tableStyleId>{5C22544A-7EE6-4342-B048-85BDC9FD1C3A}</a:tableStyleId>
              </a:tblPr>
              <a:tblGrid>
                <a:gridCol w="2016224"/>
                <a:gridCol w="1152128"/>
                <a:gridCol w="1080120"/>
                <a:gridCol w="1306430"/>
                <a:gridCol w="1388726"/>
                <a:gridCol w="1388726"/>
                <a:gridCol w="1388726"/>
              </a:tblGrid>
              <a:tr h="438969">
                <a:tc>
                  <a:txBody>
                    <a:bodyPr/>
                    <a:lstStyle/>
                    <a:p>
                      <a:endParaRPr lang="fr-FR" sz="2800" dirty="0"/>
                    </a:p>
                  </a:txBody>
                  <a:tcPr>
                    <a:solidFill>
                      <a:srgbClr val="92D050"/>
                    </a:solidFill>
                  </a:tcPr>
                </a:tc>
                <a:tc>
                  <a:txBody>
                    <a:bodyPr/>
                    <a:lstStyle/>
                    <a:p>
                      <a:r>
                        <a:rPr lang="fr-FR" sz="2800" dirty="0" smtClean="0">
                          <a:solidFill>
                            <a:schemeClr val="tx1"/>
                          </a:solidFill>
                        </a:rPr>
                        <a:t>2009</a:t>
                      </a:r>
                      <a:endParaRPr lang="fr-FR" sz="2800" dirty="0">
                        <a:solidFill>
                          <a:schemeClr val="tx1"/>
                        </a:solidFill>
                      </a:endParaRPr>
                    </a:p>
                  </a:txBody>
                  <a:tcPr>
                    <a:solidFill>
                      <a:srgbClr val="92D050"/>
                    </a:solidFill>
                  </a:tcPr>
                </a:tc>
                <a:tc>
                  <a:txBody>
                    <a:bodyPr/>
                    <a:lstStyle/>
                    <a:p>
                      <a:r>
                        <a:rPr lang="fr-FR" sz="2800" dirty="0" smtClean="0">
                          <a:solidFill>
                            <a:schemeClr val="tx1"/>
                          </a:solidFill>
                        </a:rPr>
                        <a:t>2010</a:t>
                      </a:r>
                      <a:endParaRPr lang="fr-FR" sz="2800" dirty="0">
                        <a:solidFill>
                          <a:schemeClr val="tx1"/>
                        </a:solidFill>
                      </a:endParaRPr>
                    </a:p>
                  </a:txBody>
                  <a:tcPr>
                    <a:solidFill>
                      <a:srgbClr val="92D050"/>
                    </a:solidFill>
                  </a:tcPr>
                </a:tc>
                <a:tc>
                  <a:txBody>
                    <a:bodyPr/>
                    <a:lstStyle/>
                    <a:p>
                      <a:r>
                        <a:rPr lang="fr-FR" sz="2800" dirty="0" smtClean="0">
                          <a:solidFill>
                            <a:schemeClr val="tx1"/>
                          </a:solidFill>
                        </a:rPr>
                        <a:t>2011</a:t>
                      </a:r>
                      <a:endParaRPr lang="fr-FR" sz="2800" dirty="0">
                        <a:solidFill>
                          <a:schemeClr val="tx1"/>
                        </a:solidFill>
                      </a:endParaRPr>
                    </a:p>
                  </a:txBody>
                  <a:tcPr>
                    <a:solidFill>
                      <a:srgbClr val="92D050"/>
                    </a:solidFill>
                  </a:tcPr>
                </a:tc>
                <a:tc>
                  <a:txBody>
                    <a:bodyPr/>
                    <a:lstStyle/>
                    <a:p>
                      <a:r>
                        <a:rPr lang="fr-FR" sz="2800" dirty="0" smtClean="0">
                          <a:solidFill>
                            <a:schemeClr val="tx1"/>
                          </a:solidFill>
                        </a:rPr>
                        <a:t>2012</a:t>
                      </a:r>
                      <a:endParaRPr lang="fr-FR" sz="2800" dirty="0">
                        <a:solidFill>
                          <a:schemeClr val="tx1"/>
                        </a:solidFill>
                      </a:endParaRPr>
                    </a:p>
                  </a:txBody>
                  <a:tcPr>
                    <a:solidFill>
                      <a:srgbClr val="92D050"/>
                    </a:solidFill>
                  </a:tcPr>
                </a:tc>
                <a:tc>
                  <a:txBody>
                    <a:bodyPr/>
                    <a:lstStyle/>
                    <a:p>
                      <a:r>
                        <a:rPr lang="fr-FR" sz="2800" dirty="0" smtClean="0">
                          <a:solidFill>
                            <a:schemeClr val="tx1"/>
                          </a:solidFill>
                        </a:rPr>
                        <a:t>2013</a:t>
                      </a:r>
                      <a:endParaRPr lang="fr-FR" sz="2800" dirty="0">
                        <a:solidFill>
                          <a:schemeClr val="tx1"/>
                        </a:solidFill>
                      </a:endParaRPr>
                    </a:p>
                  </a:txBody>
                  <a:tcPr>
                    <a:solidFill>
                      <a:srgbClr val="92D050"/>
                    </a:solidFill>
                  </a:tcPr>
                </a:tc>
                <a:tc>
                  <a:txBody>
                    <a:bodyPr/>
                    <a:lstStyle/>
                    <a:p>
                      <a:r>
                        <a:rPr lang="fr-FR" sz="2800" dirty="0" smtClean="0">
                          <a:solidFill>
                            <a:schemeClr val="tx1"/>
                          </a:solidFill>
                        </a:rPr>
                        <a:t>2014</a:t>
                      </a:r>
                      <a:endParaRPr lang="fr-FR" sz="2800" dirty="0">
                        <a:solidFill>
                          <a:schemeClr val="tx1"/>
                        </a:solidFill>
                      </a:endParaRPr>
                    </a:p>
                  </a:txBody>
                  <a:tcPr>
                    <a:solidFill>
                      <a:srgbClr val="92D050"/>
                    </a:solidFill>
                  </a:tcPr>
                </a:tc>
              </a:tr>
              <a:tr h="445065">
                <a:tc>
                  <a:txBody>
                    <a:bodyPr/>
                    <a:lstStyle/>
                    <a:p>
                      <a:r>
                        <a:rPr lang="fr-FR" sz="2800" dirty="0" smtClean="0"/>
                        <a:t>Grèce</a:t>
                      </a:r>
                      <a:endParaRPr lang="fr-FR" sz="2800" dirty="0"/>
                    </a:p>
                  </a:txBody>
                  <a:tcPr>
                    <a:solidFill>
                      <a:srgbClr val="92D050"/>
                    </a:solidFill>
                  </a:tcPr>
                </a:tc>
                <a:tc>
                  <a:txBody>
                    <a:bodyPr/>
                    <a:lstStyle/>
                    <a:p>
                      <a:r>
                        <a:rPr lang="fr-FR" sz="2800" dirty="0" smtClean="0"/>
                        <a:t>9,63</a:t>
                      </a:r>
                      <a:endParaRPr lang="fr-FR" sz="2800" dirty="0"/>
                    </a:p>
                  </a:txBody>
                  <a:tcPr>
                    <a:solidFill>
                      <a:srgbClr val="92D050"/>
                    </a:solidFill>
                  </a:tcPr>
                </a:tc>
                <a:tc>
                  <a:txBody>
                    <a:bodyPr/>
                    <a:lstStyle/>
                    <a:p>
                      <a:r>
                        <a:rPr lang="fr-FR" sz="2800" dirty="0" smtClean="0"/>
                        <a:t>12,76</a:t>
                      </a:r>
                      <a:endParaRPr lang="fr-FR" sz="2800" dirty="0"/>
                    </a:p>
                  </a:txBody>
                  <a:tcPr>
                    <a:solidFill>
                      <a:srgbClr val="92D050"/>
                    </a:solidFill>
                  </a:tcPr>
                </a:tc>
                <a:tc>
                  <a:txBody>
                    <a:bodyPr/>
                    <a:lstStyle/>
                    <a:p>
                      <a:r>
                        <a:rPr lang="fr-FR" sz="2800" dirty="0" smtClean="0"/>
                        <a:t>17,90</a:t>
                      </a:r>
                      <a:endParaRPr lang="fr-FR" sz="2800" dirty="0"/>
                    </a:p>
                  </a:txBody>
                  <a:tcPr>
                    <a:solidFill>
                      <a:srgbClr val="92D050"/>
                    </a:solidFill>
                  </a:tcPr>
                </a:tc>
                <a:tc>
                  <a:txBody>
                    <a:bodyPr/>
                    <a:lstStyle/>
                    <a:p>
                      <a:r>
                        <a:rPr lang="fr-FR" sz="2800" dirty="0" smtClean="0"/>
                        <a:t>24,48</a:t>
                      </a:r>
                      <a:endParaRPr lang="fr-FR" sz="2800" dirty="0"/>
                    </a:p>
                  </a:txBody>
                  <a:tcPr>
                    <a:solidFill>
                      <a:srgbClr val="92D050"/>
                    </a:solidFill>
                  </a:tcPr>
                </a:tc>
                <a:tc>
                  <a:txBody>
                    <a:bodyPr/>
                    <a:lstStyle/>
                    <a:p>
                      <a:r>
                        <a:rPr lang="fr-FR" sz="2800" dirty="0" smtClean="0"/>
                        <a:t>27,5</a:t>
                      </a:r>
                      <a:endParaRPr lang="fr-FR" sz="2800" dirty="0"/>
                    </a:p>
                  </a:txBody>
                  <a:tcPr>
                    <a:solidFill>
                      <a:srgbClr val="92D050"/>
                    </a:solidFill>
                  </a:tcPr>
                </a:tc>
                <a:tc>
                  <a:txBody>
                    <a:bodyPr/>
                    <a:lstStyle/>
                    <a:p>
                      <a:r>
                        <a:rPr lang="fr-FR" sz="2800" dirty="0" smtClean="0"/>
                        <a:t>26,5</a:t>
                      </a:r>
                      <a:endParaRPr lang="fr-FR" sz="2800" dirty="0"/>
                    </a:p>
                  </a:txBody>
                  <a:tcPr>
                    <a:solidFill>
                      <a:srgbClr val="92D050"/>
                    </a:solidFill>
                  </a:tcPr>
                </a:tc>
              </a:tr>
              <a:tr h="445065">
                <a:tc>
                  <a:txBody>
                    <a:bodyPr/>
                    <a:lstStyle/>
                    <a:p>
                      <a:r>
                        <a:rPr lang="fr-FR" sz="2800" dirty="0" smtClean="0"/>
                        <a:t>Espagne</a:t>
                      </a:r>
                      <a:endParaRPr lang="fr-FR" sz="2800" dirty="0"/>
                    </a:p>
                  </a:txBody>
                  <a:tcPr>
                    <a:solidFill>
                      <a:srgbClr val="92D050"/>
                    </a:solidFill>
                  </a:tcPr>
                </a:tc>
                <a:tc>
                  <a:txBody>
                    <a:bodyPr/>
                    <a:lstStyle/>
                    <a:p>
                      <a:r>
                        <a:rPr lang="fr-FR" sz="2800" dirty="0" smtClean="0"/>
                        <a:t>17,87</a:t>
                      </a:r>
                      <a:endParaRPr lang="fr-FR" sz="2800" dirty="0"/>
                    </a:p>
                  </a:txBody>
                  <a:tcPr>
                    <a:solidFill>
                      <a:srgbClr val="92D050"/>
                    </a:solidFill>
                  </a:tcPr>
                </a:tc>
                <a:tc>
                  <a:txBody>
                    <a:bodyPr/>
                    <a:lstStyle/>
                    <a:p>
                      <a:r>
                        <a:rPr lang="fr-FR" sz="2800" dirty="0" smtClean="0"/>
                        <a:t>19,88</a:t>
                      </a:r>
                      <a:endParaRPr lang="fr-FR" sz="2800" dirty="0"/>
                    </a:p>
                  </a:txBody>
                  <a:tcPr>
                    <a:solidFill>
                      <a:srgbClr val="92D050"/>
                    </a:solidFill>
                  </a:tcPr>
                </a:tc>
                <a:tc>
                  <a:txBody>
                    <a:bodyPr/>
                    <a:lstStyle/>
                    <a:p>
                      <a:r>
                        <a:rPr lang="fr-FR" sz="2800" dirty="0" smtClean="0"/>
                        <a:t>21,41</a:t>
                      </a:r>
                      <a:endParaRPr lang="fr-FR" sz="2800" dirty="0"/>
                    </a:p>
                  </a:txBody>
                  <a:tcPr>
                    <a:solidFill>
                      <a:srgbClr val="92D050"/>
                    </a:solidFill>
                  </a:tcPr>
                </a:tc>
                <a:tc>
                  <a:txBody>
                    <a:bodyPr/>
                    <a:lstStyle/>
                    <a:p>
                      <a:r>
                        <a:rPr lang="fr-FR" sz="2800" dirty="0" smtClean="0"/>
                        <a:t>24,79</a:t>
                      </a:r>
                      <a:endParaRPr lang="fr-FR" sz="2800" dirty="0"/>
                    </a:p>
                  </a:txBody>
                  <a:tcPr>
                    <a:solidFill>
                      <a:srgbClr val="92D050"/>
                    </a:solidFill>
                  </a:tcPr>
                </a:tc>
                <a:tc>
                  <a:txBody>
                    <a:bodyPr/>
                    <a:lstStyle/>
                    <a:p>
                      <a:r>
                        <a:rPr lang="fr-FR" sz="2800" dirty="0" smtClean="0"/>
                        <a:t>26,12</a:t>
                      </a:r>
                      <a:endParaRPr lang="fr-FR" sz="2800" dirty="0"/>
                    </a:p>
                  </a:txBody>
                  <a:tcPr>
                    <a:solidFill>
                      <a:srgbClr val="92D050"/>
                    </a:solidFill>
                  </a:tcPr>
                </a:tc>
                <a:tc>
                  <a:txBody>
                    <a:bodyPr/>
                    <a:lstStyle/>
                    <a:p>
                      <a:r>
                        <a:rPr lang="fr-FR" sz="2800" dirty="0" smtClean="0"/>
                        <a:t>24,44</a:t>
                      </a:r>
                      <a:endParaRPr lang="fr-FR" sz="2800" dirty="0"/>
                    </a:p>
                  </a:txBody>
                  <a:tcPr>
                    <a:solidFill>
                      <a:srgbClr val="92D050"/>
                    </a:solidFill>
                  </a:tcPr>
                </a:tc>
              </a:tr>
              <a:tr h="445065">
                <a:tc>
                  <a:txBody>
                    <a:bodyPr/>
                    <a:lstStyle/>
                    <a:p>
                      <a:r>
                        <a:rPr lang="fr-FR" sz="2800" dirty="0" smtClean="0"/>
                        <a:t>Portugal</a:t>
                      </a:r>
                      <a:endParaRPr lang="fr-FR" sz="2800" dirty="0"/>
                    </a:p>
                  </a:txBody>
                  <a:tcPr>
                    <a:solidFill>
                      <a:srgbClr val="92D050"/>
                    </a:solidFill>
                  </a:tcPr>
                </a:tc>
                <a:tc>
                  <a:txBody>
                    <a:bodyPr/>
                    <a:lstStyle/>
                    <a:p>
                      <a:r>
                        <a:rPr lang="fr-FR" sz="2800" dirty="0" smtClean="0"/>
                        <a:t>10,68</a:t>
                      </a:r>
                      <a:endParaRPr lang="fr-FR" sz="2800" dirty="0"/>
                    </a:p>
                  </a:txBody>
                  <a:tcPr>
                    <a:solidFill>
                      <a:srgbClr val="92D050"/>
                    </a:solidFill>
                  </a:tcPr>
                </a:tc>
                <a:tc>
                  <a:txBody>
                    <a:bodyPr/>
                    <a:lstStyle/>
                    <a:p>
                      <a:r>
                        <a:rPr lang="fr-FR" sz="2800" dirty="0" smtClean="0"/>
                        <a:t>11,98</a:t>
                      </a:r>
                      <a:endParaRPr lang="fr-FR" sz="2800" dirty="0"/>
                    </a:p>
                  </a:txBody>
                  <a:tcPr>
                    <a:solidFill>
                      <a:srgbClr val="92D050"/>
                    </a:solidFill>
                  </a:tcPr>
                </a:tc>
                <a:tc>
                  <a:txBody>
                    <a:bodyPr/>
                    <a:lstStyle/>
                    <a:p>
                      <a:r>
                        <a:rPr lang="fr-FR" sz="2800" dirty="0" smtClean="0"/>
                        <a:t>12,88</a:t>
                      </a:r>
                      <a:endParaRPr lang="fr-FR" sz="2800" dirty="0"/>
                    </a:p>
                  </a:txBody>
                  <a:tcPr>
                    <a:solidFill>
                      <a:srgbClr val="92D050"/>
                    </a:solidFill>
                  </a:tcPr>
                </a:tc>
                <a:tc>
                  <a:txBody>
                    <a:bodyPr/>
                    <a:lstStyle/>
                    <a:p>
                      <a:r>
                        <a:rPr lang="fr-FR" sz="2800" dirty="0" smtClean="0"/>
                        <a:t>15,78</a:t>
                      </a:r>
                      <a:endParaRPr lang="fr-FR" sz="2800" dirty="0"/>
                    </a:p>
                  </a:txBody>
                  <a:tcPr>
                    <a:solidFill>
                      <a:srgbClr val="92D050"/>
                    </a:solidFill>
                  </a:tcPr>
                </a:tc>
                <a:tc>
                  <a:txBody>
                    <a:bodyPr/>
                    <a:lstStyle/>
                    <a:p>
                      <a:r>
                        <a:rPr lang="fr-FR" sz="2800" dirty="0" smtClean="0"/>
                        <a:t>16,46</a:t>
                      </a:r>
                      <a:endParaRPr lang="fr-FR" sz="2800" dirty="0"/>
                    </a:p>
                  </a:txBody>
                  <a:tcPr>
                    <a:solidFill>
                      <a:srgbClr val="92D050"/>
                    </a:solidFill>
                  </a:tcPr>
                </a:tc>
                <a:tc>
                  <a:txBody>
                    <a:bodyPr/>
                    <a:lstStyle/>
                    <a:p>
                      <a:r>
                        <a:rPr lang="fr-FR" sz="2800" dirty="0" smtClean="0"/>
                        <a:t>14,12</a:t>
                      </a:r>
                      <a:endParaRPr lang="fr-FR" sz="2800" dirty="0"/>
                    </a:p>
                  </a:txBody>
                  <a:tcPr>
                    <a:solidFill>
                      <a:srgbClr val="92D050"/>
                    </a:solidFill>
                  </a:tcPr>
                </a:tc>
              </a:tr>
              <a:tr h="445065">
                <a:tc>
                  <a:txBody>
                    <a:bodyPr/>
                    <a:lstStyle/>
                    <a:p>
                      <a:r>
                        <a:rPr lang="fr-FR" sz="2800" dirty="0" smtClean="0"/>
                        <a:t>Allemagne</a:t>
                      </a:r>
                      <a:endParaRPr lang="fr-FR" sz="2800" dirty="0"/>
                    </a:p>
                  </a:txBody>
                  <a:tcPr>
                    <a:solidFill>
                      <a:srgbClr val="92D050"/>
                    </a:solidFill>
                  </a:tcPr>
                </a:tc>
                <a:tc>
                  <a:txBody>
                    <a:bodyPr/>
                    <a:lstStyle/>
                    <a:p>
                      <a:r>
                        <a:rPr lang="fr-FR" sz="2800" dirty="0" smtClean="0"/>
                        <a:t>7,64</a:t>
                      </a:r>
                      <a:endParaRPr lang="fr-FR" sz="2800" dirty="0"/>
                    </a:p>
                  </a:txBody>
                  <a:tcPr>
                    <a:solidFill>
                      <a:srgbClr val="92D050"/>
                    </a:solidFill>
                  </a:tcPr>
                </a:tc>
                <a:tc>
                  <a:txBody>
                    <a:bodyPr/>
                    <a:lstStyle/>
                    <a:p>
                      <a:r>
                        <a:rPr lang="fr-FR" sz="2800" dirty="0" smtClean="0"/>
                        <a:t>6,97</a:t>
                      </a:r>
                      <a:endParaRPr lang="fr-FR" sz="2800" dirty="0"/>
                    </a:p>
                  </a:txBody>
                  <a:tcPr>
                    <a:solidFill>
                      <a:srgbClr val="92D050"/>
                    </a:solidFill>
                  </a:tcPr>
                </a:tc>
                <a:tc>
                  <a:txBody>
                    <a:bodyPr/>
                    <a:lstStyle/>
                    <a:p>
                      <a:r>
                        <a:rPr lang="fr-FR" sz="2800" dirty="0" smtClean="0"/>
                        <a:t>5,83</a:t>
                      </a:r>
                      <a:endParaRPr lang="fr-FR" sz="2800" dirty="0"/>
                    </a:p>
                  </a:txBody>
                  <a:tcPr>
                    <a:solidFill>
                      <a:srgbClr val="92D050"/>
                    </a:solidFill>
                  </a:tcPr>
                </a:tc>
                <a:tc>
                  <a:txBody>
                    <a:bodyPr/>
                    <a:lstStyle/>
                    <a:p>
                      <a:r>
                        <a:rPr lang="fr-FR" sz="2800" dirty="0" smtClean="0"/>
                        <a:t>5,38</a:t>
                      </a:r>
                      <a:endParaRPr lang="fr-FR" sz="2800" dirty="0"/>
                    </a:p>
                  </a:txBody>
                  <a:tcPr>
                    <a:solidFill>
                      <a:srgbClr val="92D050"/>
                    </a:solidFill>
                  </a:tcPr>
                </a:tc>
                <a:tc>
                  <a:txBody>
                    <a:bodyPr/>
                    <a:lstStyle/>
                    <a:p>
                      <a:r>
                        <a:rPr lang="fr-FR" sz="2800" dirty="0" smtClean="0"/>
                        <a:t>5,24</a:t>
                      </a:r>
                      <a:endParaRPr lang="fr-FR" sz="2800" dirty="0"/>
                    </a:p>
                  </a:txBody>
                  <a:tcPr>
                    <a:solidFill>
                      <a:srgbClr val="92D050"/>
                    </a:solidFill>
                  </a:tcPr>
                </a:tc>
                <a:tc>
                  <a:txBody>
                    <a:bodyPr/>
                    <a:lstStyle/>
                    <a:p>
                      <a:r>
                        <a:rPr lang="fr-FR" sz="2800" dirty="0" smtClean="0"/>
                        <a:t>4,99</a:t>
                      </a:r>
                      <a:endParaRPr lang="fr-FR" sz="2800" dirty="0"/>
                    </a:p>
                  </a:txBody>
                  <a:tcPr>
                    <a:solidFill>
                      <a:srgbClr val="92D050"/>
                    </a:solidFill>
                  </a:tcPr>
                </a:tc>
              </a:tr>
              <a:tr h="445065">
                <a:tc>
                  <a:txBody>
                    <a:bodyPr/>
                    <a:lstStyle/>
                    <a:p>
                      <a:r>
                        <a:rPr lang="fr-FR" sz="2800" dirty="0" smtClean="0"/>
                        <a:t>Canada</a:t>
                      </a:r>
                      <a:endParaRPr lang="fr-FR" sz="2800" dirty="0"/>
                    </a:p>
                  </a:txBody>
                  <a:tcPr>
                    <a:solidFill>
                      <a:srgbClr val="92D050"/>
                    </a:solidFill>
                  </a:tcPr>
                </a:tc>
                <a:tc>
                  <a:txBody>
                    <a:bodyPr/>
                    <a:lstStyle/>
                    <a:p>
                      <a:r>
                        <a:rPr lang="fr-FR" sz="2800" dirty="0" smtClean="0"/>
                        <a:t>8,35</a:t>
                      </a:r>
                      <a:endParaRPr lang="fr-FR" sz="2800" dirty="0"/>
                    </a:p>
                  </a:txBody>
                  <a:tcPr>
                    <a:solidFill>
                      <a:srgbClr val="92D050"/>
                    </a:solidFill>
                  </a:tcPr>
                </a:tc>
                <a:tc>
                  <a:txBody>
                    <a:bodyPr/>
                    <a:lstStyle/>
                    <a:p>
                      <a:r>
                        <a:rPr lang="fr-FR" sz="2800" dirty="0" smtClean="0"/>
                        <a:t>8,06</a:t>
                      </a:r>
                      <a:endParaRPr lang="fr-FR" sz="2800" dirty="0"/>
                    </a:p>
                  </a:txBody>
                  <a:tcPr>
                    <a:solidFill>
                      <a:srgbClr val="92D050"/>
                    </a:solidFill>
                  </a:tcPr>
                </a:tc>
                <a:tc>
                  <a:txBody>
                    <a:bodyPr/>
                    <a:lstStyle/>
                    <a:p>
                      <a:r>
                        <a:rPr lang="fr-FR" sz="2800" dirty="0" smtClean="0"/>
                        <a:t>7,53</a:t>
                      </a:r>
                      <a:endParaRPr lang="fr-FR" sz="2800" dirty="0"/>
                    </a:p>
                  </a:txBody>
                  <a:tcPr>
                    <a:solidFill>
                      <a:srgbClr val="92D050"/>
                    </a:solidFill>
                  </a:tcPr>
                </a:tc>
                <a:tc>
                  <a:txBody>
                    <a:bodyPr/>
                    <a:lstStyle/>
                    <a:p>
                      <a:r>
                        <a:rPr lang="fr-FR" sz="2800" dirty="0" smtClean="0"/>
                        <a:t>7,29</a:t>
                      </a:r>
                      <a:endParaRPr lang="fr-FR" sz="2800" dirty="0"/>
                    </a:p>
                  </a:txBody>
                  <a:tcPr>
                    <a:solidFill>
                      <a:srgbClr val="92D050"/>
                    </a:solidFill>
                  </a:tcPr>
                </a:tc>
                <a:tc>
                  <a:txBody>
                    <a:bodyPr/>
                    <a:lstStyle/>
                    <a:p>
                      <a:r>
                        <a:rPr lang="fr-FR" sz="2800" dirty="0" smtClean="0"/>
                        <a:t>7,08</a:t>
                      </a:r>
                      <a:endParaRPr lang="fr-FR" sz="2800" dirty="0"/>
                    </a:p>
                  </a:txBody>
                  <a:tcPr>
                    <a:solidFill>
                      <a:srgbClr val="92D050"/>
                    </a:solidFill>
                  </a:tcPr>
                </a:tc>
                <a:tc>
                  <a:txBody>
                    <a:bodyPr/>
                    <a:lstStyle/>
                    <a:p>
                      <a:r>
                        <a:rPr lang="fr-FR" sz="2800" dirty="0" smtClean="0"/>
                        <a:t>6,91</a:t>
                      </a:r>
                      <a:endParaRPr lang="fr-FR" sz="2800" dirty="0"/>
                    </a:p>
                  </a:txBody>
                  <a:tcPr>
                    <a:solidFill>
                      <a:srgbClr val="92D050"/>
                    </a:solidFill>
                  </a:tcPr>
                </a:tc>
              </a:tr>
            </a:tbl>
          </a:graphicData>
        </a:graphic>
      </p:graphicFrame>
      <p:sp>
        <p:nvSpPr>
          <p:cNvPr id="5" name="ZoneTexte 4"/>
          <p:cNvSpPr txBox="1"/>
          <p:nvPr/>
        </p:nvSpPr>
        <p:spPr>
          <a:xfrm>
            <a:off x="10102800" y="2500536"/>
            <a:ext cx="2232248" cy="2677656"/>
          </a:xfrm>
          <a:prstGeom prst="rect">
            <a:avLst/>
          </a:prstGeom>
          <a:noFill/>
        </p:spPr>
        <p:txBody>
          <a:bodyPr wrap="square" rtlCol="0">
            <a:spAutoFit/>
          </a:bodyPr>
          <a:lstStyle/>
          <a:p>
            <a:r>
              <a:rPr lang="fr-FR" sz="2400" dirty="0" smtClean="0"/>
              <a:t>Taux de croissance du PIB réel en % :</a:t>
            </a:r>
          </a:p>
          <a:p>
            <a:pPr algn="l"/>
            <a:r>
              <a:rPr lang="fr-FR" sz="2400" dirty="0" smtClean="0"/>
              <a:t>Source Europa et pour le Canada source OCDE</a:t>
            </a:r>
            <a:endParaRPr lang="fr-FR" sz="2400" dirty="0"/>
          </a:p>
        </p:txBody>
      </p:sp>
      <p:sp>
        <p:nvSpPr>
          <p:cNvPr id="6" name="ZoneTexte 5"/>
          <p:cNvSpPr txBox="1"/>
          <p:nvPr/>
        </p:nvSpPr>
        <p:spPr>
          <a:xfrm>
            <a:off x="10318824" y="6244952"/>
            <a:ext cx="2232248" cy="2308324"/>
          </a:xfrm>
          <a:prstGeom prst="rect">
            <a:avLst/>
          </a:prstGeom>
          <a:noFill/>
        </p:spPr>
        <p:txBody>
          <a:bodyPr wrap="square" rtlCol="0">
            <a:spAutoFit/>
          </a:bodyPr>
          <a:lstStyle/>
          <a:p>
            <a:r>
              <a:rPr lang="fr-FR" sz="2400" dirty="0" smtClean="0"/>
              <a:t>Taux de chômage :</a:t>
            </a:r>
          </a:p>
          <a:p>
            <a:pPr algn="l"/>
            <a:r>
              <a:rPr lang="fr-FR" sz="2400" dirty="0" smtClean="0"/>
              <a:t>Source OCDE, sauf Grèce 2014 source Europa.</a:t>
            </a:r>
            <a:endParaRPr lang="fr-FR" sz="2400" dirty="0"/>
          </a:p>
        </p:txBody>
      </p:sp>
    </p:spTree>
    <p:extLst>
      <p:ext uri="{BB962C8B-B14F-4D97-AF65-F5344CB8AC3E}">
        <p14:creationId xmlns:p14="http://schemas.microsoft.com/office/powerpoint/2010/main" val="4198569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1"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childTnLst>
                          </p:cTn>
                        </p:par>
                        <p:par>
                          <p:cTn id="20" fill="hold">
                            <p:stCondLst>
                              <p:cond delay="500"/>
                            </p:stCondLst>
                            <p:childTnLst>
                              <p:par>
                                <p:cTn id="21" presetID="1"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568996"/>
          </a:xfrm>
        </p:spPr>
        <p:txBody>
          <a:bodyPr/>
          <a:lstStyle/>
          <a:p>
            <a:r>
              <a:rPr lang="fr-FR" dirty="0" smtClean="0"/>
              <a:t>Conclusion</a:t>
            </a:r>
            <a:endParaRPr lang="fr-FR" dirty="0"/>
          </a:p>
        </p:txBody>
      </p:sp>
      <p:sp>
        <p:nvSpPr>
          <p:cNvPr id="3" name="ZoneTexte 2"/>
          <p:cNvSpPr txBox="1"/>
          <p:nvPr/>
        </p:nvSpPr>
        <p:spPr>
          <a:xfrm>
            <a:off x="525736" y="2932584"/>
            <a:ext cx="11593288" cy="646331"/>
          </a:xfrm>
          <a:prstGeom prst="rect">
            <a:avLst/>
          </a:prstGeom>
          <a:noFill/>
        </p:spPr>
        <p:txBody>
          <a:bodyPr wrap="square" rtlCol="0">
            <a:spAutoFit/>
          </a:bodyPr>
          <a:lstStyle/>
          <a:p>
            <a:pPr algn="l"/>
            <a:r>
              <a:rPr lang="fr-FR" dirty="0" smtClean="0"/>
              <a:t>Sommes-nous à l’abri d’une nouvelle crise financière ?</a:t>
            </a:r>
            <a:endParaRPr lang="fr-FR" dirty="0"/>
          </a:p>
        </p:txBody>
      </p:sp>
      <p:sp>
        <p:nvSpPr>
          <p:cNvPr id="4" name="ZoneTexte 3"/>
          <p:cNvSpPr txBox="1"/>
          <p:nvPr/>
        </p:nvSpPr>
        <p:spPr>
          <a:xfrm>
            <a:off x="669752" y="4372744"/>
            <a:ext cx="11593288" cy="1200329"/>
          </a:xfrm>
          <a:prstGeom prst="rect">
            <a:avLst/>
          </a:prstGeom>
          <a:noFill/>
        </p:spPr>
        <p:txBody>
          <a:bodyPr wrap="square" rtlCol="0">
            <a:spAutoFit/>
          </a:bodyPr>
          <a:lstStyle/>
          <a:p>
            <a:pPr algn="l"/>
            <a:r>
              <a:rPr lang="fr-FR" dirty="0" smtClean="0"/>
              <a:t>Peut-on penser que la croissance mondiale peut revenir à celle des années 90-2000 ?</a:t>
            </a:r>
            <a:endParaRPr lang="fr-FR"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_rels/theme2.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ème Office">
      <a:majorFont>
        <a:latin typeface="Didot"/>
        <a:ea typeface="Didot"/>
        <a:cs typeface="Didot"/>
      </a:majorFont>
      <a:minorFont>
        <a:latin typeface="Zapfino"/>
        <a:ea typeface="Zapfino"/>
        <a:cs typeface="Zapfino"/>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12700" cap="flat" cmpd="sng" algn="ctr">
          <a:noFill/>
          <a:prstDash val="solid"/>
          <a:miter lim="0"/>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defRPr kumimoji="0" lang="fr-FR" sz="3600" b="0" i="0" u="none" strike="noStrike" cap="none" normalizeH="0" baseline="0" smtClean="0">
            <a:ln>
              <a:noFill/>
            </a:ln>
            <a:solidFill>
              <a:srgbClr val="4F4A37"/>
            </a:solidFill>
            <a:effectLst/>
            <a:latin typeface="Didot" charset="0"/>
            <a:ea typeface="Didot" charset="0"/>
            <a:cs typeface="Didot" charset="0"/>
            <a:sym typeface="Didot"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12700" cap="flat" cmpd="sng" algn="ctr">
          <a:noFill/>
          <a:prstDash val="solid"/>
          <a:miter lim="0"/>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defRPr kumimoji="0" lang="fr-FR" sz="3600" b="0" i="0" u="none" strike="noStrike" cap="none" normalizeH="0" baseline="0" smtClean="0">
            <a:ln>
              <a:noFill/>
            </a:ln>
            <a:solidFill>
              <a:srgbClr val="4F4A37"/>
            </a:solidFill>
            <a:effectLst/>
            <a:latin typeface="Didot" charset="0"/>
            <a:ea typeface="Didot" charset="0"/>
            <a:cs typeface="Didot" charset="0"/>
            <a:sym typeface="Didot" charset="0"/>
          </a:defRPr>
        </a:defPPr>
      </a:lstStyle>
    </a:lnDef>
  </a:objectDefaults>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ème Office">
      <a:majorFont>
        <a:latin typeface="Didot"/>
        <a:ea typeface="Didot"/>
        <a:cs typeface="Didot"/>
      </a:majorFont>
      <a:minorFont>
        <a:latin typeface="Didot"/>
        <a:ea typeface="Didot"/>
        <a:cs typeface="Didot"/>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12700" cap="flat" cmpd="sng" algn="ctr">
          <a:noFill/>
          <a:prstDash val="solid"/>
          <a:miter lim="0"/>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defRPr kumimoji="0" lang="fr-FR" sz="3600" b="0" i="0" u="none" strike="noStrike" cap="none" normalizeH="0" baseline="0" smtClean="0">
            <a:ln>
              <a:noFill/>
            </a:ln>
            <a:solidFill>
              <a:srgbClr val="4F4A37"/>
            </a:solidFill>
            <a:effectLst/>
            <a:latin typeface="Didot" charset="0"/>
            <a:ea typeface="Didot" charset="0"/>
            <a:cs typeface="Didot" charset="0"/>
            <a:sym typeface="Didot"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12700" cap="flat" cmpd="sng" algn="ctr">
          <a:noFill/>
          <a:prstDash val="solid"/>
          <a:miter lim="0"/>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defRPr kumimoji="0" lang="fr-FR" sz="3600" b="0" i="0" u="none" strike="noStrike" cap="none" normalizeH="0" baseline="0" smtClean="0">
            <a:ln>
              <a:noFill/>
            </a:ln>
            <a:solidFill>
              <a:srgbClr val="4F4A37"/>
            </a:solidFill>
            <a:effectLst/>
            <a:latin typeface="Didot" charset="0"/>
            <a:ea typeface="Didot" charset="0"/>
            <a:cs typeface="Didot" charset="0"/>
            <a:sym typeface="Didot" charset="0"/>
          </a:defRPr>
        </a:defPPr>
      </a:lstStyle>
    </a:lnDef>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3022</TotalTime>
  <Words>2402</Words>
  <Application>Microsoft Office PowerPoint</Application>
  <PresentationFormat>Custom</PresentationFormat>
  <Paragraphs>364</Paragraphs>
  <Slides>35</Slides>
  <Notes>10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35</vt:i4>
      </vt:variant>
    </vt:vector>
  </HeadingPairs>
  <TitlesOfParts>
    <vt:vector size="43" baseType="lpstr">
      <vt:lpstr>Book Antiqua</vt:lpstr>
      <vt:lpstr>Didot</vt:lpstr>
      <vt:lpstr>Georgia</vt:lpstr>
      <vt:lpstr>Noteworthy Bold</vt:lpstr>
      <vt:lpstr>Wingdings</vt:lpstr>
      <vt:lpstr>Zapfino</vt:lpstr>
      <vt:lpstr>Thème Office</vt:lpstr>
      <vt:lpstr>Thème Office</vt:lpstr>
      <vt:lpstr>La crise financière de 2008 et ses conséquences</vt:lpstr>
      <vt:lpstr>Introduction</vt:lpstr>
      <vt:lpstr>Pourquoi croyait-on qu’il n’y avait pas de menaces de crises ?</vt:lpstr>
      <vt:lpstr>Un monde confronté à des crises</vt:lpstr>
      <vt:lpstr>PowerPoint Presentation</vt:lpstr>
      <vt:lpstr>Le marché de l’immobilier</vt:lpstr>
      <vt:lpstr>Marché de l’immobilier et crédits hypothécaires</vt:lpstr>
      <vt:lpstr>Les crédits dits subprime</vt:lpstr>
      <vt:lpstr>Le risque sur les marchés financiers</vt:lpstr>
      <vt:lpstr>La mise en place de techniques financières visant à répartir les risques</vt:lpstr>
      <vt:lpstr>La titrisation des créances</vt:lpstr>
      <vt:lpstr>L’endettement du secteur financier</vt:lpstr>
      <vt:lpstr>De la crise des « subprimes » à la crise économique mondiale</vt:lpstr>
      <vt:lpstr>Banques et organismes financiers en difficulté</vt:lpstr>
      <vt:lpstr>De la crise des « subprimes » à la crise économique mondiale</vt:lpstr>
      <vt:lpstr>La mondialisation de la crise</vt:lpstr>
      <vt:lpstr>Les effets de la crise sur les exportations</vt:lpstr>
      <vt:lpstr>Les effets de la crise sur le prix des matières premières et les produits alimentaires</vt:lpstr>
      <vt:lpstr>Les effets sur la production industrielle</vt:lpstr>
      <vt:lpstr>Les effets sur l’emploi</vt:lpstr>
      <vt:lpstr>La mise en place de mesures prudentielles sur les marchés financiers </vt:lpstr>
      <vt:lpstr>Peut-on empêcher les mécanismes de spéculation ?</vt:lpstr>
      <vt:lpstr>De la crise financière à la crise des dettes souveraines</vt:lpstr>
      <vt:lpstr>Endettement des administrations publiques</vt:lpstr>
      <vt:lpstr>De la crise financière à la crise des dettes souveraines</vt:lpstr>
      <vt:lpstr>Endettement des ménages</vt:lpstr>
      <vt:lpstr>Les spécificités de la dette publique</vt:lpstr>
      <vt:lpstr>Les politiques budgétaires gouvernementales</vt:lpstr>
      <vt:lpstr>Le multiplicateur budgétaire</vt:lpstr>
      <vt:lpstr>Les stabilisateurs automatiques</vt:lpstr>
      <vt:lpstr>Les arguments contre les politiques budgétaires actives</vt:lpstr>
      <vt:lpstr>Les politiques budgétaires en Europe</vt:lpstr>
      <vt:lpstr>La gestion de la crise de l’endettement public dans la zone euro</vt:lpstr>
      <vt:lpstr>PIB réel et chômage dans quelques pays européens</vt:lpstr>
      <vt:lpstr>Conclusion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crise actuelle</dc:title>
  <dc:creator>Nathalie</dc:creator>
  <cp:lastModifiedBy>Nathalie</cp:lastModifiedBy>
  <cp:revision>151</cp:revision>
  <cp:lastPrinted>2015-04-06T17:43:20Z</cp:lastPrinted>
  <dcterms:modified xsi:type="dcterms:W3CDTF">2015-04-10T19:01:40Z</dcterms:modified>
</cp:coreProperties>
</file>