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73" r:id="rId3"/>
    <p:sldId id="267" r:id="rId4"/>
    <p:sldId id="268" r:id="rId5"/>
    <p:sldId id="257" r:id="rId6"/>
    <p:sldId id="258" r:id="rId7"/>
    <p:sldId id="271" r:id="rId8"/>
    <p:sldId id="272" r:id="rId9"/>
    <p:sldId id="269" r:id="rId10"/>
    <p:sldId id="259" r:id="rId11"/>
    <p:sldId id="261" r:id="rId12"/>
    <p:sldId id="263" r:id="rId13"/>
    <p:sldId id="265" r:id="rId14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70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handoutMaster" Target="handoutMasters/handoutMaster1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B065F32-E20C-4852-A40E-07ADEEACC2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0214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F4EEFC-0A7F-774E-8EEB-54FF37FD01BD}" type="datetimeFigureOut">
              <a:rPr lang="en-US" smtClean="0"/>
              <a:t>1/13/2014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6425"/>
            <a:ext cx="548640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960E00-3D85-F541-B221-E09AA59323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387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IMPORTANT SLIDE </a:t>
            </a:r>
          </a:p>
          <a:p>
            <a:r>
              <a:rPr lang="en-US" dirty="0" smtClean="0"/>
              <a:t>Give five steps in exam or something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60E00-3D85-F541-B221-E09AA593234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9548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60E00-3D85-F541-B221-E09AA593234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897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60E00-3D85-F541-B221-E09AA593234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1632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60E00-3D85-F541-B221-E09AA593234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5921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0BBF17-5D89-4A4B-92A4-F816387BB1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18793-B182-4C5A-8381-4D88D4E1B7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A100A-8149-4ECF-86C9-597B353C91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0C323-ADCD-49CE-B680-05189F34EA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2C004-0397-44FE-87E7-457FD18CEA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AEEEFE-7A1B-47E7-864A-4E6713CB71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30ED2-A7D9-4821-B732-9F8E647F0F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9E18B-D635-444B-AE61-F6FA831985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F765C1-4C96-44AC-AE61-D38C7AAC22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1A07E-1EF5-4E20-A2DB-C900ADA2C7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95AF1-55E0-42F4-80C8-5F1B2D9A52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0FB003B-B69D-4AF4-B3A3-95661F3C07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qrj.sagepub.com/reports/mfr1.dtl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Theories &amp; Paradigms in Research Methodology</a:t>
            </a:r>
            <a:endParaRPr lang="en-US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Theories Reflected in</a:t>
            </a:r>
            <a:br>
              <a:rPr lang="en-US" sz="3600" smtClean="0"/>
            </a:br>
            <a:r>
              <a:rPr lang="en-US" sz="3600" smtClean="0"/>
              <a:t>Steps in the Scientific Method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000" b="1" i="1" smtClean="0"/>
              <a:t>**Much more detail next lecture but here is a quick overview ** </a:t>
            </a:r>
          </a:p>
          <a:p>
            <a:pPr eaLnBrk="1" hangingPunct="1">
              <a:lnSpc>
                <a:spcPct val="90000"/>
              </a:lnSpc>
            </a:pPr>
            <a:endParaRPr lang="en-US" sz="2000" b="1" i="1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1.  Identify the problem. [lit. review &amp; causal model]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2.  Hypothesize the cause of the problem. [H1 &amp; H0]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3.  Provide clear definitions of the concepts [variables].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4.  Operationalize the concepts [indicators].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5.  Gather empirical data.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6.  Test the hypothesis or hypotheses.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7.  Reflect back on theory.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8.  Publicize the results.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9.  Replicate the results.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354137"/>
          </a:xfrm>
        </p:spPr>
        <p:txBody>
          <a:bodyPr/>
          <a:lstStyle/>
          <a:p>
            <a:pPr eaLnBrk="1" hangingPunct="1"/>
            <a:r>
              <a:rPr lang="en-US" sz="3600" smtClean="0"/>
              <a:t>Qualitative Research Methods</a:t>
            </a:r>
            <a:br>
              <a:rPr lang="en-US" sz="3600" smtClean="0"/>
            </a:br>
            <a:endParaRPr lang="en-US" sz="3600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47813" y="1773238"/>
            <a:ext cx="7138987" cy="4352925"/>
          </a:xfrm>
        </p:spPr>
        <p:txBody>
          <a:bodyPr/>
          <a:lstStyle/>
          <a:p>
            <a:pPr eaLnBrk="1" hangingPunct="1"/>
            <a:r>
              <a:rPr lang="en-US" sz="2800" smtClean="0"/>
              <a:t>Interviews, </a:t>
            </a:r>
          </a:p>
          <a:p>
            <a:pPr eaLnBrk="1" hangingPunct="1"/>
            <a:r>
              <a:rPr lang="en-US" sz="2800" smtClean="0"/>
              <a:t>Observation, </a:t>
            </a:r>
          </a:p>
          <a:p>
            <a:pPr eaLnBrk="1" hangingPunct="1"/>
            <a:r>
              <a:rPr lang="en-US" sz="2800" smtClean="0"/>
              <a:t>Case Study</a:t>
            </a:r>
          </a:p>
          <a:p>
            <a:pPr eaLnBrk="1" hangingPunct="1"/>
            <a:r>
              <a:rPr lang="en-US" sz="2800" smtClean="0"/>
              <a:t>Content Analysis</a:t>
            </a:r>
          </a:p>
          <a:p>
            <a:pPr eaLnBrk="1" hangingPunct="1"/>
            <a:r>
              <a:rPr lang="en-US" sz="2800" smtClean="0"/>
              <a:t>Etc.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282700"/>
          </a:xfrm>
        </p:spPr>
        <p:txBody>
          <a:bodyPr/>
          <a:lstStyle/>
          <a:p>
            <a:pPr eaLnBrk="1" hangingPunct="1"/>
            <a:r>
              <a:rPr lang="en-US" sz="3600" smtClean="0"/>
              <a:t>Quantitative Research Methods</a:t>
            </a:r>
            <a:br>
              <a:rPr lang="en-US" sz="3600" smtClean="0"/>
            </a:br>
            <a:endParaRPr lang="en-US" sz="3600" smtClean="0"/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2205038"/>
            <a:ext cx="7210425" cy="3921125"/>
          </a:xfrm>
        </p:spPr>
        <p:txBody>
          <a:bodyPr/>
          <a:lstStyle/>
          <a:p>
            <a:pPr eaLnBrk="1" hangingPunct="1"/>
            <a:r>
              <a:rPr lang="en-US" sz="2800" smtClean="0"/>
              <a:t>Experimental Research, </a:t>
            </a:r>
          </a:p>
          <a:p>
            <a:pPr eaLnBrk="1" hangingPunct="1"/>
            <a:r>
              <a:rPr lang="en-US" sz="2800" smtClean="0"/>
              <a:t>Survey Research </a:t>
            </a:r>
          </a:p>
          <a:p>
            <a:pPr eaLnBrk="1" hangingPunct="1"/>
            <a:r>
              <a:rPr lang="en-US" sz="2800" smtClean="0"/>
              <a:t>Etc.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600" smtClean="0"/>
              <a:t>Objectives</a:t>
            </a:r>
            <a:endParaRPr lang="en-US" sz="3600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z="2800" smtClean="0"/>
              <a:t>Know how Theories influence Research (Don’t need to know the details of each theory!)</a:t>
            </a:r>
          </a:p>
          <a:p>
            <a:pPr eaLnBrk="1" hangingPunct="1">
              <a:buFontTx/>
              <a:buNone/>
            </a:pPr>
            <a:endParaRPr lang="en-CA" sz="2800" smtClean="0"/>
          </a:p>
          <a:p>
            <a:pPr eaLnBrk="1" hangingPunct="1"/>
            <a:r>
              <a:rPr lang="en-CA" sz="2800" smtClean="0"/>
              <a:t>Learn how the person &amp; field can influence Theory</a:t>
            </a:r>
          </a:p>
          <a:p>
            <a:pPr eaLnBrk="1" hangingPunct="1">
              <a:buFontTx/>
              <a:buNone/>
            </a:pPr>
            <a:endParaRPr lang="en-CA" sz="2800" smtClean="0"/>
          </a:p>
          <a:p>
            <a:pPr eaLnBrk="1" hangingPunct="1"/>
            <a:r>
              <a:rPr lang="en-CA" sz="2800" smtClean="0"/>
              <a:t>Know how Theories can influence every step of research - from the choice of research method to where to publish the findings.</a:t>
            </a:r>
            <a:endParaRPr lang="en-US" sz="2800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642350" cy="1143000"/>
          </a:xfrm>
        </p:spPr>
        <p:txBody>
          <a:bodyPr/>
          <a:lstStyle/>
          <a:p>
            <a:pPr eaLnBrk="1" hangingPunct="1"/>
            <a:r>
              <a:rPr lang="en-CA" sz="3200" smtClean="0">
                <a:solidFill>
                  <a:schemeClr val="tx1"/>
                </a:solidFill>
              </a:rPr>
              <a:t>Classical Paradigms</a:t>
            </a:r>
            <a:br>
              <a:rPr lang="en-CA" sz="3200" smtClean="0">
                <a:solidFill>
                  <a:schemeClr val="tx1"/>
                </a:solidFill>
              </a:rPr>
            </a:br>
            <a:r>
              <a:rPr lang="en-CA" sz="3200" smtClean="0">
                <a:solidFill>
                  <a:schemeClr val="tx1"/>
                </a:solidFill>
              </a:rPr>
              <a:t>Their Influence in Choice of Research Methods</a:t>
            </a:r>
            <a:endParaRPr lang="en-US" sz="3200" smtClean="0">
              <a:solidFill>
                <a:schemeClr val="tx1"/>
              </a:solidFill>
            </a:endParaRPr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8775"/>
            <a:ext cx="8229600" cy="4497388"/>
          </a:xfrm>
        </p:spPr>
        <p:txBody>
          <a:bodyPr/>
          <a:lstStyle/>
          <a:p>
            <a:pPr eaLnBrk="1" hangingPunct="1"/>
            <a:r>
              <a:rPr lang="en-CA" sz="2800" smtClean="0"/>
              <a:t>Underlying different theories are paradigms, which are fundamental models or frames of reference we use to organize our observations and reasoning.</a:t>
            </a:r>
          </a:p>
          <a:p>
            <a:pPr eaLnBrk="1" hangingPunct="1"/>
            <a:r>
              <a:rPr lang="en-CA" sz="2800" smtClean="0"/>
              <a:t>Each makes assumptions about the nature of social reality.</a:t>
            </a:r>
          </a:p>
          <a:p>
            <a:pPr eaLnBrk="1" hangingPunct="1"/>
            <a:r>
              <a:rPr lang="en-CA" sz="2800" smtClean="0"/>
              <a:t>Each paradigm suggest different kinds of theories and inspire different kinds of research.</a:t>
            </a:r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 smtClean="0"/>
              <a:t>Paradigms</a:t>
            </a:r>
            <a:br>
              <a:rPr lang="en-CA" sz="4000" smtClean="0"/>
            </a:br>
            <a:r>
              <a:rPr lang="en-CA" sz="4000" smtClean="0"/>
              <a:t>Early Positivism</a:t>
            </a:r>
            <a:endParaRPr lang="en-US" sz="4000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4675" y="1916113"/>
            <a:ext cx="8569325" cy="4238625"/>
          </a:xfrm>
        </p:spPr>
        <p:txBody>
          <a:bodyPr/>
          <a:lstStyle/>
          <a:p>
            <a:pPr eaLnBrk="1" hangingPunct="1"/>
            <a:r>
              <a:rPr lang="en-CA" sz="2800" smtClean="0"/>
              <a:t>Associated with researchers conducting Quantitative Research</a:t>
            </a:r>
          </a:p>
          <a:p>
            <a:pPr eaLnBrk="1" hangingPunct="1"/>
            <a:r>
              <a:rPr lang="en-CA" sz="2800" smtClean="0"/>
              <a:t>Society is a phenomenon that can be studied scientifically</a:t>
            </a:r>
          </a:p>
          <a:p>
            <a:pPr eaLnBrk="1" hangingPunct="1"/>
            <a:r>
              <a:rPr lang="en-CA" sz="2800" smtClean="0"/>
              <a:t>Society could be observed &amp; then explained logically and rationally</a:t>
            </a:r>
          </a:p>
          <a:p>
            <a:pPr eaLnBrk="1" hangingPunct="1"/>
            <a:r>
              <a:rPr lang="en-CA" sz="2800" smtClean="0"/>
              <a:t>1822 – present</a:t>
            </a:r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Conflict Paradigm</a:t>
            </a:r>
            <a:endParaRPr lang="en-US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773238"/>
            <a:ext cx="8362950" cy="4349750"/>
          </a:xfrm>
        </p:spPr>
        <p:txBody>
          <a:bodyPr/>
          <a:lstStyle/>
          <a:p>
            <a:pPr eaLnBrk="1" hangingPunct="1"/>
            <a:r>
              <a:rPr lang="en-CA" sz="2800" smtClean="0"/>
              <a:t>Marxism (class conflict)/Socialism (class, gender, ethnic etc. struggles).</a:t>
            </a:r>
          </a:p>
          <a:p>
            <a:pPr eaLnBrk="1" hangingPunct="1"/>
            <a:r>
              <a:rPr lang="en-CA" sz="2800" smtClean="0"/>
              <a:t>Social behaviour was seen as the process of conflict – the attempt to dominate others and to avoid being dominated.</a:t>
            </a:r>
          </a:p>
          <a:p>
            <a:pPr eaLnBrk="1" hangingPunct="1"/>
            <a:r>
              <a:rPr lang="en-CA" sz="2800" smtClean="0"/>
              <a:t>Qualitative and some Quantitative methods used with this paradigm.</a:t>
            </a:r>
          </a:p>
          <a:p>
            <a:pPr eaLnBrk="1" hangingPunct="1"/>
            <a:r>
              <a:rPr lang="en-CA" sz="2800" smtClean="0"/>
              <a:t>mid 1800s to present.</a:t>
            </a:r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600" smtClean="0"/>
              <a:t>Influence of Paradigms &amp; Theories in</a:t>
            </a:r>
            <a:br>
              <a:rPr lang="en-CA" sz="3600" smtClean="0"/>
            </a:br>
            <a:r>
              <a:rPr lang="en-CA" sz="3600" smtClean="0"/>
              <a:t> Research Methods con’t</a:t>
            </a:r>
            <a:endParaRPr lang="en-US" sz="3600" smtClean="0"/>
          </a:p>
        </p:txBody>
      </p:sp>
      <p:sp>
        <p:nvSpPr>
          <p:cNvPr id="2253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1773238"/>
            <a:ext cx="8229600" cy="4352925"/>
          </a:xfrm>
        </p:spPr>
        <p:txBody>
          <a:bodyPr/>
          <a:lstStyle/>
          <a:p>
            <a:pPr eaLnBrk="1" hangingPunct="1"/>
            <a:r>
              <a:rPr lang="en-CA" sz="2800" smtClean="0"/>
              <a:t>Whether to conduct research in an area at all or partner with another researcher/organization</a:t>
            </a:r>
          </a:p>
          <a:p>
            <a:pPr eaLnBrk="1" hangingPunct="1">
              <a:buFontTx/>
              <a:buNone/>
            </a:pPr>
            <a:endParaRPr lang="en-CA" sz="2800" smtClean="0"/>
          </a:p>
          <a:p>
            <a:pPr eaLnBrk="1" hangingPunct="1"/>
            <a:r>
              <a:rPr lang="en-CA" sz="2800" smtClean="0"/>
              <a:t>Which Research Method to use 	</a:t>
            </a:r>
            <a:r>
              <a:rPr lang="en-CA" sz="2000" smtClean="0"/>
              <a:t>(Qual. Vs Quant.)</a:t>
            </a:r>
          </a:p>
          <a:p>
            <a:pPr eaLnBrk="1" hangingPunct="1">
              <a:buFontTx/>
              <a:buNone/>
            </a:pPr>
            <a:endParaRPr lang="en-CA" sz="2000" smtClean="0"/>
          </a:p>
          <a:p>
            <a:pPr eaLnBrk="1" hangingPunct="1"/>
            <a:r>
              <a:rPr lang="en-CA" sz="2800" smtClean="0"/>
              <a:t>Which Research Design to choose.</a:t>
            </a:r>
          </a:p>
          <a:p>
            <a:pPr eaLnBrk="1" hangingPunct="1">
              <a:buFontTx/>
              <a:buNone/>
            </a:pPr>
            <a:endParaRPr lang="en-CA" sz="2800" smtClean="0"/>
          </a:p>
          <a:p>
            <a:pPr eaLnBrk="1" hangingPunct="1"/>
            <a:r>
              <a:rPr lang="en-CA" sz="2800" smtClean="0"/>
              <a:t>How to define variables etc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642350" cy="1143000"/>
          </a:xfrm>
        </p:spPr>
        <p:txBody>
          <a:bodyPr/>
          <a:lstStyle/>
          <a:p>
            <a:pPr eaLnBrk="1" hangingPunct="1"/>
            <a:r>
              <a:rPr lang="en-CA" sz="3200" smtClean="0"/>
              <a:t>Field/Personal Variables &amp;</a:t>
            </a:r>
            <a:br>
              <a:rPr lang="en-CA" sz="3200" smtClean="0"/>
            </a:br>
            <a:r>
              <a:rPr lang="en-CA" sz="3200" smtClean="0"/>
              <a:t>Their Influence in Choice of Research Methods</a:t>
            </a:r>
            <a:endParaRPr lang="en-US" sz="3200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213"/>
            <a:ext cx="8229600" cy="44259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sz="2800" smtClean="0"/>
              <a:t>Political Party- depending on which party you work for you will see the world and issues from a particular lens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CA" sz="2800" smtClean="0"/>
          </a:p>
          <a:p>
            <a:pPr eaLnBrk="1" hangingPunct="1">
              <a:lnSpc>
                <a:spcPct val="80000"/>
              </a:lnSpc>
            </a:pPr>
            <a:r>
              <a:rPr lang="en-CA" sz="2800" smtClean="0"/>
              <a:t>Factional by Issue – researching a particular issues (gun control) you will have your own personal opinion on it.  Perhaps it is regionally influence etc.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CA" sz="2800" smtClean="0"/>
          </a:p>
          <a:p>
            <a:pPr eaLnBrk="1" hangingPunct="1">
              <a:lnSpc>
                <a:spcPct val="80000"/>
              </a:lnSpc>
            </a:pPr>
            <a:r>
              <a:rPr lang="en-CA" sz="2800" smtClean="0"/>
              <a:t>Country Differences – Developing countries etc.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CA" sz="2800" smtClean="0"/>
          </a:p>
          <a:p>
            <a:pPr eaLnBrk="1" hangingPunct="1">
              <a:lnSpc>
                <a:spcPct val="80000"/>
              </a:lnSpc>
            </a:pPr>
            <a:r>
              <a:rPr lang="en-CA" sz="2800" smtClean="0"/>
              <a:t>Power Relations – Researching First Nations communities, etc.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280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600" smtClean="0"/>
              <a:t>Practical Example – Qualitative</a:t>
            </a:r>
            <a:endParaRPr lang="en-US" sz="3600" smtClean="0"/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5038"/>
            <a:ext cx="8229600" cy="3921125"/>
          </a:xfrm>
        </p:spPr>
        <p:txBody>
          <a:bodyPr/>
          <a:lstStyle/>
          <a:p>
            <a:pPr eaLnBrk="1" hangingPunct="1"/>
            <a:r>
              <a:rPr lang="en-CA" smtClean="0">
                <a:hlinkClick r:id="rId2"/>
              </a:rPr>
              <a:t>http://qrj.sagepub.com/reports/mfr1.dtl</a:t>
            </a:r>
            <a:endParaRPr lang="en-CA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600" smtClean="0"/>
              <a:t>Practical Example – Quantitative</a:t>
            </a:r>
            <a:endParaRPr lang="en-US" sz="3600" smtClean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z="2400" smtClean="0"/>
              <a:t>King, Gary, “How Not To Lie With Statistics: Avoiding Common Mistakes in Quantitative Political Science, ” American Journal of Political Science, 1986, Vol 30:666-687.</a:t>
            </a:r>
          </a:p>
          <a:p>
            <a:pPr eaLnBrk="1" hangingPunct="1">
              <a:buFontTx/>
              <a:buNone/>
            </a:pPr>
            <a:endParaRPr lang="en-CA" sz="2400" smtClean="0"/>
          </a:p>
          <a:p>
            <a:pPr eaLnBrk="1" hangingPunct="1"/>
            <a:r>
              <a:rPr lang="en-US" sz="2400" smtClean="0"/>
              <a:t>Does Compulsory Voting Lead to More Informed and Engaged Citizens? An Experimental Test. Canadian Journal of Political Science (September 2008), 41 (3), pg. 655-672  </a:t>
            </a:r>
          </a:p>
          <a:p>
            <a:pPr eaLnBrk="1" hangingPunct="1"/>
            <a:endParaRPr lang="en-US" sz="1400" smtClean="0"/>
          </a:p>
          <a:p>
            <a:pPr eaLnBrk="1" hangingPunct="1">
              <a:buFontTx/>
              <a:buNone/>
            </a:pPr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600" smtClean="0"/>
              <a:t>Practical Example – Mixed Methods</a:t>
            </a:r>
            <a:endParaRPr lang="en-US" sz="3600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400" smtClean="0"/>
              <a:t>A Tale of Two Cultures: Contrasting Quantitative and Qualitative Research.  James Mahoney &amp; Gary Goertz. Political Analysis (January 2006), 14 (3), pg. 227-249 </a:t>
            </a:r>
          </a:p>
          <a:p>
            <a:pPr eaLnBrk="1" hangingPunct="1"/>
            <a:endParaRPr lang="en-CA" sz="2400" smtClean="0"/>
          </a:p>
          <a:p>
            <a:pPr eaLnBrk="1" hangingPunct="1">
              <a:buFontTx/>
              <a:buNone/>
            </a:pPr>
            <a:r>
              <a:rPr lang="en-US" smtClean="0"/>
              <a:t>	</a:t>
            </a:r>
            <a:endParaRPr lang="en-CA" sz="1200" smtClean="0"/>
          </a:p>
          <a:p>
            <a:pPr eaLnBrk="1" hangingPunct="1">
              <a:buFontTx/>
              <a:buNone/>
            </a:pPr>
            <a:endParaRPr lang="en-US" sz="120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6108</TotalTime>
  <Words>563</Words>
  <Application>Microsoft Macintosh PowerPoint</Application>
  <PresentationFormat>On-screen Show (4:3)</PresentationFormat>
  <Paragraphs>77</Paragraphs>
  <Slides>13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Default Design</vt:lpstr>
      <vt:lpstr>Theories &amp; Paradigms in Research Methodology</vt:lpstr>
      <vt:lpstr>Theories Reflected in Steps in the Scientific Method</vt:lpstr>
      <vt:lpstr>Qualitative Research Methods </vt:lpstr>
      <vt:lpstr>Quantitative Research Methods </vt:lpstr>
      <vt:lpstr>Objectives</vt:lpstr>
      <vt:lpstr>Classical Paradigms Their Influence in Choice of Research Methods</vt:lpstr>
      <vt:lpstr>Paradigms Early Positivism</vt:lpstr>
      <vt:lpstr>Conflict Paradigm</vt:lpstr>
      <vt:lpstr>Influence of Paradigms &amp; Theories in  Research Methods con’t</vt:lpstr>
      <vt:lpstr>Field/Personal Variables &amp; Their Influence in Choice of Research Methods</vt:lpstr>
      <vt:lpstr>Practical Example – Qualitative</vt:lpstr>
      <vt:lpstr>Practical Example – Quantitative</vt:lpstr>
      <vt:lpstr>Practical Example – Mixed Methods</vt:lpstr>
    </vt:vector>
  </TitlesOfParts>
  <Company>Government of Canada / Gouvernement du Canada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</dc:title>
  <dc:creator>SXM251</dc:creator>
  <cp:lastModifiedBy>Adedapo Omiyale</cp:lastModifiedBy>
  <cp:revision>11</cp:revision>
  <dcterms:created xsi:type="dcterms:W3CDTF">2009-08-26T14:28:37Z</dcterms:created>
  <dcterms:modified xsi:type="dcterms:W3CDTF">2014-01-14T20:49:21Z</dcterms:modified>
</cp:coreProperties>
</file>