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rels" ContentType="application/vnd.openxmlformats-package.relationship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19"/>
  </p:notesMasterIdLst>
  <p:handoutMasterIdLst>
    <p:handoutMasterId r:id="rId20"/>
  </p:handoutMasterIdLst>
  <p:sldIdLst>
    <p:sldId id="256" r:id="rId2"/>
    <p:sldId id="262" r:id="rId3"/>
    <p:sldId id="263" r:id="rId4"/>
    <p:sldId id="260" r:id="rId5"/>
    <p:sldId id="261" r:id="rId6"/>
    <p:sldId id="264" r:id="rId7"/>
    <p:sldId id="272" r:id="rId8"/>
    <p:sldId id="265" r:id="rId9"/>
    <p:sldId id="258" r:id="rId10"/>
    <p:sldId id="259" r:id="rId11"/>
    <p:sldId id="266" r:id="rId12"/>
    <p:sldId id="267" r:id="rId13"/>
    <p:sldId id="273" r:id="rId14"/>
    <p:sldId id="268" r:id="rId15"/>
    <p:sldId id="274" r:id="rId16"/>
    <p:sldId id="275" r:id="rId17"/>
    <p:sldId id="269" r:id="rId18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80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13" autoAdjust="0"/>
    <p:restoredTop sz="94669" autoAdjust="0"/>
  </p:normalViewPr>
  <p:slideViewPr>
    <p:cSldViewPr snapToGrid="0" snapToObjects="1">
      <p:cViewPr varScale="1">
        <p:scale>
          <a:sx n="171" d="100"/>
          <a:sy n="171" d="100"/>
        </p:scale>
        <p:origin x="-2880" y="-11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8.xml"/><Relationship Id="rId20" Type="http://schemas.openxmlformats.org/officeDocument/2006/relationships/handoutMaster" Target="handoutMasters/handoutMaster1.xml"/><Relationship Id="rId21" Type="http://schemas.openxmlformats.org/officeDocument/2006/relationships/printerSettings" Target="printerSettings/printerSettings1.bin"/><Relationship Id="rId22" Type="http://schemas.openxmlformats.org/officeDocument/2006/relationships/presProps" Target="presProps.xml"/><Relationship Id="rId23" Type="http://schemas.openxmlformats.org/officeDocument/2006/relationships/viewProps" Target="viewProps.xml"/><Relationship Id="rId24" Type="http://schemas.openxmlformats.org/officeDocument/2006/relationships/theme" Target="theme/theme1.xml"/><Relationship Id="rId25" Type="http://schemas.openxmlformats.org/officeDocument/2006/relationships/tableStyles" Target="tableStyles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slide" Target="slides/slide15.xml"/><Relationship Id="rId17" Type="http://schemas.openxmlformats.org/officeDocument/2006/relationships/slide" Target="slides/slide16.xml"/><Relationship Id="rId18" Type="http://schemas.openxmlformats.org/officeDocument/2006/relationships/slide" Target="slides/slide17.xml"/><Relationship Id="rId19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9B6486E-D624-2343-AA81-B9CA2B1A0368}" type="datetimeFigureOut">
              <a:rPr lang="en-US" smtClean="0"/>
              <a:t>16-09-06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35F7057-C750-DE4E-A338-369F8B0C2D4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84421517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4E73CB3-5165-6C4C-BAB9-275CB5B2ECED}" type="datetimeFigureOut">
              <a:rPr lang="en-US" smtClean="0"/>
              <a:t>16-09-06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CA" smtClean="0"/>
              <a:t>Click to edit Master text styles</a:t>
            </a:r>
          </a:p>
          <a:p>
            <a:pPr lvl="1"/>
            <a:r>
              <a:rPr lang="fr-CA" smtClean="0"/>
              <a:t>Second level</a:t>
            </a:r>
          </a:p>
          <a:p>
            <a:pPr lvl="2"/>
            <a:r>
              <a:rPr lang="fr-CA" smtClean="0"/>
              <a:t>Third level</a:t>
            </a:r>
          </a:p>
          <a:p>
            <a:pPr lvl="3"/>
            <a:r>
              <a:rPr lang="fr-CA" smtClean="0"/>
              <a:t>Fourth level</a:t>
            </a:r>
          </a:p>
          <a:p>
            <a:pPr lvl="4"/>
            <a:r>
              <a:rPr lang="fr-CA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3BAEB04-BBDB-C84D-8256-75B860DF774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02786750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7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BAEB04-BBDB-C84D-8256-75B860DF7748}" type="slidenum">
              <a:rPr lang="en-US" smtClean="0"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0959997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CA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CA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CA" smtClean="0"/>
              <a:t>Automne, 2016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Prof. Lapierre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FCE219-E1EA-2C45-8507-425D8AE9BE8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730880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CA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CA" smtClean="0"/>
              <a:t>Click to edit Master text styles</a:t>
            </a:r>
          </a:p>
          <a:p>
            <a:pPr lvl="1"/>
            <a:r>
              <a:rPr lang="fr-CA" smtClean="0"/>
              <a:t>Second level</a:t>
            </a:r>
          </a:p>
          <a:p>
            <a:pPr lvl="2"/>
            <a:r>
              <a:rPr lang="fr-CA" smtClean="0"/>
              <a:t>Third level</a:t>
            </a:r>
          </a:p>
          <a:p>
            <a:pPr lvl="3"/>
            <a:r>
              <a:rPr lang="fr-CA" smtClean="0"/>
              <a:t>Fourth level</a:t>
            </a:r>
          </a:p>
          <a:p>
            <a:pPr lvl="4"/>
            <a:r>
              <a:rPr lang="fr-CA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CA" smtClean="0"/>
              <a:t>Automne, 2016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Prof. Lapierre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FCE219-E1EA-2C45-8507-425D8AE9BE8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6218598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CA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CA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CA" smtClean="0"/>
              <a:t>Automne, 2016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Prof. Lapierre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FCE219-E1EA-2C45-8507-425D8AE9BE8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056321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CA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CA" smtClean="0"/>
              <a:t>Click to edit Master text styles</a:t>
            </a:r>
          </a:p>
          <a:p>
            <a:pPr lvl="1"/>
            <a:r>
              <a:rPr lang="fr-CA" smtClean="0"/>
              <a:t>Second level</a:t>
            </a:r>
          </a:p>
          <a:p>
            <a:pPr lvl="2"/>
            <a:r>
              <a:rPr lang="fr-CA" smtClean="0"/>
              <a:t>Third level</a:t>
            </a:r>
          </a:p>
          <a:p>
            <a:pPr lvl="3"/>
            <a:r>
              <a:rPr lang="fr-CA" smtClean="0"/>
              <a:t>Fourth level</a:t>
            </a:r>
          </a:p>
          <a:p>
            <a:pPr lvl="4"/>
            <a:r>
              <a:rPr lang="fr-CA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CA" smtClean="0"/>
              <a:t>Click to edit Master text styles</a:t>
            </a:r>
          </a:p>
          <a:p>
            <a:pPr lvl="1"/>
            <a:r>
              <a:rPr lang="fr-CA" smtClean="0"/>
              <a:t>Second level</a:t>
            </a:r>
          </a:p>
          <a:p>
            <a:pPr lvl="2"/>
            <a:r>
              <a:rPr lang="fr-CA" smtClean="0"/>
              <a:t>Third level</a:t>
            </a:r>
          </a:p>
          <a:p>
            <a:pPr lvl="3"/>
            <a:r>
              <a:rPr lang="fr-CA" smtClean="0"/>
              <a:t>Fourth level</a:t>
            </a:r>
          </a:p>
          <a:p>
            <a:pPr lvl="4"/>
            <a:r>
              <a:rPr lang="fr-CA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CA" smtClean="0"/>
              <a:t>Automne, 2016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Prof. Lapierre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FCE219-E1EA-2C45-8507-425D8AE9BE8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9163941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CA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CA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CA" smtClean="0"/>
              <a:t>Click to edit Master text styles</a:t>
            </a:r>
          </a:p>
          <a:p>
            <a:pPr lvl="1"/>
            <a:r>
              <a:rPr lang="fr-CA" smtClean="0"/>
              <a:t>Second level</a:t>
            </a:r>
          </a:p>
          <a:p>
            <a:pPr lvl="2"/>
            <a:r>
              <a:rPr lang="fr-CA" smtClean="0"/>
              <a:t>Third level</a:t>
            </a:r>
          </a:p>
          <a:p>
            <a:pPr lvl="3"/>
            <a:r>
              <a:rPr lang="fr-CA" smtClean="0"/>
              <a:t>Fourth level</a:t>
            </a:r>
          </a:p>
          <a:p>
            <a:pPr lvl="4"/>
            <a:r>
              <a:rPr lang="fr-CA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CA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CA" smtClean="0"/>
              <a:t>Click to edit Master text styles</a:t>
            </a:r>
          </a:p>
          <a:p>
            <a:pPr lvl="1"/>
            <a:r>
              <a:rPr lang="fr-CA" smtClean="0"/>
              <a:t>Second level</a:t>
            </a:r>
          </a:p>
          <a:p>
            <a:pPr lvl="2"/>
            <a:r>
              <a:rPr lang="fr-CA" smtClean="0"/>
              <a:t>Third level</a:t>
            </a:r>
          </a:p>
          <a:p>
            <a:pPr lvl="3"/>
            <a:r>
              <a:rPr lang="fr-CA" smtClean="0"/>
              <a:t>Fourth level</a:t>
            </a:r>
          </a:p>
          <a:p>
            <a:pPr lvl="4"/>
            <a:r>
              <a:rPr lang="fr-CA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CA" smtClean="0"/>
              <a:t>Automne, 2016</a:t>
            </a:r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Prof. Lapierre</a:t>
            </a:r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FCE219-E1EA-2C45-8507-425D8AE9BE8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947197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CA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CA" smtClean="0"/>
              <a:t>Automne, 2016</a:t>
            </a:r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Prof. Lapierre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FCE219-E1EA-2C45-8507-425D8AE9BE8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370681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CA" smtClean="0"/>
              <a:t>Automne, 2016</a:t>
            </a:r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Prof. Lapierre</a:t>
            </a: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FCE219-E1EA-2C45-8507-425D8AE9BE8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4843711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CA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CA" smtClean="0"/>
              <a:t>Click to edit Master text styles</a:t>
            </a:r>
          </a:p>
          <a:p>
            <a:pPr lvl="1"/>
            <a:r>
              <a:rPr lang="fr-CA" smtClean="0"/>
              <a:t>Second level</a:t>
            </a:r>
          </a:p>
          <a:p>
            <a:pPr lvl="2"/>
            <a:r>
              <a:rPr lang="fr-CA" smtClean="0"/>
              <a:t>Third level</a:t>
            </a:r>
          </a:p>
          <a:p>
            <a:pPr lvl="3"/>
            <a:r>
              <a:rPr lang="fr-CA" smtClean="0"/>
              <a:t>Fourth level</a:t>
            </a:r>
          </a:p>
          <a:p>
            <a:pPr lvl="4"/>
            <a:r>
              <a:rPr lang="fr-CA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CA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CA" smtClean="0"/>
              <a:t>Automne, 2016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Prof. Lapierre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FCE219-E1EA-2C45-8507-425D8AE9BE8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0973728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CA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CA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CA" smtClean="0"/>
              <a:t>Automne, 2016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Prof. Lapierre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FCE219-E1EA-2C45-8507-425D8AE9BE8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5189049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CA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CA" smtClean="0"/>
              <a:t>Click to edit Master text styles</a:t>
            </a:r>
          </a:p>
          <a:p>
            <a:pPr lvl="1"/>
            <a:r>
              <a:rPr lang="fr-CA" smtClean="0"/>
              <a:t>Second level</a:t>
            </a:r>
          </a:p>
          <a:p>
            <a:pPr lvl="2"/>
            <a:r>
              <a:rPr lang="fr-CA" smtClean="0"/>
              <a:t>Third level</a:t>
            </a:r>
          </a:p>
          <a:p>
            <a:pPr lvl="3"/>
            <a:r>
              <a:rPr lang="fr-CA" smtClean="0"/>
              <a:t>Fourth level</a:t>
            </a:r>
          </a:p>
          <a:p>
            <a:pPr lvl="4"/>
            <a:r>
              <a:rPr lang="fr-CA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CA" smtClean="0"/>
              <a:t>Automne, 2016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Prof. Lapierre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FCE219-E1EA-2C45-8507-425D8AE9BE8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663665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CA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CA" smtClean="0"/>
              <a:t>Click to edit Master text styles</a:t>
            </a:r>
          </a:p>
          <a:p>
            <a:pPr lvl="1"/>
            <a:r>
              <a:rPr lang="fr-CA" smtClean="0"/>
              <a:t>Second level</a:t>
            </a:r>
          </a:p>
          <a:p>
            <a:pPr lvl="2"/>
            <a:r>
              <a:rPr lang="fr-CA" smtClean="0"/>
              <a:t>Third level</a:t>
            </a:r>
          </a:p>
          <a:p>
            <a:pPr lvl="3"/>
            <a:r>
              <a:rPr lang="fr-CA" smtClean="0"/>
              <a:t>Fourth level</a:t>
            </a:r>
          </a:p>
          <a:p>
            <a:pPr lvl="4"/>
            <a:r>
              <a:rPr lang="fr-CA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CA" smtClean="0"/>
              <a:t>Automne, 2016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Prof. Lapierre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FCE219-E1EA-2C45-8507-425D8AE9BE8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5776054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CA" noProof="0" dirty="0" smtClean="0"/>
              <a:t>Click to </a:t>
            </a:r>
            <a:r>
              <a:rPr lang="fr-CA" noProof="0" dirty="0" err="1" smtClean="0"/>
              <a:t>edit</a:t>
            </a:r>
            <a:r>
              <a:rPr lang="fr-CA" noProof="0" dirty="0" smtClean="0"/>
              <a:t> Master </a:t>
            </a:r>
            <a:r>
              <a:rPr lang="fr-CA" noProof="0" dirty="0" err="1" smtClean="0"/>
              <a:t>title</a:t>
            </a:r>
            <a:r>
              <a:rPr lang="fr-CA" noProof="0" dirty="0" smtClean="0"/>
              <a:t> style</a:t>
            </a:r>
            <a:endParaRPr lang="fr-CA" noProof="0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CA" noProof="0" dirty="0" smtClean="0"/>
              <a:t>Click to </a:t>
            </a:r>
            <a:r>
              <a:rPr lang="fr-CA" noProof="0" dirty="0" err="1" smtClean="0"/>
              <a:t>edit</a:t>
            </a:r>
            <a:r>
              <a:rPr lang="fr-CA" noProof="0" dirty="0" smtClean="0"/>
              <a:t> Master </a:t>
            </a:r>
            <a:r>
              <a:rPr lang="fr-CA" noProof="0" dirty="0" err="1" smtClean="0"/>
              <a:t>text</a:t>
            </a:r>
            <a:r>
              <a:rPr lang="fr-CA" noProof="0" dirty="0" smtClean="0"/>
              <a:t> styles</a:t>
            </a:r>
          </a:p>
          <a:p>
            <a:pPr lvl="1"/>
            <a:r>
              <a:rPr lang="fr-CA" noProof="0" dirty="0" smtClean="0"/>
              <a:t>Second </a:t>
            </a:r>
            <a:r>
              <a:rPr lang="fr-CA" noProof="0" dirty="0" err="1" smtClean="0"/>
              <a:t>level</a:t>
            </a:r>
            <a:endParaRPr lang="fr-CA" noProof="0" dirty="0" smtClean="0"/>
          </a:p>
          <a:p>
            <a:pPr lvl="2"/>
            <a:r>
              <a:rPr lang="fr-CA" noProof="0" dirty="0" err="1" smtClean="0"/>
              <a:t>Third</a:t>
            </a:r>
            <a:r>
              <a:rPr lang="fr-CA" noProof="0" dirty="0" smtClean="0"/>
              <a:t> </a:t>
            </a:r>
            <a:r>
              <a:rPr lang="fr-CA" noProof="0" dirty="0" err="1" smtClean="0"/>
              <a:t>level</a:t>
            </a:r>
            <a:endParaRPr lang="fr-CA" noProof="0" dirty="0" smtClean="0"/>
          </a:p>
          <a:p>
            <a:pPr lvl="3"/>
            <a:r>
              <a:rPr lang="fr-CA" noProof="0" dirty="0" err="1" smtClean="0"/>
              <a:t>Fourth</a:t>
            </a:r>
            <a:r>
              <a:rPr lang="fr-CA" noProof="0" dirty="0" smtClean="0"/>
              <a:t> </a:t>
            </a:r>
            <a:r>
              <a:rPr lang="fr-CA" noProof="0" dirty="0" err="1" smtClean="0"/>
              <a:t>level</a:t>
            </a:r>
            <a:endParaRPr lang="fr-CA" noProof="0" dirty="0" smtClean="0"/>
          </a:p>
          <a:p>
            <a:pPr lvl="4"/>
            <a:r>
              <a:rPr lang="fr-CA" noProof="0" dirty="0" err="1" smtClean="0"/>
              <a:t>Fifth</a:t>
            </a:r>
            <a:r>
              <a:rPr lang="fr-CA" noProof="0" dirty="0" smtClean="0"/>
              <a:t> </a:t>
            </a:r>
            <a:r>
              <a:rPr lang="fr-CA" noProof="0" dirty="0" err="1" smtClean="0"/>
              <a:t>level</a:t>
            </a:r>
            <a:endParaRPr lang="fr-CA" noProof="0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CA" smtClean="0"/>
              <a:t>Automne, 2016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smtClean="0"/>
              <a:t>Prof. Lapierre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BFCE219-E1EA-2C45-8507-425D8AE9BE8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3513068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/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rgbClr val="800000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ts val="1368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ADM2736</a:t>
            </a:r>
            <a:br>
              <a:rPr lang="en-US" dirty="0" smtClean="0"/>
            </a:br>
            <a:r>
              <a:rPr lang="en-US" dirty="0" err="1" smtClean="0"/>
              <a:t>Comportement</a:t>
            </a:r>
            <a:r>
              <a:rPr lang="en-US" dirty="0" smtClean="0"/>
              <a:t> </a:t>
            </a:r>
            <a:r>
              <a:rPr lang="en-US" dirty="0" err="1" smtClean="0"/>
              <a:t>organisationnel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 err="1"/>
              <a:t>S</a:t>
            </a:r>
            <a:r>
              <a:rPr lang="en-US" dirty="0" err="1" smtClean="0"/>
              <a:t>urvol</a:t>
            </a:r>
            <a:r>
              <a:rPr lang="en-US" dirty="0" smtClean="0"/>
              <a:t> du </a:t>
            </a:r>
            <a:r>
              <a:rPr lang="en-US" dirty="0" err="1" smtClean="0"/>
              <a:t>cours</a:t>
            </a:r>
            <a:r>
              <a:rPr lang="en-US" dirty="0"/>
              <a:t> </a:t>
            </a:r>
            <a:r>
              <a:rPr lang="en-US" dirty="0" smtClean="0"/>
              <a:t>et introduction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CA" smtClean="0"/>
              <a:t>Automne, 2016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Prof. Lapierre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FCE219-E1EA-2C45-8507-425D8AE9BE8F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18806202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/>
          <p:cNvSpPr>
            <a:spLocks noGrp="1"/>
          </p:cNvSpPr>
          <p:nvPr>
            <p:ph type="title"/>
          </p:nvPr>
        </p:nvSpPr>
        <p:spPr>
          <a:xfrm>
            <a:off x="457200" y="2724991"/>
            <a:ext cx="8229600" cy="1143000"/>
          </a:xfrm>
        </p:spPr>
        <p:txBody>
          <a:bodyPr/>
          <a:lstStyle/>
          <a:p>
            <a:r>
              <a:rPr lang="en-US" dirty="0" err="1" smtClean="0"/>
              <a:t>Survol</a:t>
            </a:r>
            <a:r>
              <a:rPr lang="en-US" dirty="0" smtClean="0"/>
              <a:t> du </a:t>
            </a:r>
            <a:r>
              <a:rPr lang="en-US" dirty="0" err="1" smtClean="0"/>
              <a:t>cours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CA" smtClean="0"/>
              <a:t>Automne, 2016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Prof. Lapierre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FCE219-E1EA-2C45-8507-425D8AE9BE8F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7883356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Laurent M. Lapierre, Ph.D.</a:t>
            </a:r>
            <a:endParaRPr lang="en-US" dirty="0"/>
          </a:p>
        </p:txBody>
      </p:sp>
      <p:sp>
        <p:nvSpPr>
          <p:cNvPr id="7" name="Content Placeholder 6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fr-CA" dirty="0" smtClean="0"/>
              <a:t>Professeur à Telfer depuis 2002</a:t>
            </a:r>
          </a:p>
          <a:p>
            <a:r>
              <a:rPr lang="fr-CA" dirty="0" smtClean="0"/>
              <a:t>Bac (U de Montréal) et Maîtrise (Waterloo) en psychologie</a:t>
            </a:r>
          </a:p>
          <a:p>
            <a:r>
              <a:rPr lang="fr-CA" dirty="0" smtClean="0"/>
              <a:t>Doctorat (McMaster) en administration des affaires (</a:t>
            </a:r>
            <a:r>
              <a:rPr lang="fr-CA" dirty="0" err="1" smtClean="0"/>
              <a:t>spéc</a:t>
            </a:r>
            <a:r>
              <a:rPr lang="fr-CA" dirty="0" smtClean="0"/>
              <a:t>. CO et GRH)</a:t>
            </a:r>
          </a:p>
          <a:p>
            <a:r>
              <a:rPr lang="fr-CA" dirty="0" smtClean="0"/>
              <a:t>Champs de recherche :</a:t>
            </a:r>
          </a:p>
          <a:p>
            <a:pPr lvl="1"/>
            <a:r>
              <a:rPr lang="fr-CA" dirty="0" smtClean="0"/>
              <a:t>La conciliation entre le travail et la vie personnelle</a:t>
            </a:r>
          </a:p>
          <a:p>
            <a:pPr lvl="1"/>
            <a:r>
              <a:rPr lang="fr-CA" dirty="0" smtClean="0"/>
              <a:t>Les relations entre leaders et </a:t>
            </a:r>
            <a:r>
              <a:rPr lang="fr-CA" dirty="0" err="1" smtClean="0"/>
              <a:t>followers</a:t>
            </a:r>
            <a:endParaRPr lang="fr-CA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CA" smtClean="0"/>
              <a:t>Automne, 2016</a:t>
            </a:r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Prof. Lapierre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FCE219-E1EA-2C45-8507-425D8AE9BE8F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55028722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Vos</a:t>
            </a:r>
            <a:r>
              <a:rPr lang="en-US" dirty="0" smtClean="0"/>
              <a:t> </a:t>
            </a:r>
            <a:r>
              <a:rPr lang="en-US" dirty="0" err="1" smtClean="0"/>
              <a:t>attentes</a:t>
            </a:r>
            <a:endParaRPr lang="en-US" dirty="0" smtClean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fr-CA" dirty="0" smtClean="0"/>
              <a:t>Que le cours vous aide à développer des connaissances et des habiletés </a:t>
            </a:r>
            <a:r>
              <a:rPr lang="fr-CA" b="1" dirty="0" smtClean="0"/>
              <a:t>UTILES</a:t>
            </a:r>
            <a:r>
              <a:rPr lang="fr-CA" dirty="0" smtClean="0"/>
              <a:t>.</a:t>
            </a:r>
          </a:p>
          <a:p>
            <a:r>
              <a:rPr lang="fr-CA" dirty="0" smtClean="0"/>
              <a:t>Que je…</a:t>
            </a:r>
          </a:p>
          <a:p>
            <a:pPr lvl="1"/>
            <a:r>
              <a:rPr lang="fr-CA" dirty="0" smtClean="0"/>
              <a:t>sois </a:t>
            </a:r>
            <a:r>
              <a:rPr lang="fr-CA" b="1" dirty="0" smtClean="0"/>
              <a:t>respectueux</a:t>
            </a:r>
            <a:r>
              <a:rPr lang="fr-CA" dirty="0" smtClean="0"/>
              <a:t> envers vous (en arrivant à l’heure, dans ses communications) </a:t>
            </a:r>
          </a:p>
          <a:p>
            <a:pPr lvl="1"/>
            <a:r>
              <a:rPr lang="fr-CA" dirty="0" smtClean="0"/>
              <a:t>sois </a:t>
            </a:r>
            <a:r>
              <a:rPr lang="fr-CA" b="1" dirty="0" smtClean="0"/>
              <a:t>bien organisé </a:t>
            </a:r>
          </a:p>
          <a:p>
            <a:pPr lvl="1"/>
            <a:r>
              <a:rPr lang="fr-CA" dirty="0" smtClean="0"/>
              <a:t>sois </a:t>
            </a:r>
            <a:r>
              <a:rPr lang="fr-CA" b="1" dirty="0" smtClean="0"/>
              <a:t>bien instruit </a:t>
            </a:r>
          </a:p>
          <a:p>
            <a:pPr lvl="1"/>
            <a:r>
              <a:rPr lang="fr-CA" dirty="0" smtClean="0"/>
              <a:t>que j’enseigne de façon </a:t>
            </a:r>
            <a:r>
              <a:rPr lang="fr-CA" b="1" dirty="0" smtClean="0"/>
              <a:t>dynamique et intéressante</a:t>
            </a:r>
            <a:r>
              <a:rPr lang="fr-CA" dirty="0" smtClean="0"/>
              <a:t>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CA" smtClean="0"/>
              <a:t>Automne, 2016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Prof. Lapierre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FCE219-E1EA-2C45-8507-425D8AE9BE8F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062512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666666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Mes</a:t>
            </a:r>
            <a:r>
              <a:rPr lang="en-US" dirty="0" smtClean="0"/>
              <a:t> </a:t>
            </a:r>
            <a:r>
              <a:rPr lang="en-US" dirty="0" err="1" smtClean="0"/>
              <a:t>attentes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r>
              <a:rPr lang="fr-CA" dirty="0" smtClean="0"/>
              <a:t>Que vous soyez </a:t>
            </a:r>
            <a:r>
              <a:rPr lang="fr-CA" b="1" dirty="0" smtClean="0"/>
              <a:t>respectueux</a:t>
            </a:r>
            <a:r>
              <a:rPr lang="fr-CA" dirty="0" smtClean="0"/>
              <a:t> envers vos pairs et moi en</a:t>
            </a:r>
          </a:p>
          <a:p>
            <a:pPr lvl="1"/>
            <a:r>
              <a:rPr lang="fr-CA" dirty="0" smtClean="0"/>
              <a:t>arrivant </a:t>
            </a:r>
            <a:r>
              <a:rPr lang="fr-CA" b="1" dirty="0" smtClean="0"/>
              <a:t>à l’heure</a:t>
            </a:r>
          </a:p>
          <a:p>
            <a:pPr lvl="1"/>
            <a:r>
              <a:rPr lang="fr-CA" b="1" dirty="0" smtClean="0"/>
              <a:t>évitant de parler </a:t>
            </a:r>
            <a:r>
              <a:rPr lang="fr-CA" dirty="0" smtClean="0"/>
              <a:t>pendant que quelqu’un d’autre parle devant la classe ;</a:t>
            </a:r>
          </a:p>
          <a:p>
            <a:pPr lvl="1"/>
            <a:r>
              <a:rPr lang="fr-CA" b="1" dirty="0" smtClean="0"/>
              <a:t>éteignant la sonnerie </a:t>
            </a:r>
            <a:r>
              <a:rPr lang="fr-CA" dirty="0" smtClean="0"/>
              <a:t>de votre téléphone.</a:t>
            </a:r>
          </a:p>
          <a:p>
            <a:r>
              <a:rPr lang="fr-CA" dirty="0" smtClean="0"/>
              <a:t>Que vous assumiez votre part de responsabilité dans votre apprentissage, telle</a:t>
            </a:r>
            <a:endParaRPr lang="fr-CA" dirty="0"/>
          </a:p>
          <a:p>
            <a:pPr lvl="1"/>
            <a:r>
              <a:rPr lang="fr-CA" dirty="0" smtClean="0"/>
              <a:t>faire </a:t>
            </a:r>
            <a:r>
              <a:rPr lang="fr-CA" b="1" dirty="0" smtClean="0"/>
              <a:t>lectures préparatoires</a:t>
            </a:r>
            <a:r>
              <a:rPr lang="fr-CA" dirty="0" smtClean="0"/>
              <a:t> </a:t>
            </a:r>
          </a:p>
          <a:p>
            <a:pPr lvl="1"/>
            <a:r>
              <a:rPr lang="fr-CA" dirty="0" smtClean="0"/>
              <a:t>bon </a:t>
            </a:r>
            <a:r>
              <a:rPr lang="fr-CA" b="1" dirty="0" smtClean="0"/>
              <a:t>travail d’équipe</a:t>
            </a:r>
            <a:endParaRPr lang="fr-CA" dirty="0" smtClean="0"/>
          </a:p>
          <a:p>
            <a:pPr lvl="1"/>
            <a:r>
              <a:rPr lang="fr-CA" dirty="0" smtClean="0"/>
              <a:t>bonne </a:t>
            </a:r>
            <a:r>
              <a:rPr lang="fr-CA" b="1" dirty="0" smtClean="0"/>
              <a:t>prise de notes</a:t>
            </a:r>
            <a:r>
              <a:rPr lang="fr-CA" dirty="0" smtClean="0"/>
              <a:t> </a:t>
            </a:r>
          </a:p>
          <a:p>
            <a:pPr lvl="1"/>
            <a:r>
              <a:rPr lang="fr-CA" dirty="0" smtClean="0"/>
              <a:t>demandes de révision de note </a:t>
            </a:r>
            <a:r>
              <a:rPr lang="fr-CA" b="1" dirty="0" smtClean="0"/>
              <a:t>raisonnables </a:t>
            </a:r>
            <a:endParaRPr lang="fr-CA" b="1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CA" smtClean="0"/>
              <a:t>Automne, 2016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Prof. Lapierre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FCE219-E1EA-2C45-8507-425D8AE9BE8F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6405183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Livrables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fr-CA" dirty="0" smtClean="0"/>
              <a:t>Cinq </a:t>
            </a:r>
            <a:r>
              <a:rPr lang="fr-CA" b="1" dirty="0" smtClean="0"/>
              <a:t>analyses </a:t>
            </a:r>
            <a:r>
              <a:rPr lang="fr-CA" b="1" dirty="0" smtClean="0"/>
              <a:t>de cas en équipe </a:t>
            </a:r>
            <a:r>
              <a:rPr lang="fr-CA" dirty="0" smtClean="0"/>
              <a:t>(</a:t>
            </a:r>
            <a:r>
              <a:rPr lang="fr-CA" dirty="0" smtClean="0"/>
              <a:t>25 </a:t>
            </a:r>
            <a:r>
              <a:rPr lang="fr-CA" dirty="0" smtClean="0"/>
              <a:t>%)</a:t>
            </a:r>
          </a:p>
          <a:p>
            <a:pPr lvl="1"/>
            <a:r>
              <a:rPr lang="fr-CA" dirty="0" smtClean="0"/>
              <a:t>Vous formez vous-mêmes vos équipes.</a:t>
            </a:r>
          </a:p>
          <a:p>
            <a:pPr lvl="1"/>
            <a:r>
              <a:rPr lang="fr-CA" dirty="0" smtClean="0"/>
              <a:t>Équipes doivent être formées d’ici le 16 septembre.</a:t>
            </a:r>
          </a:p>
          <a:p>
            <a:r>
              <a:rPr lang="fr-CA" b="1" dirty="0" smtClean="0"/>
              <a:t>Examens</a:t>
            </a:r>
            <a:r>
              <a:rPr lang="fr-CA" dirty="0" smtClean="0"/>
              <a:t> </a:t>
            </a:r>
            <a:r>
              <a:rPr lang="fr-CA" dirty="0" smtClean="0"/>
              <a:t>(75 </a:t>
            </a:r>
            <a:r>
              <a:rPr lang="fr-CA" dirty="0" smtClean="0"/>
              <a:t>%)</a:t>
            </a:r>
          </a:p>
          <a:p>
            <a:pPr lvl="1"/>
            <a:r>
              <a:rPr lang="fr-CA" dirty="0" smtClean="0"/>
              <a:t>Un examen intra </a:t>
            </a:r>
            <a:r>
              <a:rPr lang="fr-CA" dirty="0" smtClean="0"/>
              <a:t>à </a:t>
            </a:r>
            <a:r>
              <a:rPr lang="fr-CA" dirty="0" smtClean="0"/>
              <a:t>développement et à questions à choix multiples (35 </a:t>
            </a:r>
            <a:r>
              <a:rPr lang="fr-CA" dirty="0" smtClean="0"/>
              <a:t>%)</a:t>
            </a:r>
          </a:p>
          <a:p>
            <a:pPr lvl="1"/>
            <a:r>
              <a:rPr lang="fr-CA" dirty="0" smtClean="0"/>
              <a:t>Un examen final “cumulatif” à questions à choix multiples (40 %)</a:t>
            </a:r>
          </a:p>
          <a:p>
            <a:pPr lvl="1"/>
            <a:r>
              <a:rPr lang="fr-CA" dirty="0" smtClean="0"/>
              <a:t>Ressources préparatoires </a:t>
            </a:r>
            <a:r>
              <a:rPr lang="fr-CA" dirty="0"/>
              <a:t>en </a:t>
            </a:r>
            <a:r>
              <a:rPr lang="fr-CA" dirty="0" smtClean="0"/>
              <a:t>classe</a:t>
            </a:r>
            <a:r>
              <a:rPr lang="fr-CA" dirty="0"/>
              <a:t>,</a:t>
            </a:r>
            <a:r>
              <a:rPr lang="fr-CA" dirty="0" smtClean="0"/>
              <a:t> </a:t>
            </a:r>
            <a:r>
              <a:rPr lang="fr-CA" dirty="0"/>
              <a:t>sur </a:t>
            </a:r>
            <a:r>
              <a:rPr lang="fr-CA" dirty="0" smtClean="0"/>
              <a:t>BBL et à la bibliothèque de gestion (</a:t>
            </a:r>
            <a:r>
              <a:rPr lang="fr-CA" b="1" dirty="0" smtClean="0"/>
              <a:t>livre optionnel</a:t>
            </a:r>
            <a:r>
              <a:rPr lang="fr-CA" dirty="0" smtClean="0"/>
              <a:t>).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CA" smtClean="0"/>
              <a:t>Automne, 2016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Prof. Lapierre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FCE219-E1EA-2C45-8507-425D8AE9BE8F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46314702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666666"/>
                                      </p:to>
                                    </p:animClr>
                                  </p:sub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666666"/>
                                      </p:to>
                                    </p:animClr>
                                  </p:sub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666666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err="1" smtClean="0"/>
              <a:t>Politique</a:t>
            </a:r>
            <a:r>
              <a:rPr lang="en-US" dirty="0" smtClean="0"/>
              <a:t> </a:t>
            </a:r>
            <a:r>
              <a:rPr lang="en-US" dirty="0" err="1" smtClean="0"/>
              <a:t>sur</a:t>
            </a:r>
            <a:r>
              <a:rPr lang="en-US" dirty="0" smtClean="0"/>
              <a:t> la portion </a:t>
            </a:r>
            <a:r>
              <a:rPr lang="en-US" dirty="0" err="1" smtClean="0"/>
              <a:t>inviduelle</a:t>
            </a:r>
            <a:r>
              <a:rPr lang="en-US" dirty="0" smtClean="0"/>
              <a:t> de la note finale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fr-CA" dirty="0" smtClean="0"/>
              <a:t>Vous devez avoir au moins 50% sur la portion individuelle (examens) de votre note finale afin de passer le cours.</a:t>
            </a:r>
          </a:p>
          <a:p>
            <a:r>
              <a:rPr lang="fr-CA" dirty="0" smtClean="0"/>
              <a:t>Si &lt; 50%, votre note finale sera votre note sur cette portion individuelle convertie en pourcentage. </a:t>
            </a:r>
          </a:p>
          <a:p>
            <a:r>
              <a:rPr lang="fr-CA" dirty="0" smtClean="0"/>
              <a:t>Si &gt; 50%, votre note finale inclura aussi la portion accordée aux travaux d’équipe.</a:t>
            </a:r>
            <a:endParaRPr lang="fr-CA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CA" smtClean="0"/>
              <a:t>Automne, 2016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Prof. Lapierre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FCE219-E1EA-2C45-8507-425D8AE9BE8F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468932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859462"/>
            <a:ext cx="8229600" cy="1143000"/>
          </a:xfrm>
        </p:spPr>
        <p:txBody>
          <a:bodyPr/>
          <a:lstStyle/>
          <a:p>
            <a:r>
              <a:rPr lang="en-US" dirty="0" smtClean="0"/>
              <a:t>Introduction au CO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CA" smtClean="0"/>
              <a:t>Automne, 2016</a:t>
            </a:r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Prof. Lapierre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FCE219-E1EA-2C45-8507-425D8AE9BE8F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0368983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C’est</a:t>
            </a:r>
            <a:r>
              <a:rPr lang="en-US" dirty="0" smtClean="0"/>
              <a:t> quoi le CO ?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fr-CA" b="1" dirty="0" smtClean="0"/>
              <a:t>Étude du comportement humain au sein des organisations</a:t>
            </a:r>
            <a:endParaRPr lang="fr-CA" dirty="0" smtClean="0"/>
          </a:p>
          <a:p>
            <a:r>
              <a:rPr lang="fr-CA" dirty="0" smtClean="0"/>
              <a:t>Quels comportements sont importants à étudier ?</a:t>
            </a:r>
          </a:p>
          <a:p>
            <a:r>
              <a:rPr lang="fr-CA" dirty="0" smtClean="0"/>
              <a:t>Quelles sont les conséquences de ces comportements ?</a:t>
            </a:r>
          </a:p>
          <a:p>
            <a:r>
              <a:rPr lang="fr-CA" dirty="0" smtClean="0"/>
              <a:t>Quelles sont les causes de ces comportements ?</a:t>
            </a:r>
            <a:endParaRPr lang="fr-CA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CA" smtClean="0"/>
              <a:t>Automne, 2016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Prof. Lapierre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FCE219-E1EA-2C45-8507-425D8AE9BE8F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19861182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71296"/>
          </a:xfrm>
        </p:spPr>
        <p:txBody>
          <a:bodyPr/>
          <a:lstStyle/>
          <a:p>
            <a:r>
              <a:rPr lang="en-US" dirty="0" err="1" smtClean="0"/>
              <a:t>Sujets</a:t>
            </a:r>
            <a:r>
              <a:rPr lang="en-US" dirty="0" smtClean="0"/>
              <a:t> </a:t>
            </a:r>
            <a:r>
              <a:rPr lang="en-US" dirty="0" err="1" smtClean="0"/>
              <a:t>souvent</a:t>
            </a:r>
            <a:r>
              <a:rPr lang="en-US" dirty="0" smtClean="0"/>
              <a:t> </a:t>
            </a:r>
            <a:r>
              <a:rPr lang="en-US" dirty="0" err="1" smtClean="0"/>
              <a:t>traités</a:t>
            </a:r>
            <a:r>
              <a:rPr lang="en-US" dirty="0" smtClean="0"/>
              <a:t> en CO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344772"/>
            <a:ext cx="8229600" cy="4781391"/>
          </a:xfrm>
        </p:spPr>
        <p:txBody>
          <a:bodyPr>
            <a:normAutofit fontScale="70000" lnSpcReduction="20000"/>
          </a:bodyPr>
          <a:lstStyle/>
          <a:p>
            <a:pPr>
              <a:spcBef>
                <a:spcPts val="768"/>
              </a:spcBef>
            </a:pPr>
            <a:r>
              <a:rPr lang="fr-CA" dirty="0" smtClean="0"/>
              <a:t>La performance des employés au travail englobe quels types de comportements ?</a:t>
            </a:r>
          </a:p>
          <a:p>
            <a:pPr>
              <a:spcBef>
                <a:spcPts val="768"/>
              </a:spcBef>
            </a:pPr>
            <a:r>
              <a:rPr lang="fr-CA" dirty="0" smtClean="0"/>
              <a:t>Les valeurs, la personnalité et autres différences individuelles</a:t>
            </a:r>
          </a:p>
          <a:p>
            <a:pPr>
              <a:spcBef>
                <a:spcPts val="768"/>
              </a:spcBef>
            </a:pPr>
            <a:r>
              <a:rPr lang="fr-CA" dirty="0" smtClean="0"/>
              <a:t>Les émotions et les attitudes au travail</a:t>
            </a:r>
          </a:p>
          <a:p>
            <a:pPr>
              <a:spcBef>
                <a:spcPts val="768"/>
              </a:spcBef>
            </a:pPr>
            <a:r>
              <a:rPr lang="fr-CA" dirty="0" smtClean="0"/>
              <a:t>La perception</a:t>
            </a:r>
          </a:p>
          <a:p>
            <a:pPr>
              <a:spcBef>
                <a:spcPts val="768"/>
              </a:spcBef>
            </a:pPr>
            <a:r>
              <a:rPr lang="fr-CA" dirty="0" smtClean="0"/>
              <a:t>L’apprentissage</a:t>
            </a:r>
          </a:p>
          <a:p>
            <a:pPr>
              <a:spcBef>
                <a:spcPts val="768"/>
              </a:spcBef>
            </a:pPr>
            <a:r>
              <a:rPr lang="fr-CA" dirty="0" smtClean="0"/>
              <a:t>La motivation au travail</a:t>
            </a:r>
          </a:p>
          <a:p>
            <a:pPr>
              <a:spcBef>
                <a:spcPts val="768"/>
              </a:spcBef>
            </a:pPr>
            <a:r>
              <a:rPr lang="fr-CA" dirty="0" smtClean="0"/>
              <a:t>Le stress</a:t>
            </a:r>
          </a:p>
          <a:p>
            <a:pPr>
              <a:spcBef>
                <a:spcPts val="768"/>
              </a:spcBef>
            </a:pPr>
            <a:r>
              <a:rPr lang="fr-CA" dirty="0" smtClean="0"/>
              <a:t>Le pouvoir et le leadership</a:t>
            </a:r>
          </a:p>
          <a:p>
            <a:pPr>
              <a:spcBef>
                <a:spcPts val="768"/>
              </a:spcBef>
            </a:pPr>
            <a:r>
              <a:rPr lang="fr-CA" dirty="0" smtClean="0"/>
              <a:t>Le processus décisionnel</a:t>
            </a:r>
          </a:p>
          <a:p>
            <a:pPr>
              <a:spcBef>
                <a:spcPts val="768"/>
              </a:spcBef>
            </a:pPr>
            <a:r>
              <a:rPr lang="fr-CA" dirty="0" smtClean="0"/>
              <a:t>Les conflits et leur résolution</a:t>
            </a:r>
          </a:p>
          <a:p>
            <a:pPr>
              <a:spcBef>
                <a:spcPts val="768"/>
              </a:spcBef>
            </a:pPr>
            <a:r>
              <a:rPr lang="fr-CA" dirty="0" smtClean="0"/>
              <a:t>Le travail en équipe</a:t>
            </a:r>
          </a:p>
          <a:p>
            <a:pPr>
              <a:spcBef>
                <a:spcPts val="768"/>
              </a:spcBef>
            </a:pPr>
            <a:r>
              <a:rPr lang="fr-CA" dirty="0" smtClean="0"/>
              <a:t>La culture et les structures organisationnelles</a:t>
            </a:r>
          </a:p>
          <a:p>
            <a:endParaRPr lang="en-US" dirty="0" smtClean="0"/>
          </a:p>
          <a:p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CA" smtClean="0"/>
              <a:t>Automne, 2016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Prof. Lapierre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FCE219-E1EA-2C45-8507-425D8AE9BE8F}" type="slidenum">
              <a:rPr lang="en-US" smtClean="0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13478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Lien avec la GRH (ADM2737)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fr-CA" dirty="0" smtClean="0"/>
              <a:t>La GRH se fonde sur plusieurs des principes développés en CO.</a:t>
            </a:r>
          </a:p>
          <a:p>
            <a:r>
              <a:rPr lang="fr-CA" dirty="0" smtClean="0"/>
              <a:t>Exemples :</a:t>
            </a:r>
          </a:p>
          <a:p>
            <a:pPr lvl="1"/>
            <a:r>
              <a:rPr lang="fr-CA" dirty="0" smtClean="0"/>
              <a:t>Les méthodes de dotation fondées sur les liens établis entre les traits de personnalité et la performance au travail.</a:t>
            </a:r>
          </a:p>
          <a:p>
            <a:pPr lvl="1"/>
            <a:r>
              <a:rPr lang="fr-CA" dirty="0" smtClean="0"/>
              <a:t>Les programmes de formation pour cadre fondés sur les études des comportements de leaders efficaces.</a:t>
            </a:r>
          </a:p>
          <a:p>
            <a:pPr lvl="1"/>
            <a:r>
              <a:rPr lang="fr-CA" dirty="0" smtClean="0"/>
              <a:t>Les politiques basées sur les études du stress en milieu de travail. </a:t>
            </a:r>
            <a:endParaRPr lang="fr-CA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CA" smtClean="0"/>
              <a:t>Automne, 2016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Prof. Lapierre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FCE219-E1EA-2C45-8507-425D8AE9BE8F}" type="slidenum">
              <a:rPr lang="en-US" smtClean="0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3567599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666666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Méthodes</a:t>
            </a:r>
            <a:r>
              <a:rPr lang="en-US" dirty="0" smtClean="0"/>
              <a:t> </a:t>
            </a:r>
            <a:r>
              <a:rPr lang="en-US" dirty="0" err="1" smtClean="0"/>
              <a:t>scientifiques</a:t>
            </a:r>
            <a:r>
              <a:rPr lang="en-US" dirty="0" smtClean="0"/>
              <a:t> en CO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34622" y="1600200"/>
            <a:ext cx="8229600" cy="452596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fr-CA" dirty="0" smtClean="0"/>
              <a:t>Prenons un exemple d’une hypothèse de recherche : </a:t>
            </a:r>
            <a:r>
              <a:rPr lang="fr-CA" i="1" dirty="0" smtClean="0"/>
              <a:t>les politiques de rémunération basées sur la performance augmentent la performance des employés au travail. </a:t>
            </a:r>
            <a:endParaRPr lang="fr-CA" dirty="0" smtClean="0"/>
          </a:p>
          <a:p>
            <a:r>
              <a:rPr lang="fr-CA" dirty="0" smtClean="0"/>
              <a:t>Variable </a:t>
            </a:r>
            <a:r>
              <a:rPr lang="fr-CA" dirty="0" smtClean="0">
                <a:solidFill>
                  <a:srgbClr val="008000"/>
                </a:solidFill>
              </a:rPr>
              <a:t>indépendante </a:t>
            </a:r>
            <a:r>
              <a:rPr lang="fr-CA" dirty="0" smtClean="0"/>
              <a:t>versus variable </a:t>
            </a:r>
            <a:r>
              <a:rPr lang="fr-CA" dirty="0" smtClean="0">
                <a:solidFill>
                  <a:schemeClr val="accent5">
                    <a:lumMod val="75000"/>
                  </a:schemeClr>
                </a:solidFill>
              </a:rPr>
              <a:t>dépendante </a:t>
            </a:r>
            <a:r>
              <a:rPr lang="fr-CA" dirty="0" smtClean="0"/>
              <a:t>?</a:t>
            </a:r>
          </a:p>
          <a:p>
            <a:r>
              <a:rPr lang="fr-CA" dirty="0" smtClean="0"/>
              <a:t>Comment tester l’hypothèse ?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CA" smtClean="0"/>
              <a:t>Automne, 2016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Prof. Lapierre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FCE219-E1EA-2C45-8507-425D8AE9BE8F}" type="slidenum">
              <a:rPr lang="en-US" smtClean="0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326476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/>
              <a:t>Méthodes</a:t>
            </a:r>
            <a:r>
              <a:rPr lang="en-US" dirty="0"/>
              <a:t> </a:t>
            </a:r>
            <a:r>
              <a:rPr lang="en-US" dirty="0" err="1"/>
              <a:t>scientifiques</a:t>
            </a:r>
            <a:r>
              <a:rPr lang="en-US" dirty="0"/>
              <a:t> en CO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fr-CA" dirty="0" smtClean="0"/>
              <a:t>Études par sondages</a:t>
            </a:r>
          </a:p>
          <a:p>
            <a:pPr lvl="1"/>
            <a:r>
              <a:rPr lang="fr-CA" dirty="0" smtClean="0"/>
              <a:t>Variables indépendantes et dépendantes </a:t>
            </a:r>
            <a:r>
              <a:rPr lang="fr-CA" b="1" dirty="0" smtClean="0"/>
              <a:t>toutes mesurées au même comment</a:t>
            </a:r>
          </a:p>
          <a:p>
            <a:r>
              <a:rPr lang="fr-CA" dirty="0" smtClean="0"/>
              <a:t>Études expérimentales</a:t>
            </a:r>
          </a:p>
          <a:p>
            <a:pPr lvl="1"/>
            <a:r>
              <a:rPr lang="fr-CA" dirty="0" smtClean="0"/>
              <a:t>Variable indépendante </a:t>
            </a:r>
            <a:r>
              <a:rPr lang="fr-CA" b="1" dirty="0" smtClean="0"/>
              <a:t>manipulée</a:t>
            </a:r>
            <a:r>
              <a:rPr lang="fr-CA" dirty="0" smtClean="0"/>
              <a:t> par le chercheur (« intervention »).</a:t>
            </a:r>
          </a:p>
          <a:p>
            <a:pPr lvl="1"/>
            <a:r>
              <a:rPr lang="fr-CA" dirty="0" smtClean="0"/>
              <a:t>Variable dépendante </a:t>
            </a:r>
            <a:r>
              <a:rPr lang="fr-CA" b="1" dirty="0" smtClean="0"/>
              <a:t>mesurée avant et après l’intervention</a:t>
            </a:r>
            <a:r>
              <a:rPr lang="fr-CA" dirty="0" smtClean="0"/>
              <a:t>.</a:t>
            </a:r>
          </a:p>
          <a:p>
            <a:r>
              <a:rPr lang="fr-CA" dirty="0" smtClean="0"/>
              <a:t>Valeur </a:t>
            </a:r>
            <a:r>
              <a:rPr lang="fr-CA" dirty="0"/>
              <a:t>des « méta-analyses »</a:t>
            </a:r>
          </a:p>
          <a:p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CA" smtClean="0"/>
              <a:t>Automne, 2016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Prof. Lapierre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FCE219-E1EA-2C45-8507-425D8AE9BE8F}" type="slidenum">
              <a:rPr lang="en-US" smtClean="0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1623298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Travailler</a:t>
            </a:r>
            <a:r>
              <a:rPr lang="en-US" dirty="0" smtClean="0"/>
              <a:t> </a:t>
            </a:r>
            <a:r>
              <a:rPr lang="en-US" dirty="0" err="1" smtClean="0"/>
              <a:t>dans</a:t>
            </a:r>
            <a:r>
              <a:rPr lang="en-US" dirty="0" smtClean="0"/>
              <a:t> </a:t>
            </a:r>
            <a:r>
              <a:rPr lang="en-US" dirty="0" err="1" smtClean="0"/>
              <a:t>une</a:t>
            </a:r>
            <a:r>
              <a:rPr lang="en-US" dirty="0" smtClean="0"/>
              <a:t> </a:t>
            </a:r>
            <a:r>
              <a:rPr lang="en-US" dirty="0" err="1" smtClean="0"/>
              <a:t>organisation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fr-CA" dirty="0" smtClean="0"/>
              <a:t>Qu’est-ce qu’une organisation ?</a:t>
            </a:r>
          </a:p>
          <a:p>
            <a:r>
              <a:rPr lang="fr-CA" dirty="0" smtClean="0"/>
              <a:t>Pour réaliser sa mission, toute organisation efficace a besoin d’une </a:t>
            </a:r>
            <a:r>
              <a:rPr lang="fr-CA" dirty="0" smtClean="0">
                <a:solidFill>
                  <a:srgbClr val="008000"/>
                </a:solidFill>
              </a:rPr>
              <a:t>bonne stratégie</a:t>
            </a:r>
            <a:r>
              <a:rPr lang="fr-CA" dirty="0" smtClean="0"/>
              <a:t>. </a:t>
            </a:r>
          </a:p>
          <a:p>
            <a:pPr lvl="1"/>
            <a:r>
              <a:rPr lang="fr-CA" dirty="0" smtClean="0"/>
              <a:t>Stratégie : plan d’ensemble qui guide les activités de l’organisation. </a:t>
            </a:r>
          </a:p>
          <a:p>
            <a:r>
              <a:rPr lang="fr-CA" i="1" dirty="0" smtClean="0"/>
              <a:t>Qui crée la mission et la stratégie ? Qui va la mettre en œuvre ? </a:t>
            </a:r>
            <a:endParaRPr lang="fr-CA" i="1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CA" smtClean="0"/>
              <a:t>Automne, 2016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Prof. Lapierre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FCE219-E1EA-2C45-8507-425D8AE9BE8F}" type="slidenum">
              <a:rPr lang="en-US" smtClean="0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959002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666666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666666"/>
                                      </p:to>
                                    </p:animClr>
                                  </p:sub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666666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Questions de </a:t>
            </a:r>
            <a:r>
              <a:rPr lang="en-US" dirty="0" err="1" smtClean="0"/>
              <a:t>pratique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fr-CA" dirty="0" smtClean="0"/>
              <a:t>Quel est le lien entre le CO et la GRH ?</a:t>
            </a:r>
          </a:p>
          <a:p>
            <a:pPr marL="914400" lvl="1" indent="-514350">
              <a:buFont typeface="+mj-lt"/>
              <a:buAutoNum type="alphaLcParenR"/>
            </a:pPr>
            <a:r>
              <a:rPr lang="fr-CA" dirty="0" smtClean="0"/>
              <a:t>Ce sont deux disciplines séparées.</a:t>
            </a:r>
          </a:p>
          <a:p>
            <a:pPr marL="914400" lvl="1" indent="-514350">
              <a:buFont typeface="+mj-lt"/>
              <a:buAutoNum type="alphaLcParenR"/>
            </a:pPr>
            <a:r>
              <a:rPr lang="fr-CA" dirty="0" smtClean="0"/>
              <a:t>Le CO se fonde beaucoup sur les principes de GRH.</a:t>
            </a:r>
          </a:p>
          <a:p>
            <a:pPr marL="914400" lvl="1" indent="-514350">
              <a:buFont typeface="+mj-lt"/>
              <a:buAutoNum type="alphaLcParenR"/>
            </a:pPr>
            <a:r>
              <a:rPr lang="fr-CA" dirty="0" smtClean="0"/>
              <a:t>La GRH se fonde beaucoup sur les principes de CO.</a:t>
            </a:r>
          </a:p>
          <a:p>
            <a:pPr marL="914400" lvl="1" indent="-514350">
              <a:buFont typeface="+mj-lt"/>
              <a:buAutoNum type="alphaLcParenR"/>
            </a:pPr>
            <a:r>
              <a:rPr lang="fr-CA" dirty="0" smtClean="0"/>
              <a:t>Aucune des réponses n’est vraie.</a:t>
            </a:r>
            <a:endParaRPr lang="fr-CA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CA" smtClean="0"/>
              <a:t>Automne, 2016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Prof. Lapierre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FCE219-E1EA-2C45-8507-425D8AE9BE8F}" type="slidenum">
              <a:rPr lang="en-US" smtClean="0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0927590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Questions de </a:t>
            </a:r>
            <a:r>
              <a:rPr lang="en-US" dirty="0" err="1"/>
              <a:t>pratique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fr-CA" dirty="0" smtClean="0"/>
              <a:t>Si vous vouliez démontrer qu’il y a un lien entre le niveau de connaissances des individus et leur performance au travail, vous pourriez vous servir…</a:t>
            </a:r>
          </a:p>
          <a:p>
            <a:pPr marL="914400" lvl="1" indent="-514350">
              <a:buFont typeface="+mj-lt"/>
              <a:buAutoNum type="alphaLcParenR"/>
            </a:pPr>
            <a:r>
              <a:rPr lang="fr-CA" dirty="0" smtClean="0"/>
              <a:t>D’une étude par sondage</a:t>
            </a:r>
          </a:p>
          <a:p>
            <a:pPr marL="914400" lvl="1" indent="-514350">
              <a:buFont typeface="+mj-lt"/>
              <a:buAutoNum type="alphaLcParenR"/>
            </a:pPr>
            <a:r>
              <a:rPr lang="fr-CA" dirty="0" smtClean="0"/>
              <a:t>D’une étude expérimentale</a:t>
            </a:r>
          </a:p>
          <a:p>
            <a:pPr marL="914400" lvl="1" indent="-514350">
              <a:buFont typeface="+mj-lt"/>
              <a:buAutoNum type="alphaLcParenR"/>
            </a:pPr>
            <a:r>
              <a:rPr lang="fr-CA" dirty="0" smtClean="0"/>
              <a:t>D’une méta-analyse</a:t>
            </a:r>
          </a:p>
          <a:p>
            <a:pPr marL="914400" lvl="1" indent="-514350">
              <a:buFont typeface="+mj-lt"/>
              <a:buAutoNum type="alphaLcParenR"/>
            </a:pPr>
            <a:r>
              <a:rPr lang="fr-CA" dirty="0" smtClean="0"/>
              <a:t>Toutes les réponses ci-dessus sont vraies. </a:t>
            </a:r>
            <a:endParaRPr lang="fr-CA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CA" smtClean="0"/>
              <a:t>Automne, 2016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Prof. Lapierre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FCE219-E1EA-2C45-8507-425D8AE9BE8F}" type="slidenum">
              <a:rPr lang="en-US" smtClean="0"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9566258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Prochaine</a:t>
            </a:r>
            <a:r>
              <a:rPr lang="en-US" dirty="0" smtClean="0"/>
              <a:t> </a:t>
            </a:r>
            <a:r>
              <a:rPr lang="en-US" dirty="0" err="1" smtClean="0"/>
              <a:t>période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fr-CA" dirty="0" smtClean="0"/>
              <a:t>Discussion de ce qu’est </a:t>
            </a:r>
            <a:r>
              <a:rPr lang="fr-CA" dirty="0" smtClean="0">
                <a:solidFill>
                  <a:srgbClr val="008000"/>
                </a:solidFill>
              </a:rPr>
              <a:t>la performance au travail</a:t>
            </a:r>
            <a:r>
              <a:rPr lang="fr-CA" dirty="0" smtClean="0"/>
              <a:t> ; quels types de comportements sont démontrés (ou pas) par les employés faisant preuve d’une performance supérieure ?</a:t>
            </a:r>
          </a:p>
          <a:p>
            <a:pPr marL="0" indent="0">
              <a:buNone/>
            </a:pPr>
            <a:endParaRPr lang="fr-CA" dirty="0"/>
          </a:p>
          <a:p>
            <a:pPr marL="0" indent="0">
              <a:buNone/>
            </a:pPr>
            <a:r>
              <a:rPr lang="fr-CA" b="1" dirty="0" smtClean="0"/>
              <a:t>À lire </a:t>
            </a:r>
            <a:r>
              <a:rPr lang="fr-CA" dirty="0" smtClean="0"/>
              <a:t>: chapitre de </a:t>
            </a:r>
            <a:r>
              <a:rPr lang="fr-CA" dirty="0" err="1" smtClean="0"/>
              <a:t>Colquitt</a:t>
            </a:r>
            <a:r>
              <a:rPr lang="fr-CA" dirty="0" smtClean="0"/>
              <a:t> et collègues disponible sur BBL.</a:t>
            </a:r>
            <a:endParaRPr lang="fr-CA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CA" smtClean="0"/>
              <a:t>Automne, 2016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Prof. Lapierre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FCE219-E1EA-2C45-8507-425D8AE9BE8F}" type="slidenum">
              <a:rPr lang="en-US" smtClean="0"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3770636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290</TotalTime>
  <Words>875</Words>
  <Application>Microsoft Macintosh PowerPoint</Application>
  <PresentationFormat>On-screen Show (4:3)</PresentationFormat>
  <Paragraphs>148</Paragraphs>
  <Slides>17</Slides>
  <Notes>1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17</vt:i4>
      </vt:variant>
    </vt:vector>
  </HeadingPairs>
  <TitlesOfParts>
    <vt:vector size="18" baseType="lpstr">
      <vt:lpstr>Office Theme</vt:lpstr>
      <vt:lpstr>ADM2736 Comportement organisationnel</vt:lpstr>
      <vt:lpstr>Survol du cours</vt:lpstr>
      <vt:lpstr>Laurent M. Lapierre, Ph.D.</vt:lpstr>
      <vt:lpstr>Vos attentes</vt:lpstr>
      <vt:lpstr>Mes attentes</vt:lpstr>
      <vt:lpstr>Livrables</vt:lpstr>
      <vt:lpstr>Politique sur la portion inviduelle de la note finale</vt:lpstr>
      <vt:lpstr>Introduction au CO</vt:lpstr>
      <vt:lpstr>C’est quoi le CO ?</vt:lpstr>
      <vt:lpstr>Sujets souvent traités en CO</vt:lpstr>
      <vt:lpstr>Lien avec la GRH (ADM2737)</vt:lpstr>
      <vt:lpstr>Méthodes scientifiques en CO</vt:lpstr>
      <vt:lpstr>Méthodes scientifiques en CO</vt:lpstr>
      <vt:lpstr>Travailler dans une organisation</vt:lpstr>
      <vt:lpstr>Questions de pratique</vt:lpstr>
      <vt:lpstr>Questions de pratique</vt:lpstr>
      <vt:lpstr>Prochaine période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ADM2736 Comportement organisationnel</dc:title>
  <dc:creator>Laurent Lapierre</dc:creator>
  <cp:lastModifiedBy>Laurent Lapierre</cp:lastModifiedBy>
  <cp:revision>59</cp:revision>
  <dcterms:created xsi:type="dcterms:W3CDTF">2013-08-18T18:11:23Z</dcterms:created>
  <dcterms:modified xsi:type="dcterms:W3CDTF">2016-09-06T16:36:11Z</dcterms:modified>
</cp:coreProperties>
</file>