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7"/>
  </p:notes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57" d="100"/>
          <a:sy n="57" d="100"/>
        </p:scale>
        <p:origin x="-1230" y="-94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40" d="100"/>
        <a:sy n="14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CF5853B-C1AB-4104-92DA-248D2893E922}" type="datetimeFigureOut">
              <a:rPr lang="en-US" smtClean="0"/>
              <a:t>9/15/2016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F7E4A87-906C-4538-9AA8-9F4AA5E068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84038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963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  <p:sp>
        <p:nvSpPr>
          <p:cNvPr id="6963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BCDDDE0-9038-42F9-82A0-6CE0561E1C3D}" type="slidenum">
              <a:rPr lang="en-US" smtClean="0"/>
              <a:pPr/>
              <a:t>16</a:t>
            </a:fld>
            <a:endParaRPr 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0659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  <p:sp>
        <p:nvSpPr>
          <p:cNvPr id="7066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889D7CF-C160-4B48-B380-EF478CEEB4EA}" type="slidenum">
              <a:rPr lang="en-US" smtClean="0"/>
              <a:pPr/>
              <a:t>28</a:t>
            </a:fld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4A247-F00B-45AB-B94C-D306722BD8AF}" type="datetimeFigureOut">
              <a:rPr lang="en-US" smtClean="0"/>
              <a:t>9/15/2016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6DF90-D354-4196-9B3D-1176BF89F3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60355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4A247-F00B-45AB-B94C-D306722BD8AF}" type="datetimeFigureOut">
              <a:rPr lang="en-US" smtClean="0"/>
              <a:t>9/15/2016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6DF90-D354-4196-9B3D-1176BF89F3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65715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4A247-F00B-45AB-B94C-D306722BD8AF}" type="datetimeFigureOut">
              <a:rPr lang="en-US" smtClean="0"/>
              <a:t>9/15/2016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6DF90-D354-4196-9B3D-1176BF89F3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46252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4A247-F00B-45AB-B94C-D306722BD8AF}" type="datetimeFigureOut">
              <a:rPr lang="en-US" smtClean="0"/>
              <a:t>9/15/2016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6DF90-D354-4196-9B3D-1176BF89F3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14987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4A247-F00B-45AB-B94C-D306722BD8AF}" type="datetimeFigureOut">
              <a:rPr lang="en-US" smtClean="0"/>
              <a:t>9/15/2016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6DF90-D354-4196-9B3D-1176BF89F3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70753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4A247-F00B-45AB-B94C-D306722BD8AF}" type="datetimeFigureOut">
              <a:rPr lang="en-US" smtClean="0"/>
              <a:t>9/15/2016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6DF90-D354-4196-9B3D-1176BF89F3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39822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4A247-F00B-45AB-B94C-D306722BD8AF}" type="datetimeFigureOut">
              <a:rPr lang="en-US" smtClean="0"/>
              <a:t>9/15/2016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6DF90-D354-4196-9B3D-1176BF89F3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23569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4A247-F00B-45AB-B94C-D306722BD8AF}" type="datetimeFigureOut">
              <a:rPr lang="en-US" smtClean="0"/>
              <a:t>9/15/2016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6DF90-D354-4196-9B3D-1176BF89F3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83104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4A247-F00B-45AB-B94C-D306722BD8AF}" type="datetimeFigureOut">
              <a:rPr lang="en-US" smtClean="0"/>
              <a:t>9/15/2016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6DF90-D354-4196-9B3D-1176BF89F3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67643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4A247-F00B-45AB-B94C-D306722BD8AF}" type="datetimeFigureOut">
              <a:rPr lang="en-US" smtClean="0"/>
              <a:t>9/15/2016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6DF90-D354-4196-9B3D-1176BF89F3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3088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4A247-F00B-45AB-B94C-D306722BD8AF}" type="datetimeFigureOut">
              <a:rPr lang="en-US" smtClean="0"/>
              <a:t>9/15/2016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6DF90-D354-4196-9B3D-1176BF89F3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30272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74A247-F00B-45AB-B94C-D306722BD8AF}" type="datetimeFigureOut">
              <a:rPr lang="en-US" smtClean="0"/>
              <a:t>9/15/2016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B6DF90-D354-4196-9B3D-1176BF89F3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80337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holisticeducator.com/neuron.htm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ualberta.ca/~neuro/OnlineIntro/NeuronStructure.htm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bioon.com/book/biology/whole/image/3/3-11.tif.jpg" TargetMode="Externa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" Target="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e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4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3.bin"/><Relationship Id="rId5" Type="http://schemas.openxmlformats.org/officeDocument/2006/relationships/oleObject" Target="../embeddings/oleObject2.bin"/><Relationship Id="rId4" Type="http://schemas.openxmlformats.org/officeDocument/2006/relationships/image" Target="../media/image17.w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chm.bris.ac.uk/webprojects2006/Cowlishaw/mech%20synaptic%20transmission.htm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getbodysmart.com/ap/nervoussystem/neurophysiology/actionpotentials/menu/menu.html" TargetMode="Externa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homepage.psy.utexas.edu/homepage/class/Psy332/Salinas/Cells/Cells.html" TargetMode="External"/><Relationship Id="rId4" Type="http://schemas.openxmlformats.org/officeDocument/2006/relationships/hyperlink" Target="http://reinventioninc.blogspot.com/2005_01_01_reinventioninc_archive.html" TargetMode="Externa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38200" y="228600"/>
            <a:ext cx="7772400" cy="1470025"/>
          </a:xfrm>
        </p:spPr>
        <p:txBody>
          <a:bodyPr/>
          <a:lstStyle/>
          <a:p>
            <a:r>
              <a:rPr lang="en-US" dirty="0" smtClean="0"/>
              <a:t>ANP1105C  Neuron </a:t>
            </a:r>
            <a:r>
              <a:rPr lang="en-US" smtClean="0"/>
              <a:t>Sept </a:t>
            </a:r>
            <a:r>
              <a:rPr lang="en-US" smtClean="0"/>
              <a:t>20 ..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1524000"/>
            <a:ext cx="6400800" cy="1752600"/>
          </a:xfrm>
        </p:spPr>
        <p:txBody>
          <a:bodyPr/>
          <a:lstStyle/>
          <a:p>
            <a:pPr algn="l"/>
            <a:endParaRPr lang="en-US" sz="1800" dirty="0"/>
          </a:p>
          <a:p>
            <a:pPr marL="741363" indent="-741363" algn="l" eaLnBrk="0" hangingPunct="0">
              <a:spcBef>
                <a:spcPct val="50000"/>
              </a:spcBef>
              <a:defRPr/>
            </a:pPr>
            <a:r>
              <a:rPr lang="en-US" sz="1800" b="1" dirty="0">
                <a:solidFill>
                  <a:schemeClr val="accent2">
                    <a:lumMod val="50000"/>
                  </a:schemeClr>
                </a:solidFill>
              </a:rPr>
              <a:t>TOPIC #2.2:  PHYSIOLOGY OF </a:t>
            </a:r>
            <a:r>
              <a:rPr lang="en-US" sz="1800" b="1">
                <a:solidFill>
                  <a:schemeClr val="accent2">
                    <a:lumMod val="50000"/>
                  </a:schemeClr>
                </a:solidFill>
              </a:rPr>
              <a:t>THE </a:t>
            </a:r>
            <a:r>
              <a:rPr lang="en-US" sz="1800" b="1" smtClean="0">
                <a:solidFill>
                  <a:schemeClr val="accent2">
                    <a:lumMod val="50000"/>
                  </a:schemeClr>
                </a:solidFill>
              </a:rPr>
              <a:t>NEURON   392 - 418</a:t>
            </a:r>
            <a:endParaRPr lang="en-US" sz="1800" b="1" dirty="0">
              <a:solidFill>
                <a:schemeClr val="accent2">
                  <a:lumMod val="50000"/>
                </a:schemeClr>
              </a:solidFill>
            </a:endParaRPr>
          </a:p>
          <a:p>
            <a:pPr marL="741363" indent="-741363" algn="l" eaLnBrk="0" hangingPunct="0">
              <a:spcBef>
                <a:spcPct val="50000"/>
              </a:spcBef>
              <a:defRPr/>
            </a:pPr>
            <a:r>
              <a:rPr lang="en-US" sz="1800" dirty="0">
                <a:solidFill>
                  <a:schemeClr val="accent2">
                    <a:lumMod val="50000"/>
                  </a:schemeClr>
                </a:solidFill>
              </a:rPr>
              <a:t>2.2.1	Identify the different regions of the neuron and associate each region with the functions of reception, propagation and transmission of nerve impulses (pp. </a:t>
            </a:r>
            <a:r>
              <a:rPr lang="en-US" sz="1800" dirty="0" smtClean="0">
                <a:solidFill>
                  <a:schemeClr val="accent2">
                    <a:lumMod val="50000"/>
                  </a:schemeClr>
                </a:solidFill>
              </a:rPr>
              <a:t>392-395)</a:t>
            </a:r>
            <a:endParaRPr lang="en-US" sz="1800" dirty="0">
              <a:solidFill>
                <a:schemeClr val="accent2">
                  <a:lumMod val="50000"/>
                </a:schemeClr>
              </a:solidFill>
            </a:endParaRPr>
          </a:p>
          <a:p>
            <a:pPr marL="741363" indent="-741363" algn="l" eaLnBrk="0" hangingPunct="0">
              <a:spcBef>
                <a:spcPct val="50000"/>
              </a:spcBef>
              <a:defRPr/>
            </a:pPr>
            <a:r>
              <a:rPr lang="en-US" sz="1800" dirty="0">
                <a:solidFill>
                  <a:schemeClr val="accent2">
                    <a:lumMod val="50000"/>
                  </a:schemeClr>
                </a:solidFill>
              </a:rPr>
              <a:t>2.2.2.	Explain the phenomena (diffusion of ions, types of ion channels) that are responsible for the electrical activity of neurons (resting membrane potential, action potential) (pp. </a:t>
            </a:r>
            <a:r>
              <a:rPr lang="en-US" sz="1800" dirty="0" smtClean="0">
                <a:solidFill>
                  <a:schemeClr val="accent2">
                    <a:lumMod val="50000"/>
                  </a:schemeClr>
                </a:solidFill>
              </a:rPr>
              <a:t>398-401)</a:t>
            </a:r>
            <a:endParaRPr lang="en-US" sz="1800" dirty="0">
              <a:solidFill>
                <a:schemeClr val="accent2">
                  <a:lumMod val="50000"/>
                </a:schemeClr>
              </a:solidFill>
            </a:endParaRPr>
          </a:p>
          <a:p>
            <a:pPr marL="741363" indent="-741363" algn="l" eaLnBrk="0" hangingPunct="0">
              <a:spcBef>
                <a:spcPct val="50000"/>
              </a:spcBef>
              <a:defRPr/>
            </a:pPr>
            <a:r>
              <a:rPr lang="en-US" sz="1800" dirty="0">
                <a:solidFill>
                  <a:schemeClr val="accent2">
                    <a:lumMod val="50000"/>
                  </a:schemeClr>
                </a:solidFill>
              </a:rPr>
              <a:t>2.2.3	Describe the factors that influence propagation of the action potential along an axon (pp. </a:t>
            </a:r>
            <a:r>
              <a:rPr lang="en-US" sz="1800" dirty="0" smtClean="0">
                <a:solidFill>
                  <a:schemeClr val="accent2">
                    <a:lumMod val="50000"/>
                  </a:schemeClr>
                </a:solidFill>
              </a:rPr>
              <a:t>402-408)</a:t>
            </a:r>
            <a:endParaRPr lang="en-US" sz="1800" dirty="0">
              <a:solidFill>
                <a:schemeClr val="accent2">
                  <a:lumMod val="50000"/>
                </a:schemeClr>
              </a:solidFill>
            </a:endParaRPr>
          </a:p>
          <a:p>
            <a:pPr marL="741363" indent="-741363" algn="l" eaLnBrk="0" hangingPunct="0">
              <a:spcBef>
                <a:spcPct val="50000"/>
              </a:spcBef>
              <a:defRPr/>
            </a:pPr>
            <a:r>
              <a:rPr lang="en-US" sz="1800" dirty="0">
                <a:solidFill>
                  <a:schemeClr val="accent2">
                    <a:lumMod val="50000"/>
                  </a:schemeClr>
                </a:solidFill>
              </a:rPr>
              <a:t>2.2.4	Explain the mechanisms of synaptic transmission (synapse, post-synaptic potentials, synaptic integration  (pp. </a:t>
            </a:r>
            <a:r>
              <a:rPr lang="en-US" sz="1800" dirty="0" smtClean="0">
                <a:solidFill>
                  <a:schemeClr val="accent2">
                    <a:lumMod val="50000"/>
                  </a:schemeClr>
                </a:solidFill>
              </a:rPr>
              <a:t>409-418)</a:t>
            </a:r>
            <a:endParaRPr lang="en-US" sz="1800" dirty="0">
              <a:solidFill>
                <a:schemeClr val="accent2">
                  <a:lumMod val="50000"/>
                </a:schemeClr>
              </a:solidFill>
            </a:endParaRPr>
          </a:p>
          <a:p>
            <a:pPr algn="l"/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41133541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ext Box 2"/>
          <p:cNvSpPr txBox="1">
            <a:spLocks noChangeArrowheads="1"/>
          </p:cNvSpPr>
          <p:nvPr/>
        </p:nvSpPr>
        <p:spPr bwMode="auto">
          <a:xfrm>
            <a:off x="393700" y="1592263"/>
            <a:ext cx="8324850" cy="3476625"/>
          </a:xfrm>
          <a:prstGeom prst="rect">
            <a:avLst/>
          </a:prstGeom>
          <a:noFill/>
          <a:ln w="4127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609600" indent="-609600" eaLnBrk="0" hangingPunct="0">
              <a:lnSpc>
                <a:spcPct val="65000"/>
              </a:lnSpc>
              <a:spcBef>
                <a:spcPct val="50000"/>
              </a:spcBef>
            </a:pPr>
            <a:r>
              <a:rPr lang="en-US" b="1" i="1">
                <a:solidFill>
                  <a:schemeClr val="accent2"/>
                </a:solidFill>
              </a:rPr>
              <a:t>2.2.1.1  justify 3 special properties of neurons that set them apart from most other cells in the body</a:t>
            </a:r>
          </a:p>
          <a:p>
            <a:pPr marL="609600" indent="-609600" eaLnBrk="0" hangingPunct="0">
              <a:lnSpc>
                <a:spcPct val="65000"/>
              </a:lnSpc>
              <a:spcBef>
                <a:spcPct val="50000"/>
              </a:spcBef>
            </a:pPr>
            <a:r>
              <a:rPr lang="en-US" b="1" i="1">
                <a:solidFill>
                  <a:schemeClr val="accent2"/>
                </a:solidFill>
              </a:rPr>
              <a:t>2.2.1.2 label and indicate the functions of the receptive, conducting and secretory regions of the neuron</a:t>
            </a:r>
          </a:p>
          <a:p>
            <a:pPr marL="609600" indent="-609600" eaLnBrk="0" hangingPunct="0"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structural units of NS: conduct electrical impulses from one body part to another</a:t>
            </a:r>
          </a:p>
          <a:p>
            <a:pPr marL="609600" indent="-609600" eaLnBrk="0" hangingPunct="0">
              <a:lnSpc>
                <a:spcPct val="50000"/>
              </a:lnSpc>
              <a:spcBef>
                <a:spcPct val="50000"/>
              </a:spcBef>
            </a:pPr>
            <a:r>
              <a:rPr lang="en-US" i="1" u="sng">
                <a:solidFill>
                  <a:schemeClr val="accent2"/>
                </a:solidFill>
                <a:sym typeface="CommonBullets" pitchFamily="34" charset="2"/>
              </a:rPr>
              <a:t>Special features:</a:t>
            </a:r>
          </a:p>
          <a:p>
            <a:pPr marL="609600" indent="-609600" eaLnBrk="0" hangingPunct="0">
              <a:lnSpc>
                <a:spcPct val="50000"/>
              </a:lnSpc>
              <a:spcBef>
                <a:spcPct val="50000"/>
              </a:spcBef>
            </a:pPr>
            <a:r>
              <a:rPr lang="en-US">
                <a:solidFill>
                  <a:schemeClr val="accent2"/>
                </a:solidFill>
                <a:sym typeface="CommonBullets" pitchFamily="34" charset="2"/>
              </a:rPr>
              <a:t>1.  </a:t>
            </a:r>
            <a:r>
              <a:rPr lang="en-US" b="1">
                <a:solidFill>
                  <a:schemeClr val="accent2"/>
                </a:solidFill>
                <a:sym typeface="CommonBullets" pitchFamily="34" charset="2"/>
              </a:rPr>
              <a:t>Extreme longevity:</a:t>
            </a:r>
            <a:r>
              <a:rPr lang="en-US">
                <a:solidFill>
                  <a:srgbClr val="000099"/>
                </a:solidFill>
                <a:sym typeface="CommonBullets" pitchFamily="34" charset="2"/>
              </a:rPr>
              <a:t>  </a:t>
            </a:r>
            <a:r>
              <a:rPr lang="en-US">
                <a:sym typeface="CommonBullets" pitchFamily="34" charset="2"/>
              </a:rPr>
              <a:t>adequately nourished </a:t>
            </a:r>
            <a:r>
              <a:rPr lang="en-US">
                <a:sym typeface="Symbol" pitchFamily="18" charset="2"/>
              </a:rPr>
              <a:t></a:t>
            </a:r>
            <a:r>
              <a:rPr lang="en-US">
                <a:sym typeface="WP MathA" pitchFamily="2" charset="2"/>
              </a:rPr>
              <a:t> 100 yr+</a:t>
            </a:r>
          </a:p>
          <a:p>
            <a:pPr marL="609600" indent="-609600" eaLnBrk="0" hangingPunct="0">
              <a:lnSpc>
                <a:spcPct val="50000"/>
              </a:lnSpc>
              <a:spcBef>
                <a:spcPct val="50000"/>
              </a:spcBef>
            </a:pPr>
            <a:r>
              <a:rPr lang="en-US">
                <a:solidFill>
                  <a:schemeClr val="accent2"/>
                </a:solidFill>
                <a:sym typeface="WP MathA" pitchFamily="2" charset="2"/>
              </a:rPr>
              <a:t>2.  </a:t>
            </a:r>
            <a:r>
              <a:rPr lang="en-US" b="1">
                <a:solidFill>
                  <a:schemeClr val="accent2"/>
                </a:solidFill>
                <a:sym typeface="WP MathA" pitchFamily="2" charset="2"/>
              </a:rPr>
              <a:t>Amitotic:</a:t>
            </a:r>
            <a:r>
              <a:rPr lang="en-US">
                <a:solidFill>
                  <a:srgbClr val="000099"/>
                </a:solidFill>
                <a:sym typeface="WP MathA" pitchFamily="2" charset="2"/>
              </a:rPr>
              <a:t>   </a:t>
            </a:r>
            <a:r>
              <a:rPr lang="en-US" i="1">
                <a:sym typeface="WP MathA" pitchFamily="2" charset="2"/>
              </a:rPr>
              <a:t>why?  what does this mean if neurons are damaged?</a:t>
            </a:r>
          </a:p>
          <a:p>
            <a:pPr marL="609600" indent="-609600" eaLnBrk="0" hangingPunct="0">
              <a:lnSpc>
                <a:spcPct val="50000"/>
              </a:lnSpc>
              <a:spcBef>
                <a:spcPct val="50000"/>
              </a:spcBef>
            </a:pPr>
            <a:r>
              <a:rPr lang="en-US">
                <a:solidFill>
                  <a:schemeClr val="accent2"/>
                </a:solidFill>
                <a:sym typeface="WP MathA" pitchFamily="2" charset="2"/>
              </a:rPr>
              <a:t>3.  </a:t>
            </a:r>
            <a:r>
              <a:rPr lang="en-US" b="1">
                <a:solidFill>
                  <a:schemeClr val="accent2"/>
                </a:solidFill>
                <a:sym typeface="WP MathA" pitchFamily="2" charset="2"/>
              </a:rPr>
              <a:t>High metabolic rate:</a:t>
            </a:r>
            <a:r>
              <a:rPr lang="en-US">
                <a:solidFill>
                  <a:srgbClr val="000099"/>
                </a:solidFill>
                <a:sym typeface="WP MathA" pitchFamily="2" charset="2"/>
              </a:rPr>
              <a:t>  </a:t>
            </a:r>
            <a:r>
              <a:rPr lang="en-US" i="1">
                <a:sym typeface="WP MathA" pitchFamily="2" charset="2"/>
              </a:rPr>
              <a:t>O</a:t>
            </a:r>
            <a:r>
              <a:rPr lang="en-US" i="1" baseline="-25000">
                <a:sym typeface="WP MathA" pitchFamily="2" charset="2"/>
              </a:rPr>
              <a:t>2</a:t>
            </a:r>
            <a:r>
              <a:rPr lang="en-US" i="1">
                <a:sym typeface="WP MathA" pitchFamily="2" charset="2"/>
              </a:rPr>
              <a:t>/glucose requirements?</a:t>
            </a:r>
          </a:p>
          <a:p>
            <a:pPr marL="609600" indent="-609600" eaLnBrk="0" hangingPunct="0"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large, complex cells: all have a </a:t>
            </a:r>
            <a:r>
              <a:rPr lang="en-US" b="1">
                <a:sym typeface="CommonBullets" pitchFamily="34" charset="2"/>
              </a:rPr>
              <a:t>cell body</a:t>
            </a:r>
            <a:r>
              <a:rPr lang="en-US">
                <a:sym typeface="CommonBullets" pitchFamily="34" charset="2"/>
              </a:rPr>
              <a:t> + one or more </a:t>
            </a:r>
            <a:r>
              <a:rPr lang="en-US" b="1">
                <a:sym typeface="CommonBullets" pitchFamily="34" charset="2"/>
              </a:rPr>
              <a:t>processes</a:t>
            </a:r>
            <a:endParaRPr lang="en-US">
              <a:solidFill>
                <a:schemeClr val="accent2"/>
              </a:solidFill>
            </a:endParaRPr>
          </a:p>
        </p:txBody>
      </p:sp>
      <p:sp>
        <p:nvSpPr>
          <p:cNvPr id="32771" name="Text Box 4" descr="Newsprint"/>
          <p:cNvSpPr txBox="1">
            <a:spLocks noChangeArrowheads="1"/>
          </p:cNvSpPr>
          <p:nvPr/>
        </p:nvSpPr>
        <p:spPr bwMode="auto">
          <a:xfrm>
            <a:off x="990600" y="6248400"/>
            <a:ext cx="1239838" cy="244475"/>
          </a:xfrm>
          <a:prstGeom prst="rect">
            <a:avLst/>
          </a:prstGeom>
          <a:blipFill dpi="0" rotWithShape="0">
            <a:blip r:embed="rId2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000" b="1" i="1">
                <a:latin typeface="NuptialScript" pitchFamily="18" charset="0"/>
              </a:rPr>
              <a:t>J. Carnegie, UofO</a:t>
            </a:r>
            <a:endParaRPr lang="en-CA" sz="1000" b="1" i="1">
              <a:latin typeface="NuptialScript" pitchFamily="18" charset="0"/>
            </a:endParaRPr>
          </a:p>
        </p:txBody>
      </p:sp>
      <p:sp>
        <p:nvSpPr>
          <p:cNvPr id="32772" name="Text Box 5"/>
          <p:cNvSpPr txBox="1">
            <a:spLocks noChangeArrowheads="1"/>
          </p:cNvSpPr>
          <p:nvPr/>
        </p:nvSpPr>
        <p:spPr bwMode="auto">
          <a:xfrm>
            <a:off x="238125" y="174625"/>
            <a:ext cx="8575675" cy="858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eaLnBrk="0" hangingPunct="0">
              <a:lnSpc>
                <a:spcPct val="70000"/>
              </a:lnSpc>
              <a:spcBef>
                <a:spcPct val="50000"/>
              </a:spcBef>
            </a:pPr>
            <a:r>
              <a:rPr lang="en-US" sz="2400" b="1" i="1" u="sng">
                <a:solidFill>
                  <a:schemeClr val="accent2"/>
                </a:solidFill>
              </a:rPr>
              <a:t>2.2.1 Identify the different regions of the neuron and associate each region with the functions of reception, propagation and transmission</a:t>
            </a:r>
          </a:p>
        </p:txBody>
      </p:sp>
    </p:spTree>
    <p:extLst>
      <p:ext uri="{BB962C8B-B14F-4D97-AF65-F5344CB8AC3E}">
        <p14:creationId xmlns:p14="http://schemas.microsoft.com/office/powerpoint/2010/main" val="4270358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89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89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4" grpId="0"/>
      <p:bldP spid="38914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4" descr="Neuron"/>
          <p:cNvPicPr>
            <a:picLocks noChangeAspect="1" noChangeArrowheads="1"/>
          </p:cNvPicPr>
          <p:nvPr/>
        </p:nvPicPr>
        <p:blipFill>
          <a:blip r:embed="rId2" cstate="print"/>
          <a:srcRect l="2707" t="5269" r="3453"/>
          <a:stretch>
            <a:fillRect/>
          </a:stretch>
        </p:blipFill>
        <p:spPr bwMode="auto">
          <a:xfrm>
            <a:off x="2609850" y="1925638"/>
            <a:ext cx="6454775" cy="4884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795" name="Rectangle 5"/>
          <p:cNvSpPr>
            <a:spLocks noChangeArrowheads="1"/>
          </p:cNvSpPr>
          <p:nvPr/>
        </p:nvSpPr>
        <p:spPr bwMode="auto">
          <a:xfrm>
            <a:off x="436563" y="165100"/>
            <a:ext cx="8466137" cy="192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en-US" b="1"/>
              <a:t> "There are perhaps about one hundred billion neurons, or nerve cells, in the brain, and in a single human brain the number of possible inter-connections between these cells is greater than the number of atoms in the universe.</a:t>
            </a:r>
            <a:r>
              <a:rPr lang="en-US"/>
              <a:t>" (Robert Ornstein and Richard Thompson, The Amazing Brain. Boston: Houghton Mifflin Company. 1984, 21)</a:t>
            </a:r>
          </a:p>
        </p:txBody>
      </p:sp>
      <p:sp>
        <p:nvSpPr>
          <p:cNvPr id="33796" name="Rectangle 6"/>
          <p:cNvSpPr>
            <a:spLocks noChangeArrowheads="1"/>
          </p:cNvSpPr>
          <p:nvPr/>
        </p:nvSpPr>
        <p:spPr bwMode="auto">
          <a:xfrm>
            <a:off x="696913" y="6267450"/>
            <a:ext cx="3176587" cy="27463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200">
                <a:hlinkClick r:id="rId3"/>
              </a:rPr>
              <a:t>http://www.holisticeducator.com/neuron.htm</a:t>
            </a:r>
            <a:r>
              <a:rPr lang="en-US" sz="120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3026684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4"/>
          <p:cNvSpPr>
            <a:spLocks noChangeArrowheads="1"/>
          </p:cNvSpPr>
          <p:nvPr/>
        </p:nvSpPr>
        <p:spPr bwMode="auto">
          <a:xfrm>
            <a:off x="409575" y="417513"/>
            <a:ext cx="8213725" cy="191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400">
                <a:solidFill>
                  <a:schemeClr val="accent2"/>
                </a:solidFill>
                <a:sym typeface="CommonBullets" pitchFamily="34" charset="2"/>
              </a:rPr>
              <a:t>3 </a:t>
            </a:r>
            <a:r>
              <a:rPr lang="en-US" sz="2400" u="sng">
                <a:solidFill>
                  <a:schemeClr val="accent2"/>
                </a:solidFill>
                <a:sym typeface="CommonBullets" pitchFamily="34" charset="2"/>
              </a:rPr>
              <a:t>functional regions</a:t>
            </a:r>
            <a:r>
              <a:rPr lang="en-US" sz="2400">
                <a:solidFill>
                  <a:schemeClr val="accent2"/>
                </a:solidFill>
                <a:sym typeface="CommonBullets" pitchFamily="34" charset="2"/>
              </a:rPr>
              <a:t>:  (plasma membrane very important in all regions!)</a:t>
            </a:r>
          </a:p>
          <a:p>
            <a:r>
              <a:rPr lang="en-US" sz="2400">
                <a:solidFill>
                  <a:schemeClr val="accent2"/>
                </a:solidFill>
                <a:sym typeface="CommonBullets" pitchFamily="34" charset="2"/>
              </a:rPr>
              <a:t>	1.  </a:t>
            </a:r>
            <a:r>
              <a:rPr lang="en-US" sz="2400" b="1">
                <a:solidFill>
                  <a:schemeClr val="accent2"/>
                </a:solidFill>
                <a:sym typeface="CommonBullets" pitchFamily="34" charset="2"/>
              </a:rPr>
              <a:t>Receptive region</a:t>
            </a:r>
          </a:p>
          <a:p>
            <a:r>
              <a:rPr lang="en-US" sz="2400" b="1">
                <a:solidFill>
                  <a:schemeClr val="accent2"/>
                </a:solidFill>
                <a:sym typeface="CommonBullets" pitchFamily="34" charset="2"/>
              </a:rPr>
              <a:t>	</a:t>
            </a:r>
            <a:r>
              <a:rPr lang="en-US" sz="2400">
                <a:solidFill>
                  <a:schemeClr val="accent2"/>
                </a:solidFill>
                <a:sym typeface="CommonBullets" pitchFamily="34" charset="2"/>
              </a:rPr>
              <a:t>2.  </a:t>
            </a:r>
            <a:r>
              <a:rPr lang="en-US" sz="2400" b="1">
                <a:solidFill>
                  <a:schemeClr val="accent2"/>
                </a:solidFill>
                <a:sym typeface="CommonBullets" pitchFamily="34" charset="2"/>
              </a:rPr>
              <a:t>Conducting region</a:t>
            </a:r>
          </a:p>
          <a:p>
            <a:r>
              <a:rPr lang="en-US" sz="2400" b="1">
                <a:solidFill>
                  <a:schemeClr val="accent2"/>
                </a:solidFill>
                <a:sym typeface="CommonBullets" pitchFamily="34" charset="2"/>
              </a:rPr>
              <a:t>	</a:t>
            </a:r>
            <a:r>
              <a:rPr lang="en-US" sz="2400">
                <a:solidFill>
                  <a:schemeClr val="accent2"/>
                </a:solidFill>
                <a:sym typeface="CommonBullets" pitchFamily="34" charset="2"/>
              </a:rPr>
              <a:t>3.  </a:t>
            </a:r>
            <a:r>
              <a:rPr lang="en-US" sz="2400" b="1">
                <a:solidFill>
                  <a:schemeClr val="accent2"/>
                </a:solidFill>
                <a:sym typeface="CommonBullets" pitchFamily="34" charset="2"/>
              </a:rPr>
              <a:t>Secretory region</a:t>
            </a:r>
          </a:p>
        </p:txBody>
      </p:sp>
      <p:pic>
        <p:nvPicPr>
          <p:cNvPr id="34819" name="Picture 7" descr="http://www.ualberta.ca/~neuro/OnlineIntro/NeuronStructure2.gif"/>
          <p:cNvPicPr>
            <a:picLocks noChangeAspect="1" noChangeArrowheads="1"/>
          </p:cNvPicPr>
          <p:nvPr/>
        </p:nvPicPr>
        <p:blipFill>
          <a:blip r:embed="rId2" cstate="print"/>
          <a:srcRect l="2380" r="35625"/>
          <a:stretch>
            <a:fillRect/>
          </a:stretch>
        </p:blipFill>
        <p:spPr bwMode="auto">
          <a:xfrm>
            <a:off x="5189538" y="849313"/>
            <a:ext cx="3657600" cy="5900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820" name="Rectangle 6"/>
          <p:cNvSpPr>
            <a:spLocks noChangeArrowheads="1"/>
          </p:cNvSpPr>
          <p:nvPr/>
        </p:nvSpPr>
        <p:spPr bwMode="auto">
          <a:xfrm>
            <a:off x="1304925" y="6446838"/>
            <a:ext cx="4572000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200">
                <a:hlinkClick r:id="rId3"/>
              </a:rPr>
              <a:t>http://www.ualberta.ca/~neuro/OnlineIntro/NeuronStructure.htm</a:t>
            </a:r>
            <a:r>
              <a:rPr lang="en-US" sz="120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966776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ext Box 4"/>
          <p:cNvSpPr txBox="1">
            <a:spLocks noChangeArrowheads="1"/>
          </p:cNvSpPr>
          <p:nvPr/>
        </p:nvSpPr>
        <p:spPr bwMode="auto">
          <a:xfrm>
            <a:off x="392113" y="63500"/>
            <a:ext cx="8229600" cy="1922463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US" u="sng">
                <a:solidFill>
                  <a:srgbClr val="000099"/>
                </a:solidFill>
              </a:rPr>
              <a:t>A.  Neuron Cell Body</a:t>
            </a:r>
            <a:endParaRPr lang="en-US"/>
          </a:p>
          <a:p>
            <a:pPr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US">
                <a:sym typeface="Symbol" pitchFamily="18" charset="2"/>
              </a:rPr>
              <a:t></a:t>
            </a:r>
            <a:r>
              <a:rPr lang="en-US">
                <a:sym typeface="CommonBullets" pitchFamily="34" charset="2"/>
              </a:rPr>
              <a:t>  large, spherical nucleus + granular cytoplasm </a:t>
            </a:r>
            <a:r>
              <a:rPr lang="en-US">
                <a:sym typeface="WP IconicSymbolsA" pitchFamily="2" charset="2"/>
              </a:rPr>
              <a:t></a:t>
            </a:r>
            <a:r>
              <a:rPr lang="en-US">
                <a:sym typeface="WP MathA" pitchFamily="2" charset="2"/>
              </a:rPr>
              <a:t>  </a:t>
            </a:r>
            <a:r>
              <a:rPr lang="en-US">
                <a:solidFill>
                  <a:srgbClr val="CC0000"/>
                </a:solidFill>
                <a:sym typeface="WP MathA" pitchFamily="2" charset="2"/>
              </a:rPr>
              <a:t>biosynthetic centre</a:t>
            </a:r>
            <a:endParaRPr lang="en-US">
              <a:sym typeface="WP MathA" pitchFamily="2" charset="2"/>
            </a:endParaRPr>
          </a:p>
          <a:p>
            <a:pPr eaLnBrk="0" hangingPunct="0">
              <a:lnSpc>
                <a:spcPct val="90000"/>
              </a:lnSpc>
              <a:spcBef>
                <a:spcPct val="50000"/>
              </a:spcBef>
              <a:buFont typeface="CommonBullets" pitchFamily="34" charset="2"/>
              <a:buNone/>
            </a:pPr>
            <a:r>
              <a:rPr lang="en-US">
                <a:sym typeface="Symbol" pitchFamily="18" charset="2"/>
              </a:rPr>
              <a:t></a:t>
            </a:r>
            <a:r>
              <a:rPr lang="en-US">
                <a:sym typeface="CommonBullets" pitchFamily="34" charset="2"/>
              </a:rPr>
              <a:t>  extensive RER + ribosome clusters (</a:t>
            </a:r>
            <a:r>
              <a:rPr lang="en-US" b="1">
                <a:solidFill>
                  <a:srgbClr val="CC0000"/>
                </a:solidFill>
                <a:sym typeface="CommonBullets" pitchFamily="34" charset="2"/>
              </a:rPr>
              <a:t>Nissl bodies</a:t>
            </a:r>
            <a:r>
              <a:rPr lang="en-US" b="1">
                <a:sym typeface="CommonBullets" pitchFamily="34" charset="2"/>
              </a:rPr>
              <a:t>); </a:t>
            </a:r>
            <a:r>
              <a:rPr lang="en-US">
                <a:sym typeface="CommonBullets" pitchFamily="34" charset="2"/>
              </a:rPr>
              <a:t>also elaborate 	Golgi &amp; 	lots of mitochondria  </a:t>
            </a:r>
            <a:r>
              <a:rPr lang="en-US">
                <a:solidFill>
                  <a:srgbClr val="CC0000"/>
                </a:solidFill>
                <a:sym typeface="CommonBullets" pitchFamily="34" charset="2"/>
              </a:rPr>
              <a:t>Why??</a:t>
            </a:r>
            <a:endParaRPr lang="en-US" u="sng"/>
          </a:p>
          <a:p>
            <a:pPr eaLnBrk="0" hangingPunct="0">
              <a:lnSpc>
                <a:spcPct val="90000"/>
              </a:lnSpc>
              <a:spcBef>
                <a:spcPct val="50000"/>
              </a:spcBef>
              <a:buFont typeface="CommonBullets" pitchFamily="34" charset="2"/>
              <a:buNone/>
            </a:pPr>
            <a:r>
              <a:rPr lang="en-US">
                <a:sym typeface="Symbol" pitchFamily="18" charset="2"/>
              </a:rPr>
              <a:t></a:t>
            </a:r>
            <a:r>
              <a:rPr lang="en-US">
                <a:sym typeface="CommonBullets" pitchFamily="34" charset="2"/>
              </a:rPr>
              <a:t>  </a:t>
            </a:r>
            <a:r>
              <a:rPr lang="en-US" b="1">
                <a:solidFill>
                  <a:srgbClr val="CC3300"/>
                </a:solidFill>
                <a:sym typeface="CommonBullets" pitchFamily="34" charset="2"/>
              </a:rPr>
              <a:t>CNS/ PNS as a whole:</a:t>
            </a:r>
            <a:r>
              <a:rPr lang="en-US" b="1">
                <a:solidFill>
                  <a:srgbClr val="FF0066"/>
                </a:solidFill>
                <a:sym typeface="CommonBullets" pitchFamily="34" charset="2"/>
              </a:rPr>
              <a:t>      </a:t>
            </a:r>
            <a:r>
              <a:rPr lang="en-US" i="1">
                <a:solidFill>
                  <a:srgbClr val="000099"/>
                </a:solidFill>
                <a:sym typeface="CommonBullets" pitchFamily="34" charset="2"/>
              </a:rPr>
              <a:t>What is a </a:t>
            </a:r>
            <a:r>
              <a:rPr lang="en-US" b="1" i="1">
                <a:solidFill>
                  <a:srgbClr val="000099"/>
                </a:solidFill>
                <a:sym typeface="CommonBullets" pitchFamily="34" charset="2"/>
              </a:rPr>
              <a:t>nucleus</a:t>
            </a:r>
            <a:r>
              <a:rPr lang="en-US" i="1">
                <a:solidFill>
                  <a:srgbClr val="000099"/>
                </a:solidFill>
                <a:sym typeface="CommonBullets" pitchFamily="34" charset="2"/>
              </a:rPr>
              <a:t>?  What is a </a:t>
            </a:r>
            <a:r>
              <a:rPr lang="en-US" b="1" i="1">
                <a:solidFill>
                  <a:srgbClr val="000099"/>
                </a:solidFill>
                <a:sym typeface="CommonBullets" pitchFamily="34" charset="2"/>
              </a:rPr>
              <a:t>ganglion</a:t>
            </a:r>
            <a:r>
              <a:rPr lang="en-US" i="1">
                <a:solidFill>
                  <a:srgbClr val="000099"/>
                </a:solidFill>
                <a:sym typeface="CommonBullets" pitchFamily="34" charset="2"/>
              </a:rPr>
              <a:t>?</a:t>
            </a:r>
            <a:r>
              <a:rPr lang="en-US">
                <a:sym typeface="CommonBullets" pitchFamily="34" charset="2"/>
              </a:rPr>
              <a:t> </a:t>
            </a:r>
            <a:endParaRPr lang="en-US" u="sng"/>
          </a:p>
        </p:txBody>
      </p:sp>
      <p:sp>
        <p:nvSpPr>
          <p:cNvPr id="35843" name="Text Box 7" descr="Newsprint"/>
          <p:cNvSpPr txBox="1">
            <a:spLocks noChangeArrowheads="1"/>
          </p:cNvSpPr>
          <p:nvPr/>
        </p:nvSpPr>
        <p:spPr bwMode="auto">
          <a:xfrm>
            <a:off x="7435850" y="6323013"/>
            <a:ext cx="1552575" cy="247650"/>
          </a:xfrm>
          <a:prstGeom prst="rect">
            <a:avLst/>
          </a:prstGeom>
          <a:blipFill dpi="0" rotWithShape="0">
            <a:blip r:embed="rId2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000" b="1" i="1">
                <a:latin typeface="NuptialScript" pitchFamily="18" charset="0"/>
              </a:rPr>
              <a:t>J. Carnegie, Uof O</a:t>
            </a:r>
            <a:endParaRPr lang="en-CA" sz="1000" b="1" i="1">
              <a:latin typeface="NuptialScript" pitchFamily="18" charset="0"/>
            </a:endParaRPr>
          </a:p>
        </p:txBody>
      </p:sp>
      <p:pic>
        <p:nvPicPr>
          <p:cNvPr id="35844" name="Picture 8" descr="E:\Chapter_11\B_JPEG_Images_and_Tables\b_unlabeled\figure_11_04b_unlabeled.jpg"/>
          <p:cNvPicPr>
            <a:picLocks noChangeAspect="1" noChangeArrowheads="1"/>
          </p:cNvPicPr>
          <p:nvPr/>
        </p:nvPicPr>
        <p:blipFill>
          <a:blip r:embed="rId3" cstate="print"/>
          <a:srcRect l="3140" t="12279" r="18761" b="8861"/>
          <a:stretch>
            <a:fillRect/>
          </a:stretch>
        </p:blipFill>
        <p:spPr bwMode="auto">
          <a:xfrm>
            <a:off x="396875" y="2195513"/>
            <a:ext cx="6269038" cy="4662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ext Box 5"/>
          <p:cNvSpPr txBox="1">
            <a:spLocks noChangeArrowheads="1"/>
          </p:cNvSpPr>
          <p:nvPr/>
        </p:nvSpPr>
        <p:spPr bwMode="auto">
          <a:xfrm>
            <a:off x="3778250" y="2222500"/>
            <a:ext cx="5013325" cy="3030538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b="1" u="sng">
                <a:solidFill>
                  <a:srgbClr val="CC0000"/>
                </a:solidFill>
              </a:rPr>
              <a:t>B.  Neuron Processes</a:t>
            </a:r>
            <a:endParaRPr lang="en-US" b="1">
              <a:solidFill>
                <a:srgbClr val="CC0000"/>
              </a:solidFill>
            </a:endParaRPr>
          </a:p>
          <a:p>
            <a:pPr algn="ctr"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US"/>
              <a:t>dendrites</a:t>
            </a:r>
          </a:p>
          <a:p>
            <a:pPr algn="ctr"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US"/>
              <a:t>axons</a:t>
            </a:r>
          </a:p>
          <a:p>
            <a:pPr algn="ctr"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US"/>
              <a:t>axonal terminals</a:t>
            </a:r>
          </a:p>
          <a:p>
            <a:pPr eaLnBrk="0" hangingPunct="0">
              <a:spcBef>
                <a:spcPct val="50000"/>
              </a:spcBef>
            </a:pPr>
            <a:r>
              <a:rPr lang="en-US" u="sng">
                <a:sym typeface="CommonBullets" pitchFamily="34" charset="2"/>
              </a:rPr>
              <a:t>2 more terms:</a:t>
            </a:r>
          </a:p>
          <a:p>
            <a:pPr algn="ctr" eaLnBrk="0" hangingPunct="0">
              <a:spcBef>
                <a:spcPct val="50000"/>
              </a:spcBef>
            </a:pPr>
            <a:r>
              <a:rPr lang="en-US" b="1">
                <a:solidFill>
                  <a:srgbClr val="000099"/>
                </a:solidFill>
                <a:sym typeface="CommonBullets" pitchFamily="34" charset="2"/>
              </a:rPr>
              <a:t>tract</a:t>
            </a:r>
            <a:r>
              <a:rPr lang="en-US">
                <a:solidFill>
                  <a:srgbClr val="000099"/>
                </a:solidFill>
                <a:sym typeface="CommonBullets" pitchFamily="34" charset="2"/>
              </a:rPr>
              <a:t>:</a:t>
            </a:r>
            <a:r>
              <a:rPr lang="en-US">
                <a:sym typeface="CommonBullets" pitchFamily="34" charset="2"/>
              </a:rPr>
              <a:t>  bundle of nerve processes </a:t>
            </a:r>
            <a:r>
              <a:rPr lang="en-US" b="1">
                <a:solidFill>
                  <a:srgbClr val="CC0000"/>
                </a:solidFill>
                <a:sym typeface="CommonBullets" pitchFamily="34" charset="2"/>
              </a:rPr>
              <a:t>in CNS</a:t>
            </a:r>
          </a:p>
          <a:p>
            <a:pPr algn="ctr" eaLnBrk="0" hangingPunct="0">
              <a:spcBef>
                <a:spcPct val="50000"/>
              </a:spcBef>
            </a:pPr>
            <a:r>
              <a:rPr lang="en-US" b="1">
                <a:solidFill>
                  <a:srgbClr val="000099"/>
                </a:solidFill>
                <a:sym typeface="CommonBullets" pitchFamily="34" charset="2"/>
              </a:rPr>
              <a:t>nerve</a:t>
            </a:r>
            <a:r>
              <a:rPr lang="en-US">
                <a:solidFill>
                  <a:srgbClr val="000099"/>
                </a:solidFill>
                <a:sym typeface="CommonBullets" pitchFamily="34" charset="2"/>
              </a:rPr>
              <a:t>: </a:t>
            </a:r>
            <a:r>
              <a:rPr lang="en-US">
                <a:sym typeface="CommonBullets" pitchFamily="34" charset="2"/>
              </a:rPr>
              <a:t>bundle of nerve processes </a:t>
            </a:r>
            <a:r>
              <a:rPr lang="en-US" b="1">
                <a:solidFill>
                  <a:srgbClr val="CC0000"/>
                </a:solidFill>
                <a:sym typeface="CommonBullets" pitchFamily="34" charset="2"/>
              </a:rPr>
              <a:t>in PNS</a:t>
            </a:r>
            <a:endParaRPr lang="en-US" u="sng">
              <a:solidFill>
                <a:srgbClr val="CC0000"/>
              </a:solidFill>
            </a:endParaRPr>
          </a:p>
        </p:txBody>
      </p:sp>
      <p:sp>
        <p:nvSpPr>
          <p:cNvPr id="35846" name="TextBox 10"/>
          <p:cNvSpPr txBox="1">
            <a:spLocks noChangeArrowheads="1"/>
          </p:cNvSpPr>
          <p:nvPr/>
        </p:nvSpPr>
        <p:spPr bwMode="auto">
          <a:xfrm>
            <a:off x="628650" y="5816600"/>
            <a:ext cx="995363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600" b="1"/>
              <a:t>Fig. 11.4</a:t>
            </a:r>
          </a:p>
        </p:txBody>
      </p:sp>
    </p:spTree>
    <p:extLst>
      <p:ext uri="{BB962C8B-B14F-4D97-AF65-F5344CB8AC3E}">
        <p14:creationId xmlns:p14="http://schemas.microsoft.com/office/powerpoint/2010/main" val="2862719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ext Box 3"/>
          <p:cNvSpPr txBox="1">
            <a:spLocks noChangeArrowheads="1"/>
          </p:cNvSpPr>
          <p:nvPr/>
        </p:nvSpPr>
        <p:spPr bwMode="auto">
          <a:xfrm>
            <a:off x="214313" y="4922838"/>
            <a:ext cx="8763000" cy="1920875"/>
          </a:xfrm>
          <a:prstGeom prst="rect">
            <a:avLst/>
          </a:prstGeom>
          <a:solidFill>
            <a:schemeClr val="bg1"/>
          </a:solidFill>
          <a:ln w="381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b="1" u="sng">
                <a:solidFill>
                  <a:srgbClr val="003399"/>
                </a:solidFill>
              </a:rPr>
              <a:t>B2.  Axon</a:t>
            </a:r>
          </a:p>
          <a:p>
            <a:pPr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US">
                <a:sym typeface="Symbol" pitchFamily="18" charset="2"/>
              </a:rPr>
              <a:t></a:t>
            </a:r>
            <a:r>
              <a:rPr lang="en-US">
                <a:sym typeface="CommonBullets" pitchFamily="34" charset="2"/>
              </a:rPr>
              <a:t>  arises from </a:t>
            </a:r>
            <a:r>
              <a:rPr lang="en-US" b="1">
                <a:solidFill>
                  <a:srgbClr val="000099"/>
                </a:solidFill>
                <a:sym typeface="CommonBullets" pitchFamily="34" charset="2"/>
              </a:rPr>
              <a:t>axon hillock</a:t>
            </a:r>
            <a:r>
              <a:rPr lang="en-US">
                <a:sym typeface="CommonBullets" pitchFamily="34" charset="2"/>
              </a:rPr>
              <a:t>; variable length (can be </a:t>
            </a:r>
            <a:r>
              <a:rPr lang="en-US" u="sng">
                <a:sym typeface="CommonBullets" pitchFamily="34" charset="2"/>
              </a:rPr>
              <a:t>&gt;</a:t>
            </a:r>
            <a:r>
              <a:rPr lang="en-US">
                <a:sym typeface="CommonBullets" pitchFamily="34" charset="2"/>
              </a:rPr>
              <a:t> 1 metre)</a:t>
            </a:r>
          </a:p>
          <a:p>
            <a:pPr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US">
                <a:solidFill>
                  <a:srgbClr val="000099"/>
                </a:solidFill>
                <a:sym typeface="Symbol" pitchFamily="18" charset="2"/>
              </a:rPr>
              <a:t></a:t>
            </a:r>
            <a:r>
              <a:rPr lang="en-US">
                <a:solidFill>
                  <a:srgbClr val="000099"/>
                </a:solidFill>
                <a:sym typeface="CommonBullets" pitchFamily="34" charset="2"/>
              </a:rPr>
              <a:t>  rate of conduction </a:t>
            </a:r>
            <a:r>
              <a:rPr lang="en-US" b="1">
                <a:solidFill>
                  <a:srgbClr val="000099"/>
                </a:solidFill>
                <a:sym typeface="CommonBullets" pitchFamily="34" charset="2"/>
              </a:rPr>
              <a:t>increases</a:t>
            </a:r>
            <a:r>
              <a:rPr lang="en-US">
                <a:solidFill>
                  <a:srgbClr val="000099"/>
                </a:solidFill>
                <a:sym typeface="CommonBullets" pitchFamily="34" charset="2"/>
              </a:rPr>
              <a:t> with axon diameter</a:t>
            </a:r>
            <a:endParaRPr lang="en-US">
              <a:sym typeface="CommonBullets" pitchFamily="34" charset="2"/>
            </a:endParaRPr>
          </a:p>
          <a:p>
            <a:pPr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US">
                <a:sym typeface="Symbol" pitchFamily="18" charset="2"/>
              </a:rPr>
              <a:t></a:t>
            </a:r>
            <a:r>
              <a:rPr lang="en-US">
                <a:sym typeface="CommonBullets" pitchFamily="34" charset="2"/>
              </a:rPr>
              <a:t>  usu. 1 axon/neuron; branches at end (~10,000 </a:t>
            </a:r>
            <a:r>
              <a:rPr lang="en-US" b="1">
                <a:solidFill>
                  <a:srgbClr val="000099"/>
                </a:solidFill>
                <a:sym typeface="CommonBullets" pitchFamily="34" charset="2"/>
              </a:rPr>
              <a:t>telodendria</a:t>
            </a:r>
            <a:r>
              <a:rPr lang="en-US">
                <a:sym typeface="CommonBullets" pitchFamily="34" charset="2"/>
              </a:rPr>
              <a:t>) which end in 	</a:t>
            </a:r>
            <a:r>
              <a:rPr lang="en-US" b="1">
                <a:solidFill>
                  <a:srgbClr val="000099"/>
                </a:solidFill>
                <a:sym typeface="CommonBullets" pitchFamily="34" charset="2"/>
              </a:rPr>
              <a:t>axonal 	terminals</a:t>
            </a:r>
            <a:endParaRPr lang="en-US" u="sng"/>
          </a:p>
        </p:txBody>
      </p:sp>
      <p:sp>
        <p:nvSpPr>
          <p:cNvPr id="36867" name="Rectangle 5"/>
          <p:cNvSpPr>
            <a:spLocks noChangeArrowheads="1"/>
          </p:cNvSpPr>
          <p:nvPr/>
        </p:nvSpPr>
        <p:spPr bwMode="auto">
          <a:xfrm>
            <a:off x="3657600" y="0"/>
            <a:ext cx="3048000" cy="28194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6868" name="Text Box 7" descr="Newsprint"/>
          <p:cNvSpPr txBox="1">
            <a:spLocks noChangeArrowheads="1"/>
          </p:cNvSpPr>
          <p:nvPr/>
        </p:nvSpPr>
        <p:spPr bwMode="auto">
          <a:xfrm>
            <a:off x="7535863" y="4827588"/>
            <a:ext cx="1446212" cy="246062"/>
          </a:xfrm>
          <a:prstGeom prst="rect">
            <a:avLst/>
          </a:prstGeom>
          <a:blipFill dpi="0" rotWithShape="0">
            <a:blip r:embed="rId2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000" b="1" i="1">
                <a:latin typeface="NuptialScript" pitchFamily="18" charset="0"/>
              </a:rPr>
              <a:t>J. Carnegie, Uof O</a:t>
            </a:r>
            <a:endParaRPr lang="en-CA" sz="1000" b="1" i="1">
              <a:latin typeface="NuptialScript" pitchFamily="18" charset="0"/>
            </a:endParaRPr>
          </a:p>
        </p:txBody>
      </p:sp>
      <p:pic>
        <p:nvPicPr>
          <p:cNvPr id="36869" name="Picture 8" descr="E:\Chapter_11\B_JPEG_Images_and_Tables\a_labeled\figure_11_04b_labeled.jpg"/>
          <p:cNvPicPr>
            <a:picLocks noChangeAspect="1" noChangeArrowheads="1"/>
          </p:cNvPicPr>
          <p:nvPr/>
        </p:nvPicPr>
        <p:blipFill>
          <a:blip r:embed="rId3" cstate="print"/>
          <a:srcRect l="1334" t="2289" r="1721" b="5705"/>
          <a:stretch>
            <a:fillRect/>
          </a:stretch>
        </p:blipFill>
        <p:spPr bwMode="auto">
          <a:xfrm>
            <a:off x="307975" y="352425"/>
            <a:ext cx="6688138" cy="4675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Text Box 6"/>
          <p:cNvSpPr txBox="1">
            <a:spLocks noChangeArrowheads="1"/>
          </p:cNvSpPr>
          <p:nvPr/>
        </p:nvSpPr>
        <p:spPr bwMode="auto">
          <a:xfrm>
            <a:off x="4516438" y="254000"/>
            <a:ext cx="4560887" cy="2308225"/>
          </a:xfrm>
          <a:prstGeom prst="rect">
            <a:avLst/>
          </a:prstGeom>
          <a:solidFill>
            <a:schemeClr val="bg1"/>
          </a:solidFill>
          <a:ln w="381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  <a:defRPr/>
            </a:pPr>
            <a:r>
              <a:rPr lang="en-US" b="1" u="sng" dirty="0">
                <a:solidFill>
                  <a:srgbClr val="003399"/>
                </a:solidFill>
              </a:rPr>
              <a:t>B1.  Dendrites:</a:t>
            </a:r>
            <a:r>
              <a:rPr lang="en-US" u="sng" dirty="0"/>
              <a:t> (</a:t>
            </a:r>
            <a:r>
              <a:rPr lang="en-US" b="1" u="sng" dirty="0">
                <a:solidFill>
                  <a:srgbClr val="000099"/>
                </a:solidFill>
              </a:rPr>
              <a:t>receptive region</a:t>
            </a:r>
            <a:r>
              <a:rPr lang="en-US" u="sng" dirty="0"/>
              <a:t>)</a:t>
            </a:r>
            <a:endParaRPr lang="en-US" dirty="0"/>
          </a:p>
          <a:p>
            <a:pPr marL="109538" indent="-109538" eaLnBrk="0" hangingPunct="0">
              <a:lnSpc>
                <a:spcPct val="80000"/>
              </a:lnSpc>
              <a:spcBef>
                <a:spcPct val="50000"/>
              </a:spcBef>
              <a:defRPr/>
            </a:pPr>
            <a:r>
              <a:rPr lang="en-US" dirty="0">
                <a:sym typeface="Symbol" pitchFamily="18" charset="2"/>
              </a:rPr>
              <a:t></a:t>
            </a:r>
            <a:r>
              <a:rPr lang="en-US" dirty="0">
                <a:sym typeface="CommonBullets" pitchFamily="34" charset="2"/>
              </a:rPr>
              <a:t> short, tapering, branched extensions; usually hundreds/cell body</a:t>
            </a:r>
          </a:p>
          <a:p>
            <a:pPr marL="109538" indent="-109538" eaLnBrk="0" hangingPunct="0">
              <a:lnSpc>
                <a:spcPct val="65000"/>
              </a:lnSpc>
              <a:spcBef>
                <a:spcPct val="50000"/>
              </a:spcBef>
              <a:defRPr/>
            </a:pPr>
            <a:r>
              <a:rPr lang="en-US" dirty="0">
                <a:sym typeface="Symbol" pitchFamily="18" charset="2"/>
              </a:rPr>
              <a:t></a:t>
            </a:r>
            <a:r>
              <a:rPr lang="en-US" dirty="0">
                <a:sym typeface="CommonBullets" pitchFamily="34" charset="2"/>
              </a:rPr>
              <a:t> enormous SA for reception from other neurons</a:t>
            </a:r>
          </a:p>
          <a:p>
            <a:pPr eaLnBrk="0" hangingPunct="0">
              <a:lnSpc>
                <a:spcPct val="65000"/>
              </a:lnSpc>
              <a:spcBef>
                <a:spcPct val="50000"/>
              </a:spcBef>
              <a:defRPr/>
            </a:pPr>
            <a:r>
              <a:rPr lang="en-US" dirty="0">
                <a:sym typeface="Symbol" pitchFamily="18" charset="2"/>
              </a:rPr>
              <a:t></a:t>
            </a:r>
            <a:r>
              <a:rPr lang="en-US" dirty="0">
                <a:sym typeface="CommonBullets" pitchFamily="34" charset="2"/>
              </a:rPr>
              <a:t> conduct impulses</a:t>
            </a:r>
            <a:r>
              <a:rPr lang="en-US" dirty="0">
                <a:solidFill>
                  <a:srgbClr val="000099"/>
                </a:solidFill>
                <a:sym typeface="CommonBullets" pitchFamily="34" charset="2"/>
              </a:rPr>
              <a:t> </a:t>
            </a:r>
            <a:r>
              <a:rPr lang="en-US" b="1" dirty="0">
                <a:solidFill>
                  <a:srgbClr val="000099"/>
                </a:solidFill>
                <a:sym typeface="CommonBullets" pitchFamily="34" charset="2"/>
              </a:rPr>
              <a:t>toward</a:t>
            </a:r>
            <a:r>
              <a:rPr lang="en-US" dirty="0">
                <a:sym typeface="CommonBullets" pitchFamily="34" charset="2"/>
              </a:rPr>
              <a:t> cell body</a:t>
            </a:r>
          </a:p>
          <a:p>
            <a:pPr eaLnBrk="0" hangingPunct="0">
              <a:lnSpc>
                <a:spcPct val="65000"/>
              </a:lnSpc>
              <a:spcBef>
                <a:spcPct val="50000"/>
              </a:spcBef>
              <a:defRPr/>
            </a:pPr>
            <a:r>
              <a:rPr lang="en-US" dirty="0">
                <a:sym typeface="Symbol" pitchFamily="18" charset="2"/>
              </a:rPr>
              <a:t></a:t>
            </a:r>
            <a:r>
              <a:rPr lang="en-US" dirty="0">
                <a:sym typeface="CommonBullets" pitchFamily="34" charset="2"/>
              </a:rPr>
              <a:t>  short distance, </a:t>
            </a:r>
            <a:r>
              <a:rPr lang="en-US" b="1" dirty="0">
                <a:solidFill>
                  <a:srgbClr val="000099"/>
                </a:solidFill>
                <a:sym typeface="CommonBullets" pitchFamily="34" charset="2"/>
              </a:rPr>
              <a:t>graded</a:t>
            </a:r>
            <a:r>
              <a:rPr lang="en-US" dirty="0">
                <a:sym typeface="CommonBullets" pitchFamily="34" charset="2"/>
              </a:rPr>
              <a:t> potentials</a:t>
            </a:r>
            <a:endParaRPr lang="en-US" u="sng" dirty="0"/>
          </a:p>
        </p:txBody>
      </p:sp>
    </p:spTree>
    <p:extLst>
      <p:ext uri="{BB962C8B-B14F-4D97-AF65-F5344CB8AC3E}">
        <p14:creationId xmlns:p14="http://schemas.microsoft.com/office/powerpoint/2010/main" val="3101824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ext Box 2"/>
          <p:cNvSpPr txBox="1">
            <a:spLocks noChangeArrowheads="1"/>
          </p:cNvSpPr>
          <p:nvPr/>
        </p:nvSpPr>
        <p:spPr bwMode="auto">
          <a:xfrm>
            <a:off x="1403350" y="609600"/>
            <a:ext cx="6137275" cy="5607050"/>
          </a:xfrm>
          <a:prstGeom prst="rect">
            <a:avLst/>
          </a:prstGeom>
          <a:solidFill>
            <a:schemeClr val="bg1"/>
          </a:solidFill>
          <a:ln w="28575">
            <a:solidFill>
              <a:srgbClr val="009999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/>
              <a:t>1.  What is the conducting region of a neuron?</a:t>
            </a:r>
          </a:p>
          <a:p>
            <a:pPr eaLnBrk="0" hangingPunct="0">
              <a:spcBef>
                <a:spcPct val="50000"/>
              </a:spcBef>
            </a:pPr>
            <a:endParaRPr lang="en-US"/>
          </a:p>
          <a:p>
            <a:pPr eaLnBrk="0" hangingPunct="0">
              <a:spcBef>
                <a:spcPct val="50000"/>
              </a:spcBef>
            </a:pPr>
            <a:r>
              <a:rPr lang="en-US"/>
              <a:t>2.  What is the secretory region of a neuron?</a:t>
            </a:r>
          </a:p>
          <a:p>
            <a:pPr eaLnBrk="0" hangingPunct="0">
              <a:spcBef>
                <a:spcPct val="50000"/>
              </a:spcBef>
            </a:pPr>
            <a:endParaRPr lang="en-US"/>
          </a:p>
          <a:p>
            <a:pPr eaLnBrk="0" hangingPunct="0">
              <a:spcBef>
                <a:spcPct val="50000"/>
              </a:spcBef>
            </a:pPr>
            <a:r>
              <a:rPr lang="en-US"/>
              <a:t>3.  Where are the action potentials generated ?</a:t>
            </a:r>
          </a:p>
          <a:p>
            <a:pPr eaLnBrk="0" hangingPunct="0">
              <a:spcBef>
                <a:spcPct val="50000"/>
              </a:spcBef>
            </a:pPr>
            <a:endParaRPr lang="en-US"/>
          </a:p>
          <a:p>
            <a:pPr eaLnBrk="0" hangingPunct="0">
              <a:spcBef>
                <a:spcPct val="50000"/>
              </a:spcBef>
            </a:pPr>
            <a:r>
              <a:rPr lang="en-US"/>
              <a:t>4.  In what direction do the action potentials travel?</a:t>
            </a:r>
          </a:p>
          <a:p>
            <a:pPr eaLnBrk="0" hangingPunct="0">
              <a:spcBef>
                <a:spcPct val="50000"/>
              </a:spcBef>
            </a:pPr>
            <a:endParaRPr lang="en-US"/>
          </a:p>
          <a:p>
            <a:pPr eaLnBrk="0" hangingPunct="0">
              <a:spcBef>
                <a:spcPct val="50000"/>
              </a:spcBef>
            </a:pPr>
            <a:r>
              <a:rPr lang="en-US"/>
              <a:t>5.  </a:t>
            </a:r>
            <a:r>
              <a:rPr lang="en-US" b="1">
                <a:solidFill>
                  <a:srgbClr val="339966"/>
                </a:solidFill>
              </a:rPr>
              <a:t>From</a:t>
            </a:r>
            <a:r>
              <a:rPr lang="en-US"/>
              <a:t> how many neurons does a single neuron 	receive information?</a:t>
            </a:r>
          </a:p>
          <a:p>
            <a:pPr eaLnBrk="0" hangingPunct="0">
              <a:spcBef>
                <a:spcPct val="50000"/>
              </a:spcBef>
            </a:pPr>
            <a:endParaRPr lang="en-US"/>
          </a:p>
          <a:p>
            <a:pPr eaLnBrk="0" hangingPunct="0">
              <a:spcBef>
                <a:spcPct val="50000"/>
              </a:spcBef>
            </a:pPr>
            <a:r>
              <a:rPr lang="en-US"/>
              <a:t>6.  </a:t>
            </a:r>
            <a:r>
              <a:rPr lang="en-US" b="1">
                <a:solidFill>
                  <a:srgbClr val="339966"/>
                </a:solidFill>
              </a:rPr>
              <a:t>To</a:t>
            </a:r>
            <a:r>
              <a:rPr lang="en-US"/>
              <a:t> how many neurons does a single neuron 	transmit information?</a:t>
            </a:r>
          </a:p>
        </p:txBody>
      </p:sp>
      <p:sp>
        <p:nvSpPr>
          <p:cNvPr id="37891" name="Text Box 3" descr="Newsprint"/>
          <p:cNvSpPr txBox="1">
            <a:spLocks noChangeArrowheads="1"/>
          </p:cNvSpPr>
          <p:nvPr/>
        </p:nvSpPr>
        <p:spPr bwMode="auto">
          <a:xfrm>
            <a:off x="6553200" y="6324600"/>
            <a:ext cx="1066800" cy="244475"/>
          </a:xfrm>
          <a:prstGeom prst="rect">
            <a:avLst/>
          </a:prstGeom>
          <a:blipFill dpi="0" rotWithShape="0">
            <a:blip r:embed="rId2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000" b="1" i="1" dirty="0">
                <a:latin typeface="NuptialScript" pitchFamily="18" charset="0"/>
              </a:rPr>
              <a:t>J. Carnegie, </a:t>
            </a:r>
            <a:r>
              <a:rPr lang="en-US" sz="1000" b="1" i="1" dirty="0" err="1">
                <a:latin typeface="NuptialScript" pitchFamily="18" charset="0"/>
              </a:rPr>
              <a:t>UofO</a:t>
            </a:r>
            <a:endParaRPr lang="en-CA" sz="1000" b="1" i="1" dirty="0">
              <a:latin typeface="NuptialScript" pitchFamily="18" charset="0"/>
            </a:endParaRPr>
          </a:p>
        </p:txBody>
      </p:sp>
      <p:pic>
        <p:nvPicPr>
          <p:cNvPr id="37892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031875" cy="1443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893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24800" y="5414963"/>
            <a:ext cx="1030288" cy="1443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1742395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19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6" grpId="0" animBg="1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ext Box 3"/>
          <p:cNvSpPr txBox="1">
            <a:spLocks noChangeArrowheads="1"/>
          </p:cNvSpPr>
          <p:nvPr/>
        </p:nvSpPr>
        <p:spPr bwMode="auto">
          <a:xfrm>
            <a:off x="493713" y="863600"/>
            <a:ext cx="8108950" cy="2225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b="1">
                <a:solidFill>
                  <a:srgbClr val="003399"/>
                </a:solidFill>
              </a:rPr>
              <a:t>	</a:t>
            </a:r>
            <a:r>
              <a:rPr lang="en-US" b="1" u="sng">
                <a:solidFill>
                  <a:srgbClr val="003399"/>
                </a:solidFill>
              </a:rPr>
              <a:t>B2.  Axons (cont.):</a:t>
            </a:r>
            <a:endParaRPr lang="en-US" b="1">
              <a:solidFill>
                <a:srgbClr val="003399"/>
              </a:solidFill>
            </a:endParaRPr>
          </a:p>
          <a:p>
            <a:pPr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>
                <a:sym typeface="Symbol" pitchFamily="18" charset="2"/>
              </a:rPr>
              <a:t>   </a:t>
            </a:r>
            <a:r>
              <a:rPr lang="en-US">
                <a:sym typeface="CommonBullets" pitchFamily="34" charset="2"/>
              </a:rPr>
              <a:t>Neurotransmitters convey information from one axon to the next</a:t>
            </a:r>
          </a:p>
          <a:p>
            <a:pPr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>
                <a:sym typeface="Symbol" pitchFamily="18" charset="2"/>
              </a:rPr>
              <a:t>  </a:t>
            </a:r>
            <a:r>
              <a:rPr lang="en-US">
                <a:sym typeface="CommonBullets" pitchFamily="34" charset="2"/>
              </a:rPr>
              <a:t> Axon has same organelles as cell body, but </a:t>
            </a:r>
            <a:r>
              <a:rPr lang="en-US" b="1">
                <a:solidFill>
                  <a:srgbClr val="000099"/>
                </a:solidFill>
                <a:sym typeface="CommonBullets" pitchFamily="34" charset="2"/>
              </a:rPr>
              <a:t>no</a:t>
            </a:r>
            <a:r>
              <a:rPr lang="en-US">
                <a:sym typeface="CommonBullets" pitchFamily="34" charset="2"/>
              </a:rPr>
              <a:t> Nissl bodies; axons 		quickly degenerate if cut</a:t>
            </a:r>
          </a:p>
          <a:p>
            <a:pPr eaLnBrk="0" hangingPunct="0">
              <a:lnSpc>
                <a:spcPct val="50000"/>
              </a:lnSpc>
              <a:spcBef>
                <a:spcPct val="50000"/>
              </a:spcBef>
            </a:pPr>
            <a:r>
              <a:rPr lang="en-US">
                <a:sym typeface="Symbol" pitchFamily="18" charset="2"/>
              </a:rPr>
              <a:t> </a:t>
            </a:r>
            <a:r>
              <a:rPr lang="en-US">
                <a:sym typeface="CommonBullets" pitchFamily="34" charset="2"/>
              </a:rPr>
              <a:t>  Elaborate cytoskeleton in axon to move material to &amp; fro:</a:t>
            </a:r>
          </a:p>
          <a:p>
            <a:pPr eaLnBrk="0" hangingPunct="0">
              <a:lnSpc>
                <a:spcPct val="50000"/>
              </a:lnSpc>
              <a:spcBef>
                <a:spcPct val="50000"/>
              </a:spcBef>
            </a:pPr>
            <a:r>
              <a:rPr lang="en-US" b="1">
                <a:solidFill>
                  <a:srgbClr val="000099"/>
                </a:solidFill>
                <a:sym typeface="CommonBullets" pitchFamily="34" charset="2"/>
              </a:rPr>
              <a:t>	anterograde  </a:t>
            </a:r>
            <a:r>
              <a:rPr lang="en-US">
                <a:solidFill>
                  <a:srgbClr val="000099"/>
                </a:solidFill>
                <a:sym typeface="CommonBullets" pitchFamily="34" charset="2"/>
              </a:rPr>
              <a:t>(eg: mitos, cytoskeleton, membrane parts, NTs)</a:t>
            </a:r>
            <a:endParaRPr lang="en-US" b="1">
              <a:solidFill>
                <a:srgbClr val="000099"/>
              </a:solidFill>
              <a:sym typeface="CommonBullets" pitchFamily="34" charset="2"/>
            </a:endParaRPr>
          </a:p>
          <a:p>
            <a:pPr eaLnBrk="0" hangingPunct="0">
              <a:lnSpc>
                <a:spcPct val="50000"/>
              </a:lnSpc>
              <a:spcBef>
                <a:spcPct val="50000"/>
              </a:spcBef>
            </a:pPr>
            <a:r>
              <a:rPr lang="en-US" b="1">
                <a:solidFill>
                  <a:srgbClr val="000099"/>
                </a:solidFill>
                <a:sym typeface="CommonBullets" pitchFamily="34" charset="2"/>
              </a:rPr>
              <a:t>	retrograde  </a:t>
            </a:r>
            <a:r>
              <a:rPr lang="en-US">
                <a:solidFill>
                  <a:srgbClr val="000099"/>
                </a:solidFill>
                <a:sym typeface="CommonBullets" pitchFamily="34" charset="2"/>
              </a:rPr>
              <a:t>(eg: organelles to be degraded/recycled)</a:t>
            </a:r>
            <a:endParaRPr lang="en-US" u="sng"/>
          </a:p>
        </p:txBody>
      </p:sp>
      <p:sp>
        <p:nvSpPr>
          <p:cNvPr id="43012" name="Text Box 4"/>
          <p:cNvSpPr txBox="1">
            <a:spLocks noChangeArrowheads="1"/>
          </p:cNvSpPr>
          <p:nvPr/>
        </p:nvSpPr>
        <p:spPr bwMode="auto">
          <a:xfrm>
            <a:off x="0" y="5399088"/>
            <a:ext cx="9144000" cy="1412875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u="sng">
                <a:solidFill>
                  <a:srgbClr val="800000"/>
                </a:solidFill>
              </a:rPr>
              <a:t>Clinical Note:  </a:t>
            </a:r>
            <a:endParaRPr lang="en-US">
              <a:solidFill>
                <a:srgbClr val="800000"/>
              </a:solidFill>
            </a:endParaRPr>
          </a:p>
          <a:p>
            <a:pPr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>
                <a:solidFill>
                  <a:srgbClr val="800000"/>
                </a:solidFill>
              </a:rPr>
              <a:t>Viruses such as polio, rabies, herpes simplex &amp; tetanus toxin reach cell body 	by </a:t>
            </a:r>
            <a:r>
              <a:rPr lang="en-US" b="1">
                <a:solidFill>
                  <a:srgbClr val="800000"/>
                </a:solidFill>
              </a:rPr>
              <a:t>retrograde transport</a:t>
            </a:r>
            <a:endParaRPr lang="en-US">
              <a:solidFill>
                <a:srgbClr val="800000"/>
              </a:solidFill>
            </a:endParaRPr>
          </a:p>
          <a:p>
            <a:pPr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i="1">
                <a:solidFill>
                  <a:srgbClr val="800000"/>
                </a:solidFill>
              </a:rPr>
              <a:t>Can this be used as a tool to introduce “corrected information” into genome???</a:t>
            </a:r>
            <a:endParaRPr lang="en-US" u="sng">
              <a:solidFill>
                <a:srgbClr val="800000"/>
              </a:solidFill>
            </a:endParaRPr>
          </a:p>
        </p:txBody>
      </p:sp>
      <p:pic>
        <p:nvPicPr>
          <p:cNvPr id="38916" name="Picture 5" descr="healthcar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950" y="4660900"/>
            <a:ext cx="728663" cy="728663"/>
          </a:xfrm>
          <a:prstGeom prst="rect">
            <a:avLst/>
          </a:prstGeom>
          <a:noFill/>
          <a:ln w="19050">
            <a:solidFill>
              <a:srgbClr val="800000"/>
            </a:solidFill>
            <a:miter lim="800000"/>
            <a:headEnd/>
            <a:tailEnd/>
          </a:ln>
        </p:spPr>
      </p:pic>
      <p:sp>
        <p:nvSpPr>
          <p:cNvPr id="38917" name="Text Box 6" descr="Canvas"/>
          <p:cNvSpPr txBox="1">
            <a:spLocks noChangeArrowheads="1"/>
          </p:cNvSpPr>
          <p:nvPr/>
        </p:nvSpPr>
        <p:spPr bwMode="auto">
          <a:xfrm>
            <a:off x="0" y="0"/>
            <a:ext cx="9144000" cy="701675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b="1" i="1">
                <a:solidFill>
                  <a:srgbClr val="990033"/>
                </a:solidFill>
              </a:rPr>
              <a:t>4.1.5 indicate the effect of axon diameter on neuron conduction velocity</a:t>
            </a:r>
          </a:p>
          <a:p>
            <a:pPr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b="1" i="1">
                <a:solidFill>
                  <a:srgbClr val="990033"/>
                </a:solidFill>
              </a:rPr>
              <a:t>4.1.6  distinguish between anterograde and retrograde transport</a:t>
            </a:r>
            <a:endParaRPr lang="en-CA" b="1" i="1">
              <a:solidFill>
                <a:srgbClr val="990033"/>
              </a:solidFill>
            </a:endParaRPr>
          </a:p>
        </p:txBody>
      </p:sp>
      <p:sp>
        <p:nvSpPr>
          <p:cNvPr id="38918" name="Oval 7"/>
          <p:cNvSpPr>
            <a:spLocks noChangeArrowheads="1"/>
          </p:cNvSpPr>
          <p:nvPr/>
        </p:nvSpPr>
        <p:spPr bwMode="auto">
          <a:xfrm>
            <a:off x="5334000" y="3505200"/>
            <a:ext cx="3505200" cy="1752600"/>
          </a:xfrm>
          <a:prstGeom prst="ellipse">
            <a:avLst/>
          </a:prstGeom>
          <a:gradFill rotWithShape="0">
            <a:gsLst>
              <a:gs pos="0">
                <a:srgbClr val="CC6600"/>
              </a:gs>
              <a:gs pos="50000">
                <a:srgbClr val="FDFAF7"/>
              </a:gs>
              <a:gs pos="100000">
                <a:srgbClr val="CC6600"/>
              </a:gs>
            </a:gsLst>
            <a:lin ang="5400000" scaled="1"/>
          </a:gradFill>
          <a:ln w="57150">
            <a:solidFill>
              <a:srgbClr val="9933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8919" name="Text Box 8"/>
          <p:cNvSpPr txBox="1">
            <a:spLocks noChangeArrowheads="1"/>
          </p:cNvSpPr>
          <p:nvPr/>
        </p:nvSpPr>
        <p:spPr bwMode="auto">
          <a:xfrm>
            <a:off x="5786438" y="3771900"/>
            <a:ext cx="2573337" cy="130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US" sz="1800" b="1" i="1">
                <a:solidFill>
                  <a:srgbClr val="0000CC"/>
                </a:solidFill>
              </a:rPr>
              <a:t>Conduction velocities depend on:</a:t>
            </a:r>
          </a:p>
          <a:p>
            <a:pPr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US" sz="1800"/>
              <a:t>   </a:t>
            </a:r>
            <a:r>
              <a:rPr lang="en-US" sz="1800" b="1">
                <a:solidFill>
                  <a:schemeClr val="accent2"/>
                </a:solidFill>
              </a:rPr>
              <a:t>(i)  axon diameter</a:t>
            </a:r>
          </a:p>
          <a:p>
            <a:pPr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US" sz="1800" b="1">
                <a:solidFill>
                  <a:schemeClr val="accent2"/>
                </a:solidFill>
              </a:rPr>
              <a:t>   (ii) myelin sheath</a:t>
            </a:r>
          </a:p>
        </p:txBody>
      </p:sp>
      <p:sp>
        <p:nvSpPr>
          <p:cNvPr id="38920" name="Text Box 9" descr="Newsprint"/>
          <p:cNvSpPr txBox="1">
            <a:spLocks noChangeArrowheads="1"/>
          </p:cNvSpPr>
          <p:nvPr/>
        </p:nvSpPr>
        <p:spPr bwMode="auto">
          <a:xfrm>
            <a:off x="2379663" y="4800600"/>
            <a:ext cx="1520825" cy="246063"/>
          </a:xfrm>
          <a:prstGeom prst="rect">
            <a:avLst/>
          </a:prstGeom>
          <a:blipFill dpi="0" rotWithShape="0">
            <a:blip r:embed="rId3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000" b="1" i="1">
                <a:latin typeface="NuptialScript" pitchFamily="18" charset="0"/>
              </a:rPr>
              <a:t>J. Carnegie, Uof O</a:t>
            </a:r>
            <a:endParaRPr lang="en-CA" sz="1000" b="1" i="1">
              <a:latin typeface="NuptialScript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815350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30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2" grpId="0" animBg="1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ext Box 2"/>
          <p:cNvSpPr txBox="1">
            <a:spLocks noChangeArrowheads="1"/>
          </p:cNvSpPr>
          <p:nvPr/>
        </p:nvSpPr>
        <p:spPr bwMode="auto">
          <a:xfrm>
            <a:off x="0" y="0"/>
            <a:ext cx="8915400" cy="1752600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520700" indent="-520700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b="1" i="1">
                <a:solidFill>
                  <a:srgbClr val="800080"/>
                </a:solidFill>
              </a:rPr>
              <a:t>2.2.2.1 describe the resting membrane potential (RMP) of an excitable cell in terms of the differential permeability of the cell membrane to Na</a:t>
            </a:r>
            <a:r>
              <a:rPr lang="en-US" b="1" i="1" baseline="30000">
                <a:solidFill>
                  <a:srgbClr val="800080"/>
                </a:solidFill>
              </a:rPr>
              <a:t>+</a:t>
            </a:r>
            <a:r>
              <a:rPr lang="en-US" b="1" i="1">
                <a:solidFill>
                  <a:srgbClr val="800080"/>
                </a:solidFill>
              </a:rPr>
              <a:t> and K</a:t>
            </a:r>
            <a:r>
              <a:rPr lang="en-US" b="1" i="1" baseline="30000">
                <a:solidFill>
                  <a:srgbClr val="800080"/>
                </a:solidFill>
              </a:rPr>
              <a:t>+</a:t>
            </a:r>
            <a:r>
              <a:rPr lang="en-US" b="1" i="1">
                <a:solidFill>
                  <a:srgbClr val="800080"/>
                </a:solidFill>
              </a:rPr>
              <a:t>; indicate which ion is found primarily inside cells and which is found primarily in the ECF</a:t>
            </a:r>
          </a:p>
          <a:p>
            <a:pPr marL="520700" indent="-520700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>
                <a:solidFill>
                  <a:srgbClr val="800080"/>
                </a:solidFill>
              </a:rPr>
              <a:t>	</a:t>
            </a:r>
            <a:r>
              <a:rPr lang="en-US" u="sng">
                <a:solidFill>
                  <a:srgbClr val="800080"/>
                </a:solidFill>
              </a:rPr>
              <a:t>A.  Creation of Resting Membrane Potential (RMP)</a:t>
            </a:r>
            <a:endParaRPr lang="en-US">
              <a:solidFill>
                <a:srgbClr val="800080"/>
              </a:solidFill>
            </a:endParaRPr>
          </a:p>
          <a:p>
            <a:pPr marL="520700" indent="-520700" algn="ctr" eaLnBrk="0" hangingPunct="0">
              <a:lnSpc>
                <a:spcPct val="70000"/>
              </a:lnSpc>
              <a:spcBef>
                <a:spcPct val="50000"/>
              </a:spcBef>
            </a:pPr>
            <a:r>
              <a:rPr lang="en-US" i="1">
                <a:solidFill>
                  <a:srgbClr val="660066"/>
                </a:solidFill>
                <a:sym typeface="CommonBullets" pitchFamily="34" charset="2"/>
              </a:rPr>
              <a:t>What do we mean when we say that neurons are </a:t>
            </a:r>
            <a:r>
              <a:rPr lang="en-US" b="1" i="1">
                <a:solidFill>
                  <a:srgbClr val="660066"/>
                </a:solidFill>
                <a:sym typeface="CommonBullets" pitchFamily="34" charset="2"/>
              </a:rPr>
              <a:t>excitable</a:t>
            </a:r>
            <a:r>
              <a:rPr lang="en-US" i="1">
                <a:solidFill>
                  <a:srgbClr val="660066"/>
                </a:solidFill>
                <a:sym typeface="CommonBullets" pitchFamily="34" charset="2"/>
              </a:rPr>
              <a:t> cells??</a:t>
            </a:r>
            <a:endParaRPr lang="en-US" i="1">
              <a:sym typeface="CommonBullets" pitchFamily="34" charset="2"/>
            </a:endParaRPr>
          </a:p>
        </p:txBody>
      </p:sp>
      <p:sp>
        <p:nvSpPr>
          <p:cNvPr id="39939" name="Text Box 3" descr="Newsprint"/>
          <p:cNvSpPr txBox="1">
            <a:spLocks noChangeArrowheads="1"/>
          </p:cNvSpPr>
          <p:nvPr/>
        </p:nvSpPr>
        <p:spPr bwMode="auto">
          <a:xfrm>
            <a:off x="7696200" y="2498725"/>
            <a:ext cx="1066800" cy="244475"/>
          </a:xfrm>
          <a:prstGeom prst="rect">
            <a:avLst/>
          </a:prstGeom>
          <a:blipFill dpi="0" rotWithShape="0">
            <a:blip r:embed="rId2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000" b="1" i="1">
                <a:latin typeface="NuptialScript" pitchFamily="18" charset="0"/>
              </a:rPr>
              <a:t>J. Carnegie, UofO</a:t>
            </a:r>
            <a:endParaRPr lang="en-CA" sz="1000" b="1" i="1">
              <a:latin typeface="NuptialScript" pitchFamily="18" charset="0"/>
            </a:endParaRPr>
          </a:p>
        </p:txBody>
      </p:sp>
      <p:pic>
        <p:nvPicPr>
          <p:cNvPr id="39940" name="Picture 4" descr="3-11"/>
          <p:cNvPicPr>
            <a:picLocks noChangeAspect="1" noChangeArrowheads="1"/>
          </p:cNvPicPr>
          <p:nvPr/>
        </p:nvPicPr>
        <p:blipFill>
          <a:blip r:embed="rId3" cstate="print">
            <a:lum bright="-30000" contrast="36000"/>
          </a:blip>
          <a:srcRect t="557" b="7030"/>
          <a:stretch>
            <a:fillRect/>
          </a:stretch>
        </p:blipFill>
        <p:spPr bwMode="auto">
          <a:xfrm>
            <a:off x="4400550" y="1849438"/>
            <a:ext cx="4743450" cy="5008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941" name="Rectangle 5"/>
          <p:cNvSpPr>
            <a:spLocks noChangeArrowheads="1"/>
          </p:cNvSpPr>
          <p:nvPr/>
        </p:nvSpPr>
        <p:spPr bwMode="auto">
          <a:xfrm>
            <a:off x="239713" y="2554288"/>
            <a:ext cx="4121150" cy="3444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n-US" i="1" u="sng">
                <a:solidFill>
                  <a:srgbClr val="800080"/>
                </a:solidFill>
                <a:sym typeface="CommonBullets" pitchFamily="34" charset="2"/>
              </a:rPr>
              <a:t>Some Fundamental Principles of Electricity:</a:t>
            </a:r>
          </a:p>
          <a:p>
            <a:pPr algn="ctr" eaLnBrk="0" hangingPunct="0"/>
            <a:endParaRPr lang="en-US" b="1">
              <a:solidFill>
                <a:srgbClr val="660066"/>
              </a:solidFill>
              <a:sym typeface="CommonBullets" pitchFamily="34" charset="2"/>
            </a:endParaRPr>
          </a:p>
          <a:p>
            <a:pPr algn="ctr" eaLnBrk="0" hangingPunct="0"/>
            <a:r>
              <a:rPr lang="en-US" b="1">
                <a:solidFill>
                  <a:srgbClr val="660066"/>
                </a:solidFill>
                <a:sym typeface="CommonBullets" pitchFamily="34" charset="2"/>
              </a:rPr>
              <a:t>voltage:  </a:t>
            </a:r>
            <a:r>
              <a:rPr lang="en-US">
                <a:sym typeface="CommonBullets" pitchFamily="34" charset="2"/>
              </a:rPr>
              <a:t>electrical potential energy due to separation (PM) of oppositely-charged particles (ions)  (-70 mV for many neurons)</a:t>
            </a:r>
          </a:p>
          <a:p>
            <a:pPr algn="ctr" eaLnBrk="0" hangingPunct="0"/>
            <a:endParaRPr lang="en-US" b="1">
              <a:solidFill>
                <a:srgbClr val="660066"/>
              </a:solidFill>
              <a:sym typeface="CommonBullets" pitchFamily="34" charset="2"/>
            </a:endParaRPr>
          </a:p>
          <a:p>
            <a:pPr algn="ctr" eaLnBrk="0" hangingPunct="0"/>
            <a:r>
              <a:rPr lang="en-US" b="1">
                <a:solidFill>
                  <a:srgbClr val="660066"/>
                </a:solidFill>
                <a:sym typeface="CommonBullets" pitchFamily="34" charset="2"/>
              </a:rPr>
              <a:t>resting membrane potential:</a:t>
            </a:r>
            <a:r>
              <a:rPr lang="en-US">
                <a:sym typeface="CommonBullets" pitchFamily="34" charset="2"/>
              </a:rPr>
              <a:t> all cells </a:t>
            </a:r>
            <a:r>
              <a:rPr lang="en-US">
                <a:solidFill>
                  <a:srgbClr val="660066"/>
                </a:solidFill>
                <a:sym typeface="CommonBullets" pitchFamily="34" charset="2"/>
              </a:rPr>
              <a:t>polarized</a:t>
            </a:r>
            <a:r>
              <a:rPr lang="en-US">
                <a:sym typeface="CommonBullets" pitchFamily="34" charset="2"/>
              </a:rPr>
              <a:t>; RMP cell-type-dependent (n</a:t>
            </a:r>
            <a:r>
              <a:rPr lang="en-US">
                <a:solidFill>
                  <a:srgbClr val="660066"/>
                </a:solidFill>
                <a:sym typeface="CommonBullets" pitchFamily="34" charset="2"/>
              </a:rPr>
              <a:t>eg)</a:t>
            </a:r>
          </a:p>
        </p:txBody>
      </p:sp>
      <p:sp>
        <p:nvSpPr>
          <p:cNvPr id="39942" name="Rectangle 6"/>
          <p:cNvSpPr>
            <a:spLocks noChangeArrowheads="1"/>
          </p:cNvSpPr>
          <p:nvPr/>
        </p:nvSpPr>
        <p:spPr bwMode="auto">
          <a:xfrm>
            <a:off x="422275" y="6397625"/>
            <a:ext cx="4713288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1200" b="1">
                <a:hlinkClick r:id="rId4"/>
              </a:rPr>
              <a:t>http://www.bioon.com/book/biology/whole/image/3/3-11.tif.jpg</a:t>
            </a:r>
            <a:r>
              <a:rPr lang="en-US" sz="1200" b="1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424888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11_8"/>
          <p:cNvPicPr>
            <a:picLocks noChangeAspect="1" noChangeArrowheads="1"/>
          </p:cNvPicPr>
          <p:nvPr/>
        </p:nvPicPr>
        <p:blipFill>
          <a:blip r:embed="rId2" cstate="print">
            <a:lum bright="-24000" contrast="30000"/>
          </a:blip>
          <a:srcRect l="57152" t="22905" r="13911" b="21390"/>
          <a:stretch>
            <a:fillRect/>
          </a:stretch>
        </p:blipFill>
        <p:spPr bwMode="auto">
          <a:xfrm>
            <a:off x="5192713" y="3452813"/>
            <a:ext cx="3646487" cy="3201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5059" name="Text Box 3"/>
          <p:cNvSpPr txBox="1">
            <a:spLocks noChangeArrowheads="1"/>
          </p:cNvSpPr>
          <p:nvPr/>
        </p:nvSpPr>
        <p:spPr bwMode="auto">
          <a:xfrm>
            <a:off x="246063" y="725488"/>
            <a:ext cx="8897937" cy="2538412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>
              <a:lnSpc>
                <a:spcPct val="85000"/>
              </a:lnSpc>
              <a:spcBef>
                <a:spcPct val="50000"/>
              </a:spcBef>
              <a:defRPr/>
            </a:pPr>
            <a:r>
              <a:rPr lang="en-US" b="1" dirty="0">
                <a:solidFill>
                  <a:srgbClr val="800080"/>
                </a:solidFill>
                <a:sym typeface="CommonBullets" pitchFamily="34" charset="2"/>
              </a:rPr>
              <a:t>NEGATIVE because INSIDE of cell negative compared to OUTSIDE</a:t>
            </a:r>
          </a:p>
          <a:p>
            <a:pPr algn="ctr" eaLnBrk="0" hangingPunct="0">
              <a:lnSpc>
                <a:spcPct val="75000"/>
              </a:lnSpc>
              <a:spcBef>
                <a:spcPct val="50000"/>
              </a:spcBef>
              <a:defRPr/>
            </a:pPr>
            <a:r>
              <a:rPr lang="en-US" b="1" dirty="0">
                <a:solidFill>
                  <a:srgbClr val="660066"/>
                </a:solidFill>
                <a:sym typeface="CommonBullets" pitchFamily="34" charset="2"/>
              </a:rPr>
              <a:t>negativity </a:t>
            </a:r>
            <a:r>
              <a:rPr lang="en-US" dirty="0">
                <a:sym typeface="CommonBullets" pitchFamily="34" charset="2"/>
              </a:rPr>
              <a:t>only at level of </a:t>
            </a:r>
            <a:r>
              <a:rPr lang="en-US" b="1" dirty="0">
                <a:solidFill>
                  <a:srgbClr val="800080"/>
                </a:solidFill>
                <a:sym typeface="CommonBullets" pitchFamily="34" charset="2"/>
              </a:rPr>
              <a:t>membrane</a:t>
            </a:r>
          </a:p>
          <a:p>
            <a:pPr algn="ctr" eaLnBrk="0" hangingPunct="0">
              <a:lnSpc>
                <a:spcPct val="75000"/>
              </a:lnSpc>
              <a:spcBef>
                <a:spcPct val="50000"/>
              </a:spcBef>
              <a:defRPr/>
            </a:pPr>
            <a:r>
              <a:rPr lang="en-US" b="1" dirty="0">
                <a:solidFill>
                  <a:srgbClr val="660066"/>
                </a:solidFill>
                <a:sym typeface="CommonBullets" pitchFamily="34" charset="2"/>
              </a:rPr>
              <a:t>RMP </a:t>
            </a:r>
            <a:r>
              <a:rPr lang="en-US" dirty="0">
                <a:sym typeface="CommonBullets" pitchFamily="34" charset="2"/>
              </a:rPr>
              <a:t>due to </a:t>
            </a:r>
            <a:r>
              <a:rPr lang="en-US" i="1" dirty="0">
                <a:solidFill>
                  <a:srgbClr val="800080"/>
                </a:solidFill>
                <a:sym typeface="CommonBullets" pitchFamily="34" charset="2"/>
              </a:rPr>
              <a:t>differential permeability</a:t>
            </a:r>
            <a:r>
              <a:rPr lang="en-US" dirty="0">
                <a:sym typeface="CommonBullets" pitchFamily="34" charset="2"/>
              </a:rPr>
              <a:t> of membrane to </a:t>
            </a:r>
            <a:r>
              <a:rPr lang="en-US" dirty="0">
                <a:solidFill>
                  <a:srgbClr val="660066"/>
                </a:solidFill>
                <a:sym typeface="CommonBullets" pitchFamily="34" charset="2"/>
              </a:rPr>
              <a:t>Na</a:t>
            </a:r>
            <a:r>
              <a:rPr lang="en-US" baseline="30000" dirty="0">
                <a:solidFill>
                  <a:srgbClr val="660066"/>
                </a:solidFill>
                <a:sym typeface="CommonBullets" pitchFamily="34" charset="2"/>
              </a:rPr>
              <a:t>+</a:t>
            </a:r>
            <a:r>
              <a:rPr lang="en-US" dirty="0">
                <a:solidFill>
                  <a:srgbClr val="660066"/>
                </a:solidFill>
                <a:sym typeface="CommonBullets" pitchFamily="34" charset="2"/>
              </a:rPr>
              <a:t> </a:t>
            </a:r>
            <a:r>
              <a:rPr lang="en-US" dirty="0">
                <a:sym typeface="CommonBullets" pitchFamily="34" charset="2"/>
              </a:rPr>
              <a:t>and </a:t>
            </a:r>
            <a:r>
              <a:rPr lang="en-US" dirty="0">
                <a:solidFill>
                  <a:srgbClr val="660066"/>
                </a:solidFill>
                <a:sym typeface="CommonBullets" pitchFamily="34" charset="2"/>
              </a:rPr>
              <a:t>K</a:t>
            </a:r>
            <a:r>
              <a:rPr lang="en-US" baseline="30000" dirty="0">
                <a:solidFill>
                  <a:srgbClr val="660066"/>
                </a:solidFill>
                <a:sym typeface="CommonBullets" pitchFamily="34" charset="2"/>
              </a:rPr>
              <a:t>+</a:t>
            </a:r>
            <a:r>
              <a:rPr lang="en-US" dirty="0">
                <a:solidFill>
                  <a:srgbClr val="660066"/>
                </a:solidFill>
                <a:sym typeface="CommonBullets" pitchFamily="34" charset="2"/>
              </a:rPr>
              <a:t> </a:t>
            </a:r>
            <a:r>
              <a:rPr lang="en-US" dirty="0">
                <a:sym typeface="CommonBullets" pitchFamily="34" charset="2"/>
              </a:rPr>
              <a:t>ions</a:t>
            </a:r>
          </a:p>
          <a:p>
            <a:pPr marL="461963" indent="-230188" eaLnBrk="0" hangingPunct="0">
              <a:lnSpc>
                <a:spcPct val="55000"/>
              </a:lnSpc>
              <a:spcBef>
                <a:spcPct val="50000"/>
              </a:spcBef>
              <a:buFontTx/>
              <a:buAutoNum type="arabicPeriod"/>
              <a:defRPr/>
            </a:pPr>
            <a:r>
              <a:rPr lang="en-US" dirty="0">
                <a:sym typeface="CommonBullets" pitchFamily="34" charset="2"/>
              </a:rPr>
              <a:t>Which ion primarily </a:t>
            </a:r>
            <a:r>
              <a:rPr lang="en-US" b="1" dirty="0">
                <a:solidFill>
                  <a:srgbClr val="800080"/>
                </a:solidFill>
                <a:sym typeface="CommonBullets" pitchFamily="34" charset="2"/>
              </a:rPr>
              <a:t>inside</a:t>
            </a:r>
            <a:r>
              <a:rPr lang="en-US" b="1" dirty="0">
                <a:sym typeface="CommonBullets" pitchFamily="34" charset="2"/>
              </a:rPr>
              <a:t> </a:t>
            </a:r>
            <a:r>
              <a:rPr lang="en-US" dirty="0">
                <a:sym typeface="CommonBullets" pitchFamily="34" charset="2"/>
              </a:rPr>
              <a:t>cells??</a:t>
            </a:r>
          </a:p>
          <a:p>
            <a:pPr marL="461963" indent="-230188" eaLnBrk="0" hangingPunct="0">
              <a:lnSpc>
                <a:spcPct val="55000"/>
              </a:lnSpc>
              <a:spcBef>
                <a:spcPct val="50000"/>
              </a:spcBef>
              <a:buFontTx/>
              <a:buAutoNum type="arabicPeriod"/>
              <a:defRPr/>
            </a:pPr>
            <a:r>
              <a:rPr lang="en-US" dirty="0">
                <a:sym typeface="CommonBullets" pitchFamily="34" charset="2"/>
              </a:rPr>
              <a:t>Which ion primarily </a:t>
            </a:r>
            <a:r>
              <a:rPr lang="en-US" b="1" dirty="0">
                <a:solidFill>
                  <a:srgbClr val="800080"/>
                </a:solidFill>
                <a:sym typeface="CommonBullets" pitchFamily="34" charset="2"/>
              </a:rPr>
              <a:t>outside</a:t>
            </a:r>
            <a:r>
              <a:rPr lang="en-US" dirty="0">
                <a:sym typeface="CommonBullets" pitchFamily="34" charset="2"/>
              </a:rPr>
              <a:t> cells??</a:t>
            </a:r>
          </a:p>
          <a:p>
            <a:pPr marL="461963" indent="-230188" eaLnBrk="0" hangingPunct="0">
              <a:spcBef>
                <a:spcPct val="50000"/>
              </a:spcBef>
              <a:defRPr/>
            </a:pPr>
            <a:r>
              <a:rPr lang="en-US" dirty="0">
                <a:sym typeface="CommonBullets" pitchFamily="34" charset="2"/>
              </a:rPr>
              <a:t>3.  At rest: membrane </a:t>
            </a:r>
            <a:r>
              <a:rPr lang="en-US" u="sng" dirty="0">
                <a:sym typeface="CommonBullets" pitchFamily="34" charset="2"/>
              </a:rPr>
              <a:t>somewhat</a:t>
            </a:r>
            <a:r>
              <a:rPr lang="en-US" dirty="0">
                <a:sym typeface="CommonBullets" pitchFamily="34" charset="2"/>
              </a:rPr>
              <a:t> permeable to </a:t>
            </a:r>
            <a:r>
              <a:rPr lang="en-US" dirty="0">
                <a:solidFill>
                  <a:srgbClr val="660066"/>
                </a:solidFill>
                <a:sym typeface="CommonBullets" pitchFamily="34" charset="2"/>
              </a:rPr>
              <a:t>K</a:t>
            </a:r>
            <a:r>
              <a:rPr lang="en-US" baseline="30000" dirty="0">
                <a:solidFill>
                  <a:srgbClr val="660066"/>
                </a:solidFill>
                <a:sym typeface="CommonBullets" pitchFamily="34" charset="2"/>
              </a:rPr>
              <a:t>+</a:t>
            </a:r>
            <a:r>
              <a:rPr lang="en-US" dirty="0">
                <a:solidFill>
                  <a:srgbClr val="660066"/>
                </a:solidFill>
                <a:sym typeface="CommonBullets" pitchFamily="34" charset="2"/>
              </a:rPr>
              <a:t> </a:t>
            </a:r>
            <a:r>
              <a:rPr lang="en-US" dirty="0">
                <a:sym typeface="CommonBullets" pitchFamily="34" charset="2"/>
              </a:rPr>
              <a:t>but </a:t>
            </a:r>
            <a:r>
              <a:rPr lang="en-US" u="sng" dirty="0">
                <a:sym typeface="CommonBullets" pitchFamily="34" charset="2"/>
              </a:rPr>
              <a:t>only very</a:t>
            </a:r>
            <a:r>
              <a:rPr lang="en-US" dirty="0">
                <a:sym typeface="CommonBullets" pitchFamily="34" charset="2"/>
              </a:rPr>
              <a:t>	</a:t>
            </a:r>
            <a:r>
              <a:rPr lang="en-US" u="sng" dirty="0">
                <a:sym typeface="CommonBullets" pitchFamily="34" charset="2"/>
              </a:rPr>
              <a:t>slightly</a:t>
            </a:r>
            <a:r>
              <a:rPr lang="en-US" dirty="0">
                <a:sym typeface="CommonBullets" pitchFamily="34" charset="2"/>
              </a:rPr>
              <a:t> permeable  to </a:t>
            </a:r>
            <a:r>
              <a:rPr lang="en-US" dirty="0">
                <a:solidFill>
                  <a:srgbClr val="660066"/>
                </a:solidFill>
                <a:sym typeface="CommonBullets" pitchFamily="34" charset="2"/>
              </a:rPr>
              <a:t>Na</a:t>
            </a:r>
            <a:r>
              <a:rPr lang="en-US" baseline="30000" dirty="0">
                <a:solidFill>
                  <a:srgbClr val="660066"/>
                </a:solidFill>
                <a:sym typeface="CommonBullets" pitchFamily="34" charset="2"/>
              </a:rPr>
              <a:t>+</a:t>
            </a:r>
            <a:r>
              <a:rPr lang="en-US" dirty="0">
                <a:sym typeface="CommonBullets" pitchFamily="34" charset="2"/>
              </a:rPr>
              <a:t>; </a:t>
            </a:r>
            <a:r>
              <a:rPr lang="en-US" i="1" dirty="0">
                <a:solidFill>
                  <a:srgbClr val="660066"/>
                </a:solidFill>
                <a:sym typeface="CommonBullets" pitchFamily="34" charset="2"/>
              </a:rPr>
              <a:t>so what happens??? What is the net result???</a:t>
            </a:r>
            <a:endParaRPr lang="en-US" i="1" dirty="0">
              <a:solidFill>
                <a:srgbClr val="660066"/>
              </a:solidFill>
            </a:endParaRPr>
          </a:p>
        </p:txBody>
      </p:sp>
      <p:sp>
        <p:nvSpPr>
          <p:cNvPr id="40964" name="Text Box 4"/>
          <p:cNvSpPr txBox="1">
            <a:spLocks noChangeArrowheads="1"/>
          </p:cNvSpPr>
          <p:nvPr/>
        </p:nvSpPr>
        <p:spPr bwMode="auto">
          <a:xfrm>
            <a:off x="2644775" y="4786313"/>
            <a:ext cx="1409700" cy="646112"/>
          </a:xfrm>
          <a:prstGeom prst="rect">
            <a:avLst/>
          </a:prstGeom>
          <a:solidFill>
            <a:schemeClr val="bg1"/>
          </a:solidFill>
          <a:ln w="9525">
            <a:solidFill>
              <a:srgbClr val="660066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800">
                <a:solidFill>
                  <a:srgbClr val="660066"/>
                </a:solidFill>
              </a:rPr>
              <a:t>Fig. 11.8b (7</a:t>
            </a:r>
            <a:r>
              <a:rPr lang="en-US" sz="1800" baseline="30000">
                <a:solidFill>
                  <a:srgbClr val="660066"/>
                </a:solidFill>
              </a:rPr>
              <a:t>th</a:t>
            </a:r>
            <a:r>
              <a:rPr lang="en-US" sz="1800">
                <a:solidFill>
                  <a:srgbClr val="660066"/>
                </a:solidFill>
              </a:rPr>
              <a:t> edition)</a:t>
            </a:r>
          </a:p>
        </p:txBody>
      </p:sp>
      <p:sp>
        <p:nvSpPr>
          <p:cNvPr id="40965" name="Rectangle 5"/>
          <p:cNvSpPr>
            <a:spLocks noChangeArrowheads="1"/>
          </p:cNvSpPr>
          <p:nvPr/>
        </p:nvSpPr>
        <p:spPr bwMode="auto">
          <a:xfrm>
            <a:off x="201613" y="120650"/>
            <a:ext cx="88312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b="1" i="1">
                <a:solidFill>
                  <a:srgbClr val="800080"/>
                </a:solidFill>
              </a:rPr>
              <a:t>2.2.2.2. describe the Na+/K+ ATPase in terms of its role in maintaining 	the RMP of a neuron</a:t>
            </a:r>
          </a:p>
        </p:txBody>
      </p:sp>
    </p:spTree>
    <p:extLst>
      <p:ext uri="{BB962C8B-B14F-4D97-AF65-F5344CB8AC3E}">
        <p14:creationId xmlns:p14="http://schemas.microsoft.com/office/powerpoint/2010/main" val="10044495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ext Box 3"/>
          <p:cNvSpPr txBox="1">
            <a:spLocks noChangeArrowheads="1"/>
          </p:cNvSpPr>
          <p:nvPr/>
        </p:nvSpPr>
        <p:spPr bwMode="auto">
          <a:xfrm>
            <a:off x="152400" y="20638"/>
            <a:ext cx="8915400" cy="1172629"/>
          </a:xfrm>
          <a:prstGeom prst="rect">
            <a:avLst/>
          </a:prstGeom>
          <a:noFill/>
          <a:ln w="5715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47675" indent="-447675" eaLnBrk="0" hangingPunct="0">
              <a:lnSpc>
                <a:spcPct val="90000"/>
              </a:lnSpc>
              <a:spcBef>
                <a:spcPct val="50000"/>
              </a:spcBef>
              <a:tabLst>
                <a:tab pos="6910388" algn="l"/>
              </a:tabLst>
            </a:pPr>
            <a:r>
              <a:rPr lang="en-US" b="1" i="1" dirty="0">
                <a:solidFill>
                  <a:srgbClr val="000099"/>
                </a:solidFill>
              </a:rPr>
              <a:t>2.2.2.3 define electrochemical </a:t>
            </a:r>
            <a:r>
              <a:rPr lang="en-US" b="1" i="1" dirty="0" smtClean="0">
                <a:solidFill>
                  <a:srgbClr val="000099"/>
                </a:solidFill>
              </a:rPr>
              <a:t>gradient;  see also pages 79-82</a:t>
            </a:r>
            <a:endParaRPr lang="en-US" b="1" i="1" dirty="0">
              <a:solidFill>
                <a:srgbClr val="000099"/>
              </a:solidFill>
            </a:endParaRPr>
          </a:p>
          <a:p>
            <a:pPr marL="447675" indent="-447675" eaLnBrk="0" hangingPunct="0">
              <a:tabLst>
                <a:tab pos="6910388" algn="l"/>
              </a:tabLst>
            </a:pPr>
            <a:r>
              <a:rPr lang="en-US" i="1" u="sng" dirty="0"/>
              <a:t>We have:</a:t>
            </a:r>
          </a:p>
          <a:p>
            <a:pPr marL="447675" indent="-447675" eaLnBrk="0" hangingPunct="0">
              <a:tabLst>
                <a:tab pos="6910388" algn="l"/>
              </a:tabLst>
            </a:pPr>
            <a:r>
              <a:rPr lang="en-US" sz="1800" b="1" dirty="0"/>
              <a:t>1.  Differential resting membrane </a:t>
            </a:r>
            <a:r>
              <a:rPr lang="en-US" sz="1800" b="1" dirty="0" err="1"/>
              <a:t>permeabilities</a:t>
            </a:r>
            <a:r>
              <a:rPr lang="en-US" sz="1800" b="1" dirty="0"/>
              <a:t> to </a:t>
            </a:r>
            <a:r>
              <a:rPr lang="en-US" sz="1800" b="1" dirty="0">
                <a:solidFill>
                  <a:srgbClr val="000099"/>
                </a:solidFill>
              </a:rPr>
              <a:t>Na</a:t>
            </a:r>
            <a:r>
              <a:rPr lang="en-US" sz="1800" b="1" baseline="30000" dirty="0">
                <a:solidFill>
                  <a:srgbClr val="000099"/>
                </a:solidFill>
              </a:rPr>
              <a:t>+</a:t>
            </a:r>
            <a:r>
              <a:rPr lang="en-US" sz="1800" b="1" dirty="0"/>
              <a:t> &amp;</a:t>
            </a:r>
            <a:r>
              <a:rPr lang="en-US" sz="1800" b="1" dirty="0">
                <a:solidFill>
                  <a:srgbClr val="000099"/>
                </a:solidFill>
              </a:rPr>
              <a:t> K</a:t>
            </a:r>
            <a:r>
              <a:rPr lang="en-US" sz="1800" b="1" baseline="30000" dirty="0">
                <a:solidFill>
                  <a:srgbClr val="000099"/>
                </a:solidFill>
              </a:rPr>
              <a:t>+</a:t>
            </a:r>
          </a:p>
          <a:p>
            <a:pPr marL="447675" indent="-447675" eaLnBrk="0" hangingPunct="0">
              <a:tabLst>
                <a:tab pos="6910388" algn="l"/>
              </a:tabLst>
            </a:pPr>
            <a:r>
              <a:rPr lang="en-US" sz="1800" b="1" dirty="0"/>
              <a:t>2.  Also, Na</a:t>
            </a:r>
            <a:r>
              <a:rPr lang="en-US" sz="1800" b="1" baseline="30000" dirty="0"/>
              <a:t>+</a:t>
            </a:r>
            <a:r>
              <a:rPr lang="en-US" sz="1800" b="1" dirty="0"/>
              <a:t>/K</a:t>
            </a:r>
            <a:r>
              <a:rPr lang="en-US" sz="1800" b="1" baseline="30000" dirty="0"/>
              <a:t>+</a:t>
            </a:r>
            <a:r>
              <a:rPr lang="en-US" sz="1800" b="1" dirty="0"/>
              <a:t> pump moves </a:t>
            </a:r>
            <a:r>
              <a:rPr lang="en-US" sz="1800" b="1" u="sng" dirty="0">
                <a:solidFill>
                  <a:srgbClr val="990033"/>
                </a:solidFill>
              </a:rPr>
              <a:t>3</a:t>
            </a:r>
            <a:r>
              <a:rPr lang="en-US" sz="1800" b="1" u="sng" dirty="0"/>
              <a:t> </a:t>
            </a:r>
            <a:r>
              <a:rPr lang="en-US" sz="1800" b="1" u="sng" dirty="0">
                <a:solidFill>
                  <a:srgbClr val="000099"/>
                </a:solidFill>
              </a:rPr>
              <a:t>Na</a:t>
            </a:r>
            <a:r>
              <a:rPr lang="en-US" sz="1800" b="1" baseline="30000" dirty="0">
                <a:solidFill>
                  <a:srgbClr val="000099"/>
                </a:solidFill>
              </a:rPr>
              <a:t>+</a:t>
            </a:r>
            <a:r>
              <a:rPr lang="en-US" sz="1800" b="1" dirty="0"/>
              <a:t> </a:t>
            </a:r>
            <a:r>
              <a:rPr lang="en-US" sz="1800" b="1" dirty="0">
                <a:solidFill>
                  <a:srgbClr val="0033CC"/>
                </a:solidFill>
              </a:rPr>
              <a:t>OUT</a:t>
            </a:r>
            <a:r>
              <a:rPr lang="en-US" sz="1800" b="1" dirty="0"/>
              <a:t> for every</a:t>
            </a:r>
            <a:r>
              <a:rPr lang="en-US" sz="1800" b="1" u="sng" dirty="0"/>
              <a:t> </a:t>
            </a:r>
            <a:r>
              <a:rPr lang="en-US" sz="1800" b="1" u="sng" dirty="0">
                <a:solidFill>
                  <a:srgbClr val="990033"/>
                </a:solidFill>
              </a:rPr>
              <a:t>2</a:t>
            </a:r>
            <a:r>
              <a:rPr lang="en-US" sz="1800" b="1" u="sng" dirty="0"/>
              <a:t> </a:t>
            </a:r>
            <a:r>
              <a:rPr lang="en-US" sz="1800" b="1" u="sng" dirty="0">
                <a:solidFill>
                  <a:srgbClr val="000099"/>
                </a:solidFill>
              </a:rPr>
              <a:t>K</a:t>
            </a:r>
            <a:r>
              <a:rPr lang="en-US" sz="1800" b="1" baseline="30000" dirty="0">
                <a:solidFill>
                  <a:srgbClr val="000099"/>
                </a:solidFill>
              </a:rPr>
              <a:t>+  </a:t>
            </a:r>
            <a:r>
              <a:rPr lang="en-US" sz="1800" b="1" dirty="0">
                <a:solidFill>
                  <a:srgbClr val="0033CC"/>
                </a:solidFill>
              </a:rPr>
              <a:t>IN</a:t>
            </a:r>
            <a:endParaRPr lang="en-US" sz="1800" b="1" dirty="0">
              <a:solidFill>
                <a:srgbClr val="000099"/>
              </a:solidFill>
            </a:endParaRPr>
          </a:p>
        </p:txBody>
      </p:sp>
      <p:pic>
        <p:nvPicPr>
          <p:cNvPr id="41987" name="Picture 6" descr="E:\Chapter_11\B_JPEG_Images_and_Tables\a_labeled\figure_11_08_0_labeled.jpg"/>
          <p:cNvPicPr>
            <a:picLocks noChangeAspect="1" noChangeArrowheads="1"/>
          </p:cNvPicPr>
          <p:nvPr/>
        </p:nvPicPr>
        <p:blipFill>
          <a:blip r:embed="rId2" cstate="print"/>
          <a:srcRect l="3600" t="37883" r="2087" b="5637"/>
          <a:stretch>
            <a:fillRect/>
          </a:stretch>
        </p:blipFill>
        <p:spPr bwMode="auto">
          <a:xfrm>
            <a:off x="65088" y="1465263"/>
            <a:ext cx="8996362" cy="5314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988" name="Text Box 4"/>
          <p:cNvSpPr txBox="1">
            <a:spLocks noChangeArrowheads="1"/>
          </p:cNvSpPr>
          <p:nvPr/>
        </p:nvSpPr>
        <p:spPr bwMode="auto">
          <a:xfrm>
            <a:off x="4046538" y="6443663"/>
            <a:ext cx="1143000" cy="366712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1800" b="1">
                <a:solidFill>
                  <a:srgbClr val="000099"/>
                </a:solidFill>
              </a:rPr>
              <a:t>Fig. 11.8</a:t>
            </a:r>
          </a:p>
        </p:txBody>
      </p:sp>
    </p:spTree>
    <p:extLst>
      <p:ext uri="{BB962C8B-B14F-4D97-AF65-F5344CB8AC3E}">
        <p14:creationId xmlns:p14="http://schemas.microsoft.com/office/powerpoint/2010/main" val="10218277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Text Box 2"/>
          <p:cNvSpPr txBox="1">
            <a:spLocks noChangeArrowheads="1"/>
          </p:cNvSpPr>
          <p:nvPr/>
        </p:nvSpPr>
        <p:spPr bwMode="auto">
          <a:xfrm>
            <a:off x="120650" y="439738"/>
            <a:ext cx="8915400" cy="1138237"/>
          </a:xfrm>
          <a:prstGeom prst="rect">
            <a:avLst/>
          </a:prstGeom>
          <a:solidFill>
            <a:schemeClr val="bg1"/>
          </a:solidFill>
          <a:ln w="2857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u="sng"/>
              <a:t>B.  Measurement of Resting Membrane Potential (RMP)</a:t>
            </a:r>
          </a:p>
          <a:p>
            <a:pPr algn="ctr" eaLnBrk="0" hangingPunct="0">
              <a:lnSpc>
                <a:spcPct val="80000"/>
              </a:lnSpc>
              <a:spcBef>
                <a:spcPct val="50000"/>
              </a:spcBef>
              <a:buFont typeface="CommonBullets" pitchFamily="34" charset="2"/>
              <a:buNone/>
            </a:pPr>
            <a:r>
              <a:rPr lang="en-US">
                <a:sym typeface="CommonBullets" pitchFamily="34" charset="2"/>
              </a:rPr>
              <a:t>RMP for a neuron is -40 to -90 mV  </a:t>
            </a:r>
            <a:r>
              <a:rPr lang="en-US" i="1">
                <a:sym typeface="CommonBullets" pitchFamily="34" charset="2"/>
              </a:rPr>
              <a:t>(how is this measured???)</a:t>
            </a:r>
          </a:p>
          <a:p>
            <a:pPr algn="ctr" eaLnBrk="0" hangingPunct="0">
              <a:lnSpc>
                <a:spcPct val="80000"/>
              </a:lnSpc>
              <a:spcBef>
                <a:spcPct val="50000"/>
              </a:spcBef>
              <a:buFont typeface="CommonBullets" pitchFamily="34" charset="2"/>
              <a:buNone/>
            </a:pPr>
            <a:r>
              <a:rPr lang="en-US">
                <a:sym typeface="CommonBullets" pitchFamily="34" charset="2"/>
              </a:rPr>
              <a:t>		</a:t>
            </a:r>
            <a:endParaRPr lang="en-US" u="sng"/>
          </a:p>
        </p:txBody>
      </p:sp>
      <p:pic>
        <p:nvPicPr>
          <p:cNvPr id="43011" name="Picture 4" descr="11_7"/>
          <p:cNvPicPr>
            <a:picLocks noChangeAspect="1" noChangeArrowheads="1"/>
          </p:cNvPicPr>
          <p:nvPr/>
        </p:nvPicPr>
        <p:blipFill>
          <a:blip r:embed="rId2" cstate="print">
            <a:lum bright="-24000" contrast="36000"/>
          </a:blip>
          <a:srcRect t="4359" r="4800" b="7497"/>
          <a:stretch>
            <a:fillRect/>
          </a:stretch>
        </p:blipFill>
        <p:spPr bwMode="auto">
          <a:xfrm>
            <a:off x="4570413" y="3198813"/>
            <a:ext cx="4497387" cy="3582987"/>
          </a:xfrm>
          <a:prstGeom prst="rect">
            <a:avLst/>
          </a:prstGeom>
          <a:noFill/>
          <a:ln w="9525">
            <a:solidFill>
              <a:srgbClr val="FFCC66"/>
            </a:solidFill>
            <a:miter lim="800000"/>
            <a:headEnd/>
            <a:tailEnd/>
          </a:ln>
        </p:spPr>
      </p:pic>
      <p:sp>
        <p:nvSpPr>
          <p:cNvPr id="43012" name="Text Box 6"/>
          <p:cNvSpPr txBox="1">
            <a:spLocks noChangeArrowheads="1"/>
          </p:cNvSpPr>
          <p:nvPr/>
        </p:nvSpPr>
        <p:spPr bwMode="auto">
          <a:xfrm>
            <a:off x="6019800" y="6172200"/>
            <a:ext cx="1371600" cy="366713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1800" b="1"/>
              <a:t>Fig. 11.7</a:t>
            </a:r>
          </a:p>
        </p:txBody>
      </p:sp>
      <p:pic>
        <p:nvPicPr>
          <p:cNvPr id="43013" name="Picture 3" descr="11_8"/>
          <p:cNvPicPr>
            <a:picLocks noChangeAspect="1" noChangeArrowheads="1"/>
          </p:cNvPicPr>
          <p:nvPr/>
        </p:nvPicPr>
        <p:blipFill>
          <a:blip r:embed="rId3" cstate="print">
            <a:lum bright="-18000" contrast="30000"/>
          </a:blip>
          <a:srcRect l="2812" t="5746" r="46562" b="13794"/>
          <a:stretch>
            <a:fillRect/>
          </a:stretch>
        </p:blipFill>
        <p:spPr bwMode="auto">
          <a:xfrm>
            <a:off x="33338" y="1327150"/>
            <a:ext cx="5091112" cy="3300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965093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5" name="Text Box 3"/>
          <p:cNvSpPr txBox="1">
            <a:spLocks noChangeArrowheads="1"/>
          </p:cNvSpPr>
          <p:nvPr/>
        </p:nvSpPr>
        <p:spPr bwMode="auto">
          <a:xfrm>
            <a:off x="0" y="0"/>
            <a:ext cx="9144000" cy="2986088"/>
          </a:xfrm>
          <a:prstGeom prst="rect">
            <a:avLst/>
          </a:prstGeom>
          <a:solidFill>
            <a:schemeClr val="bg1"/>
          </a:solidFill>
          <a:ln w="381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109538" indent="-109538" eaLnBrk="0" hangingPunct="0">
              <a:lnSpc>
                <a:spcPct val="80000"/>
              </a:lnSpc>
              <a:spcBef>
                <a:spcPct val="50000"/>
              </a:spcBef>
              <a:defRPr/>
            </a:pPr>
            <a:r>
              <a:rPr lang="en-US" b="1" i="1" dirty="0">
                <a:solidFill>
                  <a:srgbClr val="0000CC"/>
                </a:solidFill>
              </a:rPr>
              <a:t>2.2.2.4  distinguish between passive (leakage) and active (gated) channels; list &amp; describe the functioning of the 2 types of gated channels</a:t>
            </a:r>
          </a:p>
          <a:p>
            <a:pPr marL="346075" indent="-346075" eaLnBrk="0" hangingPunct="0">
              <a:lnSpc>
                <a:spcPct val="70000"/>
              </a:lnSpc>
              <a:spcBef>
                <a:spcPct val="50000"/>
              </a:spcBef>
              <a:defRPr/>
            </a:pPr>
            <a:r>
              <a:rPr lang="en-US" b="1" u="sng" dirty="0">
                <a:solidFill>
                  <a:srgbClr val="0000CC"/>
                </a:solidFill>
              </a:rPr>
              <a:t>Channels in plasma membranes:</a:t>
            </a:r>
            <a:endParaRPr lang="en-US" b="1" dirty="0">
              <a:solidFill>
                <a:srgbClr val="0000CC"/>
              </a:solidFill>
            </a:endParaRPr>
          </a:p>
          <a:p>
            <a:pPr marL="346075" indent="-346075" eaLnBrk="0" hangingPunct="0">
              <a:lnSpc>
                <a:spcPct val="70000"/>
              </a:lnSpc>
              <a:spcBef>
                <a:spcPct val="50000"/>
              </a:spcBef>
              <a:defRPr/>
            </a:pPr>
            <a:r>
              <a:rPr lang="en-US" dirty="0"/>
              <a:t>1.  </a:t>
            </a:r>
            <a:r>
              <a:rPr lang="en-US" b="1" dirty="0">
                <a:solidFill>
                  <a:srgbClr val="0000CC"/>
                </a:solidFill>
              </a:rPr>
              <a:t>Passive or leakage channels:</a:t>
            </a:r>
            <a:r>
              <a:rPr lang="en-US" dirty="0"/>
              <a:t>  always open</a:t>
            </a:r>
          </a:p>
          <a:p>
            <a:pPr marL="346075" indent="-346075" eaLnBrk="0" hangingPunct="0">
              <a:lnSpc>
                <a:spcPct val="70000"/>
              </a:lnSpc>
              <a:spcBef>
                <a:spcPct val="50000"/>
              </a:spcBef>
              <a:defRPr/>
            </a:pPr>
            <a:r>
              <a:rPr lang="en-US" dirty="0"/>
              <a:t>2.  </a:t>
            </a:r>
            <a:r>
              <a:rPr lang="en-US" b="1" dirty="0">
                <a:solidFill>
                  <a:srgbClr val="0000CC"/>
                </a:solidFill>
              </a:rPr>
              <a:t>Active or gated channels:</a:t>
            </a:r>
            <a:r>
              <a:rPr lang="en-US" dirty="0"/>
              <a:t>  </a:t>
            </a:r>
            <a:r>
              <a:rPr lang="en-US" i="1" dirty="0">
                <a:solidFill>
                  <a:srgbClr val="000099"/>
                </a:solidFill>
              </a:rPr>
              <a:t>signal</a:t>
            </a:r>
            <a:r>
              <a:rPr lang="en-US" dirty="0"/>
              <a:t> required to open/close</a:t>
            </a:r>
          </a:p>
          <a:p>
            <a:pPr marL="346075" indent="-346075" eaLnBrk="0" hangingPunct="0">
              <a:lnSpc>
                <a:spcPct val="55000"/>
              </a:lnSpc>
              <a:spcBef>
                <a:spcPct val="50000"/>
              </a:spcBef>
              <a:defRPr/>
            </a:pPr>
            <a:r>
              <a:rPr lang="en-US" dirty="0"/>
              <a:t>	a)  </a:t>
            </a:r>
            <a:r>
              <a:rPr lang="en-US" dirty="0">
                <a:solidFill>
                  <a:srgbClr val="000099"/>
                </a:solidFill>
              </a:rPr>
              <a:t>chemically-gated  (neurotransmitter/hormone)</a:t>
            </a:r>
            <a:endParaRPr lang="en-US" dirty="0"/>
          </a:p>
          <a:p>
            <a:pPr marL="346075" indent="-346075" eaLnBrk="0" hangingPunct="0">
              <a:lnSpc>
                <a:spcPct val="55000"/>
              </a:lnSpc>
              <a:spcBef>
                <a:spcPct val="50000"/>
              </a:spcBef>
              <a:defRPr/>
            </a:pPr>
            <a:r>
              <a:rPr lang="en-US" dirty="0"/>
              <a:t>	b)  </a:t>
            </a:r>
            <a:r>
              <a:rPr lang="en-US" dirty="0">
                <a:solidFill>
                  <a:srgbClr val="000099"/>
                </a:solidFill>
              </a:rPr>
              <a:t>voltage-gated (change in membrane potential)</a:t>
            </a:r>
            <a:endParaRPr lang="en-US" dirty="0"/>
          </a:p>
          <a:p>
            <a:pPr marL="346075" indent="-346075" algn="ctr" eaLnBrk="0" hangingPunct="0">
              <a:lnSpc>
                <a:spcPct val="80000"/>
              </a:lnSpc>
              <a:spcBef>
                <a:spcPct val="50000"/>
              </a:spcBef>
              <a:defRPr/>
            </a:pPr>
            <a:r>
              <a:rPr lang="en-US" dirty="0">
                <a:sym typeface="CommonBullets" pitchFamily="34" charset="2"/>
              </a:rPr>
              <a:t>channels </a:t>
            </a:r>
            <a:r>
              <a:rPr lang="en-US" b="1" dirty="0">
                <a:solidFill>
                  <a:srgbClr val="0000CC"/>
                </a:solidFill>
                <a:sym typeface="CommonBullets" pitchFamily="34" charset="2"/>
              </a:rPr>
              <a:t>ion-specific:</a:t>
            </a:r>
            <a:r>
              <a:rPr lang="en-US" dirty="0">
                <a:sym typeface="CommonBullets" pitchFamily="34" charset="2"/>
              </a:rPr>
              <a:t> channels open</a:t>
            </a:r>
            <a:r>
              <a:rPr lang="en-US" b="1" dirty="0">
                <a:solidFill>
                  <a:srgbClr val="000099"/>
                </a:solidFill>
                <a:sym typeface="CommonBullets" pitchFamily="34" charset="2"/>
              </a:rPr>
              <a:t> </a:t>
            </a:r>
            <a:r>
              <a:rPr lang="en-US" b="1" dirty="0">
                <a:solidFill>
                  <a:srgbClr val="000099"/>
                </a:solidFill>
                <a:sym typeface="WP IconicSymbolsA" pitchFamily="2" charset="2"/>
              </a:rPr>
              <a:t></a:t>
            </a:r>
            <a:r>
              <a:rPr lang="en-US" dirty="0">
                <a:sym typeface="WP IconicSymbolsA" pitchFamily="2" charset="2"/>
              </a:rPr>
              <a:t> </a:t>
            </a:r>
            <a:r>
              <a:rPr lang="en-US" dirty="0">
                <a:sym typeface="CommonBullets" pitchFamily="34" charset="2"/>
              </a:rPr>
              <a:t>ions move in response to </a:t>
            </a:r>
            <a:r>
              <a:rPr lang="en-US" b="1" dirty="0">
                <a:solidFill>
                  <a:srgbClr val="0000CC"/>
                </a:solidFill>
                <a:sym typeface="CommonBullets" pitchFamily="34" charset="2"/>
              </a:rPr>
              <a:t>electrochemical gradients</a:t>
            </a:r>
            <a:endParaRPr lang="en-US" u="sng" dirty="0">
              <a:solidFill>
                <a:srgbClr val="0000CC"/>
              </a:solidFill>
            </a:endParaRPr>
          </a:p>
        </p:txBody>
      </p:sp>
      <p:sp>
        <p:nvSpPr>
          <p:cNvPr id="44035" name="Text Box 4"/>
          <p:cNvSpPr txBox="1">
            <a:spLocks noChangeArrowheads="1"/>
          </p:cNvSpPr>
          <p:nvPr/>
        </p:nvSpPr>
        <p:spPr bwMode="auto">
          <a:xfrm>
            <a:off x="7104063" y="5957888"/>
            <a:ext cx="1295400" cy="366712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1800" b="1">
                <a:solidFill>
                  <a:srgbClr val="000099"/>
                </a:solidFill>
              </a:rPr>
              <a:t>Fig. 11.6a</a:t>
            </a:r>
          </a:p>
        </p:txBody>
      </p:sp>
      <p:sp>
        <p:nvSpPr>
          <p:cNvPr id="44036" name="Text Box 5" descr="Newsprint"/>
          <p:cNvSpPr txBox="1">
            <a:spLocks noChangeArrowheads="1"/>
          </p:cNvSpPr>
          <p:nvPr/>
        </p:nvSpPr>
        <p:spPr bwMode="auto">
          <a:xfrm>
            <a:off x="7513638" y="6416675"/>
            <a:ext cx="1520825" cy="249238"/>
          </a:xfrm>
          <a:prstGeom prst="rect">
            <a:avLst/>
          </a:prstGeom>
          <a:blipFill dpi="0" rotWithShape="0">
            <a:blip r:embed="rId2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000" b="1" i="1">
                <a:latin typeface="NuptialScript" pitchFamily="18" charset="0"/>
              </a:rPr>
              <a:t>J. Carnegie, Uof  O</a:t>
            </a:r>
            <a:endParaRPr lang="en-CA" sz="1000" b="1" i="1">
              <a:latin typeface="NuptialScript" pitchFamily="18" charset="0"/>
            </a:endParaRPr>
          </a:p>
        </p:txBody>
      </p:sp>
      <p:pic>
        <p:nvPicPr>
          <p:cNvPr id="44037" name="Picture 6" descr="E:\Chapter_11\B_JPEG_Images_and_Tables\a_labeled\figure_11_06a_labeled.jpg"/>
          <p:cNvPicPr>
            <a:picLocks noChangeAspect="1" noChangeArrowheads="1"/>
          </p:cNvPicPr>
          <p:nvPr/>
        </p:nvPicPr>
        <p:blipFill>
          <a:blip r:embed="rId3" cstate="print"/>
          <a:srcRect l="2496" t="5034" r="2496" b="22331"/>
          <a:stretch>
            <a:fillRect/>
          </a:stretch>
        </p:blipFill>
        <p:spPr bwMode="auto">
          <a:xfrm>
            <a:off x="573088" y="2951163"/>
            <a:ext cx="5894387" cy="3862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411801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Text Box 3"/>
          <p:cNvSpPr txBox="1">
            <a:spLocks noChangeArrowheads="1"/>
          </p:cNvSpPr>
          <p:nvPr/>
        </p:nvSpPr>
        <p:spPr bwMode="auto">
          <a:xfrm>
            <a:off x="228600" y="4075113"/>
            <a:ext cx="8686800" cy="2354262"/>
          </a:xfrm>
          <a:prstGeom prst="rect">
            <a:avLst/>
          </a:prstGeom>
          <a:solidFill>
            <a:schemeClr val="bg1">
              <a:alpha val="10980"/>
            </a:schemeClr>
          </a:solidFill>
          <a:ln w="2857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609600" indent="-609600" eaLnBrk="0" hangingPunct="0">
              <a:lnSpc>
                <a:spcPct val="75000"/>
              </a:lnSpc>
              <a:spcBef>
                <a:spcPct val="50000"/>
              </a:spcBef>
            </a:pPr>
            <a:endParaRPr lang="en-US" b="1" i="1">
              <a:solidFill>
                <a:srgbClr val="CC0000"/>
              </a:solidFill>
            </a:endParaRPr>
          </a:p>
          <a:p>
            <a:pPr marL="609600" indent="-609600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>
                <a:cs typeface="Arial" charset="0"/>
                <a:sym typeface="CommonBullets" pitchFamily="34" charset="2"/>
              </a:rPr>
              <a:t>●  </a:t>
            </a:r>
            <a:r>
              <a:rPr lang="en-US">
                <a:sym typeface="CommonBullets" pitchFamily="34" charset="2"/>
              </a:rPr>
              <a:t>neurons &amp; muscle cells communicate by changing membrane potentials</a:t>
            </a:r>
          </a:p>
          <a:p>
            <a:pPr marL="609600" indent="-609600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>
                <a:cs typeface="Arial" charset="0"/>
                <a:sym typeface="CommonBullets" pitchFamily="34" charset="2"/>
              </a:rPr>
              <a:t>●  </a:t>
            </a:r>
            <a:r>
              <a:rPr lang="en-US">
                <a:sym typeface="CommonBullets" pitchFamily="34" charset="2"/>
              </a:rPr>
              <a:t>2 types of signals:	</a:t>
            </a:r>
          </a:p>
          <a:p>
            <a:pPr marL="609600" indent="-609600" eaLnBrk="0" hangingPunct="0"/>
            <a:endParaRPr lang="en-US" b="1">
              <a:solidFill>
                <a:srgbClr val="CC0000"/>
              </a:solidFill>
              <a:sym typeface="CommonBullets" pitchFamily="34" charset="2"/>
            </a:endParaRPr>
          </a:p>
          <a:p>
            <a:pPr marL="609600" indent="-609600" eaLnBrk="0" hangingPunct="0"/>
            <a:r>
              <a:rPr lang="en-US" b="1">
                <a:solidFill>
                  <a:srgbClr val="CC0000"/>
                </a:solidFill>
                <a:sym typeface="CommonBullets" pitchFamily="34" charset="2"/>
              </a:rPr>
              <a:t>graded potentials</a:t>
            </a:r>
            <a:r>
              <a:rPr lang="en-US">
                <a:solidFill>
                  <a:srgbClr val="CC0000"/>
                </a:solidFill>
                <a:sym typeface="CommonBullets" pitchFamily="34" charset="2"/>
              </a:rPr>
              <a:t>:……………………………………</a:t>
            </a:r>
          </a:p>
          <a:p>
            <a:pPr marL="609600" indent="-609600" eaLnBrk="0" hangingPunct="0"/>
            <a:r>
              <a:rPr lang="en-US" b="1">
                <a:solidFill>
                  <a:srgbClr val="CC0000"/>
                </a:solidFill>
                <a:sym typeface="CommonBullets" pitchFamily="34" charset="2"/>
              </a:rPr>
              <a:t>				</a:t>
            </a:r>
          </a:p>
          <a:p>
            <a:pPr marL="609600" indent="-609600" eaLnBrk="0" hangingPunct="0"/>
            <a:r>
              <a:rPr lang="en-US" b="1">
                <a:solidFill>
                  <a:srgbClr val="CC0000"/>
                </a:solidFill>
                <a:sym typeface="CommonBullets" pitchFamily="34" charset="2"/>
              </a:rPr>
              <a:t>action potentials</a:t>
            </a:r>
            <a:r>
              <a:rPr lang="en-US">
                <a:solidFill>
                  <a:srgbClr val="CC0000"/>
                </a:solidFill>
                <a:sym typeface="CommonBullets" pitchFamily="34" charset="2"/>
              </a:rPr>
              <a:t>:………………….…………………</a:t>
            </a:r>
            <a:endParaRPr lang="en-US"/>
          </a:p>
        </p:txBody>
      </p:sp>
      <p:sp>
        <p:nvSpPr>
          <p:cNvPr id="45059" name="Text Box 4"/>
          <p:cNvSpPr txBox="1">
            <a:spLocks noChangeArrowheads="1"/>
          </p:cNvSpPr>
          <p:nvPr/>
        </p:nvSpPr>
        <p:spPr bwMode="auto">
          <a:xfrm>
            <a:off x="3846513" y="3686175"/>
            <a:ext cx="1122362" cy="33655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1600" b="1"/>
              <a:t>Fig. 11.6b</a:t>
            </a:r>
          </a:p>
        </p:txBody>
      </p:sp>
      <p:sp>
        <p:nvSpPr>
          <p:cNvPr id="45060" name="Text Box 5" descr="Newsprint"/>
          <p:cNvSpPr txBox="1">
            <a:spLocks noChangeArrowheads="1"/>
          </p:cNvSpPr>
          <p:nvPr/>
        </p:nvSpPr>
        <p:spPr bwMode="auto">
          <a:xfrm>
            <a:off x="7543800" y="6403975"/>
            <a:ext cx="1425575" cy="244475"/>
          </a:xfrm>
          <a:prstGeom prst="rect">
            <a:avLst/>
          </a:prstGeom>
          <a:blipFill dpi="0" rotWithShape="0">
            <a:blip r:embed="rId2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000" b="1" i="1">
                <a:latin typeface="NuptialScript" pitchFamily="18" charset="0"/>
              </a:rPr>
              <a:t>J. Carnegie, UofO</a:t>
            </a:r>
            <a:endParaRPr lang="en-CA" sz="1000" b="1" i="1">
              <a:latin typeface="NuptialScript" pitchFamily="18" charset="0"/>
            </a:endParaRPr>
          </a:p>
        </p:txBody>
      </p:sp>
      <p:pic>
        <p:nvPicPr>
          <p:cNvPr id="45061" name="Picture 6" descr="E:\Chapter_11\B_JPEG_Images_and_Tables\a_labeled\figure_11_06b_labeled.jpg"/>
          <p:cNvPicPr>
            <a:picLocks noChangeAspect="1" noChangeArrowheads="1"/>
          </p:cNvPicPr>
          <p:nvPr/>
        </p:nvPicPr>
        <p:blipFill>
          <a:blip r:embed="rId3" cstate="print"/>
          <a:srcRect l="2107" t="6223" r="2367" b="19038"/>
          <a:stretch>
            <a:fillRect/>
          </a:stretch>
        </p:blipFill>
        <p:spPr bwMode="auto">
          <a:xfrm>
            <a:off x="836613" y="120650"/>
            <a:ext cx="7332662" cy="4132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5062" name="Text Box 4"/>
          <p:cNvSpPr txBox="1">
            <a:spLocks noChangeArrowheads="1"/>
          </p:cNvSpPr>
          <p:nvPr/>
        </p:nvSpPr>
        <p:spPr bwMode="auto">
          <a:xfrm>
            <a:off x="3843338" y="3732213"/>
            <a:ext cx="1295400" cy="366712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1800" b="1">
                <a:solidFill>
                  <a:srgbClr val="000099"/>
                </a:solidFill>
              </a:rPr>
              <a:t>Fig. 11.6b</a:t>
            </a:r>
          </a:p>
        </p:txBody>
      </p:sp>
    </p:spTree>
    <p:extLst>
      <p:ext uri="{BB962C8B-B14F-4D97-AF65-F5344CB8AC3E}">
        <p14:creationId xmlns:p14="http://schemas.microsoft.com/office/powerpoint/2010/main" val="5109047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4"/>
          <p:cNvSpPr>
            <a:spLocks noChangeArrowheads="1"/>
          </p:cNvSpPr>
          <p:nvPr/>
        </p:nvSpPr>
        <p:spPr bwMode="auto">
          <a:xfrm>
            <a:off x="506413" y="439738"/>
            <a:ext cx="803751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 i="1">
                <a:solidFill>
                  <a:srgbClr val="003399"/>
                </a:solidFill>
              </a:rPr>
              <a:t>2.2.2.5  distinguish between depolarization and hyperpolarization</a:t>
            </a:r>
          </a:p>
        </p:txBody>
      </p:sp>
      <p:pic>
        <p:nvPicPr>
          <p:cNvPr id="46083" name="Picture 5" descr="11_9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>
            <a:lum bright="-12000" contrast="18000"/>
          </a:blip>
          <a:srcRect l="1913" t="4350" r="2475" b="10660"/>
          <a:stretch>
            <a:fillRect/>
          </a:stretch>
        </p:blipFill>
        <p:spPr bwMode="auto">
          <a:xfrm>
            <a:off x="565150" y="1157288"/>
            <a:ext cx="8150225" cy="3338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6084" name="Rectangle 7"/>
          <p:cNvSpPr>
            <a:spLocks noChangeArrowheads="1"/>
          </p:cNvSpPr>
          <p:nvPr/>
        </p:nvSpPr>
        <p:spPr bwMode="auto">
          <a:xfrm>
            <a:off x="474663" y="5222875"/>
            <a:ext cx="8377237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>
                <a:sym typeface="CommonBullets" pitchFamily="34" charset="2"/>
              </a:rPr>
              <a:t>remember that</a:t>
            </a:r>
            <a:r>
              <a:rPr lang="en-US" b="1">
                <a:sym typeface="CommonBullets" pitchFamily="34" charset="2"/>
              </a:rPr>
              <a:t> </a:t>
            </a:r>
            <a:r>
              <a:rPr lang="en-US" b="1">
                <a:solidFill>
                  <a:srgbClr val="003399"/>
                </a:solidFill>
                <a:sym typeface="CommonBullets" pitchFamily="34" charset="2"/>
              </a:rPr>
              <a:t>depolarization</a:t>
            </a:r>
            <a:r>
              <a:rPr lang="en-US">
                <a:solidFill>
                  <a:srgbClr val="003399"/>
                </a:solidFill>
                <a:sym typeface="CommonBullets" pitchFamily="34" charset="2"/>
              </a:rPr>
              <a:t> </a:t>
            </a:r>
            <a:r>
              <a:rPr lang="en-US" b="1" u="sng">
                <a:solidFill>
                  <a:srgbClr val="003399"/>
                </a:solidFill>
                <a:sym typeface="CommonBullets" pitchFamily="34" charset="2"/>
              </a:rPr>
              <a:t>increases</a:t>
            </a:r>
            <a:r>
              <a:rPr lang="en-US">
                <a:sym typeface="CommonBullets" pitchFamily="34" charset="2"/>
              </a:rPr>
              <a:t> the probability of producing nerve impulses; </a:t>
            </a:r>
            <a:r>
              <a:rPr lang="en-US" b="1">
                <a:solidFill>
                  <a:srgbClr val="003399"/>
                </a:solidFill>
                <a:sym typeface="CommonBullets" pitchFamily="34" charset="2"/>
              </a:rPr>
              <a:t>hyperpolarization </a:t>
            </a:r>
            <a:r>
              <a:rPr lang="en-US" b="1" u="sng">
                <a:solidFill>
                  <a:srgbClr val="003399"/>
                </a:solidFill>
                <a:sym typeface="CommonBullets" pitchFamily="34" charset="2"/>
              </a:rPr>
              <a:t>decreases</a:t>
            </a:r>
            <a:r>
              <a:rPr lang="en-US">
                <a:sym typeface="CommonBullets" pitchFamily="34" charset="2"/>
              </a:rPr>
              <a:t> this probability</a:t>
            </a:r>
          </a:p>
        </p:txBody>
      </p:sp>
      <p:sp>
        <p:nvSpPr>
          <p:cNvPr id="46085" name="TextBox 5"/>
          <p:cNvSpPr txBox="1">
            <a:spLocks noChangeArrowheads="1"/>
          </p:cNvSpPr>
          <p:nvPr/>
        </p:nvSpPr>
        <p:spPr bwMode="auto">
          <a:xfrm>
            <a:off x="6973888" y="4660900"/>
            <a:ext cx="109537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800" b="1">
                <a:solidFill>
                  <a:srgbClr val="660066"/>
                </a:solidFill>
              </a:rPr>
              <a:t>Fig. 11.9</a:t>
            </a:r>
          </a:p>
        </p:txBody>
      </p:sp>
    </p:spTree>
    <p:extLst>
      <p:ext uri="{BB962C8B-B14F-4D97-AF65-F5344CB8AC3E}">
        <p14:creationId xmlns:p14="http://schemas.microsoft.com/office/powerpoint/2010/main" val="8729435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Text Box 5"/>
          <p:cNvSpPr txBox="1">
            <a:spLocks noChangeArrowheads="1"/>
          </p:cNvSpPr>
          <p:nvPr/>
        </p:nvSpPr>
        <p:spPr bwMode="auto">
          <a:xfrm>
            <a:off x="7354888" y="6302375"/>
            <a:ext cx="1219200" cy="346075"/>
          </a:xfrm>
          <a:prstGeom prst="rect">
            <a:avLst/>
          </a:prstGeom>
          <a:solidFill>
            <a:schemeClr val="bg1"/>
          </a:solidFill>
          <a:ln w="9525">
            <a:solidFill>
              <a:srgbClr val="80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1600">
                <a:solidFill>
                  <a:srgbClr val="663300"/>
                </a:solidFill>
              </a:rPr>
              <a:t>Fig. 11.10b</a:t>
            </a:r>
            <a:endParaRPr lang="en-US" sz="1600"/>
          </a:p>
        </p:txBody>
      </p:sp>
      <p:sp>
        <p:nvSpPr>
          <p:cNvPr id="47107" name="Text Box 6"/>
          <p:cNvSpPr txBox="1">
            <a:spLocks noChangeArrowheads="1"/>
          </p:cNvSpPr>
          <p:nvPr/>
        </p:nvSpPr>
        <p:spPr bwMode="auto">
          <a:xfrm>
            <a:off x="0" y="39688"/>
            <a:ext cx="5729288" cy="16922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b="1" u="sng">
                <a:solidFill>
                  <a:srgbClr val="800000"/>
                </a:solidFill>
              </a:rPr>
              <a:t>Graded Potentials</a:t>
            </a:r>
            <a:endParaRPr lang="en-US" b="1">
              <a:solidFill>
                <a:srgbClr val="800000"/>
              </a:solidFill>
            </a:endParaRPr>
          </a:p>
          <a:p>
            <a:pPr algn="ctr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short-lived </a:t>
            </a:r>
            <a:r>
              <a:rPr lang="en-US" b="1">
                <a:solidFill>
                  <a:srgbClr val="800000"/>
                </a:solidFill>
                <a:sym typeface="CommonBullets" pitchFamily="34" charset="2"/>
              </a:rPr>
              <a:t>de</a:t>
            </a:r>
            <a:r>
              <a:rPr lang="en-US">
                <a:sym typeface="CommonBullets" pitchFamily="34" charset="2"/>
              </a:rPr>
              <a:t>polarizations or</a:t>
            </a:r>
            <a:r>
              <a:rPr lang="en-US" b="1">
                <a:solidFill>
                  <a:srgbClr val="800000"/>
                </a:solidFill>
                <a:sym typeface="CommonBullets" pitchFamily="34" charset="2"/>
              </a:rPr>
              <a:t> hyper</a:t>
            </a:r>
            <a:r>
              <a:rPr lang="en-US">
                <a:sym typeface="CommonBullets" pitchFamily="34" charset="2"/>
              </a:rPr>
              <a:t>polarizations</a:t>
            </a:r>
            <a:endParaRPr lang="en-US" u="sng"/>
          </a:p>
          <a:p>
            <a:pPr algn="ctr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current </a:t>
            </a:r>
            <a:r>
              <a:rPr lang="en-US" b="1">
                <a:solidFill>
                  <a:srgbClr val="800000"/>
                </a:solidFill>
                <a:sym typeface="CommonBullets" pitchFamily="34" charset="2"/>
              </a:rPr>
              <a:t>decreases </a:t>
            </a:r>
            <a:r>
              <a:rPr lang="en-US">
                <a:sym typeface="CommonBullets" pitchFamily="34" charset="2"/>
              </a:rPr>
              <a:t>with distance traveled</a:t>
            </a:r>
          </a:p>
          <a:p>
            <a:pPr algn="ctr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b="1">
                <a:solidFill>
                  <a:srgbClr val="663300"/>
                </a:solidFill>
                <a:sym typeface="CommonBullets" pitchFamily="34" charset="2"/>
              </a:rPr>
              <a:t>graded</a:t>
            </a:r>
            <a:r>
              <a:rPr lang="en-US">
                <a:sym typeface="CommonBullets" pitchFamily="34" charset="2"/>
              </a:rPr>
              <a:t> because magnitude determined by strength of stimulus</a:t>
            </a:r>
            <a:endParaRPr lang="en-US" u="sng"/>
          </a:p>
        </p:txBody>
      </p:sp>
      <p:grpSp>
        <p:nvGrpSpPr>
          <p:cNvPr id="47108" name="Group 7"/>
          <p:cNvGrpSpPr>
            <a:grpSpLocks/>
          </p:cNvGrpSpPr>
          <p:nvPr/>
        </p:nvGrpSpPr>
        <p:grpSpPr bwMode="auto">
          <a:xfrm>
            <a:off x="282575" y="4864100"/>
            <a:ext cx="3352800" cy="1001713"/>
            <a:chOff x="421" y="810"/>
            <a:chExt cx="2112" cy="631"/>
          </a:xfrm>
        </p:grpSpPr>
        <p:sp>
          <p:nvSpPr>
            <p:cNvPr id="22" name="Oval 8"/>
            <p:cNvSpPr>
              <a:spLocks noChangeArrowheads="1"/>
            </p:cNvSpPr>
            <p:nvPr/>
          </p:nvSpPr>
          <p:spPr bwMode="auto">
            <a:xfrm>
              <a:off x="421" y="810"/>
              <a:ext cx="2112" cy="631"/>
            </a:xfrm>
            <a:prstGeom prst="ellipse">
              <a:avLst/>
            </a:prstGeom>
            <a:gradFill rotWithShape="0">
              <a:gsLst>
                <a:gs pos="0">
                  <a:srgbClr val="663300">
                    <a:alpha val="46001"/>
                  </a:srgbClr>
                </a:gs>
                <a:gs pos="50000">
                  <a:srgbClr val="663300">
                    <a:gamma/>
                    <a:tint val="0"/>
                    <a:invGamma/>
                  </a:srgbClr>
                </a:gs>
                <a:gs pos="100000">
                  <a:srgbClr val="663300">
                    <a:alpha val="46001"/>
                  </a:srgbClr>
                </a:gs>
              </a:gsLst>
              <a:lin ang="5400000" scaled="1"/>
            </a:gradFill>
            <a:ln w="19050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47122" name="Text Box 9"/>
            <p:cNvSpPr txBox="1">
              <a:spLocks noChangeArrowheads="1"/>
            </p:cNvSpPr>
            <p:nvPr/>
          </p:nvSpPr>
          <p:spPr bwMode="auto">
            <a:xfrm>
              <a:off x="515" y="858"/>
              <a:ext cx="1899" cy="462"/>
            </a:xfrm>
            <a:prstGeom prst="rect">
              <a:avLst/>
            </a:prstGeom>
            <a:noFill/>
            <a:ln w="19050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>
                <a:lnSpc>
                  <a:spcPct val="80000"/>
                </a:lnSpc>
                <a:spcBef>
                  <a:spcPct val="50000"/>
                </a:spcBef>
              </a:pPr>
              <a:r>
                <a:rPr lang="en-US" b="1" i="1">
                  <a:solidFill>
                    <a:srgbClr val="663300"/>
                  </a:solidFill>
                </a:rPr>
                <a:t>Generator potential</a:t>
              </a:r>
            </a:p>
            <a:p>
              <a:pPr algn="ctr" eaLnBrk="0" hangingPunct="0">
                <a:lnSpc>
                  <a:spcPct val="80000"/>
                </a:lnSpc>
                <a:spcBef>
                  <a:spcPct val="50000"/>
                </a:spcBef>
              </a:pPr>
              <a:r>
                <a:rPr lang="en-US" b="1" i="1">
                  <a:solidFill>
                    <a:srgbClr val="663300"/>
                  </a:solidFill>
                </a:rPr>
                <a:t>Postsynaptic potential</a:t>
              </a:r>
              <a:endParaRPr lang="en-US" i="1">
                <a:solidFill>
                  <a:srgbClr val="663300"/>
                </a:solidFill>
              </a:endParaRPr>
            </a:p>
          </p:txBody>
        </p:sp>
      </p:grpSp>
      <p:sp>
        <p:nvSpPr>
          <p:cNvPr id="47109" name="Text Box 10"/>
          <p:cNvSpPr txBox="1">
            <a:spLocks noChangeArrowheads="1"/>
          </p:cNvSpPr>
          <p:nvPr/>
        </p:nvSpPr>
        <p:spPr bwMode="auto">
          <a:xfrm>
            <a:off x="5791200" y="152400"/>
            <a:ext cx="3200400" cy="3098800"/>
          </a:xfrm>
          <a:prstGeom prst="rect">
            <a:avLst/>
          </a:prstGeom>
          <a:solidFill>
            <a:schemeClr val="bg1"/>
          </a:solidFill>
          <a:ln w="19050">
            <a:solidFill>
              <a:srgbClr val="663300"/>
            </a:solidFill>
            <a:prstDash val="sysDot"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/>
              <a:t>Initial stimulus </a:t>
            </a:r>
            <a:r>
              <a:rPr lang="en-US" b="1">
                <a:solidFill>
                  <a:srgbClr val="800000"/>
                </a:solidFill>
              </a:rPr>
              <a:t>depolarizes</a:t>
            </a:r>
            <a:r>
              <a:rPr lang="en-US"/>
              <a:t> or </a:t>
            </a:r>
            <a:r>
              <a:rPr lang="en-US" b="1">
                <a:solidFill>
                  <a:srgbClr val="800000"/>
                </a:solidFill>
              </a:rPr>
              <a:t>hyperpolarizes</a:t>
            </a:r>
            <a:r>
              <a:rPr lang="en-US"/>
              <a:t> local area of membrane</a:t>
            </a:r>
          </a:p>
          <a:p>
            <a:pPr algn="ctr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b="1">
                <a:solidFill>
                  <a:srgbClr val="993300"/>
                </a:solidFill>
                <a:sym typeface="Symbol" pitchFamily="18" charset="2"/>
              </a:rPr>
              <a:t></a:t>
            </a:r>
          </a:p>
          <a:p>
            <a:pPr algn="ctr" eaLnBrk="0" hangingPunct="0">
              <a:spcBef>
                <a:spcPct val="50000"/>
              </a:spcBef>
            </a:pPr>
            <a:r>
              <a:rPr lang="en-US" b="1">
                <a:solidFill>
                  <a:srgbClr val="800000"/>
                </a:solidFill>
                <a:sym typeface="WP MathA" pitchFamily="2" charset="2"/>
              </a:rPr>
              <a:t>decremental</a:t>
            </a:r>
            <a:r>
              <a:rPr lang="en-US" b="1">
                <a:sym typeface="WP MathA" pitchFamily="2" charset="2"/>
              </a:rPr>
              <a:t> </a:t>
            </a:r>
            <a:r>
              <a:rPr lang="en-US">
                <a:sym typeface="WP MathA" pitchFamily="2" charset="2"/>
              </a:rPr>
              <a:t>movement of ions on </a:t>
            </a:r>
            <a:r>
              <a:rPr lang="en-US" b="1">
                <a:solidFill>
                  <a:srgbClr val="800000"/>
                </a:solidFill>
                <a:sym typeface="WP MathA" pitchFamily="2" charset="2"/>
              </a:rPr>
              <a:t>either side</a:t>
            </a:r>
            <a:r>
              <a:rPr lang="en-US">
                <a:sym typeface="WP MathA" pitchFamily="2" charset="2"/>
              </a:rPr>
              <a:t> of membrane propagates signal for short distance</a:t>
            </a:r>
            <a:endParaRPr lang="en-US"/>
          </a:p>
        </p:txBody>
      </p:sp>
      <p:grpSp>
        <p:nvGrpSpPr>
          <p:cNvPr id="47110" name="Group 23"/>
          <p:cNvGrpSpPr>
            <a:grpSpLocks/>
          </p:cNvGrpSpPr>
          <p:nvPr/>
        </p:nvGrpSpPr>
        <p:grpSpPr bwMode="auto">
          <a:xfrm>
            <a:off x="176213" y="1762125"/>
            <a:ext cx="5175250" cy="2513013"/>
            <a:chOff x="176263" y="1762701"/>
            <a:chExt cx="5175655" cy="2511843"/>
          </a:xfrm>
        </p:grpSpPr>
        <p:pic>
          <p:nvPicPr>
            <p:cNvPr id="47117" name="Picture 13" descr="E:\Chapter_11\B_JPEG_Images_and_Tables\a_labeled\figure_11_10a_labeled.jpg"/>
            <p:cNvPicPr>
              <a:picLocks noChangeAspect="1" noChangeArrowheads="1"/>
            </p:cNvPicPr>
            <p:nvPr/>
          </p:nvPicPr>
          <p:blipFill>
            <a:blip r:embed="rId3" cstate="print"/>
            <a:srcRect l="1979" t="2773" r="1979" b="14874"/>
            <a:stretch>
              <a:fillRect/>
            </a:stretch>
          </p:blipFill>
          <p:spPr bwMode="auto">
            <a:xfrm>
              <a:off x="176263" y="1762701"/>
              <a:ext cx="5175655" cy="248980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0" name="Rectangle 19"/>
            <p:cNvSpPr/>
            <p:nvPr/>
          </p:nvSpPr>
          <p:spPr>
            <a:xfrm>
              <a:off x="2181432" y="4031769"/>
              <a:ext cx="1938490" cy="24277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sp>
        <p:nvSpPr>
          <p:cNvPr id="47111" name="Text Box 4"/>
          <p:cNvSpPr txBox="1">
            <a:spLocks noChangeArrowheads="1"/>
          </p:cNvSpPr>
          <p:nvPr/>
        </p:nvSpPr>
        <p:spPr bwMode="auto">
          <a:xfrm>
            <a:off x="4065588" y="2205038"/>
            <a:ext cx="1219200" cy="346075"/>
          </a:xfrm>
          <a:prstGeom prst="rect">
            <a:avLst/>
          </a:prstGeom>
          <a:solidFill>
            <a:srgbClr val="FFFFFF"/>
          </a:solidFill>
          <a:ln w="9525">
            <a:solidFill>
              <a:srgbClr val="80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1600">
                <a:solidFill>
                  <a:srgbClr val="663300"/>
                </a:solidFill>
              </a:rPr>
              <a:t>Fig. 11.10a</a:t>
            </a:r>
            <a:endParaRPr lang="en-US" sz="1600"/>
          </a:p>
        </p:txBody>
      </p:sp>
      <p:grpSp>
        <p:nvGrpSpPr>
          <p:cNvPr id="47112" name="Group 25"/>
          <p:cNvGrpSpPr>
            <a:grpSpLocks/>
          </p:cNvGrpSpPr>
          <p:nvPr/>
        </p:nvGrpSpPr>
        <p:grpSpPr bwMode="auto">
          <a:xfrm>
            <a:off x="4087813" y="3821113"/>
            <a:ext cx="4505325" cy="2320925"/>
            <a:chOff x="4087257" y="3820663"/>
            <a:chExt cx="4505900" cy="2321240"/>
          </a:xfrm>
        </p:grpSpPr>
        <p:grpSp>
          <p:nvGrpSpPr>
            <p:cNvPr id="47113" name="Group 16"/>
            <p:cNvGrpSpPr>
              <a:grpSpLocks/>
            </p:cNvGrpSpPr>
            <p:nvPr/>
          </p:nvGrpSpPr>
          <p:grpSpPr bwMode="auto">
            <a:xfrm>
              <a:off x="4087257" y="3820663"/>
              <a:ext cx="4461832" cy="2321240"/>
              <a:chOff x="4682168" y="4470658"/>
              <a:chExt cx="4461832" cy="2321240"/>
            </a:xfrm>
          </p:grpSpPr>
          <p:pic>
            <p:nvPicPr>
              <p:cNvPr id="47115" name="Picture 14" descr="E:\Chapter_11\B_JPEG_Images_and_Tables\a_labeled\figure_11_10b_labeled.jpg"/>
              <p:cNvPicPr>
                <a:picLocks noChangeAspect="1" noChangeArrowheads="1"/>
              </p:cNvPicPr>
              <p:nvPr/>
            </p:nvPicPr>
            <p:blipFill>
              <a:blip r:embed="rId4" cstate="print"/>
              <a:srcRect l="1979" t="2725" r="11552" b="25941"/>
              <a:stretch>
                <a:fillRect/>
              </a:stretch>
            </p:blipFill>
            <p:spPr bwMode="auto">
              <a:xfrm>
                <a:off x="4682168" y="4470658"/>
                <a:ext cx="4417764" cy="232124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14" name="Rectangle 13"/>
              <p:cNvSpPr/>
              <p:nvPr/>
            </p:nvSpPr>
            <p:spPr>
              <a:xfrm>
                <a:off x="7392376" y="5993277"/>
                <a:ext cx="1751236" cy="231806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</p:grpSp>
        <p:sp>
          <p:nvSpPr>
            <p:cNvPr id="25" name="Rectangle 24"/>
            <p:cNvSpPr/>
            <p:nvPr/>
          </p:nvSpPr>
          <p:spPr>
            <a:xfrm>
              <a:off x="7227733" y="5849763"/>
              <a:ext cx="1365424" cy="28737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10191515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50" name="Object 2"/>
          <p:cNvGraphicFramePr>
            <a:graphicFrameLocks noChangeAspect="1"/>
          </p:cNvGraphicFramePr>
          <p:nvPr/>
        </p:nvGraphicFramePr>
        <p:xfrm>
          <a:off x="0" y="0"/>
          <a:ext cx="523875" cy="873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8" name="Clip" r:id="rId3" imgW="2033280" imgH="3390840" progId="">
                  <p:embed/>
                </p:oleObj>
              </mc:Choice>
              <mc:Fallback>
                <p:oleObj name="Clip" r:id="rId3" imgW="2033280" imgH="3390840" progId="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0"/>
                        <a:ext cx="523875" cy="8731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51" name="Object 3"/>
          <p:cNvGraphicFramePr>
            <a:graphicFrameLocks noChangeAspect="1"/>
          </p:cNvGraphicFramePr>
          <p:nvPr/>
        </p:nvGraphicFramePr>
        <p:xfrm>
          <a:off x="0" y="5948363"/>
          <a:ext cx="523875" cy="873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9" name="Clip" r:id="rId5" imgW="2033280" imgH="3390840" progId="">
                  <p:embed/>
                </p:oleObj>
              </mc:Choice>
              <mc:Fallback>
                <p:oleObj name="Clip" r:id="rId5" imgW="2033280" imgH="3390840" progId="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5948363"/>
                        <a:ext cx="523875" cy="8731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52" name="Object 4"/>
          <p:cNvGraphicFramePr>
            <a:graphicFrameLocks noChangeAspect="1"/>
          </p:cNvGraphicFramePr>
          <p:nvPr/>
        </p:nvGraphicFramePr>
        <p:xfrm>
          <a:off x="8575675" y="5934075"/>
          <a:ext cx="523875" cy="873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0" name="Clip" r:id="rId6" imgW="2033280" imgH="3390840" progId="">
                  <p:embed/>
                </p:oleObj>
              </mc:Choice>
              <mc:Fallback>
                <p:oleObj name="Clip" r:id="rId6" imgW="2033280" imgH="3390840" progId="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575675" y="5934075"/>
                        <a:ext cx="523875" cy="8731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53" name="Object 5"/>
          <p:cNvGraphicFramePr>
            <a:graphicFrameLocks noChangeAspect="1"/>
          </p:cNvGraphicFramePr>
          <p:nvPr/>
        </p:nvGraphicFramePr>
        <p:xfrm>
          <a:off x="8589963" y="0"/>
          <a:ext cx="523875" cy="873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1" name="Clip" r:id="rId7" imgW="2033280" imgH="3390840" progId="">
                  <p:embed/>
                </p:oleObj>
              </mc:Choice>
              <mc:Fallback>
                <p:oleObj name="Clip" r:id="rId7" imgW="2033280" imgH="3390840" progId="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589963" y="0"/>
                        <a:ext cx="523875" cy="8731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2230" name="Text Box 6" descr="Blue tissue paper"/>
          <p:cNvSpPr txBox="1">
            <a:spLocks noChangeArrowheads="1"/>
          </p:cNvSpPr>
          <p:nvPr/>
        </p:nvSpPr>
        <p:spPr bwMode="auto">
          <a:xfrm>
            <a:off x="385763" y="746125"/>
            <a:ext cx="8416925" cy="5159375"/>
          </a:xfrm>
          <a:prstGeom prst="rect">
            <a:avLst/>
          </a:prstGeom>
          <a:noFill/>
          <a:ln w="38100" cmpd="dbl">
            <a:solidFill>
              <a:srgbClr val="0033CC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eaLnBrk="0" hangingPunct="0">
              <a:spcBef>
                <a:spcPct val="50000"/>
              </a:spcBef>
            </a:pPr>
            <a:r>
              <a:rPr lang="en-US">
                <a:latin typeface="Times New Roman" pitchFamily="18" charset="0"/>
              </a:rPr>
              <a:t> </a:t>
            </a:r>
            <a:r>
              <a:rPr lang="en-US"/>
              <a:t>Check all descriptions that apply to a resting neuron:</a:t>
            </a:r>
          </a:p>
          <a:p>
            <a:pPr marL="457200" indent="-457200" eaLnBrk="0" hangingPunct="0">
              <a:spcBef>
                <a:spcPct val="50000"/>
              </a:spcBef>
            </a:pPr>
            <a:r>
              <a:rPr lang="en-US"/>
              <a:t>1. </a:t>
            </a:r>
            <a:r>
              <a:rPr lang="en-US" u="sng"/>
              <a:t>      </a:t>
            </a:r>
            <a:r>
              <a:rPr lang="en-US"/>
              <a:t> Its inside is negative relative to its outside.</a:t>
            </a:r>
          </a:p>
          <a:p>
            <a:pPr marL="457200" indent="-457200" eaLnBrk="0" hangingPunct="0">
              <a:spcBef>
                <a:spcPct val="50000"/>
              </a:spcBef>
            </a:pPr>
            <a:r>
              <a:rPr lang="en-US"/>
              <a:t>2.</a:t>
            </a:r>
            <a:r>
              <a:rPr lang="en-US" u="sng"/>
              <a:t> </a:t>
            </a:r>
            <a:r>
              <a:rPr lang="en-US" b="1" u="sng"/>
              <a:t>     </a:t>
            </a:r>
            <a:r>
              <a:rPr lang="en-US"/>
              <a:t> Its outside is negative relative to its inside.</a:t>
            </a:r>
          </a:p>
          <a:p>
            <a:pPr marL="457200" indent="-457200" eaLnBrk="0" hangingPunct="0">
              <a:spcBef>
                <a:spcPct val="50000"/>
              </a:spcBef>
            </a:pPr>
            <a:r>
              <a:rPr lang="en-US"/>
              <a:t>3. </a:t>
            </a:r>
            <a:r>
              <a:rPr lang="en-US" u="sng"/>
              <a:t>     </a:t>
            </a:r>
            <a:r>
              <a:rPr lang="en-US"/>
              <a:t> The cytoplasm contains more Na</a:t>
            </a:r>
            <a:r>
              <a:rPr lang="en-US" baseline="30000"/>
              <a:t>+</a:t>
            </a:r>
            <a:r>
              <a:rPr lang="en-US"/>
              <a:t> and less K</a:t>
            </a:r>
            <a:r>
              <a:rPr lang="en-US" baseline="30000"/>
              <a:t>+</a:t>
            </a:r>
            <a:r>
              <a:rPr lang="en-US"/>
              <a:t> than does the ECF.</a:t>
            </a:r>
          </a:p>
          <a:p>
            <a:pPr marL="457200" indent="-457200" eaLnBrk="0" hangingPunct="0">
              <a:spcBef>
                <a:spcPct val="50000"/>
              </a:spcBef>
            </a:pPr>
            <a:r>
              <a:rPr lang="en-US"/>
              <a:t>4. </a:t>
            </a:r>
            <a:r>
              <a:rPr lang="en-US" u="sng"/>
              <a:t>     </a:t>
            </a:r>
            <a:r>
              <a:rPr lang="en-US"/>
              <a:t> The cytoplasm contains more K</a:t>
            </a:r>
            <a:r>
              <a:rPr lang="en-US" baseline="30000"/>
              <a:t>+</a:t>
            </a:r>
            <a:r>
              <a:rPr lang="en-US"/>
              <a:t> and less Na</a:t>
            </a:r>
            <a:r>
              <a:rPr lang="en-US" baseline="30000"/>
              <a:t>+</a:t>
            </a:r>
            <a:r>
              <a:rPr lang="en-US"/>
              <a:t> than does the ECF.</a:t>
            </a:r>
          </a:p>
          <a:p>
            <a:pPr marL="457200" indent="-457200" eaLnBrk="0" hangingPunct="0">
              <a:spcBef>
                <a:spcPct val="50000"/>
              </a:spcBef>
            </a:pPr>
            <a:r>
              <a:rPr lang="en-US"/>
              <a:t>5. </a:t>
            </a:r>
            <a:r>
              <a:rPr lang="en-US" u="sng"/>
              <a:t>     </a:t>
            </a:r>
            <a:r>
              <a:rPr lang="en-US"/>
              <a:t> A charge separation exists at the plasma membrane.</a:t>
            </a:r>
          </a:p>
          <a:p>
            <a:pPr marL="457200" indent="-457200" eaLnBrk="0" hangingPunct="0">
              <a:spcBef>
                <a:spcPct val="50000"/>
              </a:spcBef>
            </a:pPr>
            <a:r>
              <a:rPr lang="en-US"/>
              <a:t>6. </a:t>
            </a:r>
            <a:r>
              <a:rPr lang="en-US" u="sng"/>
              <a:t>     </a:t>
            </a:r>
            <a:r>
              <a:rPr lang="en-US"/>
              <a:t> The electrochemical gradient for the movement of Na</a:t>
            </a:r>
            <a:r>
              <a:rPr lang="en-US" baseline="30000"/>
              <a:t>+</a:t>
            </a:r>
            <a:r>
              <a:rPr lang="en-US"/>
              <a:t> across the 	membrane is greater than that for K</a:t>
            </a:r>
            <a:r>
              <a:rPr lang="en-US" baseline="30000"/>
              <a:t>+</a:t>
            </a:r>
            <a:r>
              <a:rPr lang="en-US"/>
              <a:t>.</a:t>
            </a:r>
          </a:p>
          <a:p>
            <a:pPr marL="457200" indent="-457200" eaLnBrk="0" hangingPunct="0">
              <a:spcBef>
                <a:spcPct val="50000"/>
              </a:spcBef>
            </a:pPr>
            <a:r>
              <a:rPr lang="en-US"/>
              <a:t>7. </a:t>
            </a:r>
            <a:r>
              <a:rPr lang="en-US" u="sng"/>
              <a:t>     </a:t>
            </a:r>
            <a:r>
              <a:rPr lang="en-US"/>
              <a:t> The electrochemical gradient for the movement of K</a:t>
            </a:r>
            <a:r>
              <a:rPr lang="en-US" baseline="30000"/>
              <a:t>+</a:t>
            </a:r>
            <a:r>
              <a:rPr lang="en-US"/>
              <a:t> across the 	membrane is greater than that for Na</a:t>
            </a:r>
            <a:r>
              <a:rPr lang="en-US" baseline="30000"/>
              <a:t>+</a:t>
            </a:r>
            <a:r>
              <a:rPr lang="en-US"/>
              <a:t>.</a:t>
            </a:r>
          </a:p>
          <a:p>
            <a:pPr marL="457200" indent="-457200" eaLnBrk="0" hangingPunct="0">
              <a:spcBef>
                <a:spcPct val="50000"/>
              </a:spcBef>
            </a:pPr>
            <a:r>
              <a:rPr lang="en-US"/>
              <a:t>8. </a:t>
            </a:r>
            <a:r>
              <a:rPr lang="en-US" u="sng"/>
              <a:t>     </a:t>
            </a:r>
            <a:r>
              <a:rPr lang="en-US"/>
              <a:t> The membrane is more permeable (leaky) to Na</a:t>
            </a:r>
            <a:r>
              <a:rPr lang="en-US" baseline="30000"/>
              <a:t>+</a:t>
            </a:r>
            <a:r>
              <a:rPr lang="en-US"/>
              <a:t> than to K</a:t>
            </a:r>
            <a:r>
              <a:rPr lang="en-US" baseline="30000"/>
              <a:t>+</a:t>
            </a:r>
            <a:r>
              <a:rPr lang="en-US"/>
              <a:t>.</a:t>
            </a:r>
          </a:p>
          <a:p>
            <a:pPr marL="457200" indent="-457200" eaLnBrk="0" hangingPunct="0">
              <a:spcBef>
                <a:spcPct val="50000"/>
              </a:spcBef>
            </a:pPr>
            <a:r>
              <a:rPr lang="en-US"/>
              <a:t>9. </a:t>
            </a:r>
            <a:r>
              <a:rPr lang="en-US" u="sng"/>
              <a:t>     </a:t>
            </a:r>
            <a:r>
              <a:rPr lang="en-US"/>
              <a:t> The membrane is more permeable (leaky) to K</a:t>
            </a:r>
            <a:r>
              <a:rPr lang="en-US" baseline="30000"/>
              <a:t>+</a:t>
            </a:r>
            <a:r>
              <a:rPr lang="en-US"/>
              <a:t> than to Na</a:t>
            </a:r>
            <a:r>
              <a:rPr lang="en-US" baseline="30000"/>
              <a:t>+</a:t>
            </a:r>
            <a:r>
              <a:rPr lang="en-US"/>
              <a:t>.</a:t>
            </a:r>
          </a:p>
        </p:txBody>
      </p:sp>
      <p:sp>
        <p:nvSpPr>
          <p:cNvPr id="2055" name="Text Box 7" descr="Newsprint"/>
          <p:cNvSpPr txBox="1">
            <a:spLocks noChangeArrowheads="1"/>
          </p:cNvSpPr>
          <p:nvPr/>
        </p:nvSpPr>
        <p:spPr bwMode="auto">
          <a:xfrm>
            <a:off x="7162800" y="6324600"/>
            <a:ext cx="1066800" cy="244475"/>
          </a:xfrm>
          <a:prstGeom prst="rect">
            <a:avLst/>
          </a:prstGeom>
          <a:blipFill dpi="0" rotWithShape="0">
            <a:blip r:embed="rId8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000" b="1" i="1">
                <a:latin typeface="NuptialScript" pitchFamily="18" charset="0"/>
              </a:rPr>
              <a:t>J. Carnegie, UofO</a:t>
            </a:r>
            <a:endParaRPr lang="en-CA" sz="1000" b="1" i="1">
              <a:latin typeface="NuptialScript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59444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22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22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30" grpId="0" animBg="1" autoUpdateAnimBg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Text Box 3"/>
          <p:cNvSpPr txBox="1">
            <a:spLocks noChangeArrowheads="1"/>
          </p:cNvSpPr>
          <p:nvPr/>
        </p:nvSpPr>
        <p:spPr bwMode="auto">
          <a:xfrm>
            <a:off x="0" y="-1588"/>
            <a:ext cx="9144000" cy="3327401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eaLnBrk="0" hangingPunct="0">
              <a:lnSpc>
                <a:spcPct val="75000"/>
              </a:lnSpc>
              <a:spcBef>
                <a:spcPct val="50000"/>
              </a:spcBef>
              <a:tabLst>
                <a:tab pos="2578100" algn="l"/>
              </a:tabLst>
            </a:pPr>
            <a:r>
              <a:rPr lang="en-US" b="1" i="1">
                <a:solidFill>
                  <a:srgbClr val="000099"/>
                </a:solidFill>
              </a:rPr>
              <a:t>2.2.2.6  describe and graph a typical action potential, illustrating the 3 consecutive, overlapping changes in membrane permeability to specific ions; define: threshold, hyperpolarization undershoot, absolute refractory period, relative refractory period</a:t>
            </a:r>
          </a:p>
          <a:p>
            <a:pPr marL="457200" indent="-457200" eaLnBrk="0" hangingPunct="0">
              <a:lnSpc>
                <a:spcPct val="80000"/>
              </a:lnSpc>
              <a:spcBef>
                <a:spcPct val="50000"/>
              </a:spcBef>
              <a:tabLst>
                <a:tab pos="2578100" algn="l"/>
              </a:tabLst>
            </a:pPr>
            <a:r>
              <a:rPr lang="en-US" b="1" i="1">
                <a:solidFill>
                  <a:schemeClr val="accent2"/>
                </a:solidFill>
              </a:rPr>
              <a:t>Definition:</a:t>
            </a:r>
            <a:r>
              <a:rPr lang="en-US" i="1">
                <a:solidFill>
                  <a:schemeClr val="accent2"/>
                </a:solidFill>
              </a:rPr>
              <a:t>   a brief reversal of membrane potential;  total amplitude </a:t>
            </a:r>
            <a:r>
              <a:rPr lang="en-US" i="1">
                <a:solidFill>
                  <a:schemeClr val="accent2"/>
                </a:solidFill>
                <a:sym typeface="WP MathA" pitchFamily="2" charset="2"/>
              </a:rPr>
              <a:t>= ~</a:t>
            </a:r>
            <a:r>
              <a:rPr lang="en-US" i="1">
                <a:solidFill>
                  <a:schemeClr val="accent2"/>
                </a:solidFill>
              </a:rPr>
              <a:t>100 mV   (from -70 to +30 mV)</a:t>
            </a:r>
          </a:p>
          <a:p>
            <a:pPr marL="457200" indent="-457200" eaLnBrk="0" hangingPunct="0">
              <a:lnSpc>
                <a:spcPct val="80000"/>
              </a:lnSpc>
              <a:spcBef>
                <a:spcPct val="50000"/>
              </a:spcBef>
              <a:tabLst>
                <a:tab pos="2578100" algn="l"/>
              </a:tabLst>
            </a:pPr>
            <a:r>
              <a:rPr lang="en-US">
                <a:sym typeface="Symbol" pitchFamily="18" charset="2"/>
              </a:rPr>
              <a:t></a:t>
            </a:r>
            <a:r>
              <a:rPr lang="en-US">
                <a:sym typeface="CommonBullets" pitchFamily="34" charset="2"/>
              </a:rPr>
              <a:t>  cells with </a:t>
            </a:r>
            <a:r>
              <a:rPr lang="en-US" b="1">
                <a:solidFill>
                  <a:schemeClr val="accent2"/>
                </a:solidFill>
                <a:sym typeface="CommonBullets" pitchFamily="34" charset="2"/>
              </a:rPr>
              <a:t>excitable membranes</a:t>
            </a:r>
            <a:r>
              <a:rPr lang="en-US">
                <a:sym typeface="CommonBullets" pitchFamily="34" charset="2"/>
              </a:rPr>
              <a:t> (neurons, muscle cells) can generate </a:t>
            </a:r>
            <a:r>
              <a:rPr lang="en-US" b="1">
                <a:solidFill>
                  <a:schemeClr val="accent2"/>
                </a:solidFill>
                <a:sym typeface="CommonBullets" pitchFamily="34" charset="2"/>
              </a:rPr>
              <a:t>action potentials</a:t>
            </a:r>
            <a:r>
              <a:rPr lang="en-US">
                <a:sym typeface="CommonBullets" pitchFamily="34" charset="2"/>
              </a:rPr>
              <a:t>; in neurons, only </a:t>
            </a:r>
            <a:r>
              <a:rPr lang="en-US" b="1">
                <a:solidFill>
                  <a:srgbClr val="0099FF"/>
                </a:solidFill>
                <a:sym typeface="CommonBullets" pitchFamily="34" charset="2"/>
              </a:rPr>
              <a:t>axons </a:t>
            </a:r>
            <a:r>
              <a:rPr lang="en-US">
                <a:sym typeface="CommonBullets" pitchFamily="34" charset="2"/>
              </a:rPr>
              <a:t>can generate action potentials</a:t>
            </a:r>
          </a:p>
          <a:p>
            <a:pPr marL="457200" indent="-457200" algn="ctr" eaLnBrk="0" hangingPunct="0">
              <a:lnSpc>
                <a:spcPct val="80000"/>
              </a:lnSpc>
              <a:spcBef>
                <a:spcPct val="50000"/>
              </a:spcBef>
              <a:tabLst>
                <a:tab pos="2578100" algn="l"/>
              </a:tabLst>
            </a:pPr>
            <a:r>
              <a:rPr lang="en-US">
                <a:solidFill>
                  <a:schemeClr val="accent2"/>
                </a:solidFill>
                <a:sym typeface="CommonBullets" pitchFamily="34" charset="2"/>
              </a:rPr>
              <a:t>  </a:t>
            </a:r>
            <a:r>
              <a:rPr lang="en-US" b="1">
                <a:solidFill>
                  <a:schemeClr val="accent2"/>
                </a:solidFill>
                <a:sym typeface="CommonBullets" pitchFamily="34" charset="2"/>
              </a:rPr>
              <a:t>APs do </a:t>
            </a:r>
            <a:r>
              <a:rPr lang="en-US" b="1" u="sng">
                <a:solidFill>
                  <a:schemeClr val="accent2"/>
                </a:solidFill>
                <a:sym typeface="CommonBullets" pitchFamily="34" charset="2"/>
              </a:rPr>
              <a:t>not</a:t>
            </a:r>
            <a:r>
              <a:rPr lang="en-US" b="1">
                <a:solidFill>
                  <a:schemeClr val="accent2"/>
                </a:solidFill>
                <a:sym typeface="CommonBullets" pitchFamily="34" charset="2"/>
              </a:rPr>
              <a:t> decrease in amplitude with distance </a:t>
            </a:r>
            <a:r>
              <a:rPr lang="en-CA" b="1">
                <a:solidFill>
                  <a:schemeClr val="accent2"/>
                </a:solidFill>
                <a:sym typeface="CommonBullets" pitchFamily="34" charset="2"/>
              </a:rPr>
              <a:t>travelled!!</a:t>
            </a:r>
            <a:endParaRPr lang="en-US">
              <a:solidFill>
                <a:srgbClr val="0099FF"/>
              </a:solidFill>
              <a:sym typeface="CommonBullets" pitchFamily="34" charset="2"/>
            </a:endParaRPr>
          </a:p>
          <a:p>
            <a:pPr marL="457200" indent="-457200" eaLnBrk="0" hangingPunct="0">
              <a:lnSpc>
                <a:spcPct val="80000"/>
              </a:lnSpc>
              <a:spcBef>
                <a:spcPct val="50000"/>
              </a:spcBef>
              <a:tabLst>
                <a:tab pos="2578100" algn="l"/>
              </a:tabLst>
            </a:pPr>
            <a:r>
              <a:rPr lang="en-US">
                <a:sym typeface="Symbol" pitchFamily="18" charset="2"/>
              </a:rPr>
              <a:t></a:t>
            </a:r>
            <a:r>
              <a:rPr lang="en-US">
                <a:sym typeface="CommonBullets" pitchFamily="34" charset="2"/>
              </a:rPr>
              <a:t>  </a:t>
            </a:r>
            <a:r>
              <a:rPr lang="en-US" b="1">
                <a:solidFill>
                  <a:schemeClr val="accent2"/>
                </a:solidFill>
                <a:sym typeface="CommonBullets" pitchFamily="34" charset="2"/>
              </a:rPr>
              <a:t>voltage-gated</a:t>
            </a:r>
            <a:r>
              <a:rPr lang="en-US">
                <a:sym typeface="CommonBullets" pitchFamily="34" charset="2"/>
              </a:rPr>
              <a:t> channels on axons open &amp; close in response to local currents 	</a:t>
            </a:r>
            <a:r>
              <a:rPr lang="en-US">
                <a:solidFill>
                  <a:schemeClr val="accent2"/>
                </a:solidFill>
                <a:sym typeface="CommonBullets" pitchFamily="34" charset="2"/>
              </a:rPr>
              <a:t>(</a:t>
            </a:r>
            <a:r>
              <a:rPr lang="en-US" b="1">
                <a:solidFill>
                  <a:schemeClr val="accent2"/>
                </a:solidFill>
                <a:sym typeface="CommonBullets" pitchFamily="34" charset="2"/>
              </a:rPr>
              <a:t>graded potentials</a:t>
            </a:r>
            <a:r>
              <a:rPr lang="en-US">
                <a:solidFill>
                  <a:schemeClr val="accent2"/>
                </a:solidFill>
                <a:sym typeface="CommonBullets" pitchFamily="34" charset="2"/>
              </a:rPr>
              <a:t>)</a:t>
            </a:r>
          </a:p>
        </p:txBody>
      </p:sp>
      <p:sp>
        <p:nvSpPr>
          <p:cNvPr id="48131" name="Text Box 5" descr="Newsprint"/>
          <p:cNvSpPr txBox="1">
            <a:spLocks noChangeArrowheads="1"/>
          </p:cNvSpPr>
          <p:nvPr/>
        </p:nvSpPr>
        <p:spPr bwMode="auto">
          <a:xfrm>
            <a:off x="360363" y="6327775"/>
            <a:ext cx="1271587" cy="244475"/>
          </a:xfrm>
          <a:prstGeom prst="rect">
            <a:avLst/>
          </a:prstGeom>
          <a:blipFill dpi="0" rotWithShape="0">
            <a:blip r:embed="rId2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000" b="1" i="1">
                <a:latin typeface="NuptialScript" pitchFamily="18" charset="0"/>
              </a:rPr>
              <a:t>J. Carnegie, UofO</a:t>
            </a:r>
            <a:endParaRPr lang="en-CA" sz="1000" b="1" i="1">
              <a:latin typeface="NuptialScript" pitchFamily="18" charset="0"/>
            </a:endParaRPr>
          </a:p>
        </p:txBody>
      </p:sp>
      <p:pic>
        <p:nvPicPr>
          <p:cNvPr id="48132" name="Picture 10" descr="300px-Action-potential"/>
          <p:cNvPicPr>
            <a:picLocks noChangeAspect="1" noChangeArrowheads="1"/>
          </p:cNvPicPr>
          <p:nvPr/>
        </p:nvPicPr>
        <p:blipFill>
          <a:blip r:embed="rId3" cstate="print">
            <a:lum bright="-6000" contrast="12000"/>
          </a:blip>
          <a:srcRect t="2472"/>
          <a:stretch>
            <a:fillRect/>
          </a:stretch>
        </p:blipFill>
        <p:spPr bwMode="auto">
          <a:xfrm>
            <a:off x="4230688" y="3446463"/>
            <a:ext cx="3487737" cy="3355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8133" name="Rectangle 11"/>
          <p:cNvSpPr>
            <a:spLocks noChangeArrowheads="1"/>
          </p:cNvSpPr>
          <p:nvPr/>
        </p:nvSpPr>
        <p:spPr bwMode="auto">
          <a:xfrm>
            <a:off x="254000" y="4883150"/>
            <a:ext cx="33067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000">
                <a:hlinkClick r:id="rId4"/>
              </a:rPr>
              <a:t>http://www.chm.bris.ac.uk/webprojects2006/Cowlishaw/mech%20synaptic%20transmission.htm</a:t>
            </a:r>
            <a:r>
              <a:rPr lang="en-US" sz="100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337022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Text Box 2"/>
          <p:cNvSpPr txBox="1">
            <a:spLocks noChangeArrowheads="1"/>
          </p:cNvSpPr>
          <p:nvPr/>
        </p:nvSpPr>
        <p:spPr bwMode="auto">
          <a:xfrm>
            <a:off x="30163" y="195263"/>
            <a:ext cx="4495800" cy="6408737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US" b="1" u="sng">
                <a:solidFill>
                  <a:srgbClr val="800000"/>
                </a:solidFill>
              </a:rPr>
              <a:t>Generation of an Action Potential</a:t>
            </a:r>
            <a:endParaRPr lang="en-US">
              <a:sym typeface="CommonBullets" pitchFamily="34" charset="2"/>
            </a:endParaRPr>
          </a:p>
          <a:p>
            <a:pPr algn="ctr" eaLnBrk="0" hangingPunct="0">
              <a:lnSpc>
                <a:spcPct val="60000"/>
              </a:lnSpc>
              <a:spcBef>
                <a:spcPct val="50000"/>
              </a:spcBef>
            </a:pPr>
            <a:r>
              <a:rPr lang="en-US"/>
              <a:t>transient </a:t>
            </a:r>
            <a:r>
              <a:rPr lang="en-US">
                <a:solidFill>
                  <a:srgbClr val="800000"/>
                </a:solidFill>
              </a:rPr>
              <a:t>increase </a:t>
            </a:r>
            <a:r>
              <a:rPr lang="en-US"/>
              <a:t>in  </a:t>
            </a:r>
            <a:r>
              <a:rPr lang="en-US" b="1">
                <a:solidFill>
                  <a:srgbClr val="800000"/>
                </a:solidFill>
              </a:rPr>
              <a:t>Na</a:t>
            </a:r>
            <a:r>
              <a:rPr lang="en-US" b="1" baseline="30000">
                <a:solidFill>
                  <a:srgbClr val="800000"/>
                </a:solidFill>
              </a:rPr>
              <a:t>+</a:t>
            </a:r>
            <a:r>
              <a:rPr lang="en-US" b="1">
                <a:solidFill>
                  <a:srgbClr val="800000"/>
                </a:solidFill>
              </a:rPr>
              <a:t> permeability</a:t>
            </a:r>
          </a:p>
          <a:p>
            <a:pPr algn="ctr" eaLnBrk="0" hangingPunct="0">
              <a:lnSpc>
                <a:spcPct val="60000"/>
              </a:lnSpc>
              <a:spcBef>
                <a:spcPct val="50000"/>
              </a:spcBef>
            </a:pPr>
            <a:endParaRPr lang="en-US">
              <a:solidFill>
                <a:srgbClr val="800000"/>
              </a:solidFill>
            </a:endParaRPr>
          </a:p>
          <a:p>
            <a:pPr algn="ctr" eaLnBrk="0" hangingPunct="0">
              <a:lnSpc>
                <a:spcPct val="50000"/>
              </a:lnSpc>
              <a:spcBef>
                <a:spcPct val="50000"/>
              </a:spcBef>
            </a:pPr>
            <a:r>
              <a:rPr lang="en-US"/>
              <a:t>restoration of  </a:t>
            </a:r>
            <a:r>
              <a:rPr lang="en-US" b="1">
                <a:solidFill>
                  <a:srgbClr val="800000"/>
                </a:solidFill>
              </a:rPr>
              <a:t>Na</a:t>
            </a:r>
            <a:r>
              <a:rPr lang="en-US" b="1" baseline="30000">
                <a:solidFill>
                  <a:srgbClr val="800000"/>
                </a:solidFill>
              </a:rPr>
              <a:t>+</a:t>
            </a:r>
            <a:r>
              <a:rPr lang="en-US" b="1">
                <a:solidFill>
                  <a:srgbClr val="800000"/>
                </a:solidFill>
              </a:rPr>
              <a:t> impermeability</a:t>
            </a:r>
          </a:p>
          <a:p>
            <a:pPr algn="ctr" eaLnBrk="0" hangingPunct="0">
              <a:lnSpc>
                <a:spcPct val="50000"/>
              </a:lnSpc>
              <a:spcBef>
                <a:spcPct val="50000"/>
              </a:spcBef>
            </a:pPr>
            <a:endParaRPr lang="en-US" b="1">
              <a:solidFill>
                <a:srgbClr val="800000"/>
              </a:solidFill>
            </a:endParaRPr>
          </a:p>
          <a:p>
            <a:pPr algn="ctr" eaLnBrk="0" hangingPunct="0">
              <a:lnSpc>
                <a:spcPct val="50000"/>
              </a:lnSpc>
              <a:spcBef>
                <a:spcPct val="50000"/>
              </a:spcBef>
            </a:pPr>
            <a:r>
              <a:rPr lang="en-US"/>
              <a:t>transient increase in </a:t>
            </a:r>
            <a:r>
              <a:rPr lang="en-US" b="1">
                <a:solidFill>
                  <a:srgbClr val="800000"/>
                </a:solidFill>
              </a:rPr>
              <a:t>K</a:t>
            </a:r>
            <a:r>
              <a:rPr lang="en-US" b="1" baseline="30000">
                <a:solidFill>
                  <a:srgbClr val="800000"/>
                </a:solidFill>
              </a:rPr>
              <a:t>+</a:t>
            </a:r>
            <a:r>
              <a:rPr lang="en-US" b="1">
                <a:solidFill>
                  <a:srgbClr val="800000"/>
                </a:solidFill>
              </a:rPr>
              <a:t> permeability</a:t>
            </a:r>
          </a:p>
          <a:p>
            <a:pPr algn="ctr" eaLnBrk="0" hangingPunct="0">
              <a:lnSpc>
                <a:spcPct val="65000"/>
              </a:lnSpc>
              <a:spcBef>
                <a:spcPct val="50000"/>
              </a:spcBef>
            </a:pPr>
            <a:endParaRPr lang="en-US" sz="2800" b="1" i="1">
              <a:solidFill>
                <a:srgbClr val="800000"/>
              </a:solidFill>
              <a:sym typeface="CommonBullets" pitchFamily="34" charset="2"/>
            </a:endParaRPr>
          </a:p>
          <a:p>
            <a:pPr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US" i="1" u="sng">
                <a:solidFill>
                  <a:srgbClr val="800000"/>
                </a:solidFill>
                <a:sym typeface="CommonBullets" pitchFamily="34" charset="2"/>
              </a:rPr>
              <a:t>(i)  </a:t>
            </a:r>
            <a:r>
              <a:rPr lang="en-US" b="1" i="1" u="sng">
                <a:solidFill>
                  <a:srgbClr val="800000"/>
                </a:solidFill>
                <a:sym typeface="CommonBullets" pitchFamily="34" charset="2"/>
              </a:rPr>
              <a:t>Increase </a:t>
            </a:r>
            <a:r>
              <a:rPr lang="en-US" i="1" u="sng">
                <a:solidFill>
                  <a:srgbClr val="800000"/>
                </a:solidFill>
                <a:sym typeface="CommonBullets" pitchFamily="34" charset="2"/>
              </a:rPr>
              <a:t>in Na</a:t>
            </a:r>
            <a:r>
              <a:rPr lang="en-US" i="1" u="sng" baseline="30000">
                <a:solidFill>
                  <a:srgbClr val="800000"/>
                </a:solidFill>
                <a:sym typeface="CommonBullets" pitchFamily="34" charset="2"/>
              </a:rPr>
              <a:t>+</a:t>
            </a:r>
            <a:r>
              <a:rPr lang="en-US" i="1" u="sng">
                <a:solidFill>
                  <a:srgbClr val="800000"/>
                </a:solidFill>
                <a:sym typeface="CommonBullets" pitchFamily="34" charset="2"/>
              </a:rPr>
              <a:t> permeability</a:t>
            </a:r>
            <a:endParaRPr lang="en-US">
              <a:solidFill>
                <a:srgbClr val="800000"/>
              </a:solidFill>
              <a:sym typeface="CommonBullets" pitchFamily="34" charset="2"/>
            </a:endParaRPr>
          </a:p>
          <a:p>
            <a:pPr algn="ctr"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US" b="1">
                <a:solidFill>
                  <a:srgbClr val="800000"/>
                </a:solidFill>
                <a:sym typeface="CommonBullets" pitchFamily="34" charset="2"/>
              </a:rPr>
              <a:t>resting state:</a:t>
            </a:r>
            <a:r>
              <a:rPr lang="en-US">
                <a:sym typeface="CommonBullets" pitchFamily="34" charset="2"/>
              </a:rPr>
              <a:t>  </a:t>
            </a:r>
            <a:r>
              <a:rPr lang="en-US" b="1">
                <a:solidFill>
                  <a:srgbClr val="800000"/>
                </a:solidFill>
                <a:sym typeface="CommonBullets" pitchFamily="34" charset="2"/>
              </a:rPr>
              <a:t>voltage-gated</a:t>
            </a:r>
            <a:r>
              <a:rPr lang="en-US">
                <a:sym typeface="CommonBullets" pitchFamily="34" charset="2"/>
              </a:rPr>
              <a:t> Na</a:t>
            </a:r>
            <a:r>
              <a:rPr lang="en-US" baseline="30000">
                <a:sym typeface="CommonBullets" pitchFamily="34" charset="2"/>
              </a:rPr>
              <a:t>+</a:t>
            </a:r>
            <a:r>
              <a:rPr lang="en-US">
                <a:sym typeface="CommonBullets" pitchFamily="34" charset="2"/>
              </a:rPr>
              <a:t> &amp; K</a:t>
            </a:r>
            <a:r>
              <a:rPr lang="en-US" baseline="30000">
                <a:sym typeface="CommonBullets" pitchFamily="34" charset="2"/>
              </a:rPr>
              <a:t>+</a:t>
            </a:r>
            <a:r>
              <a:rPr lang="en-US">
                <a:sym typeface="CommonBullets" pitchFamily="34" charset="2"/>
              </a:rPr>
              <a:t> channels </a:t>
            </a:r>
            <a:r>
              <a:rPr lang="en-US" b="1" u="sng">
                <a:solidFill>
                  <a:srgbClr val="800000"/>
                </a:solidFill>
                <a:sym typeface="CommonBullets" pitchFamily="34" charset="2"/>
              </a:rPr>
              <a:t>closed</a:t>
            </a:r>
            <a:r>
              <a:rPr lang="en-US">
                <a:sym typeface="CommonBullets" pitchFamily="34" charset="2"/>
              </a:rPr>
              <a:t>; normal leakage </a:t>
            </a:r>
          </a:p>
          <a:p>
            <a:pPr algn="ctr"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US" b="1">
                <a:solidFill>
                  <a:srgbClr val="800000"/>
                </a:solidFill>
                <a:sym typeface="CommonBullets" pitchFamily="34" charset="2"/>
              </a:rPr>
              <a:t>local depolarization:</a:t>
            </a:r>
            <a:r>
              <a:rPr lang="en-US">
                <a:sym typeface="CommonBullets" pitchFamily="34" charset="2"/>
              </a:rPr>
              <a:t>  </a:t>
            </a:r>
            <a:r>
              <a:rPr lang="en-US">
                <a:sym typeface="WP MathA" pitchFamily="2" charset="2"/>
              </a:rPr>
              <a:t> </a:t>
            </a:r>
            <a:r>
              <a:rPr lang="en-US" b="1">
                <a:solidFill>
                  <a:srgbClr val="800000"/>
                </a:solidFill>
                <a:sym typeface="WP MathA" pitchFamily="2" charset="2"/>
              </a:rPr>
              <a:t>voltage-gated</a:t>
            </a:r>
            <a:r>
              <a:rPr lang="en-US" b="1">
                <a:sym typeface="WP MathA" pitchFamily="2" charset="2"/>
              </a:rPr>
              <a:t> </a:t>
            </a:r>
            <a:r>
              <a:rPr lang="en-US">
                <a:sym typeface="WP MathA" pitchFamily="2" charset="2"/>
              </a:rPr>
              <a:t>Na</a:t>
            </a:r>
            <a:r>
              <a:rPr lang="en-US" baseline="30000">
                <a:sym typeface="WP MathA" pitchFamily="2" charset="2"/>
              </a:rPr>
              <a:t>+</a:t>
            </a:r>
            <a:r>
              <a:rPr lang="en-US">
                <a:sym typeface="WP MathA" pitchFamily="2" charset="2"/>
              </a:rPr>
              <a:t> channels </a:t>
            </a:r>
            <a:r>
              <a:rPr lang="en-US" b="1">
                <a:solidFill>
                  <a:srgbClr val="800000"/>
                </a:solidFill>
                <a:sym typeface="WP MathA" pitchFamily="2" charset="2"/>
              </a:rPr>
              <a:t>open</a:t>
            </a:r>
            <a:r>
              <a:rPr lang="en-US">
                <a:sym typeface="WP MathA" pitchFamily="2" charset="2"/>
              </a:rPr>
              <a:t> (fast </a:t>
            </a:r>
            <a:r>
              <a:rPr lang="en-US" i="1">
                <a:sym typeface="WP MathA" pitchFamily="2" charset="2"/>
              </a:rPr>
              <a:t>activation</a:t>
            </a:r>
            <a:r>
              <a:rPr lang="en-US">
                <a:sym typeface="WP MathA" pitchFamily="2" charset="2"/>
              </a:rPr>
              <a:t> gates)</a:t>
            </a:r>
          </a:p>
          <a:p>
            <a:pPr algn="ctr"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US" i="1">
                <a:sym typeface="CommonBullets" pitchFamily="34" charset="2"/>
              </a:rPr>
              <a:t>What does</a:t>
            </a:r>
            <a:r>
              <a:rPr lang="en-US" b="1" i="1">
                <a:sym typeface="CommonBullets" pitchFamily="34" charset="2"/>
              </a:rPr>
              <a:t> </a:t>
            </a:r>
            <a:r>
              <a:rPr lang="en-US" b="1" i="1">
                <a:solidFill>
                  <a:srgbClr val="800000"/>
                </a:solidFill>
                <a:sym typeface="CommonBullets" pitchFamily="34" charset="2"/>
              </a:rPr>
              <a:t>threshold</a:t>
            </a:r>
            <a:r>
              <a:rPr lang="en-US" b="1" i="1">
                <a:sym typeface="CommonBullets" pitchFamily="34" charset="2"/>
              </a:rPr>
              <a:t> </a:t>
            </a:r>
            <a:r>
              <a:rPr lang="en-US" i="1">
                <a:solidFill>
                  <a:srgbClr val="800000"/>
                </a:solidFill>
                <a:sym typeface="CommonBullets" pitchFamily="34" charset="2"/>
              </a:rPr>
              <a:t>(-55 to -50 mV</a:t>
            </a:r>
            <a:r>
              <a:rPr lang="en-US" i="1">
                <a:sym typeface="CommonBullets" pitchFamily="34" charset="2"/>
              </a:rPr>
              <a:t>)</a:t>
            </a:r>
            <a:r>
              <a:rPr lang="en-US" b="1" i="1">
                <a:sym typeface="CommonBullets" pitchFamily="34" charset="2"/>
              </a:rPr>
              <a:t> </a:t>
            </a:r>
            <a:r>
              <a:rPr lang="en-US" i="1">
                <a:sym typeface="CommonBullets" pitchFamily="34" charset="2"/>
              </a:rPr>
              <a:t>mean?  Why is AP then </a:t>
            </a:r>
            <a:r>
              <a:rPr lang="en-US" b="1" i="1">
                <a:solidFill>
                  <a:srgbClr val="800000"/>
                </a:solidFill>
                <a:sym typeface="CommonBullets" pitchFamily="34" charset="2"/>
              </a:rPr>
              <a:t>self-sustaining?</a:t>
            </a:r>
          </a:p>
          <a:p>
            <a:pPr algn="ctr"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US" i="1">
                <a:sym typeface="CommonBullets" pitchFamily="34" charset="2"/>
              </a:rPr>
              <a:t>What is the </a:t>
            </a:r>
            <a:r>
              <a:rPr lang="en-US" b="1" i="1">
                <a:solidFill>
                  <a:srgbClr val="800000"/>
                </a:solidFill>
                <a:sym typeface="CommonBullets" pitchFamily="34" charset="2"/>
              </a:rPr>
              <a:t>spike</a:t>
            </a:r>
            <a:r>
              <a:rPr lang="en-US" i="1">
                <a:sym typeface="CommonBullets" pitchFamily="34" charset="2"/>
              </a:rPr>
              <a:t> of an AP?            Concept of </a:t>
            </a:r>
            <a:r>
              <a:rPr lang="en-US" b="1" i="1">
                <a:solidFill>
                  <a:srgbClr val="800000"/>
                </a:solidFill>
                <a:sym typeface="CommonBullets" pitchFamily="34" charset="2"/>
              </a:rPr>
              <a:t>positive feedback</a:t>
            </a:r>
          </a:p>
        </p:txBody>
      </p:sp>
      <p:grpSp>
        <p:nvGrpSpPr>
          <p:cNvPr id="49155" name="Group 4"/>
          <p:cNvGrpSpPr>
            <a:grpSpLocks/>
          </p:cNvGrpSpPr>
          <p:nvPr/>
        </p:nvGrpSpPr>
        <p:grpSpPr bwMode="auto">
          <a:xfrm>
            <a:off x="609600" y="2300288"/>
            <a:ext cx="3276600" cy="533400"/>
            <a:chOff x="384" y="1728"/>
            <a:chExt cx="2064" cy="336"/>
          </a:xfrm>
        </p:grpSpPr>
        <p:sp>
          <p:nvSpPr>
            <p:cNvPr id="49162" name="Oval 5"/>
            <p:cNvSpPr>
              <a:spLocks noChangeArrowheads="1"/>
            </p:cNvSpPr>
            <p:nvPr/>
          </p:nvSpPr>
          <p:spPr bwMode="auto">
            <a:xfrm>
              <a:off x="384" y="1728"/>
              <a:ext cx="2064" cy="336"/>
            </a:xfrm>
            <a:prstGeom prst="ellipse">
              <a:avLst/>
            </a:prstGeom>
            <a:gradFill rotWithShape="0">
              <a:gsLst>
                <a:gs pos="0">
                  <a:srgbClr val="800000"/>
                </a:gs>
                <a:gs pos="50000">
                  <a:srgbClr val="FFFFFF"/>
                </a:gs>
                <a:gs pos="100000">
                  <a:srgbClr val="800000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9163" name="Text Box 6"/>
            <p:cNvSpPr txBox="1">
              <a:spLocks noChangeArrowheads="1"/>
            </p:cNvSpPr>
            <p:nvPr/>
          </p:nvSpPr>
          <p:spPr bwMode="auto">
            <a:xfrm>
              <a:off x="720" y="1776"/>
              <a:ext cx="1536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n-US" sz="1800" b="1" u="sng">
                  <a:solidFill>
                    <a:srgbClr val="800000"/>
                  </a:solidFill>
                </a:rPr>
                <a:t>Depolarizing Phase:</a:t>
              </a:r>
              <a:endParaRPr lang="en-US" sz="1800" b="1" u="sng"/>
            </a:p>
          </p:txBody>
        </p:sp>
      </p:grpSp>
      <p:sp>
        <p:nvSpPr>
          <p:cNvPr id="49156" name="Text Box 7"/>
          <p:cNvSpPr txBox="1">
            <a:spLocks noChangeArrowheads="1"/>
          </p:cNvSpPr>
          <p:nvPr/>
        </p:nvSpPr>
        <p:spPr bwMode="auto">
          <a:xfrm>
            <a:off x="5246688" y="5329238"/>
            <a:ext cx="3505200" cy="925512"/>
          </a:xfrm>
          <a:prstGeom prst="rect">
            <a:avLst/>
          </a:prstGeom>
          <a:noFill/>
          <a:ln w="9525">
            <a:solidFill>
              <a:srgbClr val="80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800" b="1" i="1">
                <a:solidFill>
                  <a:srgbClr val="800000"/>
                </a:solidFill>
              </a:rPr>
              <a:t>Both Na</a:t>
            </a:r>
            <a:r>
              <a:rPr lang="en-US" sz="1800" b="1" i="1" baseline="30000">
                <a:solidFill>
                  <a:srgbClr val="800000"/>
                </a:solidFill>
              </a:rPr>
              <a:t>+</a:t>
            </a:r>
            <a:r>
              <a:rPr lang="en-US" sz="1800" b="1" i="1">
                <a:solidFill>
                  <a:srgbClr val="800000"/>
                </a:solidFill>
              </a:rPr>
              <a:t> gates must be open for entry; closure of </a:t>
            </a:r>
            <a:r>
              <a:rPr lang="en-US" sz="1800" b="1" i="1" u="sng">
                <a:solidFill>
                  <a:srgbClr val="800000"/>
                </a:solidFill>
              </a:rPr>
              <a:t>either</a:t>
            </a:r>
            <a:r>
              <a:rPr lang="en-US" sz="1800" b="1" i="1">
                <a:solidFill>
                  <a:srgbClr val="800000"/>
                </a:solidFill>
              </a:rPr>
              <a:t> gate stops Na</a:t>
            </a:r>
            <a:r>
              <a:rPr lang="en-US" sz="1800" b="1" i="1" baseline="30000">
                <a:solidFill>
                  <a:srgbClr val="800000"/>
                </a:solidFill>
              </a:rPr>
              <a:t>+</a:t>
            </a:r>
            <a:r>
              <a:rPr lang="en-US" sz="1800" b="1" i="1">
                <a:solidFill>
                  <a:srgbClr val="800000"/>
                </a:solidFill>
              </a:rPr>
              <a:t> entry</a:t>
            </a:r>
          </a:p>
        </p:txBody>
      </p:sp>
      <p:sp>
        <p:nvSpPr>
          <p:cNvPr id="49157" name="Line 8"/>
          <p:cNvSpPr>
            <a:spLocks noChangeShapeType="1"/>
          </p:cNvSpPr>
          <p:nvPr/>
        </p:nvSpPr>
        <p:spPr bwMode="auto">
          <a:xfrm>
            <a:off x="2286000" y="1062038"/>
            <a:ext cx="0" cy="304800"/>
          </a:xfrm>
          <a:prstGeom prst="line">
            <a:avLst/>
          </a:prstGeom>
          <a:noFill/>
          <a:ln w="57150">
            <a:solidFill>
              <a:srgbClr val="80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49158" name="Line 9"/>
          <p:cNvSpPr>
            <a:spLocks noChangeShapeType="1"/>
          </p:cNvSpPr>
          <p:nvPr/>
        </p:nvSpPr>
        <p:spPr bwMode="auto">
          <a:xfrm>
            <a:off x="2286000" y="1714500"/>
            <a:ext cx="0" cy="304800"/>
          </a:xfrm>
          <a:prstGeom prst="line">
            <a:avLst/>
          </a:prstGeom>
          <a:noFill/>
          <a:ln w="57150">
            <a:solidFill>
              <a:srgbClr val="80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49159" name="Text Box 10"/>
          <p:cNvSpPr txBox="1">
            <a:spLocks noChangeArrowheads="1"/>
          </p:cNvSpPr>
          <p:nvPr/>
        </p:nvSpPr>
        <p:spPr bwMode="auto">
          <a:xfrm>
            <a:off x="7419975" y="238125"/>
            <a:ext cx="13716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1800" b="1">
                <a:solidFill>
                  <a:srgbClr val="800000"/>
                </a:solidFill>
              </a:rPr>
              <a:t>Fig. 11.14</a:t>
            </a:r>
          </a:p>
        </p:txBody>
      </p:sp>
      <p:sp>
        <p:nvSpPr>
          <p:cNvPr id="49160" name="Text Box 11" descr="Newsprint"/>
          <p:cNvSpPr txBox="1">
            <a:spLocks noChangeArrowheads="1"/>
          </p:cNvSpPr>
          <p:nvPr/>
        </p:nvSpPr>
        <p:spPr bwMode="auto">
          <a:xfrm>
            <a:off x="7600950" y="6469063"/>
            <a:ext cx="1355725" cy="246062"/>
          </a:xfrm>
          <a:prstGeom prst="rect">
            <a:avLst/>
          </a:prstGeom>
          <a:blipFill dpi="0" rotWithShape="0">
            <a:blip r:embed="rId2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000" b="1" i="1">
                <a:latin typeface="NuptialScript" pitchFamily="18" charset="0"/>
              </a:rPr>
              <a:t>J. Carnegie, Uof O</a:t>
            </a:r>
            <a:endParaRPr lang="en-CA" sz="1000" b="1" i="1">
              <a:latin typeface="NuptialScript" pitchFamily="18" charset="0"/>
            </a:endParaRPr>
          </a:p>
        </p:txBody>
      </p:sp>
      <p:pic>
        <p:nvPicPr>
          <p:cNvPr id="49161" name="Picture 12" descr="E:\Chapter_11\B_JPEG_Images_and_Tables\a_labeled\figure_11_14_labeled.jpg"/>
          <p:cNvPicPr>
            <a:picLocks noChangeAspect="1" noChangeArrowheads="1"/>
          </p:cNvPicPr>
          <p:nvPr/>
        </p:nvPicPr>
        <p:blipFill>
          <a:blip r:embed="rId3" cstate="print"/>
          <a:srcRect l="1584" r="5472" b="6300"/>
          <a:stretch>
            <a:fillRect/>
          </a:stretch>
        </p:blipFill>
        <p:spPr bwMode="auto">
          <a:xfrm>
            <a:off x="4351338" y="825500"/>
            <a:ext cx="4605337" cy="428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5404872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5" descr="E:\Chapter_11\B_JPEG_Images_and_Tables\a_labeled\figure_11_11_5_0_labeled.jpg"/>
          <p:cNvPicPr>
            <a:picLocks noChangeAspect="1" noChangeArrowheads="1"/>
          </p:cNvPicPr>
          <p:nvPr/>
        </p:nvPicPr>
        <p:blipFill>
          <a:blip r:embed="rId2" cstate="print"/>
          <a:srcRect l="1547" t="1591" r="1286" b="4776"/>
          <a:stretch>
            <a:fillRect/>
          </a:stretch>
        </p:blipFill>
        <p:spPr bwMode="auto">
          <a:xfrm>
            <a:off x="95250" y="169863"/>
            <a:ext cx="8816975" cy="642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0179" name="Text Box 3"/>
          <p:cNvSpPr txBox="1">
            <a:spLocks noChangeArrowheads="1"/>
          </p:cNvSpPr>
          <p:nvPr/>
        </p:nvSpPr>
        <p:spPr bwMode="auto">
          <a:xfrm>
            <a:off x="7342188" y="5722938"/>
            <a:ext cx="1176337" cy="369887"/>
          </a:xfrm>
          <a:prstGeom prst="rect">
            <a:avLst/>
          </a:prstGeom>
          <a:solidFill>
            <a:schemeClr val="bg1"/>
          </a:solidFill>
          <a:ln w="9525">
            <a:solidFill>
              <a:srgbClr val="D60093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1800"/>
              <a:t>Fig. 11.11</a:t>
            </a:r>
            <a:endParaRPr lang="en-CA" sz="1800"/>
          </a:p>
        </p:txBody>
      </p:sp>
    </p:spTree>
    <p:extLst>
      <p:ext uri="{BB962C8B-B14F-4D97-AF65-F5344CB8AC3E}">
        <p14:creationId xmlns:p14="http://schemas.microsoft.com/office/powerpoint/2010/main" val="724353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Text Box 5"/>
          <p:cNvSpPr txBox="1">
            <a:spLocks noChangeArrowheads="1"/>
          </p:cNvSpPr>
          <p:nvPr/>
        </p:nvSpPr>
        <p:spPr bwMode="auto">
          <a:xfrm>
            <a:off x="0" y="76200"/>
            <a:ext cx="8185150" cy="209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i="1" u="sng">
                <a:solidFill>
                  <a:srgbClr val="0000CC"/>
                </a:solidFill>
              </a:rPr>
              <a:t>(ii)  </a:t>
            </a:r>
            <a:r>
              <a:rPr lang="en-US" b="1" i="1" u="sng">
                <a:solidFill>
                  <a:srgbClr val="0000CC"/>
                </a:solidFill>
              </a:rPr>
              <a:t>Decrease</a:t>
            </a:r>
            <a:r>
              <a:rPr lang="en-US" i="1" u="sng">
                <a:solidFill>
                  <a:srgbClr val="0000CC"/>
                </a:solidFill>
              </a:rPr>
              <a:t> in Na</a:t>
            </a:r>
            <a:r>
              <a:rPr lang="en-US" i="1" baseline="30000">
                <a:solidFill>
                  <a:srgbClr val="0000CC"/>
                </a:solidFill>
              </a:rPr>
              <a:t>+</a:t>
            </a:r>
            <a:r>
              <a:rPr lang="en-US" i="1" u="sng">
                <a:solidFill>
                  <a:srgbClr val="0000CC"/>
                </a:solidFill>
              </a:rPr>
              <a:t> permeability</a:t>
            </a:r>
            <a:endParaRPr lang="en-US">
              <a:solidFill>
                <a:srgbClr val="0000CC"/>
              </a:solidFill>
            </a:endParaRPr>
          </a:p>
          <a:p>
            <a:pPr algn="ctr" eaLnBrk="0" hangingPunct="0"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as membrane potential passes 0 mV, inside positivity resists further Na</a:t>
            </a:r>
            <a:r>
              <a:rPr lang="en-US" baseline="30000">
                <a:sym typeface="CommonBullets" pitchFamily="34" charset="2"/>
              </a:rPr>
              <a:t>+</a:t>
            </a:r>
            <a:r>
              <a:rPr lang="en-US">
                <a:sym typeface="CommonBullets" pitchFamily="34" charset="2"/>
              </a:rPr>
              <a:t> entry</a:t>
            </a:r>
          </a:p>
          <a:p>
            <a:pPr algn="ctr" eaLnBrk="0" hangingPunct="0"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Na</a:t>
            </a:r>
            <a:r>
              <a:rPr lang="en-US" baseline="30000">
                <a:sym typeface="CommonBullets" pitchFamily="34" charset="2"/>
              </a:rPr>
              <a:t>+</a:t>
            </a:r>
            <a:r>
              <a:rPr lang="en-US">
                <a:sym typeface="CommonBullets" pitchFamily="34" charset="2"/>
              </a:rPr>
              <a:t> gates begin to close; </a:t>
            </a:r>
            <a:r>
              <a:rPr lang="en-US" b="1">
                <a:solidFill>
                  <a:srgbClr val="0000CC"/>
                </a:solidFill>
                <a:sym typeface="CommonBullets" pitchFamily="34" charset="2"/>
              </a:rPr>
              <a:t>turning point</a:t>
            </a:r>
            <a:r>
              <a:rPr lang="en-US">
                <a:sym typeface="CommonBullets" pitchFamily="34" charset="2"/>
              </a:rPr>
              <a:t> in spike</a:t>
            </a:r>
          </a:p>
          <a:p>
            <a:pPr algn="ctr" eaLnBrk="0" hangingPunct="0"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cell will now begin to </a:t>
            </a:r>
            <a:r>
              <a:rPr lang="en-US" b="1">
                <a:solidFill>
                  <a:srgbClr val="0066CC"/>
                </a:solidFill>
                <a:sym typeface="CommonBullets" pitchFamily="34" charset="2"/>
              </a:rPr>
              <a:t>repolarize</a:t>
            </a:r>
            <a:endParaRPr lang="en-US" i="1" u="sng"/>
          </a:p>
        </p:txBody>
      </p:sp>
      <p:grpSp>
        <p:nvGrpSpPr>
          <p:cNvPr id="51203" name="Group 6"/>
          <p:cNvGrpSpPr>
            <a:grpSpLocks/>
          </p:cNvGrpSpPr>
          <p:nvPr/>
        </p:nvGrpSpPr>
        <p:grpSpPr bwMode="auto">
          <a:xfrm>
            <a:off x="2189163" y="2501900"/>
            <a:ext cx="4114800" cy="685800"/>
            <a:chOff x="144" y="1776"/>
            <a:chExt cx="2592" cy="432"/>
          </a:xfrm>
        </p:grpSpPr>
        <p:sp>
          <p:nvSpPr>
            <p:cNvPr id="51206" name="Oval 7"/>
            <p:cNvSpPr>
              <a:spLocks noChangeArrowheads="1"/>
            </p:cNvSpPr>
            <p:nvPr/>
          </p:nvSpPr>
          <p:spPr bwMode="auto">
            <a:xfrm>
              <a:off x="144" y="1776"/>
              <a:ext cx="2592" cy="432"/>
            </a:xfrm>
            <a:prstGeom prst="ellipse">
              <a:avLst/>
            </a:prstGeom>
            <a:gradFill rotWithShape="0">
              <a:gsLst>
                <a:gs pos="0">
                  <a:srgbClr val="0033CC"/>
                </a:gs>
                <a:gs pos="50000">
                  <a:srgbClr val="FFFFFF"/>
                </a:gs>
                <a:gs pos="100000">
                  <a:srgbClr val="0033CC"/>
                </a:gs>
              </a:gsLst>
              <a:lin ang="5400000" scaled="1"/>
            </a:gradFill>
            <a:ln w="76200" cmpd="tri">
              <a:solidFill>
                <a:srgbClr val="0066CC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eaLnBrk="0" hangingPunct="0"/>
              <a:endParaRPr lang="en-CA" sz="2400">
                <a:solidFill>
                  <a:srgbClr val="0066CC"/>
                </a:solidFill>
                <a:latin typeface="Times New Roman" pitchFamily="18" charset="0"/>
              </a:endParaRPr>
            </a:p>
          </p:txBody>
        </p:sp>
        <p:sp>
          <p:nvSpPr>
            <p:cNvPr id="51207" name="Text Box 8"/>
            <p:cNvSpPr txBox="1">
              <a:spLocks noChangeArrowheads="1"/>
            </p:cNvSpPr>
            <p:nvPr/>
          </p:nvSpPr>
          <p:spPr bwMode="auto">
            <a:xfrm>
              <a:off x="720" y="1881"/>
              <a:ext cx="1824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n-US" sz="1800" b="1">
                  <a:solidFill>
                    <a:srgbClr val="0000CC"/>
                  </a:solidFill>
                </a:rPr>
                <a:t>Repolarizing phase:</a:t>
              </a:r>
            </a:p>
          </p:txBody>
        </p:sp>
      </p:grpSp>
      <p:sp>
        <p:nvSpPr>
          <p:cNvPr id="51204" name="Text Box 9"/>
          <p:cNvSpPr txBox="1">
            <a:spLocks noChangeArrowheads="1"/>
          </p:cNvSpPr>
          <p:nvPr/>
        </p:nvSpPr>
        <p:spPr bwMode="auto">
          <a:xfrm>
            <a:off x="0" y="3727450"/>
            <a:ext cx="8934450" cy="2246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i="1" u="sng">
                <a:solidFill>
                  <a:srgbClr val="0000CC"/>
                </a:solidFill>
              </a:rPr>
              <a:t>(iii)  </a:t>
            </a:r>
            <a:r>
              <a:rPr lang="en-US" b="1" i="1" u="sng">
                <a:solidFill>
                  <a:srgbClr val="0000CC"/>
                </a:solidFill>
              </a:rPr>
              <a:t>Increase</a:t>
            </a:r>
            <a:r>
              <a:rPr lang="en-US" i="1" u="sng">
                <a:solidFill>
                  <a:srgbClr val="0000CC"/>
                </a:solidFill>
              </a:rPr>
              <a:t>  in K</a:t>
            </a:r>
            <a:r>
              <a:rPr lang="en-US" i="1" baseline="30000">
                <a:solidFill>
                  <a:srgbClr val="0000CC"/>
                </a:solidFill>
              </a:rPr>
              <a:t>+</a:t>
            </a:r>
            <a:r>
              <a:rPr lang="en-US" i="1" u="sng">
                <a:solidFill>
                  <a:srgbClr val="0000CC"/>
                </a:solidFill>
              </a:rPr>
              <a:t> permeability</a:t>
            </a:r>
          </a:p>
          <a:p>
            <a:pPr algn="ctr" eaLnBrk="0" hangingPunct="0"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K</a:t>
            </a:r>
            <a:r>
              <a:rPr lang="en-US" baseline="30000">
                <a:sym typeface="CommonBullets" pitchFamily="34" charset="2"/>
              </a:rPr>
              <a:t>+</a:t>
            </a:r>
            <a:r>
              <a:rPr lang="en-US">
                <a:sym typeface="CommonBullets" pitchFamily="34" charset="2"/>
              </a:rPr>
              <a:t> </a:t>
            </a:r>
            <a:r>
              <a:rPr lang="en-US" b="1">
                <a:solidFill>
                  <a:srgbClr val="0000CC"/>
                </a:solidFill>
                <a:sym typeface="CommonBullets" pitchFamily="34" charset="2"/>
              </a:rPr>
              <a:t>leaves</a:t>
            </a:r>
            <a:r>
              <a:rPr lang="en-US">
                <a:sym typeface="CommonBullets" pitchFamily="34" charset="2"/>
              </a:rPr>
              <a:t> cell along electrochemical gradient &amp; </a:t>
            </a:r>
            <a:r>
              <a:rPr lang="en-US" b="1">
                <a:solidFill>
                  <a:srgbClr val="0000CC"/>
                </a:solidFill>
                <a:sym typeface="CommonBullets" pitchFamily="34" charset="2"/>
              </a:rPr>
              <a:t>repolarizes</a:t>
            </a:r>
            <a:r>
              <a:rPr lang="en-US">
                <a:sym typeface="CommonBullets" pitchFamily="34" charset="2"/>
              </a:rPr>
              <a:t> cell</a:t>
            </a:r>
            <a:endParaRPr lang="en-US" i="1" u="sng"/>
          </a:p>
          <a:p>
            <a:pPr algn="ctr" eaLnBrk="0" hangingPunct="0"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also </a:t>
            </a:r>
            <a:r>
              <a:rPr lang="en-US" b="1">
                <a:solidFill>
                  <a:srgbClr val="0000CC"/>
                </a:solidFill>
                <a:sym typeface="CommonBullets" pitchFamily="34" charset="2"/>
              </a:rPr>
              <a:t>slow</a:t>
            </a:r>
            <a:r>
              <a:rPr lang="en-US" b="1">
                <a:sym typeface="CommonBullets" pitchFamily="34" charset="2"/>
              </a:rPr>
              <a:t> </a:t>
            </a:r>
            <a:r>
              <a:rPr lang="en-US">
                <a:sym typeface="CommonBullets" pitchFamily="34" charset="2"/>
              </a:rPr>
              <a:t>gates: so slow that do not close quickly enough  </a:t>
            </a:r>
            <a:r>
              <a:rPr lang="en-US">
                <a:solidFill>
                  <a:srgbClr val="0000CC"/>
                </a:solidFill>
                <a:sym typeface="WP IconicSymbolsA" pitchFamily="2" charset="2"/>
              </a:rPr>
              <a:t></a:t>
            </a:r>
            <a:r>
              <a:rPr lang="en-US">
                <a:sym typeface="WP IconicSymbolsA" pitchFamily="2" charset="2"/>
              </a:rPr>
              <a:t>  </a:t>
            </a:r>
          </a:p>
          <a:p>
            <a:pPr algn="ctr" eaLnBrk="0" hangingPunct="0">
              <a:spcBef>
                <a:spcPct val="50000"/>
              </a:spcBef>
            </a:pPr>
            <a:r>
              <a:rPr lang="en-US" b="1">
                <a:solidFill>
                  <a:srgbClr val="0066CC"/>
                </a:solidFill>
                <a:sym typeface="WP MathA" pitchFamily="2" charset="2"/>
              </a:rPr>
              <a:t>after-hyperpolarization </a:t>
            </a:r>
          </a:p>
          <a:p>
            <a:pPr algn="ctr" eaLnBrk="0" hangingPunct="0"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Na</a:t>
            </a:r>
            <a:r>
              <a:rPr lang="en-US" baseline="30000">
                <a:sym typeface="CommonBullets" pitchFamily="34" charset="2"/>
              </a:rPr>
              <a:t>+</a:t>
            </a:r>
            <a:r>
              <a:rPr lang="en-US">
                <a:sym typeface="CommonBullets" pitchFamily="34" charset="2"/>
              </a:rPr>
              <a:t>/K</a:t>
            </a:r>
            <a:r>
              <a:rPr lang="en-US" baseline="30000">
                <a:sym typeface="CommonBullets" pitchFamily="34" charset="2"/>
              </a:rPr>
              <a:t>+</a:t>
            </a:r>
            <a:r>
              <a:rPr lang="en-US">
                <a:sym typeface="CommonBullets" pitchFamily="34" charset="2"/>
              </a:rPr>
              <a:t> pumps quickly restore ion gradients across membrane</a:t>
            </a:r>
            <a:endParaRPr lang="en-US" i="1" u="sng"/>
          </a:p>
        </p:txBody>
      </p:sp>
      <p:sp>
        <p:nvSpPr>
          <p:cNvPr id="51205" name="Text Box 10" descr="Newsprint"/>
          <p:cNvSpPr txBox="1">
            <a:spLocks noChangeArrowheads="1"/>
          </p:cNvSpPr>
          <p:nvPr/>
        </p:nvSpPr>
        <p:spPr bwMode="auto">
          <a:xfrm>
            <a:off x="7502525" y="6478588"/>
            <a:ext cx="1489075" cy="246062"/>
          </a:xfrm>
          <a:prstGeom prst="rect">
            <a:avLst/>
          </a:prstGeom>
          <a:blipFill dpi="0" rotWithShape="0">
            <a:blip r:embed="rId2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000" b="1" i="1">
                <a:latin typeface="NuptialScript" pitchFamily="18" charset="0"/>
              </a:rPr>
              <a:t>J. Carnegie, Uof O </a:t>
            </a:r>
            <a:endParaRPr lang="en-CA" sz="1000" b="1" i="1">
              <a:latin typeface="NuptialScript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6607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Text Box 2"/>
          <p:cNvSpPr txBox="1">
            <a:spLocks noChangeArrowheads="1"/>
          </p:cNvSpPr>
          <p:nvPr/>
        </p:nvSpPr>
        <p:spPr bwMode="auto">
          <a:xfrm>
            <a:off x="228600" y="73025"/>
            <a:ext cx="8610600" cy="2282676"/>
          </a:xfrm>
          <a:prstGeom prst="rect">
            <a:avLst/>
          </a:prstGeom>
          <a:solidFill>
            <a:schemeClr val="bg1"/>
          </a:solidFill>
          <a:ln w="381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b="1" i="1" dirty="0">
                <a:solidFill>
                  <a:srgbClr val="9900CC"/>
                </a:solidFill>
              </a:rPr>
              <a:t>2.2.3.1 justify the unidirectional propagation of an AP and the 	description of an AP as an “all-or-none” event; indicate how 	stimulus intensity is coded in action potential production</a:t>
            </a:r>
          </a:p>
          <a:p>
            <a:pPr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b="1" u="sng" dirty="0">
                <a:solidFill>
                  <a:srgbClr val="9900CC"/>
                </a:solidFill>
              </a:rPr>
              <a:t>Propagation of an Action Potential</a:t>
            </a:r>
            <a:endParaRPr lang="en-US" b="1" dirty="0">
              <a:solidFill>
                <a:srgbClr val="9900CC"/>
              </a:solidFill>
            </a:endParaRPr>
          </a:p>
          <a:p>
            <a:pPr eaLnBrk="0" hangingPunct="0">
              <a:lnSpc>
                <a:spcPct val="60000"/>
              </a:lnSpc>
              <a:spcBef>
                <a:spcPct val="50000"/>
              </a:spcBef>
            </a:pPr>
            <a:r>
              <a:rPr lang="en-US" dirty="0">
                <a:sym typeface="Symbol" pitchFamily="18" charset="2"/>
              </a:rPr>
              <a:t></a:t>
            </a:r>
            <a:r>
              <a:rPr lang="en-US" dirty="0">
                <a:sym typeface="CommonBullets" pitchFamily="34" charset="2"/>
              </a:rPr>
              <a:t>  AP must traverse length of neuron to signal next neuron</a:t>
            </a:r>
            <a:endParaRPr lang="en-US" i="1" dirty="0">
              <a:sym typeface="CommonBullets" pitchFamily="34" charset="2"/>
            </a:endParaRPr>
          </a:p>
          <a:p>
            <a:pPr eaLnBrk="0" hangingPunct="0">
              <a:lnSpc>
                <a:spcPct val="60000"/>
              </a:lnSpc>
              <a:spcBef>
                <a:spcPct val="50000"/>
              </a:spcBef>
            </a:pPr>
            <a:r>
              <a:rPr lang="en-US" dirty="0">
                <a:sym typeface="Symbol" pitchFamily="18" charset="2"/>
              </a:rPr>
              <a:t></a:t>
            </a:r>
            <a:r>
              <a:rPr lang="en-US" dirty="0">
                <a:sym typeface="CommonBullets" pitchFamily="34" charset="2"/>
              </a:rPr>
              <a:t>  </a:t>
            </a:r>
            <a:r>
              <a:rPr lang="en-US" b="1" dirty="0">
                <a:solidFill>
                  <a:srgbClr val="9900CC"/>
                </a:solidFill>
                <a:sym typeface="CommonBullets" pitchFamily="34" charset="2"/>
              </a:rPr>
              <a:t>propagation</a:t>
            </a:r>
            <a:r>
              <a:rPr lang="en-US" dirty="0">
                <a:sym typeface="CommonBullets" pitchFamily="34" charset="2"/>
              </a:rPr>
              <a:t> rather than </a:t>
            </a:r>
            <a:r>
              <a:rPr lang="en-US" b="1" dirty="0">
                <a:solidFill>
                  <a:srgbClr val="9900CC"/>
                </a:solidFill>
                <a:sym typeface="CommonBullets" pitchFamily="34" charset="2"/>
              </a:rPr>
              <a:t>conduction</a:t>
            </a:r>
            <a:r>
              <a:rPr lang="en-US" dirty="0">
                <a:sym typeface="CommonBullets" pitchFamily="34" charset="2"/>
              </a:rPr>
              <a:t> of an AP - </a:t>
            </a:r>
            <a:r>
              <a:rPr lang="en-US" b="1" i="1" dirty="0">
                <a:solidFill>
                  <a:srgbClr val="9900CC"/>
                </a:solidFill>
                <a:sym typeface="CommonBullets" pitchFamily="34" charset="2"/>
              </a:rPr>
              <a:t>Why??</a:t>
            </a:r>
            <a:endParaRPr lang="en-US" i="1" dirty="0">
              <a:solidFill>
                <a:srgbClr val="9900CC"/>
              </a:solidFill>
              <a:sym typeface="CommonBullets" pitchFamily="34" charset="2"/>
            </a:endParaRPr>
          </a:p>
          <a:p>
            <a:pPr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US" dirty="0">
                <a:sym typeface="Symbol" pitchFamily="18" charset="2"/>
              </a:rPr>
              <a:t></a:t>
            </a:r>
            <a:r>
              <a:rPr lang="en-US" dirty="0">
                <a:sym typeface="CommonBullets" pitchFamily="34" charset="2"/>
              </a:rPr>
              <a:t>  </a:t>
            </a:r>
            <a:r>
              <a:rPr lang="en-US" b="1" dirty="0">
                <a:solidFill>
                  <a:srgbClr val="9900CC"/>
                </a:solidFill>
                <a:sym typeface="CommonBullets" pitchFamily="34" charset="2"/>
              </a:rPr>
              <a:t>unidirectional</a:t>
            </a:r>
            <a:r>
              <a:rPr lang="en-US" dirty="0">
                <a:sym typeface="CommonBullets" pitchFamily="34" charset="2"/>
              </a:rPr>
              <a:t> - </a:t>
            </a:r>
            <a:r>
              <a:rPr lang="en-US" b="1" i="1" dirty="0">
                <a:solidFill>
                  <a:srgbClr val="9900CC"/>
                </a:solidFill>
                <a:sym typeface="CommonBullets" pitchFamily="34" charset="2"/>
              </a:rPr>
              <a:t>Why??</a:t>
            </a:r>
            <a:r>
              <a:rPr lang="en-US" b="1" dirty="0">
                <a:solidFill>
                  <a:srgbClr val="9900CC"/>
                </a:solidFill>
                <a:sym typeface="CommonBullets" pitchFamily="34" charset="2"/>
              </a:rPr>
              <a:t>  </a:t>
            </a:r>
            <a:r>
              <a:rPr lang="en-US" i="1" dirty="0">
                <a:sym typeface="CommonBullets" pitchFamily="34" charset="2"/>
              </a:rPr>
              <a:t>What do we mean when we say that an area of 	a neuron is </a:t>
            </a:r>
            <a:r>
              <a:rPr lang="en-US" b="1" i="1" dirty="0">
                <a:sym typeface="CommonBullets" pitchFamily="34" charset="2"/>
              </a:rPr>
              <a:t>refractory</a:t>
            </a:r>
            <a:r>
              <a:rPr lang="en-US" i="1" dirty="0">
                <a:sym typeface="CommonBullets" pitchFamily="34" charset="2"/>
              </a:rPr>
              <a:t> to further stimulation?  What does this </a:t>
            </a:r>
            <a:r>
              <a:rPr lang="en-US" i="1" dirty="0" smtClean="0">
                <a:sym typeface="CommonBullets" pitchFamily="34" charset="2"/>
              </a:rPr>
              <a:t>mean </a:t>
            </a:r>
            <a:r>
              <a:rPr lang="en-US" i="1" dirty="0">
                <a:sym typeface="CommonBullets" pitchFamily="34" charset="2"/>
              </a:rPr>
              <a:t>about the Na</a:t>
            </a:r>
            <a:r>
              <a:rPr lang="en-US" i="1" baseline="30000" dirty="0">
                <a:sym typeface="CommonBullets" pitchFamily="34" charset="2"/>
              </a:rPr>
              <a:t>+</a:t>
            </a:r>
            <a:r>
              <a:rPr lang="en-US" i="1" dirty="0">
                <a:sym typeface="CommonBullets" pitchFamily="34" charset="2"/>
              </a:rPr>
              <a:t> channels?? </a:t>
            </a:r>
            <a:endParaRPr lang="en-US" u="sng" dirty="0"/>
          </a:p>
        </p:txBody>
      </p:sp>
      <p:sp>
        <p:nvSpPr>
          <p:cNvPr id="53251" name="Text Box 7" descr="Newsprint"/>
          <p:cNvSpPr txBox="1">
            <a:spLocks noChangeArrowheads="1"/>
          </p:cNvSpPr>
          <p:nvPr/>
        </p:nvSpPr>
        <p:spPr bwMode="auto">
          <a:xfrm>
            <a:off x="7848600" y="1371600"/>
            <a:ext cx="1066800" cy="244475"/>
          </a:xfrm>
          <a:prstGeom prst="rect">
            <a:avLst/>
          </a:prstGeom>
          <a:blipFill dpi="0" rotWithShape="0">
            <a:blip r:embed="rId2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000" b="1" i="1">
                <a:latin typeface="NuptialScript" pitchFamily="18" charset="0"/>
              </a:rPr>
              <a:t>J. Carnegie, UofO</a:t>
            </a:r>
            <a:endParaRPr lang="en-CA" sz="1000" b="1" i="1">
              <a:latin typeface="NuptialScript" pitchFamily="18" charset="0"/>
            </a:endParaRPr>
          </a:p>
        </p:txBody>
      </p:sp>
      <p:pic>
        <p:nvPicPr>
          <p:cNvPr id="53252" name="Picture 8" descr="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95700" y="2741613"/>
            <a:ext cx="4864100" cy="3633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3253" name="Rectangle 9"/>
          <p:cNvSpPr>
            <a:spLocks noChangeArrowheads="1"/>
          </p:cNvSpPr>
          <p:nvPr/>
        </p:nvSpPr>
        <p:spPr bwMode="auto">
          <a:xfrm>
            <a:off x="214313" y="6357938"/>
            <a:ext cx="5786437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000">
                <a:hlinkClick r:id="rId4"/>
              </a:rPr>
              <a:t>http://www.getbodysmart.com/ap/nervoussystem/neurophysiology/actionpotentials/menu/menu.html</a:t>
            </a:r>
            <a:r>
              <a:rPr lang="en-US" sz="100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2841209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Text Box 5"/>
          <p:cNvSpPr txBox="1">
            <a:spLocks noChangeArrowheads="1"/>
          </p:cNvSpPr>
          <p:nvPr/>
        </p:nvSpPr>
        <p:spPr bwMode="auto">
          <a:xfrm>
            <a:off x="76200" y="601663"/>
            <a:ext cx="8693150" cy="1938337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n-US" i="1">
                <a:sym typeface="CommonBullets" pitchFamily="34" charset="2"/>
              </a:rPr>
              <a:t>outward K</a:t>
            </a:r>
            <a:r>
              <a:rPr lang="en-US" i="1" baseline="30000">
                <a:sym typeface="CommonBullets" pitchFamily="34" charset="2"/>
              </a:rPr>
              <a:t>+</a:t>
            </a:r>
            <a:r>
              <a:rPr lang="en-US" i="1">
                <a:sym typeface="CommonBullets" pitchFamily="34" charset="2"/>
              </a:rPr>
              <a:t> current = inward Na</a:t>
            </a:r>
            <a:r>
              <a:rPr lang="en-US" i="1" baseline="30000">
                <a:sym typeface="CommonBullets" pitchFamily="34" charset="2"/>
              </a:rPr>
              <a:t>+</a:t>
            </a:r>
            <a:r>
              <a:rPr lang="en-US" i="1">
                <a:sym typeface="CommonBullets" pitchFamily="34" charset="2"/>
              </a:rPr>
              <a:t> current (~20 mV of depolarization)</a:t>
            </a:r>
          </a:p>
          <a:p>
            <a:pPr algn="ctr" eaLnBrk="0" hangingPunct="0"/>
            <a:r>
              <a:rPr lang="en-US" b="1">
                <a:solidFill>
                  <a:srgbClr val="9900CC"/>
                </a:solidFill>
                <a:sym typeface="CommonBullets" pitchFamily="34" charset="2"/>
              </a:rPr>
              <a:t>can go either way!!</a:t>
            </a:r>
          </a:p>
          <a:p>
            <a:pPr algn="ctr" eaLnBrk="0" hangingPunct="0"/>
            <a:r>
              <a:rPr lang="en-US">
                <a:sym typeface="CommonBullets" pitchFamily="34" charset="2"/>
              </a:rPr>
              <a:t>local depolarizations (graded) must sum to reach </a:t>
            </a:r>
            <a:r>
              <a:rPr lang="en-US" b="1">
                <a:solidFill>
                  <a:srgbClr val="9900CC"/>
                </a:solidFill>
                <a:sym typeface="CommonBullets" pitchFamily="34" charset="2"/>
              </a:rPr>
              <a:t>threshold </a:t>
            </a:r>
            <a:r>
              <a:rPr lang="en-US">
                <a:sym typeface="CommonBullets" pitchFamily="34" charset="2"/>
              </a:rPr>
              <a:t>or no AP</a:t>
            </a:r>
          </a:p>
          <a:p>
            <a:pPr algn="ctr" eaLnBrk="0" hangingPunct="0"/>
            <a:r>
              <a:rPr lang="en-US" i="1">
                <a:solidFill>
                  <a:srgbClr val="9900CC"/>
                </a:solidFill>
                <a:sym typeface="CommonBullets" pitchFamily="34" charset="2"/>
              </a:rPr>
              <a:t>Why do we say that an AP is an all-or-none event?</a:t>
            </a:r>
          </a:p>
          <a:p>
            <a:pPr algn="ctr" eaLnBrk="0" hangingPunct="0"/>
            <a:r>
              <a:rPr lang="en-US" i="1">
                <a:sym typeface="CommonBullets" pitchFamily="34" charset="2"/>
              </a:rPr>
              <a:t>NB:</a:t>
            </a:r>
            <a:r>
              <a:rPr lang="en-US" b="1">
                <a:sym typeface="CommonBullets" pitchFamily="34" charset="2"/>
              </a:rPr>
              <a:t>  </a:t>
            </a:r>
            <a:r>
              <a:rPr lang="en-US">
                <a:sym typeface="CommonBullets" pitchFamily="34" charset="2"/>
              </a:rPr>
              <a:t>APs  are all the</a:t>
            </a:r>
            <a:r>
              <a:rPr lang="en-US" b="1">
                <a:sym typeface="CommonBullets" pitchFamily="34" charset="2"/>
              </a:rPr>
              <a:t> </a:t>
            </a:r>
            <a:r>
              <a:rPr lang="en-US" b="1">
                <a:solidFill>
                  <a:srgbClr val="9900CC"/>
                </a:solidFill>
                <a:sym typeface="CommonBullets" pitchFamily="34" charset="2"/>
              </a:rPr>
              <a:t>same size</a:t>
            </a:r>
            <a:r>
              <a:rPr lang="en-US" b="1">
                <a:sym typeface="CommonBullets" pitchFamily="34" charset="2"/>
              </a:rPr>
              <a:t>: </a:t>
            </a:r>
            <a:r>
              <a:rPr lang="en-US">
                <a:sym typeface="CommonBullets" pitchFamily="34" charset="2"/>
              </a:rPr>
              <a:t>stimulus </a:t>
            </a:r>
            <a:r>
              <a:rPr lang="en-US" b="1" u="sng">
                <a:solidFill>
                  <a:srgbClr val="9900CC"/>
                </a:solidFill>
                <a:sym typeface="CommonBullets" pitchFamily="34" charset="2"/>
              </a:rPr>
              <a:t>intensity</a:t>
            </a:r>
            <a:r>
              <a:rPr lang="en-US" b="1">
                <a:sym typeface="CommonBullets" pitchFamily="34" charset="2"/>
              </a:rPr>
              <a:t> </a:t>
            </a:r>
            <a:r>
              <a:rPr lang="en-US">
                <a:sym typeface="CommonBullets" pitchFamily="34" charset="2"/>
              </a:rPr>
              <a:t>is indicated by</a:t>
            </a:r>
            <a:r>
              <a:rPr lang="en-US" b="1">
                <a:sym typeface="CommonBullets" pitchFamily="34" charset="2"/>
              </a:rPr>
              <a:t> </a:t>
            </a:r>
            <a:r>
              <a:rPr lang="en-US" b="1">
                <a:solidFill>
                  <a:srgbClr val="9900CC"/>
                </a:solidFill>
                <a:sym typeface="CommonBullets" pitchFamily="34" charset="2"/>
              </a:rPr>
              <a:t>AP </a:t>
            </a:r>
            <a:r>
              <a:rPr lang="en-US" b="1" u="sng">
                <a:solidFill>
                  <a:srgbClr val="9900CC"/>
                </a:solidFill>
                <a:sym typeface="CommonBullets" pitchFamily="34" charset="2"/>
              </a:rPr>
              <a:t>frequency</a:t>
            </a:r>
            <a:endParaRPr lang="en-US" u="sng">
              <a:solidFill>
                <a:srgbClr val="9900CC"/>
              </a:solidFill>
            </a:endParaRPr>
          </a:p>
        </p:txBody>
      </p:sp>
      <p:sp>
        <p:nvSpPr>
          <p:cNvPr id="54275" name="Text Box 6"/>
          <p:cNvSpPr txBox="1">
            <a:spLocks noChangeArrowheads="1"/>
          </p:cNvSpPr>
          <p:nvPr/>
        </p:nvSpPr>
        <p:spPr bwMode="auto">
          <a:xfrm>
            <a:off x="1328738" y="6043613"/>
            <a:ext cx="12954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1800" b="1">
                <a:solidFill>
                  <a:srgbClr val="9900CC"/>
                </a:solidFill>
              </a:rPr>
              <a:t>Fig. 11.13</a:t>
            </a:r>
            <a:endParaRPr lang="en-US" sz="2400" b="1">
              <a:solidFill>
                <a:srgbClr val="9900CC"/>
              </a:solidFill>
            </a:endParaRPr>
          </a:p>
        </p:txBody>
      </p:sp>
      <p:sp>
        <p:nvSpPr>
          <p:cNvPr id="54276" name="Text Box 7"/>
          <p:cNvSpPr txBox="1">
            <a:spLocks noChangeArrowheads="1"/>
          </p:cNvSpPr>
          <p:nvPr/>
        </p:nvSpPr>
        <p:spPr bwMode="auto">
          <a:xfrm>
            <a:off x="127000" y="206375"/>
            <a:ext cx="5588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b="1" u="sng">
                <a:solidFill>
                  <a:srgbClr val="9900CC"/>
                </a:solidFill>
              </a:rPr>
              <a:t>Threshold and All-or-None Phenomenon</a:t>
            </a:r>
          </a:p>
        </p:txBody>
      </p:sp>
      <p:pic>
        <p:nvPicPr>
          <p:cNvPr id="54277" name="Picture 6" descr="E:\Chapter_11\B_JPEG_Images_and_Tables\a_labeled\figure_11_13_labeled.jpg"/>
          <p:cNvPicPr>
            <a:picLocks noChangeAspect="1" noChangeArrowheads="1"/>
          </p:cNvPicPr>
          <p:nvPr/>
        </p:nvPicPr>
        <p:blipFill>
          <a:blip r:embed="rId2" cstate="print"/>
          <a:srcRect l="1381" t="3317" r="4863" b="6044"/>
          <a:stretch>
            <a:fillRect/>
          </a:stretch>
        </p:blipFill>
        <p:spPr bwMode="auto">
          <a:xfrm>
            <a:off x="2841625" y="2547938"/>
            <a:ext cx="5976938" cy="4232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08007115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1" name="Text Box 3"/>
          <p:cNvSpPr txBox="1">
            <a:spLocks noChangeArrowheads="1"/>
          </p:cNvSpPr>
          <p:nvPr/>
        </p:nvSpPr>
        <p:spPr bwMode="auto">
          <a:xfrm>
            <a:off x="0" y="28575"/>
            <a:ext cx="9144000" cy="1920875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b="1" u="sng">
                <a:solidFill>
                  <a:srgbClr val="0000CC"/>
                </a:solidFill>
              </a:rPr>
              <a:t>Absolute &amp; Relative Refractory Periods</a:t>
            </a:r>
            <a:endParaRPr lang="en-US" b="1">
              <a:solidFill>
                <a:srgbClr val="0000CC"/>
              </a:solidFill>
            </a:endParaRPr>
          </a:p>
          <a:p>
            <a:pPr algn="ctr" eaLnBrk="0" hangingPunct="0">
              <a:spcBef>
                <a:spcPct val="50000"/>
              </a:spcBef>
            </a:pPr>
            <a:r>
              <a:rPr lang="en-US" b="1">
                <a:solidFill>
                  <a:srgbClr val="0000CC"/>
                </a:solidFill>
              </a:rPr>
              <a:t>Absolute RP:</a:t>
            </a:r>
            <a:r>
              <a:rPr lang="en-US"/>
              <a:t>   Na</a:t>
            </a:r>
            <a:r>
              <a:rPr lang="en-US" baseline="30000"/>
              <a:t>+</a:t>
            </a:r>
            <a:r>
              <a:rPr lang="en-US"/>
              <a:t> gates </a:t>
            </a:r>
            <a:r>
              <a:rPr lang="en-US">
                <a:solidFill>
                  <a:schemeClr val="accent2"/>
                </a:solidFill>
              </a:rPr>
              <a:t>open</a:t>
            </a:r>
            <a:r>
              <a:rPr lang="en-US"/>
              <a:t> &amp; second depolarization </a:t>
            </a:r>
            <a:r>
              <a:rPr lang="en-US">
                <a:solidFill>
                  <a:schemeClr val="accent2"/>
                </a:solidFill>
              </a:rPr>
              <a:t>impossible</a:t>
            </a:r>
          </a:p>
          <a:p>
            <a:pPr algn="ctr" eaLnBrk="0" hangingPunct="0">
              <a:spcBef>
                <a:spcPct val="50000"/>
              </a:spcBef>
            </a:pPr>
            <a:r>
              <a:rPr lang="en-US" b="1">
                <a:solidFill>
                  <a:srgbClr val="0000CC"/>
                </a:solidFill>
              </a:rPr>
              <a:t>Relative RP:</a:t>
            </a:r>
            <a:r>
              <a:rPr lang="en-US"/>
              <a:t>  Na</a:t>
            </a:r>
            <a:r>
              <a:rPr lang="en-US" baseline="30000"/>
              <a:t>+</a:t>
            </a:r>
            <a:r>
              <a:rPr lang="en-US"/>
              <a:t> gates </a:t>
            </a:r>
            <a:r>
              <a:rPr lang="en-US">
                <a:solidFill>
                  <a:schemeClr val="accent2"/>
                </a:solidFill>
              </a:rPr>
              <a:t>closed</a:t>
            </a:r>
            <a:r>
              <a:rPr lang="en-US"/>
              <a:t> but K</a:t>
            </a:r>
            <a:r>
              <a:rPr lang="en-US" baseline="30000"/>
              <a:t>+</a:t>
            </a:r>
            <a:r>
              <a:rPr lang="en-US"/>
              <a:t> gates </a:t>
            </a:r>
            <a:r>
              <a:rPr lang="en-US">
                <a:solidFill>
                  <a:schemeClr val="accent2"/>
                </a:solidFill>
              </a:rPr>
              <a:t>open</a:t>
            </a:r>
            <a:r>
              <a:rPr lang="en-US"/>
              <a:t>; can only be stimulated by a very </a:t>
            </a:r>
            <a:r>
              <a:rPr lang="en-US">
                <a:solidFill>
                  <a:schemeClr val="accent2"/>
                </a:solidFill>
              </a:rPr>
              <a:t>strong</a:t>
            </a:r>
            <a:r>
              <a:rPr lang="en-US"/>
              <a:t> stimulus (greater than threshold); a means of increasing </a:t>
            </a:r>
            <a:r>
              <a:rPr lang="en-US">
                <a:solidFill>
                  <a:schemeClr val="accent2"/>
                </a:solidFill>
              </a:rPr>
              <a:t>frequency</a:t>
            </a:r>
            <a:r>
              <a:rPr lang="en-US"/>
              <a:t> when incoming stimulus is strong</a:t>
            </a:r>
            <a:endParaRPr lang="en-US" u="sng"/>
          </a:p>
        </p:txBody>
      </p:sp>
      <p:pic>
        <p:nvPicPr>
          <p:cNvPr id="55299" name="Picture 11" descr="E:\Chapter_11\B_JPEG_Images_and_Tables\a_labeled\figure_11_14_labeled.jpg"/>
          <p:cNvPicPr>
            <a:picLocks noChangeAspect="1" noChangeArrowheads="1"/>
          </p:cNvPicPr>
          <p:nvPr/>
        </p:nvPicPr>
        <p:blipFill>
          <a:blip r:embed="rId2" cstate="print"/>
          <a:srcRect l="1807" t="2281" r="5998" b="5293"/>
          <a:stretch>
            <a:fillRect/>
          </a:stretch>
        </p:blipFill>
        <p:spPr bwMode="auto">
          <a:xfrm>
            <a:off x="2676525" y="2000250"/>
            <a:ext cx="5651500" cy="4598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5300" name="Text Box 2"/>
          <p:cNvSpPr txBox="1">
            <a:spLocks noChangeArrowheads="1"/>
          </p:cNvSpPr>
          <p:nvPr/>
        </p:nvSpPr>
        <p:spPr bwMode="auto">
          <a:xfrm>
            <a:off x="1152525" y="6124575"/>
            <a:ext cx="1712913" cy="3683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800" b="1">
                <a:solidFill>
                  <a:srgbClr val="0066CC"/>
                </a:solidFill>
              </a:rPr>
              <a:t>Fig. 11.14</a:t>
            </a:r>
          </a:p>
        </p:txBody>
      </p:sp>
    </p:spTree>
    <p:extLst>
      <p:ext uri="{BB962C8B-B14F-4D97-AF65-F5344CB8AC3E}">
        <p14:creationId xmlns:p14="http://schemas.microsoft.com/office/powerpoint/2010/main" val="13629483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583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371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Text Box 3"/>
          <p:cNvSpPr txBox="1">
            <a:spLocks noChangeArrowheads="1"/>
          </p:cNvSpPr>
          <p:nvPr/>
        </p:nvSpPr>
        <p:spPr bwMode="auto">
          <a:xfrm>
            <a:off x="0" y="0"/>
            <a:ext cx="9067800" cy="261937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36538" indent="-236538" eaLnBrk="0" hangingPunct="0">
              <a:lnSpc>
                <a:spcPct val="70000"/>
              </a:lnSpc>
              <a:spcBef>
                <a:spcPct val="50000"/>
              </a:spcBef>
            </a:pPr>
            <a:r>
              <a:rPr lang="en-US" b="1" i="1">
                <a:solidFill>
                  <a:srgbClr val="996633"/>
                </a:solidFill>
              </a:rPr>
              <a:t>2.2.3.2 describe the production of myelin sheathes around peripheral neurons and indicate their role in AP propagation; define: Schwann cell, node of Ranvier, saltatory conduction, oligodendrocytes, multiple sclerosis as a disease affecting the myelin sheath</a:t>
            </a:r>
          </a:p>
          <a:p>
            <a:pPr marL="236538" indent="-236538" eaLnBrk="0" hangingPunct="0">
              <a:lnSpc>
                <a:spcPct val="70000"/>
              </a:lnSpc>
              <a:spcBef>
                <a:spcPct val="50000"/>
              </a:spcBef>
            </a:pPr>
            <a:r>
              <a:rPr lang="en-US" b="1" i="1" u="sng">
                <a:solidFill>
                  <a:srgbClr val="996633"/>
                </a:solidFill>
              </a:rPr>
              <a:t>Myelin Sheath:</a:t>
            </a:r>
            <a:endParaRPr lang="en-US" b="1">
              <a:solidFill>
                <a:srgbClr val="996633"/>
              </a:solidFill>
            </a:endParaRPr>
          </a:p>
          <a:p>
            <a:pPr marL="236538" indent="-236538" eaLnBrk="0" hangingPunct="0">
              <a:lnSpc>
                <a:spcPct val="50000"/>
              </a:lnSpc>
              <a:spcBef>
                <a:spcPct val="50000"/>
              </a:spcBef>
            </a:pPr>
            <a:r>
              <a:rPr lang="en-US">
                <a:sym typeface="Symbol" pitchFamily="18" charset="2"/>
              </a:rPr>
              <a:t></a:t>
            </a:r>
            <a:r>
              <a:rPr lang="en-US">
                <a:sym typeface="CommonBullets" pitchFamily="34" charset="2"/>
              </a:rPr>
              <a:t>  white, lipid-protein; insulates/protects peripheral nerves</a:t>
            </a:r>
          </a:p>
          <a:p>
            <a:pPr marL="236538" indent="-236538" eaLnBrk="0" hangingPunct="0">
              <a:lnSpc>
                <a:spcPct val="50000"/>
              </a:lnSpc>
              <a:spcBef>
                <a:spcPct val="50000"/>
              </a:spcBef>
            </a:pPr>
            <a:r>
              <a:rPr lang="en-US">
                <a:sym typeface="Symbol" pitchFamily="18" charset="2"/>
              </a:rPr>
              <a:t></a:t>
            </a:r>
            <a:r>
              <a:rPr lang="en-US">
                <a:sym typeface="CommonBullets" pitchFamily="34" charset="2"/>
              </a:rPr>
              <a:t>  increases (up to 150 X) rate of impulse propagation</a:t>
            </a:r>
          </a:p>
          <a:p>
            <a:pPr marL="236538" indent="-236538" eaLnBrk="0" hangingPunct="0">
              <a:lnSpc>
                <a:spcPct val="50000"/>
              </a:lnSpc>
              <a:spcBef>
                <a:spcPct val="50000"/>
              </a:spcBef>
            </a:pPr>
            <a:r>
              <a:rPr lang="en-US">
                <a:sym typeface="Symbol" pitchFamily="18" charset="2"/>
              </a:rPr>
              <a:t></a:t>
            </a:r>
            <a:r>
              <a:rPr lang="en-US">
                <a:solidFill>
                  <a:schemeClr val="accent2"/>
                </a:solidFill>
                <a:sym typeface="CommonBullets" pitchFamily="34" charset="2"/>
              </a:rPr>
              <a:t>  </a:t>
            </a:r>
            <a:r>
              <a:rPr lang="en-US" b="1">
                <a:solidFill>
                  <a:srgbClr val="996633"/>
                </a:solidFill>
                <a:sym typeface="CommonBullets" pitchFamily="34" charset="2"/>
              </a:rPr>
              <a:t>Schwann cells:</a:t>
            </a:r>
            <a:r>
              <a:rPr lang="en-US">
                <a:sym typeface="CommonBullets" pitchFamily="34" charset="2"/>
              </a:rPr>
              <a:t>  membranes &lt;25% protein (minimal channels </a:t>
            </a:r>
            <a:r>
              <a:rPr lang="en-US">
                <a:sym typeface="WP IconicSymbolsA" pitchFamily="2" charset="2"/>
              </a:rPr>
              <a:t> </a:t>
            </a:r>
            <a:r>
              <a:rPr lang="en-US" b="1" i="1">
                <a:solidFill>
                  <a:srgbClr val="996633"/>
                </a:solidFill>
                <a:sym typeface="WP MathA" pitchFamily="2" charset="2"/>
              </a:rPr>
              <a:t>Why?</a:t>
            </a:r>
            <a:r>
              <a:rPr lang="en-US">
                <a:sym typeface="WP MathA" pitchFamily="2" charset="2"/>
              </a:rPr>
              <a:t>)</a:t>
            </a:r>
          </a:p>
          <a:p>
            <a:pPr marL="236538" indent="-236538" algn="ctr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b="1" i="1">
                <a:solidFill>
                  <a:srgbClr val="996633"/>
                </a:solidFill>
                <a:sym typeface="CommonBullets" pitchFamily="34" charset="2"/>
              </a:rPr>
              <a:t>Node of Ranvier</a:t>
            </a:r>
            <a:r>
              <a:rPr lang="en-US" i="1">
                <a:sym typeface="CommonBullets" pitchFamily="34" charset="2"/>
              </a:rPr>
              <a:t>? </a:t>
            </a:r>
            <a:r>
              <a:rPr lang="en-US" b="1" i="1">
                <a:solidFill>
                  <a:srgbClr val="996633"/>
                </a:solidFill>
                <a:sym typeface="CommonBullets" pitchFamily="34" charset="2"/>
              </a:rPr>
              <a:t>saltatory conduction</a:t>
            </a:r>
            <a:r>
              <a:rPr lang="en-US" i="1">
                <a:sym typeface="CommonBullets" pitchFamily="34" charset="2"/>
              </a:rPr>
              <a:t>?  Are </a:t>
            </a:r>
            <a:r>
              <a:rPr lang="en-US" b="1" i="1">
                <a:solidFill>
                  <a:srgbClr val="996633"/>
                </a:solidFill>
                <a:sym typeface="CommonBullets" pitchFamily="34" charset="2"/>
              </a:rPr>
              <a:t>dendrites myelinated?</a:t>
            </a:r>
            <a:endParaRPr lang="en-US" b="1">
              <a:solidFill>
                <a:srgbClr val="996633"/>
              </a:solidFill>
              <a:sym typeface="CommonBullets" pitchFamily="34" charset="2"/>
            </a:endParaRPr>
          </a:p>
        </p:txBody>
      </p:sp>
      <p:sp>
        <p:nvSpPr>
          <p:cNvPr id="56323" name="Text Box 4"/>
          <p:cNvSpPr txBox="1">
            <a:spLocks noChangeArrowheads="1"/>
          </p:cNvSpPr>
          <p:nvPr/>
        </p:nvSpPr>
        <p:spPr bwMode="auto">
          <a:xfrm>
            <a:off x="209550" y="6430963"/>
            <a:ext cx="8774113" cy="369887"/>
          </a:xfrm>
          <a:prstGeom prst="rect">
            <a:avLst/>
          </a:prstGeom>
          <a:solidFill>
            <a:schemeClr val="bg1"/>
          </a:solidFill>
          <a:ln w="9525">
            <a:solidFill>
              <a:srgbClr val="996633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n-US" sz="1800" b="1"/>
              <a:t>Fig. 11.15.  Myelin sheath speeds up impulse propagation</a:t>
            </a:r>
          </a:p>
        </p:txBody>
      </p:sp>
      <p:pic>
        <p:nvPicPr>
          <p:cNvPr id="56324" name="Picture 7" descr="E:\Chapter_11\B_JPEG_Images_and_Tables\b_unlabeled\figure_11_15_unlabeled.jpg"/>
          <p:cNvPicPr>
            <a:picLocks noChangeAspect="1" noChangeArrowheads="1"/>
          </p:cNvPicPr>
          <p:nvPr/>
        </p:nvPicPr>
        <p:blipFill>
          <a:blip r:embed="rId2" cstate="print"/>
          <a:srcRect t="28613" b="37479"/>
          <a:stretch>
            <a:fillRect/>
          </a:stretch>
        </p:blipFill>
        <p:spPr bwMode="auto">
          <a:xfrm>
            <a:off x="563563" y="2732088"/>
            <a:ext cx="8188325" cy="2468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6325" name="Picture 7" descr="E:\Chapter_11\B_JPEG_Images_and_Tables\b_unlabeled\figure_11_15_unlabeled.jpg"/>
          <p:cNvPicPr>
            <a:picLocks noChangeAspect="1" noChangeArrowheads="1"/>
          </p:cNvPicPr>
          <p:nvPr/>
        </p:nvPicPr>
        <p:blipFill>
          <a:blip r:embed="rId2" cstate="print"/>
          <a:srcRect t="62721" b="12006"/>
          <a:stretch>
            <a:fillRect/>
          </a:stretch>
        </p:blipFill>
        <p:spPr bwMode="auto">
          <a:xfrm>
            <a:off x="550863" y="4449763"/>
            <a:ext cx="8188325" cy="1838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523475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4"/>
          <p:cNvSpPr>
            <a:spLocks noChangeArrowheads="1"/>
          </p:cNvSpPr>
          <p:nvPr/>
        </p:nvSpPr>
        <p:spPr bwMode="auto">
          <a:xfrm>
            <a:off x="377825" y="344488"/>
            <a:ext cx="8547100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>
              <a:lnSpc>
                <a:spcPct val="60000"/>
              </a:lnSpc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myelinated nerves also in CNS:  </a:t>
            </a:r>
            <a:r>
              <a:rPr lang="en-US" b="1">
                <a:solidFill>
                  <a:srgbClr val="996633"/>
                </a:solidFill>
                <a:sym typeface="CommonBullets" pitchFamily="34" charset="2"/>
              </a:rPr>
              <a:t>oligodendrocytes</a:t>
            </a:r>
            <a:r>
              <a:rPr lang="en-US">
                <a:sym typeface="CommonBullets" pitchFamily="34" charset="2"/>
              </a:rPr>
              <a:t>; </a:t>
            </a:r>
            <a:r>
              <a:rPr lang="en-US" b="1">
                <a:solidFill>
                  <a:srgbClr val="996633"/>
                </a:solidFill>
                <a:sym typeface="CommonBullets" pitchFamily="34" charset="2"/>
              </a:rPr>
              <a:t>white</a:t>
            </a:r>
            <a:r>
              <a:rPr lang="en-US">
                <a:solidFill>
                  <a:schemeClr val="accent2"/>
                </a:solidFill>
                <a:sym typeface="CommonBullets" pitchFamily="34" charset="2"/>
              </a:rPr>
              <a:t> </a:t>
            </a:r>
            <a:r>
              <a:rPr lang="en-US">
                <a:sym typeface="CommonBullets" pitchFamily="34" charset="2"/>
              </a:rPr>
              <a:t>vs </a:t>
            </a:r>
            <a:r>
              <a:rPr lang="en-US" b="1">
                <a:solidFill>
                  <a:srgbClr val="996633"/>
                </a:solidFill>
                <a:sym typeface="CommonBullets" pitchFamily="34" charset="2"/>
              </a:rPr>
              <a:t>gray matter</a:t>
            </a:r>
          </a:p>
        </p:txBody>
      </p:sp>
      <p:pic>
        <p:nvPicPr>
          <p:cNvPr id="57347" name="Picture 6" descr="oligo"/>
          <p:cNvPicPr>
            <a:picLocks noChangeAspect="1" noChangeArrowheads="1"/>
          </p:cNvPicPr>
          <p:nvPr/>
        </p:nvPicPr>
        <p:blipFill>
          <a:blip r:embed="rId2" cstate="print">
            <a:lum bright="-6000" contrast="12000"/>
          </a:blip>
          <a:srcRect l="3880" r="12422" b="5174"/>
          <a:stretch>
            <a:fillRect/>
          </a:stretch>
        </p:blipFill>
        <p:spPr bwMode="auto">
          <a:xfrm>
            <a:off x="214313" y="749300"/>
            <a:ext cx="5102225" cy="433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7348" name="Picture 8" descr="gray-and-white-matter-of-the-brain"/>
          <p:cNvPicPr>
            <a:picLocks noChangeAspect="1" noChangeArrowheads="1"/>
          </p:cNvPicPr>
          <p:nvPr/>
        </p:nvPicPr>
        <p:blipFill>
          <a:blip r:embed="rId3" cstate="print">
            <a:lum bright="-6000" contrast="18000"/>
          </a:blip>
          <a:srcRect t="1393"/>
          <a:stretch>
            <a:fillRect/>
          </a:stretch>
        </p:blipFill>
        <p:spPr bwMode="auto">
          <a:xfrm>
            <a:off x="5011738" y="3348038"/>
            <a:ext cx="4132262" cy="3257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7349" name="Rectangle 9"/>
          <p:cNvSpPr>
            <a:spLocks noChangeArrowheads="1"/>
          </p:cNvSpPr>
          <p:nvPr/>
        </p:nvSpPr>
        <p:spPr bwMode="auto">
          <a:xfrm>
            <a:off x="996950" y="6270625"/>
            <a:ext cx="4433888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000">
                <a:hlinkClick r:id="rId4"/>
              </a:rPr>
              <a:t>http://reinventioninc.blogspot.com/2005_01_01_reinventioninc_archive.html</a:t>
            </a:r>
            <a:r>
              <a:rPr lang="en-US" sz="1000"/>
              <a:t> </a:t>
            </a:r>
          </a:p>
        </p:txBody>
      </p:sp>
      <p:sp>
        <p:nvSpPr>
          <p:cNvPr id="57350" name="Rectangle 10"/>
          <p:cNvSpPr>
            <a:spLocks noChangeArrowheads="1"/>
          </p:cNvSpPr>
          <p:nvPr/>
        </p:nvSpPr>
        <p:spPr bwMode="auto">
          <a:xfrm>
            <a:off x="2684463" y="1114425"/>
            <a:ext cx="4779962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000">
                <a:hlinkClick r:id="rId5"/>
              </a:rPr>
              <a:t>http://homepage.psy.utexas.edu/homepage/class/Psy332/Salinas/Cells/Cells.html</a:t>
            </a:r>
            <a:r>
              <a:rPr lang="en-US" sz="100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27840038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Text Box 2"/>
          <p:cNvSpPr txBox="1">
            <a:spLocks noChangeArrowheads="1"/>
          </p:cNvSpPr>
          <p:nvPr/>
        </p:nvSpPr>
        <p:spPr bwMode="auto">
          <a:xfrm>
            <a:off x="1023938" y="193675"/>
            <a:ext cx="7015162" cy="6054725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b="1" i="1" u="sng">
                <a:solidFill>
                  <a:srgbClr val="008080"/>
                </a:solidFill>
              </a:rPr>
              <a:t>A Clinical Note</a:t>
            </a:r>
            <a:endParaRPr lang="en-US">
              <a:solidFill>
                <a:srgbClr val="008080"/>
              </a:solidFill>
            </a:endParaRPr>
          </a:p>
          <a:p>
            <a:pPr eaLnBrk="0" hangingPunct="0">
              <a:spcBef>
                <a:spcPct val="50000"/>
              </a:spcBef>
            </a:pPr>
            <a:r>
              <a:rPr lang="en-US" b="1" u="sng">
                <a:solidFill>
                  <a:srgbClr val="008080"/>
                </a:solidFill>
              </a:rPr>
              <a:t>Multiple Sclerosis:</a:t>
            </a:r>
          </a:p>
          <a:p>
            <a:pPr algn="ctr" eaLnBrk="0" hangingPunct="0"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persistent inflammatory response in which </a:t>
            </a:r>
            <a:r>
              <a:rPr lang="en-US" b="1">
                <a:solidFill>
                  <a:srgbClr val="008080"/>
                </a:solidFill>
                <a:sym typeface="CommonBullets" pitchFamily="34" charset="2"/>
              </a:rPr>
              <a:t>myelin sheaths</a:t>
            </a:r>
            <a:r>
              <a:rPr lang="en-US">
                <a:sym typeface="CommonBullets" pitchFamily="34" charset="2"/>
              </a:rPr>
              <a:t> gradually destroyed (autoimmune? persistent virus?)</a:t>
            </a:r>
          </a:p>
          <a:p>
            <a:pPr algn="ctr" eaLnBrk="0" hangingPunct="0"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cycles of relapse and remission: flare-ups and then</a:t>
            </a:r>
            <a:r>
              <a:rPr lang="en-US" u="sng">
                <a:sym typeface="CommonBullets" pitchFamily="34" charset="2"/>
              </a:rPr>
              <a:t> some</a:t>
            </a:r>
            <a:r>
              <a:rPr lang="en-US">
                <a:sym typeface="CommonBullets" pitchFamily="34" charset="2"/>
              </a:rPr>
              <a:t> healing and myelin regeneration; axons develop 	more Na</a:t>
            </a:r>
            <a:r>
              <a:rPr lang="en-US" baseline="30000">
                <a:sym typeface="CommonBullets" pitchFamily="34" charset="2"/>
              </a:rPr>
              <a:t>+</a:t>
            </a:r>
            <a:r>
              <a:rPr lang="en-US">
                <a:sym typeface="CommonBullets" pitchFamily="34" charset="2"/>
              </a:rPr>
              <a:t> channels in demyelinated areas</a:t>
            </a:r>
          </a:p>
          <a:p>
            <a:pPr algn="ctr" eaLnBrk="0" hangingPunct="0"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blindness (optic nerve), muscle weakness, clumsiness, urinary incontinence</a:t>
            </a:r>
          </a:p>
          <a:p>
            <a:pPr algn="ctr" eaLnBrk="0" hangingPunct="0"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ultimately myelin destruction is permanent and axons “drop out” or degenerate</a:t>
            </a:r>
            <a:endParaRPr lang="en-US" b="1" i="1" u="sng"/>
          </a:p>
          <a:p>
            <a:pPr eaLnBrk="0" hangingPunct="0">
              <a:spcBef>
                <a:spcPct val="50000"/>
              </a:spcBef>
            </a:pPr>
            <a:r>
              <a:rPr lang="en-US" b="1" u="sng">
                <a:solidFill>
                  <a:srgbClr val="006666"/>
                </a:solidFill>
                <a:sym typeface="CommonBullets" pitchFamily="34" charset="2"/>
              </a:rPr>
              <a:t>Therapy: </a:t>
            </a:r>
            <a:r>
              <a:rPr lang="en-US" b="1">
                <a:solidFill>
                  <a:srgbClr val="006666"/>
                </a:solidFill>
                <a:sym typeface="CommonBullets" pitchFamily="34" charset="2"/>
              </a:rPr>
              <a:t>  </a:t>
            </a:r>
          </a:p>
          <a:p>
            <a:pPr eaLnBrk="0" hangingPunct="0">
              <a:spcBef>
                <a:spcPct val="50000"/>
              </a:spcBef>
            </a:pPr>
            <a:r>
              <a:rPr lang="en-US" b="1">
                <a:solidFill>
                  <a:srgbClr val="006666"/>
                </a:solidFill>
                <a:sym typeface="CommonBullets" pitchFamily="34" charset="2"/>
              </a:rPr>
              <a:t>	(1) reduce inflammatory destruction</a:t>
            </a:r>
          </a:p>
          <a:p>
            <a:pPr eaLnBrk="0" hangingPunct="0">
              <a:spcBef>
                <a:spcPct val="50000"/>
              </a:spcBef>
            </a:pPr>
            <a:r>
              <a:rPr lang="en-US" b="1">
                <a:solidFill>
                  <a:srgbClr val="006666"/>
                </a:solidFill>
                <a:sym typeface="CommonBullets" pitchFamily="34" charset="2"/>
              </a:rPr>
              <a:t>	(2)  manage symptoms</a:t>
            </a:r>
          </a:p>
          <a:p>
            <a:pPr eaLnBrk="0" hangingPunct="0">
              <a:spcBef>
                <a:spcPct val="50000"/>
              </a:spcBef>
            </a:pPr>
            <a:r>
              <a:rPr lang="en-US" b="1">
                <a:solidFill>
                  <a:srgbClr val="006666"/>
                </a:solidFill>
                <a:sym typeface="CommonBullets" pitchFamily="34" charset="2"/>
              </a:rPr>
              <a:t>	(3)  promote repair of damaged myelin</a:t>
            </a:r>
            <a:endParaRPr lang="en-US" b="1" i="1" u="sng">
              <a:solidFill>
                <a:srgbClr val="006666"/>
              </a:solidFill>
            </a:endParaRPr>
          </a:p>
        </p:txBody>
      </p:sp>
      <p:pic>
        <p:nvPicPr>
          <p:cNvPr id="58371" name="Picture 3" descr="doctorsba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225" y="22225"/>
            <a:ext cx="638175" cy="638175"/>
          </a:xfrm>
          <a:prstGeom prst="rect">
            <a:avLst/>
          </a:prstGeom>
          <a:solidFill>
            <a:srgbClr val="33CCCC"/>
          </a:solidFill>
          <a:ln w="9525">
            <a:solidFill>
              <a:srgbClr val="009999"/>
            </a:solidFill>
            <a:miter lim="800000"/>
            <a:headEnd/>
            <a:tailEnd/>
          </a:ln>
        </p:spPr>
      </p:pic>
      <p:pic>
        <p:nvPicPr>
          <p:cNvPr id="58372" name="Picture 4" descr="doctorsba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225" y="6186488"/>
            <a:ext cx="638175" cy="639762"/>
          </a:xfrm>
          <a:prstGeom prst="rect">
            <a:avLst/>
          </a:prstGeom>
          <a:solidFill>
            <a:srgbClr val="33CCCC"/>
          </a:solidFill>
          <a:ln w="9525">
            <a:solidFill>
              <a:srgbClr val="009999"/>
            </a:solidFill>
            <a:miter lim="800000"/>
            <a:headEnd/>
            <a:tailEnd/>
          </a:ln>
        </p:spPr>
      </p:pic>
      <p:pic>
        <p:nvPicPr>
          <p:cNvPr id="58373" name="Picture 5" descr="doctorsba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50263" y="6186488"/>
            <a:ext cx="639762" cy="639762"/>
          </a:xfrm>
          <a:prstGeom prst="rect">
            <a:avLst/>
          </a:prstGeom>
          <a:solidFill>
            <a:srgbClr val="33CCCC"/>
          </a:solidFill>
          <a:ln w="9525">
            <a:solidFill>
              <a:srgbClr val="009999"/>
            </a:solidFill>
            <a:miter lim="800000"/>
            <a:headEnd/>
            <a:tailEnd/>
          </a:ln>
        </p:spPr>
      </p:pic>
      <p:pic>
        <p:nvPicPr>
          <p:cNvPr id="58374" name="Picture 6" descr="doctorsba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72488" y="11113"/>
            <a:ext cx="639762" cy="638175"/>
          </a:xfrm>
          <a:prstGeom prst="rect">
            <a:avLst/>
          </a:prstGeom>
          <a:solidFill>
            <a:srgbClr val="33CCCC"/>
          </a:solidFill>
          <a:ln w="9525">
            <a:solidFill>
              <a:srgbClr val="009999"/>
            </a:solidFill>
            <a:miter lim="800000"/>
            <a:headEnd/>
            <a:tailEnd/>
          </a:ln>
        </p:spPr>
      </p:pic>
      <p:sp>
        <p:nvSpPr>
          <p:cNvPr id="58375" name="Text Box 7" descr="Newsprint"/>
          <p:cNvSpPr txBox="1">
            <a:spLocks noChangeArrowheads="1"/>
          </p:cNvSpPr>
          <p:nvPr/>
        </p:nvSpPr>
        <p:spPr bwMode="auto">
          <a:xfrm>
            <a:off x="6280150" y="6477000"/>
            <a:ext cx="1263650" cy="246063"/>
          </a:xfrm>
          <a:prstGeom prst="rect">
            <a:avLst/>
          </a:prstGeom>
          <a:blipFill dpi="0" rotWithShape="0">
            <a:blip r:embed="rId3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000" b="1" i="1">
                <a:latin typeface="NuptialScript" pitchFamily="18" charset="0"/>
              </a:rPr>
              <a:t>J. Carnegie, UofO</a:t>
            </a:r>
            <a:endParaRPr lang="en-CA" sz="1000" b="1" i="1">
              <a:latin typeface="NuptialScript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12643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04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418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Text Box 2"/>
          <p:cNvSpPr txBox="1">
            <a:spLocks noChangeArrowheads="1"/>
          </p:cNvSpPr>
          <p:nvPr/>
        </p:nvSpPr>
        <p:spPr bwMode="auto">
          <a:xfrm>
            <a:off x="722313" y="1309688"/>
            <a:ext cx="8015287" cy="134302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lnSpc>
                <a:spcPct val="65000"/>
              </a:lnSpc>
              <a:spcBef>
                <a:spcPct val="50000"/>
              </a:spcBef>
            </a:pPr>
            <a:r>
              <a:rPr lang="en-US" b="1">
                <a:solidFill>
                  <a:srgbClr val="000099"/>
                </a:solidFill>
              </a:rPr>
              <a:t>THE SYNAPSE</a:t>
            </a:r>
            <a:endParaRPr lang="en-US" sz="1800" b="1">
              <a:solidFill>
                <a:srgbClr val="000099"/>
              </a:solidFill>
            </a:endParaRPr>
          </a:p>
          <a:p>
            <a:pPr algn="ctr" eaLnBrk="0" hangingPunct="0">
              <a:lnSpc>
                <a:spcPct val="65000"/>
              </a:lnSpc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junction between 2 neurons or neuron + effector</a:t>
            </a:r>
          </a:p>
          <a:p>
            <a:pPr algn="ctr" eaLnBrk="0" hangingPunct="0">
              <a:lnSpc>
                <a:spcPct val="65000"/>
              </a:lnSpc>
              <a:spcBef>
                <a:spcPct val="50000"/>
              </a:spcBef>
            </a:pPr>
            <a:r>
              <a:rPr lang="en-US">
                <a:solidFill>
                  <a:srgbClr val="000099"/>
                </a:solidFill>
                <a:sym typeface="CommonBullets" pitchFamily="34" charset="2"/>
              </a:rPr>
              <a:t>presynaptic </a:t>
            </a:r>
            <a:r>
              <a:rPr lang="en-US">
                <a:sym typeface="CommonBullets" pitchFamily="34" charset="2"/>
              </a:rPr>
              <a:t>vs </a:t>
            </a:r>
            <a:r>
              <a:rPr lang="en-US">
                <a:solidFill>
                  <a:srgbClr val="000099"/>
                </a:solidFill>
                <a:sym typeface="CommonBullets" pitchFamily="34" charset="2"/>
              </a:rPr>
              <a:t>postsynaptic </a:t>
            </a:r>
            <a:r>
              <a:rPr lang="en-US">
                <a:sym typeface="CommonBullets" pitchFamily="34" charset="2"/>
              </a:rPr>
              <a:t>neuron (most neurons are </a:t>
            </a:r>
            <a:r>
              <a:rPr lang="en-US" b="1">
                <a:solidFill>
                  <a:srgbClr val="003399"/>
                </a:solidFill>
                <a:sym typeface="CommonBullets" pitchFamily="34" charset="2"/>
              </a:rPr>
              <a:t>both</a:t>
            </a:r>
            <a:r>
              <a:rPr lang="en-US">
                <a:sym typeface="CommonBullets" pitchFamily="34" charset="2"/>
              </a:rPr>
              <a:t>)</a:t>
            </a:r>
          </a:p>
          <a:p>
            <a:pPr algn="ctr" eaLnBrk="0" hangingPunct="0">
              <a:lnSpc>
                <a:spcPct val="65000"/>
              </a:lnSpc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2 types of synapses:  </a:t>
            </a:r>
            <a:r>
              <a:rPr lang="en-US">
                <a:solidFill>
                  <a:srgbClr val="000099"/>
                </a:solidFill>
                <a:sym typeface="CommonBullets" pitchFamily="34" charset="2"/>
              </a:rPr>
              <a:t>electrical</a:t>
            </a:r>
            <a:r>
              <a:rPr lang="en-US">
                <a:sym typeface="CommonBullets" pitchFamily="34" charset="2"/>
              </a:rPr>
              <a:t> and </a:t>
            </a:r>
            <a:r>
              <a:rPr lang="en-US">
                <a:solidFill>
                  <a:srgbClr val="000099"/>
                </a:solidFill>
                <a:sym typeface="CommonBullets" pitchFamily="34" charset="2"/>
              </a:rPr>
              <a:t>chemical</a:t>
            </a:r>
            <a:endParaRPr lang="en-US"/>
          </a:p>
        </p:txBody>
      </p:sp>
      <p:sp>
        <p:nvSpPr>
          <p:cNvPr id="59395" name="Text Box 4"/>
          <p:cNvSpPr txBox="1">
            <a:spLocks noChangeArrowheads="1"/>
          </p:cNvSpPr>
          <p:nvPr/>
        </p:nvSpPr>
        <p:spPr bwMode="auto">
          <a:xfrm>
            <a:off x="6403975" y="1087438"/>
            <a:ext cx="2135188" cy="339725"/>
          </a:xfrm>
          <a:prstGeom prst="rect">
            <a:avLst/>
          </a:prstGeom>
          <a:solidFill>
            <a:schemeClr val="bg1"/>
          </a:solidFill>
          <a:ln w="9525">
            <a:solidFill>
              <a:srgbClr val="0099FF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1600" b="1"/>
              <a:t>Fig. 11.18 </a:t>
            </a:r>
            <a:r>
              <a:rPr lang="en-US" sz="1400" b="1"/>
              <a:t>(7</a:t>
            </a:r>
            <a:r>
              <a:rPr lang="en-US" sz="1400" b="1" baseline="30000"/>
              <a:t>th</a:t>
            </a:r>
            <a:r>
              <a:rPr lang="en-US" sz="1400" b="1"/>
              <a:t> edition)</a:t>
            </a:r>
          </a:p>
        </p:txBody>
      </p:sp>
      <p:sp>
        <p:nvSpPr>
          <p:cNvPr id="59396" name="Text Box 5"/>
          <p:cNvSpPr txBox="1">
            <a:spLocks noChangeArrowheads="1"/>
          </p:cNvSpPr>
          <p:nvPr/>
        </p:nvSpPr>
        <p:spPr bwMode="auto">
          <a:xfrm>
            <a:off x="0" y="0"/>
            <a:ext cx="9144000" cy="1306513"/>
          </a:xfrm>
          <a:prstGeom prst="rect">
            <a:avLst/>
          </a:prstGeom>
          <a:solidFill>
            <a:schemeClr val="bg1"/>
          </a:solidFill>
          <a:ln w="381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b="1" i="1" u="sng" dirty="0">
                <a:solidFill>
                  <a:srgbClr val="000099"/>
                </a:solidFill>
              </a:rPr>
              <a:t>2.2.4  Explain the mechanisms of synaptic transmission (synapse, </a:t>
            </a:r>
            <a:r>
              <a:rPr lang="en-US" b="1" i="1" u="sng" dirty="0" smtClean="0">
                <a:solidFill>
                  <a:srgbClr val="000099"/>
                </a:solidFill>
              </a:rPr>
              <a:t>post-synaptic </a:t>
            </a:r>
            <a:r>
              <a:rPr lang="en-US" b="1" i="1" u="sng" dirty="0">
                <a:solidFill>
                  <a:srgbClr val="000099"/>
                </a:solidFill>
              </a:rPr>
              <a:t>potentials, synaptic integration)</a:t>
            </a:r>
          </a:p>
          <a:p>
            <a:pPr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sz="1800" b="1" i="1" dirty="0">
                <a:solidFill>
                  <a:srgbClr val="000099"/>
                </a:solidFill>
              </a:rPr>
              <a:t>   2.2.4.1  differentiate between electrical and chemical synapses in terms of 	relative 	frequencies, distributions, mechanism, speed and properties of 	inter-neuron communication</a:t>
            </a:r>
            <a:endParaRPr lang="en-CA" sz="1800" b="1" i="1" dirty="0">
              <a:solidFill>
                <a:srgbClr val="000099"/>
              </a:solidFill>
            </a:endParaRPr>
          </a:p>
        </p:txBody>
      </p:sp>
      <p:pic>
        <p:nvPicPr>
          <p:cNvPr id="59397" name="Picture 6" descr="E:\Chapter_11\D_JPEG_Images_and_Tables\Unlabeled_without_leaders\figure_11_17_1_unlabeled.jpg"/>
          <p:cNvPicPr>
            <a:picLocks noChangeAspect="1" noChangeArrowheads="1"/>
          </p:cNvPicPr>
          <p:nvPr/>
        </p:nvPicPr>
        <p:blipFill>
          <a:blip r:embed="rId3" cstate="print"/>
          <a:srcRect l="5763" t="5365" r="7635" b="7089"/>
          <a:stretch>
            <a:fillRect/>
          </a:stretch>
        </p:blipFill>
        <p:spPr bwMode="auto">
          <a:xfrm>
            <a:off x="2006600" y="2663825"/>
            <a:ext cx="5262563" cy="4125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3588849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Text Box 2"/>
          <p:cNvSpPr txBox="1">
            <a:spLocks noChangeArrowheads="1"/>
          </p:cNvSpPr>
          <p:nvPr/>
        </p:nvSpPr>
        <p:spPr bwMode="auto">
          <a:xfrm>
            <a:off x="185738" y="171450"/>
            <a:ext cx="6797675" cy="2632075"/>
          </a:xfrm>
          <a:prstGeom prst="rect">
            <a:avLst/>
          </a:prstGeom>
          <a:noFill/>
          <a:ln w="9525">
            <a:solidFill>
              <a:srgbClr val="CC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b="1" u="sng">
                <a:solidFill>
                  <a:srgbClr val="CC0000"/>
                </a:solidFill>
              </a:rPr>
              <a:t>A.  Electrical Synapses</a:t>
            </a:r>
          </a:p>
          <a:p>
            <a:pPr algn="ctr" eaLnBrk="0" hangingPunct="0">
              <a:lnSpc>
                <a:spcPct val="60000"/>
              </a:lnSpc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much less common; like </a:t>
            </a:r>
            <a:r>
              <a:rPr lang="en-US" b="1">
                <a:solidFill>
                  <a:srgbClr val="CC3300"/>
                </a:solidFill>
                <a:sym typeface="CommonBullets" pitchFamily="34" charset="2"/>
              </a:rPr>
              <a:t>gap junctions</a:t>
            </a:r>
            <a:endParaRPr lang="en-US">
              <a:solidFill>
                <a:srgbClr val="CC3300"/>
              </a:solidFill>
              <a:sym typeface="CommonBullets" pitchFamily="34" charset="2"/>
            </a:endParaRPr>
          </a:p>
          <a:p>
            <a:pPr algn="ctr" eaLnBrk="0" hangingPunct="0">
              <a:lnSpc>
                <a:spcPct val="60000"/>
              </a:lnSpc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direct current flow - protein channels</a:t>
            </a:r>
          </a:p>
          <a:p>
            <a:pPr algn="ctr" eaLnBrk="0" hangingPunct="0">
              <a:lnSpc>
                <a:spcPct val="60000"/>
              </a:lnSpc>
              <a:spcBef>
                <a:spcPct val="50000"/>
              </a:spcBef>
            </a:pPr>
            <a:r>
              <a:rPr lang="en-US" b="1">
                <a:solidFill>
                  <a:srgbClr val="CC0000"/>
                </a:solidFill>
                <a:sym typeface="CommonBullets" pitchFamily="34" charset="2"/>
              </a:rPr>
              <a:t>rapid transmission</a:t>
            </a:r>
            <a:r>
              <a:rPr lang="en-US">
                <a:sym typeface="CommonBullets" pitchFamily="34" charset="2"/>
              </a:rPr>
              <a:t> (electrically-coupled)</a:t>
            </a:r>
          </a:p>
          <a:p>
            <a:pPr algn="ctr" eaLnBrk="0" hangingPunct="0">
              <a:lnSpc>
                <a:spcPct val="60000"/>
              </a:lnSpc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neurons can be </a:t>
            </a:r>
            <a:r>
              <a:rPr lang="en-US" b="1">
                <a:solidFill>
                  <a:srgbClr val="CC0000"/>
                </a:solidFill>
                <a:sym typeface="CommonBullets" pitchFamily="34" charset="2"/>
              </a:rPr>
              <a:t>synchronized</a:t>
            </a:r>
          </a:p>
          <a:p>
            <a:pPr algn="ctr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primarily embryonic, also eye movement; in non-nervous tissue, found in cardiac &amp; smooth muscle where can synchronize contractions</a:t>
            </a:r>
            <a:endParaRPr lang="en-US"/>
          </a:p>
        </p:txBody>
      </p:sp>
      <p:sp>
        <p:nvSpPr>
          <p:cNvPr id="60419" name="Text Box 3"/>
          <p:cNvSpPr txBox="1">
            <a:spLocks noChangeArrowheads="1"/>
          </p:cNvSpPr>
          <p:nvPr/>
        </p:nvSpPr>
        <p:spPr bwMode="auto">
          <a:xfrm>
            <a:off x="360363" y="3246438"/>
            <a:ext cx="8404225" cy="3013075"/>
          </a:xfrm>
          <a:prstGeom prst="rect">
            <a:avLst/>
          </a:prstGeom>
          <a:noFill/>
          <a:ln w="9525">
            <a:solidFill>
              <a:srgbClr val="3366FF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eaLnBrk="0" hangingPunct="0">
              <a:lnSpc>
                <a:spcPct val="75000"/>
              </a:lnSpc>
              <a:spcBef>
                <a:spcPct val="50000"/>
              </a:spcBef>
              <a:buFontTx/>
              <a:buAutoNum type="alphaUcPeriod" startAt="2"/>
            </a:pPr>
            <a:r>
              <a:rPr lang="en-US" b="1" u="sng">
                <a:solidFill>
                  <a:srgbClr val="0066FF"/>
                </a:solidFill>
              </a:rPr>
              <a:t>Chemical Synapses</a:t>
            </a:r>
          </a:p>
          <a:p>
            <a:pPr marL="457200" indent="-457200" algn="ctr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release and binding of </a:t>
            </a:r>
            <a:r>
              <a:rPr lang="en-US" b="1">
                <a:solidFill>
                  <a:srgbClr val="0066CC"/>
                </a:solidFill>
                <a:sym typeface="CommonBullets" pitchFamily="34" charset="2"/>
              </a:rPr>
              <a:t>neurotransmitters</a:t>
            </a:r>
          </a:p>
          <a:p>
            <a:pPr marL="457200" indent="-457200" algn="ctr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i="1">
                <a:solidFill>
                  <a:srgbClr val="0066CC"/>
                </a:solidFill>
                <a:sym typeface="CommonBullets" pitchFamily="34" charset="2"/>
              </a:rPr>
              <a:t>“Neurotransmitters . . .function to open or close ion channels that influence membrane permeability and, consequently, membrane potential.” (Marieb, /98)</a:t>
            </a:r>
          </a:p>
          <a:p>
            <a:pPr marL="457200" indent="-457200" eaLnBrk="0" hangingPunct="0">
              <a:lnSpc>
                <a:spcPct val="65000"/>
              </a:lnSpc>
              <a:spcBef>
                <a:spcPct val="50000"/>
              </a:spcBef>
              <a:buFont typeface="CommonBullets" pitchFamily="34" charset="2"/>
              <a:buNone/>
            </a:pPr>
            <a:r>
              <a:rPr lang="en-US">
                <a:sym typeface="CommonBullets" pitchFamily="34" charset="2"/>
              </a:rPr>
              <a:t>2 parts:  (i) </a:t>
            </a:r>
            <a:r>
              <a:rPr lang="en-US" b="1">
                <a:sym typeface="CommonBullets" pitchFamily="34" charset="2"/>
              </a:rPr>
              <a:t>axonal terminal</a:t>
            </a:r>
            <a:r>
              <a:rPr lang="en-US">
                <a:sym typeface="CommonBullets" pitchFamily="34" charset="2"/>
              </a:rPr>
              <a:t>: </a:t>
            </a:r>
          </a:p>
          <a:p>
            <a:pPr marL="457200" indent="-457200" eaLnBrk="0" hangingPunct="0">
              <a:lnSpc>
                <a:spcPct val="65000"/>
              </a:lnSpc>
              <a:spcBef>
                <a:spcPct val="50000"/>
              </a:spcBef>
              <a:buFont typeface="CommonBullets" pitchFamily="34" charset="2"/>
              <a:buNone/>
            </a:pPr>
            <a:r>
              <a:rPr lang="en-US">
                <a:sym typeface="CommonBullets" pitchFamily="34" charset="2"/>
              </a:rPr>
              <a:t>		(ii) </a:t>
            </a:r>
            <a:r>
              <a:rPr lang="en-US" b="1">
                <a:sym typeface="CommonBullets" pitchFamily="34" charset="2"/>
              </a:rPr>
              <a:t>receptor region</a:t>
            </a:r>
            <a:r>
              <a:rPr lang="en-US">
                <a:sym typeface="CommonBullets" pitchFamily="34" charset="2"/>
              </a:rPr>
              <a:t>: </a:t>
            </a:r>
          </a:p>
          <a:p>
            <a:pPr marL="457200" indent="-457200" algn="ctr" eaLnBrk="0" hangingPunct="0">
              <a:lnSpc>
                <a:spcPct val="75000"/>
              </a:lnSpc>
              <a:spcBef>
                <a:spcPct val="50000"/>
              </a:spcBef>
              <a:buFont typeface="CommonBullets" pitchFamily="34" charset="2"/>
              <a:buNone/>
            </a:pPr>
            <a:r>
              <a:rPr lang="en-US" i="1">
                <a:sym typeface="CommonBullets" pitchFamily="34" charset="2"/>
              </a:rPr>
              <a:t>What events occur in the </a:t>
            </a:r>
            <a:r>
              <a:rPr lang="en-US" b="1" i="1">
                <a:solidFill>
                  <a:srgbClr val="0066CC"/>
                </a:solidFill>
                <a:sym typeface="CommonBullets" pitchFamily="34" charset="2"/>
              </a:rPr>
              <a:t>synaptic cleft</a:t>
            </a:r>
            <a:r>
              <a:rPr lang="en-US" i="1">
                <a:solidFill>
                  <a:srgbClr val="0066CC"/>
                </a:solidFill>
                <a:sym typeface="CommonBullets" pitchFamily="34" charset="2"/>
              </a:rPr>
              <a:t> </a:t>
            </a:r>
            <a:r>
              <a:rPr lang="en-US" i="1">
                <a:sym typeface="CommonBullets" pitchFamily="34" charset="2"/>
              </a:rPr>
              <a:t>(fluid-filled space of 30-50 nm)</a:t>
            </a:r>
            <a:r>
              <a:rPr lang="en-US" b="1" i="1">
                <a:sym typeface="CommonBullets" pitchFamily="34" charset="2"/>
              </a:rPr>
              <a:t>?</a:t>
            </a:r>
            <a:endParaRPr lang="en-US"/>
          </a:p>
          <a:p>
            <a:pPr marL="457200" indent="-457200" algn="ctr" eaLnBrk="0" hangingPunct="0">
              <a:lnSpc>
                <a:spcPct val="75000"/>
              </a:lnSpc>
              <a:spcBef>
                <a:spcPct val="50000"/>
              </a:spcBef>
              <a:buFont typeface="CommonBullets" pitchFamily="34" charset="2"/>
              <a:buNone/>
            </a:pPr>
            <a:r>
              <a:rPr lang="en-US">
                <a:solidFill>
                  <a:srgbClr val="0066CC"/>
                </a:solidFill>
                <a:sym typeface="CommonBullets" pitchFamily="34" charset="2"/>
              </a:rPr>
              <a:t>Why is synaptic transmission </a:t>
            </a:r>
            <a:r>
              <a:rPr lang="en-US" b="1">
                <a:solidFill>
                  <a:srgbClr val="0066CC"/>
                </a:solidFill>
                <a:sym typeface="CommonBullets" pitchFamily="34" charset="2"/>
              </a:rPr>
              <a:t>unidirectional</a:t>
            </a:r>
            <a:r>
              <a:rPr lang="en-US">
                <a:solidFill>
                  <a:srgbClr val="0066CC"/>
                </a:solidFill>
                <a:sym typeface="CommonBullets" pitchFamily="34" charset="2"/>
              </a:rPr>
              <a:t>?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58636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Text Box 2"/>
          <p:cNvSpPr txBox="1">
            <a:spLocks noChangeArrowheads="1"/>
          </p:cNvSpPr>
          <p:nvPr/>
        </p:nvSpPr>
        <p:spPr bwMode="auto">
          <a:xfrm>
            <a:off x="0" y="107950"/>
            <a:ext cx="9144000" cy="6602413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36538" indent="-236538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b="1" i="1">
                <a:solidFill>
                  <a:srgbClr val="000099"/>
                </a:solidFill>
              </a:rPr>
              <a:t>2.2.4.2 illustrate and describe the main features of chemical synaptic transmission; briefly describe 3 ways in which chemical synaptic transmission can be terminated</a:t>
            </a:r>
          </a:p>
          <a:p>
            <a:pPr marL="236538" indent="-236538" eaLnBrk="0" hangingPunct="0">
              <a:lnSpc>
                <a:spcPct val="90000"/>
              </a:lnSpc>
              <a:spcBef>
                <a:spcPct val="50000"/>
              </a:spcBef>
            </a:pPr>
            <a:endParaRPr lang="en-US" b="1" u="sng">
              <a:solidFill>
                <a:srgbClr val="A50021"/>
              </a:solidFill>
            </a:endParaRPr>
          </a:p>
          <a:p>
            <a:pPr marL="236538" indent="-236538" eaLnBrk="0" hangingPunct="0">
              <a:lnSpc>
                <a:spcPct val="90000"/>
              </a:lnSpc>
              <a:spcBef>
                <a:spcPct val="50000"/>
              </a:spcBef>
            </a:pPr>
            <a:endParaRPr lang="en-US" b="1" u="sng">
              <a:solidFill>
                <a:srgbClr val="A50021"/>
              </a:solidFill>
            </a:endParaRPr>
          </a:p>
          <a:p>
            <a:pPr marL="236538" indent="-236538" eaLnBrk="0" hangingPunct="0">
              <a:lnSpc>
                <a:spcPct val="90000"/>
              </a:lnSpc>
              <a:spcBef>
                <a:spcPct val="50000"/>
              </a:spcBef>
            </a:pPr>
            <a:endParaRPr lang="en-US" b="1" u="sng">
              <a:solidFill>
                <a:srgbClr val="A50021"/>
              </a:solidFill>
            </a:endParaRPr>
          </a:p>
          <a:p>
            <a:pPr marL="236538" indent="-236538" eaLnBrk="0" hangingPunct="0">
              <a:lnSpc>
                <a:spcPct val="90000"/>
              </a:lnSpc>
              <a:spcBef>
                <a:spcPct val="50000"/>
              </a:spcBef>
            </a:pPr>
            <a:endParaRPr lang="en-US" b="1" u="sng">
              <a:solidFill>
                <a:srgbClr val="A50021"/>
              </a:solidFill>
            </a:endParaRPr>
          </a:p>
          <a:p>
            <a:pPr marL="236538" indent="-236538" eaLnBrk="0" hangingPunct="0">
              <a:lnSpc>
                <a:spcPct val="90000"/>
              </a:lnSpc>
              <a:spcBef>
                <a:spcPct val="50000"/>
              </a:spcBef>
            </a:pPr>
            <a:endParaRPr lang="en-US" b="1" u="sng">
              <a:solidFill>
                <a:srgbClr val="A50021"/>
              </a:solidFill>
            </a:endParaRPr>
          </a:p>
          <a:p>
            <a:pPr marL="236538" indent="-236538" eaLnBrk="0" hangingPunct="0">
              <a:lnSpc>
                <a:spcPct val="90000"/>
              </a:lnSpc>
              <a:spcBef>
                <a:spcPct val="50000"/>
              </a:spcBef>
            </a:pPr>
            <a:endParaRPr lang="en-US" b="1" u="sng">
              <a:solidFill>
                <a:srgbClr val="A50021"/>
              </a:solidFill>
            </a:endParaRPr>
          </a:p>
          <a:p>
            <a:pPr marL="236538" indent="-236538"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US" b="1" u="sng">
                <a:solidFill>
                  <a:srgbClr val="A50021"/>
                </a:solidFill>
              </a:rPr>
              <a:t>Mechanism of Synaptic Communication</a:t>
            </a:r>
          </a:p>
          <a:p>
            <a:pPr marL="236538" indent="-236538"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US" b="1" i="1" u="sng">
                <a:solidFill>
                  <a:srgbClr val="990033"/>
                </a:solidFill>
              </a:rPr>
              <a:t>Initiation:</a:t>
            </a:r>
            <a:endParaRPr lang="en-US">
              <a:solidFill>
                <a:srgbClr val="990033"/>
              </a:solidFill>
            </a:endParaRPr>
          </a:p>
          <a:p>
            <a:pPr marL="236538" indent="-236538"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US"/>
              <a:t>1.  </a:t>
            </a:r>
            <a:r>
              <a:rPr lang="en-US" b="1">
                <a:solidFill>
                  <a:srgbClr val="990033"/>
                </a:solidFill>
              </a:rPr>
              <a:t>Ca</a:t>
            </a:r>
            <a:r>
              <a:rPr lang="en-US" b="1" baseline="30000">
                <a:solidFill>
                  <a:srgbClr val="990033"/>
                </a:solidFill>
              </a:rPr>
              <a:t>++</a:t>
            </a:r>
            <a:r>
              <a:rPr lang="en-US" b="1">
                <a:solidFill>
                  <a:srgbClr val="990033"/>
                </a:solidFill>
              </a:rPr>
              <a:t> gates</a:t>
            </a:r>
            <a:r>
              <a:rPr lang="en-US"/>
              <a:t> open in presynaptic terminal</a:t>
            </a:r>
          </a:p>
          <a:p>
            <a:pPr marL="236538" indent="-236538"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US"/>
              <a:t>2.  </a:t>
            </a:r>
            <a:r>
              <a:rPr lang="en-US" b="1">
                <a:solidFill>
                  <a:srgbClr val="990033"/>
                </a:solidFill>
              </a:rPr>
              <a:t>Neurotransmitter</a:t>
            </a:r>
            <a:r>
              <a:rPr lang="en-US"/>
              <a:t> release</a:t>
            </a:r>
          </a:p>
          <a:p>
            <a:pPr marL="236538" indent="-236538"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US"/>
              <a:t>3.  </a:t>
            </a:r>
            <a:r>
              <a:rPr lang="en-US" b="1">
                <a:solidFill>
                  <a:srgbClr val="990033"/>
                </a:solidFill>
              </a:rPr>
              <a:t>Neurotransmitter</a:t>
            </a:r>
            <a:r>
              <a:rPr lang="en-US"/>
              <a:t> binds to postsynaptic receptors</a:t>
            </a:r>
          </a:p>
          <a:p>
            <a:pPr marL="236538" indent="-236538"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US"/>
              <a:t>4.  </a:t>
            </a:r>
            <a:r>
              <a:rPr lang="en-US" b="1">
                <a:solidFill>
                  <a:srgbClr val="990033"/>
                </a:solidFill>
              </a:rPr>
              <a:t>Ion channels</a:t>
            </a:r>
            <a:r>
              <a:rPr lang="en-US"/>
              <a:t> open in postsynaptic membranes</a:t>
            </a:r>
          </a:p>
          <a:p>
            <a:pPr marL="236538" indent="-236538" algn="ctr"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US">
                <a:solidFill>
                  <a:srgbClr val="A50021"/>
                </a:solidFill>
              </a:rPr>
              <a:t>NB: ~300 vesicles emptied/impulse - </a:t>
            </a:r>
            <a:r>
              <a:rPr lang="en-US" i="1">
                <a:solidFill>
                  <a:srgbClr val="A50021"/>
                </a:solidFill>
              </a:rPr>
              <a:t>So what happens when we have increased impulse frequency???</a:t>
            </a:r>
          </a:p>
        </p:txBody>
      </p:sp>
      <p:sp>
        <p:nvSpPr>
          <p:cNvPr id="61443" name="Text Box 4" descr="Newsprint"/>
          <p:cNvSpPr txBox="1">
            <a:spLocks noChangeArrowheads="1"/>
          </p:cNvSpPr>
          <p:nvPr/>
        </p:nvSpPr>
        <p:spPr bwMode="auto">
          <a:xfrm>
            <a:off x="7361238" y="6407150"/>
            <a:ext cx="1495425" cy="246063"/>
          </a:xfrm>
          <a:prstGeom prst="rect">
            <a:avLst/>
          </a:prstGeom>
          <a:blipFill dpi="0" rotWithShape="0">
            <a:blip r:embed="rId2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000" b="1" i="1">
                <a:latin typeface="NuptialScript" pitchFamily="18" charset="0"/>
              </a:rPr>
              <a:t>J. Carnegie, U of O</a:t>
            </a:r>
            <a:endParaRPr lang="en-CA" sz="1000" b="1" i="1">
              <a:latin typeface="NuptialScript" pitchFamily="18" charset="0"/>
            </a:endParaRPr>
          </a:p>
        </p:txBody>
      </p:sp>
      <p:pic>
        <p:nvPicPr>
          <p:cNvPr id="61444" name="Picture 5" descr="E:\Chapter_11\D_JPEG_Images_and_Tables\Labeled\figure_11_17_2_labeled.jpg"/>
          <p:cNvPicPr>
            <a:picLocks noChangeAspect="1" noChangeArrowheads="1"/>
          </p:cNvPicPr>
          <p:nvPr/>
        </p:nvPicPr>
        <p:blipFill>
          <a:blip r:embed="rId3" cstate="print"/>
          <a:srcRect l="2940" t="2744" r="2757" b="39211"/>
          <a:stretch>
            <a:fillRect/>
          </a:stretch>
        </p:blipFill>
        <p:spPr bwMode="auto">
          <a:xfrm>
            <a:off x="3478213" y="857250"/>
            <a:ext cx="5608637" cy="251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862149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Text Box 4" descr="Newsprint"/>
          <p:cNvSpPr txBox="1">
            <a:spLocks noChangeArrowheads="1"/>
          </p:cNvSpPr>
          <p:nvPr/>
        </p:nvSpPr>
        <p:spPr bwMode="auto">
          <a:xfrm>
            <a:off x="7486650" y="6407150"/>
            <a:ext cx="1370013" cy="246063"/>
          </a:xfrm>
          <a:prstGeom prst="rect">
            <a:avLst/>
          </a:prstGeom>
          <a:blipFill dpi="0" rotWithShape="0">
            <a:blip r:embed="rId2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000" b="1" i="1">
                <a:latin typeface="NuptialScript" pitchFamily="18" charset="0"/>
              </a:rPr>
              <a:t>J. Carnegie, U of O</a:t>
            </a:r>
            <a:endParaRPr lang="en-CA" sz="1000" b="1" i="1">
              <a:latin typeface="NuptialScript" pitchFamily="18" charset="0"/>
            </a:endParaRPr>
          </a:p>
        </p:txBody>
      </p:sp>
      <p:sp>
        <p:nvSpPr>
          <p:cNvPr id="62467" name="Rectangle 4"/>
          <p:cNvSpPr>
            <a:spLocks noChangeArrowheads="1"/>
          </p:cNvSpPr>
          <p:nvPr/>
        </p:nvSpPr>
        <p:spPr bwMode="auto">
          <a:xfrm>
            <a:off x="193675" y="309563"/>
            <a:ext cx="8482013" cy="170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36538" indent="-236538" eaLnBrk="0" hangingPunct="0">
              <a:lnSpc>
                <a:spcPct val="65000"/>
              </a:lnSpc>
              <a:spcBef>
                <a:spcPct val="50000"/>
              </a:spcBef>
            </a:pPr>
            <a:r>
              <a:rPr lang="en-US" b="1" i="1" u="sng">
                <a:solidFill>
                  <a:srgbClr val="990033"/>
                </a:solidFill>
              </a:rPr>
              <a:t>Termination:</a:t>
            </a:r>
            <a:endParaRPr lang="en-US"/>
          </a:p>
          <a:p>
            <a:pPr marL="236538" indent="-236538" eaLnBrk="0" hangingPunct="0">
              <a:lnSpc>
                <a:spcPct val="65000"/>
              </a:lnSpc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3 options:</a:t>
            </a:r>
          </a:p>
          <a:p>
            <a:pPr marL="236538" indent="-236538" eaLnBrk="0" hangingPunct="0">
              <a:lnSpc>
                <a:spcPct val="65000"/>
              </a:lnSpc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	(i)  </a:t>
            </a:r>
            <a:r>
              <a:rPr lang="en-US" b="1">
                <a:solidFill>
                  <a:srgbClr val="A50021"/>
                </a:solidFill>
                <a:sym typeface="CommonBullets" pitchFamily="34" charset="2"/>
              </a:rPr>
              <a:t>degradation</a:t>
            </a:r>
            <a:r>
              <a:rPr lang="en-US">
                <a:sym typeface="CommonBullets" pitchFamily="34" charset="2"/>
              </a:rPr>
              <a:t> by enzymes of postsynaptic membrane (acetylcholine)</a:t>
            </a:r>
          </a:p>
          <a:p>
            <a:pPr marL="236538" indent="-236538" eaLnBrk="0" hangingPunct="0">
              <a:lnSpc>
                <a:spcPct val="65000"/>
              </a:lnSpc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	(ii)  </a:t>
            </a:r>
            <a:r>
              <a:rPr lang="en-US" b="1">
                <a:solidFill>
                  <a:srgbClr val="A50021"/>
                </a:solidFill>
                <a:sym typeface="CommonBullets" pitchFamily="34" charset="2"/>
              </a:rPr>
              <a:t>reuptake</a:t>
            </a:r>
            <a:r>
              <a:rPr lang="en-US">
                <a:sym typeface="CommonBullets" pitchFamily="34" charset="2"/>
              </a:rPr>
              <a:t> by presynaptic terminal (norepinephrine)</a:t>
            </a:r>
          </a:p>
          <a:p>
            <a:pPr marL="236538" indent="-236538" eaLnBrk="0" hangingPunct="0">
              <a:lnSpc>
                <a:spcPct val="65000"/>
              </a:lnSpc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	(iii)  </a:t>
            </a:r>
            <a:r>
              <a:rPr lang="en-US" b="1">
                <a:solidFill>
                  <a:srgbClr val="A50021"/>
                </a:solidFill>
                <a:sym typeface="CommonBullets" pitchFamily="34" charset="2"/>
              </a:rPr>
              <a:t>diffusion</a:t>
            </a:r>
            <a:r>
              <a:rPr lang="en-US">
                <a:sym typeface="CommonBullets" pitchFamily="34" charset="2"/>
              </a:rPr>
              <a:t> away from synaptic site (nitric oxide)</a:t>
            </a:r>
            <a:endParaRPr lang="en-US"/>
          </a:p>
        </p:txBody>
      </p:sp>
      <p:pic>
        <p:nvPicPr>
          <p:cNvPr id="62468" name="Picture 6" descr="E:\Chapter_11\D_JPEG_Images_and_Tables\Labeled\figure_11_17_3_labeled.jpg"/>
          <p:cNvPicPr>
            <a:picLocks noChangeAspect="1" noChangeArrowheads="1"/>
          </p:cNvPicPr>
          <p:nvPr/>
        </p:nvPicPr>
        <p:blipFill>
          <a:blip r:embed="rId3" cstate="print"/>
          <a:srcRect l="3181" t="3378" r="3409" b="34291"/>
          <a:stretch>
            <a:fillRect/>
          </a:stretch>
        </p:blipFill>
        <p:spPr bwMode="auto">
          <a:xfrm>
            <a:off x="1281113" y="2149475"/>
            <a:ext cx="5141912" cy="4616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7515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ChangeArrowheads="1"/>
          </p:cNvSpPr>
          <p:nvPr/>
        </p:nvSpPr>
        <p:spPr bwMode="auto">
          <a:xfrm>
            <a:off x="660400" y="766763"/>
            <a:ext cx="7488238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en-US" b="1" i="1" u="sng">
                <a:solidFill>
                  <a:srgbClr val="990033"/>
                </a:solidFill>
                <a:sym typeface="CommonBullets" pitchFamily="34" charset="2"/>
              </a:rPr>
              <a:t>Synaptic Delay:</a:t>
            </a:r>
            <a:endParaRPr lang="en-US"/>
          </a:p>
          <a:p>
            <a:pPr eaLnBrk="0" hangingPunct="0"/>
            <a:r>
              <a:rPr lang="en-US">
                <a:sym typeface="Symbol" pitchFamily="18" charset="2"/>
              </a:rPr>
              <a:t></a:t>
            </a:r>
            <a:r>
              <a:rPr lang="en-US">
                <a:sym typeface="CommonBullets" pitchFamily="34" charset="2"/>
              </a:rPr>
              <a:t>  slowest (rate-limiting) step of neurotransmission - </a:t>
            </a:r>
            <a:r>
              <a:rPr lang="en-US" b="1">
                <a:solidFill>
                  <a:srgbClr val="990033"/>
                </a:solidFill>
                <a:sym typeface="CommonBullets" pitchFamily="34" charset="2"/>
              </a:rPr>
              <a:t>Why??</a:t>
            </a:r>
            <a:endParaRPr lang="en-US"/>
          </a:p>
          <a:p>
            <a:pPr eaLnBrk="0" hangingPunct="0"/>
            <a:r>
              <a:rPr lang="en-US">
                <a:sym typeface="Symbol" pitchFamily="18" charset="2"/>
              </a:rPr>
              <a:t></a:t>
            </a:r>
            <a:r>
              <a:rPr lang="en-US">
                <a:sym typeface="CommonBullets" pitchFamily="34" charset="2"/>
              </a:rPr>
              <a:t>  time for NT release, diffusion &amp; receptor binding: </a:t>
            </a:r>
            <a:r>
              <a:rPr lang="en-US" u="sng">
                <a:sym typeface="CommonBullets" pitchFamily="34" charset="2"/>
              </a:rPr>
              <a:t>0.3-5 ms</a:t>
            </a:r>
          </a:p>
        </p:txBody>
      </p:sp>
      <p:sp>
        <p:nvSpPr>
          <p:cNvPr id="63491" name="Rectangle 3"/>
          <p:cNvSpPr>
            <a:spLocks noChangeArrowheads="1"/>
          </p:cNvSpPr>
          <p:nvPr/>
        </p:nvSpPr>
        <p:spPr bwMode="auto">
          <a:xfrm>
            <a:off x="381000" y="300038"/>
            <a:ext cx="3665538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b="1" i="1">
                <a:solidFill>
                  <a:srgbClr val="000099"/>
                </a:solidFill>
              </a:rPr>
              <a:t>2.2.4.3  define synaptic delay</a:t>
            </a:r>
          </a:p>
        </p:txBody>
      </p:sp>
      <p:sp>
        <p:nvSpPr>
          <p:cNvPr id="63492" name="Rectangle 4"/>
          <p:cNvSpPr>
            <a:spLocks noChangeArrowheads="1"/>
          </p:cNvSpPr>
          <p:nvPr/>
        </p:nvSpPr>
        <p:spPr bwMode="auto">
          <a:xfrm>
            <a:off x="174625" y="2609850"/>
            <a:ext cx="8969375" cy="77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b="1" i="1">
                <a:solidFill>
                  <a:srgbClr val="800000"/>
                </a:solidFill>
              </a:rPr>
              <a:t>2.2.4.4  distinguish between EPSPs and IPSPs in terms of channels 	opened and end results in terms of membrane potential/ease of 	generating an action potential</a:t>
            </a:r>
          </a:p>
        </p:txBody>
      </p:sp>
      <p:sp>
        <p:nvSpPr>
          <p:cNvPr id="63493" name="Rectangle 5"/>
          <p:cNvSpPr>
            <a:spLocks noChangeArrowheads="1"/>
          </p:cNvSpPr>
          <p:nvPr/>
        </p:nvSpPr>
        <p:spPr bwMode="auto">
          <a:xfrm>
            <a:off x="168275" y="3532188"/>
            <a:ext cx="8759825" cy="2225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en-US" u="sng">
                <a:solidFill>
                  <a:srgbClr val="000099"/>
                </a:solidFill>
              </a:rPr>
              <a:t>Postsynaptic Potentials</a:t>
            </a:r>
          </a:p>
          <a:p>
            <a:pPr algn="ctr" eaLnBrk="0" hangingPunct="0"/>
            <a:r>
              <a:rPr lang="en-US">
                <a:sym typeface="CommonBullets" pitchFamily="34" charset="2"/>
              </a:rPr>
              <a:t>channels respond to </a:t>
            </a:r>
            <a:r>
              <a:rPr lang="en-US" b="1">
                <a:solidFill>
                  <a:srgbClr val="003399"/>
                </a:solidFill>
                <a:sym typeface="CommonBullets" pitchFamily="34" charset="2"/>
              </a:rPr>
              <a:t>chemicals</a:t>
            </a:r>
            <a:r>
              <a:rPr lang="en-US">
                <a:sym typeface="CommonBullets" pitchFamily="34" charset="2"/>
              </a:rPr>
              <a:t> rather than changes in membrane potential</a:t>
            </a:r>
          </a:p>
          <a:p>
            <a:pPr algn="ctr" eaLnBrk="0" hangingPunct="0"/>
            <a:r>
              <a:rPr lang="en-US">
                <a:sym typeface="CommonBullets" pitchFamily="34" charset="2"/>
              </a:rPr>
              <a:t>channels mediate local changes in membrane potential:  </a:t>
            </a:r>
            <a:r>
              <a:rPr lang="en-US" b="1">
                <a:solidFill>
                  <a:srgbClr val="000099"/>
                </a:solidFill>
                <a:sym typeface="CommonBullets" pitchFamily="34" charset="2"/>
              </a:rPr>
              <a:t>graded</a:t>
            </a:r>
            <a:r>
              <a:rPr lang="en-US">
                <a:sym typeface="CommonBullets" pitchFamily="34" charset="2"/>
              </a:rPr>
              <a:t> per amount of NT</a:t>
            </a:r>
          </a:p>
          <a:p>
            <a:pPr eaLnBrk="0" hangingPunct="0"/>
            <a:r>
              <a:rPr lang="en-US" u="sng">
                <a:sym typeface="CommonBullets" pitchFamily="34" charset="2"/>
              </a:rPr>
              <a:t>2 types of PSPs:</a:t>
            </a:r>
            <a:r>
              <a:rPr lang="en-US">
                <a:sym typeface="CommonBullets" pitchFamily="34" charset="2"/>
              </a:rPr>
              <a:t>   </a:t>
            </a:r>
          </a:p>
          <a:p>
            <a:pPr eaLnBrk="0" hangingPunct="0"/>
            <a:r>
              <a:rPr lang="en-US">
                <a:sym typeface="CommonBullets" pitchFamily="34" charset="2"/>
              </a:rPr>
              <a:t>	(i)  </a:t>
            </a:r>
            <a:r>
              <a:rPr lang="en-US" i="1">
                <a:solidFill>
                  <a:srgbClr val="000099"/>
                </a:solidFill>
                <a:sym typeface="CommonBullets" pitchFamily="34" charset="2"/>
              </a:rPr>
              <a:t>excitatory postsynaptic potentials (EPSPs)</a:t>
            </a:r>
          </a:p>
          <a:p>
            <a:pPr eaLnBrk="0" hangingPunct="0"/>
            <a:r>
              <a:rPr lang="en-US" i="1">
                <a:solidFill>
                  <a:srgbClr val="000099"/>
                </a:solidFill>
                <a:sym typeface="CommonBullets" pitchFamily="34" charset="2"/>
              </a:rPr>
              <a:t>	</a:t>
            </a:r>
            <a:r>
              <a:rPr lang="en-US">
                <a:sym typeface="CommonBullets" pitchFamily="34" charset="2"/>
              </a:rPr>
              <a:t>(ii)  </a:t>
            </a:r>
            <a:r>
              <a:rPr lang="en-US" i="1">
                <a:solidFill>
                  <a:srgbClr val="000099"/>
                </a:solidFill>
                <a:sym typeface="CommonBullets" pitchFamily="34" charset="2"/>
              </a:rPr>
              <a:t>inhibitory postsynaptic potentials (IPSPs)</a:t>
            </a:r>
          </a:p>
        </p:txBody>
      </p:sp>
    </p:spTree>
    <p:extLst>
      <p:ext uri="{BB962C8B-B14F-4D97-AF65-F5344CB8AC3E}">
        <p14:creationId xmlns:p14="http://schemas.microsoft.com/office/powerpoint/2010/main" val="25962999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Text Box 2"/>
          <p:cNvSpPr txBox="1">
            <a:spLocks noChangeArrowheads="1"/>
          </p:cNvSpPr>
          <p:nvPr/>
        </p:nvSpPr>
        <p:spPr bwMode="auto">
          <a:xfrm>
            <a:off x="0" y="85725"/>
            <a:ext cx="9144000" cy="1873250"/>
          </a:xfrm>
          <a:prstGeom prst="rect">
            <a:avLst/>
          </a:prstGeom>
          <a:noFill/>
          <a:ln w="5715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b="1" i="1" u="sng">
                <a:solidFill>
                  <a:srgbClr val="000099"/>
                </a:solidFill>
                <a:sym typeface="CommonBullets" pitchFamily="34" charset="2"/>
              </a:rPr>
              <a:t>EPSPs:</a:t>
            </a:r>
            <a:r>
              <a:rPr lang="en-US" i="1">
                <a:sym typeface="CommonBullets" pitchFamily="34" charset="2"/>
              </a:rPr>
              <a:t> 		     </a:t>
            </a:r>
            <a:endParaRPr lang="en-US">
              <a:sym typeface="CommonBullets" pitchFamily="34" charset="2"/>
            </a:endParaRPr>
          </a:p>
          <a:p>
            <a:pPr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NT binding </a:t>
            </a:r>
            <a:r>
              <a:rPr lang="en-US">
                <a:sym typeface="WP IconicSymbolsA" pitchFamily="2" charset="2"/>
              </a:rPr>
              <a:t></a:t>
            </a:r>
            <a:r>
              <a:rPr lang="en-US">
                <a:sym typeface="WP MathA" pitchFamily="2" charset="2"/>
              </a:rPr>
              <a:t> membrane depolarization; opens</a:t>
            </a:r>
            <a:r>
              <a:rPr lang="en-US">
                <a:sym typeface="CommonBullets" pitchFamily="34" charset="2"/>
              </a:rPr>
              <a:t> </a:t>
            </a:r>
            <a:r>
              <a:rPr lang="en-US" b="1">
                <a:solidFill>
                  <a:srgbClr val="003399"/>
                </a:solidFill>
                <a:sym typeface="CommonBullets" pitchFamily="34" charset="2"/>
              </a:rPr>
              <a:t>one</a:t>
            </a:r>
            <a:r>
              <a:rPr lang="en-US">
                <a:sym typeface="CommonBullets" pitchFamily="34" charset="2"/>
              </a:rPr>
              <a:t> channel for </a:t>
            </a:r>
            <a:r>
              <a:rPr lang="en-US" b="1">
                <a:solidFill>
                  <a:srgbClr val="003399"/>
                </a:solidFill>
                <a:sym typeface="CommonBullets" pitchFamily="34" charset="2"/>
              </a:rPr>
              <a:t>both</a:t>
            </a:r>
            <a:r>
              <a:rPr lang="en-US">
                <a:sym typeface="CommonBullets" pitchFamily="34" charset="2"/>
              </a:rPr>
              <a:t> Na</a:t>
            </a:r>
            <a:r>
              <a:rPr lang="en-US" baseline="30000">
                <a:sym typeface="CommonBullets" pitchFamily="34" charset="2"/>
              </a:rPr>
              <a:t>+</a:t>
            </a:r>
            <a:r>
              <a:rPr lang="en-US">
                <a:sym typeface="CommonBullets" pitchFamily="34" charset="2"/>
              </a:rPr>
              <a:t> &amp; K</a:t>
            </a:r>
            <a:r>
              <a:rPr lang="en-US" baseline="30000">
                <a:sym typeface="CommonBullets" pitchFamily="34" charset="2"/>
              </a:rPr>
              <a:t>+</a:t>
            </a:r>
            <a:endParaRPr lang="en-US" u="sng">
              <a:solidFill>
                <a:srgbClr val="000099"/>
              </a:solidFill>
              <a:sym typeface="CommonBullets" pitchFamily="34" charset="2"/>
            </a:endParaRPr>
          </a:p>
          <a:p>
            <a:pPr algn="ctr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electrochemical gradient for Na</a:t>
            </a:r>
            <a:r>
              <a:rPr lang="en-US" baseline="30000">
                <a:sym typeface="CommonBullets" pitchFamily="34" charset="2"/>
              </a:rPr>
              <a:t>+</a:t>
            </a:r>
            <a:r>
              <a:rPr lang="en-US" b="1">
                <a:sym typeface="CommonBullets" pitchFamily="34" charset="2"/>
              </a:rPr>
              <a:t> </a:t>
            </a:r>
            <a:r>
              <a:rPr lang="en-US" b="1">
                <a:solidFill>
                  <a:srgbClr val="003399"/>
                </a:solidFill>
                <a:sym typeface="CommonBullets" pitchFamily="34" charset="2"/>
              </a:rPr>
              <a:t>steeper</a:t>
            </a:r>
            <a:r>
              <a:rPr lang="en-US" b="1">
                <a:sym typeface="CommonBullets" pitchFamily="34" charset="2"/>
              </a:rPr>
              <a:t> </a:t>
            </a:r>
            <a:r>
              <a:rPr lang="en-US">
                <a:sym typeface="CommonBullets" pitchFamily="34" charset="2"/>
              </a:rPr>
              <a:t>than for K</a:t>
            </a:r>
            <a:r>
              <a:rPr lang="en-US" baseline="30000">
                <a:sym typeface="CommonBullets" pitchFamily="34" charset="2"/>
              </a:rPr>
              <a:t>+</a:t>
            </a:r>
            <a:r>
              <a:rPr lang="en-US">
                <a:sym typeface="CommonBullets" pitchFamily="34" charset="2"/>
              </a:rPr>
              <a:t>; </a:t>
            </a:r>
            <a:r>
              <a:rPr lang="en-US" i="1">
                <a:solidFill>
                  <a:srgbClr val="000099"/>
                </a:solidFill>
                <a:sym typeface="CommonBullets" pitchFamily="34" charset="2"/>
              </a:rPr>
              <a:t> what is end result??</a:t>
            </a:r>
          </a:p>
          <a:p>
            <a:pPr algn="ctr" eaLnBrk="0" hangingPunct="0">
              <a:lnSpc>
                <a:spcPct val="70000"/>
              </a:lnSpc>
              <a:spcBef>
                <a:spcPct val="50000"/>
              </a:spcBef>
            </a:pPr>
            <a:r>
              <a:rPr lang="en-US" b="1" i="1">
                <a:solidFill>
                  <a:srgbClr val="003399"/>
                </a:solidFill>
                <a:sym typeface="CommonBullets" pitchFamily="34" charset="2"/>
              </a:rPr>
              <a:t>what is generated is NOT an AP; only axonal membranes can generate APs!!; get local, graded depolarizations called EPSPs; if strong enough to reach axon hillock, then get AP</a:t>
            </a:r>
          </a:p>
        </p:txBody>
      </p:sp>
      <p:pic>
        <p:nvPicPr>
          <p:cNvPr id="64515" name="Picture 3" descr="11_19"/>
          <p:cNvPicPr>
            <a:picLocks noChangeAspect="1" noChangeArrowheads="1"/>
          </p:cNvPicPr>
          <p:nvPr/>
        </p:nvPicPr>
        <p:blipFill>
          <a:blip r:embed="rId2" cstate="print">
            <a:lum bright="-12000" contrast="18000"/>
          </a:blip>
          <a:srcRect l="2475" t="5942" r="3825" b="10219"/>
          <a:stretch>
            <a:fillRect/>
          </a:stretch>
        </p:blipFill>
        <p:spPr bwMode="auto">
          <a:xfrm>
            <a:off x="1946275" y="3560763"/>
            <a:ext cx="7112000" cy="3282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4516" name="Text Box 4"/>
          <p:cNvSpPr txBox="1">
            <a:spLocks noChangeArrowheads="1"/>
          </p:cNvSpPr>
          <p:nvPr/>
        </p:nvSpPr>
        <p:spPr bwMode="auto">
          <a:xfrm>
            <a:off x="533400" y="5045075"/>
            <a:ext cx="1254125" cy="376238"/>
          </a:xfrm>
          <a:prstGeom prst="rect">
            <a:avLst/>
          </a:prstGeom>
          <a:solidFill>
            <a:schemeClr val="bg1"/>
          </a:solidFill>
          <a:ln w="9525">
            <a:solidFill>
              <a:srgbClr val="000099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1800" b="1"/>
              <a:t>Fig. 11.18</a:t>
            </a:r>
          </a:p>
        </p:txBody>
      </p:sp>
      <p:sp>
        <p:nvSpPr>
          <p:cNvPr id="64517" name="Text Box 5"/>
          <p:cNvSpPr txBox="1">
            <a:spLocks noChangeArrowheads="1"/>
          </p:cNvSpPr>
          <p:nvPr/>
        </p:nvSpPr>
        <p:spPr bwMode="auto">
          <a:xfrm>
            <a:off x="257175" y="2017713"/>
            <a:ext cx="8621713" cy="1473200"/>
          </a:xfrm>
          <a:prstGeom prst="rect">
            <a:avLst/>
          </a:prstGeom>
          <a:noFill/>
          <a:ln w="9525">
            <a:solidFill>
              <a:srgbClr val="003399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b="1" i="1" u="sng">
                <a:solidFill>
                  <a:srgbClr val="000099"/>
                </a:solidFill>
              </a:rPr>
              <a:t>IPSPs:</a:t>
            </a:r>
            <a:endParaRPr lang="en-US" b="1"/>
          </a:p>
          <a:p>
            <a:pPr algn="ctr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NT binding </a:t>
            </a:r>
            <a:r>
              <a:rPr lang="en-US">
                <a:sym typeface="WP IconicSymbolsA" pitchFamily="2" charset="2"/>
              </a:rPr>
              <a:t></a:t>
            </a:r>
            <a:r>
              <a:rPr lang="en-US">
                <a:sym typeface="WP MathA" pitchFamily="2" charset="2"/>
              </a:rPr>
              <a:t> membrane hyperpolarization by inc. permeability to K</a:t>
            </a:r>
            <a:r>
              <a:rPr lang="en-US" baseline="30000">
                <a:sym typeface="WP MathA" pitchFamily="2" charset="2"/>
              </a:rPr>
              <a:t>+</a:t>
            </a:r>
            <a:r>
              <a:rPr lang="en-US">
                <a:sym typeface="WP MathA" pitchFamily="2" charset="2"/>
              </a:rPr>
              <a:t> or Cl</a:t>
            </a:r>
            <a:r>
              <a:rPr lang="en-US" baseline="30000">
                <a:sym typeface="WP MathA" pitchFamily="2" charset="2"/>
              </a:rPr>
              <a:t>-</a:t>
            </a:r>
            <a:endParaRPr lang="en-US">
              <a:sym typeface="WP MathA" pitchFamily="2" charset="2"/>
            </a:endParaRPr>
          </a:p>
          <a:p>
            <a:pPr algn="ctr" eaLnBrk="0" hangingPunct="0">
              <a:lnSpc>
                <a:spcPct val="70000"/>
              </a:lnSpc>
              <a:spcBef>
                <a:spcPct val="50000"/>
              </a:spcBef>
            </a:pPr>
            <a:r>
              <a:rPr lang="en-US" i="1">
                <a:solidFill>
                  <a:srgbClr val="000099"/>
                </a:solidFill>
                <a:sym typeface="CommonBullets" pitchFamily="34" charset="2"/>
              </a:rPr>
              <a:t>What is the end result in terms of membrane potential?</a:t>
            </a:r>
          </a:p>
          <a:p>
            <a:pPr algn="ctr" eaLnBrk="0" hangingPunct="0">
              <a:lnSpc>
                <a:spcPct val="70000"/>
              </a:lnSpc>
              <a:spcBef>
                <a:spcPct val="50000"/>
              </a:spcBef>
            </a:pPr>
            <a:r>
              <a:rPr lang="en-US" i="1">
                <a:solidFill>
                  <a:srgbClr val="000099"/>
                </a:solidFill>
                <a:sym typeface="CommonBullets" pitchFamily="34" charset="2"/>
              </a:rPr>
              <a:t>What is end result in terms of ease of generating an AP?</a:t>
            </a:r>
            <a:endParaRPr lang="en-US" b="1" i="1" u="sng">
              <a:solidFill>
                <a:srgbClr val="0000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72268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Text Box 2"/>
          <p:cNvSpPr txBox="1">
            <a:spLocks noChangeArrowheads="1"/>
          </p:cNvSpPr>
          <p:nvPr/>
        </p:nvSpPr>
        <p:spPr bwMode="auto">
          <a:xfrm>
            <a:off x="0" y="0"/>
            <a:ext cx="9144000" cy="549275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b="1">
                <a:solidFill>
                  <a:srgbClr val="0066FF"/>
                </a:solidFill>
              </a:rPr>
              <a:t>2.2.4.5  define (in terms of EPSPs &amp; IPSPs): temporal summation, spatial summation; justify the role of the axon hillock as the neural integrator</a:t>
            </a:r>
          </a:p>
        </p:txBody>
      </p:sp>
      <p:sp>
        <p:nvSpPr>
          <p:cNvPr id="69635" name="Text Box 3"/>
          <p:cNvSpPr txBox="1">
            <a:spLocks noChangeArrowheads="1"/>
          </p:cNvSpPr>
          <p:nvPr/>
        </p:nvSpPr>
        <p:spPr bwMode="auto">
          <a:xfrm>
            <a:off x="411163" y="568325"/>
            <a:ext cx="7512050" cy="1863725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lnSpc>
                <a:spcPct val="55000"/>
              </a:lnSpc>
              <a:spcBef>
                <a:spcPct val="50000"/>
              </a:spcBef>
            </a:pPr>
            <a:r>
              <a:rPr lang="en-US" b="1" u="sng">
                <a:solidFill>
                  <a:srgbClr val="0066FF"/>
                </a:solidFill>
              </a:rPr>
              <a:t>C1.  Summation by Postsynaptic Neuron</a:t>
            </a:r>
          </a:p>
          <a:p>
            <a:pPr algn="ctr" eaLnBrk="0" hangingPunct="0">
              <a:lnSpc>
                <a:spcPct val="55000"/>
              </a:lnSpc>
              <a:spcBef>
                <a:spcPct val="50000"/>
              </a:spcBef>
            </a:pPr>
            <a:r>
              <a:rPr lang="en-US" b="1">
                <a:solidFill>
                  <a:srgbClr val="0066FF"/>
                </a:solidFill>
                <a:sym typeface="CommonBullets" pitchFamily="34" charset="2"/>
              </a:rPr>
              <a:t>single</a:t>
            </a:r>
            <a:r>
              <a:rPr lang="en-US">
                <a:sym typeface="CommonBullets" pitchFamily="34" charset="2"/>
              </a:rPr>
              <a:t> EPSP cannot generate an AP</a:t>
            </a:r>
          </a:p>
          <a:p>
            <a:pPr algn="ctr" eaLnBrk="0" hangingPunct="0">
              <a:lnSpc>
                <a:spcPct val="55000"/>
              </a:lnSpc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2 types of summation (</a:t>
            </a:r>
            <a:r>
              <a:rPr lang="en-US">
                <a:solidFill>
                  <a:srgbClr val="0066CC"/>
                </a:solidFill>
                <a:sym typeface="CommonBullets" pitchFamily="34" charset="2"/>
              </a:rPr>
              <a:t>EPSPs </a:t>
            </a:r>
            <a:r>
              <a:rPr lang="en-US">
                <a:sym typeface="CommonBullets" pitchFamily="34" charset="2"/>
              </a:rPr>
              <a:t>&amp;</a:t>
            </a:r>
            <a:r>
              <a:rPr lang="en-US">
                <a:solidFill>
                  <a:srgbClr val="0066CC"/>
                </a:solidFill>
                <a:sym typeface="CommonBullets" pitchFamily="34" charset="2"/>
              </a:rPr>
              <a:t> IPSPs)</a:t>
            </a:r>
            <a:r>
              <a:rPr lang="en-US">
                <a:sym typeface="CommonBullets" pitchFamily="34" charset="2"/>
              </a:rPr>
              <a:t>:</a:t>
            </a:r>
            <a:endParaRPr lang="en-US" b="1">
              <a:solidFill>
                <a:srgbClr val="0066CC"/>
              </a:solidFill>
              <a:sym typeface="CommonBullets" pitchFamily="34" charset="2"/>
            </a:endParaRPr>
          </a:p>
          <a:p>
            <a:pPr eaLnBrk="0" hangingPunct="0">
              <a:lnSpc>
                <a:spcPct val="55000"/>
              </a:lnSpc>
              <a:spcBef>
                <a:spcPct val="50000"/>
              </a:spcBef>
            </a:pPr>
            <a:r>
              <a:rPr lang="en-US" b="1">
                <a:solidFill>
                  <a:srgbClr val="0066CC"/>
                </a:solidFill>
                <a:sym typeface="CommonBullets" pitchFamily="34" charset="2"/>
              </a:rPr>
              <a:t>	   (i)  </a:t>
            </a:r>
            <a:r>
              <a:rPr lang="en-US" b="1" i="1">
                <a:solidFill>
                  <a:srgbClr val="0066CC"/>
                </a:solidFill>
                <a:sym typeface="CommonBullets" pitchFamily="34" charset="2"/>
              </a:rPr>
              <a:t>temporal:  	   </a:t>
            </a:r>
            <a:r>
              <a:rPr lang="en-US" b="1">
                <a:solidFill>
                  <a:srgbClr val="0066CC"/>
                </a:solidFill>
                <a:sym typeface="CommonBullets" pitchFamily="34" charset="2"/>
              </a:rPr>
              <a:t>(ii)  </a:t>
            </a:r>
            <a:r>
              <a:rPr lang="en-US" b="1" i="1">
                <a:solidFill>
                  <a:srgbClr val="0066CC"/>
                </a:solidFill>
                <a:sym typeface="CommonBullets" pitchFamily="34" charset="2"/>
              </a:rPr>
              <a:t>spatial:</a:t>
            </a:r>
          </a:p>
          <a:p>
            <a:pPr eaLnBrk="0" hangingPunct="0">
              <a:lnSpc>
                <a:spcPct val="55000"/>
              </a:lnSpc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axon hillock = </a:t>
            </a:r>
            <a:r>
              <a:rPr lang="en-US" b="1">
                <a:solidFill>
                  <a:srgbClr val="0066CC"/>
                </a:solidFill>
                <a:sym typeface="CommonBullets" pitchFamily="34" charset="2"/>
              </a:rPr>
              <a:t>neural integrator </a:t>
            </a:r>
            <a:r>
              <a:rPr lang="en-US">
                <a:solidFill>
                  <a:srgbClr val="0066CC"/>
                </a:solidFill>
                <a:sym typeface="CommonBullets" pitchFamily="34" charset="2"/>
              </a:rPr>
              <a:t>(numerous EPSPs &amp; IPSPs)</a:t>
            </a:r>
            <a:endParaRPr lang="en-US" b="1">
              <a:sym typeface="CommonBullets" pitchFamily="34" charset="2"/>
            </a:endParaRPr>
          </a:p>
          <a:p>
            <a:pPr algn="ctr" eaLnBrk="0" hangingPunct="0">
              <a:lnSpc>
                <a:spcPct val="55000"/>
              </a:lnSpc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most </a:t>
            </a:r>
            <a:r>
              <a:rPr lang="en-US" b="1">
                <a:solidFill>
                  <a:srgbClr val="0066FF"/>
                </a:solidFill>
                <a:sym typeface="CommonBullets" pitchFamily="34" charset="2"/>
              </a:rPr>
              <a:t>effective</a:t>
            </a:r>
            <a:r>
              <a:rPr lang="en-US">
                <a:sym typeface="CommonBullets" pitchFamily="34" charset="2"/>
              </a:rPr>
              <a:t> synapses:closest to axon hillock – </a:t>
            </a:r>
            <a:r>
              <a:rPr lang="en-US" i="1">
                <a:solidFill>
                  <a:srgbClr val="0066FF"/>
                </a:solidFill>
                <a:sym typeface="CommonBullets" pitchFamily="34" charset="2"/>
              </a:rPr>
              <a:t>why??</a:t>
            </a:r>
            <a:endParaRPr lang="en-US" i="1" u="sng">
              <a:solidFill>
                <a:srgbClr val="0066FF"/>
              </a:solidFill>
            </a:endParaRPr>
          </a:p>
        </p:txBody>
      </p:sp>
      <p:pic>
        <p:nvPicPr>
          <p:cNvPr id="65540" name="Picture 6" descr="E:\Chapter_11\B_JPEG_Images_and_Tables\a_labeled\figure_11_19_labeled.jpg"/>
          <p:cNvPicPr>
            <a:picLocks noChangeAspect="1" noChangeArrowheads="1"/>
          </p:cNvPicPr>
          <p:nvPr/>
        </p:nvPicPr>
        <p:blipFill>
          <a:blip r:embed="rId2" cstate="print"/>
          <a:srcRect l="1463" t="2515" r="3528" b="19592"/>
          <a:stretch>
            <a:fillRect/>
          </a:stretch>
        </p:blipFill>
        <p:spPr bwMode="auto">
          <a:xfrm>
            <a:off x="211138" y="2544763"/>
            <a:ext cx="8821737" cy="4291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5541" name="Text Box 5"/>
          <p:cNvSpPr txBox="1">
            <a:spLocks noChangeArrowheads="1"/>
          </p:cNvSpPr>
          <p:nvPr/>
        </p:nvSpPr>
        <p:spPr bwMode="auto">
          <a:xfrm>
            <a:off x="7793038" y="2190750"/>
            <a:ext cx="1273175" cy="366713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1800" b="1">
                <a:solidFill>
                  <a:srgbClr val="0066CC"/>
                </a:solidFill>
              </a:rPr>
              <a:t>Fig. 11.19</a:t>
            </a:r>
          </a:p>
        </p:txBody>
      </p:sp>
    </p:spTree>
    <p:extLst>
      <p:ext uri="{BB962C8B-B14F-4D97-AF65-F5344CB8AC3E}">
        <p14:creationId xmlns:p14="http://schemas.microsoft.com/office/powerpoint/2010/main" val="2237917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69635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635" grpId="0" autoUpdateAnimBg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57200" y="381000"/>
            <a:ext cx="59436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/>
              <a:t>https://www.youtube.com/watch?v=bcnf3ZRl5ug</a:t>
            </a:r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457200" y="1866900"/>
            <a:ext cx="796290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/>
              <a:t>The human brain has a huge number of synapses. Each of the 10</a:t>
            </a:r>
            <a:r>
              <a:rPr lang="en-US" sz="2800" baseline="30000" dirty="0"/>
              <a:t>11</a:t>
            </a:r>
            <a:r>
              <a:rPr lang="en-US" sz="2800" dirty="0"/>
              <a:t> (</a:t>
            </a:r>
            <a:r>
              <a:rPr lang="en-US" sz="2800" b="1" dirty="0"/>
              <a:t>one hundred billion</a:t>
            </a:r>
            <a:r>
              <a:rPr lang="en-US" sz="2800" dirty="0"/>
              <a:t>) neurons has on average 7,000 synaptic connections to other neurons. It has been estimated that the brain of a three-year-old child has about 10</a:t>
            </a:r>
            <a:r>
              <a:rPr lang="en-US" sz="2800" baseline="30000" dirty="0"/>
              <a:t>15</a:t>
            </a:r>
            <a:r>
              <a:rPr lang="en-US" sz="2800" dirty="0"/>
              <a:t> synapses (1 quadrillion</a:t>
            </a:r>
            <a:r>
              <a:rPr lang="en-US" sz="2800" dirty="0" smtClean="0"/>
              <a:t>)</a:t>
            </a:r>
          </a:p>
          <a:p>
            <a:endParaRPr lang="en-US" sz="2800" dirty="0"/>
          </a:p>
          <a:p>
            <a:r>
              <a:rPr lang="en-US" sz="2800" dirty="0" smtClean="0"/>
              <a:t>Connections are constantly evolving, in a toddler</a:t>
            </a:r>
          </a:p>
          <a:p>
            <a:r>
              <a:rPr lang="en-US" sz="2800" dirty="0" smtClean="0"/>
              <a:t>at the rate of 700 per second.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335866373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</TotalTime>
  <Words>2062</Words>
  <Application>Microsoft Office PowerPoint</Application>
  <PresentationFormat>On-screen Show (4:3)</PresentationFormat>
  <Paragraphs>295</Paragraphs>
  <Slides>35</Slides>
  <Notes>2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37" baseType="lpstr">
      <vt:lpstr>Office Theme</vt:lpstr>
      <vt:lpstr>Clip</vt:lpstr>
      <vt:lpstr>ANP1105C  Neuron Sept 20 ..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medtech</dc:creator>
  <cp:lastModifiedBy>medtech</cp:lastModifiedBy>
  <cp:revision>7</cp:revision>
  <dcterms:created xsi:type="dcterms:W3CDTF">2016-09-13T18:32:31Z</dcterms:created>
  <dcterms:modified xsi:type="dcterms:W3CDTF">2016-09-15T17:57:53Z</dcterms:modified>
</cp:coreProperties>
</file>