
<file path=[Content_Types].xml><?xml version="1.0" encoding="utf-8"?>
<Types xmlns="http://schemas.openxmlformats.org/package/2006/content-types">
  <Default Extension="xml" ContentType="application/xml"/>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27"/>
  </p:notesMasterIdLst>
  <p:handoutMasterIdLst>
    <p:handoutMasterId r:id="rId28"/>
  </p:handoutMasterIdLst>
  <p:sldIdLst>
    <p:sldId id="419" r:id="rId2"/>
    <p:sldId id="499" r:id="rId3"/>
    <p:sldId id="630" r:id="rId4"/>
    <p:sldId id="632" r:id="rId5"/>
    <p:sldId id="633" r:id="rId6"/>
    <p:sldId id="631" r:id="rId7"/>
    <p:sldId id="636" r:id="rId8"/>
    <p:sldId id="635" r:id="rId9"/>
    <p:sldId id="638" r:id="rId10"/>
    <p:sldId id="639" r:id="rId11"/>
    <p:sldId id="640" r:id="rId12"/>
    <p:sldId id="637" r:id="rId13"/>
    <p:sldId id="642" r:id="rId14"/>
    <p:sldId id="641" r:id="rId15"/>
    <p:sldId id="614" r:id="rId16"/>
    <p:sldId id="613" r:id="rId17"/>
    <p:sldId id="600" r:id="rId18"/>
    <p:sldId id="602" r:id="rId19"/>
    <p:sldId id="616" r:id="rId20"/>
    <p:sldId id="603" r:id="rId21"/>
    <p:sldId id="604" r:id="rId22"/>
    <p:sldId id="606" r:id="rId23"/>
    <p:sldId id="607" r:id="rId24"/>
    <p:sldId id="608" r:id="rId25"/>
    <p:sldId id="609"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843E843-576C-4BF6-9361-E68E64B6A129}">
          <p14:sldIdLst>
            <p14:sldId id="419"/>
            <p14:sldId id="499"/>
            <p14:sldId id="630"/>
            <p14:sldId id="632"/>
            <p14:sldId id="633"/>
            <p14:sldId id="631"/>
            <p14:sldId id="636"/>
            <p14:sldId id="635"/>
            <p14:sldId id="638"/>
            <p14:sldId id="639"/>
            <p14:sldId id="640"/>
            <p14:sldId id="637"/>
            <p14:sldId id="642"/>
            <p14:sldId id="641"/>
            <p14:sldId id="614"/>
            <p14:sldId id="613"/>
            <p14:sldId id="600"/>
            <p14:sldId id="602"/>
            <p14:sldId id="616"/>
            <p14:sldId id="603"/>
            <p14:sldId id="604"/>
            <p14:sldId id="606"/>
            <p14:sldId id="607"/>
            <p14:sldId id="608"/>
            <p14:sldId id="609"/>
          </p14:sldIdLst>
        </p14:section>
        <p14:section name="Untitled Section" id="{4C56BC15-1ED6-4E03-AFB5-BEBA59A1CD81}">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09" autoAdjust="0"/>
    <p:restoredTop sz="94705" autoAdjust="0"/>
  </p:normalViewPr>
  <p:slideViewPr>
    <p:cSldViewPr>
      <p:cViewPr varScale="1">
        <p:scale>
          <a:sx n="108" d="100"/>
          <a:sy n="108" d="100"/>
        </p:scale>
        <p:origin x="1632" y="19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notesMaster" Target="notesMasters/notesMaster1.xml"/><Relationship Id="rId28" Type="http://schemas.openxmlformats.org/officeDocument/2006/relationships/handoutMaster" Target="handoutMasters/handoutMaster1.xml"/><Relationship Id="rId29" Type="http://schemas.openxmlformats.org/officeDocument/2006/relationships/presProps" Target="presProps.xml"/><Relationship Id="rId30" Type="http://schemas.openxmlformats.org/officeDocument/2006/relationships/viewProps" Target="viewProps.xml"/><Relationship Id="rId31" Type="http://schemas.openxmlformats.org/officeDocument/2006/relationships/theme" Target="theme/theme1.xml"/><Relationship Id="rId3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856465D-A617-4B85-8913-0ADE6616A566}" type="doc">
      <dgm:prSet loTypeId="urn:microsoft.com/office/officeart/2009/layout/ReverseList" loCatId="relationship" qsTypeId="urn:microsoft.com/office/officeart/2005/8/quickstyle/simple1" qsCatId="simple" csTypeId="urn:microsoft.com/office/officeart/2005/8/colors/accent1_2" csCatId="accent1" phldr="1"/>
      <dgm:spPr/>
      <dgm:t>
        <a:bodyPr/>
        <a:lstStyle/>
        <a:p>
          <a:endParaRPr lang="en-CA"/>
        </a:p>
      </dgm:t>
    </dgm:pt>
    <dgm:pt modelId="{D60A75A4-47F5-4368-81E4-6C9EBD627398}">
      <dgm:prSet phldrT="[Text]" custT="1"/>
      <dgm:spPr>
        <a:solidFill>
          <a:srgbClr val="002060"/>
        </a:solidFill>
        <a:ln w="76200">
          <a:solidFill>
            <a:srgbClr val="FFFF00"/>
          </a:solidFill>
        </a:ln>
      </dgm:spPr>
      <dgm:t>
        <a:bodyPr/>
        <a:lstStyle/>
        <a:p>
          <a:pPr algn="ctr"/>
          <a:endParaRPr lang="en-CA" sz="2400" b="1" dirty="0" smtClean="0">
            <a:solidFill>
              <a:srgbClr val="FFFF00"/>
            </a:solidFill>
          </a:endParaRPr>
        </a:p>
        <a:p>
          <a:pPr algn="ctr"/>
          <a:r>
            <a:rPr lang="en-CA" sz="3200" b="1" dirty="0" smtClean="0">
              <a:solidFill>
                <a:srgbClr val="FFFF00"/>
              </a:solidFill>
            </a:rPr>
            <a:t>La relation </a:t>
          </a:r>
        </a:p>
        <a:p>
          <a:pPr algn="ctr"/>
          <a:r>
            <a:rPr lang="en-CA" sz="3200" b="1" dirty="0" smtClean="0">
              <a:solidFill>
                <a:srgbClr val="FFFF00"/>
              </a:solidFill>
            </a:rPr>
            <a:t>pédagogique</a:t>
          </a:r>
        </a:p>
        <a:p>
          <a:pPr algn="ctr"/>
          <a:r>
            <a:rPr lang="en-CA" sz="3200" b="1" dirty="0" smtClean="0">
              <a:solidFill>
                <a:srgbClr val="FFFF00"/>
              </a:solidFill>
            </a:rPr>
            <a:t>COURS  7</a:t>
          </a:r>
        </a:p>
        <a:p>
          <a:pPr algn="ctr"/>
          <a:r>
            <a:rPr lang="en-CA" sz="3200" b="1" dirty="0" smtClean="0">
              <a:solidFill>
                <a:srgbClr val="FFFF00"/>
              </a:solidFill>
            </a:rPr>
            <a:t>2 </a:t>
          </a:r>
          <a:r>
            <a:rPr lang="en-CA" sz="3200" b="1" dirty="0" err="1" smtClean="0">
              <a:solidFill>
                <a:srgbClr val="FFFF00"/>
              </a:solidFill>
            </a:rPr>
            <a:t>novombre</a:t>
          </a:r>
          <a:r>
            <a:rPr lang="en-CA" sz="3200" b="1" dirty="0" smtClean="0">
              <a:solidFill>
                <a:srgbClr val="FFFF00"/>
              </a:solidFill>
            </a:rPr>
            <a:t> 2016 </a:t>
          </a:r>
        </a:p>
      </dgm:t>
    </dgm:pt>
    <dgm:pt modelId="{148A720D-F348-4C70-ADC1-6866250AAD1A}" type="parTrans" cxnId="{6E5DA4F7-13F0-4364-A0DD-7A0B2C92B1AF}">
      <dgm:prSet/>
      <dgm:spPr/>
      <dgm:t>
        <a:bodyPr/>
        <a:lstStyle/>
        <a:p>
          <a:endParaRPr lang="en-CA"/>
        </a:p>
      </dgm:t>
    </dgm:pt>
    <dgm:pt modelId="{F9487A5F-E698-4D7D-919E-F41633FB0052}" type="sibTrans" cxnId="{6E5DA4F7-13F0-4364-A0DD-7A0B2C92B1AF}">
      <dgm:prSet/>
      <dgm:spPr/>
      <dgm:t>
        <a:bodyPr/>
        <a:lstStyle/>
        <a:p>
          <a:endParaRPr lang="en-CA"/>
        </a:p>
      </dgm:t>
    </dgm:pt>
    <dgm:pt modelId="{ECD60900-56F9-4DBF-9518-53EC02BC407F}">
      <dgm:prSet phldrT="[Text]" custT="1"/>
      <dgm:spPr>
        <a:solidFill>
          <a:srgbClr val="FFFF00"/>
        </a:solidFill>
        <a:ln w="76200">
          <a:solidFill>
            <a:srgbClr val="002060"/>
          </a:solidFill>
        </a:ln>
      </dgm:spPr>
      <dgm:t>
        <a:bodyPr/>
        <a:lstStyle/>
        <a:p>
          <a:endParaRPr lang="en-CA" sz="2850" b="1" dirty="0">
            <a:solidFill>
              <a:srgbClr val="002060"/>
            </a:solidFill>
          </a:endParaRPr>
        </a:p>
      </dgm:t>
    </dgm:pt>
    <dgm:pt modelId="{D12267CE-6890-415F-B054-0E0CC2D4BE6C}" type="parTrans" cxnId="{CC30D7EA-E484-4C00-813A-FF7E7DC929BA}">
      <dgm:prSet/>
      <dgm:spPr/>
      <dgm:t>
        <a:bodyPr/>
        <a:lstStyle/>
        <a:p>
          <a:endParaRPr lang="en-CA"/>
        </a:p>
      </dgm:t>
    </dgm:pt>
    <dgm:pt modelId="{FB489D18-C182-43EB-9175-A6C5AFDE742B}" type="sibTrans" cxnId="{CC30D7EA-E484-4C00-813A-FF7E7DC929BA}">
      <dgm:prSet/>
      <dgm:spPr/>
      <dgm:t>
        <a:bodyPr/>
        <a:lstStyle/>
        <a:p>
          <a:endParaRPr lang="en-CA"/>
        </a:p>
      </dgm:t>
    </dgm:pt>
    <dgm:pt modelId="{5F543A97-9D49-410D-A28D-FEDBEEBA7E96}">
      <dgm:prSet phldrT="[Text]" custT="1"/>
      <dgm:spPr>
        <a:solidFill>
          <a:srgbClr val="002060"/>
        </a:solidFill>
        <a:ln w="76200">
          <a:solidFill>
            <a:srgbClr val="FFFF00"/>
          </a:solidFill>
        </a:ln>
      </dgm:spPr>
      <dgm:t>
        <a:bodyPr/>
        <a:lstStyle/>
        <a:p>
          <a:pPr algn="ctr"/>
          <a:endParaRPr lang="fr-CA" sz="2400" b="1" dirty="0" smtClean="0">
            <a:solidFill>
              <a:srgbClr val="FFFF00"/>
            </a:solidFill>
          </a:endParaRPr>
        </a:p>
        <a:p>
          <a:pPr algn="ctr"/>
          <a:r>
            <a:rPr lang="fr-CA" sz="2400" b="1" dirty="0" smtClean="0">
              <a:solidFill>
                <a:srgbClr val="FFFF00"/>
              </a:solidFill>
            </a:rPr>
            <a:t>1. Style communicatif de l’enseignant</a:t>
          </a:r>
        </a:p>
        <a:p>
          <a:pPr algn="ctr"/>
          <a:endParaRPr lang="en-CA" sz="2400" b="1" dirty="0" smtClean="0">
            <a:solidFill>
              <a:srgbClr val="FFFF00"/>
            </a:solidFill>
          </a:endParaRPr>
        </a:p>
        <a:p>
          <a:pPr algn="ctr"/>
          <a:r>
            <a:rPr lang="en-CA" sz="2400" b="1" dirty="0" smtClean="0">
              <a:solidFill>
                <a:srgbClr val="FFFF00"/>
              </a:solidFill>
            </a:rPr>
            <a:t>2. </a:t>
          </a:r>
          <a:r>
            <a:rPr lang="fr-CA" sz="2400" b="1" dirty="0" smtClean="0">
              <a:solidFill>
                <a:srgbClr val="FFFF00"/>
              </a:solidFill>
            </a:rPr>
            <a:t>« </a:t>
          </a:r>
          <a:r>
            <a:rPr lang="en-CA" sz="2400" b="1" dirty="0" smtClean="0">
              <a:solidFill>
                <a:srgbClr val="FFFF00"/>
              </a:solidFill>
            </a:rPr>
            <a:t>Faire </a:t>
          </a:r>
          <a:r>
            <a:rPr lang="en-CA" sz="2400" b="1" dirty="0" err="1" smtClean="0">
              <a:solidFill>
                <a:srgbClr val="FFFF00"/>
              </a:solidFill>
            </a:rPr>
            <a:t>cro</a:t>
          </a:r>
          <a:r>
            <a:rPr lang="fr-CA" sz="2400" b="1" dirty="0" err="1" smtClean="0">
              <a:solidFill>
                <a:srgbClr val="FFFF00"/>
              </a:solidFill>
            </a:rPr>
            <a:t>ître</a:t>
          </a:r>
          <a:r>
            <a:rPr lang="fr-CA" sz="2400" b="1" dirty="0" smtClean="0">
              <a:solidFill>
                <a:srgbClr val="FFFF00"/>
              </a:solidFill>
            </a:rPr>
            <a:t> le succès » Document du MEO </a:t>
          </a:r>
        </a:p>
        <a:p>
          <a:pPr algn="ctr"/>
          <a:endParaRPr lang="fr-CA" sz="2400" b="1" dirty="0" smtClean="0">
            <a:solidFill>
              <a:srgbClr val="FFFF00"/>
            </a:solidFill>
          </a:endParaRPr>
        </a:p>
      </dgm:t>
    </dgm:pt>
    <dgm:pt modelId="{22C68831-FCCF-4E56-AF90-6D8EAE1CA4CF}" type="parTrans" cxnId="{AF0B61BF-1A1E-4B49-8579-C26889FC6062}">
      <dgm:prSet/>
      <dgm:spPr/>
      <dgm:t>
        <a:bodyPr/>
        <a:lstStyle/>
        <a:p>
          <a:endParaRPr lang="fr-CA"/>
        </a:p>
      </dgm:t>
    </dgm:pt>
    <dgm:pt modelId="{8E4D2327-3ABC-4025-BDEF-94A6A4EE7A6D}" type="sibTrans" cxnId="{AF0B61BF-1A1E-4B49-8579-C26889FC6062}">
      <dgm:prSet/>
      <dgm:spPr/>
      <dgm:t>
        <a:bodyPr/>
        <a:lstStyle/>
        <a:p>
          <a:endParaRPr lang="fr-CA"/>
        </a:p>
      </dgm:t>
    </dgm:pt>
    <dgm:pt modelId="{6C6750E9-7793-47EB-8C85-EC2358CA6A10}" type="pres">
      <dgm:prSet presAssocID="{F856465D-A617-4B85-8913-0ADE6616A566}" presName="Name0" presStyleCnt="0">
        <dgm:presLayoutVars>
          <dgm:chMax val="2"/>
          <dgm:chPref val="2"/>
          <dgm:animLvl val="lvl"/>
        </dgm:presLayoutVars>
      </dgm:prSet>
      <dgm:spPr/>
      <dgm:t>
        <a:bodyPr/>
        <a:lstStyle/>
        <a:p>
          <a:endParaRPr lang="en-CA"/>
        </a:p>
      </dgm:t>
    </dgm:pt>
    <dgm:pt modelId="{490E3B63-12E4-4048-840A-B5ECA127E588}" type="pres">
      <dgm:prSet presAssocID="{F856465D-A617-4B85-8913-0ADE6616A566}" presName="LeftText" presStyleLbl="revTx" presStyleIdx="0" presStyleCnt="0">
        <dgm:presLayoutVars>
          <dgm:bulletEnabled val="1"/>
        </dgm:presLayoutVars>
      </dgm:prSet>
      <dgm:spPr/>
      <dgm:t>
        <a:bodyPr/>
        <a:lstStyle/>
        <a:p>
          <a:endParaRPr lang="en-CA"/>
        </a:p>
      </dgm:t>
    </dgm:pt>
    <dgm:pt modelId="{6F84FAF3-9FAC-43F7-8F92-F70FBCC94898}" type="pres">
      <dgm:prSet presAssocID="{F856465D-A617-4B85-8913-0ADE6616A566}" presName="LeftNode" presStyleLbl="bgImgPlace1" presStyleIdx="0" presStyleCnt="2" custScaleX="175517" custLinFactNeighborX="-51942" custLinFactNeighborY="-1822">
        <dgm:presLayoutVars>
          <dgm:chMax val="2"/>
          <dgm:chPref val="2"/>
        </dgm:presLayoutVars>
      </dgm:prSet>
      <dgm:spPr/>
      <dgm:t>
        <a:bodyPr/>
        <a:lstStyle/>
        <a:p>
          <a:endParaRPr lang="en-CA"/>
        </a:p>
      </dgm:t>
    </dgm:pt>
    <dgm:pt modelId="{62F2C90F-AD17-4C4E-8D30-6399C174ACCD}" type="pres">
      <dgm:prSet presAssocID="{F856465D-A617-4B85-8913-0ADE6616A566}" presName="RightText" presStyleLbl="revTx" presStyleIdx="0" presStyleCnt="0">
        <dgm:presLayoutVars>
          <dgm:bulletEnabled val="1"/>
        </dgm:presLayoutVars>
      </dgm:prSet>
      <dgm:spPr>
        <a:solidFill>
          <a:srgbClr val="002060"/>
        </a:solidFill>
        <a:ln w="76200">
          <a:solidFill>
            <a:srgbClr val="FFFF00"/>
          </a:solidFill>
        </a:ln>
      </dgm:spPr>
      <dgm:t>
        <a:bodyPr/>
        <a:lstStyle/>
        <a:p>
          <a:endParaRPr lang="en-CA"/>
        </a:p>
      </dgm:t>
    </dgm:pt>
    <dgm:pt modelId="{11EAB9E6-C39E-4D8F-9354-072DB7E9E1B0}" type="pres">
      <dgm:prSet presAssocID="{F856465D-A617-4B85-8913-0ADE6616A566}" presName="RightNode" presStyleLbl="bgImgPlace1" presStyleIdx="1" presStyleCnt="2" custScaleX="177274" custLinFactNeighborX="20426" custLinFactNeighborY="-1822">
        <dgm:presLayoutVars>
          <dgm:chMax val="0"/>
          <dgm:chPref val="0"/>
        </dgm:presLayoutVars>
      </dgm:prSet>
      <dgm:spPr/>
      <dgm:t>
        <a:bodyPr/>
        <a:lstStyle/>
        <a:p>
          <a:endParaRPr lang="en-CA"/>
        </a:p>
      </dgm:t>
    </dgm:pt>
    <dgm:pt modelId="{409AB33B-27E1-4167-B6CE-775836CF45BF}" type="pres">
      <dgm:prSet presAssocID="{F856465D-A617-4B85-8913-0ADE6616A566}" presName="TopArrow" presStyleLbl="node1" presStyleIdx="0" presStyleCnt="2" custScaleX="140219"/>
      <dgm:spPr/>
    </dgm:pt>
    <dgm:pt modelId="{2F81A9B6-B5C7-4EFB-9E2E-CF7FA497BF92}" type="pres">
      <dgm:prSet presAssocID="{F856465D-A617-4B85-8913-0ADE6616A566}" presName="BottomArrow" presStyleLbl="node1" presStyleIdx="1" presStyleCnt="2" custScaleX="131797"/>
      <dgm:spPr/>
    </dgm:pt>
  </dgm:ptLst>
  <dgm:cxnLst>
    <dgm:cxn modelId="{AF0B61BF-1A1E-4B49-8579-C26889FC6062}" srcId="{F856465D-A617-4B85-8913-0ADE6616A566}" destId="{5F543A97-9D49-410D-A28D-FEDBEEBA7E96}" srcOrd="1" destOrd="0" parTransId="{22C68831-FCCF-4E56-AF90-6D8EAE1CA4CF}" sibTransId="{8E4D2327-3ABC-4025-BDEF-94A6A4EE7A6D}"/>
    <dgm:cxn modelId="{CC30D7EA-E484-4C00-813A-FF7E7DC929BA}" srcId="{F856465D-A617-4B85-8913-0ADE6616A566}" destId="{ECD60900-56F9-4DBF-9518-53EC02BC407F}" srcOrd="2" destOrd="0" parTransId="{D12267CE-6890-415F-B054-0E0CC2D4BE6C}" sibTransId="{FB489D18-C182-43EB-9175-A6C5AFDE742B}"/>
    <dgm:cxn modelId="{2FFD2160-1925-4CE2-B05B-93EFB4ADED50}" type="presOf" srcId="{D60A75A4-47F5-4368-81E4-6C9EBD627398}" destId="{6F84FAF3-9FAC-43F7-8F92-F70FBCC94898}" srcOrd="1" destOrd="0" presId="urn:microsoft.com/office/officeart/2009/layout/ReverseList"/>
    <dgm:cxn modelId="{C1645C6E-FDE3-41A6-A45E-FD60F04AAA76}" type="presOf" srcId="{5F543A97-9D49-410D-A28D-FEDBEEBA7E96}" destId="{11EAB9E6-C39E-4D8F-9354-072DB7E9E1B0}" srcOrd="1" destOrd="0" presId="urn:microsoft.com/office/officeart/2009/layout/ReverseList"/>
    <dgm:cxn modelId="{6E5DA4F7-13F0-4364-A0DD-7A0B2C92B1AF}" srcId="{F856465D-A617-4B85-8913-0ADE6616A566}" destId="{D60A75A4-47F5-4368-81E4-6C9EBD627398}" srcOrd="0" destOrd="0" parTransId="{148A720D-F348-4C70-ADC1-6866250AAD1A}" sibTransId="{F9487A5F-E698-4D7D-919E-F41633FB0052}"/>
    <dgm:cxn modelId="{F6D43A8E-43EB-4650-8480-424B86B4A654}" type="presOf" srcId="{5F543A97-9D49-410D-A28D-FEDBEEBA7E96}" destId="{62F2C90F-AD17-4C4E-8D30-6399C174ACCD}" srcOrd="0" destOrd="0" presId="urn:microsoft.com/office/officeart/2009/layout/ReverseList"/>
    <dgm:cxn modelId="{F8B8A392-CD72-4B75-AA4B-51A8AE165945}" type="presOf" srcId="{D60A75A4-47F5-4368-81E4-6C9EBD627398}" destId="{490E3B63-12E4-4048-840A-B5ECA127E588}" srcOrd="0" destOrd="0" presId="urn:microsoft.com/office/officeart/2009/layout/ReverseList"/>
    <dgm:cxn modelId="{6B8069E4-6671-4F06-B59E-B90DF020CA0E}" type="presOf" srcId="{F856465D-A617-4B85-8913-0ADE6616A566}" destId="{6C6750E9-7793-47EB-8C85-EC2358CA6A10}" srcOrd="0" destOrd="0" presId="urn:microsoft.com/office/officeart/2009/layout/ReverseList"/>
    <dgm:cxn modelId="{D093F10B-87CF-448E-B1C8-6A371220C58C}" type="presParOf" srcId="{6C6750E9-7793-47EB-8C85-EC2358CA6A10}" destId="{490E3B63-12E4-4048-840A-B5ECA127E588}" srcOrd="0" destOrd="0" presId="urn:microsoft.com/office/officeart/2009/layout/ReverseList"/>
    <dgm:cxn modelId="{6C7286ED-CE60-4296-8081-3760606C6C44}" type="presParOf" srcId="{6C6750E9-7793-47EB-8C85-EC2358CA6A10}" destId="{6F84FAF3-9FAC-43F7-8F92-F70FBCC94898}" srcOrd="1" destOrd="0" presId="urn:microsoft.com/office/officeart/2009/layout/ReverseList"/>
    <dgm:cxn modelId="{C8DA6643-CE2D-4BBE-AF8C-2D78E1DC6E01}" type="presParOf" srcId="{6C6750E9-7793-47EB-8C85-EC2358CA6A10}" destId="{62F2C90F-AD17-4C4E-8D30-6399C174ACCD}" srcOrd="2" destOrd="0" presId="urn:microsoft.com/office/officeart/2009/layout/ReverseList"/>
    <dgm:cxn modelId="{B47574A6-33A3-4E13-B504-23896F53DD50}" type="presParOf" srcId="{6C6750E9-7793-47EB-8C85-EC2358CA6A10}" destId="{11EAB9E6-C39E-4D8F-9354-072DB7E9E1B0}" srcOrd="3" destOrd="0" presId="urn:microsoft.com/office/officeart/2009/layout/ReverseList"/>
    <dgm:cxn modelId="{BA903445-845B-4AF4-81A6-0894B0EA45F9}" type="presParOf" srcId="{6C6750E9-7793-47EB-8C85-EC2358CA6A10}" destId="{409AB33B-27E1-4167-B6CE-775836CF45BF}" srcOrd="4" destOrd="0" presId="urn:microsoft.com/office/officeart/2009/layout/ReverseList"/>
    <dgm:cxn modelId="{3D3D5158-D68B-4C40-A789-87FF8FB5FB8C}" type="presParOf" srcId="{6C6750E9-7793-47EB-8C85-EC2358CA6A10}" destId="{2F81A9B6-B5C7-4EFB-9E2E-CF7FA497BF92}" srcOrd="5" destOrd="0" presId="urn:microsoft.com/office/officeart/2009/layout/ReverseList"/>
  </dgm:cxnLst>
  <dgm:bg/>
  <dgm:whole>
    <a:ln w="57150"/>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84FAF3-9FAC-43F7-8F92-F70FBCC94898}">
      <dsp:nvSpPr>
        <dsp:cNvPr id="0" name=""/>
        <dsp:cNvSpPr/>
      </dsp:nvSpPr>
      <dsp:spPr>
        <a:xfrm rot="16200000">
          <a:off x="138736" y="853435"/>
          <a:ext cx="3822160" cy="4099630"/>
        </a:xfrm>
        <a:prstGeom prst="round2SameRect">
          <a:avLst>
            <a:gd name="adj1" fmla="val 16670"/>
            <a:gd name="adj2" fmla="val 0"/>
          </a:avLst>
        </a:prstGeom>
        <a:solidFill>
          <a:srgbClr val="002060"/>
        </a:solidFill>
        <a:ln w="76200" cap="flat" cmpd="sng" algn="ctr">
          <a:solidFill>
            <a:srgbClr val="FFFF00"/>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152400" rIns="137160" bIns="152400" numCol="1" spcCol="1270" anchor="t" anchorCtr="0">
          <a:noAutofit/>
        </a:bodyPr>
        <a:lstStyle/>
        <a:p>
          <a:pPr lvl="0" algn="ctr" defTabSz="1066800">
            <a:lnSpc>
              <a:spcPct val="90000"/>
            </a:lnSpc>
            <a:spcBef>
              <a:spcPct val="0"/>
            </a:spcBef>
            <a:spcAft>
              <a:spcPct val="35000"/>
            </a:spcAft>
          </a:pPr>
          <a:endParaRPr lang="en-CA" sz="2400" b="1" kern="1200" dirty="0" smtClean="0">
            <a:solidFill>
              <a:srgbClr val="FFFF00"/>
            </a:solidFill>
          </a:endParaRPr>
        </a:p>
        <a:p>
          <a:pPr lvl="0" algn="ctr" defTabSz="1066800">
            <a:lnSpc>
              <a:spcPct val="90000"/>
            </a:lnSpc>
            <a:spcBef>
              <a:spcPct val="0"/>
            </a:spcBef>
            <a:spcAft>
              <a:spcPct val="35000"/>
            </a:spcAft>
          </a:pPr>
          <a:r>
            <a:rPr lang="en-CA" sz="3200" b="1" kern="1200" dirty="0" smtClean="0">
              <a:solidFill>
                <a:srgbClr val="FFFF00"/>
              </a:solidFill>
            </a:rPr>
            <a:t>La relation </a:t>
          </a:r>
        </a:p>
        <a:p>
          <a:pPr lvl="0" algn="ctr" defTabSz="1066800">
            <a:lnSpc>
              <a:spcPct val="90000"/>
            </a:lnSpc>
            <a:spcBef>
              <a:spcPct val="0"/>
            </a:spcBef>
            <a:spcAft>
              <a:spcPct val="35000"/>
            </a:spcAft>
          </a:pPr>
          <a:r>
            <a:rPr lang="en-CA" sz="3200" b="1" kern="1200" dirty="0" smtClean="0">
              <a:solidFill>
                <a:srgbClr val="FFFF00"/>
              </a:solidFill>
            </a:rPr>
            <a:t>pédagogique</a:t>
          </a:r>
        </a:p>
        <a:p>
          <a:pPr lvl="0" algn="ctr" defTabSz="1066800">
            <a:lnSpc>
              <a:spcPct val="90000"/>
            </a:lnSpc>
            <a:spcBef>
              <a:spcPct val="0"/>
            </a:spcBef>
            <a:spcAft>
              <a:spcPct val="35000"/>
            </a:spcAft>
          </a:pPr>
          <a:r>
            <a:rPr lang="en-CA" sz="3200" b="1" kern="1200" dirty="0" smtClean="0">
              <a:solidFill>
                <a:srgbClr val="FFFF00"/>
              </a:solidFill>
            </a:rPr>
            <a:t>COURS  7</a:t>
          </a:r>
        </a:p>
        <a:p>
          <a:pPr lvl="0" algn="ctr" defTabSz="1066800">
            <a:lnSpc>
              <a:spcPct val="90000"/>
            </a:lnSpc>
            <a:spcBef>
              <a:spcPct val="0"/>
            </a:spcBef>
            <a:spcAft>
              <a:spcPct val="35000"/>
            </a:spcAft>
          </a:pPr>
          <a:r>
            <a:rPr lang="en-CA" sz="3200" b="1" kern="1200" dirty="0" smtClean="0">
              <a:solidFill>
                <a:srgbClr val="FFFF00"/>
              </a:solidFill>
            </a:rPr>
            <a:t>2 </a:t>
          </a:r>
          <a:r>
            <a:rPr lang="en-CA" sz="3200" b="1" kern="1200" dirty="0" err="1" smtClean="0">
              <a:solidFill>
                <a:srgbClr val="FFFF00"/>
              </a:solidFill>
            </a:rPr>
            <a:t>novombre</a:t>
          </a:r>
          <a:r>
            <a:rPr lang="en-CA" sz="3200" b="1" kern="1200" dirty="0" smtClean="0">
              <a:solidFill>
                <a:srgbClr val="FFFF00"/>
              </a:solidFill>
            </a:rPr>
            <a:t> 2016 </a:t>
          </a:r>
        </a:p>
      </dsp:txBody>
      <dsp:txXfrm rot="5400000">
        <a:off x="186617" y="1178786"/>
        <a:ext cx="3913014" cy="3448928"/>
      </dsp:txXfrm>
    </dsp:sp>
    <dsp:sp modelId="{11EAB9E6-C39E-4D8F-9354-072DB7E9E1B0}">
      <dsp:nvSpPr>
        <dsp:cNvPr id="0" name=""/>
        <dsp:cNvSpPr/>
      </dsp:nvSpPr>
      <dsp:spPr>
        <a:xfrm rot="5400000">
          <a:off x="4270875" y="832916"/>
          <a:ext cx="3822160" cy="4140669"/>
        </a:xfrm>
        <a:prstGeom prst="round2SameRect">
          <a:avLst>
            <a:gd name="adj1" fmla="val 16670"/>
            <a:gd name="adj2" fmla="val 0"/>
          </a:avLst>
        </a:prstGeom>
        <a:solidFill>
          <a:srgbClr val="002060"/>
        </a:solidFill>
        <a:ln w="76200" cap="flat" cmpd="sng" algn="ctr">
          <a:solidFill>
            <a:srgbClr val="FFFF00"/>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52400" rIns="91440" bIns="152400" numCol="1" spcCol="1270" anchor="t" anchorCtr="0">
          <a:noAutofit/>
        </a:bodyPr>
        <a:lstStyle/>
        <a:p>
          <a:pPr lvl="0" algn="ctr" defTabSz="1066800">
            <a:lnSpc>
              <a:spcPct val="90000"/>
            </a:lnSpc>
            <a:spcBef>
              <a:spcPct val="0"/>
            </a:spcBef>
            <a:spcAft>
              <a:spcPct val="35000"/>
            </a:spcAft>
          </a:pPr>
          <a:endParaRPr lang="fr-CA" sz="2400" b="1" kern="1200" dirty="0" smtClean="0">
            <a:solidFill>
              <a:srgbClr val="FFFF00"/>
            </a:solidFill>
          </a:endParaRPr>
        </a:p>
        <a:p>
          <a:pPr lvl="0" algn="ctr" defTabSz="1066800">
            <a:lnSpc>
              <a:spcPct val="90000"/>
            </a:lnSpc>
            <a:spcBef>
              <a:spcPct val="0"/>
            </a:spcBef>
            <a:spcAft>
              <a:spcPct val="35000"/>
            </a:spcAft>
          </a:pPr>
          <a:r>
            <a:rPr lang="fr-CA" sz="2400" b="1" kern="1200" dirty="0" smtClean="0">
              <a:solidFill>
                <a:srgbClr val="FFFF00"/>
              </a:solidFill>
            </a:rPr>
            <a:t>1. Style communicatif de l’enseignant</a:t>
          </a:r>
        </a:p>
        <a:p>
          <a:pPr lvl="0" algn="ctr" defTabSz="1066800">
            <a:lnSpc>
              <a:spcPct val="90000"/>
            </a:lnSpc>
            <a:spcBef>
              <a:spcPct val="0"/>
            </a:spcBef>
            <a:spcAft>
              <a:spcPct val="35000"/>
            </a:spcAft>
          </a:pPr>
          <a:endParaRPr lang="en-CA" sz="2400" b="1" kern="1200" dirty="0" smtClean="0">
            <a:solidFill>
              <a:srgbClr val="FFFF00"/>
            </a:solidFill>
          </a:endParaRPr>
        </a:p>
        <a:p>
          <a:pPr lvl="0" algn="ctr" defTabSz="1066800">
            <a:lnSpc>
              <a:spcPct val="90000"/>
            </a:lnSpc>
            <a:spcBef>
              <a:spcPct val="0"/>
            </a:spcBef>
            <a:spcAft>
              <a:spcPct val="35000"/>
            </a:spcAft>
          </a:pPr>
          <a:r>
            <a:rPr lang="en-CA" sz="2400" b="1" kern="1200" dirty="0" smtClean="0">
              <a:solidFill>
                <a:srgbClr val="FFFF00"/>
              </a:solidFill>
            </a:rPr>
            <a:t>2. </a:t>
          </a:r>
          <a:r>
            <a:rPr lang="fr-CA" sz="2400" b="1" kern="1200" dirty="0" smtClean="0">
              <a:solidFill>
                <a:srgbClr val="FFFF00"/>
              </a:solidFill>
            </a:rPr>
            <a:t>« </a:t>
          </a:r>
          <a:r>
            <a:rPr lang="en-CA" sz="2400" b="1" kern="1200" dirty="0" smtClean="0">
              <a:solidFill>
                <a:srgbClr val="FFFF00"/>
              </a:solidFill>
            </a:rPr>
            <a:t>Faire </a:t>
          </a:r>
          <a:r>
            <a:rPr lang="en-CA" sz="2400" b="1" kern="1200" dirty="0" err="1" smtClean="0">
              <a:solidFill>
                <a:srgbClr val="FFFF00"/>
              </a:solidFill>
            </a:rPr>
            <a:t>cro</a:t>
          </a:r>
          <a:r>
            <a:rPr lang="fr-CA" sz="2400" b="1" kern="1200" dirty="0" err="1" smtClean="0">
              <a:solidFill>
                <a:srgbClr val="FFFF00"/>
              </a:solidFill>
            </a:rPr>
            <a:t>ître</a:t>
          </a:r>
          <a:r>
            <a:rPr lang="fr-CA" sz="2400" b="1" kern="1200" dirty="0" smtClean="0">
              <a:solidFill>
                <a:srgbClr val="FFFF00"/>
              </a:solidFill>
            </a:rPr>
            <a:t> le succès » Document du MEO </a:t>
          </a:r>
        </a:p>
        <a:p>
          <a:pPr lvl="0" algn="ctr" defTabSz="1066800">
            <a:lnSpc>
              <a:spcPct val="90000"/>
            </a:lnSpc>
            <a:spcBef>
              <a:spcPct val="0"/>
            </a:spcBef>
            <a:spcAft>
              <a:spcPct val="35000"/>
            </a:spcAft>
          </a:pPr>
          <a:endParaRPr lang="fr-CA" sz="2400" b="1" kern="1200" dirty="0" smtClean="0">
            <a:solidFill>
              <a:srgbClr val="FFFF00"/>
            </a:solidFill>
          </a:endParaRPr>
        </a:p>
      </dsp:txBody>
      <dsp:txXfrm rot="-5400000">
        <a:off x="4111621" y="1178786"/>
        <a:ext cx="3954053" cy="3448928"/>
      </dsp:txXfrm>
    </dsp:sp>
    <dsp:sp modelId="{409AB33B-27E1-4167-B6CE-775836CF45BF}">
      <dsp:nvSpPr>
        <dsp:cNvPr id="0" name=""/>
        <dsp:cNvSpPr/>
      </dsp:nvSpPr>
      <dsp:spPr>
        <a:xfrm>
          <a:off x="2771775" y="0"/>
          <a:ext cx="3423877" cy="2441688"/>
        </a:xfrm>
        <a:prstGeom prst="circularArrow">
          <a:avLst>
            <a:gd name="adj1" fmla="val 12500"/>
            <a:gd name="adj2" fmla="val 1142322"/>
            <a:gd name="adj3" fmla="val 20457678"/>
            <a:gd name="adj4" fmla="val 108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81A9B6-B5C7-4EFB-9E2E-CF7FA497BF92}">
      <dsp:nvSpPr>
        <dsp:cNvPr id="0" name=""/>
        <dsp:cNvSpPr/>
      </dsp:nvSpPr>
      <dsp:spPr>
        <a:xfrm rot="10800000">
          <a:off x="2874599" y="3503498"/>
          <a:ext cx="3218228" cy="2441688"/>
        </a:xfrm>
        <a:prstGeom prst="circularArrow">
          <a:avLst>
            <a:gd name="adj1" fmla="val 12500"/>
            <a:gd name="adj2" fmla="val 1142322"/>
            <a:gd name="adj3" fmla="val 20457678"/>
            <a:gd name="adj4" fmla="val 108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9/layout/ReverseList">
  <dgm:title val=""/>
  <dgm:desc val=""/>
  <dgm:catLst>
    <dgm:cat type="relationship" pri="3800"/>
  </dgm:catLst>
  <dgm:samp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clrData>
  <dgm:layoutNode name="Name0">
    <dgm:varLst>
      <dgm:chMax val="2"/>
      <dgm:chPref val="2"/>
      <dgm:animLvl val="lvl"/>
    </dgm:varLst>
    <dgm:choose name="Name1">
      <dgm:if name="Name2" axis="ch" ptType="node" func="cnt" op="lte" val="1">
        <dgm:alg type="composite">
          <dgm:param type="ar" val="0.9993"/>
        </dgm:alg>
      </dgm:if>
      <dgm:else name="Name3">
        <dgm:alg type="composite">
          <dgm:param type="ar" val="0.8036"/>
        </dgm:alg>
      </dgm:else>
    </dgm:choose>
    <dgm:shape xmlns:r="http://schemas.openxmlformats.org/officeDocument/2006/relationships" r:blip="">
      <dgm:adjLst/>
    </dgm:shape>
    <dgm:choose name="Name4">
      <dgm:if name="Name5" axis="ch" ptType="node" func="cnt" op="lte" val="1">
        <dgm:constrLst>
          <dgm:constr type="primFontSz" for="des" ptType="node" op="equ" val="65"/>
          <dgm:constr type="l" for="ch" forName="LeftNode" refType="w" fact="0"/>
          <dgm:constr type="t" for="ch" forName="LeftNode" refType="h" fact="0.25"/>
          <dgm:constr type="w" for="ch" forName="LeftNode" refType="w" fact="0.5"/>
          <dgm:constr type="h" for="ch" forName="LeftNode" refType="h"/>
          <dgm:constr type="l" for="ch" forName="LeftText" refType="w" fact="0"/>
          <dgm:constr type="t" for="ch" forName="LeftText" refType="h" fact="0.25"/>
          <dgm:constr type="w" for="ch" forName="LeftText" refType="w" fact="0.5"/>
          <dgm:constr type="h" for="ch" forName="LeftText" refType="h"/>
        </dgm:constrLst>
      </dgm:if>
      <dgm:else name="Name6">
        <dgm:constrLst>
          <dgm:constr type="primFontSz" for="des" ptType="node" op="equ" val="65"/>
          <dgm:constr type="l" for="ch" forName="LeftNode" refType="w" fact="0"/>
          <dgm:constr type="t" for="ch" forName="LeftNode" refType="h" fact="0.1786"/>
          <dgm:constr type="w" for="ch" forName="LeftNode" refType="w" fact="0.4889"/>
          <dgm:constr type="h" for="ch" forName="LeftNode" refType="h" fact="0.6429"/>
          <dgm:constr type="l" for="ch" forName="LeftText" refType="w" fact="0"/>
          <dgm:constr type="t" for="ch" forName="LeftText" refType="h" fact="0.1786"/>
          <dgm:constr type="w" for="ch" forName="LeftText" refType="w" fact="0.4889"/>
          <dgm:constr type="h" for="ch" forName="LeftText" refType="h" fact="0.6429"/>
          <dgm:constr type="l" for="ch" forName="RightNode" refType="w" fact="0.5111"/>
          <dgm:constr type="t" for="ch" forName="RightNode" refType="h" fact="0.1786"/>
          <dgm:constr type="w" for="ch" forName="RightNode" refType="w" fact="0.4889"/>
          <dgm:constr type="h" for="ch" forName="RightNode" refType="h" fact="0.6429"/>
          <dgm:constr type="l" for="ch" forName="RightText" refType="w" fact="0.5111"/>
          <dgm:constr type="t" for="ch" forName="RightText" refType="h" fact="0.1786"/>
          <dgm:constr type="w" for="ch" forName="RightText" refType="w" fact="0.4889"/>
          <dgm:constr type="h" for="ch" forName="RightText" refType="h" fact="0.6429"/>
          <dgm:constr type="l" for="ch" forName="TopArrow" refType="w" fact="0.2444"/>
          <dgm:constr type="t" for="ch" forName="TopArrow" refType="h" fact="0"/>
          <dgm:constr type="w" for="ch" forName="TopArrow" refType="w" fact="0.5111"/>
          <dgm:constr type="h" for="ch" forName="TopArrow" refType="h" fact="0.4107"/>
          <dgm:constr type="l" for="ch" forName="BottomArrow" refType="w" fact="0.2444"/>
          <dgm:constr type="t" for="ch" forName="BottomArrow" refType="h" fact="0.5893"/>
          <dgm:constr type="w" for="ch" forName="BottomArrow" refType="w" fact="0.5111"/>
          <dgm:constr type="h" for="ch" forName="BottomArrow" refType="h" fact="0.4107"/>
        </dgm:constrLst>
      </dgm:else>
    </dgm:choose>
    <dgm:choose name="Name7">
      <dgm:if name="Name8" axis="ch" ptType="node" func="cnt" op="gte" val="1">
        <dgm:layoutNode name="LeftText" styleLbl="revTx" moveWith="LeftNode">
          <dgm:varLst>
            <dgm:bulletEnabled val="1"/>
          </dgm:varLst>
          <dgm:alg type="tx">
            <dgm:param type="txAnchorVert" val="t"/>
            <dgm:param type="parTxLTRAlign" val="l"/>
          </dgm:alg>
          <dgm:choose name="Name9">
            <dgm:if name="Name10" axis="ch" ptType="node" func="cnt" op="lte" val="1">
              <dgm:shape xmlns:r="http://schemas.openxmlformats.org/officeDocument/2006/relationships" type="roundRect" r:blip="" hideGeom="1">
                <dgm:adjLst>
                  <dgm:adj idx="1" val="0.1667"/>
                  <dgm:adj idx="2" val="0"/>
                </dgm:adjLst>
              </dgm:shape>
              <dgm:presOf axis="ch desOrSelf" ptType="node node" st="1 1" cnt="1 0"/>
              <dgm:constrLst>
                <dgm:constr type="lMarg" refType="primFontSz" fact="0.3"/>
                <dgm:constr type="rMarg" refType="primFontSz" fact="0.3"/>
                <dgm:constr type="tMarg" refType="primFontSz" fact="0.5"/>
                <dgm:constr type="bMarg" refType="primFontSz" fact="0.5"/>
              </dgm:constrLst>
            </dgm:if>
            <dgm:else name="Name11">
              <dgm:shape xmlns:r="http://schemas.openxmlformats.org/officeDocument/2006/relationships" rot="270" type="round2SameRect" r:blip="" hideGeom="1">
                <dgm:adjLst>
                  <dgm:adj idx="1" val="0.1667"/>
                  <dgm:adj idx="2" val="0"/>
                </dgm:adjLst>
              </dgm:shape>
              <dgm:presOf axis="ch desOrSelf" ptType="node node" st="1 1" cnt="1 0"/>
              <dgm:constrLst>
                <dgm:constr type="lMarg" refType="primFontSz" fact="0.3"/>
                <dgm:constr type="rMarg" refType="primFontSz" fact="0.45"/>
                <dgm:constr type="tMarg" refType="primFontSz" fact="0.5"/>
                <dgm:constr type="bMarg" refType="primFontSz" fact="0.5"/>
              </dgm:constrLst>
            </dgm:else>
          </dgm:choose>
          <dgm:ruleLst>
            <dgm:rule type="primFontSz" val="5" fact="NaN" max="NaN"/>
          </dgm:ruleLst>
        </dgm:layoutNode>
        <dgm:layoutNode name="LeftNode" styleLbl="bgImgPlace1">
          <dgm:varLst>
            <dgm:chMax val="2"/>
            <dgm:chPref val="2"/>
          </dgm:varLst>
          <dgm:alg type="sp"/>
          <dgm:choose name="Name12">
            <dgm:if name="Name13" axis="ch" ptType="node" func="cnt" op="lte" val="1">
              <dgm:shape xmlns:r="http://schemas.openxmlformats.org/officeDocument/2006/relationships" type="roundRect" r:blip="">
                <dgm:adjLst>
                  <dgm:adj idx="1" val="0.1667"/>
                  <dgm:adj idx="2" val="0"/>
                </dgm:adjLst>
              </dgm:shape>
            </dgm:if>
            <dgm:else name="Name14">
              <dgm:shape xmlns:r="http://schemas.openxmlformats.org/officeDocument/2006/relationships" rot="270" type="round2SameRect" r:blip="">
                <dgm:adjLst>
                  <dgm:adj idx="1" val="0.1667"/>
                  <dgm:adj idx="2" val="0"/>
                </dgm:adjLst>
              </dgm:shape>
            </dgm:else>
          </dgm:choose>
          <dgm:presOf axis="ch desOrSelf" ptType="node node" st="1 1" cnt="1 0"/>
        </dgm:layoutNode>
        <dgm:choose name="Name15">
          <dgm:if name="Name16" axis="ch" ptType="node" func="cnt" op="gte" val="2">
            <dgm:layoutNode name="RightText" styleLbl="revTx" moveWith="RightNode">
              <dgm:varLst>
                <dgm:bulletEnabled val="1"/>
              </dgm:varLst>
              <dgm:alg type="tx">
                <dgm:param type="txAnchorVert" val="t"/>
                <dgm:param type="parTxLTRAlign" val="l"/>
              </dgm:alg>
              <dgm:shape xmlns:r="http://schemas.openxmlformats.org/officeDocument/2006/relationships" rot="90" type="round2SameRect" r:blip="" hideGeom="1">
                <dgm:adjLst>
                  <dgm:adj idx="1" val="0.1667"/>
                  <dgm:adj idx="2" val="0"/>
                </dgm:adjLst>
              </dgm:shape>
              <dgm:presOf axis="ch desOrSelf" ptType="node node" st="2 1" cnt="1 0"/>
              <dgm:constrLst>
                <dgm:constr type="lMarg" refType="primFontSz" fact="0.45"/>
                <dgm:constr type="rMarg" refType="primFontSz" fact="0.3"/>
                <dgm:constr type="tMarg" refType="primFontSz" fact="0.5"/>
                <dgm:constr type="bMarg" refType="primFontSz" fact="0.5"/>
              </dgm:constrLst>
              <dgm:ruleLst>
                <dgm:rule type="primFontSz" val="5" fact="NaN" max="NaN"/>
              </dgm:ruleLst>
            </dgm:layoutNode>
            <dgm:layoutNode name="RightNode" styleLbl="bgImgPlace1">
              <dgm:varLst>
                <dgm:chMax val="0"/>
                <dgm:chPref val="0"/>
              </dgm:varLst>
              <dgm:alg type="sp"/>
              <dgm:shape xmlns:r="http://schemas.openxmlformats.org/officeDocument/2006/relationships" rot="90" type="round2SameRect" r:blip="">
                <dgm:adjLst>
                  <dgm:adj idx="1" val="0.1667"/>
                  <dgm:adj idx="2" val="0"/>
                </dgm:adjLst>
              </dgm:shape>
              <dgm:presOf axis="ch desOrSelf" ptType="node node" st="2 1" cnt="1 0"/>
            </dgm:layoutNode>
            <dgm:layoutNode name="TopArrow">
              <dgm:alg type="sp"/>
              <dgm:shape xmlns:r="http://schemas.openxmlformats.org/officeDocument/2006/relationships" type="circularArrow" r:blip="">
                <dgm:adjLst>
                  <dgm:adj idx="1" val="0.125"/>
                  <dgm:adj idx="2" val="19.0387"/>
                  <dgm:adj idx="3" val="-19.0387"/>
                  <dgm:adj idx="4" val="180"/>
                  <dgm:adj idx="5" val="0.125"/>
                </dgm:adjLst>
              </dgm:shape>
              <dgm:presOf/>
            </dgm:layoutNode>
            <dgm:layoutNode name="BottomArrow">
              <dgm:alg type="sp"/>
              <dgm:shape xmlns:r="http://schemas.openxmlformats.org/officeDocument/2006/relationships" rot="180" type="circularArrow" r:blip="">
                <dgm:adjLst>
                  <dgm:adj idx="1" val="0.125"/>
                  <dgm:adj idx="2" val="19.0387"/>
                  <dgm:adj idx="3" val="-19.0387"/>
                  <dgm:adj idx="4" val="180"/>
                  <dgm:adj idx="5" val="0.125"/>
                </dgm:adjLst>
              </dgm:shape>
              <dgm:presOf/>
            </dgm:layoutNode>
          </dgm:if>
          <dgm:else name="Name17"/>
        </dgm:choose>
      </dgm:if>
      <dgm:else name="Name1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CA"/>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2EFB599-76DB-4802-86E1-A09814DA95DD}" type="datetimeFigureOut">
              <a:rPr lang="fr-CA" smtClean="0"/>
              <a:t>16-11-09</a:t>
            </a:fld>
            <a:endParaRPr lang="fr-CA"/>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fr-CA"/>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3F92079-B475-4A11-BC74-7E2F8055396F}" type="slidenum">
              <a:rPr lang="fr-CA" smtClean="0"/>
              <a:t>‹#›</a:t>
            </a:fld>
            <a:endParaRPr lang="fr-CA"/>
          </a:p>
        </p:txBody>
      </p:sp>
    </p:spTree>
    <p:extLst>
      <p:ext uri="{BB962C8B-B14F-4D97-AF65-F5344CB8AC3E}">
        <p14:creationId xmlns:p14="http://schemas.microsoft.com/office/powerpoint/2010/main" val="30156210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DE46BC-0F74-455A-9B2B-CA309E04B026}" type="datetimeFigureOut">
              <a:rPr lang="en-US" smtClean="0"/>
              <a:pPr/>
              <a:t>11/9/16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1809FC4-1350-4442-80AD-2C1E551DEFB7}" type="slidenum">
              <a:rPr lang="en-US" smtClean="0"/>
              <a:pPr/>
              <a:t>‹#›</a:t>
            </a:fld>
            <a:endParaRPr lang="en-US" dirty="0"/>
          </a:p>
        </p:txBody>
      </p:sp>
    </p:spTree>
    <p:extLst>
      <p:ext uri="{BB962C8B-B14F-4D97-AF65-F5344CB8AC3E}">
        <p14:creationId xmlns:p14="http://schemas.microsoft.com/office/powerpoint/2010/main" val="17210694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a:t>
            </a:fld>
            <a:endParaRPr lang="en-US" dirty="0"/>
          </a:p>
        </p:txBody>
      </p:sp>
    </p:spTree>
    <p:extLst>
      <p:ext uri="{BB962C8B-B14F-4D97-AF65-F5344CB8AC3E}">
        <p14:creationId xmlns:p14="http://schemas.microsoft.com/office/powerpoint/2010/main" val="10087782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3</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4</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5</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6</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7</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8</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9</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10</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11</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12</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13</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14</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15</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16</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17</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18</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19</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20</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21</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22</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23</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24</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25</a:t>
            </a:fld>
            <a:endParaRPr lang="en-US" dirty="0"/>
          </a:p>
        </p:txBody>
      </p:sp>
    </p:spTree>
    <p:extLst>
      <p:ext uri="{BB962C8B-B14F-4D97-AF65-F5344CB8AC3E}">
        <p14:creationId xmlns:p14="http://schemas.microsoft.com/office/powerpoint/2010/main" val="18183970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A7FDB8D6-54AB-4945-80BF-208BACE8FCA4}"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312039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B1C19620-F6C8-4ABC-A885-3014D7028A7C}"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266946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808C288-C1A2-4D6E-83C7-6EB2C297B282}"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928341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DFE65D8D-C956-4126-AD57-14E339AA86F8}" type="datetime1">
              <a:rPr lang="en-US" smtClean="0"/>
              <a:t>11/9/16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492030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6CD2EAC2-0A6C-41FF-9F63-B1B1D8EF1A06}" type="datetime1">
              <a:rPr lang="en-US" smtClean="0"/>
              <a:t>11/9/16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962604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2EB797AE-E6DF-4AB6-A5CC-5C2DE50EC34A}" type="datetime1">
              <a:rPr lang="en-US" smtClean="0"/>
              <a:t>11/9/16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4733105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CB881C-ED27-42F2-895F-B1BB17A38B59}" type="datetime1">
              <a:rPr lang="en-US" smtClean="0"/>
              <a:t>11/9/16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026112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14E1F4-BADB-4004-B879-F3CA74DCE447}" type="datetime1">
              <a:rPr lang="en-US" smtClean="0"/>
              <a:t>11/9/16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30740183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A32ECD-00C4-4226-ADC1-F053DC5FD65D}" type="datetime1">
              <a:rPr lang="en-US" smtClean="0"/>
              <a:t>11/9/16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6095617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C6A32B87-D60A-4F5B-9DA6-CD022A7D03C7}"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4758886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555D3190-DE89-4949-9DC9-C1DB1509DB90}"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413103203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CD3415-A7DF-43D0-846B-127ED4EBB5AA}" type="datetime1">
              <a:rPr lang="en-US" smtClean="0"/>
              <a:t>11/9/16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30535277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endParaRPr lang="en-CA" sz="66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6" name="TextBox 5"/>
          <p:cNvSpPr txBox="1"/>
          <p:nvPr/>
        </p:nvSpPr>
        <p:spPr>
          <a:xfrm>
            <a:off x="155575" y="1143000"/>
            <a:ext cx="8700735" cy="2431435"/>
          </a:xfrm>
          <a:prstGeom prst="rect">
            <a:avLst/>
          </a:prstGeom>
          <a:noFill/>
        </p:spPr>
        <p:txBody>
          <a:bodyPr wrap="square" rtlCol="0">
            <a:spAutoFit/>
          </a:bodyPr>
          <a:lstStyle/>
          <a:p>
            <a:endParaRPr lang="en-US" sz="3200" b="1" dirty="0">
              <a:solidFill>
                <a:srgbClr val="0070C0"/>
              </a:solidFill>
              <a:effectLst>
                <a:outerShdw blurRad="38100" dist="38100" dir="2700000" algn="tl">
                  <a:srgbClr val="000000">
                    <a:alpha val="43137"/>
                  </a:srgbClr>
                </a:outerShdw>
              </a:effectLst>
            </a:endParaRPr>
          </a:p>
          <a:p>
            <a:pPr algn="ctr"/>
            <a:r>
              <a:rPr lang="en-CA" sz="8800" b="1" i="1" dirty="0">
                <a:solidFill>
                  <a:srgbClr val="FFFF00"/>
                </a:solidFill>
              </a:rPr>
              <a:t> </a:t>
            </a:r>
            <a:r>
              <a:rPr lang="en-CA" sz="8800" b="1" i="1" dirty="0" smtClean="0">
                <a:solidFill>
                  <a:srgbClr val="0070C0"/>
                </a:solidFill>
              </a:rPr>
              <a:t>PED2508</a:t>
            </a:r>
            <a:endParaRPr lang="en-US" sz="8800" b="1" dirty="0">
              <a:solidFill>
                <a:srgbClr val="0070C0"/>
              </a:solidFill>
              <a:effectLst>
                <a:outerShdw blurRad="38100" dist="38100" dir="2700000" algn="tl">
                  <a:srgbClr val="000000">
                    <a:alpha val="43137"/>
                  </a:srgbClr>
                </a:outerShdw>
              </a:effectLst>
            </a:endParaRPr>
          </a:p>
          <a:p>
            <a:pPr algn="ctr"/>
            <a:r>
              <a:rPr lang="en-US" sz="3200" b="1" dirty="0" smtClean="0">
                <a:solidFill>
                  <a:srgbClr val="0070C0"/>
                </a:solidFill>
                <a:effectLst>
                  <a:outerShdw blurRad="38100" dist="38100" dir="2700000" algn="tl">
                    <a:srgbClr val="000000">
                      <a:alpha val="43137"/>
                    </a:srgbClr>
                  </a:outerShdw>
                </a:effectLst>
              </a:rPr>
              <a:t> </a:t>
            </a:r>
            <a:endParaRPr lang="en-CA" sz="3200" b="1" dirty="0">
              <a:solidFill>
                <a:srgbClr val="0070C0"/>
              </a:solidFill>
              <a:effectLst>
                <a:outerShdw blurRad="38100" dist="38100" dir="2700000" algn="tl">
                  <a:srgbClr val="000000">
                    <a:alpha val="43137"/>
                  </a:srgbClr>
                </a:outerShdw>
              </a:effectLst>
            </a:endParaRPr>
          </a:p>
        </p:txBody>
      </p:sp>
      <p:sp>
        <p:nvSpPr>
          <p:cNvPr id="8" name="8-Point Star 7"/>
          <p:cNvSpPr/>
          <p:nvPr/>
        </p:nvSpPr>
        <p:spPr>
          <a:xfrm>
            <a:off x="231774" y="3352800"/>
            <a:ext cx="8548335" cy="2738497"/>
          </a:xfrm>
          <a:prstGeom prst="star8">
            <a:avLst/>
          </a:prstGeom>
          <a:solidFill>
            <a:srgbClr val="FFFF00"/>
          </a:solidFill>
          <a:ln w="76200">
            <a:solidFill>
              <a:srgbClr val="002060"/>
            </a:solidFill>
          </a:ln>
          <a:effectLst>
            <a:outerShdw blurRad="76200" dir="18900000" sy="23000" kx="-1200000" algn="bl" rotWithShape="0">
              <a:prstClr val="black">
                <a:alpha val="20000"/>
              </a:prstClr>
            </a:outerShdw>
          </a:effectLst>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sz="3200" b="1" dirty="0" smtClean="0">
              <a:solidFill>
                <a:srgbClr val="0070C0"/>
              </a:solidFill>
              <a:effectLst>
                <a:outerShdw blurRad="38100" dist="38100" dir="2700000" algn="tl">
                  <a:srgbClr val="000000">
                    <a:alpha val="43137"/>
                  </a:srgbClr>
                </a:outerShdw>
              </a:effectLst>
            </a:endParaRPr>
          </a:p>
          <a:p>
            <a:pPr algn="ct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 RELATION P</a:t>
            </a:r>
            <a:r>
              <a:rPr lang="fr-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É</a:t>
            </a: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DAGOGIQUE</a:t>
            </a:r>
          </a:p>
          <a:p>
            <a:pPr algn="ct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en-CA" sz="44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39D1954C-0CE5-4062-9D93-4B5A6F9BC0F3}" type="slidenum">
              <a:rPr lang="en-US" smtClean="0"/>
              <a:pPr/>
              <a:t>1</a:t>
            </a:fld>
            <a:endParaRPr lang="en-US" dirty="0"/>
          </a:p>
        </p:txBody>
      </p:sp>
    </p:spTree>
    <p:extLst>
      <p:ext uri="{BB962C8B-B14F-4D97-AF65-F5344CB8AC3E}">
        <p14:creationId xmlns:p14="http://schemas.microsoft.com/office/powerpoint/2010/main" val="340200463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r>
              <a:rPr lang="fr-CA" sz="2400" b="1" dirty="0">
                <a:solidFill>
                  <a:schemeClr val="bg1"/>
                </a:solidFill>
                <a:latin typeface="Times New Roman" panose="02020603050405020304" pitchFamily="18" charset="0"/>
                <a:cs typeface="Times New Roman" panose="02020603050405020304" pitchFamily="18" charset="0"/>
              </a:rPr>
              <a:t>Vienneau, R. (2011). </a:t>
            </a:r>
            <a:r>
              <a:rPr lang="fr-CA" sz="2400" b="1" u="sng" dirty="0">
                <a:solidFill>
                  <a:schemeClr val="bg1"/>
                </a:solidFill>
                <a:latin typeface="Times New Roman" panose="02020603050405020304" pitchFamily="18" charset="0"/>
                <a:cs typeface="Times New Roman" panose="02020603050405020304" pitchFamily="18" charset="0"/>
              </a:rPr>
              <a:t>Apprentissage et enseignement</a:t>
            </a:r>
            <a:r>
              <a:rPr lang="fr-CA" sz="2400" b="1" dirty="0">
                <a:solidFill>
                  <a:schemeClr val="bg1"/>
                </a:solidFill>
                <a:latin typeface="Times New Roman" panose="02020603050405020304" pitchFamily="18" charset="0"/>
                <a:cs typeface="Times New Roman" panose="02020603050405020304" pitchFamily="18" charset="0"/>
              </a:rPr>
              <a:t>, Montréal, Gaetan Morin éditeur. </a:t>
            </a: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2</a:t>
            </a:fld>
            <a:endParaRPr lang="en-US" dirty="0"/>
          </a:p>
        </p:txBody>
      </p:sp>
      <p:graphicFrame>
        <p:nvGraphicFramePr>
          <p:cNvPr id="7" name="Diagram 6"/>
          <p:cNvGraphicFramePr/>
          <p:nvPr>
            <p:extLst>
              <p:ext uri="{D42A27DB-BD31-4B8C-83A1-F6EECF244321}">
                <p14:modId xmlns:p14="http://schemas.microsoft.com/office/powerpoint/2010/main" val="2438131627"/>
              </p:ext>
            </p:extLst>
          </p:nvPr>
        </p:nvGraphicFramePr>
        <p:xfrm>
          <a:off x="155574" y="912813"/>
          <a:ext cx="8988425" cy="59451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05868627"/>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graphicEl>
                                              <a:dgm id="{2F81A9B6-B5C7-4EFB-9E2E-CF7FA497BF92}"/>
                                            </p:graphicEl>
                                          </p:spTgt>
                                        </p:tgtEl>
                                        <p:attrNameLst>
                                          <p:attrName>style.visibility</p:attrName>
                                        </p:attrNameLst>
                                      </p:cBhvr>
                                      <p:to>
                                        <p:strVal val="visible"/>
                                      </p:to>
                                    </p:set>
                                    <p:animEffect transition="in" filter="fade">
                                      <p:cBhvr>
                                        <p:cTn id="7" dur="1000"/>
                                        <p:tgtEl>
                                          <p:spTgt spid="7">
                                            <p:graphicEl>
                                              <a:dgm id="{2F81A9B6-B5C7-4EFB-9E2E-CF7FA497BF92}"/>
                                            </p:graphicEl>
                                          </p:spTgt>
                                        </p:tgtEl>
                                      </p:cBhvr>
                                    </p:animEffect>
                                    <p:anim calcmode="lin" valueType="num">
                                      <p:cBhvr>
                                        <p:cTn id="8" dur="1000" fill="hold"/>
                                        <p:tgtEl>
                                          <p:spTgt spid="7">
                                            <p:graphicEl>
                                              <a:dgm id="{2F81A9B6-B5C7-4EFB-9E2E-CF7FA497BF92}"/>
                                            </p:graphicEl>
                                          </p:spTgt>
                                        </p:tgtEl>
                                        <p:attrNameLst>
                                          <p:attrName>ppt_x</p:attrName>
                                        </p:attrNameLst>
                                      </p:cBhvr>
                                      <p:tavLst>
                                        <p:tav tm="0">
                                          <p:val>
                                            <p:strVal val="#ppt_x"/>
                                          </p:val>
                                        </p:tav>
                                        <p:tav tm="100000">
                                          <p:val>
                                            <p:strVal val="#ppt_x"/>
                                          </p:val>
                                        </p:tav>
                                      </p:tavLst>
                                    </p:anim>
                                    <p:anim calcmode="lin" valueType="num">
                                      <p:cBhvr>
                                        <p:cTn id="9" dur="1000" fill="hold"/>
                                        <p:tgtEl>
                                          <p:spTgt spid="7">
                                            <p:graphicEl>
                                              <a:dgm id="{2F81A9B6-B5C7-4EFB-9E2E-CF7FA497BF92}"/>
                                            </p:graphic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graphicEl>
                                              <a:dgm id="{409AB33B-27E1-4167-B6CE-775836CF45BF}"/>
                                            </p:graphicEl>
                                          </p:spTgt>
                                        </p:tgtEl>
                                        <p:attrNameLst>
                                          <p:attrName>style.visibility</p:attrName>
                                        </p:attrNameLst>
                                      </p:cBhvr>
                                      <p:to>
                                        <p:strVal val="visible"/>
                                      </p:to>
                                    </p:set>
                                    <p:animEffect transition="in" filter="fade">
                                      <p:cBhvr>
                                        <p:cTn id="12" dur="1000"/>
                                        <p:tgtEl>
                                          <p:spTgt spid="7">
                                            <p:graphicEl>
                                              <a:dgm id="{409AB33B-27E1-4167-B6CE-775836CF45BF}"/>
                                            </p:graphicEl>
                                          </p:spTgt>
                                        </p:tgtEl>
                                      </p:cBhvr>
                                    </p:animEffect>
                                    <p:anim calcmode="lin" valueType="num">
                                      <p:cBhvr>
                                        <p:cTn id="13" dur="1000" fill="hold"/>
                                        <p:tgtEl>
                                          <p:spTgt spid="7">
                                            <p:graphicEl>
                                              <a:dgm id="{409AB33B-27E1-4167-B6CE-775836CF45BF}"/>
                                            </p:graphicEl>
                                          </p:spTgt>
                                        </p:tgtEl>
                                        <p:attrNameLst>
                                          <p:attrName>ppt_x</p:attrName>
                                        </p:attrNameLst>
                                      </p:cBhvr>
                                      <p:tavLst>
                                        <p:tav tm="0">
                                          <p:val>
                                            <p:strVal val="#ppt_x"/>
                                          </p:val>
                                        </p:tav>
                                        <p:tav tm="100000">
                                          <p:val>
                                            <p:strVal val="#ppt_x"/>
                                          </p:val>
                                        </p:tav>
                                      </p:tavLst>
                                    </p:anim>
                                    <p:anim calcmode="lin" valueType="num">
                                      <p:cBhvr>
                                        <p:cTn id="14" dur="1000" fill="hold"/>
                                        <p:tgtEl>
                                          <p:spTgt spid="7">
                                            <p:graphicEl>
                                              <a:dgm id="{409AB33B-27E1-4167-B6CE-775836CF45BF}"/>
                                            </p:graphic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graphicEl>
                                              <a:dgm id="{6F84FAF3-9FAC-43F7-8F92-F70FBCC94898}"/>
                                            </p:graphicEl>
                                          </p:spTgt>
                                        </p:tgtEl>
                                        <p:attrNameLst>
                                          <p:attrName>style.visibility</p:attrName>
                                        </p:attrNameLst>
                                      </p:cBhvr>
                                      <p:to>
                                        <p:strVal val="visible"/>
                                      </p:to>
                                    </p:set>
                                    <p:animEffect transition="in" filter="fade">
                                      <p:cBhvr>
                                        <p:cTn id="19" dur="1000"/>
                                        <p:tgtEl>
                                          <p:spTgt spid="7">
                                            <p:graphicEl>
                                              <a:dgm id="{6F84FAF3-9FAC-43F7-8F92-F70FBCC94898}"/>
                                            </p:graphicEl>
                                          </p:spTgt>
                                        </p:tgtEl>
                                      </p:cBhvr>
                                    </p:animEffect>
                                    <p:anim calcmode="lin" valueType="num">
                                      <p:cBhvr>
                                        <p:cTn id="20" dur="1000" fill="hold"/>
                                        <p:tgtEl>
                                          <p:spTgt spid="7">
                                            <p:graphicEl>
                                              <a:dgm id="{6F84FAF3-9FAC-43F7-8F92-F70FBCC94898}"/>
                                            </p:graphicEl>
                                          </p:spTgt>
                                        </p:tgtEl>
                                        <p:attrNameLst>
                                          <p:attrName>ppt_x</p:attrName>
                                        </p:attrNameLst>
                                      </p:cBhvr>
                                      <p:tavLst>
                                        <p:tav tm="0">
                                          <p:val>
                                            <p:strVal val="#ppt_x"/>
                                          </p:val>
                                        </p:tav>
                                        <p:tav tm="100000">
                                          <p:val>
                                            <p:strVal val="#ppt_x"/>
                                          </p:val>
                                        </p:tav>
                                      </p:tavLst>
                                    </p:anim>
                                    <p:anim calcmode="lin" valueType="num">
                                      <p:cBhvr>
                                        <p:cTn id="21" dur="1000" fill="hold"/>
                                        <p:tgtEl>
                                          <p:spTgt spid="7">
                                            <p:graphicEl>
                                              <a:dgm id="{6F84FAF3-9FAC-43F7-8F92-F70FBCC94898}"/>
                                            </p:graphic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7">
                                            <p:graphicEl>
                                              <a:dgm id="{11EAB9E6-C39E-4D8F-9354-072DB7E9E1B0}"/>
                                            </p:graphicEl>
                                          </p:spTgt>
                                        </p:tgtEl>
                                        <p:attrNameLst>
                                          <p:attrName>style.visibility</p:attrName>
                                        </p:attrNameLst>
                                      </p:cBhvr>
                                      <p:to>
                                        <p:strVal val="visible"/>
                                      </p:to>
                                    </p:set>
                                    <p:animEffect transition="in" filter="fade">
                                      <p:cBhvr>
                                        <p:cTn id="26" dur="1000"/>
                                        <p:tgtEl>
                                          <p:spTgt spid="7">
                                            <p:graphicEl>
                                              <a:dgm id="{11EAB9E6-C39E-4D8F-9354-072DB7E9E1B0}"/>
                                            </p:graphicEl>
                                          </p:spTgt>
                                        </p:tgtEl>
                                      </p:cBhvr>
                                    </p:animEffect>
                                    <p:anim calcmode="lin" valueType="num">
                                      <p:cBhvr>
                                        <p:cTn id="27" dur="1000" fill="hold"/>
                                        <p:tgtEl>
                                          <p:spTgt spid="7">
                                            <p:graphicEl>
                                              <a:dgm id="{11EAB9E6-C39E-4D8F-9354-072DB7E9E1B0}"/>
                                            </p:graphicEl>
                                          </p:spTgt>
                                        </p:tgtEl>
                                        <p:attrNameLst>
                                          <p:attrName>ppt_x</p:attrName>
                                        </p:attrNameLst>
                                      </p:cBhvr>
                                      <p:tavLst>
                                        <p:tav tm="0">
                                          <p:val>
                                            <p:strVal val="#ppt_x"/>
                                          </p:val>
                                        </p:tav>
                                        <p:tav tm="100000">
                                          <p:val>
                                            <p:strVal val="#ppt_x"/>
                                          </p:val>
                                        </p:tav>
                                      </p:tavLst>
                                    </p:anim>
                                    <p:anim calcmode="lin" valueType="num">
                                      <p:cBhvr>
                                        <p:cTn id="28" dur="1000" fill="hold"/>
                                        <p:tgtEl>
                                          <p:spTgt spid="7">
                                            <p:graphicEl>
                                              <a:dgm id="{11EAB9E6-C39E-4D8F-9354-072DB7E9E1B0}"/>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lvl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3200" b="1" i="1" dirty="0" smtClean="0">
                <a:solidFill>
                  <a:srgbClr val="FFFF00"/>
                </a:solidFill>
              </a:rPr>
              <a:t>IMPORTANCE DU STYLE COMMUNICATIF </a:t>
            </a:r>
          </a:p>
          <a:p>
            <a:pPr algn="ctr"/>
            <a:r>
              <a:rPr lang="en-CA" sz="3200" b="1" i="1" dirty="0" smtClean="0">
                <a:solidFill>
                  <a:srgbClr val="FFFF00"/>
                </a:solidFill>
              </a:rPr>
              <a:t>DE L’ENSEIGNANT</a:t>
            </a:r>
            <a:endParaRPr lang="en-CA" sz="32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3</a:t>
            </a:fld>
            <a:endParaRPr lang="en-US"/>
          </a:p>
        </p:txBody>
      </p:sp>
      <p:sp>
        <p:nvSpPr>
          <p:cNvPr id="10" name="Rectangle 9"/>
          <p:cNvSpPr/>
          <p:nvPr/>
        </p:nvSpPr>
        <p:spPr>
          <a:xfrm>
            <a:off x="-152400" y="920696"/>
            <a:ext cx="9144000" cy="5970865"/>
          </a:xfrm>
          <a:prstGeom prst="rect">
            <a:avLst/>
          </a:prstGeom>
        </p:spPr>
        <p:txBody>
          <a:bodyPr wrap="square">
            <a:spAutoFit/>
          </a:bodyPr>
          <a:lstStyle/>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i="1" dirty="0">
                <a:uFill>
                  <a:solidFill/>
                </a:uFill>
                <a:latin typeface="Times New Roman" panose="02020603050405020304" pitchFamily="18" charset="0"/>
                <a:ea typeface="Cambria"/>
                <a:cs typeface="Times New Roman" panose="02020603050405020304" pitchFamily="18" charset="0"/>
                <a:sym typeface="Cambria"/>
              </a:rPr>
              <a:t>Qualités d’un bon enseignant!  </a:t>
            </a:r>
            <a:endParaRPr lang="fr-CA" sz="2000" b="1" i="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b="1" i="1"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en-CA" sz="2000" dirty="0">
                <a:uFill>
                  <a:solidFill/>
                </a:uFill>
                <a:latin typeface="Times New Roman" panose="02020603050405020304" pitchFamily="18" charset="0"/>
                <a:ea typeface="Cambria"/>
                <a:cs typeface="Times New Roman" panose="02020603050405020304" pitchFamily="18" charset="0"/>
                <a:sym typeface="Cambria"/>
              </a:rPr>
              <a:t>Vous êtes convoquez à une entrevue pour un poste en enseignement. La première question que l’on vous pose est la suivante :</a:t>
            </a:r>
          </a:p>
          <a:p>
            <a:pPr marL="1371600" lvl="7"/>
            <a:endParaRPr lang="en-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en-CA" sz="2000" b="1" dirty="0">
                <a:uFill>
                  <a:solidFill/>
                </a:uFill>
                <a:latin typeface="Times New Roman" panose="02020603050405020304" pitchFamily="18" charset="0"/>
                <a:ea typeface="Cambria"/>
                <a:cs typeface="Times New Roman" panose="02020603050405020304" pitchFamily="18" charset="0"/>
                <a:sym typeface="Cambria"/>
              </a:rPr>
              <a:t>Selon vous qu’est ce qu’un bon enseignant? </a:t>
            </a:r>
            <a:endParaRPr lang="en-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en-CA" sz="2000"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en-CA" sz="2000" b="1" dirty="0" smtClean="0">
                <a:uFill>
                  <a:solidFill/>
                </a:uFill>
                <a:latin typeface="Times New Roman" panose="02020603050405020304" pitchFamily="18" charset="0"/>
                <a:ea typeface="Cambria"/>
                <a:cs typeface="Times New Roman" panose="02020603050405020304" pitchFamily="18" charset="0"/>
                <a:sym typeface="Cambria"/>
              </a:rPr>
              <a:t>	</a:t>
            </a:r>
            <a:r>
              <a:rPr lang="en-CA" sz="2000" dirty="0" smtClean="0">
                <a:uFill>
                  <a:solidFill/>
                </a:uFill>
                <a:latin typeface="Times New Roman" panose="02020603050405020304" pitchFamily="18" charset="0"/>
                <a:ea typeface="Cambria"/>
                <a:cs typeface="Times New Roman" panose="02020603050405020304" pitchFamily="18" charset="0"/>
                <a:sym typeface="Cambria"/>
              </a:rPr>
              <a:t>Essayez de trouver  10 à 12 qualificatifs qui définissent ce qu’est un 	bon enseignant/professeur.</a:t>
            </a:r>
            <a:endParaRPr lang="en-CA" sz="2000" b="1"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en-CA" sz="2000" b="1"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en-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en-CA" sz="2000" dirty="0">
                <a:uFill>
                  <a:solidFill/>
                </a:uFill>
                <a:latin typeface="Times New Roman" panose="02020603050405020304" pitchFamily="18" charset="0"/>
                <a:ea typeface="Cambria"/>
                <a:cs typeface="Times New Roman" panose="02020603050405020304" pitchFamily="18" charset="0"/>
                <a:sym typeface="Cambria"/>
              </a:rPr>
              <a:t>Vidéo- Vox pop: qu’est-ce qu’un bon prof?</a:t>
            </a:r>
            <a:endParaRPr lang="fr-CA" sz="22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2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44073108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11" end="11"/>
                                            </p:txEl>
                                          </p:spTgt>
                                        </p:tgtEl>
                                        <p:attrNameLst>
                                          <p:attrName>style.visibility</p:attrName>
                                        </p:attrNameLst>
                                      </p:cBhvr>
                                      <p:to>
                                        <p:strVal val="visible"/>
                                      </p:to>
                                    </p:set>
                                    <p:animEffect transition="in" filter="fade">
                                      <p:cBhvr>
                                        <p:cTn id="35" dur="1000"/>
                                        <p:tgtEl>
                                          <p:spTgt spid="10">
                                            <p:txEl>
                                              <p:pRg st="11" end="11"/>
                                            </p:txEl>
                                          </p:spTgt>
                                        </p:tgtEl>
                                      </p:cBhvr>
                                    </p:animEffect>
                                    <p:anim calcmode="lin" valueType="num">
                                      <p:cBhvr>
                                        <p:cTn id="36"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CA" sz="2600" b="1" i="1" dirty="0" smtClean="0">
              <a:solidFill>
                <a:srgbClr val="FFFF00"/>
              </a:solidFill>
            </a:endParaRPr>
          </a:p>
          <a:p>
            <a:pPr algn="ctr"/>
            <a:r>
              <a:rPr lang="en-CA" sz="2600" b="1" i="1" dirty="0" smtClean="0">
                <a:solidFill>
                  <a:srgbClr val="FFFF00"/>
                </a:solidFill>
              </a:rPr>
              <a:t>IMPORTANCE </a:t>
            </a:r>
            <a:r>
              <a:rPr lang="en-CA" sz="2600" b="1" i="1" dirty="0">
                <a:solidFill>
                  <a:srgbClr val="FFFF00"/>
                </a:solidFill>
              </a:rPr>
              <a:t>DU STYLE </a:t>
            </a:r>
          </a:p>
          <a:p>
            <a:pPr algn="ctr"/>
            <a:r>
              <a:rPr lang="en-CA" sz="2600" b="1" i="1" dirty="0">
                <a:solidFill>
                  <a:srgbClr val="FFFF00"/>
                </a:solidFill>
              </a:rPr>
              <a:t>COMMUNICATIF DE L’ENSEIGNANT</a:t>
            </a:r>
          </a:p>
          <a:p>
            <a:pPr algn="ctr"/>
            <a:endParaRPr lang="en-CA" sz="26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4</a:t>
            </a:fld>
            <a:endParaRPr lang="en-US"/>
          </a:p>
        </p:txBody>
      </p:sp>
      <p:sp>
        <p:nvSpPr>
          <p:cNvPr id="10" name="Rectangle 9"/>
          <p:cNvSpPr/>
          <p:nvPr/>
        </p:nvSpPr>
        <p:spPr>
          <a:xfrm>
            <a:off x="-152400" y="920696"/>
            <a:ext cx="9144000" cy="8140690"/>
          </a:xfrm>
          <a:prstGeom prst="rect">
            <a:avLst/>
          </a:prstGeom>
        </p:spPr>
        <p:txBody>
          <a:bodyPr wrap="square">
            <a:spAutoFit/>
          </a:bodyPr>
          <a:lstStyle/>
          <a:p>
            <a:pPr marL="1371600" lvl="7"/>
            <a:r>
              <a:rPr lang="fr-CA" sz="2000" b="1" i="1" dirty="0" smtClean="0">
                <a:uFill>
                  <a:solidFill/>
                </a:uFill>
                <a:latin typeface="Times New Roman" panose="02020603050405020304" pitchFamily="18" charset="0"/>
                <a:ea typeface="Cambria"/>
                <a:cs typeface="Times New Roman" panose="02020603050405020304" pitchFamily="18" charset="0"/>
                <a:sym typeface="Cambria"/>
              </a:rPr>
              <a:t>Voici des qualificatifs qui définissent un bon enseignant/professeur :</a:t>
            </a:r>
          </a:p>
          <a:p>
            <a:pPr marL="1371600" lvl="7"/>
            <a:endParaRPr lang="fr-CA" sz="800" b="1" i="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1600" dirty="0" smtClean="0">
                <a:uFill>
                  <a:solidFill/>
                </a:uFill>
                <a:latin typeface="Times New Roman" panose="02020603050405020304" pitchFamily="18" charset="0"/>
                <a:ea typeface="Cambria"/>
                <a:cs typeface="Times New Roman" panose="02020603050405020304" pitchFamily="18" charset="0"/>
                <a:sym typeface="Cambria"/>
              </a:rPr>
              <a:t>1- avoir du jugement			2- agir avec humilité</a:t>
            </a:r>
          </a:p>
          <a:p>
            <a:pPr marL="1371600" lvl="7"/>
            <a:endParaRPr lang="fr-CA" sz="8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1600" dirty="0">
                <a:uFill>
                  <a:solidFill/>
                </a:uFill>
                <a:latin typeface="Times New Roman" panose="02020603050405020304" pitchFamily="18" charset="0"/>
                <a:ea typeface="Cambria"/>
                <a:cs typeface="Times New Roman" panose="02020603050405020304" pitchFamily="18" charset="0"/>
                <a:sym typeface="Cambria"/>
              </a:rPr>
              <a:t>3</a:t>
            </a:r>
            <a:r>
              <a:rPr lang="fr-CA" sz="1600" dirty="0" smtClean="0">
                <a:uFill>
                  <a:solidFill/>
                </a:uFill>
                <a:latin typeface="Times New Roman" panose="02020603050405020304" pitchFamily="18" charset="0"/>
                <a:ea typeface="Cambria"/>
                <a:cs typeface="Times New Roman" panose="02020603050405020304" pitchFamily="18" charset="0"/>
                <a:sym typeface="Cambria"/>
              </a:rPr>
              <a:t>- agir avec respect			4- être équitable</a:t>
            </a:r>
          </a:p>
          <a:p>
            <a:pPr marL="1371600" lvl="7"/>
            <a:endParaRPr lang="fr-CA" sz="8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1600" dirty="0" smtClean="0">
                <a:uFill>
                  <a:solidFill/>
                </a:uFill>
                <a:latin typeface="Times New Roman" panose="02020603050405020304" pitchFamily="18" charset="0"/>
                <a:ea typeface="Cambria"/>
                <a:cs typeface="Times New Roman" panose="02020603050405020304" pitchFamily="18" charset="0"/>
                <a:sym typeface="Cambria"/>
              </a:rPr>
              <a:t>5- être disponible			6- être ouvert d’esprit</a:t>
            </a:r>
          </a:p>
          <a:p>
            <a:pPr marL="1371600" lvl="7"/>
            <a:endParaRPr lang="fr-CA" sz="8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1600" dirty="0" smtClean="0">
                <a:uFill>
                  <a:solidFill/>
                </a:uFill>
                <a:latin typeface="Times New Roman" panose="02020603050405020304" pitchFamily="18" charset="0"/>
                <a:ea typeface="Cambria"/>
                <a:cs typeface="Times New Roman" panose="02020603050405020304" pitchFamily="18" charset="0"/>
                <a:sym typeface="Cambria"/>
              </a:rPr>
              <a:t>7- </a:t>
            </a:r>
            <a:r>
              <a:rPr lang="fr-CA" sz="1600" dirty="0">
                <a:uFill>
                  <a:solidFill/>
                </a:uFill>
                <a:latin typeface="Times New Roman" panose="02020603050405020304" pitchFamily="18" charset="0"/>
                <a:ea typeface="Cambria"/>
                <a:cs typeface="Times New Roman" panose="02020603050405020304" pitchFamily="18" charset="0"/>
                <a:sym typeface="Cambria"/>
              </a:rPr>
              <a:t>ê</a:t>
            </a:r>
            <a:r>
              <a:rPr lang="fr-CA" sz="1600" dirty="0" smtClean="0">
                <a:uFill>
                  <a:solidFill/>
                </a:uFill>
                <a:latin typeface="Times New Roman" panose="02020603050405020304" pitchFamily="18" charset="0"/>
                <a:ea typeface="Cambria"/>
                <a:cs typeface="Times New Roman" panose="02020603050405020304" pitchFamily="18" charset="0"/>
                <a:sym typeface="Cambria"/>
              </a:rPr>
              <a:t>tre à l’écoute			8- être créatif</a:t>
            </a:r>
          </a:p>
          <a:p>
            <a:pPr marL="1371600" lvl="7"/>
            <a:endParaRPr lang="fr-CA" sz="8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1600" dirty="0" smtClean="0">
                <a:uFill>
                  <a:solidFill/>
                </a:uFill>
                <a:latin typeface="Times New Roman" panose="02020603050405020304" pitchFamily="18" charset="0"/>
                <a:ea typeface="Cambria"/>
                <a:cs typeface="Times New Roman" panose="02020603050405020304" pitchFamily="18" charset="0"/>
                <a:sym typeface="Cambria"/>
              </a:rPr>
              <a:t>9- être passionné, enthousiasme et		10- faire preuve d’empathie</a:t>
            </a:r>
          </a:p>
          <a:p>
            <a:pPr marL="1371600" lvl="7"/>
            <a:r>
              <a:rPr lang="fr-CA" sz="1600" dirty="0">
                <a:uFill>
                  <a:solidFill/>
                </a:uFill>
                <a:latin typeface="Times New Roman" panose="02020603050405020304" pitchFamily="18" charset="0"/>
                <a:ea typeface="Cambria"/>
                <a:cs typeface="Times New Roman" panose="02020603050405020304" pitchFamily="18" charset="0"/>
                <a:sym typeface="Cambria"/>
              </a:rPr>
              <a:t>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   dynamique</a:t>
            </a:r>
          </a:p>
          <a:p>
            <a:pPr marL="1371600" lvl="7"/>
            <a:endParaRPr lang="fr-CA" sz="8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1600" dirty="0" smtClean="0">
                <a:uFill>
                  <a:solidFill/>
                </a:uFill>
                <a:latin typeface="Times New Roman" panose="02020603050405020304" pitchFamily="18" charset="0"/>
                <a:ea typeface="Cambria"/>
                <a:cs typeface="Times New Roman" panose="02020603050405020304" pitchFamily="18" charset="0"/>
                <a:sym typeface="Cambria"/>
              </a:rPr>
              <a:t>11- savoir reconnaître ses erreurs et les limites de son savoir</a:t>
            </a:r>
          </a:p>
          <a:p>
            <a:pPr marL="1371600" lvl="7"/>
            <a:endParaRPr lang="fr-CA" sz="8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1600" dirty="0" smtClean="0">
                <a:uFill>
                  <a:solidFill/>
                </a:uFill>
                <a:latin typeface="Times New Roman" panose="02020603050405020304" pitchFamily="18" charset="0"/>
                <a:ea typeface="Cambria"/>
                <a:cs typeface="Times New Roman" panose="02020603050405020304" pitchFamily="18" charset="0"/>
                <a:sym typeface="Cambria"/>
              </a:rPr>
              <a:t>12- s'intéresser aux étudiants, à ce qu’ils disent, pensent et font</a:t>
            </a:r>
          </a:p>
          <a:p>
            <a:pPr marL="1371600" lvl="7"/>
            <a:endParaRPr lang="fr-CA" sz="8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1600" dirty="0" smtClean="0">
                <a:uFill>
                  <a:solidFill/>
                </a:uFill>
                <a:latin typeface="Times New Roman" panose="02020603050405020304" pitchFamily="18" charset="0"/>
                <a:ea typeface="Cambria"/>
                <a:cs typeface="Times New Roman" panose="02020603050405020304" pitchFamily="18" charset="0"/>
                <a:sym typeface="Cambria"/>
              </a:rPr>
              <a:t>13- donner des exemples concrets, expliquer autrement et faire des analogies</a:t>
            </a:r>
          </a:p>
          <a:p>
            <a:pPr marL="1371600" lvl="7"/>
            <a:endParaRPr lang="fr-CA" sz="9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1600" dirty="0" smtClean="0">
                <a:uFill>
                  <a:solidFill/>
                </a:uFill>
                <a:latin typeface="Times New Roman" panose="02020603050405020304" pitchFamily="18" charset="0"/>
                <a:ea typeface="Cambria"/>
                <a:cs typeface="Times New Roman" panose="02020603050405020304" pitchFamily="18" charset="0"/>
                <a:sym typeface="Cambria"/>
              </a:rPr>
              <a:t>14- Faire des liens entre la théorie et la pratique et/ou avec des connaissances antérieures</a:t>
            </a:r>
          </a:p>
          <a:p>
            <a:pPr marL="1371600" lvl="7"/>
            <a:endParaRPr lang="fr-CA" sz="8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1600" dirty="0" smtClean="0">
                <a:uFill>
                  <a:solidFill/>
                </a:uFill>
                <a:latin typeface="Times New Roman" panose="02020603050405020304" pitchFamily="18" charset="0"/>
                <a:ea typeface="Cambria"/>
                <a:cs typeface="Times New Roman" panose="02020603050405020304" pitchFamily="18" charset="0"/>
                <a:sym typeface="Cambria"/>
              </a:rPr>
              <a:t>15- Privilégie une pédagogie active et les interactions en classe</a:t>
            </a:r>
          </a:p>
          <a:p>
            <a:pPr marL="1371600" lvl="7"/>
            <a:endParaRPr lang="fr-CA" sz="8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1600" dirty="0" smtClean="0">
                <a:uFill>
                  <a:solidFill/>
                </a:uFill>
                <a:latin typeface="Times New Roman" panose="02020603050405020304" pitchFamily="18" charset="0"/>
                <a:ea typeface="Cambria"/>
                <a:cs typeface="Times New Roman" panose="02020603050405020304" pitchFamily="18" charset="0"/>
                <a:sym typeface="Cambria"/>
              </a:rPr>
              <a:t>16- Réaliser des projets concrets</a:t>
            </a:r>
          </a:p>
          <a:p>
            <a:pPr marL="1371600" lvl="7"/>
            <a:endParaRPr lang="fr-CA" sz="16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1600" dirty="0" smtClean="0">
                <a:uFill>
                  <a:solidFill/>
                </a:uFill>
                <a:latin typeface="Times New Roman" panose="02020603050405020304" pitchFamily="18" charset="0"/>
                <a:ea typeface="Cambria"/>
                <a:cs typeface="Times New Roman" panose="02020603050405020304" pitchFamily="18" charset="0"/>
                <a:sym typeface="Cambria"/>
              </a:rPr>
              <a:t>17- utiliser une variété de supports (notes de cours, tableau, présentations PowerPoint, DVD,</a:t>
            </a:r>
          </a:p>
          <a:p>
            <a:pPr marL="1371600" lvl="7"/>
            <a:r>
              <a:rPr lang="fr-CA" sz="1600" dirty="0" smtClean="0">
                <a:uFill>
                  <a:solidFill/>
                </a:uFill>
                <a:latin typeface="Times New Roman" panose="02020603050405020304" pitchFamily="18" charset="0"/>
                <a:ea typeface="Cambria"/>
                <a:cs typeface="Times New Roman" panose="02020603050405020304" pitchFamily="18" charset="0"/>
                <a:sym typeface="Cambria"/>
              </a:rPr>
              <a:t>       Vidéo…)</a:t>
            </a:r>
          </a:p>
          <a:p>
            <a:pPr marL="1371600" lvl="7"/>
            <a:endParaRPr lang="fr-CA" sz="8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1600" dirty="0" smtClean="0">
                <a:uFill>
                  <a:solidFill/>
                </a:uFill>
                <a:latin typeface="Times New Roman" panose="02020603050405020304" pitchFamily="18" charset="0"/>
                <a:ea typeface="Cambria"/>
                <a:cs typeface="Times New Roman" panose="02020603050405020304" pitchFamily="18" charset="0"/>
                <a:sym typeface="Cambria"/>
              </a:rPr>
              <a:t>18- Varier les méthodes pédagogiques</a:t>
            </a:r>
            <a:endParaRPr lang="fr-CA" sz="16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en-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2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422199410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8" end="8"/>
                                            </p:txEl>
                                          </p:spTgt>
                                        </p:tgtEl>
                                        <p:attrNameLst>
                                          <p:attrName>style.visibility</p:attrName>
                                        </p:attrNameLst>
                                      </p:cBhvr>
                                      <p:to>
                                        <p:strVal val="visible"/>
                                      </p:to>
                                    </p:set>
                                    <p:animEffect transition="in" filter="fade">
                                      <p:cBhvr>
                                        <p:cTn id="35" dur="1000"/>
                                        <p:tgtEl>
                                          <p:spTgt spid="10">
                                            <p:txEl>
                                              <p:pRg st="8" end="8"/>
                                            </p:txEl>
                                          </p:spTgt>
                                        </p:tgtEl>
                                      </p:cBhvr>
                                    </p:animEffect>
                                    <p:anim calcmode="lin" valueType="num">
                                      <p:cBhvr>
                                        <p:cTn id="36"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0" end="10"/>
                                            </p:txEl>
                                          </p:spTgt>
                                        </p:tgtEl>
                                        <p:attrNameLst>
                                          <p:attrName>style.visibility</p:attrName>
                                        </p:attrNameLst>
                                      </p:cBhvr>
                                      <p:to>
                                        <p:strVal val="visible"/>
                                      </p:to>
                                    </p:set>
                                    <p:animEffect transition="in" filter="fade">
                                      <p:cBhvr>
                                        <p:cTn id="42" dur="1000"/>
                                        <p:tgtEl>
                                          <p:spTgt spid="10">
                                            <p:txEl>
                                              <p:pRg st="10" end="10"/>
                                            </p:txEl>
                                          </p:spTgt>
                                        </p:tgtEl>
                                      </p:cBhvr>
                                    </p:animEffect>
                                    <p:anim calcmode="lin" valueType="num">
                                      <p:cBhvr>
                                        <p:cTn id="43"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1" end="11"/>
                                            </p:txEl>
                                          </p:spTgt>
                                        </p:tgtEl>
                                        <p:attrNameLst>
                                          <p:attrName>style.visibility</p:attrName>
                                        </p:attrNameLst>
                                      </p:cBhvr>
                                      <p:to>
                                        <p:strVal val="visible"/>
                                      </p:to>
                                    </p:set>
                                    <p:animEffect transition="in" filter="fade">
                                      <p:cBhvr>
                                        <p:cTn id="49" dur="1000"/>
                                        <p:tgtEl>
                                          <p:spTgt spid="10">
                                            <p:txEl>
                                              <p:pRg st="11" end="11"/>
                                            </p:txEl>
                                          </p:spTgt>
                                        </p:tgtEl>
                                      </p:cBhvr>
                                    </p:animEffect>
                                    <p:anim calcmode="lin" valueType="num">
                                      <p:cBhvr>
                                        <p:cTn id="50"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3" end="13"/>
                                            </p:txEl>
                                          </p:spTgt>
                                        </p:tgtEl>
                                        <p:attrNameLst>
                                          <p:attrName>style.visibility</p:attrName>
                                        </p:attrNameLst>
                                      </p:cBhvr>
                                      <p:to>
                                        <p:strVal val="visible"/>
                                      </p:to>
                                    </p:set>
                                    <p:animEffect transition="in" filter="fade">
                                      <p:cBhvr>
                                        <p:cTn id="56" dur="1000"/>
                                        <p:tgtEl>
                                          <p:spTgt spid="10">
                                            <p:txEl>
                                              <p:pRg st="13" end="13"/>
                                            </p:txEl>
                                          </p:spTgt>
                                        </p:tgtEl>
                                      </p:cBhvr>
                                    </p:animEffect>
                                    <p:anim calcmode="lin" valueType="num">
                                      <p:cBhvr>
                                        <p:cTn id="57" dur="1000" fill="hold"/>
                                        <p:tgtEl>
                                          <p:spTgt spid="10">
                                            <p:txEl>
                                              <p:pRg st="13" end="13"/>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5" end="15"/>
                                            </p:txEl>
                                          </p:spTgt>
                                        </p:tgtEl>
                                        <p:attrNameLst>
                                          <p:attrName>style.visibility</p:attrName>
                                        </p:attrNameLst>
                                      </p:cBhvr>
                                      <p:to>
                                        <p:strVal val="visible"/>
                                      </p:to>
                                    </p:set>
                                    <p:animEffect transition="in" filter="fade">
                                      <p:cBhvr>
                                        <p:cTn id="63" dur="1000"/>
                                        <p:tgtEl>
                                          <p:spTgt spid="10">
                                            <p:txEl>
                                              <p:pRg st="15" end="15"/>
                                            </p:txEl>
                                          </p:spTgt>
                                        </p:tgtEl>
                                      </p:cBhvr>
                                    </p:animEffect>
                                    <p:anim calcmode="lin" valueType="num">
                                      <p:cBhvr>
                                        <p:cTn id="64" dur="1000" fill="hold"/>
                                        <p:tgtEl>
                                          <p:spTgt spid="10">
                                            <p:txEl>
                                              <p:pRg st="15" end="15"/>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5" end="15"/>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7" end="17"/>
                                            </p:txEl>
                                          </p:spTgt>
                                        </p:tgtEl>
                                        <p:attrNameLst>
                                          <p:attrName>style.visibility</p:attrName>
                                        </p:attrNameLst>
                                      </p:cBhvr>
                                      <p:to>
                                        <p:strVal val="visible"/>
                                      </p:to>
                                    </p:set>
                                    <p:animEffect transition="in" filter="fade">
                                      <p:cBhvr>
                                        <p:cTn id="70" dur="1000"/>
                                        <p:tgtEl>
                                          <p:spTgt spid="10">
                                            <p:txEl>
                                              <p:pRg st="17" end="17"/>
                                            </p:txEl>
                                          </p:spTgt>
                                        </p:tgtEl>
                                      </p:cBhvr>
                                    </p:animEffect>
                                    <p:anim calcmode="lin" valueType="num">
                                      <p:cBhvr>
                                        <p:cTn id="71" dur="1000" fill="hold"/>
                                        <p:tgtEl>
                                          <p:spTgt spid="10">
                                            <p:txEl>
                                              <p:pRg st="17" end="17"/>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7" end="17"/>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9" end="19"/>
                                            </p:txEl>
                                          </p:spTgt>
                                        </p:tgtEl>
                                        <p:attrNameLst>
                                          <p:attrName>style.visibility</p:attrName>
                                        </p:attrNameLst>
                                      </p:cBhvr>
                                      <p:to>
                                        <p:strVal val="visible"/>
                                      </p:to>
                                    </p:set>
                                    <p:animEffect transition="in" filter="fade">
                                      <p:cBhvr>
                                        <p:cTn id="77" dur="1000"/>
                                        <p:tgtEl>
                                          <p:spTgt spid="10">
                                            <p:txEl>
                                              <p:pRg st="19" end="19"/>
                                            </p:txEl>
                                          </p:spTgt>
                                        </p:tgtEl>
                                      </p:cBhvr>
                                    </p:animEffect>
                                    <p:anim calcmode="lin" valueType="num">
                                      <p:cBhvr>
                                        <p:cTn id="78" dur="1000" fill="hold"/>
                                        <p:tgtEl>
                                          <p:spTgt spid="10">
                                            <p:txEl>
                                              <p:pRg st="19" end="19"/>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9" end="19"/>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10">
                                            <p:txEl>
                                              <p:pRg st="21" end="21"/>
                                            </p:txEl>
                                          </p:spTgt>
                                        </p:tgtEl>
                                        <p:attrNameLst>
                                          <p:attrName>style.visibility</p:attrName>
                                        </p:attrNameLst>
                                      </p:cBhvr>
                                      <p:to>
                                        <p:strVal val="visible"/>
                                      </p:to>
                                    </p:set>
                                    <p:animEffect transition="in" filter="fade">
                                      <p:cBhvr>
                                        <p:cTn id="84" dur="1000"/>
                                        <p:tgtEl>
                                          <p:spTgt spid="10">
                                            <p:txEl>
                                              <p:pRg st="21" end="21"/>
                                            </p:txEl>
                                          </p:spTgt>
                                        </p:tgtEl>
                                      </p:cBhvr>
                                    </p:animEffect>
                                    <p:anim calcmode="lin" valueType="num">
                                      <p:cBhvr>
                                        <p:cTn id="85" dur="1000" fill="hold"/>
                                        <p:tgtEl>
                                          <p:spTgt spid="10">
                                            <p:txEl>
                                              <p:pRg st="21" end="21"/>
                                            </p:txEl>
                                          </p:spTgt>
                                        </p:tgtEl>
                                        <p:attrNameLst>
                                          <p:attrName>ppt_x</p:attrName>
                                        </p:attrNameLst>
                                      </p:cBhvr>
                                      <p:tavLst>
                                        <p:tav tm="0">
                                          <p:val>
                                            <p:strVal val="#ppt_x"/>
                                          </p:val>
                                        </p:tav>
                                        <p:tav tm="100000">
                                          <p:val>
                                            <p:strVal val="#ppt_x"/>
                                          </p:val>
                                        </p:tav>
                                      </p:tavLst>
                                    </p:anim>
                                    <p:anim calcmode="lin" valueType="num">
                                      <p:cBhvr>
                                        <p:cTn id="86" dur="1000" fill="hold"/>
                                        <p:tgtEl>
                                          <p:spTgt spid="10">
                                            <p:txEl>
                                              <p:pRg st="21" end="21"/>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nodeType="clickEffect">
                                  <p:stCondLst>
                                    <p:cond delay="0"/>
                                  </p:stCondLst>
                                  <p:childTnLst>
                                    <p:set>
                                      <p:cBhvr>
                                        <p:cTn id="90" dur="1" fill="hold">
                                          <p:stCondLst>
                                            <p:cond delay="0"/>
                                          </p:stCondLst>
                                        </p:cTn>
                                        <p:tgtEl>
                                          <p:spTgt spid="10">
                                            <p:txEl>
                                              <p:pRg st="23" end="23"/>
                                            </p:txEl>
                                          </p:spTgt>
                                        </p:tgtEl>
                                        <p:attrNameLst>
                                          <p:attrName>style.visibility</p:attrName>
                                        </p:attrNameLst>
                                      </p:cBhvr>
                                      <p:to>
                                        <p:strVal val="visible"/>
                                      </p:to>
                                    </p:set>
                                    <p:animEffect transition="in" filter="fade">
                                      <p:cBhvr>
                                        <p:cTn id="91" dur="1000"/>
                                        <p:tgtEl>
                                          <p:spTgt spid="10">
                                            <p:txEl>
                                              <p:pRg st="23" end="23"/>
                                            </p:txEl>
                                          </p:spTgt>
                                        </p:tgtEl>
                                      </p:cBhvr>
                                    </p:animEffect>
                                    <p:anim calcmode="lin" valueType="num">
                                      <p:cBhvr>
                                        <p:cTn id="92" dur="1000" fill="hold"/>
                                        <p:tgtEl>
                                          <p:spTgt spid="10">
                                            <p:txEl>
                                              <p:pRg st="23" end="23"/>
                                            </p:txEl>
                                          </p:spTgt>
                                        </p:tgtEl>
                                        <p:attrNameLst>
                                          <p:attrName>ppt_x</p:attrName>
                                        </p:attrNameLst>
                                      </p:cBhvr>
                                      <p:tavLst>
                                        <p:tav tm="0">
                                          <p:val>
                                            <p:strVal val="#ppt_x"/>
                                          </p:val>
                                        </p:tav>
                                        <p:tav tm="100000">
                                          <p:val>
                                            <p:strVal val="#ppt_x"/>
                                          </p:val>
                                        </p:tav>
                                      </p:tavLst>
                                    </p:anim>
                                    <p:anim calcmode="lin" valueType="num">
                                      <p:cBhvr>
                                        <p:cTn id="93" dur="1000" fill="hold"/>
                                        <p:tgtEl>
                                          <p:spTgt spid="10">
                                            <p:txEl>
                                              <p:pRg st="23" end="23"/>
                                            </p:txEl>
                                          </p:spTgt>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nodeType="clickEffect">
                                  <p:stCondLst>
                                    <p:cond delay="0"/>
                                  </p:stCondLst>
                                  <p:childTnLst>
                                    <p:set>
                                      <p:cBhvr>
                                        <p:cTn id="97" dur="1" fill="hold">
                                          <p:stCondLst>
                                            <p:cond delay="0"/>
                                          </p:stCondLst>
                                        </p:cTn>
                                        <p:tgtEl>
                                          <p:spTgt spid="10">
                                            <p:txEl>
                                              <p:pRg st="25" end="25"/>
                                            </p:txEl>
                                          </p:spTgt>
                                        </p:tgtEl>
                                        <p:attrNameLst>
                                          <p:attrName>style.visibility</p:attrName>
                                        </p:attrNameLst>
                                      </p:cBhvr>
                                      <p:to>
                                        <p:strVal val="visible"/>
                                      </p:to>
                                    </p:set>
                                    <p:animEffect transition="in" filter="fade">
                                      <p:cBhvr>
                                        <p:cTn id="98" dur="1000"/>
                                        <p:tgtEl>
                                          <p:spTgt spid="10">
                                            <p:txEl>
                                              <p:pRg st="25" end="25"/>
                                            </p:txEl>
                                          </p:spTgt>
                                        </p:tgtEl>
                                      </p:cBhvr>
                                    </p:animEffect>
                                    <p:anim calcmode="lin" valueType="num">
                                      <p:cBhvr>
                                        <p:cTn id="99" dur="1000" fill="hold"/>
                                        <p:tgtEl>
                                          <p:spTgt spid="10">
                                            <p:txEl>
                                              <p:pRg st="25" end="25"/>
                                            </p:txEl>
                                          </p:spTgt>
                                        </p:tgtEl>
                                        <p:attrNameLst>
                                          <p:attrName>ppt_x</p:attrName>
                                        </p:attrNameLst>
                                      </p:cBhvr>
                                      <p:tavLst>
                                        <p:tav tm="0">
                                          <p:val>
                                            <p:strVal val="#ppt_x"/>
                                          </p:val>
                                        </p:tav>
                                        <p:tav tm="100000">
                                          <p:val>
                                            <p:strVal val="#ppt_x"/>
                                          </p:val>
                                        </p:tav>
                                      </p:tavLst>
                                    </p:anim>
                                    <p:anim calcmode="lin" valueType="num">
                                      <p:cBhvr>
                                        <p:cTn id="100" dur="1000" fill="hold"/>
                                        <p:tgtEl>
                                          <p:spTgt spid="10">
                                            <p:txEl>
                                              <p:pRg st="25" end="25"/>
                                            </p:txEl>
                                          </p:spTgt>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42" presetClass="entr" presetSubtype="0" fill="hold" nodeType="clickEffect">
                                  <p:stCondLst>
                                    <p:cond delay="0"/>
                                  </p:stCondLst>
                                  <p:childTnLst>
                                    <p:set>
                                      <p:cBhvr>
                                        <p:cTn id="104" dur="1" fill="hold">
                                          <p:stCondLst>
                                            <p:cond delay="0"/>
                                          </p:stCondLst>
                                        </p:cTn>
                                        <p:tgtEl>
                                          <p:spTgt spid="10">
                                            <p:txEl>
                                              <p:pRg st="26" end="26"/>
                                            </p:txEl>
                                          </p:spTgt>
                                        </p:tgtEl>
                                        <p:attrNameLst>
                                          <p:attrName>style.visibility</p:attrName>
                                        </p:attrNameLst>
                                      </p:cBhvr>
                                      <p:to>
                                        <p:strVal val="visible"/>
                                      </p:to>
                                    </p:set>
                                    <p:animEffect transition="in" filter="fade">
                                      <p:cBhvr>
                                        <p:cTn id="105" dur="1000"/>
                                        <p:tgtEl>
                                          <p:spTgt spid="10">
                                            <p:txEl>
                                              <p:pRg st="26" end="26"/>
                                            </p:txEl>
                                          </p:spTgt>
                                        </p:tgtEl>
                                      </p:cBhvr>
                                    </p:animEffect>
                                    <p:anim calcmode="lin" valueType="num">
                                      <p:cBhvr>
                                        <p:cTn id="106" dur="1000" fill="hold"/>
                                        <p:tgtEl>
                                          <p:spTgt spid="10">
                                            <p:txEl>
                                              <p:pRg st="26" end="26"/>
                                            </p:txEl>
                                          </p:spTgt>
                                        </p:tgtEl>
                                        <p:attrNameLst>
                                          <p:attrName>ppt_x</p:attrName>
                                        </p:attrNameLst>
                                      </p:cBhvr>
                                      <p:tavLst>
                                        <p:tav tm="0">
                                          <p:val>
                                            <p:strVal val="#ppt_x"/>
                                          </p:val>
                                        </p:tav>
                                        <p:tav tm="100000">
                                          <p:val>
                                            <p:strVal val="#ppt_x"/>
                                          </p:val>
                                        </p:tav>
                                      </p:tavLst>
                                    </p:anim>
                                    <p:anim calcmode="lin" valueType="num">
                                      <p:cBhvr>
                                        <p:cTn id="107" dur="1000" fill="hold"/>
                                        <p:tgtEl>
                                          <p:spTgt spid="10">
                                            <p:txEl>
                                              <p:pRg st="26" end="26"/>
                                            </p:txEl>
                                          </p:spTgt>
                                        </p:tgtEl>
                                        <p:attrNameLst>
                                          <p:attrName>ppt_y</p:attrName>
                                        </p:attrNameLst>
                                      </p:cBhvr>
                                      <p:tavLst>
                                        <p:tav tm="0">
                                          <p:val>
                                            <p:strVal val="#ppt_y+.1"/>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42" presetClass="entr" presetSubtype="0" fill="hold" nodeType="clickEffect">
                                  <p:stCondLst>
                                    <p:cond delay="0"/>
                                  </p:stCondLst>
                                  <p:childTnLst>
                                    <p:set>
                                      <p:cBhvr>
                                        <p:cTn id="111" dur="1" fill="hold">
                                          <p:stCondLst>
                                            <p:cond delay="0"/>
                                          </p:stCondLst>
                                        </p:cTn>
                                        <p:tgtEl>
                                          <p:spTgt spid="10">
                                            <p:txEl>
                                              <p:pRg st="28" end="28"/>
                                            </p:txEl>
                                          </p:spTgt>
                                        </p:tgtEl>
                                        <p:attrNameLst>
                                          <p:attrName>style.visibility</p:attrName>
                                        </p:attrNameLst>
                                      </p:cBhvr>
                                      <p:to>
                                        <p:strVal val="visible"/>
                                      </p:to>
                                    </p:set>
                                    <p:animEffect transition="in" filter="fade">
                                      <p:cBhvr>
                                        <p:cTn id="112" dur="1000"/>
                                        <p:tgtEl>
                                          <p:spTgt spid="10">
                                            <p:txEl>
                                              <p:pRg st="28" end="28"/>
                                            </p:txEl>
                                          </p:spTgt>
                                        </p:tgtEl>
                                      </p:cBhvr>
                                    </p:animEffect>
                                    <p:anim calcmode="lin" valueType="num">
                                      <p:cBhvr>
                                        <p:cTn id="113" dur="1000" fill="hold"/>
                                        <p:tgtEl>
                                          <p:spTgt spid="10">
                                            <p:txEl>
                                              <p:pRg st="28" end="28"/>
                                            </p:txEl>
                                          </p:spTgt>
                                        </p:tgtEl>
                                        <p:attrNameLst>
                                          <p:attrName>ppt_x</p:attrName>
                                        </p:attrNameLst>
                                      </p:cBhvr>
                                      <p:tavLst>
                                        <p:tav tm="0">
                                          <p:val>
                                            <p:strVal val="#ppt_x"/>
                                          </p:val>
                                        </p:tav>
                                        <p:tav tm="100000">
                                          <p:val>
                                            <p:strVal val="#ppt_x"/>
                                          </p:val>
                                        </p:tav>
                                      </p:tavLst>
                                    </p:anim>
                                    <p:anim calcmode="lin" valueType="num">
                                      <p:cBhvr>
                                        <p:cTn id="114" dur="1000" fill="hold"/>
                                        <p:tgtEl>
                                          <p:spTgt spid="10">
                                            <p:txEl>
                                              <p:pRg st="28" end="2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1275"/>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CA" sz="3200" b="1" i="1" dirty="0" smtClean="0">
              <a:solidFill>
                <a:srgbClr val="FFFF00"/>
              </a:solidFill>
            </a:endParaRPr>
          </a:p>
          <a:p>
            <a:pPr algn="ctr"/>
            <a:r>
              <a:rPr lang="en-CA" sz="2600" b="1" i="1" dirty="0" smtClean="0">
                <a:solidFill>
                  <a:srgbClr val="FFFF00"/>
                </a:solidFill>
              </a:rPr>
              <a:t>IMPORTANCE </a:t>
            </a:r>
            <a:r>
              <a:rPr lang="en-CA" sz="2600" b="1" i="1" dirty="0">
                <a:solidFill>
                  <a:srgbClr val="FFFF00"/>
                </a:solidFill>
              </a:rPr>
              <a:t>DU STYLE </a:t>
            </a:r>
            <a:endParaRPr lang="en-CA" sz="2600" b="1" i="1" dirty="0" smtClean="0">
              <a:solidFill>
                <a:srgbClr val="FFFF00"/>
              </a:solidFill>
            </a:endParaRPr>
          </a:p>
          <a:p>
            <a:pPr algn="ctr"/>
            <a:r>
              <a:rPr lang="en-CA" sz="2600" b="1" i="1" dirty="0" smtClean="0">
                <a:solidFill>
                  <a:srgbClr val="FFFF00"/>
                </a:solidFill>
              </a:rPr>
              <a:t>COMMUNICATIF DE </a:t>
            </a:r>
            <a:r>
              <a:rPr lang="en-CA" sz="2600" b="1" i="1" dirty="0">
                <a:solidFill>
                  <a:srgbClr val="FFFF00"/>
                </a:solidFill>
              </a:rPr>
              <a:t>L’ENSEIGNANT</a:t>
            </a: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5</a:t>
            </a:fld>
            <a:endParaRPr lang="en-US"/>
          </a:p>
        </p:txBody>
      </p:sp>
      <p:sp>
        <p:nvSpPr>
          <p:cNvPr id="10" name="Rectangle 9"/>
          <p:cNvSpPr/>
          <p:nvPr/>
        </p:nvSpPr>
        <p:spPr>
          <a:xfrm>
            <a:off x="-152400" y="920696"/>
            <a:ext cx="9144000" cy="7263527"/>
          </a:xfrm>
          <a:prstGeom prst="rect">
            <a:avLst/>
          </a:prstGeom>
        </p:spPr>
        <p:txBody>
          <a:bodyPr wrap="square">
            <a:spAutoFit/>
          </a:bodyPr>
          <a:lstStyle/>
          <a:p>
            <a:pPr marL="1371600" lvl="7"/>
            <a:r>
              <a:rPr lang="fr-CA" sz="2000" b="1" dirty="0" smtClean="0">
                <a:uFill>
                  <a:solidFill/>
                </a:uFill>
                <a:latin typeface="Times New Roman" panose="02020603050405020304" pitchFamily="18" charset="0"/>
                <a:ea typeface="Cambria"/>
                <a:cs typeface="Times New Roman" panose="02020603050405020304" pitchFamily="18" charset="0"/>
                <a:sym typeface="Cambria"/>
              </a:rPr>
              <a:t>La relation </a:t>
            </a:r>
            <a:r>
              <a:rPr lang="fr-CA" sz="2000" b="1" dirty="0">
                <a:uFill>
                  <a:solidFill/>
                </a:uFill>
                <a:latin typeface="Times New Roman" panose="02020603050405020304" pitchFamily="18" charset="0"/>
                <a:ea typeface="Cambria"/>
                <a:cs typeface="Times New Roman" panose="02020603050405020304" pitchFamily="18" charset="0"/>
                <a:sym typeface="Cambria"/>
              </a:rPr>
              <a:t>enseignant-élève : </a:t>
            </a:r>
            <a:r>
              <a:rPr lang="fr-CA" sz="1600" dirty="0">
                <a:uFill>
                  <a:solidFill/>
                </a:uFill>
                <a:latin typeface="Times New Roman" panose="02020603050405020304" pitchFamily="18" charset="0"/>
                <a:ea typeface="Cambria"/>
                <a:cs typeface="Times New Roman" panose="02020603050405020304" pitchFamily="18" charset="0"/>
                <a:sym typeface="Cambria"/>
              </a:rPr>
              <a:t>les recherches des dernières années suggèrent que les variables du climat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de </a:t>
            </a:r>
            <a:r>
              <a:rPr lang="fr-CA" sz="1600" dirty="0">
                <a:uFill>
                  <a:solidFill/>
                </a:uFill>
                <a:latin typeface="Times New Roman" panose="02020603050405020304" pitchFamily="18" charset="0"/>
                <a:ea typeface="Cambria"/>
                <a:cs typeface="Times New Roman" panose="02020603050405020304" pitchFamily="18" charset="0"/>
                <a:sym typeface="Cambria"/>
              </a:rPr>
              <a:t>la classe et de l’école, dont la relation enseignant-élève, seraient fortement associées à la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réussite </a:t>
            </a:r>
            <a:r>
              <a:rPr lang="fr-CA" sz="1600" dirty="0">
                <a:uFill>
                  <a:solidFill/>
                </a:uFill>
                <a:latin typeface="Times New Roman" panose="02020603050405020304" pitchFamily="18" charset="0"/>
                <a:ea typeface="Cambria"/>
                <a:cs typeface="Times New Roman" panose="02020603050405020304" pitchFamily="18" charset="0"/>
                <a:sym typeface="Cambria"/>
              </a:rPr>
              <a:t>scolaire et au risque de décrochage. Les études rapportent que les enseignants jouent un rôle très important au plan de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l’adaptation </a:t>
            </a:r>
            <a:r>
              <a:rPr lang="fr-CA" sz="1600" dirty="0">
                <a:uFill>
                  <a:solidFill/>
                </a:uFill>
                <a:latin typeface="Times New Roman" panose="02020603050405020304" pitchFamily="18" charset="0"/>
                <a:ea typeface="Cambria"/>
                <a:cs typeface="Times New Roman" panose="02020603050405020304" pitchFamily="18" charset="0"/>
                <a:sym typeface="Cambria"/>
              </a:rPr>
              <a:t>sociale et scolaire des élèves à l’école. Ainsi, la relation enseignant-élève est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ressortie </a:t>
            </a:r>
            <a:r>
              <a:rPr lang="fr-CA" sz="1600" dirty="0">
                <a:uFill>
                  <a:solidFill/>
                </a:uFill>
                <a:latin typeface="Times New Roman" panose="02020603050405020304" pitchFamily="18" charset="0"/>
                <a:ea typeface="Cambria"/>
                <a:cs typeface="Times New Roman" panose="02020603050405020304" pitchFamily="18" charset="0"/>
                <a:sym typeface="Cambria"/>
              </a:rPr>
              <a:t>unanimement dans les écrits scientifiques comme une variable prépondérante ayant des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répercussions </a:t>
            </a:r>
            <a:r>
              <a:rPr lang="fr-CA" sz="1600" dirty="0">
                <a:uFill>
                  <a:solidFill/>
                </a:uFill>
                <a:latin typeface="Times New Roman" panose="02020603050405020304" pitchFamily="18" charset="0"/>
                <a:ea typeface="Cambria"/>
                <a:cs typeface="Times New Roman" panose="02020603050405020304" pitchFamily="18" charset="0"/>
                <a:sym typeface="Cambria"/>
              </a:rPr>
              <a:t>à de multiples niveaux et venant jouer un rôle déterminant sur le lien que l’élève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aura </a:t>
            </a:r>
            <a:r>
              <a:rPr lang="fr-CA" sz="1600" dirty="0">
                <a:uFill>
                  <a:solidFill/>
                </a:uFill>
                <a:latin typeface="Times New Roman" panose="02020603050405020304" pitchFamily="18" charset="0"/>
                <a:ea typeface="Cambria"/>
                <a:cs typeface="Times New Roman" panose="02020603050405020304" pitchFamily="18" charset="0"/>
                <a:sym typeface="Cambria"/>
              </a:rPr>
              <a:t>avec l’école, sur son rendement scolaire et sur son sentiment de bien-être au plan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psychosocial. Faisons une analyse des facteurs qui influencent la relation enseignant-élève. </a:t>
            </a: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dirty="0" smtClean="0">
                <a:uFill>
                  <a:solidFill/>
                </a:uFill>
                <a:latin typeface="Times New Roman" panose="02020603050405020304" pitchFamily="18" charset="0"/>
                <a:ea typeface="Cambria"/>
                <a:cs typeface="Times New Roman" panose="02020603050405020304" pitchFamily="18" charset="0"/>
                <a:sym typeface="Cambria"/>
              </a:rPr>
              <a:t>Facteurs </a:t>
            </a:r>
            <a:r>
              <a:rPr lang="fr-CA" dirty="0">
                <a:uFill>
                  <a:solidFill/>
                </a:uFill>
                <a:latin typeface="Times New Roman" panose="02020603050405020304" pitchFamily="18" charset="0"/>
                <a:ea typeface="Cambria"/>
                <a:cs typeface="Times New Roman" panose="02020603050405020304" pitchFamily="18" charset="0"/>
                <a:sym typeface="Cambria"/>
              </a:rPr>
              <a:t>qui influencent la relation </a:t>
            </a:r>
            <a:r>
              <a:rPr lang="fr-CA" dirty="0" smtClean="0">
                <a:uFill>
                  <a:solidFill/>
                </a:uFill>
                <a:latin typeface="Times New Roman" panose="02020603050405020304" pitchFamily="18" charset="0"/>
                <a:ea typeface="Cambria"/>
                <a:cs typeface="Times New Roman" panose="02020603050405020304" pitchFamily="18" charset="0"/>
                <a:sym typeface="Cambria"/>
              </a:rPr>
              <a:t>enseignant-élève </a:t>
            </a:r>
            <a:r>
              <a:rPr lang="fr-CA" b="1" dirty="0" smtClean="0">
                <a:uFill>
                  <a:solidFill/>
                </a:uFill>
                <a:latin typeface="Times New Roman" panose="02020603050405020304" pitchFamily="18" charset="0"/>
                <a:ea typeface="Cambria"/>
                <a:cs typeface="Times New Roman" panose="02020603050405020304" pitchFamily="18" charset="0"/>
                <a:sym typeface="Cambria"/>
              </a:rPr>
              <a:t>propres à l’adolescent :</a:t>
            </a: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b="1" dirty="0">
                <a:uFill>
                  <a:solidFill/>
                </a:uFill>
                <a:latin typeface="Times New Roman" panose="02020603050405020304" pitchFamily="18" charset="0"/>
                <a:ea typeface="Cambria"/>
                <a:cs typeface="Times New Roman" panose="02020603050405020304" pitchFamily="18" charset="0"/>
                <a:sym typeface="Cambria"/>
              </a:rPr>
              <a:t>Contexte familial et indicateurs </a:t>
            </a:r>
            <a:r>
              <a:rPr lang="fr-CA" b="1" dirty="0" smtClean="0">
                <a:uFill>
                  <a:solidFill/>
                </a:uFill>
                <a:latin typeface="Times New Roman" panose="02020603050405020304" pitchFamily="18" charset="0"/>
                <a:ea typeface="Cambria"/>
                <a:cs typeface="Times New Roman" panose="02020603050405020304" pitchFamily="18" charset="0"/>
                <a:sym typeface="Cambria"/>
              </a:rPr>
              <a:t>sociodémographiques  :</a:t>
            </a: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dirty="0" smtClean="0">
                <a:uFill>
                  <a:solidFill/>
                </a:uFill>
                <a:latin typeface="Times New Roman" panose="02020603050405020304" pitchFamily="18" charset="0"/>
                <a:ea typeface="Cambria"/>
                <a:cs typeface="Times New Roman" panose="02020603050405020304" pitchFamily="18" charset="0"/>
                <a:sym typeface="Cambria"/>
              </a:rPr>
              <a:t>	• </a:t>
            </a:r>
            <a:r>
              <a:rPr lang="fr-CA" sz="1600" dirty="0">
                <a:uFill>
                  <a:solidFill/>
                </a:uFill>
                <a:latin typeface="Times New Roman" panose="02020603050405020304" pitchFamily="18" charset="0"/>
                <a:ea typeface="Cambria"/>
                <a:cs typeface="Times New Roman" panose="02020603050405020304" pitchFamily="18" charset="0"/>
                <a:sym typeface="Cambria"/>
              </a:rPr>
              <a:t>La qualité de la relation enseignant‐élève serait directement reliée à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la qualité </a:t>
            </a:r>
            <a:r>
              <a:rPr lang="fr-CA" sz="1600" dirty="0">
                <a:uFill>
                  <a:solidFill/>
                </a:uFill>
                <a:latin typeface="Times New Roman" panose="02020603050405020304" pitchFamily="18" charset="0"/>
                <a:ea typeface="Cambria"/>
                <a:cs typeface="Times New Roman" panose="02020603050405020304" pitchFamily="18" charset="0"/>
                <a:sym typeface="Cambria"/>
              </a:rPr>
              <a:t>de la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	   relation </a:t>
            </a:r>
            <a:r>
              <a:rPr lang="fr-CA" sz="1600" dirty="0">
                <a:uFill>
                  <a:solidFill/>
                </a:uFill>
                <a:latin typeface="Times New Roman" panose="02020603050405020304" pitchFamily="18" charset="0"/>
                <a:ea typeface="Cambria"/>
                <a:cs typeface="Times New Roman" panose="02020603050405020304" pitchFamily="18" charset="0"/>
                <a:sym typeface="Cambria"/>
              </a:rPr>
              <a:t>parent‐enfant</a:t>
            </a:r>
            <a:r>
              <a:rPr lang="fr-CA" sz="1600" dirty="0" smtClean="0">
                <a:uFill>
                  <a:solidFill/>
                </a:uFill>
                <a:latin typeface="Times New Roman" panose="02020603050405020304" pitchFamily="18" charset="0"/>
                <a:ea typeface="Cambria"/>
                <a:cs typeface="Times New Roman" panose="02020603050405020304" pitchFamily="18" charset="0"/>
                <a:sym typeface="Cambria"/>
              </a:rPr>
              <a:t>.</a:t>
            </a:r>
          </a:p>
          <a:p>
            <a:pPr marL="1371600" lvl="7"/>
            <a:endParaRPr lang="fr-CA" sz="16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1600" dirty="0" smtClean="0">
                <a:uFill>
                  <a:solidFill/>
                </a:uFill>
                <a:latin typeface="Times New Roman" panose="02020603050405020304" pitchFamily="18" charset="0"/>
                <a:ea typeface="Cambria"/>
                <a:cs typeface="Times New Roman" panose="02020603050405020304" pitchFamily="18" charset="0"/>
                <a:sym typeface="Cambria"/>
              </a:rPr>
              <a:t>	• </a:t>
            </a:r>
            <a:r>
              <a:rPr lang="fr-CA" sz="1600" dirty="0">
                <a:uFill>
                  <a:solidFill/>
                </a:uFill>
                <a:latin typeface="Times New Roman" panose="02020603050405020304" pitchFamily="18" charset="0"/>
                <a:ea typeface="Cambria"/>
                <a:cs typeface="Times New Roman" panose="02020603050405020304" pitchFamily="18" charset="0"/>
                <a:sym typeface="Cambria"/>
              </a:rPr>
              <a:t>Les élèves cumulant de nombreux facteurs de risque dans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leur environnement 	  familial perçoivent </a:t>
            </a:r>
            <a:r>
              <a:rPr lang="fr-CA" sz="1600" dirty="0">
                <a:uFill>
                  <a:solidFill/>
                </a:uFill>
                <a:latin typeface="Times New Roman" panose="02020603050405020304" pitchFamily="18" charset="0"/>
                <a:ea typeface="Cambria"/>
                <a:cs typeface="Times New Roman" panose="02020603050405020304" pitchFamily="18" charset="0"/>
                <a:sym typeface="Cambria"/>
              </a:rPr>
              <a:t>un plus faible niveau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de soutien de </a:t>
            </a:r>
            <a:r>
              <a:rPr lang="fr-CA" sz="1600" dirty="0">
                <a:uFill>
                  <a:solidFill/>
                </a:uFill>
                <a:latin typeface="Times New Roman" panose="02020603050405020304" pitchFamily="18" charset="0"/>
                <a:ea typeface="Cambria"/>
                <a:cs typeface="Times New Roman" panose="02020603050405020304" pitchFamily="18" charset="0"/>
                <a:sym typeface="Cambria"/>
              </a:rPr>
              <a:t>la part de leurs enseignants, ce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	  qui </a:t>
            </a:r>
            <a:r>
              <a:rPr lang="fr-CA" sz="1600" dirty="0">
                <a:uFill>
                  <a:solidFill/>
                </a:uFill>
                <a:latin typeface="Times New Roman" panose="02020603050405020304" pitchFamily="18" charset="0"/>
                <a:ea typeface="Cambria"/>
                <a:cs typeface="Times New Roman" panose="02020603050405020304" pitchFamily="18" charset="0"/>
                <a:sym typeface="Cambria"/>
              </a:rPr>
              <a:t>a un effet négatif sur leur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engagement </a:t>
            </a:r>
            <a:r>
              <a:rPr lang="fr-CA" sz="1600" dirty="0">
                <a:uFill>
                  <a:solidFill/>
                </a:uFill>
                <a:latin typeface="Times New Roman" panose="02020603050405020304" pitchFamily="18" charset="0"/>
                <a:ea typeface="Cambria"/>
                <a:cs typeface="Times New Roman" panose="02020603050405020304" pitchFamily="18" charset="0"/>
                <a:sym typeface="Cambria"/>
              </a:rPr>
              <a:t>et leur rendement scolaire.</a:t>
            </a:r>
            <a:endParaRPr lang="en-CA" sz="16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en-CA" sz="2000" b="1" dirty="0" smtClean="0">
                <a:uFill>
                  <a:solidFill/>
                </a:uFill>
                <a:latin typeface="Times New Roman" panose="02020603050405020304" pitchFamily="18" charset="0"/>
                <a:ea typeface="Cambria"/>
                <a:cs typeface="Times New Roman" panose="02020603050405020304" pitchFamily="18" charset="0"/>
                <a:sym typeface="Cambria"/>
              </a:rPr>
              <a:t> </a:t>
            </a:r>
            <a:endParaRPr lang="en-CA" sz="2000"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en-CA" sz="2000" b="1" dirty="0" smtClean="0">
                <a:uFill>
                  <a:solidFill/>
                </a:uFill>
                <a:latin typeface="Times New Roman" panose="02020603050405020304" pitchFamily="18" charset="0"/>
                <a:ea typeface="Cambria"/>
                <a:cs typeface="Times New Roman" panose="02020603050405020304" pitchFamily="18" charset="0"/>
                <a:sym typeface="Cambria"/>
              </a:rPr>
              <a:t>	</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2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25860803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9" end="9"/>
                                            </p:txEl>
                                          </p:spTgt>
                                        </p:tgtEl>
                                        <p:attrNameLst>
                                          <p:attrName>style.visibility</p:attrName>
                                        </p:attrNameLst>
                                      </p:cBhvr>
                                      <p:to>
                                        <p:strVal val="visible"/>
                                      </p:to>
                                    </p:set>
                                    <p:animEffect transition="in" filter="fade">
                                      <p:cBhvr>
                                        <p:cTn id="21" dur="1000"/>
                                        <p:tgtEl>
                                          <p:spTgt spid="10">
                                            <p:txEl>
                                              <p:pRg st="9" end="9"/>
                                            </p:txEl>
                                          </p:spTgt>
                                        </p:tgtEl>
                                      </p:cBhvr>
                                    </p:animEffect>
                                    <p:anim calcmode="lin" valueType="num">
                                      <p:cBhvr>
                                        <p:cTn id="22"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1000"/>
                                        <p:tgtEl>
                                          <p:spTgt spid="10">
                                            <p:txEl>
                                              <p:pRg st="8" end="8"/>
                                            </p:txEl>
                                          </p:spTgt>
                                        </p:tgtEl>
                                      </p:cBhvr>
                                    </p:animEffect>
                                    <p:anim calcmode="lin" valueType="num">
                                      <p:cBhvr>
                                        <p:cTn id="4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0" end="10"/>
                                            </p:txEl>
                                          </p:spTgt>
                                        </p:tgtEl>
                                        <p:attrNameLst>
                                          <p:attrName>style.visibility</p:attrName>
                                        </p:attrNameLst>
                                      </p:cBhvr>
                                      <p:to>
                                        <p:strVal val="visible"/>
                                      </p:to>
                                    </p:set>
                                    <p:animEffect transition="in" filter="fade">
                                      <p:cBhvr>
                                        <p:cTn id="49" dur="1000"/>
                                        <p:tgtEl>
                                          <p:spTgt spid="10">
                                            <p:txEl>
                                              <p:pRg st="10" end="10"/>
                                            </p:txEl>
                                          </p:spTgt>
                                        </p:tgtEl>
                                      </p:cBhvr>
                                    </p:animEffect>
                                    <p:anim calcmode="lin" valueType="num">
                                      <p:cBhvr>
                                        <p:cTn id="50"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CA" sz="2600" b="1" i="1" dirty="0" smtClean="0">
              <a:solidFill>
                <a:srgbClr val="FFFF00"/>
              </a:solidFill>
            </a:endParaRPr>
          </a:p>
          <a:p>
            <a:pPr algn="ctr"/>
            <a:r>
              <a:rPr lang="en-CA" sz="2600" b="1" i="1" dirty="0" smtClean="0">
                <a:solidFill>
                  <a:srgbClr val="FFFF00"/>
                </a:solidFill>
              </a:rPr>
              <a:t>IMPORTANCE </a:t>
            </a:r>
            <a:r>
              <a:rPr lang="en-CA" sz="2600" b="1" i="1" dirty="0">
                <a:solidFill>
                  <a:srgbClr val="FFFF00"/>
                </a:solidFill>
              </a:rPr>
              <a:t>DU STYLE </a:t>
            </a:r>
          </a:p>
          <a:p>
            <a:pPr algn="ctr"/>
            <a:r>
              <a:rPr lang="en-CA" sz="2600" b="1" i="1" dirty="0">
                <a:solidFill>
                  <a:srgbClr val="FFFF00"/>
                </a:solidFill>
              </a:rPr>
              <a:t>COMMUNICATIF DE L’ENSEIGNANT</a:t>
            </a:r>
          </a:p>
          <a:p>
            <a:pPr algn="ctr"/>
            <a:endParaRPr lang="en-CA" sz="26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6</a:t>
            </a:fld>
            <a:endParaRPr lang="en-US"/>
          </a:p>
        </p:txBody>
      </p:sp>
      <p:sp>
        <p:nvSpPr>
          <p:cNvPr id="10" name="Rectangle 9"/>
          <p:cNvSpPr/>
          <p:nvPr/>
        </p:nvSpPr>
        <p:spPr>
          <a:xfrm>
            <a:off x="-152400" y="920696"/>
            <a:ext cx="9144000" cy="8494633"/>
          </a:xfrm>
          <a:prstGeom prst="rect">
            <a:avLst/>
          </a:prstGeom>
        </p:spPr>
        <p:txBody>
          <a:bodyPr wrap="square">
            <a:spAutoFit/>
          </a:bodyPr>
          <a:lstStyle/>
          <a:p>
            <a:pPr marL="1714500" lvl="7" indent="-342900">
              <a:buFont typeface="Wingdings" panose="05000000000000000000" pitchFamily="2" charset="2"/>
              <a:buChar char="Ø"/>
            </a:pPr>
            <a:r>
              <a:rPr lang="fr-CA" b="1" dirty="0" smtClean="0">
                <a:uFill>
                  <a:solidFill/>
                </a:uFill>
                <a:latin typeface="Times New Roman" panose="02020603050405020304" pitchFamily="18" charset="0"/>
                <a:ea typeface="Cambria"/>
                <a:cs typeface="Times New Roman" panose="02020603050405020304" pitchFamily="18" charset="0"/>
                <a:sym typeface="Cambria"/>
              </a:rPr>
              <a:t>Difficultés </a:t>
            </a:r>
            <a:r>
              <a:rPr lang="fr-CA" b="1" dirty="0">
                <a:uFill>
                  <a:solidFill/>
                </a:uFill>
                <a:latin typeface="Times New Roman" panose="02020603050405020304" pitchFamily="18" charset="0"/>
                <a:ea typeface="Cambria"/>
                <a:cs typeface="Times New Roman" panose="02020603050405020304" pitchFamily="18" charset="0"/>
                <a:sym typeface="Cambria"/>
              </a:rPr>
              <a:t>comportementales </a:t>
            </a:r>
            <a:r>
              <a:rPr lang="fr-CA" b="1" dirty="0" smtClean="0">
                <a:uFill>
                  <a:solidFill/>
                </a:uFill>
                <a:latin typeface="Times New Roman" panose="02020603050405020304" pitchFamily="18" charset="0"/>
                <a:ea typeface="Cambria"/>
                <a:cs typeface="Times New Roman" panose="02020603050405020304" pitchFamily="18" charset="0"/>
                <a:sym typeface="Cambria"/>
              </a:rPr>
              <a:t>:</a:t>
            </a:r>
          </a:p>
          <a:p>
            <a:pPr marL="1714500" lvl="7" indent="-342900">
              <a:buFont typeface="Wingdings" panose="05000000000000000000" pitchFamily="2" charset="2"/>
              <a:buChar char="Ø"/>
            </a:pPr>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2114550" lvl="8" indent="-285750">
              <a:buFont typeface="Arial" panose="020B0604020202020204" pitchFamily="34" charset="0"/>
              <a:buChar char="•"/>
            </a:pPr>
            <a:r>
              <a:rPr lang="fr-CA" sz="1600" dirty="0">
                <a:uFill>
                  <a:solidFill/>
                </a:uFill>
                <a:latin typeface="Times New Roman" panose="02020603050405020304" pitchFamily="18" charset="0"/>
                <a:ea typeface="Cambria"/>
                <a:cs typeface="Times New Roman" panose="02020603050405020304" pitchFamily="18" charset="0"/>
                <a:sym typeface="Cambria"/>
              </a:rPr>
              <a:t>Les difficultés comportementales vécues par les jeunes dans le milieu scolaire sont souvent associées à l’établissement d’une relation enseignant‐élève plus négative.</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14550" lvl="8" indent="-285750">
              <a:buFont typeface="Arial" panose="020B0604020202020204" pitchFamily="34" charset="0"/>
              <a:buChar char="•"/>
            </a:pPr>
            <a:r>
              <a:rPr lang="fr-CA" sz="1600" dirty="0">
                <a:uFill>
                  <a:solidFill/>
                </a:uFill>
                <a:latin typeface="Times New Roman" panose="02020603050405020304" pitchFamily="18" charset="0"/>
                <a:ea typeface="Cambria"/>
                <a:cs typeface="Times New Roman" panose="02020603050405020304" pitchFamily="18" charset="0"/>
                <a:sym typeface="Cambria"/>
              </a:rPr>
              <a:t>La présence d’un retard scolaire chez un grand nombre des ces jeunes affecterait aussi négativement la relation enseignant‐élève</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b="1" dirty="0">
                <a:uFill>
                  <a:solidFill/>
                </a:uFill>
                <a:latin typeface="Times New Roman" panose="02020603050405020304" pitchFamily="18" charset="0"/>
                <a:ea typeface="Cambria"/>
                <a:cs typeface="Times New Roman" panose="02020603050405020304" pitchFamily="18" charset="0"/>
                <a:sym typeface="Cambria"/>
              </a:rPr>
              <a:t>Caractéristiques </a:t>
            </a:r>
            <a:r>
              <a:rPr lang="fr-CA" b="1" dirty="0" smtClean="0">
                <a:uFill>
                  <a:solidFill/>
                </a:uFill>
                <a:latin typeface="Times New Roman" panose="02020603050405020304" pitchFamily="18" charset="0"/>
                <a:ea typeface="Cambria"/>
                <a:cs typeface="Times New Roman" panose="02020603050405020304" pitchFamily="18" charset="0"/>
                <a:sym typeface="Cambria"/>
              </a:rPr>
              <a:t>personnelles</a:t>
            </a:r>
          </a:p>
          <a:p>
            <a:pPr marL="1714500" lvl="7" indent="-342900">
              <a:buFont typeface="Wingdings" panose="05000000000000000000" pitchFamily="2" charset="2"/>
              <a:buChar char="Ø"/>
            </a:pPr>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2114550" lvl="8" indent="-285750">
              <a:buFont typeface="Arial" panose="020B0604020202020204" pitchFamily="34" charset="0"/>
              <a:buChar char="•"/>
            </a:pPr>
            <a:r>
              <a:rPr lang="fr-CA" sz="1600" dirty="0">
                <a:uFill>
                  <a:solidFill/>
                </a:uFill>
                <a:latin typeface="Times New Roman" panose="02020603050405020304" pitchFamily="18" charset="0"/>
                <a:ea typeface="Cambria"/>
                <a:cs typeface="Times New Roman" panose="02020603050405020304" pitchFamily="18" charset="0"/>
                <a:sym typeface="Cambria"/>
              </a:rPr>
              <a:t>Les élèves présentant de bonnes habiletés sociales auraient des interactions positives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avec </a:t>
            </a:r>
            <a:r>
              <a:rPr lang="fr-CA" sz="1600" dirty="0">
                <a:uFill>
                  <a:solidFill/>
                </a:uFill>
                <a:latin typeface="Times New Roman" panose="02020603050405020304" pitchFamily="18" charset="0"/>
                <a:ea typeface="Cambria"/>
                <a:cs typeface="Times New Roman" panose="02020603050405020304" pitchFamily="18" charset="0"/>
                <a:sym typeface="Cambria"/>
              </a:rPr>
              <a:t>leurs enseignants, ces derniers interprèteraient les interactions positives comme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étant </a:t>
            </a:r>
            <a:r>
              <a:rPr lang="fr-CA" sz="1600" dirty="0">
                <a:uFill>
                  <a:solidFill/>
                </a:uFill>
                <a:latin typeface="Times New Roman" panose="02020603050405020304" pitchFamily="18" charset="0"/>
                <a:ea typeface="Cambria"/>
                <a:cs typeface="Times New Roman" panose="02020603050405020304" pitchFamily="18" charset="0"/>
                <a:sym typeface="Cambria"/>
              </a:rPr>
              <a:t>un signe non seulement de compétence sociale, mais aussi comme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un signe </a:t>
            </a:r>
            <a:r>
              <a:rPr lang="fr-CA" sz="1600" dirty="0">
                <a:uFill>
                  <a:solidFill/>
                </a:uFill>
                <a:latin typeface="Times New Roman" panose="02020603050405020304" pitchFamily="18" charset="0"/>
                <a:ea typeface="Cambria"/>
                <a:cs typeface="Times New Roman" panose="02020603050405020304" pitchFamily="18" charset="0"/>
                <a:sym typeface="Cambria"/>
              </a:rPr>
              <a:t>de compétence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intellectuelle.</a:t>
            </a:r>
          </a:p>
          <a:p>
            <a:pPr marL="2114550" lvl="8" indent="-285750">
              <a:buFont typeface="Arial" panose="020B0604020202020204" pitchFamily="34" charset="0"/>
              <a:buChar char="•"/>
            </a:pPr>
            <a:r>
              <a:rPr lang="fr-CA" sz="1600" dirty="0" smtClean="0">
                <a:uFill>
                  <a:solidFill/>
                </a:uFill>
                <a:latin typeface="Times New Roman" panose="02020603050405020304" pitchFamily="18" charset="0"/>
                <a:ea typeface="Cambria"/>
                <a:cs typeface="Times New Roman" panose="02020603050405020304" pitchFamily="18" charset="0"/>
                <a:sym typeface="Cambria"/>
              </a:rPr>
              <a:t>Les </a:t>
            </a:r>
            <a:r>
              <a:rPr lang="fr-CA" sz="1600" dirty="0">
                <a:uFill>
                  <a:solidFill/>
                </a:uFill>
                <a:latin typeface="Times New Roman" panose="02020603050405020304" pitchFamily="18" charset="0"/>
                <a:ea typeface="Cambria"/>
                <a:cs typeface="Times New Roman" panose="02020603050405020304" pitchFamily="18" charset="0"/>
                <a:sym typeface="Cambria"/>
              </a:rPr>
              <a:t>élèves qui veulent être approuvés par leur enseignant auraient tendance à adopter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des   </a:t>
            </a:r>
            <a:r>
              <a:rPr lang="fr-CA" sz="1600" dirty="0">
                <a:uFill>
                  <a:solidFill/>
                </a:uFill>
                <a:latin typeface="Times New Roman" panose="02020603050405020304" pitchFamily="18" charset="0"/>
                <a:ea typeface="Cambria"/>
                <a:cs typeface="Times New Roman" panose="02020603050405020304" pitchFamily="18" charset="0"/>
                <a:sym typeface="Cambria"/>
              </a:rPr>
              <a:t>comportements d’effort et de dépassement de soi lorsqu’ils réalisent des tâches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scolaires.</a:t>
            </a:r>
          </a:p>
          <a:p>
            <a:pPr marL="2114550" lvl="8" indent="-285750">
              <a:buFont typeface="Arial" panose="020B0604020202020204" pitchFamily="34" charset="0"/>
              <a:buChar char="•"/>
            </a:pPr>
            <a:r>
              <a:rPr lang="fr-CA" sz="1600" dirty="0" smtClean="0">
                <a:uFill>
                  <a:solidFill/>
                </a:uFill>
                <a:latin typeface="Times New Roman" panose="02020603050405020304" pitchFamily="18" charset="0"/>
                <a:ea typeface="Cambria"/>
                <a:cs typeface="Times New Roman" panose="02020603050405020304" pitchFamily="18" charset="0"/>
                <a:sym typeface="Cambria"/>
              </a:rPr>
              <a:t>Les </a:t>
            </a:r>
            <a:r>
              <a:rPr lang="fr-CA" sz="1600" dirty="0">
                <a:uFill>
                  <a:solidFill/>
                </a:uFill>
                <a:latin typeface="Times New Roman" panose="02020603050405020304" pitchFamily="18" charset="0"/>
                <a:ea typeface="Cambria"/>
                <a:cs typeface="Times New Roman" panose="02020603050405020304" pitchFamily="18" charset="0"/>
                <a:sym typeface="Cambria"/>
              </a:rPr>
              <a:t>garçons auraient une perception plus négative de leur relation avec leurs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enseignants</a:t>
            </a:r>
            <a:r>
              <a:rPr lang="fr-CA" sz="1600" dirty="0">
                <a:uFill>
                  <a:solidFill/>
                </a:uFill>
                <a:latin typeface="Times New Roman" panose="02020603050405020304" pitchFamily="18" charset="0"/>
                <a:ea typeface="Cambria"/>
                <a:cs typeface="Times New Roman" panose="02020603050405020304" pitchFamily="18" charset="0"/>
                <a:sym typeface="Cambria"/>
              </a:rPr>
              <a:t>, ils sentiraient moins de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soutien.</a:t>
            </a:r>
          </a:p>
          <a:p>
            <a:pPr marL="2114550" lvl="8" indent="-285750">
              <a:buFont typeface="Arial" panose="020B0604020202020204" pitchFamily="34" charset="0"/>
              <a:buChar char="•"/>
            </a:pPr>
            <a:r>
              <a:rPr lang="fr-CA" sz="1600" dirty="0" smtClean="0">
                <a:uFill>
                  <a:solidFill/>
                </a:uFill>
                <a:latin typeface="Times New Roman" panose="02020603050405020304" pitchFamily="18" charset="0"/>
                <a:ea typeface="Cambria"/>
                <a:cs typeface="Times New Roman" panose="02020603050405020304" pitchFamily="18" charset="0"/>
                <a:sym typeface="Cambria"/>
              </a:rPr>
              <a:t>Les </a:t>
            </a:r>
            <a:r>
              <a:rPr lang="fr-CA" sz="1600" dirty="0">
                <a:uFill>
                  <a:solidFill/>
                </a:uFill>
                <a:latin typeface="Times New Roman" panose="02020603050405020304" pitchFamily="18" charset="0"/>
                <a:ea typeface="Cambria"/>
                <a:cs typeface="Times New Roman" panose="02020603050405020304" pitchFamily="18" charset="0"/>
                <a:sym typeface="Cambria"/>
              </a:rPr>
              <a:t>élèves des années supérieures auraient également une vision plus négative de leur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relation </a:t>
            </a:r>
            <a:r>
              <a:rPr lang="fr-CA" sz="1600" dirty="0">
                <a:uFill>
                  <a:solidFill/>
                </a:uFill>
                <a:latin typeface="Times New Roman" panose="02020603050405020304" pitchFamily="18" charset="0"/>
                <a:ea typeface="Cambria"/>
                <a:cs typeface="Times New Roman" panose="02020603050405020304" pitchFamily="18" charset="0"/>
                <a:sym typeface="Cambria"/>
              </a:rPr>
              <a:t>avec leurs enseignants comparativement à leurs pairs du premier cycle du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secondaire</a:t>
            </a:r>
            <a:r>
              <a:rPr lang="fr-CA" sz="1600" dirty="0">
                <a:uFill>
                  <a:solidFill/>
                </a:uFill>
                <a:latin typeface="Times New Roman" panose="02020603050405020304" pitchFamily="18" charset="0"/>
                <a:ea typeface="Cambria"/>
                <a:cs typeface="Times New Roman" panose="02020603050405020304" pitchFamily="18" charset="0"/>
                <a:sym typeface="Cambria"/>
              </a:rPr>
              <a:t>. </a:t>
            </a:r>
          </a:p>
          <a:p>
            <a:pPr marL="1371600" lvl="7"/>
            <a:endParaRPr lang="fr-CA" sz="2800" b="1"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2114550" lvl="8" indent="-285750">
              <a:buFont typeface="Arial" panose="020B0604020202020204" pitchFamily="34" charset="0"/>
              <a:buChar char="•"/>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828800" lvl="8"/>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2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80234604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1000"/>
                                        <p:tgtEl>
                                          <p:spTgt spid="10">
                                            <p:txEl>
                                              <p:pRg st="8" end="8"/>
                                            </p:txEl>
                                          </p:spTgt>
                                        </p:tgtEl>
                                      </p:cBhvr>
                                    </p:animEffect>
                                    <p:anim calcmode="lin" valueType="num">
                                      <p:cBhvr>
                                        <p:cTn id="4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9" end="9"/>
                                            </p:txEl>
                                          </p:spTgt>
                                        </p:tgtEl>
                                        <p:attrNameLst>
                                          <p:attrName>style.visibility</p:attrName>
                                        </p:attrNameLst>
                                      </p:cBhvr>
                                      <p:to>
                                        <p:strVal val="visible"/>
                                      </p:to>
                                    </p:set>
                                    <p:animEffect transition="in" filter="fade">
                                      <p:cBhvr>
                                        <p:cTn id="49" dur="1000"/>
                                        <p:tgtEl>
                                          <p:spTgt spid="10">
                                            <p:txEl>
                                              <p:pRg st="9" end="9"/>
                                            </p:txEl>
                                          </p:spTgt>
                                        </p:tgtEl>
                                      </p:cBhvr>
                                    </p:animEffect>
                                    <p:anim calcmode="lin" valueType="num">
                                      <p:cBhvr>
                                        <p:cTn id="50"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0" end="10"/>
                                            </p:txEl>
                                          </p:spTgt>
                                        </p:tgtEl>
                                        <p:attrNameLst>
                                          <p:attrName>style.visibility</p:attrName>
                                        </p:attrNameLst>
                                      </p:cBhvr>
                                      <p:to>
                                        <p:strVal val="visible"/>
                                      </p:to>
                                    </p:set>
                                    <p:animEffect transition="in" filter="fade">
                                      <p:cBhvr>
                                        <p:cTn id="56" dur="1000"/>
                                        <p:tgtEl>
                                          <p:spTgt spid="10">
                                            <p:txEl>
                                              <p:pRg st="10" end="10"/>
                                            </p:txEl>
                                          </p:spTgt>
                                        </p:tgtEl>
                                      </p:cBhvr>
                                    </p:animEffect>
                                    <p:anim calcmode="lin" valueType="num">
                                      <p:cBhvr>
                                        <p:cTn id="57"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CA" sz="2600" b="1" i="1" dirty="0" smtClean="0">
              <a:solidFill>
                <a:srgbClr val="FFFF00"/>
              </a:solidFill>
            </a:endParaRPr>
          </a:p>
          <a:p>
            <a:pPr algn="ctr"/>
            <a:r>
              <a:rPr lang="en-CA" sz="2600" b="1" i="1" dirty="0" smtClean="0">
                <a:solidFill>
                  <a:srgbClr val="FFFF00"/>
                </a:solidFill>
              </a:rPr>
              <a:t>IMPORTANCE </a:t>
            </a:r>
            <a:r>
              <a:rPr lang="en-CA" sz="2600" b="1" i="1" dirty="0">
                <a:solidFill>
                  <a:srgbClr val="FFFF00"/>
                </a:solidFill>
              </a:rPr>
              <a:t>DU STYLE </a:t>
            </a:r>
          </a:p>
          <a:p>
            <a:pPr algn="ctr"/>
            <a:r>
              <a:rPr lang="en-CA" sz="2600" b="1" i="1" dirty="0">
                <a:solidFill>
                  <a:srgbClr val="FFFF00"/>
                </a:solidFill>
              </a:rPr>
              <a:t>COMMUNICATIF DE L’ENSEIGNANT</a:t>
            </a:r>
          </a:p>
          <a:p>
            <a:pPr algn="ctr"/>
            <a:endParaRPr lang="en-CA" sz="26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7</a:t>
            </a:fld>
            <a:endParaRPr lang="en-US"/>
          </a:p>
        </p:txBody>
      </p:sp>
      <p:sp>
        <p:nvSpPr>
          <p:cNvPr id="10" name="Rectangle 9"/>
          <p:cNvSpPr/>
          <p:nvPr/>
        </p:nvSpPr>
        <p:spPr>
          <a:xfrm>
            <a:off x="-152400" y="920696"/>
            <a:ext cx="9144000" cy="7448193"/>
          </a:xfrm>
          <a:prstGeom prst="rect">
            <a:avLst/>
          </a:prstGeom>
        </p:spPr>
        <p:txBody>
          <a:bodyPr wrap="square">
            <a:spAutoFit/>
          </a:bodyPr>
          <a:lstStyle/>
          <a:p>
            <a:pPr marL="1371600" lvl="7"/>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dirty="0" smtClean="0">
                <a:uFill>
                  <a:solidFill/>
                </a:uFill>
                <a:latin typeface="Times New Roman" panose="02020603050405020304" pitchFamily="18" charset="0"/>
                <a:ea typeface="Cambria"/>
                <a:cs typeface="Times New Roman" panose="02020603050405020304" pitchFamily="18" charset="0"/>
                <a:sym typeface="Cambria"/>
              </a:rPr>
              <a:t>Facteurs </a:t>
            </a:r>
            <a:r>
              <a:rPr lang="fr-CA" dirty="0">
                <a:uFill>
                  <a:solidFill/>
                </a:uFill>
                <a:latin typeface="Times New Roman" panose="02020603050405020304" pitchFamily="18" charset="0"/>
                <a:ea typeface="Cambria"/>
                <a:cs typeface="Times New Roman" panose="02020603050405020304" pitchFamily="18" charset="0"/>
                <a:sym typeface="Cambria"/>
              </a:rPr>
              <a:t>qui influencent la relation enseignant-élève </a:t>
            </a:r>
            <a:r>
              <a:rPr lang="fr-CA" b="1" dirty="0">
                <a:uFill>
                  <a:solidFill/>
                </a:uFill>
                <a:latin typeface="Times New Roman" panose="02020603050405020304" pitchFamily="18" charset="0"/>
                <a:ea typeface="Cambria"/>
                <a:cs typeface="Times New Roman" panose="02020603050405020304" pitchFamily="18" charset="0"/>
                <a:sym typeface="Cambria"/>
              </a:rPr>
              <a:t>propres </a:t>
            </a:r>
            <a:r>
              <a:rPr lang="fr-CA" b="1" dirty="0" smtClean="0">
                <a:uFill>
                  <a:solidFill/>
                </a:uFill>
                <a:latin typeface="Times New Roman" panose="02020603050405020304" pitchFamily="18" charset="0"/>
                <a:ea typeface="Cambria"/>
                <a:cs typeface="Times New Roman" panose="02020603050405020304" pitchFamily="18" charset="0"/>
                <a:sym typeface="Cambria"/>
              </a:rPr>
              <a:t>à l’enseignant :</a:t>
            </a:r>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b="1" dirty="0">
                <a:uFill>
                  <a:solidFill/>
                </a:uFill>
                <a:latin typeface="Times New Roman" panose="02020603050405020304" pitchFamily="18" charset="0"/>
                <a:ea typeface="Cambria"/>
                <a:cs typeface="Times New Roman" panose="02020603050405020304" pitchFamily="18" charset="0"/>
                <a:sym typeface="Cambria"/>
              </a:rPr>
              <a:t>Caractéristiques </a:t>
            </a:r>
            <a:r>
              <a:rPr lang="fr-CA" b="1" dirty="0" smtClean="0">
                <a:uFill>
                  <a:solidFill/>
                </a:uFill>
                <a:latin typeface="Times New Roman" panose="02020603050405020304" pitchFamily="18" charset="0"/>
                <a:ea typeface="Cambria"/>
                <a:cs typeface="Times New Roman" panose="02020603050405020304" pitchFamily="18" charset="0"/>
                <a:sym typeface="Cambria"/>
              </a:rPr>
              <a:t>personnelles</a:t>
            </a:r>
          </a:p>
          <a:p>
            <a:pPr marL="1714500" lvl="7" indent="-342900">
              <a:buFont typeface="Wingdings" panose="05000000000000000000" pitchFamily="2" charset="2"/>
              <a:buChar char="Ø"/>
            </a:pPr>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2114550" lvl="8" indent="-285750">
              <a:buFont typeface="Arial" panose="020B0604020202020204" pitchFamily="34" charset="0"/>
              <a:buChar char="•"/>
            </a:pPr>
            <a:r>
              <a:rPr lang="fr-CA" sz="1600" dirty="0">
                <a:uFill>
                  <a:solidFill/>
                </a:uFill>
                <a:latin typeface="Times New Roman" panose="02020603050405020304" pitchFamily="18" charset="0"/>
                <a:ea typeface="Cambria"/>
                <a:cs typeface="Times New Roman" panose="02020603050405020304" pitchFamily="18" charset="0"/>
                <a:sym typeface="Cambria"/>
              </a:rPr>
              <a:t>Tout comme l’élève, l’enseignant aborderait sa classe avec son propre patron relationnel qui reflète ses émotions et ses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attentes concernant </a:t>
            </a:r>
            <a:r>
              <a:rPr lang="fr-CA" sz="1600" dirty="0">
                <a:uFill>
                  <a:solidFill/>
                </a:uFill>
                <a:latin typeface="Times New Roman" panose="02020603050405020304" pitchFamily="18" charset="0"/>
                <a:ea typeface="Cambria"/>
                <a:cs typeface="Times New Roman" panose="02020603050405020304" pitchFamily="18" charset="0"/>
                <a:sym typeface="Cambria"/>
              </a:rPr>
              <a:t>ses interactions avec ses élèves et déploierait des stratégies motivationnelles à l’image de son propre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style d’attachement.</a:t>
            </a:r>
          </a:p>
          <a:p>
            <a:pPr marL="1828800" lvl="8"/>
            <a:endParaRPr lang="fr-CA" sz="1600" dirty="0">
              <a:uFill>
                <a:solidFill/>
              </a:uFill>
              <a:latin typeface="Times New Roman" panose="02020603050405020304" pitchFamily="18" charset="0"/>
              <a:ea typeface="Cambria"/>
              <a:cs typeface="Times New Roman" panose="02020603050405020304" pitchFamily="18" charset="0"/>
              <a:sym typeface="Cambria"/>
            </a:endParaRPr>
          </a:p>
          <a:p>
            <a:pPr marL="2114550" lvl="8" indent="-285750">
              <a:buFont typeface="Arial" panose="020B0604020202020204" pitchFamily="34" charset="0"/>
              <a:buChar char="•"/>
            </a:pPr>
            <a:r>
              <a:rPr lang="fr-CA" sz="1600" dirty="0" smtClean="0">
                <a:uFill>
                  <a:solidFill/>
                </a:uFill>
                <a:latin typeface="Times New Roman" panose="02020603050405020304" pitchFamily="18" charset="0"/>
                <a:ea typeface="Cambria"/>
                <a:cs typeface="Times New Roman" panose="02020603050405020304" pitchFamily="18" charset="0"/>
                <a:sym typeface="Cambria"/>
              </a:rPr>
              <a:t>L’image </a:t>
            </a:r>
            <a:r>
              <a:rPr lang="fr-CA" sz="1600" dirty="0">
                <a:uFill>
                  <a:solidFill/>
                </a:uFill>
                <a:latin typeface="Times New Roman" panose="02020603050405020304" pitchFamily="18" charset="0"/>
                <a:ea typeface="Cambria"/>
                <a:cs typeface="Times New Roman" panose="02020603050405020304" pitchFamily="18" charset="0"/>
                <a:sym typeface="Cambria"/>
              </a:rPr>
              <a:t>que l’enseignant a de lui‐même quant à son sentiment d’efficacité et à ses compétences d’éducateur aurait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une influence </a:t>
            </a:r>
            <a:r>
              <a:rPr lang="fr-CA" sz="1600" dirty="0">
                <a:uFill>
                  <a:solidFill/>
                </a:uFill>
                <a:latin typeface="Times New Roman" panose="02020603050405020304" pitchFamily="18" charset="0"/>
                <a:ea typeface="Cambria"/>
                <a:cs typeface="Times New Roman" panose="02020603050405020304" pitchFamily="18" charset="0"/>
                <a:sym typeface="Cambria"/>
              </a:rPr>
              <a:t>sur les interactions qu’il entretient avec ses élèves. </a:t>
            </a:r>
            <a:endParaRPr lang="fr-CA" sz="1600" dirty="0" smtClean="0">
              <a:uFill>
                <a:solidFill/>
              </a:uFill>
              <a:latin typeface="Times New Roman" panose="02020603050405020304" pitchFamily="18" charset="0"/>
              <a:ea typeface="Cambria"/>
              <a:cs typeface="Times New Roman" panose="02020603050405020304" pitchFamily="18" charset="0"/>
              <a:sym typeface="Cambria"/>
            </a:endParaRPr>
          </a:p>
          <a:p>
            <a:pPr marL="1828800" lvl="8"/>
            <a:r>
              <a:rPr lang="fr-CA" sz="1600" dirty="0">
                <a:uFill>
                  <a:solidFill/>
                </a:uFill>
                <a:latin typeface="Times New Roman" panose="02020603050405020304" pitchFamily="18" charset="0"/>
                <a:ea typeface="Cambria"/>
                <a:cs typeface="Times New Roman" panose="02020603050405020304" pitchFamily="18" charset="0"/>
                <a:sym typeface="Cambria"/>
              </a:rPr>
              <a:t> </a:t>
            </a:r>
          </a:p>
          <a:p>
            <a:pPr marL="2114550" lvl="8" indent="-285750">
              <a:buFont typeface="Arial" panose="020B0604020202020204" pitchFamily="34" charset="0"/>
              <a:buChar char="•"/>
            </a:pPr>
            <a:r>
              <a:rPr lang="fr-CA" sz="1600" dirty="0" smtClean="0">
                <a:uFill>
                  <a:solidFill/>
                </a:uFill>
                <a:latin typeface="Times New Roman" panose="02020603050405020304" pitchFamily="18" charset="0"/>
                <a:ea typeface="Cambria"/>
                <a:cs typeface="Times New Roman" panose="02020603050405020304" pitchFamily="18" charset="0"/>
                <a:sym typeface="Cambria"/>
              </a:rPr>
              <a:t>Le </a:t>
            </a:r>
            <a:r>
              <a:rPr lang="fr-CA" sz="1600" dirty="0">
                <a:uFill>
                  <a:solidFill/>
                </a:uFill>
                <a:latin typeface="Times New Roman" panose="02020603050405020304" pitchFamily="18" charset="0"/>
                <a:ea typeface="Cambria"/>
                <a:cs typeface="Times New Roman" panose="02020603050405020304" pitchFamily="18" charset="0"/>
                <a:sym typeface="Cambria"/>
              </a:rPr>
              <a:t>stress vécu par l’enseignant aurait souvent un impact négatif sur ses interactions avec les élèves. Les élèves présentant de bonnes habiletés sociales auraient des interactions positives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avec </a:t>
            </a:r>
            <a:r>
              <a:rPr lang="fr-CA" sz="1600" dirty="0">
                <a:uFill>
                  <a:solidFill/>
                </a:uFill>
                <a:latin typeface="Times New Roman" panose="02020603050405020304" pitchFamily="18" charset="0"/>
                <a:ea typeface="Cambria"/>
                <a:cs typeface="Times New Roman" panose="02020603050405020304" pitchFamily="18" charset="0"/>
                <a:sym typeface="Cambria"/>
              </a:rPr>
              <a:t>leurs enseignants, ces derniers interprèteraient les interactions positives comme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étant </a:t>
            </a:r>
            <a:r>
              <a:rPr lang="fr-CA" sz="1600" dirty="0">
                <a:uFill>
                  <a:solidFill/>
                </a:uFill>
                <a:latin typeface="Times New Roman" panose="02020603050405020304" pitchFamily="18" charset="0"/>
                <a:ea typeface="Cambria"/>
                <a:cs typeface="Times New Roman" panose="02020603050405020304" pitchFamily="18" charset="0"/>
                <a:sym typeface="Cambria"/>
              </a:rPr>
              <a:t>un signe non seulement de compétence sociale, mais aussi comme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un signe </a:t>
            </a:r>
            <a:r>
              <a:rPr lang="fr-CA" sz="1600" dirty="0">
                <a:uFill>
                  <a:solidFill/>
                </a:uFill>
                <a:latin typeface="Times New Roman" panose="02020603050405020304" pitchFamily="18" charset="0"/>
                <a:ea typeface="Cambria"/>
                <a:cs typeface="Times New Roman" panose="02020603050405020304" pitchFamily="18" charset="0"/>
                <a:sym typeface="Cambria"/>
              </a:rPr>
              <a:t>de compétence </a:t>
            </a:r>
            <a:r>
              <a:rPr lang="fr-CA" sz="1600" dirty="0" smtClean="0">
                <a:uFill>
                  <a:solidFill/>
                </a:uFill>
                <a:latin typeface="Times New Roman" panose="02020603050405020304" pitchFamily="18" charset="0"/>
                <a:ea typeface="Cambria"/>
                <a:cs typeface="Times New Roman" panose="02020603050405020304" pitchFamily="18" charset="0"/>
                <a:sym typeface="Cambria"/>
              </a:rPr>
              <a:t>intellectuelle.</a:t>
            </a:r>
          </a:p>
          <a:p>
            <a:pPr marL="1371600" lvl="7"/>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2114550" lvl="8" indent="-285750">
              <a:buFont typeface="Arial" panose="020B0604020202020204" pitchFamily="34" charset="0"/>
              <a:buChar char="•"/>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828800" lvl="8"/>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2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449055845"/>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10" end="10"/>
                                            </p:txEl>
                                          </p:spTgt>
                                        </p:tgtEl>
                                        <p:attrNameLst>
                                          <p:attrName>style.visibility</p:attrName>
                                        </p:attrNameLst>
                                      </p:cBhvr>
                                      <p:to>
                                        <p:strVal val="visible"/>
                                      </p:to>
                                    </p:set>
                                    <p:animEffect transition="in" filter="fade">
                                      <p:cBhvr>
                                        <p:cTn id="21" dur="1000"/>
                                        <p:tgtEl>
                                          <p:spTgt spid="10">
                                            <p:txEl>
                                              <p:pRg st="10" end="10"/>
                                            </p:txEl>
                                          </p:spTgt>
                                        </p:tgtEl>
                                      </p:cBhvr>
                                    </p:animEffect>
                                    <p:anim calcmode="lin" valueType="num">
                                      <p:cBhvr>
                                        <p:cTn id="22"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8" end="8"/>
                                            </p:txEl>
                                          </p:spTgt>
                                        </p:tgtEl>
                                        <p:attrNameLst>
                                          <p:attrName>style.visibility</p:attrName>
                                        </p:attrNameLst>
                                      </p:cBhvr>
                                      <p:to>
                                        <p:strVal val="visible"/>
                                      </p:to>
                                    </p:set>
                                    <p:animEffect transition="in" filter="fade">
                                      <p:cBhvr>
                                        <p:cTn id="35" dur="1000"/>
                                        <p:tgtEl>
                                          <p:spTgt spid="10">
                                            <p:txEl>
                                              <p:pRg st="8" end="8"/>
                                            </p:txEl>
                                          </p:spTgt>
                                        </p:tgtEl>
                                      </p:cBhvr>
                                    </p:animEffect>
                                    <p:anim calcmode="lin" valueType="num">
                                      <p:cBhvr>
                                        <p:cTn id="36"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9" end="9"/>
                                            </p:txEl>
                                          </p:spTgt>
                                        </p:tgtEl>
                                        <p:attrNameLst>
                                          <p:attrName>style.visibility</p:attrName>
                                        </p:attrNameLst>
                                      </p:cBhvr>
                                      <p:to>
                                        <p:strVal val="visible"/>
                                      </p:to>
                                    </p:set>
                                    <p:animEffect transition="in" filter="fade">
                                      <p:cBhvr>
                                        <p:cTn id="42" dur="1000"/>
                                        <p:tgtEl>
                                          <p:spTgt spid="10">
                                            <p:txEl>
                                              <p:pRg st="9" end="9"/>
                                            </p:txEl>
                                          </p:spTgt>
                                        </p:tgtEl>
                                      </p:cBhvr>
                                    </p:animEffect>
                                    <p:anim calcmode="lin" valueType="num">
                                      <p:cBhvr>
                                        <p:cTn id="43"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CA" sz="2600" b="1" i="1" dirty="0" smtClean="0">
              <a:solidFill>
                <a:srgbClr val="FFFF00"/>
              </a:solidFill>
            </a:endParaRPr>
          </a:p>
          <a:p>
            <a:pPr algn="ctr"/>
            <a:r>
              <a:rPr lang="en-CA" sz="2600" b="1" i="1" dirty="0" smtClean="0">
                <a:solidFill>
                  <a:srgbClr val="FFFF00"/>
                </a:solidFill>
              </a:rPr>
              <a:t>IMPORTANCE </a:t>
            </a:r>
            <a:r>
              <a:rPr lang="en-CA" sz="2600" b="1" i="1" dirty="0">
                <a:solidFill>
                  <a:srgbClr val="FFFF00"/>
                </a:solidFill>
              </a:rPr>
              <a:t>DU STYLE </a:t>
            </a:r>
          </a:p>
          <a:p>
            <a:pPr algn="ctr"/>
            <a:r>
              <a:rPr lang="en-CA" sz="2600" b="1" i="1" dirty="0">
                <a:solidFill>
                  <a:srgbClr val="FFFF00"/>
                </a:solidFill>
              </a:rPr>
              <a:t>COMMUNICATIF DE L’ENSEIGNANT</a:t>
            </a:r>
          </a:p>
          <a:p>
            <a:pPr algn="ctr"/>
            <a:endParaRPr lang="en-CA" sz="26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8</a:t>
            </a:fld>
            <a:endParaRPr lang="en-US"/>
          </a:p>
        </p:txBody>
      </p:sp>
      <p:sp>
        <p:nvSpPr>
          <p:cNvPr id="10" name="Rectangle 9"/>
          <p:cNvSpPr/>
          <p:nvPr/>
        </p:nvSpPr>
        <p:spPr>
          <a:xfrm>
            <a:off x="-152400" y="920696"/>
            <a:ext cx="9144000" cy="6370975"/>
          </a:xfrm>
          <a:prstGeom prst="rect">
            <a:avLst/>
          </a:prstGeom>
        </p:spPr>
        <p:txBody>
          <a:bodyPr wrap="square">
            <a:spAutoFit/>
          </a:bodyPr>
          <a:lstStyle/>
          <a:p>
            <a:pPr marL="1657350" lvl="7" indent="-285750">
              <a:buFont typeface="Wingdings" panose="05000000000000000000" pitchFamily="2" charset="2"/>
              <a:buChar char="Ø"/>
            </a:pPr>
            <a:r>
              <a:rPr lang="fr-CA" b="1" dirty="0" smtClean="0">
                <a:uFill>
                  <a:solidFill/>
                </a:uFill>
                <a:latin typeface="Times New Roman" panose="02020603050405020304" pitchFamily="18" charset="0"/>
                <a:ea typeface="Cambria"/>
                <a:cs typeface="Times New Roman" panose="02020603050405020304" pitchFamily="18" charset="0"/>
                <a:sym typeface="Cambria"/>
              </a:rPr>
              <a:t>Croyances </a:t>
            </a:r>
            <a:r>
              <a:rPr lang="fr-CA" b="1" dirty="0">
                <a:uFill>
                  <a:solidFill/>
                </a:uFill>
                <a:latin typeface="Times New Roman" panose="02020603050405020304" pitchFamily="18" charset="0"/>
                <a:ea typeface="Cambria"/>
                <a:cs typeface="Times New Roman" panose="02020603050405020304" pitchFamily="18" charset="0"/>
                <a:sym typeface="Cambria"/>
              </a:rPr>
              <a:t>et comportements :</a:t>
            </a:r>
          </a:p>
          <a:p>
            <a:pPr marL="1371600" lvl="7"/>
            <a:endParaRPr lang="fr-CA"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Arial" panose="020B0604020202020204" pitchFamily="34" charset="0"/>
              <a:buChar char="•"/>
            </a:pPr>
            <a:r>
              <a:rPr lang="fr-CA" dirty="0">
                <a:uFill>
                  <a:solidFill/>
                </a:uFill>
                <a:latin typeface="Times New Roman" panose="02020603050405020304" pitchFamily="18" charset="0"/>
                <a:ea typeface="Cambria"/>
                <a:cs typeface="Times New Roman" panose="02020603050405020304" pitchFamily="18" charset="0"/>
                <a:sym typeface="Cambria"/>
              </a:rPr>
              <a:t>L’enseignant aborderait sa classe avec ses croyances à propos de la nature de l’école, des connaissances et de </a:t>
            </a:r>
            <a:r>
              <a:rPr lang="fr-CA" dirty="0" smtClean="0">
                <a:uFill>
                  <a:solidFill/>
                </a:uFill>
                <a:latin typeface="Times New Roman" panose="02020603050405020304" pitchFamily="18" charset="0"/>
                <a:ea typeface="Cambria"/>
                <a:cs typeface="Times New Roman" panose="02020603050405020304" pitchFamily="18" charset="0"/>
                <a:sym typeface="Cambria"/>
              </a:rPr>
              <a:t>l’apprentissage, des </a:t>
            </a:r>
            <a:r>
              <a:rPr lang="fr-CA" dirty="0">
                <a:uFill>
                  <a:solidFill/>
                </a:uFill>
                <a:latin typeface="Times New Roman" panose="02020603050405020304" pitchFamily="18" charset="0"/>
                <a:ea typeface="Cambria"/>
                <a:cs typeface="Times New Roman" panose="02020603050405020304" pitchFamily="18" charset="0"/>
                <a:sym typeface="Cambria"/>
              </a:rPr>
              <a:t>habiletés des élèves ainsi que de leurs motivations et de leurs chances de réussite</a:t>
            </a:r>
            <a:r>
              <a:rPr lang="fr-CA" dirty="0" smtClean="0">
                <a:uFill>
                  <a:solidFill/>
                </a:uFill>
                <a:latin typeface="Times New Roman" panose="02020603050405020304" pitchFamily="18" charset="0"/>
                <a:ea typeface="Cambria"/>
                <a:cs typeface="Times New Roman" panose="02020603050405020304" pitchFamily="18" charset="0"/>
                <a:sym typeface="Cambria"/>
              </a:rPr>
              <a:t>.</a:t>
            </a:r>
          </a:p>
          <a:p>
            <a:pPr marL="1828800" lvl="8"/>
            <a:r>
              <a:rPr lang="fr-CA" dirty="0">
                <a:uFill>
                  <a:solidFill/>
                </a:uFill>
                <a:latin typeface="Times New Roman" panose="02020603050405020304" pitchFamily="18" charset="0"/>
                <a:ea typeface="Cambria"/>
                <a:cs typeface="Times New Roman" panose="02020603050405020304" pitchFamily="18" charset="0"/>
                <a:sym typeface="Cambria"/>
              </a:rPr>
              <a:t>  </a:t>
            </a: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Arial" panose="020B0604020202020204" pitchFamily="34" charset="0"/>
              <a:buChar char="•"/>
            </a:pPr>
            <a:r>
              <a:rPr lang="fr-CA" dirty="0" smtClean="0">
                <a:uFill>
                  <a:solidFill/>
                </a:uFill>
                <a:latin typeface="Times New Roman" panose="02020603050405020304" pitchFamily="18" charset="0"/>
                <a:ea typeface="Cambria"/>
                <a:cs typeface="Times New Roman" panose="02020603050405020304" pitchFamily="18" charset="0"/>
                <a:sym typeface="Cambria"/>
              </a:rPr>
              <a:t>L’enseignant </a:t>
            </a:r>
            <a:r>
              <a:rPr lang="fr-CA" dirty="0">
                <a:uFill>
                  <a:solidFill/>
                </a:uFill>
                <a:latin typeface="Times New Roman" panose="02020603050405020304" pitchFamily="18" charset="0"/>
                <a:ea typeface="Cambria"/>
                <a:cs typeface="Times New Roman" panose="02020603050405020304" pitchFamily="18" charset="0"/>
                <a:sym typeface="Cambria"/>
              </a:rPr>
              <a:t>s’investit dans une relation avec un élève en considérant un certain nombre de facteurs ayant trait aux habiletés </a:t>
            </a:r>
            <a:r>
              <a:rPr lang="fr-CA" dirty="0" smtClean="0">
                <a:uFill>
                  <a:solidFill/>
                </a:uFill>
                <a:latin typeface="Times New Roman" panose="02020603050405020304" pitchFamily="18" charset="0"/>
                <a:ea typeface="Cambria"/>
                <a:cs typeface="Times New Roman" panose="02020603050405020304" pitchFamily="18" charset="0"/>
                <a:sym typeface="Cambria"/>
              </a:rPr>
              <a:t>de l’élève</a:t>
            </a:r>
            <a:r>
              <a:rPr lang="fr-CA" dirty="0">
                <a:uFill>
                  <a:solidFill/>
                </a:uFill>
                <a:latin typeface="Times New Roman" panose="02020603050405020304" pitchFamily="18" charset="0"/>
                <a:ea typeface="Cambria"/>
                <a:cs typeface="Times New Roman" panose="02020603050405020304" pitchFamily="18" charset="0"/>
                <a:sym typeface="Cambria"/>
              </a:rPr>
              <a:t>, à ses comportements en classe et à son réseau </a:t>
            </a:r>
            <a:r>
              <a:rPr lang="fr-CA" dirty="0" smtClean="0">
                <a:uFill>
                  <a:solidFill/>
                </a:uFill>
                <a:latin typeface="Times New Roman" panose="02020603050405020304" pitchFamily="18" charset="0"/>
                <a:ea typeface="Cambria"/>
                <a:cs typeface="Times New Roman" panose="02020603050405020304" pitchFamily="18" charset="0"/>
                <a:sym typeface="Cambria"/>
              </a:rPr>
              <a:t>de pairs</a:t>
            </a:r>
            <a:r>
              <a:rPr lang="fr-CA" dirty="0">
                <a:uFill>
                  <a:solidFill/>
                </a:uFill>
                <a:latin typeface="Times New Roman" panose="02020603050405020304" pitchFamily="18" charset="0"/>
                <a:ea typeface="Cambria"/>
                <a:cs typeface="Times New Roman" panose="02020603050405020304" pitchFamily="18" charset="0"/>
                <a:sym typeface="Cambria"/>
              </a:rPr>
              <a:t>. </a:t>
            </a:r>
          </a:p>
          <a:p>
            <a:pPr marL="2171700" lvl="8" indent="-342900">
              <a:buFont typeface="Arial" panose="020B0604020202020204" pitchFamily="34" charset="0"/>
              <a:buChar char="•"/>
            </a:pP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Arial" panose="020B0604020202020204" pitchFamily="34" charset="0"/>
              <a:buChar char="•"/>
            </a:pPr>
            <a:r>
              <a:rPr lang="fr-CA" dirty="0" smtClean="0">
                <a:uFill>
                  <a:solidFill/>
                </a:uFill>
                <a:latin typeface="Times New Roman" panose="02020603050405020304" pitchFamily="18" charset="0"/>
                <a:ea typeface="Cambria"/>
                <a:cs typeface="Times New Roman" panose="02020603050405020304" pitchFamily="18" charset="0"/>
                <a:sym typeface="Cambria"/>
              </a:rPr>
              <a:t>Au </a:t>
            </a:r>
            <a:r>
              <a:rPr lang="fr-CA" dirty="0">
                <a:uFill>
                  <a:solidFill/>
                </a:uFill>
                <a:latin typeface="Times New Roman" panose="02020603050405020304" pitchFamily="18" charset="0"/>
                <a:ea typeface="Cambria"/>
                <a:cs typeface="Times New Roman" panose="02020603050405020304" pitchFamily="18" charset="0"/>
                <a:sym typeface="Cambria"/>
              </a:rPr>
              <a:t>terme de cette analyse, la perception qu’a l’enseignant de son élève aurait une incidence sur la qualité et le type de </a:t>
            </a:r>
            <a:r>
              <a:rPr lang="fr-CA" dirty="0" smtClean="0">
                <a:uFill>
                  <a:solidFill/>
                </a:uFill>
                <a:latin typeface="Times New Roman" panose="02020603050405020304" pitchFamily="18" charset="0"/>
                <a:ea typeface="Cambria"/>
                <a:cs typeface="Times New Roman" panose="02020603050405020304" pitchFamily="18" charset="0"/>
                <a:sym typeface="Cambria"/>
              </a:rPr>
              <a:t>relation qu’il </a:t>
            </a:r>
            <a:r>
              <a:rPr lang="fr-CA" dirty="0">
                <a:uFill>
                  <a:solidFill/>
                </a:uFill>
                <a:latin typeface="Times New Roman" panose="02020603050405020304" pitchFamily="18" charset="0"/>
                <a:ea typeface="Cambria"/>
                <a:cs typeface="Times New Roman" panose="02020603050405020304" pitchFamily="18" charset="0"/>
                <a:sym typeface="Cambria"/>
              </a:rPr>
              <a:t>établit avec </a:t>
            </a:r>
            <a:r>
              <a:rPr lang="fr-CA" dirty="0" smtClean="0">
                <a:uFill>
                  <a:solidFill/>
                </a:uFill>
                <a:latin typeface="Times New Roman" panose="02020603050405020304" pitchFamily="18" charset="0"/>
                <a:ea typeface="Cambria"/>
                <a:cs typeface="Times New Roman" panose="02020603050405020304" pitchFamily="18" charset="0"/>
                <a:sym typeface="Cambria"/>
              </a:rPr>
              <a:t>lui.</a:t>
            </a:r>
          </a:p>
          <a:p>
            <a:pPr marL="2171700" lvl="8" indent="-342900">
              <a:buFont typeface="Arial" panose="020B0604020202020204" pitchFamily="34" charset="0"/>
              <a:buChar char="•"/>
            </a:pPr>
            <a:endParaRPr lang="fr-CA"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Arial" panose="020B0604020202020204" pitchFamily="34" charset="0"/>
              <a:buChar char="•"/>
            </a:pPr>
            <a:r>
              <a:rPr lang="fr-CA" dirty="0" smtClean="0">
                <a:uFill>
                  <a:solidFill/>
                </a:uFill>
                <a:latin typeface="Times New Roman" panose="02020603050405020304" pitchFamily="18" charset="0"/>
                <a:ea typeface="Cambria"/>
                <a:cs typeface="Times New Roman" panose="02020603050405020304" pitchFamily="18" charset="0"/>
                <a:sym typeface="Cambria"/>
              </a:rPr>
              <a:t>Les </a:t>
            </a:r>
            <a:r>
              <a:rPr lang="fr-CA" dirty="0">
                <a:uFill>
                  <a:solidFill/>
                </a:uFill>
                <a:latin typeface="Times New Roman" panose="02020603050405020304" pitchFamily="18" charset="0"/>
                <a:ea typeface="Cambria"/>
                <a:cs typeface="Times New Roman" panose="02020603050405020304" pitchFamily="18" charset="0"/>
                <a:sym typeface="Cambria"/>
              </a:rPr>
              <a:t>croyances de l’enseignant façonneraient non seulement la qualité de ses interactions avec les élèves, mais également </a:t>
            </a:r>
            <a:r>
              <a:rPr lang="fr-CA" dirty="0" smtClean="0">
                <a:uFill>
                  <a:solidFill/>
                </a:uFill>
                <a:latin typeface="Times New Roman" panose="02020603050405020304" pitchFamily="18" charset="0"/>
                <a:ea typeface="Cambria"/>
                <a:cs typeface="Times New Roman" panose="02020603050405020304" pitchFamily="18" charset="0"/>
                <a:sym typeface="Cambria"/>
              </a:rPr>
              <a:t>la qualité </a:t>
            </a:r>
            <a:r>
              <a:rPr lang="fr-CA" dirty="0">
                <a:uFill>
                  <a:solidFill/>
                </a:uFill>
                <a:latin typeface="Times New Roman" panose="02020603050405020304" pitchFamily="18" charset="0"/>
                <a:ea typeface="Cambria"/>
                <a:cs typeface="Times New Roman" panose="02020603050405020304" pitchFamily="18" charset="0"/>
                <a:sym typeface="Cambria"/>
              </a:rPr>
              <a:t>de son </a:t>
            </a:r>
            <a:r>
              <a:rPr lang="fr-CA" dirty="0" smtClean="0">
                <a:uFill>
                  <a:solidFill/>
                </a:uFill>
                <a:latin typeface="Times New Roman" panose="02020603050405020304" pitchFamily="18" charset="0"/>
                <a:ea typeface="Cambria"/>
                <a:cs typeface="Times New Roman" panose="02020603050405020304" pitchFamily="18" charset="0"/>
                <a:sym typeface="Cambria"/>
              </a:rPr>
              <a:t>enseignement</a:t>
            </a:r>
            <a:endParaRPr lang="fr-CA" dirty="0">
              <a:uFill>
                <a:solidFill/>
              </a:uFill>
              <a:latin typeface="Times New Roman" panose="02020603050405020304" pitchFamily="18" charset="0"/>
              <a:ea typeface="Cambria"/>
              <a:cs typeface="Times New Roman" panose="02020603050405020304" pitchFamily="18" charset="0"/>
              <a:sym typeface="Cambria"/>
            </a:endParaRPr>
          </a:p>
          <a:p>
            <a:pPr marL="1828800" lvl="8"/>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828800" lvl="8"/>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2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86417755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1000"/>
                                        <p:tgtEl>
                                          <p:spTgt spid="10">
                                            <p:txEl>
                                              <p:pRg st="8" end="8"/>
                                            </p:txEl>
                                          </p:spTgt>
                                        </p:tgtEl>
                                      </p:cBhvr>
                                    </p:animEffect>
                                    <p:anim calcmode="lin" valueType="num">
                                      <p:cBhvr>
                                        <p:cTn id="4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CA" sz="2600" b="1" i="1" dirty="0" smtClean="0">
              <a:solidFill>
                <a:srgbClr val="FFFF00"/>
              </a:solidFill>
            </a:endParaRPr>
          </a:p>
          <a:p>
            <a:pPr algn="ctr"/>
            <a:r>
              <a:rPr lang="en-CA" sz="2600" b="1" i="1" dirty="0" smtClean="0">
                <a:solidFill>
                  <a:srgbClr val="FFFF00"/>
                </a:solidFill>
              </a:rPr>
              <a:t>IMPORTANCE </a:t>
            </a:r>
            <a:r>
              <a:rPr lang="en-CA" sz="2600" b="1" i="1" dirty="0">
                <a:solidFill>
                  <a:srgbClr val="FFFF00"/>
                </a:solidFill>
              </a:rPr>
              <a:t>DU STYLE </a:t>
            </a:r>
          </a:p>
          <a:p>
            <a:pPr algn="ctr"/>
            <a:r>
              <a:rPr lang="en-CA" sz="2600" b="1" i="1" dirty="0">
                <a:solidFill>
                  <a:srgbClr val="FFFF00"/>
                </a:solidFill>
              </a:rPr>
              <a:t>COMMUNICATIF DE L’ENSEIGNANT</a:t>
            </a:r>
          </a:p>
          <a:p>
            <a:pPr algn="ctr"/>
            <a:endParaRPr lang="en-CA" sz="26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9</a:t>
            </a:fld>
            <a:endParaRPr lang="en-US"/>
          </a:p>
        </p:txBody>
      </p:sp>
      <p:sp>
        <p:nvSpPr>
          <p:cNvPr id="10" name="Rectangle 9"/>
          <p:cNvSpPr/>
          <p:nvPr/>
        </p:nvSpPr>
        <p:spPr>
          <a:xfrm>
            <a:off x="-152400" y="920696"/>
            <a:ext cx="9144000" cy="7294305"/>
          </a:xfrm>
          <a:prstGeom prst="rect">
            <a:avLst/>
          </a:prstGeom>
        </p:spPr>
        <p:txBody>
          <a:bodyPr wrap="square">
            <a:spAutoFit/>
          </a:bodyPr>
          <a:lstStyle/>
          <a:p>
            <a:pPr marL="1371600" lvl="7"/>
            <a:r>
              <a:rPr lang="fr-CA" dirty="0">
                <a:uFill>
                  <a:solidFill/>
                </a:uFill>
                <a:latin typeface="Times New Roman" panose="02020603050405020304" pitchFamily="18" charset="0"/>
                <a:ea typeface="Cambria"/>
                <a:cs typeface="Times New Roman" panose="02020603050405020304" pitchFamily="18" charset="0"/>
                <a:sym typeface="Cambria"/>
              </a:rPr>
              <a:t>Facteurs qui influencent la relation enseignant-élève </a:t>
            </a:r>
            <a:r>
              <a:rPr lang="fr-CA" b="1" dirty="0" smtClean="0">
                <a:uFill>
                  <a:solidFill/>
                </a:uFill>
                <a:latin typeface="Times New Roman" panose="02020603050405020304" pitchFamily="18" charset="0"/>
                <a:ea typeface="Cambria"/>
                <a:cs typeface="Times New Roman" panose="02020603050405020304" pitchFamily="18" charset="0"/>
                <a:sym typeface="Cambria"/>
              </a:rPr>
              <a:t>propres au milieu scolaire :</a:t>
            </a:r>
          </a:p>
          <a:p>
            <a:pPr marL="1371600" lvl="7"/>
            <a:endParaRPr lang="fr-CA" sz="800" b="1" dirty="0">
              <a:uFill>
                <a:solidFill/>
              </a:uFill>
              <a:latin typeface="Times New Roman" panose="02020603050405020304" pitchFamily="18" charset="0"/>
              <a:ea typeface="Cambria"/>
              <a:cs typeface="Times New Roman" panose="02020603050405020304" pitchFamily="18" charset="0"/>
              <a:sym typeface="Cambria"/>
            </a:endParaRPr>
          </a:p>
          <a:p>
            <a:pPr marL="1657350" lvl="7" indent="-285750">
              <a:buFont typeface="Wingdings" panose="05000000000000000000" pitchFamily="2" charset="2"/>
              <a:buChar char="Ø"/>
            </a:pPr>
            <a:r>
              <a:rPr lang="fr-CA" b="1" dirty="0" smtClean="0">
                <a:uFill>
                  <a:solidFill/>
                </a:uFill>
                <a:latin typeface="Times New Roman" panose="02020603050405020304" pitchFamily="18" charset="0"/>
                <a:ea typeface="Cambria"/>
                <a:cs typeface="Times New Roman" panose="02020603050405020304" pitchFamily="18" charset="0"/>
                <a:sym typeface="Cambria"/>
              </a:rPr>
              <a:t>Contexte institutionnel</a:t>
            </a:r>
          </a:p>
          <a:p>
            <a:pPr marL="2114550" lvl="8" indent="-285750">
              <a:buFont typeface="Arial" panose="020B0604020202020204" pitchFamily="34" charset="0"/>
              <a:buChar char="•"/>
            </a:pPr>
            <a:r>
              <a:rPr lang="fr-CA" dirty="0">
                <a:uFill>
                  <a:solidFill/>
                </a:uFill>
                <a:latin typeface="Times New Roman" panose="02020603050405020304" pitchFamily="18" charset="0"/>
                <a:ea typeface="Cambria"/>
                <a:cs typeface="Times New Roman" panose="02020603050405020304" pitchFamily="18" charset="0"/>
                <a:sym typeface="Cambria"/>
              </a:rPr>
              <a:t>Tout comme l’élève, l’enseignant aborderait sa classe avec son propre patron relationnel qui reflète ses émotions et ses </a:t>
            </a:r>
            <a:r>
              <a:rPr lang="fr-CA" dirty="0" smtClean="0">
                <a:uFill>
                  <a:solidFill/>
                </a:uFill>
                <a:latin typeface="Times New Roman" panose="02020603050405020304" pitchFamily="18" charset="0"/>
                <a:ea typeface="Cambria"/>
                <a:cs typeface="Times New Roman" panose="02020603050405020304" pitchFamily="18" charset="0"/>
                <a:sym typeface="Cambria"/>
              </a:rPr>
              <a:t>attentes concernant </a:t>
            </a:r>
            <a:r>
              <a:rPr lang="fr-CA" dirty="0">
                <a:uFill>
                  <a:solidFill/>
                </a:uFill>
                <a:latin typeface="Times New Roman" panose="02020603050405020304" pitchFamily="18" charset="0"/>
                <a:ea typeface="Cambria"/>
                <a:cs typeface="Times New Roman" panose="02020603050405020304" pitchFamily="18" charset="0"/>
                <a:sym typeface="Cambria"/>
              </a:rPr>
              <a:t>ses interactions avec ses élèves et déploierait des stratégies motivationnelles à l’image de son propre </a:t>
            </a:r>
            <a:r>
              <a:rPr lang="fr-CA" dirty="0" smtClean="0">
                <a:uFill>
                  <a:solidFill/>
                </a:uFill>
                <a:latin typeface="Times New Roman" panose="02020603050405020304" pitchFamily="18" charset="0"/>
                <a:ea typeface="Cambria"/>
                <a:cs typeface="Times New Roman" panose="02020603050405020304" pitchFamily="18" charset="0"/>
                <a:sym typeface="Cambria"/>
              </a:rPr>
              <a:t>style d’attachement</a:t>
            </a:r>
            <a:r>
              <a:rPr lang="fr-CA" dirty="0">
                <a:uFill>
                  <a:solidFill/>
                </a:uFill>
                <a:latin typeface="Times New Roman" panose="02020603050405020304" pitchFamily="18" charset="0"/>
                <a:ea typeface="Cambria"/>
                <a:cs typeface="Times New Roman" panose="02020603050405020304" pitchFamily="18" charset="0"/>
                <a:sym typeface="Cambria"/>
              </a:rPr>
              <a:t>. </a:t>
            </a:r>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marL="1657350" lvl="7" indent="-285750">
              <a:buFont typeface="Wingdings" panose="05000000000000000000" pitchFamily="2" charset="2"/>
              <a:buChar char="Ø"/>
            </a:pPr>
            <a:r>
              <a:rPr lang="fr-CA" b="1" dirty="0">
                <a:uFill>
                  <a:solidFill/>
                </a:uFill>
                <a:latin typeface="Times New Roman" panose="02020603050405020304" pitchFamily="18" charset="0"/>
                <a:ea typeface="Cambria"/>
                <a:cs typeface="Times New Roman" panose="02020603050405020304" pitchFamily="18" charset="0"/>
                <a:sym typeface="Cambria"/>
              </a:rPr>
              <a:t>Cultures interpersonnelle de </a:t>
            </a:r>
            <a:r>
              <a:rPr lang="fr-CA" b="1" dirty="0" smtClean="0">
                <a:uFill>
                  <a:solidFill/>
                </a:uFill>
                <a:latin typeface="Times New Roman" panose="02020603050405020304" pitchFamily="18" charset="0"/>
                <a:ea typeface="Cambria"/>
                <a:cs typeface="Times New Roman" panose="02020603050405020304" pitchFamily="18" charset="0"/>
                <a:sym typeface="Cambria"/>
              </a:rPr>
              <a:t>l’école</a:t>
            </a:r>
          </a:p>
          <a:p>
            <a:pPr marL="2114550" lvl="8" indent="-285750">
              <a:buFont typeface="Arial" panose="020B0604020202020204" pitchFamily="34" charset="0"/>
              <a:buChar char="•"/>
            </a:pPr>
            <a:r>
              <a:rPr lang="fr-CA" dirty="0">
                <a:uFill>
                  <a:solidFill/>
                </a:uFill>
                <a:latin typeface="Times New Roman" panose="02020603050405020304" pitchFamily="18" charset="0"/>
                <a:ea typeface="Cambria"/>
                <a:cs typeface="Times New Roman" panose="02020603050405020304" pitchFamily="18" charset="0"/>
                <a:sym typeface="Cambria"/>
              </a:rPr>
              <a:t>La culture interpersonnelle prônée par les écoles agirait à l’intérieur de la classe et influencerait les interactions enseignant‐élève.</a:t>
            </a:r>
          </a:p>
          <a:p>
            <a:pPr marL="2114550" lvl="8" indent="-285750">
              <a:buFont typeface="Arial" panose="020B0604020202020204" pitchFamily="34" charset="0"/>
              <a:buChar char="•"/>
            </a:pPr>
            <a:r>
              <a:rPr lang="fr-CA" dirty="0" smtClean="0">
                <a:uFill>
                  <a:solidFill/>
                </a:uFill>
                <a:latin typeface="Times New Roman" panose="02020603050405020304" pitchFamily="18" charset="0"/>
                <a:ea typeface="Cambria"/>
                <a:cs typeface="Times New Roman" panose="02020603050405020304" pitchFamily="18" charset="0"/>
                <a:sym typeface="Cambria"/>
              </a:rPr>
              <a:t>L’adoption </a:t>
            </a:r>
            <a:r>
              <a:rPr lang="fr-CA" dirty="0">
                <a:uFill>
                  <a:solidFill/>
                </a:uFill>
                <a:latin typeface="Times New Roman" panose="02020603050405020304" pitchFamily="18" charset="0"/>
                <a:ea typeface="Cambria"/>
                <a:cs typeface="Times New Roman" panose="02020603050405020304" pitchFamily="18" charset="0"/>
                <a:sym typeface="Cambria"/>
              </a:rPr>
              <a:t>d’attitudes favorables à une relation positive avec les élèves va parfois à l’encontre des règles implicites de l’école, </a:t>
            </a:r>
            <a:r>
              <a:rPr lang="fr-CA" dirty="0" smtClean="0">
                <a:uFill>
                  <a:solidFill/>
                </a:uFill>
                <a:latin typeface="Times New Roman" panose="02020603050405020304" pitchFamily="18" charset="0"/>
                <a:ea typeface="Cambria"/>
                <a:cs typeface="Times New Roman" panose="02020603050405020304" pitchFamily="18" charset="0"/>
                <a:sym typeface="Cambria"/>
              </a:rPr>
              <a:t>qui favorise </a:t>
            </a:r>
            <a:r>
              <a:rPr lang="fr-CA" dirty="0">
                <a:uFill>
                  <a:solidFill/>
                </a:uFill>
                <a:latin typeface="Times New Roman" panose="02020603050405020304" pitchFamily="18" charset="0"/>
                <a:ea typeface="Cambria"/>
                <a:cs typeface="Times New Roman" panose="02020603050405020304" pitchFamily="18" charset="0"/>
                <a:sym typeface="Cambria"/>
              </a:rPr>
              <a:t>plutôt que les enseignants conservent une distance avec leurs élèves. </a:t>
            </a:r>
            <a:r>
              <a:rPr lang="fr-CA" dirty="0" smtClean="0">
                <a:uFill>
                  <a:solidFill/>
                </a:uFill>
                <a:latin typeface="Times New Roman" panose="02020603050405020304" pitchFamily="18" charset="0"/>
                <a:ea typeface="Cambria"/>
                <a:cs typeface="Times New Roman" panose="02020603050405020304" pitchFamily="18" charset="0"/>
                <a:sym typeface="Cambria"/>
              </a:rPr>
              <a:t>Les </a:t>
            </a:r>
            <a:r>
              <a:rPr lang="fr-CA" dirty="0">
                <a:uFill>
                  <a:solidFill/>
                </a:uFill>
                <a:latin typeface="Times New Roman" panose="02020603050405020304" pitchFamily="18" charset="0"/>
                <a:ea typeface="Cambria"/>
                <a:cs typeface="Times New Roman" panose="02020603050405020304" pitchFamily="18" charset="0"/>
                <a:sym typeface="Cambria"/>
              </a:rPr>
              <a:t>opportunités limitées d’interaction avec </a:t>
            </a:r>
            <a:r>
              <a:rPr lang="fr-CA" dirty="0" smtClean="0">
                <a:uFill>
                  <a:solidFill/>
                </a:uFill>
                <a:latin typeface="Times New Roman" panose="02020603050405020304" pitchFamily="18" charset="0"/>
                <a:ea typeface="Cambria"/>
                <a:cs typeface="Times New Roman" panose="02020603050405020304" pitchFamily="18" charset="0"/>
                <a:sym typeface="Cambria"/>
              </a:rPr>
              <a:t>les élèves </a:t>
            </a:r>
            <a:r>
              <a:rPr lang="fr-CA" dirty="0">
                <a:uFill>
                  <a:solidFill/>
                </a:uFill>
                <a:latin typeface="Times New Roman" panose="02020603050405020304" pitchFamily="18" charset="0"/>
                <a:ea typeface="Cambria"/>
                <a:cs typeface="Times New Roman" panose="02020603050405020304" pitchFamily="18" charset="0"/>
                <a:sym typeface="Cambria"/>
              </a:rPr>
              <a:t>sont ainsi une réalité de leur établissement</a:t>
            </a:r>
            <a:r>
              <a:rPr lang="fr-CA" dirty="0" smtClean="0">
                <a:uFill>
                  <a:solidFill/>
                </a:uFill>
                <a:latin typeface="Times New Roman" panose="02020603050405020304" pitchFamily="18" charset="0"/>
                <a:ea typeface="Cambria"/>
                <a:cs typeface="Times New Roman" panose="02020603050405020304" pitchFamily="18" charset="0"/>
                <a:sym typeface="Cambria"/>
              </a:rPr>
              <a:t>.</a:t>
            </a:r>
            <a:endParaRPr lang="fr-CA" b="1" dirty="0" smtClean="0">
              <a:uFill>
                <a:solidFill/>
              </a:uFill>
              <a:latin typeface="Times New Roman" panose="02020603050405020304" pitchFamily="18" charset="0"/>
              <a:ea typeface="Cambria"/>
              <a:cs typeface="Times New Roman" panose="02020603050405020304" pitchFamily="18" charset="0"/>
              <a:sym typeface="Cambria"/>
            </a:endParaRPr>
          </a:p>
          <a:p>
            <a:pPr marL="1657350" lvl="7" indent="-285750">
              <a:buFont typeface="Wingdings" panose="05000000000000000000" pitchFamily="2" charset="2"/>
              <a:buChar char="Ø"/>
            </a:pPr>
            <a:r>
              <a:rPr lang="fr-CA" b="1" dirty="0">
                <a:uFill>
                  <a:solidFill/>
                </a:uFill>
                <a:latin typeface="Times New Roman" panose="02020603050405020304" pitchFamily="18" charset="0"/>
                <a:ea typeface="Cambria"/>
                <a:cs typeface="Times New Roman" panose="02020603050405020304" pitchFamily="18" charset="0"/>
                <a:sym typeface="Cambria"/>
              </a:rPr>
              <a:t>Contexte scolaire </a:t>
            </a:r>
            <a:r>
              <a:rPr lang="fr-CA" b="1" dirty="0" smtClean="0">
                <a:uFill>
                  <a:solidFill/>
                </a:uFill>
                <a:latin typeface="Times New Roman" panose="02020603050405020304" pitchFamily="18" charset="0"/>
                <a:ea typeface="Cambria"/>
                <a:cs typeface="Times New Roman" panose="02020603050405020304" pitchFamily="18" charset="0"/>
                <a:sym typeface="Cambria"/>
              </a:rPr>
              <a:t>actuel</a:t>
            </a:r>
          </a:p>
          <a:p>
            <a:pPr marL="2114550" lvl="8" indent="-285750">
              <a:buFont typeface="Arial" panose="020B0604020202020204" pitchFamily="34" charset="0"/>
              <a:buChar char="•"/>
            </a:pPr>
            <a:r>
              <a:rPr lang="fr-CA" dirty="0">
                <a:uFill>
                  <a:solidFill/>
                </a:uFill>
                <a:latin typeface="Times New Roman" panose="02020603050405020304" pitchFamily="18" charset="0"/>
                <a:ea typeface="Cambria"/>
                <a:cs typeface="Times New Roman" panose="02020603050405020304" pitchFamily="18" charset="0"/>
                <a:sym typeface="Cambria"/>
              </a:rPr>
              <a:t>La tâche des enseignants qui ne cesse d’augmenter leur laisse peu de temps pour des activités plus informelles qui </a:t>
            </a:r>
            <a:r>
              <a:rPr lang="fr-CA" dirty="0" smtClean="0">
                <a:uFill>
                  <a:solidFill/>
                </a:uFill>
                <a:latin typeface="Times New Roman" panose="02020603050405020304" pitchFamily="18" charset="0"/>
                <a:ea typeface="Cambria"/>
                <a:cs typeface="Times New Roman" panose="02020603050405020304" pitchFamily="18" charset="0"/>
                <a:sym typeface="Cambria"/>
              </a:rPr>
              <a:t>les rapprocheraient </a:t>
            </a:r>
            <a:r>
              <a:rPr lang="fr-CA" dirty="0">
                <a:uFill>
                  <a:solidFill/>
                </a:uFill>
                <a:latin typeface="Times New Roman" panose="02020603050405020304" pitchFamily="18" charset="0"/>
                <a:ea typeface="Cambria"/>
                <a:cs typeface="Times New Roman" panose="02020603050405020304" pitchFamily="18" charset="0"/>
                <a:sym typeface="Cambria"/>
              </a:rPr>
              <a:t>de leurs élèves.  </a:t>
            </a:r>
          </a:p>
          <a:p>
            <a:pPr marL="2114550" lvl="8" indent="-285750">
              <a:buFont typeface="Arial" panose="020B0604020202020204" pitchFamily="34" charset="0"/>
              <a:buChar char="•"/>
            </a:pPr>
            <a:r>
              <a:rPr lang="fr-CA" dirty="0" smtClean="0">
                <a:uFill>
                  <a:solidFill/>
                </a:uFill>
                <a:latin typeface="Times New Roman" panose="02020603050405020304" pitchFamily="18" charset="0"/>
                <a:ea typeface="Cambria"/>
                <a:cs typeface="Times New Roman" panose="02020603050405020304" pitchFamily="18" charset="0"/>
                <a:sym typeface="Cambria"/>
              </a:rPr>
              <a:t>Le </a:t>
            </a:r>
            <a:r>
              <a:rPr lang="fr-CA" dirty="0">
                <a:uFill>
                  <a:solidFill/>
                </a:uFill>
                <a:latin typeface="Times New Roman" panose="02020603050405020304" pitchFamily="18" charset="0"/>
                <a:ea typeface="Cambria"/>
                <a:cs typeface="Times New Roman" panose="02020603050405020304" pitchFamily="18" charset="0"/>
                <a:sym typeface="Cambria"/>
              </a:rPr>
              <a:t>ratio d’élèves au sein des classes est de plus en plus grand, ce qui ne favorise pas le développement des relations positives </a:t>
            </a:r>
            <a:r>
              <a:rPr lang="fr-CA" dirty="0" smtClean="0">
                <a:uFill>
                  <a:solidFill/>
                </a:uFill>
                <a:latin typeface="Times New Roman" panose="02020603050405020304" pitchFamily="18" charset="0"/>
                <a:ea typeface="Cambria"/>
                <a:cs typeface="Times New Roman" panose="02020603050405020304" pitchFamily="18" charset="0"/>
                <a:sym typeface="Cambria"/>
              </a:rPr>
              <a:t>avec leurs </a:t>
            </a:r>
            <a:r>
              <a:rPr lang="fr-CA" dirty="0">
                <a:uFill>
                  <a:solidFill/>
                </a:uFill>
                <a:latin typeface="Times New Roman" panose="02020603050405020304" pitchFamily="18" charset="0"/>
                <a:ea typeface="Cambria"/>
                <a:cs typeface="Times New Roman" panose="02020603050405020304" pitchFamily="18" charset="0"/>
                <a:sym typeface="Cambria"/>
              </a:rPr>
              <a:t>élèves.</a:t>
            </a: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828800" lvl="8"/>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2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039054508"/>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5" end="5"/>
                                            </p:txEl>
                                          </p:spTgt>
                                        </p:tgtEl>
                                        <p:attrNameLst>
                                          <p:attrName>style.visibility</p:attrName>
                                        </p:attrNameLst>
                                      </p:cBhvr>
                                      <p:to>
                                        <p:strVal val="visible"/>
                                      </p:to>
                                    </p:set>
                                    <p:animEffect transition="in" filter="fade">
                                      <p:cBhvr>
                                        <p:cTn id="35" dur="1000"/>
                                        <p:tgtEl>
                                          <p:spTgt spid="10">
                                            <p:txEl>
                                              <p:pRg st="5" end="5"/>
                                            </p:txEl>
                                          </p:spTgt>
                                        </p:tgtEl>
                                      </p:cBhvr>
                                    </p:animEffect>
                                    <p:anim calcmode="lin" valueType="num">
                                      <p:cBhvr>
                                        <p:cTn id="36"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6" end="6"/>
                                            </p:txEl>
                                          </p:spTgt>
                                        </p:tgtEl>
                                        <p:attrNameLst>
                                          <p:attrName>style.visibility</p:attrName>
                                        </p:attrNameLst>
                                      </p:cBhvr>
                                      <p:to>
                                        <p:strVal val="visible"/>
                                      </p:to>
                                    </p:set>
                                    <p:animEffect transition="in" filter="fade">
                                      <p:cBhvr>
                                        <p:cTn id="42" dur="1000"/>
                                        <p:tgtEl>
                                          <p:spTgt spid="10">
                                            <p:txEl>
                                              <p:pRg st="6" end="6"/>
                                            </p:txEl>
                                          </p:spTgt>
                                        </p:tgtEl>
                                      </p:cBhvr>
                                    </p:animEffect>
                                    <p:anim calcmode="lin" valueType="num">
                                      <p:cBhvr>
                                        <p:cTn id="43"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7" end="7"/>
                                            </p:txEl>
                                          </p:spTgt>
                                        </p:tgtEl>
                                        <p:attrNameLst>
                                          <p:attrName>style.visibility</p:attrName>
                                        </p:attrNameLst>
                                      </p:cBhvr>
                                      <p:to>
                                        <p:strVal val="visible"/>
                                      </p:to>
                                    </p:set>
                                    <p:animEffect transition="in" filter="fade">
                                      <p:cBhvr>
                                        <p:cTn id="49" dur="1000"/>
                                        <p:tgtEl>
                                          <p:spTgt spid="10">
                                            <p:txEl>
                                              <p:pRg st="7" end="7"/>
                                            </p:txEl>
                                          </p:spTgt>
                                        </p:tgtEl>
                                      </p:cBhvr>
                                    </p:animEffect>
                                    <p:anim calcmode="lin" valueType="num">
                                      <p:cBhvr>
                                        <p:cTn id="50"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8" end="8"/>
                                            </p:txEl>
                                          </p:spTgt>
                                        </p:tgtEl>
                                        <p:attrNameLst>
                                          <p:attrName>style.visibility</p:attrName>
                                        </p:attrNameLst>
                                      </p:cBhvr>
                                      <p:to>
                                        <p:strVal val="visible"/>
                                      </p:to>
                                    </p:set>
                                    <p:animEffect transition="in" filter="fade">
                                      <p:cBhvr>
                                        <p:cTn id="56" dur="1000"/>
                                        <p:tgtEl>
                                          <p:spTgt spid="10">
                                            <p:txEl>
                                              <p:pRg st="8" end="8"/>
                                            </p:txEl>
                                          </p:spTgt>
                                        </p:tgtEl>
                                      </p:cBhvr>
                                    </p:animEffect>
                                    <p:anim calcmode="lin" valueType="num">
                                      <p:cBhvr>
                                        <p:cTn id="57"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9" end="9"/>
                                            </p:txEl>
                                          </p:spTgt>
                                        </p:tgtEl>
                                        <p:attrNameLst>
                                          <p:attrName>style.visibility</p:attrName>
                                        </p:attrNameLst>
                                      </p:cBhvr>
                                      <p:to>
                                        <p:strVal val="visible"/>
                                      </p:to>
                                    </p:set>
                                    <p:animEffect transition="in" filter="fade">
                                      <p:cBhvr>
                                        <p:cTn id="63" dur="1000"/>
                                        <p:tgtEl>
                                          <p:spTgt spid="10">
                                            <p:txEl>
                                              <p:pRg st="9" end="9"/>
                                            </p:txEl>
                                          </p:spTgt>
                                        </p:tgtEl>
                                      </p:cBhvr>
                                    </p:animEffect>
                                    <p:anim calcmode="lin" valueType="num">
                                      <p:cBhvr>
                                        <p:cTn id="64"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CA" sz="2600" b="1" i="1" dirty="0" smtClean="0">
              <a:solidFill>
                <a:srgbClr val="FFFF00"/>
              </a:solidFill>
            </a:endParaRPr>
          </a:p>
          <a:p>
            <a:pPr algn="ctr"/>
            <a:r>
              <a:rPr lang="en-CA" sz="2600" b="1" i="1" dirty="0" smtClean="0">
                <a:solidFill>
                  <a:srgbClr val="FFFF00"/>
                </a:solidFill>
              </a:rPr>
              <a:t>IMPORTANCE </a:t>
            </a:r>
            <a:r>
              <a:rPr lang="en-CA" sz="2600" b="1" i="1" dirty="0">
                <a:solidFill>
                  <a:srgbClr val="FFFF00"/>
                </a:solidFill>
              </a:rPr>
              <a:t>DU STYLE </a:t>
            </a:r>
          </a:p>
          <a:p>
            <a:pPr algn="ctr"/>
            <a:r>
              <a:rPr lang="en-CA" sz="2600" b="1" i="1" dirty="0">
                <a:solidFill>
                  <a:srgbClr val="FFFF00"/>
                </a:solidFill>
              </a:rPr>
              <a:t>COMMUNICATIF DE L’ENSEIGNANT</a:t>
            </a:r>
          </a:p>
          <a:p>
            <a:pPr algn="ctr"/>
            <a:endParaRPr lang="en-CA" sz="26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10</a:t>
            </a:fld>
            <a:endParaRPr lang="en-US"/>
          </a:p>
        </p:txBody>
      </p:sp>
      <p:sp>
        <p:nvSpPr>
          <p:cNvPr id="10" name="Rectangle 9"/>
          <p:cNvSpPr/>
          <p:nvPr/>
        </p:nvSpPr>
        <p:spPr>
          <a:xfrm>
            <a:off x="-152400" y="920696"/>
            <a:ext cx="9144000" cy="5432256"/>
          </a:xfrm>
          <a:prstGeom prst="rect">
            <a:avLst/>
          </a:prstGeom>
        </p:spPr>
        <p:txBody>
          <a:bodyPr wrap="square">
            <a:spAutoFit/>
          </a:bodyPr>
          <a:lstStyle/>
          <a:p>
            <a:pPr marL="1371600" lvl="7"/>
            <a:r>
              <a:rPr lang="fr-CA" b="1" dirty="0" smtClean="0">
                <a:uFill>
                  <a:solidFill/>
                </a:uFill>
                <a:latin typeface="Times New Roman" panose="02020603050405020304" pitchFamily="18" charset="0"/>
                <a:ea typeface="Cambria"/>
                <a:cs typeface="Times New Roman" panose="02020603050405020304" pitchFamily="18" charset="0"/>
                <a:sym typeface="Cambria"/>
              </a:rPr>
              <a:t>Sphères </a:t>
            </a:r>
            <a:r>
              <a:rPr lang="fr-CA" b="1" dirty="0">
                <a:uFill>
                  <a:solidFill/>
                </a:uFill>
                <a:latin typeface="Times New Roman" panose="02020603050405020304" pitchFamily="18" charset="0"/>
                <a:ea typeface="Cambria"/>
                <a:cs typeface="Times New Roman" panose="02020603050405020304" pitchFamily="18" charset="0"/>
                <a:sym typeface="Cambria"/>
              </a:rPr>
              <a:t>influencées par une relation enseignant-élève positive</a:t>
            </a:r>
            <a:r>
              <a:rPr lang="fr-CA" dirty="0" smtClean="0">
                <a:uFill>
                  <a:solidFill/>
                </a:uFill>
                <a:latin typeface="Times New Roman" panose="02020603050405020304" pitchFamily="18" charset="0"/>
                <a:ea typeface="Cambria"/>
                <a:cs typeface="Times New Roman" panose="02020603050405020304" pitchFamily="18" charset="0"/>
                <a:sym typeface="Cambria"/>
              </a:rPr>
              <a:t>…</a:t>
            </a:r>
          </a:p>
          <a:p>
            <a:pPr marL="1371600" lvl="7"/>
            <a:endParaRPr lang="fr-CA" sz="8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800" b="1" dirty="0">
              <a:uFill>
                <a:solidFill/>
              </a:uFill>
              <a:latin typeface="Times New Roman" panose="02020603050405020304" pitchFamily="18" charset="0"/>
              <a:ea typeface="Cambria"/>
              <a:cs typeface="Times New Roman" panose="02020603050405020304" pitchFamily="18" charset="0"/>
              <a:sym typeface="Cambria"/>
            </a:endParaRPr>
          </a:p>
          <a:p>
            <a:pPr marL="1657350" lvl="7" indent="-285750">
              <a:buFont typeface="Wingdings" panose="05000000000000000000" pitchFamily="2" charset="2"/>
              <a:buChar char="Ø"/>
            </a:pPr>
            <a:r>
              <a:rPr lang="fr-CA" b="1" dirty="0">
                <a:uFill>
                  <a:solidFill/>
                </a:uFill>
                <a:latin typeface="Times New Roman" panose="02020603050405020304" pitchFamily="18" charset="0"/>
                <a:ea typeface="Cambria"/>
                <a:cs typeface="Times New Roman" panose="02020603050405020304" pitchFamily="18" charset="0"/>
                <a:sym typeface="Cambria"/>
              </a:rPr>
              <a:t>ENGAGEMENT ET RÉUSSITE </a:t>
            </a:r>
            <a:r>
              <a:rPr lang="fr-CA" b="1" dirty="0" smtClean="0">
                <a:uFill>
                  <a:solidFill/>
                </a:uFill>
                <a:latin typeface="Times New Roman" panose="02020603050405020304" pitchFamily="18" charset="0"/>
                <a:ea typeface="Cambria"/>
                <a:cs typeface="Times New Roman" panose="02020603050405020304" pitchFamily="18" charset="0"/>
                <a:sym typeface="Cambria"/>
              </a:rPr>
              <a:t>SCOLAIRES </a:t>
            </a:r>
          </a:p>
          <a:p>
            <a:pPr marL="1371600" lvl="7"/>
            <a:endParaRPr lang="fr-CA" sz="800" b="1" dirty="0" smtClean="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Amélioration </a:t>
            </a:r>
            <a:r>
              <a:rPr lang="fr-CA" sz="2000" dirty="0">
                <a:uFill>
                  <a:solidFill/>
                </a:uFill>
                <a:latin typeface="Times New Roman" panose="02020603050405020304" pitchFamily="18" charset="0"/>
                <a:ea typeface="Cambria"/>
                <a:cs typeface="Times New Roman" panose="02020603050405020304" pitchFamily="18" charset="0"/>
                <a:sym typeface="Cambria"/>
              </a:rPr>
              <a:t>de la participation en classe</a:t>
            </a:r>
          </a:p>
          <a:p>
            <a:pPr marL="2171700" lvl="8" indent="-34290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Attitude positive envers l’école</a:t>
            </a:r>
          </a:p>
          <a:p>
            <a:pPr marL="2171700" lvl="8" indent="-34290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Motivation accrue</a:t>
            </a:r>
          </a:p>
          <a:p>
            <a:pPr marL="2171700" lvl="8" indent="-34290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Meilleurs résultats scolaires</a:t>
            </a:r>
          </a:p>
          <a:p>
            <a:pPr marL="2171700" lvl="8" indent="-34290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Persévérance dans les études</a:t>
            </a:r>
          </a:p>
          <a:p>
            <a:pPr marL="2171700" lvl="8" indent="-34290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Diminution du risque de décrochage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scolaire</a:t>
            </a:r>
            <a:endParaRPr lang="fr-CA" sz="22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900" b="1" dirty="0">
              <a:uFill>
                <a:solidFill/>
              </a:uFill>
              <a:latin typeface="Times New Roman" panose="02020603050405020304" pitchFamily="18" charset="0"/>
              <a:ea typeface="Cambria"/>
              <a:cs typeface="Times New Roman" panose="02020603050405020304" pitchFamily="18" charset="0"/>
              <a:sym typeface="Cambria"/>
            </a:endParaRPr>
          </a:p>
          <a:p>
            <a:pPr marL="1657350" lvl="7" indent="-285750">
              <a:buFont typeface="Wingdings" panose="05000000000000000000" pitchFamily="2" charset="2"/>
              <a:buChar char="Ø"/>
            </a:pPr>
            <a:r>
              <a:rPr lang="fr-CA" b="1" dirty="0">
                <a:uFill>
                  <a:solidFill/>
                </a:uFill>
                <a:latin typeface="Times New Roman" panose="02020603050405020304" pitchFamily="18" charset="0"/>
                <a:ea typeface="Cambria"/>
                <a:cs typeface="Times New Roman" panose="02020603050405020304" pitchFamily="18" charset="0"/>
                <a:sym typeface="Cambria"/>
              </a:rPr>
              <a:t>BIEN-ÊTRE PSYCHOLOGIQUE ET ÉMOTIONNEL DE L’ÉLÈVE</a:t>
            </a:r>
            <a:endParaRPr lang="fr-CA"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800" dirty="0" smtClean="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Source d’attachement sécurisant</a:t>
            </a:r>
          </a:p>
          <a:p>
            <a:pPr marL="2171700" lvl="8" indent="-34290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Diminution </a:t>
            </a:r>
            <a:r>
              <a:rPr lang="fr-CA" sz="2000" dirty="0">
                <a:uFill>
                  <a:solidFill/>
                </a:uFill>
                <a:latin typeface="Times New Roman" panose="02020603050405020304" pitchFamily="18" charset="0"/>
                <a:ea typeface="Cambria"/>
                <a:cs typeface="Times New Roman" panose="02020603050405020304" pitchFamily="18" charset="0"/>
                <a:sym typeface="Cambria"/>
              </a:rPr>
              <a:t>des symptômes dépressifs</a:t>
            </a:r>
          </a:p>
          <a:p>
            <a:pPr marL="2171700" lvl="8" indent="-34290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Augmentation </a:t>
            </a:r>
            <a:r>
              <a:rPr lang="fr-CA" sz="2000" dirty="0">
                <a:uFill>
                  <a:solidFill/>
                </a:uFill>
                <a:latin typeface="Times New Roman" panose="02020603050405020304" pitchFamily="18" charset="0"/>
                <a:ea typeface="Cambria"/>
                <a:cs typeface="Times New Roman" panose="02020603050405020304" pitchFamily="18" charset="0"/>
                <a:sym typeface="Cambria"/>
              </a:rPr>
              <a:t>de l’estime de soi</a:t>
            </a:r>
          </a:p>
          <a:p>
            <a:pPr marL="2171700" lvl="8" indent="-34290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Réduction </a:t>
            </a:r>
            <a:r>
              <a:rPr lang="fr-CA" sz="2000" dirty="0">
                <a:uFill>
                  <a:solidFill/>
                </a:uFill>
                <a:latin typeface="Times New Roman" panose="02020603050405020304" pitchFamily="18" charset="0"/>
                <a:ea typeface="Cambria"/>
                <a:cs typeface="Times New Roman" panose="02020603050405020304" pitchFamily="18" charset="0"/>
                <a:sym typeface="Cambria"/>
              </a:rPr>
              <a:t>du sentiment de détresse</a:t>
            </a:r>
          </a:p>
          <a:p>
            <a:pPr marL="2171700" lvl="8" indent="-34290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Meilleur </a:t>
            </a:r>
            <a:r>
              <a:rPr lang="fr-CA" sz="2000" dirty="0">
                <a:uFill>
                  <a:solidFill/>
                </a:uFill>
                <a:latin typeface="Times New Roman" panose="02020603050405020304" pitchFamily="18" charset="0"/>
                <a:ea typeface="Cambria"/>
                <a:cs typeface="Times New Roman" panose="02020603050405020304" pitchFamily="18" charset="0"/>
                <a:sym typeface="Cambria"/>
              </a:rPr>
              <a:t>contrôle des émotions et des pensées</a:t>
            </a: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7616206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1000"/>
                                        <p:tgtEl>
                                          <p:spTgt spid="10">
                                            <p:txEl>
                                              <p:pRg st="8" end="8"/>
                                            </p:txEl>
                                          </p:spTgt>
                                        </p:tgtEl>
                                      </p:cBhvr>
                                    </p:animEffect>
                                    <p:anim calcmode="lin" valueType="num">
                                      <p:cBhvr>
                                        <p:cTn id="4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9" end="9"/>
                                            </p:txEl>
                                          </p:spTgt>
                                        </p:tgtEl>
                                        <p:attrNameLst>
                                          <p:attrName>style.visibility</p:attrName>
                                        </p:attrNameLst>
                                      </p:cBhvr>
                                      <p:to>
                                        <p:strVal val="visible"/>
                                      </p:to>
                                    </p:set>
                                    <p:animEffect transition="in" filter="fade">
                                      <p:cBhvr>
                                        <p:cTn id="49" dur="1000"/>
                                        <p:tgtEl>
                                          <p:spTgt spid="10">
                                            <p:txEl>
                                              <p:pRg st="9" end="9"/>
                                            </p:txEl>
                                          </p:spTgt>
                                        </p:tgtEl>
                                      </p:cBhvr>
                                    </p:animEffect>
                                    <p:anim calcmode="lin" valueType="num">
                                      <p:cBhvr>
                                        <p:cTn id="50"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0" end="10"/>
                                            </p:txEl>
                                          </p:spTgt>
                                        </p:tgtEl>
                                        <p:attrNameLst>
                                          <p:attrName>style.visibility</p:attrName>
                                        </p:attrNameLst>
                                      </p:cBhvr>
                                      <p:to>
                                        <p:strVal val="visible"/>
                                      </p:to>
                                    </p:set>
                                    <p:animEffect transition="in" filter="fade">
                                      <p:cBhvr>
                                        <p:cTn id="56" dur="1000"/>
                                        <p:tgtEl>
                                          <p:spTgt spid="10">
                                            <p:txEl>
                                              <p:pRg st="10" end="10"/>
                                            </p:txEl>
                                          </p:spTgt>
                                        </p:tgtEl>
                                      </p:cBhvr>
                                    </p:animEffect>
                                    <p:anim calcmode="lin" valueType="num">
                                      <p:cBhvr>
                                        <p:cTn id="57"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2" end="12"/>
                                            </p:txEl>
                                          </p:spTgt>
                                        </p:tgtEl>
                                        <p:attrNameLst>
                                          <p:attrName>style.visibility</p:attrName>
                                        </p:attrNameLst>
                                      </p:cBhvr>
                                      <p:to>
                                        <p:strVal val="visible"/>
                                      </p:to>
                                    </p:set>
                                    <p:animEffect transition="in" filter="fade">
                                      <p:cBhvr>
                                        <p:cTn id="63" dur="1000"/>
                                        <p:tgtEl>
                                          <p:spTgt spid="10">
                                            <p:txEl>
                                              <p:pRg st="12" end="12"/>
                                            </p:txEl>
                                          </p:spTgt>
                                        </p:tgtEl>
                                      </p:cBhvr>
                                    </p:animEffect>
                                    <p:anim calcmode="lin" valueType="num">
                                      <p:cBhvr>
                                        <p:cTn id="64"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8" end="18"/>
                                            </p:txEl>
                                          </p:spTgt>
                                        </p:tgtEl>
                                        <p:attrNameLst>
                                          <p:attrName>style.visibility</p:attrName>
                                        </p:attrNameLst>
                                      </p:cBhvr>
                                      <p:to>
                                        <p:strVal val="visible"/>
                                      </p:to>
                                    </p:set>
                                    <p:animEffect transition="in" filter="fade">
                                      <p:cBhvr>
                                        <p:cTn id="70" dur="1000"/>
                                        <p:tgtEl>
                                          <p:spTgt spid="10">
                                            <p:txEl>
                                              <p:pRg st="18" end="18"/>
                                            </p:txEl>
                                          </p:spTgt>
                                        </p:tgtEl>
                                      </p:cBhvr>
                                    </p:animEffect>
                                    <p:anim calcmode="lin" valueType="num">
                                      <p:cBhvr>
                                        <p:cTn id="71" dur="1000" fill="hold"/>
                                        <p:tgtEl>
                                          <p:spTgt spid="10">
                                            <p:txEl>
                                              <p:pRg st="18" end="18"/>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8" end="18"/>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4" end="14"/>
                                            </p:txEl>
                                          </p:spTgt>
                                        </p:tgtEl>
                                        <p:attrNameLst>
                                          <p:attrName>style.visibility</p:attrName>
                                        </p:attrNameLst>
                                      </p:cBhvr>
                                      <p:to>
                                        <p:strVal val="visible"/>
                                      </p:to>
                                    </p:set>
                                    <p:animEffect transition="in" filter="fade">
                                      <p:cBhvr>
                                        <p:cTn id="77" dur="1000"/>
                                        <p:tgtEl>
                                          <p:spTgt spid="10">
                                            <p:txEl>
                                              <p:pRg st="14" end="14"/>
                                            </p:txEl>
                                          </p:spTgt>
                                        </p:tgtEl>
                                      </p:cBhvr>
                                    </p:animEffect>
                                    <p:anim calcmode="lin" valueType="num">
                                      <p:cBhvr>
                                        <p:cTn id="78" dur="1000" fill="hold"/>
                                        <p:tgtEl>
                                          <p:spTgt spid="10">
                                            <p:txEl>
                                              <p:pRg st="14" end="14"/>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4" end="14"/>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10">
                                            <p:txEl>
                                              <p:pRg st="15" end="15"/>
                                            </p:txEl>
                                          </p:spTgt>
                                        </p:tgtEl>
                                        <p:attrNameLst>
                                          <p:attrName>style.visibility</p:attrName>
                                        </p:attrNameLst>
                                      </p:cBhvr>
                                      <p:to>
                                        <p:strVal val="visible"/>
                                      </p:to>
                                    </p:set>
                                    <p:animEffect transition="in" filter="fade">
                                      <p:cBhvr>
                                        <p:cTn id="84" dur="1000"/>
                                        <p:tgtEl>
                                          <p:spTgt spid="10">
                                            <p:txEl>
                                              <p:pRg st="15" end="15"/>
                                            </p:txEl>
                                          </p:spTgt>
                                        </p:tgtEl>
                                      </p:cBhvr>
                                    </p:animEffect>
                                    <p:anim calcmode="lin" valueType="num">
                                      <p:cBhvr>
                                        <p:cTn id="85" dur="1000" fill="hold"/>
                                        <p:tgtEl>
                                          <p:spTgt spid="10">
                                            <p:txEl>
                                              <p:pRg st="15" end="15"/>
                                            </p:txEl>
                                          </p:spTgt>
                                        </p:tgtEl>
                                        <p:attrNameLst>
                                          <p:attrName>ppt_x</p:attrName>
                                        </p:attrNameLst>
                                      </p:cBhvr>
                                      <p:tavLst>
                                        <p:tav tm="0">
                                          <p:val>
                                            <p:strVal val="#ppt_x"/>
                                          </p:val>
                                        </p:tav>
                                        <p:tav tm="100000">
                                          <p:val>
                                            <p:strVal val="#ppt_x"/>
                                          </p:val>
                                        </p:tav>
                                      </p:tavLst>
                                    </p:anim>
                                    <p:anim calcmode="lin" valueType="num">
                                      <p:cBhvr>
                                        <p:cTn id="86" dur="1000" fill="hold"/>
                                        <p:tgtEl>
                                          <p:spTgt spid="10">
                                            <p:txEl>
                                              <p:pRg st="15" end="15"/>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nodeType="clickEffect">
                                  <p:stCondLst>
                                    <p:cond delay="0"/>
                                  </p:stCondLst>
                                  <p:childTnLst>
                                    <p:set>
                                      <p:cBhvr>
                                        <p:cTn id="90" dur="1" fill="hold">
                                          <p:stCondLst>
                                            <p:cond delay="0"/>
                                          </p:stCondLst>
                                        </p:cTn>
                                        <p:tgtEl>
                                          <p:spTgt spid="10">
                                            <p:txEl>
                                              <p:pRg st="16" end="16"/>
                                            </p:txEl>
                                          </p:spTgt>
                                        </p:tgtEl>
                                        <p:attrNameLst>
                                          <p:attrName>style.visibility</p:attrName>
                                        </p:attrNameLst>
                                      </p:cBhvr>
                                      <p:to>
                                        <p:strVal val="visible"/>
                                      </p:to>
                                    </p:set>
                                    <p:animEffect transition="in" filter="fade">
                                      <p:cBhvr>
                                        <p:cTn id="91" dur="1000"/>
                                        <p:tgtEl>
                                          <p:spTgt spid="10">
                                            <p:txEl>
                                              <p:pRg st="16" end="16"/>
                                            </p:txEl>
                                          </p:spTgt>
                                        </p:tgtEl>
                                      </p:cBhvr>
                                    </p:animEffect>
                                    <p:anim calcmode="lin" valueType="num">
                                      <p:cBhvr>
                                        <p:cTn id="92" dur="1000" fill="hold"/>
                                        <p:tgtEl>
                                          <p:spTgt spid="10">
                                            <p:txEl>
                                              <p:pRg st="16" end="16"/>
                                            </p:txEl>
                                          </p:spTgt>
                                        </p:tgtEl>
                                        <p:attrNameLst>
                                          <p:attrName>ppt_x</p:attrName>
                                        </p:attrNameLst>
                                      </p:cBhvr>
                                      <p:tavLst>
                                        <p:tav tm="0">
                                          <p:val>
                                            <p:strVal val="#ppt_x"/>
                                          </p:val>
                                        </p:tav>
                                        <p:tav tm="100000">
                                          <p:val>
                                            <p:strVal val="#ppt_x"/>
                                          </p:val>
                                        </p:tav>
                                      </p:tavLst>
                                    </p:anim>
                                    <p:anim calcmode="lin" valueType="num">
                                      <p:cBhvr>
                                        <p:cTn id="93" dur="1000" fill="hold"/>
                                        <p:tgtEl>
                                          <p:spTgt spid="10">
                                            <p:txEl>
                                              <p:pRg st="16" end="16"/>
                                            </p:txEl>
                                          </p:spTgt>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nodeType="clickEffect">
                                  <p:stCondLst>
                                    <p:cond delay="0"/>
                                  </p:stCondLst>
                                  <p:childTnLst>
                                    <p:set>
                                      <p:cBhvr>
                                        <p:cTn id="97" dur="1" fill="hold">
                                          <p:stCondLst>
                                            <p:cond delay="0"/>
                                          </p:stCondLst>
                                        </p:cTn>
                                        <p:tgtEl>
                                          <p:spTgt spid="10">
                                            <p:txEl>
                                              <p:pRg st="17" end="17"/>
                                            </p:txEl>
                                          </p:spTgt>
                                        </p:tgtEl>
                                        <p:attrNameLst>
                                          <p:attrName>style.visibility</p:attrName>
                                        </p:attrNameLst>
                                      </p:cBhvr>
                                      <p:to>
                                        <p:strVal val="visible"/>
                                      </p:to>
                                    </p:set>
                                    <p:animEffect transition="in" filter="fade">
                                      <p:cBhvr>
                                        <p:cTn id="98" dur="1000"/>
                                        <p:tgtEl>
                                          <p:spTgt spid="10">
                                            <p:txEl>
                                              <p:pRg st="17" end="17"/>
                                            </p:txEl>
                                          </p:spTgt>
                                        </p:tgtEl>
                                      </p:cBhvr>
                                    </p:animEffect>
                                    <p:anim calcmode="lin" valueType="num">
                                      <p:cBhvr>
                                        <p:cTn id="99" dur="1000" fill="hold"/>
                                        <p:tgtEl>
                                          <p:spTgt spid="10">
                                            <p:txEl>
                                              <p:pRg st="17" end="17"/>
                                            </p:txEl>
                                          </p:spTgt>
                                        </p:tgtEl>
                                        <p:attrNameLst>
                                          <p:attrName>ppt_x</p:attrName>
                                        </p:attrNameLst>
                                      </p:cBhvr>
                                      <p:tavLst>
                                        <p:tav tm="0">
                                          <p:val>
                                            <p:strVal val="#ppt_x"/>
                                          </p:val>
                                        </p:tav>
                                        <p:tav tm="100000">
                                          <p:val>
                                            <p:strVal val="#ppt_x"/>
                                          </p:val>
                                        </p:tav>
                                      </p:tavLst>
                                    </p:anim>
                                    <p:anim calcmode="lin" valueType="num">
                                      <p:cBhvr>
                                        <p:cTn id="100" dur="1000" fill="hold"/>
                                        <p:tgtEl>
                                          <p:spTgt spid="10">
                                            <p:txEl>
                                              <p:pRg st="17" end="1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CA" sz="2600" b="1" i="1" dirty="0" smtClean="0">
              <a:solidFill>
                <a:srgbClr val="FFFF00"/>
              </a:solidFill>
            </a:endParaRPr>
          </a:p>
          <a:p>
            <a:pPr algn="ctr"/>
            <a:r>
              <a:rPr lang="en-CA" sz="2600" b="1" i="1" dirty="0" smtClean="0">
                <a:solidFill>
                  <a:srgbClr val="FFFF00"/>
                </a:solidFill>
              </a:rPr>
              <a:t>IMPORTANCE </a:t>
            </a:r>
            <a:r>
              <a:rPr lang="en-CA" sz="2600" b="1" i="1" dirty="0">
                <a:solidFill>
                  <a:srgbClr val="FFFF00"/>
                </a:solidFill>
              </a:rPr>
              <a:t>DU STYLE </a:t>
            </a:r>
          </a:p>
          <a:p>
            <a:pPr algn="ctr"/>
            <a:r>
              <a:rPr lang="en-CA" sz="2600" b="1" i="1" dirty="0">
                <a:solidFill>
                  <a:srgbClr val="FFFF00"/>
                </a:solidFill>
              </a:rPr>
              <a:t>COMMUNICATIF DE L’ENSEIGNANT</a:t>
            </a:r>
          </a:p>
          <a:p>
            <a:pPr algn="ctr"/>
            <a:endParaRPr lang="en-CA" sz="26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11</a:t>
            </a:fld>
            <a:endParaRPr lang="en-US"/>
          </a:p>
        </p:txBody>
      </p:sp>
      <p:sp>
        <p:nvSpPr>
          <p:cNvPr id="10" name="Rectangle 9"/>
          <p:cNvSpPr/>
          <p:nvPr/>
        </p:nvSpPr>
        <p:spPr>
          <a:xfrm>
            <a:off x="-152400" y="920696"/>
            <a:ext cx="9144000" cy="4616648"/>
          </a:xfrm>
          <a:prstGeom prst="rect">
            <a:avLst/>
          </a:prstGeom>
        </p:spPr>
        <p:txBody>
          <a:bodyPr wrap="square">
            <a:spAutoFit/>
          </a:bodyPr>
          <a:lstStyle/>
          <a:p>
            <a:pPr marL="1371600" lvl="7"/>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marL="1657350" lvl="7" indent="-285750">
              <a:buFont typeface="Wingdings" panose="05000000000000000000" pitchFamily="2" charset="2"/>
              <a:buChar char="Ø"/>
            </a:pPr>
            <a:r>
              <a:rPr lang="fr-CA" b="1" dirty="0" smtClean="0">
                <a:uFill>
                  <a:solidFill/>
                </a:uFill>
                <a:latin typeface="Times New Roman" panose="02020603050405020304" pitchFamily="18" charset="0"/>
                <a:ea typeface="Cambria"/>
                <a:cs typeface="Times New Roman" panose="02020603050405020304" pitchFamily="18" charset="0"/>
                <a:sym typeface="Cambria"/>
              </a:rPr>
              <a:t>PROBLÈMES </a:t>
            </a:r>
            <a:r>
              <a:rPr lang="fr-CA" b="1" dirty="0">
                <a:uFill>
                  <a:solidFill/>
                </a:uFill>
                <a:latin typeface="Times New Roman" panose="02020603050405020304" pitchFamily="18" charset="0"/>
                <a:ea typeface="Cambria"/>
                <a:cs typeface="Times New Roman" panose="02020603050405020304" pitchFamily="18" charset="0"/>
                <a:sym typeface="Cambria"/>
              </a:rPr>
              <a:t>DE </a:t>
            </a:r>
            <a:r>
              <a:rPr lang="fr-CA" b="1" dirty="0" smtClean="0">
                <a:uFill>
                  <a:solidFill/>
                </a:uFill>
                <a:latin typeface="Times New Roman" panose="02020603050405020304" pitchFamily="18" charset="0"/>
                <a:ea typeface="Cambria"/>
                <a:cs typeface="Times New Roman" panose="02020603050405020304" pitchFamily="18" charset="0"/>
                <a:sym typeface="Cambria"/>
              </a:rPr>
              <a:t>COMPORTEMENT ET </a:t>
            </a:r>
            <a:r>
              <a:rPr lang="fr-CA" b="1" dirty="0">
                <a:uFill>
                  <a:solidFill/>
                </a:uFill>
                <a:latin typeface="Times New Roman" panose="02020603050405020304" pitchFamily="18" charset="0"/>
                <a:ea typeface="Cambria"/>
                <a:cs typeface="Times New Roman" panose="02020603050405020304" pitchFamily="18" charset="0"/>
                <a:sym typeface="Cambria"/>
              </a:rPr>
              <a:t>HABILETÉS </a:t>
            </a:r>
            <a:r>
              <a:rPr lang="fr-CA" b="1" dirty="0" smtClean="0">
                <a:uFill>
                  <a:solidFill/>
                </a:uFill>
                <a:latin typeface="Times New Roman" panose="02020603050405020304" pitchFamily="18" charset="0"/>
                <a:ea typeface="Cambria"/>
                <a:cs typeface="Times New Roman" panose="02020603050405020304" pitchFamily="18" charset="0"/>
                <a:sym typeface="Cambria"/>
              </a:rPr>
              <a:t>SOCIALES</a:t>
            </a:r>
            <a:endParaRPr lang="fr-CA" sz="8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Moins de problèmes de comportements</a:t>
            </a:r>
          </a:p>
          <a:p>
            <a:pPr marL="2171700" lvl="8" indent="-34290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Réduction </a:t>
            </a:r>
            <a:r>
              <a:rPr lang="fr-CA" sz="2000" dirty="0">
                <a:uFill>
                  <a:solidFill/>
                </a:uFill>
                <a:latin typeface="Times New Roman" panose="02020603050405020304" pitchFamily="18" charset="0"/>
                <a:ea typeface="Cambria"/>
                <a:cs typeface="Times New Roman" panose="02020603050405020304" pitchFamily="18" charset="0"/>
                <a:sym typeface="Cambria"/>
              </a:rPr>
              <a:t>des risques de déviance et d’adoption de</a:t>
            </a:r>
          </a:p>
          <a:p>
            <a:pPr marL="2171700" lvl="8" indent="-34290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comportements violents</a:t>
            </a:r>
          </a:p>
          <a:p>
            <a:pPr marL="2171700" lvl="8" indent="-34290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Utilisation </a:t>
            </a:r>
            <a:r>
              <a:rPr lang="fr-CA" sz="2000" dirty="0">
                <a:uFill>
                  <a:solidFill/>
                </a:uFill>
                <a:latin typeface="Times New Roman" panose="02020603050405020304" pitchFamily="18" charset="0"/>
                <a:ea typeface="Cambria"/>
                <a:cs typeface="Times New Roman" panose="02020603050405020304" pitchFamily="18" charset="0"/>
                <a:sym typeface="Cambria"/>
              </a:rPr>
              <a:t>de comportements proactifs</a:t>
            </a:r>
          </a:p>
          <a:p>
            <a:pPr marL="2171700" lvl="8" indent="-34290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Meilleures </a:t>
            </a:r>
            <a:r>
              <a:rPr lang="fr-CA" sz="2000" dirty="0">
                <a:uFill>
                  <a:solidFill/>
                </a:uFill>
                <a:latin typeface="Times New Roman" panose="02020603050405020304" pitchFamily="18" charset="0"/>
                <a:ea typeface="Cambria"/>
                <a:cs typeface="Times New Roman" panose="02020603050405020304" pitchFamily="18" charset="0"/>
                <a:sym typeface="Cambria"/>
              </a:rPr>
              <a:t>compétences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sociales</a:t>
            </a:r>
          </a:p>
          <a:p>
            <a:pPr marL="1828800" lvl="8"/>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657350" lvl="7" indent="-285750">
              <a:buFont typeface="Wingdings" panose="05000000000000000000" pitchFamily="2" charset="2"/>
              <a:buChar char="Ø"/>
            </a:pPr>
            <a:r>
              <a:rPr lang="fr-CA" b="1" dirty="0" smtClean="0">
                <a:uFill>
                  <a:solidFill/>
                </a:uFill>
                <a:latin typeface="Times New Roman" panose="02020603050405020304" pitchFamily="18" charset="0"/>
                <a:ea typeface="Cambria"/>
                <a:cs typeface="Times New Roman" panose="02020603050405020304" pitchFamily="18" charset="0"/>
                <a:sym typeface="Cambria"/>
              </a:rPr>
              <a:t>TRANSITION PRIMAIRE-SECONDAIRE</a:t>
            </a:r>
          </a:p>
          <a:p>
            <a:pPr marL="1657350" lvl="7" indent="-285750">
              <a:buFont typeface="Wingdings" panose="05000000000000000000" pitchFamily="2" charset="2"/>
              <a:buChar char="Ø"/>
            </a:pP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Transition facilitée par une relation positive  </a:t>
            </a:r>
          </a:p>
          <a:p>
            <a:pPr marL="2171700" lvl="8" indent="-34290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Meilleure </a:t>
            </a:r>
            <a:r>
              <a:rPr lang="fr-CA" sz="2000" dirty="0">
                <a:uFill>
                  <a:solidFill/>
                </a:uFill>
                <a:latin typeface="Times New Roman" panose="02020603050405020304" pitchFamily="18" charset="0"/>
                <a:ea typeface="Cambria"/>
                <a:cs typeface="Times New Roman" panose="02020603050405020304" pitchFamily="18" charset="0"/>
                <a:sym typeface="Cambria"/>
              </a:rPr>
              <a:t>adaptation aux niveaux social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et émotionnel</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Diminution </a:t>
            </a:r>
            <a:r>
              <a:rPr lang="fr-CA" sz="2000" dirty="0">
                <a:uFill>
                  <a:solidFill/>
                </a:uFill>
                <a:latin typeface="Times New Roman" panose="02020603050405020304" pitchFamily="18" charset="0"/>
                <a:ea typeface="Cambria"/>
                <a:cs typeface="Times New Roman" panose="02020603050405020304" pitchFamily="18" charset="0"/>
                <a:sym typeface="Cambria"/>
              </a:rPr>
              <a:t>du stress</a:t>
            </a:r>
          </a:p>
          <a:p>
            <a:pPr marL="2171700" lvl="8" indent="-34290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Diminution </a:t>
            </a:r>
            <a:r>
              <a:rPr lang="fr-CA" sz="2000" dirty="0">
                <a:uFill>
                  <a:solidFill/>
                </a:uFill>
                <a:latin typeface="Times New Roman" panose="02020603050405020304" pitchFamily="18" charset="0"/>
                <a:ea typeface="Cambria"/>
                <a:cs typeface="Times New Roman" panose="02020603050405020304" pitchFamily="18" charset="0"/>
                <a:sym typeface="Cambria"/>
              </a:rPr>
              <a:t>du risque de présenter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des difficultés d’adaptation</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28382839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7" end="7"/>
                                            </p:txEl>
                                          </p:spTgt>
                                        </p:tgtEl>
                                        <p:attrNameLst>
                                          <p:attrName>style.visibility</p:attrName>
                                        </p:attrNameLst>
                                      </p:cBhvr>
                                      <p:to>
                                        <p:strVal val="visible"/>
                                      </p:to>
                                    </p:set>
                                    <p:animEffect transition="in" filter="fade">
                                      <p:cBhvr>
                                        <p:cTn id="14" dur="1000"/>
                                        <p:tgtEl>
                                          <p:spTgt spid="10">
                                            <p:txEl>
                                              <p:pRg st="7" end="7"/>
                                            </p:txEl>
                                          </p:spTgt>
                                        </p:tgtEl>
                                      </p:cBhvr>
                                    </p:animEffect>
                                    <p:anim calcmode="lin" valueType="num">
                                      <p:cBhvr>
                                        <p:cTn id="15"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5" end="5"/>
                                            </p:txEl>
                                          </p:spTgt>
                                        </p:tgtEl>
                                        <p:attrNameLst>
                                          <p:attrName>style.visibility</p:attrName>
                                        </p:attrNameLst>
                                      </p:cBhvr>
                                      <p:to>
                                        <p:strVal val="visible"/>
                                      </p:to>
                                    </p:set>
                                    <p:animEffect transition="in" filter="fade">
                                      <p:cBhvr>
                                        <p:cTn id="35" dur="1000"/>
                                        <p:tgtEl>
                                          <p:spTgt spid="10">
                                            <p:txEl>
                                              <p:pRg st="5" end="5"/>
                                            </p:txEl>
                                          </p:spTgt>
                                        </p:tgtEl>
                                      </p:cBhvr>
                                    </p:animEffect>
                                    <p:anim calcmode="lin" valueType="num">
                                      <p:cBhvr>
                                        <p:cTn id="36"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6" end="6"/>
                                            </p:txEl>
                                          </p:spTgt>
                                        </p:tgtEl>
                                        <p:attrNameLst>
                                          <p:attrName>style.visibility</p:attrName>
                                        </p:attrNameLst>
                                      </p:cBhvr>
                                      <p:to>
                                        <p:strVal val="visible"/>
                                      </p:to>
                                    </p:set>
                                    <p:animEffect transition="in" filter="fade">
                                      <p:cBhvr>
                                        <p:cTn id="42" dur="1000"/>
                                        <p:tgtEl>
                                          <p:spTgt spid="10">
                                            <p:txEl>
                                              <p:pRg st="6" end="6"/>
                                            </p:txEl>
                                          </p:spTgt>
                                        </p:tgtEl>
                                      </p:cBhvr>
                                    </p:animEffect>
                                    <p:anim calcmode="lin" valueType="num">
                                      <p:cBhvr>
                                        <p:cTn id="43"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9" end="9"/>
                                            </p:txEl>
                                          </p:spTgt>
                                        </p:tgtEl>
                                        <p:attrNameLst>
                                          <p:attrName>style.visibility</p:attrName>
                                        </p:attrNameLst>
                                      </p:cBhvr>
                                      <p:to>
                                        <p:strVal val="visible"/>
                                      </p:to>
                                    </p:set>
                                    <p:animEffect transition="in" filter="fade">
                                      <p:cBhvr>
                                        <p:cTn id="49" dur="1000"/>
                                        <p:tgtEl>
                                          <p:spTgt spid="10">
                                            <p:txEl>
                                              <p:pRg st="9" end="9"/>
                                            </p:txEl>
                                          </p:spTgt>
                                        </p:tgtEl>
                                      </p:cBhvr>
                                    </p:animEffect>
                                    <p:anim calcmode="lin" valueType="num">
                                      <p:cBhvr>
                                        <p:cTn id="50"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1" end="11"/>
                                            </p:txEl>
                                          </p:spTgt>
                                        </p:tgtEl>
                                        <p:attrNameLst>
                                          <p:attrName>style.visibility</p:attrName>
                                        </p:attrNameLst>
                                      </p:cBhvr>
                                      <p:to>
                                        <p:strVal val="visible"/>
                                      </p:to>
                                    </p:set>
                                    <p:animEffect transition="in" filter="fade">
                                      <p:cBhvr>
                                        <p:cTn id="56" dur="1000"/>
                                        <p:tgtEl>
                                          <p:spTgt spid="10">
                                            <p:txEl>
                                              <p:pRg st="11" end="11"/>
                                            </p:txEl>
                                          </p:spTgt>
                                        </p:tgtEl>
                                      </p:cBhvr>
                                    </p:animEffect>
                                    <p:anim calcmode="lin" valueType="num">
                                      <p:cBhvr>
                                        <p:cTn id="57"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2" end="12"/>
                                            </p:txEl>
                                          </p:spTgt>
                                        </p:tgtEl>
                                        <p:attrNameLst>
                                          <p:attrName>style.visibility</p:attrName>
                                        </p:attrNameLst>
                                      </p:cBhvr>
                                      <p:to>
                                        <p:strVal val="visible"/>
                                      </p:to>
                                    </p:set>
                                    <p:animEffect transition="in" filter="fade">
                                      <p:cBhvr>
                                        <p:cTn id="63" dur="1000"/>
                                        <p:tgtEl>
                                          <p:spTgt spid="10">
                                            <p:txEl>
                                              <p:pRg st="12" end="12"/>
                                            </p:txEl>
                                          </p:spTgt>
                                        </p:tgtEl>
                                      </p:cBhvr>
                                    </p:animEffect>
                                    <p:anim calcmode="lin" valueType="num">
                                      <p:cBhvr>
                                        <p:cTn id="64"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3" end="13"/>
                                            </p:txEl>
                                          </p:spTgt>
                                        </p:tgtEl>
                                        <p:attrNameLst>
                                          <p:attrName>style.visibility</p:attrName>
                                        </p:attrNameLst>
                                      </p:cBhvr>
                                      <p:to>
                                        <p:strVal val="visible"/>
                                      </p:to>
                                    </p:set>
                                    <p:animEffect transition="in" filter="fade">
                                      <p:cBhvr>
                                        <p:cTn id="70" dur="1000"/>
                                        <p:tgtEl>
                                          <p:spTgt spid="10">
                                            <p:txEl>
                                              <p:pRg st="13" end="13"/>
                                            </p:txEl>
                                          </p:spTgt>
                                        </p:tgtEl>
                                      </p:cBhvr>
                                    </p:animEffect>
                                    <p:anim calcmode="lin" valueType="num">
                                      <p:cBhvr>
                                        <p:cTn id="71" dur="1000" fill="hold"/>
                                        <p:tgtEl>
                                          <p:spTgt spid="10">
                                            <p:txEl>
                                              <p:pRg st="13" end="13"/>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4" end="14"/>
                                            </p:txEl>
                                          </p:spTgt>
                                        </p:tgtEl>
                                        <p:attrNameLst>
                                          <p:attrName>style.visibility</p:attrName>
                                        </p:attrNameLst>
                                      </p:cBhvr>
                                      <p:to>
                                        <p:strVal val="visible"/>
                                      </p:to>
                                    </p:set>
                                    <p:animEffect transition="in" filter="fade">
                                      <p:cBhvr>
                                        <p:cTn id="77" dur="1000"/>
                                        <p:tgtEl>
                                          <p:spTgt spid="10">
                                            <p:txEl>
                                              <p:pRg st="14" end="14"/>
                                            </p:txEl>
                                          </p:spTgt>
                                        </p:tgtEl>
                                      </p:cBhvr>
                                    </p:animEffect>
                                    <p:anim calcmode="lin" valueType="num">
                                      <p:cBhvr>
                                        <p:cTn id="78" dur="1000" fill="hold"/>
                                        <p:tgtEl>
                                          <p:spTgt spid="10">
                                            <p:txEl>
                                              <p:pRg st="14" end="14"/>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4" end="1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CA" sz="2600" b="1" i="1" dirty="0" smtClean="0">
              <a:solidFill>
                <a:srgbClr val="FFFF00"/>
              </a:solidFill>
            </a:endParaRPr>
          </a:p>
          <a:p>
            <a:pPr algn="ctr"/>
            <a:endParaRPr lang="en-CA" sz="2600" b="1" i="1" dirty="0" smtClean="0">
              <a:solidFill>
                <a:srgbClr val="FFFF00"/>
              </a:solidFill>
            </a:endParaRPr>
          </a:p>
          <a:p>
            <a:pPr algn="ctr"/>
            <a:r>
              <a:rPr lang="en-CA" sz="2600" b="1" i="1" dirty="0" smtClean="0">
                <a:solidFill>
                  <a:srgbClr val="FFFF00"/>
                </a:solidFill>
              </a:rPr>
              <a:t>IMPORTANCE </a:t>
            </a:r>
            <a:r>
              <a:rPr lang="en-CA" sz="2600" b="1" i="1" dirty="0">
                <a:solidFill>
                  <a:srgbClr val="FFFF00"/>
                </a:solidFill>
              </a:rPr>
              <a:t>DU STYLE </a:t>
            </a:r>
          </a:p>
          <a:p>
            <a:pPr algn="ctr"/>
            <a:r>
              <a:rPr lang="en-CA" sz="2600" b="1" i="1" dirty="0">
                <a:solidFill>
                  <a:srgbClr val="FFFF00"/>
                </a:solidFill>
              </a:rPr>
              <a:t>COMMUNICATIF DE L’ENSEIGNANT</a:t>
            </a: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12</a:t>
            </a:fld>
            <a:endParaRPr lang="en-US"/>
          </a:p>
        </p:txBody>
      </p:sp>
      <p:sp>
        <p:nvSpPr>
          <p:cNvPr id="10" name="Rectangle 9"/>
          <p:cNvSpPr/>
          <p:nvPr/>
        </p:nvSpPr>
        <p:spPr>
          <a:xfrm>
            <a:off x="-152400" y="920696"/>
            <a:ext cx="9144000" cy="5909310"/>
          </a:xfrm>
          <a:prstGeom prst="rect">
            <a:avLst/>
          </a:prstGeom>
        </p:spPr>
        <p:txBody>
          <a:bodyPr wrap="square">
            <a:spAutoFit/>
          </a:bodyPr>
          <a:lstStyle/>
          <a:p>
            <a:pPr marL="1371600" lvl="7"/>
            <a:r>
              <a:rPr lang="fr-CA" sz="2000" b="1" dirty="0" smtClean="0">
                <a:uFill>
                  <a:solidFill/>
                </a:uFill>
                <a:latin typeface="Times New Roman" panose="02020603050405020304" pitchFamily="18" charset="0"/>
                <a:ea typeface="Cambria"/>
                <a:cs typeface="Times New Roman" panose="02020603050405020304" pitchFamily="18" charset="0"/>
                <a:sym typeface="Cambria"/>
              </a:rPr>
              <a:t>Attitudes </a:t>
            </a:r>
            <a:r>
              <a:rPr lang="fr-CA" sz="2000" b="1" dirty="0">
                <a:uFill>
                  <a:solidFill/>
                </a:uFill>
                <a:latin typeface="Times New Roman" panose="02020603050405020304" pitchFamily="18" charset="0"/>
                <a:ea typeface="Cambria"/>
                <a:cs typeface="Times New Roman" panose="02020603050405020304" pitchFamily="18" charset="0"/>
                <a:sym typeface="Cambria"/>
              </a:rPr>
              <a:t>et pratiques de l’enseignant qui influencent la relation enseignant-élève… </a:t>
            </a:r>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800"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smtClean="0">
                <a:uFill>
                  <a:solidFill/>
                </a:uFill>
                <a:latin typeface="Times New Roman" panose="02020603050405020304" pitchFamily="18" charset="0"/>
                <a:ea typeface="Cambria"/>
                <a:cs typeface="Times New Roman" panose="02020603050405020304" pitchFamily="18" charset="0"/>
                <a:sym typeface="Cambria"/>
              </a:rPr>
              <a:t>INFLUENCE POSITIVE</a:t>
            </a:r>
          </a:p>
          <a:p>
            <a:pPr marL="1371600" lvl="7"/>
            <a:endParaRPr lang="fr-CA" sz="800" b="1" dirty="0">
              <a:uFill>
                <a:solidFill/>
              </a:uFill>
              <a:latin typeface="Times New Roman" panose="02020603050405020304" pitchFamily="18" charset="0"/>
              <a:ea typeface="Cambria"/>
              <a:cs typeface="Times New Roman" panose="02020603050405020304" pitchFamily="18" charset="0"/>
              <a:sym typeface="Cambria"/>
            </a:endParaRPr>
          </a:p>
          <a:p>
            <a:pPr marL="1657350" lvl="7" indent="-285750">
              <a:buFont typeface="Wingdings" panose="05000000000000000000" pitchFamily="2" charset="2"/>
              <a:buChar char="Ø"/>
            </a:pPr>
            <a:r>
              <a:rPr lang="fr-CA" b="1" dirty="0" smtClean="0">
                <a:uFill>
                  <a:solidFill/>
                </a:uFill>
                <a:latin typeface="Times New Roman" panose="02020603050405020304" pitchFamily="18" charset="0"/>
                <a:ea typeface="Cambria"/>
                <a:cs typeface="Times New Roman" panose="02020603050405020304" pitchFamily="18" charset="0"/>
                <a:sym typeface="Cambria"/>
              </a:rPr>
              <a:t>Type </a:t>
            </a:r>
            <a:r>
              <a:rPr lang="fr-CA" b="1" dirty="0">
                <a:uFill>
                  <a:solidFill/>
                </a:uFill>
                <a:latin typeface="Times New Roman" panose="02020603050405020304" pitchFamily="18" charset="0"/>
                <a:ea typeface="Cambria"/>
                <a:cs typeface="Times New Roman" panose="02020603050405020304" pitchFamily="18" charset="0"/>
                <a:sym typeface="Cambria"/>
              </a:rPr>
              <a:t>de soutien </a:t>
            </a:r>
            <a:r>
              <a:rPr lang="fr-CA" b="1" dirty="0" smtClean="0">
                <a:uFill>
                  <a:solidFill/>
                </a:uFill>
                <a:latin typeface="Times New Roman" panose="02020603050405020304" pitchFamily="18" charset="0"/>
                <a:ea typeface="Cambria"/>
                <a:cs typeface="Times New Roman" panose="02020603050405020304" pitchFamily="18" charset="0"/>
                <a:sym typeface="Cambria"/>
              </a:rPr>
              <a:t>offert</a:t>
            </a:r>
          </a:p>
          <a:p>
            <a:pPr marL="2114550" lvl="8" indent="-285750">
              <a:buFont typeface="Arial" panose="020B0604020202020204" pitchFamily="34" charset="0"/>
              <a:buChar char="•"/>
            </a:pPr>
            <a:r>
              <a:rPr lang="fr-CA" dirty="0">
                <a:uFill>
                  <a:solidFill/>
                </a:uFill>
                <a:latin typeface="Times New Roman" panose="02020603050405020304" pitchFamily="18" charset="0"/>
                <a:ea typeface="Cambria"/>
                <a:cs typeface="Times New Roman" panose="02020603050405020304" pitchFamily="18" charset="0"/>
                <a:sym typeface="Cambria"/>
              </a:rPr>
              <a:t>Soutien émotionnel : facteur prédictif significatif des compétences</a:t>
            </a:r>
          </a:p>
          <a:p>
            <a:pPr marL="1828800" lvl="8"/>
            <a:r>
              <a:rPr lang="fr-CA" dirty="0" smtClean="0">
                <a:uFill>
                  <a:solidFill/>
                </a:uFill>
                <a:latin typeface="Times New Roman" panose="02020603050405020304" pitchFamily="18" charset="0"/>
                <a:ea typeface="Cambria"/>
                <a:cs typeface="Times New Roman" panose="02020603050405020304" pitchFamily="18" charset="0"/>
                <a:sym typeface="Cambria"/>
              </a:rPr>
              <a:t>     sociales </a:t>
            </a:r>
            <a:r>
              <a:rPr lang="fr-CA" dirty="0">
                <a:uFill>
                  <a:solidFill/>
                </a:uFill>
                <a:latin typeface="Times New Roman" panose="02020603050405020304" pitchFamily="18" charset="0"/>
                <a:ea typeface="Cambria"/>
                <a:cs typeface="Times New Roman" panose="02020603050405020304" pitchFamily="18" charset="0"/>
                <a:sym typeface="Cambria"/>
              </a:rPr>
              <a:t>et scolaires des élèves  </a:t>
            </a: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828800" lvl="8"/>
            <a:endParaRPr lang="fr-CA" sz="800" dirty="0">
              <a:uFill>
                <a:solidFill/>
              </a:uFill>
              <a:latin typeface="Times New Roman" panose="02020603050405020304" pitchFamily="18" charset="0"/>
              <a:ea typeface="Cambria"/>
              <a:cs typeface="Times New Roman" panose="02020603050405020304" pitchFamily="18" charset="0"/>
              <a:sym typeface="Cambria"/>
            </a:endParaRPr>
          </a:p>
          <a:p>
            <a:pPr marL="1657350" lvl="7" indent="-285750">
              <a:buFont typeface="Wingdings" panose="05000000000000000000" pitchFamily="2" charset="2"/>
              <a:buChar char="Ø"/>
            </a:pPr>
            <a:r>
              <a:rPr lang="fr-CA" b="1" dirty="0">
                <a:uFill>
                  <a:solidFill/>
                </a:uFill>
                <a:latin typeface="Times New Roman" panose="02020603050405020304" pitchFamily="18" charset="0"/>
                <a:ea typeface="Cambria"/>
                <a:cs typeface="Times New Roman" panose="02020603050405020304" pitchFamily="18" charset="0"/>
                <a:sym typeface="Cambria"/>
              </a:rPr>
              <a:t>Soutien à </a:t>
            </a:r>
            <a:r>
              <a:rPr lang="fr-CA" b="1" dirty="0" smtClean="0">
                <a:uFill>
                  <a:solidFill/>
                </a:uFill>
                <a:latin typeface="Times New Roman" panose="02020603050405020304" pitchFamily="18" charset="0"/>
                <a:ea typeface="Cambria"/>
                <a:cs typeface="Times New Roman" panose="02020603050405020304" pitchFamily="18" charset="0"/>
                <a:sym typeface="Cambria"/>
              </a:rPr>
              <a:t>l’autonomie</a:t>
            </a:r>
          </a:p>
          <a:p>
            <a:pPr marL="2114550" lvl="8" indent="-285750">
              <a:buFont typeface="Arial" panose="020B0604020202020204" pitchFamily="34" charset="0"/>
              <a:buChar char="•"/>
            </a:pPr>
            <a:r>
              <a:rPr lang="fr-CA" dirty="0" smtClean="0">
                <a:uFill>
                  <a:solidFill/>
                </a:uFill>
                <a:latin typeface="Times New Roman" panose="02020603050405020304" pitchFamily="18" charset="0"/>
                <a:ea typeface="Cambria"/>
                <a:cs typeface="Times New Roman" panose="02020603050405020304" pitchFamily="18" charset="0"/>
                <a:sym typeface="Cambria"/>
              </a:rPr>
              <a:t>Une </a:t>
            </a:r>
            <a:r>
              <a:rPr lang="fr-CA" dirty="0">
                <a:uFill>
                  <a:solidFill/>
                </a:uFill>
                <a:latin typeface="Times New Roman" panose="02020603050405020304" pitchFamily="18" charset="0"/>
                <a:ea typeface="Cambria"/>
                <a:cs typeface="Times New Roman" panose="02020603050405020304" pitchFamily="18" charset="0"/>
                <a:sym typeface="Cambria"/>
              </a:rPr>
              <a:t>bonne gestion de l’équilibre entre le besoin de structure et</a:t>
            </a:r>
          </a:p>
          <a:p>
            <a:pPr marL="1828800" lvl="8"/>
            <a:r>
              <a:rPr lang="fr-CA" dirty="0">
                <a:uFill>
                  <a:solidFill/>
                </a:uFill>
                <a:latin typeface="Times New Roman" panose="02020603050405020304" pitchFamily="18" charset="0"/>
                <a:ea typeface="Cambria"/>
                <a:cs typeface="Times New Roman" panose="02020603050405020304" pitchFamily="18" charset="0"/>
                <a:sym typeface="Cambria"/>
              </a:rPr>
              <a:t> </a:t>
            </a:r>
            <a:r>
              <a:rPr lang="fr-CA" dirty="0" smtClean="0">
                <a:uFill>
                  <a:solidFill/>
                </a:uFill>
                <a:latin typeface="Times New Roman" panose="02020603050405020304" pitchFamily="18" charset="0"/>
                <a:ea typeface="Cambria"/>
                <a:cs typeface="Times New Roman" panose="02020603050405020304" pitchFamily="18" charset="0"/>
                <a:sym typeface="Cambria"/>
              </a:rPr>
              <a:t>    d’autonomie </a:t>
            </a:r>
            <a:r>
              <a:rPr lang="fr-CA" dirty="0">
                <a:uFill>
                  <a:solidFill/>
                </a:uFill>
                <a:latin typeface="Times New Roman" panose="02020603050405020304" pitchFamily="18" charset="0"/>
                <a:ea typeface="Cambria"/>
                <a:cs typeface="Times New Roman" panose="02020603050405020304" pitchFamily="18" charset="0"/>
                <a:sym typeface="Cambria"/>
              </a:rPr>
              <a:t>augmente chez les élèves leur responsabilisation, leur</a:t>
            </a:r>
          </a:p>
          <a:p>
            <a:pPr marL="1828800" lvl="8"/>
            <a:r>
              <a:rPr lang="fr-CA" dirty="0" smtClean="0">
                <a:uFill>
                  <a:solidFill/>
                </a:uFill>
                <a:latin typeface="Times New Roman" panose="02020603050405020304" pitchFamily="18" charset="0"/>
                <a:ea typeface="Cambria"/>
                <a:cs typeface="Times New Roman" panose="02020603050405020304" pitchFamily="18" charset="0"/>
                <a:sym typeface="Cambria"/>
              </a:rPr>
              <a:t>     motivation </a:t>
            </a:r>
            <a:r>
              <a:rPr lang="fr-CA" dirty="0">
                <a:uFill>
                  <a:solidFill/>
                </a:uFill>
                <a:latin typeface="Times New Roman" panose="02020603050405020304" pitchFamily="18" charset="0"/>
                <a:ea typeface="Cambria"/>
                <a:cs typeface="Times New Roman" panose="02020603050405020304" pitchFamily="18" charset="0"/>
                <a:sym typeface="Cambria"/>
              </a:rPr>
              <a:t>intrinsèque et leur sentiment de </a:t>
            </a:r>
            <a:r>
              <a:rPr lang="fr-CA" dirty="0" smtClean="0">
                <a:uFill>
                  <a:solidFill/>
                </a:uFill>
                <a:latin typeface="Times New Roman" panose="02020603050405020304" pitchFamily="18" charset="0"/>
                <a:ea typeface="Cambria"/>
                <a:cs typeface="Times New Roman" panose="02020603050405020304" pitchFamily="18" charset="0"/>
                <a:sym typeface="Cambria"/>
              </a:rPr>
              <a:t>compétence</a:t>
            </a:r>
          </a:p>
          <a:p>
            <a:pPr marL="1828800" lvl="8"/>
            <a:endParaRPr lang="fr-CA" sz="800" dirty="0" smtClean="0">
              <a:uFill>
                <a:solidFill/>
              </a:uFill>
              <a:latin typeface="Times New Roman" panose="02020603050405020304" pitchFamily="18" charset="0"/>
              <a:ea typeface="Cambria"/>
              <a:cs typeface="Times New Roman" panose="02020603050405020304" pitchFamily="18" charset="0"/>
              <a:sym typeface="Cambria"/>
            </a:endParaRPr>
          </a:p>
          <a:p>
            <a:pPr marL="1657350" lvl="7" indent="-285750">
              <a:buFont typeface="Wingdings" panose="05000000000000000000" pitchFamily="2" charset="2"/>
              <a:buChar char="Ø"/>
            </a:pPr>
            <a:r>
              <a:rPr lang="fr-CA" b="1" dirty="0">
                <a:uFill>
                  <a:solidFill/>
                </a:uFill>
                <a:latin typeface="Times New Roman" panose="02020603050405020304" pitchFamily="18" charset="0"/>
                <a:ea typeface="Cambria"/>
                <a:cs typeface="Times New Roman" panose="02020603050405020304" pitchFamily="18" charset="0"/>
                <a:sym typeface="Cambria"/>
              </a:rPr>
              <a:t>Relation </a:t>
            </a:r>
            <a:r>
              <a:rPr lang="fr-CA" b="1" dirty="0" smtClean="0">
                <a:uFill>
                  <a:solidFill/>
                </a:uFill>
                <a:latin typeface="Times New Roman" panose="02020603050405020304" pitchFamily="18" charset="0"/>
                <a:ea typeface="Cambria"/>
                <a:cs typeface="Times New Roman" panose="02020603050405020304" pitchFamily="18" charset="0"/>
                <a:sym typeface="Cambria"/>
              </a:rPr>
              <a:t>chaleureuse</a:t>
            </a:r>
          </a:p>
          <a:p>
            <a:pPr marL="2114550" lvl="8" indent="-285750">
              <a:buFont typeface="Arial" panose="020B0604020202020204" pitchFamily="34" charset="0"/>
              <a:buChar char="•"/>
            </a:pPr>
            <a:r>
              <a:rPr lang="fr-CA" dirty="0">
                <a:uFill>
                  <a:solidFill/>
                </a:uFill>
                <a:latin typeface="Times New Roman" panose="02020603050405020304" pitchFamily="18" charset="0"/>
                <a:ea typeface="Cambria"/>
                <a:cs typeface="Times New Roman" panose="02020603050405020304" pitchFamily="18" charset="0"/>
                <a:sym typeface="Cambria"/>
              </a:rPr>
              <a:t>Être humain, encourager et être </a:t>
            </a:r>
            <a:r>
              <a:rPr lang="fr-CA" dirty="0" smtClean="0">
                <a:uFill>
                  <a:solidFill/>
                </a:uFill>
                <a:latin typeface="Times New Roman" panose="02020603050405020304" pitchFamily="18" charset="0"/>
                <a:ea typeface="Cambria"/>
                <a:cs typeface="Times New Roman" panose="02020603050405020304" pitchFamily="18" charset="0"/>
                <a:sym typeface="Cambria"/>
              </a:rPr>
              <a:t>engagé</a:t>
            </a:r>
            <a:endParaRPr lang="fr-CA" b="1" dirty="0" smtClean="0">
              <a:uFill>
                <a:solidFill/>
              </a:uFill>
              <a:latin typeface="Times New Roman" panose="02020603050405020304" pitchFamily="18" charset="0"/>
              <a:ea typeface="Cambria"/>
              <a:cs typeface="Times New Roman" panose="02020603050405020304" pitchFamily="18" charset="0"/>
              <a:sym typeface="Cambria"/>
            </a:endParaRPr>
          </a:p>
          <a:p>
            <a:pPr marL="1657350" lvl="7" indent="-285750">
              <a:buFont typeface="Wingdings" panose="05000000000000000000" pitchFamily="2" charset="2"/>
              <a:buChar char="Ø"/>
            </a:pPr>
            <a:endParaRPr lang="fr-CA" sz="800" b="1" dirty="0">
              <a:uFill>
                <a:solidFill/>
              </a:uFill>
              <a:latin typeface="Times New Roman" panose="02020603050405020304" pitchFamily="18" charset="0"/>
              <a:ea typeface="Cambria"/>
              <a:cs typeface="Times New Roman" panose="02020603050405020304" pitchFamily="18" charset="0"/>
              <a:sym typeface="Cambria"/>
            </a:endParaRPr>
          </a:p>
          <a:p>
            <a:pPr marL="1657350" lvl="7" indent="-285750">
              <a:buFont typeface="Wingdings" panose="05000000000000000000" pitchFamily="2" charset="2"/>
              <a:buChar char="Ø"/>
            </a:pPr>
            <a:r>
              <a:rPr lang="fr-CA" b="1" dirty="0">
                <a:uFill>
                  <a:solidFill/>
                </a:uFill>
                <a:latin typeface="Times New Roman" panose="02020603050405020304" pitchFamily="18" charset="0"/>
                <a:ea typeface="Cambria"/>
                <a:cs typeface="Times New Roman" panose="02020603050405020304" pitchFamily="18" charset="0"/>
                <a:sym typeface="Cambria"/>
              </a:rPr>
              <a:t>Respect et </a:t>
            </a:r>
            <a:r>
              <a:rPr lang="fr-CA" b="1" dirty="0" smtClean="0">
                <a:uFill>
                  <a:solidFill/>
                </a:uFill>
                <a:latin typeface="Times New Roman" panose="02020603050405020304" pitchFamily="18" charset="0"/>
                <a:ea typeface="Cambria"/>
                <a:cs typeface="Times New Roman" panose="02020603050405020304" pitchFamily="18" charset="0"/>
                <a:sym typeface="Cambria"/>
              </a:rPr>
              <a:t>équité</a:t>
            </a:r>
          </a:p>
          <a:p>
            <a:pPr marL="2114550" lvl="8" indent="-285750">
              <a:buFont typeface="Arial" panose="020B0604020202020204" pitchFamily="34" charset="0"/>
              <a:buChar char="•"/>
            </a:pPr>
            <a:r>
              <a:rPr lang="fr-CA" dirty="0">
                <a:uFill>
                  <a:solidFill/>
                </a:uFill>
                <a:latin typeface="Times New Roman" panose="02020603050405020304" pitchFamily="18" charset="0"/>
                <a:ea typeface="Cambria"/>
                <a:cs typeface="Times New Roman" panose="02020603050405020304" pitchFamily="18" charset="0"/>
                <a:sym typeface="Cambria"/>
              </a:rPr>
              <a:t>Traitement équitable et interactions </a:t>
            </a:r>
            <a:r>
              <a:rPr lang="fr-CA" dirty="0" smtClean="0">
                <a:uFill>
                  <a:solidFill/>
                </a:uFill>
                <a:latin typeface="Times New Roman" panose="02020603050405020304" pitchFamily="18" charset="0"/>
                <a:ea typeface="Cambria"/>
                <a:cs typeface="Times New Roman" panose="02020603050405020304" pitchFamily="18" charset="0"/>
                <a:sym typeface="Cambria"/>
              </a:rPr>
              <a:t>respectueuses</a:t>
            </a:r>
            <a:endParaRPr lang="fr-CA" b="1" dirty="0" smtClean="0">
              <a:uFill>
                <a:solidFill/>
              </a:uFill>
              <a:latin typeface="Times New Roman" panose="02020603050405020304" pitchFamily="18" charset="0"/>
              <a:ea typeface="Cambria"/>
              <a:cs typeface="Times New Roman" panose="02020603050405020304" pitchFamily="18" charset="0"/>
              <a:sym typeface="Cambria"/>
            </a:endParaRPr>
          </a:p>
          <a:p>
            <a:pPr marL="1657350" lvl="7" indent="-285750">
              <a:buFont typeface="Wingdings" panose="05000000000000000000" pitchFamily="2" charset="2"/>
              <a:buChar char="Ø"/>
            </a:pPr>
            <a:endParaRPr lang="fr-CA" sz="800" b="1" dirty="0">
              <a:uFill>
                <a:solidFill/>
              </a:uFill>
              <a:latin typeface="Times New Roman" panose="02020603050405020304" pitchFamily="18" charset="0"/>
              <a:ea typeface="Cambria"/>
              <a:cs typeface="Times New Roman" panose="02020603050405020304" pitchFamily="18" charset="0"/>
              <a:sym typeface="Cambria"/>
            </a:endParaRPr>
          </a:p>
          <a:p>
            <a:pPr marL="1657350" lvl="7" indent="-285750">
              <a:buFont typeface="Wingdings" panose="05000000000000000000" pitchFamily="2" charset="2"/>
              <a:buChar char="Ø"/>
            </a:pPr>
            <a:r>
              <a:rPr lang="fr-CA" b="1" dirty="0">
                <a:uFill>
                  <a:solidFill/>
                </a:uFill>
                <a:latin typeface="Times New Roman" panose="02020603050405020304" pitchFamily="18" charset="0"/>
                <a:ea typeface="Cambria"/>
                <a:cs typeface="Times New Roman" panose="02020603050405020304" pitchFamily="18" charset="0"/>
                <a:sym typeface="Cambria"/>
              </a:rPr>
              <a:t>Attentes élevées et </a:t>
            </a:r>
            <a:r>
              <a:rPr lang="fr-CA" b="1" dirty="0" smtClean="0">
                <a:uFill>
                  <a:solidFill/>
                </a:uFill>
                <a:latin typeface="Times New Roman" panose="02020603050405020304" pitchFamily="18" charset="0"/>
                <a:ea typeface="Cambria"/>
                <a:cs typeface="Times New Roman" panose="02020603050405020304" pitchFamily="18" charset="0"/>
                <a:sym typeface="Cambria"/>
              </a:rPr>
              <a:t>réaliste</a:t>
            </a:r>
          </a:p>
          <a:p>
            <a:pPr marL="2114550" lvl="8" indent="-285750">
              <a:buFont typeface="Arial" panose="020B0604020202020204" pitchFamily="34" charset="0"/>
              <a:buChar char="•"/>
            </a:pPr>
            <a:r>
              <a:rPr lang="fr-CA" dirty="0">
                <a:uFill>
                  <a:solidFill/>
                </a:uFill>
                <a:latin typeface="Times New Roman" panose="02020603050405020304" pitchFamily="18" charset="0"/>
                <a:ea typeface="Cambria"/>
                <a:cs typeface="Times New Roman" panose="02020603050405020304" pitchFamily="18" charset="0"/>
                <a:sym typeface="Cambria"/>
              </a:rPr>
              <a:t>Attitude qui démontre une reconnaissance de l’individualité de l’élève, de ses habiletés, de ses difficultés et de sa contribution en classe Le maintien de normes élevées</a:t>
            </a:r>
            <a:r>
              <a:rPr lang="fr-CA" dirty="0" smtClean="0">
                <a:uFill>
                  <a:solidFill/>
                </a:uFill>
                <a:latin typeface="Times New Roman" panose="02020603050405020304" pitchFamily="18" charset="0"/>
                <a:ea typeface="Cambria"/>
                <a:cs typeface="Times New Roman" panose="02020603050405020304" pitchFamily="18" charset="0"/>
                <a:sym typeface="Cambria"/>
              </a:rPr>
              <a:t>;</a:t>
            </a:r>
            <a:endParaRPr lang="fr-CA"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944104078"/>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8" end="8"/>
                                            </p:txEl>
                                          </p:spTgt>
                                        </p:tgtEl>
                                        <p:attrNameLst>
                                          <p:attrName>style.visibility</p:attrName>
                                        </p:attrNameLst>
                                      </p:cBhvr>
                                      <p:to>
                                        <p:strVal val="visible"/>
                                      </p:to>
                                    </p:set>
                                    <p:animEffect transition="in" filter="fade">
                                      <p:cBhvr>
                                        <p:cTn id="35" dur="1000"/>
                                        <p:tgtEl>
                                          <p:spTgt spid="10">
                                            <p:txEl>
                                              <p:pRg st="8" end="8"/>
                                            </p:txEl>
                                          </p:spTgt>
                                        </p:tgtEl>
                                      </p:cBhvr>
                                    </p:animEffect>
                                    <p:anim calcmode="lin" valueType="num">
                                      <p:cBhvr>
                                        <p:cTn id="36"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9" end="9"/>
                                            </p:txEl>
                                          </p:spTgt>
                                        </p:tgtEl>
                                        <p:attrNameLst>
                                          <p:attrName>style.visibility</p:attrName>
                                        </p:attrNameLst>
                                      </p:cBhvr>
                                      <p:to>
                                        <p:strVal val="visible"/>
                                      </p:to>
                                    </p:set>
                                    <p:animEffect transition="in" filter="fade">
                                      <p:cBhvr>
                                        <p:cTn id="42" dur="1000"/>
                                        <p:tgtEl>
                                          <p:spTgt spid="10">
                                            <p:txEl>
                                              <p:pRg st="9" end="9"/>
                                            </p:txEl>
                                          </p:spTgt>
                                        </p:tgtEl>
                                      </p:cBhvr>
                                    </p:animEffect>
                                    <p:anim calcmode="lin" valueType="num">
                                      <p:cBhvr>
                                        <p:cTn id="43"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1" end="11"/>
                                            </p:txEl>
                                          </p:spTgt>
                                        </p:tgtEl>
                                        <p:attrNameLst>
                                          <p:attrName>style.visibility</p:attrName>
                                        </p:attrNameLst>
                                      </p:cBhvr>
                                      <p:to>
                                        <p:strVal val="visible"/>
                                      </p:to>
                                    </p:set>
                                    <p:animEffect transition="in" filter="fade">
                                      <p:cBhvr>
                                        <p:cTn id="49" dur="1000"/>
                                        <p:tgtEl>
                                          <p:spTgt spid="10">
                                            <p:txEl>
                                              <p:pRg st="11" end="11"/>
                                            </p:txEl>
                                          </p:spTgt>
                                        </p:tgtEl>
                                      </p:cBhvr>
                                    </p:animEffect>
                                    <p:anim calcmode="lin" valueType="num">
                                      <p:cBhvr>
                                        <p:cTn id="50"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0" end="10"/>
                                            </p:txEl>
                                          </p:spTgt>
                                        </p:tgtEl>
                                        <p:attrNameLst>
                                          <p:attrName>style.visibility</p:attrName>
                                        </p:attrNameLst>
                                      </p:cBhvr>
                                      <p:to>
                                        <p:strVal val="visible"/>
                                      </p:to>
                                    </p:set>
                                    <p:animEffect transition="in" filter="fade">
                                      <p:cBhvr>
                                        <p:cTn id="56" dur="1000"/>
                                        <p:tgtEl>
                                          <p:spTgt spid="10">
                                            <p:txEl>
                                              <p:pRg st="10" end="10"/>
                                            </p:txEl>
                                          </p:spTgt>
                                        </p:tgtEl>
                                      </p:cBhvr>
                                    </p:animEffect>
                                    <p:anim calcmode="lin" valueType="num">
                                      <p:cBhvr>
                                        <p:cTn id="57"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3" end="13"/>
                                            </p:txEl>
                                          </p:spTgt>
                                        </p:tgtEl>
                                        <p:attrNameLst>
                                          <p:attrName>style.visibility</p:attrName>
                                        </p:attrNameLst>
                                      </p:cBhvr>
                                      <p:to>
                                        <p:strVal val="visible"/>
                                      </p:to>
                                    </p:set>
                                    <p:animEffect transition="in" filter="fade">
                                      <p:cBhvr>
                                        <p:cTn id="63" dur="1000"/>
                                        <p:tgtEl>
                                          <p:spTgt spid="10">
                                            <p:txEl>
                                              <p:pRg st="13" end="13"/>
                                            </p:txEl>
                                          </p:spTgt>
                                        </p:tgtEl>
                                      </p:cBhvr>
                                    </p:animEffect>
                                    <p:anim calcmode="lin" valueType="num">
                                      <p:cBhvr>
                                        <p:cTn id="64" dur="1000" fill="hold"/>
                                        <p:tgtEl>
                                          <p:spTgt spid="10">
                                            <p:txEl>
                                              <p:pRg st="13" end="13"/>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4" end="14"/>
                                            </p:txEl>
                                          </p:spTgt>
                                        </p:tgtEl>
                                        <p:attrNameLst>
                                          <p:attrName>style.visibility</p:attrName>
                                        </p:attrNameLst>
                                      </p:cBhvr>
                                      <p:to>
                                        <p:strVal val="visible"/>
                                      </p:to>
                                    </p:set>
                                    <p:animEffect transition="in" filter="fade">
                                      <p:cBhvr>
                                        <p:cTn id="70" dur="1000"/>
                                        <p:tgtEl>
                                          <p:spTgt spid="10">
                                            <p:txEl>
                                              <p:pRg st="14" end="14"/>
                                            </p:txEl>
                                          </p:spTgt>
                                        </p:tgtEl>
                                      </p:cBhvr>
                                    </p:animEffect>
                                    <p:anim calcmode="lin" valueType="num">
                                      <p:cBhvr>
                                        <p:cTn id="71" dur="1000" fill="hold"/>
                                        <p:tgtEl>
                                          <p:spTgt spid="10">
                                            <p:txEl>
                                              <p:pRg st="14" end="14"/>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4" end="14"/>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6" end="16"/>
                                            </p:txEl>
                                          </p:spTgt>
                                        </p:tgtEl>
                                        <p:attrNameLst>
                                          <p:attrName>style.visibility</p:attrName>
                                        </p:attrNameLst>
                                      </p:cBhvr>
                                      <p:to>
                                        <p:strVal val="visible"/>
                                      </p:to>
                                    </p:set>
                                    <p:animEffect transition="in" filter="fade">
                                      <p:cBhvr>
                                        <p:cTn id="77" dur="1000"/>
                                        <p:tgtEl>
                                          <p:spTgt spid="10">
                                            <p:txEl>
                                              <p:pRg st="16" end="16"/>
                                            </p:txEl>
                                          </p:spTgt>
                                        </p:tgtEl>
                                      </p:cBhvr>
                                    </p:animEffect>
                                    <p:anim calcmode="lin" valueType="num">
                                      <p:cBhvr>
                                        <p:cTn id="78" dur="1000" fill="hold"/>
                                        <p:tgtEl>
                                          <p:spTgt spid="10">
                                            <p:txEl>
                                              <p:pRg st="16" end="16"/>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6" end="16"/>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10">
                                            <p:txEl>
                                              <p:pRg st="17" end="17"/>
                                            </p:txEl>
                                          </p:spTgt>
                                        </p:tgtEl>
                                        <p:attrNameLst>
                                          <p:attrName>style.visibility</p:attrName>
                                        </p:attrNameLst>
                                      </p:cBhvr>
                                      <p:to>
                                        <p:strVal val="visible"/>
                                      </p:to>
                                    </p:set>
                                    <p:animEffect transition="in" filter="fade">
                                      <p:cBhvr>
                                        <p:cTn id="84" dur="1000"/>
                                        <p:tgtEl>
                                          <p:spTgt spid="10">
                                            <p:txEl>
                                              <p:pRg st="17" end="17"/>
                                            </p:txEl>
                                          </p:spTgt>
                                        </p:tgtEl>
                                      </p:cBhvr>
                                    </p:animEffect>
                                    <p:anim calcmode="lin" valueType="num">
                                      <p:cBhvr>
                                        <p:cTn id="85" dur="1000" fill="hold"/>
                                        <p:tgtEl>
                                          <p:spTgt spid="10">
                                            <p:txEl>
                                              <p:pRg st="17" end="17"/>
                                            </p:txEl>
                                          </p:spTgt>
                                        </p:tgtEl>
                                        <p:attrNameLst>
                                          <p:attrName>ppt_x</p:attrName>
                                        </p:attrNameLst>
                                      </p:cBhvr>
                                      <p:tavLst>
                                        <p:tav tm="0">
                                          <p:val>
                                            <p:strVal val="#ppt_x"/>
                                          </p:val>
                                        </p:tav>
                                        <p:tav tm="100000">
                                          <p:val>
                                            <p:strVal val="#ppt_x"/>
                                          </p:val>
                                        </p:tav>
                                      </p:tavLst>
                                    </p:anim>
                                    <p:anim calcmode="lin" valueType="num">
                                      <p:cBhvr>
                                        <p:cTn id="86" dur="1000" fill="hold"/>
                                        <p:tgtEl>
                                          <p:spTgt spid="10">
                                            <p:txEl>
                                              <p:pRg st="17" end="17"/>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nodeType="clickEffect">
                                  <p:stCondLst>
                                    <p:cond delay="0"/>
                                  </p:stCondLst>
                                  <p:childTnLst>
                                    <p:set>
                                      <p:cBhvr>
                                        <p:cTn id="90" dur="1" fill="hold">
                                          <p:stCondLst>
                                            <p:cond delay="0"/>
                                          </p:stCondLst>
                                        </p:cTn>
                                        <p:tgtEl>
                                          <p:spTgt spid="10">
                                            <p:txEl>
                                              <p:pRg st="19" end="19"/>
                                            </p:txEl>
                                          </p:spTgt>
                                        </p:tgtEl>
                                        <p:attrNameLst>
                                          <p:attrName>style.visibility</p:attrName>
                                        </p:attrNameLst>
                                      </p:cBhvr>
                                      <p:to>
                                        <p:strVal val="visible"/>
                                      </p:to>
                                    </p:set>
                                    <p:animEffect transition="in" filter="fade">
                                      <p:cBhvr>
                                        <p:cTn id="91" dur="1000"/>
                                        <p:tgtEl>
                                          <p:spTgt spid="10">
                                            <p:txEl>
                                              <p:pRg st="19" end="19"/>
                                            </p:txEl>
                                          </p:spTgt>
                                        </p:tgtEl>
                                      </p:cBhvr>
                                    </p:animEffect>
                                    <p:anim calcmode="lin" valueType="num">
                                      <p:cBhvr>
                                        <p:cTn id="92" dur="1000" fill="hold"/>
                                        <p:tgtEl>
                                          <p:spTgt spid="10">
                                            <p:txEl>
                                              <p:pRg st="19" end="19"/>
                                            </p:txEl>
                                          </p:spTgt>
                                        </p:tgtEl>
                                        <p:attrNameLst>
                                          <p:attrName>ppt_x</p:attrName>
                                        </p:attrNameLst>
                                      </p:cBhvr>
                                      <p:tavLst>
                                        <p:tav tm="0">
                                          <p:val>
                                            <p:strVal val="#ppt_x"/>
                                          </p:val>
                                        </p:tav>
                                        <p:tav tm="100000">
                                          <p:val>
                                            <p:strVal val="#ppt_x"/>
                                          </p:val>
                                        </p:tav>
                                      </p:tavLst>
                                    </p:anim>
                                    <p:anim calcmode="lin" valueType="num">
                                      <p:cBhvr>
                                        <p:cTn id="93" dur="1000" fill="hold"/>
                                        <p:tgtEl>
                                          <p:spTgt spid="10">
                                            <p:txEl>
                                              <p:pRg st="19" end="19"/>
                                            </p:txEl>
                                          </p:spTgt>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nodeType="clickEffect">
                                  <p:stCondLst>
                                    <p:cond delay="0"/>
                                  </p:stCondLst>
                                  <p:childTnLst>
                                    <p:set>
                                      <p:cBhvr>
                                        <p:cTn id="97" dur="1" fill="hold">
                                          <p:stCondLst>
                                            <p:cond delay="0"/>
                                          </p:stCondLst>
                                        </p:cTn>
                                        <p:tgtEl>
                                          <p:spTgt spid="10">
                                            <p:txEl>
                                              <p:pRg st="20" end="20"/>
                                            </p:txEl>
                                          </p:spTgt>
                                        </p:tgtEl>
                                        <p:attrNameLst>
                                          <p:attrName>style.visibility</p:attrName>
                                        </p:attrNameLst>
                                      </p:cBhvr>
                                      <p:to>
                                        <p:strVal val="visible"/>
                                      </p:to>
                                    </p:set>
                                    <p:animEffect transition="in" filter="fade">
                                      <p:cBhvr>
                                        <p:cTn id="98" dur="1000"/>
                                        <p:tgtEl>
                                          <p:spTgt spid="10">
                                            <p:txEl>
                                              <p:pRg st="20" end="20"/>
                                            </p:txEl>
                                          </p:spTgt>
                                        </p:tgtEl>
                                      </p:cBhvr>
                                    </p:animEffect>
                                    <p:anim calcmode="lin" valueType="num">
                                      <p:cBhvr>
                                        <p:cTn id="99" dur="1000" fill="hold"/>
                                        <p:tgtEl>
                                          <p:spTgt spid="10">
                                            <p:txEl>
                                              <p:pRg st="20" end="20"/>
                                            </p:txEl>
                                          </p:spTgt>
                                        </p:tgtEl>
                                        <p:attrNameLst>
                                          <p:attrName>ppt_x</p:attrName>
                                        </p:attrNameLst>
                                      </p:cBhvr>
                                      <p:tavLst>
                                        <p:tav tm="0">
                                          <p:val>
                                            <p:strVal val="#ppt_x"/>
                                          </p:val>
                                        </p:tav>
                                        <p:tav tm="100000">
                                          <p:val>
                                            <p:strVal val="#ppt_x"/>
                                          </p:val>
                                        </p:tav>
                                      </p:tavLst>
                                    </p:anim>
                                    <p:anim calcmode="lin" valueType="num">
                                      <p:cBhvr>
                                        <p:cTn id="100" dur="1000" fill="hold"/>
                                        <p:tgtEl>
                                          <p:spTgt spid="10">
                                            <p:txEl>
                                              <p:pRg st="20" end="20"/>
                                            </p:txEl>
                                          </p:spTgt>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42" presetClass="entr" presetSubtype="0" fill="hold" nodeType="clickEffect">
                                  <p:stCondLst>
                                    <p:cond delay="0"/>
                                  </p:stCondLst>
                                  <p:childTnLst>
                                    <p:set>
                                      <p:cBhvr>
                                        <p:cTn id="104" dur="1" fill="hold">
                                          <p:stCondLst>
                                            <p:cond delay="0"/>
                                          </p:stCondLst>
                                        </p:cTn>
                                        <p:tgtEl>
                                          <p:spTgt spid="10">
                                            <p:txEl>
                                              <p:pRg st="0" end="0"/>
                                            </p:txEl>
                                          </p:spTgt>
                                        </p:tgtEl>
                                        <p:attrNameLst>
                                          <p:attrName>style.visibility</p:attrName>
                                        </p:attrNameLst>
                                      </p:cBhvr>
                                      <p:to>
                                        <p:strVal val="visible"/>
                                      </p:to>
                                    </p:set>
                                    <p:animEffect transition="in" filter="fade">
                                      <p:cBhvr>
                                        <p:cTn id="105" dur="1000"/>
                                        <p:tgtEl>
                                          <p:spTgt spid="10">
                                            <p:txEl>
                                              <p:pRg st="0" end="0"/>
                                            </p:txEl>
                                          </p:spTgt>
                                        </p:tgtEl>
                                      </p:cBhvr>
                                    </p:animEffect>
                                    <p:anim calcmode="lin" valueType="num">
                                      <p:cBhvr>
                                        <p:cTn id="106"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107"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CA" sz="2600" b="1" i="1" dirty="0" smtClean="0">
              <a:solidFill>
                <a:srgbClr val="FFFF00"/>
              </a:solidFill>
            </a:endParaRPr>
          </a:p>
          <a:p>
            <a:pPr algn="ctr"/>
            <a:endParaRPr lang="en-CA" sz="2600" b="1" i="1" dirty="0" smtClean="0">
              <a:solidFill>
                <a:srgbClr val="FFFF00"/>
              </a:solidFill>
            </a:endParaRPr>
          </a:p>
          <a:p>
            <a:pPr algn="ctr"/>
            <a:r>
              <a:rPr lang="en-CA" sz="2600" b="1" i="1" dirty="0" smtClean="0">
                <a:solidFill>
                  <a:srgbClr val="FFFF00"/>
                </a:solidFill>
              </a:rPr>
              <a:t>IMPORTANCE </a:t>
            </a:r>
            <a:r>
              <a:rPr lang="en-CA" sz="2600" b="1" i="1" dirty="0">
                <a:solidFill>
                  <a:srgbClr val="FFFF00"/>
                </a:solidFill>
              </a:rPr>
              <a:t>DU STYLE </a:t>
            </a:r>
          </a:p>
          <a:p>
            <a:pPr algn="ctr"/>
            <a:r>
              <a:rPr lang="en-CA" sz="2600" b="1" i="1" dirty="0">
                <a:solidFill>
                  <a:srgbClr val="FFFF00"/>
                </a:solidFill>
              </a:rPr>
              <a:t>COMMUNICATIF DE L’ENSEIGNANT</a:t>
            </a: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13</a:t>
            </a:fld>
            <a:endParaRPr lang="en-US"/>
          </a:p>
        </p:txBody>
      </p:sp>
      <p:sp>
        <p:nvSpPr>
          <p:cNvPr id="10" name="Rectangle 9"/>
          <p:cNvSpPr/>
          <p:nvPr/>
        </p:nvSpPr>
        <p:spPr>
          <a:xfrm>
            <a:off x="-152400" y="920696"/>
            <a:ext cx="9144000" cy="5816977"/>
          </a:xfrm>
          <a:prstGeom prst="rect">
            <a:avLst/>
          </a:prstGeom>
        </p:spPr>
        <p:txBody>
          <a:bodyPr wrap="square">
            <a:spAutoFit/>
          </a:bodyPr>
          <a:lstStyle/>
          <a:p>
            <a:pPr marL="1371600" lvl="7"/>
            <a:endParaRPr lang="fr-CA" sz="8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800" b="1" dirty="0">
              <a:uFill>
                <a:solidFill/>
              </a:uFill>
              <a:latin typeface="Times New Roman" panose="02020603050405020304" pitchFamily="18" charset="0"/>
              <a:ea typeface="Cambria"/>
              <a:cs typeface="Times New Roman" panose="02020603050405020304" pitchFamily="18" charset="0"/>
              <a:sym typeface="Cambria"/>
            </a:endParaRPr>
          </a:p>
          <a:p>
            <a:pPr marL="1657350" lvl="7" indent="-285750">
              <a:buFont typeface="Wingdings" panose="05000000000000000000" pitchFamily="2" charset="2"/>
              <a:buChar char="Ø"/>
            </a:pPr>
            <a:r>
              <a:rPr lang="fr-CA" b="1" dirty="0">
                <a:uFill>
                  <a:solidFill/>
                </a:uFill>
                <a:latin typeface="Times New Roman" panose="02020603050405020304" pitchFamily="18" charset="0"/>
                <a:ea typeface="Cambria"/>
                <a:cs typeface="Times New Roman" panose="02020603050405020304" pitchFamily="18" charset="0"/>
                <a:sym typeface="Cambria"/>
              </a:rPr>
              <a:t>Mode de communication</a:t>
            </a:r>
          </a:p>
          <a:p>
            <a:pPr marL="2114550" lvl="8" indent="-285750">
              <a:buFont typeface="Arial" panose="020B0604020202020204" pitchFamily="34" charset="0"/>
              <a:buChar char="•"/>
            </a:pPr>
            <a:r>
              <a:rPr lang="fr-CA" dirty="0" smtClean="0">
                <a:uFill>
                  <a:solidFill/>
                </a:uFill>
                <a:latin typeface="Times New Roman" panose="02020603050405020304" pitchFamily="18" charset="0"/>
                <a:ea typeface="Cambria"/>
                <a:cs typeface="Times New Roman" panose="02020603050405020304" pitchFamily="18" charset="0"/>
                <a:sym typeface="Cambria"/>
              </a:rPr>
              <a:t>Communication </a:t>
            </a:r>
            <a:r>
              <a:rPr lang="fr-CA" dirty="0">
                <a:uFill>
                  <a:solidFill/>
                </a:uFill>
                <a:latin typeface="Times New Roman" panose="02020603050405020304" pitchFamily="18" charset="0"/>
                <a:ea typeface="Cambria"/>
                <a:cs typeface="Times New Roman" panose="02020603050405020304" pitchFamily="18" charset="0"/>
                <a:sym typeface="Cambria"/>
              </a:rPr>
              <a:t>ouverte, permettant de s’exprimer de façon authentique</a:t>
            </a:r>
          </a:p>
          <a:p>
            <a:pPr marL="1371600" lvl="7"/>
            <a:r>
              <a:rPr lang="fr-CA" dirty="0" smtClean="0">
                <a:uFill>
                  <a:solidFill/>
                </a:uFill>
                <a:latin typeface="Times New Roman" panose="02020603050405020304" pitchFamily="18" charset="0"/>
                <a:ea typeface="Cambria"/>
                <a:cs typeface="Times New Roman" panose="02020603050405020304" pitchFamily="18" charset="0"/>
                <a:sym typeface="Cambria"/>
              </a:rPr>
              <a:t>	     dans </a:t>
            </a:r>
            <a:r>
              <a:rPr lang="fr-CA" dirty="0">
                <a:uFill>
                  <a:solidFill/>
                </a:uFill>
                <a:latin typeface="Times New Roman" panose="02020603050405020304" pitchFamily="18" charset="0"/>
                <a:ea typeface="Cambria"/>
                <a:cs typeface="Times New Roman" panose="02020603050405020304" pitchFamily="18" charset="0"/>
                <a:sym typeface="Cambria"/>
              </a:rPr>
              <a:t>la </a:t>
            </a:r>
            <a:r>
              <a:rPr lang="fr-CA" dirty="0" smtClean="0">
                <a:uFill>
                  <a:solidFill/>
                </a:uFill>
                <a:latin typeface="Times New Roman" panose="02020603050405020304" pitchFamily="18" charset="0"/>
                <a:ea typeface="Cambria"/>
                <a:cs typeface="Times New Roman" panose="02020603050405020304" pitchFamily="18" charset="0"/>
                <a:sym typeface="Cambria"/>
              </a:rPr>
              <a:t>classe</a:t>
            </a:r>
          </a:p>
          <a:p>
            <a:pPr marL="1371600" lvl="7"/>
            <a:endParaRPr lang="fr-CA" sz="800" dirty="0">
              <a:uFill>
                <a:solidFill/>
              </a:uFill>
              <a:latin typeface="Times New Roman" panose="02020603050405020304" pitchFamily="18" charset="0"/>
              <a:ea typeface="Cambria"/>
              <a:cs typeface="Times New Roman" panose="02020603050405020304" pitchFamily="18" charset="0"/>
              <a:sym typeface="Cambria"/>
            </a:endParaRPr>
          </a:p>
          <a:p>
            <a:pPr marL="1657350" lvl="7" indent="-285750">
              <a:buFont typeface="Wingdings" panose="05000000000000000000" pitchFamily="2" charset="2"/>
              <a:buChar char="Ø"/>
            </a:pPr>
            <a:r>
              <a:rPr lang="fr-CA" b="1" dirty="0">
                <a:uFill>
                  <a:solidFill/>
                </a:uFill>
                <a:latin typeface="Times New Roman" panose="02020603050405020304" pitchFamily="18" charset="0"/>
                <a:ea typeface="Cambria"/>
                <a:cs typeface="Times New Roman" panose="02020603050405020304" pitchFamily="18" charset="0"/>
                <a:sym typeface="Cambria"/>
              </a:rPr>
              <a:t>Comportements non verbaux</a:t>
            </a:r>
          </a:p>
          <a:p>
            <a:pPr marL="2114550" lvl="8" indent="-285750">
              <a:buFont typeface="Arial" panose="020B0604020202020204" pitchFamily="34" charset="0"/>
              <a:buChar char="•"/>
            </a:pPr>
            <a:r>
              <a:rPr lang="fr-CA" dirty="0" smtClean="0">
                <a:uFill>
                  <a:solidFill/>
                </a:uFill>
                <a:latin typeface="Times New Roman" panose="02020603050405020304" pitchFamily="18" charset="0"/>
                <a:ea typeface="Cambria"/>
                <a:cs typeface="Times New Roman" panose="02020603050405020304" pitchFamily="18" charset="0"/>
                <a:sym typeface="Cambria"/>
              </a:rPr>
              <a:t>Ton </a:t>
            </a:r>
            <a:r>
              <a:rPr lang="fr-CA" dirty="0">
                <a:uFill>
                  <a:solidFill/>
                </a:uFill>
                <a:latin typeface="Times New Roman" panose="02020603050405020304" pitchFamily="18" charset="0"/>
                <a:ea typeface="Cambria"/>
                <a:cs typeface="Times New Roman" panose="02020603050405020304" pitchFamily="18" charset="0"/>
                <a:sym typeface="Cambria"/>
              </a:rPr>
              <a:t>de voix fort, faire face aux élèves, tête haute, contact visuel et voix</a:t>
            </a:r>
          </a:p>
          <a:p>
            <a:pPr marL="1371600" lvl="7"/>
            <a:r>
              <a:rPr lang="fr-CA" dirty="0" smtClean="0">
                <a:uFill>
                  <a:solidFill/>
                </a:uFill>
                <a:latin typeface="Times New Roman" panose="02020603050405020304" pitchFamily="18" charset="0"/>
                <a:ea typeface="Cambria"/>
                <a:cs typeface="Times New Roman" panose="02020603050405020304" pitchFamily="18" charset="0"/>
                <a:sym typeface="Cambria"/>
              </a:rPr>
              <a:t>	     empathique </a:t>
            </a:r>
            <a:r>
              <a:rPr lang="fr-CA" dirty="0">
                <a:uFill>
                  <a:solidFill/>
                </a:uFill>
                <a:latin typeface="Times New Roman" panose="02020603050405020304" pitchFamily="18" charset="0"/>
                <a:ea typeface="Cambria"/>
                <a:cs typeface="Times New Roman" panose="02020603050405020304" pitchFamily="18" charset="0"/>
                <a:sym typeface="Cambria"/>
              </a:rPr>
              <a:t>et directive lors des interventions </a:t>
            </a:r>
            <a:r>
              <a:rPr lang="fr-CA" dirty="0" smtClean="0">
                <a:uFill>
                  <a:solidFill/>
                </a:uFill>
                <a:latin typeface="Times New Roman" panose="02020603050405020304" pitchFamily="18" charset="0"/>
                <a:ea typeface="Cambria"/>
                <a:cs typeface="Times New Roman" panose="02020603050405020304" pitchFamily="18" charset="0"/>
                <a:sym typeface="Cambria"/>
              </a:rPr>
              <a:t>disciplinaires</a:t>
            </a:r>
          </a:p>
          <a:p>
            <a:pPr marL="1371600" lvl="7"/>
            <a:endParaRPr lang="fr-CA" sz="800" dirty="0">
              <a:uFill>
                <a:solidFill/>
              </a:uFill>
              <a:latin typeface="Times New Roman" panose="02020603050405020304" pitchFamily="18" charset="0"/>
              <a:ea typeface="Cambria"/>
              <a:cs typeface="Times New Roman" panose="02020603050405020304" pitchFamily="18" charset="0"/>
              <a:sym typeface="Cambria"/>
            </a:endParaRPr>
          </a:p>
          <a:p>
            <a:pPr marL="1657350" lvl="7" indent="-285750">
              <a:buFont typeface="Wingdings" panose="05000000000000000000" pitchFamily="2" charset="2"/>
              <a:buChar char="Ø"/>
            </a:pPr>
            <a:r>
              <a:rPr lang="fr-CA" b="1" dirty="0">
                <a:uFill>
                  <a:solidFill/>
                </a:uFill>
                <a:latin typeface="Times New Roman" panose="02020603050405020304" pitchFamily="18" charset="0"/>
                <a:ea typeface="Cambria"/>
                <a:cs typeface="Times New Roman" panose="02020603050405020304" pitchFamily="18" charset="0"/>
                <a:sym typeface="Cambria"/>
              </a:rPr>
              <a:t>Proximité</a:t>
            </a:r>
          </a:p>
          <a:p>
            <a:pPr marL="2114550" lvl="8" indent="-285750">
              <a:buFont typeface="Arial" panose="020B0604020202020204" pitchFamily="34" charset="0"/>
              <a:buChar char="•"/>
            </a:pPr>
            <a:r>
              <a:rPr lang="fr-CA" dirty="0" smtClean="0">
                <a:uFill>
                  <a:solidFill/>
                </a:uFill>
                <a:latin typeface="Times New Roman" panose="02020603050405020304" pitchFamily="18" charset="0"/>
                <a:ea typeface="Cambria"/>
                <a:cs typeface="Times New Roman" panose="02020603050405020304" pitchFamily="18" charset="0"/>
                <a:sym typeface="Cambria"/>
              </a:rPr>
              <a:t>Partage </a:t>
            </a:r>
            <a:r>
              <a:rPr lang="fr-CA" dirty="0">
                <a:uFill>
                  <a:solidFill/>
                </a:uFill>
                <a:latin typeface="Times New Roman" panose="02020603050405020304" pitchFamily="18" charset="0"/>
                <a:ea typeface="Cambria"/>
                <a:cs typeface="Times New Roman" panose="02020603050405020304" pitchFamily="18" charset="0"/>
                <a:sym typeface="Cambria"/>
              </a:rPr>
              <a:t>de motivations communes, travail à l’atteinte de buts communs,</a:t>
            </a:r>
          </a:p>
          <a:p>
            <a:pPr marL="1371600" lvl="7"/>
            <a:r>
              <a:rPr lang="fr-CA" dirty="0" smtClean="0">
                <a:uFill>
                  <a:solidFill/>
                </a:uFill>
                <a:latin typeface="Times New Roman" panose="02020603050405020304" pitchFamily="18" charset="0"/>
                <a:ea typeface="Cambria"/>
                <a:cs typeface="Times New Roman" panose="02020603050405020304" pitchFamily="18" charset="0"/>
                <a:sym typeface="Cambria"/>
              </a:rPr>
              <a:t>	     contacts </a:t>
            </a:r>
            <a:r>
              <a:rPr lang="fr-CA" dirty="0">
                <a:uFill>
                  <a:solidFill/>
                </a:uFill>
                <a:latin typeface="Times New Roman" panose="02020603050405020304" pitchFamily="18" charset="0"/>
                <a:ea typeface="Cambria"/>
                <a:cs typeface="Times New Roman" panose="02020603050405020304" pitchFamily="18" charset="0"/>
                <a:sym typeface="Cambria"/>
              </a:rPr>
              <a:t>informels à l’extérieur de la </a:t>
            </a:r>
            <a:r>
              <a:rPr lang="fr-CA" dirty="0" smtClean="0">
                <a:uFill>
                  <a:solidFill/>
                </a:uFill>
                <a:latin typeface="Times New Roman" panose="02020603050405020304" pitchFamily="18" charset="0"/>
                <a:ea typeface="Cambria"/>
                <a:cs typeface="Times New Roman" panose="02020603050405020304" pitchFamily="18" charset="0"/>
                <a:sym typeface="Cambria"/>
              </a:rPr>
              <a:t>classe</a:t>
            </a:r>
          </a:p>
          <a:p>
            <a:pPr marL="1371600" lvl="7"/>
            <a:endParaRPr lang="fr-CA" sz="800"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b="1" dirty="0">
                <a:uFill>
                  <a:solidFill/>
                </a:uFill>
                <a:latin typeface="Times New Roman" panose="02020603050405020304" pitchFamily="18" charset="0"/>
                <a:ea typeface="Cambria"/>
                <a:cs typeface="Times New Roman" panose="02020603050405020304" pitchFamily="18" charset="0"/>
                <a:sym typeface="Cambria"/>
              </a:rPr>
              <a:t>INFLUENCE </a:t>
            </a:r>
            <a:r>
              <a:rPr lang="fr-CA" b="1" dirty="0" smtClean="0">
                <a:uFill>
                  <a:solidFill/>
                </a:uFill>
                <a:latin typeface="Times New Roman" panose="02020603050405020304" pitchFamily="18" charset="0"/>
                <a:ea typeface="Cambria"/>
                <a:cs typeface="Times New Roman" panose="02020603050405020304" pitchFamily="18" charset="0"/>
                <a:sym typeface="Cambria"/>
              </a:rPr>
              <a:t>NÉGATIVE</a:t>
            </a:r>
          </a:p>
          <a:p>
            <a:pPr marL="1371600" lvl="7"/>
            <a:endParaRPr lang="fr-CA" sz="800" dirty="0" smtClean="0">
              <a:uFill>
                <a:solidFill/>
              </a:uFill>
              <a:latin typeface="Times New Roman" panose="02020603050405020304" pitchFamily="18" charset="0"/>
              <a:ea typeface="Cambria"/>
              <a:cs typeface="Times New Roman" panose="02020603050405020304" pitchFamily="18" charset="0"/>
              <a:sym typeface="Cambria"/>
            </a:endParaRPr>
          </a:p>
          <a:p>
            <a:pPr marL="1657350" lvl="7" indent="-285750">
              <a:buFont typeface="Arial" panose="020B0604020202020204" pitchFamily="34" charset="0"/>
              <a:buChar char="•"/>
            </a:pPr>
            <a:r>
              <a:rPr lang="fr-CA" dirty="0" smtClean="0">
                <a:uFill>
                  <a:solidFill/>
                </a:uFill>
                <a:latin typeface="Times New Roman" panose="02020603050405020304" pitchFamily="18" charset="0"/>
                <a:ea typeface="Cambria"/>
                <a:cs typeface="Times New Roman" panose="02020603050405020304" pitchFamily="18" charset="0"/>
                <a:sym typeface="Cambria"/>
              </a:rPr>
              <a:t>Favoritisme  </a:t>
            </a:r>
          </a:p>
          <a:p>
            <a:pPr marL="1657350" lvl="7" indent="-285750">
              <a:buFont typeface="Arial" panose="020B0604020202020204" pitchFamily="34" charset="0"/>
              <a:buChar char="•"/>
            </a:pPr>
            <a:r>
              <a:rPr lang="fr-CA" dirty="0" smtClean="0">
                <a:uFill>
                  <a:solidFill/>
                </a:uFill>
                <a:latin typeface="Times New Roman" panose="02020603050405020304" pitchFamily="18" charset="0"/>
                <a:ea typeface="Cambria"/>
                <a:cs typeface="Times New Roman" panose="02020603050405020304" pitchFamily="18" charset="0"/>
                <a:sym typeface="Cambria"/>
              </a:rPr>
              <a:t>Lutte </a:t>
            </a:r>
            <a:r>
              <a:rPr lang="fr-CA" dirty="0">
                <a:uFill>
                  <a:solidFill/>
                </a:uFill>
                <a:latin typeface="Times New Roman" panose="02020603050405020304" pitchFamily="18" charset="0"/>
                <a:ea typeface="Cambria"/>
                <a:cs typeface="Times New Roman" panose="02020603050405020304" pitchFamily="18" charset="0"/>
                <a:sym typeface="Cambria"/>
              </a:rPr>
              <a:t>de </a:t>
            </a:r>
            <a:r>
              <a:rPr lang="fr-CA" dirty="0" smtClean="0">
                <a:uFill>
                  <a:solidFill/>
                </a:uFill>
                <a:latin typeface="Times New Roman" panose="02020603050405020304" pitchFamily="18" charset="0"/>
                <a:ea typeface="Cambria"/>
                <a:cs typeface="Times New Roman" panose="02020603050405020304" pitchFamily="18" charset="0"/>
                <a:sym typeface="Cambria"/>
              </a:rPr>
              <a:t>pouvoir</a:t>
            </a:r>
          </a:p>
          <a:p>
            <a:pPr marL="1657350" lvl="7" indent="-285750">
              <a:buFont typeface="Arial" panose="020B0604020202020204" pitchFamily="34" charset="0"/>
              <a:buChar char="•"/>
            </a:pPr>
            <a:r>
              <a:rPr lang="fr-CA" dirty="0" smtClean="0">
                <a:uFill>
                  <a:solidFill/>
                </a:uFill>
                <a:latin typeface="Times New Roman" panose="02020603050405020304" pitchFamily="18" charset="0"/>
                <a:ea typeface="Cambria"/>
                <a:cs typeface="Times New Roman" panose="02020603050405020304" pitchFamily="18" charset="0"/>
                <a:sym typeface="Cambria"/>
              </a:rPr>
              <a:t>Utilisation </a:t>
            </a:r>
            <a:r>
              <a:rPr lang="fr-CA" dirty="0">
                <a:uFill>
                  <a:solidFill/>
                </a:uFill>
                <a:latin typeface="Times New Roman" panose="02020603050405020304" pitchFamily="18" charset="0"/>
                <a:ea typeface="Cambria"/>
                <a:cs typeface="Times New Roman" panose="02020603050405020304" pitchFamily="18" charset="0"/>
                <a:sym typeface="Cambria"/>
              </a:rPr>
              <a:t>de pratiques coercitives  </a:t>
            </a: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657350" lvl="7" indent="-285750">
              <a:buFont typeface="Arial" panose="020B0604020202020204" pitchFamily="34" charset="0"/>
              <a:buChar char="•"/>
            </a:pPr>
            <a:r>
              <a:rPr lang="fr-CA" dirty="0" smtClean="0">
                <a:uFill>
                  <a:solidFill/>
                </a:uFill>
                <a:latin typeface="Times New Roman" panose="02020603050405020304" pitchFamily="18" charset="0"/>
                <a:ea typeface="Cambria"/>
                <a:cs typeface="Times New Roman" panose="02020603050405020304" pitchFamily="18" charset="0"/>
                <a:sym typeface="Cambria"/>
              </a:rPr>
              <a:t>Irrespect </a:t>
            </a:r>
            <a:r>
              <a:rPr lang="fr-CA" dirty="0">
                <a:uFill>
                  <a:solidFill/>
                </a:uFill>
                <a:latin typeface="Times New Roman" panose="02020603050405020304" pitchFamily="18" charset="0"/>
                <a:ea typeface="Cambria"/>
                <a:cs typeface="Times New Roman" panose="02020603050405020304" pitchFamily="18" charset="0"/>
                <a:sym typeface="Cambria"/>
              </a:rPr>
              <a:t>et </a:t>
            </a:r>
            <a:r>
              <a:rPr lang="fr-CA" dirty="0" smtClean="0">
                <a:uFill>
                  <a:solidFill/>
                </a:uFill>
                <a:latin typeface="Times New Roman" panose="02020603050405020304" pitchFamily="18" charset="0"/>
                <a:ea typeface="Cambria"/>
                <a:cs typeface="Times New Roman" panose="02020603050405020304" pitchFamily="18" charset="0"/>
                <a:sym typeface="Cambria"/>
              </a:rPr>
              <a:t>humiliation</a:t>
            </a:r>
          </a:p>
          <a:p>
            <a:pPr marL="1657350" lvl="7" indent="-285750">
              <a:buFont typeface="Arial" panose="020B0604020202020204" pitchFamily="34" charset="0"/>
              <a:buChar char="•"/>
            </a:pPr>
            <a:r>
              <a:rPr lang="fr-CA" dirty="0" smtClean="0">
                <a:uFill>
                  <a:solidFill/>
                </a:uFill>
                <a:latin typeface="Times New Roman" panose="02020603050405020304" pitchFamily="18" charset="0"/>
                <a:ea typeface="Cambria"/>
                <a:cs typeface="Times New Roman" panose="02020603050405020304" pitchFamily="18" charset="0"/>
                <a:sym typeface="Cambria"/>
              </a:rPr>
              <a:t>Impatience</a:t>
            </a:r>
            <a:r>
              <a:rPr lang="fr-CA" dirty="0">
                <a:uFill>
                  <a:solidFill/>
                </a:uFill>
                <a:latin typeface="Times New Roman" panose="02020603050405020304" pitchFamily="18" charset="0"/>
                <a:ea typeface="Cambria"/>
                <a:cs typeface="Times New Roman" panose="02020603050405020304" pitchFamily="18" charset="0"/>
                <a:sym typeface="Cambria"/>
              </a:rPr>
              <a:t>, hostilité et </a:t>
            </a:r>
            <a:r>
              <a:rPr lang="fr-CA" dirty="0" smtClean="0">
                <a:uFill>
                  <a:solidFill/>
                </a:uFill>
                <a:latin typeface="Times New Roman" panose="02020603050405020304" pitchFamily="18" charset="0"/>
                <a:ea typeface="Cambria"/>
                <a:cs typeface="Times New Roman" panose="02020603050405020304" pitchFamily="18" charset="0"/>
                <a:sym typeface="Cambria"/>
              </a:rPr>
              <a:t>difficulté d’approche</a:t>
            </a:r>
          </a:p>
          <a:p>
            <a:pPr marL="1657350" lvl="7" indent="-285750">
              <a:buFont typeface="Arial" panose="020B0604020202020204" pitchFamily="34" charset="0"/>
              <a:buChar char="•"/>
            </a:pPr>
            <a:r>
              <a:rPr lang="fr-CA" dirty="0" smtClean="0">
                <a:uFill>
                  <a:solidFill/>
                </a:uFill>
                <a:latin typeface="Times New Roman" panose="02020603050405020304" pitchFamily="18" charset="0"/>
                <a:ea typeface="Cambria"/>
                <a:cs typeface="Times New Roman" panose="02020603050405020304" pitchFamily="18" charset="0"/>
                <a:sym typeface="Cambria"/>
              </a:rPr>
              <a:t>Froideur </a:t>
            </a:r>
            <a:r>
              <a:rPr lang="fr-CA" dirty="0">
                <a:uFill>
                  <a:solidFill/>
                </a:uFill>
                <a:latin typeface="Times New Roman" panose="02020603050405020304" pitchFamily="18" charset="0"/>
                <a:ea typeface="Cambria"/>
                <a:cs typeface="Times New Roman" panose="02020603050405020304" pitchFamily="18" charset="0"/>
                <a:sym typeface="Cambria"/>
              </a:rPr>
              <a:t>et sévérité  </a:t>
            </a: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657350" lvl="7" indent="-285750">
              <a:buFont typeface="Arial" panose="020B0604020202020204" pitchFamily="34" charset="0"/>
              <a:buChar char="•"/>
            </a:pPr>
            <a:r>
              <a:rPr lang="fr-CA" dirty="0" smtClean="0">
                <a:uFill>
                  <a:solidFill/>
                </a:uFill>
                <a:latin typeface="Times New Roman" panose="02020603050405020304" pitchFamily="18" charset="0"/>
                <a:ea typeface="Cambria"/>
                <a:cs typeface="Times New Roman" panose="02020603050405020304" pitchFamily="18" charset="0"/>
                <a:sym typeface="Cambria"/>
              </a:rPr>
              <a:t>Désengagement</a:t>
            </a:r>
            <a:r>
              <a:rPr lang="fr-CA" dirty="0">
                <a:uFill>
                  <a:solidFill/>
                </a:uFill>
                <a:latin typeface="Times New Roman" panose="02020603050405020304" pitchFamily="18" charset="0"/>
                <a:ea typeface="Cambria"/>
                <a:cs typeface="Times New Roman" panose="02020603050405020304" pitchFamily="18" charset="0"/>
                <a:sym typeface="Cambria"/>
              </a:rPr>
              <a:t>  </a:t>
            </a: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657350" lvl="7" indent="-285750">
              <a:buFont typeface="Arial" panose="020B0604020202020204" pitchFamily="34" charset="0"/>
              <a:buChar char="•"/>
            </a:pPr>
            <a:r>
              <a:rPr lang="fr-CA" dirty="0" smtClean="0">
                <a:uFill>
                  <a:solidFill/>
                </a:uFill>
                <a:latin typeface="Times New Roman" panose="02020603050405020304" pitchFamily="18" charset="0"/>
                <a:ea typeface="Cambria"/>
                <a:cs typeface="Times New Roman" panose="02020603050405020304" pitchFamily="18" charset="0"/>
                <a:sym typeface="Cambria"/>
              </a:rPr>
              <a:t>Désintérêt </a:t>
            </a:r>
            <a:r>
              <a:rPr lang="fr-CA" dirty="0">
                <a:uFill>
                  <a:solidFill/>
                </a:uFill>
                <a:latin typeface="Times New Roman" panose="02020603050405020304" pitchFamily="18" charset="0"/>
                <a:ea typeface="Cambria"/>
                <a:cs typeface="Times New Roman" panose="02020603050405020304" pitchFamily="18" charset="0"/>
                <a:sym typeface="Cambria"/>
              </a:rPr>
              <a:t>et critique</a:t>
            </a: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4011263315"/>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2" end="12"/>
                                            </p:txEl>
                                          </p:spTgt>
                                        </p:tgtEl>
                                        <p:attrNameLst>
                                          <p:attrName>style.visibility</p:attrName>
                                        </p:attrNameLst>
                                      </p:cBhvr>
                                      <p:to>
                                        <p:strVal val="visible"/>
                                      </p:to>
                                    </p:set>
                                    <p:animEffect transition="in" filter="fade">
                                      <p:cBhvr>
                                        <p:cTn id="7" dur="1000"/>
                                        <p:tgtEl>
                                          <p:spTgt spid="10">
                                            <p:txEl>
                                              <p:pRg st="12" end="12"/>
                                            </p:txEl>
                                          </p:spTgt>
                                        </p:tgtEl>
                                      </p:cBhvr>
                                    </p:animEffect>
                                    <p:anim calcmode="lin" valueType="num">
                                      <p:cBhvr>
                                        <p:cTn id="8"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4" end="14"/>
                                            </p:txEl>
                                          </p:spTgt>
                                        </p:tgtEl>
                                        <p:attrNameLst>
                                          <p:attrName>style.visibility</p:attrName>
                                        </p:attrNameLst>
                                      </p:cBhvr>
                                      <p:to>
                                        <p:strVal val="visible"/>
                                      </p:to>
                                    </p:set>
                                    <p:animEffect transition="in" filter="fade">
                                      <p:cBhvr>
                                        <p:cTn id="14" dur="1000"/>
                                        <p:tgtEl>
                                          <p:spTgt spid="10">
                                            <p:txEl>
                                              <p:pRg st="14" end="14"/>
                                            </p:txEl>
                                          </p:spTgt>
                                        </p:tgtEl>
                                      </p:cBhvr>
                                    </p:animEffect>
                                    <p:anim calcmode="lin" valueType="num">
                                      <p:cBhvr>
                                        <p:cTn id="15" dur="1000" fill="hold"/>
                                        <p:tgtEl>
                                          <p:spTgt spid="10">
                                            <p:txEl>
                                              <p:pRg st="14" end="1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4" end="1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16" end="16"/>
                                            </p:txEl>
                                          </p:spTgt>
                                        </p:tgtEl>
                                        <p:attrNameLst>
                                          <p:attrName>style.visibility</p:attrName>
                                        </p:attrNameLst>
                                      </p:cBhvr>
                                      <p:to>
                                        <p:strVal val="visible"/>
                                      </p:to>
                                    </p:set>
                                    <p:animEffect transition="in" filter="fade">
                                      <p:cBhvr>
                                        <p:cTn id="21" dur="1000"/>
                                        <p:tgtEl>
                                          <p:spTgt spid="10">
                                            <p:txEl>
                                              <p:pRg st="16" end="16"/>
                                            </p:txEl>
                                          </p:spTgt>
                                        </p:tgtEl>
                                      </p:cBhvr>
                                    </p:animEffect>
                                    <p:anim calcmode="lin" valueType="num">
                                      <p:cBhvr>
                                        <p:cTn id="22" dur="1000" fill="hold"/>
                                        <p:tgtEl>
                                          <p:spTgt spid="10">
                                            <p:txEl>
                                              <p:pRg st="16" end="1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16" end="1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17" end="17"/>
                                            </p:txEl>
                                          </p:spTgt>
                                        </p:tgtEl>
                                        <p:attrNameLst>
                                          <p:attrName>style.visibility</p:attrName>
                                        </p:attrNameLst>
                                      </p:cBhvr>
                                      <p:to>
                                        <p:strVal val="visible"/>
                                      </p:to>
                                    </p:set>
                                    <p:animEffect transition="in" filter="fade">
                                      <p:cBhvr>
                                        <p:cTn id="28" dur="1000"/>
                                        <p:tgtEl>
                                          <p:spTgt spid="10">
                                            <p:txEl>
                                              <p:pRg st="17" end="17"/>
                                            </p:txEl>
                                          </p:spTgt>
                                        </p:tgtEl>
                                      </p:cBhvr>
                                    </p:animEffect>
                                    <p:anim calcmode="lin" valueType="num">
                                      <p:cBhvr>
                                        <p:cTn id="29" dur="1000" fill="hold"/>
                                        <p:tgtEl>
                                          <p:spTgt spid="10">
                                            <p:txEl>
                                              <p:pRg st="17" end="1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17" end="17"/>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18" end="18"/>
                                            </p:txEl>
                                          </p:spTgt>
                                        </p:tgtEl>
                                        <p:attrNameLst>
                                          <p:attrName>style.visibility</p:attrName>
                                        </p:attrNameLst>
                                      </p:cBhvr>
                                      <p:to>
                                        <p:strVal val="visible"/>
                                      </p:to>
                                    </p:set>
                                    <p:animEffect transition="in" filter="fade">
                                      <p:cBhvr>
                                        <p:cTn id="35" dur="1000"/>
                                        <p:tgtEl>
                                          <p:spTgt spid="10">
                                            <p:txEl>
                                              <p:pRg st="18" end="18"/>
                                            </p:txEl>
                                          </p:spTgt>
                                        </p:tgtEl>
                                      </p:cBhvr>
                                    </p:animEffect>
                                    <p:anim calcmode="lin" valueType="num">
                                      <p:cBhvr>
                                        <p:cTn id="36" dur="1000" fill="hold"/>
                                        <p:tgtEl>
                                          <p:spTgt spid="10">
                                            <p:txEl>
                                              <p:pRg st="18" end="18"/>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18" end="1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9" end="19"/>
                                            </p:txEl>
                                          </p:spTgt>
                                        </p:tgtEl>
                                        <p:attrNameLst>
                                          <p:attrName>style.visibility</p:attrName>
                                        </p:attrNameLst>
                                      </p:cBhvr>
                                      <p:to>
                                        <p:strVal val="visible"/>
                                      </p:to>
                                    </p:set>
                                    <p:animEffect transition="in" filter="fade">
                                      <p:cBhvr>
                                        <p:cTn id="42" dur="1000"/>
                                        <p:tgtEl>
                                          <p:spTgt spid="10">
                                            <p:txEl>
                                              <p:pRg st="19" end="19"/>
                                            </p:txEl>
                                          </p:spTgt>
                                        </p:tgtEl>
                                      </p:cBhvr>
                                    </p:animEffect>
                                    <p:anim calcmode="lin" valueType="num">
                                      <p:cBhvr>
                                        <p:cTn id="43" dur="1000" fill="hold"/>
                                        <p:tgtEl>
                                          <p:spTgt spid="10">
                                            <p:txEl>
                                              <p:pRg st="19" end="19"/>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9" end="19"/>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20" end="20"/>
                                            </p:txEl>
                                          </p:spTgt>
                                        </p:tgtEl>
                                        <p:attrNameLst>
                                          <p:attrName>style.visibility</p:attrName>
                                        </p:attrNameLst>
                                      </p:cBhvr>
                                      <p:to>
                                        <p:strVal val="visible"/>
                                      </p:to>
                                    </p:set>
                                    <p:animEffect transition="in" filter="fade">
                                      <p:cBhvr>
                                        <p:cTn id="49" dur="1000"/>
                                        <p:tgtEl>
                                          <p:spTgt spid="10">
                                            <p:txEl>
                                              <p:pRg st="20" end="20"/>
                                            </p:txEl>
                                          </p:spTgt>
                                        </p:tgtEl>
                                      </p:cBhvr>
                                    </p:animEffect>
                                    <p:anim calcmode="lin" valueType="num">
                                      <p:cBhvr>
                                        <p:cTn id="50" dur="1000" fill="hold"/>
                                        <p:tgtEl>
                                          <p:spTgt spid="10">
                                            <p:txEl>
                                              <p:pRg st="20" end="20"/>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20" end="20"/>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21" end="21"/>
                                            </p:txEl>
                                          </p:spTgt>
                                        </p:tgtEl>
                                        <p:attrNameLst>
                                          <p:attrName>style.visibility</p:attrName>
                                        </p:attrNameLst>
                                      </p:cBhvr>
                                      <p:to>
                                        <p:strVal val="visible"/>
                                      </p:to>
                                    </p:set>
                                    <p:animEffect transition="in" filter="fade">
                                      <p:cBhvr>
                                        <p:cTn id="56" dur="1000"/>
                                        <p:tgtEl>
                                          <p:spTgt spid="10">
                                            <p:txEl>
                                              <p:pRg st="21" end="21"/>
                                            </p:txEl>
                                          </p:spTgt>
                                        </p:tgtEl>
                                      </p:cBhvr>
                                    </p:animEffect>
                                    <p:anim calcmode="lin" valueType="num">
                                      <p:cBhvr>
                                        <p:cTn id="57" dur="1000" fill="hold"/>
                                        <p:tgtEl>
                                          <p:spTgt spid="10">
                                            <p:txEl>
                                              <p:pRg st="21" end="21"/>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21" end="21"/>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22" end="22"/>
                                            </p:txEl>
                                          </p:spTgt>
                                        </p:tgtEl>
                                        <p:attrNameLst>
                                          <p:attrName>style.visibility</p:attrName>
                                        </p:attrNameLst>
                                      </p:cBhvr>
                                      <p:to>
                                        <p:strVal val="visible"/>
                                      </p:to>
                                    </p:set>
                                    <p:animEffect transition="in" filter="fade">
                                      <p:cBhvr>
                                        <p:cTn id="63" dur="1000"/>
                                        <p:tgtEl>
                                          <p:spTgt spid="10">
                                            <p:txEl>
                                              <p:pRg st="22" end="22"/>
                                            </p:txEl>
                                          </p:spTgt>
                                        </p:tgtEl>
                                      </p:cBhvr>
                                    </p:animEffect>
                                    <p:anim calcmode="lin" valueType="num">
                                      <p:cBhvr>
                                        <p:cTn id="64" dur="1000" fill="hold"/>
                                        <p:tgtEl>
                                          <p:spTgt spid="10">
                                            <p:txEl>
                                              <p:pRg st="22" end="22"/>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22" end="22"/>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23" end="23"/>
                                            </p:txEl>
                                          </p:spTgt>
                                        </p:tgtEl>
                                        <p:attrNameLst>
                                          <p:attrName>style.visibility</p:attrName>
                                        </p:attrNameLst>
                                      </p:cBhvr>
                                      <p:to>
                                        <p:strVal val="visible"/>
                                      </p:to>
                                    </p:set>
                                    <p:animEffect transition="in" filter="fade">
                                      <p:cBhvr>
                                        <p:cTn id="70" dur="1000"/>
                                        <p:tgtEl>
                                          <p:spTgt spid="10">
                                            <p:txEl>
                                              <p:pRg st="23" end="23"/>
                                            </p:txEl>
                                          </p:spTgt>
                                        </p:tgtEl>
                                      </p:cBhvr>
                                    </p:animEffect>
                                    <p:anim calcmode="lin" valueType="num">
                                      <p:cBhvr>
                                        <p:cTn id="71" dur="1000" fill="hold"/>
                                        <p:tgtEl>
                                          <p:spTgt spid="10">
                                            <p:txEl>
                                              <p:pRg st="23" end="23"/>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23" end="23"/>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2" end="2"/>
                                            </p:txEl>
                                          </p:spTgt>
                                        </p:tgtEl>
                                        <p:attrNameLst>
                                          <p:attrName>style.visibility</p:attrName>
                                        </p:attrNameLst>
                                      </p:cBhvr>
                                      <p:to>
                                        <p:strVal val="visible"/>
                                      </p:to>
                                    </p:set>
                                    <p:animEffect transition="in" filter="fade">
                                      <p:cBhvr>
                                        <p:cTn id="77" dur="1000"/>
                                        <p:tgtEl>
                                          <p:spTgt spid="10">
                                            <p:txEl>
                                              <p:pRg st="2" end="2"/>
                                            </p:txEl>
                                          </p:spTgt>
                                        </p:tgtEl>
                                      </p:cBhvr>
                                    </p:animEffect>
                                    <p:anim calcmode="lin" valueType="num">
                                      <p:cBhvr>
                                        <p:cTn id="7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10">
                                            <p:txEl>
                                              <p:pRg st="3" end="3"/>
                                            </p:txEl>
                                          </p:spTgt>
                                        </p:tgtEl>
                                        <p:attrNameLst>
                                          <p:attrName>style.visibility</p:attrName>
                                        </p:attrNameLst>
                                      </p:cBhvr>
                                      <p:to>
                                        <p:strVal val="visible"/>
                                      </p:to>
                                    </p:set>
                                    <p:animEffect transition="in" filter="fade">
                                      <p:cBhvr>
                                        <p:cTn id="84" dur="1000"/>
                                        <p:tgtEl>
                                          <p:spTgt spid="10">
                                            <p:txEl>
                                              <p:pRg st="3" end="3"/>
                                            </p:txEl>
                                          </p:spTgt>
                                        </p:tgtEl>
                                      </p:cBhvr>
                                    </p:animEffect>
                                    <p:anim calcmode="lin" valueType="num">
                                      <p:cBhvr>
                                        <p:cTn id="8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8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nodeType="clickEffect">
                                  <p:stCondLst>
                                    <p:cond delay="0"/>
                                  </p:stCondLst>
                                  <p:childTnLst>
                                    <p:set>
                                      <p:cBhvr>
                                        <p:cTn id="90" dur="1" fill="hold">
                                          <p:stCondLst>
                                            <p:cond delay="0"/>
                                          </p:stCondLst>
                                        </p:cTn>
                                        <p:tgtEl>
                                          <p:spTgt spid="10">
                                            <p:txEl>
                                              <p:pRg st="4" end="4"/>
                                            </p:txEl>
                                          </p:spTgt>
                                        </p:tgtEl>
                                        <p:attrNameLst>
                                          <p:attrName>style.visibility</p:attrName>
                                        </p:attrNameLst>
                                      </p:cBhvr>
                                      <p:to>
                                        <p:strVal val="visible"/>
                                      </p:to>
                                    </p:set>
                                    <p:animEffect transition="in" filter="fade">
                                      <p:cBhvr>
                                        <p:cTn id="91" dur="1000"/>
                                        <p:tgtEl>
                                          <p:spTgt spid="10">
                                            <p:txEl>
                                              <p:pRg st="4" end="4"/>
                                            </p:txEl>
                                          </p:spTgt>
                                        </p:tgtEl>
                                      </p:cBhvr>
                                    </p:animEffect>
                                    <p:anim calcmode="lin" valueType="num">
                                      <p:cBhvr>
                                        <p:cTn id="9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9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nodeType="clickEffect">
                                  <p:stCondLst>
                                    <p:cond delay="0"/>
                                  </p:stCondLst>
                                  <p:childTnLst>
                                    <p:set>
                                      <p:cBhvr>
                                        <p:cTn id="97" dur="1" fill="hold">
                                          <p:stCondLst>
                                            <p:cond delay="0"/>
                                          </p:stCondLst>
                                        </p:cTn>
                                        <p:tgtEl>
                                          <p:spTgt spid="10">
                                            <p:txEl>
                                              <p:pRg st="6" end="6"/>
                                            </p:txEl>
                                          </p:spTgt>
                                        </p:tgtEl>
                                        <p:attrNameLst>
                                          <p:attrName>style.visibility</p:attrName>
                                        </p:attrNameLst>
                                      </p:cBhvr>
                                      <p:to>
                                        <p:strVal val="visible"/>
                                      </p:to>
                                    </p:set>
                                    <p:animEffect transition="in" filter="fade">
                                      <p:cBhvr>
                                        <p:cTn id="98" dur="1000"/>
                                        <p:tgtEl>
                                          <p:spTgt spid="10">
                                            <p:txEl>
                                              <p:pRg st="6" end="6"/>
                                            </p:txEl>
                                          </p:spTgt>
                                        </p:tgtEl>
                                      </p:cBhvr>
                                    </p:animEffect>
                                    <p:anim calcmode="lin" valueType="num">
                                      <p:cBhvr>
                                        <p:cTn id="9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10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42" presetClass="entr" presetSubtype="0" fill="hold" nodeType="clickEffect">
                                  <p:stCondLst>
                                    <p:cond delay="0"/>
                                  </p:stCondLst>
                                  <p:childTnLst>
                                    <p:set>
                                      <p:cBhvr>
                                        <p:cTn id="104" dur="1" fill="hold">
                                          <p:stCondLst>
                                            <p:cond delay="0"/>
                                          </p:stCondLst>
                                        </p:cTn>
                                        <p:tgtEl>
                                          <p:spTgt spid="10">
                                            <p:txEl>
                                              <p:pRg st="7" end="7"/>
                                            </p:txEl>
                                          </p:spTgt>
                                        </p:tgtEl>
                                        <p:attrNameLst>
                                          <p:attrName>style.visibility</p:attrName>
                                        </p:attrNameLst>
                                      </p:cBhvr>
                                      <p:to>
                                        <p:strVal val="visible"/>
                                      </p:to>
                                    </p:set>
                                    <p:animEffect transition="in" filter="fade">
                                      <p:cBhvr>
                                        <p:cTn id="105" dur="1000"/>
                                        <p:tgtEl>
                                          <p:spTgt spid="10">
                                            <p:txEl>
                                              <p:pRg st="7" end="7"/>
                                            </p:txEl>
                                          </p:spTgt>
                                        </p:tgtEl>
                                      </p:cBhvr>
                                    </p:animEffect>
                                    <p:anim calcmode="lin" valueType="num">
                                      <p:cBhvr>
                                        <p:cTn id="10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10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42" presetClass="entr" presetSubtype="0" fill="hold" nodeType="clickEffect">
                                  <p:stCondLst>
                                    <p:cond delay="0"/>
                                  </p:stCondLst>
                                  <p:childTnLst>
                                    <p:set>
                                      <p:cBhvr>
                                        <p:cTn id="111" dur="1" fill="hold">
                                          <p:stCondLst>
                                            <p:cond delay="0"/>
                                          </p:stCondLst>
                                        </p:cTn>
                                        <p:tgtEl>
                                          <p:spTgt spid="10">
                                            <p:txEl>
                                              <p:pRg st="8" end="8"/>
                                            </p:txEl>
                                          </p:spTgt>
                                        </p:tgtEl>
                                        <p:attrNameLst>
                                          <p:attrName>style.visibility</p:attrName>
                                        </p:attrNameLst>
                                      </p:cBhvr>
                                      <p:to>
                                        <p:strVal val="visible"/>
                                      </p:to>
                                    </p:set>
                                    <p:animEffect transition="in" filter="fade">
                                      <p:cBhvr>
                                        <p:cTn id="112" dur="1000"/>
                                        <p:tgtEl>
                                          <p:spTgt spid="10">
                                            <p:txEl>
                                              <p:pRg st="8" end="8"/>
                                            </p:txEl>
                                          </p:spTgt>
                                        </p:tgtEl>
                                      </p:cBhvr>
                                    </p:animEffect>
                                    <p:anim calcmode="lin" valueType="num">
                                      <p:cBhvr>
                                        <p:cTn id="11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11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42" presetClass="entr" presetSubtype="0" fill="hold" nodeType="clickEffect">
                                  <p:stCondLst>
                                    <p:cond delay="0"/>
                                  </p:stCondLst>
                                  <p:childTnLst>
                                    <p:set>
                                      <p:cBhvr>
                                        <p:cTn id="118" dur="1" fill="hold">
                                          <p:stCondLst>
                                            <p:cond delay="0"/>
                                          </p:stCondLst>
                                        </p:cTn>
                                        <p:tgtEl>
                                          <p:spTgt spid="10">
                                            <p:txEl>
                                              <p:pRg st="10" end="10"/>
                                            </p:txEl>
                                          </p:spTgt>
                                        </p:tgtEl>
                                        <p:attrNameLst>
                                          <p:attrName>style.visibility</p:attrName>
                                        </p:attrNameLst>
                                      </p:cBhvr>
                                      <p:to>
                                        <p:strVal val="visible"/>
                                      </p:to>
                                    </p:set>
                                    <p:animEffect transition="in" filter="fade">
                                      <p:cBhvr>
                                        <p:cTn id="119" dur="1000"/>
                                        <p:tgtEl>
                                          <p:spTgt spid="10">
                                            <p:txEl>
                                              <p:pRg st="10" end="10"/>
                                            </p:txEl>
                                          </p:spTgt>
                                        </p:tgtEl>
                                      </p:cBhvr>
                                    </p:animEffect>
                                    <p:anim calcmode="lin" valueType="num">
                                      <p:cBhvr>
                                        <p:cTn id="120"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121"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42" presetClass="entr" presetSubtype="0" fill="hold" nodeType="clickEffect">
                                  <p:stCondLst>
                                    <p:cond delay="0"/>
                                  </p:stCondLst>
                                  <p:childTnLst>
                                    <p:set>
                                      <p:cBhvr>
                                        <p:cTn id="125" dur="1" fill="hold">
                                          <p:stCondLst>
                                            <p:cond delay="0"/>
                                          </p:stCondLst>
                                        </p:cTn>
                                        <p:tgtEl>
                                          <p:spTgt spid="10">
                                            <p:txEl>
                                              <p:pRg st="11" end="11"/>
                                            </p:txEl>
                                          </p:spTgt>
                                        </p:tgtEl>
                                        <p:attrNameLst>
                                          <p:attrName>style.visibility</p:attrName>
                                        </p:attrNameLst>
                                      </p:cBhvr>
                                      <p:to>
                                        <p:strVal val="visible"/>
                                      </p:to>
                                    </p:set>
                                    <p:animEffect transition="in" filter="fade">
                                      <p:cBhvr>
                                        <p:cTn id="126" dur="1000"/>
                                        <p:tgtEl>
                                          <p:spTgt spid="10">
                                            <p:txEl>
                                              <p:pRg st="11" end="11"/>
                                            </p:txEl>
                                          </p:spTgt>
                                        </p:tgtEl>
                                      </p:cBhvr>
                                    </p:animEffect>
                                    <p:anim calcmode="lin" valueType="num">
                                      <p:cBhvr>
                                        <p:cTn id="127"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128"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CA" sz="2600" b="1" i="1" dirty="0" smtClean="0">
              <a:solidFill>
                <a:srgbClr val="FFFF00"/>
              </a:solidFill>
            </a:endParaRPr>
          </a:p>
          <a:p>
            <a:pPr algn="ctr"/>
            <a:r>
              <a:rPr lang="en-CA" sz="4400" b="1" i="1" dirty="0" smtClean="0">
                <a:solidFill>
                  <a:srgbClr val="FFFF00"/>
                </a:solidFill>
              </a:rPr>
              <a:t>FAIRE </a:t>
            </a:r>
            <a:r>
              <a:rPr lang="en-CA" sz="4400" b="1" i="1" dirty="0">
                <a:solidFill>
                  <a:srgbClr val="FFFF00"/>
                </a:solidFill>
              </a:rPr>
              <a:t>CROÎTRE LE SUCCÈS</a:t>
            </a: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14</a:t>
            </a:fld>
            <a:endParaRPr lang="en-US"/>
          </a:p>
        </p:txBody>
      </p:sp>
      <p:sp>
        <p:nvSpPr>
          <p:cNvPr id="10" name="Rectangle 9"/>
          <p:cNvSpPr/>
          <p:nvPr/>
        </p:nvSpPr>
        <p:spPr>
          <a:xfrm>
            <a:off x="-152400" y="920696"/>
            <a:ext cx="9144000" cy="5355312"/>
          </a:xfrm>
          <a:prstGeom prst="rect">
            <a:avLst/>
          </a:prstGeom>
        </p:spPr>
        <p:txBody>
          <a:bodyPr wrap="square">
            <a:spAutoFit/>
          </a:bodyPr>
          <a:lstStyle/>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dirty="0" smtClean="0">
                <a:uFill>
                  <a:solidFill/>
                </a:uFill>
                <a:latin typeface="Times New Roman" panose="02020603050405020304" pitchFamily="18" charset="0"/>
                <a:ea typeface="Cambria"/>
                <a:cs typeface="Times New Roman" panose="02020603050405020304" pitchFamily="18" charset="0"/>
                <a:sym typeface="Cambria"/>
              </a:rPr>
              <a:t>Le </a:t>
            </a:r>
            <a:r>
              <a:rPr lang="fr-CA" sz="2000" dirty="0">
                <a:uFill>
                  <a:solidFill/>
                </a:uFill>
                <a:latin typeface="Times New Roman" panose="02020603050405020304" pitchFamily="18" charset="0"/>
                <a:ea typeface="Cambria"/>
                <a:cs typeface="Times New Roman" panose="02020603050405020304" pitchFamily="18" charset="0"/>
                <a:sym typeface="Cambria"/>
              </a:rPr>
              <a:t>d</a:t>
            </a:r>
            <a:r>
              <a:rPr lang="fr-CA" sz="2000" dirty="0" smtClean="0">
                <a:uFill>
                  <a:solidFill/>
                </a:uFill>
                <a:latin typeface="Times New Roman" panose="02020603050405020304" pitchFamily="18" charset="0"/>
                <a:ea typeface="Cambria"/>
                <a:cs typeface="Times New Roman" panose="02020603050405020304" pitchFamily="18" charset="0"/>
                <a:sym typeface="Cambria"/>
              </a:rPr>
              <a:t>ocument </a:t>
            </a:r>
            <a:r>
              <a:rPr lang="fr-CA" sz="2000" b="1" i="1" dirty="0" smtClean="0">
                <a:uFill>
                  <a:solidFill/>
                </a:uFill>
                <a:latin typeface="Times New Roman" panose="02020603050405020304" pitchFamily="18" charset="0"/>
                <a:ea typeface="Cambria"/>
                <a:cs typeface="Times New Roman" panose="02020603050405020304" pitchFamily="18" charset="0"/>
                <a:sym typeface="Cambria"/>
              </a:rPr>
              <a:t>« Faire croître le succès »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représente la politique du ministère de l’Éducation en matière d’évaluation et de communication du rendement de l’élève. La </a:t>
            </a:r>
            <a:r>
              <a:rPr lang="fr-CA" sz="2000" dirty="0">
                <a:uFill>
                  <a:solidFill/>
                </a:uFill>
                <a:latin typeface="Times New Roman" panose="02020603050405020304" pitchFamily="18" charset="0"/>
                <a:ea typeface="Cambria"/>
                <a:cs typeface="Times New Roman" panose="02020603050405020304" pitchFamily="18" charset="0"/>
                <a:sym typeface="Cambria"/>
              </a:rPr>
              <a:t>politique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 évolué </a:t>
            </a:r>
            <a:r>
              <a:rPr lang="fr-CA" sz="2000" dirty="0">
                <a:uFill>
                  <a:solidFill/>
                </a:uFill>
                <a:latin typeface="Times New Roman" panose="02020603050405020304" pitchFamily="18" charset="0"/>
                <a:ea typeface="Cambria"/>
                <a:cs typeface="Times New Roman" panose="02020603050405020304" pitchFamily="18" charset="0"/>
                <a:sym typeface="Cambria"/>
              </a:rPr>
              <a:t>considérablement au cours de la dernière décennie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et a permis de mettre à jour, de clarifier, de consolider et de </a:t>
            </a:r>
            <a:r>
              <a:rPr lang="fr-CA" sz="2000" dirty="0">
                <a:uFill>
                  <a:solidFill/>
                </a:uFill>
                <a:latin typeface="Times New Roman" panose="02020603050405020304" pitchFamily="18" charset="0"/>
                <a:ea typeface="Cambria"/>
                <a:cs typeface="Times New Roman" panose="02020603050405020304" pitchFamily="18" charset="0"/>
                <a:sym typeface="Cambria"/>
              </a:rPr>
              <a:t>coordonner les divers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aspects. Elle permettra :</a:t>
            </a: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 maintien de normes élevées;</a:t>
            </a:r>
          </a:p>
          <a:p>
            <a:pPr marL="2171700" lvl="8"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Améliorera l’apprentissage des élèves;</a:t>
            </a:r>
          </a:p>
          <a:p>
            <a:pPr marL="2171700" lvl="8"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Facilitera la tâche du personnel;</a:t>
            </a:r>
          </a:p>
          <a:p>
            <a:pPr marL="2171700" lvl="8"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Favorisera la communication avec les parents.</a:t>
            </a:r>
          </a:p>
          <a:p>
            <a:pPr marL="1371600" lvl="7"/>
            <a:endParaRPr lang="fr-CA" sz="22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95642269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9" end="9"/>
                                            </p:txEl>
                                          </p:spTgt>
                                        </p:tgtEl>
                                        <p:attrNameLst>
                                          <p:attrName>style.visibility</p:attrName>
                                        </p:attrNameLst>
                                      </p:cBhvr>
                                      <p:to>
                                        <p:strVal val="visible"/>
                                      </p:to>
                                    </p:set>
                                    <p:animEffect transition="in" filter="fade">
                                      <p:cBhvr>
                                        <p:cTn id="35" dur="1000"/>
                                        <p:tgtEl>
                                          <p:spTgt spid="10">
                                            <p:txEl>
                                              <p:pRg st="9" end="9"/>
                                            </p:txEl>
                                          </p:spTgt>
                                        </p:tgtEl>
                                      </p:cBhvr>
                                    </p:animEffect>
                                    <p:anim calcmode="lin" valueType="num">
                                      <p:cBhvr>
                                        <p:cTn id="36"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FAIRE CROÎTRE LE SUCCÈS</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15</a:t>
            </a:fld>
            <a:endParaRPr lang="en-US"/>
          </a:p>
        </p:txBody>
      </p:sp>
      <p:sp>
        <p:nvSpPr>
          <p:cNvPr id="10" name="Rectangle 9"/>
          <p:cNvSpPr/>
          <p:nvPr/>
        </p:nvSpPr>
        <p:spPr>
          <a:xfrm>
            <a:off x="-152400" y="920696"/>
            <a:ext cx="9448800" cy="8802410"/>
          </a:xfrm>
          <a:prstGeom prst="rect">
            <a:avLst/>
          </a:prstGeom>
        </p:spPr>
        <p:txBody>
          <a:bodyPr wrap="square">
            <a:spAutoFit/>
          </a:bodyPr>
          <a:lstStyle/>
          <a:p>
            <a:pPr marL="1371600" lvl="7"/>
            <a:r>
              <a:rPr lang="fr-CA" sz="2000" dirty="0" smtClean="0">
                <a:uFill>
                  <a:solidFill/>
                </a:uFill>
                <a:latin typeface="Times New Roman" panose="02020603050405020304" pitchFamily="18" charset="0"/>
                <a:ea typeface="Cambria"/>
                <a:cs typeface="Times New Roman" panose="02020603050405020304" pitchFamily="18" charset="0"/>
                <a:sym typeface="Cambria"/>
              </a:rPr>
              <a:t>Voici les composantes du document :</a:t>
            </a: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smtClean="0">
                <a:uFill>
                  <a:solidFill/>
                </a:uFill>
                <a:latin typeface="Times New Roman" panose="02020603050405020304" pitchFamily="18" charset="0"/>
                <a:ea typeface="Cambria"/>
                <a:cs typeface="Times New Roman" panose="02020603050405020304" pitchFamily="18" charset="0"/>
                <a:sym typeface="Cambria"/>
              </a:rPr>
              <a:t>1- </a:t>
            </a:r>
            <a:r>
              <a:rPr lang="fr-CA" b="1" dirty="0" smtClean="0">
                <a:uFill>
                  <a:solidFill/>
                </a:uFill>
                <a:latin typeface="Times New Roman" panose="02020603050405020304" pitchFamily="18" charset="0"/>
                <a:ea typeface="Cambria"/>
                <a:cs typeface="Times New Roman" panose="02020603050405020304" pitchFamily="18" charset="0"/>
                <a:sym typeface="Cambria"/>
              </a:rPr>
              <a:t>Principes directeurs</a:t>
            </a:r>
          </a:p>
          <a:p>
            <a:pPr marL="1371600" lvl="7"/>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b="1" dirty="0" smtClean="0">
                <a:uFill>
                  <a:solidFill/>
                </a:uFill>
                <a:latin typeface="Times New Roman" panose="02020603050405020304" pitchFamily="18" charset="0"/>
                <a:ea typeface="Cambria"/>
                <a:cs typeface="Times New Roman" panose="02020603050405020304" pitchFamily="18" charset="0"/>
                <a:sym typeface="Cambria"/>
              </a:rPr>
              <a:t>2- Mandat particulier des écoles de langue française</a:t>
            </a:r>
          </a:p>
          <a:p>
            <a:pPr marL="1371600" lvl="7"/>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b="1" dirty="0" smtClean="0">
                <a:uFill>
                  <a:solidFill/>
                </a:uFill>
                <a:latin typeface="Times New Roman" panose="02020603050405020304" pitchFamily="18" charset="0"/>
                <a:ea typeface="Cambria"/>
                <a:cs typeface="Times New Roman" panose="02020603050405020304" pitchFamily="18" charset="0"/>
                <a:sym typeface="Cambria"/>
              </a:rPr>
              <a:t>3- Développement des habiletés d’apprentissage et des habitudes de travail</a:t>
            </a:r>
          </a:p>
          <a:p>
            <a:pPr marL="1371600" lvl="7"/>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b="1" dirty="0" smtClean="0">
                <a:uFill>
                  <a:solidFill/>
                </a:uFill>
                <a:latin typeface="Times New Roman" panose="02020603050405020304" pitchFamily="18" charset="0"/>
                <a:ea typeface="Cambria"/>
                <a:cs typeface="Times New Roman" panose="02020603050405020304" pitchFamily="18" charset="0"/>
                <a:sym typeface="Cambria"/>
              </a:rPr>
              <a:t>4- Énoncés de politiques ayant trait aux normes de performance</a:t>
            </a:r>
          </a:p>
          <a:p>
            <a:pPr marL="1371600" lvl="7"/>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b="1" dirty="0" smtClean="0">
                <a:uFill>
                  <a:solidFill/>
                </a:uFill>
                <a:latin typeface="Times New Roman" panose="02020603050405020304" pitchFamily="18" charset="0"/>
                <a:ea typeface="Cambria"/>
                <a:cs typeface="Times New Roman" panose="02020603050405020304" pitchFamily="18" charset="0"/>
                <a:sym typeface="Cambria"/>
              </a:rPr>
              <a:t>5- Compréhension des différences entre évaluation au service de l’apprentissage, </a:t>
            </a:r>
          </a:p>
          <a:p>
            <a:pPr marL="1371600" lvl="7"/>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b="1" dirty="0" smtClean="0">
                <a:uFill>
                  <a:solidFill/>
                </a:uFill>
                <a:latin typeface="Times New Roman" panose="02020603050405020304" pitchFamily="18" charset="0"/>
                <a:ea typeface="Cambria"/>
                <a:cs typeface="Times New Roman" panose="02020603050405020304" pitchFamily="18" charset="0"/>
                <a:sym typeface="Cambria"/>
              </a:rPr>
              <a:t>    l’évaluation en tant qu’apprentissage et l’évaluation de l’apprentissage</a:t>
            </a:r>
          </a:p>
          <a:p>
            <a:pPr marL="1371600" lvl="7"/>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b="1" dirty="0" smtClean="0">
                <a:uFill>
                  <a:solidFill/>
                </a:uFill>
                <a:latin typeface="Times New Roman" panose="02020603050405020304" pitchFamily="18" charset="0"/>
                <a:ea typeface="Cambria"/>
                <a:cs typeface="Times New Roman" panose="02020603050405020304" pitchFamily="18" charset="0"/>
                <a:sym typeface="Cambria"/>
              </a:rPr>
              <a:t>6- L’évaluation de l’apprentissage</a:t>
            </a:r>
          </a:p>
          <a:p>
            <a:pPr marL="1371600" lvl="7"/>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b="1" dirty="0" smtClean="0">
                <a:uFill>
                  <a:solidFill/>
                </a:uFill>
                <a:latin typeface="Times New Roman" panose="02020603050405020304" pitchFamily="18" charset="0"/>
                <a:ea typeface="Cambria"/>
                <a:cs typeface="Times New Roman" panose="02020603050405020304" pitchFamily="18" charset="0"/>
                <a:sym typeface="Cambria"/>
              </a:rPr>
              <a:t>7- La communication du rendement</a:t>
            </a:r>
          </a:p>
          <a:p>
            <a:pPr marL="1371600" lvl="7"/>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b="1" dirty="0" smtClean="0">
                <a:uFill>
                  <a:solidFill/>
                </a:uFill>
                <a:latin typeface="Times New Roman" panose="02020603050405020304" pitchFamily="18" charset="0"/>
                <a:ea typeface="Cambria"/>
                <a:cs typeface="Times New Roman" panose="02020603050405020304" pitchFamily="18" charset="0"/>
                <a:sym typeface="Cambria"/>
              </a:rPr>
              <a:t>8- Élèves ayant des besoins particuliers</a:t>
            </a:r>
          </a:p>
          <a:p>
            <a:pPr marL="1371600" lvl="7"/>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b="1" dirty="0" smtClean="0">
                <a:uFill>
                  <a:solidFill/>
                </a:uFill>
                <a:latin typeface="Times New Roman" panose="02020603050405020304" pitchFamily="18" charset="0"/>
                <a:ea typeface="Cambria"/>
                <a:cs typeface="Times New Roman" panose="02020603050405020304" pitchFamily="18" charset="0"/>
                <a:sym typeface="Cambria"/>
              </a:rPr>
              <a:t>9- ALF et PANA</a:t>
            </a:r>
          </a:p>
          <a:p>
            <a:pPr marL="1371600" lvl="7"/>
            <a:endParaRPr lang="fr-CA"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828800" lvl="8"/>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2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24750522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8" end="8"/>
                                            </p:txEl>
                                          </p:spTgt>
                                        </p:tgtEl>
                                        <p:attrNameLst>
                                          <p:attrName>style.visibility</p:attrName>
                                        </p:attrNameLst>
                                      </p:cBhvr>
                                      <p:to>
                                        <p:strVal val="visible"/>
                                      </p:to>
                                    </p:set>
                                    <p:animEffect transition="in" filter="fade">
                                      <p:cBhvr>
                                        <p:cTn id="35" dur="1000"/>
                                        <p:tgtEl>
                                          <p:spTgt spid="10">
                                            <p:txEl>
                                              <p:pRg st="8" end="8"/>
                                            </p:txEl>
                                          </p:spTgt>
                                        </p:tgtEl>
                                      </p:cBhvr>
                                    </p:animEffect>
                                    <p:anim calcmode="lin" valueType="num">
                                      <p:cBhvr>
                                        <p:cTn id="36"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0" end="10"/>
                                            </p:txEl>
                                          </p:spTgt>
                                        </p:tgtEl>
                                        <p:attrNameLst>
                                          <p:attrName>style.visibility</p:attrName>
                                        </p:attrNameLst>
                                      </p:cBhvr>
                                      <p:to>
                                        <p:strVal val="visible"/>
                                      </p:to>
                                    </p:set>
                                    <p:animEffect transition="in" filter="fade">
                                      <p:cBhvr>
                                        <p:cTn id="42" dur="1000"/>
                                        <p:tgtEl>
                                          <p:spTgt spid="10">
                                            <p:txEl>
                                              <p:pRg st="10" end="10"/>
                                            </p:txEl>
                                          </p:spTgt>
                                        </p:tgtEl>
                                      </p:cBhvr>
                                    </p:animEffect>
                                    <p:anim calcmode="lin" valueType="num">
                                      <p:cBhvr>
                                        <p:cTn id="43"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1" end="11"/>
                                            </p:txEl>
                                          </p:spTgt>
                                        </p:tgtEl>
                                        <p:attrNameLst>
                                          <p:attrName>style.visibility</p:attrName>
                                        </p:attrNameLst>
                                      </p:cBhvr>
                                      <p:to>
                                        <p:strVal val="visible"/>
                                      </p:to>
                                    </p:set>
                                    <p:animEffect transition="in" filter="fade">
                                      <p:cBhvr>
                                        <p:cTn id="49" dur="1000"/>
                                        <p:tgtEl>
                                          <p:spTgt spid="10">
                                            <p:txEl>
                                              <p:pRg st="11" end="11"/>
                                            </p:txEl>
                                          </p:spTgt>
                                        </p:tgtEl>
                                      </p:cBhvr>
                                    </p:animEffect>
                                    <p:anim calcmode="lin" valueType="num">
                                      <p:cBhvr>
                                        <p:cTn id="50"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3" end="13"/>
                                            </p:txEl>
                                          </p:spTgt>
                                        </p:tgtEl>
                                        <p:attrNameLst>
                                          <p:attrName>style.visibility</p:attrName>
                                        </p:attrNameLst>
                                      </p:cBhvr>
                                      <p:to>
                                        <p:strVal val="visible"/>
                                      </p:to>
                                    </p:set>
                                    <p:animEffect transition="in" filter="fade">
                                      <p:cBhvr>
                                        <p:cTn id="56" dur="1000"/>
                                        <p:tgtEl>
                                          <p:spTgt spid="10">
                                            <p:txEl>
                                              <p:pRg st="13" end="13"/>
                                            </p:txEl>
                                          </p:spTgt>
                                        </p:tgtEl>
                                      </p:cBhvr>
                                    </p:animEffect>
                                    <p:anim calcmode="lin" valueType="num">
                                      <p:cBhvr>
                                        <p:cTn id="57" dur="1000" fill="hold"/>
                                        <p:tgtEl>
                                          <p:spTgt spid="10">
                                            <p:txEl>
                                              <p:pRg st="13" end="13"/>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5" end="15"/>
                                            </p:txEl>
                                          </p:spTgt>
                                        </p:tgtEl>
                                        <p:attrNameLst>
                                          <p:attrName>style.visibility</p:attrName>
                                        </p:attrNameLst>
                                      </p:cBhvr>
                                      <p:to>
                                        <p:strVal val="visible"/>
                                      </p:to>
                                    </p:set>
                                    <p:animEffect transition="in" filter="fade">
                                      <p:cBhvr>
                                        <p:cTn id="63" dur="1000"/>
                                        <p:tgtEl>
                                          <p:spTgt spid="10">
                                            <p:txEl>
                                              <p:pRg st="15" end="15"/>
                                            </p:txEl>
                                          </p:spTgt>
                                        </p:tgtEl>
                                      </p:cBhvr>
                                    </p:animEffect>
                                    <p:anim calcmode="lin" valueType="num">
                                      <p:cBhvr>
                                        <p:cTn id="64" dur="1000" fill="hold"/>
                                        <p:tgtEl>
                                          <p:spTgt spid="10">
                                            <p:txEl>
                                              <p:pRg st="15" end="15"/>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5" end="15"/>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7" end="17"/>
                                            </p:txEl>
                                          </p:spTgt>
                                        </p:tgtEl>
                                        <p:attrNameLst>
                                          <p:attrName>style.visibility</p:attrName>
                                        </p:attrNameLst>
                                      </p:cBhvr>
                                      <p:to>
                                        <p:strVal val="visible"/>
                                      </p:to>
                                    </p:set>
                                    <p:animEffect transition="in" filter="fade">
                                      <p:cBhvr>
                                        <p:cTn id="70" dur="1000"/>
                                        <p:tgtEl>
                                          <p:spTgt spid="10">
                                            <p:txEl>
                                              <p:pRg st="17" end="17"/>
                                            </p:txEl>
                                          </p:spTgt>
                                        </p:tgtEl>
                                      </p:cBhvr>
                                    </p:animEffect>
                                    <p:anim calcmode="lin" valueType="num">
                                      <p:cBhvr>
                                        <p:cTn id="71" dur="1000" fill="hold"/>
                                        <p:tgtEl>
                                          <p:spTgt spid="10">
                                            <p:txEl>
                                              <p:pRg st="17" end="17"/>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7" end="17"/>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9" end="19"/>
                                            </p:txEl>
                                          </p:spTgt>
                                        </p:tgtEl>
                                        <p:attrNameLst>
                                          <p:attrName>style.visibility</p:attrName>
                                        </p:attrNameLst>
                                      </p:cBhvr>
                                      <p:to>
                                        <p:strVal val="visible"/>
                                      </p:to>
                                    </p:set>
                                    <p:animEffect transition="in" filter="fade">
                                      <p:cBhvr>
                                        <p:cTn id="77" dur="1000"/>
                                        <p:tgtEl>
                                          <p:spTgt spid="10">
                                            <p:txEl>
                                              <p:pRg st="19" end="19"/>
                                            </p:txEl>
                                          </p:spTgt>
                                        </p:tgtEl>
                                      </p:cBhvr>
                                    </p:animEffect>
                                    <p:anim calcmode="lin" valueType="num">
                                      <p:cBhvr>
                                        <p:cTn id="78" dur="1000" fill="hold"/>
                                        <p:tgtEl>
                                          <p:spTgt spid="10">
                                            <p:txEl>
                                              <p:pRg st="19" end="19"/>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9" end="1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PINCIPES DIRECTEURS</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16</a:t>
            </a:fld>
            <a:endParaRPr lang="en-US"/>
          </a:p>
        </p:txBody>
      </p:sp>
      <p:sp>
        <p:nvSpPr>
          <p:cNvPr id="10" name="Rectangle 9"/>
          <p:cNvSpPr/>
          <p:nvPr/>
        </p:nvSpPr>
        <p:spPr>
          <a:xfrm>
            <a:off x="-152400" y="920696"/>
            <a:ext cx="9144000" cy="6247864"/>
          </a:xfrm>
          <a:prstGeom prst="rect">
            <a:avLst/>
          </a:prstGeom>
        </p:spPr>
        <p:txBody>
          <a:bodyPr wrap="square">
            <a:spAutoFit/>
          </a:bodyPr>
          <a:lstStyle/>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smtClean="0">
                <a:uFill>
                  <a:solidFill/>
                </a:uFill>
                <a:latin typeface="Times New Roman" panose="02020603050405020304" pitchFamily="18" charset="0"/>
                <a:ea typeface="Cambria"/>
                <a:cs typeface="Times New Roman" panose="02020603050405020304" pitchFamily="18" charset="0"/>
                <a:sym typeface="Cambria"/>
              </a:rPr>
              <a:t>Afin </a:t>
            </a:r>
            <a:r>
              <a:rPr lang="fr-CA" sz="2000" b="1" dirty="0">
                <a:uFill>
                  <a:solidFill/>
                </a:uFill>
                <a:latin typeface="Times New Roman" panose="02020603050405020304" pitchFamily="18" charset="0"/>
                <a:ea typeface="Cambria"/>
                <a:cs typeface="Times New Roman" panose="02020603050405020304" pitchFamily="18" charset="0"/>
                <a:sym typeface="Cambria"/>
              </a:rPr>
              <a:t>d’assurer la validité et la fidélité des évaluations et de la communication du rendement et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de favoriser l ’amélioration </a:t>
            </a:r>
            <a:r>
              <a:rPr lang="fr-CA" sz="2000" b="1" dirty="0">
                <a:uFill>
                  <a:solidFill/>
                </a:uFill>
                <a:latin typeface="Times New Roman" panose="02020603050405020304" pitchFamily="18" charset="0"/>
                <a:ea typeface="Cambria"/>
                <a:cs typeface="Times New Roman" panose="02020603050405020304" pitchFamily="18" charset="0"/>
                <a:sym typeface="Cambria"/>
              </a:rPr>
              <a:t>de l’apprentissage pour tous les élèves, l’enseignante ou l’enseignant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doit utiliser </a:t>
            </a:r>
            <a:r>
              <a:rPr lang="fr-CA" sz="2000" b="1" dirty="0">
                <a:uFill>
                  <a:solidFill/>
                </a:uFill>
                <a:latin typeface="Times New Roman" panose="02020603050405020304" pitchFamily="18" charset="0"/>
                <a:ea typeface="Cambria"/>
                <a:cs typeface="Times New Roman" panose="02020603050405020304" pitchFamily="18" charset="0"/>
                <a:sym typeface="Cambria"/>
              </a:rPr>
              <a:t>des pratiques qui : </a:t>
            </a:r>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a:uFill>
                  <a:solidFill/>
                </a:uFill>
                <a:latin typeface="Times New Roman" panose="02020603050405020304" pitchFamily="18" charset="0"/>
                <a:ea typeface="Cambria"/>
                <a:cs typeface="Times New Roman" panose="02020603050405020304" pitchFamily="18" charset="0"/>
                <a:sym typeface="Cambria"/>
              </a:rPr>
              <a:t>1-</a:t>
            </a:r>
            <a:r>
              <a:rPr lang="fr-CA" sz="2000" dirty="0">
                <a:uFill>
                  <a:solidFill/>
                </a:uFill>
                <a:latin typeface="Times New Roman" panose="02020603050405020304" pitchFamily="18" charset="0"/>
                <a:ea typeface="Cambria"/>
                <a:cs typeface="Times New Roman" panose="02020603050405020304" pitchFamily="18" charset="0"/>
                <a:sym typeface="Cambria"/>
              </a:rPr>
              <a:t> sont justes, transparentes et équitables pour tous les élèves</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a:uFill>
                  <a:solidFill/>
                </a:uFill>
                <a:latin typeface="Times New Roman" panose="02020603050405020304" pitchFamily="18" charset="0"/>
                <a:ea typeface="Cambria"/>
                <a:cs typeface="Times New Roman" panose="02020603050405020304" pitchFamily="18" charset="0"/>
                <a:sym typeface="Cambria"/>
              </a:rPr>
              <a:t>2-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tiennent </a:t>
            </a:r>
            <a:r>
              <a:rPr lang="fr-CA" sz="2000" dirty="0">
                <a:uFill>
                  <a:solidFill/>
                </a:uFill>
                <a:latin typeface="Times New Roman" panose="02020603050405020304" pitchFamily="18" charset="0"/>
                <a:ea typeface="Cambria"/>
                <a:cs typeface="Times New Roman" panose="02020603050405020304" pitchFamily="18" charset="0"/>
                <a:sym typeface="Cambria"/>
              </a:rPr>
              <a:t>compte de tous les élèves y compris ceux ayant des besoins particuliers, ceux qui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sont inscrits </a:t>
            </a:r>
            <a:r>
              <a:rPr lang="fr-CA" sz="2000" dirty="0">
                <a:uFill>
                  <a:solidFill/>
                </a:uFill>
                <a:latin typeface="Times New Roman" panose="02020603050405020304" pitchFamily="18" charset="0"/>
                <a:ea typeface="Cambria"/>
                <a:cs typeface="Times New Roman" panose="02020603050405020304" pitchFamily="18" charset="0"/>
                <a:sym typeface="Cambria"/>
              </a:rPr>
              <a:t>au programme d’actualisation linguistique en français ou au programme d’appui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aux nouveaux </a:t>
            </a:r>
            <a:r>
              <a:rPr lang="fr-CA" sz="2000" dirty="0">
                <a:uFill>
                  <a:solidFill/>
                </a:uFill>
                <a:latin typeface="Times New Roman" panose="02020603050405020304" pitchFamily="18" charset="0"/>
                <a:ea typeface="Cambria"/>
                <a:cs typeface="Times New Roman" panose="02020603050405020304" pitchFamily="18" charset="0"/>
                <a:sym typeface="Cambria"/>
              </a:rPr>
              <a:t>arrivants, de même que les élèves des communautés des Premières nations, Métis </a:t>
            </a:r>
          </a:p>
          <a:p>
            <a:pPr marL="1371600" lvl="7"/>
            <a:r>
              <a:rPr lang="fr-CA" sz="2000" dirty="0">
                <a:uFill>
                  <a:solidFill/>
                </a:uFill>
                <a:latin typeface="Times New Roman" panose="02020603050405020304" pitchFamily="18" charset="0"/>
                <a:ea typeface="Cambria"/>
                <a:cs typeface="Times New Roman" panose="02020603050405020304" pitchFamily="18" charset="0"/>
                <a:sym typeface="Cambria"/>
              </a:rPr>
              <a:t>et Inuits</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smtClean="0">
                <a:uFill>
                  <a:solidFill/>
                </a:uFill>
                <a:latin typeface="Times New Roman" panose="02020603050405020304" pitchFamily="18" charset="0"/>
                <a:ea typeface="Cambria"/>
                <a:cs typeface="Times New Roman" panose="02020603050405020304" pitchFamily="18" charset="0"/>
                <a:sym typeface="Cambria"/>
              </a:rPr>
              <a:t>3-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sont </a:t>
            </a:r>
            <a:r>
              <a:rPr lang="fr-CA" sz="2000" dirty="0">
                <a:uFill>
                  <a:solidFill/>
                </a:uFill>
                <a:latin typeface="Times New Roman" panose="02020603050405020304" pitchFamily="18" charset="0"/>
                <a:ea typeface="Cambria"/>
                <a:cs typeface="Times New Roman" panose="02020603050405020304" pitchFamily="18" charset="0"/>
                <a:sym typeface="Cambria"/>
              </a:rPr>
              <a:t>planifiées en fonction des attentes du curriculum, des résultats d’apprentissage poursuivis et tiennent compte, dans la mesure du possible, des champs d’intérêt, des préférences en matière d’apprentissage, des besoins et du vécu de tous les élèves;</a:t>
            </a:r>
          </a:p>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03845903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8" end="8"/>
                                            </p:txEl>
                                          </p:spTgt>
                                        </p:tgtEl>
                                        <p:attrNameLst>
                                          <p:attrName>style.visibility</p:attrName>
                                        </p:attrNameLst>
                                      </p:cBhvr>
                                      <p:to>
                                        <p:strVal val="visible"/>
                                      </p:to>
                                    </p:set>
                                    <p:animEffect transition="in" filter="fade">
                                      <p:cBhvr>
                                        <p:cTn id="35" dur="1000"/>
                                        <p:tgtEl>
                                          <p:spTgt spid="10">
                                            <p:txEl>
                                              <p:pRg st="8" end="8"/>
                                            </p:txEl>
                                          </p:spTgt>
                                        </p:tgtEl>
                                      </p:cBhvr>
                                    </p:animEffect>
                                    <p:anim calcmode="lin" valueType="num">
                                      <p:cBhvr>
                                        <p:cTn id="36"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PRINCIPES DIRECTEURS</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17</a:t>
            </a:fld>
            <a:endParaRPr lang="en-US"/>
          </a:p>
        </p:txBody>
      </p:sp>
      <p:sp>
        <p:nvSpPr>
          <p:cNvPr id="10" name="Rectangle 9"/>
          <p:cNvSpPr/>
          <p:nvPr/>
        </p:nvSpPr>
        <p:spPr>
          <a:xfrm>
            <a:off x="-152400" y="920696"/>
            <a:ext cx="9220200" cy="6247864"/>
          </a:xfrm>
          <a:prstGeom prst="rect">
            <a:avLst/>
          </a:prstGeom>
        </p:spPr>
        <p:txBody>
          <a:bodyPr wrap="square">
            <a:spAutoFit/>
          </a:bodyPr>
          <a:lstStyle/>
          <a:p>
            <a:pPr marL="1371600" lvl="7"/>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a:uFill>
                  <a:solidFill/>
                </a:uFill>
                <a:latin typeface="Times New Roman" panose="02020603050405020304" pitchFamily="18" charset="0"/>
                <a:ea typeface="Cambria"/>
                <a:cs typeface="Times New Roman" panose="02020603050405020304" pitchFamily="18" charset="0"/>
                <a:sym typeface="Cambria"/>
              </a:rPr>
              <a:t>4- </a:t>
            </a:r>
            <a:r>
              <a:rPr lang="fr-CA" sz="2000" dirty="0">
                <a:uFill>
                  <a:solidFill/>
                </a:uFill>
                <a:latin typeface="Times New Roman" panose="02020603050405020304" pitchFamily="18" charset="0"/>
                <a:ea typeface="Cambria"/>
                <a:cs typeface="Times New Roman" panose="02020603050405020304" pitchFamily="18" charset="0"/>
                <a:sym typeface="Cambria"/>
              </a:rPr>
              <a:t>amènent l’élève à utiliser la langue française et à s’approprier la culture francophone pour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consolider </a:t>
            </a:r>
            <a:r>
              <a:rPr lang="fr-CA" sz="2000" dirty="0">
                <a:uFill>
                  <a:solidFill/>
                </a:uFill>
                <a:latin typeface="Times New Roman" panose="02020603050405020304" pitchFamily="18" charset="0"/>
                <a:ea typeface="Cambria"/>
                <a:cs typeface="Times New Roman" panose="02020603050405020304" pitchFamily="18" charset="0"/>
                <a:sym typeface="Cambria"/>
              </a:rPr>
              <a:t>son identité</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a:uFill>
                  <a:solidFill/>
                </a:uFill>
                <a:latin typeface="Times New Roman" panose="02020603050405020304" pitchFamily="18" charset="0"/>
                <a:ea typeface="Cambria"/>
                <a:cs typeface="Times New Roman" panose="02020603050405020304" pitchFamily="18" charset="0"/>
                <a:sym typeface="Cambria"/>
              </a:rPr>
              <a:t>5-</a:t>
            </a:r>
            <a:r>
              <a:rPr lang="fr-CA" sz="2000" dirty="0">
                <a:uFill>
                  <a:solidFill/>
                </a:uFill>
                <a:latin typeface="Times New Roman" panose="02020603050405020304" pitchFamily="18" charset="0"/>
                <a:ea typeface="Cambria"/>
                <a:cs typeface="Times New Roman" panose="02020603050405020304" pitchFamily="18" charset="0"/>
                <a:sym typeface="Cambria"/>
              </a:rPr>
              <a:t> sont communiquées clairement à l’élève et à ses parents au début du cours ou de l’année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scolaire </a:t>
            </a:r>
            <a:r>
              <a:rPr lang="fr-CA" sz="2000" dirty="0">
                <a:uFill>
                  <a:solidFill/>
                </a:uFill>
                <a:latin typeface="Times New Roman" panose="02020603050405020304" pitchFamily="18" charset="0"/>
                <a:ea typeface="Cambria"/>
                <a:cs typeface="Times New Roman" panose="02020603050405020304" pitchFamily="18" charset="0"/>
                <a:sym typeface="Cambria"/>
              </a:rPr>
              <a:t>et à tout autre moment approprié</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smtClean="0">
                <a:uFill>
                  <a:solidFill/>
                </a:uFill>
                <a:latin typeface="Times New Roman" panose="02020603050405020304" pitchFamily="18" charset="0"/>
                <a:ea typeface="Cambria"/>
                <a:cs typeface="Times New Roman" panose="02020603050405020304" pitchFamily="18" charset="0"/>
                <a:sym typeface="Cambria"/>
              </a:rPr>
              <a:t>6-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sont </a:t>
            </a:r>
            <a:r>
              <a:rPr lang="fr-CA" sz="2000" dirty="0">
                <a:uFill>
                  <a:solidFill/>
                </a:uFill>
                <a:latin typeface="Times New Roman" panose="02020603050405020304" pitchFamily="18" charset="0"/>
                <a:ea typeface="Cambria"/>
                <a:cs typeface="Times New Roman" panose="02020603050405020304" pitchFamily="18" charset="0"/>
                <a:sym typeface="Cambria"/>
              </a:rPr>
              <a:t>diversifiées, continues, échelonnées sur une période déterminée et conçues afin de donner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à </a:t>
            </a:r>
            <a:r>
              <a:rPr lang="fr-CA" sz="2000" dirty="0">
                <a:uFill>
                  <a:solidFill/>
                </a:uFill>
                <a:latin typeface="Times New Roman" panose="02020603050405020304" pitchFamily="18" charset="0"/>
                <a:ea typeface="Cambria"/>
                <a:cs typeface="Times New Roman" panose="02020603050405020304" pitchFamily="18" charset="0"/>
                <a:sym typeface="Cambria"/>
              </a:rPr>
              <a:t>l’élève de nombreuses possibilités de démontrer l’étendue de son apprentissage</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a:uFill>
                  <a:solidFill/>
                </a:uFill>
                <a:latin typeface="Times New Roman" panose="02020603050405020304" pitchFamily="18" charset="0"/>
                <a:ea typeface="Cambria"/>
                <a:cs typeface="Times New Roman" panose="02020603050405020304" pitchFamily="18" charset="0"/>
                <a:sym typeface="Cambria"/>
              </a:rPr>
              <a:t>7- </a:t>
            </a:r>
            <a:r>
              <a:rPr lang="fr-CA" sz="2000" dirty="0">
                <a:uFill>
                  <a:solidFill/>
                </a:uFill>
                <a:latin typeface="Times New Roman" panose="02020603050405020304" pitchFamily="18" charset="0"/>
                <a:ea typeface="Cambria"/>
                <a:cs typeface="Times New Roman" panose="02020603050405020304" pitchFamily="18" charset="0"/>
                <a:sym typeface="Cambria"/>
              </a:rPr>
              <a:t>fournissent à chaque élève des rétroactions descriptives continues, claires, spécifiques, signifiantes et ponctuelles afin de l’aider à s’améliorer;</a:t>
            </a:r>
          </a:p>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smtClean="0">
                <a:uFill>
                  <a:solidFill/>
                </a:uFill>
                <a:latin typeface="Times New Roman" panose="02020603050405020304" pitchFamily="18" charset="0"/>
                <a:ea typeface="Cambria"/>
                <a:cs typeface="Times New Roman" panose="02020603050405020304" pitchFamily="18" charset="0"/>
                <a:sym typeface="Cambria"/>
              </a:rPr>
              <a:t>8-</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a:t>
            </a:r>
            <a:r>
              <a:rPr lang="fr-CA" sz="2000" dirty="0">
                <a:uFill>
                  <a:solidFill/>
                </a:uFill>
                <a:latin typeface="Times New Roman" panose="02020603050405020304" pitchFamily="18" charset="0"/>
                <a:ea typeface="Cambria"/>
                <a:cs typeface="Times New Roman" panose="02020603050405020304" pitchFamily="18" charset="0"/>
                <a:sym typeface="Cambria"/>
              </a:rPr>
              <a:t>développent la capacité de l’élève à s’autoévaluer, à se fixer des objectifs d’apprentissage personnels et à déterminer les prochaines étapes. </a:t>
            </a:r>
          </a:p>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401854588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9" end="9"/>
                                            </p:txEl>
                                          </p:spTgt>
                                        </p:tgtEl>
                                        <p:attrNameLst>
                                          <p:attrName>style.visibility</p:attrName>
                                        </p:attrNameLst>
                                      </p:cBhvr>
                                      <p:to>
                                        <p:strVal val="visible"/>
                                      </p:to>
                                    </p:set>
                                    <p:animEffect transition="in" filter="fade">
                                      <p:cBhvr>
                                        <p:cTn id="35" dur="1000"/>
                                        <p:tgtEl>
                                          <p:spTgt spid="10">
                                            <p:txEl>
                                              <p:pRg st="9" end="9"/>
                                            </p:txEl>
                                          </p:spTgt>
                                        </p:tgtEl>
                                      </p:cBhvr>
                                    </p:animEffect>
                                    <p:anim calcmode="lin" valueType="num">
                                      <p:cBhvr>
                                        <p:cTn id="36"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fr-CA" sz="2800" b="1" dirty="0">
                <a:solidFill>
                  <a:srgbClr val="FFFF00"/>
                </a:solidFill>
                <a:uFill>
                  <a:solidFill/>
                </a:uFill>
                <a:latin typeface="Times New Roman" panose="02020603050405020304" pitchFamily="18" charset="0"/>
                <a:ea typeface="Cambria"/>
                <a:cs typeface="Times New Roman" panose="02020603050405020304" pitchFamily="18" charset="0"/>
                <a:sym typeface="Cambria"/>
              </a:rPr>
              <a:t>Mandat particulier des écoles de langue française</a:t>
            </a:r>
            <a:endParaRPr lang="en-US" sz="28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18</a:t>
            </a:fld>
            <a:endParaRPr lang="en-US"/>
          </a:p>
        </p:txBody>
      </p:sp>
      <p:sp>
        <p:nvSpPr>
          <p:cNvPr id="10" name="Rectangle 9"/>
          <p:cNvSpPr/>
          <p:nvPr/>
        </p:nvSpPr>
        <p:spPr>
          <a:xfrm>
            <a:off x="-152400" y="920696"/>
            <a:ext cx="9220200" cy="6370975"/>
          </a:xfrm>
          <a:prstGeom prst="rect">
            <a:avLst/>
          </a:prstGeom>
        </p:spPr>
        <p:txBody>
          <a:bodyPr wrap="square">
            <a:spAutoFit/>
          </a:bodyPr>
          <a:lstStyle/>
          <a:p>
            <a:pPr marL="1371600" lvl="7"/>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dirty="0" smtClean="0">
                <a:uFill>
                  <a:solidFill/>
                </a:uFill>
                <a:latin typeface="Times New Roman" panose="02020603050405020304" pitchFamily="18" charset="0"/>
                <a:ea typeface="Cambria"/>
                <a:cs typeface="Times New Roman" panose="02020603050405020304" pitchFamily="18" charset="0"/>
                <a:sym typeface="Cambria"/>
              </a:rPr>
              <a:t>Conformément à la </a:t>
            </a:r>
            <a:r>
              <a:rPr lang="fr-CA" sz="2000" b="1" i="1" dirty="0" smtClean="0">
                <a:uFill>
                  <a:solidFill/>
                </a:uFill>
                <a:latin typeface="Times New Roman" panose="02020603050405020304" pitchFamily="18" charset="0"/>
                <a:ea typeface="Cambria"/>
                <a:cs typeface="Times New Roman" panose="02020603050405020304" pitchFamily="18" charset="0"/>
                <a:sym typeface="Cambria"/>
              </a:rPr>
              <a:t>Politique d’aménagement linguistique de l’Ontario pour l’éducation en langue française, 2004 (PAL)</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et au mandat de l’école française, le personnel scolaire doit tenir compte  des deux attentes génériques suivantes :</a:t>
            </a:r>
          </a:p>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lvl="3"/>
            <a:r>
              <a:rPr lang="fr-CA" b="1" dirty="0" smtClean="0"/>
              <a:t>1- </a:t>
            </a:r>
            <a:r>
              <a:rPr lang="fr-CA" dirty="0" smtClean="0"/>
              <a:t>L’élève </a:t>
            </a:r>
            <a:r>
              <a:rPr lang="fr-CA" dirty="0"/>
              <a:t>utilise sa connaissance de la langue française et sa capacité de </a:t>
            </a:r>
            <a:r>
              <a:rPr lang="fr-CA" dirty="0" smtClean="0"/>
              <a:t>communiquer oralement en </a:t>
            </a:r>
            <a:r>
              <a:rPr lang="fr-CA" dirty="0"/>
              <a:t>français pour interpréter de l’information, </a:t>
            </a:r>
            <a:r>
              <a:rPr lang="fr-CA" dirty="0" smtClean="0"/>
              <a:t>exprimer </a:t>
            </a:r>
            <a:r>
              <a:rPr lang="fr-CA" dirty="0"/>
              <a:t>ses idées et interagir avec les </a:t>
            </a:r>
            <a:r>
              <a:rPr lang="fr-CA" dirty="0" smtClean="0"/>
              <a:t>autres.</a:t>
            </a:r>
          </a:p>
          <a:p>
            <a:pPr marL="1657350" lvl="3" indent="-285750">
              <a:buFont typeface="Wingdings" panose="05000000000000000000" pitchFamily="2" charset="2"/>
              <a:buChar char="Ø"/>
            </a:pPr>
            <a:endParaRPr lang="fr-CA" dirty="0"/>
          </a:p>
          <a:p>
            <a:pPr lvl="3"/>
            <a:r>
              <a:rPr lang="fr-CA" b="1" dirty="0" smtClean="0"/>
              <a:t>2-</a:t>
            </a:r>
            <a:r>
              <a:rPr lang="fr-CA" dirty="0" smtClean="0"/>
              <a:t> L’élève </a:t>
            </a:r>
            <a:r>
              <a:rPr lang="fr-CA" dirty="0"/>
              <a:t>manifeste son engagement pour la culture francophone en </a:t>
            </a:r>
            <a:r>
              <a:rPr lang="fr-CA" dirty="0" smtClean="0"/>
              <a:t>s’informant </a:t>
            </a:r>
            <a:r>
              <a:rPr lang="fr-CA" dirty="0"/>
              <a:t>sur les </a:t>
            </a:r>
            <a:r>
              <a:rPr lang="fr-CA" dirty="0" smtClean="0"/>
              <a:t>référents culturels </a:t>
            </a:r>
            <a:r>
              <a:rPr lang="fr-CA" dirty="0"/>
              <a:t>de la francophonie, en les faisant connaître, en en discutant et en </a:t>
            </a:r>
            <a:r>
              <a:rPr lang="fr-CA" dirty="0" smtClean="0"/>
              <a:t>les </a:t>
            </a:r>
            <a:r>
              <a:rPr lang="fr-CA" dirty="0"/>
              <a:t>utilisant </a:t>
            </a:r>
            <a:r>
              <a:rPr lang="fr-CA" dirty="0" smtClean="0"/>
              <a:t>dans diverses </a:t>
            </a:r>
            <a:r>
              <a:rPr lang="fr-CA" dirty="0"/>
              <a:t>situations</a:t>
            </a:r>
            <a:r>
              <a:rPr lang="fr-CA" dirty="0" smtClean="0"/>
              <a:t>.</a:t>
            </a:r>
          </a:p>
          <a:p>
            <a:r>
              <a:rPr lang="fr-CA" dirty="0" smtClean="0"/>
              <a:t>	         </a:t>
            </a:r>
          </a:p>
          <a:p>
            <a:r>
              <a:rPr lang="fr-CA" dirty="0"/>
              <a:t>	 </a:t>
            </a:r>
            <a:r>
              <a:rPr lang="fr-CA" dirty="0" smtClean="0"/>
              <a:t>       Outre </a:t>
            </a:r>
            <a:r>
              <a:rPr lang="fr-CA" dirty="0"/>
              <a:t>les deux </a:t>
            </a:r>
            <a:r>
              <a:rPr lang="fr-CA" dirty="0" smtClean="0"/>
              <a:t>attentes génériques</a:t>
            </a:r>
            <a:r>
              <a:rPr lang="fr-CA" dirty="0"/>
              <a:t>, le curriculum de l’Ontario de langue </a:t>
            </a:r>
            <a:r>
              <a:rPr lang="fr-CA" dirty="0" smtClean="0"/>
              <a:t>   	        française </a:t>
            </a:r>
            <a:r>
              <a:rPr lang="fr-CA" dirty="0"/>
              <a:t>comporte aussi plusieurs attentes </a:t>
            </a:r>
            <a:r>
              <a:rPr lang="fr-CA" dirty="0" smtClean="0"/>
              <a:t>et contenus </a:t>
            </a:r>
            <a:r>
              <a:rPr lang="fr-CA" dirty="0"/>
              <a:t>d’apprentissage qui </a:t>
            </a:r>
            <a:r>
              <a:rPr lang="fr-CA" dirty="0" smtClean="0"/>
              <a:t>	        témoignent </a:t>
            </a:r>
            <a:r>
              <a:rPr lang="fr-CA" dirty="0"/>
              <a:t>de l’importance accordée à ces deux dimensions</a:t>
            </a:r>
            <a:r>
              <a:rPr lang="fr-CA" dirty="0" smtClean="0"/>
              <a:t>. </a:t>
            </a:r>
            <a:r>
              <a:rPr lang="fr-CA" dirty="0"/>
              <a:t>L’appropriation </a:t>
            </a:r>
            <a:r>
              <a:rPr lang="fr-CA" dirty="0" smtClean="0"/>
              <a:t>	        d’une </a:t>
            </a:r>
            <a:r>
              <a:rPr lang="fr-CA" dirty="0"/>
              <a:t>culture et la construction identitaire sont des processus complexes et </a:t>
            </a:r>
            <a:r>
              <a:rPr lang="fr-CA" dirty="0" smtClean="0"/>
              <a:t>	        dynamiques</a:t>
            </a:r>
            <a:r>
              <a:rPr lang="fr-CA" dirty="0"/>
              <a:t> </a:t>
            </a:r>
            <a:r>
              <a:rPr lang="fr-CA" dirty="0" smtClean="0"/>
              <a:t>étroitement </a:t>
            </a:r>
            <a:r>
              <a:rPr lang="fr-CA" dirty="0"/>
              <a:t>liés au développement global de la personne.</a:t>
            </a:r>
            <a:endParaRPr lang="fr-CA" dirty="0">
              <a:uFill>
                <a:solidFill/>
              </a:uFill>
              <a:latin typeface="Times New Roman" panose="02020603050405020304" pitchFamily="18" charset="0"/>
              <a:ea typeface="Cambria"/>
              <a:cs typeface="Times New Roman" panose="02020603050405020304" pitchFamily="18" charset="0"/>
              <a:sym typeface="Cambria"/>
            </a:endParaRPr>
          </a:p>
          <a:p>
            <a:pPr lvl="3"/>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828800" lvl="8"/>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54497207"/>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6309" y="-260685"/>
            <a:ext cx="9468017"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marL="1371600" lvl="7"/>
            <a:r>
              <a:rPr lang="fr-CA" sz="2000" b="1" dirty="0">
                <a:solidFill>
                  <a:srgbClr val="FFFF00"/>
                </a:solidFill>
                <a:uFill>
                  <a:solidFill/>
                </a:uFill>
                <a:latin typeface="Times New Roman" panose="02020603050405020304" pitchFamily="18" charset="0"/>
                <a:ea typeface="Cambria"/>
                <a:cs typeface="Times New Roman" panose="02020603050405020304" pitchFamily="18" charset="0"/>
                <a:sym typeface="Cambria"/>
              </a:rPr>
              <a:t>HABILETÉS D’APRENTISSAGE ET HABITUDES DE </a:t>
            </a:r>
            <a:r>
              <a:rPr lang="fr-CA" sz="2000" b="1" dirty="0" smtClean="0">
                <a:solidFill>
                  <a:srgbClr val="FFFF00"/>
                </a:solidFill>
                <a:uFill>
                  <a:solidFill/>
                </a:uFill>
                <a:latin typeface="Times New Roman" panose="02020603050405020304" pitchFamily="18" charset="0"/>
                <a:ea typeface="Cambria"/>
                <a:cs typeface="Times New Roman" panose="02020603050405020304" pitchFamily="18" charset="0"/>
                <a:sym typeface="Cambria"/>
              </a:rPr>
              <a:t>TRAVAIL</a:t>
            </a: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sz="900"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19</a:t>
            </a:fld>
            <a:endParaRPr lang="en-US"/>
          </a:p>
        </p:txBody>
      </p:sp>
      <p:sp>
        <p:nvSpPr>
          <p:cNvPr id="10" name="Rectangle 9"/>
          <p:cNvSpPr/>
          <p:nvPr/>
        </p:nvSpPr>
        <p:spPr>
          <a:xfrm>
            <a:off x="-152400" y="920696"/>
            <a:ext cx="9220200" cy="5324535"/>
          </a:xfrm>
          <a:prstGeom prst="rect">
            <a:avLst/>
          </a:prstGeom>
        </p:spPr>
        <p:txBody>
          <a:bodyPr wrap="square">
            <a:spAutoFit/>
          </a:bodyPr>
          <a:lstStyle/>
          <a:p>
            <a:pPr marL="1371600" lvl="7"/>
            <a:r>
              <a:rPr lang="fr-CA" sz="2000" b="1" dirty="0">
                <a:uFill>
                  <a:solidFill/>
                </a:uFill>
                <a:latin typeface="Times New Roman" panose="02020603050405020304" pitchFamily="18" charset="0"/>
                <a:ea typeface="Cambria"/>
                <a:cs typeface="Times New Roman" panose="02020603050405020304" pitchFamily="18" charset="0"/>
                <a:sym typeface="Cambria"/>
              </a:rPr>
              <a:t>HABILETÉS D’APRENTISSAGE ET HABITUDES DE TRAVAIL : </a:t>
            </a:r>
            <a:r>
              <a:rPr lang="fr-CA" sz="2000" dirty="0">
                <a:uFill>
                  <a:solidFill/>
                </a:uFill>
                <a:latin typeface="Times New Roman" panose="02020603050405020304" pitchFamily="18" charset="0"/>
                <a:ea typeface="Cambria"/>
                <a:cs typeface="Times New Roman" panose="02020603050405020304" pitchFamily="18" charset="0"/>
                <a:sym typeface="Cambria"/>
              </a:rPr>
              <a:t>elles sont essentielles à ses apprentissages et sa construction identitaire</a:t>
            </a:r>
          </a:p>
          <a:p>
            <a:pPr marL="1371600" lvl="7"/>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Utilisation du français oral</a:t>
            </a: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b="1" dirty="0">
                <a:uFill>
                  <a:solidFill/>
                </a:uFill>
                <a:latin typeface="Times New Roman" panose="02020603050405020304" pitchFamily="18" charset="0"/>
                <a:ea typeface="Cambria"/>
                <a:cs typeface="Times New Roman" panose="02020603050405020304" pitchFamily="18" charset="0"/>
                <a:sym typeface="Cambria"/>
              </a:rPr>
              <a:t> </a:t>
            </a:r>
            <a:r>
              <a:rPr lang="fr-CA" sz="2000" dirty="0">
                <a:uFill>
                  <a:solidFill/>
                </a:uFill>
                <a:latin typeface="Times New Roman" panose="02020603050405020304" pitchFamily="18" charset="0"/>
                <a:ea typeface="Cambria"/>
                <a:cs typeface="Times New Roman" panose="02020603050405020304" pitchFamily="18" charset="0"/>
                <a:sym typeface="Cambria"/>
              </a:rPr>
              <a:t>cherche à s’exprimer avec précision et à étendre son vocabulaire en demandant le terme ou l’expression juste en français</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1828800" lvl="8"/>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a:uFill>
                  <a:solidFill/>
                </a:uFill>
                <a:latin typeface="Times New Roman" panose="02020603050405020304" pitchFamily="18" charset="0"/>
                <a:ea typeface="Cambria"/>
                <a:cs typeface="Times New Roman" panose="02020603050405020304" pitchFamily="18" charset="0"/>
                <a:sym typeface="Cambria"/>
              </a:rPr>
              <a:t>choisit de s’exprimer en français dans diverses situations en classe, par exemple pour demander des renseignements ou poser des questions</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1828800" lvl="8"/>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a:uFill>
                  <a:solidFill/>
                </a:uFill>
                <a:latin typeface="Times New Roman" panose="02020603050405020304" pitchFamily="18" charset="0"/>
                <a:ea typeface="Cambria"/>
                <a:cs typeface="Times New Roman" panose="02020603050405020304" pitchFamily="18" charset="0"/>
                <a:sym typeface="Cambria"/>
              </a:rPr>
              <a:t>choisit de s’exprimer en français avec des amis dans ses échanges quotidiens à l’école ou lors de sorties éducatives et d’autres événements parrainés par l’école.</a:t>
            </a:r>
          </a:p>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617303429"/>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marL="1371600" lvl="7"/>
            <a:endParaRPr lang="fr-CA" sz="2000" b="1" dirty="0" smtClean="0">
              <a:solidFill>
                <a:srgbClr val="FFFF00"/>
              </a:solidFill>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smtClean="0">
                <a:solidFill>
                  <a:srgbClr val="FFFF00"/>
                </a:solidFill>
                <a:uFill>
                  <a:solidFill/>
                </a:uFill>
                <a:latin typeface="Times New Roman" panose="02020603050405020304" pitchFamily="18" charset="0"/>
                <a:ea typeface="Cambria"/>
                <a:cs typeface="Times New Roman" panose="02020603050405020304" pitchFamily="18" charset="0"/>
                <a:sym typeface="Cambria"/>
              </a:rPr>
              <a:t>HABILETÉS </a:t>
            </a:r>
            <a:r>
              <a:rPr lang="fr-CA" sz="2000" b="1" dirty="0">
                <a:solidFill>
                  <a:srgbClr val="FFFF00"/>
                </a:solidFill>
                <a:uFill>
                  <a:solidFill/>
                </a:uFill>
                <a:latin typeface="Times New Roman" panose="02020603050405020304" pitchFamily="18" charset="0"/>
                <a:ea typeface="Cambria"/>
                <a:cs typeface="Times New Roman" panose="02020603050405020304" pitchFamily="18" charset="0"/>
                <a:sym typeface="Cambria"/>
              </a:rPr>
              <a:t>D’APRENTISSAGE ET HABITUDES DE TRAVAIL</a:t>
            </a:r>
          </a:p>
          <a:p>
            <a:pPr marL="1371600" lvl="7"/>
            <a:endParaRPr lang="fr-CA" sz="2600" b="1" dirty="0">
              <a:solidFill>
                <a:srgbClr val="FFFF00"/>
              </a:solidFill>
              <a:uFill>
                <a:solidFill/>
              </a:uFill>
              <a:latin typeface="Times New Roman" panose="02020603050405020304" pitchFamily="18" charset="0"/>
              <a:ea typeface="Cambria"/>
              <a:cs typeface="Times New Roman" panose="02020603050405020304" pitchFamily="18" charset="0"/>
              <a:sym typeface="Cambria"/>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20</a:t>
            </a:fld>
            <a:endParaRPr lang="en-US"/>
          </a:p>
        </p:txBody>
      </p:sp>
      <p:sp>
        <p:nvSpPr>
          <p:cNvPr id="10" name="Rectangle 9"/>
          <p:cNvSpPr/>
          <p:nvPr/>
        </p:nvSpPr>
        <p:spPr>
          <a:xfrm>
            <a:off x="-152400" y="920696"/>
            <a:ext cx="9220200" cy="6863417"/>
          </a:xfrm>
          <a:prstGeom prst="rect">
            <a:avLst/>
          </a:prstGeom>
        </p:spPr>
        <p:txBody>
          <a:bodyPr wrap="square">
            <a:spAutoFit/>
          </a:bodyPr>
          <a:lstStyle/>
          <a:p>
            <a:pPr marL="1714500" lvl="7" indent="-342900">
              <a:buFont typeface="Wingdings" panose="05000000000000000000" pitchFamily="2" charset="2"/>
              <a:buChar char="Ø"/>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Fiabilité </a:t>
            </a:r>
          </a:p>
          <a:p>
            <a:pPr marL="2171700" lvl="8" indent="-342900">
              <a:buFont typeface="Wingdings" panose="05000000000000000000" pitchFamily="2" charset="2"/>
              <a:buChar char="ü"/>
            </a:pPr>
            <a:r>
              <a:rPr lang="fr-CA" sz="2000" dirty="0">
                <a:uFill>
                  <a:solidFill/>
                </a:uFill>
                <a:latin typeface="Times New Roman" panose="02020603050405020304" pitchFamily="18" charset="0"/>
                <a:ea typeface="Cambria"/>
                <a:cs typeface="Times New Roman" panose="02020603050405020304" pitchFamily="18" charset="0"/>
                <a:sym typeface="Cambria"/>
              </a:rPr>
              <a:t>assume ses responsabilités et respecte ses engagements au sein du milieu scolaire;</a:t>
            </a:r>
          </a:p>
          <a:p>
            <a:pPr marL="2171700" lvl="8" indent="-342900">
              <a:buFont typeface="Wingdings" panose="05000000000000000000" pitchFamily="2" charset="2"/>
              <a:buChar char="ü"/>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a:uFill>
                  <a:solidFill/>
                </a:uFill>
                <a:latin typeface="Times New Roman" panose="02020603050405020304" pitchFamily="18" charset="0"/>
                <a:ea typeface="Cambria"/>
                <a:cs typeface="Times New Roman" panose="02020603050405020304" pitchFamily="18" charset="0"/>
                <a:sym typeface="Cambria"/>
              </a:rPr>
              <a:t>termine ses travaux et ses devoirs et les remet à la date d’échéance convenue;</a:t>
            </a:r>
          </a:p>
          <a:p>
            <a:pPr marL="1828800" lvl="8"/>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a:uFill>
                  <a:solidFill/>
                </a:uFill>
                <a:latin typeface="Times New Roman" panose="02020603050405020304" pitchFamily="18" charset="0"/>
                <a:ea typeface="Cambria"/>
                <a:cs typeface="Times New Roman" panose="02020603050405020304" pitchFamily="18" charset="0"/>
                <a:sym typeface="Cambria"/>
              </a:rPr>
              <a:t>gère son comportement et en assume la responsabilité. </a:t>
            </a:r>
          </a:p>
          <a:p>
            <a:pPr marL="1371600" lvl="7"/>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b="1" dirty="0">
                <a:uFill>
                  <a:solidFill/>
                </a:uFill>
                <a:latin typeface="Times New Roman" panose="02020603050405020304" pitchFamily="18" charset="0"/>
                <a:ea typeface="Cambria"/>
                <a:cs typeface="Times New Roman" panose="02020603050405020304" pitchFamily="18" charset="0"/>
                <a:sym typeface="Cambria"/>
              </a:rPr>
              <a:t>Sens de l’organisation </a:t>
            </a:r>
          </a:p>
          <a:p>
            <a:pPr marL="2171700" lvl="8" indent="-342900">
              <a:buFont typeface="Wingdings" panose="05000000000000000000" pitchFamily="2" charset="2"/>
              <a:buChar char="ü"/>
            </a:pPr>
            <a:r>
              <a:rPr lang="fr-CA" sz="2000" dirty="0">
                <a:uFill>
                  <a:solidFill/>
                </a:uFill>
                <a:latin typeface="Times New Roman" panose="02020603050405020304" pitchFamily="18" charset="0"/>
                <a:ea typeface="Cambria"/>
                <a:cs typeface="Times New Roman" panose="02020603050405020304" pitchFamily="18" charset="0"/>
                <a:sym typeface="Cambria"/>
              </a:rPr>
              <a:t>conçoit et met en œuvre un processus et un plan pour terminer son travail;</a:t>
            </a:r>
          </a:p>
          <a:p>
            <a:pPr marL="1828800" lvl="8"/>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a:uFill>
                  <a:solidFill/>
                </a:uFill>
                <a:latin typeface="Times New Roman" panose="02020603050405020304" pitchFamily="18" charset="0"/>
                <a:ea typeface="Cambria"/>
                <a:cs typeface="Times New Roman" panose="02020603050405020304" pitchFamily="18" charset="0"/>
                <a:sym typeface="Cambria"/>
              </a:rPr>
              <a:t>détermine les priorités et gère son emploi du temps de façon à terminer les tâches et à atteindre les objectifs;</a:t>
            </a:r>
          </a:p>
          <a:p>
            <a:pPr marL="1828800" lvl="8"/>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a:uFill>
                  <a:solidFill/>
                </a:uFill>
                <a:latin typeface="Times New Roman" panose="02020603050405020304" pitchFamily="18" charset="0"/>
                <a:ea typeface="Cambria"/>
                <a:cs typeface="Times New Roman" panose="02020603050405020304" pitchFamily="18" charset="0"/>
                <a:sym typeface="Cambria"/>
              </a:rPr>
              <a:t>identifie, rassemble, évalue et utilise des renseignements, des moyens technologiques et des ressources pour terminer les tâches</a:t>
            </a:r>
          </a:p>
          <a:p>
            <a:pPr marL="2171700" lvl="8" indent="-342900">
              <a:buFont typeface="Wingdings" panose="05000000000000000000" pitchFamily="2" charset="2"/>
              <a:buChar char="ü"/>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828800" lvl="8"/>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828800" lvl="8"/>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141126557"/>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fr-CA" sz="2400" b="1" dirty="0">
                <a:solidFill>
                  <a:srgbClr val="FFFF00"/>
                </a:solidFill>
                <a:uFill>
                  <a:solidFill/>
                </a:uFill>
                <a:latin typeface="Times New Roman" panose="02020603050405020304" pitchFamily="18" charset="0"/>
                <a:ea typeface="Cambria"/>
                <a:cs typeface="Times New Roman" panose="02020603050405020304" pitchFamily="18" charset="0"/>
                <a:sym typeface="Cambria"/>
              </a:rPr>
              <a:t>HABILETÉS D’APRENTISSAGE ET HABITUDES DE TRAVAIL :</a:t>
            </a:r>
            <a:endParaRPr lang="en-CA" sz="2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21</a:t>
            </a:fld>
            <a:endParaRPr lang="en-US"/>
          </a:p>
        </p:txBody>
      </p:sp>
      <p:sp>
        <p:nvSpPr>
          <p:cNvPr id="10" name="Rectangle 9"/>
          <p:cNvSpPr/>
          <p:nvPr/>
        </p:nvSpPr>
        <p:spPr>
          <a:xfrm>
            <a:off x="-152400" y="920696"/>
            <a:ext cx="9220200" cy="4093428"/>
          </a:xfrm>
          <a:prstGeom prst="rect">
            <a:avLst/>
          </a:prstGeom>
        </p:spPr>
        <p:txBody>
          <a:bodyPr wrap="square">
            <a:spAutoFit/>
          </a:bodyPr>
          <a:lstStyle/>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Sens de l’organisation </a:t>
            </a: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a:uFill>
                  <a:solidFill/>
                </a:uFill>
                <a:latin typeface="Times New Roman" panose="02020603050405020304" pitchFamily="18" charset="0"/>
                <a:ea typeface="Cambria"/>
                <a:cs typeface="Times New Roman" panose="02020603050405020304" pitchFamily="18" charset="0"/>
                <a:sym typeface="Cambria"/>
              </a:rPr>
              <a:t>conçoit et met en œuvre un processus et un plan pour terminer son travail</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1828800" lvl="8"/>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smtClean="0">
                <a:uFill>
                  <a:solidFill/>
                </a:uFill>
                <a:latin typeface="Times New Roman" panose="02020603050405020304" pitchFamily="18" charset="0"/>
                <a:ea typeface="Cambria"/>
                <a:cs typeface="Times New Roman" panose="02020603050405020304" pitchFamily="18" charset="0"/>
                <a:sym typeface="Cambria"/>
              </a:rPr>
              <a:t>détermine </a:t>
            </a:r>
            <a:r>
              <a:rPr lang="fr-CA" sz="2000" dirty="0">
                <a:uFill>
                  <a:solidFill/>
                </a:uFill>
                <a:latin typeface="Times New Roman" panose="02020603050405020304" pitchFamily="18" charset="0"/>
                <a:ea typeface="Cambria"/>
                <a:cs typeface="Times New Roman" panose="02020603050405020304" pitchFamily="18" charset="0"/>
                <a:sym typeface="Cambria"/>
              </a:rPr>
              <a:t>les priorités et gère son emploi du temps de façon à terminer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les </a:t>
            </a:r>
            <a:r>
              <a:rPr lang="fr-CA" sz="2000" dirty="0">
                <a:uFill>
                  <a:solidFill/>
                </a:uFill>
                <a:latin typeface="Times New Roman" panose="02020603050405020304" pitchFamily="18" charset="0"/>
                <a:ea typeface="Cambria"/>
                <a:cs typeface="Times New Roman" panose="02020603050405020304" pitchFamily="18" charset="0"/>
                <a:sym typeface="Cambria"/>
              </a:rPr>
              <a:t>tâches et à atteindre les objectifs</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1828800" lvl="8"/>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smtClean="0">
                <a:uFill>
                  <a:solidFill/>
                </a:uFill>
                <a:latin typeface="Times New Roman" panose="02020603050405020304" pitchFamily="18" charset="0"/>
                <a:ea typeface="Cambria"/>
                <a:cs typeface="Times New Roman" panose="02020603050405020304" pitchFamily="18" charset="0"/>
                <a:sym typeface="Cambria"/>
              </a:rPr>
              <a:t>identifie</a:t>
            </a:r>
            <a:r>
              <a:rPr lang="fr-CA" sz="2000" dirty="0">
                <a:uFill>
                  <a:solidFill/>
                </a:uFill>
                <a:latin typeface="Times New Roman" panose="02020603050405020304" pitchFamily="18" charset="0"/>
                <a:ea typeface="Cambria"/>
                <a:cs typeface="Times New Roman" panose="02020603050405020304" pitchFamily="18" charset="0"/>
                <a:sym typeface="Cambria"/>
              </a:rPr>
              <a:t>, rassemble, évalue et utilise des renseignements, des moyens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technologiques </a:t>
            </a:r>
            <a:r>
              <a:rPr lang="fr-CA" sz="2000" dirty="0">
                <a:uFill>
                  <a:solidFill/>
                </a:uFill>
                <a:latin typeface="Times New Roman" panose="02020603050405020304" pitchFamily="18" charset="0"/>
                <a:ea typeface="Cambria"/>
                <a:cs typeface="Times New Roman" panose="02020603050405020304" pitchFamily="18" charset="0"/>
                <a:sym typeface="Cambria"/>
              </a:rPr>
              <a:t>et des ressources pour terminer les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tâches</a:t>
            </a:r>
          </a:p>
          <a:p>
            <a:pPr marL="2171700" lvl="8" indent="-342900">
              <a:buFont typeface="Wingdings" panose="05000000000000000000" pitchFamily="2" charset="2"/>
              <a:buChar char="ü"/>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828800" lvl="8"/>
            <a:endParaRPr lang="fr-CA" sz="2000"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2580996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marL="0" lvl="7" algn="ctr"/>
            <a:r>
              <a:rPr lang="fr-CA" sz="2000" b="1" dirty="0">
                <a:solidFill>
                  <a:srgbClr val="FFFF00"/>
                </a:solidFill>
                <a:uFill>
                  <a:solidFill/>
                </a:uFill>
                <a:latin typeface="Times New Roman" panose="02020603050405020304" pitchFamily="18" charset="0"/>
                <a:ea typeface="Cambria"/>
                <a:cs typeface="Times New Roman" panose="02020603050405020304" pitchFamily="18" charset="0"/>
                <a:sym typeface="Cambria"/>
              </a:rPr>
              <a:t>HABILETÉS D’APRENTISSAGE ET HABITUDES DE TRAVAIL</a:t>
            </a: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22</a:t>
            </a:fld>
            <a:endParaRPr lang="en-US"/>
          </a:p>
        </p:txBody>
      </p:sp>
      <p:sp>
        <p:nvSpPr>
          <p:cNvPr id="10" name="Rectangle 9"/>
          <p:cNvSpPr/>
          <p:nvPr/>
        </p:nvSpPr>
        <p:spPr>
          <a:xfrm>
            <a:off x="307974" y="920696"/>
            <a:ext cx="8759825" cy="4401205"/>
          </a:xfrm>
          <a:prstGeom prst="rect">
            <a:avLst/>
          </a:prstGeom>
        </p:spPr>
        <p:txBody>
          <a:bodyPr wrap="square">
            <a:spAutoFit/>
          </a:bodyPr>
          <a:lstStyle/>
          <a:p>
            <a:pPr marL="1371600" lvl="7"/>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Autonomie</a:t>
            </a:r>
          </a:p>
          <a:p>
            <a:pPr marL="1714500" lvl="7" indent="-342900">
              <a:buFont typeface="Wingdings" panose="05000000000000000000" pitchFamily="2" charset="2"/>
              <a:buChar char="Ø"/>
            </a:pPr>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fait </a:t>
            </a:r>
            <a:r>
              <a:rPr lang="fr-CA" sz="2000" dirty="0">
                <a:uFill>
                  <a:solidFill/>
                </a:uFill>
                <a:latin typeface="Times New Roman" panose="02020603050405020304" pitchFamily="18" charset="0"/>
                <a:ea typeface="Cambria"/>
                <a:cs typeface="Times New Roman" panose="02020603050405020304" pitchFamily="18" charset="0"/>
                <a:sym typeface="Cambria"/>
              </a:rPr>
              <a:t>de façon autonome, des plans, des suivis, des évaluations et des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révisions afin </a:t>
            </a:r>
            <a:r>
              <a:rPr lang="fr-CA" sz="2000" dirty="0">
                <a:uFill>
                  <a:solidFill/>
                </a:uFill>
                <a:latin typeface="Times New Roman" panose="02020603050405020304" pitchFamily="18" charset="0"/>
                <a:ea typeface="Cambria"/>
                <a:cs typeface="Times New Roman" panose="02020603050405020304" pitchFamily="18" charset="0"/>
                <a:sym typeface="Cambria"/>
              </a:rPr>
              <a:t>de terminer les tâches et d’atteindre les objectifs</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1828800" lvl="8"/>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smtClean="0">
                <a:uFill>
                  <a:solidFill/>
                </a:uFill>
                <a:latin typeface="Times New Roman" panose="02020603050405020304" pitchFamily="18" charset="0"/>
                <a:ea typeface="Cambria"/>
                <a:cs typeface="Times New Roman" panose="02020603050405020304" pitchFamily="18" charset="0"/>
                <a:sym typeface="Cambria"/>
              </a:rPr>
              <a:t>utilise </a:t>
            </a:r>
            <a:r>
              <a:rPr lang="fr-CA" sz="2000" dirty="0">
                <a:uFill>
                  <a:solidFill/>
                </a:uFill>
                <a:latin typeface="Times New Roman" panose="02020603050405020304" pitchFamily="18" charset="0"/>
                <a:ea typeface="Cambria"/>
                <a:cs typeface="Times New Roman" panose="02020603050405020304" pitchFamily="18" charset="0"/>
                <a:sym typeface="Cambria"/>
              </a:rPr>
              <a:t>efficacement le temps alloué en classe pour terminer ses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tâche;</a:t>
            </a:r>
          </a:p>
          <a:p>
            <a:pPr marL="2171700" lvl="8" indent="-342900">
              <a:buFont typeface="Wingdings" panose="05000000000000000000" pitchFamily="2" charset="2"/>
              <a:buChar char="ü"/>
            </a:pPr>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a:uFill>
                  <a:solidFill/>
                </a:uFill>
                <a:latin typeface="Times New Roman" panose="02020603050405020304" pitchFamily="18" charset="0"/>
                <a:ea typeface="Cambria"/>
                <a:cs typeface="Times New Roman" panose="02020603050405020304" pitchFamily="18" charset="0"/>
                <a:sym typeface="Cambria"/>
              </a:rPr>
              <a:t>respecte les routines et les consignes de manière indépendante</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2171700" lvl="8" indent="-342900">
              <a:buFont typeface="Wingdings" panose="05000000000000000000" pitchFamily="2" charset="2"/>
              <a:buChar char="ü"/>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828800" lvl="8"/>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14866360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30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marL="0" lvl="7" algn="ctr"/>
            <a:r>
              <a:rPr lang="fr-CA" sz="2000" b="1" dirty="0">
                <a:solidFill>
                  <a:srgbClr val="FFFF00"/>
                </a:solidFill>
                <a:uFill>
                  <a:solidFill/>
                </a:uFill>
                <a:latin typeface="Times New Roman" panose="02020603050405020304" pitchFamily="18" charset="0"/>
                <a:ea typeface="Cambria"/>
                <a:cs typeface="Times New Roman" panose="02020603050405020304" pitchFamily="18" charset="0"/>
                <a:sym typeface="Cambria"/>
              </a:rPr>
              <a:t>HABILETÉS D’APRENTISSAGE ET HABITUDES DE TRAVAIL</a:t>
            </a: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23</a:t>
            </a:fld>
            <a:endParaRPr lang="en-US"/>
          </a:p>
        </p:txBody>
      </p:sp>
      <p:sp>
        <p:nvSpPr>
          <p:cNvPr id="10" name="Rectangle 9"/>
          <p:cNvSpPr/>
          <p:nvPr/>
        </p:nvSpPr>
        <p:spPr>
          <a:xfrm>
            <a:off x="-152400" y="920696"/>
            <a:ext cx="9220200" cy="5632311"/>
          </a:xfrm>
          <a:prstGeom prst="rect">
            <a:avLst/>
          </a:prstGeom>
        </p:spPr>
        <p:txBody>
          <a:bodyPr wrap="square">
            <a:spAutoFit/>
          </a:bodyPr>
          <a:lstStyle/>
          <a:p>
            <a:pPr marL="1714500" lvl="7" indent="-342900">
              <a:buFont typeface="Wingdings" panose="05000000000000000000" pitchFamily="2" charset="2"/>
              <a:buChar char="Ø"/>
            </a:pPr>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Esprit de collaboration</a:t>
            </a: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smtClean="0">
                <a:uFill>
                  <a:solidFill/>
                </a:uFill>
                <a:latin typeface="Times New Roman" panose="02020603050405020304" pitchFamily="18" charset="0"/>
                <a:ea typeface="Cambria"/>
                <a:cs typeface="Times New Roman" panose="02020603050405020304" pitchFamily="18" charset="0"/>
                <a:sym typeface="Cambria"/>
              </a:rPr>
              <a:t>accepte </a:t>
            </a:r>
            <a:r>
              <a:rPr lang="fr-CA" sz="2000" dirty="0">
                <a:uFill>
                  <a:solidFill/>
                </a:uFill>
                <a:latin typeface="Times New Roman" panose="02020603050405020304" pitchFamily="18" charset="0"/>
                <a:ea typeface="Cambria"/>
                <a:cs typeface="Times New Roman" panose="02020603050405020304" pitchFamily="18" charset="0"/>
                <a:sym typeface="Cambria"/>
              </a:rPr>
              <a:t>différentes fonctions au sein d’une équipe ainsi qu’une part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équitable de </a:t>
            </a:r>
            <a:r>
              <a:rPr lang="fr-CA" sz="2000" dirty="0">
                <a:uFill>
                  <a:solidFill/>
                </a:uFill>
                <a:latin typeface="Times New Roman" panose="02020603050405020304" pitchFamily="18" charset="0"/>
                <a:ea typeface="Cambria"/>
                <a:cs typeface="Times New Roman" panose="02020603050405020304" pitchFamily="18" charset="0"/>
                <a:sym typeface="Cambria"/>
              </a:rPr>
              <a:t>la charge de travail</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1828800" lvl="8"/>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smtClean="0">
                <a:uFill>
                  <a:solidFill/>
                </a:uFill>
                <a:latin typeface="Times New Roman" panose="02020603050405020304" pitchFamily="18" charset="0"/>
                <a:ea typeface="Cambria"/>
                <a:cs typeface="Times New Roman" panose="02020603050405020304" pitchFamily="18" charset="0"/>
                <a:sym typeface="Cambria"/>
              </a:rPr>
              <a:t>se </a:t>
            </a:r>
            <a:r>
              <a:rPr lang="fr-CA" sz="2000" dirty="0">
                <a:uFill>
                  <a:solidFill/>
                </a:uFill>
                <a:latin typeface="Times New Roman" panose="02020603050405020304" pitchFamily="18" charset="0"/>
                <a:ea typeface="Cambria"/>
                <a:cs typeface="Times New Roman" panose="02020603050405020304" pitchFamily="18" charset="0"/>
                <a:sym typeface="Cambria"/>
              </a:rPr>
              <a:t>montre ouvert par rapport aux idées, aux opinions, aux valeurs et aux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traditions </a:t>
            </a:r>
            <a:r>
              <a:rPr lang="fr-CA" sz="2000" dirty="0">
                <a:uFill>
                  <a:solidFill/>
                </a:uFill>
                <a:latin typeface="Times New Roman" panose="02020603050405020304" pitchFamily="18" charset="0"/>
                <a:ea typeface="Cambria"/>
                <a:cs typeface="Times New Roman" panose="02020603050405020304" pitchFamily="18" charset="0"/>
                <a:sym typeface="Cambria"/>
              </a:rPr>
              <a:t>des autres</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2171700" lvl="8" indent="-342900">
              <a:buFont typeface="Wingdings" panose="05000000000000000000" pitchFamily="2" charset="2"/>
              <a:buChar char="ü"/>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smtClean="0">
                <a:uFill>
                  <a:solidFill/>
                </a:uFill>
                <a:latin typeface="Times New Roman" panose="02020603050405020304" pitchFamily="18" charset="0"/>
                <a:ea typeface="Cambria"/>
                <a:cs typeface="Times New Roman" panose="02020603050405020304" pitchFamily="18" charset="0"/>
                <a:sym typeface="Cambria"/>
              </a:rPr>
              <a:t>établit </a:t>
            </a:r>
            <a:r>
              <a:rPr lang="fr-CA" sz="2000" dirty="0">
                <a:uFill>
                  <a:solidFill/>
                </a:uFill>
                <a:latin typeface="Times New Roman" panose="02020603050405020304" pitchFamily="18" charset="0"/>
                <a:ea typeface="Cambria"/>
                <a:cs typeface="Times New Roman" panose="02020603050405020304" pitchFamily="18" charset="0"/>
                <a:sym typeface="Cambria"/>
              </a:rPr>
              <a:t>de bonnes relations avec les autres</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1828800" lvl="8"/>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smtClean="0">
                <a:uFill>
                  <a:solidFill/>
                </a:uFill>
                <a:latin typeface="Times New Roman" panose="02020603050405020304" pitchFamily="18" charset="0"/>
                <a:ea typeface="Cambria"/>
                <a:cs typeface="Times New Roman" panose="02020603050405020304" pitchFamily="18" charset="0"/>
                <a:sym typeface="Cambria"/>
              </a:rPr>
              <a:t>collabore </a:t>
            </a:r>
            <a:r>
              <a:rPr lang="fr-CA" sz="2000" dirty="0">
                <a:uFill>
                  <a:solidFill/>
                </a:uFill>
                <a:latin typeface="Times New Roman" panose="02020603050405020304" pitchFamily="18" charset="0"/>
                <a:ea typeface="Cambria"/>
                <a:cs typeface="Times New Roman" panose="02020603050405020304" pitchFamily="18" charset="0"/>
                <a:sym typeface="Cambria"/>
              </a:rPr>
              <a:t>avec les autres dans le but de résoudre les différends et d’arriver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à un </a:t>
            </a:r>
            <a:r>
              <a:rPr lang="fr-CA" sz="2000" dirty="0">
                <a:uFill>
                  <a:solidFill/>
                </a:uFill>
                <a:latin typeface="Times New Roman" panose="02020603050405020304" pitchFamily="18" charset="0"/>
                <a:ea typeface="Cambria"/>
                <a:cs typeface="Times New Roman" panose="02020603050405020304" pitchFamily="18" charset="0"/>
                <a:sym typeface="Cambria"/>
              </a:rPr>
              <a:t>consensus pour permettre à l’équipe d’atteindre ses objectifs</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1828800" lvl="8"/>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smtClean="0">
                <a:uFill>
                  <a:solidFill/>
                </a:uFill>
                <a:latin typeface="Times New Roman" panose="02020603050405020304" pitchFamily="18" charset="0"/>
                <a:ea typeface="Cambria"/>
                <a:cs typeface="Times New Roman" panose="02020603050405020304" pitchFamily="18" charset="0"/>
                <a:sym typeface="Cambria"/>
              </a:rPr>
              <a:t>partage </a:t>
            </a:r>
            <a:r>
              <a:rPr lang="fr-CA" sz="2000" dirty="0">
                <a:uFill>
                  <a:solidFill/>
                </a:uFill>
                <a:latin typeface="Times New Roman" panose="02020603050405020304" pitchFamily="18" charset="0"/>
                <a:ea typeface="Cambria"/>
                <a:cs typeface="Times New Roman" panose="02020603050405020304" pitchFamily="18" charset="0"/>
                <a:sym typeface="Cambria"/>
              </a:rPr>
              <a:t>les renseignements, les ressources et l’expertise dans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l’accomplissement des </a:t>
            </a:r>
            <a:r>
              <a:rPr lang="fr-CA" sz="2000" dirty="0">
                <a:uFill>
                  <a:solidFill/>
                </a:uFill>
                <a:latin typeface="Times New Roman" panose="02020603050405020304" pitchFamily="18" charset="0"/>
                <a:ea typeface="Cambria"/>
                <a:cs typeface="Times New Roman" panose="02020603050405020304" pitchFamily="18" charset="0"/>
                <a:sym typeface="Cambria"/>
              </a:rPr>
              <a:t>tâches afin de résoudre les problèmes, de prendre des décisions et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de stimuler </a:t>
            </a:r>
            <a:r>
              <a:rPr lang="fr-CA" sz="2000" dirty="0">
                <a:uFill>
                  <a:solidFill/>
                </a:uFill>
                <a:latin typeface="Times New Roman" panose="02020603050405020304" pitchFamily="18" charset="0"/>
                <a:ea typeface="Cambria"/>
                <a:cs typeface="Times New Roman" panose="02020603050405020304" pitchFamily="18" charset="0"/>
                <a:sym typeface="Cambria"/>
              </a:rPr>
              <a:t>l’esprit critique</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58671706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marL="0" lvl="7" algn="ctr"/>
            <a:r>
              <a:rPr lang="fr-CA" sz="2000" b="1" dirty="0">
                <a:solidFill>
                  <a:srgbClr val="FFFF00"/>
                </a:solidFill>
                <a:uFill>
                  <a:solidFill/>
                </a:uFill>
                <a:latin typeface="Times New Roman" panose="02020603050405020304" pitchFamily="18" charset="0"/>
                <a:ea typeface="Cambria"/>
                <a:cs typeface="Times New Roman" panose="02020603050405020304" pitchFamily="18" charset="0"/>
                <a:sym typeface="Cambria"/>
              </a:rPr>
              <a:t>HABILETÉS D’APRENTISSAGE ET HABITUDES DE TRAVAIL</a:t>
            </a: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24</a:t>
            </a:fld>
            <a:endParaRPr lang="en-US"/>
          </a:p>
        </p:txBody>
      </p:sp>
      <p:sp>
        <p:nvSpPr>
          <p:cNvPr id="10" name="Rectangle 9"/>
          <p:cNvSpPr/>
          <p:nvPr/>
        </p:nvSpPr>
        <p:spPr>
          <a:xfrm>
            <a:off x="-152400" y="920696"/>
            <a:ext cx="9220200" cy="5324535"/>
          </a:xfrm>
          <a:prstGeom prst="rect">
            <a:avLst/>
          </a:prstGeom>
        </p:spPr>
        <p:txBody>
          <a:bodyPr wrap="square">
            <a:spAutoFit/>
          </a:bodyPr>
          <a:lstStyle/>
          <a:p>
            <a:pPr marL="1371600" lvl="7"/>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smtClean="0">
                <a:uFill>
                  <a:solidFill/>
                </a:uFill>
                <a:latin typeface="Times New Roman" panose="02020603050405020304" pitchFamily="18" charset="0"/>
                <a:ea typeface="Cambria"/>
                <a:cs typeface="Times New Roman" panose="02020603050405020304" pitchFamily="18" charset="0"/>
                <a:sym typeface="Cambria"/>
              </a:rPr>
              <a:t>Sens de l’initiative</a:t>
            </a: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a:uFill>
                  <a:solidFill/>
                </a:uFill>
                <a:latin typeface="Times New Roman" panose="02020603050405020304" pitchFamily="18" charset="0"/>
                <a:ea typeface="Cambria"/>
                <a:cs typeface="Times New Roman" panose="02020603050405020304" pitchFamily="18" charset="0"/>
                <a:sym typeface="Cambria"/>
              </a:rPr>
              <a:t>cherche et exploite de nouvelles idées et possibilités pour favoriser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ses apprentissages;</a:t>
            </a:r>
          </a:p>
          <a:p>
            <a:pPr marL="1828800" lvl="8"/>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smtClean="0">
                <a:uFill>
                  <a:solidFill/>
                </a:uFill>
                <a:latin typeface="Times New Roman" panose="02020603050405020304" pitchFamily="18" charset="0"/>
                <a:ea typeface="Cambria"/>
                <a:cs typeface="Times New Roman" panose="02020603050405020304" pitchFamily="18" charset="0"/>
                <a:sym typeface="Cambria"/>
              </a:rPr>
              <a:t>innove </a:t>
            </a:r>
            <a:r>
              <a:rPr lang="fr-CA" sz="2000" dirty="0">
                <a:uFill>
                  <a:solidFill/>
                </a:uFill>
                <a:latin typeface="Times New Roman" panose="02020603050405020304" pitchFamily="18" charset="0"/>
                <a:ea typeface="Cambria"/>
                <a:cs typeface="Times New Roman" panose="02020603050405020304" pitchFamily="18" charset="0"/>
                <a:sym typeface="Cambria"/>
              </a:rPr>
              <a:t>et se montre disposé à prendre des risques</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1828800" lvl="8"/>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smtClean="0">
                <a:uFill>
                  <a:solidFill/>
                </a:uFill>
                <a:latin typeface="Times New Roman" panose="02020603050405020304" pitchFamily="18" charset="0"/>
                <a:ea typeface="Cambria"/>
                <a:cs typeface="Times New Roman" panose="02020603050405020304" pitchFamily="18" charset="0"/>
                <a:sym typeface="Cambria"/>
              </a:rPr>
              <a:t>manifeste </a:t>
            </a:r>
            <a:r>
              <a:rPr lang="fr-CA" sz="2000" dirty="0">
                <a:uFill>
                  <a:solidFill/>
                </a:uFill>
                <a:latin typeface="Times New Roman" panose="02020603050405020304" pitchFamily="18" charset="0"/>
                <a:ea typeface="Cambria"/>
                <a:cs typeface="Times New Roman" panose="02020603050405020304" pitchFamily="18" charset="0"/>
                <a:sym typeface="Cambria"/>
              </a:rPr>
              <a:t>de l’intérêt et de la curiosité dans un contexte d’apprentissage</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2171700" lvl="8" indent="-342900">
              <a:buFont typeface="Wingdings" panose="05000000000000000000" pitchFamily="2" charset="2"/>
              <a:buChar char="ü"/>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smtClean="0">
                <a:uFill>
                  <a:solidFill/>
                </a:uFill>
                <a:latin typeface="Times New Roman" panose="02020603050405020304" pitchFamily="18" charset="0"/>
                <a:ea typeface="Cambria"/>
                <a:cs typeface="Times New Roman" panose="02020603050405020304" pitchFamily="18" charset="0"/>
                <a:sym typeface="Cambria"/>
              </a:rPr>
              <a:t>aborde </a:t>
            </a:r>
            <a:r>
              <a:rPr lang="fr-CA" sz="2000" dirty="0">
                <a:uFill>
                  <a:solidFill/>
                </a:uFill>
                <a:latin typeface="Times New Roman" panose="02020603050405020304" pitchFamily="18" charset="0"/>
                <a:ea typeface="Cambria"/>
                <a:cs typeface="Times New Roman" panose="02020603050405020304" pitchFamily="18" charset="0"/>
                <a:sym typeface="Cambria"/>
              </a:rPr>
              <a:t>les nouvelles tâches avec un esprit ouvert</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1828800" lvl="8"/>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smtClean="0">
                <a:uFill>
                  <a:solidFill/>
                </a:uFill>
                <a:latin typeface="Times New Roman" panose="02020603050405020304" pitchFamily="18" charset="0"/>
                <a:ea typeface="Cambria"/>
                <a:cs typeface="Times New Roman" panose="02020603050405020304" pitchFamily="18" charset="0"/>
                <a:sym typeface="Cambria"/>
              </a:rPr>
              <a:t>reconnaît </a:t>
            </a:r>
            <a:r>
              <a:rPr lang="fr-CA" sz="2000" dirty="0">
                <a:uFill>
                  <a:solidFill/>
                </a:uFill>
                <a:latin typeface="Times New Roman" panose="02020603050405020304" pitchFamily="18" charset="0"/>
                <a:ea typeface="Cambria"/>
                <a:cs typeface="Times New Roman" panose="02020603050405020304" pitchFamily="18" charset="0"/>
                <a:sym typeface="Cambria"/>
              </a:rPr>
              <a:t>et défend, de façon appropriée, ses droits et ses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responsabilités ainsi </a:t>
            </a:r>
            <a:r>
              <a:rPr lang="fr-CA" sz="2000" dirty="0">
                <a:uFill>
                  <a:solidFill/>
                </a:uFill>
                <a:latin typeface="Times New Roman" panose="02020603050405020304" pitchFamily="18" charset="0"/>
                <a:ea typeface="Cambria"/>
                <a:cs typeface="Times New Roman" panose="02020603050405020304" pitchFamily="18" charset="0"/>
                <a:sym typeface="Cambria"/>
              </a:rPr>
              <a:t>que ceux des autres.</a:t>
            </a:r>
          </a:p>
          <a:p>
            <a:pPr marL="1828800" lvl="8"/>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87825363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marL="0" lvl="7" algn="ctr"/>
            <a:endParaRPr lang="fr-CA" sz="2000" b="1" dirty="0" smtClean="0">
              <a:solidFill>
                <a:srgbClr val="FFFF00"/>
              </a:solidFill>
              <a:uFill>
                <a:solidFill/>
              </a:uFill>
              <a:latin typeface="Times New Roman" panose="02020603050405020304" pitchFamily="18" charset="0"/>
              <a:ea typeface="Cambria"/>
              <a:cs typeface="Times New Roman" panose="02020603050405020304" pitchFamily="18" charset="0"/>
              <a:sym typeface="Cambria"/>
            </a:endParaRPr>
          </a:p>
          <a:p>
            <a:pPr marL="0" lvl="7" algn="ctr"/>
            <a:endParaRPr lang="fr-CA" sz="2000" b="1" dirty="0">
              <a:solidFill>
                <a:srgbClr val="FFFF00"/>
              </a:solidFill>
              <a:uFill>
                <a:solidFill/>
              </a:uFill>
              <a:latin typeface="Times New Roman" panose="02020603050405020304" pitchFamily="18" charset="0"/>
              <a:ea typeface="Cambria"/>
              <a:cs typeface="Times New Roman" panose="02020603050405020304" pitchFamily="18" charset="0"/>
              <a:sym typeface="Cambria"/>
            </a:endParaRPr>
          </a:p>
          <a:p>
            <a:pPr marL="0" lvl="7" algn="ctr"/>
            <a:r>
              <a:rPr lang="fr-CA" sz="2000" b="1" dirty="0" smtClean="0">
                <a:solidFill>
                  <a:srgbClr val="FFFF00"/>
                </a:solidFill>
                <a:uFill>
                  <a:solidFill/>
                </a:uFill>
                <a:latin typeface="Times New Roman" panose="02020603050405020304" pitchFamily="18" charset="0"/>
                <a:ea typeface="Cambria"/>
                <a:cs typeface="Times New Roman" panose="02020603050405020304" pitchFamily="18" charset="0"/>
                <a:sym typeface="Cambria"/>
              </a:rPr>
              <a:t>HABILETÉS </a:t>
            </a:r>
            <a:r>
              <a:rPr lang="fr-CA" sz="2000" b="1" dirty="0">
                <a:solidFill>
                  <a:srgbClr val="FFFF00"/>
                </a:solidFill>
                <a:uFill>
                  <a:solidFill/>
                </a:uFill>
                <a:latin typeface="Times New Roman" panose="02020603050405020304" pitchFamily="18" charset="0"/>
                <a:ea typeface="Cambria"/>
                <a:cs typeface="Times New Roman" panose="02020603050405020304" pitchFamily="18" charset="0"/>
                <a:sym typeface="Cambria"/>
              </a:rPr>
              <a:t>D’APRENTISSAGE ET HABITUDES DE TRAVAIL</a:t>
            </a:r>
          </a:p>
          <a:p>
            <a:pPr algn="ct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25</a:t>
            </a:fld>
            <a:endParaRPr lang="en-US"/>
          </a:p>
        </p:txBody>
      </p:sp>
      <p:sp>
        <p:nvSpPr>
          <p:cNvPr id="10" name="Rectangle 9"/>
          <p:cNvSpPr/>
          <p:nvPr/>
        </p:nvSpPr>
        <p:spPr>
          <a:xfrm>
            <a:off x="-152400" y="920696"/>
            <a:ext cx="9220200" cy="5324535"/>
          </a:xfrm>
          <a:prstGeom prst="rect">
            <a:avLst/>
          </a:prstGeom>
        </p:spPr>
        <p:txBody>
          <a:bodyPr wrap="square">
            <a:spAutoFit/>
          </a:bodyPr>
          <a:lstStyle/>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smtClean="0">
                <a:uFill>
                  <a:solidFill/>
                </a:uFill>
                <a:latin typeface="Times New Roman" panose="02020603050405020304" pitchFamily="18" charset="0"/>
                <a:ea typeface="Cambria"/>
                <a:cs typeface="Times New Roman" panose="02020603050405020304" pitchFamily="18" charset="0"/>
                <a:sym typeface="Cambria"/>
              </a:rPr>
              <a:t>Autorégulation</a:t>
            </a: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a:uFill>
                  <a:solidFill/>
                </a:uFill>
                <a:latin typeface="Times New Roman" panose="02020603050405020304" pitchFamily="18" charset="0"/>
                <a:ea typeface="Cambria"/>
                <a:cs typeface="Times New Roman" panose="02020603050405020304" pitchFamily="18" charset="0"/>
                <a:sym typeface="Cambria"/>
              </a:rPr>
              <a:t>dirige ses apprentissages par l’établissement d’objectifs d’apprentissage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personnels </a:t>
            </a:r>
            <a:r>
              <a:rPr lang="fr-CA" sz="2000" dirty="0">
                <a:uFill>
                  <a:solidFill/>
                </a:uFill>
                <a:latin typeface="Times New Roman" panose="02020603050405020304" pitchFamily="18" charset="0"/>
                <a:ea typeface="Cambria"/>
                <a:cs typeface="Times New Roman" panose="02020603050405020304" pitchFamily="18" charset="0"/>
                <a:sym typeface="Cambria"/>
              </a:rPr>
              <a:t>et le suivi de ses progrès</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2171700" lvl="8" indent="-342900">
              <a:buFont typeface="Wingdings" panose="05000000000000000000" pitchFamily="2" charset="2"/>
              <a:buChar char="ü"/>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smtClean="0">
                <a:uFill>
                  <a:solidFill/>
                </a:uFill>
                <a:latin typeface="Times New Roman" panose="02020603050405020304" pitchFamily="18" charset="0"/>
                <a:ea typeface="Cambria"/>
                <a:cs typeface="Times New Roman" panose="02020603050405020304" pitchFamily="18" charset="0"/>
                <a:sym typeface="Cambria"/>
              </a:rPr>
              <a:t>demande </a:t>
            </a:r>
            <a:r>
              <a:rPr lang="fr-CA" sz="2000" dirty="0">
                <a:uFill>
                  <a:solidFill/>
                </a:uFill>
                <a:latin typeface="Times New Roman" panose="02020603050405020304" pitchFamily="18" charset="0"/>
                <a:ea typeface="Cambria"/>
                <a:cs typeface="Times New Roman" panose="02020603050405020304" pitchFamily="18" charset="0"/>
                <a:sym typeface="Cambria"/>
              </a:rPr>
              <a:t>des éclaircissements ou de l’aide au besoin</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2171700" lvl="8" indent="-342900">
              <a:buFont typeface="Wingdings" panose="05000000000000000000" pitchFamily="2" charset="2"/>
              <a:buChar char="ü"/>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smtClean="0">
                <a:uFill>
                  <a:solidFill/>
                </a:uFill>
                <a:latin typeface="Times New Roman" panose="02020603050405020304" pitchFamily="18" charset="0"/>
                <a:ea typeface="Cambria"/>
                <a:cs typeface="Times New Roman" panose="02020603050405020304" pitchFamily="18" charset="0"/>
                <a:sym typeface="Cambria"/>
              </a:rPr>
              <a:t>évalue </a:t>
            </a:r>
            <a:r>
              <a:rPr lang="fr-CA" sz="2000" dirty="0">
                <a:uFill>
                  <a:solidFill/>
                </a:uFill>
                <a:latin typeface="Times New Roman" panose="02020603050405020304" pitchFamily="18" charset="0"/>
                <a:ea typeface="Cambria"/>
                <a:cs typeface="Times New Roman" panose="02020603050405020304" pitchFamily="18" charset="0"/>
                <a:sym typeface="Cambria"/>
              </a:rPr>
              <a:t>ses points forts, ses besoins et ses champs d’intérêt, et porte sur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eux </a:t>
            </a:r>
            <a:r>
              <a:rPr lang="fr-CA" sz="2000" dirty="0">
                <a:uFill>
                  <a:solidFill/>
                </a:uFill>
                <a:latin typeface="Times New Roman" panose="02020603050405020304" pitchFamily="18" charset="0"/>
                <a:ea typeface="Cambria"/>
                <a:cs typeface="Times New Roman" panose="02020603050405020304" pitchFamily="18" charset="0"/>
                <a:sym typeface="Cambria"/>
              </a:rPr>
              <a:t>un regard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critique;</a:t>
            </a:r>
          </a:p>
          <a:p>
            <a:pPr marL="2171700" lvl="8" indent="-342900">
              <a:buFont typeface="Wingdings" panose="05000000000000000000" pitchFamily="2" charset="2"/>
              <a:buChar char="ü"/>
            </a:pP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smtClean="0">
                <a:uFill>
                  <a:solidFill/>
                </a:uFill>
                <a:latin typeface="Times New Roman" panose="02020603050405020304" pitchFamily="18" charset="0"/>
                <a:ea typeface="Cambria"/>
                <a:cs typeface="Times New Roman" panose="02020603050405020304" pitchFamily="18" charset="0"/>
                <a:sym typeface="Cambria"/>
              </a:rPr>
              <a:t>détermine </a:t>
            </a:r>
            <a:r>
              <a:rPr lang="fr-CA" sz="2000" dirty="0">
                <a:uFill>
                  <a:solidFill/>
                </a:uFill>
                <a:latin typeface="Times New Roman" panose="02020603050405020304" pitchFamily="18" charset="0"/>
                <a:ea typeface="Cambria"/>
                <a:cs typeface="Times New Roman" panose="02020603050405020304" pitchFamily="18" charset="0"/>
                <a:sym typeface="Cambria"/>
              </a:rPr>
              <a:t>des possibilités, des options et des stratégies en matière </a:t>
            </a: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a:uFill>
                  <a:solidFill/>
                </a:uFill>
                <a:latin typeface="Times New Roman" panose="02020603050405020304" pitchFamily="18" charset="0"/>
                <a:ea typeface="Cambria"/>
                <a:cs typeface="Times New Roman" panose="02020603050405020304" pitchFamily="18" charset="0"/>
                <a:sym typeface="Cambria"/>
              </a:rPr>
              <a:t>d’apprentissage qui lui permettront de répondre à ses besoins et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d’atteindre </a:t>
            </a:r>
            <a:r>
              <a:rPr lang="fr-CA" sz="2000" dirty="0">
                <a:uFill>
                  <a:solidFill/>
                </a:uFill>
                <a:latin typeface="Times New Roman" panose="02020603050405020304" pitchFamily="18" charset="0"/>
                <a:ea typeface="Cambria"/>
                <a:cs typeface="Times New Roman" panose="02020603050405020304" pitchFamily="18" charset="0"/>
                <a:sym typeface="Cambria"/>
              </a:rPr>
              <a:t>ses objectifs</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1828800" lvl="8"/>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ü"/>
            </a:pPr>
            <a:r>
              <a:rPr lang="fr-CA" sz="2000" dirty="0" smtClean="0">
                <a:uFill>
                  <a:solidFill/>
                </a:uFill>
                <a:latin typeface="Times New Roman" panose="02020603050405020304" pitchFamily="18" charset="0"/>
                <a:ea typeface="Cambria"/>
                <a:cs typeface="Times New Roman" panose="02020603050405020304" pitchFamily="18" charset="0"/>
                <a:sym typeface="Cambria"/>
              </a:rPr>
              <a:t>fait </a:t>
            </a:r>
            <a:r>
              <a:rPr lang="fr-CA" sz="2000" dirty="0">
                <a:uFill>
                  <a:solidFill/>
                </a:uFill>
                <a:latin typeface="Times New Roman" panose="02020603050405020304" pitchFamily="18" charset="0"/>
                <a:ea typeface="Cambria"/>
                <a:cs typeface="Times New Roman" panose="02020603050405020304" pitchFamily="18" charset="0"/>
                <a:sym typeface="Cambria"/>
              </a:rPr>
              <a:t>preuve de persévérance et s’efforce de relever les défis</a:t>
            </a:r>
          </a:p>
        </p:txBody>
      </p:sp>
    </p:spTree>
    <p:extLst>
      <p:ext uri="{BB962C8B-B14F-4D97-AF65-F5344CB8AC3E}">
        <p14:creationId xmlns:p14="http://schemas.microsoft.com/office/powerpoint/2010/main" val="2788141195"/>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22092</TotalTime>
  <Words>2050</Words>
  <Application>Microsoft Macintosh PowerPoint</Application>
  <PresentationFormat>On-screen Show (4:3)</PresentationFormat>
  <Paragraphs>467</Paragraphs>
  <Slides>25</Slides>
  <Notes>24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Calibri</vt:lpstr>
      <vt:lpstr>Cambria</vt:lpstr>
      <vt:lpstr>Times New Roman</vt:lpstr>
      <vt:lpstr>Wingdings</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15.0025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Succeed in Lister’s Class</dc:title>
  <dc:creator>Steve Lister</dc:creator>
  <cp:lastModifiedBy>Samantha  Eisnor</cp:lastModifiedBy>
  <cp:revision>877</cp:revision>
  <cp:lastPrinted>2016-11-02T03:56:46Z</cp:lastPrinted>
  <dcterms:created xsi:type="dcterms:W3CDTF">2009-08-30T11:17:03Z</dcterms:created>
  <dcterms:modified xsi:type="dcterms:W3CDTF">2016-11-09T20:00:52Z</dcterms:modified>
</cp:coreProperties>
</file>