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4"/>
  </p:notesMasterIdLst>
  <p:sldIdLst>
    <p:sldId id="290" r:id="rId2"/>
    <p:sldId id="295" r:id="rId3"/>
    <p:sldId id="271" r:id="rId4"/>
    <p:sldId id="289" r:id="rId5"/>
    <p:sldId id="272" r:id="rId6"/>
    <p:sldId id="273" r:id="rId7"/>
    <p:sldId id="274" r:id="rId8"/>
    <p:sldId id="275" r:id="rId9"/>
    <p:sldId id="299" r:id="rId10"/>
    <p:sldId id="276" r:id="rId11"/>
    <p:sldId id="277" r:id="rId12"/>
    <p:sldId id="278" r:id="rId13"/>
    <p:sldId id="279" r:id="rId14"/>
    <p:sldId id="280" r:id="rId15"/>
    <p:sldId id="283" r:id="rId16"/>
    <p:sldId id="291" r:id="rId17"/>
    <p:sldId id="284" r:id="rId18"/>
    <p:sldId id="300" r:id="rId19"/>
    <p:sldId id="302" r:id="rId20"/>
    <p:sldId id="303" r:id="rId21"/>
    <p:sldId id="301" r:id="rId22"/>
    <p:sldId id="292" r:id="rId23"/>
    <p:sldId id="285" r:id="rId24"/>
    <p:sldId id="286" r:id="rId25"/>
    <p:sldId id="294" r:id="rId26"/>
    <p:sldId id="293" r:id="rId27"/>
    <p:sldId id="287" r:id="rId28"/>
    <p:sldId id="269" r:id="rId29"/>
    <p:sldId id="288" r:id="rId30"/>
    <p:sldId id="296" r:id="rId31"/>
    <p:sldId id="297" r:id="rId32"/>
    <p:sldId id="298" r:id="rId33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FA7D19"/>
    <a:srgbClr val="FFC000"/>
    <a:srgbClr val="F0D3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80" autoAdjust="0"/>
  </p:normalViewPr>
  <p:slideViewPr>
    <p:cSldViewPr>
      <p:cViewPr>
        <p:scale>
          <a:sx n="77" d="100"/>
          <a:sy n="77" d="100"/>
        </p:scale>
        <p:origin x="-954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A702EAA-7DD5-4002-B759-3C9E7BF674D8}" type="datetimeFigureOut">
              <a:rPr lang="en-US"/>
              <a:pPr/>
              <a:t>8/16/2017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8AEE202-7E28-44BC-B4A6-26AAE08672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4123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3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BD051E-ADF7-43EE-99EC-F1AB3AD83246}" type="slidenum">
              <a:rPr lang="en-US">
                <a:solidFill>
                  <a:prstClr val="black"/>
                </a:solidFill>
              </a:rPr>
              <a:pPr eaLnBrk="1" hangingPunct="1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337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BD051E-ADF7-43EE-99EC-F1AB3AD83246}" type="slidenum">
              <a:rPr lang="en-US">
                <a:solidFill>
                  <a:prstClr val="black"/>
                </a:solidFill>
              </a:rPr>
              <a:pPr eaLnBrk="1" hangingPunct="1"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551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7979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030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22926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96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7628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891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9059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650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43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888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9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2"/>
          <p:cNvSpPr txBox="1">
            <a:spLocks/>
          </p:cNvSpPr>
          <p:nvPr userDrawn="1"/>
        </p:nvSpPr>
        <p:spPr>
          <a:xfrm>
            <a:off x="2435430" y="6474895"/>
            <a:ext cx="18002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 smtClean="0"/>
              <a:t>2017</a:t>
            </a:r>
            <a:r>
              <a:rPr lang="en-US" dirty="0" smtClean="0"/>
              <a:t>, Curtis &amp; Irvine</a:t>
            </a: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5580112" y="6442352"/>
            <a:ext cx="28956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CA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600" dirty="0" smtClean="0"/>
              <a:t>Chapter 1</a:t>
            </a:r>
            <a:endParaRPr lang="en-US" sz="1600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6876256" y="6442352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fld id="{EE9406CB-E5A3-40F3-8A52-4CD67AA6287A}" type="slidenum">
              <a:rPr lang="en-CA" sz="1600" smtClean="0"/>
              <a:pPr algn="r"/>
              <a:t>‹#›</a:t>
            </a:fld>
            <a:endParaRPr lang="en-CA" sz="1600" dirty="0"/>
          </a:p>
        </p:txBody>
      </p:sp>
      <p:pic>
        <p:nvPicPr>
          <p:cNvPr id="13" name="Picture 2" descr="C:\Users\Natman\Desktop\by-nc-sa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6333885"/>
            <a:ext cx="1227138" cy="430212"/>
          </a:xfrm>
          <a:prstGeom prst="rect">
            <a:avLst/>
          </a:prstGeom>
          <a:noFill/>
        </p:spPr>
      </p:pic>
      <p:pic>
        <p:nvPicPr>
          <p:cNvPr id="14" name="Picture 4" descr="C:\Users\Natman\Desktop\lyryx-logo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504" y="6442352"/>
            <a:ext cx="999745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52027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50055" y="1584799"/>
            <a:ext cx="7848600" cy="1927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rgbClr val="FF7D19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9555" y="1584799"/>
            <a:ext cx="8229600" cy="1800200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FF7D19"/>
                </a:solidFill>
              </a:rPr>
              <a:t>CHAPTER 1</a:t>
            </a:r>
            <a:r>
              <a:rPr lang="en-US" dirty="0">
                <a:solidFill>
                  <a:srgbClr val="FF7D19"/>
                </a:solidFill>
              </a:rPr>
              <a:t/>
            </a:r>
            <a:br>
              <a:rPr lang="en-US" dirty="0">
                <a:solidFill>
                  <a:srgbClr val="FF7D19"/>
                </a:solidFill>
              </a:rPr>
            </a:br>
            <a:r>
              <a:rPr lang="en-US" dirty="0" smtClean="0">
                <a:solidFill>
                  <a:srgbClr val="FF7D19"/>
                </a:solidFill>
              </a:rPr>
              <a:t>INTRODUCTION – THE BIG IDEAS</a:t>
            </a:r>
            <a:endParaRPr lang="en-CA" dirty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685800" y="350520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US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Principles of Microeconomics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Douglas Curtis &amp; Ian Irvine</a:t>
            </a: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1724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Learning outcomes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76800"/>
          </a:xfrm>
        </p:spPr>
        <p:txBody>
          <a:bodyPr>
            <a:normAutofit/>
          </a:bodyPr>
          <a:lstStyle/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this chapter you should understand..</a:t>
            </a:r>
          </a:p>
          <a:p>
            <a:r>
              <a:rPr lang="en-CA" sz="2000" dirty="0" smtClean="0"/>
              <a:t>The nature and objectives of economics – micro and macro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The role of theory, models, hypothese</a:t>
            </a:r>
            <a:r>
              <a:rPr lang="en-CA" sz="2000" dirty="0"/>
              <a:t>s</a:t>
            </a:r>
            <a:r>
              <a:rPr lang="en-CA" sz="2000" dirty="0" smtClean="0"/>
              <a:t> and data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Opportunity cost, productivity advantage and efficiency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Specialization, exchange and markets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The production possibility frontier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Full employment, booms, recessions and economic growth</a:t>
            </a: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77195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1268760"/>
            <a:ext cx="6624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latin typeface="+mn-lt"/>
                <a:cs typeface="Times New Roman" pitchFamily="18" charset="0"/>
              </a:rPr>
              <a:t>“Economics, at its best, is a set of ideas and methods for the improvement of society. It is not, as so often seems the case today, a set of ideological rules for asserting why we cannot face the challenges of stagnation, job loss and widening inequality</a:t>
            </a:r>
            <a:r>
              <a:rPr lang="en-CA" sz="2400" dirty="0" smtClean="0">
                <a:latin typeface="+mn-lt"/>
              </a:rPr>
              <a:t>.”</a:t>
            </a:r>
          </a:p>
          <a:p>
            <a:endParaRPr lang="en-CA" sz="2400" dirty="0" smtClean="0"/>
          </a:p>
          <a:p>
            <a:r>
              <a:rPr lang="en-CA" sz="2400" i="1" dirty="0" smtClean="0"/>
              <a:t>Christopher Sims, Nobel Laureate in Economics, 2011</a:t>
            </a:r>
            <a:endParaRPr lang="en-US" sz="2400" dirty="0" smtClean="0"/>
          </a:p>
          <a:p>
            <a:r>
              <a:rPr lang="en-CA" sz="2400" dirty="0" smtClean="0"/>
              <a:t> 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500889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A Working Definition of Economics</a:t>
            </a:r>
            <a:endParaRPr lang="en-US" sz="3600" dirty="0">
              <a:solidFill>
                <a:srgbClr val="FA7D1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610201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Ideas and Methods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256532"/>
            <a:ext cx="7200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Economics is a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science</a:t>
            </a:r>
          </a:p>
          <a:p>
            <a:endParaRPr lang="en-US" sz="2000" dirty="0"/>
          </a:p>
          <a:p>
            <a:r>
              <a:rPr lang="en-US" sz="2000" dirty="0" smtClean="0"/>
              <a:t>It is concerned with </a:t>
            </a:r>
            <a:r>
              <a:rPr lang="en-US" sz="2000" i="1" dirty="0" smtClean="0">
                <a:solidFill>
                  <a:srgbClr val="3E5D78"/>
                </a:solidFill>
              </a:rPr>
              <a:t>ideas that may improve society</a:t>
            </a:r>
          </a:p>
          <a:p>
            <a:endParaRPr lang="en-US" sz="2000" dirty="0"/>
          </a:p>
          <a:p>
            <a:r>
              <a:rPr lang="en-US" sz="2000" dirty="0" smtClean="0"/>
              <a:t>It is </a:t>
            </a:r>
            <a:r>
              <a:rPr lang="en-US" sz="2000" i="1" dirty="0" smtClean="0">
                <a:solidFill>
                  <a:srgbClr val="3E5D78"/>
                </a:solidFill>
              </a:rPr>
              <a:t>scientific</a:t>
            </a:r>
            <a:r>
              <a:rPr lang="en-US" sz="2000" dirty="0" smtClean="0"/>
              <a:t> in its approach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Use of mathematics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Use of models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Use of data and statistical methods</a:t>
            </a:r>
          </a:p>
          <a:p>
            <a:endParaRPr lang="en-US" sz="2000" dirty="0" smtClean="0"/>
          </a:p>
          <a:p>
            <a:r>
              <a:rPr lang="en-US" sz="2000" dirty="0" smtClean="0"/>
              <a:t>Translation of ideas into formal </a:t>
            </a:r>
            <a:r>
              <a:rPr lang="en-US" sz="2000" i="1" dirty="0" smtClean="0">
                <a:solidFill>
                  <a:srgbClr val="3E5D78"/>
                </a:solidFill>
              </a:rPr>
              <a:t>models</a:t>
            </a:r>
            <a:r>
              <a:rPr lang="en-US" sz="2000" dirty="0" smtClean="0"/>
              <a:t> through mathematics, and testing of the ideas/models through the use of statistical methods (more in chapter 2)</a:t>
            </a: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781260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655821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Challenges for today’s society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484784"/>
            <a:ext cx="79208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Unemployment rates</a:t>
            </a:r>
            <a:r>
              <a:rPr lang="en-CA" sz="2000" dirty="0" smtClean="0"/>
              <a:t> among young people are at historic highs 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Government balance sheets</a:t>
            </a:r>
            <a:r>
              <a:rPr lang="en-CA" sz="2000" dirty="0" smtClean="0"/>
              <a:t> are in disarray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Inequality</a:t>
            </a:r>
            <a:r>
              <a:rPr lang="en-CA" sz="2000" dirty="0" smtClean="0"/>
              <a:t> is on the rise. </a:t>
            </a:r>
          </a:p>
          <a:p>
            <a:endParaRPr lang="en-CA" sz="2000" dirty="0" smtClean="0"/>
          </a:p>
          <a:p>
            <a:r>
              <a:rPr lang="en-CA" sz="2000" dirty="0" smtClean="0"/>
              <a:t>In addition, the world simultaneously faces structural upheaval: 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overpopulation 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climate change 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political instability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globalization </a:t>
            </a:r>
          </a:p>
          <a:p>
            <a:endParaRPr lang="en-CA" sz="2000" dirty="0" smtClean="0"/>
          </a:p>
          <a:p>
            <a:r>
              <a:rPr lang="en-CA" sz="2000" dirty="0" smtClean="0"/>
              <a:t>These issues challenge us to understand and formulate policies 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692696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But there is Good </a:t>
            </a:r>
            <a:r>
              <a:rPr lang="en-US" sz="3600" dirty="0">
                <a:solidFill>
                  <a:srgbClr val="FA7D19"/>
                </a:solidFill>
              </a:rPr>
              <a:t>N</a:t>
            </a:r>
            <a:r>
              <a:rPr lang="en-US" sz="3600" dirty="0" smtClean="0">
                <a:solidFill>
                  <a:srgbClr val="FA7D19"/>
                </a:solidFill>
              </a:rPr>
              <a:t>ews too..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484784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Lit</a:t>
            </a:r>
            <a:r>
              <a:rPr lang="en-CA" sz="2000" dirty="0" smtClean="0"/>
              <a:t>eracy rates rising dramatically in the developing world </a:t>
            </a:r>
          </a:p>
          <a:p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/>
              <a:t>C</a:t>
            </a:r>
            <a:r>
              <a:rPr lang="en-CA" sz="2000" dirty="0" smtClean="0"/>
              <a:t>hild mortality has plummeted </a:t>
            </a:r>
          </a:p>
          <a:p>
            <a:pPr>
              <a:buFont typeface="Arial" pitchFamily="34" charset="0"/>
              <a:buChar char="•"/>
            </a:pPr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/>
              <a:t>F</a:t>
            </a:r>
            <a:r>
              <a:rPr lang="en-CA" sz="2000" dirty="0" smtClean="0"/>
              <a:t>amily size is a fraction of what it was 50 years ago</a:t>
            </a:r>
          </a:p>
          <a:p>
            <a:pPr>
              <a:buFont typeface="Arial" pitchFamily="34" charset="0"/>
              <a:buChar char="•"/>
            </a:pPr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/>
              <a:t>P</a:t>
            </a:r>
            <a:r>
              <a:rPr lang="en-CA" sz="2000" dirty="0" smtClean="0"/>
              <a:t>rosperity is on the rise in much of Asia</a:t>
            </a:r>
          </a:p>
          <a:p>
            <a:pPr>
              <a:buFont typeface="Arial" pitchFamily="34" charset="0"/>
              <a:buChar char="•"/>
            </a:pPr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 smtClean="0"/>
              <a:t>Life expectancy is increasing universally</a:t>
            </a:r>
          </a:p>
          <a:p>
            <a:pPr>
              <a:buFont typeface="Arial" pitchFamily="34" charset="0"/>
              <a:buChar char="•"/>
            </a:pPr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/>
              <a:t>D</a:t>
            </a:r>
            <a:r>
              <a:rPr lang="en-CA" sz="2000" dirty="0" smtClean="0"/>
              <a:t>eaths through wars are in a state of long term decline.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7058" y="1556792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Macroeconomics</a:t>
            </a:r>
            <a:r>
              <a:rPr lang="en-CA" sz="2000" dirty="0" smtClean="0">
                <a:solidFill>
                  <a:srgbClr val="0070C0"/>
                </a:solidFill>
              </a:rPr>
              <a:t> </a:t>
            </a:r>
            <a:r>
              <a:rPr lang="en-CA" sz="2000" dirty="0" smtClean="0"/>
              <a:t>studies the economy as a system in which feedbacks among sectors determine national output, employment and prices</a:t>
            </a:r>
          </a:p>
          <a:p>
            <a:endParaRPr lang="en-CA" sz="2000" dirty="0" smtClean="0">
              <a:solidFill>
                <a:srgbClr val="0070C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Microeconomics</a:t>
            </a:r>
            <a:r>
              <a:rPr lang="en-CA" sz="2000" b="1" dirty="0" smtClean="0">
                <a:solidFill>
                  <a:srgbClr val="0070C0"/>
                </a:solidFill>
              </a:rPr>
              <a:t> </a:t>
            </a:r>
            <a:r>
              <a:rPr lang="en-CA" sz="2000" dirty="0" smtClean="0"/>
              <a:t>is the study of individual behavior in the context of scarcity</a:t>
            </a:r>
          </a:p>
          <a:p>
            <a:endParaRPr lang="en-CA" sz="2000" dirty="0" smtClean="0">
              <a:solidFill>
                <a:srgbClr val="0070C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In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mixed economy</a:t>
            </a:r>
            <a:r>
              <a:rPr lang="en-CA" sz="2000" dirty="0" smtClean="0">
                <a:solidFill>
                  <a:srgbClr val="0070C0"/>
                </a:solidFill>
              </a:rPr>
              <a:t> </a:t>
            </a:r>
            <a:r>
              <a:rPr lang="en-CA" sz="2000" dirty="0" smtClean="0"/>
              <a:t>goods and services are supplied both by private suppliers and government</a:t>
            </a:r>
            <a:endParaRPr lang="en-US" sz="2000" dirty="0" smtClean="0"/>
          </a:p>
          <a:p>
            <a:endParaRPr lang="en-US" sz="2000" dirty="0" smtClean="0">
              <a:solidFill>
                <a:srgbClr val="0070C0"/>
              </a:solidFill>
            </a:endParaRPr>
          </a:p>
          <a:p>
            <a:endParaRPr lang="en-US" sz="2000" dirty="0" smtClean="0"/>
          </a:p>
          <a:p>
            <a:endParaRPr lang="en-US" sz="20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83568" y="692696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Microeconomics and Macroeconomics</a:t>
            </a:r>
            <a:endParaRPr lang="en-CA" sz="3600" dirty="0">
              <a:solidFill>
                <a:srgbClr val="FA7D1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556792"/>
            <a:ext cx="77048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Government is not an add-on to our economy.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/>
              <a:t>I</a:t>
            </a:r>
            <a:r>
              <a:rPr lang="en-US" sz="2000" dirty="0" smtClean="0"/>
              <a:t>t plays an integral role in regulating, redistributing and enforcing contracts. 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Without this legal structure the private sector could decline into a state of Hobbesian anarchy</a:t>
            </a:r>
          </a:p>
          <a:p>
            <a:endParaRPr lang="en-US" sz="2000" i="1" dirty="0">
              <a:solidFill>
                <a:srgbClr val="3E5D78"/>
              </a:solidFill>
            </a:endParaRPr>
          </a:p>
          <a:p>
            <a:endParaRPr lang="en-US" sz="2000" i="1" dirty="0" smtClean="0">
              <a:solidFill>
                <a:srgbClr val="3E5D78"/>
              </a:solidFill>
            </a:endParaRPr>
          </a:p>
          <a:p>
            <a:endParaRPr lang="en-US" sz="2000" i="1" dirty="0">
              <a:solidFill>
                <a:srgbClr val="3E5D78"/>
              </a:solidFill>
            </a:endParaRPr>
          </a:p>
          <a:p>
            <a:r>
              <a:rPr lang="en-US" sz="2000" i="1" dirty="0" smtClean="0">
                <a:solidFill>
                  <a:srgbClr val="3E5D78"/>
                </a:solidFill>
              </a:rPr>
              <a:t>Example</a:t>
            </a:r>
            <a:r>
              <a:rPr lang="en-US" sz="2000" dirty="0" smtClean="0">
                <a:solidFill>
                  <a:srgbClr val="3E5D78"/>
                </a:solidFill>
              </a:rPr>
              <a:t>:</a:t>
            </a:r>
            <a:r>
              <a:rPr lang="en-US" sz="2000" dirty="0" smtClean="0"/>
              <a:t> Congo in the modern era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488866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A7D19"/>
                </a:solidFill>
              </a:rPr>
              <a:t>Government</a:t>
            </a:r>
            <a:endParaRPr lang="en-US" sz="4000" dirty="0">
              <a:solidFill>
                <a:srgbClr val="FA7D1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196752"/>
            <a:ext cx="77048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Government influences the economy through monetary policy – the Bank of Canada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/>
              <a:t>I</a:t>
            </a:r>
            <a:r>
              <a:rPr lang="en-US" sz="2000" dirty="0" smtClean="0"/>
              <a:t>t influences the economy through its taxation and expenditure policies – fiscal policy 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It regulates the economy through the imposition of standards and regulations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It can alter the degree of inequality through its taxation and transfer policies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488866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The Roles of Government</a:t>
            </a:r>
            <a:endParaRPr lang="en-US" sz="3600" dirty="0">
              <a:solidFill>
                <a:srgbClr val="FA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123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Understanding Economics </a:t>
            </a:r>
          </a:p>
          <a:p>
            <a:r>
              <a:rPr lang="en-CA" sz="3600" dirty="0" smtClean="0">
                <a:solidFill>
                  <a:srgbClr val="FA7D19"/>
                </a:solidFill>
              </a:rPr>
              <a:t>through the Use of Models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6876" y="2060848"/>
            <a:ext cx="806489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A</a:t>
            </a:r>
            <a:r>
              <a:rPr lang="en-CA" sz="2000" dirty="0" smtClean="0"/>
              <a:t>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</a:t>
            </a:r>
            <a:r>
              <a:rPr lang="en-CA" sz="2000" dirty="0" smtClean="0"/>
              <a:t> is a formalization of theory that facilitates scientific enquiry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theory</a:t>
            </a:r>
            <a:r>
              <a:rPr lang="en-CA" sz="2000" b="1" dirty="0" smtClean="0"/>
              <a:t> </a:t>
            </a:r>
            <a:r>
              <a:rPr lang="en-CA" sz="2000" dirty="0" smtClean="0"/>
              <a:t>is a logical view of how things work, and is frequently formulated on the basis of observation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Frequently we transform theories into models and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 the theories</a:t>
            </a:r>
            <a:r>
              <a:rPr lang="en-CA" sz="2000" b="1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in this way by confronting them with data and statistical analysis ….  </a:t>
            </a:r>
          </a:p>
          <a:p>
            <a:pPr algn="r"/>
            <a:r>
              <a:rPr lang="en-CA" sz="2000" i="1" dirty="0" smtClean="0">
                <a:solidFill>
                  <a:srgbClr val="3E5D78"/>
                </a:solidFill>
              </a:rPr>
              <a:t>Examples</a:t>
            </a:r>
            <a:r>
              <a:rPr lang="en-CA" sz="2000" dirty="0" smtClean="0"/>
              <a:t> in chapter 2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9269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Markets, Trading and Opportunity Cost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1675" y="1700808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Markets</a:t>
            </a:r>
            <a:r>
              <a:rPr lang="en-US" sz="2000" dirty="0" smtClean="0"/>
              <a:t> are central to our economic lives – they permit us to trade, work efficiently and improve our living standards</a:t>
            </a:r>
          </a:p>
          <a:p>
            <a:endParaRPr lang="en-US" sz="2000" dirty="0" smtClean="0"/>
          </a:p>
          <a:p>
            <a:r>
              <a:rPr lang="en-US" sz="2000" dirty="0" smtClean="0"/>
              <a:t>	</a:t>
            </a:r>
            <a:r>
              <a:rPr lang="en-US" sz="2000" i="1" dirty="0" smtClean="0"/>
              <a:t>Example </a:t>
            </a:r>
            <a:r>
              <a:rPr lang="en-US" sz="2000" dirty="0" smtClean="0"/>
              <a:t>of Gardner and Plummer who are </a:t>
            </a:r>
            <a:r>
              <a:rPr lang="en-US" sz="2000" dirty="0" err="1" smtClean="0"/>
              <a:t>neighbours</a:t>
            </a:r>
            <a:r>
              <a:rPr lang="en-US" sz="2000" dirty="0" smtClean="0"/>
              <a:t>:</a:t>
            </a:r>
          </a:p>
          <a:p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Trading skills ==</a:t>
            </a:r>
            <a:r>
              <a:rPr lang="en-US" sz="2000" dirty="0" smtClean="0">
                <a:sym typeface="Wingdings" pitchFamily="2" charset="2"/>
              </a:rPr>
              <a:t></a:t>
            </a:r>
            <a:r>
              <a:rPr lang="en-US" sz="2000" dirty="0" smtClean="0"/>
              <a:t>  market place</a:t>
            </a:r>
          </a:p>
          <a:p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Let us take a </a:t>
            </a:r>
            <a:r>
              <a:rPr lang="en-US" sz="2000" i="1" dirty="0" smtClean="0"/>
              <a:t>numerical example</a:t>
            </a:r>
            <a:r>
              <a:rPr lang="en-US" sz="2000" dirty="0" smtClean="0"/>
              <a:t> that we can develop into a </a:t>
            </a:r>
            <a:r>
              <a:rPr lang="en-US" sz="2000" dirty="0" smtClean="0">
                <a:solidFill>
                  <a:srgbClr val="3E5D78"/>
                </a:solidFill>
              </a:rPr>
              <a:t>model of production and exchange.</a:t>
            </a:r>
            <a:r>
              <a:rPr lang="en-US" sz="2000" dirty="0" smtClean="0"/>
              <a:t>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6157" y="431086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>
                <a:solidFill>
                  <a:srgbClr val="FA7D19"/>
                </a:solidFill>
              </a:rPr>
              <a:t>A</a:t>
            </a:r>
            <a:r>
              <a:rPr lang="en-CA" sz="3200" dirty="0" smtClean="0">
                <a:solidFill>
                  <a:srgbClr val="FA7D19"/>
                </a:solidFill>
              </a:rPr>
              <a:t> Model of Exchange and Specialization</a:t>
            </a:r>
            <a:endParaRPr lang="en-US" sz="32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988840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3789040"/>
            <a:ext cx="77768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Each producer has a time allocation of 36 hours</a:t>
            </a:r>
            <a:endParaRPr lang="en-CA" sz="2000" dirty="0"/>
          </a:p>
          <a:p>
            <a:endParaRPr lang="en-CA" sz="20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By allocating total time to one activity, Amanda can produce 12F or 18V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Zoe can produce 18F or 9V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By splitting their time each person can also produce a combination of the two</a:t>
            </a:r>
            <a:endParaRPr lang="en-US" sz="20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747821"/>
              </p:ext>
            </p:extLst>
          </p:nvPr>
        </p:nvGraphicFramePr>
        <p:xfrm>
          <a:off x="482485" y="1047372"/>
          <a:ext cx="8136905" cy="2723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7381"/>
                <a:gridCol w="1627381"/>
                <a:gridCol w="1627381"/>
                <a:gridCol w="1627381"/>
                <a:gridCol w="1627381"/>
              </a:tblGrid>
              <a:tr h="37084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000" dirty="0" smtClean="0"/>
                        <a:t>Table 1.1 Production Possibilities in a Two-Person Economy</a:t>
                      </a:r>
                      <a:endParaRPr lang="en-US" sz="2000" dirty="0" smtClean="0"/>
                    </a:p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Hours/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fish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Hours/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vegetable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Fish production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Vegetable production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Amanda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Zoe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54868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A7D19"/>
                </a:solidFill>
              </a:rPr>
              <a:t>Opportunity Cost</a:t>
            </a:r>
            <a:endParaRPr lang="en-US" sz="40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412776"/>
            <a:ext cx="814924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opportunity cost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smtClean="0"/>
              <a:t>of a choice is what must be sacrificed when a choice is made</a:t>
            </a:r>
          </a:p>
          <a:p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Zoe’s opportunity cost is 1:2 </a:t>
            </a:r>
          </a:p>
          <a:p>
            <a:pPr marL="360000"/>
            <a:r>
              <a:rPr lang="en-CA" sz="2000" dirty="0" smtClean="0"/>
              <a:t>(1 unit of V for 2 units of F)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Amanda’s opportunity cost is 3:2</a:t>
            </a:r>
          </a:p>
          <a:p>
            <a:pPr marL="360000"/>
            <a:r>
              <a:rPr lang="en-CA" sz="2000" dirty="0" smtClean="0"/>
              <a:t>(18 units of V for 12 units of F) </a:t>
            </a:r>
          </a:p>
          <a:p>
            <a:pPr marL="360000"/>
            <a:endParaRPr lang="en-CA" sz="2000" dirty="0"/>
          </a:p>
          <a:p>
            <a:pPr marL="360000"/>
            <a:r>
              <a:rPr lang="en-CA" sz="2000" dirty="0" smtClean="0"/>
              <a:t>Opportunity cost is a constantly reoccurring concept in economics. Every good or service that uses resources for its production has an opportunity cost – the goods or services that could be produced with the resources used for the product in question</a:t>
            </a:r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8349" y="554777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Specialization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5181" y="2996952"/>
            <a:ext cx="74888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Amanda specializes in Vegetable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Zoe specializes in Fish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We are about to develop our first </a:t>
            </a:r>
            <a:r>
              <a:rPr lang="en-US" sz="2000" i="1" dirty="0" smtClean="0">
                <a:solidFill>
                  <a:srgbClr val="3E5D78"/>
                </a:solidFill>
              </a:rPr>
              <a:t>graphical model</a:t>
            </a:r>
            <a:endParaRPr lang="en-US" sz="2000" i="1" dirty="0">
              <a:solidFill>
                <a:srgbClr val="3E5D78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1484784"/>
            <a:ext cx="6907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>
                <a:solidFill>
                  <a:srgbClr val="000000"/>
                </a:solidFill>
              </a:rPr>
              <a:t>Let’s now see what can happen as a result of each individual specializing in the production of the good where their opportunity cost dictates: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>
          <a:xfrm>
            <a:off x="548443" y="133834"/>
            <a:ext cx="7451724" cy="878046"/>
          </a:xfrm>
        </p:spPr>
        <p:txBody>
          <a:bodyPr>
            <a:normAutofit/>
          </a:bodyPr>
          <a:lstStyle/>
          <a:p>
            <a:pPr eaLnBrk="1" hangingPunct="1"/>
            <a:r>
              <a:rPr lang="en-CA" sz="3600" dirty="0">
                <a:solidFill>
                  <a:srgbClr val="FA7D19"/>
                </a:solidFill>
              </a:rPr>
              <a:t>	</a:t>
            </a:r>
            <a:r>
              <a:rPr lang="en-CA" sz="3600" dirty="0" smtClean="0">
                <a:solidFill>
                  <a:srgbClr val="FA7D19"/>
                </a:solidFill>
              </a:rPr>
              <a:t>Absolute Advantage - Production</a:t>
            </a:r>
          </a:p>
        </p:txBody>
      </p:sp>
      <p:sp>
        <p:nvSpPr>
          <p:cNvPr id="2051" name="Line 5"/>
          <p:cNvSpPr>
            <a:spLocks noChangeShapeType="1"/>
          </p:cNvSpPr>
          <p:nvPr/>
        </p:nvSpPr>
        <p:spPr bwMode="auto">
          <a:xfrm>
            <a:off x="762448" y="1251405"/>
            <a:ext cx="0" cy="43926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2" name="Line 6"/>
          <p:cNvSpPr>
            <a:spLocks noChangeShapeType="1"/>
          </p:cNvSpPr>
          <p:nvPr/>
        </p:nvSpPr>
        <p:spPr bwMode="auto">
          <a:xfrm flipV="1">
            <a:off x="762448" y="5645634"/>
            <a:ext cx="6419068" cy="31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3" name="Line 7"/>
          <p:cNvSpPr>
            <a:spLocks noChangeShapeType="1"/>
          </p:cNvSpPr>
          <p:nvPr/>
        </p:nvSpPr>
        <p:spPr bwMode="auto">
          <a:xfrm>
            <a:off x="769913" y="1390591"/>
            <a:ext cx="3240088" cy="4248150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4" name="Line 8"/>
          <p:cNvSpPr>
            <a:spLocks noChangeShapeType="1"/>
          </p:cNvSpPr>
          <p:nvPr/>
        </p:nvSpPr>
        <p:spPr bwMode="auto">
          <a:xfrm>
            <a:off x="762448" y="3393328"/>
            <a:ext cx="5400675" cy="2232025"/>
          </a:xfrm>
          <a:prstGeom prst="line">
            <a:avLst/>
          </a:prstGeom>
          <a:noFill/>
          <a:ln w="44450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5" name="Text Box 9"/>
          <p:cNvSpPr txBox="1">
            <a:spLocks noChangeArrowheads="1"/>
          </p:cNvSpPr>
          <p:nvPr/>
        </p:nvSpPr>
        <p:spPr bwMode="auto">
          <a:xfrm>
            <a:off x="180754" y="1269880"/>
            <a:ext cx="5762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56" name="Text Box 10"/>
          <p:cNvSpPr txBox="1">
            <a:spLocks noChangeArrowheads="1"/>
          </p:cNvSpPr>
          <p:nvPr/>
        </p:nvSpPr>
        <p:spPr bwMode="auto">
          <a:xfrm>
            <a:off x="318418" y="3247656"/>
            <a:ext cx="3603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2057" name="Text Box 11"/>
          <p:cNvSpPr txBox="1">
            <a:spLocks noChangeArrowheads="1"/>
          </p:cNvSpPr>
          <p:nvPr/>
        </p:nvSpPr>
        <p:spPr bwMode="auto">
          <a:xfrm>
            <a:off x="3899820" y="5225184"/>
            <a:ext cx="57675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2058" name="Text Box 12"/>
          <p:cNvSpPr txBox="1">
            <a:spLocks noChangeArrowheads="1"/>
          </p:cNvSpPr>
          <p:nvPr/>
        </p:nvSpPr>
        <p:spPr bwMode="auto">
          <a:xfrm>
            <a:off x="6040832" y="5221262"/>
            <a:ext cx="5754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59" name="Text Box 13"/>
          <p:cNvSpPr txBox="1">
            <a:spLocks noChangeArrowheads="1"/>
          </p:cNvSpPr>
          <p:nvPr/>
        </p:nvSpPr>
        <p:spPr bwMode="auto">
          <a:xfrm>
            <a:off x="2195757" y="3314611"/>
            <a:ext cx="8865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 smtClean="0">
                <a:solidFill>
                  <a:srgbClr val="000000"/>
                </a:solidFill>
              </a:rPr>
              <a:t>*  6,9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60" name="Text Box 14"/>
          <p:cNvSpPr txBox="1">
            <a:spLocks noChangeArrowheads="1"/>
          </p:cNvSpPr>
          <p:nvPr/>
        </p:nvSpPr>
        <p:spPr bwMode="auto">
          <a:xfrm>
            <a:off x="2159964" y="4218325"/>
            <a:ext cx="11781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 smtClean="0">
                <a:solidFill>
                  <a:srgbClr val="000000"/>
                </a:solidFill>
              </a:rPr>
              <a:t> 9,4.5 *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66" name="Text Box 20"/>
          <p:cNvSpPr txBox="1">
            <a:spLocks noChangeArrowheads="1"/>
          </p:cNvSpPr>
          <p:nvPr/>
        </p:nvSpPr>
        <p:spPr bwMode="auto">
          <a:xfrm>
            <a:off x="318418" y="775851"/>
            <a:ext cx="15478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2067" name="Text Box 21"/>
          <p:cNvSpPr txBox="1">
            <a:spLocks noChangeArrowheads="1"/>
          </p:cNvSpPr>
          <p:nvPr/>
        </p:nvSpPr>
        <p:spPr bwMode="auto">
          <a:xfrm>
            <a:off x="6635376" y="5176516"/>
            <a:ext cx="7926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2068" name="Text Box 22"/>
          <p:cNvSpPr txBox="1">
            <a:spLocks noChangeArrowheads="1"/>
          </p:cNvSpPr>
          <p:nvPr/>
        </p:nvSpPr>
        <p:spPr bwMode="auto">
          <a:xfrm>
            <a:off x="865893" y="3934600"/>
            <a:ext cx="1471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Zoe’s PPF</a:t>
            </a:r>
          </a:p>
        </p:txBody>
      </p:sp>
      <p:sp>
        <p:nvSpPr>
          <p:cNvPr id="2069" name="Text Box 23"/>
          <p:cNvSpPr txBox="1">
            <a:spLocks noChangeArrowheads="1"/>
          </p:cNvSpPr>
          <p:nvPr/>
        </p:nvSpPr>
        <p:spPr bwMode="auto">
          <a:xfrm>
            <a:off x="1477961" y="2189787"/>
            <a:ext cx="22542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Amanda’s PPF</a:t>
            </a:r>
          </a:p>
        </p:txBody>
      </p:sp>
      <p:sp>
        <p:nvSpPr>
          <p:cNvPr id="2070" name="TextBox 21"/>
          <p:cNvSpPr txBox="1">
            <a:spLocks noChangeArrowheads="1"/>
          </p:cNvSpPr>
          <p:nvPr/>
        </p:nvSpPr>
        <p:spPr bwMode="auto">
          <a:xfrm>
            <a:off x="407412" y="5805264"/>
            <a:ext cx="8413060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chemeClr val="bg1"/>
                </a:solidFill>
              </a:rPr>
              <a:t>Amanda’s initial </a:t>
            </a:r>
            <a:r>
              <a:rPr lang="en-US" dirty="0" smtClean="0">
                <a:solidFill>
                  <a:schemeClr val="bg1"/>
                </a:solidFill>
              </a:rPr>
              <a:t>consumption </a:t>
            </a:r>
            <a:r>
              <a:rPr lang="en-US" dirty="0">
                <a:solidFill>
                  <a:schemeClr val="bg1"/>
                </a:solidFill>
              </a:rPr>
              <a:t>is {6, 9} and Zoe’s is {9, 4.5}. With specialization </a:t>
            </a:r>
            <a:r>
              <a:rPr lang="en-US" dirty="0" smtClean="0">
                <a:solidFill>
                  <a:schemeClr val="bg1"/>
                </a:solidFill>
              </a:rPr>
              <a:t>they can produce a greater total {18, 18} than when operating individually. Hence, if they trade, after specializing, they each have the </a:t>
            </a:r>
            <a:r>
              <a:rPr lang="en-US" u="sng" dirty="0" smtClean="0">
                <a:solidFill>
                  <a:schemeClr val="bg1"/>
                </a:solidFill>
              </a:rPr>
              <a:t>potential</a:t>
            </a:r>
            <a:r>
              <a:rPr lang="en-US" dirty="0" smtClean="0">
                <a:solidFill>
                  <a:schemeClr val="bg1"/>
                </a:solidFill>
              </a:rPr>
              <a:t> to consume more.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71" name="TextBox 22"/>
          <p:cNvSpPr txBox="1">
            <a:spLocks noChangeArrowheads="1"/>
          </p:cNvSpPr>
          <p:nvPr/>
        </p:nvSpPr>
        <p:spPr bwMode="auto">
          <a:xfrm>
            <a:off x="2195757" y="1241108"/>
            <a:ext cx="20785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Amanda specializes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865893" y="1357702"/>
            <a:ext cx="1224135" cy="2933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3" name="TextBox 25"/>
          <p:cNvSpPr txBox="1">
            <a:spLocks noChangeArrowheads="1"/>
          </p:cNvSpPr>
          <p:nvPr/>
        </p:nvSpPr>
        <p:spPr bwMode="auto">
          <a:xfrm>
            <a:off x="5550334" y="4227045"/>
            <a:ext cx="21700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Zoe specializes</a:t>
            </a:r>
          </a:p>
        </p:txBody>
      </p:sp>
      <p:cxnSp>
        <p:nvCxnSpPr>
          <p:cNvPr id="28" name="Straight Arrow Connector 27"/>
          <p:cNvCxnSpPr>
            <a:endCxn id="2058" idx="1"/>
          </p:cNvCxnSpPr>
          <p:nvPr/>
        </p:nvCxnSpPr>
        <p:spPr>
          <a:xfrm>
            <a:off x="5928903" y="4627155"/>
            <a:ext cx="111929" cy="778773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67787" y="2035899"/>
            <a:ext cx="2990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Amanda’s assumed initial consumption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58926" y="3580657"/>
            <a:ext cx="2381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Zoe’s assumed initial consumption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3035571" y="2743785"/>
            <a:ext cx="1441007" cy="570826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>
            <a:off x="3082351" y="3934600"/>
            <a:ext cx="817469" cy="29244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40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/>
      <p:bldP spid="2056" grpId="0"/>
      <p:bldP spid="2057" grpId="0"/>
      <p:bldP spid="2058" grpId="0"/>
      <p:bldP spid="2059" grpId="0"/>
      <p:bldP spid="2060" grpId="0"/>
      <p:bldP spid="2068" grpId="0"/>
      <p:bldP spid="2069" grpId="0"/>
      <p:bldP spid="2070" grpId="0" animBg="1"/>
      <p:bldP spid="2071" grpId="0"/>
      <p:bldP spid="2073" grpId="0"/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609905"/>
            <a:ext cx="7272808" cy="990600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From Production to Consumption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628800"/>
            <a:ext cx="74168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Let us see how specialization, that  produces more output can translate into more </a:t>
            </a:r>
            <a:r>
              <a:rPr lang="en-US" sz="2000" u="sng" dirty="0" smtClean="0"/>
              <a:t>consumption</a:t>
            </a:r>
            <a:r>
              <a:rPr lang="en-US" sz="2000" dirty="0" smtClean="0"/>
              <a:t>. It is consumption rather than production which is of ultimate interest</a:t>
            </a:r>
            <a:endParaRPr lang="en-US" sz="2000" u="sng" dirty="0" smtClean="0"/>
          </a:p>
          <a:p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3567792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>
                <a:solidFill>
                  <a:srgbClr val="000000"/>
                </a:solidFill>
              </a:rPr>
              <a:t>First they must decide upon a rate at which to exchange the two goods:</a:t>
            </a:r>
          </a:p>
          <a:p>
            <a:pPr lvl="0"/>
            <a:endParaRPr lang="en-US" sz="2000" dirty="0">
              <a:solidFill>
                <a:srgbClr val="000000"/>
              </a:solidFill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If each individual is to benefit this rate should lie between their individual rates of transformation. To </a:t>
            </a:r>
            <a:r>
              <a:rPr lang="en-US" sz="2000" dirty="0" smtClean="0">
                <a:solidFill>
                  <a:srgbClr val="000000"/>
                </a:solidFill>
              </a:rPr>
              <a:t>illustrate: </a:t>
            </a:r>
            <a:r>
              <a:rPr lang="en-US" sz="2000" dirty="0">
                <a:solidFill>
                  <a:srgbClr val="000000"/>
                </a:solidFill>
              </a:rPr>
              <a:t>suppose they exchange at a rate of 1:1</a:t>
            </a:r>
            <a:endParaRPr lang="en-CA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448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>
          <a:xfrm>
            <a:off x="1027746" y="260037"/>
            <a:ext cx="7648710" cy="778098"/>
          </a:xfrm>
        </p:spPr>
        <p:txBody>
          <a:bodyPr>
            <a:noAutofit/>
          </a:bodyPr>
          <a:lstStyle/>
          <a:p>
            <a:pPr eaLnBrk="1" hangingPunct="1"/>
            <a:r>
              <a:rPr lang="en-CA" sz="3600" dirty="0" smtClean="0">
                <a:solidFill>
                  <a:srgbClr val="FA7D19"/>
                </a:solidFill>
              </a:rPr>
              <a:t> Absolute Advantage - Consumption</a:t>
            </a:r>
          </a:p>
        </p:txBody>
      </p:sp>
      <p:sp>
        <p:nvSpPr>
          <p:cNvPr id="2051" name="Line 5"/>
          <p:cNvSpPr>
            <a:spLocks noChangeShapeType="1"/>
          </p:cNvSpPr>
          <p:nvPr/>
        </p:nvSpPr>
        <p:spPr bwMode="auto">
          <a:xfrm>
            <a:off x="801750" y="1557338"/>
            <a:ext cx="0" cy="43926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2" name="Line 6"/>
          <p:cNvSpPr>
            <a:spLocks noChangeShapeType="1"/>
          </p:cNvSpPr>
          <p:nvPr/>
        </p:nvSpPr>
        <p:spPr bwMode="auto">
          <a:xfrm>
            <a:off x="801750" y="5949950"/>
            <a:ext cx="57594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5" name="Text Box 9"/>
          <p:cNvSpPr txBox="1">
            <a:spLocks noChangeArrowheads="1"/>
          </p:cNvSpPr>
          <p:nvPr/>
        </p:nvSpPr>
        <p:spPr bwMode="auto">
          <a:xfrm>
            <a:off x="251520" y="1657351"/>
            <a:ext cx="55023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58" name="Text Box 12"/>
          <p:cNvSpPr txBox="1">
            <a:spLocks noChangeArrowheads="1"/>
          </p:cNvSpPr>
          <p:nvPr/>
        </p:nvSpPr>
        <p:spPr bwMode="auto">
          <a:xfrm>
            <a:off x="6129400" y="5602486"/>
            <a:ext cx="5308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62" name="Text Box 16"/>
          <p:cNvSpPr txBox="1">
            <a:spLocks noChangeArrowheads="1"/>
          </p:cNvSpPr>
          <p:nvPr/>
        </p:nvSpPr>
        <p:spPr bwMode="auto">
          <a:xfrm>
            <a:off x="3129995" y="3312537"/>
            <a:ext cx="8449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8,10</a:t>
            </a:r>
          </a:p>
        </p:txBody>
      </p:sp>
      <p:sp>
        <p:nvSpPr>
          <p:cNvPr id="2064" name="Text Box 18"/>
          <p:cNvSpPr txBox="1">
            <a:spLocks noChangeArrowheads="1"/>
          </p:cNvSpPr>
          <p:nvPr/>
        </p:nvSpPr>
        <p:spPr bwMode="auto">
          <a:xfrm>
            <a:off x="3965401" y="3848974"/>
            <a:ext cx="8171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10,8</a:t>
            </a:r>
          </a:p>
        </p:txBody>
      </p:sp>
      <p:sp>
        <p:nvSpPr>
          <p:cNvPr id="2065" name="Line 19"/>
          <p:cNvSpPr>
            <a:spLocks noChangeShapeType="1"/>
          </p:cNvSpPr>
          <p:nvPr/>
        </p:nvSpPr>
        <p:spPr bwMode="auto">
          <a:xfrm>
            <a:off x="815094" y="1665288"/>
            <a:ext cx="5400675" cy="4248150"/>
          </a:xfrm>
          <a:prstGeom prst="line">
            <a:avLst/>
          </a:prstGeom>
          <a:noFill/>
          <a:ln w="38100">
            <a:solidFill>
              <a:srgbClr val="7030A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66" name="Text Box 20"/>
          <p:cNvSpPr txBox="1">
            <a:spLocks noChangeArrowheads="1"/>
          </p:cNvSpPr>
          <p:nvPr/>
        </p:nvSpPr>
        <p:spPr bwMode="auto">
          <a:xfrm>
            <a:off x="96690" y="1038135"/>
            <a:ext cx="18621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2067" name="Text Box 21"/>
          <p:cNvSpPr txBox="1">
            <a:spLocks noChangeArrowheads="1"/>
          </p:cNvSpPr>
          <p:nvPr/>
        </p:nvSpPr>
        <p:spPr bwMode="auto">
          <a:xfrm>
            <a:off x="6561200" y="5571708"/>
            <a:ext cx="93610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2069" name="Text Box 23"/>
          <p:cNvSpPr txBox="1">
            <a:spLocks noChangeArrowheads="1"/>
          </p:cNvSpPr>
          <p:nvPr/>
        </p:nvSpPr>
        <p:spPr bwMode="auto">
          <a:xfrm>
            <a:off x="923628" y="3674289"/>
            <a:ext cx="253277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1600" dirty="0">
                <a:solidFill>
                  <a:srgbClr val="000000"/>
                </a:solidFill>
              </a:rPr>
              <a:t>Amanda’s  </a:t>
            </a:r>
            <a:r>
              <a:rPr lang="en-CA" sz="1600" dirty="0" smtClean="0">
                <a:solidFill>
                  <a:srgbClr val="000000"/>
                </a:solidFill>
              </a:rPr>
              <a:t>initial consumption = {6, 9}</a:t>
            </a:r>
          </a:p>
          <a:p>
            <a:pPr eaLnBrk="1" hangingPunct="1">
              <a:spcBef>
                <a:spcPct val="50000"/>
              </a:spcBef>
            </a:pPr>
            <a:r>
              <a:rPr lang="en-CA" sz="1600" dirty="0">
                <a:solidFill>
                  <a:srgbClr val="000000"/>
                </a:solidFill>
              </a:rPr>
              <a:t>Zoe’s initial consumption = {9, 4.5</a:t>
            </a:r>
            <a:r>
              <a:rPr lang="en-CA" sz="1600" dirty="0" smtClean="0">
                <a:solidFill>
                  <a:srgbClr val="000000"/>
                </a:solidFill>
              </a:rPr>
              <a:t>}</a:t>
            </a:r>
          </a:p>
          <a:p>
            <a:pPr eaLnBrk="1" hangingPunct="1">
              <a:spcBef>
                <a:spcPct val="50000"/>
              </a:spcBef>
            </a:pPr>
            <a:r>
              <a:rPr lang="en-CA" sz="1600" dirty="0" smtClean="0">
                <a:solidFill>
                  <a:srgbClr val="000000"/>
                </a:solidFill>
              </a:rPr>
              <a:t>Total ={15, 13.5}</a:t>
            </a:r>
            <a:endParaRPr lang="en-CA" sz="16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CA" sz="1600" dirty="0">
              <a:solidFill>
                <a:srgbClr val="000000"/>
              </a:solidFill>
            </a:endParaRPr>
          </a:p>
        </p:txBody>
      </p:sp>
      <p:sp>
        <p:nvSpPr>
          <p:cNvPr id="2070" name="TextBox 21"/>
          <p:cNvSpPr txBox="1">
            <a:spLocks noChangeArrowheads="1"/>
          </p:cNvSpPr>
          <p:nvPr/>
        </p:nvSpPr>
        <p:spPr bwMode="auto">
          <a:xfrm>
            <a:off x="6229112" y="1942932"/>
            <a:ext cx="2807384" cy="23083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If </a:t>
            </a:r>
            <a:r>
              <a:rPr lang="en-US" dirty="0">
                <a:solidFill>
                  <a:srgbClr val="000000"/>
                </a:solidFill>
              </a:rPr>
              <a:t>Amanda trades 8V to Zoe in return for 8F Amanda moves </a:t>
            </a:r>
            <a:r>
              <a:rPr lang="en-US" dirty="0" smtClean="0">
                <a:solidFill>
                  <a:srgbClr val="000000"/>
                </a:solidFill>
              </a:rPr>
              <a:t>to the point {8</a:t>
            </a:r>
            <a:r>
              <a:rPr lang="en-US" dirty="0">
                <a:solidFill>
                  <a:srgbClr val="000000"/>
                </a:solidFill>
              </a:rPr>
              <a:t>, 10} and Zoe to </a:t>
            </a:r>
            <a:r>
              <a:rPr lang="en-US" dirty="0" smtClean="0">
                <a:solidFill>
                  <a:srgbClr val="000000"/>
                </a:solidFill>
              </a:rPr>
              <a:t>{</a:t>
            </a:r>
            <a:r>
              <a:rPr lang="en-US" dirty="0">
                <a:solidFill>
                  <a:srgbClr val="000000"/>
                </a:solidFill>
              </a:rPr>
              <a:t>10, 8}. Both </a:t>
            </a:r>
            <a:r>
              <a:rPr lang="en-US" dirty="0" smtClean="0">
                <a:solidFill>
                  <a:srgbClr val="000000"/>
                </a:solidFill>
              </a:rPr>
              <a:t>consume </a:t>
            </a:r>
            <a:r>
              <a:rPr lang="en-US" dirty="0">
                <a:solidFill>
                  <a:srgbClr val="000000"/>
                </a:solidFill>
              </a:rPr>
              <a:t>more </a:t>
            </a:r>
            <a:r>
              <a:rPr lang="en-US" dirty="0" smtClean="0">
                <a:solidFill>
                  <a:srgbClr val="000000"/>
                </a:solidFill>
              </a:rPr>
              <a:t>after specialization, relative to pre-specialization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71" name="TextBox 22"/>
          <p:cNvSpPr txBox="1">
            <a:spLocks noChangeArrowheads="1"/>
          </p:cNvSpPr>
          <p:nvPr/>
        </p:nvSpPr>
        <p:spPr bwMode="auto">
          <a:xfrm>
            <a:off x="1958802" y="1419295"/>
            <a:ext cx="20161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Amanda specializes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 flipV="1">
            <a:off x="923628" y="1665288"/>
            <a:ext cx="1081088" cy="2159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3" name="TextBox 25"/>
          <p:cNvSpPr txBox="1">
            <a:spLocks noChangeArrowheads="1"/>
          </p:cNvSpPr>
          <p:nvPr/>
        </p:nvSpPr>
        <p:spPr bwMode="auto">
          <a:xfrm>
            <a:off x="5802398" y="4430446"/>
            <a:ext cx="15176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Zoe specializes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6212594" y="5138321"/>
            <a:ext cx="0" cy="4333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182297" y="2305535"/>
            <a:ext cx="19409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Amanda’s assumed final consumption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65182" y="3565362"/>
            <a:ext cx="1719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Zoe’s final consumption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64088" y="880686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With specialization and trade they consume along </a:t>
            </a:r>
            <a:r>
              <a:rPr lang="en-US" dirty="0" smtClean="0">
                <a:solidFill>
                  <a:srgbClr val="000000"/>
                </a:solidFill>
              </a:rPr>
              <a:t>the </a:t>
            </a:r>
            <a:r>
              <a:rPr lang="en-US" dirty="0">
                <a:solidFill>
                  <a:srgbClr val="000000"/>
                </a:solidFill>
              </a:rPr>
              <a:t>line joining the specialization points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0563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8" grpId="0"/>
      <p:bldP spid="2062" grpId="0"/>
      <p:bldP spid="2064" grpId="0"/>
      <p:bldP spid="2065" grpId="0" animBg="1"/>
      <p:bldP spid="2069" grpId="0"/>
      <p:bldP spid="2070" grpId="0" animBg="1"/>
      <p:bldP spid="2071" grpId="0"/>
      <p:bldP spid="2073" grpId="0"/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Trade is not a zero-sum game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74888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In the model above note that each of the participants stands to gain from trade. The gains to one do not arise as a transfer from the other participant.</a:t>
            </a:r>
          </a:p>
          <a:p>
            <a:endParaRPr lang="en-US" sz="2000" dirty="0" smtClean="0"/>
          </a:p>
          <a:p>
            <a:endParaRPr lang="en-US" sz="20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0000"/>
                </a:solidFill>
              </a:rPr>
              <a:t>Trade is </a:t>
            </a:r>
            <a:r>
              <a:rPr lang="en-CA" sz="2000" u="sng" dirty="0" smtClean="0">
                <a:solidFill>
                  <a:srgbClr val="000000"/>
                </a:solidFill>
              </a:rPr>
              <a:t>not</a:t>
            </a:r>
            <a:r>
              <a:rPr lang="en-CA" sz="2000" dirty="0" smtClean="0">
                <a:solidFill>
                  <a:srgbClr val="000000"/>
                </a:solidFill>
              </a:rPr>
              <a:t>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zero-sum game. </a:t>
            </a:r>
            <a:r>
              <a:rPr lang="en-CA" sz="2000" dirty="0" smtClean="0">
                <a:solidFill>
                  <a:srgbClr val="000000"/>
                </a:solidFill>
              </a:rPr>
              <a:t>A net gain accrues to the trading economy as a result of the more efficient production pattern. That net gain can be shared by all of the participants. A zero-sum gain is by definition one where there is not net gain, and the gains to one participant are exactly offset by the losses incurred by the other.</a:t>
            </a:r>
            <a:endParaRPr lang="en-US" sz="2000" dirty="0">
              <a:solidFill>
                <a:srgbClr val="000000"/>
              </a:solidFill>
            </a:endParaRP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14896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15616" y="620688"/>
            <a:ext cx="7355160" cy="80736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600" dirty="0" smtClean="0">
                <a:solidFill>
                  <a:srgbClr val="FA7D19"/>
                </a:solidFill>
              </a:rPr>
              <a:t>Trade is not a zero-sum game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1628800"/>
            <a:ext cx="80648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North America Free Trade Agreement – NAFTA Canada, US Mexico</a:t>
            </a:r>
          </a:p>
          <a:p>
            <a:endParaRPr lang="en-CA" dirty="0"/>
          </a:p>
          <a:p>
            <a:r>
              <a:rPr lang="en-CA" dirty="0" smtClean="0"/>
              <a:t>US wants to renegotiate in 2017. US is running a B/P deficit</a:t>
            </a:r>
          </a:p>
          <a:p>
            <a:endParaRPr lang="en-CA" dirty="0"/>
          </a:p>
          <a:p>
            <a:r>
              <a:rPr lang="en-CA" dirty="0" smtClean="0"/>
              <a:t>Issues: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Softwood lumber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Dairy and farmer protection in Canada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Auto trade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Dispute resolution mechanism</a:t>
            </a:r>
          </a:p>
          <a:p>
            <a:endParaRPr lang="en-CA" dirty="0"/>
          </a:p>
          <a:p>
            <a:r>
              <a:rPr lang="en-CA" dirty="0" smtClean="0"/>
              <a:t>Does everybody win?   No.</a:t>
            </a:r>
          </a:p>
          <a:p>
            <a:endParaRPr lang="en-CA" dirty="0"/>
          </a:p>
          <a:p>
            <a:r>
              <a:rPr lang="en-CA" dirty="0" smtClean="0"/>
              <a:t>Do the gains outweigh the losses?</a:t>
            </a:r>
          </a:p>
          <a:p>
            <a:endParaRPr lang="en-CA" dirty="0"/>
          </a:p>
          <a:p>
            <a:r>
              <a:rPr lang="en-CA" dirty="0" smtClean="0"/>
              <a:t>Why is protectionism strong? Many small gainers, fewer bigger losers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669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15616" y="620688"/>
            <a:ext cx="7355160" cy="80736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600" dirty="0" smtClean="0">
                <a:solidFill>
                  <a:srgbClr val="FA7D19"/>
                </a:solidFill>
              </a:rPr>
              <a:t>Other trade pacts in 2017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1700808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CETA - Comprehensive Economic and Trade agreement (Can–EU). EU signed in Spring 2017, Canada signed in Fall 2016. Objective is to eliminate virtually all tariffs between Canada and the EU</a:t>
            </a:r>
          </a:p>
          <a:p>
            <a:endParaRPr lang="en-CA" dirty="0" smtClean="0"/>
          </a:p>
          <a:p>
            <a:endParaRPr lang="en-C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TPP – Trans Pacific Partnership (planned to incorporate 12 Pacific Rim economies, including Canada). US reneged in January 2017. </a:t>
            </a:r>
          </a:p>
          <a:p>
            <a:endParaRPr lang="en-CA" dirty="0" smtClean="0"/>
          </a:p>
          <a:p>
            <a:endParaRPr lang="en-C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BREXIT – Exit of UK from EU.  Will there be losses?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65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Market evolution and market design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748883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In order for gains to accrue in the model developed above, there must be an actual trade, and a mechanism for facilitating this trade – that is, a market. </a:t>
            </a:r>
          </a:p>
          <a:p>
            <a:endParaRPr lang="en-US" sz="20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0000"/>
                </a:solidFill>
              </a:rPr>
              <a:t>Many markets evolve naturally over time – for example food has been traded for millennia. Yet a medium of exchange (money) was needed to facilitate this exchange – otherwise a system of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barter</a:t>
            </a:r>
            <a:r>
              <a:rPr lang="en-CA" sz="2000" dirty="0" smtClean="0">
                <a:solidFill>
                  <a:srgbClr val="000000"/>
                </a:solidFill>
              </a:rPr>
              <a:t> would prevail. 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0000"/>
                </a:solidFill>
              </a:rPr>
              <a:t> Many market structures are designed by interested parties: the tulip auction in the Netherlands; eBay; Amazon. Frequently these markets are designed with the interests of the supplier or the main intermediary in mind</a:t>
            </a:r>
            <a:endParaRPr lang="en-US" sz="2000" dirty="0">
              <a:solidFill>
                <a:srgbClr val="000000"/>
              </a:solidFill>
            </a:endParaRP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212508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From Individuals to the Economy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74888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Can we represent the production possibilities of the whole economy by ‘aggregating’ the production capabilities of each individual?</a:t>
            </a:r>
          </a:p>
          <a:p>
            <a:endParaRPr lang="en-US" sz="20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</a:rPr>
              <a:t>The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economy-wide PPF</a:t>
            </a:r>
            <a:r>
              <a:rPr lang="en-CA" sz="2000" dirty="0">
                <a:solidFill>
                  <a:srgbClr val="0070C0"/>
                </a:solidFill>
              </a:rPr>
              <a:t> </a:t>
            </a:r>
            <a:r>
              <a:rPr lang="en-CA" sz="2000" dirty="0">
                <a:solidFill>
                  <a:srgbClr val="000000"/>
                </a:solidFill>
              </a:rPr>
              <a:t>is the set of </a:t>
            </a:r>
            <a:r>
              <a:rPr lang="en-CA" sz="2000" dirty="0" smtClean="0">
                <a:solidFill>
                  <a:srgbClr val="000000"/>
                </a:solidFill>
              </a:rPr>
              <a:t>products </a:t>
            </a:r>
            <a:r>
              <a:rPr lang="en-CA" sz="2000" dirty="0">
                <a:solidFill>
                  <a:srgbClr val="000000"/>
                </a:solidFill>
              </a:rPr>
              <a:t>combinations that can be produced in the economy when all available productive resources are in use.</a:t>
            </a:r>
            <a:endParaRPr lang="en-US" sz="2000" dirty="0">
              <a:solidFill>
                <a:srgbClr val="000000"/>
              </a:solidFill>
            </a:endParaRP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671148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/>
          <p:cNvSpPr>
            <a:spLocks noChangeArrowheads="1"/>
          </p:cNvSpPr>
          <p:nvPr/>
        </p:nvSpPr>
        <p:spPr bwMode="auto">
          <a:xfrm>
            <a:off x="900112" y="298452"/>
            <a:ext cx="6281811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CA" sz="3600" dirty="0" smtClean="0">
                <a:solidFill>
                  <a:srgbClr val="FA7D19"/>
                </a:solidFill>
              </a:rPr>
              <a:t>Economy-wide  </a:t>
            </a:r>
            <a:r>
              <a:rPr lang="en-CA" sz="3600" dirty="0">
                <a:solidFill>
                  <a:srgbClr val="FA7D19"/>
                </a:solidFill>
              </a:rPr>
              <a:t>PPF </a:t>
            </a:r>
          </a:p>
        </p:txBody>
      </p:sp>
      <p:sp>
        <p:nvSpPr>
          <p:cNvPr id="18434" name="Line 5"/>
          <p:cNvSpPr>
            <a:spLocks noChangeShapeType="1"/>
          </p:cNvSpPr>
          <p:nvPr/>
        </p:nvSpPr>
        <p:spPr bwMode="auto">
          <a:xfrm>
            <a:off x="905668" y="982662"/>
            <a:ext cx="0" cy="50403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5" name="Line 6"/>
          <p:cNvSpPr>
            <a:spLocks noChangeShapeType="1"/>
          </p:cNvSpPr>
          <p:nvPr/>
        </p:nvSpPr>
        <p:spPr bwMode="auto">
          <a:xfrm>
            <a:off x="905668" y="6021388"/>
            <a:ext cx="58324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6" name="Line 7"/>
          <p:cNvSpPr>
            <a:spLocks noChangeShapeType="1"/>
          </p:cNvSpPr>
          <p:nvPr/>
        </p:nvSpPr>
        <p:spPr bwMode="auto">
          <a:xfrm>
            <a:off x="927893" y="2884548"/>
            <a:ext cx="2303463" cy="314801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7" name="Line 8"/>
          <p:cNvSpPr>
            <a:spLocks noChangeShapeType="1"/>
          </p:cNvSpPr>
          <p:nvPr/>
        </p:nvSpPr>
        <p:spPr bwMode="auto">
          <a:xfrm>
            <a:off x="905668" y="4458553"/>
            <a:ext cx="3666332" cy="1558568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8" name="Text Box 9"/>
          <p:cNvSpPr txBox="1">
            <a:spLocks noChangeArrowheads="1"/>
          </p:cNvSpPr>
          <p:nvPr/>
        </p:nvSpPr>
        <p:spPr bwMode="auto">
          <a:xfrm>
            <a:off x="415131" y="2708275"/>
            <a:ext cx="5127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18439" name="Text Box 10"/>
          <p:cNvSpPr txBox="1">
            <a:spLocks noChangeArrowheads="1"/>
          </p:cNvSpPr>
          <p:nvPr/>
        </p:nvSpPr>
        <p:spPr bwMode="auto">
          <a:xfrm>
            <a:off x="457200" y="4227483"/>
            <a:ext cx="360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18440" name="Text Box 11"/>
          <p:cNvSpPr txBox="1">
            <a:spLocks noChangeArrowheads="1"/>
          </p:cNvSpPr>
          <p:nvPr/>
        </p:nvSpPr>
        <p:spPr bwMode="auto">
          <a:xfrm>
            <a:off x="4376713" y="5573564"/>
            <a:ext cx="5890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18441" name="Text Box 12"/>
          <p:cNvSpPr txBox="1">
            <a:spLocks noChangeArrowheads="1"/>
          </p:cNvSpPr>
          <p:nvPr/>
        </p:nvSpPr>
        <p:spPr bwMode="auto">
          <a:xfrm>
            <a:off x="3071813" y="5635685"/>
            <a:ext cx="647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18442" name="Text Box 13"/>
          <p:cNvSpPr txBox="1">
            <a:spLocks noChangeArrowheads="1"/>
          </p:cNvSpPr>
          <p:nvPr/>
        </p:nvSpPr>
        <p:spPr bwMode="auto">
          <a:xfrm>
            <a:off x="3132138" y="3860800"/>
            <a:ext cx="5048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000">
              <a:solidFill>
                <a:srgbClr val="000000"/>
              </a:solidFill>
            </a:endParaRPr>
          </a:p>
        </p:txBody>
      </p:sp>
      <p:sp>
        <p:nvSpPr>
          <p:cNvPr id="18443" name="Text Box 19"/>
          <p:cNvSpPr txBox="1">
            <a:spLocks noChangeArrowheads="1"/>
          </p:cNvSpPr>
          <p:nvPr/>
        </p:nvSpPr>
        <p:spPr bwMode="auto">
          <a:xfrm>
            <a:off x="251519" y="681951"/>
            <a:ext cx="16566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18444" name="Text Box 20"/>
          <p:cNvSpPr txBox="1">
            <a:spLocks noChangeArrowheads="1"/>
          </p:cNvSpPr>
          <p:nvPr/>
        </p:nvSpPr>
        <p:spPr bwMode="auto">
          <a:xfrm>
            <a:off x="5422675" y="5515124"/>
            <a:ext cx="8366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18445" name="Text Box 21"/>
          <p:cNvSpPr txBox="1">
            <a:spLocks noChangeArrowheads="1"/>
          </p:cNvSpPr>
          <p:nvPr/>
        </p:nvSpPr>
        <p:spPr bwMode="auto">
          <a:xfrm>
            <a:off x="3245642" y="4824333"/>
            <a:ext cx="1152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Zoe’s PPF</a:t>
            </a:r>
          </a:p>
        </p:txBody>
      </p:sp>
      <p:sp>
        <p:nvSpPr>
          <p:cNvPr id="18446" name="Text Box 22"/>
          <p:cNvSpPr txBox="1">
            <a:spLocks noChangeArrowheads="1"/>
          </p:cNvSpPr>
          <p:nvPr/>
        </p:nvSpPr>
        <p:spPr bwMode="auto">
          <a:xfrm>
            <a:off x="1487984" y="3102035"/>
            <a:ext cx="158382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Amanda’s PPF</a:t>
            </a:r>
          </a:p>
        </p:txBody>
      </p:sp>
      <p:sp>
        <p:nvSpPr>
          <p:cNvPr id="18449" name="Line 29"/>
          <p:cNvSpPr>
            <a:spLocks noChangeShapeType="1"/>
          </p:cNvSpPr>
          <p:nvPr/>
        </p:nvSpPr>
        <p:spPr bwMode="auto">
          <a:xfrm>
            <a:off x="900112" y="1412874"/>
            <a:ext cx="3600450" cy="1439863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50" name="Line 30"/>
          <p:cNvSpPr>
            <a:spLocks noChangeShapeType="1"/>
          </p:cNvSpPr>
          <p:nvPr/>
        </p:nvSpPr>
        <p:spPr bwMode="auto">
          <a:xfrm>
            <a:off x="4493022" y="2852738"/>
            <a:ext cx="2095500" cy="314801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51" name="Text Box 31"/>
          <p:cNvSpPr txBox="1">
            <a:spLocks noChangeArrowheads="1"/>
          </p:cNvSpPr>
          <p:nvPr/>
        </p:nvSpPr>
        <p:spPr bwMode="auto">
          <a:xfrm>
            <a:off x="4524920" y="2508220"/>
            <a:ext cx="11961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>
                <a:solidFill>
                  <a:srgbClr val="000000"/>
                </a:solidFill>
              </a:rPr>
              <a:t>c  18,18</a:t>
            </a:r>
          </a:p>
        </p:txBody>
      </p:sp>
      <p:sp>
        <p:nvSpPr>
          <p:cNvPr id="18452" name="Text Box 32"/>
          <p:cNvSpPr txBox="1">
            <a:spLocks noChangeArrowheads="1"/>
          </p:cNvSpPr>
          <p:nvPr/>
        </p:nvSpPr>
        <p:spPr bwMode="auto">
          <a:xfrm>
            <a:off x="2949178" y="1854201"/>
            <a:ext cx="32456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>
                <a:solidFill>
                  <a:srgbClr val="000000"/>
                </a:solidFill>
              </a:rPr>
              <a:t>PPF for whole economy</a:t>
            </a:r>
          </a:p>
        </p:txBody>
      </p:sp>
      <p:sp>
        <p:nvSpPr>
          <p:cNvPr id="18453" name="TextBox 1"/>
          <p:cNvSpPr txBox="1">
            <a:spLocks noChangeArrowheads="1"/>
          </p:cNvSpPr>
          <p:nvPr/>
        </p:nvSpPr>
        <p:spPr bwMode="auto">
          <a:xfrm>
            <a:off x="926058" y="1101726"/>
            <a:ext cx="10536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2000" dirty="0">
                <a:solidFill>
                  <a:srgbClr val="000000"/>
                </a:solidFill>
              </a:rPr>
              <a:t>a</a:t>
            </a:r>
            <a:r>
              <a:rPr lang="en-CA" sz="2000" dirty="0" smtClean="0">
                <a:solidFill>
                  <a:srgbClr val="000000"/>
                </a:solidFill>
              </a:rPr>
              <a:t> 0, 27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8454" name="TextBox 3"/>
          <p:cNvSpPr txBox="1">
            <a:spLocks noChangeArrowheads="1"/>
          </p:cNvSpPr>
          <p:nvPr/>
        </p:nvSpPr>
        <p:spPr bwMode="auto">
          <a:xfrm>
            <a:off x="6559524" y="5608638"/>
            <a:ext cx="11088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2000" dirty="0" smtClean="0">
                <a:solidFill>
                  <a:srgbClr val="000000"/>
                </a:solidFill>
              </a:rPr>
              <a:t>e 30, 0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94821" y="760076"/>
            <a:ext cx="25536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With complete specialization this economy can produce 27V or 30 </a:t>
            </a:r>
            <a:r>
              <a:rPr lang="en-US" dirty="0" smtClean="0">
                <a:solidFill>
                  <a:srgbClr val="000000"/>
                </a:solidFill>
              </a:rPr>
              <a:t>F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6084168" y="2264991"/>
            <a:ext cx="27572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From a, to produce Fish it is more efficient to use Zoe because her opportunity cost is less (segment </a:t>
            </a:r>
            <a:r>
              <a:rPr lang="en-US" sz="2000" i="1" dirty="0">
                <a:solidFill>
                  <a:srgbClr val="000000"/>
                </a:solidFill>
              </a:rPr>
              <a:t>ac</a:t>
            </a:r>
            <a:r>
              <a:rPr lang="en-US" sz="2000" dirty="0">
                <a:solidFill>
                  <a:srgbClr val="000000"/>
                </a:solidFill>
              </a:rPr>
              <a:t>). 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When Zoe </a:t>
            </a:r>
            <a:r>
              <a:rPr lang="en-US" sz="2000" dirty="0">
                <a:solidFill>
                  <a:srgbClr val="000000"/>
                </a:solidFill>
              </a:rPr>
              <a:t>is completely specialized Amanda is used (section </a:t>
            </a:r>
            <a:r>
              <a:rPr lang="en-US" sz="2000" i="1" dirty="0" err="1">
                <a:solidFill>
                  <a:srgbClr val="000000"/>
                </a:solidFill>
              </a:rPr>
              <a:t>ce</a:t>
            </a:r>
            <a:r>
              <a:rPr lang="en-US" sz="2000" dirty="0" smtClean="0">
                <a:solidFill>
                  <a:srgbClr val="000000"/>
                </a:solidFill>
              </a:rPr>
              <a:t>)</a:t>
            </a:r>
            <a:endParaRPr lang="en-CA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62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  <p:bldP spid="18438" grpId="0"/>
      <p:bldP spid="18439" grpId="0"/>
      <p:bldP spid="18440" grpId="0"/>
      <p:bldP spid="18441" grpId="0"/>
      <p:bldP spid="18445" grpId="0"/>
      <p:bldP spid="18446" grpId="0"/>
      <p:bldP spid="18449" grpId="0" animBg="1"/>
      <p:bldP spid="18450" grpId="0" animBg="1"/>
      <p:bldP spid="18451" grpId="0"/>
      <p:bldP spid="18452" grpId="0"/>
      <p:bldP spid="18453" grpId="0"/>
      <p:bldP spid="18454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/>
          <p:cNvSpPr txBox="1">
            <a:spLocks noChangeArrowheads="1"/>
          </p:cNvSpPr>
          <p:nvPr/>
        </p:nvSpPr>
        <p:spPr bwMode="auto">
          <a:xfrm>
            <a:off x="852661" y="404664"/>
            <a:ext cx="51847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3600" dirty="0" smtClean="0">
                <a:solidFill>
                  <a:srgbClr val="FA7D19"/>
                </a:solidFill>
              </a:rPr>
              <a:t> </a:t>
            </a:r>
            <a:r>
              <a:rPr lang="en-CA" sz="3600" dirty="0">
                <a:solidFill>
                  <a:srgbClr val="FA7D19"/>
                </a:solidFill>
              </a:rPr>
              <a:t>A Multi-person PPF</a:t>
            </a:r>
          </a:p>
        </p:txBody>
      </p:sp>
      <p:sp>
        <p:nvSpPr>
          <p:cNvPr id="19458" name="Line 5"/>
          <p:cNvSpPr>
            <a:spLocks noChangeShapeType="1"/>
          </p:cNvSpPr>
          <p:nvPr/>
        </p:nvSpPr>
        <p:spPr bwMode="auto">
          <a:xfrm>
            <a:off x="971600" y="1733580"/>
            <a:ext cx="0" cy="3960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9459" name="Line 6"/>
          <p:cNvSpPr>
            <a:spLocks noChangeShapeType="1"/>
          </p:cNvSpPr>
          <p:nvPr/>
        </p:nvSpPr>
        <p:spPr bwMode="auto">
          <a:xfrm>
            <a:off x="971600" y="5699156"/>
            <a:ext cx="447904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9460" name="Text Box 14"/>
          <p:cNvSpPr txBox="1">
            <a:spLocks noChangeArrowheads="1"/>
          </p:cNvSpPr>
          <p:nvPr/>
        </p:nvSpPr>
        <p:spPr bwMode="auto">
          <a:xfrm>
            <a:off x="282427" y="1196752"/>
            <a:ext cx="16136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19461" name="Text Box 15"/>
          <p:cNvSpPr txBox="1">
            <a:spLocks noChangeArrowheads="1"/>
          </p:cNvSpPr>
          <p:nvPr/>
        </p:nvSpPr>
        <p:spPr bwMode="auto">
          <a:xfrm>
            <a:off x="4982593" y="5189537"/>
            <a:ext cx="9361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6" name="Arc 5"/>
          <p:cNvSpPr/>
          <p:nvPr/>
        </p:nvSpPr>
        <p:spPr>
          <a:xfrm>
            <a:off x="-2491334" y="2594006"/>
            <a:ext cx="6950076" cy="6210300"/>
          </a:xfrm>
          <a:prstGeom prst="arc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3" name="Straight Connector 2"/>
          <p:cNvCxnSpPr>
            <a:cxnSpLocks noChangeShapeType="1"/>
          </p:cNvCxnSpPr>
          <p:nvPr/>
        </p:nvCxnSpPr>
        <p:spPr bwMode="auto">
          <a:xfrm>
            <a:off x="981150" y="2624228"/>
            <a:ext cx="1490663" cy="288925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2471813" y="2913153"/>
            <a:ext cx="913606" cy="576263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cxnSp>
        <p:nvCxnSpPr>
          <p:cNvPr id="9" name="Straight Connector 8"/>
          <p:cNvCxnSpPr>
            <a:cxnSpLocks noChangeShapeType="1"/>
          </p:cNvCxnSpPr>
          <p:nvPr/>
        </p:nvCxnSpPr>
        <p:spPr bwMode="auto">
          <a:xfrm>
            <a:off x="3385419" y="3489416"/>
            <a:ext cx="719137" cy="947647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cxnSp>
        <p:nvCxnSpPr>
          <p:cNvPr id="11" name="Straight Connector 10"/>
          <p:cNvCxnSpPr>
            <a:cxnSpLocks noChangeShapeType="1"/>
          </p:cNvCxnSpPr>
          <p:nvPr/>
        </p:nvCxnSpPr>
        <p:spPr bwMode="auto">
          <a:xfrm>
            <a:off x="4098379" y="4437063"/>
            <a:ext cx="360363" cy="1257330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sp>
        <p:nvSpPr>
          <p:cNvPr id="19467" name="TextBox 20"/>
          <p:cNvSpPr txBox="1">
            <a:spLocks noChangeArrowheads="1"/>
          </p:cNvSpPr>
          <p:nvPr/>
        </p:nvSpPr>
        <p:spPr bwMode="auto">
          <a:xfrm>
            <a:off x="983704" y="2212976"/>
            <a:ext cx="2873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a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68" name="TextBox 21"/>
          <p:cNvSpPr txBox="1">
            <a:spLocks noChangeArrowheads="1"/>
          </p:cNvSpPr>
          <p:nvPr/>
        </p:nvSpPr>
        <p:spPr bwMode="auto">
          <a:xfrm>
            <a:off x="2471813" y="2568635"/>
            <a:ext cx="215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69" name="TextBox 22"/>
          <p:cNvSpPr txBox="1">
            <a:spLocks noChangeArrowheads="1"/>
          </p:cNvSpPr>
          <p:nvPr/>
        </p:nvSpPr>
        <p:spPr bwMode="auto">
          <a:xfrm>
            <a:off x="3385419" y="3084483"/>
            <a:ext cx="3587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c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70" name="TextBox 23"/>
          <p:cNvSpPr txBox="1">
            <a:spLocks noChangeArrowheads="1"/>
          </p:cNvSpPr>
          <p:nvPr/>
        </p:nvSpPr>
        <p:spPr bwMode="auto">
          <a:xfrm>
            <a:off x="4132659" y="4021108"/>
            <a:ext cx="3603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d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71" name="TextBox 24"/>
          <p:cNvSpPr txBox="1">
            <a:spLocks noChangeArrowheads="1"/>
          </p:cNvSpPr>
          <p:nvPr/>
        </p:nvSpPr>
        <p:spPr bwMode="auto">
          <a:xfrm>
            <a:off x="4496817" y="5278081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 dirty="0">
                <a:solidFill>
                  <a:srgbClr val="000000"/>
                </a:solidFill>
              </a:rPr>
              <a:t>e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2260612" y="1139356"/>
            <a:ext cx="43996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T</a:t>
            </a:r>
            <a:r>
              <a:rPr lang="en-CA" dirty="0" smtClean="0">
                <a:solidFill>
                  <a:srgbClr val="000000"/>
                </a:solidFill>
              </a:rPr>
              <a:t>he PPF for the whole economy </a:t>
            </a:r>
            <a:r>
              <a:rPr lang="en-CA" i="1" dirty="0" err="1" smtClean="0">
                <a:solidFill>
                  <a:srgbClr val="000000"/>
                </a:solidFill>
              </a:rPr>
              <a:t>abcde</a:t>
            </a:r>
            <a:r>
              <a:rPr lang="en-CA" dirty="0" smtClean="0">
                <a:solidFill>
                  <a:srgbClr val="000000"/>
                </a:solidFill>
              </a:rPr>
              <a:t>, is obtained by allocating productive resources most efficiently.  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86448" y="2106051"/>
            <a:ext cx="4701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opportunity cost in the economy of producing more fish is the amount of vegetable that must be foregone.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85742" y="3306380"/>
            <a:ext cx="41572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</a:t>
            </a:r>
            <a:r>
              <a:rPr lang="en-US" dirty="0" smtClean="0"/>
              <a:t>pportunity cost depends upon how much of the economy’s productive resources (individuals) are already producing F and V. The opportunity cost along </a:t>
            </a:r>
            <a:r>
              <a:rPr lang="en-US" i="1" dirty="0" err="1" smtClean="0"/>
              <a:t>bc</a:t>
            </a:r>
            <a:r>
              <a:rPr lang="en-US" dirty="0" smtClean="0"/>
              <a:t> differs from along </a:t>
            </a:r>
            <a:r>
              <a:rPr lang="en-US" i="1" dirty="0" smtClean="0"/>
              <a:t>cd</a:t>
            </a:r>
            <a:endParaRPr lang="en-CA" i="1" dirty="0"/>
          </a:p>
        </p:txBody>
      </p:sp>
      <p:sp>
        <p:nvSpPr>
          <p:cNvPr id="5" name="TextBox 4"/>
          <p:cNvSpPr txBox="1"/>
          <p:nvPr/>
        </p:nvSpPr>
        <p:spPr>
          <a:xfrm>
            <a:off x="5938703" y="5065728"/>
            <a:ext cx="2930873" cy="1323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With many individuals  the PPF is the </a:t>
            </a:r>
            <a:r>
              <a:rPr lang="en-US" sz="2000" b="1" dirty="0" smtClean="0">
                <a:solidFill>
                  <a:srgbClr val="3E5D78"/>
                </a:solidFill>
              </a:rPr>
              <a:t>concave envelope</a:t>
            </a:r>
            <a:r>
              <a:rPr lang="en-US" sz="2000" dirty="0" smtClean="0"/>
              <a:t> of the individual capabilities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248956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467" grpId="0"/>
      <p:bldP spid="19468" grpId="0"/>
      <p:bldP spid="19469" grpId="0"/>
      <p:bldP spid="19470" grpId="0"/>
      <p:bldP spid="19471" grpId="0"/>
      <p:bldP spid="19473" grpId="0"/>
      <p:bldP spid="2" grpId="0"/>
      <p:bldP spid="4" grpId="0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Productivity of the Economy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484784"/>
            <a:ext cx="73448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TXinwei"/>
                <a:cs typeface="Times New Roman"/>
              </a:rPr>
              <a:t>productivity of labour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, defined as output per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worker, 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depends on: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Symbol"/>
              <a:buChar char=""/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i="1" dirty="0">
                <a:solidFill>
                  <a:srgbClr val="3E5D78"/>
                </a:solidFill>
                <a:latin typeface="+mn-lt"/>
                <a:ea typeface="STXinwei"/>
                <a:cs typeface="Times New Roman"/>
              </a:rPr>
              <a:t>skill, knowledge</a:t>
            </a:r>
            <a:r>
              <a:rPr lang="en-CA" sz="2000" i="1" dirty="0">
                <a:latin typeface="+mn-lt"/>
                <a:ea typeface="STXinwei"/>
                <a:cs typeface="Times New Roman"/>
              </a:rPr>
              <a:t> and </a:t>
            </a:r>
            <a:r>
              <a:rPr lang="en-CA" sz="2000" i="1" dirty="0">
                <a:solidFill>
                  <a:srgbClr val="3E5D78"/>
                </a:solidFill>
                <a:latin typeface="+mn-lt"/>
                <a:ea typeface="STXinwei"/>
                <a:cs typeface="Times New Roman"/>
              </a:rPr>
              <a:t>experience of the labour force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Symbol"/>
              <a:buChar char=""/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TXinwei"/>
                <a:cs typeface="Times New Roman"/>
              </a:rPr>
              <a:t>capital stock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: buildings, machinery,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equipment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, and software the labour force has to work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with</a:t>
            </a:r>
            <a:endParaRPr lang="en-CA" sz="2000" dirty="0">
              <a:latin typeface="+mn-lt"/>
              <a:ea typeface="STXinwe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Symbol"/>
              <a:buChar char=""/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TXinwei"/>
                <a:cs typeface="Times New Roman"/>
              </a:rPr>
              <a:t>current technology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 embodied in the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labour 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force and the capital stock.</a:t>
            </a:r>
            <a:endParaRPr lang="en-CA" sz="2000" dirty="0">
              <a:effectLst/>
              <a:latin typeface="+mn-lt"/>
              <a:ea typeface="STXinwe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2641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98" y="188640"/>
            <a:ext cx="6768752" cy="1143000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Full Employment and the PPF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1538" y="1052736"/>
            <a:ext cx="784887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000" dirty="0"/>
              <a:t>When </a:t>
            </a:r>
            <a:r>
              <a:rPr lang="en-CA" sz="2000" dirty="0" smtClean="0"/>
              <a:t>everyone who is willing to work at current wage rates and normal hours of work is actually working, the economy is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full employment</a:t>
            </a:r>
          </a:p>
          <a:p>
            <a:endParaRPr lang="en-CA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In this state the </a:t>
            </a:r>
            <a:r>
              <a:rPr lang="en-CA" sz="2000" dirty="0"/>
              <a:t>economy’s actual output is also </a:t>
            </a:r>
            <a:r>
              <a:rPr lang="en-CA" sz="2000" dirty="0" smtClean="0"/>
              <a:t>termed its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capacity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output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full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employment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output</a:t>
            </a:r>
          </a:p>
          <a:p>
            <a:endParaRPr lang="en-US" sz="2000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In April 2016 the actual unemployment was 7.1% in Canada. Economists believe that full employment corresponds to approximately 6% unemployment</a:t>
            </a:r>
          </a:p>
          <a:p>
            <a:endParaRPr lang="en-US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Hence the PPF in Canada has an associated unemployment rate of 6%! Why? 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Some workers are ‘between jobs’; reeducating themselves; moving from ‘old’ economy to ‘new’ economy; migrating between provinces. 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955259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1068513" y="549274"/>
            <a:ext cx="537888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3600" dirty="0">
                <a:solidFill>
                  <a:srgbClr val="FA7D19"/>
                </a:solidFill>
              </a:rPr>
              <a:t> </a:t>
            </a:r>
            <a:r>
              <a:rPr lang="en-CA" sz="3600" dirty="0" smtClean="0">
                <a:solidFill>
                  <a:srgbClr val="FA7D19"/>
                </a:solidFill>
              </a:rPr>
              <a:t>Growth </a:t>
            </a:r>
            <a:r>
              <a:rPr lang="en-CA" sz="3600" dirty="0">
                <a:solidFill>
                  <a:srgbClr val="FA7D19"/>
                </a:solidFill>
              </a:rPr>
              <a:t>and the PPF</a:t>
            </a:r>
          </a:p>
        </p:txBody>
      </p:sp>
      <p:sp>
        <p:nvSpPr>
          <p:cNvPr id="24579" name="Line 5"/>
          <p:cNvSpPr>
            <a:spLocks noChangeShapeType="1"/>
          </p:cNvSpPr>
          <p:nvPr/>
        </p:nvSpPr>
        <p:spPr bwMode="auto">
          <a:xfrm flipH="1">
            <a:off x="1187623" y="1406586"/>
            <a:ext cx="1" cy="408683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223021" y="5495955"/>
            <a:ext cx="525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1" name="Text Box 14"/>
          <p:cNvSpPr txBox="1">
            <a:spLocks noChangeArrowheads="1"/>
          </p:cNvSpPr>
          <p:nvPr/>
        </p:nvSpPr>
        <p:spPr bwMode="auto">
          <a:xfrm>
            <a:off x="387624" y="1006475"/>
            <a:ext cx="12961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Services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24582" name="Text Box 15"/>
          <p:cNvSpPr txBox="1">
            <a:spLocks noChangeArrowheads="1"/>
          </p:cNvSpPr>
          <p:nvPr/>
        </p:nvSpPr>
        <p:spPr bwMode="auto">
          <a:xfrm>
            <a:off x="6036169" y="5055061"/>
            <a:ext cx="1008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Goods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6" name="Arc 5"/>
          <p:cNvSpPr>
            <a:spLocks/>
          </p:cNvSpPr>
          <p:nvPr/>
        </p:nvSpPr>
        <p:spPr bwMode="auto">
          <a:xfrm>
            <a:off x="-2260560" y="2350021"/>
            <a:ext cx="6956550" cy="6210300"/>
          </a:xfrm>
          <a:custGeom>
            <a:avLst/>
            <a:gdLst>
              <a:gd name="T0" fmla="*/ 3474663 w 6949319"/>
              <a:gd name="T1" fmla="*/ 0 h 6208935"/>
              <a:gd name="T2" fmla="*/ 3474660 w 6949319"/>
              <a:gd name="T3" fmla="*/ 3104468 h 6208935"/>
              <a:gd name="T4" fmla="*/ 6949319 w 6949319"/>
              <a:gd name="T5" fmla="*/ 3104468 h 6208935"/>
              <a:gd name="T6" fmla="*/ 11796480 60000 65536"/>
              <a:gd name="T7" fmla="*/ 11796480 60000 65536"/>
              <a:gd name="T8" fmla="*/ 5898240 60000 65536"/>
              <a:gd name="T9" fmla="*/ 3474663 w 6949319"/>
              <a:gd name="T10" fmla="*/ 0 h 6208935"/>
              <a:gd name="T11" fmla="*/ 6949319 w 6949319"/>
              <a:gd name="T12" fmla="*/ 3104468 h 62089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49319" h="6208935" stroke="0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  <a:lnTo>
                  <a:pt x="3474660" y="3104468"/>
                </a:lnTo>
                <a:close/>
              </a:path>
              <a:path w="6949319" h="6208935" fill="none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8" name="TextBox 20"/>
          <p:cNvSpPr txBox="1">
            <a:spLocks noChangeArrowheads="1"/>
          </p:cNvSpPr>
          <p:nvPr/>
        </p:nvSpPr>
        <p:spPr bwMode="auto">
          <a:xfrm flipH="1">
            <a:off x="1228801" y="1900268"/>
            <a:ext cx="53714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2000" dirty="0">
                <a:solidFill>
                  <a:srgbClr val="000000"/>
                </a:solidFill>
              </a:rPr>
              <a:t>a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24591" name="TextBox 23"/>
          <p:cNvSpPr txBox="1">
            <a:spLocks noChangeArrowheads="1"/>
          </p:cNvSpPr>
          <p:nvPr/>
        </p:nvSpPr>
        <p:spPr bwMode="auto">
          <a:xfrm>
            <a:off x="5364164" y="509375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2" name="TextBox 24"/>
          <p:cNvSpPr txBox="1">
            <a:spLocks noChangeArrowheads="1"/>
          </p:cNvSpPr>
          <p:nvPr/>
        </p:nvSpPr>
        <p:spPr bwMode="auto">
          <a:xfrm>
            <a:off x="4726286" y="5152524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5820624" y="1677971"/>
            <a:ext cx="2911304" cy="3170099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Economic </a:t>
            </a:r>
            <a:r>
              <a:rPr lang="en-CA" sz="2000" dirty="0" smtClean="0">
                <a:solidFill>
                  <a:srgbClr val="000000"/>
                </a:solidFill>
              </a:rPr>
              <a:t>growth or an increase in the available resources can </a:t>
            </a:r>
            <a:r>
              <a:rPr lang="en-CA" sz="2000" dirty="0">
                <a:solidFill>
                  <a:srgbClr val="000000"/>
                </a:solidFill>
              </a:rPr>
              <a:t>be envisioned as an outward shift in </a:t>
            </a:r>
            <a:r>
              <a:rPr lang="en-CA" sz="2000" dirty="0" smtClean="0">
                <a:solidFill>
                  <a:srgbClr val="000000"/>
                </a:solidFill>
              </a:rPr>
              <a:t>the PPF from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0</a:t>
            </a:r>
            <a:r>
              <a:rPr lang="en-CA" sz="2000" dirty="0" smtClean="0">
                <a:solidFill>
                  <a:srgbClr val="000000"/>
                </a:solidFill>
              </a:rPr>
              <a:t> to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1</a:t>
            </a:r>
            <a:r>
              <a:rPr lang="en-CA" sz="2000" dirty="0" smtClean="0">
                <a:solidFill>
                  <a:srgbClr val="000000"/>
                </a:solidFill>
              </a:rPr>
              <a:t>. With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1</a:t>
            </a:r>
            <a:r>
              <a:rPr lang="en-CA" sz="2000" dirty="0" smtClean="0">
                <a:solidFill>
                  <a:srgbClr val="000000"/>
                </a:solidFill>
              </a:rPr>
              <a:t> the economy can produce more in both sectors than with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0</a:t>
            </a:r>
            <a:r>
              <a:rPr lang="en-CA" sz="2000" dirty="0" smtClean="0">
                <a:solidFill>
                  <a:srgbClr val="000000"/>
                </a:solidFill>
              </a:rPr>
              <a:t>. 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2" name="Arc 5"/>
          <p:cNvSpPr>
            <a:spLocks/>
          </p:cNvSpPr>
          <p:nvPr/>
        </p:nvSpPr>
        <p:spPr bwMode="auto">
          <a:xfrm>
            <a:off x="-2881139" y="1704975"/>
            <a:ext cx="8137525" cy="7578725"/>
          </a:xfrm>
          <a:custGeom>
            <a:avLst/>
            <a:gdLst>
              <a:gd name="T0" fmla="*/ 3474663 w 6949319"/>
              <a:gd name="T1" fmla="*/ 0 h 6208935"/>
              <a:gd name="T2" fmla="*/ 3474660 w 6949319"/>
              <a:gd name="T3" fmla="*/ 3104468 h 6208935"/>
              <a:gd name="T4" fmla="*/ 6949319 w 6949319"/>
              <a:gd name="T5" fmla="*/ 3104468 h 6208935"/>
              <a:gd name="T6" fmla="*/ 11796480 60000 65536"/>
              <a:gd name="T7" fmla="*/ 11796480 60000 65536"/>
              <a:gd name="T8" fmla="*/ 5898240 60000 65536"/>
              <a:gd name="T9" fmla="*/ 3474663 w 6949319"/>
              <a:gd name="T10" fmla="*/ 0 h 6208935"/>
              <a:gd name="T11" fmla="*/ 6949319 w 6949319"/>
              <a:gd name="T12" fmla="*/ 3104468 h 62089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49319" h="6208935" stroke="0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  <a:lnTo>
                  <a:pt x="3474660" y="3104468"/>
                </a:lnTo>
                <a:close/>
              </a:path>
              <a:path w="6949319" h="6208935" fill="none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 flipV="1">
            <a:off x="2919809" y="2300378"/>
            <a:ext cx="288925" cy="287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1217715" y="1328678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09372" y="5455171"/>
            <a:ext cx="811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44479" y="5493425"/>
            <a:ext cx="7916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G’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485" y="2068483"/>
            <a:ext cx="733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1513" y="1500158"/>
            <a:ext cx="8116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S’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8853" y="3292851"/>
            <a:ext cx="517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99893" y="5493425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187624" y="3549529"/>
            <a:ext cx="274501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941935" y="3558480"/>
            <a:ext cx="35942" cy="191745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437186" y="3569196"/>
            <a:ext cx="612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X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19973" y="2778392"/>
            <a:ext cx="508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X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1223021" y="3140470"/>
            <a:ext cx="3060378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319973" y="3143863"/>
            <a:ext cx="72008" cy="231130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59323" y="2779005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29076" y="5494337"/>
            <a:ext cx="540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37186" y="2041216"/>
            <a:ext cx="829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PPF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31309" y="2570523"/>
            <a:ext cx="774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PPF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754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/>
      <p:bldP spid="24593" grpId="0" animBg="1"/>
      <p:bldP spid="2" grpId="0" animBg="1"/>
      <p:bldP spid="24595" grpId="0" animBg="1"/>
      <p:bldP spid="24596" grpId="0"/>
      <p:bldP spid="4" grpId="0"/>
      <p:bldP spid="7" grpId="0"/>
      <p:bldP spid="15" grpId="0"/>
      <p:bldP spid="20" grpId="0"/>
      <p:bldP spid="21" grpId="0"/>
      <p:bldP spid="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1844824"/>
            <a:ext cx="67687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dirty="0"/>
              <a:t>In an economic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recession</a:t>
            </a:r>
            <a:r>
              <a:rPr lang="en-CA" sz="2000" dirty="0"/>
              <a:t> output falls below the economy’s capacity </a:t>
            </a:r>
            <a:r>
              <a:rPr lang="en-CA" sz="2000" dirty="0" smtClean="0"/>
              <a:t>output</a:t>
            </a:r>
          </a:p>
          <a:p>
            <a:endParaRPr lang="en-CA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/>
              <a:t>A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boom</a:t>
            </a:r>
            <a:r>
              <a:rPr lang="en-CA" sz="2000" dirty="0"/>
              <a:t> is a period of high growth that raises output above normal capacity output. </a:t>
            </a:r>
            <a:endParaRPr lang="en-CA" sz="2000" dirty="0" smtClean="0"/>
          </a:p>
          <a:p>
            <a:endParaRPr lang="en-US" sz="2000" dirty="0"/>
          </a:p>
          <a:p>
            <a:pPr algn="r"/>
            <a:r>
              <a:rPr lang="en-US" sz="2000" i="1" dirty="0" smtClean="0">
                <a:solidFill>
                  <a:srgbClr val="3E5D78"/>
                </a:solidFill>
              </a:rPr>
              <a:t>illustrate through the PPF…</a:t>
            </a:r>
            <a:endParaRPr lang="en-CA" sz="2000" i="1" dirty="0">
              <a:solidFill>
                <a:srgbClr val="3E5D78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620688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A7D19"/>
                </a:solidFill>
              </a:rPr>
              <a:t>Recessions and Booms</a:t>
            </a:r>
            <a:endParaRPr lang="en-CA" sz="4000" dirty="0">
              <a:solidFill>
                <a:srgbClr val="FA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764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661217" y="548680"/>
            <a:ext cx="67824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3600" dirty="0">
                <a:solidFill>
                  <a:srgbClr val="FA7D19"/>
                </a:solidFill>
              </a:rPr>
              <a:t> </a:t>
            </a:r>
            <a:r>
              <a:rPr lang="en-CA" sz="3600" dirty="0" smtClean="0">
                <a:solidFill>
                  <a:srgbClr val="FA7D19"/>
                </a:solidFill>
              </a:rPr>
              <a:t> Booms and Recessions 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24579" name="Line 5"/>
          <p:cNvSpPr>
            <a:spLocks noChangeShapeType="1"/>
          </p:cNvSpPr>
          <p:nvPr/>
        </p:nvSpPr>
        <p:spPr bwMode="auto">
          <a:xfrm>
            <a:off x="1025041" y="1829018"/>
            <a:ext cx="0" cy="3960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025041" y="5827713"/>
            <a:ext cx="525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1" name="Text Box 14"/>
          <p:cNvSpPr txBox="1">
            <a:spLocks noChangeArrowheads="1"/>
          </p:cNvSpPr>
          <p:nvPr/>
        </p:nvSpPr>
        <p:spPr bwMode="auto">
          <a:xfrm>
            <a:off x="582422" y="1367353"/>
            <a:ext cx="136343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Services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24582" name="Text Box 15"/>
          <p:cNvSpPr txBox="1">
            <a:spLocks noChangeArrowheads="1"/>
          </p:cNvSpPr>
          <p:nvPr/>
        </p:nvSpPr>
        <p:spPr bwMode="auto">
          <a:xfrm>
            <a:off x="5364088" y="5328166"/>
            <a:ext cx="11814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Goods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6" name="Arc 5"/>
          <p:cNvSpPr>
            <a:spLocks/>
          </p:cNvSpPr>
          <p:nvPr/>
        </p:nvSpPr>
        <p:spPr bwMode="auto">
          <a:xfrm>
            <a:off x="-2418892" y="2716976"/>
            <a:ext cx="6950076" cy="6210300"/>
          </a:xfrm>
          <a:custGeom>
            <a:avLst/>
            <a:gdLst>
              <a:gd name="T0" fmla="*/ 3474663 w 6949319"/>
              <a:gd name="T1" fmla="*/ 0 h 6208935"/>
              <a:gd name="T2" fmla="*/ 3474660 w 6949319"/>
              <a:gd name="T3" fmla="*/ 3104468 h 6208935"/>
              <a:gd name="T4" fmla="*/ 6949319 w 6949319"/>
              <a:gd name="T5" fmla="*/ 3104468 h 6208935"/>
              <a:gd name="T6" fmla="*/ 11796480 60000 65536"/>
              <a:gd name="T7" fmla="*/ 11796480 60000 65536"/>
              <a:gd name="T8" fmla="*/ 5898240 60000 65536"/>
              <a:gd name="T9" fmla="*/ 3474663 w 6949319"/>
              <a:gd name="T10" fmla="*/ 0 h 6208935"/>
              <a:gd name="T11" fmla="*/ 6949319 w 6949319"/>
              <a:gd name="T12" fmla="*/ 3104468 h 62089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49319" h="6208935" stroke="0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  <a:lnTo>
                  <a:pt x="3474660" y="3104468"/>
                </a:lnTo>
                <a:close/>
              </a:path>
              <a:path w="6949319" h="6208935" fill="none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8" name="TextBox 20"/>
          <p:cNvSpPr txBox="1">
            <a:spLocks noChangeArrowheads="1"/>
          </p:cNvSpPr>
          <p:nvPr/>
        </p:nvSpPr>
        <p:spPr bwMode="auto">
          <a:xfrm>
            <a:off x="1154223" y="2220913"/>
            <a:ext cx="2873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a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2" name="TextBox 24"/>
          <p:cNvSpPr txBox="1">
            <a:spLocks noChangeArrowheads="1"/>
          </p:cNvSpPr>
          <p:nvPr/>
        </p:nvSpPr>
        <p:spPr bwMode="auto">
          <a:xfrm>
            <a:off x="4572000" y="5389696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5155476" y="1502723"/>
            <a:ext cx="380276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Economic </a:t>
            </a:r>
            <a:r>
              <a:rPr lang="en-CA" sz="2000" dirty="0" smtClean="0">
                <a:solidFill>
                  <a:srgbClr val="000000"/>
                </a:solidFill>
              </a:rPr>
              <a:t>recessions leave the economy below its normal capacity; the economy might be driven to a point such as Z. </a:t>
            </a:r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 flipV="1">
            <a:off x="3795856" y="3434943"/>
            <a:ext cx="288925" cy="287337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31109" y="5773798"/>
            <a:ext cx="736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655" y="2308165"/>
            <a:ext cx="805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404" y="3660993"/>
            <a:ext cx="517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0293" y="5770255"/>
            <a:ext cx="603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018691" y="3834486"/>
            <a:ext cx="26289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709152" y="3872354"/>
            <a:ext cx="35942" cy="191745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515464" y="3378557"/>
            <a:ext cx="387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X</a:t>
            </a:r>
            <a:endParaRPr lang="en-CA" baseline="-250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4142246" y="2978447"/>
            <a:ext cx="577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W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1040345" y="3294856"/>
            <a:ext cx="3060378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106242" y="3316384"/>
            <a:ext cx="72008" cy="248364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06302" y="4419664"/>
            <a:ext cx="849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PPF</a:t>
            </a:r>
            <a:endParaRPr lang="en-CA" baseline="-25000" dirty="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93828" y="4352577"/>
            <a:ext cx="310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Z</a:t>
            </a:r>
            <a:endParaRPr lang="en-CA" dirty="0">
              <a:solidFill>
                <a:srgbClr val="000000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040345" y="4322713"/>
            <a:ext cx="2163503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203848" y="4322713"/>
            <a:ext cx="0" cy="149071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243993" y="3944240"/>
            <a:ext cx="315715" cy="307777"/>
          </a:xfrm>
          <a:prstGeom prst="straightConnector1">
            <a:avLst/>
          </a:prstGeom>
          <a:ln w="15875"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508104" y="3178502"/>
            <a:ext cx="3240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Economic expansions, or booms, may </a:t>
            </a:r>
            <a:r>
              <a:rPr lang="en-CA" sz="2000" dirty="0" smtClean="0">
                <a:solidFill>
                  <a:srgbClr val="000000"/>
                </a:solidFill>
              </a:rPr>
              <a:t>drive </a:t>
            </a:r>
            <a:r>
              <a:rPr lang="en-CA" sz="2000" dirty="0">
                <a:solidFill>
                  <a:srgbClr val="000000"/>
                </a:solidFill>
              </a:rPr>
              <a:t>capacity above its normal </a:t>
            </a:r>
            <a:r>
              <a:rPr lang="en-CA" sz="2000" dirty="0" smtClean="0">
                <a:solidFill>
                  <a:srgbClr val="000000"/>
                </a:solidFill>
              </a:rPr>
              <a:t>level, </a:t>
            </a:r>
            <a:r>
              <a:rPr lang="en-CA" sz="2000" dirty="0">
                <a:solidFill>
                  <a:srgbClr val="000000"/>
                </a:solidFill>
              </a:rPr>
              <a:t>to a point such as W.</a:t>
            </a:r>
          </a:p>
        </p:txBody>
      </p:sp>
    </p:spTree>
    <p:extLst>
      <p:ext uri="{BB962C8B-B14F-4D97-AF65-F5344CB8AC3E}">
        <p14:creationId xmlns:p14="http://schemas.microsoft.com/office/powerpoint/2010/main" val="250891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3" grpId="0"/>
      <p:bldP spid="24595" grpId="0" animBg="1"/>
      <p:bldP spid="15" grpId="0"/>
      <p:bldP spid="10" grpId="0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63352"/>
          </a:xfrm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Chapter Summary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Autofit/>
          </a:bodyPr>
          <a:lstStyle/>
          <a:p>
            <a:r>
              <a:rPr lang="en-CA" sz="2000" dirty="0" smtClean="0"/>
              <a:t>Economics: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methods and ideas</a:t>
            </a:r>
            <a:r>
              <a:rPr lang="en-CA" sz="2000" i="1" dirty="0" smtClean="0">
                <a:solidFill>
                  <a:srgbClr val="3E5D78"/>
                </a:solidFill>
              </a:rPr>
              <a:t> for the improvement of society</a:t>
            </a:r>
          </a:p>
          <a:p>
            <a:pPr marL="0" indent="0">
              <a:buNone/>
            </a:pPr>
            <a:endParaRPr lang="en-CA" sz="2000" i="1" dirty="0" smtClean="0">
              <a:solidFill>
                <a:srgbClr val="3E5D78"/>
              </a:solidFill>
            </a:endParaRPr>
          </a:p>
          <a:p>
            <a:r>
              <a:rPr lang="en-CA" sz="2000" dirty="0" smtClean="0"/>
              <a:t>Economists use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models to test theories with data</a:t>
            </a:r>
          </a:p>
          <a:p>
            <a:pPr marL="0" indent="0">
              <a:buNone/>
            </a:pPr>
            <a:endParaRPr lang="en-CA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Markets</a:t>
            </a:r>
            <a:r>
              <a:rPr lang="en-CA" sz="2000" dirty="0" smtClean="0"/>
              <a:t> improve the economy’s </a:t>
            </a:r>
            <a:r>
              <a:rPr lang="en-CA" sz="2000" dirty="0" smtClean="0">
                <a:solidFill>
                  <a:srgbClr val="3E5D78"/>
                </a:solidFill>
              </a:rPr>
              <a:t>efficiency</a:t>
            </a:r>
            <a:r>
              <a:rPr lang="en-CA" sz="2000" dirty="0" smtClean="0"/>
              <a:t> </a:t>
            </a:r>
          </a:p>
          <a:p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Governments</a:t>
            </a:r>
            <a:r>
              <a:rPr lang="en-CA" sz="2000" dirty="0" smtClean="0"/>
              <a:t> perform many central functions in modern economies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Opportunity cost</a:t>
            </a:r>
            <a:r>
              <a:rPr lang="en-CA" sz="2000" dirty="0" smtClean="0"/>
              <a:t> reflects the alternative possibilities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Production possibility frontier</a:t>
            </a:r>
            <a:r>
              <a:rPr lang="en-CA" sz="2000" dirty="0" smtClean="0"/>
              <a:t> represents the capabilities of the economy when functioning efficiently</a:t>
            </a:r>
          </a:p>
        </p:txBody>
      </p:sp>
    </p:spTree>
    <p:extLst>
      <p:ext uri="{BB962C8B-B14F-4D97-AF65-F5344CB8AC3E}">
        <p14:creationId xmlns:p14="http://schemas.microsoft.com/office/powerpoint/2010/main" val="252546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99592" y="474502"/>
            <a:ext cx="39292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Chapter Summary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9192" y="1268760"/>
            <a:ext cx="7488832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Absolute advantage</a:t>
            </a:r>
            <a:r>
              <a:rPr lang="en-CA" sz="2000" dirty="0">
                <a:solidFill>
                  <a:srgbClr val="2929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 </a:t>
            </a:r>
            <a:r>
              <a:rPr lang="en-CA" sz="2000" dirty="0">
                <a:solidFill>
                  <a:srgbClr val="292934"/>
                </a:solidFill>
                <a:latin typeface="Arial"/>
                <a:cs typeface="+mn-cs"/>
              </a:rPr>
              <a:t>refers to greater absolute </a:t>
            </a:r>
            <a:r>
              <a:rPr lang="en-CA" sz="2000" dirty="0" smtClean="0">
                <a:solidFill>
                  <a:srgbClr val="292934"/>
                </a:solidFill>
                <a:latin typeface="Arial"/>
                <a:cs typeface="+mn-cs"/>
              </a:rPr>
              <a:t>efficiency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2000" i="1" dirty="0">
              <a:solidFill>
                <a:srgbClr val="3E5D78"/>
              </a:solidFill>
              <a:latin typeface="Arial"/>
              <a:cs typeface="+mn-cs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Specialization</a:t>
            </a:r>
            <a:r>
              <a:rPr lang="en-CA" sz="2000" dirty="0">
                <a:solidFill>
                  <a:srgbClr val="292934"/>
                </a:solidFill>
                <a:latin typeface="Arial"/>
                <a:cs typeface="+mn-cs"/>
              </a:rPr>
              <a:t> increases consumption </a:t>
            </a:r>
            <a:r>
              <a:rPr lang="en-CA" sz="2000" dirty="0" smtClean="0">
                <a:solidFill>
                  <a:srgbClr val="292934"/>
                </a:solidFill>
                <a:latin typeface="Arial"/>
                <a:cs typeface="+mn-cs"/>
              </a:rPr>
              <a:t>possibilities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2000" dirty="0">
              <a:solidFill>
                <a:srgbClr val="292934"/>
              </a:solidFill>
              <a:latin typeface="Arial"/>
              <a:cs typeface="+mn-cs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dirty="0">
                <a:solidFill>
                  <a:srgbClr val="292934"/>
                </a:solidFill>
                <a:latin typeface="Arial"/>
                <a:cs typeface="+mn-cs"/>
              </a:rPr>
              <a:t>W</a:t>
            </a:r>
            <a:r>
              <a:rPr lang="en-CA" sz="2000" dirty="0">
                <a:latin typeface="Arial"/>
                <a:cs typeface="+mn-cs"/>
              </a:rPr>
              <a:t>ith many individuals the</a:t>
            </a:r>
            <a:r>
              <a:rPr lang="en-CA" sz="2000" i="1" dirty="0">
                <a:solidFill>
                  <a:srgbClr val="3E5D78"/>
                </a:solidFill>
                <a:latin typeface="Arial"/>
                <a:cs typeface="+mn-cs"/>
              </a:rPr>
              <a:t>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PPF may be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concave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2000" i="1" dirty="0">
              <a:solidFill>
                <a:srgbClr val="3E5D78"/>
              </a:solidFill>
              <a:latin typeface="Arial"/>
              <a:cs typeface="+mn-cs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Economic growth</a:t>
            </a:r>
            <a:r>
              <a:rPr lang="en-CA" sz="2000" i="1" dirty="0">
                <a:solidFill>
                  <a:srgbClr val="3E5D78"/>
                </a:solidFill>
                <a:latin typeface="Arial"/>
                <a:cs typeface="+mn-cs"/>
              </a:rPr>
              <a:t> </a:t>
            </a:r>
            <a:r>
              <a:rPr lang="en-CA" sz="2000" dirty="0">
                <a:latin typeface="Arial"/>
                <a:cs typeface="+mn-cs"/>
              </a:rPr>
              <a:t>shifts the </a:t>
            </a:r>
            <a:r>
              <a:rPr lang="en-CA" sz="2000" dirty="0" smtClean="0">
                <a:latin typeface="Arial"/>
                <a:cs typeface="+mn-cs"/>
              </a:rPr>
              <a:t>PPF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2000" dirty="0">
              <a:latin typeface="Arial"/>
              <a:cs typeface="+mn-cs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Booms and recessions</a:t>
            </a:r>
            <a:r>
              <a:rPr lang="en-CA" sz="2000" i="1" dirty="0">
                <a:solidFill>
                  <a:srgbClr val="3E5D78"/>
                </a:solidFill>
                <a:latin typeface="Arial"/>
                <a:cs typeface="+mn-cs"/>
              </a:rPr>
              <a:t> </a:t>
            </a:r>
            <a:r>
              <a:rPr lang="en-CA" sz="2000" dirty="0">
                <a:solidFill>
                  <a:srgbClr val="292934"/>
                </a:solidFill>
                <a:latin typeface="Arial"/>
                <a:cs typeface="+mn-cs"/>
              </a:rPr>
              <a:t>see increases and decreases in output beyond what is normal</a:t>
            </a:r>
            <a:endParaRPr lang="en-CA" sz="2000" dirty="0">
              <a:solidFill>
                <a:srgbClr val="3E5D78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360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9672" y="1052736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Places To Go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2060848"/>
            <a:ext cx="6644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rgbClr val="3E5D78"/>
                </a:solidFill>
              </a:rPr>
              <a:t>www.Gapminder.org</a:t>
            </a:r>
            <a:r>
              <a:rPr lang="en-CA" dirty="0" smtClean="0"/>
              <a:t> is a great interactive site for data on mortality, income, education etc. for developed and less developed economies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1331640" y="3429000"/>
            <a:ext cx="4824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People to Follow</a:t>
            </a:r>
          </a:p>
          <a:p>
            <a:endParaRPr lang="en-CA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Jeff Sachs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Joe </a:t>
            </a:r>
            <a:r>
              <a:rPr lang="en-CA" dirty="0" err="1" smtClean="0"/>
              <a:t>Stiglitz</a:t>
            </a:r>
            <a:endParaRPr lang="en-CA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err="1" smtClean="0"/>
              <a:t>Dani</a:t>
            </a:r>
            <a:r>
              <a:rPr lang="en-CA" dirty="0" smtClean="0"/>
              <a:t> </a:t>
            </a:r>
            <a:r>
              <a:rPr lang="en-CA" dirty="0" err="1" smtClean="0"/>
              <a:t>Rodrik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6089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1268</TotalTime>
  <Words>2038</Words>
  <Application>Microsoft Office PowerPoint</Application>
  <PresentationFormat>On-screen Show (4:3)</PresentationFormat>
  <Paragraphs>329</Paragraphs>
  <Slides>32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1_Clarity</vt:lpstr>
      <vt:lpstr>CHAPTER 1 INTRODUCTION – THE BIG IDEAS</vt:lpstr>
      <vt:lpstr>Learning outcomes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Absolute Advantage - Production</vt:lpstr>
      <vt:lpstr>From Production to Consumption</vt:lpstr>
      <vt:lpstr> Absolute Advantage - Consumption</vt:lpstr>
      <vt:lpstr>Trade is not a zero-sum game</vt:lpstr>
      <vt:lpstr>PowerPoint Presentation</vt:lpstr>
      <vt:lpstr>PowerPoint Presentation</vt:lpstr>
      <vt:lpstr>Market evolution and market design</vt:lpstr>
      <vt:lpstr>From Individuals to the Economy</vt:lpstr>
      <vt:lpstr>PowerPoint Presentation</vt:lpstr>
      <vt:lpstr>PowerPoint Presentation</vt:lpstr>
      <vt:lpstr>Productivity of the Economy</vt:lpstr>
      <vt:lpstr>Full Employment and the PPF</vt:lpstr>
      <vt:lpstr>PowerPoint Presentation</vt:lpstr>
      <vt:lpstr>PowerPoint Presentation</vt:lpstr>
      <vt:lpstr>PowerPoint Presentation</vt:lpstr>
      <vt:lpstr>Chapter Summary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Ian J Irvine</dc:creator>
  <cp:lastModifiedBy>Lyryx Learning</cp:lastModifiedBy>
  <cp:revision>165</cp:revision>
  <dcterms:created xsi:type="dcterms:W3CDTF">2011-11-13T10:59:18Z</dcterms:created>
  <dcterms:modified xsi:type="dcterms:W3CDTF">2017-08-16T20:29:54Z</dcterms:modified>
</cp:coreProperties>
</file>