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5" r:id="rId1"/>
  </p:sldMasterIdLst>
  <p:notesMasterIdLst>
    <p:notesMasterId r:id="rId8"/>
  </p:notesMasterIdLst>
  <p:handoutMasterIdLst>
    <p:handoutMasterId r:id="rId9"/>
  </p:handoutMasterIdLst>
  <p:sldIdLst>
    <p:sldId id="484" r:id="rId2"/>
    <p:sldId id="284" r:id="rId3"/>
    <p:sldId id="631" r:id="rId4"/>
    <p:sldId id="632" r:id="rId5"/>
    <p:sldId id="634" r:id="rId6"/>
    <p:sldId id="633" r:id="rId7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5pPr>
    <a:lvl6pPr marL="22860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6pPr>
    <a:lvl7pPr marL="27432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7pPr>
    <a:lvl8pPr marL="32004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8pPr>
    <a:lvl9pPr marL="36576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5696"/>
    <a:srgbClr val="990000"/>
    <a:srgbClr val="CDD8E5"/>
    <a:srgbClr val="00C005"/>
    <a:srgbClr val="FFFF00"/>
    <a:srgbClr val="FFB7B7"/>
    <a:srgbClr val="9FB5CD"/>
    <a:srgbClr val="FFFFFF"/>
    <a:srgbClr val="FEA501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48" autoAdjust="0"/>
    <p:restoredTop sz="62570" autoAdjust="0"/>
  </p:normalViewPr>
  <p:slideViewPr>
    <p:cSldViewPr snapToGrid="0">
      <p:cViewPr varScale="1">
        <p:scale>
          <a:sx n="57" d="100"/>
          <a:sy n="57" d="100"/>
        </p:scale>
        <p:origin x="-1528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652"/>
    </p:cViewPr>
    <p:sldLst>
      <p:sld r:id="rId1" collapse="1"/>
    </p:sldLst>
  </p:outlineViewPr>
  <p:notesTextViewPr>
    <p:cViewPr>
      <p:scale>
        <a:sx n="100" d="100"/>
        <a:sy n="100" d="100"/>
      </p:scale>
      <p:origin x="0" y="1984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0" d="100"/>
          <a:sy n="70" d="100"/>
        </p:scale>
        <p:origin x="-1950" y="-90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handoutMaster" Target="handoutMasters/handoutMaster1.xml"/><Relationship Id="rId10" Type="http://schemas.openxmlformats.org/officeDocument/2006/relationships/printerSettings" Target="printerSettings/printerSettings1.bin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911" y="0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30223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911" y="9430223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D592492-A561-CA4B-9BC8-43DCBD6D63A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5050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911" y="0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91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254" y="4715907"/>
            <a:ext cx="5437168" cy="446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30223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911" y="9430223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87A0291-C69D-8B46-8086-5509DFD799B1}" type="slidenum">
              <a:rPr lang="de-DE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992019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9934" indent="-288436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53744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15242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76740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38237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99735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61233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922730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C8A0044B-9621-D442-9C88-6ED8B240719D}" type="slidenum">
              <a:rPr lang="de-DE" sz="1200"/>
              <a:pPr eaLnBrk="1" hangingPunct="1"/>
              <a:t>1</a:t>
            </a:fld>
            <a:endParaRPr lang="de-DE" sz="1200" dirty="0"/>
          </a:p>
        </p:txBody>
      </p:sp>
      <p:sp>
        <p:nvSpPr>
          <p:cNvPr id="50179" name="Rectangle 7"/>
          <p:cNvSpPr txBox="1">
            <a:spLocks noGrp="1" noChangeArrowheads="1"/>
          </p:cNvSpPr>
          <p:nvPr/>
        </p:nvSpPr>
        <p:spPr bwMode="auto">
          <a:xfrm>
            <a:off x="3853150" y="9434996"/>
            <a:ext cx="2944525" cy="493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15" tIns="47862" rIns="95715" bIns="47862" anchor="b"/>
          <a:lstStyle>
            <a:lvl1pPr defTabSz="947738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r" eaLnBrk="1" hangingPunct="1"/>
            <a:fld id="{2A8D0DA8-2A05-DC43-8D66-A7511AEB48C0}" type="slidenum">
              <a:rPr lang="en-GB" sz="1300"/>
              <a:pPr algn="r" eaLnBrk="1" hangingPunct="1"/>
              <a:t>1</a:t>
            </a:fld>
            <a:endParaRPr lang="en-GB" sz="1300" dirty="0"/>
          </a:p>
        </p:txBody>
      </p:sp>
      <p:sp>
        <p:nvSpPr>
          <p:cNvPr id="5018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7287" cy="3724275"/>
          </a:xfrm>
          <a:ln/>
        </p:spPr>
      </p:sp>
      <p:sp>
        <p:nvSpPr>
          <p:cNvPr id="5018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005" y="4715907"/>
            <a:ext cx="4983666" cy="446770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5715" tIns="47862" rIns="95715" bIns="47862"/>
          <a:lstStyle/>
          <a:p>
            <a:pPr eaLnBrk="1" hangingPunct="1"/>
            <a:endParaRPr lang="de-DE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9934" indent="-288436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53744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15242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76740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38237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99735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61233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922730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FCF8E7E5-1230-9148-8DB2-61F287C6ACD1}" type="slidenum">
              <a:rPr lang="de-DE" sz="1200"/>
              <a:pPr eaLnBrk="1" hangingPunct="1"/>
              <a:t>2</a:t>
            </a:fld>
            <a:endParaRPr lang="de-DE" sz="1200" dirty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7287" cy="3724275"/>
          </a:xfrm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005" y="4715907"/>
            <a:ext cx="4983666" cy="446770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noProof="1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1. Indiquez en quoi l’éthique personnelle diffère de l’éthique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rganisationnelle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L’Éthique personnelle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represente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lensemble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regles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conduites que ce fixe une personne. Comme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etre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honnete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,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etre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integre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,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etre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genereux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. Alors que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lethique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organisationnelle est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lensemble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regles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conduites internes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deffinis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par une organisation ou l’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entrprise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(ex :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recompenser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les fournisseur, les actionnaires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proteger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linformation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des employé et des clients??) Donc ca peut toucher au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regles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morales aux normes, aux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polituques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l’organisation.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US" dirty="0" smtClean="0"/>
          </a:p>
          <a:p>
            <a:endParaRPr lang="en-US" dirty="0" smtClean="0"/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2.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Quest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ce qui distingue l’école de pensé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pronant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l’utilitarisme de l’école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pronant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les droits moraux?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L’école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pronant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lutilitarisme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Met l’accent sur les actions a prendre des action et non sur la conduite.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Selomn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cette école, le gestionnaires doit dans sa prise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tenir compte de l’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interet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tout les intervenant en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caause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meme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si la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peut avantager certains groupe plus que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dautre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. Chacun doit trouver son compte??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Alors que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lecole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pronant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les droit moraux, est établie sur la liberté et la rationalité des individus. C’est a dire sur le principe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duniversalité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et de la dignité humaine.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US" dirty="0" smtClean="0"/>
          </a:p>
          <a:p>
            <a:endParaRPr lang="en-US" dirty="0" smtClean="0"/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**3.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Quest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ce que l’éthique commerciale?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 »éthique commercial est la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maniere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dappliquer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les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regles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morales a la politique aux institutions et a la conduite dans le milieu des affaires.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US" dirty="0" smtClean="0"/>
          </a:p>
          <a:p>
            <a:endParaRPr lang="en-US" dirty="0" smtClean="0"/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4.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Quest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ce qu’un code déontologie?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 code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deontologie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est un texte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enoncant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lensemble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regles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morales qui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regisse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lexecution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differentes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operations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dune entreprise ou des membres.  Il traite la conduite des employés et fait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reference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au actionnaires, a la communauté, aux clients, au fournisseur, au activité politiques et a la technologie.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A0291-C69D-8B46-8086-5509DFD799B1}" type="slidenum">
              <a:rPr lang="de-DE" smtClean="0"/>
              <a:pPr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254236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5. Définissez la responsabilité sociale?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C’est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lobligation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morale pour une entreprise d’aider a la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resolution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problemes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sociaux ou de pourvoir a certains besoins de la société.  Les intervenants primaires sont liées a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lentreprises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. Par une entente formelle ou contractuelle. (Les actionnaires, les employés les clients).  Les intervenants secondaires sont indirectement liés a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lentreprise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et son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egalement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affecté par les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decisions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prises par les dirigeants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lentrperise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(consommateurs, groupes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defense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lenvironnement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,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etc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)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US" dirty="0" smtClean="0"/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6. Donnez 3 arguments en faveur de l’engagement social des entreprises?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L’image l’entreprise qui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sacquitte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ses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resposabilité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social et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considere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comme une bonne citoyenne par les autre intervenants (les fournisseurs, les consommateurs, le gouvernement, les groupes de pressions)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2. On peut parler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egalement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dune entreprise qui ne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regles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pas ses malaise sociaux ceux ci risques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saggraver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considerablement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???? Et l’entreprise elle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meme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sera obligé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daffronter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ces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problemes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et assumera des couts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elevé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. (on peut mentionner aussi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lameliroation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lenvironnement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: si les entreprises prennent soins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lenvironnement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il en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resultera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une grand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eprosperité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a long terme, par exemple : on peut parler de l’augmentation de la production des employé, de la baisse du taux d’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absetéisme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).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US" dirty="0" smtClean="0"/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7. Donnez 3 arguments contre l’engagement social des entreprises?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Perte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benifices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, la dilution de la mission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premiere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lentreprise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. La non obligation de rend compte (les entreprise non pas a justifier de leurs actions, se sont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plutot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aux politiciens de faire ceci). On parle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egalement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manque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competence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, les dirigeants ne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possede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pas les connaissance et non pas les capacité requise pour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soccuper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des questions sociales. (ressources limités illimités?????)</a:t>
            </a:r>
          </a:p>
          <a:p>
            <a:endParaRPr lang="fr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fr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8.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Decrivez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brievement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les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differents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modes de conduite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quune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entreprise peut adopter pour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etre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socialement responsable?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Classique,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reactif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, basé sur les interactions et les intervenants, proactif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9. Qu’est ce qu’un bilan social 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 bilan social est un compte rendu, donc ce rapport indique dans quel mesure une entreprise est sensible au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preoccupation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social et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ecologique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, bilan social 1 (activité), social 2(liste des programmes et des activités) et bilan social 3 (analyse et couts).</a:t>
            </a:r>
            <a:endParaRPr lang="en-CA" sz="1200" kern="120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A0291-C69D-8B46-8086-5509DFD799B1}" type="slidenum">
              <a:rPr lang="de-DE" smtClean="0"/>
              <a:pPr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421278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809530" y="3882000"/>
            <a:ext cx="7200000" cy="1912218"/>
          </a:xfrm>
        </p:spPr>
        <p:txBody>
          <a:bodyPr anchor="t"/>
          <a:lstStyle>
            <a:lvl1pPr algn="r">
              <a:lnSpc>
                <a:spcPct val="110000"/>
              </a:lnSpc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Cliquez pour modifier le style du titre</a:t>
            </a:r>
            <a:endParaRPr lang="de-DE" dirty="0"/>
          </a:p>
        </p:txBody>
      </p:sp>
      <p:sp>
        <p:nvSpPr>
          <p:cNvPr id="111630" name="Rectangle 12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809530" y="5829300"/>
            <a:ext cx="7200000" cy="497541"/>
          </a:xfrm>
        </p:spPr>
        <p:txBody>
          <a:bodyPr tIns="45720" bIns="45720"/>
          <a:lstStyle>
            <a:lvl1pPr marL="0" indent="0" algn="r">
              <a:buFontTx/>
              <a:buNone/>
              <a:defRPr sz="2400" cap="small" baseline="0"/>
            </a:lvl1pPr>
          </a:lstStyle>
          <a:p>
            <a:r>
              <a:rPr lang="fr-FR" dirty="0" smtClean="0"/>
              <a:t>Cliquez pour modifier le style des sous-titres du masque</a:t>
            </a:r>
            <a:endParaRPr lang="de-DE" dirty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1"/>
          </p:nvPr>
        </p:nvSpPr>
        <p:spPr>
          <a:xfrm>
            <a:off x="1815353" y="6373440"/>
            <a:ext cx="7194177" cy="484560"/>
          </a:xfrm>
        </p:spPr>
        <p:txBody>
          <a:bodyPr/>
          <a:lstStyle>
            <a:lvl1pPr algn="r">
              <a:buFontTx/>
              <a:buNone/>
              <a:defRPr sz="2400" i="1" baseline="0"/>
            </a:lvl1pPr>
            <a:lvl2pPr algn="r">
              <a:buFontTx/>
              <a:buNone/>
              <a:defRPr sz="2400"/>
            </a:lvl2pPr>
            <a:lvl3pPr algn="r">
              <a:buFontTx/>
              <a:buNone/>
              <a:defRPr sz="2400"/>
            </a:lvl3pPr>
            <a:lvl4pPr algn="r">
              <a:buFontTx/>
              <a:buNone/>
              <a:defRPr sz="2400"/>
            </a:lvl4pPr>
            <a:lvl5pPr algn="r">
              <a:buFontTx/>
              <a:buNone/>
              <a:defRPr sz="24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pic>
        <p:nvPicPr>
          <p:cNvPr id="7" name="Image 6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6" y="6023262"/>
            <a:ext cx="1317273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344083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1763486" y="1219201"/>
            <a:ext cx="3650343" cy="5329238"/>
          </a:xfrm>
        </p:spPr>
        <p:txBody>
          <a:bodyPr/>
          <a:lstStyle>
            <a:lvl1pPr>
              <a:defRPr sz="2400" b="1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>
              <a:lnSpc>
                <a:spcPct val="120000"/>
              </a:lnSpc>
            </a:pPr>
            <a:r>
              <a:rPr lang="fr-FR" dirty="0" smtClean="0"/>
              <a:t>De quoi il s’agit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Objectif(s)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>
              <a:lnSpc>
                <a:spcPct val="120000"/>
              </a:lnSpc>
            </a:pP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12" name="Rectangle à coins arrondis 11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15" name="Espace réservé du contenu 2"/>
          <p:cNvSpPr>
            <a:spLocks noGrp="1"/>
          </p:cNvSpPr>
          <p:nvPr>
            <p:ph idx="11"/>
          </p:nvPr>
        </p:nvSpPr>
        <p:spPr>
          <a:xfrm>
            <a:off x="116113" y="1422400"/>
            <a:ext cx="1603829" cy="4695371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0061B2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Caractérisation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Contexte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Périmètre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Collecte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Prétraitement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Analyse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statistique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cognitive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Solution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Plan d’action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Système IP</a:t>
            </a:r>
          </a:p>
          <a:p>
            <a:pPr lvl="2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Représentation </a:t>
            </a:r>
            <a:r>
              <a:rPr lang="fr-FR" dirty="0" err="1" smtClean="0"/>
              <a:t>Stat&amp;Co</a:t>
            </a:r>
            <a:endParaRPr lang="fr-FR" dirty="0" smtClean="0"/>
          </a:p>
          <a:p>
            <a:pPr lvl="1">
              <a:lnSpc>
                <a:spcPct val="120000"/>
              </a:lnSpc>
            </a:pPr>
            <a:r>
              <a:rPr lang="fr-FR" b="1" dirty="0" smtClean="0"/>
              <a:t>Décomposition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Décision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Entrepôt d’expériences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Modèles à stocker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Alternatives 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Exploitation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Inférence bayésienne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Arbres de décision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Autres</a:t>
            </a:r>
            <a:endParaRPr lang="fr-FR" b="1" dirty="0"/>
          </a:p>
        </p:txBody>
      </p:sp>
      <p:sp>
        <p:nvSpPr>
          <p:cNvPr id="20" name="Espace réservé du contenu 2"/>
          <p:cNvSpPr>
            <a:spLocks noGrp="1"/>
          </p:cNvSpPr>
          <p:nvPr>
            <p:ph idx="13" hasCustomPrompt="1"/>
          </p:nvPr>
        </p:nvSpPr>
        <p:spPr>
          <a:xfrm>
            <a:off x="5493657" y="1219201"/>
            <a:ext cx="3650343" cy="5329238"/>
          </a:xfrm>
        </p:spPr>
        <p:txBody>
          <a:bodyPr/>
          <a:lstStyle>
            <a:lvl1pPr>
              <a:defRPr sz="2400" b="1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Cas industriel</a:t>
            </a:r>
            <a:endParaRPr lang="fr-FR" dirty="0"/>
          </a:p>
        </p:txBody>
      </p:sp>
      <p:pic>
        <p:nvPicPr>
          <p:cNvPr id="16" name="Image 15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7" y="6244936"/>
            <a:ext cx="1338054" cy="426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79829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63486" y="1489075"/>
            <a:ext cx="7380514" cy="50593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12" name="Rectangle à coins arrondis 11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15" name="Espace réservé du contenu 2"/>
          <p:cNvSpPr>
            <a:spLocks noGrp="1"/>
          </p:cNvSpPr>
          <p:nvPr>
            <p:ph idx="11" hasCustomPrompt="1"/>
          </p:nvPr>
        </p:nvSpPr>
        <p:spPr>
          <a:xfrm>
            <a:off x="116113" y="1422400"/>
            <a:ext cx="1603829" cy="4695371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0061B2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 eaLnBrk="1" hangingPunct="1">
              <a:defRPr/>
            </a:pPr>
            <a:r>
              <a:rPr lang="fr-FR" dirty="0" smtClean="0"/>
              <a:t>Introduction &amp; problématique</a:t>
            </a:r>
          </a:p>
          <a:p>
            <a:pPr eaLnBrk="1" hangingPunct="1">
              <a:defRPr/>
            </a:pPr>
            <a:r>
              <a:rPr lang="fr-FR" dirty="0" smtClean="0"/>
              <a:t>Etat de l’art</a:t>
            </a:r>
          </a:p>
          <a:p>
            <a:pPr lvl="1" eaLnBrk="1" hangingPunct="1">
              <a:defRPr/>
            </a:pPr>
            <a:r>
              <a:rPr lang="fr-FR" dirty="0" smtClean="0"/>
              <a:t>Partie1</a:t>
            </a:r>
          </a:p>
          <a:p>
            <a:pPr lvl="1" eaLnBrk="1" hangingPunct="1">
              <a:defRPr/>
            </a:pPr>
            <a:r>
              <a:rPr lang="fr-FR" dirty="0" smtClean="0"/>
              <a:t>Partie 2</a:t>
            </a:r>
          </a:p>
          <a:p>
            <a:pPr lvl="2" eaLnBrk="1" hangingPunct="1">
              <a:defRPr/>
            </a:pPr>
            <a:r>
              <a:rPr lang="fr-FR" dirty="0" smtClean="0"/>
              <a:t>Sous-partie</a:t>
            </a:r>
          </a:p>
          <a:p>
            <a:pPr eaLnBrk="1" hangingPunct="1">
              <a:defRPr/>
            </a:pPr>
            <a:r>
              <a:rPr lang="fr-FR" dirty="0" smtClean="0"/>
              <a:t>Solution proposée</a:t>
            </a:r>
          </a:p>
          <a:p>
            <a:pPr lvl="1" eaLnBrk="1" hangingPunct="1">
              <a:defRPr/>
            </a:pPr>
            <a:r>
              <a:rPr lang="fr-FR" dirty="0" smtClean="0"/>
              <a:t>Notions de base</a:t>
            </a:r>
          </a:p>
          <a:p>
            <a:pPr lvl="1" eaLnBrk="1" hangingPunct="1">
              <a:defRPr/>
            </a:pPr>
            <a:r>
              <a:rPr lang="fr-FR" dirty="0" smtClean="0"/>
              <a:t>Hypothèses</a:t>
            </a:r>
          </a:p>
          <a:p>
            <a:pPr lvl="1" eaLnBrk="1" hangingPunct="1">
              <a:defRPr/>
            </a:pPr>
            <a:r>
              <a:rPr lang="fr-FR" dirty="0" smtClean="0"/>
              <a:t>Modélisation</a:t>
            </a:r>
          </a:p>
          <a:p>
            <a:pPr lvl="1" eaLnBrk="1" hangingPunct="1">
              <a:defRPr/>
            </a:pPr>
            <a:r>
              <a:rPr lang="fr-FR" dirty="0" smtClean="0"/>
              <a:t>Données</a:t>
            </a:r>
          </a:p>
          <a:p>
            <a:pPr eaLnBrk="1" hangingPunct="1">
              <a:defRPr/>
            </a:pPr>
            <a:r>
              <a:rPr lang="fr-FR" dirty="0" smtClean="0"/>
              <a:t>Simulation</a:t>
            </a:r>
          </a:p>
          <a:p>
            <a:pPr lvl="1" eaLnBrk="1" hangingPunct="1">
              <a:defRPr/>
            </a:pPr>
            <a:r>
              <a:rPr lang="fr-FR" dirty="0" smtClean="0"/>
              <a:t>Résultats obtenus</a:t>
            </a:r>
          </a:p>
          <a:p>
            <a:pPr lvl="1" eaLnBrk="1" hangingPunct="1">
              <a:defRPr/>
            </a:pPr>
            <a:r>
              <a:rPr lang="fr-FR" dirty="0" smtClean="0"/>
              <a:t>Interprétation</a:t>
            </a:r>
          </a:p>
          <a:p>
            <a:pPr eaLnBrk="1" hangingPunct="1">
              <a:defRPr/>
            </a:pPr>
            <a:r>
              <a:rPr lang="fr-FR" dirty="0" smtClean="0"/>
              <a:t>Conclusion</a:t>
            </a:r>
          </a:p>
          <a:p>
            <a:pPr eaLnBrk="1" hangingPunct="1">
              <a:defRPr/>
            </a:pPr>
            <a:r>
              <a:rPr lang="fr-FR" dirty="0" smtClean="0"/>
              <a:t>Perspective</a:t>
            </a:r>
          </a:p>
        </p:txBody>
      </p:sp>
      <p:pic>
        <p:nvPicPr>
          <p:cNvPr id="16" name="Image 15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6" y="6192982"/>
            <a:ext cx="1275709" cy="477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5851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243059" y="1457609"/>
            <a:ext cx="8645525" cy="3935130"/>
          </a:xfrm>
          <a:prstGeom prst="roundRect">
            <a:avLst>
              <a:gd name="adj" fmla="val 3143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968375"/>
          </a:xfrm>
        </p:spPr>
        <p:txBody>
          <a:bodyPr/>
          <a:lstStyle>
            <a:lvl1pPr>
              <a:defRPr sz="5400"/>
            </a:lvl1pPr>
          </a:lstStyle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16860" y="1489074"/>
            <a:ext cx="8337176" cy="3879631"/>
          </a:xfrm>
        </p:spPr>
        <p:txBody>
          <a:bodyPr anchor="ctr"/>
          <a:lstStyle>
            <a:lvl1pPr marL="457200" indent="-457200">
              <a:buFont typeface="+mj-lt"/>
              <a:buAutoNum type="arabicPeriod"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2935288" y="6521450"/>
            <a:ext cx="2895600" cy="336550"/>
          </a:xfrm>
          <a:prstGeom prst="rect">
            <a:avLst/>
          </a:prstGeom>
        </p:spPr>
        <p:txBody>
          <a:bodyPr/>
          <a:lstStyle>
            <a:lvl1pPr algn="ctr">
              <a:defRPr sz="1600"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pic>
        <p:nvPicPr>
          <p:cNvPr id="9" name="Image 8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7099363" y="5690753"/>
            <a:ext cx="1649782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44393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67236" y="1479175"/>
            <a:ext cx="1963270" cy="5292000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5" name="Rectangle à coins arrondis 4"/>
          <p:cNvSpPr/>
          <p:nvPr userDrawn="1"/>
        </p:nvSpPr>
        <p:spPr bwMode="auto">
          <a:xfrm>
            <a:off x="148871" y="5943600"/>
            <a:ext cx="1800000" cy="742387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54" r="22118"/>
          <a:stretch>
            <a:fillRect/>
          </a:stretch>
        </p:blipFill>
        <p:spPr bwMode="auto">
          <a:xfrm>
            <a:off x="266700" y="6045200"/>
            <a:ext cx="75088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50" y="6184900"/>
            <a:ext cx="6985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9196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97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14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543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331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27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0531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8847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060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5972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450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91313" y="252413"/>
            <a:ext cx="2128837" cy="55499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0038" y="252413"/>
            <a:ext cx="6238875" cy="55499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6418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4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2514" y="1489075"/>
            <a:ext cx="7351486" cy="50593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6" name="Espace réservé du contenu 2"/>
          <p:cNvSpPr>
            <a:spLocks noGrp="1"/>
          </p:cNvSpPr>
          <p:nvPr>
            <p:ph idx="11" hasCustomPrompt="1"/>
          </p:nvPr>
        </p:nvSpPr>
        <p:spPr>
          <a:xfrm>
            <a:off x="116113" y="1422400"/>
            <a:ext cx="1603829" cy="4688114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C00000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 eaLnBrk="1" hangingPunct="1">
              <a:defRPr/>
            </a:pPr>
            <a:r>
              <a:rPr lang="fr-FR" dirty="0" smtClean="0"/>
              <a:t>Introduction &amp; problématique</a:t>
            </a:r>
          </a:p>
          <a:p>
            <a:pPr eaLnBrk="1" hangingPunct="1">
              <a:defRPr/>
            </a:pPr>
            <a:r>
              <a:rPr lang="fr-FR" dirty="0" smtClean="0"/>
              <a:t>Etat de l’art</a:t>
            </a:r>
          </a:p>
          <a:p>
            <a:pPr lvl="1" eaLnBrk="1" hangingPunct="1">
              <a:defRPr/>
            </a:pPr>
            <a:r>
              <a:rPr lang="fr-FR" dirty="0" smtClean="0"/>
              <a:t>Partie1</a:t>
            </a:r>
          </a:p>
          <a:p>
            <a:pPr lvl="1" eaLnBrk="1" hangingPunct="1">
              <a:defRPr/>
            </a:pPr>
            <a:r>
              <a:rPr lang="fr-FR" dirty="0" smtClean="0"/>
              <a:t>Partie 2</a:t>
            </a:r>
          </a:p>
          <a:p>
            <a:pPr lvl="2" eaLnBrk="1" hangingPunct="1">
              <a:defRPr/>
            </a:pPr>
            <a:r>
              <a:rPr lang="fr-FR" dirty="0" smtClean="0"/>
              <a:t>Sous-partie</a:t>
            </a:r>
          </a:p>
          <a:p>
            <a:pPr eaLnBrk="1" hangingPunct="1">
              <a:defRPr/>
            </a:pPr>
            <a:r>
              <a:rPr lang="fr-FR" dirty="0" smtClean="0"/>
              <a:t>Solution proposée</a:t>
            </a:r>
          </a:p>
          <a:p>
            <a:pPr lvl="1" eaLnBrk="1" hangingPunct="1">
              <a:defRPr/>
            </a:pPr>
            <a:r>
              <a:rPr lang="fr-FR" dirty="0" smtClean="0"/>
              <a:t>Notions de base</a:t>
            </a:r>
          </a:p>
          <a:p>
            <a:pPr lvl="1" eaLnBrk="1" hangingPunct="1">
              <a:defRPr/>
            </a:pPr>
            <a:r>
              <a:rPr lang="fr-FR" dirty="0" smtClean="0"/>
              <a:t>Hypothèses</a:t>
            </a:r>
          </a:p>
          <a:p>
            <a:pPr lvl="1" eaLnBrk="1" hangingPunct="1">
              <a:defRPr/>
            </a:pPr>
            <a:r>
              <a:rPr lang="fr-FR" dirty="0" smtClean="0"/>
              <a:t>Modélisation</a:t>
            </a:r>
          </a:p>
          <a:p>
            <a:pPr lvl="1" eaLnBrk="1" hangingPunct="1">
              <a:defRPr/>
            </a:pPr>
            <a:r>
              <a:rPr lang="fr-FR" dirty="0" smtClean="0"/>
              <a:t>Données</a:t>
            </a:r>
          </a:p>
          <a:p>
            <a:pPr eaLnBrk="1" hangingPunct="1">
              <a:defRPr/>
            </a:pPr>
            <a:r>
              <a:rPr lang="fr-FR" dirty="0" smtClean="0"/>
              <a:t>Simulation</a:t>
            </a:r>
          </a:p>
          <a:p>
            <a:pPr lvl="1" eaLnBrk="1" hangingPunct="1">
              <a:defRPr/>
            </a:pPr>
            <a:r>
              <a:rPr lang="fr-FR" dirty="0" smtClean="0"/>
              <a:t>Résultats obtenus</a:t>
            </a:r>
          </a:p>
          <a:p>
            <a:pPr lvl="1" eaLnBrk="1" hangingPunct="1">
              <a:defRPr/>
            </a:pPr>
            <a:r>
              <a:rPr lang="fr-FR" dirty="0" smtClean="0"/>
              <a:t>Interprétation</a:t>
            </a:r>
          </a:p>
          <a:p>
            <a:pPr eaLnBrk="1" hangingPunct="1">
              <a:defRPr/>
            </a:pPr>
            <a:r>
              <a:rPr lang="fr-FR" dirty="0" smtClean="0"/>
              <a:t>Conclusion</a:t>
            </a:r>
          </a:p>
          <a:p>
            <a:pPr eaLnBrk="1" hangingPunct="1">
              <a:defRPr/>
            </a:pPr>
            <a:r>
              <a:rPr lang="fr-FR" dirty="0" smtClean="0"/>
              <a:t>Perspective</a:t>
            </a:r>
          </a:p>
        </p:txBody>
      </p:sp>
      <p:pic>
        <p:nvPicPr>
          <p:cNvPr id="14" name="Image 13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34436" y="6182591"/>
            <a:ext cx="1386546" cy="47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628969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Diapositive de titr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809530" y="3882000"/>
            <a:ext cx="7200000" cy="1912218"/>
          </a:xfrm>
        </p:spPr>
        <p:txBody>
          <a:bodyPr anchor="t"/>
          <a:lstStyle>
            <a:lvl1pPr algn="r">
              <a:lnSpc>
                <a:spcPct val="110000"/>
              </a:lnSpc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Cliquez pour modifier le style du titre</a:t>
            </a:r>
            <a:endParaRPr lang="de-DE" dirty="0"/>
          </a:p>
        </p:txBody>
      </p:sp>
      <p:sp>
        <p:nvSpPr>
          <p:cNvPr id="111630" name="Rectangle 12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809530" y="5829300"/>
            <a:ext cx="7200000" cy="497541"/>
          </a:xfrm>
        </p:spPr>
        <p:txBody>
          <a:bodyPr tIns="45720" bIns="45720"/>
          <a:lstStyle>
            <a:lvl1pPr marL="0" indent="0" algn="r">
              <a:buFontTx/>
              <a:buNone/>
              <a:defRPr sz="2400" cap="small" baseline="0"/>
            </a:lvl1pPr>
          </a:lstStyle>
          <a:p>
            <a:r>
              <a:rPr lang="fr-FR" dirty="0" smtClean="0"/>
              <a:t>Cliquez pour modifier le style des sous-titres du masque</a:t>
            </a:r>
            <a:endParaRPr lang="de-DE" dirty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1"/>
          </p:nvPr>
        </p:nvSpPr>
        <p:spPr>
          <a:xfrm>
            <a:off x="1815353" y="6373440"/>
            <a:ext cx="7194177" cy="484560"/>
          </a:xfrm>
        </p:spPr>
        <p:txBody>
          <a:bodyPr/>
          <a:lstStyle>
            <a:lvl1pPr algn="r">
              <a:buFontTx/>
              <a:buNone/>
              <a:defRPr sz="2400" i="1" baseline="0"/>
            </a:lvl1pPr>
            <a:lvl2pPr algn="r">
              <a:buFontTx/>
              <a:buNone/>
              <a:defRPr sz="2400"/>
            </a:lvl2pPr>
            <a:lvl3pPr algn="r">
              <a:buFontTx/>
              <a:buNone/>
              <a:defRPr sz="2400"/>
            </a:lvl3pPr>
            <a:lvl4pPr algn="r">
              <a:buFontTx/>
              <a:buNone/>
              <a:defRPr sz="2400"/>
            </a:lvl4pPr>
            <a:lvl5pPr algn="r">
              <a:buFontTx/>
              <a:buNone/>
              <a:defRPr sz="24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735077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8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8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14550" y="1489075"/>
            <a:ext cx="7029450" cy="505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0" y="0"/>
            <a:ext cx="9020175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de-DE"/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gray">
          <a:xfrm>
            <a:off x="8172450" y="6575425"/>
            <a:ext cx="971550" cy="282575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de-DE" sz="1000" b="1"/>
              <a:t>Page </a:t>
            </a:r>
            <a:r>
              <a:rPr lang="de-DE" sz="1000" b="1">
                <a:sym typeface="Wingdings" charset="0"/>
              </a:rPr>
              <a:t></a:t>
            </a:r>
            <a:r>
              <a:rPr lang="de-DE" sz="1000" b="1"/>
              <a:t> </a:t>
            </a:r>
            <a:fld id="{C82124D2-446A-A944-BF31-428EFCEA3674}" type="slidenum">
              <a:rPr lang="de-DE" sz="1000" b="1"/>
              <a:pPr algn="ctr"/>
              <a:t>‹#›</a:t>
            </a:fld>
            <a:endParaRPr lang="de-DE" sz="1000" b="1"/>
          </a:p>
        </p:txBody>
      </p:sp>
    </p:spTree>
    <p:extLst>
      <p:ext uri="{BB962C8B-B14F-4D97-AF65-F5344CB8AC3E}">
        <p14:creationId xmlns:p14="http://schemas.microsoft.com/office/powerpoint/2010/main" val="1437243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59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60" r:id="rId15"/>
    <p:sldLayoutId id="2147483731" r:id="rId16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180975" indent="-180975" algn="l" rtl="0" eaLnBrk="0" fontAlgn="base" hangingPunct="0">
        <a:spcBef>
          <a:spcPct val="0"/>
        </a:spcBef>
        <a:spcAft>
          <a:spcPct val="40000"/>
        </a:spcAft>
        <a:buFont typeface="Wingdings" charset="0"/>
        <a:buChar char="§"/>
        <a:defRPr sz="20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444500" indent="-261938" algn="l" rtl="0" eaLnBrk="0" fontAlgn="base" hangingPunct="0">
        <a:spcBef>
          <a:spcPct val="0"/>
        </a:spcBef>
        <a:spcAft>
          <a:spcPct val="4000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720725" indent="-274638" algn="l" rtl="0" eaLnBrk="0" fontAlgn="base" hangingPunct="0">
        <a:spcBef>
          <a:spcPct val="0"/>
        </a:spcBef>
        <a:spcAft>
          <a:spcPct val="4000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987425" indent="-265113" algn="l" rtl="0" eaLnBrk="0" fontAlgn="base" hangingPunct="0">
        <a:spcBef>
          <a:spcPct val="0"/>
        </a:spcBef>
        <a:spcAft>
          <a:spcPct val="4000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1254125" indent="-265113" algn="l" rtl="0" eaLnBrk="0" fontAlgn="base" hangingPunct="0">
        <a:spcBef>
          <a:spcPct val="0"/>
        </a:spcBef>
        <a:spcAft>
          <a:spcPct val="4000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17113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0" y="4546947"/>
            <a:ext cx="9009530" cy="1202499"/>
          </a:xfrm>
        </p:spPr>
        <p:txBody>
          <a:bodyPr/>
          <a:lstStyle/>
          <a:p>
            <a:pPr algn="ctr">
              <a:lnSpc>
                <a:spcPts val="3200"/>
              </a:lnSpc>
            </a:pPr>
            <a:r>
              <a:rPr lang="en-CA" dirty="0" smtClean="0"/>
              <a:t>CHAPITRE 3:  </a:t>
            </a:r>
            <a:r>
              <a:rPr lang="en-CA" dirty="0" err="1" smtClean="0"/>
              <a:t>L’éthique</a:t>
            </a:r>
            <a:r>
              <a:rPr lang="en-CA" dirty="0" smtClean="0"/>
              <a:t>, la </a:t>
            </a:r>
            <a:r>
              <a:rPr lang="en-CA" dirty="0" err="1" smtClean="0"/>
              <a:t>responsabilité</a:t>
            </a:r>
            <a:r>
              <a:rPr lang="en-CA" dirty="0" smtClean="0"/>
              <a:t> </a:t>
            </a:r>
            <a:r>
              <a:rPr lang="en-CA" dirty="0" err="1" smtClean="0"/>
              <a:t>sociale</a:t>
            </a:r>
            <a:r>
              <a:rPr lang="en-CA" dirty="0" smtClean="0"/>
              <a:t> et la </a:t>
            </a:r>
            <a:r>
              <a:rPr lang="en-CA" dirty="0" err="1" smtClean="0"/>
              <a:t>diversité</a:t>
            </a:r>
            <a:r>
              <a:rPr lang="en-CA" dirty="0" smtClean="0">
                <a:solidFill>
                  <a:schemeClr val="bg1"/>
                </a:solidFill>
              </a:rPr>
              <a:t/>
            </a:r>
            <a:br>
              <a:rPr lang="en-CA" dirty="0" smtClean="0">
                <a:solidFill>
                  <a:schemeClr val="bg1"/>
                </a:solidFill>
              </a:rPr>
            </a:br>
            <a:endParaRPr lang="fr-FR" i="1" dirty="0">
              <a:solidFill>
                <a:schemeClr val="bg1"/>
              </a:solidFill>
            </a:endParaRPr>
          </a:p>
        </p:txBody>
      </p:sp>
      <p:sp>
        <p:nvSpPr>
          <p:cNvPr id="6" name="Sous-titre 5"/>
          <p:cNvSpPr>
            <a:spLocks noGrp="1"/>
          </p:cNvSpPr>
          <p:nvPr>
            <p:ph type="subTitle" idx="1"/>
          </p:nvPr>
        </p:nvSpPr>
        <p:spPr>
          <a:xfrm>
            <a:off x="2843409" y="3695179"/>
            <a:ext cx="3569918" cy="588723"/>
          </a:xfrm>
        </p:spPr>
        <p:txBody>
          <a:bodyPr/>
          <a:lstStyle/>
          <a:p>
            <a:pPr algn="ctr"/>
            <a:r>
              <a:rPr lang="fr-FR" sz="1800" cap="none" dirty="0" smtClean="0">
                <a:solidFill>
                  <a:schemeClr val="bg2"/>
                </a:solidFill>
              </a:rPr>
              <a:t> </a:t>
            </a:r>
          </a:p>
          <a:p>
            <a:pPr algn="ctr"/>
            <a:r>
              <a:rPr lang="fr-FR" b="1" dirty="0" smtClean="0">
                <a:solidFill>
                  <a:schemeClr val="bg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fr-FR" sz="1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Professeur :Dr </a:t>
            </a:r>
            <a:r>
              <a:rPr lang="fr-FR" sz="1800" b="1" dirty="0" err="1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Séli</a:t>
            </a:r>
            <a:r>
              <a:rPr lang="fr-FR" sz="1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APEDOME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10448" y="2658022"/>
            <a:ext cx="2901005" cy="755795"/>
          </a:xfrm>
          <a:prstGeom prst="rect">
            <a:avLst/>
          </a:prstGeom>
        </p:spPr>
        <p:txBody>
          <a:bodyPr>
            <a:prstTxWarp prst="textCanUp">
              <a:avLst>
                <a:gd name="adj" fmla="val 91037"/>
              </a:avLst>
            </a:prstTxWarp>
            <a:spAutoFit/>
          </a:bodyPr>
          <a:lstStyle/>
          <a:p>
            <a:pPr algn="ctr"/>
            <a:r>
              <a:rPr lang="fr-FR" sz="3200" i="1" kern="0" dirty="0" smtClean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n-lt"/>
                <a:cs typeface="Calibri"/>
              </a:rPr>
              <a:t>Automne 2015</a:t>
            </a:r>
            <a:endParaRPr lang="fr-FR" dirty="0">
              <a:solidFill>
                <a:schemeClr val="bg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+mn-lt"/>
            </a:endParaRPr>
          </a:p>
        </p:txBody>
      </p:sp>
      <p:sp>
        <p:nvSpPr>
          <p:cNvPr id="7" name="Titre 4"/>
          <p:cNvSpPr txBox="1">
            <a:spLocks/>
          </p:cNvSpPr>
          <p:nvPr/>
        </p:nvSpPr>
        <p:spPr bwMode="gray">
          <a:xfrm>
            <a:off x="0" y="200415"/>
            <a:ext cx="9009530" cy="1202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CA" sz="3200" b="1" kern="0" dirty="0" smtClean="0">
                <a:solidFill>
                  <a:schemeClr val="bg1"/>
                </a:solidFill>
                <a:latin typeface="Arial Narrow" pitchFamily="34" charset="0"/>
                <a:cs typeface="Tahoma" pitchFamily="34" charset="0"/>
              </a:rPr>
              <a:t>Introduction à la </a:t>
            </a:r>
            <a:r>
              <a:rPr lang="en-CA" sz="3200" b="1" kern="0" dirty="0" err="1" smtClean="0">
                <a:solidFill>
                  <a:schemeClr val="bg1"/>
                </a:solidFill>
                <a:latin typeface="Arial Narrow" pitchFamily="34" charset="0"/>
                <a:cs typeface="Tahoma" pitchFamily="34" charset="0"/>
              </a:rPr>
              <a:t>gestion</a:t>
            </a:r>
            <a:r>
              <a:rPr lang="en-CA" sz="3200" b="1" kern="0" dirty="0" smtClean="0">
                <a:solidFill>
                  <a:schemeClr val="bg1"/>
                </a:solidFill>
                <a:latin typeface="Arial Narrow" pitchFamily="34" charset="0"/>
                <a:cs typeface="Tahoma" pitchFamily="34" charset="0"/>
              </a:rPr>
              <a:t> des affaires</a:t>
            </a:r>
            <a: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/>
            </a:r>
            <a:b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</a:br>
            <a: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>ADM1500 A</a:t>
            </a:r>
            <a:r>
              <a:rPr kumimoji="0" lang="fr-FR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/>
            </a:r>
            <a:br>
              <a:rPr kumimoji="0" lang="fr-FR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</a:br>
            <a:endParaRPr kumimoji="0" lang="fr-FR" sz="3200" b="1" i="1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ＭＳ Ｐゴシック" charset="0"/>
              <a:cs typeface="Tahoma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317315" y="5686816"/>
            <a:ext cx="41586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i="1" dirty="0" smtClean="0"/>
              <a:t>Révision</a:t>
            </a:r>
            <a:endParaRPr lang="fr-FR" sz="3200" i="1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dirty="0" smtClean="0">
                <a:latin typeface="Arial Narrow" charset="0"/>
                <a:cs typeface="Tahoma" charset="0"/>
              </a:rPr>
              <a:t>Révision</a:t>
            </a:r>
            <a:endParaRPr lang="fr-FR" dirty="0">
              <a:latin typeface="Arial Narrow" charset="0"/>
              <a:cs typeface="Tahoma" charset="0"/>
            </a:endParaRPr>
          </a:p>
        </p:txBody>
      </p:sp>
      <p:sp>
        <p:nvSpPr>
          <p:cNvPr id="16387" name="Rectangle 9"/>
          <p:cNvSpPr>
            <a:spLocks noGrp="1" noChangeArrowheads="1"/>
          </p:cNvSpPr>
          <p:nvPr>
            <p:ph idx="1"/>
          </p:nvPr>
        </p:nvSpPr>
        <p:spPr>
          <a:xfrm>
            <a:off x="300625" y="3419605"/>
            <a:ext cx="4221272" cy="1979112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Font typeface="+mj-lt"/>
              <a:buAutoNum type="arabicPeriod"/>
            </a:pPr>
            <a:endParaRPr lang="fr-FR" b="1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b="1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sz="2800" b="1" dirty="0">
              <a:latin typeface="Arial" charset="0"/>
              <a:cs typeface="Arial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63255" y="1465545"/>
            <a:ext cx="841749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fr-FR" b="1" smtClean="0"/>
              <a:t>Questions </a:t>
            </a:r>
            <a:r>
              <a:rPr lang="fr-FR" b="1" dirty="0" smtClean="0"/>
              <a:t>de cours</a:t>
            </a:r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b="1" dirty="0" smtClean="0"/>
              <a:t>Sujets de discussion</a:t>
            </a:r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/>
            <a:endParaRPr lang="fr-FR" b="1" dirty="0" smtClean="0"/>
          </a:p>
          <a:p>
            <a:pPr marL="457200" indent="-457200"/>
            <a:endParaRPr lang="fr-FR" b="1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Révision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3031299" y="1277655"/>
            <a:ext cx="3657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Question de cours</a:t>
            </a:r>
            <a:endParaRPr lang="fr-FR" b="1" dirty="0"/>
          </a:p>
        </p:txBody>
      </p:sp>
      <p:sp>
        <p:nvSpPr>
          <p:cNvPr id="12" name="Flèche vers la droite 6"/>
          <p:cNvSpPr/>
          <p:nvPr/>
        </p:nvSpPr>
        <p:spPr bwMode="auto">
          <a:xfrm>
            <a:off x="250521" y="2016246"/>
            <a:ext cx="1773564" cy="396000"/>
          </a:xfrm>
          <a:prstGeom prst="rightArrow">
            <a:avLst>
              <a:gd name="adj1" fmla="val 50000"/>
              <a:gd name="adj2" fmla="val 29999"/>
            </a:avLst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0" y="1579689"/>
            <a:ext cx="1778697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Question de cours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Sujets de discussion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</p:txBody>
      </p:sp>
      <p:sp>
        <p:nvSpPr>
          <p:cNvPr id="6" name="ZoneTexte 5"/>
          <p:cNvSpPr txBox="1"/>
          <p:nvPr/>
        </p:nvSpPr>
        <p:spPr>
          <a:xfrm>
            <a:off x="2041742" y="1766170"/>
            <a:ext cx="68392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1.Indiquez en quoi l’éthique personnelle diffère de l’éthique organisationnelle?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1991639" y="2918564"/>
            <a:ext cx="7152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2.Qu’est ce qui distingue l’école de pensée prônant l’utilitarisme de l’école prônant les droits moraux ?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1816274" y="4246323"/>
            <a:ext cx="6576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3.Qu’est ce que l’éthique commerciale ?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1878904" y="5248405"/>
            <a:ext cx="66638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4. Qu’est ce qu’un code de déontologie?</a:t>
            </a:r>
            <a:endParaRPr lang="fr-FR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Révision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129425" y="3419604"/>
            <a:ext cx="67264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7. Donnez trois arguments contre de l’engagement social des entreprises.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317315" y="5924811"/>
            <a:ext cx="6300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9.Qu’est ce qu’un bilan social?</a:t>
            </a:r>
            <a:endParaRPr lang="fr-FR" dirty="0"/>
          </a:p>
        </p:txBody>
      </p:sp>
      <p:sp>
        <p:nvSpPr>
          <p:cNvPr id="9" name="Flèche vers la droite 6"/>
          <p:cNvSpPr/>
          <p:nvPr/>
        </p:nvSpPr>
        <p:spPr bwMode="auto">
          <a:xfrm>
            <a:off x="250521" y="2016246"/>
            <a:ext cx="1773564" cy="396000"/>
          </a:xfrm>
          <a:prstGeom prst="rightArrow">
            <a:avLst>
              <a:gd name="adj1" fmla="val 50000"/>
              <a:gd name="adj2" fmla="val 29999"/>
            </a:avLst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1579689"/>
            <a:ext cx="1778697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Question de cours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Sujets de discussion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</p:txBody>
      </p:sp>
      <p:sp>
        <p:nvSpPr>
          <p:cNvPr id="8" name="ZoneTexte 7"/>
          <p:cNvSpPr txBox="1"/>
          <p:nvPr/>
        </p:nvSpPr>
        <p:spPr>
          <a:xfrm>
            <a:off x="2304789" y="1503123"/>
            <a:ext cx="63882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5. Définissez la responsabilité sociale 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2192054" y="2457189"/>
            <a:ext cx="67264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6. Donnez trois arguments en faveur de l’engagement social des entreprises.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2179528" y="4572000"/>
            <a:ext cx="64133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8.Décrivez brièvement  les différents modes de conduite qu’une entreprise peut adopter pour être socialement responsable</a:t>
            </a:r>
            <a:endParaRPr lang="fr-F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Révision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016689" y="2204581"/>
            <a:ext cx="6651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10.Quelle est la signification de l’expression la diversité de la main d’œuvre; la gestion de la diversité ?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091847" y="3883067"/>
            <a:ext cx="67891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11.Quelles stratégies peuvent utiliser les entreprises pour gérer la diversité de la main-d’œuvre?</a:t>
            </a:r>
            <a:endParaRPr lang="fr-FR" dirty="0"/>
          </a:p>
        </p:txBody>
      </p:sp>
      <p:sp>
        <p:nvSpPr>
          <p:cNvPr id="7" name="Flèche vers la droite 6"/>
          <p:cNvSpPr/>
          <p:nvPr/>
        </p:nvSpPr>
        <p:spPr bwMode="auto">
          <a:xfrm>
            <a:off x="250521" y="2016246"/>
            <a:ext cx="1773564" cy="396000"/>
          </a:xfrm>
          <a:prstGeom prst="rightArrow">
            <a:avLst>
              <a:gd name="adj1" fmla="val 50000"/>
              <a:gd name="adj2" fmla="val 29999"/>
            </a:avLst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0" y="1579689"/>
            <a:ext cx="1778697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Question de cours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Sujets de discussion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Révision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17732" y="1490597"/>
            <a:ext cx="45970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2. Sujets de discussion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916483" y="2141951"/>
            <a:ext cx="69394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1.Les dirigeants d’entreprise sont-ils plus à l’écoute des groupe minoritaire aujourd’hui que par le passé?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2016690" y="3895595"/>
            <a:ext cx="69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2. Êtes vous d’avis que le bilan social pousse les entreprises à assumer leur responsabilité social?</a:t>
            </a:r>
            <a:endParaRPr lang="fr-FR" dirty="0"/>
          </a:p>
        </p:txBody>
      </p:sp>
      <p:sp>
        <p:nvSpPr>
          <p:cNvPr id="8" name="Flèche vers la droite 6"/>
          <p:cNvSpPr/>
          <p:nvPr/>
        </p:nvSpPr>
        <p:spPr bwMode="auto">
          <a:xfrm>
            <a:off x="388307" y="3193692"/>
            <a:ext cx="1773564" cy="396000"/>
          </a:xfrm>
          <a:prstGeom prst="rightArrow">
            <a:avLst>
              <a:gd name="adj1" fmla="val 50000"/>
              <a:gd name="adj2" fmla="val 29999"/>
            </a:avLst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1579689"/>
            <a:ext cx="1778697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Question de cours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Sujets de discussion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Standarddesign">
  <a:themeElements>
    <a:clrScheme name="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8A058"/>
      </a:accent2>
      <a:accent3>
        <a:srgbClr val="FFFFFF"/>
      </a:accent3>
      <a:accent4>
        <a:srgbClr val="000000"/>
      </a:accent4>
      <a:accent5>
        <a:srgbClr val="FECFAA"/>
      </a:accent5>
      <a:accent6>
        <a:srgbClr val="B5914F"/>
      </a:accent6>
      <a:hlink>
        <a:srgbClr val="990000"/>
      </a:hlink>
      <a:folHlink>
        <a:srgbClr val="990000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8A058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5914F"/>
        </a:accent6>
        <a:hlink>
          <a:srgbClr val="C40505"/>
        </a:hlink>
        <a:folHlink>
          <a:srgbClr val="91919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16094</TotalTime>
  <Words>274</Words>
  <Application>Microsoft Macintosh PowerPoint</Application>
  <PresentationFormat>On-screen Show (4:3)</PresentationFormat>
  <Paragraphs>133</Paragraphs>
  <Slides>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1_Standarddesign</vt:lpstr>
      <vt:lpstr>CHAPITRE 3:  L’éthique, la responsabilité sociale et la diversité </vt:lpstr>
      <vt:lpstr>Révision</vt:lpstr>
      <vt:lpstr>Révision</vt:lpstr>
      <vt:lpstr>Révision</vt:lpstr>
      <vt:lpstr>Révision</vt:lpstr>
      <vt:lpstr>Révision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seli</dc:creator>
  <dc:description>PresentationLoad.com</dc:description>
  <cp:lastModifiedBy>mob mob</cp:lastModifiedBy>
  <cp:revision>1541</cp:revision>
  <dcterms:created xsi:type="dcterms:W3CDTF">2007-11-27T23:54:21Z</dcterms:created>
  <dcterms:modified xsi:type="dcterms:W3CDTF">2015-10-31T21:41:14Z</dcterms:modified>
</cp:coreProperties>
</file>