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1"/>
  </p:sldMasterIdLst>
  <p:notesMasterIdLst>
    <p:notesMasterId r:id="rId43"/>
  </p:notesMasterIdLst>
  <p:handoutMasterIdLst>
    <p:handoutMasterId r:id="rId44"/>
  </p:handoutMasterIdLst>
  <p:sldIdLst>
    <p:sldId id="261" r:id="rId2"/>
    <p:sldId id="258" r:id="rId3"/>
    <p:sldId id="296" r:id="rId4"/>
    <p:sldId id="329" r:id="rId5"/>
    <p:sldId id="330" r:id="rId6"/>
    <p:sldId id="262" r:id="rId7"/>
    <p:sldId id="331" r:id="rId8"/>
    <p:sldId id="332" r:id="rId9"/>
    <p:sldId id="333" r:id="rId10"/>
    <p:sldId id="334" r:id="rId11"/>
    <p:sldId id="295" r:id="rId12"/>
    <p:sldId id="335" r:id="rId13"/>
    <p:sldId id="267" r:id="rId14"/>
    <p:sldId id="271" r:id="rId15"/>
    <p:sldId id="285" r:id="rId16"/>
    <p:sldId id="287" r:id="rId17"/>
    <p:sldId id="286" r:id="rId18"/>
    <p:sldId id="301" r:id="rId19"/>
    <p:sldId id="328" r:id="rId20"/>
    <p:sldId id="303" r:id="rId21"/>
    <p:sldId id="304" r:id="rId22"/>
    <p:sldId id="305" r:id="rId23"/>
    <p:sldId id="306" r:id="rId24"/>
    <p:sldId id="325" r:id="rId25"/>
    <p:sldId id="307" r:id="rId26"/>
    <p:sldId id="308" r:id="rId27"/>
    <p:sldId id="309" r:id="rId28"/>
    <p:sldId id="310" r:id="rId29"/>
    <p:sldId id="311" r:id="rId30"/>
    <p:sldId id="312" r:id="rId31"/>
    <p:sldId id="314" r:id="rId32"/>
    <p:sldId id="315" r:id="rId33"/>
    <p:sldId id="316" r:id="rId34"/>
    <p:sldId id="326" r:id="rId35"/>
    <p:sldId id="317" r:id="rId36"/>
    <p:sldId id="318" r:id="rId37"/>
    <p:sldId id="327" r:id="rId38"/>
    <p:sldId id="321" r:id="rId39"/>
    <p:sldId id="322" r:id="rId40"/>
    <p:sldId id="323" r:id="rId41"/>
    <p:sldId id="324" r:id="rId42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lnSpc>
        <a:spcPct val="80000"/>
      </a:lnSpc>
      <a:spcBef>
        <a:spcPct val="20000"/>
      </a:spcBef>
      <a:spcAft>
        <a:spcPct val="0"/>
      </a:spcAft>
      <a:buClr>
        <a:srgbClr val="6699FF"/>
      </a:buClr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lnSpc>
        <a:spcPct val="80000"/>
      </a:lnSpc>
      <a:spcBef>
        <a:spcPct val="20000"/>
      </a:spcBef>
      <a:spcAft>
        <a:spcPct val="0"/>
      </a:spcAft>
      <a:buClr>
        <a:srgbClr val="6699FF"/>
      </a:buClr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lnSpc>
        <a:spcPct val="80000"/>
      </a:lnSpc>
      <a:spcBef>
        <a:spcPct val="20000"/>
      </a:spcBef>
      <a:spcAft>
        <a:spcPct val="0"/>
      </a:spcAft>
      <a:buClr>
        <a:srgbClr val="6699FF"/>
      </a:buClr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lnSpc>
        <a:spcPct val="80000"/>
      </a:lnSpc>
      <a:spcBef>
        <a:spcPct val="20000"/>
      </a:spcBef>
      <a:spcAft>
        <a:spcPct val="0"/>
      </a:spcAft>
      <a:buClr>
        <a:srgbClr val="6699FF"/>
      </a:buClr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lnSpc>
        <a:spcPct val="80000"/>
      </a:lnSpc>
      <a:spcBef>
        <a:spcPct val="20000"/>
      </a:spcBef>
      <a:spcAft>
        <a:spcPct val="0"/>
      </a:spcAft>
      <a:buClr>
        <a:srgbClr val="6699FF"/>
      </a:buClr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FFD9D9"/>
    <a:srgbClr val="FF0000"/>
    <a:srgbClr val="99CCFF"/>
    <a:srgbClr val="FFFF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86828" autoAdjust="0"/>
  </p:normalViewPr>
  <p:slideViewPr>
    <p:cSldViewPr snapToGrid="0">
      <p:cViewPr varScale="1">
        <p:scale>
          <a:sx n="70" d="100"/>
          <a:sy n="70" d="100"/>
        </p:scale>
        <p:origin x="93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80"/>
    </p:cViewPr>
  </p:sorterViewPr>
  <p:notesViewPr>
    <p:cSldViewPr snapToGrid="0">
      <p:cViewPr varScale="1">
        <p:scale>
          <a:sx n="37" d="100"/>
          <a:sy n="37" d="100"/>
        </p:scale>
        <p:origin x="-1566" y="-96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D86EB253-4E08-44D6-8708-3D22FF3EBE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7674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820738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61" tIns="48331" rIns="96661" bIns="48331" numCol="1" anchor="t" anchorCtr="0" compatLnSpc="1">
            <a:prstTxWarp prst="textNoShape">
              <a:avLst/>
            </a:prstTxWarp>
            <a:spAutoFit/>
          </a:bodyPr>
          <a:lstStyle>
            <a:lvl1pPr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329363" y="0"/>
            <a:ext cx="985837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61" tIns="48331" rIns="96661" bIns="48331" numCol="1" anchor="t" anchorCtr="0" compatLnSpc="1">
            <a:prstTxWarp prst="textNoShape">
              <a:avLst/>
            </a:prstTxWarp>
            <a:spAutoFit/>
          </a:bodyPr>
          <a:lstStyle>
            <a:lvl1pPr algn="r"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2655888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61" tIns="48331" rIns="96661" bIns="48331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07513"/>
            <a:ext cx="72866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61" tIns="48331" rIns="96661" bIns="48331" numCol="1" anchor="b" anchorCtr="0" compatLnSpc="1">
            <a:prstTxWarp prst="textNoShape">
              <a:avLst/>
            </a:prstTxWarp>
            <a:spAutoFit/>
          </a:bodyPr>
          <a:lstStyle>
            <a:lvl1pPr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918325" y="9307513"/>
            <a:ext cx="396875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61" tIns="48331" rIns="96661" bIns="48331" numCol="1" anchor="b" anchorCtr="0" compatLnSpc="1">
            <a:prstTxWarp prst="textNoShape">
              <a:avLst/>
            </a:prstTxWarp>
            <a:spAutoFit/>
          </a:bodyPr>
          <a:lstStyle>
            <a:lvl1pPr algn="r"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/>
            </a:lvl1pPr>
          </a:lstStyle>
          <a:p>
            <a:pPr>
              <a:defRPr/>
            </a:pPr>
            <a:fld id="{5788363E-0B55-4C6D-894F-612F3955713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5829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D61EB6-E549-48F3-944A-B0C311CDCE9F}" type="slidenum">
              <a:rPr lang="en-GB" smtClean="0"/>
              <a:pPr/>
              <a:t>1</a:t>
            </a:fld>
            <a:endParaRPr lang="en-GB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57600" y="2520950"/>
            <a:ext cx="0" cy="0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402138"/>
            <a:ext cx="1209675" cy="277812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4085119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199597-2E20-4660-A49D-A5E4C46429E0}" type="slidenum">
              <a:rPr lang="en-GB" smtClean="0"/>
              <a:pPr/>
              <a:t>2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57600" y="2520950"/>
            <a:ext cx="0" cy="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402138"/>
            <a:ext cx="1209675" cy="277812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3728424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334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noProof="0" dirty="0" smtClean="0"/>
              <a:t>Exemple de cladogramme…..</a:t>
            </a:r>
          </a:p>
          <a:p>
            <a:r>
              <a:rPr lang="fr-CA" noProof="0" dirty="0" smtClean="0"/>
              <a:t>Suite</a:t>
            </a:r>
            <a:r>
              <a:rPr lang="fr-CA" baseline="0" noProof="0" dirty="0" smtClean="0"/>
              <a:t> de groupes </a:t>
            </a:r>
            <a:r>
              <a:rPr lang="fr-CA" baseline="0" noProof="0" dirty="0" err="1" smtClean="0"/>
              <a:t>monophyletiques</a:t>
            </a:r>
            <a:r>
              <a:rPr lang="fr-CA" baseline="0" noProof="0" dirty="0" smtClean="0"/>
              <a:t> imbriques les uns dans les autres, sans chevauchement</a:t>
            </a:r>
            <a:endParaRPr lang="fr-CA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47697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noProof="0" dirty="0" smtClean="0"/>
              <a:t>Exemple de cladogramme…..</a:t>
            </a:r>
          </a:p>
          <a:p>
            <a:r>
              <a:rPr lang="fr-CA" noProof="0" dirty="0" smtClean="0"/>
              <a:t>Suite</a:t>
            </a:r>
            <a:r>
              <a:rPr lang="fr-CA" baseline="0" noProof="0" dirty="0" smtClean="0"/>
              <a:t> de groupes </a:t>
            </a:r>
            <a:r>
              <a:rPr lang="fr-CA" baseline="0" noProof="0" dirty="0" err="1" smtClean="0"/>
              <a:t>monophyletiques</a:t>
            </a:r>
            <a:r>
              <a:rPr lang="fr-CA" baseline="0" noProof="0" dirty="0" smtClean="0"/>
              <a:t> imbriques les uns dans les autres, sans chevauchement</a:t>
            </a:r>
            <a:endParaRPr lang="fr-CA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3148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CE7402-7DC2-4288-BCF5-BB664E96F784}" type="slidenum">
              <a:rPr lang="en-GB" smtClean="0"/>
              <a:pPr/>
              <a:t>6</a:t>
            </a:fld>
            <a:endParaRPr lang="en-GB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18216563" cy="460375"/>
          </a:xfrm>
          <a:noFill/>
          <a:ln/>
        </p:spPr>
        <p:txBody>
          <a:bodyPr/>
          <a:lstStyle/>
          <a:p>
            <a:pPr eaLnBrk="1" hangingPunct="1"/>
            <a:r>
              <a:rPr lang="en-US" smtClean="0"/>
              <a:t>Cladogram: Branching diagram (tree) that presents the distribution of derived characteristics (apomorphies) within a group of species / taxa. An apomorphy shared by many species is called synapomorphy. Synapomorphy defines monophyletic groups = groups that contains all the species which present a derived stage and its direct ancester</a:t>
            </a:r>
          </a:p>
        </p:txBody>
      </p:sp>
    </p:spTree>
    <p:extLst>
      <p:ext uri="{BB962C8B-B14F-4D97-AF65-F5344CB8AC3E}">
        <p14:creationId xmlns:p14="http://schemas.microsoft.com/office/powerpoint/2010/main" val="801316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err="1" smtClean="0"/>
              <a:t>Maintenant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regardons</a:t>
            </a:r>
            <a:r>
              <a:rPr lang="en-US" baseline="0" dirty="0" smtClean="0"/>
              <a:t> comment la </a:t>
            </a:r>
            <a:r>
              <a:rPr lang="en-US" baseline="0" dirty="0" err="1" smtClean="0"/>
              <a:t>clasdistique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permet</a:t>
            </a:r>
            <a:r>
              <a:rPr lang="en-US" baseline="0" dirty="0" smtClean="0"/>
              <a:t> de se </a:t>
            </a:r>
            <a:r>
              <a:rPr lang="en-US" baseline="0" dirty="0" err="1" smtClean="0"/>
              <a:t>pencher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l’evolution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especes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Les </a:t>
            </a:r>
            <a:r>
              <a:rPr lang="en-US" baseline="0" dirty="0" err="1" smtClean="0"/>
              <a:t>caracteres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etudies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particularite</a:t>
            </a:r>
            <a:r>
              <a:rPr lang="en-US" baseline="0" dirty="0" smtClean="0"/>
              <a:t>, qui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qu’ils</a:t>
            </a:r>
            <a:r>
              <a:rPr lang="en-US" baseline="0" dirty="0" smtClean="0"/>
              <a:t> existent sous </a:t>
            </a:r>
            <a:r>
              <a:rPr lang="en-US" baseline="0" dirty="0" err="1" smtClean="0"/>
              <a:t>differentes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formes</a:t>
            </a:r>
            <a:r>
              <a:rPr lang="en-US" baseline="0" dirty="0" smtClean="0"/>
              <a:t>……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Pour </a:t>
            </a:r>
            <a:r>
              <a:rPr lang="en-US" baseline="0" dirty="0" err="1" smtClean="0"/>
              <a:t>construire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cladogramme</a:t>
            </a:r>
            <a:r>
              <a:rPr lang="en-US" baseline="0" dirty="0" smtClean="0"/>
              <a:t> on </a:t>
            </a:r>
            <a:r>
              <a:rPr lang="en-US" baseline="0" dirty="0" err="1" smtClean="0"/>
              <a:t>va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en</a:t>
            </a:r>
            <a:r>
              <a:rPr lang="en-US" baseline="0" dirty="0" smtClean="0"/>
              <a:t> fait </a:t>
            </a:r>
            <a:r>
              <a:rPr lang="en-US" baseline="0" dirty="0" err="1" smtClean="0"/>
              <a:t>representer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facon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graphique</a:t>
            </a:r>
            <a:r>
              <a:rPr lang="en-US" baseline="0" dirty="0" smtClean="0"/>
              <a:t> la distribution des </a:t>
            </a:r>
            <a:r>
              <a:rPr lang="en-US" baseline="0" dirty="0" err="1" smtClean="0"/>
              <a:t>caracteres</a:t>
            </a:r>
            <a:r>
              <a:rPr lang="en-US" baseline="0" dirty="0" smtClean="0"/>
              <a:t> derives.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40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Si on </a:t>
            </a:r>
            <a:r>
              <a:rPr lang="en-US" dirty="0" err="1" smtClean="0"/>
              <a:t>regarde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maintenant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methode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permettant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construire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cladogramme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appelee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cladistique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>
                <a:solidFill>
                  <a:prstClr val="black"/>
                </a:solidFill>
              </a:rPr>
              <a:pPr/>
              <a:t>8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6239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La </a:t>
            </a:r>
            <a:r>
              <a:rPr lang="en-US" dirty="0" err="1" smtClean="0"/>
              <a:t>vache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presente</a:t>
            </a:r>
            <a:r>
              <a:rPr lang="en-US" baseline="0" dirty="0" smtClean="0"/>
              <a:t> les memes </a:t>
            </a:r>
            <a:r>
              <a:rPr lang="en-US" baseline="0" dirty="0" err="1" smtClean="0"/>
              <a:t>caracteristiques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l’orque</a:t>
            </a:r>
            <a:r>
              <a:rPr lang="en-US" baseline="0" dirty="0" smtClean="0"/>
              <a:t> et le lapin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Maintenant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regardons</a:t>
            </a:r>
            <a:r>
              <a:rPr lang="en-US" baseline="0" dirty="0" smtClean="0"/>
              <a:t> comment la </a:t>
            </a:r>
            <a:r>
              <a:rPr lang="en-US" baseline="0" dirty="0" err="1" smtClean="0"/>
              <a:t>clasdistique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permet</a:t>
            </a:r>
            <a:r>
              <a:rPr lang="en-US" baseline="0" dirty="0" smtClean="0"/>
              <a:t> de se </a:t>
            </a:r>
            <a:r>
              <a:rPr lang="en-US" baseline="0" dirty="0" err="1" smtClean="0"/>
              <a:t>pencher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l’evolution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especes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Les </a:t>
            </a:r>
            <a:r>
              <a:rPr lang="en-US" baseline="0" dirty="0" err="1" smtClean="0"/>
              <a:t>caracteres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etudies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particularite</a:t>
            </a:r>
            <a:r>
              <a:rPr lang="en-US" baseline="0" dirty="0" smtClean="0"/>
              <a:t>, qui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qu’ils</a:t>
            </a:r>
            <a:r>
              <a:rPr lang="en-US" baseline="0" dirty="0" smtClean="0"/>
              <a:t> existent sous </a:t>
            </a:r>
            <a:r>
              <a:rPr lang="en-US" baseline="0" dirty="0" err="1" smtClean="0"/>
              <a:t>differentes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formes</a:t>
            </a:r>
            <a:r>
              <a:rPr lang="en-US" baseline="0" dirty="0" smtClean="0"/>
              <a:t>……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>
                <a:solidFill>
                  <a:prstClr val="black"/>
                </a:solidFill>
              </a:rPr>
              <a:pPr/>
              <a:t>9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239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>
                <a:solidFill>
                  <a:prstClr val="black"/>
                </a:solidFill>
              </a:rPr>
              <a:pPr/>
              <a:t>10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0961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A7CC6D-E14E-4EDF-8AC4-7EB7C8679E9A}" type="slidenum">
              <a:rPr lang="en-GB" smtClean="0"/>
              <a:pPr/>
              <a:t>11</a:t>
            </a:fld>
            <a:endParaRPr lang="en-GB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18095913" cy="460375"/>
          </a:xfrm>
          <a:noFill/>
          <a:ln/>
        </p:spPr>
        <p:txBody>
          <a:bodyPr/>
          <a:lstStyle/>
          <a:p>
            <a:pPr eaLnBrk="1" hangingPunct="1"/>
            <a:r>
              <a:rPr lang="en-US" smtClean="0"/>
              <a:t>parsimony: it is not because simplicity is most likely to be real. Nature is not simple and simplicity does not exist. It’s a question of probability: it is more probable that an initial event occurred in a common ancestor then was transmitted to descendants, than the other possibilty which involves several identical events occurring independently in several species.</a:t>
            </a:r>
          </a:p>
        </p:txBody>
      </p:sp>
    </p:spTree>
    <p:extLst>
      <p:ext uri="{BB962C8B-B14F-4D97-AF65-F5344CB8AC3E}">
        <p14:creationId xmlns:p14="http://schemas.microsoft.com/office/powerpoint/2010/main" val="13570185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Pour </a:t>
            </a:r>
            <a:r>
              <a:rPr lang="en-US" baseline="0" dirty="0" err="1" smtClean="0"/>
              <a:t>construire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cladogramme</a:t>
            </a:r>
            <a:r>
              <a:rPr lang="en-US" baseline="0" dirty="0" smtClean="0"/>
              <a:t> on </a:t>
            </a:r>
            <a:r>
              <a:rPr lang="en-US" baseline="0" dirty="0" err="1" smtClean="0"/>
              <a:t>va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en</a:t>
            </a:r>
            <a:r>
              <a:rPr lang="en-US" baseline="0" dirty="0" smtClean="0"/>
              <a:t> fait </a:t>
            </a:r>
            <a:r>
              <a:rPr lang="en-US" baseline="0" dirty="0" err="1" smtClean="0"/>
              <a:t>representer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facon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graphique</a:t>
            </a:r>
            <a:r>
              <a:rPr lang="en-US" baseline="0" dirty="0" smtClean="0"/>
              <a:t> la distribution des </a:t>
            </a:r>
            <a:r>
              <a:rPr lang="en-US" baseline="0" dirty="0" err="1" smtClean="0"/>
              <a:t>caracteres</a:t>
            </a:r>
            <a:r>
              <a:rPr lang="en-US" baseline="0" dirty="0" smtClean="0"/>
              <a:t> derives.</a:t>
            </a:r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>
                <a:solidFill>
                  <a:prstClr val="black"/>
                </a:solidFill>
              </a:rPr>
              <a:pPr/>
              <a:t>12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5675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4281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89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9395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4639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8728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470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3131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5194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4877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3533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8736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460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4111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7082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1332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3539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71967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1720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33012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1502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9697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58276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10337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98687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61050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28402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28723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358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76673"/>
            <a:ext cx="8229600" cy="4713288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938088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354491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39201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8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5411972" y="5135978"/>
            <a:ext cx="3540976" cy="1583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3245736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 bwMode="auto">
          <a:xfrm>
            <a:off x="457200" y="17828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412875"/>
            <a:ext cx="8229600" cy="471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 smtClean="0"/>
          </a:p>
        </p:txBody>
      </p:sp>
      <p:sp>
        <p:nvSpPr>
          <p:cNvPr id="6" name="Rectangle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CA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585376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4" r:id="rId3"/>
    <p:sldLayoutId id="2147483735" r:id="rId4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4.emf"/><Relationship Id="rId4" Type="http://schemas.openxmlformats.org/officeDocument/2006/relationships/package" Target="../embeddings/Microsoft_Word_Document1.docx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2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Microsoft_Word_Document3.docx"/><Relationship Id="rId5" Type="http://schemas.openxmlformats.org/officeDocument/2006/relationships/image" Target="../media/image25.emf"/><Relationship Id="rId4" Type="http://schemas.openxmlformats.org/officeDocument/2006/relationships/package" Target="../embeddings/Microsoft_Word_Document2.docx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7.emf"/><Relationship Id="rId4" Type="http://schemas.openxmlformats.org/officeDocument/2006/relationships/package" Target="../embeddings/Microsoft_Excel_Worksheet4.xlsx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8.emf"/><Relationship Id="rId4" Type="http://schemas.openxmlformats.org/officeDocument/2006/relationships/package" Target="../embeddings/Microsoft_Excel_Worksheet5.xlsx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31.emf"/><Relationship Id="rId4" Type="http://schemas.openxmlformats.org/officeDocument/2006/relationships/package" Target="../embeddings/Microsoft_Excel_Worksheet6.xlsx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5.emf"/><Relationship Id="rId4" Type="http://schemas.openxmlformats.org/officeDocument/2006/relationships/package" Target="../embeddings/Microsoft_Excel_Worksheet7.xlsx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6.emf"/><Relationship Id="rId4" Type="http://schemas.openxmlformats.org/officeDocument/2006/relationships/package" Target="../embeddings/Microsoft_Excel_Worksheet8.xlsx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7.emf"/><Relationship Id="rId4" Type="http://schemas.openxmlformats.org/officeDocument/2006/relationships/package" Target="../embeddings/Microsoft_Excel_Worksheet9.xlsx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8.emf"/><Relationship Id="rId4" Type="http://schemas.openxmlformats.org/officeDocument/2006/relationships/package" Target="../embeddings/Microsoft_Excel_Worksheet10.xlsx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9.emf"/><Relationship Id="rId4" Type="http://schemas.openxmlformats.org/officeDocument/2006/relationships/package" Target="../embeddings/Microsoft_Excel_Worksheet11.xlsx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40.emf"/><Relationship Id="rId4" Type="http://schemas.openxmlformats.org/officeDocument/2006/relationships/package" Target="../embeddings/Microsoft_Excel_Worksheet12.xlsx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Lab3 – Vertebrate Phylogeny</a:t>
            </a:r>
            <a:endParaRPr lang="en-CA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290" y="1472976"/>
            <a:ext cx="4709812" cy="4713288"/>
          </a:xfrm>
        </p:spPr>
      </p:pic>
      <p:sp>
        <p:nvSpPr>
          <p:cNvPr id="13" name="Rectangle 12"/>
          <p:cNvSpPr/>
          <p:nvPr/>
        </p:nvSpPr>
        <p:spPr>
          <a:xfrm rot="20337846">
            <a:off x="4074304" y="2542482"/>
            <a:ext cx="283189" cy="1288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2115881" y="2594346"/>
            <a:ext cx="1924493" cy="1063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08358" y="2371061"/>
            <a:ext cx="1890261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  <a:latin typeface="Century Gothic" panose="020B0502020202020204" pitchFamily="34" charset="0"/>
                <a:cs typeface="Aharoni" panose="02010803020104030203" pitchFamily="2" charset="-79"/>
              </a:rPr>
              <a:t>vertebrates</a:t>
            </a:r>
            <a:endParaRPr lang="en-CA" b="1" dirty="0">
              <a:solidFill>
                <a:srgbClr val="FF0000"/>
              </a:solidFill>
              <a:latin typeface="Century Gothic" panose="020B0502020202020204" pitchFamily="34" charset="0"/>
              <a:cs typeface="Aharoni" panose="02010803020104030203" pitchFamily="2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646964" y="4051019"/>
            <a:ext cx="17540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5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LIFE</a:t>
            </a:r>
            <a:endParaRPr lang="en-CA" sz="5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dirty="0" smtClean="0"/>
              <a:t>Objectives</a:t>
            </a:r>
            <a:endParaRPr lang="en-US" dirty="0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/>
              <a:t>U</a:t>
            </a:r>
            <a:r>
              <a:rPr lang="en-US" sz="2600" dirty="0" smtClean="0"/>
              <a:t>nderstand terminology associated with </a:t>
            </a:r>
            <a:r>
              <a:rPr lang="en-US" sz="2600" b="1" dirty="0" err="1" smtClean="0"/>
              <a:t>cladistic</a:t>
            </a:r>
            <a:r>
              <a:rPr lang="en-US" sz="2600" b="1" dirty="0" smtClean="0"/>
              <a:t> analysis</a:t>
            </a:r>
          </a:p>
          <a:p>
            <a:r>
              <a:rPr lang="en-US" sz="2600" dirty="0"/>
              <a:t>M</a:t>
            </a:r>
            <a:r>
              <a:rPr lang="en-US" sz="2600" dirty="0" smtClean="0"/>
              <a:t>ake detailed observations concerning 12 morphological characters in nine different species of chordates</a:t>
            </a:r>
          </a:p>
          <a:p>
            <a:r>
              <a:rPr lang="en-US" sz="2600" dirty="0"/>
              <a:t>E</a:t>
            </a:r>
            <a:r>
              <a:rPr lang="en-US" sz="2600" dirty="0" smtClean="0"/>
              <a:t>xpress phylogenetic information regarding the evolution of the vertebrates in a </a:t>
            </a:r>
            <a:r>
              <a:rPr lang="en-US" sz="2600" b="1" dirty="0" smtClean="0"/>
              <a:t>cladogram</a:t>
            </a:r>
          </a:p>
          <a:p>
            <a:r>
              <a:rPr lang="en-US" sz="2600" dirty="0"/>
              <a:t>R</a:t>
            </a:r>
            <a:r>
              <a:rPr lang="en-US" sz="2600" dirty="0" smtClean="0"/>
              <a:t>ecognize </a:t>
            </a:r>
            <a:r>
              <a:rPr lang="en-US" sz="2600" b="1" dirty="0" smtClean="0"/>
              <a:t>homoplasies</a:t>
            </a:r>
            <a:r>
              <a:rPr lang="en-US" sz="2600" dirty="0" smtClean="0"/>
              <a:t> and postulate whether they are the result of </a:t>
            </a:r>
            <a:r>
              <a:rPr lang="en-US" sz="2600" b="1" dirty="0" smtClean="0"/>
              <a:t>convergence</a:t>
            </a:r>
            <a:r>
              <a:rPr lang="en-US" sz="2600" dirty="0" smtClean="0"/>
              <a:t> or </a:t>
            </a:r>
            <a:r>
              <a:rPr lang="en-US" sz="2600" b="1" dirty="0" smtClean="0"/>
              <a:t>reversals</a:t>
            </a:r>
          </a:p>
          <a:p>
            <a:r>
              <a:rPr lang="en-US" sz="2600" dirty="0"/>
              <a:t>P</a:t>
            </a:r>
            <a:r>
              <a:rPr lang="en-US" sz="2600" dirty="0" smtClean="0"/>
              <a:t>ostulate a </a:t>
            </a:r>
            <a:r>
              <a:rPr lang="en-US" sz="2600" b="1" dirty="0" smtClean="0"/>
              <a:t>hypothesis</a:t>
            </a:r>
            <a:r>
              <a:rPr lang="en-US" sz="2600" dirty="0" smtClean="0"/>
              <a:t> regarding the evolution of </a:t>
            </a:r>
            <a:r>
              <a:rPr lang="en-US" sz="2600" b="1" dirty="0" smtClean="0"/>
              <a:t>endothermy</a:t>
            </a:r>
            <a:r>
              <a:rPr lang="en-US" sz="2600" dirty="0" smtClean="0"/>
              <a:t> in vertebrates</a:t>
            </a:r>
          </a:p>
          <a:p>
            <a:endParaRPr lang="en-US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Cladogram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80000"/>
              </a:lnSpc>
              <a:buFontTx/>
              <a:buNone/>
            </a:pPr>
            <a:r>
              <a:rPr lang="en-GB" sz="1800" b="1" u="sng" dirty="0" smtClean="0"/>
              <a:t>Cladogram:</a:t>
            </a:r>
            <a:r>
              <a:rPr lang="en-GB" sz="1800" dirty="0" smtClean="0"/>
              <a:t> Branching diagram that presents the relationship between different groups based on the distribution and transmission of derived characters.</a:t>
            </a:r>
            <a:endParaRPr lang="en-US" sz="1800" dirty="0" smtClean="0"/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3333750" y="5559425"/>
            <a:ext cx="9874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6(1)</a:t>
            </a:r>
            <a:endParaRPr lang="en-US" sz="1000"/>
          </a:p>
        </p:txBody>
      </p:sp>
      <p:sp>
        <p:nvSpPr>
          <p:cNvPr id="7174" name="Line 7"/>
          <p:cNvSpPr>
            <a:spLocks noChangeShapeType="1"/>
          </p:cNvSpPr>
          <p:nvPr/>
        </p:nvSpPr>
        <p:spPr bwMode="auto">
          <a:xfrm>
            <a:off x="3308350" y="5595938"/>
            <a:ext cx="0" cy="3492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75" name="Line 8"/>
          <p:cNvSpPr>
            <a:spLocks noChangeShapeType="1"/>
          </p:cNvSpPr>
          <p:nvPr/>
        </p:nvSpPr>
        <p:spPr bwMode="auto">
          <a:xfrm rot="2562564" flipV="1">
            <a:off x="2857500" y="2568575"/>
            <a:ext cx="215900" cy="2349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76" name="Line 10"/>
          <p:cNvSpPr>
            <a:spLocks noChangeShapeType="1"/>
          </p:cNvSpPr>
          <p:nvPr/>
        </p:nvSpPr>
        <p:spPr bwMode="auto">
          <a:xfrm>
            <a:off x="2984500" y="2584450"/>
            <a:ext cx="917575" cy="1970088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77" name="Line 11"/>
          <p:cNvSpPr>
            <a:spLocks noChangeShapeType="1"/>
          </p:cNvSpPr>
          <p:nvPr/>
        </p:nvSpPr>
        <p:spPr bwMode="auto">
          <a:xfrm>
            <a:off x="4519613" y="2595563"/>
            <a:ext cx="217487" cy="51435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78" name="Line 12"/>
          <p:cNvSpPr>
            <a:spLocks noChangeShapeType="1"/>
          </p:cNvSpPr>
          <p:nvPr/>
        </p:nvSpPr>
        <p:spPr bwMode="auto">
          <a:xfrm>
            <a:off x="4071938" y="2595563"/>
            <a:ext cx="430212" cy="9271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79" name="Line 13"/>
          <p:cNvSpPr>
            <a:spLocks noChangeShapeType="1"/>
          </p:cNvSpPr>
          <p:nvPr/>
        </p:nvSpPr>
        <p:spPr bwMode="auto">
          <a:xfrm flipH="1">
            <a:off x="3905250" y="2582863"/>
            <a:ext cx="1143000" cy="1995487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0" name="Line 14"/>
          <p:cNvSpPr>
            <a:spLocks noChangeShapeType="1"/>
          </p:cNvSpPr>
          <p:nvPr/>
        </p:nvSpPr>
        <p:spPr bwMode="auto">
          <a:xfrm>
            <a:off x="2019300" y="2582863"/>
            <a:ext cx="1470025" cy="2667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1" name="Line 15"/>
          <p:cNvSpPr>
            <a:spLocks noChangeShapeType="1"/>
          </p:cNvSpPr>
          <p:nvPr/>
        </p:nvSpPr>
        <p:spPr bwMode="auto">
          <a:xfrm flipH="1">
            <a:off x="3414713" y="2582863"/>
            <a:ext cx="320675" cy="92710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2" name="Line 16"/>
          <p:cNvSpPr>
            <a:spLocks noChangeShapeType="1"/>
          </p:cNvSpPr>
          <p:nvPr/>
        </p:nvSpPr>
        <p:spPr bwMode="auto">
          <a:xfrm>
            <a:off x="1379538" y="2582863"/>
            <a:ext cx="1928812" cy="30114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3" name="Text Box 17"/>
          <p:cNvSpPr txBox="1">
            <a:spLocks noChangeArrowheads="1"/>
          </p:cNvSpPr>
          <p:nvPr/>
        </p:nvSpPr>
        <p:spPr bwMode="auto">
          <a:xfrm>
            <a:off x="3414713" y="5405438"/>
            <a:ext cx="984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1(1)</a:t>
            </a:r>
            <a:endParaRPr lang="en-US" sz="1000"/>
          </a:p>
        </p:txBody>
      </p:sp>
      <p:sp>
        <p:nvSpPr>
          <p:cNvPr id="7184" name="Line 18"/>
          <p:cNvSpPr>
            <a:spLocks noChangeShapeType="1"/>
          </p:cNvSpPr>
          <p:nvPr/>
        </p:nvSpPr>
        <p:spPr bwMode="auto">
          <a:xfrm rot="2562564">
            <a:off x="3308350" y="5365750"/>
            <a:ext cx="249238" cy="158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5" name="Text Box 19"/>
          <p:cNvSpPr txBox="1">
            <a:spLocks noChangeArrowheads="1"/>
          </p:cNvSpPr>
          <p:nvPr/>
        </p:nvSpPr>
        <p:spPr bwMode="auto">
          <a:xfrm>
            <a:off x="3656013" y="5060950"/>
            <a:ext cx="857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3(1)</a:t>
            </a:r>
            <a:endParaRPr lang="en-US" sz="1000"/>
          </a:p>
        </p:txBody>
      </p:sp>
      <p:sp>
        <p:nvSpPr>
          <p:cNvPr id="7186" name="Text Box 20"/>
          <p:cNvSpPr txBox="1">
            <a:spLocks noChangeArrowheads="1"/>
          </p:cNvSpPr>
          <p:nvPr/>
        </p:nvSpPr>
        <p:spPr bwMode="auto">
          <a:xfrm>
            <a:off x="4298950" y="3971925"/>
            <a:ext cx="8572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2(1)</a:t>
            </a:r>
            <a:endParaRPr lang="en-US" sz="1000"/>
          </a:p>
        </p:txBody>
      </p:sp>
      <p:sp>
        <p:nvSpPr>
          <p:cNvPr id="7187" name="Text Box 22"/>
          <p:cNvSpPr txBox="1">
            <a:spLocks noChangeArrowheads="1"/>
          </p:cNvSpPr>
          <p:nvPr/>
        </p:nvSpPr>
        <p:spPr bwMode="auto">
          <a:xfrm>
            <a:off x="3573463" y="3627438"/>
            <a:ext cx="104298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7(1)</a:t>
            </a:r>
            <a:endParaRPr lang="en-US" sz="1000"/>
          </a:p>
        </p:txBody>
      </p:sp>
      <p:sp>
        <p:nvSpPr>
          <p:cNvPr id="7188" name="Line 24"/>
          <p:cNvSpPr>
            <a:spLocks noChangeShapeType="1"/>
          </p:cNvSpPr>
          <p:nvPr/>
        </p:nvSpPr>
        <p:spPr bwMode="auto">
          <a:xfrm rot="2562564">
            <a:off x="4060825" y="3962400"/>
            <a:ext cx="282575" cy="174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9" name="Line 28"/>
          <p:cNvSpPr>
            <a:spLocks noChangeShapeType="1"/>
          </p:cNvSpPr>
          <p:nvPr/>
        </p:nvSpPr>
        <p:spPr bwMode="auto">
          <a:xfrm rot="2562564" flipV="1">
            <a:off x="3370263" y="3648075"/>
            <a:ext cx="214312" cy="2333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90" name="Line 31"/>
          <p:cNvSpPr>
            <a:spLocks noChangeShapeType="1"/>
          </p:cNvSpPr>
          <p:nvPr/>
        </p:nvSpPr>
        <p:spPr bwMode="auto">
          <a:xfrm rot="2562564">
            <a:off x="3509963" y="5040313"/>
            <a:ext cx="250825" cy="127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91" name="Line 33"/>
          <p:cNvSpPr>
            <a:spLocks noChangeShapeType="1"/>
          </p:cNvSpPr>
          <p:nvPr/>
        </p:nvSpPr>
        <p:spPr bwMode="auto">
          <a:xfrm rot="2562564">
            <a:off x="3241675" y="5505450"/>
            <a:ext cx="250825" cy="174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92" name="Line 36"/>
          <p:cNvSpPr>
            <a:spLocks noChangeShapeType="1"/>
          </p:cNvSpPr>
          <p:nvPr/>
        </p:nvSpPr>
        <p:spPr bwMode="auto">
          <a:xfrm rot="2562564">
            <a:off x="4808538" y="2832100"/>
            <a:ext cx="179387" cy="127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93" name="Text Box 37"/>
          <p:cNvSpPr txBox="1">
            <a:spLocks noChangeArrowheads="1"/>
          </p:cNvSpPr>
          <p:nvPr/>
        </p:nvSpPr>
        <p:spPr bwMode="auto">
          <a:xfrm>
            <a:off x="4959350" y="2779713"/>
            <a:ext cx="8588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4(1)*</a:t>
            </a:r>
            <a:endParaRPr lang="en-US" sz="1000"/>
          </a:p>
        </p:txBody>
      </p:sp>
      <p:sp>
        <p:nvSpPr>
          <p:cNvPr id="7194" name="Text Box 38"/>
          <p:cNvSpPr txBox="1">
            <a:spLocks noChangeArrowheads="1"/>
          </p:cNvSpPr>
          <p:nvPr/>
        </p:nvSpPr>
        <p:spPr bwMode="auto">
          <a:xfrm>
            <a:off x="3046413" y="2527300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4(1)*</a:t>
            </a:r>
            <a:endParaRPr lang="en-US" sz="1000"/>
          </a:p>
        </p:txBody>
      </p:sp>
      <p:sp>
        <p:nvSpPr>
          <p:cNvPr id="7195" name="Text Box 40"/>
          <p:cNvSpPr txBox="1">
            <a:spLocks noChangeArrowheads="1"/>
          </p:cNvSpPr>
          <p:nvPr/>
        </p:nvSpPr>
        <p:spPr bwMode="auto">
          <a:xfrm>
            <a:off x="1127125" y="2257425"/>
            <a:ext cx="5437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 dirty="0">
                <a:solidFill>
                  <a:srgbClr val="000000"/>
                </a:solidFill>
              </a:rPr>
              <a:t>O</a:t>
            </a:r>
            <a:r>
              <a:rPr lang="en-US" sz="1800" b="1" dirty="0" smtClean="0">
                <a:solidFill>
                  <a:srgbClr val="000000"/>
                </a:solidFill>
              </a:rPr>
              <a:t>G</a:t>
            </a:r>
            <a:endParaRPr lang="en-US" sz="1800" dirty="0"/>
          </a:p>
        </p:txBody>
      </p:sp>
      <p:sp>
        <p:nvSpPr>
          <p:cNvPr id="7196" name="Text Box 41"/>
          <p:cNvSpPr txBox="1">
            <a:spLocks noChangeArrowheads="1"/>
          </p:cNvSpPr>
          <p:nvPr/>
        </p:nvSpPr>
        <p:spPr bwMode="auto">
          <a:xfrm>
            <a:off x="1851025" y="2257425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A</a:t>
            </a:r>
            <a:endParaRPr lang="en-US" sz="1800"/>
          </a:p>
        </p:txBody>
      </p:sp>
      <p:sp>
        <p:nvSpPr>
          <p:cNvPr id="7197" name="Text Box 42"/>
          <p:cNvSpPr txBox="1">
            <a:spLocks noChangeArrowheads="1"/>
          </p:cNvSpPr>
          <p:nvPr/>
        </p:nvSpPr>
        <p:spPr bwMode="auto">
          <a:xfrm>
            <a:off x="2816225" y="2257425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B</a:t>
            </a:r>
            <a:endParaRPr lang="en-US" sz="1800"/>
          </a:p>
        </p:txBody>
      </p:sp>
      <p:sp>
        <p:nvSpPr>
          <p:cNvPr id="7198" name="Text Box 44"/>
          <p:cNvSpPr txBox="1">
            <a:spLocks noChangeArrowheads="1"/>
          </p:cNvSpPr>
          <p:nvPr/>
        </p:nvSpPr>
        <p:spPr bwMode="auto">
          <a:xfrm>
            <a:off x="3571875" y="2257425"/>
            <a:ext cx="3476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C</a:t>
            </a:r>
            <a:endParaRPr lang="en-US" sz="1800"/>
          </a:p>
        </p:txBody>
      </p:sp>
      <p:sp>
        <p:nvSpPr>
          <p:cNvPr id="7199" name="Text Box 45"/>
          <p:cNvSpPr txBox="1">
            <a:spLocks noChangeArrowheads="1"/>
          </p:cNvSpPr>
          <p:nvPr/>
        </p:nvSpPr>
        <p:spPr bwMode="auto">
          <a:xfrm>
            <a:off x="3879850" y="2257425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D</a:t>
            </a:r>
            <a:endParaRPr lang="en-US" sz="1800"/>
          </a:p>
        </p:txBody>
      </p:sp>
      <p:sp>
        <p:nvSpPr>
          <p:cNvPr id="7200" name="Text Box 46"/>
          <p:cNvSpPr txBox="1">
            <a:spLocks noChangeArrowheads="1"/>
          </p:cNvSpPr>
          <p:nvPr/>
        </p:nvSpPr>
        <p:spPr bwMode="auto">
          <a:xfrm>
            <a:off x="4337050" y="2244725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E</a:t>
            </a:r>
            <a:endParaRPr lang="en-US" sz="1800"/>
          </a:p>
        </p:txBody>
      </p:sp>
      <p:sp>
        <p:nvSpPr>
          <p:cNvPr id="7201" name="Text Box 47"/>
          <p:cNvSpPr txBox="1">
            <a:spLocks noChangeArrowheads="1"/>
          </p:cNvSpPr>
          <p:nvPr/>
        </p:nvSpPr>
        <p:spPr bwMode="auto">
          <a:xfrm>
            <a:off x="4892675" y="2257425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F</a:t>
            </a:r>
            <a:endParaRPr lang="en-US" sz="1800"/>
          </a:p>
        </p:txBody>
      </p:sp>
      <p:sp>
        <p:nvSpPr>
          <p:cNvPr id="7202" name="Line 56"/>
          <p:cNvSpPr>
            <a:spLocks noChangeShapeType="1"/>
          </p:cNvSpPr>
          <p:nvPr/>
        </p:nvSpPr>
        <p:spPr bwMode="auto">
          <a:xfrm flipH="1">
            <a:off x="3467100" y="5829300"/>
            <a:ext cx="163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03" name="Text Box 57"/>
          <p:cNvSpPr txBox="1">
            <a:spLocks noChangeArrowheads="1"/>
          </p:cNvSpPr>
          <p:nvPr/>
        </p:nvSpPr>
        <p:spPr bwMode="auto">
          <a:xfrm>
            <a:off x="5102225" y="5648325"/>
            <a:ext cx="2678113" cy="53975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1800"/>
              <a:t>common </a:t>
            </a:r>
            <a:r>
              <a:rPr lang="en-US" sz="1800" b="1"/>
              <a:t>ancesto</a:t>
            </a:r>
            <a:r>
              <a:rPr lang="en-US" sz="1800"/>
              <a:t>r to all species on cladogram</a:t>
            </a:r>
          </a:p>
        </p:txBody>
      </p:sp>
      <p:sp>
        <p:nvSpPr>
          <p:cNvPr id="7204" name="Line 58"/>
          <p:cNvSpPr>
            <a:spLocks noChangeShapeType="1"/>
          </p:cNvSpPr>
          <p:nvPr/>
        </p:nvSpPr>
        <p:spPr bwMode="auto">
          <a:xfrm flipH="1">
            <a:off x="3797300" y="4864100"/>
            <a:ext cx="8890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05" name="Text Box 59"/>
          <p:cNvSpPr txBox="1">
            <a:spLocks noChangeArrowheads="1"/>
          </p:cNvSpPr>
          <p:nvPr/>
        </p:nvSpPr>
        <p:spPr bwMode="auto">
          <a:xfrm>
            <a:off x="4632325" y="4703763"/>
            <a:ext cx="2686050" cy="311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1800"/>
              <a:t>common ancestor to B-F</a:t>
            </a:r>
          </a:p>
        </p:txBody>
      </p:sp>
      <p:sp>
        <p:nvSpPr>
          <p:cNvPr id="7206" name="Text Box 61"/>
          <p:cNvSpPr txBox="1">
            <a:spLocks noChangeArrowheads="1"/>
          </p:cNvSpPr>
          <p:nvPr/>
        </p:nvSpPr>
        <p:spPr bwMode="auto">
          <a:xfrm>
            <a:off x="5127625" y="3916363"/>
            <a:ext cx="1987550" cy="5857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1800"/>
              <a:t>branching points </a:t>
            </a:r>
          </a:p>
          <a:p>
            <a:pPr>
              <a:buFontTx/>
              <a:buNone/>
            </a:pPr>
            <a:r>
              <a:rPr lang="en-US" sz="1800"/>
              <a:t>(speciation event)</a:t>
            </a:r>
          </a:p>
        </p:txBody>
      </p:sp>
      <p:sp>
        <p:nvSpPr>
          <p:cNvPr id="7207" name="Line 62"/>
          <p:cNvSpPr>
            <a:spLocks noChangeShapeType="1"/>
          </p:cNvSpPr>
          <p:nvPr/>
        </p:nvSpPr>
        <p:spPr bwMode="auto">
          <a:xfrm flipV="1">
            <a:off x="8229600" y="2508250"/>
            <a:ext cx="0" cy="3263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08" name="Text Box 63"/>
          <p:cNvSpPr txBox="1">
            <a:spLocks noChangeArrowheads="1"/>
          </p:cNvSpPr>
          <p:nvPr/>
        </p:nvSpPr>
        <p:spPr bwMode="auto">
          <a:xfrm>
            <a:off x="7192963" y="2206625"/>
            <a:ext cx="1862137" cy="384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/>
              <a:t>present time</a:t>
            </a:r>
          </a:p>
        </p:txBody>
      </p:sp>
      <p:sp>
        <p:nvSpPr>
          <p:cNvPr id="7209" name="Text Box 64"/>
          <p:cNvSpPr txBox="1">
            <a:spLocks noChangeArrowheads="1"/>
          </p:cNvSpPr>
          <p:nvPr/>
        </p:nvSpPr>
        <p:spPr bwMode="auto">
          <a:xfrm>
            <a:off x="7820025" y="5826125"/>
            <a:ext cx="793750" cy="384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/>
              <a:t>Past</a:t>
            </a:r>
          </a:p>
        </p:txBody>
      </p:sp>
      <p:sp>
        <p:nvSpPr>
          <p:cNvPr id="7210" name="Line 65"/>
          <p:cNvSpPr>
            <a:spLocks noChangeShapeType="1"/>
          </p:cNvSpPr>
          <p:nvPr/>
        </p:nvSpPr>
        <p:spPr bwMode="auto">
          <a:xfrm flipH="1">
            <a:off x="3314700" y="4572000"/>
            <a:ext cx="596900" cy="10033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211" name="Line 66"/>
          <p:cNvSpPr>
            <a:spLocks noChangeShapeType="1"/>
          </p:cNvSpPr>
          <p:nvPr/>
        </p:nvSpPr>
        <p:spPr bwMode="auto">
          <a:xfrm flipH="1">
            <a:off x="3949700" y="4241800"/>
            <a:ext cx="1066800" cy="330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12" name="Line 67"/>
          <p:cNvSpPr>
            <a:spLocks noChangeShapeType="1"/>
          </p:cNvSpPr>
          <p:nvPr/>
        </p:nvSpPr>
        <p:spPr bwMode="auto">
          <a:xfrm flipH="1" flipV="1">
            <a:off x="4559300" y="3530600"/>
            <a:ext cx="482600" cy="6985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13" name="Text Box 68"/>
          <p:cNvSpPr txBox="1">
            <a:spLocks noChangeArrowheads="1"/>
          </p:cNvSpPr>
          <p:nvPr/>
        </p:nvSpPr>
        <p:spPr bwMode="auto">
          <a:xfrm>
            <a:off x="5610225" y="2278063"/>
            <a:ext cx="1590675" cy="32067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1800" b="1"/>
              <a:t>descendents</a:t>
            </a:r>
          </a:p>
        </p:txBody>
      </p:sp>
      <p:sp>
        <p:nvSpPr>
          <p:cNvPr id="7214" name="Line 69"/>
          <p:cNvSpPr>
            <a:spLocks noChangeShapeType="1"/>
          </p:cNvSpPr>
          <p:nvPr/>
        </p:nvSpPr>
        <p:spPr bwMode="auto">
          <a:xfrm flipH="1">
            <a:off x="5245100" y="2438400"/>
            <a:ext cx="355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15" name="Line 70"/>
          <p:cNvSpPr>
            <a:spLocks noChangeShapeType="1"/>
          </p:cNvSpPr>
          <p:nvPr/>
        </p:nvSpPr>
        <p:spPr bwMode="auto">
          <a:xfrm>
            <a:off x="4595813" y="3182938"/>
            <a:ext cx="153987" cy="1539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216" name="Text Box 71"/>
          <p:cNvSpPr txBox="1">
            <a:spLocks noChangeArrowheads="1"/>
          </p:cNvSpPr>
          <p:nvPr/>
        </p:nvSpPr>
        <p:spPr bwMode="auto">
          <a:xfrm>
            <a:off x="4678363" y="3201988"/>
            <a:ext cx="8588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5(1)</a:t>
            </a:r>
            <a:endParaRPr lang="en-US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 flipH="1" flipV="1">
            <a:off x="3646967" y="2373010"/>
            <a:ext cx="1222747" cy="159293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4654766" y="2327364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436096" y="2276872"/>
            <a:ext cx="713222" cy="93610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 flipV="1">
            <a:off x="2401002" y="2348880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 smtClean="0"/>
              <a:t>Monophyletic</a:t>
            </a:r>
            <a:r>
              <a:rPr lang="fr-CA" dirty="0" smtClean="0"/>
              <a:t> group</a:t>
            </a:r>
            <a:br>
              <a:rPr lang="fr-CA" dirty="0" smtClean="0"/>
            </a:br>
            <a:r>
              <a:rPr lang="fr-CA" sz="1500" dirty="0" smtClean="0"/>
              <a:t>(</a:t>
            </a:r>
            <a:r>
              <a:rPr lang="fr-CA" sz="1500" dirty="0" err="1" smtClean="0"/>
              <a:t>mono</a:t>
            </a:r>
            <a:r>
              <a:rPr lang="fr-CA" sz="1500" dirty="0" err="1" smtClean="0">
                <a:sym typeface="Wingdings" panose="05000000000000000000" pitchFamily="2" charset="2"/>
              </a:rPr>
              <a:t>one</a:t>
            </a:r>
            <a:r>
              <a:rPr lang="fr-CA" sz="1500" dirty="0" smtClean="0"/>
              <a:t> ; </a:t>
            </a:r>
            <a:r>
              <a:rPr lang="fr-CA" sz="1500" dirty="0" err="1" smtClean="0"/>
              <a:t>phyletic</a:t>
            </a:r>
            <a:r>
              <a:rPr lang="fr-CA" sz="1500" dirty="0" smtClean="0"/>
              <a:t> /phylum </a:t>
            </a:r>
            <a:r>
              <a:rPr lang="fr-CA" sz="1500" dirty="0" smtClean="0">
                <a:sym typeface="Wingdings" panose="05000000000000000000" pitchFamily="2" charset="2"/>
              </a:rPr>
              <a:t></a:t>
            </a:r>
            <a:r>
              <a:rPr lang="fr-CA" sz="1500" dirty="0" smtClean="0"/>
              <a:t>group)</a:t>
            </a:r>
            <a:endParaRPr lang="fr-CA" sz="1500" dirty="0"/>
          </a:p>
        </p:txBody>
      </p:sp>
      <p:sp>
        <p:nvSpPr>
          <p:cNvPr id="18" name="Rounded Rectangle 17"/>
          <p:cNvSpPr/>
          <p:nvPr/>
        </p:nvSpPr>
        <p:spPr>
          <a:xfrm>
            <a:off x="1896133" y="1396411"/>
            <a:ext cx="5089458" cy="4993756"/>
          </a:xfrm>
          <a:prstGeom prst="roundRect">
            <a:avLst>
              <a:gd name="adj" fmla="val 7307"/>
            </a:avLst>
          </a:pr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4283968" y="4725144"/>
            <a:ext cx="0" cy="115212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4283968" y="3212976"/>
            <a:ext cx="1152128" cy="151216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3123456" y="3284984"/>
            <a:ext cx="1160512" cy="144854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34"/>
          <p:cNvSpPr/>
          <p:nvPr/>
        </p:nvSpPr>
        <p:spPr>
          <a:xfrm>
            <a:off x="3030279" y="1648053"/>
            <a:ext cx="3774558" cy="2860158"/>
          </a:xfrm>
          <a:custGeom>
            <a:avLst/>
            <a:gdLst>
              <a:gd name="connsiteX0" fmla="*/ 287079 w 3540641"/>
              <a:gd name="connsiteY0" fmla="*/ 0 h 2530549"/>
              <a:gd name="connsiteX1" fmla="*/ 3327990 w 3540641"/>
              <a:gd name="connsiteY1" fmla="*/ 0 h 2530549"/>
              <a:gd name="connsiteX2" fmla="*/ 3540641 w 3540641"/>
              <a:gd name="connsiteY2" fmla="*/ 212651 h 2530549"/>
              <a:gd name="connsiteX3" fmla="*/ 3530009 w 3540641"/>
              <a:gd name="connsiteY3" fmla="*/ 457200 h 2530549"/>
              <a:gd name="connsiteX4" fmla="*/ 1892595 w 3540641"/>
              <a:gd name="connsiteY4" fmla="*/ 2434856 h 2530549"/>
              <a:gd name="connsiteX5" fmla="*/ 1818167 w 3540641"/>
              <a:gd name="connsiteY5" fmla="*/ 2530549 h 2530549"/>
              <a:gd name="connsiteX6" fmla="*/ 0 w 3540641"/>
              <a:gd name="connsiteY6" fmla="*/ 297712 h 2530549"/>
              <a:gd name="connsiteX7" fmla="*/ 287079 w 3540641"/>
              <a:gd name="connsiteY7" fmla="*/ 0 h 253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40641" h="2530549">
                <a:moveTo>
                  <a:pt x="287079" y="0"/>
                </a:moveTo>
                <a:lnTo>
                  <a:pt x="3327990" y="0"/>
                </a:lnTo>
                <a:lnTo>
                  <a:pt x="3540641" y="212651"/>
                </a:lnTo>
                <a:lnTo>
                  <a:pt x="3530009" y="457200"/>
                </a:lnTo>
                <a:lnTo>
                  <a:pt x="1892595" y="2434856"/>
                </a:lnTo>
                <a:lnTo>
                  <a:pt x="1818167" y="2530549"/>
                </a:lnTo>
                <a:lnTo>
                  <a:pt x="0" y="297712"/>
                </a:lnTo>
                <a:lnTo>
                  <a:pt x="287079" y="0"/>
                </a:lnTo>
                <a:close/>
              </a:path>
            </a:pathLst>
          </a:cu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7" name="Freeform 36"/>
          <p:cNvSpPr/>
          <p:nvPr/>
        </p:nvSpPr>
        <p:spPr>
          <a:xfrm>
            <a:off x="4167963" y="1775637"/>
            <a:ext cx="2456121" cy="1796903"/>
          </a:xfrm>
          <a:custGeom>
            <a:avLst/>
            <a:gdLst>
              <a:gd name="connsiteX0" fmla="*/ 2339163 w 2456121"/>
              <a:gd name="connsiteY0" fmla="*/ 10633 h 1796903"/>
              <a:gd name="connsiteX1" fmla="*/ 233916 w 2456121"/>
              <a:gd name="connsiteY1" fmla="*/ 0 h 1796903"/>
              <a:gd name="connsiteX2" fmla="*/ 0 w 2456121"/>
              <a:gd name="connsiteY2" fmla="*/ 265814 h 1796903"/>
              <a:gd name="connsiteX3" fmla="*/ 1190846 w 2456121"/>
              <a:gd name="connsiteY3" fmla="*/ 1796903 h 1796903"/>
              <a:gd name="connsiteX4" fmla="*/ 2456121 w 2456121"/>
              <a:gd name="connsiteY4" fmla="*/ 244549 h 1796903"/>
              <a:gd name="connsiteX5" fmla="*/ 2339163 w 2456121"/>
              <a:gd name="connsiteY5" fmla="*/ 10633 h 1796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56121" h="1796903">
                <a:moveTo>
                  <a:pt x="2339163" y="10633"/>
                </a:moveTo>
                <a:lnTo>
                  <a:pt x="233916" y="0"/>
                </a:lnTo>
                <a:lnTo>
                  <a:pt x="0" y="265814"/>
                </a:lnTo>
                <a:lnTo>
                  <a:pt x="1190846" y="1796903"/>
                </a:lnTo>
                <a:lnTo>
                  <a:pt x="2456121" y="244549"/>
                </a:lnTo>
                <a:lnTo>
                  <a:pt x="2339163" y="10633"/>
                </a:lnTo>
                <a:close/>
              </a:path>
            </a:pathLst>
          </a:cu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647789" y="1586124"/>
            <a:ext cx="0" cy="4550485"/>
          </a:xfrm>
          <a:prstGeom prst="straightConnector1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 rot="16200000">
            <a:off x="301224" y="3680851"/>
            <a:ext cx="1244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3500" dirty="0" smtClean="0">
                <a:latin typeface="Arial Rounded MT Bold" panose="020F0704030504030204" pitchFamily="34" charset="0"/>
              </a:rPr>
              <a:t>Time</a:t>
            </a:r>
            <a:endParaRPr lang="ro-RO" sz="3500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02873" y="1859973"/>
            <a:ext cx="4189608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dirty="0" smtClean="0"/>
              <a:t>A          B           C                D</a:t>
            </a:r>
            <a:endParaRPr lang="en-CA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0"/>
          </p:nvPr>
        </p:nvSpPr>
        <p:spPr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CA" dirty="0" smtClean="0"/>
              <a:t>Group that includes a unique ancestor AND all its descendants</a:t>
            </a:r>
          </a:p>
          <a:p>
            <a:r>
              <a:rPr lang="en-CA" dirty="0" smtClean="0"/>
              <a:t>Each of the group on this slide are monophyletic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34491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5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2940627" y="1517073"/>
            <a:ext cx="3792682" cy="3044536"/>
          </a:xfrm>
          <a:custGeom>
            <a:avLst/>
            <a:gdLst>
              <a:gd name="connsiteX0" fmla="*/ 31173 w 3792682"/>
              <a:gd name="connsiteY0" fmla="*/ 145472 h 3044536"/>
              <a:gd name="connsiteX1" fmla="*/ 841664 w 3792682"/>
              <a:gd name="connsiteY1" fmla="*/ 93518 h 3044536"/>
              <a:gd name="connsiteX2" fmla="*/ 1901537 w 3792682"/>
              <a:gd name="connsiteY2" fmla="*/ 1444336 h 3044536"/>
              <a:gd name="connsiteX3" fmla="*/ 3023755 w 3792682"/>
              <a:gd name="connsiteY3" fmla="*/ 0 h 3044536"/>
              <a:gd name="connsiteX4" fmla="*/ 3709555 w 3792682"/>
              <a:gd name="connsiteY4" fmla="*/ 31172 h 3044536"/>
              <a:gd name="connsiteX5" fmla="*/ 3792682 w 3792682"/>
              <a:gd name="connsiteY5" fmla="*/ 924791 h 3044536"/>
              <a:gd name="connsiteX6" fmla="*/ 1974273 w 3792682"/>
              <a:gd name="connsiteY6" fmla="*/ 3044536 h 3044536"/>
              <a:gd name="connsiteX7" fmla="*/ 0 w 3792682"/>
              <a:gd name="connsiteY7" fmla="*/ 935182 h 3044536"/>
              <a:gd name="connsiteX8" fmla="*/ 31173 w 3792682"/>
              <a:gd name="connsiteY8" fmla="*/ 145472 h 3044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92682" h="3044536">
                <a:moveTo>
                  <a:pt x="31173" y="145472"/>
                </a:moveTo>
                <a:lnTo>
                  <a:pt x="841664" y="93518"/>
                </a:lnTo>
                <a:lnTo>
                  <a:pt x="1901537" y="1444336"/>
                </a:lnTo>
                <a:lnTo>
                  <a:pt x="3023755" y="0"/>
                </a:lnTo>
                <a:lnTo>
                  <a:pt x="3709555" y="31172"/>
                </a:lnTo>
                <a:lnTo>
                  <a:pt x="3792682" y="924791"/>
                </a:lnTo>
                <a:lnTo>
                  <a:pt x="1974273" y="3044536"/>
                </a:lnTo>
                <a:lnTo>
                  <a:pt x="0" y="935182"/>
                </a:lnTo>
                <a:lnTo>
                  <a:pt x="31173" y="145472"/>
                </a:lnTo>
                <a:close/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3" name="Straight Connector 32"/>
          <p:cNvCxnSpPr/>
          <p:nvPr/>
        </p:nvCxnSpPr>
        <p:spPr>
          <a:xfrm flipH="1" flipV="1">
            <a:off x="3646967" y="2373010"/>
            <a:ext cx="1222747" cy="159293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4654766" y="2327364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436096" y="2276872"/>
            <a:ext cx="713222" cy="93610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 flipV="1">
            <a:off x="2401002" y="2348880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non-</a:t>
            </a:r>
            <a:r>
              <a:rPr lang="fr-CA" dirty="0" err="1" smtClean="0"/>
              <a:t>monophyletic</a:t>
            </a:r>
            <a:r>
              <a:rPr lang="fr-CA" dirty="0" smtClean="0"/>
              <a:t> group</a:t>
            </a:r>
            <a:endParaRPr lang="fr-CA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0"/>
          </p:nvPr>
        </p:nvSpPr>
        <p:spPr>
          <a:xfrm>
            <a:off x="5411972" y="5135978"/>
            <a:ext cx="3540976" cy="1000631"/>
          </a:xfrm>
          <a:solidFill>
            <a:schemeClr val="tx2">
              <a:lumMod val="20000"/>
              <a:lumOff val="80000"/>
              <a:alpha val="65098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 dirty="0" smtClean="0"/>
              <a:t>Group </a:t>
            </a:r>
            <a:r>
              <a:rPr lang="fr-CA" dirty="0" err="1" smtClean="0"/>
              <a:t>that</a:t>
            </a:r>
            <a:r>
              <a:rPr lang="fr-CA" dirty="0" smtClean="0"/>
              <a:t> </a:t>
            </a:r>
            <a:r>
              <a:rPr lang="fr-CA" dirty="0" err="1" smtClean="0"/>
              <a:t>includes</a:t>
            </a:r>
            <a:r>
              <a:rPr lang="fr-CA" dirty="0" smtClean="0"/>
              <a:t> an </a:t>
            </a:r>
            <a:r>
              <a:rPr lang="fr-CA" dirty="0" err="1" smtClean="0"/>
              <a:t>ancestor</a:t>
            </a:r>
            <a:r>
              <a:rPr lang="fr-CA" dirty="0" smtClean="0"/>
              <a:t> AND SOME but not ALL of </a:t>
            </a:r>
            <a:r>
              <a:rPr lang="fr-CA" dirty="0" err="1" smtClean="0"/>
              <a:t>its</a:t>
            </a:r>
            <a:r>
              <a:rPr lang="fr-CA" dirty="0" smtClean="0"/>
              <a:t> descendants</a:t>
            </a:r>
            <a:endParaRPr lang="fr-CA" dirty="0"/>
          </a:p>
          <a:p>
            <a:endParaRPr lang="en-CA" dirty="0"/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4283968" y="4725144"/>
            <a:ext cx="0" cy="115212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4283968" y="3212976"/>
            <a:ext cx="1152128" cy="151216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3123456" y="3284984"/>
            <a:ext cx="1160512" cy="144854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647789" y="1586124"/>
            <a:ext cx="0" cy="4550485"/>
          </a:xfrm>
          <a:prstGeom prst="straightConnector1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 rot="16200000">
            <a:off x="301224" y="3680851"/>
            <a:ext cx="1244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3500" dirty="0" smtClean="0">
                <a:latin typeface="Arial Rounded MT Bold" panose="020F0704030504030204" pitchFamily="34" charset="0"/>
              </a:rPr>
              <a:t>Time</a:t>
            </a:r>
            <a:endParaRPr lang="ro-RO" sz="3500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02873" y="1859973"/>
            <a:ext cx="4189608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dirty="0" smtClean="0"/>
              <a:t>A          B           C                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7247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Terminology (cont’d)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idx="1"/>
          </p:nvPr>
        </p:nvSpPr>
        <p:spPr>
          <a:noFill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GB" sz="2000" dirty="0" smtClean="0"/>
          </a:p>
          <a:p>
            <a:pPr>
              <a:lnSpc>
                <a:spcPct val="80000"/>
              </a:lnSpc>
            </a:pPr>
            <a:r>
              <a:rPr lang="en-GB" sz="2000" b="1" u="sng" dirty="0" smtClean="0"/>
              <a:t>Character: </a:t>
            </a:r>
            <a:r>
              <a:rPr lang="en-GB" sz="2000" dirty="0" smtClean="0"/>
              <a:t>any morphological, biochemical or behavioural feature that can be observed.</a:t>
            </a:r>
          </a:p>
          <a:p>
            <a:pPr>
              <a:lnSpc>
                <a:spcPct val="80000"/>
              </a:lnSpc>
            </a:pPr>
            <a:endParaRPr lang="en-GB" sz="2000" dirty="0" smtClean="0"/>
          </a:p>
          <a:p>
            <a:pPr>
              <a:lnSpc>
                <a:spcPct val="80000"/>
              </a:lnSpc>
            </a:pPr>
            <a:r>
              <a:rPr lang="en-GB" sz="2000" b="1" u="sng" dirty="0" smtClean="0"/>
              <a:t>Homologous characters:</a:t>
            </a:r>
            <a:r>
              <a:rPr lang="en-GB" sz="2000" dirty="0" smtClean="0"/>
              <a:t> 2 characters are </a:t>
            </a:r>
            <a:r>
              <a:rPr lang="en-GB" sz="2000" b="1" dirty="0" smtClean="0"/>
              <a:t>homologous </a:t>
            </a:r>
            <a:r>
              <a:rPr lang="en-GB" sz="2000" dirty="0" smtClean="0"/>
              <a:t>if they derive from a structure present in a distant, common ancestor. Only these characters are informative to define monophyletic groups.</a:t>
            </a:r>
          </a:p>
          <a:p>
            <a:pPr>
              <a:lnSpc>
                <a:spcPct val="80000"/>
              </a:lnSpc>
            </a:pPr>
            <a:endParaRPr lang="en-GB" sz="2000" b="1" u="sng" dirty="0" smtClean="0"/>
          </a:p>
          <a:p>
            <a:pPr>
              <a:lnSpc>
                <a:spcPct val="80000"/>
              </a:lnSpc>
            </a:pPr>
            <a:r>
              <a:rPr lang="en-GB" sz="2000" b="1" u="sng" dirty="0" smtClean="0"/>
              <a:t>Character states (or evolutionary stages of a character):</a:t>
            </a:r>
            <a:endParaRPr lang="en-GB" sz="2000" dirty="0" smtClean="0"/>
          </a:p>
          <a:p>
            <a:pPr lvl="1">
              <a:lnSpc>
                <a:spcPct val="80000"/>
              </a:lnSpc>
            </a:pPr>
            <a:endParaRPr lang="en-GB" sz="1800" b="1" u="sng" dirty="0" smtClean="0"/>
          </a:p>
          <a:p>
            <a:pPr lvl="1">
              <a:lnSpc>
                <a:spcPct val="80000"/>
              </a:lnSpc>
            </a:pPr>
            <a:r>
              <a:rPr lang="en-GB" sz="1800" b="1" dirty="0" smtClean="0"/>
              <a:t>Derived</a:t>
            </a:r>
            <a:r>
              <a:rPr lang="en-GB" sz="1800" dirty="0" smtClean="0"/>
              <a:t> </a:t>
            </a:r>
            <a:r>
              <a:rPr lang="en-GB" sz="1800" dirty="0" smtClean="0"/>
              <a:t>or </a:t>
            </a:r>
            <a:r>
              <a:rPr lang="en-GB" sz="1800" b="1" u="sng" dirty="0" smtClean="0"/>
              <a:t>apomorphic </a:t>
            </a:r>
            <a:endParaRPr lang="en-GB" sz="1800" u="sng" dirty="0" smtClean="0"/>
          </a:p>
          <a:p>
            <a:pPr lvl="1">
              <a:lnSpc>
                <a:spcPct val="80000"/>
              </a:lnSpc>
              <a:buFontTx/>
              <a:buNone/>
            </a:pPr>
            <a:endParaRPr lang="en-GB" sz="1800" dirty="0" smtClean="0"/>
          </a:p>
          <a:p>
            <a:pPr lvl="1">
              <a:lnSpc>
                <a:spcPct val="80000"/>
              </a:lnSpc>
              <a:buFontTx/>
              <a:buNone/>
            </a:pPr>
            <a:endParaRPr lang="en-GB" sz="1800" dirty="0" smtClean="0"/>
          </a:p>
          <a:p>
            <a:pPr lvl="1">
              <a:lnSpc>
                <a:spcPct val="80000"/>
              </a:lnSpc>
              <a:buFontTx/>
              <a:buNone/>
            </a:pPr>
            <a:endParaRPr lang="en-GB" sz="1800" dirty="0"/>
          </a:p>
          <a:p>
            <a:pPr lvl="1">
              <a:lnSpc>
                <a:spcPct val="80000"/>
              </a:lnSpc>
            </a:pPr>
            <a:r>
              <a:rPr lang="en-GB" sz="1800" b="1" dirty="0"/>
              <a:t>Ancestral</a:t>
            </a:r>
            <a:r>
              <a:rPr lang="en-GB" sz="1800" dirty="0"/>
              <a:t> or </a:t>
            </a:r>
            <a:r>
              <a:rPr lang="en-GB" sz="1800" b="1" u="sng" dirty="0"/>
              <a:t>plesiomorphic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GB" sz="1800" dirty="0" smtClean="0"/>
          </a:p>
        </p:txBody>
      </p:sp>
      <p:sp>
        <p:nvSpPr>
          <p:cNvPr id="8197" name="Line 4"/>
          <p:cNvSpPr>
            <a:spLocks noChangeShapeType="1"/>
          </p:cNvSpPr>
          <p:nvPr/>
        </p:nvSpPr>
        <p:spPr bwMode="auto">
          <a:xfrm flipV="1">
            <a:off x="2052866" y="4629832"/>
            <a:ext cx="0" cy="74521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198" name="Text Box 5"/>
          <p:cNvSpPr txBox="1">
            <a:spLocks noChangeArrowheads="1"/>
          </p:cNvSpPr>
          <p:nvPr/>
        </p:nvSpPr>
        <p:spPr bwMode="auto">
          <a:xfrm>
            <a:off x="2189391" y="4803321"/>
            <a:ext cx="2133600" cy="384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dirty="0"/>
              <a:t>transformation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Evolution: </a:t>
            </a:r>
            <a:r>
              <a:rPr lang="en-CA" dirty="0" smtClean="0"/>
              <a:t>Characters </a:t>
            </a:r>
            <a:r>
              <a:rPr lang="en-CA" dirty="0"/>
              <a:t>E</a:t>
            </a:r>
            <a:r>
              <a:rPr lang="en-CA" dirty="0" smtClean="0"/>
              <a:t>xist </a:t>
            </a:r>
            <a:r>
              <a:rPr lang="en-CA" dirty="0" smtClean="0"/>
              <a:t>in </a:t>
            </a:r>
            <a:r>
              <a:rPr lang="en-CA" dirty="0" smtClean="0"/>
              <a:t>Different </a:t>
            </a:r>
            <a:r>
              <a:rPr lang="en-CA" dirty="0"/>
              <a:t>S</a:t>
            </a:r>
            <a:r>
              <a:rPr lang="en-CA" dirty="0" smtClean="0"/>
              <a:t>tates</a:t>
            </a:r>
            <a:endParaRPr lang="en-CA" dirty="0"/>
          </a:p>
        </p:txBody>
      </p:sp>
      <p:sp>
        <p:nvSpPr>
          <p:cNvPr id="35" name="Rounded Rectangle 34"/>
          <p:cNvSpPr/>
          <p:nvPr/>
        </p:nvSpPr>
        <p:spPr>
          <a:xfrm>
            <a:off x="163770" y="3600451"/>
            <a:ext cx="4046279" cy="1210118"/>
          </a:xfrm>
          <a:prstGeom prst="roundRect">
            <a:avLst/>
          </a:prstGeom>
          <a:solidFill>
            <a:schemeClr val="bg1"/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sz="1500" b="1" kern="0" dirty="0" err="1" smtClean="0">
                <a:solidFill>
                  <a:srgbClr val="000000"/>
                </a:solidFill>
                <a:latin typeface="Arial"/>
              </a:rPr>
              <a:t>Evolutionary</a:t>
            </a:r>
            <a:r>
              <a:rPr lang="fr-CA" sz="1500" b="1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fr-CA" sz="1500" b="1" kern="0" dirty="0" err="1" smtClean="0">
                <a:solidFill>
                  <a:srgbClr val="000000"/>
                </a:solidFill>
                <a:latin typeface="Arial"/>
              </a:rPr>
              <a:t>event</a:t>
            </a:r>
            <a:r>
              <a:rPr lang="fr-CA" sz="1500" b="1" kern="0" dirty="0" smtClean="0">
                <a:solidFill>
                  <a:srgbClr val="000000"/>
                </a:solidFill>
                <a:latin typeface="Arial"/>
              </a:rPr>
              <a:t>:         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sz="1500" b="1" kern="0" dirty="0" err="1" smtClean="0">
                <a:solidFill>
                  <a:srgbClr val="000000"/>
                </a:solidFill>
                <a:latin typeface="Arial"/>
              </a:rPr>
              <a:t>Character</a:t>
            </a:r>
            <a:r>
              <a:rPr lang="fr-CA" sz="1500" b="1" kern="0" dirty="0" smtClean="0">
                <a:solidFill>
                  <a:srgbClr val="000000"/>
                </a:solidFill>
                <a:latin typeface="Arial"/>
              </a:rPr>
              <a:t> transformation </a:t>
            </a:r>
            <a:r>
              <a:rPr lang="fr-CA" sz="1500" b="1" kern="0" dirty="0" err="1" smtClean="0">
                <a:solidFill>
                  <a:srgbClr val="000000"/>
                </a:solidFill>
                <a:latin typeface="Arial"/>
              </a:rPr>
              <a:t>from</a:t>
            </a:r>
            <a:r>
              <a:rPr lang="fr-CA" sz="1500" b="1" kern="0" dirty="0" smtClean="0">
                <a:solidFill>
                  <a:srgbClr val="000000"/>
                </a:solidFill>
                <a:latin typeface="Arial"/>
              </a:rPr>
              <a:t>: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Initial state (ancestral)</a:t>
            </a:r>
            <a:r>
              <a:rPr kumimoji="0" lang="fr-CA" sz="1500" b="1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=</a:t>
            </a:r>
            <a:r>
              <a:rPr kumimoji="0" lang="fr-CA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lang="fr-CA" sz="1500" b="1" kern="0" noProof="0" dirty="0" err="1" smtClean="0">
                <a:solidFill>
                  <a:schemeClr val="tx2">
                    <a:lumMod val="75000"/>
                  </a:schemeClr>
                </a:solidFill>
                <a:latin typeface="Arial"/>
              </a:rPr>
              <a:t>Cartilaginous</a:t>
            </a:r>
            <a:endParaRPr kumimoji="0" lang="fr-CA" sz="1500" b="1" i="0" u="none" strike="noStrike" kern="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Arial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sz="1500" b="1" kern="0" noProof="0" dirty="0" smtClean="0">
                <a:solidFill>
                  <a:srgbClr val="000000"/>
                </a:solidFill>
                <a:latin typeface="Arial"/>
              </a:rPr>
              <a:t>New state</a:t>
            </a:r>
            <a:r>
              <a:rPr kumimoji="0" lang="fr-CA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fr-CA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(</a:t>
            </a:r>
            <a:r>
              <a:rPr kumimoji="0" lang="fr-CA" sz="15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derived</a:t>
            </a:r>
            <a:r>
              <a:rPr kumimoji="0" lang="fr-CA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) </a:t>
            </a:r>
            <a:r>
              <a:rPr lang="fr-CA" sz="1500" b="1" kern="0" dirty="0">
                <a:solidFill>
                  <a:srgbClr val="000000"/>
                </a:solidFill>
                <a:latin typeface="Arial"/>
              </a:rPr>
              <a:t>=</a:t>
            </a:r>
            <a:r>
              <a:rPr kumimoji="0" lang="fr-CA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lang="fr-CA" sz="1500" b="1" kern="0" dirty="0" err="1" smtClean="0">
                <a:solidFill>
                  <a:srgbClr val="FF0000"/>
                </a:solidFill>
                <a:latin typeface="Arial"/>
              </a:rPr>
              <a:t>Bony</a:t>
            </a:r>
            <a:endParaRPr lang="fr-CA" sz="1500" b="1" kern="0" noProof="0" dirty="0" smtClean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177373" y="1498393"/>
            <a:ext cx="3398344" cy="1319212"/>
          </a:xfrm>
          <a:prstGeom prst="roundRect">
            <a:avLst/>
          </a:prstGeom>
          <a:solidFill>
            <a:schemeClr val="bg1"/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Some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species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possess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 the</a:t>
            </a:r>
            <a:r>
              <a:rPr lang="fr-CA" sz="1600" b="1" kern="0" dirty="0" smtClean="0">
                <a:solidFill>
                  <a:schemeClr val="tx2">
                    <a:lumMod val="75000"/>
                  </a:schemeClr>
                </a:solidFill>
                <a:latin typeface="Arial"/>
              </a:rPr>
              <a:t> </a:t>
            </a:r>
            <a:r>
              <a:rPr lang="fr-CA" sz="1600" b="1" kern="0" dirty="0" smtClean="0">
                <a:solidFill>
                  <a:srgbClr val="0066CC"/>
                </a:solidFill>
                <a:latin typeface="Arial"/>
              </a:rPr>
              <a:t>ancestral state 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(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e.g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. lamproie),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other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possess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 the</a:t>
            </a:r>
            <a:r>
              <a:rPr lang="fr-CA" sz="1600" b="1" kern="0" dirty="0" smtClean="0">
                <a:solidFill>
                  <a:srgbClr val="FF0000"/>
                </a:solidFill>
                <a:latin typeface="Arial"/>
              </a:rPr>
              <a:t> </a:t>
            </a:r>
            <a:r>
              <a:rPr lang="fr-CA" sz="1600" b="1" kern="0" dirty="0" err="1" smtClean="0">
                <a:solidFill>
                  <a:srgbClr val="FF0000"/>
                </a:solidFill>
                <a:latin typeface="Arial"/>
              </a:rPr>
              <a:t>derived</a:t>
            </a:r>
            <a:r>
              <a:rPr lang="fr-CA" sz="1600" b="1" kern="0" dirty="0" smtClean="0">
                <a:solidFill>
                  <a:srgbClr val="FF0000"/>
                </a:solidFill>
                <a:latin typeface="Arial"/>
              </a:rPr>
              <a:t> state 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(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e.g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.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shark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,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cow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,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birds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, etc….)</a:t>
            </a:r>
            <a:endParaRPr kumimoji="0" lang="fr-CA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9" r="13220"/>
          <a:stretch/>
        </p:blipFill>
        <p:spPr>
          <a:xfrm>
            <a:off x="4631709" y="4985518"/>
            <a:ext cx="2213265" cy="17769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004" y="2061742"/>
            <a:ext cx="720000" cy="72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868" y="2073403"/>
            <a:ext cx="720000" cy="72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914" y="2068202"/>
            <a:ext cx="720000" cy="720000"/>
          </a:xfrm>
          <a:prstGeom prst="rect">
            <a:avLst/>
          </a:prstGeom>
        </p:spPr>
      </p:pic>
      <p:pic>
        <p:nvPicPr>
          <p:cNvPr id="39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2708" y="1460066"/>
            <a:ext cx="72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Line 10"/>
          <p:cNvSpPr>
            <a:spLocks noChangeShapeType="1"/>
          </p:cNvSpPr>
          <p:nvPr/>
        </p:nvSpPr>
        <p:spPr bwMode="auto">
          <a:xfrm rot="16200000">
            <a:off x="5480816" y="4729473"/>
            <a:ext cx="450850" cy="0"/>
          </a:xfrm>
          <a:prstGeom prst="line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6" name="Line 10"/>
          <p:cNvSpPr>
            <a:spLocks noChangeShapeType="1"/>
          </p:cNvSpPr>
          <p:nvPr/>
        </p:nvSpPr>
        <p:spPr bwMode="auto">
          <a:xfrm rot="16200000" flipV="1">
            <a:off x="5142256" y="3919857"/>
            <a:ext cx="545947" cy="512751"/>
          </a:xfrm>
          <a:prstGeom prst="line">
            <a:avLst/>
          </a:prstGeom>
          <a:noFill/>
          <a:ln w="38100" cap="flat" cmpd="sng" algn="ctr">
            <a:solidFill>
              <a:srgbClr val="FF0000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6" name="Line 10"/>
          <p:cNvSpPr>
            <a:spLocks noChangeShapeType="1"/>
          </p:cNvSpPr>
          <p:nvPr/>
        </p:nvSpPr>
        <p:spPr bwMode="auto">
          <a:xfrm rot="16200000" flipV="1">
            <a:off x="4721140" y="3453868"/>
            <a:ext cx="555615" cy="253393"/>
          </a:xfrm>
          <a:prstGeom prst="line">
            <a:avLst/>
          </a:prstGeom>
          <a:noFill/>
          <a:ln w="38100" cap="flat" cmpd="sng" algn="ctr">
            <a:solidFill>
              <a:srgbClr val="FF0000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8" name="Line 10"/>
          <p:cNvSpPr>
            <a:spLocks noChangeShapeType="1"/>
          </p:cNvSpPr>
          <p:nvPr/>
        </p:nvSpPr>
        <p:spPr bwMode="auto">
          <a:xfrm rot="16200000" flipV="1">
            <a:off x="4571556" y="3002951"/>
            <a:ext cx="486446" cy="48830"/>
          </a:xfrm>
          <a:prstGeom prst="line">
            <a:avLst/>
          </a:prstGeom>
          <a:noFill/>
          <a:ln w="38100" cap="flat" cmpd="sng" algn="ctr">
            <a:solidFill>
              <a:srgbClr val="FF0000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Line 10"/>
          <p:cNvSpPr>
            <a:spLocks noChangeShapeType="1"/>
          </p:cNvSpPr>
          <p:nvPr/>
        </p:nvSpPr>
        <p:spPr bwMode="auto">
          <a:xfrm rot="16200000">
            <a:off x="5770778" y="3856454"/>
            <a:ext cx="555924" cy="594944"/>
          </a:xfrm>
          <a:prstGeom prst="line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Line 10"/>
          <p:cNvSpPr>
            <a:spLocks noChangeShapeType="1"/>
          </p:cNvSpPr>
          <p:nvPr/>
        </p:nvSpPr>
        <p:spPr bwMode="auto">
          <a:xfrm rot="16200000">
            <a:off x="6344783" y="3480287"/>
            <a:ext cx="424616" cy="315217"/>
          </a:xfrm>
          <a:prstGeom prst="line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Line 10"/>
          <p:cNvSpPr>
            <a:spLocks noChangeShapeType="1"/>
          </p:cNvSpPr>
          <p:nvPr/>
        </p:nvSpPr>
        <p:spPr bwMode="auto">
          <a:xfrm rot="16200000">
            <a:off x="6593259" y="2998817"/>
            <a:ext cx="499885" cy="234312"/>
          </a:xfrm>
          <a:prstGeom prst="line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H="1" flipV="1">
            <a:off x="8120424" y="1583148"/>
            <a:ext cx="30210" cy="406573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Rounded MT Bold" panose="020F0704030504030204" pitchFamily="34" charset="0"/>
            </a:endParaRP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 rot="16200000">
            <a:off x="8000781" y="3692530"/>
            <a:ext cx="7328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altLang="en-US" sz="180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Time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261579" y="5233224"/>
            <a:ext cx="3682076" cy="1319212"/>
          </a:xfrm>
          <a:prstGeom prst="roundRect">
            <a:avLst/>
          </a:prstGeom>
          <a:solidFill>
            <a:schemeClr val="bg1"/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kern="0" dirty="0" smtClean="0">
                <a:solidFill>
                  <a:srgbClr val="000000"/>
                </a:solidFill>
                <a:latin typeface="Arial"/>
              </a:rPr>
              <a:t>The ancestor of all modern vertebrates possessed a </a:t>
            </a:r>
            <a:r>
              <a:rPr lang="en-US" sz="1600" b="1" kern="0" dirty="0" smtClean="0">
                <a:solidFill>
                  <a:schemeClr val="tx2">
                    <a:lumMod val="75000"/>
                  </a:schemeClr>
                </a:solidFill>
                <a:latin typeface="Arial"/>
              </a:rPr>
              <a:t>cartilaginous skeleton</a:t>
            </a:r>
            <a:endParaRPr kumimoji="0" lang="en-US" sz="1600" b="1" i="0" u="none" strike="noStrike" kern="0" cap="none" spc="0" normalizeH="0" baseline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Arial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210050" y="4294638"/>
            <a:ext cx="1034529" cy="0"/>
          </a:xfrm>
          <a:prstGeom prst="straightConnector1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846" y="1404049"/>
            <a:ext cx="720000" cy="720000"/>
          </a:xfrm>
          <a:prstGeom prst="rect">
            <a:avLst/>
          </a:prstGeom>
        </p:spPr>
      </p:pic>
      <p:sp>
        <p:nvSpPr>
          <p:cNvPr id="8" name="Explosion 1 7"/>
          <p:cNvSpPr/>
          <p:nvPr/>
        </p:nvSpPr>
        <p:spPr>
          <a:xfrm>
            <a:off x="5248525" y="4033078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9" name="Explosion 1 28"/>
          <p:cNvSpPr/>
          <p:nvPr/>
        </p:nvSpPr>
        <p:spPr>
          <a:xfrm>
            <a:off x="2102891" y="3684469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009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auto">
          <a:xfrm>
            <a:off x="276045" y="1738313"/>
            <a:ext cx="8686800" cy="459347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6775" y="4629150"/>
            <a:ext cx="7962900" cy="266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66775" y="5162550"/>
            <a:ext cx="7962900" cy="2286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en-US" sz="2500" dirty="0" smtClean="0"/>
              <a:t>Cladistics: a method that relies on the observation of specific traits (=characters) rather that the general shape of organisms</a:t>
            </a:r>
            <a:endParaRPr lang="en-US" altLang="en-US" sz="2500" dirty="0" smtClean="0">
              <a:solidFill>
                <a:schemeClr val="tx1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36613" y="1738313"/>
            <a:ext cx="184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fr-CA" altLang="en-US" sz="1800">
              <a:solidFill>
                <a:prstClr val="black"/>
              </a:solidFill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fr-CA" altLang="en-US" sz="1800">
              <a:solidFill>
                <a:prstClr val="black"/>
              </a:solidFill>
            </a:endParaRPr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4808538" y="2030413"/>
            <a:ext cx="4024312" cy="2263775"/>
            <a:chOff x="2993" y="1471"/>
            <a:chExt cx="2535" cy="1426"/>
          </a:xfrm>
        </p:grpSpPr>
        <p:pic>
          <p:nvPicPr>
            <p:cNvPr id="9226" name="Picture 5" descr="whal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063"/>
            <a:stretch>
              <a:fillRect/>
            </a:stretch>
          </p:blipFill>
          <p:spPr bwMode="auto">
            <a:xfrm flipH="1">
              <a:off x="2993" y="1471"/>
              <a:ext cx="2535" cy="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7" name="Rectangle 6"/>
            <p:cNvSpPr>
              <a:spLocks noChangeArrowheads="1"/>
            </p:cNvSpPr>
            <p:nvPr/>
          </p:nvSpPr>
          <p:spPr bwMode="auto">
            <a:xfrm>
              <a:off x="3413" y="2450"/>
              <a:ext cx="1238" cy="4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228" name="Rectangle 7"/>
            <p:cNvSpPr>
              <a:spLocks noChangeArrowheads="1"/>
            </p:cNvSpPr>
            <p:nvPr/>
          </p:nvSpPr>
          <p:spPr bwMode="auto">
            <a:xfrm>
              <a:off x="4470" y="2373"/>
              <a:ext cx="224" cy="4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229" name="Rectangle 8"/>
            <p:cNvSpPr>
              <a:spLocks noChangeArrowheads="1"/>
            </p:cNvSpPr>
            <p:nvPr/>
          </p:nvSpPr>
          <p:spPr bwMode="auto">
            <a:xfrm>
              <a:off x="4445" y="2528"/>
              <a:ext cx="576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</p:grpSp>
      <p:pic>
        <p:nvPicPr>
          <p:cNvPr id="9221" name="Picture 9" descr="white_shark_B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2346325"/>
            <a:ext cx="4041775" cy="157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 Box 10"/>
          <p:cNvSpPr txBox="1">
            <a:spLocks noChangeArrowheads="1"/>
          </p:cNvSpPr>
          <p:nvPr/>
        </p:nvSpPr>
        <p:spPr bwMode="auto">
          <a:xfrm>
            <a:off x="938900" y="1807807"/>
            <a:ext cx="465550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en-US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General shape: similar (from a distance)</a:t>
            </a:r>
            <a:endParaRPr lang="en-US" altLang="en-US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223" name="Text Box 11"/>
          <p:cNvSpPr txBox="1">
            <a:spLocks noChangeArrowheads="1"/>
          </p:cNvSpPr>
          <p:nvPr/>
        </p:nvSpPr>
        <p:spPr bwMode="auto">
          <a:xfrm>
            <a:off x="5080000" y="4325938"/>
            <a:ext cx="35591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err="1" smtClean="0">
                <a:solidFill>
                  <a:prstClr val="black"/>
                </a:solidFill>
              </a:rPr>
              <a:t>Particular</a:t>
            </a:r>
            <a:r>
              <a:rPr lang="fr-CA" altLang="en-US" sz="1800" dirty="0" smtClean="0">
                <a:solidFill>
                  <a:prstClr val="black"/>
                </a:solidFill>
              </a:rPr>
              <a:t> traits of </a:t>
            </a:r>
            <a:r>
              <a:rPr lang="fr-CA" altLang="en-US" sz="1800" dirty="0" err="1" smtClean="0">
                <a:solidFill>
                  <a:prstClr val="black"/>
                </a:solidFill>
              </a:rPr>
              <a:t>Orca</a:t>
            </a:r>
            <a:r>
              <a:rPr lang="fr-CA" altLang="en-US" sz="1800" dirty="0" smtClean="0">
                <a:solidFill>
                  <a:prstClr val="black"/>
                </a:solidFill>
              </a:rPr>
              <a:t>:</a:t>
            </a:r>
            <a:endParaRPr lang="fr-CA" altLang="en-US" sz="1800" dirty="0">
              <a:solidFill>
                <a:prstClr val="black"/>
              </a:solidFill>
            </a:endParaRPr>
          </a:p>
        </p:txBody>
      </p:sp>
      <p:sp>
        <p:nvSpPr>
          <p:cNvPr id="9224" name="Text Box 12"/>
          <p:cNvSpPr txBox="1">
            <a:spLocks noChangeArrowheads="1"/>
          </p:cNvSpPr>
          <p:nvPr/>
        </p:nvSpPr>
        <p:spPr bwMode="auto">
          <a:xfrm>
            <a:off x="857250" y="4321175"/>
            <a:ext cx="41179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err="1" smtClean="0">
                <a:solidFill>
                  <a:prstClr val="black"/>
                </a:solidFill>
              </a:rPr>
              <a:t>Particular</a:t>
            </a:r>
            <a:r>
              <a:rPr lang="fr-CA" altLang="en-US" sz="1800" dirty="0" smtClean="0">
                <a:solidFill>
                  <a:prstClr val="black"/>
                </a:solidFill>
              </a:rPr>
              <a:t> traits of </a:t>
            </a:r>
            <a:r>
              <a:rPr lang="fr-CA" altLang="en-US" sz="1800" dirty="0" err="1" smtClean="0">
                <a:solidFill>
                  <a:prstClr val="black"/>
                </a:solidFill>
              </a:rPr>
              <a:t>shark</a:t>
            </a:r>
            <a:r>
              <a:rPr lang="fr-CA" altLang="en-US" sz="1800" dirty="0" smtClean="0">
                <a:solidFill>
                  <a:prstClr val="black"/>
                </a:solidFill>
              </a:rPr>
              <a:t>:</a:t>
            </a:r>
            <a:endParaRPr lang="fr-CA" altLang="en-US" sz="1800" dirty="0">
              <a:solidFill>
                <a:prstClr val="black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21807" y="4560790"/>
            <a:ext cx="3705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Bony skeleton	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lungs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Amnion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Tarsi et carpi (digit bones) in limbs</a:t>
            </a:r>
            <a:endParaRPr lang="en-US" altLang="en-US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642372" y="4620195"/>
            <a:ext cx="243953" cy="243953"/>
            <a:chOff x="3998795" y="6462215"/>
            <a:chExt cx="395785" cy="395785"/>
          </a:xfrm>
        </p:grpSpPr>
        <p:sp>
          <p:nvSpPr>
            <p:cNvPr id="19" name="Oval 18"/>
            <p:cNvSpPr/>
            <p:nvPr/>
          </p:nvSpPr>
          <p:spPr>
            <a:xfrm>
              <a:off x="3998795" y="6462215"/>
              <a:ext cx="395785" cy="39578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sz="1800">
                <a:solidFill>
                  <a:prstClr val="white"/>
                </a:solidFill>
              </a:endParaRPr>
            </a:p>
          </p:txBody>
        </p:sp>
        <p:cxnSp>
          <p:nvCxnSpPr>
            <p:cNvPr id="20" name="Straight Connector 19"/>
            <p:cNvCxnSpPr>
              <a:stCxn id="19" idx="7"/>
              <a:endCxn id="19" idx="3"/>
            </p:cNvCxnSpPr>
            <p:nvPr/>
          </p:nvCxnSpPr>
          <p:spPr>
            <a:xfrm flipH="1">
              <a:off x="4056756" y="6520176"/>
              <a:ext cx="279863" cy="27986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4642372" y="4920161"/>
            <a:ext cx="243953" cy="243953"/>
            <a:chOff x="3998795" y="6462215"/>
            <a:chExt cx="395785" cy="395785"/>
          </a:xfrm>
        </p:grpSpPr>
        <p:sp>
          <p:nvSpPr>
            <p:cNvPr id="23" name="Oval 22"/>
            <p:cNvSpPr/>
            <p:nvPr/>
          </p:nvSpPr>
          <p:spPr>
            <a:xfrm>
              <a:off x="3998795" y="6462215"/>
              <a:ext cx="395785" cy="39578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sz="1800">
                <a:solidFill>
                  <a:prstClr val="white"/>
                </a:solidFill>
              </a:endParaRPr>
            </a:p>
          </p:txBody>
        </p:sp>
        <p:cxnSp>
          <p:nvCxnSpPr>
            <p:cNvPr id="24" name="Straight Connector 23"/>
            <p:cNvCxnSpPr>
              <a:stCxn id="23" idx="7"/>
              <a:endCxn id="23" idx="3"/>
            </p:cNvCxnSpPr>
            <p:nvPr/>
          </p:nvCxnSpPr>
          <p:spPr>
            <a:xfrm flipH="1">
              <a:off x="4056756" y="6520176"/>
              <a:ext cx="279863" cy="27986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4642372" y="5208330"/>
            <a:ext cx="243953" cy="243953"/>
            <a:chOff x="3998795" y="6462215"/>
            <a:chExt cx="395785" cy="395785"/>
          </a:xfrm>
        </p:grpSpPr>
        <p:sp>
          <p:nvSpPr>
            <p:cNvPr id="26" name="Oval 25"/>
            <p:cNvSpPr/>
            <p:nvPr/>
          </p:nvSpPr>
          <p:spPr>
            <a:xfrm>
              <a:off x="3998795" y="6462215"/>
              <a:ext cx="395785" cy="39578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sz="1800">
                <a:solidFill>
                  <a:prstClr val="white"/>
                </a:solidFill>
              </a:endParaRPr>
            </a:p>
          </p:txBody>
        </p:sp>
        <p:cxnSp>
          <p:nvCxnSpPr>
            <p:cNvPr id="27" name="Straight Connector 26"/>
            <p:cNvCxnSpPr>
              <a:stCxn id="26" idx="7"/>
              <a:endCxn id="26" idx="3"/>
            </p:cNvCxnSpPr>
            <p:nvPr/>
          </p:nvCxnSpPr>
          <p:spPr>
            <a:xfrm flipH="1">
              <a:off x="4056756" y="6520176"/>
              <a:ext cx="279863" cy="27986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>
            <a:off x="4653685" y="5498345"/>
            <a:ext cx="243953" cy="243953"/>
            <a:chOff x="3998795" y="6462215"/>
            <a:chExt cx="395785" cy="395785"/>
          </a:xfrm>
        </p:grpSpPr>
        <p:sp>
          <p:nvSpPr>
            <p:cNvPr id="29" name="Oval 28"/>
            <p:cNvSpPr/>
            <p:nvPr/>
          </p:nvSpPr>
          <p:spPr>
            <a:xfrm>
              <a:off x="3998795" y="6462215"/>
              <a:ext cx="395785" cy="39578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sz="1800">
                <a:solidFill>
                  <a:prstClr val="white"/>
                </a:solidFill>
              </a:endParaRPr>
            </a:p>
          </p:txBody>
        </p:sp>
        <p:cxnSp>
          <p:nvCxnSpPr>
            <p:cNvPr id="30" name="Straight Connector 29"/>
            <p:cNvCxnSpPr>
              <a:stCxn id="29" idx="7"/>
              <a:endCxn id="29" idx="3"/>
            </p:cNvCxnSpPr>
            <p:nvPr/>
          </p:nvCxnSpPr>
          <p:spPr>
            <a:xfrm flipH="1">
              <a:off x="4056756" y="6520176"/>
              <a:ext cx="279863" cy="27986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tangle 2"/>
          <p:cNvSpPr/>
          <p:nvPr/>
        </p:nvSpPr>
        <p:spPr>
          <a:xfrm>
            <a:off x="815168" y="4588083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Cartilaginous skeleton	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No lungs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No amnion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Cartilaginous fin rays</a:t>
            </a:r>
            <a:endParaRPr lang="en-US" altLang="en-US" sz="18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1551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1" grpId="0" animBg="1"/>
      <p:bldP spid="9223" grpId="0"/>
      <p:bldP spid="9224" grpId="0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 bwMode="auto">
          <a:xfrm>
            <a:off x="276045" y="1440611"/>
            <a:ext cx="8686800" cy="489117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66775" y="4657725"/>
            <a:ext cx="7962900" cy="266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66775" y="5229225"/>
            <a:ext cx="7962900" cy="266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66775" y="5767818"/>
            <a:ext cx="7962900" cy="266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pic>
        <p:nvPicPr>
          <p:cNvPr id="10243" name="Picture 8" descr="ha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582738"/>
            <a:ext cx="2339975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 Box 10"/>
          <p:cNvSpPr txBox="1">
            <a:spLocks noChangeArrowheads="1"/>
          </p:cNvSpPr>
          <p:nvPr/>
        </p:nvSpPr>
        <p:spPr bwMode="auto">
          <a:xfrm>
            <a:off x="3900488" y="1677988"/>
            <a:ext cx="18894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General </a:t>
            </a:r>
            <a:r>
              <a:rPr lang="fr-CA" altLang="en-US" sz="1800" dirty="0" err="1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shape</a:t>
            </a:r>
            <a:r>
              <a:rPr lang="fr-CA" altLang="en-US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:</a:t>
            </a:r>
            <a:endParaRPr lang="fr-CA" altLang="en-US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>
                <a:solidFill>
                  <a:prstClr val="black"/>
                </a:solidFill>
                <a:latin typeface="Arial Rounded MT Bold" panose="020F0704030504030204" pitchFamily="34" charset="0"/>
              </a:rPr>
              <a:t>…..</a:t>
            </a:r>
          </a:p>
        </p:txBody>
      </p:sp>
      <p:sp>
        <p:nvSpPr>
          <p:cNvPr id="10246" name="Text Box 12"/>
          <p:cNvSpPr txBox="1">
            <a:spLocks noChangeArrowheads="1"/>
          </p:cNvSpPr>
          <p:nvPr/>
        </p:nvSpPr>
        <p:spPr bwMode="auto">
          <a:xfrm>
            <a:off x="5084763" y="4325938"/>
            <a:ext cx="396716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Particular</a:t>
            </a:r>
            <a:r>
              <a:rPr lang="fr-CA" altLang="en-US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traits of </a:t>
            </a:r>
            <a:r>
              <a:rPr lang="fr-CA" altLang="en-US" sz="18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Orca</a:t>
            </a:r>
            <a:endParaRPr lang="fr-CA" altLang="en-US" sz="1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Bony skeleton	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lungs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Amnion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Tarsi et carpi (digit bones) in limbs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smtClean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-Lactation</a:t>
            </a:r>
            <a:endParaRPr lang="fr-CA" altLang="en-US" sz="1800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0247" name="Text Box 13"/>
          <p:cNvSpPr txBox="1">
            <a:spLocks noChangeArrowheads="1"/>
          </p:cNvSpPr>
          <p:nvPr/>
        </p:nvSpPr>
        <p:spPr bwMode="auto">
          <a:xfrm>
            <a:off x="863600" y="4319588"/>
            <a:ext cx="396716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Particular</a:t>
            </a:r>
            <a:r>
              <a:rPr lang="fr-CA" altLang="en-US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traits of </a:t>
            </a:r>
            <a:r>
              <a:rPr lang="fr-CA" altLang="en-US" sz="18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rabbit</a:t>
            </a:r>
            <a:r>
              <a:rPr lang="fr-CA" altLang="en-US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fr-CA" altLang="en-US" sz="1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Bony skeleton	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lungs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Amnion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Tarsi et carpi (digit bones) in limbs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-Lactation</a:t>
            </a:r>
          </a:p>
        </p:txBody>
      </p:sp>
      <p:grpSp>
        <p:nvGrpSpPr>
          <p:cNvPr id="22" name="Group 4"/>
          <p:cNvGrpSpPr>
            <a:grpSpLocks/>
          </p:cNvGrpSpPr>
          <p:nvPr/>
        </p:nvGrpSpPr>
        <p:grpSpPr bwMode="auto">
          <a:xfrm>
            <a:off x="4808538" y="2030413"/>
            <a:ext cx="4024312" cy="2263775"/>
            <a:chOff x="2993" y="1471"/>
            <a:chExt cx="2535" cy="1426"/>
          </a:xfrm>
        </p:grpSpPr>
        <p:pic>
          <p:nvPicPr>
            <p:cNvPr id="23" name="Picture 5" descr="whal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063"/>
            <a:stretch>
              <a:fillRect/>
            </a:stretch>
          </p:blipFill>
          <p:spPr bwMode="auto">
            <a:xfrm flipH="1">
              <a:off x="2993" y="1471"/>
              <a:ext cx="2535" cy="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6"/>
            <p:cNvSpPr>
              <a:spLocks noChangeArrowheads="1"/>
            </p:cNvSpPr>
            <p:nvPr/>
          </p:nvSpPr>
          <p:spPr bwMode="auto">
            <a:xfrm>
              <a:off x="3413" y="2450"/>
              <a:ext cx="1238" cy="4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Rectangle 7"/>
            <p:cNvSpPr>
              <a:spLocks noChangeArrowheads="1"/>
            </p:cNvSpPr>
            <p:nvPr/>
          </p:nvSpPr>
          <p:spPr bwMode="auto">
            <a:xfrm>
              <a:off x="4470" y="2373"/>
              <a:ext cx="224" cy="4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Rectangle 8"/>
            <p:cNvSpPr>
              <a:spLocks noChangeArrowheads="1"/>
            </p:cNvSpPr>
            <p:nvPr/>
          </p:nvSpPr>
          <p:spPr bwMode="auto">
            <a:xfrm>
              <a:off x="4445" y="2528"/>
              <a:ext cx="576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4493384" y="4537685"/>
                <a:ext cx="348018" cy="4231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2000" b="1" i="1" smtClean="0">
                          <a:solidFill>
                            <a:srgbClr val="00DA63"/>
                          </a:solidFill>
                          <a:latin typeface="Cambria Math"/>
                        </a:rPr>
                        <m:t>√</m:t>
                      </m:r>
                    </m:oMath>
                  </m:oMathPara>
                </a14:m>
                <a:endParaRPr lang="en-CA" sz="2000" b="1" dirty="0">
                  <a:solidFill>
                    <a:srgbClr val="00DA63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3384" y="4537685"/>
                <a:ext cx="348018" cy="423129"/>
              </a:xfrm>
              <a:prstGeom prst="rect">
                <a:avLst/>
              </a:prstGeom>
              <a:blipFill rotWithShape="0">
                <a:blip r:embed="rId5"/>
                <a:stretch>
                  <a:fillRect l="-10526" r="-12281" b="-714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486133" y="4825903"/>
                <a:ext cx="348018" cy="4231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2000" b="1" i="1" smtClean="0">
                          <a:solidFill>
                            <a:srgbClr val="00DA63"/>
                          </a:solidFill>
                          <a:latin typeface="Cambria Math"/>
                        </a:rPr>
                        <m:t>√</m:t>
                      </m:r>
                    </m:oMath>
                  </m:oMathPara>
                </a14:m>
                <a:endParaRPr lang="en-CA" sz="2000" b="1" dirty="0">
                  <a:solidFill>
                    <a:srgbClr val="00DA63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133" y="4825903"/>
                <a:ext cx="348018" cy="423129"/>
              </a:xfrm>
              <a:prstGeom prst="rect">
                <a:avLst/>
              </a:prstGeom>
              <a:blipFill rotWithShape="0">
                <a:blip r:embed="rId6"/>
                <a:stretch>
                  <a:fillRect l="-10526" r="-12281" b="-724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493811" y="5114121"/>
                <a:ext cx="348018" cy="4231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2000" b="1" i="1" smtClean="0">
                          <a:solidFill>
                            <a:srgbClr val="00DA63"/>
                          </a:solidFill>
                          <a:latin typeface="Cambria Math"/>
                        </a:rPr>
                        <m:t>√</m:t>
                      </m:r>
                    </m:oMath>
                  </m:oMathPara>
                </a14:m>
                <a:endParaRPr lang="en-CA" sz="2000" b="1" dirty="0">
                  <a:solidFill>
                    <a:srgbClr val="00DA63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3811" y="5114121"/>
                <a:ext cx="348018" cy="423129"/>
              </a:xfrm>
              <a:prstGeom prst="rect">
                <a:avLst/>
              </a:prstGeom>
              <a:blipFill rotWithShape="0">
                <a:blip r:embed="rId7"/>
                <a:stretch>
                  <a:fillRect l="-10526" r="-12281" b="-724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496084" y="5381557"/>
                <a:ext cx="348018" cy="4231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2000" b="1" i="1" smtClean="0">
                          <a:solidFill>
                            <a:srgbClr val="00DA63"/>
                          </a:solidFill>
                          <a:latin typeface="Cambria Math"/>
                        </a:rPr>
                        <m:t>√</m:t>
                      </m:r>
                    </m:oMath>
                  </m:oMathPara>
                </a14:m>
                <a:endParaRPr lang="en-CA" sz="2000" b="1" dirty="0">
                  <a:solidFill>
                    <a:srgbClr val="00DA63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6084" y="5381557"/>
                <a:ext cx="348018" cy="423129"/>
              </a:xfrm>
              <a:prstGeom prst="rect">
                <a:avLst/>
              </a:prstGeom>
              <a:blipFill rotWithShape="0">
                <a:blip r:embed="rId8"/>
                <a:stretch>
                  <a:fillRect l="-10526" r="-12281" b="-724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496083" y="5648993"/>
                <a:ext cx="282053" cy="4231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2000" b="1" i="1" smtClean="0">
                          <a:solidFill>
                            <a:srgbClr val="00DA63"/>
                          </a:solidFill>
                          <a:latin typeface="Cambria Math"/>
                        </a:rPr>
                        <m:t>√</m:t>
                      </m:r>
                    </m:oMath>
                  </m:oMathPara>
                </a14:m>
                <a:endParaRPr lang="en-CA" sz="2000" b="1" dirty="0">
                  <a:solidFill>
                    <a:srgbClr val="00DA63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6083" y="5648993"/>
                <a:ext cx="282053" cy="423129"/>
              </a:xfrm>
              <a:prstGeom prst="rect">
                <a:avLst/>
              </a:prstGeom>
              <a:blipFill rotWithShape="0">
                <a:blip r:embed="rId9"/>
                <a:stretch>
                  <a:fillRect l="-13043" r="-39130" b="-724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sz="2800" dirty="0"/>
              <a:t>Cladistics: a method that relies on the observation of specific traits (=characters) rather that the general shape of organisms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560163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10246" grpId="0"/>
      <p:bldP spid="10247" grpId="0"/>
      <p:bldP spid="2" grpId="0"/>
      <p:bldP spid="17" grpId="0"/>
      <p:bldP spid="18" grpId="0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Non </a:t>
            </a:r>
            <a:r>
              <a:rPr lang="fr-CA" dirty="0" err="1" smtClean="0"/>
              <a:t>homologous</a:t>
            </a:r>
            <a:r>
              <a:rPr lang="fr-CA" dirty="0" smtClean="0"/>
              <a:t> </a:t>
            </a:r>
            <a:r>
              <a:rPr lang="fr-CA" dirty="0" err="1" smtClean="0"/>
              <a:t>characters</a:t>
            </a:r>
            <a:endParaRPr lang="fr-CA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0"/>
          </p:nvPr>
        </p:nvSpPr>
        <p:spPr>
          <a:xfrm>
            <a:off x="5030128" y="3817658"/>
            <a:ext cx="3540976" cy="1210231"/>
          </a:xfrm>
          <a:ln>
            <a:noFill/>
          </a:ln>
        </p:spPr>
        <p:txBody>
          <a:bodyPr/>
          <a:lstStyle/>
          <a:p>
            <a:r>
              <a:rPr lang="en-CA" dirty="0" smtClean="0"/>
              <a:t>These species do NOT form a group that is specific to them (= non monophyletic</a:t>
            </a:r>
          </a:p>
          <a:p>
            <a:endParaRPr lang="en-CA" dirty="0"/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5443866" y="3306723"/>
            <a:ext cx="393405" cy="393405"/>
          </a:xfrm>
          <a:prstGeom prst="straightConnector1">
            <a:avLst/>
          </a:prstGeom>
          <a:ln w="38100">
            <a:solidFill>
              <a:srgbClr val="DEA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2658141" y="3338621"/>
            <a:ext cx="425302" cy="425302"/>
          </a:xfrm>
          <a:prstGeom prst="straightConnector1">
            <a:avLst/>
          </a:prstGeom>
          <a:ln w="38100">
            <a:solidFill>
              <a:srgbClr val="DEA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3467540" y="5791945"/>
            <a:ext cx="0" cy="1066055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3483429" y="3212978"/>
            <a:ext cx="1952667" cy="256287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5436096" y="2276872"/>
            <a:ext cx="713222" cy="93610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4654766" y="2327364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 flipV="1">
            <a:off x="3123456" y="3284984"/>
            <a:ext cx="1160512" cy="144854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3135400" y="2352178"/>
            <a:ext cx="713222" cy="93610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 flipV="1">
            <a:off x="2401002" y="2348880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\\sci.uottawa.ca\homes\Staff\favaro2\Documents\My documents on K\MOOC\Picts\bir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823" y="1669978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sci.uottawa.ca\homes\Staff\favaro2\Documents\My documents on K\MOOC\Picts\cro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062" y="1690687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551" y="1638650"/>
            <a:ext cx="72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4110265" y="1676400"/>
            <a:ext cx="975262" cy="704851"/>
            <a:chOff x="5972049" y="3838575"/>
            <a:chExt cx="975262" cy="704851"/>
          </a:xfrm>
        </p:grpSpPr>
        <p:sp>
          <p:nvSpPr>
            <p:cNvPr id="3" name="Oval 2"/>
            <p:cNvSpPr/>
            <p:nvPr/>
          </p:nvSpPr>
          <p:spPr>
            <a:xfrm>
              <a:off x="6134100" y="3838575"/>
              <a:ext cx="704850" cy="704850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sz="1800">
                <a:solidFill>
                  <a:prstClr val="white"/>
                </a:solidFill>
              </a:endParaRPr>
            </a:p>
          </p:txBody>
        </p:sp>
        <p:pic>
          <p:nvPicPr>
            <p:cNvPr id="1028" name="Picture 4" descr="\\sci.uottawa.ca\homes\Staff\favaro2\Documents\My documents on K\MOOC\Picts\Bat_free-tailed.jpg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2049" y="3848100"/>
              <a:ext cx="975262" cy="6953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1" name="Rounded Rectangle 40"/>
          <p:cNvSpPr/>
          <p:nvPr/>
        </p:nvSpPr>
        <p:spPr>
          <a:xfrm>
            <a:off x="3411939" y="1449798"/>
            <a:ext cx="1746915" cy="1201477"/>
          </a:xfrm>
          <a:prstGeom prst="roundRect">
            <a:avLst>
              <a:gd name="adj" fmla="val 7307"/>
            </a:avLst>
          </a:pr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8942" y="1469102"/>
            <a:ext cx="1852551" cy="1569660"/>
          </a:xfrm>
          <a:prstGeom prst="rect">
            <a:avLst/>
          </a:prstGeom>
          <a:noFill/>
          <a:ln w="28575">
            <a:solidFill>
              <a:srgbClr val="AFA575"/>
            </a:solidFill>
          </a:ln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600" dirty="0" smtClean="0">
                <a:ln w="28575">
                  <a:noFill/>
                </a:ln>
                <a:solidFill>
                  <a:prstClr val="black"/>
                </a:solidFill>
                <a:latin typeface="Arial Rounded MT Bold" panose="020F0704030504030204" pitchFamily="34" charset="0"/>
              </a:rPr>
              <a:t>The monophyletic group that includes birds and bats is called </a:t>
            </a:r>
            <a:r>
              <a:rPr lang="en-CA" sz="1600" dirty="0" err="1">
                <a:ln w="28575">
                  <a:noFill/>
                </a:ln>
                <a:solidFill>
                  <a:prstClr val="black"/>
                </a:solidFill>
                <a:latin typeface="Arial Rounded MT Bold" panose="020F0704030504030204" pitchFamily="34" charset="0"/>
              </a:rPr>
              <a:t>T</a:t>
            </a:r>
            <a:r>
              <a:rPr lang="en-CA" sz="1600" dirty="0" err="1" smtClean="0">
                <a:ln w="28575">
                  <a:noFill/>
                </a:ln>
                <a:solidFill>
                  <a:prstClr val="black"/>
                </a:solidFill>
                <a:latin typeface="Arial Rounded MT Bold" panose="020F0704030504030204" pitchFamily="34" charset="0"/>
              </a:rPr>
              <a:t>etrapoda</a:t>
            </a:r>
            <a:endParaRPr lang="en-CA" sz="1600" dirty="0">
              <a:ln w="28575">
                <a:noFill/>
              </a:ln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flipH="1" flipV="1">
            <a:off x="1436171" y="3263213"/>
            <a:ext cx="2036372" cy="2541787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713716" y="2327108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3" descr="\\sci.uottawa.ca\homes\Staff\favaro2\Documents\My documents on K\MOOC\Picts\lamprey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41" y="1681205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Straight Connector 39"/>
          <p:cNvCxnSpPr/>
          <p:nvPr/>
        </p:nvCxnSpPr>
        <p:spPr>
          <a:xfrm flipH="1" flipV="1">
            <a:off x="5604099" y="2224585"/>
            <a:ext cx="311394" cy="403737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00864" y="1655042"/>
            <a:ext cx="735911" cy="739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nip and Round Single Corner Rectangle 16"/>
          <p:cNvSpPr/>
          <p:nvPr/>
        </p:nvSpPr>
        <p:spPr>
          <a:xfrm rot="10800000">
            <a:off x="1911927" y="1449797"/>
            <a:ext cx="7089566" cy="3454711"/>
          </a:xfrm>
          <a:prstGeom prst="snipRoundRect">
            <a:avLst>
              <a:gd name="adj1" fmla="val 16667"/>
              <a:gd name="adj2" fmla="val 37868"/>
            </a:avLst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6225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Terminology (end)</a:t>
            </a:r>
            <a:endParaRPr lang="en-CA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 smtClean="0"/>
              <a:t>Homoplasy: </a:t>
            </a:r>
            <a:r>
              <a:rPr lang="en-GB" dirty="0" smtClean="0"/>
              <a:t>phenotypic similarity among different species that is not inherited from a common ancestor (non-homologous similarity).</a:t>
            </a:r>
          </a:p>
          <a:p>
            <a:pPr marL="0" indent="0">
              <a:buNone/>
            </a:pPr>
            <a:r>
              <a:rPr lang="en-GB" dirty="0" smtClean="0"/>
              <a:t>There are 2 types:</a:t>
            </a:r>
          </a:p>
          <a:p>
            <a:pPr>
              <a:buNone/>
            </a:pPr>
            <a:r>
              <a:rPr lang="en-GB" dirty="0" smtClean="0"/>
              <a:t>	</a:t>
            </a:r>
          </a:p>
          <a:p>
            <a:r>
              <a:rPr lang="en-GB" b="1" dirty="0" smtClean="0"/>
              <a:t>Convergence</a:t>
            </a:r>
            <a:r>
              <a:rPr lang="en-GB" dirty="0" smtClean="0"/>
              <a:t>: similar feature appearing in several species that do not share a common ancestor (ex. wings in insects and birds).</a:t>
            </a:r>
          </a:p>
          <a:p>
            <a:pPr>
              <a:buNone/>
            </a:pPr>
            <a:r>
              <a:rPr lang="en-GB" dirty="0" smtClean="0"/>
              <a:t>	</a:t>
            </a:r>
          </a:p>
          <a:p>
            <a:r>
              <a:rPr lang="en-GB" b="1" dirty="0" smtClean="0"/>
              <a:t>Reversal</a:t>
            </a:r>
            <a:r>
              <a:rPr lang="en-GB" dirty="0" smtClean="0"/>
              <a:t>: when a derived character reverts to a more ancestral state within a group of species (ex: Loss of limbs in snakes)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0" y="1056737"/>
            <a:ext cx="9144000" cy="557266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22" name="Group 4"/>
          <p:cNvGrpSpPr>
            <a:grpSpLocks/>
          </p:cNvGrpSpPr>
          <p:nvPr/>
        </p:nvGrpSpPr>
        <p:grpSpPr bwMode="auto">
          <a:xfrm>
            <a:off x="7684649" y="1955034"/>
            <a:ext cx="1172610" cy="659646"/>
            <a:chOff x="2993" y="1471"/>
            <a:chExt cx="2535" cy="1426"/>
          </a:xfrm>
        </p:grpSpPr>
        <p:pic>
          <p:nvPicPr>
            <p:cNvPr id="23" name="Picture 5" descr="whal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063"/>
            <a:stretch>
              <a:fillRect/>
            </a:stretch>
          </p:blipFill>
          <p:spPr bwMode="auto">
            <a:xfrm flipH="1">
              <a:off x="2993" y="1471"/>
              <a:ext cx="2535" cy="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6"/>
            <p:cNvSpPr>
              <a:spLocks noChangeArrowheads="1"/>
            </p:cNvSpPr>
            <p:nvPr/>
          </p:nvSpPr>
          <p:spPr bwMode="auto">
            <a:xfrm>
              <a:off x="3413" y="2450"/>
              <a:ext cx="1238" cy="4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25" name="Rectangle 7"/>
            <p:cNvSpPr>
              <a:spLocks noChangeArrowheads="1"/>
            </p:cNvSpPr>
            <p:nvPr/>
          </p:nvSpPr>
          <p:spPr bwMode="auto">
            <a:xfrm>
              <a:off x="4470" y="2373"/>
              <a:ext cx="224" cy="4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8"/>
            <p:cNvSpPr>
              <a:spLocks noChangeArrowheads="1"/>
            </p:cNvSpPr>
            <p:nvPr/>
          </p:nvSpPr>
          <p:spPr bwMode="auto">
            <a:xfrm>
              <a:off x="4445" y="2528"/>
              <a:ext cx="576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</p:grpSp>
      <p:pic>
        <p:nvPicPr>
          <p:cNvPr id="28" name="Picture 10" descr="white_shark_B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014" y="2011514"/>
            <a:ext cx="1282889" cy="50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V="1">
            <a:off x="6651046" y="4035051"/>
            <a:ext cx="0" cy="806312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6651046" y="2976767"/>
            <a:ext cx="806312" cy="105828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endCxn id="24" idx="0"/>
          </p:cNvCxnSpPr>
          <p:nvPr/>
        </p:nvCxnSpPr>
        <p:spPr>
          <a:xfrm flipV="1">
            <a:off x="7457358" y="2407905"/>
            <a:ext cx="707900" cy="568861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 flipV="1">
            <a:off x="5472752" y="2460002"/>
            <a:ext cx="1178296" cy="158091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7440014" y="2369871"/>
            <a:ext cx="17066" cy="58955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23652" y="1980728"/>
            <a:ext cx="532743" cy="53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205" y="1949983"/>
            <a:ext cx="578258" cy="578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2" name="Group 4"/>
          <p:cNvGrpSpPr>
            <a:grpSpLocks/>
          </p:cNvGrpSpPr>
          <p:nvPr/>
        </p:nvGrpSpPr>
        <p:grpSpPr bwMode="auto">
          <a:xfrm>
            <a:off x="3292344" y="2107432"/>
            <a:ext cx="1172610" cy="659646"/>
            <a:chOff x="2993" y="1471"/>
            <a:chExt cx="2535" cy="1426"/>
          </a:xfrm>
        </p:grpSpPr>
        <p:pic>
          <p:nvPicPr>
            <p:cNvPr id="63" name="Picture 5" descr="whal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063"/>
            <a:stretch>
              <a:fillRect/>
            </a:stretch>
          </p:blipFill>
          <p:spPr bwMode="auto">
            <a:xfrm flipH="1">
              <a:off x="2993" y="1471"/>
              <a:ext cx="2535" cy="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Rectangle 6"/>
            <p:cNvSpPr>
              <a:spLocks noChangeArrowheads="1"/>
            </p:cNvSpPr>
            <p:nvPr/>
          </p:nvSpPr>
          <p:spPr bwMode="auto">
            <a:xfrm>
              <a:off x="3413" y="2450"/>
              <a:ext cx="1238" cy="4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65" name="Rectangle 7"/>
            <p:cNvSpPr>
              <a:spLocks noChangeArrowheads="1"/>
            </p:cNvSpPr>
            <p:nvPr/>
          </p:nvSpPr>
          <p:spPr bwMode="auto">
            <a:xfrm>
              <a:off x="4470" y="2373"/>
              <a:ext cx="224" cy="4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66" name="Rectangle 8"/>
            <p:cNvSpPr>
              <a:spLocks noChangeArrowheads="1"/>
            </p:cNvSpPr>
            <p:nvPr/>
          </p:nvSpPr>
          <p:spPr bwMode="auto">
            <a:xfrm>
              <a:off x="4445" y="2528"/>
              <a:ext cx="576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</p:grpSp>
      <p:pic>
        <p:nvPicPr>
          <p:cNvPr id="67" name="Picture 10" descr="white_shark_B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74" y="2246994"/>
            <a:ext cx="1034955" cy="403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8" name="Straight Connector 67"/>
          <p:cNvCxnSpPr/>
          <p:nvPr/>
        </p:nvCxnSpPr>
        <p:spPr>
          <a:xfrm flipV="1">
            <a:off x="2258741" y="4187449"/>
            <a:ext cx="0" cy="806312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2258741" y="2610126"/>
            <a:ext cx="1685461" cy="1563675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 flipV="1">
            <a:off x="1080447" y="2612400"/>
            <a:ext cx="1178296" cy="158091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 flipV="1">
            <a:off x="2156345" y="2541887"/>
            <a:ext cx="95535" cy="1610437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2279175" y="2503219"/>
            <a:ext cx="766550" cy="1690047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31347" y="2133126"/>
            <a:ext cx="532743" cy="53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068" y="2102381"/>
            <a:ext cx="578258" cy="578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" name="TextBox 94"/>
          <p:cNvSpPr txBox="1"/>
          <p:nvPr/>
        </p:nvSpPr>
        <p:spPr>
          <a:xfrm>
            <a:off x="466297" y="5050574"/>
            <a:ext cx="37099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6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SCENARIO#1: </a:t>
            </a:r>
            <a:r>
              <a:rPr lang="en-CA" sz="16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  <a:r>
              <a:rPr lang="en-CA" sz="16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 transformations</a:t>
            </a:r>
            <a:endParaRPr lang="en-CA" sz="16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876802" y="5080147"/>
            <a:ext cx="37099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6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SCENARIO#2: </a:t>
            </a:r>
            <a:r>
              <a:rPr lang="en-CA" sz="16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1</a:t>
            </a:r>
            <a:r>
              <a:rPr lang="en-CA" sz="16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 transformation</a:t>
            </a:r>
            <a:endParaRPr lang="en-CA" sz="16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41196" y="5651368"/>
            <a:ext cx="89256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2000" b="1" dirty="0" smtClean="0">
                <a:solidFill>
                  <a:srgbClr val="C00000"/>
                </a:solidFill>
                <a:latin typeface="Calibri"/>
              </a:rPr>
              <a:t>Principle of parsimony: the scenario that includes the fewer evolutionary events represents the most likely solution. Therefore it is chosen over other possible scenarios.  </a:t>
            </a:r>
            <a:endParaRPr lang="en-CA" sz="2000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245660" y="1324965"/>
            <a:ext cx="4271749" cy="4151191"/>
          </a:xfrm>
          <a:prstGeom prst="roundRect">
            <a:avLst>
              <a:gd name="adj" fmla="val 7307"/>
            </a:avLst>
          </a:pr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 dirty="0">
              <a:solidFill>
                <a:prstClr val="white"/>
              </a:solidFill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4669812" y="1313593"/>
            <a:ext cx="4271749" cy="4151191"/>
          </a:xfrm>
          <a:prstGeom prst="roundRect">
            <a:avLst>
              <a:gd name="adj" fmla="val 7307"/>
            </a:avLst>
          </a:pr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 dirty="0">
              <a:solidFill>
                <a:prstClr val="white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026088" y="3833649"/>
            <a:ext cx="1192087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VERSUS</a:t>
            </a:r>
            <a:endParaRPr lang="en-CA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2" name="Title 10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3600" dirty="0" smtClean="0"/>
              <a:t>Principle of parsimony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7496176" y="3265663"/>
            <a:ext cx="1361084" cy="10156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500" b="1" dirty="0" smtClean="0">
                <a:solidFill>
                  <a:prstClr val="black"/>
                </a:solidFill>
                <a:latin typeface="Calibri"/>
              </a:rPr>
              <a:t>Evolutionary novelty specific to Mammals</a:t>
            </a:r>
            <a:endParaRPr lang="en-CA" altLang="en-US" sz="15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cxnSp>
        <p:nvCxnSpPr>
          <p:cNvPr id="45" name="Straight Connector 44"/>
          <p:cNvCxnSpPr/>
          <p:nvPr/>
        </p:nvCxnSpPr>
        <p:spPr>
          <a:xfrm flipH="1" flipV="1">
            <a:off x="6905625" y="2514601"/>
            <a:ext cx="554008" cy="49173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Explosion 1 47"/>
          <p:cNvSpPr/>
          <p:nvPr/>
        </p:nvSpPr>
        <p:spPr>
          <a:xfrm>
            <a:off x="2436266" y="3170120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2</a:t>
            </a:r>
            <a:endParaRPr lang="en-CA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9" name="Explosion 1 48"/>
          <p:cNvSpPr/>
          <p:nvPr/>
        </p:nvSpPr>
        <p:spPr>
          <a:xfrm>
            <a:off x="2664866" y="3503495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3</a:t>
            </a:r>
            <a:endParaRPr lang="en-CA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0" name="Explosion 1 49"/>
          <p:cNvSpPr/>
          <p:nvPr/>
        </p:nvSpPr>
        <p:spPr>
          <a:xfrm>
            <a:off x="6922541" y="3208220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1</a:t>
            </a:r>
            <a:endParaRPr lang="en-CA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1" name="Explosion 1 50"/>
          <p:cNvSpPr/>
          <p:nvPr/>
        </p:nvSpPr>
        <p:spPr>
          <a:xfrm>
            <a:off x="2017166" y="3189170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1</a:t>
            </a:r>
            <a:endParaRPr lang="en-CA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7345621" y="3396844"/>
            <a:ext cx="150554" cy="358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 bwMode="auto">
          <a:xfrm>
            <a:off x="685800" y="3973549"/>
            <a:ext cx="780691" cy="729788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3" name="Straight Connector 12"/>
          <p:cNvCxnSpPr>
            <a:stCxn id="7" idx="7"/>
            <a:endCxn id="7" idx="3"/>
          </p:cNvCxnSpPr>
          <p:nvPr/>
        </p:nvCxnSpPr>
        <p:spPr bwMode="auto">
          <a:xfrm flipH="1">
            <a:off x="800130" y="4080424"/>
            <a:ext cx="552031" cy="516038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/>
          <p:cNvCxnSpPr>
            <a:stCxn id="7" idx="7"/>
            <a:endCxn id="7" idx="3"/>
          </p:cNvCxnSpPr>
          <p:nvPr/>
        </p:nvCxnSpPr>
        <p:spPr bwMode="auto">
          <a:xfrm flipH="1">
            <a:off x="800130" y="4080424"/>
            <a:ext cx="552031" cy="516038"/>
          </a:xfrm>
          <a:prstGeom prst="lin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311" y="3711890"/>
            <a:ext cx="915592" cy="96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06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US" dirty="0" smtClean="0"/>
              <a:t>Procedure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Three phases:</a:t>
            </a:r>
          </a:p>
          <a:p>
            <a:pPr>
              <a:buFontTx/>
              <a:buNone/>
            </a:pPr>
            <a:r>
              <a:rPr lang="en-US" dirty="0" smtClean="0"/>
              <a:t>1- Conduct a series of morphological </a:t>
            </a:r>
            <a:r>
              <a:rPr lang="en-US" b="1" dirty="0" smtClean="0"/>
              <a:t>observations</a:t>
            </a:r>
            <a:r>
              <a:rPr lang="en-US" dirty="0" smtClean="0"/>
              <a:t> (12 characters) on 9 animals</a:t>
            </a:r>
          </a:p>
          <a:p>
            <a:pPr>
              <a:buFontTx/>
              <a:buNone/>
            </a:pPr>
            <a:r>
              <a:rPr lang="en-US" dirty="0" smtClean="0"/>
              <a:t>2- Record </a:t>
            </a:r>
            <a:r>
              <a:rPr lang="en-US" b="1" dirty="0" smtClean="0"/>
              <a:t>observations</a:t>
            </a:r>
            <a:r>
              <a:rPr lang="en-US" dirty="0" smtClean="0"/>
              <a:t> in table format (matrix) using the lamprey as a sister group or outgroup</a:t>
            </a:r>
          </a:p>
          <a:p>
            <a:pPr>
              <a:buFontTx/>
              <a:buNone/>
            </a:pPr>
            <a:r>
              <a:rPr lang="en-US" dirty="0" smtClean="0"/>
              <a:t>3- Carry out a </a:t>
            </a:r>
            <a:r>
              <a:rPr lang="en-US" b="1" dirty="0" smtClean="0"/>
              <a:t>phylogenetic</a:t>
            </a:r>
            <a:r>
              <a:rPr lang="en-US" dirty="0" smtClean="0"/>
              <a:t> </a:t>
            </a:r>
            <a:r>
              <a:rPr lang="en-US" b="1" dirty="0" smtClean="0"/>
              <a:t>analysis</a:t>
            </a:r>
            <a:r>
              <a:rPr lang="en-US" dirty="0" smtClean="0"/>
              <a:t> of your data and construct a </a:t>
            </a:r>
            <a:r>
              <a:rPr lang="en-US" b="1" dirty="0" smtClean="0"/>
              <a:t>cladogram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4000" dirty="0" smtClean="0"/>
              <a:t>An example of phylogenetic analysis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Observations regarding 9 characters were made on 8 species of fish (one of these was chosen as the outgroup OG)</a:t>
            </a:r>
          </a:p>
          <a:p>
            <a:pPr>
              <a:buFontTx/>
              <a:buNone/>
            </a:pP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815" y="3048899"/>
            <a:ext cx="6064370" cy="3411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Observations Matrix</a:t>
            </a:r>
            <a:endParaRPr lang="en-US" dirty="0" smtClean="0"/>
          </a:p>
        </p:txBody>
      </p:sp>
      <p:sp>
        <p:nvSpPr>
          <p:cNvPr id="14340" name="Line 139"/>
          <p:cNvSpPr>
            <a:spLocks noChangeShapeType="1"/>
          </p:cNvSpPr>
          <p:nvPr/>
        </p:nvSpPr>
        <p:spPr bwMode="auto">
          <a:xfrm>
            <a:off x="952500" y="1856286"/>
            <a:ext cx="0" cy="20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14341" name="Text Box 140"/>
          <p:cNvSpPr txBox="1">
            <a:spLocks noChangeArrowheads="1"/>
          </p:cNvSpPr>
          <p:nvPr/>
        </p:nvSpPr>
        <p:spPr bwMode="auto">
          <a:xfrm>
            <a:off x="352425" y="1410199"/>
            <a:ext cx="2116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2000"/>
              <a:t>Group or species</a:t>
            </a:r>
          </a:p>
        </p:txBody>
      </p:sp>
      <p:sp>
        <p:nvSpPr>
          <p:cNvPr id="14342" name="AutoShape 141"/>
          <p:cNvSpPr>
            <a:spLocks/>
          </p:cNvSpPr>
          <p:nvPr/>
        </p:nvSpPr>
        <p:spPr bwMode="auto">
          <a:xfrm rot="5400000">
            <a:off x="4620419" y="-1484607"/>
            <a:ext cx="292100" cy="6792912"/>
          </a:xfrm>
          <a:prstGeom prst="leftBrace">
            <a:avLst>
              <a:gd name="adj1" fmla="val 364658"/>
              <a:gd name="adj2" fmla="val 49801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en-US"/>
          </a:p>
        </p:txBody>
      </p:sp>
      <p:sp>
        <p:nvSpPr>
          <p:cNvPr id="14343" name="Text Box 142"/>
          <p:cNvSpPr txBox="1">
            <a:spLocks noChangeArrowheads="1"/>
          </p:cNvSpPr>
          <p:nvPr/>
        </p:nvSpPr>
        <p:spPr bwMode="auto">
          <a:xfrm>
            <a:off x="4073525" y="1387974"/>
            <a:ext cx="1608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/>
              <a:t>characters</a:t>
            </a:r>
          </a:p>
        </p:txBody>
      </p:sp>
      <p:graphicFrame>
        <p:nvGraphicFramePr>
          <p:cNvPr id="2457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4602100"/>
              </p:ext>
            </p:extLst>
          </p:nvPr>
        </p:nvGraphicFramePr>
        <p:xfrm>
          <a:off x="462952" y="2252151"/>
          <a:ext cx="8105195" cy="28139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21" name="Document" r:id="rId4" imgW="6644940" imgH="2367857" progId="Word.Document.12">
                  <p:embed/>
                </p:oleObj>
              </mc:Choice>
              <mc:Fallback>
                <p:oleObj name="Document" r:id="rId4" imgW="6644940" imgH="2367857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952" y="2252151"/>
                        <a:ext cx="8105195" cy="28139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Polarization using the outgroup comparison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600" dirty="0" smtClean="0"/>
              <a:t>The character </a:t>
            </a:r>
            <a:r>
              <a:rPr lang="en-US" sz="2600" b="1" dirty="0" smtClean="0"/>
              <a:t>state</a:t>
            </a:r>
            <a:r>
              <a:rPr lang="en-US" sz="2600" dirty="0" smtClean="0"/>
              <a:t> found in the outgroup is coded as “0” by definition (ancestral)</a:t>
            </a:r>
          </a:p>
          <a:p>
            <a:pPr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2600" dirty="0" smtClean="0"/>
              <a:t>If the ancestral </a:t>
            </a:r>
            <a:r>
              <a:rPr lang="en-US" sz="2600" b="1" dirty="0" smtClean="0"/>
              <a:t>state </a:t>
            </a:r>
            <a:r>
              <a:rPr lang="en-US" sz="2600" dirty="0" smtClean="0"/>
              <a:t>of a character is also found in species within the ingroup, enter a “0” for these species.</a:t>
            </a:r>
          </a:p>
          <a:p>
            <a:pPr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2600" dirty="0" smtClean="0"/>
              <a:t>If the character </a:t>
            </a:r>
            <a:r>
              <a:rPr lang="en-US" sz="2600" b="1" dirty="0" smtClean="0"/>
              <a:t>state</a:t>
            </a:r>
            <a:r>
              <a:rPr lang="en-US" sz="2600" dirty="0" smtClean="0"/>
              <a:t> is different from the sister group, it is apomorphic and is coded as “1” </a:t>
            </a:r>
          </a:p>
          <a:p>
            <a:pPr>
              <a:lnSpc>
                <a:spcPct val="80000"/>
              </a:lnSpc>
            </a:pPr>
            <a:endParaRPr lang="en-US" sz="2600" dirty="0" smtClean="0"/>
          </a:p>
          <a:p>
            <a:pPr>
              <a:lnSpc>
                <a:spcPct val="80000"/>
              </a:lnSpc>
            </a:pPr>
            <a:r>
              <a:rPr lang="en-US" sz="2600" dirty="0" smtClean="0"/>
              <a:t>If two apomorphic states are present, they are coded by 1 and 2 (irrespectively of which one is 1 or 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41" name="Rectangle 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200" dirty="0" smtClean="0"/>
              <a:t>Recoding the character matrix = polarisation of characters</a:t>
            </a:r>
          </a:p>
        </p:txBody>
      </p:sp>
      <p:sp>
        <p:nvSpPr>
          <p:cNvPr id="16388" name="AutoShape 22"/>
          <p:cNvSpPr>
            <a:spLocks noChangeArrowheads="1"/>
          </p:cNvSpPr>
          <p:nvPr/>
        </p:nvSpPr>
        <p:spPr bwMode="auto">
          <a:xfrm>
            <a:off x="7531425" y="2767447"/>
            <a:ext cx="1066800" cy="2743200"/>
          </a:xfrm>
          <a:prstGeom prst="curvedLeftArrow">
            <a:avLst>
              <a:gd name="adj1" fmla="val 51429"/>
              <a:gd name="adj2" fmla="val 102857"/>
              <a:gd name="adj3" fmla="val 33333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graphicFrame>
        <p:nvGraphicFramePr>
          <p:cNvPr id="225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5393453"/>
              </p:ext>
            </p:extLst>
          </p:nvPr>
        </p:nvGraphicFramePr>
        <p:xfrm>
          <a:off x="842963" y="1670485"/>
          <a:ext cx="6804025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2" name="Document" r:id="rId4" imgW="6644940" imgH="2367857" progId="Word.Document.12">
                  <p:embed/>
                </p:oleObj>
              </mc:Choice>
              <mc:Fallback>
                <p:oleObj name="Document" r:id="rId4" imgW="6644940" imgH="2367857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963" y="1670485"/>
                        <a:ext cx="6804025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0637687"/>
              </p:ext>
            </p:extLst>
          </p:nvPr>
        </p:nvGraphicFramePr>
        <p:xfrm>
          <a:off x="882650" y="4254935"/>
          <a:ext cx="6624638" cy="197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3" name="Document" r:id="rId6" imgW="6533591" imgH="1951440" progId="Word.Document.12">
                  <p:embed/>
                </p:oleObj>
              </mc:Choice>
              <mc:Fallback>
                <p:oleObj name="Document" r:id="rId6" imgW="6533591" imgH="1951440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650" y="4254935"/>
                        <a:ext cx="6624638" cy="1976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8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200" dirty="0" smtClean="0"/>
              <a:t>Color-coding your matrix makes it easier to read</a:t>
            </a:r>
          </a:p>
        </p:txBody>
      </p:sp>
      <p:graphicFrame>
        <p:nvGraphicFramePr>
          <p:cNvPr id="2150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1196955"/>
              </p:ext>
            </p:extLst>
          </p:nvPr>
        </p:nvGraphicFramePr>
        <p:xfrm>
          <a:off x="603753" y="2078181"/>
          <a:ext cx="7669576" cy="2376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1" name="Worksheet" r:id="rId4" imgW="6238959" imgH="1933698" progId="Excel.Sheet.12">
                  <p:embed/>
                </p:oleObj>
              </mc:Choice>
              <mc:Fallback>
                <p:oleObj name="Worksheet" r:id="rId4" imgW="6238959" imgH="1933698" progId="Excel.Sheet.12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753" y="2078181"/>
                        <a:ext cx="7669576" cy="23769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Building the cladogram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>
              <a:buNone/>
            </a:pPr>
            <a:r>
              <a:rPr lang="en-CA" dirty="0" smtClean="0"/>
              <a:t>3 basic rules: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The cladogram presents the distribution of </a:t>
            </a:r>
            <a:r>
              <a:rPr lang="en-CA" b="1" dirty="0" smtClean="0">
                <a:solidFill>
                  <a:srgbClr val="C00000"/>
                </a:solidFill>
              </a:rPr>
              <a:t>derived</a:t>
            </a:r>
            <a:r>
              <a:rPr lang="en-CA" dirty="0" smtClean="0"/>
              <a:t> characters (and nothing else)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Species that possess the same derived character(s) must be </a:t>
            </a:r>
            <a:r>
              <a:rPr lang="en-CA" b="1" dirty="0" smtClean="0">
                <a:solidFill>
                  <a:srgbClr val="C00000"/>
                </a:solidFill>
              </a:rPr>
              <a:t>regrouped</a:t>
            </a:r>
            <a:r>
              <a:rPr lang="en-CA" dirty="0" smtClean="0"/>
              <a:t> (monophyletic groups)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When several solutions are possible, you must choose the one that requires the lowest number of transformations (</a:t>
            </a:r>
            <a:r>
              <a:rPr lang="en-CA" b="1" dirty="0" smtClean="0">
                <a:solidFill>
                  <a:srgbClr val="C00000"/>
                </a:solidFill>
              </a:rPr>
              <a:t>parsimony</a:t>
            </a:r>
            <a:r>
              <a:rPr lang="en-CA" dirty="0" smtClean="0"/>
              <a:t>)</a:t>
            </a:r>
          </a:p>
          <a:p>
            <a:pPr marL="914400" lvl="1" indent="-457200">
              <a:buFont typeface="+mj-lt"/>
              <a:buAutoNum type="arabicPeriod"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dirty="0" smtClean="0"/>
              <a:t>Step 1: no resolution cladogram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sz="quarter" idx="4294967295"/>
          </p:nvPr>
        </p:nvSpPr>
        <p:spPr>
          <a:xfrm>
            <a:off x="1020438" y="5509973"/>
            <a:ext cx="5327650" cy="647700"/>
          </a:xfrm>
        </p:spPr>
        <p:txBody>
          <a:bodyPr/>
          <a:lstStyle/>
          <a:p>
            <a:r>
              <a:rPr lang="en-GB" dirty="0" smtClean="0"/>
              <a:t>Initial </a:t>
            </a:r>
            <a:r>
              <a:rPr lang="en-GB" dirty="0" err="1" smtClean="0"/>
              <a:t>cladogram</a:t>
            </a:r>
            <a:r>
              <a:rPr lang="en-GB" dirty="0" smtClean="0"/>
              <a:t>.  No resolution</a:t>
            </a:r>
          </a:p>
        </p:txBody>
      </p:sp>
      <p:sp>
        <p:nvSpPr>
          <p:cNvPr id="18437" name="Line 4"/>
          <p:cNvSpPr>
            <a:spLocks noChangeShapeType="1"/>
          </p:cNvSpPr>
          <p:nvPr/>
        </p:nvSpPr>
        <p:spPr bwMode="auto">
          <a:xfrm>
            <a:off x="3825875" y="2538413"/>
            <a:ext cx="898525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38" name="Line 5"/>
          <p:cNvSpPr>
            <a:spLocks noChangeShapeType="1"/>
          </p:cNvSpPr>
          <p:nvPr/>
        </p:nvSpPr>
        <p:spPr bwMode="auto">
          <a:xfrm>
            <a:off x="4324350" y="2538413"/>
            <a:ext cx="400050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39" name="Line 6"/>
          <p:cNvSpPr>
            <a:spLocks noChangeShapeType="1"/>
          </p:cNvSpPr>
          <p:nvPr/>
        </p:nvSpPr>
        <p:spPr bwMode="auto">
          <a:xfrm flipH="1">
            <a:off x="4724400" y="2525713"/>
            <a:ext cx="582613" cy="25034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0" name="Line 7"/>
          <p:cNvSpPr>
            <a:spLocks noChangeShapeType="1"/>
          </p:cNvSpPr>
          <p:nvPr/>
        </p:nvSpPr>
        <p:spPr bwMode="auto">
          <a:xfrm flipH="1">
            <a:off x="4724400" y="2525713"/>
            <a:ext cx="884238" cy="25796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1" name="Line 8"/>
          <p:cNvSpPr>
            <a:spLocks noChangeShapeType="1"/>
          </p:cNvSpPr>
          <p:nvPr/>
        </p:nvSpPr>
        <p:spPr bwMode="auto">
          <a:xfrm flipH="1">
            <a:off x="4724400" y="2538413"/>
            <a:ext cx="1423988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2" name="Line 9"/>
          <p:cNvSpPr>
            <a:spLocks noChangeShapeType="1"/>
          </p:cNvSpPr>
          <p:nvPr/>
        </p:nvSpPr>
        <p:spPr bwMode="auto">
          <a:xfrm>
            <a:off x="3427413" y="2538413"/>
            <a:ext cx="1296987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3" name="Line 10"/>
          <p:cNvSpPr>
            <a:spLocks noChangeShapeType="1"/>
          </p:cNvSpPr>
          <p:nvPr/>
        </p:nvSpPr>
        <p:spPr bwMode="auto">
          <a:xfrm flipH="1">
            <a:off x="4724400" y="2538413"/>
            <a:ext cx="50800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4" name="Line 11"/>
          <p:cNvSpPr>
            <a:spLocks noChangeShapeType="1"/>
          </p:cNvSpPr>
          <p:nvPr/>
        </p:nvSpPr>
        <p:spPr bwMode="auto">
          <a:xfrm>
            <a:off x="3028950" y="2538413"/>
            <a:ext cx="1695450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5" name="Text Box 12"/>
          <p:cNvSpPr txBox="1">
            <a:spLocks noChangeArrowheads="1"/>
          </p:cNvSpPr>
          <p:nvPr/>
        </p:nvSpPr>
        <p:spPr bwMode="auto">
          <a:xfrm>
            <a:off x="2590800" y="2170113"/>
            <a:ext cx="5437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 dirty="0">
                <a:solidFill>
                  <a:srgbClr val="000000"/>
                </a:solidFill>
              </a:rPr>
              <a:t>O</a:t>
            </a:r>
            <a:r>
              <a:rPr lang="en-GB" sz="1800" b="1" dirty="0" smtClean="0">
                <a:solidFill>
                  <a:srgbClr val="000000"/>
                </a:solidFill>
              </a:rPr>
              <a:t>G</a:t>
            </a:r>
            <a:endParaRPr lang="en-GB" sz="1800" b="1" dirty="0">
              <a:solidFill>
                <a:srgbClr val="000000"/>
              </a:solidFill>
            </a:endParaRPr>
          </a:p>
        </p:txBody>
      </p:sp>
      <p:sp>
        <p:nvSpPr>
          <p:cNvPr id="18446" name="Text Box 13"/>
          <p:cNvSpPr txBox="1">
            <a:spLocks noChangeArrowheads="1"/>
          </p:cNvSpPr>
          <p:nvPr/>
        </p:nvSpPr>
        <p:spPr bwMode="auto">
          <a:xfrm>
            <a:off x="3238500" y="217170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18447" name="Text Box 14"/>
          <p:cNvSpPr txBox="1">
            <a:spLocks noChangeArrowheads="1"/>
          </p:cNvSpPr>
          <p:nvPr/>
        </p:nvSpPr>
        <p:spPr bwMode="auto">
          <a:xfrm>
            <a:off x="3638550" y="2170113"/>
            <a:ext cx="34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18448" name="Text Box 15"/>
          <p:cNvSpPr txBox="1">
            <a:spLocks noChangeArrowheads="1"/>
          </p:cNvSpPr>
          <p:nvPr/>
        </p:nvSpPr>
        <p:spPr bwMode="auto">
          <a:xfrm>
            <a:off x="4133850" y="217170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C</a:t>
            </a:r>
          </a:p>
        </p:txBody>
      </p:sp>
      <p:sp>
        <p:nvSpPr>
          <p:cNvPr id="18449" name="Text Box 16"/>
          <p:cNvSpPr txBox="1">
            <a:spLocks noChangeArrowheads="1"/>
          </p:cNvSpPr>
          <p:nvPr/>
        </p:nvSpPr>
        <p:spPr bwMode="auto">
          <a:xfrm>
            <a:off x="4603750" y="217170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D</a:t>
            </a:r>
          </a:p>
        </p:txBody>
      </p:sp>
      <p:sp>
        <p:nvSpPr>
          <p:cNvPr id="18450" name="Text Box 17"/>
          <p:cNvSpPr txBox="1">
            <a:spLocks noChangeArrowheads="1"/>
          </p:cNvSpPr>
          <p:nvPr/>
        </p:nvSpPr>
        <p:spPr bwMode="auto">
          <a:xfrm>
            <a:off x="5106988" y="21717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E</a:t>
            </a:r>
          </a:p>
        </p:txBody>
      </p:sp>
      <p:sp>
        <p:nvSpPr>
          <p:cNvPr id="18451" name="Text Box 18"/>
          <p:cNvSpPr txBox="1">
            <a:spLocks noChangeArrowheads="1"/>
          </p:cNvSpPr>
          <p:nvPr/>
        </p:nvSpPr>
        <p:spPr bwMode="auto">
          <a:xfrm>
            <a:off x="5508625" y="2171700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F</a:t>
            </a:r>
          </a:p>
        </p:txBody>
      </p:sp>
      <p:sp>
        <p:nvSpPr>
          <p:cNvPr id="18452" name="Text Box 19"/>
          <p:cNvSpPr txBox="1">
            <a:spLocks noChangeArrowheads="1"/>
          </p:cNvSpPr>
          <p:nvPr/>
        </p:nvSpPr>
        <p:spPr bwMode="auto">
          <a:xfrm>
            <a:off x="5911850" y="2171700"/>
            <a:ext cx="361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G</a:t>
            </a:r>
          </a:p>
        </p:txBody>
      </p:sp>
      <p:sp>
        <p:nvSpPr>
          <p:cNvPr id="18453" name="Line 20"/>
          <p:cNvSpPr>
            <a:spLocks noChangeShapeType="1"/>
          </p:cNvSpPr>
          <p:nvPr/>
        </p:nvSpPr>
        <p:spPr bwMode="auto">
          <a:xfrm>
            <a:off x="4724400" y="5105400"/>
            <a:ext cx="0" cy="3000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2551" name="Text Box 23"/>
          <p:cNvSpPr txBox="1">
            <a:spLocks noChangeArrowheads="1"/>
          </p:cNvSpPr>
          <p:nvPr/>
        </p:nvSpPr>
        <p:spPr bwMode="auto">
          <a:xfrm>
            <a:off x="6570663" y="2239963"/>
            <a:ext cx="2192337" cy="2136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sym typeface="Wingdings" pitchFamily="2" charset="2"/>
              </a:rPr>
              <a:t> Order of </a:t>
            </a:r>
            <a:r>
              <a:rPr lang="en-US"/>
              <a:t>species that are connected  at the level of a common  ancestor can be altered</a:t>
            </a:r>
          </a:p>
        </p:txBody>
      </p:sp>
      <p:sp>
        <p:nvSpPr>
          <p:cNvPr id="22552" name="Oval 24"/>
          <p:cNvSpPr>
            <a:spLocks noChangeArrowheads="1"/>
          </p:cNvSpPr>
          <p:nvPr/>
        </p:nvSpPr>
        <p:spPr bwMode="auto">
          <a:xfrm>
            <a:off x="4073525" y="4667250"/>
            <a:ext cx="1306513" cy="64135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53" name="Text Box 25"/>
          <p:cNvSpPr txBox="1">
            <a:spLocks noChangeArrowheads="1"/>
          </p:cNvSpPr>
          <p:nvPr/>
        </p:nvSpPr>
        <p:spPr bwMode="auto">
          <a:xfrm>
            <a:off x="3244850" y="2211388"/>
            <a:ext cx="3227388" cy="31115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1800" b="1" dirty="0"/>
              <a:t>F    G     D     A      B  C      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55343" y="5158854"/>
            <a:ext cx="1949573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dirty="0" smtClean="0"/>
              <a:t>Cladogram 1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1" grpId="0"/>
      <p:bldP spid="22552" grpId="0" animBg="1"/>
      <p:bldP spid="2255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12"/>
          <p:cNvSpPr>
            <a:spLocks noChangeArrowheads="1"/>
          </p:cNvSpPr>
          <p:nvPr/>
        </p:nvSpPr>
        <p:spPr bwMode="auto">
          <a:xfrm>
            <a:off x="914400" y="3540209"/>
            <a:ext cx="7677150" cy="249555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Step2: Adding the first character on your cladogram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76673"/>
            <a:ext cx="8229600" cy="1670564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Refine cladogram progressively by adding transformations of characters.</a:t>
            </a:r>
          </a:p>
          <a:p>
            <a:r>
              <a:rPr lang="en-US" dirty="0" smtClean="0"/>
              <a:t>Begin with binary characters that define large monophyletic groups (= lots of “1”, no “2”)</a:t>
            </a:r>
          </a:p>
        </p:txBody>
      </p:sp>
      <p:sp>
        <p:nvSpPr>
          <p:cNvPr id="92167" name="Line 7"/>
          <p:cNvSpPr>
            <a:spLocks noChangeShapeType="1"/>
          </p:cNvSpPr>
          <p:nvPr/>
        </p:nvSpPr>
        <p:spPr bwMode="auto">
          <a:xfrm flipV="1">
            <a:off x="2038350" y="5544444"/>
            <a:ext cx="0" cy="609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19457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0384475"/>
              </p:ext>
            </p:extLst>
          </p:nvPr>
        </p:nvGraphicFramePr>
        <p:xfrm>
          <a:off x="811336" y="3276436"/>
          <a:ext cx="7305675" cy="226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9" name="Worksheet" r:id="rId4" imgW="6238959" imgH="1933698" progId="Excel.Sheet.12">
                  <p:embed/>
                </p:oleObj>
              </mc:Choice>
              <mc:Fallback>
                <p:oleObj name="Worksheet" r:id="rId4" imgW="6238959" imgH="1933698" progId="Excel.Sheet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1336" y="3276436"/>
                        <a:ext cx="7305675" cy="226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 bwMode="auto">
          <a:xfrm>
            <a:off x="4334501" y="1662838"/>
            <a:ext cx="546265" cy="534390"/>
          </a:xfrm>
          <a:prstGeom prst="rect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4999512" y="1674714"/>
            <a:ext cx="3348841" cy="522514"/>
          </a:xfrm>
          <a:prstGeom prst="rect">
            <a:avLst/>
          </a:prstGeom>
          <a:solidFill>
            <a:srgbClr val="99CCFF"/>
          </a:solidFill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Step2: Adding the first character on your cladogram</a:t>
            </a: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5614988" y="2148717"/>
            <a:ext cx="901700" cy="21891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85" name="Line 5"/>
          <p:cNvSpPr>
            <a:spLocks noChangeShapeType="1"/>
          </p:cNvSpPr>
          <p:nvPr/>
        </p:nvSpPr>
        <p:spPr bwMode="auto">
          <a:xfrm>
            <a:off x="6232525" y="2137604"/>
            <a:ext cx="284163" cy="22002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 flipH="1">
            <a:off x="6513513" y="2161417"/>
            <a:ext cx="604837" cy="21764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 flipH="1">
            <a:off x="6507163" y="2161417"/>
            <a:ext cx="963612" cy="21177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 flipH="1">
            <a:off x="6354763" y="2137604"/>
            <a:ext cx="1471612" cy="250031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>
            <a:off x="5235575" y="2148717"/>
            <a:ext cx="1281113" cy="21891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90" name="Line 10"/>
          <p:cNvSpPr>
            <a:spLocks noChangeShapeType="1"/>
          </p:cNvSpPr>
          <p:nvPr/>
        </p:nvSpPr>
        <p:spPr bwMode="auto">
          <a:xfrm flipH="1">
            <a:off x="6516688" y="2170942"/>
            <a:ext cx="144462" cy="21082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91" name="Line 12"/>
          <p:cNvSpPr>
            <a:spLocks noChangeShapeType="1"/>
          </p:cNvSpPr>
          <p:nvPr/>
        </p:nvSpPr>
        <p:spPr bwMode="auto">
          <a:xfrm>
            <a:off x="4725988" y="2237617"/>
            <a:ext cx="1628775" cy="24003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92" name="Text Box 13"/>
          <p:cNvSpPr txBox="1">
            <a:spLocks noChangeArrowheads="1"/>
          </p:cNvSpPr>
          <p:nvPr/>
        </p:nvSpPr>
        <p:spPr bwMode="auto">
          <a:xfrm>
            <a:off x="4343400" y="1737554"/>
            <a:ext cx="5437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 dirty="0">
                <a:solidFill>
                  <a:srgbClr val="000000"/>
                </a:solidFill>
              </a:rPr>
              <a:t>O</a:t>
            </a:r>
            <a:r>
              <a:rPr lang="en-GB" sz="1800" b="1" dirty="0" smtClean="0">
                <a:solidFill>
                  <a:srgbClr val="000000"/>
                </a:solidFill>
              </a:rPr>
              <a:t>G</a:t>
            </a:r>
            <a:endParaRPr lang="en-GB" sz="1800" b="1" dirty="0">
              <a:solidFill>
                <a:srgbClr val="000000"/>
              </a:solidFill>
            </a:endParaRPr>
          </a:p>
        </p:txBody>
      </p:sp>
      <p:sp>
        <p:nvSpPr>
          <p:cNvPr id="20493" name="Text Box 14"/>
          <p:cNvSpPr txBox="1">
            <a:spLocks noChangeArrowheads="1"/>
          </p:cNvSpPr>
          <p:nvPr/>
        </p:nvSpPr>
        <p:spPr bwMode="auto">
          <a:xfrm>
            <a:off x="5056188" y="1737554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20494" name="Text Box 15"/>
          <p:cNvSpPr txBox="1">
            <a:spLocks noChangeArrowheads="1"/>
          </p:cNvSpPr>
          <p:nvPr/>
        </p:nvSpPr>
        <p:spPr bwMode="auto">
          <a:xfrm>
            <a:off x="5437188" y="1737554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20495" name="Text Box 16"/>
          <p:cNvSpPr txBox="1">
            <a:spLocks noChangeArrowheads="1"/>
          </p:cNvSpPr>
          <p:nvPr/>
        </p:nvSpPr>
        <p:spPr bwMode="auto">
          <a:xfrm>
            <a:off x="6030913" y="1737554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C</a:t>
            </a:r>
          </a:p>
        </p:txBody>
      </p:sp>
      <p:sp>
        <p:nvSpPr>
          <p:cNvPr id="20496" name="Text Box 17"/>
          <p:cNvSpPr txBox="1">
            <a:spLocks noChangeArrowheads="1"/>
          </p:cNvSpPr>
          <p:nvPr/>
        </p:nvSpPr>
        <p:spPr bwMode="auto">
          <a:xfrm>
            <a:off x="6421438" y="1737554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D</a:t>
            </a:r>
          </a:p>
        </p:txBody>
      </p:sp>
      <p:sp>
        <p:nvSpPr>
          <p:cNvPr id="20497" name="Text Box 18"/>
          <p:cNvSpPr txBox="1">
            <a:spLocks noChangeArrowheads="1"/>
          </p:cNvSpPr>
          <p:nvPr/>
        </p:nvSpPr>
        <p:spPr bwMode="auto">
          <a:xfrm>
            <a:off x="6934200" y="1737554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E</a:t>
            </a:r>
          </a:p>
        </p:txBody>
      </p:sp>
      <p:sp>
        <p:nvSpPr>
          <p:cNvPr id="20498" name="Text Box 19"/>
          <p:cNvSpPr txBox="1">
            <a:spLocks noChangeArrowheads="1"/>
          </p:cNvSpPr>
          <p:nvPr/>
        </p:nvSpPr>
        <p:spPr bwMode="auto">
          <a:xfrm>
            <a:off x="7324725" y="1737554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F</a:t>
            </a:r>
          </a:p>
        </p:txBody>
      </p:sp>
      <p:sp>
        <p:nvSpPr>
          <p:cNvPr id="20499" name="Text Box 21"/>
          <p:cNvSpPr txBox="1">
            <a:spLocks noChangeArrowheads="1"/>
          </p:cNvSpPr>
          <p:nvPr/>
        </p:nvSpPr>
        <p:spPr bwMode="auto">
          <a:xfrm>
            <a:off x="7813675" y="1737554"/>
            <a:ext cx="361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G</a:t>
            </a:r>
          </a:p>
        </p:txBody>
      </p:sp>
      <p:sp>
        <p:nvSpPr>
          <p:cNvPr id="20500" name="Line 22"/>
          <p:cNvSpPr>
            <a:spLocks noChangeShapeType="1"/>
          </p:cNvSpPr>
          <p:nvPr/>
        </p:nvSpPr>
        <p:spPr bwMode="auto">
          <a:xfrm>
            <a:off x="6354763" y="4637917"/>
            <a:ext cx="0" cy="3000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501" name="Text Box 23"/>
          <p:cNvSpPr txBox="1">
            <a:spLocks noChangeArrowheads="1"/>
          </p:cNvSpPr>
          <p:nvPr/>
        </p:nvSpPr>
        <p:spPr bwMode="auto">
          <a:xfrm>
            <a:off x="6553200" y="4404554"/>
            <a:ext cx="882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 dirty="0">
                <a:solidFill>
                  <a:srgbClr val="000000"/>
                </a:solidFill>
                <a:latin typeface="+mj-lt"/>
              </a:rPr>
              <a:t>1(1)</a:t>
            </a:r>
          </a:p>
        </p:txBody>
      </p:sp>
      <p:sp>
        <p:nvSpPr>
          <p:cNvPr id="20502" name="Line 24"/>
          <p:cNvSpPr>
            <a:spLocks noChangeShapeType="1"/>
          </p:cNvSpPr>
          <p:nvPr/>
        </p:nvSpPr>
        <p:spPr bwMode="auto">
          <a:xfrm rot="2562564">
            <a:off x="6354763" y="4437892"/>
            <a:ext cx="287337" cy="15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503" name="Line 25"/>
          <p:cNvSpPr>
            <a:spLocks noChangeShapeType="1"/>
          </p:cNvSpPr>
          <p:nvPr/>
        </p:nvSpPr>
        <p:spPr bwMode="auto">
          <a:xfrm flipH="1" flipV="1">
            <a:off x="6692900" y="4696654"/>
            <a:ext cx="50800" cy="444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20504" name="Line 26"/>
          <p:cNvSpPr>
            <a:spLocks noChangeShapeType="1"/>
          </p:cNvSpPr>
          <p:nvPr/>
        </p:nvSpPr>
        <p:spPr bwMode="auto">
          <a:xfrm flipH="1">
            <a:off x="6896100" y="4125154"/>
            <a:ext cx="88900" cy="342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0505" name="Text Box 27"/>
          <p:cNvSpPr txBox="1">
            <a:spLocks noChangeArrowheads="1"/>
          </p:cNvSpPr>
          <p:nvPr/>
        </p:nvSpPr>
        <p:spPr bwMode="auto">
          <a:xfrm>
            <a:off x="6575425" y="5041142"/>
            <a:ext cx="177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/>
              <a:t>Character #</a:t>
            </a:r>
          </a:p>
        </p:txBody>
      </p:sp>
      <p:sp>
        <p:nvSpPr>
          <p:cNvPr id="20506" name="Text Box 28"/>
          <p:cNvSpPr txBox="1">
            <a:spLocks noChangeArrowheads="1"/>
          </p:cNvSpPr>
          <p:nvPr/>
        </p:nvSpPr>
        <p:spPr bwMode="auto">
          <a:xfrm>
            <a:off x="7432675" y="3085342"/>
            <a:ext cx="20224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/>
              <a:t>character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/>
              <a:t>state</a:t>
            </a:r>
          </a:p>
        </p:txBody>
      </p:sp>
      <p:sp>
        <p:nvSpPr>
          <p:cNvPr id="20507" name="Line 29"/>
          <p:cNvSpPr>
            <a:spLocks noChangeShapeType="1"/>
          </p:cNvSpPr>
          <p:nvPr/>
        </p:nvSpPr>
        <p:spPr bwMode="auto">
          <a:xfrm flipV="1">
            <a:off x="6985000" y="3869567"/>
            <a:ext cx="762000" cy="25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pic>
        <p:nvPicPr>
          <p:cNvPr id="20508" name="Picture 30"/>
          <p:cNvPicPr>
            <a:picLocks noChangeAspect="1" noChangeArrowheads="1"/>
          </p:cNvPicPr>
          <p:nvPr/>
        </p:nvPicPr>
        <p:blipFill>
          <a:blip r:embed="rId3" cstate="print"/>
          <a:srcRect l="80428" r="9891"/>
          <a:stretch>
            <a:fillRect/>
          </a:stretch>
        </p:blipFill>
        <p:spPr bwMode="auto">
          <a:xfrm>
            <a:off x="1525588" y="1865402"/>
            <a:ext cx="1104900" cy="3524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0509" name="Text Box 32"/>
          <p:cNvSpPr txBox="1">
            <a:spLocks noChangeArrowheads="1"/>
          </p:cNvSpPr>
          <p:nvPr/>
        </p:nvSpPr>
        <p:spPr bwMode="auto">
          <a:xfrm>
            <a:off x="850474" y="6106591"/>
            <a:ext cx="7583358" cy="3877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dirty="0"/>
              <a:t>Syntax: </a:t>
            </a:r>
            <a:r>
              <a:rPr lang="en-US" b="1" dirty="0"/>
              <a:t>X(Y)</a:t>
            </a: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/>
              <a:t>X=character </a:t>
            </a:r>
            <a:r>
              <a:rPr lang="en-US" dirty="0" smtClean="0"/>
              <a:t>number - </a:t>
            </a:r>
            <a:r>
              <a:rPr lang="en-US" dirty="0"/>
              <a:t>Y=character state</a:t>
            </a:r>
          </a:p>
        </p:txBody>
      </p:sp>
      <p:sp>
        <p:nvSpPr>
          <p:cNvPr id="20510" name="Line 33"/>
          <p:cNvSpPr>
            <a:spLocks noChangeShapeType="1"/>
          </p:cNvSpPr>
          <p:nvPr/>
        </p:nvSpPr>
        <p:spPr bwMode="auto">
          <a:xfrm flipH="1">
            <a:off x="2666714" y="3109154"/>
            <a:ext cx="240259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0511" name="Text Box 34"/>
          <p:cNvSpPr txBox="1">
            <a:spLocks noChangeArrowheads="1"/>
          </p:cNvSpPr>
          <p:nvPr/>
        </p:nvSpPr>
        <p:spPr bwMode="auto">
          <a:xfrm>
            <a:off x="2846173" y="2856147"/>
            <a:ext cx="2133600" cy="749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dirty="0"/>
              <a:t>level of</a:t>
            </a:r>
          </a:p>
          <a:p>
            <a:pPr>
              <a:buFontTx/>
              <a:buNone/>
            </a:pPr>
            <a:r>
              <a:rPr lang="en-US" dirty="0"/>
              <a:t>transformation</a:t>
            </a:r>
          </a:p>
        </p:txBody>
      </p:sp>
      <p:pic>
        <p:nvPicPr>
          <p:cNvPr id="20512" name="Picture 13"/>
          <p:cNvPicPr>
            <a:picLocks noChangeAspect="1" noChangeArrowheads="1"/>
          </p:cNvPicPr>
          <p:nvPr/>
        </p:nvPicPr>
        <p:blipFill>
          <a:blip r:embed="rId4" cstate="print"/>
          <a:srcRect t="23453" r="90744"/>
          <a:stretch>
            <a:fillRect/>
          </a:stretch>
        </p:blipFill>
        <p:spPr bwMode="auto">
          <a:xfrm>
            <a:off x="792270" y="2748957"/>
            <a:ext cx="741363" cy="26405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0513" name="Rectangle 41"/>
          <p:cNvSpPr>
            <a:spLocks noChangeArrowheads="1"/>
          </p:cNvSpPr>
          <p:nvPr/>
        </p:nvSpPr>
        <p:spPr bwMode="auto">
          <a:xfrm>
            <a:off x="790575" y="1875667"/>
            <a:ext cx="747713" cy="88582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3835021" y="4784985"/>
            <a:ext cx="1949573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dirty="0" smtClean="0"/>
              <a:t>Cladogram 2</a:t>
            </a:r>
            <a:endParaRPr lang="en-CA" dirty="0"/>
          </a:p>
        </p:txBody>
      </p:sp>
      <p:cxnSp>
        <p:nvCxnSpPr>
          <p:cNvPr id="39" name="Straight Connector 38"/>
          <p:cNvCxnSpPr/>
          <p:nvPr/>
        </p:nvCxnSpPr>
        <p:spPr bwMode="auto">
          <a:xfrm rot="5400000">
            <a:off x="-210366" y="3616157"/>
            <a:ext cx="3483695" cy="21472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5" name="Rectangle 44"/>
          <p:cNvSpPr/>
          <p:nvPr/>
        </p:nvSpPr>
        <p:spPr bwMode="auto">
          <a:xfrm>
            <a:off x="779764" y="1873826"/>
            <a:ext cx="1834410" cy="3506135"/>
          </a:xfrm>
          <a:prstGeom prst="rect">
            <a:avLst/>
          </a:prstGeom>
          <a:noFill/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Step 3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the same reasoning to add characters 3, 5 and 2 on the </a:t>
            </a:r>
            <a:r>
              <a:rPr lang="en-US" dirty="0" err="1" smtClean="0"/>
              <a:t>cladogram</a:t>
            </a:r>
            <a:endParaRPr lang="en-US" dirty="0" smtClean="0"/>
          </a:p>
        </p:txBody>
      </p:sp>
      <p:sp>
        <p:nvSpPr>
          <p:cNvPr id="21509" name="Line 4"/>
          <p:cNvSpPr>
            <a:spLocks noChangeShapeType="1"/>
          </p:cNvSpPr>
          <p:nvPr/>
        </p:nvSpPr>
        <p:spPr bwMode="auto">
          <a:xfrm>
            <a:off x="3455081" y="2679964"/>
            <a:ext cx="0" cy="3810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 dirty="0"/>
          </a:p>
        </p:txBody>
      </p:sp>
      <p:sp>
        <p:nvSpPr>
          <p:cNvPr id="21510" name="Line 5"/>
          <p:cNvSpPr>
            <a:spLocks noChangeShapeType="1"/>
          </p:cNvSpPr>
          <p:nvPr/>
        </p:nvSpPr>
        <p:spPr bwMode="auto">
          <a:xfrm>
            <a:off x="4905665" y="2651514"/>
            <a:ext cx="0" cy="3810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 dirty="0"/>
          </a:p>
        </p:txBody>
      </p:sp>
      <p:sp>
        <p:nvSpPr>
          <p:cNvPr id="21511" name="Line 6"/>
          <p:cNvSpPr>
            <a:spLocks noChangeShapeType="1"/>
          </p:cNvSpPr>
          <p:nvPr/>
        </p:nvSpPr>
        <p:spPr bwMode="auto">
          <a:xfrm>
            <a:off x="2742809" y="2674502"/>
            <a:ext cx="0" cy="3810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 dirty="0"/>
          </a:p>
        </p:txBody>
      </p:sp>
      <p:graphicFrame>
        <p:nvGraphicFramePr>
          <p:cNvPr id="174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743799"/>
              </p:ext>
            </p:extLst>
          </p:nvPr>
        </p:nvGraphicFramePr>
        <p:xfrm>
          <a:off x="787545" y="3114261"/>
          <a:ext cx="7420511" cy="22997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3" name="Worksheet" r:id="rId4" imgW="6238959" imgH="1933698" progId="Excel.Sheet.12">
                  <p:embed/>
                </p:oleObj>
              </mc:Choice>
              <mc:Fallback>
                <p:oleObj name="Worksheet" r:id="rId4" imgW="6238959" imgH="1933698" progId="Excel.Shee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7545" y="3114261"/>
                        <a:ext cx="7420511" cy="22997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15" y="760025"/>
            <a:ext cx="2898706" cy="241858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</p:spPr>
      </p:pic>
      <p:sp>
        <p:nvSpPr>
          <p:cNvPr id="59" name="Line 4"/>
          <p:cNvSpPr>
            <a:spLocks noChangeShapeType="1"/>
          </p:cNvSpPr>
          <p:nvPr/>
        </p:nvSpPr>
        <p:spPr bwMode="auto">
          <a:xfrm>
            <a:off x="7358658" y="447923"/>
            <a:ext cx="0" cy="3810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60" name="TextBox 59"/>
          <p:cNvSpPr txBox="1"/>
          <p:nvPr/>
        </p:nvSpPr>
        <p:spPr>
          <a:xfrm>
            <a:off x="914408" y="166263"/>
            <a:ext cx="25888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sz="1500" dirty="0" smtClean="0"/>
              <a:t>Previous step cladogram must be rearranged in order to add character #3</a:t>
            </a:r>
            <a:endParaRPr lang="en-CA" sz="1500" dirty="0"/>
          </a:p>
        </p:txBody>
      </p:sp>
      <p:sp>
        <p:nvSpPr>
          <p:cNvPr id="66" name="Down Arrow 65"/>
          <p:cNvSpPr/>
          <p:nvPr/>
        </p:nvSpPr>
        <p:spPr bwMode="auto">
          <a:xfrm>
            <a:off x="1757548" y="3135090"/>
            <a:ext cx="807522" cy="914400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7" name="Down Arrow 66"/>
          <p:cNvSpPr/>
          <p:nvPr/>
        </p:nvSpPr>
        <p:spPr bwMode="auto">
          <a:xfrm>
            <a:off x="2826327" y="2517574"/>
            <a:ext cx="427512" cy="819397"/>
          </a:xfrm>
          <a:prstGeom prst="down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111335" y="2671954"/>
            <a:ext cx="19175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500" dirty="0" smtClean="0"/>
              <a:t>Rearrangement</a:t>
            </a:r>
          </a:p>
          <a:p>
            <a:pPr>
              <a:buNone/>
            </a:pPr>
            <a:r>
              <a:rPr lang="fr-CA" sz="1500" dirty="0" smtClean="0"/>
              <a:t>(move E </a:t>
            </a:r>
            <a:r>
              <a:rPr lang="en-US" sz="1500" dirty="0" smtClean="0"/>
              <a:t>beside</a:t>
            </a:r>
            <a:r>
              <a:rPr lang="fr-CA" sz="1500" dirty="0" smtClean="0"/>
              <a:t> SG)</a:t>
            </a:r>
          </a:p>
          <a:p>
            <a:pPr>
              <a:buNone/>
            </a:pPr>
            <a:endParaRPr lang="fr-CA" sz="1500" dirty="0"/>
          </a:p>
        </p:txBody>
      </p:sp>
      <p:graphicFrame>
        <p:nvGraphicFramePr>
          <p:cNvPr id="72" name="Table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534710"/>
              </p:ext>
            </p:extLst>
          </p:nvPr>
        </p:nvGraphicFramePr>
        <p:xfrm>
          <a:off x="5076116" y="840056"/>
          <a:ext cx="3533494" cy="2211901"/>
        </p:xfrm>
        <a:graphic>
          <a:graphicData uri="http://schemas.openxmlformats.org/drawingml/2006/table">
            <a:tbl>
              <a:tblPr/>
              <a:tblGrid>
                <a:gridCol w="1026976"/>
                <a:gridCol w="835506"/>
                <a:gridCol w="835506"/>
                <a:gridCol w="835506"/>
              </a:tblGrid>
              <a:tr h="372301">
                <a:tc>
                  <a:txBody>
                    <a:bodyPr/>
                    <a:lstStyle/>
                    <a:p>
                      <a:pPr algn="l" fontAlgn="b"/>
                      <a:r>
                        <a:rPr lang="en-CA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Characters-&gt; Species</a:t>
                      </a:r>
                      <a:endParaRPr lang="en-CA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(2)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(3)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(5)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OG</a:t>
                      </a:r>
                      <a:endParaRPr lang="en-CA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G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sp>
        <p:nvSpPr>
          <p:cNvPr id="73" name="TextBox 72"/>
          <p:cNvSpPr txBox="1"/>
          <p:nvPr/>
        </p:nvSpPr>
        <p:spPr>
          <a:xfrm>
            <a:off x="522516" y="878774"/>
            <a:ext cx="534390" cy="2400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>
              <a:buNone/>
            </a:pPr>
            <a:r>
              <a:rPr lang="en-CA" sz="1200" b="1" dirty="0"/>
              <a:t>O</a:t>
            </a:r>
            <a:r>
              <a:rPr lang="en-CA" sz="1200" b="1" dirty="0" smtClean="0"/>
              <a:t>G</a:t>
            </a:r>
            <a:endParaRPr lang="en-CA" sz="1200" b="1" dirty="0"/>
          </a:p>
        </p:txBody>
      </p:sp>
      <p:grpSp>
        <p:nvGrpSpPr>
          <p:cNvPr id="75" name="Group 74"/>
          <p:cNvGrpSpPr/>
          <p:nvPr/>
        </p:nvGrpSpPr>
        <p:grpSpPr>
          <a:xfrm>
            <a:off x="544290" y="3491350"/>
            <a:ext cx="3113311" cy="2517865"/>
            <a:chOff x="544290" y="3491350"/>
            <a:chExt cx="3113311" cy="2517865"/>
          </a:xfrm>
        </p:grpSpPr>
        <p:grpSp>
          <p:nvGrpSpPr>
            <p:cNvPr id="61" name="Group 60"/>
            <p:cNvGrpSpPr/>
            <p:nvPr/>
          </p:nvGrpSpPr>
          <p:grpSpPr>
            <a:xfrm>
              <a:off x="546265" y="3491350"/>
              <a:ext cx="3111336" cy="2517865"/>
              <a:chOff x="522514" y="1105951"/>
              <a:chExt cx="3313214" cy="2611320"/>
            </a:xfrm>
          </p:grpSpPr>
          <p:pic>
            <p:nvPicPr>
              <p:cNvPr id="62" name="Picture 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54194" y="1105951"/>
                <a:ext cx="3181534" cy="2611320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miter lim="800000"/>
                <a:headEnd/>
                <a:tailEnd/>
              </a:ln>
            </p:spPr>
          </p:pic>
          <p:sp>
            <p:nvSpPr>
              <p:cNvPr id="65" name="Rectangle 64"/>
              <p:cNvSpPr/>
              <p:nvPr/>
            </p:nvSpPr>
            <p:spPr bwMode="auto">
              <a:xfrm>
                <a:off x="522514" y="2434442"/>
                <a:ext cx="676894" cy="415636"/>
              </a:xfrm>
              <a:prstGeom prst="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8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6699FF"/>
                  </a:buClr>
                  <a:buSzTx/>
                  <a:buFontTx/>
                  <a:buChar char="•"/>
                  <a:tabLst/>
                </a:pPr>
                <a:endParaRPr kumimoji="0" lang="en-CA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74" name="TextBox 73"/>
            <p:cNvSpPr txBox="1"/>
            <p:nvPr/>
          </p:nvSpPr>
          <p:spPr>
            <a:xfrm>
              <a:off x="544290" y="3560616"/>
              <a:ext cx="534390" cy="2400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>
                <a:buNone/>
              </a:pPr>
              <a:r>
                <a:rPr lang="en-CA" sz="1200" b="1" dirty="0"/>
                <a:t>O</a:t>
              </a:r>
              <a:r>
                <a:rPr lang="en-CA" sz="1200" b="1" dirty="0" smtClean="0"/>
                <a:t>G</a:t>
              </a:r>
              <a:endParaRPr lang="en-CA" sz="1200" b="1" dirty="0"/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4843157" y="3500630"/>
            <a:ext cx="3107159" cy="2365787"/>
            <a:chOff x="4843157" y="3500630"/>
            <a:chExt cx="3107159" cy="2365787"/>
          </a:xfrm>
        </p:grpSpPr>
        <p:pic>
          <p:nvPicPr>
            <p:cNvPr id="68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996424" y="3500630"/>
              <a:ext cx="2953892" cy="2365787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miter lim="800000"/>
              <a:headEnd/>
              <a:tailEnd/>
            </a:ln>
          </p:spPr>
        </p:pic>
        <p:sp>
          <p:nvSpPr>
            <p:cNvPr id="76" name="TextBox 75"/>
            <p:cNvSpPr txBox="1"/>
            <p:nvPr/>
          </p:nvSpPr>
          <p:spPr>
            <a:xfrm>
              <a:off x="4843157" y="3548742"/>
              <a:ext cx="534390" cy="2400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>
                <a:buNone/>
              </a:pPr>
              <a:r>
                <a:rPr lang="en-CA" sz="1200" b="1" dirty="0" smtClean="0"/>
                <a:t>SG</a:t>
              </a:r>
              <a:endParaRPr lang="en-CA" sz="1200" b="1" dirty="0"/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3507181" y="4801594"/>
            <a:ext cx="2021749" cy="482929"/>
            <a:chOff x="3507181" y="4801594"/>
            <a:chExt cx="1820559" cy="482929"/>
          </a:xfrm>
        </p:grpSpPr>
        <p:sp>
          <p:nvSpPr>
            <p:cNvPr id="70" name="Down Arrow 69"/>
            <p:cNvSpPr/>
            <p:nvPr/>
          </p:nvSpPr>
          <p:spPr bwMode="auto">
            <a:xfrm rot="16200000">
              <a:off x="4166262" y="4142513"/>
              <a:ext cx="482929" cy="1801092"/>
            </a:xfrm>
            <a:prstGeom prst="downArrow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6699FF"/>
                </a:buClr>
                <a:buSzTx/>
                <a:buFontTx/>
                <a:buChar char="•"/>
                <a:tabLst/>
              </a:pPr>
              <a:endParaRPr kumimoji="0" lang="en-CA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536865" y="4914408"/>
              <a:ext cx="179087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None/>
              </a:pPr>
              <a:r>
                <a:rPr lang="fr-CA" sz="1500" dirty="0" smtClean="0">
                  <a:solidFill>
                    <a:schemeClr val="bg1"/>
                  </a:solidFill>
                </a:rPr>
                <a:t>Addition of char #3</a:t>
              </a:r>
              <a:endParaRPr lang="fr-CA" sz="1500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286604" y="2715905"/>
            <a:ext cx="150554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2</a:t>
            </a:r>
            <a:endParaRPr lang="en-CA" sz="1800" dirty="0"/>
          </a:p>
        </p:txBody>
      </p:sp>
      <p:sp>
        <p:nvSpPr>
          <p:cNvPr id="23" name="TextBox 22"/>
          <p:cNvSpPr txBox="1"/>
          <p:nvPr/>
        </p:nvSpPr>
        <p:spPr>
          <a:xfrm>
            <a:off x="302525" y="5570563"/>
            <a:ext cx="1633781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2b</a:t>
            </a:r>
            <a:endParaRPr lang="en-CA" sz="1800" dirty="0"/>
          </a:p>
        </p:txBody>
      </p:sp>
      <p:sp>
        <p:nvSpPr>
          <p:cNvPr id="24" name="TextBox 23"/>
          <p:cNvSpPr txBox="1"/>
          <p:nvPr/>
        </p:nvSpPr>
        <p:spPr>
          <a:xfrm>
            <a:off x="6992203" y="5641076"/>
            <a:ext cx="150554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3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 Box 34"/>
          <p:cNvSpPr txBox="1">
            <a:spLocks noChangeArrowheads="1"/>
          </p:cNvSpPr>
          <p:nvPr/>
        </p:nvSpPr>
        <p:spPr bwMode="auto">
          <a:xfrm>
            <a:off x="6490958" y="4821031"/>
            <a:ext cx="1406525" cy="27463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200" b="1">
                <a:solidFill>
                  <a:srgbClr val="000000"/>
                </a:solidFill>
              </a:rPr>
              <a:t>1(1)</a:t>
            </a:r>
            <a:endParaRPr lang="en-US" sz="1200"/>
          </a:p>
        </p:txBody>
      </p:sp>
      <p:sp>
        <p:nvSpPr>
          <p:cNvPr id="67" name="Text Box 35"/>
          <p:cNvSpPr txBox="1">
            <a:spLocks noChangeArrowheads="1"/>
          </p:cNvSpPr>
          <p:nvPr/>
        </p:nvSpPr>
        <p:spPr bwMode="auto">
          <a:xfrm>
            <a:off x="6749720" y="4622594"/>
            <a:ext cx="1404938" cy="274637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200" b="1">
                <a:solidFill>
                  <a:srgbClr val="000000"/>
                </a:solidFill>
              </a:rPr>
              <a:t>3(1)</a:t>
            </a:r>
            <a:endParaRPr lang="en-US" sz="1200"/>
          </a:p>
        </p:txBody>
      </p:sp>
      <p:sp>
        <p:nvSpPr>
          <p:cNvPr id="68" name="Text Box 36"/>
          <p:cNvSpPr txBox="1">
            <a:spLocks noChangeArrowheads="1"/>
          </p:cNvSpPr>
          <p:nvPr/>
        </p:nvSpPr>
        <p:spPr bwMode="auto">
          <a:xfrm>
            <a:off x="7481558" y="4047919"/>
            <a:ext cx="1406525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200" b="1" dirty="0">
                <a:solidFill>
                  <a:srgbClr val="000000"/>
                </a:solidFill>
              </a:rPr>
              <a:t>5(1)</a:t>
            </a:r>
            <a:endParaRPr lang="en-US" sz="1200" dirty="0"/>
          </a:p>
        </p:txBody>
      </p:sp>
      <p:sp>
        <p:nvSpPr>
          <p:cNvPr id="69" name="Text Box 37"/>
          <p:cNvSpPr txBox="1">
            <a:spLocks noChangeArrowheads="1"/>
          </p:cNvSpPr>
          <p:nvPr/>
        </p:nvSpPr>
        <p:spPr bwMode="auto">
          <a:xfrm>
            <a:off x="7259308" y="4262231"/>
            <a:ext cx="1406525" cy="27463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200" b="1">
                <a:solidFill>
                  <a:srgbClr val="000000"/>
                </a:solidFill>
              </a:rPr>
              <a:t>2(1)</a:t>
            </a:r>
            <a:endParaRPr lang="en-US" sz="1200"/>
          </a:p>
        </p:txBody>
      </p:sp>
      <p:sp>
        <p:nvSpPr>
          <p:cNvPr id="70" name="Line 3"/>
          <p:cNvSpPr>
            <a:spLocks noChangeShapeType="1"/>
          </p:cNvSpPr>
          <p:nvPr/>
        </p:nvSpPr>
        <p:spPr bwMode="auto">
          <a:xfrm>
            <a:off x="576634" y="3804820"/>
            <a:ext cx="1249362" cy="10953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71" name="Line 4"/>
          <p:cNvSpPr>
            <a:spLocks noChangeShapeType="1"/>
          </p:cNvSpPr>
          <p:nvPr/>
        </p:nvSpPr>
        <p:spPr bwMode="auto">
          <a:xfrm>
            <a:off x="1827584" y="4893845"/>
            <a:ext cx="0" cy="476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2" name="Line 5"/>
          <p:cNvSpPr>
            <a:spLocks noChangeShapeType="1"/>
          </p:cNvSpPr>
          <p:nvPr/>
        </p:nvSpPr>
        <p:spPr bwMode="auto">
          <a:xfrm flipV="1">
            <a:off x="1825996" y="3730208"/>
            <a:ext cx="1127125" cy="11731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3" name="Line 6"/>
          <p:cNvSpPr>
            <a:spLocks noChangeShapeType="1"/>
          </p:cNvSpPr>
          <p:nvPr/>
        </p:nvSpPr>
        <p:spPr bwMode="auto">
          <a:xfrm flipH="1" flipV="1">
            <a:off x="1127496" y="3733383"/>
            <a:ext cx="868363" cy="1000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74" name="Line 7"/>
          <p:cNvSpPr>
            <a:spLocks noChangeShapeType="1"/>
          </p:cNvSpPr>
          <p:nvPr/>
        </p:nvSpPr>
        <p:spPr bwMode="auto">
          <a:xfrm flipH="1" flipV="1">
            <a:off x="1598984" y="3615908"/>
            <a:ext cx="593725" cy="8874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5" name="Line 8"/>
          <p:cNvSpPr>
            <a:spLocks noChangeShapeType="1"/>
          </p:cNvSpPr>
          <p:nvPr/>
        </p:nvSpPr>
        <p:spPr bwMode="auto">
          <a:xfrm>
            <a:off x="1964109" y="3512720"/>
            <a:ext cx="228600" cy="9667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6" name="Line 9"/>
          <p:cNvSpPr>
            <a:spLocks noChangeShapeType="1"/>
          </p:cNvSpPr>
          <p:nvPr/>
        </p:nvSpPr>
        <p:spPr bwMode="auto">
          <a:xfrm flipH="1">
            <a:off x="2208584" y="3496845"/>
            <a:ext cx="136525" cy="9667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7" name="Line 10"/>
          <p:cNvSpPr>
            <a:spLocks noChangeShapeType="1"/>
          </p:cNvSpPr>
          <p:nvPr/>
        </p:nvSpPr>
        <p:spPr bwMode="auto">
          <a:xfrm flipH="1">
            <a:off x="2192709" y="3528595"/>
            <a:ext cx="427037" cy="9826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8" name="Line 11"/>
          <p:cNvSpPr>
            <a:spLocks noChangeShapeType="1"/>
          </p:cNvSpPr>
          <p:nvPr/>
        </p:nvSpPr>
        <p:spPr bwMode="auto">
          <a:xfrm flipH="1">
            <a:off x="2205409" y="3544470"/>
            <a:ext cx="639762" cy="9509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9" name="Line 12"/>
          <p:cNvSpPr>
            <a:spLocks noChangeShapeType="1"/>
          </p:cNvSpPr>
          <p:nvPr/>
        </p:nvSpPr>
        <p:spPr bwMode="auto">
          <a:xfrm>
            <a:off x="2010146" y="4479508"/>
            <a:ext cx="304800" cy="2460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0" name="Line 13"/>
          <p:cNvSpPr>
            <a:spLocks noChangeShapeType="1"/>
          </p:cNvSpPr>
          <p:nvPr/>
        </p:nvSpPr>
        <p:spPr bwMode="auto">
          <a:xfrm>
            <a:off x="1797421" y="4717633"/>
            <a:ext cx="304800" cy="2460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1" name="Text Box 14"/>
          <p:cNvSpPr txBox="1">
            <a:spLocks noChangeArrowheads="1"/>
          </p:cNvSpPr>
          <p:nvPr/>
        </p:nvSpPr>
        <p:spPr bwMode="auto">
          <a:xfrm>
            <a:off x="2035546" y="4871620"/>
            <a:ext cx="1212850" cy="27463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1(1)</a:t>
            </a:r>
            <a:endParaRPr lang="en-US" sz="1200"/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2233984" y="4611333"/>
            <a:ext cx="1212850" cy="274637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3(1)</a:t>
            </a:r>
            <a:endParaRPr lang="en-US" sz="1200"/>
          </a:p>
        </p:txBody>
      </p:sp>
      <p:sp>
        <p:nvSpPr>
          <p:cNvPr id="83" name="Text Box 17"/>
          <p:cNvSpPr txBox="1">
            <a:spLocks noChangeArrowheads="1"/>
          </p:cNvSpPr>
          <p:nvPr/>
        </p:nvSpPr>
        <p:spPr bwMode="auto">
          <a:xfrm>
            <a:off x="305996" y="3452270"/>
            <a:ext cx="3059620" cy="338554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600" b="1" dirty="0"/>
              <a:t>O</a:t>
            </a:r>
            <a:r>
              <a:rPr lang="en-US" sz="1600" b="1" dirty="0" smtClean="0"/>
              <a:t>G      E        A   B    C  D  F  G</a:t>
            </a:r>
            <a:endParaRPr lang="en-US" sz="1600" b="1" dirty="0"/>
          </a:p>
        </p:txBody>
      </p:sp>
      <p:sp>
        <p:nvSpPr>
          <p:cNvPr id="84" name="Line 19"/>
          <p:cNvSpPr>
            <a:spLocks noChangeShapeType="1"/>
          </p:cNvSpPr>
          <p:nvPr/>
        </p:nvSpPr>
        <p:spPr bwMode="auto">
          <a:xfrm>
            <a:off x="4917745" y="3412919"/>
            <a:ext cx="1447800" cy="14795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5" name="Line 20"/>
          <p:cNvSpPr>
            <a:spLocks noChangeShapeType="1"/>
          </p:cNvSpPr>
          <p:nvPr/>
        </p:nvSpPr>
        <p:spPr bwMode="auto">
          <a:xfrm>
            <a:off x="6365545" y="4881356"/>
            <a:ext cx="0" cy="6429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86" name="Line 21"/>
          <p:cNvSpPr>
            <a:spLocks noChangeShapeType="1"/>
          </p:cNvSpPr>
          <p:nvPr/>
        </p:nvSpPr>
        <p:spPr bwMode="auto">
          <a:xfrm flipV="1">
            <a:off x="6383008" y="3498644"/>
            <a:ext cx="1871662" cy="13731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7" name="Line 22"/>
          <p:cNvSpPr>
            <a:spLocks noChangeShapeType="1"/>
          </p:cNvSpPr>
          <p:nvPr/>
        </p:nvSpPr>
        <p:spPr bwMode="auto">
          <a:xfrm flipH="1" flipV="1">
            <a:off x="5552745" y="3370056"/>
            <a:ext cx="1006475" cy="13509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8" name="Line 23"/>
          <p:cNvSpPr>
            <a:spLocks noChangeShapeType="1"/>
          </p:cNvSpPr>
          <p:nvPr/>
        </p:nvSpPr>
        <p:spPr bwMode="auto">
          <a:xfrm flipH="1" flipV="1">
            <a:off x="6189333" y="3304969"/>
            <a:ext cx="688975" cy="12017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89" name="Line 24"/>
          <p:cNvSpPr>
            <a:spLocks noChangeShapeType="1"/>
          </p:cNvSpPr>
          <p:nvPr/>
        </p:nvSpPr>
        <p:spPr bwMode="auto">
          <a:xfrm>
            <a:off x="6613195" y="3198606"/>
            <a:ext cx="265113" cy="1308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90" name="Line 25"/>
          <p:cNvSpPr>
            <a:spLocks noChangeShapeType="1"/>
          </p:cNvSpPr>
          <p:nvPr/>
        </p:nvSpPr>
        <p:spPr bwMode="auto">
          <a:xfrm flipH="1">
            <a:off x="6881483" y="3198606"/>
            <a:ext cx="166687" cy="1308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1" name="Line 26"/>
          <p:cNvSpPr>
            <a:spLocks noChangeShapeType="1"/>
          </p:cNvSpPr>
          <p:nvPr/>
        </p:nvSpPr>
        <p:spPr bwMode="auto">
          <a:xfrm flipH="1">
            <a:off x="7654595" y="3370056"/>
            <a:ext cx="0" cy="5572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2" name="Line 27"/>
          <p:cNvSpPr>
            <a:spLocks noChangeShapeType="1"/>
          </p:cNvSpPr>
          <p:nvPr/>
        </p:nvSpPr>
        <p:spPr bwMode="auto">
          <a:xfrm>
            <a:off x="7275183" y="3420856"/>
            <a:ext cx="369887" cy="514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3" name="Text Box 29"/>
          <p:cNvSpPr txBox="1">
            <a:spLocks noChangeArrowheads="1"/>
          </p:cNvSpPr>
          <p:nvPr/>
        </p:nvSpPr>
        <p:spPr bwMode="auto">
          <a:xfrm>
            <a:off x="4754233" y="3153331"/>
            <a:ext cx="3772250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800" dirty="0"/>
              <a:t>O</a:t>
            </a:r>
            <a:r>
              <a:rPr lang="en-US" sz="1800" dirty="0" smtClean="0"/>
              <a:t>G       </a:t>
            </a:r>
            <a:r>
              <a:rPr lang="en-US" sz="1800" dirty="0"/>
              <a:t>E</a:t>
            </a:r>
            <a:r>
              <a:rPr lang="en-US" sz="1800" dirty="0" smtClean="0"/>
              <a:t>       C   D    F   A   B      G</a:t>
            </a:r>
            <a:endParaRPr lang="en-US" sz="1800" dirty="0"/>
          </a:p>
        </p:txBody>
      </p:sp>
      <p:sp>
        <p:nvSpPr>
          <p:cNvPr id="94" name="Line 30"/>
          <p:cNvSpPr>
            <a:spLocks noChangeShapeType="1"/>
          </p:cNvSpPr>
          <p:nvPr/>
        </p:nvSpPr>
        <p:spPr bwMode="auto">
          <a:xfrm>
            <a:off x="7179933" y="4165394"/>
            <a:ext cx="163512" cy="1539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5" name="Line 31"/>
          <p:cNvSpPr>
            <a:spLocks noChangeShapeType="1"/>
          </p:cNvSpPr>
          <p:nvPr/>
        </p:nvSpPr>
        <p:spPr bwMode="auto">
          <a:xfrm>
            <a:off x="6635420" y="4528931"/>
            <a:ext cx="187325" cy="1762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6" name="Line 32"/>
          <p:cNvSpPr>
            <a:spLocks noChangeShapeType="1"/>
          </p:cNvSpPr>
          <p:nvPr/>
        </p:nvSpPr>
        <p:spPr bwMode="auto">
          <a:xfrm>
            <a:off x="6441745" y="4714669"/>
            <a:ext cx="138113" cy="1539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7" name="Line 33"/>
          <p:cNvSpPr>
            <a:spLocks noChangeShapeType="1"/>
          </p:cNvSpPr>
          <p:nvPr/>
        </p:nvSpPr>
        <p:spPr bwMode="auto">
          <a:xfrm>
            <a:off x="7394245" y="3981244"/>
            <a:ext cx="174625" cy="1635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9" name="Down Arrow 98"/>
          <p:cNvSpPr/>
          <p:nvPr/>
        </p:nvSpPr>
        <p:spPr bwMode="auto">
          <a:xfrm rot="16200000">
            <a:off x="3693224" y="3835724"/>
            <a:ext cx="1282532" cy="2327567"/>
          </a:xfrm>
          <a:prstGeom prst="down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170717" y="4787037"/>
            <a:ext cx="2470067" cy="4524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None/>
            </a:pPr>
            <a:r>
              <a:rPr lang="en-US" sz="1300" dirty="0" smtClean="0"/>
              <a:t>Rearrangement of C and D</a:t>
            </a:r>
            <a:r>
              <a:rPr lang="fr-CA" sz="1300" dirty="0" smtClean="0"/>
              <a:t> </a:t>
            </a:r>
          </a:p>
          <a:p>
            <a:pPr>
              <a:buNone/>
            </a:pPr>
            <a:r>
              <a:rPr lang="fr-CA" sz="1300" dirty="0" smtClean="0"/>
              <a:t>and addition of #2 and #5</a:t>
            </a:r>
            <a:endParaRPr lang="fr-CA" sz="1300" dirty="0"/>
          </a:p>
        </p:txBody>
      </p:sp>
      <p:graphicFrame>
        <p:nvGraphicFramePr>
          <p:cNvPr id="1639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3371046"/>
              </p:ext>
            </p:extLst>
          </p:nvPr>
        </p:nvGraphicFramePr>
        <p:xfrm>
          <a:off x="1579233" y="348405"/>
          <a:ext cx="2755261" cy="27020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3" name="Worksheet" r:id="rId4" imgW="1971759" imgH="1933698" progId="Excel.Sheet.12">
                  <p:embed/>
                </p:oleObj>
              </mc:Choice>
              <mc:Fallback>
                <p:oleObj name="Worksheet" r:id="rId4" imgW="1971759" imgH="1933698" progId="Excel.Sheet.12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9233" y="348405"/>
                        <a:ext cx="2755261" cy="270201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181970" y="5368122"/>
            <a:ext cx="150554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3</a:t>
            </a:r>
            <a:endParaRPr lang="en-CA" sz="1800" dirty="0"/>
          </a:p>
        </p:txBody>
      </p:sp>
      <p:sp>
        <p:nvSpPr>
          <p:cNvPr id="39" name="TextBox 38"/>
          <p:cNvSpPr txBox="1"/>
          <p:nvPr/>
        </p:nvSpPr>
        <p:spPr>
          <a:xfrm>
            <a:off x="6735170" y="5452283"/>
            <a:ext cx="150554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4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Contradictory characters</a:t>
            </a:r>
            <a:endParaRPr lang="en-US" dirty="0" smtClean="0"/>
          </a:p>
        </p:txBody>
      </p:sp>
      <p:sp>
        <p:nvSpPr>
          <p:cNvPr id="12" name="Content Placeholder 11"/>
          <p:cNvSpPr>
            <a:spLocks noGrp="1"/>
          </p:cNvSpPr>
          <p:nvPr>
            <p:ph type="body" sz="quarter" idx="4294967295"/>
          </p:nvPr>
        </p:nvSpPr>
        <p:spPr>
          <a:xfrm>
            <a:off x="520709" y="1682249"/>
            <a:ext cx="7771235" cy="1924910"/>
          </a:xfrm>
        </p:spPr>
        <p:txBody>
          <a:bodyPr/>
          <a:lstStyle/>
          <a:p>
            <a:r>
              <a:rPr lang="en-US" dirty="0" smtClean="0"/>
              <a:t>7 and 8: regroup D and C</a:t>
            </a:r>
          </a:p>
          <a:p>
            <a:r>
              <a:rPr lang="en-US" dirty="0" smtClean="0"/>
              <a:t>4: groups C and G</a:t>
            </a:r>
          </a:p>
          <a:p>
            <a:r>
              <a:rPr lang="en-US" dirty="0" smtClean="0"/>
              <a:t>One of these is not a homologous character</a:t>
            </a:r>
          </a:p>
          <a:p>
            <a:endParaRPr lang="en-CA" dirty="0"/>
          </a:p>
        </p:txBody>
      </p:sp>
      <p:sp>
        <p:nvSpPr>
          <p:cNvPr id="23558" name="Line 9"/>
          <p:cNvSpPr>
            <a:spLocks noChangeShapeType="1"/>
          </p:cNvSpPr>
          <p:nvPr/>
        </p:nvSpPr>
        <p:spPr bwMode="auto">
          <a:xfrm>
            <a:off x="6400100" y="3638949"/>
            <a:ext cx="0" cy="39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3559" name="Line 10"/>
          <p:cNvSpPr>
            <a:spLocks noChangeShapeType="1"/>
          </p:cNvSpPr>
          <p:nvPr/>
        </p:nvSpPr>
        <p:spPr bwMode="auto">
          <a:xfrm>
            <a:off x="7122413" y="3648474"/>
            <a:ext cx="0" cy="39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3560" name="Line 11"/>
          <p:cNvSpPr>
            <a:spLocks noChangeShapeType="1"/>
          </p:cNvSpPr>
          <p:nvPr/>
        </p:nvSpPr>
        <p:spPr bwMode="auto">
          <a:xfrm>
            <a:off x="4198238" y="3656412"/>
            <a:ext cx="0" cy="39211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1536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5312837"/>
              </p:ext>
            </p:extLst>
          </p:nvPr>
        </p:nvGraphicFramePr>
        <p:xfrm>
          <a:off x="787400" y="4045217"/>
          <a:ext cx="7419975" cy="229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03" name="Worksheet" r:id="rId4" imgW="6238959" imgH="1933698" progId="Excel.Sheet.12">
                  <p:embed/>
                </p:oleObj>
              </mc:Choice>
              <mc:Fallback>
                <p:oleObj name="Worksheet" r:id="rId4" imgW="6238959" imgH="1933698" progId="Excel.Sheet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7400" y="4045217"/>
                        <a:ext cx="7419975" cy="229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5975389" y="5107521"/>
            <a:ext cx="1470440" cy="536493"/>
          </a:xfrm>
          <a:prstGeom prst="rect">
            <a:avLst/>
          </a:prstGeom>
          <a:noFill/>
          <a:ln w="57150" algn="ctr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786248" y="5140797"/>
            <a:ext cx="847725" cy="228600"/>
          </a:xfrm>
          <a:prstGeom prst="rect">
            <a:avLst/>
          </a:prstGeom>
          <a:noFill/>
          <a:ln w="57150" algn="ctr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3788599" y="6083527"/>
            <a:ext cx="847725" cy="228600"/>
          </a:xfrm>
          <a:prstGeom prst="rect">
            <a:avLst/>
          </a:prstGeom>
          <a:noFill/>
          <a:ln w="57150" algn="ctr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Observing the cladogram from the previous step allows to add 7 and 8 with no ambiguity</a:t>
            </a:r>
          </a:p>
        </p:txBody>
      </p:sp>
      <p:grpSp>
        <p:nvGrpSpPr>
          <p:cNvPr id="24583" name="Group 69"/>
          <p:cNvGrpSpPr>
            <a:grpSpLocks/>
          </p:cNvGrpSpPr>
          <p:nvPr/>
        </p:nvGrpSpPr>
        <p:grpSpPr bwMode="auto">
          <a:xfrm>
            <a:off x="4424363" y="2703513"/>
            <a:ext cx="4038600" cy="2428875"/>
            <a:chOff x="2787" y="1703"/>
            <a:chExt cx="2544" cy="1530"/>
          </a:xfrm>
        </p:grpSpPr>
        <p:sp>
          <p:nvSpPr>
            <p:cNvPr id="24610" name="Text Box 29"/>
            <p:cNvSpPr txBox="1">
              <a:spLocks noChangeArrowheads="1"/>
            </p:cNvSpPr>
            <p:nvPr/>
          </p:nvSpPr>
          <p:spPr bwMode="auto">
            <a:xfrm>
              <a:off x="4445" y="2330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5(1)</a:t>
              </a:r>
              <a:endParaRPr lang="en-US" sz="1200"/>
            </a:p>
          </p:txBody>
        </p:sp>
        <p:sp>
          <p:nvSpPr>
            <p:cNvPr id="24611" name="Line 63"/>
            <p:cNvSpPr>
              <a:spLocks noChangeShapeType="1"/>
            </p:cNvSpPr>
            <p:nvPr/>
          </p:nvSpPr>
          <p:spPr bwMode="auto">
            <a:xfrm>
              <a:off x="3810" y="2733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612" name="Line 64"/>
            <p:cNvSpPr>
              <a:spLocks noChangeShapeType="1"/>
            </p:cNvSpPr>
            <p:nvPr/>
          </p:nvSpPr>
          <p:spPr bwMode="auto">
            <a:xfrm>
              <a:off x="3984" y="2613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613" name="Line 65"/>
            <p:cNvSpPr>
              <a:spLocks noChangeShapeType="1"/>
            </p:cNvSpPr>
            <p:nvPr/>
          </p:nvSpPr>
          <p:spPr bwMode="auto">
            <a:xfrm>
              <a:off x="4326" y="2376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614" name="Line 66"/>
            <p:cNvSpPr>
              <a:spLocks noChangeShapeType="1"/>
            </p:cNvSpPr>
            <p:nvPr/>
          </p:nvSpPr>
          <p:spPr bwMode="auto">
            <a:xfrm>
              <a:off x="4413" y="2301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615" name="Rectangle 67"/>
            <p:cNvSpPr>
              <a:spLocks noChangeArrowheads="1"/>
            </p:cNvSpPr>
            <p:nvPr/>
          </p:nvSpPr>
          <p:spPr bwMode="auto">
            <a:xfrm>
              <a:off x="4719" y="2622"/>
              <a:ext cx="207" cy="63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16" name="Line 31"/>
            <p:cNvSpPr>
              <a:spLocks noChangeShapeType="1"/>
            </p:cNvSpPr>
            <p:nvPr/>
          </p:nvSpPr>
          <p:spPr bwMode="auto">
            <a:xfrm>
              <a:off x="3002" y="1999"/>
              <a:ext cx="792" cy="83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17" name="Line 32"/>
            <p:cNvSpPr>
              <a:spLocks noChangeShapeType="1"/>
            </p:cNvSpPr>
            <p:nvPr/>
          </p:nvSpPr>
          <p:spPr bwMode="auto">
            <a:xfrm>
              <a:off x="3794" y="2828"/>
              <a:ext cx="0" cy="40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n-CA"/>
            </a:p>
          </p:txBody>
        </p:sp>
        <p:sp>
          <p:nvSpPr>
            <p:cNvPr id="24618" name="Line 33"/>
            <p:cNvSpPr>
              <a:spLocks noChangeShapeType="1"/>
            </p:cNvSpPr>
            <p:nvPr/>
          </p:nvSpPr>
          <p:spPr bwMode="auto">
            <a:xfrm flipV="1">
              <a:off x="3796" y="1957"/>
              <a:ext cx="1179" cy="8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19" name="Line 34"/>
            <p:cNvSpPr>
              <a:spLocks noChangeShapeType="1"/>
            </p:cNvSpPr>
            <p:nvPr/>
          </p:nvSpPr>
          <p:spPr bwMode="auto">
            <a:xfrm flipH="1" flipV="1">
              <a:off x="3366" y="1990"/>
              <a:ext cx="550" cy="73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0" name="Line 35"/>
            <p:cNvSpPr>
              <a:spLocks noChangeShapeType="1"/>
            </p:cNvSpPr>
            <p:nvPr/>
          </p:nvSpPr>
          <p:spPr bwMode="auto">
            <a:xfrm flipH="1" flipV="1">
              <a:off x="3785" y="1949"/>
              <a:ext cx="332" cy="63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1" name="Line 36"/>
            <p:cNvSpPr>
              <a:spLocks noChangeShapeType="1"/>
            </p:cNvSpPr>
            <p:nvPr/>
          </p:nvSpPr>
          <p:spPr bwMode="auto">
            <a:xfrm>
              <a:off x="3992" y="1936"/>
              <a:ext cx="125" cy="65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2" name="Line 37"/>
            <p:cNvSpPr>
              <a:spLocks noChangeShapeType="1"/>
            </p:cNvSpPr>
            <p:nvPr/>
          </p:nvSpPr>
          <p:spPr bwMode="auto">
            <a:xfrm flipH="1">
              <a:off x="4119" y="1918"/>
              <a:ext cx="81" cy="6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3" name="Line 38"/>
            <p:cNvSpPr>
              <a:spLocks noChangeShapeType="1"/>
            </p:cNvSpPr>
            <p:nvPr/>
          </p:nvSpPr>
          <p:spPr bwMode="auto">
            <a:xfrm flipH="1">
              <a:off x="4606" y="1870"/>
              <a:ext cx="0" cy="35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4" name="Line 39"/>
            <p:cNvSpPr>
              <a:spLocks noChangeShapeType="1"/>
            </p:cNvSpPr>
            <p:nvPr/>
          </p:nvSpPr>
          <p:spPr bwMode="auto">
            <a:xfrm>
              <a:off x="4367" y="1902"/>
              <a:ext cx="233" cy="3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5" name="Text Box 46"/>
            <p:cNvSpPr txBox="1">
              <a:spLocks noChangeArrowheads="1"/>
            </p:cNvSpPr>
            <p:nvPr/>
          </p:nvSpPr>
          <p:spPr bwMode="auto">
            <a:xfrm>
              <a:off x="3845" y="2812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1(1)</a:t>
              </a:r>
              <a:endParaRPr lang="en-US" sz="1200"/>
            </a:p>
          </p:txBody>
        </p:sp>
        <p:sp>
          <p:nvSpPr>
            <p:cNvPr id="24626" name="Text Box 47"/>
            <p:cNvSpPr txBox="1">
              <a:spLocks noChangeArrowheads="1"/>
            </p:cNvSpPr>
            <p:nvPr/>
          </p:nvSpPr>
          <p:spPr bwMode="auto">
            <a:xfrm>
              <a:off x="4124" y="2718"/>
              <a:ext cx="885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3(1)</a:t>
              </a:r>
              <a:endParaRPr lang="en-US" sz="1200"/>
            </a:p>
          </p:txBody>
        </p:sp>
        <p:sp>
          <p:nvSpPr>
            <p:cNvPr id="24627" name="Text Box 48"/>
            <p:cNvSpPr txBox="1">
              <a:spLocks noChangeArrowheads="1"/>
            </p:cNvSpPr>
            <p:nvPr/>
          </p:nvSpPr>
          <p:spPr bwMode="auto">
            <a:xfrm>
              <a:off x="4296" y="2421"/>
              <a:ext cx="427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2(1)</a:t>
              </a:r>
              <a:endParaRPr lang="en-US" sz="1200"/>
            </a:p>
          </p:txBody>
        </p:sp>
        <p:sp>
          <p:nvSpPr>
            <p:cNvPr id="24628" name="Rectangle 62"/>
            <p:cNvSpPr>
              <a:spLocks noChangeArrowheads="1"/>
            </p:cNvSpPr>
            <p:nvPr/>
          </p:nvSpPr>
          <p:spPr bwMode="auto">
            <a:xfrm>
              <a:off x="2887" y="1703"/>
              <a:ext cx="2262" cy="276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29" name="Text Box 41"/>
            <p:cNvSpPr txBox="1">
              <a:spLocks noChangeArrowheads="1"/>
            </p:cNvSpPr>
            <p:nvPr/>
          </p:nvSpPr>
          <p:spPr bwMode="auto">
            <a:xfrm>
              <a:off x="2787" y="1785"/>
              <a:ext cx="2327" cy="23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/>
                <a:t>SG       </a:t>
              </a:r>
              <a:r>
                <a:rPr lang="en-US" sz="1800" b="1" dirty="0" smtClean="0"/>
                <a:t>E        </a:t>
              </a:r>
              <a:r>
                <a:rPr lang="en-US" sz="1800" b="1" dirty="0"/>
                <a:t>F</a:t>
              </a:r>
              <a:r>
                <a:rPr lang="en-US" sz="1800" b="1" dirty="0" smtClean="0"/>
                <a:t>   </a:t>
              </a:r>
              <a:r>
                <a:rPr lang="en-US" sz="1800" b="1" dirty="0"/>
                <a:t>C  D   </a:t>
              </a:r>
              <a:r>
                <a:rPr lang="en-US" sz="1800" b="1" dirty="0" smtClean="0"/>
                <a:t>A   </a:t>
              </a:r>
              <a:r>
                <a:rPr lang="en-US" sz="1800" b="1" dirty="0"/>
                <a:t>B</a:t>
              </a:r>
              <a:r>
                <a:rPr lang="en-US" sz="1800" b="1" dirty="0" smtClean="0"/>
                <a:t>      </a:t>
              </a:r>
              <a:r>
                <a:rPr lang="en-US" sz="1800" b="1" dirty="0"/>
                <a:t>G</a:t>
              </a:r>
            </a:p>
          </p:txBody>
        </p:sp>
      </p:grpSp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4799"/>
              </p:ext>
            </p:extLst>
          </p:nvPr>
        </p:nvGraphicFramePr>
        <p:xfrm>
          <a:off x="681499" y="2806041"/>
          <a:ext cx="3149600" cy="2362200"/>
        </p:xfrm>
        <a:graphic>
          <a:graphicData uri="http://schemas.openxmlformats.org/drawingml/2006/table">
            <a:tbl>
              <a:tblPr/>
              <a:tblGrid>
                <a:gridCol w="787400"/>
                <a:gridCol w="787400"/>
                <a:gridCol w="787400"/>
                <a:gridCol w="787400"/>
              </a:tblGrid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en-CA" sz="9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Characters</a:t>
                      </a:r>
                      <a:r>
                        <a:rPr lang="en-CA" sz="9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  <a:sym typeface="Wingdings" pitchFamily="2" charset="2"/>
                        </a:rPr>
                        <a:t></a:t>
                      </a:r>
                    </a:p>
                    <a:p>
                      <a:pPr algn="l" fontAlgn="b"/>
                      <a:r>
                        <a:rPr lang="en-CA" sz="9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  <a:sym typeface="Wingdings" pitchFamily="2" charset="2"/>
                        </a:rPr>
                        <a:t>Species </a:t>
                      </a:r>
                      <a:r>
                        <a:rPr lang="en-CA" sz="9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  <a:sym typeface="Wingdings"/>
                        </a:rPr>
                        <a:t></a:t>
                      </a:r>
                      <a:endParaRPr lang="en-CA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(4)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(7)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(8)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OG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F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G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57" name="Line 50"/>
          <p:cNvSpPr>
            <a:spLocks noChangeShapeType="1"/>
          </p:cNvSpPr>
          <p:nvPr/>
        </p:nvSpPr>
        <p:spPr bwMode="auto">
          <a:xfrm flipH="1">
            <a:off x="3867138" y="3995305"/>
            <a:ext cx="361950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en-CA"/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 flipH="1">
            <a:off x="3881426" y="4242955"/>
            <a:ext cx="361950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en-CA"/>
          </a:p>
        </p:txBody>
      </p:sp>
      <p:grpSp>
        <p:nvGrpSpPr>
          <p:cNvPr id="103" name="Group 97"/>
          <p:cNvGrpSpPr>
            <a:grpSpLocks/>
          </p:cNvGrpSpPr>
          <p:nvPr/>
        </p:nvGrpSpPr>
        <p:grpSpPr bwMode="auto">
          <a:xfrm>
            <a:off x="4426419" y="2702503"/>
            <a:ext cx="4038600" cy="2443162"/>
            <a:chOff x="2787" y="1701"/>
            <a:chExt cx="2544" cy="1539"/>
          </a:xfrm>
        </p:grpSpPr>
        <p:sp>
          <p:nvSpPr>
            <p:cNvPr id="104" name="Rectangle 98"/>
            <p:cNvSpPr>
              <a:spLocks noChangeArrowheads="1"/>
            </p:cNvSpPr>
            <p:nvPr/>
          </p:nvSpPr>
          <p:spPr bwMode="auto">
            <a:xfrm>
              <a:off x="2832" y="1740"/>
              <a:ext cx="2280" cy="1500"/>
            </a:xfrm>
            <a:prstGeom prst="rect">
              <a:avLst/>
            </a:prstGeom>
            <a:solidFill>
              <a:schemeClr val="bg1"/>
            </a:solidFill>
            <a:ln w="381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endParaRPr lang="en-US" sz="1800"/>
            </a:p>
          </p:txBody>
        </p:sp>
        <p:sp>
          <p:nvSpPr>
            <p:cNvPr id="105" name="Rectangle 99"/>
            <p:cNvSpPr>
              <a:spLocks noChangeArrowheads="1"/>
            </p:cNvSpPr>
            <p:nvPr/>
          </p:nvSpPr>
          <p:spPr bwMode="auto">
            <a:xfrm>
              <a:off x="4128" y="2223"/>
              <a:ext cx="144" cy="171"/>
            </a:xfrm>
            <a:prstGeom prst="rect">
              <a:avLst/>
            </a:prstGeom>
            <a:solidFill>
              <a:srgbClr val="FF0000"/>
            </a:solidFill>
            <a:ln w="381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" name="Text Box 29"/>
            <p:cNvSpPr txBox="1">
              <a:spLocks noChangeArrowheads="1"/>
            </p:cNvSpPr>
            <p:nvPr/>
          </p:nvSpPr>
          <p:spPr bwMode="auto">
            <a:xfrm>
              <a:off x="4445" y="2328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5(1)</a:t>
              </a:r>
              <a:endParaRPr lang="en-US" sz="1200"/>
            </a:p>
          </p:txBody>
        </p:sp>
        <p:sp>
          <p:nvSpPr>
            <p:cNvPr id="107" name="Line 101"/>
            <p:cNvSpPr>
              <a:spLocks noChangeShapeType="1"/>
            </p:cNvSpPr>
            <p:nvPr/>
          </p:nvSpPr>
          <p:spPr bwMode="auto">
            <a:xfrm>
              <a:off x="3810" y="2731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8" name="Line 102"/>
            <p:cNvSpPr>
              <a:spLocks noChangeShapeType="1"/>
            </p:cNvSpPr>
            <p:nvPr/>
          </p:nvSpPr>
          <p:spPr bwMode="auto">
            <a:xfrm>
              <a:off x="3984" y="2611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9" name="Line 103"/>
            <p:cNvSpPr>
              <a:spLocks noChangeShapeType="1"/>
            </p:cNvSpPr>
            <p:nvPr/>
          </p:nvSpPr>
          <p:spPr bwMode="auto">
            <a:xfrm>
              <a:off x="4326" y="2374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10" name="Line 104"/>
            <p:cNvSpPr>
              <a:spLocks noChangeShapeType="1"/>
            </p:cNvSpPr>
            <p:nvPr/>
          </p:nvSpPr>
          <p:spPr bwMode="auto">
            <a:xfrm>
              <a:off x="4413" y="2299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11" name="Line 31"/>
            <p:cNvSpPr>
              <a:spLocks noChangeShapeType="1"/>
            </p:cNvSpPr>
            <p:nvPr/>
          </p:nvSpPr>
          <p:spPr bwMode="auto">
            <a:xfrm>
              <a:off x="3002" y="1997"/>
              <a:ext cx="792" cy="83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2" name="Line 32"/>
            <p:cNvSpPr>
              <a:spLocks noChangeShapeType="1"/>
            </p:cNvSpPr>
            <p:nvPr/>
          </p:nvSpPr>
          <p:spPr bwMode="auto">
            <a:xfrm>
              <a:off x="3794" y="2826"/>
              <a:ext cx="0" cy="40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n-CA"/>
            </a:p>
          </p:txBody>
        </p:sp>
        <p:sp>
          <p:nvSpPr>
            <p:cNvPr id="113" name="Line 33"/>
            <p:cNvSpPr>
              <a:spLocks noChangeShapeType="1"/>
            </p:cNvSpPr>
            <p:nvPr/>
          </p:nvSpPr>
          <p:spPr bwMode="auto">
            <a:xfrm flipV="1">
              <a:off x="3796" y="1955"/>
              <a:ext cx="1179" cy="8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4" name="Line 34"/>
            <p:cNvSpPr>
              <a:spLocks noChangeShapeType="1"/>
            </p:cNvSpPr>
            <p:nvPr/>
          </p:nvSpPr>
          <p:spPr bwMode="auto">
            <a:xfrm flipH="1" flipV="1">
              <a:off x="3366" y="1988"/>
              <a:ext cx="550" cy="73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5" name="Line 35"/>
            <p:cNvSpPr>
              <a:spLocks noChangeShapeType="1"/>
            </p:cNvSpPr>
            <p:nvPr/>
          </p:nvSpPr>
          <p:spPr bwMode="auto">
            <a:xfrm flipH="1" flipV="1">
              <a:off x="3785" y="1947"/>
              <a:ext cx="332" cy="63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6" name="Line 36"/>
            <p:cNvSpPr>
              <a:spLocks noChangeShapeType="1"/>
            </p:cNvSpPr>
            <p:nvPr/>
          </p:nvSpPr>
          <p:spPr bwMode="auto">
            <a:xfrm>
              <a:off x="3992" y="1934"/>
              <a:ext cx="111" cy="31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7" name="Line 37"/>
            <p:cNvSpPr>
              <a:spLocks noChangeShapeType="1"/>
            </p:cNvSpPr>
            <p:nvPr/>
          </p:nvSpPr>
          <p:spPr bwMode="auto">
            <a:xfrm flipH="1">
              <a:off x="4103" y="1916"/>
              <a:ext cx="97" cy="32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8" name="Line 38"/>
            <p:cNvSpPr>
              <a:spLocks noChangeShapeType="1"/>
            </p:cNvSpPr>
            <p:nvPr/>
          </p:nvSpPr>
          <p:spPr bwMode="auto">
            <a:xfrm flipH="1">
              <a:off x="4606" y="1868"/>
              <a:ext cx="0" cy="35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9" name="Line 39"/>
            <p:cNvSpPr>
              <a:spLocks noChangeShapeType="1"/>
            </p:cNvSpPr>
            <p:nvPr/>
          </p:nvSpPr>
          <p:spPr bwMode="auto">
            <a:xfrm>
              <a:off x="4367" y="1900"/>
              <a:ext cx="233" cy="3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20" name="Text Box 46"/>
            <p:cNvSpPr txBox="1">
              <a:spLocks noChangeArrowheads="1"/>
            </p:cNvSpPr>
            <p:nvPr/>
          </p:nvSpPr>
          <p:spPr bwMode="auto">
            <a:xfrm>
              <a:off x="3845" y="2810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1(1)</a:t>
              </a:r>
              <a:endParaRPr lang="en-US" sz="1200"/>
            </a:p>
          </p:txBody>
        </p:sp>
        <p:sp>
          <p:nvSpPr>
            <p:cNvPr id="121" name="Text Box 47"/>
            <p:cNvSpPr txBox="1">
              <a:spLocks noChangeArrowheads="1"/>
            </p:cNvSpPr>
            <p:nvPr/>
          </p:nvSpPr>
          <p:spPr bwMode="auto">
            <a:xfrm>
              <a:off x="4124" y="2716"/>
              <a:ext cx="885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3(1)</a:t>
              </a:r>
              <a:endParaRPr lang="en-US" sz="1200"/>
            </a:p>
          </p:txBody>
        </p:sp>
        <p:sp>
          <p:nvSpPr>
            <p:cNvPr id="122" name="Text Box 48"/>
            <p:cNvSpPr txBox="1">
              <a:spLocks noChangeArrowheads="1"/>
            </p:cNvSpPr>
            <p:nvPr/>
          </p:nvSpPr>
          <p:spPr bwMode="auto">
            <a:xfrm>
              <a:off x="4296" y="2419"/>
              <a:ext cx="427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2(1)</a:t>
              </a:r>
              <a:endParaRPr lang="en-US" sz="1200"/>
            </a:p>
          </p:txBody>
        </p:sp>
        <p:sp>
          <p:nvSpPr>
            <p:cNvPr id="123" name="Rectangle 117"/>
            <p:cNvSpPr>
              <a:spLocks noChangeArrowheads="1"/>
            </p:cNvSpPr>
            <p:nvPr/>
          </p:nvSpPr>
          <p:spPr bwMode="auto">
            <a:xfrm>
              <a:off x="2887" y="1701"/>
              <a:ext cx="2262" cy="276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" name="Text Box 41"/>
            <p:cNvSpPr txBox="1">
              <a:spLocks noChangeArrowheads="1"/>
            </p:cNvSpPr>
            <p:nvPr/>
          </p:nvSpPr>
          <p:spPr bwMode="auto">
            <a:xfrm>
              <a:off x="2787" y="1783"/>
              <a:ext cx="2327" cy="23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/>
                <a:t>SG       </a:t>
              </a:r>
              <a:r>
                <a:rPr lang="en-US" sz="1800" b="1" dirty="0" smtClean="0"/>
                <a:t>E        </a:t>
              </a:r>
              <a:r>
                <a:rPr lang="en-US" sz="1800" b="1" dirty="0"/>
                <a:t>F</a:t>
              </a:r>
              <a:r>
                <a:rPr lang="en-US" sz="1800" b="1" dirty="0" smtClean="0"/>
                <a:t>   </a:t>
              </a:r>
              <a:r>
                <a:rPr lang="en-US" sz="1800" b="1" dirty="0"/>
                <a:t>C  D   </a:t>
              </a:r>
              <a:r>
                <a:rPr lang="en-US" sz="1800" b="1" dirty="0" smtClean="0"/>
                <a:t>A   </a:t>
              </a:r>
              <a:r>
                <a:rPr lang="en-US" sz="1800" b="1" dirty="0"/>
                <a:t>B</a:t>
              </a:r>
              <a:r>
                <a:rPr lang="en-US" sz="1800" b="1" dirty="0" smtClean="0"/>
                <a:t>      </a:t>
              </a:r>
              <a:r>
                <a:rPr lang="en-US" sz="1800" b="1" dirty="0"/>
                <a:t>G</a:t>
              </a:r>
            </a:p>
          </p:txBody>
        </p:sp>
        <p:sp>
          <p:nvSpPr>
            <p:cNvPr id="125" name="Line 119"/>
            <p:cNvSpPr>
              <a:spLocks noChangeShapeType="1"/>
            </p:cNvSpPr>
            <p:nvPr/>
          </p:nvSpPr>
          <p:spPr bwMode="auto">
            <a:xfrm>
              <a:off x="4103" y="2245"/>
              <a:ext cx="9" cy="33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6" name="Line 120"/>
            <p:cNvSpPr>
              <a:spLocks noChangeShapeType="1"/>
            </p:cNvSpPr>
            <p:nvPr/>
          </p:nvSpPr>
          <p:spPr bwMode="auto">
            <a:xfrm>
              <a:off x="4068" y="2271"/>
              <a:ext cx="6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7" name="Line 121"/>
            <p:cNvSpPr>
              <a:spLocks noChangeShapeType="1"/>
            </p:cNvSpPr>
            <p:nvPr/>
          </p:nvSpPr>
          <p:spPr bwMode="auto">
            <a:xfrm>
              <a:off x="4069" y="2347"/>
              <a:ext cx="6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8" name="Text Box 122"/>
            <p:cNvSpPr txBox="1">
              <a:spLocks noChangeArrowheads="1"/>
            </p:cNvSpPr>
            <p:nvPr/>
          </p:nvSpPr>
          <p:spPr bwMode="auto">
            <a:xfrm>
              <a:off x="4096" y="2205"/>
              <a:ext cx="230" cy="212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800" b="1"/>
                <a:t>7(1)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800" b="1"/>
                <a:t>8(1)</a:t>
              </a:r>
            </a:p>
          </p:txBody>
        </p:sp>
      </p:grpSp>
      <p:grpSp>
        <p:nvGrpSpPr>
          <p:cNvPr id="3" name="Group 97"/>
          <p:cNvGrpSpPr>
            <a:grpSpLocks/>
          </p:cNvGrpSpPr>
          <p:nvPr/>
        </p:nvGrpSpPr>
        <p:grpSpPr bwMode="auto">
          <a:xfrm>
            <a:off x="4411428" y="2694028"/>
            <a:ext cx="4038600" cy="2443162"/>
            <a:chOff x="2787" y="1701"/>
            <a:chExt cx="2544" cy="1539"/>
          </a:xfrm>
        </p:grpSpPr>
        <p:sp>
          <p:nvSpPr>
            <p:cNvPr id="24585" name="Rectangle 98"/>
            <p:cNvSpPr>
              <a:spLocks noChangeArrowheads="1"/>
            </p:cNvSpPr>
            <p:nvPr/>
          </p:nvSpPr>
          <p:spPr bwMode="auto">
            <a:xfrm>
              <a:off x="2823" y="1740"/>
              <a:ext cx="2280" cy="1500"/>
            </a:xfrm>
            <a:prstGeom prst="rect">
              <a:avLst/>
            </a:prstGeom>
            <a:solidFill>
              <a:schemeClr val="bg1"/>
            </a:solidFill>
            <a:ln w="381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endParaRPr lang="en-US" sz="1800" dirty="0"/>
            </a:p>
          </p:txBody>
        </p:sp>
        <p:sp>
          <p:nvSpPr>
            <p:cNvPr id="24586" name="Rectangle 99"/>
            <p:cNvSpPr>
              <a:spLocks noChangeArrowheads="1"/>
            </p:cNvSpPr>
            <p:nvPr/>
          </p:nvSpPr>
          <p:spPr bwMode="auto">
            <a:xfrm>
              <a:off x="4185" y="2569"/>
              <a:ext cx="144" cy="171"/>
            </a:xfrm>
            <a:prstGeom prst="rect">
              <a:avLst/>
            </a:prstGeom>
            <a:solidFill>
              <a:srgbClr val="FF0000"/>
            </a:solidFill>
            <a:ln w="381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4587" name="Text Box 29"/>
            <p:cNvSpPr txBox="1">
              <a:spLocks noChangeArrowheads="1"/>
            </p:cNvSpPr>
            <p:nvPr/>
          </p:nvSpPr>
          <p:spPr bwMode="auto">
            <a:xfrm>
              <a:off x="4445" y="2328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5(1)</a:t>
              </a:r>
              <a:endParaRPr lang="en-US" sz="1200"/>
            </a:p>
          </p:txBody>
        </p:sp>
        <p:sp>
          <p:nvSpPr>
            <p:cNvPr id="24588" name="Line 101"/>
            <p:cNvSpPr>
              <a:spLocks noChangeShapeType="1"/>
            </p:cNvSpPr>
            <p:nvPr/>
          </p:nvSpPr>
          <p:spPr bwMode="auto">
            <a:xfrm>
              <a:off x="3810" y="2731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89" name="Line 102"/>
            <p:cNvSpPr>
              <a:spLocks noChangeShapeType="1"/>
            </p:cNvSpPr>
            <p:nvPr/>
          </p:nvSpPr>
          <p:spPr bwMode="auto">
            <a:xfrm>
              <a:off x="3984" y="2611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0" name="Line 103"/>
            <p:cNvSpPr>
              <a:spLocks noChangeShapeType="1"/>
            </p:cNvSpPr>
            <p:nvPr/>
          </p:nvSpPr>
          <p:spPr bwMode="auto">
            <a:xfrm>
              <a:off x="4326" y="2374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1" name="Line 104"/>
            <p:cNvSpPr>
              <a:spLocks noChangeShapeType="1"/>
            </p:cNvSpPr>
            <p:nvPr/>
          </p:nvSpPr>
          <p:spPr bwMode="auto">
            <a:xfrm>
              <a:off x="4413" y="2299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2" name="Line 31"/>
            <p:cNvSpPr>
              <a:spLocks noChangeShapeType="1"/>
            </p:cNvSpPr>
            <p:nvPr/>
          </p:nvSpPr>
          <p:spPr bwMode="auto">
            <a:xfrm>
              <a:off x="3002" y="1997"/>
              <a:ext cx="792" cy="83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593" name="Line 32"/>
            <p:cNvSpPr>
              <a:spLocks noChangeShapeType="1"/>
            </p:cNvSpPr>
            <p:nvPr/>
          </p:nvSpPr>
          <p:spPr bwMode="auto">
            <a:xfrm>
              <a:off x="3794" y="2826"/>
              <a:ext cx="0" cy="40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n-CA"/>
            </a:p>
          </p:txBody>
        </p:sp>
        <p:sp>
          <p:nvSpPr>
            <p:cNvPr id="24594" name="Line 33"/>
            <p:cNvSpPr>
              <a:spLocks noChangeShapeType="1"/>
            </p:cNvSpPr>
            <p:nvPr/>
          </p:nvSpPr>
          <p:spPr bwMode="auto">
            <a:xfrm flipV="1">
              <a:off x="3796" y="1955"/>
              <a:ext cx="1179" cy="8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595" name="Line 34"/>
            <p:cNvSpPr>
              <a:spLocks noChangeShapeType="1"/>
            </p:cNvSpPr>
            <p:nvPr/>
          </p:nvSpPr>
          <p:spPr bwMode="auto">
            <a:xfrm flipH="1" flipV="1">
              <a:off x="3366" y="1988"/>
              <a:ext cx="550" cy="73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596" name="Line 35"/>
            <p:cNvSpPr>
              <a:spLocks noChangeShapeType="1"/>
            </p:cNvSpPr>
            <p:nvPr/>
          </p:nvSpPr>
          <p:spPr bwMode="auto">
            <a:xfrm flipH="1" flipV="1">
              <a:off x="3785" y="1947"/>
              <a:ext cx="332" cy="63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 dirty="0"/>
            </a:p>
          </p:txBody>
        </p:sp>
        <p:sp>
          <p:nvSpPr>
            <p:cNvPr id="24597" name="Line 36"/>
            <p:cNvSpPr>
              <a:spLocks noChangeShapeType="1"/>
            </p:cNvSpPr>
            <p:nvPr/>
          </p:nvSpPr>
          <p:spPr bwMode="auto">
            <a:xfrm>
              <a:off x="3992" y="1934"/>
              <a:ext cx="285" cy="5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square">
              <a:spAutoFit/>
            </a:bodyPr>
            <a:lstStyle/>
            <a:p>
              <a:endParaRPr lang="en-CA"/>
            </a:p>
          </p:txBody>
        </p:sp>
        <p:sp>
          <p:nvSpPr>
            <p:cNvPr id="24598" name="Line 37"/>
            <p:cNvSpPr>
              <a:spLocks noChangeShapeType="1"/>
            </p:cNvSpPr>
            <p:nvPr/>
          </p:nvSpPr>
          <p:spPr bwMode="auto">
            <a:xfrm>
              <a:off x="4173" y="1918"/>
              <a:ext cx="107" cy="54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square">
              <a:spAutoFit/>
            </a:bodyPr>
            <a:lstStyle/>
            <a:p>
              <a:endParaRPr lang="en-CA" dirty="0"/>
            </a:p>
          </p:txBody>
        </p:sp>
        <p:sp>
          <p:nvSpPr>
            <p:cNvPr id="24599" name="Line 38"/>
            <p:cNvSpPr>
              <a:spLocks noChangeShapeType="1"/>
            </p:cNvSpPr>
            <p:nvPr/>
          </p:nvSpPr>
          <p:spPr bwMode="auto">
            <a:xfrm flipH="1">
              <a:off x="4606" y="1868"/>
              <a:ext cx="0" cy="35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00" name="Line 39"/>
            <p:cNvSpPr>
              <a:spLocks noChangeShapeType="1"/>
            </p:cNvSpPr>
            <p:nvPr/>
          </p:nvSpPr>
          <p:spPr bwMode="auto">
            <a:xfrm>
              <a:off x="4367" y="1900"/>
              <a:ext cx="233" cy="3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01" name="Text Box 46"/>
            <p:cNvSpPr txBox="1">
              <a:spLocks noChangeArrowheads="1"/>
            </p:cNvSpPr>
            <p:nvPr/>
          </p:nvSpPr>
          <p:spPr bwMode="auto">
            <a:xfrm>
              <a:off x="3845" y="2810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1(1)</a:t>
              </a:r>
              <a:endParaRPr lang="en-US" sz="1200"/>
            </a:p>
          </p:txBody>
        </p:sp>
        <p:sp>
          <p:nvSpPr>
            <p:cNvPr id="24602" name="Text Box 47"/>
            <p:cNvSpPr txBox="1">
              <a:spLocks noChangeArrowheads="1"/>
            </p:cNvSpPr>
            <p:nvPr/>
          </p:nvSpPr>
          <p:spPr bwMode="auto">
            <a:xfrm>
              <a:off x="4124" y="2716"/>
              <a:ext cx="885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3(1)</a:t>
              </a:r>
              <a:endParaRPr lang="en-US" sz="1200"/>
            </a:p>
          </p:txBody>
        </p:sp>
        <p:sp>
          <p:nvSpPr>
            <p:cNvPr id="24603" name="Text Box 48"/>
            <p:cNvSpPr txBox="1">
              <a:spLocks noChangeArrowheads="1"/>
            </p:cNvSpPr>
            <p:nvPr/>
          </p:nvSpPr>
          <p:spPr bwMode="auto">
            <a:xfrm>
              <a:off x="4296" y="2419"/>
              <a:ext cx="427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2(1)</a:t>
              </a:r>
              <a:endParaRPr lang="en-US" sz="1200"/>
            </a:p>
          </p:txBody>
        </p:sp>
        <p:sp>
          <p:nvSpPr>
            <p:cNvPr id="24604" name="Rectangle 117"/>
            <p:cNvSpPr>
              <a:spLocks noChangeArrowheads="1"/>
            </p:cNvSpPr>
            <p:nvPr/>
          </p:nvSpPr>
          <p:spPr bwMode="auto">
            <a:xfrm>
              <a:off x="2887" y="1701"/>
              <a:ext cx="2262" cy="276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05" name="Text Box 41"/>
            <p:cNvSpPr txBox="1">
              <a:spLocks noChangeArrowheads="1"/>
            </p:cNvSpPr>
            <p:nvPr/>
          </p:nvSpPr>
          <p:spPr bwMode="auto">
            <a:xfrm>
              <a:off x="2787" y="1783"/>
              <a:ext cx="2343" cy="23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/>
                <a:t>O</a:t>
              </a:r>
              <a:r>
                <a:rPr lang="en-US" sz="1800" b="1" dirty="0" smtClean="0"/>
                <a:t>G       E        </a:t>
              </a:r>
              <a:r>
                <a:rPr lang="en-US" sz="1800" b="1" dirty="0"/>
                <a:t>F</a:t>
              </a:r>
              <a:r>
                <a:rPr lang="en-US" sz="1800" b="1" dirty="0" smtClean="0"/>
                <a:t>   </a:t>
              </a:r>
              <a:r>
                <a:rPr lang="en-US" sz="1800" b="1" dirty="0"/>
                <a:t>C  D   </a:t>
              </a:r>
              <a:r>
                <a:rPr lang="en-US" sz="1800" b="1" dirty="0" smtClean="0"/>
                <a:t>A   </a:t>
              </a:r>
              <a:r>
                <a:rPr lang="en-US" sz="1800" b="1" dirty="0"/>
                <a:t>B</a:t>
              </a:r>
              <a:r>
                <a:rPr lang="en-US" sz="1800" b="1" dirty="0" smtClean="0"/>
                <a:t>      </a:t>
              </a:r>
              <a:r>
                <a:rPr lang="en-US" sz="1800" b="1" dirty="0"/>
                <a:t>G</a:t>
              </a:r>
            </a:p>
          </p:txBody>
        </p:sp>
        <p:sp>
          <p:nvSpPr>
            <p:cNvPr id="24607" name="Line 120"/>
            <p:cNvSpPr>
              <a:spLocks noChangeShapeType="1"/>
            </p:cNvSpPr>
            <p:nvPr/>
          </p:nvSpPr>
          <p:spPr bwMode="auto">
            <a:xfrm>
              <a:off x="4176" y="2470"/>
              <a:ext cx="53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 dirty="0"/>
            </a:p>
          </p:txBody>
        </p:sp>
        <p:sp>
          <p:nvSpPr>
            <p:cNvPr id="24608" name="Line 121"/>
            <p:cNvSpPr>
              <a:spLocks noChangeShapeType="1"/>
            </p:cNvSpPr>
            <p:nvPr/>
          </p:nvSpPr>
          <p:spPr bwMode="auto">
            <a:xfrm>
              <a:off x="4126" y="2518"/>
              <a:ext cx="62" cy="7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 dirty="0"/>
            </a:p>
          </p:txBody>
        </p:sp>
        <p:sp>
          <p:nvSpPr>
            <p:cNvPr id="24609" name="Text Box 122"/>
            <p:cNvSpPr txBox="1">
              <a:spLocks noChangeArrowheads="1"/>
            </p:cNvSpPr>
            <p:nvPr/>
          </p:nvSpPr>
          <p:spPr bwMode="auto">
            <a:xfrm>
              <a:off x="4148" y="2543"/>
              <a:ext cx="230" cy="212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800" b="1" dirty="0"/>
                <a:t>7(1)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800" b="1" dirty="0"/>
                <a:t>8(1)</a:t>
              </a:r>
            </a:p>
          </p:txBody>
        </p:sp>
      </p:grpSp>
      <p:sp>
        <p:nvSpPr>
          <p:cNvPr id="129" name="TextBox 128"/>
          <p:cNvSpPr txBox="1"/>
          <p:nvPr/>
        </p:nvSpPr>
        <p:spPr>
          <a:xfrm>
            <a:off x="6482687" y="4599295"/>
            <a:ext cx="1828800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b="1" dirty="0" smtClean="0">
                <a:solidFill>
                  <a:srgbClr val="FF0000"/>
                </a:solidFill>
              </a:rPr>
              <a:t>WRONG</a:t>
            </a:r>
            <a:endParaRPr lang="en-CA" b="1" dirty="0">
              <a:solidFill>
                <a:srgbClr val="FF0000"/>
              </a:solidFill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5261212" y="5315806"/>
            <a:ext cx="150554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4</a:t>
            </a:r>
            <a:endParaRPr lang="en-CA" sz="1800" dirty="0"/>
          </a:p>
        </p:txBody>
      </p:sp>
      <p:sp>
        <p:nvSpPr>
          <p:cNvPr id="131" name="TextBox 130"/>
          <p:cNvSpPr txBox="1"/>
          <p:nvPr/>
        </p:nvSpPr>
        <p:spPr>
          <a:xfrm>
            <a:off x="5261212" y="5315806"/>
            <a:ext cx="1505540" cy="3139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5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/>
      <p:bldP spid="13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Character 4 does not define a monophyletic group: it’s a homoplasy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4404900" y="2374192"/>
            <a:ext cx="4038600" cy="2747963"/>
            <a:chOff x="3033713" y="2400300"/>
            <a:chExt cx="4038600" cy="2747963"/>
          </a:xfrm>
        </p:grpSpPr>
        <p:grpSp>
          <p:nvGrpSpPr>
            <p:cNvPr id="25602" name="Group 79"/>
            <p:cNvGrpSpPr>
              <a:grpSpLocks/>
            </p:cNvGrpSpPr>
            <p:nvPr/>
          </p:nvGrpSpPr>
          <p:grpSpPr bwMode="auto">
            <a:xfrm>
              <a:off x="3033713" y="2719388"/>
              <a:ext cx="4038600" cy="2428875"/>
              <a:chOff x="1791" y="1389"/>
              <a:chExt cx="2544" cy="1530"/>
            </a:xfrm>
          </p:grpSpPr>
          <p:sp>
            <p:nvSpPr>
              <p:cNvPr id="25609" name="Text Box 29"/>
              <p:cNvSpPr txBox="1">
                <a:spLocks noChangeArrowheads="1"/>
              </p:cNvSpPr>
              <p:nvPr/>
            </p:nvSpPr>
            <p:spPr bwMode="auto">
              <a:xfrm>
                <a:off x="3449" y="2016"/>
                <a:ext cx="886" cy="173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200" b="1">
                    <a:solidFill>
                      <a:srgbClr val="000000"/>
                    </a:solidFill>
                  </a:rPr>
                  <a:t>5(1)</a:t>
                </a:r>
                <a:endParaRPr lang="en-US" sz="1200"/>
              </a:p>
            </p:txBody>
          </p:sp>
          <p:sp>
            <p:nvSpPr>
              <p:cNvPr id="25610" name="Line 81"/>
              <p:cNvSpPr>
                <a:spLocks noChangeShapeType="1"/>
              </p:cNvSpPr>
              <p:nvPr/>
            </p:nvSpPr>
            <p:spPr bwMode="auto">
              <a:xfrm>
                <a:off x="2814" y="2419"/>
                <a:ext cx="84" cy="8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11" name="Line 82"/>
              <p:cNvSpPr>
                <a:spLocks noChangeShapeType="1"/>
              </p:cNvSpPr>
              <p:nvPr/>
            </p:nvSpPr>
            <p:spPr bwMode="auto">
              <a:xfrm>
                <a:off x="2988" y="2299"/>
                <a:ext cx="84" cy="8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12" name="Line 83"/>
              <p:cNvSpPr>
                <a:spLocks noChangeShapeType="1"/>
              </p:cNvSpPr>
              <p:nvPr/>
            </p:nvSpPr>
            <p:spPr bwMode="auto">
              <a:xfrm>
                <a:off x="3330" y="2062"/>
                <a:ext cx="84" cy="8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13" name="Line 84"/>
              <p:cNvSpPr>
                <a:spLocks noChangeShapeType="1"/>
              </p:cNvSpPr>
              <p:nvPr/>
            </p:nvSpPr>
            <p:spPr bwMode="auto">
              <a:xfrm>
                <a:off x="3417" y="1987"/>
                <a:ext cx="84" cy="8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14" name="Line 31"/>
              <p:cNvSpPr>
                <a:spLocks noChangeShapeType="1"/>
              </p:cNvSpPr>
              <p:nvPr/>
            </p:nvSpPr>
            <p:spPr bwMode="auto">
              <a:xfrm>
                <a:off x="2006" y="1685"/>
                <a:ext cx="792" cy="83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15" name="Line 32"/>
              <p:cNvSpPr>
                <a:spLocks noChangeShapeType="1"/>
              </p:cNvSpPr>
              <p:nvPr/>
            </p:nvSpPr>
            <p:spPr bwMode="auto">
              <a:xfrm>
                <a:off x="2798" y="2514"/>
                <a:ext cx="0" cy="40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16" name="Line 33"/>
              <p:cNvSpPr>
                <a:spLocks noChangeShapeType="1"/>
              </p:cNvSpPr>
              <p:nvPr/>
            </p:nvSpPr>
            <p:spPr bwMode="auto">
              <a:xfrm flipV="1">
                <a:off x="2800" y="1643"/>
                <a:ext cx="1179" cy="86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17" name="Line 34"/>
              <p:cNvSpPr>
                <a:spLocks noChangeShapeType="1"/>
              </p:cNvSpPr>
              <p:nvPr/>
            </p:nvSpPr>
            <p:spPr bwMode="auto">
              <a:xfrm flipH="1" flipV="1">
                <a:off x="2376" y="1682"/>
                <a:ext cx="550" cy="73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18" name="Line 35"/>
              <p:cNvSpPr>
                <a:spLocks noChangeShapeType="1"/>
              </p:cNvSpPr>
              <p:nvPr/>
            </p:nvSpPr>
            <p:spPr bwMode="auto">
              <a:xfrm flipH="1" flipV="1">
                <a:off x="2789" y="1635"/>
                <a:ext cx="332" cy="63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19" name="Line 36"/>
              <p:cNvSpPr>
                <a:spLocks noChangeShapeType="1"/>
              </p:cNvSpPr>
              <p:nvPr/>
            </p:nvSpPr>
            <p:spPr bwMode="auto">
              <a:xfrm>
                <a:off x="2996" y="1622"/>
                <a:ext cx="111" cy="31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20" name="Line 37"/>
              <p:cNvSpPr>
                <a:spLocks noChangeShapeType="1"/>
              </p:cNvSpPr>
              <p:nvPr/>
            </p:nvSpPr>
            <p:spPr bwMode="auto">
              <a:xfrm flipH="1">
                <a:off x="3107" y="1604"/>
                <a:ext cx="97" cy="329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21" name="Line 38"/>
              <p:cNvSpPr>
                <a:spLocks noChangeShapeType="1"/>
              </p:cNvSpPr>
              <p:nvPr/>
            </p:nvSpPr>
            <p:spPr bwMode="auto">
              <a:xfrm flipH="1">
                <a:off x="3610" y="1556"/>
                <a:ext cx="0" cy="35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22" name="Line 39"/>
              <p:cNvSpPr>
                <a:spLocks noChangeShapeType="1"/>
              </p:cNvSpPr>
              <p:nvPr/>
            </p:nvSpPr>
            <p:spPr bwMode="auto">
              <a:xfrm>
                <a:off x="3371" y="1588"/>
                <a:ext cx="233" cy="32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23" name="Text Box 46"/>
              <p:cNvSpPr txBox="1">
                <a:spLocks noChangeArrowheads="1"/>
              </p:cNvSpPr>
              <p:nvPr/>
            </p:nvSpPr>
            <p:spPr bwMode="auto">
              <a:xfrm>
                <a:off x="2849" y="2498"/>
                <a:ext cx="886" cy="173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200" b="1">
                    <a:solidFill>
                      <a:srgbClr val="000000"/>
                    </a:solidFill>
                  </a:rPr>
                  <a:t>1(1)</a:t>
                </a:r>
                <a:endParaRPr lang="en-US" sz="1200"/>
              </a:p>
            </p:txBody>
          </p:sp>
          <p:sp>
            <p:nvSpPr>
              <p:cNvPr id="25624" name="Text Box 47"/>
              <p:cNvSpPr txBox="1">
                <a:spLocks noChangeArrowheads="1"/>
              </p:cNvSpPr>
              <p:nvPr/>
            </p:nvSpPr>
            <p:spPr bwMode="auto">
              <a:xfrm>
                <a:off x="3128" y="2404"/>
                <a:ext cx="885" cy="173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200" b="1">
                    <a:solidFill>
                      <a:srgbClr val="000000"/>
                    </a:solidFill>
                  </a:rPr>
                  <a:t>3(1)</a:t>
                </a:r>
                <a:endParaRPr lang="en-US" sz="1200"/>
              </a:p>
            </p:txBody>
          </p:sp>
          <p:sp>
            <p:nvSpPr>
              <p:cNvPr id="25625" name="Text Box 48"/>
              <p:cNvSpPr txBox="1">
                <a:spLocks noChangeArrowheads="1"/>
              </p:cNvSpPr>
              <p:nvPr/>
            </p:nvSpPr>
            <p:spPr bwMode="auto">
              <a:xfrm>
                <a:off x="3318" y="2119"/>
                <a:ext cx="427" cy="173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200" b="1">
                    <a:solidFill>
                      <a:srgbClr val="000000"/>
                    </a:solidFill>
                  </a:rPr>
                  <a:t>2(1)</a:t>
                </a:r>
                <a:endParaRPr lang="en-US" sz="1200"/>
              </a:p>
            </p:txBody>
          </p:sp>
          <p:sp>
            <p:nvSpPr>
              <p:cNvPr id="25626" name="Rectangle 97"/>
              <p:cNvSpPr>
                <a:spLocks noChangeArrowheads="1"/>
              </p:cNvSpPr>
              <p:nvPr/>
            </p:nvSpPr>
            <p:spPr bwMode="auto">
              <a:xfrm>
                <a:off x="1891" y="1389"/>
                <a:ext cx="2262" cy="276"/>
              </a:xfrm>
              <a:prstGeom prst="rect">
                <a:avLst/>
              </a:prstGeom>
              <a:solidFill>
                <a:schemeClr val="bg1"/>
              </a:solidFill>
              <a:ln w="38100" algn="ctr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27" name="Text Box 41"/>
              <p:cNvSpPr txBox="1">
                <a:spLocks noChangeArrowheads="1"/>
              </p:cNvSpPr>
              <p:nvPr/>
            </p:nvSpPr>
            <p:spPr bwMode="auto">
              <a:xfrm>
                <a:off x="1791" y="1471"/>
                <a:ext cx="2343" cy="233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/>
                  <a:t>O</a:t>
                </a:r>
                <a:r>
                  <a:rPr lang="en-US" sz="1800" b="1" dirty="0" smtClean="0"/>
                  <a:t>G       E        </a:t>
                </a:r>
                <a:r>
                  <a:rPr lang="en-US" sz="1800" b="1" dirty="0"/>
                  <a:t>F</a:t>
                </a:r>
                <a:r>
                  <a:rPr lang="en-US" sz="1800" b="1" dirty="0" smtClean="0"/>
                  <a:t>   C  </a:t>
                </a:r>
                <a:r>
                  <a:rPr lang="en-US" sz="1800" b="1" dirty="0"/>
                  <a:t>D   </a:t>
                </a:r>
                <a:r>
                  <a:rPr lang="en-US" sz="1800" b="1" dirty="0" smtClean="0"/>
                  <a:t>A   </a:t>
                </a:r>
                <a:r>
                  <a:rPr lang="en-US" sz="1800" b="1" dirty="0"/>
                  <a:t>B</a:t>
                </a:r>
                <a:r>
                  <a:rPr lang="en-US" sz="1800" b="1" dirty="0" smtClean="0"/>
                  <a:t>      </a:t>
                </a:r>
                <a:r>
                  <a:rPr lang="en-US" sz="1800" b="1" dirty="0"/>
                  <a:t>G</a:t>
                </a:r>
              </a:p>
            </p:txBody>
          </p:sp>
          <p:sp>
            <p:nvSpPr>
              <p:cNvPr id="25628" name="Line 99"/>
              <p:cNvSpPr>
                <a:spLocks noChangeShapeType="1"/>
              </p:cNvSpPr>
              <p:nvPr/>
            </p:nvSpPr>
            <p:spPr bwMode="auto">
              <a:xfrm>
                <a:off x="3107" y="1933"/>
                <a:ext cx="9" cy="33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29" name="Line 100"/>
              <p:cNvSpPr>
                <a:spLocks noChangeShapeType="1"/>
              </p:cNvSpPr>
              <p:nvPr/>
            </p:nvSpPr>
            <p:spPr bwMode="auto">
              <a:xfrm>
                <a:off x="3072" y="1959"/>
                <a:ext cx="69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30" name="Line 101"/>
              <p:cNvSpPr>
                <a:spLocks noChangeShapeType="1"/>
              </p:cNvSpPr>
              <p:nvPr/>
            </p:nvSpPr>
            <p:spPr bwMode="auto">
              <a:xfrm>
                <a:off x="3073" y="2035"/>
                <a:ext cx="69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31" name="Text Box 102"/>
              <p:cNvSpPr txBox="1">
                <a:spLocks noChangeArrowheads="1"/>
              </p:cNvSpPr>
              <p:nvPr/>
            </p:nvSpPr>
            <p:spPr bwMode="auto">
              <a:xfrm>
                <a:off x="3095" y="1870"/>
                <a:ext cx="258" cy="250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000" b="1"/>
                  <a:t>7(1)</a:t>
                </a: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000" b="1"/>
                  <a:t>8(1)</a:t>
                </a:r>
              </a:p>
            </p:txBody>
          </p:sp>
        </p:grpSp>
        <p:sp>
          <p:nvSpPr>
            <p:cNvPr id="25605" name="Line 22"/>
            <p:cNvSpPr>
              <a:spLocks noChangeShapeType="1"/>
            </p:cNvSpPr>
            <p:nvPr/>
          </p:nvSpPr>
          <p:spPr bwMode="auto">
            <a:xfrm>
              <a:off x="4972050" y="2419350"/>
              <a:ext cx="0" cy="41910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 dirty="0"/>
            </a:p>
          </p:txBody>
        </p:sp>
        <p:sp>
          <p:nvSpPr>
            <p:cNvPr id="25606" name="Line 23"/>
            <p:cNvSpPr>
              <a:spLocks noChangeShapeType="1"/>
            </p:cNvSpPr>
            <p:nvPr/>
          </p:nvSpPr>
          <p:spPr bwMode="auto">
            <a:xfrm>
              <a:off x="6515100" y="2400300"/>
              <a:ext cx="0" cy="41910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 dirty="0"/>
            </a:p>
          </p:txBody>
        </p:sp>
      </p:grpSp>
      <p:sp>
        <p:nvSpPr>
          <p:cNvPr id="25607" name="Text Box 24"/>
          <p:cNvSpPr txBox="1">
            <a:spLocks noChangeArrowheads="1"/>
          </p:cNvSpPr>
          <p:nvPr/>
        </p:nvSpPr>
        <p:spPr bwMode="auto">
          <a:xfrm>
            <a:off x="765175" y="1812925"/>
            <a:ext cx="6755375" cy="7571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dirty="0"/>
              <a:t>Is it the result of reversal or convergence event?</a:t>
            </a:r>
          </a:p>
          <a:p>
            <a:pPr>
              <a:buFontTx/>
              <a:buNone/>
            </a:pPr>
            <a:endParaRPr lang="en-US" dirty="0"/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555155"/>
              </p:ext>
            </p:extLst>
          </p:nvPr>
        </p:nvGraphicFramePr>
        <p:xfrm>
          <a:off x="792019" y="2580409"/>
          <a:ext cx="2081810" cy="2917867"/>
        </p:xfrm>
        <a:graphic>
          <a:graphicData uri="http://schemas.openxmlformats.org/drawingml/2006/table">
            <a:tbl>
              <a:tblPr/>
              <a:tblGrid>
                <a:gridCol w="1040905"/>
                <a:gridCol w="1040905"/>
              </a:tblGrid>
              <a:tr h="376499">
                <a:tc>
                  <a:txBody>
                    <a:bodyPr/>
                    <a:lstStyle/>
                    <a:p>
                      <a:pPr algn="l" fontAlgn="b"/>
                      <a:r>
                        <a:rPr lang="en-CA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Characters</a:t>
                      </a:r>
                    </a:p>
                    <a:p>
                      <a:pPr algn="l" fontAlgn="b"/>
                      <a:r>
                        <a:rPr lang="en-CA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Species</a:t>
                      </a:r>
                      <a:endParaRPr lang="en-CA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(4)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OG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F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G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5261212" y="5315806"/>
            <a:ext cx="1505540" cy="3139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5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Scenario I: Reversal</a:t>
            </a:r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2514600" y="2846388"/>
            <a:ext cx="1647825" cy="16700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4143375" y="4500563"/>
            <a:ext cx="0" cy="6429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 flipV="1">
            <a:off x="4179888" y="2989263"/>
            <a:ext cx="3738562" cy="15065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1" name="Line 7"/>
          <p:cNvSpPr>
            <a:spLocks noChangeShapeType="1"/>
          </p:cNvSpPr>
          <p:nvPr/>
        </p:nvSpPr>
        <p:spPr bwMode="auto">
          <a:xfrm flipH="1" flipV="1">
            <a:off x="3302000" y="2870200"/>
            <a:ext cx="1139825" cy="15128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2" name="Line 8"/>
          <p:cNvSpPr>
            <a:spLocks noChangeShapeType="1"/>
          </p:cNvSpPr>
          <p:nvPr/>
        </p:nvSpPr>
        <p:spPr bwMode="auto">
          <a:xfrm flipH="1" flipV="1">
            <a:off x="3929063" y="2862263"/>
            <a:ext cx="803275" cy="14017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3" name="Line 9"/>
          <p:cNvSpPr>
            <a:spLocks noChangeShapeType="1"/>
          </p:cNvSpPr>
          <p:nvPr/>
        </p:nvSpPr>
        <p:spPr bwMode="auto">
          <a:xfrm>
            <a:off x="4543425" y="2846388"/>
            <a:ext cx="765175" cy="631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4" name="Line 10"/>
          <p:cNvSpPr>
            <a:spLocks noChangeShapeType="1"/>
          </p:cNvSpPr>
          <p:nvPr/>
        </p:nvSpPr>
        <p:spPr bwMode="auto">
          <a:xfrm>
            <a:off x="5178425" y="2870200"/>
            <a:ext cx="133350" cy="6032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5" name="Line 11"/>
          <p:cNvSpPr>
            <a:spLocks noChangeShapeType="1"/>
          </p:cNvSpPr>
          <p:nvPr/>
        </p:nvSpPr>
        <p:spPr bwMode="auto">
          <a:xfrm flipH="1">
            <a:off x="6127750" y="2841625"/>
            <a:ext cx="76200" cy="3762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6" name="Line 12"/>
          <p:cNvSpPr>
            <a:spLocks noChangeShapeType="1"/>
          </p:cNvSpPr>
          <p:nvPr/>
        </p:nvSpPr>
        <p:spPr bwMode="auto">
          <a:xfrm>
            <a:off x="5815013" y="2882900"/>
            <a:ext cx="303212" cy="323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7" name="Line 13"/>
          <p:cNvSpPr>
            <a:spLocks noChangeShapeType="1"/>
          </p:cNvSpPr>
          <p:nvPr/>
        </p:nvSpPr>
        <p:spPr bwMode="auto">
          <a:xfrm>
            <a:off x="4410075" y="4130675"/>
            <a:ext cx="352425" cy="331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8" name="Line 14"/>
          <p:cNvSpPr>
            <a:spLocks noChangeShapeType="1"/>
          </p:cNvSpPr>
          <p:nvPr/>
        </p:nvSpPr>
        <p:spPr bwMode="auto">
          <a:xfrm>
            <a:off x="4127500" y="4238625"/>
            <a:ext cx="352425" cy="331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2255838" y="2543175"/>
            <a:ext cx="6066533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 dirty="0"/>
              <a:t>O</a:t>
            </a:r>
            <a:r>
              <a:rPr lang="en-US" sz="1800" b="1" dirty="0" smtClean="0"/>
              <a:t>G        E       F      C        </a:t>
            </a:r>
            <a:r>
              <a:rPr lang="en-US" sz="1800" b="1" dirty="0"/>
              <a:t>D       </a:t>
            </a:r>
            <a:r>
              <a:rPr lang="en-US" sz="1800" b="1" dirty="0" smtClean="0"/>
              <a:t>A       B                          </a:t>
            </a:r>
            <a:r>
              <a:rPr lang="en-US" sz="1800" b="1" dirty="0"/>
              <a:t>G</a:t>
            </a:r>
          </a:p>
        </p:txBody>
      </p:sp>
      <p:sp>
        <p:nvSpPr>
          <p:cNvPr id="26640" name="Line 16"/>
          <p:cNvSpPr>
            <a:spLocks noChangeShapeType="1"/>
          </p:cNvSpPr>
          <p:nvPr/>
        </p:nvSpPr>
        <p:spPr bwMode="auto">
          <a:xfrm>
            <a:off x="5143500" y="3971925"/>
            <a:ext cx="142875" cy="1809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41" name="Text Box 17"/>
          <p:cNvSpPr txBox="1">
            <a:spLocks noChangeArrowheads="1"/>
          </p:cNvSpPr>
          <p:nvPr/>
        </p:nvSpPr>
        <p:spPr bwMode="auto">
          <a:xfrm>
            <a:off x="5089525" y="4117975"/>
            <a:ext cx="727075" cy="3841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b="1">
                <a:solidFill>
                  <a:srgbClr val="FF0000"/>
                </a:solidFill>
              </a:rPr>
              <a:t>4(1)</a:t>
            </a:r>
          </a:p>
        </p:txBody>
      </p:sp>
      <p:sp>
        <p:nvSpPr>
          <p:cNvPr id="26642" name="Line 18"/>
          <p:cNvSpPr>
            <a:spLocks noChangeShapeType="1"/>
          </p:cNvSpPr>
          <p:nvPr/>
        </p:nvSpPr>
        <p:spPr bwMode="auto">
          <a:xfrm>
            <a:off x="5143500" y="3233738"/>
            <a:ext cx="266700" cy="190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43" name="Line 19"/>
          <p:cNvSpPr>
            <a:spLocks noChangeShapeType="1"/>
          </p:cNvSpPr>
          <p:nvPr/>
        </p:nvSpPr>
        <p:spPr bwMode="auto">
          <a:xfrm>
            <a:off x="6115050" y="3209925"/>
            <a:ext cx="333375" cy="390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44" name="Line 20"/>
          <p:cNvSpPr>
            <a:spLocks noChangeShapeType="1"/>
          </p:cNvSpPr>
          <p:nvPr/>
        </p:nvSpPr>
        <p:spPr bwMode="auto">
          <a:xfrm flipV="1">
            <a:off x="6115050" y="3219450"/>
            <a:ext cx="142875" cy="133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45" name="Text Box 21"/>
          <p:cNvSpPr txBox="1">
            <a:spLocks noChangeArrowheads="1"/>
          </p:cNvSpPr>
          <p:nvPr/>
        </p:nvSpPr>
        <p:spPr bwMode="auto">
          <a:xfrm>
            <a:off x="6203950" y="3052763"/>
            <a:ext cx="679450" cy="31115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1800" b="1">
                <a:solidFill>
                  <a:srgbClr val="FF0000"/>
                </a:solidFill>
              </a:rPr>
              <a:t>4(0)*</a:t>
            </a:r>
          </a:p>
        </p:txBody>
      </p:sp>
      <p:sp>
        <p:nvSpPr>
          <p:cNvPr id="26646" name="Text Box 22"/>
          <p:cNvSpPr txBox="1">
            <a:spLocks noChangeArrowheads="1"/>
          </p:cNvSpPr>
          <p:nvPr/>
        </p:nvSpPr>
        <p:spPr bwMode="auto">
          <a:xfrm>
            <a:off x="1003300" y="5337175"/>
            <a:ext cx="7259638" cy="384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dirty="0">
                <a:sym typeface="Wingdings" pitchFamily="2" charset="2"/>
              </a:rPr>
              <a:t> </a:t>
            </a:r>
            <a:r>
              <a:rPr lang="en-US" dirty="0"/>
              <a:t>Implies 2 reversals: on D and ancestor of </a:t>
            </a:r>
            <a:r>
              <a:rPr lang="en-US" dirty="0" smtClean="0"/>
              <a:t>A </a:t>
            </a:r>
            <a:r>
              <a:rPr lang="en-US" dirty="0"/>
              <a:t>and </a:t>
            </a:r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26647" name="Text Box 23"/>
          <p:cNvSpPr txBox="1">
            <a:spLocks noChangeArrowheads="1"/>
          </p:cNvSpPr>
          <p:nvPr/>
        </p:nvSpPr>
        <p:spPr bwMode="auto">
          <a:xfrm>
            <a:off x="5356225" y="3109913"/>
            <a:ext cx="679450" cy="31115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1800" b="1" dirty="0">
                <a:solidFill>
                  <a:srgbClr val="FF0000"/>
                </a:solidFill>
              </a:rPr>
              <a:t>4(0)*</a:t>
            </a:r>
          </a:p>
        </p:txBody>
      </p:sp>
      <p:sp>
        <p:nvSpPr>
          <p:cNvPr id="26648" name="Line 24"/>
          <p:cNvSpPr>
            <a:spLocks noChangeShapeType="1"/>
          </p:cNvSpPr>
          <p:nvPr/>
        </p:nvSpPr>
        <p:spPr bwMode="auto">
          <a:xfrm>
            <a:off x="5788025" y="3763963"/>
            <a:ext cx="354013" cy="3317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49" name="Line 25"/>
          <p:cNvSpPr>
            <a:spLocks noChangeShapeType="1"/>
          </p:cNvSpPr>
          <p:nvPr/>
        </p:nvSpPr>
        <p:spPr bwMode="auto">
          <a:xfrm>
            <a:off x="6013450" y="3654425"/>
            <a:ext cx="268288" cy="2270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50" name="Text Box 26"/>
          <p:cNvSpPr txBox="1">
            <a:spLocks noChangeArrowheads="1"/>
          </p:cNvSpPr>
          <p:nvPr/>
        </p:nvSpPr>
        <p:spPr bwMode="auto">
          <a:xfrm>
            <a:off x="6232525" y="3798888"/>
            <a:ext cx="1406525" cy="2746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5(1)</a:t>
            </a:r>
            <a:endParaRPr lang="en-US" sz="1200" b="1"/>
          </a:p>
        </p:txBody>
      </p:sp>
      <p:sp>
        <p:nvSpPr>
          <p:cNvPr id="26651" name="Text Box 27"/>
          <p:cNvSpPr txBox="1">
            <a:spLocks noChangeArrowheads="1"/>
          </p:cNvSpPr>
          <p:nvPr/>
        </p:nvSpPr>
        <p:spPr bwMode="auto">
          <a:xfrm>
            <a:off x="6049963" y="4016375"/>
            <a:ext cx="1406525" cy="2746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2(1)</a:t>
            </a:r>
            <a:endParaRPr lang="en-US" sz="1200" b="1"/>
          </a:p>
        </p:txBody>
      </p:sp>
      <p:sp>
        <p:nvSpPr>
          <p:cNvPr id="26652" name="Text Box 28"/>
          <p:cNvSpPr txBox="1">
            <a:spLocks noChangeArrowheads="1"/>
          </p:cNvSpPr>
          <p:nvPr/>
        </p:nvSpPr>
        <p:spPr bwMode="auto">
          <a:xfrm>
            <a:off x="4262438" y="4527550"/>
            <a:ext cx="1406525" cy="2746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1(1)</a:t>
            </a:r>
            <a:endParaRPr lang="en-US" sz="1200" b="1"/>
          </a:p>
        </p:txBody>
      </p:sp>
      <p:sp>
        <p:nvSpPr>
          <p:cNvPr id="26653" name="Text Box 29"/>
          <p:cNvSpPr txBox="1">
            <a:spLocks noChangeArrowheads="1"/>
          </p:cNvSpPr>
          <p:nvPr/>
        </p:nvSpPr>
        <p:spPr bwMode="auto">
          <a:xfrm>
            <a:off x="4705350" y="4378325"/>
            <a:ext cx="1404938" cy="2746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3(1)</a:t>
            </a:r>
            <a:endParaRPr lang="en-US" sz="1200" b="1"/>
          </a:p>
        </p:txBody>
      </p:sp>
      <p:sp>
        <p:nvSpPr>
          <p:cNvPr id="26654" name="Text Box 30"/>
          <p:cNvSpPr txBox="1">
            <a:spLocks noChangeArrowheads="1"/>
          </p:cNvSpPr>
          <p:nvPr/>
        </p:nvSpPr>
        <p:spPr bwMode="auto">
          <a:xfrm>
            <a:off x="401010" y="3729886"/>
            <a:ext cx="251863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sz="2000" dirty="0" smtClean="0"/>
              <a:t>Syntax for reversals:</a:t>
            </a:r>
          </a:p>
          <a:p>
            <a:pPr>
              <a:buNone/>
            </a:pPr>
            <a:r>
              <a:rPr lang="en-US" sz="2000" dirty="0" smtClean="0"/>
              <a:t>4(0)*</a:t>
            </a:r>
            <a:endParaRPr lang="en-US" sz="2000" dirty="0"/>
          </a:p>
        </p:txBody>
      </p:sp>
      <p:sp>
        <p:nvSpPr>
          <p:cNvPr id="26655" name="Line 33"/>
          <p:cNvSpPr>
            <a:spLocks noChangeShapeType="1"/>
          </p:cNvSpPr>
          <p:nvPr/>
        </p:nvSpPr>
        <p:spPr bwMode="auto">
          <a:xfrm>
            <a:off x="5305425" y="3471863"/>
            <a:ext cx="242888" cy="4714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56" name="Line 58"/>
          <p:cNvSpPr>
            <a:spLocks noChangeShapeType="1"/>
          </p:cNvSpPr>
          <p:nvPr/>
        </p:nvSpPr>
        <p:spPr bwMode="auto">
          <a:xfrm>
            <a:off x="5319713" y="3614738"/>
            <a:ext cx="1095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57" name="Line 59"/>
          <p:cNvSpPr>
            <a:spLocks noChangeShapeType="1"/>
          </p:cNvSpPr>
          <p:nvPr/>
        </p:nvSpPr>
        <p:spPr bwMode="auto">
          <a:xfrm>
            <a:off x="5383213" y="3721100"/>
            <a:ext cx="1095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58" name="Text Box 60"/>
          <p:cNvSpPr txBox="1">
            <a:spLocks noChangeArrowheads="1"/>
          </p:cNvSpPr>
          <p:nvPr/>
        </p:nvSpPr>
        <p:spPr bwMode="auto">
          <a:xfrm>
            <a:off x="5299075" y="3444875"/>
            <a:ext cx="514350" cy="396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/>
              <a:t> 7(1)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/>
              <a:t>   8(1)</a:t>
            </a:r>
          </a:p>
        </p:txBody>
      </p:sp>
      <p:sp>
        <p:nvSpPr>
          <p:cNvPr id="26659" name="Rectangle 61"/>
          <p:cNvSpPr>
            <a:spLocks noChangeArrowheads="1"/>
          </p:cNvSpPr>
          <p:nvPr/>
        </p:nvSpPr>
        <p:spPr bwMode="auto">
          <a:xfrm>
            <a:off x="596900" y="1169988"/>
            <a:ext cx="7816850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en-US" b="1" dirty="0"/>
              <a:t>C and G inherited 4(1) from their common ancestor: reversal on D, </a:t>
            </a:r>
            <a:r>
              <a:rPr lang="en-US" b="1" dirty="0" smtClean="0"/>
              <a:t>A </a:t>
            </a:r>
            <a:r>
              <a:rPr lang="en-US" b="1" dirty="0"/>
              <a:t>and </a:t>
            </a:r>
            <a:r>
              <a:rPr lang="en-US" b="1" dirty="0" smtClean="0"/>
              <a:t>B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Scenario II: Convergence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016000" y="1314450"/>
            <a:ext cx="7772400" cy="4800600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4(1) appeared independently on C and G</a:t>
            </a:r>
          </a:p>
          <a:p>
            <a:endParaRPr lang="en-US" b="1" dirty="0" smtClean="0"/>
          </a:p>
        </p:txBody>
      </p:sp>
      <p:sp>
        <p:nvSpPr>
          <p:cNvPr id="27653" name="Text Box 29"/>
          <p:cNvSpPr txBox="1">
            <a:spLocks noChangeArrowheads="1"/>
          </p:cNvSpPr>
          <p:nvPr/>
        </p:nvSpPr>
        <p:spPr bwMode="auto">
          <a:xfrm>
            <a:off x="2174875" y="5203825"/>
            <a:ext cx="4151313" cy="384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/>
              <a:t>Implies: 1 convergence event</a:t>
            </a:r>
          </a:p>
        </p:txBody>
      </p:sp>
      <p:sp>
        <p:nvSpPr>
          <p:cNvPr id="27654" name="Text Box 29"/>
          <p:cNvSpPr txBox="1">
            <a:spLocks noChangeArrowheads="1"/>
          </p:cNvSpPr>
          <p:nvPr/>
        </p:nvSpPr>
        <p:spPr bwMode="auto">
          <a:xfrm>
            <a:off x="5727700" y="3236913"/>
            <a:ext cx="1743075" cy="2746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5(1)</a:t>
            </a:r>
            <a:endParaRPr lang="en-US" sz="1200"/>
          </a:p>
        </p:txBody>
      </p:sp>
      <p:sp>
        <p:nvSpPr>
          <p:cNvPr id="27655" name="Line 87"/>
          <p:cNvSpPr>
            <a:spLocks noChangeShapeType="1"/>
          </p:cNvSpPr>
          <p:nvPr/>
        </p:nvSpPr>
        <p:spPr bwMode="auto">
          <a:xfrm>
            <a:off x="4476750" y="4030663"/>
            <a:ext cx="165100" cy="1714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56" name="Line 88"/>
          <p:cNvSpPr>
            <a:spLocks noChangeShapeType="1"/>
          </p:cNvSpPr>
          <p:nvPr/>
        </p:nvSpPr>
        <p:spPr bwMode="auto">
          <a:xfrm>
            <a:off x="4819650" y="3794125"/>
            <a:ext cx="165100" cy="1714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57" name="Line 89"/>
          <p:cNvSpPr>
            <a:spLocks noChangeShapeType="1"/>
          </p:cNvSpPr>
          <p:nvPr/>
        </p:nvSpPr>
        <p:spPr bwMode="auto">
          <a:xfrm>
            <a:off x="5492750" y="3327400"/>
            <a:ext cx="165100" cy="1714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58" name="Line 90"/>
          <p:cNvSpPr>
            <a:spLocks noChangeShapeType="1"/>
          </p:cNvSpPr>
          <p:nvPr/>
        </p:nvSpPr>
        <p:spPr bwMode="auto">
          <a:xfrm>
            <a:off x="5664200" y="3179763"/>
            <a:ext cx="165100" cy="1714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59" name="Line 31"/>
          <p:cNvSpPr>
            <a:spLocks noChangeShapeType="1"/>
          </p:cNvSpPr>
          <p:nvPr/>
        </p:nvSpPr>
        <p:spPr bwMode="auto">
          <a:xfrm>
            <a:off x="2887663" y="2586038"/>
            <a:ext cx="1557337" cy="16335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0" name="Line 32"/>
          <p:cNvSpPr>
            <a:spLocks noChangeShapeType="1"/>
          </p:cNvSpPr>
          <p:nvPr/>
        </p:nvSpPr>
        <p:spPr bwMode="auto">
          <a:xfrm>
            <a:off x="4445000" y="4217988"/>
            <a:ext cx="0" cy="7969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27661" name="Line 33"/>
          <p:cNvSpPr>
            <a:spLocks noChangeShapeType="1"/>
          </p:cNvSpPr>
          <p:nvPr/>
        </p:nvSpPr>
        <p:spPr bwMode="auto">
          <a:xfrm flipV="1">
            <a:off x="4449763" y="2503488"/>
            <a:ext cx="2320925" cy="170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2" name="Line 34"/>
          <p:cNvSpPr>
            <a:spLocks noChangeShapeType="1"/>
          </p:cNvSpPr>
          <p:nvPr/>
        </p:nvSpPr>
        <p:spPr bwMode="auto">
          <a:xfrm flipH="1" flipV="1">
            <a:off x="3614738" y="2579688"/>
            <a:ext cx="1082675" cy="14398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3" name="Line 35"/>
          <p:cNvSpPr>
            <a:spLocks noChangeShapeType="1"/>
          </p:cNvSpPr>
          <p:nvPr/>
        </p:nvSpPr>
        <p:spPr bwMode="auto">
          <a:xfrm flipH="1" flipV="1">
            <a:off x="4083050" y="2511425"/>
            <a:ext cx="998538" cy="12303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4" name="Line 36"/>
          <p:cNvSpPr>
            <a:spLocks noChangeShapeType="1"/>
          </p:cNvSpPr>
          <p:nvPr/>
        </p:nvSpPr>
        <p:spPr bwMode="auto">
          <a:xfrm>
            <a:off x="4835525" y="2462213"/>
            <a:ext cx="219075" cy="6111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5" name="Line 37"/>
          <p:cNvSpPr>
            <a:spLocks noChangeShapeType="1"/>
          </p:cNvSpPr>
          <p:nvPr/>
        </p:nvSpPr>
        <p:spPr bwMode="auto">
          <a:xfrm flipH="1">
            <a:off x="5054600" y="2427288"/>
            <a:ext cx="190500" cy="6461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6" name="Line 38"/>
          <p:cNvSpPr>
            <a:spLocks noChangeShapeType="1"/>
          </p:cNvSpPr>
          <p:nvPr/>
        </p:nvSpPr>
        <p:spPr bwMode="auto">
          <a:xfrm flipH="1">
            <a:off x="6043613" y="2332038"/>
            <a:ext cx="0" cy="6905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7" name="Line 39"/>
          <p:cNvSpPr>
            <a:spLocks noChangeShapeType="1"/>
          </p:cNvSpPr>
          <p:nvPr/>
        </p:nvSpPr>
        <p:spPr bwMode="auto">
          <a:xfrm>
            <a:off x="5573713" y="2395538"/>
            <a:ext cx="458787" cy="6365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8" name="Text Box 46"/>
          <p:cNvSpPr txBox="1">
            <a:spLocks noChangeArrowheads="1"/>
          </p:cNvSpPr>
          <p:nvPr/>
        </p:nvSpPr>
        <p:spPr bwMode="auto">
          <a:xfrm>
            <a:off x="4546600" y="4186238"/>
            <a:ext cx="1743075" cy="2746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1(1)</a:t>
            </a:r>
            <a:endParaRPr lang="en-US" sz="1200"/>
          </a:p>
        </p:txBody>
      </p:sp>
      <p:sp>
        <p:nvSpPr>
          <p:cNvPr id="27669" name="Text Box 47"/>
          <p:cNvSpPr txBox="1">
            <a:spLocks noChangeArrowheads="1"/>
          </p:cNvSpPr>
          <p:nvPr/>
        </p:nvSpPr>
        <p:spPr bwMode="auto">
          <a:xfrm>
            <a:off x="5095875" y="4000500"/>
            <a:ext cx="1741488" cy="2746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3(1)</a:t>
            </a:r>
            <a:endParaRPr lang="en-US" sz="1200"/>
          </a:p>
        </p:txBody>
      </p:sp>
      <p:sp>
        <p:nvSpPr>
          <p:cNvPr id="27670" name="Text Box 48"/>
          <p:cNvSpPr txBox="1">
            <a:spLocks noChangeArrowheads="1"/>
          </p:cNvSpPr>
          <p:nvPr/>
        </p:nvSpPr>
        <p:spPr bwMode="auto">
          <a:xfrm>
            <a:off x="5468938" y="3440113"/>
            <a:ext cx="841375" cy="2746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2(1)</a:t>
            </a:r>
            <a:endParaRPr lang="en-US" sz="1200"/>
          </a:p>
        </p:txBody>
      </p:sp>
      <p:sp>
        <p:nvSpPr>
          <p:cNvPr id="27671" name="Rectangle 103"/>
          <p:cNvSpPr>
            <a:spLocks noChangeArrowheads="1"/>
          </p:cNvSpPr>
          <p:nvPr/>
        </p:nvSpPr>
        <p:spPr bwMode="auto">
          <a:xfrm>
            <a:off x="2660650" y="2003425"/>
            <a:ext cx="4451350" cy="542925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72" name="Text Box 41"/>
          <p:cNvSpPr txBox="1">
            <a:spLocks noChangeArrowheads="1"/>
          </p:cNvSpPr>
          <p:nvPr/>
        </p:nvSpPr>
        <p:spPr bwMode="auto">
          <a:xfrm>
            <a:off x="2586038" y="2198688"/>
            <a:ext cx="4401398" cy="41549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2100" b="1" dirty="0"/>
              <a:t>O</a:t>
            </a:r>
            <a:r>
              <a:rPr lang="en-US" sz="2100" b="1" dirty="0" smtClean="0"/>
              <a:t>G       E   </a:t>
            </a:r>
            <a:r>
              <a:rPr lang="en-US" sz="2100" b="1" dirty="0"/>
              <a:t>F</a:t>
            </a:r>
            <a:r>
              <a:rPr lang="en-US" sz="2100" b="1" dirty="0" smtClean="0"/>
              <a:t>        </a:t>
            </a:r>
            <a:r>
              <a:rPr lang="en-US" sz="2100" b="1" dirty="0"/>
              <a:t>C  D   </a:t>
            </a:r>
            <a:r>
              <a:rPr lang="en-US" sz="2100" b="1" dirty="0" smtClean="0"/>
              <a:t>A    B      </a:t>
            </a:r>
            <a:r>
              <a:rPr lang="en-US" sz="2100" b="1" dirty="0"/>
              <a:t>G</a:t>
            </a:r>
          </a:p>
        </p:txBody>
      </p:sp>
      <p:sp>
        <p:nvSpPr>
          <p:cNvPr id="27673" name="Line 105"/>
          <p:cNvSpPr>
            <a:spLocks noChangeShapeType="1"/>
          </p:cNvSpPr>
          <p:nvPr/>
        </p:nvSpPr>
        <p:spPr bwMode="auto">
          <a:xfrm>
            <a:off x="5054600" y="3073400"/>
            <a:ext cx="17463" cy="6508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74" name="Line 106"/>
          <p:cNvSpPr>
            <a:spLocks noChangeShapeType="1"/>
          </p:cNvSpPr>
          <p:nvPr/>
        </p:nvSpPr>
        <p:spPr bwMode="auto">
          <a:xfrm>
            <a:off x="4984750" y="3125788"/>
            <a:ext cx="1365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75" name="Line 107"/>
          <p:cNvSpPr>
            <a:spLocks noChangeShapeType="1"/>
          </p:cNvSpPr>
          <p:nvPr/>
        </p:nvSpPr>
        <p:spPr bwMode="auto">
          <a:xfrm>
            <a:off x="4986338" y="3275013"/>
            <a:ext cx="1365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76" name="Text Box 108"/>
          <p:cNvSpPr txBox="1">
            <a:spLocks noChangeArrowheads="1"/>
          </p:cNvSpPr>
          <p:nvPr/>
        </p:nvSpPr>
        <p:spPr bwMode="auto">
          <a:xfrm>
            <a:off x="5030788" y="2949575"/>
            <a:ext cx="409575" cy="396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/>
              <a:t>7(1)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/>
              <a:t>8(1)</a:t>
            </a:r>
          </a:p>
        </p:txBody>
      </p:sp>
      <p:sp>
        <p:nvSpPr>
          <p:cNvPr id="27677" name="Line 109"/>
          <p:cNvSpPr>
            <a:spLocks noChangeShapeType="1"/>
          </p:cNvSpPr>
          <p:nvPr/>
        </p:nvSpPr>
        <p:spPr bwMode="auto">
          <a:xfrm flipH="1">
            <a:off x="4773613" y="2624138"/>
            <a:ext cx="214312" cy="714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78" name="Text Box 110"/>
          <p:cNvSpPr txBox="1">
            <a:spLocks noChangeArrowheads="1"/>
          </p:cNvSpPr>
          <p:nvPr/>
        </p:nvSpPr>
        <p:spPr bwMode="auto">
          <a:xfrm>
            <a:off x="4216400" y="2466975"/>
            <a:ext cx="733425" cy="33655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2000" b="1">
                <a:solidFill>
                  <a:srgbClr val="FF0000"/>
                </a:solidFill>
              </a:rPr>
              <a:t>4(1)*</a:t>
            </a:r>
          </a:p>
        </p:txBody>
      </p:sp>
      <p:sp>
        <p:nvSpPr>
          <p:cNvPr id="27679" name="Text Box 111"/>
          <p:cNvSpPr txBox="1">
            <a:spLocks noChangeArrowheads="1"/>
          </p:cNvSpPr>
          <p:nvPr/>
        </p:nvSpPr>
        <p:spPr bwMode="auto">
          <a:xfrm>
            <a:off x="6507163" y="2714625"/>
            <a:ext cx="733425" cy="33655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2000" b="1">
                <a:solidFill>
                  <a:srgbClr val="FF0000"/>
                </a:solidFill>
              </a:rPr>
              <a:t>4(1)*</a:t>
            </a:r>
          </a:p>
        </p:txBody>
      </p:sp>
      <p:sp>
        <p:nvSpPr>
          <p:cNvPr id="27680" name="Line 112"/>
          <p:cNvSpPr>
            <a:spLocks noChangeShapeType="1"/>
          </p:cNvSpPr>
          <p:nvPr/>
        </p:nvSpPr>
        <p:spPr bwMode="auto">
          <a:xfrm>
            <a:off x="6459538" y="2574925"/>
            <a:ext cx="130175" cy="177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Convergence is more parsimonious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791466" y="1280319"/>
            <a:ext cx="7772400" cy="48006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z="2500" dirty="0" smtClean="0"/>
              <a:t>The convergence hypothesis is more parsimonious. This results in the following </a:t>
            </a:r>
            <a:r>
              <a:rPr lang="en-US" sz="2500" dirty="0" err="1" smtClean="0"/>
              <a:t>cladogram</a:t>
            </a:r>
            <a:r>
              <a:rPr lang="en-US" sz="2500" dirty="0" smtClean="0"/>
              <a:t>:</a:t>
            </a:r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>
            <a:off x="3660775" y="2787650"/>
            <a:ext cx="1208088" cy="19399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78" name="Line 6"/>
          <p:cNvSpPr>
            <a:spLocks noChangeShapeType="1"/>
          </p:cNvSpPr>
          <p:nvPr/>
        </p:nvSpPr>
        <p:spPr bwMode="auto">
          <a:xfrm>
            <a:off x="4319588" y="2787650"/>
            <a:ext cx="549275" cy="19399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79" name="Line 7"/>
          <p:cNvSpPr>
            <a:spLocks noChangeShapeType="1"/>
          </p:cNvSpPr>
          <p:nvPr/>
        </p:nvSpPr>
        <p:spPr bwMode="auto">
          <a:xfrm flipH="1">
            <a:off x="5638800" y="2787650"/>
            <a:ext cx="109538" cy="7762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5199063" y="2787650"/>
            <a:ext cx="439737" cy="7762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1" name="Line 9"/>
          <p:cNvSpPr>
            <a:spLocks noChangeShapeType="1"/>
          </p:cNvSpPr>
          <p:nvPr/>
        </p:nvSpPr>
        <p:spPr bwMode="auto">
          <a:xfrm flipH="1">
            <a:off x="4429125" y="2787650"/>
            <a:ext cx="1758950" cy="25225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2" name="Line 10"/>
          <p:cNvSpPr>
            <a:spLocks noChangeShapeType="1"/>
          </p:cNvSpPr>
          <p:nvPr/>
        </p:nvSpPr>
        <p:spPr bwMode="auto">
          <a:xfrm>
            <a:off x="3111500" y="2787650"/>
            <a:ext cx="1503363" cy="22304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3" name="Line 11"/>
          <p:cNvSpPr>
            <a:spLocks noChangeShapeType="1"/>
          </p:cNvSpPr>
          <p:nvPr/>
        </p:nvSpPr>
        <p:spPr bwMode="auto">
          <a:xfrm flipH="1">
            <a:off x="4538663" y="2787650"/>
            <a:ext cx="330200" cy="7762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4" name="Line 12"/>
          <p:cNvSpPr>
            <a:spLocks noChangeShapeType="1"/>
          </p:cNvSpPr>
          <p:nvPr/>
        </p:nvSpPr>
        <p:spPr bwMode="auto">
          <a:xfrm>
            <a:off x="2452688" y="2787650"/>
            <a:ext cx="1976437" cy="25225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8685" name="Group 13"/>
          <p:cNvGrpSpPr>
            <a:grpSpLocks/>
          </p:cNvGrpSpPr>
          <p:nvPr/>
        </p:nvGrpSpPr>
        <p:grpSpPr bwMode="auto">
          <a:xfrm>
            <a:off x="2122488" y="2400300"/>
            <a:ext cx="4267200" cy="368300"/>
            <a:chOff x="720" y="1056"/>
            <a:chExt cx="1836" cy="138"/>
          </a:xfrm>
        </p:grpSpPr>
        <p:sp>
          <p:nvSpPr>
            <p:cNvPr id="28703" name="Text Box 14"/>
            <p:cNvSpPr txBox="1">
              <a:spLocks noChangeArrowheads="1"/>
            </p:cNvSpPr>
            <p:nvPr/>
          </p:nvSpPr>
          <p:spPr bwMode="auto">
            <a:xfrm>
              <a:off x="720" y="1056"/>
              <a:ext cx="234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>
                  <a:solidFill>
                    <a:srgbClr val="000000"/>
                  </a:solidFill>
                </a:rPr>
                <a:t>O</a:t>
              </a:r>
              <a:r>
                <a:rPr lang="en-US" sz="1800" b="1" dirty="0" smtClean="0">
                  <a:solidFill>
                    <a:srgbClr val="000000"/>
                  </a:solidFill>
                </a:rPr>
                <a:t>G</a:t>
              </a:r>
              <a:endParaRPr lang="en-US" dirty="0"/>
            </a:p>
          </p:txBody>
        </p:sp>
        <p:sp>
          <p:nvSpPr>
            <p:cNvPr id="28704" name="Text Box 15"/>
            <p:cNvSpPr txBox="1">
              <a:spLocks noChangeArrowheads="1"/>
            </p:cNvSpPr>
            <p:nvPr/>
          </p:nvSpPr>
          <p:spPr bwMode="auto">
            <a:xfrm>
              <a:off x="1056" y="1056"/>
              <a:ext cx="146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>
                  <a:solidFill>
                    <a:srgbClr val="000000"/>
                  </a:solidFill>
                </a:rPr>
                <a:t>E</a:t>
              </a:r>
              <a:endParaRPr lang="en-US" dirty="0"/>
            </a:p>
          </p:txBody>
        </p:sp>
        <p:sp>
          <p:nvSpPr>
            <p:cNvPr id="28705" name="Text Box 16"/>
            <p:cNvSpPr txBox="1">
              <a:spLocks noChangeArrowheads="1"/>
            </p:cNvSpPr>
            <p:nvPr/>
          </p:nvSpPr>
          <p:spPr bwMode="auto">
            <a:xfrm>
              <a:off x="1296" y="1056"/>
              <a:ext cx="140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>
                  <a:solidFill>
                    <a:srgbClr val="000000"/>
                  </a:solidFill>
                </a:rPr>
                <a:t>F</a:t>
              </a:r>
              <a:endParaRPr lang="en-US" dirty="0"/>
            </a:p>
          </p:txBody>
        </p:sp>
        <p:sp>
          <p:nvSpPr>
            <p:cNvPr id="28706" name="Text Box 17"/>
            <p:cNvSpPr txBox="1">
              <a:spLocks noChangeArrowheads="1"/>
            </p:cNvSpPr>
            <p:nvPr/>
          </p:nvSpPr>
          <p:spPr bwMode="auto">
            <a:xfrm>
              <a:off x="1584" y="1056"/>
              <a:ext cx="150" cy="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>
                  <a:solidFill>
                    <a:srgbClr val="000000"/>
                  </a:solidFill>
                </a:rPr>
                <a:t>C</a:t>
              </a:r>
              <a:endParaRPr lang="en-US"/>
            </a:p>
          </p:txBody>
        </p:sp>
        <p:sp>
          <p:nvSpPr>
            <p:cNvPr id="28707" name="Text Box 18"/>
            <p:cNvSpPr txBox="1">
              <a:spLocks noChangeArrowheads="1"/>
            </p:cNvSpPr>
            <p:nvPr/>
          </p:nvSpPr>
          <p:spPr bwMode="auto">
            <a:xfrm>
              <a:off x="1776" y="1056"/>
              <a:ext cx="150" cy="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>
                  <a:solidFill>
                    <a:srgbClr val="000000"/>
                  </a:solidFill>
                </a:rPr>
                <a:t>D</a:t>
              </a:r>
              <a:endParaRPr lang="en-US"/>
            </a:p>
          </p:txBody>
        </p:sp>
        <p:sp>
          <p:nvSpPr>
            <p:cNvPr id="28708" name="Text Box 19"/>
            <p:cNvSpPr txBox="1">
              <a:spLocks noChangeArrowheads="1"/>
            </p:cNvSpPr>
            <p:nvPr/>
          </p:nvSpPr>
          <p:spPr bwMode="auto">
            <a:xfrm>
              <a:off x="1968" y="1056"/>
              <a:ext cx="151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>
                  <a:solidFill>
                    <a:srgbClr val="000000"/>
                  </a:solidFill>
                </a:rPr>
                <a:t>A</a:t>
              </a:r>
              <a:endParaRPr lang="en-US" dirty="0"/>
            </a:p>
          </p:txBody>
        </p:sp>
        <p:sp>
          <p:nvSpPr>
            <p:cNvPr id="28709" name="Text Box 20"/>
            <p:cNvSpPr txBox="1">
              <a:spLocks noChangeArrowheads="1"/>
            </p:cNvSpPr>
            <p:nvPr/>
          </p:nvSpPr>
          <p:spPr bwMode="auto">
            <a:xfrm>
              <a:off x="2208" y="1056"/>
              <a:ext cx="151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>
                  <a:solidFill>
                    <a:srgbClr val="000000"/>
                  </a:solidFill>
                </a:rPr>
                <a:t>B</a:t>
              </a:r>
              <a:endParaRPr lang="en-US" dirty="0"/>
            </a:p>
          </p:txBody>
        </p:sp>
        <p:sp>
          <p:nvSpPr>
            <p:cNvPr id="28710" name="Text Box 21"/>
            <p:cNvSpPr txBox="1">
              <a:spLocks noChangeArrowheads="1"/>
            </p:cNvSpPr>
            <p:nvPr/>
          </p:nvSpPr>
          <p:spPr bwMode="auto">
            <a:xfrm>
              <a:off x="2400" y="1056"/>
              <a:ext cx="156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>
                  <a:solidFill>
                    <a:srgbClr val="000000"/>
                  </a:solidFill>
                </a:rPr>
                <a:t>G</a:t>
              </a:r>
              <a:endParaRPr lang="en-US"/>
            </a:p>
          </p:txBody>
        </p:sp>
      </p:grpSp>
      <p:sp>
        <p:nvSpPr>
          <p:cNvPr id="28686" name="Line 22"/>
          <p:cNvSpPr>
            <a:spLocks noChangeShapeType="1"/>
          </p:cNvSpPr>
          <p:nvPr/>
        </p:nvSpPr>
        <p:spPr bwMode="auto">
          <a:xfrm>
            <a:off x="4429125" y="5310188"/>
            <a:ext cx="1588" cy="29051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7" name="Text Box 23"/>
          <p:cNvSpPr txBox="1">
            <a:spLocks noChangeArrowheads="1"/>
          </p:cNvSpPr>
          <p:nvPr/>
        </p:nvSpPr>
        <p:spPr bwMode="auto">
          <a:xfrm>
            <a:off x="4581525" y="5114925"/>
            <a:ext cx="10112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1(1)</a:t>
            </a:r>
            <a:endParaRPr lang="en-US" sz="1200"/>
          </a:p>
        </p:txBody>
      </p:sp>
      <p:sp>
        <p:nvSpPr>
          <p:cNvPr id="28688" name="Line 24"/>
          <p:cNvSpPr>
            <a:spLocks noChangeShapeType="1"/>
          </p:cNvSpPr>
          <p:nvPr/>
        </p:nvSpPr>
        <p:spPr bwMode="auto">
          <a:xfrm rot="2562564">
            <a:off x="4429125" y="5116513"/>
            <a:ext cx="257175" cy="127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9" name="Text Box 25"/>
          <p:cNvSpPr txBox="1">
            <a:spLocks noChangeArrowheads="1"/>
          </p:cNvSpPr>
          <p:nvPr/>
        </p:nvSpPr>
        <p:spPr bwMode="auto">
          <a:xfrm>
            <a:off x="4865688" y="4838700"/>
            <a:ext cx="8778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3(1)</a:t>
            </a:r>
            <a:endParaRPr lang="en-US" sz="1200"/>
          </a:p>
        </p:txBody>
      </p:sp>
      <p:sp>
        <p:nvSpPr>
          <p:cNvPr id="28690" name="Text Box 26"/>
          <p:cNvSpPr txBox="1">
            <a:spLocks noChangeArrowheads="1"/>
          </p:cNvSpPr>
          <p:nvPr/>
        </p:nvSpPr>
        <p:spPr bwMode="auto">
          <a:xfrm>
            <a:off x="5246688" y="4229100"/>
            <a:ext cx="8778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2(1)</a:t>
            </a:r>
            <a:endParaRPr lang="en-US" sz="1200"/>
          </a:p>
        </p:txBody>
      </p:sp>
      <p:sp>
        <p:nvSpPr>
          <p:cNvPr id="28691" name="Text Box 27"/>
          <p:cNvSpPr txBox="1">
            <a:spLocks noChangeArrowheads="1"/>
          </p:cNvSpPr>
          <p:nvPr/>
        </p:nvSpPr>
        <p:spPr bwMode="auto">
          <a:xfrm>
            <a:off x="5475288" y="3848100"/>
            <a:ext cx="8810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 5(1)</a:t>
            </a:r>
            <a:endParaRPr lang="en-US" sz="1200"/>
          </a:p>
        </p:txBody>
      </p:sp>
      <p:sp>
        <p:nvSpPr>
          <p:cNvPr id="28692" name="Text Box 28"/>
          <p:cNvSpPr txBox="1">
            <a:spLocks noChangeArrowheads="1"/>
          </p:cNvSpPr>
          <p:nvPr/>
        </p:nvSpPr>
        <p:spPr bwMode="auto">
          <a:xfrm>
            <a:off x="4713288" y="3543300"/>
            <a:ext cx="657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7(1)</a:t>
            </a:r>
            <a:endParaRPr lang="en-US" sz="1200"/>
          </a:p>
        </p:txBody>
      </p:sp>
      <p:sp>
        <p:nvSpPr>
          <p:cNvPr id="28693" name="Text Box 29"/>
          <p:cNvSpPr txBox="1">
            <a:spLocks noChangeArrowheads="1"/>
          </p:cNvSpPr>
          <p:nvPr/>
        </p:nvSpPr>
        <p:spPr bwMode="auto">
          <a:xfrm>
            <a:off x="4789488" y="3771900"/>
            <a:ext cx="4540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8(1)</a:t>
            </a:r>
            <a:endParaRPr lang="en-US" sz="1200"/>
          </a:p>
        </p:txBody>
      </p:sp>
      <p:sp>
        <p:nvSpPr>
          <p:cNvPr id="28694" name="Line 30"/>
          <p:cNvSpPr>
            <a:spLocks noChangeShapeType="1"/>
          </p:cNvSpPr>
          <p:nvPr/>
        </p:nvSpPr>
        <p:spPr bwMode="auto">
          <a:xfrm rot="2562564">
            <a:off x="5080000" y="4156075"/>
            <a:ext cx="295275" cy="142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95" name="Line 31"/>
          <p:cNvSpPr>
            <a:spLocks noChangeShapeType="1"/>
          </p:cNvSpPr>
          <p:nvPr/>
        </p:nvSpPr>
        <p:spPr bwMode="auto">
          <a:xfrm rot="2562564">
            <a:off x="4648200" y="4824413"/>
            <a:ext cx="258763" cy="142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96" name="Line 32"/>
          <p:cNvSpPr>
            <a:spLocks noChangeShapeType="1"/>
          </p:cNvSpPr>
          <p:nvPr/>
        </p:nvSpPr>
        <p:spPr bwMode="auto">
          <a:xfrm rot="2562564">
            <a:off x="5300663" y="3865563"/>
            <a:ext cx="293687" cy="142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97" name="Line 33"/>
          <p:cNvSpPr>
            <a:spLocks noChangeShapeType="1"/>
          </p:cNvSpPr>
          <p:nvPr/>
        </p:nvSpPr>
        <p:spPr bwMode="auto">
          <a:xfrm rot="2562564" flipV="1">
            <a:off x="4451350" y="3603625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98" name="Line 34"/>
          <p:cNvSpPr>
            <a:spLocks noChangeShapeType="1"/>
          </p:cNvSpPr>
          <p:nvPr/>
        </p:nvSpPr>
        <p:spPr bwMode="auto">
          <a:xfrm rot="2562564" flipV="1">
            <a:off x="4535488" y="3765550"/>
            <a:ext cx="246062" cy="1952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99" name="Text Box 28"/>
          <p:cNvSpPr txBox="1">
            <a:spLocks noChangeArrowheads="1"/>
          </p:cNvSpPr>
          <p:nvPr/>
        </p:nvSpPr>
        <p:spPr bwMode="auto">
          <a:xfrm>
            <a:off x="6130925" y="2844800"/>
            <a:ext cx="657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300" b="1">
                <a:solidFill>
                  <a:srgbClr val="FF0000"/>
                </a:solidFill>
              </a:rPr>
              <a:t>4(1)</a:t>
            </a:r>
            <a:r>
              <a:rPr lang="en-US" sz="1800" b="1">
                <a:solidFill>
                  <a:srgbClr val="FF0000"/>
                </a:solidFill>
              </a:rPr>
              <a:t>*</a:t>
            </a:r>
            <a:endParaRPr lang="en-US" sz="1800">
              <a:solidFill>
                <a:srgbClr val="FF0000"/>
              </a:solidFill>
            </a:endParaRPr>
          </a:p>
        </p:txBody>
      </p:sp>
      <p:sp>
        <p:nvSpPr>
          <p:cNvPr id="28700" name="Line 33"/>
          <p:cNvSpPr>
            <a:spLocks noChangeShapeType="1"/>
          </p:cNvSpPr>
          <p:nvPr/>
        </p:nvSpPr>
        <p:spPr bwMode="auto">
          <a:xfrm rot="2562564" flipV="1">
            <a:off x="5905500" y="2946400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701" name="Text Box 28"/>
          <p:cNvSpPr txBox="1">
            <a:spLocks noChangeArrowheads="1"/>
          </p:cNvSpPr>
          <p:nvPr/>
        </p:nvSpPr>
        <p:spPr bwMode="auto">
          <a:xfrm>
            <a:off x="3800475" y="2722563"/>
            <a:ext cx="657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300" b="1">
                <a:solidFill>
                  <a:srgbClr val="FF0000"/>
                </a:solidFill>
              </a:rPr>
              <a:t>4(1)</a:t>
            </a:r>
            <a:r>
              <a:rPr lang="en-US" sz="1800" b="1">
                <a:solidFill>
                  <a:srgbClr val="FF0000"/>
                </a:solidFill>
              </a:rPr>
              <a:t>*</a:t>
            </a:r>
            <a:endParaRPr lang="en-US" sz="1800">
              <a:solidFill>
                <a:srgbClr val="FF0000"/>
              </a:solidFill>
            </a:endParaRPr>
          </a:p>
        </p:txBody>
      </p:sp>
      <p:sp>
        <p:nvSpPr>
          <p:cNvPr id="28702" name="Line 33"/>
          <p:cNvSpPr>
            <a:spLocks noChangeShapeType="1"/>
          </p:cNvSpPr>
          <p:nvPr/>
        </p:nvSpPr>
        <p:spPr bwMode="auto">
          <a:xfrm rot="2562564" flipV="1">
            <a:off x="4237038" y="2881313"/>
            <a:ext cx="246062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0" name="TextBox 39"/>
          <p:cNvSpPr txBox="1"/>
          <p:nvPr/>
        </p:nvSpPr>
        <p:spPr>
          <a:xfrm>
            <a:off x="5261212" y="5315806"/>
            <a:ext cx="1505540" cy="3139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6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Characters with 2 derived states</a:t>
            </a:r>
            <a:endParaRPr lang="en-CA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quarter" idx="4294967295"/>
          </p:nvPr>
        </p:nvSpPr>
        <p:spPr>
          <a:xfrm>
            <a:off x="446278" y="4584940"/>
            <a:ext cx="5497321" cy="647700"/>
          </a:xfrm>
        </p:spPr>
        <p:txBody>
          <a:bodyPr/>
          <a:lstStyle/>
          <a:p>
            <a:r>
              <a:rPr lang="en-US" dirty="0" smtClean="0"/>
              <a:t>Let’s now consider a character with more than two states, such as character 6.</a:t>
            </a:r>
          </a:p>
          <a:p>
            <a:endParaRPr lang="en-US" dirty="0" smtClean="0"/>
          </a:p>
        </p:txBody>
      </p:sp>
      <p:sp>
        <p:nvSpPr>
          <p:cNvPr id="29701" name="Line 15"/>
          <p:cNvSpPr>
            <a:spLocks noChangeShapeType="1"/>
          </p:cNvSpPr>
          <p:nvPr/>
        </p:nvSpPr>
        <p:spPr bwMode="auto">
          <a:xfrm flipV="1">
            <a:off x="5865175" y="4514850"/>
            <a:ext cx="0" cy="609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9217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9132258"/>
              </p:ext>
            </p:extLst>
          </p:nvPr>
        </p:nvGraphicFramePr>
        <p:xfrm>
          <a:off x="1001152" y="2153801"/>
          <a:ext cx="7419975" cy="229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9" name="Worksheet" r:id="rId4" imgW="6238959" imgH="1933698" progId="Excel.Sheet.12">
                  <p:embed/>
                </p:oleObj>
              </mc:Choice>
              <mc:Fallback>
                <p:oleObj name="Worksheet" r:id="rId4" imgW="6238959" imgH="1933698" progId="Excel.Sheet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1152" y="2153801"/>
                        <a:ext cx="7419975" cy="229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Characters with 2 derived states</a:t>
            </a:r>
            <a:endParaRPr lang="en-CA" dirty="0"/>
          </a:p>
        </p:txBody>
      </p:sp>
      <p:sp>
        <p:nvSpPr>
          <p:cNvPr id="3072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Three sets of transformations for this trait are possible: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200" dirty="0" smtClean="0"/>
              <a:t>Dorsal mouth (0) </a:t>
            </a:r>
            <a:r>
              <a:rPr lang="en-US" sz="2200" dirty="0" smtClean="0">
                <a:sym typeface="Wingdings" panose="05000000000000000000" pitchFamily="2" charset="2"/>
              </a:rPr>
              <a:t></a:t>
            </a:r>
            <a:r>
              <a:rPr lang="en-US" sz="2200" dirty="0" smtClean="0"/>
              <a:t>ventral mouth (1) </a:t>
            </a:r>
            <a:r>
              <a:rPr lang="en-US" sz="2200" dirty="0" smtClean="0">
                <a:sym typeface="Wingdings" panose="05000000000000000000" pitchFamily="2" charset="2"/>
              </a:rPr>
              <a:t></a:t>
            </a:r>
            <a:r>
              <a:rPr lang="en-US" sz="2200" dirty="0" smtClean="0"/>
              <a:t>terminal mouth (2)</a:t>
            </a:r>
          </a:p>
          <a:p>
            <a:pPr marL="971550" lvl="1" indent="-514350">
              <a:buFont typeface="+mj-lt"/>
              <a:buAutoNum type="arabicPeriod"/>
            </a:pPr>
            <a:endParaRPr lang="en-US" sz="2200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sz="2200" dirty="0" smtClean="0"/>
              <a:t>Dorsal mouth (0)</a:t>
            </a:r>
            <a:r>
              <a:rPr lang="en-US" sz="2200" dirty="0" smtClean="0">
                <a:sym typeface="Wingdings" panose="05000000000000000000" pitchFamily="2" charset="2"/>
              </a:rPr>
              <a:t></a:t>
            </a:r>
            <a:r>
              <a:rPr lang="en-US" sz="2200" dirty="0" smtClean="0"/>
              <a:t>terminal (2)</a:t>
            </a:r>
            <a:r>
              <a:rPr lang="en-US" sz="2200" dirty="0" smtClean="0">
                <a:sym typeface="Wingdings" panose="05000000000000000000" pitchFamily="2" charset="2"/>
              </a:rPr>
              <a:t></a:t>
            </a:r>
            <a:r>
              <a:rPr lang="en-US" sz="2200" dirty="0" smtClean="0"/>
              <a:t>ventral (1)</a:t>
            </a:r>
          </a:p>
          <a:p>
            <a:pPr marL="971550" lvl="1" indent="-514350">
              <a:buFont typeface="+mj-lt"/>
              <a:buAutoNum type="arabicPeriod"/>
            </a:pPr>
            <a:endParaRPr lang="en-US" sz="2200" dirty="0"/>
          </a:p>
          <a:p>
            <a:pPr marL="971550" lvl="1" indent="-514350">
              <a:buFont typeface="+mj-lt"/>
              <a:buAutoNum type="arabicPeriod"/>
            </a:pPr>
            <a:r>
              <a:rPr lang="en-US" sz="2200" dirty="0" smtClean="0"/>
              <a:t>Terminal mouth (2)                   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smtClean="0"/>
              <a:t>ventral (1)</a:t>
            </a:r>
          </a:p>
          <a:p>
            <a:pPr marL="971550" lvl="1" indent="-514350">
              <a:buFont typeface="+mj-lt"/>
              <a:buAutoNum type="arabicPeriod"/>
            </a:pPr>
            <a:endParaRPr lang="en-US" sz="2200" dirty="0">
              <a:latin typeface="+mj-lt"/>
            </a:endParaRPr>
          </a:p>
          <a:p>
            <a:pPr marL="457200" lvl="1" indent="0">
              <a:buNone/>
            </a:pPr>
            <a:r>
              <a:rPr lang="en-US" sz="2200" dirty="0" smtClean="0">
                <a:latin typeface="+mj-lt"/>
              </a:rPr>
              <a:t>			         Dorsal (0)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3689498" y="4476308"/>
            <a:ext cx="361507" cy="54225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4688959" y="4465680"/>
            <a:ext cx="308346" cy="56352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8"/>
          <p:cNvSpPr>
            <a:spLocks noChangeArrowheads="1"/>
          </p:cNvSpPr>
          <p:nvPr/>
        </p:nvSpPr>
        <p:spPr bwMode="auto">
          <a:xfrm>
            <a:off x="544513" y="453727"/>
            <a:ext cx="8002587" cy="1301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en-US" sz="1600" dirty="0" smtClean="0"/>
              <a:t>We use the information already available on the cladogram to determine the sequence of transformation of character 6.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1600" dirty="0" smtClean="0"/>
              <a:t>Species that possess 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</a:rPr>
              <a:t>state 6(1)</a:t>
            </a: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600" dirty="0" smtClean="0"/>
              <a:t>can be grouped in a monophyletic group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[CDABG]</a:t>
            </a:r>
          </a:p>
        </p:txBody>
      </p:sp>
      <p:graphicFrame>
        <p:nvGraphicFramePr>
          <p:cNvPr id="716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628436"/>
              </p:ext>
            </p:extLst>
          </p:nvPr>
        </p:nvGraphicFramePr>
        <p:xfrm>
          <a:off x="660872" y="2569086"/>
          <a:ext cx="1820820" cy="258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84" name="Worksheet" r:id="rId4" imgW="1362159" imgH="1933698" progId="Excel.Sheet.12">
                  <p:embed/>
                </p:oleObj>
              </mc:Choice>
              <mc:Fallback>
                <p:oleObj name="Worksheet" r:id="rId4" imgW="1362159" imgH="1933698" progId="Excel.Sheet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872" y="2569086"/>
                        <a:ext cx="1820820" cy="258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2"/>
          <p:cNvGrpSpPr>
            <a:grpSpLocks/>
          </p:cNvGrpSpPr>
          <p:nvPr/>
        </p:nvGrpSpPr>
        <p:grpSpPr bwMode="auto">
          <a:xfrm>
            <a:off x="2805113" y="2231026"/>
            <a:ext cx="4267200" cy="3198813"/>
            <a:chOff x="1344" y="1201"/>
            <a:chExt cx="2688" cy="2015"/>
          </a:xfrm>
        </p:grpSpPr>
        <p:sp>
          <p:nvSpPr>
            <p:cNvPr id="51" name="Line 53"/>
            <p:cNvSpPr>
              <a:spLocks noChangeShapeType="1"/>
            </p:cNvSpPr>
            <p:nvPr/>
          </p:nvSpPr>
          <p:spPr bwMode="auto">
            <a:xfrm>
              <a:off x="2313" y="1444"/>
              <a:ext cx="761" cy="12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" name="Line 54"/>
            <p:cNvSpPr>
              <a:spLocks noChangeShapeType="1"/>
            </p:cNvSpPr>
            <p:nvPr/>
          </p:nvSpPr>
          <p:spPr bwMode="auto">
            <a:xfrm>
              <a:off x="2728" y="1444"/>
              <a:ext cx="346" cy="12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3" name="Line 55"/>
            <p:cNvSpPr>
              <a:spLocks noChangeShapeType="1"/>
            </p:cNvSpPr>
            <p:nvPr/>
          </p:nvSpPr>
          <p:spPr bwMode="auto">
            <a:xfrm flipH="1">
              <a:off x="3559" y="1444"/>
              <a:ext cx="69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4" name="Line 56"/>
            <p:cNvSpPr>
              <a:spLocks noChangeShapeType="1"/>
            </p:cNvSpPr>
            <p:nvPr/>
          </p:nvSpPr>
          <p:spPr bwMode="auto">
            <a:xfrm>
              <a:off x="3282" y="1444"/>
              <a:ext cx="277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5" name="Line 57"/>
            <p:cNvSpPr>
              <a:spLocks noChangeShapeType="1"/>
            </p:cNvSpPr>
            <p:nvPr/>
          </p:nvSpPr>
          <p:spPr bwMode="auto">
            <a:xfrm flipH="1">
              <a:off x="2797" y="1444"/>
              <a:ext cx="1108" cy="15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6" name="Line 58"/>
            <p:cNvSpPr>
              <a:spLocks noChangeShapeType="1"/>
            </p:cNvSpPr>
            <p:nvPr/>
          </p:nvSpPr>
          <p:spPr bwMode="auto">
            <a:xfrm>
              <a:off x="1967" y="1444"/>
              <a:ext cx="947" cy="140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7" name="Line 59"/>
            <p:cNvSpPr>
              <a:spLocks noChangeShapeType="1"/>
            </p:cNvSpPr>
            <p:nvPr/>
          </p:nvSpPr>
          <p:spPr bwMode="auto">
            <a:xfrm flipH="1">
              <a:off x="2866" y="1444"/>
              <a:ext cx="208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8" name="Line 60"/>
            <p:cNvSpPr>
              <a:spLocks noChangeShapeType="1"/>
            </p:cNvSpPr>
            <p:nvPr/>
          </p:nvSpPr>
          <p:spPr bwMode="auto">
            <a:xfrm>
              <a:off x="1552" y="1444"/>
              <a:ext cx="1245" cy="15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3" name="Group 61"/>
            <p:cNvGrpSpPr>
              <a:grpSpLocks/>
            </p:cNvGrpSpPr>
            <p:nvPr/>
          </p:nvGrpSpPr>
          <p:grpSpPr bwMode="auto">
            <a:xfrm>
              <a:off x="1346" y="1217"/>
              <a:ext cx="2693" cy="236"/>
              <a:chOff x="720" y="1055"/>
              <a:chExt cx="1836" cy="139"/>
            </a:xfrm>
          </p:grpSpPr>
          <p:sp>
            <p:nvSpPr>
              <p:cNvPr id="73" name="Text Box 62"/>
              <p:cNvSpPr txBox="1">
                <a:spLocks noChangeArrowheads="1"/>
              </p:cNvSpPr>
              <p:nvPr/>
            </p:nvSpPr>
            <p:spPr bwMode="auto">
              <a:xfrm>
                <a:off x="720" y="1056"/>
                <a:ext cx="234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>
                    <a:solidFill>
                      <a:srgbClr val="000000"/>
                    </a:solidFill>
                  </a:rPr>
                  <a:t>O</a:t>
                </a:r>
                <a:r>
                  <a:rPr lang="fr-CA" sz="1800" b="1" dirty="0" smtClean="0">
                    <a:solidFill>
                      <a:srgbClr val="000000"/>
                    </a:solidFill>
                  </a:rPr>
                  <a:t>G</a:t>
                </a:r>
                <a:endParaRPr lang="fr-CA" dirty="0"/>
              </a:p>
            </p:txBody>
          </p:sp>
          <p:sp>
            <p:nvSpPr>
              <p:cNvPr id="74" name="Text Box 63"/>
              <p:cNvSpPr txBox="1">
                <a:spLocks noChangeArrowheads="1"/>
              </p:cNvSpPr>
              <p:nvPr/>
            </p:nvSpPr>
            <p:spPr bwMode="auto">
              <a:xfrm>
                <a:off x="1056" y="1055"/>
                <a:ext cx="146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E</a:t>
                </a:r>
                <a:endParaRPr lang="fr-CA" dirty="0"/>
              </a:p>
            </p:txBody>
          </p:sp>
          <p:sp>
            <p:nvSpPr>
              <p:cNvPr id="75" name="Text Box 64"/>
              <p:cNvSpPr txBox="1">
                <a:spLocks noChangeArrowheads="1"/>
              </p:cNvSpPr>
              <p:nvPr/>
            </p:nvSpPr>
            <p:spPr bwMode="auto">
              <a:xfrm>
                <a:off x="1296" y="1055"/>
                <a:ext cx="140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F</a:t>
                </a:r>
                <a:endParaRPr lang="fr-CA" dirty="0"/>
              </a:p>
            </p:txBody>
          </p:sp>
          <p:sp>
            <p:nvSpPr>
              <p:cNvPr id="76" name="Text Box 65"/>
              <p:cNvSpPr txBox="1">
                <a:spLocks noChangeArrowheads="1"/>
              </p:cNvSpPr>
              <p:nvPr/>
            </p:nvSpPr>
            <p:spPr bwMode="auto">
              <a:xfrm>
                <a:off x="1584" y="1056"/>
                <a:ext cx="150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C</a:t>
                </a:r>
                <a:endParaRPr lang="fr-CA"/>
              </a:p>
            </p:txBody>
          </p:sp>
          <p:sp>
            <p:nvSpPr>
              <p:cNvPr id="77" name="Text Box 66"/>
              <p:cNvSpPr txBox="1">
                <a:spLocks noChangeArrowheads="1"/>
              </p:cNvSpPr>
              <p:nvPr/>
            </p:nvSpPr>
            <p:spPr bwMode="auto">
              <a:xfrm>
                <a:off x="1776" y="1056"/>
                <a:ext cx="150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D</a:t>
                </a:r>
                <a:endParaRPr lang="fr-CA"/>
              </a:p>
            </p:txBody>
          </p:sp>
          <p:sp>
            <p:nvSpPr>
              <p:cNvPr id="78" name="Text Box 67"/>
              <p:cNvSpPr txBox="1">
                <a:spLocks noChangeArrowheads="1"/>
              </p:cNvSpPr>
              <p:nvPr/>
            </p:nvSpPr>
            <p:spPr bwMode="auto">
              <a:xfrm>
                <a:off x="1968" y="1055"/>
                <a:ext cx="151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A</a:t>
                </a:r>
                <a:endParaRPr lang="fr-CA" dirty="0"/>
              </a:p>
            </p:txBody>
          </p:sp>
          <p:sp>
            <p:nvSpPr>
              <p:cNvPr id="79" name="Text Box 68"/>
              <p:cNvSpPr txBox="1">
                <a:spLocks noChangeArrowheads="1"/>
              </p:cNvSpPr>
              <p:nvPr/>
            </p:nvSpPr>
            <p:spPr bwMode="auto">
              <a:xfrm>
                <a:off x="2208" y="1055"/>
                <a:ext cx="151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B</a:t>
                </a:r>
                <a:endParaRPr lang="fr-CA" dirty="0"/>
              </a:p>
            </p:txBody>
          </p:sp>
          <p:sp>
            <p:nvSpPr>
              <p:cNvPr id="80" name="Text Box 69"/>
              <p:cNvSpPr txBox="1">
                <a:spLocks noChangeArrowheads="1"/>
              </p:cNvSpPr>
              <p:nvPr/>
            </p:nvSpPr>
            <p:spPr bwMode="auto">
              <a:xfrm>
                <a:off x="2400" y="1056"/>
                <a:ext cx="156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G</a:t>
                </a:r>
                <a:endParaRPr lang="fr-CA"/>
              </a:p>
            </p:txBody>
          </p:sp>
        </p:grpSp>
        <p:sp>
          <p:nvSpPr>
            <p:cNvPr id="60" name="Line 70"/>
            <p:cNvSpPr>
              <a:spLocks noChangeShapeType="1"/>
            </p:cNvSpPr>
            <p:nvPr/>
          </p:nvSpPr>
          <p:spPr bwMode="auto">
            <a:xfrm>
              <a:off x="2797" y="3033"/>
              <a:ext cx="1" cy="18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1" name="Text Box 71"/>
            <p:cNvSpPr txBox="1">
              <a:spLocks noChangeArrowheads="1"/>
            </p:cNvSpPr>
            <p:nvPr/>
          </p:nvSpPr>
          <p:spPr bwMode="auto">
            <a:xfrm>
              <a:off x="2893" y="2910"/>
              <a:ext cx="63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1(1)</a:t>
              </a:r>
              <a:endParaRPr lang="fr-CA"/>
            </a:p>
          </p:txBody>
        </p:sp>
        <p:sp>
          <p:nvSpPr>
            <p:cNvPr id="62" name="Line 72"/>
            <p:cNvSpPr>
              <a:spLocks noChangeShapeType="1"/>
            </p:cNvSpPr>
            <p:nvPr/>
          </p:nvSpPr>
          <p:spPr bwMode="auto">
            <a:xfrm rot="2562564">
              <a:off x="2797" y="2911"/>
              <a:ext cx="162" cy="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3" name="Text Box 73"/>
            <p:cNvSpPr txBox="1">
              <a:spLocks noChangeArrowheads="1"/>
            </p:cNvSpPr>
            <p:nvPr/>
          </p:nvSpPr>
          <p:spPr bwMode="auto">
            <a:xfrm>
              <a:off x="3072" y="2736"/>
              <a:ext cx="55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3(1)</a:t>
              </a:r>
              <a:endParaRPr lang="fr-CA"/>
            </a:p>
          </p:txBody>
        </p:sp>
        <p:sp>
          <p:nvSpPr>
            <p:cNvPr id="64" name="Text Box 74"/>
            <p:cNvSpPr txBox="1">
              <a:spLocks noChangeArrowheads="1"/>
            </p:cNvSpPr>
            <p:nvPr/>
          </p:nvSpPr>
          <p:spPr bwMode="auto">
            <a:xfrm>
              <a:off x="3312" y="2352"/>
              <a:ext cx="55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2(1)</a:t>
              </a:r>
              <a:endParaRPr lang="fr-CA"/>
            </a:p>
          </p:txBody>
        </p:sp>
        <p:sp>
          <p:nvSpPr>
            <p:cNvPr id="65" name="Text Box 75"/>
            <p:cNvSpPr txBox="1">
              <a:spLocks noChangeArrowheads="1"/>
            </p:cNvSpPr>
            <p:nvPr/>
          </p:nvSpPr>
          <p:spPr bwMode="auto">
            <a:xfrm>
              <a:off x="3456" y="2112"/>
              <a:ext cx="555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 5(1)</a:t>
              </a:r>
              <a:endParaRPr lang="fr-CA"/>
            </a:p>
          </p:txBody>
        </p:sp>
        <p:sp>
          <p:nvSpPr>
            <p:cNvPr id="66" name="Text Box 76"/>
            <p:cNvSpPr txBox="1">
              <a:spLocks noChangeArrowheads="1"/>
            </p:cNvSpPr>
            <p:nvPr/>
          </p:nvSpPr>
          <p:spPr bwMode="auto">
            <a:xfrm>
              <a:off x="2976" y="1920"/>
              <a:ext cx="41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7(1)</a:t>
              </a:r>
              <a:endParaRPr lang="fr-CA"/>
            </a:p>
          </p:txBody>
        </p:sp>
        <p:sp>
          <p:nvSpPr>
            <p:cNvPr id="67" name="Text Box 77"/>
            <p:cNvSpPr txBox="1">
              <a:spLocks noChangeArrowheads="1"/>
            </p:cNvSpPr>
            <p:nvPr/>
          </p:nvSpPr>
          <p:spPr bwMode="auto">
            <a:xfrm>
              <a:off x="3024" y="2064"/>
              <a:ext cx="24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8(1)</a:t>
              </a:r>
              <a:endParaRPr lang="fr-CA"/>
            </a:p>
          </p:txBody>
        </p:sp>
        <p:sp>
          <p:nvSpPr>
            <p:cNvPr id="68" name="Line 78"/>
            <p:cNvSpPr>
              <a:spLocks noChangeShapeType="1"/>
            </p:cNvSpPr>
            <p:nvPr/>
          </p:nvSpPr>
          <p:spPr bwMode="auto">
            <a:xfrm rot="2562564">
              <a:off x="3207" y="2306"/>
              <a:ext cx="186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9" name="Line 79"/>
            <p:cNvSpPr>
              <a:spLocks noChangeShapeType="1"/>
            </p:cNvSpPr>
            <p:nvPr/>
          </p:nvSpPr>
          <p:spPr bwMode="auto">
            <a:xfrm rot="2562564">
              <a:off x="2935" y="2727"/>
              <a:ext cx="163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0" name="Line 80"/>
            <p:cNvSpPr>
              <a:spLocks noChangeShapeType="1"/>
            </p:cNvSpPr>
            <p:nvPr/>
          </p:nvSpPr>
          <p:spPr bwMode="auto">
            <a:xfrm rot="2562564">
              <a:off x="3346" y="2123"/>
              <a:ext cx="185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1" name="Line 81"/>
            <p:cNvSpPr>
              <a:spLocks noChangeShapeType="1"/>
            </p:cNvSpPr>
            <p:nvPr/>
          </p:nvSpPr>
          <p:spPr bwMode="auto">
            <a:xfrm rot="2562564" flipV="1">
              <a:off x="2811" y="1958"/>
              <a:ext cx="155" cy="1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2" name="Line 82"/>
            <p:cNvSpPr>
              <a:spLocks noChangeShapeType="1"/>
            </p:cNvSpPr>
            <p:nvPr/>
          </p:nvSpPr>
          <p:spPr bwMode="auto">
            <a:xfrm rot="2562564" flipV="1">
              <a:off x="2864" y="2060"/>
              <a:ext cx="155" cy="12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81" name="Text Box 28"/>
          <p:cNvSpPr txBox="1">
            <a:spLocks noChangeArrowheads="1"/>
          </p:cNvSpPr>
          <p:nvPr/>
        </p:nvSpPr>
        <p:spPr bwMode="auto">
          <a:xfrm>
            <a:off x="6821488" y="2731088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82" name="Line 33"/>
          <p:cNvSpPr>
            <a:spLocks noChangeShapeType="1"/>
          </p:cNvSpPr>
          <p:nvPr/>
        </p:nvSpPr>
        <p:spPr bwMode="auto">
          <a:xfrm rot="2562564" flipV="1">
            <a:off x="6607175" y="2754900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83" name="Text Box 28"/>
          <p:cNvSpPr txBox="1">
            <a:spLocks noChangeArrowheads="1"/>
          </p:cNvSpPr>
          <p:nvPr/>
        </p:nvSpPr>
        <p:spPr bwMode="auto">
          <a:xfrm>
            <a:off x="4602163" y="2608850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84" name="Line 33"/>
          <p:cNvSpPr>
            <a:spLocks noChangeShapeType="1"/>
          </p:cNvSpPr>
          <p:nvPr/>
        </p:nvSpPr>
        <p:spPr bwMode="auto">
          <a:xfrm rot="2562564" flipV="1">
            <a:off x="4938713" y="2689813"/>
            <a:ext cx="246062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85" name="Line 50"/>
          <p:cNvSpPr>
            <a:spLocks noChangeShapeType="1"/>
          </p:cNvSpPr>
          <p:nvPr/>
        </p:nvSpPr>
        <p:spPr bwMode="auto">
          <a:xfrm>
            <a:off x="4500563" y="2173875"/>
            <a:ext cx="188912" cy="387350"/>
          </a:xfrm>
          <a:prstGeom prst="line">
            <a:avLst/>
          </a:prstGeom>
          <a:noFill/>
          <a:ln w="50800">
            <a:solidFill>
              <a:srgbClr val="00B0F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2" name="TextBox 41"/>
          <p:cNvSpPr txBox="1"/>
          <p:nvPr/>
        </p:nvSpPr>
        <p:spPr>
          <a:xfrm>
            <a:off x="4215740" y="1864424"/>
            <a:ext cx="866899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sz="1800" b="1" dirty="0" smtClean="0"/>
              <a:t>6(1)</a:t>
            </a:r>
            <a:endParaRPr lang="en-CA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6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6285168"/>
              </p:ext>
            </p:extLst>
          </p:nvPr>
        </p:nvGraphicFramePr>
        <p:xfrm>
          <a:off x="660872" y="2569086"/>
          <a:ext cx="1820820" cy="258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1" name="Worksheet" r:id="rId4" imgW="1362159" imgH="1933698" progId="Excel.Sheet.12">
                  <p:embed/>
                </p:oleObj>
              </mc:Choice>
              <mc:Fallback>
                <p:oleObj name="Worksheet" r:id="rId4" imgW="1362159" imgH="1933698" progId="Excel.Sheet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872" y="2569086"/>
                        <a:ext cx="1820820" cy="258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0" name="Group 52"/>
          <p:cNvGrpSpPr>
            <a:grpSpLocks/>
          </p:cNvGrpSpPr>
          <p:nvPr/>
        </p:nvGrpSpPr>
        <p:grpSpPr bwMode="auto">
          <a:xfrm>
            <a:off x="2805113" y="2231026"/>
            <a:ext cx="4267200" cy="3198813"/>
            <a:chOff x="1344" y="1201"/>
            <a:chExt cx="2688" cy="2015"/>
          </a:xfrm>
        </p:grpSpPr>
        <p:sp>
          <p:nvSpPr>
            <p:cNvPr id="51" name="Line 53"/>
            <p:cNvSpPr>
              <a:spLocks noChangeShapeType="1"/>
            </p:cNvSpPr>
            <p:nvPr/>
          </p:nvSpPr>
          <p:spPr bwMode="auto">
            <a:xfrm>
              <a:off x="2313" y="1444"/>
              <a:ext cx="761" cy="12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" name="Line 54"/>
            <p:cNvSpPr>
              <a:spLocks noChangeShapeType="1"/>
            </p:cNvSpPr>
            <p:nvPr/>
          </p:nvSpPr>
          <p:spPr bwMode="auto">
            <a:xfrm>
              <a:off x="2728" y="1444"/>
              <a:ext cx="346" cy="12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3" name="Line 55"/>
            <p:cNvSpPr>
              <a:spLocks noChangeShapeType="1"/>
            </p:cNvSpPr>
            <p:nvPr/>
          </p:nvSpPr>
          <p:spPr bwMode="auto">
            <a:xfrm flipH="1">
              <a:off x="3559" y="1444"/>
              <a:ext cx="69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4" name="Line 56"/>
            <p:cNvSpPr>
              <a:spLocks noChangeShapeType="1"/>
            </p:cNvSpPr>
            <p:nvPr/>
          </p:nvSpPr>
          <p:spPr bwMode="auto">
            <a:xfrm>
              <a:off x="3282" y="1444"/>
              <a:ext cx="277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5" name="Line 57"/>
            <p:cNvSpPr>
              <a:spLocks noChangeShapeType="1"/>
            </p:cNvSpPr>
            <p:nvPr/>
          </p:nvSpPr>
          <p:spPr bwMode="auto">
            <a:xfrm flipH="1">
              <a:off x="2797" y="1444"/>
              <a:ext cx="1108" cy="15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6" name="Line 58"/>
            <p:cNvSpPr>
              <a:spLocks noChangeShapeType="1"/>
            </p:cNvSpPr>
            <p:nvPr/>
          </p:nvSpPr>
          <p:spPr bwMode="auto">
            <a:xfrm>
              <a:off x="1967" y="1444"/>
              <a:ext cx="947" cy="140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7" name="Line 59"/>
            <p:cNvSpPr>
              <a:spLocks noChangeShapeType="1"/>
            </p:cNvSpPr>
            <p:nvPr/>
          </p:nvSpPr>
          <p:spPr bwMode="auto">
            <a:xfrm flipH="1">
              <a:off x="2866" y="1444"/>
              <a:ext cx="208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8" name="Line 60"/>
            <p:cNvSpPr>
              <a:spLocks noChangeShapeType="1"/>
            </p:cNvSpPr>
            <p:nvPr/>
          </p:nvSpPr>
          <p:spPr bwMode="auto">
            <a:xfrm>
              <a:off x="1552" y="1444"/>
              <a:ext cx="1245" cy="15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59" name="Group 61"/>
            <p:cNvGrpSpPr>
              <a:grpSpLocks/>
            </p:cNvGrpSpPr>
            <p:nvPr/>
          </p:nvGrpSpPr>
          <p:grpSpPr bwMode="auto">
            <a:xfrm>
              <a:off x="1346" y="1217"/>
              <a:ext cx="2693" cy="236"/>
              <a:chOff x="720" y="1055"/>
              <a:chExt cx="1836" cy="139"/>
            </a:xfrm>
          </p:grpSpPr>
          <p:sp>
            <p:nvSpPr>
              <p:cNvPr id="73" name="Text Box 62"/>
              <p:cNvSpPr txBox="1">
                <a:spLocks noChangeArrowheads="1"/>
              </p:cNvSpPr>
              <p:nvPr/>
            </p:nvSpPr>
            <p:spPr bwMode="auto">
              <a:xfrm>
                <a:off x="720" y="1056"/>
                <a:ext cx="234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>
                    <a:solidFill>
                      <a:srgbClr val="000000"/>
                    </a:solidFill>
                  </a:rPr>
                  <a:t>O</a:t>
                </a:r>
                <a:r>
                  <a:rPr lang="fr-CA" sz="1800" b="1" dirty="0" smtClean="0">
                    <a:solidFill>
                      <a:srgbClr val="000000"/>
                    </a:solidFill>
                  </a:rPr>
                  <a:t>G</a:t>
                </a:r>
                <a:endParaRPr lang="fr-CA" dirty="0"/>
              </a:p>
            </p:txBody>
          </p:sp>
          <p:sp>
            <p:nvSpPr>
              <p:cNvPr id="74" name="Text Box 63"/>
              <p:cNvSpPr txBox="1">
                <a:spLocks noChangeArrowheads="1"/>
              </p:cNvSpPr>
              <p:nvPr/>
            </p:nvSpPr>
            <p:spPr bwMode="auto">
              <a:xfrm>
                <a:off x="1056" y="1055"/>
                <a:ext cx="146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E</a:t>
                </a:r>
                <a:endParaRPr lang="fr-CA" dirty="0"/>
              </a:p>
            </p:txBody>
          </p:sp>
          <p:sp>
            <p:nvSpPr>
              <p:cNvPr id="75" name="Text Box 64"/>
              <p:cNvSpPr txBox="1">
                <a:spLocks noChangeArrowheads="1"/>
              </p:cNvSpPr>
              <p:nvPr/>
            </p:nvSpPr>
            <p:spPr bwMode="auto">
              <a:xfrm>
                <a:off x="1296" y="1055"/>
                <a:ext cx="140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F</a:t>
                </a:r>
                <a:endParaRPr lang="fr-CA" dirty="0"/>
              </a:p>
            </p:txBody>
          </p:sp>
          <p:sp>
            <p:nvSpPr>
              <p:cNvPr id="76" name="Text Box 65"/>
              <p:cNvSpPr txBox="1">
                <a:spLocks noChangeArrowheads="1"/>
              </p:cNvSpPr>
              <p:nvPr/>
            </p:nvSpPr>
            <p:spPr bwMode="auto">
              <a:xfrm>
                <a:off x="1584" y="1056"/>
                <a:ext cx="150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C</a:t>
                </a:r>
                <a:endParaRPr lang="fr-CA"/>
              </a:p>
            </p:txBody>
          </p:sp>
          <p:sp>
            <p:nvSpPr>
              <p:cNvPr id="77" name="Text Box 66"/>
              <p:cNvSpPr txBox="1">
                <a:spLocks noChangeArrowheads="1"/>
              </p:cNvSpPr>
              <p:nvPr/>
            </p:nvSpPr>
            <p:spPr bwMode="auto">
              <a:xfrm>
                <a:off x="1776" y="1056"/>
                <a:ext cx="150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D</a:t>
                </a:r>
                <a:endParaRPr lang="fr-CA"/>
              </a:p>
            </p:txBody>
          </p:sp>
          <p:sp>
            <p:nvSpPr>
              <p:cNvPr id="78" name="Text Box 67"/>
              <p:cNvSpPr txBox="1">
                <a:spLocks noChangeArrowheads="1"/>
              </p:cNvSpPr>
              <p:nvPr/>
            </p:nvSpPr>
            <p:spPr bwMode="auto">
              <a:xfrm>
                <a:off x="1968" y="1055"/>
                <a:ext cx="151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A</a:t>
                </a:r>
                <a:endParaRPr lang="fr-CA" dirty="0"/>
              </a:p>
            </p:txBody>
          </p:sp>
          <p:sp>
            <p:nvSpPr>
              <p:cNvPr id="79" name="Text Box 68"/>
              <p:cNvSpPr txBox="1">
                <a:spLocks noChangeArrowheads="1"/>
              </p:cNvSpPr>
              <p:nvPr/>
            </p:nvSpPr>
            <p:spPr bwMode="auto">
              <a:xfrm>
                <a:off x="2208" y="1055"/>
                <a:ext cx="151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B</a:t>
                </a:r>
                <a:endParaRPr lang="fr-CA" dirty="0"/>
              </a:p>
            </p:txBody>
          </p:sp>
          <p:sp>
            <p:nvSpPr>
              <p:cNvPr id="80" name="Text Box 69"/>
              <p:cNvSpPr txBox="1">
                <a:spLocks noChangeArrowheads="1"/>
              </p:cNvSpPr>
              <p:nvPr/>
            </p:nvSpPr>
            <p:spPr bwMode="auto">
              <a:xfrm>
                <a:off x="2400" y="1056"/>
                <a:ext cx="156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G</a:t>
                </a:r>
                <a:endParaRPr lang="fr-CA"/>
              </a:p>
            </p:txBody>
          </p:sp>
        </p:grpSp>
        <p:sp>
          <p:nvSpPr>
            <p:cNvPr id="60" name="Line 70"/>
            <p:cNvSpPr>
              <a:spLocks noChangeShapeType="1"/>
            </p:cNvSpPr>
            <p:nvPr/>
          </p:nvSpPr>
          <p:spPr bwMode="auto">
            <a:xfrm>
              <a:off x="2797" y="3033"/>
              <a:ext cx="1" cy="18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1" name="Text Box 71"/>
            <p:cNvSpPr txBox="1">
              <a:spLocks noChangeArrowheads="1"/>
            </p:cNvSpPr>
            <p:nvPr/>
          </p:nvSpPr>
          <p:spPr bwMode="auto">
            <a:xfrm>
              <a:off x="2893" y="2910"/>
              <a:ext cx="63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1(1)</a:t>
              </a:r>
              <a:endParaRPr lang="fr-CA"/>
            </a:p>
          </p:txBody>
        </p:sp>
        <p:sp>
          <p:nvSpPr>
            <p:cNvPr id="62" name="Line 72"/>
            <p:cNvSpPr>
              <a:spLocks noChangeShapeType="1"/>
            </p:cNvSpPr>
            <p:nvPr/>
          </p:nvSpPr>
          <p:spPr bwMode="auto">
            <a:xfrm rot="2562564">
              <a:off x="2797" y="2911"/>
              <a:ext cx="162" cy="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3" name="Text Box 73"/>
            <p:cNvSpPr txBox="1">
              <a:spLocks noChangeArrowheads="1"/>
            </p:cNvSpPr>
            <p:nvPr/>
          </p:nvSpPr>
          <p:spPr bwMode="auto">
            <a:xfrm>
              <a:off x="3072" y="2736"/>
              <a:ext cx="55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3(1)</a:t>
              </a:r>
              <a:endParaRPr lang="fr-CA"/>
            </a:p>
          </p:txBody>
        </p:sp>
        <p:sp>
          <p:nvSpPr>
            <p:cNvPr id="64" name="Text Box 74"/>
            <p:cNvSpPr txBox="1">
              <a:spLocks noChangeArrowheads="1"/>
            </p:cNvSpPr>
            <p:nvPr/>
          </p:nvSpPr>
          <p:spPr bwMode="auto">
            <a:xfrm>
              <a:off x="3312" y="2352"/>
              <a:ext cx="55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2(1)</a:t>
              </a:r>
              <a:endParaRPr lang="fr-CA"/>
            </a:p>
          </p:txBody>
        </p:sp>
        <p:sp>
          <p:nvSpPr>
            <p:cNvPr id="65" name="Text Box 75"/>
            <p:cNvSpPr txBox="1">
              <a:spLocks noChangeArrowheads="1"/>
            </p:cNvSpPr>
            <p:nvPr/>
          </p:nvSpPr>
          <p:spPr bwMode="auto">
            <a:xfrm>
              <a:off x="3456" y="2112"/>
              <a:ext cx="555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 5(1)</a:t>
              </a:r>
              <a:endParaRPr lang="fr-CA"/>
            </a:p>
          </p:txBody>
        </p:sp>
        <p:sp>
          <p:nvSpPr>
            <p:cNvPr id="66" name="Text Box 76"/>
            <p:cNvSpPr txBox="1">
              <a:spLocks noChangeArrowheads="1"/>
            </p:cNvSpPr>
            <p:nvPr/>
          </p:nvSpPr>
          <p:spPr bwMode="auto">
            <a:xfrm>
              <a:off x="2976" y="1920"/>
              <a:ext cx="41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7(1)</a:t>
              </a:r>
              <a:endParaRPr lang="fr-CA"/>
            </a:p>
          </p:txBody>
        </p:sp>
        <p:sp>
          <p:nvSpPr>
            <p:cNvPr id="67" name="Text Box 77"/>
            <p:cNvSpPr txBox="1">
              <a:spLocks noChangeArrowheads="1"/>
            </p:cNvSpPr>
            <p:nvPr/>
          </p:nvSpPr>
          <p:spPr bwMode="auto">
            <a:xfrm>
              <a:off x="3024" y="2064"/>
              <a:ext cx="24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8(1)</a:t>
              </a:r>
              <a:endParaRPr lang="fr-CA"/>
            </a:p>
          </p:txBody>
        </p:sp>
        <p:sp>
          <p:nvSpPr>
            <p:cNvPr id="68" name="Line 78"/>
            <p:cNvSpPr>
              <a:spLocks noChangeShapeType="1"/>
            </p:cNvSpPr>
            <p:nvPr/>
          </p:nvSpPr>
          <p:spPr bwMode="auto">
            <a:xfrm rot="2562564">
              <a:off x="3207" y="2306"/>
              <a:ext cx="186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9" name="Line 79"/>
            <p:cNvSpPr>
              <a:spLocks noChangeShapeType="1"/>
            </p:cNvSpPr>
            <p:nvPr/>
          </p:nvSpPr>
          <p:spPr bwMode="auto">
            <a:xfrm rot="2562564">
              <a:off x="2935" y="2727"/>
              <a:ext cx="163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0" name="Line 80"/>
            <p:cNvSpPr>
              <a:spLocks noChangeShapeType="1"/>
            </p:cNvSpPr>
            <p:nvPr/>
          </p:nvSpPr>
          <p:spPr bwMode="auto">
            <a:xfrm rot="2562564">
              <a:off x="3346" y="2123"/>
              <a:ext cx="185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1" name="Line 81"/>
            <p:cNvSpPr>
              <a:spLocks noChangeShapeType="1"/>
            </p:cNvSpPr>
            <p:nvPr/>
          </p:nvSpPr>
          <p:spPr bwMode="auto">
            <a:xfrm rot="2562564" flipV="1">
              <a:off x="2811" y="1958"/>
              <a:ext cx="155" cy="1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2" name="Line 82"/>
            <p:cNvSpPr>
              <a:spLocks noChangeShapeType="1"/>
            </p:cNvSpPr>
            <p:nvPr/>
          </p:nvSpPr>
          <p:spPr bwMode="auto">
            <a:xfrm rot="2562564" flipV="1">
              <a:off x="2864" y="2060"/>
              <a:ext cx="155" cy="12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81" name="Text Box 28"/>
          <p:cNvSpPr txBox="1">
            <a:spLocks noChangeArrowheads="1"/>
          </p:cNvSpPr>
          <p:nvPr/>
        </p:nvSpPr>
        <p:spPr bwMode="auto">
          <a:xfrm>
            <a:off x="6821488" y="2731088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82" name="Line 33"/>
          <p:cNvSpPr>
            <a:spLocks noChangeShapeType="1"/>
          </p:cNvSpPr>
          <p:nvPr/>
        </p:nvSpPr>
        <p:spPr bwMode="auto">
          <a:xfrm rot="2562564" flipV="1">
            <a:off x="6607175" y="2754900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83" name="Text Box 28"/>
          <p:cNvSpPr txBox="1">
            <a:spLocks noChangeArrowheads="1"/>
          </p:cNvSpPr>
          <p:nvPr/>
        </p:nvSpPr>
        <p:spPr bwMode="auto">
          <a:xfrm>
            <a:off x="4602163" y="2608850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84" name="Line 33"/>
          <p:cNvSpPr>
            <a:spLocks noChangeShapeType="1"/>
          </p:cNvSpPr>
          <p:nvPr/>
        </p:nvSpPr>
        <p:spPr bwMode="auto">
          <a:xfrm rot="2562564" flipV="1">
            <a:off x="4938713" y="2689813"/>
            <a:ext cx="246062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85" name="Line 50"/>
          <p:cNvSpPr>
            <a:spLocks noChangeShapeType="1"/>
          </p:cNvSpPr>
          <p:nvPr/>
        </p:nvSpPr>
        <p:spPr bwMode="auto">
          <a:xfrm>
            <a:off x="4500563" y="2173875"/>
            <a:ext cx="188912" cy="387350"/>
          </a:xfrm>
          <a:prstGeom prst="line">
            <a:avLst/>
          </a:prstGeom>
          <a:noFill/>
          <a:ln w="50800">
            <a:solidFill>
              <a:srgbClr val="00B0F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6" name="Line 50"/>
          <p:cNvSpPr>
            <a:spLocks noChangeShapeType="1"/>
          </p:cNvSpPr>
          <p:nvPr/>
        </p:nvSpPr>
        <p:spPr bwMode="auto">
          <a:xfrm>
            <a:off x="3382963" y="2207213"/>
            <a:ext cx="188912" cy="387350"/>
          </a:xfrm>
          <a:prstGeom prst="line">
            <a:avLst/>
          </a:prstGeom>
          <a:noFill/>
          <a:ln w="50800">
            <a:solidFill>
              <a:srgbClr val="FF99CC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4215740" y="1864424"/>
            <a:ext cx="866899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sz="1800" b="1" dirty="0" smtClean="0"/>
              <a:t>6(1)</a:t>
            </a:r>
            <a:endParaRPr lang="en-CA" sz="18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061854" y="1898071"/>
            <a:ext cx="866899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sz="1800" b="1" dirty="0" smtClean="0"/>
              <a:t>6(2)</a:t>
            </a:r>
            <a:endParaRPr lang="en-CA" sz="1800" b="1" dirty="0"/>
          </a:p>
        </p:txBody>
      </p:sp>
      <p:sp>
        <p:nvSpPr>
          <p:cNvPr id="46" name="Rectangle 38"/>
          <p:cNvSpPr>
            <a:spLocks noChangeArrowheads="1"/>
          </p:cNvSpPr>
          <p:nvPr/>
        </p:nvSpPr>
        <p:spPr bwMode="auto">
          <a:xfrm>
            <a:off x="544513" y="517525"/>
            <a:ext cx="800258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en-US" sz="1800" dirty="0" smtClean="0"/>
              <a:t>Species that possess </a:t>
            </a:r>
            <a:r>
              <a:rPr lang="en-US" sz="1800" b="1" dirty="0" smtClean="0">
                <a:solidFill>
                  <a:srgbClr val="C00000"/>
                </a:solidFill>
              </a:rPr>
              <a:t>6(2)</a:t>
            </a:r>
            <a:r>
              <a:rPr lang="en-US" sz="1800" dirty="0" smtClean="0">
                <a:solidFill>
                  <a:srgbClr val="C00000"/>
                </a:solidFill>
              </a:rPr>
              <a:t> </a:t>
            </a:r>
            <a:r>
              <a:rPr lang="en-US" sz="1800" dirty="0" smtClean="0"/>
              <a:t>do not form a monophyletic group (E-F), but the transformation to </a:t>
            </a:r>
            <a:r>
              <a:rPr lang="en-US" sz="1800" b="1" dirty="0" smtClean="0">
                <a:solidFill>
                  <a:srgbClr val="C00000"/>
                </a:solidFill>
              </a:rPr>
              <a:t>6(2)</a:t>
            </a:r>
            <a:r>
              <a:rPr lang="en-US" sz="1800" dirty="0" smtClean="0"/>
              <a:t> is easy to place using the parsimony principle.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94558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we resolved the sequence of transformation:</a:t>
            </a:r>
            <a:b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</a:b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dorsal mouth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  <a:sym typeface="Wingdings" pitchFamily="2" charset="2"/>
              </a:rPr>
              <a:t>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ventral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  <a:sym typeface="Wingdings" pitchFamily="2" charset="2"/>
              </a:rPr>
              <a:t>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terminal</a:t>
            </a:r>
            <a:b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</a:b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       6(0)         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  <a:sym typeface="Wingdings" pitchFamily="2" charset="2"/>
              </a:rPr>
              <a:t>   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6(2)   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  <a:sym typeface="Wingdings" pitchFamily="2" charset="2"/>
              </a:rPr>
              <a:t>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    6(1)</a:t>
            </a:r>
            <a:endParaRPr lang="en-US" sz="1800" kern="1200" dirty="0">
              <a:solidFill>
                <a:srgbClr val="000000"/>
              </a:solidFill>
              <a:latin typeface="Arial" charset="0"/>
              <a:ea typeface="+mn-ea"/>
              <a:cs typeface="+mn-cs"/>
            </a:endParaRPr>
          </a:p>
        </p:txBody>
      </p:sp>
      <p:grpSp>
        <p:nvGrpSpPr>
          <p:cNvPr id="32772" name="Group 4"/>
          <p:cNvGrpSpPr>
            <a:grpSpLocks/>
          </p:cNvGrpSpPr>
          <p:nvPr/>
        </p:nvGrpSpPr>
        <p:grpSpPr bwMode="auto">
          <a:xfrm>
            <a:off x="2596938" y="2006065"/>
            <a:ext cx="4827588" cy="3514726"/>
            <a:chOff x="1392" y="1146"/>
            <a:chExt cx="2734" cy="2214"/>
          </a:xfrm>
        </p:grpSpPr>
        <p:sp>
          <p:nvSpPr>
            <p:cNvPr id="32780" name="Line 5"/>
            <p:cNvSpPr>
              <a:spLocks noChangeShapeType="1"/>
            </p:cNvSpPr>
            <p:nvPr/>
          </p:nvSpPr>
          <p:spPr bwMode="auto">
            <a:xfrm>
              <a:off x="2781" y="3154"/>
              <a:ext cx="3" cy="20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1" name="Line 6"/>
            <p:cNvSpPr>
              <a:spLocks noChangeShapeType="1"/>
            </p:cNvSpPr>
            <p:nvPr/>
          </p:nvSpPr>
          <p:spPr bwMode="auto">
            <a:xfrm>
              <a:off x="2313" y="1396"/>
              <a:ext cx="723" cy="135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2" name="Line 7"/>
            <p:cNvSpPr>
              <a:spLocks noChangeShapeType="1"/>
            </p:cNvSpPr>
            <p:nvPr/>
          </p:nvSpPr>
          <p:spPr bwMode="auto">
            <a:xfrm>
              <a:off x="2592" y="1392"/>
              <a:ext cx="528" cy="12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3" name="Line 8"/>
            <p:cNvSpPr>
              <a:spLocks noChangeShapeType="1"/>
            </p:cNvSpPr>
            <p:nvPr/>
          </p:nvSpPr>
          <p:spPr bwMode="auto">
            <a:xfrm>
              <a:off x="3562" y="1396"/>
              <a:ext cx="66" cy="33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4" name="Line 9"/>
            <p:cNvSpPr>
              <a:spLocks noChangeShapeType="1"/>
            </p:cNvSpPr>
            <p:nvPr/>
          </p:nvSpPr>
          <p:spPr bwMode="auto">
            <a:xfrm>
              <a:off x="3234" y="1396"/>
              <a:ext cx="263" cy="54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5" name="Line 10"/>
            <p:cNvSpPr>
              <a:spLocks noChangeShapeType="1"/>
            </p:cNvSpPr>
            <p:nvPr/>
          </p:nvSpPr>
          <p:spPr bwMode="auto">
            <a:xfrm flipH="1">
              <a:off x="2773" y="1396"/>
              <a:ext cx="1052" cy="1767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6" name="Line 11"/>
            <p:cNvSpPr>
              <a:spLocks noChangeShapeType="1"/>
            </p:cNvSpPr>
            <p:nvPr/>
          </p:nvSpPr>
          <p:spPr bwMode="auto">
            <a:xfrm>
              <a:off x="1984" y="1396"/>
              <a:ext cx="900" cy="156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7" name="Line 12"/>
            <p:cNvSpPr>
              <a:spLocks noChangeShapeType="1"/>
            </p:cNvSpPr>
            <p:nvPr/>
          </p:nvSpPr>
          <p:spPr bwMode="auto">
            <a:xfrm flipH="1">
              <a:off x="2839" y="1396"/>
              <a:ext cx="197" cy="54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8" name="Line 13"/>
            <p:cNvSpPr>
              <a:spLocks noChangeShapeType="1"/>
            </p:cNvSpPr>
            <p:nvPr/>
          </p:nvSpPr>
          <p:spPr bwMode="auto">
            <a:xfrm>
              <a:off x="1589" y="1396"/>
              <a:ext cx="1184" cy="1767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9" name="Text Box 14"/>
            <p:cNvSpPr txBox="1">
              <a:spLocks noChangeArrowheads="1"/>
            </p:cNvSpPr>
            <p:nvPr/>
          </p:nvSpPr>
          <p:spPr bwMode="auto">
            <a:xfrm>
              <a:off x="2880" y="3024"/>
              <a:ext cx="60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1(1)</a:t>
              </a:r>
              <a:endParaRPr lang="en-US"/>
            </a:p>
          </p:txBody>
        </p:sp>
        <p:sp>
          <p:nvSpPr>
            <p:cNvPr id="32790" name="Line 15"/>
            <p:cNvSpPr>
              <a:spLocks noChangeShapeType="1"/>
            </p:cNvSpPr>
            <p:nvPr/>
          </p:nvSpPr>
          <p:spPr bwMode="auto">
            <a:xfrm rot="2562564">
              <a:off x="2773" y="3027"/>
              <a:ext cx="154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1" name="Text Box 16"/>
            <p:cNvSpPr txBox="1">
              <a:spLocks noChangeArrowheads="1"/>
            </p:cNvSpPr>
            <p:nvPr/>
          </p:nvSpPr>
          <p:spPr bwMode="auto">
            <a:xfrm>
              <a:off x="2928" y="2880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3(1)</a:t>
              </a:r>
              <a:endParaRPr lang="en-US"/>
            </a:p>
          </p:txBody>
        </p:sp>
        <p:sp>
          <p:nvSpPr>
            <p:cNvPr id="32792" name="Text Box 17"/>
            <p:cNvSpPr txBox="1">
              <a:spLocks noChangeArrowheads="1"/>
            </p:cNvSpPr>
            <p:nvPr/>
          </p:nvSpPr>
          <p:spPr bwMode="auto">
            <a:xfrm>
              <a:off x="3287" y="2347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2(1)</a:t>
              </a:r>
              <a:endParaRPr lang="en-US"/>
            </a:p>
          </p:txBody>
        </p:sp>
        <p:sp>
          <p:nvSpPr>
            <p:cNvPr id="32793" name="Text Box 18"/>
            <p:cNvSpPr txBox="1">
              <a:spLocks noChangeArrowheads="1"/>
            </p:cNvSpPr>
            <p:nvPr/>
          </p:nvSpPr>
          <p:spPr bwMode="auto">
            <a:xfrm>
              <a:off x="3445" y="2183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5(1)</a:t>
              </a:r>
              <a:endParaRPr lang="en-US"/>
            </a:p>
          </p:txBody>
        </p:sp>
        <p:sp>
          <p:nvSpPr>
            <p:cNvPr id="32794" name="Text Box 19"/>
            <p:cNvSpPr txBox="1">
              <a:spLocks noChangeArrowheads="1"/>
            </p:cNvSpPr>
            <p:nvPr/>
          </p:nvSpPr>
          <p:spPr bwMode="auto">
            <a:xfrm>
              <a:off x="2880" y="1920"/>
              <a:ext cx="395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7(1)</a:t>
              </a:r>
              <a:endParaRPr lang="en-US"/>
            </a:p>
          </p:txBody>
        </p:sp>
        <p:sp>
          <p:nvSpPr>
            <p:cNvPr id="32795" name="Text Box 20"/>
            <p:cNvSpPr txBox="1">
              <a:spLocks noChangeArrowheads="1"/>
            </p:cNvSpPr>
            <p:nvPr/>
          </p:nvSpPr>
          <p:spPr bwMode="auto">
            <a:xfrm>
              <a:off x="2976" y="2016"/>
              <a:ext cx="219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8(1)</a:t>
              </a:r>
              <a:endParaRPr lang="en-US"/>
            </a:p>
          </p:txBody>
        </p:sp>
        <p:sp>
          <p:nvSpPr>
            <p:cNvPr id="32796" name="Line 21"/>
            <p:cNvSpPr>
              <a:spLocks noChangeShapeType="1"/>
            </p:cNvSpPr>
            <p:nvPr/>
          </p:nvSpPr>
          <p:spPr bwMode="auto">
            <a:xfrm rot="2562564">
              <a:off x="3164" y="2354"/>
              <a:ext cx="175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7" name="Line 22"/>
            <p:cNvSpPr>
              <a:spLocks noChangeShapeType="1"/>
            </p:cNvSpPr>
            <p:nvPr/>
          </p:nvSpPr>
          <p:spPr bwMode="auto">
            <a:xfrm rot="2562564">
              <a:off x="2905" y="2755"/>
              <a:ext cx="153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8" name="Line 23"/>
            <p:cNvSpPr>
              <a:spLocks noChangeShapeType="1"/>
            </p:cNvSpPr>
            <p:nvPr/>
          </p:nvSpPr>
          <p:spPr bwMode="auto">
            <a:xfrm rot="2562564">
              <a:off x="3295" y="2150"/>
              <a:ext cx="176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9" name="Line 24"/>
            <p:cNvSpPr>
              <a:spLocks noChangeShapeType="1"/>
            </p:cNvSpPr>
            <p:nvPr/>
          </p:nvSpPr>
          <p:spPr bwMode="auto">
            <a:xfrm rot="2562564" flipV="1">
              <a:off x="2773" y="1939"/>
              <a:ext cx="132" cy="13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0" name="Line 25"/>
            <p:cNvSpPr>
              <a:spLocks noChangeShapeType="1"/>
            </p:cNvSpPr>
            <p:nvPr/>
          </p:nvSpPr>
          <p:spPr bwMode="auto">
            <a:xfrm rot="2562564" flipV="1">
              <a:off x="2813" y="2021"/>
              <a:ext cx="131" cy="13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1" name="Line 26"/>
            <p:cNvSpPr>
              <a:spLocks noChangeShapeType="1"/>
            </p:cNvSpPr>
            <p:nvPr/>
          </p:nvSpPr>
          <p:spPr bwMode="auto">
            <a:xfrm rot="2562564">
              <a:off x="3444" y="1858"/>
              <a:ext cx="175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2" name="Text Box 27"/>
            <p:cNvSpPr txBox="1">
              <a:spLocks noChangeArrowheads="1"/>
            </p:cNvSpPr>
            <p:nvPr/>
          </p:nvSpPr>
          <p:spPr bwMode="auto">
            <a:xfrm>
              <a:off x="3600" y="1872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9(2)</a:t>
              </a:r>
              <a:endParaRPr lang="en-US"/>
            </a:p>
          </p:txBody>
        </p:sp>
        <p:sp>
          <p:nvSpPr>
            <p:cNvPr id="32803" name="Line 28"/>
            <p:cNvSpPr>
              <a:spLocks noChangeShapeType="1"/>
            </p:cNvSpPr>
            <p:nvPr/>
          </p:nvSpPr>
          <p:spPr bwMode="auto">
            <a:xfrm rot="2562564">
              <a:off x="2839" y="2891"/>
              <a:ext cx="153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4" name="Text Box 29"/>
            <p:cNvSpPr txBox="1">
              <a:spLocks noChangeArrowheads="1"/>
            </p:cNvSpPr>
            <p:nvPr/>
          </p:nvSpPr>
          <p:spPr bwMode="auto">
            <a:xfrm>
              <a:off x="2976" y="2784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9(1)</a:t>
              </a:r>
              <a:endParaRPr lang="en-US"/>
            </a:p>
          </p:txBody>
        </p:sp>
        <p:sp>
          <p:nvSpPr>
            <p:cNvPr id="32805" name="Text Box 30"/>
            <p:cNvSpPr txBox="1">
              <a:spLocks noChangeArrowheads="1"/>
            </p:cNvSpPr>
            <p:nvPr/>
          </p:nvSpPr>
          <p:spPr bwMode="auto">
            <a:xfrm>
              <a:off x="2832" y="3120"/>
              <a:ext cx="60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 dirty="0" smtClean="0">
                  <a:solidFill>
                    <a:srgbClr val="000000"/>
                  </a:solidFill>
                </a:rPr>
                <a:t>6(2)</a:t>
              </a:r>
              <a:endParaRPr lang="en-US" dirty="0"/>
            </a:p>
          </p:txBody>
        </p:sp>
        <p:sp>
          <p:nvSpPr>
            <p:cNvPr id="32806" name="Line 31"/>
            <p:cNvSpPr>
              <a:spLocks noChangeShapeType="1"/>
            </p:cNvSpPr>
            <p:nvPr/>
          </p:nvSpPr>
          <p:spPr bwMode="auto">
            <a:xfrm rot="2562564">
              <a:off x="2734" y="3110"/>
              <a:ext cx="153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7" name="Line 32"/>
            <p:cNvSpPr>
              <a:spLocks noChangeShapeType="1"/>
            </p:cNvSpPr>
            <p:nvPr/>
          </p:nvSpPr>
          <p:spPr bwMode="auto">
            <a:xfrm rot="2562564">
              <a:off x="2970" y="2621"/>
              <a:ext cx="175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8" name="Text Box 33"/>
            <p:cNvSpPr txBox="1">
              <a:spLocks noChangeArrowheads="1"/>
            </p:cNvSpPr>
            <p:nvPr/>
          </p:nvSpPr>
          <p:spPr bwMode="auto">
            <a:xfrm>
              <a:off x="3072" y="2640"/>
              <a:ext cx="52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 dirty="0" smtClean="0">
                  <a:solidFill>
                    <a:srgbClr val="000000"/>
                  </a:solidFill>
                </a:rPr>
                <a:t>6(1)</a:t>
              </a:r>
              <a:endParaRPr lang="en-US" dirty="0"/>
            </a:p>
          </p:txBody>
        </p:sp>
        <p:grpSp>
          <p:nvGrpSpPr>
            <p:cNvPr id="32809" name="Group 34"/>
            <p:cNvGrpSpPr>
              <a:grpSpLocks/>
            </p:cNvGrpSpPr>
            <p:nvPr/>
          </p:nvGrpSpPr>
          <p:grpSpPr bwMode="auto">
            <a:xfrm>
              <a:off x="1392" y="1146"/>
              <a:ext cx="2543" cy="245"/>
              <a:chOff x="1382" y="3018"/>
              <a:chExt cx="1827" cy="115"/>
            </a:xfrm>
          </p:grpSpPr>
          <p:sp>
            <p:nvSpPr>
              <p:cNvPr id="32810" name="Text Box 35"/>
              <p:cNvSpPr txBox="1">
                <a:spLocks noChangeArrowheads="1"/>
              </p:cNvSpPr>
              <p:nvPr/>
            </p:nvSpPr>
            <p:spPr bwMode="auto">
              <a:xfrm>
                <a:off x="1382" y="3024"/>
                <a:ext cx="221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O</a:t>
                </a:r>
                <a:r>
                  <a:rPr lang="en-US" sz="1800" b="1" dirty="0" smtClean="0">
                    <a:solidFill>
                      <a:srgbClr val="000000"/>
                    </a:solidFill>
                  </a:rPr>
                  <a:t>G</a:t>
                </a:r>
                <a:endParaRPr lang="en-US" dirty="0"/>
              </a:p>
            </p:txBody>
          </p:sp>
          <p:sp>
            <p:nvSpPr>
              <p:cNvPr id="32811" name="Text Box 36"/>
              <p:cNvSpPr txBox="1">
                <a:spLocks noChangeArrowheads="1"/>
              </p:cNvSpPr>
              <p:nvPr/>
            </p:nvSpPr>
            <p:spPr bwMode="auto">
              <a:xfrm>
                <a:off x="1718" y="3020"/>
                <a:ext cx="138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E</a:t>
                </a:r>
                <a:endParaRPr lang="en-US" dirty="0"/>
              </a:p>
            </p:txBody>
          </p:sp>
          <p:sp>
            <p:nvSpPr>
              <p:cNvPr id="32812" name="Text Box 37"/>
              <p:cNvSpPr txBox="1">
                <a:spLocks noChangeArrowheads="1"/>
              </p:cNvSpPr>
              <p:nvPr/>
            </p:nvSpPr>
            <p:spPr bwMode="auto">
              <a:xfrm>
                <a:off x="1958" y="3018"/>
                <a:ext cx="13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F</a:t>
                </a:r>
                <a:endParaRPr lang="en-US" dirty="0"/>
              </a:p>
            </p:txBody>
          </p:sp>
          <p:sp>
            <p:nvSpPr>
              <p:cNvPr id="32813" name="Text Box 38"/>
              <p:cNvSpPr txBox="1">
                <a:spLocks noChangeArrowheads="1"/>
              </p:cNvSpPr>
              <p:nvPr/>
            </p:nvSpPr>
            <p:spPr bwMode="auto">
              <a:xfrm>
                <a:off x="2160" y="3024"/>
                <a:ext cx="142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C</a:t>
                </a:r>
                <a:endParaRPr lang="en-US"/>
              </a:p>
            </p:txBody>
          </p:sp>
          <p:sp>
            <p:nvSpPr>
              <p:cNvPr id="32814" name="Text Box 39"/>
              <p:cNvSpPr txBox="1">
                <a:spLocks noChangeArrowheads="1"/>
              </p:cNvSpPr>
              <p:nvPr/>
            </p:nvSpPr>
            <p:spPr bwMode="auto">
              <a:xfrm>
                <a:off x="2438" y="3024"/>
                <a:ext cx="142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D</a:t>
                </a:r>
                <a:endParaRPr lang="en-US"/>
              </a:p>
            </p:txBody>
          </p:sp>
          <p:sp>
            <p:nvSpPr>
              <p:cNvPr id="32815" name="Text Box 40"/>
              <p:cNvSpPr txBox="1">
                <a:spLocks noChangeArrowheads="1"/>
              </p:cNvSpPr>
              <p:nvPr/>
            </p:nvSpPr>
            <p:spPr bwMode="auto">
              <a:xfrm>
                <a:off x="2630" y="3024"/>
                <a:ext cx="14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A</a:t>
                </a:r>
                <a:endParaRPr lang="en-US" dirty="0"/>
              </a:p>
            </p:txBody>
          </p:sp>
          <p:sp>
            <p:nvSpPr>
              <p:cNvPr id="32816" name="Text Box 41"/>
              <p:cNvSpPr txBox="1">
                <a:spLocks noChangeArrowheads="1"/>
              </p:cNvSpPr>
              <p:nvPr/>
            </p:nvSpPr>
            <p:spPr bwMode="auto">
              <a:xfrm>
                <a:off x="2870" y="3024"/>
                <a:ext cx="14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B</a:t>
                </a:r>
                <a:endParaRPr lang="en-US" dirty="0"/>
              </a:p>
            </p:txBody>
          </p:sp>
          <p:sp>
            <p:nvSpPr>
              <p:cNvPr id="32817" name="Text Box 42"/>
              <p:cNvSpPr txBox="1">
                <a:spLocks noChangeArrowheads="1"/>
              </p:cNvSpPr>
              <p:nvPr/>
            </p:nvSpPr>
            <p:spPr bwMode="auto">
              <a:xfrm>
                <a:off x="3062" y="3024"/>
                <a:ext cx="147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32773" name="Oval 43"/>
          <p:cNvSpPr>
            <a:spLocks noChangeArrowheads="1"/>
          </p:cNvSpPr>
          <p:nvPr/>
        </p:nvSpPr>
        <p:spPr bwMode="auto">
          <a:xfrm>
            <a:off x="5175038" y="5154077"/>
            <a:ext cx="347663" cy="215900"/>
          </a:xfrm>
          <a:prstGeom prst="ellipse">
            <a:avLst/>
          </a:prstGeom>
          <a:noFill/>
          <a:ln w="28575">
            <a:solidFill>
              <a:srgbClr val="FFD9D9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2774" name="Oval 44"/>
          <p:cNvSpPr>
            <a:spLocks noChangeArrowheads="1"/>
          </p:cNvSpPr>
          <p:nvPr/>
        </p:nvSpPr>
        <p:spPr bwMode="auto">
          <a:xfrm>
            <a:off x="5600488" y="4376202"/>
            <a:ext cx="341313" cy="228600"/>
          </a:xfrm>
          <a:prstGeom prst="ellipse">
            <a:avLst/>
          </a:prstGeom>
          <a:noFill/>
          <a:ln w="28575">
            <a:solidFill>
              <a:srgbClr val="99CC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2776" name="Text Box 28"/>
          <p:cNvSpPr txBox="1">
            <a:spLocks noChangeArrowheads="1"/>
          </p:cNvSpPr>
          <p:nvPr/>
        </p:nvSpPr>
        <p:spPr bwMode="auto">
          <a:xfrm>
            <a:off x="6837151" y="2506127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32777" name="Line 33"/>
          <p:cNvSpPr>
            <a:spLocks noChangeShapeType="1"/>
          </p:cNvSpPr>
          <p:nvPr/>
        </p:nvSpPr>
        <p:spPr bwMode="auto">
          <a:xfrm rot="2562564" flipV="1">
            <a:off x="6622838" y="2529939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2778" name="Text Box 28"/>
          <p:cNvSpPr txBox="1">
            <a:spLocks noChangeArrowheads="1"/>
          </p:cNvSpPr>
          <p:nvPr/>
        </p:nvSpPr>
        <p:spPr bwMode="auto">
          <a:xfrm>
            <a:off x="4341601" y="2375952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32779" name="Line 33"/>
          <p:cNvSpPr>
            <a:spLocks noChangeShapeType="1"/>
          </p:cNvSpPr>
          <p:nvPr/>
        </p:nvSpPr>
        <p:spPr bwMode="auto">
          <a:xfrm rot="2562564" flipV="1">
            <a:off x="4678151" y="2456914"/>
            <a:ext cx="246062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aphicFrame>
        <p:nvGraphicFramePr>
          <p:cNvPr id="8806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8520385"/>
              </p:ext>
            </p:extLst>
          </p:nvPr>
        </p:nvGraphicFramePr>
        <p:xfrm>
          <a:off x="660400" y="2568575"/>
          <a:ext cx="1820863" cy="2586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08" name="Worksheet" r:id="rId4" imgW="1362159" imgH="1933698" progId="Excel.Sheet.12">
                  <p:embed/>
                </p:oleObj>
              </mc:Choice>
              <mc:Fallback>
                <p:oleObj name="Worksheet" r:id="rId4" imgW="1362159" imgH="1933698" progId="Excel.Shee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400" y="2568575"/>
                        <a:ext cx="1820863" cy="2586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TextBox 50"/>
          <p:cNvSpPr txBox="1"/>
          <p:nvPr/>
        </p:nvSpPr>
        <p:spPr>
          <a:xfrm>
            <a:off x="5813005" y="5457696"/>
            <a:ext cx="2146742" cy="3139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7 (final)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This final </a:t>
            </a:r>
            <a:r>
              <a:rPr lang="en-GB" dirty="0" err="1" smtClean="0"/>
              <a:t>cladogram</a:t>
            </a:r>
            <a:r>
              <a:rPr lang="en-GB" dirty="0" smtClean="0"/>
              <a:t> results: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908175" y="1771884"/>
            <a:ext cx="4827588" cy="3514726"/>
            <a:chOff x="1392" y="1146"/>
            <a:chExt cx="2734" cy="2214"/>
          </a:xfrm>
        </p:grpSpPr>
        <p:sp>
          <p:nvSpPr>
            <p:cNvPr id="32780" name="Line 5"/>
            <p:cNvSpPr>
              <a:spLocks noChangeShapeType="1"/>
            </p:cNvSpPr>
            <p:nvPr/>
          </p:nvSpPr>
          <p:spPr bwMode="auto">
            <a:xfrm>
              <a:off x="2781" y="3154"/>
              <a:ext cx="3" cy="20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1" name="Line 6"/>
            <p:cNvSpPr>
              <a:spLocks noChangeShapeType="1"/>
            </p:cNvSpPr>
            <p:nvPr/>
          </p:nvSpPr>
          <p:spPr bwMode="auto">
            <a:xfrm>
              <a:off x="2313" y="1396"/>
              <a:ext cx="723" cy="135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2" name="Line 7"/>
            <p:cNvSpPr>
              <a:spLocks noChangeShapeType="1"/>
            </p:cNvSpPr>
            <p:nvPr/>
          </p:nvSpPr>
          <p:spPr bwMode="auto">
            <a:xfrm>
              <a:off x="2592" y="1392"/>
              <a:ext cx="528" cy="12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3" name="Line 8"/>
            <p:cNvSpPr>
              <a:spLocks noChangeShapeType="1"/>
            </p:cNvSpPr>
            <p:nvPr/>
          </p:nvSpPr>
          <p:spPr bwMode="auto">
            <a:xfrm>
              <a:off x="3562" y="1396"/>
              <a:ext cx="66" cy="33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4" name="Line 9"/>
            <p:cNvSpPr>
              <a:spLocks noChangeShapeType="1"/>
            </p:cNvSpPr>
            <p:nvPr/>
          </p:nvSpPr>
          <p:spPr bwMode="auto">
            <a:xfrm>
              <a:off x="3234" y="1396"/>
              <a:ext cx="263" cy="54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5" name="Line 10"/>
            <p:cNvSpPr>
              <a:spLocks noChangeShapeType="1"/>
            </p:cNvSpPr>
            <p:nvPr/>
          </p:nvSpPr>
          <p:spPr bwMode="auto">
            <a:xfrm flipH="1">
              <a:off x="2773" y="1396"/>
              <a:ext cx="1052" cy="1767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6" name="Line 11"/>
            <p:cNvSpPr>
              <a:spLocks noChangeShapeType="1"/>
            </p:cNvSpPr>
            <p:nvPr/>
          </p:nvSpPr>
          <p:spPr bwMode="auto">
            <a:xfrm>
              <a:off x="1984" y="1396"/>
              <a:ext cx="900" cy="156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7" name="Line 12"/>
            <p:cNvSpPr>
              <a:spLocks noChangeShapeType="1"/>
            </p:cNvSpPr>
            <p:nvPr/>
          </p:nvSpPr>
          <p:spPr bwMode="auto">
            <a:xfrm flipH="1">
              <a:off x="2839" y="1396"/>
              <a:ext cx="197" cy="54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8" name="Line 13"/>
            <p:cNvSpPr>
              <a:spLocks noChangeShapeType="1"/>
            </p:cNvSpPr>
            <p:nvPr/>
          </p:nvSpPr>
          <p:spPr bwMode="auto">
            <a:xfrm>
              <a:off x="1589" y="1396"/>
              <a:ext cx="1184" cy="1767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9" name="Text Box 14"/>
            <p:cNvSpPr txBox="1">
              <a:spLocks noChangeArrowheads="1"/>
            </p:cNvSpPr>
            <p:nvPr/>
          </p:nvSpPr>
          <p:spPr bwMode="auto">
            <a:xfrm>
              <a:off x="2880" y="3024"/>
              <a:ext cx="60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1(1)</a:t>
              </a:r>
              <a:endParaRPr lang="en-US"/>
            </a:p>
          </p:txBody>
        </p:sp>
        <p:sp>
          <p:nvSpPr>
            <p:cNvPr id="32790" name="Line 15"/>
            <p:cNvSpPr>
              <a:spLocks noChangeShapeType="1"/>
            </p:cNvSpPr>
            <p:nvPr/>
          </p:nvSpPr>
          <p:spPr bwMode="auto">
            <a:xfrm rot="2562564">
              <a:off x="2773" y="3027"/>
              <a:ext cx="154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1" name="Text Box 16"/>
            <p:cNvSpPr txBox="1">
              <a:spLocks noChangeArrowheads="1"/>
            </p:cNvSpPr>
            <p:nvPr/>
          </p:nvSpPr>
          <p:spPr bwMode="auto">
            <a:xfrm>
              <a:off x="2928" y="2880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3(1)</a:t>
              </a:r>
              <a:endParaRPr lang="en-US"/>
            </a:p>
          </p:txBody>
        </p:sp>
        <p:sp>
          <p:nvSpPr>
            <p:cNvPr id="32792" name="Text Box 17"/>
            <p:cNvSpPr txBox="1">
              <a:spLocks noChangeArrowheads="1"/>
            </p:cNvSpPr>
            <p:nvPr/>
          </p:nvSpPr>
          <p:spPr bwMode="auto">
            <a:xfrm>
              <a:off x="3287" y="2347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2(1)</a:t>
              </a:r>
              <a:endParaRPr lang="en-US"/>
            </a:p>
          </p:txBody>
        </p:sp>
        <p:sp>
          <p:nvSpPr>
            <p:cNvPr id="32793" name="Text Box 18"/>
            <p:cNvSpPr txBox="1">
              <a:spLocks noChangeArrowheads="1"/>
            </p:cNvSpPr>
            <p:nvPr/>
          </p:nvSpPr>
          <p:spPr bwMode="auto">
            <a:xfrm>
              <a:off x="3445" y="2183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5(1)</a:t>
              </a:r>
              <a:endParaRPr lang="en-US"/>
            </a:p>
          </p:txBody>
        </p:sp>
        <p:sp>
          <p:nvSpPr>
            <p:cNvPr id="32794" name="Text Box 19"/>
            <p:cNvSpPr txBox="1">
              <a:spLocks noChangeArrowheads="1"/>
            </p:cNvSpPr>
            <p:nvPr/>
          </p:nvSpPr>
          <p:spPr bwMode="auto">
            <a:xfrm>
              <a:off x="2880" y="1920"/>
              <a:ext cx="395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7(1)</a:t>
              </a:r>
              <a:endParaRPr lang="en-US"/>
            </a:p>
          </p:txBody>
        </p:sp>
        <p:sp>
          <p:nvSpPr>
            <p:cNvPr id="32795" name="Text Box 20"/>
            <p:cNvSpPr txBox="1">
              <a:spLocks noChangeArrowheads="1"/>
            </p:cNvSpPr>
            <p:nvPr/>
          </p:nvSpPr>
          <p:spPr bwMode="auto">
            <a:xfrm>
              <a:off x="2976" y="2016"/>
              <a:ext cx="219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8(1)</a:t>
              </a:r>
              <a:endParaRPr lang="en-US"/>
            </a:p>
          </p:txBody>
        </p:sp>
        <p:sp>
          <p:nvSpPr>
            <p:cNvPr id="32796" name="Line 21"/>
            <p:cNvSpPr>
              <a:spLocks noChangeShapeType="1"/>
            </p:cNvSpPr>
            <p:nvPr/>
          </p:nvSpPr>
          <p:spPr bwMode="auto">
            <a:xfrm rot="2562564">
              <a:off x="3164" y="2354"/>
              <a:ext cx="175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7" name="Line 22"/>
            <p:cNvSpPr>
              <a:spLocks noChangeShapeType="1"/>
            </p:cNvSpPr>
            <p:nvPr/>
          </p:nvSpPr>
          <p:spPr bwMode="auto">
            <a:xfrm rot="2562564">
              <a:off x="2905" y="2755"/>
              <a:ext cx="153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8" name="Line 23"/>
            <p:cNvSpPr>
              <a:spLocks noChangeShapeType="1"/>
            </p:cNvSpPr>
            <p:nvPr/>
          </p:nvSpPr>
          <p:spPr bwMode="auto">
            <a:xfrm rot="2562564">
              <a:off x="3295" y="2150"/>
              <a:ext cx="176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9" name="Line 24"/>
            <p:cNvSpPr>
              <a:spLocks noChangeShapeType="1"/>
            </p:cNvSpPr>
            <p:nvPr/>
          </p:nvSpPr>
          <p:spPr bwMode="auto">
            <a:xfrm rot="2562564" flipV="1">
              <a:off x="2773" y="1939"/>
              <a:ext cx="132" cy="13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0" name="Line 25"/>
            <p:cNvSpPr>
              <a:spLocks noChangeShapeType="1"/>
            </p:cNvSpPr>
            <p:nvPr/>
          </p:nvSpPr>
          <p:spPr bwMode="auto">
            <a:xfrm rot="2562564" flipV="1">
              <a:off x="2813" y="2021"/>
              <a:ext cx="131" cy="13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1" name="Line 26"/>
            <p:cNvSpPr>
              <a:spLocks noChangeShapeType="1"/>
            </p:cNvSpPr>
            <p:nvPr/>
          </p:nvSpPr>
          <p:spPr bwMode="auto">
            <a:xfrm rot="2562564">
              <a:off x="3444" y="1858"/>
              <a:ext cx="175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2" name="Text Box 27"/>
            <p:cNvSpPr txBox="1">
              <a:spLocks noChangeArrowheads="1"/>
            </p:cNvSpPr>
            <p:nvPr/>
          </p:nvSpPr>
          <p:spPr bwMode="auto">
            <a:xfrm>
              <a:off x="3600" y="1872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9(2)</a:t>
              </a:r>
              <a:endParaRPr lang="en-US"/>
            </a:p>
          </p:txBody>
        </p:sp>
        <p:sp>
          <p:nvSpPr>
            <p:cNvPr id="32803" name="Line 28"/>
            <p:cNvSpPr>
              <a:spLocks noChangeShapeType="1"/>
            </p:cNvSpPr>
            <p:nvPr/>
          </p:nvSpPr>
          <p:spPr bwMode="auto">
            <a:xfrm rot="2562564">
              <a:off x="2839" y="2891"/>
              <a:ext cx="153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4" name="Text Box 29"/>
            <p:cNvSpPr txBox="1">
              <a:spLocks noChangeArrowheads="1"/>
            </p:cNvSpPr>
            <p:nvPr/>
          </p:nvSpPr>
          <p:spPr bwMode="auto">
            <a:xfrm>
              <a:off x="2976" y="2784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9(1)</a:t>
              </a:r>
              <a:endParaRPr lang="en-US"/>
            </a:p>
          </p:txBody>
        </p:sp>
        <p:sp>
          <p:nvSpPr>
            <p:cNvPr id="32805" name="Text Box 30"/>
            <p:cNvSpPr txBox="1">
              <a:spLocks noChangeArrowheads="1"/>
            </p:cNvSpPr>
            <p:nvPr/>
          </p:nvSpPr>
          <p:spPr bwMode="auto">
            <a:xfrm>
              <a:off x="2832" y="3120"/>
              <a:ext cx="60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 dirty="0" smtClean="0">
                  <a:solidFill>
                    <a:srgbClr val="000000"/>
                  </a:solidFill>
                </a:rPr>
                <a:t>6(2)</a:t>
              </a:r>
              <a:endParaRPr lang="en-US" dirty="0"/>
            </a:p>
          </p:txBody>
        </p:sp>
        <p:sp>
          <p:nvSpPr>
            <p:cNvPr id="32806" name="Line 31"/>
            <p:cNvSpPr>
              <a:spLocks noChangeShapeType="1"/>
            </p:cNvSpPr>
            <p:nvPr/>
          </p:nvSpPr>
          <p:spPr bwMode="auto">
            <a:xfrm rot="2562564">
              <a:off x="2734" y="3110"/>
              <a:ext cx="153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7" name="Line 32"/>
            <p:cNvSpPr>
              <a:spLocks noChangeShapeType="1"/>
            </p:cNvSpPr>
            <p:nvPr/>
          </p:nvSpPr>
          <p:spPr bwMode="auto">
            <a:xfrm rot="2562564">
              <a:off x="2970" y="2621"/>
              <a:ext cx="175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8" name="Text Box 33"/>
            <p:cNvSpPr txBox="1">
              <a:spLocks noChangeArrowheads="1"/>
            </p:cNvSpPr>
            <p:nvPr/>
          </p:nvSpPr>
          <p:spPr bwMode="auto">
            <a:xfrm>
              <a:off x="3072" y="2640"/>
              <a:ext cx="52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 dirty="0" smtClean="0">
                  <a:solidFill>
                    <a:srgbClr val="000000"/>
                  </a:solidFill>
                </a:rPr>
                <a:t>6(1)</a:t>
              </a:r>
              <a:endParaRPr lang="en-US" dirty="0"/>
            </a:p>
          </p:txBody>
        </p:sp>
        <p:grpSp>
          <p:nvGrpSpPr>
            <p:cNvPr id="3" name="Group 34"/>
            <p:cNvGrpSpPr>
              <a:grpSpLocks/>
            </p:cNvGrpSpPr>
            <p:nvPr/>
          </p:nvGrpSpPr>
          <p:grpSpPr bwMode="auto">
            <a:xfrm>
              <a:off x="1392" y="1146"/>
              <a:ext cx="2543" cy="245"/>
              <a:chOff x="1382" y="3018"/>
              <a:chExt cx="1827" cy="115"/>
            </a:xfrm>
          </p:grpSpPr>
          <p:sp>
            <p:nvSpPr>
              <p:cNvPr id="32810" name="Text Box 35"/>
              <p:cNvSpPr txBox="1">
                <a:spLocks noChangeArrowheads="1"/>
              </p:cNvSpPr>
              <p:nvPr/>
            </p:nvSpPr>
            <p:spPr bwMode="auto">
              <a:xfrm>
                <a:off x="1382" y="3024"/>
                <a:ext cx="221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O</a:t>
                </a:r>
                <a:r>
                  <a:rPr lang="en-US" sz="1800" b="1" dirty="0" smtClean="0">
                    <a:solidFill>
                      <a:srgbClr val="000000"/>
                    </a:solidFill>
                  </a:rPr>
                  <a:t>G</a:t>
                </a:r>
                <a:endParaRPr lang="en-US" dirty="0"/>
              </a:p>
            </p:txBody>
          </p:sp>
          <p:sp>
            <p:nvSpPr>
              <p:cNvPr id="32811" name="Text Box 36"/>
              <p:cNvSpPr txBox="1">
                <a:spLocks noChangeArrowheads="1"/>
              </p:cNvSpPr>
              <p:nvPr/>
            </p:nvSpPr>
            <p:spPr bwMode="auto">
              <a:xfrm>
                <a:off x="1718" y="3020"/>
                <a:ext cx="138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E</a:t>
                </a:r>
                <a:endParaRPr lang="en-US" dirty="0"/>
              </a:p>
            </p:txBody>
          </p:sp>
          <p:sp>
            <p:nvSpPr>
              <p:cNvPr id="32812" name="Text Box 37"/>
              <p:cNvSpPr txBox="1">
                <a:spLocks noChangeArrowheads="1"/>
              </p:cNvSpPr>
              <p:nvPr/>
            </p:nvSpPr>
            <p:spPr bwMode="auto">
              <a:xfrm>
                <a:off x="1958" y="3018"/>
                <a:ext cx="13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F</a:t>
                </a:r>
                <a:endParaRPr lang="en-US" dirty="0"/>
              </a:p>
            </p:txBody>
          </p:sp>
          <p:sp>
            <p:nvSpPr>
              <p:cNvPr id="32813" name="Text Box 38"/>
              <p:cNvSpPr txBox="1">
                <a:spLocks noChangeArrowheads="1"/>
              </p:cNvSpPr>
              <p:nvPr/>
            </p:nvSpPr>
            <p:spPr bwMode="auto">
              <a:xfrm>
                <a:off x="2160" y="3024"/>
                <a:ext cx="142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C</a:t>
                </a:r>
                <a:endParaRPr lang="en-US"/>
              </a:p>
            </p:txBody>
          </p:sp>
          <p:sp>
            <p:nvSpPr>
              <p:cNvPr id="32814" name="Text Box 39"/>
              <p:cNvSpPr txBox="1">
                <a:spLocks noChangeArrowheads="1"/>
              </p:cNvSpPr>
              <p:nvPr/>
            </p:nvSpPr>
            <p:spPr bwMode="auto">
              <a:xfrm>
                <a:off x="2438" y="3024"/>
                <a:ext cx="142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D</a:t>
                </a:r>
                <a:endParaRPr lang="en-US"/>
              </a:p>
            </p:txBody>
          </p:sp>
          <p:sp>
            <p:nvSpPr>
              <p:cNvPr id="32815" name="Text Box 40"/>
              <p:cNvSpPr txBox="1">
                <a:spLocks noChangeArrowheads="1"/>
              </p:cNvSpPr>
              <p:nvPr/>
            </p:nvSpPr>
            <p:spPr bwMode="auto">
              <a:xfrm>
                <a:off x="2630" y="3024"/>
                <a:ext cx="14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A</a:t>
                </a:r>
                <a:endParaRPr lang="en-US" dirty="0"/>
              </a:p>
            </p:txBody>
          </p:sp>
          <p:sp>
            <p:nvSpPr>
              <p:cNvPr id="32816" name="Text Box 41"/>
              <p:cNvSpPr txBox="1">
                <a:spLocks noChangeArrowheads="1"/>
              </p:cNvSpPr>
              <p:nvPr/>
            </p:nvSpPr>
            <p:spPr bwMode="auto">
              <a:xfrm>
                <a:off x="2870" y="3024"/>
                <a:ext cx="14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B</a:t>
                </a:r>
                <a:endParaRPr lang="en-US" dirty="0"/>
              </a:p>
            </p:txBody>
          </p:sp>
          <p:sp>
            <p:nvSpPr>
              <p:cNvPr id="32817" name="Text Box 42"/>
              <p:cNvSpPr txBox="1">
                <a:spLocks noChangeArrowheads="1"/>
              </p:cNvSpPr>
              <p:nvPr/>
            </p:nvSpPr>
            <p:spPr bwMode="auto">
              <a:xfrm>
                <a:off x="3062" y="3024"/>
                <a:ext cx="147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32776" name="Text Box 28"/>
          <p:cNvSpPr txBox="1">
            <a:spLocks noChangeArrowheads="1"/>
          </p:cNvSpPr>
          <p:nvPr/>
        </p:nvSpPr>
        <p:spPr bwMode="auto">
          <a:xfrm>
            <a:off x="6148388" y="2271946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32777" name="Line 33"/>
          <p:cNvSpPr>
            <a:spLocks noChangeShapeType="1"/>
          </p:cNvSpPr>
          <p:nvPr/>
        </p:nvSpPr>
        <p:spPr bwMode="auto">
          <a:xfrm rot="2562564" flipV="1">
            <a:off x="5934075" y="2295758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2778" name="Text Box 28"/>
          <p:cNvSpPr txBox="1">
            <a:spLocks noChangeArrowheads="1"/>
          </p:cNvSpPr>
          <p:nvPr/>
        </p:nvSpPr>
        <p:spPr bwMode="auto">
          <a:xfrm>
            <a:off x="3652838" y="2141771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32779" name="Line 33"/>
          <p:cNvSpPr>
            <a:spLocks noChangeShapeType="1"/>
          </p:cNvSpPr>
          <p:nvPr/>
        </p:nvSpPr>
        <p:spPr bwMode="auto">
          <a:xfrm rot="2562564" flipV="1">
            <a:off x="3989388" y="2222733"/>
            <a:ext cx="246062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7" name="TextBox 46"/>
          <p:cNvSpPr txBox="1"/>
          <p:nvPr/>
        </p:nvSpPr>
        <p:spPr>
          <a:xfrm>
            <a:off x="2726634" y="5591533"/>
            <a:ext cx="3570208" cy="5355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3600" dirty="0" smtClean="0"/>
              <a:t>Final Cladogram</a:t>
            </a:r>
            <a:endParaRPr lang="en-CA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How to be prepared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Before the lab</a:t>
            </a:r>
          </a:p>
          <a:p>
            <a:r>
              <a:rPr lang="en-US" dirty="0" smtClean="0"/>
              <a:t>Carefully read the manual &amp; </a:t>
            </a:r>
            <a:r>
              <a:rPr lang="en-US" dirty="0" err="1" smtClean="0"/>
              <a:t>Prelab</a:t>
            </a:r>
            <a:r>
              <a:rPr lang="en-US" dirty="0" smtClean="0"/>
              <a:t> presentation</a:t>
            </a:r>
          </a:p>
          <a:p>
            <a:r>
              <a:rPr lang="en-US" dirty="0" smtClean="0"/>
              <a:t>Know the characters</a:t>
            </a:r>
          </a:p>
          <a:p>
            <a:endParaRPr lang="en-US" sz="2400" dirty="0" smtClean="0"/>
          </a:p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The day of the lab</a:t>
            </a:r>
          </a:p>
          <a:p>
            <a:r>
              <a:rPr lang="en-US" dirty="0" smtClean="0"/>
              <a:t>Arrive at 2:20 </a:t>
            </a:r>
          </a:p>
          <a:p>
            <a:r>
              <a:rPr lang="en-US" b="1" dirty="0" smtClean="0"/>
              <a:t>Bring your lab coat </a:t>
            </a:r>
          </a:p>
          <a:p>
            <a:r>
              <a:rPr lang="en-US" dirty="0" smtClean="0"/>
              <a:t>Attendance is mandatory 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Lab3 Activities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1-Record your observation in the excel matrix</a:t>
            </a:r>
          </a:p>
          <a:p>
            <a:r>
              <a:rPr lang="en-CA" dirty="0" smtClean="0"/>
              <a:t>2-Submit you coded matrix to your TA (use your </a:t>
            </a:r>
            <a:r>
              <a:rPr lang="en-CA" dirty="0" err="1" smtClean="0"/>
              <a:t>Uottawa</a:t>
            </a:r>
            <a:r>
              <a:rPr lang="en-CA" dirty="0" smtClean="0"/>
              <a:t> email address)</a:t>
            </a:r>
          </a:p>
          <a:p>
            <a:r>
              <a:rPr lang="en-CA" dirty="0" smtClean="0"/>
              <a:t>3-You corrected matrix will be sent back to you by your TA the day after your lab.</a:t>
            </a:r>
          </a:p>
          <a:p>
            <a:r>
              <a:rPr lang="en-CA" sz="1800" dirty="0" smtClean="0">
                <a:solidFill>
                  <a:srgbClr val="C00000"/>
                </a:solidFill>
              </a:rPr>
              <a:t>Contact your TA immediately if you do not receive your corrected matrix. It is your responsibility.</a:t>
            </a:r>
          </a:p>
          <a:p>
            <a:r>
              <a:rPr lang="en-CA" b="1" dirty="0" smtClean="0">
                <a:solidFill>
                  <a:srgbClr val="C00000"/>
                </a:solidFill>
              </a:rPr>
              <a:t>PRINT YOUR CORRECTED MATRIX AND ATTACH IT TO YOUR REPORT</a:t>
            </a:r>
          </a:p>
          <a:p>
            <a:r>
              <a:rPr lang="en-CA" dirty="0" smtClean="0"/>
              <a:t>4-Hand in your report </a:t>
            </a:r>
            <a:r>
              <a:rPr lang="en-CA" u="sng" dirty="0" smtClean="0"/>
              <a:t>one week after your lab</a:t>
            </a:r>
            <a:endParaRPr lang="en-CA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 of lab report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71463">
              <a:buFont typeface="+mj-lt"/>
              <a:buAutoNum type="arabicPeriod"/>
            </a:pPr>
            <a:r>
              <a:rPr lang="en-US" dirty="0" smtClean="0"/>
              <a:t>Title page</a:t>
            </a:r>
          </a:p>
          <a:p>
            <a:pPr marL="271463">
              <a:buFont typeface="+mj-lt"/>
              <a:buAutoNum type="arabicPeriod"/>
            </a:pPr>
            <a:r>
              <a:rPr lang="en-US" dirty="0" smtClean="0"/>
              <a:t>Assignment matrix (species and characters)</a:t>
            </a:r>
          </a:p>
          <a:p>
            <a:pPr marL="271463">
              <a:buFont typeface="+mj-lt"/>
              <a:buAutoNum type="arabicPeriod"/>
            </a:pPr>
            <a:r>
              <a:rPr lang="en-US" dirty="0" smtClean="0"/>
              <a:t>Printout of the </a:t>
            </a:r>
            <a:r>
              <a:rPr lang="en-US" b="1" dirty="0" smtClean="0">
                <a:solidFill>
                  <a:srgbClr val="C00000"/>
                </a:solidFill>
              </a:rPr>
              <a:t>corrected matrix sent back by your TA</a:t>
            </a:r>
          </a:p>
          <a:p>
            <a:pPr marL="271463">
              <a:buFont typeface="+mj-lt"/>
              <a:buAutoNum type="arabicPeriod"/>
            </a:pPr>
            <a:r>
              <a:rPr lang="en-US" dirty="0" smtClean="0"/>
              <a:t>Cladogram (based on the corrected matrix):</a:t>
            </a:r>
          </a:p>
          <a:p>
            <a:pPr marL="271463" lvl="1"/>
            <a:r>
              <a:rPr lang="en-US" dirty="0" smtClean="0"/>
              <a:t>Initial cladogram with no resolution</a:t>
            </a:r>
          </a:p>
          <a:p>
            <a:pPr marL="271463" lvl="1"/>
            <a:r>
              <a:rPr lang="en-US" dirty="0" smtClean="0"/>
              <a:t>One cladogram per stage (all characters added successively to the previous step)</a:t>
            </a:r>
          </a:p>
          <a:p>
            <a:pPr marL="271463" lvl="1"/>
            <a:r>
              <a:rPr lang="en-US" dirty="0" smtClean="0"/>
              <a:t>Comment for each step including full name of added character and reasoning if a </a:t>
            </a:r>
            <a:r>
              <a:rPr lang="en-US" dirty="0" err="1" smtClean="0"/>
              <a:t>homoplasy</a:t>
            </a:r>
            <a:r>
              <a:rPr lang="en-US" dirty="0" smtClean="0"/>
              <a:t> has been added</a:t>
            </a:r>
          </a:p>
          <a:p>
            <a:pPr marL="271463" lvl="1"/>
            <a:r>
              <a:rPr lang="en-US" dirty="0" smtClean="0"/>
              <a:t>Final cladogram: big, clean and annotated (species full names).</a:t>
            </a:r>
          </a:p>
          <a:p>
            <a:pPr marL="271463">
              <a:buFont typeface="+mj-lt"/>
              <a:buAutoNum type="arabicPeriod"/>
            </a:pPr>
            <a:r>
              <a:rPr lang="en-US" b="1" dirty="0" smtClean="0"/>
              <a:t>Conclusion: answer the following questions:</a:t>
            </a:r>
            <a:endParaRPr lang="en-CA" b="1" dirty="0" smtClean="0"/>
          </a:p>
          <a:p>
            <a:pPr marL="785813" lvl="1" indent="-514350">
              <a:buFont typeface="+mj-lt"/>
              <a:buAutoNum type="alphaLcParenR"/>
            </a:pPr>
            <a:r>
              <a:rPr lang="en-US" dirty="0" smtClean="0"/>
              <a:t>What species on your cladogram are endothermic?</a:t>
            </a:r>
            <a:endParaRPr lang="en-CA" dirty="0" smtClean="0"/>
          </a:p>
          <a:p>
            <a:pPr marL="785813" lvl="1" indent="-514350">
              <a:buFont typeface="+mj-lt"/>
              <a:buAutoNum type="alphaLcParenR"/>
            </a:pPr>
            <a:r>
              <a:rPr lang="en-US" dirty="0" smtClean="0"/>
              <a:t>Considering their location on your cladogram, what type of character does endothermy represent (homologous, </a:t>
            </a:r>
            <a:r>
              <a:rPr lang="en-US" dirty="0" err="1" smtClean="0"/>
              <a:t>homoplasy</a:t>
            </a:r>
            <a:r>
              <a:rPr lang="en-US" dirty="0" smtClean="0"/>
              <a:t>: convergence or reversal)?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993861" y="1806478"/>
            <a:ext cx="6864350" cy="3379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b="1" dirty="0" smtClean="0"/>
              <a:t>Visit the lab website for more information</a:t>
            </a:r>
            <a:endParaRPr lang="en-US" b="1" dirty="0"/>
          </a:p>
          <a:p>
            <a:pPr>
              <a:spcBef>
                <a:spcPct val="50000"/>
              </a:spcBef>
              <a:buFontTx/>
              <a:buNone/>
              <a:defRPr/>
            </a:pPr>
            <a:endParaRPr lang="en-US" b="1" dirty="0"/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b="1" dirty="0"/>
              <a:t>Don’t forget your </a:t>
            </a:r>
            <a:r>
              <a:rPr lang="en-US" b="1" dirty="0" err="1"/>
              <a:t>labcoat</a:t>
            </a:r>
            <a:r>
              <a:rPr lang="en-US" b="1" dirty="0"/>
              <a:t>. No </a:t>
            </a:r>
            <a:r>
              <a:rPr lang="en-US" b="1" dirty="0" err="1"/>
              <a:t>labcoat</a:t>
            </a:r>
            <a:r>
              <a:rPr lang="en-US" b="1" dirty="0"/>
              <a:t> = -10</a:t>
            </a:r>
            <a:r>
              <a:rPr lang="en-US" b="1" dirty="0" smtClean="0"/>
              <a:t>%</a:t>
            </a: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en-US" b="1" dirty="0" smtClean="0"/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b="1" dirty="0" smtClean="0"/>
              <a:t>Do not wait the last minute to start your </a:t>
            </a:r>
            <a:r>
              <a:rPr lang="en-US" b="1" dirty="0" err="1" smtClean="0"/>
              <a:t>cladogram</a:t>
            </a:r>
            <a:r>
              <a:rPr lang="en-US" b="1" dirty="0" smtClean="0"/>
              <a:t>… It may be too late to contact a TA for additional help.</a:t>
            </a:r>
            <a:endParaRPr lang="en-US" b="1" dirty="0"/>
          </a:p>
          <a:p>
            <a:pPr>
              <a:spcBef>
                <a:spcPct val="50000"/>
              </a:spcBef>
              <a:buFontTx/>
              <a:buNone/>
              <a:defRPr/>
            </a:pPr>
            <a:endParaRPr lang="en-US" dirty="0">
              <a:solidFill>
                <a:srgbClr val="0066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4071</TotalTime>
  <Words>2243</Words>
  <Application>Microsoft Office PowerPoint</Application>
  <PresentationFormat>On-screen Show (4:3)</PresentationFormat>
  <Paragraphs>556</Paragraphs>
  <Slides>41</Slides>
  <Notes>40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Aharoni</vt:lpstr>
      <vt:lpstr>Arial</vt:lpstr>
      <vt:lpstr>Arial Black</vt:lpstr>
      <vt:lpstr>Arial Rounded MT Bold</vt:lpstr>
      <vt:lpstr>Calibri</vt:lpstr>
      <vt:lpstr>Cambria Math</vt:lpstr>
      <vt:lpstr>Century Gothic</vt:lpstr>
      <vt:lpstr>Times New Roman</vt:lpstr>
      <vt:lpstr>Wingdings</vt:lpstr>
      <vt:lpstr>1_Office Theme</vt:lpstr>
      <vt:lpstr>Worksheet</vt:lpstr>
      <vt:lpstr>Document</vt:lpstr>
      <vt:lpstr>Lab3 – Vertebrate Phylogeny</vt:lpstr>
      <vt:lpstr>Objectives</vt:lpstr>
      <vt:lpstr>Cladogram</vt:lpstr>
      <vt:lpstr>Monophyletic group (monoone ; phyletic /phylum group)</vt:lpstr>
      <vt:lpstr>non-monophyletic group</vt:lpstr>
      <vt:lpstr>Terminology (cont’d)</vt:lpstr>
      <vt:lpstr>Evolution: Characters Exist in Different States</vt:lpstr>
      <vt:lpstr>Cladistics: a method that relies on the observation of specific traits (=characters) rather that the general shape of organisms</vt:lpstr>
      <vt:lpstr>Cladistics: a method that relies on the observation of specific traits (=characters) rather that the general shape of organisms</vt:lpstr>
      <vt:lpstr>Non homologous characters</vt:lpstr>
      <vt:lpstr>Terminology (end)</vt:lpstr>
      <vt:lpstr>Principle of parsimony</vt:lpstr>
      <vt:lpstr>Procedure</vt:lpstr>
      <vt:lpstr>An example of phylogenetic analysis</vt:lpstr>
      <vt:lpstr>Observations Matrix</vt:lpstr>
      <vt:lpstr>Polarization using the outgroup comparison</vt:lpstr>
      <vt:lpstr>Recoding the character matrix = polarisation of characters</vt:lpstr>
      <vt:lpstr>Color-coding your matrix makes it easier to read</vt:lpstr>
      <vt:lpstr>Building the cladogram</vt:lpstr>
      <vt:lpstr>Step 1: no resolution cladogram</vt:lpstr>
      <vt:lpstr>Step2: Adding the first character on your cladogram</vt:lpstr>
      <vt:lpstr>Step2: Adding the first character on your cladogram</vt:lpstr>
      <vt:lpstr>Step 3</vt:lpstr>
      <vt:lpstr>PowerPoint Presentation</vt:lpstr>
      <vt:lpstr>PowerPoint Presentation</vt:lpstr>
      <vt:lpstr>Contradictory characters</vt:lpstr>
      <vt:lpstr>Observing the cladogram from the previous step allows to add 7 and 8 with no ambiguity</vt:lpstr>
      <vt:lpstr>Character 4 does not define a monophyletic group: it’s a homoplasy</vt:lpstr>
      <vt:lpstr>Scenario I: Reversal</vt:lpstr>
      <vt:lpstr>Scenario II: Convergence</vt:lpstr>
      <vt:lpstr>Convergence is more parsimonious</vt:lpstr>
      <vt:lpstr>Characters with 2 derived states</vt:lpstr>
      <vt:lpstr>Characters with 2 derived states</vt:lpstr>
      <vt:lpstr>PowerPoint Presentation</vt:lpstr>
      <vt:lpstr>PowerPoint Presentation</vt:lpstr>
      <vt:lpstr>we resolved the sequence of transformation: dorsal mouth  ventral  terminal        6(0)              6(2)        6(1)</vt:lpstr>
      <vt:lpstr>This final cladogram results:</vt:lpstr>
      <vt:lpstr>How to be prepared</vt:lpstr>
      <vt:lpstr>Lab3 Activities</vt:lpstr>
      <vt:lpstr>Content of lab report</vt:lpstr>
      <vt:lpstr>PowerPoint Presentation</vt:lpstr>
    </vt:vector>
  </TitlesOfParts>
  <Company>Biologie, Université d'Ottawa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Marks break down</dc:title>
  <dc:creator>Antoine Morin</dc:creator>
  <cp:lastModifiedBy>Fabien Avaron</cp:lastModifiedBy>
  <cp:revision>249</cp:revision>
  <dcterms:created xsi:type="dcterms:W3CDTF">2003-09-19T18:42:18Z</dcterms:created>
  <dcterms:modified xsi:type="dcterms:W3CDTF">2016-10-19T19:49:17Z</dcterms:modified>
</cp:coreProperties>
</file>