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Default Extension="jpg" ContentType="image/jpg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32354" y="95503"/>
            <a:ext cx="364617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29590" y="1878279"/>
            <a:ext cx="8484819" cy="22942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hyperlink" Target="http://www.uihealthcare.com/news/wellandgood/issue1/lasersurgery.html" TargetMode="Externa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hyperlink" Target="http://histoire.info.online.fr/univac.html" TargetMode="Externa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1558" y="1532331"/>
            <a:ext cx="2500630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 spc="-15"/>
              <a:t>Lecture</a:t>
            </a:r>
            <a:r>
              <a:rPr dirty="0" sz="4800" spc="-105"/>
              <a:t> </a:t>
            </a:r>
            <a:r>
              <a:rPr dirty="0" sz="4800"/>
              <a:t>1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817575" y="2493721"/>
            <a:ext cx="7477759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b="1">
                <a:latin typeface="Times New Roman"/>
                <a:cs typeface="Times New Roman"/>
              </a:rPr>
              <a:t>Intrduction à la</a:t>
            </a:r>
            <a:r>
              <a:rPr dirty="0" sz="5400" spc="-100" b="1">
                <a:latin typeface="Times New Roman"/>
                <a:cs typeface="Times New Roman"/>
              </a:rPr>
              <a:t> </a:t>
            </a:r>
            <a:r>
              <a:rPr dirty="0" sz="5400" b="1">
                <a:latin typeface="Times New Roman"/>
                <a:cs typeface="Times New Roman"/>
              </a:rPr>
              <a:t>Physique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87902" y="5753506"/>
            <a:ext cx="195262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>
                <a:latin typeface="Times New Roman"/>
                <a:cs typeface="Times New Roman"/>
              </a:rPr>
              <a:t>PHY</a:t>
            </a:r>
            <a:r>
              <a:rPr dirty="0" sz="3600" spc="-210">
                <a:latin typeface="Times New Roman"/>
                <a:cs typeface="Times New Roman"/>
              </a:rPr>
              <a:t> </a:t>
            </a:r>
            <a:r>
              <a:rPr dirty="0" sz="3600">
                <a:latin typeface="Times New Roman"/>
                <a:cs typeface="Times New Roman"/>
              </a:rPr>
              <a:t>1700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1142" y="209753"/>
            <a:ext cx="306133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Int</a:t>
            </a:r>
            <a:r>
              <a:rPr dirty="0" sz="4400" spc="-90"/>
              <a:t>r</a:t>
            </a:r>
            <a:r>
              <a:rPr dirty="0" sz="4400"/>
              <a:t>oduction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6664" y="1649679"/>
            <a:ext cx="8915400" cy="43789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marR="3225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800" spc="-10">
                <a:latin typeface="Times New Roman"/>
                <a:cs typeface="Times New Roman"/>
              </a:rPr>
              <a:t>La </a:t>
            </a:r>
            <a:r>
              <a:rPr dirty="0" sz="2800" b="1">
                <a:latin typeface="Times New Roman"/>
                <a:cs typeface="Times New Roman"/>
              </a:rPr>
              <a:t>physique </a:t>
            </a:r>
            <a:r>
              <a:rPr dirty="0" sz="2800" spc="-5">
                <a:latin typeface="Times New Roman"/>
                <a:cs typeface="Times New Roman"/>
              </a:rPr>
              <a:t>peut être </a:t>
            </a:r>
            <a:r>
              <a:rPr dirty="0" sz="2800">
                <a:latin typeface="Times New Roman"/>
                <a:cs typeface="Times New Roman"/>
              </a:rPr>
              <a:t>définie </a:t>
            </a:r>
            <a:r>
              <a:rPr dirty="0" sz="2800" spc="-10">
                <a:latin typeface="Times New Roman"/>
                <a:cs typeface="Times New Roman"/>
              </a:rPr>
              <a:t>comme </a:t>
            </a:r>
            <a:r>
              <a:rPr dirty="0" sz="2800" spc="-5">
                <a:latin typeface="Times New Roman"/>
                <a:cs typeface="Times New Roman"/>
              </a:rPr>
              <a:t>« la science qui  étudie, par l’expérimentation et par le développement de  concepts et de théories, les propriétés fondamentales de la  </a:t>
            </a:r>
            <a:r>
              <a:rPr dirty="0" sz="2800" spc="-10" b="1">
                <a:latin typeface="Times New Roman"/>
                <a:cs typeface="Times New Roman"/>
              </a:rPr>
              <a:t>matière</a:t>
            </a:r>
            <a:r>
              <a:rPr dirty="0" sz="2800" spc="-10">
                <a:latin typeface="Times New Roman"/>
                <a:cs typeface="Times New Roman"/>
              </a:rPr>
              <a:t>, </a:t>
            </a:r>
            <a:r>
              <a:rPr dirty="0" sz="2800">
                <a:latin typeface="Times New Roman"/>
                <a:cs typeface="Times New Roman"/>
              </a:rPr>
              <a:t>de </a:t>
            </a:r>
            <a:r>
              <a:rPr dirty="0" sz="2800" spc="-5">
                <a:latin typeface="Times New Roman"/>
                <a:cs typeface="Times New Roman"/>
              </a:rPr>
              <a:t>l’</a:t>
            </a:r>
            <a:r>
              <a:rPr dirty="0" sz="2800" spc="-5" b="1">
                <a:latin typeface="Times New Roman"/>
                <a:cs typeface="Times New Roman"/>
              </a:rPr>
              <a:t>énergie</a:t>
            </a:r>
            <a:r>
              <a:rPr dirty="0" sz="2800" spc="-5">
                <a:latin typeface="Times New Roman"/>
                <a:cs typeface="Times New Roman"/>
              </a:rPr>
              <a:t>, de l’</a:t>
            </a:r>
            <a:r>
              <a:rPr dirty="0" sz="2800" spc="-5" b="1">
                <a:latin typeface="Times New Roman"/>
                <a:cs typeface="Times New Roman"/>
              </a:rPr>
              <a:t>espace </a:t>
            </a:r>
            <a:r>
              <a:rPr dirty="0" sz="2800" spc="-5">
                <a:latin typeface="Times New Roman"/>
                <a:cs typeface="Times New Roman"/>
              </a:rPr>
              <a:t>et du </a:t>
            </a:r>
            <a:r>
              <a:rPr dirty="0" sz="2800" spc="-5" b="1">
                <a:latin typeface="Times New Roman"/>
                <a:cs typeface="Times New Roman"/>
              </a:rPr>
              <a:t>temps</a:t>
            </a:r>
            <a:r>
              <a:rPr dirty="0" sz="2800" spc="5" b="1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».</a:t>
            </a:r>
            <a:endParaRPr sz="28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68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800" spc="-5">
                <a:latin typeface="Times New Roman"/>
                <a:cs typeface="Times New Roman"/>
              </a:rPr>
              <a:t>La </a:t>
            </a:r>
            <a:r>
              <a:rPr dirty="0" sz="2800">
                <a:latin typeface="Times New Roman"/>
                <a:cs typeface="Times New Roman"/>
              </a:rPr>
              <a:t>physique </a:t>
            </a:r>
            <a:r>
              <a:rPr dirty="0" sz="2800" spc="-5">
                <a:latin typeface="Times New Roman"/>
                <a:cs typeface="Times New Roman"/>
              </a:rPr>
              <a:t>présente deux grands volets : </a:t>
            </a:r>
            <a:r>
              <a:rPr dirty="0" sz="2800">
                <a:latin typeface="Times New Roman"/>
                <a:cs typeface="Times New Roman"/>
              </a:rPr>
              <a:t>d’une </a:t>
            </a:r>
            <a:r>
              <a:rPr dirty="0" sz="2800" spc="-5">
                <a:latin typeface="Times New Roman"/>
                <a:cs typeface="Times New Roman"/>
              </a:rPr>
              <a:t>part la  </a:t>
            </a:r>
            <a:r>
              <a:rPr dirty="0" sz="2800" b="1">
                <a:latin typeface="Times New Roman"/>
                <a:cs typeface="Times New Roman"/>
              </a:rPr>
              <a:t>physique fondamentale</a:t>
            </a:r>
            <a:r>
              <a:rPr dirty="0" sz="2800">
                <a:latin typeface="Times New Roman"/>
                <a:cs typeface="Times New Roman"/>
              </a:rPr>
              <a:t>, dont </a:t>
            </a:r>
            <a:r>
              <a:rPr dirty="0" sz="2800" spc="-5">
                <a:latin typeface="Times New Roman"/>
                <a:cs typeface="Times New Roman"/>
              </a:rPr>
              <a:t>le but est de comprendre les  phénomènes physiques et de développer les connaissances  que nous avons de la nature ; d’autre part la </a:t>
            </a:r>
            <a:r>
              <a:rPr dirty="0" sz="2800" b="1">
                <a:latin typeface="Times New Roman"/>
                <a:cs typeface="Times New Roman"/>
              </a:rPr>
              <a:t>physique  </a:t>
            </a:r>
            <a:r>
              <a:rPr dirty="0" sz="2800" spc="-5" b="1">
                <a:latin typeface="Times New Roman"/>
                <a:cs typeface="Times New Roman"/>
              </a:rPr>
              <a:t>appliquée</a:t>
            </a:r>
            <a:r>
              <a:rPr dirty="0" sz="2800" spc="-5">
                <a:latin typeface="Times New Roman"/>
                <a:cs typeface="Times New Roman"/>
              </a:rPr>
              <a:t>, que </a:t>
            </a:r>
            <a:r>
              <a:rPr dirty="0" sz="2800">
                <a:latin typeface="Times New Roman"/>
                <a:cs typeface="Times New Roman"/>
              </a:rPr>
              <a:t>l’on </a:t>
            </a:r>
            <a:r>
              <a:rPr dirty="0" sz="2800" spc="-5">
                <a:latin typeface="Times New Roman"/>
                <a:cs typeface="Times New Roman"/>
              </a:rPr>
              <a:t>appelle ainsi à partir du </a:t>
            </a:r>
            <a:r>
              <a:rPr dirty="0" sz="2800" spc="-10">
                <a:latin typeface="Times New Roman"/>
                <a:cs typeface="Times New Roman"/>
              </a:rPr>
              <a:t>moment </a:t>
            </a:r>
            <a:r>
              <a:rPr dirty="0" sz="2800" spc="-5">
                <a:latin typeface="Times New Roman"/>
                <a:cs typeface="Times New Roman"/>
              </a:rPr>
              <a:t>où  </a:t>
            </a:r>
            <a:r>
              <a:rPr dirty="0" sz="2800">
                <a:latin typeface="Times New Roman"/>
                <a:cs typeface="Times New Roman"/>
              </a:rPr>
              <a:t>l’objet </a:t>
            </a:r>
            <a:r>
              <a:rPr dirty="0" sz="2800" spc="-5">
                <a:latin typeface="Times New Roman"/>
                <a:cs typeface="Times New Roman"/>
              </a:rPr>
              <a:t>d’étude est parfaitement déterminé, précis et</a:t>
            </a:r>
            <a:r>
              <a:rPr dirty="0" sz="2800" spc="5">
                <a:latin typeface="Times New Roman"/>
                <a:cs typeface="Times New Roman"/>
              </a:rPr>
              <a:t> </a:t>
            </a:r>
            <a:r>
              <a:rPr dirty="0" sz="2800" spc="-5">
                <a:latin typeface="Times New Roman"/>
                <a:cs typeface="Times New Roman"/>
              </a:rPr>
              <a:t>concret.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78909" y="297002"/>
            <a:ext cx="121221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Plan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535940" y="1523212"/>
            <a:ext cx="4077970" cy="2952115"/>
          </a:xfrm>
          <a:prstGeom prst="rect">
            <a:avLst/>
          </a:prstGeom>
        </p:spPr>
        <p:txBody>
          <a:bodyPr wrap="square" lIns="0" tIns="10985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3200">
                <a:latin typeface="Times New Roman"/>
                <a:cs typeface="Times New Roman"/>
              </a:rPr>
              <a:t>La physique</a:t>
            </a:r>
            <a:r>
              <a:rPr dirty="0" sz="3200" spc="-65">
                <a:latin typeface="Times New Roman"/>
                <a:cs typeface="Times New Roman"/>
              </a:rPr>
              <a:t> </a:t>
            </a:r>
            <a:r>
              <a:rPr dirty="0" sz="3200">
                <a:latin typeface="Times New Roman"/>
                <a:cs typeface="Times New Roman"/>
              </a:rPr>
              <a:t>classique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3200">
                <a:latin typeface="Times New Roman"/>
                <a:cs typeface="Times New Roman"/>
              </a:rPr>
              <a:t>La physique</a:t>
            </a:r>
            <a:r>
              <a:rPr dirty="0" sz="3200" spc="-65">
                <a:latin typeface="Times New Roman"/>
                <a:cs typeface="Times New Roman"/>
              </a:rPr>
              <a:t> </a:t>
            </a:r>
            <a:r>
              <a:rPr dirty="0" sz="3200">
                <a:latin typeface="Times New Roman"/>
                <a:cs typeface="Times New Roman"/>
              </a:rPr>
              <a:t>quantique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3200">
                <a:latin typeface="Times New Roman"/>
                <a:cs typeface="Times New Roman"/>
              </a:rPr>
              <a:t>La physique</a:t>
            </a:r>
            <a:r>
              <a:rPr dirty="0" sz="3200" spc="-75">
                <a:latin typeface="Times New Roman"/>
                <a:cs typeface="Times New Roman"/>
              </a:rPr>
              <a:t> </a:t>
            </a:r>
            <a:r>
              <a:rPr dirty="0" sz="3200">
                <a:latin typeface="Times New Roman"/>
                <a:cs typeface="Times New Roman"/>
              </a:rPr>
              <a:t>nucléaire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3200">
                <a:latin typeface="Times New Roman"/>
                <a:cs typeface="Times New Roman"/>
              </a:rPr>
              <a:t>La physique</a:t>
            </a:r>
            <a:r>
              <a:rPr dirty="0" sz="3200" spc="-80">
                <a:latin typeface="Times New Roman"/>
                <a:cs typeface="Times New Roman"/>
              </a:rPr>
              <a:t> </a:t>
            </a:r>
            <a:r>
              <a:rPr dirty="0" sz="3200">
                <a:latin typeface="Times New Roman"/>
                <a:cs typeface="Times New Roman"/>
              </a:rPr>
              <a:t>médicale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7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3200" spc="-20">
                <a:latin typeface="Times New Roman"/>
                <a:cs typeface="Times New Roman"/>
              </a:rPr>
              <a:t>L’informatique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48052" y="101930"/>
            <a:ext cx="524764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La physique</a:t>
            </a:r>
            <a:r>
              <a:rPr dirty="0" sz="4400" spc="-70"/>
              <a:t> </a:t>
            </a:r>
            <a:r>
              <a:rPr dirty="0" sz="4400"/>
              <a:t>classique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8739" y="833754"/>
            <a:ext cx="8983980" cy="597281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355600" marR="743585" indent="-342900">
              <a:lnSpc>
                <a:spcPts val="2590"/>
              </a:lnSpc>
              <a:spcBef>
                <a:spcPts val="42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400" spc="-5">
                <a:latin typeface="Times New Roman"/>
                <a:cs typeface="Times New Roman"/>
              </a:rPr>
              <a:t>On </a:t>
            </a:r>
            <a:r>
              <a:rPr dirty="0" sz="2400">
                <a:latin typeface="Times New Roman"/>
                <a:cs typeface="Times New Roman"/>
              </a:rPr>
              <a:t>appelle physique classique </a:t>
            </a:r>
            <a:r>
              <a:rPr dirty="0" sz="2400" b="1">
                <a:latin typeface="Times New Roman"/>
                <a:cs typeface="Times New Roman"/>
              </a:rPr>
              <a:t>l’ensemble </a:t>
            </a:r>
            <a:r>
              <a:rPr dirty="0" sz="2400" spc="-5" b="1">
                <a:latin typeface="Times New Roman"/>
                <a:cs typeface="Times New Roman"/>
              </a:rPr>
              <a:t>des </a:t>
            </a:r>
            <a:r>
              <a:rPr dirty="0" sz="2400" b="1">
                <a:latin typeface="Times New Roman"/>
                <a:cs typeface="Times New Roman"/>
              </a:rPr>
              <a:t>théories</a:t>
            </a:r>
            <a:r>
              <a:rPr dirty="0" sz="2400" spc="-14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validées  </a:t>
            </a:r>
            <a:r>
              <a:rPr dirty="0" sz="2400" spc="-10" b="1">
                <a:latin typeface="Times New Roman"/>
                <a:cs typeface="Times New Roman"/>
              </a:rPr>
              <a:t>entre </a:t>
            </a:r>
            <a:r>
              <a:rPr dirty="0" sz="2400" b="1">
                <a:latin typeface="Times New Roman"/>
                <a:cs typeface="Times New Roman"/>
              </a:rPr>
              <a:t>le </a:t>
            </a:r>
            <a:r>
              <a:rPr dirty="0" sz="2400" spc="-5" b="1">
                <a:latin typeface="Times New Roman"/>
                <a:cs typeface="Times New Roman"/>
              </a:rPr>
              <a:t>17ème </a:t>
            </a:r>
            <a:r>
              <a:rPr dirty="0" sz="2400" b="1">
                <a:latin typeface="Times New Roman"/>
                <a:cs typeface="Times New Roman"/>
              </a:rPr>
              <a:t>et la fin du 19ème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siècle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54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400" spc="-5">
                <a:latin typeface="Times New Roman"/>
                <a:cs typeface="Times New Roman"/>
              </a:rPr>
              <a:t>Parmi </a:t>
            </a:r>
            <a:r>
              <a:rPr dirty="0" sz="2400">
                <a:latin typeface="Times New Roman"/>
                <a:cs typeface="Times New Roman"/>
              </a:rPr>
              <a:t>les grandes théories de la physique classique, citons</a:t>
            </a:r>
            <a:r>
              <a:rPr dirty="0" sz="2400" spc="-15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90000"/>
              </a:lnSpc>
              <a:spcBef>
                <a:spcPts val="495"/>
              </a:spcBef>
              <a:buFont typeface="Times New Roman"/>
              <a:buChar char="–"/>
              <a:tabLst>
                <a:tab pos="756285" algn="l"/>
                <a:tab pos="756920" algn="l"/>
              </a:tabLst>
            </a:pPr>
            <a:r>
              <a:rPr dirty="0" sz="2000" spc="-15" b="1">
                <a:latin typeface="Times New Roman"/>
                <a:cs typeface="Times New Roman"/>
              </a:rPr>
              <a:t>L’électrostatique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est l’étude des </a:t>
            </a:r>
            <a:r>
              <a:rPr dirty="0" sz="2000" spc="-5">
                <a:latin typeface="Times New Roman"/>
                <a:cs typeface="Times New Roman"/>
              </a:rPr>
              <a:t>charges </a:t>
            </a:r>
            <a:r>
              <a:rPr dirty="0" sz="2000">
                <a:latin typeface="Times New Roman"/>
                <a:cs typeface="Times New Roman"/>
              </a:rPr>
              <a:t>électriques </a:t>
            </a:r>
            <a:r>
              <a:rPr dirty="0" sz="2000" spc="-5">
                <a:latin typeface="Times New Roman"/>
                <a:cs typeface="Times New Roman"/>
              </a:rPr>
              <a:t>immobiles </a:t>
            </a:r>
            <a:r>
              <a:rPr dirty="0" sz="2000">
                <a:latin typeface="Times New Roman"/>
                <a:cs typeface="Times New Roman"/>
              </a:rPr>
              <a:t>et de </a:t>
            </a:r>
            <a:r>
              <a:rPr dirty="0" sz="2000" spc="-5">
                <a:latin typeface="Times New Roman"/>
                <a:cs typeface="Times New Roman"/>
              </a:rPr>
              <a:t>leur  </a:t>
            </a:r>
            <a:r>
              <a:rPr dirty="0" sz="2000">
                <a:latin typeface="Times New Roman"/>
                <a:cs typeface="Times New Roman"/>
              </a:rPr>
              <a:t>interaction</a:t>
            </a:r>
            <a:r>
              <a:rPr dirty="0" sz="2000" b="1">
                <a:latin typeface="Times New Roman"/>
                <a:cs typeface="Times New Roman"/>
              </a:rPr>
              <a:t>. </a:t>
            </a:r>
            <a:r>
              <a:rPr dirty="0" sz="2000">
                <a:latin typeface="Times New Roman"/>
                <a:cs typeface="Times New Roman"/>
              </a:rPr>
              <a:t>En 1752, on invente le </a:t>
            </a:r>
            <a:r>
              <a:rPr dirty="0" sz="2000" spc="-5" b="1">
                <a:latin typeface="Times New Roman"/>
                <a:cs typeface="Times New Roman"/>
              </a:rPr>
              <a:t>paratonnerre </a:t>
            </a:r>
            <a:r>
              <a:rPr dirty="0" sz="2000">
                <a:latin typeface="Times New Roman"/>
                <a:cs typeface="Times New Roman"/>
              </a:rPr>
              <a:t>et on établit la </a:t>
            </a:r>
            <a:r>
              <a:rPr dirty="0" sz="2000" spc="-5" b="1">
                <a:latin typeface="Times New Roman"/>
                <a:cs typeface="Times New Roman"/>
              </a:rPr>
              <a:t>nature  </a:t>
            </a:r>
            <a:r>
              <a:rPr dirty="0" sz="2000" b="1">
                <a:latin typeface="Times New Roman"/>
                <a:cs typeface="Times New Roman"/>
              </a:rPr>
              <a:t>électrique de la </a:t>
            </a:r>
            <a:r>
              <a:rPr dirty="0" sz="2000" spc="-5" b="1">
                <a:latin typeface="Times New Roman"/>
                <a:cs typeface="Times New Roman"/>
              </a:rPr>
              <a:t>foudre</a:t>
            </a:r>
            <a:r>
              <a:rPr dirty="0" sz="2000" spc="-5">
                <a:latin typeface="Times New Roman"/>
                <a:cs typeface="Times New Roman"/>
              </a:rPr>
              <a:t>. </a:t>
            </a:r>
            <a:r>
              <a:rPr dirty="0" sz="2000">
                <a:latin typeface="Times New Roman"/>
                <a:cs typeface="Times New Roman"/>
              </a:rPr>
              <a:t>En 1785, </a:t>
            </a:r>
            <a:r>
              <a:rPr dirty="0" sz="2000" spc="-5">
                <a:latin typeface="Times New Roman"/>
                <a:cs typeface="Times New Roman"/>
              </a:rPr>
              <a:t>Coulomb </a:t>
            </a:r>
            <a:r>
              <a:rPr dirty="0" sz="2000">
                <a:latin typeface="Times New Roman"/>
                <a:cs typeface="Times New Roman"/>
              </a:rPr>
              <a:t>énonce </a:t>
            </a:r>
            <a:r>
              <a:rPr dirty="0" sz="2000" spc="-5">
                <a:latin typeface="Times New Roman"/>
                <a:cs typeface="Times New Roman"/>
              </a:rPr>
              <a:t>les premières </a:t>
            </a:r>
            <a:r>
              <a:rPr dirty="0" sz="2000" b="1">
                <a:latin typeface="Times New Roman"/>
                <a:cs typeface="Times New Roman"/>
              </a:rPr>
              <a:t>lois  </a:t>
            </a:r>
            <a:r>
              <a:rPr dirty="0" sz="2000" spc="-5">
                <a:latin typeface="Times New Roman"/>
                <a:cs typeface="Times New Roman"/>
              </a:rPr>
              <a:t>expérimentales </a:t>
            </a:r>
            <a:r>
              <a:rPr dirty="0" sz="2000">
                <a:latin typeface="Times New Roman"/>
                <a:cs typeface="Times New Roman"/>
              </a:rPr>
              <a:t>et théoriques de </a:t>
            </a:r>
            <a:r>
              <a:rPr dirty="0" sz="2000" spc="-5">
                <a:latin typeface="Times New Roman"/>
                <a:cs typeface="Times New Roman"/>
              </a:rPr>
              <a:t>l’électricité </a:t>
            </a:r>
            <a:r>
              <a:rPr dirty="0" sz="2000">
                <a:latin typeface="Times New Roman"/>
                <a:cs typeface="Times New Roman"/>
              </a:rPr>
              <a:t>: il est le </a:t>
            </a:r>
            <a:r>
              <a:rPr dirty="0" sz="2000" spc="-5">
                <a:latin typeface="Times New Roman"/>
                <a:cs typeface="Times New Roman"/>
              </a:rPr>
              <a:t>premier </a:t>
            </a:r>
            <a:r>
              <a:rPr dirty="0" sz="2000">
                <a:latin typeface="Times New Roman"/>
                <a:cs typeface="Times New Roman"/>
              </a:rPr>
              <a:t>à montrer  </a:t>
            </a:r>
            <a:r>
              <a:rPr dirty="0" sz="2000" spc="-5">
                <a:latin typeface="Times New Roman"/>
                <a:cs typeface="Times New Roman"/>
              </a:rPr>
              <a:t>expérimentalement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 spc="-5">
                <a:latin typeface="Times New Roman"/>
                <a:cs typeface="Times New Roman"/>
              </a:rPr>
              <a:t>les charges </a:t>
            </a:r>
            <a:r>
              <a:rPr dirty="0" sz="2000">
                <a:latin typeface="Times New Roman"/>
                <a:cs typeface="Times New Roman"/>
              </a:rPr>
              <a:t>électriques </a:t>
            </a:r>
            <a:r>
              <a:rPr dirty="0" sz="2000" spc="-5">
                <a:latin typeface="Times New Roman"/>
                <a:cs typeface="Times New Roman"/>
              </a:rPr>
              <a:t>s’attirent </a:t>
            </a:r>
            <a:r>
              <a:rPr dirty="0" sz="2000">
                <a:latin typeface="Times New Roman"/>
                <a:cs typeface="Times New Roman"/>
              </a:rPr>
              <a:t>ou </a:t>
            </a:r>
            <a:r>
              <a:rPr dirty="0" sz="2000" spc="-5">
                <a:latin typeface="Times New Roman"/>
                <a:cs typeface="Times New Roman"/>
              </a:rPr>
              <a:t>se </a:t>
            </a:r>
            <a:r>
              <a:rPr dirty="0" sz="2000">
                <a:latin typeface="Times New Roman"/>
                <a:cs typeface="Times New Roman"/>
              </a:rPr>
              <a:t>repoussent</a:t>
            </a:r>
            <a:r>
              <a:rPr dirty="0" sz="2000" spc="-17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suivant 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 b="1">
                <a:latin typeface="Times New Roman"/>
                <a:cs typeface="Times New Roman"/>
              </a:rPr>
              <a:t>loi </a:t>
            </a:r>
            <a:r>
              <a:rPr dirty="0" sz="2000">
                <a:latin typeface="Times New Roman"/>
                <a:cs typeface="Times New Roman"/>
              </a:rPr>
              <a:t>où intervient l’inverse du carré 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distance entre </a:t>
            </a:r>
            <a:r>
              <a:rPr dirty="0" sz="2000" spc="-5">
                <a:latin typeface="Times New Roman"/>
                <a:cs typeface="Times New Roman"/>
              </a:rPr>
              <a:t>les</a:t>
            </a:r>
            <a:r>
              <a:rPr dirty="0" sz="2000" spc="-21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charges.</a:t>
            </a:r>
            <a:endParaRPr sz="2000">
              <a:latin typeface="Times New Roman"/>
              <a:cs typeface="Times New Roman"/>
            </a:endParaRPr>
          </a:p>
          <a:p>
            <a:pPr lvl="1" marL="756285" marR="173990" indent="-287020">
              <a:lnSpc>
                <a:spcPct val="9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Les </a:t>
            </a:r>
            <a:r>
              <a:rPr dirty="0" sz="2000" spc="-10" b="1">
                <a:latin typeface="Times New Roman"/>
                <a:cs typeface="Times New Roman"/>
              </a:rPr>
              <a:t>premières </a:t>
            </a:r>
            <a:r>
              <a:rPr dirty="0" sz="2000" b="1">
                <a:latin typeface="Times New Roman"/>
                <a:cs typeface="Times New Roman"/>
              </a:rPr>
              <a:t>théories atomiques </a:t>
            </a:r>
            <a:r>
              <a:rPr dirty="0" sz="2000">
                <a:latin typeface="Times New Roman"/>
                <a:cs typeface="Times New Roman"/>
              </a:rPr>
              <a:t>: le concept moderne </a:t>
            </a:r>
            <a:r>
              <a:rPr dirty="0" sz="2000" spc="-5">
                <a:latin typeface="Times New Roman"/>
                <a:cs typeface="Times New Roman"/>
              </a:rPr>
              <a:t>d’atome </a:t>
            </a:r>
            <a:r>
              <a:rPr dirty="0" sz="2000">
                <a:latin typeface="Times New Roman"/>
                <a:cs typeface="Times New Roman"/>
              </a:rPr>
              <a:t>est proposé  par le </a:t>
            </a:r>
            <a:r>
              <a:rPr dirty="0" sz="2000" spc="-5">
                <a:latin typeface="Times New Roman"/>
                <a:cs typeface="Times New Roman"/>
              </a:rPr>
              <a:t>chimiste </a:t>
            </a:r>
            <a:r>
              <a:rPr dirty="0" sz="2000">
                <a:latin typeface="Times New Roman"/>
                <a:cs typeface="Times New Roman"/>
              </a:rPr>
              <a:t>et physicien J. Dalton en </a:t>
            </a:r>
            <a:r>
              <a:rPr dirty="0" sz="2000" spc="5">
                <a:latin typeface="Times New Roman"/>
                <a:cs typeface="Times New Roman"/>
              </a:rPr>
              <a:t>1808, </a:t>
            </a:r>
            <a:r>
              <a:rPr dirty="0" sz="2000">
                <a:latin typeface="Times New Roman"/>
                <a:cs typeface="Times New Roman"/>
              </a:rPr>
              <a:t>tandis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la notion de</a:t>
            </a:r>
            <a:r>
              <a:rPr dirty="0" sz="2000" spc="-2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molécule  </a:t>
            </a:r>
            <a:r>
              <a:rPr dirty="0" sz="2000">
                <a:latin typeface="Times New Roman"/>
                <a:cs typeface="Times New Roman"/>
              </a:rPr>
              <a:t>est précisée par le physicien</a:t>
            </a:r>
            <a:r>
              <a:rPr dirty="0" sz="2000" spc="-385">
                <a:latin typeface="Times New Roman"/>
                <a:cs typeface="Times New Roman"/>
              </a:rPr>
              <a:t> </a:t>
            </a:r>
            <a:r>
              <a:rPr dirty="0" sz="2000" spc="-15">
                <a:latin typeface="Times New Roman"/>
                <a:cs typeface="Times New Roman"/>
              </a:rPr>
              <a:t>Avogadro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-10">
                <a:latin typeface="Times New Roman"/>
                <a:cs typeface="Times New Roman"/>
              </a:rPr>
              <a:t>1811, </a:t>
            </a:r>
            <a:r>
              <a:rPr dirty="0" sz="2000">
                <a:latin typeface="Times New Roman"/>
                <a:cs typeface="Times New Roman"/>
              </a:rPr>
              <a:t>lorsqu’il publie </a:t>
            </a:r>
            <a:r>
              <a:rPr dirty="0" sz="2000" spc="-5">
                <a:latin typeface="Times New Roman"/>
                <a:cs typeface="Times New Roman"/>
              </a:rPr>
              <a:t>ses </a:t>
            </a:r>
            <a:r>
              <a:rPr dirty="0" sz="2000">
                <a:latin typeface="Times New Roman"/>
                <a:cs typeface="Times New Roman"/>
              </a:rPr>
              <a:t>travaux sur  la </a:t>
            </a:r>
            <a:r>
              <a:rPr dirty="0" sz="2000" b="1">
                <a:latin typeface="Times New Roman"/>
                <a:cs typeface="Times New Roman"/>
              </a:rPr>
              <a:t>théorie </a:t>
            </a:r>
            <a:r>
              <a:rPr dirty="0" sz="2000" spc="-5" b="1">
                <a:latin typeface="Times New Roman"/>
                <a:cs typeface="Times New Roman"/>
              </a:rPr>
              <a:t>moléculaire </a:t>
            </a:r>
            <a:r>
              <a:rPr dirty="0" sz="2000" b="1">
                <a:latin typeface="Times New Roman"/>
                <a:cs typeface="Times New Roman"/>
              </a:rPr>
              <a:t>des</a:t>
            </a:r>
            <a:r>
              <a:rPr dirty="0" sz="2000" spc="-8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gaz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lvl="1" marL="756285" marR="48895" indent="-287020">
              <a:lnSpc>
                <a:spcPct val="90000"/>
              </a:lnSpc>
              <a:spcBef>
                <a:spcPts val="480"/>
              </a:spcBef>
              <a:buFont typeface="Times New Roman"/>
              <a:buChar char="–"/>
              <a:tabLst>
                <a:tab pos="756285" algn="l"/>
                <a:tab pos="756920" algn="l"/>
              </a:tabLst>
            </a:pPr>
            <a:r>
              <a:rPr dirty="0" sz="2000" spc="-15" b="1">
                <a:latin typeface="Times New Roman"/>
                <a:cs typeface="Times New Roman"/>
              </a:rPr>
              <a:t>L’électromagnétisme </a:t>
            </a:r>
            <a:r>
              <a:rPr dirty="0" sz="2000">
                <a:latin typeface="Times New Roman"/>
                <a:cs typeface="Times New Roman"/>
              </a:rPr>
              <a:t>est l’étude de </a:t>
            </a:r>
            <a:r>
              <a:rPr dirty="0" sz="2000" spc="-5">
                <a:latin typeface="Times New Roman"/>
                <a:cs typeface="Times New Roman"/>
              </a:rPr>
              <a:t>l’ensemble </a:t>
            </a:r>
            <a:r>
              <a:rPr dirty="0" sz="2000">
                <a:latin typeface="Times New Roman"/>
                <a:cs typeface="Times New Roman"/>
              </a:rPr>
              <a:t>des phénomènes électriques et  magnétiques. Le </a:t>
            </a:r>
            <a:r>
              <a:rPr dirty="0" sz="2000" spc="-5">
                <a:latin typeface="Times New Roman"/>
                <a:cs typeface="Times New Roman"/>
              </a:rPr>
              <a:t>lien </a:t>
            </a:r>
            <a:r>
              <a:rPr dirty="0" sz="2000">
                <a:latin typeface="Times New Roman"/>
                <a:cs typeface="Times New Roman"/>
              </a:rPr>
              <a:t>entre </a:t>
            </a:r>
            <a:r>
              <a:rPr dirty="0" sz="2000" spc="-5">
                <a:latin typeface="Times New Roman"/>
                <a:cs typeface="Times New Roman"/>
              </a:rPr>
              <a:t>l’électricité </a:t>
            </a:r>
            <a:r>
              <a:rPr dirty="0" sz="2000">
                <a:latin typeface="Times New Roman"/>
                <a:cs typeface="Times New Roman"/>
              </a:rPr>
              <a:t>et le </a:t>
            </a:r>
            <a:r>
              <a:rPr dirty="0" sz="2000" spc="-5">
                <a:latin typeface="Times New Roman"/>
                <a:cs typeface="Times New Roman"/>
              </a:rPr>
              <a:t>magnétisme </a:t>
            </a:r>
            <a:r>
              <a:rPr dirty="0" sz="2000">
                <a:latin typeface="Times New Roman"/>
                <a:cs typeface="Times New Roman"/>
              </a:rPr>
              <a:t>est fait en </a:t>
            </a:r>
            <a:r>
              <a:rPr dirty="0" sz="2000" spc="5">
                <a:latin typeface="Times New Roman"/>
                <a:cs typeface="Times New Roman"/>
              </a:rPr>
              <a:t>1873 </a:t>
            </a:r>
            <a:r>
              <a:rPr dirty="0" sz="2000">
                <a:latin typeface="Times New Roman"/>
                <a:cs typeface="Times New Roman"/>
              </a:rPr>
              <a:t>par le  physicien Maxwell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découvre ses quatres équations </a:t>
            </a:r>
            <a:r>
              <a:rPr dirty="0" sz="2000" spc="-5">
                <a:latin typeface="Times New Roman"/>
                <a:cs typeface="Times New Roman"/>
              </a:rPr>
              <a:t>fondamentales. </a:t>
            </a:r>
            <a:r>
              <a:rPr dirty="0" sz="2000">
                <a:latin typeface="Times New Roman"/>
                <a:cs typeface="Times New Roman"/>
              </a:rPr>
              <a:t>La</a:t>
            </a:r>
            <a:r>
              <a:rPr dirty="0" sz="2000" spc="-20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nature  </a:t>
            </a:r>
            <a:r>
              <a:rPr dirty="0" sz="2000" spc="-5">
                <a:latin typeface="Times New Roman"/>
                <a:cs typeface="Times New Roman"/>
              </a:rPr>
              <a:t>électromagnétique </a:t>
            </a:r>
            <a:r>
              <a:rPr dirty="0" sz="2000">
                <a:latin typeface="Times New Roman"/>
                <a:cs typeface="Times New Roman"/>
              </a:rPr>
              <a:t>de la </a:t>
            </a:r>
            <a:r>
              <a:rPr dirty="0" sz="2000" spc="-5">
                <a:latin typeface="Times New Roman"/>
                <a:cs typeface="Times New Roman"/>
              </a:rPr>
              <a:t>lumière </a:t>
            </a:r>
            <a:r>
              <a:rPr dirty="0" sz="2000">
                <a:latin typeface="Times New Roman"/>
                <a:cs typeface="Times New Roman"/>
              </a:rPr>
              <a:t>est alors </a:t>
            </a:r>
            <a:r>
              <a:rPr dirty="0" sz="2000" spc="-5">
                <a:latin typeface="Times New Roman"/>
                <a:cs typeface="Times New Roman"/>
              </a:rPr>
              <a:t>établie. </a:t>
            </a:r>
            <a:r>
              <a:rPr dirty="0" sz="2000">
                <a:latin typeface="Times New Roman"/>
                <a:cs typeface="Times New Roman"/>
              </a:rPr>
              <a:t>C’est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>
                <a:latin typeface="Times New Roman"/>
                <a:cs typeface="Times New Roman"/>
              </a:rPr>
              <a:t>véritable révolution  dans </a:t>
            </a:r>
            <a:r>
              <a:rPr dirty="0" sz="2000" spc="-5">
                <a:latin typeface="Times New Roman"/>
                <a:cs typeface="Times New Roman"/>
              </a:rPr>
              <a:t>l’histoire </a:t>
            </a:r>
            <a:r>
              <a:rPr dirty="0" sz="2000">
                <a:latin typeface="Times New Roman"/>
                <a:cs typeface="Times New Roman"/>
              </a:rPr>
              <a:t>de la physique : </a:t>
            </a: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10" b="1">
                <a:latin typeface="Times New Roman"/>
                <a:cs typeface="Times New Roman"/>
              </a:rPr>
              <a:t>lumière </a:t>
            </a:r>
            <a:r>
              <a:rPr dirty="0" sz="2000" b="1">
                <a:latin typeface="Times New Roman"/>
                <a:cs typeface="Times New Roman"/>
              </a:rPr>
              <a:t>est une onde </a:t>
            </a:r>
            <a:r>
              <a:rPr dirty="0" sz="2000" spc="-5" b="1">
                <a:latin typeface="Times New Roman"/>
                <a:cs typeface="Times New Roman"/>
              </a:rPr>
              <a:t>électromagnétique</a:t>
            </a:r>
            <a:r>
              <a:rPr dirty="0" sz="2000" spc="-5">
                <a:latin typeface="Times New Roman"/>
                <a:cs typeface="Times New Roman"/>
              </a:rPr>
              <a:t>,</a:t>
            </a:r>
            <a:r>
              <a:rPr dirty="0" sz="2000" spc="-110">
                <a:latin typeface="Times New Roman"/>
                <a:cs typeface="Times New Roman"/>
              </a:rPr>
              <a:t> </a:t>
            </a:r>
            <a:r>
              <a:rPr dirty="0" sz="2000" spc="5">
                <a:latin typeface="Times New Roman"/>
                <a:cs typeface="Times New Roman"/>
              </a:rPr>
              <a:t>qui  </a:t>
            </a:r>
            <a:r>
              <a:rPr dirty="0" sz="2000">
                <a:latin typeface="Times New Roman"/>
                <a:cs typeface="Times New Roman"/>
              </a:rPr>
              <a:t>naît des variations dans le </a:t>
            </a:r>
            <a:r>
              <a:rPr dirty="0" sz="2000" spc="-5">
                <a:latin typeface="Times New Roman"/>
                <a:cs typeface="Times New Roman"/>
              </a:rPr>
              <a:t>temps </a:t>
            </a:r>
            <a:r>
              <a:rPr dirty="0" sz="2000">
                <a:latin typeface="Times New Roman"/>
                <a:cs typeface="Times New Roman"/>
              </a:rPr>
              <a:t>et l’espace des </a:t>
            </a:r>
            <a:r>
              <a:rPr dirty="0" sz="2000" spc="-5">
                <a:latin typeface="Times New Roman"/>
                <a:cs typeface="Times New Roman"/>
              </a:rPr>
              <a:t>champs </a:t>
            </a:r>
            <a:r>
              <a:rPr dirty="0" sz="2000">
                <a:latin typeface="Times New Roman"/>
                <a:cs typeface="Times New Roman"/>
              </a:rPr>
              <a:t>électriques et  magnétiques.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410080"/>
            <a:ext cx="8962390" cy="441579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355600" marR="27305" indent="-342900">
              <a:lnSpc>
                <a:spcPct val="90000"/>
              </a:lnSpc>
              <a:spcBef>
                <a:spcPts val="385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La thermodynamique : </a:t>
            </a:r>
            <a:r>
              <a:rPr dirty="0" sz="2400">
                <a:latin typeface="Times New Roman"/>
                <a:cs typeface="Times New Roman"/>
              </a:rPr>
              <a:t>cette théorie relie </a:t>
            </a:r>
            <a:r>
              <a:rPr dirty="0" sz="2400" spc="-5">
                <a:latin typeface="Times New Roman"/>
                <a:cs typeface="Times New Roman"/>
              </a:rPr>
              <a:t>les </a:t>
            </a:r>
            <a:r>
              <a:rPr dirty="0" sz="2400">
                <a:latin typeface="Times New Roman"/>
                <a:cs typeface="Times New Roman"/>
              </a:rPr>
              <a:t>concepts, jusque-là  </a:t>
            </a:r>
            <a:r>
              <a:rPr dirty="0" sz="2400" spc="-5">
                <a:latin typeface="Times New Roman"/>
                <a:cs typeface="Times New Roman"/>
              </a:rPr>
              <a:t>imprécis, </a:t>
            </a:r>
            <a:r>
              <a:rPr dirty="0" sz="2400">
                <a:latin typeface="Times New Roman"/>
                <a:cs typeface="Times New Roman"/>
              </a:rPr>
              <a:t>de </a:t>
            </a:r>
            <a:r>
              <a:rPr dirty="0" sz="2400" b="1">
                <a:latin typeface="Times New Roman"/>
                <a:cs typeface="Times New Roman"/>
              </a:rPr>
              <a:t>chaleur et </a:t>
            </a:r>
            <a:r>
              <a:rPr dirty="0" sz="2400" spc="-10" b="1">
                <a:latin typeface="Times New Roman"/>
                <a:cs typeface="Times New Roman"/>
              </a:rPr>
              <a:t>de </a:t>
            </a:r>
            <a:r>
              <a:rPr dirty="0" sz="2400" spc="-5" b="1">
                <a:latin typeface="Times New Roman"/>
                <a:cs typeface="Times New Roman"/>
              </a:rPr>
              <a:t>température </a:t>
            </a:r>
            <a:r>
              <a:rPr dirty="0" sz="2400">
                <a:latin typeface="Times New Roman"/>
                <a:cs typeface="Times New Roman"/>
              </a:rPr>
              <a:t>à ceux, </a:t>
            </a:r>
            <a:r>
              <a:rPr dirty="0" sz="2400" spc="-5">
                <a:latin typeface="Times New Roman"/>
                <a:cs typeface="Times New Roman"/>
              </a:rPr>
              <a:t>purement  mécaniques, </a:t>
            </a:r>
            <a:r>
              <a:rPr dirty="0" sz="2400">
                <a:latin typeface="Times New Roman"/>
                <a:cs typeface="Times New Roman"/>
              </a:rPr>
              <a:t>de </a:t>
            </a:r>
            <a:r>
              <a:rPr dirty="0" sz="2400" b="1">
                <a:latin typeface="Times New Roman"/>
                <a:cs typeface="Times New Roman"/>
              </a:rPr>
              <a:t>travail et d’énergie</a:t>
            </a:r>
            <a:r>
              <a:rPr dirty="0" sz="2400">
                <a:latin typeface="Times New Roman"/>
                <a:cs typeface="Times New Roman"/>
              </a:rPr>
              <a:t>. La </a:t>
            </a:r>
            <a:r>
              <a:rPr dirty="0" sz="2400" spc="-5">
                <a:latin typeface="Times New Roman"/>
                <a:cs typeface="Times New Roman"/>
              </a:rPr>
              <a:t>thermodynamique </a:t>
            </a:r>
            <a:r>
              <a:rPr dirty="0" sz="2400">
                <a:latin typeface="Times New Roman"/>
                <a:cs typeface="Times New Roman"/>
              </a:rPr>
              <a:t>étudie  donc les </a:t>
            </a:r>
            <a:r>
              <a:rPr dirty="0" sz="2400" spc="-5">
                <a:latin typeface="Times New Roman"/>
                <a:cs typeface="Times New Roman"/>
              </a:rPr>
              <a:t>transformations </a:t>
            </a:r>
            <a:r>
              <a:rPr dirty="0" sz="2400">
                <a:latin typeface="Times New Roman"/>
                <a:cs typeface="Times New Roman"/>
              </a:rPr>
              <a:t>de la </a:t>
            </a:r>
            <a:r>
              <a:rPr dirty="0" sz="2400" spc="-5">
                <a:latin typeface="Times New Roman"/>
                <a:cs typeface="Times New Roman"/>
              </a:rPr>
              <a:t>matière </a:t>
            </a:r>
            <a:r>
              <a:rPr dirty="0" sz="2400">
                <a:latin typeface="Times New Roman"/>
                <a:cs typeface="Times New Roman"/>
              </a:rPr>
              <a:t>et de </a:t>
            </a:r>
            <a:r>
              <a:rPr dirty="0" sz="2400" spc="-5">
                <a:latin typeface="Times New Roman"/>
                <a:cs typeface="Times New Roman"/>
              </a:rPr>
              <a:t>l’énergie </a:t>
            </a:r>
            <a:r>
              <a:rPr dirty="0" sz="2400">
                <a:latin typeface="Times New Roman"/>
                <a:cs typeface="Times New Roman"/>
              </a:rPr>
              <a:t>des </a:t>
            </a:r>
            <a:r>
              <a:rPr dirty="0" sz="2400" spc="-5">
                <a:latin typeface="Times New Roman"/>
                <a:cs typeface="Times New Roman"/>
              </a:rPr>
              <a:t>systèmes  </a:t>
            </a:r>
            <a:r>
              <a:rPr dirty="0" sz="2400" spc="-5" b="1">
                <a:latin typeface="Times New Roman"/>
                <a:cs typeface="Times New Roman"/>
              </a:rPr>
              <a:t>macroscopiques</a:t>
            </a:r>
            <a:r>
              <a:rPr dirty="0" sz="2400" spc="-5">
                <a:latin typeface="Times New Roman"/>
                <a:cs typeface="Times New Roman"/>
              </a:rPr>
              <a:t>, </a:t>
            </a:r>
            <a:r>
              <a:rPr dirty="0" sz="2400">
                <a:latin typeface="Times New Roman"/>
                <a:cs typeface="Times New Roman"/>
              </a:rPr>
              <a:t>c’est à dire visibles à l’oeil nu. </a:t>
            </a:r>
            <a:r>
              <a:rPr dirty="0" sz="2400" spc="-5">
                <a:latin typeface="Times New Roman"/>
                <a:cs typeface="Times New Roman"/>
              </a:rPr>
              <a:t>La première </a:t>
            </a:r>
            <a:r>
              <a:rPr dirty="0" sz="2400">
                <a:latin typeface="Times New Roman"/>
                <a:cs typeface="Times New Roman"/>
              </a:rPr>
              <a:t>relation  entre la chaleur et les autres </a:t>
            </a:r>
            <a:r>
              <a:rPr dirty="0" sz="2400" spc="-5">
                <a:latin typeface="Times New Roman"/>
                <a:cs typeface="Times New Roman"/>
              </a:rPr>
              <a:t>formes d’énergie </a:t>
            </a:r>
            <a:r>
              <a:rPr dirty="0" sz="2400">
                <a:latin typeface="Times New Roman"/>
                <a:cs typeface="Times New Roman"/>
              </a:rPr>
              <a:t>est observée en 1798  par le physicien </a:t>
            </a:r>
            <a:r>
              <a:rPr dirty="0" sz="2400" spc="-5">
                <a:latin typeface="Times New Roman"/>
                <a:cs typeface="Times New Roman"/>
              </a:rPr>
              <a:t>Thompson </a:t>
            </a:r>
            <a:r>
              <a:rPr dirty="0" sz="2400">
                <a:latin typeface="Times New Roman"/>
                <a:cs typeface="Times New Roman"/>
              </a:rPr>
              <a:t>qui </a:t>
            </a:r>
            <a:r>
              <a:rPr dirty="0" sz="2400" spc="-5">
                <a:latin typeface="Times New Roman"/>
                <a:cs typeface="Times New Roman"/>
              </a:rPr>
              <a:t>remarque </a:t>
            </a:r>
            <a:r>
              <a:rPr dirty="0" sz="2400">
                <a:latin typeface="Times New Roman"/>
                <a:cs typeface="Times New Roman"/>
              </a:rPr>
              <a:t>que la </a:t>
            </a:r>
            <a:r>
              <a:rPr dirty="0" sz="2400" b="1">
                <a:latin typeface="Times New Roman"/>
                <a:cs typeface="Times New Roman"/>
              </a:rPr>
              <a:t>chaleur </a:t>
            </a:r>
            <a:r>
              <a:rPr dirty="0" sz="2400">
                <a:latin typeface="Times New Roman"/>
                <a:cs typeface="Times New Roman"/>
              </a:rPr>
              <a:t>produite par  le </a:t>
            </a:r>
            <a:r>
              <a:rPr dirty="0" sz="2400" spc="-5">
                <a:latin typeface="Times New Roman"/>
                <a:cs typeface="Times New Roman"/>
              </a:rPr>
              <a:t>forage </a:t>
            </a:r>
            <a:r>
              <a:rPr dirty="0" sz="2400">
                <a:latin typeface="Times New Roman"/>
                <a:cs typeface="Times New Roman"/>
              </a:rPr>
              <a:t>des pièces </a:t>
            </a:r>
            <a:r>
              <a:rPr dirty="0" sz="2400" spc="-5">
                <a:latin typeface="Times New Roman"/>
                <a:cs typeface="Times New Roman"/>
              </a:rPr>
              <a:t>d’artillerie </a:t>
            </a:r>
            <a:r>
              <a:rPr dirty="0" sz="2400">
                <a:latin typeface="Times New Roman"/>
                <a:cs typeface="Times New Roman"/>
              </a:rPr>
              <a:t>est </a:t>
            </a:r>
            <a:r>
              <a:rPr dirty="0" sz="2400" spc="-5" b="1">
                <a:latin typeface="Times New Roman"/>
                <a:cs typeface="Times New Roman"/>
              </a:rPr>
              <a:t>proportionnelle au </a:t>
            </a:r>
            <a:r>
              <a:rPr dirty="0" sz="2400" b="1">
                <a:latin typeface="Times New Roman"/>
                <a:cs typeface="Times New Roman"/>
              </a:rPr>
              <a:t>travail</a:t>
            </a:r>
            <a:r>
              <a:rPr dirty="0" sz="2400" spc="-5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fourni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90000"/>
              </a:lnSpc>
              <a:spcBef>
                <a:spcPts val="575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La mécanique statistique </a:t>
            </a:r>
            <a:r>
              <a:rPr dirty="0" sz="2400">
                <a:latin typeface="Times New Roman"/>
                <a:cs typeface="Times New Roman"/>
              </a:rPr>
              <a:t>: développée au </a:t>
            </a:r>
            <a:r>
              <a:rPr dirty="0" sz="2400" spc="-5">
                <a:latin typeface="Times New Roman"/>
                <a:cs typeface="Times New Roman"/>
              </a:rPr>
              <a:t>19ème </a:t>
            </a:r>
            <a:r>
              <a:rPr dirty="0" sz="2400">
                <a:latin typeface="Times New Roman"/>
                <a:cs typeface="Times New Roman"/>
              </a:rPr>
              <a:t>siècle par</a:t>
            </a:r>
            <a:r>
              <a:rPr dirty="0" sz="2400" spc="-16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Maxwell,  </a:t>
            </a:r>
            <a:r>
              <a:rPr dirty="0" sz="2400" spc="-5">
                <a:latin typeface="Times New Roman"/>
                <a:cs typeface="Times New Roman"/>
              </a:rPr>
              <a:t>Boltzmann </a:t>
            </a:r>
            <a:r>
              <a:rPr dirty="0" sz="2400">
                <a:latin typeface="Times New Roman"/>
                <a:cs typeface="Times New Roman"/>
              </a:rPr>
              <a:t>et </a:t>
            </a:r>
            <a:r>
              <a:rPr dirty="0" sz="2400" spc="-5">
                <a:latin typeface="Times New Roman"/>
                <a:cs typeface="Times New Roman"/>
              </a:rPr>
              <a:t>Gibbs, </a:t>
            </a:r>
            <a:r>
              <a:rPr dirty="0" sz="2400">
                <a:latin typeface="Times New Roman"/>
                <a:cs typeface="Times New Roman"/>
              </a:rPr>
              <a:t>elle </a:t>
            </a:r>
            <a:r>
              <a:rPr dirty="0" sz="2400" spc="-5">
                <a:latin typeface="Times New Roman"/>
                <a:cs typeface="Times New Roman"/>
              </a:rPr>
              <a:t>vise à </a:t>
            </a:r>
            <a:r>
              <a:rPr dirty="0" sz="2400">
                <a:latin typeface="Times New Roman"/>
                <a:cs typeface="Times New Roman"/>
              </a:rPr>
              <a:t>expliquer </a:t>
            </a:r>
            <a:r>
              <a:rPr dirty="0" sz="2400" spc="-5">
                <a:latin typeface="Times New Roman"/>
                <a:cs typeface="Times New Roman"/>
              </a:rPr>
              <a:t>les </a:t>
            </a:r>
            <a:r>
              <a:rPr dirty="0" sz="2400">
                <a:latin typeface="Times New Roman"/>
                <a:cs typeface="Times New Roman"/>
              </a:rPr>
              <a:t>propriétés  </a:t>
            </a:r>
            <a:r>
              <a:rPr dirty="0" sz="2400" spc="-5" b="1">
                <a:latin typeface="Times New Roman"/>
                <a:cs typeface="Times New Roman"/>
              </a:rPr>
              <a:t>macroscopiques </a:t>
            </a:r>
            <a:r>
              <a:rPr dirty="0" sz="2400">
                <a:latin typeface="Times New Roman"/>
                <a:cs typeface="Times New Roman"/>
              </a:rPr>
              <a:t>des corps au </a:t>
            </a:r>
            <a:r>
              <a:rPr dirty="0" sz="2400" spc="-5">
                <a:latin typeface="Times New Roman"/>
                <a:cs typeface="Times New Roman"/>
              </a:rPr>
              <a:t>moyen </a:t>
            </a:r>
            <a:r>
              <a:rPr dirty="0" sz="2400">
                <a:latin typeface="Times New Roman"/>
                <a:cs typeface="Times New Roman"/>
              </a:rPr>
              <a:t>d’une étude </a:t>
            </a:r>
            <a:r>
              <a:rPr dirty="0" sz="2400" spc="-5">
                <a:latin typeface="Times New Roman"/>
                <a:cs typeface="Times New Roman"/>
              </a:rPr>
              <a:t>statistique </a:t>
            </a:r>
            <a:r>
              <a:rPr dirty="0" sz="2400">
                <a:latin typeface="Times New Roman"/>
                <a:cs typeface="Times New Roman"/>
              </a:rPr>
              <a:t>des  </a:t>
            </a:r>
            <a:r>
              <a:rPr dirty="0" sz="2400" spc="-5">
                <a:latin typeface="Times New Roman"/>
                <a:cs typeface="Times New Roman"/>
              </a:rPr>
              <a:t>caractéristiques </a:t>
            </a:r>
            <a:r>
              <a:rPr dirty="0" sz="2400">
                <a:latin typeface="Times New Roman"/>
                <a:cs typeface="Times New Roman"/>
              </a:rPr>
              <a:t>(position, </a:t>
            </a:r>
            <a:r>
              <a:rPr dirty="0" sz="2400" spc="-5">
                <a:latin typeface="Times New Roman"/>
                <a:cs typeface="Times New Roman"/>
              </a:rPr>
              <a:t>mouvement, </a:t>
            </a:r>
            <a:r>
              <a:rPr dirty="0" sz="2400">
                <a:latin typeface="Times New Roman"/>
                <a:cs typeface="Times New Roman"/>
              </a:rPr>
              <a:t>vitesse, </a:t>
            </a:r>
            <a:r>
              <a:rPr dirty="0" sz="2400" spc="-5">
                <a:latin typeface="Times New Roman"/>
                <a:cs typeface="Times New Roman"/>
              </a:rPr>
              <a:t>énergie) </a:t>
            </a:r>
            <a:r>
              <a:rPr dirty="0" sz="2400">
                <a:latin typeface="Times New Roman"/>
                <a:cs typeface="Times New Roman"/>
              </a:rPr>
              <a:t>de leurs  constituants </a:t>
            </a:r>
            <a:r>
              <a:rPr dirty="0" sz="2400" spc="-5" b="1">
                <a:latin typeface="Times New Roman"/>
                <a:cs typeface="Times New Roman"/>
              </a:rPr>
              <a:t>microscopiques </a:t>
            </a:r>
            <a:r>
              <a:rPr dirty="0" sz="2400" spc="-5">
                <a:latin typeface="Times New Roman"/>
                <a:cs typeface="Times New Roman"/>
              </a:rPr>
              <a:t>(atomes, molécules,</a:t>
            </a:r>
            <a:r>
              <a:rPr dirty="0" sz="2400" spc="-6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etc.).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48052" y="318262"/>
            <a:ext cx="524700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La physique</a:t>
            </a:r>
            <a:r>
              <a:rPr dirty="0" sz="4400" spc="-70"/>
              <a:t> </a:t>
            </a:r>
            <a:r>
              <a:rPr dirty="0" sz="4400"/>
              <a:t>classique</a:t>
            </a:r>
            <a:endParaRPr sz="4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14397" y="424053"/>
            <a:ext cx="47682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65"/>
              <a:t> </a:t>
            </a:r>
            <a:r>
              <a:rPr dirty="0" sz="4000"/>
              <a:t>classique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88188" y="1592071"/>
            <a:ext cx="8947785" cy="411162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355600" marR="459105" indent="-343535">
              <a:lnSpc>
                <a:spcPct val="80000"/>
              </a:lnSpc>
              <a:spcBef>
                <a:spcPts val="585"/>
              </a:spcBef>
              <a:buChar char="•"/>
              <a:tabLst>
                <a:tab pos="355600" algn="l"/>
                <a:tab pos="356235" algn="l"/>
              </a:tabLst>
            </a:pPr>
            <a:r>
              <a:rPr dirty="0" sz="2000" spc="-55">
                <a:latin typeface="Times New Roman"/>
                <a:cs typeface="Times New Roman"/>
              </a:rPr>
              <a:t>Vers </a:t>
            </a:r>
            <a:r>
              <a:rPr dirty="0" sz="2000" spc="5">
                <a:latin typeface="Times New Roman"/>
                <a:cs typeface="Times New Roman"/>
              </a:rPr>
              <a:t>1880, </a:t>
            </a:r>
            <a:r>
              <a:rPr dirty="0" sz="2000">
                <a:latin typeface="Times New Roman"/>
                <a:cs typeface="Times New Roman"/>
              </a:rPr>
              <a:t>la physique </a:t>
            </a:r>
            <a:r>
              <a:rPr dirty="0" sz="2000" spc="-5">
                <a:latin typeface="Times New Roman"/>
                <a:cs typeface="Times New Roman"/>
              </a:rPr>
              <a:t>atteint </a:t>
            </a:r>
            <a:r>
              <a:rPr dirty="0" sz="2000">
                <a:latin typeface="Times New Roman"/>
                <a:cs typeface="Times New Roman"/>
              </a:rPr>
              <a:t>un </a:t>
            </a:r>
            <a:r>
              <a:rPr dirty="0" sz="2000" spc="-5">
                <a:latin typeface="Times New Roman"/>
                <a:cs typeface="Times New Roman"/>
              </a:rPr>
              <a:t>état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maturité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plupart des phénomènes  connus peuvent </a:t>
            </a:r>
            <a:r>
              <a:rPr dirty="0" sz="2000" spc="-5">
                <a:latin typeface="Times New Roman"/>
                <a:cs typeface="Times New Roman"/>
              </a:rPr>
              <a:t>s’expliquer </a:t>
            </a:r>
            <a:r>
              <a:rPr dirty="0" sz="2000">
                <a:latin typeface="Times New Roman"/>
                <a:cs typeface="Times New Roman"/>
              </a:rPr>
              <a:t>par la </a:t>
            </a:r>
            <a:r>
              <a:rPr dirty="0" sz="2000" b="1">
                <a:latin typeface="Times New Roman"/>
                <a:cs typeface="Times New Roman"/>
              </a:rPr>
              <a:t>mécanique newtonienne, la théorie  </a:t>
            </a:r>
            <a:r>
              <a:rPr dirty="0" sz="2000" spc="-5" b="1">
                <a:latin typeface="Times New Roman"/>
                <a:cs typeface="Times New Roman"/>
              </a:rPr>
              <a:t>électromagnétique </a:t>
            </a:r>
            <a:r>
              <a:rPr dirty="0" sz="2000" b="1">
                <a:latin typeface="Times New Roman"/>
                <a:cs typeface="Times New Roman"/>
              </a:rPr>
              <a:t>de Maxwell, la mécanique statistique de Boltzmann et</a:t>
            </a:r>
            <a:r>
              <a:rPr dirty="0" sz="2000" spc="-19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la  thermodynamique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259079" indent="-343535">
              <a:lnSpc>
                <a:spcPct val="80100"/>
              </a:lnSpc>
              <a:spcBef>
                <a:spcPts val="475"/>
              </a:spcBef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Times New Roman"/>
                <a:cs typeface="Times New Roman"/>
              </a:rPr>
              <a:t>Seules quelques données ou phénomènes demeurent inexpliqués, </a:t>
            </a:r>
            <a:r>
              <a:rPr dirty="0" sz="2000" spc="-10">
                <a:latin typeface="Times New Roman"/>
                <a:cs typeface="Times New Roman"/>
              </a:rPr>
              <a:t>comme </a:t>
            </a:r>
            <a:r>
              <a:rPr dirty="0" sz="2000">
                <a:latin typeface="Times New Roman"/>
                <a:cs typeface="Times New Roman"/>
              </a:rPr>
              <a:t>la</a:t>
            </a:r>
            <a:r>
              <a:rPr dirty="0" sz="2000" spc="-16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forme 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 b="1">
                <a:latin typeface="Times New Roman"/>
                <a:cs typeface="Times New Roman"/>
              </a:rPr>
              <a:t>spectres </a:t>
            </a:r>
            <a:r>
              <a:rPr dirty="0" sz="2000" b="1">
                <a:latin typeface="Times New Roman"/>
                <a:cs typeface="Times New Roman"/>
              </a:rPr>
              <a:t>des solides et des gaz</a:t>
            </a:r>
            <a:r>
              <a:rPr dirty="0" sz="2000">
                <a:latin typeface="Times New Roman"/>
                <a:cs typeface="Times New Roman"/>
              </a:rPr>
              <a:t>, ou la </a:t>
            </a:r>
            <a:r>
              <a:rPr dirty="0" sz="2000" spc="-10" b="1">
                <a:latin typeface="Times New Roman"/>
                <a:cs typeface="Times New Roman"/>
              </a:rPr>
              <a:t>nature </a:t>
            </a:r>
            <a:r>
              <a:rPr dirty="0" sz="2000" b="1">
                <a:latin typeface="Times New Roman"/>
                <a:cs typeface="Times New Roman"/>
              </a:rPr>
              <a:t>de l’éther</a:t>
            </a:r>
            <a:r>
              <a:rPr dirty="0" sz="2000">
                <a:latin typeface="Times New Roman"/>
                <a:cs typeface="Times New Roman"/>
              </a:rPr>
              <a:t>, substance censée  occuper tout l’espace et </a:t>
            </a:r>
            <a:r>
              <a:rPr dirty="0" sz="2000" spc="-5">
                <a:latin typeface="Times New Roman"/>
                <a:cs typeface="Times New Roman"/>
              </a:rPr>
              <a:t>transmettre les </a:t>
            </a:r>
            <a:r>
              <a:rPr dirty="0" sz="2000">
                <a:latin typeface="Times New Roman"/>
                <a:cs typeface="Times New Roman"/>
              </a:rPr>
              <a:t>ondes</a:t>
            </a:r>
            <a:r>
              <a:rPr dirty="0" sz="2000" spc="-1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électromagnétiques.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3535">
              <a:lnSpc>
                <a:spcPct val="80000"/>
              </a:lnSpc>
              <a:spcBef>
                <a:spcPts val="480"/>
              </a:spcBef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Times New Roman"/>
                <a:cs typeface="Times New Roman"/>
              </a:rPr>
              <a:t>Cependant,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>
                <a:latin typeface="Times New Roman"/>
                <a:cs typeface="Times New Roman"/>
              </a:rPr>
              <a:t>série de découvertes remarquables au cours des dix dernières</a:t>
            </a:r>
            <a:r>
              <a:rPr dirty="0" sz="2000" spc="-27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années  du </a:t>
            </a:r>
            <a:r>
              <a:rPr dirty="0" sz="2000" spc="-5">
                <a:latin typeface="Times New Roman"/>
                <a:cs typeface="Times New Roman"/>
              </a:rPr>
              <a:t>19ème siècle </a:t>
            </a:r>
            <a:r>
              <a:rPr dirty="0" sz="2000">
                <a:latin typeface="Times New Roman"/>
                <a:cs typeface="Times New Roman"/>
              </a:rPr>
              <a:t>vient </a:t>
            </a:r>
            <a:r>
              <a:rPr dirty="0" sz="2000" spc="-5">
                <a:latin typeface="Times New Roman"/>
                <a:cs typeface="Times New Roman"/>
              </a:rPr>
              <a:t>remettre </a:t>
            </a:r>
            <a:r>
              <a:rPr dirty="0" sz="2000">
                <a:latin typeface="Times New Roman"/>
                <a:cs typeface="Times New Roman"/>
              </a:rPr>
              <a:t>en question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bases 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physique classique :  </a:t>
            </a:r>
            <a:r>
              <a:rPr dirty="0" sz="2000" b="1">
                <a:latin typeface="Times New Roman"/>
                <a:cs typeface="Times New Roman"/>
              </a:rPr>
              <a:t>l’effet </a:t>
            </a:r>
            <a:r>
              <a:rPr dirty="0" sz="2000" spc="-5" b="1">
                <a:latin typeface="Times New Roman"/>
                <a:cs typeface="Times New Roman"/>
              </a:rPr>
              <a:t>photoélectrique </a:t>
            </a:r>
            <a:r>
              <a:rPr dirty="0" sz="2000">
                <a:latin typeface="Times New Roman"/>
                <a:cs typeface="Times New Roman"/>
              </a:rPr>
              <a:t>par Hertz en 1887, </a:t>
            </a: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5" b="1">
                <a:latin typeface="Times New Roman"/>
                <a:cs typeface="Times New Roman"/>
              </a:rPr>
              <a:t>nature électronique </a:t>
            </a:r>
            <a:r>
              <a:rPr dirty="0" sz="2000" b="1">
                <a:latin typeface="Times New Roman"/>
                <a:cs typeface="Times New Roman"/>
              </a:rPr>
              <a:t>des rayons  cathodiques </a:t>
            </a:r>
            <a:r>
              <a:rPr dirty="0" sz="2000">
                <a:latin typeface="Times New Roman"/>
                <a:cs typeface="Times New Roman"/>
              </a:rPr>
              <a:t>par Perrin, </a:t>
            </a:r>
            <a:r>
              <a:rPr dirty="0" sz="2000" spc="-5" b="1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rayons X </a:t>
            </a:r>
            <a:r>
              <a:rPr dirty="0" sz="2000">
                <a:latin typeface="Times New Roman"/>
                <a:cs typeface="Times New Roman"/>
              </a:rPr>
              <a:t>par Röntgen en </a:t>
            </a:r>
            <a:r>
              <a:rPr dirty="0" sz="2000" spc="5">
                <a:latin typeface="Times New Roman"/>
                <a:cs typeface="Times New Roman"/>
              </a:rPr>
              <a:t>1895, </a:t>
            </a:r>
            <a:r>
              <a:rPr dirty="0" sz="2000">
                <a:latin typeface="Times New Roman"/>
                <a:cs typeface="Times New Roman"/>
              </a:rPr>
              <a:t>et la </a:t>
            </a:r>
            <a:r>
              <a:rPr dirty="0" sz="2000" b="1">
                <a:latin typeface="Times New Roman"/>
                <a:cs typeface="Times New Roman"/>
              </a:rPr>
              <a:t>radioactivité </a:t>
            </a:r>
            <a:r>
              <a:rPr dirty="0" sz="2000">
                <a:latin typeface="Times New Roman"/>
                <a:cs typeface="Times New Roman"/>
              </a:rPr>
              <a:t>par  Henri Becquerel en </a:t>
            </a:r>
            <a:r>
              <a:rPr dirty="0" sz="2000" spc="5">
                <a:latin typeface="Times New Roman"/>
                <a:cs typeface="Times New Roman"/>
              </a:rPr>
              <a:t>1896. </a:t>
            </a:r>
            <a:r>
              <a:rPr dirty="0" sz="2000">
                <a:latin typeface="Times New Roman"/>
                <a:cs typeface="Times New Roman"/>
              </a:rPr>
              <a:t>Pour </a:t>
            </a:r>
            <a:r>
              <a:rPr dirty="0" sz="2000" spc="5">
                <a:latin typeface="Times New Roman"/>
                <a:cs typeface="Times New Roman"/>
              </a:rPr>
              <a:t>donner une </a:t>
            </a:r>
            <a:r>
              <a:rPr dirty="0" sz="2000" spc="-5">
                <a:latin typeface="Times New Roman"/>
                <a:cs typeface="Times New Roman"/>
              </a:rPr>
              <a:t>interprétation </a:t>
            </a:r>
            <a:r>
              <a:rPr dirty="0" sz="2000">
                <a:latin typeface="Times New Roman"/>
                <a:cs typeface="Times New Roman"/>
              </a:rPr>
              <a:t>cohérente à ces  découvertes, il devient nécessaire </a:t>
            </a:r>
            <a:r>
              <a:rPr dirty="0" sz="2000" spc="-5">
                <a:latin typeface="Times New Roman"/>
                <a:cs typeface="Times New Roman"/>
              </a:rPr>
              <a:t>d’introduire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b="1">
                <a:latin typeface="Times New Roman"/>
                <a:cs typeface="Times New Roman"/>
              </a:rPr>
              <a:t>concepts radicalement  </a:t>
            </a:r>
            <a:r>
              <a:rPr dirty="0" sz="2000" spc="-5" b="1">
                <a:latin typeface="Times New Roman"/>
                <a:cs typeface="Times New Roman"/>
              </a:rPr>
              <a:t>différents </a:t>
            </a:r>
            <a:r>
              <a:rPr dirty="0" sz="2000" b="1">
                <a:latin typeface="Times New Roman"/>
                <a:cs typeface="Times New Roman"/>
              </a:rPr>
              <a:t>de ceux de la physique classique</a:t>
            </a:r>
            <a:r>
              <a:rPr dirty="0" sz="2000">
                <a:latin typeface="Times New Roman"/>
                <a:cs typeface="Times New Roman"/>
              </a:rPr>
              <a:t>. </a:t>
            </a:r>
            <a:r>
              <a:rPr dirty="0" sz="2000" spc="-5">
                <a:latin typeface="Times New Roman"/>
                <a:cs typeface="Times New Roman"/>
              </a:rPr>
              <a:t>Ces </a:t>
            </a:r>
            <a:r>
              <a:rPr dirty="0" sz="2000">
                <a:latin typeface="Times New Roman"/>
                <a:cs typeface="Times New Roman"/>
              </a:rPr>
              <a:t>résultats </a:t>
            </a:r>
            <a:r>
              <a:rPr dirty="0" sz="2000" spc="-5">
                <a:latin typeface="Times New Roman"/>
                <a:cs typeface="Times New Roman"/>
              </a:rPr>
              <a:t>expérimentaux  </a:t>
            </a:r>
            <a:r>
              <a:rPr dirty="0" sz="2000">
                <a:latin typeface="Times New Roman"/>
                <a:cs typeface="Times New Roman"/>
              </a:rPr>
              <a:t>annoncent donc le développement de nouvelles théories au début du </a:t>
            </a:r>
            <a:r>
              <a:rPr dirty="0" sz="2000" spc="-5">
                <a:latin typeface="Times New Roman"/>
                <a:cs typeface="Times New Roman"/>
              </a:rPr>
              <a:t>20ème siècle </a:t>
            </a:r>
            <a:r>
              <a:rPr dirty="0" sz="2000">
                <a:latin typeface="Times New Roman"/>
                <a:cs typeface="Times New Roman"/>
              </a:rPr>
              <a:t>et  la </a:t>
            </a:r>
            <a:r>
              <a:rPr dirty="0" sz="2000" b="1">
                <a:latin typeface="Times New Roman"/>
                <a:cs typeface="Times New Roman"/>
              </a:rPr>
              <a:t>naissance de la physique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quantique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60829" y="220725"/>
            <a:ext cx="502094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35"/>
              <a:t> </a:t>
            </a:r>
            <a:r>
              <a:rPr dirty="0" sz="4000" spc="-5"/>
              <a:t>quantique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1458849"/>
            <a:ext cx="8869680" cy="435546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355600" marR="60325" indent="-342900">
              <a:lnSpc>
                <a:spcPct val="80000"/>
              </a:lnSpc>
              <a:spcBef>
                <a:spcPts val="58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La physique quantique (ou « physique des quanta ») peut </a:t>
            </a:r>
            <a:r>
              <a:rPr dirty="0" sz="2000" spc="-5">
                <a:latin typeface="Times New Roman"/>
                <a:cs typeface="Times New Roman"/>
              </a:rPr>
              <a:t>être </a:t>
            </a:r>
            <a:r>
              <a:rPr dirty="0" sz="2000">
                <a:latin typeface="Times New Roman"/>
                <a:cs typeface="Times New Roman"/>
              </a:rPr>
              <a:t>définie </a:t>
            </a:r>
            <a:r>
              <a:rPr dirty="0" sz="2000" spc="-10">
                <a:latin typeface="Times New Roman"/>
                <a:cs typeface="Times New Roman"/>
              </a:rPr>
              <a:t>comme  </a:t>
            </a:r>
            <a:r>
              <a:rPr dirty="0" sz="2000" spc="-5">
                <a:latin typeface="Times New Roman"/>
                <a:cs typeface="Times New Roman"/>
              </a:rPr>
              <a:t>l’ensemble </a:t>
            </a:r>
            <a:r>
              <a:rPr dirty="0" sz="2000">
                <a:latin typeface="Times New Roman"/>
                <a:cs typeface="Times New Roman"/>
              </a:rPr>
              <a:t>des lois physiques s’appliquant à l’échelle de </a:t>
            </a:r>
            <a:r>
              <a:rPr dirty="0" sz="2000" spc="-5" b="1">
                <a:latin typeface="Times New Roman"/>
                <a:cs typeface="Times New Roman"/>
              </a:rPr>
              <a:t>l’infiniment petit</a:t>
            </a:r>
            <a:r>
              <a:rPr dirty="0" sz="2000" spc="-5">
                <a:latin typeface="Times New Roman"/>
                <a:cs typeface="Times New Roman"/>
              </a:rPr>
              <a:t>. </a:t>
            </a:r>
            <a:r>
              <a:rPr dirty="0" sz="2000">
                <a:latin typeface="Times New Roman"/>
                <a:cs typeface="Times New Roman"/>
              </a:rPr>
              <a:t>Sa  naissance remonte au 14 </a:t>
            </a:r>
            <a:r>
              <a:rPr dirty="0" sz="2000" spc="-5">
                <a:latin typeface="Times New Roman"/>
                <a:cs typeface="Times New Roman"/>
              </a:rPr>
              <a:t>décembre </a:t>
            </a:r>
            <a:r>
              <a:rPr dirty="0" sz="2000" spc="5">
                <a:latin typeface="Times New Roman"/>
                <a:cs typeface="Times New Roman"/>
              </a:rPr>
              <a:t>1900, </a:t>
            </a:r>
            <a:r>
              <a:rPr dirty="0" sz="2000">
                <a:latin typeface="Times New Roman"/>
                <a:cs typeface="Times New Roman"/>
              </a:rPr>
              <a:t>jour où le physicien </a:t>
            </a:r>
            <a:r>
              <a:rPr dirty="0" sz="2000" spc="-5">
                <a:latin typeface="Times New Roman"/>
                <a:cs typeface="Times New Roman"/>
              </a:rPr>
              <a:t>Max </a:t>
            </a:r>
            <a:r>
              <a:rPr dirty="0" sz="2000">
                <a:latin typeface="Times New Roman"/>
                <a:cs typeface="Times New Roman"/>
              </a:rPr>
              <a:t>Planck</a:t>
            </a:r>
            <a:r>
              <a:rPr dirty="0" sz="2000" spc="-19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présenta  son célèbre </a:t>
            </a:r>
            <a:r>
              <a:rPr dirty="0" sz="2000" spc="-5">
                <a:latin typeface="Times New Roman"/>
                <a:cs typeface="Times New Roman"/>
              </a:rPr>
              <a:t>article </a:t>
            </a:r>
            <a:r>
              <a:rPr dirty="0" sz="2000">
                <a:latin typeface="Times New Roman"/>
                <a:cs typeface="Times New Roman"/>
              </a:rPr>
              <a:t>sur le rayonnement du corps </a:t>
            </a:r>
            <a:r>
              <a:rPr dirty="0" sz="2000" spc="-20">
                <a:latin typeface="Times New Roman"/>
                <a:cs typeface="Times New Roman"/>
              </a:rPr>
              <a:t>noir. </a:t>
            </a:r>
            <a:r>
              <a:rPr dirty="0" sz="2000">
                <a:latin typeface="Times New Roman"/>
                <a:cs typeface="Times New Roman"/>
              </a:rPr>
              <a:t>Selon cet </a:t>
            </a:r>
            <a:r>
              <a:rPr dirty="0" sz="2000" spc="-5">
                <a:latin typeface="Times New Roman"/>
                <a:cs typeface="Times New Roman"/>
              </a:rPr>
              <a:t>article, les</a:t>
            </a:r>
            <a:r>
              <a:rPr dirty="0" sz="2000" spc="-145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échanges  </a:t>
            </a:r>
            <a:r>
              <a:rPr dirty="0" sz="2000" spc="-5" b="1">
                <a:latin typeface="Times New Roman"/>
                <a:cs typeface="Times New Roman"/>
              </a:rPr>
              <a:t>d’énergie </a:t>
            </a:r>
            <a:r>
              <a:rPr dirty="0" sz="2000" spc="-10" b="1">
                <a:latin typeface="Times New Roman"/>
                <a:cs typeface="Times New Roman"/>
              </a:rPr>
              <a:t>entre </a:t>
            </a: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10" b="1">
                <a:latin typeface="Times New Roman"/>
                <a:cs typeface="Times New Roman"/>
              </a:rPr>
              <a:t>lumière </a:t>
            </a:r>
            <a:r>
              <a:rPr dirty="0" sz="2000" b="1">
                <a:latin typeface="Times New Roman"/>
                <a:cs typeface="Times New Roman"/>
              </a:rPr>
              <a:t>et la </a:t>
            </a:r>
            <a:r>
              <a:rPr dirty="0" sz="2000" spc="-5" b="1">
                <a:latin typeface="Times New Roman"/>
                <a:cs typeface="Times New Roman"/>
              </a:rPr>
              <a:t>matière </a:t>
            </a:r>
            <a:r>
              <a:rPr dirty="0" sz="2000">
                <a:latin typeface="Times New Roman"/>
                <a:cs typeface="Times New Roman"/>
              </a:rPr>
              <a:t>ne peuvent se </a:t>
            </a:r>
            <a:r>
              <a:rPr dirty="0" sz="2000" spc="-5">
                <a:latin typeface="Times New Roman"/>
                <a:cs typeface="Times New Roman"/>
              </a:rPr>
              <a:t>réaliser </a:t>
            </a:r>
            <a:r>
              <a:rPr dirty="0" sz="2000">
                <a:latin typeface="Times New Roman"/>
                <a:cs typeface="Times New Roman"/>
              </a:rPr>
              <a:t>que sous la </a:t>
            </a:r>
            <a:r>
              <a:rPr dirty="0" sz="2000" spc="-5">
                <a:latin typeface="Times New Roman"/>
                <a:cs typeface="Times New Roman"/>
              </a:rPr>
              <a:t>forme 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b="1">
                <a:latin typeface="Times New Roman"/>
                <a:cs typeface="Times New Roman"/>
              </a:rPr>
              <a:t>minuscules paquets discontinus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quanta. Planck renonce </a:t>
            </a:r>
            <a:r>
              <a:rPr dirty="0" sz="2000" spc="-5">
                <a:latin typeface="Times New Roman"/>
                <a:cs typeface="Times New Roman"/>
              </a:rPr>
              <a:t>ainsi </a:t>
            </a:r>
            <a:r>
              <a:rPr dirty="0" sz="2000">
                <a:latin typeface="Times New Roman"/>
                <a:cs typeface="Times New Roman"/>
              </a:rPr>
              <a:t>à </a:t>
            </a:r>
            <a:r>
              <a:rPr dirty="0" sz="2000" b="1">
                <a:latin typeface="Times New Roman"/>
                <a:cs typeface="Times New Roman"/>
              </a:rPr>
              <a:t>la loi  sacrée de la continuité</a:t>
            </a:r>
            <a:r>
              <a:rPr dirty="0" sz="2000">
                <a:latin typeface="Times New Roman"/>
                <a:cs typeface="Times New Roman"/>
              </a:rPr>
              <a:t>, </a:t>
            </a:r>
            <a:r>
              <a:rPr dirty="0" sz="2000" spc="-5">
                <a:latin typeface="Times New Roman"/>
                <a:cs typeface="Times New Roman"/>
              </a:rPr>
              <a:t>pilier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physique</a:t>
            </a:r>
            <a:r>
              <a:rPr dirty="0" sz="2000" spc="-1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classique.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En 1905, </a:t>
            </a:r>
            <a:r>
              <a:rPr dirty="0" sz="2000" spc="-5">
                <a:latin typeface="Times New Roman"/>
                <a:cs typeface="Times New Roman"/>
              </a:rPr>
              <a:t>Einstein </a:t>
            </a:r>
            <a:r>
              <a:rPr dirty="0" sz="2000">
                <a:latin typeface="Times New Roman"/>
                <a:cs typeface="Times New Roman"/>
              </a:rPr>
              <a:t>renforce </a:t>
            </a:r>
            <a:r>
              <a:rPr dirty="0" sz="2000" spc="-5">
                <a:latin typeface="Times New Roman"/>
                <a:cs typeface="Times New Roman"/>
              </a:rPr>
              <a:t>cette </a:t>
            </a:r>
            <a:r>
              <a:rPr dirty="0" sz="2000">
                <a:latin typeface="Times New Roman"/>
                <a:cs typeface="Times New Roman"/>
              </a:rPr>
              <a:t>théorie en prouvant </a:t>
            </a:r>
            <a:r>
              <a:rPr dirty="0" sz="2000" b="1">
                <a:latin typeface="Times New Roman"/>
                <a:cs typeface="Times New Roman"/>
              </a:rPr>
              <a:t>l’existence </a:t>
            </a:r>
            <a:r>
              <a:rPr dirty="0" sz="2000" spc="-5" b="1">
                <a:latin typeface="Times New Roman"/>
                <a:cs typeface="Times New Roman"/>
              </a:rPr>
              <a:t>des </a:t>
            </a:r>
            <a:r>
              <a:rPr dirty="0" sz="2000" b="1">
                <a:latin typeface="Times New Roman"/>
                <a:cs typeface="Times New Roman"/>
              </a:rPr>
              <a:t>quanta </a:t>
            </a:r>
            <a:r>
              <a:rPr dirty="0" sz="2000">
                <a:latin typeface="Times New Roman"/>
                <a:cs typeface="Times New Roman"/>
              </a:rPr>
              <a:t>et en  </a:t>
            </a:r>
            <a:r>
              <a:rPr dirty="0" sz="2000" spc="-5">
                <a:latin typeface="Times New Roman"/>
                <a:cs typeface="Times New Roman"/>
              </a:rPr>
              <a:t>déterminant celui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véhicule la </a:t>
            </a:r>
            <a:r>
              <a:rPr dirty="0" sz="2000" spc="-5">
                <a:latin typeface="Times New Roman"/>
                <a:cs typeface="Times New Roman"/>
              </a:rPr>
              <a:t>lumière </a:t>
            </a:r>
            <a:r>
              <a:rPr dirty="0" sz="2000">
                <a:latin typeface="Times New Roman"/>
                <a:cs typeface="Times New Roman"/>
              </a:rPr>
              <a:t>: le </a:t>
            </a:r>
            <a:r>
              <a:rPr dirty="0" sz="2000" b="1">
                <a:latin typeface="Times New Roman"/>
                <a:cs typeface="Times New Roman"/>
              </a:rPr>
              <a:t>photon</a:t>
            </a:r>
            <a:r>
              <a:rPr dirty="0" sz="2000">
                <a:latin typeface="Times New Roman"/>
                <a:cs typeface="Times New Roman"/>
              </a:rPr>
              <a:t>. Soulignons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la</a:t>
            </a:r>
            <a:r>
              <a:rPr dirty="0" sz="2000" spc="-18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description  quantique des phénomènes n’est plus </a:t>
            </a:r>
            <a:r>
              <a:rPr dirty="0" sz="2000" spc="-5">
                <a:latin typeface="Times New Roman"/>
                <a:cs typeface="Times New Roman"/>
              </a:rPr>
              <a:t>déterministe (comme l’était </a:t>
            </a:r>
            <a:r>
              <a:rPr dirty="0" sz="2000">
                <a:latin typeface="Times New Roman"/>
                <a:cs typeface="Times New Roman"/>
              </a:rPr>
              <a:t>la physique  classique) </a:t>
            </a:r>
            <a:r>
              <a:rPr dirty="0" sz="2000" spc="-10">
                <a:latin typeface="Times New Roman"/>
                <a:cs typeface="Times New Roman"/>
              </a:rPr>
              <a:t>mais </a:t>
            </a:r>
            <a:r>
              <a:rPr dirty="0" sz="2000" b="1">
                <a:latin typeface="Times New Roman"/>
                <a:cs typeface="Times New Roman"/>
              </a:rPr>
              <a:t>indéterministe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spc="-5">
                <a:latin typeface="Times New Roman"/>
                <a:cs typeface="Times New Roman"/>
              </a:rPr>
              <a:t>elle </a:t>
            </a:r>
            <a:r>
              <a:rPr dirty="0" sz="2000">
                <a:latin typeface="Times New Roman"/>
                <a:cs typeface="Times New Roman"/>
              </a:rPr>
              <a:t>ne </a:t>
            </a:r>
            <a:r>
              <a:rPr dirty="0" sz="2000" spc="-5">
                <a:latin typeface="Times New Roman"/>
                <a:cs typeface="Times New Roman"/>
              </a:rPr>
              <a:t>permet </a:t>
            </a:r>
            <a:r>
              <a:rPr dirty="0" sz="2000">
                <a:latin typeface="Times New Roman"/>
                <a:cs typeface="Times New Roman"/>
              </a:rPr>
              <a:t>pas de prévoir avec exactitude </a:t>
            </a:r>
            <a:r>
              <a:rPr dirty="0" sz="2000" spc="-5">
                <a:latin typeface="Times New Roman"/>
                <a:cs typeface="Times New Roman"/>
              </a:rPr>
              <a:t>les  </a:t>
            </a:r>
            <a:r>
              <a:rPr dirty="0" sz="2000">
                <a:latin typeface="Times New Roman"/>
                <a:cs typeface="Times New Roman"/>
              </a:rPr>
              <a:t>valeurs des grandeurs physiques </a:t>
            </a:r>
            <a:r>
              <a:rPr dirty="0" sz="2000" spc="-10">
                <a:latin typeface="Times New Roman"/>
                <a:cs typeface="Times New Roman"/>
              </a:rPr>
              <a:t>mises </a:t>
            </a:r>
            <a:r>
              <a:rPr dirty="0" sz="2000">
                <a:latin typeface="Times New Roman"/>
                <a:cs typeface="Times New Roman"/>
              </a:rPr>
              <a:t>en</a:t>
            </a:r>
            <a:r>
              <a:rPr dirty="0" sz="2000" spc="-1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jeu.</a:t>
            </a:r>
            <a:endParaRPr sz="2000">
              <a:latin typeface="Times New Roman"/>
              <a:cs typeface="Times New Roman"/>
            </a:endParaRPr>
          </a:p>
          <a:p>
            <a:pPr marL="355600" marR="235585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En l’espace de quelques années, la théorie quantique va devenir le </a:t>
            </a:r>
            <a:r>
              <a:rPr dirty="0" sz="2000" b="1">
                <a:latin typeface="Times New Roman"/>
                <a:cs typeface="Times New Roman"/>
              </a:rPr>
              <a:t>fondement</a:t>
            </a:r>
            <a:r>
              <a:rPr dirty="0" sz="2000" spc="-229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de  toute la physique moderne</a:t>
            </a:r>
            <a:r>
              <a:rPr dirty="0" sz="2000">
                <a:latin typeface="Times New Roman"/>
                <a:cs typeface="Times New Roman"/>
              </a:rPr>
              <a:t>. Ainsi par </a:t>
            </a:r>
            <a:r>
              <a:rPr dirty="0" sz="2000" spc="-5">
                <a:latin typeface="Times New Roman"/>
                <a:cs typeface="Times New Roman"/>
              </a:rPr>
              <a:t>exemple,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modèle atomique </a:t>
            </a:r>
            <a:r>
              <a:rPr dirty="0" sz="2000">
                <a:latin typeface="Times New Roman"/>
                <a:cs typeface="Times New Roman"/>
              </a:rPr>
              <a:t>conçu par</a:t>
            </a:r>
            <a:r>
              <a:rPr dirty="0" sz="2000" spc="-2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le  physicien </a:t>
            </a:r>
            <a:r>
              <a:rPr dirty="0" sz="2000" spc="-5">
                <a:latin typeface="Times New Roman"/>
                <a:cs typeface="Times New Roman"/>
              </a:rPr>
              <a:t>Niels </a:t>
            </a:r>
            <a:r>
              <a:rPr dirty="0" sz="2000" spc="-15">
                <a:latin typeface="Times New Roman"/>
                <a:cs typeface="Times New Roman"/>
              </a:rPr>
              <a:t>Bohr, </a:t>
            </a:r>
            <a:r>
              <a:rPr dirty="0" sz="2000">
                <a:latin typeface="Times New Roman"/>
                <a:cs typeface="Times New Roman"/>
              </a:rPr>
              <a:t>publié entre 1913 et 1915, </a:t>
            </a:r>
            <a:r>
              <a:rPr dirty="0" sz="2000" spc="-5">
                <a:latin typeface="Times New Roman"/>
                <a:cs typeface="Times New Roman"/>
              </a:rPr>
              <a:t>utilise </a:t>
            </a:r>
            <a:r>
              <a:rPr dirty="0" sz="2000">
                <a:latin typeface="Times New Roman"/>
                <a:cs typeface="Times New Roman"/>
              </a:rPr>
              <a:t>la théorie quantique et la  constante de Planck (le rapport entre la </a:t>
            </a:r>
            <a:r>
              <a:rPr dirty="0" sz="2000" spc="-5">
                <a:latin typeface="Times New Roman"/>
                <a:cs typeface="Times New Roman"/>
              </a:rPr>
              <a:t>taille </a:t>
            </a:r>
            <a:r>
              <a:rPr dirty="0" sz="2000">
                <a:latin typeface="Times New Roman"/>
                <a:cs typeface="Times New Roman"/>
              </a:rPr>
              <a:t>du quantum et la fréquence du  rayonnement).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43505" y="171145"/>
            <a:ext cx="502031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30"/>
              <a:t> </a:t>
            </a:r>
            <a:r>
              <a:rPr dirty="0" sz="4000" spc="-5"/>
              <a:t>quantique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5315" y="1015745"/>
            <a:ext cx="8773795" cy="563562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355600" marR="108585" indent="-342900">
              <a:lnSpc>
                <a:spcPct val="80000"/>
              </a:lnSpc>
              <a:spcBef>
                <a:spcPts val="58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Depuis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années </a:t>
            </a:r>
            <a:r>
              <a:rPr dirty="0" sz="2000" spc="5">
                <a:latin typeface="Times New Roman"/>
                <a:cs typeface="Times New Roman"/>
              </a:rPr>
              <a:t>1920, </a:t>
            </a:r>
            <a:r>
              <a:rPr dirty="0" sz="2000">
                <a:latin typeface="Times New Roman"/>
                <a:cs typeface="Times New Roman"/>
              </a:rPr>
              <a:t>la mécanique quantique a </a:t>
            </a:r>
            <a:r>
              <a:rPr dirty="0" sz="2000" spc="-5">
                <a:latin typeface="Times New Roman"/>
                <a:cs typeface="Times New Roman"/>
              </a:rPr>
              <a:t>continuellement amélioré </a:t>
            </a:r>
            <a:r>
              <a:rPr dirty="0" sz="2000" b="1">
                <a:latin typeface="Times New Roman"/>
                <a:cs typeface="Times New Roman"/>
              </a:rPr>
              <a:t>la  compréhension de la </a:t>
            </a:r>
            <a:r>
              <a:rPr dirty="0" sz="2000" spc="-5" b="1">
                <a:latin typeface="Times New Roman"/>
                <a:cs typeface="Times New Roman"/>
              </a:rPr>
              <a:t>structure </a:t>
            </a:r>
            <a:r>
              <a:rPr dirty="0" sz="2000" b="1">
                <a:latin typeface="Times New Roman"/>
                <a:cs typeface="Times New Roman"/>
              </a:rPr>
              <a:t>de la </a:t>
            </a:r>
            <a:r>
              <a:rPr dirty="0" sz="2000" spc="-5" b="1">
                <a:latin typeface="Times New Roman"/>
                <a:cs typeface="Times New Roman"/>
              </a:rPr>
              <a:t>matière </a:t>
            </a:r>
            <a:r>
              <a:rPr dirty="0" sz="2000">
                <a:latin typeface="Times New Roman"/>
                <a:cs typeface="Times New Roman"/>
              </a:rPr>
              <a:t>et fourni une base théorique  </a:t>
            </a:r>
            <a:r>
              <a:rPr dirty="0" sz="2000" spc="-10" b="1">
                <a:latin typeface="Times New Roman"/>
                <a:cs typeface="Times New Roman"/>
              </a:rPr>
              <a:t>nécessaire </a:t>
            </a:r>
            <a:r>
              <a:rPr dirty="0" sz="2000" b="1">
                <a:latin typeface="Times New Roman"/>
                <a:cs typeface="Times New Roman"/>
              </a:rPr>
              <a:t>à </a:t>
            </a:r>
            <a:r>
              <a:rPr dirty="0" sz="2000" spc="-5" b="1">
                <a:latin typeface="Times New Roman"/>
                <a:cs typeface="Times New Roman"/>
              </a:rPr>
              <a:t>la </a:t>
            </a:r>
            <a:r>
              <a:rPr dirty="0" sz="2000" b="1">
                <a:latin typeface="Times New Roman"/>
                <a:cs typeface="Times New Roman"/>
              </a:rPr>
              <a:t>compréhension </a:t>
            </a:r>
            <a:r>
              <a:rPr dirty="0" sz="2000" spc="-5" b="1">
                <a:latin typeface="Times New Roman"/>
                <a:cs typeface="Times New Roman"/>
              </a:rPr>
              <a:t>de </a:t>
            </a: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10" b="1">
                <a:latin typeface="Times New Roman"/>
                <a:cs typeface="Times New Roman"/>
              </a:rPr>
              <a:t>structure </a:t>
            </a:r>
            <a:r>
              <a:rPr dirty="0" sz="2000" spc="-5" b="1">
                <a:latin typeface="Times New Roman"/>
                <a:cs typeface="Times New Roman"/>
              </a:rPr>
              <a:t>de </a:t>
            </a:r>
            <a:r>
              <a:rPr dirty="0" sz="2000" b="1">
                <a:latin typeface="Times New Roman"/>
                <a:cs typeface="Times New Roman"/>
              </a:rPr>
              <a:t>l’atome et </a:t>
            </a:r>
            <a:r>
              <a:rPr dirty="0" sz="2000" spc="-5" b="1">
                <a:latin typeface="Times New Roman"/>
                <a:cs typeface="Times New Roman"/>
              </a:rPr>
              <a:t>des </a:t>
            </a:r>
            <a:r>
              <a:rPr dirty="0" sz="2000" b="1">
                <a:latin typeface="Times New Roman"/>
                <a:cs typeface="Times New Roman"/>
              </a:rPr>
              <a:t>phénomènes  des raies spectrales</a:t>
            </a:r>
            <a:r>
              <a:rPr dirty="0" sz="2000">
                <a:latin typeface="Times New Roman"/>
                <a:cs typeface="Times New Roman"/>
              </a:rPr>
              <a:t>. En outre, de nouveaux </a:t>
            </a:r>
            <a:r>
              <a:rPr dirty="0" sz="2000" spc="-5">
                <a:latin typeface="Times New Roman"/>
                <a:cs typeface="Times New Roman"/>
              </a:rPr>
              <a:t>domaines </a:t>
            </a:r>
            <a:r>
              <a:rPr dirty="0" sz="2000" spc="5">
                <a:latin typeface="Times New Roman"/>
                <a:cs typeface="Times New Roman"/>
              </a:rPr>
              <a:t>ont </a:t>
            </a:r>
            <a:r>
              <a:rPr dirty="0" sz="2000">
                <a:latin typeface="Times New Roman"/>
                <a:cs typeface="Times New Roman"/>
              </a:rPr>
              <a:t>vu le jour grâce à  l’apport 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physique quantique : </a:t>
            </a:r>
            <a:r>
              <a:rPr dirty="0" sz="2000" b="1">
                <a:latin typeface="Times New Roman"/>
                <a:cs typeface="Times New Roman"/>
              </a:rPr>
              <a:t>la physique du solide, la physique de la  </a:t>
            </a:r>
            <a:r>
              <a:rPr dirty="0" sz="2000" spc="-5" b="1">
                <a:latin typeface="Times New Roman"/>
                <a:cs typeface="Times New Roman"/>
              </a:rPr>
              <a:t>matière </a:t>
            </a:r>
            <a:r>
              <a:rPr dirty="0" sz="2000" b="1">
                <a:latin typeface="Times New Roman"/>
                <a:cs typeface="Times New Roman"/>
              </a:rPr>
              <a:t>condensée, la supraconductivité, la physique </a:t>
            </a:r>
            <a:r>
              <a:rPr dirty="0" sz="2000" spc="-5" b="1">
                <a:latin typeface="Times New Roman"/>
                <a:cs typeface="Times New Roman"/>
              </a:rPr>
              <a:t>nucléaire </a:t>
            </a:r>
            <a:r>
              <a:rPr dirty="0" sz="2000" b="1">
                <a:latin typeface="Times New Roman"/>
                <a:cs typeface="Times New Roman"/>
              </a:rPr>
              <a:t>et la</a:t>
            </a:r>
            <a:r>
              <a:rPr dirty="0" sz="2000" spc="-20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physique  des particules </a:t>
            </a:r>
            <a:r>
              <a:rPr dirty="0" sz="2000" spc="-5" b="1">
                <a:latin typeface="Times New Roman"/>
                <a:cs typeface="Times New Roman"/>
              </a:rPr>
              <a:t>élémentaires </a:t>
            </a:r>
            <a:r>
              <a:rPr dirty="0" sz="2000">
                <a:latin typeface="Times New Roman"/>
                <a:cs typeface="Times New Roman"/>
              </a:rPr>
              <a:t>qui trouvent toutes une base cohérente dans la  </a:t>
            </a:r>
            <a:r>
              <a:rPr dirty="0" sz="2000" spc="-5">
                <a:latin typeface="Times New Roman"/>
                <a:cs typeface="Times New Roman"/>
              </a:rPr>
              <a:t>mécanique</a:t>
            </a:r>
            <a:r>
              <a:rPr dirty="0" sz="2000" spc="-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quantique.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Times New Roman"/>
                <a:cs typeface="Times New Roman"/>
              </a:rPr>
              <a:t>Actuellement, </a:t>
            </a:r>
            <a:r>
              <a:rPr dirty="0" sz="2000">
                <a:latin typeface="Times New Roman"/>
                <a:cs typeface="Times New Roman"/>
              </a:rPr>
              <a:t>des expériences </a:t>
            </a:r>
            <a:r>
              <a:rPr dirty="0" sz="2000" spc="-5">
                <a:latin typeface="Times New Roman"/>
                <a:cs typeface="Times New Roman"/>
              </a:rPr>
              <a:t>telles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b="1">
                <a:latin typeface="Times New Roman"/>
                <a:cs typeface="Times New Roman"/>
              </a:rPr>
              <a:t>téléportation </a:t>
            </a:r>
            <a:r>
              <a:rPr dirty="0" sz="2000">
                <a:latin typeface="Times New Roman"/>
                <a:cs typeface="Times New Roman"/>
              </a:rPr>
              <a:t>quantique occupent de  nombreuses équipes de chercheurs à travers le monde. La </a:t>
            </a:r>
            <a:r>
              <a:rPr dirty="0" sz="2000" spc="-5">
                <a:latin typeface="Times New Roman"/>
                <a:cs typeface="Times New Roman"/>
              </a:rPr>
              <a:t>méthode permettant </a:t>
            </a:r>
            <a:r>
              <a:rPr dirty="0" sz="2000">
                <a:latin typeface="Times New Roman"/>
                <a:cs typeface="Times New Roman"/>
              </a:rPr>
              <a:t>de  téléporter des particules a vu le </a:t>
            </a:r>
            <a:r>
              <a:rPr dirty="0" sz="2000" spc="5">
                <a:latin typeface="Times New Roman"/>
                <a:cs typeface="Times New Roman"/>
              </a:rPr>
              <a:t>jour </a:t>
            </a:r>
            <a:r>
              <a:rPr dirty="0" sz="2000">
                <a:latin typeface="Times New Roman"/>
                <a:cs typeface="Times New Roman"/>
              </a:rPr>
              <a:t>en 1992 ; en 1997, usant d’une </a:t>
            </a:r>
            <a:r>
              <a:rPr dirty="0" sz="2000" spc="-10">
                <a:latin typeface="Times New Roman"/>
                <a:cs typeface="Times New Roman"/>
              </a:rPr>
              <a:t>somme  </a:t>
            </a:r>
            <a:r>
              <a:rPr dirty="0" sz="2000">
                <a:latin typeface="Times New Roman"/>
                <a:cs typeface="Times New Roman"/>
              </a:rPr>
              <a:t>d’astuces remarquables, des </a:t>
            </a:r>
            <a:r>
              <a:rPr dirty="0" sz="2000" spc="-5">
                <a:latin typeface="Times New Roman"/>
                <a:cs typeface="Times New Roman"/>
              </a:rPr>
              <a:t>physiciens </a:t>
            </a:r>
            <a:r>
              <a:rPr dirty="0" sz="2000">
                <a:latin typeface="Times New Roman"/>
                <a:cs typeface="Times New Roman"/>
              </a:rPr>
              <a:t>parvenaient à </a:t>
            </a:r>
            <a:r>
              <a:rPr dirty="0" sz="2000" b="1">
                <a:latin typeface="Times New Roman"/>
                <a:cs typeface="Times New Roman"/>
              </a:rPr>
              <a:t>téléporter pour la</a:t>
            </a:r>
            <a:r>
              <a:rPr dirty="0" sz="2000" spc="-275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première  </a:t>
            </a:r>
            <a:r>
              <a:rPr dirty="0" sz="2000" b="1">
                <a:latin typeface="Times New Roman"/>
                <a:cs typeface="Times New Roman"/>
              </a:rPr>
              <a:t>fois l’état quantique </a:t>
            </a:r>
            <a:r>
              <a:rPr dirty="0" sz="2000" spc="-5" b="1">
                <a:latin typeface="Times New Roman"/>
                <a:cs typeface="Times New Roman"/>
              </a:rPr>
              <a:t>d’un</a:t>
            </a:r>
            <a:r>
              <a:rPr dirty="0" sz="2000" spc="-12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photon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38100" indent="-342900">
              <a:lnSpc>
                <a:spcPts val="1920"/>
              </a:lnSpc>
              <a:spcBef>
                <a:spcPts val="459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En 2002, des physiciens de </a:t>
            </a:r>
            <a:r>
              <a:rPr dirty="0" sz="2000" spc="-5">
                <a:latin typeface="Times New Roman"/>
                <a:cs typeface="Times New Roman"/>
              </a:rPr>
              <a:t>l’Université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Genève </a:t>
            </a:r>
            <a:r>
              <a:rPr dirty="0" sz="2000">
                <a:latin typeface="Times New Roman"/>
                <a:cs typeface="Times New Roman"/>
              </a:rPr>
              <a:t>(UNIGE) téléportaient un  photon sur 2 km et </a:t>
            </a:r>
            <a:r>
              <a:rPr dirty="0" sz="2000" spc="-5">
                <a:latin typeface="Times New Roman"/>
                <a:cs typeface="Times New Roman"/>
              </a:rPr>
              <a:t>réalisaient ainsi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première téléportation </a:t>
            </a:r>
            <a:r>
              <a:rPr dirty="0" sz="2000">
                <a:latin typeface="Times New Roman"/>
                <a:cs typeface="Times New Roman"/>
              </a:rPr>
              <a:t>longue distance de  l’histoire, </a:t>
            </a:r>
            <a:r>
              <a:rPr dirty="0" sz="2000" spc="-5">
                <a:latin typeface="Times New Roman"/>
                <a:cs typeface="Times New Roman"/>
              </a:rPr>
              <a:t>c’est-à-dire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premier </a:t>
            </a:r>
            <a:r>
              <a:rPr dirty="0" sz="2000">
                <a:latin typeface="Times New Roman"/>
                <a:cs typeface="Times New Roman"/>
              </a:rPr>
              <a:t>transfert d’une propriété d’un photon sur un</a:t>
            </a:r>
            <a:r>
              <a:rPr dirty="0" sz="2000" spc="-27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autre  photon distant de 2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km.</a:t>
            </a:r>
            <a:endParaRPr sz="2000">
              <a:latin typeface="Times New Roman"/>
              <a:cs typeface="Times New Roman"/>
            </a:endParaRPr>
          </a:p>
          <a:p>
            <a:pPr marL="355600" marR="360680" indent="-342900">
              <a:lnSpc>
                <a:spcPct val="80000"/>
              </a:lnSpc>
              <a:spcBef>
                <a:spcPts val="50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En 2015, des physiciens de l’UNIGE </a:t>
            </a:r>
            <a:r>
              <a:rPr dirty="0" sz="2000" spc="5">
                <a:latin typeface="Times New Roman"/>
                <a:cs typeface="Times New Roman"/>
              </a:rPr>
              <a:t>ont </a:t>
            </a:r>
            <a:r>
              <a:rPr dirty="0" sz="2000">
                <a:latin typeface="Times New Roman"/>
                <a:cs typeface="Times New Roman"/>
              </a:rPr>
              <a:t>réussi à distribuer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 spc="-5">
                <a:latin typeface="Times New Roman"/>
                <a:cs typeface="Times New Roman"/>
              </a:rPr>
              <a:t>clé </a:t>
            </a:r>
            <a:r>
              <a:rPr dirty="0" sz="2000">
                <a:latin typeface="Times New Roman"/>
                <a:cs typeface="Times New Roman"/>
              </a:rPr>
              <a:t>quantique  servant à encoder un </a:t>
            </a:r>
            <a:r>
              <a:rPr dirty="0" sz="2000" spc="-5">
                <a:latin typeface="Times New Roman"/>
                <a:cs typeface="Times New Roman"/>
              </a:rPr>
              <a:t>message </a:t>
            </a:r>
            <a:r>
              <a:rPr dirty="0" sz="2000">
                <a:latin typeface="Times New Roman"/>
                <a:cs typeface="Times New Roman"/>
              </a:rPr>
              <a:t>sur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>
                <a:latin typeface="Times New Roman"/>
                <a:cs typeface="Times New Roman"/>
              </a:rPr>
              <a:t>distance de </a:t>
            </a:r>
            <a:r>
              <a:rPr dirty="0" sz="2000" spc="5" b="1">
                <a:latin typeface="Times New Roman"/>
                <a:cs typeface="Times New Roman"/>
              </a:rPr>
              <a:t>307 </a:t>
            </a:r>
            <a:r>
              <a:rPr dirty="0" sz="2000" spc="-5" b="1">
                <a:latin typeface="Times New Roman"/>
                <a:cs typeface="Times New Roman"/>
              </a:rPr>
              <a:t>kilomètres</a:t>
            </a:r>
            <a:r>
              <a:rPr dirty="0" sz="2000" spc="-5">
                <a:latin typeface="Times New Roman"/>
                <a:cs typeface="Times New Roman"/>
              </a:rPr>
              <a:t>, </a:t>
            </a:r>
            <a:r>
              <a:rPr dirty="0" sz="2000">
                <a:latin typeface="Times New Roman"/>
                <a:cs typeface="Times New Roman"/>
              </a:rPr>
              <a:t>un nouveau  record. Ils sont </a:t>
            </a:r>
            <a:r>
              <a:rPr dirty="0" sz="2000" spc="-5">
                <a:latin typeface="Times New Roman"/>
                <a:cs typeface="Times New Roman"/>
              </a:rPr>
              <a:t>également </a:t>
            </a:r>
            <a:r>
              <a:rPr dirty="0" sz="2000">
                <a:latin typeface="Times New Roman"/>
                <a:cs typeface="Times New Roman"/>
              </a:rPr>
              <a:t>parvenus à augmenter la sécurité de </a:t>
            </a:r>
            <a:r>
              <a:rPr dirty="0" sz="2000" spc="-5">
                <a:latin typeface="Times New Roman"/>
                <a:cs typeface="Times New Roman"/>
              </a:rPr>
              <a:t>transmission</a:t>
            </a:r>
            <a:r>
              <a:rPr dirty="0" sz="2000" spc="-19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des  données et ont </a:t>
            </a:r>
            <a:r>
              <a:rPr dirty="0" sz="2000" spc="-10">
                <a:latin typeface="Times New Roman"/>
                <a:cs typeface="Times New Roman"/>
              </a:rPr>
              <a:t>mis </a:t>
            </a:r>
            <a:r>
              <a:rPr dirty="0" sz="2000">
                <a:latin typeface="Times New Roman"/>
                <a:cs typeface="Times New Roman"/>
              </a:rPr>
              <a:t>au point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 spc="-5">
                <a:latin typeface="Times New Roman"/>
                <a:cs typeface="Times New Roman"/>
              </a:rPr>
              <a:t>technologie </a:t>
            </a:r>
            <a:r>
              <a:rPr dirty="0" sz="2000">
                <a:latin typeface="Times New Roman"/>
                <a:cs typeface="Times New Roman"/>
              </a:rPr>
              <a:t>plus </a:t>
            </a:r>
            <a:r>
              <a:rPr dirty="0" sz="2000" spc="-5">
                <a:latin typeface="Times New Roman"/>
                <a:cs typeface="Times New Roman"/>
              </a:rPr>
              <a:t>compacte. </a:t>
            </a:r>
            <a:r>
              <a:rPr dirty="0" sz="2000">
                <a:latin typeface="Times New Roman"/>
                <a:cs typeface="Times New Roman"/>
              </a:rPr>
              <a:t>Ils </a:t>
            </a:r>
            <a:r>
              <a:rPr dirty="0" sz="2000" spc="5">
                <a:latin typeface="Times New Roman"/>
                <a:cs typeface="Times New Roman"/>
              </a:rPr>
              <a:t>ont </a:t>
            </a:r>
            <a:r>
              <a:rPr dirty="0" sz="2000">
                <a:latin typeface="Times New Roman"/>
                <a:cs typeface="Times New Roman"/>
              </a:rPr>
              <a:t>publié leurs  résultats dans la revue «Nature</a:t>
            </a:r>
            <a:r>
              <a:rPr dirty="0" sz="2000" spc="-13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Photonics».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22145" y="137287"/>
            <a:ext cx="529844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La physique</a:t>
            </a:r>
            <a:r>
              <a:rPr dirty="0" sz="4400" spc="-60"/>
              <a:t> </a:t>
            </a:r>
            <a:r>
              <a:rPr dirty="0" sz="4400" spc="-10"/>
              <a:t>nucléaire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9466" y="1363802"/>
            <a:ext cx="8667750" cy="4412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La physique nucléaire est la </a:t>
            </a:r>
            <a:r>
              <a:rPr dirty="0" sz="2400" spc="-5">
                <a:latin typeface="Times New Roman"/>
                <a:cs typeface="Times New Roman"/>
              </a:rPr>
              <a:t>science </a:t>
            </a:r>
            <a:r>
              <a:rPr dirty="0" sz="2400">
                <a:latin typeface="Times New Roman"/>
                <a:cs typeface="Times New Roman"/>
              </a:rPr>
              <a:t>qui s’intéresse à </a:t>
            </a:r>
            <a:r>
              <a:rPr dirty="0" sz="2400" spc="-5">
                <a:latin typeface="Times New Roman"/>
                <a:cs typeface="Times New Roman"/>
              </a:rPr>
              <a:t>l’ensemble</a:t>
            </a:r>
            <a:r>
              <a:rPr dirty="0" sz="2400" spc="-19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des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latin typeface="Times New Roman"/>
                <a:cs typeface="Times New Roman"/>
              </a:rPr>
              <a:t>phénomènes </a:t>
            </a:r>
            <a:r>
              <a:rPr dirty="0" sz="2400">
                <a:latin typeface="Times New Roman"/>
                <a:cs typeface="Times New Roman"/>
              </a:rPr>
              <a:t>physiques faisant intervenir </a:t>
            </a:r>
            <a:r>
              <a:rPr dirty="0" sz="2400" b="1">
                <a:latin typeface="Times New Roman"/>
                <a:cs typeface="Times New Roman"/>
              </a:rPr>
              <a:t>le </a:t>
            </a:r>
            <a:r>
              <a:rPr dirty="0" sz="2400" spc="-5" b="1">
                <a:latin typeface="Times New Roman"/>
                <a:cs typeface="Times New Roman"/>
              </a:rPr>
              <a:t>noyau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atomique</a:t>
            </a:r>
            <a:r>
              <a:rPr dirty="0" sz="2400"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850">
              <a:latin typeface="Times New Roman"/>
              <a:cs typeface="Times New Roman"/>
            </a:endParaRPr>
          </a:p>
          <a:p>
            <a:pPr marL="369570" marR="4691380" indent="-342900">
              <a:lnSpc>
                <a:spcPct val="80000"/>
              </a:lnSpc>
              <a:buFont typeface="Times New Roman"/>
              <a:buChar char="•"/>
              <a:tabLst>
                <a:tab pos="369570" algn="l"/>
                <a:tab pos="370205" algn="l"/>
              </a:tabLst>
            </a:pPr>
            <a:r>
              <a:rPr dirty="0" sz="2000" b="1">
                <a:latin typeface="Times New Roman"/>
                <a:cs typeface="Times New Roman"/>
              </a:rPr>
              <a:t>La découverte du </a:t>
            </a:r>
            <a:r>
              <a:rPr dirty="0" sz="2000" spc="-5" b="1">
                <a:latin typeface="Times New Roman"/>
                <a:cs typeface="Times New Roman"/>
              </a:rPr>
              <a:t>neutron </a:t>
            </a:r>
            <a:r>
              <a:rPr dirty="0" sz="2000">
                <a:latin typeface="Times New Roman"/>
                <a:cs typeface="Times New Roman"/>
              </a:rPr>
              <a:t>en  1932 par </a:t>
            </a:r>
            <a:r>
              <a:rPr dirty="0" sz="2000" spc="-5">
                <a:latin typeface="Times New Roman"/>
                <a:cs typeface="Times New Roman"/>
              </a:rPr>
              <a:t>James </a:t>
            </a:r>
            <a:r>
              <a:rPr dirty="0" sz="2000">
                <a:latin typeface="Times New Roman"/>
                <a:cs typeface="Times New Roman"/>
              </a:rPr>
              <a:t>Chadwick a fourni  des </a:t>
            </a:r>
            <a:r>
              <a:rPr dirty="0" sz="2000" spc="-5">
                <a:latin typeface="Times New Roman"/>
                <a:cs typeface="Times New Roman"/>
              </a:rPr>
              <a:t>informations </a:t>
            </a:r>
            <a:r>
              <a:rPr dirty="0" sz="2000">
                <a:latin typeface="Times New Roman"/>
                <a:cs typeface="Times New Roman"/>
              </a:rPr>
              <a:t>plus précises sur  la structure du noyau, ce </a:t>
            </a:r>
            <a:r>
              <a:rPr dirty="0" sz="2000" spc="5">
                <a:latin typeface="Times New Roman"/>
                <a:cs typeface="Times New Roman"/>
              </a:rPr>
              <a:t>qui</a:t>
            </a:r>
            <a:r>
              <a:rPr dirty="0" sz="2000" spc="-1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permit  </a:t>
            </a:r>
            <a:r>
              <a:rPr dirty="0" sz="2000">
                <a:latin typeface="Times New Roman"/>
                <a:cs typeface="Times New Roman"/>
              </a:rPr>
              <a:t>d’expliquer le phénomène de  </a:t>
            </a:r>
            <a:r>
              <a:rPr dirty="0" sz="2000" spc="-5">
                <a:latin typeface="Times New Roman"/>
                <a:cs typeface="Times New Roman"/>
              </a:rPr>
              <a:t>radioactivité </a:t>
            </a:r>
            <a:r>
              <a:rPr dirty="0" sz="2000">
                <a:latin typeface="Times New Roman"/>
                <a:cs typeface="Times New Roman"/>
              </a:rPr>
              <a:t>étudié par Pierre et  </a:t>
            </a:r>
            <a:r>
              <a:rPr dirty="0" sz="2000" spc="-5">
                <a:latin typeface="Times New Roman"/>
                <a:cs typeface="Times New Roman"/>
              </a:rPr>
              <a:t>Marie </a:t>
            </a:r>
            <a:r>
              <a:rPr dirty="0" sz="2000">
                <a:latin typeface="Times New Roman"/>
                <a:cs typeface="Times New Roman"/>
              </a:rPr>
              <a:t>Curie : </a:t>
            </a:r>
            <a:r>
              <a:rPr dirty="0" sz="2000" b="1">
                <a:latin typeface="Times New Roman"/>
                <a:cs typeface="Times New Roman"/>
              </a:rPr>
              <a:t>la physique  </a:t>
            </a:r>
            <a:r>
              <a:rPr dirty="0" sz="2000" spc="-5" b="1">
                <a:latin typeface="Times New Roman"/>
                <a:cs typeface="Times New Roman"/>
              </a:rPr>
              <a:t>nucléaire </a:t>
            </a:r>
            <a:r>
              <a:rPr dirty="0" sz="2000" b="1">
                <a:latin typeface="Times New Roman"/>
                <a:cs typeface="Times New Roman"/>
              </a:rPr>
              <a:t>était</a:t>
            </a:r>
            <a:r>
              <a:rPr dirty="0" sz="2000" spc="-6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née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69570" marR="4655185" indent="-342900">
              <a:lnSpc>
                <a:spcPct val="80000"/>
              </a:lnSpc>
              <a:spcBef>
                <a:spcPts val="480"/>
              </a:spcBef>
              <a:buChar char="•"/>
              <a:tabLst>
                <a:tab pos="369570" algn="l"/>
                <a:tab pos="370205" algn="l"/>
              </a:tabLst>
            </a:pPr>
            <a:r>
              <a:rPr dirty="0" sz="2000" spc="-5">
                <a:latin typeface="Times New Roman"/>
                <a:cs typeface="Times New Roman"/>
              </a:rPr>
              <a:t>De son </a:t>
            </a:r>
            <a:r>
              <a:rPr dirty="0" sz="2000">
                <a:latin typeface="Times New Roman"/>
                <a:cs typeface="Times New Roman"/>
              </a:rPr>
              <a:t>apparition à aujourd’hui,</a:t>
            </a:r>
            <a:r>
              <a:rPr dirty="0" sz="2000" spc="-1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les  </a:t>
            </a:r>
            <a:r>
              <a:rPr dirty="0" sz="2000">
                <a:latin typeface="Times New Roman"/>
                <a:cs typeface="Times New Roman"/>
              </a:rPr>
              <a:t>physiciens ont découvert de  nombreux phénomènes nucléaires  et </a:t>
            </a:r>
            <a:r>
              <a:rPr dirty="0" sz="2000" spc="5">
                <a:latin typeface="Times New Roman"/>
                <a:cs typeface="Times New Roman"/>
              </a:rPr>
              <a:t>ont </a:t>
            </a:r>
            <a:r>
              <a:rPr dirty="0" sz="2000">
                <a:latin typeface="Times New Roman"/>
                <a:cs typeface="Times New Roman"/>
              </a:rPr>
              <a:t>appliqué ces découvertes à  </a:t>
            </a:r>
            <a:r>
              <a:rPr dirty="0" sz="2000" spc="-5">
                <a:latin typeface="Times New Roman"/>
                <a:cs typeface="Times New Roman"/>
              </a:rPr>
              <a:t>différents</a:t>
            </a:r>
            <a:r>
              <a:rPr dirty="0" sz="2000" spc="-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domaines.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60105" y="2493262"/>
            <a:ext cx="3948842" cy="42489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22145" y="143637"/>
            <a:ext cx="529844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La physique</a:t>
            </a:r>
            <a:r>
              <a:rPr dirty="0" sz="4400" spc="-60"/>
              <a:t> </a:t>
            </a:r>
            <a:r>
              <a:rPr dirty="0" sz="4400" spc="-10"/>
              <a:t>nucléaire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15315" y="1300734"/>
            <a:ext cx="8898890" cy="4478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La</a:t>
            </a:r>
            <a:r>
              <a:rPr dirty="0" sz="2400" spc="-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radioactivité</a:t>
            </a:r>
            <a:endParaRPr sz="2400">
              <a:latin typeface="Times New Roman"/>
              <a:cs typeface="Times New Roman"/>
            </a:endParaRPr>
          </a:p>
          <a:p>
            <a:pPr marL="355600" marR="5080">
              <a:lnSpc>
                <a:spcPts val="1920"/>
              </a:lnSpc>
              <a:spcBef>
                <a:spcPts val="480"/>
              </a:spcBef>
            </a:pP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radioactivité </a:t>
            </a:r>
            <a:r>
              <a:rPr dirty="0" sz="2000">
                <a:latin typeface="Times New Roman"/>
                <a:cs typeface="Times New Roman"/>
              </a:rPr>
              <a:t>peut </a:t>
            </a:r>
            <a:r>
              <a:rPr dirty="0" sz="2000" spc="-5">
                <a:latin typeface="Times New Roman"/>
                <a:cs typeface="Times New Roman"/>
              </a:rPr>
              <a:t>être </a:t>
            </a:r>
            <a:r>
              <a:rPr dirty="0" sz="2000">
                <a:latin typeface="Times New Roman"/>
                <a:cs typeface="Times New Roman"/>
              </a:rPr>
              <a:t>définie </a:t>
            </a:r>
            <a:r>
              <a:rPr dirty="0" sz="2000" spc="-10">
                <a:latin typeface="Times New Roman"/>
                <a:cs typeface="Times New Roman"/>
              </a:rPr>
              <a:t>comme </a:t>
            </a:r>
            <a:r>
              <a:rPr dirty="0" sz="2000">
                <a:latin typeface="Times New Roman"/>
                <a:cs typeface="Times New Roman"/>
              </a:rPr>
              <a:t>la propriété de </a:t>
            </a:r>
            <a:r>
              <a:rPr dirty="0" sz="2000" spc="-5">
                <a:latin typeface="Times New Roman"/>
                <a:cs typeface="Times New Roman"/>
              </a:rPr>
              <a:t>certains </a:t>
            </a:r>
            <a:r>
              <a:rPr dirty="0" sz="2000" b="1">
                <a:latin typeface="Times New Roman"/>
                <a:cs typeface="Times New Roman"/>
              </a:rPr>
              <a:t>noyaux atomiques  instables de se </a:t>
            </a:r>
            <a:r>
              <a:rPr dirty="0" sz="2000" spc="-5" b="1">
                <a:latin typeface="Times New Roman"/>
                <a:cs typeface="Times New Roman"/>
              </a:rPr>
              <a:t>désintégrer </a:t>
            </a:r>
            <a:r>
              <a:rPr dirty="0" sz="2000" b="1">
                <a:latin typeface="Times New Roman"/>
                <a:cs typeface="Times New Roman"/>
              </a:rPr>
              <a:t>spontanément en émettant </a:t>
            </a:r>
            <a:r>
              <a:rPr dirty="0" sz="2000">
                <a:latin typeface="Times New Roman"/>
                <a:cs typeface="Times New Roman"/>
              </a:rPr>
              <a:t>des particules  subatomiques appelées </a:t>
            </a:r>
            <a:r>
              <a:rPr dirty="0" sz="2000" b="1">
                <a:latin typeface="Times New Roman"/>
                <a:cs typeface="Times New Roman"/>
              </a:rPr>
              <a:t>particules alpha ou particules </a:t>
            </a:r>
            <a:r>
              <a:rPr dirty="0" sz="2000" spc="5" b="1">
                <a:latin typeface="Times New Roman"/>
                <a:cs typeface="Times New Roman"/>
              </a:rPr>
              <a:t>bêta</a:t>
            </a:r>
            <a:r>
              <a:rPr dirty="0" sz="2000" spc="5">
                <a:latin typeface="Times New Roman"/>
                <a:cs typeface="Times New Roman"/>
              </a:rPr>
              <a:t>, </a:t>
            </a:r>
            <a:r>
              <a:rPr dirty="0" sz="2000" spc="-5">
                <a:latin typeface="Times New Roman"/>
                <a:cs typeface="Times New Roman"/>
              </a:rPr>
              <a:t>et/ou </a:t>
            </a:r>
            <a:r>
              <a:rPr dirty="0" sz="2000">
                <a:latin typeface="Times New Roman"/>
                <a:cs typeface="Times New Roman"/>
              </a:rPr>
              <a:t>des  rayonnements </a:t>
            </a:r>
            <a:r>
              <a:rPr dirty="0" sz="2000" spc="-5">
                <a:latin typeface="Times New Roman"/>
                <a:cs typeface="Times New Roman"/>
              </a:rPr>
              <a:t>électromagnétiques </a:t>
            </a:r>
            <a:r>
              <a:rPr dirty="0" sz="2000">
                <a:latin typeface="Times New Roman"/>
                <a:cs typeface="Times New Roman"/>
              </a:rPr>
              <a:t>appelés </a:t>
            </a:r>
            <a:r>
              <a:rPr dirty="0" sz="2000" b="1">
                <a:latin typeface="Times New Roman"/>
                <a:cs typeface="Times New Roman"/>
              </a:rPr>
              <a:t>rayons X et rayons</a:t>
            </a:r>
            <a:r>
              <a:rPr dirty="0" sz="2000" spc="-175" b="1">
                <a:latin typeface="Times New Roman"/>
                <a:cs typeface="Times New Roman"/>
              </a:rPr>
              <a:t> </a:t>
            </a:r>
            <a:r>
              <a:rPr dirty="0" sz="2000" spc="5" b="1">
                <a:latin typeface="Times New Roman"/>
                <a:cs typeface="Times New Roman"/>
              </a:rPr>
              <a:t>gamma</a:t>
            </a:r>
            <a:r>
              <a:rPr dirty="0" sz="2000" spc="5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57150">
              <a:lnSpc>
                <a:spcPct val="80000"/>
              </a:lnSpc>
              <a:spcBef>
                <a:spcPts val="495"/>
              </a:spcBef>
            </a:pPr>
            <a:r>
              <a:rPr dirty="0" sz="2000">
                <a:latin typeface="Times New Roman"/>
                <a:cs typeface="Times New Roman"/>
              </a:rPr>
              <a:t>Ce phénomène a été découvert sur </a:t>
            </a:r>
            <a:r>
              <a:rPr dirty="0" sz="2000" b="1">
                <a:latin typeface="Times New Roman"/>
                <a:cs typeface="Times New Roman"/>
              </a:rPr>
              <a:t>l’uranium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5">
                <a:latin typeface="Times New Roman"/>
                <a:cs typeface="Times New Roman"/>
              </a:rPr>
              <a:t>1896 </a:t>
            </a:r>
            <a:r>
              <a:rPr dirty="0" sz="2000">
                <a:latin typeface="Times New Roman"/>
                <a:cs typeface="Times New Roman"/>
              </a:rPr>
              <a:t>par le physicien Becquerel.  Il a ensuite </a:t>
            </a:r>
            <a:r>
              <a:rPr dirty="0" sz="2000" spc="-5">
                <a:latin typeface="Times New Roman"/>
                <a:cs typeface="Times New Roman"/>
              </a:rPr>
              <a:t>été </a:t>
            </a:r>
            <a:r>
              <a:rPr dirty="0" sz="2000" spc="-10">
                <a:latin typeface="Times New Roman"/>
                <a:cs typeface="Times New Roman"/>
              </a:rPr>
              <a:t>largement </a:t>
            </a:r>
            <a:r>
              <a:rPr dirty="0" sz="2000">
                <a:latin typeface="Times New Roman"/>
                <a:cs typeface="Times New Roman"/>
              </a:rPr>
              <a:t>étudié par </a:t>
            </a:r>
            <a:r>
              <a:rPr dirty="0" sz="2000" spc="-5">
                <a:latin typeface="Times New Roman"/>
                <a:cs typeface="Times New Roman"/>
              </a:rPr>
              <a:t>Pierre </a:t>
            </a:r>
            <a:r>
              <a:rPr dirty="0" sz="2000">
                <a:latin typeface="Times New Roman"/>
                <a:cs typeface="Times New Roman"/>
              </a:rPr>
              <a:t>et </a:t>
            </a:r>
            <a:r>
              <a:rPr dirty="0" sz="2000" spc="-5">
                <a:latin typeface="Times New Roman"/>
                <a:cs typeface="Times New Roman"/>
              </a:rPr>
              <a:t>Marie </a:t>
            </a:r>
            <a:r>
              <a:rPr dirty="0" sz="2000">
                <a:latin typeface="Times New Roman"/>
                <a:cs typeface="Times New Roman"/>
              </a:rPr>
              <a:t>Curie (1898) : au prix d’un  travail acharné, </a:t>
            </a:r>
            <a:r>
              <a:rPr dirty="0" sz="2000" spc="-5">
                <a:latin typeface="Times New Roman"/>
                <a:cs typeface="Times New Roman"/>
              </a:rPr>
              <a:t>ils </a:t>
            </a:r>
            <a:r>
              <a:rPr dirty="0" sz="2000">
                <a:latin typeface="Times New Roman"/>
                <a:cs typeface="Times New Roman"/>
              </a:rPr>
              <a:t>découvrirent deux nouveaux </a:t>
            </a:r>
            <a:r>
              <a:rPr dirty="0" sz="2000" spc="-5">
                <a:latin typeface="Times New Roman"/>
                <a:cs typeface="Times New Roman"/>
              </a:rPr>
              <a:t>élément radioactifs,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b="1">
                <a:latin typeface="Times New Roman"/>
                <a:cs typeface="Times New Roman"/>
              </a:rPr>
              <a:t>polonium</a:t>
            </a:r>
            <a:r>
              <a:rPr dirty="0" sz="2000" spc="-15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et  le radium</a:t>
            </a:r>
            <a:r>
              <a:rPr dirty="0" sz="2000">
                <a:latin typeface="Times New Roman"/>
                <a:cs typeface="Times New Roman"/>
              </a:rPr>
              <a:t>. En 1903,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trois physiciens reçurent le prix Nobel de physique pour  ces</a:t>
            </a:r>
            <a:r>
              <a:rPr dirty="0" sz="2000" spc="-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découvertes.</a:t>
            </a:r>
            <a:endParaRPr sz="2000">
              <a:latin typeface="Times New Roman"/>
              <a:cs typeface="Times New Roman"/>
            </a:endParaRPr>
          </a:p>
          <a:p>
            <a:pPr marL="355600" marR="75565">
              <a:lnSpc>
                <a:spcPct val="80000"/>
              </a:lnSpc>
              <a:spcBef>
                <a:spcPts val="480"/>
              </a:spcBef>
            </a:pP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5" b="1">
                <a:latin typeface="Times New Roman"/>
                <a:cs typeface="Times New Roman"/>
              </a:rPr>
              <a:t>radioactivité </a:t>
            </a:r>
            <a:r>
              <a:rPr dirty="0" sz="2000" b="1">
                <a:latin typeface="Times New Roman"/>
                <a:cs typeface="Times New Roman"/>
              </a:rPr>
              <a:t>fut rapidement </a:t>
            </a:r>
            <a:r>
              <a:rPr dirty="0" sz="2000" spc="-5" b="1">
                <a:latin typeface="Times New Roman"/>
                <a:cs typeface="Times New Roman"/>
              </a:rPr>
              <a:t>reconnue </a:t>
            </a:r>
            <a:r>
              <a:rPr dirty="0" sz="2000" b="1">
                <a:latin typeface="Times New Roman"/>
                <a:cs typeface="Times New Roman"/>
              </a:rPr>
              <a:t>comme la plus </a:t>
            </a:r>
            <a:r>
              <a:rPr dirty="0" sz="2000" spc="-5" b="1">
                <a:latin typeface="Times New Roman"/>
                <a:cs typeface="Times New Roman"/>
              </a:rPr>
              <a:t>importante source  </a:t>
            </a:r>
            <a:r>
              <a:rPr dirty="0" sz="2000" b="1">
                <a:latin typeface="Times New Roman"/>
                <a:cs typeface="Times New Roman"/>
              </a:rPr>
              <a:t>d’énergie connue</a:t>
            </a:r>
            <a:r>
              <a:rPr dirty="0" sz="2000">
                <a:latin typeface="Times New Roman"/>
                <a:cs typeface="Times New Roman"/>
              </a:rPr>
              <a:t>. Dès 1901, </a:t>
            </a:r>
            <a:r>
              <a:rPr dirty="0" sz="2000" spc="-5">
                <a:latin typeface="Times New Roman"/>
                <a:cs typeface="Times New Roman"/>
              </a:rPr>
              <a:t>elle </a:t>
            </a:r>
            <a:r>
              <a:rPr dirty="0" sz="2000">
                <a:latin typeface="Times New Roman"/>
                <a:cs typeface="Times New Roman"/>
              </a:rPr>
              <a:t>est </a:t>
            </a:r>
            <a:r>
              <a:rPr dirty="0" sz="2000" spc="-5">
                <a:latin typeface="Times New Roman"/>
                <a:cs typeface="Times New Roman"/>
              </a:rPr>
              <a:t>également utilisée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b="1">
                <a:latin typeface="Times New Roman"/>
                <a:cs typeface="Times New Roman"/>
              </a:rPr>
              <a:t>médecine </a:t>
            </a:r>
            <a:r>
              <a:rPr dirty="0" sz="2000">
                <a:latin typeface="Times New Roman"/>
                <a:cs typeface="Times New Roman"/>
              </a:rPr>
              <a:t>et  </a:t>
            </a:r>
            <a:r>
              <a:rPr dirty="0" sz="2000" spc="-5">
                <a:latin typeface="Times New Roman"/>
                <a:cs typeface="Times New Roman"/>
              </a:rPr>
              <a:t>principalement </a:t>
            </a:r>
            <a:r>
              <a:rPr dirty="0" sz="2000">
                <a:latin typeface="Times New Roman"/>
                <a:cs typeface="Times New Roman"/>
              </a:rPr>
              <a:t>dans le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des cancers :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rayonnements </a:t>
            </a:r>
            <a:r>
              <a:rPr dirty="0" sz="2000" spc="-5">
                <a:latin typeface="Times New Roman"/>
                <a:cs typeface="Times New Roman"/>
              </a:rPr>
              <a:t>radioactifs, </a:t>
            </a:r>
            <a:r>
              <a:rPr dirty="0" sz="2000">
                <a:latin typeface="Times New Roman"/>
                <a:cs typeface="Times New Roman"/>
              </a:rPr>
              <a:t>de</a:t>
            </a:r>
            <a:r>
              <a:rPr dirty="0" sz="2000" spc="-9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par  </a:t>
            </a:r>
            <a:r>
              <a:rPr dirty="0" sz="2000" spc="-5">
                <a:latin typeface="Times New Roman"/>
                <a:cs typeface="Times New Roman"/>
              </a:rPr>
              <a:t>l’énergie </a:t>
            </a:r>
            <a:r>
              <a:rPr dirty="0" sz="2000">
                <a:latin typeface="Times New Roman"/>
                <a:cs typeface="Times New Roman"/>
              </a:rPr>
              <a:t>qu’ils </a:t>
            </a:r>
            <a:r>
              <a:rPr dirty="0" sz="2000" spc="-5">
                <a:latin typeface="Times New Roman"/>
                <a:cs typeface="Times New Roman"/>
              </a:rPr>
              <a:t>émettent, </a:t>
            </a:r>
            <a:r>
              <a:rPr dirty="0" sz="2000">
                <a:latin typeface="Times New Roman"/>
                <a:cs typeface="Times New Roman"/>
              </a:rPr>
              <a:t>parviennent en </a:t>
            </a:r>
            <a:r>
              <a:rPr dirty="0" sz="2000" spc="-5">
                <a:latin typeface="Times New Roman"/>
                <a:cs typeface="Times New Roman"/>
              </a:rPr>
              <a:t>effet </a:t>
            </a:r>
            <a:r>
              <a:rPr dirty="0" sz="2000">
                <a:latin typeface="Times New Roman"/>
                <a:cs typeface="Times New Roman"/>
              </a:rPr>
              <a:t>à détruire </a:t>
            </a:r>
            <a:r>
              <a:rPr dirty="0" sz="2000" spc="-5">
                <a:latin typeface="Times New Roman"/>
                <a:cs typeface="Times New Roman"/>
              </a:rPr>
              <a:t>les cellules</a:t>
            </a:r>
            <a:r>
              <a:rPr dirty="0" sz="2000" spc="-19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cancéreuses.</a:t>
            </a:r>
            <a:endParaRPr sz="2000">
              <a:latin typeface="Times New Roman"/>
              <a:cs typeface="Times New Roman"/>
            </a:endParaRPr>
          </a:p>
          <a:p>
            <a:pPr marL="355600" marR="26670">
              <a:lnSpc>
                <a:spcPct val="80000"/>
              </a:lnSpc>
              <a:spcBef>
                <a:spcPts val="5"/>
              </a:spcBef>
            </a:pPr>
            <a:r>
              <a:rPr dirty="0" sz="2000">
                <a:latin typeface="Times New Roman"/>
                <a:cs typeface="Times New Roman"/>
              </a:rPr>
              <a:t>Après </a:t>
            </a:r>
            <a:r>
              <a:rPr dirty="0" sz="2000" spc="-5">
                <a:latin typeface="Times New Roman"/>
                <a:cs typeface="Times New Roman"/>
              </a:rPr>
              <a:t>l’Institut </a:t>
            </a:r>
            <a:r>
              <a:rPr dirty="0" sz="2000">
                <a:latin typeface="Times New Roman"/>
                <a:cs typeface="Times New Roman"/>
              </a:rPr>
              <a:t>du Radium (1909), la Fondation Curie est créé en 1920: </a:t>
            </a:r>
            <a:r>
              <a:rPr dirty="0" sz="2000" spc="-5">
                <a:latin typeface="Times New Roman"/>
                <a:cs typeface="Times New Roman"/>
              </a:rPr>
              <a:t>elle</a:t>
            </a:r>
            <a:r>
              <a:rPr dirty="0" sz="2000" spc="-2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devient  un </a:t>
            </a:r>
            <a:r>
              <a:rPr dirty="0" sz="2000" spc="-5">
                <a:latin typeface="Times New Roman"/>
                <a:cs typeface="Times New Roman"/>
              </a:rPr>
              <a:t>établissement </a:t>
            </a:r>
            <a:r>
              <a:rPr dirty="0" sz="2000">
                <a:latin typeface="Times New Roman"/>
                <a:cs typeface="Times New Roman"/>
              </a:rPr>
              <a:t>de soins et de recherche </a:t>
            </a:r>
            <a:r>
              <a:rPr dirty="0" sz="2000" spc="-5">
                <a:latin typeface="Times New Roman"/>
                <a:cs typeface="Times New Roman"/>
              </a:rPr>
              <a:t>spécialisé </a:t>
            </a:r>
            <a:r>
              <a:rPr dirty="0" sz="2000">
                <a:latin typeface="Times New Roman"/>
                <a:cs typeface="Times New Roman"/>
              </a:rPr>
              <a:t>dans la </a:t>
            </a:r>
            <a:r>
              <a:rPr dirty="0" sz="2000" spc="-5">
                <a:latin typeface="Times New Roman"/>
                <a:cs typeface="Times New Roman"/>
              </a:rPr>
              <a:t>lutte </a:t>
            </a:r>
            <a:r>
              <a:rPr dirty="0" sz="2000">
                <a:latin typeface="Times New Roman"/>
                <a:cs typeface="Times New Roman"/>
              </a:rPr>
              <a:t>contre le cancer </a:t>
            </a:r>
            <a:r>
              <a:rPr dirty="0" sz="2000" spc="-5">
                <a:latin typeface="Times New Roman"/>
                <a:cs typeface="Times New Roman"/>
              </a:rPr>
              <a:t>et  </a:t>
            </a:r>
            <a:r>
              <a:rPr dirty="0" sz="2000">
                <a:latin typeface="Times New Roman"/>
                <a:cs typeface="Times New Roman"/>
              </a:rPr>
              <a:t>de soins par</a:t>
            </a:r>
            <a:r>
              <a:rPr dirty="0" sz="2000" spc="-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radiothérapie.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460" y="40970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8739" y="857503"/>
            <a:ext cx="8759825" cy="58464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Bombe</a:t>
            </a:r>
            <a:r>
              <a:rPr dirty="0" sz="2400" spc="-5" b="1">
                <a:latin typeface="Times New Roman"/>
                <a:cs typeface="Times New Roman"/>
              </a:rPr>
              <a:t> nucléaire</a:t>
            </a:r>
            <a:endParaRPr sz="2400">
              <a:latin typeface="Times New Roman"/>
              <a:cs typeface="Times New Roman"/>
            </a:endParaRPr>
          </a:p>
          <a:p>
            <a:pPr marL="355600">
              <a:lnSpc>
                <a:spcPts val="2160"/>
              </a:lnSpc>
              <a:spcBef>
                <a:spcPts val="15"/>
              </a:spcBef>
            </a:pPr>
            <a:r>
              <a:rPr dirty="0" sz="2000" spc="-35">
                <a:latin typeface="Times New Roman"/>
                <a:cs typeface="Times New Roman"/>
              </a:rPr>
              <a:t>L’une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premières applications </a:t>
            </a:r>
            <a:r>
              <a:rPr dirty="0" sz="2000">
                <a:latin typeface="Times New Roman"/>
                <a:cs typeface="Times New Roman"/>
              </a:rPr>
              <a:t>concrètes de</a:t>
            </a:r>
            <a:r>
              <a:rPr dirty="0" sz="2000" spc="-11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la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ts val="2160"/>
              </a:lnSpc>
            </a:pPr>
            <a:r>
              <a:rPr dirty="0" sz="2000">
                <a:latin typeface="Times New Roman"/>
                <a:cs typeface="Times New Roman"/>
              </a:rPr>
              <a:t>physique nucléaire est la fabrication des</a:t>
            </a:r>
            <a:r>
              <a:rPr dirty="0" sz="2000" spc="-15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premières</a:t>
            </a:r>
            <a:endParaRPr sz="2000">
              <a:latin typeface="Times New Roman"/>
              <a:cs typeface="Times New Roman"/>
            </a:endParaRPr>
          </a:p>
          <a:p>
            <a:pPr marL="355600" marR="3244215">
              <a:lnSpc>
                <a:spcPct val="80000"/>
              </a:lnSpc>
              <a:spcBef>
                <a:spcPts val="480"/>
              </a:spcBef>
            </a:pPr>
            <a:r>
              <a:rPr dirty="0" sz="2000" spc="-5">
                <a:latin typeface="Times New Roman"/>
                <a:cs typeface="Times New Roman"/>
              </a:rPr>
              <a:t>bombes atomiques (bombes </a:t>
            </a:r>
            <a:r>
              <a:rPr dirty="0" sz="2000">
                <a:latin typeface="Times New Roman"/>
                <a:cs typeface="Times New Roman"/>
              </a:rPr>
              <a:t>A). En 1905 lorsque  </a:t>
            </a:r>
            <a:r>
              <a:rPr dirty="0" sz="2000" spc="-5">
                <a:latin typeface="Times New Roman"/>
                <a:cs typeface="Times New Roman"/>
              </a:rPr>
              <a:t>Einstein </a:t>
            </a:r>
            <a:r>
              <a:rPr dirty="0" sz="2000">
                <a:latin typeface="Times New Roman"/>
                <a:cs typeface="Times New Roman"/>
              </a:rPr>
              <a:t>démontra, dans sa théorie de </a:t>
            </a:r>
            <a:r>
              <a:rPr dirty="0" sz="2000" spc="-5">
                <a:latin typeface="Times New Roman"/>
                <a:cs typeface="Times New Roman"/>
              </a:rPr>
              <a:t>la relativité,  </a:t>
            </a:r>
            <a:r>
              <a:rPr dirty="0" sz="2000">
                <a:latin typeface="Times New Roman"/>
                <a:cs typeface="Times New Roman"/>
              </a:rPr>
              <a:t>qu’il existe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>
                <a:latin typeface="Times New Roman"/>
                <a:cs typeface="Times New Roman"/>
              </a:rPr>
              <a:t>équivalence </a:t>
            </a:r>
            <a:r>
              <a:rPr dirty="0" sz="2000" spc="-5">
                <a:latin typeface="Times New Roman"/>
                <a:cs typeface="Times New Roman"/>
              </a:rPr>
              <a:t>mathématique </a:t>
            </a:r>
            <a:r>
              <a:rPr dirty="0" sz="2000">
                <a:latin typeface="Times New Roman"/>
                <a:cs typeface="Times New Roman"/>
              </a:rPr>
              <a:t>entre</a:t>
            </a:r>
            <a:r>
              <a:rPr dirty="0" sz="2000" spc="-18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la  </a:t>
            </a:r>
            <a:r>
              <a:rPr dirty="0" sz="2000" spc="-5">
                <a:latin typeface="Times New Roman"/>
                <a:cs typeface="Times New Roman"/>
              </a:rPr>
              <a:t>masse </a:t>
            </a:r>
            <a:r>
              <a:rPr dirty="0" sz="2000">
                <a:latin typeface="Times New Roman"/>
                <a:cs typeface="Times New Roman"/>
              </a:rPr>
              <a:t>et </a:t>
            </a:r>
            <a:r>
              <a:rPr dirty="0" sz="2000" spc="-5">
                <a:latin typeface="Times New Roman"/>
                <a:cs typeface="Times New Roman"/>
              </a:rPr>
              <a:t>l’énergie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b="1">
                <a:latin typeface="Times New Roman"/>
                <a:cs typeface="Times New Roman"/>
              </a:rPr>
              <a:t>E =</a:t>
            </a:r>
            <a:r>
              <a:rPr dirty="0" sz="2000" spc="-7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mc²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2921635">
              <a:lnSpc>
                <a:spcPct val="80000"/>
              </a:lnSpc>
              <a:spcBef>
                <a:spcPts val="484"/>
              </a:spcBef>
            </a:pPr>
            <a:r>
              <a:rPr dirty="0" sz="2000">
                <a:latin typeface="Times New Roman"/>
                <a:cs typeface="Times New Roman"/>
              </a:rPr>
              <a:t>En 1930, des physiciens se livrèrent à des  expériences sur </a:t>
            </a:r>
            <a:r>
              <a:rPr dirty="0" sz="2000" b="1">
                <a:latin typeface="Times New Roman"/>
                <a:cs typeface="Times New Roman"/>
              </a:rPr>
              <a:t>l’uranium</a:t>
            </a:r>
            <a:r>
              <a:rPr dirty="0" sz="2000">
                <a:latin typeface="Times New Roman"/>
                <a:cs typeface="Times New Roman"/>
              </a:rPr>
              <a:t>: on s’aperçut alors </a:t>
            </a:r>
            <a:r>
              <a:rPr dirty="0" sz="2000" spc="5">
                <a:latin typeface="Times New Roman"/>
                <a:cs typeface="Times New Roman"/>
              </a:rPr>
              <a:t>que  </a:t>
            </a:r>
            <a:r>
              <a:rPr dirty="0" sz="2000">
                <a:latin typeface="Times New Roman"/>
                <a:cs typeface="Times New Roman"/>
              </a:rPr>
              <a:t>l’uranium possède le </a:t>
            </a:r>
            <a:r>
              <a:rPr dirty="0" sz="2000" b="1">
                <a:latin typeface="Times New Roman"/>
                <a:cs typeface="Times New Roman"/>
              </a:rPr>
              <a:t>plus lourd </a:t>
            </a:r>
            <a:r>
              <a:rPr dirty="0" sz="2000" spc="5" b="1">
                <a:latin typeface="Times New Roman"/>
                <a:cs typeface="Times New Roman"/>
              </a:rPr>
              <a:t>noyau </a:t>
            </a:r>
            <a:r>
              <a:rPr dirty="0" sz="2000">
                <a:latin typeface="Times New Roman"/>
                <a:cs typeface="Times New Roman"/>
              </a:rPr>
              <a:t>connu, qu’il</a:t>
            </a:r>
            <a:r>
              <a:rPr dirty="0" sz="2000" spc="-2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a  un certain nombre d’isotopes radioactifs et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leurs  noyaux peuvent se désintégrer spontanément,  </a:t>
            </a:r>
            <a:r>
              <a:rPr dirty="0" sz="2000" spc="-5">
                <a:latin typeface="Times New Roman"/>
                <a:cs typeface="Times New Roman"/>
              </a:rPr>
              <a:t>émettant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b="1">
                <a:latin typeface="Times New Roman"/>
                <a:cs typeface="Times New Roman"/>
              </a:rPr>
              <a:t>particules alpha, des </a:t>
            </a:r>
            <a:r>
              <a:rPr dirty="0" sz="2000" spc="-5" b="1">
                <a:latin typeface="Times New Roman"/>
                <a:cs typeface="Times New Roman"/>
              </a:rPr>
              <a:t>électrons </a:t>
            </a:r>
            <a:r>
              <a:rPr dirty="0" sz="2000" b="1">
                <a:latin typeface="Times New Roman"/>
                <a:cs typeface="Times New Roman"/>
              </a:rPr>
              <a:t>et des  rayons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spc="5" b="1">
                <a:latin typeface="Times New Roman"/>
                <a:cs typeface="Times New Roman"/>
              </a:rPr>
              <a:t>gammas</a:t>
            </a:r>
            <a:r>
              <a:rPr dirty="0" sz="2000" spc="5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3131820">
              <a:lnSpc>
                <a:spcPct val="80000"/>
              </a:lnSpc>
              <a:spcBef>
                <a:spcPts val="480"/>
              </a:spcBef>
            </a:pPr>
            <a:r>
              <a:rPr dirty="0" sz="2000">
                <a:latin typeface="Times New Roman"/>
                <a:cs typeface="Times New Roman"/>
              </a:rPr>
              <a:t>En 1938, on découvrit </a:t>
            </a:r>
            <a:r>
              <a:rPr dirty="0" sz="2000" b="1">
                <a:latin typeface="Times New Roman"/>
                <a:cs typeface="Times New Roman"/>
              </a:rPr>
              <a:t>la fission </a:t>
            </a:r>
            <a:r>
              <a:rPr dirty="0" sz="2000" spc="-5" b="1">
                <a:latin typeface="Times New Roman"/>
                <a:cs typeface="Times New Roman"/>
              </a:rPr>
              <a:t>nucléaire </a:t>
            </a:r>
            <a:r>
              <a:rPr dirty="0" sz="2000">
                <a:latin typeface="Times New Roman"/>
                <a:cs typeface="Times New Roman"/>
              </a:rPr>
              <a:t>: en  bombardant un noyau d’uranium avec des</a:t>
            </a:r>
            <a:r>
              <a:rPr dirty="0" sz="2000" spc="-17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neutrons,  on </a:t>
            </a:r>
            <a:r>
              <a:rPr dirty="0" sz="2000" spc="-5">
                <a:latin typeface="Times New Roman"/>
                <a:cs typeface="Times New Roman"/>
              </a:rPr>
              <a:t>remarqua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le noyau </a:t>
            </a:r>
            <a:r>
              <a:rPr dirty="0" sz="2000" spc="-5">
                <a:latin typeface="Times New Roman"/>
                <a:cs typeface="Times New Roman"/>
              </a:rPr>
              <a:t>s’était </a:t>
            </a:r>
            <a:r>
              <a:rPr dirty="0" sz="2000">
                <a:latin typeface="Times New Roman"/>
                <a:cs typeface="Times New Roman"/>
              </a:rPr>
              <a:t>scindé en deux et  qu’une grande quantité </a:t>
            </a:r>
            <a:r>
              <a:rPr dirty="0" sz="2000" spc="-5">
                <a:latin typeface="Times New Roman"/>
                <a:cs typeface="Times New Roman"/>
              </a:rPr>
              <a:t>d’énergie </a:t>
            </a:r>
            <a:r>
              <a:rPr dirty="0" sz="2000">
                <a:latin typeface="Times New Roman"/>
                <a:cs typeface="Times New Roman"/>
              </a:rPr>
              <a:t>avait </a:t>
            </a:r>
            <a:r>
              <a:rPr dirty="0" sz="2000" spc="-5">
                <a:latin typeface="Times New Roman"/>
                <a:cs typeface="Times New Roman"/>
              </a:rPr>
              <a:t>été </a:t>
            </a:r>
            <a:r>
              <a:rPr dirty="0" sz="2000">
                <a:latin typeface="Times New Roman"/>
                <a:cs typeface="Times New Roman"/>
              </a:rPr>
              <a:t>libérée  (chaque noyau </a:t>
            </a:r>
            <a:r>
              <a:rPr dirty="0" sz="2000" spc="-5">
                <a:latin typeface="Times New Roman"/>
                <a:cs typeface="Times New Roman"/>
              </a:rPr>
              <a:t>atomique </a:t>
            </a:r>
            <a:r>
              <a:rPr dirty="0" sz="2000">
                <a:latin typeface="Times New Roman"/>
                <a:cs typeface="Times New Roman"/>
              </a:rPr>
              <a:t>libéra </a:t>
            </a:r>
            <a:r>
              <a:rPr dirty="0" sz="2000" b="1">
                <a:latin typeface="Times New Roman"/>
                <a:cs typeface="Times New Roman"/>
              </a:rPr>
              <a:t>2 </a:t>
            </a:r>
            <a:r>
              <a:rPr dirty="0" sz="2000" spc="-5" b="1">
                <a:latin typeface="Times New Roman"/>
                <a:cs typeface="Times New Roman"/>
              </a:rPr>
              <a:t>milliards  d’électrons-volts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!).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ts val="2385"/>
              </a:lnSpc>
            </a:pPr>
            <a:r>
              <a:rPr dirty="0" sz="2000">
                <a:latin typeface="Times New Roman"/>
                <a:cs typeface="Times New Roman"/>
              </a:rPr>
              <a:t>En 1945, la </a:t>
            </a:r>
            <a:r>
              <a:rPr dirty="0" sz="2000" spc="-5">
                <a:latin typeface="Times New Roman"/>
                <a:cs typeface="Times New Roman"/>
              </a:rPr>
              <a:t>première bombe atomique</a:t>
            </a:r>
            <a:r>
              <a:rPr dirty="0" sz="2000" spc="-9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explose.</a:t>
            </a:r>
            <a:endParaRPr sz="2000">
              <a:latin typeface="Times New Roman"/>
              <a:cs typeface="Times New Roman"/>
            </a:endParaRPr>
          </a:p>
          <a:p>
            <a:pPr marL="7106284">
              <a:lnSpc>
                <a:spcPts val="2145"/>
              </a:lnSpc>
            </a:pPr>
            <a:r>
              <a:rPr dirty="0" sz="1800" spc="-5" b="1">
                <a:latin typeface="Times New Roman"/>
                <a:cs typeface="Times New Roman"/>
              </a:rPr>
              <a:t>Fission</a:t>
            </a:r>
            <a:r>
              <a:rPr dirty="0" sz="1800" spc="-60" b="1">
                <a:latin typeface="Times New Roman"/>
                <a:cs typeface="Times New Roman"/>
              </a:rPr>
              <a:t> </a:t>
            </a:r>
            <a:r>
              <a:rPr dirty="0" sz="1800" spc="-5" b="1">
                <a:latin typeface="Times New Roman"/>
                <a:cs typeface="Times New Roman"/>
              </a:rPr>
              <a:t>nucléaire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46319" y="1400561"/>
            <a:ext cx="2895945" cy="49628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460" y="215265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1299054"/>
            <a:ext cx="8902700" cy="5127625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spc="-10" b="1">
                <a:latin typeface="Times New Roman"/>
                <a:cs typeface="Times New Roman"/>
              </a:rPr>
              <a:t>Recherche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nucléaire</a:t>
            </a:r>
            <a:endParaRPr sz="2400">
              <a:latin typeface="Times New Roman"/>
              <a:cs typeface="Times New Roman"/>
            </a:endParaRPr>
          </a:p>
          <a:p>
            <a:pPr lvl="1" marL="756285" marR="134620" indent="-287020">
              <a:lnSpc>
                <a:spcPct val="10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Depuis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années 1940 et grâce </a:t>
            </a:r>
            <a:r>
              <a:rPr dirty="0" sz="2000" spc="-5">
                <a:latin typeface="Times New Roman"/>
                <a:cs typeface="Times New Roman"/>
              </a:rPr>
              <a:t>notamment </a:t>
            </a:r>
            <a:r>
              <a:rPr dirty="0" sz="2000">
                <a:latin typeface="Times New Roman"/>
                <a:cs typeface="Times New Roman"/>
              </a:rPr>
              <a:t>au développement de  </a:t>
            </a:r>
            <a:r>
              <a:rPr dirty="0" sz="2000" spc="-5">
                <a:latin typeface="Times New Roman"/>
                <a:cs typeface="Times New Roman"/>
              </a:rPr>
              <a:t>l’électronique, </a:t>
            </a:r>
            <a:r>
              <a:rPr dirty="0" sz="2000">
                <a:latin typeface="Times New Roman"/>
                <a:cs typeface="Times New Roman"/>
              </a:rPr>
              <a:t>la recherche sur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particules </a:t>
            </a:r>
            <a:r>
              <a:rPr dirty="0" sz="2000">
                <a:latin typeface="Times New Roman"/>
                <a:cs typeface="Times New Roman"/>
              </a:rPr>
              <a:t>a beaucoup progressé. Le</a:t>
            </a:r>
            <a:r>
              <a:rPr dirty="0" sz="2000" spc="-1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CERN  est à l’origine de nombreuses découvertes et représente aujourd’hui le plus  </a:t>
            </a:r>
            <a:r>
              <a:rPr dirty="0" sz="2000" spc="-5">
                <a:latin typeface="Times New Roman"/>
                <a:cs typeface="Times New Roman"/>
              </a:rPr>
              <a:t>important </a:t>
            </a:r>
            <a:r>
              <a:rPr dirty="0" sz="2000">
                <a:latin typeface="Times New Roman"/>
                <a:cs typeface="Times New Roman"/>
              </a:rPr>
              <a:t>centre de physique des particules du</a:t>
            </a:r>
            <a:r>
              <a:rPr dirty="0" sz="2000" spc="-14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monde.</a:t>
            </a:r>
            <a:endParaRPr sz="2000">
              <a:latin typeface="Times New Roman"/>
              <a:cs typeface="Times New Roman"/>
            </a:endParaRPr>
          </a:p>
          <a:p>
            <a:pPr lvl="1" marL="756285" marR="232410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 but du CERN est d’étudier </a:t>
            </a:r>
            <a:r>
              <a:rPr dirty="0" sz="2000" spc="-5">
                <a:latin typeface="Times New Roman"/>
                <a:cs typeface="Times New Roman"/>
              </a:rPr>
              <a:t>les constituants élémentaires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la matière, les  </a:t>
            </a:r>
            <a:r>
              <a:rPr dirty="0" sz="2000">
                <a:latin typeface="Times New Roman"/>
                <a:cs typeface="Times New Roman"/>
              </a:rPr>
              <a:t>particules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constituent </a:t>
            </a:r>
            <a:r>
              <a:rPr dirty="0" sz="2000">
                <a:latin typeface="Times New Roman"/>
                <a:cs typeface="Times New Roman"/>
              </a:rPr>
              <a:t>et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lois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relient. Il </a:t>
            </a:r>
            <a:r>
              <a:rPr dirty="0" sz="2000" spc="-5">
                <a:latin typeface="Times New Roman"/>
                <a:cs typeface="Times New Roman"/>
              </a:rPr>
              <a:t>s’agit principalement  </a:t>
            </a:r>
            <a:r>
              <a:rPr dirty="0" sz="2000">
                <a:latin typeface="Times New Roman"/>
                <a:cs typeface="Times New Roman"/>
              </a:rPr>
              <a:t>pour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chercheurs de </a:t>
            </a:r>
            <a:r>
              <a:rPr dirty="0" sz="2000" spc="-5">
                <a:latin typeface="Times New Roman"/>
                <a:cs typeface="Times New Roman"/>
              </a:rPr>
              <a:t>comprendre </a:t>
            </a:r>
            <a:r>
              <a:rPr dirty="0" sz="2000">
                <a:latin typeface="Times New Roman"/>
                <a:cs typeface="Times New Roman"/>
              </a:rPr>
              <a:t>« </a:t>
            </a:r>
            <a:r>
              <a:rPr dirty="0" sz="2000" b="1">
                <a:latin typeface="Times New Roman"/>
                <a:cs typeface="Times New Roman"/>
              </a:rPr>
              <a:t>la formation des étoiles, de la </a:t>
            </a:r>
            <a:r>
              <a:rPr dirty="0" sz="2000" spc="-10" b="1">
                <a:latin typeface="Times New Roman"/>
                <a:cs typeface="Times New Roman"/>
              </a:rPr>
              <a:t>terre,</a:t>
            </a:r>
            <a:r>
              <a:rPr dirty="0" sz="2000" spc="-150" b="1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  tout ce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nous entoure et </a:t>
            </a:r>
            <a:r>
              <a:rPr dirty="0" sz="2000" spc="-5">
                <a:latin typeface="Times New Roman"/>
                <a:cs typeface="Times New Roman"/>
              </a:rPr>
              <a:t>finalement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nous-mêmes</a:t>
            </a:r>
            <a:r>
              <a:rPr dirty="0" sz="2000" spc="-17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».</a:t>
            </a:r>
            <a:endParaRPr sz="2000">
              <a:latin typeface="Times New Roman"/>
              <a:cs typeface="Times New Roman"/>
            </a:endParaRPr>
          </a:p>
          <a:p>
            <a:pPr lvl="1" marL="756285" marR="183515" indent="-287020">
              <a:lnSpc>
                <a:spcPct val="100000"/>
              </a:lnSpc>
              <a:spcBef>
                <a:spcPts val="484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 spc="-25">
                <a:latin typeface="Times New Roman"/>
                <a:cs typeface="Times New Roman"/>
              </a:rPr>
              <a:t>L’étude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la matière </a:t>
            </a:r>
            <a:r>
              <a:rPr dirty="0" sz="2000">
                <a:latin typeface="Times New Roman"/>
                <a:cs typeface="Times New Roman"/>
              </a:rPr>
              <a:t>a </a:t>
            </a:r>
            <a:r>
              <a:rPr dirty="0" sz="2000" spc="-5">
                <a:latin typeface="Times New Roman"/>
                <a:cs typeface="Times New Roman"/>
              </a:rPr>
              <a:t>été </a:t>
            </a:r>
            <a:r>
              <a:rPr dirty="0" sz="2000">
                <a:latin typeface="Times New Roman"/>
                <a:cs typeface="Times New Roman"/>
              </a:rPr>
              <a:t>rendue </a:t>
            </a:r>
            <a:r>
              <a:rPr dirty="0" sz="2000" spc="-5">
                <a:latin typeface="Times New Roman"/>
                <a:cs typeface="Times New Roman"/>
              </a:rPr>
              <a:t>possible </a:t>
            </a:r>
            <a:r>
              <a:rPr dirty="0" sz="2000">
                <a:latin typeface="Times New Roman"/>
                <a:cs typeface="Times New Roman"/>
              </a:rPr>
              <a:t>grâce à </a:t>
            </a:r>
            <a:r>
              <a:rPr dirty="0" sz="2000" spc="-5">
                <a:latin typeface="Times New Roman"/>
                <a:cs typeface="Times New Roman"/>
              </a:rPr>
              <a:t>l’élaboration </a:t>
            </a:r>
            <a:r>
              <a:rPr dirty="0" sz="2000">
                <a:latin typeface="Times New Roman"/>
                <a:cs typeface="Times New Roman"/>
              </a:rPr>
              <a:t>de deux outils  </a:t>
            </a:r>
            <a:r>
              <a:rPr dirty="0" sz="2000" spc="-5">
                <a:latin typeface="Times New Roman"/>
                <a:cs typeface="Times New Roman"/>
              </a:rPr>
              <a:t>essentiels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accélérateurs </a:t>
            </a:r>
            <a:r>
              <a:rPr dirty="0" sz="2000">
                <a:latin typeface="Times New Roman"/>
                <a:cs typeface="Times New Roman"/>
              </a:rPr>
              <a:t>de particules </a:t>
            </a:r>
            <a:r>
              <a:rPr dirty="0" sz="2000" b="1">
                <a:latin typeface="Times New Roman"/>
                <a:cs typeface="Times New Roman"/>
              </a:rPr>
              <a:t>et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détecteurs </a:t>
            </a:r>
            <a:r>
              <a:rPr dirty="0" sz="2000">
                <a:latin typeface="Times New Roman"/>
                <a:cs typeface="Times New Roman"/>
              </a:rPr>
              <a:t>de</a:t>
            </a:r>
            <a:r>
              <a:rPr dirty="0" sz="2000" spc="-1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particules.</a:t>
            </a:r>
            <a:endParaRPr sz="2000">
              <a:latin typeface="Times New Roman"/>
              <a:cs typeface="Times New Roman"/>
            </a:endParaRPr>
          </a:p>
          <a:p>
            <a:pPr lvl="2" marL="1155700" marR="5080" indent="-228600">
              <a:lnSpc>
                <a:spcPct val="100000"/>
              </a:lnSpc>
              <a:spcBef>
                <a:spcPts val="440"/>
              </a:spcBef>
              <a:buFont typeface="Times New Roman"/>
              <a:buChar char="•"/>
              <a:tabLst>
                <a:tab pos="1155065" algn="l"/>
                <a:tab pos="1155700" algn="l"/>
              </a:tabLst>
            </a:pPr>
            <a:r>
              <a:rPr dirty="0" sz="1800" spc="-5" b="1">
                <a:latin typeface="Times New Roman"/>
                <a:cs typeface="Times New Roman"/>
              </a:rPr>
              <a:t>Les </a:t>
            </a:r>
            <a:r>
              <a:rPr dirty="0" sz="1800" b="1">
                <a:latin typeface="Times New Roman"/>
                <a:cs typeface="Times New Roman"/>
              </a:rPr>
              <a:t>accélérateurs</a:t>
            </a:r>
            <a:r>
              <a:rPr dirty="0" sz="1800">
                <a:latin typeface="Times New Roman"/>
                <a:cs typeface="Times New Roman"/>
              </a:rPr>
              <a:t>, </a:t>
            </a:r>
            <a:r>
              <a:rPr dirty="0" sz="1800" spc="-5">
                <a:latin typeface="Times New Roman"/>
                <a:cs typeface="Times New Roman"/>
              </a:rPr>
              <a:t>comme </a:t>
            </a:r>
            <a:r>
              <a:rPr dirty="0" sz="1800">
                <a:latin typeface="Times New Roman"/>
                <a:cs typeface="Times New Roman"/>
              </a:rPr>
              <a:t>leur </a:t>
            </a:r>
            <a:r>
              <a:rPr dirty="0" sz="1800" spc="-5">
                <a:latin typeface="Times New Roman"/>
                <a:cs typeface="Times New Roman"/>
              </a:rPr>
              <a:t>nom </a:t>
            </a:r>
            <a:r>
              <a:rPr dirty="0" sz="1800">
                <a:latin typeface="Times New Roman"/>
                <a:cs typeface="Times New Roman"/>
              </a:rPr>
              <a:t>l’indique, accélèrent les </a:t>
            </a:r>
            <a:r>
              <a:rPr dirty="0" sz="1800" spc="-5">
                <a:latin typeface="Times New Roman"/>
                <a:cs typeface="Times New Roman"/>
              </a:rPr>
              <a:t>faisceaux </a:t>
            </a:r>
            <a:r>
              <a:rPr dirty="0" sz="1800">
                <a:latin typeface="Times New Roman"/>
                <a:cs typeface="Times New Roman"/>
              </a:rPr>
              <a:t>de particules  jusqu’à une </a:t>
            </a:r>
            <a:r>
              <a:rPr dirty="0" sz="1800" spc="-5" b="1">
                <a:latin typeface="Times New Roman"/>
                <a:cs typeface="Times New Roman"/>
              </a:rPr>
              <a:t>vitesse </a:t>
            </a:r>
            <a:r>
              <a:rPr dirty="0" sz="1800" spc="-10" b="1">
                <a:latin typeface="Times New Roman"/>
                <a:cs typeface="Times New Roman"/>
              </a:rPr>
              <a:t>proche de </a:t>
            </a:r>
            <a:r>
              <a:rPr dirty="0" sz="1800" b="1">
                <a:latin typeface="Times New Roman"/>
                <a:cs typeface="Times New Roman"/>
              </a:rPr>
              <a:t>celle </a:t>
            </a:r>
            <a:r>
              <a:rPr dirty="0" sz="1800" spc="-5" b="1">
                <a:latin typeface="Times New Roman"/>
                <a:cs typeface="Times New Roman"/>
              </a:rPr>
              <a:t>de </a:t>
            </a:r>
            <a:r>
              <a:rPr dirty="0" sz="1800" b="1">
                <a:latin typeface="Times New Roman"/>
                <a:cs typeface="Times New Roman"/>
              </a:rPr>
              <a:t>la </a:t>
            </a:r>
            <a:r>
              <a:rPr dirty="0" sz="1800" spc="-5" b="1">
                <a:latin typeface="Times New Roman"/>
                <a:cs typeface="Times New Roman"/>
              </a:rPr>
              <a:t>lumière</a:t>
            </a:r>
            <a:r>
              <a:rPr dirty="0" sz="1800" spc="-5">
                <a:latin typeface="Times New Roman"/>
                <a:cs typeface="Times New Roman"/>
              </a:rPr>
              <a:t>. </a:t>
            </a:r>
            <a:r>
              <a:rPr dirty="0" sz="1800">
                <a:latin typeface="Times New Roman"/>
                <a:cs typeface="Times New Roman"/>
              </a:rPr>
              <a:t>Grâce à cette installation, les  physiciens précipitent les particules les unes contre les autres afin de déterminer  d’abord leur </a:t>
            </a:r>
            <a:r>
              <a:rPr dirty="0" sz="1800" spc="-5">
                <a:latin typeface="Times New Roman"/>
                <a:cs typeface="Times New Roman"/>
              </a:rPr>
              <a:t>composition </a:t>
            </a:r>
            <a:r>
              <a:rPr dirty="0" sz="1800">
                <a:latin typeface="Times New Roman"/>
                <a:cs typeface="Times New Roman"/>
              </a:rPr>
              <a:t>et </a:t>
            </a:r>
            <a:r>
              <a:rPr dirty="0" sz="1800" spc="-5" b="1">
                <a:latin typeface="Times New Roman"/>
                <a:cs typeface="Times New Roman"/>
              </a:rPr>
              <a:t>d’utiliser ensuite l’énergie de </a:t>
            </a:r>
            <a:r>
              <a:rPr dirty="0" sz="1800" b="1">
                <a:latin typeface="Times New Roman"/>
                <a:cs typeface="Times New Roman"/>
              </a:rPr>
              <a:t>cette </a:t>
            </a:r>
            <a:r>
              <a:rPr dirty="0" sz="1800" spc="-5" b="1">
                <a:latin typeface="Times New Roman"/>
                <a:cs typeface="Times New Roman"/>
              </a:rPr>
              <a:t>collision pour  </a:t>
            </a:r>
            <a:r>
              <a:rPr dirty="0" sz="1800" b="1">
                <a:latin typeface="Times New Roman"/>
                <a:cs typeface="Times New Roman"/>
              </a:rPr>
              <a:t>créer </a:t>
            </a:r>
            <a:r>
              <a:rPr dirty="0" sz="1800" spc="-5" b="1">
                <a:latin typeface="Times New Roman"/>
                <a:cs typeface="Times New Roman"/>
              </a:rPr>
              <a:t>de nouvelles</a:t>
            </a:r>
            <a:r>
              <a:rPr dirty="0" sz="1800" spc="-60" b="1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particules</a:t>
            </a:r>
            <a:r>
              <a:rPr dirty="0" sz="180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460" y="142112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5292852" y="4681790"/>
            <a:ext cx="3654441" cy="20603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78739" y="1011527"/>
            <a:ext cx="8909685" cy="549529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spc="-10" b="1">
                <a:latin typeface="Times New Roman"/>
                <a:cs typeface="Times New Roman"/>
              </a:rPr>
              <a:t>Recherche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nucléaire</a:t>
            </a:r>
            <a:endParaRPr sz="2400">
              <a:latin typeface="Times New Roman"/>
              <a:cs typeface="Times New Roman"/>
            </a:endParaRPr>
          </a:p>
          <a:p>
            <a:pPr lvl="1" marL="756285" indent="-287020">
              <a:lnSpc>
                <a:spcPct val="10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5">
                <a:latin typeface="Times New Roman"/>
                <a:cs typeface="Times New Roman"/>
              </a:rPr>
              <a:t>1957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premier accélérateur </a:t>
            </a:r>
            <a:r>
              <a:rPr dirty="0" sz="2000">
                <a:latin typeface="Times New Roman"/>
                <a:cs typeface="Times New Roman"/>
              </a:rPr>
              <a:t>est </a:t>
            </a:r>
            <a:r>
              <a:rPr dirty="0" sz="2000" spc="-5">
                <a:latin typeface="Times New Roman"/>
                <a:cs typeface="Times New Roman"/>
              </a:rPr>
              <a:t>mis </a:t>
            </a:r>
            <a:r>
              <a:rPr dirty="0" sz="2000">
                <a:latin typeface="Times New Roman"/>
                <a:cs typeface="Times New Roman"/>
              </a:rPr>
              <a:t>en fonction à Genève au </a:t>
            </a:r>
            <a:r>
              <a:rPr dirty="0" sz="2000" spc="-5">
                <a:latin typeface="Times New Roman"/>
                <a:cs typeface="Times New Roman"/>
              </a:rPr>
              <a:t>sein </a:t>
            </a:r>
            <a:r>
              <a:rPr dirty="0" sz="2000">
                <a:latin typeface="Times New Roman"/>
                <a:cs typeface="Times New Roman"/>
              </a:rPr>
              <a:t>du</a:t>
            </a:r>
            <a:r>
              <a:rPr dirty="0" sz="2000" spc="-9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CERN.</a:t>
            </a:r>
            <a:endParaRPr sz="2000">
              <a:latin typeface="Times New Roman"/>
              <a:cs typeface="Times New Roman"/>
            </a:endParaRPr>
          </a:p>
          <a:p>
            <a:pPr lvl="1" marL="756285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5">
                <a:latin typeface="Times New Roman"/>
                <a:cs typeface="Times New Roman"/>
              </a:rPr>
              <a:t>1984, </a:t>
            </a:r>
            <a:r>
              <a:rPr dirty="0" sz="2000">
                <a:latin typeface="Times New Roman"/>
                <a:cs typeface="Times New Roman"/>
              </a:rPr>
              <a:t>prix </a:t>
            </a:r>
            <a:r>
              <a:rPr dirty="0" sz="2000" spc="5">
                <a:latin typeface="Times New Roman"/>
                <a:cs typeface="Times New Roman"/>
              </a:rPr>
              <a:t>Nobel de </a:t>
            </a:r>
            <a:r>
              <a:rPr dirty="0" sz="2000">
                <a:latin typeface="Times New Roman"/>
                <a:cs typeface="Times New Roman"/>
              </a:rPr>
              <a:t>physique (Carlo Rubbia et </a:t>
            </a:r>
            <a:r>
              <a:rPr dirty="0" sz="2000" spc="-5">
                <a:latin typeface="Times New Roman"/>
                <a:cs typeface="Times New Roman"/>
              </a:rPr>
              <a:t>Simon </a:t>
            </a:r>
            <a:r>
              <a:rPr dirty="0" sz="2000">
                <a:latin typeface="Times New Roman"/>
                <a:cs typeface="Times New Roman"/>
              </a:rPr>
              <a:t>van der Meer) </a:t>
            </a:r>
            <a:r>
              <a:rPr dirty="0" sz="2000" spc="5">
                <a:latin typeface="Times New Roman"/>
                <a:cs typeface="Times New Roman"/>
              </a:rPr>
              <a:t>pour</a:t>
            </a:r>
            <a:r>
              <a:rPr dirty="0" sz="2000" spc="-25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la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découverte des particules subatomiques W et Z </a:t>
            </a:r>
            <a:r>
              <a:rPr dirty="0" sz="2000" spc="-5">
                <a:latin typeface="Times New Roman"/>
                <a:cs typeface="Times New Roman"/>
              </a:rPr>
              <a:t>(les</a:t>
            </a:r>
            <a:r>
              <a:rPr dirty="0" sz="2000" spc="-254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bosons</a:t>
            </a:r>
            <a:r>
              <a:rPr dirty="0" sz="2000">
                <a:latin typeface="Times New Roman"/>
                <a:cs typeface="Times New Roman"/>
              </a:rPr>
              <a:t>).</a:t>
            </a:r>
            <a:endParaRPr sz="2000">
              <a:latin typeface="Times New Roman"/>
              <a:cs typeface="Times New Roman"/>
            </a:endParaRPr>
          </a:p>
          <a:p>
            <a:pPr lvl="1" marL="756285" marR="297815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5">
                <a:latin typeface="Times New Roman"/>
                <a:cs typeface="Times New Roman"/>
              </a:rPr>
              <a:t>1992, </a:t>
            </a:r>
            <a:r>
              <a:rPr dirty="0" sz="2000">
                <a:latin typeface="Times New Roman"/>
                <a:cs typeface="Times New Roman"/>
              </a:rPr>
              <a:t>prix </a:t>
            </a:r>
            <a:r>
              <a:rPr dirty="0" sz="2000" spc="5">
                <a:latin typeface="Times New Roman"/>
                <a:cs typeface="Times New Roman"/>
              </a:rPr>
              <a:t>Nobel </a:t>
            </a:r>
            <a:r>
              <a:rPr dirty="0" sz="2000">
                <a:latin typeface="Times New Roman"/>
                <a:cs typeface="Times New Roman"/>
              </a:rPr>
              <a:t>de physique </a:t>
            </a:r>
            <a:r>
              <a:rPr dirty="0" sz="2000" spc="5">
                <a:latin typeface="Times New Roman"/>
                <a:cs typeface="Times New Roman"/>
              </a:rPr>
              <a:t>pour </a:t>
            </a:r>
            <a:r>
              <a:rPr dirty="0" sz="2000">
                <a:latin typeface="Times New Roman"/>
                <a:cs typeface="Times New Roman"/>
              </a:rPr>
              <a:t>l’invention </a:t>
            </a:r>
            <a:r>
              <a:rPr dirty="0" sz="2000" spc="5">
                <a:latin typeface="Times New Roman"/>
                <a:cs typeface="Times New Roman"/>
              </a:rPr>
              <a:t>d’un </a:t>
            </a:r>
            <a:r>
              <a:rPr dirty="0" sz="2000">
                <a:latin typeface="Times New Roman"/>
                <a:cs typeface="Times New Roman"/>
              </a:rPr>
              <a:t>nouveau type de  détecteur de particules : la </a:t>
            </a:r>
            <a:r>
              <a:rPr dirty="0" sz="2000" spc="-5" b="1">
                <a:latin typeface="Times New Roman"/>
                <a:cs typeface="Times New Roman"/>
              </a:rPr>
              <a:t>chambre proportionnelle </a:t>
            </a:r>
            <a:r>
              <a:rPr dirty="0" sz="2000" b="1">
                <a:latin typeface="Times New Roman"/>
                <a:cs typeface="Times New Roman"/>
              </a:rPr>
              <a:t>multifils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 spc="-5">
                <a:latin typeface="Times New Roman"/>
                <a:cs typeface="Times New Roman"/>
              </a:rPr>
              <a:t>permet</a:t>
            </a:r>
            <a:r>
              <a:rPr dirty="0" sz="2000" spc="-229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  reconstituer en </a:t>
            </a:r>
            <a:r>
              <a:rPr dirty="0" sz="2000" spc="-5">
                <a:latin typeface="Times New Roman"/>
                <a:cs typeface="Times New Roman"/>
              </a:rPr>
              <a:t>temps </a:t>
            </a:r>
            <a:r>
              <a:rPr dirty="0" sz="2000">
                <a:latin typeface="Times New Roman"/>
                <a:cs typeface="Times New Roman"/>
              </a:rPr>
              <a:t>réel la trajectoire </a:t>
            </a:r>
            <a:r>
              <a:rPr dirty="0" sz="2000" spc="5">
                <a:latin typeface="Times New Roman"/>
                <a:cs typeface="Times New Roman"/>
              </a:rPr>
              <a:t>d’une </a:t>
            </a:r>
            <a:r>
              <a:rPr dirty="0" sz="2000">
                <a:latin typeface="Times New Roman"/>
                <a:cs typeface="Times New Roman"/>
              </a:rPr>
              <a:t>particule</a:t>
            </a:r>
            <a:r>
              <a:rPr dirty="0" sz="2000" spc="-21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élémentaire.</a:t>
            </a:r>
            <a:endParaRPr sz="2000">
              <a:latin typeface="Times New Roman"/>
              <a:cs typeface="Times New Roman"/>
            </a:endParaRPr>
          </a:p>
          <a:p>
            <a:pPr lvl="1" marL="756285" marR="19050" indent="-287020">
              <a:lnSpc>
                <a:spcPct val="100000"/>
              </a:lnSpc>
              <a:spcBef>
                <a:spcPts val="484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Jusqu’à peu, le CERN </a:t>
            </a:r>
            <a:r>
              <a:rPr dirty="0" sz="2000" spc="-5">
                <a:latin typeface="Times New Roman"/>
                <a:cs typeface="Times New Roman"/>
              </a:rPr>
              <a:t>utilisait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b="1">
                <a:latin typeface="Times New Roman"/>
                <a:cs typeface="Times New Roman"/>
              </a:rPr>
              <a:t>Large </a:t>
            </a:r>
            <a:r>
              <a:rPr dirty="0" sz="2000" spc="-10" b="1">
                <a:latin typeface="Times New Roman"/>
                <a:cs typeface="Times New Roman"/>
              </a:rPr>
              <a:t>Electron </a:t>
            </a:r>
            <a:r>
              <a:rPr dirty="0" sz="2000" spc="-5" b="1">
                <a:latin typeface="Times New Roman"/>
                <a:cs typeface="Times New Roman"/>
              </a:rPr>
              <a:t>Positron </a:t>
            </a:r>
            <a:r>
              <a:rPr dirty="0" sz="2000" b="1">
                <a:latin typeface="Times New Roman"/>
                <a:cs typeface="Times New Roman"/>
              </a:rPr>
              <a:t>(LEP)</a:t>
            </a:r>
            <a:r>
              <a:rPr dirty="0" sz="2000">
                <a:latin typeface="Times New Roman"/>
                <a:cs typeface="Times New Roman"/>
              </a:rPr>
              <a:t>. </a:t>
            </a:r>
            <a:r>
              <a:rPr dirty="0" sz="2000" spc="-5">
                <a:latin typeface="Times New Roman"/>
                <a:cs typeface="Times New Roman"/>
              </a:rPr>
              <a:t>Mais </a:t>
            </a:r>
            <a:r>
              <a:rPr dirty="0" sz="2000">
                <a:latin typeface="Times New Roman"/>
                <a:cs typeface="Times New Roman"/>
              </a:rPr>
              <a:t>en  </a:t>
            </a:r>
            <a:r>
              <a:rPr dirty="0" sz="2000" spc="5">
                <a:latin typeface="Times New Roman"/>
                <a:cs typeface="Times New Roman"/>
              </a:rPr>
              <a:t>2000, </a:t>
            </a:r>
            <a:r>
              <a:rPr dirty="0" sz="2000">
                <a:latin typeface="Times New Roman"/>
                <a:cs typeface="Times New Roman"/>
              </a:rPr>
              <a:t>il a été démonté </a:t>
            </a:r>
            <a:r>
              <a:rPr dirty="0" sz="2000" spc="5">
                <a:latin typeface="Times New Roman"/>
                <a:cs typeface="Times New Roman"/>
              </a:rPr>
              <a:t>pour </a:t>
            </a:r>
            <a:r>
              <a:rPr dirty="0" sz="2000" spc="-5">
                <a:latin typeface="Times New Roman"/>
                <a:cs typeface="Times New Roman"/>
              </a:rPr>
              <a:t>laisser </a:t>
            </a:r>
            <a:r>
              <a:rPr dirty="0" sz="2000">
                <a:latin typeface="Times New Roman"/>
                <a:cs typeface="Times New Roman"/>
              </a:rPr>
              <a:t>sa place à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 spc="-5">
                <a:latin typeface="Times New Roman"/>
                <a:cs typeface="Times New Roman"/>
              </a:rPr>
              <a:t>machine </a:t>
            </a:r>
            <a:r>
              <a:rPr dirty="0" sz="2000">
                <a:latin typeface="Times New Roman"/>
                <a:cs typeface="Times New Roman"/>
              </a:rPr>
              <a:t>encore plus</a:t>
            </a:r>
            <a:r>
              <a:rPr dirty="0" sz="2000" spc="-22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puissante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: le </a:t>
            </a:r>
            <a:r>
              <a:rPr dirty="0" sz="2000" b="1">
                <a:latin typeface="Times New Roman"/>
                <a:cs typeface="Times New Roman"/>
              </a:rPr>
              <a:t>Large </a:t>
            </a:r>
            <a:r>
              <a:rPr dirty="0" sz="2000" spc="-5" b="1">
                <a:latin typeface="Times New Roman"/>
                <a:cs typeface="Times New Roman"/>
              </a:rPr>
              <a:t>Hadron </a:t>
            </a:r>
            <a:r>
              <a:rPr dirty="0" sz="2000" b="1">
                <a:latin typeface="Times New Roman"/>
                <a:cs typeface="Times New Roman"/>
              </a:rPr>
              <a:t>Collider (LHC)</a:t>
            </a:r>
            <a:r>
              <a:rPr dirty="0" sz="2000">
                <a:latin typeface="Times New Roman"/>
                <a:cs typeface="Times New Roman"/>
              </a:rPr>
              <a:t>, dont la </a:t>
            </a:r>
            <a:r>
              <a:rPr dirty="0" sz="2000" spc="-5">
                <a:latin typeface="Times New Roman"/>
                <a:cs typeface="Times New Roman"/>
              </a:rPr>
              <a:t>première utilisation </a:t>
            </a:r>
            <a:r>
              <a:rPr dirty="0" sz="2000">
                <a:latin typeface="Times New Roman"/>
                <a:cs typeface="Times New Roman"/>
              </a:rPr>
              <a:t>remonte au</a:t>
            </a:r>
            <a:r>
              <a:rPr dirty="0" sz="2000" spc="-19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10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ct val="100000"/>
              </a:lnSpc>
            </a:pPr>
            <a:r>
              <a:rPr dirty="0" sz="2000">
                <a:latin typeface="Times New Roman"/>
                <a:cs typeface="Times New Roman"/>
              </a:rPr>
              <a:t>septembre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5">
                <a:latin typeface="Times New Roman"/>
                <a:cs typeface="Times New Roman"/>
              </a:rPr>
              <a:t>2008.</a:t>
            </a:r>
            <a:endParaRPr sz="2000">
              <a:latin typeface="Times New Roman"/>
              <a:cs typeface="Times New Roman"/>
            </a:endParaRPr>
          </a:p>
          <a:p>
            <a:pPr marL="775970" marR="4129404">
              <a:lnSpc>
                <a:spcPct val="100000"/>
              </a:lnSpc>
              <a:spcBef>
                <a:spcPts val="695"/>
              </a:spcBef>
            </a:pPr>
            <a:r>
              <a:rPr dirty="0" sz="1800" spc="-5">
                <a:latin typeface="Times New Roman"/>
                <a:cs typeface="Times New Roman"/>
              </a:rPr>
              <a:t>Son </a:t>
            </a:r>
            <a:r>
              <a:rPr dirty="0" sz="1800">
                <a:latin typeface="Times New Roman"/>
                <a:cs typeface="Times New Roman"/>
              </a:rPr>
              <a:t>but </a:t>
            </a:r>
            <a:r>
              <a:rPr dirty="0" sz="1800" spc="-5">
                <a:latin typeface="Times New Roman"/>
                <a:cs typeface="Times New Roman"/>
              </a:rPr>
              <a:t>est </a:t>
            </a:r>
            <a:r>
              <a:rPr dirty="0" sz="1800">
                <a:latin typeface="Times New Roman"/>
                <a:cs typeface="Times New Roman"/>
              </a:rPr>
              <a:t>de recréer </a:t>
            </a:r>
            <a:r>
              <a:rPr dirty="0" sz="1800" spc="-5">
                <a:latin typeface="Times New Roman"/>
                <a:cs typeface="Times New Roman"/>
              </a:rPr>
              <a:t>les </a:t>
            </a:r>
            <a:r>
              <a:rPr dirty="0" sz="1800">
                <a:latin typeface="Times New Roman"/>
                <a:cs typeface="Times New Roman"/>
              </a:rPr>
              <a:t>conditions  (création de nouvelles particules) qui ont  existé une seconde après le </a:t>
            </a:r>
            <a:r>
              <a:rPr dirty="0" sz="1800" spc="-5" b="1">
                <a:latin typeface="Times New Roman"/>
                <a:cs typeface="Times New Roman"/>
              </a:rPr>
              <a:t>Big-Bang </a:t>
            </a:r>
            <a:r>
              <a:rPr dirty="0" sz="1800">
                <a:latin typeface="Times New Roman"/>
                <a:cs typeface="Times New Roman"/>
              </a:rPr>
              <a:t>en  créant une </a:t>
            </a:r>
            <a:r>
              <a:rPr dirty="0" sz="1800" b="1">
                <a:latin typeface="Times New Roman"/>
                <a:cs typeface="Times New Roman"/>
              </a:rPr>
              <a:t>collision </a:t>
            </a:r>
            <a:r>
              <a:rPr dirty="0" sz="1800" spc="-10" b="1">
                <a:latin typeface="Times New Roman"/>
                <a:cs typeface="Times New Roman"/>
              </a:rPr>
              <a:t>entre </a:t>
            </a:r>
            <a:r>
              <a:rPr dirty="0" sz="1800" spc="-5" b="1">
                <a:latin typeface="Times New Roman"/>
                <a:cs typeface="Times New Roman"/>
              </a:rPr>
              <a:t>des </a:t>
            </a:r>
            <a:r>
              <a:rPr dirty="0" sz="1800" spc="-10" b="1">
                <a:latin typeface="Times New Roman"/>
                <a:cs typeface="Times New Roman"/>
              </a:rPr>
              <a:t>protons </a:t>
            </a:r>
            <a:r>
              <a:rPr dirty="0" sz="1800">
                <a:latin typeface="Times New Roman"/>
                <a:cs typeface="Times New Roman"/>
              </a:rPr>
              <a:t>qui  bougent à une </a:t>
            </a:r>
            <a:r>
              <a:rPr dirty="0" sz="1800" spc="-5" b="1">
                <a:latin typeface="Times New Roman"/>
                <a:cs typeface="Times New Roman"/>
              </a:rPr>
              <a:t>vitesse </a:t>
            </a:r>
            <a:r>
              <a:rPr dirty="0" sz="1800" spc="-10" b="1">
                <a:latin typeface="Times New Roman"/>
                <a:cs typeface="Times New Roman"/>
              </a:rPr>
              <a:t>proche </a:t>
            </a:r>
            <a:r>
              <a:rPr dirty="0" sz="1800" spc="-5" b="1">
                <a:latin typeface="Times New Roman"/>
                <a:cs typeface="Times New Roman"/>
              </a:rPr>
              <a:t>de </a:t>
            </a:r>
            <a:r>
              <a:rPr dirty="0" sz="1800" b="1">
                <a:latin typeface="Times New Roman"/>
                <a:cs typeface="Times New Roman"/>
              </a:rPr>
              <a:t>celle </a:t>
            </a:r>
            <a:r>
              <a:rPr dirty="0" sz="1800" spc="-5" b="1">
                <a:latin typeface="Times New Roman"/>
                <a:cs typeface="Times New Roman"/>
              </a:rPr>
              <a:t>de </a:t>
            </a:r>
            <a:r>
              <a:rPr dirty="0" sz="1800" b="1">
                <a:latin typeface="Times New Roman"/>
                <a:cs typeface="Times New Roman"/>
              </a:rPr>
              <a:t>la  </a:t>
            </a:r>
            <a:r>
              <a:rPr dirty="0" sz="1800" spc="-5" b="1">
                <a:latin typeface="Times New Roman"/>
                <a:cs typeface="Times New Roman"/>
              </a:rPr>
              <a:t>lumière</a:t>
            </a:r>
            <a:r>
              <a:rPr dirty="0" sz="1800" spc="-5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460" y="142112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42163" y="1075182"/>
            <a:ext cx="5011420" cy="53886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spc="-5" b="1">
                <a:latin typeface="Times New Roman"/>
                <a:cs typeface="Times New Roman"/>
              </a:rPr>
              <a:t>Recherche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nucléaire</a:t>
            </a:r>
            <a:endParaRPr sz="2400">
              <a:latin typeface="Times New Roman"/>
              <a:cs typeface="Times New Roman"/>
            </a:endParaRPr>
          </a:p>
          <a:p>
            <a:pPr lvl="1" marL="756285" marR="133350" indent="-287020">
              <a:lnSpc>
                <a:spcPct val="80000"/>
              </a:lnSpc>
              <a:spcBef>
                <a:spcPts val="45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1800">
                <a:latin typeface="Times New Roman"/>
                <a:cs typeface="Times New Roman"/>
              </a:rPr>
              <a:t>Le </a:t>
            </a:r>
            <a:r>
              <a:rPr dirty="0" sz="1800" b="1">
                <a:latin typeface="Times New Roman"/>
                <a:cs typeface="Times New Roman"/>
              </a:rPr>
              <a:t>LHC </a:t>
            </a:r>
            <a:r>
              <a:rPr dirty="0" sz="1800">
                <a:latin typeface="Times New Roman"/>
                <a:cs typeface="Times New Roman"/>
              </a:rPr>
              <a:t>(grand </a:t>
            </a:r>
            <a:r>
              <a:rPr dirty="0" sz="1800" spc="-5">
                <a:latin typeface="Times New Roman"/>
                <a:cs typeface="Times New Roman"/>
              </a:rPr>
              <a:t>collisionneur </a:t>
            </a:r>
            <a:r>
              <a:rPr dirty="0" sz="1800">
                <a:latin typeface="Times New Roman"/>
                <a:cs typeface="Times New Roman"/>
              </a:rPr>
              <a:t>d’hadrons),</a:t>
            </a:r>
            <a:r>
              <a:rPr dirty="0" sz="1800" spc="-9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est  le plus grand instrument scientifique et  </a:t>
            </a:r>
            <a:r>
              <a:rPr dirty="0" sz="1800" b="1">
                <a:latin typeface="Times New Roman"/>
                <a:cs typeface="Times New Roman"/>
              </a:rPr>
              <a:t>l’accélérateur le </a:t>
            </a:r>
            <a:r>
              <a:rPr dirty="0" sz="1800" spc="-5" b="1">
                <a:latin typeface="Times New Roman"/>
                <a:cs typeface="Times New Roman"/>
              </a:rPr>
              <a:t>plus puissant </a:t>
            </a:r>
            <a:r>
              <a:rPr dirty="0" sz="1800">
                <a:latin typeface="Times New Roman"/>
                <a:cs typeface="Times New Roman"/>
              </a:rPr>
              <a:t>du</a:t>
            </a:r>
            <a:r>
              <a:rPr dirty="0" sz="1800" spc="-7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monde.</a:t>
            </a:r>
            <a:endParaRPr sz="1800">
              <a:latin typeface="Times New Roman"/>
              <a:cs typeface="Times New Roman"/>
            </a:endParaRPr>
          </a:p>
          <a:p>
            <a:pPr lvl="1" marL="756285" marR="114300" indent="-287020">
              <a:lnSpc>
                <a:spcPct val="80000"/>
              </a:lnSpc>
              <a:spcBef>
                <a:spcPts val="434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1800">
                <a:latin typeface="Times New Roman"/>
                <a:cs typeface="Times New Roman"/>
              </a:rPr>
              <a:t>Les physiciens attendent </a:t>
            </a:r>
            <a:r>
              <a:rPr dirty="0" sz="1800" spc="-5">
                <a:latin typeface="Times New Roman"/>
                <a:cs typeface="Times New Roman"/>
              </a:rPr>
              <a:t>notamment </a:t>
            </a:r>
            <a:r>
              <a:rPr dirty="0" sz="1800">
                <a:latin typeface="Times New Roman"/>
                <a:cs typeface="Times New Roman"/>
              </a:rPr>
              <a:t>du</a:t>
            </a:r>
            <a:r>
              <a:rPr dirty="0" sz="1800" spc="-9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LHC  la </a:t>
            </a:r>
            <a:r>
              <a:rPr dirty="0" sz="1800" spc="-5">
                <a:latin typeface="Times New Roman"/>
                <a:cs typeface="Times New Roman"/>
              </a:rPr>
              <a:t>mise </a:t>
            </a:r>
            <a:r>
              <a:rPr dirty="0" sz="1800">
                <a:latin typeface="Times New Roman"/>
                <a:cs typeface="Times New Roman"/>
              </a:rPr>
              <a:t>en évidence d’une particule dont les  théoriciens prédisent l’existence depuis plus  de quarante </a:t>
            </a:r>
            <a:r>
              <a:rPr dirty="0" sz="1800" spc="-5">
                <a:latin typeface="Times New Roman"/>
                <a:cs typeface="Times New Roman"/>
              </a:rPr>
              <a:t>ans </a:t>
            </a:r>
            <a:r>
              <a:rPr dirty="0" sz="1800">
                <a:latin typeface="Times New Roman"/>
                <a:cs typeface="Times New Roman"/>
              </a:rPr>
              <a:t>: le </a:t>
            </a:r>
            <a:r>
              <a:rPr dirty="0" sz="1800" spc="-5" b="1">
                <a:latin typeface="Times New Roman"/>
                <a:cs typeface="Times New Roman"/>
              </a:rPr>
              <a:t>boson de</a:t>
            </a:r>
            <a:r>
              <a:rPr dirty="0" sz="1800" spc="-10" b="1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Higgs</a:t>
            </a:r>
            <a:r>
              <a:rPr dirty="0" sz="180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80000"/>
              </a:lnSpc>
              <a:spcBef>
                <a:spcPts val="43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1800">
                <a:latin typeface="Times New Roman"/>
                <a:cs typeface="Times New Roman"/>
              </a:rPr>
              <a:t>En </a:t>
            </a:r>
            <a:r>
              <a:rPr dirty="0" sz="1800" spc="-5">
                <a:latin typeface="Times New Roman"/>
                <a:cs typeface="Times New Roman"/>
              </a:rPr>
              <a:t>1960, </a:t>
            </a:r>
            <a:r>
              <a:rPr dirty="0" sz="1800">
                <a:latin typeface="Times New Roman"/>
                <a:cs typeface="Times New Roman"/>
              </a:rPr>
              <a:t>le physicien Higgs a </a:t>
            </a:r>
            <a:r>
              <a:rPr dirty="0" sz="1800" spc="-5">
                <a:latin typeface="Times New Roman"/>
                <a:cs typeface="Times New Roman"/>
              </a:rPr>
              <a:t>imaginé </a:t>
            </a:r>
            <a:r>
              <a:rPr dirty="0" sz="1800">
                <a:latin typeface="Times New Roman"/>
                <a:cs typeface="Times New Roman"/>
              </a:rPr>
              <a:t>le  </a:t>
            </a:r>
            <a:r>
              <a:rPr dirty="0" sz="1800" spc="-5">
                <a:latin typeface="Times New Roman"/>
                <a:cs typeface="Times New Roman"/>
              </a:rPr>
              <a:t>boson de Higgs </a:t>
            </a:r>
            <a:r>
              <a:rPr dirty="0" sz="1800">
                <a:latin typeface="Times New Roman"/>
                <a:cs typeface="Times New Roman"/>
              </a:rPr>
              <a:t>: cette particule élémentaire  est </a:t>
            </a:r>
            <a:r>
              <a:rPr dirty="0" sz="1800" spc="-5">
                <a:latin typeface="Times New Roman"/>
                <a:cs typeface="Times New Roman"/>
              </a:rPr>
              <a:t>supposée </a:t>
            </a:r>
            <a:r>
              <a:rPr dirty="0" sz="1800">
                <a:latin typeface="Times New Roman"/>
                <a:cs typeface="Times New Roman"/>
              </a:rPr>
              <a:t>pouvoir expliquer </a:t>
            </a:r>
            <a:r>
              <a:rPr dirty="0" sz="1800" b="1">
                <a:latin typeface="Times New Roman"/>
                <a:cs typeface="Times New Roman"/>
              </a:rPr>
              <a:t>l’origine </a:t>
            </a:r>
            <a:r>
              <a:rPr dirty="0" sz="1800" spc="-5" b="1">
                <a:latin typeface="Times New Roman"/>
                <a:cs typeface="Times New Roman"/>
              </a:rPr>
              <a:t>de</a:t>
            </a:r>
            <a:r>
              <a:rPr dirty="0" sz="1800" spc="-75" b="1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la  </a:t>
            </a:r>
            <a:r>
              <a:rPr dirty="0" sz="1800" spc="-5" b="1">
                <a:latin typeface="Times New Roman"/>
                <a:cs typeface="Times New Roman"/>
              </a:rPr>
              <a:t>masse </a:t>
            </a:r>
            <a:r>
              <a:rPr dirty="0" sz="1800">
                <a:latin typeface="Times New Roman"/>
                <a:cs typeface="Times New Roman"/>
              </a:rPr>
              <a:t>de toutes les particules de l’Univers.  </a:t>
            </a:r>
            <a:r>
              <a:rPr dirty="0" sz="1800" spc="-30">
                <a:latin typeface="Times New Roman"/>
                <a:cs typeface="Times New Roman"/>
              </a:rPr>
              <a:t>L’idée </a:t>
            </a:r>
            <a:r>
              <a:rPr dirty="0" sz="1800">
                <a:latin typeface="Times New Roman"/>
                <a:cs typeface="Times New Roman"/>
              </a:rPr>
              <a:t>est que </a:t>
            </a:r>
            <a:r>
              <a:rPr dirty="0" sz="1800" b="1">
                <a:latin typeface="Times New Roman"/>
                <a:cs typeface="Times New Roman"/>
              </a:rPr>
              <a:t>les particules interagissent  avec le </a:t>
            </a:r>
            <a:r>
              <a:rPr dirty="0" sz="1800" spc="-5" b="1">
                <a:latin typeface="Times New Roman"/>
                <a:cs typeface="Times New Roman"/>
              </a:rPr>
              <a:t>boson de </a:t>
            </a:r>
            <a:r>
              <a:rPr dirty="0" sz="1800" b="1">
                <a:latin typeface="Times New Roman"/>
                <a:cs typeface="Times New Roman"/>
              </a:rPr>
              <a:t>Higgs </a:t>
            </a:r>
            <a:r>
              <a:rPr dirty="0" sz="1800">
                <a:latin typeface="Times New Roman"/>
                <a:cs typeface="Times New Roman"/>
              </a:rPr>
              <a:t>et que la force de  cette interaction donne </a:t>
            </a:r>
            <a:r>
              <a:rPr dirty="0" sz="1800" spc="-5">
                <a:latin typeface="Times New Roman"/>
                <a:cs typeface="Times New Roman"/>
              </a:rPr>
              <a:t>naissance </a:t>
            </a:r>
            <a:r>
              <a:rPr dirty="0" sz="1800">
                <a:latin typeface="Times New Roman"/>
                <a:cs typeface="Times New Roman"/>
              </a:rPr>
              <a:t>à la </a:t>
            </a:r>
            <a:r>
              <a:rPr dirty="0" sz="1800" spc="-5">
                <a:latin typeface="Times New Roman"/>
                <a:cs typeface="Times New Roman"/>
              </a:rPr>
              <a:t>masse </a:t>
            </a:r>
            <a:r>
              <a:rPr dirty="0" sz="1800">
                <a:latin typeface="Times New Roman"/>
                <a:cs typeface="Times New Roman"/>
              </a:rPr>
              <a:t>:  plus forte est l’interaction, plus grande est la  </a:t>
            </a:r>
            <a:r>
              <a:rPr dirty="0" sz="1800" spc="-5">
                <a:latin typeface="Times New Roman"/>
                <a:cs typeface="Times New Roman"/>
              </a:rPr>
              <a:t>masse. </a:t>
            </a:r>
            <a:r>
              <a:rPr dirty="0" sz="1800">
                <a:latin typeface="Times New Roman"/>
                <a:cs typeface="Times New Roman"/>
              </a:rPr>
              <a:t>En dépit de ce rôle fondamental, le  boson de </a:t>
            </a:r>
            <a:r>
              <a:rPr dirty="0" sz="1800" spc="-5">
                <a:latin typeface="Times New Roman"/>
                <a:cs typeface="Times New Roman"/>
              </a:rPr>
              <a:t>Higgs </a:t>
            </a:r>
            <a:r>
              <a:rPr dirty="0" sz="1800">
                <a:latin typeface="Times New Roman"/>
                <a:cs typeface="Times New Roman"/>
              </a:rPr>
              <a:t>reste encore à découvrir  puisque aucune expérience ne l’a, pour  l’instant, </a:t>
            </a:r>
            <a:r>
              <a:rPr dirty="0" sz="1800" spc="-5">
                <a:latin typeface="Times New Roman"/>
                <a:cs typeface="Times New Roman"/>
              </a:rPr>
              <a:t>observé </a:t>
            </a:r>
            <a:r>
              <a:rPr dirty="0" sz="1800">
                <a:latin typeface="Times New Roman"/>
                <a:cs typeface="Times New Roman"/>
              </a:rPr>
              <a:t>de façon indiscutable. </a:t>
            </a:r>
            <a:r>
              <a:rPr dirty="0" sz="1800" b="1">
                <a:latin typeface="Times New Roman"/>
                <a:cs typeface="Times New Roman"/>
              </a:rPr>
              <a:t>La  </a:t>
            </a:r>
            <a:r>
              <a:rPr dirty="0" sz="1800" spc="-5" b="1">
                <a:latin typeface="Times New Roman"/>
                <a:cs typeface="Times New Roman"/>
              </a:rPr>
              <a:t>masse des </a:t>
            </a:r>
            <a:r>
              <a:rPr dirty="0" sz="1800" b="1">
                <a:latin typeface="Times New Roman"/>
                <a:cs typeface="Times New Roman"/>
              </a:rPr>
              <a:t>particules </a:t>
            </a:r>
            <a:r>
              <a:rPr dirty="0" sz="1800" spc="-10" b="1">
                <a:latin typeface="Times New Roman"/>
                <a:cs typeface="Times New Roman"/>
              </a:rPr>
              <a:t>demeure </a:t>
            </a:r>
            <a:r>
              <a:rPr dirty="0" sz="1800" spc="-5" b="1">
                <a:latin typeface="Times New Roman"/>
                <a:cs typeface="Times New Roman"/>
              </a:rPr>
              <a:t>donc  aujourd’hui encore l’une des plus </a:t>
            </a:r>
            <a:r>
              <a:rPr dirty="0" sz="1800" b="1">
                <a:latin typeface="Times New Roman"/>
                <a:cs typeface="Times New Roman"/>
              </a:rPr>
              <a:t>grandes  énigmes </a:t>
            </a:r>
            <a:r>
              <a:rPr dirty="0" sz="1800" spc="-5" b="1">
                <a:latin typeface="Times New Roman"/>
                <a:cs typeface="Times New Roman"/>
              </a:rPr>
              <a:t>de </a:t>
            </a:r>
            <a:r>
              <a:rPr dirty="0" sz="1800" b="1">
                <a:latin typeface="Times New Roman"/>
                <a:cs typeface="Times New Roman"/>
              </a:rPr>
              <a:t>la </a:t>
            </a:r>
            <a:r>
              <a:rPr dirty="0" sz="1800" spc="-5" b="1">
                <a:latin typeface="Times New Roman"/>
                <a:cs typeface="Times New Roman"/>
              </a:rPr>
              <a:t>physique des</a:t>
            </a:r>
            <a:r>
              <a:rPr dirty="0" sz="1800" spc="-30" b="1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particules.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19700" y="1412747"/>
            <a:ext cx="3851148" cy="51114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6819392" y="6518249"/>
            <a:ext cx="48323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Times New Roman"/>
                <a:cs typeface="Times New Roman"/>
              </a:rPr>
              <a:t>LHC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460" y="142112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864743"/>
            <a:ext cx="8830945" cy="2501900"/>
          </a:xfrm>
          <a:prstGeom prst="rect">
            <a:avLst/>
          </a:prstGeom>
        </p:spPr>
        <p:txBody>
          <a:bodyPr wrap="square" lIns="0" tIns="8953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05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spc="-10" b="1">
                <a:latin typeface="Times New Roman"/>
                <a:cs typeface="Times New Roman"/>
              </a:rPr>
              <a:t>Recherche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nucléaire</a:t>
            </a:r>
            <a:endParaRPr sz="2400">
              <a:latin typeface="Times New Roman"/>
              <a:cs typeface="Times New Roman"/>
            </a:endParaRPr>
          </a:p>
          <a:p>
            <a:pPr lvl="1" marL="1155700" marR="5080" indent="-228600">
              <a:lnSpc>
                <a:spcPct val="100000"/>
              </a:lnSpc>
              <a:spcBef>
                <a:spcPts val="455"/>
              </a:spcBef>
              <a:buChar char="•"/>
              <a:tabLst>
                <a:tab pos="1155065" algn="l"/>
                <a:tab pos="1155700" algn="l"/>
              </a:tabLst>
            </a:pPr>
            <a:r>
              <a:rPr dirty="0" sz="1800" spc="-5">
                <a:latin typeface="Times New Roman"/>
                <a:cs typeface="Times New Roman"/>
              </a:rPr>
              <a:t>Les </a:t>
            </a:r>
            <a:r>
              <a:rPr dirty="0" sz="1800" b="1">
                <a:latin typeface="Times New Roman"/>
                <a:cs typeface="Times New Roman"/>
              </a:rPr>
              <a:t>détecteurs </a:t>
            </a:r>
            <a:r>
              <a:rPr dirty="0" sz="1800">
                <a:latin typeface="Times New Roman"/>
                <a:cs typeface="Times New Roman"/>
              </a:rPr>
              <a:t>rendent, quant à eux, les </a:t>
            </a:r>
            <a:r>
              <a:rPr dirty="0" sz="1800" b="1">
                <a:latin typeface="Times New Roman"/>
                <a:cs typeface="Times New Roman"/>
              </a:rPr>
              <a:t>particules visibles </a:t>
            </a:r>
            <a:r>
              <a:rPr dirty="0" sz="1800">
                <a:latin typeface="Times New Roman"/>
                <a:cs typeface="Times New Roman"/>
              </a:rPr>
              <a:t>et permettent d’étudier  avec précision leurs </a:t>
            </a:r>
            <a:r>
              <a:rPr dirty="0" sz="1800" spc="-5" b="1">
                <a:latin typeface="Times New Roman"/>
                <a:cs typeface="Times New Roman"/>
              </a:rPr>
              <a:t>trajectoires</a:t>
            </a:r>
            <a:r>
              <a:rPr dirty="0" sz="1800" spc="-5">
                <a:latin typeface="Times New Roman"/>
                <a:cs typeface="Times New Roman"/>
              </a:rPr>
              <a:t>. </a:t>
            </a:r>
            <a:r>
              <a:rPr dirty="0" sz="1800">
                <a:latin typeface="Times New Roman"/>
                <a:cs typeface="Times New Roman"/>
              </a:rPr>
              <a:t>Ils </a:t>
            </a:r>
            <a:r>
              <a:rPr dirty="0" sz="1800" spc="-5">
                <a:latin typeface="Times New Roman"/>
                <a:cs typeface="Times New Roman"/>
              </a:rPr>
              <a:t>sont formés </a:t>
            </a:r>
            <a:r>
              <a:rPr dirty="0" sz="1800">
                <a:latin typeface="Times New Roman"/>
                <a:cs typeface="Times New Roman"/>
              </a:rPr>
              <a:t>de </a:t>
            </a:r>
            <a:r>
              <a:rPr dirty="0" sz="1800" spc="-5">
                <a:latin typeface="Times New Roman"/>
                <a:cs typeface="Times New Roman"/>
              </a:rPr>
              <a:t>différents </a:t>
            </a:r>
            <a:r>
              <a:rPr dirty="0" sz="1800" spc="5">
                <a:latin typeface="Times New Roman"/>
                <a:cs typeface="Times New Roman"/>
              </a:rPr>
              <a:t>types </a:t>
            </a:r>
            <a:r>
              <a:rPr dirty="0" sz="1800" spc="-5">
                <a:latin typeface="Times New Roman"/>
                <a:cs typeface="Times New Roman"/>
              </a:rPr>
              <a:t>d’équipements,  </a:t>
            </a:r>
            <a:r>
              <a:rPr dirty="0" sz="1800">
                <a:latin typeface="Times New Roman"/>
                <a:cs typeface="Times New Roman"/>
              </a:rPr>
              <a:t>chacun capable de reconnaître et de </a:t>
            </a:r>
            <a:r>
              <a:rPr dirty="0" sz="1800" spc="-5">
                <a:latin typeface="Times New Roman"/>
                <a:cs typeface="Times New Roman"/>
              </a:rPr>
              <a:t>mesurer </a:t>
            </a:r>
            <a:r>
              <a:rPr dirty="0" sz="1800">
                <a:latin typeface="Times New Roman"/>
                <a:cs typeface="Times New Roman"/>
              </a:rPr>
              <a:t>un </a:t>
            </a:r>
            <a:r>
              <a:rPr dirty="0" sz="1800" spc="-5">
                <a:latin typeface="Times New Roman"/>
                <a:cs typeface="Times New Roman"/>
              </a:rPr>
              <a:t>ensemble </a:t>
            </a:r>
            <a:r>
              <a:rPr dirty="0" sz="1800">
                <a:latin typeface="Times New Roman"/>
                <a:cs typeface="Times New Roman"/>
              </a:rPr>
              <a:t>de propriétés des  particules, telles que la </a:t>
            </a:r>
            <a:r>
              <a:rPr dirty="0" sz="1800" b="1">
                <a:latin typeface="Times New Roman"/>
                <a:cs typeface="Times New Roman"/>
              </a:rPr>
              <a:t>charge, la </a:t>
            </a:r>
            <a:r>
              <a:rPr dirty="0" sz="1800" spc="-5" b="1">
                <a:latin typeface="Times New Roman"/>
                <a:cs typeface="Times New Roman"/>
              </a:rPr>
              <a:t>masse </a:t>
            </a:r>
            <a:r>
              <a:rPr dirty="0" sz="1800" b="1">
                <a:latin typeface="Times New Roman"/>
                <a:cs typeface="Times New Roman"/>
              </a:rPr>
              <a:t>et</a:t>
            </a:r>
            <a:r>
              <a:rPr dirty="0" sz="1800" spc="-50" b="1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l’énergie</a:t>
            </a:r>
            <a:r>
              <a:rPr dirty="0" sz="180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lvl="1" marL="1155700" marR="196215" indent="-228600">
              <a:lnSpc>
                <a:spcPct val="100000"/>
              </a:lnSpc>
              <a:spcBef>
                <a:spcPts val="434"/>
              </a:spcBef>
              <a:buChar char="•"/>
              <a:tabLst>
                <a:tab pos="1155065" algn="l"/>
                <a:tab pos="1155700" algn="l"/>
              </a:tabLst>
            </a:pPr>
            <a:r>
              <a:rPr dirty="0" sz="1800" spc="-5">
                <a:latin typeface="Times New Roman"/>
                <a:cs typeface="Times New Roman"/>
              </a:rPr>
              <a:t>Dans </a:t>
            </a:r>
            <a:r>
              <a:rPr dirty="0" sz="1800">
                <a:latin typeface="Times New Roman"/>
                <a:cs typeface="Times New Roman"/>
              </a:rPr>
              <a:t>la quête du </a:t>
            </a:r>
            <a:r>
              <a:rPr dirty="0" sz="1800" spc="-5" b="1">
                <a:latin typeface="Times New Roman"/>
                <a:cs typeface="Times New Roman"/>
              </a:rPr>
              <a:t>boson de </a:t>
            </a:r>
            <a:r>
              <a:rPr dirty="0" sz="1800" b="1">
                <a:latin typeface="Times New Roman"/>
                <a:cs typeface="Times New Roman"/>
              </a:rPr>
              <a:t>Higgs</a:t>
            </a:r>
            <a:r>
              <a:rPr dirty="0" sz="1800">
                <a:latin typeface="Times New Roman"/>
                <a:cs typeface="Times New Roman"/>
              </a:rPr>
              <a:t>, il a également fallu concevoir deux nouveaux  détecteurs : le CMS et l’Atlas. C’est en leur centre qu’auront lieu les </a:t>
            </a:r>
            <a:r>
              <a:rPr dirty="0" sz="1800" spc="-5">
                <a:latin typeface="Times New Roman"/>
                <a:cs typeface="Times New Roman"/>
              </a:rPr>
              <a:t>collisions</a:t>
            </a:r>
            <a:r>
              <a:rPr dirty="0" sz="1800" spc="-1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  protons. Soulignons que ces deux détecteurs sont</a:t>
            </a:r>
            <a:r>
              <a:rPr dirty="0" sz="1800" spc="-7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gigantesques.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51304" y="3453384"/>
            <a:ext cx="4646676" cy="3023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355975" y="6503619"/>
            <a:ext cx="22066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Times New Roman"/>
                <a:cs typeface="Times New Roman"/>
              </a:rPr>
              <a:t>Détecteur </a:t>
            </a:r>
            <a:r>
              <a:rPr dirty="0" sz="1800" spc="-45">
                <a:latin typeface="Times New Roman"/>
                <a:cs typeface="Times New Roman"/>
              </a:rPr>
              <a:t>OPAL</a:t>
            </a:r>
            <a:r>
              <a:rPr dirty="0" sz="1800" spc="-1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(1989)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7138" y="286334"/>
            <a:ext cx="481393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La physique</a:t>
            </a:r>
            <a:r>
              <a:rPr dirty="0" sz="4000" spc="-50"/>
              <a:t> </a:t>
            </a:r>
            <a:r>
              <a:rPr dirty="0" sz="4000" spc="-10"/>
              <a:t>nucléaire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1443453"/>
            <a:ext cx="8780780" cy="3639185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spc="-10" b="1">
                <a:latin typeface="Times New Roman"/>
                <a:cs typeface="Times New Roman"/>
              </a:rPr>
              <a:t>Recherche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nucléaire</a:t>
            </a:r>
            <a:endParaRPr sz="24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10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développement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recherche sur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particules </a:t>
            </a:r>
            <a:r>
              <a:rPr dirty="0" sz="2000">
                <a:latin typeface="Times New Roman"/>
                <a:cs typeface="Times New Roman"/>
              </a:rPr>
              <a:t>ne concerne pas  uniquement la recherche </a:t>
            </a:r>
            <a:r>
              <a:rPr dirty="0" sz="2000" spc="-5">
                <a:latin typeface="Times New Roman"/>
                <a:cs typeface="Times New Roman"/>
              </a:rPr>
              <a:t>fondamentale. </a:t>
            </a:r>
            <a:r>
              <a:rPr dirty="0" sz="2000">
                <a:latin typeface="Times New Roman"/>
                <a:cs typeface="Times New Roman"/>
              </a:rPr>
              <a:t>Elle a, en </a:t>
            </a:r>
            <a:r>
              <a:rPr dirty="0" sz="2000" spc="-5">
                <a:latin typeface="Times New Roman"/>
                <a:cs typeface="Times New Roman"/>
              </a:rPr>
              <a:t>effet, </a:t>
            </a:r>
            <a:r>
              <a:rPr dirty="0" sz="2000">
                <a:latin typeface="Times New Roman"/>
                <a:cs typeface="Times New Roman"/>
              </a:rPr>
              <a:t>de nombreuses autres  </a:t>
            </a:r>
            <a:r>
              <a:rPr dirty="0" sz="2000" spc="-5">
                <a:latin typeface="Times New Roman"/>
                <a:cs typeface="Times New Roman"/>
              </a:rPr>
              <a:t>applications, parmi lesquelles </a:t>
            </a:r>
            <a:r>
              <a:rPr dirty="0" sz="2000">
                <a:latin typeface="Times New Roman"/>
                <a:cs typeface="Times New Roman"/>
              </a:rPr>
              <a:t>: des </a:t>
            </a:r>
            <a:r>
              <a:rPr dirty="0" sz="2000" b="1">
                <a:latin typeface="Times New Roman"/>
                <a:cs typeface="Times New Roman"/>
              </a:rPr>
              <a:t>applications </a:t>
            </a:r>
            <a:r>
              <a:rPr dirty="0" sz="2000" spc="-5" b="1">
                <a:latin typeface="Times New Roman"/>
                <a:cs typeface="Times New Roman"/>
              </a:rPr>
              <a:t>industrielles </a:t>
            </a:r>
            <a:r>
              <a:rPr dirty="0" sz="2000" spc="-10">
                <a:latin typeface="Times New Roman"/>
                <a:cs typeface="Times New Roman"/>
              </a:rPr>
              <a:t>comme  </a:t>
            </a:r>
            <a:r>
              <a:rPr dirty="0" sz="2000" spc="-5" b="1">
                <a:latin typeface="Times New Roman"/>
                <a:cs typeface="Times New Roman"/>
              </a:rPr>
              <a:t>l’incinération des déchets </a:t>
            </a:r>
            <a:r>
              <a:rPr dirty="0" sz="2000" spc="-10" b="1">
                <a:latin typeface="Times New Roman"/>
                <a:cs typeface="Times New Roman"/>
              </a:rPr>
              <a:t>nucléaires, </a:t>
            </a:r>
            <a:r>
              <a:rPr dirty="0" sz="2000" b="1">
                <a:latin typeface="Times New Roman"/>
                <a:cs typeface="Times New Roman"/>
              </a:rPr>
              <a:t>la </a:t>
            </a:r>
            <a:r>
              <a:rPr dirty="0" sz="2000" spc="-5" b="1">
                <a:latin typeface="Times New Roman"/>
                <a:cs typeface="Times New Roman"/>
              </a:rPr>
              <a:t>production </a:t>
            </a:r>
            <a:r>
              <a:rPr dirty="0" sz="2000" b="1">
                <a:latin typeface="Times New Roman"/>
                <a:cs typeface="Times New Roman"/>
              </a:rPr>
              <a:t>d’énergie et la  </a:t>
            </a:r>
            <a:r>
              <a:rPr dirty="0" sz="2000" spc="-5" b="1">
                <a:latin typeface="Times New Roman"/>
                <a:cs typeface="Times New Roman"/>
              </a:rPr>
              <a:t>stérilisation </a:t>
            </a:r>
            <a:r>
              <a:rPr dirty="0" sz="2000" spc="-5">
                <a:latin typeface="Times New Roman"/>
                <a:cs typeface="Times New Roman"/>
              </a:rPr>
              <a:t>(alimentation, médecine, </a:t>
            </a:r>
            <a:r>
              <a:rPr dirty="0" sz="2000">
                <a:latin typeface="Times New Roman"/>
                <a:cs typeface="Times New Roman"/>
              </a:rPr>
              <a:t>déchets </a:t>
            </a:r>
            <a:r>
              <a:rPr dirty="0" sz="2000" spc="-5">
                <a:latin typeface="Times New Roman"/>
                <a:cs typeface="Times New Roman"/>
              </a:rPr>
              <a:t>biologiques,…) </a:t>
            </a:r>
            <a:r>
              <a:rPr dirty="0" sz="2000">
                <a:latin typeface="Times New Roman"/>
                <a:cs typeface="Times New Roman"/>
              </a:rPr>
              <a:t>; des  applications </a:t>
            </a:r>
            <a:r>
              <a:rPr dirty="0" sz="2000" b="1">
                <a:latin typeface="Times New Roman"/>
                <a:cs typeface="Times New Roman"/>
              </a:rPr>
              <a:t>informatiques </a:t>
            </a:r>
            <a:r>
              <a:rPr dirty="0" sz="2000">
                <a:latin typeface="Times New Roman"/>
                <a:cs typeface="Times New Roman"/>
              </a:rPr>
              <a:t>avec, </a:t>
            </a:r>
            <a:r>
              <a:rPr dirty="0" sz="2000" spc="-10">
                <a:latin typeface="Times New Roman"/>
                <a:cs typeface="Times New Roman"/>
              </a:rPr>
              <a:t>comme </a:t>
            </a:r>
            <a:r>
              <a:rPr dirty="0" sz="2000">
                <a:latin typeface="Times New Roman"/>
                <a:cs typeface="Times New Roman"/>
              </a:rPr>
              <a:t>nous le verrons par la </a:t>
            </a:r>
            <a:r>
              <a:rPr dirty="0" sz="2000" spc="-5">
                <a:latin typeface="Times New Roman"/>
                <a:cs typeface="Times New Roman"/>
              </a:rPr>
              <a:t>suite,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mise  </a:t>
            </a:r>
            <a:r>
              <a:rPr dirty="0" sz="2000">
                <a:latin typeface="Times New Roman"/>
                <a:cs typeface="Times New Roman"/>
              </a:rPr>
              <a:t>au point du </a:t>
            </a:r>
            <a:r>
              <a:rPr dirty="0" sz="2000" spc="-5" b="1">
                <a:latin typeface="Times New Roman"/>
                <a:cs typeface="Times New Roman"/>
              </a:rPr>
              <a:t>world wide web </a:t>
            </a:r>
            <a:r>
              <a:rPr dirty="0" sz="2000">
                <a:latin typeface="Times New Roman"/>
                <a:cs typeface="Times New Roman"/>
              </a:rPr>
              <a:t>; et de nombreuses applications </a:t>
            </a:r>
            <a:r>
              <a:rPr dirty="0" sz="2000" spc="-5">
                <a:latin typeface="Times New Roman"/>
                <a:cs typeface="Times New Roman"/>
              </a:rPr>
              <a:t>médicales </a:t>
            </a:r>
            <a:r>
              <a:rPr dirty="0" sz="2000">
                <a:latin typeface="Times New Roman"/>
                <a:cs typeface="Times New Roman"/>
              </a:rPr>
              <a:t>qui</a:t>
            </a:r>
            <a:r>
              <a:rPr dirty="0" sz="2000" spc="-114">
                <a:latin typeface="Times New Roman"/>
                <a:cs typeface="Times New Roman"/>
              </a:rPr>
              <a:t> </a:t>
            </a:r>
            <a:r>
              <a:rPr dirty="0" sz="2000" spc="5">
                <a:latin typeface="Times New Roman"/>
                <a:cs typeface="Times New Roman"/>
              </a:rPr>
              <a:t>ont  donné </a:t>
            </a:r>
            <a:r>
              <a:rPr dirty="0" sz="2000">
                <a:latin typeface="Times New Roman"/>
                <a:cs typeface="Times New Roman"/>
              </a:rPr>
              <a:t>naissance à une nouvelle discipline :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 b="1">
                <a:latin typeface="Times New Roman"/>
                <a:cs typeface="Times New Roman"/>
              </a:rPr>
              <a:t>physique</a:t>
            </a:r>
            <a:r>
              <a:rPr dirty="0" sz="2000" spc="-20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médicale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lvl="1" marL="756285" indent="-287020">
              <a:lnSpc>
                <a:spcPct val="100000"/>
              </a:lnSpc>
              <a:spcBef>
                <a:spcPts val="484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Les applications 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>
                <a:latin typeface="Times New Roman"/>
                <a:cs typeface="Times New Roman"/>
              </a:rPr>
              <a:t>physique nucléaire en </a:t>
            </a:r>
            <a:r>
              <a:rPr dirty="0" sz="2000" spc="-5">
                <a:latin typeface="Times New Roman"/>
                <a:cs typeface="Times New Roman"/>
              </a:rPr>
              <a:t>médecine</a:t>
            </a:r>
            <a:r>
              <a:rPr dirty="0" sz="2000" spc="-13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concernent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ct val="100000"/>
              </a:lnSpc>
            </a:pPr>
            <a:r>
              <a:rPr dirty="0" sz="2000" spc="-5">
                <a:latin typeface="Times New Roman"/>
                <a:cs typeface="Times New Roman"/>
              </a:rPr>
              <a:t>principalement </a:t>
            </a:r>
            <a:r>
              <a:rPr dirty="0" sz="2000">
                <a:latin typeface="Times New Roman"/>
                <a:cs typeface="Times New Roman"/>
              </a:rPr>
              <a:t>deux </a:t>
            </a:r>
            <a:r>
              <a:rPr dirty="0" sz="2000" spc="-5">
                <a:latin typeface="Times New Roman"/>
                <a:cs typeface="Times New Roman"/>
              </a:rPr>
              <a:t>domaines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b="1">
                <a:latin typeface="Times New Roman"/>
                <a:cs typeface="Times New Roman"/>
              </a:rPr>
              <a:t>l’imagerie </a:t>
            </a:r>
            <a:r>
              <a:rPr dirty="0" sz="2000" spc="-5" b="1">
                <a:latin typeface="Times New Roman"/>
                <a:cs typeface="Times New Roman"/>
              </a:rPr>
              <a:t>médicale </a:t>
            </a:r>
            <a:r>
              <a:rPr dirty="0" sz="2000">
                <a:latin typeface="Times New Roman"/>
                <a:cs typeface="Times New Roman"/>
              </a:rPr>
              <a:t>et la</a:t>
            </a:r>
            <a:r>
              <a:rPr dirty="0" sz="2000" spc="-120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radiothérapie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48508" y="142112"/>
            <a:ext cx="404749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"/>
              <a:t>Physique</a:t>
            </a:r>
            <a:r>
              <a:rPr dirty="0" sz="4000" spc="-30"/>
              <a:t> </a:t>
            </a:r>
            <a:r>
              <a:rPr dirty="0" sz="4000" spc="-5"/>
              <a:t>médicale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722602"/>
            <a:ext cx="8701405" cy="3090545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Imagerie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médicale</a:t>
            </a:r>
            <a:endParaRPr sz="2400">
              <a:latin typeface="Times New Roman"/>
              <a:cs typeface="Times New Roman"/>
            </a:endParaRPr>
          </a:p>
          <a:p>
            <a:pPr marL="756285" marR="5080" indent="-287020">
              <a:lnSpc>
                <a:spcPct val="100000"/>
              </a:lnSpc>
              <a:spcBef>
                <a:spcPts val="495"/>
              </a:spcBef>
              <a:tabLst>
                <a:tab pos="756285" algn="l"/>
              </a:tabLst>
            </a:pPr>
            <a:r>
              <a:rPr dirty="0" sz="2000">
                <a:latin typeface="Times New Roman"/>
                <a:cs typeface="Times New Roman"/>
              </a:rPr>
              <a:t>–	En 1968, le chercheur et physicien </a:t>
            </a:r>
            <a:r>
              <a:rPr dirty="0" sz="2000" b="1">
                <a:latin typeface="Times New Roman"/>
                <a:cs typeface="Times New Roman"/>
              </a:rPr>
              <a:t>Charpak </a:t>
            </a:r>
            <a:r>
              <a:rPr dirty="0" sz="2000">
                <a:latin typeface="Times New Roman"/>
                <a:cs typeface="Times New Roman"/>
              </a:rPr>
              <a:t>invente un nouveau </a:t>
            </a:r>
            <a:r>
              <a:rPr dirty="0" sz="2000" spc="-5">
                <a:latin typeface="Times New Roman"/>
                <a:cs typeface="Times New Roman"/>
              </a:rPr>
              <a:t>type </a:t>
            </a:r>
            <a:r>
              <a:rPr dirty="0" sz="2000">
                <a:latin typeface="Times New Roman"/>
                <a:cs typeface="Times New Roman"/>
              </a:rPr>
              <a:t>de  </a:t>
            </a:r>
            <a:r>
              <a:rPr dirty="0" sz="2000" b="1">
                <a:latin typeface="Times New Roman"/>
                <a:cs typeface="Times New Roman"/>
              </a:rPr>
              <a:t>detecteur </a:t>
            </a:r>
            <a:r>
              <a:rPr dirty="0" sz="2000">
                <a:latin typeface="Times New Roman"/>
                <a:cs typeface="Times New Roman"/>
              </a:rPr>
              <a:t>de particules : la </a:t>
            </a:r>
            <a:r>
              <a:rPr dirty="0" sz="2000" spc="-5" b="1">
                <a:latin typeface="Times New Roman"/>
                <a:cs typeface="Times New Roman"/>
              </a:rPr>
              <a:t>chambre proportionnelle </a:t>
            </a:r>
            <a:r>
              <a:rPr dirty="0" sz="2000" b="1">
                <a:latin typeface="Times New Roman"/>
                <a:cs typeface="Times New Roman"/>
              </a:rPr>
              <a:t>multifils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 spc="-5">
                <a:latin typeface="Times New Roman"/>
                <a:cs typeface="Times New Roman"/>
              </a:rPr>
              <a:t>permet</a:t>
            </a:r>
            <a:r>
              <a:rPr dirty="0" sz="2000" spc="-204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  </a:t>
            </a:r>
            <a:r>
              <a:rPr dirty="0" sz="2000" spc="-5">
                <a:latin typeface="Times New Roman"/>
                <a:cs typeface="Times New Roman"/>
              </a:rPr>
              <a:t>reconstituer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-5">
                <a:latin typeface="Times New Roman"/>
                <a:cs typeface="Times New Roman"/>
              </a:rPr>
              <a:t>temps </a:t>
            </a:r>
            <a:r>
              <a:rPr dirty="0" sz="2000">
                <a:latin typeface="Times New Roman"/>
                <a:cs typeface="Times New Roman"/>
              </a:rPr>
              <a:t>réel la trajectoire d’une particule </a:t>
            </a:r>
            <a:r>
              <a:rPr dirty="0" sz="2000" spc="-5">
                <a:latin typeface="Times New Roman"/>
                <a:cs typeface="Times New Roman"/>
              </a:rPr>
              <a:t>élémentaire. Ce  dispositif, relié </a:t>
            </a:r>
            <a:r>
              <a:rPr dirty="0" sz="2000">
                <a:latin typeface="Times New Roman"/>
                <a:cs typeface="Times New Roman"/>
              </a:rPr>
              <a:t>à un </a:t>
            </a:r>
            <a:r>
              <a:rPr dirty="0" sz="2000" spc="-10">
                <a:latin typeface="Times New Roman"/>
                <a:cs typeface="Times New Roman"/>
              </a:rPr>
              <a:t>ordinateur, </a:t>
            </a:r>
            <a:r>
              <a:rPr dirty="0" sz="2000" spc="-5">
                <a:latin typeface="Times New Roman"/>
                <a:cs typeface="Times New Roman"/>
              </a:rPr>
              <a:t>permet </a:t>
            </a:r>
            <a:r>
              <a:rPr dirty="0" sz="2000">
                <a:latin typeface="Times New Roman"/>
                <a:cs typeface="Times New Roman"/>
              </a:rPr>
              <a:t>d’obtenir un </a:t>
            </a:r>
            <a:r>
              <a:rPr dirty="0" sz="2000" b="1">
                <a:latin typeface="Times New Roman"/>
                <a:cs typeface="Times New Roman"/>
              </a:rPr>
              <a:t>taux de comptage </a:t>
            </a:r>
            <a:r>
              <a:rPr dirty="0" sz="2000" spc="-5" b="1">
                <a:latin typeface="Times New Roman"/>
                <a:cs typeface="Times New Roman"/>
              </a:rPr>
              <a:t>mille  </a:t>
            </a:r>
            <a:r>
              <a:rPr dirty="0" sz="2000" b="1">
                <a:latin typeface="Times New Roman"/>
                <a:cs typeface="Times New Roman"/>
              </a:rPr>
              <a:t>fois supérieur </a:t>
            </a:r>
            <a:r>
              <a:rPr dirty="0" sz="2000">
                <a:latin typeface="Times New Roman"/>
                <a:cs typeface="Times New Roman"/>
              </a:rPr>
              <a:t>à ceux des techniques existantes, sans nécessiter de</a:t>
            </a:r>
            <a:r>
              <a:rPr dirty="0" sz="2000" spc="-25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caméra.</a:t>
            </a:r>
            <a:endParaRPr sz="2000">
              <a:latin typeface="Times New Roman"/>
              <a:cs typeface="Times New Roman"/>
            </a:endParaRPr>
          </a:p>
          <a:p>
            <a:pPr marL="756285" marR="132080">
              <a:lnSpc>
                <a:spcPct val="103499"/>
              </a:lnSpc>
              <a:spcBef>
                <a:spcPts val="710"/>
              </a:spcBef>
            </a:pPr>
            <a:r>
              <a:rPr dirty="0" sz="2000" spc="-5">
                <a:latin typeface="Times New Roman"/>
                <a:cs typeface="Times New Roman"/>
              </a:rPr>
              <a:t>Utilisée </a:t>
            </a:r>
            <a:r>
              <a:rPr dirty="0" sz="2000">
                <a:latin typeface="Times New Roman"/>
                <a:cs typeface="Times New Roman"/>
              </a:rPr>
              <a:t>en physique fondamentale, </a:t>
            </a:r>
            <a:r>
              <a:rPr dirty="0" sz="2000" spc="-5">
                <a:latin typeface="Times New Roman"/>
                <a:cs typeface="Times New Roman"/>
              </a:rPr>
              <a:t>cette </a:t>
            </a:r>
            <a:r>
              <a:rPr dirty="0" sz="2000">
                <a:latin typeface="Times New Roman"/>
                <a:cs typeface="Times New Roman"/>
              </a:rPr>
              <a:t>invention, pour laquelle Charpak  obtiendra </a:t>
            </a:r>
            <a:r>
              <a:rPr dirty="0" sz="2000" spc="-5">
                <a:latin typeface="Times New Roman"/>
                <a:cs typeface="Times New Roman"/>
              </a:rPr>
              <a:t>d’ailleurs </a:t>
            </a:r>
            <a:r>
              <a:rPr dirty="0" sz="2000">
                <a:latin typeface="Times New Roman"/>
                <a:cs typeface="Times New Roman"/>
              </a:rPr>
              <a:t>le prix Nobel de physique en 1992, </a:t>
            </a:r>
            <a:r>
              <a:rPr dirty="0" sz="2000" spc="-5">
                <a:latin typeface="Times New Roman"/>
                <a:cs typeface="Times New Roman"/>
              </a:rPr>
              <a:t>s’inscrit </a:t>
            </a:r>
            <a:r>
              <a:rPr dirty="0" sz="2000">
                <a:latin typeface="Times New Roman"/>
                <a:cs typeface="Times New Roman"/>
              </a:rPr>
              <a:t>alors dans</a:t>
            </a:r>
            <a:r>
              <a:rPr dirty="0" sz="2000" spc="-2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la  volonté de </a:t>
            </a:r>
            <a:r>
              <a:rPr dirty="0" sz="2000" spc="-10">
                <a:latin typeface="Times New Roman"/>
                <a:cs typeface="Times New Roman"/>
              </a:rPr>
              <a:t>mieux </a:t>
            </a:r>
            <a:r>
              <a:rPr dirty="0" sz="2000">
                <a:latin typeface="Times New Roman"/>
                <a:cs typeface="Times New Roman"/>
              </a:rPr>
              <a:t>comprendre la </a:t>
            </a:r>
            <a:r>
              <a:rPr dirty="0" sz="2000" spc="-5" b="1">
                <a:latin typeface="Times New Roman"/>
                <a:cs typeface="Times New Roman"/>
              </a:rPr>
              <a:t>constitution </a:t>
            </a:r>
            <a:r>
              <a:rPr dirty="0" sz="2000" b="1">
                <a:latin typeface="Times New Roman"/>
                <a:cs typeface="Times New Roman"/>
              </a:rPr>
              <a:t>infime de la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matière</a:t>
            </a:r>
            <a:r>
              <a:rPr dirty="0" sz="2000" spc="-5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08048" y="3881628"/>
            <a:ext cx="6841235" cy="27157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364228" y="6545376"/>
            <a:ext cx="31623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Times New Roman"/>
                <a:cs typeface="Times New Roman"/>
              </a:rPr>
              <a:t>Chambre proportionnelle</a:t>
            </a:r>
            <a:r>
              <a:rPr dirty="0" sz="1800" spc="-10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multifils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44292" y="181737"/>
            <a:ext cx="445643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Physique</a:t>
            </a:r>
            <a:r>
              <a:rPr dirty="0" sz="4400" spc="-55"/>
              <a:t> </a:t>
            </a:r>
            <a:r>
              <a:rPr dirty="0" sz="4400"/>
              <a:t>médicale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85115" y="1216378"/>
            <a:ext cx="8717280" cy="4858385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Imagerie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médicale</a:t>
            </a:r>
            <a:endParaRPr sz="24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10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Cependant, dès le </a:t>
            </a:r>
            <a:r>
              <a:rPr dirty="0" sz="2000" spc="-5">
                <a:latin typeface="Times New Roman"/>
                <a:cs typeface="Times New Roman"/>
              </a:rPr>
              <a:t>milieu </a:t>
            </a:r>
            <a:r>
              <a:rPr dirty="0" sz="2000">
                <a:latin typeface="Times New Roman"/>
                <a:cs typeface="Times New Roman"/>
              </a:rPr>
              <a:t>des années </a:t>
            </a:r>
            <a:r>
              <a:rPr dirty="0" sz="2000" spc="5">
                <a:latin typeface="Times New Roman"/>
                <a:cs typeface="Times New Roman"/>
              </a:rPr>
              <a:t>1970, </a:t>
            </a:r>
            <a:r>
              <a:rPr dirty="0" sz="2000">
                <a:latin typeface="Times New Roman"/>
                <a:cs typeface="Times New Roman"/>
              </a:rPr>
              <a:t>ce nouveau détecteur </a:t>
            </a:r>
            <a:r>
              <a:rPr dirty="0" sz="2000" spc="-5">
                <a:latin typeface="Times New Roman"/>
                <a:cs typeface="Times New Roman"/>
              </a:rPr>
              <a:t>commence </a:t>
            </a:r>
            <a:r>
              <a:rPr dirty="0" sz="2000">
                <a:latin typeface="Times New Roman"/>
                <a:cs typeface="Times New Roman"/>
              </a:rPr>
              <a:t>à  </a:t>
            </a:r>
            <a:r>
              <a:rPr dirty="0" sz="2000" spc="-5">
                <a:latin typeface="Times New Roman"/>
                <a:cs typeface="Times New Roman"/>
              </a:rPr>
              <a:t>être utilisé </a:t>
            </a:r>
            <a:r>
              <a:rPr dirty="0" sz="2000">
                <a:latin typeface="Times New Roman"/>
                <a:cs typeface="Times New Roman"/>
              </a:rPr>
              <a:t>dans </a:t>
            </a:r>
            <a:r>
              <a:rPr dirty="0" sz="2000" spc="-5">
                <a:latin typeface="Times New Roman"/>
                <a:cs typeface="Times New Roman"/>
              </a:rPr>
              <a:t>l’imagerie médicale.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 b="1">
                <a:latin typeface="Times New Roman"/>
                <a:cs typeface="Times New Roman"/>
              </a:rPr>
              <a:t>chambre </a:t>
            </a:r>
            <a:r>
              <a:rPr dirty="0" sz="2000" b="1">
                <a:latin typeface="Times New Roman"/>
                <a:cs typeface="Times New Roman"/>
              </a:rPr>
              <a:t>multifils </a:t>
            </a:r>
            <a:r>
              <a:rPr dirty="0" sz="2000">
                <a:latin typeface="Times New Roman"/>
                <a:cs typeface="Times New Roman"/>
              </a:rPr>
              <a:t>de Charpak  </a:t>
            </a:r>
            <a:r>
              <a:rPr dirty="0" sz="2000" spc="-5">
                <a:latin typeface="Times New Roman"/>
                <a:cs typeface="Times New Roman"/>
              </a:rPr>
              <a:t>permet, en effet, </a:t>
            </a:r>
            <a:r>
              <a:rPr dirty="0" sz="2000">
                <a:latin typeface="Times New Roman"/>
                <a:cs typeface="Times New Roman"/>
              </a:rPr>
              <a:t>le développement de détecteurs plus sensibles et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exigent  </a:t>
            </a:r>
            <a:r>
              <a:rPr dirty="0" sz="2000" b="1">
                <a:latin typeface="Times New Roman"/>
                <a:cs typeface="Times New Roman"/>
              </a:rPr>
              <a:t>moins </a:t>
            </a:r>
            <a:r>
              <a:rPr dirty="0" sz="2000" spc="-5" b="1">
                <a:latin typeface="Times New Roman"/>
                <a:cs typeface="Times New Roman"/>
              </a:rPr>
              <a:t>de </a:t>
            </a:r>
            <a:r>
              <a:rPr dirty="0" sz="2000" b="1">
                <a:latin typeface="Times New Roman"/>
                <a:cs typeface="Times New Roman"/>
              </a:rPr>
              <a:t>rayonnement pour la </a:t>
            </a:r>
            <a:r>
              <a:rPr dirty="0" sz="2000" spc="-5" b="1">
                <a:latin typeface="Times New Roman"/>
                <a:cs typeface="Times New Roman"/>
              </a:rPr>
              <a:t>production d’images</a:t>
            </a:r>
            <a:r>
              <a:rPr dirty="0" sz="2000" spc="-5">
                <a:latin typeface="Times New Roman"/>
                <a:cs typeface="Times New Roman"/>
              </a:rPr>
              <a:t>. Cela permet </a:t>
            </a:r>
            <a:r>
              <a:rPr dirty="0" sz="2000" spc="5">
                <a:latin typeface="Times New Roman"/>
                <a:cs typeface="Times New Roman"/>
              </a:rPr>
              <a:t>donc</a:t>
            </a:r>
            <a:r>
              <a:rPr dirty="0" sz="2000" spc="-18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aux  </a:t>
            </a:r>
            <a:r>
              <a:rPr dirty="0" sz="2000" spc="-5">
                <a:latin typeface="Times New Roman"/>
                <a:cs typeface="Times New Roman"/>
              </a:rPr>
              <a:t>médecins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diminuer considérablement les </a:t>
            </a:r>
            <a:r>
              <a:rPr dirty="0" sz="2000">
                <a:latin typeface="Times New Roman"/>
                <a:cs typeface="Times New Roman"/>
              </a:rPr>
              <a:t>doses de rayons auxquels </a:t>
            </a:r>
            <a:r>
              <a:rPr dirty="0" sz="2000" spc="-5">
                <a:latin typeface="Times New Roman"/>
                <a:cs typeface="Times New Roman"/>
              </a:rPr>
              <a:t>les  </a:t>
            </a:r>
            <a:r>
              <a:rPr dirty="0" sz="2000">
                <a:latin typeface="Times New Roman"/>
                <a:cs typeface="Times New Roman"/>
              </a:rPr>
              <a:t>patients sont </a:t>
            </a:r>
            <a:r>
              <a:rPr dirty="0" sz="2000" spc="-5">
                <a:latin typeface="Times New Roman"/>
                <a:cs typeface="Times New Roman"/>
              </a:rPr>
              <a:t>soumis </a:t>
            </a:r>
            <a:r>
              <a:rPr dirty="0" sz="2000">
                <a:latin typeface="Times New Roman"/>
                <a:cs typeface="Times New Roman"/>
              </a:rPr>
              <a:t>tout en </a:t>
            </a:r>
            <a:r>
              <a:rPr dirty="0" sz="2000" spc="-5">
                <a:latin typeface="Times New Roman"/>
                <a:cs typeface="Times New Roman"/>
              </a:rPr>
              <a:t>offrant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images </a:t>
            </a:r>
            <a:r>
              <a:rPr dirty="0" sz="2000" spc="5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meilleure</a:t>
            </a:r>
            <a:r>
              <a:rPr dirty="0" sz="2000" spc="-20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qualité.</a:t>
            </a:r>
            <a:endParaRPr sz="2000">
              <a:latin typeface="Times New Roman"/>
              <a:cs typeface="Times New Roman"/>
            </a:endParaRPr>
          </a:p>
          <a:p>
            <a:pPr lvl="1" marL="756285" marR="83820" indent="-287020">
              <a:lnSpc>
                <a:spcPct val="100000"/>
              </a:lnSpc>
              <a:spcBef>
                <a:spcPts val="484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 CERN développe un prototype de </a:t>
            </a:r>
            <a:r>
              <a:rPr dirty="0" sz="2000" b="1">
                <a:latin typeface="Times New Roman"/>
                <a:cs typeface="Times New Roman"/>
              </a:rPr>
              <a:t>caméra à positons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 spc="-5">
                <a:latin typeface="Times New Roman"/>
                <a:cs typeface="Times New Roman"/>
              </a:rPr>
              <a:t>permet </a:t>
            </a:r>
            <a:r>
              <a:rPr dirty="0" sz="2000">
                <a:latin typeface="Times New Roman"/>
                <a:cs typeface="Times New Roman"/>
              </a:rPr>
              <a:t>la  construction du </a:t>
            </a:r>
            <a:r>
              <a:rPr dirty="0" sz="2000" spc="-10" b="1">
                <a:latin typeface="Times New Roman"/>
                <a:cs typeface="Times New Roman"/>
              </a:rPr>
              <a:t>premier </a:t>
            </a:r>
            <a:r>
              <a:rPr dirty="0" sz="2000" b="1">
                <a:latin typeface="Times New Roman"/>
                <a:cs typeface="Times New Roman"/>
              </a:rPr>
              <a:t>scanner de tomographie par émission de</a:t>
            </a:r>
            <a:r>
              <a:rPr dirty="0" sz="2000" spc="-28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positons  (TEP) </a:t>
            </a:r>
            <a:r>
              <a:rPr dirty="0" sz="2000">
                <a:latin typeface="Times New Roman"/>
                <a:cs typeface="Times New Roman"/>
              </a:rPr>
              <a:t>de l’hôpital de </a:t>
            </a:r>
            <a:r>
              <a:rPr dirty="0" sz="2000" spc="-5">
                <a:latin typeface="Times New Roman"/>
                <a:cs typeface="Times New Roman"/>
              </a:rPr>
              <a:t>Genève. </a:t>
            </a:r>
            <a:r>
              <a:rPr dirty="0" sz="2000">
                <a:latin typeface="Times New Roman"/>
                <a:cs typeface="Times New Roman"/>
              </a:rPr>
              <a:t>Les </a:t>
            </a:r>
            <a:r>
              <a:rPr dirty="0" sz="2000" spc="-5">
                <a:latin typeface="Times New Roman"/>
                <a:cs typeface="Times New Roman"/>
              </a:rPr>
              <a:t>examens </a:t>
            </a:r>
            <a:r>
              <a:rPr dirty="0" sz="2000">
                <a:latin typeface="Times New Roman"/>
                <a:cs typeface="Times New Roman"/>
              </a:rPr>
              <a:t>TEP sont </a:t>
            </a:r>
            <a:r>
              <a:rPr dirty="0" sz="2000" spc="-5">
                <a:latin typeface="Times New Roman"/>
                <a:cs typeface="Times New Roman"/>
              </a:rPr>
              <a:t>principalement utilisés 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-5" b="1">
                <a:latin typeface="Times New Roman"/>
                <a:cs typeface="Times New Roman"/>
              </a:rPr>
              <a:t>cancérologie </a:t>
            </a:r>
            <a:r>
              <a:rPr dirty="0" sz="2000" b="1">
                <a:latin typeface="Times New Roman"/>
                <a:cs typeface="Times New Roman"/>
              </a:rPr>
              <a:t>et en imagerie cérébrale</a:t>
            </a:r>
            <a:r>
              <a:rPr dirty="0" sz="2000">
                <a:latin typeface="Times New Roman"/>
                <a:cs typeface="Times New Roman"/>
              </a:rPr>
              <a:t>. Ils </a:t>
            </a:r>
            <a:r>
              <a:rPr dirty="0" sz="2000" spc="-5">
                <a:latin typeface="Times New Roman"/>
                <a:cs typeface="Times New Roman"/>
              </a:rPr>
              <a:t>permettent </a:t>
            </a:r>
            <a:r>
              <a:rPr dirty="0" sz="2000">
                <a:latin typeface="Times New Roman"/>
                <a:cs typeface="Times New Roman"/>
              </a:rPr>
              <a:t>de visualiser </a:t>
            </a:r>
            <a:r>
              <a:rPr dirty="0" sz="2000" spc="-5">
                <a:latin typeface="Times New Roman"/>
                <a:cs typeface="Times New Roman"/>
              </a:rPr>
              <a:t>les  activités </a:t>
            </a:r>
            <a:r>
              <a:rPr dirty="0" sz="2000">
                <a:latin typeface="Times New Roman"/>
                <a:cs typeface="Times New Roman"/>
              </a:rPr>
              <a:t>du </a:t>
            </a:r>
            <a:r>
              <a:rPr dirty="0" sz="2000" spc="-5">
                <a:latin typeface="Times New Roman"/>
                <a:cs typeface="Times New Roman"/>
              </a:rPr>
              <a:t>métabolisme </a:t>
            </a:r>
            <a:r>
              <a:rPr dirty="0" sz="2000">
                <a:latin typeface="Times New Roman"/>
                <a:cs typeface="Times New Roman"/>
              </a:rPr>
              <a:t>et plus </a:t>
            </a:r>
            <a:r>
              <a:rPr dirty="0" sz="2000" spc="-5">
                <a:latin typeface="Times New Roman"/>
                <a:cs typeface="Times New Roman"/>
              </a:rPr>
              <a:t>précisément celles </a:t>
            </a:r>
            <a:r>
              <a:rPr dirty="0" sz="2000">
                <a:latin typeface="Times New Roman"/>
                <a:cs typeface="Times New Roman"/>
              </a:rPr>
              <a:t>des tissus et des </a:t>
            </a:r>
            <a:r>
              <a:rPr dirty="0" sz="2000" spc="-5">
                <a:latin typeface="Times New Roman"/>
                <a:cs typeface="Times New Roman"/>
              </a:rPr>
              <a:t>organes.  </a:t>
            </a:r>
            <a:r>
              <a:rPr dirty="0" sz="2000">
                <a:latin typeface="Times New Roman"/>
                <a:cs typeface="Times New Roman"/>
              </a:rPr>
              <a:t>Grâce à ces </a:t>
            </a:r>
            <a:r>
              <a:rPr dirty="0" sz="2000" spc="-5">
                <a:latin typeface="Times New Roman"/>
                <a:cs typeface="Times New Roman"/>
              </a:rPr>
              <a:t>examens, il </a:t>
            </a:r>
            <a:r>
              <a:rPr dirty="0" sz="2000">
                <a:latin typeface="Times New Roman"/>
                <a:cs typeface="Times New Roman"/>
              </a:rPr>
              <a:t>est </a:t>
            </a:r>
            <a:r>
              <a:rPr dirty="0" sz="2000" spc="-5">
                <a:latin typeface="Times New Roman"/>
                <a:cs typeface="Times New Roman"/>
              </a:rPr>
              <a:t>notamment </a:t>
            </a:r>
            <a:r>
              <a:rPr dirty="0" sz="2000">
                <a:latin typeface="Times New Roman"/>
                <a:cs typeface="Times New Roman"/>
              </a:rPr>
              <a:t>possible de diagnostiquer des </a:t>
            </a:r>
            <a:r>
              <a:rPr dirty="0" sz="2000" spc="-5">
                <a:latin typeface="Times New Roman"/>
                <a:cs typeface="Times New Roman"/>
              </a:rPr>
              <a:t>tumeurs  </a:t>
            </a:r>
            <a:r>
              <a:rPr dirty="0" sz="2000">
                <a:latin typeface="Times New Roman"/>
                <a:cs typeface="Times New Roman"/>
              </a:rPr>
              <a:t>cérébrales et d’étudier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conséquences des troubles cardiaques sur </a:t>
            </a:r>
            <a:r>
              <a:rPr dirty="0" sz="2000" spc="-5">
                <a:latin typeface="Times New Roman"/>
                <a:cs typeface="Times New Roman"/>
              </a:rPr>
              <a:t>les  </a:t>
            </a:r>
            <a:r>
              <a:rPr dirty="0" sz="2000">
                <a:latin typeface="Times New Roman"/>
                <a:cs typeface="Times New Roman"/>
              </a:rPr>
              <a:t>fonctions </a:t>
            </a:r>
            <a:r>
              <a:rPr dirty="0" sz="2000" spc="5">
                <a:latin typeface="Times New Roman"/>
                <a:cs typeface="Times New Roman"/>
              </a:rPr>
              <a:t>du</a:t>
            </a:r>
            <a:r>
              <a:rPr dirty="0" sz="2000" spc="-6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cerveau.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50057" y="174116"/>
            <a:ext cx="364426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Physique</a:t>
            </a:r>
            <a:r>
              <a:rPr dirty="0" spc="-35"/>
              <a:t> </a:t>
            </a:r>
            <a:r>
              <a:rPr dirty="0" spc="-5"/>
              <a:t>médicale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3792" y="855520"/>
            <a:ext cx="4582160" cy="540766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Imagerie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médicale</a:t>
            </a:r>
            <a:endParaRPr sz="2400">
              <a:latin typeface="Times New Roman"/>
              <a:cs typeface="Times New Roman"/>
            </a:endParaRPr>
          </a:p>
          <a:p>
            <a:pPr marL="756285" marR="5080" indent="-287020">
              <a:lnSpc>
                <a:spcPct val="100000"/>
              </a:lnSpc>
              <a:spcBef>
                <a:spcPts val="500"/>
              </a:spcBef>
              <a:tabLst>
                <a:tab pos="756285" algn="l"/>
              </a:tabLst>
            </a:pPr>
            <a:r>
              <a:rPr dirty="0" sz="2000">
                <a:latin typeface="Times New Roman"/>
                <a:cs typeface="Times New Roman"/>
              </a:rPr>
              <a:t>–	Les </a:t>
            </a:r>
            <a:r>
              <a:rPr dirty="0" sz="2000" spc="-5">
                <a:latin typeface="Times New Roman"/>
                <a:cs typeface="Times New Roman"/>
              </a:rPr>
              <a:t>examens </a:t>
            </a:r>
            <a:r>
              <a:rPr dirty="0" sz="2000">
                <a:latin typeface="Times New Roman"/>
                <a:cs typeface="Times New Roman"/>
              </a:rPr>
              <a:t>TEP </a:t>
            </a:r>
            <a:r>
              <a:rPr dirty="0" sz="2000" spc="-5">
                <a:latin typeface="Times New Roman"/>
                <a:cs typeface="Times New Roman"/>
              </a:rPr>
              <a:t>utilisent </a:t>
            </a:r>
            <a:r>
              <a:rPr dirty="0" sz="2000">
                <a:latin typeface="Times New Roman"/>
                <a:cs typeface="Times New Roman"/>
              </a:rPr>
              <a:t>des  </a:t>
            </a:r>
            <a:r>
              <a:rPr dirty="0" sz="2000" spc="-5" b="1">
                <a:latin typeface="Times New Roman"/>
                <a:cs typeface="Times New Roman"/>
              </a:rPr>
              <a:t>marqueurs </a:t>
            </a:r>
            <a:r>
              <a:rPr dirty="0" sz="2000" b="1">
                <a:latin typeface="Times New Roman"/>
                <a:cs typeface="Times New Roman"/>
              </a:rPr>
              <a:t>radiopharmaceutiques 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sont des substances </a:t>
            </a:r>
            <a:r>
              <a:rPr dirty="0" sz="2000" spc="-5">
                <a:latin typeface="Times New Roman"/>
                <a:cs typeface="Times New Roman"/>
              </a:rPr>
              <a:t>radioactives 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l’on injecte aux patients. Une  fois présents dans le corps </a:t>
            </a:r>
            <a:r>
              <a:rPr dirty="0" sz="2000" spc="-5">
                <a:latin typeface="Times New Roman"/>
                <a:cs typeface="Times New Roman"/>
              </a:rPr>
              <a:t>humain,  </a:t>
            </a:r>
            <a:r>
              <a:rPr dirty="0" sz="2000">
                <a:latin typeface="Times New Roman"/>
                <a:cs typeface="Times New Roman"/>
              </a:rPr>
              <a:t>ces marqueurs se fixent sur certains  </a:t>
            </a:r>
            <a:r>
              <a:rPr dirty="0" sz="2000" spc="-5">
                <a:latin typeface="Times New Roman"/>
                <a:cs typeface="Times New Roman"/>
              </a:rPr>
              <a:t>tissus </a:t>
            </a:r>
            <a:r>
              <a:rPr dirty="0" sz="2000">
                <a:latin typeface="Times New Roman"/>
                <a:cs typeface="Times New Roman"/>
              </a:rPr>
              <a:t>ou </a:t>
            </a:r>
            <a:r>
              <a:rPr dirty="0" sz="2000" spc="-5">
                <a:latin typeface="Times New Roman"/>
                <a:cs typeface="Times New Roman"/>
              </a:rPr>
              <a:t>organes </a:t>
            </a:r>
            <a:r>
              <a:rPr dirty="0" sz="2000">
                <a:latin typeface="Times New Roman"/>
                <a:cs typeface="Times New Roman"/>
              </a:rPr>
              <a:t>et </a:t>
            </a:r>
            <a:r>
              <a:rPr dirty="0" sz="2000" spc="-5">
                <a:latin typeface="Times New Roman"/>
                <a:cs typeface="Times New Roman"/>
              </a:rPr>
              <a:t>émettent </a:t>
            </a:r>
            <a:r>
              <a:rPr dirty="0" sz="2000">
                <a:latin typeface="Times New Roman"/>
                <a:cs typeface="Times New Roman"/>
              </a:rPr>
              <a:t>des  </a:t>
            </a:r>
            <a:r>
              <a:rPr dirty="0" sz="2000" b="1">
                <a:latin typeface="Times New Roman"/>
                <a:cs typeface="Times New Roman"/>
              </a:rPr>
              <a:t>positons </a:t>
            </a:r>
            <a:r>
              <a:rPr dirty="0" sz="2000" spc="-5">
                <a:latin typeface="Times New Roman"/>
                <a:cs typeface="Times New Roman"/>
              </a:rPr>
              <a:t>(anti-particule </a:t>
            </a:r>
            <a:r>
              <a:rPr dirty="0" sz="2000">
                <a:latin typeface="Times New Roman"/>
                <a:cs typeface="Times New Roman"/>
              </a:rPr>
              <a:t>de  </a:t>
            </a:r>
            <a:r>
              <a:rPr dirty="0" sz="2000" spc="-5">
                <a:latin typeface="Times New Roman"/>
                <a:cs typeface="Times New Roman"/>
              </a:rPr>
              <a:t>l’électron). Puis, </a:t>
            </a:r>
            <a:r>
              <a:rPr dirty="0" sz="2000">
                <a:latin typeface="Times New Roman"/>
                <a:cs typeface="Times New Roman"/>
              </a:rPr>
              <a:t>en se </a:t>
            </a:r>
            <a:r>
              <a:rPr dirty="0" sz="2000" spc="-5">
                <a:latin typeface="Times New Roman"/>
                <a:cs typeface="Times New Roman"/>
              </a:rPr>
              <a:t>désintégrant,  les </a:t>
            </a:r>
            <a:r>
              <a:rPr dirty="0" sz="2000">
                <a:latin typeface="Times New Roman"/>
                <a:cs typeface="Times New Roman"/>
              </a:rPr>
              <a:t>positons </a:t>
            </a:r>
            <a:r>
              <a:rPr dirty="0" sz="2000" spc="-5">
                <a:latin typeface="Times New Roman"/>
                <a:cs typeface="Times New Roman"/>
              </a:rPr>
              <a:t>émettent </a:t>
            </a:r>
            <a:r>
              <a:rPr dirty="0" sz="2000">
                <a:latin typeface="Times New Roman"/>
                <a:cs typeface="Times New Roman"/>
              </a:rPr>
              <a:t>des particules  (</a:t>
            </a:r>
            <a:r>
              <a:rPr dirty="0" sz="2000" b="1">
                <a:latin typeface="Times New Roman"/>
                <a:cs typeface="Times New Roman"/>
              </a:rPr>
              <a:t>photons</a:t>
            </a:r>
            <a:r>
              <a:rPr dirty="0" sz="2000">
                <a:latin typeface="Times New Roman"/>
                <a:cs typeface="Times New Roman"/>
              </a:rPr>
              <a:t>)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sont détectées et  analysées, </a:t>
            </a:r>
            <a:r>
              <a:rPr dirty="0" sz="2000" spc="-5">
                <a:latin typeface="Times New Roman"/>
                <a:cs typeface="Times New Roman"/>
              </a:rPr>
              <a:t>fournissant </a:t>
            </a:r>
            <a:r>
              <a:rPr dirty="0" sz="2000">
                <a:latin typeface="Times New Roman"/>
                <a:cs typeface="Times New Roman"/>
              </a:rPr>
              <a:t>des  </a:t>
            </a:r>
            <a:r>
              <a:rPr dirty="0" sz="2000" spc="-5">
                <a:latin typeface="Times New Roman"/>
                <a:cs typeface="Times New Roman"/>
              </a:rPr>
              <a:t>informations </a:t>
            </a:r>
            <a:r>
              <a:rPr dirty="0" sz="2000">
                <a:latin typeface="Times New Roman"/>
                <a:cs typeface="Times New Roman"/>
              </a:rPr>
              <a:t>sur le </a:t>
            </a:r>
            <a:r>
              <a:rPr dirty="0" sz="2000" spc="-5">
                <a:latin typeface="Times New Roman"/>
                <a:cs typeface="Times New Roman"/>
              </a:rPr>
              <a:t>fonctionnement</a:t>
            </a:r>
            <a:r>
              <a:rPr dirty="0" sz="2000" spc="-9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et  le </a:t>
            </a:r>
            <a:r>
              <a:rPr dirty="0" sz="2000" spc="-5">
                <a:latin typeface="Times New Roman"/>
                <a:cs typeface="Times New Roman"/>
              </a:rPr>
              <a:t>métabolisme </a:t>
            </a:r>
            <a:r>
              <a:rPr dirty="0" sz="2000">
                <a:latin typeface="Times New Roman"/>
                <a:cs typeface="Times New Roman"/>
              </a:rPr>
              <a:t>du corps. </a:t>
            </a:r>
            <a:r>
              <a:rPr dirty="0" sz="2000" spc="-5" b="1">
                <a:latin typeface="Times New Roman"/>
                <a:cs typeface="Times New Roman"/>
              </a:rPr>
              <a:t>Les  marqueurs </a:t>
            </a:r>
            <a:r>
              <a:rPr dirty="0" sz="2000" b="1">
                <a:latin typeface="Times New Roman"/>
                <a:cs typeface="Times New Roman"/>
              </a:rPr>
              <a:t>radiopharmaceutiques  sont </a:t>
            </a:r>
            <a:r>
              <a:rPr dirty="0" sz="2000" spc="-5" b="1">
                <a:latin typeface="Times New Roman"/>
                <a:cs typeface="Times New Roman"/>
              </a:rPr>
              <a:t>produits </a:t>
            </a:r>
            <a:r>
              <a:rPr dirty="0" sz="2000" b="1">
                <a:latin typeface="Times New Roman"/>
                <a:cs typeface="Times New Roman"/>
              </a:rPr>
              <a:t>grâce</a:t>
            </a:r>
            <a:r>
              <a:rPr dirty="0" sz="2000" spc="-9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aux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7503" y="6236614"/>
            <a:ext cx="298259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Times New Roman"/>
                <a:cs typeface="Times New Roman"/>
              </a:rPr>
              <a:t>accélérateurs de</a:t>
            </a:r>
            <a:r>
              <a:rPr dirty="0" sz="2000" spc="-10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particules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63667" y="1126414"/>
            <a:ext cx="4127123" cy="51110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826000" y="6257950"/>
            <a:ext cx="406209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784985" marR="5080" indent="-177292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Times New Roman"/>
                <a:cs typeface="Times New Roman"/>
              </a:rPr>
              <a:t>Scanner de tomographie par </a:t>
            </a:r>
            <a:r>
              <a:rPr dirty="0" sz="1600" spc="-10">
                <a:latin typeface="Times New Roman"/>
                <a:cs typeface="Times New Roman"/>
              </a:rPr>
              <a:t>émission </a:t>
            </a:r>
            <a:r>
              <a:rPr dirty="0" sz="1600" spc="-5">
                <a:latin typeface="Times New Roman"/>
                <a:cs typeface="Times New Roman"/>
              </a:rPr>
              <a:t>de positons  (TEP)</a:t>
            </a:r>
            <a:endParaRPr sz="1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32354" y="180797"/>
            <a:ext cx="364617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Physique</a:t>
            </a:r>
            <a:r>
              <a:rPr dirty="0" spc="-55"/>
              <a:t> </a:t>
            </a:r>
            <a:r>
              <a:rPr dirty="0" spc="-5"/>
              <a:t>médicale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3792" y="1227049"/>
            <a:ext cx="8728710" cy="4395470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05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La radiothérapie et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l’hadronthérapie</a:t>
            </a:r>
            <a:endParaRPr sz="24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9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 spc="-5">
                <a:latin typeface="Times New Roman"/>
                <a:cs typeface="Times New Roman"/>
              </a:rPr>
              <a:t>Traditionnellement,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des cancers se réalise par radiothérapie  (</a:t>
            </a:r>
            <a:r>
              <a:rPr dirty="0" sz="2000" b="1">
                <a:latin typeface="Times New Roman"/>
                <a:cs typeface="Times New Roman"/>
              </a:rPr>
              <a:t>rayons X </a:t>
            </a:r>
            <a:r>
              <a:rPr dirty="0" sz="2000">
                <a:latin typeface="Times New Roman"/>
                <a:cs typeface="Times New Roman"/>
              </a:rPr>
              <a:t>ou </a:t>
            </a:r>
            <a:r>
              <a:rPr dirty="0" sz="2000" b="1">
                <a:latin typeface="Times New Roman"/>
                <a:cs typeface="Times New Roman"/>
              </a:rPr>
              <a:t>gamma</a:t>
            </a:r>
            <a:r>
              <a:rPr dirty="0" sz="2000">
                <a:latin typeface="Times New Roman"/>
                <a:cs typeface="Times New Roman"/>
              </a:rPr>
              <a:t>) : on expose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cellules cancéreuses à une </a:t>
            </a:r>
            <a:r>
              <a:rPr dirty="0" sz="2000" spc="-5">
                <a:latin typeface="Times New Roman"/>
                <a:cs typeface="Times New Roman"/>
              </a:rPr>
              <a:t>émission </a:t>
            </a:r>
            <a:r>
              <a:rPr dirty="0" sz="2000">
                <a:latin typeface="Times New Roman"/>
                <a:cs typeface="Times New Roman"/>
              </a:rPr>
              <a:t>de  radiations afin de ralentir le processus </a:t>
            </a:r>
            <a:r>
              <a:rPr dirty="0" sz="2000" spc="-5">
                <a:latin typeface="Times New Roman"/>
                <a:cs typeface="Times New Roman"/>
              </a:rPr>
              <a:t>tumoral </a:t>
            </a:r>
            <a:r>
              <a:rPr dirty="0" sz="2000">
                <a:latin typeface="Times New Roman"/>
                <a:cs typeface="Times New Roman"/>
              </a:rPr>
              <a:t>et de détruire </a:t>
            </a:r>
            <a:r>
              <a:rPr dirty="0" sz="2000" spc="-5">
                <a:latin typeface="Times New Roman"/>
                <a:cs typeface="Times New Roman"/>
              </a:rPr>
              <a:t>toutes les</a:t>
            </a:r>
            <a:r>
              <a:rPr dirty="0" sz="2000" spc="-229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cellules  </a:t>
            </a:r>
            <a:r>
              <a:rPr dirty="0" sz="2000" spc="-5">
                <a:latin typeface="Times New Roman"/>
                <a:cs typeface="Times New Roman"/>
              </a:rPr>
              <a:t>malades. </a:t>
            </a:r>
            <a:r>
              <a:rPr dirty="0" sz="2000">
                <a:latin typeface="Times New Roman"/>
                <a:cs typeface="Times New Roman"/>
              </a:rPr>
              <a:t>Si </a:t>
            </a:r>
            <a:r>
              <a:rPr dirty="0" sz="2000" spc="-5">
                <a:latin typeface="Times New Roman"/>
                <a:cs typeface="Times New Roman"/>
              </a:rPr>
              <a:t>cette </a:t>
            </a:r>
            <a:r>
              <a:rPr dirty="0" sz="2000">
                <a:latin typeface="Times New Roman"/>
                <a:cs typeface="Times New Roman"/>
              </a:rPr>
              <a:t>technique a fait ses preuves,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physiciens du CERN </a:t>
            </a:r>
            <a:r>
              <a:rPr dirty="0" sz="2000" spc="5">
                <a:latin typeface="Times New Roman"/>
                <a:cs typeface="Times New Roman"/>
              </a:rPr>
              <a:t>ont  </a:t>
            </a:r>
            <a:r>
              <a:rPr dirty="0" sz="2000">
                <a:latin typeface="Times New Roman"/>
                <a:cs typeface="Times New Roman"/>
              </a:rPr>
              <a:t>observé que non </a:t>
            </a:r>
            <a:r>
              <a:rPr dirty="0" sz="2000" spc="-5">
                <a:latin typeface="Times New Roman"/>
                <a:cs typeface="Times New Roman"/>
              </a:rPr>
              <a:t>seulement </a:t>
            </a:r>
            <a:r>
              <a:rPr dirty="0" sz="2000">
                <a:latin typeface="Times New Roman"/>
                <a:cs typeface="Times New Roman"/>
              </a:rPr>
              <a:t>environ </a:t>
            </a:r>
            <a:r>
              <a:rPr dirty="0" sz="2000" spc="5" b="1">
                <a:latin typeface="Times New Roman"/>
                <a:cs typeface="Times New Roman"/>
              </a:rPr>
              <a:t>10% </a:t>
            </a:r>
            <a:r>
              <a:rPr dirty="0" sz="2000" b="1">
                <a:latin typeface="Times New Roman"/>
                <a:cs typeface="Times New Roman"/>
              </a:rPr>
              <a:t>des tumeurs sont résistantes </a:t>
            </a:r>
            <a:r>
              <a:rPr dirty="0" sz="2000">
                <a:latin typeface="Times New Roman"/>
                <a:cs typeface="Times New Roman"/>
              </a:rPr>
              <a:t>aux  rayons X, </a:t>
            </a:r>
            <a:r>
              <a:rPr dirty="0" sz="2000" spc="-10">
                <a:latin typeface="Times New Roman"/>
                <a:cs typeface="Times New Roman"/>
              </a:rPr>
              <a:t>mais </a:t>
            </a:r>
            <a:r>
              <a:rPr dirty="0" sz="2000">
                <a:latin typeface="Times New Roman"/>
                <a:cs typeface="Times New Roman"/>
              </a:rPr>
              <a:t>que ces derniers </a:t>
            </a:r>
            <a:r>
              <a:rPr dirty="0" sz="2000" spc="-5">
                <a:latin typeface="Times New Roman"/>
                <a:cs typeface="Times New Roman"/>
              </a:rPr>
              <a:t>diffusent également </a:t>
            </a:r>
            <a:r>
              <a:rPr dirty="0" sz="2000">
                <a:latin typeface="Times New Roman"/>
                <a:cs typeface="Times New Roman"/>
              </a:rPr>
              <a:t>aux </a:t>
            </a:r>
            <a:r>
              <a:rPr dirty="0" sz="2000" spc="-5">
                <a:latin typeface="Times New Roman"/>
                <a:cs typeface="Times New Roman"/>
              </a:rPr>
              <a:t>tissus sains  </a:t>
            </a:r>
            <a:r>
              <a:rPr dirty="0" sz="2000">
                <a:latin typeface="Times New Roman"/>
                <a:cs typeface="Times New Roman"/>
              </a:rPr>
              <a:t>avoisinants des doses de radiation plus élevées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 spc="-5" b="1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ions de carbone et </a:t>
            </a:r>
            <a:r>
              <a:rPr dirty="0" sz="2000" spc="-5" b="1">
                <a:latin typeface="Times New Roman"/>
                <a:cs typeface="Times New Roman"/>
              </a:rPr>
              <a:t>les  protons</a:t>
            </a:r>
            <a:r>
              <a:rPr dirty="0" sz="2000" spc="-5">
                <a:latin typeface="Times New Roman"/>
                <a:cs typeface="Times New Roman"/>
              </a:rPr>
              <a:t>. </a:t>
            </a:r>
            <a:r>
              <a:rPr dirty="0" sz="2000">
                <a:latin typeface="Times New Roman"/>
                <a:cs typeface="Times New Roman"/>
              </a:rPr>
              <a:t>En ce sens, le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par ions et protons de carbone est</a:t>
            </a:r>
            <a:r>
              <a:rPr dirty="0" sz="2000" spc="-135">
                <a:latin typeface="Times New Roman"/>
                <a:cs typeface="Times New Roman"/>
              </a:rPr>
              <a:t> </a:t>
            </a:r>
            <a:r>
              <a:rPr dirty="0" sz="2000" spc="-10">
                <a:latin typeface="Times New Roman"/>
                <a:cs typeface="Times New Roman"/>
              </a:rPr>
              <a:t>largement  </a:t>
            </a:r>
            <a:r>
              <a:rPr dirty="0" sz="2000">
                <a:latin typeface="Times New Roman"/>
                <a:cs typeface="Times New Roman"/>
              </a:rPr>
              <a:t>préférable lorsqu’un </a:t>
            </a:r>
            <a:r>
              <a:rPr dirty="0" sz="2000" spc="-5">
                <a:latin typeface="Times New Roman"/>
                <a:cs typeface="Times New Roman"/>
              </a:rPr>
              <a:t>organe </a:t>
            </a:r>
            <a:r>
              <a:rPr dirty="0" sz="2000">
                <a:latin typeface="Times New Roman"/>
                <a:cs typeface="Times New Roman"/>
              </a:rPr>
              <a:t>vital </a:t>
            </a:r>
            <a:r>
              <a:rPr dirty="0" sz="2000" spc="-5">
                <a:latin typeface="Times New Roman"/>
                <a:cs typeface="Times New Roman"/>
              </a:rPr>
              <a:t>se </a:t>
            </a:r>
            <a:r>
              <a:rPr dirty="0" sz="2000">
                <a:latin typeface="Times New Roman"/>
                <a:cs typeface="Times New Roman"/>
              </a:rPr>
              <a:t>trouve près de </a:t>
            </a:r>
            <a:r>
              <a:rPr dirty="0" sz="2000" spc="-5">
                <a:latin typeface="Times New Roman"/>
                <a:cs typeface="Times New Roman"/>
              </a:rPr>
              <a:t>la </a:t>
            </a:r>
            <a:r>
              <a:rPr dirty="0" sz="2000" spc="-20">
                <a:latin typeface="Times New Roman"/>
                <a:cs typeface="Times New Roman"/>
              </a:rPr>
              <a:t>tumeur. </a:t>
            </a:r>
            <a:r>
              <a:rPr dirty="0" sz="2000">
                <a:latin typeface="Times New Roman"/>
                <a:cs typeface="Times New Roman"/>
              </a:rPr>
              <a:t>En outre, il  </a:t>
            </a:r>
            <a:r>
              <a:rPr dirty="0" sz="2000" spc="-5">
                <a:latin typeface="Times New Roman"/>
                <a:cs typeface="Times New Roman"/>
              </a:rPr>
              <a:t>s’avère </a:t>
            </a:r>
            <a:r>
              <a:rPr dirty="0" sz="2000">
                <a:latin typeface="Times New Roman"/>
                <a:cs typeface="Times New Roman"/>
              </a:rPr>
              <a:t>que </a:t>
            </a:r>
            <a:r>
              <a:rPr dirty="0" sz="2000" spc="-5" b="1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ions de carbone ne perdent pas leur énergie de la même  façon que </a:t>
            </a:r>
            <a:r>
              <a:rPr dirty="0" sz="2000" spc="-5" b="1">
                <a:latin typeface="Times New Roman"/>
                <a:cs typeface="Times New Roman"/>
              </a:rPr>
              <a:t>les </a:t>
            </a:r>
            <a:r>
              <a:rPr dirty="0" sz="2000" b="1">
                <a:latin typeface="Times New Roman"/>
                <a:cs typeface="Times New Roman"/>
              </a:rPr>
              <a:t>rayons X ou </a:t>
            </a:r>
            <a:r>
              <a:rPr dirty="0" sz="2000" spc="-5" b="1">
                <a:latin typeface="Times New Roman"/>
                <a:cs typeface="Times New Roman"/>
              </a:rPr>
              <a:t>les électrons</a:t>
            </a:r>
            <a:r>
              <a:rPr dirty="0" sz="2000" spc="-5">
                <a:latin typeface="Times New Roman"/>
                <a:cs typeface="Times New Roman"/>
              </a:rPr>
              <a:t>, </a:t>
            </a:r>
            <a:r>
              <a:rPr dirty="0" sz="2000">
                <a:latin typeface="Times New Roman"/>
                <a:cs typeface="Times New Roman"/>
              </a:rPr>
              <a:t>faisant d’eux de </a:t>
            </a:r>
            <a:r>
              <a:rPr dirty="0" sz="2000" spc="-5">
                <a:latin typeface="Times New Roman"/>
                <a:cs typeface="Times New Roman"/>
              </a:rPr>
              <a:t>meilleurs </a:t>
            </a:r>
            <a:r>
              <a:rPr dirty="0" sz="2000">
                <a:latin typeface="Times New Roman"/>
                <a:cs typeface="Times New Roman"/>
              </a:rPr>
              <a:t>candidats  au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certains</a:t>
            </a:r>
            <a:r>
              <a:rPr dirty="0" sz="2000" spc="-4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cancers.</a:t>
            </a:r>
            <a:endParaRPr sz="2000">
              <a:latin typeface="Times New Roman"/>
              <a:cs typeface="Times New Roman"/>
            </a:endParaRPr>
          </a:p>
          <a:p>
            <a:pPr lvl="1" marL="756285" indent="-287020">
              <a:lnSpc>
                <a:spcPts val="2280"/>
              </a:lnSpc>
              <a:spcBef>
                <a:spcPts val="24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Depuis </a:t>
            </a:r>
            <a:r>
              <a:rPr dirty="0" sz="2000" spc="-5">
                <a:latin typeface="Times New Roman"/>
                <a:cs typeface="Times New Roman"/>
              </a:rPr>
              <a:t>les </a:t>
            </a:r>
            <a:r>
              <a:rPr dirty="0" sz="2000">
                <a:latin typeface="Times New Roman"/>
                <a:cs typeface="Times New Roman"/>
              </a:rPr>
              <a:t>années </a:t>
            </a:r>
            <a:r>
              <a:rPr dirty="0" sz="2000" spc="5">
                <a:latin typeface="Times New Roman"/>
                <a:cs typeface="Times New Roman"/>
              </a:rPr>
              <a:t>1970, </a:t>
            </a:r>
            <a:r>
              <a:rPr dirty="0" sz="2000">
                <a:latin typeface="Times New Roman"/>
                <a:cs typeface="Times New Roman"/>
              </a:rPr>
              <a:t>des physiciens du CERN </a:t>
            </a:r>
            <a:r>
              <a:rPr dirty="0" sz="2000" spc="-5">
                <a:latin typeface="Times New Roman"/>
                <a:cs typeface="Times New Roman"/>
              </a:rPr>
              <a:t>s’intéressent </a:t>
            </a:r>
            <a:r>
              <a:rPr dirty="0" sz="2000">
                <a:latin typeface="Times New Roman"/>
                <a:cs typeface="Times New Roman"/>
              </a:rPr>
              <a:t>donc à</a:t>
            </a:r>
            <a:r>
              <a:rPr dirty="0" sz="2000" spc="-19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cette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ts val="2280"/>
              </a:lnSpc>
            </a:pPr>
            <a:r>
              <a:rPr dirty="0" sz="2000">
                <a:latin typeface="Times New Roman"/>
                <a:cs typeface="Times New Roman"/>
              </a:rPr>
              <a:t>nouvelle thérapie, </a:t>
            </a:r>
            <a:r>
              <a:rPr dirty="0" sz="2000" spc="-5">
                <a:latin typeface="Times New Roman"/>
                <a:cs typeface="Times New Roman"/>
              </a:rPr>
              <a:t>nommée</a:t>
            </a:r>
            <a:r>
              <a:rPr dirty="0" sz="2000" spc="-75">
                <a:latin typeface="Times New Roman"/>
                <a:cs typeface="Times New Roman"/>
              </a:rPr>
              <a:t> </a:t>
            </a:r>
            <a:r>
              <a:rPr dirty="0" sz="2000" spc="-5" b="1">
                <a:latin typeface="Times New Roman"/>
                <a:cs typeface="Times New Roman"/>
              </a:rPr>
              <a:t>hadronthérapie.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Physique</a:t>
            </a:r>
            <a:r>
              <a:rPr dirty="0" spc="-90"/>
              <a:t> </a:t>
            </a:r>
            <a:r>
              <a:rPr dirty="0"/>
              <a:t>médicale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3792" y="603475"/>
            <a:ext cx="8840470" cy="620014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400" b="1">
                <a:latin typeface="Times New Roman"/>
                <a:cs typeface="Times New Roman"/>
              </a:rPr>
              <a:t>La radiothérapie et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l’hadronthérapie</a:t>
            </a:r>
            <a:endParaRPr sz="2400">
              <a:latin typeface="Times New Roman"/>
              <a:cs typeface="Times New Roman"/>
            </a:endParaRPr>
          </a:p>
          <a:p>
            <a:pPr lvl="1" marL="756285" marR="117475" indent="-287020">
              <a:lnSpc>
                <a:spcPct val="100000"/>
              </a:lnSpc>
              <a:spcBef>
                <a:spcPts val="495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Entre </a:t>
            </a:r>
            <a:r>
              <a:rPr dirty="0" sz="2000" b="1">
                <a:latin typeface="Times New Roman"/>
                <a:cs typeface="Times New Roman"/>
              </a:rPr>
              <a:t>1996 et </a:t>
            </a:r>
            <a:r>
              <a:rPr dirty="0" sz="2000" spc="5" b="1">
                <a:latin typeface="Times New Roman"/>
                <a:cs typeface="Times New Roman"/>
              </a:rPr>
              <a:t>2000</a:t>
            </a:r>
            <a:r>
              <a:rPr dirty="0" sz="2000" spc="5">
                <a:latin typeface="Times New Roman"/>
                <a:cs typeface="Times New Roman"/>
              </a:rPr>
              <a:t>, </a:t>
            </a:r>
            <a:r>
              <a:rPr dirty="0" sz="2000">
                <a:latin typeface="Times New Roman"/>
                <a:cs typeface="Times New Roman"/>
              </a:rPr>
              <a:t>le CERN entreprend la </a:t>
            </a:r>
            <a:r>
              <a:rPr dirty="0" sz="2000" spc="-5">
                <a:latin typeface="Times New Roman"/>
                <a:cs typeface="Times New Roman"/>
              </a:rPr>
              <a:t>construction </a:t>
            </a:r>
            <a:r>
              <a:rPr dirty="0" sz="2000">
                <a:latin typeface="Times New Roman"/>
                <a:cs typeface="Times New Roman"/>
              </a:rPr>
              <a:t>d’un </a:t>
            </a:r>
            <a:r>
              <a:rPr dirty="0" sz="2000" b="1">
                <a:latin typeface="Times New Roman"/>
                <a:cs typeface="Times New Roman"/>
              </a:rPr>
              <a:t>accélérateur</a:t>
            </a:r>
            <a:r>
              <a:rPr dirty="0" sz="2000" spc="-2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de  particules </a:t>
            </a:r>
            <a:r>
              <a:rPr dirty="0" sz="2000" spc="-10" b="1">
                <a:latin typeface="Times New Roman"/>
                <a:cs typeface="Times New Roman"/>
              </a:rPr>
              <a:t>circulaire </a:t>
            </a:r>
            <a:r>
              <a:rPr dirty="0" sz="2000" b="1">
                <a:latin typeface="Times New Roman"/>
                <a:cs typeface="Times New Roman"/>
              </a:rPr>
              <a:t>à </a:t>
            </a:r>
            <a:r>
              <a:rPr dirty="0" sz="2000" spc="-5" b="1">
                <a:latin typeface="Times New Roman"/>
                <a:cs typeface="Times New Roman"/>
              </a:rPr>
              <a:t>protons </a:t>
            </a:r>
            <a:r>
              <a:rPr dirty="0" sz="2000" b="1">
                <a:latin typeface="Times New Roman"/>
                <a:cs typeface="Times New Roman"/>
              </a:rPr>
              <a:t>et à ions </a:t>
            </a:r>
            <a:r>
              <a:rPr dirty="0" sz="2000" spc="-10">
                <a:latin typeface="Times New Roman"/>
                <a:cs typeface="Times New Roman"/>
              </a:rPr>
              <a:t>nommé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 b="1">
                <a:latin typeface="Times New Roman"/>
                <a:cs typeface="Times New Roman"/>
              </a:rPr>
              <a:t>synchrotron </a:t>
            </a:r>
            <a:r>
              <a:rPr dirty="0" sz="2000" b="1">
                <a:latin typeface="Times New Roman"/>
                <a:cs typeface="Times New Roman"/>
              </a:rPr>
              <a:t>PIMMS  </a:t>
            </a:r>
            <a:r>
              <a:rPr dirty="0" sz="2000">
                <a:latin typeface="Times New Roman"/>
                <a:cs typeface="Times New Roman"/>
              </a:rPr>
              <a:t>destiné au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du cancer par </a:t>
            </a:r>
            <a:r>
              <a:rPr dirty="0" sz="2000" spc="-5" b="1">
                <a:latin typeface="Times New Roman"/>
                <a:cs typeface="Times New Roman"/>
              </a:rPr>
              <a:t>hadronthérapie</a:t>
            </a:r>
            <a:r>
              <a:rPr dirty="0" sz="2000" spc="-5">
                <a:latin typeface="Times New Roman"/>
                <a:cs typeface="Times New Roman"/>
              </a:rPr>
              <a:t>. </a:t>
            </a:r>
            <a:r>
              <a:rPr dirty="0" sz="2000">
                <a:latin typeface="Times New Roman"/>
                <a:cs typeface="Times New Roman"/>
              </a:rPr>
              <a:t>Au début de l’an 2000,  sur </a:t>
            </a:r>
            <a:r>
              <a:rPr dirty="0" sz="2000" spc="-5">
                <a:latin typeface="Times New Roman"/>
                <a:cs typeface="Times New Roman"/>
              </a:rPr>
              <a:t>proposition </a:t>
            </a:r>
            <a:r>
              <a:rPr dirty="0" sz="2000">
                <a:latin typeface="Times New Roman"/>
                <a:cs typeface="Times New Roman"/>
              </a:rPr>
              <a:t>du physicien du CERN </a:t>
            </a:r>
            <a:r>
              <a:rPr dirty="0" sz="2000" spc="5">
                <a:latin typeface="Times New Roman"/>
                <a:cs typeface="Times New Roman"/>
              </a:rPr>
              <a:t>Ugo </a:t>
            </a:r>
            <a:r>
              <a:rPr dirty="0" sz="2000" spc="-5">
                <a:latin typeface="Times New Roman"/>
                <a:cs typeface="Times New Roman"/>
              </a:rPr>
              <a:t>Amaldi, le </a:t>
            </a:r>
            <a:r>
              <a:rPr dirty="0" sz="2000">
                <a:latin typeface="Times New Roman"/>
                <a:cs typeface="Times New Roman"/>
              </a:rPr>
              <a:t>PIMMS est </a:t>
            </a:r>
            <a:r>
              <a:rPr dirty="0" sz="2000" spc="-5">
                <a:latin typeface="Times New Roman"/>
                <a:cs typeface="Times New Roman"/>
              </a:rPr>
              <a:t>amélioré  </a:t>
            </a:r>
            <a:r>
              <a:rPr dirty="0" sz="2000">
                <a:latin typeface="Times New Roman"/>
                <a:cs typeface="Times New Roman"/>
              </a:rPr>
              <a:t>par la Fondation </a:t>
            </a:r>
            <a:r>
              <a:rPr dirty="0" sz="2000" spc="-5">
                <a:latin typeface="Times New Roman"/>
                <a:cs typeface="Times New Roman"/>
              </a:rPr>
              <a:t>italienne </a:t>
            </a:r>
            <a:r>
              <a:rPr dirty="0" sz="2000" spc="-35">
                <a:latin typeface="Times New Roman"/>
                <a:cs typeface="Times New Roman"/>
              </a:rPr>
              <a:t>Tera </a:t>
            </a:r>
            <a:r>
              <a:rPr dirty="0" sz="2000">
                <a:latin typeface="Times New Roman"/>
                <a:cs typeface="Times New Roman"/>
              </a:rPr>
              <a:t>pour la radiothérapie et un centre de </a:t>
            </a:r>
            <a:r>
              <a:rPr dirty="0" sz="2000" spc="-5">
                <a:latin typeface="Times New Roman"/>
                <a:cs typeface="Times New Roman"/>
              </a:rPr>
              <a:t>traitement  </a:t>
            </a:r>
            <a:r>
              <a:rPr dirty="0" sz="2000">
                <a:latin typeface="Times New Roman"/>
                <a:cs typeface="Times New Roman"/>
              </a:rPr>
              <a:t>par hadronthérapie est crée à Pavie, au sud de</a:t>
            </a:r>
            <a:r>
              <a:rPr dirty="0" sz="2000" spc="-13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Milan.</a:t>
            </a:r>
            <a:endParaRPr sz="2000">
              <a:latin typeface="Times New Roman"/>
              <a:cs typeface="Times New Roman"/>
            </a:endParaRPr>
          </a:p>
          <a:p>
            <a:pPr lvl="1" marL="756285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>
                <a:latin typeface="Times New Roman"/>
                <a:cs typeface="Times New Roman"/>
              </a:rPr>
              <a:t>Le synchrotron </a:t>
            </a:r>
            <a:r>
              <a:rPr dirty="0" sz="2000" spc="-5">
                <a:latin typeface="Times New Roman"/>
                <a:cs typeface="Times New Roman"/>
              </a:rPr>
              <a:t>PIMMS/TERRA </a:t>
            </a:r>
            <a:r>
              <a:rPr dirty="0" sz="2000">
                <a:latin typeface="Times New Roman"/>
                <a:cs typeface="Times New Roman"/>
              </a:rPr>
              <a:t>est </a:t>
            </a:r>
            <a:r>
              <a:rPr dirty="0" sz="2000" spc="-5">
                <a:latin typeface="Times New Roman"/>
                <a:cs typeface="Times New Roman"/>
              </a:rPr>
              <a:t>utilisé </a:t>
            </a:r>
            <a:r>
              <a:rPr dirty="0" sz="2000">
                <a:latin typeface="Times New Roman"/>
                <a:cs typeface="Times New Roman"/>
              </a:rPr>
              <a:t>chaque jour pour soigner</a:t>
            </a:r>
            <a:r>
              <a:rPr dirty="0" sz="2000" spc="-30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des</a:t>
            </a:r>
            <a:endParaRPr sz="2000">
              <a:latin typeface="Times New Roman"/>
              <a:cs typeface="Times New Roman"/>
            </a:endParaRPr>
          </a:p>
          <a:p>
            <a:pPr marL="756285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latin typeface="Times New Roman"/>
                <a:cs typeface="Times New Roman"/>
              </a:rPr>
              <a:t>malades atteints </a:t>
            </a:r>
            <a:r>
              <a:rPr dirty="0" sz="2000">
                <a:latin typeface="Times New Roman"/>
                <a:cs typeface="Times New Roman"/>
              </a:rPr>
              <a:t>de</a:t>
            </a:r>
            <a:r>
              <a:rPr dirty="0" sz="2000" spc="-25">
                <a:latin typeface="Times New Roman"/>
                <a:cs typeface="Times New Roman"/>
              </a:rPr>
              <a:t> </a:t>
            </a:r>
            <a:r>
              <a:rPr dirty="0" sz="2000" spc="-15">
                <a:latin typeface="Times New Roman"/>
                <a:cs typeface="Times New Roman"/>
              </a:rPr>
              <a:t>cancer.</a:t>
            </a:r>
            <a:endParaRPr sz="2000">
              <a:latin typeface="Times New Roman"/>
              <a:cs typeface="Times New Roman"/>
            </a:endParaRPr>
          </a:p>
          <a:p>
            <a:pPr lvl="1" marL="756285" marR="5080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 spc="-5">
                <a:latin typeface="Times New Roman"/>
                <a:cs typeface="Times New Roman"/>
              </a:rPr>
              <a:t>Parallèlement,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5" b="1">
                <a:latin typeface="Times New Roman"/>
                <a:cs typeface="Times New Roman"/>
              </a:rPr>
              <a:t>2001</a:t>
            </a:r>
            <a:r>
              <a:rPr dirty="0" sz="2000" spc="5">
                <a:latin typeface="Times New Roman"/>
                <a:cs typeface="Times New Roman"/>
              </a:rPr>
              <a:t>, </a:t>
            </a:r>
            <a:r>
              <a:rPr dirty="0" sz="2000">
                <a:latin typeface="Times New Roman"/>
                <a:cs typeface="Times New Roman"/>
              </a:rPr>
              <a:t>le CERN </a:t>
            </a:r>
            <a:r>
              <a:rPr dirty="0" sz="2000" spc="-5">
                <a:latin typeface="Times New Roman"/>
                <a:cs typeface="Times New Roman"/>
              </a:rPr>
              <a:t>construit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premier module </a:t>
            </a:r>
            <a:r>
              <a:rPr dirty="0" sz="2000">
                <a:latin typeface="Times New Roman"/>
                <a:cs typeface="Times New Roman"/>
              </a:rPr>
              <a:t>d’un </a:t>
            </a:r>
            <a:r>
              <a:rPr dirty="0" sz="2000" spc="-5">
                <a:latin typeface="Times New Roman"/>
                <a:cs typeface="Times New Roman"/>
              </a:rPr>
              <a:t>accélérateur  médical offrant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perspectives </a:t>
            </a:r>
            <a:r>
              <a:rPr dirty="0" sz="2000">
                <a:latin typeface="Times New Roman"/>
                <a:cs typeface="Times New Roman"/>
              </a:rPr>
              <a:t>inédites dans le </a:t>
            </a:r>
            <a:r>
              <a:rPr dirty="0" sz="2000" spc="-5">
                <a:latin typeface="Times New Roman"/>
                <a:cs typeface="Times New Roman"/>
              </a:rPr>
              <a:t>traitement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tumeurs  </a:t>
            </a:r>
            <a:r>
              <a:rPr dirty="0" sz="2000">
                <a:latin typeface="Times New Roman"/>
                <a:cs typeface="Times New Roman"/>
              </a:rPr>
              <a:t>profondes. </a:t>
            </a:r>
            <a:r>
              <a:rPr dirty="0" sz="2000" spc="-5">
                <a:latin typeface="Times New Roman"/>
                <a:cs typeface="Times New Roman"/>
              </a:rPr>
              <a:t>Selon </a:t>
            </a:r>
            <a:r>
              <a:rPr dirty="0" sz="2000">
                <a:latin typeface="Times New Roman"/>
                <a:cs typeface="Times New Roman"/>
              </a:rPr>
              <a:t>le </a:t>
            </a:r>
            <a:r>
              <a:rPr dirty="0" sz="2000" spc="-5">
                <a:latin typeface="Times New Roman"/>
                <a:cs typeface="Times New Roman"/>
              </a:rPr>
              <a:t>CERN, </a:t>
            </a:r>
            <a:r>
              <a:rPr dirty="0" sz="2000">
                <a:latin typeface="Times New Roman"/>
                <a:cs typeface="Times New Roman"/>
              </a:rPr>
              <a:t>l’avantage du </a:t>
            </a:r>
            <a:r>
              <a:rPr dirty="0" sz="2000" b="1">
                <a:latin typeface="Times New Roman"/>
                <a:cs typeface="Times New Roman"/>
              </a:rPr>
              <a:t>LInac BOoster (LIBO) </a:t>
            </a:r>
            <a:r>
              <a:rPr dirty="0" sz="2000">
                <a:latin typeface="Times New Roman"/>
                <a:cs typeface="Times New Roman"/>
              </a:rPr>
              <a:t>est de  pouvoir </a:t>
            </a:r>
            <a:r>
              <a:rPr dirty="0" sz="2000" spc="-5" b="1">
                <a:latin typeface="Times New Roman"/>
                <a:cs typeface="Times New Roman"/>
              </a:rPr>
              <a:t>étendre les </a:t>
            </a:r>
            <a:r>
              <a:rPr dirty="0" sz="2000" b="1">
                <a:latin typeface="Times New Roman"/>
                <a:cs typeface="Times New Roman"/>
              </a:rPr>
              <a:t>domaines </a:t>
            </a:r>
            <a:r>
              <a:rPr dirty="0" sz="2000" spc="-5" b="1">
                <a:latin typeface="Times New Roman"/>
                <a:cs typeface="Times New Roman"/>
              </a:rPr>
              <a:t>d’application des cyclotrons </a:t>
            </a:r>
            <a:r>
              <a:rPr dirty="0" sz="2000" b="1">
                <a:latin typeface="Times New Roman"/>
                <a:cs typeface="Times New Roman"/>
              </a:rPr>
              <a:t>à </a:t>
            </a:r>
            <a:r>
              <a:rPr dirty="0" sz="2000" spc="-10" b="1">
                <a:latin typeface="Times New Roman"/>
                <a:cs typeface="Times New Roman"/>
              </a:rPr>
              <a:t>protons</a:t>
            </a:r>
            <a:r>
              <a:rPr dirty="0" sz="2000" spc="-10">
                <a:latin typeface="Times New Roman"/>
                <a:cs typeface="Times New Roman"/>
              </a:rPr>
              <a:t>,  </a:t>
            </a:r>
            <a:r>
              <a:rPr dirty="0" sz="2000">
                <a:latin typeface="Times New Roman"/>
                <a:cs typeface="Times New Roman"/>
              </a:rPr>
              <a:t>accélérateurs de particules déjà opérationnels dans </a:t>
            </a:r>
            <a:r>
              <a:rPr dirty="0" sz="2000" spc="5">
                <a:latin typeface="Times New Roman"/>
                <a:cs typeface="Times New Roman"/>
              </a:rPr>
              <a:t>bon </a:t>
            </a:r>
            <a:r>
              <a:rPr dirty="0" sz="2000">
                <a:latin typeface="Times New Roman"/>
                <a:cs typeface="Times New Roman"/>
              </a:rPr>
              <a:t>nombre</a:t>
            </a:r>
            <a:r>
              <a:rPr dirty="0" sz="2000" spc="-220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d’hôpitaux.</a:t>
            </a:r>
            <a:endParaRPr sz="2000">
              <a:latin typeface="Times New Roman"/>
              <a:cs typeface="Times New Roman"/>
            </a:endParaRPr>
          </a:p>
          <a:p>
            <a:pPr lvl="1" marL="756285" marR="697230" indent="-287020">
              <a:lnSpc>
                <a:spcPct val="100000"/>
              </a:lnSpc>
              <a:spcBef>
                <a:spcPts val="480"/>
              </a:spcBef>
              <a:buChar char="–"/>
              <a:tabLst>
                <a:tab pos="756285" algn="l"/>
                <a:tab pos="756920" algn="l"/>
              </a:tabLst>
            </a:pPr>
            <a:r>
              <a:rPr dirty="0" sz="2000" spc="-5">
                <a:latin typeface="Times New Roman"/>
                <a:cs typeface="Times New Roman"/>
              </a:rPr>
              <a:t>Ces </a:t>
            </a:r>
            <a:r>
              <a:rPr dirty="0" sz="2000" spc="-5" b="1">
                <a:latin typeface="Times New Roman"/>
                <a:cs typeface="Times New Roman"/>
              </a:rPr>
              <a:t>cyclotrons </a:t>
            </a:r>
            <a:r>
              <a:rPr dirty="0" sz="2000">
                <a:latin typeface="Times New Roman"/>
                <a:cs typeface="Times New Roman"/>
              </a:rPr>
              <a:t>sont </a:t>
            </a:r>
            <a:r>
              <a:rPr dirty="0" sz="2000" spc="-5">
                <a:latin typeface="Times New Roman"/>
                <a:cs typeface="Times New Roman"/>
              </a:rPr>
              <a:t>principalement utilisés </a:t>
            </a:r>
            <a:r>
              <a:rPr dirty="0" sz="2000">
                <a:latin typeface="Times New Roman"/>
                <a:cs typeface="Times New Roman"/>
              </a:rPr>
              <a:t>pour la thérapie de </a:t>
            </a:r>
            <a:r>
              <a:rPr dirty="0" sz="2000" spc="-5">
                <a:latin typeface="Times New Roman"/>
                <a:cs typeface="Times New Roman"/>
              </a:rPr>
              <a:t>tumeurs  superficielles </a:t>
            </a:r>
            <a:r>
              <a:rPr dirty="0" sz="2000">
                <a:latin typeface="Times New Roman"/>
                <a:cs typeface="Times New Roman"/>
              </a:rPr>
              <a:t>et </a:t>
            </a:r>
            <a:r>
              <a:rPr dirty="0" sz="2000" spc="5">
                <a:latin typeface="Times New Roman"/>
                <a:cs typeface="Times New Roman"/>
              </a:rPr>
              <a:t>pour </a:t>
            </a:r>
            <a:r>
              <a:rPr dirty="0" sz="2000">
                <a:latin typeface="Times New Roman"/>
                <a:cs typeface="Times New Roman"/>
              </a:rPr>
              <a:t>la production de </a:t>
            </a:r>
            <a:r>
              <a:rPr dirty="0" sz="2000" spc="-5">
                <a:latin typeface="Times New Roman"/>
                <a:cs typeface="Times New Roman"/>
              </a:rPr>
              <a:t>radionucléides. </a:t>
            </a:r>
            <a:r>
              <a:rPr dirty="0" sz="2000">
                <a:latin typeface="Times New Roman"/>
                <a:cs typeface="Times New Roman"/>
              </a:rPr>
              <a:t>Selon le CERN,</a:t>
            </a:r>
            <a:r>
              <a:rPr dirty="0" sz="2000" spc="-14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le  </a:t>
            </a:r>
            <a:r>
              <a:rPr dirty="0" sz="2000" spc="-5">
                <a:latin typeface="Times New Roman"/>
                <a:cs typeface="Times New Roman"/>
              </a:rPr>
              <a:t>rattachement </a:t>
            </a:r>
            <a:r>
              <a:rPr dirty="0" sz="2000">
                <a:latin typeface="Times New Roman"/>
                <a:cs typeface="Times New Roman"/>
              </a:rPr>
              <a:t>d’un </a:t>
            </a:r>
            <a:r>
              <a:rPr dirty="0" sz="2000" spc="-5">
                <a:latin typeface="Times New Roman"/>
                <a:cs typeface="Times New Roman"/>
              </a:rPr>
              <a:t>accélérateur </a:t>
            </a:r>
            <a:r>
              <a:rPr dirty="0" sz="2000">
                <a:latin typeface="Times New Roman"/>
                <a:cs typeface="Times New Roman"/>
              </a:rPr>
              <a:t>LIBO </a:t>
            </a:r>
            <a:r>
              <a:rPr dirty="0" sz="2000" spc="-5">
                <a:latin typeface="Times New Roman"/>
                <a:cs typeface="Times New Roman"/>
              </a:rPr>
              <a:t>permettra </a:t>
            </a:r>
            <a:r>
              <a:rPr dirty="0" sz="2000">
                <a:latin typeface="Times New Roman"/>
                <a:cs typeface="Times New Roman"/>
              </a:rPr>
              <a:t>d’accroître </a:t>
            </a:r>
            <a:r>
              <a:rPr dirty="0" sz="2000" spc="-5">
                <a:latin typeface="Times New Roman"/>
                <a:cs typeface="Times New Roman"/>
              </a:rPr>
              <a:t>l’énergie </a:t>
            </a:r>
            <a:r>
              <a:rPr dirty="0" sz="2000">
                <a:latin typeface="Times New Roman"/>
                <a:cs typeface="Times New Roman"/>
              </a:rPr>
              <a:t>du  faisceau et il </a:t>
            </a:r>
            <a:r>
              <a:rPr dirty="0" sz="2000" spc="-5">
                <a:latin typeface="Times New Roman"/>
                <a:cs typeface="Times New Roman"/>
              </a:rPr>
              <a:t>sera ainsi possible d’atteindre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tissus malades situés </a:t>
            </a:r>
            <a:r>
              <a:rPr dirty="0" sz="2000">
                <a:latin typeface="Times New Roman"/>
                <a:cs typeface="Times New Roman"/>
              </a:rPr>
              <a:t>à  </a:t>
            </a:r>
            <a:r>
              <a:rPr dirty="0" sz="2000" spc="-5">
                <a:latin typeface="Times New Roman"/>
                <a:cs typeface="Times New Roman"/>
              </a:rPr>
              <a:t>différentes </a:t>
            </a:r>
            <a:r>
              <a:rPr dirty="0" sz="2000">
                <a:latin typeface="Times New Roman"/>
                <a:cs typeface="Times New Roman"/>
              </a:rPr>
              <a:t>profondeurs, jusqu’à 20 cm </a:t>
            </a:r>
            <a:r>
              <a:rPr dirty="0" sz="2000" spc="-5">
                <a:latin typeface="Times New Roman"/>
                <a:cs typeface="Times New Roman"/>
              </a:rPr>
              <a:t>selon les</a:t>
            </a:r>
            <a:r>
              <a:rPr dirty="0" sz="2000" spc="-15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cas.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Physique</a:t>
            </a:r>
            <a:r>
              <a:rPr dirty="0" spc="-90"/>
              <a:t> </a:t>
            </a:r>
            <a:r>
              <a:rPr dirty="0"/>
              <a:t>médicale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3792" y="603475"/>
            <a:ext cx="8601710" cy="144399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algn="just"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5600" algn="l"/>
              </a:tabLst>
            </a:pPr>
            <a:r>
              <a:rPr dirty="0" sz="2400" spc="-20" b="1">
                <a:latin typeface="Times New Roman"/>
                <a:cs typeface="Times New Roman"/>
              </a:rPr>
              <a:t>L’hadronthérapie</a:t>
            </a:r>
            <a:endParaRPr sz="2400">
              <a:latin typeface="Times New Roman"/>
              <a:cs typeface="Times New Roman"/>
            </a:endParaRPr>
          </a:p>
          <a:p>
            <a:pPr algn="just" marL="756285" marR="5080" indent="-287020">
              <a:lnSpc>
                <a:spcPct val="100000"/>
              </a:lnSpc>
              <a:spcBef>
                <a:spcPts val="495"/>
              </a:spcBef>
            </a:pPr>
            <a:r>
              <a:rPr dirty="0" sz="2000">
                <a:latin typeface="Times New Roman"/>
                <a:cs typeface="Times New Roman"/>
              </a:rPr>
              <a:t>– </a:t>
            </a:r>
            <a:r>
              <a:rPr dirty="0" sz="2000" spc="-40">
                <a:latin typeface="Times New Roman"/>
                <a:cs typeface="Times New Roman"/>
              </a:rPr>
              <a:t>Vue </a:t>
            </a:r>
            <a:r>
              <a:rPr dirty="0" sz="2000" spc="-5">
                <a:latin typeface="Times New Roman"/>
                <a:cs typeface="Times New Roman"/>
              </a:rPr>
              <a:t>artistique </a:t>
            </a:r>
            <a:r>
              <a:rPr dirty="0" sz="2000">
                <a:latin typeface="Times New Roman"/>
                <a:cs typeface="Times New Roman"/>
              </a:rPr>
              <a:t>d’un </a:t>
            </a:r>
            <a:r>
              <a:rPr dirty="0" sz="2000" spc="-5">
                <a:latin typeface="Times New Roman"/>
                <a:cs typeface="Times New Roman"/>
              </a:rPr>
              <a:t>assemblage possible </a:t>
            </a:r>
            <a:r>
              <a:rPr dirty="0" sz="2000">
                <a:latin typeface="Times New Roman"/>
                <a:cs typeface="Times New Roman"/>
              </a:rPr>
              <a:t>entre un cyclotron, un LIBO de neuf  </a:t>
            </a:r>
            <a:r>
              <a:rPr dirty="0" sz="2000" spc="-5">
                <a:latin typeface="Times New Roman"/>
                <a:cs typeface="Times New Roman"/>
              </a:rPr>
              <a:t>modules </a:t>
            </a:r>
            <a:r>
              <a:rPr dirty="0" sz="2000">
                <a:latin typeface="Times New Roman"/>
                <a:cs typeface="Times New Roman"/>
              </a:rPr>
              <a:t>et une </a:t>
            </a:r>
            <a:r>
              <a:rPr dirty="0" sz="2000" spc="-5">
                <a:latin typeface="Times New Roman"/>
                <a:cs typeface="Times New Roman"/>
              </a:rPr>
              <a:t>tête </a:t>
            </a:r>
            <a:r>
              <a:rPr dirty="0" sz="2000">
                <a:latin typeface="Times New Roman"/>
                <a:cs typeface="Times New Roman"/>
              </a:rPr>
              <a:t>isocentrique </a:t>
            </a:r>
            <a:r>
              <a:rPr dirty="0" sz="2000" spc="5">
                <a:latin typeface="Times New Roman"/>
                <a:cs typeface="Times New Roman"/>
              </a:rPr>
              <a:t>qui </a:t>
            </a:r>
            <a:r>
              <a:rPr dirty="0" sz="2000">
                <a:latin typeface="Times New Roman"/>
                <a:cs typeface="Times New Roman"/>
              </a:rPr>
              <a:t>oriente le faisceau vers n’importe quelle  partie du corps </a:t>
            </a:r>
            <a:r>
              <a:rPr dirty="0" sz="2000" spc="-5">
                <a:latin typeface="Times New Roman"/>
                <a:cs typeface="Times New Roman"/>
              </a:rPr>
              <a:t>humain</a:t>
            </a:r>
            <a:r>
              <a:rPr dirty="0" sz="2000" spc="-8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46914" y="2382143"/>
            <a:ext cx="6648647" cy="377594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121765" y="6402425"/>
            <a:ext cx="6768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Times New Roman"/>
                <a:cs typeface="Times New Roman"/>
              </a:rPr>
              <a:t>Source :</a:t>
            </a:r>
            <a:r>
              <a:rPr dirty="0" sz="1800" spc="155">
                <a:latin typeface="Times New Roman"/>
                <a:cs typeface="Times New Roman"/>
              </a:rPr>
              <a:t> </a:t>
            </a:r>
            <a:r>
              <a:rPr dirty="0" sz="1800" spc="-5">
                <a:latin typeface="Times New Roman"/>
                <a:cs typeface="Times New Roman"/>
              </a:rPr>
              <a:t>http://bulletin.cern.ch/fre/articles.php?bullno=04/2001&amp;base=art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Physique</a:t>
            </a:r>
            <a:r>
              <a:rPr dirty="0" spc="-90"/>
              <a:t> </a:t>
            </a:r>
            <a:r>
              <a:rPr dirty="0"/>
              <a:t>médicale</a:t>
            </a:r>
          </a:p>
        </p:txBody>
      </p:sp>
      <p:sp>
        <p:nvSpPr>
          <p:cNvPr id="3" name="object 3"/>
          <p:cNvSpPr/>
          <p:nvPr/>
        </p:nvSpPr>
        <p:spPr>
          <a:xfrm>
            <a:off x="5539740" y="2924555"/>
            <a:ext cx="3493008" cy="36423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13792" y="603475"/>
            <a:ext cx="8879840" cy="2698750"/>
          </a:xfrm>
          <a:prstGeom prst="rect">
            <a:avLst/>
          </a:prstGeom>
        </p:spPr>
        <p:txBody>
          <a:bodyPr wrap="square" lIns="0" tIns="87630" rIns="0" bIns="0" rtlCol="0" vert="horz">
            <a:spAutoFit/>
          </a:bodyPr>
          <a:lstStyle/>
          <a:p>
            <a:pPr algn="just" marL="355600" indent="-342900">
              <a:lnSpc>
                <a:spcPct val="100000"/>
              </a:lnSpc>
              <a:spcBef>
                <a:spcPts val="690"/>
              </a:spcBef>
              <a:buFont typeface="Times New Roman"/>
              <a:buChar char="•"/>
              <a:tabLst>
                <a:tab pos="355600" algn="l"/>
              </a:tabLst>
            </a:pPr>
            <a:r>
              <a:rPr dirty="0" sz="2400" spc="-20" b="1">
                <a:latin typeface="Times New Roman"/>
                <a:cs typeface="Times New Roman"/>
              </a:rPr>
              <a:t>L’hadronthérapie</a:t>
            </a:r>
            <a:endParaRPr sz="2400">
              <a:latin typeface="Times New Roman"/>
              <a:cs typeface="Times New Roman"/>
            </a:endParaRPr>
          </a:p>
          <a:p>
            <a:pPr algn="just" marL="756285" marR="5080" indent="-287020">
              <a:lnSpc>
                <a:spcPct val="100000"/>
              </a:lnSpc>
              <a:spcBef>
                <a:spcPts val="495"/>
              </a:spcBef>
            </a:pPr>
            <a:r>
              <a:rPr dirty="0" sz="2000">
                <a:latin typeface="Times New Roman"/>
                <a:cs typeface="Times New Roman"/>
              </a:rPr>
              <a:t>– </a:t>
            </a:r>
            <a:r>
              <a:rPr dirty="0" sz="2000" b="1">
                <a:latin typeface="Times New Roman"/>
                <a:cs typeface="Times New Roman"/>
              </a:rPr>
              <a:t>A </a:t>
            </a:r>
            <a:r>
              <a:rPr dirty="0" sz="2000" spc="-5" b="1">
                <a:latin typeface="Times New Roman"/>
                <a:cs typeface="Times New Roman"/>
              </a:rPr>
              <a:t>ce </a:t>
            </a:r>
            <a:r>
              <a:rPr dirty="0" sz="2000" spc="-40" b="1">
                <a:latin typeface="Times New Roman"/>
                <a:cs typeface="Times New Roman"/>
              </a:rPr>
              <a:t>jour, </a:t>
            </a:r>
            <a:r>
              <a:rPr dirty="0" sz="2000" spc="-5" b="1">
                <a:latin typeface="Times New Roman"/>
                <a:cs typeface="Times New Roman"/>
              </a:rPr>
              <a:t>près </a:t>
            </a:r>
            <a:r>
              <a:rPr dirty="0" sz="2000" b="1">
                <a:latin typeface="Times New Roman"/>
                <a:cs typeface="Times New Roman"/>
              </a:rPr>
              <a:t>de </a:t>
            </a:r>
            <a:r>
              <a:rPr dirty="0" sz="2000" spc="-5" b="1">
                <a:latin typeface="Times New Roman"/>
                <a:cs typeface="Times New Roman"/>
              </a:rPr>
              <a:t>35’000 patients </a:t>
            </a:r>
            <a:r>
              <a:rPr dirty="0" sz="2000" b="1">
                <a:latin typeface="Times New Roman"/>
                <a:cs typeface="Times New Roman"/>
              </a:rPr>
              <a:t>ont </a:t>
            </a:r>
            <a:r>
              <a:rPr dirty="0" sz="2000" spc="-5" b="1">
                <a:latin typeface="Times New Roman"/>
                <a:cs typeface="Times New Roman"/>
              </a:rPr>
              <a:t>été traités </a:t>
            </a:r>
            <a:r>
              <a:rPr dirty="0" sz="2000" b="1">
                <a:latin typeface="Times New Roman"/>
                <a:cs typeface="Times New Roman"/>
              </a:rPr>
              <a:t>par </a:t>
            </a:r>
            <a:r>
              <a:rPr dirty="0" sz="2000" spc="-5" b="1">
                <a:latin typeface="Times New Roman"/>
                <a:cs typeface="Times New Roman"/>
              </a:rPr>
              <a:t>hadronthérapie </a:t>
            </a:r>
            <a:r>
              <a:rPr dirty="0" sz="2000">
                <a:latin typeface="Times New Roman"/>
                <a:cs typeface="Times New Roman"/>
              </a:rPr>
              <a:t>à  </a:t>
            </a:r>
            <a:r>
              <a:rPr dirty="0" sz="2000" spc="-5">
                <a:latin typeface="Times New Roman"/>
                <a:cs typeface="Times New Roman"/>
              </a:rPr>
              <a:t>travers le monde. Cette thérapie </a:t>
            </a:r>
            <a:r>
              <a:rPr dirty="0" sz="2000">
                <a:latin typeface="Times New Roman"/>
                <a:cs typeface="Times New Roman"/>
              </a:rPr>
              <a:t>se révèle </a:t>
            </a:r>
            <a:r>
              <a:rPr dirty="0" sz="2000" spc="-5">
                <a:latin typeface="Times New Roman"/>
                <a:cs typeface="Times New Roman"/>
              </a:rPr>
              <a:t>très </a:t>
            </a:r>
            <a:r>
              <a:rPr dirty="0" sz="2000" spc="-10">
                <a:latin typeface="Times New Roman"/>
                <a:cs typeface="Times New Roman"/>
              </a:rPr>
              <a:t>efficace </a:t>
            </a:r>
            <a:r>
              <a:rPr dirty="0" sz="2000">
                <a:latin typeface="Times New Roman"/>
                <a:cs typeface="Times New Roman"/>
              </a:rPr>
              <a:t>pour </a:t>
            </a:r>
            <a:r>
              <a:rPr dirty="0" sz="2000" spc="-5">
                <a:latin typeface="Times New Roman"/>
                <a:cs typeface="Times New Roman"/>
              </a:rPr>
              <a:t>le traitement </a:t>
            </a:r>
            <a:r>
              <a:rPr dirty="0" sz="2000" spc="-10">
                <a:latin typeface="Times New Roman"/>
                <a:cs typeface="Times New Roman"/>
              </a:rPr>
              <a:t>de  </a:t>
            </a:r>
            <a:r>
              <a:rPr dirty="0" sz="2000" spc="-5">
                <a:latin typeface="Times New Roman"/>
                <a:cs typeface="Times New Roman"/>
              </a:rPr>
              <a:t>tumeur localisée,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tumeur </a:t>
            </a:r>
            <a:r>
              <a:rPr dirty="0" sz="2000">
                <a:latin typeface="Times New Roman"/>
                <a:cs typeface="Times New Roman"/>
              </a:rPr>
              <a:t>des </a:t>
            </a:r>
            <a:r>
              <a:rPr dirty="0" sz="2000" spc="-5">
                <a:latin typeface="Times New Roman"/>
                <a:cs typeface="Times New Roman"/>
              </a:rPr>
              <a:t>bronches,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cancer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1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prostate,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cancer  </a:t>
            </a:r>
            <a:r>
              <a:rPr dirty="0" sz="2000">
                <a:latin typeface="Times New Roman"/>
                <a:cs typeface="Times New Roman"/>
              </a:rPr>
              <a:t>du </a:t>
            </a:r>
            <a:r>
              <a:rPr dirty="0" sz="2000" spc="-5">
                <a:latin typeface="Times New Roman"/>
                <a:cs typeface="Times New Roman"/>
              </a:rPr>
              <a:t>foie </a:t>
            </a:r>
            <a:r>
              <a:rPr dirty="0" sz="2000" spc="-10">
                <a:latin typeface="Times New Roman"/>
                <a:cs typeface="Times New Roman"/>
              </a:rPr>
              <a:t>et </a:t>
            </a:r>
            <a:r>
              <a:rPr dirty="0" sz="2000">
                <a:latin typeface="Times New Roman"/>
                <a:cs typeface="Times New Roman"/>
              </a:rPr>
              <a:t>pour </a:t>
            </a:r>
            <a:r>
              <a:rPr dirty="0" sz="2000" spc="-5">
                <a:latin typeface="Times New Roman"/>
                <a:cs typeface="Times New Roman"/>
              </a:rPr>
              <a:t>certaines tumeurs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la thyroïde. Cependant, le </a:t>
            </a:r>
            <a:r>
              <a:rPr dirty="0" sz="2000" spc="-5" b="1">
                <a:latin typeface="Times New Roman"/>
                <a:cs typeface="Times New Roman"/>
              </a:rPr>
              <a:t>coût </a:t>
            </a:r>
            <a:r>
              <a:rPr dirty="0" sz="2000" spc="-5">
                <a:latin typeface="Times New Roman"/>
                <a:cs typeface="Times New Roman"/>
              </a:rPr>
              <a:t>d’une telle  </a:t>
            </a:r>
            <a:r>
              <a:rPr dirty="0" sz="2000">
                <a:latin typeface="Times New Roman"/>
                <a:cs typeface="Times New Roman"/>
              </a:rPr>
              <a:t>thérapie reste encore très</a:t>
            </a:r>
            <a:r>
              <a:rPr dirty="0" sz="2000" spc="-10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élevé.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00">
              <a:latin typeface="Times New Roman"/>
              <a:cs typeface="Times New Roman"/>
            </a:endParaRPr>
          </a:p>
          <a:p>
            <a:pPr algn="just" lvl="1" marL="417195" indent="-343535">
              <a:lnSpc>
                <a:spcPct val="100000"/>
              </a:lnSpc>
              <a:buFont typeface="Times New Roman"/>
              <a:buChar char="•"/>
              <a:tabLst>
                <a:tab pos="417830" algn="l"/>
              </a:tabLst>
            </a:pPr>
            <a:r>
              <a:rPr dirty="0" sz="2400" b="1">
                <a:latin typeface="Times New Roman"/>
                <a:cs typeface="Times New Roman"/>
              </a:rPr>
              <a:t>Perspectives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d’avenir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2866" y="3307207"/>
            <a:ext cx="3937000" cy="3317875"/>
          </a:xfrm>
          <a:prstGeom prst="rect">
            <a:avLst/>
          </a:prstGeom>
        </p:spPr>
        <p:txBody>
          <a:bodyPr wrap="square" lIns="0" tIns="40005" rIns="0" bIns="0" rtlCol="0" vert="horz">
            <a:spAutoFit/>
          </a:bodyPr>
          <a:lstStyle/>
          <a:p>
            <a:pPr marL="299085" marR="5080" indent="-287020">
              <a:lnSpc>
                <a:spcPct val="90000"/>
              </a:lnSpc>
              <a:spcBef>
                <a:spcPts val="315"/>
              </a:spcBef>
              <a:buChar char="–"/>
              <a:tabLst>
                <a:tab pos="299085" algn="l"/>
                <a:tab pos="299720" algn="l"/>
              </a:tabLst>
            </a:pPr>
            <a:r>
              <a:rPr dirty="0" sz="1800" spc="-5">
                <a:latin typeface="Times New Roman"/>
                <a:cs typeface="Times New Roman"/>
              </a:rPr>
              <a:t>Aujourd’hui, </a:t>
            </a:r>
            <a:r>
              <a:rPr dirty="0" sz="1800" b="1">
                <a:latin typeface="Times New Roman"/>
                <a:cs typeface="Times New Roman"/>
              </a:rPr>
              <a:t>l’usage </a:t>
            </a:r>
            <a:r>
              <a:rPr dirty="0" sz="1800" spc="-5" b="1">
                <a:latin typeface="Times New Roman"/>
                <a:cs typeface="Times New Roman"/>
              </a:rPr>
              <a:t>de </a:t>
            </a:r>
            <a:r>
              <a:rPr dirty="0" sz="1800" b="1">
                <a:latin typeface="Times New Roman"/>
                <a:cs typeface="Times New Roman"/>
              </a:rPr>
              <a:t>faisceaux </a:t>
            </a:r>
            <a:r>
              <a:rPr dirty="0" sz="1800" spc="-5" b="1">
                <a:latin typeface="Times New Roman"/>
                <a:cs typeface="Times New Roman"/>
              </a:rPr>
              <a:t>de  </a:t>
            </a:r>
            <a:r>
              <a:rPr dirty="0" sz="1800" b="1">
                <a:latin typeface="Times New Roman"/>
                <a:cs typeface="Times New Roman"/>
              </a:rPr>
              <a:t>particules </a:t>
            </a:r>
            <a:r>
              <a:rPr dirty="0" sz="1800" spc="-5" b="1">
                <a:latin typeface="Times New Roman"/>
                <a:cs typeface="Times New Roman"/>
              </a:rPr>
              <a:t>est en constante  augmentation aussi </a:t>
            </a:r>
            <a:r>
              <a:rPr dirty="0" sz="1800" b="1">
                <a:latin typeface="Times New Roman"/>
                <a:cs typeface="Times New Roman"/>
              </a:rPr>
              <a:t>bien </a:t>
            </a:r>
            <a:r>
              <a:rPr dirty="0" sz="1800" spc="-5" b="1">
                <a:latin typeface="Times New Roman"/>
                <a:cs typeface="Times New Roman"/>
              </a:rPr>
              <a:t>pour </a:t>
            </a:r>
            <a:r>
              <a:rPr dirty="0" sz="1800" b="1">
                <a:latin typeface="Times New Roman"/>
                <a:cs typeface="Times New Roman"/>
              </a:rPr>
              <a:t>la  thérapie </a:t>
            </a:r>
            <a:r>
              <a:rPr dirty="0" sz="1800" spc="-10" b="1">
                <a:latin typeface="Times New Roman"/>
                <a:cs typeface="Times New Roman"/>
              </a:rPr>
              <a:t>du </a:t>
            </a:r>
            <a:r>
              <a:rPr dirty="0" sz="1800" b="1">
                <a:latin typeface="Times New Roman"/>
                <a:cs typeface="Times New Roman"/>
              </a:rPr>
              <a:t>cancer </a:t>
            </a:r>
            <a:r>
              <a:rPr dirty="0" sz="1800" spc="-5" b="1">
                <a:latin typeface="Times New Roman"/>
                <a:cs typeface="Times New Roman"/>
              </a:rPr>
              <a:t>que pour </a:t>
            </a:r>
            <a:r>
              <a:rPr dirty="0" sz="1800" b="1">
                <a:latin typeface="Times New Roman"/>
                <a:cs typeface="Times New Roman"/>
              </a:rPr>
              <a:t>la  </a:t>
            </a:r>
            <a:r>
              <a:rPr dirty="0" sz="1800" spc="-5" b="1">
                <a:latin typeface="Times New Roman"/>
                <a:cs typeface="Times New Roman"/>
              </a:rPr>
              <a:t>production </a:t>
            </a:r>
            <a:r>
              <a:rPr dirty="0" sz="1800" b="1">
                <a:latin typeface="Times New Roman"/>
                <a:cs typeface="Times New Roman"/>
              </a:rPr>
              <a:t>de </a:t>
            </a:r>
            <a:r>
              <a:rPr dirty="0" sz="1800" spc="-5" b="1">
                <a:latin typeface="Times New Roman"/>
                <a:cs typeface="Times New Roman"/>
              </a:rPr>
              <a:t>marqueurs  radiopharmaceutiques</a:t>
            </a:r>
            <a:r>
              <a:rPr dirty="0" sz="1800" spc="-5">
                <a:latin typeface="Times New Roman"/>
                <a:cs typeface="Times New Roman"/>
              </a:rPr>
              <a:t>. Mais </a:t>
            </a:r>
            <a:r>
              <a:rPr dirty="0" sz="1800">
                <a:latin typeface="Times New Roman"/>
                <a:cs typeface="Times New Roman"/>
              </a:rPr>
              <a:t>d’autres  avancées importantes pourraient</a:t>
            </a:r>
            <a:r>
              <a:rPr dirty="0" sz="1800" spc="-1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encore  être réalisées à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l’avenir.</a:t>
            </a:r>
            <a:endParaRPr sz="1800">
              <a:latin typeface="Times New Roman"/>
              <a:cs typeface="Times New Roman"/>
            </a:endParaRPr>
          </a:p>
          <a:p>
            <a:pPr marL="299085" marR="46990" indent="-287020">
              <a:lnSpc>
                <a:spcPct val="90000"/>
              </a:lnSpc>
              <a:spcBef>
                <a:spcPts val="430"/>
              </a:spcBef>
              <a:buChar char="–"/>
              <a:tabLst>
                <a:tab pos="299085" algn="l"/>
                <a:tab pos="299720" algn="l"/>
              </a:tabLst>
            </a:pPr>
            <a:r>
              <a:rPr dirty="0" sz="1800" spc="-5">
                <a:latin typeface="Times New Roman"/>
                <a:cs typeface="Times New Roman"/>
              </a:rPr>
              <a:t>Ainsi, </a:t>
            </a:r>
            <a:r>
              <a:rPr dirty="0" sz="1800">
                <a:latin typeface="Times New Roman"/>
                <a:cs typeface="Times New Roman"/>
              </a:rPr>
              <a:t>par exemple, les accélérateurs  pourraient dans le futur permettre  d’améliorer encore la </a:t>
            </a:r>
            <a:r>
              <a:rPr dirty="0" sz="1800" spc="-5">
                <a:latin typeface="Times New Roman"/>
                <a:cs typeface="Times New Roman"/>
              </a:rPr>
              <a:t>chirurgie </a:t>
            </a:r>
            <a:r>
              <a:rPr dirty="0" sz="1800">
                <a:latin typeface="Times New Roman"/>
                <a:cs typeface="Times New Roman"/>
              </a:rPr>
              <a:t>de  </a:t>
            </a:r>
            <a:r>
              <a:rPr dirty="0" sz="1800" spc="-5">
                <a:latin typeface="Times New Roman"/>
                <a:cs typeface="Times New Roman"/>
              </a:rPr>
              <a:t>précision </a:t>
            </a:r>
            <a:r>
              <a:rPr dirty="0" sz="1800">
                <a:latin typeface="Times New Roman"/>
                <a:cs typeface="Times New Roman"/>
              </a:rPr>
              <a:t>réalisée à l’aide de «</a:t>
            </a:r>
            <a:r>
              <a:rPr dirty="0" sz="1800" spc="-85">
                <a:latin typeface="Times New Roman"/>
                <a:cs typeface="Times New Roman"/>
              </a:rPr>
              <a:t> </a:t>
            </a:r>
            <a:r>
              <a:rPr dirty="0" sz="1800" b="1">
                <a:latin typeface="Times New Roman"/>
                <a:cs typeface="Times New Roman"/>
              </a:rPr>
              <a:t>scalpels  </a:t>
            </a:r>
            <a:r>
              <a:rPr dirty="0" sz="1800" spc="-5" b="1">
                <a:latin typeface="Times New Roman"/>
                <a:cs typeface="Times New Roman"/>
              </a:rPr>
              <a:t>au </a:t>
            </a:r>
            <a:r>
              <a:rPr dirty="0" sz="1800" b="1">
                <a:latin typeface="Times New Roman"/>
                <a:cs typeface="Times New Roman"/>
              </a:rPr>
              <a:t>laser </a:t>
            </a:r>
            <a:r>
              <a:rPr dirty="0" sz="1800" spc="-10">
                <a:latin typeface="Times New Roman"/>
                <a:cs typeface="Times New Roman"/>
              </a:rPr>
              <a:t>», </a:t>
            </a:r>
            <a:r>
              <a:rPr dirty="0" sz="1800">
                <a:latin typeface="Times New Roman"/>
                <a:cs typeface="Times New Roman"/>
              </a:rPr>
              <a:t>voir </a:t>
            </a:r>
            <a:r>
              <a:rPr dirty="0" sz="1800" spc="-5">
                <a:latin typeface="Times New Roman"/>
                <a:cs typeface="Times New Roman"/>
              </a:rPr>
              <a:t>l’image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ci-contre.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54651" y="6413398"/>
            <a:ext cx="4129404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100">
                <a:latin typeface="Times New Roman"/>
                <a:cs typeface="Times New Roman"/>
              </a:rPr>
              <a:t>Source :  </a:t>
            </a:r>
            <a:r>
              <a:rPr dirty="0" sz="1100" spc="-5">
                <a:latin typeface="Times New Roman"/>
                <a:cs typeface="Times New Roman"/>
                <a:hlinkClick r:id="rId3"/>
              </a:rPr>
              <a:t>http://www.uihealthcare.com/news/wellandgood/issue1/lasersurgery.html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36342" y="468249"/>
            <a:ext cx="3671570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30"/>
              <a:t>L’informatique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50063" y="1983105"/>
            <a:ext cx="5546090" cy="423354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marL="355600" marR="51435" indent="-343535">
              <a:lnSpc>
                <a:spcPts val="2160"/>
              </a:lnSpc>
              <a:spcBef>
                <a:spcPts val="375"/>
              </a:spcBef>
              <a:buChar char="•"/>
              <a:tabLst>
                <a:tab pos="355600" algn="l"/>
                <a:tab pos="356235" algn="l"/>
              </a:tabLst>
            </a:pPr>
            <a:r>
              <a:rPr dirty="0" sz="2000" spc="-15">
                <a:latin typeface="Times New Roman"/>
                <a:cs typeface="Times New Roman"/>
              </a:rPr>
              <a:t>L’informatique </a:t>
            </a:r>
            <a:r>
              <a:rPr dirty="0" sz="2000">
                <a:latin typeface="Times New Roman"/>
                <a:cs typeface="Times New Roman"/>
              </a:rPr>
              <a:t>peut </a:t>
            </a:r>
            <a:r>
              <a:rPr dirty="0" sz="2000" spc="-5">
                <a:latin typeface="Times New Roman"/>
                <a:cs typeface="Times New Roman"/>
              </a:rPr>
              <a:t>être </a:t>
            </a:r>
            <a:r>
              <a:rPr dirty="0" sz="2000">
                <a:latin typeface="Times New Roman"/>
                <a:cs typeface="Times New Roman"/>
              </a:rPr>
              <a:t>définie </a:t>
            </a:r>
            <a:r>
              <a:rPr dirty="0" sz="2000" spc="-10">
                <a:latin typeface="Times New Roman"/>
                <a:cs typeface="Times New Roman"/>
              </a:rPr>
              <a:t>comme </a:t>
            </a:r>
            <a:r>
              <a:rPr dirty="0" sz="2000" b="1">
                <a:latin typeface="Times New Roman"/>
                <a:cs typeface="Times New Roman"/>
              </a:rPr>
              <a:t>la</a:t>
            </a:r>
            <a:r>
              <a:rPr dirty="0" sz="2000" spc="-8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science  </a:t>
            </a:r>
            <a:r>
              <a:rPr dirty="0" sz="2000" spc="-5" b="1">
                <a:latin typeface="Times New Roman"/>
                <a:cs typeface="Times New Roman"/>
              </a:rPr>
              <a:t>du </a:t>
            </a:r>
            <a:r>
              <a:rPr dirty="0" sz="2000" b="1">
                <a:latin typeface="Times New Roman"/>
                <a:cs typeface="Times New Roman"/>
              </a:rPr>
              <a:t>traitement automatique </a:t>
            </a:r>
            <a:r>
              <a:rPr dirty="0" sz="2000" spc="-5" b="1">
                <a:latin typeface="Times New Roman"/>
                <a:cs typeface="Times New Roman"/>
              </a:rPr>
              <a:t>de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l’information</a:t>
            </a:r>
            <a:r>
              <a:rPr dirty="0" sz="200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3535">
              <a:lnSpc>
                <a:spcPct val="90000"/>
              </a:lnSpc>
              <a:spcBef>
                <a:spcPts val="450"/>
              </a:spcBef>
              <a:buChar char="•"/>
              <a:tabLst>
                <a:tab pos="355600" algn="l"/>
                <a:tab pos="356235" algn="l"/>
              </a:tabLst>
            </a:pPr>
            <a:r>
              <a:rPr dirty="0" sz="2000" spc="-15">
                <a:latin typeface="Times New Roman"/>
                <a:cs typeface="Times New Roman"/>
              </a:rPr>
              <a:t>L’informatique </a:t>
            </a:r>
            <a:r>
              <a:rPr dirty="0" sz="2000">
                <a:latin typeface="Times New Roman"/>
                <a:cs typeface="Times New Roman"/>
              </a:rPr>
              <a:t>est </a:t>
            </a:r>
            <a:r>
              <a:rPr dirty="0" sz="2000" spc="-5">
                <a:latin typeface="Times New Roman"/>
                <a:cs typeface="Times New Roman"/>
              </a:rPr>
              <a:t>véritablement </a:t>
            </a:r>
            <a:r>
              <a:rPr dirty="0" sz="2000">
                <a:latin typeface="Times New Roman"/>
                <a:cs typeface="Times New Roman"/>
              </a:rPr>
              <a:t>née pendant la  </a:t>
            </a:r>
            <a:r>
              <a:rPr dirty="0" sz="2000" spc="-5">
                <a:latin typeface="Times New Roman"/>
                <a:cs typeface="Times New Roman"/>
              </a:rPr>
              <a:t>2ème </a:t>
            </a:r>
            <a:r>
              <a:rPr dirty="0" sz="2000">
                <a:latin typeface="Times New Roman"/>
                <a:cs typeface="Times New Roman"/>
              </a:rPr>
              <a:t>guerre </a:t>
            </a:r>
            <a:r>
              <a:rPr dirty="0" sz="2000" spc="-5">
                <a:latin typeface="Times New Roman"/>
                <a:cs typeface="Times New Roman"/>
              </a:rPr>
              <a:t>mondiale, </a:t>
            </a:r>
            <a:r>
              <a:rPr dirty="0" sz="2000">
                <a:latin typeface="Times New Roman"/>
                <a:cs typeface="Times New Roman"/>
              </a:rPr>
              <a:t>au </a:t>
            </a:r>
            <a:r>
              <a:rPr dirty="0" sz="2000" spc="-10">
                <a:latin typeface="Times New Roman"/>
                <a:cs typeface="Times New Roman"/>
              </a:rPr>
              <a:t>moment </a:t>
            </a:r>
            <a:r>
              <a:rPr dirty="0" sz="2000">
                <a:latin typeface="Times New Roman"/>
                <a:cs typeface="Times New Roman"/>
              </a:rPr>
              <a:t>où </a:t>
            </a:r>
            <a:r>
              <a:rPr dirty="0" sz="2000" spc="-5">
                <a:latin typeface="Times New Roman"/>
                <a:cs typeface="Times New Roman"/>
              </a:rPr>
              <a:t>l’armée  américaine avait </a:t>
            </a:r>
            <a:r>
              <a:rPr dirty="0" sz="2000">
                <a:latin typeface="Times New Roman"/>
                <a:cs typeface="Times New Roman"/>
              </a:rPr>
              <a:t>besoin d’une grande quantité de  </a:t>
            </a:r>
            <a:r>
              <a:rPr dirty="0" sz="2000" spc="-5">
                <a:latin typeface="Times New Roman"/>
                <a:cs typeface="Times New Roman"/>
              </a:rPr>
              <a:t>tables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tirs, </a:t>
            </a:r>
            <a:r>
              <a:rPr dirty="0" sz="2000">
                <a:latin typeface="Times New Roman"/>
                <a:cs typeface="Times New Roman"/>
              </a:rPr>
              <a:t>outils nécessaires pour </a:t>
            </a:r>
            <a:r>
              <a:rPr dirty="0" sz="2000" spc="-5">
                <a:latin typeface="Times New Roman"/>
                <a:cs typeface="Times New Roman"/>
              </a:rPr>
              <a:t>déterminer</a:t>
            </a:r>
            <a:r>
              <a:rPr dirty="0" sz="2000" spc="-1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où  </a:t>
            </a:r>
            <a:r>
              <a:rPr dirty="0" sz="2000" spc="-5">
                <a:latin typeface="Times New Roman"/>
                <a:cs typeface="Times New Roman"/>
              </a:rPr>
              <a:t>tomberaient les </a:t>
            </a:r>
            <a:r>
              <a:rPr dirty="0" sz="2000">
                <a:latin typeface="Times New Roman"/>
                <a:cs typeface="Times New Roman"/>
              </a:rPr>
              <a:t>obus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 spc="-5">
                <a:latin typeface="Times New Roman"/>
                <a:cs typeface="Times New Roman"/>
              </a:rPr>
              <a:t>l’ennemi </a:t>
            </a:r>
            <a:r>
              <a:rPr dirty="0" sz="2000">
                <a:latin typeface="Times New Roman"/>
                <a:cs typeface="Times New Roman"/>
              </a:rPr>
              <a:t>envoyait. Puis,  grâce aux progrès fulgurants en électronique et en  </a:t>
            </a:r>
            <a:r>
              <a:rPr dirty="0" sz="2000" spc="-5">
                <a:latin typeface="Times New Roman"/>
                <a:cs typeface="Times New Roman"/>
              </a:rPr>
              <a:t>automatisation, les </a:t>
            </a:r>
            <a:r>
              <a:rPr dirty="0" sz="2000">
                <a:latin typeface="Times New Roman"/>
                <a:cs typeface="Times New Roman"/>
              </a:rPr>
              <a:t>ordinateurs se sont </a:t>
            </a:r>
            <a:r>
              <a:rPr dirty="0" sz="2000" spc="-5">
                <a:latin typeface="Times New Roman"/>
                <a:cs typeface="Times New Roman"/>
              </a:rPr>
              <a:t>rapidement  </a:t>
            </a:r>
            <a:r>
              <a:rPr dirty="0" sz="2000">
                <a:latin typeface="Times New Roman"/>
                <a:cs typeface="Times New Roman"/>
              </a:rPr>
              <a:t>développés : depuis environ trente ans, </a:t>
            </a:r>
            <a:r>
              <a:rPr dirty="0" sz="2000" spc="-5">
                <a:latin typeface="Times New Roman"/>
                <a:cs typeface="Times New Roman"/>
              </a:rPr>
              <a:t>ils offrent  </a:t>
            </a:r>
            <a:r>
              <a:rPr dirty="0" sz="2000">
                <a:latin typeface="Times New Roman"/>
                <a:cs typeface="Times New Roman"/>
              </a:rPr>
              <a:t>chaque année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>
                <a:latin typeface="Times New Roman"/>
                <a:cs typeface="Times New Roman"/>
              </a:rPr>
              <a:t>puissance de </a:t>
            </a:r>
            <a:r>
              <a:rPr dirty="0" sz="2000" spc="-5">
                <a:latin typeface="Times New Roman"/>
                <a:cs typeface="Times New Roman"/>
              </a:rPr>
              <a:t>calcul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5" b="1">
                <a:latin typeface="Times New Roman"/>
                <a:cs typeface="Times New Roman"/>
              </a:rPr>
              <a:t>30%  </a:t>
            </a:r>
            <a:r>
              <a:rPr dirty="0" sz="2000">
                <a:latin typeface="Times New Roman"/>
                <a:cs typeface="Times New Roman"/>
              </a:rPr>
              <a:t>supérieure à l’année précédente. Aujourd’hui,  </a:t>
            </a:r>
            <a:r>
              <a:rPr dirty="0" sz="2000" spc="-5">
                <a:latin typeface="Times New Roman"/>
                <a:cs typeface="Times New Roman"/>
              </a:rPr>
              <a:t>l’informatique </a:t>
            </a:r>
            <a:r>
              <a:rPr dirty="0" sz="2000">
                <a:latin typeface="Times New Roman"/>
                <a:cs typeface="Times New Roman"/>
              </a:rPr>
              <a:t>est partout et a pris </a:t>
            </a:r>
            <a:r>
              <a:rPr dirty="0" sz="2000" spc="5">
                <a:latin typeface="Times New Roman"/>
                <a:cs typeface="Times New Roman"/>
              </a:rPr>
              <a:t>une </a:t>
            </a:r>
            <a:r>
              <a:rPr dirty="0" sz="2000" spc="-5">
                <a:latin typeface="Times New Roman"/>
                <a:cs typeface="Times New Roman"/>
              </a:rPr>
              <a:t>importance  capitale </a:t>
            </a:r>
            <a:r>
              <a:rPr dirty="0" sz="2000">
                <a:latin typeface="Times New Roman"/>
                <a:cs typeface="Times New Roman"/>
              </a:rPr>
              <a:t>en </a:t>
            </a:r>
            <a:r>
              <a:rPr dirty="0" sz="2000" spc="-5">
                <a:latin typeface="Times New Roman"/>
                <a:cs typeface="Times New Roman"/>
              </a:rPr>
              <a:t>science, </a:t>
            </a:r>
            <a:r>
              <a:rPr dirty="0" sz="2000">
                <a:latin typeface="Times New Roman"/>
                <a:cs typeface="Times New Roman"/>
              </a:rPr>
              <a:t>dans </a:t>
            </a:r>
            <a:r>
              <a:rPr dirty="0" sz="2000" spc="-5">
                <a:latin typeface="Times New Roman"/>
                <a:cs typeface="Times New Roman"/>
              </a:rPr>
              <a:t>l’industrie </a:t>
            </a:r>
            <a:r>
              <a:rPr dirty="0" sz="2000">
                <a:latin typeface="Times New Roman"/>
                <a:cs typeface="Times New Roman"/>
              </a:rPr>
              <a:t>et dans  </a:t>
            </a:r>
            <a:r>
              <a:rPr dirty="0" sz="2000" spc="-5">
                <a:latin typeface="Times New Roman"/>
                <a:cs typeface="Times New Roman"/>
              </a:rPr>
              <a:t>l’administration.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56959" y="2269235"/>
            <a:ext cx="2580132" cy="3752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03982" y="243078"/>
            <a:ext cx="333502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380"/>
              <a:t>L</a:t>
            </a:r>
            <a:r>
              <a:rPr dirty="0" sz="4000" spc="-5"/>
              <a:t>’inf</a:t>
            </a:r>
            <a:r>
              <a:rPr dirty="0" sz="4000"/>
              <a:t>o</a:t>
            </a:r>
            <a:r>
              <a:rPr dirty="0" sz="4000" spc="-5"/>
              <a:t>rmatique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13792" y="1458849"/>
            <a:ext cx="8870950" cy="4843145"/>
          </a:xfrm>
          <a:prstGeom prst="rect">
            <a:avLst/>
          </a:prstGeom>
        </p:spPr>
        <p:txBody>
          <a:bodyPr wrap="square" lIns="0" tIns="74295" rIns="0" bIns="0" rtlCol="0" vert="horz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585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000">
                <a:latin typeface="Times New Roman"/>
                <a:cs typeface="Times New Roman"/>
              </a:rPr>
              <a:t>En 1943, en pleine Guerre </a:t>
            </a:r>
            <a:r>
              <a:rPr dirty="0" sz="2000" spc="-5">
                <a:latin typeface="Times New Roman"/>
                <a:cs typeface="Times New Roman"/>
              </a:rPr>
              <a:t>mondiale, </a:t>
            </a:r>
            <a:r>
              <a:rPr dirty="0" sz="2000">
                <a:latin typeface="Times New Roman"/>
                <a:cs typeface="Times New Roman"/>
              </a:rPr>
              <a:t>le Laboratoire de Recherche </a:t>
            </a:r>
            <a:r>
              <a:rPr dirty="0" sz="2000" spc="-5">
                <a:latin typeface="Times New Roman"/>
                <a:cs typeface="Times New Roman"/>
              </a:rPr>
              <a:t>Balistique </a:t>
            </a:r>
            <a:r>
              <a:rPr dirty="0" sz="2000" spc="10">
                <a:latin typeface="Times New Roman"/>
                <a:cs typeface="Times New Roman"/>
              </a:rPr>
              <a:t>nord-  </a:t>
            </a:r>
            <a:r>
              <a:rPr dirty="0" sz="2000" spc="-5">
                <a:latin typeface="Times New Roman"/>
                <a:cs typeface="Times New Roman"/>
              </a:rPr>
              <a:t>américain </a:t>
            </a:r>
            <a:r>
              <a:rPr dirty="0" sz="2000">
                <a:latin typeface="Times New Roman"/>
                <a:cs typeface="Times New Roman"/>
              </a:rPr>
              <a:t>(BRL) </a:t>
            </a:r>
            <a:r>
              <a:rPr dirty="0" sz="2000" spc="-5">
                <a:latin typeface="Times New Roman"/>
                <a:cs typeface="Times New Roman"/>
              </a:rPr>
              <a:t>est complètement </a:t>
            </a:r>
            <a:r>
              <a:rPr dirty="0" sz="2000">
                <a:latin typeface="Times New Roman"/>
                <a:cs typeface="Times New Roman"/>
              </a:rPr>
              <a:t>débordé : </a:t>
            </a:r>
            <a:r>
              <a:rPr dirty="0" sz="2000" spc="-5">
                <a:latin typeface="Times New Roman"/>
                <a:cs typeface="Times New Roman"/>
              </a:rPr>
              <a:t>il </a:t>
            </a:r>
            <a:r>
              <a:rPr dirty="0" sz="2000">
                <a:latin typeface="Times New Roman"/>
                <a:cs typeface="Times New Roman"/>
              </a:rPr>
              <a:t>produit 15 </a:t>
            </a:r>
            <a:r>
              <a:rPr dirty="0" sz="2000" spc="-5">
                <a:latin typeface="Times New Roman"/>
                <a:cs typeface="Times New Roman"/>
              </a:rPr>
              <a:t>tables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calcul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tir </a:t>
            </a:r>
            <a:r>
              <a:rPr dirty="0" sz="2000">
                <a:latin typeface="Times New Roman"/>
                <a:cs typeface="Times New Roman"/>
              </a:rPr>
              <a:t>par  </a:t>
            </a:r>
            <a:r>
              <a:rPr dirty="0" sz="2000" spc="-5">
                <a:latin typeface="Times New Roman"/>
                <a:cs typeface="Times New Roman"/>
              </a:rPr>
              <a:t>semaine alors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la </a:t>
            </a:r>
            <a:r>
              <a:rPr dirty="0" sz="2000" spc="-5">
                <a:latin typeface="Times New Roman"/>
                <a:cs typeface="Times New Roman"/>
              </a:rPr>
              <a:t>demande </a:t>
            </a:r>
            <a:r>
              <a:rPr dirty="0" sz="2000">
                <a:latin typeface="Times New Roman"/>
                <a:cs typeface="Times New Roman"/>
              </a:rPr>
              <a:t>est de 40. Des </a:t>
            </a:r>
            <a:r>
              <a:rPr dirty="0" sz="2000" spc="-5">
                <a:latin typeface="Times New Roman"/>
                <a:cs typeface="Times New Roman"/>
              </a:rPr>
              <a:t>calculateurs humains </a:t>
            </a:r>
            <a:r>
              <a:rPr dirty="0" sz="2000">
                <a:latin typeface="Times New Roman"/>
                <a:cs typeface="Times New Roman"/>
              </a:rPr>
              <a:t>sont </a:t>
            </a:r>
            <a:r>
              <a:rPr dirty="0" sz="2000" spc="-5">
                <a:latin typeface="Times New Roman"/>
                <a:cs typeface="Times New Roman"/>
              </a:rPr>
              <a:t>embauchés  </a:t>
            </a:r>
            <a:r>
              <a:rPr dirty="0" sz="2000">
                <a:latin typeface="Times New Roman"/>
                <a:cs typeface="Times New Roman"/>
              </a:rPr>
              <a:t>par centaines. </a:t>
            </a:r>
            <a:r>
              <a:rPr dirty="0" sz="2000" spc="-5">
                <a:latin typeface="Times New Roman"/>
                <a:cs typeface="Times New Roman"/>
              </a:rPr>
              <a:t>Mais cela </a:t>
            </a:r>
            <a:r>
              <a:rPr dirty="0" sz="2000">
                <a:latin typeface="Times New Roman"/>
                <a:cs typeface="Times New Roman"/>
              </a:rPr>
              <a:t>n’est pas </a:t>
            </a:r>
            <a:r>
              <a:rPr dirty="0" sz="2000" spc="-5">
                <a:latin typeface="Times New Roman"/>
                <a:cs typeface="Times New Roman"/>
              </a:rPr>
              <a:t>suffisant. Alors, </a:t>
            </a:r>
            <a:r>
              <a:rPr dirty="0" sz="2000">
                <a:latin typeface="Times New Roman"/>
                <a:cs typeface="Times New Roman"/>
              </a:rPr>
              <a:t>on crée, en 1946, le </a:t>
            </a:r>
            <a:r>
              <a:rPr dirty="0" sz="2000" spc="-5">
                <a:latin typeface="Times New Roman"/>
                <a:cs typeface="Times New Roman"/>
              </a:rPr>
              <a:t>premier  </a:t>
            </a:r>
            <a:r>
              <a:rPr dirty="0" sz="2000" b="1">
                <a:latin typeface="Times New Roman"/>
                <a:cs typeface="Times New Roman"/>
              </a:rPr>
              <a:t>ordinateur </a:t>
            </a:r>
            <a:r>
              <a:rPr dirty="0" sz="2000" spc="-5" b="1">
                <a:latin typeface="Times New Roman"/>
                <a:cs typeface="Times New Roman"/>
              </a:rPr>
              <a:t>entièrement électronique </a:t>
            </a:r>
            <a:r>
              <a:rPr dirty="0" sz="2000">
                <a:latin typeface="Times New Roman"/>
                <a:cs typeface="Times New Roman"/>
              </a:rPr>
              <a:t>: </a:t>
            </a:r>
            <a:r>
              <a:rPr dirty="0" sz="2000" spc="-5">
                <a:latin typeface="Times New Roman"/>
                <a:cs typeface="Times New Roman"/>
              </a:rPr>
              <a:t>l’</a:t>
            </a:r>
            <a:r>
              <a:rPr dirty="0" sz="2000" spc="-5" b="1">
                <a:latin typeface="Times New Roman"/>
                <a:cs typeface="Times New Roman"/>
              </a:rPr>
              <a:t>Electronic </a:t>
            </a:r>
            <a:r>
              <a:rPr dirty="0" sz="2000" b="1">
                <a:latin typeface="Times New Roman"/>
                <a:cs typeface="Times New Roman"/>
              </a:rPr>
              <a:t>Numerical Integrator and  Computer (ENIAC)</a:t>
            </a:r>
            <a:r>
              <a:rPr dirty="0" sz="2000">
                <a:latin typeface="Times New Roman"/>
                <a:cs typeface="Times New Roman"/>
              </a:rPr>
              <a:t>. </a:t>
            </a:r>
            <a:r>
              <a:rPr dirty="0" sz="2000" spc="-5">
                <a:latin typeface="Times New Roman"/>
                <a:cs typeface="Times New Roman"/>
              </a:rPr>
              <a:t>Cette </a:t>
            </a:r>
            <a:r>
              <a:rPr dirty="0" sz="2000">
                <a:latin typeface="Times New Roman"/>
                <a:cs typeface="Times New Roman"/>
              </a:rPr>
              <a:t>énorme </a:t>
            </a:r>
            <a:r>
              <a:rPr dirty="0" sz="2000" spc="-5">
                <a:latin typeface="Times New Roman"/>
                <a:cs typeface="Times New Roman"/>
              </a:rPr>
              <a:t>machine </a:t>
            </a:r>
            <a:r>
              <a:rPr dirty="0" sz="2000">
                <a:latin typeface="Times New Roman"/>
                <a:cs typeface="Times New Roman"/>
              </a:rPr>
              <a:t>pèse près de </a:t>
            </a:r>
            <a:r>
              <a:rPr dirty="0" sz="2000" b="1">
                <a:latin typeface="Times New Roman"/>
                <a:cs typeface="Times New Roman"/>
              </a:rPr>
              <a:t>30 tonnes, occupe </a:t>
            </a:r>
            <a:r>
              <a:rPr dirty="0" sz="2000" spc="5" b="1">
                <a:latin typeface="Times New Roman"/>
                <a:cs typeface="Times New Roman"/>
              </a:rPr>
              <a:t>150  </a:t>
            </a:r>
            <a:r>
              <a:rPr dirty="0" sz="2000" b="1">
                <a:latin typeface="Times New Roman"/>
                <a:cs typeface="Times New Roman"/>
              </a:rPr>
              <a:t>m² sur une hauteur de 2,5 m </a:t>
            </a:r>
            <a:r>
              <a:rPr dirty="0" sz="2000">
                <a:latin typeface="Times New Roman"/>
                <a:cs typeface="Times New Roman"/>
              </a:rPr>
              <a:t>et contient environ </a:t>
            </a:r>
            <a:r>
              <a:rPr dirty="0" sz="2000" spc="5">
                <a:latin typeface="Times New Roman"/>
                <a:cs typeface="Times New Roman"/>
              </a:rPr>
              <a:t>19’000 </a:t>
            </a:r>
            <a:r>
              <a:rPr dirty="0" sz="2000" spc="-5">
                <a:latin typeface="Times New Roman"/>
                <a:cs typeface="Times New Roman"/>
              </a:rPr>
              <a:t>lampes </a:t>
            </a:r>
            <a:r>
              <a:rPr dirty="0" sz="2000">
                <a:latin typeface="Times New Roman"/>
                <a:cs typeface="Times New Roman"/>
              </a:rPr>
              <a:t>à vide, </a:t>
            </a:r>
            <a:r>
              <a:rPr dirty="0" sz="2000" spc="5">
                <a:latin typeface="Times New Roman"/>
                <a:cs typeface="Times New Roman"/>
              </a:rPr>
              <a:t>1’500  </a:t>
            </a:r>
            <a:r>
              <a:rPr dirty="0" sz="2000" spc="-5">
                <a:latin typeface="Times New Roman"/>
                <a:cs typeface="Times New Roman"/>
              </a:rPr>
              <a:t>relais </a:t>
            </a:r>
            <a:r>
              <a:rPr dirty="0" sz="2000">
                <a:latin typeface="Times New Roman"/>
                <a:cs typeface="Times New Roman"/>
              </a:rPr>
              <a:t>électriques et des </a:t>
            </a:r>
            <a:r>
              <a:rPr dirty="0" sz="2000" spc="-5">
                <a:latin typeface="Times New Roman"/>
                <a:cs typeface="Times New Roman"/>
              </a:rPr>
              <a:t>centaines </a:t>
            </a:r>
            <a:r>
              <a:rPr dirty="0" sz="2000">
                <a:latin typeface="Times New Roman"/>
                <a:cs typeface="Times New Roman"/>
              </a:rPr>
              <a:t>de </a:t>
            </a:r>
            <a:r>
              <a:rPr dirty="0" sz="2000" spc="-5">
                <a:latin typeface="Times New Roman"/>
                <a:cs typeface="Times New Roman"/>
              </a:rPr>
              <a:t>milliers </a:t>
            </a:r>
            <a:r>
              <a:rPr dirty="0" sz="2000">
                <a:latin typeface="Times New Roman"/>
                <a:cs typeface="Times New Roman"/>
              </a:rPr>
              <a:t>de résistances électriques,  condensateurs et inducteurs qui, </a:t>
            </a:r>
            <a:r>
              <a:rPr dirty="0" sz="2000" spc="-5">
                <a:latin typeface="Times New Roman"/>
                <a:cs typeface="Times New Roman"/>
              </a:rPr>
              <a:t>ensemble, consomment </a:t>
            </a:r>
            <a:r>
              <a:rPr dirty="0" sz="2000">
                <a:latin typeface="Times New Roman"/>
                <a:cs typeface="Times New Roman"/>
              </a:rPr>
              <a:t>quelque </a:t>
            </a:r>
            <a:r>
              <a:rPr dirty="0" sz="2000" spc="5">
                <a:latin typeface="Times New Roman"/>
                <a:cs typeface="Times New Roman"/>
              </a:rPr>
              <a:t>200 </a:t>
            </a:r>
            <a:r>
              <a:rPr dirty="0" sz="2000">
                <a:latin typeface="Times New Roman"/>
                <a:cs typeface="Times New Roman"/>
              </a:rPr>
              <a:t>kilowatts.  </a:t>
            </a:r>
            <a:r>
              <a:rPr dirty="0" sz="2000" spc="-25">
                <a:latin typeface="Times New Roman"/>
                <a:cs typeface="Times New Roman"/>
              </a:rPr>
              <a:t>L’ENIAC </a:t>
            </a:r>
            <a:r>
              <a:rPr dirty="0" sz="2000">
                <a:latin typeface="Times New Roman"/>
                <a:cs typeface="Times New Roman"/>
              </a:rPr>
              <a:t>peut additionner </a:t>
            </a:r>
            <a:r>
              <a:rPr dirty="0" sz="2000" spc="5">
                <a:latin typeface="Times New Roman"/>
                <a:cs typeface="Times New Roman"/>
              </a:rPr>
              <a:t>5’000 </a:t>
            </a:r>
            <a:r>
              <a:rPr dirty="0" sz="2000">
                <a:latin typeface="Times New Roman"/>
                <a:cs typeface="Times New Roman"/>
              </a:rPr>
              <a:t>nombres en une seconde et calculer en 20  </a:t>
            </a:r>
            <a:r>
              <a:rPr dirty="0" sz="2000" spc="-5">
                <a:latin typeface="Times New Roman"/>
                <a:cs typeface="Times New Roman"/>
              </a:rPr>
              <a:t>secondes </a:t>
            </a:r>
            <a:r>
              <a:rPr dirty="0" sz="2000">
                <a:latin typeface="Times New Roman"/>
                <a:cs typeface="Times New Roman"/>
              </a:rPr>
              <a:t>la trajectoire d’un projectile (là où un </a:t>
            </a:r>
            <a:r>
              <a:rPr dirty="0" sz="2000" spc="-5">
                <a:latin typeface="Times New Roman"/>
                <a:cs typeface="Times New Roman"/>
              </a:rPr>
              <a:t>calculateur humain mettait </a:t>
            </a:r>
            <a:r>
              <a:rPr dirty="0" sz="2000">
                <a:latin typeface="Times New Roman"/>
                <a:cs typeface="Times New Roman"/>
              </a:rPr>
              <a:t>3</a:t>
            </a:r>
            <a:r>
              <a:rPr dirty="0" sz="2000" spc="-16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jours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ts val="1920"/>
              </a:lnSpc>
            </a:pPr>
            <a:r>
              <a:rPr dirty="0" sz="2000">
                <a:latin typeface="Times New Roman"/>
                <a:cs typeface="Times New Roman"/>
              </a:rPr>
              <a:t>!).</a:t>
            </a:r>
            <a:endParaRPr sz="2000">
              <a:latin typeface="Times New Roman"/>
              <a:cs typeface="Times New Roman"/>
            </a:endParaRPr>
          </a:p>
          <a:p>
            <a:pPr marL="355600" marR="248920" indent="-342900">
              <a:lnSpc>
                <a:spcPct val="80000"/>
              </a:lnSpc>
              <a:spcBef>
                <a:spcPts val="480"/>
              </a:spcBef>
              <a:buFont typeface="Times New Roman"/>
              <a:buChar char="•"/>
              <a:tabLst>
                <a:tab pos="354965" algn="l"/>
                <a:tab pos="355600" algn="l"/>
              </a:tabLst>
            </a:pPr>
            <a:r>
              <a:rPr dirty="0" sz="2000" spc="-20" b="1">
                <a:latin typeface="Times New Roman"/>
                <a:cs typeface="Times New Roman"/>
              </a:rPr>
              <a:t>L’Universal </a:t>
            </a:r>
            <a:r>
              <a:rPr dirty="0" sz="2000" b="1">
                <a:latin typeface="Times New Roman"/>
                <a:cs typeface="Times New Roman"/>
              </a:rPr>
              <a:t>Automatic Computer </a:t>
            </a:r>
            <a:r>
              <a:rPr dirty="0" sz="2000" spc="-35" b="1">
                <a:latin typeface="Times New Roman"/>
                <a:cs typeface="Times New Roman"/>
              </a:rPr>
              <a:t>(UNIVAC </a:t>
            </a:r>
            <a:r>
              <a:rPr dirty="0" sz="2000" spc="-5" b="1">
                <a:latin typeface="Times New Roman"/>
                <a:cs typeface="Times New Roman"/>
              </a:rPr>
              <a:t>I) </a:t>
            </a:r>
            <a:r>
              <a:rPr dirty="0" sz="2000">
                <a:latin typeface="Times New Roman"/>
                <a:cs typeface="Times New Roman"/>
              </a:rPr>
              <a:t>est le </a:t>
            </a:r>
            <a:r>
              <a:rPr dirty="0" sz="2000" spc="-5">
                <a:latin typeface="Times New Roman"/>
                <a:cs typeface="Times New Roman"/>
              </a:rPr>
              <a:t>premier </a:t>
            </a:r>
            <a:r>
              <a:rPr dirty="0" sz="2000">
                <a:latin typeface="Times New Roman"/>
                <a:cs typeface="Times New Roman"/>
              </a:rPr>
              <a:t>ordinateur  </a:t>
            </a:r>
            <a:r>
              <a:rPr dirty="0" sz="2000" spc="-5">
                <a:latin typeface="Times New Roman"/>
                <a:cs typeface="Times New Roman"/>
              </a:rPr>
              <a:t>commercialisé </a:t>
            </a:r>
            <a:r>
              <a:rPr dirty="0" sz="2000">
                <a:latin typeface="Times New Roman"/>
                <a:cs typeface="Times New Roman"/>
              </a:rPr>
              <a:t>(1951). </a:t>
            </a:r>
            <a:r>
              <a:rPr dirty="0" sz="2000" spc="-10">
                <a:latin typeface="Times New Roman"/>
                <a:cs typeface="Times New Roman"/>
              </a:rPr>
              <a:t>Traitant </a:t>
            </a:r>
            <a:r>
              <a:rPr dirty="0" sz="2000">
                <a:latin typeface="Times New Roman"/>
                <a:cs typeface="Times New Roman"/>
              </a:rPr>
              <a:t>aussi bien des </a:t>
            </a:r>
            <a:r>
              <a:rPr dirty="0" sz="2000" spc="-5">
                <a:latin typeface="Times New Roman"/>
                <a:cs typeface="Times New Roman"/>
              </a:rPr>
              <a:t>nombres </a:t>
            </a:r>
            <a:r>
              <a:rPr dirty="0" sz="2000" spc="5">
                <a:latin typeface="Times New Roman"/>
                <a:cs typeface="Times New Roman"/>
              </a:rPr>
              <a:t>que </a:t>
            </a:r>
            <a:r>
              <a:rPr dirty="0" sz="2000">
                <a:latin typeface="Times New Roman"/>
                <a:cs typeface="Times New Roman"/>
              </a:rPr>
              <a:t>du </a:t>
            </a:r>
            <a:r>
              <a:rPr dirty="0" sz="2000" spc="-5">
                <a:latin typeface="Times New Roman"/>
                <a:cs typeface="Times New Roman"/>
              </a:rPr>
              <a:t>texte, </a:t>
            </a:r>
            <a:r>
              <a:rPr dirty="0" sz="2000" spc="-30">
                <a:latin typeface="Times New Roman"/>
                <a:cs typeface="Times New Roman"/>
              </a:rPr>
              <a:t>l’UNIVAC</a:t>
            </a:r>
            <a:r>
              <a:rPr dirty="0" sz="2000" spc="-170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a  </a:t>
            </a:r>
            <a:r>
              <a:rPr dirty="0" sz="2000" spc="-5">
                <a:latin typeface="Times New Roman"/>
                <a:cs typeface="Times New Roman"/>
              </a:rPr>
              <a:t>également été </a:t>
            </a:r>
            <a:r>
              <a:rPr dirty="0" sz="2000">
                <a:latin typeface="Times New Roman"/>
                <a:cs typeface="Times New Roman"/>
              </a:rPr>
              <a:t>conçu par </a:t>
            </a:r>
            <a:r>
              <a:rPr dirty="0" sz="2000" spc="-5">
                <a:latin typeface="Times New Roman"/>
                <a:cs typeface="Times New Roman"/>
              </a:rPr>
              <a:t>les américains </a:t>
            </a:r>
            <a:r>
              <a:rPr dirty="0" sz="2000" spc="-114">
                <a:latin typeface="Times New Roman"/>
                <a:cs typeface="Times New Roman"/>
              </a:rPr>
              <a:t>P. </a:t>
            </a:r>
            <a:r>
              <a:rPr dirty="0" sz="2000">
                <a:latin typeface="Times New Roman"/>
                <a:cs typeface="Times New Roman"/>
              </a:rPr>
              <a:t>Eckert et J. </a:t>
            </a:r>
            <a:r>
              <a:rPr dirty="0" sz="2000" spc="-20">
                <a:latin typeface="Times New Roman"/>
                <a:cs typeface="Times New Roman"/>
              </a:rPr>
              <a:t>Mauchly. </a:t>
            </a:r>
            <a:r>
              <a:rPr dirty="0" sz="2000" spc="-5">
                <a:latin typeface="Times New Roman"/>
                <a:cs typeface="Times New Roman"/>
              </a:rPr>
              <a:t>Cette machine  utilisant </a:t>
            </a:r>
            <a:r>
              <a:rPr dirty="0" sz="2000">
                <a:latin typeface="Times New Roman"/>
                <a:cs typeface="Times New Roman"/>
              </a:rPr>
              <a:t>5’000 tubes à vide et pesant près de 13 tonnes, </a:t>
            </a:r>
            <a:r>
              <a:rPr dirty="0" sz="2000" spc="-5">
                <a:latin typeface="Times New Roman"/>
                <a:cs typeface="Times New Roman"/>
              </a:rPr>
              <a:t>était </a:t>
            </a:r>
            <a:r>
              <a:rPr dirty="0" sz="2000">
                <a:latin typeface="Times New Roman"/>
                <a:cs typeface="Times New Roman"/>
              </a:rPr>
              <a:t>capable d’exécuter  8’333 additions ou </a:t>
            </a:r>
            <a:r>
              <a:rPr dirty="0" sz="2000" spc="5">
                <a:latin typeface="Times New Roman"/>
                <a:cs typeface="Times New Roman"/>
              </a:rPr>
              <a:t>555 </a:t>
            </a:r>
            <a:r>
              <a:rPr dirty="0" sz="2000" spc="-5">
                <a:latin typeface="Times New Roman"/>
                <a:cs typeface="Times New Roman"/>
              </a:rPr>
              <a:t>multiplications </a:t>
            </a:r>
            <a:r>
              <a:rPr dirty="0" sz="2000">
                <a:latin typeface="Times New Roman"/>
                <a:cs typeface="Times New Roman"/>
              </a:rPr>
              <a:t>par</a:t>
            </a:r>
            <a:r>
              <a:rPr dirty="0" sz="2000" spc="-165">
                <a:latin typeface="Times New Roman"/>
                <a:cs typeface="Times New Roman"/>
              </a:rPr>
              <a:t> </a:t>
            </a:r>
            <a:r>
              <a:rPr dirty="0" sz="2000" spc="-5">
                <a:latin typeface="Times New Roman"/>
                <a:cs typeface="Times New Roman"/>
              </a:rPr>
              <a:t>seconde.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ts val="2160"/>
              </a:lnSpc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Times New Roman"/>
                <a:cs typeface="Times New Roman"/>
              </a:rPr>
              <a:t>Au total, </a:t>
            </a:r>
            <a:r>
              <a:rPr dirty="0" sz="2000">
                <a:latin typeface="Times New Roman"/>
                <a:cs typeface="Times New Roman"/>
              </a:rPr>
              <a:t>56 </a:t>
            </a:r>
            <a:r>
              <a:rPr dirty="0" sz="2000" spc="-40">
                <a:latin typeface="Times New Roman"/>
                <a:cs typeface="Times New Roman"/>
              </a:rPr>
              <a:t>UNIVAC </a:t>
            </a:r>
            <a:r>
              <a:rPr dirty="0" sz="2000" spc="5">
                <a:latin typeface="Times New Roman"/>
                <a:cs typeface="Times New Roman"/>
              </a:rPr>
              <a:t>ont </a:t>
            </a:r>
            <a:r>
              <a:rPr dirty="0" sz="2000" spc="-5">
                <a:latin typeface="Times New Roman"/>
                <a:cs typeface="Times New Roman"/>
              </a:rPr>
              <a:t>été </a:t>
            </a:r>
            <a:r>
              <a:rPr dirty="0" sz="2000">
                <a:latin typeface="Times New Roman"/>
                <a:cs typeface="Times New Roman"/>
              </a:rPr>
              <a:t>vendus pour la modique </a:t>
            </a:r>
            <a:r>
              <a:rPr dirty="0" sz="2000" spc="-10">
                <a:latin typeface="Times New Roman"/>
                <a:cs typeface="Times New Roman"/>
              </a:rPr>
              <a:t>somme </a:t>
            </a:r>
            <a:r>
              <a:rPr dirty="0" sz="2000">
                <a:latin typeface="Times New Roman"/>
                <a:cs typeface="Times New Roman"/>
              </a:rPr>
              <a:t>de 750’000 $</a:t>
            </a:r>
            <a:r>
              <a:rPr dirty="0" sz="2000" spc="-125">
                <a:latin typeface="Times New Roman"/>
                <a:cs typeface="Times New Roman"/>
              </a:rPr>
              <a:t> </a:t>
            </a:r>
            <a:r>
              <a:rPr dirty="0" sz="2000">
                <a:latin typeface="Times New Roman"/>
                <a:cs typeface="Times New Roman"/>
              </a:rPr>
              <a:t>par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ts val="2160"/>
              </a:lnSpc>
            </a:pPr>
            <a:r>
              <a:rPr dirty="0" sz="2000">
                <a:latin typeface="Times New Roman"/>
                <a:cs typeface="Times New Roman"/>
              </a:rPr>
              <a:t>unité.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36342" y="319786"/>
            <a:ext cx="367157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30"/>
              <a:t>L’informatique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51459" y="1053083"/>
            <a:ext cx="8588611" cy="48964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184019" y="5953704"/>
            <a:ext cx="4485640" cy="750570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algn="ctr" marL="151130">
              <a:lnSpc>
                <a:spcPct val="100000"/>
              </a:lnSpc>
              <a:spcBef>
                <a:spcPts val="795"/>
              </a:spcBef>
            </a:pPr>
            <a:r>
              <a:rPr dirty="0" sz="1800" spc="-55">
                <a:latin typeface="Times New Roman"/>
                <a:cs typeface="Times New Roman"/>
              </a:rPr>
              <a:t>L’UNIVAC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1951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dirty="0" sz="1800">
                <a:latin typeface="Times New Roman"/>
                <a:cs typeface="Times New Roman"/>
              </a:rPr>
              <a:t>Source </a:t>
            </a:r>
            <a:r>
              <a:rPr dirty="0" sz="1800">
                <a:latin typeface="Times New Roman"/>
                <a:cs typeface="Times New Roman"/>
                <a:hlinkClick r:id="rId3"/>
              </a:rPr>
              <a:t>:</a:t>
            </a:r>
            <a:r>
              <a:rPr dirty="0" sz="1800" spc="-95">
                <a:latin typeface="Times New Roman"/>
                <a:cs typeface="Times New Roman"/>
                <a:hlinkClick r:id="rId3"/>
              </a:rPr>
              <a:t> </a:t>
            </a:r>
            <a:r>
              <a:rPr dirty="0" sz="1800">
                <a:latin typeface="Times New Roman"/>
                <a:cs typeface="Times New Roman"/>
                <a:hlinkClick r:id="rId3"/>
              </a:rPr>
              <a:t>http://histoire.info.online.fr/univac.html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22498" y="289687"/>
            <a:ext cx="269938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Conclusi</a:t>
            </a:r>
            <a:r>
              <a:rPr dirty="0" sz="4400" spc="5"/>
              <a:t>o</a:t>
            </a:r>
            <a:r>
              <a:rPr dirty="0" sz="4400"/>
              <a:t>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29590" y="1878279"/>
            <a:ext cx="8416925" cy="2294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635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La </a:t>
            </a:r>
            <a:r>
              <a:rPr dirty="0" sz="2400" b="1">
                <a:latin typeface="Times New Roman"/>
                <a:cs typeface="Times New Roman"/>
              </a:rPr>
              <a:t>physique </a:t>
            </a:r>
            <a:r>
              <a:rPr dirty="0" sz="2400">
                <a:latin typeface="Times New Roman"/>
                <a:cs typeface="Times New Roman"/>
              </a:rPr>
              <a:t>est la science qui tente de </a:t>
            </a:r>
            <a:r>
              <a:rPr dirty="0" sz="2400" spc="-5">
                <a:latin typeface="Times New Roman"/>
                <a:cs typeface="Times New Roman"/>
              </a:rPr>
              <a:t>comprendre, de</a:t>
            </a:r>
            <a:r>
              <a:rPr dirty="0" sz="2400" spc="-10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modéliser  </a:t>
            </a:r>
            <a:r>
              <a:rPr dirty="0" sz="2400">
                <a:latin typeface="Times New Roman"/>
                <a:cs typeface="Times New Roman"/>
              </a:rPr>
              <a:t>et </a:t>
            </a:r>
            <a:r>
              <a:rPr dirty="0" sz="2400" spc="-5">
                <a:latin typeface="Times New Roman"/>
                <a:cs typeface="Times New Roman"/>
              </a:rPr>
              <a:t>d'expliquer </a:t>
            </a:r>
            <a:r>
              <a:rPr dirty="0" sz="2400">
                <a:latin typeface="Times New Roman"/>
                <a:cs typeface="Times New Roman"/>
              </a:rPr>
              <a:t>les </a:t>
            </a:r>
            <a:r>
              <a:rPr dirty="0" sz="2400" spc="-5">
                <a:latin typeface="Times New Roman"/>
                <a:cs typeface="Times New Roman"/>
              </a:rPr>
              <a:t>phénomènes </a:t>
            </a:r>
            <a:r>
              <a:rPr dirty="0" sz="2400">
                <a:latin typeface="Times New Roman"/>
                <a:cs typeface="Times New Roman"/>
              </a:rPr>
              <a:t>naturels de l’univers. Elle  correspond à </a:t>
            </a:r>
            <a:r>
              <a:rPr dirty="0" sz="2400" spc="-5">
                <a:latin typeface="Times New Roman"/>
                <a:cs typeface="Times New Roman"/>
              </a:rPr>
              <a:t>l'étude </a:t>
            </a:r>
            <a:r>
              <a:rPr dirty="0" sz="2400">
                <a:latin typeface="Times New Roman"/>
                <a:cs typeface="Times New Roman"/>
              </a:rPr>
              <a:t>du </a:t>
            </a:r>
            <a:r>
              <a:rPr dirty="0" sz="2400" spc="-5">
                <a:latin typeface="Times New Roman"/>
                <a:cs typeface="Times New Roman"/>
              </a:rPr>
              <a:t>monde </a:t>
            </a:r>
            <a:r>
              <a:rPr dirty="0" sz="2400">
                <a:latin typeface="Times New Roman"/>
                <a:cs typeface="Times New Roman"/>
              </a:rPr>
              <a:t>qui nous entoure </a:t>
            </a:r>
            <a:r>
              <a:rPr dirty="0" sz="2400" spc="-5">
                <a:latin typeface="Times New Roman"/>
                <a:cs typeface="Times New Roman"/>
              </a:rPr>
              <a:t>sous </a:t>
            </a:r>
            <a:r>
              <a:rPr dirty="0" sz="2400">
                <a:latin typeface="Times New Roman"/>
                <a:cs typeface="Times New Roman"/>
              </a:rPr>
              <a:t>toutes </a:t>
            </a:r>
            <a:r>
              <a:rPr dirty="0" sz="2400" spc="-5">
                <a:latin typeface="Times New Roman"/>
                <a:cs typeface="Times New Roman"/>
              </a:rPr>
              <a:t>ses  formes, des </a:t>
            </a:r>
            <a:r>
              <a:rPr dirty="0" sz="2400">
                <a:latin typeface="Times New Roman"/>
                <a:cs typeface="Times New Roman"/>
              </a:rPr>
              <a:t>lois de </a:t>
            </a:r>
            <a:r>
              <a:rPr dirty="0" sz="2400" spc="-5">
                <a:latin typeface="Times New Roman"/>
                <a:cs typeface="Times New Roman"/>
              </a:rPr>
              <a:t>sa variation </a:t>
            </a:r>
            <a:r>
              <a:rPr dirty="0" sz="2400">
                <a:latin typeface="Times New Roman"/>
                <a:cs typeface="Times New Roman"/>
              </a:rPr>
              <a:t>et de </a:t>
            </a:r>
            <a:r>
              <a:rPr dirty="0" sz="2400" spc="-5">
                <a:latin typeface="Times New Roman"/>
                <a:cs typeface="Times New Roman"/>
              </a:rPr>
              <a:t>son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évolution.</a:t>
            </a:r>
            <a:endParaRPr sz="24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La physique </a:t>
            </a:r>
            <a:r>
              <a:rPr dirty="0" sz="2400" spc="-5">
                <a:latin typeface="Times New Roman"/>
                <a:cs typeface="Times New Roman"/>
              </a:rPr>
              <a:t>est </a:t>
            </a:r>
            <a:r>
              <a:rPr dirty="0" sz="2400">
                <a:latin typeface="Times New Roman"/>
                <a:cs typeface="Times New Roman"/>
              </a:rPr>
              <a:t>présente dans presque toutes </a:t>
            </a:r>
            <a:r>
              <a:rPr dirty="0" sz="2400" spc="-5">
                <a:latin typeface="Times New Roman"/>
                <a:cs typeface="Times New Roman"/>
              </a:rPr>
              <a:t>les </a:t>
            </a:r>
            <a:r>
              <a:rPr dirty="0" sz="2400">
                <a:latin typeface="Times New Roman"/>
                <a:cs typeface="Times New Roman"/>
              </a:rPr>
              <a:t>sciences</a:t>
            </a:r>
            <a:r>
              <a:rPr dirty="0" sz="2400" spc="-1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(chimie,  </a:t>
            </a:r>
            <a:r>
              <a:rPr dirty="0" sz="2400">
                <a:latin typeface="Times New Roman"/>
                <a:cs typeface="Times New Roman"/>
              </a:rPr>
              <a:t>biologie, </a:t>
            </a:r>
            <a:r>
              <a:rPr dirty="0" sz="2400" spc="-5">
                <a:latin typeface="Times New Roman"/>
                <a:cs typeface="Times New Roman"/>
              </a:rPr>
              <a:t>médecine, </a:t>
            </a:r>
            <a:r>
              <a:rPr dirty="0" sz="2400">
                <a:latin typeface="Times New Roman"/>
                <a:cs typeface="Times New Roman"/>
              </a:rPr>
              <a:t>… ) et</a:t>
            </a:r>
            <a:r>
              <a:rPr dirty="0" sz="2400" spc="-5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technologies.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Zhor</dc:creator>
  <dc:title>Diapositive 1</dc:title>
  <dcterms:created xsi:type="dcterms:W3CDTF">2020-01-09T16:43:08Z</dcterms:created>
  <dcterms:modified xsi:type="dcterms:W3CDTF">2020-01-09T16:43:08Z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2020-01-07T00:00:00Z</vt:filetime>
  </property>
  <property fmtid="{D5CDD505-2E9C-101B-9397-08002B2CF9AE}" pid="3" name="Creator">
    <vt:lpwstr>Microsoft® PowerPoint® pour Office 365</vt:lpwstr>
  </property>
  <property fmtid="{D5CDD505-2E9C-101B-9397-08002B2CF9AE}" pid="4" name="LastSaved">
    <vt:filetime>2020-01-09T00:00:00Z</vt:filetime>
  </property>
</Properties>
</file>