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63" r:id="rId4"/>
    <p:sldId id="304" r:id="rId5"/>
    <p:sldId id="321" r:id="rId6"/>
    <p:sldId id="348" r:id="rId7"/>
    <p:sldId id="337" r:id="rId8"/>
    <p:sldId id="338" r:id="rId9"/>
    <p:sldId id="350" r:id="rId10"/>
    <p:sldId id="335" r:id="rId11"/>
    <p:sldId id="336" r:id="rId12"/>
    <p:sldId id="340" r:id="rId13"/>
    <p:sldId id="334" r:id="rId14"/>
    <p:sldId id="322" r:id="rId15"/>
  </p:sldIdLst>
  <p:sldSz cx="9144000" cy="6858000" type="screen4x3"/>
  <p:notesSz cx="6950075" cy="91678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1886" y="-86"/>
      </p:cViewPr>
      <p:guideLst>
        <p:guide orient="horz" pos="2888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7D20E5-F473-4F76-B79C-3A6F0CD08084}" type="doc">
      <dgm:prSet loTypeId="urn:microsoft.com/office/officeart/2005/8/layout/process4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D8803AC1-1876-4BCA-BE5D-AF0D42596289}">
      <dgm:prSet custT="1"/>
      <dgm:spPr/>
      <dgm:t>
        <a:bodyPr/>
        <a:lstStyle/>
        <a:p>
          <a:pPr rtl="0"/>
          <a:r>
            <a:rPr lang="en-CA" sz="2400" dirty="0" smtClean="0"/>
            <a:t>Identifier les </a:t>
          </a:r>
          <a:r>
            <a:rPr lang="en-CA" sz="2400" dirty="0" err="1" smtClean="0"/>
            <a:t>objectifs</a:t>
          </a:r>
          <a:r>
            <a:rPr lang="en-CA" sz="2400" dirty="0" smtClean="0"/>
            <a:t>, la mission et</a:t>
          </a:r>
          <a:br>
            <a:rPr lang="en-CA" sz="2400" dirty="0" smtClean="0"/>
          </a:br>
          <a:r>
            <a:rPr lang="en-CA" sz="2400" dirty="0" smtClean="0"/>
            <a:t>la raison d’être de </a:t>
          </a:r>
          <a:r>
            <a:rPr lang="en-CA" sz="2400" dirty="0" err="1" smtClean="0"/>
            <a:t>l’organisation</a:t>
          </a:r>
          <a:endParaRPr lang="en-CA" sz="2400" dirty="0"/>
        </a:p>
      </dgm:t>
    </dgm:pt>
    <dgm:pt modelId="{122A6A7C-03C2-4E9A-A768-9D5A169A21FC}" type="parTrans" cxnId="{25E3CE0C-0284-48A8-BC70-A46A47990A22}">
      <dgm:prSet/>
      <dgm:spPr/>
      <dgm:t>
        <a:bodyPr/>
        <a:lstStyle/>
        <a:p>
          <a:endParaRPr lang="en-CA"/>
        </a:p>
      </dgm:t>
    </dgm:pt>
    <dgm:pt modelId="{ABBAE1CD-9AC3-4C55-AAA7-D8AF2CA64EC5}" type="sibTrans" cxnId="{25E3CE0C-0284-48A8-BC70-A46A47990A22}">
      <dgm:prSet/>
      <dgm:spPr/>
      <dgm:t>
        <a:bodyPr/>
        <a:lstStyle/>
        <a:p>
          <a:endParaRPr lang="en-CA"/>
        </a:p>
      </dgm:t>
    </dgm:pt>
    <dgm:pt modelId="{68523524-CE53-4C78-9778-82A34F4F7454}">
      <dgm:prSet custT="1"/>
      <dgm:spPr/>
      <dgm:t>
        <a:bodyPr/>
        <a:lstStyle/>
        <a:p>
          <a:pPr rtl="0"/>
          <a:r>
            <a:rPr lang="en-CA" sz="2400" dirty="0" smtClean="0"/>
            <a:t>Bien </a:t>
          </a:r>
          <a:r>
            <a:rPr lang="en-CA" sz="2400" dirty="0" err="1" smtClean="0"/>
            <a:t>répartir</a:t>
          </a:r>
          <a:r>
            <a:rPr lang="en-CA" sz="2400" dirty="0" smtClean="0"/>
            <a:t> et utiliser les </a:t>
          </a:r>
          <a:r>
            <a:rPr lang="en-CA" sz="2400" dirty="0" err="1" smtClean="0"/>
            <a:t>ressources</a:t>
          </a:r>
          <a:r>
            <a:rPr lang="en-CA" sz="2400" dirty="0" smtClean="0"/>
            <a:t/>
          </a:r>
          <a:br>
            <a:rPr lang="en-CA" sz="2400" dirty="0" smtClean="0"/>
          </a:br>
          <a:r>
            <a:rPr lang="en-CA" sz="2400" dirty="0" smtClean="0"/>
            <a:t>de </a:t>
          </a:r>
          <a:r>
            <a:rPr lang="en-CA" sz="2400" dirty="0" err="1" smtClean="0"/>
            <a:t>l’organisation</a:t>
          </a:r>
          <a:r>
            <a:rPr lang="en-CA" sz="2400" dirty="0" smtClean="0"/>
            <a:t> (optimiser)</a:t>
          </a:r>
          <a:endParaRPr lang="en-CA" sz="2400" dirty="0"/>
        </a:p>
      </dgm:t>
    </dgm:pt>
    <dgm:pt modelId="{C1CD2892-7725-46C3-AA4F-B61A4C27646C}" type="parTrans" cxnId="{0C2ADEC6-529D-44A0-ABE2-D4D6ED446E95}">
      <dgm:prSet/>
      <dgm:spPr/>
      <dgm:t>
        <a:bodyPr/>
        <a:lstStyle/>
        <a:p>
          <a:endParaRPr lang="en-CA"/>
        </a:p>
      </dgm:t>
    </dgm:pt>
    <dgm:pt modelId="{4950B28E-6880-4C3A-BF34-6C9138E04CF3}" type="sibTrans" cxnId="{0C2ADEC6-529D-44A0-ABE2-D4D6ED446E95}">
      <dgm:prSet/>
      <dgm:spPr/>
      <dgm:t>
        <a:bodyPr/>
        <a:lstStyle/>
        <a:p>
          <a:endParaRPr lang="en-CA"/>
        </a:p>
      </dgm:t>
    </dgm:pt>
    <dgm:pt modelId="{B3818011-8E47-4D56-885B-E2D5CAEBF52D}">
      <dgm:prSet custT="1"/>
      <dgm:spPr/>
      <dgm:t>
        <a:bodyPr/>
        <a:lstStyle/>
        <a:p>
          <a:pPr rtl="0"/>
          <a:r>
            <a:rPr lang="en-CA" sz="2400" dirty="0" err="1" smtClean="0"/>
            <a:t>Rendre</a:t>
          </a:r>
          <a:r>
            <a:rPr lang="en-CA" sz="2400" dirty="0" smtClean="0"/>
            <a:t> les organisations plus </a:t>
          </a:r>
          <a:r>
            <a:rPr lang="en-CA" sz="2400" dirty="0" err="1" smtClean="0"/>
            <a:t>efficaces</a:t>
          </a:r>
          <a:endParaRPr lang="en-CA" sz="2400" dirty="0"/>
        </a:p>
      </dgm:t>
    </dgm:pt>
    <dgm:pt modelId="{6E7E92BF-624B-4D7B-9C0D-89626F76A5D0}" type="parTrans" cxnId="{00C176E7-CDB5-44F2-A172-D5B4F32B8D29}">
      <dgm:prSet/>
      <dgm:spPr/>
      <dgm:t>
        <a:bodyPr/>
        <a:lstStyle/>
        <a:p>
          <a:endParaRPr lang="en-CA"/>
        </a:p>
      </dgm:t>
    </dgm:pt>
    <dgm:pt modelId="{3972DB70-867C-478C-B8C6-A67C9DA7D24A}" type="sibTrans" cxnId="{00C176E7-CDB5-44F2-A172-D5B4F32B8D29}">
      <dgm:prSet/>
      <dgm:spPr/>
      <dgm:t>
        <a:bodyPr/>
        <a:lstStyle/>
        <a:p>
          <a:endParaRPr lang="en-CA"/>
        </a:p>
      </dgm:t>
    </dgm:pt>
    <dgm:pt modelId="{E3663982-94C8-4E50-AF81-EF6F3E7AF28C}">
      <dgm:prSet custT="1"/>
      <dgm:spPr/>
      <dgm:t>
        <a:bodyPr/>
        <a:lstStyle/>
        <a:p>
          <a:pPr rtl="0"/>
          <a:r>
            <a:rPr lang="en-CA" sz="2400" dirty="0" err="1" smtClean="0"/>
            <a:t>Produire</a:t>
          </a:r>
          <a:r>
            <a:rPr lang="en-CA" sz="2400" dirty="0" smtClean="0"/>
            <a:t> </a:t>
          </a:r>
          <a:r>
            <a:rPr lang="en-CA" sz="2400" dirty="0" err="1" smtClean="0"/>
            <a:t>l’effet</a:t>
          </a:r>
          <a:r>
            <a:rPr lang="en-CA" sz="2400" dirty="0" smtClean="0"/>
            <a:t> et le </a:t>
          </a:r>
          <a:r>
            <a:rPr lang="en-CA" sz="2400" dirty="0" err="1" smtClean="0"/>
            <a:t>rendement</a:t>
          </a:r>
          <a:r>
            <a:rPr lang="en-CA" sz="2400" dirty="0" smtClean="0"/>
            <a:t> </a:t>
          </a:r>
          <a:r>
            <a:rPr lang="en-CA" sz="2400" dirty="0" err="1" smtClean="0"/>
            <a:t>escompté</a:t>
          </a:r>
          <a:r>
            <a:rPr lang="en-CA" sz="2400" dirty="0" smtClean="0"/>
            <a:t/>
          </a:r>
          <a:br>
            <a:rPr lang="en-CA" sz="2400" dirty="0" smtClean="0"/>
          </a:br>
          <a:r>
            <a:rPr lang="en-CA" sz="2400" dirty="0" smtClean="0"/>
            <a:t>pour </a:t>
          </a:r>
          <a:r>
            <a:rPr lang="en-CA" sz="2400" dirty="0" err="1" smtClean="0"/>
            <a:t>l’atteinte</a:t>
          </a:r>
          <a:r>
            <a:rPr lang="en-CA" sz="2400" dirty="0" smtClean="0"/>
            <a:t> des </a:t>
          </a:r>
          <a:r>
            <a:rPr lang="en-CA" sz="2400" dirty="0" err="1" smtClean="0"/>
            <a:t>objectifs</a:t>
          </a:r>
          <a:endParaRPr lang="en-CA" sz="2400" dirty="0"/>
        </a:p>
      </dgm:t>
    </dgm:pt>
    <dgm:pt modelId="{D4806A94-68EB-4166-8C57-9578FCDBB27D}" type="parTrans" cxnId="{71E3CCC0-E954-4D3F-9E8F-4C42424E9595}">
      <dgm:prSet/>
      <dgm:spPr/>
      <dgm:t>
        <a:bodyPr/>
        <a:lstStyle/>
        <a:p>
          <a:endParaRPr lang="en-CA"/>
        </a:p>
      </dgm:t>
    </dgm:pt>
    <dgm:pt modelId="{EDF129FA-7DE8-4029-B124-0377F6D42687}" type="sibTrans" cxnId="{71E3CCC0-E954-4D3F-9E8F-4C42424E9595}">
      <dgm:prSet/>
      <dgm:spPr/>
      <dgm:t>
        <a:bodyPr/>
        <a:lstStyle/>
        <a:p>
          <a:endParaRPr lang="en-CA"/>
        </a:p>
      </dgm:t>
    </dgm:pt>
    <dgm:pt modelId="{9DBCFF19-2FCE-4387-886F-33B0E7EF022D}" type="pres">
      <dgm:prSet presAssocID="{327D20E5-F473-4F76-B79C-3A6F0CD0808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9771D23C-570C-4ED6-A813-6A6627FE0A34}" type="pres">
      <dgm:prSet presAssocID="{E3663982-94C8-4E50-AF81-EF6F3E7AF28C}" presName="boxAndChildren" presStyleCnt="0"/>
      <dgm:spPr/>
    </dgm:pt>
    <dgm:pt modelId="{93D5C688-6F1B-4B2D-9E9C-816E788F5E2E}" type="pres">
      <dgm:prSet presAssocID="{E3663982-94C8-4E50-AF81-EF6F3E7AF28C}" presName="parentTextBox" presStyleLbl="node1" presStyleIdx="0" presStyleCnt="4"/>
      <dgm:spPr/>
      <dgm:t>
        <a:bodyPr/>
        <a:lstStyle/>
        <a:p>
          <a:endParaRPr lang="en-CA"/>
        </a:p>
      </dgm:t>
    </dgm:pt>
    <dgm:pt modelId="{0A8C95F1-C216-4F60-A538-C1C1B453EE31}" type="pres">
      <dgm:prSet presAssocID="{3972DB70-867C-478C-B8C6-A67C9DA7D24A}" presName="sp" presStyleCnt="0"/>
      <dgm:spPr/>
    </dgm:pt>
    <dgm:pt modelId="{9AE3487D-AF45-45EE-997D-6864231E9A78}" type="pres">
      <dgm:prSet presAssocID="{B3818011-8E47-4D56-885B-E2D5CAEBF52D}" presName="arrowAndChildren" presStyleCnt="0"/>
      <dgm:spPr/>
    </dgm:pt>
    <dgm:pt modelId="{F71B443C-BFE6-43A5-8C52-A09FB2CB1140}" type="pres">
      <dgm:prSet presAssocID="{B3818011-8E47-4D56-885B-E2D5CAEBF52D}" presName="parentTextArrow" presStyleLbl="node1" presStyleIdx="1" presStyleCnt="4"/>
      <dgm:spPr/>
      <dgm:t>
        <a:bodyPr/>
        <a:lstStyle/>
        <a:p>
          <a:endParaRPr lang="en-CA"/>
        </a:p>
      </dgm:t>
    </dgm:pt>
    <dgm:pt modelId="{361F61FF-6669-4191-AD9A-2873BC34B76F}" type="pres">
      <dgm:prSet presAssocID="{4950B28E-6880-4C3A-BF34-6C9138E04CF3}" presName="sp" presStyleCnt="0"/>
      <dgm:spPr/>
    </dgm:pt>
    <dgm:pt modelId="{372A0FC0-56C3-467A-B4C0-40584441397B}" type="pres">
      <dgm:prSet presAssocID="{68523524-CE53-4C78-9778-82A34F4F7454}" presName="arrowAndChildren" presStyleCnt="0"/>
      <dgm:spPr/>
    </dgm:pt>
    <dgm:pt modelId="{794F1987-8240-4CC0-89A1-AAE2C15D1711}" type="pres">
      <dgm:prSet presAssocID="{68523524-CE53-4C78-9778-82A34F4F7454}" presName="parentTextArrow" presStyleLbl="node1" presStyleIdx="2" presStyleCnt="4"/>
      <dgm:spPr/>
      <dgm:t>
        <a:bodyPr/>
        <a:lstStyle/>
        <a:p>
          <a:endParaRPr lang="en-CA"/>
        </a:p>
      </dgm:t>
    </dgm:pt>
    <dgm:pt modelId="{C7CDC906-E762-49E7-B81A-9B5909D3E3CD}" type="pres">
      <dgm:prSet presAssocID="{ABBAE1CD-9AC3-4C55-AAA7-D8AF2CA64EC5}" presName="sp" presStyleCnt="0"/>
      <dgm:spPr/>
    </dgm:pt>
    <dgm:pt modelId="{91207A16-0EB7-415C-B35D-17576E8839B1}" type="pres">
      <dgm:prSet presAssocID="{D8803AC1-1876-4BCA-BE5D-AF0D42596289}" presName="arrowAndChildren" presStyleCnt="0"/>
      <dgm:spPr/>
    </dgm:pt>
    <dgm:pt modelId="{2ED37380-20CA-4994-AB39-3D158BC9B6D8}" type="pres">
      <dgm:prSet presAssocID="{D8803AC1-1876-4BCA-BE5D-AF0D42596289}" presName="parentTextArrow" presStyleLbl="node1" presStyleIdx="3" presStyleCnt="4"/>
      <dgm:spPr/>
      <dgm:t>
        <a:bodyPr/>
        <a:lstStyle/>
        <a:p>
          <a:endParaRPr lang="en-CA"/>
        </a:p>
      </dgm:t>
    </dgm:pt>
  </dgm:ptLst>
  <dgm:cxnLst>
    <dgm:cxn modelId="{C792DCE3-EB56-41C7-9536-8A902F97938C}" type="presOf" srcId="{68523524-CE53-4C78-9778-82A34F4F7454}" destId="{794F1987-8240-4CC0-89A1-AAE2C15D1711}" srcOrd="0" destOrd="0" presId="urn:microsoft.com/office/officeart/2005/8/layout/process4"/>
    <dgm:cxn modelId="{00C176E7-CDB5-44F2-A172-D5B4F32B8D29}" srcId="{327D20E5-F473-4F76-B79C-3A6F0CD08084}" destId="{B3818011-8E47-4D56-885B-E2D5CAEBF52D}" srcOrd="2" destOrd="0" parTransId="{6E7E92BF-624B-4D7B-9C0D-89626F76A5D0}" sibTransId="{3972DB70-867C-478C-B8C6-A67C9DA7D24A}"/>
    <dgm:cxn modelId="{0C2ADEC6-529D-44A0-ABE2-D4D6ED446E95}" srcId="{327D20E5-F473-4F76-B79C-3A6F0CD08084}" destId="{68523524-CE53-4C78-9778-82A34F4F7454}" srcOrd="1" destOrd="0" parTransId="{C1CD2892-7725-46C3-AA4F-B61A4C27646C}" sibTransId="{4950B28E-6880-4C3A-BF34-6C9138E04CF3}"/>
    <dgm:cxn modelId="{71E3CCC0-E954-4D3F-9E8F-4C42424E9595}" srcId="{327D20E5-F473-4F76-B79C-3A6F0CD08084}" destId="{E3663982-94C8-4E50-AF81-EF6F3E7AF28C}" srcOrd="3" destOrd="0" parTransId="{D4806A94-68EB-4166-8C57-9578FCDBB27D}" sibTransId="{EDF129FA-7DE8-4029-B124-0377F6D42687}"/>
    <dgm:cxn modelId="{9136DE51-C1E2-4448-8B68-C100C8870221}" type="presOf" srcId="{D8803AC1-1876-4BCA-BE5D-AF0D42596289}" destId="{2ED37380-20CA-4994-AB39-3D158BC9B6D8}" srcOrd="0" destOrd="0" presId="urn:microsoft.com/office/officeart/2005/8/layout/process4"/>
    <dgm:cxn modelId="{25E3CE0C-0284-48A8-BC70-A46A47990A22}" srcId="{327D20E5-F473-4F76-B79C-3A6F0CD08084}" destId="{D8803AC1-1876-4BCA-BE5D-AF0D42596289}" srcOrd="0" destOrd="0" parTransId="{122A6A7C-03C2-4E9A-A768-9D5A169A21FC}" sibTransId="{ABBAE1CD-9AC3-4C55-AAA7-D8AF2CA64EC5}"/>
    <dgm:cxn modelId="{908012D2-D082-4166-A32B-8A6E33B7D842}" type="presOf" srcId="{327D20E5-F473-4F76-B79C-3A6F0CD08084}" destId="{9DBCFF19-2FCE-4387-886F-33B0E7EF022D}" srcOrd="0" destOrd="0" presId="urn:microsoft.com/office/officeart/2005/8/layout/process4"/>
    <dgm:cxn modelId="{35C4438C-BC01-4DA6-8790-0AA687FD98B6}" type="presOf" srcId="{E3663982-94C8-4E50-AF81-EF6F3E7AF28C}" destId="{93D5C688-6F1B-4B2D-9E9C-816E788F5E2E}" srcOrd="0" destOrd="0" presId="urn:microsoft.com/office/officeart/2005/8/layout/process4"/>
    <dgm:cxn modelId="{D2FD40C9-B1B4-401D-A896-43F694E738FE}" type="presOf" srcId="{B3818011-8E47-4D56-885B-E2D5CAEBF52D}" destId="{F71B443C-BFE6-43A5-8C52-A09FB2CB1140}" srcOrd="0" destOrd="0" presId="urn:microsoft.com/office/officeart/2005/8/layout/process4"/>
    <dgm:cxn modelId="{45D361E4-C043-40F1-B6B5-9B725A6C4277}" type="presParOf" srcId="{9DBCFF19-2FCE-4387-886F-33B0E7EF022D}" destId="{9771D23C-570C-4ED6-A813-6A6627FE0A34}" srcOrd="0" destOrd="0" presId="urn:microsoft.com/office/officeart/2005/8/layout/process4"/>
    <dgm:cxn modelId="{84290121-EA47-4B24-BC7B-9BDACA059E91}" type="presParOf" srcId="{9771D23C-570C-4ED6-A813-6A6627FE0A34}" destId="{93D5C688-6F1B-4B2D-9E9C-816E788F5E2E}" srcOrd="0" destOrd="0" presId="urn:microsoft.com/office/officeart/2005/8/layout/process4"/>
    <dgm:cxn modelId="{C900995E-DCD1-4574-A105-36C2E2A8ED73}" type="presParOf" srcId="{9DBCFF19-2FCE-4387-886F-33B0E7EF022D}" destId="{0A8C95F1-C216-4F60-A538-C1C1B453EE31}" srcOrd="1" destOrd="0" presId="urn:microsoft.com/office/officeart/2005/8/layout/process4"/>
    <dgm:cxn modelId="{C610738A-0588-4504-9B04-83FD942710DB}" type="presParOf" srcId="{9DBCFF19-2FCE-4387-886F-33B0E7EF022D}" destId="{9AE3487D-AF45-45EE-997D-6864231E9A78}" srcOrd="2" destOrd="0" presId="urn:microsoft.com/office/officeart/2005/8/layout/process4"/>
    <dgm:cxn modelId="{E4563322-206B-4D58-B965-4421C705C9DB}" type="presParOf" srcId="{9AE3487D-AF45-45EE-997D-6864231E9A78}" destId="{F71B443C-BFE6-43A5-8C52-A09FB2CB1140}" srcOrd="0" destOrd="0" presId="urn:microsoft.com/office/officeart/2005/8/layout/process4"/>
    <dgm:cxn modelId="{F33F57A9-E77D-47C7-B88A-46306D7AEA6E}" type="presParOf" srcId="{9DBCFF19-2FCE-4387-886F-33B0E7EF022D}" destId="{361F61FF-6669-4191-AD9A-2873BC34B76F}" srcOrd="3" destOrd="0" presId="urn:microsoft.com/office/officeart/2005/8/layout/process4"/>
    <dgm:cxn modelId="{5BBE59EE-64E0-4D51-BDC1-4D680B473F07}" type="presParOf" srcId="{9DBCFF19-2FCE-4387-886F-33B0E7EF022D}" destId="{372A0FC0-56C3-467A-B4C0-40584441397B}" srcOrd="4" destOrd="0" presId="urn:microsoft.com/office/officeart/2005/8/layout/process4"/>
    <dgm:cxn modelId="{A7D41E61-3578-4680-9D30-0E7B61E1E3A1}" type="presParOf" srcId="{372A0FC0-56C3-467A-B4C0-40584441397B}" destId="{794F1987-8240-4CC0-89A1-AAE2C15D1711}" srcOrd="0" destOrd="0" presId="urn:microsoft.com/office/officeart/2005/8/layout/process4"/>
    <dgm:cxn modelId="{E757E24D-CF36-4CD5-B0F8-4E63DEB96A31}" type="presParOf" srcId="{9DBCFF19-2FCE-4387-886F-33B0E7EF022D}" destId="{C7CDC906-E762-49E7-B81A-9B5909D3E3CD}" srcOrd="5" destOrd="0" presId="urn:microsoft.com/office/officeart/2005/8/layout/process4"/>
    <dgm:cxn modelId="{36106FA1-2562-4F69-8511-DAA3C987DB13}" type="presParOf" srcId="{9DBCFF19-2FCE-4387-886F-33B0E7EF022D}" destId="{91207A16-0EB7-415C-B35D-17576E8839B1}" srcOrd="6" destOrd="0" presId="urn:microsoft.com/office/officeart/2005/8/layout/process4"/>
    <dgm:cxn modelId="{E0B966FA-F981-471D-AC14-121535D3617D}" type="presParOf" srcId="{91207A16-0EB7-415C-B35D-17576E8839B1}" destId="{2ED37380-20CA-4994-AB39-3D158BC9B6D8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7EECCA-A58A-45FA-AEB4-FE09DA4CF903}" type="doc">
      <dgm:prSet loTypeId="urn:microsoft.com/office/officeart/2005/8/layout/pyramid4" loCatId="pyramid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AD4B352F-A1DD-45A3-8AE1-AAC2DC736ED0}">
      <dgm:prSet phldrT="[Texte]"/>
      <dgm:spPr/>
      <dgm:t>
        <a:bodyPr/>
        <a:lstStyle/>
        <a:p>
          <a:r>
            <a:rPr lang="fr-CA" dirty="0" smtClean="0"/>
            <a:t>ART</a:t>
          </a:r>
          <a:endParaRPr lang="en-CA" dirty="0"/>
        </a:p>
      </dgm:t>
    </dgm:pt>
    <dgm:pt modelId="{14280195-839B-4811-9E37-9B3E8B586230}" type="parTrans" cxnId="{60E2E19C-454F-49E6-8C2F-9B1D54ED72EC}">
      <dgm:prSet/>
      <dgm:spPr/>
      <dgm:t>
        <a:bodyPr/>
        <a:lstStyle/>
        <a:p>
          <a:endParaRPr lang="en-CA"/>
        </a:p>
      </dgm:t>
    </dgm:pt>
    <dgm:pt modelId="{7404D441-E7E6-450F-8873-2BA41B3446B3}" type="sibTrans" cxnId="{60E2E19C-454F-49E6-8C2F-9B1D54ED72EC}">
      <dgm:prSet/>
      <dgm:spPr/>
      <dgm:t>
        <a:bodyPr/>
        <a:lstStyle/>
        <a:p>
          <a:endParaRPr lang="en-CA"/>
        </a:p>
      </dgm:t>
    </dgm:pt>
    <dgm:pt modelId="{A807B0A3-0475-43DF-A630-ED3711E57B09}">
      <dgm:prSet phldrT="[Texte]"/>
      <dgm:spPr/>
      <dgm:t>
        <a:bodyPr/>
        <a:lstStyle/>
        <a:p>
          <a:r>
            <a:rPr lang="fr-CA" dirty="0" smtClean="0"/>
            <a:t>SCIENCE</a:t>
          </a:r>
          <a:endParaRPr lang="en-CA" dirty="0"/>
        </a:p>
      </dgm:t>
    </dgm:pt>
    <dgm:pt modelId="{8079A4A7-E272-4E14-A1E2-C17DFB74A986}" type="parTrans" cxnId="{F25E59EE-70F5-437D-9272-AC16186859DF}">
      <dgm:prSet/>
      <dgm:spPr/>
      <dgm:t>
        <a:bodyPr/>
        <a:lstStyle/>
        <a:p>
          <a:endParaRPr lang="en-CA"/>
        </a:p>
      </dgm:t>
    </dgm:pt>
    <dgm:pt modelId="{C4D7659E-7E78-4B89-A47E-D1F415F54E2B}" type="sibTrans" cxnId="{F25E59EE-70F5-437D-9272-AC16186859DF}">
      <dgm:prSet/>
      <dgm:spPr/>
      <dgm:t>
        <a:bodyPr/>
        <a:lstStyle/>
        <a:p>
          <a:endParaRPr lang="en-CA"/>
        </a:p>
      </dgm:t>
    </dgm:pt>
    <dgm:pt modelId="{BE9D3F00-54E7-4D81-84F6-2C5CAB2D1FD2}">
      <dgm:prSet phldrT="[Texte]" custT="1"/>
      <dgm:spPr/>
      <dgm:t>
        <a:bodyPr/>
        <a:lstStyle/>
        <a:p>
          <a:r>
            <a:rPr lang="fr-CA" sz="1800" dirty="0" smtClean="0"/>
            <a:t>Gestion</a:t>
          </a:r>
        </a:p>
        <a:p>
          <a:r>
            <a:rPr lang="fr-CA" sz="1800" dirty="0" smtClean="0"/>
            <a:t>Selon </a:t>
          </a:r>
          <a:r>
            <a:rPr lang="fr-CA" sz="1800" dirty="0" err="1" smtClean="0"/>
            <a:t>Mintzberg</a:t>
          </a:r>
          <a:endParaRPr lang="en-CA" sz="1800" dirty="0"/>
        </a:p>
      </dgm:t>
    </dgm:pt>
    <dgm:pt modelId="{0064D3A3-E7CE-4885-B981-C09491CDAC11}" type="parTrans" cxnId="{6C0B1DAD-3B0F-4E4D-972D-1ADC4BAD29FF}">
      <dgm:prSet/>
      <dgm:spPr/>
      <dgm:t>
        <a:bodyPr/>
        <a:lstStyle/>
        <a:p>
          <a:endParaRPr lang="en-CA"/>
        </a:p>
      </dgm:t>
    </dgm:pt>
    <dgm:pt modelId="{2D5D86DF-6CFE-493D-81E1-739BDF293C82}" type="sibTrans" cxnId="{6C0B1DAD-3B0F-4E4D-972D-1ADC4BAD29FF}">
      <dgm:prSet/>
      <dgm:spPr/>
      <dgm:t>
        <a:bodyPr/>
        <a:lstStyle/>
        <a:p>
          <a:endParaRPr lang="en-CA"/>
        </a:p>
      </dgm:t>
    </dgm:pt>
    <dgm:pt modelId="{0161918F-838E-467C-8BE1-178F193DE527}">
      <dgm:prSet phldrT="[Texte]"/>
      <dgm:spPr/>
      <dgm:t>
        <a:bodyPr/>
        <a:lstStyle/>
        <a:p>
          <a:r>
            <a:rPr lang="fr-CA" dirty="0" smtClean="0"/>
            <a:t>MÉTIER</a:t>
          </a:r>
          <a:endParaRPr lang="en-CA" dirty="0"/>
        </a:p>
      </dgm:t>
    </dgm:pt>
    <dgm:pt modelId="{6594C984-5B71-4060-B1D3-6262A82BA9C9}" type="parTrans" cxnId="{7FCA343A-5A6B-44E6-8835-323EF7FD8D65}">
      <dgm:prSet/>
      <dgm:spPr/>
      <dgm:t>
        <a:bodyPr/>
        <a:lstStyle/>
        <a:p>
          <a:endParaRPr lang="en-CA"/>
        </a:p>
      </dgm:t>
    </dgm:pt>
    <dgm:pt modelId="{F687B4D5-18B7-42F9-B1DB-58633816BBD5}" type="sibTrans" cxnId="{7FCA343A-5A6B-44E6-8835-323EF7FD8D65}">
      <dgm:prSet/>
      <dgm:spPr/>
      <dgm:t>
        <a:bodyPr/>
        <a:lstStyle/>
        <a:p>
          <a:endParaRPr lang="en-CA"/>
        </a:p>
      </dgm:t>
    </dgm:pt>
    <dgm:pt modelId="{B29F7051-8655-409C-A69E-80A3DD2810B9}" type="pres">
      <dgm:prSet presAssocID="{247EECCA-A58A-45FA-AEB4-FE09DA4CF903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E5ACE3BD-B3DF-452E-9029-0185FB8BBE00}" type="pres">
      <dgm:prSet presAssocID="{247EECCA-A58A-45FA-AEB4-FE09DA4CF903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98E9DF83-7989-4FD7-8208-3EF062269534}" type="pres">
      <dgm:prSet presAssocID="{247EECCA-A58A-45FA-AEB4-FE09DA4CF903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51ECE286-5F93-4425-8F95-ADA978C1FAD3}" type="pres">
      <dgm:prSet presAssocID="{247EECCA-A58A-45FA-AEB4-FE09DA4CF903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062340E0-09B6-479F-ACF8-0760AB86D165}" type="pres">
      <dgm:prSet presAssocID="{247EECCA-A58A-45FA-AEB4-FE09DA4CF903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5B3B754C-02E8-4CFD-84F9-998AB6CA714B}" type="presOf" srcId="{0161918F-838E-467C-8BE1-178F193DE527}" destId="{062340E0-09B6-479F-ACF8-0760AB86D165}" srcOrd="0" destOrd="0" presId="urn:microsoft.com/office/officeart/2005/8/layout/pyramid4"/>
    <dgm:cxn modelId="{960EF91A-3D27-4E7B-B6CA-5F2548A1B4B4}" type="presOf" srcId="{A807B0A3-0475-43DF-A630-ED3711E57B09}" destId="{98E9DF83-7989-4FD7-8208-3EF062269534}" srcOrd="0" destOrd="0" presId="urn:microsoft.com/office/officeart/2005/8/layout/pyramid4"/>
    <dgm:cxn modelId="{5282AE55-F55E-4B4A-A07C-F0A211B14C4D}" type="presOf" srcId="{247EECCA-A58A-45FA-AEB4-FE09DA4CF903}" destId="{B29F7051-8655-409C-A69E-80A3DD2810B9}" srcOrd="0" destOrd="0" presId="urn:microsoft.com/office/officeart/2005/8/layout/pyramid4"/>
    <dgm:cxn modelId="{A70515E0-21ED-481E-8982-6192CBAD8464}" type="presOf" srcId="{BE9D3F00-54E7-4D81-84F6-2C5CAB2D1FD2}" destId="{51ECE286-5F93-4425-8F95-ADA978C1FAD3}" srcOrd="0" destOrd="0" presId="urn:microsoft.com/office/officeart/2005/8/layout/pyramid4"/>
    <dgm:cxn modelId="{8D2E16D9-F177-4318-AD29-5606B2BB895E}" type="presOf" srcId="{AD4B352F-A1DD-45A3-8AE1-AAC2DC736ED0}" destId="{E5ACE3BD-B3DF-452E-9029-0185FB8BBE00}" srcOrd="0" destOrd="0" presId="urn:microsoft.com/office/officeart/2005/8/layout/pyramid4"/>
    <dgm:cxn modelId="{60E2E19C-454F-49E6-8C2F-9B1D54ED72EC}" srcId="{247EECCA-A58A-45FA-AEB4-FE09DA4CF903}" destId="{AD4B352F-A1DD-45A3-8AE1-AAC2DC736ED0}" srcOrd="0" destOrd="0" parTransId="{14280195-839B-4811-9E37-9B3E8B586230}" sibTransId="{7404D441-E7E6-450F-8873-2BA41B3446B3}"/>
    <dgm:cxn modelId="{7FCA343A-5A6B-44E6-8835-323EF7FD8D65}" srcId="{247EECCA-A58A-45FA-AEB4-FE09DA4CF903}" destId="{0161918F-838E-467C-8BE1-178F193DE527}" srcOrd="3" destOrd="0" parTransId="{6594C984-5B71-4060-B1D3-6262A82BA9C9}" sibTransId="{F687B4D5-18B7-42F9-B1DB-58633816BBD5}"/>
    <dgm:cxn modelId="{F25E59EE-70F5-437D-9272-AC16186859DF}" srcId="{247EECCA-A58A-45FA-AEB4-FE09DA4CF903}" destId="{A807B0A3-0475-43DF-A630-ED3711E57B09}" srcOrd="1" destOrd="0" parTransId="{8079A4A7-E272-4E14-A1E2-C17DFB74A986}" sibTransId="{C4D7659E-7E78-4B89-A47E-D1F415F54E2B}"/>
    <dgm:cxn modelId="{6C0B1DAD-3B0F-4E4D-972D-1ADC4BAD29FF}" srcId="{247EECCA-A58A-45FA-AEB4-FE09DA4CF903}" destId="{BE9D3F00-54E7-4D81-84F6-2C5CAB2D1FD2}" srcOrd="2" destOrd="0" parTransId="{0064D3A3-E7CE-4885-B981-C09491CDAC11}" sibTransId="{2D5D86DF-6CFE-493D-81E1-739BDF293C82}"/>
    <dgm:cxn modelId="{02354FEB-F6DB-46B6-B94F-84F212AD9578}" type="presParOf" srcId="{B29F7051-8655-409C-A69E-80A3DD2810B9}" destId="{E5ACE3BD-B3DF-452E-9029-0185FB8BBE00}" srcOrd="0" destOrd="0" presId="urn:microsoft.com/office/officeart/2005/8/layout/pyramid4"/>
    <dgm:cxn modelId="{522C8433-1624-4FA7-9B1E-F49BC2B82519}" type="presParOf" srcId="{B29F7051-8655-409C-A69E-80A3DD2810B9}" destId="{98E9DF83-7989-4FD7-8208-3EF062269534}" srcOrd="1" destOrd="0" presId="urn:microsoft.com/office/officeart/2005/8/layout/pyramid4"/>
    <dgm:cxn modelId="{8B5CDD55-C96D-4970-98ED-81E536953512}" type="presParOf" srcId="{B29F7051-8655-409C-A69E-80A3DD2810B9}" destId="{51ECE286-5F93-4425-8F95-ADA978C1FAD3}" srcOrd="2" destOrd="0" presId="urn:microsoft.com/office/officeart/2005/8/layout/pyramid4"/>
    <dgm:cxn modelId="{3C713F62-7B25-4BA7-9C47-76CF8B184FB4}" type="presParOf" srcId="{B29F7051-8655-409C-A69E-80A3DD2810B9}" destId="{062340E0-09B6-479F-ACF8-0760AB86D165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8079D4-65A2-4253-9A17-BA940568202E}" type="doc">
      <dgm:prSet loTypeId="urn:microsoft.com/office/officeart/2005/8/layout/cycle4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CA"/>
        </a:p>
      </dgm:t>
    </dgm:pt>
    <dgm:pt modelId="{3BF3DF6E-C366-424F-AEF1-F6155CC6B788}">
      <dgm:prSet/>
      <dgm:spPr/>
      <dgm:t>
        <a:bodyPr/>
        <a:lstStyle/>
        <a:p>
          <a:pPr rtl="0"/>
          <a:r>
            <a:rPr lang="fr-CA" smtClean="0"/>
            <a:t>Planification</a:t>
          </a:r>
          <a:endParaRPr lang="en-CA"/>
        </a:p>
      </dgm:t>
    </dgm:pt>
    <dgm:pt modelId="{0E43EFDC-4E67-4BDA-8E55-CC4F3E7A9577}" type="parTrans" cxnId="{E28385C9-AC15-4642-9D33-B095DF072296}">
      <dgm:prSet/>
      <dgm:spPr/>
      <dgm:t>
        <a:bodyPr/>
        <a:lstStyle/>
        <a:p>
          <a:endParaRPr lang="en-CA"/>
        </a:p>
      </dgm:t>
    </dgm:pt>
    <dgm:pt modelId="{AD80C5CF-A220-4638-B71A-6BE9B1FAB9EF}" type="sibTrans" cxnId="{E28385C9-AC15-4642-9D33-B095DF072296}">
      <dgm:prSet/>
      <dgm:spPr/>
      <dgm:t>
        <a:bodyPr/>
        <a:lstStyle/>
        <a:p>
          <a:endParaRPr lang="en-CA"/>
        </a:p>
      </dgm:t>
    </dgm:pt>
    <dgm:pt modelId="{FD0A27D9-3BA8-4122-ACE0-6BA63BC4BA54}">
      <dgm:prSet/>
      <dgm:spPr/>
      <dgm:t>
        <a:bodyPr/>
        <a:lstStyle/>
        <a:p>
          <a:pPr rtl="0"/>
          <a:r>
            <a:rPr lang="fr-CA" smtClean="0"/>
            <a:t>Organisation et mise en œuvre </a:t>
          </a:r>
          <a:endParaRPr lang="en-CA"/>
        </a:p>
      </dgm:t>
    </dgm:pt>
    <dgm:pt modelId="{1F7969E7-A869-4BB9-812B-11CBAC5F5111}" type="parTrans" cxnId="{FF12A33D-EAF5-42D6-AF3A-EACB1C0DB484}">
      <dgm:prSet/>
      <dgm:spPr/>
      <dgm:t>
        <a:bodyPr/>
        <a:lstStyle/>
        <a:p>
          <a:endParaRPr lang="en-CA"/>
        </a:p>
      </dgm:t>
    </dgm:pt>
    <dgm:pt modelId="{C11F30EF-17A4-495B-8C29-887B7C45B547}" type="sibTrans" cxnId="{FF12A33D-EAF5-42D6-AF3A-EACB1C0DB484}">
      <dgm:prSet/>
      <dgm:spPr/>
      <dgm:t>
        <a:bodyPr/>
        <a:lstStyle/>
        <a:p>
          <a:endParaRPr lang="en-CA"/>
        </a:p>
      </dgm:t>
    </dgm:pt>
    <dgm:pt modelId="{B19D6507-6EA1-4B16-A09F-F4FCF0944D60}">
      <dgm:prSet/>
      <dgm:spPr/>
      <dgm:t>
        <a:bodyPr/>
        <a:lstStyle/>
        <a:p>
          <a:pPr rtl="0"/>
          <a:r>
            <a:rPr lang="fr-CA" smtClean="0"/>
            <a:t>Contrôle et reddition de compte</a:t>
          </a:r>
          <a:endParaRPr lang="en-CA"/>
        </a:p>
      </dgm:t>
    </dgm:pt>
    <dgm:pt modelId="{4D81D32E-1711-4CA7-9EC0-C9EC984E5A86}" type="parTrans" cxnId="{69E0ED95-89BF-46FB-B012-54C4E85D2F95}">
      <dgm:prSet/>
      <dgm:spPr/>
      <dgm:t>
        <a:bodyPr/>
        <a:lstStyle/>
        <a:p>
          <a:endParaRPr lang="en-CA"/>
        </a:p>
      </dgm:t>
    </dgm:pt>
    <dgm:pt modelId="{4F715222-5AA7-4C3A-86C3-161CFDFDB924}" type="sibTrans" cxnId="{69E0ED95-89BF-46FB-B012-54C4E85D2F95}">
      <dgm:prSet/>
      <dgm:spPr/>
      <dgm:t>
        <a:bodyPr/>
        <a:lstStyle/>
        <a:p>
          <a:endParaRPr lang="en-CA"/>
        </a:p>
      </dgm:t>
    </dgm:pt>
    <dgm:pt modelId="{58AB9A25-A058-48C9-BD7C-D9363347DAFC}">
      <dgm:prSet/>
      <dgm:spPr/>
      <dgm:t>
        <a:bodyPr/>
        <a:lstStyle/>
        <a:p>
          <a:pPr rtl="0"/>
          <a:r>
            <a:rPr lang="fr-CA" dirty="0" err="1" smtClean="0"/>
            <a:t>Amlioration</a:t>
          </a:r>
          <a:r>
            <a:rPr lang="fr-CA" dirty="0" smtClean="0"/>
            <a:t> et innovation</a:t>
          </a:r>
          <a:endParaRPr lang="en-CA" dirty="0"/>
        </a:p>
      </dgm:t>
    </dgm:pt>
    <dgm:pt modelId="{345951D2-379B-44AC-A873-CFF7FB7A84A3}" type="parTrans" cxnId="{A0EDCD54-0723-480C-B174-2793A890143C}">
      <dgm:prSet/>
      <dgm:spPr/>
      <dgm:t>
        <a:bodyPr/>
        <a:lstStyle/>
        <a:p>
          <a:endParaRPr lang="en-CA"/>
        </a:p>
      </dgm:t>
    </dgm:pt>
    <dgm:pt modelId="{1DE2AE65-E100-4E67-9E96-F72DC29C0E09}" type="sibTrans" cxnId="{A0EDCD54-0723-480C-B174-2793A890143C}">
      <dgm:prSet/>
      <dgm:spPr/>
      <dgm:t>
        <a:bodyPr/>
        <a:lstStyle/>
        <a:p>
          <a:endParaRPr lang="en-CA"/>
        </a:p>
      </dgm:t>
    </dgm:pt>
    <dgm:pt modelId="{02267077-7362-46B8-B921-EB70E3B74959}" type="pres">
      <dgm:prSet presAssocID="{BC8079D4-65A2-4253-9A17-BA940568202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73017973-9128-46A1-B32E-CEDC44BA28C1}" type="pres">
      <dgm:prSet presAssocID="{BC8079D4-65A2-4253-9A17-BA940568202E}" presName="children" presStyleCnt="0"/>
      <dgm:spPr/>
    </dgm:pt>
    <dgm:pt modelId="{BAACCB32-05EC-4C94-8E4C-112032C907FE}" type="pres">
      <dgm:prSet presAssocID="{BC8079D4-65A2-4253-9A17-BA940568202E}" presName="childPlaceholder" presStyleCnt="0"/>
      <dgm:spPr/>
    </dgm:pt>
    <dgm:pt modelId="{8E67FA16-9874-4E2D-BBC1-C10389289C8C}" type="pres">
      <dgm:prSet presAssocID="{BC8079D4-65A2-4253-9A17-BA940568202E}" presName="circle" presStyleCnt="0"/>
      <dgm:spPr/>
    </dgm:pt>
    <dgm:pt modelId="{F96C0658-3F2E-413B-B16C-24F3D8CC56D5}" type="pres">
      <dgm:prSet presAssocID="{BC8079D4-65A2-4253-9A17-BA940568202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262B0FA-E670-45DF-9363-6DE0D5C3B4D6}" type="pres">
      <dgm:prSet presAssocID="{BC8079D4-65A2-4253-9A17-BA940568202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9ABB5F6-1190-4624-8943-33E10D8A6C2C}" type="pres">
      <dgm:prSet presAssocID="{BC8079D4-65A2-4253-9A17-BA940568202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04B34AD-FE8E-466F-8FBB-75E847E11250}" type="pres">
      <dgm:prSet presAssocID="{BC8079D4-65A2-4253-9A17-BA940568202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AB86BFA6-C215-4EB1-8051-7F9F4D28DDEE}" type="pres">
      <dgm:prSet presAssocID="{BC8079D4-65A2-4253-9A17-BA940568202E}" presName="quadrantPlaceholder" presStyleCnt="0"/>
      <dgm:spPr/>
    </dgm:pt>
    <dgm:pt modelId="{AD1961EB-2F24-463B-ACF8-1D8EDB37AF1B}" type="pres">
      <dgm:prSet presAssocID="{BC8079D4-65A2-4253-9A17-BA940568202E}" presName="center1" presStyleLbl="fgShp" presStyleIdx="0" presStyleCnt="2"/>
      <dgm:spPr/>
    </dgm:pt>
    <dgm:pt modelId="{11CEDDCA-F7A5-4DEA-B3F5-77F5D060486C}" type="pres">
      <dgm:prSet presAssocID="{BC8079D4-65A2-4253-9A17-BA940568202E}" presName="center2" presStyleLbl="fgShp" presStyleIdx="1" presStyleCnt="2"/>
      <dgm:spPr/>
    </dgm:pt>
  </dgm:ptLst>
  <dgm:cxnLst>
    <dgm:cxn modelId="{35EABA4D-3C34-479D-BC98-617F7CC51DCA}" type="presOf" srcId="{FD0A27D9-3BA8-4122-ACE0-6BA63BC4BA54}" destId="{B262B0FA-E670-45DF-9363-6DE0D5C3B4D6}" srcOrd="0" destOrd="0" presId="urn:microsoft.com/office/officeart/2005/8/layout/cycle4"/>
    <dgm:cxn modelId="{FF12A33D-EAF5-42D6-AF3A-EACB1C0DB484}" srcId="{BC8079D4-65A2-4253-9A17-BA940568202E}" destId="{FD0A27D9-3BA8-4122-ACE0-6BA63BC4BA54}" srcOrd="1" destOrd="0" parTransId="{1F7969E7-A869-4BB9-812B-11CBAC5F5111}" sibTransId="{C11F30EF-17A4-495B-8C29-887B7C45B547}"/>
    <dgm:cxn modelId="{B509EDE6-1337-4FAF-A725-3B801AC641DD}" type="presOf" srcId="{58AB9A25-A058-48C9-BD7C-D9363347DAFC}" destId="{304B34AD-FE8E-466F-8FBB-75E847E11250}" srcOrd="0" destOrd="0" presId="urn:microsoft.com/office/officeart/2005/8/layout/cycle4"/>
    <dgm:cxn modelId="{343E1513-42E1-4D8F-9588-8BBF047F7C79}" type="presOf" srcId="{BC8079D4-65A2-4253-9A17-BA940568202E}" destId="{02267077-7362-46B8-B921-EB70E3B74959}" srcOrd="0" destOrd="0" presId="urn:microsoft.com/office/officeart/2005/8/layout/cycle4"/>
    <dgm:cxn modelId="{E28385C9-AC15-4642-9D33-B095DF072296}" srcId="{BC8079D4-65A2-4253-9A17-BA940568202E}" destId="{3BF3DF6E-C366-424F-AEF1-F6155CC6B788}" srcOrd="0" destOrd="0" parTransId="{0E43EFDC-4E67-4BDA-8E55-CC4F3E7A9577}" sibTransId="{AD80C5CF-A220-4638-B71A-6BE9B1FAB9EF}"/>
    <dgm:cxn modelId="{622DD419-3E82-4BFD-A437-7EFD6F3D79D7}" type="presOf" srcId="{3BF3DF6E-C366-424F-AEF1-F6155CC6B788}" destId="{F96C0658-3F2E-413B-B16C-24F3D8CC56D5}" srcOrd="0" destOrd="0" presId="urn:microsoft.com/office/officeart/2005/8/layout/cycle4"/>
    <dgm:cxn modelId="{A0EDCD54-0723-480C-B174-2793A890143C}" srcId="{BC8079D4-65A2-4253-9A17-BA940568202E}" destId="{58AB9A25-A058-48C9-BD7C-D9363347DAFC}" srcOrd="3" destOrd="0" parTransId="{345951D2-379B-44AC-A873-CFF7FB7A84A3}" sibTransId="{1DE2AE65-E100-4E67-9E96-F72DC29C0E09}"/>
    <dgm:cxn modelId="{69E0ED95-89BF-46FB-B012-54C4E85D2F95}" srcId="{BC8079D4-65A2-4253-9A17-BA940568202E}" destId="{B19D6507-6EA1-4B16-A09F-F4FCF0944D60}" srcOrd="2" destOrd="0" parTransId="{4D81D32E-1711-4CA7-9EC0-C9EC984E5A86}" sibTransId="{4F715222-5AA7-4C3A-86C3-161CFDFDB924}"/>
    <dgm:cxn modelId="{F469F048-5688-4DC0-831E-4BB9E4712C34}" type="presOf" srcId="{B19D6507-6EA1-4B16-A09F-F4FCF0944D60}" destId="{39ABB5F6-1190-4624-8943-33E10D8A6C2C}" srcOrd="0" destOrd="0" presId="urn:microsoft.com/office/officeart/2005/8/layout/cycle4"/>
    <dgm:cxn modelId="{C17056F1-FDB0-4FD5-8B2F-7D11FD1CAAA8}" type="presParOf" srcId="{02267077-7362-46B8-B921-EB70E3B74959}" destId="{73017973-9128-46A1-B32E-CEDC44BA28C1}" srcOrd="0" destOrd="0" presId="urn:microsoft.com/office/officeart/2005/8/layout/cycle4"/>
    <dgm:cxn modelId="{3A176C5B-8595-40AD-92D7-D321EBF2E6F6}" type="presParOf" srcId="{73017973-9128-46A1-B32E-CEDC44BA28C1}" destId="{BAACCB32-05EC-4C94-8E4C-112032C907FE}" srcOrd="0" destOrd="0" presId="urn:microsoft.com/office/officeart/2005/8/layout/cycle4"/>
    <dgm:cxn modelId="{775D410A-9F78-4C7A-ACAD-389B052D0A8F}" type="presParOf" srcId="{02267077-7362-46B8-B921-EB70E3B74959}" destId="{8E67FA16-9874-4E2D-BBC1-C10389289C8C}" srcOrd="1" destOrd="0" presId="urn:microsoft.com/office/officeart/2005/8/layout/cycle4"/>
    <dgm:cxn modelId="{31310A74-9CCF-44E8-89D4-0F185157C4BD}" type="presParOf" srcId="{8E67FA16-9874-4E2D-BBC1-C10389289C8C}" destId="{F96C0658-3F2E-413B-B16C-24F3D8CC56D5}" srcOrd="0" destOrd="0" presId="urn:microsoft.com/office/officeart/2005/8/layout/cycle4"/>
    <dgm:cxn modelId="{C388DDC5-13AF-46CE-AE7B-1505758C03B4}" type="presParOf" srcId="{8E67FA16-9874-4E2D-BBC1-C10389289C8C}" destId="{B262B0FA-E670-45DF-9363-6DE0D5C3B4D6}" srcOrd="1" destOrd="0" presId="urn:microsoft.com/office/officeart/2005/8/layout/cycle4"/>
    <dgm:cxn modelId="{576B7BDD-0F93-4EA1-B92D-73E05D37455B}" type="presParOf" srcId="{8E67FA16-9874-4E2D-BBC1-C10389289C8C}" destId="{39ABB5F6-1190-4624-8943-33E10D8A6C2C}" srcOrd="2" destOrd="0" presId="urn:microsoft.com/office/officeart/2005/8/layout/cycle4"/>
    <dgm:cxn modelId="{1DEE574C-CEBE-46AC-BD5F-F03E8CCC55A2}" type="presParOf" srcId="{8E67FA16-9874-4E2D-BBC1-C10389289C8C}" destId="{304B34AD-FE8E-466F-8FBB-75E847E11250}" srcOrd="3" destOrd="0" presId="urn:microsoft.com/office/officeart/2005/8/layout/cycle4"/>
    <dgm:cxn modelId="{E5BE74D3-BF17-4B48-889B-105E5EC4CD53}" type="presParOf" srcId="{8E67FA16-9874-4E2D-BBC1-C10389289C8C}" destId="{AB86BFA6-C215-4EB1-8051-7F9F4D28DDEE}" srcOrd="4" destOrd="0" presId="urn:microsoft.com/office/officeart/2005/8/layout/cycle4"/>
    <dgm:cxn modelId="{685D0A64-BE07-4186-AC42-1DCFA813CF09}" type="presParOf" srcId="{02267077-7362-46B8-B921-EB70E3B74959}" destId="{AD1961EB-2F24-463B-ACF8-1D8EDB37AF1B}" srcOrd="2" destOrd="0" presId="urn:microsoft.com/office/officeart/2005/8/layout/cycle4"/>
    <dgm:cxn modelId="{C94814F8-A984-4A6E-82CA-79B65284AC68}" type="presParOf" srcId="{02267077-7362-46B8-B921-EB70E3B74959}" destId="{11CEDDCA-F7A5-4DEA-B3F5-77F5D060486C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D5C688-6F1B-4B2D-9E9C-816E788F5E2E}">
      <dsp:nvSpPr>
        <dsp:cNvPr id="0" name=""/>
        <dsp:cNvSpPr/>
      </dsp:nvSpPr>
      <dsp:spPr>
        <a:xfrm>
          <a:off x="0" y="3661854"/>
          <a:ext cx="7704856" cy="8011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err="1" smtClean="0"/>
            <a:t>Produire</a:t>
          </a:r>
          <a:r>
            <a:rPr lang="en-CA" sz="2400" kern="1200" dirty="0" smtClean="0"/>
            <a:t> </a:t>
          </a:r>
          <a:r>
            <a:rPr lang="en-CA" sz="2400" kern="1200" dirty="0" err="1" smtClean="0"/>
            <a:t>l’effet</a:t>
          </a:r>
          <a:r>
            <a:rPr lang="en-CA" sz="2400" kern="1200" dirty="0" smtClean="0"/>
            <a:t> et le </a:t>
          </a:r>
          <a:r>
            <a:rPr lang="en-CA" sz="2400" kern="1200" dirty="0" err="1" smtClean="0"/>
            <a:t>rendement</a:t>
          </a:r>
          <a:r>
            <a:rPr lang="en-CA" sz="2400" kern="1200" dirty="0" smtClean="0"/>
            <a:t> </a:t>
          </a:r>
          <a:r>
            <a:rPr lang="en-CA" sz="2400" kern="1200" dirty="0" err="1" smtClean="0"/>
            <a:t>escompté</a:t>
          </a:r>
          <a:r>
            <a:rPr lang="en-CA" sz="2400" kern="1200" dirty="0" smtClean="0"/>
            <a:t/>
          </a:r>
          <a:br>
            <a:rPr lang="en-CA" sz="2400" kern="1200" dirty="0" smtClean="0"/>
          </a:br>
          <a:r>
            <a:rPr lang="en-CA" sz="2400" kern="1200" dirty="0" smtClean="0"/>
            <a:t>pour </a:t>
          </a:r>
          <a:r>
            <a:rPr lang="en-CA" sz="2400" kern="1200" dirty="0" err="1" smtClean="0"/>
            <a:t>l’atteinte</a:t>
          </a:r>
          <a:r>
            <a:rPr lang="en-CA" sz="2400" kern="1200" dirty="0" smtClean="0"/>
            <a:t> des </a:t>
          </a:r>
          <a:r>
            <a:rPr lang="en-CA" sz="2400" kern="1200" dirty="0" err="1" smtClean="0"/>
            <a:t>objectifs</a:t>
          </a:r>
          <a:endParaRPr lang="en-CA" sz="2400" kern="1200" dirty="0"/>
        </a:p>
      </dsp:txBody>
      <dsp:txXfrm>
        <a:off x="0" y="3661854"/>
        <a:ext cx="7704856" cy="801124"/>
      </dsp:txXfrm>
    </dsp:sp>
    <dsp:sp modelId="{F71B443C-BFE6-43A5-8C52-A09FB2CB1140}">
      <dsp:nvSpPr>
        <dsp:cNvPr id="0" name=""/>
        <dsp:cNvSpPr/>
      </dsp:nvSpPr>
      <dsp:spPr>
        <a:xfrm rot="10800000">
          <a:off x="0" y="2441741"/>
          <a:ext cx="7704856" cy="1232128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err="1" smtClean="0"/>
            <a:t>Rendre</a:t>
          </a:r>
          <a:r>
            <a:rPr lang="en-CA" sz="2400" kern="1200" dirty="0" smtClean="0"/>
            <a:t> les organisations plus </a:t>
          </a:r>
          <a:r>
            <a:rPr lang="en-CA" sz="2400" kern="1200" dirty="0" err="1" smtClean="0"/>
            <a:t>efficaces</a:t>
          </a:r>
          <a:endParaRPr lang="en-CA" sz="2400" kern="1200" dirty="0"/>
        </a:p>
      </dsp:txBody>
      <dsp:txXfrm rot="10800000">
        <a:off x="0" y="2441741"/>
        <a:ext cx="7704856" cy="800600"/>
      </dsp:txXfrm>
    </dsp:sp>
    <dsp:sp modelId="{794F1987-8240-4CC0-89A1-AAE2C15D1711}">
      <dsp:nvSpPr>
        <dsp:cNvPr id="0" name=""/>
        <dsp:cNvSpPr/>
      </dsp:nvSpPr>
      <dsp:spPr>
        <a:xfrm rot="10800000">
          <a:off x="0" y="1221629"/>
          <a:ext cx="7704856" cy="1232128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/>
            <a:t>Bien </a:t>
          </a:r>
          <a:r>
            <a:rPr lang="en-CA" sz="2400" kern="1200" dirty="0" err="1" smtClean="0"/>
            <a:t>répartir</a:t>
          </a:r>
          <a:r>
            <a:rPr lang="en-CA" sz="2400" kern="1200" dirty="0" smtClean="0"/>
            <a:t> et utiliser les </a:t>
          </a:r>
          <a:r>
            <a:rPr lang="en-CA" sz="2400" kern="1200" dirty="0" err="1" smtClean="0"/>
            <a:t>ressources</a:t>
          </a:r>
          <a:r>
            <a:rPr lang="en-CA" sz="2400" kern="1200" dirty="0" smtClean="0"/>
            <a:t/>
          </a:r>
          <a:br>
            <a:rPr lang="en-CA" sz="2400" kern="1200" dirty="0" smtClean="0"/>
          </a:br>
          <a:r>
            <a:rPr lang="en-CA" sz="2400" kern="1200" dirty="0" smtClean="0"/>
            <a:t>de </a:t>
          </a:r>
          <a:r>
            <a:rPr lang="en-CA" sz="2400" kern="1200" dirty="0" err="1" smtClean="0"/>
            <a:t>l’organisation</a:t>
          </a:r>
          <a:r>
            <a:rPr lang="en-CA" sz="2400" kern="1200" dirty="0" smtClean="0"/>
            <a:t> (optimiser)</a:t>
          </a:r>
          <a:endParaRPr lang="en-CA" sz="2400" kern="1200" dirty="0"/>
        </a:p>
      </dsp:txBody>
      <dsp:txXfrm rot="10800000">
        <a:off x="0" y="1221629"/>
        <a:ext cx="7704856" cy="800600"/>
      </dsp:txXfrm>
    </dsp:sp>
    <dsp:sp modelId="{2ED37380-20CA-4994-AB39-3D158BC9B6D8}">
      <dsp:nvSpPr>
        <dsp:cNvPr id="0" name=""/>
        <dsp:cNvSpPr/>
      </dsp:nvSpPr>
      <dsp:spPr>
        <a:xfrm rot="10800000">
          <a:off x="0" y="1517"/>
          <a:ext cx="7704856" cy="1232128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smtClean="0"/>
            <a:t>Identifier les </a:t>
          </a:r>
          <a:r>
            <a:rPr lang="en-CA" sz="2400" kern="1200" dirty="0" err="1" smtClean="0"/>
            <a:t>objectifs</a:t>
          </a:r>
          <a:r>
            <a:rPr lang="en-CA" sz="2400" kern="1200" dirty="0" smtClean="0"/>
            <a:t>, la mission et</a:t>
          </a:r>
          <a:br>
            <a:rPr lang="en-CA" sz="2400" kern="1200" dirty="0" smtClean="0"/>
          </a:br>
          <a:r>
            <a:rPr lang="en-CA" sz="2400" kern="1200" dirty="0" smtClean="0"/>
            <a:t>la raison d’être de </a:t>
          </a:r>
          <a:r>
            <a:rPr lang="en-CA" sz="2400" kern="1200" dirty="0" err="1" smtClean="0"/>
            <a:t>l’organisation</a:t>
          </a:r>
          <a:endParaRPr lang="en-CA" sz="2400" kern="1200" dirty="0"/>
        </a:p>
      </dsp:txBody>
      <dsp:txXfrm rot="10800000">
        <a:off x="0" y="1517"/>
        <a:ext cx="7704856" cy="8006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CE3BD-B3DF-452E-9029-0185FB8BBE00}">
      <dsp:nvSpPr>
        <dsp:cNvPr id="0" name=""/>
        <dsp:cNvSpPr/>
      </dsp:nvSpPr>
      <dsp:spPr>
        <a:xfrm>
          <a:off x="2664296" y="0"/>
          <a:ext cx="2592288" cy="259228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500" kern="1200" dirty="0" smtClean="0"/>
            <a:t>ART</a:t>
          </a:r>
          <a:endParaRPr lang="en-CA" sz="2500" kern="1200" dirty="0"/>
        </a:p>
      </dsp:txBody>
      <dsp:txXfrm>
        <a:off x="3312368" y="1296144"/>
        <a:ext cx="1296144" cy="1296144"/>
      </dsp:txXfrm>
    </dsp:sp>
    <dsp:sp modelId="{98E9DF83-7989-4FD7-8208-3EF062269534}">
      <dsp:nvSpPr>
        <dsp:cNvPr id="0" name=""/>
        <dsp:cNvSpPr/>
      </dsp:nvSpPr>
      <dsp:spPr>
        <a:xfrm>
          <a:off x="1368152" y="2592288"/>
          <a:ext cx="2592288" cy="2592288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500" kern="1200" dirty="0" smtClean="0"/>
            <a:t>SCIENCE</a:t>
          </a:r>
          <a:endParaRPr lang="en-CA" sz="2500" kern="1200" dirty="0"/>
        </a:p>
      </dsp:txBody>
      <dsp:txXfrm>
        <a:off x="2016224" y="3888432"/>
        <a:ext cx="1296144" cy="1296144"/>
      </dsp:txXfrm>
    </dsp:sp>
    <dsp:sp modelId="{51ECE286-5F93-4425-8F95-ADA978C1FAD3}">
      <dsp:nvSpPr>
        <dsp:cNvPr id="0" name=""/>
        <dsp:cNvSpPr/>
      </dsp:nvSpPr>
      <dsp:spPr>
        <a:xfrm rot="10800000">
          <a:off x="2664296" y="2592288"/>
          <a:ext cx="2592288" cy="2592288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smtClean="0"/>
            <a:t>Gestion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smtClean="0"/>
            <a:t>Selon </a:t>
          </a:r>
          <a:r>
            <a:rPr lang="fr-CA" sz="1800" kern="1200" dirty="0" err="1" smtClean="0"/>
            <a:t>Mintzberg</a:t>
          </a:r>
          <a:endParaRPr lang="en-CA" sz="1800" kern="1200" dirty="0"/>
        </a:p>
      </dsp:txBody>
      <dsp:txXfrm rot="10800000">
        <a:off x="3312368" y="2592288"/>
        <a:ext cx="1296144" cy="1296144"/>
      </dsp:txXfrm>
    </dsp:sp>
    <dsp:sp modelId="{062340E0-09B6-479F-ACF8-0760AB86D165}">
      <dsp:nvSpPr>
        <dsp:cNvPr id="0" name=""/>
        <dsp:cNvSpPr/>
      </dsp:nvSpPr>
      <dsp:spPr>
        <a:xfrm>
          <a:off x="3960440" y="2592288"/>
          <a:ext cx="2592288" cy="2592288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500" kern="1200" dirty="0" smtClean="0"/>
            <a:t>MÉTIER</a:t>
          </a:r>
          <a:endParaRPr lang="en-CA" sz="2500" kern="1200" dirty="0"/>
        </a:p>
      </dsp:txBody>
      <dsp:txXfrm>
        <a:off x="4608512" y="3888432"/>
        <a:ext cx="1296144" cy="12961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6C0658-3F2E-413B-B16C-24F3D8CC56D5}">
      <dsp:nvSpPr>
        <dsp:cNvPr id="0" name=""/>
        <dsp:cNvSpPr/>
      </dsp:nvSpPr>
      <dsp:spPr>
        <a:xfrm>
          <a:off x="2215110" y="270894"/>
          <a:ext cx="2057844" cy="2057844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smtClean="0"/>
            <a:t>Planification</a:t>
          </a:r>
          <a:endParaRPr lang="en-CA" sz="1800" kern="1200"/>
        </a:p>
      </dsp:txBody>
      <dsp:txXfrm>
        <a:off x="2817839" y="873623"/>
        <a:ext cx="1455115" cy="1455115"/>
      </dsp:txXfrm>
    </dsp:sp>
    <dsp:sp modelId="{B262B0FA-E670-45DF-9363-6DE0D5C3B4D6}">
      <dsp:nvSpPr>
        <dsp:cNvPr id="0" name=""/>
        <dsp:cNvSpPr/>
      </dsp:nvSpPr>
      <dsp:spPr>
        <a:xfrm rot="5400000">
          <a:off x="4368005" y="270894"/>
          <a:ext cx="2057844" cy="2057844"/>
        </a:xfrm>
        <a:prstGeom prst="pieWedge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smtClean="0"/>
            <a:t>Organisation et mise en œuvre </a:t>
          </a:r>
          <a:endParaRPr lang="en-CA" sz="1800" kern="1200"/>
        </a:p>
      </dsp:txBody>
      <dsp:txXfrm rot="-5400000">
        <a:off x="4368005" y="873623"/>
        <a:ext cx="1455115" cy="1455115"/>
      </dsp:txXfrm>
    </dsp:sp>
    <dsp:sp modelId="{39ABB5F6-1190-4624-8943-33E10D8A6C2C}">
      <dsp:nvSpPr>
        <dsp:cNvPr id="0" name=""/>
        <dsp:cNvSpPr/>
      </dsp:nvSpPr>
      <dsp:spPr>
        <a:xfrm rot="10800000">
          <a:off x="4368005" y="2423789"/>
          <a:ext cx="2057844" cy="2057844"/>
        </a:xfrm>
        <a:prstGeom prst="pieWedge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smtClean="0"/>
            <a:t>Contrôle et reddition de compte</a:t>
          </a:r>
          <a:endParaRPr lang="en-CA" sz="1800" kern="1200"/>
        </a:p>
      </dsp:txBody>
      <dsp:txXfrm rot="10800000">
        <a:off x="4368005" y="2423789"/>
        <a:ext cx="1455115" cy="1455115"/>
      </dsp:txXfrm>
    </dsp:sp>
    <dsp:sp modelId="{304B34AD-FE8E-466F-8FBB-75E847E11250}">
      <dsp:nvSpPr>
        <dsp:cNvPr id="0" name=""/>
        <dsp:cNvSpPr/>
      </dsp:nvSpPr>
      <dsp:spPr>
        <a:xfrm rot="16200000">
          <a:off x="2215110" y="2423789"/>
          <a:ext cx="2057844" cy="2057844"/>
        </a:xfrm>
        <a:prstGeom prst="pieWedg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err="1" smtClean="0"/>
            <a:t>Amlioration</a:t>
          </a:r>
          <a:r>
            <a:rPr lang="fr-CA" sz="1800" kern="1200" dirty="0" smtClean="0"/>
            <a:t> et innovation</a:t>
          </a:r>
          <a:endParaRPr lang="en-CA" sz="1800" kern="1200" dirty="0"/>
        </a:p>
      </dsp:txBody>
      <dsp:txXfrm rot="5400000">
        <a:off x="2817839" y="2423789"/>
        <a:ext cx="1455115" cy="1455115"/>
      </dsp:txXfrm>
    </dsp:sp>
    <dsp:sp modelId="{AD1961EB-2F24-463B-ACF8-1D8EDB37AF1B}">
      <dsp:nvSpPr>
        <dsp:cNvPr id="0" name=""/>
        <dsp:cNvSpPr/>
      </dsp:nvSpPr>
      <dsp:spPr>
        <a:xfrm>
          <a:off x="3965228" y="1948536"/>
          <a:ext cx="710502" cy="61782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CEDDCA-F7A5-4DEA-B3F5-77F5D060486C}">
      <dsp:nvSpPr>
        <dsp:cNvPr id="0" name=""/>
        <dsp:cNvSpPr/>
      </dsp:nvSpPr>
      <dsp:spPr>
        <a:xfrm rot="10800000">
          <a:off x="3965228" y="2186162"/>
          <a:ext cx="710502" cy="61782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fld id="{D7192024-669F-4A45-A061-252C6DB799E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1048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88975"/>
            <a:ext cx="4583113" cy="3436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354513"/>
            <a:ext cx="55594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Click to edit Master text styles</a:t>
            </a:r>
          </a:p>
          <a:p>
            <a:pPr lvl="1"/>
            <a:r>
              <a:rPr lang="fr-FR" noProof="0" smtClean="0"/>
              <a:t>Second level</a:t>
            </a:r>
          </a:p>
          <a:p>
            <a:pPr lvl="2"/>
            <a:r>
              <a:rPr lang="fr-FR" noProof="0" smtClean="0"/>
              <a:t>Third level</a:t>
            </a:r>
          </a:p>
          <a:p>
            <a:pPr lvl="3"/>
            <a:r>
              <a:rPr lang="fr-FR" noProof="0" smtClean="0"/>
              <a:t>Fourth level</a:t>
            </a:r>
          </a:p>
          <a:p>
            <a:pPr lvl="4"/>
            <a:r>
              <a:rPr lang="fr-FR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fld id="{FBC69978-438F-438D-A860-7B8BAE13C6F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0972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3BAB469-3E4B-4D9E-8C00-AEC7D1753F65}" type="slidenum">
              <a:rPr lang="fr-FR" smtClean="0"/>
              <a:pPr eaLnBrk="1" hangingPunct="1"/>
              <a:t>1</a:t>
            </a:fld>
            <a:endParaRPr lang="fr-F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2063F04-F47F-4695-B53A-D15FCF82FB3A}" type="slidenum">
              <a:rPr lang="fr-FR" smtClean="0"/>
              <a:pPr eaLnBrk="1" hangingPunct="1"/>
              <a:t>2</a:t>
            </a:fld>
            <a:endParaRPr lang="fr-FR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E241BC9-1921-41CA-B8EF-2D0F726179F7}" type="slidenum">
              <a:rPr lang="fr-FR" smtClean="0"/>
              <a:pPr eaLnBrk="1" hangingPunct="1"/>
              <a:t>3</a:t>
            </a:fld>
            <a:endParaRPr lang="fr-FR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F6E9A8D-26A0-4FD1-AFB0-61C78C2B7D94}" type="slidenum">
              <a:rPr lang="fr-FR" smtClean="0"/>
              <a:pPr eaLnBrk="1" hangingPunct="1"/>
              <a:t>4</a:t>
            </a:fld>
            <a:endParaRPr lang="fr-FR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8006451-56A7-47C0-B8FC-739599E5C239}" type="slidenum">
              <a:rPr lang="fr-FR" smtClean="0"/>
              <a:pPr eaLnBrk="1" hangingPunct="1"/>
              <a:t>5</a:t>
            </a:fld>
            <a:endParaRPr lang="fr-FR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768FB835-4129-498C-A91C-A45B62F5A3AE}" type="slidenum">
              <a:rPr lang="fr-FR" smtClean="0"/>
              <a:pPr eaLnBrk="1" hangingPunct="1"/>
              <a:t>6</a:t>
            </a:fld>
            <a:endParaRPr lang="fr-FR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27E6BAA-1055-4488-9A5F-3E8A8907502D}" type="slidenum">
              <a:rPr lang="fr-FR" smtClean="0"/>
              <a:pPr eaLnBrk="1" hangingPunct="1"/>
              <a:t>7</a:t>
            </a:fld>
            <a:endParaRPr lang="fr-FR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5F4440C-D06B-46F7-87F2-3AD922576014}" type="slidenum">
              <a:rPr lang="fr-FR" smtClean="0"/>
              <a:pPr eaLnBrk="1" hangingPunct="1"/>
              <a:t>8</a:t>
            </a:fld>
            <a:endParaRPr lang="fr-FR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692C4F3-102A-4EB7-8C7F-44C69976AC8D}" type="slidenum">
              <a:rPr lang="fr-FR" smtClean="0"/>
              <a:pPr eaLnBrk="1" hangingPunct="1"/>
              <a:t>9</a:t>
            </a:fld>
            <a:endParaRPr lang="fr-FR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6DCA3F1-0BAF-4E1D-AEA0-2B7C93C42312}" type="slidenum">
              <a:rPr lang="fr-FR" smtClean="0"/>
              <a:pPr eaLnBrk="1" hangingPunct="1"/>
              <a:t>10</a:t>
            </a:fld>
            <a:endParaRPr lang="fr-FR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EE20342-A2BA-4F9B-9B23-5D2776A29968}" type="slidenum">
              <a:rPr lang="fr-FR" smtClean="0"/>
              <a:pPr eaLnBrk="1" hangingPunct="1"/>
              <a:t>11</a:t>
            </a:fld>
            <a:endParaRPr lang="fr-FR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D5FCBB4-B47F-4B7E-BF84-490C7573AB87}" type="slidenum">
              <a:rPr lang="fr-FR" smtClean="0"/>
              <a:pPr eaLnBrk="1" hangingPunct="1"/>
              <a:t>12</a:t>
            </a:fld>
            <a:endParaRPr lang="fr-FR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5E745A7-6BE3-4C35-9D6A-D08EF750C131}" type="slidenum">
              <a:rPr lang="fr-FR" smtClean="0"/>
              <a:pPr eaLnBrk="1" hangingPunct="1"/>
              <a:t>13</a:t>
            </a:fld>
            <a:endParaRPr lang="fr-FR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20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08F5FE2-61BF-4CA5-AF7C-F9BCF44E2E07}" type="slidenum">
              <a:rPr lang="fr-FR" smtClean="0"/>
              <a:pPr eaLnBrk="1" hangingPunct="1"/>
              <a:t>14</a:t>
            </a:fld>
            <a:endParaRPr lang="fr-FR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9CEB5-BD38-4D3E-943A-BDC2293E97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739630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0BF5E-16ED-4C47-BC66-2A7421E658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823421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EFB14-BBDF-4F8E-A7BA-8788306BDE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40653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4F82A-AFA6-4E09-8127-7A7382AD5A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59405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45C12-04D4-49D9-BB93-142066E2DE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813686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9216C-0AEA-4534-9AC6-6359726856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922167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9306C-E37E-4EB5-8B40-8F6DA8FFCB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55535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F660D-439B-4889-8430-2649B3DAAF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824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B7D1B-D175-4437-899F-9700566FD2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585083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32EE3-4F59-4B74-B13B-9757FE06A9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00886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75D36-E620-4C00-B289-7598E23E4A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75461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44951-8D4C-4DFF-A4B2-CBE6F16B8F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08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2AD34856-65F9-4347-AD20-AA5D7BDB85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031" name="Line 9"/>
          <p:cNvSpPr>
            <a:spLocks noChangeShapeType="1"/>
          </p:cNvSpPr>
          <p:nvPr userDrawn="1"/>
        </p:nvSpPr>
        <p:spPr bwMode="auto">
          <a:xfrm>
            <a:off x="468313" y="5734050"/>
            <a:ext cx="8207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itworld.mit.edu/video/302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fr-FR" sz="4000" dirty="0" smtClean="0"/>
              <a:t>Les grandes fonctions</a:t>
            </a:r>
            <a:br>
              <a:rPr lang="fr-FR" sz="4000" dirty="0" smtClean="0"/>
            </a:br>
            <a:r>
              <a:rPr lang="fr-FR" sz="4000" dirty="0" smtClean="0"/>
              <a:t>de la gestion</a:t>
            </a:r>
            <a:br>
              <a:rPr lang="fr-FR" sz="4000" dirty="0" smtClean="0"/>
            </a:br>
            <a:r>
              <a:rPr lang="fr-FR" sz="4000" dirty="0" smtClean="0"/>
              <a:t/>
            </a:r>
            <a:br>
              <a:rPr lang="fr-FR" sz="4000" dirty="0" smtClean="0"/>
            </a:br>
            <a:r>
              <a:rPr lang="fr-FR" sz="1600" dirty="0" smtClean="0"/>
              <a:t>Séance du </a:t>
            </a:r>
            <a:r>
              <a:rPr lang="fr-FR" sz="1600" smtClean="0"/>
              <a:t>23 janvier 2013</a:t>
            </a:r>
            <a:r>
              <a:rPr lang="fr-FR" sz="1600" dirty="0" smtClean="0"/>
              <a:t/>
            </a:r>
            <a:br>
              <a:rPr lang="fr-FR" sz="1600" dirty="0" smtClean="0"/>
            </a:br>
            <a:endParaRPr lang="fr-FR" sz="16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4508500"/>
            <a:ext cx="3417888" cy="1031875"/>
          </a:xfrm>
        </p:spPr>
        <p:txBody>
          <a:bodyPr rtlCol="0">
            <a:normAutofit fontScale="92500" lnSpcReduction="20000"/>
          </a:bodyPr>
          <a:lstStyle/>
          <a:p>
            <a:pPr algn="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CA" sz="1400" smtClean="0"/>
              <a:t>Professeur Eric Champagne</a:t>
            </a:r>
          </a:p>
          <a:p>
            <a:pPr algn="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CA" sz="1400" smtClean="0"/>
              <a:t>École d’études politiques</a:t>
            </a:r>
            <a:endParaRPr lang="fr-FR" sz="1400" smtClean="0"/>
          </a:p>
          <a:p>
            <a:pPr algn="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fr-FR" sz="1400" smtClean="0"/>
              <a:t>Gestion dans le secteur public</a:t>
            </a:r>
            <a:br>
              <a:rPr lang="fr-FR" sz="1400" smtClean="0"/>
            </a:br>
            <a:r>
              <a:rPr lang="fr-FR" sz="1400" smtClean="0"/>
              <a:t>PAP 2027</a:t>
            </a:r>
          </a:p>
        </p:txBody>
      </p:sp>
      <p:pic>
        <p:nvPicPr>
          <p:cNvPr id="3076" name="Picture 6" descr="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 smtClean="0"/>
              <a:t>Objectifs</a:t>
            </a:r>
            <a:r>
              <a:rPr lang="en-CA" sz="4000" smtClean="0"/>
              <a:t> de la séance</a:t>
            </a:r>
            <a:endParaRPr lang="fr-FR" sz="40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39888"/>
            <a:ext cx="8229600" cy="3876675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mtClean="0"/>
              <a:t>Qu’est-ce que la gestion?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mtClean="0"/>
              <a:t>Grandes fonctions de la gestion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mtClean="0"/>
              <a:t>Compétences requises du gestionnaire</a:t>
            </a:r>
          </a:p>
        </p:txBody>
      </p:sp>
      <p:sp>
        <p:nvSpPr>
          <p:cNvPr id="614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3F2E663-5288-4432-96F2-10B02AC84BE3}" type="slidenum">
              <a:rPr lang="fr-FR"/>
              <a:pPr eaLnBrk="1" hangingPunct="1"/>
              <a:t>2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smtClean="0"/>
              <a:t>Qu’est-ce que la gestion?</a:t>
            </a:r>
            <a:endParaRPr lang="fr-FR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smtClean="0"/>
              <a:t>Un peu de sémantique…</a:t>
            </a:r>
            <a:endParaRPr lang="fr-FR" sz="3600" smtClean="0"/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900" smtClean="0">
                <a:solidFill>
                  <a:schemeClr val="hlink"/>
                </a:solidFill>
              </a:rPr>
              <a:t>Management</a:t>
            </a:r>
            <a:r>
              <a:rPr lang="fr-CA" sz="1900" smtClean="0"/>
              <a:t>: L’</a:t>
            </a:r>
            <a:r>
              <a:rPr lang="fr-FR" sz="1900" smtClean="0"/>
              <a:t>ensemble des techniques d'organisation qui sont mises en œuvre pour l'administration d'une entité. (l'Office québécois de la langue française ne recommande pas l'emploi de cet emprunt intégral à l'anglais qui n'ajoute rien de plus que les termes gestion et administration). </a:t>
            </a:r>
            <a:endParaRPr lang="fr-CA" sz="1900" smtClean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900" smtClean="0">
                <a:solidFill>
                  <a:schemeClr val="hlink"/>
                </a:solidFill>
              </a:rPr>
              <a:t>Gestion</a:t>
            </a:r>
            <a:r>
              <a:rPr lang="fr-CA" sz="1900" smtClean="0"/>
              <a:t>: Action de gérer les affaires d’un autre ou ses propres affaires (être responsable d’administrer, conduire, diriger, gouverner, régir, etc.)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900" smtClean="0">
                <a:solidFill>
                  <a:schemeClr val="hlink"/>
                </a:solidFill>
              </a:rPr>
              <a:t>Administration</a:t>
            </a:r>
            <a:r>
              <a:rPr lang="fr-CA" sz="1900" smtClean="0"/>
              <a:t>: Action de gérer un bien ou un ensemble de bien. Souvent utilisé pour désigner les </a:t>
            </a:r>
            <a:r>
              <a:rPr lang="fr-FR" sz="1900" smtClean="0"/>
              <a:t>services chargés d’assurer le fonctionnement d’un État ou d’un service public (ex. l’administration américaine). </a:t>
            </a:r>
            <a:endParaRPr lang="fr-CA" sz="1900" u="sng" smtClean="0"/>
          </a:p>
        </p:txBody>
      </p:sp>
      <p:sp>
        <p:nvSpPr>
          <p:cNvPr id="819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198E5A8-2542-471C-AF33-7DC7AE12F57A}" type="slidenum">
              <a:rPr lang="fr-FR"/>
              <a:pPr eaLnBrk="1" hangingPunct="1"/>
              <a:t>4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  <p:bldP spid="1484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smtClean="0"/>
              <a:t>La gestion: une définition</a:t>
            </a:r>
            <a:endParaRPr lang="fr-FR" sz="3600" smtClean="0"/>
          </a:p>
        </p:txBody>
      </p:sp>
      <p:sp>
        <p:nvSpPr>
          <p:cNvPr id="1863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35063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Dans le cadre du cours, nous ne faisons pas une grande distinction entre management, gestion, ou administration – préférence pour le terme « gestion »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u="sng" smtClean="0"/>
              <a:t>Notre définition</a:t>
            </a:r>
            <a:r>
              <a:rPr lang="fr-CA" sz="2600" smtClean="0"/>
              <a:t>: Processus de planification, d’organisation, de mise en œuvre, de contrôle des ressources publiques et d’amélioration continue et des processus de gestion pour l’atteinte d’objectifs prédéterminés.</a:t>
            </a:r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C8EE4BA-F51E-4D2E-9996-CEABC650169A}" type="slidenum">
              <a:rPr lang="fr-FR"/>
              <a:pPr eaLnBrk="1" hangingPunct="1"/>
              <a:t>5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6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6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0" grpId="0"/>
      <p:bldP spid="1863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smtClean="0"/>
              <a:t>Qu’est-ce que l’on gère?</a:t>
            </a:r>
            <a:endParaRPr lang="fr-FR" sz="3600" smtClean="0"/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On gère des organisations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On gère des ressources organisationnelles - humaines, financières, matérielles et physiques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On gère des actions publiques: programmes et services publics</a:t>
            </a:r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75189F3-7D14-43FA-817D-E406BE3A896A}" type="slidenum">
              <a:rPr lang="fr-FR"/>
              <a:pPr eaLnBrk="1" hangingPunct="1"/>
              <a:t>6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2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2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/>
      <p:bldP spid="2027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855662"/>
          </a:xfrm>
        </p:spPr>
        <p:txBody>
          <a:bodyPr/>
          <a:lstStyle/>
          <a:p>
            <a:r>
              <a:rPr lang="fr-CA" sz="3600" smtClean="0"/>
              <a:t>À quoi sert la gestion?</a:t>
            </a:r>
            <a:endParaRPr lang="fr-FR" sz="3600" smtClean="0"/>
          </a:p>
        </p:txBody>
      </p:sp>
      <p:sp>
        <p:nvSpPr>
          <p:cNvPr id="11267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515D67C-3B0B-4B38-A2F3-B83AA8AF96AF}" type="slidenum">
              <a:rPr lang="fr-FR"/>
              <a:pPr eaLnBrk="1" hangingPunct="1"/>
              <a:t>7</a:t>
            </a:fld>
            <a:endParaRPr lang="fr-FR"/>
          </a:p>
        </p:txBody>
      </p:sp>
      <p:graphicFrame>
        <p:nvGraphicFramePr>
          <p:cNvPr id="3" name="Diagramme 2"/>
          <p:cNvGraphicFramePr/>
          <p:nvPr/>
        </p:nvGraphicFramePr>
        <p:xfrm>
          <a:off x="755576" y="1052736"/>
          <a:ext cx="770485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0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smtClean="0"/>
              <a:t>Les limites de la gestion</a:t>
            </a:r>
            <a:endParaRPr lang="fr-FR" sz="3600" smtClean="0"/>
          </a:p>
        </p:txBody>
      </p:sp>
      <p:sp>
        <p:nvSpPr>
          <p:cNvPr id="2232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35063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smtClean="0"/>
              <a:t>L’enseignement des sciences de la gestion est fondé sur l’analyse, la rigueur et la rationalité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smtClean="0"/>
              <a:t>Mais… les recherches démontrent que </a:t>
            </a:r>
            <a:r>
              <a:rPr lang="fr-CA" sz="2800" u="sng" smtClean="0"/>
              <a:t>l’intuition</a:t>
            </a:r>
            <a:r>
              <a:rPr lang="fr-CA" sz="2800" smtClean="0"/>
              <a:t> et </a:t>
            </a:r>
            <a:r>
              <a:rPr lang="fr-CA" sz="2800" u="sng" smtClean="0"/>
              <a:t>l’expérience</a:t>
            </a:r>
            <a:r>
              <a:rPr lang="fr-CA" sz="2800" smtClean="0"/>
              <a:t> sont tout aussi importantes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smtClean="0"/>
              <a:t>Le meilleur gestionnaire est celui qui est capable de coupler les trois: analyse, intuition, expérience</a:t>
            </a: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7D571C1D-B6DE-4367-A532-3854F6A93FB8}" type="slidenum">
              <a:rPr lang="fr-FR"/>
              <a:pPr eaLnBrk="1" hangingPunct="1"/>
              <a:t>8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4" grpId="0"/>
      <p:bldP spid="2232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4000" smtClean="0"/>
              <a:t>Debating the Merits of</a:t>
            </a:r>
            <a:br>
              <a:rPr lang="fr-FR" sz="4000" smtClean="0"/>
            </a:br>
            <a:r>
              <a:rPr lang="fr-FR" sz="4000" smtClean="0"/>
              <a:t>Business Education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59025"/>
            <a:ext cx="8218488" cy="41656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fr-CA" smtClean="0">
                <a:hlinkClick r:id="rId3"/>
              </a:rPr>
              <a:t>http://mitworld.mit.edu/video/302/</a:t>
            </a:r>
            <a:endParaRPr lang="fr-FR" smtClean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en-CA" smtClean="0"/>
              <a:t>Interview with Mintzberg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fr-CA" sz="3500" smtClean="0"/>
              <a:t>2:07 to 13:10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None/>
            </a:pPr>
            <a:endParaRPr lang="fr-CA" sz="3500" smtClean="0"/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7F2EF94A-4720-4716-B51C-234005A35541}" type="slidenum">
              <a:rPr lang="fr-FR"/>
              <a:pPr eaLnBrk="1" hangingPunct="1"/>
              <a:t>9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0" grpId="0"/>
      <p:bldP spid="1505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BED0CCA-51B8-46A1-83FE-1EE31B7B1B1F}" type="slidenum">
              <a:rPr lang="fr-FR" smtClean="0"/>
              <a:pPr eaLnBrk="1" hangingPunct="1"/>
              <a:t>10</a:t>
            </a:fld>
            <a:endParaRPr lang="fr-FR" smtClean="0"/>
          </a:p>
        </p:txBody>
      </p:sp>
      <p:graphicFrame>
        <p:nvGraphicFramePr>
          <p:cNvPr id="2" name="Diagramme 1"/>
          <p:cNvGraphicFramePr/>
          <p:nvPr/>
        </p:nvGraphicFramePr>
        <p:xfrm>
          <a:off x="755576" y="332656"/>
          <a:ext cx="792088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927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200" smtClean="0"/>
              <a:t>La gestion:</a:t>
            </a:r>
            <a:br>
              <a:rPr lang="fr-CA" sz="3200" smtClean="0"/>
            </a:br>
            <a:r>
              <a:rPr lang="fr-CA" sz="3200" smtClean="0"/>
              <a:t>un univers théorique et empirique</a:t>
            </a:r>
            <a:endParaRPr lang="fr-FR" sz="3200" smtClean="0"/>
          </a:p>
        </p:txBody>
      </p:sp>
      <p:sp>
        <p:nvSpPr>
          <p:cNvPr id="1536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6873E0F-7DB7-413B-8737-689D0ACE5821}" type="slidenum">
              <a:rPr lang="fr-FR"/>
              <a:pPr eaLnBrk="1" hangingPunct="1"/>
              <a:t>11</a:t>
            </a:fld>
            <a:endParaRPr lang="fr-FR"/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1196975"/>
            <a:ext cx="7561263" cy="440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6530975" y="3684588"/>
            <a:ext cx="1655763" cy="488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CA" sz="1300"/>
              <a:t>Expérimentation</a:t>
            </a:r>
          </a:p>
          <a:p>
            <a:pPr eaLnBrk="1" hangingPunct="1"/>
            <a:r>
              <a:rPr lang="en-CA" sz="1300"/>
              <a:t>sur le terrain</a:t>
            </a:r>
            <a:endParaRPr lang="fr-FR" sz="1300"/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4643438" y="3452813"/>
            <a:ext cx="18891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CA" sz="1000" b="1">
                <a:solidFill>
                  <a:schemeClr val="bg1"/>
                </a:solidFill>
              </a:rPr>
              <a:t>Généraliser à partir des faits</a:t>
            </a:r>
            <a:endParaRPr lang="fr-FR" sz="1000" b="1">
              <a:solidFill>
                <a:schemeClr val="bg1"/>
              </a:solidFill>
            </a:endParaRPr>
          </a:p>
        </p:txBody>
      </p:sp>
      <p:sp>
        <p:nvSpPr>
          <p:cNvPr id="15367" name="Text Box 8"/>
          <p:cNvSpPr txBox="1">
            <a:spLocks noChangeArrowheads="1"/>
          </p:cNvSpPr>
          <p:nvPr/>
        </p:nvSpPr>
        <p:spPr bwMode="auto">
          <a:xfrm>
            <a:off x="6516688" y="3429000"/>
            <a:ext cx="990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CA" sz="1000" b="1">
                <a:solidFill>
                  <a:schemeClr val="bg1"/>
                </a:solidFill>
              </a:rPr>
              <a:t>Essais-erreur</a:t>
            </a:r>
            <a:endParaRPr lang="fr-FR" sz="1000" b="1">
              <a:solidFill>
                <a:schemeClr val="bg1"/>
              </a:solidFill>
            </a:endParaRPr>
          </a:p>
        </p:txBody>
      </p:sp>
      <p:sp>
        <p:nvSpPr>
          <p:cNvPr id="15368" name="Text Box 9"/>
          <p:cNvSpPr txBox="1">
            <a:spLocks noChangeArrowheads="1"/>
          </p:cNvSpPr>
          <p:nvPr/>
        </p:nvSpPr>
        <p:spPr bwMode="auto">
          <a:xfrm>
            <a:off x="2555875" y="3429000"/>
            <a:ext cx="15430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CA" sz="1000" b="1">
                <a:solidFill>
                  <a:schemeClr val="bg1"/>
                </a:solidFill>
              </a:rPr>
              <a:t>Raisonnement logique</a:t>
            </a:r>
            <a:endParaRPr lang="fr-FR" sz="1000" b="1">
              <a:solidFill>
                <a:schemeClr val="bg1"/>
              </a:solidFill>
            </a:endParaRPr>
          </a:p>
        </p:txBody>
      </p:sp>
      <p:sp>
        <p:nvSpPr>
          <p:cNvPr id="15369" name="Text Box 10"/>
          <p:cNvSpPr txBox="1">
            <a:spLocks noChangeArrowheads="1"/>
          </p:cNvSpPr>
          <p:nvPr/>
        </p:nvSpPr>
        <p:spPr bwMode="auto">
          <a:xfrm>
            <a:off x="860425" y="5826125"/>
            <a:ext cx="49355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CA" sz="1200" b="1" i="1"/>
              <a:t>Source: Adapté de Bureau S. (2006). À quoi sert le management? </a:t>
            </a:r>
            <a:endParaRPr lang="fr-FR" sz="1200" b="1" i="1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8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smtClean="0"/>
              <a:t>Leçons…</a:t>
            </a:r>
            <a:endParaRPr lang="fr-FR" sz="3600" smtClean="0"/>
          </a:p>
        </p:txBody>
      </p:sp>
      <p:sp>
        <p:nvSpPr>
          <p:cNvPr id="2273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Dans ce cours nous allons travailler sur l’approche « rationnelle » du management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Mais la gestion est un métier qui s’apprend de manière continue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Il faut apprendre la méthode (science) mais aussi développer l’art de la gestion (intuition) et apprendre des leçons de l’expérience (métier)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smtClean="0"/>
              <a:t>Il faut surtout demeurer humble…</a:t>
            </a:r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E9332AB-F18D-4376-A08A-64B740DBA125}" type="slidenum">
              <a:rPr lang="fr-FR"/>
              <a:pPr eaLnBrk="1" hangingPunct="1"/>
              <a:t>12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7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7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0" grpId="0"/>
      <p:bldP spid="2273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smtClean="0"/>
              <a:t>Les fonctions de la gestion</a:t>
            </a:r>
            <a:endParaRPr lang="fr-FR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2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600" dirty="0" smtClean="0"/>
              <a:t>Quatre grandes fonctions de la gestion</a:t>
            </a:r>
            <a:br>
              <a:rPr lang="fr-CA" sz="3600" dirty="0" smtClean="0"/>
            </a:br>
            <a:r>
              <a:rPr lang="fr-CA" sz="2700" dirty="0" smtClean="0"/>
              <a:t>Roue de </a:t>
            </a:r>
            <a:r>
              <a:rPr lang="fr-CA" sz="2700" dirty="0" err="1" smtClean="0"/>
              <a:t>Demming</a:t>
            </a:r>
            <a:r>
              <a:rPr lang="fr-CA" sz="2700" dirty="0" smtClean="0"/>
              <a:t> (gestion de la qualité)</a:t>
            </a:r>
            <a:endParaRPr lang="fr-FR" sz="2700" dirty="0" smtClean="0"/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E01A92F-FF7C-4317-B236-D5C99048AA46}" type="slidenum">
              <a:rPr lang="fr-FR"/>
              <a:pPr eaLnBrk="1" hangingPunct="1"/>
              <a:t>14</a:t>
            </a:fld>
            <a:endParaRPr lang="fr-FR"/>
          </a:p>
        </p:txBody>
      </p:sp>
      <p:graphicFrame>
        <p:nvGraphicFramePr>
          <p:cNvPr id="3" name="Diagramme 2"/>
          <p:cNvGraphicFramePr/>
          <p:nvPr/>
        </p:nvGraphicFramePr>
        <p:xfrm>
          <a:off x="251520" y="1196752"/>
          <a:ext cx="864096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 autoUpdateAnimBg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2218</TotalTime>
  <Words>408</Words>
  <Application>Microsoft Office PowerPoint</Application>
  <PresentationFormat>Affichage à l'écran (4:3)</PresentationFormat>
  <Paragraphs>81</Paragraphs>
  <Slides>14</Slides>
  <Notes>14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Les grandes fonctions de la gestion  Séance du 23 janvier 2013 </vt:lpstr>
      <vt:lpstr>Objectifs de la séance</vt:lpstr>
      <vt:lpstr>Qu’est-ce que la gestion?</vt:lpstr>
      <vt:lpstr>Un peu de sémantique…</vt:lpstr>
      <vt:lpstr>La gestion: une définition</vt:lpstr>
      <vt:lpstr>Qu’est-ce que l’on gère?</vt:lpstr>
      <vt:lpstr>À quoi sert la gestion?</vt:lpstr>
      <vt:lpstr>Les limites de la gestion</vt:lpstr>
      <vt:lpstr>Debating the Merits of Business Education</vt:lpstr>
      <vt:lpstr>Présentation PowerPoint</vt:lpstr>
      <vt:lpstr>La gestion: un univers théorique et empirique</vt:lpstr>
      <vt:lpstr>Leçons…</vt:lpstr>
      <vt:lpstr>Les fonctions de la gestion</vt:lpstr>
      <vt:lpstr>Quatre grandes fonctions de la gestion Roue de Demming (gestion de la qualité)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Eric Champagne</cp:lastModifiedBy>
  <cp:revision>85</cp:revision>
  <dcterms:created xsi:type="dcterms:W3CDTF">2009-01-08T15:04:08Z</dcterms:created>
  <dcterms:modified xsi:type="dcterms:W3CDTF">2013-01-28T16:37:48Z</dcterms:modified>
</cp:coreProperties>
</file>