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256" r:id="rId2"/>
    <p:sldId id="263" r:id="rId3"/>
    <p:sldId id="259" r:id="rId4"/>
    <p:sldId id="260" r:id="rId5"/>
    <p:sldId id="261" r:id="rId6"/>
    <p:sldId id="262" r:id="rId7"/>
    <p:sldId id="316" r:id="rId8"/>
    <p:sldId id="317" r:id="rId9"/>
    <p:sldId id="318" r:id="rId10"/>
    <p:sldId id="264" r:id="rId11"/>
    <p:sldId id="266" r:id="rId12"/>
    <p:sldId id="267" r:id="rId13"/>
    <p:sldId id="265" r:id="rId14"/>
    <p:sldId id="268" r:id="rId15"/>
    <p:sldId id="269" r:id="rId16"/>
    <p:sldId id="273" r:id="rId17"/>
    <p:sldId id="271" r:id="rId18"/>
    <p:sldId id="281" r:id="rId19"/>
    <p:sldId id="274" r:id="rId20"/>
    <p:sldId id="275" r:id="rId21"/>
    <p:sldId id="276" r:id="rId22"/>
    <p:sldId id="278" r:id="rId23"/>
    <p:sldId id="279" r:id="rId24"/>
    <p:sldId id="277" r:id="rId25"/>
    <p:sldId id="280" r:id="rId26"/>
    <p:sldId id="287" r:id="rId27"/>
    <p:sldId id="284" r:id="rId28"/>
    <p:sldId id="285" r:id="rId29"/>
    <p:sldId id="286" r:id="rId30"/>
    <p:sldId id="288" r:id="rId31"/>
    <p:sldId id="289" r:id="rId32"/>
    <p:sldId id="290" r:id="rId33"/>
    <p:sldId id="291" r:id="rId34"/>
    <p:sldId id="292" r:id="rId35"/>
    <p:sldId id="319" r:id="rId36"/>
    <p:sldId id="293" r:id="rId37"/>
    <p:sldId id="320" r:id="rId38"/>
    <p:sldId id="321" r:id="rId39"/>
    <p:sldId id="322" r:id="rId40"/>
    <p:sldId id="323" r:id="rId41"/>
    <p:sldId id="324" r:id="rId42"/>
    <p:sldId id="325" r:id="rId43"/>
    <p:sldId id="326" r:id="rId44"/>
    <p:sldId id="327" r:id="rId45"/>
    <p:sldId id="329" r:id="rId46"/>
    <p:sldId id="330" r:id="rId47"/>
    <p:sldId id="332" r:id="rId48"/>
    <p:sldId id="333" r:id="rId49"/>
    <p:sldId id="331" r:id="rId50"/>
    <p:sldId id="334" r:id="rId51"/>
    <p:sldId id="335" r:id="rId52"/>
    <p:sldId id="336" r:id="rId53"/>
    <p:sldId id="328" r:id="rId54"/>
    <p:sldId id="295" r:id="rId55"/>
    <p:sldId id="296" r:id="rId56"/>
    <p:sldId id="298" r:id="rId57"/>
    <p:sldId id="299" r:id="rId58"/>
    <p:sldId id="300" r:id="rId59"/>
    <p:sldId id="301" r:id="rId60"/>
    <p:sldId id="302" r:id="rId61"/>
    <p:sldId id="303" r:id="rId62"/>
    <p:sldId id="304" r:id="rId63"/>
    <p:sldId id="305" r:id="rId64"/>
    <p:sldId id="306" r:id="rId65"/>
    <p:sldId id="307" r:id="rId66"/>
    <p:sldId id="308" r:id="rId67"/>
    <p:sldId id="309" r:id="rId68"/>
    <p:sldId id="310" r:id="rId69"/>
    <p:sldId id="311" r:id="rId70"/>
    <p:sldId id="312" r:id="rId71"/>
    <p:sldId id="314" r:id="rId72"/>
    <p:sldId id="315"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527" autoAdjust="0"/>
  </p:normalViewPr>
  <p:slideViewPr>
    <p:cSldViewPr>
      <p:cViewPr varScale="1">
        <p:scale>
          <a:sx n="106" d="100"/>
          <a:sy n="106" d="100"/>
        </p:scale>
        <p:origin x="176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BE426C-A59B-4D65-814F-ABD20A649178}" type="datetimeFigureOut">
              <a:rPr lang="en-CA" smtClean="0"/>
              <a:pPr/>
              <a:t>2019-04-01</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AF945F-C37C-4A7E-A4BD-1C21083FBBAB}" type="slidenum">
              <a:rPr lang="en-CA" smtClean="0"/>
              <a:pPr/>
              <a:t>‹#›</a:t>
            </a:fld>
            <a:endParaRPr lang="en-CA"/>
          </a:p>
        </p:txBody>
      </p:sp>
    </p:spTree>
    <p:extLst>
      <p:ext uri="{BB962C8B-B14F-4D97-AF65-F5344CB8AC3E}">
        <p14:creationId xmlns:p14="http://schemas.microsoft.com/office/powerpoint/2010/main" val="3323240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Note, pre-confederation era</a:t>
            </a:r>
            <a:r>
              <a:rPr lang="en-CA" baseline="0" dirty="0" smtClean="0"/>
              <a:t> + pre germ theory</a:t>
            </a:r>
            <a:endParaRPr lang="en-CA" dirty="0" smtClean="0"/>
          </a:p>
          <a:p>
            <a:r>
              <a:rPr lang="en-CA" dirty="0" smtClean="0"/>
              <a:t>1854 –</a:t>
            </a:r>
            <a:r>
              <a:rPr lang="en-CA" baseline="0" dirty="0" smtClean="0"/>
              <a:t> outbreak of cholera in the UK</a:t>
            </a:r>
            <a:endParaRPr lang="en-CA" dirty="0" smtClean="0"/>
          </a:p>
          <a:p>
            <a:r>
              <a:rPr lang="en-CA" dirty="0" smtClean="0"/>
              <a:t>Seven</a:t>
            </a:r>
            <a:r>
              <a:rPr lang="en-CA" baseline="0" dirty="0" smtClean="0"/>
              <a:t> epidemics of cholera in Canadian history – have killed 20,000 people</a:t>
            </a:r>
            <a:endParaRPr lang="en-CA" dirty="0" smtClean="0"/>
          </a:p>
          <a:p>
            <a:r>
              <a:rPr lang="en-CA" dirty="0" smtClean="0"/>
              <a:t>Poor sanitation –</a:t>
            </a:r>
            <a:r>
              <a:rPr lang="en-CA" baseline="0" dirty="0" smtClean="0"/>
              <a:t> contaminated water </a:t>
            </a:r>
            <a:r>
              <a:rPr lang="en-CA" baseline="0" dirty="0" smtClean="0">
                <a:sym typeface="Wingdings" panose="05000000000000000000" pitchFamily="2" charset="2"/>
              </a:rPr>
              <a:t> spread</a:t>
            </a:r>
          </a:p>
          <a:p>
            <a:r>
              <a:rPr lang="en-CA" baseline="0" dirty="0" err="1" smtClean="0">
                <a:sym typeface="Wingdings" panose="05000000000000000000" pitchFamily="2" charset="2"/>
              </a:rPr>
              <a:t>Dukoral</a:t>
            </a:r>
            <a:r>
              <a:rPr lang="en-CA" baseline="0" dirty="0" smtClean="0">
                <a:sym typeface="Wingdings" panose="05000000000000000000" pitchFamily="2" charset="2"/>
              </a:rPr>
              <a:t> = vaccine (</a:t>
            </a:r>
            <a:r>
              <a:rPr lang="en-CA" baseline="0" dirty="0" err="1" smtClean="0">
                <a:sym typeface="Wingdings" panose="05000000000000000000" pitchFamily="2" charset="2"/>
              </a:rPr>
              <a:t>sanofi-pasteur</a:t>
            </a:r>
            <a:r>
              <a:rPr lang="en-CA" baseline="0" dirty="0" smtClean="0">
                <a:sym typeface="Wingdings" panose="05000000000000000000" pitchFamily="2" charset="2"/>
              </a:rPr>
              <a:t> – now </a:t>
            </a:r>
            <a:r>
              <a:rPr lang="en-CA" baseline="0" dirty="0" err="1" smtClean="0">
                <a:sym typeface="Wingdings" panose="05000000000000000000" pitchFamily="2" charset="2"/>
              </a:rPr>
              <a:t>Crucell</a:t>
            </a:r>
            <a:r>
              <a:rPr lang="en-CA" baseline="0" dirty="0" smtClean="0">
                <a:sym typeface="Wingdings" panose="05000000000000000000" pitchFamily="2" charset="2"/>
              </a:rPr>
              <a:t>)</a:t>
            </a:r>
            <a:endParaRPr lang="en-CA" dirty="0" smtClean="0"/>
          </a:p>
          <a:p>
            <a:r>
              <a:rPr lang="en-CA" dirty="0" smtClean="0"/>
              <a:t>1995-2004: 1-8</a:t>
            </a:r>
            <a:r>
              <a:rPr lang="en-CA" baseline="0" dirty="0" smtClean="0"/>
              <a:t> cases annually</a:t>
            </a:r>
          </a:p>
          <a:p>
            <a:endParaRPr lang="en-CA" dirty="0"/>
          </a:p>
        </p:txBody>
      </p:sp>
      <p:sp>
        <p:nvSpPr>
          <p:cNvPr id="4" name="Slide Number Placeholder 3"/>
          <p:cNvSpPr>
            <a:spLocks noGrp="1"/>
          </p:cNvSpPr>
          <p:nvPr>
            <p:ph type="sldNum" sz="quarter" idx="10"/>
          </p:nvPr>
        </p:nvSpPr>
        <p:spPr/>
        <p:txBody>
          <a:bodyPr/>
          <a:lstStyle/>
          <a:p>
            <a:fld id="{9AEEF0B0-5766-4AAF-9D7C-E8A082213E93}" type="slidenum">
              <a:rPr lang="en-CA" smtClean="0"/>
              <a:pPr/>
              <a:t>3</a:t>
            </a:fld>
            <a:endParaRPr lang="en-CA"/>
          </a:p>
        </p:txBody>
      </p:sp>
    </p:spTree>
    <p:extLst>
      <p:ext uri="{BB962C8B-B14F-4D97-AF65-F5344CB8AC3E}">
        <p14:creationId xmlns:p14="http://schemas.microsoft.com/office/powerpoint/2010/main" val="4172924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9AEEF0B0-5766-4AAF-9D7C-E8A082213E93}" type="slidenum">
              <a:rPr lang="en-CA" smtClean="0"/>
              <a:pPr/>
              <a:t>5</a:t>
            </a:fld>
            <a:endParaRPr lang="en-CA"/>
          </a:p>
        </p:txBody>
      </p:sp>
    </p:spTree>
    <p:extLst>
      <p:ext uri="{BB962C8B-B14F-4D97-AF65-F5344CB8AC3E}">
        <p14:creationId xmlns:p14="http://schemas.microsoft.com/office/powerpoint/2010/main" val="546926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9AEEF0B0-5766-4AAF-9D7C-E8A082213E93}" type="slidenum">
              <a:rPr lang="en-CA" smtClean="0"/>
              <a:pPr/>
              <a:t>6</a:t>
            </a:fld>
            <a:endParaRPr lang="en-CA"/>
          </a:p>
        </p:txBody>
      </p:sp>
    </p:spTree>
    <p:extLst>
      <p:ext uri="{BB962C8B-B14F-4D97-AF65-F5344CB8AC3E}">
        <p14:creationId xmlns:p14="http://schemas.microsoft.com/office/powerpoint/2010/main" val="546926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4BC8EB6-FAD2-4393-AAB9-7F07D69E4783}" type="slidenum">
              <a:rPr lang="en-CA" smtClean="0"/>
              <a:pPr/>
              <a:t>11</a:t>
            </a:fld>
            <a:endParaRPr lang="en-CA"/>
          </a:p>
        </p:txBody>
      </p:sp>
    </p:spTree>
    <p:extLst>
      <p:ext uri="{BB962C8B-B14F-4D97-AF65-F5344CB8AC3E}">
        <p14:creationId xmlns:p14="http://schemas.microsoft.com/office/powerpoint/2010/main" val="15533435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p:spPr>
        <p:txBody>
          <a:bodyPr/>
          <a:lstStyle>
            <a:lvl1pPr algn="l" eaLnBrk="0" hangingPunct="0">
              <a:spcBef>
                <a:spcPct val="30000"/>
              </a:spcBef>
              <a:defRPr sz="1200">
                <a:solidFill>
                  <a:schemeClr val="tx1"/>
                </a:solidFill>
                <a:latin typeface="Times New Roman" pitchFamily="18" charset="0"/>
              </a:defRPr>
            </a:lvl1pPr>
            <a:lvl2pPr marL="729057" indent="-280406" algn="l" eaLnBrk="0" hangingPunct="0">
              <a:spcBef>
                <a:spcPct val="30000"/>
              </a:spcBef>
              <a:defRPr sz="1200">
                <a:solidFill>
                  <a:schemeClr val="tx1"/>
                </a:solidFill>
                <a:latin typeface="Times New Roman" pitchFamily="18" charset="0"/>
              </a:defRPr>
            </a:lvl2pPr>
            <a:lvl3pPr marL="1121626" indent="-224325" algn="l" eaLnBrk="0" hangingPunct="0">
              <a:spcBef>
                <a:spcPct val="30000"/>
              </a:spcBef>
              <a:defRPr sz="1200">
                <a:solidFill>
                  <a:schemeClr val="tx1"/>
                </a:solidFill>
                <a:latin typeface="Times New Roman" pitchFamily="18" charset="0"/>
              </a:defRPr>
            </a:lvl3pPr>
            <a:lvl4pPr marL="1570276" indent="-224325" algn="l" eaLnBrk="0" hangingPunct="0">
              <a:spcBef>
                <a:spcPct val="30000"/>
              </a:spcBef>
              <a:defRPr sz="1200">
                <a:solidFill>
                  <a:schemeClr val="tx1"/>
                </a:solidFill>
                <a:latin typeface="Times New Roman" pitchFamily="18" charset="0"/>
              </a:defRPr>
            </a:lvl4pPr>
            <a:lvl5pPr marL="2018927" indent="-224325" algn="l" eaLnBrk="0" hangingPunct="0">
              <a:spcBef>
                <a:spcPct val="30000"/>
              </a:spcBef>
              <a:defRPr sz="1200">
                <a:solidFill>
                  <a:schemeClr val="tx1"/>
                </a:solidFill>
                <a:latin typeface="Times New Roman" pitchFamily="18" charset="0"/>
              </a:defRPr>
            </a:lvl5pPr>
            <a:lvl6pPr marL="2467577" indent="-224325" eaLnBrk="0" fontAlgn="base" hangingPunct="0">
              <a:spcBef>
                <a:spcPct val="30000"/>
              </a:spcBef>
              <a:spcAft>
                <a:spcPct val="0"/>
              </a:spcAft>
              <a:defRPr sz="1200">
                <a:solidFill>
                  <a:schemeClr val="tx1"/>
                </a:solidFill>
                <a:latin typeface="Times New Roman" pitchFamily="18" charset="0"/>
              </a:defRPr>
            </a:lvl6pPr>
            <a:lvl7pPr marL="2916227" indent="-224325" eaLnBrk="0" fontAlgn="base" hangingPunct="0">
              <a:spcBef>
                <a:spcPct val="30000"/>
              </a:spcBef>
              <a:spcAft>
                <a:spcPct val="0"/>
              </a:spcAft>
              <a:defRPr sz="1200">
                <a:solidFill>
                  <a:schemeClr val="tx1"/>
                </a:solidFill>
                <a:latin typeface="Times New Roman" pitchFamily="18" charset="0"/>
              </a:defRPr>
            </a:lvl7pPr>
            <a:lvl8pPr marL="3364878" indent="-224325" eaLnBrk="0" fontAlgn="base" hangingPunct="0">
              <a:spcBef>
                <a:spcPct val="30000"/>
              </a:spcBef>
              <a:spcAft>
                <a:spcPct val="0"/>
              </a:spcAft>
              <a:defRPr sz="1200">
                <a:solidFill>
                  <a:schemeClr val="tx1"/>
                </a:solidFill>
                <a:latin typeface="Times New Roman" pitchFamily="18" charset="0"/>
              </a:defRPr>
            </a:lvl8pPr>
            <a:lvl9pPr marL="3813528" indent="-22432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24607550-B34D-4F1F-9114-A154C2E1F96D}" type="slidenum">
              <a:rPr lang="en-CA" altLang="en-US" smtClean="0"/>
              <a:pPr algn="r" eaLnBrk="1" hangingPunct="1">
                <a:spcBef>
                  <a:spcPct val="0"/>
                </a:spcBef>
              </a:pPr>
              <a:t>35</a:t>
            </a:fld>
            <a:endParaRPr lang="en-CA" altLang="en-US" smtClean="0"/>
          </a:p>
        </p:txBody>
      </p:sp>
      <p:sp>
        <p:nvSpPr>
          <p:cNvPr id="134147" name="Rectangle 2"/>
          <p:cNvSpPr>
            <a:spLocks noGrp="1" noRot="1" noChangeAspect="1" noChangeArrowheads="1" noTextEdit="1"/>
          </p:cNvSpPr>
          <p:nvPr>
            <p:ph type="sldImg"/>
          </p:nvPr>
        </p:nvSpPr>
        <p:spPr>
          <a:xfrm>
            <a:off x="1143000" y="685800"/>
            <a:ext cx="4572000" cy="3429000"/>
          </a:xfrm>
          <a:ln/>
        </p:spPr>
      </p:sp>
      <p:sp>
        <p:nvSpPr>
          <p:cNvPr id="134148" name="Rectangle 3"/>
          <p:cNvSpPr>
            <a:spLocks noGrp="1" noChangeArrowheads="1"/>
          </p:cNvSpPr>
          <p:nvPr>
            <p:ph type="body" idx="1"/>
          </p:nvPr>
        </p:nvSpPr>
        <p:spPr>
          <a:xfrm>
            <a:off x="914711" y="4344025"/>
            <a:ext cx="5028579" cy="4114488"/>
          </a:xfrm>
          <a:noFill/>
        </p:spPr>
        <p:txBody>
          <a:bodyPr/>
          <a:lstStyle/>
          <a:p>
            <a:pPr eaLnBrk="1" hangingPunct="1"/>
            <a:endParaRPr lang="en-CA" altLang="en-US" sz="1400">
              <a:ea typeface="ＭＳ ゴシック" pitchFamily="49"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06648" eaLnBrk="0" hangingPunct="0">
              <a:spcBef>
                <a:spcPct val="30000"/>
              </a:spcBef>
              <a:defRPr sz="1200">
                <a:solidFill>
                  <a:schemeClr val="tx1"/>
                </a:solidFill>
                <a:latin typeface="Times New Roman" pitchFamily="18" charset="0"/>
              </a:defRPr>
            </a:lvl1pPr>
            <a:lvl2pPr marL="729057" indent="-280406" algn="l" defTabSz="906648" eaLnBrk="0" hangingPunct="0">
              <a:spcBef>
                <a:spcPct val="30000"/>
              </a:spcBef>
              <a:defRPr sz="1200">
                <a:solidFill>
                  <a:schemeClr val="tx1"/>
                </a:solidFill>
                <a:latin typeface="Times New Roman" pitchFamily="18" charset="0"/>
              </a:defRPr>
            </a:lvl2pPr>
            <a:lvl3pPr marL="1121626" indent="-224325" algn="l" defTabSz="906648" eaLnBrk="0" hangingPunct="0">
              <a:spcBef>
                <a:spcPct val="30000"/>
              </a:spcBef>
              <a:defRPr sz="1200">
                <a:solidFill>
                  <a:schemeClr val="tx1"/>
                </a:solidFill>
                <a:latin typeface="Times New Roman" pitchFamily="18" charset="0"/>
              </a:defRPr>
            </a:lvl3pPr>
            <a:lvl4pPr marL="1570276" indent="-224325" algn="l" defTabSz="906648" eaLnBrk="0" hangingPunct="0">
              <a:spcBef>
                <a:spcPct val="30000"/>
              </a:spcBef>
              <a:defRPr sz="1200">
                <a:solidFill>
                  <a:schemeClr val="tx1"/>
                </a:solidFill>
                <a:latin typeface="Times New Roman" pitchFamily="18" charset="0"/>
              </a:defRPr>
            </a:lvl4pPr>
            <a:lvl5pPr marL="2018927" indent="-224325" algn="l" defTabSz="906648" eaLnBrk="0" hangingPunct="0">
              <a:spcBef>
                <a:spcPct val="30000"/>
              </a:spcBef>
              <a:defRPr sz="1200">
                <a:solidFill>
                  <a:schemeClr val="tx1"/>
                </a:solidFill>
                <a:latin typeface="Times New Roman" pitchFamily="18" charset="0"/>
              </a:defRPr>
            </a:lvl5pPr>
            <a:lvl6pPr marL="2467577" indent="-224325" defTabSz="906648" eaLnBrk="0" fontAlgn="base" hangingPunct="0">
              <a:spcBef>
                <a:spcPct val="30000"/>
              </a:spcBef>
              <a:spcAft>
                <a:spcPct val="0"/>
              </a:spcAft>
              <a:defRPr sz="1200">
                <a:solidFill>
                  <a:schemeClr val="tx1"/>
                </a:solidFill>
                <a:latin typeface="Times New Roman" pitchFamily="18" charset="0"/>
              </a:defRPr>
            </a:lvl6pPr>
            <a:lvl7pPr marL="2916227" indent="-224325" defTabSz="906648" eaLnBrk="0" fontAlgn="base" hangingPunct="0">
              <a:spcBef>
                <a:spcPct val="30000"/>
              </a:spcBef>
              <a:spcAft>
                <a:spcPct val="0"/>
              </a:spcAft>
              <a:defRPr sz="1200">
                <a:solidFill>
                  <a:schemeClr val="tx1"/>
                </a:solidFill>
                <a:latin typeface="Times New Roman" pitchFamily="18" charset="0"/>
              </a:defRPr>
            </a:lvl7pPr>
            <a:lvl8pPr marL="3364878" indent="-224325" defTabSz="906648" eaLnBrk="0" fontAlgn="base" hangingPunct="0">
              <a:spcBef>
                <a:spcPct val="30000"/>
              </a:spcBef>
              <a:spcAft>
                <a:spcPct val="0"/>
              </a:spcAft>
              <a:defRPr sz="1200">
                <a:solidFill>
                  <a:schemeClr val="tx1"/>
                </a:solidFill>
                <a:latin typeface="Times New Roman" pitchFamily="18" charset="0"/>
              </a:defRPr>
            </a:lvl8pPr>
            <a:lvl9pPr marL="3813528" indent="-224325" defTabSz="906648"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AABA19FD-3633-419F-980F-C6AA05430C03}" type="slidenum">
              <a:rPr lang="en-CA" altLang="en-US" smtClean="0">
                <a:solidFill>
                  <a:srgbClr val="000000"/>
                </a:solidFill>
              </a:rPr>
              <a:pPr algn="r" eaLnBrk="1" hangingPunct="1">
                <a:spcBef>
                  <a:spcPct val="0"/>
                </a:spcBef>
              </a:pPr>
              <a:t>37</a:t>
            </a:fld>
            <a:endParaRPr lang="en-CA" altLang="en-US" smtClean="0">
              <a:solidFill>
                <a:srgbClr val="000000"/>
              </a:solidFill>
            </a:endParaRPr>
          </a:p>
        </p:txBody>
      </p:sp>
      <p:sp>
        <p:nvSpPr>
          <p:cNvPr id="138243" name="Rectangle 2"/>
          <p:cNvSpPr>
            <a:spLocks noGrp="1" noRot="1" noChangeAspect="1" noChangeArrowheads="1" noTextEdit="1"/>
          </p:cNvSpPr>
          <p:nvPr>
            <p:ph type="sldImg"/>
          </p:nvPr>
        </p:nvSpPr>
        <p:spPr>
          <a:xfrm>
            <a:off x="1143000" y="685800"/>
            <a:ext cx="4572000" cy="3429000"/>
          </a:xfrm>
          <a:ln/>
        </p:spPr>
      </p:sp>
      <p:sp>
        <p:nvSpPr>
          <p:cNvPr id="1382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lide Image Placeholder 1"/>
          <p:cNvSpPr>
            <a:spLocks noGrp="1" noRot="1" noChangeAspect="1" noTextEdit="1"/>
          </p:cNvSpPr>
          <p:nvPr>
            <p:ph type="sldImg"/>
          </p:nvPr>
        </p:nvSpPr>
        <p:spPr>
          <a:xfrm>
            <a:off x="1143000" y="685800"/>
            <a:ext cx="4572000" cy="3429000"/>
          </a:xfrm>
          <a:ln/>
        </p:spPr>
      </p:sp>
      <p:sp>
        <p:nvSpPr>
          <p:cNvPr id="167939" name="Notes Placeholder 2"/>
          <p:cNvSpPr>
            <a:spLocks noGrp="1"/>
          </p:cNvSpPr>
          <p:nvPr>
            <p:ph type="body" idx="1"/>
          </p:nvPr>
        </p:nvSpPr>
        <p:spPr>
          <a:noFill/>
        </p:spPr>
        <p:txBody>
          <a:bodyPr/>
          <a:lstStyle/>
          <a:p>
            <a:endParaRPr lang="en-CA" altLang="en-US" smtClean="0"/>
          </a:p>
        </p:txBody>
      </p:sp>
      <p:sp>
        <p:nvSpPr>
          <p:cNvPr id="167940" name="Slide Number Placeholder 3"/>
          <p:cNvSpPr>
            <a:spLocks noGrp="1"/>
          </p:cNvSpPr>
          <p:nvPr>
            <p:ph type="sldNum" sz="quarter" idx="5"/>
          </p:nvPr>
        </p:nvSpPr>
        <p:spPr>
          <a:noFill/>
        </p:spPr>
        <p:txBody>
          <a:bodyPr/>
          <a:lstStyle>
            <a:lvl1pPr algn="l" eaLnBrk="0" hangingPunct="0">
              <a:spcBef>
                <a:spcPct val="30000"/>
              </a:spcBef>
              <a:defRPr sz="1200">
                <a:solidFill>
                  <a:schemeClr val="tx1"/>
                </a:solidFill>
                <a:latin typeface="Times New Roman" pitchFamily="18" charset="0"/>
              </a:defRPr>
            </a:lvl1pPr>
            <a:lvl2pPr marL="729057" indent="-280406" algn="l" eaLnBrk="0" hangingPunct="0">
              <a:spcBef>
                <a:spcPct val="30000"/>
              </a:spcBef>
              <a:defRPr sz="1200">
                <a:solidFill>
                  <a:schemeClr val="tx1"/>
                </a:solidFill>
                <a:latin typeface="Times New Roman" pitchFamily="18" charset="0"/>
              </a:defRPr>
            </a:lvl2pPr>
            <a:lvl3pPr marL="1121626" indent="-224325" algn="l" eaLnBrk="0" hangingPunct="0">
              <a:spcBef>
                <a:spcPct val="30000"/>
              </a:spcBef>
              <a:defRPr sz="1200">
                <a:solidFill>
                  <a:schemeClr val="tx1"/>
                </a:solidFill>
                <a:latin typeface="Times New Roman" pitchFamily="18" charset="0"/>
              </a:defRPr>
            </a:lvl3pPr>
            <a:lvl4pPr marL="1570276" indent="-224325" algn="l" eaLnBrk="0" hangingPunct="0">
              <a:spcBef>
                <a:spcPct val="30000"/>
              </a:spcBef>
              <a:defRPr sz="1200">
                <a:solidFill>
                  <a:schemeClr val="tx1"/>
                </a:solidFill>
                <a:latin typeface="Times New Roman" pitchFamily="18" charset="0"/>
              </a:defRPr>
            </a:lvl4pPr>
            <a:lvl5pPr marL="2018927" indent="-224325" algn="l" eaLnBrk="0" hangingPunct="0">
              <a:spcBef>
                <a:spcPct val="30000"/>
              </a:spcBef>
              <a:defRPr sz="1200">
                <a:solidFill>
                  <a:schemeClr val="tx1"/>
                </a:solidFill>
                <a:latin typeface="Times New Roman" pitchFamily="18" charset="0"/>
              </a:defRPr>
            </a:lvl5pPr>
            <a:lvl6pPr marL="2467577" indent="-224325" eaLnBrk="0" fontAlgn="base" hangingPunct="0">
              <a:spcBef>
                <a:spcPct val="30000"/>
              </a:spcBef>
              <a:spcAft>
                <a:spcPct val="0"/>
              </a:spcAft>
              <a:defRPr sz="1200">
                <a:solidFill>
                  <a:schemeClr val="tx1"/>
                </a:solidFill>
                <a:latin typeface="Times New Roman" pitchFamily="18" charset="0"/>
              </a:defRPr>
            </a:lvl6pPr>
            <a:lvl7pPr marL="2916227" indent="-224325" eaLnBrk="0" fontAlgn="base" hangingPunct="0">
              <a:spcBef>
                <a:spcPct val="30000"/>
              </a:spcBef>
              <a:spcAft>
                <a:spcPct val="0"/>
              </a:spcAft>
              <a:defRPr sz="1200">
                <a:solidFill>
                  <a:schemeClr val="tx1"/>
                </a:solidFill>
                <a:latin typeface="Times New Roman" pitchFamily="18" charset="0"/>
              </a:defRPr>
            </a:lvl7pPr>
            <a:lvl8pPr marL="3364878" indent="-224325" eaLnBrk="0" fontAlgn="base" hangingPunct="0">
              <a:spcBef>
                <a:spcPct val="30000"/>
              </a:spcBef>
              <a:spcAft>
                <a:spcPct val="0"/>
              </a:spcAft>
              <a:defRPr sz="1200">
                <a:solidFill>
                  <a:schemeClr val="tx1"/>
                </a:solidFill>
                <a:latin typeface="Times New Roman" pitchFamily="18" charset="0"/>
              </a:defRPr>
            </a:lvl8pPr>
            <a:lvl9pPr marL="3813528" indent="-224325"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fld id="{4D754B0B-F7FB-4320-968E-EA6759839DA5}" type="slidenum">
              <a:rPr lang="en-CA" altLang="en-US" smtClean="0"/>
              <a:pPr algn="r" eaLnBrk="1" hangingPunct="1">
                <a:spcBef>
                  <a:spcPct val="0"/>
                </a:spcBef>
              </a:pPr>
              <a:t>38</a:t>
            </a:fld>
            <a:endParaRPr lang="en-CA"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226965B-1AC3-4EAA-851E-812AE20DFFED}" type="slidenum">
              <a:rPr lang="en-US" smtClean="0"/>
              <a:pPr/>
              <a:t>42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defTabSz="914437" eaLnBrk="0" hangingPunct="0">
              <a:spcBef>
                <a:spcPct val="30000"/>
              </a:spcBef>
              <a:defRPr sz="1200">
                <a:solidFill>
                  <a:schemeClr val="tx1"/>
                </a:solidFill>
                <a:latin typeface="Arial" pitchFamily="34" charset="0"/>
                <a:ea typeface="ＭＳ Ｐゴシック" pitchFamily="34" charset="-128"/>
              </a:defRPr>
            </a:lvl1pPr>
            <a:lvl2pPr marL="729057" indent="-280406" defTabSz="914437" eaLnBrk="0" hangingPunct="0">
              <a:spcBef>
                <a:spcPct val="30000"/>
              </a:spcBef>
              <a:defRPr sz="1200">
                <a:solidFill>
                  <a:schemeClr val="tx1"/>
                </a:solidFill>
                <a:latin typeface="Arial" pitchFamily="34" charset="0"/>
                <a:ea typeface="ＭＳ Ｐゴシック" pitchFamily="34" charset="-128"/>
              </a:defRPr>
            </a:lvl2pPr>
            <a:lvl3pPr marL="1121626" indent="-224325" defTabSz="914437" eaLnBrk="0" hangingPunct="0">
              <a:spcBef>
                <a:spcPct val="30000"/>
              </a:spcBef>
              <a:defRPr sz="1200">
                <a:solidFill>
                  <a:schemeClr val="tx1"/>
                </a:solidFill>
                <a:latin typeface="Arial" pitchFamily="34" charset="0"/>
                <a:ea typeface="ＭＳ Ｐゴシック" pitchFamily="34" charset="-128"/>
              </a:defRPr>
            </a:lvl3pPr>
            <a:lvl4pPr marL="1570276" indent="-224325" defTabSz="914437" eaLnBrk="0" hangingPunct="0">
              <a:spcBef>
                <a:spcPct val="30000"/>
              </a:spcBef>
              <a:defRPr sz="1200">
                <a:solidFill>
                  <a:schemeClr val="tx1"/>
                </a:solidFill>
                <a:latin typeface="Arial" pitchFamily="34" charset="0"/>
                <a:ea typeface="ＭＳ Ｐゴシック" pitchFamily="34" charset="-128"/>
              </a:defRPr>
            </a:lvl4pPr>
            <a:lvl5pPr marL="2018927" indent="-224325" defTabSz="914437" eaLnBrk="0" hangingPunct="0">
              <a:spcBef>
                <a:spcPct val="30000"/>
              </a:spcBef>
              <a:defRPr sz="1200">
                <a:solidFill>
                  <a:schemeClr val="tx1"/>
                </a:solidFill>
                <a:latin typeface="Arial" pitchFamily="34" charset="0"/>
                <a:ea typeface="ＭＳ Ｐゴシック" pitchFamily="34" charset="-128"/>
              </a:defRPr>
            </a:lvl5pPr>
            <a:lvl6pPr marL="2467577"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16227"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364878"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13528"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eaLnBrk="1" hangingPunct="1">
              <a:spcBef>
                <a:spcPct val="0"/>
              </a:spcBef>
            </a:pPr>
            <a:fld id="{9F0E8B7F-3F89-48A3-BA38-B277022C9FEB}" type="slidenum">
              <a:rPr lang="en-CA" altLang="en-US">
                <a:solidFill>
                  <a:schemeClr val="tx2"/>
                </a:solidFill>
              </a:rPr>
              <a:pPr eaLnBrk="1" hangingPunct="1">
                <a:spcBef>
                  <a:spcPct val="0"/>
                </a:spcBef>
              </a:pPr>
              <a:t>57</a:t>
            </a:fld>
            <a:endParaRPr lang="en-CA" altLang="en-US">
              <a:solidFill>
                <a:schemeClr val="tx2"/>
              </a:solidFill>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r>
              <a:rPr lang="en-US" altLang="en-US" smtClean="0"/>
              <a:t>We generally meet in the morning to discuss the schedule for the day and include any revisions necessary to accommodate changes in the manufacturing schedule.  The morning meeting is often used to clear up outstanding issues from the previous day.  At the end of each day, we will usually meet for a brief wrap up of what we have seen during the day.  You may invite whomever you wish to these sessions. </a:t>
            </a:r>
            <a:endParaRPr lang="en-CA"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p:spPr>
        <p:txBody>
          <a:bodyPr/>
          <a:lstStyle/>
          <a:p>
            <a:pPr eaLnBrk="1" hangingPunct="1"/>
            <a:endParaRPr lang="en-US" altLang="en-US" smtClean="0"/>
          </a:p>
        </p:txBody>
      </p:sp>
      <p:sp>
        <p:nvSpPr>
          <p:cNvPr id="43012" name="Slide Number Placeholder 3"/>
          <p:cNvSpPr>
            <a:spLocks noGrp="1"/>
          </p:cNvSpPr>
          <p:nvPr>
            <p:ph type="sldNum" sz="quarter" idx="5"/>
          </p:nvPr>
        </p:nvSpPr>
        <p:spPr>
          <a:noFill/>
        </p:spPr>
        <p:txBody>
          <a:bodyPr/>
          <a:lstStyle>
            <a:lvl1pPr defTabSz="914437" eaLnBrk="0" hangingPunct="0">
              <a:spcBef>
                <a:spcPct val="30000"/>
              </a:spcBef>
              <a:defRPr sz="1200">
                <a:solidFill>
                  <a:schemeClr val="tx1"/>
                </a:solidFill>
                <a:latin typeface="Arial" pitchFamily="34" charset="0"/>
                <a:ea typeface="ＭＳ Ｐゴシック" pitchFamily="34" charset="-128"/>
              </a:defRPr>
            </a:lvl1pPr>
            <a:lvl2pPr marL="729057" indent="-280406" defTabSz="914437" eaLnBrk="0" hangingPunct="0">
              <a:spcBef>
                <a:spcPct val="30000"/>
              </a:spcBef>
              <a:defRPr sz="1200">
                <a:solidFill>
                  <a:schemeClr val="tx1"/>
                </a:solidFill>
                <a:latin typeface="Arial" pitchFamily="34" charset="0"/>
                <a:ea typeface="ＭＳ Ｐゴシック" pitchFamily="34" charset="-128"/>
              </a:defRPr>
            </a:lvl2pPr>
            <a:lvl3pPr marL="1121626" indent="-224325" defTabSz="914437" eaLnBrk="0" hangingPunct="0">
              <a:spcBef>
                <a:spcPct val="30000"/>
              </a:spcBef>
              <a:defRPr sz="1200">
                <a:solidFill>
                  <a:schemeClr val="tx1"/>
                </a:solidFill>
                <a:latin typeface="Arial" pitchFamily="34" charset="0"/>
                <a:ea typeface="ＭＳ Ｐゴシック" pitchFamily="34" charset="-128"/>
              </a:defRPr>
            </a:lvl3pPr>
            <a:lvl4pPr marL="1570276" indent="-224325" defTabSz="914437" eaLnBrk="0" hangingPunct="0">
              <a:spcBef>
                <a:spcPct val="30000"/>
              </a:spcBef>
              <a:defRPr sz="1200">
                <a:solidFill>
                  <a:schemeClr val="tx1"/>
                </a:solidFill>
                <a:latin typeface="Arial" pitchFamily="34" charset="0"/>
                <a:ea typeface="ＭＳ Ｐゴシック" pitchFamily="34" charset="-128"/>
              </a:defRPr>
            </a:lvl4pPr>
            <a:lvl5pPr marL="2018927" indent="-224325" defTabSz="914437" eaLnBrk="0" hangingPunct="0">
              <a:spcBef>
                <a:spcPct val="30000"/>
              </a:spcBef>
              <a:defRPr sz="1200">
                <a:solidFill>
                  <a:schemeClr val="tx1"/>
                </a:solidFill>
                <a:latin typeface="Arial" pitchFamily="34" charset="0"/>
                <a:ea typeface="ＭＳ Ｐゴシック" pitchFamily="34" charset="-128"/>
              </a:defRPr>
            </a:lvl5pPr>
            <a:lvl6pPr marL="2467577"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16227"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364878"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13528"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eaLnBrk="1" hangingPunct="1">
              <a:spcBef>
                <a:spcPct val="0"/>
              </a:spcBef>
            </a:pPr>
            <a:fld id="{22F51F20-F95A-4987-A97B-24A76CD4625C}" type="slidenum">
              <a:rPr lang="en-CA" altLang="en-US">
                <a:solidFill>
                  <a:schemeClr val="tx2"/>
                </a:solidFill>
              </a:rPr>
              <a:pPr eaLnBrk="1" hangingPunct="1">
                <a:spcBef>
                  <a:spcPct val="0"/>
                </a:spcBef>
              </a:pPr>
              <a:t>58</a:t>
            </a:fld>
            <a:endParaRPr lang="en-CA" altLang="en-US">
              <a:solidFill>
                <a:schemeClr val="tx2"/>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defTabSz="914437" eaLnBrk="0" hangingPunct="0">
              <a:spcBef>
                <a:spcPct val="30000"/>
              </a:spcBef>
              <a:defRPr sz="1200">
                <a:solidFill>
                  <a:schemeClr val="tx1"/>
                </a:solidFill>
                <a:latin typeface="Arial" pitchFamily="34" charset="0"/>
                <a:ea typeface="ＭＳ Ｐゴシック" pitchFamily="34" charset="-128"/>
              </a:defRPr>
            </a:lvl1pPr>
            <a:lvl2pPr marL="729057" indent="-280406" defTabSz="914437" eaLnBrk="0" hangingPunct="0">
              <a:spcBef>
                <a:spcPct val="30000"/>
              </a:spcBef>
              <a:defRPr sz="1200">
                <a:solidFill>
                  <a:schemeClr val="tx1"/>
                </a:solidFill>
                <a:latin typeface="Arial" pitchFamily="34" charset="0"/>
                <a:ea typeface="ＭＳ Ｐゴシック" pitchFamily="34" charset="-128"/>
              </a:defRPr>
            </a:lvl2pPr>
            <a:lvl3pPr marL="1121626" indent="-224325" defTabSz="914437" eaLnBrk="0" hangingPunct="0">
              <a:spcBef>
                <a:spcPct val="30000"/>
              </a:spcBef>
              <a:defRPr sz="1200">
                <a:solidFill>
                  <a:schemeClr val="tx1"/>
                </a:solidFill>
                <a:latin typeface="Arial" pitchFamily="34" charset="0"/>
                <a:ea typeface="ＭＳ Ｐゴシック" pitchFamily="34" charset="-128"/>
              </a:defRPr>
            </a:lvl3pPr>
            <a:lvl4pPr marL="1570276" indent="-224325" defTabSz="914437" eaLnBrk="0" hangingPunct="0">
              <a:spcBef>
                <a:spcPct val="30000"/>
              </a:spcBef>
              <a:defRPr sz="1200">
                <a:solidFill>
                  <a:schemeClr val="tx1"/>
                </a:solidFill>
                <a:latin typeface="Arial" pitchFamily="34" charset="0"/>
                <a:ea typeface="ＭＳ Ｐゴシック" pitchFamily="34" charset="-128"/>
              </a:defRPr>
            </a:lvl4pPr>
            <a:lvl5pPr marL="2018927" indent="-224325" defTabSz="914437" eaLnBrk="0" hangingPunct="0">
              <a:spcBef>
                <a:spcPct val="30000"/>
              </a:spcBef>
              <a:defRPr sz="1200">
                <a:solidFill>
                  <a:schemeClr val="tx1"/>
                </a:solidFill>
                <a:latin typeface="Arial" pitchFamily="34" charset="0"/>
                <a:ea typeface="ＭＳ Ｐゴシック" pitchFamily="34" charset="-128"/>
              </a:defRPr>
            </a:lvl5pPr>
            <a:lvl6pPr marL="2467577"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6pPr>
            <a:lvl7pPr marL="2916227"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7pPr>
            <a:lvl8pPr marL="3364878"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8pPr>
            <a:lvl9pPr marL="3813528" indent="-224325" defTabSz="914437" eaLnBrk="0" fontAlgn="base" hangingPunct="0">
              <a:spcBef>
                <a:spcPct val="30000"/>
              </a:spcBef>
              <a:spcAft>
                <a:spcPct val="0"/>
              </a:spcAft>
              <a:defRPr sz="1200">
                <a:solidFill>
                  <a:schemeClr val="tx1"/>
                </a:solidFill>
                <a:latin typeface="Arial" pitchFamily="34" charset="0"/>
                <a:ea typeface="ＭＳ Ｐゴシック" pitchFamily="34" charset="-128"/>
              </a:defRPr>
            </a:lvl9pPr>
          </a:lstStyle>
          <a:p>
            <a:pPr eaLnBrk="1" hangingPunct="1">
              <a:spcBef>
                <a:spcPct val="0"/>
              </a:spcBef>
            </a:pPr>
            <a:fld id="{D4D03717-F1F7-471E-ABA5-A1CD35BCA2E4}" type="slidenum">
              <a:rPr lang="en-CA" altLang="en-US">
                <a:solidFill>
                  <a:schemeClr val="tx2"/>
                </a:solidFill>
              </a:rPr>
              <a:pPr eaLnBrk="1" hangingPunct="1">
                <a:spcBef>
                  <a:spcPct val="0"/>
                </a:spcBef>
              </a:pPr>
              <a:t>59</a:t>
            </a:fld>
            <a:endParaRPr lang="en-CA" altLang="en-US">
              <a:solidFill>
                <a:schemeClr val="tx2"/>
              </a:solidFill>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r>
              <a:rPr lang="en-CA" altLang="en-US" smtClean="0"/>
              <a:t>There should not be any surprises since they will have all been discussed throughout the week.</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C8F2BECD-8594-4EC5-ABDF-17396C692FB2}" type="slidenum">
              <a:rPr lang="en-CA" altLang="en-US" smtClean="0"/>
              <a:pPr eaLnBrk="1" hangingPunct="1">
                <a:spcBef>
                  <a:spcPct val="0"/>
                </a:spcBef>
              </a:pPr>
              <a:t>61</a:t>
            </a:fld>
            <a:endParaRPr lang="en-CA" altLang="en-US" smtClean="0"/>
          </a:p>
        </p:txBody>
      </p:sp>
      <p:sp>
        <p:nvSpPr>
          <p:cNvPr id="77827" name="Rectangle 2"/>
          <p:cNvSpPr>
            <a:spLocks noGrp="1" noRot="1" noChangeAspect="1" noChangeArrowheads="1" noTextEdit="1"/>
          </p:cNvSpPr>
          <p:nvPr>
            <p:ph type="sldImg"/>
          </p:nvPr>
        </p:nvSpPr>
        <p:spPr>
          <a:solidFill>
            <a:srgbClr val="FFFFFF"/>
          </a:solidFill>
          <a:ln/>
        </p:spPr>
      </p:sp>
      <p:sp>
        <p:nvSpPr>
          <p:cNvPr id="77828"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endParaRPr lang="en-CA"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F23E133F-7A1E-4419-B905-9680DA9D5BC9}" type="slidenum">
              <a:rPr lang="en-CA" altLang="en-US" smtClean="0"/>
              <a:pPr eaLnBrk="1" hangingPunct="1">
                <a:spcBef>
                  <a:spcPct val="0"/>
                </a:spcBef>
              </a:pPr>
              <a:t>62</a:t>
            </a:fld>
            <a:endParaRPr lang="en-CA" altLang="en-US" smtClean="0"/>
          </a:p>
        </p:txBody>
      </p:sp>
      <p:sp>
        <p:nvSpPr>
          <p:cNvPr id="78851" name="Rectangle 2"/>
          <p:cNvSpPr>
            <a:spLocks noGrp="1" noRot="1" noChangeAspect="1" noChangeArrowheads="1" noTextEdit="1"/>
          </p:cNvSpPr>
          <p:nvPr>
            <p:ph type="sldImg"/>
          </p:nvPr>
        </p:nvSpPr>
        <p:spPr>
          <a:solidFill>
            <a:srgbClr val="FFFFFF"/>
          </a:solidFill>
          <a:ln/>
        </p:spPr>
      </p:sp>
      <p:sp>
        <p:nvSpPr>
          <p:cNvPr id="7885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endParaRPr lang="en-CA"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2761A6F0-6C3F-4B58-B606-EE2132E7C9CA}" type="slidenum">
              <a:rPr lang="en-CA" altLang="en-US" smtClean="0"/>
              <a:pPr eaLnBrk="1" hangingPunct="1">
                <a:spcBef>
                  <a:spcPct val="0"/>
                </a:spcBef>
              </a:pPr>
              <a:t>63</a:t>
            </a:fld>
            <a:endParaRPr lang="en-CA" altLang="en-US"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endParaRPr lang="en-CA"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CC0AFDB7-15FB-4858-8772-AF992238ACFB}" type="slidenum">
              <a:rPr lang="en-CA" altLang="en-US" smtClean="0"/>
              <a:pPr eaLnBrk="1" hangingPunct="1">
                <a:spcBef>
                  <a:spcPct val="0"/>
                </a:spcBef>
              </a:pPr>
              <a:t>64</a:t>
            </a:fld>
            <a:endParaRPr lang="en-CA" altLang="en-US" smtClean="0"/>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eaLnBrk="1" hangingPunct="1"/>
            <a:endParaRPr lang="en-CA"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0D73FB97-3F62-4194-871D-9A6490B404D4}" type="slidenum">
              <a:rPr lang="en-CA" altLang="en-US" smtClean="0"/>
              <a:pPr eaLnBrk="1" hangingPunct="1">
                <a:spcBef>
                  <a:spcPct val="0"/>
                </a:spcBef>
              </a:pPr>
              <a:t>65</a:t>
            </a:fld>
            <a:endParaRPr lang="en-CA" altLang="en-US" smtClean="0"/>
          </a:p>
        </p:txBody>
      </p:sp>
      <p:sp>
        <p:nvSpPr>
          <p:cNvPr id="83971" name="Rectangle 2"/>
          <p:cNvSpPr>
            <a:spLocks noGrp="1" noRot="1" noChangeAspect="1" noChangeArrowheads="1" noTextEdit="1"/>
          </p:cNvSpPr>
          <p:nvPr>
            <p:ph type="sldImg"/>
          </p:nvPr>
        </p:nvSpPr>
        <p:spPr>
          <a:solidFill>
            <a:srgbClr val="FFFFFF"/>
          </a:solidFill>
          <a:ln/>
        </p:spPr>
      </p:sp>
      <p:sp>
        <p:nvSpPr>
          <p:cNvPr id="83972"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eaLnBrk="1" hangingPunct="1"/>
            <a:endParaRPr lang="en-CA"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594FF8A9-2D19-462D-A355-7C8573BFA06A}" type="slidenum">
              <a:rPr lang="en-CA" altLang="en-US" smtClean="0"/>
              <a:pPr eaLnBrk="1" hangingPunct="1">
                <a:spcBef>
                  <a:spcPct val="0"/>
                </a:spcBef>
              </a:pPr>
              <a:t>66</a:t>
            </a:fld>
            <a:endParaRPr lang="en-CA" altLang="en-US" smtClean="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p:spPr>
        <p:txBody>
          <a:bodyPr/>
          <a:lstStyle/>
          <a:p>
            <a:pPr eaLnBrk="1" hangingPunct="1"/>
            <a:endParaRPr lang="en-CA"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6427C7FE-772B-4E7D-B390-CE71E3D1CD81}" type="slidenum">
              <a:rPr lang="en-CA" altLang="en-US" smtClean="0"/>
              <a:pPr eaLnBrk="1" hangingPunct="1">
                <a:spcBef>
                  <a:spcPct val="0"/>
                </a:spcBef>
              </a:pPr>
              <a:t>67</a:t>
            </a:fld>
            <a:endParaRPr lang="en-CA" altLang="en-US" smtClean="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fld id="{4AE11C15-ACF9-4F92-B5AA-4C84AFFBE6F3}" type="slidenum">
              <a:rPr lang="en-CA" altLang="en-US" smtClean="0"/>
              <a:pPr eaLnBrk="1" hangingPunct="1">
                <a:spcBef>
                  <a:spcPct val="0"/>
                </a:spcBef>
              </a:pPr>
              <a:t>68</a:t>
            </a:fld>
            <a:endParaRPr lang="en-CA" altLang="en-US" smtClean="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1768477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3674336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325528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1659470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943672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3605941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1110373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1118857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4024583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88453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49B072F-9098-4106-9D0D-2CDD96E7BBD8}" type="datetimeFigureOut">
              <a:rPr lang="en-CA" smtClean="0"/>
              <a:pPr/>
              <a:t>2019-04-01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80E611BF-2A4E-49C1-9AAB-5F4830BCBDFA}" type="slidenum">
              <a:rPr lang="en-CA" smtClean="0"/>
              <a:pPr/>
              <a:t>‹#›</a:t>
            </a:fld>
            <a:endParaRPr lang="en-CA"/>
          </a:p>
        </p:txBody>
      </p:sp>
    </p:spTree>
    <p:extLst>
      <p:ext uri="{BB962C8B-B14F-4D97-AF65-F5344CB8AC3E}">
        <p14:creationId xmlns:p14="http://schemas.microsoft.com/office/powerpoint/2010/main" val="10099541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46063" y="930275"/>
            <a:ext cx="7772400" cy="1143000"/>
          </a:xfrm>
        </p:spPr>
        <p:txBody>
          <a:bodyPr/>
          <a:lstStyle/>
          <a:p>
            <a:r>
              <a:rPr lang="en-US"/>
              <a:t>Click to edit Master title style</a:t>
            </a:r>
            <a:endParaRPr lang="en-CA"/>
          </a:p>
        </p:txBody>
      </p:sp>
      <p:sp>
        <p:nvSpPr>
          <p:cNvPr id="3" name="Table Placeholder 2"/>
          <p:cNvSpPr>
            <a:spLocks noGrp="1"/>
          </p:cNvSpPr>
          <p:nvPr>
            <p:ph type="tbl" idx="1"/>
          </p:nvPr>
        </p:nvSpPr>
        <p:spPr>
          <a:xfrm>
            <a:off x="685800" y="2147888"/>
            <a:ext cx="7772400" cy="4114800"/>
          </a:xfrm>
        </p:spPr>
        <p:txBody>
          <a:bodyPr/>
          <a:lstStyle/>
          <a:p>
            <a:endParaRPr lang="en-CA"/>
          </a:p>
        </p:txBody>
      </p:sp>
      <p:sp>
        <p:nvSpPr>
          <p:cNvPr id="4" name="Date Placeholder 3"/>
          <p:cNvSpPr>
            <a:spLocks noGrp="1"/>
          </p:cNvSpPr>
          <p:nvPr>
            <p:ph type="dt" sz="half" idx="10"/>
          </p:nvPr>
        </p:nvSpPr>
        <p:spPr>
          <a:xfrm>
            <a:off x="685800" y="6324600"/>
            <a:ext cx="1905000" cy="457200"/>
          </a:xfrm>
        </p:spPr>
        <p:txBody>
          <a:bodyPr/>
          <a:lstStyle>
            <a:lvl1pPr>
              <a:defRPr/>
            </a:lvl1pPr>
          </a:lstStyle>
          <a:p>
            <a:endParaRPr lang="en-US" altLang="en-US"/>
          </a:p>
        </p:txBody>
      </p:sp>
      <p:sp>
        <p:nvSpPr>
          <p:cNvPr id="5" name="Footer Placeholder 4"/>
          <p:cNvSpPr>
            <a:spLocks noGrp="1"/>
          </p:cNvSpPr>
          <p:nvPr>
            <p:ph type="ftr" sz="quarter" idx="11"/>
          </p:nvPr>
        </p:nvSpPr>
        <p:spPr>
          <a:xfrm>
            <a:off x="3124200" y="6324600"/>
            <a:ext cx="2895600" cy="45720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6553200" y="6324600"/>
            <a:ext cx="1905000" cy="457200"/>
          </a:xfrm>
        </p:spPr>
        <p:txBody>
          <a:bodyPr/>
          <a:lstStyle>
            <a:lvl1pPr>
              <a:defRPr/>
            </a:lvl1pPr>
          </a:lstStyle>
          <a:p>
            <a:fld id="{0AD9FE6D-DE76-4283-BD9E-9C782329AFB6}" type="slidenum">
              <a:rPr lang="en-US" altLang="en-US"/>
              <a:pPr/>
              <a:t>‹#›</a:t>
            </a:fld>
            <a:endParaRPr lang="en-US" altLang="en-US"/>
          </a:p>
        </p:txBody>
      </p:sp>
    </p:spTree>
    <p:extLst>
      <p:ext uri="{BB962C8B-B14F-4D97-AF65-F5344CB8AC3E}">
        <p14:creationId xmlns:p14="http://schemas.microsoft.com/office/powerpoint/2010/main" val="456567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9B072F-9098-4106-9D0D-2CDD96E7BBD8}" type="datetimeFigureOut">
              <a:rPr lang="en-CA" smtClean="0"/>
              <a:pPr/>
              <a:t>2019-04-01</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E611BF-2A4E-49C1-9AAB-5F4830BCBDFA}" type="slidenum">
              <a:rPr lang="en-CA" smtClean="0"/>
              <a:pPr/>
              <a:t>‹#›</a:t>
            </a:fld>
            <a:endParaRPr lang="en-CA"/>
          </a:p>
        </p:txBody>
      </p:sp>
    </p:spTree>
    <p:extLst>
      <p:ext uri="{BB962C8B-B14F-4D97-AF65-F5344CB8AC3E}">
        <p14:creationId xmlns:p14="http://schemas.microsoft.com/office/powerpoint/2010/main" val="2291604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BPS 4102</a:t>
            </a:r>
            <a:endParaRPr lang="en-CA" dirty="0"/>
          </a:p>
        </p:txBody>
      </p:sp>
      <p:sp>
        <p:nvSpPr>
          <p:cNvPr id="3" name="Subtitle 2"/>
          <p:cNvSpPr>
            <a:spLocks noGrp="1"/>
          </p:cNvSpPr>
          <p:nvPr>
            <p:ph type="subTitle" idx="1"/>
          </p:nvPr>
        </p:nvSpPr>
        <p:spPr/>
        <p:txBody>
          <a:bodyPr/>
          <a:lstStyle/>
          <a:p>
            <a:r>
              <a:rPr lang="en-CA" dirty="0" smtClean="0"/>
              <a:t>April 1st, 2019 </a:t>
            </a:r>
          </a:p>
          <a:p>
            <a:r>
              <a:rPr lang="en-CA" dirty="0" smtClean="0"/>
              <a:t>Course Review</a:t>
            </a:r>
            <a:endParaRPr lang="en-CA" dirty="0"/>
          </a:p>
        </p:txBody>
      </p:sp>
    </p:spTree>
    <p:extLst>
      <p:ext uri="{BB962C8B-B14F-4D97-AF65-F5344CB8AC3E}">
        <p14:creationId xmlns:p14="http://schemas.microsoft.com/office/powerpoint/2010/main" val="14944453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62200"/>
            <a:ext cx="8229600" cy="1143000"/>
          </a:xfrm>
        </p:spPr>
        <p:txBody>
          <a:bodyPr>
            <a:noAutofit/>
          </a:bodyPr>
          <a:lstStyle/>
          <a:p>
            <a:r>
              <a:rPr lang="en-CA" sz="2800" dirty="0" smtClean="0"/>
              <a:t/>
            </a:r>
            <a:br>
              <a:rPr lang="en-CA" sz="2800" dirty="0" smtClean="0"/>
            </a:br>
            <a:r>
              <a:rPr lang="en-CA" sz="2800" dirty="0" smtClean="0"/>
              <a:t>Food &amp; Drug Act and </a:t>
            </a:r>
            <a:r>
              <a:rPr lang="en-CA" sz="2800" dirty="0" err="1" smtClean="0"/>
              <a:t>Regs</a:t>
            </a:r>
            <a:r>
              <a:rPr lang="en-CA" sz="2800" dirty="0" smtClean="0"/>
              <a:t/>
            </a:r>
            <a:br>
              <a:rPr lang="en-CA" sz="2800" dirty="0" smtClean="0"/>
            </a:br>
            <a:r>
              <a:rPr lang="en-CA" sz="2800" dirty="0" smtClean="0"/>
              <a:t>Intro to drug products</a:t>
            </a:r>
            <a:endParaRPr lang="en-CA" sz="2800" dirty="0"/>
          </a:p>
        </p:txBody>
      </p:sp>
    </p:spTree>
    <p:extLst>
      <p:ext uri="{BB962C8B-B14F-4D97-AF65-F5344CB8AC3E}">
        <p14:creationId xmlns:p14="http://schemas.microsoft.com/office/powerpoint/2010/main" val="25878531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dirty="0" smtClean="0"/>
              <a:t>1854 Cholera outbreak: Led to the establishment of ad hoc patchwork health boards in New Brunswick and Upper Canada to deal with outbreak.</a:t>
            </a:r>
          </a:p>
          <a:p>
            <a:pPr lvl="1"/>
            <a:r>
              <a:rPr lang="en-CA" dirty="0" smtClean="0"/>
              <a:t>Infections spread, resorted to quarantine to avert pandemic</a:t>
            </a:r>
          </a:p>
          <a:p>
            <a:pPr lvl="1"/>
            <a:r>
              <a:rPr lang="en-CA" dirty="0" smtClean="0"/>
              <a:t>Patchwork health system inadequate</a:t>
            </a:r>
            <a:endParaRPr lang="en-CA" dirty="0"/>
          </a:p>
        </p:txBody>
      </p:sp>
      <p:sp>
        <p:nvSpPr>
          <p:cNvPr id="5" name="Title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CA" sz="3200" b="1" smtClean="0">
                <a:solidFill>
                  <a:schemeClr val="tx2"/>
                </a:solidFill>
              </a:rPr>
              <a:t>History of the Department of Health in Canada</a:t>
            </a:r>
            <a:endParaRPr lang="en-CA" sz="3200" b="1" dirty="0">
              <a:solidFill>
                <a:schemeClr val="tx2"/>
              </a:solidFill>
            </a:endParaRPr>
          </a:p>
        </p:txBody>
      </p:sp>
      <p:cxnSp>
        <p:nvCxnSpPr>
          <p:cNvPr id="6" name="Straight Connector 5"/>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813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29600" cy="2692895"/>
          </a:xfrm>
        </p:spPr>
        <p:txBody>
          <a:bodyPr>
            <a:normAutofit fontScale="92500" lnSpcReduction="20000"/>
          </a:bodyPr>
          <a:lstStyle/>
          <a:p>
            <a:r>
              <a:rPr lang="en-CA" dirty="0" smtClean="0"/>
              <a:t>After confederation, Parliament passed </a:t>
            </a:r>
          </a:p>
          <a:p>
            <a:pPr marL="514350" indent="-514350">
              <a:buAutoNum type="alphaLcParenR"/>
            </a:pPr>
            <a:r>
              <a:rPr lang="en-CA" dirty="0" smtClean="0"/>
              <a:t>Quarantine Act – to allow federal officials to inspect arriving ships for sick passengers</a:t>
            </a:r>
          </a:p>
          <a:p>
            <a:pPr marL="514350" indent="-514350">
              <a:buAutoNum type="alphaLcParenR"/>
            </a:pPr>
            <a:r>
              <a:rPr lang="en-CA" dirty="0" smtClean="0"/>
              <a:t>Sick Mariners Act – which provided special medical services for seaman that fall ill on Canadian waters or at Canadian ports.</a:t>
            </a:r>
            <a:endParaRPr lang="en-CA" dirty="0"/>
          </a:p>
        </p:txBody>
      </p:sp>
      <p:sp>
        <p:nvSpPr>
          <p:cNvPr id="5" name="Title 1"/>
          <p:cNvSpPr>
            <a:spLocks noGrp="1"/>
          </p:cNvSpPr>
          <p:nvPr>
            <p:ph type="title"/>
          </p:nvPr>
        </p:nvSpPr>
        <p:spPr>
          <a:xfrm>
            <a:off x="457200" y="274638"/>
            <a:ext cx="8229600" cy="1143000"/>
          </a:xfrm>
        </p:spPr>
        <p:txBody>
          <a:bodyPr>
            <a:noAutofit/>
          </a:bodyPr>
          <a:lstStyle/>
          <a:p>
            <a:r>
              <a:rPr lang="en-CA" sz="3200" b="1" dirty="0">
                <a:solidFill>
                  <a:schemeClr val="tx2"/>
                </a:solidFill>
              </a:rPr>
              <a:t>History of the Department of Health in Canada</a:t>
            </a:r>
          </a:p>
        </p:txBody>
      </p:sp>
      <p:cxnSp>
        <p:nvCxnSpPr>
          <p:cNvPr id="6" name="Straight Connector 5"/>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51520" y="4437112"/>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Content Placeholder 2"/>
          <p:cNvSpPr txBox="1">
            <a:spLocks/>
          </p:cNvSpPr>
          <p:nvPr/>
        </p:nvSpPr>
        <p:spPr>
          <a:xfrm>
            <a:off x="457200" y="450912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CA" sz="2800" b="1" u="sng" dirty="0" smtClean="0"/>
              <a:t>Act vs Regulation</a:t>
            </a:r>
          </a:p>
          <a:p>
            <a:pPr lvl="1"/>
            <a:r>
              <a:rPr lang="en-CA" b="1" dirty="0" smtClean="0"/>
              <a:t>Act</a:t>
            </a:r>
            <a:r>
              <a:rPr lang="en-CA" dirty="0" smtClean="0"/>
              <a:t>: </a:t>
            </a:r>
            <a:r>
              <a:rPr lang="en-CA" sz="2400" dirty="0" smtClean="0"/>
              <a:t>Legislation (law). A Bill requires Royal Assent to become Law.</a:t>
            </a:r>
          </a:p>
          <a:p>
            <a:pPr lvl="1"/>
            <a:r>
              <a:rPr lang="en-CA" b="1" dirty="0" smtClean="0"/>
              <a:t>Regulation</a:t>
            </a:r>
            <a:r>
              <a:rPr lang="en-CA" dirty="0" smtClean="0"/>
              <a:t>: </a:t>
            </a:r>
            <a:r>
              <a:rPr lang="en-CA" sz="2400" dirty="0" smtClean="0"/>
              <a:t>Subordinate legislation. Defines the application and enforcement of an Act.</a:t>
            </a:r>
          </a:p>
        </p:txBody>
      </p:sp>
    </p:spTree>
    <p:extLst>
      <p:ext uri="{BB962C8B-B14F-4D97-AF65-F5344CB8AC3E}">
        <p14:creationId xmlns:p14="http://schemas.microsoft.com/office/powerpoint/2010/main" val="1820363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274638"/>
            <a:ext cx="8229600" cy="1143000"/>
          </a:xfrm>
        </p:spPr>
        <p:txBody>
          <a:bodyPr>
            <a:noAutofit/>
          </a:bodyPr>
          <a:lstStyle/>
          <a:p>
            <a:r>
              <a:rPr lang="en-CA" sz="3200" b="1" dirty="0" smtClean="0">
                <a:solidFill>
                  <a:schemeClr val="tx2"/>
                </a:solidFill>
              </a:rPr>
              <a:t>History of Food and Drugs Legislation in Canada</a:t>
            </a:r>
            <a:endParaRPr lang="en-CA" sz="3200" b="1" dirty="0">
              <a:solidFill>
                <a:schemeClr val="tx2"/>
              </a:solidFill>
            </a:endParaRPr>
          </a:p>
        </p:txBody>
      </p:sp>
      <p:cxnSp>
        <p:nvCxnSpPr>
          <p:cNvPr id="4" name="Straight Connector 3"/>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Content Placeholder 2"/>
          <p:cNvSpPr txBox="1">
            <a:spLocks/>
          </p:cNvSpPr>
          <p:nvPr/>
        </p:nvSpPr>
        <p:spPr>
          <a:xfrm>
            <a:off x="457200" y="1600200"/>
            <a:ext cx="8229600" cy="4997152"/>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CA" b="1" u="sng" dirty="0" smtClean="0"/>
              <a:t>1963: F&amp;D Regulations</a:t>
            </a:r>
          </a:p>
          <a:p>
            <a:pPr marL="457200" lvl="1" indent="0">
              <a:buNone/>
            </a:pPr>
            <a:r>
              <a:rPr lang="en-CA" dirty="0" smtClean="0"/>
              <a:t>New Drug Submission (NDS)</a:t>
            </a:r>
            <a:endParaRPr lang="en-CA" dirty="0"/>
          </a:p>
          <a:p>
            <a:pPr lvl="1"/>
            <a:r>
              <a:rPr lang="en-CA" dirty="0" smtClean="0"/>
              <a:t>New definition of a “new drug”</a:t>
            </a:r>
          </a:p>
          <a:p>
            <a:pPr lvl="1"/>
            <a:r>
              <a:rPr lang="en-CA" dirty="0" smtClean="0"/>
              <a:t>Review to take 120 days versus previous 90 days</a:t>
            </a:r>
          </a:p>
          <a:p>
            <a:pPr lvl="1"/>
            <a:r>
              <a:rPr lang="en-CA" dirty="0" smtClean="0"/>
              <a:t>Content of NDS to include:</a:t>
            </a:r>
          </a:p>
          <a:p>
            <a:pPr lvl="2"/>
            <a:r>
              <a:rPr lang="en-CA" dirty="0" err="1" smtClean="0"/>
              <a:t>Decription</a:t>
            </a:r>
            <a:r>
              <a:rPr lang="en-CA" dirty="0" smtClean="0"/>
              <a:t> of new drug, proper name, brand name</a:t>
            </a:r>
          </a:p>
          <a:p>
            <a:pPr lvl="2"/>
            <a:r>
              <a:rPr lang="en-CA" dirty="0" smtClean="0"/>
              <a:t>A quantitative list of all ingredients and specifications</a:t>
            </a:r>
          </a:p>
          <a:p>
            <a:pPr lvl="2"/>
            <a:r>
              <a:rPr lang="en-CA" dirty="0" smtClean="0"/>
              <a:t>Names, address of manufacturers of ingredients</a:t>
            </a:r>
          </a:p>
          <a:p>
            <a:pPr lvl="2"/>
            <a:r>
              <a:rPr lang="en-CA" dirty="0" smtClean="0"/>
              <a:t>Description of manufacturing process</a:t>
            </a:r>
          </a:p>
          <a:p>
            <a:pPr lvl="2"/>
            <a:r>
              <a:rPr lang="en-CA" dirty="0" smtClean="0"/>
              <a:t>Description of controls used in manufacturing</a:t>
            </a:r>
          </a:p>
          <a:p>
            <a:pPr lvl="2"/>
            <a:r>
              <a:rPr lang="en-CA" dirty="0" smtClean="0"/>
              <a:t>Details of the tests performed on the drug product </a:t>
            </a:r>
            <a:r>
              <a:rPr lang="en-CA" sz="1700" dirty="0" smtClean="0"/>
              <a:t>(to control potency, purity, stability, safety)</a:t>
            </a:r>
            <a:endParaRPr lang="en-CA" dirty="0" smtClean="0"/>
          </a:p>
          <a:p>
            <a:pPr lvl="2"/>
            <a:r>
              <a:rPr lang="en-CA" dirty="0" smtClean="0"/>
              <a:t>Reports of above safety tests</a:t>
            </a:r>
          </a:p>
          <a:p>
            <a:pPr lvl="2"/>
            <a:r>
              <a:rPr lang="en-CA" dirty="0" smtClean="0"/>
              <a:t>Evidence of clinical effectiveness</a:t>
            </a:r>
          </a:p>
          <a:p>
            <a:pPr lvl="2"/>
            <a:r>
              <a:rPr lang="en-CA" dirty="0" smtClean="0"/>
              <a:t>Labels to be used, route of admin, proposed dosage, contra-indications, side effects</a:t>
            </a:r>
          </a:p>
          <a:p>
            <a:pPr lvl="2"/>
            <a:r>
              <a:rPr lang="en-CA" dirty="0" smtClean="0"/>
              <a:t>Pharmaceutical form drug will be sold</a:t>
            </a:r>
          </a:p>
          <a:p>
            <a:pPr lvl="2"/>
            <a:endParaRPr lang="en-CA" dirty="0" smtClean="0"/>
          </a:p>
        </p:txBody>
      </p:sp>
      <p:sp>
        <p:nvSpPr>
          <p:cNvPr id="3" name="TextBox 2"/>
          <p:cNvSpPr txBox="1"/>
          <p:nvPr/>
        </p:nvSpPr>
        <p:spPr>
          <a:xfrm>
            <a:off x="2442592" y="2667615"/>
            <a:ext cx="4258816" cy="2862322"/>
          </a:xfrm>
          <a:prstGeom prst="rect">
            <a:avLst/>
          </a:prstGeom>
          <a:solidFill>
            <a:schemeClr val="bg1"/>
          </a:solidFill>
          <a:ln>
            <a:solidFill>
              <a:schemeClr val="tx1"/>
            </a:solidFill>
          </a:ln>
        </p:spPr>
        <p:txBody>
          <a:bodyPr wrap="square" rtlCol="0">
            <a:spAutoFit/>
          </a:bodyPr>
          <a:lstStyle/>
          <a:p>
            <a:pPr algn="just"/>
            <a:r>
              <a:rPr lang="en-CA" sz="2000" dirty="0" smtClean="0"/>
              <a:t>“(a) a drug that contains or consists of a substance, whether as an active or inactive ingredient, carrier, coating, excipient, menstruum or other component, that has not been sold as a drug in Canada for sufficient time and in sufficient quantity to establish in Canada the safety and effectiveness of that substance for use as a drug;”</a:t>
            </a:r>
            <a:endParaRPr lang="en-CA" sz="2000" dirty="0"/>
          </a:p>
        </p:txBody>
      </p:sp>
    </p:spTree>
    <p:extLst>
      <p:ext uri="{BB962C8B-B14F-4D97-AF65-F5344CB8AC3E}">
        <p14:creationId xmlns:p14="http://schemas.microsoft.com/office/powerpoint/2010/main" val="48270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6">
                                            <p:txEl>
                                              <p:pRg st="13" end="1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6">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274638"/>
            <a:ext cx="8229600" cy="1143000"/>
          </a:xfrm>
        </p:spPr>
        <p:txBody>
          <a:bodyPr>
            <a:noAutofit/>
          </a:bodyPr>
          <a:lstStyle/>
          <a:p>
            <a:r>
              <a:rPr lang="en-CA" sz="3200" b="1" dirty="0" smtClean="0">
                <a:solidFill>
                  <a:schemeClr val="tx2"/>
                </a:solidFill>
              </a:rPr>
              <a:t>Recent amendments!</a:t>
            </a:r>
            <a:endParaRPr lang="en-CA" sz="3200" b="1" dirty="0">
              <a:solidFill>
                <a:schemeClr val="tx2"/>
              </a:solidFill>
            </a:endParaRPr>
          </a:p>
        </p:txBody>
      </p:sp>
      <p:cxnSp>
        <p:nvCxnSpPr>
          <p:cNvPr id="4" name="Straight Connector 3"/>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Content Placeholder 2"/>
          <p:cNvSpPr txBox="1">
            <a:spLocks/>
          </p:cNvSpPr>
          <p:nvPr/>
        </p:nvSpPr>
        <p:spPr>
          <a:xfrm>
            <a:off x="457200" y="1600200"/>
            <a:ext cx="8229600" cy="49971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CA" sz="2800" b="1" u="sng" dirty="0" smtClean="0"/>
              <a:t>2014</a:t>
            </a:r>
            <a:r>
              <a:rPr lang="en-CA" sz="2800" b="1" u="sng" dirty="0"/>
              <a:t>: Protecting Canadians from Unsafe Drugs Act (Vanessa's Law) Amendments to the Food and Drugs Act (Bill C-17</a:t>
            </a:r>
            <a:r>
              <a:rPr lang="en-CA" sz="2800" b="1" u="sng" dirty="0" smtClean="0"/>
              <a:t>)</a:t>
            </a:r>
          </a:p>
          <a:p>
            <a:pPr lvl="1">
              <a:buFontTx/>
              <a:buChar char="-"/>
            </a:pPr>
            <a:r>
              <a:rPr lang="en-CA" sz="2400" dirty="0" smtClean="0"/>
              <a:t>First reading on December 6, 2013</a:t>
            </a:r>
          </a:p>
          <a:p>
            <a:pPr lvl="2">
              <a:buFontTx/>
              <a:buChar char="-"/>
            </a:pPr>
            <a:r>
              <a:rPr lang="en-CA" sz="2000" dirty="0" smtClean="0"/>
              <a:t>Bill brought before Parliament by MP Terrence Young</a:t>
            </a:r>
          </a:p>
          <a:p>
            <a:pPr lvl="2">
              <a:buFontTx/>
              <a:buChar char="-"/>
            </a:pPr>
            <a:r>
              <a:rPr lang="en-CA" sz="2000" dirty="0" smtClean="0"/>
              <a:t>Bill in response to the death of 15 year old Vanessa Young (2001)</a:t>
            </a:r>
          </a:p>
          <a:p>
            <a:pPr lvl="3">
              <a:buFontTx/>
              <a:buChar char="-"/>
            </a:pPr>
            <a:r>
              <a:rPr lang="en-CA" sz="1600" dirty="0" err="1" smtClean="0"/>
              <a:t>Cisapride</a:t>
            </a:r>
            <a:r>
              <a:rPr lang="en-CA" sz="1600" dirty="0" smtClean="0"/>
              <a:t> (</a:t>
            </a:r>
            <a:r>
              <a:rPr lang="en-CA" sz="1600" dirty="0" err="1" smtClean="0"/>
              <a:t>Prepulsid</a:t>
            </a:r>
            <a:r>
              <a:rPr lang="en-CA" sz="1600" dirty="0" smtClean="0"/>
              <a:t>) serotonin</a:t>
            </a:r>
            <a:r>
              <a:rPr lang="en-CA" sz="1600" dirty="0"/>
              <a:t> 5-HT</a:t>
            </a:r>
            <a:r>
              <a:rPr lang="en-CA" sz="1600" baseline="-25000" dirty="0"/>
              <a:t>4</a:t>
            </a:r>
            <a:r>
              <a:rPr lang="en-CA" sz="1600" dirty="0"/>
              <a:t> receptor </a:t>
            </a:r>
            <a:r>
              <a:rPr lang="en-CA" sz="1600" dirty="0" smtClean="0"/>
              <a:t>agonist</a:t>
            </a:r>
            <a:r>
              <a:rPr lang="en-CA" sz="1600" dirty="0"/>
              <a:t> </a:t>
            </a:r>
            <a:r>
              <a:rPr lang="en-CA" sz="1600" dirty="0" smtClean="0"/>
              <a:t>used to increase GI motility</a:t>
            </a:r>
          </a:p>
          <a:p>
            <a:pPr lvl="3">
              <a:buFontTx/>
              <a:buChar char="-"/>
            </a:pPr>
            <a:r>
              <a:rPr lang="en-CA" sz="1600" dirty="0" err="1" smtClean="0"/>
              <a:t>Bulemic</a:t>
            </a:r>
            <a:r>
              <a:rPr lang="en-CA" sz="1600" dirty="0" smtClean="0"/>
              <a:t> (electrolyte imbalance)</a:t>
            </a:r>
          </a:p>
          <a:p>
            <a:pPr lvl="3">
              <a:buFontTx/>
              <a:buChar char="-"/>
            </a:pPr>
            <a:r>
              <a:rPr lang="en-CA" sz="1600" dirty="0" smtClean="0"/>
              <a:t>Young’s pharmacist was not aware of ventricular arrhythmias</a:t>
            </a:r>
            <a:endParaRPr lang="en-CA" sz="1600" dirty="0"/>
          </a:p>
          <a:p>
            <a:pPr lvl="4">
              <a:buFontTx/>
              <a:buChar char="-"/>
            </a:pPr>
            <a:r>
              <a:rPr lang="en-CA" sz="1600" dirty="0" smtClean="0"/>
              <a:t>80 serious (fatal) ADRs associated with </a:t>
            </a:r>
            <a:r>
              <a:rPr lang="en-CA" sz="1600" dirty="0" err="1" smtClean="0"/>
              <a:t>Cisapride</a:t>
            </a:r>
            <a:r>
              <a:rPr lang="en-CA" sz="1600" dirty="0" smtClean="0"/>
              <a:t> at the time in US/CAN</a:t>
            </a:r>
          </a:p>
          <a:p>
            <a:pPr lvl="4">
              <a:buFontTx/>
              <a:buChar char="-"/>
            </a:pPr>
            <a:r>
              <a:rPr lang="en-CA" sz="1600" dirty="0" smtClean="0"/>
              <a:t>Currently 16 ADRs for </a:t>
            </a:r>
            <a:r>
              <a:rPr lang="en-CA" sz="1600" dirty="0" err="1" smtClean="0"/>
              <a:t>Cisapride</a:t>
            </a:r>
            <a:r>
              <a:rPr lang="en-CA" sz="1600" dirty="0" smtClean="0"/>
              <a:t> and arrhythmias in Canada</a:t>
            </a:r>
          </a:p>
          <a:p>
            <a:pPr lvl="1">
              <a:buFontTx/>
              <a:buChar char="-"/>
            </a:pPr>
            <a:r>
              <a:rPr lang="en-CA" sz="2400" dirty="0" smtClean="0"/>
              <a:t>Royal Assent on November 11, 2014</a:t>
            </a:r>
          </a:p>
          <a:p>
            <a:pPr lvl="1">
              <a:buFontTx/>
              <a:buChar char="-"/>
            </a:pPr>
            <a:endParaRPr lang="en-CA" sz="2400" dirty="0" smtClean="0"/>
          </a:p>
          <a:p>
            <a:endParaRPr lang="en-CA" dirty="0" smtClean="0"/>
          </a:p>
        </p:txBody>
      </p:sp>
      <p:sp>
        <p:nvSpPr>
          <p:cNvPr id="3" name="Rectangle 1"/>
          <p:cNvSpPr>
            <a:spLocks noChangeArrowheads="1"/>
          </p:cNvSpPr>
          <p:nvPr/>
        </p:nvSpPr>
        <p:spPr bwMode="auto">
          <a:xfrm rot="10800000" flipV="1">
            <a:off x="6759086" y="6582303"/>
            <a:ext cx="2376264" cy="246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chemeClr val="tx1"/>
                </a:solidFill>
                <a:effectLst/>
                <a:latin typeface="+mn-lt"/>
              </a:rPr>
              <a:t>CMAJ</a:t>
            </a:r>
            <a:r>
              <a:rPr kumimoji="0" lang="en-US" altLang="en-US" sz="1000" b="0" i="0" u="none" strike="noStrike" cap="none" normalizeH="0" baseline="0" dirty="0" smtClean="0">
                <a:ln>
                  <a:noFill/>
                </a:ln>
                <a:solidFill>
                  <a:srgbClr val="455D8B"/>
                </a:solidFill>
                <a:effectLst/>
                <a:latin typeface="+mn-lt"/>
                <a:cs typeface="Lucida Sans Unicode" pitchFamily="34" charset="0"/>
              </a:rPr>
              <a:t> May 1, 2001 vol. 164 no. 9</a:t>
            </a:r>
            <a:r>
              <a:rPr kumimoji="0" lang="en-US" altLang="en-US" sz="1000" b="0" i="0" u="none" strike="noStrike" cap="none" normalizeH="0" baseline="0" dirty="0" smtClean="0">
                <a:ln>
                  <a:noFill/>
                </a:ln>
                <a:solidFill>
                  <a:schemeClr val="tx1"/>
                </a:solidFill>
                <a:effectLst/>
                <a:latin typeface="+mn-lt"/>
              </a:rPr>
              <a:t> </a:t>
            </a:r>
          </a:p>
        </p:txBody>
      </p:sp>
    </p:spTree>
    <p:extLst>
      <p:ext uri="{BB962C8B-B14F-4D97-AF65-F5344CB8AC3E}">
        <p14:creationId xmlns:p14="http://schemas.microsoft.com/office/powerpoint/2010/main" val="5344920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CA" b="1" dirty="0"/>
              <a:t>C.01.014</a:t>
            </a:r>
            <a:r>
              <a:rPr lang="en-CA" dirty="0"/>
              <a:t> </a:t>
            </a:r>
            <a:r>
              <a:rPr lang="en-CA" b="1" dirty="0"/>
              <a:t>(1)</a:t>
            </a:r>
            <a:r>
              <a:rPr lang="en-CA" dirty="0"/>
              <a:t> </a:t>
            </a:r>
            <a:r>
              <a:rPr lang="en-CA" dirty="0" smtClean="0">
                <a:sym typeface="Wingdings" panose="05000000000000000000" pitchFamily="2" charset="2"/>
              </a:rPr>
              <a:t> DIN</a:t>
            </a:r>
            <a:endParaRPr lang="en-CA" dirty="0" smtClean="0"/>
          </a:p>
          <a:p>
            <a:r>
              <a:rPr lang="en-CA" b="1" dirty="0"/>
              <a:t>C.08.002</a:t>
            </a:r>
            <a:r>
              <a:rPr lang="en-CA" dirty="0"/>
              <a:t> </a:t>
            </a:r>
            <a:r>
              <a:rPr lang="en-CA" b="1" dirty="0"/>
              <a:t>(1)</a:t>
            </a:r>
            <a:r>
              <a:rPr lang="en-CA" dirty="0"/>
              <a:t> </a:t>
            </a:r>
            <a:r>
              <a:rPr lang="en-CA" dirty="0" smtClean="0">
                <a:sym typeface="Wingdings" panose="05000000000000000000" pitchFamily="2" charset="2"/>
              </a:rPr>
              <a:t> NDS</a:t>
            </a:r>
          </a:p>
          <a:p>
            <a:pPr lvl="1"/>
            <a:r>
              <a:rPr lang="en-CA" b="1" dirty="0" smtClean="0"/>
              <a:t>C.08.002</a:t>
            </a:r>
            <a:r>
              <a:rPr lang="en-CA" dirty="0" smtClean="0"/>
              <a:t> </a:t>
            </a:r>
            <a:r>
              <a:rPr lang="en-CA" b="1" dirty="0" smtClean="0"/>
              <a:t>(2) </a:t>
            </a:r>
            <a:r>
              <a:rPr lang="en-CA" b="1" dirty="0" smtClean="0">
                <a:sym typeface="Wingdings" panose="05000000000000000000" pitchFamily="2" charset="2"/>
              </a:rPr>
              <a:t> safety and effectiveness</a:t>
            </a:r>
          </a:p>
          <a:p>
            <a:pPr lvl="2"/>
            <a:r>
              <a:rPr lang="en-CA" b="1" dirty="0"/>
              <a:t>(e)</a:t>
            </a:r>
            <a:r>
              <a:rPr lang="en-CA" dirty="0"/>
              <a:t> details of the method of manufacture and the </a:t>
            </a:r>
            <a:r>
              <a:rPr lang="en-CA" dirty="0" smtClean="0"/>
              <a:t>controls</a:t>
            </a:r>
          </a:p>
          <a:p>
            <a:pPr lvl="2"/>
            <a:r>
              <a:rPr lang="en-CA" b="1" dirty="0"/>
              <a:t>(g)</a:t>
            </a:r>
            <a:r>
              <a:rPr lang="en-CA" dirty="0"/>
              <a:t> detailed reports of the tests made to establish the </a:t>
            </a:r>
            <a:r>
              <a:rPr lang="en-CA" dirty="0" smtClean="0"/>
              <a:t>safety</a:t>
            </a:r>
          </a:p>
          <a:p>
            <a:pPr lvl="2"/>
            <a:r>
              <a:rPr lang="en-CA" b="1" dirty="0"/>
              <a:t>(h)</a:t>
            </a:r>
            <a:r>
              <a:rPr lang="en-CA" dirty="0"/>
              <a:t> substantial evidence of the clinical effectiveness</a:t>
            </a:r>
          </a:p>
          <a:p>
            <a:r>
              <a:rPr lang="en-CA" b="1" dirty="0"/>
              <a:t>C.01.014 (3)</a:t>
            </a:r>
            <a:r>
              <a:rPr lang="en-CA" dirty="0"/>
              <a:t> </a:t>
            </a:r>
            <a:r>
              <a:rPr lang="en-CA" dirty="0" smtClean="0">
                <a:sym typeface="Wingdings" panose="05000000000000000000" pitchFamily="2" charset="2"/>
              </a:rPr>
              <a:t> NDS = DIN</a:t>
            </a:r>
            <a:endParaRPr lang="en-CA" dirty="0"/>
          </a:p>
        </p:txBody>
      </p:sp>
      <p:sp>
        <p:nvSpPr>
          <p:cNvPr id="4" name="Title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base">
              <a:spcAft>
                <a:spcPct val="0"/>
              </a:spcAft>
            </a:pPr>
            <a:r>
              <a:rPr lang="en-CA" sz="3200" b="1" dirty="0" smtClean="0">
                <a:solidFill>
                  <a:schemeClr val="tx2"/>
                </a:solidFill>
              </a:rPr>
              <a:t>Recap</a:t>
            </a:r>
            <a:endParaRPr lang="en-CA" sz="3200" b="1" dirty="0">
              <a:solidFill>
                <a:srgbClr val="1F497D"/>
              </a:solidFill>
            </a:endParaRPr>
          </a:p>
        </p:txBody>
      </p:sp>
      <p:cxnSp>
        <p:nvCxnSpPr>
          <p:cNvPr id="5" name="Straight Connector 4"/>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5724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CA" dirty="0" smtClean="0"/>
              <a:t>History:</a:t>
            </a:r>
          </a:p>
          <a:p>
            <a:r>
              <a:rPr lang="en-CA" sz="2400" dirty="0" smtClean="0"/>
              <a:t>Policy (1998)</a:t>
            </a:r>
          </a:p>
          <a:p>
            <a:r>
              <a:rPr lang="en-CA" sz="2400" dirty="0" smtClean="0"/>
              <a:t>Revised Guidance (2002) (priority review)</a:t>
            </a:r>
          </a:p>
          <a:p>
            <a:r>
              <a:rPr lang="en-CA" sz="2400" dirty="0" smtClean="0"/>
              <a:t>Revised Guidance (2016) (ANDS)</a:t>
            </a:r>
          </a:p>
          <a:p>
            <a:r>
              <a:rPr lang="en-CA" dirty="0" smtClean="0"/>
              <a:t>Objective: Accelerate access to promising new drugs for serious, life-threatening or severely debilitating diseases or conditions for which there is currently no drug therapy.</a:t>
            </a:r>
          </a:p>
          <a:p>
            <a:pPr lvl="1"/>
            <a:r>
              <a:rPr lang="en-CA" dirty="0" smtClean="0"/>
              <a:t>Also applies if significant increase in effectiveness, or decrease in risk</a:t>
            </a:r>
            <a:endParaRPr lang="en-CA" dirty="0"/>
          </a:p>
        </p:txBody>
      </p:sp>
      <p:sp>
        <p:nvSpPr>
          <p:cNvPr id="4" name="Title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base">
              <a:spcAft>
                <a:spcPct val="0"/>
              </a:spcAft>
            </a:pPr>
            <a:r>
              <a:rPr lang="en-CA" sz="3200" b="1" dirty="0" smtClean="0">
                <a:solidFill>
                  <a:srgbClr val="1F497D"/>
                </a:solidFill>
              </a:rPr>
              <a:t>NOC/c</a:t>
            </a:r>
            <a:endParaRPr lang="en-CA" sz="3200" b="1" dirty="0">
              <a:solidFill>
                <a:srgbClr val="1F497D"/>
              </a:solidFill>
            </a:endParaRPr>
          </a:p>
        </p:txBody>
      </p:sp>
      <p:cxnSp>
        <p:nvCxnSpPr>
          <p:cNvPr id="5" name="Straight Connector 4"/>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66072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CA" dirty="0" smtClean="0"/>
              <a:t>Submission process based on Policy.</a:t>
            </a:r>
          </a:p>
          <a:p>
            <a:r>
              <a:rPr lang="en-CA" dirty="0" smtClean="0"/>
              <a:t>NDS submitted with evidence for safety and quality data, reduced clinical data.</a:t>
            </a:r>
          </a:p>
          <a:p>
            <a:pPr lvl="1"/>
            <a:r>
              <a:rPr lang="en-CA" dirty="0" smtClean="0"/>
              <a:t>Establish risk</a:t>
            </a:r>
          </a:p>
          <a:p>
            <a:pPr lvl="1"/>
            <a:r>
              <a:rPr lang="en-CA" dirty="0" smtClean="0"/>
              <a:t>Further characterize benefits</a:t>
            </a:r>
          </a:p>
          <a:p>
            <a:r>
              <a:rPr lang="en-CA" dirty="0" smtClean="0"/>
              <a:t>NOC/c Qualifying Notice</a:t>
            </a:r>
          </a:p>
          <a:p>
            <a:r>
              <a:rPr lang="en-CA" dirty="0" smtClean="0"/>
              <a:t>Letter of Undertaking (</a:t>
            </a:r>
            <a:r>
              <a:rPr lang="en-CA" dirty="0" err="1" smtClean="0"/>
              <a:t>LoU</a:t>
            </a:r>
            <a:r>
              <a:rPr lang="en-CA" dirty="0" smtClean="0"/>
              <a:t>)</a:t>
            </a:r>
          </a:p>
          <a:p>
            <a:r>
              <a:rPr lang="en-CA" dirty="0" smtClean="0"/>
              <a:t>Risk Management Plan (RMP)</a:t>
            </a:r>
          </a:p>
          <a:p>
            <a:endParaRPr lang="en-CA" dirty="0"/>
          </a:p>
        </p:txBody>
      </p:sp>
      <p:sp>
        <p:nvSpPr>
          <p:cNvPr id="4" name="Title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base">
              <a:spcAft>
                <a:spcPct val="0"/>
              </a:spcAft>
            </a:pPr>
            <a:r>
              <a:rPr lang="en-CA" sz="3200" b="1" dirty="0" smtClean="0">
                <a:solidFill>
                  <a:srgbClr val="1F497D"/>
                </a:solidFill>
              </a:rPr>
              <a:t>NOC/c: How it works</a:t>
            </a:r>
            <a:endParaRPr lang="en-CA" sz="3200" b="1" dirty="0">
              <a:solidFill>
                <a:srgbClr val="1F497D"/>
              </a:solidFill>
            </a:endParaRPr>
          </a:p>
        </p:txBody>
      </p:sp>
      <p:cxnSp>
        <p:nvCxnSpPr>
          <p:cNvPr id="5" name="Straight Connector 4"/>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6914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CA" sz="3200" b="1" dirty="0" smtClean="0">
                <a:solidFill>
                  <a:schemeClr val="tx2"/>
                </a:solidFill>
              </a:rPr>
              <a:t>Lifecycle of a drug</a:t>
            </a:r>
            <a:endParaRPr lang="en-CA" sz="3200" b="1" dirty="0">
              <a:solidFill>
                <a:schemeClr val="tx2"/>
              </a:solidFill>
            </a:endParaRPr>
          </a:p>
        </p:txBody>
      </p:sp>
      <p:cxnSp>
        <p:nvCxnSpPr>
          <p:cNvPr id="5" name="Straight Connector 4"/>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1026" name="Picture 2" descr="X:\André\Documents\UOttawa\Courses\BPS4102 2015\Lectures 2015\Background information\model-eng.g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11660" y="1451488"/>
            <a:ext cx="6120680" cy="5256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645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5069160"/>
          </a:xfrm>
        </p:spPr>
        <p:txBody>
          <a:bodyPr>
            <a:noAutofit/>
          </a:bodyPr>
          <a:lstStyle/>
          <a:p>
            <a:r>
              <a:rPr lang="en-US" altLang="en-US" sz="1800" dirty="0" smtClean="0"/>
              <a:t>Raw </a:t>
            </a:r>
            <a:r>
              <a:rPr lang="en-US" altLang="en-US" sz="1800" dirty="0"/>
              <a:t>materials used for biologics are variable in </a:t>
            </a:r>
            <a:r>
              <a:rPr lang="en-US" altLang="en-US" sz="1800" dirty="0" smtClean="0"/>
              <a:t>nature</a:t>
            </a:r>
          </a:p>
          <a:p>
            <a:pPr lvl="1"/>
            <a:r>
              <a:rPr lang="en-US" altLang="en-US" sz="1800" dirty="0" err="1" smtClean="0"/>
              <a:t>Eg</a:t>
            </a:r>
            <a:r>
              <a:rPr lang="en-US" altLang="en-US" sz="1800" dirty="0" smtClean="0"/>
              <a:t>. serum </a:t>
            </a:r>
            <a:r>
              <a:rPr lang="en-US" altLang="en-US" sz="1800" dirty="0"/>
              <a:t>derivatives, enzymes, cell substrates</a:t>
            </a:r>
          </a:p>
          <a:p>
            <a:r>
              <a:rPr lang="en-US" altLang="en-US" sz="1800" dirty="0"/>
              <a:t>M</a:t>
            </a:r>
            <a:r>
              <a:rPr lang="en-US" altLang="en-US" sz="1800" dirty="0" smtClean="0"/>
              <a:t>anufacturing processes are biological in nature and variable</a:t>
            </a:r>
            <a:endParaRPr lang="en-US" altLang="en-US" sz="1800" dirty="0"/>
          </a:p>
          <a:p>
            <a:pPr lvl="1"/>
            <a:r>
              <a:rPr lang="en-US" altLang="en-US" sz="1800" dirty="0" err="1" smtClean="0"/>
              <a:t>Eg</a:t>
            </a:r>
            <a:r>
              <a:rPr lang="en-US" altLang="en-US" sz="1800" dirty="0" smtClean="0"/>
              <a:t>. prokaryotic or eukaryotic cell systems</a:t>
            </a:r>
          </a:p>
          <a:p>
            <a:pPr>
              <a:lnSpc>
                <a:spcPct val="90000"/>
              </a:lnSpc>
            </a:pPr>
            <a:r>
              <a:rPr lang="en-CA" altLang="en-US" sz="1800" dirty="0"/>
              <a:t>Biologics are highly susceptible to microbial growth (biologic: mixture of protein or polysaccharides</a:t>
            </a:r>
            <a:r>
              <a:rPr lang="en-CA" altLang="en-US" sz="1800" dirty="0" smtClean="0"/>
              <a:t>) </a:t>
            </a:r>
            <a:endParaRPr lang="en-CA" altLang="en-US" sz="1800" dirty="0"/>
          </a:p>
          <a:p>
            <a:pPr lvl="1">
              <a:lnSpc>
                <a:spcPct val="90000"/>
              </a:lnSpc>
            </a:pPr>
            <a:r>
              <a:rPr lang="en-CA" altLang="en-US" sz="1800" dirty="0"/>
              <a:t> </a:t>
            </a:r>
            <a:r>
              <a:rPr lang="en-CA" altLang="en-US" sz="1800" b="1" dirty="0"/>
              <a:t>Microbial contamination must be considered at every step </a:t>
            </a:r>
            <a:r>
              <a:rPr lang="en-CA" altLang="en-US" sz="1800" dirty="0"/>
              <a:t>during the manufacture of a biologic. </a:t>
            </a:r>
            <a:endParaRPr lang="en-US" altLang="en-US" sz="1800" dirty="0"/>
          </a:p>
          <a:p>
            <a:r>
              <a:rPr lang="en-CA" altLang="en-US" sz="1800" b="1" dirty="0"/>
              <a:t>Heat sensitive</a:t>
            </a:r>
            <a:r>
              <a:rPr lang="en-CA" altLang="en-US" sz="1800" dirty="0"/>
              <a:t> (heat labile); most are </a:t>
            </a:r>
            <a:r>
              <a:rPr lang="en-CA" altLang="en-US" sz="1800" b="1" u="sng" dirty="0"/>
              <a:t>stored </a:t>
            </a:r>
            <a:r>
              <a:rPr lang="en-CA" altLang="en-US" sz="1800" dirty="0"/>
              <a:t>continuously at </a:t>
            </a:r>
            <a:r>
              <a:rPr lang="en-CA" altLang="en-US" sz="1800" b="1" u="sng" dirty="0"/>
              <a:t>2 to 8 </a:t>
            </a:r>
            <a:r>
              <a:rPr lang="en-CA" altLang="en-US" sz="1800" b="1" u="sng" baseline="30000" dirty="0"/>
              <a:t>0</a:t>
            </a:r>
            <a:r>
              <a:rPr lang="en-CA" altLang="en-US" sz="1800" b="1" u="sng" dirty="0"/>
              <a:t>C</a:t>
            </a:r>
            <a:r>
              <a:rPr lang="en-CA" altLang="en-US" sz="1800" dirty="0"/>
              <a:t>, some are not only stored cold or frozen but are shipped in a frozen state e.g. live polio vaccine. </a:t>
            </a:r>
          </a:p>
          <a:p>
            <a:pPr lvl="1"/>
            <a:r>
              <a:rPr lang="en-CA" altLang="en-US" sz="1800" dirty="0"/>
              <a:t>manufacturing process may require temperatures </a:t>
            </a:r>
            <a:r>
              <a:rPr lang="en-CA" altLang="en-US" sz="1800" b="1" dirty="0"/>
              <a:t>below 10 </a:t>
            </a:r>
            <a:r>
              <a:rPr lang="en-CA" altLang="en-US" sz="1800" b="1" baseline="30000" dirty="0"/>
              <a:t>0</a:t>
            </a:r>
            <a:r>
              <a:rPr lang="en-CA" altLang="en-US" sz="1800" b="1" dirty="0"/>
              <a:t>C</a:t>
            </a:r>
            <a:r>
              <a:rPr lang="en-CA" altLang="en-US" sz="1800" dirty="0"/>
              <a:t> depending on the nature of the product being manufactured and the length of time required to complete the manufacturing process.</a:t>
            </a:r>
          </a:p>
          <a:p>
            <a:r>
              <a:rPr lang="en-US" altLang="en-US" sz="1800" dirty="0" smtClean="0"/>
              <a:t>The stages </a:t>
            </a:r>
            <a:r>
              <a:rPr lang="en-US" altLang="en-US" sz="1800" dirty="0"/>
              <a:t>of manufacture are often carried out under conditions that cannot meet the same standards as conventional pharmaceuticals</a:t>
            </a:r>
          </a:p>
          <a:p>
            <a:pPr lvl="1"/>
            <a:r>
              <a:rPr lang="en-US" altLang="en-US" sz="1800" dirty="0" smtClean="0"/>
              <a:t>no </a:t>
            </a:r>
            <a:r>
              <a:rPr lang="en-US" altLang="en-US" sz="1800" dirty="0"/>
              <a:t>terminal </a:t>
            </a:r>
            <a:r>
              <a:rPr lang="en-US" altLang="en-US" sz="1800" dirty="0" smtClean="0"/>
              <a:t>sterilization</a:t>
            </a:r>
          </a:p>
          <a:p>
            <a:pPr lvl="1"/>
            <a:r>
              <a:rPr lang="en-US" altLang="en-US" sz="1800" dirty="0"/>
              <a:t>aseptic </a:t>
            </a:r>
            <a:r>
              <a:rPr lang="en-US" altLang="en-US" sz="1800" dirty="0" smtClean="0"/>
              <a:t>processing</a:t>
            </a:r>
          </a:p>
          <a:p>
            <a:endParaRPr lang="en-US" altLang="en-US" sz="1800" dirty="0"/>
          </a:p>
          <a:p>
            <a:endParaRPr lang="en-CA" sz="1800" dirty="0" smtClean="0"/>
          </a:p>
        </p:txBody>
      </p:sp>
      <p:sp>
        <p:nvSpPr>
          <p:cNvPr id="4" name="Title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CA" sz="3200" b="1" dirty="0" smtClean="0">
                <a:solidFill>
                  <a:schemeClr val="tx2"/>
                </a:solidFill>
              </a:rPr>
              <a:t>Biologics versus Conventional Pharmaceuticals</a:t>
            </a:r>
            <a:endParaRPr lang="en-CA" sz="3200" b="1" dirty="0">
              <a:solidFill>
                <a:schemeClr val="tx2"/>
              </a:solidFill>
            </a:endParaRPr>
          </a:p>
        </p:txBody>
      </p:sp>
      <p:cxnSp>
        <p:nvCxnSpPr>
          <p:cNvPr id="5" name="Straight Connector 4"/>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56263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5069160"/>
          </a:xfrm>
        </p:spPr>
        <p:txBody>
          <a:bodyPr>
            <a:noAutofit/>
          </a:bodyPr>
          <a:lstStyle/>
          <a:p>
            <a:pPr>
              <a:lnSpc>
                <a:spcPct val="90000"/>
              </a:lnSpc>
            </a:pPr>
            <a:r>
              <a:rPr lang="en-US" altLang="en-US" sz="1800" b="1" dirty="0"/>
              <a:t>T</a:t>
            </a:r>
            <a:r>
              <a:rPr lang="en-US" altLang="en-US" sz="1800" b="1" dirty="0" smtClean="0"/>
              <a:t>est </a:t>
            </a:r>
            <a:r>
              <a:rPr lang="en-US" altLang="en-US" sz="1800" b="1" dirty="0"/>
              <a:t>methods</a:t>
            </a:r>
            <a:r>
              <a:rPr lang="en-US" altLang="en-US" sz="1800" dirty="0"/>
              <a:t> needed to characterize batches of the product are </a:t>
            </a:r>
            <a:r>
              <a:rPr lang="en-US" altLang="en-US" sz="1800" b="1" dirty="0"/>
              <a:t>variable in </a:t>
            </a:r>
            <a:r>
              <a:rPr lang="en-US" altLang="en-US" sz="1800" b="1" dirty="0" smtClean="0"/>
              <a:t>nature</a:t>
            </a:r>
          </a:p>
          <a:p>
            <a:pPr lvl="1">
              <a:lnSpc>
                <a:spcPct val="90000"/>
              </a:lnSpc>
            </a:pPr>
            <a:r>
              <a:rPr lang="en-US" altLang="en-US" sz="1800" dirty="0" smtClean="0"/>
              <a:t>potency</a:t>
            </a:r>
            <a:r>
              <a:rPr lang="en-US" altLang="en-US" sz="1800" dirty="0"/>
              <a:t>, purity and safety of most </a:t>
            </a:r>
            <a:r>
              <a:rPr lang="en-US" altLang="en-US" sz="1800" dirty="0" smtClean="0"/>
              <a:t>biologics </a:t>
            </a:r>
            <a:r>
              <a:rPr lang="en-US" altLang="en-US" sz="1800" dirty="0"/>
              <a:t>can not be adequately tested </a:t>
            </a:r>
            <a:r>
              <a:rPr lang="en-US" altLang="en-US" sz="1800" dirty="0" smtClean="0"/>
              <a:t>by </a:t>
            </a:r>
            <a:r>
              <a:rPr lang="en-US" altLang="en-US" sz="1800" dirty="0"/>
              <a:t>chemical or physical means </a:t>
            </a:r>
            <a:r>
              <a:rPr lang="en-US" altLang="en-US" sz="1800" dirty="0" smtClean="0"/>
              <a:t>alone</a:t>
            </a:r>
          </a:p>
          <a:p>
            <a:pPr lvl="1">
              <a:lnSpc>
                <a:spcPct val="90000"/>
              </a:lnSpc>
            </a:pPr>
            <a:r>
              <a:rPr lang="en-US" altLang="en-US" sz="1800" b="1" dirty="0" smtClean="0"/>
              <a:t>bioassays </a:t>
            </a:r>
            <a:r>
              <a:rPr lang="en-US" altLang="en-US" sz="1800" b="1" dirty="0"/>
              <a:t>have a high degree of </a:t>
            </a:r>
            <a:r>
              <a:rPr lang="en-US" altLang="en-US" sz="1800" b="1" dirty="0" smtClean="0"/>
              <a:t>variability/invalidity</a:t>
            </a:r>
          </a:p>
          <a:p>
            <a:r>
              <a:rPr lang="en-US" altLang="en-US" sz="1800" dirty="0" smtClean="0"/>
              <a:t>Complex </a:t>
            </a:r>
            <a:r>
              <a:rPr lang="en-US" altLang="en-US" sz="1800" dirty="0"/>
              <a:t>structure of final product</a:t>
            </a:r>
            <a:br>
              <a:rPr lang="en-US" altLang="en-US" sz="1800" dirty="0"/>
            </a:br>
            <a:r>
              <a:rPr lang="en-US" altLang="en-US" sz="1800" dirty="0"/>
              <a:t>	-molecular weight and structure undefined</a:t>
            </a:r>
            <a:br>
              <a:rPr lang="en-US" altLang="en-US" sz="1800" dirty="0"/>
            </a:br>
            <a:r>
              <a:rPr lang="en-US" altLang="en-US" sz="1800" dirty="0"/>
              <a:t>	-composition undefined (vaccines)</a:t>
            </a:r>
          </a:p>
          <a:p>
            <a:r>
              <a:rPr lang="en-US" altLang="en-US" sz="1800" dirty="0"/>
              <a:t>A system of in-process controls required for biologic production</a:t>
            </a:r>
            <a:endParaRPr lang="en-US" altLang="en-US" sz="1800" b="1" dirty="0"/>
          </a:p>
          <a:p>
            <a:r>
              <a:rPr lang="en-US" altLang="en-US" sz="1800" dirty="0"/>
              <a:t>Quality can not be established entirely by tests on the final product</a:t>
            </a:r>
          </a:p>
          <a:p>
            <a:pPr lvl="1"/>
            <a:r>
              <a:rPr lang="en-US" altLang="en-US" sz="1800" b="1" dirty="0"/>
              <a:t>“Quality is built into a product and not just tested into a finished product.”</a:t>
            </a:r>
          </a:p>
          <a:p>
            <a:pPr lvl="2"/>
            <a:r>
              <a:rPr lang="en-US" altLang="en-US" sz="1800" dirty="0"/>
              <a:t>Consistency in production/product</a:t>
            </a:r>
          </a:p>
          <a:p>
            <a:pPr lvl="2"/>
            <a:r>
              <a:rPr lang="en-US" altLang="en-US" sz="1800" dirty="0"/>
              <a:t>Absence of Contamination </a:t>
            </a:r>
          </a:p>
          <a:p>
            <a:pPr marL="0" indent="0">
              <a:buNone/>
            </a:pPr>
            <a:endParaRPr lang="en-CA" altLang="en-US" sz="1800" b="1" dirty="0" smtClean="0"/>
          </a:p>
          <a:p>
            <a:pPr lvl="1"/>
            <a:endParaRPr lang="en-CA" altLang="en-US" sz="1800" dirty="0" smtClean="0"/>
          </a:p>
          <a:p>
            <a:endParaRPr lang="en-US" altLang="en-US" sz="1800" dirty="0"/>
          </a:p>
          <a:p>
            <a:endParaRPr lang="en-CA" sz="1800" dirty="0" smtClean="0"/>
          </a:p>
        </p:txBody>
      </p:sp>
      <p:sp>
        <p:nvSpPr>
          <p:cNvPr id="4" name="Title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CA" sz="3200" b="1" dirty="0" smtClean="0">
                <a:solidFill>
                  <a:schemeClr val="tx2"/>
                </a:solidFill>
              </a:rPr>
              <a:t>Biologics versus Conventional Pharmaceuticals</a:t>
            </a:r>
            <a:endParaRPr lang="en-CA" sz="3200" b="1" dirty="0">
              <a:solidFill>
                <a:schemeClr val="tx2"/>
              </a:solidFill>
            </a:endParaRPr>
          </a:p>
        </p:txBody>
      </p:sp>
      <p:cxnSp>
        <p:nvCxnSpPr>
          <p:cNvPr id="5" name="Straight Connector 4"/>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83300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5069160"/>
          </a:xfrm>
        </p:spPr>
        <p:txBody>
          <a:bodyPr>
            <a:noAutofit/>
          </a:bodyPr>
          <a:lstStyle/>
          <a:p>
            <a:r>
              <a:rPr lang="en-CA" sz="1800" b="1" dirty="0" smtClean="0"/>
              <a:t>CTA: </a:t>
            </a:r>
            <a:r>
              <a:rPr lang="en-CA" sz="1800" dirty="0" smtClean="0"/>
              <a:t>Clinical Trial Application</a:t>
            </a:r>
          </a:p>
          <a:p>
            <a:endParaRPr lang="en-CA" sz="800" dirty="0" smtClean="0"/>
          </a:p>
          <a:p>
            <a:r>
              <a:rPr lang="en-CA" sz="1800" b="1" dirty="0" smtClean="0"/>
              <a:t>NDS:</a:t>
            </a:r>
            <a:r>
              <a:rPr lang="en-CA" sz="1800" dirty="0" smtClean="0"/>
              <a:t> New Drug Submission</a:t>
            </a:r>
          </a:p>
          <a:p>
            <a:pPr lvl="1"/>
            <a:r>
              <a:rPr lang="en-CA" sz="1200" dirty="0" smtClean="0"/>
              <a:t>To obtain a licence for a new drug.</a:t>
            </a:r>
          </a:p>
          <a:p>
            <a:endParaRPr lang="en-CA" sz="800" dirty="0" smtClean="0"/>
          </a:p>
          <a:p>
            <a:r>
              <a:rPr lang="en-CA" sz="1800" b="1" dirty="0" smtClean="0"/>
              <a:t>SNDS:</a:t>
            </a:r>
            <a:r>
              <a:rPr lang="en-CA" sz="1800" dirty="0" smtClean="0"/>
              <a:t> Supplemental </a:t>
            </a:r>
            <a:r>
              <a:rPr lang="en-CA" sz="1600" dirty="0"/>
              <a:t>New Drug </a:t>
            </a:r>
            <a:r>
              <a:rPr lang="en-CA" sz="1600" dirty="0" smtClean="0"/>
              <a:t>Submission</a:t>
            </a:r>
          </a:p>
          <a:p>
            <a:pPr lvl="1"/>
            <a:r>
              <a:rPr lang="en-CA" sz="1200" dirty="0" smtClean="0"/>
              <a:t>To make substantial changes  to </a:t>
            </a:r>
            <a:r>
              <a:rPr lang="en-CA" sz="1200" dirty="0"/>
              <a:t>a drug that already has a Notice of Compliance (NOC). </a:t>
            </a:r>
            <a:r>
              <a:rPr lang="en-CA" sz="1200" dirty="0" err="1" smtClean="0"/>
              <a:t>Eg</a:t>
            </a:r>
            <a:r>
              <a:rPr lang="en-CA" sz="1200" dirty="0" smtClean="0"/>
              <a:t>. </a:t>
            </a:r>
            <a:r>
              <a:rPr lang="en-CA" sz="1200" dirty="0"/>
              <a:t>method of manufacture, labelling, recommended route of administration, or </a:t>
            </a:r>
            <a:r>
              <a:rPr lang="en-CA" sz="1200" dirty="0" smtClean="0"/>
              <a:t>a </a:t>
            </a:r>
            <a:r>
              <a:rPr lang="en-CA" sz="1200" u="sng" dirty="0" smtClean="0"/>
              <a:t>new indication.</a:t>
            </a:r>
          </a:p>
          <a:p>
            <a:endParaRPr lang="en-CA" sz="800" dirty="0" smtClean="0"/>
          </a:p>
          <a:p>
            <a:r>
              <a:rPr lang="en-CA" sz="1800" b="1" dirty="0" smtClean="0"/>
              <a:t>ANDS</a:t>
            </a:r>
            <a:r>
              <a:rPr lang="en-CA" sz="1800" b="1" dirty="0"/>
              <a:t>:</a:t>
            </a:r>
            <a:r>
              <a:rPr lang="en-CA" sz="1800" dirty="0"/>
              <a:t> </a:t>
            </a:r>
            <a:r>
              <a:rPr lang="en-CA" sz="1800" dirty="0" smtClean="0"/>
              <a:t>Abbreviated </a:t>
            </a:r>
            <a:r>
              <a:rPr lang="en-CA" sz="1600" dirty="0" smtClean="0"/>
              <a:t>New </a:t>
            </a:r>
            <a:r>
              <a:rPr lang="en-CA" sz="1600" dirty="0"/>
              <a:t>Drug Submission</a:t>
            </a:r>
          </a:p>
          <a:p>
            <a:pPr lvl="1"/>
            <a:r>
              <a:rPr lang="en-CA" sz="1200" dirty="0" smtClean="0"/>
              <a:t>To </a:t>
            </a:r>
            <a:r>
              <a:rPr lang="en-CA" sz="1200" dirty="0"/>
              <a:t>market </a:t>
            </a:r>
            <a:r>
              <a:rPr lang="en-CA" sz="1200" dirty="0" smtClean="0"/>
              <a:t> </a:t>
            </a:r>
            <a:r>
              <a:rPr lang="en-CA" sz="1200" dirty="0"/>
              <a:t>a generic drug. </a:t>
            </a:r>
            <a:r>
              <a:rPr lang="en-CA" sz="1200" dirty="0" smtClean="0"/>
              <a:t>Demonstrate </a:t>
            </a:r>
            <a:r>
              <a:rPr lang="en-CA" sz="1200" dirty="0"/>
              <a:t>that the drug is as safe and efficacious as the brand-name drug. </a:t>
            </a:r>
            <a:endParaRPr lang="en-CA" sz="1200" dirty="0" smtClean="0"/>
          </a:p>
          <a:p>
            <a:pPr lvl="1"/>
            <a:endParaRPr lang="en-CA" sz="800" b="1" dirty="0" smtClean="0"/>
          </a:p>
          <a:p>
            <a:r>
              <a:rPr lang="en-CA" sz="1800" b="1" dirty="0" smtClean="0"/>
              <a:t>NOC:</a:t>
            </a:r>
            <a:r>
              <a:rPr lang="en-CA" sz="1800" dirty="0" smtClean="0"/>
              <a:t> </a:t>
            </a:r>
            <a:r>
              <a:rPr lang="en-CA" sz="1600" dirty="0" smtClean="0"/>
              <a:t>Notice of Compliance</a:t>
            </a:r>
          </a:p>
          <a:p>
            <a:pPr lvl="1"/>
            <a:r>
              <a:rPr lang="en-CA" sz="1600" b="1" dirty="0" smtClean="0"/>
              <a:t>NOC/c:</a:t>
            </a:r>
            <a:r>
              <a:rPr lang="en-CA" sz="1600" dirty="0" smtClean="0"/>
              <a:t> Notice of compliance with conditions</a:t>
            </a:r>
          </a:p>
          <a:p>
            <a:pPr lvl="2"/>
            <a:r>
              <a:rPr lang="en-CA" sz="1600" dirty="0" smtClean="0"/>
              <a:t>Qualifying Notice letter</a:t>
            </a:r>
          </a:p>
          <a:p>
            <a:pPr lvl="2"/>
            <a:r>
              <a:rPr lang="en-CA" sz="1600" dirty="0" smtClean="0"/>
              <a:t>Letter of Undertaking</a:t>
            </a:r>
          </a:p>
          <a:p>
            <a:pPr lvl="1"/>
            <a:r>
              <a:rPr lang="en-US" altLang="en-US" sz="1600" b="1" dirty="0" smtClean="0"/>
              <a:t>NON:</a:t>
            </a:r>
            <a:r>
              <a:rPr lang="en-US" altLang="en-US" sz="1600" dirty="0" smtClean="0"/>
              <a:t> Notice </a:t>
            </a:r>
            <a:r>
              <a:rPr lang="en-US" altLang="en-US" sz="1600" dirty="0"/>
              <a:t>of Non-Compliance</a:t>
            </a:r>
          </a:p>
          <a:p>
            <a:pPr lvl="1"/>
            <a:r>
              <a:rPr lang="en-US" altLang="en-US" sz="1600" b="1" dirty="0" smtClean="0"/>
              <a:t>NOD:</a:t>
            </a:r>
            <a:r>
              <a:rPr lang="en-US" altLang="en-US" sz="1600" dirty="0" smtClean="0"/>
              <a:t> </a:t>
            </a:r>
            <a:r>
              <a:rPr lang="en-US" altLang="en-US" sz="1600" dirty="0"/>
              <a:t>Notice of Deficiency</a:t>
            </a:r>
          </a:p>
          <a:p>
            <a:pPr marL="0" indent="0">
              <a:buNone/>
            </a:pPr>
            <a:endParaRPr lang="en-CA" sz="800" dirty="0" smtClean="0"/>
          </a:p>
          <a:p>
            <a:r>
              <a:rPr lang="en-CA" sz="1800" b="1" dirty="0" smtClean="0"/>
              <a:t>DIN:</a:t>
            </a:r>
            <a:r>
              <a:rPr lang="en-CA" sz="1800" dirty="0" smtClean="0"/>
              <a:t> Drug Identification Number</a:t>
            </a:r>
            <a:endParaRPr lang="en-CA" sz="1400" dirty="0"/>
          </a:p>
          <a:p>
            <a:endParaRPr lang="en-CA" sz="800" dirty="0" smtClean="0"/>
          </a:p>
        </p:txBody>
      </p:sp>
      <p:sp>
        <p:nvSpPr>
          <p:cNvPr id="4" name="Title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CA" sz="3200" b="1" dirty="0" smtClean="0">
                <a:solidFill>
                  <a:schemeClr val="tx2"/>
                </a:solidFill>
              </a:rPr>
              <a:t>Definitions</a:t>
            </a:r>
            <a:endParaRPr lang="en-CA" sz="3200" b="1" dirty="0">
              <a:solidFill>
                <a:schemeClr val="tx2"/>
              </a:solidFill>
            </a:endParaRPr>
          </a:p>
        </p:txBody>
      </p:sp>
      <p:cxnSp>
        <p:nvCxnSpPr>
          <p:cNvPr id="5" name="Straight Connector 4"/>
          <p:cNvCxnSpPr/>
          <p:nvPr/>
        </p:nvCxnSpPr>
        <p:spPr>
          <a:xfrm>
            <a:off x="251520" y="1268760"/>
            <a:ext cx="8640960" cy="0"/>
          </a:xfrm>
          <a:prstGeom prst="line">
            <a:avLst/>
          </a:prstGeom>
          <a:ln w="2857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7363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819400"/>
            <a:ext cx="8229600" cy="1143000"/>
          </a:xfrm>
        </p:spPr>
        <p:txBody>
          <a:bodyPr>
            <a:noAutofit/>
          </a:bodyPr>
          <a:lstStyle/>
          <a:p>
            <a:r>
              <a:rPr lang="en-CA" sz="2800" dirty="0"/>
              <a:t/>
            </a:r>
            <a:br>
              <a:rPr lang="en-CA" sz="2800" dirty="0"/>
            </a:br>
            <a:r>
              <a:rPr lang="en-CA" sz="2800" dirty="0"/>
              <a:t>Drug Manufacturing </a:t>
            </a:r>
            <a:br>
              <a:rPr lang="en-CA" sz="2800" dirty="0"/>
            </a:br>
            <a:r>
              <a:rPr lang="en-CA" sz="2800" dirty="0"/>
              <a:t>Drug </a:t>
            </a:r>
            <a:r>
              <a:rPr lang="en-CA" sz="2800" dirty="0" smtClean="0"/>
              <a:t>submissions</a:t>
            </a:r>
            <a:endParaRPr lang="en-CA" sz="2800" dirty="0"/>
          </a:p>
        </p:txBody>
      </p:sp>
    </p:spTree>
    <p:extLst>
      <p:ext uri="{BB962C8B-B14F-4D97-AF65-F5344CB8AC3E}">
        <p14:creationId xmlns:p14="http://schemas.microsoft.com/office/powerpoint/2010/main" val="1062475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a:t>Drug </a:t>
            </a:r>
            <a:r>
              <a:rPr lang="en-CA" dirty="0" smtClean="0"/>
              <a:t>Manufacturing and submissions</a:t>
            </a:r>
            <a:endParaRPr lang="en-CA" dirty="0"/>
          </a:p>
        </p:txBody>
      </p:sp>
      <p:sp>
        <p:nvSpPr>
          <p:cNvPr id="3" name="Content Placeholder 2"/>
          <p:cNvSpPr>
            <a:spLocks noGrp="1"/>
          </p:cNvSpPr>
          <p:nvPr>
            <p:ph idx="1"/>
          </p:nvPr>
        </p:nvSpPr>
        <p:spPr>
          <a:xfrm>
            <a:off x="457200" y="1828800"/>
            <a:ext cx="8229600" cy="4525963"/>
          </a:xfrm>
        </p:spPr>
        <p:txBody>
          <a:bodyPr/>
          <a:lstStyle/>
          <a:p>
            <a:r>
              <a:rPr lang="en-CA" dirty="0" smtClean="0"/>
              <a:t>Challenges with manufacturing biologics…</a:t>
            </a:r>
          </a:p>
          <a:p>
            <a:r>
              <a:rPr lang="en-CA" dirty="0" smtClean="0"/>
              <a:t>Submission types…</a:t>
            </a:r>
          </a:p>
          <a:p>
            <a:r>
              <a:rPr lang="en-CA" dirty="0" smtClean="0"/>
              <a:t>Possible outcomes of a drug submission review…</a:t>
            </a:r>
            <a:endParaRPr lang="en-CA" dirty="0"/>
          </a:p>
        </p:txBody>
      </p:sp>
    </p:spTree>
    <p:extLst>
      <p:ext uri="{BB962C8B-B14F-4D97-AF65-F5344CB8AC3E}">
        <p14:creationId xmlns:p14="http://schemas.microsoft.com/office/powerpoint/2010/main" val="539032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defTabSz="912813" eaLnBrk="1" hangingPunct="1"/>
            <a:r>
              <a:rPr lang="en-CA" altLang="en-US" smtClean="0"/>
              <a:t>Common technical document</a:t>
            </a:r>
          </a:p>
        </p:txBody>
      </p:sp>
      <p:pic>
        <p:nvPicPr>
          <p:cNvPr id="1331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6100" y="1341438"/>
            <a:ext cx="5505450" cy="538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10670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2"/>
          <p:cNvGraphicFramePr>
            <a:graphicFrameLocks noChangeAspect="1"/>
          </p:cNvGraphicFramePr>
          <p:nvPr/>
        </p:nvGraphicFramePr>
        <p:xfrm>
          <a:off x="1447800" y="0"/>
          <a:ext cx="5734050" cy="6629400"/>
        </p:xfrm>
        <a:graphic>
          <a:graphicData uri="http://schemas.openxmlformats.org/presentationml/2006/ole">
            <mc:AlternateContent xmlns:mc="http://schemas.openxmlformats.org/markup-compatibility/2006">
              <mc:Choice xmlns:v="urn:schemas-microsoft-com:vml" Requires="v">
                <p:oleObj spid="_x0000_s1038" name="Document" r:id="rId3" imgW="5705640" imgH="7658280" progId="">
                  <p:embed/>
                </p:oleObj>
              </mc:Choice>
              <mc:Fallback>
                <p:oleObj name="Document" r:id="rId3" imgW="5705640" imgH="7658280" progId="">
                  <p:embed/>
                  <p:pic>
                    <p:nvPicPr>
                      <p:cNvPr id="0" name="Picture 13"/>
                      <p:cNvPicPr>
                        <a:picLocks noChangeAspect="1" noChangeArrowheads="1"/>
                      </p:cNvPicPr>
                      <p:nvPr/>
                    </p:nvPicPr>
                    <p:blipFill>
                      <a:blip r:embed="rId4">
                        <a:extLst>
                          <a:ext uri="{28A0092B-C50C-407E-A947-70E740481C1C}">
                            <a14:useLocalDpi xmlns:a14="http://schemas.microsoft.com/office/drawing/2010/main" val="0"/>
                          </a:ext>
                        </a:extLst>
                      </a:blip>
                      <a:srcRect t="10892" b="2971"/>
                      <a:stretch>
                        <a:fillRect/>
                      </a:stretch>
                    </p:blipFill>
                    <p:spPr bwMode="auto">
                      <a:xfrm>
                        <a:off x="1447800" y="0"/>
                        <a:ext cx="5734050" cy="66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52667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Autofit/>
          </a:bodyPr>
          <a:lstStyle/>
          <a:p>
            <a:r>
              <a:rPr lang="en-CA" sz="2800" dirty="0"/>
              <a:t/>
            </a:r>
            <a:br>
              <a:rPr lang="en-CA" sz="2800" dirty="0"/>
            </a:br>
            <a:r>
              <a:rPr lang="en-CA" sz="2800" dirty="0"/>
              <a:t>Clinical </a:t>
            </a:r>
            <a:r>
              <a:rPr lang="en-CA" sz="2800" dirty="0" smtClean="0"/>
              <a:t>Trials</a:t>
            </a:r>
            <a:endParaRPr lang="en-CA" sz="2800" dirty="0"/>
          </a:p>
        </p:txBody>
      </p:sp>
    </p:spTree>
    <p:extLst>
      <p:ext uri="{BB962C8B-B14F-4D97-AF65-F5344CB8AC3E}">
        <p14:creationId xmlns:p14="http://schemas.microsoft.com/office/powerpoint/2010/main" val="14286518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1524000"/>
            <a:ext cx="7772400" cy="1143000"/>
          </a:xfrm>
        </p:spPr>
        <p:txBody>
          <a:bodyPr/>
          <a:lstStyle/>
          <a:p>
            <a:r>
              <a:rPr lang="en-US" altLang="en-US" sz="3600" smtClean="0"/>
              <a:t>The Clinical Evidence</a:t>
            </a:r>
          </a:p>
        </p:txBody>
      </p:sp>
      <p:sp>
        <p:nvSpPr>
          <p:cNvPr id="14339" name="Rectangle 3"/>
          <p:cNvSpPr>
            <a:spLocks noGrp="1" noChangeArrowheads="1"/>
          </p:cNvSpPr>
          <p:nvPr>
            <p:ph type="body" idx="1"/>
          </p:nvPr>
        </p:nvSpPr>
        <p:spPr>
          <a:xfrm>
            <a:off x="685800" y="2590800"/>
            <a:ext cx="7772400" cy="4114800"/>
          </a:xfrm>
        </p:spPr>
        <p:txBody>
          <a:bodyPr/>
          <a:lstStyle/>
          <a:p>
            <a:r>
              <a:rPr lang="en-US" altLang="en-US" sz="2800" smtClean="0"/>
              <a:t>Proof of safety</a:t>
            </a:r>
          </a:p>
          <a:p>
            <a:r>
              <a:rPr lang="en-US" altLang="en-US" sz="2800" smtClean="0"/>
              <a:t>Proof of efficacy</a:t>
            </a:r>
          </a:p>
          <a:p>
            <a:r>
              <a:rPr lang="en-US" altLang="en-US" sz="2800" smtClean="0"/>
              <a:t>‘Evaluable evidence’ generated under GCP</a:t>
            </a:r>
          </a:p>
          <a:p>
            <a:pPr lvl="1"/>
            <a:r>
              <a:rPr lang="en-US" altLang="en-US" smtClean="0"/>
              <a:t>Randomised controlled trials (gold standard)</a:t>
            </a:r>
          </a:p>
          <a:p>
            <a:pPr lvl="1"/>
            <a:r>
              <a:rPr lang="en-US" altLang="en-US" smtClean="0"/>
              <a:t>Systematic reviews (especially for NHPs)</a:t>
            </a:r>
          </a:p>
          <a:p>
            <a:pPr lvl="1"/>
            <a:r>
              <a:rPr lang="en-US" altLang="en-US" smtClean="0"/>
              <a:t>Case control studies</a:t>
            </a:r>
          </a:p>
          <a:p>
            <a:pPr lvl="1"/>
            <a:r>
              <a:rPr lang="en-US" altLang="en-US" smtClean="0"/>
              <a:t>Others</a:t>
            </a:r>
          </a:p>
        </p:txBody>
      </p:sp>
    </p:spTree>
    <p:extLst>
      <p:ext uri="{BB962C8B-B14F-4D97-AF65-F5344CB8AC3E}">
        <p14:creationId xmlns:p14="http://schemas.microsoft.com/office/powerpoint/2010/main" val="19428875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85800" y="1524000"/>
            <a:ext cx="7772400" cy="1143000"/>
          </a:xfrm>
        </p:spPr>
        <p:txBody>
          <a:bodyPr/>
          <a:lstStyle/>
          <a:p>
            <a:r>
              <a:rPr lang="en-US" altLang="en-US" sz="3600" smtClean="0"/>
              <a:t>Clinical Trials</a:t>
            </a:r>
          </a:p>
        </p:txBody>
      </p:sp>
      <p:sp>
        <p:nvSpPr>
          <p:cNvPr id="15363" name="Rectangle 3"/>
          <p:cNvSpPr>
            <a:spLocks noGrp="1" noChangeArrowheads="1"/>
          </p:cNvSpPr>
          <p:nvPr>
            <p:ph type="body" idx="1"/>
          </p:nvPr>
        </p:nvSpPr>
        <p:spPr>
          <a:xfrm>
            <a:off x="685800" y="2743200"/>
            <a:ext cx="7772400" cy="4114800"/>
          </a:xfrm>
        </p:spPr>
        <p:txBody>
          <a:bodyPr/>
          <a:lstStyle/>
          <a:p>
            <a:r>
              <a:rPr lang="en-US" altLang="en-US" sz="2800" smtClean="0"/>
              <a:t>The clinical trial is the foundation of therapeutic product development</a:t>
            </a:r>
          </a:p>
          <a:p>
            <a:pPr lvl="1"/>
            <a:r>
              <a:rPr lang="en-US" altLang="en-US" sz="2400" smtClean="0"/>
              <a:t>In human, highly controlled experiments</a:t>
            </a:r>
          </a:p>
          <a:p>
            <a:pPr lvl="1"/>
            <a:r>
              <a:rPr lang="en-US" altLang="en-US" sz="2400" smtClean="0"/>
              <a:t>Goals</a:t>
            </a:r>
          </a:p>
          <a:p>
            <a:pPr lvl="2"/>
            <a:r>
              <a:rPr lang="en-US" altLang="en-US" sz="2000" smtClean="0"/>
              <a:t>Assess pharmacology of drug product including dose-finding</a:t>
            </a:r>
          </a:p>
          <a:p>
            <a:pPr lvl="2"/>
            <a:r>
              <a:rPr lang="en-US" altLang="en-US" sz="2000" smtClean="0"/>
              <a:t>Prove safety of drug product </a:t>
            </a:r>
          </a:p>
          <a:p>
            <a:pPr lvl="2"/>
            <a:r>
              <a:rPr lang="en-US" altLang="en-US" sz="2000" smtClean="0"/>
              <a:t>Prove efficacy of drug product</a:t>
            </a:r>
          </a:p>
        </p:txBody>
      </p:sp>
    </p:spTree>
    <p:extLst>
      <p:ext uri="{BB962C8B-B14F-4D97-AF65-F5344CB8AC3E}">
        <p14:creationId xmlns:p14="http://schemas.microsoft.com/office/powerpoint/2010/main" val="41483857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685800" y="16002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altLang="en-US" sz="3600"/>
              <a:t>Clinical R&amp;D</a:t>
            </a:r>
            <a:br>
              <a:rPr lang="en-US" altLang="en-US" sz="3600"/>
            </a:br>
            <a:r>
              <a:rPr lang="en-US" altLang="en-US" sz="3600"/>
              <a:t>The Clinical Trial-Phase I</a:t>
            </a:r>
            <a:endParaRPr lang="en-US" altLang="en-US" sz="3600">
              <a:solidFill>
                <a:srgbClr val="FFCC00"/>
              </a:solidFill>
              <a:latin typeface="Arial" charset="0"/>
            </a:endParaRPr>
          </a:p>
        </p:txBody>
      </p:sp>
      <p:sp>
        <p:nvSpPr>
          <p:cNvPr id="16387" name="Rectangle 3"/>
          <p:cNvSpPr>
            <a:spLocks noChangeArrowheads="1"/>
          </p:cNvSpPr>
          <p:nvPr/>
        </p:nvSpPr>
        <p:spPr bwMode="auto">
          <a:xfrm>
            <a:off x="685800" y="29718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r>
              <a:rPr lang="en-US" altLang="en-US"/>
              <a:t>Phase I</a:t>
            </a:r>
          </a:p>
          <a:p>
            <a:pPr lvl="1"/>
            <a:r>
              <a:rPr lang="en-US" altLang="en-US"/>
              <a:t>Open-label; historically, healthy volunteers</a:t>
            </a:r>
          </a:p>
          <a:p>
            <a:pPr lvl="1"/>
            <a:r>
              <a:rPr lang="en-US" altLang="en-US"/>
              <a:t>Focus on pharmacokinetics and pharmacodynamics  parameters in humans</a:t>
            </a:r>
          </a:p>
          <a:p>
            <a:pPr lvl="1"/>
            <a:r>
              <a:rPr lang="en-US" altLang="en-US"/>
              <a:t>Safety, tolerability</a:t>
            </a:r>
          </a:p>
          <a:p>
            <a:pPr lvl="1"/>
            <a:r>
              <a:rPr lang="en-US" altLang="en-US"/>
              <a:t>N=&lt;20</a:t>
            </a:r>
          </a:p>
        </p:txBody>
      </p:sp>
    </p:spTree>
    <p:extLst>
      <p:ext uri="{BB962C8B-B14F-4D97-AF65-F5344CB8AC3E}">
        <p14:creationId xmlns:p14="http://schemas.microsoft.com/office/powerpoint/2010/main" val="695883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685800" y="16002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altLang="en-US" sz="3600"/>
              <a:t>Clinical R&amp;D</a:t>
            </a:r>
            <a:br>
              <a:rPr lang="en-US" altLang="en-US" sz="3600"/>
            </a:br>
            <a:r>
              <a:rPr lang="en-US" altLang="en-US" sz="3600"/>
              <a:t>The Clinical Trial-Phase II</a:t>
            </a:r>
            <a:endParaRPr lang="en-US" altLang="en-US" sz="3600">
              <a:solidFill>
                <a:srgbClr val="FFCC00"/>
              </a:solidFill>
              <a:latin typeface="Arial" charset="0"/>
            </a:endParaRPr>
          </a:p>
        </p:txBody>
      </p:sp>
      <p:sp>
        <p:nvSpPr>
          <p:cNvPr id="20483" name="Rectangle 3"/>
          <p:cNvSpPr>
            <a:spLocks noChangeArrowheads="1"/>
          </p:cNvSpPr>
          <p:nvPr/>
        </p:nvSpPr>
        <p:spPr bwMode="auto">
          <a:xfrm>
            <a:off x="685800" y="3124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r>
              <a:rPr lang="en-US" altLang="en-US" sz="2800"/>
              <a:t>Phase II</a:t>
            </a:r>
          </a:p>
          <a:p>
            <a:pPr lvl="1"/>
            <a:r>
              <a:rPr lang="en-US" altLang="en-US" sz="2400"/>
              <a:t>Controlled studies in target patient population</a:t>
            </a:r>
          </a:p>
          <a:p>
            <a:pPr lvl="1"/>
            <a:r>
              <a:rPr lang="en-US" altLang="en-US" sz="2400"/>
              <a:t>Dose-finding</a:t>
            </a:r>
          </a:p>
          <a:p>
            <a:pPr lvl="1"/>
            <a:r>
              <a:rPr lang="en-US" altLang="en-US" sz="2400"/>
              <a:t>Primary focus on proving safety</a:t>
            </a:r>
          </a:p>
          <a:p>
            <a:pPr lvl="1"/>
            <a:r>
              <a:rPr lang="en-US" altLang="en-US" sz="2400"/>
              <a:t>Secondary focus on efficacy</a:t>
            </a:r>
          </a:p>
          <a:p>
            <a:pPr lvl="1"/>
            <a:r>
              <a:rPr lang="en-US" altLang="en-US" sz="2400"/>
              <a:t>Traditionally 1 centre</a:t>
            </a:r>
          </a:p>
          <a:p>
            <a:pPr lvl="1"/>
            <a:r>
              <a:rPr lang="en-US" altLang="en-US" sz="2400"/>
              <a:t>N=30-100</a:t>
            </a:r>
          </a:p>
          <a:p>
            <a:endParaRPr lang="en-US" altLang="en-US" sz="2800"/>
          </a:p>
        </p:txBody>
      </p:sp>
    </p:spTree>
    <p:extLst>
      <p:ext uri="{BB962C8B-B14F-4D97-AF65-F5344CB8AC3E}">
        <p14:creationId xmlns:p14="http://schemas.microsoft.com/office/powerpoint/2010/main" val="10491533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79400" y="1676400"/>
            <a:ext cx="8559800" cy="1143000"/>
          </a:xfrm>
        </p:spPr>
        <p:txBody>
          <a:bodyPr>
            <a:normAutofit fontScale="90000"/>
          </a:bodyPr>
          <a:lstStyle/>
          <a:p>
            <a:r>
              <a:rPr lang="en-US" altLang="en-US" sz="3600" smtClean="0"/>
              <a:t>Clinical R&amp;D</a:t>
            </a:r>
            <a:br>
              <a:rPr lang="en-US" altLang="en-US" sz="3600" smtClean="0"/>
            </a:br>
            <a:r>
              <a:rPr lang="en-US" altLang="en-US" sz="3600" smtClean="0"/>
              <a:t>The Clinical Trial-Phase III</a:t>
            </a:r>
          </a:p>
        </p:txBody>
      </p:sp>
      <p:sp>
        <p:nvSpPr>
          <p:cNvPr id="21507" name="Rectangle 3"/>
          <p:cNvSpPr>
            <a:spLocks noGrp="1" noChangeArrowheads="1"/>
          </p:cNvSpPr>
          <p:nvPr>
            <p:ph type="body" idx="1"/>
          </p:nvPr>
        </p:nvSpPr>
        <p:spPr>
          <a:xfrm>
            <a:off x="685800" y="3429000"/>
            <a:ext cx="7772400" cy="4114800"/>
          </a:xfrm>
        </p:spPr>
        <p:txBody>
          <a:bodyPr/>
          <a:lstStyle/>
          <a:p>
            <a:r>
              <a:rPr lang="en-US" altLang="en-US" sz="2800" smtClean="0"/>
              <a:t>Phase III</a:t>
            </a:r>
          </a:p>
          <a:p>
            <a:pPr lvl="1"/>
            <a:r>
              <a:rPr lang="en-US" altLang="en-US" sz="2400" smtClean="0"/>
              <a:t>Pivotal controlled studies in target patient population</a:t>
            </a:r>
          </a:p>
          <a:p>
            <a:pPr lvl="1"/>
            <a:r>
              <a:rPr lang="en-US" altLang="en-US" sz="2400" smtClean="0"/>
              <a:t>Focus on efficacy</a:t>
            </a:r>
          </a:p>
          <a:p>
            <a:pPr lvl="1"/>
            <a:r>
              <a:rPr lang="en-US" altLang="en-US" sz="2400" smtClean="0"/>
              <a:t>N=100-1000’s (exposure of 300-600 patients required for most drugs)</a:t>
            </a:r>
          </a:p>
          <a:p>
            <a:endParaRPr lang="en-US" altLang="en-US" sz="2400" smtClean="0"/>
          </a:p>
          <a:p>
            <a:endParaRPr lang="en-US" altLang="en-US" smtClean="0"/>
          </a:p>
        </p:txBody>
      </p:sp>
    </p:spTree>
    <p:extLst>
      <p:ext uri="{BB962C8B-B14F-4D97-AF65-F5344CB8AC3E}">
        <p14:creationId xmlns:p14="http://schemas.microsoft.com/office/powerpoint/2010/main" val="39700895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85800" y="1524000"/>
            <a:ext cx="7772400" cy="1143000"/>
          </a:xfrm>
        </p:spPr>
        <p:txBody>
          <a:bodyPr/>
          <a:lstStyle/>
          <a:p>
            <a:r>
              <a:rPr lang="en-US" altLang="en-US" sz="3600" smtClean="0"/>
              <a:t>The RCT</a:t>
            </a:r>
          </a:p>
        </p:txBody>
      </p:sp>
      <p:sp>
        <p:nvSpPr>
          <p:cNvPr id="19459" name="Rectangle 3"/>
          <p:cNvSpPr>
            <a:spLocks noGrp="1" noChangeArrowheads="1"/>
          </p:cNvSpPr>
          <p:nvPr>
            <p:ph type="body" idx="1"/>
          </p:nvPr>
        </p:nvSpPr>
        <p:spPr>
          <a:xfrm>
            <a:off x="685800" y="2819400"/>
            <a:ext cx="7772400" cy="4114800"/>
          </a:xfrm>
        </p:spPr>
        <p:txBody>
          <a:bodyPr/>
          <a:lstStyle/>
          <a:p>
            <a:r>
              <a:rPr lang="en-US" altLang="en-US" sz="2800" smtClean="0"/>
              <a:t>Randomised, double-blind, placebo-controlled clinical trial</a:t>
            </a:r>
          </a:p>
          <a:p>
            <a:pPr lvl="1"/>
            <a:r>
              <a:rPr lang="en-US" altLang="en-US" sz="2400" smtClean="0"/>
              <a:t>Allocation of patients to treament vs placebo done randomly and allocation concealed</a:t>
            </a:r>
          </a:p>
          <a:p>
            <a:pPr lvl="1"/>
            <a:r>
              <a:rPr lang="en-US" altLang="en-US" sz="2400" smtClean="0"/>
              <a:t>Patient (subject) and investigator blinded to treatment allocation</a:t>
            </a:r>
          </a:p>
          <a:p>
            <a:r>
              <a:rPr lang="en-US" altLang="en-US" sz="2800" smtClean="0"/>
              <a:t>Controls/minimizes bias</a:t>
            </a:r>
          </a:p>
          <a:p>
            <a:endParaRPr lang="en-US" altLang="en-US" sz="2800" smtClean="0"/>
          </a:p>
        </p:txBody>
      </p:sp>
    </p:spTree>
    <p:extLst>
      <p:ext uri="{BB962C8B-B14F-4D97-AF65-F5344CB8AC3E}">
        <p14:creationId xmlns:p14="http://schemas.microsoft.com/office/powerpoint/2010/main" val="1042045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5800" y="1600200"/>
            <a:ext cx="7772400" cy="1143000"/>
          </a:xfrm>
        </p:spPr>
        <p:txBody>
          <a:bodyPr>
            <a:normAutofit fontScale="90000"/>
          </a:bodyPr>
          <a:lstStyle/>
          <a:p>
            <a:r>
              <a:rPr lang="en-US" altLang="en-US" sz="3600" smtClean="0"/>
              <a:t>Clinical R&amp;D</a:t>
            </a:r>
            <a:br>
              <a:rPr lang="en-US" altLang="en-US" sz="3600" smtClean="0"/>
            </a:br>
            <a:r>
              <a:rPr lang="en-US" altLang="en-US" sz="3600" smtClean="0"/>
              <a:t>The Clinical Trial-Phase IV</a:t>
            </a:r>
          </a:p>
        </p:txBody>
      </p:sp>
      <p:sp>
        <p:nvSpPr>
          <p:cNvPr id="22531" name="Rectangle 3"/>
          <p:cNvSpPr>
            <a:spLocks noGrp="1" noChangeArrowheads="1"/>
          </p:cNvSpPr>
          <p:nvPr>
            <p:ph type="body" idx="1"/>
          </p:nvPr>
        </p:nvSpPr>
        <p:spPr>
          <a:xfrm>
            <a:off x="685800" y="3352800"/>
            <a:ext cx="7772400" cy="4114800"/>
          </a:xfrm>
        </p:spPr>
        <p:txBody>
          <a:bodyPr/>
          <a:lstStyle/>
          <a:p>
            <a:r>
              <a:rPr lang="en-US" altLang="en-US" sz="2800" smtClean="0"/>
              <a:t>Phase IV</a:t>
            </a:r>
          </a:p>
          <a:p>
            <a:pPr lvl="1"/>
            <a:r>
              <a:rPr lang="en-US" altLang="en-US" sz="2400" smtClean="0"/>
              <a:t>Post-market studies</a:t>
            </a:r>
          </a:p>
          <a:p>
            <a:pPr lvl="1"/>
            <a:r>
              <a:rPr lang="en-US" altLang="en-US" sz="2400" smtClean="0"/>
              <a:t>New indications, patient populations, doses, routes of delivery</a:t>
            </a:r>
          </a:p>
          <a:p>
            <a:pPr lvl="1"/>
            <a:r>
              <a:rPr lang="en-US" altLang="en-US" sz="2400" smtClean="0"/>
              <a:t>Used to increase market penetration</a:t>
            </a:r>
          </a:p>
        </p:txBody>
      </p:sp>
    </p:spTree>
    <p:extLst>
      <p:ext uri="{BB962C8B-B14F-4D97-AF65-F5344CB8AC3E}">
        <p14:creationId xmlns:p14="http://schemas.microsoft.com/office/powerpoint/2010/main" val="6500937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85800" y="1524000"/>
            <a:ext cx="7772400" cy="1143000"/>
          </a:xfrm>
        </p:spPr>
        <p:txBody>
          <a:bodyPr/>
          <a:lstStyle/>
          <a:p>
            <a:r>
              <a:rPr lang="en-US" altLang="en-US" sz="3600" smtClean="0"/>
              <a:t>Ethics Considerations</a:t>
            </a:r>
          </a:p>
        </p:txBody>
      </p:sp>
      <p:sp>
        <p:nvSpPr>
          <p:cNvPr id="28675" name="Rectangle 3"/>
          <p:cNvSpPr>
            <a:spLocks noGrp="1" noChangeArrowheads="1"/>
          </p:cNvSpPr>
          <p:nvPr>
            <p:ph type="body" idx="1"/>
          </p:nvPr>
        </p:nvSpPr>
        <p:spPr>
          <a:xfrm>
            <a:off x="685800" y="2590800"/>
            <a:ext cx="7772400" cy="4114800"/>
          </a:xfrm>
        </p:spPr>
        <p:txBody>
          <a:bodyPr/>
          <a:lstStyle/>
          <a:p>
            <a:r>
              <a:rPr lang="en-US" altLang="en-US" sz="2800" smtClean="0"/>
              <a:t>Declaration of Helsinki</a:t>
            </a:r>
          </a:p>
          <a:p>
            <a:r>
              <a:rPr lang="en-US" altLang="en-US" sz="2800" smtClean="0"/>
              <a:t>International Conference on Harmonisation (ICH)</a:t>
            </a:r>
          </a:p>
          <a:p>
            <a:r>
              <a:rPr lang="en-US" altLang="en-US" sz="2800" smtClean="0"/>
              <a:t>IRB/REB</a:t>
            </a:r>
          </a:p>
          <a:p>
            <a:r>
              <a:rPr lang="en-US" altLang="en-US" sz="2800" smtClean="0"/>
              <a:t>Informed Consent</a:t>
            </a:r>
          </a:p>
          <a:p>
            <a:pPr lvl="1"/>
            <a:r>
              <a:rPr lang="en-US" altLang="en-US" sz="2400" smtClean="0"/>
              <a:t>A process, not a form</a:t>
            </a:r>
          </a:p>
          <a:p>
            <a:pPr lvl="1"/>
            <a:r>
              <a:rPr lang="en-US" altLang="en-US" sz="2400" smtClean="0"/>
              <a:t>Full disclosure of risk</a:t>
            </a:r>
          </a:p>
        </p:txBody>
      </p:sp>
    </p:spTree>
    <p:extLst>
      <p:ext uri="{BB962C8B-B14F-4D97-AF65-F5344CB8AC3E}">
        <p14:creationId xmlns:p14="http://schemas.microsoft.com/office/powerpoint/2010/main" val="23197120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1828800"/>
            <a:ext cx="7772400" cy="1143000"/>
          </a:xfrm>
        </p:spPr>
        <p:txBody>
          <a:bodyPr/>
          <a:lstStyle/>
          <a:p>
            <a:r>
              <a:rPr lang="en-US" altLang="en-US" sz="3600" dirty="0" smtClean="0"/>
              <a:t>Operational Responsibilities 1</a:t>
            </a:r>
          </a:p>
        </p:txBody>
      </p:sp>
      <p:sp>
        <p:nvSpPr>
          <p:cNvPr id="23555" name="Rectangle 3"/>
          <p:cNvSpPr>
            <a:spLocks noGrp="1" noChangeArrowheads="1"/>
          </p:cNvSpPr>
          <p:nvPr>
            <p:ph type="body" idx="1"/>
          </p:nvPr>
        </p:nvSpPr>
        <p:spPr>
          <a:xfrm>
            <a:off x="685800" y="3124200"/>
            <a:ext cx="7772400" cy="4876800"/>
          </a:xfrm>
        </p:spPr>
        <p:txBody>
          <a:bodyPr/>
          <a:lstStyle/>
          <a:p>
            <a:r>
              <a:rPr lang="en-US" altLang="en-US" sz="2400" smtClean="0"/>
              <a:t>Sponsors</a:t>
            </a:r>
          </a:p>
          <a:p>
            <a:pPr lvl="1"/>
            <a:r>
              <a:rPr lang="en-US" altLang="en-US" sz="2000" smtClean="0"/>
              <a:t>A product manufacturer or independent investigator duly qualified; complies with regulatory requirements; takes overall responsibility for the trial</a:t>
            </a:r>
          </a:p>
          <a:p>
            <a:pPr lvl="1"/>
            <a:r>
              <a:rPr lang="en-US" altLang="en-US" sz="2000" smtClean="0"/>
              <a:t>For industry funded trials, Sponsor usually manufacturer of  investigational product</a:t>
            </a:r>
          </a:p>
          <a:p>
            <a:pPr lvl="1"/>
            <a:r>
              <a:rPr lang="en-US" altLang="en-US" sz="2000" smtClean="0"/>
              <a:t>Responsible for ensuring Investigators and sites are operating in compliance with guidelines and regulations</a:t>
            </a:r>
          </a:p>
          <a:p>
            <a:pPr lvl="1"/>
            <a:endParaRPr lang="en-US" altLang="en-US" sz="2000" smtClean="0"/>
          </a:p>
          <a:p>
            <a:pPr lvl="1">
              <a:buFontTx/>
              <a:buNone/>
            </a:pPr>
            <a:endParaRPr lang="en-US" altLang="en-US" sz="2000" smtClean="0"/>
          </a:p>
          <a:p>
            <a:endParaRPr lang="en-US" altLang="en-US" sz="2400" smtClean="0"/>
          </a:p>
        </p:txBody>
      </p:sp>
    </p:spTree>
    <p:extLst>
      <p:ext uri="{BB962C8B-B14F-4D97-AF65-F5344CB8AC3E}">
        <p14:creationId xmlns:p14="http://schemas.microsoft.com/office/powerpoint/2010/main" val="2217733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85800" y="1828800"/>
            <a:ext cx="7772400" cy="1143000"/>
          </a:xfrm>
        </p:spPr>
        <p:txBody>
          <a:bodyPr/>
          <a:lstStyle/>
          <a:p>
            <a:r>
              <a:rPr lang="en-US" altLang="en-US" sz="3600" smtClean="0"/>
              <a:t>Operational Responsibilities 2 </a:t>
            </a:r>
          </a:p>
        </p:txBody>
      </p:sp>
      <p:sp>
        <p:nvSpPr>
          <p:cNvPr id="24579" name="Rectangle 3"/>
          <p:cNvSpPr>
            <a:spLocks noGrp="1" noChangeArrowheads="1"/>
          </p:cNvSpPr>
          <p:nvPr>
            <p:ph type="body" idx="1"/>
          </p:nvPr>
        </p:nvSpPr>
        <p:spPr>
          <a:xfrm>
            <a:off x="685800" y="3200400"/>
            <a:ext cx="7772400" cy="2971800"/>
          </a:xfrm>
        </p:spPr>
        <p:txBody>
          <a:bodyPr/>
          <a:lstStyle/>
          <a:p>
            <a:r>
              <a:rPr lang="en-US" altLang="en-US" sz="2400" smtClean="0"/>
              <a:t>Investigators</a:t>
            </a:r>
          </a:p>
          <a:p>
            <a:pPr lvl="1"/>
            <a:r>
              <a:rPr lang="en-US" altLang="en-US" sz="2000" smtClean="0"/>
              <a:t>Trials are run out of investigational sites by Qualified Investigators (physicians, dentists)</a:t>
            </a:r>
          </a:p>
          <a:p>
            <a:pPr lvl="1"/>
            <a:r>
              <a:rPr lang="en-US" altLang="en-US" sz="2000" smtClean="0"/>
              <a:t>Investigators are responsible for supervising study drug administration and patient care according to accepted standards of care and ICH GCP. </a:t>
            </a:r>
          </a:p>
          <a:p>
            <a:pPr lvl="1"/>
            <a:r>
              <a:rPr lang="en-US" altLang="en-US" sz="2000" smtClean="0"/>
              <a:t>Pharma companies recruit investigators to recruit/treat patients</a:t>
            </a:r>
          </a:p>
          <a:p>
            <a:pPr lvl="2"/>
            <a:r>
              <a:rPr lang="en-US" altLang="en-US" sz="1800" smtClean="0"/>
              <a:t>NB. Bias</a:t>
            </a:r>
          </a:p>
          <a:p>
            <a:pPr lvl="1"/>
            <a:endParaRPr lang="en-US" altLang="en-US" sz="2400" smtClean="0"/>
          </a:p>
        </p:txBody>
      </p:sp>
    </p:spTree>
    <p:extLst>
      <p:ext uri="{BB962C8B-B14F-4D97-AF65-F5344CB8AC3E}">
        <p14:creationId xmlns:p14="http://schemas.microsoft.com/office/powerpoint/2010/main" val="9731245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685800" y="1676400"/>
            <a:ext cx="7772400" cy="1143000"/>
          </a:xfrm>
        </p:spPr>
        <p:txBody>
          <a:bodyPr/>
          <a:lstStyle/>
          <a:p>
            <a:r>
              <a:rPr lang="en-US" altLang="en-US" sz="3600" smtClean="0"/>
              <a:t>On Study Regulatory Compliance</a:t>
            </a:r>
          </a:p>
        </p:txBody>
      </p:sp>
      <p:sp>
        <p:nvSpPr>
          <p:cNvPr id="11267" name="Rectangle 3"/>
          <p:cNvSpPr>
            <a:spLocks noGrp="1" noChangeArrowheads="1"/>
          </p:cNvSpPr>
          <p:nvPr>
            <p:ph type="body" idx="1"/>
          </p:nvPr>
        </p:nvSpPr>
        <p:spPr>
          <a:xfrm>
            <a:off x="685800" y="3048000"/>
            <a:ext cx="7772400" cy="4114800"/>
          </a:xfrm>
        </p:spPr>
        <p:txBody>
          <a:bodyPr/>
          <a:lstStyle/>
          <a:p>
            <a:r>
              <a:rPr lang="en-US" altLang="en-US" sz="2400" smtClean="0"/>
              <a:t>Major changes to protocol must be submitted as a Prtocol Amendment Application (CTA-A) for review</a:t>
            </a:r>
          </a:p>
          <a:p>
            <a:r>
              <a:rPr lang="en-US" altLang="en-US" sz="2400" smtClean="0"/>
              <a:t>Major protocol deviations for acute safety must be reported to HC</a:t>
            </a:r>
          </a:p>
          <a:p>
            <a:pPr lvl="1"/>
            <a:r>
              <a:rPr lang="en-US" altLang="en-US" sz="2000" smtClean="0"/>
              <a:t>Off protocol intervention for safety reported after patient treated</a:t>
            </a:r>
          </a:p>
          <a:p>
            <a:r>
              <a:rPr lang="en-US" altLang="en-US" sz="2400" smtClean="0"/>
              <a:t>Minor (administrative) changes to protocol may be instituted before permission is granted</a:t>
            </a:r>
          </a:p>
          <a:p>
            <a:r>
              <a:rPr lang="en-US" altLang="en-US" sz="2400" smtClean="0"/>
              <a:t>ICH GCP</a:t>
            </a:r>
          </a:p>
        </p:txBody>
      </p:sp>
    </p:spTree>
    <p:extLst>
      <p:ext uri="{BB962C8B-B14F-4D97-AF65-F5344CB8AC3E}">
        <p14:creationId xmlns:p14="http://schemas.microsoft.com/office/powerpoint/2010/main" val="18980811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CA" sz="2800" dirty="0"/>
              <a:t/>
            </a:r>
            <a:br>
              <a:rPr lang="en-CA" sz="2800" dirty="0"/>
            </a:br>
            <a:r>
              <a:rPr lang="en-CA" sz="2800" dirty="0"/>
              <a:t>Cell </a:t>
            </a:r>
            <a:r>
              <a:rPr lang="en-CA" sz="2800" dirty="0" smtClean="0"/>
              <a:t>therapy</a:t>
            </a:r>
            <a:endParaRPr lang="en-CA" sz="2800" dirty="0"/>
          </a:p>
        </p:txBody>
      </p:sp>
      <p:sp>
        <p:nvSpPr>
          <p:cNvPr id="3" name="Content Placeholder 2"/>
          <p:cNvSpPr>
            <a:spLocks noGrp="1"/>
          </p:cNvSpPr>
          <p:nvPr>
            <p:ph idx="1"/>
          </p:nvPr>
        </p:nvSpPr>
        <p:spPr/>
        <p:txBody>
          <a:bodyPr>
            <a:normAutofit/>
          </a:bodyPr>
          <a:lstStyle/>
          <a:p>
            <a:r>
              <a:rPr lang="en-CA" sz="2800" dirty="0" smtClean="0"/>
              <a:t>Review the complete lecture!</a:t>
            </a:r>
          </a:p>
          <a:p>
            <a:endParaRPr lang="en-CA" sz="2800" dirty="0" smtClean="0"/>
          </a:p>
          <a:p>
            <a:pPr marL="0" indent="0">
              <a:buNone/>
            </a:pPr>
            <a:r>
              <a:rPr lang="en-CA" sz="2800" dirty="0" smtClean="0"/>
              <a:t>*********************************************</a:t>
            </a:r>
          </a:p>
          <a:p>
            <a:endParaRPr lang="en-CA" sz="2800" dirty="0"/>
          </a:p>
          <a:p>
            <a:pPr marL="0" indent="0">
              <a:buNone/>
            </a:pPr>
            <a:r>
              <a:rPr lang="en-CA" sz="2800" dirty="0" smtClean="0"/>
              <a:t>In </a:t>
            </a:r>
            <a:r>
              <a:rPr lang="en-CA" sz="2800" dirty="0"/>
              <a:t>the context of determining regulatory pathways: </a:t>
            </a:r>
          </a:p>
          <a:p>
            <a:r>
              <a:rPr lang="en-CA" sz="2800" dirty="0" smtClean="0"/>
              <a:t>What </a:t>
            </a:r>
            <a:r>
              <a:rPr lang="en-CA" sz="2800" dirty="0"/>
              <a:t>are established therapies </a:t>
            </a:r>
          </a:p>
          <a:p>
            <a:r>
              <a:rPr lang="en-CA" sz="2800" dirty="0" smtClean="0"/>
              <a:t>What </a:t>
            </a:r>
            <a:r>
              <a:rPr lang="en-CA" sz="2800" dirty="0"/>
              <a:t>are and innovative therapies? </a:t>
            </a:r>
          </a:p>
          <a:p>
            <a:r>
              <a:rPr lang="en-CA" sz="2800" dirty="0" smtClean="0"/>
              <a:t>Why </a:t>
            </a:r>
            <a:r>
              <a:rPr lang="en-CA" sz="2800" dirty="0"/>
              <a:t>are cell-based products so variable? </a:t>
            </a:r>
          </a:p>
          <a:p>
            <a:endParaRPr lang="en-CA" sz="2800" dirty="0"/>
          </a:p>
        </p:txBody>
      </p:sp>
    </p:spTree>
    <p:extLst>
      <p:ext uri="{BB962C8B-B14F-4D97-AF65-F5344CB8AC3E}">
        <p14:creationId xmlns:p14="http://schemas.microsoft.com/office/powerpoint/2010/main" val="1160590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52736"/>
            <a:ext cx="8229600" cy="5073427"/>
          </a:xfrm>
        </p:spPr>
        <p:txBody>
          <a:bodyPr>
            <a:normAutofit fontScale="77500" lnSpcReduction="20000"/>
          </a:bodyPr>
          <a:lstStyle/>
          <a:p>
            <a:endParaRPr lang="en-CA" dirty="0"/>
          </a:p>
          <a:p>
            <a:r>
              <a:rPr lang="en-CA" dirty="0" smtClean="0"/>
              <a:t>Acts: legislation - provides </a:t>
            </a:r>
            <a:r>
              <a:rPr lang="en-CA" dirty="0"/>
              <a:t>scope, and legal authority to make regulations </a:t>
            </a:r>
            <a:endParaRPr lang="en-CA" dirty="0" smtClean="0"/>
          </a:p>
          <a:p>
            <a:endParaRPr lang="en-CA" dirty="0"/>
          </a:p>
          <a:p>
            <a:r>
              <a:rPr lang="en-CA" dirty="0" smtClean="0"/>
              <a:t>Regulations</a:t>
            </a:r>
            <a:r>
              <a:rPr lang="en-CA" dirty="0"/>
              <a:t>: </a:t>
            </a:r>
            <a:r>
              <a:rPr lang="en-CA" dirty="0" smtClean="0"/>
              <a:t>subordinate leg - developed </a:t>
            </a:r>
            <a:r>
              <a:rPr lang="en-CA" dirty="0"/>
              <a:t>under the authority of the Act for different types of products -- interpret the Act and provide policies/standards having the force of law </a:t>
            </a:r>
          </a:p>
          <a:p>
            <a:endParaRPr lang="en-CA" dirty="0" smtClean="0"/>
          </a:p>
          <a:p>
            <a:r>
              <a:rPr lang="en-CA" dirty="0" smtClean="0"/>
              <a:t>Policies/Guidelines/Guidance</a:t>
            </a:r>
            <a:r>
              <a:rPr lang="en-CA" dirty="0"/>
              <a:t>: </a:t>
            </a:r>
          </a:p>
          <a:p>
            <a:pPr lvl="1"/>
            <a:r>
              <a:rPr lang="en-CA" dirty="0" smtClean="0"/>
              <a:t>Interpret </a:t>
            </a:r>
            <a:r>
              <a:rPr lang="en-CA" dirty="0"/>
              <a:t>and provide details on how to meet the regulations </a:t>
            </a:r>
          </a:p>
          <a:p>
            <a:pPr lvl="1"/>
            <a:r>
              <a:rPr lang="en-CA" dirty="0" smtClean="0"/>
              <a:t>Allow </a:t>
            </a:r>
            <a:r>
              <a:rPr lang="en-CA" dirty="0"/>
              <a:t>flexibility and adaptation to change, faster and simpler to introduce than Regulations </a:t>
            </a:r>
          </a:p>
          <a:p>
            <a:pPr lvl="1"/>
            <a:r>
              <a:rPr lang="en-CA" dirty="0" smtClean="0"/>
              <a:t>They </a:t>
            </a:r>
            <a:r>
              <a:rPr lang="en-CA" dirty="0"/>
              <a:t>are not legally binding and cannot contradict or override regulations </a:t>
            </a:r>
          </a:p>
          <a:p>
            <a:endParaRPr lang="en-CA" dirty="0"/>
          </a:p>
        </p:txBody>
      </p:sp>
    </p:spTree>
    <p:extLst>
      <p:ext uri="{BB962C8B-B14F-4D97-AF65-F5344CB8AC3E}">
        <p14:creationId xmlns:p14="http://schemas.microsoft.com/office/powerpoint/2010/main" val="10931639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4525963"/>
          </a:xfrm>
        </p:spPr>
        <p:txBody>
          <a:bodyPr>
            <a:noAutofit/>
          </a:bodyPr>
          <a:lstStyle/>
          <a:p>
            <a:endParaRPr lang="en-CA" sz="2000" dirty="0"/>
          </a:p>
          <a:p>
            <a:endParaRPr lang="en-CA" sz="2000" dirty="0"/>
          </a:p>
          <a:p>
            <a:r>
              <a:rPr lang="en-CA" sz="2000" dirty="0"/>
              <a:t>CBPs are subject to one or more of three regulations developed under the </a:t>
            </a:r>
            <a:r>
              <a:rPr lang="en-CA" sz="2000" i="1" dirty="0"/>
              <a:t>Food and Drugs Act. </a:t>
            </a:r>
            <a:endParaRPr lang="en-CA" sz="2000" dirty="0"/>
          </a:p>
          <a:p>
            <a:pPr lvl="1"/>
            <a:r>
              <a:rPr lang="en-CA" sz="1600" dirty="0" smtClean="0"/>
              <a:t>Cells</a:t>
            </a:r>
            <a:r>
              <a:rPr lang="en-CA" sz="1600" dirty="0"/>
              <a:t>, Tissues and Organs (CTO) Regulations </a:t>
            </a:r>
          </a:p>
          <a:p>
            <a:pPr lvl="1"/>
            <a:r>
              <a:rPr lang="en-CA" sz="1600" i="1" dirty="0" smtClean="0"/>
              <a:t>Food </a:t>
            </a:r>
            <a:r>
              <a:rPr lang="en-CA" sz="1600" i="1" dirty="0"/>
              <a:t>and Drug Regulations </a:t>
            </a:r>
            <a:endParaRPr lang="en-CA" sz="1600" dirty="0"/>
          </a:p>
          <a:p>
            <a:pPr lvl="1"/>
            <a:r>
              <a:rPr lang="en-CA" sz="1600" i="1" dirty="0" smtClean="0"/>
              <a:t>Medical </a:t>
            </a:r>
            <a:r>
              <a:rPr lang="en-CA" sz="1600" i="1" dirty="0"/>
              <a:t>Device Regulations </a:t>
            </a:r>
            <a:endParaRPr lang="en-CA" sz="1600" dirty="0"/>
          </a:p>
          <a:p>
            <a:endParaRPr lang="en-CA" sz="2000" dirty="0"/>
          </a:p>
          <a:p>
            <a:r>
              <a:rPr lang="en-CA" sz="2000" dirty="0" smtClean="0"/>
              <a:t>For </a:t>
            </a:r>
            <a:r>
              <a:rPr lang="en-CA" sz="2000" dirty="0"/>
              <a:t>embryonic stem cells, certain provisions of the </a:t>
            </a:r>
            <a:r>
              <a:rPr lang="en-CA" sz="2000" i="1" dirty="0"/>
              <a:t>Assisted Human Reproduction (AHR) Act of Canada </a:t>
            </a:r>
            <a:r>
              <a:rPr lang="en-CA" sz="2000" dirty="0"/>
              <a:t>apply: (http://www.tbs- sct.gc.ca) </a:t>
            </a:r>
          </a:p>
          <a:p>
            <a:r>
              <a:rPr lang="en-CA" sz="2000" dirty="0" smtClean="0"/>
              <a:t>Covers </a:t>
            </a:r>
            <a:r>
              <a:rPr lang="en-CA" sz="2000" dirty="0"/>
              <a:t>ethical issues related to the use of embryos for research </a:t>
            </a:r>
          </a:p>
          <a:p>
            <a:r>
              <a:rPr lang="en-CA" sz="2000" dirty="0" smtClean="0"/>
              <a:t>Prohibits </a:t>
            </a:r>
            <a:r>
              <a:rPr lang="en-CA" sz="2000" dirty="0"/>
              <a:t>the creation of embryos for research </a:t>
            </a:r>
          </a:p>
          <a:p>
            <a:r>
              <a:rPr lang="en-CA" sz="2000" dirty="0" smtClean="0"/>
              <a:t>Regulates </a:t>
            </a:r>
            <a:r>
              <a:rPr lang="en-CA" sz="2000" dirty="0"/>
              <a:t>access to embryos for research (i.e., allows use of only left-over embryos, prohibits commercialization and requires donor informed consent) </a:t>
            </a:r>
          </a:p>
          <a:p>
            <a:r>
              <a:rPr lang="en-CA" sz="2000" dirty="0" smtClean="0"/>
              <a:t> </a:t>
            </a:r>
            <a:r>
              <a:rPr lang="en-CA" sz="2000" dirty="0"/>
              <a:t>Does not regulate access to embryos derived outside Canada </a:t>
            </a:r>
          </a:p>
          <a:p>
            <a:endParaRPr lang="en-CA" sz="2000" dirty="0"/>
          </a:p>
        </p:txBody>
      </p:sp>
    </p:spTree>
    <p:extLst>
      <p:ext uri="{BB962C8B-B14F-4D97-AF65-F5344CB8AC3E}">
        <p14:creationId xmlns:p14="http://schemas.microsoft.com/office/powerpoint/2010/main" val="35810876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609600"/>
            <a:ext cx="8229600" cy="4525963"/>
          </a:xfrm>
        </p:spPr>
        <p:txBody>
          <a:bodyPr>
            <a:normAutofit fontScale="85000" lnSpcReduction="10000"/>
          </a:bodyPr>
          <a:lstStyle/>
          <a:p>
            <a:endParaRPr lang="en-CA" dirty="0"/>
          </a:p>
          <a:p>
            <a:endParaRPr lang="en-CA" dirty="0"/>
          </a:p>
          <a:p>
            <a:r>
              <a:rPr lang="en-CA" dirty="0"/>
              <a:t>The regulatory approach is based on various factors: </a:t>
            </a:r>
          </a:p>
          <a:p>
            <a:pPr lvl="1"/>
            <a:r>
              <a:rPr lang="en-CA" dirty="0" smtClean="0"/>
              <a:t>Diversity </a:t>
            </a:r>
            <a:r>
              <a:rPr lang="en-CA" dirty="0"/>
              <a:t>of cell types (tissue origin, donor origin {autologous or allogeneic} level of differentiation) </a:t>
            </a:r>
          </a:p>
          <a:p>
            <a:pPr lvl="1"/>
            <a:r>
              <a:rPr lang="en-CA" dirty="0" smtClean="0"/>
              <a:t>Degree </a:t>
            </a:r>
            <a:r>
              <a:rPr lang="en-CA" dirty="0"/>
              <a:t>of manipulation (impact on cell function and increased potential for introduction of adventitious agents) </a:t>
            </a:r>
          </a:p>
          <a:p>
            <a:pPr lvl="1"/>
            <a:r>
              <a:rPr lang="en-CA" dirty="0" smtClean="0"/>
              <a:t>Intended </a:t>
            </a:r>
            <a:r>
              <a:rPr lang="en-CA" dirty="0"/>
              <a:t>use (homologous or non-homologous, routine clinical practice or new indications) </a:t>
            </a:r>
          </a:p>
          <a:p>
            <a:pPr lvl="1"/>
            <a:r>
              <a:rPr lang="en-CA" dirty="0" smtClean="0"/>
              <a:t>Local </a:t>
            </a:r>
            <a:r>
              <a:rPr lang="en-CA" dirty="0"/>
              <a:t>or systemic effects/metabolic activity </a:t>
            </a:r>
          </a:p>
          <a:p>
            <a:endParaRPr lang="en-CA" dirty="0"/>
          </a:p>
        </p:txBody>
      </p:sp>
    </p:spTree>
    <p:extLst>
      <p:ext uri="{BB962C8B-B14F-4D97-AF65-F5344CB8AC3E}">
        <p14:creationId xmlns:p14="http://schemas.microsoft.com/office/powerpoint/2010/main" val="33185637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a:xfrm>
            <a:off x="457200" y="-76200"/>
            <a:ext cx="8229600" cy="4525963"/>
          </a:xfrm>
        </p:spPr>
        <p:txBody>
          <a:bodyPr>
            <a:noAutofit/>
          </a:bodyPr>
          <a:lstStyle/>
          <a:p>
            <a:endParaRPr lang="en-CA" sz="1800" dirty="0"/>
          </a:p>
          <a:p>
            <a:endParaRPr lang="en-CA" sz="1800" dirty="0"/>
          </a:p>
          <a:p>
            <a:r>
              <a:rPr lang="en-CA" sz="1800" dirty="0"/>
              <a:t>Somatic cells – differentiated/specialized cells isolated from blood, tissue or organs (e.g., myoblasts from skeletal muscle; islet cells from pancreas; hepatocytes from liver; leukocytes from peripheral blood; keratinocytes and fibroblasts from skin, etc.) </a:t>
            </a:r>
          </a:p>
          <a:p>
            <a:r>
              <a:rPr lang="en-CA" sz="1800" dirty="0" smtClean="0"/>
              <a:t>Multipotent </a:t>
            </a:r>
            <a:r>
              <a:rPr lang="en-CA" sz="1800" dirty="0"/>
              <a:t>stem cells (SCs)– unspecialized adult or cord blood cells that divide and differentiate into a limited number of specialized cell types. Can be isolated from various tissues, e.g., </a:t>
            </a:r>
          </a:p>
          <a:p>
            <a:r>
              <a:rPr lang="en-CA" sz="1800" dirty="0" smtClean="0"/>
              <a:t>Hematopoietic </a:t>
            </a:r>
            <a:r>
              <a:rPr lang="en-CA" sz="1800" dirty="0"/>
              <a:t>SCs from bone marrow, peripheral blood and cord blood (form blood cells) </a:t>
            </a:r>
          </a:p>
          <a:p>
            <a:r>
              <a:rPr lang="en-CA" sz="1800" dirty="0" smtClean="0"/>
              <a:t>Mesenchymal </a:t>
            </a:r>
            <a:r>
              <a:rPr lang="en-CA" sz="1800" dirty="0"/>
              <a:t>SCs from bone marrow and adipose tissue (form bone, cartilage, fat, etc.) </a:t>
            </a:r>
          </a:p>
          <a:p>
            <a:r>
              <a:rPr lang="fr-FR" sz="1800" dirty="0" smtClean="0"/>
              <a:t>Neural </a:t>
            </a:r>
            <a:r>
              <a:rPr lang="fr-FR" sz="1800" dirty="0" err="1"/>
              <a:t>SCs</a:t>
            </a:r>
            <a:r>
              <a:rPr lang="fr-FR" sz="1800" dirty="0"/>
              <a:t>, skin </a:t>
            </a:r>
            <a:r>
              <a:rPr lang="fr-FR" sz="1800" dirty="0" err="1"/>
              <a:t>SCs</a:t>
            </a:r>
            <a:r>
              <a:rPr lang="fr-FR" sz="1800" dirty="0"/>
              <a:t>, etc. </a:t>
            </a:r>
          </a:p>
          <a:p>
            <a:r>
              <a:rPr lang="en-CA" sz="1800" dirty="0" smtClean="0"/>
              <a:t>Pluripotent </a:t>
            </a:r>
            <a:r>
              <a:rPr lang="en-CA" sz="1800" dirty="0"/>
              <a:t>SCs (form almost all cell types of the body) </a:t>
            </a:r>
          </a:p>
          <a:p>
            <a:r>
              <a:rPr lang="en-CA" sz="1800" dirty="0" smtClean="0"/>
              <a:t>Embryonic </a:t>
            </a:r>
            <a:r>
              <a:rPr lang="en-CA" sz="1800" dirty="0"/>
              <a:t>SCs isolated from the inner cell mass of </a:t>
            </a:r>
            <a:r>
              <a:rPr lang="en-CA" sz="1800" dirty="0" err="1"/>
              <a:t>blastocytes</a:t>
            </a:r>
            <a:r>
              <a:rPr lang="en-CA" sz="1800" dirty="0"/>
              <a:t> </a:t>
            </a:r>
          </a:p>
          <a:p>
            <a:r>
              <a:rPr lang="en-CA" sz="1800" dirty="0" smtClean="0"/>
              <a:t>Induced </a:t>
            </a:r>
            <a:r>
              <a:rPr lang="en-CA" sz="1800" dirty="0"/>
              <a:t>pluripotent SCs (somatic cells reprogrammed to behave like embryonic SCs by the introduction of defined reprogramming factors) </a:t>
            </a:r>
          </a:p>
          <a:p>
            <a:endParaRPr lang="en-CA" sz="1800" dirty="0"/>
          </a:p>
        </p:txBody>
      </p:sp>
    </p:spTree>
    <p:extLst>
      <p:ext uri="{BB962C8B-B14F-4D97-AF65-F5344CB8AC3E}">
        <p14:creationId xmlns:p14="http://schemas.microsoft.com/office/powerpoint/2010/main" val="22464388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pPr>
              <a:defRPr/>
            </a:pPr>
            <a:fld id="{C5FA0AEC-9604-42B6-B067-A8B20D391248}" type="slidenum">
              <a:rPr lang="en-US"/>
              <a:pPr>
                <a:defRPr/>
              </a:pPr>
              <a:t>35</a:t>
            </a:fld>
            <a:endParaRPr lang="en-US"/>
          </a:p>
        </p:txBody>
      </p:sp>
      <p:sp>
        <p:nvSpPr>
          <p:cNvPr id="57347" name="Rectangle 2"/>
          <p:cNvSpPr>
            <a:spLocks noGrp="1" noChangeArrowheads="1"/>
          </p:cNvSpPr>
          <p:nvPr>
            <p:ph type="title"/>
          </p:nvPr>
        </p:nvSpPr>
        <p:spPr>
          <a:xfrm>
            <a:off x="1039091" y="336176"/>
            <a:ext cx="6550603" cy="1058956"/>
          </a:xfrm>
        </p:spPr>
        <p:txBody>
          <a:bodyPr/>
          <a:lstStyle/>
          <a:p>
            <a:pPr eaLnBrk="1" hangingPunct="1"/>
            <a:r>
              <a:rPr lang="en-US" altLang="ja-JP" smtClean="0">
                <a:solidFill>
                  <a:schemeClr val="tx1"/>
                </a:solidFill>
                <a:latin typeface="Tahoma" pitchFamily="34" charset="0"/>
                <a:ea typeface="ＭＳ Ｐゴシック" pitchFamily="34" charset="-128"/>
              </a:rPr>
              <a:t>Q5E - General Principles </a:t>
            </a:r>
          </a:p>
        </p:txBody>
      </p:sp>
      <p:sp>
        <p:nvSpPr>
          <p:cNvPr id="57348" name="Rectangle 3"/>
          <p:cNvSpPr>
            <a:spLocks noGrp="1" noChangeArrowheads="1"/>
          </p:cNvSpPr>
          <p:nvPr>
            <p:ph type="body" idx="1"/>
          </p:nvPr>
        </p:nvSpPr>
        <p:spPr>
          <a:xfrm>
            <a:off x="513773" y="1840566"/>
            <a:ext cx="7966364" cy="3849221"/>
          </a:xfrm>
        </p:spPr>
        <p:txBody>
          <a:bodyPr>
            <a:normAutofit lnSpcReduction="10000"/>
          </a:bodyPr>
          <a:lstStyle/>
          <a:p>
            <a:pPr marL="256432" indent="0">
              <a:buNone/>
            </a:pPr>
            <a:r>
              <a:rPr lang="en-US" altLang="ja-JP" smtClean="0">
                <a:solidFill>
                  <a:schemeClr val="accent1"/>
                </a:solidFill>
                <a:latin typeface="Arial Narrow" pitchFamily="34" charset="0"/>
                <a:ea typeface="ＭＳ Ｐゴシック" pitchFamily="34" charset="-128"/>
              </a:rPr>
              <a:t>The demonstration of comparability </a:t>
            </a:r>
            <a:r>
              <a:rPr lang="en-US" altLang="ja-JP" smtClean="0">
                <a:solidFill>
                  <a:srgbClr val="FF8100"/>
                </a:solidFill>
                <a:latin typeface="Arial Narrow" pitchFamily="34" charset="0"/>
                <a:ea typeface="ＭＳ Ｐゴシック" pitchFamily="34" charset="-128"/>
              </a:rPr>
              <a:t>does not necessarily mean</a:t>
            </a:r>
            <a:r>
              <a:rPr lang="en-US" altLang="ja-JP" smtClean="0">
                <a:solidFill>
                  <a:schemeClr val="accent1"/>
                </a:solidFill>
                <a:latin typeface="Arial Narrow" pitchFamily="34" charset="0"/>
                <a:ea typeface="ＭＳ Ｐゴシック" pitchFamily="34" charset="-128"/>
              </a:rPr>
              <a:t> that the quality attributes of the pre-change and post-change products are </a:t>
            </a:r>
            <a:r>
              <a:rPr lang="en-US" altLang="ja-JP" smtClean="0">
                <a:solidFill>
                  <a:srgbClr val="FF8100"/>
                </a:solidFill>
                <a:latin typeface="Arial Narrow" pitchFamily="34" charset="0"/>
                <a:ea typeface="ＭＳ Ｐゴシック" pitchFamily="34" charset="-128"/>
              </a:rPr>
              <a:t>identical</a:t>
            </a:r>
            <a:r>
              <a:rPr lang="en-US" altLang="ja-JP" smtClean="0">
                <a:solidFill>
                  <a:schemeClr val="accent1"/>
                </a:solidFill>
                <a:latin typeface="Arial Narrow" pitchFamily="34" charset="0"/>
                <a:ea typeface="ＭＳ Ｐゴシック" pitchFamily="34" charset="-128"/>
              </a:rPr>
              <a:t>; but that they are </a:t>
            </a:r>
            <a:r>
              <a:rPr lang="en-US" altLang="ja-JP" smtClean="0">
                <a:solidFill>
                  <a:srgbClr val="FF8100"/>
                </a:solidFill>
                <a:latin typeface="Arial Narrow" pitchFamily="34" charset="0"/>
                <a:ea typeface="ＭＳ Ｐゴシック" pitchFamily="34" charset="-128"/>
              </a:rPr>
              <a:t>highly similar</a:t>
            </a:r>
            <a:r>
              <a:rPr lang="en-US" altLang="ja-JP" smtClean="0">
                <a:solidFill>
                  <a:schemeClr val="accent1"/>
                </a:solidFill>
                <a:latin typeface="Arial Narrow" pitchFamily="34" charset="0"/>
                <a:ea typeface="ＭＳ Ｐゴシック" pitchFamily="34" charset="-128"/>
              </a:rPr>
              <a:t> and that the existing knowledge is sufficiently predictive to ensure that any differences in quality attributes have </a:t>
            </a:r>
            <a:r>
              <a:rPr lang="en-US" altLang="ja-JP" smtClean="0">
                <a:solidFill>
                  <a:srgbClr val="FF8100"/>
                </a:solidFill>
                <a:latin typeface="Arial Narrow" pitchFamily="34" charset="0"/>
                <a:ea typeface="ＭＳ Ｐゴシック" pitchFamily="34" charset="-128"/>
              </a:rPr>
              <a:t>no adverse impact</a:t>
            </a:r>
            <a:r>
              <a:rPr lang="en-US" altLang="ja-JP" smtClean="0">
                <a:solidFill>
                  <a:schemeClr val="accent1"/>
                </a:solidFill>
                <a:latin typeface="Arial Narrow" pitchFamily="34" charset="0"/>
                <a:ea typeface="ＭＳ Ｐゴシック" pitchFamily="34" charset="-128"/>
              </a:rPr>
              <a:t> upon safety or efficacy of the drug product. </a:t>
            </a:r>
          </a:p>
        </p:txBody>
      </p:sp>
    </p:spTree>
    <p:extLst>
      <p:ext uri="{BB962C8B-B14F-4D97-AF65-F5344CB8AC3E}">
        <p14:creationId xmlns:p14="http://schemas.microsoft.com/office/powerpoint/2010/main" val="26710892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55000" lnSpcReduction="20000"/>
          </a:bodyPr>
          <a:lstStyle/>
          <a:p>
            <a:endParaRPr lang="en-CA" dirty="0"/>
          </a:p>
          <a:p>
            <a:endParaRPr lang="en-CA" dirty="0"/>
          </a:p>
          <a:p>
            <a:r>
              <a:rPr lang="en-CA" b="1" dirty="0"/>
              <a:t>Minimally manipulated </a:t>
            </a:r>
            <a:endParaRPr lang="en-CA" dirty="0"/>
          </a:p>
          <a:p>
            <a:r>
              <a:rPr lang="en-CA" dirty="0"/>
              <a:t></a:t>
            </a:r>
            <a:r>
              <a:rPr lang="en-CA" b="1" dirty="0"/>
              <a:t>Tissue – processing that does not alter the original characteristics that are relevant to its claimed utility for reconstruction, repair, or replacement </a:t>
            </a:r>
            <a:endParaRPr lang="en-CA" dirty="0"/>
          </a:p>
          <a:p>
            <a:r>
              <a:rPr lang="en-CA" dirty="0"/>
              <a:t></a:t>
            </a:r>
            <a:r>
              <a:rPr lang="en-CA" b="1" dirty="0"/>
              <a:t>Cells and non-structural tissues – processing does not alter the biological characteristics that are relevant to their claimed utility </a:t>
            </a:r>
            <a:endParaRPr lang="en-CA" dirty="0"/>
          </a:p>
          <a:p>
            <a:endParaRPr lang="en-CA" dirty="0"/>
          </a:p>
          <a:p>
            <a:r>
              <a:rPr lang="en-CA" dirty="0"/>
              <a:t></a:t>
            </a:r>
            <a:r>
              <a:rPr lang="en-CA" b="1" dirty="0"/>
              <a:t>More than minimally manipulated (MMM) i.e., extensive manipulation or modification, e.g., </a:t>
            </a:r>
            <a:endParaRPr lang="en-CA" dirty="0"/>
          </a:p>
          <a:p>
            <a:r>
              <a:rPr lang="en-CA" dirty="0"/>
              <a:t></a:t>
            </a:r>
            <a:r>
              <a:rPr lang="en-CA" b="1" dirty="0"/>
              <a:t>Cell culture, cell activation/differentiation </a:t>
            </a:r>
            <a:endParaRPr lang="en-CA" dirty="0"/>
          </a:p>
          <a:p>
            <a:r>
              <a:rPr lang="en-CA" dirty="0"/>
              <a:t></a:t>
            </a:r>
            <a:r>
              <a:rPr lang="en-CA" b="1" dirty="0"/>
              <a:t>Exposure to photochemical agents and/or irradiation </a:t>
            </a:r>
            <a:endParaRPr lang="en-CA" dirty="0"/>
          </a:p>
          <a:p>
            <a:r>
              <a:rPr lang="en-CA" dirty="0"/>
              <a:t></a:t>
            </a:r>
            <a:r>
              <a:rPr lang="en-CA" b="1" dirty="0"/>
              <a:t>Introduction of genes to correct genetic defects or reprogram somatic cells </a:t>
            </a:r>
            <a:endParaRPr lang="en-CA" dirty="0"/>
          </a:p>
          <a:p>
            <a:r>
              <a:rPr lang="en-CA" dirty="0"/>
              <a:t></a:t>
            </a:r>
            <a:r>
              <a:rPr lang="en-CA" b="1" dirty="0"/>
              <a:t>Combined with non-biologic material, e.g., </a:t>
            </a:r>
            <a:endParaRPr lang="en-CA" dirty="0"/>
          </a:p>
          <a:p>
            <a:r>
              <a:rPr lang="en-CA" dirty="0"/>
              <a:t></a:t>
            </a:r>
            <a:r>
              <a:rPr lang="en-CA" b="1" dirty="0"/>
              <a:t>Encapsulation </a:t>
            </a:r>
            <a:endParaRPr lang="en-CA" dirty="0"/>
          </a:p>
          <a:p>
            <a:r>
              <a:rPr lang="en-CA" dirty="0"/>
              <a:t></a:t>
            </a:r>
            <a:r>
              <a:rPr lang="en-CA" b="1" dirty="0"/>
              <a:t>Tissue-engineered products involving the use of cells and supporting structures (e.g., bone, cartilage, blood vessel, skin substitutes) </a:t>
            </a:r>
            <a:endParaRPr lang="en-CA" dirty="0"/>
          </a:p>
          <a:p>
            <a:endParaRPr lang="en-CA" dirty="0"/>
          </a:p>
        </p:txBody>
      </p:sp>
    </p:spTree>
    <p:extLst>
      <p:ext uri="{BB962C8B-B14F-4D97-AF65-F5344CB8AC3E}">
        <p14:creationId xmlns:p14="http://schemas.microsoft.com/office/powerpoint/2010/main" val="22947356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Line 13"/>
          <p:cNvSpPr>
            <a:spLocks noChangeShapeType="1"/>
          </p:cNvSpPr>
          <p:nvPr/>
        </p:nvSpPr>
        <p:spPr bwMode="auto">
          <a:xfrm flipH="1" flipV="1">
            <a:off x="3299114" y="3955677"/>
            <a:ext cx="360795" cy="1371320"/>
          </a:xfrm>
          <a:prstGeom prst="line">
            <a:avLst/>
          </a:prstGeom>
          <a:noFill/>
          <a:ln w="57150">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76" tIns="45688" rIns="91376" bIns="45688"/>
          <a:lstStyle/>
          <a:p>
            <a:endParaRPr lang="en-CA"/>
          </a:p>
        </p:txBody>
      </p:sp>
      <p:sp>
        <p:nvSpPr>
          <p:cNvPr id="61443" name="Rectangle 2"/>
          <p:cNvSpPr>
            <a:spLocks noGrp="1" noChangeArrowheads="1"/>
          </p:cNvSpPr>
          <p:nvPr>
            <p:ph type="title"/>
          </p:nvPr>
        </p:nvSpPr>
        <p:spPr>
          <a:xfrm>
            <a:off x="969818" y="316566"/>
            <a:ext cx="6557818" cy="1060357"/>
          </a:xfrm>
        </p:spPr>
        <p:txBody>
          <a:bodyPr/>
          <a:lstStyle/>
          <a:p>
            <a:r>
              <a:rPr lang="en-US" altLang="en-US" sz="3200" b="1"/>
              <a:t>WHERE DO SEBs FIT?</a:t>
            </a:r>
          </a:p>
        </p:txBody>
      </p:sp>
      <p:sp>
        <p:nvSpPr>
          <p:cNvPr id="61444" name="Text Box 4"/>
          <p:cNvSpPr txBox="1">
            <a:spLocks noChangeArrowheads="1"/>
          </p:cNvSpPr>
          <p:nvPr/>
        </p:nvSpPr>
        <p:spPr bwMode="auto">
          <a:xfrm>
            <a:off x="261217" y="1238250"/>
            <a:ext cx="7910079" cy="729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012" tIns="41005" rIns="82012" bIns="41005">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50000"/>
              </a:spcBef>
              <a:buClr>
                <a:srgbClr val="808080"/>
              </a:buClr>
              <a:buSzPct val="90000"/>
              <a:buFont typeface="Monotype Sorts" pitchFamily="2" charset="2"/>
              <a:buNone/>
            </a:pPr>
            <a:r>
              <a:rPr lang="en-US" altLang="en-US" sz="2100" b="1">
                <a:latin typeface="Arial" charset="0"/>
              </a:rPr>
              <a:t>Chemical  Drugs:         Generics                                  New Chemicals</a:t>
            </a:r>
          </a:p>
        </p:txBody>
      </p:sp>
      <p:grpSp>
        <p:nvGrpSpPr>
          <p:cNvPr id="61445" name="Group 3"/>
          <p:cNvGrpSpPr>
            <a:grpSpLocks/>
          </p:cNvGrpSpPr>
          <p:nvPr/>
        </p:nvGrpSpPr>
        <p:grpSpPr bwMode="auto">
          <a:xfrm>
            <a:off x="2653927" y="3461219"/>
            <a:ext cx="5182565" cy="436140"/>
            <a:chOff x="3171839" y="3921982"/>
            <a:chExt cx="5120925" cy="494408"/>
          </a:xfrm>
        </p:grpSpPr>
        <p:sp>
          <p:nvSpPr>
            <p:cNvPr id="61470" name="Text Box 5"/>
            <p:cNvSpPr txBox="1">
              <a:spLocks noChangeArrowheads="1"/>
            </p:cNvSpPr>
            <p:nvPr/>
          </p:nvSpPr>
          <p:spPr bwMode="auto">
            <a:xfrm>
              <a:off x="3171839" y="3945381"/>
              <a:ext cx="934840" cy="471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2100" b="1">
                  <a:latin typeface="Arial" charset="0"/>
                </a:rPr>
                <a:t>ANDS</a:t>
              </a:r>
            </a:p>
          </p:txBody>
        </p:sp>
        <p:sp>
          <p:nvSpPr>
            <p:cNvPr id="61471" name="Line 6"/>
            <p:cNvSpPr>
              <a:spLocks noChangeShapeType="1"/>
            </p:cNvSpPr>
            <p:nvPr/>
          </p:nvSpPr>
          <p:spPr bwMode="auto">
            <a:xfrm>
              <a:off x="4118196" y="4168574"/>
              <a:ext cx="3352733" cy="0"/>
            </a:xfrm>
            <a:prstGeom prst="line">
              <a:avLst/>
            </a:prstGeom>
            <a:noFill/>
            <a:ln w="57150">
              <a:solidFill>
                <a:schemeClr val="accent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61472" name="Text Box 7"/>
            <p:cNvSpPr txBox="1">
              <a:spLocks noChangeArrowheads="1"/>
            </p:cNvSpPr>
            <p:nvPr/>
          </p:nvSpPr>
          <p:spPr bwMode="auto">
            <a:xfrm>
              <a:off x="7549580" y="3921982"/>
              <a:ext cx="743184" cy="471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2100" b="1">
                  <a:latin typeface="Arial" charset="0"/>
                </a:rPr>
                <a:t>NDS</a:t>
              </a:r>
            </a:p>
          </p:txBody>
        </p:sp>
      </p:grpSp>
      <p:grpSp>
        <p:nvGrpSpPr>
          <p:cNvPr id="61446" name="Group 4"/>
          <p:cNvGrpSpPr>
            <a:grpSpLocks/>
          </p:cNvGrpSpPr>
          <p:nvPr/>
        </p:nvGrpSpPr>
        <p:grpSpPr bwMode="auto">
          <a:xfrm>
            <a:off x="537676" y="5521700"/>
            <a:ext cx="8095844" cy="468813"/>
            <a:chOff x="592654" y="6258356"/>
            <a:chExt cx="8903888" cy="531039"/>
          </a:xfrm>
        </p:grpSpPr>
        <p:sp>
          <p:nvSpPr>
            <p:cNvPr id="61467" name="Text Box 9"/>
            <p:cNvSpPr txBox="1">
              <a:spLocks noChangeArrowheads="1"/>
            </p:cNvSpPr>
            <p:nvPr/>
          </p:nvSpPr>
          <p:spPr bwMode="auto">
            <a:xfrm>
              <a:off x="592654" y="6279915"/>
              <a:ext cx="2657192" cy="470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2100" b="1">
                  <a:latin typeface="Arial" charset="0"/>
                </a:rPr>
                <a:t>Biological Drugs:</a:t>
              </a:r>
            </a:p>
          </p:txBody>
        </p:sp>
        <p:sp>
          <p:nvSpPr>
            <p:cNvPr id="61468" name="Text Box 10"/>
            <p:cNvSpPr txBox="1">
              <a:spLocks noChangeArrowheads="1"/>
            </p:cNvSpPr>
            <p:nvPr/>
          </p:nvSpPr>
          <p:spPr bwMode="auto">
            <a:xfrm>
              <a:off x="7267759" y="6258356"/>
              <a:ext cx="2228783" cy="470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2100" b="1">
                  <a:latin typeface="Arial" charset="0"/>
                </a:rPr>
                <a:t>New Biologics</a:t>
              </a:r>
            </a:p>
          </p:txBody>
        </p:sp>
        <p:sp>
          <p:nvSpPr>
            <p:cNvPr id="61469" name="Text Box 12"/>
            <p:cNvSpPr txBox="1">
              <a:spLocks noChangeArrowheads="1"/>
            </p:cNvSpPr>
            <p:nvPr/>
          </p:nvSpPr>
          <p:spPr bwMode="auto">
            <a:xfrm>
              <a:off x="3716423" y="6306804"/>
              <a:ext cx="998484" cy="4825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1882" tIns="50941" rIns="101882" bIns="50941">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2100" b="1">
                  <a:latin typeface="Arial" charset="0"/>
                </a:rPr>
                <a:t>SEBs</a:t>
              </a:r>
            </a:p>
          </p:txBody>
        </p:sp>
      </p:grpSp>
      <p:grpSp>
        <p:nvGrpSpPr>
          <p:cNvPr id="26639" name="Group 15"/>
          <p:cNvGrpSpPr>
            <a:grpSpLocks/>
          </p:cNvGrpSpPr>
          <p:nvPr/>
        </p:nvGrpSpPr>
        <p:grpSpPr bwMode="auto">
          <a:xfrm rot="-1909436">
            <a:off x="5843444" y="4245629"/>
            <a:ext cx="575829" cy="502864"/>
            <a:chOff x="793" y="2024"/>
            <a:chExt cx="227" cy="181"/>
          </a:xfrm>
        </p:grpSpPr>
        <p:sp>
          <p:nvSpPr>
            <p:cNvPr id="61465" name="Line 16"/>
            <p:cNvSpPr>
              <a:spLocks noChangeShapeType="1"/>
            </p:cNvSpPr>
            <p:nvPr/>
          </p:nvSpPr>
          <p:spPr bwMode="auto">
            <a:xfrm flipH="1">
              <a:off x="793" y="2024"/>
              <a:ext cx="227" cy="181"/>
            </a:xfrm>
            <a:prstGeom prst="line">
              <a:avLst/>
            </a:prstGeom>
            <a:noFill/>
            <a:ln w="38100">
              <a:solidFill>
                <a:srgbClr val="FF5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61466" name="Line 17"/>
            <p:cNvSpPr>
              <a:spLocks noChangeShapeType="1"/>
            </p:cNvSpPr>
            <p:nvPr/>
          </p:nvSpPr>
          <p:spPr bwMode="auto">
            <a:xfrm>
              <a:off x="793" y="2024"/>
              <a:ext cx="227" cy="181"/>
            </a:xfrm>
            <a:prstGeom prst="line">
              <a:avLst/>
            </a:prstGeom>
            <a:noFill/>
            <a:ln w="38100">
              <a:solidFill>
                <a:srgbClr val="FF5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sp>
        <p:nvSpPr>
          <p:cNvPr id="26645" name="Text Box 21"/>
          <p:cNvSpPr txBox="1">
            <a:spLocks noChangeArrowheads="1"/>
          </p:cNvSpPr>
          <p:nvPr/>
        </p:nvSpPr>
        <p:spPr bwMode="auto">
          <a:xfrm>
            <a:off x="2555876" y="4667250"/>
            <a:ext cx="1519670" cy="416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76" tIns="45688" rIns="91376" bIns="45688">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2100" b="1">
                <a:latin typeface="Arial" charset="0"/>
              </a:rPr>
              <a:t>Identical? </a:t>
            </a:r>
          </a:p>
        </p:txBody>
      </p:sp>
      <p:sp>
        <p:nvSpPr>
          <p:cNvPr id="26635" name="Line 11"/>
          <p:cNvSpPr>
            <a:spLocks noChangeShapeType="1"/>
          </p:cNvSpPr>
          <p:nvPr/>
        </p:nvSpPr>
        <p:spPr bwMode="auto">
          <a:xfrm flipV="1">
            <a:off x="7406409" y="4060732"/>
            <a:ext cx="0" cy="1266265"/>
          </a:xfrm>
          <a:prstGeom prst="line">
            <a:avLst/>
          </a:prstGeom>
          <a:noFill/>
          <a:ln w="57150">
            <a:solidFill>
              <a:schemeClr val="accent2">
                <a:lumMod val="90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76" tIns="45688" rIns="91376" bIns="45688"/>
          <a:lstStyle/>
          <a:p>
            <a:pPr>
              <a:buClr>
                <a:srgbClr val="808080"/>
              </a:buClr>
              <a:buSzPct val="90000"/>
              <a:buFont typeface="Monotype Sorts" pitchFamily="2" charset="2"/>
              <a:buNone/>
              <a:defRPr/>
            </a:pPr>
            <a:endParaRPr lang="en-US" sz="1900" b="1"/>
          </a:p>
        </p:txBody>
      </p:sp>
      <p:sp>
        <p:nvSpPr>
          <p:cNvPr id="61450" name="Line 14"/>
          <p:cNvSpPr>
            <a:spLocks noChangeShapeType="1"/>
          </p:cNvSpPr>
          <p:nvPr/>
        </p:nvSpPr>
        <p:spPr bwMode="auto">
          <a:xfrm flipV="1">
            <a:off x="4381500" y="4008904"/>
            <a:ext cx="2734830" cy="1372721"/>
          </a:xfrm>
          <a:prstGeom prst="line">
            <a:avLst/>
          </a:prstGeom>
          <a:noFill/>
          <a:ln w="57150">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76" tIns="45688" rIns="91376" bIns="45688"/>
          <a:lstStyle/>
          <a:p>
            <a:endParaRPr lang="en-CA"/>
          </a:p>
        </p:txBody>
      </p:sp>
      <p:sp>
        <p:nvSpPr>
          <p:cNvPr id="61451" name="Line 22"/>
          <p:cNvSpPr>
            <a:spLocks noChangeShapeType="1"/>
          </p:cNvSpPr>
          <p:nvPr/>
        </p:nvSpPr>
        <p:spPr bwMode="auto">
          <a:xfrm flipV="1">
            <a:off x="4095750" y="3955677"/>
            <a:ext cx="1851603" cy="1371320"/>
          </a:xfrm>
          <a:prstGeom prst="line">
            <a:avLst/>
          </a:prstGeom>
          <a:noFill/>
          <a:ln w="571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76" tIns="45688" rIns="91376" bIns="45688"/>
          <a:lstStyle/>
          <a:p>
            <a:endParaRPr lang="en-CA"/>
          </a:p>
        </p:txBody>
      </p:sp>
      <p:sp>
        <p:nvSpPr>
          <p:cNvPr id="61452" name="Line 23"/>
          <p:cNvSpPr>
            <a:spLocks noChangeShapeType="1"/>
          </p:cNvSpPr>
          <p:nvPr/>
        </p:nvSpPr>
        <p:spPr bwMode="auto">
          <a:xfrm flipV="1">
            <a:off x="3804228" y="3902449"/>
            <a:ext cx="649432" cy="1424548"/>
          </a:xfrm>
          <a:prstGeom prst="line">
            <a:avLst/>
          </a:prstGeom>
          <a:noFill/>
          <a:ln w="57150">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76" tIns="45688" rIns="91376" bIns="45688"/>
          <a:lstStyle/>
          <a:p>
            <a:endParaRPr lang="en-CA"/>
          </a:p>
        </p:txBody>
      </p:sp>
      <p:sp>
        <p:nvSpPr>
          <p:cNvPr id="61453" name="TextBox 1"/>
          <p:cNvSpPr txBox="1">
            <a:spLocks noChangeArrowheads="1"/>
          </p:cNvSpPr>
          <p:nvPr/>
        </p:nvSpPr>
        <p:spPr bwMode="auto">
          <a:xfrm>
            <a:off x="738909" y="6332725"/>
            <a:ext cx="4779818" cy="298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012" tIns="41005" rIns="82012" bIns="41005">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1400" b="1">
                <a:latin typeface="Arial" charset="0"/>
              </a:rPr>
              <a:t>Adapted from Mary Hefford, 2008</a:t>
            </a:r>
          </a:p>
        </p:txBody>
      </p:sp>
      <p:sp>
        <p:nvSpPr>
          <p:cNvPr id="61454" name="Line 14"/>
          <p:cNvSpPr>
            <a:spLocks noChangeShapeType="1"/>
          </p:cNvSpPr>
          <p:nvPr/>
        </p:nvSpPr>
        <p:spPr bwMode="auto">
          <a:xfrm>
            <a:off x="4354080" y="1968034"/>
            <a:ext cx="2729056" cy="1274669"/>
          </a:xfrm>
          <a:prstGeom prst="line">
            <a:avLst/>
          </a:prstGeom>
          <a:noFill/>
          <a:ln w="57150">
            <a:solidFill>
              <a:srgbClr val="FF5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76" tIns="45688" rIns="91376" bIns="45688"/>
          <a:lstStyle/>
          <a:p>
            <a:endParaRPr lang="en-CA"/>
          </a:p>
        </p:txBody>
      </p:sp>
      <p:grpSp>
        <p:nvGrpSpPr>
          <p:cNvPr id="29" name="Group 15"/>
          <p:cNvGrpSpPr>
            <a:grpSpLocks/>
          </p:cNvGrpSpPr>
          <p:nvPr/>
        </p:nvGrpSpPr>
        <p:grpSpPr bwMode="auto">
          <a:xfrm rot="740264">
            <a:off x="5784273" y="2498912"/>
            <a:ext cx="575830" cy="504265"/>
            <a:chOff x="793" y="2024"/>
            <a:chExt cx="227" cy="181"/>
          </a:xfrm>
        </p:grpSpPr>
        <p:sp>
          <p:nvSpPr>
            <p:cNvPr id="61463" name="Line 16"/>
            <p:cNvSpPr>
              <a:spLocks noChangeShapeType="1"/>
            </p:cNvSpPr>
            <p:nvPr/>
          </p:nvSpPr>
          <p:spPr bwMode="auto">
            <a:xfrm flipH="1">
              <a:off x="793" y="2024"/>
              <a:ext cx="227" cy="181"/>
            </a:xfrm>
            <a:prstGeom prst="line">
              <a:avLst/>
            </a:prstGeom>
            <a:noFill/>
            <a:ln w="38100">
              <a:solidFill>
                <a:srgbClr val="FF5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61464" name="Line 17"/>
            <p:cNvSpPr>
              <a:spLocks noChangeShapeType="1"/>
            </p:cNvSpPr>
            <p:nvPr/>
          </p:nvSpPr>
          <p:spPr bwMode="auto">
            <a:xfrm>
              <a:off x="793" y="2024"/>
              <a:ext cx="227" cy="181"/>
            </a:xfrm>
            <a:prstGeom prst="line">
              <a:avLst/>
            </a:prstGeom>
            <a:noFill/>
            <a:ln w="38100">
              <a:solidFill>
                <a:srgbClr val="FF5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sp>
        <p:nvSpPr>
          <p:cNvPr id="32" name="Line 11"/>
          <p:cNvSpPr>
            <a:spLocks noChangeShapeType="1"/>
          </p:cNvSpPr>
          <p:nvPr/>
        </p:nvSpPr>
        <p:spPr bwMode="auto">
          <a:xfrm>
            <a:off x="7406409" y="1968034"/>
            <a:ext cx="0" cy="1274669"/>
          </a:xfrm>
          <a:prstGeom prst="line">
            <a:avLst/>
          </a:prstGeom>
          <a:noFill/>
          <a:ln w="57150">
            <a:solidFill>
              <a:schemeClr val="tx1">
                <a:lumMod val="40000"/>
                <a:lumOff val="60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76" tIns="45688" rIns="91376" bIns="45688"/>
          <a:lstStyle/>
          <a:p>
            <a:pPr>
              <a:buClr>
                <a:srgbClr val="808080"/>
              </a:buClr>
              <a:buSzPct val="90000"/>
              <a:buFont typeface="Monotype Sorts" pitchFamily="2" charset="2"/>
              <a:buNone/>
              <a:defRPr/>
            </a:pPr>
            <a:endParaRPr lang="en-US" sz="1900" b="1"/>
          </a:p>
        </p:txBody>
      </p:sp>
      <p:sp>
        <p:nvSpPr>
          <p:cNvPr id="61457" name="Line 11"/>
          <p:cNvSpPr>
            <a:spLocks noChangeShapeType="1"/>
          </p:cNvSpPr>
          <p:nvPr/>
        </p:nvSpPr>
        <p:spPr bwMode="auto">
          <a:xfrm flipH="1">
            <a:off x="3299114" y="1885390"/>
            <a:ext cx="217921" cy="1357313"/>
          </a:xfrm>
          <a:prstGeom prst="line">
            <a:avLst/>
          </a:prstGeom>
          <a:noFill/>
          <a:ln w="5715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76" tIns="45688" rIns="91376" bIns="45688"/>
          <a:lstStyle/>
          <a:p>
            <a:endParaRPr lang="en-CA"/>
          </a:p>
        </p:txBody>
      </p:sp>
      <p:sp>
        <p:nvSpPr>
          <p:cNvPr id="34" name="Text Box 21"/>
          <p:cNvSpPr txBox="1">
            <a:spLocks noChangeArrowheads="1"/>
          </p:cNvSpPr>
          <p:nvPr/>
        </p:nvSpPr>
        <p:spPr bwMode="auto">
          <a:xfrm>
            <a:off x="2654012" y="2374247"/>
            <a:ext cx="1352261" cy="416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376" tIns="45688" rIns="91376" bIns="45688">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2100" b="1">
                <a:latin typeface="Arial" charset="0"/>
              </a:rPr>
              <a:t>Identical </a:t>
            </a:r>
          </a:p>
        </p:txBody>
      </p:sp>
      <p:sp>
        <p:nvSpPr>
          <p:cNvPr id="61459" name="TextBox 5"/>
          <p:cNvSpPr txBox="1">
            <a:spLocks noChangeArrowheads="1"/>
          </p:cNvSpPr>
          <p:nvPr/>
        </p:nvSpPr>
        <p:spPr bwMode="auto">
          <a:xfrm>
            <a:off x="567171" y="3318343"/>
            <a:ext cx="1873250" cy="729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012" tIns="41005" rIns="82012" bIns="41005">
            <a:spAutoFit/>
          </a:bodyPr>
          <a:lstStyle>
            <a:lvl1pPr algn="l" eaLnBrk="0" hangingPunct="0">
              <a:spcBef>
                <a:spcPct val="20000"/>
              </a:spcBef>
              <a:buChar char="•"/>
              <a:defRPr sz="3200">
                <a:solidFill>
                  <a:schemeClr val="tx1"/>
                </a:solidFill>
                <a:latin typeface="Times New Roman" pitchFamily="18" charset="0"/>
              </a:defRPr>
            </a:lvl1pPr>
            <a:lvl2pPr marL="742950" indent="-285750" algn="l" eaLnBrk="0" hangingPunct="0">
              <a:spcBef>
                <a:spcPct val="20000"/>
              </a:spcBef>
              <a:buChar char="–"/>
              <a:defRPr sz="2800">
                <a:solidFill>
                  <a:schemeClr val="tx1"/>
                </a:solidFill>
                <a:latin typeface="Times New Roman" pitchFamily="18" charset="0"/>
              </a:defRPr>
            </a:lvl2pPr>
            <a:lvl3pPr marL="1143000" indent="-228600" algn="l" eaLnBrk="0" hangingPunct="0">
              <a:spcBef>
                <a:spcPct val="20000"/>
              </a:spcBef>
              <a:buChar char="•"/>
              <a:defRPr sz="2500">
                <a:solidFill>
                  <a:schemeClr val="tx1"/>
                </a:solidFill>
                <a:latin typeface="Times New Roman" pitchFamily="18" charset="0"/>
              </a:defRPr>
            </a:lvl3pPr>
            <a:lvl4pPr marL="1600200" indent="-228600" algn="l" eaLnBrk="0" hangingPunct="0">
              <a:spcBef>
                <a:spcPct val="20000"/>
              </a:spcBef>
              <a:buChar char="–"/>
              <a:defRPr sz="2000">
                <a:solidFill>
                  <a:schemeClr val="tx1"/>
                </a:solidFill>
                <a:latin typeface="Times New Roman" pitchFamily="18" charset="0"/>
              </a:defRPr>
            </a:lvl4pPr>
            <a:lvl5pPr marL="2057400" indent="-228600" algn="l"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Clr>
                <a:srgbClr val="808080"/>
              </a:buClr>
              <a:buSzPct val="90000"/>
              <a:buFont typeface="Monotype Sorts" pitchFamily="2" charset="2"/>
              <a:buNone/>
            </a:pPr>
            <a:r>
              <a:rPr lang="en-US" altLang="en-US" sz="2100" b="1">
                <a:latin typeface="Arial" charset="0"/>
              </a:rPr>
              <a:t>Regulatory Pathway</a:t>
            </a:r>
          </a:p>
        </p:txBody>
      </p:sp>
      <p:grpSp>
        <p:nvGrpSpPr>
          <p:cNvPr id="37" name="Group 15"/>
          <p:cNvGrpSpPr>
            <a:grpSpLocks/>
          </p:cNvGrpSpPr>
          <p:nvPr/>
        </p:nvGrpSpPr>
        <p:grpSpPr bwMode="auto">
          <a:xfrm rot="-864539">
            <a:off x="3120160" y="4118162"/>
            <a:ext cx="575830" cy="504265"/>
            <a:chOff x="793" y="2024"/>
            <a:chExt cx="227" cy="181"/>
          </a:xfrm>
        </p:grpSpPr>
        <p:sp>
          <p:nvSpPr>
            <p:cNvPr id="61461" name="Line 16"/>
            <p:cNvSpPr>
              <a:spLocks noChangeShapeType="1"/>
            </p:cNvSpPr>
            <p:nvPr/>
          </p:nvSpPr>
          <p:spPr bwMode="auto">
            <a:xfrm flipH="1">
              <a:off x="793" y="2024"/>
              <a:ext cx="227" cy="181"/>
            </a:xfrm>
            <a:prstGeom prst="line">
              <a:avLst/>
            </a:prstGeom>
            <a:noFill/>
            <a:ln w="38100">
              <a:solidFill>
                <a:srgbClr val="FF5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61462" name="Line 17"/>
            <p:cNvSpPr>
              <a:spLocks noChangeShapeType="1"/>
            </p:cNvSpPr>
            <p:nvPr/>
          </p:nvSpPr>
          <p:spPr bwMode="auto">
            <a:xfrm>
              <a:off x="793" y="2024"/>
              <a:ext cx="227" cy="181"/>
            </a:xfrm>
            <a:prstGeom prst="line">
              <a:avLst/>
            </a:prstGeom>
            <a:noFill/>
            <a:ln w="38100">
              <a:solidFill>
                <a:srgbClr val="FF5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spTree>
    <p:extLst>
      <p:ext uri="{BB962C8B-B14F-4D97-AF65-F5344CB8AC3E}">
        <p14:creationId xmlns:p14="http://schemas.microsoft.com/office/powerpoint/2010/main" val="41515279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200"/>
                                  </p:stCondLst>
                                  <p:childTnLst>
                                    <p:set>
                                      <p:cBhvr>
                                        <p:cTn id="6" dur="1" fill="hold">
                                          <p:stCondLst>
                                            <p:cond delay="0"/>
                                          </p:stCondLst>
                                        </p:cTn>
                                        <p:tgtEl>
                                          <p:spTgt spid="26645"/>
                                        </p:tgtEl>
                                        <p:attrNameLst>
                                          <p:attrName>style.visibility</p:attrName>
                                        </p:attrNameLst>
                                      </p:cBhvr>
                                      <p:to>
                                        <p:strVal val="visible"/>
                                      </p:to>
                                    </p:set>
                                  </p:childTnLst>
                                </p:cTn>
                              </p:par>
                            </p:childTnLst>
                          </p:cTn>
                        </p:par>
                        <p:par>
                          <p:cTn id="7" fill="hold" nodeType="afterGroup">
                            <p:stCondLst>
                              <p:cond delay="200"/>
                            </p:stCondLst>
                            <p:childTnLst>
                              <p:par>
                                <p:cTn id="8" presetID="1" presetClass="entr" presetSubtype="0" fill="hold" nodeType="afterEffect">
                                  <p:stCondLst>
                                    <p:cond delay="200"/>
                                  </p:stCondLst>
                                  <p:childTnLst>
                                    <p:set>
                                      <p:cBhvr>
                                        <p:cTn id="9" dur="1" fill="hold">
                                          <p:stCondLst>
                                            <p:cond delay="0"/>
                                          </p:stCondLst>
                                        </p:cTn>
                                        <p:tgtEl>
                                          <p:spTgt spid="26639"/>
                                        </p:tgtEl>
                                        <p:attrNameLst>
                                          <p:attrName>style.visibility</p:attrName>
                                        </p:attrNameLst>
                                      </p:cBhvr>
                                      <p:to>
                                        <p:strVal val="visible"/>
                                      </p:to>
                                    </p:set>
                                  </p:childTnLst>
                                </p:cTn>
                              </p:par>
                            </p:childTnLst>
                          </p:cTn>
                        </p:par>
                        <p:par>
                          <p:cTn id="10" fill="hold" nodeType="afterGroup">
                            <p:stCondLst>
                              <p:cond delay="400"/>
                            </p:stCondLst>
                            <p:childTnLst>
                              <p:par>
                                <p:cTn id="11" presetID="1" presetClass="entr" presetSubtype="0" fill="hold" nodeType="afterEffect">
                                  <p:stCondLst>
                                    <p:cond delay="200"/>
                                  </p:stCondLst>
                                  <p:childTnLst>
                                    <p:set>
                                      <p:cBhvr>
                                        <p:cTn id="12" dur="1" fill="hold">
                                          <p:stCondLst>
                                            <p:cond delay="0"/>
                                          </p:stCondLst>
                                        </p:cTn>
                                        <p:tgtEl>
                                          <p:spTgt spid="29"/>
                                        </p:tgtEl>
                                        <p:attrNameLst>
                                          <p:attrName>style.visibility</p:attrName>
                                        </p:attrNameLst>
                                      </p:cBhvr>
                                      <p:to>
                                        <p:strVal val="visible"/>
                                      </p:to>
                                    </p:set>
                                  </p:childTnLst>
                                </p:cTn>
                              </p:par>
                            </p:childTnLst>
                          </p:cTn>
                        </p:par>
                        <p:par>
                          <p:cTn id="13" fill="hold" nodeType="afterGroup">
                            <p:stCondLst>
                              <p:cond delay="600"/>
                            </p:stCondLst>
                            <p:childTnLst>
                              <p:par>
                                <p:cTn id="14" presetID="1" presetClass="entr" presetSubtype="0" fill="hold" grpId="0" nodeType="afterEffect">
                                  <p:stCondLst>
                                    <p:cond delay="200"/>
                                  </p:stCondLst>
                                  <p:childTnLst>
                                    <p:set>
                                      <p:cBhvr>
                                        <p:cTn id="15" dur="1" fill="hold">
                                          <p:stCondLst>
                                            <p:cond delay="0"/>
                                          </p:stCondLst>
                                        </p:cTn>
                                        <p:tgtEl>
                                          <p:spTgt spid="34"/>
                                        </p:tgtEl>
                                        <p:attrNameLst>
                                          <p:attrName>style.visibility</p:attrName>
                                        </p:attrNameLst>
                                      </p:cBhvr>
                                      <p:to>
                                        <p:strVal val="visible"/>
                                      </p:to>
                                    </p:set>
                                  </p:childTnLst>
                                </p:cTn>
                              </p:par>
                            </p:childTnLst>
                          </p:cTn>
                        </p:par>
                        <p:par>
                          <p:cTn id="16" fill="hold" nodeType="afterGroup">
                            <p:stCondLst>
                              <p:cond delay="800"/>
                            </p:stCondLst>
                            <p:childTnLst>
                              <p:par>
                                <p:cTn id="17" presetID="1" presetClass="entr" presetSubtype="0" fill="hold" nodeType="afterEffect">
                                  <p:stCondLst>
                                    <p:cond delay="20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5" grpId="0"/>
      <p:bldP spid="3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841376" y="505666"/>
            <a:ext cx="6557818" cy="1061757"/>
          </a:xfrm>
        </p:spPr>
        <p:txBody>
          <a:bodyPr/>
          <a:lstStyle/>
          <a:p>
            <a:r>
              <a:rPr lang="en-US" altLang="en-US" smtClean="0">
                <a:latin typeface="Arial" charset="0"/>
                <a:cs typeface="Arial" charset="0"/>
              </a:rPr>
              <a:t>“Manufacturing Drift”</a:t>
            </a:r>
          </a:p>
        </p:txBody>
      </p:sp>
      <p:sp>
        <p:nvSpPr>
          <p:cNvPr id="91139" name="Content Placeholder 2"/>
          <p:cNvSpPr>
            <a:spLocks noGrp="1"/>
          </p:cNvSpPr>
          <p:nvPr>
            <p:ph idx="1"/>
          </p:nvPr>
        </p:nvSpPr>
        <p:spPr>
          <a:xfrm>
            <a:off x="1363807" y="2031066"/>
            <a:ext cx="6481329" cy="3378574"/>
          </a:xfrm>
        </p:spPr>
        <p:txBody>
          <a:bodyPr/>
          <a:lstStyle/>
          <a:p>
            <a:r>
              <a:rPr lang="en-US" altLang="en-US" sz="2500">
                <a:latin typeface="Arial" charset="0"/>
                <a:cs typeface="Arial" charset="0"/>
              </a:rPr>
              <a:t>What are the consequences of manufacturing changes over time on the maintenance of “similarity” to the reference biologic?  </a:t>
            </a:r>
          </a:p>
          <a:p>
            <a:endParaRPr lang="en-US" altLang="en-US" sz="2500">
              <a:latin typeface="Arial" charset="0"/>
              <a:cs typeface="Arial" charset="0"/>
            </a:endParaRPr>
          </a:p>
          <a:p>
            <a:r>
              <a:rPr lang="en-US" altLang="en-US" sz="2500">
                <a:latin typeface="Arial" charset="0"/>
                <a:cs typeface="Arial" charset="0"/>
              </a:rPr>
              <a:t>What are the implications for substitution/interchange of “manufacturing drift”?  </a:t>
            </a:r>
          </a:p>
        </p:txBody>
      </p:sp>
    </p:spTree>
    <p:extLst>
      <p:ext uri="{BB962C8B-B14F-4D97-AF65-F5344CB8AC3E}">
        <p14:creationId xmlns:p14="http://schemas.microsoft.com/office/powerpoint/2010/main" val="2803353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solidFill>
                  <a:srgbClr val="002060"/>
                </a:solidFill>
              </a:rPr>
              <a:t>Radiopharmaceuticals</a:t>
            </a:r>
            <a:endParaRPr lang="en-US" sz="4000" b="1" dirty="0">
              <a:solidFill>
                <a:srgbClr val="002060"/>
              </a:solidFill>
            </a:endParaRPr>
          </a:p>
        </p:txBody>
      </p:sp>
      <p:sp>
        <p:nvSpPr>
          <p:cNvPr id="3" name="Content Placeholder 2"/>
          <p:cNvSpPr>
            <a:spLocks noGrp="1"/>
          </p:cNvSpPr>
          <p:nvPr>
            <p:ph idx="1"/>
          </p:nvPr>
        </p:nvSpPr>
        <p:spPr>
          <a:xfrm>
            <a:off x="251520" y="1600200"/>
            <a:ext cx="8064896" cy="4800600"/>
          </a:xfrm>
        </p:spPr>
        <p:txBody>
          <a:bodyPr>
            <a:normAutofit/>
          </a:bodyPr>
          <a:lstStyle/>
          <a:p>
            <a:pPr marL="114300" indent="0">
              <a:buNone/>
            </a:pPr>
            <a:r>
              <a:rPr lang="en-US" sz="2800" dirty="0" smtClean="0">
                <a:solidFill>
                  <a:schemeClr val="tx2"/>
                </a:solidFill>
              </a:rPr>
              <a:t>All radiolabeled compounds or substances used for the purpose of </a:t>
            </a:r>
            <a:r>
              <a:rPr lang="en-US" sz="2800" b="1" dirty="0" smtClean="0">
                <a:solidFill>
                  <a:schemeClr val="tx2"/>
                </a:solidFill>
              </a:rPr>
              <a:t>diagnosis</a:t>
            </a:r>
            <a:r>
              <a:rPr lang="en-US" sz="2800" dirty="0" smtClean="0">
                <a:solidFill>
                  <a:schemeClr val="tx2"/>
                </a:solidFill>
              </a:rPr>
              <a:t> and/or </a:t>
            </a:r>
            <a:r>
              <a:rPr lang="en-US" sz="2800" b="1" dirty="0" smtClean="0">
                <a:solidFill>
                  <a:schemeClr val="tx2"/>
                </a:solidFill>
              </a:rPr>
              <a:t>therapy</a:t>
            </a:r>
            <a:r>
              <a:rPr lang="en-US" sz="2800" dirty="0" smtClean="0">
                <a:solidFill>
                  <a:schemeClr val="tx2"/>
                </a:solidFill>
              </a:rPr>
              <a:t> have been defined as radioactive drugs or radiopharmaceuticals. They contain</a:t>
            </a:r>
            <a:r>
              <a:rPr lang="en-US" sz="2800" dirty="0">
                <a:solidFill>
                  <a:schemeClr val="tx2"/>
                </a:solidFill>
              </a:rPr>
              <a:t> </a:t>
            </a:r>
            <a:r>
              <a:rPr lang="en-US" sz="2800" dirty="0" smtClean="0">
                <a:solidFill>
                  <a:schemeClr val="tx2"/>
                </a:solidFill>
              </a:rPr>
              <a:t>a radionuclide (metal or non-metal) attached to a molecule that will convey the radioisotope to a specific organ, tissue or cell.</a:t>
            </a:r>
          </a:p>
          <a:p>
            <a:pPr marL="114300" indent="0">
              <a:buNone/>
            </a:pPr>
            <a:r>
              <a:rPr lang="en-US" sz="2800" dirty="0" smtClean="0">
                <a:solidFill>
                  <a:schemeClr val="tx2"/>
                </a:solidFill>
              </a:rPr>
              <a:t>The choice of radionuclide and targeting molecule depend on the application.</a:t>
            </a:r>
          </a:p>
        </p:txBody>
      </p:sp>
      <p:sp>
        <p:nvSpPr>
          <p:cNvPr id="4" name="Slide Number Placeholder 3"/>
          <p:cNvSpPr>
            <a:spLocks noGrp="1"/>
          </p:cNvSpPr>
          <p:nvPr>
            <p:ph type="sldNum" sz="quarter" idx="12"/>
          </p:nvPr>
        </p:nvSpPr>
        <p:spPr/>
        <p:txBody>
          <a:bodyPr/>
          <a:lstStyle/>
          <a:p>
            <a:fld id="{C8D4D33B-34F5-4266-910B-218461C6BB2A}" type="slidenum">
              <a:rPr lang="en-CA" smtClean="0"/>
              <a:pPr/>
              <a:t>39</a:t>
            </a:fld>
            <a:endParaRPr lang="en-CA" dirty="0"/>
          </a:p>
        </p:txBody>
      </p:sp>
    </p:spTree>
    <p:extLst>
      <p:ext uri="{BB962C8B-B14F-4D97-AF65-F5344CB8AC3E}">
        <p14:creationId xmlns:p14="http://schemas.microsoft.com/office/powerpoint/2010/main" val="1901057674"/>
      </p:ext>
    </p:extLst>
  </p:cSld>
  <p:clrMapOvr>
    <a:masterClrMapping/>
  </p:clrMapOvr>
  <mc:AlternateContent xmlns:mc="http://schemas.openxmlformats.org/markup-compatibility/2006" xmlns:p14="http://schemas.microsoft.com/office/powerpoint/2010/main">
    <mc:Choice Requires="p14">
      <p:transition spd="slow" p14:dur="2000"/>
    </mc:Choice>
    <mc:Fallback xmlns:mv="urn:schemas-microsoft-com:mac:vml" xmlns="">
      <mp:transition xmlns:mp="http://schemas.microsoft.com/office/mac/powerpoint/2008/mai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Radionuclide production</a:t>
            </a:r>
            <a:endParaRPr lang="en-CA" dirty="0"/>
          </a:p>
        </p:txBody>
      </p:sp>
      <p:sp>
        <p:nvSpPr>
          <p:cNvPr id="3" name="Content Placeholder 2"/>
          <p:cNvSpPr>
            <a:spLocks noGrp="1"/>
          </p:cNvSpPr>
          <p:nvPr>
            <p:ph idx="1"/>
          </p:nvPr>
        </p:nvSpPr>
        <p:spPr/>
        <p:txBody>
          <a:bodyPr>
            <a:normAutofit/>
          </a:bodyPr>
          <a:lstStyle/>
          <a:p>
            <a:r>
              <a:rPr lang="en-US" sz="2800" dirty="0" smtClean="0"/>
              <a:t>Radionuclides are primarily produced in a cyclotron, reactor</a:t>
            </a:r>
            <a:r>
              <a:rPr lang="en-US" sz="2800" dirty="0"/>
              <a:t> </a:t>
            </a:r>
            <a:r>
              <a:rPr lang="en-US" sz="2800" dirty="0" smtClean="0"/>
              <a:t>or generator.</a:t>
            </a:r>
          </a:p>
          <a:p>
            <a:r>
              <a:rPr lang="en-US" sz="2800" dirty="0" smtClean="0"/>
              <a:t>The type of radionuclide produced in a reactor or cyclotron depends on:</a:t>
            </a:r>
          </a:p>
          <a:p>
            <a:pPr lvl="1">
              <a:buClr>
                <a:srgbClr val="4E67C8"/>
              </a:buClr>
              <a:buFont typeface="Wingdings" panose="05000000000000000000" pitchFamily="2" charset="2"/>
              <a:buChar char="Ø"/>
            </a:pPr>
            <a:r>
              <a:rPr lang="en-US" sz="2800" dirty="0" smtClean="0"/>
              <a:t>The irradiating particle (neutron vs proton)</a:t>
            </a:r>
          </a:p>
          <a:p>
            <a:pPr lvl="1">
              <a:buClr>
                <a:srgbClr val="4E67C8"/>
              </a:buClr>
              <a:buFont typeface="Wingdings" panose="05000000000000000000" pitchFamily="2" charset="2"/>
              <a:buChar char="Ø"/>
            </a:pPr>
            <a:r>
              <a:rPr lang="en-US" sz="2800" dirty="0" smtClean="0"/>
              <a:t>The energy of the particle</a:t>
            </a:r>
          </a:p>
          <a:p>
            <a:pPr lvl="1">
              <a:buClr>
                <a:srgbClr val="4E67C8"/>
              </a:buClr>
              <a:buFont typeface="Wingdings" panose="05000000000000000000" pitchFamily="2" charset="2"/>
              <a:buChar char="Ø"/>
            </a:pPr>
            <a:r>
              <a:rPr lang="en-US" sz="2800" dirty="0" smtClean="0"/>
              <a:t>The target nuclide</a:t>
            </a:r>
            <a:endParaRPr lang="en-CA" sz="2800" dirty="0"/>
          </a:p>
        </p:txBody>
      </p:sp>
      <p:sp>
        <p:nvSpPr>
          <p:cNvPr id="4" name="Slide Number Placeholder 3"/>
          <p:cNvSpPr>
            <a:spLocks noGrp="1"/>
          </p:cNvSpPr>
          <p:nvPr>
            <p:ph type="sldNum" sz="quarter" idx="12"/>
          </p:nvPr>
        </p:nvSpPr>
        <p:spPr/>
        <p:txBody>
          <a:bodyPr/>
          <a:lstStyle/>
          <a:p>
            <a:fld id="{C8D4D33B-34F5-4266-910B-218461C6BB2A}" type="slidenum">
              <a:rPr lang="en-CA" smtClean="0"/>
              <a:pPr/>
              <a:t>40</a:t>
            </a:fld>
            <a:endParaRPr lang="en-CA"/>
          </a:p>
        </p:txBody>
      </p:sp>
    </p:spTree>
    <p:extLst>
      <p:ext uri="{BB962C8B-B14F-4D97-AF65-F5344CB8AC3E}">
        <p14:creationId xmlns:p14="http://schemas.microsoft.com/office/powerpoint/2010/main" val="42603569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solidFill>
                  <a:srgbClr val="002060"/>
                </a:solidFill>
              </a:rPr>
              <a:t>Diagnostic Agents</a:t>
            </a:r>
            <a:endParaRPr lang="en-US" sz="4000" b="1" dirty="0">
              <a:solidFill>
                <a:srgbClr val="002060"/>
              </a:solidFill>
            </a:endParaRPr>
          </a:p>
        </p:txBody>
      </p:sp>
      <p:sp>
        <p:nvSpPr>
          <p:cNvPr id="3" name="Content Placeholder 2"/>
          <p:cNvSpPr>
            <a:spLocks noGrp="1"/>
          </p:cNvSpPr>
          <p:nvPr>
            <p:ph idx="1"/>
          </p:nvPr>
        </p:nvSpPr>
        <p:spPr>
          <a:xfrm>
            <a:off x="152400" y="1124744"/>
            <a:ext cx="8596064" cy="5688632"/>
          </a:xfrm>
        </p:spPr>
        <p:txBody>
          <a:bodyPr>
            <a:noAutofit/>
          </a:bodyPr>
          <a:lstStyle/>
          <a:p>
            <a:r>
              <a:rPr lang="en-US" sz="2800" dirty="0" smtClean="0"/>
              <a:t>Non-invasive assessment of diseases</a:t>
            </a:r>
          </a:p>
          <a:p>
            <a:r>
              <a:rPr lang="en-US" sz="2800" dirty="0" smtClean="0"/>
              <a:t>Monitor treatment effect</a:t>
            </a:r>
          </a:p>
          <a:p>
            <a:r>
              <a:rPr lang="en-US" sz="2800" dirty="0" smtClean="0">
                <a:solidFill>
                  <a:schemeClr val="accent6"/>
                </a:solidFill>
              </a:rPr>
              <a:t>SPECT</a:t>
            </a:r>
            <a:r>
              <a:rPr lang="en-US" sz="2800" dirty="0" smtClean="0"/>
              <a:t> (Single Photon Emission </a:t>
            </a:r>
            <a:r>
              <a:rPr lang="en-US" sz="2800" dirty="0"/>
              <a:t>C</a:t>
            </a:r>
            <a:r>
              <a:rPr lang="en-US" sz="2800" dirty="0" smtClean="0"/>
              <a:t>omputed Tomography): gamma-emitting isotopes.</a:t>
            </a:r>
          </a:p>
          <a:p>
            <a:r>
              <a:rPr lang="en-US" sz="2800" dirty="0" smtClean="0">
                <a:solidFill>
                  <a:schemeClr val="accent6"/>
                </a:solidFill>
              </a:rPr>
              <a:t>PET</a:t>
            </a:r>
            <a:r>
              <a:rPr lang="en-US" sz="2800" dirty="0" smtClean="0"/>
              <a:t> (Positron Emission computed Tomography): positron emitting isotopes.</a:t>
            </a:r>
          </a:p>
          <a:p>
            <a:pPr lvl="1">
              <a:buClr>
                <a:schemeClr val="accent1"/>
              </a:buClr>
            </a:pPr>
            <a:r>
              <a:rPr lang="en-US" sz="2800" dirty="0" smtClean="0"/>
              <a:t>Positrons are emitted. They are slowed down and then collide with electrons in matter at low speed creating 2 photons of 511keV at 180º.</a:t>
            </a:r>
          </a:p>
          <a:p>
            <a:r>
              <a:rPr lang="en-US" sz="2800" dirty="0" smtClean="0"/>
              <a:t>Low </a:t>
            </a:r>
            <a:r>
              <a:rPr lang="en-US" sz="2800" dirty="0" err="1" smtClean="0"/>
              <a:t>conc</a:t>
            </a:r>
            <a:r>
              <a:rPr lang="en-US" sz="2800" dirty="0" smtClean="0"/>
              <a:t>: 10</a:t>
            </a:r>
            <a:r>
              <a:rPr lang="en-US" sz="2800" baseline="30000" dirty="0" smtClean="0"/>
              <a:t>-6</a:t>
            </a:r>
            <a:r>
              <a:rPr lang="en-US" sz="2800" dirty="0" smtClean="0"/>
              <a:t> - 10</a:t>
            </a:r>
            <a:r>
              <a:rPr lang="en-US" sz="2800" baseline="30000" dirty="0" smtClean="0"/>
              <a:t>-8</a:t>
            </a:r>
            <a:r>
              <a:rPr lang="en-US" sz="2800" dirty="0" smtClean="0"/>
              <a:t> M, little pharmacological effect.</a:t>
            </a:r>
          </a:p>
          <a:p>
            <a:r>
              <a:rPr lang="en-US" sz="2800" dirty="0" smtClean="0"/>
              <a:t>Systemic administration (IV or oral).</a:t>
            </a:r>
            <a:endParaRPr lang="en-US" sz="2800" dirty="0"/>
          </a:p>
        </p:txBody>
      </p:sp>
      <p:sp>
        <p:nvSpPr>
          <p:cNvPr id="4" name="Slide Number Placeholder 3"/>
          <p:cNvSpPr>
            <a:spLocks noGrp="1"/>
          </p:cNvSpPr>
          <p:nvPr>
            <p:ph type="sldNum" sz="quarter" idx="12"/>
          </p:nvPr>
        </p:nvSpPr>
        <p:spPr/>
        <p:txBody>
          <a:bodyPr/>
          <a:lstStyle/>
          <a:p>
            <a:fld id="{C8D4D33B-34F5-4266-910B-218461C6BB2A}" type="slidenum">
              <a:rPr lang="en-CA" smtClean="0"/>
              <a:pPr/>
              <a:t>41</a:t>
            </a:fld>
            <a:endParaRPr lang="en-CA"/>
          </a:p>
        </p:txBody>
      </p:sp>
    </p:spTree>
    <p:extLst>
      <p:ext uri="{BB962C8B-B14F-4D97-AF65-F5344CB8AC3E}">
        <p14:creationId xmlns:p14="http://schemas.microsoft.com/office/powerpoint/2010/main" val="540255791"/>
      </p:ext>
    </p:extLst>
  </p:cSld>
  <p:clrMapOvr>
    <a:masterClrMapping/>
  </p:clrMapOvr>
  <mc:AlternateContent xmlns:mc="http://schemas.openxmlformats.org/markup-compatibility/2006" xmlns:p14="http://schemas.microsoft.com/office/powerpoint/2010/main">
    <mc:Choice Requires="p14">
      <p:transition spd="slow" p14:dur="2000"/>
    </mc:Choice>
    <mc:Fallback xmlns:mv="urn:schemas-microsoft-com:mac:vml" xmlns="">
      <mp:transition xmlns:mp="http://schemas.microsoft.com/office/mac/powerpoint/2008/mai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1143000"/>
          </a:xfrm>
        </p:spPr>
        <p:txBody>
          <a:bodyPr>
            <a:normAutofit/>
          </a:bodyPr>
          <a:lstStyle/>
          <a:p>
            <a:r>
              <a:rPr lang="en-US" sz="4000" b="1" dirty="0" smtClean="0">
                <a:solidFill>
                  <a:srgbClr val="002060"/>
                </a:solidFill>
              </a:rPr>
              <a:t>Therapeutic Agents</a:t>
            </a:r>
            <a:endParaRPr lang="en-US" sz="4000" b="1" dirty="0">
              <a:solidFill>
                <a:srgbClr val="002060"/>
              </a:solidFill>
            </a:endParaRPr>
          </a:p>
        </p:txBody>
      </p:sp>
      <p:sp>
        <p:nvSpPr>
          <p:cNvPr id="3" name="Content Placeholder 2"/>
          <p:cNvSpPr>
            <a:spLocks noGrp="1"/>
          </p:cNvSpPr>
          <p:nvPr>
            <p:ph idx="1"/>
          </p:nvPr>
        </p:nvSpPr>
        <p:spPr>
          <a:xfrm>
            <a:off x="0" y="1066800"/>
            <a:ext cx="8316416" cy="4876800"/>
          </a:xfrm>
        </p:spPr>
        <p:txBody>
          <a:bodyPr>
            <a:noAutofit/>
          </a:bodyPr>
          <a:lstStyle/>
          <a:p>
            <a:pPr>
              <a:buSzPct val="100000"/>
            </a:pPr>
            <a:r>
              <a:rPr lang="en-US" sz="2800" dirty="0" smtClean="0"/>
              <a:t>Deliver therapeutic doses of ionizing radiation to disease sites, in sufficient concentration.</a:t>
            </a:r>
          </a:p>
          <a:p>
            <a:pPr>
              <a:buSzPct val="100000"/>
            </a:pPr>
            <a:r>
              <a:rPr lang="en-US" sz="2800" dirty="0" smtClean="0"/>
              <a:t>Use </a:t>
            </a:r>
            <a:r>
              <a:rPr lang="el-GR" sz="2800" dirty="0" smtClean="0"/>
              <a:t>β</a:t>
            </a:r>
            <a:r>
              <a:rPr lang="en-US" sz="2800" baseline="30000" dirty="0" smtClean="0"/>
              <a:t>- </a:t>
            </a:r>
            <a:r>
              <a:rPr lang="en-US" sz="2800" dirty="0"/>
              <a:t>,</a:t>
            </a:r>
            <a:r>
              <a:rPr lang="el-GR" sz="2800" dirty="0" smtClean="0"/>
              <a:t>α</a:t>
            </a:r>
            <a:r>
              <a:rPr lang="en-US" sz="2800" dirty="0" smtClean="0"/>
              <a:t> or auger emitting isotopes.</a:t>
            </a:r>
          </a:p>
          <a:p>
            <a:pPr>
              <a:buSzPct val="100000"/>
            </a:pPr>
            <a:r>
              <a:rPr lang="en-US" sz="2800" dirty="0" smtClean="0"/>
              <a:t>Higher concentration than diagnostic agents.</a:t>
            </a:r>
          </a:p>
          <a:p>
            <a:pPr>
              <a:buSzPct val="100000"/>
            </a:pPr>
            <a:r>
              <a:rPr lang="en-US" sz="2800" dirty="0" smtClean="0"/>
              <a:t>Delivery:</a:t>
            </a:r>
          </a:p>
          <a:p>
            <a:pPr marL="798512" indent="-457200">
              <a:buClr>
                <a:schemeClr val="accent2"/>
              </a:buClr>
              <a:buSzPct val="100000"/>
              <a:buFont typeface="Wingdings" pitchFamily="2" charset="2"/>
              <a:buChar char="v"/>
            </a:pPr>
            <a:r>
              <a:rPr lang="en-US" sz="2800" dirty="0" smtClean="0"/>
              <a:t>External beam irradiation</a:t>
            </a:r>
          </a:p>
          <a:p>
            <a:pPr marL="798512" indent="-457200">
              <a:buClr>
                <a:schemeClr val="accent2"/>
              </a:buClr>
              <a:buSzPct val="100000"/>
              <a:buFont typeface="Wingdings" pitchFamily="2" charset="2"/>
              <a:buChar char="v"/>
            </a:pPr>
            <a:r>
              <a:rPr lang="en-US" sz="2800" dirty="0" smtClean="0"/>
              <a:t>Implantable seeds: </a:t>
            </a:r>
            <a:r>
              <a:rPr lang="en-US" sz="2800" dirty="0" err="1" smtClean="0"/>
              <a:t>Brachytherapy</a:t>
            </a:r>
            <a:endParaRPr lang="en-US" sz="2800" dirty="0" smtClean="0"/>
          </a:p>
          <a:p>
            <a:pPr marL="798512" indent="-457200">
              <a:buClr>
                <a:schemeClr val="accent2"/>
              </a:buClr>
              <a:buSzPct val="100000"/>
              <a:buFont typeface="Wingdings" pitchFamily="2" charset="2"/>
              <a:buChar char="v"/>
            </a:pPr>
            <a:r>
              <a:rPr lang="en-US" sz="2800" dirty="0" smtClean="0"/>
              <a:t>Systemic administration: IV injection, oral</a:t>
            </a:r>
          </a:p>
          <a:p>
            <a:pPr>
              <a:buSzPct val="100000"/>
            </a:pPr>
            <a:r>
              <a:rPr lang="en-US" sz="2800" dirty="0"/>
              <a:t>C</a:t>
            </a:r>
            <a:r>
              <a:rPr lang="en-US" sz="2800" dirty="0" smtClean="0"/>
              <a:t>lear rapidly from blood and normal organs.</a:t>
            </a:r>
            <a:endParaRPr lang="en-US" sz="2800" dirty="0"/>
          </a:p>
        </p:txBody>
      </p:sp>
      <p:sp>
        <p:nvSpPr>
          <p:cNvPr id="4" name="Slide Number Placeholder 3"/>
          <p:cNvSpPr>
            <a:spLocks noGrp="1"/>
          </p:cNvSpPr>
          <p:nvPr>
            <p:ph type="sldNum" sz="quarter" idx="12"/>
          </p:nvPr>
        </p:nvSpPr>
        <p:spPr/>
        <p:txBody>
          <a:bodyPr/>
          <a:lstStyle/>
          <a:p>
            <a:fld id="{C8D4D33B-34F5-4266-910B-218461C6BB2A}" type="slidenum">
              <a:rPr lang="en-CA" smtClean="0"/>
              <a:pPr/>
              <a:t>42</a:t>
            </a:fld>
            <a:endParaRPr lang="en-CA" dirty="0"/>
          </a:p>
        </p:txBody>
      </p:sp>
    </p:spTree>
    <p:extLst>
      <p:ext uri="{BB962C8B-B14F-4D97-AF65-F5344CB8AC3E}">
        <p14:creationId xmlns:p14="http://schemas.microsoft.com/office/powerpoint/2010/main" val="668369626"/>
      </p:ext>
    </p:extLst>
  </p:cSld>
  <p:clrMapOvr>
    <a:masterClrMapping/>
  </p:clrMapOvr>
  <mc:AlternateContent xmlns:mc="http://schemas.openxmlformats.org/markup-compatibility/2006" xmlns:p14="http://schemas.microsoft.com/office/powerpoint/2010/main">
    <mc:Choice Requires="p14">
      <p:transition spd="slow" p14:dur="2000"/>
    </mc:Choice>
    <mc:Fallback xmlns:mv="urn:schemas-microsoft-com:mac:vml" xmlns="">
      <mp:transition xmlns:mp="http://schemas.microsoft.com/office/mac/powerpoint/2008/mai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solidFill>
                  <a:srgbClr val="002060"/>
                </a:solidFill>
              </a:rPr>
              <a:t>Targeting Molecule</a:t>
            </a:r>
            <a:endParaRPr lang="en-US" sz="4000" b="1" dirty="0">
              <a:solidFill>
                <a:srgbClr val="002060"/>
              </a:solidFill>
            </a:endParaRPr>
          </a:p>
        </p:txBody>
      </p:sp>
      <p:sp>
        <p:nvSpPr>
          <p:cNvPr id="3" name="Content Placeholder 2"/>
          <p:cNvSpPr>
            <a:spLocks noGrp="1"/>
          </p:cNvSpPr>
          <p:nvPr>
            <p:ph idx="1"/>
          </p:nvPr>
        </p:nvSpPr>
        <p:spPr/>
        <p:txBody>
          <a:bodyPr/>
          <a:lstStyle/>
          <a:p>
            <a:pPr>
              <a:buSzPct val="100000"/>
            </a:pPr>
            <a:r>
              <a:rPr lang="en-US" sz="3200" dirty="0" smtClean="0"/>
              <a:t>Antibodies</a:t>
            </a:r>
          </a:p>
          <a:p>
            <a:pPr>
              <a:buSzPct val="100000"/>
              <a:buFont typeface="Arial" pitchFamily="34" charset="0"/>
              <a:buChar char="•"/>
            </a:pPr>
            <a:r>
              <a:rPr lang="en-US" sz="3200" dirty="0" smtClean="0"/>
              <a:t>Peptides</a:t>
            </a:r>
          </a:p>
          <a:p>
            <a:pPr>
              <a:buSzPct val="100000"/>
              <a:buFont typeface="Arial" pitchFamily="34" charset="0"/>
              <a:buChar char="•"/>
            </a:pPr>
            <a:r>
              <a:rPr lang="en-US" sz="3200" dirty="0" smtClean="0"/>
              <a:t>Proteins</a:t>
            </a:r>
          </a:p>
        </p:txBody>
      </p:sp>
      <p:sp>
        <p:nvSpPr>
          <p:cNvPr id="4" name="Slide Number Placeholder 3"/>
          <p:cNvSpPr>
            <a:spLocks noGrp="1"/>
          </p:cNvSpPr>
          <p:nvPr>
            <p:ph type="sldNum" sz="quarter" idx="12"/>
          </p:nvPr>
        </p:nvSpPr>
        <p:spPr/>
        <p:txBody>
          <a:bodyPr/>
          <a:lstStyle/>
          <a:p>
            <a:fld id="{C8D4D33B-34F5-4266-910B-218461C6BB2A}" type="slidenum">
              <a:rPr lang="en-CA" smtClean="0"/>
              <a:pPr/>
              <a:t>43</a:t>
            </a:fld>
            <a:endParaRPr lang="en-CA"/>
          </a:p>
        </p:txBody>
      </p:sp>
    </p:spTree>
    <p:extLst>
      <p:ext uri="{BB962C8B-B14F-4D97-AF65-F5344CB8AC3E}">
        <p14:creationId xmlns:p14="http://schemas.microsoft.com/office/powerpoint/2010/main" val="4028505926"/>
      </p:ext>
    </p:extLst>
  </p:cSld>
  <p:clrMapOvr>
    <a:masterClrMapping/>
  </p:clrMapOvr>
  <mc:AlternateContent xmlns:mc="http://schemas.openxmlformats.org/markup-compatibility/2006" xmlns:p14="http://schemas.microsoft.com/office/powerpoint/2010/main">
    <mc:Choice Requires="p14">
      <p:transition spd="slow" p14:dur="2000"/>
    </mc:Choice>
    <mc:Fallback xmlns:mv="urn:schemas-microsoft-com:mac:vml" xmlns="">
      <mp:transition xmlns:mp="http://schemas.microsoft.com/office/mac/powerpoint/2008/mai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Regulatory information</a:t>
            </a:r>
          </a:p>
        </p:txBody>
      </p:sp>
      <p:sp>
        <p:nvSpPr>
          <p:cNvPr id="3" name="Content Placeholder 2"/>
          <p:cNvSpPr>
            <a:spLocks noGrp="1"/>
          </p:cNvSpPr>
          <p:nvPr>
            <p:ph idx="1"/>
          </p:nvPr>
        </p:nvSpPr>
        <p:spPr>
          <a:xfrm>
            <a:off x="251520" y="1600200"/>
            <a:ext cx="8208912" cy="4800600"/>
          </a:xfrm>
        </p:spPr>
        <p:txBody>
          <a:bodyPr/>
          <a:lstStyle/>
          <a:p>
            <a:pPr lvl="1">
              <a:buClr>
                <a:schemeClr val="accent2"/>
              </a:buClr>
              <a:buFont typeface="Wingdings" panose="05000000000000000000" pitchFamily="2" charset="2"/>
              <a:buChar char="v"/>
            </a:pPr>
            <a:r>
              <a:rPr lang="en-CA" sz="2800" dirty="0" smtClean="0"/>
              <a:t>Division </a:t>
            </a:r>
            <a:r>
              <a:rPr lang="en-CA" sz="2800" dirty="0"/>
              <a:t>3: Schedule C drugs</a:t>
            </a:r>
          </a:p>
          <a:p>
            <a:pPr lvl="2">
              <a:buClr>
                <a:schemeClr val="accent2"/>
              </a:buClr>
              <a:buFont typeface="Wingdings" panose="05000000000000000000" pitchFamily="2" charset="2"/>
              <a:buChar char="Ø"/>
            </a:pPr>
            <a:r>
              <a:rPr lang="en-CA" sz="2800" dirty="0"/>
              <a:t>Radiopharmaceuticals </a:t>
            </a:r>
            <a:r>
              <a:rPr lang="en-CA" sz="2800" dirty="0" smtClean="0"/>
              <a:t>are </a:t>
            </a:r>
            <a:r>
              <a:rPr lang="en-CA" sz="2800" dirty="0"/>
              <a:t>defined </a:t>
            </a:r>
            <a:r>
              <a:rPr lang="en-CA" sz="2800" dirty="0" smtClean="0"/>
              <a:t>as </a:t>
            </a:r>
            <a:r>
              <a:rPr lang="en-CA" sz="2800" dirty="0"/>
              <a:t>drug that exhibits spontaneous disintegration of unstable nuclei with the emission of nuclear particles or </a:t>
            </a:r>
            <a:r>
              <a:rPr lang="en-CA" sz="2800" dirty="0" smtClean="0"/>
              <a:t>photons.</a:t>
            </a:r>
            <a:endParaRPr lang="en-CA" sz="2800" dirty="0"/>
          </a:p>
          <a:p>
            <a:pPr lvl="1">
              <a:buClr>
                <a:schemeClr val="accent2"/>
              </a:buClr>
              <a:buFont typeface="Wingdings" panose="05000000000000000000" pitchFamily="2" charset="2"/>
              <a:buChar char="v"/>
            </a:pPr>
            <a:r>
              <a:rPr lang="en-CA" sz="2800" dirty="0"/>
              <a:t>Division 5: Drugs for Clinical Trials Involving Human </a:t>
            </a:r>
            <a:r>
              <a:rPr lang="en-CA" sz="2800" dirty="0" smtClean="0"/>
              <a:t>Subjects.</a:t>
            </a:r>
            <a:endParaRPr lang="en-CA" sz="2800" dirty="0"/>
          </a:p>
          <a:p>
            <a:pPr lvl="1">
              <a:buClr>
                <a:schemeClr val="accent2"/>
              </a:buClr>
              <a:buFont typeface="Wingdings" panose="05000000000000000000" pitchFamily="2" charset="2"/>
              <a:buChar char="v"/>
            </a:pPr>
            <a:r>
              <a:rPr lang="en-CA" sz="2800" dirty="0"/>
              <a:t>Division 8: New </a:t>
            </a:r>
            <a:r>
              <a:rPr lang="en-CA" sz="2800" dirty="0" smtClean="0"/>
              <a:t>Drugs.</a:t>
            </a:r>
            <a:endParaRPr lang="en-CA" sz="2800" dirty="0"/>
          </a:p>
          <a:p>
            <a:pPr marL="0" indent="0">
              <a:buClr>
                <a:srgbClr val="0070C0"/>
              </a:buClr>
            </a:pPr>
            <a:endParaRPr lang="en-CA" sz="2800" dirty="0"/>
          </a:p>
          <a:p>
            <a:endParaRPr lang="en-CA" dirty="0"/>
          </a:p>
        </p:txBody>
      </p:sp>
      <p:sp>
        <p:nvSpPr>
          <p:cNvPr id="4" name="Slide Number Placeholder 3"/>
          <p:cNvSpPr>
            <a:spLocks noGrp="1"/>
          </p:cNvSpPr>
          <p:nvPr>
            <p:ph type="sldNum" sz="quarter" idx="12"/>
          </p:nvPr>
        </p:nvSpPr>
        <p:spPr/>
        <p:txBody>
          <a:bodyPr/>
          <a:lstStyle/>
          <a:p>
            <a:fld id="{C8D4D33B-34F5-4266-910B-218461C6BB2A}" type="slidenum">
              <a:rPr lang="en-CA" smtClean="0"/>
              <a:pPr/>
              <a:t>44</a:t>
            </a:fld>
            <a:endParaRPr lang="en-CA"/>
          </a:p>
        </p:txBody>
      </p:sp>
    </p:spTree>
    <p:extLst>
      <p:ext uri="{BB962C8B-B14F-4D97-AF65-F5344CB8AC3E}">
        <p14:creationId xmlns:p14="http://schemas.microsoft.com/office/powerpoint/2010/main" val="167611655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Basic Research</a:t>
            </a:r>
            <a:endParaRPr lang="en-CA" dirty="0"/>
          </a:p>
        </p:txBody>
      </p:sp>
      <p:sp>
        <p:nvSpPr>
          <p:cNvPr id="3" name="Content Placeholder 2"/>
          <p:cNvSpPr>
            <a:spLocks noGrp="1"/>
          </p:cNvSpPr>
          <p:nvPr>
            <p:ph idx="1"/>
          </p:nvPr>
        </p:nvSpPr>
        <p:spPr>
          <a:xfrm>
            <a:off x="251520" y="1268760"/>
            <a:ext cx="8064896" cy="5328592"/>
          </a:xfrm>
        </p:spPr>
        <p:txBody>
          <a:bodyPr>
            <a:normAutofit/>
          </a:bodyPr>
          <a:lstStyle/>
          <a:p>
            <a:pPr marL="114300" indent="0">
              <a:buNone/>
            </a:pPr>
            <a:r>
              <a:rPr lang="en-CA" sz="2800" dirty="0" smtClean="0"/>
              <a:t>15 days default-time. Authorisation of Sale is granted if accepted or a Not-Satisfactory-Notice (NSN) if rejected.</a:t>
            </a:r>
          </a:p>
          <a:p>
            <a:r>
              <a:rPr lang="en-CA" sz="2800" u="sng" dirty="0" smtClean="0"/>
              <a:t>Only for PER’s</a:t>
            </a:r>
          </a:p>
          <a:p>
            <a:r>
              <a:rPr lang="en-CA" sz="2800" dirty="0" smtClean="0"/>
              <a:t>API already used in human</a:t>
            </a:r>
          </a:p>
          <a:p>
            <a:r>
              <a:rPr lang="en-CA" sz="2800" dirty="0" smtClean="0"/>
              <a:t>Summary of study protocol</a:t>
            </a:r>
          </a:p>
          <a:p>
            <a:r>
              <a:rPr lang="en-CA" sz="2800" dirty="0" smtClean="0"/>
              <a:t>Attestation of Approval by REB</a:t>
            </a:r>
          </a:p>
          <a:p>
            <a:r>
              <a:rPr lang="en-CA" sz="2800" dirty="0" smtClean="0"/>
              <a:t>Statement of good clinical practice and good manufacturing practice</a:t>
            </a:r>
          </a:p>
        </p:txBody>
      </p:sp>
      <p:sp>
        <p:nvSpPr>
          <p:cNvPr id="4" name="Slide Number Placeholder 3"/>
          <p:cNvSpPr>
            <a:spLocks noGrp="1"/>
          </p:cNvSpPr>
          <p:nvPr>
            <p:ph type="sldNum" sz="quarter" idx="12"/>
          </p:nvPr>
        </p:nvSpPr>
        <p:spPr/>
        <p:txBody>
          <a:bodyPr/>
          <a:lstStyle/>
          <a:p>
            <a:fld id="{C8D4D33B-34F5-4266-910B-218461C6BB2A}" type="slidenum">
              <a:rPr lang="en-CA" smtClean="0"/>
              <a:pPr/>
              <a:t>45</a:t>
            </a:fld>
            <a:endParaRPr lang="en-CA"/>
          </a:p>
        </p:txBody>
      </p:sp>
    </p:spTree>
    <p:extLst>
      <p:ext uri="{BB962C8B-B14F-4D97-AF65-F5344CB8AC3E}">
        <p14:creationId xmlns:p14="http://schemas.microsoft.com/office/powerpoint/2010/main" val="310471199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ctrTitle"/>
          </p:nvPr>
        </p:nvSpPr>
        <p:spPr>
          <a:xfrm>
            <a:off x="685800" y="2286000"/>
            <a:ext cx="7772400" cy="1143000"/>
          </a:xfrm>
        </p:spPr>
        <p:txBody>
          <a:bodyPr/>
          <a:lstStyle/>
          <a:p>
            <a:r>
              <a:rPr lang="en-US" altLang="en-US"/>
              <a:t>Seed Lot and Cell Bank System</a:t>
            </a:r>
          </a:p>
        </p:txBody>
      </p:sp>
      <p:sp>
        <p:nvSpPr>
          <p:cNvPr id="102403" name="Rectangle 3"/>
          <p:cNvSpPr>
            <a:spLocks noGrp="1" noChangeArrowheads="1"/>
          </p:cNvSpPr>
          <p:nvPr>
            <p:ph type="subTitle" idx="1"/>
          </p:nvPr>
        </p:nvSpPr>
        <p:spPr/>
        <p:txBody>
          <a:bodyPr/>
          <a:lstStyle/>
          <a:p>
            <a:endParaRPr lang="en-US" altLang="en-US"/>
          </a:p>
        </p:txBody>
      </p:sp>
    </p:spTree>
    <p:extLst>
      <p:ext uri="{BB962C8B-B14F-4D97-AF65-F5344CB8AC3E}">
        <p14:creationId xmlns:p14="http://schemas.microsoft.com/office/powerpoint/2010/main" val="20709929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ata\Photos\process photos\s2t243.jpg"/>
          <p:cNvPicPr>
            <a:picLocks noChangeAspect="1" noChangeArrowheads="1"/>
          </p:cNvPicPr>
          <p:nvPr/>
        </p:nvPicPr>
        <p:blipFill>
          <a:blip r:embed="rId2">
            <a:extLst>
              <a:ext uri="{28A0092B-C50C-407E-A947-70E740481C1C}">
                <a14:useLocalDpi xmlns:a14="http://schemas.microsoft.com/office/drawing/2010/main" val="0"/>
              </a:ext>
            </a:extLst>
          </a:blip>
          <a:srcRect l="2182" t="5586" b="14746"/>
          <a:stretch>
            <a:fillRect/>
          </a:stretch>
        </p:blipFill>
        <p:spPr bwMode="auto">
          <a:xfrm>
            <a:off x="-146050" y="381000"/>
            <a:ext cx="9290050" cy="5622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52829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ata\Photos\process photos\s2tf151.jpg"/>
          <p:cNvPicPr>
            <a:picLocks noChangeAspect="1" noChangeArrowheads="1"/>
          </p:cNvPicPr>
          <p:nvPr/>
        </p:nvPicPr>
        <p:blipFill>
          <a:blip r:embed="rId2" cstate="print">
            <a:extLst>
              <a:ext uri="{28A0092B-C50C-407E-A947-70E740481C1C}">
                <a14:useLocalDpi xmlns:a14="http://schemas.microsoft.com/office/drawing/2010/main" val="0"/>
              </a:ext>
            </a:extLst>
          </a:blip>
          <a:srcRect t="9804" r="2275"/>
          <a:stretch>
            <a:fillRect/>
          </a:stretch>
        </p:blipFill>
        <p:spPr bwMode="auto">
          <a:xfrm>
            <a:off x="0" y="381000"/>
            <a:ext cx="8858250" cy="607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1523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3568" y="188640"/>
            <a:ext cx="7772400" cy="1143000"/>
          </a:xfrm>
        </p:spPr>
        <p:txBody>
          <a:bodyPr/>
          <a:lstStyle/>
          <a:p>
            <a:r>
              <a:rPr lang="en-US" altLang="en-US" dirty="0"/>
              <a:t>Growth Phases </a:t>
            </a:r>
          </a:p>
        </p:txBody>
      </p:sp>
      <p:pic>
        <p:nvPicPr>
          <p:cNvPr id="6" name="Picture 2" descr="C:\Data\Photos\fermentn photos\s2ta320.jpg"/>
          <p:cNvPicPr>
            <a:picLocks noChangeAspect="1" noChangeArrowheads="1"/>
          </p:cNvPicPr>
          <p:nvPr/>
        </p:nvPicPr>
        <p:blipFill>
          <a:blip r:embed="rId2" cstate="print">
            <a:extLst>
              <a:ext uri="{28A0092B-C50C-407E-A947-70E740481C1C}">
                <a14:useLocalDpi xmlns:a14="http://schemas.microsoft.com/office/drawing/2010/main" val="0"/>
              </a:ext>
            </a:extLst>
          </a:blip>
          <a:srcRect b="71049"/>
          <a:stretch>
            <a:fillRect/>
          </a:stretch>
        </p:blipFill>
        <p:spPr bwMode="auto">
          <a:xfrm>
            <a:off x="4644008" y="2132855"/>
            <a:ext cx="5082920" cy="3600401"/>
          </a:xfrm>
          <a:prstGeom prst="rect">
            <a:avLst/>
          </a:prstGeom>
          <a:noFill/>
          <a:extLst>
            <a:ext uri="{909E8E84-426E-40DD-AFC4-6F175D3DCCD1}">
              <a14:hiddenFill xmlns:a14="http://schemas.microsoft.com/office/drawing/2010/main">
                <a:solidFill>
                  <a:srgbClr val="FFFFFF"/>
                </a:solidFill>
              </a14:hiddenFill>
            </a:ext>
          </a:extLst>
        </p:spPr>
      </p:pic>
      <p:sp>
        <p:nvSpPr>
          <p:cNvPr id="22531" name="Rectangle 3"/>
          <p:cNvSpPr>
            <a:spLocks noGrp="1" noChangeArrowheads="1"/>
          </p:cNvSpPr>
          <p:nvPr>
            <p:ph type="body" idx="1"/>
          </p:nvPr>
        </p:nvSpPr>
        <p:spPr>
          <a:xfrm>
            <a:off x="251520" y="1650592"/>
            <a:ext cx="7772400" cy="4114800"/>
          </a:xfrm>
        </p:spPr>
        <p:txBody>
          <a:bodyPr>
            <a:normAutofit/>
          </a:bodyPr>
          <a:lstStyle/>
          <a:p>
            <a:pPr>
              <a:lnSpc>
                <a:spcPct val="90000"/>
              </a:lnSpc>
            </a:pPr>
            <a:r>
              <a:rPr lang="en-US" altLang="en-US" sz="2800" b="1" dirty="0"/>
              <a:t>lag</a:t>
            </a:r>
          </a:p>
          <a:p>
            <a:pPr lvl="1">
              <a:lnSpc>
                <a:spcPct val="90000"/>
              </a:lnSpc>
            </a:pPr>
            <a:r>
              <a:rPr lang="en-US" altLang="en-US" sz="2000" dirty="0"/>
              <a:t>cells adapt to new conditions</a:t>
            </a:r>
          </a:p>
          <a:p>
            <a:pPr>
              <a:lnSpc>
                <a:spcPct val="90000"/>
              </a:lnSpc>
            </a:pPr>
            <a:r>
              <a:rPr lang="en-US" altLang="en-US" sz="2800" b="1" dirty="0"/>
              <a:t>acceleration</a:t>
            </a:r>
          </a:p>
          <a:p>
            <a:pPr lvl="1">
              <a:lnSpc>
                <a:spcPct val="90000"/>
              </a:lnSpc>
            </a:pPr>
            <a:r>
              <a:rPr lang="en-US" altLang="en-US" sz="2000" dirty="0"/>
              <a:t>activities for division</a:t>
            </a:r>
          </a:p>
          <a:p>
            <a:pPr>
              <a:lnSpc>
                <a:spcPct val="90000"/>
              </a:lnSpc>
            </a:pPr>
            <a:r>
              <a:rPr lang="en-US" altLang="en-US" sz="2800" b="1" dirty="0"/>
              <a:t>log</a:t>
            </a:r>
          </a:p>
          <a:p>
            <a:pPr lvl="1">
              <a:lnSpc>
                <a:spcPct val="90000"/>
              </a:lnSpc>
            </a:pPr>
            <a:r>
              <a:rPr lang="en-US" altLang="en-US" sz="2000" dirty="0"/>
              <a:t>cell doublings, constant growth rate</a:t>
            </a:r>
          </a:p>
          <a:p>
            <a:pPr>
              <a:lnSpc>
                <a:spcPct val="90000"/>
              </a:lnSpc>
            </a:pPr>
            <a:r>
              <a:rPr lang="en-US" altLang="en-US" sz="2800" b="1" dirty="0"/>
              <a:t>stationary</a:t>
            </a:r>
          </a:p>
          <a:p>
            <a:pPr lvl="1">
              <a:lnSpc>
                <a:spcPct val="90000"/>
              </a:lnSpc>
            </a:pPr>
            <a:r>
              <a:rPr lang="en-US" altLang="en-US" sz="2000" dirty="0"/>
              <a:t>increase in cell mass ceases</a:t>
            </a:r>
          </a:p>
          <a:p>
            <a:pPr>
              <a:lnSpc>
                <a:spcPct val="90000"/>
              </a:lnSpc>
            </a:pPr>
            <a:r>
              <a:rPr lang="en-US" altLang="en-US" sz="2800" b="1" dirty="0"/>
              <a:t>death</a:t>
            </a:r>
          </a:p>
          <a:p>
            <a:pPr lvl="1">
              <a:lnSpc>
                <a:spcPct val="90000"/>
              </a:lnSpc>
            </a:pPr>
            <a:r>
              <a:rPr lang="en-US" altLang="en-US" sz="2000" dirty="0"/>
              <a:t>Metabolic activity ceases</a:t>
            </a:r>
          </a:p>
        </p:txBody>
      </p:sp>
    </p:spTree>
    <p:extLst>
      <p:ext uri="{BB962C8B-B14F-4D97-AF65-F5344CB8AC3E}">
        <p14:creationId xmlns:p14="http://schemas.microsoft.com/office/powerpoint/2010/main" val="23549909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457200" y="2459504"/>
            <a:ext cx="82296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4000" dirty="0" smtClean="0"/>
              <a:t>In Canada </a:t>
            </a:r>
            <a:r>
              <a:rPr lang="en-US" altLang="en-US" sz="4000" dirty="0"/>
              <a:t>GMP is regulated </a:t>
            </a:r>
            <a:r>
              <a:rPr lang="en-US" altLang="en-US" sz="4000" dirty="0" smtClean="0"/>
              <a:t>under Division </a:t>
            </a:r>
            <a:r>
              <a:rPr lang="en-US" altLang="en-US" sz="4000" dirty="0"/>
              <a:t>2, Part C of </a:t>
            </a:r>
            <a:r>
              <a:rPr lang="en-US" altLang="en-US" sz="4000" dirty="0" smtClean="0"/>
              <a:t>the </a:t>
            </a:r>
            <a:r>
              <a:rPr lang="en-US" altLang="en-US" sz="4000" dirty="0"/>
              <a:t>Food and Drug regulations</a:t>
            </a:r>
          </a:p>
        </p:txBody>
      </p:sp>
    </p:spTree>
    <p:extLst>
      <p:ext uri="{BB962C8B-B14F-4D97-AF65-F5344CB8AC3E}">
        <p14:creationId xmlns:p14="http://schemas.microsoft.com/office/powerpoint/2010/main" val="21611342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1026"/>
          <p:cNvSpPr>
            <a:spLocks noGrp="1" noChangeArrowheads="1"/>
          </p:cNvSpPr>
          <p:nvPr>
            <p:ph type="title"/>
          </p:nvPr>
        </p:nvSpPr>
        <p:spPr/>
        <p:txBody>
          <a:bodyPr/>
          <a:lstStyle/>
          <a:p>
            <a:r>
              <a:rPr lang="en-US" altLang="en-US" dirty="0" smtClean="0"/>
              <a:t>Risk group classification</a:t>
            </a:r>
            <a:endParaRPr lang="en-US" altLang="en-US" dirty="0"/>
          </a:p>
        </p:txBody>
      </p:sp>
      <p:sp>
        <p:nvSpPr>
          <p:cNvPr id="138243" name="Rectangle 1027"/>
          <p:cNvSpPr>
            <a:spLocks noGrp="1" noChangeArrowheads="1"/>
          </p:cNvSpPr>
          <p:nvPr>
            <p:ph idx="1"/>
          </p:nvPr>
        </p:nvSpPr>
        <p:spPr/>
        <p:txBody>
          <a:bodyPr>
            <a:normAutofit/>
          </a:bodyPr>
          <a:lstStyle/>
          <a:p>
            <a:pPr marL="0" indent="0">
              <a:spcBef>
                <a:spcPct val="50000"/>
              </a:spcBef>
              <a:buNone/>
            </a:pPr>
            <a:r>
              <a:rPr lang="en-US" altLang="en-US" dirty="0" smtClean="0"/>
              <a:t>1 - Low individual and low community risk</a:t>
            </a:r>
          </a:p>
          <a:p>
            <a:pPr marL="0" indent="0">
              <a:spcBef>
                <a:spcPct val="50000"/>
              </a:spcBef>
              <a:buNone/>
            </a:pPr>
            <a:r>
              <a:rPr lang="en-US" altLang="en-US" dirty="0" smtClean="0"/>
              <a:t>2 - Moderate </a:t>
            </a:r>
            <a:r>
              <a:rPr lang="en-US" altLang="en-US" dirty="0"/>
              <a:t>Individual Risk, Limited Community </a:t>
            </a:r>
            <a:r>
              <a:rPr lang="en-US" altLang="en-US" dirty="0" smtClean="0"/>
              <a:t>Risk</a:t>
            </a:r>
          </a:p>
          <a:p>
            <a:pPr marL="0" indent="0">
              <a:spcBef>
                <a:spcPct val="50000"/>
              </a:spcBef>
              <a:buNone/>
            </a:pPr>
            <a:r>
              <a:rPr lang="en-US" altLang="en-US" dirty="0" smtClean="0"/>
              <a:t>3 - </a:t>
            </a:r>
            <a:r>
              <a:rPr lang="en-US" altLang="en-US" dirty="0"/>
              <a:t>High individual risk, Low community </a:t>
            </a:r>
            <a:r>
              <a:rPr lang="en-US" altLang="en-US" dirty="0" smtClean="0"/>
              <a:t>risk</a:t>
            </a:r>
          </a:p>
          <a:p>
            <a:pPr marL="0" indent="0">
              <a:spcBef>
                <a:spcPct val="50000"/>
              </a:spcBef>
              <a:buNone/>
            </a:pPr>
            <a:r>
              <a:rPr lang="en-US" altLang="en-US" dirty="0" smtClean="0"/>
              <a:t>4 - High individual risk, High community risk</a:t>
            </a:r>
          </a:p>
          <a:p>
            <a:pPr marL="0" indent="0">
              <a:spcBef>
                <a:spcPct val="50000"/>
              </a:spcBef>
              <a:buNone/>
            </a:pPr>
            <a:endParaRPr lang="en-US" altLang="en-US" dirty="0" smtClean="0"/>
          </a:p>
          <a:p>
            <a:pPr>
              <a:spcBef>
                <a:spcPct val="50000"/>
              </a:spcBef>
            </a:pPr>
            <a:endParaRPr lang="en-US" altLang="en-US" dirty="0" smtClean="0"/>
          </a:p>
          <a:p>
            <a:pPr>
              <a:spcBef>
                <a:spcPct val="50000"/>
              </a:spcBef>
            </a:pPr>
            <a:endParaRPr lang="en-US" altLang="en-US" dirty="0" smtClean="0"/>
          </a:p>
          <a:p>
            <a:pPr marL="0" indent="0">
              <a:buNone/>
            </a:pPr>
            <a:endParaRPr lang="en-US" altLang="en-US" dirty="0" smtClean="0"/>
          </a:p>
          <a:p>
            <a:pPr marL="0" indent="0">
              <a:buNone/>
            </a:pPr>
            <a:endParaRPr lang="en-US" altLang="en-US" b="1" u="sng" dirty="0"/>
          </a:p>
        </p:txBody>
      </p:sp>
    </p:spTree>
    <p:extLst>
      <p:ext uri="{BB962C8B-B14F-4D97-AF65-F5344CB8AC3E}">
        <p14:creationId xmlns:p14="http://schemas.microsoft.com/office/powerpoint/2010/main" val="29896060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609600" y="-457200"/>
            <a:ext cx="7772400" cy="2073275"/>
          </a:xfrm>
        </p:spPr>
        <p:txBody>
          <a:bodyPr/>
          <a:lstStyle/>
          <a:p>
            <a:r>
              <a:rPr lang="en-US" altLang="en-US" dirty="0" smtClean="0"/>
              <a:t>Grades: Environmental limits</a:t>
            </a:r>
            <a:endParaRPr lang="en-US" altLang="en-US" dirty="0"/>
          </a:p>
        </p:txBody>
      </p:sp>
      <p:graphicFrame>
        <p:nvGraphicFramePr>
          <p:cNvPr id="4155" name="Group 59"/>
          <p:cNvGraphicFramePr>
            <a:graphicFrameLocks noGrp="1"/>
          </p:cNvGraphicFramePr>
          <p:nvPr>
            <p:ph type="tbl" idx="1"/>
          </p:nvPr>
        </p:nvGraphicFramePr>
        <p:xfrm>
          <a:off x="685800" y="1223963"/>
          <a:ext cx="7772400" cy="5105402"/>
        </p:xfrm>
        <a:graphic>
          <a:graphicData uri="http://schemas.openxmlformats.org/drawingml/2006/table">
            <a:tbl>
              <a:tblPr/>
              <a:tblGrid>
                <a:gridCol w="1066800">
                  <a:extLst>
                    <a:ext uri="{9D8B030D-6E8A-4147-A177-3AD203B41FA5}">
                      <a16:colId xmlns:a16="http://schemas.microsoft.com/office/drawing/2014/main" val="20000"/>
                    </a:ext>
                  </a:extLst>
                </a:gridCol>
                <a:gridCol w="1600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447800">
                  <a:extLst>
                    <a:ext uri="{9D8B030D-6E8A-4147-A177-3AD203B41FA5}">
                      <a16:colId xmlns:a16="http://schemas.microsoft.com/office/drawing/2014/main" val="20003"/>
                    </a:ext>
                  </a:extLst>
                </a:gridCol>
                <a:gridCol w="1371600">
                  <a:extLst>
                    <a:ext uri="{9D8B030D-6E8A-4147-A177-3AD203B41FA5}">
                      <a16:colId xmlns:a16="http://schemas.microsoft.com/office/drawing/2014/main" val="20004"/>
                    </a:ext>
                  </a:extLst>
                </a:gridCol>
                <a:gridCol w="1066800">
                  <a:extLst>
                    <a:ext uri="{9D8B030D-6E8A-4147-A177-3AD203B41FA5}">
                      <a16:colId xmlns:a16="http://schemas.microsoft.com/office/drawing/2014/main" val="20005"/>
                    </a:ext>
                  </a:extLst>
                </a:gridCol>
              </a:tblGrid>
              <a:tr h="1425575">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dirty="0" smtClean="0">
                          <a:ln>
                            <a:noFill/>
                          </a:ln>
                          <a:solidFill>
                            <a:schemeClr val="tx1"/>
                          </a:solidFill>
                          <a:effectLst/>
                          <a:latin typeface="Tahoma" pitchFamily="34" charset="0"/>
                        </a:rPr>
                        <a:t>Grade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chemeClr val="tx1"/>
                          </a:solidFill>
                          <a:effectLst/>
                          <a:latin typeface="Tahoma" pitchFamily="34" charset="0"/>
                        </a:rPr>
                        <a:t>Maximum permitted # of particles / m</a:t>
                      </a:r>
                      <a:r>
                        <a:rPr kumimoji="0" lang="en-US" altLang="en-US" sz="2400" b="0" i="0" u="none" strike="noStrike" cap="none" normalizeH="0" baseline="30000" smtClean="0">
                          <a:ln>
                            <a:noFill/>
                          </a:ln>
                          <a:solidFill>
                            <a:schemeClr val="tx1"/>
                          </a:solidFill>
                          <a:effectLst/>
                          <a:latin typeface="Tahoma" pitchFamily="34" charset="0"/>
                        </a:rPr>
                        <a:t>3</a:t>
                      </a:r>
                      <a:r>
                        <a:rPr kumimoji="0" lang="en-US" altLang="en-US" sz="2400" b="0" i="0" u="none" strike="noStrike" cap="none" normalizeH="0" baseline="0" smtClean="0">
                          <a:ln>
                            <a:noFill/>
                          </a:ln>
                          <a:solidFill>
                            <a:schemeClr val="tx1"/>
                          </a:solidFill>
                          <a:effectLst/>
                          <a:latin typeface="Tahoma"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Class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400" b="0" i="0" u="none" strike="noStrike" cap="none" normalizeH="0" baseline="0" smtClean="0">
                          <a:ln>
                            <a:noFill/>
                          </a:ln>
                          <a:solidFill>
                            <a:schemeClr val="tx1"/>
                          </a:solidFill>
                          <a:effectLst/>
                          <a:latin typeface="Tahoma" pitchFamily="34" charset="0"/>
                        </a:rPr>
                        <a:t>Maximum permitted # of particles / ft</a:t>
                      </a:r>
                      <a:r>
                        <a:rPr kumimoji="0" lang="en-US" altLang="en-US" sz="2400" b="0" i="0" u="none" strike="noStrike" cap="none" normalizeH="0" baseline="30000" smtClean="0">
                          <a:ln>
                            <a:noFill/>
                          </a:ln>
                          <a:solidFill>
                            <a:schemeClr val="tx1"/>
                          </a:solidFill>
                          <a:effectLst/>
                          <a:latin typeface="Tahoma" pitchFamily="34"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687388">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0.5 </a:t>
                      </a:r>
                      <a:r>
                        <a:rPr kumimoji="0" lang="en-US" altLang="en-US" sz="2800" b="0" i="0" u="none" strike="noStrike" cap="none" normalizeH="0" baseline="0" smtClean="0">
                          <a:ln>
                            <a:noFill/>
                          </a:ln>
                          <a:solidFill>
                            <a:schemeClr val="tx1"/>
                          </a:solidFill>
                          <a:effectLst/>
                          <a:latin typeface="Tahoma" pitchFamily="34" charset="0"/>
                          <a:cs typeface="Times New Roman" pitchFamily="18" charset="0"/>
                        </a:rPr>
                        <a:t>µ</a:t>
                      </a: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5 </a:t>
                      </a:r>
                      <a:r>
                        <a:rPr kumimoji="0" lang="en-US" altLang="en-US" sz="2800" b="0" i="0" u="none" strike="noStrike" cap="none" normalizeH="0" baseline="0" smtClean="0">
                          <a:ln>
                            <a:noFill/>
                          </a:ln>
                          <a:solidFill>
                            <a:schemeClr val="tx1"/>
                          </a:solidFill>
                          <a:effectLst/>
                          <a:latin typeface="Tahoma" pitchFamily="34" charset="0"/>
                          <a:cs typeface="Times New Roman" pitchFamily="18" charset="0"/>
                        </a:rPr>
                        <a:t>µ</a:t>
                      </a: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0.5 </a:t>
                      </a:r>
                      <a:r>
                        <a:rPr kumimoji="0" lang="en-US" altLang="en-US" sz="2800" b="0" i="0" u="none" strike="noStrike" cap="none" normalizeH="0" baseline="0" smtClean="0">
                          <a:ln>
                            <a:noFill/>
                          </a:ln>
                          <a:solidFill>
                            <a:schemeClr val="tx1"/>
                          </a:solidFill>
                          <a:effectLst/>
                          <a:latin typeface="Tahoma" pitchFamily="34" charset="0"/>
                          <a:cs typeface="Times New Roman" pitchFamily="18" charset="0"/>
                        </a:rPr>
                        <a:t>µ</a:t>
                      </a: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5 </a:t>
                      </a:r>
                      <a:r>
                        <a:rPr kumimoji="0" lang="en-US" altLang="en-US" sz="2800" b="0" i="0" u="none" strike="noStrike" cap="none" normalizeH="0" baseline="0" smtClean="0">
                          <a:ln>
                            <a:noFill/>
                          </a:ln>
                          <a:solidFill>
                            <a:schemeClr val="tx1"/>
                          </a:solidFill>
                          <a:effectLst/>
                          <a:latin typeface="Tahoma" pitchFamily="34" charset="0"/>
                          <a:cs typeface="Times New Roman" pitchFamily="18" charset="0"/>
                        </a:rPr>
                        <a:t>µ</a:t>
                      </a: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84213">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3500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82625">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3500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1000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1000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84213">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350000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2000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10000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10000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941388">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3500000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20000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100000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smtClean="0">
                          <a:ln>
                            <a:noFill/>
                          </a:ln>
                          <a:solidFill>
                            <a:schemeClr val="tx1"/>
                          </a:solidFill>
                          <a:effectLst/>
                          <a:latin typeface="Tahoma" pitchFamily="34" charset="0"/>
                        </a:rPr>
                        <a:t>100000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ahoma" pitchFamily="34" charset="0"/>
                        </a:defRPr>
                      </a:lvl1pPr>
                      <a:lvl2pPr>
                        <a:spcBef>
                          <a:spcPct val="20000"/>
                        </a:spcBef>
                        <a:buSzPct val="75000"/>
                        <a:defRPr sz="2400">
                          <a:solidFill>
                            <a:schemeClr val="tx1"/>
                          </a:solidFill>
                          <a:latin typeface="Tahoma" pitchFamily="34" charset="0"/>
                        </a:defRPr>
                      </a:lvl2pPr>
                      <a:lvl3pPr>
                        <a:spcBef>
                          <a:spcPct val="20000"/>
                        </a:spcBef>
                        <a:defRPr sz="2000">
                          <a:solidFill>
                            <a:schemeClr val="tx1"/>
                          </a:solidFill>
                          <a:latin typeface="Tahoma" pitchFamily="34" charset="0"/>
                        </a:defRPr>
                      </a:lvl3pPr>
                      <a:lvl4pPr>
                        <a:spcBef>
                          <a:spcPct val="20000"/>
                        </a:spcBef>
                        <a:defRPr>
                          <a:solidFill>
                            <a:schemeClr val="tx1"/>
                          </a:solidFill>
                          <a:latin typeface="Tahoma" pitchFamily="34" charset="0"/>
                        </a:defRPr>
                      </a:lvl4pPr>
                      <a:lvl5pPr>
                        <a:spcBef>
                          <a:spcPct val="20000"/>
                        </a:spcBef>
                        <a:buClr>
                          <a:schemeClr val="tx2"/>
                        </a:buClr>
                        <a:defRPr>
                          <a:solidFill>
                            <a:schemeClr val="tx1"/>
                          </a:solidFill>
                          <a:latin typeface="Tahoma" pitchFamily="34" charset="0"/>
                        </a:defRPr>
                      </a:lvl5pPr>
                      <a:lvl6pPr fontAlgn="base">
                        <a:spcBef>
                          <a:spcPct val="20000"/>
                        </a:spcBef>
                        <a:spcAft>
                          <a:spcPct val="0"/>
                        </a:spcAft>
                        <a:buClr>
                          <a:schemeClr val="tx2"/>
                        </a:buClr>
                        <a:defRPr>
                          <a:solidFill>
                            <a:schemeClr val="tx1"/>
                          </a:solidFill>
                          <a:latin typeface="Tahoma" pitchFamily="34" charset="0"/>
                        </a:defRPr>
                      </a:lvl6pPr>
                      <a:lvl7pPr fontAlgn="base">
                        <a:spcBef>
                          <a:spcPct val="20000"/>
                        </a:spcBef>
                        <a:spcAft>
                          <a:spcPct val="0"/>
                        </a:spcAft>
                        <a:buClr>
                          <a:schemeClr val="tx2"/>
                        </a:buClr>
                        <a:defRPr>
                          <a:solidFill>
                            <a:schemeClr val="tx1"/>
                          </a:solidFill>
                          <a:latin typeface="Tahoma" pitchFamily="34" charset="0"/>
                        </a:defRPr>
                      </a:lvl7pPr>
                      <a:lvl8pPr fontAlgn="base">
                        <a:spcBef>
                          <a:spcPct val="20000"/>
                        </a:spcBef>
                        <a:spcAft>
                          <a:spcPct val="0"/>
                        </a:spcAft>
                        <a:buClr>
                          <a:schemeClr val="tx2"/>
                        </a:buClr>
                        <a:defRPr>
                          <a:solidFill>
                            <a:schemeClr val="tx1"/>
                          </a:solidFill>
                          <a:latin typeface="Tahoma" pitchFamily="34" charset="0"/>
                        </a:defRPr>
                      </a:lvl8pPr>
                      <a:lvl9pPr fontAlgn="base">
                        <a:spcBef>
                          <a:spcPct val="20000"/>
                        </a:spcBef>
                        <a:spcAft>
                          <a:spcPct val="0"/>
                        </a:spcAft>
                        <a:buClr>
                          <a:schemeClr val="tx2"/>
                        </a:buClr>
                        <a:defRPr>
                          <a:solidFill>
                            <a:schemeClr val="tx1"/>
                          </a:solidFill>
                          <a:latin typeface="Tahoma"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dirty="0" smtClean="0">
                        <a:ln>
                          <a:noFill/>
                        </a:ln>
                        <a:solidFill>
                          <a:schemeClr val="tx1"/>
                        </a:solidFill>
                        <a:effectLst/>
                        <a:latin typeface="Tahom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25052985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Cellular therapy regulation</a:t>
            </a:r>
            <a:endParaRPr lang="en-CA" dirty="0"/>
          </a:p>
        </p:txBody>
      </p:sp>
      <p:sp>
        <p:nvSpPr>
          <p:cNvPr id="3" name="Content Placeholder 2"/>
          <p:cNvSpPr>
            <a:spLocks noGrp="1"/>
          </p:cNvSpPr>
          <p:nvPr>
            <p:ph idx="1"/>
          </p:nvPr>
        </p:nvSpPr>
        <p:spPr/>
        <p:txBody>
          <a:bodyPr>
            <a:normAutofit fontScale="62500" lnSpcReduction="20000"/>
          </a:bodyPr>
          <a:lstStyle/>
          <a:p>
            <a:endParaRPr lang="en-CA" dirty="0"/>
          </a:p>
          <a:p>
            <a:endParaRPr lang="en-CA" dirty="0"/>
          </a:p>
          <a:p>
            <a:r>
              <a:rPr lang="en-CA" b="1" dirty="0"/>
              <a:t>Homologous use – the CTO performs the same basic function after transplantation (e.g., HSCs and islet cells) </a:t>
            </a:r>
            <a:endParaRPr lang="en-CA" dirty="0"/>
          </a:p>
          <a:p>
            <a:r>
              <a:rPr lang="en-CA" b="1" dirty="0" smtClean="0"/>
              <a:t>Routine </a:t>
            </a:r>
            <a:r>
              <a:rPr lang="en-CA" b="1" dirty="0"/>
              <a:t>medical practice (e.g., stem cells for hematopoietic reconstitution) or new indications (e.g., stem cells for cardiac repair) </a:t>
            </a:r>
            <a:endParaRPr lang="en-CA" dirty="0"/>
          </a:p>
          <a:p>
            <a:endParaRPr lang="en-CA" dirty="0"/>
          </a:p>
          <a:p>
            <a:r>
              <a:rPr lang="en-CA" b="1" dirty="0" smtClean="0"/>
              <a:t>Mechanism </a:t>
            </a:r>
            <a:r>
              <a:rPr lang="en-CA" b="1" dirty="0"/>
              <a:t>of Action </a:t>
            </a:r>
            <a:endParaRPr lang="en-CA" dirty="0"/>
          </a:p>
          <a:p>
            <a:r>
              <a:rPr lang="en-CA" b="1" dirty="0" smtClean="0"/>
              <a:t>Local </a:t>
            </a:r>
            <a:r>
              <a:rPr lang="en-CA" b="1" dirty="0"/>
              <a:t>effect (e.g., cornea) or systemic effects and depend on their metabolic activity for their primary function </a:t>
            </a:r>
            <a:endParaRPr lang="en-CA" dirty="0"/>
          </a:p>
          <a:p>
            <a:r>
              <a:rPr lang="en-CA" b="1" dirty="0" smtClean="0"/>
              <a:t>Cell </a:t>
            </a:r>
            <a:r>
              <a:rPr lang="en-CA" b="1" dirty="0"/>
              <a:t>engraftment, differentiation, migration </a:t>
            </a:r>
            <a:endParaRPr lang="en-CA" dirty="0"/>
          </a:p>
          <a:p>
            <a:r>
              <a:rPr lang="en-CA" b="1" dirty="0" smtClean="0"/>
              <a:t>Release </a:t>
            </a:r>
            <a:r>
              <a:rPr lang="en-CA" b="1" dirty="0"/>
              <a:t>of biologically active molecules that facilitate self-healing via anti-inflammatory or anti-apoptotic mechanisms or angiogenesis) </a:t>
            </a:r>
            <a:endParaRPr lang="en-CA" dirty="0"/>
          </a:p>
          <a:p>
            <a:r>
              <a:rPr lang="en-CA" b="1" dirty="0" smtClean="0"/>
              <a:t>Release </a:t>
            </a:r>
            <a:r>
              <a:rPr lang="en-CA" b="1" dirty="0"/>
              <a:t>of hormones or enzymes by islet or liver cells </a:t>
            </a:r>
            <a:endParaRPr lang="en-CA" dirty="0"/>
          </a:p>
          <a:p>
            <a:endParaRPr lang="en-CA" dirty="0"/>
          </a:p>
        </p:txBody>
      </p:sp>
    </p:spTree>
    <p:extLst>
      <p:ext uri="{BB962C8B-B14F-4D97-AF65-F5344CB8AC3E}">
        <p14:creationId xmlns:p14="http://schemas.microsoft.com/office/powerpoint/2010/main" val="16515486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 y="533400"/>
            <a:ext cx="9004300" cy="571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22465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68" y="533400"/>
            <a:ext cx="9195768" cy="586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36464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457200"/>
            <a:ext cx="6248400" cy="914400"/>
          </a:xfrm>
        </p:spPr>
        <p:txBody>
          <a:bodyPr>
            <a:normAutofit fontScale="90000"/>
          </a:bodyPr>
          <a:lstStyle/>
          <a:p>
            <a:pPr eaLnBrk="1" hangingPunct="1"/>
            <a:r>
              <a:rPr lang="en-CA" altLang="en-US" smtClean="0">
                <a:solidFill>
                  <a:srgbClr val="660033"/>
                </a:solidFill>
              </a:rPr>
              <a:t>OSE: Role in Review Process</a:t>
            </a:r>
          </a:p>
        </p:txBody>
      </p:sp>
      <p:sp>
        <p:nvSpPr>
          <p:cNvPr id="14339" name="Rectangle 3"/>
          <p:cNvSpPr>
            <a:spLocks noGrp="1" noChangeArrowheads="1"/>
          </p:cNvSpPr>
          <p:nvPr>
            <p:ph type="body" idx="1"/>
          </p:nvPr>
        </p:nvSpPr>
        <p:spPr>
          <a:xfrm>
            <a:off x="539750" y="1916113"/>
            <a:ext cx="7772400" cy="3886200"/>
          </a:xfrm>
        </p:spPr>
        <p:txBody>
          <a:bodyPr>
            <a:normAutofit fontScale="92500" lnSpcReduction="20000"/>
          </a:bodyPr>
          <a:lstStyle/>
          <a:p>
            <a:pPr eaLnBrk="1" hangingPunct="1"/>
            <a:r>
              <a:rPr lang="en-CA" altLang="en-US" smtClean="0">
                <a:solidFill>
                  <a:srgbClr val="660033"/>
                </a:solidFill>
              </a:rPr>
              <a:t>OSEs also allow for:</a:t>
            </a:r>
          </a:p>
          <a:p>
            <a:pPr eaLnBrk="1" hangingPunct="1"/>
            <a:r>
              <a:rPr lang="en-CA" altLang="en-US" b="1" smtClean="0">
                <a:solidFill>
                  <a:srgbClr val="660033"/>
                </a:solidFill>
              </a:rPr>
              <a:t>	</a:t>
            </a:r>
            <a:r>
              <a:rPr lang="en-CA" altLang="en-US" sz="2200" smtClean="0">
                <a:solidFill>
                  <a:srgbClr val="660033"/>
                </a:solidFill>
              </a:rPr>
              <a:t>Familiarization of Review Staff with the manufacturing environment</a:t>
            </a:r>
          </a:p>
          <a:p>
            <a:pPr lvl="1" eaLnBrk="1" hangingPunct="1"/>
            <a:r>
              <a:rPr lang="en-CA" altLang="en-US" smtClean="0">
                <a:solidFill>
                  <a:srgbClr val="660033"/>
                </a:solidFill>
              </a:rPr>
              <a:t>&gt;90% of BGTD Quality review staff have been in manufacturing facilities</a:t>
            </a:r>
          </a:p>
          <a:p>
            <a:pPr lvl="1" eaLnBrk="1" hangingPunct="1"/>
            <a:r>
              <a:rPr lang="en-CA" altLang="en-US" smtClean="0">
                <a:solidFill>
                  <a:srgbClr val="660033"/>
                </a:solidFill>
              </a:rPr>
              <a:t>Try to ensure product specialist attends OSE’s</a:t>
            </a:r>
          </a:p>
          <a:p>
            <a:pPr eaLnBrk="1" hangingPunct="1"/>
            <a:r>
              <a:rPr lang="en-CA" altLang="en-US" sz="2000" smtClean="0">
                <a:solidFill>
                  <a:srgbClr val="660033"/>
                </a:solidFill>
              </a:rPr>
              <a:t>	</a:t>
            </a:r>
            <a:r>
              <a:rPr lang="en-CA" altLang="en-US" sz="2200" smtClean="0">
                <a:solidFill>
                  <a:srgbClr val="660033"/>
                </a:solidFill>
              </a:rPr>
              <a:t>Building rapport with industry: Production, Quality and Regulatory</a:t>
            </a:r>
          </a:p>
          <a:p>
            <a:pPr lvl="1" eaLnBrk="1" hangingPunct="1"/>
            <a:r>
              <a:rPr lang="en-CA" altLang="en-US" smtClean="0">
                <a:solidFill>
                  <a:srgbClr val="660033"/>
                </a:solidFill>
              </a:rPr>
              <a:t>Understanding emerging issues and trends</a:t>
            </a:r>
          </a:p>
          <a:p>
            <a:pPr lvl="1" eaLnBrk="1" hangingPunct="1"/>
            <a:r>
              <a:rPr lang="en-CA" altLang="en-US" smtClean="0">
                <a:solidFill>
                  <a:srgbClr val="660033"/>
                </a:solidFill>
              </a:rPr>
              <a:t>Discuss current thinking</a:t>
            </a:r>
          </a:p>
          <a:p>
            <a:pPr eaLnBrk="1" hangingPunct="1"/>
            <a:endParaRPr lang="en-CA" altLang="en-US" smtClean="0"/>
          </a:p>
        </p:txBody>
      </p:sp>
    </p:spTree>
    <p:extLst>
      <p:ext uri="{BB962C8B-B14F-4D97-AF65-F5344CB8AC3E}">
        <p14:creationId xmlns:p14="http://schemas.microsoft.com/office/powerpoint/2010/main" val="286996244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23850" y="533400"/>
            <a:ext cx="8134350" cy="914400"/>
          </a:xfrm>
        </p:spPr>
        <p:txBody>
          <a:bodyPr/>
          <a:lstStyle/>
          <a:p>
            <a:pPr eaLnBrk="1" hangingPunct="1"/>
            <a:r>
              <a:rPr lang="en-CA" altLang="en-US" smtClean="0">
                <a:solidFill>
                  <a:srgbClr val="660033"/>
                </a:solidFill>
              </a:rPr>
              <a:t>Typical Day</a:t>
            </a:r>
          </a:p>
        </p:txBody>
      </p:sp>
      <p:sp>
        <p:nvSpPr>
          <p:cNvPr id="16387" name="Rectangle 3"/>
          <p:cNvSpPr>
            <a:spLocks noGrp="1" noChangeArrowheads="1"/>
          </p:cNvSpPr>
          <p:nvPr>
            <p:ph type="body" idx="1"/>
          </p:nvPr>
        </p:nvSpPr>
        <p:spPr/>
        <p:txBody>
          <a:bodyPr/>
          <a:lstStyle/>
          <a:p>
            <a:pPr eaLnBrk="1" hangingPunct="1">
              <a:buFontTx/>
              <a:buChar char="•"/>
            </a:pPr>
            <a:r>
              <a:rPr lang="en-CA" altLang="en-US" smtClean="0">
                <a:solidFill>
                  <a:srgbClr val="660033"/>
                </a:solidFill>
              </a:rPr>
              <a:t>Start up</a:t>
            </a:r>
          </a:p>
          <a:p>
            <a:pPr lvl="1" eaLnBrk="1" hangingPunct="1"/>
            <a:r>
              <a:rPr lang="en-CA" altLang="en-US" smtClean="0">
                <a:solidFill>
                  <a:srgbClr val="660033"/>
                </a:solidFill>
              </a:rPr>
              <a:t>Agenda review</a:t>
            </a:r>
          </a:p>
          <a:p>
            <a:pPr lvl="1" eaLnBrk="1" hangingPunct="1"/>
            <a:r>
              <a:rPr lang="en-CA" altLang="en-US" smtClean="0">
                <a:solidFill>
                  <a:srgbClr val="660033"/>
                </a:solidFill>
              </a:rPr>
              <a:t>Ensure nothing is missed</a:t>
            </a:r>
          </a:p>
          <a:p>
            <a:pPr lvl="1" eaLnBrk="1" hangingPunct="1"/>
            <a:r>
              <a:rPr lang="en-CA" altLang="en-US" smtClean="0">
                <a:solidFill>
                  <a:srgbClr val="660033"/>
                </a:solidFill>
              </a:rPr>
              <a:t>Discuss out-standing issues</a:t>
            </a:r>
          </a:p>
          <a:p>
            <a:pPr eaLnBrk="1" hangingPunct="1"/>
            <a:endParaRPr lang="en-CA" altLang="en-US" smtClean="0">
              <a:solidFill>
                <a:srgbClr val="660033"/>
              </a:solidFill>
            </a:endParaRPr>
          </a:p>
          <a:p>
            <a:pPr eaLnBrk="1" hangingPunct="1">
              <a:buFontTx/>
              <a:buChar char="•"/>
            </a:pPr>
            <a:r>
              <a:rPr lang="en-CA" altLang="en-US" smtClean="0">
                <a:solidFill>
                  <a:srgbClr val="660033"/>
                </a:solidFill>
              </a:rPr>
              <a:t>Wrap up</a:t>
            </a:r>
          </a:p>
          <a:p>
            <a:pPr lvl="1" eaLnBrk="1" hangingPunct="1"/>
            <a:r>
              <a:rPr lang="en-CA" altLang="en-US" smtClean="0">
                <a:solidFill>
                  <a:srgbClr val="660033"/>
                </a:solidFill>
              </a:rPr>
              <a:t>Discuss observations or comments from the day.</a:t>
            </a:r>
          </a:p>
        </p:txBody>
      </p:sp>
    </p:spTree>
    <p:extLst>
      <p:ext uri="{BB962C8B-B14F-4D97-AF65-F5344CB8AC3E}">
        <p14:creationId xmlns:p14="http://schemas.microsoft.com/office/powerpoint/2010/main" val="88374266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95288" y="228600"/>
            <a:ext cx="8062912" cy="914400"/>
          </a:xfrm>
        </p:spPr>
        <p:txBody>
          <a:bodyPr/>
          <a:lstStyle/>
          <a:p>
            <a:pPr eaLnBrk="1" hangingPunct="1"/>
            <a:r>
              <a:rPr lang="en-CA" altLang="en-US" smtClean="0">
                <a:solidFill>
                  <a:srgbClr val="660033"/>
                </a:solidFill>
              </a:rPr>
              <a:t>Observations</a:t>
            </a:r>
          </a:p>
        </p:txBody>
      </p:sp>
      <p:sp>
        <p:nvSpPr>
          <p:cNvPr id="17411" name="Rectangle 3"/>
          <p:cNvSpPr>
            <a:spLocks noGrp="1" noChangeArrowheads="1"/>
          </p:cNvSpPr>
          <p:nvPr>
            <p:ph type="body" idx="1"/>
          </p:nvPr>
        </p:nvSpPr>
        <p:spPr>
          <a:xfrm>
            <a:off x="457200" y="1219200"/>
            <a:ext cx="8229600" cy="4525963"/>
          </a:xfrm>
        </p:spPr>
        <p:txBody>
          <a:bodyPr>
            <a:normAutofit fontScale="92500" lnSpcReduction="20000"/>
          </a:bodyPr>
          <a:lstStyle/>
          <a:p>
            <a:pPr eaLnBrk="1" hangingPunct="1"/>
            <a:r>
              <a:rPr lang="en-CA" altLang="en-US" dirty="0" smtClean="0">
                <a:solidFill>
                  <a:srgbClr val="660033"/>
                </a:solidFill>
              </a:rPr>
              <a:t>Rated according to risk</a:t>
            </a:r>
          </a:p>
          <a:p>
            <a:pPr eaLnBrk="1" hangingPunct="1">
              <a:buFontTx/>
              <a:buChar char="•"/>
            </a:pPr>
            <a:r>
              <a:rPr lang="en-CA" altLang="en-US" dirty="0" smtClean="0">
                <a:solidFill>
                  <a:srgbClr val="660033"/>
                </a:solidFill>
              </a:rPr>
              <a:t>1	critical</a:t>
            </a:r>
          </a:p>
          <a:p>
            <a:pPr eaLnBrk="1" hangingPunct="1">
              <a:buFontTx/>
              <a:buChar char="•"/>
            </a:pPr>
            <a:r>
              <a:rPr lang="en-CA" altLang="en-US" dirty="0" smtClean="0">
                <a:solidFill>
                  <a:srgbClr val="660033"/>
                </a:solidFill>
              </a:rPr>
              <a:t>2	major</a:t>
            </a:r>
          </a:p>
          <a:p>
            <a:pPr eaLnBrk="1" hangingPunct="1">
              <a:buFontTx/>
              <a:buChar char="•"/>
            </a:pPr>
            <a:r>
              <a:rPr lang="en-CA" altLang="en-US" dirty="0" smtClean="0">
                <a:solidFill>
                  <a:srgbClr val="660033"/>
                </a:solidFill>
              </a:rPr>
              <a:t>3	minor</a:t>
            </a:r>
          </a:p>
          <a:p>
            <a:pPr eaLnBrk="1" hangingPunct="1"/>
            <a:endParaRPr lang="en-CA" altLang="en-US" dirty="0" smtClean="0">
              <a:solidFill>
                <a:srgbClr val="660033"/>
              </a:solidFill>
            </a:endParaRPr>
          </a:p>
          <a:p>
            <a:pPr eaLnBrk="1" hangingPunct="1"/>
            <a:r>
              <a:rPr lang="en-CA" altLang="en-US" dirty="0" smtClean="0">
                <a:solidFill>
                  <a:srgbClr val="660033"/>
                </a:solidFill>
              </a:rPr>
              <a:t>Linked to a specific regulation in the Canadian GMP or sections of the submission, as appropriate.</a:t>
            </a:r>
          </a:p>
          <a:p>
            <a:pPr lvl="1" eaLnBrk="1" hangingPunct="1"/>
            <a:r>
              <a:rPr lang="en-CA" altLang="en-US" dirty="0" smtClean="0">
                <a:solidFill>
                  <a:srgbClr val="660033"/>
                </a:solidFill>
              </a:rPr>
              <a:t>Liberal interpretation to reflect submission review function rather than Establishment Licencing.</a:t>
            </a:r>
          </a:p>
          <a:p>
            <a:pPr lvl="1" eaLnBrk="1" hangingPunct="1">
              <a:buFont typeface="Times" pitchFamily="-90" charset="0"/>
              <a:buNone/>
            </a:pPr>
            <a:endParaRPr lang="en-CA" altLang="en-US" dirty="0" smtClean="0">
              <a:solidFill>
                <a:srgbClr val="660033"/>
              </a:solidFill>
            </a:endParaRPr>
          </a:p>
        </p:txBody>
      </p:sp>
    </p:spTree>
    <p:extLst>
      <p:ext uri="{BB962C8B-B14F-4D97-AF65-F5344CB8AC3E}">
        <p14:creationId xmlns:p14="http://schemas.microsoft.com/office/powerpoint/2010/main" val="35852420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533400"/>
            <a:ext cx="7989887" cy="914400"/>
          </a:xfrm>
        </p:spPr>
        <p:txBody>
          <a:bodyPr/>
          <a:lstStyle/>
          <a:p>
            <a:pPr eaLnBrk="1" hangingPunct="1"/>
            <a:r>
              <a:rPr lang="en-CA" altLang="en-US" smtClean="0">
                <a:solidFill>
                  <a:srgbClr val="660033"/>
                </a:solidFill>
              </a:rPr>
              <a:t>Exit Notice</a:t>
            </a:r>
          </a:p>
        </p:txBody>
      </p:sp>
      <p:sp>
        <p:nvSpPr>
          <p:cNvPr id="18435" name="Rectangle 3"/>
          <p:cNvSpPr>
            <a:spLocks noGrp="1" noChangeArrowheads="1"/>
          </p:cNvSpPr>
          <p:nvPr>
            <p:ph type="body" idx="1"/>
          </p:nvPr>
        </p:nvSpPr>
        <p:spPr/>
        <p:txBody>
          <a:bodyPr/>
          <a:lstStyle/>
          <a:p>
            <a:pPr eaLnBrk="1" hangingPunct="1">
              <a:lnSpc>
                <a:spcPct val="90000"/>
              </a:lnSpc>
            </a:pPr>
            <a:r>
              <a:rPr lang="en-CA" altLang="en-US" smtClean="0">
                <a:solidFill>
                  <a:srgbClr val="660033"/>
                </a:solidFill>
              </a:rPr>
              <a:t>Official Document of OSE</a:t>
            </a:r>
          </a:p>
          <a:p>
            <a:pPr eaLnBrk="1" hangingPunct="1">
              <a:lnSpc>
                <a:spcPct val="90000"/>
              </a:lnSpc>
            </a:pPr>
            <a:r>
              <a:rPr lang="en-CA" altLang="en-US" smtClean="0">
                <a:solidFill>
                  <a:srgbClr val="660033"/>
                </a:solidFill>
              </a:rPr>
              <a:t>Contains:</a:t>
            </a:r>
          </a:p>
          <a:p>
            <a:pPr lvl="1" eaLnBrk="1" hangingPunct="1">
              <a:lnSpc>
                <a:spcPct val="90000"/>
              </a:lnSpc>
            </a:pPr>
            <a:r>
              <a:rPr lang="en-CA" altLang="en-US" smtClean="0">
                <a:solidFill>
                  <a:srgbClr val="660033"/>
                </a:solidFill>
              </a:rPr>
              <a:t>Observations</a:t>
            </a:r>
          </a:p>
          <a:p>
            <a:pPr lvl="2" eaLnBrk="1" hangingPunct="1">
              <a:lnSpc>
                <a:spcPct val="90000"/>
              </a:lnSpc>
            </a:pPr>
            <a:r>
              <a:rPr lang="en-CA" altLang="en-US" smtClean="0">
                <a:solidFill>
                  <a:srgbClr val="660033"/>
                </a:solidFill>
              </a:rPr>
              <a:t>Resolved during inspection</a:t>
            </a:r>
          </a:p>
          <a:p>
            <a:pPr lvl="2" eaLnBrk="1" hangingPunct="1">
              <a:lnSpc>
                <a:spcPct val="90000"/>
              </a:lnSpc>
            </a:pPr>
            <a:r>
              <a:rPr lang="en-CA" altLang="en-US" smtClean="0">
                <a:solidFill>
                  <a:srgbClr val="660033"/>
                </a:solidFill>
              </a:rPr>
              <a:t>Resolved within 21 days of E.N.</a:t>
            </a:r>
          </a:p>
          <a:p>
            <a:pPr lvl="3" eaLnBrk="1" hangingPunct="1">
              <a:lnSpc>
                <a:spcPct val="90000"/>
              </a:lnSpc>
            </a:pPr>
            <a:r>
              <a:rPr lang="en-CA" altLang="en-US" smtClean="0">
                <a:solidFill>
                  <a:srgbClr val="660033"/>
                </a:solidFill>
              </a:rPr>
              <a:t>Detailed plan with reasonable timelines may be acceptable</a:t>
            </a:r>
          </a:p>
          <a:p>
            <a:pPr lvl="1" eaLnBrk="1" hangingPunct="1">
              <a:lnSpc>
                <a:spcPct val="90000"/>
              </a:lnSpc>
            </a:pPr>
            <a:r>
              <a:rPr lang="en-CA" altLang="en-US" smtClean="0">
                <a:solidFill>
                  <a:srgbClr val="660033"/>
                </a:solidFill>
              </a:rPr>
              <a:t>Facility Rating</a:t>
            </a:r>
          </a:p>
          <a:p>
            <a:pPr lvl="2" eaLnBrk="1" hangingPunct="1">
              <a:lnSpc>
                <a:spcPct val="90000"/>
              </a:lnSpc>
            </a:pPr>
            <a:r>
              <a:rPr lang="en-CA" altLang="en-US" smtClean="0">
                <a:solidFill>
                  <a:srgbClr val="660033"/>
                </a:solidFill>
              </a:rPr>
              <a:t>Compliant, non-compliant or not rated</a:t>
            </a:r>
          </a:p>
          <a:p>
            <a:pPr lvl="2" eaLnBrk="1" hangingPunct="1">
              <a:lnSpc>
                <a:spcPct val="90000"/>
              </a:lnSpc>
            </a:pPr>
            <a:r>
              <a:rPr lang="en-CA" altLang="en-US" smtClean="0">
                <a:solidFill>
                  <a:srgbClr val="660033"/>
                </a:solidFill>
              </a:rPr>
              <a:t>Suitability to manufacture of the biologic</a:t>
            </a:r>
          </a:p>
          <a:p>
            <a:pPr lvl="2" eaLnBrk="1" hangingPunct="1">
              <a:lnSpc>
                <a:spcPct val="90000"/>
              </a:lnSpc>
            </a:pPr>
            <a:r>
              <a:rPr lang="en-CA" altLang="en-US" smtClean="0">
                <a:solidFill>
                  <a:srgbClr val="660033"/>
                </a:solidFill>
              </a:rPr>
              <a:t>Considered in disposition of the submission</a:t>
            </a:r>
          </a:p>
          <a:p>
            <a:pPr lvl="2" eaLnBrk="1" hangingPunct="1">
              <a:lnSpc>
                <a:spcPct val="90000"/>
              </a:lnSpc>
            </a:pPr>
            <a:endParaRPr lang="en-CA" altLang="en-US" smtClean="0"/>
          </a:p>
        </p:txBody>
      </p:sp>
    </p:spTree>
    <p:extLst>
      <p:ext uri="{BB962C8B-B14F-4D97-AF65-F5344CB8AC3E}">
        <p14:creationId xmlns:p14="http://schemas.microsoft.com/office/powerpoint/2010/main" val="244175718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spTree>
    <p:extLst>
      <p:ext uri="{BB962C8B-B14F-4D97-AF65-F5344CB8AC3E}">
        <p14:creationId xmlns:p14="http://schemas.microsoft.com/office/powerpoint/2010/main" val="328476682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685800" y="4572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a:latin typeface="Arial" pitchFamily="34" charset="0"/>
              </a:rPr>
              <a:t>General Regulatory Considerations for Vaccine Development </a:t>
            </a:r>
          </a:p>
        </p:txBody>
      </p:sp>
      <p:sp>
        <p:nvSpPr>
          <p:cNvPr id="148483" name="Rectangle 3"/>
          <p:cNvSpPr>
            <a:spLocks noChangeArrowheads="1"/>
          </p:cNvSpPr>
          <p:nvPr/>
        </p:nvSpPr>
        <p:spPr bwMode="auto">
          <a:xfrm>
            <a:off x="838200" y="1752600"/>
            <a:ext cx="788670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60000"/>
              </a:spcBef>
              <a:buClr>
                <a:srgbClr val="FAFD00"/>
              </a:buClr>
            </a:pPr>
            <a:r>
              <a:rPr lang="en-US" altLang="en-US" sz="2400" b="1">
                <a:latin typeface="Arial" pitchFamily="34" charset="0"/>
              </a:rPr>
              <a:t>Demonstration of safety, purity, efficacy, manufacturing reproducibility and compliance with current good manufacturing practice (cGMP)</a:t>
            </a:r>
          </a:p>
          <a:p>
            <a:pPr eaLnBrk="1" hangingPunct="1">
              <a:spcBef>
                <a:spcPct val="60000"/>
              </a:spcBef>
              <a:buClr>
                <a:srgbClr val="FAFD00"/>
              </a:buClr>
            </a:pPr>
            <a:r>
              <a:rPr lang="en-US" altLang="en-US" sz="2400" b="1">
                <a:latin typeface="Arial" pitchFamily="34" charset="0"/>
              </a:rPr>
              <a:t>Requires extensive research and development, clinical trails for both safety and efficacy (the latter in the context of disease challenge) </a:t>
            </a:r>
          </a:p>
          <a:p>
            <a:pPr eaLnBrk="1" hangingPunct="1">
              <a:spcBef>
                <a:spcPct val="60000"/>
              </a:spcBef>
              <a:buClr>
                <a:srgbClr val="FAFD00"/>
              </a:buClr>
            </a:pPr>
            <a:r>
              <a:rPr lang="en-US" altLang="en-US" sz="2400" b="1">
                <a:latin typeface="Arial" pitchFamily="34" charset="0"/>
              </a:rPr>
              <a:t>For a typical vaccine, from concept to licensed product can involve 10 to 30 years lead time and potentially hundreds of millions of dollars</a:t>
            </a:r>
            <a:endParaRPr lang="en-GB" altLang="en-US" sz="2400" b="1">
              <a:latin typeface="Arial" pitchFamily="34" charset="0"/>
            </a:endParaRPr>
          </a:p>
          <a:p>
            <a:pPr eaLnBrk="1" hangingPunct="1">
              <a:spcBef>
                <a:spcPct val="60000"/>
              </a:spcBef>
              <a:buClr>
                <a:srgbClr val="FAFD00"/>
              </a:buClr>
              <a:buFontTx/>
              <a:buNone/>
            </a:pPr>
            <a:endParaRPr lang="en-GB" altLang="en-US" sz="2400" b="1">
              <a:latin typeface="Arial" pitchFamily="34" charset="0"/>
            </a:endParaRPr>
          </a:p>
        </p:txBody>
      </p:sp>
    </p:spTree>
    <p:extLst>
      <p:ext uri="{BB962C8B-B14F-4D97-AF65-F5344CB8AC3E}">
        <p14:creationId xmlns:p14="http://schemas.microsoft.com/office/powerpoint/2010/main" val="38982827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848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848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84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3" grpId="0" build="p"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685800" y="4572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a:latin typeface="Arial" pitchFamily="34" charset="0"/>
              </a:rPr>
              <a:t>Challenges for Emergency Preparedness Vaccine Development and Regulation</a:t>
            </a:r>
          </a:p>
        </p:txBody>
      </p:sp>
      <p:sp>
        <p:nvSpPr>
          <p:cNvPr id="150531" name="Rectangle 3"/>
          <p:cNvSpPr>
            <a:spLocks noChangeArrowheads="1"/>
          </p:cNvSpPr>
          <p:nvPr/>
        </p:nvSpPr>
        <p:spPr bwMode="auto">
          <a:xfrm>
            <a:off x="838200" y="1752600"/>
            <a:ext cx="788670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60000"/>
              </a:spcBef>
              <a:buClr>
                <a:srgbClr val="FAFD00"/>
              </a:buClr>
            </a:pPr>
            <a:r>
              <a:rPr lang="en-US" altLang="en-US" sz="2400" b="1">
                <a:latin typeface="Arial" pitchFamily="34" charset="0"/>
              </a:rPr>
              <a:t>“Legacy” vaccines may not be compatible with new regulations</a:t>
            </a:r>
          </a:p>
          <a:p>
            <a:pPr eaLnBrk="1" hangingPunct="1">
              <a:spcBef>
                <a:spcPct val="60000"/>
              </a:spcBef>
              <a:buClr>
                <a:srgbClr val="FAFD00"/>
              </a:buClr>
            </a:pPr>
            <a:r>
              <a:rPr lang="en-US" altLang="en-US" sz="2400" b="1">
                <a:latin typeface="Arial" pitchFamily="34" charset="0"/>
              </a:rPr>
              <a:t>New vaccines may not be able to demonstrate efficacy due to practical or ethical reasons  </a:t>
            </a:r>
          </a:p>
          <a:p>
            <a:pPr eaLnBrk="1" hangingPunct="1">
              <a:spcBef>
                <a:spcPct val="60000"/>
              </a:spcBef>
              <a:buClr>
                <a:srgbClr val="FAFD00"/>
              </a:buClr>
            </a:pPr>
            <a:r>
              <a:rPr lang="en-US" altLang="en-US" sz="2400" b="1">
                <a:latin typeface="Arial" pitchFamily="34" charset="0"/>
              </a:rPr>
              <a:t>Time frames demanded are short and funding may only be available for the public purchase of a product but not the long term development for a product that may never be required </a:t>
            </a:r>
            <a:endParaRPr lang="en-GB" altLang="en-US" sz="2400" b="1">
              <a:latin typeface="Arial" pitchFamily="34" charset="0"/>
            </a:endParaRPr>
          </a:p>
          <a:p>
            <a:pPr eaLnBrk="1" hangingPunct="1">
              <a:spcBef>
                <a:spcPct val="60000"/>
              </a:spcBef>
              <a:buClr>
                <a:srgbClr val="FAFD00"/>
              </a:buClr>
              <a:buFontTx/>
              <a:buNone/>
            </a:pPr>
            <a:endParaRPr lang="en-GB" altLang="en-US" sz="2400" b="1">
              <a:latin typeface="Arial" pitchFamily="34" charset="0"/>
            </a:endParaRPr>
          </a:p>
        </p:txBody>
      </p:sp>
    </p:spTree>
    <p:extLst>
      <p:ext uri="{BB962C8B-B14F-4D97-AF65-F5344CB8AC3E}">
        <p14:creationId xmlns:p14="http://schemas.microsoft.com/office/powerpoint/2010/main" val="35883690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05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05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05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1" grpId="0" build="p"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685800" y="4572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a:latin typeface="Arial" pitchFamily="34" charset="0"/>
              </a:rPr>
              <a:t>Overview For Smallpox Vaccine Development and “Reverse Regulation”</a:t>
            </a:r>
          </a:p>
        </p:txBody>
      </p:sp>
      <p:sp>
        <p:nvSpPr>
          <p:cNvPr id="3075" name="Rectangle 3"/>
          <p:cNvSpPr>
            <a:spLocks noChangeArrowheads="1"/>
          </p:cNvSpPr>
          <p:nvPr/>
        </p:nvSpPr>
        <p:spPr bwMode="auto">
          <a:xfrm>
            <a:off x="838200" y="1752600"/>
            <a:ext cx="788670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60000"/>
              </a:spcBef>
              <a:buClr>
                <a:srgbClr val="FAFD00"/>
              </a:buClr>
            </a:pPr>
            <a:r>
              <a:rPr lang="en-GB" altLang="en-US" sz="2400" b="1">
                <a:latin typeface="Arial" pitchFamily="34" charset="0"/>
              </a:rPr>
              <a:t>Lessons from early smallpox control</a:t>
            </a:r>
          </a:p>
          <a:p>
            <a:pPr eaLnBrk="1" hangingPunct="1">
              <a:spcBef>
                <a:spcPct val="60000"/>
              </a:spcBef>
              <a:buClr>
                <a:srgbClr val="FAFD00"/>
              </a:buClr>
            </a:pPr>
            <a:r>
              <a:rPr lang="en-GB" altLang="en-US" sz="2400" b="1">
                <a:latin typeface="Arial" pitchFamily="34" charset="0"/>
              </a:rPr>
              <a:t>Introduction to the immunology of poxviruses </a:t>
            </a:r>
          </a:p>
          <a:p>
            <a:pPr eaLnBrk="1" hangingPunct="1">
              <a:spcBef>
                <a:spcPct val="60000"/>
              </a:spcBef>
              <a:buClr>
                <a:srgbClr val="FAFD00"/>
              </a:buClr>
            </a:pPr>
            <a:r>
              <a:rPr lang="en-GB" altLang="en-US" sz="2400" b="1">
                <a:latin typeface="Arial" pitchFamily="34" charset="0"/>
              </a:rPr>
              <a:t>Vaccinia virus strains and protection from disease</a:t>
            </a:r>
          </a:p>
          <a:p>
            <a:pPr eaLnBrk="1" hangingPunct="1">
              <a:spcBef>
                <a:spcPct val="60000"/>
              </a:spcBef>
              <a:buClr>
                <a:srgbClr val="FAFD00"/>
              </a:buClr>
            </a:pPr>
            <a:r>
              <a:rPr lang="en-GB" altLang="en-US" sz="2400" b="1">
                <a:latin typeface="Arial" pitchFamily="34" charset="0"/>
              </a:rPr>
              <a:t>1</a:t>
            </a:r>
            <a:r>
              <a:rPr lang="en-GB" altLang="en-US" sz="2400" b="1" baseline="30000">
                <a:latin typeface="Arial" pitchFamily="34" charset="0"/>
              </a:rPr>
              <a:t>st</a:t>
            </a:r>
            <a:r>
              <a:rPr lang="en-GB" altLang="en-US" sz="2400" b="1">
                <a:latin typeface="Arial" pitchFamily="34" charset="0"/>
              </a:rPr>
              <a:t> and 2</a:t>
            </a:r>
            <a:r>
              <a:rPr lang="en-GB" altLang="en-US" sz="2400" b="1" baseline="30000">
                <a:latin typeface="Arial" pitchFamily="34" charset="0"/>
              </a:rPr>
              <a:t>nd</a:t>
            </a:r>
            <a:r>
              <a:rPr lang="en-GB" altLang="en-US" sz="2400" b="1">
                <a:latin typeface="Arial" pitchFamily="34" charset="0"/>
              </a:rPr>
              <a:t> generation vaccines and their delivery </a:t>
            </a:r>
          </a:p>
          <a:p>
            <a:pPr eaLnBrk="1" hangingPunct="1">
              <a:spcBef>
                <a:spcPct val="60000"/>
              </a:spcBef>
              <a:buClr>
                <a:srgbClr val="FAFD00"/>
              </a:buClr>
            </a:pPr>
            <a:r>
              <a:rPr lang="en-GB" altLang="en-US" sz="2400" b="1">
                <a:latin typeface="Arial" pitchFamily="34" charset="0"/>
              </a:rPr>
              <a:t>3</a:t>
            </a:r>
            <a:r>
              <a:rPr lang="en-GB" altLang="en-US" sz="2400" b="1" baseline="30000">
                <a:latin typeface="Arial" pitchFamily="34" charset="0"/>
              </a:rPr>
              <a:t>rd</a:t>
            </a:r>
            <a:r>
              <a:rPr lang="en-GB" altLang="en-US" sz="2400" b="1">
                <a:latin typeface="Arial" pitchFamily="34" charset="0"/>
              </a:rPr>
              <a:t> generation live vaccines: safety vs. efficacy</a:t>
            </a:r>
          </a:p>
          <a:p>
            <a:pPr eaLnBrk="1" hangingPunct="1">
              <a:spcBef>
                <a:spcPct val="60000"/>
              </a:spcBef>
              <a:buClr>
                <a:srgbClr val="FAFD00"/>
              </a:buClr>
            </a:pPr>
            <a:r>
              <a:rPr lang="en-GB" altLang="en-US" sz="2400" b="1">
                <a:latin typeface="Arial" pitchFamily="34" charset="0"/>
              </a:rPr>
              <a:t>The smallpox vaccines currently in development and 2 are now approved</a:t>
            </a:r>
          </a:p>
        </p:txBody>
      </p:sp>
    </p:spTree>
    <p:extLst>
      <p:ext uri="{BB962C8B-B14F-4D97-AF65-F5344CB8AC3E}">
        <p14:creationId xmlns:p14="http://schemas.microsoft.com/office/powerpoint/2010/main" val="40796789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0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07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07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07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07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685800" y="4572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a:latin typeface="Arial" pitchFamily="34" charset="0"/>
              </a:rPr>
              <a:t>Smallpox (Variola) Encapsulates the History of Vaccines  </a:t>
            </a:r>
          </a:p>
        </p:txBody>
      </p:sp>
      <p:sp>
        <p:nvSpPr>
          <p:cNvPr id="93187" name="Rectangle 3"/>
          <p:cNvSpPr>
            <a:spLocks noChangeArrowheads="1"/>
          </p:cNvSpPr>
          <p:nvPr/>
        </p:nvSpPr>
        <p:spPr bwMode="auto">
          <a:xfrm>
            <a:off x="838200" y="1752600"/>
            <a:ext cx="7886700" cy="440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60000"/>
              </a:spcBef>
              <a:buClr>
                <a:srgbClr val="FAFD00"/>
              </a:buClr>
            </a:pPr>
            <a:r>
              <a:rPr lang="en-GB" altLang="en-US" sz="2400" b="1">
                <a:latin typeface="Arial" pitchFamily="34" charset="0"/>
              </a:rPr>
              <a:t>Developed in Africa perhaps 10,000 years ago</a:t>
            </a:r>
          </a:p>
          <a:p>
            <a:pPr eaLnBrk="1" hangingPunct="1">
              <a:spcBef>
                <a:spcPct val="60000"/>
              </a:spcBef>
              <a:buClr>
                <a:srgbClr val="FAFD00"/>
              </a:buClr>
            </a:pPr>
            <a:r>
              <a:rPr lang="en-GB" altLang="en-US" sz="2400" b="1">
                <a:latin typeface="Arial" pitchFamily="34" charset="0"/>
              </a:rPr>
              <a:t>No natural reservoir other than humans</a:t>
            </a:r>
          </a:p>
          <a:p>
            <a:pPr eaLnBrk="1" hangingPunct="1">
              <a:spcBef>
                <a:spcPct val="60000"/>
              </a:spcBef>
              <a:buClr>
                <a:srgbClr val="FAFD00"/>
              </a:buClr>
            </a:pPr>
            <a:r>
              <a:rPr lang="en-GB" altLang="en-US" sz="2400" b="1">
                <a:latin typeface="Arial" pitchFamily="34" charset="0"/>
              </a:rPr>
              <a:t>Its persistence and virulence has shaped history*</a:t>
            </a:r>
          </a:p>
          <a:p>
            <a:pPr eaLnBrk="1" hangingPunct="1">
              <a:spcBef>
                <a:spcPct val="60000"/>
              </a:spcBef>
              <a:buClr>
                <a:srgbClr val="FAFD00"/>
              </a:buClr>
            </a:pPr>
            <a:r>
              <a:rPr lang="en-GB" altLang="en-US" sz="2400" b="1">
                <a:latin typeface="Arial" pitchFamily="34" charset="0"/>
              </a:rPr>
              <a:t>Remains infectious in lesion scab crusts</a:t>
            </a:r>
          </a:p>
          <a:p>
            <a:pPr eaLnBrk="1" hangingPunct="1">
              <a:spcBef>
                <a:spcPct val="60000"/>
              </a:spcBef>
              <a:buClr>
                <a:srgbClr val="FAFD00"/>
              </a:buClr>
            </a:pPr>
            <a:r>
              <a:rPr lang="en-GB" altLang="en-US" sz="2400" b="1">
                <a:latin typeface="Arial" pitchFamily="34" charset="0"/>
              </a:rPr>
              <a:t>“Variolation” likely began in India then to China….</a:t>
            </a:r>
          </a:p>
          <a:p>
            <a:pPr eaLnBrk="1" hangingPunct="1">
              <a:spcBef>
                <a:spcPct val="60000"/>
              </a:spcBef>
              <a:buClr>
                <a:srgbClr val="FAFD00"/>
              </a:buClr>
            </a:pPr>
            <a:r>
              <a:rPr lang="en-GB" altLang="en-US" sz="2400" b="1">
                <a:latin typeface="Arial" pitchFamily="34" charset="0"/>
              </a:rPr>
              <a:t>Variolation greatly improved one’s odds but….</a:t>
            </a:r>
          </a:p>
          <a:p>
            <a:pPr eaLnBrk="1" hangingPunct="1">
              <a:spcBef>
                <a:spcPct val="60000"/>
              </a:spcBef>
              <a:buClr>
                <a:srgbClr val="FAFD00"/>
              </a:buClr>
              <a:buFontTx/>
              <a:buNone/>
            </a:pPr>
            <a:endParaRPr lang="en-GB" altLang="en-US" sz="2400" b="1">
              <a:latin typeface="Arial" pitchFamily="34" charset="0"/>
            </a:endParaRPr>
          </a:p>
        </p:txBody>
      </p:sp>
    </p:spTree>
    <p:extLst>
      <p:ext uri="{BB962C8B-B14F-4D97-AF65-F5344CB8AC3E}">
        <p14:creationId xmlns:p14="http://schemas.microsoft.com/office/powerpoint/2010/main" val="29573831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31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31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318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318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318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9318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build="p"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685800" y="4572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a:latin typeface="Arial" pitchFamily="34" charset="0"/>
              </a:rPr>
              <a:t>Variolation to vaccination with Jenner</a:t>
            </a:r>
          </a:p>
        </p:txBody>
      </p:sp>
      <p:sp>
        <p:nvSpPr>
          <p:cNvPr id="105475" name="Rectangle 3"/>
          <p:cNvSpPr>
            <a:spLocks noChangeArrowheads="1"/>
          </p:cNvSpPr>
          <p:nvPr/>
        </p:nvSpPr>
        <p:spPr bwMode="auto">
          <a:xfrm>
            <a:off x="838200" y="1476375"/>
            <a:ext cx="7886700" cy="506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60000"/>
              </a:spcBef>
              <a:buClr>
                <a:srgbClr val="FAFD00"/>
              </a:buClr>
            </a:pPr>
            <a:r>
              <a:rPr lang="en-GB" altLang="en-US" sz="2400" b="1">
                <a:latin typeface="Arial" pitchFamily="34" charset="0"/>
              </a:rPr>
              <a:t> “Cowpox” Vaccination &amp; challenge studies 1796</a:t>
            </a:r>
          </a:p>
          <a:p>
            <a:pPr eaLnBrk="1" hangingPunct="1">
              <a:spcBef>
                <a:spcPct val="60000"/>
              </a:spcBef>
              <a:buClr>
                <a:srgbClr val="FAFD00"/>
              </a:buClr>
            </a:pPr>
            <a:r>
              <a:rPr lang="en-GB" altLang="en-US" sz="2400" b="1">
                <a:latin typeface="Arial" pitchFamily="34" charset="0"/>
              </a:rPr>
              <a:t>Cow (or horse) to human; then human to human</a:t>
            </a:r>
          </a:p>
          <a:p>
            <a:pPr eaLnBrk="1" hangingPunct="1">
              <a:spcBef>
                <a:spcPct val="60000"/>
              </a:spcBef>
              <a:buClr>
                <a:srgbClr val="FAFD00"/>
              </a:buClr>
            </a:pPr>
            <a:r>
              <a:rPr lang="en-GB" altLang="en-US" sz="2400" b="1">
                <a:latin typeface="Arial" pitchFamily="34" charset="0"/>
              </a:rPr>
              <a:t>Proposed life time protection</a:t>
            </a:r>
          </a:p>
          <a:p>
            <a:pPr eaLnBrk="1" hangingPunct="1">
              <a:spcBef>
                <a:spcPct val="60000"/>
              </a:spcBef>
              <a:buClr>
                <a:srgbClr val="FAFD00"/>
              </a:buClr>
            </a:pPr>
            <a:r>
              <a:rPr lang="en-GB" altLang="en-US" sz="2400" b="1">
                <a:latin typeface="Arial" pitchFamily="34" charset="0"/>
              </a:rPr>
              <a:t>Occasionally contaminated with variola or other pathogens (“great pox” = syphilis)</a:t>
            </a:r>
          </a:p>
          <a:p>
            <a:pPr eaLnBrk="1" hangingPunct="1">
              <a:spcBef>
                <a:spcPct val="60000"/>
              </a:spcBef>
              <a:buClr>
                <a:srgbClr val="FAFD00"/>
              </a:buClr>
            </a:pPr>
            <a:r>
              <a:rPr lang="en-GB" altLang="en-US" sz="2400" b="1">
                <a:latin typeface="Arial" pitchFamily="34" charset="0"/>
              </a:rPr>
              <a:t>Competition from colleagues using Variolation</a:t>
            </a:r>
          </a:p>
          <a:p>
            <a:pPr eaLnBrk="1" hangingPunct="1">
              <a:spcBef>
                <a:spcPct val="60000"/>
              </a:spcBef>
              <a:buClr>
                <a:srgbClr val="FAFD00"/>
              </a:buClr>
            </a:pPr>
            <a:r>
              <a:rPr lang="en-GB" altLang="en-US" sz="2400" b="1">
                <a:latin typeface="Arial" pitchFamily="34" charset="0"/>
              </a:rPr>
              <a:t>Variolation banned/vaccination enforced 1853 (UK)</a:t>
            </a:r>
          </a:p>
          <a:p>
            <a:pPr eaLnBrk="1" hangingPunct="1">
              <a:spcBef>
                <a:spcPct val="60000"/>
              </a:spcBef>
              <a:buClr>
                <a:srgbClr val="FAFD00"/>
              </a:buClr>
            </a:pPr>
            <a:r>
              <a:rPr lang="en-GB" altLang="en-US" sz="2400" b="1">
                <a:latin typeface="Arial" pitchFamily="34" charset="0"/>
              </a:rPr>
              <a:t>Adverse events even with “good quality” vaccine</a:t>
            </a:r>
          </a:p>
          <a:p>
            <a:pPr eaLnBrk="1" hangingPunct="1">
              <a:spcBef>
                <a:spcPct val="60000"/>
              </a:spcBef>
              <a:buClr>
                <a:srgbClr val="FAFD00"/>
              </a:buClr>
            </a:pPr>
            <a:r>
              <a:rPr lang="en-GB" altLang="en-US" sz="2400" b="1">
                <a:latin typeface="Arial" pitchFamily="34" charset="0"/>
              </a:rPr>
              <a:t>Declared eradicated in 1980 by WHO (only 2 labs?)</a:t>
            </a:r>
          </a:p>
        </p:txBody>
      </p:sp>
    </p:spTree>
    <p:extLst>
      <p:ext uri="{BB962C8B-B14F-4D97-AF65-F5344CB8AC3E}">
        <p14:creationId xmlns:p14="http://schemas.microsoft.com/office/powerpoint/2010/main" val="18380207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54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547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547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547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0547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05475">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105475">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10547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build="p" autoUpdateAnimBg="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3600">
                <a:latin typeface="Arial" pitchFamily="34" charset="0"/>
              </a:rPr>
              <a:t>Genus Orthopoxvirus</a:t>
            </a:r>
          </a:p>
        </p:txBody>
      </p:sp>
      <p:sp>
        <p:nvSpPr>
          <p:cNvPr id="48131" name="Rectangle 3"/>
          <p:cNvSpPr>
            <a:spLocks noChangeArrowheads="1"/>
          </p:cNvSpPr>
          <p:nvPr/>
        </p:nvSpPr>
        <p:spPr bwMode="auto">
          <a:xfrm>
            <a:off x="914400" y="1905000"/>
            <a:ext cx="7696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70000"/>
              </a:spcBef>
              <a:buClr>
                <a:srgbClr val="FFFF00"/>
              </a:buClr>
            </a:pPr>
            <a:r>
              <a:rPr lang="en-GB" altLang="en-US" sz="2600">
                <a:latin typeface="Arial" pitchFamily="34" charset="0"/>
              </a:rPr>
              <a:t>Members: variola, cowpox, vaccinia, monkeypox, ectromelia, raccoonpox, taterapox, camelpox, Uasin Gishu disease virus</a:t>
            </a:r>
          </a:p>
          <a:p>
            <a:pPr eaLnBrk="1" hangingPunct="1">
              <a:spcBef>
                <a:spcPct val="70000"/>
              </a:spcBef>
              <a:buClr>
                <a:srgbClr val="FFFF00"/>
              </a:buClr>
            </a:pPr>
            <a:r>
              <a:rPr lang="en-GB" altLang="en-US" sz="2600">
                <a:latin typeface="Arial" pitchFamily="34" charset="0"/>
              </a:rPr>
              <a:t>All are morphologically indistinguishable</a:t>
            </a:r>
          </a:p>
          <a:p>
            <a:pPr eaLnBrk="1" hangingPunct="1">
              <a:spcBef>
                <a:spcPct val="70000"/>
              </a:spcBef>
              <a:buClr>
                <a:srgbClr val="FFFF00"/>
              </a:buClr>
            </a:pPr>
            <a:r>
              <a:rPr lang="en-GB" altLang="en-US" sz="2600">
                <a:latin typeface="Arial" pitchFamily="34" charset="0"/>
              </a:rPr>
              <a:t>All are immunologically related and confer some protection against other members of the genus</a:t>
            </a:r>
          </a:p>
        </p:txBody>
      </p:sp>
      <p:sp>
        <p:nvSpPr>
          <p:cNvPr id="25604" name="Text Box 5"/>
          <p:cNvSpPr txBox="1">
            <a:spLocks noChangeArrowheads="1"/>
          </p:cNvSpPr>
          <p:nvPr/>
        </p:nvSpPr>
        <p:spPr bwMode="auto">
          <a:xfrm>
            <a:off x="4210050" y="6400800"/>
            <a:ext cx="3727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CA" altLang="en-US" sz="2400"/>
              <a:t>Adapted from G. Smith et al.</a:t>
            </a:r>
          </a:p>
        </p:txBody>
      </p:sp>
    </p:spTree>
    <p:extLst>
      <p:ext uri="{BB962C8B-B14F-4D97-AF65-F5344CB8AC3E}">
        <p14:creationId xmlns:p14="http://schemas.microsoft.com/office/powerpoint/2010/main" val="32565634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81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81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813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050"/>
          <p:cNvSpPr>
            <a:spLocks noChangeArrowheads="1"/>
          </p:cNvSpPr>
          <p:nvPr/>
        </p:nvSpPr>
        <p:spPr bwMode="auto">
          <a:xfrm>
            <a:off x="685800" y="247650"/>
            <a:ext cx="7772400"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3600">
                <a:latin typeface="Arial" pitchFamily="34" charset="0"/>
              </a:rPr>
              <a:t>Properties of vaccinia virus</a:t>
            </a:r>
          </a:p>
        </p:txBody>
      </p:sp>
      <p:sp>
        <p:nvSpPr>
          <p:cNvPr id="49155" name="Rectangle 2051"/>
          <p:cNvSpPr>
            <a:spLocks noChangeArrowheads="1"/>
          </p:cNvSpPr>
          <p:nvPr/>
        </p:nvSpPr>
        <p:spPr bwMode="auto">
          <a:xfrm>
            <a:off x="514350" y="1371600"/>
            <a:ext cx="8191500" cy="521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lnSpc>
                <a:spcPct val="110000"/>
              </a:lnSpc>
              <a:spcBef>
                <a:spcPct val="80000"/>
              </a:spcBef>
              <a:buClr>
                <a:srgbClr val="FFFF00"/>
              </a:buClr>
            </a:pPr>
            <a:r>
              <a:rPr lang="en-GB" altLang="en-US" sz="2200">
                <a:latin typeface="Arial" pitchFamily="34" charset="0"/>
              </a:rPr>
              <a:t>Vaccinia virus is the only vaccine to have eradicated a disease, yet its origin and natural host are unknown.</a:t>
            </a:r>
          </a:p>
          <a:p>
            <a:pPr eaLnBrk="1" hangingPunct="1">
              <a:lnSpc>
                <a:spcPct val="110000"/>
              </a:lnSpc>
              <a:spcBef>
                <a:spcPct val="80000"/>
              </a:spcBef>
              <a:buClr>
                <a:srgbClr val="FFFF00"/>
              </a:buClr>
            </a:pPr>
            <a:r>
              <a:rPr lang="en-GB" altLang="en-US" sz="2200">
                <a:latin typeface="Arial" pitchFamily="34" charset="0"/>
              </a:rPr>
              <a:t>Broad host range</a:t>
            </a:r>
          </a:p>
          <a:p>
            <a:pPr eaLnBrk="1" hangingPunct="1">
              <a:lnSpc>
                <a:spcPct val="110000"/>
              </a:lnSpc>
              <a:spcBef>
                <a:spcPct val="80000"/>
              </a:spcBef>
              <a:buClr>
                <a:srgbClr val="FFFF00"/>
              </a:buClr>
            </a:pPr>
            <a:r>
              <a:rPr lang="en-GB" altLang="en-US" sz="2200">
                <a:latin typeface="Arial" pitchFamily="34" charset="0"/>
              </a:rPr>
              <a:t>Downie (1939) showed that the smallpox vaccines of the 20</a:t>
            </a:r>
            <a:r>
              <a:rPr lang="en-GB" altLang="en-US" sz="2200" baseline="30000">
                <a:latin typeface="Arial" pitchFamily="34" charset="0"/>
              </a:rPr>
              <a:t>th</a:t>
            </a:r>
            <a:r>
              <a:rPr lang="en-GB" altLang="en-US" sz="2200">
                <a:latin typeface="Arial" pitchFamily="34" charset="0"/>
              </a:rPr>
              <a:t> century were all distinct from cowpox and were called vaccinia virus. Properties: pock morphology (large white or opaque), ceiling temperature (40°C), growth in rabbit skin (non-haemorrhagic).</a:t>
            </a:r>
          </a:p>
          <a:p>
            <a:pPr eaLnBrk="1" hangingPunct="1">
              <a:lnSpc>
                <a:spcPct val="110000"/>
              </a:lnSpc>
              <a:spcBef>
                <a:spcPct val="80000"/>
              </a:spcBef>
              <a:buClr>
                <a:srgbClr val="FFFF00"/>
              </a:buClr>
            </a:pPr>
            <a:r>
              <a:rPr lang="en-GB" altLang="en-US" sz="2200">
                <a:latin typeface="Arial" pitchFamily="34" charset="0"/>
              </a:rPr>
              <a:t>Restriction profiles distinct from other orthopoxviruses. Genome sequence determined for strain Copenhagen (Goebel et al., 1990), MVA (Antoine et al., 1998), Tian Tan and WR.</a:t>
            </a:r>
          </a:p>
        </p:txBody>
      </p:sp>
      <p:sp>
        <p:nvSpPr>
          <p:cNvPr id="26628" name="Text Box 2054"/>
          <p:cNvSpPr txBox="1">
            <a:spLocks noChangeArrowheads="1"/>
          </p:cNvSpPr>
          <p:nvPr/>
        </p:nvSpPr>
        <p:spPr bwMode="auto">
          <a:xfrm>
            <a:off x="4210050" y="6400800"/>
            <a:ext cx="3727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CA" altLang="en-US" sz="2400"/>
              <a:t>Adapted from G. Smith et al.</a:t>
            </a:r>
          </a:p>
        </p:txBody>
      </p:sp>
    </p:spTree>
    <p:extLst>
      <p:ext uri="{BB962C8B-B14F-4D97-AF65-F5344CB8AC3E}">
        <p14:creationId xmlns:p14="http://schemas.microsoft.com/office/powerpoint/2010/main" val="2811269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1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15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15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15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autoUpdateAnimBg="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3600">
                <a:latin typeface="Arial" pitchFamily="34" charset="0"/>
              </a:rPr>
              <a:t>Origin of vaccinia virus</a:t>
            </a:r>
          </a:p>
        </p:txBody>
      </p:sp>
      <p:sp>
        <p:nvSpPr>
          <p:cNvPr id="50179" name="Rectangle 3"/>
          <p:cNvSpPr>
            <a:spLocks noChangeArrowheads="1"/>
          </p:cNvSpPr>
          <p:nvPr/>
        </p:nvSpPr>
        <p:spPr bwMode="auto">
          <a:xfrm>
            <a:off x="1219200" y="1905000"/>
            <a:ext cx="71628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lnSpc>
                <a:spcPct val="110000"/>
              </a:lnSpc>
              <a:spcBef>
                <a:spcPct val="80000"/>
              </a:spcBef>
              <a:buClr>
                <a:srgbClr val="FFFF00"/>
              </a:buClr>
            </a:pPr>
            <a:r>
              <a:rPr lang="en-GB" altLang="en-US" sz="2400">
                <a:latin typeface="Arial" pitchFamily="34" charset="0"/>
              </a:rPr>
              <a:t>From cowpox virus by passage and mutation.</a:t>
            </a:r>
          </a:p>
          <a:p>
            <a:pPr eaLnBrk="1" hangingPunct="1">
              <a:lnSpc>
                <a:spcPct val="110000"/>
              </a:lnSpc>
              <a:spcBef>
                <a:spcPct val="80000"/>
              </a:spcBef>
              <a:buClr>
                <a:srgbClr val="FFFF00"/>
              </a:buClr>
            </a:pPr>
            <a:r>
              <a:rPr lang="en-GB" altLang="en-US" sz="2400">
                <a:latin typeface="Arial" pitchFamily="34" charset="0"/>
              </a:rPr>
              <a:t>From variola virus by passage and mutation.</a:t>
            </a:r>
          </a:p>
          <a:p>
            <a:pPr eaLnBrk="1" hangingPunct="1">
              <a:lnSpc>
                <a:spcPct val="110000"/>
              </a:lnSpc>
              <a:spcBef>
                <a:spcPct val="80000"/>
              </a:spcBef>
              <a:buClr>
                <a:srgbClr val="FFFF00"/>
              </a:buClr>
            </a:pPr>
            <a:r>
              <a:rPr lang="en-GB" altLang="en-US" sz="2400">
                <a:latin typeface="Arial" pitchFamily="34" charset="0"/>
              </a:rPr>
              <a:t>By recombination between cowpox and variola viruses.</a:t>
            </a:r>
          </a:p>
          <a:p>
            <a:pPr eaLnBrk="1" hangingPunct="1">
              <a:lnSpc>
                <a:spcPct val="110000"/>
              </a:lnSpc>
              <a:spcBef>
                <a:spcPct val="80000"/>
              </a:spcBef>
              <a:buClr>
                <a:srgbClr val="FFFF00"/>
              </a:buClr>
            </a:pPr>
            <a:r>
              <a:rPr lang="en-GB" altLang="en-US" sz="2400">
                <a:latin typeface="Arial" pitchFamily="34" charset="0"/>
              </a:rPr>
              <a:t>A distinct species of orthopoxvirus from an unrecognised host or from a host in which it is no longer endemic. Horsepox?</a:t>
            </a:r>
          </a:p>
        </p:txBody>
      </p:sp>
      <p:sp>
        <p:nvSpPr>
          <p:cNvPr id="28676" name="Text Box 5"/>
          <p:cNvSpPr txBox="1">
            <a:spLocks noChangeArrowheads="1"/>
          </p:cNvSpPr>
          <p:nvPr/>
        </p:nvSpPr>
        <p:spPr bwMode="auto">
          <a:xfrm>
            <a:off x="4210050" y="6400800"/>
            <a:ext cx="3727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CA" altLang="en-US" sz="2400"/>
              <a:t>Adapted from G. Smith et al.</a:t>
            </a:r>
          </a:p>
        </p:txBody>
      </p:sp>
    </p:spTree>
    <p:extLst>
      <p:ext uri="{BB962C8B-B14F-4D97-AF65-F5344CB8AC3E}">
        <p14:creationId xmlns:p14="http://schemas.microsoft.com/office/powerpoint/2010/main" val="3425422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7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7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7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01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autoUpdateAnimBg="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Early Plasma Fractionation</a:t>
            </a:r>
            <a:endParaRPr lang="en-CA" dirty="0"/>
          </a:p>
        </p:txBody>
      </p:sp>
      <p:sp>
        <p:nvSpPr>
          <p:cNvPr id="3" name="Content Placeholder 2"/>
          <p:cNvSpPr>
            <a:spLocks noGrp="1"/>
          </p:cNvSpPr>
          <p:nvPr>
            <p:ph idx="1"/>
          </p:nvPr>
        </p:nvSpPr>
        <p:spPr/>
        <p:txBody>
          <a:bodyPr>
            <a:normAutofit lnSpcReduction="10000"/>
          </a:bodyPr>
          <a:lstStyle/>
          <a:p>
            <a:r>
              <a:rPr lang="en-CA" dirty="0" smtClean="0"/>
              <a:t>First industrial scale manufacture of protein therapeutics from human blood</a:t>
            </a:r>
          </a:p>
          <a:p>
            <a:r>
              <a:rPr lang="en-CA" dirty="0" smtClean="0"/>
              <a:t>Innovator: E.J. Cohn, Harvard, 1940’s</a:t>
            </a:r>
          </a:p>
          <a:p>
            <a:r>
              <a:rPr lang="en-CA" dirty="0"/>
              <a:t>C</a:t>
            </a:r>
            <a:r>
              <a:rPr lang="en-CA" dirty="0" smtClean="0"/>
              <a:t>old (sub zero) ethanol, membrane purification and centrifugation to precipitate and purify plasma proteins</a:t>
            </a:r>
            <a:endParaRPr lang="en-CA" dirty="0"/>
          </a:p>
          <a:p>
            <a:r>
              <a:rPr lang="en-CA" dirty="0" smtClean="0"/>
              <a:t>Modifications:</a:t>
            </a:r>
          </a:p>
          <a:p>
            <a:pPr lvl="1"/>
            <a:r>
              <a:rPr lang="en-CA" dirty="0" smtClean="0"/>
              <a:t>Cohn-</a:t>
            </a:r>
            <a:r>
              <a:rPr lang="en-CA" dirty="0" err="1" smtClean="0"/>
              <a:t>Oncley</a:t>
            </a:r>
            <a:endParaRPr lang="en-CA" dirty="0" smtClean="0"/>
          </a:p>
          <a:p>
            <a:pPr lvl="1"/>
            <a:r>
              <a:rPr lang="en-CA" dirty="0" err="1" smtClean="0"/>
              <a:t>Kistler-Nitschmann</a:t>
            </a:r>
            <a:endParaRPr lang="en-CA" dirty="0" smtClean="0"/>
          </a:p>
          <a:p>
            <a:pPr marL="0" indent="0">
              <a:buNone/>
            </a:pPr>
            <a:endParaRPr lang="en-CA" dirty="0"/>
          </a:p>
        </p:txBody>
      </p:sp>
    </p:spTree>
    <p:extLst>
      <p:ext uri="{BB962C8B-B14F-4D97-AF65-F5344CB8AC3E}">
        <p14:creationId xmlns:p14="http://schemas.microsoft.com/office/powerpoint/2010/main" val="374389327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Innovations in Plasma Fractionation</a:t>
            </a:r>
            <a:endParaRPr lang="en-CA" dirty="0"/>
          </a:p>
        </p:txBody>
      </p:sp>
      <p:sp>
        <p:nvSpPr>
          <p:cNvPr id="3" name="Content Placeholder 2"/>
          <p:cNvSpPr>
            <a:spLocks noGrp="1"/>
          </p:cNvSpPr>
          <p:nvPr>
            <p:ph idx="1"/>
          </p:nvPr>
        </p:nvSpPr>
        <p:spPr/>
        <p:txBody>
          <a:bodyPr/>
          <a:lstStyle/>
          <a:p>
            <a:r>
              <a:rPr lang="en-CA" dirty="0" err="1" smtClean="0"/>
              <a:t>Caprylate</a:t>
            </a:r>
            <a:r>
              <a:rPr lang="en-CA" dirty="0" smtClean="0"/>
              <a:t> (</a:t>
            </a:r>
            <a:r>
              <a:rPr lang="en-CA" dirty="0" err="1" smtClean="0"/>
              <a:t>octanoate</a:t>
            </a:r>
            <a:r>
              <a:rPr lang="en-CA" dirty="0" smtClean="0"/>
              <a:t>; C8 fatty acid)</a:t>
            </a:r>
          </a:p>
          <a:p>
            <a:pPr lvl="1"/>
            <a:r>
              <a:rPr lang="en-CA" dirty="0" smtClean="0"/>
              <a:t>1960’s; C6-12 fatty acids </a:t>
            </a:r>
            <a:r>
              <a:rPr lang="en-CA" dirty="0" err="1" smtClean="0"/>
              <a:t>ppt</a:t>
            </a:r>
            <a:r>
              <a:rPr lang="en-CA" dirty="0" smtClean="0"/>
              <a:t> gamma globulins</a:t>
            </a:r>
          </a:p>
          <a:p>
            <a:pPr lvl="1"/>
            <a:r>
              <a:rPr lang="en-CA" dirty="0" smtClean="0"/>
              <a:t>Conc. And pH-dependent, chromatography used</a:t>
            </a:r>
          </a:p>
          <a:p>
            <a:r>
              <a:rPr lang="en-CA" dirty="0" smtClean="0"/>
              <a:t>Polyethylene glycol (PEG)</a:t>
            </a:r>
          </a:p>
          <a:p>
            <a:pPr lvl="1"/>
            <a:r>
              <a:rPr lang="en-CA" dirty="0" smtClean="0"/>
              <a:t>Mild precipitant; albumin and gamma globulins</a:t>
            </a:r>
          </a:p>
          <a:p>
            <a:pPr lvl="1"/>
            <a:r>
              <a:rPr lang="en-CA" dirty="0" smtClean="0"/>
              <a:t>Removed by ultra filtration (microns)</a:t>
            </a:r>
          </a:p>
          <a:p>
            <a:r>
              <a:rPr lang="en-CA" dirty="0" smtClean="0"/>
              <a:t>Chromatographic fractionation</a:t>
            </a:r>
          </a:p>
          <a:p>
            <a:pPr lvl="1"/>
            <a:r>
              <a:rPr lang="en-CA" dirty="0" smtClean="0"/>
              <a:t>Deplete residual proteins e.g. albumin, IgA, </a:t>
            </a:r>
            <a:r>
              <a:rPr lang="en-CA" dirty="0" err="1" smtClean="0"/>
              <a:t>IgM</a:t>
            </a:r>
            <a:endParaRPr lang="en-CA" dirty="0"/>
          </a:p>
        </p:txBody>
      </p:sp>
    </p:spTree>
    <p:extLst>
      <p:ext uri="{BB962C8B-B14F-4D97-AF65-F5344CB8AC3E}">
        <p14:creationId xmlns:p14="http://schemas.microsoft.com/office/powerpoint/2010/main" val="303474520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Emerging Pathogens</a:t>
            </a:r>
            <a:endParaRPr lang="en-CA" dirty="0"/>
          </a:p>
        </p:txBody>
      </p:sp>
      <p:sp>
        <p:nvSpPr>
          <p:cNvPr id="3" name="Content Placeholder 2"/>
          <p:cNvSpPr>
            <a:spLocks noGrp="1"/>
          </p:cNvSpPr>
          <p:nvPr>
            <p:ph idx="1"/>
          </p:nvPr>
        </p:nvSpPr>
        <p:spPr/>
        <p:txBody>
          <a:bodyPr/>
          <a:lstStyle/>
          <a:p>
            <a:r>
              <a:rPr lang="en-CA" dirty="0" smtClean="0"/>
              <a:t>Global surveillance</a:t>
            </a:r>
          </a:p>
          <a:p>
            <a:r>
              <a:rPr lang="en-CA" dirty="0" smtClean="0"/>
              <a:t>Testing innovation</a:t>
            </a:r>
          </a:p>
          <a:p>
            <a:pPr lvl="1"/>
            <a:r>
              <a:rPr lang="en-CA" dirty="0" smtClean="0"/>
              <a:t>Global and national </a:t>
            </a:r>
          </a:p>
          <a:p>
            <a:r>
              <a:rPr lang="en-CA" dirty="0" smtClean="0"/>
              <a:t>Strategies</a:t>
            </a:r>
          </a:p>
          <a:p>
            <a:pPr lvl="1"/>
            <a:r>
              <a:rPr lang="en-CA" dirty="0" smtClean="0"/>
              <a:t>Exclusion of donors by geographic region</a:t>
            </a:r>
          </a:p>
          <a:p>
            <a:pPr lvl="2"/>
            <a:r>
              <a:rPr lang="en-CA" dirty="0" smtClean="0"/>
              <a:t>West </a:t>
            </a:r>
            <a:r>
              <a:rPr lang="en-CA" dirty="0"/>
              <a:t>N</a:t>
            </a:r>
            <a:r>
              <a:rPr lang="en-CA" dirty="0" smtClean="0"/>
              <a:t>ile, </a:t>
            </a:r>
            <a:r>
              <a:rPr lang="en-CA" dirty="0" err="1" smtClean="0"/>
              <a:t>Zika</a:t>
            </a:r>
            <a:endParaRPr lang="en-CA" dirty="0" smtClean="0"/>
          </a:p>
          <a:p>
            <a:pPr lvl="1"/>
            <a:r>
              <a:rPr lang="en-CA" dirty="0" smtClean="0"/>
              <a:t>Growth of recombinants</a:t>
            </a:r>
            <a:endParaRPr lang="en-CA" dirty="0"/>
          </a:p>
        </p:txBody>
      </p:sp>
    </p:spTree>
    <p:extLst>
      <p:ext uri="{BB962C8B-B14F-4D97-AF65-F5344CB8AC3E}">
        <p14:creationId xmlns:p14="http://schemas.microsoft.com/office/powerpoint/2010/main" val="10253314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CA" dirty="0" smtClean="0"/>
              <a:t>SPE/TSE and Prions</a:t>
            </a:r>
            <a:endParaRPr lang="en-CA" dirty="0"/>
          </a:p>
        </p:txBody>
      </p:sp>
      <p:sp>
        <p:nvSpPr>
          <p:cNvPr id="3" name="Content Placeholder 2"/>
          <p:cNvSpPr>
            <a:spLocks noGrp="1"/>
          </p:cNvSpPr>
          <p:nvPr>
            <p:ph idx="1"/>
          </p:nvPr>
        </p:nvSpPr>
        <p:spPr/>
        <p:txBody>
          <a:bodyPr>
            <a:normAutofit fontScale="85000" lnSpcReduction="20000"/>
          </a:bodyPr>
          <a:lstStyle/>
          <a:p>
            <a:r>
              <a:rPr lang="en-CA" dirty="0" smtClean="0"/>
              <a:t>Untreatable/fatal neurodegenerative diseases</a:t>
            </a:r>
          </a:p>
          <a:p>
            <a:r>
              <a:rPr lang="en-CA" dirty="0" smtClean="0"/>
              <a:t>Animals and humans; Homologous and heterologous transmission</a:t>
            </a:r>
          </a:p>
          <a:p>
            <a:r>
              <a:rPr lang="en-CA" dirty="0" smtClean="0"/>
              <a:t>Prion induces conformational change in endogenous proteins</a:t>
            </a:r>
          </a:p>
          <a:p>
            <a:r>
              <a:rPr lang="en-CA" dirty="0" smtClean="0"/>
              <a:t>TSE infectivity inactivation not possible in production</a:t>
            </a:r>
          </a:p>
          <a:p>
            <a:pPr lvl="1"/>
            <a:r>
              <a:rPr lang="en-CA" dirty="0" smtClean="0"/>
              <a:t>Infectivity titres low</a:t>
            </a:r>
          </a:p>
          <a:p>
            <a:pPr lvl="1"/>
            <a:r>
              <a:rPr lang="en-CA" dirty="0" smtClean="0"/>
              <a:t>Seems to segregate in </a:t>
            </a:r>
            <a:r>
              <a:rPr lang="en-CA" dirty="0" err="1" smtClean="0"/>
              <a:t>cryo</a:t>
            </a:r>
            <a:r>
              <a:rPr lang="en-CA" dirty="0" smtClean="0"/>
              <a:t> fraction</a:t>
            </a:r>
          </a:p>
          <a:p>
            <a:pPr lvl="1"/>
            <a:r>
              <a:rPr lang="en-CA" dirty="0" smtClean="0"/>
              <a:t>No pre-clinical human test available</a:t>
            </a:r>
          </a:p>
          <a:p>
            <a:r>
              <a:rPr lang="en-CA" dirty="0" smtClean="0"/>
              <a:t>Per FDA test submissions, most manufacturing methods include at least one, usually more, provable TSE reduction step </a:t>
            </a:r>
          </a:p>
          <a:p>
            <a:endParaRPr lang="en-CA" dirty="0"/>
          </a:p>
        </p:txBody>
      </p:sp>
    </p:spTree>
    <p:extLst>
      <p:ext uri="{BB962C8B-B14F-4D97-AF65-F5344CB8AC3E}">
        <p14:creationId xmlns:p14="http://schemas.microsoft.com/office/powerpoint/2010/main" val="20874306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2582</TotalTime>
  <Words>3497</Words>
  <Application>Microsoft Office PowerPoint</Application>
  <PresentationFormat>On-screen Show (4:3)</PresentationFormat>
  <Paragraphs>519</Paragraphs>
  <Slides>72</Slides>
  <Notes>19</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72</vt:i4>
      </vt:variant>
    </vt:vector>
  </HeadingPairs>
  <TitlesOfParts>
    <vt:vector size="85" baseType="lpstr">
      <vt:lpstr>ＭＳ ゴシック</vt:lpstr>
      <vt:lpstr>ＭＳ Ｐゴシック</vt:lpstr>
      <vt:lpstr>Arial</vt:lpstr>
      <vt:lpstr>Arial Narrow</vt:lpstr>
      <vt:lpstr>Calibri</vt:lpstr>
      <vt:lpstr>Lucida Sans Unicode</vt:lpstr>
      <vt:lpstr>Monotype Sorts</vt:lpstr>
      <vt:lpstr>Tahoma</vt:lpstr>
      <vt:lpstr>Times</vt:lpstr>
      <vt:lpstr>Times New Roman</vt:lpstr>
      <vt:lpstr>Wingdings</vt:lpstr>
      <vt:lpstr>Office Theme</vt:lpstr>
      <vt:lpstr>Document</vt:lpstr>
      <vt:lpstr>BPS 4102</vt:lpstr>
      <vt:lpstr> Food &amp; Drug Act and Regs Intro to drug products</vt:lpstr>
      <vt:lpstr>PowerPoint Presentation</vt:lpstr>
      <vt:lpstr>History of the Department of Health in Canada</vt:lpstr>
      <vt:lpstr>History of Food and Drugs Legislation in Canada</vt:lpstr>
      <vt:lpstr>Recent amendments!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Drug Manufacturing  Drug submissions</vt:lpstr>
      <vt:lpstr>Drug Manufacturing and submissions</vt:lpstr>
      <vt:lpstr>Common technical document</vt:lpstr>
      <vt:lpstr>PowerPoint Presentation</vt:lpstr>
      <vt:lpstr> Clinical Trials</vt:lpstr>
      <vt:lpstr>The Clinical Evidence</vt:lpstr>
      <vt:lpstr>Clinical Trials</vt:lpstr>
      <vt:lpstr>PowerPoint Presentation</vt:lpstr>
      <vt:lpstr>PowerPoint Presentation</vt:lpstr>
      <vt:lpstr>Clinical R&amp;D The Clinical Trial-Phase III</vt:lpstr>
      <vt:lpstr>The RCT</vt:lpstr>
      <vt:lpstr>Clinical R&amp;D The Clinical Trial-Phase IV</vt:lpstr>
      <vt:lpstr>Ethics Considerations</vt:lpstr>
      <vt:lpstr>Operational Responsibilities 1</vt:lpstr>
      <vt:lpstr>Operational Responsibilities 2 </vt:lpstr>
      <vt:lpstr>On Study Regulatory Compliance</vt:lpstr>
      <vt:lpstr> Cell therapy</vt:lpstr>
      <vt:lpstr>PowerPoint Presentation</vt:lpstr>
      <vt:lpstr>PowerPoint Presentation</vt:lpstr>
      <vt:lpstr>PowerPoint Presentation</vt:lpstr>
      <vt:lpstr>PowerPoint Presentation</vt:lpstr>
      <vt:lpstr>Q5E - General Principles </vt:lpstr>
      <vt:lpstr>PowerPoint Presentation</vt:lpstr>
      <vt:lpstr>WHERE DO SEBs FIT?</vt:lpstr>
      <vt:lpstr>“Manufacturing Drift”</vt:lpstr>
      <vt:lpstr>Radiopharmaceuticals</vt:lpstr>
      <vt:lpstr>Radionuclide production</vt:lpstr>
      <vt:lpstr>Diagnostic Agents</vt:lpstr>
      <vt:lpstr>Therapeutic Agents</vt:lpstr>
      <vt:lpstr>Targeting Molecule</vt:lpstr>
      <vt:lpstr>Regulatory information</vt:lpstr>
      <vt:lpstr>Basic Research</vt:lpstr>
      <vt:lpstr>Seed Lot and Cell Bank System</vt:lpstr>
      <vt:lpstr>PowerPoint Presentation</vt:lpstr>
      <vt:lpstr>PowerPoint Presentation</vt:lpstr>
      <vt:lpstr>Growth Phases </vt:lpstr>
      <vt:lpstr>PowerPoint Presentation</vt:lpstr>
      <vt:lpstr>Risk group classification</vt:lpstr>
      <vt:lpstr>Grades: Environmental limits</vt:lpstr>
      <vt:lpstr>Cellular therapy regulation</vt:lpstr>
      <vt:lpstr>PowerPoint Presentation</vt:lpstr>
      <vt:lpstr>PowerPoint Presentation</vt:lpstr>
      <vt:lpstr>OSE: Role in Review Process</vt:lpstr>
      <vt:lpstr>Typical Day</vt:lpstr>
      <vt:lpstr>Observations</vt:lpstr>
      <vt:lpstr>Exit Notice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Early Plasma Fractionation</vt:lpstr>
      <vt:lpstr>Innovations in Plasma Fractionation</vt:lpstr>
      <vt:lpstr>Emerging Pathogens</vt:lpstr>
      <vt:lpstr>SPE/TSE and Prions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BPS 4102</dc:title>
  <dc:creator>André</dc:creator>
  <cp:lastModifiedBy>CITE</cp:lastModifiedBy>
  <cp:revision>21</cp:revision>
  <dcterms:created xsi:type="dcterms:W3CDTF">2019-03-31T13:23:30Z</dcterms:created>
  <dcterms:modified xsi:type="dcterms:W3CDTF">2019-04-01T22:49:47Z</dcterms:modified>
</cp:coreProperties>
</file>