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7" r:id="rId2"/>
    <p:sldId id="27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80" r:id="rId13"/>
    <p:sldId id="268" r:id="rId14"/>
    <p:sldId id="281" r:id="rId15"/>
    <p:sldId id="269" r:id="rId16"/>
    <p:sldId id="282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9" d="100"/>
          <a:sy n="89" d="100"/>
        </p:scale>
        <p:origin x="-1576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notesMaster" Target="notesMasters/notesMaster1.xml"/><Relationship Id="rId25" Type="http://schemas.openxmlformats.org/officeDocument/2006/relationships/printerSettings" Target="printerSettings/printerSettings1.bin"/><Relationship Id="rId26" Type="http://schemas.openxmlformats.org/officeDocument/2006/relationships/presProps" Target="presProps.xml"/><Relationship Id="rId27" Type="http://schemas.openxmlformats.org/officeDocument/2006/relationships/viewProps" Target="viewProps.xml"/><Relationship Id="rId28" Type="http://schemas.openxmlformats.org/officeDocument/2006/relationships/theme" Target="theme/theme1.xml"/><Relationship Id="rId29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F75244-E60B-4B6A-A960-EA7366BD239F}" type="datetimeFigureOut">
              <a:rPr lang="en-US" smtClean="0"/>
              <a:pPr/>
              <a:t>13-01-29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0F76F2-C428-49E2-A972-76736DBB00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25337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Up to slide ten for first midterm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0F76F2-C428-49E2-A972-76736DBB00FB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8690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0F76F2-C428-49E2-A972-76736DBB00FB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1EDF9E-C44F-4383-B54D-87C9049DB90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4CAF0E-B1E1-403A-B17A-6FE037586AA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04D5D6-AE28-4E26-A0FF-2100945B013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C064CF-2DD1-4F64-999D-1A6E92A54AA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06A994-631B-4D4A-BDA3-EA9E2B04A02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3229D7-D26A-4335-8910-452350EBEB6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FA5630-0819-40D0-8CC2-E9B10754E6B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EB2121-58EB-46D1-8992-EEDA0657C68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EB732F-5385-41EC-9211-28B8092896A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405309-5C9C-4553-9B9D-D9AA6C78EF8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F61F6C-B44D-4D63-A380-66058514E4E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719DFE-67A6-4643-8B94-3DF18B1F4566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4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jpeg"/><Relationship Id="rId3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jpeg"/><Relationship Id="rId3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tags" Target="../tags/tag1.xml"/><Relationship Id="rId2" Type="http://schemas.openxmlformats.org/officeDocument/2006/relationships/slideLayout" Target="../slideLayouts/slideLayout7.xml"/><Relationship Id="rId3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4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4" Type="http://schemas.openxmlformats.org/officeDocument/2006/relationships/image" Target="../media/image26.jpeg"/><Relationship Id="rId5" Type="http://schemas.openxmlformats.org/officeDocument/2006/relationships/image" Target="../media/image27.jpeg"/><Relationship Id="rId1" Type="http://schemas.openxmlformats.org/officeDocument/2006/relationships/tags" Target="../tags/tag2.xml"/><Relationship Id="rId2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4" Type="http://schemas.openxmlformats.org/officeDocument/2006/relationships/image" Target="../media/image29.jpeg"/><Relationship Id="rId1" Type="http://schemas.openxmlformats.org/officeDocument/2006/relationships/tags" Target="../tags/tag3.xml"/><Relationship Id="rId2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4" Type="http://schemas.openxmlformats.org/officeDocument/2006/relationships/image" Target="../media/image31.png"/><Relationship Id="rId1" Type="http://schemas.openxmlformats.org/officeDocument/2006/relationships/tags" Target="../tags/tag4.xml"/><Relationship Id="rId2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4" Type="http://schemas.openxmlformats.org/officeDocument/2006/relationships/image" Target="../media/image32.jpeg"/><Relationship Id="rId5" Type="http://schemas.openxmlformats.org/officeDocument/2006/relationships/image" Target="../media/image33.jpeg"/><Relationship Id="rId1" Type="http://schemas.openxmlformats.org/officeDocument/2006/relationships/tags" Target="../tags/tag5.xml"/><Relationship Id="rId2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533069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400" b="1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INTRODUCTION TO JOINTS (Chapter 8</a:t>
            </a:r>
            <a:r>
              <a:rPr lang="en-US" sz="2400" b="1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)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endParaRPr lang="en-US" sz="1400" b="1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2000" b="1" u="sng" dirty="0">
                <a:solidFill>
                  <a:srgbClr val="CC0000"/>
                </a:solidFill>
              </a:rPr>
              <a:t>Classification of Joints: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000" dirty="0"/>
              <a:t>•  a joint is a site where 2 or more bones meet</a:t>
            </a:r>
          </a:p>
          <a:p>
            <a:pPr marL="225425" indent="-225425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000" dirty="0"/>
              <a:t>•  classified by </a:t>
            </a:r>
            <a:r>
              <a:rPr lang="en-US" sz="2000" b="1" dirty="0">
                <a:solidFill>
                  <a:srgbClr val="CC0000"/>
                </a:solidFill>
              </a:rPr>
              <a:t>structure</a:t>
            </a:r>
            <a:r>
              <a:rPr lang="en-US" sz="2000" dirty="0"/>
              <a:t> (</a:t>
            </a:r>
            <a:r>
              <a:rPr lang="en-US" sz="2000" i="1" dirty="0"/>
              <a:t>what holds the joint together?  Is there a cavity?</a:t>
            </a:r>
            <a:r>
              <a:rPr lang="en-US" sz="2000" dirty="0"/>
              <a:t>) &amp; by </a:t>
            </a:r>
            <a:r>
              <a:rPr lang="en-US" sz="2000" b="1" dirty="0" smtClean="0">
                <a:solidFill>
                  <a:srgbClr val="CC0000"/>
                </a:solidFill>
              </a:rPr>
              <a:t>function</a:t>
            </a:r>
            <a:r>
              <a:rPr lang="en-US" sz="2000" dirty="0" smtClean="0"/>
              <a:t> </a:t>
            </a:r>
            <a:r>
              <a:rPr lang="en-US" sz="2000" dirty="0"/>
              <a:t>(</a:t>
            </a:r>
            <a:r>
              <a:rPr lang="en-US" sz="2000" i="1" dirty="0"/>
              <a:t>how much freedom of movement is allowed at that joint?</a:t>
            </a:r>
            <a:r>
              <a:rPr lang="en-US" sz="2000" dirty="0"/>
              <a:t>)</a:t>
            </a:r>
          </a:p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 sz="2000" dirty="0"/>
              <a:t>•  </a:t>
            </a:r>
            <a:r>
              <a:rPr lang="en-US" sz="2000" b="1" dirty="0" smtClean="0">
                <a:solidFill>
                  <a:srgbClr val="CC0000"/>
                </a:solidFill>
              </a:rPr>
              <a:t>structurally</a:t>
            </a:r>
            <a:r>
              <a:rPr lang="en-US" sz="2000" dirty="0" smtClean="0"/>
              <a:t> – 3 types:</a:t>
            </a:r>
          </a:p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 sz="2000" b="1" dirty="0">
                <a:solidFill>
                  <a:srgbClr val="CC0000"/>
                </a:solidFill>
              </a:rPr>
              <a:t>	</a:t>
            </a:r>
            <a:r>
              <a:rPr lang="en-US" sz="2000" b="1" dirty="0" smtClean="0">
                <a:solidFill>
                  <a:srgbClr val="CC0000"/>
                </a:solidFill>
              </a:rPr>
              <a:t>fibrous</a:t>
            </a:r>
            <a:endParaRPr lang="en-US" sz="2000" dirty="0" smtClean="0"/>
          </a:p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 sz="2000" b="1" dirty="0">
                <a:solidFill>
                  <a:srgbClr val="CC0000"/>
                </a:solidFill>
              </a:rPr>
              <a:t>	</a:t>
            </a:r>
            <a:r>
              <a:rPr lang="en-US" sz="2000" b="1" dirty="0" smtClean="0">
                <a:solidFill>
                  <a:srgbClr val="CC0000"/>
                </a:solidFill>
              </a:rPr>
              <a:t>cartilaginous</a:t>
            </a:r>
            <a:endParaRPr lang="en-US" sz="2000" dirty="0" smtClean="0"/>
          </a:p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 sz="2000" b="1" dirty="0">
                <a:solidFill>
                  <a:srgbClr val="CC0000"/>
                </a:solidFill>
              </a:rPr>
              <a:t>	</a:t>
            </a:r>
            <a:r>
              <a:rPr lang="en-US" sz="2000" b="1" dirty="0" smtClean="0">
                <a:solidFill>
                  <a:srgbClr val="CC0000"/>
                </a:solidFill>
              </a:rPr>
              <a:t>synovial</a:t>
            </a:r>
          </a:p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endParaRPr lang="en-US" sz="2000" b="1" dirty="0">
              <a:solidFill>
                <a:srgbClr val="CC0000"/>
              </a:solidFill>
            </a:endParaRPr>
          </a:p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 sz="2000" b="1" dirty="0"/>
              <a:t>•  </a:t>
            </a:r>
            <a:r>
              <a:rPr lang="en-US" sz="2000" b="1" dirty="0" smtClean="0">
                <a:solidFill>
                  <a:srgbClr val="CC0000"/>
                </a:solidFill>
              </a:rPr>
              <a:t>functionally</a:t>
            </a:r>
            <a:r>
              <a:rPr lang="en-US" sz="2000" b="1" dirty="0" smtClean="0"/>
              <a:t> – </a:t>
            </a:r>
            <a:r>
              <a:rPr lang="en-US" sz="2000" dirty="0" smtClean="0"/>
              <a:t>3 types:</a:t>
            </a:r>
          </a:p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 sz="2000" dirty="0"/>
              <a:t>	</a:t>
            </a:r>
            <a:r>
              <a:rPr lang="en-US" sz="2000" b="1" dirty="0" err="1" smtClean="0">
                <a:solidFill>
                  <a:srgbClr val="CC0000"/>
                </a:solidFill>
              </a:rPr>
              <a:t>synarthroses</a:t>
            </a:r>
            <a:endParaRPr lang="en-US" sz="2000" dirty="0"/>
          </a:p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 sz="2000" b="1" dirty="0" smtClean="0">
                <a:solidFill>
                  <a:srgbClr val="CC0000"/>
                </a:solidFill>
              </a:rPr>
              <a:t>	</a:t>
            </a:r>
            <a:r>
              <a:rPr lang="en-US" sz="2000" b="1" dirty="0" err="1" smtClean="0">
                <a:solidFill>
                  <a:srgbClr val="CC0000"/>
                </a:solidFill>
              </a:rPr>
              <a:t>amphiarthroses</a:t>
            </a:r>
            <a:endParaRPr lang="en-US" sz="2000" dirty="0"/>
          </a:p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 sz="2000" b="1" dirty="0">
                <a:solidFill>
                  <a:srgbClr val="CC0000"/>
                </a:solidFill>
              </a:rPr>
              <a:t>	</a:t>
            </a:r>
            <a:r>
              <a:rPr lang="en-US" sz="2000" b="1" dirty="0" err="1" smtClean="0">
                <a:solidFill>
                  <a:srgbClr val="CC0000"/>
                </a:solidFill>
              </a:rPr>
              <a:t>diarthroses</a:t>
            </a:r>
            <a:endParaRPr lang="en-US" sz="2000" b="1" dirty="0"/>
          </a:p>
        </p:txBody>
      </p:sp>
      <p:sp>
        <p:nvSpPr>
          <p:cNvPr id="3076" name="Oval 4" descr="Dotted diamond"/>
          <p:cNvSpPr>
            <a:spLocks noChangeArrowheads="1"/>
          </p:cNvSpPr>
          <p:nvPr/>
        </p:nvSpPr>
        <p:spPr bwMode="auto">
          <a:xfrm>
            <a:off x="3411255" y="5627318"/>
            <a:ext cx="2057400" cy="762000"/>
          </a:xfrm>
          <a:prstGeom prst="ellipse">
            <a:avLst/>
          </a:prstGeom>
          <a:pattFill prst="dotDmnd">
            <a:fgClr>
              <a:srgbClr val="CC0000"/>
            </a:fgClr>
            <a:bgClr>
              <a:schemeClr val="bg1"/>
            </a:bgClr>
          </a:pattFill>
          <a:ln w="9525">
            <a:solidFill>
              <a:srgbClr val="99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solidFill>
                  <a:srgbClr val="CC0000"/>
                </a:solidFill>
              </a:rPr>
              <a:t>[</a:t>
            </a:r>
            <a:r>
              <a:rPr lang="en-US" b="1" i="1">
                <a:solidFill>
                  <a:srgbClr val="CC0000"/>
                </a:solidFill>
              </a:rPr>
              <a:t>arthro = joint</a:t>
            </a:r>
            <a:r>
              <a:rPr lang="en-US"/>
              <a:t>]</a:t>
            </a:r>
            <a:endParaRPr lang="en-CA" i="1" u="sng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0" y="-4327"/>
            <a:ext cx="9144000" cy="2862322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spcBef>
                <a:spcPts val="0"/>
              </a:spcBef>
            </a:pPr>
            <a:r>
              <a:rPr lang="en-US" sz="2000" b="1" dirty="0">
                <a:solidFill>
                  <a:srgbClr val="CC0000"/>
                </a:solidFill>
              </a:rPr>
              <a:t>FIBROUS  </a:t>
            </a:r>
            <a:r>
              <a:rPr lang="en-US" sz="2000" b="1" dirty="0" smtClean="0">
                <a:solidFill>
                  <a:srgbClr val="CC0000"/>
                </a:solidFill>
              </a:rPr>
              <a:t>JOINTS:</a:t>
            </a:r>
            <a:endParaRPr lang="en-US" sz="2000" dirty="0">
              <a:solidFill>
                <a:srgbClr val="CC0000"/>
              </a:solidFill>
            </a:endParaRPr>
          </a:p>
          <a:p>
            <a:pPr eaLnBrk="0" hangingPunct="0">
              <a:spcBef>
                <a:spcPts val="0"/>
              </a:spcBef>
            </a:pPr>
            <a:r>
              <a:rPr lang="en-US" sz="2000" dirty="0" smtClean="0"/>
              <a:t>bones </a:t>
            </a:r>
            <a:r>
              <a:rPr lang="en-US" sz="2000" dirty="0"/>
              <a:t>joined by fibrous CT; </a:t>
            </a:r>
            <a:r>
              <a:rPr lang="en-US" sz="2000" u="sng" dirty="0"/>
              <a:t>no joint </a:t>
            </a:r>
            <a:r>
              <a:rPr lang="en-US" sz="2000" u="sng" dirty="0" smtClean="0"/>
              <a:t>cavity</a:t>
            </a:r>
            <a:r>
              <a:rPr lang="en-US" sz="2000" dirty="0" smtClean="0"/>
              <a:t> so very </a:t>
            </a:r>
            <a:r>
              <a:rPr lang="en-US" sz="2000" dirty="0"/>
              <a:t>little to no movement at joint</a:t>
            </a:r>
          </a:p>
          <a:p>
            <a:pPr eaLnBrk="0" hangingPunct="0">
              <a:spcBef>
                <a:spcPts val="0"/>
              </a:spcBef>
            </a:pPr>
            <a:r>
              <a:rPr lang="en-US" sz="2000" b="1" u="sng" dirty="0" smtClean="0">
                <a:solidFill>
                  <a:srgbClr val="CC0000"/>
                </a:solidFill>
              </a:rPr>
              <a:t>Sutures </a:t>
            </a:r>
            <a:r>
              <a:rPr lang="en-US" sz="2000" b="1" u="sng" dirty="0">
                <a:solidFill>
                  <a:srgbClr val="CC0000"/>
                </a:solidFill>
              </a:rPr>
              <a:t>(=</a:t>
            </a:r>
            <a:r>
              <a:rPr lang="en-US" sz="2000" b="1" u="sng" dirty="0" err="1" smtClean="0">
                <a:solidFill>
                  <a:srgbClr val="CC0000"/>
                </a:solidFill>
              </a:rPr>
              <a:t>Synostose</a:t>
            </a:r>
            <a:r>
              <a:rPr lang="en-US" sz="2000" b="1" u="sng" dirty="0" smtClean="0">
                <a:solidFill>
                  <a:srgbClr val="CC0000"/>
                </a:solidFill>
              </a:rPr>
              <a:t>; NO movement):</a:t>
            </a:r>
            <a:endParaRPr lang="en-US" sz="2000" dirty="0"/>
          </a:p>
          <a:p>
            <a:pPr eaLnBrk="0" hangingPunct="0">
              <a:spcBef>
                <a:spcPts val="0"/>
              </a:spcBef>
            </a:pPr>
            <a:r>
              <a:rPr lang="en-US" sz="2000" dirty="0"/>
              <a:t>•  </a:t>
            </a:r>
            <a:r>
              <a:rPr lang="en-US" sz="2000" dirty="0">
                <a:solidFill>
                  <a:srgbClr val="CC0000"/>
                </a:solidFill>
              </a:rPr>
              <a:t>seams</a:t>
            </a:r>
            <a:r>
              <a:rPr lang="en-US" sz="2000" dirty="0"/>
              <a:t> only found between bones of skull</a:t>
            </a:r>
          </a:p>
          <a:p>
            <a:pPr eaLnBrk="0" hangingPunct="0">
              <a:spcBef>
                <a:spcPts val="0"/>
              </a:spcBef>
            </a:pPr>
            <a:r>
              <a:rPr lang="en-US" sz="2000" dirty="0"/>
              <a:t>•  overlapping or interlocking of 2 bones; junction filled with very short CT </a:t>
            </a:r>
            <a:r>
              <a:rPr lang="en-US" sz="2000" dirty="0" smtClean="0"/>
              <a:t>fibers</a:t>
            </a:r>
            <a:endParaRPr lang="en-US" sz="2000" dirty="0"/>
          </a:p>
          <a:p>
            <a:pPr eaLnBrk="0" hangingPunct="0">
              <a:spcBef>
                <a:spcPts val="0"/>
              </a:spcBef>
            </a:pPr>
            <a:r>
              <a:rPr lang="en-US" sz="2000" b="1" u="sng" dirty="0" err="1" smtClean="0">
                <a:solidFill>
                  <a:srgbClr val="CC0000"/>
                </a:solidFill>
              </a:rPr>
              <a:t>Syndesmoses</a:t>
            </a:r>
            <a:r>
              <a:rPr lang="en-US" sz="2000" b="1" u="sng" dirty="0" smtClean="0">
                <a:solidFill>
                  <a:srgbClr val="CC0000"/>
                </a:solidFill>
              </a:rPr>
              <a:t> (very LIMITED </a:t>
            </a:r>
            <a:r>
              <a:rPr lang="en-US" sz="2000" b="1" u="sng" dirty="0" err="1" smtClean="0">
                <a:solidFill>
                  <a:srgbClr val="CC0000"/>
                </a:solidFill>
              </a:rPr>
              <a:t>movment</a:t>
            </a:r>
            <a:r>
              <a:rPr lang="en-US" sz="2000" b="1" u="sng" dirty="0" smtClean="0">
                <a:solidFill>
                  <a:srgbClr val="CC0000"/>
                </a:solidFill>
              </a:rPr>
              <a:t>):</a:t>
            </a:r>
          </a:p>
          <a:p>
            <a:pPr eaLnBrk="0" hangingPunct="0">
              <a:spcBef>
                <a:spcPts val="0"/>
              </a:spcBef>
            </a:pPr>
            <a:r>
              <a:rPr lang="en-US" sz="2000" dirty="0" smtClean="0">
                <a:solidFill>
                  <a:schemeClr val="tx2"/>
                </a:solidFill>
              </a:rPr>
              <a:t>cord</a:t>
            </a:r>
            <a:r>
              <a:rPr lang="en-US" sz="2000" dirty="0" smtClean="0"/>
              <a:t> </a:t>
            </a:r>
            <a:r>
              <a:rPr lang="en-US" sz="2000" dirty="0"/>
              <a:t>(</a:t>
            </a:r>
            <a:r>
              <a:rPr lang="en-US" sz="2000" b="1" dirty="0">
                <a:solidFill>
                  <a:srgbClr val="CC0000"/>
                </a:solidFill>
              </a:rPr>
              <a:t>ligament</a:t>
            </a:r>
            <a:r>
              <a:rPr lang="en-US" sz="2000" dirty="0"/>
              <a:t>) or </a:t>
            </a:r>
            <a:r>
              <a:rPr lang="en-US" sz="2000" dirty="0">
                <a:solidFill>
                  <a:schemeClr val="tx2"/>
                </a:solidFill>
              </a:rPr>
              <a:t>sheet</a:t>
            </a:r>
            <a:r>
              <a:rPr lang="en-US" sz="2000" dirty="0"/>
              <a:t> (</a:t>
            </a:r>
            <a:r>
              <a:rPr lang="en-US" sz="2000" b="1" dirty="0" err="1">
                <a:solidFill>
                  <a:srgbClr val="CC0000"/>
                </a:solidFill>
              </a:rPr>
              <a:t>interosseous</a:t>
            </a:r>
            <a:r>
              <a:rPr lang="en-US" sz="2000" b="1" dirty="0">
                <a:solidFill>
                  <a:srgbClr val="CC0000"/>
                </a:solidFill>
              </a:rPr>
              <a:t> membrane</a:t>
            </a:r>
            <a:r>
              <a:rPr lang="en-US" sz="2000" dirty="0"/>
              <a:t>) of fibrous CT </a:t>
            </a:r>
          </a:p>
          <a:p>
            <a:pPr eaLnBrk="0" hangingPunct="0">
              <a:spcBef>
                <a:spcPts val="0"/>
              </a:spcBef>
            </a:pPr>
            <a:r>
              <a:rPr lang="en-US" sz="2000" b="1" u="sng" dirty="0" err="1" smtClean="0">
                <a:solidFill>
                  <a:srgbClr val="CC0000"/>
                </a:solidFill>
              </a:rPr>
              <a:t>Gomphoses</a:t>
            </a:r>
            <a:r>
              <a:rPr lang="en-US" sz="2000" b="1" u="sng" dirty="0">
                <a:solidFill>
                  <a:srgbClr val="CC0000"/>
                </a:solidFill>
              </a:rPr>
              <a:t>: (</a:t>
            </a:r>
            <a:r>
              <a:rPr lang="en-US" sz="2000" b="1" u="sng" dirty="0" err="1">
                <a:solidFill>
                  <a:srgbClr val="CC0000"/>
                </a:solidFill>
              </a:rPr>
              <a:t>gompho</a:t>
            </a:r>
            <a:r>
              <a:rPr lang="en-US" sz="2000" b="1" u="sng" dirty="0">
                <a:solidFill>
                  <a:srgbClr val="CC0000"/>
                </a:solidFill>
              </a:rPr>
              <a:t> = nail [Greek])</a:t>
            </a:r>
            <a:endParaRPr lang="en-US" sz="2000" b="1" dirty="0">
              <a:solidFill>
                <a:srgbClr val="CC0000"/>
              </a:solidFill>
            </a:endParaRPr>
          </a:p>
          <a:p>
            <a:pPr eaLnBrk="0" hangingPunct="0">
              <a:spcBef>
                <a:spcPts val="0"/>
              </a:spcBef>
            </a:pPr>
            <a:r>
              <a:rPr lang="en-US" sz="2000" dirty="0"/>
              <a:t>• peg-in-socket; only example = tooth in bony socket</a:t>
            </a:r>
            <a:endParaRPr lang="en-US" sz="2000" dirty="0">
              <a:solidFill>
                <a:srgbClr val="CC0000"/>
              </a:solidFill>
            </a:endParaRPr>
          </a:p>
        </p:txBody>
      </p:sp>
      <p:pic>
        <p:nvPicPr>
          <p:cNvPr id="49154" name="Picture 2" descr="E:\Chapter_08\B_JPEG_Images_and_Tables\a_labeled\figure_08_01_labeled.jpg"/>
          <p:cNvPicPr>
            <a:picLocks noChangeAspect="1" noChangeArrowheads="1"/>
          </p:cNvPicPr>
          <p:nvPr/>
        </p:nvPicPr>
        <p:blipFill>
          <a:blip r:embed="rId2" cstate="print"/>
          <a:srcRect l="2006" t="3561" r="2006" b="8333"/>
          <a:stretch>
            <a:fillRect/>
          </a:stretch>
        </p:blipFill>
        <p:spPr bwMode="auto">
          <a:xfrm>
            <a:off x="663879" y="2776802"/>
            <a:ext cx="7414175" cy="40811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1938992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0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CARTILAGENOUS </a:t>
            </a:r>
            <a:r>
              <a:rPr lang="en-US" sz="2000" b="1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JOINTS:  </a:t>
            </a:r>
            <a:r>
              <a:rPr lang="en-US" sz="2000" dirty="0" smtClean="0"/>
              <a:t>bones </a:t>
            </a:r>
            <a:r>
              <a:rPr lang="en-US" sz="2000" dirty="0"/>
              <a:t>are united by </a:t>
            </a:r>
            <a:r>
              <a:rPr lang="en-US" sz="2000" b="1" dirty="0" smtClean="0">
                <a:solidFill>
                  <a:srgbClr val="336699"/>
                </a:solidFill>
              </a:rPr>
              <a:t>cartilage </a:t>
            </a:r>
            <a:r>
              <a:rPr lang="en-US" sz="2000" u="sng" dirty="0" smtClean="0"/>
              <a:t>(no </a:t>
            </a:r>
            <a:r>
              <a:rPr lang="en-US" sz="2000" u="sng" dirty="0"/>
              <a:t>joint </a:t>
            </a:r>
            <a:r>
              <a:rPr lang="en-US" sz="2000" u="sng" dirty="0" smtClean="0"/>
              <a:t>cavity)</a:t>
            </a:r>
            <a:endParaRPr lang="en-US" sz="2000" u="sng" dirty="0"/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000" b="1" u="sng" dirty="0" err="1">
                <a:solidFill>
                  <a:srgbClr val="336699"/>
                </a:solidFill>
              </a:rPr>
              <a:t>Synchondroses</a:t>
            </a:r>
            <a:r>
              <a:rPr lang="en-US" sz="2000" b="1" u="sng" dirty="0">
                <a:solidFill>
                  <a:srgbClr val="336699"/>
                </a:solidFill>
              </a:rPr>
              <a:t>:</a:t>
            </a:r>
            <a:endParaRPr lang="en-US" sz="2000" dirty="0"/>
          </a:p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sz="2000" dirty="0"/>
              <a:t>• areas of growth: </a:t>
            </a:r>
            <a:r>
              <a:rPr lang="en-US" sz="2000" dirty="0" err="1"/>
              <a:t>eg</a:t>
            </a:r>
            <a:r>
              <a:rPr lang="en-US" sz="2000" dirty="0"/>
              <a:t>: </a:t>
            </a:r>
            <a:r>
              <a:rPr lang="en-US" sz="2000" b="1" dirty="0">
                <a:solidFill>
                  <a:srgbClr val="336699"/>
                </a:solidFill>
              </a:rPr>
              <a:t>epiphyseal plates</a:t>
            </a:r>
            <a:r>
              <a:rPr lang="en-US" sz="2000" dirty="0"/>
              <a:t>, between each of 1</a:t>
            </a:r>
            <a:r>
              <a:rPr lang="en-US" sz="2000" baseline="30000" dirty="0"/>
              <a:t>st</a:t>
            </a:r>
            <a:r>
              <a:rPr lang="en-US" sz="2000" dirty="0"/>
              <a:t> 7 ribs &amp; sternum</a:t>
            </a:r>
          </a:p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sz="2000" b="1" u="sng" dirty="0" err="1">
                <a:solidFill>
                  <a:srgbClr val="336699"/>
                </a:solidFill>
              </a:rPr>
              <a:t>Symphysis</a:t>
            </a:r>
            <a:r>
              <a:rPr lang="en-US" sz="2000" u="sng" dirty="0">
                <a:solidFill>
                  <a:srgbClr val="336699"/>
                </a:solidFill>
              </a:rPr>
              <a:t>:</a:t>
            </a:r>
            <a:endParaRPr lang="en-US" sz="2000" dirty="0">
              <a:solidFill>
                <a:srgbClr val="336699"/>
              </a:solidFill>
            </a:endParaRPr>
          </a:p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sz="2000" dirty="0"/>
              <a:t>• articular surfaces covered with hyaline cartilage - linking plate of </a:t>
            </a:r>
            <a:r>
              <a:rPr lang="en-US" sz="2000" dirty="0" err="1"/>
              <a:t>fibrocartilage</a:t>
            </a:r>
            <a:endParaRPr lang="en-US" sz="2000" dirty="0"/>
          </a:p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sz="2000" dirty="0"/>
              <a:t>• strength with flexibility:  </a:t>
            </a:r>
            <a:r>
              <a:rPr lang="en-US" sz="2000" dirty="0" err="1"/>
              <a:t>eg</a:t>
            </a:r>
            <a:r>
              <a:rPr lang="en-US" sz="2000" dirty="0"/>
              <a:t>: </a:t>
            </a:r>
            <a:r>
              <a:rPr lang="en-US" sz="2000" b="1" dirty="0">
                <a:solidFill>
                  <a:srgbClr val="336699"/>
                </a:solidFill>
              </a:rPr>
              <a:t>pubic </a:t>
            </a:r>
            <a:r>
              <a:rPr lang="en-US" sz="2000" b="1" dirty="0" err="1">
                <a:solidFill>
                  <a:srgbClr val="336699"/>
                </a:solidFill>
              </a:rPr>
              <a:t>symphysis</a:t>
            </a:r>
            <a:r>
              <a:rPr lang="en-US" sz="2000" b="1" dirty="0">
                <a:solidFill>
                  <a:srgbClr val="336699"/>
                </a:solidFill>
              </a:rPr>
              <a:t>, intervertebral joints</a:t>
            </a:r>
            <a:endParaRPr lang="en-US" sz="2000" b="1" u="sng" dirty="0"/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7437587" y="5703462"/>
            <a:ext cx="895350" cy="346075"/>
          </a:xfrm>
          <a:prstGeom prst="rect">
            <a:avLst/>
          </a:prstGeom>
          <a:solidFill>
            <a:schemeClr val="bg1"/>
          </a:solidFill>
          <a:ln w="9525">
            <a:solidFill>
              <a:srgbClr val="336699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600" b="1"/>
              <a:t>Fig. 8.2</a:t>
            </a:r>
            <a:endParaRPr lang="en-US" sz="1600" b="1" i="1" u="sng"/>
          </a:p>
        </p:txBody>
      </p:sp>
      <p:pic>
        <p:nvPicPr>
          <p:cNvPr id="1026" name="Picture 2" descr="E:\Chapter_08\D_JPEG_Images_and_Tables\Labeled\figure_08_02_labeled.jpg"/>
          <p:cNvPicPr>
            <a:picLocks noChangeAspect="1" noChangeArrowheads="1"/>
          </p:cNvPicPr>
          <p:nvPr/>
        </p:nvPicPr>
        <p:blipFill>
          <a:blip r:embed="rId2" cstate="print"/>
          <a:srcRect b="4454"/>
          <a:stretch>
            <a:fillRect/>
          </a:stretch>
        </p:blipFill>
        <p:spPr bwMode="auto">
          <a:xfrm>
            <a:off x="274319" y="1911505"/>
            <a:ext cx="7107788" cy="49464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0" y="138113"/>
            <a:ext cx="4344988" cy="35210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000" b="1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SYNOVIAL JOINTS</a:t>
            </a:r>
            <a:endParaRPr lang="en-US" sz="2000">
              <a:solidFill>
                <a:srgbClr val="3366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000"/>
              <a:t>most joints - lots of movement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000" b="1" i="1" u="sng"/>
              <a:t>5 characteristics:</a:t>
            </a:r>
          </a:p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sz="2000" b="1">
                <a:solidFill>
                  <a:srgbClr val="336699"/>
                </a:solidFill>
              </a:rPr>
              <a:t>1.  Articular cartilage:</a:t>
            </a:r>
            <a:endParaRPr lang="en-US" sz="2000">
              <a:solidFill>
                <a:srgbClr val="336699"/>
              </a:solidFill>
            </a:endParaRPr>
          </a:p>
          <a:p>
            <a:pPr algn="ctr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sz="2000"/>
              <a:t>covers opposing bone surfaces</a:t>
            </a:r>
          </a:p>
          <a:p>
            <a:pPr algn="ctr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sz="2000"/>
              <a:t>cushioning so bone not crushed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000" b="1">
                <a:solidFill>
                  <a:srgbClr val="336699"/>
                </a:solidFill>
              </a:rPr>
              <a:t>2.  Joint cavity:</a:t>
            </a:r>
            <a:endParaRPr lang="en-US" sz="2000">
              <a:solidFill>
                <a:srgbClr val="336699"/>
              </a:solidFill>
            </a:endParaRP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000"/>
              <a:t>= synovial cavity; fluid-filled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000" b="1">
                <a:solidFill>
                  <a:srgbClr val="336699"/>
                </a:solidFill>
              </a:rPr>
              <a:t>3.  Articular capsule:</a:t>
            </a: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2000"/>
              <a:t>double-layered</a:t>
            </a:r>
            <a:endParaRPr lang="en-US" sz="2000" b="1"/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0" y="3743325"/>
            <a:ext cx="4356100" cy="26574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000" b="1" dirty="0">
                <a:solidFill>
                  <a:srgbClr val="993366"/>
                </a:solidFill>
              </a:rPr>
              <a:t>4.</a:t>
            </a:r>
            <a:r>
              <a:rPr lang="en-US" sz="2000" b="1" dirty="0"/>
              <a:t>  </a:t>
            </a:r>
            <a:r>
              <a:rPr lang="en-US" sz="2000" b="1" dirty="0">
                <a:solidFill>
                  <a:srgbClr val="993366"/>
                </a:solidFill>
              </a:rPr>
              <a:t>Synovial fluid:</a:t>
            </a:r>
            <a:endParaRPr lang="en-US" sz="2000" dirty="0">
              <a:solidFill>
                <a:srgbClr val="993366"/>
              </a:solidFill>
            </a:endParaRPr>
          </a:p>
          <a:p>
            <a:pPr marL="457200" indent="-457200"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000" dirty="0"/>
              <a:t>fills joint cavity; reduces friction </a:t>
            </a: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  <a:buFontTx/>
              <a:buAutoNum type="arabicPeriod" startAt="5"/>
            </a:pPr>
            <a:r>
              <a:rPr lang="en-US" sz="2000" b="1" dirty="0">
                <a:solidFill>
                  <a:srgbClr val="993366"/>
                </a:solidFill>
              </a:rPr>
              <a:t>Reinforcing ligaments:</a:t>
            </a:r>
          </a:p>
          <a:p>
            <a:pPr marL="457200" indent="-457200"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000" dirty="0"/>
              <a:t>restrict movement of joint</a:t>
            </a:r>
          </a:p>
          <a:p>
            <a:pPr marL="457200" indent="-457200"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000" dirty="0"/>
              <a:t>some synovial joints have fatty pads for cushioning (hip/knee joints) or articular discs to improve fit (knee/jaw joints)</a:t>
            </a:r>
          </a:p>
        </p:txBody>
      </p:sp>
      <p:sp>
        <p:nvSpPr>
          <p:cNvPr id="6149" name="Text Box 5" descr="Blue tissue paper"/>
          <p:cNvSpPr txBox="1">
            <a:spLocks noChangeArrowheads="1"/>
          </p:cNvSpPr>
          <p:nvPr/>
        </p:nvSpPr>
        <p:spPr bwMode="auto">
          <a:xfrm>
            <a:off x="3971925" y="6367463"/>
            <a:ext cx="5092700" cy="385762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b="1"/>
              <a:t>Fig. 8.3:  General structure of a synovial joint</a:t>
            </a:r>
            <a:endParaRPr lang="en-CA" b="1"/>
          </a:p>
        </p:txBody>
      </p:sp>
      <p:pic>
        <p:nvPicPr>
          <p:cNvPr id="2050" name="Picture 2" descr="E:\Chapter_08\D_JPEG_Images_and_Tables\Labeled\figure_08_03_labeled.jpg"/>
          <p:cNvPicPr>
            <a:picLocks noChangeAspect="1" noChangeArrowheads="1"/>
          </p:cNvPicPr>
          <p:nvPr/>
        </p:nvPicPr>
        <p:blipFill>
          <a:blip r:embed="rId2" cstate="print"/>
          <a:srcRect b="3156"/>
          <a:stretch>
            <a:fillRect/>
          </a:stretch>
        </p:blipFill>
        <p:spPr bwMode="auto">
          <a:xfrm>
            <a:off x="4237463" y="100364"/>
            <a:ext cx="4739272" cy="63129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0" y="4632325"/>
            <a:ext cx="9067800" cy="21971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sz="2000" b="1" u="sng" dirty="0">
                <a:solidFill>
                  <a:srgbClr val="008000"/>
                </a:solidFill>
              </a:rPr>
              <a:t>Bursae &amp; tendon sheaths:</a:t>
            </a:r>
            <a:endParaRPr lang="en-US" sz="2000" dirty="0">
              <a:solidFill>
                <a:srgbClr val="008000"/>
              </a:solidFill>
            </a:endParaRP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sz="2000" dirty="0"/>
              <a:t>bags of lubricant </a:t>
            </a:r>
            <a:r>
              <a:rPr lang="en-US" sz="2000" dirty="0">
                <a:sym typeface="WP IconicSymbolsA" pitchFamily="2" charset="2"/>
              </a:rPr>
              <a:t> </a:t>
            </a:r>
            <a:r>
              <a:rPr lang="en-US" sz="2000" dirty="0"/>
              <a:t>reduce friction</a:t>
            </a:r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sz="2000" dirty="0"/>
              <a:t>(1)  </a:t>
            </a:r>
            <a:r>
              <a:rPr lang="en-US" sz="2000" b="1" dirty="0">
                <a:solidFill>
                  <a:srgbClr val="008000"/>
                </a:solidFill>
              </a:rPr>
              <a:t>bursa</a:t>
            </a:r>
            <a:r>
              <a:rPr lang="en-US" sz="2000" dirty="0"/>
              <a:t> is a sac lined with synovial membrane &amp; containing a thin film of 	synovial fluid; found where ligaments, muscles, skin or muscle 	tendons overlie &amp; rub against bone</a:t>
            </a:r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sz="2000" dirty="0"/>
              <a:t>(2)  </a:t>
            </a:r>
            <a:r>
              <a:rPr lang="en-US" sz="2000" b="1" dirty="0">
                <a:solidFill>
                  <a:srgbClr val="008000"/>
                </a:solidFill>
              </a:rPr>
              <a:t>tendon sheath</a:t>
            </a:r>
            <a:r>
              <a:rPr lang="en-US" sz="2000" dirty="0"/>
              <a:t> = elongated bursa that wraps around a tendon</a:t>
            </a:r>
            <a:endParaRPr lang="en-US" sz="2000" b="1" u="sng" dirty="0"/>
          </a:p>
        </p:txBody>
      </p:sp>
      <p:sp>
        <p:nvSpPr>
          <p:cNvPr id="7171" name="Oval 3"/>
          <p:cNvSpPr>
            <a:spLocks noChangeArrowheads="1"/>
          </p:cNvSpPr>
          <p:nvPr/>
        </p:nvSpPr>
        <p:spPr bwMode="auto">
          <a:xfrm>
            <a:off x="6477000" y="809625"/>
            <a:ext cx="2362200" cy="13716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 b="1" i="1">
                <a:solidFill>
                  <a:srgbClr val="990033"/>
                </a:solidFill>
              </a:rPr>
              <a:t> what is a bunion?</a:t>
            </a:r>
            <a:r>
              <a:rPr lang="en-US" b="1">
                <a:solidFill>
                  <a:srgbClr val="990033"/>
                </a:solidFill>
              </a:rPr>
              <a:t>  </a:t>
            </a: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 sz="1600">
                <a:solidFill>
                  <a:srgbClr val="990033"/>
                </a:solidFill>
              </a:rPr>
              <a:t>enlarged bursa</a:t>
            </a: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 sz="1600">
                <a:solidFill>
                  <a:srgbClr val="990033"/>
                </a:solidFill>
              </a:rPr>
              <a:t>base of big toe</a:t>
            </a:r>
            <a:endParaRPr lang="en-US" sz="1600" i="1" u="sng">
              <a:solidFill>
                <a:srgbClr val="990033"/>
              </a:solidFill>
            </a:endParaRPr>
          </a:p>
        </p:txBody>
      </p:sp>
      <p:pic>
        <p:nvPicPr>
          <p:cNvPr id="7174" name="Picture 6" descr="fg072_4"/>
          <p:cNvPicPr>
            <a:picLocks noChangeAspect="1" noChangeArrowheads="1"/>
          </p:cNvPicPr>
          <p:nvPr/>
        </p:nvPicPr>
        <p:blipFill>
          <a:blip r:embed="rId2" cstate="print">
            <a:lum bright="-12000" contrast="24000"/>
          </a:blip>
          <a:srcRect/>
          <a:stretch>
            <a:fillRect/>
          </a:stretch>
        </p:blipFill>
        <p:spPr bwMode="auto">
          <a:xfrm>
            <a:off x="5757746" y="2508095"/>
            <a:ext cx="2895600" cy="2349500"/>
          </a:xfrm>
          <a:prstGeom prst="rect">
            <a:avLst/>
          </a:prstGeom>
          <a:noFill/>
        </p:spPr>
      </p:pic>
      <p:pic>
        <p:nvPicPr>
          <p:cNvPr id="3074" name="Picture 2" descr="E:\Chapter_08\D_JPEG_Images_and_Tables\Unlabeled_without_leaders\figure_08_04_unlabeled.jpg"/>
          <p:cNvPicPr>
            <a:picLocks noChangeAspect="1" noChangeArrowheads="1"/>
          </p:cNvPicPr>
          <p:nvPr/>
        </p:nvPicPr>
        <p:blipFill>
          <a:blip r:embed="rId3" cstate="print"/>
          <a:srcRect l="15439" t="2423" r="36040" b="11385"/>
          <a:stretch>
            <a:fillRect/>
          </a:stretch>
        </p:blipFill>
        <p:spPr bwMode="auto">
          <a:xfrm>
            <a:off x="223024" y="144965"/>
            <a:ext cx="4170556" cy="3646449"/>
          </a:xfrm>
          <a:prstGeom prst="rect">
            <a:avLst/>
          </a:prstGeom>
          <a:noFill/>
        </p:spPr>
      </p:pic>
      <p:pic>
        <p:nvPicPr>
          <p:cNvPr id="3075" name="Picture 3" descr="E:\Chapter_08\D_JPEG_Images_and_Tables\Unlabeled_without_leaders\figure_08_04_unlabeled.jpg"/>
          <p:cNvPicPr>
            <a:picLocks noChangeAspect="1" noChangeArrowheads="1"/>
          </p:cNvPicPr>
          <p:nvPr/>
        </p:nvPicPr>
        <p:blipFill>
          <a:blip r:embed="rId3" cstate="print"/>
          <a:srcRect l="61028" t="24301" r="571" b="43542"/>
          <a:stretch>
            <a:fillRect/>
          </a:stretch>
        </p:blipFill>
        <p:spPr bwMode="auto">
          <a:xfrm>
            <a:off x="2821259" y="1025912"/>
            <a:ext cx="3300761" cy="1360449"/>
          </a:xfrm>
          <a:prstGeom prst="rect">
            <a:avLst/>
          </a:prstGeom>
          <a:noFill/>
        </p:spPr>
      </p:pic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1871546" y="3105848"/>
            <a:ext cx="3863975" cy="376238"/>
          </a:xfrm>
          <a:prstGeom prst="rect">
            <a:avLst/>
          </a:prstGeom>
          <a:solidFill>
            <a:schemeClr val="bg1"/>
          </a:solidFill>
          <a:ln w="9525">
            <a:solidFill>
              <a:srgbClr val="0080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b="1"/>
              <a:t>Fig. 8.4  Bursae &amp; tendon sheaths</a:t>
            </a:r>
            <a:endParaRPr lang="en-US" b="1" i="1" u="sng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76200" y="117475"/>
            <a:ext cx="4343400" cy="651192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b="1" u="sng">
                <a:solidFill>
                  <a:srgbClr val="008000"/>
                </a:solidFill>
              </a:rPr>
              <a:t>Factors that influence stability of </a:t>
            </a:r>
            <a:r>
              <a:rPr lang="en-US" b="1" i="1" u="sng">
                <a:solidFill>
                  <a:srgbClr val="008000"/>
                </a:solidFill>
              </a:rPr>
              <a:t>synovial</a:t>
            </a:r>
            <a:r>
              <a:rPr lang="en-US" b="1" u="sng">
                <a:solidFill>
                  <a:srgbClr val="008000"/>
                </a:solidFill>
              </a:rPr>
              <a:t> joints</a:t>
            </a: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•  synovial joints allow lots of movement, so not as stable as fibrous/cartilaginous joints</a:t>
            </a: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008000"/>
                </a:solidFill>
              </a:rPr>
              <a:t>3 factors influence joint stability:</a:t>
            </a: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(1)  </a:t>
            </a:r>
            <a:r>
              <a:rPr lang="en-US" b="1">
                <a:solidFill>
                  <a:srgbClr val="008000"/>
                </a:solidFill>
              </a:rPr>
              <a:t>articular surfaces:</a:t>
            </a:r>
            <a:r>
              <a:rPr lang="en-US"/>
              <a:t>  </a:t>
            </a: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•  shape of articular surfaces of many joints such that don’t contribute stability</a:t>
            </a: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•  deep ball &amp; socket joints have good 	shape for stability</a:t>
            </a: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(2)  </a:t>
            </a:r>
            <a:r>
              <a:rPr lang="en-US" b="1">
                <a:solidFill>
                  <a:srgbClr val="008000"/>
                </a:solidFill>
              </a:rPr>
              <a:t>ligaments:</a:t>
            </a: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•  more ligaments = more strength</a:t>
            </a: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•  ligaments can only stretch ~6% of length before they break - </a:t>
            </a:r>
            <a:r>
              <a:rPr lang="en-US" b="1">
                <a:solidFill>
                  <a:srgbClr val="008000"/>
                </a:solidFill>
              </a:rPr>
              <a:t>stretched</a:t>
            </a:r>
            <a:r>
              <a:rPr lang="en-US"/>
              <a:t> ligaments stay </a:t>
            </a:r>
            <a:r>
              <a:rPr lang="en-US" b="1">
                <a:solidFill>
                  <a:srgbClr val="008000"/>
                </a:solidFill>
              </a:rPr>
              <a:t>stretched</a:t>
            </a: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(3)  </a:t>
            </a:r>
            <a:r>
              <a:rPr lang="en-US" b="1">
                <a:solidFill>
                  <a:srgbClr val="008000"/>
                </a:solidFill>
              </a:rPr>
              <a:t>muscle tone:</a:t>
            </a:r>
            <a:endParaRPr lang="en-US">
              <a:solidFill>
                <a:srgbClr val="008000"/>
              </a:solidFill>
            </a:endParaRP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•  tendons of muscles crossing joints usually most important stabilizing factor - kept taut by </a:t>
            </a:r>
            <a:r>
              <a:rPr lang="en-US" b="1">
                <a:solidFill>
                  <a:srgbClr val="008000"/>
                </a:solidFill>
              </a:rPr>
              <a:t>muscle tone</a:t>
            </a:r>
            <a:endParaRPr lang="en-US"/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•  esp: shoulder, knee, arches of foot</a:t>
            </a:r>
            <a:endParaRPr lang="en-US" b="1" u="sng"/>
          </a:p>
        </p:txBody>
      </p:sp>
      <p:pic>
        <p:nvPicPr>
          <p:cNvPr id="8195" name="Picture 3" descr="KneeJoin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5800" y="381000"/>
            <a:ext cx="4552950" cy="4991100"/>
          </a:xfrm>
          <a:prstGeom prst="rect">
            <a:avLst/>
          </a:prstGeom>
          <a:noFill/>
        </p:spPr>
      </p:pic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4419600" y="5638800"/>
            <a:ext cx="46116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n-US" sz="1400" b="1"/>
              <a:t>www.uky.edu/.../110Lab7/ Lab7Images/KneeJoint.jpg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3094038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2000" b="1" u="sng">
                <a:solidFill>
                  <a:srgbClr val="CC0000"/>
                </a:solidFill>
              </a:rPr>
              <a:t>Common Joint Injuries</a:t>
            </a:r>
            <a:endParaRPr lang="en-US" sz="2000">
              <a:solidFill>
                <a:srgbClr val="CC0000"/>
              </a:solidFill>
            </a:endParaRPr>
          </a:p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sz="2000" b="1">
                <a:solidFill>
                  <a:srgbClr val="CC0000"/>
                </a:solidFill>
              </a:rPr>
              <a:t>Sprains:</a:t>
            </a:r>
            <a:endParaRPr lang="en-US" sz="2000">
              <a:solidFill>
                <a:srgbClr val="CC0000"/>
              </a:solidFill>
            </a:endParaRPr>
          </a:p>
          <a:p>
            <a:pPr algn="ctr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sz="2000" b="1">
                <a:solidFill>
                  <a:srgbClr val="CC0000"/>
                </a:solidFill>
              </a:rPr>
              <a:t>partially torn</a:t>
            </a:r>
            <a:r>
              <a:rPr lang="en-US" sz="2000"/>
              <a:t> ligaments repair themselves (slowly due to poor vascularization)</a:t>
            </a:r>
          </a:p>
          <a:p>
            <a:pPr algn="ctr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sz="2000"/>
              <a:t>completely torn ligaments require surgery</a:t>
            </a:r>
          </a:p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sz="2000" b="1">
                <a:solidFill>
                  <a:srgbClr val="CC0000"/>
                </a:solidFill>
              </a:rPr>
              <a:t>Cartilage injuries:</a:t>
            </a:r>
          </a:p>
          <a:p>
            <a:pPr algn="ctr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sz="2000"/>
              <a:t>usually the knee - because cartilage has no blood supply, cannot repair itself</a:t>
            </a:r>
          </a:p>
          <a:p>
            <a:pPr algn="ctr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sz="2000"/>
              <a:t>pieces break off / interfere with joint function »» arthroscopic surgery</a:t>
            </a:r>
          </a:p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sz="2000" b="1">
                <a:solidFill>
                  <a:srgbClr val="CC0000"/>
                </a:solidFill>
              </a:rPr>
              <a:t>Dislocations:</a:t>
            </a:r>
            <a:endParaRPr lang="en-US" sz="2000">
              <a:solidFill>
                <a:srgbClr val="CC0000"/>
              </a:solidFill>
            </a:endParaRPr>
          </a:p>
          <a:p>
            <a:pPr algn="ctr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sz="2000"/>
              <a:t>bones forced out of their normal positions at a joint; need to be reduced</a:t>
            </a:r>
          </a:p>
          <a:p>
            <a:pPr algn="ctr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sz="2000"/>
              <a:t>repeat dislocations common because ligaments get stretched</a:t>
            </a:r>
          </a:p>
        </p:txBody>
      </p:sp>
      <p:pic>
        <p:nvPicPr>
          <p:cNvPr id="9219" name="Picture 3" descr="Illustration demonstrating the three ligaments involved in ankle sprains/strains"/>
          <p:cNvPicPr>
            <a:picLocks noChangeAspect="1" noChangeArrowheads="1"/>
          </p:cNvPicPr>
          <p:nvPr/>
        </p:nvPicPr>
        <p:blipFill>
          <a:blip r:embed="rId2" cstate="print">
            <a:lum bright="-18000" contrast="36000"/>
          </a:blip>
          <a:srcRect l="5150" t="25711" r="3862" b="1112"/>
          <a:stretch>
            <a:fillRect/>
          </a:stretch>
        </p:blipFill>
        <p:spPr bwMode="auto">
          <a:xfrm>
            <a:off x="3722688" y="3125788"/>
            <a:ext cx="5345112" cy="3732212"/>
          </a:xfrm>
          <a:prstGeom prst="rect">
            <a:avLst/>
          </a:prstGeom>
          <a:noFill/>
        </p:spPr>
      </p:pic>
      <p:pic>
        <p:nvPicPr>
          <p:cNvPr id="9220" name="Picture 4" descr="Illustration demonstrating the three ligaments involved in ankle sprains/strains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48068" t="1979" r="3862" b="80222"/>
          <a:stretch>
            <a:fillRect/>
          </a:stretch>
        </p:blipFill>
        <p:spPr bwMode="auto">
          <a:xfrm>
            <a:off x="762000" y="3857625"/>
            <a:ext cx="2819400" cy="906463"/>
          </a:xfrm>
          <a:prstGeom prst="rect">
            <a:avLst/>
          </a:prstGeom>
          <a:noFill/>
        </p:spPr>
      </p:pic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161925" y="6440488"/>
            <a:ext cx="42005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n-US" sz="1400" b="1"/>
              <a:t>www.stlouischildrens.org/. ../images/ei_0190.gif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6553200" y="417513"/>
            <a:ext cx="2530475" cy="1015663"/>
          </a:xfrm>
          <a:prstGeom prst="rect">
            <a:avLst/>
          </a:prstGeom>
          <a:gradFill rotWithShape="0">
            <a:gsLst>
              <a:gs pos="0">
                <a:srgbClr val="3366FF"/>
              </a:gs>
              <a:gs pos="50000">
                <a:srgbClr val="3366FF">
                  <a:gamma/>
                  <a:tint val="0"/>
                  <a:invGamma/>
                </a:srgbClr>
              </a:gs>
              <a:gs pos="100000">
                <a:srgbClr val="3366FF"/>
              </a:gs>
            </a:gsLst>
            <a:lin ang="5400000" scaled="1"/>
          </a:gradFill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000" b="1" i="1" dirty="0"/>
              <a:t>Movements allowed by Synovial </a:t>
            </a:r>
            <a:r>
              <a:rPr lang="en-US" sz="2000" b="1" i="1" dirty="0" smtClean="0"/>
              <a:t>Joints</a:t>
            </a:r>
            <a:endParaRPr lang="en-CA" sz="2000" b="1" i="1" dirty="0"/>
          </a:p>
        </p:txBody>
      </p:sp>
      <p:pic>
        <p:nvPicPr>
          <p:cNvPr id="4098" name="Picture 2" descr="E:\Chapter_08\D_JPEG_Images_and_Tables\Labeled\figure_08_05d_labeled.jpg"/>
          <p:cNvPicPr>
            <a:picLocks noChangeAspect="1" noChangeArrowheads="1"/>
          </p:cNvPicPr>
          <p:nvPr/>
        </p:nvPicPr>
        <p:blipFill>
          <a:blip r:embed="rId2" cstate="print"/>
          <a:srcRect b="8949"/>
          <a:stretch>
            <a:fillRect/>
          </a:stretch>
        </p:blipFill>
        <p:spPr bwMode="auto">
          <a:xfrm>
            <a:off x="0" y="0"/>
            <a:ext cx="6461892" cy="3914078"/>
          </a:xfrm>
          <a:prstGeom prst="rect">
            <a:avLst/>
          </a:prstGeom>
          <a:noFill/>
        </p:spPr>
      </p:pic>
      <p:sp>
        <p:nvSpPr>
          <p:cNvPr id="12" name="Line 7"/>
          <p:cNvSpPr>
            <a:spLocks noChangeShapeType="1"/>
          </p:cNvSpPr>
          <p:nvPr/>
        </p:nvSpPr>
        <p:spPr bwMode="auto">
          <a:xfrm flipH="1" flipV="1">
            <a:off x="4343400" y="3612995"/>
            <a:ext cx="228600" cy="457200"/>
          </a:xfrm>
          <a:prstGeom prst="line">
            <a:avLst/>
          </a:prstGeom>
          <a:noFill/>
          <a:ln w="38100">
            <a:solidFill>
              <a:srgbClr val="FFC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" name="Line 8"/>
          <p:cNvSpPr>
            <a:spLocks noChangeShapeType="1"/>
          </p:cNvSpPr>
          <p:nvPr/>
        </p:nvSpPr>
        <p:spPr bwMode="auto">
          <a:xfrm flipH="1" flipV="1">
            <a:off x="1981200" y="3536795"/>
            <a:ext cx="2286000" cy="609600"/>
          </a:xfrm>
          <a:prstGeom prst="line">
            <a:avLst/>
          </a:prstGeom>
          <a:noFill/>
          <a:ln w="38100">
            <a:solidFill>
              <a:srgbClr val="FFC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" name="Line 9"/>
          <p:cNvSpPr>
            <a:spLocks noChangeShapeType="1"/>
          </p:cNvSpPr>
          <p:nvPr/>
        </p:nvSpPr>
        <p:spPr bwMode="auto">
          <a:xfrm flipV="1">
            <a:off x="5257800" y="3460595"/>
            <a:ext cx="152400" cy="609600"/>
          </a:xfrm>
          <a:prstGeom prst="line">
            <a:avLst/>
          </a:prstGeom>
          <a:noFill/>
          <a:ln w="38100">
            <a:solidFill>
              <a:srgbClr val="FFC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pic>
        <p:nvPicPr>
          <p:cNvPr id="17" name="Picture 3" descr="E:\Chapter_08\D_JPEG_Images_and_Tables\Labeled\figure_08_05c_labeled.jpg"/>
          <p:cNvPicPr>
            <a:picLocks noChangeAspect="1" noChangeArrowheads="1"/>
          </p:cNvPicPr>
          <p:nvPr/>
        </p:nvPicPr>
        <p:blipFill>
          <a:blip r:embed="rId3" cstate="print"/>
          <a:srcRect l="7001" t="1158" r="22050" b="12927"/>
          <a:stretch>
            <a:fillRect/>
          </a:stretch>
        </p:blipFill>
        <p:spPr bwMode="auto">
          <a:xfrm>
            <a:off x="6188556" y="3044283"/>
            <a:ext cx="2955444" cy="3813717"/>
          </a:xfrm>
          <a:prstGeom prst="rect">
            <a:avLst/>
          </a:prstGeom>
          <a:noFill/>
        </p:spPr>
      </p:pic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3967976" y="4092498"/>
            <a:ext cx="2228850" cy="379413"/>
          </a:xfrm>
          <a:prstGeom prst="rect">
            <a:avLst/>
          </a:prstGeom>
          <a:gradFill rotWithShape="0">
            <a:gsLst>
              <a:gs pos="0">
                <a:srgbClr val="3399FF"/>
              </a:gs>
              <a:gs pos="50000">
                <a:srgbClr val="3399FF">
                  <a:gamma/>
                  <a:tint val="0"/>
                  <a:invGamma/>
                </a:srgbClr>
              </a:gs>
              <a:gs pos="100000">
                <a:srgbClr val="3399FF"/>
              </a:gs>
            </a:gsLst>
            <a:lin ang="5400000" scaled="1"/>
          </a:gradFill>
          <a:ln w="127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Angular Movements</a:t>
            </a:r>
            <a:endParaRPr lang="en-CA" dirty="0"/>
          </a:p>
        </p:txBody>
      </p:sp>
      <p:sp>
        <p:nvSpPr>
          <p:cNvPr id="19" name="Line 10"/>
          <p:cNvSpPr>
            <a:spLocks noChangeShapeType="1"/>
          </p:cNvSpPr>
          <p:nvPr/>
        </p:nvSpPr>
        <p:spPr bwMode="auto">
          <a:xfrm flipV="1">
            <a:off x="6224240" y="3849027"/>
            <a:ext cx="381000" cy="304800"/>
          </a:xfrm>
          <a:prstGeom prst="line">
            <a:avLst/>
          </a:prstGeom>
          <a:noFill/>
          <a:ln w="38100">
            <a:solidFill>
              <a:srgbClr val="FFC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pic>
        <p:nvPicPr>
          <p:cNvPr id="4100" name="Picture 4" descr="E:\Chapter_08\D_JPEG_Images_and_Tables\Labeled\figure_08_05a_labeled.jpg"/>
          <p:cNvPicPr>
            <a:picLocks noChangeAspect="1" noChangeArrowheads="1"/>
          </p:cNvPicPr>
          <p:nvPr/>
        </p:nvPicPr>
        <p:blipFill>
          <a:blip r:embed="rId4" cstate="print"/>
          <a:srcRect l="25765" t="4166" r="22484" b="13045"/>
          <a:stretch>
            <a:fillRect/>
          </a:stretch>
        </p:blipFill>
        <p:spPr bwMode="auto">
          <a:xfrm>
            <a:off x="951514" y="4103649"/>
            <a:ext cx="2376121" cy="26985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msotw9_temp0"/>
          <p:cNvPicPr>
            <a:picLocks noChangeAspect="1" noChangeArrowheads="1"/>
          </p:cNvPicPr>
          <p:nvPr/>
        </p:nvPicPr>
        <p:blipFill>
          <a:blip r:embed="rId2" cstate="print">
            <a:lum bright="-10000" contrast="30000"/>
          </a:blip>
          <a:srcRect l="2945" t="3957" r="4066" b="1915"/>
          <a:stretch>
            <a:fillRect/>
          </a:stretch>
        </p:blipFill>
        <p:spPr bwMode="auto">
          <a:xfrm>
            <a:off x="0" y="0"/>
            <a:ext cx="5749925" cy="6400800"/>
          </a:xfrm>
          <a:prstGeom prst="rect">
            <a:avLst/>
          </a:prstGeom>
          <a:noFill/>
          <a:ln w="28575">
            <a:solidFill>
              <a:schemeClr val="accent2"/>
            </a:solidFill>
            <a:miter lim="800000"/>
            <a:headEnd/>
            <a:tailEnd/>
          </a:ln>
          <a:effectLst/>
        </p:spPr>
      </p:pic>
      <p:pic>
        <p:nvPicPr>
          <p:cNvPr id="11267" name="Picture 3" descr="msotw9_temp0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1807" t="2809" r="4218" b="4494"/>
          <a:stretch>
            <a:fillRect/>
          </a:stretch>
        </p:blipFill>
        <p:spPr bwMode="auto">
          <a:xfrm>
            <a:off x="5794375" y="2133600"/>
            <a:ext cx="3349625" cy="4724400"/>
          </a:xfrm>
          <a:prstGeom prst="rect">
            <a:avLst/>
          </a:prstGeom>
          <a:noFill/>
          <a:ln w="28575">
            <a:solidFill>
              <a:schemeClr val="accent2"/>
            </a:solidFill>
            <a:miter lim="800000"/>
            <a:headEnd/>
            <a:tailEnd/>
          </a:ln>
          <a:effectLst/>
        </p:spPr>
      </p:pic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6003925" y="188913"/>
            <a:ext cx="2228850" cy="379412"/>
          </a:xfrm>
          <a:prstGeom prst="rect">
            <a:avLst/>
          </a:prstGeom>
          <a:gradFill rotWithShape="0">
            <a:gsLst>
              <a:gs pos="0">
                <a:srgbClr val="3366FF"/>
              </a:gs>
              <a:gs pos="50000">
                <a:srgbClr val="3366FF">
                  <a:gamma/>
                  <a:tint val="0"/>
                  <a:invGamma/>
                </a:srgbClr>
              </a:gs>
              <a:gs pos="100000">
                <a:srgbClr val="3366FF"/>
              </a:gs>
            </a:gsLst>
            <a:lin ang="5400000" scaled="1"/>
          </a:gradFill>
          <a:ln w="127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Angular movements</a:t>
            </a:r>
            <a:endParaRPr lang="en-CA"/>
          </a:p>
        </p:txBody>
      </p:sp>
      <p:sp>
        <p:nvSpPr>
          <p:cNvPr id="11269" name="Line 5"/>
          <p:cNvSpPr>
            <a:spLocks noChangeShapeType="1"/>
          </p:cNvSpPr>
          <p:nvPr/>
        </p:nvSpPr>
        <p:spPr bwMode="auto">
          <a:xfrm flipH="1" flipV="1">
            <a:off x="2590800" y="457200"/>
            <a:ext cx="3429000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270" name="Line 6"/>
          <p:cNvSpPr>
            <a:spLocks noChangeShapeType="1"/>
          </p:cNvSpPr>
          <p:nvPr/>
        </p:nvSpPr>
        <p:spPr bwMode="auto">
          <a:xfrm flipH="1">
            <a:off x="4800600" y="457200"/>
            <a:ext cx="1524000" cy="83820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271" name="Line 7"/>
          <p:cNvSpPr>
            <a:spLocks noChangeShapeType="1"/>
          </p:cNvSpPr>
          <p:nvPr/>
        </p:nvSpPr>
        <p:spPr bwMode="auto">
          <a:xfrm flipH="1">
            <a:off x="2362200" y="533400"/>
            <a:ext cx="4419600" cy="289560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6918325" y="1331913"/>
            <a:ext cx="1162050" cy="379412"/>
          </a:xfrm>
          <a:prstGeom prst="rect">
            <a:avLst/>
          </a:prstGeom>
          <a:gradFill rotWithShape="0">
            <a:gsLst>
              <a:gs pos="0">
                <a:srgbClr val="99CCFF"/>
              </a:gs>
              <a:gs pos="50000">
                <a:srgbClr val="99CCFF">
                  <a:gamma/>
                  <a:tint val="0"/>
                  <a:invGamma/>
                </a:srgbClr>
              </a:gs>
              <a:gs pos="100000">
                <a:srgbClr val="99CCFF"/>
              </a:gs>
            </a:gsLst>
            <a:lin ang="5400000" scaled="1"/>
          </a:gradFill>
          <a:ln w="127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Rotations</a:t>
            </a:r>
            <a:endParaRPr lang="en-CA"/>
          </a:p>
        </p:txBody>
      </p:sp>
      <p:sp>
        <p:nvSpPr>
          <p:cNvPr id="11273" name="Line 9"/>
          <p:cNvSpPr>
            <a:spLocks noChangeShapeType="1"/>
          </p:cNvSpPr>
          <p:nvPr/>
        </p:nvSpPr>
        <p:spPr bwMode="auto">
          <a:xfrm flipH="1">
            <a:off x="5257800" y="1752600"/>
            <a:ext cx="1676400" cy="1295400"/>
          </a:xfrm>
          <a:prstGeom prst="line">
            <a:avLst/>
          </a:prstGeom>
          <a:noFill/>
          <a:ln w="38100">
            <a:solidFill>
              <a:srgbClr val="6699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msotw9_temp0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 t="1634" r="3906" b="1907"/>
          <a:stretch>
            <a:fillRect/>
          </a:stretch>
        </p:blipFill>
        <p:spPr bwMode="auto">
          <a:xfrm>
            <a:off x="228600" y="304800"/>
            <a:ext cx="4130675" cy="5943600"/>
          </a:xfrm>
          <a:prstGeom prst="rect">
            <a:avLst/>
          </a:prstGeom>
          <a:noFill/>
          <a:ln w="9525">
            <a:solidFill>
              <a:srgbClr val="FF5050"/>
            </a:solidFill>
            <a:miter lim="800000"/>
            <a:headEnd/>
            <a:tailEnd/>
          </a:ln>
          <a:effectLst/>
        </p:spPr>
      </p:pic>
      <p:pic>
        <p:nvPicPr>
          <p:cNvPr id="12291" name="Picture 3" descr="msotw9_temp0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2542" t="6000" b="3999"/>
          <a:stretch>
            <a:fillRect/>
          </a:stretch>
        </p:blipFill>
        <p:spPr bwMode="auto">
          <a:xfrm>
            <a:off x="4419600" y="762000"/>
            <a:ext cx="4495800" cy="3240088"/>
          </a:xfrm>
          <a:prstGeom prst="rect">
            <a:avLst/>
          </a:prstGeom>
          <a:noFill/>
          <a:ln w="9525">
            <a:solidFill>
              <a:srgbClr val="FF5050"/>
            </a:solidFill>
            <a:miter lim="800000"/>
            <a:headEnd/>
            <a:tailEnd/>
          </a:ln>
          <a:effectLst/>
        </p:spPr>
      </p:pic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5318125" y="4684713"/>
            <a:ext cx="2178050" cy="366712"/>
          </a:xfrm>
          <a:prstGeom prst="rect">
            <a:avLst/>
          </a:prstGeom>
          <a:gradFill rotWithShape="0">
            <a:gsLst>
              <a:gs pos="0">
                <a:srgbClr val="666699"/>
              </a:gs>
              <a:gs pos="50000">
                <a:srgbClr val="666699">
                  <a:gamma/>
                  <a:tint val="0"/>
                  <a:invGamma/>
                </a:srgbClr>
              </a:gs>
              <a:gs pos="100000">
                <a:srgbClr val="666699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Special movements</a:t>
            </a:r>
            <a:endParaRPr lang="en-CA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442369" y="6209756"/>
            <a:ext cx="142218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800" b="1" dirty="0">
                <a:solidFill>
                  <a:srgbClr val="006600"/>
                </a:solidFill>
              </a:rPr>
              <a:t>Fig. 8.7</a:t>
            </a:r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490653" y="149884"/>
            <a:ext cx="839129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000" b="1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Shape</a:t>
            </a:r>
            <a:r>
              <a:rPr lang="en-US" sz="2000" b="1" dirty="0">
                <a:solidFill>
                  <a:srgbClr val="006600"/>
                </a:solidFill>
              </a:rPr>
              <a:t> of articulating surfaces determines types of movements permitted by these synovial joints</a:t>
            </a: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1867359" y="4750496"/>
            <a:ext cx="5358631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00050" indent="-400050" algn="ctr" eaLnBrk="0" hangingPunct="0">
              <a:buFontTx/>
              <a:buAutoNum type="arabicParenBoth"/>
            </a:pPr>
            <a:r>
              <a:rPr lang="en-US" sz="2000" b="1" u="sng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plane joint</a:t>
            </a:r>
            <a:r>
              <a:rPr lang="en-US" sz="2000" b="1" u="sng" dirty="0">
                <a:solidFill>
                  <a:srgbClr val="006600"/>
                </a:solidFill>
              </a:rPr>
              <a:t>: </a:t>
            </a:r>
          </a:p>
          <a:p>
            <a:pPr marL="457200" indent="-457200" algn="ctr" eaLnBrk="0" hangingPunct="0"/>
            <a:r>
              <a:rPr lang="en-US" sz="2000" b="1" dirty="0">
                <a:solidFill>
                  <a:srgbClr val="006600"/>
                </a:solidFill>
              </a:rPr>
              <a:t>2 flat opposing surfaces</a:t>
            </a:r>
          </a:p>
          <a:p>
            <a:pPr marL="457200" indent="-457200" algn="ctr" eaLnBrk="0" hangingPunct="0"/>
            <a:r>
              <a:rPr lang="en-US" sz="2000" b="1" dirty="0" smtClean="0">
                <a:solidFill>
                  <a:srgbClr val="006600"/>
                </a:solidFill>
              </a:rPr>
              <a:t>gliding</a:t>
            </a:r>
            <a:endParaRPr lang="en-US" sz="2000" b="1" dirty="0">
              <a:solidFill>
                <a:srgbClr val="006600"/>
              </a:solidFill>
            </a:endParaRPr>
          </a:p>
          <a:p>
            <a:pPr marL="457200" indent="-457200" algn="ctr" eaLnBrk="0" hangingPunct="0"/>
            <a:r>
              <a:rPr lang="en-US" sz="2000" b="1" dirty="0">
                <a:solidFill>
                  <a:srgbClr val="006600"/>
                </a:solidFill>
              </a:rPr>
              <a:t>e.g. </a:t>
            </a:r>
            <a:r>
              <a:rPr lang="en-US" sz="2000" b="1" dirty="0" err="1">
                <a:solidFill>
                  <a:srgbClr val="006600"/>
                </a:solidFill>
              </a:rPr>
              <a:t>intercarpal</a:t>
            </a:r>
            <a:r>
              <a:rPr lang="en-US" sz="2000" b="1" dirty="0">
                <a:solidFill>
                  <a:srgbClr val="006600"/>
                </a:solidFill>
              </a:rPr>
              <a:t> joints</a:t>
            </a:r>
          </a:p>
        </p:txBody>
      </p:sp>
      <p:pic>
        <p:nvPicPr>
          <p:cNvPr id="5122" name="Picture 2" descr="E:\Chapter_08\D_JPEG_Images_and_Tables\Labeled\figure_08_07a_labeled.jpg"/>
          <p:cNvPicPr>
            <a:picLocks noChangeAspect="1" noChangeArrowheads="1"/>
          </p:cNvPicPr>
          <p:nvPr/>
        </p:nvPicPr>
        <p:blipFill>
          <a:blip r:embed="rId2" cstate="print"/>
          <a:srcRect l="1674" r="633" b="8049"/>
          <a:stretch>
            <a:fillRect/>
          </a:stretch>
        </p:blipFill>
        <p:spPr bwMode="auto">
          <a:xfrm>
            <a:off x="81463" y="1014462"/>
            <a:ext cx="8984480" cy="34125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9"/>
          <p:cNvSpPr txBox="1">
            <a:spLocks noChangeArrowheads="1"/>
          </p:cNvSpPr>
          <p:nvPr/>
        </p:nvSpPr>
        <p:spPr bwMode="auto">
          <a:xfrm>
            <a:off x="2723800" y="4960434"/>
            <a:ext cx="358035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38138" indent="-338138" algn="ctr" eaLnBrk="0" hangingPunct="0">
              <a:buFontTx/>
              <a:buAutoNum type="arabicParenBoth" startAt="2"/>
            </a:pPr>
            <a:r>
              <a:rPr lang="en-US" sz="2000" b="1" u="sng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hinge joint</a:t>
            </a:r>
            <a:r>
              <a:rPr lang="en-US" sz="2000" b="1" u="sng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:  </a:t>
            </a:r>
            <a:r>
              <a:rPr lang="en-US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cylinder </a:t>
            </a:r>
            <a:r>
              <a:rPr lang="en-US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into </a:t>
            </a:r>
            <a:r>
              <a:rPr lang="en-US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trough –  flexion/ extension  e.g</a:t>
            </a:r>
            <a:r>
              <a:rPr lang="en-US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. elbow     </a:t>
            </a:r>
          </a:p>
        </p:txBody>
      </p:sp>
      <p:pic>
        <p:nvPicPr>
          <p:cNvPr id="6146" name="Picture 2" descr="E:\Chapter_08\D_JPEG_Images_and_Tables\Labeled\figure_08_07b_labeled.jpg"/>
          <p:cNvPicPr>
            <a:picLocks noChangeAspect="1" noChangeArrowheads="1"/>
          </p:cNvPicPr>
          <p:nvPr/>
        </p:nvPicPr>
        <p:blipFill>
          <a:blip r:embed="rId2" cstate="print"/>
          <a:srcRect b="7425"/>
          <a:stretch>
            <a:fillRect/>
          </a:stretch>
        </p:blipFill>
        <p:spPr bwMode="auto">
          <a:xfrm>
            <a:off x="274320" y="1238529"/>
            <a:ext cx="8595360" cy="3188505"/>
          </a:xfrm>
          <a:prstGeom prst="rect">
            <a:avLst/>
          </a:prstGeom>
          <a:noFill/>
        </p:spPr>
      </p:pic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513350" y="5878861"/>
            <a:ext cx="1670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b="1" dirty="0"/>
              <a:t>Fig. 8.7 (cont)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513350" y="5878861"/>
            <a:ext cx="1670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b="1" dirty="0"/>
              <a:t>Fig. 8.7 (cont)</a:t>
            </a:r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1752600" y="152400"/>
            <a:ext cx="35814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2000" b="1" dirty="0">
                <a:solidFill>
                  <a:srgbClr val="7030A0"/>
                </a:solidFill>
              </a:rPr>
              <a:t>(3) </a:t>
            </a:r>
            <a:r>
              <a:rPr lang="en-US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pivot joint</a:t>
            </a:r>
            <a:r>
              <a:rPr lang="en-US" sz="2000" b="1" dirty="0">
                <a:solidFill>
                  <a:srgbClr val="7030A0"/>
                </a:solidFill>
              </a:rPr>
              <a:t> :</a:t>
            </a:r>
          </a:p>
          <a:p>
            <a:pPr algn="ctr" eaLnBrk="0" hangingPunct="0"/>
            <a:r>
              <a:rPr lang="en-US" sz="2000" b="1" dirty="0" smtClean="0">
                <a:solidFill>
                  <a:srgbClr val="7030A0"/>
                </a:solidFill>
              </a:rPr>
              <a:t>insertion </a:t>
            </a:r>
            <a:r>
              <a:rPr lang="en-US" sz="2000" b="1" dirty="0">
                <a:solidFill>
                  <a:srgbClr val="7030A0"/>
                </a:solidFill>
              </a:rPr>
              <a:t>into a ring or sleeve </a:t>
            </a:r>
            <a:r>
              <a:rPr lang="en-US" sz="2000" b="1" dirty="0" err="1">
                <a:solidFill>
                  <a:srgbClr val="7030A0"/>
                </a:solidFill>
              </a:rPr>
              <a:t>eg</a:t>
            </a:r>
            <a:r>
              <a:rPr lang="en-US" sz="2000" b="1" dirty="0">
                <a:solidFill>
                  <a:srgbClr val="7030A0"/>
                </a:solidFill>
              </a:rPr>
              <a:t>: between atlas &amp; dens of axis</a:t>
            </a:r>
          </a:p>
        </p:txBody>
      </p:sp>
      <p:pic>
        <p:nvPicPr>
          <p:cNvPr id="7170" name="Picture 2" descr="E:\Chapter_08\D_JPEG_Images_and_Tables\Labeled\figure_08_07c_labeled.jpg"/>
          <p:cNvPicPr>
            <a:picLocks noChangeAspect="1" noChangeArrowheads="1"/>
          </p:cNvPicPr>
          <p:nvPr/>
        </p:nvPicPr>
        <p:blipFill>
          <a:blip r:embed="rId2" cstate="print"/>
          <a:srcRect b="9506"/>
          <a:stretch>
            <a:fillRect/>
          </a:stretch>
        </p:blipFill>
        <p:spPr bwMode="auto">
          <a:xfrm>
            <a:off x="135991" y="1750741"/>
            <a:ext cx="8910190" cy="33453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9"/>
          <p:cNvSpPr txBox="1">
            <a:spLocks noChangeArrowheads="1"/>
          </p:cNvSpPr>
          <p:nvPr/>
        </p:nvSpPr>
        <p:spPr bwMode="auto">
          <a:xfrm>
            <a:off x="1851102" y="323385"/>
            <a:ext cx="5018049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000" b="1" dirty="0">
                <a:solidFill>
                  <a:srgbClr val="0070C0"/>
                </a:solidFill>
              </a:rPr>
              <a:t>(4) </a:t>
            </a:r>
            <a:r>
              <a:rPr lang="en-US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condylar </a:t>
            </a:r>
            <a:r>
              <a:rPr lang="en-US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joint</a:t>
            </a:r>
            <a:r>
              <a:rPr lang="en-US" sz="2000" b="1" dirty="0">
                <a:solidFill>
                  <a:srgbClr val="0070C0"/>
                </a:solidFill>
              </a:rPr>
              <a:t> = “knuckle-like”- both articulating surfaces oval</a:t>
            </a:r>
          </a:p>
          <a:p>
            <a:pPr algn="ctr" eaLnBrk="0" hangingPunct="0"/>
            <a:r>
              <a:rPr lang="en-US" sz="2000" b="1" dirty="0">
                <a:solidFill>
                  <a:srgbClr val="0070C0"/>
                </a:solidFill>
              </a:rPr>
              <a:t>all planes of motion</a:t>
            </a:r>
          </a:p>
        </p:txBody>
      </p:sp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513350" y="5878861"/>
            <a:ext cx="1670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b="1" dirty="0"/>
              <a:t>Fig. 8.7 (cont)</a:t>
            </a:r>
          </a:p>
        </p:txBody>
      </p:sp>
      <p:pic>
        <p:nvPicPr>
          <p:cNvPr id="8194" name="Picture 2" descr="E:\Chapter_08\D_JPEG_Images_and_Tables\Labeled\figure_08_07d_labeled.jpg"/>
          <p:cNvPicPr>
            <a:picLocks noChangeAspect="1" noChangeArrowheads="1"/>
          </p:cNvPicPr>
          <p:nvPr/>
        </p:nvPicPr>
        <p:blipFill>
          <a:blip r:embed="rId2" cstate="print"/>
          <a:srcRect b="8983"/>
          <a:stretch>
            <a:fillRect/>
          </a:stretch>
        </p:blipFill>
        <p:spPr bwMode="auto">
          <a:xfrm>
            <a:off x="40468" y="2141034"/>
            <a:ext cx="9023378" cy="338997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297365" y="6094142"/>
            <a:ext cx="1670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b="1" dirty="0"/>
              <a:t>Fig. 8.7 (cont)</a:t>
            </a:r>
          </a:p>
        </p:txBody>
      </p:sp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2204223" y="4852639"/>
            <a:ext cx="5345151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000" b="1" dirty="0">
                <a:solidFill>
                  <a:srgbClr val="0070C0"/>
                </a:solidFill>
              </a:rPr>
              <a:t>(5) Saddle joint – similar to </a:t>
            </a:r>
            <a:r>
              <a:rPr lang="en-US" sz="2000" b="1" dirty="0" smtClean="0">
                <a:solidFill>
                  <a:srgbClr val="0070C0"/>
                </a:solidFill>
              </a:rPr>
              <a:t>condylar, </a:t>
            </a:r>
            <a:r>
              <a:rPr lang="en-US" sz="2000" b="1" dirty="0">
                <a:solidFill>
                  <a:srgbClr val="0070C0"/>
                </a:solidFill>
              </a:rPr>
              <a:t>but saddle shape permits even more freedom of movement</a:t>
            </a:r>
          </a:p>
        </p:txBody>
      </p:sp>
      <p:pic>
        <p:nvPicPr>
          <p:cNvPr id="9218" name="Picture 2" descr="E:\Chapter_08\D_JPEG_Images_and_Tables\Labeled\figure_08_07e_labeled.jpg"/>
          <p:cNvPicPr>
            <a:picLocks noChangeAspect="1" noChangeArrowheads="1"/>
          </p:cNvPicPr>
          <p:nvPr/>
        </p:nvPicPr>
        <p:blipFill>
          <a:blip r:embed="rId2" cstate="print"/>
          <a:srcRect l="1349" t="1125" r="1090" b="9612"/>
          <a:stretch>
            <a:fillRect/>
          </a:stretch>
        </p:blipFill>
        <p:spPr bwMode="auto">
          <a:xfrm>
            <a:off x="167269" y="1081668"/>
            <a:ext cx="8799097" cy="33230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/>
          <p:cNvSpPr txBox="1">
            <a:spLocks noChangeArrowheads="1"/>
          </p:cNvSpPr>
          <p:nvPr/>
        </p:nvSpPr>
        <p:spPr bwMode="auto">
          <a:xfrm>
            <a:off x="2854713" y="5443653"/>
            <a:ext cx="315823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2000" b="1" dirty="0">
                <a:solidFill>
                  <a:srgbClr val="800000"/>
                </a:solidFill>
              </a:rPr>
              <a:t>(6)  Ball-and-socket joint</a:t>
            </a:r>
          </a:p>
        </p:txBody>
      </p:sp>
      <p:pic>
        <p:nvPicPr>
          <p:cNvPr id="10242" name="Picture 2" descr="E:\Chapter_08\D_JPEG_Images_and_Tables\Labeled\figure_08_07f_labeled.jpg"/>
          <p:cNvPicPr>
            <a:picLocks noChangeAspect="1" noChangeArrowheads="1"/>
          </p:cNvPicPr>
          <p:nvPr/>
        </p:nvPicPr>
        <p:blipFill>
          <a:blip r:embed="rId2" cstate="print"/>
          <a:srcRect b="7950"/>
          <a:stretch>
            <a:fillRect/>
          </a:stretch>
        </p:blipFill>
        <p:spPr bwMode="auto">
          <a:xfrm>
            <a:off x="22320" y="1550020"/>
            <a:ext cx="9044745" cy="33007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08-08_a-bkneejoint_l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b="10153"/>
          <a:stretch>
            <a:fillRect/>
          </a:stretch>
        </p:blipFill>
        <p:spPr bwMode="auto">
          <a:xfrm>
            <a:off x="95250" y="52388"/>
            <a:ext cx="8855075" cy="4538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1987" name="Text Box 3"/>
          <p:cNvSpPr txBox="1">
            <a:spLocks noChangeArrowheads="1"/>
          </p:cNvSpPr>
          <p:nvPr/>
        </p:nvSpPr>
        <p:spPr bwMode="auto">
          <a:xfrm>
            <a:off x="7615824" y="6507163"/>
            <a:ext cx="129957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1200" b="1" dirty="0">
                <a:solidFill>
                  <a:schemeClr val="accent2"/>
                </a:solidFill>
              </a:rPr>
              <a:t>Figure </a:t>
            </a:r>
            <a:r>
              <a:rPr lang="en-US" sz="1200" b="1" dirty="0" smtClean="0">
                <a:solidFill>
                  <a:schemeClr val="accent2"/>
                </a:solidFill>
              </a:rPr>
              <a:t>8.8</a:t>
            </a:r>
            <a:endParaRPr lang="en-US" sz="1200" b="1" dirty="0">
              <a:solidFill>
                <a:schemeClr val="accent2"/>
              </a:solidFill>
            </a:endParaRPr>
          </a:p>
        </p:txBody>
      </p:sp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209550" y="4489450"/>
            <a:ext cx="8934450" cy="229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Knee joint – flexion extension and slight rotation</a:t>
            </a:r>
          </a:p>
          <a:p>
            <a:pPr>
              <a:spcBef>
                <a:spcPct val="50000"/>
              </a:spcBef>
            </a:pPr>
            <a:r>
              <a:rPr lang="en-US" dirty="0"/>
              <a:t>Three joints – </a:t>
            </a:r>
            <a:r>
              <a:rPr lang="en-US" dirty="0" err="1"/>
              <a:t>femoropatellar</a:t>
            </a:r>
            <a:r>
              <a:rPr lang="en-US" dirty="0"/>
              <a:t>, lateral </a:t>
            </a:r>
            <a:r>
              <a:rPr lang="en-US" dirty="0" err="1"/>
              <a:t>tibiofemoral</a:t>
            </a:r>
            <a:r>
              <a:rPr lang="en-US" baseline="30000" dirty="0"/>
              <a:t> </a:t>
            </a:r>
            <a:r>
              <a:rPr lang="en-US" dirty="0"/>
              <a:t> and medial </a:t>
            </a:r>
            <a:r>
              <a:rPr lang="en-US" dirty="0" err="1" smtClean="0"/>
              <a:t>tibiofemoral</a:t>
            </a:r>
            <a:endParaRPr lang="en-US" b="1" baseline="30000" dirty="0"/>
          </a:p>
          <a:p>
            <a:pPr>
              <a:spcBef>
                <a:spcPct val="50000"/>
              </a:spcBef>
            </a:pPr>
            <a:r>
              <a:rPr lang="en-US" dirty="0" err="1"/>
              <a:t>Anteriorly</a:t>
            </a:r>
            <a:r>
              <a:rPr lang="en-US" dirty="0"/>
              <a:t> the </a:t>
            </a:r>
            <a:r>
              <a:rPr lang="en-US" dirty="0" smtClean="0"/>
              <a:t>joint </a:t>
            </a:r>
            <a:r>
              <a:rPr lang="en-US" dirty="0"/>
              <a:t>capsule is replaced by three broad ligaments </a:t>
            </a:r>
            <a:r>
              <a:rPr lang="en-US" dirty="0" smtClean="0"/>
              <a:t>that </a:t>
            </a:r>
            <a:r>
              <a:rPr lang="en-US" dirty="0"/>
              <a:t>are continuous with the </a:t>
            </a:r>
            <a:r>
              <a:rPr lang="en-US" dirty="0" err="1"/>
              <a:t>quadiceps</a:t>
            </a:r>
            <a:r>
              <a:rPr lang="en-US" dirty="0"/>
              <a:t> tendon.  There are two </a:t>
            </a:r>
            <a:r>
              <a:rPr lang="en-US" dirty="0" smtClean="0"/>
              <a:t>intracapsular </a:t>
            </a:r>
            <a:r>
              <a:rPr lang="en-US" dirty="0"/>
              <a:t>ligaments (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anterior and posterior cruciate</a:t>
            </a:r>
            <a:r>
              <a:rPr lang="en-US" dirty="0"/>
              <a:t>), two 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menisci</a:t>
            </a:r>
            <a:r>
              <a:rPr lang="en-US" dirty="0"/>
              <a:t> (medial and lateral, attached at the fibrous capsule) and two </a:t>
            </a:r>
            <a:r>
              <a:rPr lang="en-US" dirty="0" err="1"/>
              <a:t>extracapsular</a:t>
            </a:r>
            <a:r>
              <a:rPr lang="en-US" dirty="0"/>
              <a:t> ligaments (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fibular collateral </a:t>
            </a:r>
            <a:r>
              <a:rPr lang="en-US" dirty="0"/>
              <a:t>and 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tibial collateral</a:t>
            </a:r>
            <a:r>
              <a:rPr lang="en-US" dirty="0"/>
              <a:t>).  Note the subcutaneous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prepatellar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bursa </a:t>
            </a:r>
            <a:r>
              <a:rPr lang="en-US" dirty="0"/>
              <a:t>(water on the knee).</a:t>
            </a:r>
          </a:p>
        </p:txBody>
      </p:sp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1219200" y="3886200"/>
            <a:ext cx="2209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Lateral view</a:t>
            </a:r>
          </a:p>
        </p:txBody>
      </p:sp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6143625" y="4575175"/>
            <a:ext cx="2209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Frontal view</a:t>
            </a:r>
          </a:p>
        </p:txBody>
      </p:sp>
      <p:sp>
        <p:nvSpPr>
          <p:cNvPr id="41994" name="Text Box 10"/>
          <p:cNvSpPr txBox="1">
            <a:spLocks noChangeArrowheads="1"/>
          </p:cNvSpPr>
          <p:nvPr/>
        </p:nvSpPr>
        <p:spPr bwMode="auto">
          <a:xfrm>
            <a:off x="38100" y="188913"/>
            <a:ext cx="1555234" cy="46166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/>
              <a:t>Knee joint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2"/>
          <p:cNvSpPr txBox="1">
            <a:spLocks noChangeArrowheads="1"/>
          </p:cNvSpPr>
          <p:nvPr/>
        </p:nvSpPr>
        <p:spPr bwMode="auto">
          <a:xfrm>
            <a:off x="0" y="5845175"/>
            <a:ext cx="91440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This slide is not to introduce new material, but to show the joint in context of muscle attachments – Note that the cruciate ligaments are covered by synovial membrane and therefore are outside the synovial cavity and that the knee locks by rotating medially.   </a:t>
            </a:r>
          </a:p>
        </p:txBody>
      </p:sp>
      <p:pic>
        <p:nvPicPr>
          <p:cNvPr id="43012" name="Picture 4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b="752"/>
          <a:stretch>
            <a:fillRect/>
          </a:stretch>
        </p:blipFill>
        <p:spPr bwMode="auto">
          <a:xfrm>
            <a:off x="44604" y="999312"/>
            <a:ext cx="3275013" cy="397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958850" y="5013325"/>
            <a:ext cx="15414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u="sng"/>
              <a:t>Knee joint</a:t>
            </a:r>
          </a:p>
        </p:txBody>
      </p:sp>
      <p:pic>
        <p:nvPicPr>
          <p:cNvPr id="11266" name="Picture 2" descr="E:\Chapter_08\D_JPEG_Images_and_Tables\Unlabeled_without_leaders\figure_08_09_unlabeled.jpg"/>
          <p:cNvPicPr>
            <a:picLocks noChangeAspect="1" noChangeArrowheads="1"/>
          </p:cNvPicPr>
          <p:nvPr/>
        </p:nvPicPr>
        <p:blipFill>
          <a:blip r:embed="rId3" cstate="print"/>
          <a:srcRect l="2793" t="4143" r="21528" b="18227"/>
          <a:stretch>
            <a:fillRect/>
          </a:stretch>
        </p:blipFill>
        <p:spPr bwMode="auto">
          <a:xfrm>
            <a:off x="6401089" y="0"/>
            <a:ext cx="2742911" cy="2475571"/>
          </a:xfrm>
          <a:prstGeom prst="rect">
            <a:avLst/>
          </a:prstGeom>
          <a:noFill/>
        </p:spPr>
      </p:pic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237995" y="37578"/>
            <a:ext cx="634408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400" dirty="0" smtClean="0"/>
              <a:t>Tearing </a:t>
            </a:r>
            <a:r>
              <a:rPr lang="en-US" sz="2400" dirty="0"/>
              <a:t>of:  </a:t>
            </a:r>
            <a:r>
              <a:rPr lang="en-US" sz="2400" dirty="0" err="1"/>
              <a:t>tibial</a:t>
            </a:r>
            <a:r>
              <a:rPr lang="en-US" sz="2400" dirty="0"/>
              <a:t> collateral &amp; anterior </a:t>
            </a:r>
            <a:r>
              <a:rPr lang="en-US" sz="2400" dirty="0" err="1"/>
              <a:t>cruciate</a:t>
            </a:r>
            <a:r>
              <a:rPr lang="en-US" sz="2400" dirty="0"/>
              <a:t> ligaments and medial meniscus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 cstate="print">
            <a:lum bright="-6000" contrast="12000"/>
          </a:blip>
          <a:srcRect t="3463" r="4177" b="722"/>
          <a:stretch>
            <a:fillRect/>
          </a:stretch>
        </p:blipFill>
        <p:spPr bwMode="auto">
          <a:xfrm>
            <a:off x="3359150" y="1929161"/>
            <a:ext cx="3833387" cy="40065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08-10aelbowjoint_l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b="5663"/>
          <a:stretch>
            <a:fillRect/>
          </a:stretch>
        </p:blipFill>
        <p:spPr bwMode="auto">
          <a:xfrm>
            <a:off x="152400" y="609600"/>
            <a:ext cx="4648200" cy="357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7315200" y="6507163"/>
            <a:ext cx="16002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0" hangingPunct="0"/>
            <a:r>
              <a:rPr lang="en-US" sz="1200" b="1" dirty="0">
                <a:solidFill>
                  <a:schemeClr val="accent2"/>
                </a:solidFill>
              </a:rPr>
              <a:t>Figure </a:t>
            </a:r>
            <a:r>
              <a:rPr lang="en-US" sz="1200" b="1" dirty="0" smtClean="0">
                <a:solidFill>
                  <a:schemeClr val="accent2"/>
                </a:solidFill>
              </a:rPr>
              <a:t>8.11a</a:t>
            </a:r>
            <a:endParaRPr lang="en-US" sz="1200" b="1" dirty="0">
              <a:solidFill>
                <a:schemeClr val="accent2"/>
              </a:solidFill>
            </a:endParaRPr>
          </a:p>
        </p:txBody>
      </p:sp>
      <p:pic>
        <p:nvPicPr>
          <p:cNvPr id="44036" name="Picture 4" descr="08-10belbowjoint_l"/>
          <p:cNvPicPr>
            <a:picLocks noChangeAspect="1" noChangeArrowheads="1"/>
          </p:cNvPicPr>
          <p:nvPr/>
        </p:nvPicPr>
        <p:blipFill>
          <a:blip r:embed="rId4" cstate="print">
            <a:lum bright="-6000" contrast="12000"/>
          </a:blip>
          <a:srcRect t="2118"/>
          <a:stretch>
            <a:fillRect/>
          </a:stretch>
        </p:blipFill>
        <p:spPr bwMode="auto">
          <a:xfrm>
            <a:off x="4851400" y="307975"/>
            <a:ext cx="4159250" cy="352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76200" y="74613"/>
            <a:ext cx="1660525" cy="457200"/>
          </a:xfrm>
          <a:prstGeom prst="rect">
            <a:avLst/>
          </a:prstGeom>
          <a:noFill/>
          <a:ln w="9525">
            <a:solidFill>
              <a:srgbClr val="0066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/>
              <a:t>Elbow joint</a:t>
            </a:r>
          </a:p>
        </p:txBody>
      </p:sp>
      <p:pic>
        <p:nvPicPr>
          <p:cNvPr id="44038" name="Picture 6" descr="08-10delbowjoint_l"/>
          <p:cNvPicPr>
            <a:picLocks noChangeAspect="1" noChangeArrowheads="1"/>
          </p:cNvPicPr>
          <p:nvPr/>
        </p:nvPicPr>
        <p:blipFill>
          <a:blip r:embed="rId5" cstate="print">
            <a:lum bright="-6000" contrast="12000"/>
          </a:blip>
          <a:srcRect b="7527"/>
          <a:stretch>
            <a:fillRect/>
          </a:stretch>
        </p:blipFill>
        <p:spPr bwMode="auto">
          <a:xfrm>
            <a:off x="4846638" y="3687763"/>
            <a:ext cx="3862387" cy="280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4039" name="Text Box 7"/>
          <p:cNvSpPr txBox="1">
            <a:spLocks noChangeArrowheads="1"/>
          </p:cNvSpPr>
          <p:nvPr/>
        </p:nvSpPr>
        <p:spPr bwMode="auto">
          <a:xfrm>
            <a:off x="158750" y="4381500"/>
            <a:ext cx="4632325" cy="201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Hinge joint: - largely through the articulation of the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trochlea</a:t>
            </a:r>
            <a:r>
              <a:rPr lang="en-US" dirty="0"/>
              <a:t> of the </a:t>
            </a:r>
            <a:r>
              <a:rPr lang="en-US" dirty="0" err="1"/>
              <a:t>humerus</a:t>
            </a:r>
            <a:r>
              <a:rPr lang="en-US" dirty="0"/>
              <a:t>  with the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trochlear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notch </a:t>
            </a:r>
            <a:r>
              <a:rPr lang="en-US" dirty="0"/>
              <a:t>on the ulna.  The joint is stabilized by collateral ligaments and of note is the 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annular ligament </a:t>
            </a:r>
            <a:r>
              <a:rPr lang="en-US" dirty="0"/>
              <a:t>allowing rotation of the radius during </a:t>
            </a:r>
            <a:r>
              <a:rPr lang="en-US" dirty="0" err="1"/>
              <a:t>pronation</a:t>
            </a:r>
            <a:r>
              <a:rPr lang="en-US" dirty="0"/>
              <a:t> and </a:t>
            </a:r>
            <a:r>
              <a:rPr lang="en-US" dirty="0" err="1"/>
              <a:t>supination</a:t>
            </a:r>
            <a:r>
              <a:rPr lang="en-US" dirty="0"/>
              <a:t>.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08-11ashoulderjnt_l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b="5058"/>
          <a:stretch>
            <a:fillRect/>
          </a:stretch>
        </p:blipFill>
        <p:spPr bwMode="auto">
          <a:xfrm>
            <a:off x="63500" y="714375"/>
            <a:ext cx="5016500" cy="401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5060" name="Picture 4" descr="08-11bshoulderjnt_l"/>
          <p:cNvPicPr>
            <a:picLocks noChangeAspect="1" noChangeArrowheads="1"/>
          </p:cNvPicPr>
          <p:nvPr/>
        </p:nvPicPr>
        <p:blipFill>
          <a:blip r:embed="rId4" cstate="print">
            <a:lum bright="-6000" contrast="12000"/>
          </a:blip>
          <a:srcRect b="3999"/>
          <a:stretch>
            <a:fillRect/>
          </a:stretch>
        </p:blipFill>
        <p:spPr bwMode="auto">
          <a:xfrm>
            <a:off x="5041900" y="641350"/>
            <a:ext cx="3784600" cy="402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152400" y="76200"/>
            <a:ext cx="2102285" cy="457200"/>
          </a:xfrm>
          <a:prstGeom prst="rect">
            <a:avLst/>
          </a:prstGeom>
          <a:noFill/>
          <a:ln w="9525">
            <a:solidFill>
              <a:srgbClr val="0066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/>
              <a:t>Shoulder joint</a:t>
            </a:r>
          </a:p>
        </p:txBody>
      </p:sp>
      <p:sp>
        <p:nvSpPr>
          <p:cNvPr id="45062" name="Text Box 6"/>
          <p:cNvSpPr txBox="1">
            <a:spLocks noChangeArrowheads="1"/>
          </p:cNvSpPr>
          <p:nvPr/>
        </p:nvSpPr>
        <p:spPr bwMode="auto">
          <a:xfrm>
            <a:off x="381000" y="5200650"/>
            <a:ext cx="83058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err="1"/>
              <a:t>Glenohumoral</a:t>
            </a:r>
            <a:r>
              <a:rPr lang="en-US" dirty="0"/>
              <a:t> joint – the </a:t>
            </a:r>
            <a:r>
              <a:rPr lang="en-US" dirty="0" err="1"/>
              <a:t>glenoid</a:t>
            </a:r>
            <a:r>
              <a:rPr lang="en-US" dirty="0"/>
              <a:t> cavity is broadened slightly by the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glenoid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labrum </a:t>
            </a:r>
            <a:r>
              <a:rPr lang="en-US" dirty="0"/>
              <a:t>(</a:t>
            </a:r>
            <a:r>
              <a:rPr lang="en-US" dirty="0" err="1"/>
              <a:t>fibrocartilagenous</a:t>
            </a:r>
            <a:r>
              <a:rPr lang="en-US" dirty="0"/>
              <a:t> rim) but is still only 1/3</a:t>
            </a:r>
            <a:r>
              <a:rPr lang="en-US" baseline="30000" dirty="0"/>
              <a:t>rd</a:t>
            </a:r>
            <a:r>
              <a:rPr lang="en-US" dirty="0"/>
              <a:t> the size of the head of the </a:t>
            </a:r>
            <a:r>
              <a:rPr lang="en-US" dirty="0" err="1"/>
              <a:t>humerus</a:t>
            </a:r>
            <a:r>
              <a:rPr lang="en-US" dirty="0"/>
              <a:t>. The only </a:t>
            </a:r>
            <a:r>
              <a:rPr lang="en-US" dirty="0" smtClean="0"/>
              <a:t>ligament </a:t>
            </a:r>
            <a:r>
              <a:rPr lang="en-US" dirty="0"/>
              <a:t>of note is the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coracohumeral</a:t>
            </a:r>
            <a:r>
              <a:rPr lang="en-US" dirty="0"/>
              <a:t>. It is largely the tendons of the rotator cuff muscles that stabilize this joint.   </a:t>
            </a:r>
          </a:p>
        </p:txBody>
      </p:sp>
      <p:sp>
        <p:nvSpPr>
          <p:cNvPr id="45063" name="Text Box 7"/>
          <p:cNvSpPr txBox="1">
            <a:spLocks noChangeArrowheads="1"/>
          </p:cNvSpPr>
          <p:nvPr/>
        </p:nvSpPr>
        <p:spPr bwMode="auto">
          <a:xfrm>
            <a:off x="7213600" y="4776788"/>
            <a:ext cx="16002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1600" b="1" dirty="0">
                <a:solidFill>
                  <a:schemeClr val="accent2"/>
                </a:solidFill>
              </a:rPr>
              <a:t>Figure </a:t>
            </a:r>
            <a:r>
              <a:rPr lang="en-US" sz="1600" b="1" dirty="0" smtClean="0">
                <a:solidFill>
                  <a:schemeClr val="accent2"/>
                </a:solidFill>
              </a:rPr>
              <a:t>8.10</a:t>
            </a:r>
            <a:endParaRPr lang="en-US" sz="1600" b="1" dirty="0">
              <a:solidFill>
                <a:schemeClr val="accent2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08-12c-dhipjoint_l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b="6766"/>
          <a:stretch>
            <a:fillRect/>
          </a:stretch>
        </p:blipFill>
        <p:spPr bwMode="auto">
          <a:xfrm>
            <a:off x="127000" y="2895600"/>
            <a:ext cx="8866188" cy="369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6083" name="Text Box 3"/>
          <p:cNvSpPr txBox="1">
            <a:spLocks noChangeArrowheads="1"/>
          </p:cNvSpPr>
          <p:nvPr/>
        </p:nvSpPr>
        <p:spPr bwMode="auto">
          <a:xfrm>
            <a:off x="7162800" y="6507163"/>
            <a:ext cx="1752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1600" b="1" dirty="0">
                <a:solidFill>
                  <a:schemeClr val="accent2"/>
                </a:solidFill>
              </a:rPr>
              <a:t>Figure </a:t>
            </a:r>
            <a:r>
              <a:rPr lang="en-US" sz="1600" b="1" dirty="0" smtClean="0">
                <a:solidFill>
                  <a:schemeClr val="accent2"/>
                </a:solidFill>
              </a:rPr>
              <a:t>8.12</a:t>
            </a:r>
            <a:endParaRPr lang="en-US" sz="1600" b="1" dirty="0">
              <a:solidFill>
                <a:schemeClr val="accent2"/>
              </a:solidFill>
            </a:endParaRPr>
          </a:p>
        </p:txBody>
      </p:sp>
      <p:pic>
        <p:nvPicPr>
          <p:cNvPr id="46084" name="Picture 4"/>
          <p:cNvPicPr>
            <a:picLocks noChangeAspect="1" noChangeArrowheads="1"/>
          </p:cNvPicPr>
          <p:nvPr/>
        </p:nvPicPr>
        <p:blipFill>
          <a:blip r:embed="rId4" cstate="print">
            <a:lum bright="-6000" contrast="12000"/>
          </a:blip>
          <a:srcRect b="2747"/>
          <a:stretch>
            <a:fillRect/>
          </a:stretch>
        </p:blipFill>
        <p:spPr bwMode="auto">
          <a:xfrm>
            <a:off x="5265738" y="0"/>
            <a:ext cx="3452812" cy="279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6085" name="Text Box 5"/>
          <p:cNvSpPr txBox="1">
            <a:spLocks noChangeArrowheads="1"/>
          </p:cNvSpPr>
          <p:nvPr/>
        </p:nvSpPr>
        <p:spPr bwMode="auto">
          <a:xfrm>
            <a:off x="152400" y="76200"/>
            <a:ext cx="4876800" cy="279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u="sng" dirty="0">
                <a:solidFill>
                  <a:srgbClr val="006600"/>
                </a:solidFill>
              </a:rPr>
              <a:t>Hip joint</a:t>
            </a:r>
            <a:r>
              <a:rPr lang="en-US" dirty="0">
                <a:solidFill>
                  <a:srgbClr val="006600"/>
                </a:solidFill>
              </a:rPr>
              <a:t>   </a:t>
            </a:r>
            <a:r>
              <a:rPr lang="en-US" dirty="0"/>
              <a:t>A deep ball and socket joint. There is an </a:t>
            </a:r>
            <a:r>
              <a:rPr lang="en-US" dirty="0" err="1"/>
              <a:t>intracapsular</a:t>
            </a:r>
            <a:r>
              <a:rPr lang="en-US" dirty="0"/>
              <a:t> ligament (ligament of the head of the femur –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ligamentum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teres</a:t>
            </a:r>
            <a:r>
              <a:rPr lang="en-US" dirty="0"/>
              <a:t>) but its function in humans is unclear – damage to its artery however may lead to arthritis of the hip joint. </a:t>
            </a:r>
          </a:p>
          <a:p>
            <a:pPr>
              <a:spcBef>
                <a:spcPct val="50000"/>
              </a:spcBef>
            </a:pPr>
            <a:r>
              <a:rPr lang="en-US" dirty="0" err="1"/>
              <a:t>Extracapsular</a:t>
            </a:r>
            <a:r>
              <a:rPr lang="en-US" dirty="0"/>
              <a:t> ligaments to note are the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iliofemoral</a:t>
            </a:r>
            <a:r>
              <a:rPr lang="en-US" dirty="0"/>
              <a:t>,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pubofemoral</a:t>
            </a:r>
            <a:r>
              <a:rPr lang="en-US" dirty="0"/>
              <a:t> and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ischiofomoral</a:t>
            </a:r>
            <a:r>
              <a:rPr lang="en-US" dirty="0"/>
              <a:t> ligaments.</a:t>
            </a:r>
            <a:endParaRPr lang="en-US" u="sng" dirty="0"/>
          </a:p>
        </p:txBody>
      </p:sp>
    </p:spTree>
    <p:custDataLst>
      <p:tags r:id="rId1"/>
    </p:custData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08-13ajawjoint_l"/>
          <p:cNvPicPr>
            <a:picLocks noChangeAspect="1" noChangeArrowheads="1"/>
          </p:cNvPicPr>
          <p:nvPr/>
        </p:nvPicPr>
        <p:blipFill>
          <a:blip r:embed="rId4" cstate="print">
            <a:lum bright="-6000" contrast="12000"/>
          </a:blip>
          <a:srcRect b="5435"/>
          <a:stretch>
            <a:fillRect/>
          </a:stretch>
        </p:blipFill>
        <p:spPr bwMode="auto">
          <a:xfrm>
            <a:off x="101600" y="704850"/>
            <a:ext cx="4892675" cy="381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7107" name="Text Box 3"/>
          <p:cNvSpPr txBox="1">
            <a:spLocks noChangeArrowheads="1"/>
          </p:cNvSpPr>
          <p:nvPr/>
        </p:nvSpPr>
        <p:spPr bwMode="auto">
          <a:xfrm>
            <a:off x="7315200" y="6507163"/>
            <a:ext cx="16002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n-US" sz="1600" b="1" dirty="0">
                <a:solidFill>
                  <a:schemeClr val="accent2"/>
                </a:solidFill>
              </a:rPr>
              <a:t>Figure </a:t>
            </a:r>
            <a:r>
              <a:rPr lang="en-US" sz="1600" b="1" dirty="0" smtClean="0">
                <a:solidFill>
                  <a:schemeClr val="accent2"/>
                </a:solidFill>
              </a:rPr>
              <a:t>8.13</a:t>
            </a:r>
            <a:endParaRPr lang="en-US" sz="1600" b="1" dirty="0">
              <a:solidFill>
                <a:schemeClr val="accent2"/>
              </a:solidFill>
            </a:endParaRPr>
          </a:p>
        </p:txBody>
      </p:sp>
      <p:pic>
        <p:nvPicPr>
          <p:cNvPr id="47108" name="Picture 4" descr="08-13bjawjoint_l"/>
          <p:cNvPicPr>
            <a:picLocks noChangeAspect="1" noChangeArrowheads="1"/>
          </p:cNvPicPr>
          <p:nvPr/>
        </p:nvPicPr>
        <p:blipFill>
          <a:blip r:embed="rId5" cstate="print">
            <a:lum bright="-6000" contrast="12000"/>
          </a:blip>
          <a:srcRect b="5296"/>
          <a:stretch>
            <a:fillRect/>
          </a:stretch>
        </p:blipFill>
        <p:spPr bwMode="auto">
          <a:xfrm>
            <a:off x="5105400" y="555625"/>
            <a:ext cx="3883025" cy="3916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0" y="0"/>
            <a:ext cx="3770334" cy="46166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 err="1"/>
              <a:t>Temporomandibular</a:t>
            </a:r>
            <a:r>
              <a:rPr lang="en-US" sz="2400" dirty="0"/>
              <a:t> joint</a:t>
            </a:r>
          </a:p>
        </p:txBody>
      </p:sp>
      <p:sp>
        <p:nvSpPr>
          <p:cNvPr id="47110" name="Text Box 6"/>
          <p:cNvSpPr txBox="1">
            <a:spLocks noChangeArrowheads="1"/>
          </p:cNvSpPr>
          <p:nvPr/>
        </p:nvSpPr>
        <p:spPr bwMode="auto">
          <a:xfrm>
            <a:off x="320675" y="4648200"/>
            <a:ext cx="8502650" cy="187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Articulation </a:t>
            </a:r>
            <a:r>
              <a:rPr lang="en-US" dirty="0"/>
              <a:t>of the 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mandibular condyle </a:t>
            </a:r>
            <a:r>
              <a:rPr lang="en-US" dirty="0"/>
              <a:t>with the 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mandibular fossa </a:t>
            </a:r>
            <a:r>
              <a:rPr lang="en-US" dirty="0"/>
              <a:t>and the articular tubercle of the temporal bone.  Stabilized by a lateral ligament.  There is an articular disk *  that divides the synovial cavity into superior and inferior compartments.   </a:t>
            </a:r>
          </a:p>
          <a:p>
            <a:pPr>
              <a:spcBef>
                <a:spcPct val="50000"/>
              </a:spcBef>
            </a:pPr>
            <a:r>
              <a:rPr lang="en-US" dirty="0"/>
              <a:t>Initial jaw opening is hinged (mandibular condyle within the temporal fossa).  There is gliding when the condyle articulates with the articular tubercle.</a:t>
            </a:r>
          </a:p>
        </p:txBody>
      </p:sp>
      <p:sp>
        <p:nvSpPr>
          <p:cNvPr id="47111" name="Text Box 7"/>
          <p:cNvSpPr txBox="1">
            <a:spLocks noChangeArrowheads="1"/>
          </p:cNvSpPr>
          <p:nvPr/>
        </p:nvSpPr>
        <p:spPr bwMode="auto">
          <a:xfrm>
            <a:off x="7086600" y="1828800"/>
            <a:ext cx="2857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>
                <a:solidFill>
                  <a:srgbClr val="FFFF00"/>
                </a:solidFill>
                <a:latin typeface="Times New Roman" pitchFamily="18" charset="0"/>
              </a:rPr>
              <a:t>*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IW_IMAGE_TITLE" val="c:\gtk-powerpoint\08_artpresentation\08-08_a-bkneejoint_l.jp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IW_IMAGE_TITLE" val="c:\gtk-powerpoint\08_artpresentation\08-10aelbowjoint_l.jp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IW_IMAGE_TITLE" val="c:\gtk-powerpoint\08_artpresentation\08-11ashoulderjnt_l.jp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IW_IMAGE_TITLE" val="c:\gtk-powerpoint\08_artpresentation\08-12c-dhipjoint_l.jp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IW_IMAGE_TITLE" val="c:\gtk-powerpoint\08_artpresentation\08-13ajawjoint_l.jpg"/>
</p:tagLst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353</TotalTime>
  <Words>1078</Words>
  <Application>Microsoft Macintosh PowerPoint</Application>
  <PresentationFormat>On-screen Show (4:3)</PresentationFormat>
  <Paragraphs>128</Paragraphs>
  <Slides>22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Faculty of Medicine</dc:creator>
  <cp:lastModifiedBy>Arthur Leung</cp:lastModifiedBy>
  <cp:revision>31</cp:revision>
  <dcterms:created xsi:type="dcterms:W3CDTF">2008-01-23T20:02:49Z</dcterms:created>
  <dcterms:modified xsi:type="dcterms:W3CDTF">2013-01-29T20:52:54Z</dcterms:modified>
</cp:coreProperties>
</file>