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9" r:id="rId1"/>
  </p:sldMasterIdLst>
  <p:notesMasterIdLst>
    <p:notesMasterId r:id="rId6"/>
  </p:notesMasterIdLst>
  <p:handoutMasterIdLst>
    <p:handoutMasterId r:id="rId7"/>
  </p:handoutMasterIdLst>
  <p:sldIdLst>
    <p:sldId id="445" r:id="rId2"/>
    <p:sldId id="322" r:id="rId3"/>
    <p:sldId id="444" r:id="rId4"/>
    <p:sldId id="443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37" autoAdjust="0"/>
  </p:normalViewPr>
  <p:slideViewPr>
    <p:cSldViewPr>
      <p:cViewPr varScale="1">
        <p:scale>
          <a:sx n="82" d="100"/>
          <a:sy n="82" d="100"/>
        </p:scale>
        <p:origin x="1474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179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AC1B717A-E3DB-4883-AD9A-B26322490AA8}" type="datetimeFigureOut">
              <a:rPr lang="en-US"/>
              <a:pPr>
                <a:defRPr/>
              </a:pPr>
              <a:t>10/18/2017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2AB2E26-EBB5-4E90-B561-02E21316BC3B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434428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11EF32D-181F-408B-A0D9-C026337BC18B}" type="datetimeFigureOut">
              <a:rPr lang="en-US"/>
              <a:pPr>
                <a:defRPr/>
              </a:pPr>
              <a:t>10/18/2017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A95AFA-0995-44F2-8105-F5D44902E83E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444744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0447E0B-0397-4770-B968-0980C91F0FDF}" type="slidenum">
              <a:rPr lang="en-US" altLang="en-US"/>
              <a:pPr eaLnBrk="1" hangingPunct="1"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29757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70F4423-9C53-47E3-81D3-0AAB452595C1}" type="slidenum">
              <a:rPr lang="en-CA" altLang="en-US"/>
              <a:pPr eaLnBrk="1" hangingPunct="1"/>
              <a:t>2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33522724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43F9FF2-7509-408B-93DC-2283CF98F36E}" type="slidenum">
              <a:rPr lang="en-US" altLang="en-US"/>
              <a:pPr eaLnBrk="1" hangingPunct="1"/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094547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70F4423-9C53-47E3-81D3-0AAB452595C1}" type="slidenum">
              <a:rPr lang="en-CA" altLang="en-US"/>
              <a:pPr eaLnBrk="1" hangingPunct="1"/>
              <a:t>4</a:t>
            </a:fld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39771444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53F1D-775B-4E95-8929-262593269B4D}" type="datetimeFigureOut">
              <a:rPr lang="en-US"/>
              <a:pPr>
                <a:defRPr/>
              </a:pPr>
              <a:t>10/18/2017</a:t>
            </a:fld>
            <a:endParaRPr lang="en-CA" dirty="0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 dirty="0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fld id="{731C9F38-8C4A-482E-B426-DF63DB7F7167}" type="slidenum">
              <a:rPr lang="en-CA" altLang="en-US"/>
              <a:pPr/>
              <a:t>‹#›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39015207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823CB-8B86-40A1-B0D5-1D8ED22A2A2B}" type="datetimeFigureOut">
              <a:rPr lang="en-US"/>
              <a:pPr>
                <a:defRPr/>
              </a:pPr>
              <a:t>10/18/2017</a:t>
            </a:fld>
            <a:endParaRPr lang="en-CA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 dirty="0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4ECC99-51F9-49BB-B389-33101DFA9CF0}" type="slidenum">
              <a:rPr lang="en-CA" altLang="en-US"/>
              <a:pPr/>
              <a:t>‹#›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3686890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DF13D-C934-4E9F-A6C1-20030A985E18}" type="datetimeFigureOut">
              <a:rPr lang="en-US"/>
              <a:pPr>
                <a:defRPr/>
              </a:pPr>
              <a:t>10/18/2017</a:t>
            </a:fld>
            <a:endParaRPr lang="en-CA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 dirty="0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313B6-591A-48A1-968F-68C74E9F4877}" type="slidenum">
              <a:rPr lang="en-CA" altLang="en-US"/>
              <a:pPr/>
              <a:t>‹#›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2991217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302A4-FD1F-4865-8DCD-1A364AC66E12}" type="datetimeFigureOut">
              <a:rPr lang="en-US"/>
              <a:pPr>
                <a:defRPr/>
              </a:pPr>
              <a:t>10/18/2017</a:t>
            </a:fld>
            <a:endParaRPr lang="en-CA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 dirty="0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DBD9A1-C118-4B35-9D29-29DF9B29E748}" type="slidenum">
              <a:rPr lang="en-CA" altLang="en-US"/>
              <a:pPr/>
              <a:t>‹#›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3497268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E38ABB-585C-4601-9F14-8BAE0BCDB86A}" type="datetimeFigureOut">
              <a:rPr lang="en-US"/>
              <a:pPr>
                <a:defRPr/>
              </a:pPr>
              <a:t>10/18/2017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fld id="{F97605E2-E1AE-40D7-9175-3BD88BD01EE6}" type="slidenum">
              <a:rPr lang="en-CA" altLang="en-US"/>
              <a:pPr/>
              <a:t>‹#›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29646933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1C33E-0EE9-4599-BC61-8F83A6E0EE63}" type="datetimeFigureOut">
              <a:rPr lang="en-US"/>
              <a:pPr>
                <a:defRPr/>
              </a:pPr>
              <a:t>10/18/2017</a:t>
            </a:fld>
            <a:endParaRPr lang="en-CA" dirty="0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 dirty="0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7545D1-B80F-40FB-BE2B-6178638B2195}" type="slidenum">
              <a:rPr lang="en-CA" altLang="en-US"/>
              <a:pPr/>
              <a:t>‹#›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3974450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1680EA-7CEB-4124-96AD-4C2205A74D3F}" type="datetimeFigureOut">
              <a:rPr lang="en-US"/>
              <a:pPr>
                <a:defRPr/>
              </a:pPr>
              <a:t>10/18/2017</a:t>
            </a:fld>
            <a:endParaRPr lang="en-CA" dirty="0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 dirty="0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7A7E3B-F835-47C9-91CB-D81E51CDC1D9}" type="slidenum">
              <a:rPr lang="en-CA" altLang="en-US"/>
              <a:pPr/>
              <a:t>‹#›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1792663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646F29-87A9-4B0F-89CD-48DFA347AC9A}" type="datetimeFigureOut">
              <a:rPr lang="en-US"/>
              <a:pPr>
                <a:defRPr/>
              </a:pPr>
              <a:t>10/18/2017</a:t>
            </a:fld>
            <a:endParaRPr lang="en-CA" dirty="0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 dirty="0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D03A5F-FF6E-4BDC-A446-117A77C843F5}" type="slidenum">
              <a:rPr lang="en-CA" altLang="en-US"/>
              <a:pPr/>
              <a:t>‹#›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1576748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FA792-0506-4229-BA58-01A0AFBC1383}" type="datetimeFigureOut">
              <a:rPr lang="en-US"/>
              <a:pPr>
                <a:defRPr/>
              </a:pPr>
              <a:t>10/18/2017</a:t>
            </a:fld>
            <a:endParaRPr lang="en-CA" dirty="0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 dirty="0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5CAE27-51E5-4F8C-B749-6515A655EDAC}" type="slidenum">
              <a:rPr lang="en-CA" altLang="en-US"/>
              <a:pPr/>
              <a:t>‹#›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3984631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1CA275-FE4F-4784-8E69-65FCB88C45A4}" type="datetimeFigureOut">
              <a:rPr lang="en-US"/>
              <a:pPr>
                <a:defRPr/>
              </a:pPr>
              <a:t>10/18/2017</a:t>
            </a:fld>
            <a:endParaRPr lang="en-CA" dirty="0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 dirty="0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E09346-E94C-41F9-877D-23F6B4A4884C}" type="slidenum">
              <a:rPr lang="en-CA" altLang="en-US"/>
              <a:pPr/>
              <a:t>‹#›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1527122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E56A90-5164-4AE5-88DD-390156F551D8}" type="datetimeFigureOut">
              <a:rPr lang="en-US"/>
              <a:pPr>
                <a:defRPr/>
              </a:pPr>
              <a:t>10/18/2017</a:t>
            </a:fld>
            <a:endParaRPr lang="en-CA" dirty="0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 dirty="0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fld id="{7AC42626-91D1-4572-8718-3DCEC2730055}" type="slidenum">
              <a:rPr lang="en-CA" altLang="en-US"/>
              <a:pPr/>
              <a:t>‹#›</a:t>
            </a:fld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1648223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8CD86AE-06BC-4A5B-85C0-0AC04DEAEF78}" type="datetimeFigureOut">
              <a:rPr lang="en-US"/>
              <a:pPr>
                <a:defRPr/>
              </a:pPr>
              <a:t>10/18/2017</a:t>
            </a:fld>
            <a:endParaRPr lang="en-CA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CA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45C75"/>
                </a:solidFill>
              </a:defRPr>
            </a:lvl1pPr>
          </a:lstStyle>
          <a:p>
            <a:fld id="{CE2BCDEA-A9DE-4AE0-9B72-8B197F87156E}" type="slidenum">
              <a:rPr lang="en-CA" altLang="en-US"/>
              <a:pPr/>
              <a:t>‹#›</a:t>
            </a:fld>
            <a:endParaRPr lang="en-CA" altLang="en-US" dirty="0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>
                <a:latin typeface="Arial" charset="0"/>
                <a:cs typeface="Arial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>
                <a:latin typeface="Arial" charset="0"/>
                <a:cs typeface="Arial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4" r:id="rId1"/>
    <p:sldLayoutId id="2147484216" r:id="rId2"/>
    <p:sldLayoutId id="2147484225" r:id="rId3"/>
    <p:sldLayoutId id="2147484217" r:id="rId4"/>
    <p:sldLayoutId id="2147484218" r:id="rId5"/>
    <p:sldLayoutId id="2147484219" r:id="rId6"/>
    <p:sldLayoutId id="2147484220" r:id="rId7"/>
    <p:sldLayoutId id="2147484221" r:id="rId8"/>
    <p:sldLayoutId id="2147484226" r:id="rId9"/>
    <p:sldLayoutId id="2147484222" r:id="rId10"/>
    <p:sldLayoutId id="214748422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14347" y="1077444"/>
            <a:ext cx="7772400" cy="3041661"/>
          </a:xfrm>
          <a:ln>
            <a:miter lim="800000"/>
            <a:headEnd/>
            <a:tailEnd/>
          </a:ln>
          <a:extLst/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CA" sz="4900" dirty="0">
                <a:solidFill>
                  <a:schemeClr val="tx1"/>
                </a:solidFill>
              </a:rPr>
              <a:t>English 1112D</a:t>
            </a:r>
            <a:br>
              <a:rPr lang="en-CA" sz="4900" dirty="0">
                <a:solidFill>
                  <a:schemeClr val="tx1"/>
                </a:solidFill>
              </a:rPr>
            </a:br>
            <a:r>
              <a:rPr lang="en-CA" sz="4900" dirty="0">
                <a:solidFill>
                  <a:schemeClr val="tx1"/>
                </a:solidFill>
              </a:rPr>
              <a:t>Technical Report Writing</a:t>
            </a:r>
            <a:br>
              <a:rPr lang="en-CA" sz="4900" dirty="0">
                <a:solidFill>
                  <a:schemeClr val="tx1"/>
                </a:solidFill>
              </a:rPr>
            </a:br>
            <a:r>
              <a:rPr lang="en-CA" sz="6000" dirty="0"/>
              <a:t> </a:t>
            </a:r>
            <a:r>
              <a:rPr lang="en-CA" sz="3200" dirty="0">
                <a:solidFill>
                  <a:schemeClr val="tx1"/>
                </a:solidFill>
              </a:rPr>
              <a:t>Lynda Morrissey</a:t>
            </a:r>
            <a:br>
              <a:rPr lang="en-CA" sz="3200" dirty="0">
                <a:solidFill>
                  <a:schemeClr val="tx1"/>
                </a:solidFill>
              </a:rPr>
            </a:br>
            <a:r>
              <a:rPr lang="en-CA" sz="3200" dirty="0">
                <a:solidFill>
                  <a:schemeClr val="tx1"/>
                </a:solidFill>
              </a:rPr>
              <a:t>September 25, 2017</a:t>
            </a:r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1035829" y="4581128"/>
            <a:ext cx="7129435" cy="1296144"/>
          </a:xfrm>
        </p:spPr>
        <p:txBody>
          <a:bodyPr/>
          <a:lstStyle/>
          <a:p>
            <a:pPr marR="0" algn="l" eaLnBrk="1" hangingPunct="1"/>
            <a:r>
              <a:rPr lang="en-CA" altLang="en-US" sz="2800" b="1" dirty="0"/>
              <a:t>Teaching Assistants:  	Patricia Magazoni</a:t>
            </a:r>
          </a:p>
          <a:p>
            <a:pPr marR="0" algn="l" eaLnBrk="1" hangingPunct="1"/>
            <a:r>
              <a:rPr lang="en-CA" altLang="en-US" sz="2800" b="1" dirty="0"/>
              <a:t>				Brenner Holash	</a:t>
            </a:r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14470323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914400" y="770409"/>
            <a:ext cx="8229600" cy="1428750"/>
          </a:xfrm>
        </p:spPr>
        <p:txBody>
          <a:bodyPr/>
          <a:lstStyle/>
          <a:p>
            <a:pPr eaLnBrk="1" hangingPunct="1"/>
            <a:r>
              <a:rPr lang="en-CA" altLang="en-US" b="1" dirty="0">
                <a:solidFill>
                  <a:srgbClr val="0070C0"/>
                </a:solidFill>
              </a:rPr>
              <a:t>Administrative Information</a:t>
            </a:r>
            <a:br>
              <a:rPr lang="en-CA" altLang="en-US" b="1" dirty="0">
                <a:solidFill>
                  <a:srgbClr val="0070C0"/>
                </a:solidFill>
              </a:rPr>
            </a:br>
            <a:endParaRPr lang="en-CA" altLang="en-US" dirty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67544" y="1484784"/>
            <a:ext cx="8258175" cy="4664075"/>
          </a:xfrm>
        </p:spPr>
        <p:txBody>
          <a:bodyPr/>
          <a:lstStyle/>
          <a:p>
            <a:pPr marL="533400" indent="-533400" eaLnBrk="1" hangingPunct="1">
              <a:buClrTx/>
              <a:buFont typeface="Wingdings" panose="05000000000000000000" pitchFamily="2" charset="2"/>
              <a:buChar char="Ø"/>
            </a:pPr>
            <a:r>
              <a:rPr lang="en-CA" altLang="en-US" sz="2400" b="1" dirty="0"/>
              <a:t>Final Report Topics in folder “Course Information.”</a:t>
            </a:r>
          </a:p>
          <a:p>
            <a:pPr marL="533400" indent="-533400" eaLnBrk="1" hangingPunct="1">
              <a:buClrTx/>
              <a:buFont typeface="Wingdings" panose="05000000000000000000" pitchFamily="2" charset="2"/>
              <a:buChar char="Ø"/>
            </a:pPr>
            <a:r>
              <a:rPr lang="en-CA" altLang="en-US" sz="2400" b="1" dirty="0">
                <a:solidFill>
                  <a:srgbClr val="FF0000"/>
                </a:solidFill>
              </a:rPr>
              <a:t>There is no need to obtain approval for the Report Topic if it is on the list.</a:t>
            </a:r>
          </a:p>
          <a:p>
            <a:pPr marL="533400" indent="-533400" eaLnBrk="1" hangingPunct="1">
              <a:buClrTx/>
              <a:buFont typeface="Wingdings" panose="05000000000000000000" pitchFamily="2" charset="2"/>
              <a:buChar char="Ø"/>
            </a:pPr>
            <a:r>
              <a:rPr lang="en-CA" altLang="en-US" sz="2400" b="1" dirty="0"/>
              <a:t>Bibliography assignment due Oct. 16.  Further discussion to help with assignment:</a:t>
            </a:r>
          </a:p>
          <a:p>
            <a:pPr marL="1174750" lvl="2" indent="-533400" eaLnBrk="1" hangingPunct="1">
              <a:buClrTx/>
              <a:buFont typeface="Wingdings" panose="05000000000000000000" pitchFamily="2" charset="2"/>
              <a:buChar char="Ø"/>
            </a:pPr>
            <a:r>
              <a:rPr lang="en-CA" altLang="en-US" b="1" dirty="0"/>
              <a:t>DG on Wednesday – Sept. 27</a:t>
            </a:r>
          </a:p>
          <a:p>
            <a:pPr marL="1447800" lvl="3" indent="-533400" eaLnBrk="1" hangingPunct="1">
              <a:buClrTx/>
              <a:buFont typeface="Wingdings" panose="05000000000000000000" pitchFamily="2" charset="2"/>
              <a:buChar char="Ø"/>
            </a:pPr>
            <a:r>
              <a:rPr lang="en-US" b="1" dirty="0"/>
              <a:t>Discussion of report topics and approach</a:t>
            </a:r>
          </a:p>
          <a:p>
            <a:pPr marL="1447800" lvl="3" indent="-533400" eaLnBrk="1" hangingPunct="1">
              <a:buClrTx/>
              <a:buFont typeface="Wingdings" panose="05000000000000000000" pitchFamily="2" charset="2"/>
              <a:buChar char="Ø"/>
            </a:pPr>
            <a:r>
              <a:rPr lang="en-US" b="1" dirty="0"/>
              <a:t>facilitating search for information sources for bibliography assignment</a:t>
            </a:r>
            <a:endParaRPr lang="en-CA" altLang="en-US" sz="2400" b="1" dirty="0"/>
          </a:p>
          <a:p>
            <a:pPr marL="1174750" lvl="2" indent="-533400" eaLnBrk="1" hangingPunct="1">
              <a:buClrTx/>
              <a:buFont typeface="Wingdings" panose="05000000000000000000" pitchFamily="2" charset="2"/>
              <a:buChar char="Ø"/>
            </a:pPr>
            <a:r>
              <a:rPr lang="en-CA" altLang="en-US" b="1" dirty="0"/>
              <a:t>Lecture next Monday, Oct. 2 </a:t>
            </a:r>
          </a:p>
          <a:p>
            <a:pPr marL="1447800" lvl="3" indent="-533400" eaLnBrk="1" hangingPunct="1">
              <a:buClrTx/>
              <a:buFont typeface="Wingdings" panose="05000000000000000000" pitchFamily="2" charset="2"/>
              <a:buChar char="Ø"/>
            </a:pPr>
            <a:r>
              <a:rPr lang="en-CA" altLang="en-US" b="1" dirty="0"/>
              <a:t>Conducting Research / Sources of Information</a:t>
            </a:r>
          </a:p>
          <a:p>
            <a:pPr marL="1447800" lvl="3" indent="-533400" eaLnBrk="1" hangingPunct="1">
              <a:buClrTx/>
              <a:buFont typeface="Wingdings" panose="05000000000000000000" pitchFamily="2" charset="2"/>
              <a:buChar char="Ø"/>
            </a:pPr>
            <a:r>
              <a:rPr lang="en-CA" altLang="en-US" b="1" dirty="0"/>
              <a:t>Documenting Sources – creating a bibliography</a:t>
            </a:r>
          </a:p>
          <a:p>
            <a:pPr marL="1174750" lvl="2" indent="-533400" eaLnBrk="1" hangingPunct="1">
              <a:buClrTx/>
              <a:buFont typeface="Wingdings" panose="05000000000000000000" pitchFamily="2" charset="2"/>
              <a:buChar char="Ø"/>
            </a:pPr>
            <a:r>
              <a:rPr lang="en-CA" altLang="en-US" b="1" dirty="0"/>
              <a:t>DGs on Oct. 4 and Oct. 11 (Open Sessions)</a:t>
            </a:r>
          </a:p>
          <a:p>
            <a:pPr marL="1174750" lvl="2" indent="-533400" eaLnBrk="1" hangingPunct="1">
              <a:buClrTx/>
              <a:buFont typeface="Wingdings" panose="05000000000000000000" pitchFamily="2" charset="2"/>
              <a:buChar char="Ø"/>
            </a:pPr>
            <a:endParaRPr lang="en-US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500063" y="428625"/>
            <a:ext cx="8183562" cy="1050925"/>
          </a:xfrm>
        </p:spPr>
        <p:txBody>
          <a:bodyPr/>
          <a:lstStyle/>
          <a:p>
            <a:pPr eaLnBrk="1" hangingPunct="1"/>
            <a:r>
              <a:rPr lang="en-CA" altLang="en-US" b="1" dirty="0"/>
              <a:t>Diagnostic Exercise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468313" y="1844675"/>
            <a:ext cx="8229600" cy="4525963"/>
          </a:xfrm>
        </p:spPr>
        <p:txBody>
          <a:bodyPr rtlCol="0">
            <a:normAutofit fontScale="92500" lnSpcReduction="20000"/>
          </a:bodyPr>
          <a:lstStyle/>
          <a:p>
            <a:pPr marL="231775" indent="-231775" eaLnBrk="1" fontAlgn="auto" hangingPunct="1">
              <a:lnSpc>
                <a:spcPct val="110000"/>
              </a:lnSpc>
              <a:spcAft>
                <a:spcPts val="0"/>
              </a:spcAft>
              <a:buClr>
                <a:schemeClr val="accent3"/>
              </a:buClr>
              <a:buFont typeface="Wingdings 2" panose="05020102010507070707" pitchFamily="18" charset="2"/>
              <a:buNone/>
              <a:defRPr/>
            </a:pPr>
            <a:r>
              <a:rPr lang="en-CA" sz="2400" b="1" dirty="0">
                <a:latin typeface="Arial" pitchFamily="34" charset="0"/>
                <a:cs typeface="Arial" pitchFamily="34" charset="0"/>
              </a:rPr>
              <a:t>Marked in accordance with “Marking and Grading approach” (document in Brightspace under “course info”)</a:t>
            </a:r>
          </a:p>
          <a:p>
            <a:pPr marL="231775" indent="-231775" eaLnBrk="1" fontAlgn="auto" hangingPunct="1">
              <a:lnSpc>
                <a:spcPct val="110000"/>
              </a:lnSpc>
              <a:spcAft>
                <a:spcPts val="0"/>
              </a:spcAft>
              <a:buClr>
                <a:schemeClr val="accent3"/>
              </a:buClr>
              <a:buFont typeface="Wingdings 2" panose="05020102010507070707" pitchFamily="18" charset="2"/>
              <a:buNone/>
              <a:defRPr/>
            </a:pPr>
            <a:endParaRPr lang="en-CA" b="1" dirty="0">
              <a:latin typeface="Arial" pitchFamily="34" charset="0"/>
              <a:cs typeface="Arial" pitchFamily="34" charset="0"/>
            </a:endParaRPr>
          </a:p>
          <a:p>
            <a:pPr marL="231775" indent="-231775" eaLnBrk="1" fontAlgn="auto" hangingPunct="1">
              <a:lnSpc>
                <a:spcPct val="110000"/>
              </a:lnSpc>
              <a:spcAft>
                <a:spcPts val="0"/>
              </a:spcAft>
              <a:buClr>
                <a:schemeClr val="accent3"/>
              </a:buClr>
              <a:buFont typeface="Wingdings 2" panose="05020102010507070707" pitchFamily="18" charset="2"/>
              <a:buNone/>
              <a:defRPr/>
            </a:pPr>
            <a:r>
              <a:rPr lang="en-CA" b="1" dirty="0">
                <a:latin typeface="Arial" pitchFamily="34" charset="0"/>
                <a:cs typeface="Arial" pitchFamily="34" charset="0"/>
              </a:rPr>
              <a:t>Results:</a:t>
            </a:r>
          </a:p>
          <a:p>
            <a:pPr marL="444500" indent="-444500" eaLnBrk="1" fontAlgn="auto" hangingPunct="1">
              <a:lnSpc>
                <a:spcPct val="110000"/>
              </a:lnSpc>
              <a:spcAft>
                <a:spcPts val="0"/>
              </a:spcAft>
              <a:buClr>
                <a:schemeClr val="tx1"/>
              </a:buClr>
              <a:defRPr/>
            </a:pPr>
            <a:r>
              <a:rPr lang="en-CA" sz="2400" b="1" dirty="0">
                <a:latin typeface="Arial" pitchFamily="34" charset="0"/>
                <a:cs typeface="Arial" pitchFamily="34" charset="0"/>
              </a:rPr>
              <a:t>A-range or B-range grade: You have a good or adequate proficiency in writing.</a:t>
            </a:r>
          </a:p>
          <a:p>
            <a:pPr marL="444500" indent="-444500" eaLnBrk="1" fontAlgn="auto" hangingPunct="1">
              <a:lnSpc>
                <a:spcPct val="110000"/>
              </a:lnSpc>
              <a:spcAft>
                <a:spcPts val="0"/>
              </a:spcAft>
              <a:buClr>
                <a:schemeClr val="tx1"/>
              </a:buClr>
              <a:defRPr/>
            </a:pPr>
            <a:r>
              <a:rPr lang="en-CA" sz="2400" b="1" dirty="0">
                <a:latin typeface="Arial" pitchFamily="34" charset="0"/>
                <a:cs typeface="Arial" pitchFamily="34" charset="0"/>
              </a:rPr>
              <a:t>C-range: You are advised to access the resources of the </a:t>
            </a:r>
            <a:r>
              <a:rPr lang="en-US" sz="2200" b="1" i="1" dirty="0"/>
              <a:t>Academic Writing Help Centre.</a:t>
            </a:r>
          </a:p>
          <a:p>
            <a:pPr marL="444500" indent="-444500" eaLnBrk="1" fontAlgn="auto" hangingPunct="1">
              <a:lnSpc>
                <a:spcPct val="110000"/>
              </a:lnSpc>
              <a:spcAft>
                <a:spcPts val="0"/>
              </a:spcAft>
              <a:buClr>
                <a:schemeClr val="tx1"/>
              </a:buClr>
              <a:defRPr/>
            </a:pPr>
            <a:r>
              <a:rPr lang="en-CA" sz="2400" b="1" dirty="0">
                <a:latin typeface="Arial" pitchFamily="34" charset="0"/>
                <a:cs typeface="Arial" pitchFamily="34" charset="0"/>
              </a:rPr>
              <a:t>Below C-range: Begin with the </a:t>
            </a:r>
            <a:r>
              <a:rPr lang="en-US" sz="2000" b="1" i="1" dirty="0"/>
              <a:t>Academic Writing Help Centre .  </a:t>
            </a:r>
          </a:p>
          <a:p>
            <a:pPr marL="444500" indent="-444500" eaLnBrk="1" fontAlgn="auto" hangingPunct="1">
              <a:lnSpc>
                <a:spcPct val="110000"/>
              </a:lnSpc>
              <a:spcAft>
                <a:spcPts val="0"/>
              </a:spcAft>
              <a:buClr>
                <a:schemeClr val="tx1"/>
              </a:buClr>
              <a:defRPr/>
            </a:pPr>
            <a:r>
              <a:rPr lang="en-US" sz="2400" b="1" dirty="0">
                <a:latin typeface="Arial" pitchFamily="34" charset="0"/>
                <a:cs typeface="Arial" pitchFamily="34" charset="0"/>
              </a:rPr>
              <a:t>You may need to take </a:t>
            </a:r>
            <a:r>
              <a:rPr lang="en-US" sz="2000" b="1" i="1" dirty="0">
                <a:cs typeface="Arial" pitchFamily="34" charset="0"/>
              </a:rPr>
              <a:t>English as a Second Language (ESL) courses </a:t>
            </a:r>
            <a:endParaRPr lang="en-CA" b="1" i="1" dirty="0">
              <a:cs typeface="Arial" pitchFamily="34" charset="0"/>
            </a:endParaRPr>
          </a:p>
          <a:p>
            <a:pPr marL="290513" lvl="1" indent="0" algn="r" eaLnBrk="1" fontAlgn="auto" hangingPunct="1">
              <a:lnSpc>
                <a:spcPct val="11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en-US" sz="1800" b="1" dirty="0">
              <a:latin typeface="Arial" pitchFamily="34" charset="0"/>
              <a:cs typeface="Arial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4197498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914400" y="857250"/>
            <a:ext cx="8229600" cy="1428750"/>
          </a:xfrm>
        </p:spPr>
        <p:txBody>
          <a:bodyPr/>
          <a:lstStyle/>
          <a:p>
            <a:pPr eaLnBrk="1" hangingPunct="1"/>
            <a:r>
              <a:rPr lang="en-CA" altLang="en-US" b="1" dirty="0">
                <a:solidFill>
                  <a:srgbClr val="0070C0"/>
                </a:solidFill>
              </a:rPr>
              <a:t>Introduction to Library Research</a:t>
            </a:r>
            <a:endParaRPr lang="en-CA" altLang="en-US" dirty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67544" y="2286000"/>
            <a:ext cx="8258175" cy="4664075"/>
          </a:xfrm>
        </p:spPr>
        <p:txBody>
          <a:bodyPr/>
          <a:lstStyle/>
          <a:p>
            <a:pPr marL="442913" indent="-442913" eaLnBrk="1" hangingPunct="1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en-CA" altLang="en-US" sz="2700" b="1" dirty="0"/>
          </a:p>
          <a:p>
            <a:pPr marL="442913" indent="-442913" eaLnBrk="1" hangingPunct="1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CA" altLang="en-US" sz="2700" b="1" dirty="0"/>
              <a:t>Presentation by </a:t>
            </a:r>
            <a:r>
              <a:rPr lang="en-CA" altLang="en-US" sz="2700" b="1" dirty="0" err="1"/>
              <a:t>Nigèle</a:t>
            </a:r>
            <a:r>
              <a:rPr lang="en-CA" altLang="en-US" sz="2700" b="1" dirty="0"/>
              <a:t> </a:t>
            </a:r>
            <a:r>
              <a:rPr lang="en-CA" altLang="en-US" sz="2700" b="1" dirty="0" err="1"/>
              <a:t>Langlois</a:t>
            </a:r>
            <a:endParaRPr lang="en-CA" altLang="en-US" sz="2700" b="1" dirty="0"/>
          </a:p>
          <a:p>
            <a:pPr marL="442913" indent="-442913" eaLnBrk="1" hangingPunct="1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CA" altLang="en-US" sz="2700" b="1" dirty="0"/>
              <a:t>Engineering and Science Librarian</a:t>
            </a:r>
          </a:p>
          <a:p>
            <a:pPr marL="442913" indent="-442913" eaLnBrk="1" hangingPunct="1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fr-FR" sz="2800" b="1" dirty="0"/>
              <a:t>Contact:</a:t>
            </a:r>
          </a:p>
          <a:p>
            <a:pPr marL="809626" lvl="1" indent="-442913" eaLnBrk="1" hangingPunct="1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fr-FR" sz="2600" dirty="0"/>
              <a:t>Morisset Library</a:t>
            </a:r>
            <a:br>
              <a:rPr lang="fr-FR" sz="2600" dirty="0"/>
            </a:br>
            <a:r>
              <a:rPr lang="fr-FR" sz="2600" dirty="0"/>
              <a:t>room 115</a:t>
            </a:r>
            <a:br>
              <a:rPr lang="fr-FR" sz="2600" dirty="0"/>
            </a:br>
            <a:r>
              <a:rPr lang="fr-FR" sz="2600" dirty="0"/>
              <a:t>(613) 562-5800 (3596)</a:t>
            </a:r>
          </a:p>
          <a:p>
            <a:pPr marL="442913" indent="-442913" eaLnBrk="1" hangingPunct="1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en-CA" altLang="en-US" sz="2700" b="1" dirty="0"/>
          </a:p>
          <a:p>
            <a:pPr marL="442913" indent="-442913" eaLnBrk="1" hangingPunct="1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en-CA" altLang="en-US" sz="2700" b="1" dirty="0"/>
          </a:p>
          <a:p>
            <a:pPr marL="442913" indent="-442913" eaLnBrk="1" hangingPunct="1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en-CA" altLang="en-US" sz="2700" b="1" dirty="0"/>
          </a:p>
        </p:txBody>
      </p:sp>
    </p:spTree>
    <p:extLst>
      <p:ext uri="{BB962C8B-B14F-4D97-AF65-F5344CB8AC3E}">
        <p14:creationId xmlns:p14="http://schemas.microsoft.com/office/powerpoint/2010/main" val="252044600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3396</TotalTime>
  <Words>200</Words>
  <Application>Microsoft Office PowerPoint</Application>
  <PresentationFormat>On-screen Show (4:3)</PresentationFormat>
  <Paragraphs>33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Constantia</vt:lpstr>
      <vt:lpstr>Wingdings</vt:lpstr>
      <vt:lpstr>Wingdings 2</vt:lpstr>
      <vt:lpstr>Flow</vt:lpstr>
      <vt:lpstr>English 1112D Technical Report Writing  Lynda Morrissey September 25, 2017</vt:lpstr>
      <vt:lpstr>Administrative Information </vt:lpstr>
      <vt:lpstr>Diagnostic Exercise</vt:lpstr>
      <vt:lpstr>Introduction to Library Research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Developing an Information Architecture</dc:title>
  <dc:creator>owner</dc:creator>
  <cp:lastModifiedBy>Sabina Henry</cp:lastModifiedBy>
  <cp:revision>196</cp:revision>
  <dcterms:created xsi:type="dcterms:W3CDTF">2011-08-18T17:07:07Z</dcterms:created>
  <dcterms:modified xsi:type="dcterms:W3CDTF">2017-10-18T14:58:35Z</dcterms:modified>
</cp:coreProperties>
</file>