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p:sldMasterIdLst>
    <p:sldMasterId id="2147483648" r:id="rId1"/>
    <p:sldMasterId id="2147483650" r:id="rId2"/>
  </p:sldMasterIdLst>
  <p:notesMasterIdLst>
    <p:notesMasterId r:id="rId33"/>
  </p:notesMasterIdLst>
  <p:handoutMasterIdLst>
    <p:handoutMasterId r:id="rId34"/>
  </p:handoutMasterIdLst>
  <p:sldIdLst>
    <p:sldId id="256" r:id="rId3"/>
    <p:sldId id="298" r:id="rId4"/>
    <p:sldId id="323" r:id="rId5"/>
    <p:sldId id="299" r:id="rId6"/>
    <p:sldId id="300" r:id="rId7"/>
    <p:sldId id="328" r:id="rId8"/>
    <p:sldId id="302" r:id="rId9"/>
    <p:sldId id="303" r:id="rId10"/>
    <p:sldId id="304" r:id="rId11"/>
    <p:sldId id="305" r:id="rId12"/>
    <p:sldId id="306" r:id="rId13"/>
    <p:sldId id="329" r:id="rId14"/>
    <p:sldId id="307" r:id="rId15"/>
    <p:sldId id="308" r:id="rId16"/>
    <p:sldId id="309" r:id="rId17"/>
    <p:sldId id="310" r:id="rId18"/>
    <p:sldId id="311" r:id="rId19"/>
    <p:sldId id="324" r:id="rId20"/>
    <p:sldId id="327" r:id="rId21"/>
    <p:sldId id="315" r:id="rId22"/>
    <p:sldId id="316" r:id="rId23"/>
    <p:sldId id="330" r:id="rId24"/>
    <p:sldId id="331" r:id="rId25"/>
    <p:sldId id="332" r:id="rId26"/>
    <p:sldId id="318" r:id="rId27"/>
    <p:sldId id="319" r:id="rId28"/>
    <p:sldId id="325" r:id="rId29"/>
    <p:sldId id="326" r:id="rId30"/>
    <p:sldId id="320" r:id="rId31"/>
    <p:sldId id="322" r:id="rId32"/>
  </p:sldIdLst>
  <p:sldSz cx="13004800" cy="9753600"/>
  <p:notesSz cx="6858000" cy="9144000"/>
  <p:defaultTextStyle>
    <a:defPPr>
      <a:defRPr lang="fr-FR"/>
    </a:defPPr>
    <a:lvl1pPr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1pPr>
    <a:lvl2pPr marL="342900" indent="1143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2pPr>
    <a:lvl3pPr marL="685800" indent="2286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3pPr>
    <a:lvl4pPr marL="1028700" indent="3429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4pPr>
    <a:lvl5pPr marL="1371600" indent="4572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5pPr>
    <a:lvl6pPr marL="2286000" algn="l" defTabSz="914400" rtl="0" eaLnBrk="1" latinLnBrk="0" hangingPunct="1">
      <a:defRPr sz="3600" kern="1200">
        <a:solidFill>
          <a:srgbClr val="4F4A37"/>
        </a:solidFill>
        <a:latin typeface="Didot" charset="0"/>
        <a:ea typeface="Didot" charset="0"/>
        <a:cs typeface="Didot" charset="0"/>
        <a:sym typeface="Didot" charset="0"/>
      </a:defRPr>
    </a:lvl6pPr>
    <a:lvl7pPr marL="2743200" algn="l" defTabSz="914400" rtl="0" eaLnBrk="1" latinLnBrk="0" hangingPunct="1">
      <a:defRPr sz="3600" kern="1200">
        <a:solidFill>
          <a:srgbClr val="4F4A37"/>
        </a:solidFill>
        <a:latin typeface="Didot" charset="0"/>
        <a:ea typeface="Didot" charset="0"/>
        <a:cs typeface="Didot" charset="0"/>
        <a:sym typeface="Didot" charset="0"/>
      </a:defRPr>
    </a:lvl7pPr>
    <a:lvl8pPr marL="3200400" algn="l" defTabSz="914400" rtl="0" eaLnBrk="1" latinLnBrk="0" hangingPunct="1">
      <a:defRPr sz="3600" kern="1200">
        <a:solidFill>
          <a:srgbClr val="4F4A37"/>
        </a:solidFill>
        <a:latin typeface="Didot" charset="0"/>
        <a:ea typeface="Didot" charset="0"/>
        <a:cs typeface="Didot" charset="0"/>
        <a:sym typeface="Didot" charset="0"/>
      </a:defRPr>
    </a:lvl8pPr>
    <a:lvl9pPr marL="3657600" algn="l" defTabSz="914400" rtl="0" eaLnBrk="1" latinLnBrk="0" hangingPunct="1">
      <a:defRPr sz="3600" kern="1200">
        <a:solidFill>
          <a:srgbClr val="4F4A37"/>
        </a:solidFill>
        <a:latin typeface="Didot" charset="0"/>
        <a:ea typeface="Didot" charset="0"/>
        <a:cs typeface="Didot" charset="0"/>
        <a:sym typeface="Didot" charset="0"/>
      </a:defRPr>
    </a:lvl9pPr>
  </p:defaultTextStyle>
  <p:extLst>
    <p:ext uri="{EFAFB233-063F-42B5-8137-9DF3F51BA10A}">
      <p15:sldGuideLst xmlns:p15="http://schemas.microsoft.com/office/powerpoint/2012/main">
        <p15:guide id="1" orient="horz" pos="3072">
          <p15:clr>
            <a:srgbClr val="A4A3A4"/>
          </p15:clr>
        </p15:guide>
        <p15:guide id="2" pos="40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00"/>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4" autoAdjust="0"/>
    <p:restoredTop sz="94684" autoAdjust="0"/>
  </p:normalViewPr>
  <p:slideViewPr>
    <p:cSldViewPr>
      <p:cViewPr varScale="1">
        <p:scale>
          <a:sx n="50" d="100"/>
          <a:sy n="50" d="100"/>
        </p:scale>
        <p:origin x="1344" y="42"/>
      </p:cViewPr>
      <p:guideLst>
        <p:guide orient="horz" pos="3072"/>
        <p:guide pos="4096"/>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67FC5A0-E2F2-4E13-8E2E-E30955249184}" type="datetimeFigureOut">
              <a:rPr lang="fr-FR" smtClean="0"/>
              <a:pPr/>
              <a:t>14/03/2015</a:t>
            </a:fld>
            <a:endParaRPr lang="fr-FR"/>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BB4D741-FF32-47CC-9716-64B1B99E6739}" type="slidenum">
              <a:rPr lang="fr-FR" smtClean="0"/>
              <a:pPr/>
              <a:t>‹#›</a:t>
            </a:fld>
            <a:endParaRPr lang="fr-FR"/>
          </a:p>
        </p:txBody>
      </p:sp>
    </p:spTree>
    <p:extLst>
      <p:ext uri="{BB962C8B-B14F-4D97-AF65-F5344CB8AC3E}">
        <p14:creationId xmlns:p14="http://schemas.microsoft.com/office/powerpoint/2010/main" val="18551942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1"/>
          <p:cNvSpPr>
            <a:spLocks noGrp="1" noRot="1" noChangeAspect="1"/>
          </p:cNvSpPr>
          <p:nvPr>
            <p:ph type="sldImg" idx="2"/>
          </p:nvPr>
        </p:nvSpPr>
        <p:spPr bwMode="auto">
          <a:xfrm>
            <a:off x="1143000" y="685800"/>
            <a:ext cx="4572000" cy="3429000"/>
          </a:xfrm>
          <a:prstGeom prst="rect">
            <a:avLst/>
          </a:prstGeom>
          <a:noFill/>
          <a:ln w="12700" cap="rnd">
            <a:noFill/>
            <a:round/>
            <a:headEnd/>
            <a:tailEnd/>
          </a:ln>
        </p:spPr>
      </p:sp>
      <p:sp>
        <p:nvSpPr>
          <p:cNvPr id="6146" name="Rectangle 2"/>
          <p:cNvSpPr>
            <a:spLocks noGrp="1"/>
          </p:cNvSpPr>
          <p:nvPr>
            <p:ph type="body" sz="quarter" idx="3"/>
          </p:nvPr>
        </p:nvSpPr>
        <p:spPr bwMode="auto">
          <a:xfrm>
            <a:off x="914400" y="4343400"/>
            <a:ext cx="5029200" cy="4114800"/>
          </a:xfrm>
          <a:prstGeom prst="rect">
            <a:avLst/>
          </a:prstGeom>
          <a:noFill/>
          <a:ln w="12700" cap="rnd" cmpd="sng">
            <a:no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pPr lvl="0"/>
            <a:r>
              <a:rPr lang="fr-FR" noProof="0" smtClean="0">
                <a:sym typeface="Noteworthy Bold" charset="0"/>
              </a:rPr>
              <a:t>Click to edit Master text styles</a:t>
            </a:r>
          </a:p>
          <a:p>
            <a:pPr lvl="1"/>
            <a:r>
              <a:rPr lang="fr-FR" noProof="0" smtClean="0">
                <a:sym typeface="Noteworthy Bold" charset="0"/>
              </a:rPr>
              <a:t>Second level</a:t>
            </a:r>
          </a:p>
          <a:p>
            <a:pPr lvl="2"/>
            <a:r>
              <a:rPr lang="fr-FR" noProof="0" smtClean="0">
                <a:sym typeface="Noteworthy Bold" charset="0"/>
              </a:rPr>
              <a:t>Third level</a:t>
            </a:r>
          </a:p>
          <a:p>
            <a:pPr lvl="3"/>
            <a:r>
              <a:rPr lang="fr-FR" noProof="0" smtClean="0">
                <a:sym typeface="Noteworthy Bold" charset="0"/>
              </a:rPr>
              <a:t>Fourth level</a:t>
            </a:r>
          </a:p>
          <a:p>
            <a:pPr lvl="4"/>
            <a:r>
              <a:rPr lang="fr-FR" noProof="0" smtClean="0">
                <a:sym typeface="Noteworthy Bold" charset="0"/>
              </a:rPr>
              <a:t>Fifth level</a:t>
            </a:r>
          </a:p>
        </p:txBody>
      </p:sp>
    </p:spTree>
    <p:extLst>
      <p:ext uri="{BB962C8B-B14F-4D97-AF65-F5344CB8AC3E}">
        <p14:creationId xmlns:p14="http://schemas.microsoft.com/office/powerpoint/2010/main" val="2033420254"/>
      </p:ext>
    </p:extLst>
  </p:cSld>
  <p:clrMap bg1="lt1" tx1="dk1" bg2="lt2" tx2="dk2" accent1="accent1" accent2="accent2" accent3="accent3" accent4="accent4" accent5="accent5" accent6="accent6" hlink="hlink" folHlink="folHlink"/>
  <p:notesStyle>
    <a:lvl1pPr algn="l" defTabSz="457200" rtl="0" eaLnBrk="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1pPr>
    <a:lvl2pPr marL="342900" algn="l" defTabSz="457200" rtl="0" eaLnBrk="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2pPr>
    <a:lvl3pPr marL="685800" algn="l" defTabSz="457200" rtl="0" eaLnBrk="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3pPr>
    <a:lvl4pPr marL="1028700" algn="l" defTabSz="457200" rtl="0" eaLnBrk="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4pPr>
    <a:lvl5pPr marL="1371600" algn="l" defTabSz="457200" rtl="0" eaLnBrk="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884613" y="8685213"/>
            <a:ext cx="2971800" cy="457200"/>
          </a:xfrm>
          <a:prstGeom prst="rect">
            <a:avLst/>
          </a:prstGeom>
          <a:ln/>
        </p:spPr>
        <p:txBody>
          <a:bodyPr/>
          <a:lstStyle/>
          <a:p>
            <a:fld id="{73B5282B-63A5-4661-A74F-78BF7A4B6A3D}" type="slidenum">
              <a:rPr lang="fr-FR"/>
              <a:pPr/>
              <a:t>4</a:t>
            </a:fld>
            <a:endParaRPr lang="fr-FR"/>
          </a:p>
        </p:txBody>
      </p:sp>
      <p:sp>
        <p:nvSpPr>
          <p:cNvPr id="14338"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4339"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fr-FR"/>
          </a:p>
        </p:txBody>
      </p:sp>
    </p:spTree>
    <p:extLst>
      <p:ext uri="{BB962C8B-B14F-4D97-AF65-F5344CB8AC3E}">
        <p14:creationId xmlns:p14="http://schemas.microsoft.com/office/powerpoint/2010/main" val="41782282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74725" y="3030538"/>
            <a:ext cx="11055350" cy="2090737"/>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a:xfrm>
            <a:off x="650875" y="2276475"/>
            <a:ext cx="11703050" cy="6435725"/>
          </a:xfrm>
          <a:prstGeom prst="rect">
            <a:avLst/>
          </a:prstGeo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027113" y="6267450"/>
            <a:ext cx="11053762" cy="1936750"/>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50875" y="390525"/>
            <a:ext cx="11703050" cy="16256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50875" y="388938"/>
            <a:ext cx="4278313" cy="1652587"/>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549525" y="6827838"/>
            <a:ext cx="7802563" cy="806450"/>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sym typeface="Didot" charset="0"/>
            </a:endParaRPr>
          </a:p>
        </p:txBody>
      </p:sp>
      <p:sp>
        <p:nvSpPr>
          <p:cNvPr id="4" name="Espace réservé du texte 3"/>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650875" y="2276475"/>
            <a:ext cx="11703050" cy="6435725"/>
          </a:xfrm>
          <a:prstGeom prst="rect">
            <a:avLst/>
          </a:prstGeo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9428163" y="571500"/>
            <a:ext cx="2925762" cy="81407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650875" y="571500"/>
            <a:ext cx="8624888" cy="8140700"/>
          </a:xfrm>
          <a:prstGeom prst="rect">
            <a:avLst/>
          </a:prstGeo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74725" y="3030538"/>
            <a:ext cx="11055350" cy="2090737"/>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027113" y="6267450"/>
            <a:ext cx="11053762" cy="1936750"/>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1104900" y="7632700"/>
            <a:ext cx="5321300" cy="109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578600" y="7632700"/>
            <a:ext cx="5321300" cy="109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50875" y="390525"/>
            <a:ext cx="11703050" cy="16256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50875" y="388938"/>
            <a:ext cx="4278313" cy="1652587"/>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549525" y="6827838"/>
            <a:ext cx="7802563" cy="806450"/>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sym typeface="Zapfino" charset="0"/>
            </a:endParaRPr>
          </a:p>
        </p:txBody>
      </p:sp>
      <p:sp>
        <p:nvSpPr>
          <p:cNvPr id="4" name="Espace réservé du texte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9201150" y="6248400"/>
            <a:ext cx="2698750" cy="24765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1104900" y="6248400"/>
            <a:ext cx="7943850" cy="24765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2050" name="Rectangle 1"/>
          <p:cNvSpPr>
            <a:spLocks noGrp="1"/>
          </p:cNvSpPr>
          <p:nvPr>
            <p:ph type="title"/>
          </p:nvPr>
        </p:nvSpPr>
        <p:spPr bwMode="auto">
          <a:xfrm>
            <a:off x="1104900" y="571500"/>
            <a:ext cx="10795000" cy="2362200"/>
          </a:xfrm>
          <a:prstGeom prst="rect">
            <a:avLst/>
          </a:prstGeom>
          <a:noFill/>
          <a:ln w="12700">
            <a:noFill/>
            <a:miter lim="0"/>
            <a:headEnd/>
            <a:tailEnd/>
          </a:ln>
        </p:spPr>
        <p:txBody>
          <a:bodyPr vert="horz" wrap="square" lIns="50800" tIns="50800" rIns="50800" bIns="50800" numCol="1" anchor="ctr" anchorCtr="0" compatLnSpc="1">
            <a:prstTxWarp prst="textNoShape">
              <a:avLst/>
            </a:prstTxWarp>
          </a:bodyPr>
          <a:lstStyle/>
          <a:p>
            <a:pPr lvl="0"/>
            <a:r>
              <a:rPr lang="fr-FR" smtClean="0">
                <a:sym typeface="Didot" charset="0"/>
              </a:rPr>
              <a:t>Click to edit Master title style</a:t>
            </a:r>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txStyles>
    <p:titleStyle>
      <a:lvl1pPr algn="ctr" defTabSz="584200" rtl="0" eaLnBrk="0" fontAlgn="base" hangingPunct="0">
        <a:spcBef>
          <a:spcPct val="0"/>
        </a:spcBef>
        <a:spcAft>
          <a:spcPct val="0"/>
        </a:spcAft>
        <a:buClr>
          <a:srgbClr val="876552"/>
        </a:buClr>
        <a:buFont typeface="Georgia" pitchFamily="18" charset="0"/>
        <a:defRPr sz="7600">
          <a:solidFill>
            <a:srgbClr val="714D3A"/>
          </a:solidFill>
          <a:latin typeface="+mj-lt"/>
          <a:ea typeface="+mj-ea"/>
          <a:cs typeface="+mj-cs"/>
          <a:sym typeface="Didot" charset="0"/>
        </a:defRPr>
      </a:lvl1pPr>
      <a:lvl2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2pPr>
      <a:lvl3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3pPr>
      <a:lvl4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4pPr>
      <a:lvl5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5pPr>
      <a:lvl6pPr marL="4572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6pPr>
      <a:lvl7pPr marL="9144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7pPr>
      <a:lvl8pPr marL="13716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8pPr>
      <a:lvl9pPr marL="18288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9pPr>
    </p:titleStyle>
    <p:bodyStyle>
      <a:lvl1pPr algn="l" defTabSz="584200" rtl="0" eaLnBrk="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1pPr>
      <a:lvl2pPr marL="342900" algn="l" defTabSz="584200" rtl="0" eaLnBrk="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2pPr>
      <a:lvl3pPr marL="685800" algn="l" defTabSz="584200" rtl="0" eaLnBrk="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3pPr>
      <a:lvl4pPr marL="1028700" algn="l" defTabSz="584200" rtl="0" eaLnBrk="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4pPr>
      <a:lvl5pPr marL="1371600" algn="l" defTabSz="584200" rtl="0" eaLnBrk="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5pPr>
      <a:lvl6pPr marL="18288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6pPr>
      <a:lvl7pPr marL="22860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7pPr>
      <a:lvl8pPr marL="27432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8pPr>
      <a:lvl9pPr marL="32004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3074" name="Rectangle 1"/>
          <p:cNvSpPr>
            <a:spLocks noGrp="1"/>
          </p:cNvSpPr>
          <p:nvPr>
            <p:ph type="title"/>
          </p:nvPr>
        </p:nvSpPr>
        <p:spPr bwMode="auto">
          <a:xfrm>
            <a:off x="1104900" y="6248400"/>
            <a:ext cx="10795000" cy="1397000"/>
          </a:xfrm>
          <a:prstGeom prst="rect">
            <a:avLst/>
          </a:prstGeom>
          <a:noFill/>
          <a:ln w="12700">
            <a:noFill/>
            <a:miter lim="0"/>
            <a:headEnd/>
            <a:tailEnd/>
          </a:ln>
        </p:spPr>
        <p:txBody>
          <a:bodyPr vert="horz" wrap="square" lIns="50800" tIns="50800" rIns="50800" bIns="50800" numCol="1" anchor="ctr" anchorCtr="0" compatLnSpc="1">
            <a:prstTxWarp prst="textNoShape">
              <a:avLst/>
            </a:prstTxWarp>
          </a:bodyPr>
          <a:lstStyle/>
          <a:p>
            <a:pPr lvl="0"/>
            <a:r>
              <a:rPr lang="fr-FR" smtClean="0">
                <a:sym typeface="Didot" charset="0"/>
              </a:rPr>
              <a:t>Click to edit Master title style</a:t>
            </a:r>
          </a:p>
        </p:txBody>
      </p:sp>
      <p:sp>
        <p:nvSpPr>
          <p:cNvPr id="3075" name="Rectangle 2"/>
          <p:cNvSpPr>
            <a:spLocks noGrp="1"/>
          </p:cNvSpPr>
          <p:nvPr>
            <p:ph type="body" idx="1"/>
          </p:nvPr>
        </p:nvSpPr>
        <p:spPr bwMode="auto">
          <a:xfrm>
            <a:off x="1104900" y="7632700"/>
            <a:ext cx="10795000" cy="1092200"/>
          </a:xfrm>
          <a:prstGeom prst="rect">
            <a:avLst/>
          </a:prstGeom>
          <a:noFill/>
          <a:ln w="12700">
            <a:noFill/>
            <a:miter lim="0"/>
            <a:headEnd/>
            <a:tailEnd/>
          </a:ln>
        </p:spPr>
        <p:txBody>
          <a:bodyPr vert="horz" wrap="square" lIns="50800" tIns="50800" rIns="50800" bIns="50800" numCol="1" anchor="ctr" anchorCtr="0" compatLnSpc="1">
            <a:prstTxWarp prst="textNoShape">
              <a:avLst/>
            </a:prstTxWarp>
          </a:bodyPr>
          <a:lstStyle/>
          <a:p>
            <a:pPr lvl="0"/>
            <a:r>
              <a:rPr lang="fr-FR" smtClean="0">
                <a:sym typeface="Zapfino" charset="0"/>
              </a:rPr>
              <a:t>Click to edit Master text styles</a:t>
            </a:r>
          </a:p>
          <a:p>
            <a:pPr lvl="1"/>
            <a:r>
              <a:rPr lang="fr-FR" smtClean="0">
                <a:sym typeface="Zapfino" charset="0"/>
              </a:rPr>
              <a:t>Second level</a:t>
            </a:r>
          </a:p>
          <a:p>
            <a:pPr lvl="2"/>
            <a:r>
              <a:rPr lang="fr-FR" smtClean="0">
                <a:sym typeface="Zapfino" charset="0"/>
              </a:rPr>
              <a:t>Third level</a:t>
            </a:r>
          </a:p>
          <a:p>
            <a:pPr lvl="3"/>
            <a:r>
              <a:rPr lang="fr-FR" smtClean="0">
                <a:sym typeface="Zapfino" charset="0"/>
              </a:rPr>
              <a:t>Fourth level</a:t>
            </a:r>
          </a:p>
          <a:p>
            <a:pPr lvl="4"/>
            <a:r>
              <a:rPr lang="fr-FR" smtClean="0">
                <a:sym typeface="Zapfino" charset="0"/>
              </a:rPr>
              <a:t>Fifth level</a:t>
            </a: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ctr" defTabSz="584200" rtl="0" eaLnBrk="0" fontAlgn="base" hangingPunct="0">
        <a:spcBef>
          <a:spcPct val="0"/>
        </a:spcBef>
        <a:spcAft>
          <a:spcPct val="0"/>
        </a:spcAft>
        <a:buClr>
          <a:srgbClr val="876552"/>
        </a:buClr>
        <a:buFont typeface="Georgia" pitchFamily="18" charset="0"/>
        <a:defRPr sz="7600">
          <a:solidFill>
            <a:srgbClr val="714D3A"/>
          </a:solidFill>
          <a:latin typeface="+mj-lt"/>
          <a:ea typeface="+mj-ea"/>
          <a:cs typeface="+mj-cs"/>
          <a:sym typeface="Didot" charset="0"/>
        </a:defRPr>
      </a:lvl1pPr>
      <a:lvl2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2pPr>
      <a:lvl3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3pPr>
      <a:lvl4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4pPr>
      <a:lvl5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5pPr>
      <a:lvl6pPr marL="4572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6pPr>
      <a:lvl7pPr marL="9144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7pPr>
      <a:lvl8pPr marL="13716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8pPr>
      <a:lvl9pPr marL="18288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9pPr>
    </p:titleStyle>
    <p:bodyStyle>
      <a:lvl1pPr algn="ctr" defTabSz="584200" rtl="0" eaLnBrk="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1pPr>
      <a:lvl2pPr marL="342900" algn="ctr" defTabSz="584200" rtl="0" eaLnBrk="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2pPr>
      <a:lvl3pPr marL="685800" algn="ctr" defTabSz="584200" rtl="0" eaLnBrk="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3pPr>
      <a:lvl4pPr marL="1028700" algn="ctr" defTabSz="584200" rtl="0" eaLnBrk="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4pPr>
      <a:lvl5pPr marL="1371600" algn="ctr" defTabSz="584200" rtl="0" eaLnBrk="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5pPr>
      <a:lvl6pPr marL="18288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6pPr>
      <a:lvl7pPr marL="22860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7pPr>
      <a:lvl8pPr marL="27432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8pPr>
      <a:lvl9pPr marL="32004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13.xml"/><Relationship Id="rId6" Type="http://schemas.openxmlformats.org/officeDocument/2006/relationships/image" Target="../media/image8.jpeg"/><Relationship Id="rId5" Type="http://schemas.openxmlformats.org/officeDocument/2006/relationships/image" Target="../media/image7.jpeg"/><Relationship Id="rId10" Type="http://schemas.openxmlformats.org/officeDocument/2006/relationships/image" Target="../media/image12.png"/><Relationship Id="rId4" Type="http://schemas.openxmlformats.org/officeDocument/2006/relationships/image" Target="../media/image6.jpeg"/><Relationship Id="rId9" Type="http://schemas.openxmlformats.org/officeDocument/2006/relationships/image" Target="../media/image11.jpeg"/></Relationships>
</file>

<file path=ppt/slides/_rels/slide2.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3" name="Picture 5" descr="http://pmcdn.priceminister.com/photo/theorie-de-la-croissance-economique-de-solow-r-m-917989113_M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82720" y="265970"/>
            <a:ext cx="2571750" cy="2571750"/>
          </a:xfrm>
          <a:prstGeom prst="rect">
            <a:avLst/>
          </a:prstGeom>
          <a:noFill/>
          <a:extLst>
            <a:ext uri="{909E8E84-426E-40DD-AFC4-6F175D3DCCD1}">
              <a14:hiddenFill xmlns:a14="http://schemas.microsoft.com/office/drawing/2010/main">
                <a:solidFill>
                  <a:srgbClr val="FFFFFF"/>
                </a:solidFill>
              </a14:hiddenFill>
            </a:ext>
          </a:extLst>
        </p:spPr>
      </p:pic>
      <p:pic>
        <p:nvPicPr>
          <p:cNvPr id="78851" name="Picture 3" descr="http://www.turquie-fr.com/wp-content/uploads/2009/11/economie-dolla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9752" y="2679910"/>
            <a:ext cx="2448272" cy="1836204"/>
          </a:xfrm>
          <a:prstGeom prst="rect">
            <a:avLst/>
          </a:prstGeom>
          <a:noFill/>
          <a:extLst>
            <a:ext uri="{909E8E84-426E-40DD-AFC4-6F175D3DCCD1}">
              <a14:hiddenFill xmlns:a14="http://schemas.microsoft.com/office/drawing/2010/main">
                <a:solidFill>
                  <a:srgbClr val="FFFFFF"/>
                </a:solidFill>
              </a14:hiddenFill>
            </a:ext>
          </a:extLst>
        </p:spPr>
      </p:pic>
      <p:sp>
        <p:nvSpPr>
          <p:cNvPr id="6146" name="Rectangle 1"/>
          <p:cNvSpPr>
            <a:spLocks noGrp="1" noChangeArrowheads="1"/>
          </p:cNvSpPr>
          <p:nvPr>
            <p:ph type="title"/>
          </p:nvPr>
        </p:nvSpPr>
        <p:spPr/>
        <p:txBody>
          <a:bodyPr/>
          <a:lstStyle/>
          <a:p>
            <a:pPr eaLnBrk="1"/>
            <a:r>
              <a:rPr lang="fr-FR" sz="4800" dirty="0" smtClean="0"/>
              <a:t>Leçon 3 : La croissance économique</a:t>
            </a:r>
          </a:p>
        </p:txBody>
      </p:sp>
      <p:sp>
        <p:nvSpPr>
          <p:cNvPr id="6147" name="Rectangle 2"/>
          <p:cNvSpPr>
            <a:spLocks noGrp="1" noChangeArrowheads="1"/>
          </p:cNvSpPr>
          <p:nvPr>
            <p:ph type="body" idx="1"/>
          </p:nvPr>
        </p:nvSpPr>
        <p:spPr>
          <a:xfrm>
            <a:off x="914400" y="8045450"/>
            <a:ext cx="10793413" cy="703263"/>
          </a:xfrm>
        </p:spPr>
        <p:txBody>
          <a:bodyPr/>
          <a:lstStyle/>
          <a:p>
            <a:pPr eaLnBrk="1"/>
            <a:r>
              <a:rPr lang="fr-FR" sz="2400" dirty="0" smtClean="0"/>
              <a:t>ECO1702A</a:t>
            </a:r>
          </a:p>
          <a:p>
            <a:pPr eaLnBrk="1"/>
            <a:r>
              <a:rPr lang="fr-FR" sz="2400" dirty="0" smtClean="0"/>
              <a:t>Université d'Ottawa</a:t>
            </a:r>
          </a:p>
          <a:p>
            <a:pPr eaLnBrk="1"/>
            <a:r>
              <a:rPr lang="fr-FR" sz="2400" dirty="0" smtClean="0"/>
              <a:t>Claude Parthenay</a:t>
            </a:r>
          </a:p>
          <a:p>
            <a:pPr eaLnBrk="1"/>
            <a:endParaRPr lang="fr-FR" sz="2400" dirty="0" smtClean="0"/>
          </a:p>
        </p:txBody>
      </p:sp>
      <p:pic>
        <p:nvPicPr>
          <p:cNvPr id="78849" name="Picture 1" descr="http://radiocaracol.com/wp-content/uploads/2012/05/croissance.1277291595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836248">
            <a:off x="787238" y="418498"/>
            <a:ext cx="2829710" cy="2266693"/>
          </a:xfrm>
          <a:prstGeom prst="rect">
            <a:avLst/>
          </a:prstGeom>
          <a:noFill/>
          <a:extLst>
            <a:ext uri="{909E8E84-426E-40DD-AFC4-6F175D3DCCD1}">
              <a14:hiddenFill xmlns:a14="http://schemas.microsoft.com/office/drawing/2010/main">
                <a:solidFill>
                  <a:srgbClr val="FFFFFF"/>
                </a:solidFill>
              </a14:hiddenFill>
            </a:ext>
          </a:extLst>
        </p:spPr>
      </p:pic>
      <p:pic>
        <p:nvPicPr>
          <p:cNvPr id="78852" name="Picture 4" descr="http://www.lavoixdunord.fr/sites/default/files/articles/ophotos/20121026/782368974_etats_unis_la_croissance_economique_sest_ameli.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925117">
            <a:off x="1599484" y="4344439"/>
            <a:ext cx="2486703" cy="1656183"/>
          </a:xfrm>
          <a:prstGeom prst="rect">
            <a:avLst/>
          </a:prstGeom>
          <a:noFill/>
          <a:extLst>
            <a:ext uri="{909E8E84-426E-40DD-AFC4-6F175D3DCCD1}">
              <a14:hiddenFill xmlns:a14="http://schemas.microsoft.com/office/drawing/2010/main">
                <a:solidFill>
                  <a:srgbClr val="FFFFFF"/>
                </a:solidFill>
              </a14:hiddenFill>
            </a:ext>
          </a:extLst>
        </p:spPr>
      </p:pic>
      <p:pic>
        <p:nvPicPr>
          <p:cNvPr id="78854" name="Picture 6" descr="http://pmcdn.priceminister.com/photo/Rostow-Walt-Whitman-Les-Etapes-De-La-Croissance-Economique-Livre-896646387_ML.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74808" y="3994611"/>
            <a:ext cx="2232630" cy="2232630"/>
          </a:xfrm>
          <a:prstGeom prst="rect">
            <a:avLst/>
          </a:prstGeom>
          <a:noFill/>
          <a:extLst>
            <a:ext uri="{909E8E84-426E-40DD-AFC4-6F175D3DCCD1}">
              <a14:hiddenFill xmlns:a14="http://schemas.microsoft.com/office/drawing/2010/main">
                <a:solidFill>
                  <a:srgbClr val="FFFFFF"/>
                </a:solidFill>
              </a14:hiddenFill>
            </a:ext>
          </a:extLst>
        </p:spPr>
      </p:pic>
      <p:pic>
        <p:nvPicPr>
          <p:cNvPr id="78850" name="Picture 2" descr="http://www.jesuiscultive.com/IMG/jpg/Cycle_economique.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766481">
            <a:off x="9748307" y="2015611"/>
            <a:ext cx="2715003" cy="1846202"/>
          </a:xfrm>
          <a:prstGeom prst="rect">
            <a:avLst/>
          </a:prstGeom>
          <a:noFill/>
          <a:extLst>
            <a:ext uri="{909E8E84-426E-40DD-AFC4-6F175D3DCCD1}">
              <a14:hiddenFill xmlns:a14="http://schemas.microsoft.com/office/drawing/2010/main">
                <a:solidFill>
                  <a:srgbClr val="FFFFFF"/>
                </a:solidFill>
              </a14:hiddenFill>
            </a:ext>
          </a:extLst>
        </p:spPr>
      </p:pic>
      <p:pic>
        <p:nvPicPr>
          <p:cNvPr id="78857" name="Picture 9" descr="http://www.blogdajoice.com/wp-content/uploads/2012/08/PIB.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43683" y="134599"/>
            <a:ext cx="3181639" cy="2545311"/>
          </a:xfrm>
          <a:prstGeom prst="rect">
            <a:avLst/>
          </a:prstGeom>
          <a:noFill/>
          <a:extLst>
            <a:ext uri="{909E8E84-426E-40DD-AFC4-6F175D3DCCD1}">
              <a14:hiddenFill xmlns:a14="http://schemas.microsoft.com/office/drawing/2010/main">
                <a:solidFill>
                  <a:srgbClr val="FFFFFF"/>
                </a:solidFill>
              </a14:hiddenFill>
            </a:ext>
          </a:extLst>
        </p:spPr>
      </p:pic>
      <p:pic>
        <p:nvPicPr>
          <p:cNvPr id="78855" name="Picture 7" descr="http://www.fciq.ca/image_nouvelles_economiques/FR/2012/11/pib_can_fr.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434784">
            <a:off x="4970567" y="2327150"/>
            <a:ext cx="3096828" cy="2167780"/>
          </a:xfrm>
          <a:prstGeom prst="rect">
            <a:avLst/>
          </a:prstGeom>
          <a:noFill/>
          <a:extLst>
            <a:ext uri="{909E8E84-426E-40DD-AFC4-6F175D3DCCD1}">
              <a14:hiddenFill xmlns:a14="http://schemas.microsoft.com/office/drawing/2010/main">
                <a:solidFill>
                  <a:srgbClr val="FFFFFF"/>
                </a:solidFill>
              </a14:hiddenFill>
            </a:ext>
          </a:extLst>
        </p:spPr>
      </p:pic>
      <p:pic>
        <p:nvPicPr>
          <p:cNvPr id="78856" name="Picture 8" descr="http://jeanneemard.files.wordpress.com/2011/06/pib.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373874" y="4180511"/>
            <a:ext cx="2641178" cy="21942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8849"/>
                                        </p:tgtEl>
                                        <p:attrNameLst>
                                          <p:attrName>style.visibility</p:attrName>
                                        </p:attrNameLst>
                                      </p:cBhvr>
                                      <p:to>
                                        <p:strVal val="visible"/>
                                      </p:to>
                                    </p:set>
                                    <p:anim calcmode="lin" valueType="num">
                                      <p:cBhvr>
                                        <p:cTn id="7" dur="1000" fill="hold"/>
                                        <p:tgtEl>
                                          <p:spTgt spid="78849"/>
                                        </p:tgtEl>
                                        <p:attrNameLst>
                                          <p:attrName>ppt_w</p:attrName>
                                        </p:attrNameLst>
                                      </p:cBhvr>
                                      <p:tavLst>
                                        <p:tav tm="0">
                                          <p:val>
                                            <p:fltVal val="0"/>
                                          </p:val>
                                        </p:tav>
                                        <p:tav tm="100000">
                                          <p:val>
                                            <p:strVal val="#ppt_w"/>
                                          </p:val>
                                        </p:tav>
                                      </p:tavLst>
                                    </p:anim>
                                    <p:anim calcmode="lin" valueType="num">
                                      <p:cBhvr>
                                        <p:cTn id="8" dur="1000" fill="hold"/>
                                        <p:tgtEl>
                                          <p:spTgt spid="78849"/>
                                        </p:tgtEl>
                                        <p:attrNameLst>
                                          <p:attrName>ppt_h</p:attrName>
                                        </p:attrNameLst>
                                      </p:cBhvr>
                                      <p:tavLst>
                                        <p:tav tm="0">
                                          <p:val>
                                            <p:fltVal val="0"/>
                                          </p:val>
                                        </p:tav>
                                        <p:tav tm="100000">
                                          <p:val>
                                            <p:strVal val="#ppt_h"/>
                                          </p:val>
                                        </p:tav>
                                      </p:tavLst>
                                    </p:anim>
                                    <p:anim calcmode="lin" valueType="num">
                                      <p:cBhvr>
                                        <p:cTn id="9" dur="1000" fill="hold"/>
                                        <p:tgtEl>
                                          <p:spTgt spid="78849"/>
                                        </p:tgtEl>
                                        <p:attrNameLst>
                                          <p:attrName>style.rotation</p:attrName>
                                        </p:attrNameLst>
                                      </p:cBhvr>
                                      <p:tavLst>
                                        <p:tav tm="0">
                                          <p:val>
                                            <p:fltVal val="90"/>
                                          </p:val>
                                        </p:tav>
                                        <p:tav tm="100000">
                                          <p:val>
                                            <p:fltVal val="0"/>
                                          </p:val>
                                        </p:tav>
                                      </p:tavLst>
                                    </p:anim>
                                    <p:animEffect transition="in" filter="fade">
                                      <p:cBhvr>
                                        <p:cTn id="10" dur="1000"/>
                                        <p:tgtEl>
                                          <p:spTgt spid="78849"/>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78851"/>
                                        </p:tgtEl>
                                        <p:attrNameLst>
                                          <p:attrName>style.visibility</p:attrName>
                                        </p:attrNameLst>
                                      </p:cBhvr>
                                      <p:to>
                                        <p:strVal val="visible"/>
                                      </p:to>
                                    </p:set>
                                    <p:anim calcmode="lin" valueType="num">
                                      <p:cBhvr>
                                        <p:cTn id="15" dur="500" fill="hold"/>
                                        <p:tgtEl>
                                          <p:spTgt spid="78851"/>
                                        </p:tgtEl>
                                        <p:attrNameLst>
                                          <p:attrName>ppt_w</p:attrName>
                                        </p:attrNameLst>
                                      </p:cBhvr>
                                      <p:tavLst>
                                        <p:tav tm="0">
                                          <p:val>
                                            <p:fltVal val="0"/>
                                          </p:val>
                                        </p:tav>
                                        <p:tav tm="100000">
                                          <p:val>
                                            <p:strVal val="#ppt_w"/>
                                          </p:val>
                                        </p:tav>
                                      </p:tavLst>
                                    </p:anim>
                                    <p:anim calcmode="lin" valueType="num">
                                      <p:cBhvr>
                                        <p:cTn id="16" dur="500" fill="hold"/>
                                        <p:tgtEl>
                                          <p:spTgt spid="78851"/>
                                        </p:tgtEl>
                                        <p:attrNameLst>
                                          <p:attrName>ppt_h</p:attrName>
                                        </p:attrNameLst>
                                      </p:cBhvr>
                                      <p:tavLst>
                                        <p:tav tm="0">
                                          <p:val>
                                            <p:fltVal val="0"/>
                                          </p:val>
                                        </p:tav>
                                        <p:tav tm="100000">
                                          <p:val>
                                            <p:strVal val="#ppt_h"/>
                                          </p:val>
                                        </p:tav>
                                      </p:tavLst>
                                    </p:anim>
                                    <p:animEffect transition="in" filter="fade">
                                      <p:cBhvr>
                                        <p:cTn id="17" dur="500"/>
                                        <p:tgtEl>
                                          <p:spTgt spid="78851"/>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78852"/>
                                        </p:tgtEl>
                                        <p:attrNameLst>
                                          <p:attrName>style.visibility</p:attrName>
                                        </p:attrNameLst>
                                      </p:cBhvr>
                                      <p:to>
                                        <p:strVal val="visible"/>
                                      </p:to>
                                    </p:set>
                                    <p:anim calcmode="lin" valueType="num">
                                      <p:cBhvr>
                                        <p:cTn id="22" dur="500" fill="hold"/>
                                        <p:tgtEl>
                                          <p:spTgt spid="78852"/>
                                        </p:tgtEl>
                                        <p:attrNameLst>
                                          <p:attrName>ppt_w</p:attrName>
                                        </p:attrNameLst>
                                      </p:cBhvr>
                                      <p:tavLst>
                                        <p:tav tm="0">
                                          <p:val>
                                            <p:fltVal val="0"/>
                                          </p:val>
                                        </p:tav>
                                        <p:tav tm="100000">
                                          <p:val>
                                            <p:strVal val="#ppt_w"/>
                                          </p:val>
                                        </p:tav>
                                      </p:tavLst>
                                    </p:anim>
                                    <p:anim calcmode="lin" valueType="num">
                                      <p:cBhvr>
                                        <p:cTn id="23" dur="500" fill="hold"/>
                                        <p:tgtEl>
                                          <p:spTgt spid="78852"/>
                                        </p:tgtEl>
                                        <p:attrNameLst>
                                          <p:attrName>ppt_h</p:attrName>
                                        </p:attrNameLst>
                                      </p:cBhvr>
                                      <p:tavLst>
                                        <p:tav tm="0">
                                          <p:val>
                                            <p:fltVal val="0"/>
                                          </p:val>
                                        </p:tav>
                                        <p:tav tm="100000">
                                          <p:val>
                                            <p:strVal val="#ppt_h"/>
                                          </p:val>
                                        </p:tav>
                                      </p:tavLst>
                                    </p:anim>
                                    <p:animEffect transition="in" filter="fade">
                                      <p:cBhvr>
                                        <p:cTn id="24" dur="500"/>
                                        <p:tgtEl>
                                          <p:spTgt spid="78852"/>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nodeType="clickEffect">
                                  <p:stCondLst>
                                    <p:cond delay="0"/>
                                  </p:stCondLst>
                                  <p:childTnLst>
                                    <p:set>
                                      <p:cBhvr>
                                        <p:cTn id="28" dur="1" fill="hold">
                                          <p:stCondLst>
                                            <p:cond delay="0"/>
                                          </p:stCondLst>
                                        </p:cTn>
                                        <p:tgtEl>
                                          <p:spTgt spid="78857"/>
                                        </p:tgtEl>
                                        <p:attrNameLst>
                                          <p:attrName>style.visibility</p:attrName>
                                        </p:attrNameLst>
                                      </p:cBhvr>
                                      <p:to>
                                        <p:strVal val="visible"/>
                                      </p:to>
                                    </p:set>
                                    <p:anim calcmode="lin" valueType="num">
                                      <p:cBhvr>
                                        <p:cTn id="29" dur="1000" fill="hold"/>
                                        <p:tgtEl>
                                          <p:spTgt spid="78857"/>
                                        </p:tgtEl>
                                        <p:attrNameLst>
                                          <p:attrName>ppt_w</p:attrName>
                                        </p:attrNameLst>
                                      </p:cBhvr>
                                      <p:tavLst>
                                        <p:tav tm="0">
                                          <p:val>
                                            <p:fltVal val="0"/>
                                          </p:val>
                                        </p:tav>
                                        <p:tav tm="100000">
                                          <p:val>
                                            <p:strVal val="#ppt_w"/>
                                          </p:val>
                                        </p:tav>
                                      </p:tavLst>
                                    </p:anim>
                                    <p:anim calcmode="lin" valueType="num">
                                      <p:cBhvr>
                                        <p:cTn id="30" dur="1000" fill="hold"/>
                                        <p:tgtEl>
                                          <p:spTgt spid="78857"/>
                                        </p:tgtEl>
                                        <p:attrNameLst>
                                          <p:attrName>ppt_h</p:attrName>
                                        </p:attrNameLst>
                                      </p:cBhvr>
                                      <p:tavLst>
                                        <p:tav tm="0">
                                          <p:val>
                                            <p:fltVal val="0"/>
                                          </p:val>
                                        </p:tav>
                                        <p:tav tm="100000">
                                          <p:val>
                                            <p:strVal val="#ppt_h"/>
                                          </p:val>
                                        </p:tav>
                                      </p:tavLst>
                                    </p:anim>
                                    <p:anim calcmode="lin" valueType="num">
                                      <p:cBhvr>
                                        <p:cTn id="31" dur="1000" fill="hold"/>
                                        <p:tgtEl>
                                          <p:spTgt spid="78857"/>
                                        </p:tgtEl>
                                        <p:attrNameLst>
                                          <p:attrName>style.rotation</p:attrName>
                                        </p:attrNameLst>
                                      </p:cBhvr>
                                      <p:tavLst>
                                        <p:tav tm="0">
                                          <p:val>
                                            <p:fltVal val="90"/>
                                          </p:val>
                                        </p:tav>
                                        <p:tav tm="100000">
                                          <p:val>
                                            <p:fltVal val="0"/>
                                          </p:val>
                                        </p:tav>
                                      </p:tavLst>
                                    </p:anim>
                                    <p:animEffect transition="in" filter="fade">
                                      <p:cBhvr>
                                        <p:cTn id="32" dur="1000"/>
                                        <p:tgtEl>
                                          <p:spTgt spid="78857"/>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nodeType="clickEffect">
                                  <p:stCondLst>
                                    <p:cond delay="0"/>
                                  </p:stCondLst>
                                  <p:childTnLst>
                                    <p:set>
                                      <p:cBhvr>
                                        <p:cTn id="36" dur="1" fill="hold">
                                          <p:stCondLst>
                                            <p:cond delay="0"/>
                                          </p:stCondLst>
                                        </p:cTn>
                                        <p:tgtEl>
                                          <p:spTgt spid="78855"/>
                                        </p:tgtEl>
                                        <p:attrNameLst>
                                          <p:attrName>style.visibility</p:attrName>
                                        </p:attrNameLst>
                                      </p:cBhvr>
                                      <p:to>
                                        <p:strVal val="visible"/>
                                      </p:to>
                                    </p:set>
                                    <p:anim calcmode="lin" valueType="num">
                                      <p:cBhvr>
                                        <p:cTn id="37" dur="500" fill="hold"/>
                                        <p:tgtEl>
                                          <p:spTgt spid="78855"/>
                                        </p:tgtEl>
                                        <p:attrNameLst>
                                          <p:attrName>ppt_w</p:attrName>
                                        </p:attrNameLst>
                                      </p:cBhvr>
                                      <p:tavLst>
                                        <p:tav tm="0">
                                          <p:val>
                                            <p:fltVal val="0"/>
                                          </p:val>
                                        </p:tav>
                                        <p:tav tm="100000">
                                          <p:val>
                                            <p:strVal val="#ppt_w"/>
                                          </p:val>
                                        </p:tav>
                                      </p:tavLst>
                                    </p:anim>
                                    <p:anim calcmode="lin" valueType="num">
                                      <p:cBhvr>
                                        <p:cTn id="38" dur="500" fill="hold"/>
                                        <p:tgtEl>
                                          <p:spTgt spid="78855"/>
                                        </p:tgtEl>
                                        <p:attrNameLst>
                                          <p:attrName>ppt_h</p:attrName>
                                        </p:attrNameLst>
                                      </p:cBhvr>
                                      <p:tavLst>
                                        <p:tav tm="0">
                                          <p:val>
                                            <p:fltVal val="0"/>
                                          </p:val>
                                        </p:tav>
                                        <p:tav tm="100000">
                                          <p:val>
                                            <p:strVal val="#ppt_h"/>
                                          </p:val>
                                        </p:tav>
                                      </p:tavLst>
                                    </p:anim>
                                    <p:animEffect transition="in" filter="fade">
                                      <p:cBhvr>
                                        <p:cTn id="39" dur="500"/>
                                        <p:tgtEl>
                                          <p:spTgt spid="78855"/>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nodeType="clickEffect">
                                  <p:stCondLst>
                                    <p:cond delay="0"/>
                                  </p:stCondLst>
                                  <p:childTnLst>
                                    <p:set>
                                      <p:cBhvr>
                                        <p:cTn id="43" dur="1" fill="hold">
                                          <p:stCondLst>
                                            <p:cond delay="0"/>
                                          </p:stCondLst>
                                        </p:cTn>
                                        <p:tgtEl>
                                          <p:spTgt spid="78856"/>
                                        </p:tgtEl>
                                        <p:attrNameLst>
                                          <p:attrName>style.visibility</p:attrName>
                                        </p:attrNameLst>
                                      </p:cBhvr>
                                      <p:to>
                                        <p:strVal val="visible"/>
                                      </p:to>
                                    </p:set>
                                    <p:anim calcmode="lin" valueType="num">
                                      <p:cBhvr>
                                        <p:cTn id="44" dur="500" fill="hold"/>
                                        <p:tgtEl>
                                          <p:spTgt spid="78856"/>
                                        </p:tgtEl>
                                        <p:attrNameLst>
                                          <p:attrName>ppt_w</p:attrName>
                                        </p:attrNameLst>
                                      </p:cBhvr>
                                      <p:tavLst>
                                        <p:tav tm="0">
                                          <p:val>
                                            <p:fltVal val="0"/>
                                          </p:val>
                                        </p:tav>
                                        <p:tav tm="100000">
                                          <p:val>
                                            <p:strVal val="#ppt_w"/>
                                          </p:val>
                                        </p:tav>
                                      </p:tavLst>
                                    </p:anim>
                                    <p:anim calcmode="lin" valueType="num">
                                      <p:cBhvr>
                                        <p:cTn id="45" dur="500" fill="hold"/>
                                        <p:tgtEl>
                                          <p:spTgt spid="78856"/>
                                        </p:tgtEl>
                                        <p:attrNameLst>
                                          <p:attrName>ppt_h</p:attrName>
                                        </p:attrNameLst>
                                      </p:cBhvr>
                                      <p:tavLst>
                                        <p:tav tm="0">
                                          <p:val>
                                            <p:fltVal val="0"/>
                                          </p:val>
                                        </p:tav>
                                        <p:tav tm="100000">
                                          <p:val>
                                            <p:strVal val="#ppt_h"/>
                                          </p:val>
                                        </p:tav>
                                      </p:tavLst>
                                    </p:anim>
                                    <p:animEffect transition="in" filter="fade">
                                      <p:cBhvr>
                                        <p:cTn id="46" dur="500"/>
                                        <p:tgtEl>
                                          <p:spTgt spid="78856"/>
                                        </p:tgtEl>
                                      </p:cBhvr>
                                    </p:animEffec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78853"/>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78850"/>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788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1"/>
          <p:cNvSpPr>
            <a:spLocks noGrp="1"/>
          </p:cNvSpPr>
          <p:nvPr>
            <p:ph type="title"/>
          </p:nvPr>
        </p:nvSpPr>
        <p:spPr>
          <a:xfrm>
            <a:off x="597744" y="628328"/>
            <a:ext cx="11737304" cy="1296144"/>
          </a:xfrm>
        </p:spPr>
        <p:txBody>
          <a:bodyPr>
            <a:noAutofit/>
          </a:bodyPr>
          <a:lstStyle/>
          <a:p>
            <a:pPr eaLnBrk="1" fontAlgn="auto" hangingPunct="1">
              <a:spcAft>
                <a:spcPts val="0"/>
              </a:spcAft>
              <a:defRPr/>
            </a:pPr>
            <a:r>
              <a:rPr lang="fr-FR" sz="4000" dirty="0">
                <a:solidFill>
                  <a:schemeClr val="tx1"/>
                </a:solidFill>
              </a:rPr>
              <a:t>Population mondiale et progrès de la connaissance</a:t>
            </a:r>
          </a:p>
        </p:txBody>
      </p:sp>
      <p:pic>
        <p:nvPicPr>
          <p:cNvPr id="4" name="Picture 20"/>
          <p:cNvPicPr>
            <a:picLocks noChangeAspect="1" noChangeArrowheads="1"/>
          </p:cNvPicPr>
          <p:nvPr/>
        </p:nvPicPr>
        <p:blipFill>
          <a:blip r:embed="rId2" cstate="print"/>
          <a:srcRect/>
          <a:stretch>
            <a:fillRect/>
          </a:stretch>
        </p:blipFill>
        <p:spPr bwMode="auto">
          <a:xfrm>
            <a:off x="863888" y="1089801"/>
            <a:ext cx="11277599" cy="8635999"/>
          </a:xfrm>
          <a:prstGeom prst="rect">
            <a:avLst/>
          </a:prstGeom>
          <a:noFill/>
          <a:ln w="9525">
            <a:noFill/>
            <a:miter lim="800000"/>
            <a:headEnd/>
            <a:tailEnd/>
          </a:ln>
        </p:spPr>
      </p:pic>
    </p:spTree>
    <p:extLst>
      <p:ext uri="{BB962C8B-B14F-4D97-AF65-F5344CB8AC3E}">
        <p14:creationId xmlns:p14="http://schemas.microsoft.com/office/powerpoint/2010/main" val="108761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08956"/>
          </a:xfrm>
        </p:spPr>
        <p:txBody>
          <a:bodyPr/>
          <a:lstStyle/>
          <a:p>
            <a:r>
              <a:rPr lang="fr-FR" sz="6000" dirty="0" smtClean="0"/>
              <a:t>Evolution de l’espérance de vie</a:t>
            </a:r>
            <a:endParaRPr lang="fr-FR" sz="6000" dirty="0"/>
          </a:p>
        </p:txBody>
      </p:sp>
      <p:pic>
        <p:nvPicPr>
          <p:cNvPr id="798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752" y="1708448"/>
            <a:ext cx="6364932" cy="7331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ZoneTexte 3"/>
          <p:cNvSpPr txBox="1"/>
          <p:nvPr/>
        </p:nvSpPr>
        <p:spPr>
          <a:xfrm>
            <a:off x="7294488" y="2428528"/>
            <a:ext cx="5040560" cy="1815882"/>
          </a:xfrm>
          <a:prstGeom prst="rect">
            <a:avLst/>
          </a:prstGeom>
          <a:noFill/>
        </p:spPr>
        <p:txBody>
          <a:bodyPr wrap="square" rtlCol="0">
            <a:spAutoFit/>
          </a:bodyPr>
          <a:lstStyle/>
          <a:p>
            <a:pPr algn="l"/>
            <a:r>
              <a:rPr lang="fr-FR" sz="2800" dirty="0" err="1" smtClean="0"/>
              <a:t>North</a:t>
            </a:r>
            <a:r>
              <a:rPr lang="fr-FR" sz="2800" dirty="0" smtClean="0"/>
              <a:t> (2005), </a:t>
            </a:r>
            <a:r>
              <a:rPr lang="fr-FR" sz="2800" i="1" dirty="0" err="1" smtClean="0"/>
              <a:t>Understanding</a:t>
            </a:r>
            <a:r>
              <a:rPr lang="fr-FR" sz="2800" i="1" dirty="0" smtClean="0"/>
              <a:t> the </a:t>
            </a:r>
            <a:r>
              <a:rPr lang="fr-FR" sz="2800" i="1" dirty="0" err="1" smtClean="0"/>
              <a:t>Process</a:t>
            </a:r>
            <a:r>
              <a:rPr lang="fr-FR" sz="2800" i="1" dirty="0" smtClean="0"/>
              <a:t> of </a:t>
            </a:r>
            <a:r>
              <a:rPr lang="fr-FR" sz="2800" i="1" dirty="0" err="1" smtClean="0"/>
              <a:t>Economic</a:t>
            </a:r>
            <a:r>
              <a:rPr lang="fr-FR" sz="2800" i="1" dirty="0" smtClean="0"/>
              <a:t> Change</a:t>
            </a:r>
            <a:r>
              <a:rPr lang="fr-FR" sz="2800" dirty="0" smtClean="0"/>
              <a:t>, Princeton </a:t>
            </a:r>
            <a:r>
              <a:rPr lang="fr-FR" sz="2800" dirty="0" err="1" smtClean="0"/>
              <a:t>University</a:t>
            </a:r>
            <a:r>
              <a:rPr lang="fr-FR" sz="2800" dirty="0" smtClean="0"/>
              <a:t>, p. 90.</a:t>
            </a:r>
            <a:endParaRPr lang="fr-FR" sz="2800" dirty="0"/>
          </a:p>
        </p:txBody>
      </p:sp>
    </p:spTree>
    <p:extLst>
      <p:ext uri="{BB962C8B-B14F-4D97-AF65-F5344CB8AC3E}">
        <p14:creationId xmlns:p14="http://schemas.microsoft.com/office/powerpoint/2010/main" val="355522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9875"/>
                                        </p:tgtEl>
                                        <p:attrNameLst>
                                          <p:attrName>style.visibility</p:attrName>
                                        </p:attrNameLst>
                                      </p:cBhvr>
                                      <p:to>
                                        <p:strVal val="visible"/>
                                      </p:to>
                                    </p:set>
                                    <p:anim calcmode="lin" valueType="num">
                                      <p:cBhvr>
                                        <p:cTn id="7" dur="500" fill="hold"/>
                                        <p:tgtEl>
                                          <p:spTgt spid="79875"/>
                                        </p:tgtEl>
                                        <p:attrNameLst>
                                          <p:attrName>ppt_w</p:attrName>
                                        </p:attrNameLst>
                                      </p:cBhvr>
                                      <p:tavLst>
                                        <p:tav tm="0">
                                          <p:val>
                                            <p:fltVal val="0"/>
                                          </p:val>
                                        </p:tav>
                                        <p:tav tm="100000">
                                          <p:val>
                                            <p:strVal val="#ppt_w"/>
                                          </p:val>
                                        </p:tav>
                                      </p:tavLst>
                                    </p:anim>
                                    <p:anim calcmode="lin" valueType="num">
                                      <p:cBhvr>
                                        <p:cTn id="8" dur="500" fill="hold"/>
                                        <p:tgtEl>
                                          <p:spTgt spid="79875"/>
                                        </p:tgtEl>
                                        <p:attrNameLst>
                                          <p:attrName>ppt_h</p:attrName>
                                        </p:attrNameLst>
                                      </p:cBhvr>
                                      <p:tavLst>
                                        <p:tav tm="0">
                                          <p:val>
                                            <p:fltVal val="0"/>
                                          </p:val>
                                        </p:tav>
                                        <p:tav tm="100000">
                                          <p:val>
                                            <p:strVal val="#ppt_h"/>
                                          </p:val>
                                        </p:tav>
                                      </p:tavLst>
                                    </p:anim>
                                    <p:animEffect transition="in" filter="fade">
                                      <p:cBhvr>
                                        <p:cTn id="9" dur="500"/>
                                        <p:tgtEl>
                                          <p:spTgt spid="79875"/>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325120" y="268288"/>
            <a:ext cx="12137813" cy="1715911"/>
          </a:xfrm>
        </p:spPr>
        <p:txBody>
          <a:bodyPr/>
          <a:lstStyle/>
          <a:p>
            <a:r>
              <a:rPr lang="fr-FR" sz="4000" dirty="0">
                <a:solidFill>
                  <a:schemeClr val="tx1"/>
                </a:solidFill>
              </a:rPr>
              <a:t>Evolution du PIB /habitant dans les pays développés et dans les </a:t>
            </a:r>
            <a:r>
              <a:rPr lang="fr-FR" sz="4000" dirty="0" smtClean="0">
                <a:solidFill>
                  <a:schemeClr val="tx1"/>
                </a:solidFill>
              </a:rPr>
              <a:t>pays en développement</a:t>
            </a:r>
            <a:endParaRPr lang="fr-FR" sz="4000" dirty="0">
              <a:solidFill>
                <a:schemeClr val="tx1"/>
              </a:solidFill>
            </a:endParaRPr>
          </a:p>
        </p:txBody>
      </p:sp>
      <p:pic>
        <p:nvPicPr>
          <p:cNvPr id="808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1840" y="2285999"/>
            <a:ext cx="10657184" cy="4543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ZoneTexte 6"/>
          <p:cNvSpPr txBox="1"/>
          <p:nvPr/>
        </p:nvSpPr>
        <p:spPr>
          <a:xfrm>
            <a:off x="1101800" y="6862301"/>
            <a:ext cx="11017224" cy="954107"/>
          </a:xfrm>
          <a:prstGeom prst="rect">
            <a:avLst/>
          </a:prstGeom>
          <a:noFill/>
        </p:spPr>
        <p:txBody>
          <a:bodyPr wrap="square" rtlCol="0">
            <a:spAutoFit/>
          </a:bodyPr>
          <a:lstStyle/>
          <a:p>
            <a:pPr algn="l"/>
            <a:r>
              <a:rPr lang="fr-FR" sz="2800" dirty="0" err="1" smtClean="0"/>
              <a:t>North</a:t>
            </a:r>
            <a:r>
              <a:rPr lang="fr-FR" sz="2800" dirty="0" smtClean="0"/>
              <a:t> (2005), </a:t>
            </a:r>
            <a:r>
              <a:rPr lang="fr-FR" sz="2800" i="1" dirty="0" err="1" smtClean="0"/>
              <a:t>Understanding</a:t>
            </a:r>
            <a:r>
              <a:rPr lang="fr-FR" sz="2800" i="1" dirty="0" smtClean="0"/>
              <a:t> the </a:t>
            </a:r>
            <a:r>
              <a:rPr lang="fr-FR" sz="2800" i="1" dirty="0" err="1" smtClean="0"/>
              <a:t>Process</a:t>
            </a:r>
            <a:r>
              <a:rPr lang="fr-FR" sz="2800" i="1" dirty="0" smtClean="0"/>
              <a:t> of </a:t>
            </a:r>
            <a:r>
              <a:rPr lang="fr-FR" sz="2800" i="1" dirty="0" err="1" smtClean="0"/>
              <a:t>Economic</a:t>
            </a:r>
            <a:r>
              <a:rPr lang="fr-FR" sz="2800" i="1" dirty="0" smtClean="0"/>
              <a:t> Change</a:t>
            </a:r>
            <a:r>
              <a:rPr lang="fr-FR" sz="2800" dirty="0" smtClean="0"/>
              <a:t>, Princeton </a:t>
            </a:r>
            <a:r>
              <a:rPr lang="fr-FR" sz="2800" dirty="0" err="1" smtClean="0"/>
              <a:t>University</a:t>
            </a:r>
            <a:r>
              <a:rPr lang="fr-FR" sz="2800" dirty="0" smtClean="0"/>
              <a:t>, p. 91.</a:t>
            </a:r>
            <a:endParaRPr lang="fr-FR" sz="2800" dirty="0"/>
          </a:p>
        </p:txBody>
      </p:sp>
    </p:spTree>
    <p:extLst>
      <p:ext uri="{BB962C8B-B14F-4D97-AF65-F5344CB8AC3E}">
        <p14:creationId xmlns:p14="http://schemas.microsoft.com/office/powerpoint/2010/main" val="956115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0898"/>
                                        </p:tgtEl>
                                        <p:attrNameLst>
                                          <p:attrName>style.visibility</p:attrName>
                                        </p:attrNameLst>
                                      </p:cBhvr>
                                      <p:to>
                                        <p:strVal val="visible"/>
                                      </p:to>
                                    </p:set>
                                    <p:anim calcmode="lin" valueType="num">
                                      <p:cBhvr>
                                        <p:cTn id="7" dur="500" fill="hold"/>
                                        <p:tgtEl>
                                          <p:spTgt spid="80898"/>
                                        </p:tgtEl>
                                        <p:attrNameLst>
                                          <p:attrName>ppt_w</p:attrName>
                                        </p:attrNameLst>
                                      </p:cBhvr>
                                      <p:tavLst>
                                        <p:tav tm="0">
                                          <p:val>
                                            <p:fltVal val="0"/>
                                          </p:val>
                                        </p:tav>
                                        <p:tav tm="100000">
                                          <p:val>
                                            <p:strVal val="#ppt_w"/>
                                          </p:val>
                                        </p:tav>
                                      </p:tavLst>
                                    </p:anim>
                                    <p:anim calcmode="lin" valueType="num">
                                      <p:cBhvr>
                                        <p:cTn id="8" dur="500" fill="hold"/>
                                        <p:tgtEl>
                                          <p:spTgt spid="80898"/>
                                        </p:tgtEl>
                                        <p:attrNameLst>
                                          <p:attrName>ppt_h</p:attrName>
                                        </p:attrNameLst>
                                      </p:cBhvr>
                                      <p:tavLst>
                                        <p:tav tm="0">
                                          <p:val>
                                            <p:fltVal val="0"/>
                                          </p:val>
                                        </p:tav>
                                        <p:tav tm="100000">
                                          <p:val>
                                            <p:strVal val="#ppt_h"/>
                                          </p:val>
                                        </p:tav>
                                      </p:tavLst>
                                    </p:anim>
                                    <p:animEffect transition="in" filter="fade">
                                      <p:cBhvr>
                                        <p:cTn id="9" dur="500"/>
                                        <p:tgtEl>
                                          <p:spTgt spid="80898"/>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50240" y="390596"/>
            <a:ext cx="11704320" cy="1106628"/>
          </a:xfrm>
        </p:spPr>
        <p:txBody>
          <a:bodyPr>
            <a:noAutofit/>
          </a:bodyPr>
          <a:lstStyle/>
          <a:p>
            <a:pPr eaLnBrk="1" fontAlgn="auto" hangingPunct="1">
              <a:spcAft>
                <a:spcPts val="0"/>
              </a:spcAft>
              <a:defRPr/>
            </a:pPr>
            <a:r>
              <a:rPr lang="fr-FR" sz="4600" dirty="0"/>
              <a:t>La croissance mondiale </a:t>
            </a:r>
            <a:r>
              <a:rPr lang="fr-FR" sz="4600" dirty="0" smtClean="0"/>
              <a:t>connait des rythmes différents</a:t>
            </a:r>
            <a:endParaRPr lang="fr-FR" sz="4600" dirty="0"/>
          </a:p>
        </p:txBody>
      </p:sp>
      <p:graphicFrame>
        <p:nvGraphicFramePr>
          <p:cNvPr id="4" name="Tableau 3"/>
          <p:cNvGraphicFramePr>
            <a:graphicFrameLocks noGrp="1"/>
          </p:cNvGraphicFramePr>
          <p:nvPr/>
        </p:nvGraphicFramePr>
        <p:xfrm>
          <a:off x="460587" y="1869441"/>
          <a:ext cx="12090441" cy="5142898"/>
        </p:xfrm>
        <a:graphic>
          <a:graphicData uri="http://schemas.openxmlformats.org/drawingml/2006/table">
            <a:tbl>
              <a:tblPr firstRow="1" bandRow="1">
                <a:tableStyleId>{5C22544A-7EE6-4342-B048-85BDC9FD1C3A}</a:tableStyleId>
              </a:tblPr>
              <a:tblGrid>
                <a:gridCol w="3251177"/>
                <a:gridCol w="2794044"/>
                <a:gridCol w="3022610"/>
                <a:gridCol w="3022610"/>
              </a:tblGrid>
              <a:tr h="2557611">
                <a:tc>
                  <a:txBody>
                    <a:bodyPr/>
                    <a:lstStyle/>
                    <a:p>
                      <a:r>
                        <a:rPr lang="fr-FR" sz="4000" dirty="0" smtClean="0"/>
                        <a:t>Croissance</a:t>
                      </a:r>
                      <a:r>
                        <a:rPr lang="fr-FR" sz="4000" baseline="0" dirty="0" smtClean="0"/>
                        <a:t> annuelle moyenne (%)</a:t>
                      </a:r>
                      <a:endParaRPr lang="fr-FR" sz="4000" dirty="0"/>
                    </a:p>
                  </a:txBody>
                  <a:tcPr marL="130048" marR="130048" marT="65024" marB="65024">
                    <a:solidFill>
                      <a:schemeClr val="accent1">
                        <a:lumMod val="50000"/>
                      </a:schemeClr>
                    </a:solidFill>
                  </a:tcPr>
                </a:tc>
                <a:tc>
                  <a:txBody>
                    <a:bodyPr/>
                    <a:lstStyle/>
                    <a:p>
                      <a:pPr algn="ctr"/>
                      <a:r>
                        <a:rPr lang="fr-FR" sz="4000" dirty="0" smtClean="0"/>
                        <a:t>1950-1973</a:t>
                      </a:r>
                      <a:endParaRPr lang="fr-FR" sz="4000" dirty="0"/>
                    </a:p>
                  </a:txBody>
                  <a:tcPr marL="130048" marR="130048" marT="65024" marB="65024">
                    <a:solidFill>
                      <a:schemeClr val="accent1">
                        <a:lumMod val="50000"/>
                      </a:schemeClr>
                    </a:solidFill>
                  </a:tcPr>
                </a:tc>
                <a:tc>
                  <a:txBody>
                    <a:bodyPr/>
                    <a:lstStyle/>
                    <a:p>
                      <a:pPr algn="ctr"/>
                      <a:r>
                        <a:rPr lang="fr-FR" sz="4000" dirty="0" smtClean="0"/>
                        <a:t>1973-1998</a:t>
                      </a:r>
                      <a:endParaRPr lang="fr-FR" sz="4000" dirty="0"/>
                    </a:p>
                  </a:txBody>
                  <a:tcPr marL="130048" marR="130048" marT="65024" marB="65024">
                    <a:solidFill>
                      <a:schemeClr val="accent1">
                        <a:lumMod val="50000"/>
                      </a:schemeClr>
                    </a:solidFill>
                  </a:tcPr>
                </a:tc>
                <a:tc>
                  <a:txBody>
                    <a:bodyPr/>
                    <a:lstStyle/>
                    <a:p>
                      <a:pPr algn="ctr"/>
                      <a:r>
                        <a:rPr lang="fr-FR" sz="4000" dirty="0" smtClean="0"/>
                        <a:t>1820-1998</a:t>
                      </a:r>
                      <a:endParaRPr lang="fr-FR" sz="4000" dirty="0"/>
                    </a:p>
                  </a:txBody>
                  <a:tcPr marL="130048" marR="130048" marT="65024" marB="65024">
                    <a:solidFill>
                      <a:schemeClr val="accent1">
                        <a:lumMod val="50000"/>
                      </a:schemeClr>
                    </a:solidFill>
                  </a:tcPr>
                </a:tc>
              </a:tr>
              <a:tr h="858150">
                <a:tc>
                  <a:txBody>
                    <a:bodyPr/>
                    <a:lstStyle/>
                    <a:p>
                      <a:r>
                        <a:rPr lang="fr-FR" sz="4000" dirty="0" smtClean="0"/>
                        <a:t>PIB</a:t>
                      </a:r>
                      <a:endParaRPr lang="fr-FR" sz="4000" dirty="0"/>
                    </a:p>
                  </a:txBody>
                  <a:tcPr marL="130048" marR="130048" marT="65024" marB="65024"/>
                </a:tc>
                <a:tc>
                  <a:txBody>
                    <a:bodyPr/>
                    <a:lstStyle/>
                    <a:p>
                      <a:pPr algn="ctr"/>
                      <a:r>
                        <a:rPr lang="fr-FR" sz="4000" dirty="0" smtClean="0"/>
                        <a:t>4.9</a:t>
                      </a:r>
                      <a:endParaRPr lang="fr-FR" sz="4000" dirty="0"/>
                    </a:p>
                  </a:txBody>
                  <a:tcPr marL="130048" marR="130048" marT="65024" marB="65024"/>
                </a:tc>
                <a:tc>
                  <a:txBody>
                    <a:bodyPr/>
                    <a:lstStyle/>
                    <a:p>
                      <a:pPr algn="ctr"/>
                      <a:r>
                        <a:rPr lang="fr-FR" sz="4000" dirty="0" smtClean="0"/>
                        <a:t>3.0</a:t>
                      </a:r>
                      <a:endParaRPr lang="fr-FR" sz="4000" dirty="0"/>
                    </a:p>
                  </a:txBody>
                  <a:tcPr marL="130048" marR="130048" marT="65024" marB="65024"/>
                </a:tc>
                <a:tc>
                  <a:txBody>
                    <a:bodyPr/>
                    <a:lstStyle/>
                    <a:p>
                      <a:pPr algn="ctr"/>
                      <a:r>
                        <a:rPr lang="fr-FR" sz="4000" dirty="0" smtClean="0"/>
                        <a:t>2.2</a:t>
                      </a:r>
                      <a:endParaRPr lang="fr-FR" sz="4000" dirty="0"/>
                    </a:p>
                  </a:txBody>
                  <a:tcPr marL="130048" marR="130048" marT="65024" marB="65024"/>
                </a:tc>
              </a:tr>
              <a:tr h="858150">
                <a:tc>
                  <a:txBody>
                    <a:bodyPr/>
                    <a:lstStyle/>
                    <a:p>
                      <a:r>
                        <a:rPr lang="fr-FR" sz="4000" dirty="0" smtClean="0"/>
                        <a:t>Population</a:t>
                      </a:r>
                      <a:endParaRPr lang="fr-FR" sz="4000" dirty="0"/>
                    </a:p>
                  </a:txBody>
                  <a:tcPr marL="130048" marR="130048" marT="65024" marB="65024"/>
                </a:tc>
                <a:tc>
                  <a:txBody>
                    <a:bodyPr/>
                    <a:lstStyle/>
                    <a:p>
                      <a:pPr algn="ctr"/>
                      <a:r>
                        <a:rPr lang="fr-FR" sz="4000" dirty="0" smtClean="0"/>
                        <a:t>1.9</a:t>
                      </a:r>
                      <a:endParaRPr lang="fr-FR" sz="4000" dirty="0"/>
                    </a:p>
                  </a:txBody>
                  <a:tcPr marL="130048" marR="130048" marT="65024" marB="65024"/>
                </a:tc>
                <a:tc>
                  <a:txBody>
                    <a:bodyPr/>
                    <a:lstStyle/>
                    <a:p>
                      <a:pPr algn="ctr"/>
                      <a:r>
                        <a:rPr lang="fr-FR" sz="4000" dirty="0" smtClean="0"/>
                        <a:t>1.7</a:t>
                      </a:r>
                      <a:endParaRPr lang="fr-FR" sz="4000" dirty="0"/>
                    </a:p>
                  </a:txBody>
                  <a:tcPr marL="130048" marR="130048" marT="65024" marB="65024"/>
                </a:tc>
                <a:tc>
                  <a:txBody>
                    <a:bodyPr/>
                    <a:lstStyle/>
                    <a:p>
                      <a:pPr algn="ctr"/>
                      <a:r>
                        <a:rPr lang="fr-FR" sz="4000" dirty="0" smtClean="0"/>
                        <a:t>1.0</a:t>
                      </a:r>
                      <a:endParaRPr lang="fr-FR" sz="4000" dirty="0"/>
                    </a:p>
                  </a:txBody>
                  <a:tcPr marL="130048" marR="130048" marT="65024" marB="65024"/>
                </a:tc>
              </a:tr>
              <a:tr h="858150">
                <a:tc>
                  <a:txBody>
                    <a:bodyPr/>
                    <a:lstStyle/>
                    <a:p>
                      <a:r>
                        <a:rPr lang="fr-FR" sz="4000" dirty="0" smtClean="0"/>
                        <a:t>PIB/habitant</a:t>
                      </a:r>
                      <a:endParaRPr lang="fr-FR" sz="4000" dirty="0"/>
                    </a:p>
                  </a:txBody>
                  <a:tcPr marL="130048" marR="130048" marT="65024" marB="65024"/>
                </a:tc>
                <a:tc>
                  <a:txBody>
                    <a:bodyPr/>
                    <a:lstStyle/>
                    <a:p>
                      <a:pPr algn="ctr"/>
                      <a:r>
                        <a:rPr lang="fr-FR" sz="4000" dirty="0" smtClean="0"/>
                        <a:t>2.9</a:t>
                      </a:r>
                      <a:endParaRPr lang="fr-FR" sz="4000" dirty="0"/>
                    </a:p>
                  </a:txBody>
                  <a:tcPr marL="130048" marR="130048" marT="65024" marB="65024"/>
                </a:tc>
                <a:tc>
                  <a:txBody>
                    <a:bodyPr/>
                    <a:lstStyle/>
                    <a:p>
                      <a:pPr algn="ctr"/>
                      <a:r>
                        <a:rPr lang="fr-FR" sz="4000" dirty="0" smtClean="0"/>
                        <a:t>1.2</a:t>
                      </a:r>
                      <a:endParaRPr lang="fr-FR" sz="4000" dirty="0"/>
                    </a:p>
                  </a:txBody>
                  <a:tcPr marL="130048" marR="130048" marT="65024" marB="65024"/>
                </a:tc>
                <a:tc>
                  <a:txBody>
                    <a:bodyPr/>
                    <a:lstStyle/>
                    <a:p>
                      <a:pPr algn="ctr"/>
                      <a:r>
                        <a:rPr lang="fr-FR" sz="4000" dirty="0" smtClean="0"/>
                        <a:t>1.2</a:t>
                      </a:r>
                      <a:endParaRPr lang="fr-FR" sz="4000" dirty="0"/>
                    </a:p>
                  </a:txBody>
                  <a:tcPr marL="130048" marR="130048" marT="65024" marB="65024"/>
                </a:tc>
              </a:tr>
            </a:tbl>
          </a:graphicData>
        </a:graphic>
      </p:graphicFrame>
      <p:sp>
        <p:nvSpPr>
          <p:cNvPr id="5150" name="ZoneTexte 4"/>
          <p:cNvSpPr txBox="1">
            <a:spLocks noChangeArrowheads="1"/>
          </p:cNvSpPr>
          <p:nvPr/>
        </p:nvSpPr>
        <p:spPr bwMode="auto">
          <a:xfrm>
            <a:off x="460587" y="7130062"/>
            <a:ext cx="11785600" cy="500648"/>
          </a:xfrm>
          <a:prstGeom prst="rect">
            <a:avLst/>
          </a:prstGeom>
          <a:noFill/>
          <a:ln w="9525">
            <a:noFill/>
            <a:miter lim="800000"/>
            <a:headEnd/>
            <a:tailEnd/>
          </a:ln>
        </p:spPr>
        <p:txBody>
          <a:bodyPr lIns="130046" tIns="65023" rIns="130046" bIns="65023">
            <a:spAutoFit/>
          </a:bodyPr>
          <a:lstStyle/>
          <a:p>
            <a:r>
              <a:rPr lang="fr-FR" sz="2400" dirty="0">
                <a:latin typeface="Book Antiqua" pitchFamily="18" charset="0"/>
              </a:rPr>
              <a:t>Cahiers français [2008], </a:t>
            </a:r>
            <a:r>
              <a:rPr lang="fr-FR" sz="2400" i="1" dirty="0">
                <a:latin typeface="Book Antiqua" pitchFamily="18" charset="0"/>
              </a:rPr>
              <a:t>Découverte de l’économie</a:t>
            </a:r>
            <a:r>
              <a:rPr lang="fr-FR" sz="2400" dirty="0">
                <a:latin typeface="Book Antiqua" pitchFamily="18" charset="0"/>
              </a:rPr>
              <a:t>, T1, n° 345, juillet-août, p. 77 </a:t>
            </a:r>
          </a:p>
        </p:txBody>
      </p:sp>
      <p:sp>
        <p:nvSpPr>
          <p:cNvPr id="6" name="Rectangle 5"/>
          <p:cNvSpPr/>
          <p:nvPr/>
        </p:nvSpPr>
        <p:spPr>
          <a:xfrm>
            <a:off x="562187" y="7845779"/>
            <a:ext cx="11982026" cy="1423978"/>
          </a:xfrm>
          <a:prstGeom prst="rect">
            <a:avLst/>
          </a:prstGeom>
        </p:spPr>
        <p:txBody>
          <a:bodyPr lIns="130046" tIns="65023" rIns="130046" bIns="65023">
            <a:spAutoFit/>
          </a:bodyPr>
          <a:lstStyle/>
          <a:p>
            <a:pPr marL="336404" indent="-336404" fontAlgn="auto">
              <a:spcBef>
                <a:spcPct val="20000"/>
              </a:spcBef>
              <a:spcAft>
                <a:spcPct val="20000"/>
              </a:spcAft>
              <a:buClr>
                <a:schemeClr val="tx1"/>
              </a:buClr>
              <a:tabLst>
                <a:tab pos="476384" algn="l"/>
                <a:tab pos="1113068" algn="l"/>
                <a:tab pos="1752008" algn="l"/>
                <a:tab pos="2390950" algn="l"/>
                <a:tab pos="3029890" algn="l"/>
                <a:tab pos="3668832" algn="l"/>
                <a:tab pos="4307773" algn="l"/>
                <a:tab pos="4946715" algn="l"/>
                <a:tab pos="5585655" algn="l"/>
                <a:tab pos="6224597" algn="l"/>
                <a:tab pos="6863537" algn="l"/>
                <a:tab pos="7502479" algn="l"/>
                <a:tab pos="8141419" algn="l"/>
                <a:tab pos="8780361" algn="l"/>
                <a:tab pos="9419302" algn="l"/>
                <a:tab pos="10058244" algn="l"/>
                <a:tab pos="10697184" algn="l"/>
                <a:tab pos="11336126" algn="l"/>
                <a:tab pos="11975066" algn="l"/>
                <a:tab pos="12614008" algn="l"/>
                <a:tab pos="13252948" algn="l"/>
              </a:tabLst>
              <a:defRPr/>
            </a:pPr>
            <a:r>
              <a:rPr lang="fr-FR" sz="2800" dirty="0">
                <a:latin typeface="+mn-lt"/>
                <a:ea typeface="ＭＳ Ｐゴシック" charset="0"/>
                <a:cs typeface="ＭＳ Ｐゴシック" charset="0"/>
              </a:rPr>
              <a:t>Durant le dernier siècle, au Canada, le revenu moyen calculé à partir du PIB réel par habitant a connu une augmentation de 2</a:t>
            </a:r>
            <a:r>
              <a:rPr lang="fr-FR" sz="1200" dirty="0">
                <a:latin typeface="+mn-lt"/>
                <a:ea typeface="ＭＳ Ｐゴシック" charset="0"/>
                <a:cs typeface="ＭＳ Ｐゴシック" charset="0"/>
              </a:rPr>
              <a:t> </a:t>
            </a:r>
            <a:r>
              <a:rPr lang="fr-FR" sz="2800" dirty="0">
                <a:latin typeface="+mn-lt"/>
                <a:ea typeface="ＭＳ Ｐゴシック" charset="0"/>
                <a:cs typeface="ＭＳ Ｐゴシック" charset="0"/>
              </a:rPr>
              <a:t>% par année. Avec un tel taux de croissance, le revenu moyen double tous les 35 ans.</a:t>
            </a:r>
          </a:p>
        </p:txBody>
      </p:sp>
    </p:spTree>
    <p:extLst>
      <p:ext uri="{BB962C8B-B14F-4D97-AF65-F5344CB8AC3E}">
        <p14:creationId xmlns:p14="http://schemas.microsoft.com/office/powerpoint/2010/main" val="1064406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 presetClass="entr" presetSubtype="0" fill="hold" grpId="0" nodeType="afterEffect">
                                  <p:stCondLst>
                                    <p:cond delay="0"/>
                                  </p:stCondLst>
                                  <p:childTnLst>
                                    <p:set>
                                      <p:cBhvr>
                                        <p:cTn id="11" dur="1" fill="hold">
                                          <p:stCondLst>
                                            <p:cond delay="0"/>
                                          </p:stCondLst>
                                        </p:cTn>
                                        <p:tgtEl>
                                          <p:spTgt spid="5150"/>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50"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50240" y="390596"/>
            <a:ext cx="11704320" cy="1004217"/>
          </a:xfrm>
        </p:spPr>
        <p:txBody>
          <a:bodyPr>
            <a:noAutofit/>
          </a:bodyPr>
          <a:lstStyle/>
          <a:p>
            <a:pPr eaLnBrk="1" fontAlgn="auto" hangingPunct="1">
              <a:spcAft>
                <a:spcPts val="0"/>
              </a:spcAft>
              <a:defRPr/>
            </a:pPr>
            <a:r>
              <a:rPr lang="fr-FR" sz="4800" dirty="0" smtClean="0"/>
              <a:t>Comment mesurer la richesse d’un pays ?</a:t>
            </a:r>
            <a:endParaRPr lang="fr-FR" sz="4800" dirty="0"/>
          </a:p>
        </p:txBody>
      </p:sp>
      <p:sp>
        <p:nvSpPr>
          <p:cNvPr id="3" name="ZoneTexte 2"/>
          <p:cNvSpPr txBox="1">
            <a:spLocks noChangeArrowheads="1"/>
          </p:cNvSpPr>
          <p:nvPr/>
        </p:nvSpPr>
        <p:spPr bwMode="auto">
          <a:xfrm>
            <a:off x="1586654" y="1270678"/>
            <a:ext cx="9347200" cy="745067"/>
          </a:xfrm>
          <a:prstGeom prst="rect">
            <a:avLst/>
          </a:prstGeom>
          <a:noFill/>
          <a:ln w="9525">
            <a:noFill/>
            <a:miter lim="800000"/>
            <a:headEnd/>
            <a:tailEnd/>
          </a:ln>
        </p:spPr>
        <p:txBody>
          <a:bodyPr lIns="130046" tIns="65023" rIns="130046" bIns="65023">
            <a:spAutoFit/>
          </a:bodyPr>
          <a:lstStyle/>
          <a:p>
            <a:pPr algn="ctr"/>
            <a:r>
              <a:rPr lang="fr-FR" sz="4000" dirty="0">
                <a:solidFill>
                  <a:schemeClr val="tx1"/>
                </a:solidFill>
                <a:latin typeface="Book Antiqua" pitchFamily="18" charset="0"/>
              </a:rPr>
              <a:t>2 aspects :</a:t>
            </a:r>
          </a:p>
        </p:txBody>
      </p:sp>
      <p:cxnSp>
        <p:nvCxnSpPr>
          <p:cNvPr id="5" name="Connecteur droit 4"/>
          <p:cNvCxnSpPr/>
          <p:nvPr/>
        </p:nvCxnSpPr>
        <p:spPr>
          <a:xfrm>
            <a:off x="6490208" y="2446185"/>
            <a:ext cx="0" cy="6385552"/>
          </a:xfrm>
          <a:prstGeom prst="line">
            <a:avLst/>
          </a:prstGeom>
          <a:ln w="50800">
            <a:solidFill>
              <a:srgbClr val="92D050"/>
            </a:solidFill>
          </a:ln>
        </p:spPr>
        <p:style>
          <a:lnRef idx="1">
            <a:schemeClr val="accent1"/>
          </a:lnRef>
          <a:fillRef idx="0">
            <a:schemeClr val="accent1"/>
          </a:fillRef>
          <a:effectRef idx="0">
            <a:schemeClr val="accent1"/>
          </a:effectRef>
          <a:fontRef idx="minor">
            <a:schemeClr val="tx1"/>
          </a:fontRef>
        </p:style>
      </p:cxnSp>
      <p:sp>
        <p:nvSpPr>
          <p:cNvPr id="6" name="ZoneTexte 5"/>
          <p:cNvSpPr txBox="1">
            <a:spLocks noChangeArrowheads="1"/>
          </p:cNvSpPr>
          <p:nvPr/>
        </p:nvSpPr>
        <p:spPr bwMode="auto">
          <a:xfrm>
            <a:off x="1173807" y="2026584"/>
            <a:ext cx="2743201" cy="839202"/>
          </a:xfrm>
          <a:prstGeom prst="rect">
            <a:avLst/>
          </a:prstGeom>
          <a:noFill/>
          <a:ln w="9525">
            <a:noFill/>
            <a:miter lim="800000"/>
            <a:headEnd/>
            <a:tailEnd/>
          </a:ln>
        </p:spPr>
        <p:txBody>
          <a:bodyPr lIns="130046" tIns="65023" rIns="130046" bIns="65023">
            <a:spAutoFit/>
          </a:bodyPr>
          <a:lstStyle/>
          <a:p>
            <a:pPr algn="ctr"/>
            <a:r>
              <a:rPr lang="fr-FR" sz="4600" dirty="0">
                <a:solidFill>
                  <a:schemeClr val="tx1"/>
                </a:solidFill>
                <a:latin typeface="Book Antiqua" pitchFamily="18" charset="0"/>
              </a:rPr>
              <a:t>Stock</a:t>
            </a:r>
          </a:p>
        </p:txBody>
      </p:sp>
      <p:sp>
        <p:nvSpPr>
          <p:cNvPr id="7" name="ZoneTexte 6"/>
          <p:cNvSpPr txBox="1">
            <a:spLocks noChangeArrowheads="1"/>
          </p:cNvSpPr>
          <p:nvPr/>
        </p:nvSpPr>
        <p:spPr bwMode="auto">
          <a:xfrm>
            <a:off x="364641" y="4490721"/>
            <a:ext cx="4368799" cy="1706880"/>
          </a:xfrm>
          <a:prstGeom prst="rect">
            <a:avLst/>
          </a:prstGeom>
          <a:noFill/>
          <a:ln w="9525">
            <a:noFill/>
            <a:miter lim="800000"/>
            <a:headEnd/>
            <a:tailEnd/>
          </a:ln>
        </p:spPr>
        <p:txBody>
          <a:bodyPr lIns="130046" tIns="65023" rIns="130046" bIns="65023">
            <a:spAutoFit/>
          </a:bodyPr>
          <a:lstStyle/>
          <a:p>
            <a:pPr algn="l"/>
            <a:r>
              <a:rPr lang="fr-FR" sz="3400" dirty="0">
                <a:solidFill>
                  <a:schemeClr val="tx1"/>
                </a:solidFill>
                <a:latin typeface="Book Antiqua" pitchFamily="18" charset="0"/>
              </a:rPr>
              <a:t>Infrastructures</a:t>
            </a:r>
          </a:p>
          <a:p>
            <a:pPr algn="l"/>
            <a:r>
              <a:rPr lang="fr-FR" sz="3400" dirty="0">
                <a:solidFill>
                  <a:schemeClr val="tx1"/>
                </a:solidFill>
                <a:latin typeface="Book Antiqua" pitchFamily="18" charset="0"/>
              </a:rPr>
              <a:t>Outils de production</a:t>
            </a:r>
          </a:p>
          <a:p>
            <a:pPr algn="l"/>
            <a:r>
              <a:rPr lang="fr-FR" sz="3400" dirty="0">
                <a:solidFill>
                  <a:schemeClr val="tx1"/>
                </a:solidFill>
                <a:latin typeface="Book Antiqua" pitchFamily="18" charset="0"/>
              </a:rPr>
              <a:t>Logements</a:t>
            </a:r>
          </a:p>
        </p:txBody>
      </p:sp>
      <p:sp>
        <p:nvSpPr>
          <p:cNvPr id="8" name="ZoneTexte 7"/>
          <p:cNvSpPr txBox="1">
            <a:spLocks noChangeArrowheads="1"/>
          </p:cNvSpPr>
          <p:nvPr/>
        </p:nvSpPr>
        <p:spPr bwMode="auto">
          <a:xfrm>
            <a:off x="8203154" y="2026584"/>
            <a:ext cx="2133599" cy="839202"/>
          </a:xfrm>
          <a:prstGeom prst="rect">
            <a:avLst/>
          </a:prstGeom>
          <a:noFill/>
          <a:ln w="9525">
            <a:noFill/>
            <a:miter lim="800000"/>
            <a:headEnd/>
            <a:tailEnd/>
          </a:ln>
        </p:spPr>
        <p:txBody>
          <a:bodyPr lIns="130046" tIns="65023" rIns="130046" bIns="65023">
            <a:spAutoFit/>
          </a:bodyPr>
          <a:lstStyle/>
          <a:p>
            <a:pPr algn="ctr"/>
            <a:r>
              <a:rPr lang="fr-FR" sz="4600" dirty="0">
                <a:solidFill>
                  <a:schemeClr val="tx1"/>
                </a:solidFill>
                <a:latin typeface="Book Antiqua" pitchFamily="18" charset="0"/>
              </a:rPr>
              <a:t>Flux</a:t>
            </a:r>
            <a:endParaRPr lang="fr-FR" sz="2800" dirty="0">
              <a:solidFill>
                <a:schemeClr val="tx1"/>
              </a:solidFill>
              <a:latin typeface="Book Antiqua" pitchFamily="18" charset="0"/>
            </a:endParaRPr>
          </a:p>
        </p:txBody>
      </p:sp>
      <p:sp>
        <p:nvSpPr>
          <p:cNvPr id="9" name="ZoneTexte 8"/>
          <p:cNvSpPr txBox="1">
            <a:spLocks noChangeArrowheads="1"/>
          </p:cNvSpPr>
          <p:nvPr/>
        </p:nvSpPr>
        <p:spPr bwMode="auto">
          <a:xfrm>
            <a:off x="6655929" y="2865786"/>
            <a:ext cx="5427698" cy="1185334"/>
          </a:xfrm>
          <a:prstGeom prst="rect">
            <a:avLst/>
          </a:prstGeom>
          <a:noFill/>
          <a:ln w="9525">
            <a:noFill/>
            <a:miter lim="800000"/>
            <a:headEnd/>
            <a:tailEnd/>
          </a:ln>
        </p:spPr>
        <p:txBody>
          <a:bodyPr lIns="130046" tIns="65023" rIns="130046" bIns="65023">
            <a:spAutoFit/>
          </a:bodyPr>
          <a:lstStyle/>
          <a:p>
            <a:pPr algn="r"/>
            <a:r>
              <a:rPr lang="fr-FR" sz="3400" dirty="0">
                <a:solidFill>
                  <a:schemeClr val="tx1"/>
                </a:solidFill>
                <a:latin typeface="Book Antiqua" pitchFamily="18" charset="0"/>
              </a:rPr>
              <a:t>Ce qui est produit durant une période donnée</a:t>
            </a:r>
          </a:p>
        </p:txBody>
      </p:sp>
      <p:sp>
        <p:nvSpPr>
          <p:cNvPr id="13" name="ZoneTexte 12"/>
          <p:cNvSpPr txBox="1">
            <a:spLocks noChangeArrowheads="1"/>
          </p:cNvSpPr>
          <p:nvPr/>
        </p:nvSpPr>
        <p:spPr bwMode="auto">
          <a:xfrm>
            <a:off x="339417" y="7437085"/>
            <a:ext cx="5884261" cy="1177756"/>
          </a:xfrm>
          <a:prstGeom prst="rect">
            <a:avLst/>
          </a:prstGeom>
          <a:noFill/>
          <a:ln w="9525">
            <a:noFill/>
            <a:miter lim="800000"/>
            <a:headEnd/>
            <a:tailEnd/>
          </a:ln>
        </p:spPr>
        <p:txBody>
          <a:bodyPr wrap="square" lIns="130046" tIns="65023" rIns="130046" bIns="65023">
            <a:spAutoFit/>
          </a:bodyPr>
          <a:lstStyle/>
          <a:p>
            <a:pPr algn="l"/>
            <a:r>
              <a:rPr lang="fr-FR" sz="3400" dirty="0" smtClean="0">
                <a:solidFill>
                  <a:schemeClr val="tx1"/>
                </a:solidFill>
                <a:latin typeface="Book Antiqua" pitchFamily="18" charset="0"/>
              </a:rPr>
              <a:t>Compétences des individus,</a:t>
            </a:r>
            <a:endParaRPr lang="fr-FR" sz="3400" dirty="0">
              <a:solidFill>
                <a:schemeClr val="tx1"/>
              </a:solidFill>
              <a:latin typeface="Book Antiqua" pitchFamily="18" charset="0"/>
            </a:endParaRPr>
          </a:p>
          <a:p>
            <a:pPr algn="l"/>
            <a:r>
              <a:rPr lang="fr-FR" sz="3400" dirty="0">
                <a:solidFill>
                  <a:schemeClr val="tx1"/>
                </a:solidFill>
                <a:latin typeface="Book Antiqua" pitchFamily="18" charset="0"/>
              </a:rPr>
              <a:t>Des individus en santé</a:t>
            </a:r>
            <a:endParaRPr lang="fr-FR" dirty="0">
              <a:solidFill>
                <a:schemeClr val="tx1"/>
              </a:solidFill>
              <a:latin typeface="Book Antiqua" pitchFamily="18" charset="0"/>
            </a:endParaRPr>
          </a:p>
        </p:txBody>
      </p:sp>
      <p:sp>
        <p:nvSpPr>
          <p:cNvPr id="3082" name="ZoneTexte 16"/>
          <p:cNvSpPr txBox="1">
            <a:spLocks noChangeArrowheads="1"/>
          </p:cNvSpPr>
          <p:nvPr/>
        </p:nvSpPr>
        <p:spPr bwMode="auto">
          <a:xfrm>
            <a:off x="6684345" y="4988334"/>
            <a:ext cx="5734756" cy="1180818"/>
          </a:xfrm>
          <a:prstGeom prst="rect">
            <a:avLst/>
          </a:prstGeom>
          <a:noFill/>
          <a:ln w="9525">
            <a:noFill/>
            <a:miter lim="800000"/>
            <a:headEnd/>
            <a:tailEnd/>
          </a:ln>
        </p:spPr>
        <p:txBody>
          <a:bodyPr lIns="130046" tIns="65023" rIns="130046" bIns="65023">
            <a:spAutoFit/>
          </a:bodyPr>
          <a:lstStyle/>
          <a:p>
            <a:pPr algn="r"/>
            <a:r>
              <a:rPr lang="fr-FR" sz="3400" dirty="0">
                <a:solidFill>
                  <a:schemeClr val="tx1"/>
                </a:solidFill>
              </a:rPr>
              <a:t>Les revenus créés durant une période donnée</a:t>
            </a:r>
          </a:p>
        </p:txBody>
      </p:sp>
      <p:sp>
        <p:nvSpPr>
          <p:cNvPr id="3083" name="ZoneTexte 18"/>
          <p:cNvSpPr txBox="1">
            <a:spLocks noChangeArrowheads="1"/>
          </p:cNvSpPr>
          <p:nvPr/>
        </p:nvSpPr>
        <p:spPr bwMode="auto">
          <a:xfrm>
            <a:off x="7191171" y="6825742"/>
            <a:ext cx="4917440" cy="1707135"/>
          </a:xfrm>
          <a:prstGeom prst="rect">
            <a:avLst/>
          </a:prstGeom>
          <a:noFill/>
          <a:ln w="9525">
            <a:noFill/>
            <a:miter lim="800000"/>
            <a:headEnd/>
            <a:tailEnd/>
          </a:ln>
        </p:spPr>
        <p:txBody>
          <a:bodyPr lIns="130046" tIns="65023" rIns="130046" bIns="65023">
            <a:spAutoFit/>
          </a:bodyPr>
          <a:lstStyle/>
          <a:p>
            <a:r>
              <a:rPr lang="fr-FR" sz="3400" i="1" dirty="0">
                <a:solidFill>
                  <a:srgbClr val="00B050"/>
                </a:solidFill>
              </a:rPr>
              <a:t>PIB : production réalisée sur un territoire dans un temps donné</a:t>
            </a:r>
          </a:p>
        </p:txBody>
      </p:sp>
      <p:sp>
        <p:nvSpPr>
          <p:cNvPr id="4" name="ZoneTexte 3"/>
          <p:cNvSpPr txBox="1"/>
          <p:nvPr/>
        </p:nvSpPr>
        <p:spPr>
          <a:xfrm>
            <a:off x="1388814" y="6169152"/>
            <a:ext cx="3789221" cy="656590"/>
          </a:xfrm>
          <a:prstGeom prst="rect">
            <a:avLst/>
          </a:prstGeom>
          <a:noFill/>
        </p:spPr>
        <p:txBody>
          <a:bodyPr wrap="square" lIns="130046" tIns="65023" rIns="130046" bIns="65023" rtlCol="0">
            <a:spAutoFit/>
          </a:bodyPr>
          <a:lstStyle/>
          <a:p>
            <a:r>
              <a:rPr lang="fr-FR" sz="3400" i="1" dirty="0">
                <a:solidFill>
                  <a:srgbClr val="00B050"/>
                </a:solidFill>
              </a:rPr>
              <a:t>Capital fixe</a:t>
            </a:r>
          </a:p>
        </p:txBody>
      </p:sp>
      <p:sp>
        <p:nvSpPr>
          <p:cNvPr id="14" name="ZoneTexte 13"/>
          <p:cNvSpPr txBox="1"/>
          <p:nvPr/>
        </p:nvSpPr>
        <p:spPr>
          <a:xfrm>
            <a:off x="1586654" y="8503442"/>
            <a:ext cx="3789221" cy="656590"/>
          </a:xfrm>
          <a:prstGeom prst="rect">
            <a:avLst/>
          </a:prstGeom>
          <a:noFill/>
        </p:spPr>
        <p:txBody>
          <a:bodyPr wrap="square" lIns="130046" tIns="65023" rIns="130046" bIns="65023" rtlCol="0">
            <a:spAutoFit/>
          </a:bodyPr>
          <a:lstStyle/>
          <a:p>
            <a:r>
              <a:rPr lang="fr-FR" sz="3400" i="1" dirty="0">
                <a:solidFill>
                  <a:srgbClr val="00B050"/>
                </a:solidFill>
              </a:rPr>
              <a:t>Capital humain</a:t>
            </a:r>
          </a:p>
        </p:txBody>
      </p:sp>
      <p:sp>
        <p:nvSpPr>
          <p:cNvPr id="10" name="ZoneTexte 9"/>
          <p:cNvSpPr txBox="1"/>
          <p:nvPr/>
        </p:nvSpPr>
        <p:spPr>
          <a:xfrm>
            <a:off x="1138271" y="3502237"/>
            <a:ext cx="4707187" cy="656590"/>
          </a:xfrm>
          <a:prstGeom prst="rect">
            <a:avLst/>
          </a:prstGeom>
          <a:noFill/>
        </p:spPr>
        <p:txBody>
          <a:bodyPr wrap="square" lIns="130046" tIns="65023" rIns="130046" bIns="65023" rtlCol="0">
            <a:spAutoFit/>
          </a:bodyPr>
          <a:lstStyle/>
          <a:p>
            <a:r>
              <a:rPr lang="fr-FR" sz="3400" i="1" dirty="0">
                <a:solidFill>
                  <a:srgbClr val="00B050"/>
                </a:solidFill>
              </a:rPr>
              <a:t>Ressources naturelles</a:t>
            </a:r>
          </a:p>
        </p:txBody>
      </p:sp>
      <p:sp>
        <p:nvSpPr>
          <p:cNvPr id="12" name="ZoneTexte 11"/>
          <p:cNvSpPr txBox="1"/>
          <p:nvPr/>
        </p:nvSpPr>
        <p:spPr>
          <a:xfrm>
            <a:off x="364641" y="2865786"/>
            <a:ext cx="5895613" cy="615553"/>
          </a:xfrm>
          <a:prstGeom prst="rect">
            <a:avLst/>
          </a:prstGeom>
          <a:noFill/>
        </p:spPr>
        <p:txBody>
          <a:bodyPr wrap="square" rtlCol="0">
            <a:spAutoFit/>
          </a:bodyPr>
          <a:lstStyle/>
          <a:p>
            <a:pPr algn="l"/>
            <a:r>
              <a:rPr lang="fr-FR" sz="3400" dirty="0" smtClean="0">
                <a:solidFill>
                  <a:schemeClr val="tx1"/>
                </a:solidFill>
                <a:latin typeface="Book Antiqua" panose="02040602050305030304" pitchFamily="18" charset="0"/>
              </a:rPr>
              <a:t>Richesse du sol et du sous-sol</a:t>
            </a:r>
            <a:endParaRPr lang="fr-FR" sz="3400" dirty="0">
              <a:solidFill>
                <a:schemeClr val="tx1"/>
              </a:solidFill>
              <a:latin typeface="Book Antiqua" panose="02040602050305030304" pitchFamily="18" charset="0"/>
            </a:endParaRPr>
          </a:p>
        </p:txBody>
      </p:sp>
    </p:spTree>
    <p:extLst>
      <p:ext uri="{BB962C8B-B14F-4D97-AF65-F5344CB8AC3E}">
        <p14:creationId xmlns:p14="http://schemas.microsoft.com/office/powerpoint/2010/main" val="3049355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9"/>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3082"/>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30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3" grpId="0"/>
      <p:bldP spid="3082" grpId="0"/>
      <p:bldP spid="3083" grpId="0"/>
      <p:bldP spid="4" grpId="0"/>
      <p:bldP spid="14" grpId="0"/>
      <p:bldP spid="10"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3727" y="628328"/>
            <a:ext cx="11839873" cy="1368152"/>
          </a:xfrm>
        </p:spPr>
        <p:txBody>
          <a:bodyPr/>
          <a:lstStyle/>
          <a:p>
            <a:pPr>
              <a:defRPr/>
            </a:pPr>
            <a:r>
              <a:rPr lang="fr-FR" sz="7200" dirty="0" smtClean="0"/>
              <a:t>Quelle richesse produit-on ?</a:t>
            </a:r>
            <a:endParaRPr lang="fr-FR" sz="7200" dirty="0"/>
          </a:p>
        </p:txBody>
      </p:sp>
      <p:sp>
        <p:nvSpPr>
          <p:cNvPr id="3" name="ZoneTexte 2"/>
          <p:cNvSpPr txBox="1">
            <a:spLocks noChangeArrowheads="1"/>
          </p:cNvSpPr>
          <p:nvPr/>
        </p:nvSpPr>
        <p:spPr bwMode="auto">
          <a:xfrm>
            <a:off x="453728" y="1996480"/>
            <a:ext cx="12097344" cy="2232943"/>
          </a:xfrm>
          <a:prstGeom prst="rect">
            <a:avLst/>
          </a:prstGeom>
          <a:noFill/>
          <a:ln w="9525">
            <a:noFill/>
            <a:miter lim="800000"/>
            <a:headEnd/>
            <a:tailEnd/>
          </a:ln>
        </p:spPr>
        <p:txBody>
          <a:bodyPr wrap="square" lIns="130046" tIns="65023" rIns="130046" bIns="65023">
            <a:spAutoFit/>
          </a:bodyPr>
          <a:lstStyle/>
          <a:p>
            <a:r>
              <a:rPr lang="fr-FR" sz="3400" dirty="0">
                <a:solidFill>
                  <a:schemeClr val="tx1"/>
                </a:solidFill>
                <a:latin typeface="Book Antiqua" pitchFamily="18" charset="0"/>
              </a:rPr>
              <a:t>Soit une richesse produite : du pain.</a:t>
            </a:r>
          </a:p>
          <a:p>
            <a:pPr>
              <a:buFontTx/>
              <a:buChar char="-"/>
            </a:pPr>
            <a:r>
              <a:rPr lang="fr-FR" sz="3400" dirty="0">
                <a:solidFill>
                  <a:schemeClr val="tx1"/>
                </a:solidFill>
                <a:latin typeface="Book Antiqua" pitchFamily="18" charset="0"/>
              </a:rPr>
              <a:t> Un agriculteur produit du blé : </a:t>
            </a:r>
            <a:r>
              <a:rPr lang="fr-FR" sz="3400" dirty="0" smtClean="0">
                <a:solidFill>
                  <a:schemeClr val="tx1"/>
                </a:solidFill>
                <a:latin typeface="Book Antiqua" pitchFamily="18" charset="0"/>
              </a:rPr>
              <a:t>50</a:t>
            </a:r>
            <a:endParaRPr lang="fr-FR" sz="3400" dirty="0">
              <a:solidFill>
                <a:schemeClr val="tx1"/>
              </a:solidFill>
              <a:latin typeface="Book Antiqua" pitchFamily="18" charset="0"/>
            </a:endParaRPr>
          </a:p>
          <a:p>
            <a:pPr>
              <a:buFontTx/>
              <a:buChar char="-"/>
            </a:pPr>
            <a:r>
              <a:rPr lang="fr-FR" sz="3400" dirty="0">
                <a:solidFill>
                  <a:schemeClr val="tx1"/>
                </a:solidFill>
                <a:latin typeface="Book Antiqua" pitchFamily="18" charset="0"/>
              </a:rPr>
              <a:t> Un meunier fabrique de la farine : </a:t>
            </a:r>
            <a:r>
              <a:rPr lang="fr-FR" sz="3400" dirty="0" smtClean="0">
                <a:solidFill>
                  <a:schemeClr val="tx1"/>
                </a:solidFill>
                <a:latin typeface="Book Antiqua" pitchFamily="18" charset="0"/>
              </a:rPr>
              <a:t>(50) </a:t>
            </a:r>
            <a:r>
              <a:rPr lang="fr-FR" sz="3400" dirty="0">
                <a:solidFill>
                  <a:schemeClr val="tx1"/>
                </a:solidFill>
                <a:latin typeface="Book Antiqua" pitchFamily="18" charset="0"/>
              </a:rPr>
              <a:t>+ 30 = </a:t>
            </a:r>
            <a:r>
              <a:rPr lang="fr-FR" sz="3400" dirty="0" smtClean="0">
                <a:solidFill>
                  <a:schemeClr val="tx1"/>
                </a:solidFill>
                <a:latin typeface="Book Antiqua" pitchFamily="18" charset="0"/>
              </a:rPr>
              <a:t>80</a:t>
            </a:r>
            <a:endParaRPr lang="fr-FR" sz="3400" dirty="0">
              <a:solidFill>
                <a:schemeClr val="tx1"/>
              </a:solidFill>
              <a:latin typeface="Book Antiqua" pitchFamily="18" charset="0"/>
            </a:endParaRPr>
          </a:p>
          <a:p>
            <a:pPr>
              <a:buFontTx/>
              <a:buChar char="-"/>
            </a:pPr>
            <a:r>
              <a:rPr lang="fr-FR" sz="3400" dirty="0">
                <a:solidFill>
                  <a:schemeClr val="tx1"/>
                </a:solidFill>
                <a:latin typeface="Book Antiqua" pitchFamily="18" charset="0"/>
              </a:rPr>
              <a:t> Un boulanger fait du pain : </a:t>
            </a:r>
            <a:r>
              <a:rPr lang="fr-FR" sz="3400" dirty="0" smtClean="0">
                <a:solidFill>
                  <a:schemeClr val="tx1"/>
                </a:solidFill>
                <a:latin typeface="Book Antiqua" pitchFamily="18" charset="0"/>
              </a:rPr>
              <a:t>(80) </a:t>
            </a:r>
            <a:r>
              <a:rPr lang="fr-FR" sz="3400" dirty="0">
                <a:solidFill>
                  <a:schemeClr val="tx1"/>
                </a:solidFill>
                <a:latin typeface="Book Antiqua" pitchFamily="18" charset="0"/>
              </a:rPr>
              <a:t>+ 50 = </a:t>
            </a:r>
            <a:r>
              <a:rPr lang="fr-FR" sz="3400" dirty="0" smtClean="0">
                <a:solidFill>
                  <a:schemeClr val="tx1"/>
                </a:solidFill>
                <a:latin typeface="Book Antiqua" pitchFamily="18" charset="0"/>
              </a:rPr>
              <a:t>130</a:t>
            </a:r>
            <a:endParaRPr lang="fr-FR" sz="3400" dirty="0">
              <a:solidFill>
                <a:schemeClr val="tx1"/>
              </a:solidFill>
              <a:latin typeface="Book Antiqua" pitchFamily="18" charset="0"/>
            </a:endParaRPr>
          </a:p>
        </p:txBody>
      </p:sp>
      <p:sp>
        <p:nvSpPr>
          <p:cNvPr id="4" name="ZoneTexte 3"/>
          <p:cNvSpPr txBox="1">
            <a:spLocks noChangeArrowheads="1"/>
          </p:cNvSpPr>
          <p:nvPr/>
        </p:nvSpPr>
        <p:spPr bwMode="auto">
          <a:xfrm>
            <a:off x="883273" y="4588768"/>
            <a:ext cx="11379200" cy="1180818"/>
          </a:xfrm>
          <a:prstGeom prst="rect">
            <a:avLst/>
          </a:prstGeom>
          <a:noFill/>
          <a:ln w="9525">
            <a:noFill/>
            <a:miter lim="800000"/>
            <a:headEnd/>
            <a:tailEnd/>
          </a:ln>
        </p:spPr>
        <p:txBody>
          <a:bodyPr lIns="130046" tIns="65023" rIns="130046" bIns="65023">
            <a:spAutoFit/>
          </a:bodyPr>
          <a:lstStyle/>
          <a:p>
            <a:r>
              <a:rPr lang="fr-FR" sz="3400" dirty="0">
                <a:solidFill>
                  <a:schemeClr val="tx1"/>
                </a:solidFill>
                <a:latin typeface="Book Antiqua" pitchFamily="18" charset="0"/>
              </a:rPr>
              <a:t>Quelle est la richesse produite sur le territoire?</a:t>
            </a:r>
          </a:p>
          <a:p>
            <a:r>
              <a:rPr lang="fr-FR" sz="3400" dirty="0" smtClean="0">
                <a:solidFill>
                  <a:schemeClr val="tx1"/>
                </a:solidFill>
                <a:latin typeface="Book Antiqua" pitchFamily="18" charset="0"/>
              </a:rPr>
              <a:t>260 </a:t>
            </a:r>
            <a:r>
              <a:rPr lang="fr-FR" sz="3400" dirty="0">
                <a:solidFill>
                  <a:schemeClr val="tx1"/>
                </a:solidFill>
                <a:latin typeface="Book Antiqua" pitchFamily="18" charset="0"/>
              </a:rPr>
              <a:t>ou </a:t>
            </a:r>
            <a:r>
              <a:rPr lang="fr-FR" sz="3400" dirty="0" smtClean="0">
                <a:solidFill>
                  <a:schemeClr val="tx1"/>
                </a:solidFill>
                <a:latin typeface="Book Antiqua" pitchFamily="18" charset="0"/>
              </a:rPr>
              <a:t>130 </a:t>
            </a:r>
            <a:r>
              <a:rPr lang="fr-FR" sz="3400" dirty="0">
                <a:solidFill>
                  <a:schemeClr val="tx1"/>
                </a:solidFill>
                <a:latin typeface="Book Antiqua" pitchFamily="18" charset="0"/>
              </a:rPr>
              <a:t>?</a:t>
            </a:r>
          </a:p>
        </p:txBody>
      </p:sp>
      <p:sp>
        <p:nvSpPr>
          <p:cNvPr id="6" name="Rectangle 5"/>
          <p:cNvSpPr/>
          <p:nvPr/>
        </p:nvSpPr>
        <p:spPr>
          <a:xfrm>
            <a:off x="920793" y="5956920"/>
            <a:ext cx="11377264" cy="2862322"/>
          </a:xfrm>
          <a:prstGeom prst="rect">
            <a:avLst/>
          </a:prstGeom>
        </p:spPr>
        <p:txBody>
          <a:bodyPr wrap="square">
            <a:spAutoFit/>
          </a:bodyPr>
          <a:lstStyle/>
          <a:p>
            <a:r>
              <a:rPr lang="fr-FR" b="1" dirty="0">
                <a:solidFill>
                  <a:schemeClr val="tx1"/>
                </a:solidFill>
                <a:latin typeface="Book Antiqua" pitchFamily="18" charset="0"/>
              </a:rPr>
              <a:t>La richesse produite est de </a:t>
            </a:r>
            <a:r>
              <a:rPr lang="fr-FR" b="1" dirty="0" smtClean="0">
                <a:solidFill>
                  <a:schemeClr val="tx1"/>
                </a:solidFill>
                <a:latin typeface="Book Antiqua" pitchFamily="18" charset="0"/>
              </a:rPr>
              <a:t>130 </a:t>
            </a:r>
            <a:r>
              <a:rPr lang="fr-FR" b="1" dirty="0">
                <a:solidFill>
                  <a:schemeClr val="tx1"/>
                </a:solidFill>
                <a:latin typeface="Book Antiqua" pitchFamily="18" charset="0"/>
              </a:rPr>
              <a:t>:</a:t>
            </a:r>
          </a:p>
          <a:p>
            <a:r>
              <a:rPr lang="fr-FR" b="1" dirty="0">
                <a:solidFill>
                  <a:schemeClr val="tx1"/>
                </a:solidFill>
                <a:latin typeface="Book Antiqua" pitchFamily="18" charset="0"/>
              </a:rPr>
              <a:t>le blé produit par le paysan a disparu dans la farine, la farine produite par le meunier a disparu dans le pain. Le pays a comme richesse à sa disposition uniquement du pain.</a:t>
            </a:r>
          </a:p>
        </p:txBody>
      </p:sp>
    </p:spTree>
    <p:extLst>
      <p:ext uri="{BB962C8B-B14F-4D97-AF65-F5344CB8AC3E}">
        <p14:creationId xmlns:p14="http://schemas.microsoft.com/office/powerpoint/2010/main" val="283746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 calcmode="lin" valueType="num">
                                      <p:cBhvr>
                                        <p:cTn id="15"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4">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4">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uiExpand="1" build="p"/>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584485"/>
          </a:xfrm>
        </p:spPr>
        <p:txBody>
          <a:bodyPr/>
          <a:lstStyle/>
          <a:p>
            <a:pPr eaLnBrk="1" fontAlgn="auto" hangingPunct="1">
              <a:spcAft>
                <a:spcPts val="0"/>
              </a:spcAft>
              <a:defRPr/>
            </a:pPr>
            <a:r>
              <a:rPr lang="fr-FR" sz="6600" dirty="0" smtClean="0"/>
              <a:t>Définition du PIB</a:t>
            </a:r>
            <a:endParaRPr lang="fr-FR" sz="6600" dirty="0"/>
          </a:p>
        </p:txBody>
      </p:sp>
      <p:sp>
        <p:nvSpPr>
          <p:cNvPr id="3" name="ZoneTexte 2"/>
          <p:cNvSpPr txBox="1">
            <a:spLocks noChangeArrowheads="1"/>
          </p:cNvSpPr>
          <p:nvPr/>
        </p:nvSpPr>
        <p:spPr bwMode="auto">
          <a:xfrm>
            <a:off x="998867" y="2155985"/>
            <a:ext cx="10667999" cy="1608643"/>
          </a:xfrm>
          <a:prstGeom prst="rect">
            <a:avLst/>
          </a:prstGeom>
          <a:solidFill>
            <a:srgbClr val="FFFF00"/>
          </a:solidFill>
          <a:ln w="9525">
            <a:noFill/>
            <a:miter lim="800000"/>
            <a:headEnd/>
            <a:tailEnd/>
          </a:ln>
        </p:spPr>
        <p:txBody>
          <a:bodyPr lIns="130046" tIns="65023" rIns="130046" bIns="65023">
            <a:spAutoFit/>
          </a:bodyPr>
          <a:lstStyle/>
          <a:p>
            <a:r>
              <a:rPr lang="fr-FR" sz="3200" dirty="0">
                <a:solidFill>
                  <a:schemeClr val="tx1"/>
                </a:solidFill>
                <a:latin typeface="Book Antiqua" pitchFamily="18" charset="0"/>
              </a:rPr>
              <a:t>Le produit intérieur </a:t>
            </a:r>
            <a:r>
              <a:rPr lang="fr-FR" sz="3200" dirty="0" smtClean="0">
                <a:solidFill>
                  <a:schemeClr val="tx1"/>
                </a:solidFill>
                <a:latin typeface="Book Antiqua" pitchFamily="18" charset="0"/>
              </a:rPr>
              <a:t>brut mesure </a:t>
            </a:r>
            <a:r>
              <a:rPr lang="fr-FR" sz="3200" dirty="0">
                <a:solidFill>
                  <a:schemeClr val="tx1"/>
                </a:solidFill>
                <a:latin typeface="Book Antiqua" pitchFamily="18" charset="0"/>
              </a:rPr>
              <a:t>la valeur marchande des biens et services finals produits dans un pays au cours d’une période donnée</a:t>
            </a:r>
            <a:r>
              <a:rPr lang="fr-FR" sz="3200" dirty="0" smtClean="0">
                <a:solidFill>
                  <a:schemeClr val="tx1"/>
                </a:solidFill>
                <a:latin typeface="Book Antiqua" pitchFamily="18" charset="0"/>
              </a:rPr>
              <a:t>.</a:t>
            </a:r>
            <a:endParaRPr lang="fr-FR" sz="3200" dirty="0">
              <a:solidFill>
                <a:schemeClr val="tx1"/>
              </a:solidFill>
              <a:latin typeface="Book Antiqua" pitchFamily="18" charset="0"/>
            </a:endParaRPr>
          </a:p>
        </p:txBody>
      </p:sp>
      <p:sp>
        <p:nvSpPr>
          <p:cNvPr id="7" name="ZoneTexte 6"/>
          <p:cNvSpPr txBox="1"/>
          <p:nvPr/>
        </p:nvSpPr>
        <p:spPr>
          <a:xfrm>
            <a:off x="754561" y="4239162"/>
            <a:ext cx="1931415" cy="562203"/>
          </a:xfrm>
          <a:prstGeom prst="rect">
            <a:avLst/>
          </a:prstGeom>
          <a:noFill/>
        </p:spPr>
        <p:txBody>
          <a:bodyPr wrap="square" lIns="130046" tIns="65023" rIns="130046" bIns="65023" rtlCol="0">
            <a:spAutoFit/>
          </a:bodyPr>
          <a:lstStyle/>
          <a:p>
            <a:r>
              <a:rPr lang="fr-FR" sz="2800" dirty="0" smtClean="0"/>
              <a:t>PIB =</a:t>
            </a:r>
            <a:endParaRPr lang="fr-FR" sz="2800" dirty="0"/>
          </a:p>
        </p:txBody>
      </p:sp>
      <p:sp>
        <p:nvSpPr>
          <p:cNvPr id="8" name="ZoneTexte 7"/>
          <p:cNvSpPr txBox="1"/>
          <p:nvPr/>
        </p:nvSpPr>
        <p:spPr>
          <a:xfrm>
            <a:off x="1881085" y="4528818"/>
            <a:ext cx="2685725" cy="562203"/>
          </a:xfrm>
          <a:prstGeom prst="rect">
            <a:avLst/>
          </a:prstGeom>
          <a:noFill/>
        </p:spPr>
        <p:txBody>
          <a:bodyPr wrap="square" lIns="130046" tIns="65023" rIns="130046" bIns="65023" rtlCol="0">
            <a:spAutoFit/>
          </a:bodyPr>
          <a:lstStyle/>
          <a:p>
            <a:r>
              <a:rPr lang="fr-FR" sz="2800" dirty="0" smtClean="0"/>
              <a:t>consommation</a:t>
            </a:r>
            <a:endParaRPr lang="fr-FR" sz="2800" dirty="0"/>
          </a:p>
        </p:txBody>
      </p:sp>
      <p:sp>
        <p:nvSpPr>
          <p:cNvPr id="9" name="ZoneTexte 8"/>
          <p:cNvSpPr txBox="1"/>
          <p:nvPr/>
        </p:nvSpPr>
        <p:spPr>
          <a:xfrm>
            <a:off x="2685976" y="5091020"/>
            <a:ext cx="3111871" cy="562203"/>
          </a:xfrm>
          <a:prstGeom prst="rect">
            <a:avLst/>
          </a:prstGeom>
          <a:noFill/>
        </p:spPr>
        <p:txBody>
          <a:bodyPr wrap="square" lIns="130046" tIns="65023" rIns="130046" bIns="65023" rtlCol="0">
            <a:spAutoFit/>
          </a:bodyPr>
          <a:lstStyle/>
          <a:p>
            <a:r>
              <a:rPr lang="fr-FR" sz="2800" dirty="0" smtClean="0"/>
              <a:t>+ investissement</a:t>
            </a:r>
            <a:endParaRPr lang="fr-FR" sz="2800" dirty="0"/>
          </a:p>
        </p:txBody>
      </p:sp>
      <p:sp>
        <p:nvSpPr>
          <p:cNvPr id="10" name="ZoneTexte 9"/>
          <p:cNvSpPr txBox="1"/>
          <p:nvPr/>
        </p:nvSpPr>
        <p:spPr>
          <a:xfrm>
            <a:off x="3982121" y="5571278"/>
            <a:ext cx="5295614" cy="562203"/>
          </a:xfrm>
          <a:prstGeom prst="rect">
            <a:avLst/>
          </a:prstGeom>
          <a:noFill/>
        </p:spPr>
        <p:txBody>
          <a:bodyPr wrap="square" lIns="130046" tIns="65023" rIns="130046" bIns="65023" rtlCol="0">
            <a:spAutoFit/>
          </a:bodyPr>
          <a:lstStyle/>
          <a:p>
            <a:r>
              <a:rPr lang="fr-FR" sz="2800" dirty="0" smtClean="0"/>
              <a:t>+dépenses du gouvernement</a:t>
            </a:r>
            <a:endParaRPr lang="fr-FR" sz="2800" dirty="0"/>
          </a:p>
        </p:txBody>
      </p:sp>
      <p:sp>
        <p:nvSpPr>
          <p:cNvPr id="11" name="ZoneTexte 10"/>
          <p:cNvSpPr txBox="1"/>
          <p:nvPr/>
        </p:nvSpPr>
        <p:spPr>
          <a:xfrm>
            <a:off x="5638304" y="6071926"/>
            <a:ext cx="3071934" cy="562203"/>
          </a:xfrm>
          <a:prstGeom prst="rect">
            <a:avLst/>
          </a:prstGeom>
          <a:noFill/>
        </p:spPr>
        <p:txBody>
          <a:bodyPr wrap="square" lIns="130046" tIns="65023" rIns="130046" bIns="65023" rtlCol="0">
            <a:spAutoFit/>
          </a:bodyPr>
          <a:lstStyle/>
          <a:p>
            <a:r>
              <a:rPr lang="fr-FR" sz="2800" dirty="0" smtClean="0"/>
              <a:t>+ exportations</a:t>
            </a:r>
            <a:endParaRPr lang="fr-FR" sz="2800" dirty="0"/>
          </a:p>
        </p:txBody>
      </p:sp>
      <p:sp>
        <p:nvSpPr>
          <p:cNvPr id="12" name="ZoneTexte 11"/>
          <p:cNvSpPr txBox="1"/>
          <p:nvPr/>
        </p:nvSpPr>
        <p:spPr>
          <a:xfrm>
            <a:off x="7510512" y="6567647"/>
            <a:ext cx="2765107" cy="562203"/>
          </a:xfrm>
          <a:prstGeom prst="rect">
            <a:avLst/>
          </a:prstGeom>
          <a:noFill/>
        </p:spPr>
        <p:txBody>
          <a:bodyPr wrap="square" lIns="130046" tIns="65023" rIns="130046" bIns="65023" rtlCol="0">
            <a:spAutoFit/>
          </a:bodyPr>
          <a:lstStyle/>
          <a:p>
            <a:r>
              <a:rPr lang="fr-FR" sz="2800" dirty="0" smtClean="0"/>
              <a:t>- importations</a:t>
            </a:r>
            <a:endParaRPr lang="fr-FR" sz="2800" dirty="0"/>
          </a:p>
        </p:txBody>
      </p:sp>
      <p:sp>
        <p:nvSpPr>
          <p:cNvPr id="13" name="ZoneTexte 12"/>
          <p:cNvSpPr txBox="1"/>
          <p:nvPr/>
        </p:nvSpPr>
        <p:spPr>
          <a:xfrm>
            <a:off x="1586654" y="7448478"/>
            <a:ext cx="8500144" cy="569045"/>
          </a:xfrm>
          <a:prstGeom prst="rect">
            <a:avLst/>
          </a:prstGeom>
          <a:noFill/>
        </p:spPr>
        <p:txBody>
          <a:bodyPr wrap="square" lIns="130046" tIns="65023" rIns="130046" bIns="65023" rtlCol="0">
            <a:spAutoFit/>
          </a:bodyPr>
          <a:lstStyle/>
          <a:p>
            <a:pPr algn="ctr"/>
            <a:r>
              <a:rPr lang="fr-FR" sz="2800" b="1" dirty="0"/>
              <a:t>PIB = C + I + G + (X-M) ou PIB = C+ I + G + XN</a:t>
            </a:r>
          </a:p>
        </p:txBody>
      </p:sp>
    </p:spTree>
    <p:extLst>
      <p:ext uri="{BB962C8B-B14F-4D97-AF65-F5344CB8AC3E}">
        <p14:creationId xmlns:p14="http://schemas.microsoft.com/office/powerpoint/2010/main" val="2967708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5"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1000" fill="hold"/>
                                        <p:tgtEl>
                                          <p:spTgt spid="13"/>
                                        </p:tgtEl>
                                        <p:attrNameLst>
                                          <p:attrName>ppt_w</p:attrName>
                                        </p:attrNameLst>
                                      </p:cBhvr>
                                      <p:tavLst>
                                        <p:tav tm="0">
                                          <p:val>
                                            <p:fltVal val="0"/>
                                          </p:val>
                                        </p:tav>
                                        <p:tav tm="100000">
                                          <p:val>
                                            <p:strVal val="#ppt_w"/>
                                          </p:val>
                                        </p:tav>
                                      </p:tavLst>
                                    </p:anim>
                                    <p:anim calcmode="lin" valueType="num">
                                      <p:cBhvr>
                                        <p:cTn id="40" dur="1000" fill="hold"/>
                                        <p:tgtEl>
                                          <p:spTgt spid="13"/>
                                        </p:tgtEl>
                                        <p:attrNameLst>
                                          <p:attrName>ppt_h</p:attrName>
                                        </p:attrNameLst>
                                      </p:cBhvr>
                                      <p:tavLst>
                                        <p:tav tm="0">
                                          <p:val>
                                            <p:fltVal val="0"/>
                                          </p:val>
                                        </p:tav>
                                        <p:tav tm="100000">
                                          <p:val>
                                            <p:strVal val="#ppt_h"/>
                                          </p:val>
                                        </p:tav>
                                      </p:tavLst>
                                    </p:anim>
                                    <p:anim calcmode="lin" valueType="num">
                                      <p:cBhvr>
                                        <p:cTn id="41"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P spid="8" grpId="0"/>
      <p:bldP spid="9" grpId="0"/>
      <p:bldP spid="10" grpId="0"/>
      <p:bldP spid="11" grpId="0"/>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50240" y="390596"/>
            <a:ext cx="11704320" cy="799394"/>
          </a:xfrm>
        </p:spPr>
        <p:txBody>
          <a:bodyPr>
            <a:normAutofit/>
          </a:bodyPr>
          <a:lstStyle/>
          <a:p>
            <a:pPr>
              <a:defRPr/>
            </a:pPr>
            <a:r>
              <a:rPr lang="fr-FR" sz="4000" dirty="0" smtClean="0"/>
              <a:t>La mesure de l’évolution de la richesse d’un pays</a:t>
            </a:r>
            <a:endParaRPr lang="fr-FR" sz="4000" dirty="0"/>
          </a:p>
        </p:txBody>
      </p:sp>
      <p:sp>
        <p:nvSpPr>
          <p:cNvPr id="7" name="ZoneTexte 6"/>
          <p:cNvSpPr txBox="1"/>
          <p:nvPr/>
        </p:nvSpPr>
        <p:spPr>
          <a:xfrm>
            <a:off x="434546" y="3635300"/>
            <a:ext cx="5349395" cy="562203"/>
          </a:xfrm>
          <a:prstGeom prst="rect">
            <a:avLst/>
          </a:prstGeom>
          <a:noFill/>
        </p:spPr>
        <p:txBody>
          <a:bodyPr wrap="square" lIns="130046" tIns="65023" rIns="130046" bIns="65023" rtlCol="0">
            <a:spAutoFit/>
          </a:bodyPr>
          <a:lstStyle/>
          <a:p>
            <a:pPr marL="457200" indent="-457200" algn="l">
              <a:buClrTx/>
              <a:buFont typeface="Wingdings" pitchFamily="2" charset="2"/>
              <a:buChar char="Ø"/>
            </a:pPr>
            <a:r>
              <a:rPr lang="fr-FR" sz="2800" dirty="0" smtClean="0">
                <a:solidFill>
                  <a:schemeClr val="tx1"/>
                </a:solidFill>
              </a:rPr>
              <a:t>PIB nominal = P x Q</a:t>
            </a:r>
            <a:endParaRPr lang="fr-FR" sz="2800" dirty="0">
              <a:solidFill>
                <a:schemeClr val="tx1"/>
              </a:solidFill>
            </a:endParaRPr>
          </a:p>
        </p:txBody>
      </p:sp>
      <p:sp>
        <p:nvSpPr>
          <p:cNvPr id="8" name="ZoneTexte 7"/>
          <p:cNvSpPr txBox="1"/>
          <p:nvPr/>
        </p:nvSpPr>
        <p:spPr>
          <a:xfrm>
            <a:off x="785517" y="4320614"/>
            <a:ext cx="11777308" cy="562203"/>
          </a:xfrm>
          <a:prstGeom prst="rect">
            <a:avLst/>
          </a:prstGeom>
          <a:noFill/>
        </p:spPr>
        <p:txBody>
          <a:bodyPr wrap="square" lIns="130046" tIns="65023" rIns="130046" bIns="65023" rtlCol="0">
            <a:spAutoFit/>
          </a:bodyPr>
          <a:lstStyle/>
          <a:p>
            <a:pPr algn="l"/>
            <a:r>
              <a:rPr lang="fr-FR" sz="2800" dirty="0" smtClean="0">
                <a:solidFill>
                  <a:schemeClr val="tx1"/>
                </a:solidFill>
              </a:rPr>
              <a:t>Année 1 : P</a:t>
            </a:r>
            <a:r>
              <a:rPr lang="fr-FR" sz="2800" baseline="-25000" dirty="0" smtClean="0">
                <a:solidFill>
                  <a:schemeClr val="tx1"/>
                </a:solidFill>
              </a:rPr>
              <a:t>1 </a:t>
            </a:r>
            <a:r>
              <a:rPr lang="fr-FR" sz="2800" dirty="0" smtClean="0">
                <a:solidFill>
                  <a:schemeClr val="tx1"/>
                </a:solidFill>
              </a:rPr>
              <a:t> x Q</a:t>
            </a:r>
            <a:r>
              <a:rPr lang="fr-FR" sz="2800" baseline="-25000" dirty="0" smtClean="0">
                <a:solidFill>
                  <a:schemeClr val="tx1"/>
                </a:solidFill>
              </a:rPr>
              <a:t>1</a:t>
            </a:r>
            <a:r>
              <a:rPr lang="fr-FR" sz="2800" dirty="0" smtClean="0">
                <a:solidFill>
                  <a:schemeClr val="tx1"/>
                </a:solidFill>
              </a:rPr>
              <a:t> = PIB</a:t>
            </a:r>
            <a:r>
              <a:rPr lang="fr-FR" sz="2800" baseline="-25000" dirty="0" smtClean="0">
                <a:solidFill>
                  <a:schemeClr val="tx1"/>
                </a:solidFill>
              </a:rPr>
              <a:t>1</a:t>
            </a:r>
            <a:r>
              <a:rPr lang="fr-FR" sz="2800" dirty="0" smtClean="0">
                <a:solidFill>
                  <a:schemeClr val="tx1"/>
                </a:solidFill>
              </a:rPr>
              <a:t>    Année 2 : P</a:t>
            </a:r>
            <a:r>
              <a:rPr lang="fr-FR" sz="2800" baseline="-25000" dirty="0" smtClean="0">
                <a:solidFill>
                  <a:schemeClr val="tx1"/>
                </a:solidFill>
              </a:rPr>
              <a:t>2 </a:t>
            </a:r>
            <a:r>
              <a:rPr lang="fr-FR" sz="2800" dirty="0" smtClean="0">
                <a:solidFill>
                  <a:schemeClr val="tx1"/>
                </a:solidFill>
              </a:rPr>
              <a:t>x Q</a:t>
            </a:r>
            <a:r>
              <a:rPr lang="fr-FR" sz="2800" baseline="-25000" dirty="0" smtClean="0">
                <a:solidFill>
                  <a:schemeClr val="tx1"/>
                </a:solidFill>
              </a:rPr>
              <a:t>2</a:t>
            </a:r>
            <a:r>
              <a:rPr lang="fr-FR" sz="2800" dirty="0" smtClean="0">
                <a:solidFill>
                  <a:schemeClr val="tx1"/>
                </a:solidFill>
              </a:rPr>
              <a:t> = PIB</a:t>
            </a:r>
            <a:r>
              <a:rPr lang="fr-FR" sz="2800" baseline="-25000" dirty="0" smtClean="0">
                <a:solidFill>
                  <a:schemeClr val="tx1"/>
                </a:solidFill>
              </a:rPr>
              <a:t>2</a:t>
            </a:r>
            <a:r>
              <a:rPr lang="fr-FR" sz="2800" dirty="0" smtClean="0">
                <a:solidFill>
                  <a:schemeClr val="tx1"/>
                </a:solidFill>
              </a:rPr>
              <a:t> nominal   </a:t>
            </a:r>
            <a:r>
              <a:rPr lang="el-GR" sz="2800" dirty="0" smtClean="0">
                <a:solidFill>
                  <a:schemeClr val="tx1"/>
                </a:solidFill>
              </a:rPr>
              <a:t>Δ</a:t>
            </a:r>
            <a:r>
              <a:rPr lang="fr-FR" sz="2800" dirty="0" smtClean="0">
                <a:solidFill>
                  <a:schemeClr val="tx1"/>
                </a:solidFill>
              </a:rPr>
              <a:t> </a:t>
            </a:r>
            <a:r>
              <a:rPr lang="fr-FR" sz="2800" dirty="0">
                <a:solidFill>
                  <a:schemeClr val="tx1"/>
                </a:solidFill>
              </a:rPr>
              <a:t>P et </a:t>
            </a:r>
            <a:r>
              <a:rPr lang="el-GR" sz="2800" dirty="0">
                <a:solidFill>
                  <a:schemeClr val="tx1"/>
                </a:solidFill>
              </a:rPr>
              <a:t>Δ</a:t>
            </a:r>
            <a:r>
              <a:rPr lang="fr-FR" sz="2800" dirty="0" smtClean="0">
                <a:solidFill>
                  <a:schemeClr val="tx1"/>
                </a:solidFill>
              </a:rPr>
              <a:t>Q</a:t>
            </a:r>
            <a:endParaRPr lang="fr-FR" sz="2800" dirty="0">
              <a:solidFill>
                <a:schemeClr val="tx1"/>
              </a:solidFill>
            </a:endParaRPr>
          </a:p>
        </p:txBody>
      </p:sp>
      <p:sp>
        <p:nvSpPr>
          <p:cNvPr id="11" name="ZoneTexte 10"/>
          <p:cNvSpPr txBox="1"/>
          <p:nvPr/>
        </p:nvSpPr>
        <p:spPr>
          <a:xfrm>
            <a:off x="488429" y="5117230"/>
            <a:ext cx="3481987" cy="562203"/>
          </a:xfrm>
          <a:prstGeom prst="rect">
            <a:avLst/>
          </a:prstGeom>
          <a:noFill/>
        </p:spPr>
        <p:txBody>
          <a:bodyPr wrap="square" lIns="130046" tIns="65023" rIns="130046" bIns="65023" rtlCol="0">
            <a:spAutoFit/>
          </a:bodyPr>
          <a:lstStyle/>
          <a:p>
            <a:pPr marL="457200" indent="-457200" algn="l">
              <a:buClrTx/>
              <a:buFont typeface="Wingdings" pitchFamily="2" charset="2"/>
              <a:buChar char="Ø"/>
            </a:pPr>
            <a:r>
              <a:rPr lang="fr-FR" sz="2800" dirty="0" smtClean="0">
                <a:solidFill>
                  <a:schemeClr val="tx1"/>
                </a:solidFill>
              </a:rPr>
              <a:t>PIB réel</a:t>
            </a:r>
            <a:endParaRPr lang="fr-FR" sz="2800" dirty="0">
              <a:solidFill>
                <a:schemeClr val="tx1"/>
              </a:solidFill>
            </a:endParaRPr>
          </a:p>
        </p:txBody>
      </p:sp>
      <p:sp>
        <p:nvSpPr>
          <p:cNvPr id="12" name="ZoneTexte 11"/>
          <p:cNvSpPr txBox="1"/>
          <p:nvPr/>
        </p:nvSpPr>
        <p:spPr>
          <a:xfrm>
            <a:off x="785516" y="5675237"/>
            <a:ext cx="11117483" cy="562203"/>
          </a:xfrm>
          <a:prstGeom prst="rect">
            <a:avLst/>
          </a:prstGeom>
          <a:noFill/>
        </p:spPr>
        <p:txBody>
          <a:bodyPr wrap="square" lIns="130046" tIns="65023" rIns="130046" bIns="65023" rtlCol="0">
            <a:spAutoFit/>
          </a:bodyPr>
          <a:lstStyle/>
          <a:p>
            <a:pPr algn="l"/>
            <a:r>
              <a:rPr lang="fr-FR" sz="2800" dirty="0" smtClean="0">
                <a:solidFill>
                  <a:schemeClr val="tx1"/>
                </a:solidFill>
              </a:rPr>
              <a:t>Année 1 : P</a:t>
            </a:r>
            <a:r>
              <a:rPr lang="fr-FR" sz="2800" baseline="-25000" dirty="0" smtClean="0">
                <a:solidFill>
                  <a:schemeClr val="tx1"/>
                </a:solidFill>
              </a:rPr>
              <a:t>1 </a:t>
            </a:r>
            <a:r>
              <a:rPr lang="fr-FR" sz="2800" dirty="0" smtClean="0">
                <a:solidFill>
                  <a:schemeClr val="tx1"/>
                </a:solidFill>
              </a:rPr>
              <a:t> x Q</a:t>
            </a:r>
            <a:r>
              <a:rPr lang="fr-FR" sz="2800" baseline="-25000" dirty="0" smtClean="0">
                <a:solidFill>
                  <a:schemeClr val="tx1"/>
                </a:solidFill>
              </a:rPr>
              <a:t>1        </a:t>
            </a:r>
            <a:r>
              <a:rPr lang="fr-FR" sz="2800" dirty="0" smtClean="0">
                <a:solidFill>
                  <a:schemeClr val="tx1"/>
                </a:solidFill>
              </a:rPr>
              <a:t>Année 2 : P</a:t>
            </a:r>
            <a:r>
              <a:rPr lang="fr-FR" sz="2800" baseline="-25000" dirty="0" smtClean="0">
                <a:solidFill>
                  <a:schemeClr val="tx1"/>
                </a:solidFill>
              </a:rPr>
              <a:t>1</a:t>
            </a:r>
            <a:r>
              <a:rPr lang="fr-FR" sz="2800" dirty="0" smtClean="0">
                <a:solidFill>
                  <a:schemeClr val="tx1"/>
                </a:solidFill>
              </a:rPr>
              <a:t> x Q</a:t>
            </a:r>
            <a:r>
              <a:rPr lang="fr-FR" sz="2800" baseline="-25000" dirty="0" smtClean="0">
                <a:solidFill>
                  <a:schemeClr val="tx1"/>
                </a:solidFill>
              </a:rPr>
              <a:t>2</a:t>
            </a:r>
            <a:r>
              <a:rPr lang="fr-FR" sz="2800" dirty="0" smtClean="0">
                <a:solidFill>
                  <a:schemeClr val="tx1"/>
                </a:solidFill>
              </a:rPr>
              <a:t> = PIB</a:t>
            </a:r>
            <a:r>
              <a:rPr lang="fr-FR" sz="2800" baseline="-25000" dirty="0" smtClean="0">
                <a:solidFill>
                  <a:schemeClr val="tx1"/>
                </a:solidFill>
              </a:rPr>
              <a:t>2</a:t>
            </a:r>
            <a:r>
              <a:rPr lang="fr-FR" sz="2800" dirty="0" smtClean="0">
                <a:solidFill>
                  <a:schemeClr val="tx1"/>
                </a:solidFill>
              </a:rPr>
              <a:t> réel      </a:t>
            </a:r>
            <a:r>
              <a:rPr lang="el-GR" sz="2800" dirty="0" smtClean="0">
                <a:solidFill>
                  <a:schemeClr val="tx1"/>
                </a:solidFill>
              </a:rPr>
              <a:t>Δ</a:t>
            </a:r>
            <a:r>
              <a:rPr lang="fr-FR" sz="2800" dirty="0">
                <a:solidFill>
                  <a:schemeClr val="tx1"/>
                </a:solidFill>
              </a:rPr>
              <a:t>Q</a:t>
            </a:r>
            <a:endParaRPr lang="fr-FR" sz="2800" baseline="-25000" dirty="0">
              <a:solidFill>
                <a:schemeClr val="tx1"/>
              </a:solidFill>
            </a:endParaRPr>
          </a:p>
        </p:txBody>
      </p:sp>
      <p:sp>
        <p:nvSpPr>
          <p:cNvPr id="14" name="ZoneTexte 13"/>
          <p:cNvSpPr txBox="1"/>
          <p:nvPr/>
        </p:nvSpPr>
        <p:spPr>
          <a:xfrm>
            <a:off x="533256" y="6573708"/>
            <a:ext cx="11777308" cy="993090"/>
          </a:xfrm>
          <a:prstGeom prst="rect">
            <a:avLst/>
          </a:prstGeom>
          <a:noFill/>
        </p:spPr>
        <p:txBody>
          <a:bodyPr wrap="square" lIns="130046" tIns="65023" rIns="130046" bIns="65023" rtlCol="0">
            <a:spAutoFit/>
          </a:bodyPr>
          <a:lstStyle/>
          <a:p>
            <a:pPr algn="l"/>
            <a:r>
              <a:rPr lang="fr-FR" sz="2800" dirty="0" smtClean="0">
                <a:solidFill>
                  <a:schemeClr val="tx1"/>
                </a:solidFill>
              </a:rPr>
              <a:t>Pour mesurer l’accroissement de richesses sur le long terme, on utilise le PIB réel.</a:t>
            </a:r>
            <a:endParaRPr lang="fr-FR" sz="2800" dirty="0">
              <a:solidFill>
                <a:schemeClr val="tx1"/>
              </a:solidFill>
            </a:endParaRPr>
          </a:p>
        </p:txBody>
      </p:sp>
      <p:sp>
        <p:nvSpPr>
          <p:cNvPr id="16" name="ZoneTexte 15"/>
          <p:cNvSpPr txBox="1"/>
          <p:nvPr/>
        </p:nvSpPr>
        <p:spPr>
          <a:xfrm>
            <a:off x="550181" y="7919508"/>
            <a:ext cx="11690054" cy="562203"/>
          </a:xfrm>
          <a:prstGeom prst="rect">
            <a:avLst/>
          </a:prstGeom>
          <a:noFill/>
        </p:spPr>
        <p:txBody>
          <a:bodyPr wrap="square" lIns="130046" tIns="65023" rIns="130046" bIns="65023" rtlCol="0">
            <a:spAutoFit/>
          </a:bodyPr>
          <a:lstStyle/>
          <a:p>
            <a:pPr marL="457200" indent="-457200" algn="l">
              <a:buClrTx/>
              <a:buFont typeface="Wingdings" pitchFamily="2" charset="2"/>
              <a:buChar char="Ø"/>
            </a:pPr>
            <a:r>
              <a:rPr lang="fr-FR" sz="2800" dirty="0" smtClean="0">
                <a:solidFill>
                  <a:schemeClr val="tx1"/>
                </a:solidFill>
              </a:rPr>
              <a:t>Le PIB réel est un PIB dont a retiré les effets de l’inflation.</a:t>
            </a:r>
            <a:endParaRPr lang="fr-FR" sz="2800" dirty="0">
              <a:solidFill>
                <a:schemeClr val="tx1"/>
              </a:solidFill>
            </a:endParaRPr>
          </a:p>
        </p:txBody>
      </p:sp>
      <p:sp>
        <p:nvSpPr>
          <p:cNvPr id="3" name="ZoneTexte 2"/>
          <p:cNvSpPr txBox="1"/>
          <p:nvPr/>
        </p:nvSpPr>
        <p:spPr>
          <a:xfrm>
            <a:off x="523480" y="1648218"/>
            <a:ext cx="11743457" cy="523220"/>
          </a:xfrm>
          <a:prstGeom prst="rect">
            <a:avLst/>
          </a:prstGeom>
          <a:noFill/>
        </p:spPr>
        <p:txBody>
          <a:bodyPr wrap="square" rtlCol="0">
            <a:spAutoFit/>
          </a:bodyPr>
          <a:lstStyle/>
          <a:p>
            <a:pPr algn="l"/>
            <a:r>
              <a:rPr lang="fr-FR" sz="2800" dirty="0" smtClean="0">
                <a:solidFill>
                  <a:schemeClr val="tx1"/>
                </a:solidFill>
              </a:rPr>
              <a:t>On peut mesurer l’évolution de la richesse à partir de l’évolution du PIB.</a:t>
            </a:r>
            <a:endParaRPr lang="fr-FR" sz="2800" dirty="0">
              <a:solidFill>
                <a:schemeClr val="tx1"/>
              </a:solidFill>
            </a:endParaRPr>
          </a:p>
        </p:txBody>
      </p:sp>
      <p:sp>
        <p:nvSpPr>
          <p:cNvPr id="4" name="ZoneTexte 3"/>
          <p:cNvSpPr txBox="1"/>
          <p:nvPr/>
        </p:nvSpPr>
        <p:spPr>
          <a:xfrm>
            <a:off x="434546" y="2511136"/>
            <a:ext cx="11921324" cy="954107"/>
          </a:xfrm>
          <a:prstGeom prst="rect">
            <a:avLst/>
          </a:prstGeom>
          <a:noFill/>
        </p:spPr>
        <p:txBody>
          <a:bodyPr wrap="square" rtlCol="0">
            <a:spAutoFit/>
          </a:bodyPr>
          <a:lstStyle/>
          <a:p>
            <a:pPr algn="l"/>
            <a:r>
              <a:rPr lang="fr-FR" sz="2800" dirty="0" smtClean="0">
                <a:solidFill>
                  <a:schemeClr val="tx1"/>
                </a:solidFill>
              </a:rPr>
              <a:t>Mais…</a:t>
            </a:r>
          </a:p>
          <a:p>
            <a:pPr algn="l"/>
            <a:r>
              <a:rPr lang="fr-FR" sz="2800" dirty="0">
                <a:solidFill>
                  <a:schemeClr val="tx1"/>
                </a:solidFill>
              </a:rPr>
              <a:t>	</a:t>
            </a:r>
            <a:r>
              <a:rPr lang="fr-FR" sz="2800" dirty="0" smtClean="0">
                <a:solidFill>
                  <a:schemeClr val="tx1"/>
                </a:solidFill>
              </a:rPr>
              <a:t>… </a:t>
            </a:r>
            <a:r>
              <a:rPr lang="el-GR" sz="2800" dirty="0" smtClean="0">
                <a:solidFill>
                  <a:schemeClr val="tx1"/>
                </a:solidFill>
              </a:rPr>
              <a:t>Δ</a:t>
            </a:r>
            <a:r>
              <a:rPr lang="fr-FR" sz="2800" dirty="0" smtClean="0">
                <a:solidFill>
                  <a:schemeClr val="tx1"/>
                </a:solidFill>
              </a:rPr>
              <a:t>PIB peut venir de </a:t>
            </a:r>
            <a:r>
              <a:rPr lang="el-GR" sz="2800" dirty="0">
                <a:solidFill>
                  <a:schemeClr val="tx1"/>
                </a:solidFill>
              </a:rPr>
              <a:t>Δ</a:t>
            </a:r>
            <a:r>
              <a:rPr lang="fr-FR" sz="2800" dirty="0">
                <a:solidFill>
                  <a:schemeClr val="tx1"/>
                </a:solidFill>
              </a:rPr>
              <a:t> P et </a:t>
            </a:r>
            <a:r>
              <a:rPr lang="el-GR" sz="2800" dirty="0">
                <a:solidFill>
                  <a:schemeClr val="tx1"/>
                </a:solidFill>
              </a:rPr>
              <a:t>Δ</a:t>
            </a:r>
            <a:r>
              <a:rPr lang="fr-FR" sz="2800" dirty="0" smtClean="0">
                <a:solidFill>
                  <a:schemeClr val="tx1"/>
                </a:solidFill>
              </a:rPr>
              <a:t>Q. Or seul </a:t>
            </a:r>
            <a:r>
              <a:rPr lang="el-GR" sz="2800" dirty="0">
                <a:solidFill>
                  <a:schemeClr val="tx1"/>
                </a:solidFill>
              </a:rPr>
              <a:t>Δ</a:t>
            </a:r>
            <a:r>
              <a:rPr lang="fr-FR" sz="2800" dirty="0" smtClean="0">
                <a:solidFill>
                  <a:schemeClr val="tx1"/>
                </a:solidFill>
              </a:rPr>
              <a:t>Q est un enrichissement </a:t>
            </a:r>
            <a:endParaRPr lang="fr-FR" sz="2800" dirty="0">
              <a:solidFill>
                <a:schemeClr val="tx1"/>
              </a:solidFill>
            </a:endParaRPr>
          </a:p>
        </p:txBody>
      </p:sp>
    </p:spTree>
    <p:extLst>
      <p:ext uri="{BB962C8B-B14F-4D97-AF65-F5344CB8AC3E}">
        <p14:creationId xmlns:p14="http://schemas.microsoft.com/office/powerpoint/2010/main" val="3719616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p:bldP spid="12" grpId="0"/>
      <p:bldP spid="14" grpId="0"/>
      <p:bldP spid="16" grpId="0"/>
      <p:bldP spid="3" grpId="0"/>
      <p:bldP spid="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0240" y="390596"/>
            <a:ext cx="11704320" cy="1106628"/>
          </a:xfrm>
        </p:spPr>
        <p:txBody>
          <a:bodyPr/>
          <a:lstStyle/>
          <a:p>
            <a:pPr>
              <a:defRPr/>
            </a:pPr>
            <a:r>
              <a:rPr lang="fr-CA" dirty="0" smtClean="0"/>
              <a:t>Le PIB réel du Canada</a:t>
            </a:r>
            <a:endParaRPr lang="fr-FR" dirty="0"/>
          </a:p>
        </p:txBody>
      </p:sp>
      <p:pic>
        <p:nvPicPr>
          <p:cNvPr id="23555" name="Picture 6" descr="Fig_5"/>
          <p:cNvPicPr>
            <a:picLocks noChangeAspect="1" noChangeArrowheads="1"/>
          </p:cNvPicPr>
          <p:nvPr/>
        </p:nvPicPr>
        <p:blipFill>
          <a:blip r:embed="rId2" cstate="print"/>
          <a:srcRect/>
          <a:stretch>
            <a:fillRect/>
          </a:stretch>
        </p:blipFill>
        <p:spPr bwMode="auto">
          <a:xfrm>
            <a:off x="1483361" y="1600765"/>
            <a:ext cx="9959057" cy="7023946"/>
          </a:xfrm>
          <a:prstGeom prst="rect">
            <a:avLst/>
          </a:prstGeom>
          <a:noFill/>
          <a:ln w="9525">
            <a:noFill/>
            <a:miter lim="800000"/>
            <a:headEnd/>
            <a:tailEnd/>
          </a:ln>
        </p:spPr>
      </p:pic>
    </p:spTree>
    <p:extLst>
      <p:ext uri="{BB962C8B-B14F-4D97-AF65-F5344CB8AC3E}">
        <p14:creationId xmlns:p14="http://schemas.microsoft.com/office/powerpoint/2010/main" val="7131273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57717" y="473111"/>
            <a:ext cx="11996843" cy="947305"/>
          </a:xfrm>
        </p:spPr>
        <p:txBody>
          <a:bodyPr>
            <a:noAutofit/>
          </a:bodyPr>
          <a:lstStyle/>
          <a:p>
            <a:r>
              <a:rPr lang="fr-FR" sz="4000" dirty="0" smtClean="0"/>
              <a:t>Les limites du PIB : les productions sans valeurs marchandes</a:t>
            </a:r>
            <a:endParaRPr lang="fr-FR" sz="4000" dirty="0"/>
          </a:p>
        </p:txBody>
      </p:sp>
      <p:sp>
        <p:nvSpPr>
          <p:cNvPr id="3" name="ZoneTexte 2"/>
          <p:cNvSpPr txBox="1"/>
          <p:nvPr/>
        </p:nvSpPr>
        <p:spPr>
          <a:xfrm>
            <a:off x="529196" y="2428528"/>
            <a:ext cx="11674897" cy="5732849"/>
          </a:xfrm>
          <a:prstGeom prst="rect">
            <a:avLst/>
          </a:prstGeom>
          <a:noFill/>
        </p:spPr>
        <p:txBody>
          <a:bodyPr wrap="square" lIns="130046" tIns="65023" rIns="130046" bIns="65023" rtlCol="0">
            <a:spAutoFit/>
          </a:bodyPr>
          <a:lstStyle/>
          <a:p>
            <a:pPr algn="l">
              <a:buFont typeface="Wingdings" pitchFamily="2" charset="2"/>
              <a:buChar char="ü"/>
            </a:pPr>
            <a:r>
              <a:rPr lang="fr-FR" sz="2800" dirty="0" smtClean="0">
                <a:solidFill>
                  <a:schemeClr val="tx1"/>
                </a:solidFill>
              </a:rPr>
              <a:t> Il existe des productions qui n’ont pas de valeurs marchandes : l’utilisation du logement par son propriétaire ; des services gouvernementaux non payés. </a:t>
            </a:r>
          </a:p>
          <a:p>
            <a:pPr algn="l"/>
            <a:r>
              <a:rPr lang="fr-FR" sz="2800" dirty="0" smtClean="0">
                <a:solidFill>
                  <a:schemeClr val="tx1"/>
                </a:solidFill>
              </a:rPr>
              <a:t>	=&gt; l’imputation. Introduire dans la comptabilité nationale des productions quoi n’ont pas de valeurs marchandes.</a:t>
            </a:r>
          </a:p>
          <a:p>
            <a:pPr algn="l"/>
            <a:r>
              <a:rPr lang="fr-FR" sz="2800" dirty="0" smtClean="0">
                <a:solidFill>
                  <a:schemeClr val="tx1"/>
                </a:solidFill>
              </a:rPr>
              <a:t>Pb. Comment mesurer leur valeur ?</a:t>
            </a:r>
          </a:p>
          <a:p>
            <a:pPr algn="l"/>
            <a:endParaRPr lang="fr-FR" sz="2800" dirty="0" smtClean="0">
              <a:solidFill>
                <a:schemeClr val="tx1"/>
              </a:solidFill>
            </a:endParaRPr>
          </a:p>
          <a:p>
            <a:pPr algn="l"/>
            <a:endParaRPr lang="fr-FR" sz="2800" dirty="0">
              <a:solidFill>
                <a:schemeClr val="tx1"/>
              </a:solidFill>
            </a:endParaRPr>
          </a:p>
          <a:p>
            <a:pPr algn="l"/>
            <a:r>
              <a:rPr lang="fr-FR" sz="2800" dirty="0" smtClean="0">
                <a:solidFill>
                  <a:schemeClr val="tx1"/>
                </a:solidFill>
              </a:rPr>
              <a:t>Problème des comparaison internationales : </a:t>
            </a:r>
          </a:p>
          <a:p>
            <a:pPr marL="457200" indent="-457200" algn="l">
              <a:buFontTx/>
              <a:buChar char="-"/>
            </a:pPr>
            <a:r>
              <a:rPr lang="fr-FR" sz="2800" dirty="0" smtClean="0">
                <a:solidFill>
                  <a:schemeClr val="tx1"/>
                </a:solidFill>
              </a:rPr>
              <a:t>Comment comparer la situation de pays qui ne disposent des mêmes services gouvernementaux ?</a:t>
            </a:r>
          </a:p>
          <a:p>
            <a:pPr marL="457200" indent="-457200" algn="l">
              <a:buFontTx/>
              <a:buChar char="-"/>
            </a:pPr>
            <a:r>
              <a:rPr lang="fr-FR" sz="2800" dirty="0" smtClean="0">
                <a:solidFill>
                  <a:schemeClr val="tx1"/>
                </a:solidFill>
              </a:rPr>
              <a:t>Exemple : les services médicaux selon qu’ils sont pris en charge par le gouvernement ou payés à un prix de marché.</a:t>
            </a:r>
            <a:endParaRPr lang="fr-FR" sz="2800" dirty="0">
              <a:solidFill>
                <a:schemeClr val="tx1"/>
              </a:solidFill>
            </a:endParaRPr>
          </a:p>
        </p:txBody>
      </p:sp>
    </p:spTree>
    <p:extLst>
      <p:ext uri="{BB962C8B-B14F-4D97-AF65-F5344CB8AC3E}">
        <p14:creationId xmlns:p14="http://schemas.microsoft.com/office/powerpoint/2010/main" val="1340771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57717" y="473111"/>
            <a:ext cx="11996843" cy="947305"/>
          </a:xfrm>
        </p:spPr>
        <p:txBody>
          <a:bodyPr>
            <a:noAutofit/>
          </a:bodyPr>
          <a:lstStyle/>
          <a:p>
            <a:r>
              <a:rPr lang="fr-FR" sz="4000" dirty="0" smtClean="0"/>
              <a:t>Les limites du PIB : économie souterraine</a:t>
            </a:r>
            <a:r>
              <a:rPr lang="fr-FR" sz="4000" dirty="0"/>
              <a:t>, activités </a:t>
            </a:r>
            <a:br>
              <a:rPr lang="fr-FR" sz="4000" dirty="0"/>
            </a:br>
            <a:r>
              <a:rPr lang="fr-FR" sz="4000" dirty="0"/>
              <a:t>domestiques, </a:t>
            </a:r>
            <a:r>
              <a:rPr lang="fr-FR" sz="4000" dirty="0" smtClean="0"/>
              <a:t>le temps libre</a:t>
            </a:r>
            <a:endParaRPr lang="fr-FR" sz="4000" dirty="0"/>
          </a:p>
        </p:txBody>
      </p:sp>
      <p:sp>
        <p:nvSpPr>
          <p:cNvPr id="4" name="ZoneTexte 3"/>
          <p:cNvSpPr txBox="1"/>
          <p:nvPr/>
        </p:nvSpPr>
        <p:spPr>
          <a:xfrm>
            <a:off x="602954" y="3497793"/>
            <a:ext cx="11656481" cy="4009301"/>
          </a:xfrm>
          <a:prstGeom prst="rect">
            <a:avLst/>
          </a:prstGeom>
          <a:noFill/>
        </p:spPr>
        <p:txBody>
          <a:bodyPr wrap="square" lIns="130046" tIns="65023" rIns="130046" bIns="65023" rtlCol="0">
            <a:spAutoFit/>
          </a:bodyPr>
          <a:lstStyle/>
          <a:p>
            <a:pPr algn="l">
              <a:buFont typeface="Wingdings" pitchFamily="2" charset="2"/>
              <a:buChar char="ü"/>
            </a:pPr>
            <a:r>
              <a:rPr lang="fr-FR" sz="2800" dirty="0" smtClean="0">
                <a:solidFill>
                  <a:schemeClr val="tx1"/>
                </a:solidFill>
              </a:rPr>
              <a:t>Les activités domestiques :</a:t>
            </a:r>
          </a:p>
          <a:p>
            <a:pPr algn="l"/>
            <a:r>
              <a:rPr lang="fr-FR" sz="2800" dirty="0" smtClean="0">
                <a:solidFill>
                  <a:schemeClr val="tx1"/>
                </a:solidFill>
              </a:rPr>
              <a:t>Production de biens et services par les ménages (production d’un jardin, tâches ménagères, garde des enfants).</a:t>
            </a:r>
          </a:p>
          <a:p>
            <a:pPr algn="l"/>
            <a:r>
              <a:rPr lang="fr-FR" sz="2800" dirty="0">
                <a:solidFill>
                  <a:schemeClr val="tx1"/>
                </a:solidFill>
              </a:rPr>
              <a:t>E</a:t>
            </a:r>
            <a:r>
              <a:rPr lang="fr-FR" sz="2800" dirty="0" smtClean="0">
                <a:solidFill>
                  <a:schemeClr val="tx1"/>
                </a:solidFill>
              </a:rPr>
              <a:t>nviron 30% du PIB aux Etats-Unis, 35% en France, 40% en Finlande).</a:t>
            </a:r>
          </a:p>
          <a:p>
            <a:pPr algn="l"/>
            <a:r>
              <a:rPr lang="fr-FR" sz="2800" dirty="0" smtClean="0">
                <a:solidFill>
                  <a:schemeClr val="tx1"/>
                </a:solidFill>
              </a:rPr>
              <a:t>	=&gt; + on fait appel à des services marchands pour des tâches ménagères + le PIB augmente.</a:t>
            </a:r>
          </a:p>
          <a:p>
            <a:pPr algn="l"/>
            <a:r>
              <a:rPr lang="fr-FR" sz="2800" dirty="0" smtClean="0">
                <a:solidFill>
                  <a:schemeClr val="tx1"/>
                </a:solidFill>
              </a:rPr>
              <a:t>	=&gt; problème des comparaisons entre deux familles selon que les deux parents ou un seul parent  travaillent.</a:t>
            </a:r>
          </a:p>
          <a:p>
            <a:pPr algn="l"/>
            <a:r>
              <a:rPr lang="fr-FR" sz="2800" dirty="0" smtClean="0">
                <a:solidFill>
                  <a:schemeClr val="tx1"/>
                </a:solidFill>
              </a:rPr>
              <a:t>	=&gt; problème des comparaisons internationales.</a:t>
            </a:r>
            <a:endParaRPr lang="fr-FR" sz="2800" dirty="0">
              <a:solidFill>
                <a:schemeClr val="tx1"/>
              </a:solidFill>
            </a:endParaRPr>
          </a:p>
        </p:txBody>
      </p:sp>
      <p:sp>
        <p:nvSpPr>
          <p:cNvPr id="5" name="ZoneTexte 4"/>
          <p:cNvSpPr txBox="1"/>
          <p:nvPr/>
        </p:nvSpPr>
        <p:spPr>
          <a:xfrm>
            <a:off x="585266" y="1636440"/>
            <a:ext cx="11821789" cy="1854865"/>
          </a:xfrm>
          <a:prstGeom prst="rect">
            <a:avLst/>
          </a:prstGeom>
          <a:noFill/>
        </p:spPr>
        <p:txBody>
          <a:bodyPr wrap="square" lIns="130046" tIns="65023" rIns="130046" bIns="65023" rtlCol="0">
            <a:spAutoFit/>
          </a:bodyPr>
          <a:lstStyle/>
          <a:p>
            <a:pPr algn="l">
              <a:buFont typeface="Wingdings" pitchFamily="2" charset="2"/>
              <a:buChar char="ü"/>
            </a:pPr>
            <a:r>
              <a:rPr lang="fr-FR" sz="2800" dirty="0" smtClean="0">
                <a:solidFill>
                  <a:schemeClr val="tx1"/>
                </a:solidFill>
              </a:rPr>
              <a:t>L’économie souterraine.</a:t>
            </a:r>
          </a:p>
          <a:p>
            <a:pPr algn="l"/>
            <a:r>
              <a:rPr lang="fr-FR" sz="2800" dirty="0" smtClean="0">
                <a:solidFill>
                  <a:schemeClr val="tx1"/>
                </a:solidFill>
              </a:rPr>
              <a:t>Ensemble des activités qui n’ont pas d’existence légale.</a:t>
            </a:r>
          </a:p>
          <a:p>
            <a:pPr algn="l"/>
            <a:r>
              <a:rPr lang="fr-FR" sz="2800" dirty="0" smtClean="0">
                <a:solidFill>
                  <a:schemeClr val="tx1"/>
                </a:solidFill>
              </a:rPr>
              <a:t>Activités non déclarées pour des raisons fiscales … production et vente de produits interdits. </a:t>
            </a:r>
            <a:endParaRPr lang="fr-FR" sz="2800" dirty="0">
              <a:solidFill>
                <a:schemeClr val="tx1"/>
              </a:solidFill>
            </a:endParaRPr>
          </a:p>
        </p:txBody>
      </p:sp>
      <p:sp>
        <p:nvSpPr>
          <p:cNvPr id="6" name="ZoneTexte 5"/>
          <p:cNvSpPr txBox="1"/>
          <p:nvPr/>
        </p:nvSpPr>
        <p:spPr>
          <a:xfrm>
            <a:off x="620643" y="7601162"/>
            <a:ext cx="11621105" cy="1423978"/>
          </a:xfrm>
          <a:prstGeom prst="rect">
            <a:avLst/>
          </a:prstGeom>
          <a:noFill/>
        </p:spPr>
        <p:txBody>
          <a:bodyPr wrap="square" lIns="130046" tIns="65023" rIns="130046" bIns="65023" rtlCol="0">
            <a:spAutoFit/>
          </a:bodyPr>
          <a:lstStyle/>
          <a:p>
            <a:pPr algn="l">
              <a:buFont typeface="Wingdings" pitchFamily="2" charset="2"/>
              <a:buChar char="ü"/>
            </a:pPr>
            <a:r>
              <a:rPr lang="fr-FR" sz="2800" dirty="0" smtClean="0">
                <a:solidFill>
                  <a:schemeClr val="tx1"/>
                </a:solidFill>
              </a:rPr>
              <a:t>Le temps libre</a:t>
            </a:r>
          </a:p>
          <a:p>
            <a:pPr algn="l"/>
            <a:r>
              <a:rPr lang="fr-FR" sz="2800" dirty="0" smtClean="0">
                <a:solidFill>
                  <a:schemeClr val="tx1"/>
                </a:solidFill>
              </a:rPr>
              <a:t>Temps qui reste à la disposition des individus une fois le travail et les besoins physiologiques satisfaits (dormir, manger)  </a:t>
            </a:r>
            <a:endParaRPr lang="fr-FR" sz="2800" dirty="0">
              <a:solidFill>
                <a:schemeClr val="tx1"/>
              </a:solidFill>
            </a:endParaRPr>
          </a:p>
        </p:txBody>
      </p:sp>
    </p:spTree>
    <p:extLst>
      <p:ext uri="{BB962C8B-B14F-4D97-AF65-F5344CB8AC3E}">
        <p14:creationId xmlns:p14="http://schemas.microsoft.com/office/powerpoint/2010/main" val="4275411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build="p"/>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664952" y="473110"/>
            <a:ext cx="11674897" cy="7555494"/>
          </a:xfrm>
          <a:prstGeom prst="rect">
            <a:avLst/>
          </a:prstGeom>
          <a:noFill/>
          <a:ln w="9525">
            <a:noFill/>
            <a:miter lim="800000"/>
            <a:headEnd/>
            <a:tailEnd/>
          </a:ln>
        </p:spPr>
      </p:pic>
      <p:sp>
        <p:nvSpPr>
          <p:cNvPr id="4" name="ZoneTexte 3"/>
          <p:cNvSpPr txBox="1"/>
          <p:nvPr/>
        </p:nvSpPr>
        <p:spPr>
          <a:xfrm>
            <a:off x="664951" y="8153965"/>
            <a:ext cx="11310057" cy="869980"/>
          </a:xfrm>
          <a:prstGeom prst="rect">
            <a:avLst/>
          </a:prstGeom>
          <a:noFill/>
        </p:spPr>
        <p:txBody>
          <a:bodyPr wrap="square" lIns="130046" tIns="65023" rIns="130046" bIns="65023" rtlCol="0">
            <a:spAutoFit/>
          </a:bodyPr>
          <a:lstStyle/>
          <a:p>
            <a:pPr algn="l"/>
            <a:r>
              <a:rPr lang="fr-FR" sz="2400" dirty="0" err="1" smtClean="0">
                <a:solidFill>
                  <a:schemeClr val="tx1"/>
                </a:solidFill>
              </a:rPr>
              <a:t>Stiglitz</a:t>
            </a:r>
            <a:r>
              <a:rPr lang="fr-FR" sz="2400" dirty="0" smtClean="0">
                <a:solidFill>
                  <a:schemeClr val="tx1"/>
                </a:solidFill>
              </a:rPr>
              <a:t>, Sen, Fitoussi  (2009), </a:t>
            </a:r>
            <a:r>
              <a:rPr lang="fr-FR" sz="2400" i="1" dirty="0" smtClean="0">
                <a:solidFill>
                  <a:schemeClr val="tx1"/>
                </a:solidFill>
              </a:rPr>
              <a:t>Rapport de la Commission sur la mesure des performances économiques et du progrès social</a:t>
            </a:r>
            <a:r>
              <a:rPr lang="fr-FR" sz="2400" dirty="0" smtClean="0">
                <a:solidFill>
                  <a:schemeClr val="tx1"/>
                </a:solidFill>
              </a:rPr>
              <a:t>, p. 39. </a:t>
            </a:r>
            <a:endParaRPr lang="fr-FR" sz="2400" dirty="0">
              <a:solidFill>
                <a:schemeClr val="tx1"/>
              </a:solidFill>
            </a:endParaRPr>
          </a:p>
        </p:txBody>
      </p:sp>
    </p:spTree>
    <p:extLst>
      <p:ext uri="{BB962C8B-B14F-4D97-AF65-F5344CB8AC3E}">
        <p14:creationId xmlns:p14="http://schemas.microsoft.com/office/powerpoint/2010/main" val="3846878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50240" y="390596"/>
            <a:ext cx="11704320" cy="1209040"/>
          </a:xfrm>
        </p:spPr>
        <p:txBody>
          <a:bodyPr/>
          <a:lstStyle/>
          <a:p>
            <a:pPr>
              <a:defRPr/>
            </a:pPr>
            <a:r>
              <a:rPr lang="fr-FR" sz="7200" dirty="0" smtClean="0"/>
              <a:t>Du PIB au revenu disponible</a:t>
            </a:r>
            <a:endParaRPr lang="fr-FR" sz="7200" dirty="0"/>
          </a:p>
        </p:txBody>
      </p:sp>
      <p:sp>
        <p:nvSpPr>
          <p:cNvPr id="15363" name="ZoneTexte 2"/>
          <p:cNvSpPr txBox="1">
            <a:spLocks noChangeArrowheads="1"/>
          </p:cNvSpPr>
          <p:nvPr/>
        </p:nvSpPr>
        <p:spPr bwMode="auto">
          <a:xfrm>
            <a:off x="664952" y="2111693"/>
            <a:ext cx="11469511" cy="7025511"/>
          </a:xfrm>
          <a:prstGeom prst="rect">
            <a:avLst/>
          </a:prstGeom>
          <a:noFill/>
          <a:ln w="9525">
            <a:noFill/>
            <a:miter lim="800000"/>
            <a:headEnd/>
            <a:tailEnd/>
          </a:ln>
        </p:spPr>
        <p:txBody>
          <a:bodyPr lIns="130046" tIns="65023" rIns="130046" bIns="65023">
            <a:spAutoFit/>
          </a:bodyPr>
          <a:lstStyle/>
          <a:p>
            <a:r>
              <a:rPr lang="fr-FR" sz="2800" dirty="0"/>
              <a:t>Du PIB au </a:t>
            </a:r>
            <a:r>
              <a:rPr lang="fr-FR" sz="2800" dirty="0" smtClean="0"/>
              <a:t>RNB</a:t>
            </a:r>
            <a:endParaRPr lang="fr-FR" sz="2800" dirty="0"/>
          </a:p>
          <a:p>
            <a:endParaRPr lang="fr-FR" sz="2800" dirty="0"/>
          </a:p>
          <a:p>
            <a:r>
              <a:rPr lang="fr-FR" sz="2800" dirty="0"/>
              <a:t>Le PIB mesure la richesse produite et les revenus liés à cette richesse.</a:t>
            </a:r>
          </a:p>
          <a:p>
            <a:r>
              <a:rPr lang="fr-FR" sz="2800" dirty="0"/>
              <a:t>Or, sur un territoire des revenus proviennent de productions réalisées hors du territoire.</a:t>
            </a:r>
          </a:p>
          <a:p>
            <a:r>
              <a:rPr lang="fr-CA" sz="2800" dirty="0"/>
              <a:t>De plus, des richesses produites sur le territoire créent des revenus hors du territoire. </a:t>
            </a:r>
            <a:endParaRPr lang="fr-FR" sz="2800" dirty="0"/>
          </a:p>
          <a:p>
            <a:endParaRPr lang="fr-FR" sz="2800" dirty="0"/>
          </a:p>
          <a:p>
            <a:r>
              <a:rPr lang="fr-FR" sz="2800" dirty="0"/>
              <a:t>Le </a:t>
            </a:r>
            <a:r>
              <a:rPr lang="fr-FR" sz="2800" dirty="0" smtClean="0"/>
              <a:t>RNB (revenu national brut) </a:t>
            </a:r>
            <a:r>
              <a:rPr lang="fr-FR" sz="2800" dirty="0"/>
              <a:t>=</a:t>
            </a:r>
          </a:p>
          <a:p>
            <a:r>
              <a:rPr lang="fr-FR" sz="2800" dirty="0"/>
              <a:t>Le PIB – Revenus versés par </a:t>
            </a:r>
            <a:r>
              <a:rPr lang="fr-FR" sz="2800" dirty="0" smtClean="0"/>
              <a:t>des </a:t>
            </a:r>
            <a:r>
              <a:rPr lang="fr-FR" sz="2800" dirty="0"/>
              <a:t>entreprises et </a:t>
            </a:r>
            <a:r>
              <a:rPr lang="fr-FR" sz="2800" dirty="0" smtClean="0"/>
              <a:t>des </a:t>
            </a:r>
            <a:r>
              <a:rPr lang="fr-FR" sz="2800" dirty="0"/>
              <a:t>gouvernements du pays à des non-résidents + </a:t>
            </a:r>
            <a:r>
              <a:rPr lang="fr-FR" sz="2800" dirty="0" smtClean="0"/>
              <a:t>Revenus versés par des entreprises et des gouvernements étrangers reçus </a:t>
            </a:r>
            <a:r>
              <a:rPr lang="fr-FR" sz="2800" dirty="0"/>
              <a:t>par des résidents</a:t>
            </a:r>
            <a:r>
              <a:rPr lang="fr-FR" sz="2800" dirty="0" smtClean="0"/>
              <a:t>.</a:t>
            </a:r>
          </a:p>
          <a:p>
            <a:endParaRPr lang="fr-FR" sz="2800" dirty="0"/>
          </a:p>
          <a:p>
            <a:r>
              <a:rPr lang="fr-FR" sz="2800" dirty="0" smtClean="0"/>
              <a:t>Le RND (revenu national disponible) =</a:t>
            </a:r>
          </a:p>
          <a:p>
            <a:r>
              <a:rPr lang="fr-FR" sz="2800" dirty="0" smtClean="0"/>
              <a:t>RNB + transferts en provenance de non résidents – transferts versés à des non résidents</a:t>
            </a:r>
            <a:endParaRPr lang="fr-FR" sz="2800" dirty="0"/>
          </a:p>
        </p:txBody>
      </p:sp>
    </p:spTree>
    <p:extLst>
      <p:ext uri="{BB962C8B-B14F-4D97-AF65-F5344CB8AC3E}">
        <p14:creationId xmlns:p14="http://schemas.microsoft.com/office/powerpoint/2010/main" val="2464902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36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36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36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5363">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36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357718" y="780345"/>
            <a:ext cx="12012031" cy="6247094"/>
          </a:xfrm>
          <a:prstGeom prst="rect">
            <a:avLst/>
          </a:prstGeom>
          <a:noFill/>
          <a:ln w="9525">
            <a:noFill/>
            <a:miter lim="800000"/>
            <a:headEnd/>
            <a:tailEnd/>
          </a:ln>
        </p:spPr>
      </p:pic>
      <p:sp>
        <p:nvSpPr>
          <p:cNvPr id="5" name="ZoneTexte 4"/>
          <p:cNvSpPr txBox="1"/>
          <p:nvPr/>
        </p:nvSpPr>
        <p:spPr>
          <a:xfrm>
            <a:off x="597744" y="7027439"/>
            <a:ext cx="11772005" cy="869980"/>
          </a:xfrm>
          <a:prstGeom prst="rect">
            <a:avLst/>
          </a:prstGeom>
          <a:noFill/>
        </p:spPr>
        <p:txBody>
          <a:bodyPr wrap="square" lIns="130046" tIns="65023" rIns="130046" bIns="65023" rtlCol="0">
            <a:spAutoFit/>
          </a:bodyPr>
          <a:lstStyle/>
          <a:p>
            <a:pPr algn="l"/>
            <a:r>
              <a:rPr lang="fr-FR" sz="2400" dirty="0" err="1" smtClean="0">
                <a:solidFill>
                  <a:schemeClr val="tx1"/>
                </a:solidFill>
              </a:rPr>
              <a:t>Stiglitz</a:t>
            </a:r>
            <a:r>
              <a:rPr lang="fr-FR" sz="2400" dirty="0" smtClean="0">
                <a:solidFill>
                  <a:schemeClr val="tx1"/>
                </a:solidFill>
              </a:rPr>
              <a:t>, Sen, Fitoussi  (2009), Rapport de la Commission sur la mesure des performances économiques et du progrès social, p. 27. </a:t>
            </a:r>
            <a:endParaRPr lang="fr-FR" sz="2400" dirty="0">
              <a:solidFill>
                <a:schemeClr val="tx1"/>
              </a:solidFill>
            </a:endParaRPr>
          </a:p>
        </p:txBody>
      </p:sp>
    </p:spTree>
    <p:extLst>
      <p:ext uri="{BB962C8B-B14F-4D97-AF65-F5344CB8AC3E}">
        <p14:creationId xmlns:p14="http://schemas.microsoft.com/office/powerpoint/2010/main" val="3295770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57717" y="473111"/>
            <a:ext cx="12391777" cy="947305"/>
          </a:xfrm>
        </p:spPr>
        <p:txBody>
          <a:bodyPr>
            <a:noAutofit/>
          </a:bodyPr>
          <a:lstStyle/>
          <a:p>
            <a:r>
              <a:rPr lang="fr-FR" sz="4000" dirty="0"/>
              <a:t>PIB et revenu </a:t>
            </a:r>
            <a:r>
              <a:rPr lang="fr-FR" sz="4000" dirty="0" smtClean="0"/>
              <a:t>national : </a:t>
            </a:r>
            <a:r>
              <a:rPr lang="fr-FR" sz="4000" dirty="0"/>
              <a:t>effet </a:t>
            </a:r>
            <a:r>
              <a:rPr lang="fr-FR" sz="4000" dirty="0" smtClean="0"/>
              <a:t>du prix des </a:t>
            </a:r>
            <a:r>
              <a:rPr lang="fr-FR" sz="4000" dirty="0"/>
              <a:t>X et des M</a:t>
            </a:r>
          </a:p>
        </p:txBody>
      </p:sp>
      <p:pic>
        <p:nvPicPr>
          <p:cNvPr id="3074" name="Picture 2"/>
          <p:cNvPicPr>
            <a:picLocks noChangeAspect="1" noChangeArrowheads="1"/>
          </p:cNvPicPr>
          <p:nvPr/>
        </p:nvPicPr>
        <p:blipFill>
          <a:blip r:embed="rId2" cstate="print"/>
          <a:srcRect/>
          <a:stretch>
            <a:fillRect/>
          </a:stretch>
        </p:blipFill>
        <p:spPr bwMode="auto">
          <a:xfrm>
            <a:off x="1" y="2218905"/>
            <a:ext cx="12780198" cy="6042271"/>
          </a:xfrm>
          <a:prstGeom prst="rect">
            <a:avLst/>
          </a:prstGeom>
          <a:noFill/>
          <a:ln w="9525">
            <a:noFill/>
            <a:miter lim="800000"/>
            <a:headEnd/>
            <a:tailEnd/>
          </a:ln>
        </p:spPr>
      </p:pic>
      <p:sp>
        <p:nvSpPr>
          <p:cNvPr id="4" name="ZoneTexte 3"/>
          <p:cNvSpPr txBox="1"/>
          <p:nvPr/>
        </p:nvSpPr>
        <p:spPr>
          <a:xfrm>
            <a:off x="424592" y="8261176"/>
            <a:ext cx="11802912" cy="869980"/>
          </a:xfrm>
          <a:prstGeom prst="rect">
            <a:avLst/>
          </a:prstGeom>
          <a:noFill/>
        </p:spPr>
        <p:txBody>
          <a:bodyPr wrap="square" lIns="130046" tIns="65023" rIns="130046" bIns="65023" rtlCol="0">
            <a:spAutoFit/>
          </a:bodyPr>
          <a:lstStyle/>
          <a:p>
            <a:pPr algn="l"/>
            <a:r>
              <a:rPr lang="fr-FR" sz="2400" dirty="0" err="1" smtClean="0">
                <a:solidFill>
                  <a:schemeClr val="tx1"/>
                </a:solidFill>
              </a:rPr>
              <a:t>Stiglitz</a:t>
            </a:r>
            <a:r>
              <a:rPr lang="fr-FR" sz="2400" dirty="0" smtClean="0">
                <a:solidFill>
                  <a:schemeClr val="tx1"/>
                </a:solidFill>
              </a:rPr>
              <a:t>, Sen, Fitoussi  (2009), </a:t>
            </a:r>
            <a:r>
              <a:rPr lang="fr-FR" sz="2400" i="1" dirty="0" smtClean="0">
                <a:solidFill>
                  <a:schemeClr val="tx1"/>
                </a:solidFill>
              </a:rPr>
              <a:t>Rapport de la Commission sur la mesure des performances économiques et du progrès social</a:t>
            </a:r>
            <a:r>
              <a:rPr lang="fr-FR" sz="2400" dirty="0" smtClean="0">
                <a:solidFill>
                  <a:schemeClr val="tx1"/>
                </a:solidFill>
              </a:rPr>
              <a:t>, p. 28. </a:t>
            </a:r>
            <a:endParaRPr lang="fr-FR" sz="2400" dirty="0">
              <a:solidFill>
                <a:schemeClr val="tx1"/>
              </a:solidFill>
            </a:endParaRPr>
          </a:p>
        </p:txBody>
      </p:sp>
    </p:spTree>
    <p:extLst>
      <p:ext uri="{BB962C8B-B14F-4D97-AF65-F5344CB8AC3E}">
        <p14:creationId xmlns:p14="http://schemas.microsoft.com/office/powerpoint/2010/main" val="4218012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fill="hold"/>
                                        <p:tgtEl>
                                          <p:spTgt spid="3074"/>
                                        </p:tgtEl>
                                        <p:attrNameLst>
                                          <p:attrName>ppt_w</p:attrName>
                                        </p:attrNameLst>
                                      </p:cBhvr>
                                      <p:tavLst>
                                        <p:tav tm="0">
                                          <p:val>
                                            <p:fltVal val="0"/>
                                          </p:val>
                                        </p:tav>
                                        <p:tav tm="100000">
                                          <p:val>
                                            <p:strVal val="#ppt_w"/>
                                          </p:val>
                                        </p:tav>
                                      </p:tavLst>
                                    </p:anim>
                                    <p:anim calcmode="lin" valueType="num">
                                      <p:cBhvr>
                                        <p:cTn id="8" dur="500" fill="hold"/>
                                        <p:tgtEl>
                                          <p:spTgt spid="307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Production et qualité</a:t>
            </a:r>
            <a:endParaRPr lang="fr-FR" dirty="0"/>
          </a:p>
        </p:txBody>
      </p:sp>
      <p:sp>
        <p:nvSpPr>
          <p:cNvPr id="3" name="ZoneTexte 2"/>
          <p:cNvSpPr txBox="1"/>
          <p:nvPr/>
        </p:nvSpPr>
        <p:spPr>
          <a:xfrm>
            <a:off x="562540" y="2316516"/>
            <a:ext cx="11572486" cy="4070856"/>
          </a:xfrm>
          <a:prstGeom prst="rect">
            <a:avLst/>
          </a:prstGeom>
          <a:noFill/>
        </p:spPr>
        <p:txBody>
          <a:bodyPr wrap="square" lIns="130046" tIns="65023" rIns="130046" bIns="65023" rtlCol="0">
            <a:spAutoFit/>
          </a:bodyPr>
          <a:lstStyle/>
          <a:p>
            <a:pPr algn="l">
              <a:buFont typeface="Wingdings" pitchFamily="2" charset="2"/>
              <a:buChar char="ü"/>
            </a:pPr>
            <a:r>
              <a:rPr lang="fr-FR" sz="3200" dirty="0" smtClean="0"/>
              <a:t>Le PIB mesure les quantités produites indépendamment de leurs qualités :</a:t>
            </a:r>
          </a:p>
          <a:p>
            <a:pPr algn="l"/>
            <a:r>
              <a:rPr lang="fr-FR" sz="3200" dirty="0" smtClean="0"/>
              <a:t> 	Toutes choses égales par ailleurs, plus les produits sont de mauvaises qualités plus il faut les remplacer, plus le PIB augmente.</a:t>
            </a:r>
          </a:p>
          <a:p>
            <a:pPr algn="l"/>
            <a:endParaRPr lang="fr-FR" sz="3200" dirty="0" smtClean="0"/>
          </a:p>
          <a:p>
            <a:pPr algn="l"/>
            <a:r>
              <a:rPr lang="fr-FR" sz="3200" dirty="0" smtClean="0"/>
              <a:t> 	Une mauvaise santé de la population augmente les dépenses liées aux soins et le PIB….</a:t>
            </a:r>
            <a:endParaRPr lang="fr-FR" sz="3200" dirty="0"/>
          </a:p>
        </p:txBody>
      </p:sp>
      <p:sp>
        <p:nvSpPr>
          <p:cNvPr id="5" name="ZoneTexte 4"/>
          <p:cNvSpPr txBox="1"/>
          <p:nvPr/>
        </p:nvSpPr>
        <p:spPr>
          <a:xfrm>
            <a:off x="818568" y="6460976"/>
            <a:ext cx="11060429" cy="2593528"/>
          </a:xfrm>
          <a:prstGeom prst="rect">
            <a:avLst/>
          </a:prstGeom>
          <a:noFill/>
        </p:spPr>
        <p:txBody>
          <a:bodyPr wrap="square" lIns="130046" tIns="65023" rIns="130046" bIns="65023" rtlCol="0">
            <a:spAutoFit/>
          </a:bodyPr>
          <a:lstStyle/>
          <a:p>
            <a:pPr algn="l">
              <a:buFont typeface="Wingdings" pitchFamily="2" charset="2"/>
              <a:buChar char="ü"/>
            </a:pPr>
            <a:r>
              <a:rPr lang="fr-FR" sz="3200" dirty="0" smtClean="0"/>
              <a:t>Le problème des externalités négatives :</a:t>
            </a:r>
          </a:p>
          <a:p>
            <a:pPr algn="l"/>
            <a:r>
              <a:rPr lang="fr-FR" sz="3200" dirty="0" smtClean="0"/>
              <a:t>	Une  augmentation de la production peut entraîner une pollution.</a:t>
            </a:r>
          </a:p>
          <a:p>
            <a:pPr algn="l"/>
            <a:r>
              <a:rPr lang="fr-FR" sz="3200" dirty="0" smtClean="0"/>
              <a:t>Cette pollution est une détérioration du stock de richesses non prises en compte.</a:t>
            </a:r>
            <a:endParaRPr lang="fr-FR" sz="3200" dirty="0"/>
          </a:p>
        </p:txBody>
      </p:sp>
    </p:spTree>
    <p:extLst>
      <p:ext uri="{BB962C8B-B14F-4D97-AF65-F5344CB8AC3E}">
        <p14:creationId xmlns:p14="http://schemas.microsoft.com/office/powerpoint/2010/main" val="1353944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50240" y="390596"/>
            <a:ext cx="11704320" cy="930179"/>
          </a:xfrm>
        </p:spPr>
        <p:txBody>
          <a:bodyPr>
            <a:noAutofit/>
          </a:bodyPr>
          <a:lstStyle/>
          <a:p>
            <a:pPr eaLnBrk="1" fontAlgn="auto" hangingPunct="1">
              <a:spcAft>
                <a:spcPts val="0"/>
              </a:spcAft>
              <a:defRPr/>
            </a:pPr>
            <a:r>
              <a:rPr lang="fr-FR" sz="4600" smtClean="0"/>
              <a:t>Indice </a:t>
            </a:r>
            <a:r>
              <a:rPr lang="fr-FR" sz="4600" dirty="0"/>
              <a:t>de développement humain</a:t>
            </a:r>
          </a:p>
        </p:txBody>
      </p:sp>
      <p:sp>
        <p:nvSpPr>
          <p:cNvPr id="3" name="ZoneTexte 2"/>
          <p:cNvSpPr txBox="1"/>
          <p:nvPr/>
        </p:nvSpPr>
        <p:spPr>
          <a:xfrm>
            <a:off x="711201" y="1524001"/>
            <a:ext cx="11785600" cy="1006969"/>
          </a:xfrm>
          <a:prstGeom prst="rect">
            <a:avLst/>
          </a:prstGeom>
          <a:noFill/>
        </p:spPr>
        <p:txBody>
          <a:bodyPr lIns="130046" tIns="65023" rIns="130046" bIns="65023">
            <a:spAutoFit/>
          </a:bodyPr>
          <a:lstStyle/>
          <a:p>
            <a:pPr algn="l" fontAlgn="auto">
              <a:spcBef>
                <a:spcPts val="0"/>
              </a:spcBef>
              <a:spcAft>
                <a:spcPts val="0"/>
              </a:spcAft>
              <a:defRPr/>
            </a:pPr>
            <a:r>
              <a:rPr lang="fr-FR" sz="2800" dirty="0">
                <a:solidFill>
                  <a:schemeClr val="tx1"/>
                </a:solidFill>
                <a:latin typeface="+mn-lt"/>
              </a:rPr>
              <a:t>Que  veut-on mesurer ? Le niveau  de vie d’une population et sa capacité à développer et maintenir ce niveau de vie. </a:t>
            </a:r>
          </a:p>
        </p:txBody>
      </p:sp>
      <p:sp>
        <p:nvSpPr>
          <p:cNvPr id="4" name="ZoneTexte 3"/>
          <p:cNvSpPr txBox="1"/>
          <p:nvPr/>
        </p:nvSpPr>
        <p:spPr>
          <a:xfrm>
            <a:off x="682758" y="2828573"/>
            <a:ext cx="4470400" cy="1006969"/>
          </a:xfrm>
          <a:prstGeom prst="rect">
            <a:avLst/>
          </a:prstGeom>
          <a:noFill/>
        </p:spPr>
        <p:txBody>
          <a:bodyPr lIns="130046" tIns="65023" rIns="130046" bIns="65023">
            <a:spAutoFit/>
          </a:bodyPr>
          <a:lstStyle/>
          <a:p>
            <a:pPr fontAlgn="auto">
              <a:spcBef>
                <a:spcPts val="0"/>
              </a:spcBef>
              <a:spcAft>
                <a:spcPts val="0"/>
              </a:spcAft>
              <a:defRPr/>
            </a:pPr>
            <a:r>
              <a:rPr lang="fr-FR" sz="2800" dirty="0">
                <a:solidFill>
                  <a:schemeClr val="tx1"/>
                </a:solidFill>
                <a:latin typeface="+mn-lt"/>
              </a:rPr>
              <a:t>Vie longue et en bonne santé</a:t>
            </a:r>
          </a:p>
        </p:txBody>
      </p:sp>
      <p:sp>
        <p:nvSpPr>
          <p:cNvPr id="5" name="ZoneTexte 4"/>
          <p:cNvSpPr txBox="1"/>
          <p:nvPr/>
        </p:nvSpPr>
        <p:spPr>
          <a:xfrm>
            <a:off x="711201" y="4491578"/>
            <a:ext cx="3149599" cy="568960"/>
          </a:xfrm>
          <a:prstGeom prst="rect">
            <a:avLst/>
          </a:prstGeom>
          <a:noFill/>
        </p:spPr>
        <p:txBody>
          <a:bodyPr lIns="130046" tIns="65023" rIns="130046" bIns="65023">
            <a:spAutoFit/>
          </a:bodyPr>
          <a:lstStyle/>
          <a:p>
            <a:pPr fontAlgn="auto">
              <a:spcBef>
                <a:spcPts val="0"/>
              </a:spcBef>
              <a:spcAft>
                <a:spcPts val="0"/>
              </a:spcAft>
              <a:defRPr/>
            </a:pPr>
            <a:r>
              <a:rPr lang="fr-FR" sz="2800" dirty="0">
                <a:solidFill>
                  <a:schemeClr val="tx1"/>
                </a:solidFill>
                <a:latin typeface="+mn-lt"/>
              </a:rPr>
              <a:t>Connaissances</a:t>
            </a:r>
          </a:p>
        </p:txBody>
      </p:sp>
      <p:sp>
        <p:nvSpPr>
          <p:cNvPr id="6" name="ZoneTexte 5"/>
          <p:cNvSpPr txBox="1"/>
          <p:nvPr/>
        </p:nvSpPr>
        <p:spPr>
          <a:xfrm>
            <a:off x="711201" y="6502400"/>
            <a:ext cx="4267200" cy="568960"/>
          </a:xfrm>
          <a:prstGeom prst="rect">
            <a:avLst/>
          </a:prstGeom>
          <a:noFill/>
        </p:spPr>
        <p:txBody>
          <a:bodyPr lIns="130046" tIns="65023" rIns="130046" bIns="65023">
            <a:spAutoFit/>
          </a:bodyPr>
          <a:lstStyle/>
          <a:p>
            <a:pPr fontAlgn="auto">
              <a:spcBef>
                <a:spcPts val="0"/>
              </a:spcBef>
              <a:spcAft>
                <a:spcPts val="0"/>
              </a:spcAft>
              <a:defRPr/>
            </a:pPr>
            <a:r>
              <a:rPr lang="fr-FR" sz="2800" dirty="0">
                <a:solidFill>
                  <a:schemeClr val="tx1"/>
                </a:solidFill>
                <a:latin typeface="+mn-lt"/>
              </a:rPr>
              <a:t>Un niveau de vie décent</a:t>
            </a:r>
          </a:p>
        </p:txBody>
      </p:sp>
      <p:sp>
        <p:nvSpPr>
          <p:cNvPr id="7" name="ZoneTexte 6"/>
          <p:cNvSpPr txBox="1"/>
          <p:nvPr/>
        </p:nvSpPr>
        <p:spPr>
          <a:xfrm>
            <a:off x="7112000" y="2817697"/>
            <a:ext cx="4775199" cy="1006969"/>
          </a:xfrm>
          <a:prstGeom prst="rect">
            <a:avLst/>
          </a:prstGeom>
          <a:noFill/>
        </p:spPr>
        <p:txBody>
          <a:bodyPr lIns="130046" tIns="65023" rIns="130046" bIns="65023">
            <a:spAutoFit/>
          </a:bodyPr>
          <a:lstStyle/>
          <a:p>
            <a:pPr fontAlgn="auto">
              <a:spcBef>
                <a:spcPts val="0"/>
              </a:spcBef>
              <a:spcAft>
                <a:spcPts val="0"/>
              </a:spcAft>
              <a:defRPr/>
            </a:pPr>
            <a:r>
              <a:rPr lang="fr-FR" sz="2800" dirty="0">
                <a:solidFill>
                  <a:schemeClr val="tx1"/>
                </a:solidFill>
                <a:latin typeface="+mn-lt"/>
              </a:rPr>
              <a:t>Indicateur d’espérance de vie à la naissance</a:t>
            </a:r>
          </a:p>
        </p:txBody>
      </p:sp>
      <p:sp>
        <p:nvSpPr>
          <p:cNvPr id="8" name="ZoneTexte 7"/>
          <p:cNvSpPr txBox="1"/>
          <p:nvPr/>
        </p:nvSpPr>
        <p:spPr>
          <a:xfrm>
            <a:off x="6858000" y="3937218"/>
            <a:ext cx="5283200" cy="1901031"/>
          </a:xfrm>
          <a:prstGeom prst="rect">
            <a:avLst/>
          </a:prstGeom>
          <a:noFill/>
        </p:spPr>
        <p:txBody>
          <a:bodyPr lIns="130046" tIns="65023" rIns="130046" bIns="65023">
            <a:spAutoFit/>
          </a:bodyPr>
          <a:lstStyle/>
          <a:p>
            <a:r>
              <a:rPr lang="fr-FR" sz="2300" dirty="0">
                <a:solidFill>
                  <a:schemeClr val="tx1"/>
                </a:solidFill>
                <a:latin typeface="+mn-lt"/>
              </a:rPr>
              <a:t>Indicateur de l’éducation (durée moyenne d’éducation des + de 25 ans + durée attendue pour les enfants qui entrent à l’école compte tenu des </a:t>
            </a:r>
            <a:r>
              <a:rPr lang="fr-FR" sz="2300" dirty="0">
                <a:solidFill>
                  <a:schemeClr val="tx1"/>
                </a:solidFill>
              </a:rPr>
              <a:t>taux de scolarisation</a:t>
            </a:r>
            <a:endParaRPr lang="fr-FR" sz="2300" dirty="0">
              <a:solidFill>
                <a:schemeClr val="tx1"/>
              </a:solidFill>
              <a:latin typeface="+mn-lt"/>
            </a:endParaRPr>
          </a:p>
        </p:txBody>
      </p:sp>
      <p:sp>
        <p:nvSpPr>
          <p:cNvPr id="9" name="ZoneTexte 8"/>
          <p:cNvSpPr txBox="1"/>
          <p:nvPr/>
        </p:nvSpPr>
        <p:spPr>
          <a:xfrm>
            <a:off x="7112001" y="6400801"/>
            <a:ext cx="5486400" cy="1006771"/>
          </a:xfrm>
          <a:prstGeom prst="rect">
            <a:avLst/>
          </a:prstGeom>
          <a:noFill/>
        </p:spPr>
        <p:txBody>
          <a:bodyPr lIns="130046" tIns="65023" rIns="130046" bIns="65023">
            <a:spAutoFit/>
          </a:bodyPr>
          <a:lstStyle/>
          <a:p>
            <a:pPr fontAlgn="auto">
              <a:spcBef>
                <a:spcPts val="0"/>
              </a:spcBef>
              <a:spcAft>
                <a:spcPts val="0"/>
              </a:spcAft>
              <a:defRPr/>
            </a:pPr>
            <a:r>
              <a:rPr lang="fr-FR" sz="2800" dirty="0">
                <a:solidFill>
                  <a:schemeClr val="tx1"/>
                </a:solidFill>
                <a:latin typeface="+mn-lt"/>
              </a:rPr>
              <a:t>RNB par personne (PPA USD 2005)</a:t>
            </a:r>
          </a:p>
        </p:txBody>
      </p:sp>
      <p:sp>
        <p:nvSpPr>
          <p:cNvPr id="10" name="ZoneTexte 9"/>
          <p:cNvSpPr txBox="1"/>
          <p:nvPr/>
        </p:nvSpPr>
        <p:spPr>
          <a:xfrm>
            <a:off x="812800" y="7518400"/>
            <a:ext cx="10972800" cy="569045"/>
          </a:xfrm>
          <a:prstGeom prst="rect">
            <a:avLst/>
          </a:prstGeom>
          <a:noFill/>
        </p:spPr>
        <p:txBody>
          <a:bodyPr lIns="130046" tIns="65023" rIns="130046" bIns="65023">
            <a:spAutoFit/>
          </a:bodyPr>
          <a:lstStyle/>
          <a:p>
            <a:pPr fontAlgn="auto">
              <a:spcBef>
                <a:spcPts val="0"/>
              </a:spcBef>
              <a:spcAft>
                <a:spcPts val="0"/>
              </a:spcAft>
              <a:defRPr/>
            </a:pPr>
            <a:r>
              <a:rPr lang="fr-FR" sz="2800" dirty="0">
                <a:solidFill>
                  <a:schemeClr val="tx1"/>
                </a:solidFill>
                <a:latin typeface="+mn-lt"/>
              </a:rPr>
              <a:t>Construction d’un indice  dont le maximum est 1.</a:t>
            </a:r>
          </a:p>
        </p:txBody>
      </p:sp>
    </p:spTree>
    <p:extLst>
      <p:ext uri="{BB962C8B-B14F-4D97-AF65-F5344CB8AC3E}">
        <p14:creationId xmlns:p14="http://schemas.microsoft.com/office/powerpoint/2010/main" val="2275371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09559" y="203167"/>
            <a:ext cx="11704320" cy="1625600"/>
          </a:xfrm>
        </p:spPr>
        <p:txBody>
          <a:bodyPr>
            <a:noAutofit/>
          </a:bodyPr>
          <a:lstStyle/>
          <a:p>
            <a:pPr eaLnBrk="1" fontAlgn="auto" hangingPunct="1">
              <a:spcAft>
                <a:spcPts val="0"/>
              </a:spcAft>
              <a:defRPr/>
            </a:pPr>
            <a:r>
              <a:rPr lang="fr-FR" sz="4600" dirty="0"/>
              <a:t>Mesure de la richesse : quelques exemples</a:t>
            </a:r>
          </a:p>
        </p:txBody>
      </p:sp>
      <p:graphicFrame>
        <p:nvGraphicFramePr>
          <p:cNvPr id="6" name="Tableau 5"/>
          <p:cNvGraphicFramePr>
            <a:graphicFrameLocks noGrp="1"/>
          </p:cNvGraphicFramePr>
          <p:nvPr>
            <p:extLst>
              <p:ext uri="{D42A27DB-BD31-4B8C-83A1-F6EECF244321}">
                <p14:modId xmlns:p14="http://schemas.microsoft.com/office/powerpoint/2010/main" val="2737528029"/>
              </p:ext>
            </p:extLst>
          </p:nvPr>
        </p:nvGraphicFramePr>
        <p:xfrm>
          <a:off x="1029792" y="1492424"/>
          <a:ext cx="9649071" cy="7078001"/>
        </p:xfrm>
        <a:graphic>
          <a:graphicData uri="http://schemas.openxmlformats.org/drawingml/2006/table">
            <a:tbl>
              <a:tblPr firstRow="1" bandRow="1">
                <a:tableStyleId>{5C22544A-7EE6-4342-B048-85BDC9FD1C3A}</a:tableStyleId>
              </a:tblPr>
              <a:tblGrid>
                <a:gridCol w="3216357"/>
                <a:gridCol w="3216357"/>
                <a:gridCol w="3216357"/>
              </a:tblGrid>
              <a:tr h="973575">
                <a:tc>
                  <a:txBody>
                    <a:bodyPr/>
                    <a:lstStyle/>
                    <a:p>
                      <a:r>
                        <a:rPr lang="fr-FR" sz="3200" dirty="0" smtClean="0">
                          <a:solidFill>
                            <a:schemeClr val="tx1"/>
                          </a:solidFill>
                        </a:rPr>
                        <a:t>Pays (2012)</a:t>
                      </a:r>
                      <a:endParaRPr lang="fr-FR" sz="3200" dirty="0">
                        <a:solidFill>
                          <a:schemeClr val="tx1"/>
                        </a:solidFill>
                      </a:endParaRPr>
                    </a:p>
                  </a:txBody>
                  <a:tcPr>
                    <a:solidFill>
                      <a:srgbClr val="99CC00"/>
                    </a:solidFill>
                  </a:tcPr>
                </a:tc>
                <a:tc>
                  <a:txBody>
                    <a:bodyPr/>
                    <a:lstStyle/>
                    <a:p>
                      <a:pPr algn="ctr"/>
                      <a:r>
                        <a:rPr lang="fr-FR" sz="3200" dirty="0" smtClean="0">
                          <a:solidFill>
                            <a:schemeClr val="tx1"/>
                          </a:solidFill>
                        </a:rPr>
                        <a:t>IDH</a:t>
                      </a:r>
                      <a:endParaRPr lang="fr-FR" sz="3200" dirty="0">
                        <a:solidFill>
                          <a:schemeClr val="tx1"/>
                        </a:solidFill>
                      </a:endParaRPr>
                    </a:p>
                  </a:txBody>
                  <a:tcPr>
                    <a:solidFill>
                      <a:srgbClr val="99CC00"/>
                    </a:solidFill>
                  </a:tcPr>
                </a:tc>
                <a:tc>
                  <a:txBody>
                    <a:bodyPr/>
                    <a:lstStyle/>
                    <a:p>
                      <a:pPr algn="ctr"/>
                      <a:r>
                        <a:rPr lang="fr-FR" sz="3200" dirty="0" smtClean="0">
                          <a:solidFill>
                            <a:schemeClr val="tx1"/>
                          </a:solidFill>
                        </a:rPr>
                        <a:t>Classement RNB/hab.</a:t>
                      </a:r>
                      <a:endParaRPr lang="fr-FR" sz="3200" dirty="0">
                        <a:solidFill>
                          <a:schemeClr val="tx1"/>
                        </a:solidFill>
                      </a:endParaRPr>
                    </a:p>
                  </a:txBody>
                  <a:tcPr>
                    <a:solidFill>
                      <a:srgbClr val="99CC00"/>
                    </a:solidFill>
                  </a:tcPr>
                </a:tc>
              </a:tr>
              <a:tr h="858743">
                <a:tc>
                  <a:txBody>
                    <a:bodyPr/>
                    <a:lstStyle/>
                    <a:p>
                      <a:r>
                        <a:rPr lang="fr-FR" sz="3200" dirty="0" smtClean="0">
                          <a:solidFill>
                            <a:schemeClr val="tx1"/>
                          </a:solidFill>
                        </a:rPr>
                        <a:t>Norvège</a:t>
                      </a:r>
                      <a:endParaRPr lang="fr-FR" sz="3200" dirty="0">
                        <a:solidFill>
                          <a:schemeClr val="tx1"/>
                        </a:solidFill>
                      </a:endParaRPr>
                    </a:p>
                  </a:txBody>
                  <a:tcPr>
                    <a:solidFill>
                      <a:srgbClr val="99CC00"/>
                    </a:solidFill>
                  </a:tcPr>
                </a:tc>
                <a:tc>
                  <a:txBody>
                    <a:bodyPr/>
                    <a:lstStyle/>
                    <a:p>
                      <a:pPr algn="ctr"/>
                      <a:r>
                        <a:rPr lang="fr-FR" sz="3200" dirty="0" smtClean="0">
                          <a:solidFill>
                            <a:schemeClr val="tx1"/>
                          </a:solidFill>
                        </a:rPr>
                        <a:t>1 (0,955)</a:t>
                      </a:r>
                      <a:endParaRPr lang="fr-FR" sz="3200" dirty="0">
                        <a:solidFill>
                          <a:schemeClr val="tx1"/>
                        </a:solidFill>
                      </a:endParaRPr>
                    </a:p>
                  </a:txBody>
                  <a:tcPr>
                    <a:solidFill>
                      <a:srgbClr val="99CC00"/>
                    </a:solidFill>
                  </a:tcPr>
                </a:tc>
                <a:tc>
                  <a:txBody>
                    <a:bodyPr/>
                    <a:lstStyle/>
                    <a:p>
                      <a:pPr algn="ctr"/>
                      <a:r>
                        <a:rPr lang="fr-FR" sz="3200" dirty="0" smtClean="0">
                          <a:solidFill>
                            <a:schemeClr val="tx1"/>
                          </a:solidFill>
                        </a:rPr>
                        <a:t>5</a:t>
                      </a:r>
                      <a:endParaRPr lang="fr-FR" sz="3200" dirty="0">
                        <a:solidFill>
                          <a:schemeClr val="tx1"/>
                        </a:solidFill>
                      </a:endParaRPr>
                    </a:p>
                  </a:txBody>
                  <a:tcPr>
                    <a:solidFill>
                      <a:srgbClr val="99CC00"/>
                    </a:solidFill>
                  </a:tcPr>
                </a:tc>
              </a:tr>
              <a:tr h="858743">
                <a:tc>
                  <a:txBody>
                    <a:bodyPr/>
                    <a:lstStyle/>
                    <a:p>
                      <a:r>
                        <a:rPr lang="fr-FR" sz="3200" dirty="0" smtClean="0">
                          <a:solidFill>
                            <a:schemeClr val="tx1"/>
                          </a:solidFill>
                        </a:rPr>
                        <a:t>Etats-Unis</a:t>
                      </a:r>
                      <a:endParaRPr lang="fr-FR" sz="3200" dirty="0">
                        <a:solidFill>
                          <a:schemeClr val="tx1"/>
                        </a:solidFill>
                      </a:endParaRPr>
                    </a:p>
                  </a:txBody>
                  <a:tcPr>
                    <a:solidFill>
                      <a:srgbClr val="99CC00"/>
                    </a:solidFill>
                  </a:tcPr>
                </a:tc>
                <a:tc>
                  <a:txBody>
                    <a:bodyPr/>
                    <a:lstStyle/>
                    <a:p>
                      <a:pPr algn="ctr"/>
                      <a:r>
                        <a:rPr lang="fr-FR" sz="3200" dirty="0" smtClean="0">
                          <a:solidFill>
                            <a:schemeClr val="tx1"/>
                          </a:solidFill>
                        </a:rPr>
                        <a:t>2 (0,937)</a:t>
                      </a:r>
                      <a:endParaRPr lang="fr-FR" sz="3200" dirty="0">
                        <a:solidFill>
                          <a:schemeClr val="tx1"/>
                        </a:solidFill>
                      </a:endParaRPr>
                    </a:p>
                  </a:txBody>
                  <a:tcPr>
                    <a:solidFill>
                      <a:srgbClr val="99CC00"/>
                    </a:solidFill>
                  </a:tcPr>
                </a:tc>
                <a:tc>
                  <a:txBody>
                    <a:bodyPr/>
                    <a:lstStyle/>
                    <a:p>
                      <a:pPr algn="ctr"/>
                      <a:r>
                        <a:rPr lang="fr-FR" sz="3200" dirty="0" smtClean="0">
                          <a:solidFill>
                            <a:schemeClr val="tx1"/>
                          </a:solidFill>
                        </a:rPr>
                        <a:t>8</a:t>
                      </a:r>
                      <a:endParaRPr lang="fr-FR" sz="3200" dirty="0">
                        <a:solidFill>
                          <a:schemeClr val="tx1"/>
                        </a:solidFill>
                      </a:endParaRPr>
                    </a:p>
                  </a:txBody>
                  <a:tcPr>
                    <a:solidFill>
                      <a:srgbClr val="99CC00"/>
                    </a:solidFill>
                  </a:tcPr>
                </a:tc>
              </a:tr>
              <a:tr h="858743">
                <a:tc>
                  <a:txBody>
                    <a:bodyPr/>
                    <a:lstStyle/>
                    <a:p>
                      <a:r>
                        <a:rPr lang="fr-FR" sz="3200" dirty="0" smtClean="0">
                          <a:solidFill>
                            <a:schemeClr val="tx1"/>
                          </a:solidFill>
                        </a:rPr>
                        <a:t>Canada</a:t>
                      </a:r>
                      <a:endParaRPr lang="fr-FR" sz="3200" dirty="0">
                        <a:solidFill>
                          <a:schemeClr val="tx1"/>
                        </a:solidFill>
                      </a:endParaRPr>
                    </a:p>
                  </a:txBody>
                  <a:tcPr>
                    <a:solidFill>
                      <a:srgbClr val="99CC00"/>
                    </a:solidFill>
                  </a:tcPr>
                </a:tc>
                <a:tc>
                  <a:txBody>
                    <a:bodyPr/>
                    <a:lstStyle/>
                    <a:p>
                      <a:pPr algn="ctr"/>
                      <a:r>
                        <a:rPr lang="fr-FR" sz="3200" dirty="0" smtClean="0">
                          <a:solidFill>
                            <a:schemeClr val="tx1"/>
                          </a:solidFill>
                        </a:rPr>
                        <a:t>11 (0,911)</a:t>
                      </a:r>
                      <a:endParaRPr lang="fr-FR" sz="3200" dirty="0">
                        <a:solidFill>
                          <a:schemeClr val="tx1"/>
                        </a:solidFill>
                      </a:endParaRPr>
                    </a:p>
                  </a:txBody>
                  <a:tcPr>
                    <a:solidFill>
                      <a:srgbClr val="99CC00"/>
                    </a:solidFill>
                  </a:tcPr>
                </a:tc>
                <a:tc>
                  <a:txBody>
                    <a:bodyPr/>
                    <a:lstStyle/>
                    <a:p>
                      <a:pPr algn="ctr"/>
                      <a:r>
                        <a:rPr lang="fr-FR" sz="3200" dirty="0" smtClean="0">
                          <a:solidFill>
                            <a:schemeClr val="tx1"/>
                          </a:solidFill>
                        </a:rPr>
                        <a:t>16</a:t>
                      </a:r>
                      <a:endParaRPr lang="fr-FR" sz="3200" dirty="0">
                        <a:solidFill>
                          <a:schemeClr val="tx1"/>
                        </a:solidFill>
                      </a:endParaRPr>
                    </a:p>
                  </a:txBody>
                  <a:tcPr>
                    <a:solidFill>
                      <a:srgbClr val="99CC00"/>
                    </a:solidFill>
                  </a:tcPr>
                </a:tc>
              </a:tr>
              <a:tr h="858743">
                <a:tc>
                  <a:txBody>
                    <a:bodyPr/>
                    <a:lstStyle/>
                    <a:p>
                      <a:r>
                        <a:rPr lang="fr-FR" sz="3200" dirty="0" smtClean="0">
                          <a:solidFill>
                            <a:schemeClr val="tx1"/>
                          </a:solidFill>
                        </a:rPr>
                        <a:t>Mexique</a:t>
                      </a:r>
                      <a:endParaRPr lang="fr-FR" sz="3200" dirty="0">
                        <a:solidFill>
                          <a:schemeClr val="tx1"/>
                        </a:solidFill>
                      </a:endParaRPr>
                    </a:p>
                  </a:txBody>
                  <a:tcPr>
                    <a:solidFill>
                      <a:srgbClr val="99CC00"/>
                    </a:solidFill>
                  </a:tcPr>
                </a:tc>
                <a:tc>
                  <a:txBody>
                    <a:bodyPr/>
                    <a:lstStyle/>
                    <a:p>
                      <a:pPr algn="ctr"/>
                      <a:r>
                        <a:rPr lang="fr-FR" sz="3200" dirty="0" smtClean="0">
                          <a:solidFill>
                            <a:schemeClr val="tx1"/>
                          </a:solidFill>
                        </a:rPr>
                        <a:t>61 (0,775)</a:t>
                      </a:r>
                      <a:endParaRPr lang="fr-FR" sz="3200" dirty="0">
                        <a:solidFill>
                          <a:schemeClr val="tx1"/>
                        </a:solidFill>
                      </a:endParaRPr>
                    </a:p>
                  </a:txBody>
                  <a:tcPr>
                    <a:solidFill>
                      <a:srgbClr val="99CC00"/>
                    </a:solidFill>
                  </a:tcPr>
                </a:tc>
                <a:tc>
                  <a:txBody>
                    <a:bodyPr/>
                    <a:lstStyle/>
                    <a:p>
                      <a:pPr algn="ctr"/>
                      <a:r>
                        <a:rPr lang="fr-FR" sz="3200" dirty="0" smtClean="0">
                          <a:solidFill>
                            <a:schemeClr val="tx1"/>
                          </a:solidFill>
                        </a:rPr>
                        <a:t>65</a:t>
                      </a:r>
                      <a:endParaRPr lang="fr-FR" sz="3200" dirty="0">
                        <a:solidFill>
                          <a:schemeClr val="tx1"/>
                        </a:solidFill>
                      </a:endParaRPr>
                    </a:p>
                  </a:txBody>
                  <a:tcPr>
                    <a:solidFill>
                      <a:srgbClr val="99CC00"/>
                    </a:solidFill>
                  </a:tcPr>
                </a:tc>
              </a:tr>
              <a:tr h="858743">
                <a:tc>
                  <a:txBody>
                    <a:bodyPr/>
                    <a:lstStyle/>
                    <a:p>
                      <a:r>
                        <a:rPr lang="fr-FR" sz="3200" dirty="0" smtClean="0">
                          <a:solidFill>
                            <a:schemeClr val="tx1"/>
                          </a:solidFill>
                        </a:rPr>
                        <a:t>Chine</a:t>
                      </a:r>
                      <a:endParaRPr lang="fr-FR" sz="3200" dirty="0">
                        <a:solidFill>
                          <a:schemeClr val="tx1"/>
                        </a:solidFill>
                      </a:endParaRPr>
                    </a:p>
                  </a:txBody>
                  <a:tcPr>
                    <a:solidFill>
                      <a:srgbClr val="99CC00"/>
                    </a:solidFill>
                  </a:tcPr>
                </a:tc>
                <a:tc>
                  <a:txBody>
                    <a:bodyPr/>
                    <a:lstStyle/>
                    <a:p>
                      <a:pPr algn="ctr"/>
                      <a:r>
                        <a:rPr lang="fr-FR" sz="3200" dirty="0" smtClean="0">
                          <a:solidFill>
                            <a:schemeClr val="tx1"/>
                          </a:solidFill>
                        </a:rPr>
                        <a:t>101 (0,699)</a:t>
                      </a:r>
                      <a:endParaRPr lang="fr-FR" sz="3200" dirty="0">
                        <a:solidFill>
                          <a:schemeClr val="tx1"/>
                        </a:solidFill>
                      </a:endParaRPr>
                    </a:p>
                  </a:txBody>
                  <a:tcPr>
                    <a:solidFill>
                      <a:srgbClr val="99CC00"/>
                    </a:solidFill>
                  </a:tcPr>
                </a:tc>
                <a:tc>
                  <a:txBody>
                    <a:bodyPr/>
                    <a:lstStyle/>
                    <a:p>
                      <a:pPr algn="ctr"/>
                      <a:r>
                        <a:rPr lang="fr-FR" sz="3200" dirty="0" smtClean="0">
                          <a:solidFill>
                            <a:schemeClr val="tx1"/>
                          </a:solidFill>
                        </a:rPr>
                        <a:t>90</a:t>
                      </a:r>
                      <a:endParaRPr lang="fr-FR" sz="3200" dirty="0">
                        <a:solidFill>
                          <a:schemeClr val="tx1"/>
                        </a:solidFill>
                      </a:endParaRPr>
                    </a:p>
                  </a:txBody>
                  <a:tcPr>
                    <a:solidFill>
                      <a:srgbClr val="99CC00"/>
                    </a:solidFill>
                  </a:tcPr>
                </a:tc>
              </a:tr>
              <a:tr h="858743">
                <a:tc>
                  <a:txBody>
                    <a:bodyPr/>
                    <a:lstStyle/>
                    <a:p>
                      <a:r>
                        <a:rPr lang="fr-FR" sz="3200" dirty="0" smtClean="0">
                          <a:solidFill>
                            <a:schemeClr val="tx1"/>
                          </a:solidFill>
                        </a:rPr>
                        <a:t>Haïti</a:t>
                      </a:r>
                      <a:endParaRPr lang="fr-FR" sz="3200" dirty="0">
                        <a:solidFill>
                          <a:schemeClr val="tx1"/>
                        </a:solidFill>
                      </a:endParaRPr>
                    </a:p>
                  </a:txBody>
                  <a:tcPr>
                    <a:solidFill>
                      <a:srgbClr val="99CC00"/>
                    </a:solidFill>
                  </a:tcPr>
                </a:tc>
                <a:tc>
                  <a:txBody>
                    <a:bodyPr/>
                    <a:lstStyle/>
                    <a:p>
                      <a:pPr algn="ctr"/>
                      <a:r>
                        <a:rPr lang="fr-FR" sz="3200" dirty="0" smtClean="0">
                          <a:solidFill>
                            <a:schemeClr val="tx1"/>
                          </a:solidFill>
                        </a:rPr>
                        <a:t>161 (0,456)</a:t>
                      </a:r>
                      <a:endParaRPr lang="fr-FR" sz="3200" dirty="0">
                        <a:solidFill>
                          <a:schemeClr val="tx1"/>
                        </a:solidFill>
                      </a:endParaRPr>
                    </a:p>
                  </a:txBody>
                  <a:tcPr>
                    <a:solidFill>
                      <a:srgbClr val="99CC00"/>
                    </a:solidFill>
                  </a:tcPr>
                </a:tc>
                <a:tc>
                  <a:txBody>
                    <a:bodyPr/>
                    <a:lstStyle/>
                    <a:p>
                      <a:pPr algn="ctr"/>
                      <a:r>
                        <a:rPr lang="fr-FR" sz="3200" dirty="0" smtClean="0">
                          <a:solidFill>
                            <a:schemeClr val="tx1"/>
                          </a:solidFill>
                        </a:rPr>
                        <a:t>168</a:t>
                      </a:r>
                      <a:endParaRPr lang="fr-FR" sz="3200" dirty="0">
                        <a:solidFill>
                          <a:schemeClr val="tx1"/>
                        </a:solidFill>
                      </a:endParaRPr>
                    </a:p>
                  </a:txBody>
                  <a:tcPr>
                    <a:solidFill>
                      <a:srgbClr val="99CC00"/>
                    </a:solidFill>
                  </a:tcPr>
                </a:tc>
              </a:tr>
              <a:tr h="858743">
                <a:tc>
                  <a:txBody>
                    <a:bodyPr/>
                    <a:lstStyle/>
                    <a:p>
                      <a:r>
                        <a:rPr lang="fr-FR" sz="3200" dirty="0" smtClean="0">
                          <a:solidFill>
                            <a:schemeClr val="tx1"/>
                          </a:solidFill>
                        </a:rPr>
                        <a:t>Niger</a:t>
                      </a:r>
                      <a:endParaRPr lang="fr-FR" sz="3200" dirty="0">
                        <a:solidFill>
                          <a:schemeClr val="tx1"/>
                        </a:solidFill>
                      </a:endParaRPr>
                    </a:p>
                  </a:txBody>
                  <a:tcPr>
                    <a:solidFill>
                      <a:srgbClr val="99CC00"/>
                    </a:solidFill>
                  </a:tcPr>
                </a:tc>
                <a:tc>
                  <a:txBody>
                    <a:bodyPr/>
                    <a:lstStyle/>
                    <a:p>
                      <a:pPr algn="ctr"/>
                      <a:r>
                        <a:rPr lang="fr-FR" sz="3200" dirty="0" smtClean="0">
                          <a:solidFill>
                            <a:schemeClr val="tx1"/>
                          </a:solidFill>
                        </a:rPr>
                        <a:t>187 (0,304)</a:t>
                      </a:r>
                      <a:endParaRPr lang="fr-FR" sz="3200" dirty="0">
                        <a:solidFill>
                          <a:schemeClr val="tx1"/>
                        </a:solidFill>
                      </a:endParaRPr>
                    </a:p>
                  </a:txBody>
                  <a:tcPr>
                    <a:solidFill>
                      <a:srgbClr val="99CC00"/>
                    </a:solidFill>
                  </a:tcPr>
                </a:tc>
                <a:tc>
                  <a:txBody>
                    <a:bodyPr/>
                    <a:lstStyle/>
                    <a:p>
                      <a:pPr algn="ctr"/>
                      <a:r>
                        <a:rPr lang="fr-FR" sz="3200" dirty="0" smtClean="0">
                          <a:solidFill>
                            <a:schemeClr val="tx1"/>
                          </a:solidFill>
                        </a:rPr>
                        <a:t>183</a:t>
                      </a:r>
                      <a:endParaRPr lang="fr-FR" sz="3200" dirty="0">
                        <a:solidFill>
                          <a:schemeClr val="tx1"/>
                        </a:solidFill>
                      </a:endParaRPr>
                    </a:p>
                  </a:txBody>
                  <a:tcPr>
                    <a:solidFill>
                      <a:srgbClr val="99CC00"/>
                    </a:solidFill>
                  </a:tcPr>
                </a:tc>
              </a:tr>
            </a:tbl>
          </a:graphicData>
        </a:graphic>
      </p:graphicFrame>
      <p:sp>
        <p:nvSpPr>
          <p:cNvPr id="7" name="ZoneTexte 6"/>
          <p:cNvSpPr txBox="1"/>
          <p:nvPr/>
        </p:nvSpPr>
        <p:spPr>
          <a:xfrm>
            <a:off x="741760" y="8621216"/>
            <a:ext cx="11305256" cy="523220"/>
          </a:xfrm>
          <a:prstGeom prst="rect">
            <a:avLst/>
          </a:prstGeom>
          <a:noFill/>
        </p:spPr>
        <p:txBody>
          <a:bodyPr wrap="square">
            <a:spAutoFit/>
          </a:bodyPr>
          <a:lstStyle/>
          <a:p>
            <a:pPr algn="l" fontAlgn="auto">
              <a:spcBef>
                <a:spcPts val="0"/>
              </a:spcBef>
              <a:spcAft>
                <a:spcPts val="0"/>
              </a:spcAft>
              <a:defRPr/>
            </a:pPr>
            <a:r>
              <a:rPr lang="fr-FR" sz="2800" dirty="0">
                <a:solidFill>
                  <a:schemeClr val="tx1"/>
                </a:solidFill>
                <a:latin typeface="+mn-lt"/>
              </a:rPr>
              <a:t>ONU (</a:t>
            </a:r>
            <a:r>
              <a:rPr lang="fr-FR" sz="2800" dirty="0" smtClean="0">
                <a:solidFill>
                  <a:schemeClr val="tx1"/>
                </a:solidFill>
                <a:latin typeface="+mn-lt"/>
              </a:rPr>
              <a:t>2013), </a:t>
            </a:r>
            <a:r>
              <a:rPr lang="fr-FR" sz="2800" i="1" dirty="0">
                <a:solidFill>
                  <a:schemeClr val="tx1"/>
                </a:solidFill>
                <a:latin typeface="+mn-lt"/>
              </a:rPr>
              <a:t>Rapport mondial sur le développement humain</a:t>
            </a:r>
            <a:endParaRPr lang="fr-FR" sz="2800" dirty="0">
              <a:solidFill>
                <a:schemeClr val="tx1"/>
              </a:solidFill>
              <a:latin typeface="+mn-lt"/>
            </a:endParaRPr>
          </a:p>
        </p:txBody>
      </p:sp>
    </p:spTree>
    <p:extLst>
      <p:ext uri="{BB962C8B-B14F-4D97-AF65-F5344CB8AC3E}">
        <p14:creationId xmlns:p14="http://schemas.microsoft.com/office/powerpoint/2010/main" val="1261713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 presetClass="entr" presetSubtype="0" fill="hold" grpId="0" nodeType="afterEffect">
                                  <p:stCondLst>
                                    <p:cond delay="500"/>
                                  </p:stCondLst>
                                  <p:childTnLst>
                                    <p:set>
                                      <p:cBhvr>
                                        <p:cTn id="1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32030" y="571500"/>
            <a:ext cx="11775026" cy="1208956"/>
          </a:xfrm>
        </p:spPr>
        <p:txBody>
          <a:bodyPr>
            <a:normAutofit/>
          </a:bodyPr>
          <a:lstStyle/>
          <a:p>
            <a:r>
              <a:rPr lang="fr-FR" sz="5400" dirty="0" smtClean="0"/>
              <a:t>Le débat sur les inégalités de richesse</a:t>
            </a:r>
            <a:endParaRPr lang="fr-FR" sz="5400" dirty="0"/>
          </a:p>
        </p:txBody>
      </p:sp>
      <p:sp>
        <p:nvSpPr>
          <p:cNvPr id="3" name="ZoneTexte 2"/>
          <p:cNvSpPr txBox="1"/>
          <p:nvPr/>
        </p:nvSpPr>
        <p:spPr>
          <a:xfrm>
            <a:off x="542553" y="1636440"/>
            <a:ext cx="11674897" cy="1608643"/>
          </a:xfrm>
          <a:prstGeom prst="rect">
            <a:avLst/>
          </a:prstGeom>
          <a:noFill/>
        </p:spPr>
        <p:txBody>
          <a:bodyPr wrap="square" lIns="130046" tIns="65023" rIns="130046" bIns="65023" rtlCol="0">
            <a:spAutoFit/>
          </a:bodyPr>
          <a:lstStyle/>
          <a:p>
            <a:pPr marL="457200" indent="-457200" algn="l">
              <a:buFont typeface="Wingdings" panose="05000000000000000000" pitchFamily="2" charset="2"/>
              <a:buChar char="ü"/>
            </a:pPr>
            <a:r>
              <a:rPr lang="fr-FR" sz="3200" dirty="0">
                <a:solidFill>
                  <a:schemeClr val="tx1"/>
                </a:solidFill>
              </a:rPr>
              <a:t>Les inégalités de richesse sont un bon moyen pour stimuler l’activité économique :</a:t>
            </a:r>
          </a:p>
          <a:p>
            <a:r>
              <a:rPr lang="fr-FR" sz="3200" dirty="0">
                <a:solidFill>
                  <a:schemeClr val="tx1"/>
                </a:solidFill>
              </a:rPr>
              <a:t>	- Les inégalités de richesse sont un incitatif à produire.</a:t>
            </a:r>
          </a:p>
        </p:txBody>
      </p:sp>
      <p:sp>
        <p:nvSpPr>
          <p:cNvPr id="4" name="ZoneTexte 3"/>
          <p:cNvSpPr txBox="1"/>
          <p:nvPr/>
        </p:nvSpPr>
        <p:spPr>
          <a:xfrm>
            <a:off x="644964" y="3267554"/>
            <a:ext cx="11762092" cy="2101086"/>
          </a:xfrm>
          <a:prstGeom prst="rect">
            <a:avLst/>
          </a:prstGeom>
          <a:noFill/>
        </p:spPr>
        <p:txBody>
          <a:bodyPr wrap="square" lIns="130046" tIns="65023" rIns="130046" bIns="65023" rtlCol="0">
            <a:spAutoFit/>
          </a:bodyPr>
          <a:lstStyle/>
          <a:p>
            <a:pPr marL="457200" indent="-457200" algn="l">
              <a:buFont typeface="Wingdings" panose="05000000000000000000" pitchFamily="2" charset="2"/>
              <a:buChar char="ü"/>
            </a:pPr>
            <a:r>
              <a:rPr lang="fr-FR" sz="3200" dirty="0">
                <a:solidFill>
                  <a:schemeClr val="tx1"/>
                </a:solidFill>
              </a:rPr>
              <a:t>Les inégalités </a:t>
            </a:r>
            <a:r>
              <a:rPr lang="fr-FR" sz="3200" dirty="0" smtClean="0">
                <a:solidFill>
                  <a:schemeClr val="tx1"/>
                </a:solidFill>
              </a:rPr>
              <a:t> de richesse peuvent  être « potentiellement incompatibles avec les valeurs méritocratiques et les principes de justice sociale » (Piketty, 2013, </a:t>
            </a:r>
            <a:r>
              <a:rPr lang="fr-FR" sz="3200" i="1" dirty="0" smtClean="0">
                <a:solidFill>
                  <a:schemeClr val="tx1"/>
                </a:solidFill>
              </a:rPr>
              <a:t>Le capital au XXI</a:t>
            </a:r>
            <a:r>
              <a:rPr lang="fr-FR" sz="3200" i="1" baseline="30000" dirty="0" smtClean="0">
                <a:solidFill>
                  <a:schemeClr val="tx1"/>
                </a:solidFill>
              </a:rPr>
              <a:t>e</a:t>
            </a:r>
            <a:r>
              <a:rPr lang="fr-FR" sz="3200" i="1" dirty="0" smtClean="0">
                <a:solidFill>
                  <a:schemeClr val="tx1"/>
                </a:solidFill>
              </a:rPr>
              <a:t> siècle</a:t>
            </a:r>
            <a:r>
              <a:rPr lang="fr-FR" sz="3200" dirty="0" smtClean="0">
                <a:solidFill>
                  <a:schemeClr val="tx1"/>
                </a:solidFill>
              </a:rPr>
              <a:t>, p. 55).</a:t>
            </a:r>
          </a:p>
        </p:txBody>
      </p:sp>
      <p:sp>
        <p:nvSpPr>
          <p:cNvPr id="6" name="ZoneTexte 5"/>
          <p:cNvSpPr txBox="1"/>
          <p:nvPr/>
        </p:nvSpPr>
        <p:spPr>
          <a:xfrm>
            <a:off x="644964" y="5586346"/>
            <a:ext cx="11762092" cy="2062103"/>
          </a:xfrm>
          <a:prstGeom prst="rect">
            <a:avLst/>
          </a:prstGeom>
          <a:noFill/>
        </p:spPr>
        <p:txBody>
          <a:bodyPr wrap="square" rtlCol="0">
            <a:spAutoFit/>
          </a:bodyPr>
          <a:lstStyle/>
          <a:p>
            <a:pPr marL="571500" indent="-571500" algn="l">
              <a:buFont typeface="Wingdings" panose="05000000000000000000" pitchFamily="2" charset="2"/>
              <a:buChar char="ü"/>
            </a:pPr>
            <a:r>
              <a:rPr lang="fr-FR" sz="3200" dirty="0" smtClean="0">
                <a:solidFill>
                  <a:schemeClr val="tx1"/>
                </a:solidFill>
              </a:rPr>
              <a:t>Les inégalités peuvent conduire à une faiblesse de la demande et par conséquent une faiblesse de l’investissement productif (Stiglitz, 2012, </a:t>
            </a:r>
            <a:r>
              <a:rPr lang="fr-FR" sz="3200" i="1" dirty="0" smtClean="0">
                <a:solidFill>
                  <a:schemeClr val="tx1"/>
                </a:solidFill>
              </a:rPr>
              <a:t>Le prix de l’inégalité</a:t>
            </a:r>
            <a:r>
              <a:rPr lang="fr-FR" sz="3200" dirty="0" smtClean="0">
                <a:solidFill>
                  <a:schemeClr val="tx1"/>
                </a:solidFill>
              </a:rPr>
              <a:t>, chapitre 4).</a:t>
            </a:r>
            <a:endParaRPr lang="fr-FR" sz="3200" dirty="0">
              <a:solidFill>
                <a:schemeClr val="tx1"/>
              </a:solidFill>
            </a:endParaRPr>
          </a:p>
        </p:txBody>
      </p:sp>
      <p:sp>
        <p:nvSpPr>
          <p:cNvPr id="7" name="ZoneTexte 6"/>
          <p:cNvSpPr txBox="1"/>
          <p:nvPr/>
        </p:nvSpPr>
        <p:spPr>
          <a:xfrm>
            <a:off x="750168" y="7829128"/>
            <a:ext cx="11259666" cy="1077218"/>
          </a:xfrm>
          <a:prstGeom prst="rect">
            <a:avLst/>
          </a:prstGeom>
          <a:noFill/>
        </p:spPr>
        <p:txBody>
          <a:bodyPr wrap="square" rtlCol="0">
            <a:spAutoFit/>
          </a:bodyPr>
          <a:lstStyle/>
          <a:p>
            <a:pPr marL="571500" indent="-571500" algn="l">
              <a:buFont typeface="Wingdings" panose="05000000000000000000" pitchFamily="2" charset="2"/>
              <a:buChar char="ü"/>
            </a:pPr>
            <a:r>
              <a:rPr lang="fr-FR" sz="3200" dirty="0" smtClean="0">
                <a:solidFill>
                  <a:schemeClr val="tx1"/>
                </a:solidFill>
              </a:rPr>
              <a:t>Les inégalités peuvent ralentir la croissance du capital humain :</a:t>
            </a:r>
            <a:endParaRPr lang="fr-FR" sz="3200" dirty="0">
              <a:solidFill>
                <a:schemeClr val="tx1"/>
              </a:solidFill>
            </a:endParaRPr>
          </a:p>
        </p:txBody>
      </p:sp>
    </p:spTree>
    <p:extLst>
      <p:ext uri="{BB962C8B-B14F-4D97-AF65-F5344CB8AC3E}">
        <p14:creationId xmlns:p14="http://schemas.microsoft.com/office/powerpoint/2010/main" val="3824582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08001" y="556320"/>
            <a:ext cx="12043071" cy="1368152"/>
          </a:xfrm>
        </p:spPr>
        <p:txBody>
          <a:bodyPr>
            <a:noAutofit/>
          </a:bodyPr>
          <a:lstStyle/>
          <a:p>
            <a:pPr>
              <a:defRPr/>
            </a:pPr>
            <a:r>
              <a:rPr lang="fr-FR" sz="5400" dirty="0" smtClean="0"/>
              <a:t>Inégalités et performances sociales</a:t>
            </a:r>
            <a:endParaRPr lang="fr-FR" sz="5400" dirty="0"/>
          </a:p>
        </p:txBody>
      </p:sp>
      <p:pic>
        <p:nvPicPr>
          <p:cNvPr id="24579" name="Picture 2"/>
          <p:cNvPicPr>
            <a:picLocks noChangeAspect="1" noChangeArrowheads="1"/>
          </p:cNvPicPr>
          <p:nvPr/>
        </p:nvPicPr>
        <p:blipFill>
          <a:blip r:embed="rId2" cstate="print"/>
          <a:srcRect/>
          <a:stretch>
            <a:fillRect/>
          </a:stretch>
        </p:blipFill>
        <p:spPr bwMode="auto">
          <a:xfrm>
            <a:off x="711201" y="1708448"/>
            <a:ext cx="8026399" cy="7279076"/>
          </a:xfrm>
          <a:prstGeom prst="rect">
            <a:avLst/>
          </a:prstGeom>
          <a:noFill/>
          <a:ln w="9525">
            <a:noFill/>
            <a:miter lim="800000"/>
            <a:headEnd/>
            <a:tailEnd/>
          </a:ln>
        </p:spPr>
      </p:pic>
      <p:sp>
        <p:nvSpPr>
          <p:cNvPr id="4" name="ZoneTexte 3"/>
          <p:cNvSpPr txBox="1"/>
          <p:nvPr/>
        </p:nvSpPr>
        <p:spPr>
          <a:xfrm>
            <a:off x="8737600" y="2540001"/>
            <a:ext cx="3657600" cy="993090"/>
          </a:xfrm>
          <a:prstGeom prst="rect">
            <a:avLst/>
          </a:prstGeom>
          <a:noFill/>
        </p:spPr>
        <p:txBody>
          <a:bodyPr lIns="130046" tIns="65023" rIns="130046" bIns="65023">
            <a:spAutoFit/>
          </a:bodyPr>
          <a:lstStyle/>
          <a:p>
            <a:pPr algn="l">
              <a:defRPr/>
            </a:pPr>
            <a:r>
              <a:rPr lang="fr-FR" sz="2800" dirty="0">
                <a:solidFill>
                  <a:schemeClr val="tx1"/>
                </a:solidFill>
              </a:rPr>
              <a:t>Source: </a:t>
            </a:r>
            <a:r>
              <a:rPr lang="fr-FR" sz="2800" i="1" dirty="0">
                <a:solidFill>
                  <a:schemeClr val="tx1"/>
                </a:solidFill>
              </a:rPr>
              <a:t>Le Monde</a:t>
            </a:r>
            <a:r>
              <a:rPr lang="fr-FR" sz="2800" dirty="0">
                <a:solidFill>
                  <a:schemeClr val="tx1"/>
                </a:solidFill>
              </a:rPr>
              <a:t>, 27 avril 2010</a:t>
            </a:r>
          </a:p>
        </p:txBody>
      </p:sp>
    </p:spTree>
    <p:extLst>
      <p:ext uri="{BB962C8B-B14F-4D97-AF65-F5344CB8AC3E}">
        <p14:creationId xmlns:p14="http://schemas.microsoft.com/office/powerpoint/2010/main" val="344732159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920924"/>
          </a:xfrm>
        </p:spPr>
        <p:txBody>
          <a:bodyPr/>
          <a:lstStyle/>
          <a:p>
            <a:r>
              <a:rPr lang="fr-FR" sz="6600" dirty="0" smtClean="0"/>
              <a:t>Croissance et inégalités (I)</a:t>
            </a:r>
            <a:endParaRPr lang="fr-FR" sz="6600" dirty="0"/>
          </a:p>
        </p:txBody>
      </p:sp>
      <p:sp>
        <p:nvSpPr>
          <p:cNvPr id="3" name="ZoneTexte 2"/>
          <p:cNvSpPr txBox="1"/>
          <p:nvPr/>
        </p:nvSpPr>
        <p:spPr>
          <a:xfrm>
            <a:off x="668552" y="1580230"/>
            <a:ext cx="11738504" cy="523220"/>
          </a:xfrm>
          <a:prstGeom prst="rect">
            <a:avLst/>
          </a:prstGeom>
          <a:noFill/>
        </p:spPr>
        <p:txBody>
          <a:bodyPr wrap="square" rtlCol="0">
            <a:spAutoFit/>
          </a:bodyPr>
          <a:lstStyle/>
          <a:p>
            <a:pPr algn="l"/>
            <a:r>
              <a:rPr lang="fr-FR" sz="2800" dirty="0" smtClean="0">
                <a:solidFill>
                  <a:schemeClr val="tx1"/>
                </a:solidFill>
              </a:rPr>
              <a:t>La croissance économique conduit-elle à une réduction des inégalités ?</a:t>
            </a:r>
            <a:endParaRPr lang="fr-FR" sz="2800" dirty="0">
              <a:solidFill>
                <a:schemeClr val="tx1"/>
              </a:solidFill>
            </a:endParaRPr>
          </a:p>
        </p:txBody>
      </p:sp>
      <p:sp>
        <p:nvSpPr>
          <p:cNvPr id="4" name="ZoneTexte 3"/>
          <p:cNvSpPr txBox="1"/>
          <p:nvPr/>
        </p:nvSpPr>
        <p:spPr>
          <a:xfrm>
            <a:off x="636368" y="2048350"/>
            <a:ext cx="1800200" cy="646331"/>
          </a:xfrm>
          <a:prstGeom prst="rect">
            <a:avLst/>
          </a:prstGeom>
          <a:noFill/>
        </p:spPr>
        <p:txBody>
          <a:bodyPr wrap="square" rtlCol="0">
            <a:spAutoFit/>
          </a:bodyPr>
          <a:lstStyle/>
          <a:p>
            <a:r>
              <a:rPr lang="fr-FR" dirty="0" smtClean="0"/>
              <a:t>OUI</a:t>
            </a:r>
            <a:endParaRPr lang="fr-FR"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7784" y="2661067"/>
            <a:ext cx="5219700"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ZoneTexte 4"/>
          <p:cNvSpPr txBox="1"/>
          <p:nvPr/>
        </p:nvSpPr>
        <p:spPr>
          <a:xfrm>
            <a:off x="630544" y="4732784"/>
            <a:ext cx="11920528" cy="3970318"/>
          </a:xfrm>
          <a:prstGeom prst="rect">
            <a:avLst/>
          </a:prstGeom>
          <a:noFill/>
        </p:spPr>
        <p:txBody>
          <a:bodyPr wrap="square" rtlCol="0">
            <a:spAutoFit/>
          </a:bodyPr>
          <a:lstStyle/>
          <a:p>
            <a:pPr algn="l"/>
            <a:r>
              <a:rPr lang="fr-FR" sz="2800" dirty="0" smtClean="0">
                <a:solidFill>
                  <a:schemeClr val="tx1"/>
                </a:solidFill>
              </a:rPr>
              <a:t>Le constat :</a:t>
            </a:r>
          </a:p>
          <a:p>
            <a:pPr algn="l"/>
            <a:r>
              <a:rPr lang="fr-FR" sz="2800" dirty="0" smtClean="0">
                <a:solidFill>
                  <a:schemeClr val="tx1"/>
                </a:solidFill>
              </a:rPr>
              <a:t>Entre 1920 et l’après seconde guerre mondiale, la part des revenus des 10% les plus pauvres augmentent et celles des 10% les plus riches baissent. Après une longue période d’accroissement des inégalités au 19</a:t>
            </a:r>
            <a:r>
              <a:rPr lang="fr-FR" sz="2800" baseline="30000" dirty="0" smtClean="0">
                <a:solidFill>
                  <a:schemeClr val="tx1"/>
                </a:solidFill>
              </a:rPr>
              <a:t>ième </a:t>
            </a:r>
            <a:r>
              <a:rPr lang="fr-FR" sz="2800" dirty="0" smtClean="0">
                <a:solidFill>
                  <a:schemeClr val="tx1"/>
                </a:solidFill>
              </a:rPr>
              <a:t>siècle , on constate une réduction de ces inégalités.</a:t>
            </a:r>
          </a:p>
          <a:p>
            <a:pPr algn="l"/>
            <a:r>
              <a:rPr lang="fr-FR" sz="2800" dirty="0" smtClean="0">
                <a:solidFill>
                  <a:schemeClr val="tx1"/>
                </a:solidFill>
              </a:rPr>
              <a:t>L’explication :</a:t>
            </a:r>
          </a:p>
          <a:p>
            <a:pPr algn="l"/>
            <a:r>
              <a:rPr lang="fr-FR" sz="2800" dirty="0" smtClean="0">
                <a:solidFill>
                  <a:schemeClr val="tx1"/>
                </a:solidFill>
              </a:rPr>
              <a:t>Le déclin du secteur primaire et le développement du secteur secondaire. Dans un premier temps augmentation du nombre de pauvres dans les zones urbaines puis augmentation des revenus des ouvriers.</a:t>
            </a:r>
            <a:endParaRPr lang="fr-FR" sz="2800" dirty="0">
              <a:solidFill>
                <a:schemeClr val="tx1"/>
              </a:solidFill>
            </a:endParaRPr>
          </a:p>
        </p:txBody>
      </p:sp>
      <p:sp>
        <p:nvSpPr>
          <p:cNvPr id="6" name="ZoneTexte 5"/>
          <p:cNvSpPr txBox="1"/>
          <p:nvPr/>
        </p:nvSpPr>
        <p:spPr>
          <a:xfrm>
            <a:off x="6790432" y="2661067"/>
            <a:ext cx="5328592" cy="1200329"/>
          </a:xfrm>
          <a:prstGeom prst="rect">
            <a:avLst/>
          </a:prstGeom>
          <a:noFill/>
        </p:spPr>
        <p:txBody>
          <a:bodyPr wrap="square" rtlCol="0">
            <a:spAutoFit/>
          </a:bodyPr>
          <a:lstStyle/>
          <a:p>
            <a:pPr algn="l"/>
            <a:r>
              <a:rPr lang="fr-FR" dirty="0" smtClean="0"/>
              <a:t>La courbe en U inversé des inégalités</a:t>
            </a:r>
            <a:endParaRPr lang="fr-FR" dirty="0"/>
          </a:p>
        </p:txBody>
      </p:sp>
    </p:spTree>
    <p:extLst>
      <p:ext uri="{BB962C8B-B14F-4D97-AF65-F5344CB8AC3E}">
        <p14:creationId xmlns:p14="http://schemas.microsoft.com/office/powerpoint/2010/main" val="1407367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500" fill="hold"/>
                                        <p:tgtEl>
                                          <p:spTgt spid="1026"/>
                                        </p:tgtEl>
                                        <p:attrNameLst>
                                          <p:attrName>ppt_w</p:attrName>
                                        </p:attrNameLst>
                                      </p:cBhvr>
                                      <p:tavLst>
                                        <p:tav tm="0">
                                          <p:val>
                                            <p:fltVal val="0"/>
                                          </p:val>
                                        </p:tav>
                                        <p:tav tm="100000">
                                          <p:val>
                                            <p:strVal val="#ppt_w"/>
                                          </p:val>
                                        </p:tav>
                                      </p:tavLst>
                                    </p:anim>
                                    <p:anim calcmode="lin" valueType="num">
                                      <p:cBhvr>
                                        <p:cTn id="16" dur="500" fill="hold"/>
                                        <p:tgtEl>
                                          <p:spTgt spid="1026"/>
                                        </p:tgtEl>
                                        <p:attrNameLst>
                                          <p:attrName>ppt_h</p:attrName>
                                        </p:attrNameLst>
                                      </p:cBhvr>
                                      <p:tavLst>
                                        <p:tav tm="0">
                                          <p:val>
                                            <p:fltVal val="0"/>
                                          </p:val>
                                        </p:tav>
                                        <p:tav tm="100000">
                                          <p:val>
                                            <p:strVal val="#ppt_h"/>
                                          </p:val>
                                        </p:tav>
                                      </p:tavLst>
                                    </p:anim>
                                    <p:animEffect transition="in" filter="fade">
                                      <p:cBhvr>
                                        <p:cTn id="17" dur="500"/>
                                        <p:tgtEl>
                                          <p:spTgt spid="1026"/>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build="p"/>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064940"/>
          </a:xfrm>
        </p:spPr>
        <p:txBody>
          <a:bodyPr/>
          <a:lstStyle/>
          <a:p>
            <a:r>
              <a:rPr lang="fr-FR" sz="6000" dirty="0"/>
              <a:t>Croissance et inégalités (</a:t>
            </a:r>
            <a:r>
              <a:rPr lang="fr-FR" sz="6000" dirty="0" smtClean="0"/>
              <a:t>II)</a:t>
            </a:r>
            <a:endParaRPr lang="fr-FR" sz="6000" dirty="0"/>
          </a:p>
        </p:txBody>
      </p:sp>
      <p:sp>
        <p:nvSpPr>
          <p:cNvPr id="3" name="ZoneTexte 2"/>
          <p:cNvSpPr txBox="1"/>
          <p:nvPr/>
        </p:nvSpPr>
        <p:spPr>
          <a:xfrm>
            <a:off x="641056" y="1518846"/>
            <a:ext cx="11738504" cy="523220"/>
          </a:xfrm>
          <a:prstGeom prst="rect">
            <a:avLst/>
          </a:prstGeom>
          <a:noFill/>
        </p:spPr>
        <p:txBody>
          <a:bodyPr wrap="square" rtlCol="0">
            <a:spAutoFit/>
          </a:bodyPr>
          <a:lstStyle/>
          <a:p>
            <a:pPr algn="l"/>
            <a:r>
              <a:rPr lang="fr-FR" sz="2800" dirty="0" smtClean="0">
                <a:solidFill>
                  <a:schemeClr val="tx1"/>
                </a:solidFill>
              </a:rPr>
              <a:t>La croissance économique conduit-elle à une réduction des inégalités ?</a:t>
            </a:r>
            <a:endParaRPr lang="fr-FR" sz="2800" dirty="0">
              <a:solidFill>
                <a:schemeClr val="tx1"/>
              </a:solidFill>
            </a:endParaRPr>
          </a:p>
        </p:txBody>
      </p:sp>
      <p:sp>
        <p:nvSpPr>
          <p:cNvPr id="4" name="ZoneTexte 3"/>
          <p:cNvSpPr txBox="1"/>
          <p:nvPr/>
        </p:nvSpPr>
        <p:spPr>
          <a:xfrm>
            <a:off x="641056" y="1980510"/>
            <a:ext cx="4322880" cy="646331"/>
          </a:xfrm>
          <a:prstGeom prst="rect">
            <a:avLst/>
          </a:prstGeom>
          <a:noFill/>
        </p:spPr>
        <p:txBody>
          <a:bodyPr wrap="square" rtlCol="0">
            <a:spAutoFit/>
          </a:bodyPr>
          <a:lstStyle/>
          <a:p>
            <a:pPr algn="l"/>
            <a:r>
              <a:rPr lang="fr-FR" dirty="0" smtClean="0"/>
              <a:t>NON, pas toujours</a:t>
            </a:r>
            <a:endParaRPr lang="fr-FR"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9793" y="2593175"/>
            <a:ext cx="8064896" cy="6478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9526736" y="2626841"/>
            <a:ext cx="2852824" cy="1815882"/>
          </a:xfrm>
          <a:prstGeom prst="rect">
            <a:avLst/>
          </a:prstGeom>
        </p:spPr>
        <p:txBody>
          <a:bodyPr wrap="square">
            <a:spAutoFit/>
          </a:bodyPr>
          <a:lstStyle/>
          <a:p>
            <a:pPr algn="l"/>
            <a:r>
              <a:rPr lang="fr-FR" sz="2800" dirty="0">
                <a:solidFill>
                  <a:schemeClr val="tx1"/>
                </a:solidFill>
              </a:rPr>
              <a:t>(Piketty, 2013, </a:t>
            </a:r>
            <a:r>
              <a:rPr lang="fr-FR" sz="2800" i="1" dirty="0">
                <a:solidFill>
                  <a:schemeClr val="tx1"/>
                </a:solidFill>
              </a:rPr>
              <a:t>Le capital au XXI</a:t>
            </a:r>
            <a:r>
              <a:rPr lang="fr-FR" sz="2800" i="1" baseline="30000" dirty="0">
                <a:solidFill>
                  <a:schemeClr val="tx1"/>
                </a:solidFill>
              </a:rPr>
              <a:t>e</a:t>
            </a:r>
            <a:r>
              <a:rPr lang="fr-FR" sz="2800" i="1" dirty="0">
                <a:solidFill>
                  <a:schemeClr val="tx1"/>
                </a:solidFill>
              </a:rPr>
              <a:t> siècle</a:t>
            </a:r>
            <a:r>
              <a:rPr lang="fr-FR" sz="2800" dirty="0">
                <a:solidFill>
                  <a:schemeClr val="tx1"/>
                </a:solidFill>
              </a:rPr>
              <a:t>, p. </a:t>
            </a:r>
            <a:r>
              <a:rPr lang="fr-FR" sz="2800" dirty="0" smtClean="0">
                <a:solidFill>
                  <a:schemeClr val="tx1"/>
                </a:solidFill>
              </a:rPr>
              <a:t>52).</a:t>
            </a:r>
            <a:endParaRPr lang="fr-FR" sz="2800" dirty="0"/>
          </a:p>
        </p:txBody>
      </p:sp>
    </p:spTree>
    <p:extLst>
      <p:ext uri="{BB962C8B-B14F-4D97-AF65-F5344CB8AC3E}">
        <p14:creationId xmlns:p14="http://schemas.microsoft.com/office/powerpoint/2010/main" val="2973821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p:cTn id="11" dur="500" fill="hold"/>
                                        <p:tgtEl>
                                          <p:spTgt spid="2050"/>
                                        </p:tgtEl>
                                        <p:attrNameLst>
                                          <p:attrName>ppt_w</p:attrName>
                                        </p:attrNameLst>
                                      </p:cBhvr>
                                      <p:tavLst>
                                        <p:tav tm="0">
                                          <p:val>
                                            <p:fltVal val="0"/>
                                          </p:val>
                                        </p:tav>
                                        <p:tav tm="100000">
                                          <p:val>
                                            <p:strVal val="#ppt_w"/>
                                          </p:val>
                                        </p:tav>
                                      </p:tavLst>
                                    </p:anim>
                                    <p:anim calcmode="lin" valueType="num">
                                      <p:cBhvr>
                                        <p:cTn id="12" dur="500" fill="hold"/>
                                        <p:tgtEl>
                                          <p:spTgt spid="2050"/>
                                        </p:tgtEl>
                                        <p:attrNameLst>
                                          <p:attrName>ppt_h</p:attrName>
                                        </p:attrNameLst>
                                      </p:cBhvr>
                                      <p:tavLst>
                                        <p:tav tm="0">
                                          <p:val>
                                            <p:fltVal val="0"/>
                                          </p:val>
                                        </p:tav>
                                        <p:tav tm="100000">
                                          <p:val>
                                            <p:strVal val="#ppt_h"/>
                                          </p:val>
                                        </p:tav>
                                      </p:tavLst>
                                    </p:anim>
                                    <p:animEffect transition="in" filter="fade">
                                      <p:cBhvr>
                                        <p:cTn id="13" dur="500"/>
                                        <p:tgtEl>
                                          <p:spTgt spid="2050"/>
                                        </p:tgtEl>
                                      </p:cBhvr>
                                    </p:animEffect>
                                  </p:childTnLst>
                                </p:cTn>
                              </p:par>
                            </p:childTnLst>
                          </p:cTn>
                        </p:par>
                        <p:par>
                          <p:cTn id="14" fill="hold">
                            <p:stCondLst>
                              <p:cond delay="500"/>
                            </p:stCondLst>
                            <p:childTnLst>
                              <p:par>
                                <p:cTn id="15" presetID="1" presetClass="entr" presetSubtype="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064940"/>
          </a:xfrm>
        </p:spPr>
        <p:txBody>
          <a:bodyPr/>
          <a:lstStyle/>
          <a:p>
            <a:r>
              <a:rPr lang="fr-FR" sz="6000" dirty="0"/>
              <a:t>Croissance et inégalités (</a:t>
            </a:r>
            <a:r>
              <a:rPr lang="fr-FR" sz="6000" dirty="0" smtClean="0"/>
              <a:t>II)</a:t>
            </a:r>
            <a:endParaRPr lang="fr-FR" sz="6000" dirty="0"/>
          </a:p>
        </p:txBody>
      </p:sp>
      <p:sp>
        <p:nvSpPr>
          <p:cNvPr id="3" name="ZoneTexte 2"/>
          <p:cNvSpPr txBox="1"/>
          <p:nvPr/>
        </p:nvSpPr>
        <p:spPr>
          <a:xfrm>
            <a:off x="641056" y="1518846"/>
            <a:ext cx="11738504" cy="523220"/>
          </a:xfrm>
          <a:prstGeom prst="rect">
            <a:avLst/>
          </a:prstGeom>
          <a:noFill/>
        </p:spPr>
        <p:txBody>
          <a:bodyPr wrap="square" rtlCol="0">
            <a:spAutoFit/>
          </a:bodyPr>
          <a:lstStyle/>
          <a:p>
            <a:pPr algn="l"/>
            <a:r>
              <a:rPr lang="fr-FR" sz="2800" dirty="0" smtClean="0">
                <a:solidFill>
                  <a:schemeClr val="tx1"/>
                </a:solidFill>
              </a:rPr>
              <a:t>La croissance économique conduit-elle à une réduction des inégalités ?</a:t>
            </a:r>
            <a:endParaRPr lang="fr-FR" sz="2800" dirty="0">
              <a:solidFill>
                <a:schemeClr val="tx1"/>
              </a:solidFill>
            </a:endParaRPr>
          </a:p>
        </p:txBody>
      </p:sp>
      <p:sp>
        <p:nvSpPr>
          <p:cNvPr id="4" name="ZoneTexte 3"/>
          <p:cNvSpPr txBox="1"/>
          <p:nvPr/>
        </p:nvSpPr>
        <p:spPr>
          <a:xfrm>
            <a:off x="641056" y="1980510"/>
            <a:ext cx="4322880" cy="646331"/>
          </a:xfrm>
          <a:prstGeom prst="rect">
            <a:avLst/>
          </a:prstGeom>
          <a:noFill/>
        </p:spPr>
        <p:txBody>
          <a:bodyPr wrap="square" rtlCol="0">
            <a:spAutoFit/>
          </a:bodyPr>
          <a:lstStyle/>
          <a:p>
            <a:pPr algn="l"/>
            <a:r>
              <a:rPr lang="fr-FR" dirty="0" smtClean="0"/>
              <a:t>NON, pas toujours</a:t>
            </a:r>
            <a:endParaRPr lang="fr-FR"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1741618" y="1564694"/>
            <a:ext cx="6502729" cy="8635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9526736" y="2631057"/>
            <a:ext cx="2852824" cy="2062103"/>
          </a:xfrm>
          <a:prstGeom prst="rect">
            <a:avLst/>
          </a:prstGeom>
        </p:spPr>
        <p:txBody>
          <a:bodyPr wrap="square">
            <a:spAutoFit/>
          </a:bodyPr>
          <a:lstStyle/>
          <a:p>
            <a:r>
              <a:rPr lang="fr-FR" sz="3200" dirty="0">
                <a:solidFill>
                  <a:schemeClr val="tx1"/>
                </a:solidFill>
              </a:rPr>
              <a:t>(Piketty, 2013, </a:t>
            </a:r>
            <a:r>
              <a:rPr lang="fr-FR" sz="3200" i="1" dirty="0">
                <a:solidFill>
                  <a:schemeClr val="tx1"/>
                </a:solidFill>
              </a:rPr>
              <a:t>Le capital au XXI</a:t>
            </a:r>
            <a:r>
              <a:rPr lang="fr-FR" sz="3200" i="1" baseline="30000" dirty="0">
                <a:solidFill>
                  <a:schemeClr val="tx1"/>
                </a:solidFill>
              </a:rPr>
              <a:t>e</a:t>
            </a:r>
            <a:r>
              <a:rPr lang="fr-FR" sz="3200" i="1" dirty="0">
                <a:solidFill>
                  <a:schemeClr val="tx1"/>
                </a:solidFill>
              </a:rPr>
              <a:t> siècle</a:t>
            </a:r>
            <a:r>
              <a:rPr lang="fr-FR" sz="3200" dirty="0">
                <a:solidFill>
                  <a:schemeClr val="tx1"/>
                </a:solidFill>
              </a:rPr>
              <a:t>, p. </a:t>
            </a:r>
            <a:r>
              <a:rPr lang="fr-FR" sz="3200" dirty="0" smtClean="0">
                <a:solidFill>
                  <a:schemeClr val="tx1"/>
                </a:solidFill>
              </a:rPr>
              <a:t>54).</a:t>
            </a:r>
            <a:endParaRPr lang="fr-FR" sz="3200" dirty="0"/>
          </a:p>
        </p:txBody>
      </p:sp>
    </p:spTree>
    <p:extLst>
      <p:ext uri="{BB962C8B-B14F-4D97-AF65-F5344CB8AC3E}">
        <p14:creationId xmlns:p14="http://schemas.microsoft.com/office/powerpoint/2010/main" val="20068440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08002" y="628328"/>
            <a:ext cx="11971062" cy="1008112"/>
          </a:xfrm>
        </p:spPr>
        <p:txBody>
          <a:bodyPr>
            <a:noAutofit/>
          </a:bodyPr>
          <a:lstStyle/>
          <a:p>
            <a:pPr eaLnBrk="1" fontAlgn="auto" hangingPunct="1">
              <a:spcAft>
                <a:spcPts val="0"/>
              </a:spcAft>
              <a:defRPr/>
            </a:pPr>
            <a:r>
              <a:rPr lang="fr-FR" sz="4000" dirty="0" smtClean="0"/>
              <a:t>Les théories classiques des limites à la croissance</a:t>
            </a:r>
            <a:endParaRPr lang="fr-FR" sz="4000" dirty="0"/>
          </a:p>
        </p:txBody>
      </p:sp>
      <p:sp>
        <p:nvSpPr>
          <p:cNvPr id="3" name="ZoneTexte 2"/>
          <p:cNvSpPr txBox="1">
            <a:spLocks noChangeArrowheads="1"/>
          </p:cNvSpPr>
          <p:nvPr/>
        </p:nvSpPr>
        <p:spPr bwMode="auto">
          <a:xfrm>
            <a:off x="355601" y="1787967"/>
            <a:ext cx="11480799" cy="993090"/>
          </a:xfrm>
          <a:prstGeom prst="rect">
            <a:avLst/>
          </a:prstGeom>
          <a:noFill/>
          <a:ln w="9525">
            <a:noFill/>
            <a:miter lim="800000"/>
            <a:headEnd/>
            <a:tailEnd/>
          </a:ln>
        </p:spPr>
        <p:txBody>
          <a:bodyPr lIns="130046" tIns="65023" rIns="130046" bIns="65023">
            <a:spAutoFit/>
          </a:bodyPr>
          <a:lstStyle/>
          <a:p>
            <a:r>
              <a:rPr lang="fr-FR" sz="2800" dirty="0" smtClean="0">
                <a:solidFill>
                  <a:schemeClr val="tx1"/>
                </a:solidFill>
                <a:latin typeface="Book Antiqua" pitchFamily="18" charset="0"/>
              </a:rPr>
              <a:t>Adam Smith (1723-1790) Thomas </a:t>
            </a:r>
            <a:r>
              <a:rPr lang="fr-FR" sz="2800" dirty="0">
                <a:solidFill>
                  <a:schemeClr val="tx1"/>
                </a:solidFill>
                <a:latin typeface="Book Antiqua" pitchFamily="18" charset="0"/>
              </a:rPr>
              <a:t>Malthus (1766-1834), David Ricardo (1772-1823)</a:t>
            </a:r>
          </a:p>
        </p:txBody>
      </p:sp>
      <p:sp>
        <p:nvSpPr>
          <p:cNvPr id="7" name="ZoneTexte 6"/>
          <p:cNvSpPr txBox="1">
            <a:spLocks noChangeArrowheads="1"/>
          </p:cNvSpPr>
          <p:nvPr/>
        </p:nvSpPr>
        <p:spPr bwMode="auto">
          <a:xfrm>
            <a:off x="711200" y="7613104"/>
            <a:ext cx="11479831" cy="993090"/>
          </a:xfrm>
          <a:prstGeom prst="rect">
            <a:avLst/>
          </a:prstGeom>
          <a:noFill/>
          <a:ln w="9525">
            <a:noFill/>
            <a:miter lim="800000"/>
            <a:headEnd/>
            <a:tailEnd/>
          </a:ln>
        </p:spPr>
        <p:txBody>
          <a:bodyPr wrap="square" lIns="130046" tIns="65023" rIns="130046" bIns="65023">
            <a:spAutoFit/>
          </a:bodyPr>
          <a:lstStyle/>
          <a:p>
            <a:r>
              <a:rPr lang="fr-FR" sz="2800" dirty="0">
                <a:solidFill>
                  <a:schemeClr val="tx1"/>
                </a:solidFill>
                <a:latin typeface="Book Antiqua" pitchFamily="18" charset="0"/>
              </a:rPr>
              <a:t>Actualité de la question : développement durable </a:t>
            </a:r>
            <a:r>
              <a:rPr lang="fr-FR" sz="2800" dirty="0" smtClean="0">
                <a:solidFill>
                  <a:schemeClr val="tx1"/>
                </a:solidFill>
                <a:latin typeface="Book Antiqua" pitchFamily="18" charset="0"/>
              </a:rPr>
              <a:t>et épuisement des ressources naturelles non renouvelables.</a:t>
            </a:r>
            <a:endParaRPr lang="fr-FR" sz="2800" dirty="0">
              <a:solidFill>
                <a:schemeClr val="tx1"/>
              </a:solidFill>
              <a:latin typeface="Book Antiqua" pitchFamily="18" charset="0"/>
            </a:endParaRPr>
          </a:p>
        </p:txBody>
      </p:sp>
      <p:sp>
        <p:nvSpPr>
          <p:cNvPr id="4" name="Rectangle 3"/>
          <p:cNvSpPr/>
          <p:nvPr/>
        </p:nvSpPr>
        <p:spPr>
          <a:xfrm>
            <a:off x="508002" y="2644552"/>
            <a:ext cx="12115078" cy="4832092"/>
          </a:xfrm>
          <a:prstGeom prst="rect">
            <a:avLst/>
          </a:prstGeom>
        </p:spPr>
        <p:txBody>
          <a:bodyPr wrap="square">
            <a:spAutoFit/>
          </a:bodyPr>
          <a:lstStyle/>
          <a:p>
            <a:pPr algn="l"/>
            <a:r>
              <a:rPr lang="fr-FR" sz="2800" dirty="0">
                <a:solidFill>
                  <a:schemeClr val="tx1"/>
                </a:solidFill>
              </a:rPr>
              <a:t>Limites de la croissance :</a:t>
            </a:r>
          </a:p>
          <a:p>
            <a:pPr marL="457200" indent="-457200" algn="l">
              <a:buClrTx/>
              <a:buFont typeface="Wingdings" pitchFamily="2" charset="2"/>
              <a:buChar char="Ø"/>
            </a:pPr>
            <a:r>
              <a:rPr lang="fr-FR" sz="2800" dirty="0" smtClean="0">
                <a:solidFill>
                  <a:schemeClr val="tx1"/>
                </a:solidFill>
              </a:rPr>
              <a:t>La </a:t>
            </a:r>
            <a:r>
              <a:rPr lang="fr-FR" sz="2800" dirty="0">
                <a:solidFill>
                  <a:schemeClr val="tx1"/>
                </a:solidFill>
              </a:rPr>
              <a:t>croissance économique =&gt; augmentation du niveau de vie=&gt; augmentation de la </a:t>
            </a:r>
            <a:r>
              <a:rPr lang="fr-FR" sz="2800" dirty="0" smtClean="0">
                <a:solidFill>
                  <a:schemeClr val="tx1"/>
                </a:solidFill>
              </a:rPr>
              <a:t>population</a:t>
            </a:r>
          </a:p>
          <a:p>
            <a:pPr marL="457200" indent="-457200" algn="l">
              <a:buClrTx/>
              <a:buFont typeface="Wingdings" pitchFamily="2" charset="2"/>
              <a:buChar char="Ø"/>
            </a:pPr>
            <a:r>
              <a:rPr lang="fr-FR" sz="2800" dirty="0" smtClean="0">
                <a:solidFill>
                  <a:schemeClr val="tx1"/>
                </a:solidFill>
              </a:rPr>
              <a:t>Mais insuffisance </a:t>
            </a:r>
            <a:r>
              <a:rPr lang="fr-FR" sz="2800" dirty="0">
                <a:solidFill>
                  <a:schemeClr val="tx1"/>
                </a:solidFill>
              </a:rPr>
              <a:t>des ressources naturelles pour nourrir la population</a:t>
            </a:r>
            <a:r>
              <a:rPr lang="fr-FR" sz="2800" dirty="0" smtClean="0">
                <a:solidFill>
                  <a:schemeClr val="tx1"/>
                </a:solidFill>
              </a:rPr>
              <a:t>.</a:t>
            </a:r>
          </a:p>
          <a:p>
            <a:pPr marL="457200" indent="-457200" algn="l">
              <a:buClrTx/>
              <a:buFont typeface="Wingdings" pitchFamily="2" charset="2"/>
              <a:buChar char="Ø"/>
            </a:pPr>
            <a:r>
              <a:rPr lang="fr-FR" sz="2800" dirty="0" smtClean="0">
                <a:solidFill>
                  <a:schemeClr val="tx1"/>
                </a:solidFill>
              </a:rPr>
              <a:t>Pourquoi ?</a:t>
            </a:r>
          </a:p>
          <a:p>
            <a:pPr algn="l">
              <a:buClrTx/>
            </a:pPr>
            <a:r>
              <a:rPr lang="fr-FR" sz="2800" dirty="0">
                <a:solidFill>
                  <a:schemeClr val="tx1"/>
                </a:solidFill>
              </a:rPr>
              <a:t>	</a:t>
            </a:r>
            <a:r>
              <a:rPr lang="fr-FR" sz="2800" dirty="0" smtClean="0">
                <a:solidFill>
                  <a:schemeClr val="tx1"/>
                </a:solidFill>
              </a:rPr>
              <a:t>	La </a:t>
            </a:r>
            <a:r>
              <a:rPr lang="fr-FR" sz="2800" dirty="0">
                <a:solidFill>
                  <a:schemeClr val="tx1"/>
                </a:solidFill>
              </a:rPr>
              <a:t>croissance de la population est exponentielle (1, 2, 4, 8, 16</a:t>
            </a:r>
            <a:r>
              <a:rPr lang="fr-FR" sz="2800" dirty="0" smtClean="0">
                <a:solidFill>
                  <a:schemeClr val="tx1"/>
                </a:solidFill>
              </a:rPr>
              <a:t>…), la </a:t>
            </a:r>
            <a:r>
              <a:rPr lang="fr-FR" sz="2800" dirty="0">
                <a:solidFill>
                  <a:schemeClr val="tx1"/>
                </a:solidFill>
              </a:rPr>
              <a:t>croissance des ressources naturelles est linéaire (1, 2, 3, 4, 5</a:t>
            </a:r>
            <a:r>
              <a:rPr lang="fr-FR" sz="2800" dirty="0" smtClean="0">
                <a:solidFill>
                  <a:schemeClr val="tx1"/>
                </a:solidFill>
              </a:rPr>
              <a:t>…) (</a:t>
            </a:r>
            <a:r>
              <a:rPr lang="fr-FR" sz="2800" dirty="0">
                <a:solidFill>
                  <a:schemeClr val="tx1"/>
                </a:solidFill>
              </a:rPr>
              <a:t>Malthus).</a:t>
            </a:r>
          </a:p>
          <a:p>
            <a:pPr marL="457200" indent="-457200" algn="l">
              <a:buClr>
                <a:schemeClr val="tx2"/>
              </a:buClr>
              <a:buFont typeface="Wingdings" pitchFamily="2" charset="2"/>
              <a:buChar char="Ø"/>
            </a:pPr>
            <a:r>
              <a:rPr lang="fr-FR" sz="2800" dirty="0">
                <a:solidFill>
                  <a:schemeClr val="tx1"/>
                </a:solidFill>
              </a:rPr>
              <a:t>La croissance économique conduit à la surpopulation, qui conduit… à la misère</a:t>
            </a:r>
            <a:r>
              <a:rPr lang="fr-FR" sz="2800" dirty="0" smtClean="0">
                <a:solidFill>
                  <a:schemeClr val="tx1"/>
                </a:solidFill>
              </a:rPr>
              <a:t>.</a:t>
            </a:r>
            <a:r>
              <a:rPr lang="fr-FR" sz="2800" dirty="0">
                <a:solidFill>
                  <a:schemeClr val="tx1"/>
                </a:solidFill>
              </a:rPr>
              <a:t> </a:t>
            </a:r>
          </a:p>
          <a:p>
            <a:pPr marL="457200" indent="-457200" algn="l">
              <a:buClrTx/>
              <a:buFont typeface="Wingdings" pitchFamily="2" charset="2"/>
              <a:buChar char="Ø"/>
            </a:pPr>
            <a:r>
              <a:rPr lang="fr-FR" sz="2800" dirty="0" smtClean="0">
                <a:solidFill>
                  <a:schemeClr val="tx1"/>
                </a:solidFill>
              </a:rPr>
              <a:t>Conclusion : La </a:t>
            </a:r>
            <a:r>
              <a:rPr lang="fr-FR" sz="2800" dirty="0">
                <a:solidFill>
                  <a:schemeClr val="tx1"/>
                </a:solidFill>
              </a:rPr>
              <a:t>croissance est limitée par une contrainte démographique.</a:t>
            </a:r>
          </a:p>
        </p:txBody>
      </p:sp>
    </p:spTree>
    <p:extLst>
      <p:ext uri="{BB962C8B-B14F-4D97-AF65-F5344CB8AC3E}">
        <p14:creationId xmlns:p14="http://schemas.microsoft.com/office/powerpoint/2010/main" val="3842090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5" presetClass="entr" presetSubtype="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1000" fill="hold"/>
                                        <p:tgtEl>
                                          <p:spTgt spid="7"/>
                                        </p:tgtEl>
                                        <p:attrNameLst>
                                          <p:attrName>ppt_w</p:attrName>
                                        </p:attrNameLst>
                                      </p:cBhvr>
                                      <p:tavLst>
                                        <p:tav tm="0">
                                          <p:val>
                                            <p:fltVal val="0"/>
                                          </p:val>
                                        </p:tav>
                                        <p:tav tm="100000">
                                          <p:val>
                                            <p:strVal val="#ppt_w"/>
                                          </p:val>
                                        </p:tav>
                                      </p:tavLst>
                                    </p:anim>
                                    <p:anim calcmode="lin" valueType="num">
                                      <p:cBhvr>
                                        <p:cTn id="40" dur="1000" fill="hold"/>
                                        <p:tgtEl>
                                          <p:spTgt spid="7"/>
                                        </p:tgtEl>
                                        <p:attrNameLst>
                                          <p:attrName>ppt_h</p:attrName>
                                        </p:attrNameLst>
                                      </p:cBhvr>
                                      <p:tavLst>
                                        <p:tav tm="0">
                                          <p:val>
                                            <p:fltVal val="0"/>
                                          </p:val>
                                        </p:tav>
                                        <p:tav tm="100000">
                                          <p:val>
                                            <p:strVal val="#ppt_h"/>
                                          </p:val>
                                        </p:tav>
                                      </p:tavLst>
                                    </p:anim>
                                    <p:anim calcmode="lin" valueType="num">
                                      <p:cBhvr>
                                        <p:cTn id="41" dur="1000" fill="hold"/>
                                        <p:tgtEl>
                                          <p:spTgt spid="7"/>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4"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48544" y="556320"/>
            <a:ext cx="11953328" cy="1152128"/>
          </a:xfrm>
        </p:spPr>
        <p:txBody>
          <a:bodyPr>
            <a:normAutofit/>
          </a:bodyPr>
          <a:lstStyle/>
          <a:p>
            <a:pPr eaLnBrk="1" fontAlgn="auto" hangingPunct="1">
              <a:spcAft>
                <a:spcPts val="0"/>
              </a:spcAft>
              <a:defRPr/>
            </a:pPr>
            <a:r>
              <a:rPr lang="fr-FR" sz="4400" dirty="0" smtClean="0"/>
              <a:t>Les théories néo-classiques de la croissance</a:t>
            </a:r>
            <a:endParaRPr lang="fr-FR" sz="4400" dirty="0"/>
          </a:p>
        </p:txBody>
      </p:sp>
      <p:sp>
        <p:nvSpPr>
          <p:cNvPr id="6" name="Rectangle 5"/>
          <p:cNvSpPr/>
          <p:nvPr/>
        </p:nvSpPr>
        <p:spPr>
          <a:xfrm>
            <a:off x="381720" y="1636440"/>
            <a:ext cx="12241360" cy="7848302"/>
          </a:xfrm>
          <a:prstGeom prst="rect">
            <a:avLst/>
          </a:prstGeom>
        </p:spPr>
        <p:txBody>
          <a:bodyPr wrap="square">
            <a:spAutoFit/>
          </a:bodyPr>
          <a:lstStyle/>
          <a:p>
            <a:pPr algn="l"/>
            <a:r>
              <a:rPr lang="fr-FR" sz="2800" b="1" dirty="0"/>
              <a:t>Le modèle de Solow </a:t>
            </a:r>
            <a:r>
              <a:rPr lang="fr-FR" sz="2800" dirty="0"/>
              <a:t>:</a:t>
            </a:r>
          </a:p>
          <a:p>
            <a:pPr algn="l"/>
            <a:r>
              <a:rPr lang="fr-FR" sz="2800" dirty="0"/>
              <a:t>Pour produire il faut du travail et du capital.</a:t>
            </a:r>
          </a:p>
          <a:p>
            <a:pPr algn="l"/>
            <a:r>
              <a:rPr lang="fr-FR" sz="2800" dirty="0"/>
              <a:t>La croissance nécessite ↑ du travail et/ou ↑ du capital.</a:t>
            </a:r>
          </a:p>
          <a:p>
            <a:pPr algn="l"/>
            <a:r>
              <a:rPr lang="fr-FR" sz="2800" dirty="0"/>
              <a:t>Sur le long terme : </a:t>
            </a:r>
            <a:r>
              <a:rPr lang="fr-FR" sz="2800" dirty="0" smtClean="0"/>
              <a:t>↑du </a:t>
            </a:r>
            <a:r>
              <a:rPr lang="fr-FR" sz="2800" dirty="0"/>
              <a:t>nombre de </a:t>
            </a:r>
            <a:r>
              <a:rPr lang="fr-FR" sz="2800" dirty="0" smtClean="0"/>
              <a:t>travailleur ?</a:t>
            </a:r>
          </a:p>
          <a:p>
            <a:pPr algn="l"/>
            <a:r>
              <a:rPr lang="fr-FR" sz="2800" dirty="0" smtClean="0"/>
              <a:t>	Solde naturel et solde migratoire mais il faut prendre en compte la durée annuelle du travail et l’âge d’entrée et de sortie de la population active. Sur le long terme la croissance ne peut pas être expliquée par un augmentation de la population.</a:t>
            </a:r>
            <a:endParaRPr lang="fr-FR" sz="2800" dirty="0"/>
          </a:p>
          <a:p>
            <a:pPr algn="l"/>
            <a:r>
              <a:rPr lang="fr-FR" sz="2800" dirty="0"/>
              <a:t>Sur le long terme : </a:t>
            </a:r>
            <a:r>
              <a:rPr lang="fr-FR" sz="2800" dirty="0" smtClean="0"/>
              <a:t>↑du </a:t>
            </a:r>
            <a:r>
              <a:rPr lang="fr-FR" sz="2800" dirty="0"/>
              <a:t>capital (nouvelles machines) =&gt; </a:t>
            </a:r>
            <a:r>
              <a:rPr lang="fr-FR" sz="2800" dirty="0" smtClean="0"/>
              <a:t>↑ </a:t>
            </a:r>
            <a:r>
              <a:rPr lang="fr-FR" sz="2800" dirty="0"/>
              <a:t>de </a:t>
            </a:r>
            <a:r>
              <a:rPr lang="fr-FR" sz="2800" b="1" dirty="0"/>
              <a:t>la productivité </a:t>
            </a:r>
            <a:r>
              <a:rPr lang="fr-FR" sz="2800" dirty="0"/>
              <a:t>du travail (chaque salarié produit plus en un temps </a:t>
            </a:r>
            <a:r>
              <a:rPr lang="fr-FR" sz="2800" dirty="0" smtClean="0"/>
              <a:t>donné).</a:t>
            </a:r>
            <a:endParaRPr lang="fr-FR" sz="2800" dirty="0"/>
          </a:p>
          <a:p>
            <a:pPr algn="l"/>
            <a:endParaRPr lang="fr-FR" sz="2800" dirty="0" smtClean="0"/>
          </a:p>
          <a:p>
            <a:pPr algn="l"/>
            <a:r>
              <a:rPr lang="fr-FR" sz="2800" dirty="0" smtClean="0"/>
              <a:t>La </a:t>
            </a:r>
            <a:r>
              <a:rPr lang="fr-FR" sz="2800" dirty="0"/>
              <a:t>croissance sur le long terme provient de </a:t>
            </a:r>
            <a:r>
              <a:rPr lang="fr-FR" sz="2800" b="1" dirty="0"/>
              <a:t>l’investissement</a:t>
            </a:r>
            <a:r>
              <a:rPr lang="fr-FR" sz="2800" dirty="0"/>
              <a:t> (augmentation du capital physique).</a:t>
            </a:r>
          </a:p>
          <a:p>
            <a:pPr algn="l"/>
            <a:r>
              <a:rPr lang="fr-FR" sz="2800" dirty="0" smtClean="0"/>
              <a:t>L’augmentation </a:t>
            </a:r>
            <a:r>
              <a:rPr lang="fr-FR" sz="2800" dirty="0"/>
              <a:t>du capital permet une augmentation de la </a:t>
            </a:r>
            <a:r>
              <a:rPr lang="fr-FR" sz="2800" b="1" dirty="0"/>
              <a:t>productivité</a:t>
            </a:r>
            <a:r>
              <a:rPr lang="fr-FR" sz="2800" dirty="0"/>
              <a:t> (la quantité de production réalisée par un facteur de production en un temps donné).</a:t>
            </a:r>
          </a:p>
          <a:p>
            <a:pPr algn="l"/>
            <a:r>
              <a:rPr lang="fr-FR" sz="2800" dirty="0" smtClean="0"/>
              <a:t>Mais, </a:t>
            </a:r>
            <a:r>
              <a:rPr lang="fr-FR" sz="2800" dirty="0"/>
              <a:t>pour qu’il y ait croissance à long </a:t>
            </a:r>
            <a:r>
              <a:rPr lang="fr-FR" sz="2800" dirty="0" smtClean="0"/>
              <a:t>terme, l’investissement </a:t>
            </a:r>
            <a:r>
              <a:rPr lang="fr-FR" sz="2800" dirty="0"/>
              <a:t>doit être plus élevé que la </a:t>
            </a:r>
            <a:r>
              <a:rPr lang="fr-FR" sz="2800" b="1" dirty="0"/>
              <a:t>dépréciation du capital </a:t>
            </a:r>
            <a:r>
              <a:rPr lang="fr-FR" sz="2800" dirty="0"/>
              <a:t>(en utilisant du capital il s’use</a:t>
            </a:r>
            <a:r>
              <a:rPr lang="fr-FR" sz="2800" dirty="0" smtClean="0"/>
              <a:t>).</a:t>
            </a:r>
            <a:endParaRPr lang="fr-FR" sz="2800" dirty="0"/>
          </a:p>
        </p:txBody>
      </p:sp>
    </p:spTree>
    <p:extLst>
      <p:ext uri="{BB962C8B-B14F-4D97-AF65-F5344CB8AC3E}">
        <p14:creationId xmlns:p14="http://schemas.microsoft.com/office/powerpoint/2010/main" val="26907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352972"/>
          </a:xfrm>
        </p:spPr>
        <p:txBody>
          <a:bodyPr/>
          <a:lstStyle/>
          <a:p>
            <a:r>
              <a:rPr lang="fr-FR" sz="4800" dirty="0" smtClean="0"/>
              <a:t>Les théories néo-classiques de la croissance : les limites de la croissance</a:t>
            </a:r>
            <a:endParaRPr lang="fr-FR" sz="4800" dirty="0"/>
          </a:p>
        </p:txBody>
      </p:sp>
      <p:sp>
        <p:nvSpPr>
          <p:cNvPr id="3" name="Rectangle 2"/>
          <p:cNvSpPr/>
          <p:nvPr/>
        </p:nvSpPr>
        <p:spPr>
          <a:xfrm>
            <a:off x="615920" y="2284512"/>
            <a:ext cx="11881320" cy="5262979"/>
          </a:xfrm>
          <a:prstGeom prst="rect">
            <a:avLst/>
          </a:prstGeom>
        </p:spPr>
        <p:txBody>
          <a:bodyPr wrap="square">
            <a:spAutoFit/>
          </a:bodyPr>
          <a:lstStyle/>
          <a:p>
            <a:pPr algn="l"/>
            <a:r>
              <a:rPr lang="fr-FR" sz="2400" dirty="0">
                <a:solidFill>
                  <a:schemeClr val="tx1"/>
                </a:solidFill>
              </a:rPr>
              <a:t>Hypothèse des </a:t>
            </a:r>
            <a:r>
              <a:rPr lang="fr-FR" sz="2400" b="1" dirty="0">
                <a:solidFill>
                  <a:schemeClr val="tx1"/>
                </a:solidFill>
              </a:rPr>
              <a:t>rendements marginaux décroissants</a:t>
            </a:r>
            <a:r>
              <a:rPr lang="fr-FR" sz="2400" dirty="0">
                <a:solidFill>
                  <a:schemeClr val="tx1"/>
                </a:solidFill>
              </a:rPr>
              <a:t> :</a:t>
            </a:r>
          </a:p>
          <a:p>
            <a:pPr algn="l"/>
            <a:r>
              <a:rPr lang="fr-FR" sz="2400" dirty="0">
                <a:solidFill>
                  <a:schemeClr val="tx1"/>
                </a:solidFill>
              </a:rPr>
              <a:t>	A technologie constante, la production d’une unité supplémentaire exige une augmentation des facteurs de production supérieure à l’augmentation des facteurs de production nécessaire pour la production de l’unité précédente.</a:t>
            </a:r>
          </a:p>
          <a:p>
            <a:pPr algn="l"/>
            <a:r>
              <a:rPr lang="fr-FR" sz="2400" dirty="0">
                <a:solidFill>
                  <a:schemeClr val="tx1"/>
                </a:solidFill>
              </a:rPr>
              <a:t>	Rendements croissants : x2 les </a:t>
            </a:r>
            <a:r>
              <a:rPr lang="fr-FR" sz="2400" dirty="0" smtClean="0">
                <a:solidFill>
                  <a:schemeClr val="tx1"/>
                </a:solidFill>
              </a:rPr>
              <a:t>facteurs de </a:t>
            </a:r>
            <a:r>
              <a:rPr lang="fr-FR" sz="2400" dirty="0">
                <a:solidFill>
                  <a:schemeClr val="tx1"/>
                </a:solidFill>
              </a:rPr>
              <a:t>production =&gt; x3 la production</a:t>
            </a:r>
          </a:p>
          <a:p>
            <a:pPr algn="l"/>
            <a:r>
              <a:rPr lang="fr-FR" sz="2400" dirty="0">
                <a:solidFill>
                  <a:schemeClr val="tx1"/>
                </a:solidFill>
              </a:rPr>
              <a:t>	Rendements constants x2 les </a:t>
            </a:r>
            <a:r>
              <a:rPr lang="fr-FR" sz="2400" dirty="0" smtClean="0">
                <a:solidFill>
                  <a:schemeClr val="tx1"/>
                </a:solidFill>
              </a:rPr>
              <a:t>facteurs de </a:t>
            </a:r>
            <a:r>
              <a:rPr lang="fr-FR" sz="2400" dirty="0">
                <a:solidFill>
                  <a:schemeClr val="tx1"/>
                </a:solidFill>
              </a:rPr>
              <a:t>production =&gt; x2 la production</a:t>
            </a:r>
          </a:p>
          <a:p>
            <a:pPr algn="l"/>
            <a:r>
              <a:rPr lang="fr-FR" sz="2400" dirty="0">
                <a:solidFill>
                  <a:schemeClr val="tx1"/>
                </a:solidFill>
              </a:rPr>
              <a:t>	Rendements décroissants x3 les </a:t>
            </a:r>
            <a:r>
              <a:rPr lang="fr-FR" sz="2400" dirty="0" smtClean="0">
                <a:solidFill>
                  <a:schemeClr val="tx1"/>
                </a:solidFill>
              </a:rPr>
              <a:t>facteurs de </a:t>
            </a:r>
            <a:r>
              <a:rPr lang="fr-FR" sz="2400" dirty="0">
                <a:solidFill>
                  <a:schemeClr val="tx1"/>
                </a:solidFill>
              </a:rPr>
              <a:t>production =&gt; x2 la production.</a:t>
            </a:r>
          </a:p>
          <a:p>
            <a:pPr algn="l"/>
            <a:r>
              <a:rPr lang="fr-FR" sz="2400" dirty="0">
                <a:solidFill>
                  <a:schemeClr val="tx1"/>
                </a:solidFill>
              </a:rPr>
              <a:t> </a:t>
            </a:r>
          </a:p>
          <a:p>
            <a:pPr algn="l"/>
            <a:r>
              <a:rPr lang="fr-FR" sz="2400" dirty="0">
                <a:solidFill>
                  <a:schemeClr val="tx1"/>
                </a:solidFill>
              </a:rPr>
              <a:t>A technologie constante, l’ajout de capital est de moins en moins efficace dans une économie :</a:t>
            </a:r>
          </a:p>
          <a:p>
            <a:pPr algn="l"/>
            <a:r>
              <a:rPr lang="fr-FR" sz="2400" dirty="0">
                <a:solidFill>
                  <a:schemeClr val="tx1"/>
                </a:solidFill>
              </a:rPr>
              <a:t>↑ du capital &gt; ↑ de la production</a:t>
            </a:r>
          </a:p>
          <a:p>
            <a:pPr algn="l"/>
            <a:r>
              <a:rPr lang="fr-FR" sz="2400" dirty="0">
                <a:solidFill>
                  <a:schemeClr val="tx1"/>
                </a:solidFill>
              </a:rPr>
              <a:t>Quantité de capital augmente =&gt; l’I° s’en va de plus en plus vers la dépréciation du capital (maintenir le capital en l’état) et non vers du nouveau capital. La croissance économique est stoppée</a:t>
            </a:r>
            <a:r>
              <a:rPr lang="fr-FR" sz="2400" dirty="0" smtClean="0">
                <a:solidFill>
                  <a:schemeClr val="tx1"/>
                </a:solidFill>
              </a:rPr>
              <a:t>. Les économistes, dans ce cas, parlent </a:t>
            </a:r>
            <a:r>
              <a:rPr lang="fr-FR" sz="2400" b="1" dirty="0" smtClean="0">
                <a:solidFill>
                  <a:schemeClr val="tx1"/>
                </a:solidFill>
              </a:rPr>
              <a:t>d’état stationnaire</a:t>
            </a:r>
            <a:r>
              <a:rPr lang="fr-FR" sz="2400" dirty="0" smtClean="0">
                <a:solidFill>
                  <a:schemeClr val="tx1"/>
                </a:solidFill>
              </a:rPr>
              <a:t>.</a:t>
            </a:r>
            <a:endParaRPr lang="fr-FR" sz="2400" dirty="0">
              <a:solidFill>
                <a:schemeClr val="tx1"/>
              </a:solidFill>
            </a:endParaRPr>
          </a:p>
        </p:txBody>
      </p:sp>
    </p:spTree>
    <p:extLst>
      <p:ext uri="{BB962C8B-B14F-4D97-AF65-F5344CB8AC3E}">
        <p14:creationId xmlns:p14="http://schemas.microsoft.com/office/powerpoint/2010/main" val="607859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1"/>
          <p:cNvSpPr>
            <a:spLocks noGrp="1"/>
          </p:cNvSpPr>
          <p:nvPr>
            <p:ph type="title"/>
          </p:nvPr>
        </p:nvSpPr>
        <p:spPr>
          <a:xfrm>
            <a:off x="669752" y="571500"/>
            <a:ext cx="11593288" cy="1208956"/>
          </a:xfrm>
        </p:spPr>
        <p:txBody>
          <a:bodyPr/>
          <a:lstStyle/>
          <a:p>
            <a:r>
              <a:rPr lang="fr-FR" sz="4400" dirty="0" smtClean="0"/>
              <a:t>Les théories néo-classiques de la croissance : conclusion</a:t>
            </a:r>
            <a:endParaRPr lang="fr-FR" sz="4400" dirty="0"/>
          </a:p>
        </p:txBody>
      </p:sp>
      <p:sp>
        <p:nvSpPr>
          <p:cNvPr id="4" name="Rectangle 3"/>
          <p:cNvSpPr/>
          <p:nvPr/>
        </p:nvSpPr>
        <p:spPr>
          <a:xfrm>
            <a:off x="309504" y="1996480"/>
            <a:ext cx="12385584" cy="6986528"/>
          </a:xfrm>
          <a:prstGeom prst="rect">
            <a:avLst/>
          </a:prstGeom>
        </p:spPr>
        <p:txBody>
          <a:bodyPr wrap="square">
            <a:spAutoFit/>
          </a:bodyPr>
          <a:lstStyle/>
          <a:p>
            <a:pPr algn="l"/>
            <a:r>
              <a:rPr lang="fr-FR" sz="2800" dirty="0">
                <a:solidFill>
                  <a:schemeClr val="tx1"/>
                </a:solidFill>
              </a:rPr>
              <a:t>Conclusion sur le modèle de Solow ?</a:t>
            </a:r>
          </a:p>
          <a:p>
            <a:pPr lvl="0" algn="l"/>
            <a:r>
              <a:rPr lang="fr-FR" sz="2800" dirty="0">
                <a:solidFill>
                  <a:schemeClr val="tx1"/>
                </a:solidFill>
              </a:rPr>
              <a:t>La croissance économique est liée à l’investissement qui permet l’augmentation de la productivité</a:t>
            </a:r>
          </a:p>
          <a:p>
            <a:pPr lvl="0" algn="l"/>
            <a:endParaRPr lang="fr-FR" sz="2800" dirty="0" smtClean="0">
              <a:solidFill>
                <a:schemeClr val="tx1"/>
              </a:solidFill>
            </a:endParaRPr>
          </a:p>
          <a:p>
            <a:pPr lvl="0" algn="l"/>
            <a:r>
              <a:rPr lang="fr-FR" sz="2800" dirty="0" smtClean="0">
                <a:solidFill>
                  <a:schemeClr val="tx1"/>
                </a:solidFill>
              </a:rPr>
              <a:t>Dans </a:t>
            </a:r>
            <a:r>
              <a:rPr lang="fr-FR" sz="2800" dirty="0">
                <a:solidFill>
                  <a:schemeClr val="tx1"/>
                </a:solidFill>
              </a:rPr>
              <a:t>une première phase de croissance (phase de rendements marginaux croissants) les effets de l’investissement sont forts =&gt; les pays en développement ont une croissance plus rapide que les pays développés</a:t>
            </a:r>
            <a:r>
              <a:rPr lang="fr-FR" sz="2800" dirty="0" smtClean="0">
                <a:solidFill>
                  <a:schemeClr val="tx1"/>
                </a:solidFill>
              </a:rPr>
              <a:t>. C’est ce  que les économistes appellent L’</a:t>
            </a:r>
            <a:r>
              <a:rPr lang="fr-FR" sz="2800" b="1" dirty="0" smtClean="0">
                <a:solidFill>
                  <a:schemeClr val="tx1"/>
                </a:solidFill>
              </a:rPr>
              <a:t>effet de rattrapage</a:t>
            </a:r>
          </a:p>
          <a:p>
            <a:pPr lvl="0" algn="l"/>
            <a:endParaRPr lang="fr-FR" sz="2800" dirty="0">
              <a:solidFill>
                <a:schemeClr val="tx1"/>
              </a:solidFill>
            </a:endParaRPr>
          </a:p>
          <a:p>
            <a:pPr lvl="0" algn="l"/>
            <a:r>
              <a:rPr lang="fr-FR" sz="2800" dirty="0">
                <a:solidFill>
                  <a:schemeClr val="tx1"/>
                </a:solidFill>
              </a:rPr>
              <a:t>La croissance économique déboucherait sur un état stationnaire, s’il n’y avait pas de </a:t>
            </a:r>
            <a:r>
              <a:rPr lang="fr-FR" sz="2800" b="1" dirty="0">
                <a:solidFill>
                  <a:schemeClr val="tx1"/>
                </a:solidFill>
              </a:rPr>
              <a:t>progrès technique</a:t>
            </a:r>
            <a:r>
              <a:rPr lang="fr-FR" sz="2800" dirty="0">
                <a:solidFill>
                  <a:schemeClr val="tx1"/>
                </a:solidFill>
              </a:rPr>
              <a:t>. Le progrès technique modifie l’effet de l’investissement sur la productivité</a:t>
            </a:r>
            <a:r>
              <a:rPr lang="fr-FR" sz="2800" dirty="0" smtClean="0">
                <a:solidFill>
                  <a:schemeClr val="tx1"/>
                </a:solidFill>
              </a:rPr>
              <a:t>. Pour un même investissement, il permet une meilleure efficacité des facteurs de production.</a:t>
            </a:r>
          </a:p>
          <a:p>
            <a:pPr lvl="0" algn="l"/>
            <a:endParaRPr lang="fr-FR" sz="2800" dirty="0">
              <a:solidFill>
                <a:schemeClr val="tx1"/>
              </a:solidFill>
            </a:endParaRPr>
          </a:p>
          <a:p>
            <a:pPr lvl="0" algn="l"/>
            <a:r>
              <a:rPr lang="fr-FR" sz="2800" dirty="0" smtClean="0">
                <a:solidFill>
                  <a:schemeClr val="tx1"/>
                </a:solidFill>
              </a:rPr>
              <a:t>Mais le progrès technique dépend des inventions. C’est un </a:t>
            </a:r>
            <a:r>
              <a:rPr lang="fr-FR" sz="2800" b="1" dirty="0" smtClean="0">
                <a:solidFill>
                  <a:schemeClr val="tx1"/>
                </a:solidFill>
              </a:rPr>
              <a:t>facteur exogène </a:t>
            </a:r>
            <a:r>
              <a:rPr lang="fr-FR" sz="2800" dirty="0" smtClean="0">
                <a:solidFill>
                  <a:schemeClr val="tx1"/>
                </a:solidFill>
              </a:rPr>
              <a:t>à l’économie qui ne dépend pas de l’action des agents économiques. </a:t>
            </a:r>
            <a:endParaRPr lang="fr-FR" sz="2800" dirty="0">
              <a:solidFill>
                <a:schemeClr val="tx1"/>
              </a:solidFill>
            </a:endParaRPr>
          </a:p>
        </p:txBody>
      </p:sp>
    </p:spTree>
    <p:extLst>
      <p:ext uri="{BB962C8B-B14F-4D97-AF65-F5344CB8AC3E}">
        <p14:creationId xmlns:p14="http://schemas.microsoft.com/office/powerpoint/2010/main" val="2027502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136948"/>
          </a:xfrm>
        </p:spPr>
        <p:txBody>
          <a:bodyPr>
            <a:noAutofit/>
          </a:bodyPr>
          <a:lstStyle/>
          <a:p>
            <a:pPr eaLnBrk="1" fontAlgn="auto" hangingPunct="1">
              <a:spcAft>
                <a:spcPts val="0"/>
              </a:spcAft>
              <a:defRPr/>
            </a:pPr>
            <a:r>
              <a:rPr lang="fr-FR" sz="5100" dirty="0"/>
              <a:t>La croissance endogène</a:t>
            </a:r>
          </a:p>
        </p:txBody>
      </p:sp>
      <p:sp>
        <p:nvSpPr>
          <p:cNvPr id="3" name="ZoneTexte 2"/>
          <p:cNvSpPr txBox="1"/>
          <p:nvPr/>
        </p:nvSpPr>
        <p:spPr>
          <a:xfrm>
            <a:off x="597744" y="1485232"/>
            <a:ext cx="11881320" cy="830997"/>
          </a:xfrm>
          <a:prstGeom prst="rect">
            <a:avLst/>
          </a:prstGeom>
          <a:noFill/>
        </p:spPr>
        <p:txBody>
          <a:bodyPr wrap="square" rtlCol="0">
            <a:spAutoFit/>
          </a:bodyPr>
          <a:lstStyle/>
          <a:p>
            <a:pPr algn="l"/>
            <a:r>
              <a:rPr lang="fr-FR" sz="2400" dirty="0" smtClean="0">
                <a:solidFill>
                  <a:schemeClr val="tx1"/>
                </a:solidFill>
              </a:rPr>
              <a:t>Alors que les théories néo-classiques insiste sur le progrès technique, les théories de la croissance endogène vont introduire d’autres facteurs à la croissance.</a:t>
            </a:r>
            <a:endParaRPr lang="fr-FR" sz="2400" dirty="0">
              <a:solidFill>
                <a:schemeClr val="tx1"/>
              </a:solidFill>
            </a:endParaRPr>
          </a:p>
        </p:txBody>
      </p:sp>
      <p:sp>
        <p:nvSpPr>
          <p:cNvPr id="5" name="ZoneTexte 4"/>
          <p:cNvSpPr txBox="1"/>
          <p:nvPr/>
        </p:nvSpPr>
        <p:spPr>
          <a:xfrm>
            <a:off x="596464" y="2289736"/>
            <a:ext cx="11881320" cy="1938992"/>
          </a:xfrm>
          <a:prstGeom prst="rect">
            <a:avLst/>
          </a:prstGeom>
          <a:noFill/>
        </p:spPr>
        <p:txBody>
          <a:bodyPr wrap="square" rtlCol="0">
            <a:spAutoFit/>
          </a:bodyPr>
          <a:lstStyle/>
          <a:p>
            <a:pPr algn="l"/>
            <a:r>
              <a:rPr lang="fr-FR" sz="2400" dirty="0" smtClean="0">
                <a:solidFill>
                  <a:schemeClr val="tx1"/>
                </a:solidFill>
              </a:rPr>
              <a:t>L’investissement dans le capital physique peut avoir des </a:t>
            </a:r>
            <a:r>
              <a:rPr lang="fr-FR" sz="2400" b="1" dirty="0" smtClean="0">
                <a:solidFill>
                  <a:schemeClr val="tx1"/>
                </a:solidFill>
              </a:rPr>
              <a:t>externalités positives</a:t>
            </a:r>
            <a:r>
              <a:rPr lang="fr-FR" sz="2400" dirty="0" smtClean="0">
                <a:solidFill>
                  <a:schemeClr val="tx1"/>
                </a:solidFill>
              </a:rPr>
              <a:t>.</a:t>
            </a:r>
          </a:p>
          <a:p>
            <a:pPr algn="l"/>
            <a:r>
              <a:rPr lang="fr-FR" sz="2400" dirty="0" smtClean="0">
                <a:solidFill>
                  <a:schemeClr val="tx1"/>
                </a:solidFill>
              </a:rPr>
              <a:t>Une nouvelle technologie de production est imitable et peut donc se diffuser. L’effet de l’investissement va au-delà de l’investissement initial.</a:t>
            </a:r>
          </a:p>
          <a:p>
            <a:pPr algn="l"/>
            <a:r>
              <a:rPr lang="fr-FR" sz="2400" dirty="0" smtClean="0">
                <a:solidFill>
                  <a:schemeClr val="tx1"/>
                </a:solidFill>
              </a:rPr>
              <a:t>L’adoption d’une nouvelle technologie par un nombre croissant de personnes est un gain pour ceux qui utilisent déjà cette technologie.</a:t>
            </a:r>
            <a:endParaRPr lang="fr-FR" sz="2400" dirty="0">
              <a:solidFill>
                <a:schemeClr val="tx1"/>
              </a:solidFill>
            </a:endParaRPr>
          </a:p>
        </p:txBody>
      </p:sp>
      <p:sp>
        <p:nvSpPr>
          <p:cNvPr id="4" name="ZoneTexte 3"/>
          <p:cNvSpPr txBox="1"/>
          <p:nvPr/>
        </p:nvSpPr>
        <p:spPr>
          <a:xfrm>
            <a:off x="631848" y="4228728"/>
            <a:ext cx="11881320" cy="1200329"/>
          </a:xfrm>
          <a:prstGeom prst="rect">
            <a:avLst/>
          </a:prstGeom>
          <a:noFill/>
        </p:spPr>
        <p:txBody>
          <a:bodyPr wrap="square" rtlCol="0">
            <a:spAutoFit/>
          </a:bodyPr>
          <a:lstStyle/>
          <a:p>
            <a:pPr algn="l"/>
            <a:r>
              <a:rPr lang="fr-FR" sz="2400" dirty="0" smtClean="0">
                <a:solidFill>
                  <a:schemeClr val="tx1"/>
                </a:solidFill>
              </a:rPr>
              <a:t>La connaissance et l’information se transmettent sans que celui qui les transmet en perde l’usage. Il n’y a pas de limites à la diffusion des connaissances et de l’information. </a:t>
            </a:r>
            <a:endParaRPr lang="fr-FR" sz="2400" dirty="0">
              <a:solidFill>
                <a:schemeClr val="tx1"/>
              </a:solidFill>
            </a:endParaRPr>
          </a:p>
        </p:txBody>
      </p:sp>
      <p:sp>
        <p:nvSpPr>
          <p:cNvPr id="7" name="ZoneTexte 6"/>
          <p:cNvSpPr txBox="1"/>
          <p:nvPr/>
        </p:nvSpPr>
        <p:spPr>
          <a:xfrm>
            <a:off x="631848" y="5475142"/>
            <a:ext cx="11647064" cy="830997"/>
          </a:xfrm>
          <a:prstGeom prst="rect">
            <a:avLst/>
          </a:prstGeom>
          <a:noFill/>
        </p:spPr>
        <p:txBody>
          <a:bodyPr wrap="square" rtlCol="0">
            <a:spAutoFit/>
          </a:bodyPr>
          <a:lstStyle/>
          <a:p>
            <a:pPr algn="l"/>
            <a:r>
              <a:rPr lang="fr-FR" sz="2400" dirty="0" smtClean="0">
                <a:solidFill>
                  <a:schemeClr val="tx1"/>
                </a:solidFill>
              </a:rPr>
              <a:t>Le </a:t>
            </a:r>
            <a:r>
              <a:rPr lang="fr-FR" sz="2400" b="1" dirty="0" smtClean="0">
                <a:solidFill>
                  <a:schemeClr val="tx1"/>
                </a:solidFill>
              </a:rPr>
              <a:t>capital humain </a:t>
            </a:r>
            <a:r>
              <a:rPr lang="fr-FR" sz="2400" dirty="0" smtClean="0">
                <a:solidFill>
                  <a:schemeClr val="tx1"/>
                </a:solidFill>
              </a:rPr>
              <a:t>est un facteur de production. Les compétences des individus sont nécessaires à la production et le progrès des compétences est sans limite. </a:t>
            </a:r>
            <a:endParaRPr lang="fr-FR" sz="2400" dirty="0">
              <a:solidFill>
                <a:schemeClr val="tx1"/>
              </a:solidFill>
            </a:endParaRPr>
          </a:p>
        </p:txBody>
      </p:sp>
      <p:sp>
        <p:nvSpPr>
          <p:cNvPr id="8" name="ZoneTexte 7"/>
          <p:cNvSpPr txBox="1"/>
          <p:nvPr/>
        </p:nvSpPr>
        <p:spPr>
          <a:xfrm>
            <a:off x="597744" y="7378742"/>
            <a:ext cx="11881320" cy="830997"/>
          </a:xfrm>
          <a:prstGeom prst="rect">
            <a:avLst/>
          </a:prstGeom>
          <a:noFill/>
        </p:spPr>
        <p:txBody>
          <a:bodyPr wrap="square" rtlCol="0">
            <a:spAutoFit/>
          </a:bodyPr>
          <a:lstStyle/>
          <a:p>
            <a:pPr algn="l"/>
            <a:r>
              <a:rPr lang="fr-FR" sz="2400" dirty="0" smtClean="0">
                <a:solidFill>
                  <a:schemeClr val="tx1"/>
                </a:solidFill>
              </a:rPr>
              <a:t>Les efforts de </a:t>
            </a:r>
            <a:r>
              <a:rPr lang="fr-FR" sz="2400" b="1" dirty="0" smtClean="0">
                <a:solidFill>
                  <a:schemeClr val="tx1"/>
                </a:solidFill>
              </a:rPr>
              <a:t>recherche et développement </a:t>
            </a:r>
            <a:r>
              <a:rPr lang="fr-FR" sz="2400" dirty="0" smtClean="0">
                <a:solidFill>
                  <a:schemeClr val="tx1"/>
                </a:solidFill>
              </a:rPr>
              <a:t>qui permettent les nouvelles découvertes dépendent en partie de la croissance économique qui va nourrir la croissance.</a:t>
            </a:r>
            <a:endParaRPr lang="fr-FR" sz="2400" dirty="0">
              <a:solidFill>
                <a:schemeClr val="tx1"/>
              </a:solidFill>
            </a:endParaRPr>
          </a:p>
        </p:txBody>
      </p:sp>
      <p:sp>
        <p:nvSpPr>
          <p:cNvPr id="9" name="ZoneTexte 8"/>
          <p:cNvSpPr txBox="1"/>
          <p:nvPr/>
        </p:nvSpPr>
        <p:spPr>
          <a:xfrm>
            <a:off x="588520" y="6329043"/>
            <a:ext cx="11643704" cy="830997"/>
          </a:xfrm>
          <a:prstGeom prst="rect">
            <a:avLst/>
          </a:prstGeom>
          <a:noFill/>
        </p:spPr>
        <p:txBody>
          <a:bodyPr wrap="square" rtlCol="0">
            <a:spAutoFit/>
          </a:bodyPr>
          <a:lstStyle/>
          <a:p>
            <a:pPr algn="l"/>
            <a:r>
              <a:rPr lang="fr-FR" sz="2400" dirty="0" smtClean="0">
                <a:solidFill>
                  <a:schemeClr val="tx1"/>
                </a:solidFill>
              </a:rPr>
              <a:t>Information, connaissance, compétences sont des facteurs de production qui ne connaissent pas de rendements décroissants.</a:t>
            </a:r>
            <a:endParaRPr lang="fr-FR" sz="2400" dirty="0">
              <a:solidFill>
                <a:schemeClr val="tx1"/>
              </a:solidFill>
            </a:endParaRPr>
          </a:p>
        </p:txBody>
      </p:sp>
      <p:sp>
        <p:nvSpPr>
          <p:cNvPr id="6" name="ZoneTexte 5"/>
          <p:cNvSpPr txBox="1"/>
          <p:nvPr/>
        </p:nvSpPr>
        <p:spPr>
          <a:xfrm>
            <a:off x="597744" y="8469776"/>
            <a:ext cx="11845936" cy="523220"/>
          </a:xfrm>
          <a:prstGeom prst="rect">
            <a:avLst/>
          </a:prstGeom>
          <a:noFill/>
        </p:spPr>
        <p:txBody>
          <a:bodyPr wrap="square" rtlCol="0">
            <a:spAutoFit/>
          </a:bodyPr>
          <a:lstStyle/>
          <a:p>
            <a:pPr algn="l"/>
            <a:r>
              <a:rPr lang="fr-FR" sz="2800" b="1" dirty="0" smtClean="0">
                <a:solidFill>
                  <a:schemeClr val="tx1"/>
                </a:solidFill>
              </a:rPr>
              <a:t>Conclusion : la croissance nourrit la croissance, elle est endogène</a:t>
            </a:r>
            <a:endParaRPr lang="fr-FR" sz="2800" b="1" dirty="0">
              <a:solidFill>
                <a:schemeClr val="tx1"/>
              </a:solidFill>
            </a:endParaRPr>
          </a:p>
        </p:txBody>
      </p:sp>
    </p:spTree>
    <p:extLst>
      <p:ext uri="{BB962C8B-B14F-4D97-AF65-F5344CB8AC3E}">
        <p14:creationId xmlns:p14="http://schemas.microsoft.com/office/powerpoint/2010/main" val="1692414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4" grpId="0"/>
      <p:bldP spid="7" grpId="0"/>
      <p:bldP spid="8" grpId="0"/>
      <p:bldP spid="9"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Conclusion</a:t>
            </a:r>
            <a:endParaRPr lang="fr-FR" dirty="0"/>
          </a:p>
        </p:txBody>
      </p:sp>
      <p:sp>
        <p:nvSpPr>
          <p:cNvPr id="3" name="ZoneTexte 2"/>
          <p:cNvSpPr txBox="1"/>
          <p:nvPr/>
        </p:nvSpPr>
        <p:spPr>
          <a:xfrm>
            <a:off x="750131" y="2212504"/>
            <a:ext cx="11060429" cy="2901305"/>
          </a:xfrm>
          <a:prstGeom prst="rect">
            <a:avLst/>
          </a:prstGeom>
          <a:noFill/>
        </p:spPr>
        <p:txBody>
          <a:bodyPr wrap="square" lIns="130046" tIns="65023" rIns="130046" bIns="65023" rtlCol="0">
            <a:spAutoFit/>
          </a:bodyPr>
          <a:lstStyle/>
          <a:p>
            <a:pPr algn="l"/>
            <a:r>
              <a:rPr lang="fr-FR" dirty="0" smtClean="0">
                <a:solidFill>
                  <a:schemeClr val="tx1"/>
                </a:solidFill>
              </a:rPr>
              <a:t>La question du rattrapage de croissance :</a:t>
            </a:r>
          </a:p>
          <a:p>
            <a:pPr algn="l"/>
            <a:r>
              <a:rPr lang="fr-FR" dirty="0" smtClean="0">
                <a:solidFill>
                  <a:schemeClr val="tx1"/>
                </a:solidFill>
              </a:rPr>
              <a:t>Comment aujourd’hui des pays peuvent parvenir au développement  ? Comment peut se faire leur insertion dans l’économie mondiale ?</a:t>
            </a:r>
          </a:p>
          <a:p>
            <a:pPr algn="l">
              <a:buFont typeface="Symbol"/>
              <a:buChar char="Þ"/>
            </a:pPr>
            <a:r>
              <a:rPr lang="fr-FR" dirty="0" smtClean="0">
                <a:solidFill>
                  <a:schemeClr val="tx1"/>
                </a:solidFill>
              </a:rPr>
              <a:t>Leçon 4 le développement économique.</a:t>
            </a:r>
          </a:p>
        </p:txBody>
      </p:sp>
      <p:sp>
        <p:nvSpPr>
          <p:cNvPr id="4" name="ZoneTexte 3"/>
          <p:cNvSpPr txBox="1"/>
          <p:nvPr/>
        </p:nvSpPr>
        <p:spPr>
          <a:xfrm>
            <a:off x="767363" y="5596880"/>
            <a:ext cx="11162840" cy="1793309"/>
          </a:xfrm>
          <a:prstGeom prst="rect">
            <a:avLst/>
          </a:prstGeom>
          <a:noFill/>
        </p:spPr>
        <p:txBody>
          <a:bodyPr wrap="square" lIns="130046" tIns="65023" rIns="130046" bIns="65023" rtlCol="0">
            <a:spAutoFit/>
          </a:bodyPr>
          <a:lstStyle/>
          <a:p>
            <a:pPr algn="l"/>
            <a:r>
              <a:rPr lang="fr-FR" dirty="0" smtClean="0">
                <a:solidFill>
                  <a:schemeClr val="tx1"/>
                </a:solidFill>
              </a:rPr>
              <a:t>La question de la limite des richesses :</a:t>
            </a:r>
          </a:p>
          <a:p>
            <a:pPr algn="l"/>
            <a:r>
              <a:rPr lang="fr-FR" dirty="0" smtClean="0">
                <a:solidFill>
                  <a:schemeClr val="tx1"/>
                </a:solidFill>
              </a:rPr>
              <a:t>Comment peut-on penser une croissance durable ?</a:t>
            </a:r>
          </a:p>
          <a:p>
            <a:pPr algn="l"/>
            <a:r>
              <a:rPr lang="fr-FR" dirty="0" smtClean="0">
                <a:solidFill>
                  <a:schemeClr val="tx1"/>
                </a:solidFill>
              </a:rPr>
              <a:t>=&gt; Leçon 5 La croissance durable.</a:t>
            </a:r>
            <a:endParaRPr lang="fr-FR" dirty="0">
              <a:solidFill>
                <a:schemeClr val="tx1"/>
              </a:solidFill>
            </a:endParaRPr>
          </a:p>
        </p:txBody>
      </p:sp>
    </p:spTree>
    <p:extLst>
      <p:ext uri="{BB962C8B-B14F-4D97-AF65-F5344CB8AC3E}">
        <p14:creationId xmlns:p14="http://schemas.microsoft.com/office/powerpoint/2010/main" val="2640519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ème Office">
      <a:majorFont>
        <a:latin typeface="Didot"/>
        <a:ea typeface="Didot"/>
        <a:cs typeface="Didot"/>
      </a:majorFont>
      <a:minorFont>
        <a:latin typeface="Didot"/>
        <a:ea typeface="Didot"/>
        <a:cs typeface="Didot"/>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lnDef>
  </a:objectDefaults>
  <a:extraClrSchemeLst/>
</a:theme>
</file>

<file path=ppt/theme/theme2.xml><?xml version="1.0" encoding="utf-8"?>
<a:theme xmlns:a="http://schemas.openxmlformats.org/drawingml/2006/main" name="2_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ème Office">
      <a:majorFont>
        <a:latin typeface="Didot"/>
        <a:ea typeface="Didot"/>
        <a:cs typeface="Didot"/>
      </a:majorFont>
      <a:minorFont>
        <a:latin typeface="Zapfino"/>
        <a:ea typeface="Zapfino"/>
        <a:cs typeface="Zapfino"/>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lnDef>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3154</TotalTime>
  <Words>1597</Words>
  <Application>Microsoft Office PowerPoint</Application>
  <PresentationFormat>Custom</PresentationFormat>
  <Paragraphs>235</Paragraphs>
  <Slides>30</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30</vt:i4>
      </vt:variant>
    </vt:vector>
  </HeadingPairs>
  <TitlesOfParts>
    <vt:vector size="40" baseType="lpstr">
      <vt:lpstr>ＭＳ Ｐゴシック</vt:lpstr>
      <vt:lpstr>Book Antiqua</vt:lpstr>
      <vt:lpstr>Didot</vt:lpstr>
      <vt:lpstr>Georgia</vt:lpstr>
      <vt:lpstr>Noteworthy Bold</vt:lpstr>
      <vt:lpstr>Symbol</vt:lpstr>
      <vt:lpstr>Wingdings</vt:lpstr>
      <vt:lpstr>Zapfino</vt:lpstr>
      <vt:lpstr>Thème Office</vt:lpstr>
      <vt:lpstr>2_Thème Office</vt:lpstr>
      <vt:lpstr>Leçon 3 : La croissance économique</vt:lpstr>
      <vt:lpstr>Population mondiale et progrès de la connaissance</vt:lpstr>
      <vt:lpstr>Evolution de l’espérance de vie</vt:lpstr>
      <vt:lpstr>Evolution du PIB /habitant dans les pays développés et dans les pays en développement</vt:lpstr>
      <vt:lpstr>La croissance mondiale connait des rythmes différents</vt:lpstr>
      <vt:lpstr>Comment mesurer la richesse d’un pays ?</vt:lpstr>
      <vt:lpstr>Quelle richesse produit-on ?</vt:lpstr>
      <vt:lpstr>Définition du PIB</vt:lpstr>
      <vt:lpstr>La mesure de l’évolution de la richesse d’un pays</vt:lpstr>
      <vt:lpstr>Le PIB réel du Canada</vt:lpstr>
      <vt:lpstr>Les limites du PIB : les productions sans valeurs marchandes</vt:lpstr>
      <vt:lpstr>Les limites du PIB : économie souterraine, activités  domestiques, le temps libre</vt:lpstr>
      <vt:lpstr>PowerPoint Presentation</vt:lpstr>
      <vt:lpstr>Du PIB au revenu disponible</vt:lpstr>
      <vt:lpstr>PowerPoint Presentation</vt:lpstr>
      <vt:lpstr>PIB et revenu national : effet du prix des X et des M</vt:lpstr>
      <vt:lpstr>Production et qualité</vt:lpstr>
      <vt:lpstr>Indice de développement humain</vt:lpstr>
      <vt:lpstr>Mesure de la richesse : quelques exemples</vt:lpstr>
      <vt:lpstr>Le débat sur les inégalités de richesse</vt:lpstr>
      <vt:lpstr>Inégalités et performances sociales</vt:lpstr>
      <vt:lpstr>Croissance et inégalités (I)</vt:lpstr>
      <vt:lpstr>Croissance et inégalités (II)</vt:lpstr>
      <vt:lpstr>Croissance et inégalités (II)</vt:lpstr>
      <vt:lpstr>Les théories classiques des limites à la croissance</vt:lpstr>
      <vt:lpstr>Les théories néo-classiques de la croissance</vt:lpstr>
      <vt:lpstr>Les théories néo-classiques de la croissance : les limites de la croissance</vt:lpstr>
      <vt:lpstr>Les théories néo-classiques de la croissance : conclusion</vt:lpstr>
      <vt:lpstr>La croissance endogène</vt:lpstr>
      <vt:lpstr>Conclusion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Enjeux macroéconomiques  contemporains</dc:title>
  <dc:creator>Nathalie</dc:creator>
  <cp:lastModifiedBy>Nathalie</cp:lastModifiedBy>
  <cp:revision>235</cp:revision>
  <cp:lastPrinted>2015-03-10T11:06:11Z</cp:lastPrinted>
  <dcterms:modified xsi:type="dcterms:W3CDTF">2015-03-14T17:19:34Z</dcterms:modified>
</cp:coreProperties>
</file>