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301" r:id="rId19"/>
    <p:sldId id="274" r:id="rId20"/>
    <p:sldId id="300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302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303" r:id="rId42"/>
    <p:sldId id="297" r:id="rId43"/>
    <p:sldId id="304" r:id="rId44"/>
    <p:sldId id="298" r:id="rId45"/>
    <p:sldId id="299" r:id="rId4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99"/>
    <a:srgbClr val="993300"/>
    <a:srgbClr val="0066CC"/>
    <a:srgbClr val="6600CC"/>
    <a:srgbClr val="006600"/>
    <a:srgbClr val="FFCC00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60" autoAdjust="0"/>
    <p:restoredTop sz="93217" autoAdjust="0"/>
  </p:normalViewPr>
  <p:slideViewPr>
    <p:cSldViewPr snapToGrid="0">
      <p:cViewPr varScale="1">
        <p:scale>
          <a:sx n="82" d="100"/>
          <a:sy n="82" d="100"/>
        </p:scale>
        <p:origin x="-178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08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slide" Target="slides/slide45.xml"/><Relationship Id="rId47" Type="http://schemas.openxmlformats.org/officeDocument/2006/relationships/notesMaster" Target="notesMasters/notesMaster1.xml"/><Relationship Id="rId48" Type="http://schemas.openxmlformats.org/officeDocument/2006/relationships/printerSettings" Target="printerSettings/printerSettings1.bin"/><Relationship Id="rId49" Type="http://schemas.openxmlformats.org/officeDocument/2006/relationships/presProps" Target="presProp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50" Type="http://schemas.openxmlformats.org/officeDocument/2006/relationships/viewProps" Target="viewProps.xml"/><Relationship Id="rId51" Type="http://schemas.openxmlformats.org/officeDocument/2006/relationships/theme" Target="theme/theme1.xml"/><Relationship Id="rId5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1B392D6-62E7-4501-9153-110DD974044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3846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5228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4005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Need more supporting cells since neurons</a:t>
            </a:r>
            <a:r>
              <a:rPr lang="en-US" baseline="0" dirty="0" smtClean="0"/>
              <a:t> don’t reproduce</a:t>
            </a:r>
          </a:p>
          <a:p>
            <a:r>
              <a:rPr lang="en-US" baseline="0" dirty="0" smtClean="0"/>
              <a:t>Astrocytes help new neurons and guide them to where they need to be, pH stays the same, most common type of cell and most important</a:t>
            </a:r>
          </a:p>
          <a:p>
            <a:r>
              <a:rPr lang="en-US" baseline="0" dirty="0" smtClean="0"/>
              <a:t>Microglia cells check to see how neurons are doing, will clean up debris or damaged neuron, immune cells can’t come in due to blood brain barrier</a:t>
            </a:r>
          </a:p>
          <a:p>
            <a:r>
              <a:rPr lang="en-US" baseline="0" dirty="0" smtClean="0"/>
              <a:t>Ependymal propel cerebral spinal fluid along </a:t>
            </a:r>
          </a:p>
          <a:p>
            <a:r>
              <a:rPr lang="en-US" baseline="0" dirty="0" err="1" smtClean="0"/>
              <a:t>Oligodendrocytes</a:t>
            </a:r>
            <a:r>
              <a:rPr lang="en-US" baseline="0" dirty="0" smtClean="0"/>
              <a:t> provide myelin sheath for short nerves of Central nerve cells, very small and can contribute to several different neurons as the CCNS is so compact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65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Satellite carry about many functions as</a:t>
            </a:r>
            <a:r>
              <a:rPr lang="en-US" baseline="0" dirty="0" smtClean="0"/>
              <a:t> the astrocyte, protect the environment around them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054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Bipolar are not common</a:t>
            </a:r>
          </a:p>
          <a:p>
            <a:r>
              <a:rPr lang="en-US" dirty="0" smtClean="0"/>
              <a:t>Unipolar</a:t>
            </a:r>
            <a:r>
              <a:rPr lang="en-US" baseline="0" dirty="0" smtClean="0"/>
              <a:t> is sensory neurons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7652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6701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Purple:</a:t>
            </a:r>
            <a:r>
              <a:rPr lang="en-US" baseline="0" dirty="0" smtClean="0"/>
              <a:t> diencephalon, concentration of CSF is found </a:t>
            </a:r>
          </a:p>
          <a:p>
            <a:r>
              <a:rPr lang="en-US" baseline="0" dirty="0" smtClean="0"/>
              <a:t>Thalamus groups together important information, it also strains through things to see if they need to go to the brain or not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9003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Gyrus</a:t>
            </a:r>
            <a:r>
              <a:rPr lang="en-US" dirty="0" smtClean="0"/>
              <a:t> is hill sulci is valley and fissure</a:t>
            </a:r>
            <a:r>
              <a:rPr lang="en-US" baseline="0" dirty="0" smtClean="0"/>
              <a:t> is a deep sulcus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0346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547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0075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C4B4A7-1CC0-4D28-AC75-1E557BA58AB7}" type="slidenum">
              <a:rPr lang="en-US"/>
              <a:pPr/>
              <a:t>16</a:t>
            </a:fld>
            <a:endParaRPr lang="en-US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7552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9040BF-9055-49BD-BEE8-BFEE65420C09}" type="slidenum">
              <a:rPr lang="en-US"/>
              <a:pPr/>
              <a:t>27</a:t>
            </a:fld>
            <a:endParaRPr lang="en-US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Corrects</a:t>
            </a:r>
            <a:r>
              <a:rPr lang="en-US" baseline="0" dirty="0" smtClean="0"/>
              <a:t> movement, refines and readjusts </a:t>
            </a:r>
          </a:p>
          <a:p>
            <a:r>
              <a:rPr lang="en-US" baseline="0" dirty="0" smtClean="0"/>
              <a:t>Do not need to label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9791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Communicating track, no</a:t>
            </a:r>
            <a:r>
              <a:rPr lang="en-US" baseline="0" dirty="0" smtClean="0"/>
              <a:t> crossing over (</a:t>
            </a:r>
            <a:r>
              <a:rPr lang="en-US" baseline="0" dirty="0" err="1" smtClean="0"/>
              <a:t>ipsilateral</a:t>
            </a:r>
            <a:r>
              <a:rPr lang="en-US" baseline="0" dirty="0" smtClean="0"/>
              <a:t>) </a:t>
            </a:r>
          </a:p>
          <a:p>
            <a:r>
              <a:rPr lang="en-US" baseline="0" dirty="0" smtClean="0"/>
              <a:t>Does not go directly to motor neurons, starts at thalamus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1367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4839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Do not need</a:t>
            </a:r>
            <a:r>
              <a:rPr lang="en-US" baseline="0" dirty="0" smtClean="0"/>
              <a:t> to label cerebellum, understand function and peduncles diagram is fair game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397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Limbis</a:t>
            </a:r>
            <a:r>
              <a:rPr lang="en-US" baseline="0" dirty="0" smtClean="0"/>
              <a:t> means ring know how to label amygdala (allows us to put an emotional value on an experience)</a:t>
            </a:r>
          </a:p>
          <a:p>
            <a:r>
              <a:rPr lang="en-US" baseline="0" dirty="0" smtClean="0"/>
              <a:t>Cingulate </a:t>
            </a:r>
            <a:r>
              <a:rPr lang="en-US" baseline="0" dirty="0" err="1" smtClean="0"/>
              <a:t>gyrus</a:t>
            </a:r>
            <a:r>
              <a:rPr lang="en-US" baseline="0" dirty="0" smtClean="0"/>
              <a:t> is the most superior thing</a:t>
            </a:r>
          </a:p>
          <a:p>
            <a:r>
              <a:rPr lang="en-US" baseline="0" dirty="0" smtClean="0"/>
              <a:t>Limbic is close to smell and is pathway that communicates to the hypothalamus </a:t>
            </a:r>
          </a:p>
          <a:p>
            <a:r>
              <a:rPr lang="en-US" baseline="0" dirty="0" smtClean="0"/>
              <a:t>Connects to the cortex so we are aware of </a:t>
            </a:r>
            <a:r>
              <a:rPr lang="en-US" baseline="0" dirty="0" err="1" smtClean="0"/>
              <a:t>emotuins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6126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Varies</a:t>
            </a:r>
            <a:r>
              <a:rPr lang="en-US" baseline="0" smtClean="0"/>
              <a:t>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192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77A82-0B06-47A2-A013-527887F095C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2AA553-432F-4E64-9420-AB185C985A5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E154A5-F94B-4494-8A5C-79AEB6D1EB4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D6EAE3-A0FA-44EC-B030-30A0B8530EB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79CE55-74A7-449D-AF14-96EC6FE6612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6BF5BC-1A8F-407C-B834-F0631470578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26B24D-879A-4633-8FE9-2259C30DDDE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CC5D7E-BC66-435B-B2AD-DEF789428AF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5C1E3C-8338-4D8F-9A22-470E96D4624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4BB396-A3F9-4D27-A2C8-BBFE36983B6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8D280E-FE49-4FC7-A3C1-F7C885E02AB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5F2162A-C474-493A-AE5B-71D3535F35D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5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4" Type="http://schemas.openxmlformats.org/officeDocument/2006/relationships/hyperlink" Target="http://www.prokop.co.uk/Research/LAYMAN/1-brain-intro.html" TargetMode="External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3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4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eg"/><Relationship Id="rId3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4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3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jpeg"/><Relationship Id="rId3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4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jpeg"/><Relationship Id="rId3" Type="http://schemas.openxmlformats.org/officeDocument/2006/relationships/image" Target="../media/image31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jpeg"/><Relationship Id="rId3" Type="http://schemas.openxmlformats.org/officeDocument/2006/relationships/image" Target="../media/image36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jpeg"/><Relationship Id="rId3" Type="http://schemas.openxmlformats.org/officeDocument/2006/relationships/image" Target="../media/image37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8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8.jpeg"/><Relationship Id="rId3" Type="http://schemas.openxmlformats.org/officeDocument/2006/relationships/image" Target="../media/image39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0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4" Type="http://schemas.openxmlformats.org/officeDocument/2006/relationships/image" Target="../media/image43.jpeg"/><Relationship Id="rId5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1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5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7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7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48.jpe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381000" y="263525"/>
            <a:ext cx="8431213" cy="946150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8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Topic 6:  ANATOMY OF THE NERVOUS SYSTEM</a:t>
            </a:r>
          </a:p>
          <a:p>
            <a:pPr algn="ctr"/>
            <a:r>
              <a:rPr lang="en-US" sz="28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Part A</a:t>
            </a: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52400" y="1393825"/>
            <a:ext cx="8756650" cy="3101975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65138" indent="-465138">
              <a:lnSpc>
                <a:spcPct val="80000"/>
              </a:lnSpc>
              <a:spcBef>
                <a:spcPct val="50000"/>
              </a:spcBef>
            </a:pPr>
            <a:r>
              <a:rPr lang="en-US" sz="2400" b="1" u="sng" dirty="0">
                <a:solidFill>
                  <a:srgbClr val="990000"/>
                </a:solidFill>
              </a:rPr>
              <a:t>CNS  (Chapt.11: </a:t>
            </a:r>
            <a:r>
              <a:rPr lang="en-US" sz="2400" b="1" u="sng" dirty="0" smtClean="0">
                <a:solidFill>
                  <a:srgbClr val="990000"/>
                </a:solidFill>
              </a:rPr>
              <a:t>pp.386-395;Chapt.12:p.430-452)</a:t>
            </a:r>
            <a:endParaRPr lang="en-US" sz="2400" b="1" u="sng" dirty="0">
              <a:solidFill>
                <a:srgbClr val="990000"/>
              </a:solidFill>
            </a:endParaRPr>
          </a:p>
          <a:p>
            <a:pPr marL="465138" indent="-465138"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connected as a single unit, but anatomically divided into 2 parts:</a:t>
            </a:r>
          </a:p>
          <a:p>
            <a:pPr marL="465138" indent="-465138"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  (</a:t>
            </a:r>
            <a:r>
              <a:rPr lang="en-US" sz="2000" dirty="0" err="1">
                <a:cs typeface="Arial" charset="0"/>
              </a:rPr>
              <a:t>i</a:t>
            </a:r>
            <a:r>
              <a:rPr lang="en-US" sz="2000" dirty="0">
                <a:cs typeface="Arial" charset="0"/>
              </a:rPr>
              <a:t>) </a:t>
            </a:r>
            <a:r>
              <a:rPr lang="en-US" sz="2000" b="1" dirty="0">
                <a:solidFill>
                  <a:srgbClr val="990000"/>
                </a:solidFill>
                <a:cs typeface="Arial" charset="0"/>
              </a:rPr>
              <a:t>Central Nervous System</a:t>
            </a:r>
            <a:r>
              <a:rPr lang="en-US" sz="2000" dirty="0">
                <a:cs typeface="Arial" charset="0"/>
              </a:rPr>
              <a:t>:  </a:t>
            </a:r>
            <a:r>
              <a:rPr lang="en-US" sz="2000" dirty="0">
                <a:solidFill>
                  <a:srgbClr val="990000"/>
                </a:solidFill>
                <a:cs typeface="Arial" charset="0"/>
              </a:rPr>
              <a:t>brain + spinal cord</a:t>
            </a:r>
            <a:r>
              <a:rPr lang="en-US" sz="2000" dirty="0">
                <a:cs typeface="Arial" charset="0"/>
              </a:rPr>
              <a:t>; integrating &amp; command centre</a:t>
            </a:r>
          </a:p>
          <a:p>
            <a:pPr marL="465138" indent="-465138"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  (ii) </a:t>
            </a:r>
            <a:r>
              <a:rPr lang="en-US" sz="2000" b="1" dirty="0">
                <a:solidFill>
                  <a:srgbClr val="990000"/>
                </a:solidFill>
                <a:cs typeface="Arial" charset="0"/>
              </a:rPr>
              <a:t>Peripheral Nervous System</a:t>
            </a:r>
            <a:r>
              <a:rPr lang="en-US" sz="2000" dirty="0">
                <a:cs typeface="Arial" charset="0"/>
              </a:rPr>
              <a:t>: </a:t>
            </a:r>
            <a:r>
              <a:rPr lang="en-US" sz="2000" dirty="0">
                <a:solidFill>
                  <a:srgbClr val="990000"/>
                </a:solidFill>
                <a:cs typeface="Arial" charset="0"/>
              </a:rPr>
              <a:t>cranial &amp; spinal nerves</a:t>
            </a:r>
            <a:r>
              <a:rPr lang="en-US" sz="2000" dirty="0">
                <a:cs typeface="Arial" charset="0"/>
              </a:rPr>
              <a:t>;  communication between CNS &amp; all parts of body</a:t>
            </a:r>
          </a:p>
          <a:p>
            <a:pPr marL="465138" indent="-465138"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	A.  </a:t>
            </a:r>
            <a:r>
              <a:rPr lang="en-US" sz="2000" i="1" dirty="0">
                <a:solidFill>
                  <a:srgbClr val="990000"/>
                </a:solidFill>
                <a:cs typeface="Arial" charset="0"/>
              </a:rPr>
              <a:t>Sensory division</a:t>
            </a:r>
            <a:r>
              <a:rPr lang="en-US" sz="2000" dirty="0">
                <a:solidFill>
                  <a:srgbClr val="990000"/>
                </a:solidFill>
                <a:cs typeface="Arial" charset="0"/>
              </a:rPr>
              <a:t>:</a:t>
            </a:r>
            <a:r>
              <a:rPr lang="en-US" sz="2000" dirty="0">
                <a:cs typeface="Arial" charset="0"/>
              </a:rPr>
              <a:t>  somatic &amp; visceral fibers; </a:t>
            </a:r>
            <a:r>
              <a:rPr lang="en-US" sz="2000" b="1" dirty="0">
                <a:cs typeface="Arial" charset="0"/>
              </a:rPr>
              <a:t>from</a:t>
            </a:r>
            <a:r>
              <a:rPr lang="en-US" sz="2000" dirty="0">
                <a:cs typeface="Arial" charset="0"/>
              </a:rPr>
              <a:t> receptors </a:t>
            </a:r>
            <a:r>
              <a:rPr lang="en-US" sz="2000" b="1" dirty="0">
                <a:cs typeface="Arial" charset="0"/>
              </a:rPr>
              <a:t>to</a:t>
            </a:r>
            <a:r>
              <a:rPr lang="en-US" sz="2000" dirty="0">
                <a:cs typeface="Arial" charset="0"/>
              </a:rPr>
              <a:t> CNS</a:t>
            </a:r>
          </a:p>
          <a:p>
            <a:pPr marL="465138" indent="-465138"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	B.  </a:t>
            </a:r>
            <a:r>
              <a:rPr lang="en-US" sz="2000" i="1" dirty="0">
                <a:solidFill>
                  <a:srgbClr val="990000"/>
                </a:solidFill>
                <a:cs typeface="Arial" charset="0"/>
              </a:rPr>
              <a:t>Motor division:</a:t>
            </a:r>
            <a:r>
              <a:rPr lang="en-US" sz="2000" dirty="0">
                <a:cs typeface="Arial" charset="0"/>
              </a:rPr>
              <a:t>  motor nerve fibers </a:t>
            </a:r>
            <a:r>
              <a:rPr lang="en-US" sz="2000" b="1" dirty="0">
                <a:cs typeface="Arial" charset="0"/>
              </a:rPr>
              <a:t>from</a:t>
            </a:r>
            <a:r>
              <a:rPr lang="en-US" sz="2000" dirty="0">
                <a:cs typeface="Arial" charset="0"/>
              </a:rPr>
              <a:t> CNS </a:t>
            </a:r>
            <a:r>
              <a:rPr lang="en-US" sz="2000" b="1" dirty="0">
                <a:cs typeface="Arial" charset="0"/>
              </a:rPr>
              <a:t>to</a:t>
            </a:r>
            <a:r>
              <a:rPr lang="en-US" sz="2000" dirty="0">
                <a:cs typeface="Arial" charset="0"/>
              </a:rPr>
              <a:t> effectors (muscles </a:t>
            </a:r>
            <a:r>
              <a:rPr lang="en-US" sz="2000" dirty="0" smtClean="0">
                <a:cs typeface="Arial" charset="0"/>
              </a:rPr>
              <a:t>	&amp; </a:t>
            </a:r>
            <a:r>
              <a:rPr lang="en-US" sz="2000" dirty="0">
                <a:cs typeface="Arial" charset="0"/>
              </a:rPr>
              <a:t>glands)</a:t>
            </a:r>
            <a:endParaRPr lang="en-US" sz="2000" dirty="0"/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990600" y="4495800"/>
            <a:ext cx="7462837" cy="1655005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990000"/>
                </a:solidFill>
              </a:rPr>
              <a:t>B1.  Somatic ns</a:t>
            </a:r>
            <a:r>
              <a:rPr lang="en-US" sz="2000" dirty="0"/>
              <a:t>:  voluntary; </a:t>
            </a:r>
            <a:r>
              <a:rPr lang="en-US" sz="2000" b="1" dirty="0"/>
              <a:t>from</a:t>
            </a:r>
            <a:r>
              <a:rPr lang="en-US" sz="2000" dirty="0"/>
              <a:t> CNS </a:t>
            </a:r>
            <a:r>
              <a:rPr lang="en-US" sz="2000" b="1" dirty="0"/>
              <a:t>to</a:t>
            </a:r>
            <a:r>
              <a:rPr lang="en-US" sz="2000" dirty="0"/>
              <a:t> skeletal muscle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990000"/>
                </a:solidFill>
              </a:rPr>
              <a:t>B2.  Autonomic ns</a:t>
            </a:r>
            <a:r>
              <a:rPr lang="en-US" sz="2000" dirty="0"/>
              <a:t>:  involuntary; (visceral motor); </a:t>
            </a:r>
            <a:r>
              <a:rPr lang="en-US" sz="2000" b="1" dirty="0"/>
              <a:t>from</a:t>
            </a:r>
            <a:r>
              <a:rPr lang="en-US" sz="2000" dirty="0"/>
              <a:t> CNS 	</a:t>
            </a:r>
            <a:r>
              <a:rPr lang="en-US" sz="2000" b="1" dirty="0"/>
              <a:t>to</a:t>
            </a:r>
            <a:r>
              <a:rPr lang="en-US" sz="2000" dirty="0"/>
              <a:t> cardiac muscle, smooth muscle, glands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en-US" sz="2000" dirty="0"/>
              <a:t>     a)  </a:t>
            </a:r>
            <a:r>
              <a:rPr lang="en-US" sz="2000" i="1" dirty="0">
                <a:solidFill>
                  <a:srgbClr val="990000"/>
                </a:solidFill>
              </a:rPr>
              <a:t>Sympathetic division</a:t>
            </a:r>
            <a:r>
              <a:rPr lang="en-US" sz="2000" dirty="0"/>
              <a:t>:  “fight or flight”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en-US" sz="2000" dirty="0"/>
              <a:t>     b)  </a:t>
            </a:r>
            <a:r>
              <a:rPr lang="en-US" sz="2000" i="1" dirty="0">
                <a:solidFill>
                  <a:srgbClr val="990000"/>
                </a:solidFill>
              </a:rPr>
              <a:t>Parasympathetic division:</a:t>
            </a:r>
            <a:r>
              <a:rPr lang="en-US" sz="2000" dirty="0"/>
              <a:t> conserve </a:t>
            </a:r>
            <a:r>
              <a:rPr lang="en-US" sz="2000" dirty="0" smtClean="0"/>
              <a:t>energy at </a:t>
            </a:r>
            <a:r>
              <a:rPr lang="en-US" sz="2000" dirty="0"/>
              <a:t>rest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E:\Chapter_11\B_JPEG_Images_and_Tables\a_labeled\figure_11_02_labeled.jpg"/>
          <p:cNvPicPr>
            <a:picLocks noChangeAspect="1" noChangeArrowheads="1"/>
          </p:cNvPicPr>
          <p:nvPr/>
        </p:nvPicPr>
        <p:blipFill>
          <a:blip r:embed="rId3" cstate="print"/>
          <a:srcRect t="2381" b="5952"/>
          <a:stretch>
            <a:fillRect/>
          </a:stretch>
        </p:blipFill>
        <p:spPr bwMode="auto">
          <a:xfrm>
            <a:off x="527539" y="11723"/>
            <a:ext cx="7643446" cy="6539393"/>
          </a:xfrm>
          <a:prstGeom prst="rect">
            <a:avLst/>
          </a:prstGeom>
          <a:noFill/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3678238" y="6400800"/>
            <a:ext cx="52054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000" dirty="0"/>
              <a:t>Fig. 11.2:  Levels of Organization in the CNS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0" y="0"/>
            <a:ext cx="7256585" cy="2154436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1313" indent="-341313">
              <a:lnSpc>
                <a:spcPct val="70000"/>
              </a:lnSpc>
              <a:spcBef>
                <a:spcPct val="50000"/>
              </a:spcBef>
            </a:pPr>
            <a:r>
              <a:rPr lang="en-US" sz="2000" b="1" u="sng" dirty="0">
                <a:solidFill>
                  <a:srgbClr val="008080"/>
                </a:solidFill>
              </a:rPr>
              <a:t>Histology of Nervous Tissue</a:t>
            </a:r>
          </a:p>
          <a:p>
            <a:pPr marL="341313" indent="-341313">
              <a:lnSpc>
                <a:spcPct val="7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very cellular; minimal extracellular matrix</a:t>
            </a:r>
          </a:p>
          <a:p>
            <a:pPr marL="341313" indent="-341313">
              <a:lnSpc>
                <a:spcPct val="7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2 principal types of cells: </a:t>
            </a:r>
            <a:endParaRPr lang="en-US" sz="2000" dirty="0" smtClean="0">
              <a:cs typeface="Arial" charset="0"/>
            </a:endParaRPr>
          </a:p>
          <a:p>
            <a:pPr marL="514350" indent="-514350">
              <a:lnSpc>
                <a:spcPct val="70000"/>
              </a:lnSpc>
              <a:spcBef>
                <a:spcPct val="50000"/>
              </a:spcBef>
              <a:buAutoNum type="romanLcParenBoth"/>
            </a:pPr>
            <a:r>
              <a:rPr lang="en-US" sz="2000" b="1" dirty="0" smtClean="0">
                <a:solidFill>
                  <a:srgbClr val="008080"/>
                </a:solidFill>
                <a:cs typeface="Arial" charset="0"/>
              </a:rPr>
              <a:t>neurons  </a:t>
            </a:r>
          </a:p>
          <a:p>
            <a:pPr marL="514350" indent="-514350">
              <a:lnSpc>
                <a:spcPct val="70000"/>
              </a:lnSpc>
              <a:spcBef>
                <a:spcPct val="50000"/>
              </a:spcBef>
            </a:pPr>
            <a:r>
              <a:rPr lang="en-US" sz="2000" dirty="0" smtClean="0">
                <a:cs typeface="Arial" charset="0"/>
              </a:rPr>
              <a:t>(</a:t>
            </a:r>
            <a:r>
              <a:rPr lang="en-US" sz="2000" dirty="0">
                <a:cs typeface="Arial" charset="0"/>
              </a:rPr>
              <a:t>ii) </a:t>
            </a:r>
            <a:r>
              <a:rPr lang="en-US" sz="2000" b="1" dirty="0">
                <a:solidFill>
                  <a:srgbClr val="008080"/>
                </a:solidFill>
                <a:cs typeface="Arial" charset="0"/>
              </a:rPr>
              <a:t>supporting cells</a:t>
            </a:r>
            <a:endParaRPr lang="en-US" sz="2000" dirty="0">
              <a:cs typeface="Arial" charset="0"/>
            </a:endParaRPr>
          </a:p>
          <a:p>
            <a:pPr marL="341313" indent="-341313">
              <a:lnSpc>
                <a:spcPct val="70000"/>
              </a:lnSpc>
              <a:spcBef>
                <a:spcPct val="50000"/>
              </a:spcBef>
              <a:buFontTx/>
              <a:buAutoNum type="alphaUcPeriod"/>
            </a:pPr>
            <a:r>
              <a:rPr lang="en-US" sz="2000" b="1" u="sng" dirty="0">
                <a:solidFill>
                  <a:srgbClr val="008080"/>
                </a:solidFill>
              </a:rPr>
              <a:t>Supporting cells: (6 types</a:t>
            </a:r>
            <a:r>
              <a:rPr lang="en-US" sz="2000" b="1" u="sng" dirty="0" smtClean="0">
                <a:solidFill>
                  <a:srgbClr val="008080"/>
                </a:solidFill>
              </a:rPr>
              <a:t>)</a:t>
            </a:r>
            <a:endParaRPr lang="en-US" sz="2000" b="1" u="sng" dirty="0">
              <a:solidFill>
                <a:srgbClr val="008080"/>
              </a:solidFill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211015" y="3892058"/>
            <a:ext cx="4513385" cy="286232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  <a:spcBef>
                <a:spcPct val="50000"/>
              </a:spcBef>
              <a:buFontTx/>
              <a:buAutoNum type="arabicParenBoth" startAt="2"/>
            </a:pPr>
            <a:r>
              <a:rPr lang="en-US" sz="2000" u="sng" dirty="0">
                <a:solidFill>
                  <a:srgbClr val="008080"/>
                </a:solidFill>
              </a:rPr>
              <a:t>Microglia:</a:t>
            </a:r>
            <a:r>
              <a:rPr lang="en-US" sz="2000" dirty="0"/>
              <a:t>  protective; touch neurons to monitor well-being; can transform into macrophages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  <a:buFontTx/>
              <a:buAutoNum type="arabicParenBoth" startAt="2"/>
            </a:pPr>
            <a:r>
              <a:rPr lang="en-US" sz="2000" u="sng" dirty="0" err="1">
                <a:solidFill>
                  <a:srgbClr val="008080"/>
                </a:solidFill>
              </a:rPr>
              <a:t>Ependymal</a:t>
            </a:r>
            <a:r>
              <a:rPr lang="en-US" sz="2000" u="sng" dirty="0">
                <a:solidFill>
                  <a:srgbClr val="008080"/>
                </a:solidFill>
              </a:rPr>
              <a:t> cells:</a:t>
            </a:r>
            <a:r>
              <a:rPr lang="en-US" sz="2000" dirty="0"/>
              <a:t>  line cavities of brain &amp; spinal cord as barrier between CSF &amp; fluid bathing cells of CNS; cilia circulate CSF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  <a:buFontTx/>
              <a:buAutoNum type="arabicParenBoth" startAt="2"/>
            </a:pPr>
            <a:r>
              <a:rPr lang="en-US" sz="2000" u="sng" dirty="0" err="1">
                <a:solidFill>
                  <a:srgbClr val="008080"/>
                </a:solidFill>
              </a:rPr>
              <a:t>Oligodendrocytes</a:t>
            </a:r>
            <a:r>
              <a:rPr lang="en-US" sz="2000" u="sng" dirty="0">
                <a:solidFill>
                  <a:srgbClr val="008080"/>
                </a:solidFill>
              </a:rPr>
              <a:t>:</a:t>
            </a:r>
            <a:r>
              <a:rPr lang="en-US" sz="2000" u="sng" dirty="0"/>
              <a:t> </a:t>
            </a:r>
            <a:r>
              <a:rPr lang="en-US" sz="2000" dirty="0"/>
              <a:t>  “few branches”; provide myelin sheaths to CNS neurons</a:t>
            </a:r>
            <a:endParaRPr lang="en-US" sz="2000" u="sng" dirty="0"/>
          </a:p>
        </p:txBody>
      </p:sp>
      <p:sp>
        <p:nvSpPr>
          <p:cNvPr id="11" name="Rectangle 10"/>
          <p:cNvSpPr/>
          <p:nvPr/>
        </p:nvSpPr>
        <p:spPr>
          <a:xfrm>
            <a:off x="175845" y="2146818"/>
            <a:ext cx="4583017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3" indent="-341313">
              <a:lnSpc>
                <a:spcPct val="70000"/>
              </a:lnSpc>
              <a:spcBef>
                <a:spcPct val="50000"/>
              </a:spcBef>
            </a:pPr>
            <a:r>
              <a:rPr lang="en-US" sz="2000" b="1" i="1" u="sng" dirty="0" smtClean="0">
                <a:solidFill>
                  <a:srgbClr val="990000"/>
                </a:solidFill>
                <a:sym typeface="WP IconicSymbolsA" pitchFamily="2" charset="2"/>
              </a:rPr>
              <a:t>CNS:  (4 types – </a:t>
            </a:r>
            <a:r>
              <a:rPr lang="en-US" sz="2000" b="1" i="1" u="sng" dirty="0" err="1" smtClean="0">
                <a:solidFill>
                  <a:srgbClr val="990000"/>
                </a:solidFill>
                <a:sym typeface="WP IconicSymbolsA" pitchFamily="2" charset="2"/>
              </a:rPr>
              <a:t>neuroglia</a:t>
            </a:r>
            <a:r>
              <a:rPr lang="en-US" sz="2000" b="1" i="1" u="sng" dirty="0" smtClean="0">
                <a:solidFill>
                  <a:srgbClr val="990000"/>
                </a:solidFill>
                <a:sym typeface="WP IconicSymbolsA" pitchFamily="2" charset="2"/>
              </a:rPr>
              <a:t>)</a:t>
            </a:r>
          </a:p>
          <a:p>
            <a:pPr marL="341313" indent="-341313">
              <a:lnSpc>
                <a:spcPct val="70000"/>
              </a:lnSpc>
              <a:spcBef>
                <a:spcPct val="50000"/>
              </a:spcBef>
              <a:buFontTx/>
              <a:buAutoNum type="arabicParenBoth"/>
            </a:pPr>
            <a:r>
              <a:rPr lang="en-US" sz="2000" u="sng" dirty="0" err="1" smtClean="0">
                <a:solidFill>
                  <a:srgbClr val="008080"/>
                </a:solidFill>
                <a:sym typeface="WP IconicSymbolsA" pitchFamily="2" charset="2"/>
              </a:rPr>
              <a:t>Astrocytes</a:t>
            </a:r>
            <a:r>
              <a:rPr lang="en-US" sz="2000" u="sng" dirty="0" smtClean="0">
                <a:solidFill>
                  <a:srgbClr val="008080"/>
                </a:solidFill>
                <a:sym typeface="WP IconicSymbolsA" pitchFamily="2" charset="2"/>
              </a:rPr>
              <a:t>:</a:t>
            </a:r>
            <a:r>
              <a:rPr lang="en-US" sz="2000" dirty="0" smtClean="0">
                <a:sym typeface="WP IconicSymbolsA" pitchFamily="2" charset="2"/>
              </a:rPr>
              <a:t> star-shaped, most abundant; anchor neurons close to capillaries</a:t>
            </a:r>
          </a:p>
          <a:p>
            <a:pPr marL="341313" indent="-341313">
              <a:lnSpc>
                <a:spcPct val="70000"/>
              </a:lnSpc>
              <a:spcBef>
                <a:spcPct val="50000"/>
              </a:spcBef>
            </a:pPr>
            <a:r>
              <a:rPr lang="en-US" sz="2000" dirty="0" smtClean="0">
                <a:sym typeface="WP IconicSymbolsA" pitchFamily="2" charset="2"/>
              </a:rPr>
              <a:t>	</a:t>
            </a:r>
            <a:r>
              <a:rPr lang="en-US" sz="2000" dirty="0" smtClean="0">
                <a:cs typeface="Arial" charset="0"/>
                <a:sym typeface="WP IconicSymbolsA" pitchFamily="2" charset="2"/>
              </a:rPr>
              <a:t>• roles in nutrient exchange, antigen presentation, control of environment</a:t>
            </a:r>
            <a:endParaRPr lang="en-US" sz="2000" u="sng" dirty="0">
              <a:sym typeface="WP IconicSymbolsA" pitchFamily="2" charset="2"/>
            </a:endParaRPr>
          </a:p>
        </p:txBody>
      </p:sp>
      <p:pic>
        <p:nvPicPr>
          <p:cNvPr id="5129" name="Picture 9" descr="E:\Chapter_11\B_JPEG_Images_and_Tables\a_labeled\figure_11_03a_labeled.jpg"/>
          <p:cNvPicPr>
            <a:picLocks noChangeAspect="1" noChangeArrowheads="1"/>
          </p:cNvPicPr>
          <p:nvPr/>
        </p:nvPicPr>
        <p:blipFill>
          <a:blip r:embed="rId3" cstate="print"/>
          <a:srcRect l="1374" t="2650" r="1923" b="6438"/>
          <a:stretch>
            <a:fillRect/>
          </a:stretch>
        </p:blipFill>
        <p:spPr bwMode="auto">
          <a:xfrm>
            <a:off x="5105712" y="3"/>
            <a:ext cx="3909334" cy="2532182"/>
          </a:xfrm>
          <a:prstGeom prst="rect">
            <a:avLst/>
          </a:prstGeom>
          <a:noFill/>
        </p:spPr>
      </p:pic>
      <p:pic>
        <p:nvPicPr>
          <p:cNvPr id="5130" name="Picture 10" descr="E:\Chapter_11\B_JPEG_Images_and_Tables\a_labeled\figure_11_03b_labeled.jpg"/>
          <p:cNvPicPr>
            <a:picLocks noChangeAspect="1" noChangeArrowheads="1"/>
          </p:cNvPicPr>
          <p:nvPr/>
        </p:nvPicPr>
        <p:blipFill>
          <a:blip r:embed="rId4" cstate="print"/>
          <a:srcRect l="1236" t="2632" r="1511" b="6165"/>
          <a:stretch>
            <a:fillRect/>
          </a:stretch>
        </p:blipFill>
        <p:spPr bwMode="auto">
          <a:xfrm>
            <a:off x="5087814" y="2532187"/>
            <a:ext cx="3809999" cy="2222499"/>
          </a:xfrm>
          <a:prstGeom prst="rect">
            <a:avLst/>
          </a:prstGeom>
          <a:noFill/>
        </p:spPr>
      </p:pic>
      <p:pic>
        <p:nvPicPr>
          <p:cNvPr id="5131" name="Picture 11" descr="E:\Chapter_11\B_JPEG_Images_and_Tables\a_labeled\figure_11_03c_labeled.jpg"/>
          <p:cNvPicPr>
            <a:picLocks noChangeAspect="1" noChangeArrowheads="1"/>
          </p:cNvPicPr>
          <p:nvPr/>
        </p:nvPicPr>
        <p:blipFill>
          <a:blip r:embed="rId5" cstate="print"/>
          <a:srcRect l="1374" t="3183" r="1648" b="7958"/>
          <a:stretch>
            <a:fillRect/>
          </a:stretch>
        </p:blipFill>
        <p:spPr bwMode="auto">
          <a:xfrm>
            <a:off x="4806461" y="4798026"/>
            <a:ext cx="4267200" cy="2024805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3997569" y="867508"/>
            <a:ext cx="10652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Fig. 11.3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0" y="2784597"/>
            <a:ext cx="9144000" cy="15398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sz="2000" b="1" i="1" u="sng" dirty="0">
                <a:solidFill>
                  <a:srgbClr val="990000"/>
                </a:solidFill>
              </a:rPr>
              <a:t>PNS: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  <a:buFontTx/>
              <a:buAutoNum type="arabicParenBoth"/>
            </a:pPr>
            <a:r>
              <a:rPr lang="en-US" sz="2000" u="sng" dirty="0">
                <a:solidFill>
                  <a:srgbClr val="990000"/>
                </a:solidFill>
              </a:rPr>
              <a:t>Satellite cells</a:t>
            </a:r>
            <a:r>
              <a:rPr lang="en-US" sz="2000" dirty="0">
                <a:solidFill>
                  <a:srgbClr val="990000"/>
                </a:solidFill>
              </a:rPr>
              <a:t>:</a:t>
            </a:r>
            <a:r>
              <a:rPr lang="en-US" sz="2000" dirty="0"/>
              <a:t>  surround neuron cell bodies in ganglia – influence chemical environment of these neurons (?)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  <a:buFontTx/>
              <a:buAutoNum type="arabicParenBoth"/>
            </a:pPr>
            <a:r>
              <a:rPr lang="en-US" sz="2000" u="sng" dirty="0">
                <a:solidFill>
                  <a:srgbClr val="990000"/>
                </a:solidFill>
              </a:rPr>
              <a:t>Schwann cells:</a:t>
            </a:r>
            <a:r>
              <a:rPr lang="en-US" sz="2000" dirty="0"/>
              <a:t>  form myelin sheaths around larger neurons in PNS; vital to peripheral nerve cell regeneration</a:t>
            </a:r>
            <a:endParaRPr lang="en-US" sz="2000" u="sng" dirty="0"/>
          </a:p>
        </p:txBody>
      </p:sp>
      <p:pic>
        <p:nvPicPr>
          <p:cNvPr id="6150" name="Picture 6" descr="E:\Chapter_11\B_JPEG_Images_and_Tables\a_labeled\figure_11_03d_labeled.jpg"/>
          <p:cNvPicPr>
            <a:picLocks noChangeAspect="1" noChangeArrowheads="1"/>
          </p:cNvPicPr>
          <p:nvPr/>
        </p:nvPicPr>
        <p:blipFill>
          <a:blip r:embed="rId3" cstate="print"/>
          <a:srcRect t="4117" b="8719"/>
          <a:stretch>
            <a:fillRect/>
          </a:stretch>
        </p:blipFill>
        <p:spPr bwMode="auto">
          <a:xfrm>
            <a:off x="1969477" y="281354"/>
            <a:ext cx="5334000" cy="2359269"/>
          </a:xfrm>
          <a:prstGeom prst="rect">
            <a:avLst/>
          </a:prstGeom>
          <a:noFill/>
        </p:spPr>
      </p:pic>
      <p:pic>
        <p:nvPicPr>
          <p:cNvPr id="6151" name="Picture 7" descr="E:\Chapter_11\B_JPEG_Images_and_Tables\a_labeled\figure_11_03e_labeled.jpg"/>
          <p:cNvPicPr>
            <a:picLocks noChangeAspect="1" noChangeArrowheads="1"/>
          </p:cNvPicPr>
          <p:nvPr/>
        </p:nvPicPr>
        <p:blipFill>
          <a:blip r:embed="rId4" cstate="print"/>
          <a:srcRect t="5049" b="8356"/>
          <a:stretch>
            <a:fillRect/>
          </a:stretch>
        </p:blipFill>
        <p:spPr bwMode="auto">
          <a:xfrm>
            <a:off x="1443241" y="4281886"/>
            <a:ext cx="6422943" cy="25409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12"/>
          <p:cNvPicPr>
            <a:picLocks noChangeAspect="1" noChangeArrowheads="1"/>
          </p:cNvPicPr>
          <p:nvPr/>
        </p:nvPicPr>
        <p:blipFill>
          <a:blip r:embed="rId2" cstate="print">
            <a:lum bright="-30000" contrast="48000"/>
          </a:blip>
          <a:srcRect l="1738" t="7289" r="1738" b="4727"/>
          <a:stretch>
            <a:fillRect/>
          </a:stretch>
        </p:blipFill>
        <p:spPr bwMode="auto">
          <a:xfrm>
            <a:off x="127000" y="63500"/>
            <a:ext cx="5643563" cy="655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587750" y="3317875"/>
            <a:ext cx="5476875" cy="210570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75000"/>
              </a:lnSpc>
              <a:spcBef>
                <a:spcPct val="50000"/>
              </a:spcBef>
              <a:buFontTx/>
              <a:buAutoNum type="alphaUcPeriod" startAt="2"/>
            </a:pPr>
            <a:r>
              <a:rPr lang="en-US" sz="2000" b="1" u="sng" dirty="0">
                <a:solidFill>
                  <a:srgbClr val="800000"/>
                </a:solidFill>
              </a:rPr>
              <a:t>Neurons</a:t>
            </a:r>
          </a:p>
          <a:p>
            <a:pPr marL="457200" indent="-457200">
              <a:lnSpc>
                <a:spcPct val="5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extreme longevity, amitotic, high </a:t>
            </a:r>
            <a:r>
              <a:rPr lang="en-US" sz="2000" dirty="0" smtClean="0">
                <a:cs typeface="Arial" charset="0"/>
              </a:rPr>
              <a:t>MR </a:t>
            </a:r>
          </a:p>
          <a:p>
            <a:pPr marL="457200" indent="-457200">
              <a:lnSpc>
                <a:spcPct val="50000"/>
              </a:lnSpc>
              <a:spcBef>
                <a:spcPct val="50000"/>
              </a:spcBef>
            </a:pPr>
            <a:r>
              <a:rPr lang="en-US" sz="2000" dirty="0" smtClean="0">
                <a:cs typeface="Arial" charset="0"/>
              </a:rPr>
              <a:t>(metabolic rate)</a:t>
            </a:r>
            <a:endParaRPr lang="en-US" sz="2000" dirty="0">
              <a:cs typeface="Arial" charset="0"/>
            </a:endParaRPr>
          </a:p>
          <a:p>
            <a:pPr marL="457200" indent="-457200">
              <a:lnSpc>
                <a:spcPct val="5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cell body = soma = </a:t>
            </a:r>
            <a:r>
              <a:rPr lang="en-US" sz="2000" dirty="0" err="1">
                <a:cs typeface="Arial" charset="0"/>
              </a:rPr>
              <a:t>perikaryon</a:t>
            </a:r>
            <a:endParaRPr lang="en-US" sz="2000" dirty="0">
              <a:cs typeface="Arial" charset="0"/>
            </a:endParaRP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know: dendrites, axon, axon hillock, myelin sheath, node of Ranvier, </a:t>
            </a:r>
            <a:r>
              <a:rPr lang="en-US" sz="2000" dirty="0" err="1" smtClean="0">
                <a:cs typeface="Arial" charset="0"/>
              </a:rPr>
              <a:t>telodendria</a:t>
            </a:r>
            <a:r>
              <a:rPr lang="en-US" sz="2000" dirty="0" smtClean="0">
                <a:cs typeface="Arial" charset="0"/>
              </a:rPr>
              <a:t> (terminal branches), </a:t>
            </a:r>
            <a:r>
              <a:rPr lang="en-US" sz="2000" dirty="0">
                <a:cs typeface="Arial" charset="0"/>
              </a:rPr>
              <a:t>axonal terminals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0" y="174136"/>
            <a:ext cx="9144000" cy="23812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>
              <a:lnSpc>
                <a:spcPct val="75000"/>
              </a:lnSpc>
              <a:spcBef>
                <a:spcPct val="50000"/>
              </a:spcBef>
              <a:buFontTx/>
              <a:buAutoNum type="alphaUcPeriod" startAt="3"/>
            </a:pPr>
            <a:r>
              <a:rPr lang="en-US" sz="2000" b="1" u="sng" dirty="0">
                <a:solidFill>
                  <a:srgbClr val="0066CC"/>
                </a:solidFill>
              </a:rPr>
              <a:t>Structural Classification of Neurons</a:t>
            </a:r>
          </a:p>
          <a:p>
            <a:pPr marL="495300" indent="-495300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</a:t>
            </a:r>
            <a:r>
              <a:rPr lang="en-US" sz="2000" dirty="0" err="1">
                <a:cs typeface="Arial" charset="0"/>
              </a:rPr>
              <a:t>multipolar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vs</a:t>
            </a:r>
            <a:r>
              <a:rPr lang="en-US" sz="2000" dirty="0">
                <a:cs typeface="Arial" charset="0"/>
              </a:rPr>
              <a:t> bipolar </a:t>
            </a:r>
            <a:r>
              <a:rPr lang="en-US" sz="2000" dirty="0" err="1">
                <a:cs typeface="Arial" charset="0"/>
              </a:rPr>
              <a:t>vs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unipolar</a:t>
            </a:r>
            <a:endParaRPr lang="en-US" sz="2000" dirty="0">
              <a:cs typeface="Arial" charset="0"/>
            </a:endParaRPr>
          </a:p>
          <a:p>
            <a:pPr marL="495300" indent="-495300">
              <a:lnSpc>
                <a:spcPct val="80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2000" dirty="0" err="1">
                <a:solidFill>
                  <a:srgbClr val="0066CC"/>
                </a:solidFill>
                <a:cs typeface="Arial" charset="0"/>
              </a:rPr>
              <a:t>multipolar</a:t>
            </a:r>
            <a:r>
              <a:rPr lang="en-US" sz="2000" dirty="0">
                <a:solidFill>
                  <a:srgbClr val="0066CC"/>
                </a:solidFill>
                <a:cs typeface="Arial" charset="0"/>
              </a:rPr>
              <a:t>:</a:t>
            </a:r>
            <a:r>
              <a:rPr lang="en-US" sz="2000" dirty="0">
                <a:cs typeface="Arial" charset="0"/>
              </a:rPr>
              <a:t>  3+ processes – most common type &amp; major type in CNS</a:t>
            </a:r>
          </a:p>
          <a:p>
            <a:pPr marL="495300" indent="-495300">
              <a:lnSpc>
                <a:spcPct val="80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2000" dirty="0">
                <a:solidFill>
                  <a:srgbClr val="0066CC"/>
                </a:solidFill>
              </a:rPr>
              <a:t>bipolar:</a:t>
            </a:r>
            <a:r>
              <a:rPr lang="en-US" sz="2000" dirty="0"/>
              <a:t> 2 processes, an axon &amp; a dendrite extend from opposite sides of cell body – only in some special sense organs, </a:t>
            </a:r>
            <a:r>
              <a:rPr lang="en-US" sz="2000" dirty="0" err="1"/>
              <a:t>eg</a:t>
            </a:r>
            <a:r>
              <a:rPr lang="en-US" sz="2000" dirty="0"/>
              <a:t>: retina, olfactory mucosa</a:t>
            </a:r>
          </a:p>
          <a:p>
            <a:pPr marL="495300" indent="-495300">
              <a:lnSpc>
                <a:spcPct val="80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2000" dirty="0" err="1">
                <a:solidFill>
                  <a:srgbClr val="0066CC"/>
                </a:solidFill>
              </a:rPr>
              <a:t>unipolar</a:t>
            </a:r>
            <a:r>
              <a:rPr lang="en-US" sz="2000" dirty="0">
                <a:solidFill>
                  <a:srgbClr val="0066CC"/>
                </a:solidFill>
              </a:rPr>
              <a:t>:</a:t>
            </a:r>
            <a:r>
              <a:rPr lang="en-US" sz="2000" dirty="0"/>
              <a:t>  single process - divides into proximal &amp; distal fibers; </a:t>
            </a:r>
            <a:r>
              <a:rPr lang="en-US" sz="2000" dirty="0" err="1"/>
              <a:t>usu</a:t>
            </a:r>
            <a:r>
              <a:rPr lang="en-US" sz="2000" dirty="0"/>
              <a:t> in ganglia of </a:t>
            </a:r>
            <a:r>
              <a:rPr lang="en-US" sz="2000" dirty="0" smtClean="0"/>
              <a:t>peripheral NS </a:t>
            </a:r>
            <a:r>
              <a:rPr lang="en-US" sz="2000" dirty="0"/>
              <a:t>&amp; function as sensory neurons</a:t>
            </a:r>
          </a:p>
        </p:txBody>
      </p:sp>
      <p:pic>
        <p:nvPicPr>
          <p:cNvPr id="8195" name="Picture 3" descr="12"/>
          <p:cNvPicPr>
            <a:picLocks noChangeAspect="1" noChangeArrowheads="1"/>
          </p:cNvPicPr>
          <p:nvPr/>
        </p:nvPicPr>
        <p:blipFill>
          <a:blip r:embed="rId3" cstate="print">
            <a:lum bright="-36000" contrast="54000"/>
          </a:blip>
          <a:srcRect l="6587" t="5788" r="1563" b="11253"/>
          <a:stretch>
            <a:fillRect/>
          </a:stretch>
        </p:blipFill>
        <p:spPr bwMode="auto">
          <a:xfrm>
            <a:off x="-14510" y="2628808"/>
            <a:ext cx="9158510" cy="4197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5241925" y="6297613"/>
            <a:ext cx="663575" cy="376237"/>
          </a:xfrm>
          <a:prstGeom prst="rect">
            <a:avLst/>
          </a:prstGeom>
          <a:noFill/>
          <a:ln w="9525">
            <a:solidFill>
              <a:srgbClr val="0066CC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T&amp;G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410625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1775" indent="-231775">
              <a:lnSpc>
                <a:spcPct val="75000"/>
              </a:lnSpc>
              <a:spcBef>
                <a:spcPct val="50000"/>
              </a:spcBef>
              <a:buFontTx/>
              <a:buAutoNum type="alphaUcPeriod" startAt="4"/>
            </a:pPr>
            <a:r>
              <a:rPr lang="en-US" sz="2000" b="1" dirty="0">
                <a:solidFill>
                  <a:srgbClr val="CC9900"/>
                </a:solidFill>
              </a:rPr>
              <a:t>   </a:t>
            </a:r>
            <a:r>
              <a:rPr lang="en-US" sz="2000" b="1" u="sng" dirty="0">
                <a:solidFill>
                  <a:srgbClr val="CC9900"/>
                </a:solidFill>
              </a:rPr>
              <a:t>Functional Classification of Neurons</a:t>
            </a:r>
          </a:p>
          <a:p>
            <a:pPr marL="231775" indent="-231775">
              <a:lnSpc>
                <a:spcPct val="4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according to </a:t>
            </a:r>
            <a:r>
              <a:rPr lang="en-US" sz="2000" b="1" i="1" dirty="0">
                <a:solidFill>
                  <a:srgbClr val="CC9900"/>
                </a:solidFill>
                <a:cs typeface="Arial" charset="0"/>
              </a:rPr>
              <a:t>direction</a:t>
            </a:r>
            <a:r>
              <a:rPr lang="en-US" sz="2000" dirty="0">
                <a:cs typeface="Arial" charset="0"/>
              </a:rPr>
              <a:t> nerve impulse travels </a:t>
            </a:r>
            <a:r>
              <a:rPr lang="en-US" sz="2000" dirty="0" err="1">
                <a:cs typeface="Arial" charset="0"/>
              </a:rPr>
              <a:t>wrt</a:t>
            </a:r>
            <a:r>
              <a:rPr lang="en-US" sz="2000" dirty="0">
                <a:cs typeface="Arial" charset="0"/>
              </a:rPr>
              <a:t> CNS</a:t>
            </a:r>
          </a:p>
          <a:p>
            <a:pPr marL="231775" indent="-231775">
              <a:lnSpc>
                <a:spcPct val="4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sensory, motor &amp; association neurons</a:t>
            </a:r>
          </a:p>
          <a:p>
            <a:pPr marL="231775" indent="-231775">
              <a:lnSpc>
                <a:spcPct val="55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2000" dirty="0">
                <a:solidFill>
                  <a:srgbClr val="CC9900"/>
                </a:solidFill>
                <a:cs typeface="Arial" charset="0"/>
              </a:rPr>
              <a:t>sensory:</a:t>
            </a:r>
            <a:r>
              <a:rPr lang="en-US" sz="2000" dirty="0">
                <a:cs typeface="Arial" charset="0"/>
              </a:rPr>
              <a:t>  </a:t>
            </a:r>
            <a:r>
              <a:rPr lang="en-US" sz="2000" b="1" dirty="0">
                <a:solidFill>
                  <a:srgbClr val="CC9900"/>
                </a:solidFill>
                <a:cs typeface="Arial" charset="0"/>
              </a:rPr>
              <a:t>toward</a:t>
            </a:r>
            <a:r>
              <a:rPr lang="en-US" sz="2000" dirty="0">
                <a:cs typeface="Arial" charset="0"/>
              </a:rPr>
              <a:t> CNS;  </a:t>
            </a:r>
            <a:r>
              <a:rPr lang="en-US" sz="2000" dirty="0" smtClean="0">
                <a:cs typeface="Arial" charset="0"/>
              </a:rPr>
              <a:t>primary: initial (picks up tactile, visual and scent, original receptor), </a:t>
            </a:r>
            <a:r>
              <a:rPr lang="en-US" sz="2000" dirty="0">
                <a:cs typeface="Arial" charset="0"/>
              </a:rPr>
              <a:t>secondary, tertiary</a:t>
            </a:r>
            <a:endParaRPr lang="en-US" sz="2000" dirty="0"/>
          </a:p>
          <a:p>
            <a:pPr marL="231775" indent="-231775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except bipolar neurons in some special sense organs, </a:t>
            </a:r>
            <a:r>
              <a:rPr lang="en-US" sz="2000" dirty="0" err="1">
                <a:cs typeface="Arial" charset="0"/>
              </a:rPr>
              <a:t>virt</a:t>
            </a:r>
            <a:r>
              <a:rPr lang="en-US" sz="2000" dirty="0">
                <a:cs typeface="Arial" charset="0"/>
              </a:rPr>
              <a:t> all </a:t>
            </a:r>
            <a:r>
              <a:rPr lang="en-US" sz="2000" b="1" dirty="0">
                <a:solidFill>
                  <a:srgbClr val="CC9900"/>
                </a:solidFill>
                <a:cs typeface="Arial" charset="0"/>
              </a:rPr>
              <a:t>primary</a:t>
            </a:r>
            <a:r>
              <a:rPr lang="en-US" sz="2000" dirty="0">
                <a:cs typeface="Arial" charset="0"/>
              </a:rPr>
              <a:t> sensory neurons are </a:t>
            </a:r>
            <a:r>
              <a:rPr lang="en-US" sz="2000" b="1" dirty="0">
                <a:solidFill>
                  <a:srgbClr val="CC9900"/>
                </a:solidFill>
                <a:cs typeface="Arial" charset="0"/>
              </a:rPr>
              <a:t>unipolar</a:t>
            </a:r>
            <a:r>
              <a:rPr lang="en-US" sz="2000" dirty="0">
                <a:cs typeface="Arial" charset="0"/>
              </a:rPr>
              <a:t> &amp; cell bodies located in ganglia </a:t>
            </a:r>
            <a:r>
              <a:rPr lang="en-US" sz="2000" b="1" dirty="0">
                <a:solidFill>
                  <a:srgbClr val="CC9900"/>
                </a:solidFill>
                <a:cs typeface="Arial" charset="0"/>
              </a:rPr>
              <a:t>outside</a:t>
            </a:r>
            <a:r>
              <a:rPr lang="en-US" sz="2000" dirty="0">
                <a:cs typeface="Arial" charset="0"/>
              </a:rPr>
              <a:t> CNS</a:t>
            </a:r>
          </a:p>
          <a:p>
            <a:pPr marL="231775" indent="-231775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higher order sensory neurons all multipolar &amp; reside entirely within CNS – conduction to higher brain </a:t>
            </a:r>
            <a:r>
              <a:rPr lang="en-US" sz="2000" dirty="0" err="1">
                <a:cs typeface="Arial" charset="0"/>
              </a:rPr>
              <a:t>centres</a:t>
            </a:r>
            <a:r>
              <a:rPr lang="en-US" sz="2000" dirty="0">
                <a:cs typeface="Arial" charset="0"/>
              </a:rPr>
              <a:t> for interpretation</a:t>
            </a:r>
          </a:p>
          <a:p>
            <a:pPr marL="231775" indent="-231775">
              <a:lnSpc>
                <a:spcPct val="75000"/>
              </a:lnSpc>
              <a:spcBef>
                <a:spcPct val="50000"/>
              </a:spcBef>
              <a:buFontTx/>
              <a:buAutoNum type="romanLcParenBoth" startAt="2"/>
            </a:pPr>
            <a:r>
              <a:rPr lang="en-US" sz="2000" dirty="0">
                <a:solidFill>
                  <a:srgbClr val="CC9900"/>
                </a:solidFill>
              </a:rPr>
              <a:t>motor:</a:t>
            </a:r>
            <a:r>
              <a:rPr lang="en-US" sz="2000" dirty="0"/>
              <a:t>  </a:t>
            </a:r>
            <a:r>
              <a:rPr lang="en-US" sz="2000" b="1" dirty="0">
                <a:solidFill>
                  <a:srgbClr val="CC9900"/>
                </a:solidFill>
              </a:rPr>
              <a:t>away</a:t>
            </a:r>
            <a:r>
              <a:rPr lang="en-US" sz="2000" dirty="0"/>
              <a:t> from CNS to effector organs like muscle &amp; glands; multipolar; most cell bodies reside in CNS</a:t>
            </a:r>
          </a:p>
          <a:p>
            <a:pPr marL="231775" indent="-231775">
              <a:lnSpc>
                <a:spcPct val="75000"/>
              </a:lnSpc>
              <a:spcBef>
                <a:spcPct val="50000"/>
              </a:spcBef>
              <a:buFontTx/>
              <a:buAutoNum type="romanLcParenBoth" startAt="2"/>
            </a:pPr>
            <a:r>
              <a:rPr lang="en-US" sz="2000" dirty="0">
                <a:solidFill>
                  <a:srgbClr val="CC9900"/>
                </a:solidFill>
              </a:rPr>
              <a:t>association (interneurons):</a:t>
            </a:r>
            <a:r>
              <a:rPr lang="en-US" sz="2000" dirty="0"/>
              <a:t>  </a:t>
            </a:r>
            <a:r>
              <a:rPr lang="en-US" sz="2000" b="1" dirty="0">
                <a:solidFill>
                  <a:srgbClr val="CC9900"/>
                </a:solidFill>
              </a:rPr>
              <a:t>between</a:t>
            </a:r>
            <a:r>
              <a:rPr lang="en-US" sz="2000" dirty="0"/>
              <a:t> sensory &amp; motor neurons – integration of info; multipolar; most entirely within CNS; </a:t>
            </a:r>
            <a:r>
              <a:rPr lang="en-US" sz="2000" b="1" dirty="0">
                <a:solidFill>
                  <a:srgbClr val="CC9900"/>
                </a:solidFill>
              </a:rPr>
              <a:t>99%</a:t>
            </a:r>
            <a:r>
              <a:rPr lang="en-US" sz="2000" dirty="0"/>
              <a:t> of neurons of the </a:t>
            </a:r>
            <a:r>
              <a:rPr lang="en-US" sz="2000" dirty="0" smtClean="0"/>
              <a:t>body makes connection</a:t>
            </a:r>
            <a:endParaRPr lang="en-US" sz="2000" dirty="0"/>
          </a:p>
        </p:txBody>
      </p:sp>
      <p:pic>
        <p:nvPicPr>
          <p:cNvPr id="9219" name="Picture 3" descr="brain-neurons"/>
          <p:cNvPicPr>
            <a:picLocks noChangeAspect="1" noChangeArrowheads="1" noCrop="1"/>
          </p:cNvPicPr>
          <p:nvPr/>
        </p:nvPicPr>
        <p:blipFill>
          <a:blip r:embed="rId3" cstate="print">
            <a:lum bright="-12000" contrast="24000"/>
          </a:blip>
          <a:srcRect/>
          <a:stretch>
            <a:fillRect/>
          </a:stretch>
        </p:blipFill>
        <p:spPr bwMode="auto">
          <a:xfrm>
            <a:off x="4095750" y="3729038"/>
            <a:ext cx="4768850" cy="3128962"/>
          </a:xfrm>
          <a:prstGeom prst="rect">
            <a:avLst/>
          </a:prstGeom>
          <a:noFill/>
        </p:spPr>
      </p:pic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5051425" y="6369050"/>
            <a:ext cx="3054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200">
                <a:hlinkClick r:id="rId4"/>
              </a:rPr>
              <a:t>http://www.prokop.co.uk/Research/LAYMAN/1-brain-intro.html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2589213" y="5795963"/>
            <a:ext cx="1082348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339966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12.2</a:t>
            </a:r>
            <a:endParaRPr lang="en-US" dirty="0"/>
          </a:p>
        </p:txBody>
      </p:sp>
      <p:pic>
        <p:nvPicPr>
          <p:cNvPr id="1026" name="Picture 2" descr="E:\Chapter_12\D_JPEG_Images_and_Tables\Unlabeled_without_leaders\figure_12_02c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4593" t="854" r="35989" b="14718"/>
          <a:stretch>
            <a:fillRect/>
          </a:stretch>
        </p:blipFill>
        <p:spPr bwMode="auto">
          <a:xfrm>
            <a:off x="4140980" y="2341756"/>
            <a:ext cx="4969565" cy="4427036"/>
          </a:xfrm>
          <a:prstGeom prst="rect">
            <a:avLst/>
          </a:prstGeom>
          <a:noFill/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52400" y="241185"/>
            <a:ext cx="4983163" cy="320675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609600" indent="-609600">
              <a:lnSpc>
                <a:spcPct val="80000"/>
              </a:lnSpc>
              <a:spcBef>
                <a:spcPct val="50000"/>
              </a:spcBef>
            </a:pPr>
            <a:r>
              <a:rPr lang="en-US" sz="2000" b="1" u="sng" dirty="0">
                <a:solidFill>
                  <a:srgbClr val="339966"/>
                </a:solidFill>
              </a:rPr>
              <a:t>The </a:t>
            </a:r>
            <a:r>
              <a:rPr lang="en-US" sz="2000" b="1" u="sng" dirty="0" smtClean="0">
                <a:solidFill>
                  <a:srgbClr val="339966"/>
                </a:solidFill>
              </a:rPr>
              <a:t>Brain </a:t>
            </a:r>
            <a:r>
              <a:rPr lang="en-US" sz="2000" u="sng" dirty="0" smtClean="0">
                <a:solidFill>
                  <a:srgbClr val="339966"/>
                </a:solidFill>
              </a:rPr>
              <a:t>(jump to chapter 12 here)</a:t>
            </a:r>
            <a:endParaRPr lang="en-US" sz="2000" u="sng" dirty="0">
              <a:solidFill>
                <a:srgbClr val="339966"/>
              </a:solidFill>
            </a:endParaRPr>
          </a:p>
          <a:p>
            <a:pPr marL="609600" indent="-609600"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complexity of wiring rather than size is what matters</a:t>
            </a:r>
          </a:p>
          <a:p>
            <a:pPr marL="609600" indent="-609600">
              <a:lnSpc>
                <a:spcPct val="80000"/>
              </a:lnSpc>
              <a:spcBef>
                <a:spcPct val="50000"/>
              </a:spcBef>
            </a:pPr>
            <a:r>
              <a:rPr lang="en-US" sz="2000" i="1" u="sng" dirty="0">
                <a:solidFill>
                  <a:srgbClr val="339966"/>
                </a:solidFill>
              </a:rPr>
              <a:t>subdivisions:</a:t>
            </a:r>
            <a:r>
              <a:rPr lang="en-US" sz="2000" dirty="0"/>
              <a:t>	</a:t>
            </a:r>
          </a:p>
          <a:p>
            <a:pPr marL="609600" indent="-609600" algn="ctr">
              <a:lnSpc>
                <a:spcPct val="80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339966"/>
                </a:solidFill>
              </a:rPr>
              <a:t>cerebral hemispheres</a:t>
            </a:r>
          </a:p>
          <a:p>
            <a:pPr marL="609600" indent="-609600" algn="ctr">
              <a:lnSpc>
                <a:spcPct val="80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339966"/>
                </a:solidFill>
              </a:rPr>
              <a:t>diencephalon</a:t>
            </a:r>
            <a:r>
              <a:rPr lang="en-US" sz="2000" b="1" dirty="0"/>
              <a:t> </a:t>
            </a:r>
            <a:r>
              <a:rPr lang="en-US" sz="2000" dirty="0"/>
              <a:t>(thalamus, </a:t>
            </a:r>
            <a:r>
              <a:rPr lang="en-US" sz="2000" dirty="0" err="1"/>
              <a:t>hypothalamus,epithalamus</a:t>
            </a:r>
            <a:r>
              <a:rPr lang="en-US" sz="2000" dirty="0"/>
              <a:t>)</a:t>
            </a:r>
          </a:p>
          <a:p>
            <a:pPr marL="609600" indent="-609600" algn="ctr">
              <a:lnSpc>
                <a:spcPct val="80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339966"/>
                </a:solidFill>
              </a:rPr>
              <a:t>brain stem</a:t>
            </a:r>
            <a:r>
              <a:rPr lang="en-US" sz="2000" b="1" dirty="0"/>
              <a:t> </a:t>
            </a:r>
            <a:r>
              <a:rPr lang="en-US" sz="2000" dirty="0"/>
              <a:t>(midbrain, pons, medulla)</a:t>
            </a:r>
          </a:p>
          <a:p>
            <a:pPr marL="609600" indent="-609600" algn="ctr">
              <a:lnSpc>
                <a:spcPct val="80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339966"/>
                </a:solidFill>
              </a:rPr>
              <a:t>cerebellum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0" y="0"/>
            <a:ext cx="91440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000" i="1" u="sng" dirty="0">
                <a:solidFill>
                  <a:srgbClr val="339966"/>
                </a:solidFill>
              </a:rPr>
              <a:t>Arrangement of gray &amp; white matter:</a:t>
            </a:r>
          </a:p>
          <a:p>
            <a:pPr algn="ctr"/>
            <a:endParaRPr lang="en-US" sz="800" i="1" u="sng" dirty="0">
              <a:solidFill>
                <a:srgbClr val="339966"/>
              </a:solidFill>
            </a:endParaRPr>
          </a:p>
          <a:p>
            <a:pPr algn="ctr"/>
            <a:r>
              <a:rPr lang="en-US" sz="2000" b="1" dirty="0">
                <a:solidFill>
                  <a:srgbClr val="339966"/>
                </a:solidFill>
              </a:rPr>
              <a:t>Spinal cord</a:t>
            </a:r>
            <a:r>
              <a:rPr lang="en-US" sz="2000" dirty="0"/>
              <a:t> </a:t>
            </a:r>
            <a:r>
              <a:rPr lang="en-US" sz="2000" dirty="0" smtClean="0"/>
              <a:t>has </a:t>
            </a:r>
            <a:r>
              <a:rPr lang="en-US" sz="2000" dirty="0"/>
              <a:t>central cavity surrounded by gray </a:t>
            </a:r>
            <a:r>
              <a:rPr lang="en-US" sz="2000" dirty="0" smtClean="0"/>
              <a:t>matter (cell bodies and dendritic regions) </a:t>
            </a:r>
            <a:r>
              <a:rPr lang="en-US" sz="2000" dirty="0"/>
              <a:t>&amp; </a:t>
            </a:r>
            <a:r>
              <a:rPr lang="en-US" sz="2000" dirty="0" smtClean="0"/>
              <a:t>white </a:t>
            </a:r>
            <a:r>
              <a:rPr lang="en-US" sz="2000" dirty="0"/>
              <a:t>matter </a:t>
            </a:r>
            <a:r>
              <a:rPr lang="en-US" sz="2000" dirty="0" smtClean="0"/>
              <a:t>(fat/myelin sheath and axons)</a:t>
            </a:r>
          </a:p>
          <a:p>
            <a:pPr algn="ctr"/>
            <a:r>
              <a:rPr lang="en-US" sz="2000" b="1" dirty="0" smtClean="0">
                <a:solidFill>
                  <a:srgbClr val="339966"/>
                </a:solidFill>
              </a:rPr>
              <a:t>Brain</a:t>
            </a:r>
            <a:r>
              <a:rPr lang="en-US" sz="2000" dirty="0" smtClean="0"/>
              <a:t> </a:t>
            </a:r>
            <a:r>
              <a:rPr lang="en-US" sz="2000" dirty="0"/>
              <a:t>has same design, but with additional regions of gray matter; </a:t>
            </a:r>
            <a:endParaRPr lang="en-US" sz="2000" dirty="0" smtClean="0"/>
          </a:p>
          <a:p>
            <a:pPr algn="ctr"/>
            <a:r>
              <a:rPr lang="en-US" sz="2000" dirty="0" smtClean="0"/>
              <a:t>cerebral </a:t>
            </a:r>
            <a:r>
              <a:rPr lang="en-US" sz="2000" dirty="0"/>
              <a:t>hemispheres &amp; cerebellum have outer “bark” of gray matter</a:t>
            </a:r>
          </a:p>
          <a:p>
            <a:pPr algn="ctr"/>
            <a:endParaRPr lang="en-US" sz="2000" i="1" u="sng" dirty="0">
              <a:solidFill>
                <a:srgbClr val="339966"/>
              </a:solidFill>
            </a:endParaRPr>
          </a:p>
        </p:txBody>
      </p:sp>
      <p:pic>
        <p:nvPicPr>
          <p:cNvPr id="11269" name="Picture 5" descr="E:\Chapter_12\B_JPEG_Images_and_Tables\a_labeled\figure_12_04_labeled.jpg"/>
          <p:cNvPicPr>
            <a:picLocks noChangeAspect="1" noChangeArrowheads="1"/>
          </p:cNvPicPr>
          <p:nvPr/>
        </p:nvPicPr>
        <p:blipFill>
          <a:blip r:embed="rId2" cstate="print"/>
          <a:srcRect l="2390" t="1923" r="2562" b="5769"/>
          <a:stretch>
            <a:fillRect/>
          </a:stretch>
        </p:blipFill>
        <p:spPr bwMode="auto">
          <a:xfrm>
            <a:off x="3448889" y="1863970"/>
            <a:ext cx="5460650" cy="4958861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211016" y="2666890"/>
            <a:ext cx="316523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i="1" u="sng" dirty="0" smtClean="0">
                <a:solidFill>
                  <a:srgbClr val="339966"/>
                </a:solidFill>
              </a:rPr>
              <a:t>Ventricles of the Brain:</a:t>
            </a:r>
          </a:p>
          <a:p>
            <a:pPr algn="ctr"/>
            <a:r>
              <a:rPr lang="en-US" sz="2000" dirty="0" smtClean="0"/>
              <a:t>•  continuous with one another and with central cavity of spinal cord</a:t>
            </a:r>
          </a:p>
          <a:p>
            <a:pPr algn="ctr"/>
            <a:r>
              <a:rPr lang="en-US" sz="2000" dirty="0" smtClean="0"/>
              <a:t>•  filled with CSF &amp; lined by </a:t>
            </a:r>
            <a:r>
              <a:rPr lang="en-US" sz="2000" b="1" dirty="0" err="1" smtClean="0">
                <a:solidFill>
                  <a:srgbClr val="339966"/>
                </a:solidFill>
              </a:rPr>
              <a:t>ependymal</a:t>
            </a:r>
            <a:r>
              <a:rPr lang="en-US" sz="2000" dirty="0" smtClean="0"/>
              <a:t> cells</a:t>
            </a:r>
            <a:endParaRPr lang="en-US" sz="2000" dirty="0"/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2205714" y="6091467"/>
            <a:ext cx="1749197" cy="338554"/>
          </a:xfrm>
          <a:prstGeom prst="rect">
            <a:avLst/>
          </a:prstGeom>
          <a:noFill/>
          <a:ln w="9525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dirty="0"/>
              <a:t>Fig. </a:t>
            </a:r>
            <a:r>
              <a:rPr lang="en-US" sz="1600" dirty="0" smtClean="0"/>
              <a:t>12.4 (8</a:t>
            </a:r>
            <a:r>
              <a:rPr lang="en-US" sz="1600" baseline="30000" dirty="0" smtClean="0"/>
              <a:t>th</a:t>
            </a:r>
            <a:r>
              <a:rPr lang="en-US" sz="1600" dirty="0" smtClean="0"/>
              <a:t> ed.)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71438" y="28575"/>
            <a:ext cx="9144000" cy="2911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>
              <a:lnSpc>
                <a:spcPct val="75000"/>
              </a:lnSpc>
              <a:spcBef>
                <a:spcPct val="50000"/>
              </a:spcBef>
            </a:pPr>
            <a:r>
              <a:rPr lang="en-US" sz="2000" i="1" u="sng">
                <a:solidFill>
                  <a:srgbClr val="0066CC"/>
                </a:solidFill>
              </a:rPr>
              <a:t>Ventricles (cont):</a:t>
            </a:r>
          </a:p>
          <a:p>
            <a:pPr marL="495300" indent="-495300">
              <a:lnSpc>
                <a:spcPct val="75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2000"/>
              <a:t>Paired </a:t>
            </a:r>
            <a:r>
              <a:rPr lang="en-US" sz="2000" b="1">
                <a:solidFill>
                  <a:srgbClr val="0066CC"/>
                </a:solidFill>
              </a:rPr>
              <a:t>lateral ventricles</a:t>
            </a:r>
            <a:r>
              <a:rPr lang="en-US" sz="2000"/>
              <a:t> separated by narrow </a:t>
            </a:r>
            <a:r>
              <a:rPr lang="en-US" sz="2000">
                <a:solidFill>
                  <a:srgbClr val="0066CC"/>
                </a:solidFill>
              </a:rPr>
              <a:t>septum pellucidum</a:t>
            </a:r>
          </a:p>
          <a:p>
            <a:pPr marL="495300" indent="-495300">
              <a:lnSpc>
                <a:spcPct val="75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2000"/>
              <a:t>Each communicates with narrow </a:t>
            </a:r>
            <a:r>
              <a:rPr lang="en-US" sz="2000" b="1">
                <a:solidFill>
                  <a:srgbClr val="0066CC"/>
                </a:solidFill>
              </a:rPr>
              <a:t>3</a:t>
            </a:r>
            <a:r>
              <a:rPr lang="en-US" sz="2000" b="1" baseline="30000">
                <a:solidFill>
                  <a:srgbClr val="0066CC"/>
                </a:solidFill>
              </a:rPr>
              <a:t>rd</a:t>
            </a:r>
            <a:r>
              <a:rPr lang="en-US" sz="2000" b="1">
                <a:solidFill>
                  <a:srgbClr val="0066CC"/>
                </a:solidFill>
              </a:rPr>
              <a:t> ventricle</a:t>
            </a:r>
            <a:r>
              <a:rPr lang="en-US" sz="2000"/>
              <a:t> in diencephalon via </a:t>
            </a:r>
            <a:r>
              <a:rPr lang="en-US" sz="2000">
                <a:solidFill>
                  <a:srgbClr val="0066CC"/>
                </a:solidFill>
              </a:rPr>
              <a:t>interventricular foramen</a:t>
            </a:r>
          </a:p>
          <a:p>
            <a:pPr marL="495300" indent="-495300">
              <a:lnSpc>
                <a:spcPct val="75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2000"/>
              <a:t>3</a:t>
            </a:r>
            <a:r>
              <a:rPr lang="en-US" sz="2000" baseline="30000"/>
              <a:t>rd</a:t>
            </a:r>
            <a:r>
              <a:rPr lang="en-US" sz="2000"/>
              <a:t> ventricle continuous with </a:t>
            </a:r>
            <a:r>
              <a:rPr lang="en-US" sz="2000" b="1">
                <a:solidFill>
                  <a:srgbClr val="0066CC"/>
                </a:solidFill>
              </a:rPr>
              <a:t>4</a:t>
            </a:r>
            <a:r>
              <a:rPr lang="en-US" sz="2000" b="1" baseline="30000">
                <a:solidFill>
                  <a:srgbClr val="0066CC"/>
                </a:solidFill>
              </a:rPr>
              <a:t>th</a:t>
            </a:r>
            <a:r>
              <a:rPr lang="en-US" sz="2000" b="1">
                <a:solidFill>
                  <a:srgbClr val="0066CC"/>
                </a:solidFill>
              </a:rPr>
              <a:t> ventricle</a:t>
            </a:r>
            <a:r>
              <a:rPr lang="en-US" sz="2000"/>
              <a:t> (dorsal to pons) via </a:t>
            </a:r>
            <a:r>
              <a:rPr lang="en-US" sz="2000">
                <a:solidFill>
                  <a:srgbClr val="0066CC"/>
                </a:solidFill>
              </a:rPr>
              <a:t>cerebral aqueduct</a:t>
            </a:r>
          </a:p>
          <a:p>
            <a:pPr marL="495300" indent="-495300">
              <a:lnSpc>
                <a:spcPct val="75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2000"/>
              <a:t>4</a:t>
            </a:r>
            <a:r>
              <a:rPr lang="en-US" sz="2000" baseline="30000"/>
              <a:t>th</a:t>
            </a:r>
            <a:r>
              <a:rPr lang="en-US" sz="2000"/>
              <a:t> ventricle continuous with central canal </a:t>
            </a:r>
          </a:p>
          <a:p>
            <a:pPr marL="495300" indent="-495300">
              <a:lnSpc>
                <a:spcPct val="75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2000"/>
              <a:t>3 </a:t>
            </a:r>
            <a:r>
              <a:rPr lang="en-US" sz="2000" b="1">
                <a:solidFill>
                  <a:srgbClr val="0066CC"/>
                </a:solidFill>
              </a:rPr>
              <a:t>apertures </a:t>
            </a:r>
            <a:r>
              <a:rPr lang="en-US" sz="2000"/>
              <a:t>(paired </a:t>
            </a:r>
            <a:r>
              <a:rPr lang="en-US" sz="2000">
                <a:solidFill>
                  <a:srgbClr val="0066CC"/>
                </a:solidFill>
              </a:rPr>
              <a:t>lateral apertures</a:t>
            </a:r>
            <a:r>
              <a:rPr lang="en-US" sz="2000"/>
              <a:t> &amp; </a:t>
            </a:r>
            <a:r>
              <a:rPr lang="en-US" sz="2000">
                <a:solidFill>
                  <a:srgbClr val="0066CC"/>
                </a:solidFill>
              </a:rPr>
              <a:t>median aperture</a:t>
            </a:r>
            <a:r>
              <a:rPr lang="en-US" sz="2000"/>
              <a:t>) connect ventricles to </a:t>
            </a:r>
            <a:r>
              <a:rPr lang="en-US" sz="2000" b="1">
                <a:solidFill>
                  <a:srgbClr val="0066CC"/>
                </a:solidFill>
              </a:rPr>
              <a:t>subarachnoid space</a:t>
            </a:r>
            <a:r>
              <a:rPr lang="en-US" sz="2000"/>
              <a:t> (surrounds brain)</a:t>
            </a:r>
          </a:p>
        </p:txBody>
      </p:sp>
      <p:pic>
        <p:nvPicPr>
          <p:cNvPr id="12291" name="Picture 3" descr="ha5lf1206ab_c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48283" t="5681" r="8798" b="24431"/>
          <a:stretch>
            <a:fillRect/>
          </a:stretch>
        </p:blipFill>
        <p:spPr bwMode="auto">
          <a:xfrm>
            <a:off x="269875" y="3175000"/>
            <a:ext cx="4114800" cy="3373438"/>
          </a:xfrm>
          <a:prstGeom prst="rect">
            <a:avLst/>
          </a:prstGeom>
          <a:noFill/>
        </p:spPr>
      </p:pic>
      <p:pic>
        <p:nvPicPr>
          <p:cNvPr id="12292" name="Picture 4" descr="12_7a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3391" t="3677" r="3391" b="6242"/>
          <a:stretch>
            <a:fillRect/>
          </a:stretch>
        </p:blipFill>
        <p:spPr bwMode="auto">
          <a:xfrm>
            <a:off x="4746868" y="2922588"/>
            <a:ext cx="4267200" cy="387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565150" y="6264275"/>
            <a:ext cx="1771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/>
              <a:t>Left lateral view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5096975" y="6441464"/>
            <a:ext cx="1504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dirty="0"/>
              <a:t>Anterior view</a:t>
            </a: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7597938" y="6221413"/>
            <a:ext cx="1082349" cy="369332"/>
          </a:xfrm>
          <a:prstGeom prst="rect">
            <a:avLst/>
          </a:prstGeom>
          <a:noFill/>
          <a:ln w="9525">
            <a:solidFill>
              <a:srgbClr val="0066CC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dirty="0"/>
              <a:t>Fig. </a:t>
            </a:r>
            <a:r>
              <a:rPr lang="en-US" dirty="0" smtClean="0"/>
              <a:t>12.3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325012" y="5097391"/>
            <a:ext cx="1197765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9933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dirty="0"/>
              <a:t>Fig. </a:t>
            </a:r>
            <a:r>
              <a:rPr lang="en-US" dirty="0" smtClean="0"/>
              <a:t>12.4c</a:t>
            </a:r>
            <a:endParaRPr lang="en-CA" dirty="0"/>
          </a:p>
        </p:txBody>
      </p:sp>
      <p:pic>
        <p:nvPicPr>
          <p:cNvPr id="2050" name="Picture 2" descr="E:\Chapter_12\D_JPEG_Images_and_Tables\Unlabeled_without_leaders\figure_12_04d_unlabeled.jpg"/>
          <p:cNvPicPr>
            <a:picLocks noChangeAspect="1" noChangeArrowheads="1"/>
          </p:cNvPicPr>
          <p:nvPr/>
        </p:nvPicPr>
        <p:blipFill>
          <a:blip r:embed="rId3" cstate="print"/>
          <a:srcRect l="12918" t="12226" b="15142"/>
          <a:stretch>
            <a:fillRect/>
          </a:stretch>
        </p:blipFill>
        <p:spPr bwMode="auto">
          <a:xfrm>
            <a:off x="6160550" y="167270"/>
            <a:ext cx="2983450" cy="2408661"/>
          </a:xfrm>
          <a:prstGeom prst="rect">
            <a:avLst/>
          </a:prstGeom>
          <a:noFill/>
        </p:spPr>
      </p:pic>
      <p:pic>
        <p:nvPicPr>
          <p:cNvPr id="6" name="Picture 5" descr="E:\Chapter_12\B_JPEG_Images_and_Tables\a_labeled\figure_12_06a_labeled.jpg"/>
          <p:cNvPicPr>
            <a:picLocks noChangeAspect="1" noChangeArrowheads="1"/>
          </p:cNvPicPr>
          <p:nvPr/>
        </p:nvPicPr>
        <p:blipFill>
          <a:blip r:embed="rId4" cstate="print"/>
          <a:srcRect l="1860" t="2289" r="2178" b="10531"/>
          <a:stretch>
            <a:fillRect/>
          </a:stretch>
        </p:blipFill>
        <p:spPr bwMode="auto">
          <a:xfrm>
            <a:off x="0" y="0"/>
            <a:ext cx="6133171" cy="4833427"/>
          </a:xfrm>
          <a:prstGeom prst="rect">
            <a:avLst/>
          </a:prstGeom>
          <a:noFill/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3270738" y="4267200"/>
            <a:ext cx="5873262" cy="2590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 b="1" u="sng" dirty="0">
                <a:solidFill>
                  <a:srgbClr val="993300"/>
                </a:solidFill>
              </a:rPr>
              <a:t>A1.  The Cerebral Hemispheres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superior; ~83% of brain mass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sz="2000" b="1" dirty="0" err="1">
                <a:solidFill>
                  <a:srgbClr val="993300"/>
                </a:solidFill>
                <a:cs typeface="Arial" charset="0"/>
              </a:rPr>
              <a:t>gyri</a:t>
            </a:r>
            <a:r>
              <a:rPr lang="en-US" sz="2000" dirty="0">
                <a:cs typeface="Arial" charset="0"/>
              </a:rPr>
              <a:t> separated by </a:t>
            </a:r>
            <a:r>
              <a:rPr lang="en-US" sz="2000" b="1" dirty="0" err="1">
                <a:solidFill>
                  <a:srgbClr val="993300"/>
                </a:solidFill>
                <a:cs typeface="Arial" charset="0"/>
              </a:rPr>
              <a:t>sulci</a:t>
            </a:r>
            <a:r>
              <a:rPr lang="en-US" sz="2000" dirty="0">
                <a:cs typeface="Arial" charset="0"/>
              </a:rPr>
              <a:t>; anatomical landmarks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longitudinal fissure; </a:t>
            </a:r>
            <a:r>
              <a:rPr lang="en-US" sz="2000" dirty="0" smtClean="0">
                <a:cs typeface="Arial" charset="0"/>
              </a:rPr>
              <a:t>transverse cerebral </a:t>
            </a:r>
            <a:r>
              <a:rPr lang="en-US" sz="2000" dirty="0">
                <a:cs typeface="Arial" charset="0"/>
              </a:rPr>
              <a:t>fissure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993300"/>
                </a:solidFill>
              </a:rPr>
              <a:t>Lobes</a:t>
            </a:r>
            <a:r>
              <a:rPr lang="en-US" sz="2000" dirty="0"/>
              <a:t>: frontal, parietal, occipital, temporal, insular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central </a:t>
            </a:r>
            <a:r>
              <a:rPr lang="en-US" sz="2000" dirty="0" err="1">
                <a:cs typeface="Arial" charset="0"/>
              </a:rPr>
              <a:t>sulcus</a:t>
            </a:r>
            <a:r>
              <a:rPr lang="en-US" sz="2000" dirty="0">
                <a:cs typeface="Arial" charset="0"/>
              </a:rPr>
              <a:t>: </a:t>
            </a:r>
            <a:r>
              <a:rPr lang="en-US" sz="2000" dirty="0" err="1">
                <a:cs typeface="Arial" charset="0"/>
              </a:rPr>
              <a:t>precentral</a:t>
            </a:r>
            <a:r>
              <a:rPr lang="en-US" sz="2000" dirty="0">
                <a:cs typeface="Arial" charset="0"/>
              </a:rPr>
              <a:t>/</a:t>
            </a:r>
            <a:r>
              <a:rPr lang="en-US" sz="2000" dirty="0" err="1">
                <a:cs typeface="Arial" charset="0"/>
              </a:rPr>
              <a:t>postcentral</a:t>
            </a:r>
            <a:r>
              <a:rPr lang="en-US" sz="2000" dirty="0">
                <a:cs typeface="Arial" charset="0"/>
              </a:rPr>
              <a:t> gyrus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 dirty="0" err="1">
                <a:cs typeface="Arial" charset="0"/>
              </a:rPr>
              <a:t>parieto</a:t>
            </a:r>
            <a:r>
              <a:rPr lang="en-US" sz="2000" dirty="0">
                <a:cs typeface="Arial" charset="0"/>
              </a:rPr>
              <a:t>-occipital </a:t>
            </a:r>
            <a:r>
              <a:rPr lang="en-US" sz="2000" dirty="0" err="1">
                <a:cs typeface="Arial" charset="0"/>
              </a:rPr>
              <a:t>sulcus</a:t>
            </a:r>
            <a:r>
              <a:rPr lang="en-US" sz="2000" dirty="0">
                <a:cs typeface="Arial" charset="0"/>
              </a:rPr>
              <a:t>, lateral </a:t>
            </a:r>
            <a:r>
              <a:rPr lang="en-US" sz="2000" dirty="0" err="1">
                <a:cs typeface="Arial" charset="0"/>
              </a:rPr>
              <a:t>sulcus</a:t>
            </a:r>
            <a:endParaRPr lang="en-US" sz="2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4"/>
          <p:cNvPicPr>
            <a:picLocks noChangeAspect="1" noChangeArrowheads="1"/>
          </p:cNvPicPr>
          <p:nvPr/>
        </p:nvPicPr>
        <p:blipFill>
          <a:blip r:embed="rId2" cstate="print">
            <a:lum bright="-12000" contrast="24000"/>
          </a:blip>
          <a:srcRect l="34538" t="3152" r="999" b="6757"/>
          <a:stretch>
            <a:fillRect/>
          </a:stretch>
        </p:blipFill>
        <p:spPr bwMode="auto">
          <a:xfrm>
            <a:off x="2555631" y="0"/>
            <a:ext cx="4911969" cy="3810000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</p:pic>
      <p:pic>
        <p:nvPicPr>
          <p:cNvPr id="14339" name="Picture 3" descr="14"/>
          <p:cNvPicPr>
            <a:picLocks noChangeAspect="1" noChangeArrowheads="1"/>
          </p:cNvPicPr>
          <p:nvPr/>
        </p:nvPicPr>
        <p:blipFill>
          <a:blip r:embed="rId3" cstate="print">
            <a:lum bright="-12000" contrast="24000"/>
          </a:blip>
          <a:srcRect l="2000" t="2826" r="2000" b="8722"/>
          <a:stretch>
            <a:fillRect/>
          </a:stretch>
        </p:blipFill>
        <p:spPr bwMode="auto">
          <a:xfrm>
            <a:off x="2057400" y="3535363"/>
            <a:ext cx="7086600" cy="3322637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009284" y="6238020"/>
            <a:ext cx="1895475" cy="376237"/>
          </a:xfrm>
          <a:prstGeom prst="rect">
            <a:avLst/>
          </a:prstGeom>
          <a:solidFill>
            <a:schemeClr val="bg1"/>
          </a:solidFill>
          <a:ln w="9525">
            <a:solidFill>
              <a:srgbClr val="9933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/>
              <a:t>Fig. 14.11 (T&amp;G)</a:t>
            </a:r>
            <a:endParaRPr lang="en-CA"/>
          </a:p>
        </p:txBody>
      </p:sp>
      <p:pic>
        <p:nvPicPr>
          <p:cNvPr id="7" name="Picture 2" descr="14"/>
          <p:cNvPicPr>
            <a:picLocks noChangeAspect="1" noChangeArrowheads="1"/>
          </p:cNvPicPr>
          <p:nvPr/>
        </p:nvPicPr>
        <p:blipFill>
          <a:blip r:embed="rId2" cstate="print">
            <a:lum bright="-12000" contrast="24000"/>
          </a:blip>
          <a:srcRect l="999" t="45010" r="65000" b="6757"/>
          <a:stretch>
            <a:fillRect/>
          </a:stretch>
        </p:blipFill>
        <p:spPr bwMode="auto">
          <a:xfrm>
            <a:off x="0" y="1160585"/>
            <a:ext cx="2590800" cy="2039815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296850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79400" indent="-279400">
              <a:lnSpc>
                <a:spcPct val="85000"/>
              </a:lnSpc>
              <a:spcBef>
                <a:spcPct val="50000"/>
              </a:spcBef>
            </a:pPr>
            <a:r>
              <a:rPr lang="en-US" sz="2400" b="1" i="1" u="sng" dirty="0">
                <a:solidFill>
                  <a:srgbClr val="6666FF"/>
                </a:solidFill>
              </a:rPr>
              <a:t>Cerebral cortex:</a:t>
            </a:r>
            <a:endParaRPr lang="en-US" sz="2400" dirty="0">
              <a:solidFill>
                <a:srgbClr val="6666FF"/>
              </a:solidFill>
            </a:endParaRPr>
          </a:p>
          <a:p>
            <a:pPr marL="279400" indent="-279400">
              <a:lnSpc>
                <a:spcPct val="8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allows us to perceive, communicate, remember, understand, appreciate, initiate voluntary movements  --  </a:t>
            </a:r>
            <a:r>
              <a:rPr lang="en-US" sz="2000" b="1" dirty="0">
                <a:solidFill>
                  <a:srgbClr val="6666FF"/>
                </a:solidFill>
                <a:cs typeface="Arial" charset="0"/>
              </a:rPr>
              <a:t>conscious </a:t>
            </a:r>
            <a:r>
              <a:rPr lang="en-US" sz="2000" b="1" dirty="0" smtClean="0">
                <a:solidFill>
                  <a:srgbClr val="6666FF"/>
                </a:solidFill>
                <a:cs typeface="Arial" charset="0"/>
              </a:rPr>
              <a:t>behaviour (Association)</a:t>
            </a:r>
            <a:endParaRPr lang="en-US" sz="2000" b="1" dirty="0">
              <a:solidFill>
                <a:srgbClr val="6666FF"/>
              </a:solidFill>
              <a:cs typeface="Arial" charset="0"/>
            </a:endParaRPr>
          </a:p>
          <a:p>
            <a:pPr marL="279400" indent="-279400">
              <a:lnSpc>
                <a:spcPct val="85000"/>
              </a:lnSpc>
              <a:spcBef>
                <a:spcPct val="50000"/>
              </a:spcBef>
            </a:pPr>
            <a:r>
              <a:rPr lang="en-CA" sz="2000" dirty="0">
                <a:cs typeface="Arial" charset="0"/>
              </a:rPr>
              <a:t>•</a:t>
            </a:r>
            <a:r>
              <a:rPr lang="en-US" sz="2000" dirty="0">
                <a:cs typeface="Arial" charset="0"/>
              </a:rPr>
              <a:t>  cell bodies, dendrites &amp; </a:t>
            </a:r>
            <a:r>
              <a:rPr lang="en-US" sz="2000" dirty="0" err="1">
                <a:cs typeface="Arial" charset="0"/>
              </a:rPr>
              <a:t>unmyelinated</a:t>
            </a:r>
            <a:r>
              <a:rPr lang="en-US" sz="2000" dirty="0">
                <a:cs typeface="Arial" charset="0"/>
              </a:rPr>
              <a:t> axons; only 2-4 mm thick, but many convolutions triple surface area</a:t>
            </a:r>
          </a:p>
          <a:p>
            <a:pPr marL="279400" indent="-279400">
              <a:lnSpc>
                <a:spcPct val="8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</a:t>
            </a:r>
            <a:r>
              <a:rPr lang="en-US" sz="2000" b="1" dirty="0" err="1">
                <a:solidFill>
                  <a:srgbClr val="6666FF"/>
                </a:solidFill>
                <a:cs typeface="Arial" charset="0"/>
              </a:rPr>
              <a:t>Brodmann</a:t>
            </a:r>
            <a:r>
              <a:rPr lang="en-US" sz="2000" dirty="0">
                <a:cs typeface="Arial" charset="0"/>
              </a:rPr>
              <a:t> areas:  numbered according to subtle differences in thickness, structure of contained neurons; some areas link with particular functions; other functions (memory &amp; language) have overlapping domains; more diffusely organized</a:t>
            </a:r>
            <a:endParaRPr lang="en-CA" sz="2000" dirty="0"/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42875" y="2927350"/>
            <a:ext cx="3729038" cy="38449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03225" indent="-403225">
              <a:lnSpc>
                <a:spcPct val="90000"/>
              </a:lnSpc>
              <a:spcBef>
                <a:spcPct val="50000"/>
              </a:spcBef>
            </a:pPr>
            <a:r>
              <a:rPr lang="en-US" sz="2000"/>
              <a:t>(i)  3 functional areas:  </a:t>
            </a:r>
            <a:r>
              <a:rPr lang="en-US" sz="2000" b="1">
                <a:solidFill>
                  <a:srgbClr val="6666FF"/>
                </a:solidFill>
              </a:rPr>
              <a:t>motor</a:t>
            </a:r>
            <a:r>
              <a:rPr lang="en-US" sz="2000"/>
              <a:t>, </a:t>
            </a:r>
            <a:r>
              <a:rPr lang="en-US" sz="2000" b="1">
                <a:solidFill>
                  <a:srgbClr val="6666FF"/>
                </a:solidFill>
              </a:rPr>
              <a:t>sensory</a:t>
            </a:r>
            <a:r>
              <a:rPr lang="en-US" sz="2000"/>
              <a:t> &amp; </a:t>
            </a:r>
            <a:r>
              <a:rPr lang="en-US" sz="2000" b="1">
                <a:solidFill>
                  <a:srgbClr val="6666FF"/>
                </a:solidFill>
              </a:rPr>
              <a:t>association</a:t>
            </a:r>
            <a:endParaRPr lang="en-US" sz="2000"/>
          </a:p>
          <a:p>
            <a:pPr marL="403225" indent="-403225">
              <a:lnSpc>
                <a:spcPct val="90000"/>
              </a:lnSpc>
              <a:spcBef>
                <a:spcPct val="50000"/>
              </a:spcBef>
              <a:buFontTx/>
              <a:buAutoNum type="romanLcParenBoth" startAt="2"/>
            </a:pPr>
            <a:r>
              <a:rPr lang="en-US" sz="2000"/>
              <a:t>each hemisphere handles sensory &amp; motor functions of opposite side of body</a:t>
            </a:r>
          </a:p>
          <a:p>
            <a:pPr marL="403225" indent="-403225">
              <a:lnSpc>
                <a:spcPct val="90000"/>
              </a:lnSpc>
              <a:spcBef>
                <a:spcPct val="50000"/>
              </a:spcBef>
              <a:buFontTx/>
              <a:buAutoNum type="romanLcParenBoth" startAt="2"/>
            </a:pPr>
            <a:r>
              <a:rPr lang="en-US" sz="2000"/>
              <a:t>largely symmetrical, but not 100% equal in function (lateralization)</a:t>
            </a:r>
          </a:p>
          <a:p>
            <a:pPr marL="403225" indent="-403225">
              <a:lnSpc>
                <a:spcPct val="90000"/>
              </a:lnSpc>
              <a:spcBef>
                <a:spcPct val="50000"/>
              </a:spcBef>
              <a:buFontTx/>
              <a:buAutoNum type="romanLcParenBoth" startAt="2"/>
            </a:pPr>
            <a:r>
              <a:rPr lang="en-US" sz="2000"/>
              <a:t>no functional area of cortex acts alone; all conscious behaviour involves entire cortex in some way</a:t>
            </a:r>
            <a:endParaRPr lang="en-CA" sz="2000"/>
          </a:p>
        </p:txBody>
      </p:sp>
      <p:pic>
        <p:nvPicPr>
          <p:cNvPr id="15364" name="Picture 4" descr="12-08a_CerebrlCrtx_3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 l="18279" t="9816" r="32326" b="15031"/>
          <a:stretch>
            <a:fillRect/>
          </a:stretch>
        </p:blipFill>
        <p:spPr bwMode="auto">
          <a:xfrm>
            <a:off x="3794318" y="2852738"/>
            <a:ext cx="5270500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3926042" y="6126163"/>
            <a:ext cx="2069797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6666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dirty="0"/>
              <a:t>Fig. </a:t>
            </a:r>
            <a:r>
              <a:rPr lang="en-US" dirty="0" smtClean="0"/>
              <a:t>12.8a (7</a:t>
            </a:r>
            <a:r>
              <a:rPr lang="en-US" baseline="30000" dirty="0" smtClean="0"/>
              <a:t>th</a:t>
            </a:r>
            <a:r>
              <a:rPr lang="en-US" dirty="0" smtClean="0"/>
              <a:t> ed.)</a:t>
            </a:r>
            <a:endParaRPr lang="en-CA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7684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79400" indent="-279400">
              <a:lnSpc>
                <a:spcPct val="75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2000" i="1" u="sng">
                <a:solidFill>
                  <a:srgbClr val="008080"/>
                </a:solidFill>
              </a:rPr>
              <a:t>Motor Areas:</a:t>
            </a:r>
          </a:p>
          <a:p>
            <a:pPr marL="279400" indent="-279400">
              <a:lnSpc>
                <a:spcPct val="75000"/>
              </a:lnSpc>
              <a:spcBef>
                <a:spcPct val="50000"/>
              </a:spcBef>
            </a:pPr>
            <a:r>
              <a:rPr lang="en-CA" sz="2000">
                <a:cs typeface="Arial" charset="0"/>
              </a:rPr>
              <a:t>•</a:t>
            </a:r>
            <a:r>
              <a:rPr lang="en-US" sz="2000">
                <a:cs typeface="Arial" charset="0"/>
              </a:rPr>
              <a:t>  posterior part of frontal lobes:  primary motor cortex, premotor cortex, Broca’s area &amp; frontal eye field</a:t>
            </a:r>
          </a:p>
          <a:p>
            <a:pPr marL="279400" indent="-279400">
              <a:lnSpc>
                <a:spcPct val="75000"/>
              </a:lnSpc>
              <a:spcBef>
                <a:spcPct val="50000"/>
              </a:spcBef>
            </a:pPr>
            <a:r>
              <a:rPr lang="en-US" sz="2000">
                <a:cs typeface="Arial" charset="0"/>
              </a:rPr>
              <a:t> </a:t>
            </a:r>
            <a:r>
              <a:rPr lang="en-US" sz="2000">
                <a:solidFill>
                  <a:srgbClr val="008080"/>
                </a:solidFill>
                <a:cs typeface="Arial" charset="0"/>
              </a:rPr>
              <a:t>1)  </a:t>
            </a:r>
            <a:r>
              <a:rPr lang="en-US" sz="2000" b="1">
                <a:solidFill>
                  <a:srgbClr val="008080"/>
                </a:solidFill>
                <a:cs typeface="Arial" charset="0"/>
              </a:rPr>
              <a:t>Primary motor cortex:</a:t>
            </a:r>
            <a:r>
              <a:rPr lang="en-US" sz="2000" b="1">
                <a:cs typeface="Arial" charset="0"/>
              </a:rPr>
              <a:t>  </a:t>
            </a:r>
            <a:r>
              <a:rPr lang="en-US" sz="2000">
                <a:cs typeface="Arial" charset="0"/>
              </a:rPr>
              <a:t> - precentral gyrus of frontal lobe of each hemisphere; </a:t>
            </a:r>
            <a:r>
              <a:rPr lang="en-US" sz="2000" b="1">
                <a:solidFill>
                  <a:srgbClr val="008080"/>
                </a:solidFill>
                <a:cs typeface="Arial" charset="0"/>
              </a:rPr>
              <a:t>pyramidal cells</a:t>
            </a:r>
            <a:r>
              <a:rPr lang="en-US" sz="2000">
                <a:cs typeface="Arial" charset="0"/>
              </a:rPr>
              <a:t> allow control of skeletal muscles; axons project to spinal cord as pyramidal/corticospinal tracts</a:t>
            </a:r>
            <a:endParaRPr lang="en-CA" sz="2000"/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292100" y="4687888"/>
            <a:ext cx="4276725" cy="1768475"/>
          </a:xfrm>
          <a:prstGeom prst="rect">
            <a:avLst/>
          </a:prstGeom>
          <a:solidFill>
            <a:schemeClr val="bg1"/>
          </a:solidFill>
          <a:ln w="63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1775" indent="-231775">
              <a:lnSpc>
                <a:spcPct val="75000"/>
              </a:lnSpc>
              <a:spcBef>
                <a:spcPct val="50000"/>
              </a:spcBef>
            </a:pPr>
            <a:r>
              <a:rPr lang="en-CA" sz="2000">
                <a:cs typeface="Arial" charset="0"/>
              </a:rPr>
              <a:t>•</a:t>
            </a:r>
            <a:r>
              <a:rPr lang="en-US" sz="2000">
                <a:cs typeface="Arial" charset="0"/>
              </a:rPr>
              <a:t>  entire body represented spatially in primary motor cortex of each hemisphere – </a:t>
            </a:r>
            <a:r>
              <a:rPr lang="en-US" sz="2000" b="1">
                <a:solidFill>
                  <a:srgbClr val="008080"/>
                </a:solidFill>
                <a:cs typeface="Arial" charset="0"/>
              </a:rPr>
              <a:t>somatotopy</a:t>
            </a:r>
          </a:p>
          <a:p>
            <a:pPr marL="231775" indent="-231775">
              <a:lnSpc>
                <a:spcPct val="75000"/>
              </a:lnSpc>
              <a:spcBef>
                <a:spcPct val="50000"/>
              </a:spcBef>
            </a:pPr>
            <a:r>
              <a:rPr lang="en-US" sz="2000">
                <a:cs typeface="Arial" charset="0"/>
              </a:rPr>
              <a:t>•  which areas require most precise motor control?</a:t>
            </a:r>
          </a:p>
          <a:p>
            <a:pPr marL="231775" indent="-231775">
              <a:lnSpc>
                <a:spcPct val="75000"/>
              </a:lnSpc>
              <a:spcBef>
                <a:spcPct val="50000"/>
              </a:spcBef>
            </a:pPr>
            <a:r>
              <a:rPr lang="en-US" sz="2000">
                <a:cs typeface="Arial" charset="0"/>
              </a:rPr>
              <a:t>•  motor innervation is </a:t>
            </a:r>
            <a:r>
              <a:rPr lang="en-US" sz="2000" b="1">
                <a:solidFill>
                  <a:srgbClr val="008080"/>
                </a:solidFill>
                <a:cs typeface="Arial" charset="0"/>
              </a:rPr>
              <a:t>contralateral</a:t>
            </a:r>
          </a:p>
        </p:txBody>
      </p:sp>
      <p:pic>
        <p:nvPicPr>
          <p:cNvPr id="16390" name="Picture 6" descr="14"/>
          <p:cNvPicPr>
            <a:picLocks noChangeAspect="1" noChangeArrowheads="1"/>
          </p:cNvPicPr>
          <p:nvPr/>
        </p:nvPicPr>
        <p:blipFill>
          <a:blip r:embed="rId3" cstate="print">
            <a:lum bright="-12000" contrast="24000"/>
          </a:blip>
          <a:srcRect l="3000" t="10413" r="69000" b="20309"/>
          <a:stretch>
            <a:fillRect/>
          </a:stretch>
        </p:blipFill>
        <p:spPr bwMode="auto">
          <a:xfrm>
            <a:off x="2327275" y="1998663"/>
            <a:ext cx="1557338" cy="2335212"/>
          </a:xfrm>
          <a:prstGeom prst="rect">
            <a:avLst/>
          </a:prstGeom>
          <a:noFill/>
        </p:spPr>
      </p:pic>
      <p:pic>
        <p:nvPicPr>
          <p:cNvPr id="16391" name="Picture 7" descr="E:\Chapter_12\B_JPEG_Images_and_Tables\a_labeled\figure_12_09_labeled.jpg"/>
          <p:cNvPicPr>
            <a:picLocks noChangeAspect="1" noChangeArrowheads="1"/>
          </p:cNvPicPr>
          <p:nvPr/>
        </p:nvPicPr>
        <p:blipFill>
          <a:blip r:embed="rId4" cstate="print"/>
          <a:srcRect t="23535" r="50962" b="5861"/>
          <a:stretch>
            <a:fillRect/>
          </a:stretch>
        </p:blipFill>
        <p:spPr bwMode="auto">
          <a:xfrm>
            <a:off x="4466492" y="1811756"/>
            <a:ext cx="4618891" cy="4987626"/>
          </a:xfrm>
          <a:prstGeom prst="rect">
            <a:avLst/>
          </a:prstGeom>
          <a:noFill/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7771586" y="5029200"/>
            <a:ext cx="1082349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00808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dirty="0"/>
              <a:t>Fig. </a:t>
            </a:r>
            <a:r>
              <a:rPr lang="en-US" dirty="0" smtClean="0"/>
              <a:t>12.7</a:t>
            </a:r>
            <a:endParaRPr lang="en-CA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 l="4553" t="10034" r="7904" b="6981"/>
          <a:stretch>
            <a:fillRect/>
          </a:stretch>
        </p:blipFill>
        <p:spPr bwMode="auto">
          <a:xfrm>
            <a:off x="539750" y="347663"/>
            <a:ext cx="3719513" cy="383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4681538" y="601663"/>
            <a:ext cx="17732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2000" b="1">
                <a:solidFill>
                  <a:srgbClr val="003399"/>
                </a:solidFill>
              </a:rPr>
              <a:t>Penfield Homunculus</a:t>
            </a:r>
          </a:p>
        </p:txBody>
      </p:sp>
      <p:pic>
        <p:nvPicPr>
          <p:cNvPr id="17412" name="Picture 4" descr="penfieldpi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53250" y="342900"/>
            <a:ext cx="1954213" cy="2457450"/>
          </a:xfrm>
          <a:prstGeom prst="rect">
            <a:avLst/>
          </a:prstGeom>
          <a:noFill/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4730750" y="2243138"/>
            <a:ext cx="20161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000" b="1">
                <a:solidFill>
                  <a:srgbClr val="003399"/>
                </a:solidFill>
              </a:rPr>
              <a:t>Wilder Penfield</a:t>
            </a: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719138" y="4652963"/>
            <a:ext cx="8043862" cy="186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/>
              <a:t>control not as simple as in diagram – some neurons send impulses to more than one muscle – think about coordinated movement of arm</a:t>
            </a:r>
          </a:p>
          <a:p>
            <a:pPr algn="ctr"/>
            <a:endParaRPr lang="en-US" sz="800"/>
          </a:p>
          <a:p>
            <a:pPr algn="ctr"/>
            <a:r>
              <a:rPr lang="en-US" sz="2000"/>
              <a:t>no overlap between muscles involved in unrelated movements</a:t>
            </a:r>
          </a:p>
          <a:p>
            <a:pPr algn="ctr"/>
            <a:endParaRPr lang="en-US" sz="800"/>
          </a:p>
          <a:p>
            <a:pPr algn="ctr"/>
            <a:r>
              <a:rPr lang="en-US" sz="2000" b="1">
                <a:solidFill>
                  <a:srgbClr val="008080"/>
                </a:solidFill>
              </a:rPr>
              <a:t>stroke:</a:t>
            </a:r>
            <a:r>
              <a:rPr lang="en-US" sz="2000" b="1"/>
              <a:t>  </a:t>
            </a:r>
            <a:r>
              <a:rPr lang="en-US" sz="2000"/>
              <a:t>damage to area of right hemisphere paralyzes body muscles on left – only voluntary movement lost; reflex contraction still possible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12-08a_CerebrlCrtx_3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 l="18279" t="9816" r="32326" b="15031"/>
          <a:stretch>
            <a:fillRect/>
          </a:stretch>
        </p:blipFill>
        <p:spPr bwMode="auto">
          <a:xfrm>
            <a:off x="4007742" y="15875"/>
            <a:ext cx="5136259" cy="3834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5875" y="2560638"/>
            <a:ext cx="9144000" cy="428264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65000"/>
              </a:lnSpc>
              <a:spcBef>
                <a:spcPct val="50000"/>
              </a:spcBef>
              <a:buFontTx/>
              <a:buAutoNum type="arabicPeriod" startAt="2"/>
            </a:pPr>
            <a:r>
              <a:rPr lang="en-US" sz="2000" b="1" dirty="0">
                <a:solidFill>
                  <a:srgbClr val="339966"/>
                </a:solidFill>
              </a:rPr>
              <a:t>Premotor cortex</a:t>
            </a:r>
            <a:r>
              <a:rPr lang="en-US" sz="2000" b="1" dirty="0" smtClean="0">
                <a:solidFill>
                  <a:srgbClr val="339966"/>
                </a:solidFill>
              </a:rPr>
              <a:t>: 6</a:t>
            </a:r>
            <a:endParaRPr lang="en-US" sz="2000" b="1" dirty="0">
              <a:solidFill>
                <a:srgbClr val="339966"/>
              </a:solidFill>
            </a:endParaRPr>
          </a:p>
          <a:p>
            <a:pPr marL="457200" indent="-457200">
              <a:lnSpc>
                <a:spcPct val="5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anterior to </a:t>
            </a:r>
            <a:r>
              <a:rPr lang="en-US" sz="2000" dirty="0" err="1">
                <a:cs typeface="Arial" charset="0"/>
              </a:rPr>
              <a:t>precentral</a:t>
            </a:r>
            <a:r>
              <a:rPr lang="en-US" sz="2000" dirty="0">
                <a:cs typeface="Arial" charset="0"/>
              </a:rPr>
              <a:t> gyrus</a:t>
            </a:r>
          </a:p>
          <a:p>
            <a:pPr marL="457200" indent="-457200">
              <a:lnSpc>
                <a:spcPct val="5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learned motor skills that are repetitious/patterned </a:t>
            </a:r>
          </a:p>
          <a:p>
            <a:pPr marL="457200" indent="-457200">
              <a:lnSpc>
                <a:spcPct val="5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coordinates movement of several muscle groups</a:t>
            </a:r>
          </a:p>
          <a:p>
            <a:pPr marL="457200" indent="-457200">
              <a:lnSpc>
                <a:spcPct val="5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 simultaneously/sequentially by activating motor cortex</a:t>
            </a:r>
          </a:p>
          <a:p>
            <a:pPr marL="457200" indent="-457200">
              <a:lnSpc>
                <a:spcPct val="50000"/>
              </a:lnSpc>
              <a:spcBef>
                <a:spcPct val="50000"/>
              </a:spcBef>
            </a:pPr>
            <a:r>
              <a:rPr lang="en-US" sz="2000" i="1" dirty="0">
                <a:solidFill>
                  <a:srgbClr val="339966"/>
                </a:solidFill>
              </a:rPr>
              <a:t>What if there is damage to the area of premotor cortex regulating keyboarding?</a:t>
            </a:r>
          </a:p>
          <a:p>
            <a:pPr marL="457200" indent="-457200">
              <a:lnSpc>
                <a:spcPct val="50000"/>
              </a:lnSpc>
              <a:spcBef>
                <a:spcPct val="50000"/>
              </a:spcBef>
            </a:pPr>
            <a:endParaRPr lang="en-US" sz="800" i="1" dirty="0">
              <a:solidFill>
                <a:srgbClr val="339966"/>
              </a:solidFill>
            </a:endParaRPr>
          </a:p>
          <a:p>
            <a:pPr marL="457200" indent="-457200">
              <a:lnSpc>
                <a:spcPct val="50000"/>
              </a:lnSpc>
              <a:spcBef>
                <a:spcPct val="50000"/>
              </a:spcBef>
              <a:buFontTx/>
              <a:buAutoNum type="arabicPeriod" startAt="3"/>
            </a:pPr>
            <a:r>
              <a:rPr lang="en-US" sz="2000" b="1" dirty="0">
                <a:solidFill>
                  <a:srgbClr val="339966"/>
                </a:solidFill>
              </a:rPr>
              <a:t>Broca’s area:</a:t>
            </a:r>
          </a:p>
          <a:p>
            <a:pPr marL="457200" indent="-457200">
              <a:lnSpc>
                <a:spcPct val="5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overlaps </a:t>
            </a:r>
            <a:r>
              <a:rPr lang="en-US" sz="2000" dirty="0" err="1">
                <a:cs typeface="Arial" charset="0"/>
              </a:rPr>
              <a:t>Brodmann</a:t>
            </a:r>
            <a:r>
              <a:rPr lang="en-US" sz="2000" dirty="0">
                <a:cs typeface="Arial" charset="0"/>
              </a:rPr>
              <a:t> areas 44 &amp; 45</a:t>
            </a:r>
          </a:p>
          <a:p>
            <a:pPr marL="457200" indent="-457200">
              <a:lnSpc>
                <a:spcPct val="5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originally thought to be on one side only (</a:t>
            </a:r>
            <a:r>
              <a:rPr lang="en-US" sz="2000" dirty="0" err="1">
                <a:cs typeface="Arial" charset="0"/>
              </a:rPr>
              <a:t>usu</a:t>
            </a:r>
            <a:r>
              <a:rPr lang="en-US" sz="2000" dirty="0">
                <a:cs typeface="Arial" charset="0"/>
              </a:rPr>
              <a:t> left) &amp; a motor speech area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newer studies</a:t>
            </a:r>
            <a:r>
              <a:rPr lang="en-US" sz="2000" dirty="0" smtClean="0">
                <a:cs typeface="Arial" charset="0"/>
              </a:rPr>
              <a:t>: Broca’s </a:t>
            </a:r>
            <a:r>
              <a:rPr lang="en-US" sz="2000" dirty="0">
                <a:cs typeface="Arial" charset="0"/>
              </a:rPr>
              <a:t>area &amp; corresponding region on other side are active when we </a:t>
            </a:r>
            <a:r>
              <a:rPr lang="en-US" sz="2000" dirty="0" smtClean="0">
                <a:cs typeface="Arial" charset="0"/>
              </a:rPr>
              <a:t>prepare to speak and plan </a:t>
            </a:r>
            <a:r>
              <a:rPr lang="en-US" sz="2000" dirty="0">
                <a:cs typeface="Arial" charset="0"/>
              </a:rPr>
              <a:t>voluntary activities other than speech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endParaRPr lang="en-US" sz="800" dirty="0">
              <a:cs typeface="Arial" charset="0"/>
            </a:endParaRPr>
          </a:p>
          <a:p>
            <a:pPr marL="457200" indent="-457200">
              <a:lnSpc>
                <a:spcPct val="50000"/>
              </a:lnSpc>
              <a:spcBef>
                <a:spcPct val="50000"/>
              </a:spcBef>
            </a:pPr>
            <a:r>
              <a:rPr lang="en-US" sz="2000" b="1" dirty="0" smtClean="0">
                <a:solidFill>
                  <a:srgbClr val="339966"/>
                </a:solidFill>
              </a:rPr>
              <a:t>4.	Frontal </a:t>
            </a:r>
            <a:r>
              <a:rPr lang="en-US" sz="2000" b="1" dirty="0">
                <a:solidFill>
                  <a:srgbClr val="339966"/>
                </a:solidFill>
              </a:rPr>
              <a:t>eye field:</a:t>
            </a:r>
          </a:p>
          <a:p>
            <a:pPr marL="457200" indent="-457200">
              <a:lnSpc>
                <a:spcPct val="5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</a:t>
            </a:r>
            <a:r>
              <a:rPr lang="en-US" sz="2000" dirty="0" err="1">
                <a:cs typeface="Arial" charset="0"/>
              </a:rPr>
              <a:t>Brodmann</a:t>
            </a:r>
            <a:r>
              <a:rPr lang="en-US" sz="2000" dirty="0">
                <a:cs typeface="Arial" charset="0"/>
              </a:rPr>
              <a:t> area 8;  controls voluntary movements of the eyes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90487" y="3136468"/>
            <a:ext cx="9053513" cy="372153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>
              <a:lnSpc>
                <a:spcPct val="75000"/>
              </a:lnSpc>
              <a:spcBef>
                <a:spcPct val="50000"/>
              </a:spcBef>
              <a:buFontTx/>
              <a:buAutoNum type="romanLcParenBoth" startAt="2"/>
            </a:pPr>
            <a:r>
              <a:rPr lang="en-US" sz="2000" i="1" u="sng" dirty="0">
                <a:solidFill>
                  <a:srgbClr val="0099FF"/>
                </a:solidFill>
              </a:rPr>
              <a:t>Sensory Areas</a:t>
            </a:r>
          </a:p>
          <a:p>
            <a:pPr marL="495300" indent="-495300">
              <a:lnSpc>
                <a:spcPct val="75000"/>
              </a:lnSpc>
              <a:spcBef>
                <a:spcPct val="50000"/>
              </a:spcBef>
              <a:buFontTx/>
              <a:buAutoNum type="arabicPeriod"/>
            </a:pPr>
            <a:r>
              <a:rPr lang="en-US" sz="2000" b="1" dirty="0">
                <a:solidFill>
                  <a:srgbClr val="0099FF"/>
                </a:solidFill>
              </a:rPr>
              <a:t>Primary </a:t>
            </a:r>
            <a:r>
              <a:rPr lang="en-US" sz="2000" b="1" dirty="0" err="1">
                <a:solidFill>
                  <a:srgbClr val="0099FF"/>
                </a:solidFill>
              </a:rPr>
              <a:t>somatosensory</a:t>
            </a:r>
            <a:r>
              <a:rPr lang="en-US" sz="2000" b="1" dirty="0">
                <a:solidFill>
                  <a:srgbClr val="0099FF"/>
                </a:solidFill>
              </a:rPr>
              <a:t> cortex:</a:t>
            </a:r>
          </a:p>
          <a:p>
            <a:pPr marL="495300" indent="-495300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in </a:t>
            </a:r>
            <a:r>
              <a:rPr lang="en-US" sz="2000" dirty="0" err="1">
                <a:cs typeface="Arial" charset="0"/>
              </a:rPr>
              <a:t>postcentral</a:t>
            </a:r>
            <a:r>
              <a:rPr lang="en-US" sz="2000" dirty="0">
                <a:cs typeface="Arial" charset="0"/>
              </a:rPr>
              <a:t> gyrus of parietal lobe (</a:t>
            </a:r>
            <a:r>
              <a:rPr lang="en-US" sz="2000" dirty="0" err="1">
                <a:cs typeface="Arial" charset="0"/>
              </a:rPr>
              <a:t>Brodmann</a:t>
            </a:r>
            <a:r>
              <a:rPr lang="en-US" sz="2000" dirty="0">
                <a:cs typeface="Arial" charset="0"/>
              </a:rPr>
              <a:t> areas 1-3</a:t>
            </a:r>
            <a:r>
              <a:rPr lang="en-US" sz="2000" dirty="0" smtClean="0">
                <a:cs typeface="Arial" charset="0"/>
              </a:rPr>
              <a:t>) incoming (touch pain, </a:t>
            </a:r>
            <a:r>
              <a:rPr lang="en-US" sz="2000" dirty="0" err="1" smtClean="0">
                <a:cs typeface="Arial" charset="0"/>
              </a:rPr>
              <a:t>proprio-recepters</a:t>
            </a:r>
            <a:r>
              <a:rPr lang="en-US" sz="2000" dirty="0" smtClean="0">
                <a:cs typeface="Arial" charset="0"/>
              </a:rPr>
              <a:t> </a:t>
            </a:r>
            <a:endParaRPr lang="en-US" sz="2000" dirty="0">
              <a:cs typeface="Arial" charset="0"/>
            </a:endParaRPr>
          </a:p>
          <a:p>
            <a:pPr marL="495300" indent="-495300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receives info from somatic sensory receptors (skin</a:t>
            </a:r>
            <a:r>
              <a:rPr lang="en-US" sz="2000" dirty="0" smtClean="0">
                <a:cs typeface="Arial" charset="0"/>
              </a:rPr>
              <a:t>) &amp; </a:t>
            </a:r>
            <a:r>
              <a:rPr lang="en-US" sz="2000" dirty="0" err="1">
                <a:cs typeface="Arial" charset="0"/>
              </a:rPr>
              <a:t>proprioreceptors</a:t>
            </a:r>
            <a:r>
              <a:rPr lang="en-US" sz="2000" dirty="0">
                <a:cs typeface="Arial" charset="0"/>
              </a:rPr>
              <a:t> (skeletal muscle)</a:t>
            </a:r>
          </a:p>
          <a:p>
            <a:pPr marL="495300" indent="-495300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</a:t>
            </a:r>
            <a:r>
              <a:rPr lang="en-US" sz="2000" b="1" dirty="0">
                <a:solidFill>
                  <a:srgbClr val="0099FF"/>
                </a:solidFill>
                <a:cs typeface="Arial" charset="0"/>
              </a:rPr>
              <a:t>spatial </a:t>
            </a:r>
            <a:r>
              <a:rPr lang="en-US" sz="2000" b="1" dirty="0" smtClean="0">
                <a:solidFill>
                  <a:srgbClr val="0099FF"/>
                </a:solidFill>
                <a:cs typeface="Arial" charset="0"/>
              </a:rPr>
              <a:t>discrimination (aware of sensory and</a:t>
            </a:r>
            <a:endParaRPr lang="en-US" sz="2000" b="1" dirty="0">
              <a:solidFill>
                <a:srgbClr val="0099FF"/>
              </a:solidFill>
              <a:cs typeface="Arial" charset="0"/>
            </a:endParaRPr>
          </a:p>
          <a:p>
            <a:pPr marL="495300" indent="-495300">
              <a:lnSpc>
                <a:spcPct val="75000"/>
              </a:lnSpc>
              <a:spcBef>
                <a:spcPct val="50000"/>
              </a:spcBef>
              <a:buFontTx/>
              <a:buAutoNum type="arabicPeriod" startAt="2"/>
            </a:pPr>
            <a:r>
              <a:rPr lang="en-US" sz="2000" b="1" dirty="0" err="1">
                <a:solidFill>
                  <a:srgbClr val="0099FF"/>
                </a:solidFill>
                <a:cs typeface="Arial" charset="0"/>
              </a:rPr>
              <a:t>Somatosensory</a:t>
            </a:r>
            <a:r>
              <a:rPr lang="en-US" sz="2000" b="1" dirty="0">
                <a:solidFill>
                  <a:srgbClr val="0099FF"/>
                </a:solidFill>
                <a:cs typeface="Arial" charset="0"/>
              </a:rPr>
              <a:t> association area:</a:t>
            </a:r>
          </a:p>
          <a:p>
            <a:pPr marL="495300" indent="-495300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posterior to PSC - many connections with it</a:t>
            </a:r>
          </a:p>
          <a:p>
            <a:pPr marL="495300" indent="-495300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integrate/analyze somatic inputs (temp, pressure, ..) – interpret </a:t>
            </a:r>
            <a:r>
              <a:rPr lang="en-US" sz="2000" dirty="0" err="1">
                <a:cs typeface="Arial" charset="0"/>
              </a:rPr>
              <a:t>wrt</a:t>
            </a:r>
            <a:r>
              <a:rPr lang="en-US" sz="2000" dirty="0">
                <a:cs typeface="Arial" charset="0"/>
              </a:rPr>
              <a:t> size, texture, relationship of parts based on prior experience</a:t>
            </a:r>
            <a:endParaRPr lang="en-US" sz="2000" dirty="0"/>
          </a:p>
        </p:txBody>
      </p:sp>
      <p:pic>
        <p:nvPicPr>
          <p:cNvPr id="21507" name="Picture 3" descr="12-08a_CerebrlCrtx_3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 l="18279" t="9816" r="32326" b="15031"/>
          <a:stretch>
            <a:fillRect/>
          </a:stretch>
        </p:blipFill>
        <p:spPr bwMode="auto">
          <a:xfrm>
            <a:off x="3960998" y="-317483"/>
            <a:ext cx="5183002" cy="387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619287" y="6054969"/>
            <a:ext cx="1045392" cy="338554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/>
              <a:t>Fig. </a:t>
            </a:r>
            <a:r>
              <a:rPr lang="en-US" sz="1600" dirty="0" smtClean="0"/>
              <a:t>12.7</a:t>
            </a:r>
            <a:endParaRPr lang="en-US" sz="1600" dirty="0"/>
          </a:p>
        </p:txBody>
      </p:sp>
      <p:grpSp>
        <p:nvGrpSpPr>
          <p:cNvPr id="5" name="Group 4"/>
          <p:cNvGrpSpPr/>
          <p:nvPr/>
        </p:nvGrpSpPr>
        <p:grpSpPr>
          <a:xfrm>
            <a:off x="2344614" y="164124"/>
            <a:ext cx="5533293" cy="6419866"/>
            <a:chOff x="3938954" y="422031"/>
            <a:chExt cx="5205046" cy="6220573"/>
          </a:xfrm>
        </p:grpSpPr>
        <p:pic>
          <p:nvPicPr>
            <p:cNvPr id="2" name="Picture 2" descr="E:\Chapter_12\B_JPEG_Images_and_Tables\a_labeled\figure_12_09_labeled.jpg"/>
            <p:cNvPicPr>
              <a:picLocks noChangeAspect="1" noChangeArrowheads="1"/>
            </p:cNvPicPr>
            <p:nvPr/>
          </p:nvPicPr>
          <p:blipFill>
            <a:blip r:embed="rId2" cstate="print"/>
            <a:srcRect l="43182" t="4490" r="1374" b="5952"/>
            <a:stretch>
              <a:fillRect/>
            </a:stretch>
          </p:blipFill>
          <p:spPr bwMode="auto">
            <a:xfrm>
              <a:off x="4009292" y="422031"/>
              <a:ext cx="5134708" cy="6220573"/>
            </a:xfrm>
            <a:prstGeom prst="rect">
              <a:avLst/>
            </a:prstGeom>
            <a:noFill/>
          </p:spPr>
        </p:pic>
        <p:sp>
          <p:nvSpPr>
            <p:cNvPr id="4" name="Rectangle 3"/>
            <p:cNvSpPr/>
            <p:nvPr/>
          </p:nvSpPr>
          <p:spPr>
            <a:xfrm>
              <a:off x="3938954" y="2215662"/>
              <a:ext cx="468923" cy="18874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2831544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  <a:spcBef>
                <a:spcPct val="50000"/>
              </a:spcBef>
              <a:buFontTx/>
              <a:buAutoNum type="arabicPeriod" startAt="3"/>
            </a:pPr>
            <a:r>
              <a:rPr lang="en-US" sz="2000" b="1" dirty="0">
                <a:solidFill>
                  <a:schemeClr val="accent2"/>
                </a:solidFill>
              </a:rPr>
              <a:t>Visual areas: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sz="2000" b="1" dirty="0">
                <a:solidFill>
                  <a:schemeClr val="accent2"/>
                </a:solidFill>
                <a:cs typeface="Arial" charset="0"/>
              </a:rPr>
              <a:t>primary visual cortex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>
                <a:cs typeface="Arial" charset="0"/>
                <a:sym typeface="WP IconicSymbolsA" pitchFamily="2" charset="2"/>
              </a:rPr>
              <a:t></a:t>
            </a:r>
            <a:r>
              <a:rPr lang="en-US" sz="2000" dirty="0">
                <a:cs typeface="Arial" charset="0"/>
              </a:rPr>
              <a:t> posterior tip occipital lobe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largest cortical area; contains map of visual space on retina (opposite sides)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sz="2000" b="1" dirty="0">
                <a:solidFill>
                  <a:schemeClr val="accent2"/>
                </a:solidFill>
              </a:rPr>
              <a:t>visual association area</a:t>
            </a:r>
            <a:r>
              <a:rPr lang="en-US" sz="2000" dirty="0"/>
              <a:t> </a:t>
            </a:r>
            <a:r>
              <a:rPr lang="en-US" sz="2000" dirty="0">
                <a:sym typeface="WP IconicSymbolsA" pitchFamily="2" charset="2"/>
              </a:rPr>
              <a:t> surrounds PVC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  <a:sym typeface="WP IconicSymbolsA" pitchFamily="2" charset="2"/>
              </a:rPr>
              <a:t>•  interprets visual image based on prior experience – </a:t>
            </a:r>
            <a:r>
              <a:rPr lang="en-US" sz="2000" dirty="0" err="1">
                <a:cs typeface="Arial" charset="0"/>
                <a:sym typeface="WP IconicSymbolsA" pitchFamily="2" charset="2"/>
              </a:rPr>
              <a:t>eg</a:t>
            </a:r>
            <a:r>
              <a:rPr lang="en-US" sz="2000" dirty="0">
                <a:cs typeface="Arial" charset="0"/>
                <a:sym typeface="WP IconicSymbolsA" pitchFamily="2" charset="2"/>
              </a:rPr>
              <a:t>: recognition of a face, letter (also movement!)</a:t>
            </a:r>
          </a:p>
          <a:p>
            <a:pPr marL="457200" indent="-457200" algn="ctr">
              <a:lnSpc>
                <a:spcPct val="80000"/>
              </a:lnSpc>
              <a:spcBef>
                <a:spcPct val="50000"/>
              </a:spcBef>
            </a:pPr>
            <a:r>
              <a:rPr lang="en-US" sz="2000" i="1" dirty="0">
                <a:solidFill>
                  <a:schemeClr val="accent2"/>
                </a:solidFill>
              </a:rPr>
              <a:t>What is the result of damage to the primary visual cortex?  To the visual association area</a:t>
            </a:r>
            <a:r>
              <a:rPr lang="en-US" sz="2000" i="1" dirty="0" smtClean="0">
                <a:solidFill>
                  <a:schemeClr val="accent2"/>
                </a:solidFill>
              </a:rPr>
              <a:t>?</a:t>
            </a:r>
            <a:endParaRPr lang="en-US" sz="2000" i="1" dirty="0">
              <a:solidFill>
                <a:schemeClr val="accent2"/>
              </a:solidFill>
            </a:endParaRPr>
          </a:p>
        </p:txBody>
      </p:sp>
      <p:pic>
        <p:nvPicPr>
          <p:cNvPr id="22533" name="Picture 5" descr="12-08a_CerebrlCrtx_3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 l="16415" t="9816" r="32326" b="15031"/>
          <a:stretch>
            <a:fillRect/>
          </a:stretch>
        </p:blipFill>
        <p:spPr bwMode="auto">
          <a:xfrm>
            <a:off x="3012831" y="2811848"/>
            <a:ext cx="5624757" cy="4046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4" name="AutoShape 6"/>
          <p:cNvSpPr>
            <a:spLocks noChangeArrowheads="1"/>
          </p:cNvSpPr>
          <p:nvPr/>
        </p:nvSpPr>
        <p:spPr bwMode="auto">
          <a:xfrm>
            <a:off x="8218450" y="5363244"/>
            <a:ext cx="442912" cy="381000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22535" name="AutoShape 7"/>
          <p:cNvSpPr>
            <a:spLocks noChangeArrowheads="1"/>
          </p:cNvSpPr>
          <p:nvPr/>
        </p:nvSpPr>
        <p:spPr bwMode="auto">
          <a:xfrm rot="16630753">
            <a:off x="7660012" y="5408118"/>
            <a:ext cx="699048" cy="3667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 animBg="1"/>
      <p:bldP spid="2253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12-08a_CerebrlCrtx_3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 l="14920" t="9816" r="32326" b="17745"/>
          <a:stretch>
            <a:fillRect/>
          </a:stretch>
        </p:blipFill>
        <p:spPr bwMode="auto">
          <a:xfrm>
            <a:off x="3876905" y="3305346"/>
            <a:ext cx="5256643" cy="35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  <a:spcBef>
                <a:spcPct val="50000"/>
              </a:spcBef>
              <a:buFontTx/>
              <a:buAutoNum type="arabicPeriod" startAt="4"/>
            </a:pPr>
            <a:r>
              <a:rPr lang="en-US" sz="2000" b="1" dirty="0" smtClean="0">
                <a:solidFill>
                  <a:schemeClr val="accent2"/>
                </a:solidFill>
              </a:rPr>
              <a:t>Auditory areas: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sz="2000" b="1" dirty="0" smtClean="0">
                <a:solidFill>
                  <a:schemeClr val="accent2"/>
                </a:solidFill>
                <a:cs typeface="Arial" charset="0"/>
              </a:rPr>
              <a:t>primary auditory cortex</a:t>
            </a:r>
            <a:r>
              <a:rPr lang="en-US" sz="2000" dirty="0" smtClean="0">
                <a:cs typeface="Arial" charset="0"/>
              </a:rPr>
              <a:t>  sound evaluated </a:t>
            </a:r>
            <a:r>
              <a:rPr lang="en-US" sz="2000" dirty="0" err="1" smtClean="0">
                <a:cs typeface="Arial" charset="0"/>
              </a:rPr>
              <a:t>wrt</a:t>
            </a:r>
            <a:r>
              <a:rPr lang="en-US" sz="2000" dirty="0" smtClean="0">
                <a:cs typeface="Arial" charset="0"/>
              </a:rPr>
              <a:t> pitch, rhythm, loudness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sz="2000" b="1" dirty="0" smtClean="0">
                <a:solidFill>
                  <a:schemeClr val="accent2"/>
                </a:solidFill>
                <a:cs typeface="Arial" charset="0"/>
              </a:rPr>
              <a:t>auditory association area</a:t>
            </a:r>
            <a:r>
              <a:rPr lang="en-US" sz="2000" dirty="0" smtClean="0">
                <a:cs typeface="Arial" charset="0"/>
              </a:rPr>
              <a:t>  interpretation based on memory – speech, words, music, thunder, etc.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sz="2000" b="1" dirty="0" smtClean="0">
                <a:solidFill>
                  <a:schemeClr val="accent2"/>
                </a:solidFill>
              </a:rPr>
              <a:t>5.	Vestibular (equilibrium) cortex: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  <a:buFont typeface="Arial" pitchFamily="34" charset="0"/>
              <a:buChar char="•"/>
            </a:pPr>
            <a:r>
              <a:rPr lang="en-US" sz="2000" dirty="0" smtClean="0">
                <a:cs typeface="Arial" charset="0"/>
              </a:rPr>
              <a:t>awareness of balance – posterior part of insula &amp; adjacent parietal cortex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sz="2000" b="1" dirty="0" smtClean="0">
                <a:solidFill>
                  <a:schemeClr val="accent2"/>
                </a:solidFill>
              </a:rPr>
              <a:t>6.	Olfactory cortex: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sz="2000" dirty="0" smtClean="0">
                <a:cs typeface="Arial" charset="0"/>
              </a:rPr>
              <a:t>•  medial aspects of temporal lobes = </a:t>
            </a:r>
            <a:r>
              <a:rPr lang="en-US" sz="2000" b="1" dirty="0" err="1" smtClean="0">
                <a:cs typeface="Arial" charset="0"/>
              </a:rPr>
              <a:t>uncus</a:t>
            </a:r>
            <a:endParaRPr lang="en-US" sz="2000" dirty="0" smtClean="0">
              <a:cs typeface="Arial" charset="0"/>
            </a:endParaRP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sz="2000" dirty="0" smtClean="0">
                <a:cs typeface="Arial" charset="0"/>
              </a:rPr>
              <a:t>•  small in humans; most of surrounding tissue now forms limbic system (emotions, memory)</a:t>
            </a:r>
          </a:p>
          <a:p>
            <a:pPr marL="234950" indent="-234950">
              <a:lnSpc>
                <a:spcPct val="80000"/>
              </a:lnSpc>
              <a:spcBef>
                <a:spcPct val="50000"/>
              </a:spcBef>
              <a:buFont typeface="Arial" pitchFamily="34" charset="0"/>
              <a:buChar char="•"/>
            </a:pPr>
            <a:r>
              <a:rPr lang="en-US" sz="2000" dirty="0" smtClean="0">
                <a:cs typeface="Arial" charset="0"/>
              </a:rPr>
              <a:t>conscious awareness of different odors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sz="2000" b="1" dirty="0" smtClean="0">
                <a:solidFill>
                  <a:schemeClr val="accent2"/>
                </a:solidFill>
              </a:rPr>
              <a:t>7.	Gustatory co</a:t>
            </a:r>
            <a:r>
              <a:rPr lang="en-US" sz="2000" b="1" dirty="0" smtClean="0">
                <a:solidFill>
                  <a:srgbClr val="333399"/>
                </a:solidFill>
              </a:rPr>
              <a:t>rtex</a:t>
            </a:r>
            <a:r>
              <a:rPr lang="en-US" sz="2000" b="1" dirty="0" smtClean="0">
                <a:solidFill>
                  <a:schemeClr val="accent2"/>
                </a:solidFill>
              </a:rPr>
              <a:t>: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sz="2000" dirty="0" smtClean="0">
                <a:cs typeface="Arial" charset="0"/>
              </a:rPr>
              <a:t>•  insula; anterior to area #43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sz="2000" b="1" dirty="0" smtClean="0">
                <a:solidFill>
                  <a:srgbClr val="333399"/>
                </a:solidFill>
                <a:cs typeface="Arial" charset="0"/>
              </a:rPr>
              <a:t>8.	Visceral sensory area:</a:t>
            </a:r>
          </a:p>
          <a:p>
            <a:pPr marL="234950" indent="-234950">
              <a:lnSpc>
                <a:spcPct val="80000"/>
              </a:lnSpc>
              <a:spcBef>
                <a:spcPct val="50000"/>
              </a:spcBef>
              <a:buFont typeface="Arial" pitchFamily="34" charset="0"/>
              <a:buChar char="•"/>
            </a:pPr>
            <a:r>
              <a:rPr lang="en-US" sz="2000" dirty="0" smtClean="0">
                <a:cs typeface="Arial" charset="0"/>
              </a:rPr>
              <a:t>posterior to gustatory cortex</a:t>
            </a:r>
          </a:p>
          <a:p>
            <a:pPr marL="234950" indent="-234950">
              <a:lnSpc>
                <a:spcPct val="80000"/>
              </a:lnSpc>
              <a:spcBef>
                <a:spcPct val="50000"/>
              </a:spcBef>
              <a:buFont typeface="Arial" pitchFamily="34" charset="0"/>
              <a:buChar char="•"/>
            </a:pPr>
            <a:r>
              <a:rPr lang="en-US" sz="2000" dirty="0" smtClean="0">
                <a:cs typeface="Arial" charset="0"/>
              </a:rPr>
              <a:t>what sort of information?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rot="5400000" flipH="1" flipV="1">
            <a:off x="4892680" y="5109444"/>
            <a:ext cx="1378301" cy="1094247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 l="23903" t="17163" r="26752" b="4048"/>
          <a:stretch>
            <a:fillRect/>
          </a:stretch>
        </p:blipFill>
        <p:spPr bwMode="auto">
          <a:xfrm>
            <a:off x="608013" y="0"/>
            <a:ext cx="5057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6049108" y="2270125"/>
            <a:ext cx="2684583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3399"/>
                </a:solidFill>
              </a:rPr>
              <a:t>Visual </a:t>
            </a:r>
            <a:r>
              <a:rPr lang="en-US" sz="2000" b="1" dirty="0" err="1">
                <a:solidFill>
                  <a:srgbClr val="003399"/>
                </a:solidFill>
              </a:rPr>
              <a:t>Agnosia</a:t>
            </a:r>
            <a:r>
              <a:rPr lang="en-US" sz="2000" b="1" dirty="0">
                <a:solidFill>
                  <a:srgbClr val="003399"/>
                </a:solidFill>
              </a:rPr>
              <a:t> – </a:t>
            </a:r>
            <a:r>
              <a:rPr lang="en-US" sz="2000" dirty="0">
                <a:solidFill>
                  <a:srgbClr val="003399"/>
                </a:solidFill>
              </a:rPr>
              <a:t>the inability to </a:t>
            </a:r>
            <a:r>
              <a:rPr lang="en-US" sz="2000" dirty="0" smtClean="0">
                <a:solidFill>
                  <a:srgbClr val="003399"/>
                </a:solidFill>
              </a:rPr>
              <a:t>recognize/understand </a:t>
            </a:r>
            <a:r>
              <a:rPr lang="en-US" sz="2000" dirty="0">
                <a:solidFill>
                  <a:srgbClr val="003399"/>
                </a:solidFill>
              </a:rPr>
              <a:t>things that you see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160338" y="134938"/>
            <a:ext cx="3657600" cy="3170099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ts val="0"/>
              </a:spcBef>
              <a:buFontTx/>
              <a:buAutoNum type="romanLcParenBoth" startAt="3"/>
            </a:pPr>
            <a:r>
              <a:rPr lang="en-US" sz="2000" i="1" dirty="0">
                <a:solidFill>
                  <a:srgbClr val="008080"/>
                </a:solidFill>
              </a:rPr>
              <a:t>   </a:t>
            </a:r>
            <a:r>
              <a:rPr lang="en-US" sz="2000" i="1" u="sng" dirty="0" smtClean="0">
                <a:solidFill>
                  <a:srgbClr val="008080"/>
                </a:solidFill>
              </a:rPr>
              <a:t>Multimodal Association </a:t>
            </a:r>
            <a:r>
              <a:rPr lang="en-US" sz="2000" i="1" u="sng" dirty="0">
                <a:solidFill>
                  <a:srgbClr val="008080"/>
                </a:solidFill>
              </a:rPr>
              <a:t>Areas:</a:t>
            </a:r>
            <a:endParaRPr lang="en-US" sz="2000" dirty="0">
              <a:solidFill>
                <a:srgbClr val="008080"/>
              </a:solidFill>
            </a:endParaRPr>
          </a:p>
          <a:p>
            <a:pPr algn="ctr">
              <a:spcBef>
                <a:spcPts val="0"/>
              </a:spcBef>
            </a:pPr>
            <a:r>
              <a:rPr lang="en-US" sz="2000" dirty="0">
                <a:cs typeface="Arial" charset="0"/>
              </a:rPr>
              <a:t>any cortical area that is not “primary”</a:t>
            </a:r>
          </a:p>
          <a:p>
            <a:pPr algn="ctr">
              <a:spcBef>
                <a:spcPts val="0"/>
              </a:spcBef>
            </a:pPr>
            <a:r>
              <a:rPr lang="en-US" sz="2000" dirty="0">
                <a:cs typeface="Arial" charset="0"/>
              </a:rPr>
              <a:t>some communicate with 1</a:t>
            </a:r>
            <a:r>
              <a:rPr lang="en-US" sz="2000" baseline="30000" dirty="0">
                <a:cs typeface="Arial" charset="0"/>
              </a:rPr>
              <a:t>0</a:t>
            </a:r>
            <a:r>
              <a:rPr lang="en-US" sz="2000" dirty="0">
                <a:cs typeface="Arial" charset="0"/>
              </a:rPr>
              <a:t> sensory &amp; motor areas &amp; with other sensory association areas to analyze, recognize, act on sensory inputs - multiple inputs &amp; outputs</a:t>
            </a:r>
            <a:endParaRPr lang="en-CA" sz="2000" dirty="0"/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0" y="4595813"/>
            <a:ext cx="9144000" cy="193899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>
              <a:spcBef>
                <a:spcPts val="0"/>
              </a:spcBef>
              <a:buAutoNum type="arabicPeriod"/>
            </a:pPr>
            <a:r>
              <a:rPr lang="en-US" sz="2000" b="1" u="sng" dirty="0" smtClean="0">
                <a:solidFill>
                  <a:srgbClr val="008080"/>
                </a:solidFill>
              </a:rPr>
              <a:t>Anterior </a:t>
            </a:r>
            <a:r>
              <a:rPr lang="en-US" sz="2000" b="1" u="sng" dirty="0">
                <a:solidFill>
                  <a:srgbClr val="008080"/>
                </a:solidFill>
              </a:rPr>
              <a:t>Association Area (Prefrontal Cortex):</a:t>
            </a:r>
            <a:r>
              <a:rPr lang="en-US" sz="2000" b="1" dirty="0"/>
              <a:t> </a:t>
            </a:r>
            <a:endParaRPr lang="en-US" sz="2000" b="1" dirty="0" smtClean="0"/>
          </a:p>
          <a:p>
            <a:pPr marL="231775" indent="-231775">
              <a:spcBef>
                <a:spcPts val="0"/>
              </a:spcBef>
              <a:buFont typeface="Arial" pitchFamily="34" charset="0"/>
              <a:buChar char="•"/>
            </a:pPr>
            <a:r>
              <a:rPr lang="en-US" sz="2000" dirty="0" smtClean="0"/>
              <a:t>intellect</a:t>
            </a:r>
            <a:r>
              <a:rPr lang="en-US" sz="2000" dirty="0"/>
              <a:t>, complex learning (cognition) &amp; </a:t>
            </a:r>
            <a:r>
              <a:rPr lang="en-US" sz="2000" dirty="0" smtClean="0"/>
              <a:t>personality  (</a:t>
            </a:r>
            <a:r>
              <a:rPr lang="en-US" sz="2000" u="sng" dirty="0" smtClean="0"/>
              <a:t>working memory</a:t>
            </a:r>
            <a:r>
              <a:rPr lang="en-US" sz="2000" dirty="0" smtClean="0"/>
              <a:t> is here)</a:t>
            </a:r>
            <a:endParaRPr lang="en-US" sz="2000" dirty="0"/>
          </a:p>
          <a:p>
            <a:pPr marL="495300" indent="-495300">
              <a:spcBef>
                <a:spcPts val="0"/>
              </a:spcBef>
            </a:pPr>
            <a:r>
              <a:rPr lang="en-US" sz="2000" dirty="0">
                <a:cs typeface="Arial" charset="0"/>
              </a:rPr>
              <a:t>•  abstract ideas, judgment, reasoning, persistence, planning, concern, conscience</a:t>
            </a:r>
          </a:p>
          <a:p>
            <a:pPr marL="495300" indent="-495300">
              <a:spcBef>
                <a:spcPts val="0"/>
              </a:spcBef>
            </a:pPr>
            <a:r>
              <a:rPr lang="en-US" sz="2000" dirty="0">
                <a:cs typeface="Arial" charset="0"/>
              </a:rPr>
              <a:t>•  matures slowly; dependent on feedback from social environment</a:t>
            </a:r>
          </a:p>
          <a:p>
            <a:pPr marL="495300" indent="-495300">
              <a:spcBef>
                <a:spcPts val="0"/>
              </a:spcBef>
            </a:pPr>
            <a:r>
              <a:rPr lang="en-US" sz="2000" dirty="0">
                <a:cs typeface="Arial" charset="0"/>
              </a:rPr>
              <a:t>•  closely linked to limbic system; involved in </a:t>
            </a:r>
            <a:r>
              <a:rPr lang="en-US" sz="2000" dirty="0" smtClean="0">
                <a:cs typeface="Arial" charset="0"/>
              </a:rPr>
              <a:t>mood</a:t>
            </a:r>
            <a:endParaRPr lang="en-US" sz="2000" dirty="0">
              <a:cs typeface="Arial" charset="0"/>
            </a:endParaRPr>
          </a:p>
        </p:txBody>
      </p:sp>
      <p:pic>
        <p:nvPicPr>
          <p:cNvPr id="24580" name="Picture 4" descr="12-08a_CerebrlCrtx_3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 l="18279" t="10995" r="32326" b="17358"/>
          <a:stretch>
            <a:fillRect/>
          </a:stretch>
        </p:blipFill>
        <p:spPr bwMode="auto">
          <a:xfrm>
            <a:off x="3678238" y="-3175"/>
            <a:ext cx="5465762" cy="38893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12-08a_CerebrlCrtx_3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 l="18279" t="10995" r="32326" b="18551"/>
          <a:stretch>
            <a:fillRect/>
          </a:stretch>
        </p:blipFill>
        <p:spPr bwMode="auto">
          <a:xfrm>
            <a:off x="3276600" y="-3175"/>
            <a:ext cx="5867400" cy="410561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0" y="4098710"/>
            <a:ext cx="9143999" cy="2693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31775" indent="-231775"/>
            <a:r>
              <a:rPr lang="en-US" sz="2000" b="1" u="sng" dirty="0">
                <a:solidFill>
                  <a:srgbClr val="008080"/>
                </a:solidFill>
              </a:rPr>
              <a:t>2.  Posterior Association area:</a:t>
            </a:r>
            <a:r>
              <a:rPr lang="en-US" sz="2000" b="1" dirty="0"/>
              <a:t> </a:t>
            </a:r>
            <a:r>
              <a:rPr lang="en-US" sz="2000" dirty="0"/>
              <a:t>parts of temporal, parietal &amp; occipital lobes</a:t>
            </a:r>
            <a:endParaRPr lang="en-US" sz="2000" dirty="0">
              <a:solidFill>
                <a:srgbClr val="008080"/>
              </a:solidFill>
            </a:endParaRPr>
          </a:p>
          <a:p>
            <a:pPr marL="231775" indent="-231775"/>
            <a:r>
              <a:rPr lang="en-US" sz="2000" dirty="0"/>
              <a:t>•  input from all sensory association areas – storage of complex memories linked to sensation – put info together to understand what see, feel </a:t>
            </a:r>
            <a:r>
              <a:rPr lang="en-US" sz="2000" dirty="0" smtClean="0"/>
              <a:t>etc</a:t>
            </a:r>
          </a:p>
          <a:p>
            <a:pPr marL="231775" indent="-231775">
              <a:buFont typeface="Arial" pitchFamily="34" charset="0"/>
              <a:buChar char="•"/>
            </a:pPr>
            <a:r>
              <a:rPr lang="en-US" sz="2000" dirty="0" smtClean="0"/>
              <a:t>recognition of patterns, faces</a:t>
            </a:r>
            <a:endParaRPr lang="en-US" sz="2000" dirty="0"/>
          </a:p>
          <a:p>
            <a:pPr marL="231775" indent="-231775"/>
            <a:r>
              <a:rPr lang="en-US" sz="2000" dirty="0"/>
              <a:t>•  some parts for understanding written &amp; spoken </a:t>
            </a:r>
            <a:r>
              <a:rPr lang="en-US" sz="2000" dirty="0" smtClean="0"/>
              <a:t>language (Wernicke’s area)</a:t>
            </a:r>
            <a:endParaRPr lang="en-US" sz="2000" dirty="0"/>
          </a:p>
          <a:p>
            <a:pPr marL="231775" indent="-231775"/>
            <a:endParaRPr lang="en-US" sz="900" dirty="0"/>
          </a:p>
          <a:p>
            <a:pPr marL="231775" indent="-231775">
              <a:buFontTx/>
              <a:buAutoNum type="arabicPeriod" startAt="3"/>
            </a:pPr>
            <a:r>
              <a:rPr lang="en-US" sz="2000" b="1" u="sng" dirty="0">
                <a:solidFill>
                  <a:srgbClr val="008080"/>
                </a:solidFill>
              </a:rPr>
              <a:t>Limbic Association area:</a:t>
            </a:r>
          </a:p>
          <a:p>
            <a:pPr marL="231775" indent="-231775">
              <a:buFontTx/>
              <a:buChar char="•"/>
            </a:pPr>
            <a:r>
              <a:rPr lang="en-US" sz="2000" dirty="0"/>
              <a:t>provides emotional impact – e.g. be aware of the danger associated with a particular situation, etc.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493092" y="6110288"/>
            <a:ext cx="621676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</a:rPr>
              <a:t>Fig. </a:t>
            </a:r>
            <a:r>
              <a:rPr lang="en-US" sz="2000" b="1" dirty="0" smtClean="0">
                <a:solidFill>
                  <a:srgbClr val="0070C0"/>
                </a:solidFill>
              </a:rPr>
              <a:t>12.6a</a:t>
            </a:r>
            <a:r>
              <a:rPr lang="en-US" sz="2000" b="1" dirty="0">
                <a:solidFill>
                  <a:srgbClr val="0070C0"/>
                </a:solidFill>
              </a:rPr>
              <a:t>: Lateral view – left cerebral hemisphere</a:t>
            </a:r>
          </a:p>
        </p:txBody>
      </p:sp>
      <p:pic>
        <p:nvPicPr>
          <p:cNvPr id="2050" name="Picture 2" descr="E:\Chapter_12\B_JPEG_Images_and_Tables\a_labeled\figure_12_08a_labeled.jpg"/>
          <p:cNvPicPr>
            <a:picLocks noChangeAspect="1" noChangeArrowheads="1"/>
          </p:cNvPicPr>
          <p:nvPr/>
        </p:nvPicPr>
        <p:blipFill>
          <a:blip r:embed="rId2" cstate="print"/>
          <a:srcRect l="1374" t="1098" r="1511" b="7053"/>
          <a:stretch>
            <a:fillRect/>
          </a:stretch>
        </p:blipFill>
        <p:spPr bwMode="auto">
          <a:xfrm>
            <a:off x="35169" y="437419"/>
            <a:ext cx="9046503" cy="51310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228600" y="77788"/>
            <a:ext cx="8763000" cy="2862322"/>
          </a:xfrm>
          <a:prstGeom prst="rect">
            <a:avLst/>
          </a:prstGeom>
          <a:solidFill>
            <a:schemeClr val="bg1"/>
          </a:solidFill>
          <a:ln w="571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69863" indent="-169863">
              <a:spcBef>
                <a:spcPts val="0"/>
              </a:spcBef>
            </a:pPr>
            <a:r>
              <a:rPr lang="en-US" sz="2000" b="1" u="sng" dirty="0">
                <a:solidFill>
                  <a:srgbClr val="993300"/>
                </a:solidFill>
              </a:rPr>
              <a:t>Lateralization of Cortical Functioning</a:t>
            </a:r>
          </a:p>
          <a:p>
            <a:pPr marL="169863" indent="-169863">
              <a:spcBef>
                <a:spcPts val="0"/>
              </a:spcBef>
              <a:buFont typeface="Arial" pitchFamily="34" charset="0"/>
              <a:buChar char="•"/>
            </a:pPr>
            <a:r>
              <a:rPr lang="en-CA" sz="2000" dirty="0" smtClean="0">
                <a:cs typeface="Arial" charset="0"/>
              </a:rPr>
              <a:t>each cerebral hemisphere has abilities not completely shared by other hemisphere</a:t>
            </a:r>
          </a:p>
          <a:p>
            <a:pPr marL="169863" indent="-169863">
              <a:spcBef>
                <a:spcPts val="0"/>
              </a:spcBef>
              <a:buFont typeface="Arial" pitchFamily="34" charset="0"/>
              <a:buChar char="•"/>
            </a:pPr>
            <a:r>
              <a:rPr lang="en-CA" sz="2000" dirty="0" smtClean="0">
                <a:cs typeface="Arial" charset="0"/>
              </a:rPr>
              <a:t>cerebral dominance = hemisphere that is dominant for </a:t>
            </a:r>
            <a:r>
              <a:rPr lang="en-CA" sz="2000" b="1" dirty="0" smtClean="0">
                <a:solidFill>
                  <a:srgbClr val="993300"/>
                </a:solidFill>
                <a:cs typeface="Arial" charset="0"/>
              </a:rPr>
              <a:t>language</a:t>
            </a:r>
          </a:p>
          <a:p>
            <a:pPr marL="169863" indent="-169863">
              <a:spcBef>
                <a:spcPts val="0"/>
              </a:spcBef>
            </a:pPr>
            <a:r>
              <a:rPr lang="en-CA" sz="2000" dirty="0" smtClean="0">
                <a:cs typeface="Arial" charset="0"/>
              </a:rPr>
              <a:t>•</a:t>
            </a:r>
            <a:r>
              <a:rPr lang="en-US" sz="2000" dirty="0" smtClean="0">
                <a:cs typeface="Arial" charset="0"/>
              </a:rPr>
              <a:t>  90</a:t>
            </a:r>
            <a:r>
              <a:rPr lang="en-US" sz="2000" dirty="0">
                <a:cs typeface="Arial" charset="0"/>
              </a:rPr>
              <a:t>% of </a:t>
            </a:r>
            <a:r>
              <a:rPr lang="en-US" sz="2000" dirty="0" smtClean="0">
                <a:cs typeface="Arial" charset="0"/>
              </a:rPr>
              <a:t>people: </a:t>
            </a:r>
            <a:r>
              <a:rPr lang="en-US" sz="2000" b="1" dirty="0">
                <a:solidFill>
                  <a:srgbClr val="993300"/>
                </a:solidFill>
                <a:cs typeface="Arial" charset="0"/>
              </a:rPr>
              <a:t>left</a:t>
            </a:r>
            <a:r>
              <a:rPr lang="en-US" sz="2000" dirty="0">
                <a:cs typeface="Arial" charset="0"/>
              </a:rPr>
              <a:t> hemisphere dominant for language, </a:t>
            </a:r>
            <a:r>
              <a:rPr lang="en-US" sz="2000" dirty="0" smtClean="0">
                <a:cs typeface="Arial" charset="0"/>
              </a:rPr>
              <a:t>math, </a:t>
            </a:r>
            <a:r>
              <a:rPr lang="en-US" sz="2000" dirty="0">
                <a:cs typeface="Arial" charset="0"/>
              </a:rPr>
              <a:t>logic</a:t>
            </a:r>
          </a:p>
          <a:p>
            <a:pPr marL="169863" indent="-169863">
              <a:spcBef>
                <a:spcPts val="0"/>
              </a:spcBef>
            </a:pPr>
            <a:r>
              <a:rPr lang="en-US" sz="2000" dirty="0">
                <a:cs typeface="Arial" charset="0"/>
              </a:rPr>
              <a:t>•  other </a:t>
            </a:r>
            <a:r>
              <a:rPr lang="en-US" sz="2000" dirty="0" smtClean="0">
                <a:cs typeface="Arial" charset="0"/>
              </a:rPr>
              <a:t>hemisphere </a:t>
            </a:r>
            <a:r>
              <a:rPr lang="en-US" sz="2000" dirty="0">
                <a:cs typeface="Arial" charset="0"/>
              </a:rPr>
              <a:t>dominates for visual-spatial skills, intuition, emotion, appreciation of art &amp; music – creative side, better at recognizing faces</a:t>
            </a:r>
          </a:p>
          <a:p>
            <a:pPr marL="169863" indent="-169863">
              <a:spcBef>
                <a:spcPts val="0"/>
              </a:spcBef>
            </a:pPr>
            <a:r>
              <a:rPr lang="en-US" sz="2000" dirty="0">
                <a:cs typeface="Arial" charset="0"/>
              </a:rPr>
              <a:t>•  most individuals with </a:t>
            </a:r>
            <a:r>
              <a:rPr lang="en-US" sz="2000" b="1" dirty="0">
                <a:solidFill>
                  <a:srgbClr val="993300"/>
                </a:solidFill>
                <a:cs typeface="Arial" charset="0"/>
              </a:rPr>
              <a:t>left</a:t>
            </a:r>
            <a:r>
              <a:rPr lang="en-US" sz="2000" dirty="0">
                <a:cs typeface="Arial" charset="0"/>
              </a:rPr>
              <a:t> cerebral dominance are </a:t>
            </a:r>
            <a:r>
              <a:rPr lang="en-US" sz="2000" b="1" dirty="0">
                <a:solidFill>
                  <a:srgbClr val="993300"/>
                </a:solidFill>
                <a:cs typeface="Arial" charset="0"/>
              </a:rPr>
              <a:t>right-handed</a:t>
            </a:r>
          </a:p>
          <a:p>
            <a:pPr marL="169863" indent="-169863">
              <a:spcBef>
                <a:spcPts val="0"/>
              </a:spcBef>
            </a:pPr>
            <a:r>
              <a:rPr lang="en-US" sz="2000" dirty="0">
                <a:cs typeface="Arial" charset="0"/>
              </a:rPr>
              <a:t>•  in remaining 10%, roles reversed or shared </a:t>
            </a:r>
            <a:r>
              <a:rPr lang="en-US" sz="2000" dirty="0" smtClean="0">
                <a:cs typeface="Arial" charset="0"/>
              </a:rPr>
              <a:t>equally</a:t>
            </a:r>
            <a:endParaRPr lang="en-US" sz="2000" dirty="0">
              <a:cs typeface="Arial" charset="0"/>
            </a:endParaRPr>
          </a:p>
        </p:txBody>
      </p:sp>
      <p:pic>
        <p:nvPicPr>
          <p:cNvPr id="27651" name="Picture 3" descr="Split Brain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/>
          <a:stretch>
            <a:fillRect/>
          </a:stretch>
        </p:blipFill>
        <p:spPr bwMode="auto">
          <a:xfrm>
            <a:off x="3233738" y="3129598"/>
            <a:ext cx="3343275" cy="3581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33344" y="4614374"/>
            <a:ext cx="3935412" cy="20732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C00000"/>
                </a:solidFill>
              </a:rPr>
              <a:t>association fibers:</a:t>
            </a:r>
            <a:r>
              <a:rPr lang="en-US" sz="2000" dirty="0">
                <a:solidFill>
                  <a:srgbClr val="C00000"/>
                </a:solidFill>
              </a:rPr>
              <a:t>  </a:t>
            </a:r>
            <a:r>
              <a:rPr lang="en-US" sz="2000" dirty="0"/>
              <a:t>connections </a:t>
            </a:r>
            <a:r>
              <a:rPr lang="en-US" sz="2000" b="1" dirty="0">
                <a:solidFill>
                  <a:srgbClr val="C00000"/>
                </a:solidFill>
              </a:rPr>
              <a:t>within</a:t>
            </a:r>
            <a:r>
              <a:rPr lang="en-US" sz="2000" dirty="0"/>
              <a:t> a hemisphere (connect </a:t>
            </a:r>
            <a:r>
              <a:rPr lang="en-US" sz="2000" dirty="0" err="1"/>
              <a:t>gyri</a:t>
            </a:r>
            <a:r>
              <a:rPr lang="en-US" sz="2000" dirty="0"/>
              <a:t>, lobes)</a:t>
            </a:r>
          </a:p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6600CC"/>
                </a:solidFill>
              </a:rPr>
              <a:t>projection fibers:  </a:t>
            </a:r>
            <a:r>
              <a:rPr lang="en-US" sz="2000" dirty="0" smtClean="0"/>
              <a:t>to or from cortex and </a:t>
            </a:r>
            <a:r>
              <a:rPr lang="en-US" sz="2000" b="1" dirty="0">
                <a:solidFill>
                  <a:srgbClr val="6600CC"/>
                </a:solidFill>
              </a:rPr>
              <a:t>rest</a:t>
            </a:r>
            <a:r>
              <a:rPr lang="en-US" sz="2000" dirty="0"/>
              <a:t> of nervous system; these ones run vertically</a:t>
            </a:r>
            <a:endParaRPr lang="en-CA" sz="2000" b="1" dirty="0"/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4468813" y="307975"/>
            <a:ext cx="4492625" cy="22474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1" u="sng" dirty="0">
                <a:solidFill>
                  <a:srgbClr val="800080"/>
                </a:solidFill>
              </a:rPr>
              <a:t>A3.  Cerebral White Matter</a:t>
            </a:r>
            <a:endParaRPr lang="en-US" sz="2000" dirty="0">
              <a:solidFill>
                <a:srgbClr val="800080"/>
              </a:solidFill>
            </a:endParaRP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communication between cerebral areas, between cortex &amp; lower CNS centres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006600"/>
                </a:solidFill>
              </a:rPr>
              <a:t>commissural fibers:  </a:t>
            </a:r>
            <a:r>
              <a:rPr lang="en-US" sz="2000" dirty="0"/>
              <a:t>connect corresponding areas </a:t>
            </a:r>
            <a:r>
              <a:rPr lang="en-US" sz="2000" b="1" dirty="0">
                <a:solidFill>
                  <a:srgbClr val="006600"/>
                </a:solidFill>
              </a:rPr>
              <a:t>between</a:t>
            </a:r>
            <a:r>
              <a:rPr lang="en-US" sz="2000" dirty="0"/>
              <a:t> the 2 hemispheres – largest is </a:t>
            </a:r>
            <a:r>
              <a:rPr lang="en-US" sz="2000" b="1" dirty="0">
                <a:solidFill>
                  <a:srgbClr val="006600"/>
                </a:solidFill>
              </a:rPr>
              <a:t>corpus callosum</a:t>
            </a:r>
            <a:endParaRPr lang="en-CA" sz="2000" b="1" dirty="0">
              <a:solidFill>
                <a:srgbClr val="006600"/>
              </a:solidFill>
            </a:endParaRPr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6889750" y="6296025"/>
            <a:ext cx="2063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/>
              <a:t>Midsagittal section</a:t>
            </a:r>
          </a:p>
        </p:txBody>
      </p:sp>
      <p:pic>
        <p:nvPicPr>
          <p:cNvPr id="3074" name="Picture 2" descr="E:\Chapter_12\B_JPEG_Images_and_Tables\b_unlabeled\figure_12_10a_unlabeled.jpg"/>
          <p:cNvPicPr>
            <a:picLocks noChangeAspect="1" noChangeArrowheads="1"/>
          </p:cNvPicPr>
          <p:nvPr/>
        </p:nvPicPr>
        <p:blipFill>
          <a:blip r:embed="rId2" cstate="print"/>
          <a:srcRect l="17445" t="15110" r="25824" b="11081"/>
          <a:stretch>
            <a:fillRect/>
          </a:stretch>
        </p:blipFill>
        <p:spPr bwMode="auto">
          <a:xfrm>
            <a:off x="82062" y="70339"/>
            <a:ext cx="4264960" cy="4161692"/>
          </a:xfrm>
          <a:prstGeom prst="rect">
            <a:avLst/>
          </a:prstGeom>
          <a:noFill/>
        </p:spPr>
      </p:pic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154233" y="3968995"/>
            <a:ext cx="1682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dirty="0"/>
              <a:t>Frontal section</a:t>
            </a:r>
          </a:p>
        </p:txBody>
      </p:sp>
      <p:pic>
        <p:nvPicPr>
          <p:cNvPr id="11" name="Picture 3" descr="12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1257" t="27164" r="1729" b="15382"/>
          <a:stretch>
            <a:fillRect/>
          </a:stretch>
        </p:blipFill>
        <p:spPr bwMode="auto">
          <a:xfrm>
            <a:off x="3943135" y="2976563"/>
            <a:ext cx="5151437" cy="326548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4751388" y="6146800"/>
            <a:ext cx="1082348" cy="369332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12.8</a:t>
            </a:r>
            <a:endParaRPr lang="en-CA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3631763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1775" indent="-231775">
              <a:lnSpc>
                <a:spcPct val="85000"/>
              </a:lnSpc>
              <a:spcBef>
                <a:spcPct val="50000"/>
              </a:spcBef>
            </a:pPr>
            <a:r>
              <a:rPr lang="en-US" sz="2000" b="1" u="sng" dirty="0">
                <a:solidFill>
                  <a:srgbClr val="006699"/>
                </a:solidFill>
              </a:rPr>
              <a:t>Basal Nuclei</a:t>
            </a:r>
            <a:endParaRPr lang="en-US" sz="2000" dirty="0">
              <a:solidFill>
                <a:srgbClr val="006699"/>
              </a:solidFill>
            </a:endParaRPr>
          </a:p>
          <a:p>
            <a:pPr marL="231775" indent="-231775">
              <a:lnSpc>
                <a:spcPct val="8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</a:t>
            </a:r>
            <a:r>
              <a:rPr lang="en-US" sz="2000" b="1" dirty="0">
                <a:solidFill>
                  <a:srgbClr val="006699"/>
                </a:solidFill>
                <a:cs typeface="Arial" charset="0"/>
              </a:rPr>
              <a:t>caudate nucleus +[putamen &amp; globus pallidus = lentiform nucleus]</a:t>
            </a:r>
          </a:p>
          <a:p>
            <a:pPr marL="231775" indent="-231775">
              <a:lnSpc>
                <a:spcPct val="8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inputs from entire cerebral cortex, other </a:t>
            </a:r>
            <a:r>
              <a:rPr lang="en-US" sz="2000" dirty="0" err="1">
                <a:cs typeface="Arial" charset="0"/>
              </a:rPr>
              <a:t>subcortical</a:t>
            </a:r>
            <a:r>
              <a:rPr lang="en-US" sz="2000" dirty="0">
                <a:cs typeface="Arial" charset="0"/>
              </a:rPr>
              <a:t> nuclei &amp; each other</a:t>
            </a:r>
          </a:p>
          <a:p>
            <a:pPr marL="231775" indent="-231775">
              <a:lnSpc>
                <a:spcPct val="8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project to premotor &amp; prefrontal cortices to influence muscle movements directed by primary motor cortex – have no direct access to motor pathways</a:t>
            </a:r>
          </a:p>
          <a:p>
            <a:pPr marL="231775" indent="-231775">
              <a:lnSpc>
                <a:spcPct val="8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precise role(s) difficult to determine – roles in starting, stopping, monitoring movements executed by cortex, </a:t>
            </a:r>
            <a:r>
              <a:rPr lang="en-US" sz="2000" dirty="0" err="1">
                <a:cs typeface="Arial" charset="0"/>
              </a:rPr>
              <a:t>esp</a:t>
            </a:r>
            <a:r>
              <a:rPr lang="en-US" sz="2000" dirty="0">
                <a:cs typeface="Arial" charset="0"/>
              </a:rPr>
              <a:t> if slow, sustained, stereotyped</a:t>
            </a:r>
          </a:p>
          <a:p>
            <a:pPr marL="231775" indent="-231775">
              <a:lnSpc>
                <a:spcPct val="8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also influence movement intensity, inhibit antagonistic/unnecessary actions</a:t>
            </a:r>
          </a:p>
          <a:p>
            <a:pPr marL="231775" indent="-231775">
              <a:lnSpc>
                <a:spcPct val="8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</a:t>
            </a:r>
            <a:r>
              <a:rPr lang="en-US" sz="2000" dirty="0" smtClean="0">
                <a:cs typeface="Arial" charset="0"/>
              </a:rPr>
              <a:t>disorders can result in too much movement (e.g. Huntington’s disease) or too little movement (Parkinson’s disease)</a:t>
            </a:r>
            <a:endParaRPr lang="en-US" sz="2000" dirty="0"/>
          </a:p>
        </p:txBody>
      </p:sp>
      <p:pic>
        <p:nvPicPr>
          <p:cNvPr id="4099" name="Picture 3" descr="E:\Chapter_12\B_JPEG_Images_and_Tables\b_unlabeled\figure_12_11b_1_unlabeled.jpg"/>
          <p:cNvPicPr>
            <a:picLocks noChangeAspect="1" noChangeArrowheads="1"/>
          </p:cNvPicPr>
          <p:nvPr/>
        </p:nvPicPr>
        <p:blipFill>
          <a:blip r:embed="rId3" cstate="print"/>
          <a:srcRect l="8762" t="21520" r="44570" b="8333"/>
          <a:stretch>
            <a:fillRect/>
          </a:stretch>
        </p:blipFill>
        <p:spPr bwMode="auto">
          <a:xfrm>
            <a:off x="6205823" y="3516923"/>
            <a:ext cx="2774054" cy="3341077"/>
          </a:xfrm>
          <a:prstGeom prst="rect">
            <a:avLst/>
          </a:prstGeom>
          <a:noFill/>
        </p:spPr>
      </p:pic>
      <p:pic>
        <p:nvPicPr>
          <p:cNvPr id="4100" name="Picture 4" descr="E:\Chapter_12\B_JPEG_Images_and_Tables\b_unlabeled\figure_12_11b_1_unlabeled.jpg"/>
          <p:cNvPicPr>
            <a:picLocks noChangeAspect="1" noChangeArrowheads="1"/>
          </p:cNvPicPr>
          <p:nvPr/>
        </p:nvPicPr>
        <p:blipFill>
          <a:blip r:embed="rId3" cstate="print">
            <a:lum bright="-40000" contrast="40000"/>
          </a:blip>
          <a:srcRect l="2158" t="2656" r="69078" b="79579"/>
          <a:stretch>
            <a:fillRect/>
          </a:stretch>
        </p:blipFill>
        <p:spPr bwMode="auto">
          <a:xfrm>
            <a:off x="4637191" y="3785286"/>
            <a:ext cx="1373896" cy="679938"/>
          </a:xfrm>
          <a:prstGeom prst="rect">
            <a:avLst/>
          </a:prstGeom>
          <a:noFill/>
        </p:spPr>
      </p:pic>
      <p:cxnSp>
        <p:nvCxnSpPr>
          <p:cNvPr id="9" name="Straight Arrow Connector 8"/>
          <p:cNvCxnSpPr/>
          <p:nvPr/>
        </p:nvCxnSpPr>
        <p:spPr>
          <a:xfrm flipV="1">
            <a:off x="5696465" y="4572000"/>
            <a:ext cx="1581665" cy="852616"/>
          </a:xfrm>
          <a:prstGeom prst="straightConnector1">
            <a:avLst/>
          </a:prstGeom>
          <a:ln w="28575">
            <a:solidFill>
              <a:srgbClr val="80008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5597611" y="4868562"/>
            <a:ext cx="1421027" cy="1149179"/>
          </a:xfrm>
          <a:prstGeom prst="straightConnector1">
            <a:avLst/>
          </a:prstGeom>
          <a:ln w="28575">
            <a:solidFill>
              <a:srgbClr val="80008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rot="5400000" flipH="1" flipV="1">
            <a:off x="5820032" y="5128054"/>
            <a:ext cx="1396314" cy="1198606"/>
          </a:xfrm>
          <a:prstGeom prst="straightConnector1">
            <a:avLst/>
          </a:prstGeom>
          <a:ln w="28575">
            <a:solidFill>
              <a:srgbClr val="80008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014913" y="6488668"/>
            <a:ext cx="1633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Posterior view</a:t>
            </a:r>
            <a:endParaRPr lang="en-US" dirty="0"/>
          </a:p>
        </p:txBody>
      </p:sp>
      <p:pic>
        <p:nvPicPr>
          <p:cNvPr id="3074" name="Picture 2" descr="E:\Chapter_12\D_JPEG_Images_and_Tables\Unlabeled_without_leaders\figure_12_09a_unlabeled.jpg"/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 l="27167" t="1702" r="18604" b="12167"/>
          <a:stretch>
            <a:fillRect/>
          </a:stretch>
        </p:blipFill>
        <p:spPr bwMode="auto">
          <a:xfrm>
            <a:off x="144962" y="3592007"/>
            <a:ext cx="4114803" cy="3221386"/>
          </a:xfrm>
          <a:prstGeom prst="rect">
            <a:avLst/>
          </a:prstGeom>
          <a:noFill/>
        </p:spPr>
      </p:pic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34948" y="6225042"/>
            <a:ext cx="1082348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666699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12.9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3554819"/>
          </a:xfrm>
          <a:prstGeom prst="rect">
            <a:avLst/>
          </a:prstGeom>
          <a:solidFill>
            <a:schemeClr val="bg1"/>
          </a:solidFill>
          <a:ln w="19050">
            <a:solidFill>
              <a:srgbClr val="9966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79400" indent="-279400">
              <a:lnSpc>
                <a:spcPct val="75000"/>
              </a:lnSpc>
              <a:spcBef>
                <a:spcPct val="50000"/>
              </a:spcBef>
            </a:pPr>
            <a:r>
              <a:rPr lang="en-US" sz="2000" b="1" u="sng" dirty="0">
                <a:solidFill>
                  <a:srgbClr val="996600"/>
                </a:solidFill>
              </a:rPr>
              <a:t>The Diencephalon (see Fig. 12.12)</a:t>
            </a:r>
            <a:endParaRPr lang="en-US" sz="2000" dirty="0">
              <a:solidFill>
                <a:srgbClr val="996600"/>
              </a:solidFill>
            </a:endParaRPr>
          </a:p>
          <a:p>
            <a:pPr marL="279400" indent="-279400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</a:t>
            </a:r>
            <a:r>
              <a:rPr lang="en-US" sz="2000" b="1" dirty="0" smtClean="0">
                <a:solidFill>
                  <a:srgbClr val="996600"/>
                </a:solidFill>
                <a:cs typeface="Arial" charset="0"/>
              </a:rPr>
              <a:t>thalamus</a:t>
            </a:r>
            <a:r>
              <a:rPr lang="en-US" sz="2000" b="1" dirty="0">
                <a:solidFill>
                  <a:srgbClr val="996600"/>
                </a:solidFill>
                <a:cs typeface="Arial" charset="0"/>
              </a:rPr>
              <a:t>, hypothalamus, epithalamus – </a:t>
            </a:r>
            <a:r>
              <a:rPr lang="en-US" sz="2000" dirty="0" smtClean="0">
                <a:cs typeface="Arial" charset="0"/>
              </a:rPr>
              <a:t>enclose </a:t>
            </a:r>
            <a:r>
              <a:rPr lang="en-US" sz="2000" dirty="0">
                <a:cs typeface="Arial" charset="0"/>
              </a:rPr>
              <a:t>the </a:t>
            </a:r>
            <a:r>
              <a:rPr lang="en-US" sz="2000" b="1" dirty="0">
                <a:solidFill>
                  <a:srgbClr val="996600"/>
                </a:solidFill>
                <a:cs typeface="Arial" charset="0"/>
              </a:rPr>
              <a:t>3</a:t>
            </a:r>
            <a:r>
              <a:rPr lang="en-US" sz="2000" b="1" baseline="30000" dirty="0">
                <a:solidFill>
                  <a:srgbClr val="996600"/>
                </a:solidFill>
                <a:cs typeface="Arial" charset="0"/>
              </a:rPr>
              <a:t>rd</a:t>
            </a:r>
            <a:r>
              <a:rPr lang="en-US" sz="2000" b="1" dirty="0">
                <a:solidFill>
                  <a:srgbClr val="996600"/>
                </a:solidFill>
                <a:cs typeface="Arial" charset="0"/>
              </a:rPr>
              <a:t> ventricle</a:t>
            </a:r>
          </a:p>
          <a:p>
            <a:pPr marL="279400" indent="-279400">
              <a:lnSpc>
                <a:spcPct val="75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996600"/>
                </a:solidFill>
              </a:rPr>
              <a:t>Thalamus:</a:t>
            </a:r>
            <a:r>
              <a:rPr lang="en-US" sz="2000" b="1" dirty="0"/>
              <a:t>  </a:t>
            </a:r>
            <a:r>
              <a:rPr lang="en-US" sz="2000" dirty="0"/>
              <a:t>80%;  bilateral masses of gray matter held together by midline </a:t>
            </a:r>
            <a:r>
              <a:rPr lang="en-US" sz="2000" dirty="0" err="1"/>
              <a:t>commissure</a:t>
            </a:r>
            <a:r>
              <a:rPr lang="en-US" sz="2000" dirty="0"/>
              <a:t> called the </a:t>
            </a:r>
            <a:r>
              <a:rPr lang="en-US" sz="2000" b="1" dirty="0">
                <a:solidFill>
                  <a:srgbClr val="996600"/>
                </a:solidFill>
              </a:rPr>
              <a:t>intermediate mass</a:t>
            </a:r>
          </a:p>
          <a:p>
            <a:pPr marL="279400" indent="-279400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consists of many different nuclei, named for their position in thalamus – afferent impulses from all senses &amp; all parts of body converge on thalamus</a:t>
            </a:r>
          </a:p>
          <a:p>
            <a:pPr marL="279400" indent="-279400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sorting  &amp; editing of information; group like impulses to send to appropriate region of cortex –  crude awareness of sensation at level of thalamus</a:t>
            </a:r>
          </a:p>
          <a:p>
            <a:pPr marL="279400" indent="-279400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also input pertaining to emotions &amp; viscera from hypothalamus</a:t>
            </a:r>
          </a:p>
          <a:p>
            <a:pPr marL="279400" indent="-279400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key roles in mediating sensation, motor activities, cortical arousal, learning, memory = </a:t>
            </a:r>
            <a:r>
              <a:rPr lang="en-US" sz="2000" b="1" dirty="0">
                <a:solidFill>
                  <a:srgbClr val="993300"/>
                </a:solidFill>
                <a:cs typeface="Arial" charset="0"/>
              </a:rPr>
              <a:t>“</a:t>
            </a:r>
            <a:r>
              <a:rPr lang="en-US" sz="2000" b="1" dirty="0">
                <a:solidFill>
                  <a:srgbClr val="996600"/>
                </a:solidFill>
                <a:cs typeface="Arial" charset="0"/>
              </a:rPr>
              <a:t>gateway to cerebral cortex”</a:t>
            </a:r>
            <a:endParaRPr lang="en-US" sz="2000" b="1" dirty="0">
              <a:solidFill>
                <a:srgbClr val="996600"/>
              </a:solidFill>
            </a:endParaRPr>
          </a:p>
        </p:txBody>
      </p:sp>
      <p:pic>
        <p:nvPicPr>
          <p:cNvPr id="31747" name="Picture 3" descr="14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 l="1315" t="2495" r="1315" b="8394"/>
          <a:stretch>
            <a:fillRect/>
          </a:stretch>
        </p:blipFill>
        <p:spPr bwMode="auto">
          <a:xfrm>
            <a:off x="0" y="3756025"/>
            <a:ext cx="5638800" cy="272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E:\Chapter_12\D_JPEG_Images_and_Tables\Labeled\figure_12_11a_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t="30413" b="13600"/>
          <a:stretch>
            <a:fillRect/>
          </a:stretch>
        </p:blipFill>
        <p:spPr bwMode="auto">
          <a:xfrm>
            <a:off x="5538626" y="3980985"/>
            <a:ext cx="3571921" cy="2832405"/>
          </a:xfrm>
          <a:prstGeom prst="rect">
            <a:avLst/>
          </a:prstGeom>
          <a:noFill/>
        </p:spPr>
      </p:pic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4915544" y="6411566"/>
            <a:ext cx="1195327" cy="338554"/>
          </a:xfrm>
          <a:prstGeom prst="rect">
            <a:avLst/>
          </a:prstGeom>
          <a:solidFill>
            <a:schemeClr val="bg1"/>
          </a:solidFill>
          <a:ln w="9525">
            <a:solidFill>
              <a:srgbClr val="6699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dirty="0"/>
              <a:t>Fig. </a:t>
            </a:r>
            <a:r>
              <a:rPr lang="en-US" sz="1600" dirty="0" smtClean="0"/>
              <a:t>12.11a</a:t>
            </a:r>
            <a:endParaRPr lang="en-CA" sz="16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>
            <a:lum bright="-12000" contrast="24000"/>
          </a:blip>
          <a:srcRect/>
          <a:stretch>
            <a:fillRect/>
          </a:stretch>
        </p:blipFill>
        <p:spPr bwMode="auto">
          <a:xfrm>
            <a:off x="430213" y="246063"/>
            <a:ext cx="8418512" cy="626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6113463" y="6223000"/>
            <a:ext cx="1704975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66CC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/>
              <a:t>Fig. 14.9(T&amp;G)</a:t>
            </a:r>
            <a:endParaRPr lang="en-CA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294005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>
              <a:lnSpc>
                <a:spcPct val="75000"/>
              </a:lnSpc>
              <a:spcBef>
                <a:spcPct val="50000"/>
              </a:spcBef>
            </a:pPr>
            <a:r>
              <a:rPr lang="en-US" sz="2000" b="1">
                <a:solidFill>
                  <a:srgbClr val="CC3300"/>
                </a:solidFill>
              </a:rPr>
              <a:t>Hypothalamus:</a:t>
            </a:r>
            <a:r>
              <a:rPr lang="en-US" sz="2000"/>
              <a:t>  “below” thalamus</a:t>
            </a:r>
          </a:p>
          <a:p>
            <a:pPr marL="495300" indent="-495300">
              <a:lnSpc>
                <a:spcPct val="60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2000" b="1">
                <a:solidFill>
                  <a:srgbClr val="CC3300"/>
                </a:solidFill>
              </a:rPr>
              <a:t>Autonomic control centre:</a:t>
            </a:r>
            <a:r>
              <a:rPr lang="en-US" sz="2000"/>
              <a:t>  centres for bp, heart, GI, respiration, etc</a:t>
            </a:r>
          </a:p>
          <a:p>
            <a:pPr marL="495300" indent="-495300">
              <a:lnSpc>
                <a:spcPct val="60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2000" b="1">
                <a:solidFill>
                  <a:srgbClr val="CC3300"/>
                </a:solidFill>
              </a:rPr>
              <a:t>Centre for emotional response &amp; behaviour:</a:t>
            </a:r>
            <a:r>
              <a:rPr lang="en-US" sz="2000"/>
              <a:t>  heart of limbic system</a:t>
            </a:r>
          </a:p>
          <a:p>
            <a:pPr marL="495300" indent="-495300">
              <a:lnSpc>
                <a:spcPct val="60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2000" b="1">
                <a:solidFill>
                  <a:srgbClr val="CC3300"/>
                </a:solidFill>
              </a:rPr>
              <a:t>Body temperature regulation:</a:t>
            </a:r>
            <a:r>
              <a:rPr lang="en-US" sz="2000"/>
              <a:t> </a:t>
            </a:r>
          </a:p>
          <a:p>
            <a:pPr marL="495300" indent="-495300">
              <a:lnSpc>
                <a:spcPct val="60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2000" b="1">
                <a:solidFill>
                  <a:srgbClr val="CC3300"/>
                </a:solidFill>
              </a:rPr>
              <a:t>Regulation of food intake:</a:t>
            </a:r>
            <a:r>
              <a:rPr lang="en-US" sz="2000" b="1"/>
              <a:t>  </a:t>
            </a:r>
            <a:r>
              <a:rPr lang="en-US" sz="2000"/>
              <a:t>hunger, satiety</a:t>
            </a:r>
          </a:p>
          <a:p>
            <a:pPr marL="495300" indent="-495300">
              <a:lnSpc>
                <a:spcPct val="60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2000" b="1">
                <a:solidFill>
                  <a:srgbClr val="CC3300"/>
                </a:solidFill>
              </a:rPr>
              <a:t>Regulation of water balance &amp; thirst:</a:t>
            </a:r>
            <a:r>
              <a:rPr lang="en-US" sz="2000" b="1"/>
              <a:t>  </a:t>
            </a:r>
            <a:r>
              <a:rPr lang="en-US" sz="2000"/>
              <a:t>release of ADH; thirst centre</a:t>
            </a:r>
          </a:p>
          <a:p>
            <a:pPr marL="495300" indent="-495300">
              <a:lnSpc>
                <a:spcPct val="60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2000" b="1">
                <a:solidFill>
                  <a:srgbClr val="CC3300"/>
                </a:solidFill>
              </a:rPr>
              <a:t>Regulation of sleep-awake cycles:</a:t>
            </a:r>
            <a:r>
              <a:rPr lang="en-US" sz="2000"/>
              <a:t>  suprachiasmatic nucleus </a:t>
            </a:r>
          </a:p>
          <a:p>
            <a:pPr marL="495300" indent="-495300">
              <a:lnSpc>
                <a:spcPct val="75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2000" b="1">
                <a:solidFill>
                  <a:srgbClr val="CC3300"/>
                </a:solidFill>
              </a:rPr>
              <a:t>Control of endocrine system:</a:t>
            </a:r>
            <a:r>
              <a:rPr lang="en-US" sz="2000"/>
              <a:t>  releasing factors plus 2 nuclei (supraoptic &amp; paraventricular) produce ADH &amp; oxytocin</a:t>
            </a:r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433388" y="3657600"/>
            <a:ext cx="3038475" cy="2701925"/>
          </a:xfrm>
          <a:prstGeom prst="rect">
            <a:avLst/>
          </a:prstGeom>
          <a:solidFill>
            <a:schemeClr val="bg1"/>
          </a:solidFill>
          <a:ln w="19050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i="1" u="sng">
                <a:solidFill>
                  <a:srgbClr val="CC3300"/>
                </a:solidFill>
              </a:rPr>
              <a:t>Hypothalamic disturbances:</a:t>
            </a:r>
            <a:r>
              <a:rPr lang="en-US" sz="2000"/>
              <a:t>  </a:t>
            </a:r>
          </a:p>
          <a:p>
            <a:pPr algn="ctr">
              <a:spcBef>
                <a:spcPct val="50000"/>
              </a:spcBef>
            </a:pPr>
            <a:r>
              <a:rPr lang="en-US" sz="2000"/>
              <a:t>cause disorders in body homeostasis such as body wasting, obesity, sleep disturbances, dehydration, emotional imbalances</a:t>
            </a:r>
            <a:endParaRPr lang="en-US" sz="2000" i="1" u="sng"/>
          </a:p>
        </p:txBody>
      </p:sp>
      <p:pic>
        <p:nvPicPr>
          <p:cNvPr id="33796" name="Picture 4" descr="12-13Diencephalon_L.jpg"/>
          <p:cNvPicPr>
            <a:picLocks noChangeAspect="1" noChangeArrowheads="1"/>
          </p:cNvPicPr>
          <p:nvPr/>
        </p:nvPicPr>
        <p:blipFill>
          <a:blip r:embed="rId2" cstate="print">
            <a:lum bright="-6000"/>
          </a:blip>
          <a:srcRect l="46809" t="27299" b="10339"/>
          <a:stretch>
            <a:fillRect/>
          </a:stretch>
        </p:blipFill>
        <p:spPr bwMode="auto">
          <a:xfrm>
            <a:off x="3981450" y="2925763"/>
            <a:ext cx="5162550" cy="39322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263525" y="198438"/>
            <a:ext cx="7832725" cy="977900"/>
          </a:xfrm>
          <a:prstGeom prst="rect">
            <a:avLst/>
          </a:prstGeom>
          <a:solidFill>
            <a:srgbClr val="FFFFFF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79400" indent="-279400">
              <a:lnSpc>
                <a:spcPct val="80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0070C0"/>
                </a:solidFill>
              </a:rPr>
              <a:t>Epithalamus:</a:t>
            </a:r>
            <a:r>
              <a:rPr lang="en-US" sz="2000" dirty="0"/>
              <a:t>  most dorsal part of diencephalon &amp; forms roof of 3</a:t>
            </a:r>
            <a:r>
              <a:rPr lang="en-US" sz="2000" baseline="30000" dirty="0"/>
              <a:t>rd</a:t>
            </a:r>
            <a:r>
              <a:rPr lang="en-US" sz="2000" dirty="0"/>
              <a:t> ventricle; </a:t>
            </a:r>
            <a:r>
              <a:rPr lang="en-US" sz="2000" b="1" dirty="0">
                <a:solidFill>
                  <a:srgbClr val="0070C0"/>
                </a:solidFill>
              </a:rPr>
              <a:t>pineal gland </a:t>
            </a:r>
            <a:r>
              <a:rPr lang="en-US" sz="2000" dirty="0"/>
              <a:t>(</a:t>
            </a:r>
            <a:r>
              <a:rPr lang="en-US" sz="2000" dirty="0">
                <a:solidFill>
                  <a:srgbClr val="0070C0"/>
                </a:solidFill>
              </a:rPr>
              <a:t>melatonin</a:t>
            </a:r>
            <a:r>
              <a:rPr lang="en-US" sz="2000" dirty="0"/>
              <a:t>) extends from its dorsal border</a:t>
            </a:r>
          </a:p>
          <a:p>
            <a:pPr marL="279400" indent="-279400"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</a:t>
            </a:r>
            <a:r>
              <a:rPr lang="en-US" sz="2000" b="1" dirty="0">
                <a:solidFill>
                  <a:srgbClr val="0070C0"/>
                </a:solidFill>
                <a:cs typeface="Arial" charset="0"/>
              </a:rPr>
              <a:t>choroid plexus</a:t>
            </a:r>
            <a:r>
              <a:rPr lang="en-US" sz="2000" dirty="0">
                <a:solidFill>
                  <a:srgbClr val="0070C0"/>
                </a:solidFill>
                <a:cs typeface="Arial" charset="0"/>
              </a:rPr>
              <a:t> </a:t>
            </a:r>
            <a:r>
              <a:rPr lang="en-US" sz="2000" dirty="0">
                <a:cs typeface="Arial" charset="0"/>
              </a:rPr>
              <a:t>(CSF-forming structure) also part of epithalamus</a:t>
            </a:r>
            <a:endParaRPr lang="en-US" sz="2000" b="1" dirty="0"/>
          </a:p>
        </p:txBody>
      </p:sp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593725" y="4446588"/>
            <a:ext cx="1035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/>
              <a:t>Optic</a:t>
            </a:r>
          </a:p>
          <a:p>
            <a:pPr algn="ctr"/>
            <a:r>
              <a:rPr lang="en-US"/>
              <a:t>chiasma</a:t>
            </a: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5450791" y="6163041"/>
            <a:ext cx="345479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rgbClr val="0066CC"/>
                </a:solidFill>
              </a:rPr>
              <a:t>Fig. </a:t>
            </a:r>
            <a:r>
              <a:rPr lang="en-US" b="1" dirty="0" smtClean="0">
                <a:solidFill>
                  <a:srgbClr val="0066CC"/>
                </a:solidFill>
              </a:rPr>
              <a:t>12.10: Midsagittal </a:t>
            </a:r>
            <a:r>
              <a:rPr lang="en-US" b="1" dirty="0">
                <a:solidFill>
                  <a:srgbClr val="0066CC"/>
                </a:solidFill>
              </a:rPr>
              <a:t>section</a:t>
            </a:r>
          </a:p>
        </p:txBody>
      </p:sp>
      <p:pic>
        <p:nvPicPr>
          <p:cNvPr id="5122" name="Picture 2" descr="E:\Chapter_12\D_JPEG_Images_and_Tables\Unlabeled_without_leaders\figure_12_10a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14712" r="27556" b="6220"/>
          <a:stretch>
            <a:fillRect/>
          </a:stretch>
        </p:blipFill>
        <p:spPr bwMode="auto">
          <a:xfrm>
            <a:off x="1594629" y="1256220"/>
            <a:ext cx="5453512" cy="4712079"/>
          </a:xfrm>
          <a:prstGeom prst="rect">
            <a:avLst/>
          </a:prstGeom>
          <a:noFill/>
        </p:spPr>
      </p:pic>
      <p:sp>
        <p:nvSpPr>
          <p:cNvPr id="10" name="Line 5"/>
          <p:cNvSpPr>
            <a:spLocks noChangeShapeType="1"/>
          </p:cNvSpPr>
          <p:nvPr/>
        </p:nvSpPr>
        <p:spPr bwMode="auto">
          <a:xfrm flipH="1" flipV="1">
            <a:off x="4881563" y="3760788"/>
            <a:ext cx="2433637" cy="515937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" name="AutoShape 6"/>
          <p:cNvSpPr>
            <a:spLocks noChangeArrowheads="1"/>
          </p:cNvSpPr>
          <p:nvPr/>
        </p:nvSpPr>
        <p:spPr bwMode="auto">
          <a:xfrm rot="1474030">
            <a:off x="4664075" y="2511425"/>
            <a:ext cx="542925" cy="825500"/>
          </a:xfrm>
          <a:prstGeom prst="downArrow">
            <a:avLst>
              <a:gd name="adj1" fmla="val 50000"/>
              <a:gd name="adj2" fmla="val 38012"/>
            </a:avLst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12" name="Line 7"/>
          <p:cNvSpPr>
            <a:spLocks noChangeShapeType="1"/>
          </p:cNvSpPr>
          <p:nvPr/>
        </p:nvSpPr>
        <p:spPr bwMode="auto">
          <a:xfrm flipV="1">
            <a:off x="1524000" y="4284663"/>
            <a:ext cx="2008188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228600" y="152400"/>
            <a:ext cx="8258175" cy="1282700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sz="2000" b="1" u="sng">
                <a:solidFill>
                  <a:srgbClr val="808000"/>
                </a:solidFill>
              </a:rPr>
              <a:t>The Brain Stem:</a:t>
            </a:r>
            <a:r>
              <a:rPr lang="en-US" sz="2000" b="1">
                <a:solidFill>
                  <a:srgbClr val="808000"/>
                </a:solidFill>
              </a:rPr>
              <a:t>   </a:t>
            </a:r>
            <a:r>
              <a:rPr lang="en-US" sz="2000">
                <a:cs typeface="Arial" charset="0"/>
              </a:rPr>
              <a:t>consists of midbrain, pons, medulla oblongata</a:t>
            </a:r>
          </a:p>
          <a:p>
            <a:pPr marL="457200" indent="-457200">
              <a:lnSpc>
                <a:spcPct val="55000"/>
              </a:lnSpc>
              <a:spcBef>
                <a:spcPct val="50000"/>
              </a:spcBef>
            </a:pPr>
            <a:r>
              <a:rPr lang="en-US" sz="2000">
                <a:cs typeface="Arial" charset="0"/>
              </a:rPr>
              <a:t>  (i)  rigidly programmed, automatic behaviours necessary to survival</a:t>
            </a:r>
          </a:p>
          <a:p>
            <a:pPr marL="457200" indent="-457200">
              <a:lnSpc>
                <a:spcPct val="55000"/>
              </a:lnSpc>
              <a:spcBef>
                <a:spcPct val="50000"/>
              </a:spcBef>
            </a:pPr>
            <a:r>
              <a:rPr lang="en-US" sz="2000">
                <a:cs typeface="Arial" charset="0"/>
              </a:rPr>
              <a:t>  (ii)  pathway between higher &amp; lower neural centres</a:t>
            </a:r>
          </a:p>
          <a:p>
            <a:pPr marL="457200" indent="-457200">
              <a:lnSpc>
                <a:spcPct val="55000"/>
              </a:lnSpc>
              <a:spcBef>
                <a:spcPct val="50000"/>
              </a:spcBef>
            </a:pPr>
            <a:r>
              <a:rPr lang="en-US" sz="2000">
                <a:cs typeface="Arial" charset="0"/>
              </a:rPr>
              <a:t>  (iii) associated with 10 pairs of cranial nerves</a:t>
            </a: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3339978" y="6045444"/>
            <a:ext cx="2438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dirty="0"/>
              <a:t>Fig. </a:t>
            </a:r>
            <a:r>
              <a:rPr lang="en-US" dirty="0" smtClean="0"/>
              <a:t>12.13b</a:t>
            </a:r>
            <a:r>
              <a:rPr lang="en-US" dirty="0"/>
              <a:t>: Lateral view of brain stem</a:t>
            </a:r>
          </a:p>
        </p:txBody>
      </p:sp>
      <p:pic>
        <p:nvPicPr>
          <p:cNvPr id="5122" name="Picture 2" descr="E:\Chapter_12\B_JPEG_Images_and_Tables\b_unlabeled\figure_12_15b_unlabeled.jpg"/>
          <p:cNvPicPr>
            <a:picLocks noChangeAspect="1" noChangeArrowheads="1"/>
          </p:cNvPicPr>
          <p:nvPr/>
        </p:nvPicPr>
        <p:blipFill>
          <a:blip r:embed="rId2" cstate="print">
            <a:lum bright="-20000" contrast="30000"/>
          </a:blip>
          <a:srcRect l="17857" t="7418" r="47940" b="9432"/>
          <a:stretch>
            <a:fillRect/>
          </a:stretch>
        </p:blipFill>
        <p:spPr bwMode="auto">
          <a:xfrm>
            <a:off x="621323" y="1488830"/>
            <a:ext cx="2919046" cy="5322277"/>
          </a:xfrm>
          <a:prstGeom prst="rect">
            <a:avLst/>
          </a:prstGeom>
          <a:noFill/>
        </p:spPr>
      </p:pic>
      <p:grpSp>
        <p:nvGrpSpPr>
          <p:cNvPr id="9" name="Group 8"/>
          <p:cNvGrpSpPr/>
          <p:nvPr/>
        </p:nvGrpSpPr>
        <p:grpSpPr>
          <a:xfrm>
            <a:off x="3751384" y="1711570"/>
            <a:ext cx="2872154" cy="1724354"/>
            <a:chOff x="4290646" y="1576754"/>
            <a:chExt cx="3118339" cy="1764323"/>
          </a:xfrm>
        </p:grpSpPr>
        <p:pic>
          <p:nvPicPr>
            <p:cNvPr id="5123" name="Picture 3" descr="E:\Chapter_12\B_JPEG_Images_and_Tables\a_labeled\figure_12_15b_labeled.jpg"/>
            <p:cNvPicPr>
              <a:picLocks noChangeAspect="1" noChangeArrowheads="1"/>
            </p:cNvPicPr>
            <p:nvPr/>
          </p:nvPicPr>
          <p:blipFill>
            <a:blip r:embed="rId3" cstate="print">
              <a:lum bright="-10000" contrast="20000"/>
            </a:blip>
            <a:srcRect l="63874" b="72453"/>
            <a:stretch>
              <a:fillRect/>
            </a:stretch>
          </p:blipFill>
          <p:spPr bwMode="auto">
            <a:xfrm>
              <a:off x="4325816" y="1576754"/>
              <a:ext cx="3083169" cy="1763236"/>
            </a:xfrm>
            <a:prstGeom prst="rect">
              <a:avLst/>
            </a:prstGeom>
            <a:noFill/>
          </p:spPr>
        </p:pic>
        <p:sp>
          <p:nvSpPr>
            <p:cNvPr id="8" name="Rectangle 7"/>
            <p:cNvSpPr/>
            <p:nvPr/>
          </p:nvSpPr>
          <p:spPr>
            <a:xfrm>
              <a:off x="4290646" y="2743200"/>
              <a:ext cx="281354" cy="5978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124" name="Picture 4" descr="E:\Chapter_12\B_JPEG_Images_and_Tables\a_labeled\figure_12_15b_labeled.jpg"/>
          <p:cNvPicPr>
            <a:picLocks noChangeAspect="1" noChangeArrowheads="1"/>
          </p:cNvPicPr>
          <p:nvPr/>
        </p:nvPicPr>
        <p:blipFill>
          <a:blip r:embed="rId3" cstate="print">
            <a:lum bright="-20000" contrast="30000"/>
          </a:blip>
          <a:srcRect l="75549" t="65293" r="1374" b="16209"/>
          <a:stretch>
            <a:fillRect/>
          </a:stretch>
        </p:blipFill>
        <p:spPr bwMode="auto">
          <a:xfrm>
            <a:off x="5814646" y="3844053"/>
            <a:ext cx="2907323" cy="17478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266093" y="6513635"/>
            <a:ext cx="7772400" cy="300723"/>
          </a:xfrm>
          <a:prstGeom prst="rect">
            <a:avLst/>
          </a:prstGeom>
          <a:solidFill>
            <a:schemeClr val="bg1"/>
          </a:solidFill>
          <a:ln w="9525">
            <a:solidFill>
              <a:srgbClr val="808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75000"/>
              </a:lnSpc>
            </a:pPr>
            <a:r>
              <a:rPr lang="en-US" b="1" dirty="0"/>
              <a:t>Fig. </a:t>
            </a:r>
            <a:r>
              <a:rPr lang="en-US" b="1" dirty="0" smtClean="0"/>
              <a:t>12.13c</a:t>
            </a:r>
            <a:r>
              <a:rPr lang="en-US" b="1" dirty="0"/>
              <a:t>: relationship of brain stem to diencephalon; dorsal view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0"/>
            <a:ext cx="9144000" cy="1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5000"/>
              </a:lnSpc>
            </a:pPr>
            <a:r>
              <a:rPr lang="en-US" sz="2000" b="1" dirty="0">
                <a:solidFill>
                  <a:srgbClr val="808000"/>
                </a:solidFill>
              </a:rPr>
              <a:t>Midbrain:</a:t>
            </a:r>
          </a:p>
          <a:p>
            <a:pPr algn="ctr">
              <a:lnSpc>
                <a:spcPct val="85000"/>
              </a:lnSpc>
            </a:pPr>
            <a:r>
              <a:rPr lang="en-US" sz="2000" dirty="0"/>
              <a:t>2 cerebral peduncles that contain large pyramidal (</a:t>
            </a:r>
            <a:r>
              <a:rPr lang="en-US" sz="2000" dirty="0" err="1"/>
              <a:t>corticospinal</a:t>
            </a:r>
            <a:r>
              <a:rPr lang="en-US" sz="2000" dirty="0"/>
              <a:t>) motor tracts</a:t>
            </a:r>
          </a:p>
          <a:p>
            <a:pPr algn="ctr">
              <a:lnSpc>
                <a:spcPct val="85000"/>
              </a:lnSpc>
            </a:pPr>
            <a:r>
              <a:rPr lang="en-US" sz="2000" dirty="0"/>
              <a:t>hollow cerebral aqueduct runs through midbrain</a:t>
            </a:r>
          </a:p>
          <a:p>
            <a:pPr algn="ctr">
              <a:lnSpc>
                <a:spcPct val="85000"/>
              </a:lnSpc>
            </a:pPr>
            <a:r>
              <a:rPr lang="en-US" sz="2000" dirty="0" err="1"/>
              <a:t>periaqueductal</a:t>
            </a:r>
            <a:r>
              <a:rPr lang="en-US" sz="2000" dirty="0"/>
              <a:t> gray matter involved in pain suppression</a:t>
            </a:r>
          </a:p>
          <a:p>
            <a:pPr algn="ctr">
              <a:lnSpc>
                <a:spcPct val="85000"/>
              </a:lnSpc>
            </a:pPr>
            <a:r>
              <a:rPr lang="en-US" sz="2000" b="1" i="1" dirty="0">
                <a:solidFill>
                  <a:srgbClr val="808000"/>
                </a:solidFill>
              </a:rPr>
              <a:t>Corpora </a:t>
            </a:r>
            <a:r>
              <a:rPr lang="en-US" sz="2000" b="1" i="1" dirty="0" err="1">
                <a:solidFill>
                  <a:srgbClr val="808000"/>
                </a:solidFill>
              </a:rPr>
              <a:t>quadrigemina</a:t>
            </a:r>
            <a:r>
              <a:rPr lang="en-US" sz="2000" b="1" i="1" dirty="0">
                <a:solidFill>
                  <a:srgbClr val="808000"/>
                </a:solidFill>
              </a:rPr>
              <a:t>:</a:t>
            </a:r>
            <a:r>
              <a:rPr lang="en-US" sz="2000" b="1" i="1" dirty="0"/>
              <a:t>  </a:t>
            </a:r>
            <a:r>
              <a:rPr lang="en-US" sz="2000" dirty="0">
                <a:solidFill>
                  <a:srgbClr val="808000"/>
                </a:solidFill>
              </a:rPr>
              <a:t>superior </a:t>
            </a:r>
            <a:r>
              <a:rPr lang="en-US" sz="2000" dirty="0" err="1">
                <a:solidFill>
                  <a:srgbClr val="808000"/>
                </a:solidFill>
              </a:rPr>
              <a:t>colliculi</a:t>
            </a:r>
            <a:r>
              <a:rPr lang="en-US" sz="2000" dirty="0"/>
              <a:t> are </a:t>
            </a:r>
            <a:r>
              <a:rPr lang="en-US" sz="2000" dirty="0">
                <a:solidFill>
                  <a:srgbClr val="808000"/>
                </a:solidFill>
              </a:rPr>
              <a:t>visual</a:t>
            </a:r>
            <a:r>
              <a:rPr lang="en-US" sz="2000" dirty="0"/>
              <a:t> reflex </a:t>
            </a:r>
            <a:r>
              <a:rPr lang="en-US" sz="2000" dirty="0" err="1"/>
              <a:t>centres</a:t>
            </a:r>
            <a:r>
              <a:rPr lang="en-US" sz="2000" dirty="0"/>
              <a:t>; </a:t>
            </a:r>
            <a:r>
              <a:rPr lang="en-US" sz="2000" dirty="0">
                <a:solidFill>
                  <a:srgbClr val="808000"/>
                </a:solidFill>
              </a:rPr>
              <a:t>inferior </a:t>
            </a:r>
            <a:r>
              <a:rPr lang="en-US" sz="2000" dirty="0" err="1">
                <a:solidFill>
                  <a:srgbClr val="808000"/>
                </a:solidFill>
              </a:rPr>
              <a:t>colliculi</a:t>
            </a:r>
            <a:r>
              <a:rPr lang="en-US" sz="2000" dirty="0"/>
              <a:t> are part of </a:t>
            </a:r>
            <a:r>
              <a:rPr lang="en-US" sz="2000" dirty="0">
                <a:solidFill>
                  <a:srgbClr val="808000"/>
                </a:solidFill>
              </a:rPr>
              <a:t>auditory</a:t>
            </a:r>
            <a:r>
              <a:rPr lang="en-US" sz="2000" dirty="0"/>
              <a:t> relay (</a:t>
            </a:r>
            <a:r>
              <a:rPr lang="en-US" sz="2000" i="1" dirty="0">
                <a:solidFill>
                  <a:srgbClr val="808000"/>
                </a:solidFill>
              </a:rPr>
              <a:t>also startle reflex</a:t>
            </a:r>
            <a:r>
              <a:rPr lang="en-US" sz="2000" dirty="0"/>
              <a:t>)</a:t>
            </a:r>
          </a:p>
        </p:txBody>
      </p:sp>
      <p:pic>
        <p:nvPicPr>
          <p:cNvPr id="5" name="Picture 2" descr="E:\Chapter_12\B_JPEG_Images_and_Tables\b_unlabeled\figure_12_15b_unlabeled.jpg"/>
          <p:cNvPicPr>
            <a:picLocks noChangeAspect="1" noChangeArrowheads="1"/>
          </p:cNvPicPr>
          <p:nvPr/>
        </p:nvPicPr>
        <p:blipFill>
          <a:blip r:embed="rId2" cstate="print">
            <a:lum bright="-20000" contrast="30000"/>
          </a:blip>
          <a:srcRect l="17857" t="7418" r="47940" b="9432"/>
          <a:stretch>
            <a:fillRect/>
          </a:stretch>
        </p:blipFill>
        <p:spPr bwMode="auto">
          <a:xfrm>
            <a:off x="1085753" y="1629507"/>
            <a:ext cx="2607016" cy="4753355"/>
          </a:xfrm>
          <a:prstGeom prst="rect">
            <a:avLst/>
          </a:prstGeom>
          <a:noFill/>
        </p:spPr>
      </p:pic>
      <p:pic>
        <p:nvPicPr>
          <p:cNvPr id="6146" name="Picture 2" descr="E:\Chapter_12\B_JPEG_Images_and_Tables\b_unlabeled\figure_12_15c_unlabeled.jpg"/>
          <p:cNvPicPr>
            <a:picLocks noChangeAspect="1" noChangeArrowheads="1"/>
          </p:cNvPicPr>
          <p:nvPr/>
        </p:nvPicPr>
        <p:blipFill>
          <a:blip r:embed="rId3" cstate="print">
            <a:lum bright="-20000" contrast="30000"/>
          </a:blip>
          <a:srcRect l="19368" t="14927" r="44093" b="7051"/>
          <a:stretch>
            <a:fillRect/>
          </a:stretch>
        </p:blipFill>
        <p:spPr bwMode="auto">
          <a:xfrm>
            <a:off x="5418757" y="1758462"/>
            <a:ext cx="2869457" cy="4595447"/>
          </a:xfrm>
          <a:prstGeom prst="rect">
            <a:avLst/>
          </a:prstGeom>
          <a:noFill/>
        </p:spPr>
      </p:pic>
      <p:sp>
        <p:nvSpPr>
          <p:cNvPr id="7" name="Line 7"/>
          <p:cNvSpPr>
            <a:spLocks noChangeShapeType="1"/>
          </p:cNvSpPr>
          <p:nvPr/>
        </p:nvSpPr>
        <p:spPr bwMode="auto">
          <a:xfrm flipV="1">
            <a:off x="4892919" y="2577979"/>
            <a:ext cx="1954213" cy="1919287"/>
          </a:xfrm>
          <a:prstGeom prst="line">
            <a:avLst/>
          </a:prstGeom>
          <a:noFill/>
          <a:ln w="38100">
            <a:solidFill>
              <a:srgbClr val="CC99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" name="AutoShape 8"/>
          <p:cNvSpPr>
            <a:spLocks noChangeArrowheads="1"/>
          </p:cNvSpPr>
          <p:nvPr/>
        </p:nvSpPr>
        <p:spPr bwMode="auto">
          <a:xfrm>
            <a:off x="6586660" y="2719633"/>
            <a:ext cx="254488" cy="276957"/>
          </a:xfrm>
          <a:prstGeom prst="star5">
            <a:avLst/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AutoShape 9"/>
          <p:cNvSpPr>
            <a:spLocks noChangeArrowheads="1"/>
          </p:cNvSpPr>
          <p:nvPr/>
        </p:nvSpPr>
        <p:spPr bwMode="auto">
          <a:xfrm>
            <a:off x="6983535" y="2732333"/>
            <a:ext cx="254488" cy="276957"/>
          </a:xfrm>
          <a:prstGeom prst="star5">
            <a:avLst/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AutoShape 10"/>
          <p:cNvSpPr>
            <a:spLocks noChangeArrowheads="1"/>
          </p:cNvSpPr>
          <p:nvPr/>
        </p:nvSpPr>
        <p:spPr bwMode="auto">
          <a:xfrm>
            <a:off x="6494585" y="3064120"/>
            <a:ext cx="254488" cy="276957"/>
          </a:xfrm>
          <a:prstGeom prst="star5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AutoShape 11"/>
          <p:cNvSpPr>
            <a:spLocks noChangeArrowheads="1"/>
          </p:cNvSpPr>
          <p:nvPr/>
        </p:nvSpPr>
        <p:spPr bwMode="auto">
          <a:xfrm>
            <a:off x="7188321" y="2989508"/>
            <a:ext cx="254489" cy="276957"/>
          </a:xfrm>
          <a:prstGeom prst="star5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241056" y="5898662"/>
            <a:ext cx="13493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1600" b="1" dirty="0"/>
              <a:t>Lateral view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2362200" y="6019800"/>
            <a:ext cx="4105275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9966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12.10: Midsagittal </a:t>
            </a:r>
            <a:r>
              <a:rPr lang="en-US" dirty="0"/>
              <a:t>section of brain</a:t>
            </a:r>
            <a:endParaRPr lang="en-CA" dirty="0"/>
          </a:p>
        </p:txBody>
      </p:sp>
      <p:pic>
        <p:nvPicPr>
          <p:cNvPr id="4" name="Picture 2" descr="E:\Chapter_12\D_JPEG_Images_and_Tables\Unlabeled_without_leaders\figure_12_10a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14712" r="27556" b="6220"/>
          <a:stretch>
            <a:fillRect/>
          </a:stretch>
        </p:blipFill>
        <p:spPr bwMode="auto">
          <a:xfrm>
            <a:off x="1304696" y="351647"/>
            <a:ext cx="6177771" cy="53378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2170531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1775" indent="-231775">
              <a:lnSpc>
                <a:spcPct val="75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CC6600"/>
                </a:solidFill>
              </a:rPr>
              <a:t>Midbrain</a:t>
            </a:r>
            <a:r>
              <a:rPr lang="en-US" sz="2000" dirty="0">
                <a:solidFill>
                  <a:srgbClr val="CC6600"/>
                </a:solidFill>
              </a:rPr>
              <a:t> </a:t>
            </a:r>
            <a:r>
              <a:rPr lang="en-US" sz="2000" dirty="0"/>
              <a:t>(cont):  </a:t>
            </a:r>
          </a:p>
          <a:p>
            <a:pPr marL="231775" indent="-231775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</a:t>
            </a:r>
            <a:r>
              <a:rPr lang="en-US" sz="2000" b="1" dirty="0" err="1">
                <a:cs typeface="Arial" charset="0"/>
              </a:rPr>
              <a:t>substantia</a:t>
            </a:r>
            <a:r>
              <a:rPr lang="en-US" sz="2000" b="1" dirty="0">
                <a:cs typeface="Arial" charset="0"/>
              </a:rPr>
              <a:t> </a:t>
            </a:r>
            <a:r>
              <a:rPr lang="en-US" sz="2000" b="1" dirty="0" err="1">
                <a:cs typeface="Arial" charset="0"/>
              </a:rPr>
              <a:t>nigra</a:t>
            </a:r>
            <a:r>
              <a:rPr lang="en-US" sz="2000" dirty="0">
                <a:cs typeface="Arial" charset="0"/>
              </a:rPr>
              <a:t>:  band-like nucleus; high melanin content (precursor </a:t>
            </a:r>
            <a:r>
              <a:rPr lang="en-US" sz="2000" dirty="0">
                <a:cs typeface="Arial" charset="0"/>
                <a:sym typeface="WP IconicSymbolsA" pitchFamily="2" charset="2"/>
              </a:rPr>
              <a:t> dopamine); linked to basal nuclei of cerebral hemispheres (Parkinson’s disease)</a:t>
            </a:r>
          </a:p>
          <a:p>
            <a:pPr marL="231775" indent="-231775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  <a:sym typeface="WP IconicSymbolsA" pitchFamily="2" charset="2"/>
              </a:rPr>
              <a:t>•  </a:t>
            </a:r>
            <a:r>
              <a:rPr lang="en-US" sz="2000" b="1" dirty="0">
                <a:solidFill>
                  <a:srgbClr val="CC6600"/>
                </a:solidFill>
                <a:cs typeface="Arial" charset="0"/>
                <a:sym typeface="WP IconicSymbolsA" pitchFamily="2" charset="2"/>
              </a:rPr>
              <a:t>red nucleus</a:t>
            </a:r>
            <a:r>
              <a:rPr lang="en-US" sz="2000" dirty="0">
                <a:cs typeface="Arial" charset="0"/>
                <a:sym typeface="WP IconicSymbolsA" pitchFamily="2" charset="2"/>
              </a:rPr>
              <a:t>:  rich vascular supply, iron pigment in neuron cell bodies; relay nuclei for descending pathways influencing limb flexion</a:t>
            </a:r>
          </a:p>
          <a:p>
            <a:pPr marL="231775" indent="-231775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also some nuclei associated with reticular </a:t>
            </a:r>
            <a:r>
              <a:rPr lang="en-US" sz="2000" dirty="0" smtClean="0">
                <a:cs typeface="Arial" charset="0"/>
              </a:rPr>
              <a:t>formation</a:t>
            </a:r>
            <a:endParaRPr lang="en-US" sz="2000" dirty="0">
              <a:cs typeface="Arial" charset="0"/>
            </a:endParaRPr>
          </a:p>
        </p:txBody>
      </p:sp>
      <p:pic>
        <p:nvPicPr>
          <p:cNvPr id="8194" name="Picture 2" descr="E:\Chapter_12\B_JPEG_Images_and_Tables\a_labeled\figure_12_16a_labeled.jpg"/>
          <p:cNvPicPr>
            <a:picLocks noChangeAspect="1" noChangeArrowheads="1"/>
          </p:cNvPicPr>
          <p:nvPr/>
        </p:nvPicPr>
        <p:blipFill>
          <a:blip r:embed="rId2" cstate="print"/>
          <a:srcRect l="1463" t="30128" r="1895" b="6502"/>
          <a:stretch>
            <a:fillRect/>
          </a:stretch>
        </p:blipFill>
        <p:spPr bwMode="auto">
          <a:xfrm>
            <a:off x="1669022" y="3028209"/>
            <a:ext cx="7358049" cy="3794166"/>
          </a:xfrm>
          <a:prstGeom prst="rect">
            <a:avLst/>
          </a:prstGeom>
          <a:noFill/>
        </p:spPr>
      </p:pic>
      <p:pic>
        <p:nvPicPr>
          <p:cNvPr id="8195" name="Picture 3" descr="E:\Chapter_12\B_JPEG_Images_and_Tables\a_labeled\figure_12_16a_labeled.jpg"/>
          <p:cNvPicPr>
            <a:picLocks noChangeAspect="1" noChangeArrowheads="1"/>
          </p:cNvPicPr>
          <p:nvPr/>
        </p:nvPicPr>
        <p:blipFill>
          <a:blip r:embed="rId2" cstate="print">
            <a:lum bright="-20000" contrast="30000"/>
          </a:blip>
          <a:srcRect l="25083" t="2656" r="55617" b="69139"/>
          <a:stretch>
            <a:fillRect/>
          </a:stretch>
        </p:blipFill>
        <p:spPr bwMode="auto">
          <a:xfrm>
            <a:off x="0" y="2410538"/>
            <a:ext cx="1570892" cy="1805353"/>
          </a:xfrm>
          <a:prstGeom prst="rect">
            <a:avLst/>
          </a:prstGeom>
          <a:noFill/>
        </p:spPr>
      </p:pic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1803790" y="2400256"/>
            <a:ext cx="1210588" cy="338554"/>
          </a:xfrm>
          <a:prstGeom prst="rect">
            <a:avLst/>
          </a:prstGeom>
          <a:noFill/>
          <a:ln w="9525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dirty="0"/>
              <a:t>Fig. </a:t>
            </a:r>
            <a:r>
              <a:rPr lang="en-US" sz="1600" dirty="0" smtClean="0"/>
              <a:t>12.14a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0" y="320675"/>
            <a:ext cx="9144000" cy="15398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1775" indent="-231775">
              <a:lnSpc>
                <a:spcPct val="75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996633"/>
                </a:solidFill>
              </a:rPr>
              <a:t>Pons:  </a:t>
            </a:r>
            <a:r>
              <a:rPr lang="en-US" sz="2000" dirty="0">
                <a:cs typeface="Arial" charset="0"/>
              </a:rPr>
              <a:t>dorsally, forms part of anterior wall of 4</a:t>
            </a:r>
            <a:r>
              <a:rPr lang="en-US" sz="2000" baseline="30000" dirty="0">
                <a:cs typeface="Arial" charset="0"/>
              </a:rPr>
              <a:t>th</a:t>
            </a:r>
            <a:r>
              <a:rPr lang="en-US" sz="2000" dirty="0">
                <a:cs typeface="Arial" charset="0"/>
              </a:rPr>
              <a:t> ventricle</a:t>
            </a:r>
          </a:p>
          <a:p>
            <a:pPr marL="231775" indent="-231775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primarily conduction tracts (“bridge”); some run longitudinally; others oriented transversely to communicate with cerebellum</a:t>
            </a:r>
          </a:p>
          <a:p>
            <a:pPr marL="231775" indent="-231775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</a:t>
            </a:r>
            <a:r>
              <a:rPr lang="en-US" sz="2000" b="1" dirty="0">
                <a:solidFill>
                  <a:srgbClr val="996633"/>
                </a:solidFill>
                <a:cs typeface="Arial" charset="0"/>
              </a:rPr>
              <a:t>cranial nerves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b="1" dirty="0">
                <a:solidFill>
                  <a:srgbClr val="996633"/>
                </a:solidFill>
                <a:cs typeface="Arial" charset="0"/>
              </a:rPr>
              <a:t>V </a:t>
            </a:r>
            <a:r>
              <a:rPr lang="en-US" sz="2000" dirty="0">
                <a:cs typeface="Arial" charset="0"/>
              </a:rPr>
              <a:t>(trigeminal), </a:t>
            </a:r>
            <a:r>
              <a:rPr lang="en-US" sz="2000" b="1" dirty="0">
                <a:solidFill>
                  <a:srgbClr val="996633"/>
                </a:solidFill>
                <a:cs typeface="Arial" charset="0"/>
              </a:rPr>
              <a:t>VI</a:t>
            </a:r>
            <a:r>
              <a:rPr lang="en-US" sz="2000" dirty="0">
                <a:cs typeface="Arial" charset="0"/>
              </a:rPr>
              <a:t> (</a:t>
            </a:r>
            <a:r>
              <a:rPr lang="en-US" sz="2000" dirty="0" err="1">
                <a:cs typeface="Arial" charset="0"/>
              </a:rPr>
              <a:t>abducens</a:t>
            </a:r>
            <a:r>
              <a:rPr lang="en-US" sz="2000" dirty="0">
                <a:cs typeface="Arial" charset="0"/>
              </a:rPr>
              <a:t>) &amp; </a:t>
            </a:r>
            <a:r>
              <a:rPr lang="en-US" sz="2000" b="1" dirty="0">
                <a:solidFill>
                  <a:srgbClr val="996633"/>
                </a:solidFill>
                <a:cs typeface="Arial" charset="0"/>
              </a:rPr>
              <a:t>VII</a:t>
            </a:r>
            <a:r>
              <a:rPr lang="en-US" sz="2000" dirty="0">
                <a:cs typeface="Arial" charset="0"/>
              </a:rPr>
              <a:t> facial; other pons nuclei are part of </a:t>
            </a:r>
            <a:r>
              <a:rPr lang="en-US" sz="2000" dirty="0">
                <a:solidFill>
                  <a:srgbClr val="996633"/>
                </a:solidFill>
                <a:cs typeface="Arial" charset="0"/>
              </a:rPr>
              <a:t>reticular formation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smtClean="0">
                <a:cs typeface="Arial" charset="0"/>
              </a:rPr>
              <a:t>and others are involved in </a:t>
            </a:r>
            <a:r>
              <a:rPr lang="en-US" sz="2000" dirty="0">
                <a:cs typeface="Arial" charset="0"/>
              </a:rPr>
              <a:t>respiration)</a:t>
            </a:r>
            <a:endParaRPr lang="en-US" sz="2000" dirty="0"/>
          </a:p>
        </p:txBody>
      </p:sp>
      <p:pic>
        <p:nvPicPr>
          <p:cNvPr id="5" name="Picture 3" descr="E:\Chapter_12\B_JPEG_Images_and_Tables\a_labeled\figure_12_16a_labeled.jpg"/>
          <p:cNvPicPr>
            <a:picLocks noChangeAspect="1" noChangeArrowheads="1"/>
          </p:cNvPicPr>
          <p:nvPr/>
        </p:nvPicPr>
        <p:blipFill>
          <a:blip r:embed="rId2" cstate="print">
            <a:lum bright="-20000" contrast="30000"/>
          </a:blip>
          <a:srcRect l="25083" t="2656" r="55617" b="69139"/>
          <a:stretch>
            <a:fillRect/>
          </a:stretch>
        </p:blipFill>
        <p:spPr bwMode="auto">
          <a:xfrm>
            <a:off x="140678" y="2203939"/>
            <a:ext cx="1570892" cy="1805353"/>
          </a:xfrm>
          <a:prstGeom prst="rect">
            <a:avLst/>
          </a:prstGeom>
          <a:noFill/>
        </p:spPr>
      </p:pic>
      <p:grpSp>
        <p:nvGrpSpPr>
          <p:cNvPr id="8" name="Group 7"/>
          <p:cNvGrpSpPr/>
          <p:nvPr/>
        </p:nvGrpSpPr>
        <p:grpSpPr>
          <a:xfrm>
            <a:off x="2414954" y="2403231"/>
            <a:ext cx="6670431" cy="4372708"/>
            <a:chOff x="2414954" y="2403231"/>
            <a:chExt cx="6670431" cy="4372708"/>
          </a:xfrm>
        </p:grpSpPr>
        <p:pic>
          <p:nvPicPr>
            <p:cNvPr id="9218" name="Picture 2" descr="E:\Chapter_12\B_JPEG_Images_and_Tables\a_labeled\figure_12_16b_labeled.jpg"/>
            <p:cNvPicPr>
              <a:picLocks noChangeAspect="1" noChangeArrowheads="1"/>
            </p:cNvPicPr>
            <p:nvPr/>
          </p:nvPicPr>
          <p:blipFill>
            <a:blip r:embed="rId3" cstate="print"/>
            <a:srcRect l="17170" t="22985" r="1511" b="5952"/>
            <a:stretch>
              <a:fillRect/>
            </a:stretch>
          </p:blipFill>
          <p:spPr bwMode="auto">
            <a:xfrm>
              <a:off x="2438400" y="2419469"/>
              <a:ext cx="6646985" cy="4356470"/>
            </a:xfrm>
            <a:prstGeom prst="rect">
              <a:avLst/>
            </a:prstGeom>
            <a:noFill/>
          </p:spPr>
        </p:pic>
        <p:sp>
          <p:nvSpPr>
            <p:cNvPr id="7" name="Rectangle 6"/>
            <p:cNvSpPr/>
            <p:nvPr/>
          </p:nvSpPr>
          <p:spPr>
            <a:xfrm>
              <a:off x="2414954" y="2403231"/>
              <a:ext cx="2579077" cy="5861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0" y="4940300"/>
            <a:ext cx="9144000" cy="1844675"/>
          </a:xfrm>
          <a:prstGeom prst="rect">
            <a:avLst/>
          </a:prstGeom>
          <a:solidFill>
            <a:srgbClr val="FFFFFF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55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996633"/>
                </a:solidFill>
              </a:rPr>
              <a:t>Medulla oblongata:  </a:t>
            </a:r>
            <a:r>
              <a:rPr lang="en-US" sz="2000" dirty="0">
                <a:cs typeface="Arial" charset="0"/>
              </a:rPr>
              <a:t>from pons to spinal cord</a:t>
            </a:r>
          </a:p>
          <a:p>
            <a:pPr>
              <a:lnSpc>
                <a:spcPct val="5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</a:t>
            </a:r>
            <a:r>
              <a:rPr lang="en-US" sz="2000" b="1" dirty="0">
                <a:solidFill>
                  <a:srgbClr val="996633"/>
                </a:solidFill>
                <a:cs typeface="Arial" charset="0"/>
              </a:rPr>
              <a:t>pyramids, </a:t>
            </a:r>
            <a:r>
              <a:rPr lang="en-US" sz="2000" b="1" dirty="0" err="1">
                <a:solidFill>
                  <a:srgbClr val="996633"/>
                </a:solidFill>
                <a:cs typeface="Arial" charset="0"/>
              </a:rPr>
              <a:t>decussation</a:t>
            </a:r>
            <a:r>
              <a:rPr lang="en-US" sz="2000" dirty="0">
                <a:cs typeface="Arial" charset="0"/>
              </a:rPr>
              <a:t> (significance of this?)</a:t>
            </a:r>
          </a:p>
          <a:p>
            <a:pPr algn="ctr">
              <a:lnSpc>
                <a:spcPct val="5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inferior </a:t>
            </a:r>
            <a:r>
              <a:rPr lang="en-US" sz="2000" b="1" dirty="0" err="1">
                <a:solidFill>
                  <a:srgbClr val="996633"/>
                </a:solidFill>
                <a:cs typeface="Arial" charset="0"/>
              </a:rPr>
              <a:t>olivary</a:t>
            </a:r>
            <a:r>
              <a:rPr lang="en-US" sz="2000" b="1" dirty="0">
                <a:solidFill>
                  <a:srgbClr val="996633"/>
                </a:solidFill>
                <a:cs typeface="Arial" charset="0"/>
              </a:rPr>
              <a:t> nuclei</a:t>
            </a:r>
            <a:r>
              <a:rPr lang="en-US" sz="2000" dirty="0">
                <a:cs typeface="Arial" charset="0"/>
              </a:rPr>
              <a:t>: relay sensory info re muscles &amp; joints to cerebellum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996633"/>
                </a:solidFill>
                <a:cs typeface="Arial" charset="0"/>
              </a:rPr>
              <a:t>cranial nerves XII</a:t>
            </a:r>
            <a:r>
              <a:rPr lang="en-US" sz="2000" dirty="0">
                <a:cs typeface="Arial" charset="0"/>
              </a:rPr>
              <a:t> (hypoglossal), </a:t>
            </a:r>
            <a:r>
              <a:rPr lang="en-US" sz="2000" b="1" dirty="0">
                <a:solidFill>
                  <a:srgbClr val="996633"/>
                </a:solidFill>
                <a:cs typeface="Arial" charset="0"/>
              </a:rPr>
              <a:t>IX</a:t>
            </a:r>
            <a:r>
              <a:rPr lang="en-US" sz="2000" dirty="0">
                <a:cs typeface="Arial" charset="0"/>
              </a:rPr>
              <a:t> (</a:t>
            </a:r>
            <a:r>
              <a:rPr lang="en-US" sz="2000" dirty="0" err="1">
                <a:cs typeface="Arial" charset="0"/>
              </a:rPr>
              <a:t>glossopharyngeal</a:t>
            </a:r>
            <a:r>
              <a:rPr lang="en-US" sz="2000" dirty="0">
                <a:cs typeface="Arial" charset="0"/>
              </a:rPr>
              <a:t>), </a:t>
            </a:r>
            <a:r>
              <a:rPr lang="en-US" sz="2000" b="1" dirty="0">
                <a:solidFill>
                  <a:srgbClr val="996633"/>
                </a:solidFill>
                <a:cs typeface="Arial" charset="0"/>
              </a:rPr>
              <a:t>X</a:t>
            </a:r>
            <a:r>
              <a:rPr lang="en-US" sz="2000" dirty="0">
                <a:cs typeface="Arial" charset="0"/>
              </a:rPr>
              <a:t> (vagus), </a:t>
            </a:r>
            <a:r>
              <a:rPr lang="en-US" sz="2000" b="1" dirty="0">
                <a:solidFill>
                  <a:srgbClr val="996633"/>
                </a:solidFill>
                <a:cs typeface="Arial" charset="0"/>
              </a:rPr>
              <a:t>XI</a:t>
            </a:r>
            <a:r>
              <a:rPr lang="en-US" sz="2000" dirty="0">
                <a:cs typeface="Arial" charset="0"/>
              </a:rPr>
              <a:t> (accessory)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sz="2000" dirty="0" err="1">
                <a:cs typeface="Arial" charset="0"/>
              </a:rPr>
              <a:t>vestibulocochlear</a:t>
            </a:r>
            <a:r>
              <a:rPr lang="en-US" sz="2000" dirty="0">
                <a:cs typeface="Arial" charset="0"/>
              </a:rPr>
              <a:t> nerve fibers (</a:t>
            </a:r>
            <a:r>
              <a:rPr lang="en-US" sz="2000" b="1" dirty="0">
                <a:solidFill>
                  <a:srgbClr val="996633"/>
                </a:solidFill>
                <a:cs typeface="Arial" charset="0"/>
              </a:rPr>
              <a:t>VIII</a:t>
            </a:r>
            <a:r>
              <a:rPr lang="en-US" sz="2000" dirty="0">
                <a:cs typeface="Arial" charset="0"/>
              </a:rPr>
              <a:t>) synapse with cochlear nuclei </a:t>
            </a:r>
            <a:r>
              <a:rPr lang="en-US" sz="2000" dirty="0">
                <a:solidFill>
                  <a:srgbClr val="996633"/>
                </a:solidFill>
                <a:cs typeface="Arial" charset="0"/>
              </a:rPr>
              <a:t>(</a:t>
            </a:r>
            <a:r>
              <a:rPr lang="en-US" sz="2000" b="1" i="1" dirty="0">
                <a:solidFill>
                  <a:srgbClr val="996633"/>
                </a:solidFill>
                <a:cs typeface="Arial" charset="0"/>
              </a:rPr>
              <a:t>functions?</a:t>
            </a:r>
            <a:r>
              <a:rPr lang="en-US" sz="2000" dirty="0">
                <a:solidFill>
                  <a:srgbClr val="996633"/>
                </a:solidFill>
                <a:cs typeface="Arial" charset="0"/>
              </a:rPr>
              <a:t>)</a:t>
            </a:r>
            <a:endParaRPr lang="en-US" sz="2000" dirty="0">
              <a:solidFill>
                <a:srgbClr val="996633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875692" y="152400"/>
            <a:ext cx="7080738" cy="4302369"/>
            <a:chOff x="2391507" y="668215"/>
            <a:chExt cx="6189785" cy="3448853"/>
          </a:xfrm>
        </p:grpSpPr>
        <p:pic>
          <p:nvPicPr>
            <p:cNvPr id="1026" name="Picture 2" descr="E:\Chapter_12\B_JPEG_Images_and_Tables\a_labeled\figure_12_16c_labeled.jpg"/>
            <p:cNvPicPr>
              <a:picLocks noChangeAspect="1" noChangeArrowheads="1"/>
            </p:cNvPicPr>
            <p:nvPr/>
          </p:nvPicPr>
          <p:blipFill>
            <a:blip r:embed="rId2" cstate="print"/>
            <a:srcRect l="4396" t="24817" r="1923" b="5586"/>
            <a:stretch>
              <a:fillRect/>
            </a:stretch>
          </p:blipFill>
          <p:spPr bwMode="auto">
            <a:xfrm>
              <a:off x="2391507" y="668215"/>
              <a:ext cx="6189785" cy="3448853"/>
            </a:xfrm>
            <a:prstGeom prst="rect">
              <a:avLst/>
            </a:prstGeom>
            <a:noFill/>
          </p:spPr>
        </p:pic>
        <p:sp>
          <p:nvSpPr>
            <p:cNvPr id="7" name="Rectangle 6"/>
            <p:cNvSpPr/>
            <p:nvPr/>
          </p:nvSpPr>
          <p:spPr>
            <a:xfrm>
              <a:off x="3622431" y="668215"/>
              <a:ext cx="973015" cy="2930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6699739" y="4236794"/>
            <a:ext cx="1326004" cy="369332"/>
          </a:xfrm>
          <a:prstGeom prst="rect">
            <a:avLst/>
          </a:prstGeom>
          <a:noFill/>
          <a:ln w="9525">
            <a:solidFill>
              <a:srgbClr val="99663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12.14c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T14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1558" t="5153" r="1376" b="40857"/>
          <a:stretch>
            <a:fillRect/>
          </a:stretch>
        </p:blipFill>
        <p:spPr bwMode="auto">
          <a:xfrm>
            <a:off x="0" y="0"/>
            <a:ext cx="6629400" cy="1736725"/>
          </a:xfrm>
          <a:prstGeom prst="rect">
            <a:avLst/>
          </a:prstGeom>
          <a:noFill/>
          <a:ln w="3175">
            <a:solidFill>
              <a:srgbClr val="339966"/>
            </a:solidFill>
            <a:miter lim="800000"/>
            <a:headEnd/>
            <a:tailEnd/>
          </a:ln>
        </p:spPr>
      </p:pic>
      <p:pic>
        <p:nvPicPr>
          <p:cNvPr id="43011" name="Picture 3" descr="T14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4762" t="3581" r="4762" b="43205"/>
          <a:stretch>
            <a:fillRect/>
          </a:stretch>
        </p:blipFill>
        <p:spPr bwMode="auto">
          <a:xfrm>
            <a:off x="6781800" y="28575"/>
            <a:ext cx="2209800" cy="1800225"/>
          </a:xfrm>
          <a:prstGeom prst="rect">
            <a:avLst/>
          </a:prstGeom>
          <a:noFill/>
          <a:ln w="3175">
            <a:solidFill>
              <a:srgbClr val="339966"/>
            </a:solidFill>
            <a:miter lim="800000"/>
            <a:headEnd/>
            <a:tailEnd/>
          </a:ln>
        </p:spPr>
      </p:pic>
      <p:pic>
        <p:nvPicPr>
          <p:cNvPr id="43012" name="Picture 4" descr="T14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 l="2452" t="3488" r="2452" b="37697"/>
          <a:stretch>
            <a:fillRect/>
          </a:stretch>
        </p:blipFill>
        <p:spPr bwMode="auto">
          <a:xfrm>
            <a:off x="304800" y="2057400"/>
            <a:ext cx="5181600" cy="2339975"/>
          </a:xfrm>
          <a:prstGeom prst="rect">
            <a:avLst/>
          </a:prstGeom>
          <a:noFill/>
          <a:ln w="3175">
            <a:solidFill>
              <a:srgbClr val="339966"/>
            </a:solidFill>
            <a:miter lim="800000"/>
            <a:headEnd/>
            <a:tailEnd/>
          </a:ln>
        </p:spPr>
      </p:pic>
      <p:pic>
        <p:nvPicPr>
          <p:cNvPr id="43013" name="Picture 5" descr="T14"/>
          <p:cNvPicPr>
            <a:picLocks noChangeAspect="1" noChangeArrowheads="1"/>
          </p:cNvPicPr>
          <p:nvPr/>
        </p:nvPicPr>
        <p:blipFill>
          <a:blip r:embed="rId5" cstate="print">
            <a:lum bright="-6000" contrast="12000"/>
          </a:blip>
          <a:srcRect l="5919" t="5476" r="5919" b="11838"/>
          <a:stretch>
            <a:fillRect/>
          </a:stretch>
        </p:blipFill>
        <p:spPr bwMode="auto">
          <a:xfrm>
            <a:off x="6553200" y="1905000"/>
            <a:ext cx="2251075" cy="2438400"/>
          </a:xfrm>
          <a:prstGeom prst="rect">
            <a:avLst/>
          </a:prstGeom>
          <a:noFill/>
          <a:ln w="3175">
            <a:solidFill>
              <a:srgbClr val="339966"/>
            </a:solidFill>
            <a:miter lim="800000"/>
            <a:headEnd/>
            <a:tailEnd/>
          </a:ln>
        </p:spPr>
      </p:pic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5791200" y="4343400"/>
            <a:ext cx="1968500" cy="385763"/>
          </a:xfrm>
          <a:prstGeom prst="rect">
            <a:avLst/>
          </a:prstGeom>
          <a:solidFill>
            <a:schemeClr val="bg1"/>
          </a:solidFill>
          <a:ln w="19050">
            <a:solidFill>
              <a:srgbClr val="339966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>
                <a:solidFill>
                  <a:srgbClr val="008000"/>
                </a:solidFill>
              </a:rPr>
              <a:t>Table 14.1 (T&amp;G)</a:t>
            </a:r>
            <a:endParaRPr lang="en-CA">
              <a:solidFill>
                <a:srgbClr val="008000"/>
              </a:solidFill>
            </a:endParaRPr>
          </a:p>
        </p:txBody>
      </p:sp>
      <p:pic>
        <p:nvPicPr>
          <p:cNvPr id="43015" name="Picture 7" descr="T14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 l="2452" t="84009" r="2452" b="9689"/>
          <a:stretch>
            <a:fillRect/>
          </a:stretch>
        </p:blipFill>
        <p:spPr bwMode="auto">
          <a:xfrm>
            <a:off x="304800" y="4397375"/>
            <a:ext cx="5181600" cy="250825"/>
          </a:xfrm>
          <a:prstGeom prst="rect">
            <a:avLst/>
          </a:prstGeom>
          <a:noFill/>
          <a:ln w="3175">
            <a:solidFill>
              <a:srgbClr val="339966"/>
            </a:solidFill>
            <a:miter lim="800000"/>
            <a:headEnd/>
            <a:tailEnd/>
          </a:ln>
        </p:spPr>
      </p:pic>
      <p:pic>
        <p:nvPicPr>
          <p:cNvPr id="43016" name="Picture 8" descr="T14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1558" t="81229" r="1376" b="10539"/>
          <a:stretch>
            <a:fillRect/>
          </a:stretch>
        </p:blipFill>
        <p:spPr bwMode="auto">
          <a:xfrm>
            <a:off x="0" y="1752600"/>
            <a:ext cx="6400800" cy="255588"/>
          </a:xfrm>
          <a:prstGeom prst="rect">
            <a:avLst/>
          </a:prstGeom>
          <a:noFill/>
          <a:ln w="3175">
            <a:solidFill>
              <a:srgbClr val="339966"/>
            </a:solidFill>
            <a:miter lim="800000"/>
            <a:headEnd/>
            <a:tailEnd/>
          </a:ln>
        </p:spPr>
      </p:pic>
      <p:sp>
        <p:nvSpPr>
          <p:cNvPr id="43017" name="Text Box 9"/>
          <p:cNvSpPr txBox="1">
            <a:spLocks noChangeArrowheads="1"/>
          </p:cNvSpPr>
          <p:nvPr/>
        </p:nvSpPr>
        <p:spPr bwMode="auto">
          <a:xfrm>
            <a:off x="92075" y="4841875"/>
            <a:ext cx="8991600" cy="19843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>
              <a:lnSpc>
                <a:spcPct val="65000"/>
              </a:lnSpc>
              <a:spcBef>
                <a:spcPct val="50000"/>
              </a:spcBef>
            </a:pPr>
            <a:r>
              <a:rPr lang="en-US" sz="2000" b="1">
                <a:solidFill>
                  <a:srgbClr val="008000"/>
                </a:solidFill>
              </a:rPr>
              <a:t>Medulla oblongata</a:t>
            </a:r>
            <a:r>
              <a:rPr lang="en-US" sz="2000" b="1"/>
              <a:t>: </a:t>
            </a:r>
            <a:r>
              <a:rPr lang="en-US" sz="2000"/>
              <a:t>crucial role as autonomic reflex centre for homeostasis</a:t>
            </a:r>
          </a:p>
          <a:p>
            <a:pPr marL="495300" indent="-495300">
              <a:lnSpc>
                <a:spcPct val="65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2000" b="1">
                <a:solidFill>
                  <a:srgbClr val="008000"/>
                </a:solidFill>
              </a:rPr>
              <a:t>Cardiovascular centre:</a:t>
            </a:r>
            <a:r>
              <a:rPr lang="en-US" sz="2000"/>
              <a:t>  cardiac &amp; vasomotor centres</a:t>
            </a:r>
          </a:p>
          <a:p>
            <a:pPr marL="495300" indent="-495300">
              <a:lnSpc>
                <a:spcPct val="65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2000" b="1">
                <a:solidFill>
                  <a:srgbClr val="008000"/>
                </a:solidFill>
              </a:rPr>
              <a:t>Respiratory centres:</a:t>
            </a:r>
            <a:r>
              <a:rPr lang="en-US" sz="2000" b="1"/>
              <a:t>  </a:t>
            </a:r>
            <a:r>
              <a:rPr lang="en-US" sz="2000"/>
              <a:t>rate &amp; depth of breathing</a:t>
            </a:r>
          </a:p>
          <a:p>
            <a:pPr marL="495300" indent="-495300">
              <a:lnSpc>
                <a:spcPct val="65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2000" b="1">
                <a:solidFill>
                  <a:srgbClr val="008000"/>
                </a:solidFill>
              </a:rPr>
              <a:t>Other centres:</a:t>
            </a:r>
            <a:r>
              <a:rPr lang="en-US" sz="2000"/>
              <a:t>  eg: vomiting, hiccupping, swallowing coughing, sneezing</a:t>
            </a:r>
          </a:p>
          <a:p>
            <a:pPr marL="495300" indent="-495300">
              <a:lnSpc>
                <a:spcPct val="80000"/>
              </a:lnSpc>
              <a:spcBef>
                <a:spcPct val="50000"/>
              </a:spcBef>
            </a:pPr>
            <a:r>
              <a:rPr lang="en-US" sz="2000">
                <a:cs typeface="Arial" charset="0"/>
              </a:rPr>
              <a:t>•  overlap with hypothalamus:  hypothalamus controls most visceral functions by relaying instructions through medullary centres which carry them out</a:t>
            </a:r>
            <a:endParaRPr lang="en-US" sz="2000"/>
          </a:p>
        </p:txBody>
      </p:sp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5562600" y="2314575"/>
            <a:ext cx="9144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solidFill>
                  <a:srgbClr val="008000"/>
                </a:solidFill>
              </a:rPr>
              <a:t>See also Table 12.1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2246769"/>
          </a:xfrm>
          <a:prstGeom prst="rect">
            <a:avLst/>
          </a:prstGeom>
          <a:solidFill>
            <a:srgbClr val="FFFFFF"/>
          </a:solidFill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sz="2000" b="1" u="sng" dirty="0">
                <a:solidFill>
                  <a:srgbClr val="5F5F5F"/>
                </a:solidFill>
              </a:rPr>
              <a:t>The Cerebellum:</a:t>
            </a:r>
            <a:endParaRPr lang="en-US" sz="2000" dirty="0">
              <a:solidFill>
                <a:srgbClr val="5F5F5F"/>
              </a:solidFill>
              <a:cs typeface="Arial" charset="0"/>
            </a:endParaRP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processes inputs from cerebral motor cortex, brainstem nuclei &amp; sensory receptors </a:t>
            </a:r>
            <a:r>
              <a:rPr lang="en-US" sz="2000" dirty="0">
                <a:cs typeface="Arial" charset="0"/>
                <a:sym typeface="WP IconicSymbolsA" pitchFamily="2" charset="2"/>
              </a:rPr>
              <a:t> timing &amp; </a:t>
            </a:r>
            <a:r>
              <a:rPr lang="en-US" sz="2000" dirty="0">
                <a:solidFill>
                  <a:srgbClr val="5F5F5F"/>
                </a:solidFill>
                <a:cs typeface="Arial" charset="0"/>
                <a:sym typeface="WP IconicSymbolsA" pitchFamily="2" charset="2"/>
              </a:rPr>
              <a:t>patterns</a:t>
            </a:r>
            <a:r>
              <a:rPr lang="en-US" sz="2000" dirty="0">
                <a:cs typeface="Arial" charset="0"/>
                <a:sym typeface="WP IconicSymbolsA" pitchFamily="2" charset="2"/>
              </a:rPr>
              <a:t> of skeletal muscle contraction for smooth, daily movements – </a:t>
            </a:r>
            <a:r>
              <a:rPr lang="en-US" sz="2000" dirty="0" err="1">
                <a:cs typeface="Arial" charset="0"/>
                <a:sym typeface="WP IconicSymbolsA" pitchFamily="2" charset="2"/>
              </a:rPr>
              <a:t>eg</a:t>
            </a:r>
            <a:r>
              <a:rPr lang="en-US" sz="2000" dirty="0">
                <a:cs typeface="Arial" charset="0"/>
                <a:sym typeface="WP IconicSymbolsA" pitchFamily="2" charset="2"/>
              </a:rPr>
              <a:t>: driving, typing, playing a musical instrument, etc (</a:t>
            </a:r>
            <a:r>
              <a:rPr lang="en-US" sz="2000" dirty="0">
                <a:solidFill>
                  <a:srgbClr val="5F5F5F"/>
                </a:solidFill>
                <a:cs typeface="Arial" charset="0"/>
                <a:sym typeface="WP IconicSymbolsA" pitchFamily="2" charset="2"/>
              </a:rPr>
              <a:t>not under conscious control</a:t>
            </a:r>
            <a:r>
              <a:rPr lang="en-US" sz="2000" dirty="0">
                <a:cs typeface="Arial" charset="0"/>
                <a:sym typeface="WP IconicSymbolsA" pitchFamily="2" charset="2"/>
              </a:rPr>
              <a:t>)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  <a:sym typeface="WP IconicSymbolsA" pitchFamily="2" charset="2"/>
              </a:rPr>
              <a:t>•  bilaterally symmetrical; connected by </a:t>
            </a:r>
            <a:r>
              <a:rPr lang="en-US" sz="2000" b="1" dirty="0" err="1">
                <a:solidFill>
                  <a:srgbClr val="5F5F5F"/>
                </a:solidFill>
                <a:cs typeface="Arial" charset="0"/>
                <a:sym typeface="WP IconicSymbolsA" pitchFamily="2" charset="2"/>
              </a:rPr>
              <a:t>vermis</a:t>
            </a:r>
            <a:r>
              <a:rPr lang="en-US" sz="2000" dirty="0">
                <a:cs typeface="Arial" charset="0"/>
                <a:sym typeface="WP IconicSymbolsA" pitchFamily="2" charset="2"/>
              </a:rPr>
              <a:t>; fine transverse fissures called </a:t>
            </a:r>
            <a:r>
              <a:rPr lang="en-US" sz="2000" b="1" dirty="0">
                <a:solidFill>
                  <a:srgbClr val="5F5F5F"/>
                </a:solidFill>
                <a:cs typeface="Arial" charset="0"/>
                <a:sym typeface="WP IconicSymbolsA" pitchFamily="2" charset="2"/>
              </a:rPr>
              <a:t>folia</a:t>
            </a:r>
            <a:r>
              <a:rPr lang="en-US" sz="2000" dirty="0">
                <a:cs typeface="Arial" charset="0"/>
                <a:sym typeface="WP IconicSymbolsA" pitchFamily="2" charset="2"/>
              </a:rPr>
              <a:t>; each hemisphere divided into 3 lobes: </a:t>
            </a:r>
            <a:r>
              <a:rPr lang="en-US" sz="2000" dirty="0" smtClean="0">
                <a:cs typeface="Arial" charset="0"/>
                <a:sym typeface="WP IconicSymbolsA" pitchFamily="2" charset="2"/>
              </a:rPr>
              <a:t>anterior, posterior, </a:t>
            </a:r>
            <a:r>
              <a:rPr lang="en-US" sz="2000" dirty="0" err="1" smtClean="0">
                <a:cs typeface="Arial" charset="0"/>
                <a:sym typeface="WP IconicSymbolsA" pitchFamily="2" charset="2"/>
              </a:rPr>
              <a:t>flocculonodular</a:t>
            </a:r>
            <a:endParaRPr lang="en-US" sz="2000" dirty="0">
              <a:cs typeface="Arial" charset="0"/>
              <a:sym typeface="WP IconicSymbolsA" pitchFamily="2" charset="2"/>
            </a:endParaRPr>
          </a:p>
        </p:txBody>
      </p:sp>
      <p:pic>
        <p:nvPicPr>
          <p:cNvPr id="2050" name="Picture 2" descr="E:\Chapter_12\B_JPEG_Images_and_Tables\a_labeled\figure_12_17b_labeled.jpg"/>
          <p:cNvPicPr>
            <a:picLocks noChangeAspect="1" noChangeArrowheads="1"/>
          </p:cNvPicPr>
          <p:nvPr/>
        </p:nvPicPr>
        <p:blipFill>
          <a:blip r:embed="rId3" cstate="print"/>
          <a:srcRect l="15797" t="27198" r="1786" b="5403"/>
          <a:stretch>
            <a:fillRect/>
          </a:stretch>
        </p:blipFill>
        <p:spPr bwMode="auto">
          <a:xfrm>
            <a:off x="1237785" y="2423680"/>
            <a:ext cx="6902605" cy="423359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81668" y="2330605"/>
            <a:ext cx="121058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Fig. 12.15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137258" y="81696"/>
            <a:ext cx="8889512" cy="2323713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lnSpc>
                <a:spcPct val="65000"/>
              </a:lnSpc>
              <a:spcBef>
                <a:spcPct val="50000"/>
              </a:spcBef>
              <a:buFontTx/>
              <a:buAutoNum type="arabicPeriod" startAt="4"/>
            </a:pPr>
            <a:r>
              <a:rPr lang="en-US" sz="2000" b="1" u="sng" dirty="0">
                <a:solidFill>
                  <a:srgbClr val="5F5F5F"/>
                </a:solidFill>
              </a:rPr>
              <a:t>The Cerebellum (cont):</a:t>
            </a:r>
            <a:endParaRPr lang="en-US" sz="2000" dirty="0">
              <a:solidFill>
                <a:srgbClr val="5F5F5F"/>
              </a:solidFill>
              <a:cs typeface="Arial" charset="0"/>
            </a:endParaRPr>
          </a:p>
          <a:p>
            <a:pPr marL="457200" indent="-457200">
              <a:lnSpc>
                <a:spcPct val="6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anterior &amp; posterior lobes have overlapping sensory &amp; motor maps </a:t>
            </a:r>
            <a:r>
              <a:rPr lang="en-US" sz="2000" dirty="0" smtClean="0">
                <a:cs typeface="Arial" charset="0"/>
              </a:rPr>
              <a:t>of body</a:t>
            </a:r>
            <a:endParaRPr lang="en-US" sz="2000" dirty="0">
              <a:cs typeface="Arial" charset="0"/>
            </a:endParaRPr>
          </a:p>
          <a:p>
            <a:pPr marL="457200" indent="-457200" algn="ctr">
              <a:lnSpc>
                <a:spcPct val="65000"/>
              </a:lnSpc>
              <a:spcBef>
                <a:spcPct val="50000"/>
              </a:spcBef>
            </a:pPr>
            <a:r>
              <a:rPr lang="en-US" sz="2000" i="1" dirty="0">
                <a:solidFill>
                  <a:srgbClr val="FF9966"/>
                </a:solidFill>
                <a:cs typeface="Arial" charset="0"/>
              </a:rPr>
              <a:t>medial:  trunk &amp; girdle</a:t>
            </a:r>
          </a:p>
          <a:p>
            <a:pPr marL="457200" indent="-457200" algn="ctr">
              <a:lnSpc>
                <a:spcPct val="65000"/>
              </a:lnSpc>
              <a:spcBef>
                <a:spcPct val="50000"/>
              </a:spcBef>
            </a:pPr>
            <a:r>
              <a:rPr lang="en-US" sz="2000" i="1" dirty="0">
                <a:solidFill>
                  <a:srgbClr val="FF9966"/>
                </a:solidFill>
                <a:cs typeface="Arial" charset="0"/>
              </a:rPr>
              <a:t>intermediate:  distal limbs, skilled movements</a:t>
            </a:r>
          </a:p>
          <a:p>
            <a:pPr marL="457200" indent="-457200" algn="ctr">
              <a:lnSpc>
                <a:spcPct val="65000"/>
              </a:lnSpc>
              <a:spcBef>
                <a:spcPct val="50000"/>
              </a:spcBef>
            </a:pPr>
            <a:r>
              <a:rPr lang="en-US" sz="2000" i="1" dirty="0">
                <a:solidFill>
                  <a:srgbClr val="FF9966"/>
                </a:solidFill>
                <a:cs typeface="Arial" charset="0"/>
              </a:rPr>
              <a:t>lateral: input from association areas of cortex (esp. planning movements)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</a:t>
            </a:r>
            <a:r>
              <a:rPr lang="en-US" sz="2000" dirty="0" err="1">
                <a:cs typeface="Arial" charset="0"/>
              </a:rPr>
              <a:t>flocculonodular</a:t>
            </a:r>
            <a:r>
              <a:rPr lang="en-US" sz="2000" dirty="0">
                <a:cs typeface="Arial" charset="0"/>
              </a:rPr>
              <a:t> lobes –  input from equilibrium sensors:  balance, some eye </a:t>
            </a:r>
            <a:r>
              <a:rPr lang="en-US" sz="2000" dirty="0" smtClean="0">
                <a:cs typeface="Arial" charset="0"/>
              </a:rPr>
              <a:t>movements (one on either side</a:t>
            </a:r>
            <a:endParaRPr lang="en-US" sz="2000" dirty="0">
              <a:cs typeface="Arial" charset="0"/>
            </a:endParaRPr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6076858" y="6138376"/>
            <a:ext cx="121058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dirty="0"/>
              <a:t>Fig. </a:t>
            </a:r>
            <a:r>
              <a:rPr lang="en-US" dirty="0" smtClean="0"/>
              <a:t>12.15</a:t>
            </a:r>
            <a:endParaRPr lang="en-US" dirty="0"/>
          </a:p>
        </p:txBody>
      </p:sp>
      <p:pic>
        <p:nvPicPr>
          <p:cNvPr id="3074" name="Picture 2" descr="E:\Chapter_12\B_JPEG_Images_and_Tables\a_labeled\figure_12_17c-d_labeled.jpg"/>
          <p:cNvPicPr>
            <a:picLocks noChangeAspect="1" noChangeArrowheads="1"/>
          </p:cNvPicPr>
          <p:nvPr/>
        </p:nvPicPr>
        <p:blipFill>
          <a:blip r:embed="rId2" cstate="print">
            <a:lum bright="-20000" contrast="30000"/>
          </a:blip>
          <a:srcRect l="28022" t="46429" r="1648" b="5403"/>
          <a:stretch>
            <a:fillRect/>
          </a:stretch>
        </p:blipFill>
        <p:spPr bwMode="auto">
          <a:xfrm>
            <a:off x="-1" y="4232031"/>
            <a:ext cx="5112153" cy="2625969"/>
          </a:xfrm>
          <a:prstGeom prst="rect">
            <a:avLst/>
          </a:prstGeom>
          <a:noFill/>
        </p:spPr>
      </p:pic>
      <p:pic>
        <p:nvPicPr>
          <p:cNvPr id="7" name="Picture 3" descr="E:\Chapter_12\B_JPEG_Images_and_Tables\a_labeled\figure_12_17c-d_labeled.jpg"/>
          <p:cNvPicPr>
            <a:picLocks noChangeAspect="1" noChangeArrowheads="1"/>
          </p:cNvPicPr>
          <p:nvPr/>
        </p:nvPicPr>
        <p:blipFill>
          <a:blip r:embed="rId2" cstate="print"/>
          <a:srcRect l="1511" t="2106" r="26648" b="53389"/>
          <a:stretch>
            <a:fillRect/>
          </a:stretch>
        </p:blipFill>
        <p:spPr bwMode="auto">
          <a:xfrm>
            <a:off x="4136557" y="2206053"/>
            <a:ext cx="5208367" cy="24199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Chapter_12\B_JPEG_Images_and_Tables\b_unlabeled\figure_12_15c_unlabeled.jpg"/>
          <p:cNvPicPr>
            <a:picLocks noChangeAspect="1" noChangeArrowheads="1"/>
          </p:cNvPicPr>
          <p:nvPr/>
        </p:nvPicPr>
        <p:blipFill>
          <a:blip r:embed="rId3" cstate="print">
            <a:lum bright="-20000" contrast="30000"/>
          </a:blip>
          <a:srcRect l="19368" t="14927" r="44093" b="7051"/>
          <a:stretch>
            <a:fillRect/>
          </a:stretch>
        </p:blipFill>
        <p:spPr bwMode="auto">
          <a:xfrm>
            <a:off x="5875957" y="504093"/>
            <a:ext cx="2869457" cy="4595447"/>
          </a:xfrm>
          <a:prstGeom prst="rect">
            <a:avLst/>
          </a:prstGeom>
          <a:noFill/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8617" y="466237"/>
            <a:ext cx="6096000" cy="253402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31775" indent="-231775">
              <a:lnSpc>
                <a:spcPct val="80000"/>
              </a:lnSpc>
              <a:spcBef>
                <a:spcPct val="50000"/>
              </a:spcBef>
            </a:pPr>
            <a:r>
              <a:rPr lang="en-US" sz="2000" i="1" u="sng" dirty="0">
                <a:solidFill>
                  <a:srgbClr val="008080"/>
                </a:solidFill>
              </a:rPr>
              <a:t>Cerebellar Peduncles</a:t>
            </a:r>
            <a:endParaRPr lang="en-US" sz="2000" dirty="0">
              <a:solidFill>
                <a:srgbClr val="008080"/>
              </a:solidFill>
            </a:endParaRPr>
          </a:p>
          <a:p>
            <a:pPr marL="231775" indent="-231775"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connect cerebellum to brain stem</a:t>
            </a:r>
          </a:p>
          <a:p>
            <a:pPr marL="231775" indent="-231775"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virtually all fibers entering &amp; leaving cerebellum are </a:t>
            </a:r>
            <a:r>
              <a:rPr lang="en-US" sz="2000" b="1" dirty="0" err="1">
                <a:solidFill>
                  <a:srgbClr val="008080"/>
                </a:solidFill>
                <a:cs typeface="Arial" charset="0"/>
              </a:rPr>
              <a:t>ipsilateral</a:t>
            </a:r>
            <a:r>
              <a:rPr lang="en-US" sz="2000" dirty="0">
                <a:cs typeface="Arial" charset="0"/>
              </a:rPr>
              <a:t> (unlike cerebral cortex)</a:t>
            </a:r>
          </a:p>
          <a:p>
            <a:pPr marL="231775" indent="-231775">
              <a:lnSpc>
                <a:spcPct val="80000"/>
              </a:lnSpc>
              <a:spcBef>
                <a:spcPct val="50000"/>
              </a:spcBef>
            </a:pPr>
            <a:r>
              <a:rPr lang="en-US" sz="2000" i="1" dirty="0">
                <a:solidFill>
                  <a:srgbClr val="008080"/>
                </a:solidFill>
              </a:rPr>
              <a:t>Superior:</a:t>
            </a:r>
            <a:r>
              <a:rPr lang="en-US" sz="2000" dirty="0"/>
              <a:t> connect cerebellum &amp; midbrain; fibers originate from neurons in deep cerebellar nuclei &amp; project </a:t>
            </a:r>
            <a:r>
              <a:rPr lang="en-US" sz="2000" dirty="0" smtClean="0"/>
              <a:t>to cerebral </a:t>
            </a:r>
            <a:r>
              <a:rPr lang="en-US" sz="2000" dirty="0"/>
              <a:t>motor cortex via </a:t>
            </a:r>
            <a:r>
              <a:rPr lang="en-US" sz="2000" dirty="0" smtClean="0"/>
              <a:t>thalamus (outgoing)</a:t>
            </a:r>
            <a:endParaRPr lang="en-US" sz="2000" dirty="0"/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10649" y="4669571"/>
            <a:ext cx="6776305" cy="2105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79400" indent="-279400">
              <a:lnSpc>
                <a:spcPct val="75000"/>
              </a:lnSpc>
              <a:spcBef>
                <a:spcPct val="50000"/>
              </a:spcBef>
            </a:pPr>
            <a:r>
              <a:rPr lang="en-US" sz="2000" i="1" dirty="0">
                <a:solidFill>
                  <a:srgbClr val="008080"/>
                </a:solidFill>
              </a:rPr>
              <a:t>Middle:</a:t>
            </a:r>
            <a:r>
              <a:rPr lang="en-US" sz="2000" dirty="0"/>
              <a:t>  connect pons &amp; cerebellum; one-way communication from pons to cerebellar neurons (informs cerebellum </a:t>
            </a:r>
            <a:r>
              <a:rPr lang="en-US" sz="2000" dirty="0" smtClean="0"/>
              <a:t>of </a:t>
            </a:r>
            <a:r>
              <a:rPr lang="en-US" sz="2000" dirty="0"/>
              <a:t>voluntary motor activities initiated by motor cortex</a:t>
            </a:r>
            <a:r>
              <a:rPr lang="en-US" sz="2000" dirty="0" smtClean="0"/>
              <a:t>) incoming info</a:t>
            </a:r>
            <a:endParaRPr lang="en-US" sz="2000" dirty="0"/>
          </a:p>
          <a:p>
            <a:pPr marL="279400" indent="-279400">
              <a:lnSpc>
                <a:spcPct val="75000"/>
              </a:lnSpc>
              <a:spcBef>
                <a:spcPct val="50000"/>
              </a:spcBef>
            </a:pPr>
            <a:r>
              <a:rPr lang="en-US" sz="2000" i="1" dirty="0">
                <a:solidFill>
                  <a:srgbClr val="008080"/>
                </a:solidFill>
              </a:rPr>
              <a:t>Inferior:</a:t>
            </a:r>
            <a:r>
              <a:rPr lang="en-US" sz="2000" i="1" dirty="0"/>
              <a:t>  </a:t>
            </a:r>
            <a:r>
              <a:rPr lang="en-US" sz="2000" dirty="0"/>
              <a:t>connect cerebellum &amp; medulla; afferent tracts - sensory info to cerebellum from muscle proprioceptors &amp; vestibular nuclei of brain stem (equilibrium &amp; balance</a:t>
            </a:r>
            <a:r>
              <a:rPr lang="en-US" sz="2000" dirty="0" smtClean="0"/>
              <a:t>) incoming</a:t>
            </a:r>
            <a:endParaRPr lang="en-CA" sz="2000" dirty="0"/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195649" y="5363309"/>
            <a:ext cx="1323975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808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12.13c</a:t>
            </a:r>
            <a:endParaRPr lang="en-CA" dirty="0"/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>
            <a:off x="4829908" y="2661138"/>
            <a:ext cx="2063260" cy="36341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V="1">
            <a:off x="3904273" y="3106614"/>
            <a:ext cx="2684096" cy="1584449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V="1">
            <a:off x="6167437" y="3188043"/>
            <a:ext cx="702920" cy="2554676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0" y="233363"/>
            <a:ext cx="9144000" cy="43592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1" i="1" u="sng" dirty="0">
                <a:solidFill>
                  <a:srgbClr val="333399"/>
                </a:solidFill>
              </a:rPr>
              <a:t>Cerebellar processing: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333399"/>
                </a:solidFill>
              </a:rPr>
              <a:t>Cortex</a:t>
            </a:r>
            <a:r>
              <a:rPr lang="en-US" sz="2000" dirty="0"/>
              <a:t> </a:t>
            </a:r>
            <a:r>
              <a:rPr lang="en-US" sz="2000" b="1" dirty="0">
                <a:solidFill>
                  <a:srgbClr val="333399"/>
                </a:solidFill>
              </a:rPr>
              <a:t>frontal motor association area </a:t>
            </a:r>
            <a:r>
              <a:rPr lang="en-US" sz="2000" dirty="0"/>
              <a:t>indicates intent to initiate action &amp; sends collaterals to </a:t>
            </a:r>
            <a:r>
              <a:rPr lang="en-US" sz="2000" b="1" dirty="0">
                <a:solidFill>
                  <a:srgbClr val="333399"/>
                </a:solidFill>
              </a:rPr>
              <a:t>cerebellum</a:t>
            </a:r>
            <a:r>
              <a:rPr lang="en-US" sz="2000" dirty="0"/>
              <a:t> to notify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sym typeface="Symbol" pitchFamily="18" charset="2"/>
              </a:rPr>
              <a:t>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333399"/>
                </a:solidFill>
              </a:rPr>
              <a:t>Cerebellum</a:t>
            </a:r>
            <a:r>
              <a:rPr lang="en-US" sz="2000" dirty="0"/>
              <a:t> also receives </a:t>
            </a:r>
            <a:r>
              <a:rPr lang="en-US" sz="2000" dirty="0" err="1"/>
              <a:t>proprioceptive</a:t>
            </a:r>
            <a:r>
              <a:rPr lang="en-US" sz="2000" dirty="0"/>
              <a:t> info &amp; info from visual &amp; equilibrium pathways: </a:t>
            </a:r>
            <a:r>
              <a:rPr lang="en-US" sz="2000" i="1" dirty="0"/>
              <a:t>Where is body &amp; where going?  How well are these movements being carried out?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sym typeface="Symbol" pitchFamily="18" charset="2"/>
              </a:rPr>
              <a:t>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b="1" i="1" u="sng" dirty="0">
                <a:solidFill>
                  <a:srgbClr val="333399"/>
                </a:solidFill>
              </a:rPr>
              <a:t>Cerebellar</a:t>
            </a:r>
            <a:r>
              <a:rPr lang="en-US" sz="2000" b="1" dirty="0">
                <a:solidFill>
                  <a:srgbClr val="333399"/>
                </a:solidFill>
              </a:rPr>
              <a:t> cortex </a:t>
            </a:r>
            <a:r>
              <a:rPr lang="en-US" sz="2000" dirty="0"/>
              <a:t>receives this info &amp; determines best way to coordinate force, direction extent of muscle contraction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sym typeface="Symbol" pitchFamily="18" charset="2"/>
              </a:rPr>
              <a:t>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dirty="0"/>
              <a:t>Via superior peduncles, </a:t>
            </a:r>
            <a:r>
              <a:rPr lang="en-US" sz="2000" b="1" dirty="0">
                <a:solidFill>
                  <a:srgbClr val="333399"/>
                </a:solidFill>
              </a:rPr>
              <a:t>cerebellum</a:t>
            </a:r>
            <a:r>
              <a:rPr lang="en-US" sz="2000" dirty="0"/>
              <a:t> dispatches blueprint for coordination to </a:t>
            </a:r>
            <a:r>
              <a:rPr lang="en-US" sz="2000" b="1" dirty="0">
                <a:solidFill>
                  <a:srgbClr val="333399"/>
                </a:solidFill>
              </a:rPr>
              <a:t>cortex</a:t>
            </a:r>
            <a:r>
              <a:rPr lang="en-US" sz="2000" dirty="0"/>
              <a:t>; output also to </a:t>
            </a:r>
            <a:r>
              <a:rPr lang="en-US" sz="2000" b="1" dirty="0">
                <a:solidFill>
                  <a:srgbClr val="333399"/>
                </a:solidFill>
              </a:rPr>
              <a:t>brain stem nuclei </a:t>
            </a:r>
            <a:r>
              <a:rPr lang="en-US" sz="2000" dirty="0"/>
              <a:t>(</a:t>
            </a:r>
            <a:r>
              <a:rPr lang="en-US" sz="2000" dirty="0" err="1"/>
              <a:t>eg</a:t>
            </a:r>
            <a:r>
              <a:rPr lang="en-US" sz="2000" dirty="0"/>
              <a:t>: red </a:t>
            </a:r>
            <a:r>
              <a:rPr lang="en-US" sz="2000" dirty="0" smtClean="0"/>
              <a:t>nucleus) </a:t>
            </a:r>
            <a:r>
              <a:rPr lang="en-US" sz="2000" dirty="0"/>
              <a:t>which project to </a:t>
            </a:r>
            <a:r>
              <a:rPr lang="en-US" sz="2000" b="1" dirty="0">
                <a:solidFill>
                  <a:srgbClr val="333399"/>
                </a:solidFill>
              </a:rPr>
              <a:t>motor neurons </a:t>
            </a:r>
            <a:r>
              <a:rPr lang="en-US" sz="2000" dirty="0"/>
              <a:t>of spinal cord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0897" y="278583"/>
            <a:ext cx="7092779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n-US" sz="2400" b="1" u="sng" dirty="0" smtClean="0">
                <a:solidFill>
                  <a:srgbClr val="008080"/>
                </a:solidFill>
              </a:rPr>
              <a:t>Functional Brain Systems:</a:t>
            </a:r>
            <a:endParaRPr lang="en-US" sz="2400" u="sng" dirty="0" smtClean="0">
              <a:solidFill>
                <a:srgbClr val="008080"/>
              </a:solidFill>
            </a:endParaRPr>
          </a:p>
          <a:p>
            <a:pPr marL="457200" indent="-457200">
              <a:spcBef>
                <a:spcPct val="50000"/>
              </a:spcBef>
            </a:pPr>
            <a:r>
              <a:rPr lang="en-US" sz="2000" dirty="0" smtClean="0">
                <a:cs typeface="Arial" charset="0"/>
              </a:rPr>
              <a:t>•  networks of neurons that work together but span large distances within brain</a:t>
            </a:r>
            <a:endParaRPr lang="en-US" sz="2000" dirty="0">
              <a:cs typeface="Arial" charset="0"/>
            </a:endParaRPr>
          </a:p>
        </p:txBody>
      </p:sp>
      <p:pic>
        <p:nvPicPr>
          <p:cNvPr id="5122" name="Picture 2" descr="http://www.cs.brandeis.edu/~rshaull/cs2a/web-and-html/switchboar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35675" y="1904684"/>
            <a:ext cx="6544104" cy="45364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295920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70000"/>
              </a:lnSpc>
              <a:spcBef>
                <a:spcPct val="50000"/>
              </a:spcBef>
            </a:pPr>
            <a:r>
              <a:rPr lang="en-US" sz="2000" b="1" i="1" u="sng" dirty="0" smtClean="0">
                <a:solidFill>
                  <a:srgbClr val="008080"/>
                </a:solidFill>
              </a:rPr>
              <a:t>Limbic </a:t>
            </a:r>
            <a:r>
              <a:rPr lang="en-US" sz="2000" b="1" i="1" u="sng" dirty="0">
                <a:solidFill>
                  <a:srgbClr val="008080"/>
                </a:solidFill>
              </a:rPr>
              <a:t>system:  (</a:t>
            </a:r>
            <a:r>
              <a:rPr lang="en-US" sz="2000" b="1" i="1" u="sng" dirty="0" err="1">
                <a:solidFill>
                  <a:srgbClr val="008080"/>
                </a:solidFill>
              </a:rPr>
              <a:t>limbus</a:t>
            </a:r>
            <a:r>
              <a:rPr lang="en-US" sz="2000" b="1" i="1" u="sng" dirty="0">
                <a:solidFill>
                  <a:srgbClr val="008080"/>
                </a:solidFill>
              </a:rPr>
              <a:t> = ring)</a:t>
            </a:r>
            <a:endParaRPr lang="en-US" sz="2000" b="1" dirty="0">
              <a:solidFill>
                <a:srgbClr val="008080"/>
              </a:solidFill>
            </a:endParaRPr>
          </a:p>
          <a:p>
            <a:pPr marL="457200" indent="-457200">
              <a:lnSpc>
                <a:spcPct val="7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medial aspect of each cerebral hemisphere &amp; diencephalon; cerebral structures encircle upper brain stem</a:t>
            </a:r>
          </a:p>
          <a:p>
            <a:pPr marL="457200" indent="-457200">
              <a:lnSpc>
                <a:spcPct val="7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emotional-visceral brain – </a:t>
            </a:r>
            <a:r>
              <a:rPr lang="en-US" sz="2000" dirty="0" err="1">
                <a:cs typeface="Arial" charset="0"/>
              </a:rPr>
              <a:t>esp</a:t>
            </a:r>
            <a:r>
              <a:rPr lang="en-US" sz="2000" dirty="0">
                <a:cs typeface="Arial" charset="0"/>
              </a:rPr>
              <a:t>: </a:t>
            </a:r>
            <a:r>
              <a:rPr lang="en-US" sz="2000" b="1" dirty="0" err="1">
                <a:solidFill>
                  <a:srgbClr val="008080"/>
                </a:solidFill>
                <a:cs typeface="Arial" charset="0"/>
              </a:rPr>
              <a:t>amygdala</a:t>
            </a:r>
            <a:r>
              <a:rPr lang="en-US" sz="2000" b="1" dirty="0">
                <a:solidFill>
                  <a:srgbClr val="00CC99"/>
                </a:solidFill>
                <a:cs typeface="Arial" charset="0"/>
              </a:rPr>
              <a:t> </a:t>
            </a:r>
            <a:r>
              <a:rPr lang="en-US" sz="2000" dirty="0">
                <a:cs typeface="Arial" charset="0"/>
              </a:rPr>
              <a:t>(anger, fear, assess danger) &amp; </a:t>
            </a:r>
            <a:r>
              <a:rPr lang="en-US" sz="2000" b="1" dirty="0">
                <a:solidFill>
                  <a:srgbClr val="008080"/>
                </a:solidFill>
                <a:cs typeface="Arial" charset="0"/>
              </a:rPr>
              <a:t>anterior </a:t>
            </a:r>
            <a:r>
              <a:rPr lang="en-US" sz="2000" b="1" dirty="0" err="1">
                <a:solidFill>
                  <a:srgbClr val="008080"/>
                </a:solidFill>
                <a:cs typeface="Arial" charset="0"/>
              </a:rPr>
              <a:t>cingulate</a:t>
            </a:r>
            <a:r>
              <a:rPr lang="en-US" sz="2000" b="1" dirty="0">
                <a:solidFill>
                  <a:srgbClr val="008080"/>
                </a:solidFill>
                <a:cs typeface="Arial" charset="0"/>
              </a:rPr>
              <a:t> gyrus</a:t>
            </a:r>
            <a:r>
              <a:rPr lang="en-US" sz="2000" b="1" dirty="0">
                <a:solidFill>
                  <a:srgbClr val="00CC99"/>
                </a:solidFill>
                <a:cs typeface="Arial" charset="0"/>
              </a:rPr>
              <a:t> </a:t>
            </a:r>
            <a:r>
              <a:rPr lang="en-US" sz="2000" dirty="0">
                <a:cs typeface="Arial" charset="0"/>
              </a:rPr>
              <a:t>(gestures, resolve conflicts when frustrated) </a:t>
            </a:r>
          </a:p>
          <a:p>
            <a:pPr marL="457200" indent="-457200">
              <a:lnSpc>
                <a:spcPct val="7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link between </a:t>
            </a:r>
            <a:r>
              <a:rPr lang="en-US" sz="2000" dirty="0" err="1">
                <a:cs typeface="Arial" charset="0"/>
              </a:rPr>
              <a:t>odours</a:t>
            </a:r>
            <a:r>
              <a:rPr lang="en-US" sz="2000" dirty="0">
                <a:cs typeface="Arial" charset="0"/>
              </a:rPr>
              <a:t>, memories &amp; emotions</a:t>
            </a:r>
          </a:p>
          <a:p>
            <a:pPr marL="457200" indent="-457200">
              <a:lnSpc>
                <a:spcPct val="5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link for psychosomatic illnesses:  stress &amp; effects on </a:t>
            </a:r>
            <a:r>
              <a:rPr lang="en-US" sz="2000" dirty="0" err="1">
                <a:cs typeface="Arial" charset="0"/>
              </a:rPr>
              <a:t>bp</a:t>
            </a:r>
            <a:r>
              <a:rPr lang="en-US" sz="2000" dirty="0">
                <a:cs typeface="Arial" charset="0"/>
              </a:rPr>
              <a:t>, GI tract, heart</a:t>
            </a:r>
          </a:p>
          <a:p>
            <a:pPr marL="457200" indent="-457200">
              <a:lnSpc>
                <a:spcPct val="7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links with cortex:(</a:t>
            </a:r>
            <a:r>
              <a:rPr lang="en-US" sz="2000" dirty="0" err="1">
                <a:cs typeface="Arial" charset="0"/>
              </a:rPr>
              <a:t>i</a:t>
            </a:r>
            <a:r>
              <a:rPr lang="en-US" sz="2000" dirty="0">
                <a:cs typeface="Arial" charset="0"/>
              </a:rPr>
              <a:t>) aware of emotions, (ii) react emotionally if consciously understand; also: emotions can override logic; reason can stop us from expressing emotions</a:t>
            </a:r>
          </a:p>
        </p:txBody>
      </p:sp>
      <p:pic>
        <p:nvPicPr>
          <p:cNvPr id="4098" name="Picture 2" descr="E:\Chapter_12\B_JPEG_Images_and_Tables\a_labeled\figure_12_18_labeled.jpg"/>
          <p:cNvPicPr>
            <a:picLocks noChangeAspect="1" noChangeArrowheads="1"/>
          </p:cNvPicPr>
          <p:nvPr/>
        </p:nvPicPr>
        <p:blipFill>
          <a:blip r:embed="rId3" cstate="print"/>
          <a:srcRect l="1351" t="3238" r="1931" b="8898"/>
          <a:stretch>
            <a:fillRect/>
          </a:stretch>
        </p:blipFill>
        <p:spPr bwMode="auto">
          <a:xfrm>
            <a:off x="751114" y="2940908"/>
            <a:ext cx="7849190" cy="3830593"/>
          </a:xfrm>
          <a:prstGeom prst="rect">
            <a:avLst/>
          </a:prstGeom>
          <a:noFill/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620713" y="6105954"/>
            <a:ext cx="1096962" cy="346075"/>
          </a:xfrm>
          <a:prstGeom prst="rect">
            <a:avLst/>
          </a:prstGeom>
          <a:solidFill>
            <a:srgbClr val="FFFFFF"/>
          </a:solidFill>
          <a:ln w="9525">
            <a:solidFill>
              <a:srgbClr val="FF99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600" dirty="0"/>
              <a:t>Fig. </a:t>
            </a:r>
            <a:r>
              <a:rPr lang="en-US" sz="1600" dirty="0" smtClean="0"/>
              <a:t>12.16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2436341" y="5867400"/>
            <a:ext cx="1096775" cy="338554"/>
          </a:xfrm>
          <a:prstGeom prst="rect">
            <a:avLst/>
          </a:prstGeom>
          <a:solidFill>
            <a:srgbClr val="FFFFFF"/>
          </a:solidFill>
          <a:ln w="9525">
            <a:solidFill>
              <a:srgbClr val="FF9966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dirty="0"/>
              <a:t>Fig. </a:t>
            </a:r>
            <a:r>
              <a:rPr lang="en-US" sz="1600" dirty="0" smtClean="0"/>
              <a:t>12.17</a:t>
            </a:r>
            <a:endParaRPr lang="en-US" sz="1600" dirty="0"/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177800" y="57621"/>
            <a:ext cx="8609013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852488" indent="-852488"/>
            <a:r>
              <a:rPr lang="en-US" sz="2000" b="1" i="1" u="sng" dirty="0">
                <a:solidFill>
                  <a:srgbClr val="003399"/>
                </a:solidFill>
              </a:rPr>
              <a:t>Reticular formation:</a:t>
            </a:r>
          </a:p>
          <a:p>
            <a:pPr marL="852488" indent="-852488"/>
            <a:r>
              <a:rPr lang="en-US" sz="2000" dirty="0"/>
              <a:t>•  central core of medulla oblongata, pons, midbrain; neurons project to hypothalamus, thalamus, </a:t>
            </a:r>
            <a:r>
              <a:rPr lang="en-US" sz="2000" dirty="0" smtClean="0"/>
              <a:t>cortex, cerebellum</a:t>
            </a:r>
            <a:r>
              <a:rPr lang="en-US" sz="2000" dirty="0"/>
              <a:t>, spinal cord</a:t>
            </a:r>
          </a:p>
          <a:p>
            <a:pPr marL="852488" indent="-852488"/>
            <a:r>
              <a:rPr lang="en-US" sz="2000" dirty="0"/>
              <a:t>•  reticular activating system (RAS):  </a:t>
            </a:r>
          </a:p>
          <a:p>
            <a:pPr marL="457200" indent="-457200"/>
            <a:r>
              <a:rPr lang="en-US" sz="2000" dirty="0"/>
              <a:t>	(</a:t>
            </a:r>
            <a:r>
              <a:rPr lang="en-US" sz="2000" dirty="0" err="1"/>
              <a:t>i</a:t>
            </a:r>
            <a:r>
              <a:rPr lang="en-US" sz="2000" dirty="0"/>
              <a:t>)  maintains arousal of brain</a:t>
            </a:r>
            <a:r>
              <a:rPr lang="en-US" sz="2000" dirty="0" smtClean="0"/>
              <a:t>; to stay conscious</a:t>
            </a:r>
            <a:endParaRPr lang="en-US" sz="2000" dirty="0"/>
          </a:p>
          <a:p>
            <a:pPr marL="457200" indent="-457200"/>
            <a:r>
              <a:rPr lang="en-US" sz="2000" dirty="0"/>
              <a:t>	(ii)  filter for incoming signals (RAS &amp; cerebral cortex disregard ~99% of all sensory stimuli)</a:t>
            </a:r>
          </a:p>
        </p:txBody>
      </p:sp>
      <p:pic>
        <p:nvPicPr>
          <p:cNvPr id="7169" name="Picture 1" descr="E:\Chapter_12\B_JPEG_Images_and_Tables\a_labeled\figure_12_19_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865" t="2606" r="2000" b="5502"/>
          <a:stretch>
            <a:fillRect/>
          </a:stretch>
        </p:blipFill>
        <p:spPr bwMode="auto">
          <a:xfrm>
            <a:off x="3682314" y="2005463"/>
            <a:ext cx="5288699" cy="48031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1149</TotalTime>
  <Words>3373</Words>
  <Application>Microsoft Macintosh PowerPoint</Application>
  <PresentationFormat>On-screen Show (4:3)</PresentationFormat>
  <Paragraphs>330</Paragraphs>
  <Slides>45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Faculty of Medicine</dc:creator>
  <cp:lastModifiedBy>Rachel Marcotte</cp:lastModifiedBy>
  <cp:revision>83</cp:revision>
  <dcterms:created xsi:type="dcterms:W3CDTF">2008-02-10T18:52:17Z</dcterms:created>
  <dcterms:modified xsi:type="dcterms:W3CDTF">2014-02-24T18:26:25Z</dcterms:modified>
</cp:coreProperties>
</file>