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2" r:id="rId1"/>
    <p:sldMasterId id="2147483654" r:id="rId2"/>
    <p:sldMasterId id="2147483655" r:id="rId3"/>
  </p:sldMasterIdLst>
  <p:notesMasterIdLst>
    <p:notesMasterId r:id="rId108"/>
  </p:notesMasterIdLst>
  <p:handoutMasterIdLst>
    <p:handoutMasterId r:id="rId109"/>
  </p:handoutMasterIdLst>
  <p:sldIdLst>
    <p:sldId id="400" r:id="rId4"/>
    <p:sldId id="360" r:id="rId5"/>
    <p:sldId id="349" r:id="rId6"/>
    <p:sldId id="257" r:id="rId7"/>
    <p:sldId id="380" r:id="rId8"/>
    <p:sldId id="418" r:id="rId9"/>
    <p:sldId id="265" r:id="rId10"/>
    <p:sldId id="419" r:id="rId11"/>
    <p:sldId id="402" r:id="rId12"/>
    <p:sldId id="416" r:id="rId13"/>
    <p:sldId id="258" r:id="rId14"/>
    <p:sldId id="259" r:id="rId15"/>
    <p:sldId id="302" r:id="rId16"/>
    <p:sldId id="304" r:id="rId17"/>
    <p:sldId id="428" r:id="rId18"/>
    <p:sldId id="350" r:id="rId19"/>
    <p:sldId id="303" r:id="rId20"/>
    <p:sldId id="414" r:id="rId21"/>
    <p:sldId id="415" r:id="rId22"/>
    <p:sldId id="306" r:id="rId23"/>
    <p:sldId id="307" r:id="rId24"/>
    <p:sldId id="308" r:id="rId25"/>
    <p:sldId id="310" r:id="rId26"/>
    <p:sldId id="361" r:id="rId27"/>
    <p:sldId id="311" r:id="rId28"/>
    <p:sldId id="367" r:id="rId29"/>
    <p:sldId id="312" r:id="rId30"/>
    <p:sldId id="313" r:id="rId31"/>
    <p:sldId id="314" r:id="rId32"/>
    <p:sldId id="315" r:id="rId33"/>
    <p:sldId id="316" r:id="rId34"/>
    <p:sldId id="327" r:id="rId35"/>
    <p:sldId id="317" r:id="rId36"/>
    <p:sldId id="420" r:id="rId37"/>
    <p:sldId id="328" r:id="rId38"/>
    <p:sldId id="404" r:id="rId39"/>
    <p:sldId id="405" r:id="rId40"/>
    <p:sldId id="407" r:id="rId41"/>
    <p:sldId id="386" r:id="rId42"/>
    <p:sldId id="421" r:id="rId43"/>
    <p:sldId id="422" r:id="rId44"/>
    <p:sldId id="319" r:id="rId45"/>
    <p:sldId id="417" r:id="rId46"/>
    <p:sldId id="320" r:id="rId47"/>
    <p:sldId id="321" r:id="rId48"/>
    <p:sldId id="330" r:id="rId49"/>
    <p:sldId id="331" r:id="rId50"/>
    <p:sldId id="322" r:id="rId51"/>
    <p:sldId id="368" r:id="rId52"/>
    <p:sldId id="351" r:id="rId53"/>
    <p:sldId id="323" r:id="rId54"/>
    <p:sldId id="369" r:id="rId55"/>
    <p:sldId id="324" r:id="rId56"/>
    <p:sldId id="325" r:id="rId57"/>
    <p:sldId id="383" r:id="rId58"/>
    <p:sldId id="384" r:id="rId59"/>
    <p:sldId id="326" r:id="rId60"/>
    <p:sldId id="370" r:id="rId61"/>
    <p:sldId id="387" r:id="rId62"/>
    <p:sldId id="371" r:id="rId63"/>
    <p:sldId id="390" r:id="rId64"/>
    <p:sldId id="332" r:id="rId65"/>
    <p:sldId id="372" r:id="rId66"/>
    <p:sldId id="373" r:id="rId67"/>
    <p:sldId id="363" r:id="rId68"/>
    <p:sldId id="391" r:id="rId69"/>
    <p:sldId id="379" r:id="rId70"/>
    <p:sldId id="389" r:id="rId71"/>
    <p:sldId id="378" r:id="rId72"/>
    <p:sldId id="334" r:id="rId73"/>
    <p:sldId id="335" r:id="rId74"/>
    <p:sldId id="392" r:id="rId75"/>
    <p:sldId id="336" r:id="rId76"/>
    <p:sldId id="393" r:id="rId77"/>
    <p:sldId id="337" r:id="rId78"/>
    <p:sldId id="394" r:id="rId79"/>
    <p:sldId id="338" r:id="rId80"/>
    <p:sldId id="395" r:id="rId81"/>
    <p:sldId id="376" r:id="rId82"/>
    <p:sldId id="375" r:id="rId83"/>
    <p:sldId id="426" r:id="rId84"/>
    <p:sldId id="425" r:id="rId85"/>
    <p:sldId id="427" r:id="rId86"/>
    <p:sldId id="339" r:id="rId87"/>
    <p:sldId id="377" r:id="rId88"/>
    <p:sldId id="340" r:id="rId89"/>
    <p:sldId id="341" r:id="rId90"/>
    <p:sldId id="397" r:id="rId91"/>
    <p:sldId id="396" r:id="rId92"/>
    <p:sldId id="342" r:id="rId93"/>
    <p:sldId id="345" r:id="rId94"/>
    <p:sldId id="356" r:id="rId95"/>
    <p:sldId id="346" r:id="rId96"/>
    <p:sldId id="347" r:id="rId97"/>
    <p:sldId id="399" r:id="rId98"/>
    <p:sldId id="343" r:id="rId99"/>
    <p:sldId id="344" r:id="rId100"/>
    <p:sldId id="296" r:id="rId101"/>
    <p:sldId id="412" r:id="rId102"/>
    <p:sldId id="410" r:id="rId103"/>
    <p:sldId id="408" r:id="rId104"/>
    <p:sldId id="409" r:id="rId105"/>
    <p:sldId id="354" r:id="rId106"/>
    <p:sldId id="403" r:id="rId107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ctr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ctr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ctr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ctr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00"/>
    <a:srgbClr val="FBFDAD"/>
    <a:srgbClr val="800000"/>
    <a:srgbClr val="003399"/>
    <a:srgbClr val="336699"/>
    <a:srgbClr val="008080"/>
    <a:srgbClr val="009999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0" autoAdjust="0"/>
    <p:restoredTop sz="94743" autoAdjust="0"/>
  </p:normalViewPr>
  <p:slideViewPr>
    <p:cSldViewPr>
      <p:cViewPr varScale="1">
        <p:scale>
          <a:sx n="81" d="100"/>
          <a:sy n="81" d="100"/>
        </p:scale>
        <p:origin x="-149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4722"/>
    </p:cViewPr>
  </p:sorterViewPr>
  <p:notesViewPr>
    <p:cSldViewPr>
      <p:cViewPr varScale="1">
        <p:scale>
          <a:sx n="53" d="100"/>
          <a:sy n="53" d="100"/>
        </p:scale>
        <p:origin x="-1308" y="-10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slide" Target="slides/slide81.xml"/><Relationship Id="rId89" Type="http://schemas.openxmlformats.org/officeDocument/2006/relationships/slide" Target="slides/slide86.xml"/><Relationship Id="rId1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07" Type="http://schemas.openxmlformats.org/officeDocument/2006/relationships/slide" Target="slides/slide104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87" Type="http://schemas.openxmlformats.org/officeDocument/2006/relationships/slide" Target="slides/slide84.xml"/><Relationship Id="rId102" Type="http://schemas.openxmlformats.org/officeDocument/2006/relationships/slide" Target="slides/slide99.xml"/><Relationship Id="rId110" Type="http://schemas.openxmlformats.org/officeDocument/2006/relationships/presProps" Target="presProp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90" Type="http://schemas.openxmlformats.org/officeDocument/2006/relationships/slide" Target="slides/slide87.xml"/><Relationship Id="rId95" Type="http://schemas.openxmlformats.org/officeDocument/2006/relationships/slide" Target="slides/slide92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100" Type="http://schemas.openxmlformats.org/officeDocument/2006/relationships/slide" Target="slides/slide97.xml"/><Relationship Id="rId105" Type="http://schemas.openxmlformats.org/officeDocument/2006/relationships/slide" Target="slides/slide102.xml"/><Relationship Id="rId113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93" Type="http://schemas.openxmlformats.org/officeDocument/2006/relationships/slide" Target="slides/slide90.xml"/><Relationship Id="rId98" Type="http://schemas.openxmlformats.org/officeDocument/2006/relationships/slide" Target="slides/slide9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103" Type="http://schemas.openxmlformats.org/officeDocument/2006/relationships/slide" Target="slides/slide100.xml"/><Relationship Id="rId108" Type="http://schemas.openxmlformats.org/officeDocument/2006/relationships/notesMaster" Target="notesMasters/notesMaster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91" Type="http://schemas.openxmlformats.org/officeDocument/2006/relationships/slide" Target="slides/slide88.xml"/><Relationship Id="rId96" Type="http://schemas.openxmlformats.org/officeDocument/2006/relationships/slide" Target="slides/slide93.xml"/><Relationship Id="rId11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6" Type="http://schemas.openxmlformats.org/officeDocument/2006/relationships/slide" Target="slides/slide103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94" Type="http://schemas.openxmlformats.org/officeDocument/2006/relationships/slide" Target="slides/slide91.xml"/><Relationship Id="rId99" Type="http://schemas.openxmlformats.org/officeDocument/2006/relationships/slide" Target="slides/slide96.xml"/><Relationship Id="rId101" Type="http://schemas.openxmlformats.org/officeDocument/2006/relationships/slide" Target="slides/slide9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109" Type="http://schemas.openxmlformats.org/officeDocument/2006/relationships/handoutMaster" Target="handoutMasters/handoutMaster1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97" Type="http://schemas.openxmlformats.org/officeDocument/2006/relationships/slide" Target="slides/slide94.xml"/><Relationship Id="rId104" Type="http://schemas.openxmlformats.org/officeDocument/2006/relationships/slide" Target="slides/slide101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slide" Target="slides/slide89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latin typeface="Times New Roman" pitchFamily="18" charset="0"/>
              </a:defRPr>
            </a:lvl1pPr>
          </a:lstStyle>
          <a:p>
            <a:r>
              <a:rPr lang="en-US"/>
              <a:t>Economy Lecture</a:t>
            </a: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fld id="{E4F346B7-E6F7-4AF5-ABA0-20A54B0EF86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9159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fld id="{FF61377D-E1ED-4C3F-9DCD-03C7D5ED4C5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4175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770265-7415-4BBA-99BC-E65FBFC77D8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110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089931-901B-4F9D-988F-C988E8BC178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4047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9C35FD-DADA-4AB9-8ADE-B1BAF8F27D5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00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2. Time-Value Mechanics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71DCA0-E1BB-41E3-8B24-F7D3F3B3525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783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2. Time-Value Mechanics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612103-A9FB-4243-8BEC-A772BAC82FC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545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2. Time-Value Mechanics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43EDFA-2995-4C8A-84BF-F03DED21671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365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2. Time-Value Mechanics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0C8223-5C44-4684-87B0-9E4A52F6703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411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2. Time-Value Mechanics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CF9F92-0E55-46A9-9939-6B74CDEA986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788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2. Time-Value Mechanics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195C62-F958-4AD9-B63E-D63F1771AF9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799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D872D0-0BD1-49CB-8EFC-D28F4AF8364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6663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390A37-B47B-4E4C-A81F-99FCA2FC814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85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5B0D4C-4D54-495B-8710-B1ADFA99105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33259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BBA27F-D65E-4E6D-8C35-5E3E6736B60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9884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FBECC8-33A2-4563-820E-25F5522C410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1854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2. Time-Value Mechanics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F9D5CD-5A12-4B16-9E2D-E063A5D1B09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5468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2. Time-Value Mechanics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39136E-CADA-40AB-B000-7937DAAC8D1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5914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2. Time-Value Mechanics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2950C5-479F-43D1-AFE1-7C4FBB2764B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1918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2. Time-Value Mechanics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4059CD-736D-4452-9870-DF4FF6D75DC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6919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2. Time-Value Mechanics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A5FB2A-DF06-4130-8B81-A182ED7CA5E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2729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2. Time-Value Mechanics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95E94B-1B3F-4BED-9310-494CF0A632F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5800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1BDE86-47C1-412E-8B04-C9625380B51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6252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3425A3-30EE-4DF1-BDE0-DC98916B9BB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2810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162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22016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CA" sz="2400">
                <a:latin typeface="Times New Roman" pitchFamily="18" charset="0"/>
              </a:endParaRPr>
            </a:p>
          </p:txBody>
        </p:sp>
        <p:grpSp>
          <p:nvGrpSpPr>
            <p:cNvPr id="220164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220165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220166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220167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</p:grpSp>
        <p:grpSp>
          <p:nvGrpSpPr>
            <p:cNvPr id="220168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220169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220170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</p:grpSp>
      </p:grpSp>
      <p:sp>
        <p:nvSpPr>
          <p:cNvPr id="220171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38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220172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220173" name="Rectangle 13"/>
          <p:cNvSpPr>
            <a:spLocks noGrp="1" noChangeArrowheads="1"/>
          </p:cNvSpPr>
          <p:nvPr>
            <p:ph type="dt" sz="half" idx="2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fr-CA"/>
          </a:p>
        </p:txBody>
      </p:sp>
      <p:sp>
        <p:nvSpPr>
          <p:cNvPr id="220174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fr-CA"/>
              <a:t>2. Time-Value Mechanics</a:t>
            </a:r>
          </a:p>
        </p:txBody>
      </p:sp>
      <p:sp>
        <p:nvSpPr>
          <p:cNvPr id="220175" name="Rectangle 1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0D2D8E6-2B04-498B-B911-DAAE26328159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39EFC5-FE3C-4F2E-BCC7-E82C08D5C374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190747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3F48D5-DC38-4515-9DEC-7F283333A9F2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0593000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2. Time-Value Mechanics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B03172-CB7F-4A17-B652-45F62046F75D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2617369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2. Time-Value Mechanics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771B5-5335-4787-89D0-3725C0F28410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2197930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2. Time-Value Mechanics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9F19D6-7CF0-466A-86B8-0408CF9F0B84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315404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2. Time-Value Mechanics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135019-B0E0-4B51-9ED5-D769557CF637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719823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2. Time-Value Mechanics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65A23A-82FB-41AD-9B10-8680CEA36FF1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6466258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2. Time-Value Mechanics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0DCB8A-806E-453E-939F-7175000A2C24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4111845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8B2246-F606-4ED0-8477-7C620C933088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0733207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BC2660-0B4F-4392-AFCF-65D401BF7B7B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6070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1" lang="en-CA" sz="2400">
              <a:latin typeface="Tahoma" pitchFamily="34" charset="0"/>
            </a:endParaRPr>
          </a:p>
        </p:txBody>
      </p:sp>
      <p:sp>
        <p:nvSpPr>
          <p:cNvPr id="58371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1" lang="en-CA" sz="2400">
              <a:latin typeface="Tahoma" pitchFamily="34" charset="0"/>
            </a:endParaRPr>
          </a:p>
        </p:txBody>
      </p:sp>
      <p:sp>
        <p:nvSpPr>
          <p:cNvPr id="58372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1" lang="en-CA" sz="2400">
              <a:latin typeface="Tahoma" pitchFamily="34" charset="0"/>
            </a:endParaRPr>
          </a:p>
        </p:txBody>
      </p:sp>
      <p:sp>
        <p:nvSpPr>
          <p:cNvPr id="58373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1" lang="en-CA" sz="2400">
              <a:latin typeface="Tahoma" pitchFamily="34" charset="0"/>
            </a:endParaRPr>
          </a:p>
        </p:txBody>
      </p:sp>
      <p:sp>
        <p:nvSpPr>
          <p:cNvPr id="58374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1" lang="en-CA" sz="2400">
              <a:latin typeface="Tahoma" pitchFamily="34" charset="0"/>
            </a:endParaRPr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1" lang="en-CA" sz="2400">
              <a:latin typeface="Tahoma" pitchFamily="34" charset="0"/>
            </a:endParaRPr>
          </a:p>
        </p:txBody>
      </p:sp>
      <p:sp>
        <p:nvSpPr>
          <p:cNvPr id="58376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1" lang="en-CA" sz="2400">
              <a:latin typeface="Tahoma" pitchFamily="34" charset="0"/>
            </a:endParaRPr>
          </a:p>
        </p:txBody>
      </p:sp>
      <p:sp>
        <p:nvSpPr>
          <p:cNvPr id="5837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5837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837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>
                <a:latin typeface="Tahoma" pitchFamily="34" charset="0"/>
              </a:defRPr>
            </a:lvl1pPr>
          </a:lstStyle>
          <a:p>
            <a:r>
              <a:rPr lang="fr-FR" smtClean="0"/>
              <a:t>Fall 2011</a:t>
            </a:r>
            <a:endParaRPr lang="en-US"/>
          </a:p>
        </p:txBody>
      </p:sp>
      <p:sp>
        <p:nvSpPr>
          <p:cNvPr id="5838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>
                <a:latin typeface="Tahoma" pitchFamily="34" charset="0"/>
              </a:defRPr>
            </a:lvl1pPr>
          </a:lstStyle>
          <a:p>
            <a:r>
              <a:rPr lang="en-US"/>
              <a:t>2. Time-Value Mechanics</a:t>
            </a:r>
          </a:p>
        </p:txBody>
      </p:sp>
      <p:sp>
        <p:nvSpPr>
          <p:cNvPr id="5838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>
                <a:latin typeface="Tahoma" pitchFamily="34" charset="0"/>
              </a:defRPr>
            </a:lvl1pPr>
          </a:lstStyle>
          <a:p>
            <a:fld id="{7BB98211-2BD1-4FA6-88F5-7E7C10DB0415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hf hdr="0" dt="0"/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Tahoma" pitchFamily="34" charset="0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Tahoma" pitchFamily="34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Tahoma" pitchFamily="34" charset="0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Tahoma" pitchFamily="34" charset="0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Tahoma" pitchFamily="34" charset="0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Tahoma" pitchFamily="34" charset="0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24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kumimoji="1">
                <a:latin typeface="Times New Roman" pitchFamily="18" charset="0"/>
              </a:defRPr>
            </a:lvl1pPr>
          </a:lstStyle>
          <a:p>
            <a:r>
              <a:rPr lang="fr-FR" smtClean="0"/>
              <a:t>Fall 2011</a:t>
            </a:r>
            <a:endParaRPr lang="en-US"/>
          </a:p>
        </p:txBody>
      </p:sp>
      <p:sp>
        <p:nvSpPr>
          <p:cNvPr id="624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latin typeface="Times New Roman" pitchFamily="18" charset="0"/>
              </a:defRPr>
            </a:lvl1pPr>
          </a:lstStyle>
          <a:p>
            <a:r>
              <a:rPr lang="en-US"/>
              <a:t>2. Time-Value Mechanics</a:t>
            </a:r>
          </a:p>
        </p:txBody>
      </p:sp>
      <p:sp>
        <p:nvSpPr>
          <p:cNvPr id="624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1">
                <a:latin typeface="Times New Roman" pitchFamily="18" charset="0"/>
              </a:defRPr>
            </a:lvl1pPr>
          </a:lstStyle>
          <a:p>
            <a:fld id="{03C538F9-1E72-4E8D-9180-28012F66F222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hf hd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138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219139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CA" sz="2400">
                <a:latin typeface="Times New Roman" pitchFamily="18" charset="0"/>
              </a:endParaRPr>
            </a:p>
          </p:txBody>
        </p:sp>
        <p:grpSp>
          <p:nvGrpSpPr>
            <p:cNvPr id="219140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219141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219142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</p:grpSp>
      </p:grpSp>
      <p:sp>
        <p:nvSpPr>
          <p:cNvPr id="219143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19144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1914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/>
            </a:lvl1pPr>
          </a:lstStyle>
          <a:p>
            <a:r>
              <a:rPr lang="fr-FR" smtClean="0"/>
              <a:t>Fall 2011</a:t>
            </a:r>
            <a:endParaRPr lang="fr-CA"/>
          </a:p>
        </p:txBody>
      </p:sp>
      <p:sp>
        <p:nvSpPr>
          <p:cNvPr id="21914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r>
              <a:rPr lang="fr-CA"/>
              <a:t>2. Time-Value Mechanics</a:t>
            </a:r>
          </a:p>
        </p:txBody>
      </p:sp>
      <p:sp>
        <p:nvSpPr>
          <p:cNvPr id="21914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5513FD9E-DDA2-46C5-B044-43DFAAE6DDE3}" type="slidenum">
              <a:rPr lang="fr-CA"/>
              <a:pPr/>
              <a:t>‹#›</a:t>
            </a:fld>
            <a:endParaRPr lang="fr-CA"/>
          </a:p>
        </p:txBody>
      </p:sp>
      <p:sp>
        <p:nvSpPr>
          <p:cNvPr id="219148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§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Char char="•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uottawa.ca/" TargetMode="Externa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8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9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emf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9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4.em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9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5.emf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9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6.emf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9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7.emf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9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8.emf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9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9.emf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9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10.emf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8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11.emf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8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12.emf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8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13.emf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8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14.emf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3988" y="1066800"/>
            <a:ext cx="8990012" cy="1524000"/>
          </a:xfrm>
        </p:spPr>
        <p:txBody>
          <a:bodyPr/>
          <a:lstStyle/>
          <a:p>
            <a:r>
              <a:rPr lang="en-GB" sz="2800" b="1">
                <a:cs typeface="Times New Roman" pitchFamily="18" charset="0"/>
              </a:rPr>
              <a:t>Engineering Economics</a:t>
            </a:r>
            <a:br>
              <a:rPr lang="en-GB" sz="2800" b="1">
                <a:cs typeface="Times New Roman" pitchFamily="18" charset="0"/>
              </a:rPr>
            </a:br>
            <a:r>
              <a:rPr lang="en-GB" sz="2400" b="1">
                <a:cs typeface="Times New Roman" pitchFamily="18" charset="0"/>
              </a:rPr>
              <a:t>ECO 1192</a:t>
            </a:r>
            <a:r>
              <a:rPr lang="en-GB" sz="2800" b="1">
                <a:cs typeface="Times New Roman" pitchFamily="18" charset="0"/>
              </a:rPr>
              <a:t/>
            </a:r>
            <a:br>
              <a:rPr lang="en-GB" sz="2800" b="1">
                <a:cs typeface="Times New Roman" pitchFamily="18" charset="0"/>
              </a:rPr>
            </a:br>
            <a:r>
              <a:rPr lang="en-GB" sz="2800" b="1">
                <a:cs typeface="Times New Roman" pitchFamily="18" charset="0"/>
              </a:rPr>
              <a:t/>
            </a:r>
            <a:br>
              <a:rPr lang="en-GB" sz="2800" b="1">
                <a:cs typeface="Times New Roman" pitchFamily="18" charset="0"/>
              </a:rPr>
            </a:br>
            <a:r>
              <a:rPr lang="en-GB" sz="2100" b="1">
                <a:cs typeface="Times New Roman" pitchFamily="18" charset="0"/>
              </a:rPr>
              <a:t>Lecture 2: </a:t>
            </a:r>
            <a:r>
              <a:rPr lang="en-GB" sz="2000" b="1">
                <a:cs typeface="Times New Roman" pitchFamily="18" charset="0"/>
              </a:rPr>
              <a:t>Time-value mechanics</a:t>
            </a:r>
            <a:endParaRPr lang="en-US" sz="2000" b="1"/>
          </a:p>
        </p:txBody>
      </p:sp>
      <p:sp>
        <p:nvSpPr>
          <p:cNvPr id="2222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124200" y="3429000"/>
            <a:ext cx="4572000" cy="1752600"/>
          </a:xfrm>
        </p:spPr>
        <p:txBody>
          <a:bodyPr/>
          <a:lstStyle/>
          <a:p>
            <a:r>
              <a:rPr lang="en-US" b="1"/>
              <a:t>Claude Théoret</a:t>
            </a:r>
          </a:p>
          <a:p>
            <a:r>
              <a:rPr lang="en-US" sz="1800" b="1"/>
              <a:t>University of Ottawa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1642B-8D44-4DE7-845F-72CBB62F55DF}" type="slidenum">
              <a:rPr lang="fr-CA"/>
              <a:pPr/>
              <a:t>2</a:t>
            </a:fld>
            <a:endParaRPr lang="fr-CA"/>
          </a:p>
        </p:txBody>
      </p:sp>
      <p:sp>
        <p:nvSpPr>
          <p:cNvPr id="165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Reminder: Access to course website</a:t>
            </a:r>
          </a:p>
        </p:txBody>
      </p:sp>
      <p:sp>
        <p:nvSpPr>
          <p:cNvPr id="165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400" dirty="0">
                <a:hlinkClick r:id="rId2"/>
              </a:rPr>
              <a:t>http://www.uottawa.ca</a:t>
            </a:r>
            <a:endParaRPr lang="en-US" sz="2400" dirty="0"/>
          </a:p>
          <a:p>
            <a:r>
              <a:rPr lang="en-US" sz="2400" dirty="0" smtClean="0"/>
              <a:t>English</a:t>
            </a:r>
            <a:endParaRPr lang="en-US" sz="2400" dirty="0"/>
          </a:p>
          <a:p>
            <a:r>
              <a:rPr lang="en-US" sz="2400" dirty="0"/>
              <a:t>Quick Picks</a:t>
            </a:r>
          </a:p>
          <a:p>
            <a:pPr lvl="1"/>
            <a:r>
              <a:rPr lang="en-US" sz="2200" dirty="0"/>
              <a:t>Virtual Campus</a:t>
            </a:r>
          </a:p>
          <a:p>
            <a:r>
              <a:rPr lang="en-US" sz="2400" dirty="0"/>
              <a:t>Student number &amp; password</a:t>
            </a:r>
          </a:p>
          <a:p>
            <a:r>
              <a:rPr lang="en-US" sz="2400" dirty="0"/>
              <a:t>Select </a:t>
            </a:r>
            <a:r>
              <a:rPr lang="en-US" sz="2400" i="1" dirty="0"/>
              <a:t>Engineering Economics</a:t>
            </a:r>
            <a:r>
              <a:rPr lang="en-US" sz="2400" dirty="0"/>
              <a:t> (ECO 1192A)</a:t>
            </a:r>
          </a:p>
          <a:p>
            <a:pPr lvl="1"/>
            <a:r>
              <a:rPr lang="en-US" sz="2200" dirty="0"/>
              <a:t>Lecture Notes</a:t>
            </a:r>
          </a:p>
          <a:p>
            <a:pPr lvl="1"/>
            <a:r>
              <a:rPr lang="en-US" sz="2200" dirty="0" smtClean="0"/>
              <a:t>Assignments</a:t>
            </a:r>
          </a:p>
          <a:p>
            <a:pPr lvl="1"/>
            <a:r>
              <a:rPr lang="en-US" sz="2200" dirty="0" smtClean="0"/>
              <a:t>Problem </a:t>
            </a:r>
            <a:r>
              <a:rPr lang="en-US" sz="2200" dirty="0"/>
              <a:t>Sets (2)</a:t>
            </a:r>
          </a:p>
          <a:p>
            <a:pPr lvl="1"/>
            <a:r>
              <a:rPr lang="en-US" sz="2200" dirty="0"/>
              <a:t>Excel functions; applications….</a:t>
            </a:r>
          </a:p>
          <a:p>
            <a:pPr lvl="1"/>
            <a:r>
              <a:rPr lang="en-US" sz="2200" dirty="0"/>
              <a:t>Formulas provided at examinations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A913B-56E4-4B44-AB91-13C5D3CA78F5}" type="slidenum">
              <a:rPr lang="fr-CA"/>
              <a:pPr/>
              <a:t>3</a:t>
            </a:fld>
            <a:endParaRPr lang="fr-CA"/>
          </a:p>
        </p:txBody>
      </p:sp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Recommended readings</a:t>
            </a:r>
          </a:p>
        </p:txBody>
      </p:sp>
      <p:sp>
        <p:nvSpPr>
          <p:cNvPr id="149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Fraser et al.*  chapters 2 and 3</a:t>
            </a:r>
          </a:p>
          <a:p>
            <a:pPr lvl="1"/>
            <a:r>
              <a:rPr lang="en-US"/>
              <a:t>Newnan et al. chapters 3 and 4</a:t>
            </a:r>
          </a:p>
          <a:p>
            <a:pPr lvl="1"/>
            <a:r>
              <a:rPr lang="en-US"/>
              <a:t>Park chapters 2 and 3</a:t>
            </a:r>
          </a:p>
          <a:p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609A-73E5-47E2-B764-958D9B7ABCC8}" type="slidenum">
              <a:rPr lang="fr-CA"/>
              <a:pPr/>
              <a:t>4</a:t>
            </a:fld>
            <a:endParaRPr lang="fr-CA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objectives</a:t>
            </a:r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90600" y="1981200"/>
            <a:ext cx="8153400" cy="4114800"/>
          </a:xfrm>
        </p:spPr>
        <p:txBody>
          <a:bodyPr/>
          <a:lstStyle/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sz="2400">
                <a:cs typeface="Courier New" pitchFamily="49" charset="0"/>
              </a:rPr>
              <a:t>Define and calculate different interest rates</a:t>
            </a:r>
          </a:p>
          <a:p>
            <a:pPr marL="952500" lvl="1" indent="-495300">
              <a:lnSpc>
                <a:spcPct val="90000"/>
              </a:lnSpc>
            </a:pPr>
            <a:r>
              <a:rPr lang="en-US" sz="2400">
                <a:cs typeface="Courier New" pitchFamily="49" charset="0"/>
              </a:rPr>
              <a:t>Simple and compound interest rates</a:t>
            </a:r>
          </a:p>
          <a:p>
            <a:pPr marL="1352550" lvl="2" indent="-438150">
              <a:lnSpc>
                <a:spcPct val="90000"/>
              </a:lnSpc>
            </a:pPr>
            <a:r>
              <a:rPr lang="en-US">
                <a:cs typeface="Courier New" pitchFamily="49" charset="0"/>
              </a:rPr>
              <a:t>nominal, effective and actual rates</a:t>
            </a:r>
          </a:p>
          <a:p>
            <a:pPr marL="952500" lvl="1" indent="-495300">
              <a:lnSpc>
                <a:spcPct val="90000"/>
              </a:lnSpc>
            </a:pPr>
            <a:r>
              <a:rPr lang="en-US" sz="2400">
                <a:cs typeface="Courier New" pitchFamily="49" charset="0"/>
              </a:rPr>
              <a:t>Discrete &amp; continuous compounding and cash flows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sz="2400">
                <a:cs typeface="Courier New" pitchFamily="49" charset="0"/>
              </a:rPr>
              <a:t>Develop different cash flow patterns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sz="2400">
                <a:cs typeface="Courier New" pitchFamily="49" charset="0"/>
              </a:rPr>
              <a:t>Understand interest rate factors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sz="2400">
                <a:cs typeface="Courier New" pitchFamily="49" charset="0"/>
              </a:rPr>
              <a:t>Combine interest rates and cash flows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sz="2400">
                <a:cs typeface="Courier New" pitchFamily="49" charset="0"/>
              </a:rPr>
              <a:t>Apply summary measures </a:t>
            </a:r>
            <a:r>
              <a:rPr lang="en-US" sz="2400"/>
              <a:t> </a:t>
            </a:r>
          </a:p>
        </p:txBody>
      </p:sp>
    </p:spTree>
  </p:cSld>
  <p:clrMapOvr>
    <a:masterClrMapping/>
  </p:clrMapOvr>
  <p:transition>
    <p:cu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/>
              <a:t>Which projects are valid (acceptable)? </a:t>
            </a:r>
            <a:br>
              <a:rPr lang="en-US" sz="2800"/>
            </a:br>
            <a:r>
              <a:rPr lang="en-US" sz="2800"/>
              <a:t>Which project (if any) is best?</a:t>
            </a:r>
            <a:endParaRPr kumimoji="1" lang="en-US" sz="2800" b="1"/>
          </a:p>
        </p:txBody>
      </p:sp>
      <p:graphicFrame>
        <p:nvGraphicFramePr>
          <p:cNvPr id="189498" name="Group 58"/>
          <p:cNvGraphicFramePr>
            <a:graphicFrameLocks noGrp="1"/>
          </p:cNvGraphicFramePr>
          <p:nvPr/>
        </p:nvGraphicFramePr>
        <p:xfrm>
          <a:off x="685800" y="1905000"/>
          <a:ext cx="7620000" cy="4175760"/>
        </p:xfrm>
        <a:graphic>
          <a:graphicData uri="http://schemas.openxmlformats.org/drawingml/2006/table">
            <a:tbl>
              <a:tblPr/>
              <a:tblGrid>
                <a:gridCol w="2057400"/>
                <a:gridCol w="1752600"/>
                <a:gridCol w="1905000"/>
                <a:gridCol w="1905000"/>
              </a:tblGrid>
              <a:tr h="4984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Project parameters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Project 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Project 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Project 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First cost</a:t>
                      </a:r>
                      <a:endParaRPr kumimoji="1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3,000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8,000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Annual cost</a:t>
                      </a:r>
                      <a:endParaRPr kumimoji="1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600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1300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Annual revenues ($) 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1750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2000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Salvage value</a:t>
                      </a:r>
                      <a:endParaRPr kumimoji="1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-200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Duration</a:t>
                      </a:r>
                      <a:endParaRPr kumimoji="1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(years)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5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Interest rate</a:t>
                      </a:r>
                      <a:endParaRPr kumimoji="1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(10%)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189485" name="Group 45"/>
          <p:cNvGrpSpPr>
            <a:grpSpLocks/>
          </p:cNvGrpSpPr>
          <p:nvPr/>
        </p:nvGrpSpPr>
        <p:grpSpPr bwMode="auto">
          <a:xfrm>
            <a:off x="7543800" y="762000"/>
            <a:ext cx="1600200" cy="1689100"/>
            <a:chOff x="3498" y="927"/>
            <a:chExt cx="2241" cy="3240"/>
          </a:xfrm>
        </p:grpSpPr>
        <p:graphicFrame>
          <p:nvGraphicFramePr>
            <p:cNvPr id="189486" name="Object 46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558" y="1692"/>
            <a:ext cx="1973" cy="20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9518" name="ClipArt" r:id="rId3" imgW="3128760" imgH="3190680" progId="MS_ClipArt_Gallery.2">
                    <p:embed/>
                  </p:oleObj>
                </mc:Choice>
                <mc:Fallback>
                  <p:oleObj name="ClipArt" r:id="rId3" imgW="3128760" imgH="3190680" progId="MS_ClipArt_Gallery.2">
                    <p:embed/>
                    <p:pic>
                      <p:nvPicPr>
                        <p:cNvPr id="0" name="Object 4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8" y="1692"/>
                          <a:ext cx="1973" cy="20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89487" name="Rectangle 47"/>
            <p:cNvSpPr>
              <a:spLocks noChangeArrowheads="1"/>
            </p:cNvSpPr>
            <p:nvPr/>
          </p:nvSpPr>
          <p:spPr bwMode="auto">
            <a:xfrm>
              <a:off x="3786" y="1073"/>
              <a:ext cx="258" cy="2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89488" name="Rectangle 48"/>
            <p:cNvSpPr>
              <a:spLocks noChangeArrowheads="1"/>
            </p:cNvSpPr>
            <p:nvPr/>
          </p:nvSpPr>
          <p:spPr bwMode="auto">
            <a:xfrm>
              <a:off x="5178" y="1554"/>
              <a:ext cx="344" cy="2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89489" name="Rectangle 49"/>
            <p:cNvSpPr>
              <a:spLocks noChangeArrowheads="1"/>
            </p:cNvSpPr>
            <p:nvPr/>
          </p:nvSpPr>
          <p:spPr bwMode="auto">
            <a:xfrm>
              <a:off x="5395" y="1892"/>
              <a:ext cx="344" cy="2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89490" name="Rectangle 50"/>
            <p:cNvSpPr>
              <a:spLocks noChangeArrowheads="1"/>
            </p:cNvSpPr>
            <p:nvPr/>
          </p:nvSpPr>
          <p:spPr bwMode="auto">
            <a:xfrm>
              <a:off x="3498" y="1213"/>
              <a:ext cx="258" cy="2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89491" name="Rectangle 51"/>
            <p:cNvSpPr>
              <a:spLocks noChangeArrowheads="1"/>
            </p:cNvSpPr>
            <p:nvPr/>
          </p:nvSpPr>
          <p:spPr bwMode="auto">
            <a:xfrm>
              <a:off x="4602" y="927"/>
              <a:ext cx="258" cy="2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89492" name="Rectangle 52"/>
            <p:cNvSpPr>
              <a:spLocks noChangeArrowheads="1"/>
            </p:cNvSpPr>
            <p:nvPr/>
          </p:nvSpPr>
          <p:spPr bwMode="auto">
            <a:xfrm>
              <a:off x="4890" y="1119"/>
              <a:ext cx="258" cy="22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5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27AC8-5F0D-4CFC-B381-833D5EC98EFA}" type="slidenum">
              <a:rPr lang="fr-CA"/>
              <a:pPr/>
              <a:t>6</a:t>
            </a:fld>
            <a:endParaRPr lang="fr-CA"/>
          </a:p>
        </p:txBody>
      </p:sp>
      <p:sp>
        <p:nvSpPr>
          <p:cNvPr id="264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/>
              <a:t>What constitutes a valid or acceptable project?</a:t>
            </a:r>
          </a:p>
        </p:txBody>
      </p:sp>
      <p:sp>
        <p:nvSpPr>
          <p:cNvPr id="264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project is valid or acceptable if its cash inflows (benefits) exceed its cash outflows (costs) after adjusting for the time at which </a:t>
            </a:r>
            <a:r>
              <a:rPr lang="en-US" dirty="0" smtClean="0"/>
              <a:t> </a:t>
            </a:r>
            <a:r>
              <a:rPr lang="en-US" dirty="0"/>
              <a:t>cash inflows and outflows occur</a:t>
            </a:r>
          </a:p>
          <a:p>
            <a:pPr lvl="1"/>
            <a:r>
              <a:rPr lang="en-US" dirty="0"/>
              <a:t>Remember that an inflow (or outflow) of one dollar at the end of year 1 has a different value than the value of a dollar at the end of year 2. 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4BFA6-50F3-4F7C-9A40-AFD79198BA04}" type="slidenum">
              <a:rPr lang="fr-CA"/>
              <a:pPr/>
              <a:t>7</a:t>
            </a:fld>
            <a:endParaRPr lang="fr-CA"/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457200"/>
            <a:ext cx="7924800" cy="1143000"/>
          </a:xfrm>
        </p:spPr>
        <p:txBody>
          <a:bodyPr/>
          <a:lstStyle/>
          <a:p>
            <a:r>
              <a:rPr lang="en-US"/>
              <a:t>Frequently used symbols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752600"/>
            <a:ext cx="7924800" cy="44958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en-GB" sz="2400" dirty="0"/>
              <a:t>r </a:t>
            </a:r>
            <a:r>
              <a:rPr lang="en-US" sz="2400" dirty="0">
                <a:cs typeface="Times New Roman" pitchFamily="18" charset="0"/>
              </a:rPr>
              <a:t>≡</a:t>
            </a:r>
            <a:r>
              <a:rPr lang="en-GB" sz="2400" dirty="0"/>
              <a:t>  nominal or market interest rate</a:t>
            </a:r>
            <a:endParaRPr lang="en-US" sz="2400" dirty="0"/>
          </a:p>
          <a:p>
            <a:pPr algn="just">
              <a:lnSpc>
                <a:spcPct val="90000"/>
              </a:lnSpc>
            </a:pPr>
            <a:r>
              <a:rPr lang="en-GB" sz="2400" dirty="0"/>
              <a:t>i </a:t>
            </a:r>
            <a:r>
              <a:rPr lang="en-US" sz="2400" dirty="0">
                <a:cs typeface="Times New Roman" pitchFamily="18" charset="0"/>
              </a:rPr>
              <a:t>≡</a:t>
            </a:r>
            <a:r>
              <a:rPr lang="en-GB" sz="2400" dirty="0"/>
              <a:t>  effective interest rate</a:t>
            </a:r>
            <a:endParaRPr lang="en-US" sz="2400" dirty="0"/>
          </a:p>
          <a:p>
            <a:pPr algn="just">
              <a:lnSpc>
                <a:spcPct val="90000"/>
              </a:lnSpc>
            </a:pPr>
            <a:r>
              <a:rPr lang="en-GB" sz="2400" dirty="0"/>
              <a:t>n </a:t>
            </a:r>
            <a:r>
              <a:rPr lang="en-US" sz="2400" dirty="0">
                <a:cs typeface="Times New Roman" pitchFamily="18" charset="0"/>
              </a:rPr>
              <a:t>≡</a:t>
            </a:r>
            <a:r>
              <a:rPr lang="en-GB" sz="2400" dirty="0"/>
              <a:t>  number of years</a:t>
            </a:r>
            <a:endParaRPr lang="en-US" sz="2400" dirty="0"/>
          </a:p>
          <a:p>
            <a:pPr algn="just">
              <a:lnSpc>
                <a:spcPct val="90000"/>
              </a:lnSpc>
            </a:pPr>
            <a:r>
              <a:rPr lang="en-GB" sz="2400" dirty="0"/>
              <a:t>m </a:t>
            </a:r>
            <a:r>
              <a:rPr lang="en-US" sz="2400" dirty="0">
                <a:cs typeface="Times New Roman" pitchFamily="18" charset="0"/>
              </a:rPr>
              <a:t>≡</a:t>
            </a:r>
            <a:r>
              <a:rPr lang="en-GB" sz="2400" dirty="0"/>
              <a:t>  number of within compounding periods </a:t>
            </a:r>
          </a:p>
          <a:p>
            <a:pPr lvl="1" algn="just">
              <a:lnSpc>
                <a:spcPct val="90000"/>
              </a:lnSpc>
            </a:pPr>
            <a:r>
              <a:rPr lang="en-US" sz="2400" dirty="0"/>
              <a:t>if 5% compounded </a:t>
            </a:r>
            <a:r>
              <a:rPr lang="en-US" sz="2400" b="1" dirty="0"/>
              <a:t>monthly</a:t>
            </a:r>
            <a:r>
              <a:rPr lang="en-US" sz="2400" dirty="0"/>
              <a:t>, m = 12</a:t>
            </a:r>
          </a:p>
          <a:p>
            <a:pPr algn="just">
              <a:lnSpc>
                <a:spcPct val="90000"/>
              </a:lnSpc>
            </a:pPr>
            <a:r>
              <a:rPr lang="en-GB" sz="2400" dirty="0"/>
              <a:t>P or PW </a:t>
            </a:r>
            <a:r>
              <a:rPr lang="en-US" sz="2400" dirty="0">
                <a:cs typeface="Times New Roman" pitchFamily="18" charset="0"/>
              </a:rPr>
              <a:t>≡</a:t>
            </a:r>
            <a:r>
              <a:rPr lang="en-GB" sz="2400" dirty="0"/>
              <a:t>  Present worth</a:t>
            </a:r>
          </a:p>
          <a:p>
            <a:pPr lvl="1" algn="just">
              <a:lnSpc>
                <a:spcPct val="90000"/>
              </a:lnSpc>
            </a:pPr>
            <a:r>
              <a:rPr lang="en-GB" sz="2400" dirty="0"/>
              <a:t>NPW </a:t>
            </a:r>
            <a:r>
              <a:rPr lang="en-US" sz="2400" dirty="0">
                <a:cs typeface="Times New Roman" pitchFamily="18" charset="0"/>
              </a:rPr>
              <a:t>≡</a:t>
            </a:r>
            <a:r>
              <a:rPr lang="en-US" sz="2400" dirty="0"/>
              <a:t>  Net Present Worth</a:t>
            </a:r>
            <a:endParaRPr lang="en-GB" sz="2400" dirty="0"/>
          </a:p>
          <a:p>
            <a:pPr algn="just">
              <a:lnSpc>
                <a:spcPct val="90000"/>
              </a:lnSpc>
            </a:pPr>
            <a:r>
              <a:rPr lang="en-US" sz="2400" dirty="0"/>
              <a:t>AEW </a:t>
            </a:r>
            <a:r>
              <a:rPr lang="en-US" sz="2400" dirty="0">
                <a:cs typeface="Times New Roman" pitchFamily="18" charset="0"/>
              </a:rPr>
              <a:t>≡</a:t>
            </a:r>
            <a:r>
              <a:rPr lang="en-US" sz="2400" dirty="0"/>
              <a:t>  Annual Equivalent Worth</a:t>
            </a:r>
          </a:p>
          <a:p>
            <a:pPr algn="just">
              <a:lnSpc>
                <a:spcPct val="90000"/>
              </a:lnSpc>
            </a:pPr>
            <a:r>
              <a:rPr lang="en-GB" sz="2400" dirty="0"/>
              <a:t>F or FW </a:t>
            </a:r>
            <a:r>
              <a:rPr lang="en-US" sz="2400" dirty="0">
                <a:cs typeface="Times New Roman" pitchFamily="18" charset="0"/>
              </a:rPr>
              <a:t>≡</a:t>
            </a:r>
            <a:r>
              <a:rPr lang="en-GB" sz="2400" dirty="0"/>
              <a:t>  Future worth</a:t>
            </a:r>
          </a:p>
          <a:p>
            <a:pPr lvl="1" algn="just">
              <a:lnSpc>
                <a:spcPct val="90000"/>
              </a:lnSpc>
            </a:pPr>
            <a:r>
              <a:rPr lang="en-US" sz="2400" dirty="0"/>
              <a:t>NFW </a:t>
            </a:r>
            <a:r>
              <a:rPr lang="en-US" sz="2200" dirty="0">
                <a:cs typeface="Times New Roman" pitchFamily="18" charset="0"/>
              </a:rPr>
              <a:t>≡</a:t>
            </a:r>
            <a:r>
              <a:rPr lang="en-US" sz="2400" dirty="0"/>
              <a:t>  Net Future Worth </a:t>
            </a:r>
          </a:p>
          <a:p>
            <a:pPr algn="just">
              <a:lnSpc>
                <a:spcPct val="90000"/>
              </a:lnSpc>
            </a:pPr>
            <a:endParaRPr lang="en-US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4FCC-C829-4E34-82DE-D93429F28B7B}" type="slidenum">
              <a:rPr lang="fr-CA"/>
              <a:pPr/>
              <a:t>8</a:t>
            </a:fld>
            <a:endParaRPr lang="fr-CA"/>
          </a:p>
        </p:txBody>
      </p:sp>
      <p:sp>
        <p:nvSpPr>
          <p:cNvPr id="265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Working assumptions</a:t>
            </a:r>
          </a:p>
        </p:txBody>
      </p:sp>
      <p:sp>
        <p:nvSpPr>
          <p:cNvPr id="265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752600"/>
            <a:ext cx="8269288" cy="4379913"/>
          </a:xfrm>
        </p:spPr>
        <p:txBody>
          <a:bodyPr/>
          <a:lstStyle/>
          <a:p>
            <a:pPr marL="533400" indent="-533400">
              <a:lnSpc>
                <a:spcPct val="80000"/>
              </a:lnSpc>
              <a:buFont typeface="Wingdings" pitchFamily="2" charset="2"/>
              <a:buAutoNum type="arabicPeriod"/>
            </a:pPr>
            <a:r>
              <a:rPr kumimoji="1" lang="en-GB" sz="2400"/>
              <a:t>Discrete (not continuous) cash flows and discrete compounding</a:t>
            </a:r>
            <a:endParaRPr kumimoji="1" lang="en-US" sz="2400"/>
          </a:p>
          <a:p>
            <a:pPr marL="533400" indent="-533400">
              <a:lnSpc>
                <a:spcPct val="80000"/>
              </a:lnSpc>
              <a:buFont typeface="Wingdings" pitchFamily="2" charset="2"/>
              <a:buAutoNum type="arabicPeriod"/>
            </a:pPr>
            <a:r>
              <a:rPr kumimoji="1" lang="en-GB" sz="2400"/>
              <a:t>Ownership capital only (no debt capital)</a:t>
            </a:r>
            <a:endParaRPr kumimoji="1" lang="en-US" sz="2400"/>
          </a:p>
          <a:p>
            <a:pPr marL="533400" indent="-533400">
              <a:lnSpc>
                <a:spcPct val="80000"/>
              </a:lnSpc>
              <a:buFont typeface="Wingdings" pitchFamily="2" charset="2"/>
              <a:buAutoNum type="arabicPeriod"/>
            </a:pPr>
            <a:r>
              <a:rPr kumimoji="1" lang="en-GB" sz="2400"/>
              <a:t>No price changes (neither inflation nor deflation during a project’s life)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AutoNum type="arabicPeriod"/>
            </a:pPr>
            <a:r>
              <a:rPr kumimoji="1" lang="en-US" sz="2400"/>
              <a:t>Unlimited funds (no capital budgeting): can select all acceptable independent projects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AutoNum type="arabicPeriod"/>
            </a:pPr>
            <a:r>
              <a:rPr kumimoji="1" lang="en-GB" sz="2400"/>
              <a:t>Total certainty (no uncertainty or risk)</a:t>
            </a:r>
            <a:endParaRPr kumimoji="1" lang="en-US" sz="2400"/>
          </a:p>
          <a:p>
            <a:pPr marL="533400" indent="-533400">
              <a:lnSpc>
                <a:spcPct val="80000"/>
              </a:lnSpc>
              <a:buFont typeface="Wingdings" pitchFamily="2" charset="2"/>
              <a:buAutoNum type="arabicPeriod"/>
            </a:pPr>
            <a:r>
              <a:rPr kumimoji="1" lang="en-GB" sz="2400"/>
              <a:t>No government (no taxes; no depreciation of capital assets)</a:t>
            </a:r>
            <a:endParaRPr kumimoji="1" lang="en-US" sz="2400"/>
          </a:p>
          <a:p>
            <a:pPr marL="533400" indent="-533400">
              <a:lnSpc>
                <a:spcPct val="80000"/>
              </a:lnSpc>
              <a:buFont typeface="Wingdings" pitchFamily="2" charset="2"/>
              <a:buAutoNum type="arabicPeriod"/>
            </a:pPr>
            <a:r>
              <a:rPr kumimoji="1" lang="en-GB" sz="2400"/>
              <a:t>No imponderables (all project benefits and costs have been converted to their equivalent monetary value)</a:t>
            </a:r>
          </a:p>
          <a:p>
            <a:pPr marL="914400" lvl="1" indent="-457200">
              <a:lnSpc>
                <a:spcPct val="80000"/>
              </a:lnSpc>
              <a:buSzTx/>
            </a:pPr>
            <a:r>
              <a:rPr kumimoji="1" lang="en-US" sz="2200"/>
              <a:t>Value of time and lives saved ……………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A0EBE-B4D1-4A71-ADC8-DB63344A7575}" type="slidenum">
              <a:rPr lang="fr-CA"/>
              <a:pPr/>
              <a:t>9</a:t>
            </a:fld>
            <a:endParaRPr lang="fr-CA"/>
          </a:p>
        </p:txBody>
      </p:sp>
      <p:sp>
        <p:nvSpPr>
          <p:cNvPr id="228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Time value of money: equivalence</a:t>
            </a:r>
          </a:p>
        </p:txBody>
      </p:sp>
      <p:sp>
        <p:nvSpPr>
          <p:cNvPr id="228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CA" sz="2400"/>
              <a:t>Time value of money</a:t>
            </a:r>
          </a:p>
          <a:p>
            <a:pPr lvl="1">
              <a:lnSpc>
                <a:spcPct val="90000"/>
              </a:lnSpc>
            </a:pPr>
            <a:r>
              <a:rPr lang="en-CA" sz="2200"/>
              <a:t>Consumers prefer consuming a good or service NOW rather than later</a:t>
            </a:r>
          </a:p>
          <a:p>
            <a:pPr lvl="1">
              <a:lnSpc>
                <a:spcPct val="90000"/>
              </a:lnSpc>
            </a:pPr>
            <a:r>
              <a:rPr lang="en-CA" sz="2200"/>
              <a:t>The stronger the preference for consuming NOW over later, the more important is the required compensation</a:t>
            </a:r>
          </a:p>
          <a:p>
            <a:pPr lvl="1">
              <a:lnSpc>
                <a:spcPct val="90000"/>
              </a:lnSpc>
            </a:pPr>
            <a:r>
              <a:rPr lang="en-CA" sz="2200"/>
              <a:t>We will use </a:t>
            </a:r>
            <a:r>
              <a:rPr lang="en-CA" sz="2200" u="sng"/>
              <a:t>interest rates</a:t>
            </a:r>
            <a:r>
              <a:rPr lang="en-CA" sz="2200"/>
              <a:t> to measure the strength of this time-related preference. </a:t>
            </a:r>
          </a:p>
          <a:p>
            <a:pPr>
              <a:lnSpc>
                <a:spcPct val="90000"/>
              </a:lnSpc>
            </a:pPr>
            <a:r>
              <a:rPr lang="en-CA" sz="2400"/>
              <a:t>Equivalence</a:t>
            </a:r>
          </a:p>
          <a:p>
            <a:pPr lvl="1">
              <a:lnSpc>
                <a:spcPct val="90000"/>
              </a:lnSpc>
            </a:pPr>
            <a:r>
              <a:rPr lang="en-CA" sz="2200"/>
              <a:t>Different (magnitude and timing) cash flows that have identical economic effects</a:t>
            </a:r>
          </a:p>
          <a:p>
            <a:pPr lvl="2">
              <a:lnSpc>
                <a:spcPct val="90000"/>
              </a:lnSpc>
            </a:pPr>
            <a:r>
              <a:rPr lang="en-CA" sz="2100"/>
              <a:t>You would be </a:t>
            </a:r>
            <a:r>
              <a:rPr lang="en-CA" sz="2100" b="1"/>
              <a:t>indifferent</a:t>
            </a:r>
            <a:r>
              <a:rPr lang="en-CA" sz="2100"/>
              <a:t> between the different cash flows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10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Importance of time (already seen)</a:t>
            </a:r>
            <a:endParaRPr lang="fr-CA"/>
          </a:p>
        </p:txBody>
      </p:sp>
      <p:graphicFrame>
        <p:nvGraphicFramePr>
          <p:cNvPr id="260130" name="Group 34"/>
          <p:cNvGraphicFramePr>
            <a:graphicFrameLocks noGrp="1"/>
          </p:cNvGraphicFramePr>
          <p:nvPr>
            <p:ph type="body" sz="half" idx="1"/>
          </p:nvPr>
        </p:nvGraphicFramePr>
        <p:xfrm>
          <a:off x="914400" y="1600200"/>
          <a:ext cx="3810000" cy="4530726"/>
        </p:xfrm>
        <a:graphic>
          <a:graphicData uri="http://schemas.openxmlformats.org/drawingml/2006/table">
            <a:tbl>
              <a:tblPr/>
              <a:tblGrid>
                <a:gridCol w="1066800"/>
                <a:gridCol w="1371600"/>
                <a:gridCol w="1371600"/>
              </a:tblGrid>
              <a:tr h="16557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66750" algn="ctr"/>
                        </a:tabLst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	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66750" algn="ctr"/>
                        </a:tabLst>
                      </a:pPr>
                      <a:endParaRPr kumimoji="1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66750" algn="ctr"/>
                        </a:tabLst>
                      </a:pPr>
                      <a:endParaRPr kumimoji="1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66750" algn="ctr"/>
                        </a:tabLst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Options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Pension Plan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Contributions EOY 1-9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Pension Plan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Contributions EOY 10-40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60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Option 1</a:t>
                      </a:r>
                      <a:endParaRPr kumimoji="1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(Good Times Now)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$0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$7,368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15589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Option 2</a:t>
                      </a:r>
                      <a:endParaRPr kumimoji="1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(Good Times Later)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$8,107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$0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60150" name="Group 54"/>
          <p:cNvGraphicFramePr>
            <a:graphicFrameLocks noGrp="1"/>
          </p:cNvGraphicFramePr>
          <p:nvPr>
            <p:ph type="body" sz="half" idx="2"/>
          </p:nvPr>
        </p:nvGraphicFramePr>
        <p:xfrm>
          <a:off x="4876800" y="1600200"/>
          <a:ext cx="3810000" cy="4530726"/>
        </p:xfrm>
        <a:graphic>
          <a:graphicData uri="http://schemas.openxmlformats.org/drawingml/2006/table">
            <a:tbl>
              <a:tblPr/>
              <a:tblGrid>
                <a:gridCol w="1066800"/>
                <a:gridCol w="1371600"/>
                <a:gridCol w="1371600"/>
              </a:tblGrid>
              <a:tr h="16557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66750" algn="ctr"/>
                        </a:tabLst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	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66750" algn="ctr"/>
                        </a:tabLst>
                      </a:pPr>
                      <a:endParaRPr kumimoji="1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66750" algn="ctr"/>
                        </a:tabLst>
                      </a:pPr>
                      <a:endParaRPr kumimoji="1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66750" algn="ctr"/>
                        </a:tabLst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Option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Total Pension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Contributions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Total Interest Earned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60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Option 1</a:t>
                      </a:r>
                      <a:endParaRPr kumimoji="1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(Good Times Now)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$228,408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$771,592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15589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Option 2</a:t>
                      </a:r>
                      <a:endParaRPr kumimoji="1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(Good Times Later)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$72,963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$927,037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260151" name="AutoShape 55"/>
          <p:cNvSpPr>
            <a:spLocks/>
          </p:cNvSpPr>
          <p:nvPr/>
        </p:nvSpPr>
        <p:spPr bwMode="auto">
          <a:xfrm rot="5400000">
            <a:off x="7119938" y="2481262"/>
            <a:ext cx="311150" cy="2206625"/>
          </a:xfrm>
          <a:prstGeom prst="leftBrace">
            <a:avLst>
              <a:gd name="adj1" fmla="val 59099"/>
              <a:gd name="adj2" fmla="val 50000"/>
            </a:avLst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60152" name="Text Box 56"/>
          <p:cNvSpPr txBox="1">
            <a:spLocks noChangeArrowheads="1"/>
          </p:cNvSpPr>
          <p:nvPr/>
        </p:nvSpPr>
        <p:spPr bwMode="auto">
          <a:xfrm>
            <a:off x="6934200" y="2971800"/>
            <a:ext cx="628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1800" b="1"/>
              <a:t>$1M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03172-CB7F-4A17-B652-45F62046F75D}" type="slidenum">
              <a:rPr lang="fr-CA" smtClean="0"/>
              <a:pPr/>
              <a:t>10</a:t>
            </a:fld>
            <a:endParaRPr lang="fr-CA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B988F-5166-437F-9A96-870598D3C8BD}" type="slidenum">
              <a:rPr lang="fr-CA"/>
              <a:pPr/>
              <a:t>11</a:t>
            </a:fld>
            <a:endParaRPr lang="fr-CA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Cash flow diagrams</a:t>
            </a:r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400" b="1">
                <a:cs typeface="Courier New" pitchFamily="49" charset="0"/>
              </a:rPr>
              <a:t>Arrows</a:t>
            </a:r>
          </a:p>
          <a:p>
            <a:pPr lvl="1"/>
            <a:r>
              <a:rPr lang="en-GB" sz="2200">
                <a:cs typeface="Courier New" pitchFamily="49" charset="0"/>
              </a:rPr>
              <a:t>interpretation depends on one's  perspective</a:t>
            </a:r>
          </a:p>
          <a:p>
            <a:pPr lvl="2"/>
            <a:r>
              <a:rPr lang="en-GB" sz="2100">
                <a:cs typeface="Courier New" pitchFamily="49" charset="0"/>
              </a:rPr>
              <a:t>positive for </a:t>
            </a:r>
            <a:r>
              <a:rPr lang="en-GB" sz="2100" b="1">
                <a:cs typeface="Courier New" pitchFamily="49" charset="0"/>
              </a:rPr>
              <a:t>cash inflows</a:t>
            </a:r>
            <a:r>
              <a:rPr lang="en-GB" sz="2100">
                <a:cs typeface="Courier New" pitchFamily="49" charset="0"/>
              </a:rPr>
              <a:t> (e.g., revenues) </a:t>
            </a:r>
          </a:p>
          <a:p>
            <a:pPr lvl="2"/>
            <a:r>
              <a:rPr lang="en-GB" sz="2100">
                <a:cs typeface="Courier New" pitchFamily="49" charset="0"/>
              </a:rPr>
              <a:t>negative for </a:t>
            </a:r>
            <a:r>
              <a:rPr lang="en-GB" sz="2100" b="1">
                <a:cs typeface="Courier New" pitchFamily="49" charset="0"/>
              </a:rPr>
              <a:t>cash outflows</a:t>
            </a:r>
            <a:r>
              <a:rPr lang="en-GB" sz="2100">
                <a:cs typeface="Courier New" pitchFamily="49" charset="0"/>
              </a:rPr>
              <a:t> (e.g., expenses)</a:t>
            </a:r>
          </a:p>
          <a:p>
            <a:pPr lvl="1"/>
            <a:r>
              <a:rPr lang="en-US" sz="2200"/>
              <a:t>length represents the magnitude ($) of the cash flow</a:t>
            </a:r>
          </a:p>
          <a:p>
            <a:r>
              <a:rPr lang="en-GB" sz="2000">
                <a:cs typeface="Courier New" pitchFamily="49" charset="0"/>
              </a:rPr>
              <a:t>The time dimension (i.e., when cash flows occur) must be explicitly stated.</a:t>
            </a:r>
            <a:r>
              <a:rPr lang="en-US" sz="2000"/>
              <a:t> </a:t>
            </a:r>
          </a:p>
          <a:p>
            <a:r>
              <a:rPr lang="en-GB" sz="2000">
                <a:cs typeface="Courier New" pitchFamily="49" charset="0"/>
              </a:rPr>
              <a:t>The interest rate must also be known.</a:t>
            </a:r>
            <a:r>
              <a:rPr lang="en-US" sz="1800"/>
              <a:t> </a:t>
            </a:r>
          </a:p>
          <a:p>
            <a:endParaRPr lang="en-US" sz="1800"/>
          </a:p>
        </p:txBody>
      </p:sp>
      <p:sp>
        <p:nvSpPr>
          <p:cNvPr id="6153" name="Rectangle 9"/>
          <p:cNvSpPr>
            <a:spLocks noChangeArrowheads="1"/>
          </p:cNvSpPr>
          <p:nvPr/>
        </p:nvSpPr>
        <p:spPr bwMode="auto">
          <a:xfrm>
            <a:off x="2286000" y="23669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</p:spTree>
  </p:cSld>
  <p:clrMapOvr>
    <a:masterClrMapping/>
  </p:clrMapOvr>
  <p:transition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Categories of cash flows</a:t>
            </a:r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1524000"/>
            <a:ext cx="8229600" cy="4495800"/>
          </a:xfrm>
        </p:spPr>
        <p:txBody>
          <a:bodyPr/>
          <a:lstStyle/>
          <a:p>
            <a:pPr marL="533400" indent="-533400" algn="just">
              <a:buFontTx/>
              <a:buNone/>
            </a:pPr>
            <a:r>
              <a:rPr lang="en-GB" sz="2400">
                <a:cs typeface="Courier New" pitchFamily="49" charset="0"/>
              </a:rPr>
              <a:t>1.</a:t>
            </a:r>
            <a:r>
              <a:rPr lang="en-GB" sz="2400">
                <a:latin typeface="Comic Sans MS"/>
                <a:cs typeface="Times New Roman" pitchFamily="18" charset="0"/>
              </a:rPr>
              <a:t> </a:t>
            </a:r>
            <a:r>
              <a:rPr lang="en-GB" sz="2400">
                <a:cs typeface="Times New Roman" pitchFamily="18" charset="0"/>
              </a:rPr>
              <a:t>S</a:t>
            </a:r>
            <a:r>
              <a:rPr lang="en-GB" sz="2400">
                <a:cs typeface="Courier New" pitchFamily="49" charset="0"/>
              </a:rPr>
              <a:t>ingle sums (PW &amp; FW)</a:t>
            </a:r>
          </a:p>
          <a:p>
            <a:pPr marL="533400" indent="-533400" algn="just">
              <a:buFontTx/>
              <a:buNone/>
            </a:pPr>
            <a:r>
              <a:rPr lang="en-GB" sz="2400">
                <a:cs typeface="Courier New" pitchFamily="49" charset="0"/>
              </a:rPr>
              <a:t>2.</a:t>
            </a:r>
            <a:r>
              <a:rPr lang="en-GB" sz="2400">
                <a:latin typeface="Comic Sans MS"/>
                <a:cs typeface="Times New Roman" pitchFamily="18" charset="0"/>
              </a:rPr>
              <a:t> </a:t>
            </a:r>
            <a:r>
              <a:rPr lang="en-GB" sz="2400">
                <a:cs typeface="Times New Roman" pitchFamily="18" charset="0"/>
              </a:rPr>
              <a:t>U</a:t>
            </a:r>
            <a:r>
              <a:rPr lang="en-GB" sz="2400">
                <a:cs typeface="Courier New" pitchFamily="49" charset="0"/>
              </a:rPr>
              <a:t>niform series (annuities)</a:t>
            </a:r>
            <a:endParaRPr lang="en-US" sz="2400">
              <a:cs typeface="Courier New" pitchFamily="49" charset="0"/>
            </a:endParaRPr>
          </a:p>
          <a:p>
            <a:pPr marL="533400" indent="-533400" algn="just">
              <a:buFontTx/>
              <a:buNone/>
            </a:pPr>
            <a:r>
              <a:rPr lang="en-GB" sz="2400">
                <a:cs typeface="Courier New" pitchFamily="49" charset="0"/>
              </a:rPr>
              <a:t>3.</a:t>
            </a:r>
            <a:r>
              <a:rPr lang="en-GB" sz="2400">
                <a:latin typeface="Comic Sans MS"/>
                <a:cs typeface="Times New Roman" pitchFamily="18" charset="0"/>
              </a:rPr>
              <a:t> </a:t>
            </a:r>
            <a:r>
              <a:rPr lang="en-GB" sz="2400">
                <a:cs typeface="Times New Roman" pitchFamily="18" charset="0"/>
              </a:rPr>
              <a:t>L</a:t>
            </a:r>
            <a:r>
              <a:rPr lang="en-GB" sz="2400">
                <a:cs typeface="Courier New" pitchFamily="49" charset="0"/>
              </a:rPr>
              <a:t>inear gradient series</a:t>
            </a:r>
            <a:endParaRPr lang="en-US" sz="2400">
              <a:cs typeface="Courier New" pitchFamily="49" charset="0"/>
            </a:endParaRPr>
          </a:p>
          <a:p>
            <a:pPr marL="533400" indent="-533400" algn="just">
              <a:buFontTx/>
              <a:buNone/>
            </a:pPr>
            <a:r>
              <a:rPr lang="en-GB" sz="2400">
                <a:cs typeface="Courier New" pitchFamily="49" charset="0"/>
              </a:rPr>
              <a:t>4. Geometric gradient series</a:t>
            </a:r>
            <a:endParaRPr lang="en-US" sz="2400">
              <a:cs typeface="Courier New" pitchFamily="49" charset="0"/>
            </a:endParaRPr>
          </a:p>
          <a:p>
            <a:pPr marL="533400" indent="-533400" algn="just">
              <a:buFontTx/>
              <a:buNone/>
            </a:pPr>
            <a:r>
              <a:rPr lang="en-GB" sz="2400">
                <a:cs typeface="Courier New" pitchFamily="49" charset="0"/>
              </a:rPr>
              <a:t>5. Irregular series</a:t>
            </a:r>
          </a:p>
          <a:p>
            <a:pPr marL="533400" indent="-533400" algn="just">
              <a:buFontTx/>
              <a:buNone/>
            </a:pPr>
            <a:endParaRPr lang="en-GB" sz="2400">
              <a:cs typeface="Courier New" pitchFamily="49" charset="0"/>
            </a:endParaRPr>
          </a:p>
          <a:p>
            <a:pPr marL="533400" indent="-533400" algn="just">
              <a:buFontTx/>
              <a:buNone/>
            </a:pPr>
            <a:r>
              <a:rPr lang="en-GB" sz="2400" b="1" i="1" u="sng">
                <a:cs typeface="Courier New" pitchFamily="49" charset="0"/>
              </a:rPr>
              <a:t>Note</a:t>
            </a:r>
            <a:r>
              <a:rPr lang="en-GB" sz="2400" b="1" i="1">
                <a:cs typeface="Courier New" pitchFamily="49" charset="0"/>
              </a:rPr>
              <a:t>: </a:t>
            </a:r>
          </a:p>
          <a:p>
            <a:pPr marL="533400" indent="-533400">
              <a:buFontTx/>
              <a:buAutoNum type="arabicPeriod"/>
            </a:pPr>
            <a:r>
              <a:rPr lang="en-GB" sz="2000" i="1">
                <a:cs typeface="Courier New" pitchFamily="49" charset="0"/>
              </a:rPr>
              <a:t>Shortcuts for calculations of summary measures (e.g., NPW) are only possible for categories 1 to 4.</a:t>
            </a:r>
          </a:p>
          <a:p>
            <a:pPr marL="533400" indent="-533400">
              <a:buFontTx/>
              <a:buAutoNum type="arabicPeriod"/>
            </a:pPr>
            <a:r>
              <a:rPr lang="en-GB" sz="2000" i="1">
                <a:cs typeface="Courier New" pitchFamily="49" charset="0"/>
              </a:rPr>
              <a:t>This section is irrelevant if NPW and other calculations are performed with a computer or financial calculator.</a:t>
            </a:r>
            <a:r>
              <a:rPr lang="en-US" sz="2000" i="1"/>
              <a:t> 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9EFC5-FE3C-4F2E-BCC7-E82C08D5C374}" type="slidenum">
              <a:rPr lang="fr-CA" smtClean="0"/>
              <a:pPr/>
              <a:t>12</a:t>
            </a:fld>
            <a:endParaRPr lang="fr-CA"/>
          </a:p>
        </p:txBody>
      </p:sp>
    </p:spTree>
  </p:cSld>
  <p:clrMapOvr>
    <a:masterClrMapping/>
  </p:clrMapOvr>
  <p:transition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06" name="Text Box 18"/>
          <p:cNvSpPr txBox="1">
            <a:spLocks noChangeArrowheads="1"/>
          </p:cNvSpPr>
          <p:nvPr/>
        </p:nvSpPr>
        <p:spPr bwMode="auto">
          <a:xfrm>
            <a:off x="1143000" y="5024438"/>
            <a:ext cx="6543675" cy="650875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r>
              <a:rPr kumimoji="1" lang="en-US" sz="1800" b="1" i="1"/>
              <a:t>What is the value TODAY or NOW (time 0) of $1,000 in five </a:t>
            </a:r>
          </a:p>
          <a:p>
            <a:pPr algn="l" eaLnBrk="0" hangingPunct="0"/>
            <a:r>
              <a:rPr kumimoji="1" lang="en-US" sz="1800" b="1" i="1"/>
              <a:t>years if the interest rate is 10% compounded annually?</a:t>
            </a:r>
          </a:p>
        </p:txBody>
      </p:sp>
      <p:sp>
        <p:nvSpPr>
          <p:cNvPr id="63507" name="Rectangle 1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/>
              <a:t>Cash flow diagram</a:t>
            </a:r>
            <a:br>
              <a:rPr lang="en-US" sz="2800"/>
            </a:br>
            <a:r>
              <a:rPr lang="en-US" sz="2800"/>
              <a:t>Present Worth (PW)</a:t>
            </a:r>
            <a:br>
              <a:rPr lang="en-US" sz="2800"/>
            </a:br>
            <a:endParaRPr lang="en-US" sz="2800"/>
          </a:p>
        </p:txBody>
      </p:sp>
      <p:sp>
        <p:nvSpPr>
          <p:cNvPr id="63490" name="Line 2"/>
          <p:cNvSpPr>
            <a:spLocks noChangeShapeType="1"/>
          </p:cNvSpPr>
          <p:nvPr/>
        </p:nvSpPr>
        <p:spPr bwMode="auto">
          <a:xfrm>
            <a:off x="838200" y="4114800"/>
            <a:ext cx="25908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3491" name="Line 3"/>
          <p:cNvSpPr>
            <a:spLocks noChangeShapeType="1"/>
          </p:cNvSpPr>
          <p:nvPr/>
        </p:nvSpPr>
        <p:spPr bwMode="auto">
          <a:xfrm flipV="1">
            <a:off x="34290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762000" y="4114800"/>
            <a:ext cx="320675" cy="650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0</a:t>
            </a:r>
          </a:p>
          <a:p>
            <a:pPr algn="l"/>
            <a:endParaRPr lang="en-US" sz="1800"/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1143000" y="4114800"/>
            <a:ext cx="320675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1</a:t>
            </a:r>
          </a:p>
        </p:txBody>
      </p:sp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1676400" y="4114800"/>
            <a:ext cx="320675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2</a:t>
            </a:r>
          </a:p>
        </p:txBody>
      </p:sp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2209800" y="4114800"/>
            <a:ext cx="320675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3</a:t>
            </a:r>
          </a:p>
        </p:txBody>
      </p:sp>
      <p:sp>
        <p:nvSpPr>
          <p:cNvPr id="63496" name="Text Box 8"/>
          <p:cNvSpPr txBox="1">
            <a:spLocks noChangeArrowheads="1"/>
          </p:cNvSpPr>
          <p:nvPr/>
        </p:nvSpPr>
        <p:spPr bwMode="auto">
          <a:xfrm>
            <a:off x="2743200" y="4114800"/>
            <a:ext cx="320675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4</a:t>
            </a:r>
          </a:p>
        </p:txBody>
      </p:sp>
      <p:sp>
        <p:nvSpPr>
          <p:cNvPr id="63497" name="Text Box 9"/>
          <p:cNvSpPr txBox="1">
            <a:spLocks noChangeArrowheads="1"/>
          </p:cNvSpPr>
          <p:nvPr/>
        </p:nvSpPr>
        <p:spPr bwMode="auto">
          <a:xfrm>
            <a:off x="3276600" y="4114800"/>
            <a:ext cx="320675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5</a:t>
            </a:r>
          </a:p>
        </p:txBody>
      </p:sp>
      <p:sp>
        <p:nvSpPr>
          <p:cNvPr id="63498" name="Text Box 10"/>
          <p:cNvSpPr txBox="1">
            <a:spLocks noChangeArrowheads="1"/>
          </p:cNvSpPr>
          <p:nvPr/>
        </p:nvSpPr>
        <p:spPr bwMode="auto">
          <a:xfrm>
            <a:off x="2895600" y="2660650"/>
            <a:ext cx="969963" cy="406400"/>
          </a:xfrm>
          <a:prstGeom prst="rect">
            <a:avLst/>
          </a:prstGeom>
          <a:solidFill>
            <a:srgbClr val="99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/>
              <a:t>$1,000</a:t>
            </a:r>
          </a:p>
        </p:txBody>
      </p:sp>
      <p:sp>
        <p:nvSpPr>
          <p:cNvPr id="63500" name="Text Box 12"/>
          <p:cNvSpPr txBox="1">
            <a:spLocks noChangeArrowheads="1"/>
          </p:cNvSpPr>
          <p:nvPr/>
        </p:nvSpPr>
        <p:spPr bwMode="auto">
          <a:xfrm>
            <a:off x="3733800" y="3810000"/>
            <a:ext cx="327025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sz="1800"/>
              <a:t>≡</a:t>
            </a:r>
          </a:p>
        </p:txBody>
      </p:sp>
      <p:sp>
        <p:nvSpPr>
          <p:cNvPr id="63501" name="Line 13"/>
          <p:cNvSpPr>
            <a:spLocks noChangeShapeType="1"/>
          </p:cNvSpPr>
          <p:nvPr/>
        </p:nvSpPr>
        <p:spPr bwMode="auto">
          <a:xfrm>
            <a:off x="4495800" y="4191000"/>
            <a:ext cx="28956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3502" name="Text Box 14"/>
          <p:cNvSpPr txBox="1">
            <a:spLocks noChangeArrowheads="1"/>
          </p:cNvSpPr>
          <p:nvPr/>
        </p:nvSpPr>
        <p:spPr bwMode="auto">
          <a:xfrm>
            <a:off x="4419600" y="4191000"/>
            <a:ext cx="320675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sz="1800"/>
              <a:t>0</a:t>
            </a:r>
          </a:p>
        </p:txBody>
      </p:sp>
      <p:sp>
        <p:nvSpPr>
          <p:cNvPr id="63503" name="Line 15"/>
          <p:cNvSpPr>
            <a:spLocks noChangeShapeType="1"/>
          </p:cNvSpPr>
          <p:nvPr/>
        </p:nvSpPr>
        <p:spPr bwMode="auto">
          <a:xfrm flipV="1">
            <a:off x="4495800" y="3200400"/>
            <a:ext cx="0" cy="990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3504" name="Text Box 16"/>
          <p:cNvSpPr txBox="1">
            <a:spLocks noChangeArrowheads="1"/>
          </p:cNvSpPr>
          <p:nvPr/>
        </p:nvSpPr>
        <p:spPr bwMode="auto">
          <a:xfrm>
            <a:off x="4648200" y="2971800"/>
            <a:ext cx="1401763" cy="466725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2400" b="1"/>
              <a:t>PW = ??</a:t>
            </a:r>
          </a:p>
        </p:txBody>
      </p:sp>
      <p:sp>
        <p:nvSpPr>
          <p:cNvPr id="63505" name="Text Box 17"/>
          <p:cNvSpPr txBox="1">
            <a:spLocks noChangeArrowheads="1"/>
          </p:cNvSpPr>
          <p:nvPr/>
        </p:nvSpPr>
        <p:spPr bwMode="auto">
          <a:xfrm>
            <a:off x="7005638" y="4191000"/>
            <a:ext cx="320675" cy="376238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1800"/>
              <a:t>5</a:t>
            </a:r>
          </a:p>
        </p:txBody>
      </p:sp>
      <p:sp>
        <p:nvSpPr>
          <p:cNvPr id="63508" name="Line 20"/>
          <p:cNvSpPr>
            <a:spLocks noChangeShapeType="1"/>
          </p:cNvSpPr>
          <p:nvPr/>
        </p:nvSpPr>
        <p:spPr bwMode="auto">
          <a:xfrm>
            <a:off x="3429000" y="3048000"/>
            <a:ext cx="1066800" cy="1524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13</a:t>
            </a:fld>
            <a:endParaRPr lang="fr-CA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Line 2"/>
          <p:cNvSpPr>
            <a:spLocks noChangeShapeType="1"/>
          </p:cNvSpPr>
          <p:nvPr/>
        </p:nvSpPr>
        <p:spPr bwMode="auto">
          <a:xfrm>
            <a:off x="838200" y="4114800"/>
            <a:ext cx="2590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6563" name="Line 3"/>
          <p:cNvSpPr>
            <a:spLocks noChangeShapeType="1"/>
          </p:cNvSpPr>
          <p:nvPr/>
        </p:nvSpPr>
        <p:spPr bwMode="auto">
          <a:xfrm flipV="1">
            <a:off x="9144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762000" y="4114800"/>
            <a:ext cx="320675" cy="650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0</a:t>
            </a:r>
          </a:p>
          <a:p>
            <a:pPr algn="l"/>
            <a:endParaRPr lang="en-US" sz="1800"/>
          </a:p>
        </p:txBody>
      </p:sp>
      <p:sp>
        <p:nvSpPr>
          <p:cNvPr id="66565" name="Text Box 5"/>
          <p:cNvSpPr txBox="1">
            <a:spLocks noChangeArrowheads="1"/>
          </p:cNvSpPr>
          <p:nvPr/>
        </p:nvSpPr>
        <p:spPr bwMode="auto">
          <a:xfrm>
            <a:off x="1143000" y="4114800"/>
            <a:ext cx="320675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1</a:t>
            </a:r>
          </a:p>
        </p:txBody>
      </p:sp>
      <p:sp>
        <p:nvSpPr>
          <p:cNvPr id="66566" name="Text Box 6"/>
          <p:cNvSpPr txBox="1">
            <a:spLocks noChangeArrowheads="1"/>
          </p:cNvSpPr>
          <p:nvPr/>
        </p:nvSpPr>
        <p:spPr bwMode="auto">
          <a:xfrm>
            <a:off x="1676400" y="4114800"/>
            <a:ext cx="320675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2</a:t>
            </a:r>
          </a:p>
        </p:txBody>
      </p:sp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2209800" y="4114800"/>
            <a:ext cx="320675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3</a:t>
            </a:r>
          </a:p>
        </p:txBody>
      </p:sp>
      <p:sp>
        <p:nvSpPr>
          <p:cNvPr id="66568" name="Text Box 8"/>
          <p:cNvSpPr txBox="1">
            <a:spLocks noChangeArrowheads="1"/>
          </p:cNvSpPr>
          <p:nvPr/>
        </p:nvSpPr>
        <p:spPr bwMode="auto">
          <a:xfrm>
            <a:off x="2743200" y="4114800"/>
            <a:ext cx="320675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4</a:t>
            </a:r>
          </a:p>
        </p:txBody>
      </p:sp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3276600" y="4114800"/>
            <a:ext cx="320675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5</a:t>
            </a:r>
          </a:p>
        </p:txBody>
      </p:sp>
      <p:sp>
        <p:nvSpPr>
          <p:cNvPr id="66570" name="Text Box 10"/>
          <p:cNvSpPr txBox="1">
            <a:spLocks noChangeArrowheads="1"/>
          </p:cNvSpPr>
          <p:nvPr/>
        </p:nvSpPr>
        <p:spPr bwMode="auto">
          <a:xfrm>
            <a:off x="914400" y="2508250"/>
            <a:ext cx="969963" cy="406400"/>
          </a:xfrm>
          <a:prstGeom prst="rect">
            <a:avLst/>
          </a:prstGeom>
          <a:solidFill>
            <a:srgbClr val="99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/>
              <a:t>$1,000</a:t>
            </a:r>
          </a:p>
        </p:txBody>
      </p:sp>
      <p:sp>
        <p:nvSpPr>
          <p:cNvPr id="66572" name="Text Box 12"/>
          <p:cNvSpPr txBox="1">
            <a:spLocks noChangeArrowheads="1"/>
          </p:cNvSpPr>
          <p:nvPr/>
        </p:nvSpPr>
        <p:spPr bwMode="auto">
          <a:xfrm>
            <a:off x="3733800" y="3810000"/>
            <a:ext cx="327025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sz="1800"/>
              <a:t>≡</a:t>
            </a:r>
          </a:p>
        </p:txBody>
      </p:sp>
      <p:sp>
        <p:nvSpPr>
          <p:cNvPr id="66573" name="Line 13"/>
          <p:cNvSpPr>
            <a:spLocks noChangeShapeType="1"/>
          </p:cNvSpPr>
          <p:nvPr/>
        </p:nvSpPr>
        <p:spPr bwMode="auto">
          <a:xfrm>
            <a:off x="4495800" y="4191000"/>
            <a:ext cx="2895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6574" name="Text Box 14"/>
          <p:cNvSpPr txBox="1">
            <a:spLocks noChangeArrowheads="1"/>
          </p:cNvSpPr>
          <p:nvPr/>
        </p:nvSpPr>
        <p:spPr bwMode="auto">
          <a:xfrm>
            <a:off x="4419600" y="4191000"/>
            <a:ext cx="320675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sz="1800"/>
              <a:t>0</a:t>
            </a:r>
          </a:p>
        </p:txBody>
      </p:sp>
      <p:sp>
        <p:nvSpPr>
          <p:cNvPr id="66575" name="Line 15"/>
          <p:cNvSpPr>
            <a:spLocks noChangeShapeType="1"/>
          </p:cNvSpPr>
          <p:nvPr/>
        </p:nvSpPr>
        <p:spPr bwMode="auto">
          <a:xfrm flipV="1">
            <a:off x="7162800" y="2133600"/>
            <a:ext cx="0" cy="20574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6576" name="Text Box 16"/>
          <p:cNvSpPr txBox="1">
            <a:spLocks noChangeArrowheads="1"/>
          </p:cNvSpPr>
          <p:nvPr/>
        </p:nvSpPr>
        <p:spPr bwMode="auto">
          <a:xfrm>
            <a:off x="7315200" y="1905000"/>
            <a:ext cx="1384300" cy="466725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2400" b="1"/>
              <a:t>FW = ??</a:t>
            </a:r>
          </a:p>
        </p:txBody>
      </p:sp>
      <p:sp>
        <p:nvSpPr>
          <p:cNvPr id="66577" name="Text Box 17"/>
          <p:cNvSpPr txBox="1">
            <a:spLocks noChangeArrowheads="1"/>
          </p:cNvSpPr>
          <p:nvPr/>
        </p:nvSpPr>
        <p:spPr bwMode="auto">
          <a:xfrm>
            <a:off x="7005638" y="4191000"/>
            <a:ext cx="320675" cy="376238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1800"/>
              <a:t>5</a:t>
            </a:r>
          </a:p>
        </p:txBody>
      </p:sp>
      <p:sp>
        <p:nvSpPr>
          <p:cNvPr id="66578" name="Rectangle 1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/>
              <a:t>Cash flow diagram</a:t>
            </a:r>
            <a:br>
              <a:rPr lang="en-US" sz="2800"/>
            </a:br>
            <a:r>
              <a:rPr lang="en-US" sz="2800"/>
              <a:t>Future Worth (FW)</a:t>
            </a:r>
            <a:r>
              <a:rPr lang="en-US" sz="2400"/>
              <a:t/>
            </a:r>
            <a:br>
              <a:rPr lang="en-US" sz="2400"/>
            </a:br>
            <a:endParaRPr lang="en-US" sz="2400"/>
          </a:p>
        </p:txBody>
      </p:sp>
      <p:sp>
        <p:nvSpPr>
          <p:cNvPr id="66579" name="Text Box 19"/>
          <p:cNvSpPr txBox="1">
            <a:spLocks noChangeArrowheads="1"/>
          </p:cNvSpPr>
          <p:nvPr/>
        </p:nvSpPr>
        <p:spPr bwMode="auto">
          <a:xfrm>
            <a:off x="914400" y="5181600"/>
            <a:ext cx="7794625" cy="91598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r>
              <a:rPr kumimoji="1" lang="en-US" sz="1800" b="1" i="1">
                <a:latin typeface="Tahoma" pitchFamily="34" charset="0"/>
              </a:rPr>
              <a:t>How much will $1,000 TODAY or NOW be worth in five years if the</a:t>
            </a:r>
          </a:p>
          <a:p>
            <a:pPr algn="l" eaLnBrk="0" hangingPunct="0"/>
            <a:r>
              <a:rPr kumimoji="1" lang="en-US" sz="1800" b="1" i="1">
                <a:latin typeface="Tahoma" pitchFamily="34" charset="0"/>
              </a:rPr>
              <a:t>interest rate is 10% compounded annually?</a:t>
            </a:r>
          </a:p>
          <a:p>
            <a:pPr algn="l" eaLnBrk="0" hangingPunct="0"/>
            <a:endParaRPr kumimoji="1" lang="en-US" sz="1800" i="1">
              <a:latin typeface="Tahoma" pitchFamily="34" charset="0"/>
            </a:endParaRPr>
          </a:p>
        </p:txBody>
      </p:sp>
      <p:sp>
        <p:nvSpPr>
          <p:cNvPr id="66580" name="Line 20"/>
          <p:cNvSpPr>
            <a:spLocks noChangeShapeType="1"/>
          </p:cNvSpPr>
          <p:nvPr/>
        </p:nvSpPr>
        <p:spPr bwMode="auto">
          <a:xfrm flipV="1">
            <a:off x="914400" y="2133600"/>
            <a:ext cx="6248400" cy="9144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14</a:t>
            </a:fld>
            <a:endParaRPr lang="fr-CA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88" name="Text Box 8"/>
          <p:cNvSpPr txBox="1">
            <a:spLocks noChangeArrowheads="1"/>
          </p:cNvSpPr>
          <p:nvPr/>
        </p:nvSpPr>
        <p:spPr bwMode="auto">
          <a:xfrm>
            <a:off x="1524000" y="3962400"/>
            <a:ext cx="2825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0</a:t>
            </a:r>
          </a:p>
          <a:p>
            <a:pPr algn="l"/>
            <a:endParaRPr lang="en-US" sz="1800"/>
          </a:p>
        </p:txBody>
      </p:sp>
      <p:sp>
        <p:nvSpPr>
          <p:cNvPr id="276482" name="Line 2"/>
          <p:cNvSpPr>
            <a:spLocks noChangeShapeType="1"/>
          </p:cNvSpPr>
          <p:nvPr/>
        </p:nvSpPr>
        <p:spPr bwMode="auto">
          <a:xfrm>
            <a:off x="1676400" y="3886200"/>
            <a:ext cx="4700588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6483" name="Line 3"/>
          <p:cNvSpPr>
            <a:spLocks noChangeShapeType="1"/>
          </p:cNvSpPr>
          <p:nvPr/>
        </p:nvSpPr>
        <p:spPr bwMode="auto">
          <a:xfrm flipV="1">
            <a:off x="2506663" y="28194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6484" name="Line 4"/>
          <p:cNvSpPr>
            <a:spLocks noChangeShapeType="1"/>
          </p:cNvSpPr>
          <p:nvPr/>
        </p:nvSpPr>
        <p:spPr bwMode="auto">
          <a:xfrm flipV="1">
            <a:off x="3473450" y="28194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6485" name="Line 5"/>
          <p:cNvSpPr>
            <a:spLocks noChangeShapeType="1"/>
          </p:cNvSpPr>
          <p:nvPr/>
        </p:nvSpPr>
        <p:spPr bwMode="auto">
          <a:xfrm flipV="1">
            <a:off x="4441825" y="28194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6486" name="Line 6"/>
          <p:cNvSpPr>
            <a:spLocks noChangeShapeType="1"/>
          </p:cNvSpPr>
          <p:nvPr/>
        </p:nvSpPr>
        <p:spPr bwMode="auto">
          <a:xfrm flipV="1">
            <a:off x="5408613" y="28194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6487" name="Line 7"/>
          <p:cNvSpPr>
            <a:spLocks noChangeShapeType="1"/>
          </p:cNvSpPr>
          <p:nvPr/>
        </p:nvSpPr>
        <p:spPr bwMode="auto">
          <a:xfrm flipV="1">
            <a:off x="6376988" y="28194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6489" name="Text Box 9"/>
          <p:cNvSpPr txBox="1">
            <a:spLocks noChangeArrowheads="1"/>
          </p:cNvSpPr>
          <p:nvPr/>
        </p:nvSpPr>
        <p:spPr bwMode="auto">
          <a:xfrm>
            <a:off x="2228850" y="39370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1</a:t>
            </a:r>
          </a:p>
        </p:txBody>
      </p:sp>
      <p:sp>
        <p:nvSpPr>
          <p:cNvPr id="276490" name="Text Box 10"/>
          <p:cNvSpPr txBox="1">
            <a:spLocks noChangeArrowheads="1"/>
          </p:cNvSpPr>
          <p:nvPr/>
        </p:nvSpPr>
        <p:spPr bwMode="auto">
          <a:xfrm>
            <a:off x="3197225" y="39370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2</a:t>
            </a:r>
          </a:p>
        </p:txBody>
      </p:sp>
      <p:sp>
        <p:nvSpPr>
          <p:cNvPr id="276491" name="Text Box 11"/>
          <p:cNvSpPr txBox="1">
            <a:spLocks noChangeArrowheads="1"/>
          </p:cNvSpPr>
          <p:nvPr/>
        </p:nvSpPr>
        <p:spPr bwMode="auto">
          <a:xfrm>
            <a:off x="4165600" y="3937000"/>
            <a:ext cx="2809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3</a:t>
            </a:r>
          </a:p>
        </p:txBody>
      </p:sp>
      <p:sp>
        <p:nvSpPr>
          <p:cNvPr id="276492" name="Text Box 12"/>
          <p:cNvSpPr txBox="1">
            <a:spLocks noChangeArrowheads="1"/>
          </p:cNvSpPr>
          <p:nvPr/>
        </p:nvSpPr>
        <p:spPr bwMode="auto">
          <a:xfrm>
            <a:off x="5132388" y="39370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4</a:t>
            </a:r>
          </a:p>
        </p:txBody>
      </p:sp>
      <p:sp>
        <p:nvSpPr>
          <p:cNvPr id="276493" name="Text Box 13"/>
          <p:cNvSpPr txBox="1">
            <a:spLocks noChangeArrowheads="1"/>
          </p:cNvSpPr>
          <p:nvPr/>
        </p:nvSpPr>
        <p:spPr bwMode="auto">
          <a:xfrm>
            <a:off x="6100763" y="39370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5</a:t>
            </a:r>
          </a:p>
        </p:txBody>
      </p:sp>
      <p:sp>
        <p:nvSpPr>
          <p:cNvPr id="276494" name="Text Box 14"/>
          <p:cNvSpPr txBox="1">
            <a:spLocks noChangeArrowheads="1"/>
          </p:cNvSpPr>
          <p:nvPr/>
        </p:nvSpPr>
        <p:spPr bwMode="auto">
          <a:xfrm>
            <a:off x="2133600" y="2590800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$1,000</a:t>
            </a:r>
          </a:p>
        </p:txBody>
      </p:sp>
      <p:sp>
        <p:nvSpPr>
          <p:cNvPr id="276495" name="Text Box 15"/>
          <p:cNvSpPr txBox="1">
            <a:spLocks noChangeArrowheads="1"/>
          </p:cNvSpPr>
          <p:nvPr/>
        </p:nvSpPr>
        <p:spPr bwMode="auto">
          <a:xfrm>
            <a:off x="3124200" y="2590800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$1,000</a:t>
            </a:r>
          </a:p>
        </p:txBody>
      </p:sp>
      <p:sp>
        <p:nvSpPr>
          <p:cNvPr id="276496" name="Text Box 16"/>
          <p:cNvSpPr txBox="1">
            <a:spLocks noChangeArrowheads="1"/>
          </p:cNvSpPr>
          <p:nvPr/>
        </p:nvSpPr>
        <p:spPr bwMode="auto">
          <a:xfrm>
            <a:off x="6096000" y="2590800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$1,000</a:t>
            </a:r>
          </a:p>
        </p:txBody>
      </p:sp>
      <p:sp>
        <p:nvSpPr>
          <p:cNvPr id="276497" name="Text Box 17"/>
          <p:cNvSpPr txBox="1">
            <a:spLocks noChangeArrowheads="1"/>
          </p:cNvSpPr>
          <p:nvPr/>
        </p:nvSpPr>
        <p:spPr bwMode="auto">
          <a:xfrm>
            <a:off x="4994275" y="2590800"/>
            <a:ext cx="14541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b="1"/>
              <a:t>$1,000</a:t>
            </a:r>
          </a:p>
        </p:txBody>
      </p:sp>
      <p:sp>
        <p:nvSpPr>
          <p:cNvPr id="276498" name="Text Box 18"/>
          <p:cNvSpPr txBox="1">
            <a:spLocks noChangeArrowheads="1"/>
          </p:cNvSpPr>
          <p:nvPr/>
        </p:nvSpPr>
        <p:spPr bwMode="auto">
          <a:xfrm>
            <a:off x="4038600" y="2590800"/>
            <a:ext cx="7270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$1,000</a:t>
            </a:r>
          </a:p>
        </p:txBody>
      </p:sp>
      <p:sp>
        <p:nvSpPr>
          <p:cNvPr id="276505" name="Rectangle 2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/>
              <a:t>Cash Flow Diagram: </a:t>
            </a:r>
            <a:br>
              <a:rPr lang="en-US" sz="2800"/>
            </a:br>
            <a:r>
              <a:rPr lang="en-US" sz="2800"/>
              <a:t>Uniform Series (Annuity)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15</a:t>
            </a:fld>
            <a:endParaRPr lang="fr-CA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Line 2"/>
          <p:cNvSpPr>
            <a:spLocks noChangeShapeType="1"/>
          </p:cNvSpPr>
          <p:nvPr/>
        </p:nvSpPr>
        <p:spPr bwMode="auto">
          <a:xfrm>
            <a:off x="838200" y="4114800"/>
            <a:ext cx="25908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50531" name="Line 3"/>
          <p:cNvSpPr>
            <a:spLocks noChangeShapeType="1"/>
          </p:cNvSpPr>
          <p:nvPr/>
        </p:nvSpPr>
        <p:spPr bwMode="auto">
          <a:xfrm flipV="1">
            <a:off x="12954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50532" name="Line 4"/>
          <p:cNvSpPr>
            <a:spLocks noChangeShapeType="1"/>
          </p:cNvSpPr>
          <p:nvPr/>
        </p:nvSpPr>
        <p:spPr bwMode="auto">
          <a:xfrm flipV="1">
            <a:off x="18288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50533" name="Line 5"/>
          <p:cNvSpPr>
            <a:spLocks noChangeShapeType="1"/>
          </p:cNvSpPr>
          <p:nvPr/>
        </p:nvSpPr>
        <p:spPr bwMode="auto">
          <a:xfrm flipV="1">
            <a:off x="23622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50534" name="Line 6"/>
          <p:cNvSpPr>
            <a:spLocks noChangeShapeType="1"/>
          </p:cNvSpPr>
          <p:nvPr/>
        </p:nvSpPr>
        <p:spPr bwMode="auto">
          <a:xfrm flipV="1">
            <a:off x="28956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50535" name="Line 7"/>
          <p:cNvSpPr>
            <a:spLocks noChangeShapeType="1"/>
          </p:cNvSpPr>
          <p:nvPr/>
        </p:nvSpPr>
        <p:spPr bwMode="auto">
          <a:xfrm flipV="1">
            <a:off x="34290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50536" name="Text Box 8"/>
          <p:cNvSpPr txBox="1">
            <a:spLocks noChangeArrowheads="1"/>
          </p:cNvSpPr>
          <p:nvPr/>
        </p:nvSpPr>
        <p:spPr bwMode="auto">
          <a:xfrm>
            <a:off x="762000" y="4165600"/>
            <a:ext cx="2825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0</a:t>
            </a:r>
          </a:p>
          <a:p>
            <a:pPr algn="l"/>
            <a:endParaRPr lang="en-US" sz="1800"/>
          </a:p>
        </p:txBody>
      </p:sp>
      <p:sp>
        <p:nvSpPr>
          <p:cNvPr id="150537" name="Text Box 9"/>
          <p:cNvSpPr txBox="1">
            <a:spLocks noChangeArrowheads="1"/>
          </p:cNvSpPr>
          <p:nvPr/>
        </p:nvSpPr>
        <p:spPr bwMode="auto">
          <a:xfrm>
            <a:off x="11430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1</a:t>
            </a:r>
          </a:p>
        </p:txBody>
      </p:sp>
      <p:sp>
        <p:nvSpPr>
          <p:cNvPr id="150538" name="Text Box 10"/>
          <p:cNvSpPr txBox="1">
            <a:spLocks noChangeArrowheads="1"/>
          </p:cNvSpPr>
          <p:nvPr/>
        </p:nvSpPr>
        <p:spPr bwMode="auto">
          <a:xfrm>
            <a:off x="16764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2</a:t>
            </a:r>
          </a:p>
        </p:txBody>
      </p:sp>
      <p:sp>
        <p:nvSpPr>
          <p:cNvPr id="150539" name="Text Box 11"/>
          <p:cNvSpPr txBox="1">
            <a:spLocks noChangeArrowheads="1"/>
          </p:cNvSpPr>
          <p:nvPr/>
        </p:nvSpPr>
        <p:spPr bwMode="auto">
          <a:xfrm>
            <a:off x="22098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3</a:t>
            </a:r>
          </a:p>
        </p:txBody>
      </p:sp>
      <p:sp>
        <p:nvSpPr>
          <p:cNvPr id="150540" name="Text Box 12"/>
          <p:cNvSpPr txBox="1">
            <a:spLocks noChangeArrowheads="1"/>
          </p:cNvSpPr>
          <p:nvPr/>
        </p:nvSpPr>
        <p:spPr bwMode="auto">
          <a:xfrm>
            <a:off x="27432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4</a:t>
            </a:r>
          </a:p>
        </p:txBody>
      </p:sp>
      <p:sp>
        <p:nvSpPr>
          <p:cNvPr id="150541" name="Text Box 13"/>
          <p:cNvSpPr txBox="1">
            <a:spLocks noChangeArrowheads="1"/>
          </p:cNvSpPr>
          <p:nvPr/>
        </p:nvSpPr>
        <p:spPr bwMode="auto">
          <a:xfrm>
            <a:off x="32766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5</a:t>
            </a:r>
          </a:p>
        </p:txBody>
      </p:sp>
      <p:sp>
        <p:nvSpPr>
          <p:cNvPr id="150542" name="Text Box 14"/>
          <p:cNvSpPr txBox="1">
            <a:spLocks noChangeArrowheads="1"/>
          </p:cNvSpPr>
          <p:nvPr/>
        </p:nvSpPr>
        <p:spPr bwMode="auto">
          <a:xfrm>
            <a:off x="838200" y="2819400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$1,000</a:t>
            </a:r>
          </a:p>
        </p:txBody>
      </p:sp>
      <p:sp>
        <p:nvSpPr>
          <p:cNvPr id="150543" name="Text Box 15"/>
          <p:cNvSpPr txBox="1">
            <a:spLocks noChangeArrowheads="1"/>
          </p:cNvSpPr>
          <p:nvPr/>
        </p:nvSpPr>
        <p:spPr bwMode="auto">
          <a:xfrm>
            <a:off x="1447800" y="2819400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$1,000</a:t>
            </a:r>
          </a:p>
        </p:txBody>
      </p:sp>
      <p:sp>
        <p:nvSpPr>
          <p:cNvPr id="150544" name="Text Box 16"/>
          <p:cNvSpPr txBox="1">
            <a:spLocks noChangeArrowheads="1"/>
          </p:cNvSpPr>
          <p:nvPr/>
        </p:nvSpPr>
        <p:spPr bwMode="auto">
          <a:xfrm>
            <a:off x="3352800" y="2819400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$1,000</a:t>
            </a:r>
          </a:p>
        </p:txBody>
      </p:sp>
      <p:sp>
        <p:nvSpPr>
          <p:cNvPr id="150545" name="Text Box 17"/>
          <p:cNvSpPr txBox="1">
            <a:spLocks noChangeArrowheads="1"/>
          </p:cNvSpPr>
          <p:nvPr/>
        </p:nvSpPr>
        <p:spPr bwMode="auto">
          <a:xfrm>
            <a:off x="2667000" y="2819400"/>
            <a:ext cx="8016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b="1"/>
              <a:t>$1,000</a:t>
            </a:r>
          </a:p>
        </p:txBody>
      </p:sp>
      <p:sp>
        <p:nvSpPr>
          <p:cNvPr id="150546" name="Text Box 18"/>
          <p:cNvSpPr txBox="1">
            <a:spLocks noChangeArrowheads="1"/>
          </p:cNvSpPr>
          <p:nvPr/>
        </p:nvSpPr>
        <p:spPr bwMode="auto">
          <a:xfrm>
            <a:off x="2057400" y="2819400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$1,000</a:t>
            </a:r>
          </a:p>
        </p:txBody>
      </p:sp>
      <p:sp>
        <p:nvSpPr>
          <p:cNvPr id="150547" name="Text Box 19"/>
          <p:cNvSpPr txBox="1">
            <a:spLocks noChangeArrowheads="1"/>
          </p:cNvSpPr>
          <p:nvPr/>
        </p:nvSpPr>
        <p:spPr bwMode="auto">
          <a:xfrm>
            <a:off x="3733800" y="3810000"/>
            <a:ext cx="317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sz="1800" b="1"/>
              <a:t>≡</a:t>
            </a:r>
          </a:p>
        </p:txBody>
      </p:sp>
      <p:sp>
        <p:nvSpPr>
          <p:cNvPr id="150548" name="Line 20"/>
          <p:cNvSpPr>
            <a:spLocks noChangeShapeType="1"/>
          </p:cNvSpPr>
          <p:nvPr/>
        </p:nvSpPr>
        <p:spPr bwMode="auto">
          <a:xfrm>
            <a:off x="4572000" y="4191000"/>
            <a:ext cx="28956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50549" name="Text Box 21"/>
          <p:cNvSpPr txBox="1">
            <a:spLocks noChangeArrowheads="1"/>
          </p:cNvSpPr>
          <p:nvPr/>
        </p:nvSpPr>
        <p:spPr bwMode="auto">
          <a:xfrm>
            <a:off x="4419600" y="41910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sz="1800" b="1"/>
              <a:t>0</a:t>
            </a:r>
          </a:p>
        </p:txBody>
      </p:sp>
      <p:sp>
        <p:nvSpPr>
          <p:cNvPr id="150550" name="Line 22"/>
          <p:cNvSpPr>
            <a:spLocks noChangeShapeType="1"/>
          </p:cNvSpPr>
          <p:nvPr/>
        </p:nvSpPr>
        <p:spPr bwMode="auto">
          <a:xfrm flipV="1">
            <a:off x="4572000" y="2057400"/>
            <a:ext cx="0" cy="21336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50551" name="Text Box 23"/>
          <p:cNvSpPr txBox="1">
            <a:spLocks noChangeArrowheads="1"/>
          </p:cNvSpPr>
          <p:nvPr/>
        </p:nvSpPr>
        <p:spPr bwMode="auto">
          <a:xfrm>
            <a:off x="4724400" y="2057400"/>
            <a:ext cx="13922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2400" b="1"/>
              <a:t>PW = ??</a:t>
            </a:r>
          </a:p>
        </p:txBody>
      </p:sp>
      <p:sp>
        <p:nvSpPr>
          <p:cNvPr id="150552" name="Text Box 24"/>
          <p:cNvSpPr txBox="1">
            <a:spLocks noChangeArrowheads="1"/>
          </p:cNvSpPr>
          <p:nvPr/>
        </p:nvSpPr>
        <p:spPr bwMode="auto">
          <a:xfrm>
            <a:off x="7010400" y="41910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1800" b="1"/>
              <a:t>5</a:t>
            </a:r>
          </a:p>
        </p:txBody>
      </p:sp>
      <p:sp>
        <p:nvSpPr>
          <p:cNvPr id="150553" name="Rectangle 2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/>
              <a:t>Cash Flow Diagram: </a:t>
            </a:r>
            <a:br>
              <a:rPr lang="en-US" sz="2800"/>
            </a:br>
            <a:r>
              <a:rPr lang="en-US" sz="2800"/>
              <a:t>Present Worth</a:t>
            </a:r>
            <a:br>
              <a:rPr lang="en-US" sz="2800"/>
            </a:br>
            <a:endParaRPr lang="en-US" sz="2800"/>
          </a:p>
        </p:txBody>
      </p:sp>
      <p:sp>
        <p:nvSpPr>
          <p:cNvPr id="150554" name="Text Box 26"/>
          <p:cNvSpPr txBox="1">
            <a:spLocks noChangeArrowheads="1"/>
          </p:cNvSpPr>
          <p:nvPr/>
        </p:nvSpPr>
        <p:spPr bwMode="auto">
          <a:xfrm>
            <a:off x="914400" y="4756150"/>
            <a:ext cx="7234238" cy="925513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/>
            <a:r>
              <a:rPr kumimoji="1" lang="en-US" sz="1800" b="1" i="1">
                <a:latin typeface="Tahoma" pitchFamily="34" charset="0"/>
              </a:rPr>
              <a:t>What is the value today (t=0) of $1,000 at the end of each</a:t>
            </a:r>
          </a:p>
          <a:p>
            <a:pPr algn="l" eaLnBrk="0" hangingPunct="0"/>
            <a:r>
              <a:rPr kumimoji="1" lang="en-US" sz="1800" b="1" i="1">
                <a:latin typeface="Tahoma" pitchFamily="34" charset="0"/>
              </a:rPr>
              <a:t>of five years beginning in one year from today?</a:t>
            </a:r>
          </a:p>
          <a:p>
            <a:pPr algn="l" eaLnBrk="0" hangingPunct="0"/>
            <a:endParaRPr kumimoji="1" lang="en-US" sz="1800">
              <a:latin typeface="Tahoma" pitchFamily="34" charset="0"/>
            </a:endParaRPr>
          </a:p>
        </p:txBody>
      </p:sp>
      <p:sp>
        <p:nvSpPr>
          <p:cNvPr id="150555" name="Text Box 27"/>
          <p:cNvSpPr txBox="1">
            <a:spLocks noChangeArrowheads="1"/>
          </p:cNvSpPr>
          <p:nvPr/>
        </p:nvSpPr>
        <p:spPr bwMode="auto">
          <a:xfrm>
            <a:off x="6434138" y="2525713"/>
            <a:ext cx="1152525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hlink"/>
                </a:solidFill>
              </a:rPr>
              <a:t>PATTERN</a:t>
            </a:r>
          </a:p>
          <a:p>
            <a:r>
              <a:rPr lang="en-US" b="1">
                <a:solidFill>
                  <a:schemeClr val="hlink"/>
                </a:solidFill>
                <a:sym typeface="Wingdings" pitchFamily="2" charset="2"/>
              </a:rPr>
              <a:t></a:t>
            </a:r>
            <a:r>
              <a:rPr lang="en-US" b="1">
                <a:solidFill>
                  <a:schemeClr val="hlink"/>
                </a:solidFill>
              </a:rPr>
              <a:t> Shortcut</a:t>
            </a:r>
          </a:p>
          <a:p>
            <a:endParaRPr lang="en-CA"/>
          </a:p>
        </p:txBody>
      </p:sp>
      <p:sp>
        <p:nvSpPr>
          <p:cNvPr id="150556" name="Rectangle 28"/>
          <p:cNvSpPr>
            <a:spLocks noChangeArrowheads="1"/>
          </p:cNvSpPr>
          <p:nvPr/>
        </p:nvSpPr>
        <p:spPr bwMode="auto">
          <a:xfrm>
            <a:off x="6400800" y="2362200"/>
            <a:ext cx="1219200" cy="914400"/>
          </a:xfrm>
          <a:prstGeom prst="rect">
            <a:avLst/>
          </a:prstGeom>
          <a:noFill/>
          <a:ln w="38100" algn="ctr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16</a:t>
            </a:fld>
            <a:endParaRPr lang="fr-CA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Line 2"/>
          <p:cNvSpPr>
            <a:spLocks noChangeShapeType="1"/>
          </p:cNvSpPr>
          <p:nvPr/>
        </p:nvSpPr>
        <p:spPr bwMode="auto">
          <a:xfrm>
            <a:off x="838200" y="4114800"/>
            <a:ext cx="28194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4515" name="Line 3"/>
          <p:cNvSpPr>
            <a:spLocks noChangeShapeType="1"/>
          </p:cNvSpPr>
          <p:nvPr/>
        </p:nvSpPr>
        <p:spPr bwMode="auto">
          <a:xfrm flipV="1">
            <a:off x="12954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4516" name="Line 4"/>
          <p:cNvSpPr>
            <a:spLocks noChangeShapeType="1"/>
          </p:cNvSpPr>
          <p:nvPr/>
        </p:nvSpPr>
        <p:spPr bwMode="auto">
          <a:xfrm flipV="1">
            <a:off x="18288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4517" name="Line 5"/>
          <p:cNvSpPr>
            <a:spLocks noChangeShapeType="1"/>
          </p:cNvSpPr>
          <p:nvPr/>
        </p:nvSpPr>
        <p:spPr bwMode="auto">
          <a:xfrm flipV="1">
            <a:off x="23622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4518" name="Line 6"/>
          <p:cNvSpPr>
            <a:spLocks noChangeShapeType="1"/>
          </p:cNvSpPr>
          <p:nvPr/>
        </p:nvSpPr>
        <p:spPr bwMode="auto">
          <a:xfrm flipV="1">
            <a:off x="28956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4519" name="Line 7"/>
          <p:cNvSpPr>
            <a:spLocks noChangeShapeType="1"/>
          </p:cNvSpPr>
          <p:nvPr/>
        </p:nvSpPr>
        <p:spPr bwMode="auto">
          <a:xfrm flipV="1">
            <a:off x="34290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4520" name="Text Box 8"/>
          <p:cNvSpPr txBox="1">
            <a:spLocks noChangeArrowheads="1"/>
          </p:cNvSpPr>
          <p:nvPr/>
        </p:nvSpPr>
        <p:spPr bwMode="auto">
          <a:xfrm>
            <a:off x="762000" y="4165600"/>
            <a:ext cx="2825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0</a:t>
            </a:r>
          </a:p>
          <a:p>
            <a:pPr algn="l"/>
            <a:endParaRPr lang="en-US" sz="1800"/>
          </a:p>
        </p:txBody>
      </p:sp>
      <p:sp>
        <p:nvSpPr>
          <p:cNvPr id="64521" name="Text Box 9"/>
          <p:cNvSpPr txBox="1">
            <a:spLocks noChangeArrowheads="1"/>
          </p:cNvSpPr>
          <p:nvPr/>
        </p:nvSpPr>
        <p:spPr bwMode="auto">
          <a:xfrm>
            <a:off x="11430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1</a:t>
            </a:r>
          </a:p>
        </p:txBody>
      </p:sp>
      <p:sp>
        <p:nvSpPr>
          <p:cNvPr id="64522" name="Text Box 10"/>
          <p:cNvSpPr txBox="1">
            <a:spLocks noChangeArrowheads="1"/>
          </p:cNvSpPr>
          <p:nvPr/>
        </p:nvSpPr>
        <p:spPr bwMode="auto">
          <a:xfrm>
            <a:off x="16764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2</a:t>
            </a:r>
          </a:p>
        </p:txBody>
      </p:sp>
      <p:sp>
        <p:nvSpPr>
          <p:cNvPr id="64523" name="Text Box 11"/>
          <p:cNvSpPr txBox="1">
            <a:spLocks noChangeArrowheads="1"/>
          </p:cNvSpPr>
          <p:nvPr/>
        </p:nvSpPr>
        <p:spPr bwMode="auto">
          <a:xfrm>
            <a:off x="22098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3</a:t>
            </a:r>
          </a:p>
        </p:txBody>
      </p:sp>
      <p:sp>
        <p:nvSpPr>
          <p:cNvPr id="64524" name="Text Box 12"/>
          <p:cNvSpPr txBox="1">
            <a:spLocks noChangeArrowheads="1"/>
          </p:cNvSpPr>
          <p:nvPr/>
        </p:nvSpPr>
        <p:spPr bwMode="auto">
          <a:xfrm>
            <a:off x="27432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4</a:t>
            </a:r>
          </a:p>
        </p:txBody>
      </p:sp>
      <p:sp>
        <p:nvSpPr>
          <p:cNvPr id="64525" name="Text Box 13"/>
          <p:cNvSpPr txBox="1">
            <a:spLocks noChangeArrowheads="1"/>
          </p:cNvSpPr>
          <p:nvPr/>
        </p:nvSpPr>
        <p:spPr bwMode="auto">
          <a:xfrm>
            <a:off x="32766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5</a:t>
            </a:r>
          </a:p>
        </p:txBody>
      </p:sp>
      <p:sp>
        <p:nvSpPr>
          <p:cNvPr id="64526" name="Text Box 14"/>
          <p:cNvSpPr txBox="1">
            <a:spLocks noChangeArrowheads="1"/>
          </p:cNvSpPr>
          <p:nvPr/>
        </p:nvSpPr>
        <p:spPr bwMode="auto">
          <a:xfrm>
            <a:off x="914400" y="2847975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$1,000</a:t>
            </a:r>
          </a:p>
        </p:txBody>
      </p:sp>
      <p:sp>
        <p:nvSpPr>
          <p:cNvPr id="64527" name="Text Box 15"/>
          <p:cNvSpPr txBox="1">
            <a:spLocks noChangeArrowheads="1"/>
          </p:cNvSpPr>
          <p:nvPr/>
        </p:nvSpPr>
        <p:spPr bwMode="auto">
          <a:xfrm>
            <a:off x="1524000" y="2847975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$1,000</a:t>
            </a:r>
          </a:p>
        </p:txBody>
      </p:sp>
      <p:sp>
        <p:nvSpPr>
          <p:cNvPr id="64528" name="Text Box 16"/>
          <p:cNvSpPr txBox="1">
            <a:spLocks noChangeArrowheads="1"/>
          </p:cNvSpPr>
          <p:nvPr/>
        </p:nvSpPr>
        <p:spPr bwMode="auto">
          <a:xfrm>
            <a:off x="3276600" y="2819400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$1,000</a:t>
            </a:r>
          </a:p>
        </p:txBody>
      </p:sp>
      <p:sp>
        <p:nvSpPr>
          <p:cNvPr id="64529" name="Text Box 17"/>
          <p:cNvSpPr txBox="1">
            <a:spLocks noChangeArrowheads="1"/>
          </p:cNvSpPr>
          <p:nvPr/>
        </p:nvSpPr>
        <p:spPr bwMode="auto">
          <a:xfrm>
            <a:off x="2667000" y="2819400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$1,000</a:t>
            </a:r>
          </a:p>
        </p:txBody>
      </p:sp>
      <p:sp>
        <p:nvSpPr>
          <p:cNvPr id="64530" name="Text Box 18"/>
          <p:cNvSpPr txBox="1">
            <a:spLocks noChangeArrowheads="1"/>
          </p:cNvSpPr>
          <p:nvPr/>
        </p:nvSpPr>
        <p:spPr bwMode="auto">
          <a:xfrm>
            <a:off x="2057400" y="2847975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$1,000</a:t>
            </a:r>
          </a:p>
        </p:txBody>
      </p:sp>
      <p:sp>
        <p:nvSpPr>
          <p:cNvPr id="64532" name="Text Box 20"/>
          <p:cNvSpPr txBox="1">
            <a:spLocks noChangeArrowheads="1"/>
          </p:cNvSpPr>
          <p:nvPr/>
        </p:nvSpPr>
        <p:spPr bwMode="auto">
          <a:xfrm>
            <a:off x="3733800" y="3810000"/>
            <a:ext cx="317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sz="1800"/>
              <a:t>≡</a:t>
            </a:r>
          </a:p>
        </p:txBody>
      </p:sp>
      <p:sp>
        <p:nvSpPr>
          <p:cNvPr id="64533" name="Line 21"/>
          <p:cNvSpPr>
            <a:spLocks noChangeShapeType="1"/>
          </p:cNvSpPr>
          <p:nvPr/>
        </p:nvSpPr>
        <p:spPr bwMode="auto">
          <a:xfrm>
            <a:off x="4495800" y="4191000"/>
            <a:ext cx="37338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4534" name="Text Box 22"/>
          <p:cNvSpPr txBox="1">
            <a:spLocks noChangeArrowheads="1"/>
          </p:cNvSpPr>
          <p:nvPr/>
        </p:nvSpPr>
        <p:spPr bwMode="auto">
          <a:xfrm>
            <a:off x="4419600" y="41910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sz="1800" b="1"/>
              <a:t>0</a:t>
            </a:r>
          </a:p>
        </p:txBody>
      </p:sp>
      <p:sp>
        <p:nvSpPr>
          <p:cNvPr id="64535" name="Line 23"/>
          <p:cNvSpPr>
            <a:spLocks noChangeShapeType="1"/>
          </p:cNvSpPr>
          <p:nvPr/>
        </p:nvSpPr>
        <p:spPr bwMode="auto">
          <a:xfrm flipV="1">
            <a:off x="7162800" y="2590800"/>
            <a:ext cx="0" cy="1600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4536" name="Text Box 24"/>
          <p:cNvSpPr txBox="1">
            <a:spLocks noChangeArrowheads="1"/>
          </p:cNvSpPr>
          <p:nvPr/>
        </p:nvSpPr>
        <p:spPr bwMode="auto">
          <a:xfrm>
            <a:off x="7234238" y="2590800"/>
            <a:ext cx="1384300" cy="466725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2400" b="1"/>
              <a:t>FW = ??</a:t>
            </a:r>
          </a:p>
        </p:txBody>
      </p:sp>
      <p:sp>
        <p:nvSpPr>
          <p:cNvPr id="64537" name="Text Box 25"/>
          <p:cNvSpPr txBox="1">
            <a:spLocks noChangeArrowheads="1"/>
          </p:cNvSpPr>
          <p:nvPr/>
        </p:nvSpPr>
        <p:spPr bwMode="auto">
          <a:xfrm>
            <a:off x="7010400" y="41910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1800" b="1"/>
              <a:t>5</a:t>
            </a:r>
          </a:p>
        </p:txBody>
      </p:sp>
      <p:sp>
        <p:nvSpPr>
          <p:cNvPr id="64538" name="Rectangle 26"/>
          <p:cNvSpPr>
            <a:spLocks noGrp="1" noChangeArrowheads="1"/>
          </p:cNvSpPr>
          <p:nvPr>
            <p:ph type="title"/>
          </p:nvPr>
        </p:nvSpPr>
        <p:spPr>
          <a:xfrm>
            <a:off x="914400" y="527050"/>
            <a:ext cx="7772400" cy="893763"/>
          </a:xfrm>
        </p:spPr>
        <p:txBody>
          <a:bodyPr/>
          <a:lstStyle/>
          <a:p>
            <a:r>
              <a:rPr lang="en-US" sz="2800"/>
              <a:t>Cash Flow Diagram: </a:t>
            </a:r>
            <a:br>
              <a:rPr lang="en-US" sz="2800"/>
            </a:br>
            <a:r>
              <a:rPr lang="en-US" sz="2800"/>
              <a:t>Future Worth (FW)</a:t>
            </a:r>
          </a:p>
        </p:txBody>
      </p:sp>
      <p:sp>
        <p:nvSpPr>
          <p:cNvPr id="64539" name="Text Box 27"/>
          <p:cNvSpPr txBox="1">
            <a:spLocks noChangeArrowheads="1"/>
          </p:cNvSpPr>
          <p:nvPr/>
        </p:nvSpPr>
        <p:spPr bwMode="auto">
          <a:xfrm>
            <a:off x="914400" y="4756150"/>
            <a:ext cx="7234238" cy="10160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/>
            <a:r>
              <a:rPr kumimoji="1" lang="en-US" sz="2000" b="1" i="1"/>
              <a:t>Find the value in five years of a constant annual deposit of $1,000 over five years beginning one year from today?</a:t>
            </a:r>
          </a:p>
          <a:p>
            <a:pPr algn="l" eaLnBrk="0" hangingPunct="0"/>
            <a:endParaRPr kumimoji="1" lang="en-US" sz="2000"/>
          </a:p>
        </p:txBody>
      </p:sp>
      <p:sp>
        <p:nvSpPr>
          <p:cNvPr id="64540" name="Text Box 28"/>
          <p:cNvSpPr txBox="1">
            <a:spLocks noChangeArrowheads="1"/>
          </p:cNvSpPr>
          <p:nvPr/>
        </p:nvSpPr>
        <p:spPr bwMode="auto">
          <a:xfrm>
            <a:off x="4822825" y="2049463"/>
            <a:ext cx="1882775" cy="836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b="1">
                <a:solidFill>
                  <a:schemeClr val="hlink"/>
                </a:solidFill>
              </a:rPr>
              <a:t>PATTERN</a:t>
            </a:r>
          </a:p>
          <a:p>
            <a:r>
              <a:rPr lang="en-US" b="1">
                <a:solidFill>
                  <a:schemeClr val="hlink"/>
                </a:solidFill>
                <a:sym typeface="Wingdings" pitchFamily="2" charset="2"/>
              </a:rPr>
              <a:t></a:t>
            </a:r>
            <a:r>
              <a:rPr lang="en-US" b="1">
                <a:solidFill>
                  <a:schemeClr val="hlink"/>
                </a:solidFill>
              </a:rPr>
              <a:t> Shortcut</a:t>
            </a:r>
          </a:p>
          <a:p>
            <a:pPr>
              <a:spcBef>
                <a:spcPct val="50000"/>
              </a:spcBef>
            </a:pPr>
            <a:endParaRPr lang="en-CA"/>
          </a:p>
        </p:txBody>
      </p:sp>
      <p:sp>
        <p:nvSpPr>
          <p:cNvPr id="64541" name="Rectangle 29"/>
          <p:cNvSpPr>
            <a:spLocks noChangeArrowheads="1"/>
          </p:cNvSpPr>
          <p:nvPr/>
        </p:nvSpPr>
        <p:spPr bwMode="auto">
          <a:xfrm>
            <a:off x="5029200" y="1905000"/>
            <a:ext cx="1524000" cy="762000"/>
          </a:xfrm>
          <a:prstGeom prst="rect">
            <a:avLst/>
          </a:prstGeom>
          <a:noFill/>
          <a:ln w="38100" algn="ctr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17</a:t>
            </a:fld>
            <a:endParaRPr lang="fr-CA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Cash Flow Diagram: </a:t>
            </a:r>
            <a:br>
              <a:rPr lang="en-US"/>
            </a:br>
            <a:r>
              <a:rPr lang="en-US"/>
              <a:t>Converting PW to an Annuity</a:t>
            </a:r>
            <a:endParaRPr lang="fr-CA"/>
          </a:p>
        </p:txBody>
      </p:sp>
      <p:sp>
        <p:nvSpPr>
          <p:cNvPr id="253958" name="Line 6"/>
          <p:cNvSpPr>
            <a:spLocks noChangeShapeType="1"/>
          </p:cNvSpPr>
          <p:nvPr/>
        </p:nvSpPr>
        <p:spPr bwMode="auto">
          <a:xfrm>
            <a:off x="5468938" y="4238625"/>
            <a:ext cx="25908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3959" name="Line 7"/>
          <p:cNvSpPr>
            <a:spLocks noChangeShapeType="1"/>
          </p:cNvSpPr>
          <p:nvPr/>
        </p:nvSpPr>
        <p:spPr bwMode="auto">
          <a:xfrm flipV="1">
            <a:off x="5926138" y="3171825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3960" name="Line 8"/>
          <p:cNvSpPr>
            <a:spLocks noChangeShapeType="1"/>
          </p:cNvSpPr>
          <p:nvPr/>
        </p:nvSpPr>
        <p:spPr bwMode="auto">
          <a:xfrm flipV="1">
            <a:off x="6459538" y="3171825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3961" name="Line 9"/>
          <p:cNvSpPr>
            <a:spLocks noChangeShapeType="1"/>
          </p:cNvSpPr>
          <p:nvPr/>
        </p:nvSpPr>
        <p:spPr bwMode="auto">
          <a:xfrm flipV="1">
            <a:off x="6992938" y="3171825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3962" name="Line 10"/>
          <p:cNvSpPr>
            <a:spLocks noChangeShapeType="1"/>
          </p:cNvSpPr>
          <p:nvPr/>
        </p:nvSpPr>
        <p:spPr bwMode="auto">
          <a:xfrm flipV="1">
            <a:off x="7526338" y="3171825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3963" name="Line 11"/>
          <p:cNvSpPr>
            <a:spLocks noChangeShapeType="1"/>
          </p:cNvSpPr>
          <p:nvPr/>
        </p:nvSpPr>
        <p:spPr bwMode="auto">
          <a:xfrm flipV="1">
            <a:off x="8059738" y="3171825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3964" name="Text Box 12"/>
          <p:cNvSpPr txBox="1">
            <a:spLocks noChangeArrowheads="1"/>
          </p:cNvSpPr>
          <p:nvPr/>
        </p:nvSpPr>
        <p:spPr bwMode="auto">
          <a:xfrm>
            <a:off x="5773738" y="428942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1</a:t>
            </a:r>
          </a:p>
        </p:txBody>
      </p:sp>
      <p:sp>
        <p:nvSpPr>
          <p:cNvPr id="253965" name="Text Box 13"/>
          <p:cNvSpPr txBox="1">
            <a:spLocks noChangeArrowheads="1"/>
          </p:cNvSpPr>
          <p:nvPr/>
        </p:nvSpPr>
        <p:spPr bwMode="auto">
          <a:xfrm>
            <a:off x="6307138" y="428942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2</a:t>
            </a:r>
          </a:p>
        </p:txBody>
      </p:sp>
      <p:sp>
        <p:nvSpPr>
          <p:cNvPr id="253966" name="Text Box 14"/>
          <p:cNvSpPr txBox="1">
            <a:spLocks noChangeArrowheads="1"/>
          </p:cNvSpPr>
          <p:nvPr/>
        </p:nvSpPr>
        <p:spPr bwMode="auto">
          <a:xfrm>
            <a:off x="6840538" y="428942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3</a:t>
            </a:r>
          </a:p>
        </p:txBody>
      </p:sp>
      <p:sp>
        <p:nvSpPr>
          <p:cNvPr id="253967" name="Text Box 15"/>
          <p:cNvSpPr txBox="1">
            <a:spLocks noChangeArrowheads="1"/>
          </p:cNvSpPr>
          <p:nvPr/>
        </p:nvSpPr>
        <p:spPr bwMode="auto">
          <a:xfrm>
            <a:off x="7373938" y="428942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4</a:t>
            </a:r>
          </a:p>
        </p:txBody>
      </p:sp>
      <p:sp>
        <p:nvSpPr>
          <p:cNvPr id="253968" name="Text Box 16"/>
          <p:cNvSpPr txBox="1">
            <a:spLocks noChangeArrowheads="1"/>
          </p:cNvSpPr>
          <p:nvPr/>
        </p:nvSpPr>
        <p:spPr bwMode="auto">
          <a:xfrm>
            <a:off x="7907338" y="428942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5</a:t>
            </a:r>
          </a:p>
        </p:txBody>
      </p:sp>
      <p:sp>
        <p:nvSpPr>
          <p:cNvPr id="253969" name="Text Box 17"/>
          <p:cNvSpPr txBox="1">
            <a:spLocks noChangeArrowheads="1"/>
          </p:cNvSpPr>
          <p:nvPr/>
        </p:nvSpPr>
        <p:spPr bwMode="auto">
          <a:xfrm>
            <a:off x="6307138" y="2971800"/>
            <a:ext cx="3127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A</a:t>
            </a:r>
          </a:p>
        </p:txBody>
      </p:sp>
      <p:sp>
        <p:nvSpPr>
          <p:cNvPr id="253971" name="Text Box 19"/>
          <p:cNvSpPr txBox="1">
            <a:spLocks noChangeArrowheads="1"/>
          </p:cNvSpPr>
          <p:nvPr/>
        </p:nvSpPr>
        <p:spPr bwMode="auto">
          <a:xfrm>
            <a:off x="7373938" y="2971800"/>
            <a:ext cx="3127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A</a:t>
            </a:r>
          </a:p>
        </p:txBody>
      </p:sp>
      <p:sp>
        <p:nvSpPr>
          <p:cNvPr id="253972" name="Text Box 20"/>
          <p:cNvSpPr txBox="1">
            <a:spLocks noChangeArrowheads="1"/>
          </p:cNvSpPr>
          <p:nvPr/>
        </p:nvSpPr>
        <p:spPr bwMode="auto">
          <a:xfrm>
            <a:off x="6840538" y="2971800"/>
            <a:ext cx="3127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A</a:t>
            </a:r>
          </a:p>
        </p:txBody>
      </p:sp>
      <p:sp>
        <p:nvSpPr>
          <p:cNvPr id="253973" name="Text Box 21"/>
          <p:cNvSpPr txBox="1">
            <a:spLocks noChangeArrowheads="1"/>
          </p:cNvSpPr>
          <p:nvPr/>
        </p:nvSpPr>
        <p:spPr bwMode="auto">
          <a:xfrm>
            <a:off x="5392738" y="42672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b="1"/>
              <a:t>0</a:t>
            </a:r>
          </a:p>
        </p:txBody>
      </p:sp>
      <p:sp>
        <p:nvSpPr>
          <p:cNvPr id="253991" name="Text Box 39"/>
          <p:cNvSpPr txBox="1">
            <a:spLocks noChangeArrowheads="1"/>
          </p:cNvSpPr>
          <p:nvPr/>
        </p:nvSpPr>
        <p:spPr bwMode="auto">
          <a:xfrm>
            <a:off x="1582738" y="42672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sz="1800" b="1"/>
              <a:t>0</a:t>
            </a:r>
          </a:p>
        </p:txBody>
      </p:sp>
      <p:sp>
        <p:nvSpPr>
          <p:cNvPr id="253992" name="Text Box 40"/>
          <p:cNvSpPr txBox="1">
            <a:spLocks noChangeArrowheads="1"/>
          </p:cNvSpPr>
          <p:nvPr/>
        </p:nvSpPr>
        <p:spPr bwMode="auto">
          <a:xfrm>
            <a:off x="4173538" y="42672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1800" b="1"/>
              <a:t>5</a:t>
            </a:r>
          </a:p>
        </p:txBody>
      </p:sp>
      <p:sp>
        <p:nvSpPr>
          <p:cNvPr id="253993" name="Line 41"/>
          <p:cNvSpPr>
            <a:spLocks noChangeShapeType="1"/>
          </p:cNvSpPr>
          <p:nvPr/>
        </p:nvSpPr>
        <p:spPr bwMode="auto">
          <a:xfrm>
            <a:off x="1735138" y="4267200"/>
            <a:ext cx="28956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3994" name="Line 42"/>
          <p:cNvSpPr>
            <a:spLocks noChangeShapeType="1"/>
          </p:cNvSpPr>
          <p:nvPr/>
        </p:nvSpPr>
        <p:spPr bwMode="auto">
          <a:xfrm flipV="1">
            <a:off x="1735138" y="2133600"/>
            <a:ext cx="0" cy="21336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3995" name="Text Box 43"/>
          <p:cNvSpPr txBox="1">
            <a:spLocks noChangeArrowheads="1"/>
          </p:cNvSpPr>
          <p:nvPr/>
        </p:nvSpPr>
        <p:spPr bwMode="auto">
          <a:xfrm>
            <a:off x="1066800" y="1676400"/>
            <a:ext cx="30448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2400" b="1"/>
              <a:t>Present Worth (PW)</a:t>
            </a:r>
          </a:p>
        </p:txBody>
      </p:sp>
      <p:sp>
        <p:nvSpPr>
          <p:cNvPr id="253999" name="Rectangle 47"/>
          <p:cNvSpPr>
            <a:spLocks noChangeArrowheads="1"/>
          </p:cNvSpPr>
          <p:nvPr/>
        </p:nvSpPr>
        <p:spPr bwMode="auto">
          <a:xfrm>
            <a:off x="4822825" y="3914775"/>
            <a:ext cx="361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2400" b="1"/>
              <a:t>≡</a:t>
            </a:r>
          </a:p>
        </p:txBody>
      </p:sp>
      <p:sp>
        <p:nvSpPr>
          <p:cNvPr id="254001" name="Text Box 49"/>
          <p:cNvSpPr txBox="1">
            <a:spLocks noChangeArrowheads="1"/>
          </p:cNvSpPr>
          <p:nvPr/>
        </p:nvSpPr>
        <p:spPr bwMode="auto">
          <a:xfrm>
            <a:off x="5773738" y="2971800"/>
            <a:ext cx="3127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b="1"/>
              <a:t>A</a:t>
            </a:r>
          </a:p>
        </p:txBody>
      </p:sp>
      <p:sp>
        <p:nvSpPr>
          <p:cNvPr id="254002" name="Text Box 50"/>
          <p:cNvSpPr txBox="1">
            <a:spLocks noChangeArrowheads="1"/>
          </p:cNvSpPr>
          <p:nvPr/>
        </p:nvSpPr>
        <p:spPr bwMode="auto">
          <a:xfrm>
            <a:off x="7907338" y="2971800"/>
            <a:ext cx="3127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b="1"/>
              <a:t>A</a:t>
            </a:r>
          </a:p>
        </p:txBody>
      </p:sp>
      <p:sp>
        <p:nvSpPr>
          <p:cNvPr id="254004" name="Text Box 52"/>
          <p:cNvSpPr txBox="1">
            <a:spLocks noChangeArrowheads="1"/>
          </p:cNvSpPr>
          <p:nvPr/>
        </p:nvSpPr>
        <p:spPr bwMode="auto">
          <a:xfrm>
            <a:off x="6477000" y="2667000"/>
            <a:ext cx="1173163" cy="304800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/>
              <a:t>A = Annuity</a:t>
            </a:r>
          </a:p>
        </p:txBody>
      </p:sp>
      <p:sp>
        <p:nvSpPr>
          <p:cNvPr id="254005" name="Text Box 53"/>
          <p:cNvSpPr txBox="1">
            <a:spLocks noChangeArrowheads="1"/>
          </p:cNvSpPr>
          <p:nvPr/>
        </p:nvSpPr>
        <p:spPr bwMode="auto">
          <a:xfrm>
            <a:off x="2439988" y="4354513"/>
            <a:ext cx="7651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b="1"/>
              <a:t>(years)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18</a:t>
            </a:fld>
            <a:endParaRPr lang="fr-CA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0" name="Rectangle 2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Cash Flow Diagram: </a:t>
            </a:r>
            <a:br>
              <a:rPr lang="en-US"/>
            </a:br>
            <a:r>
              <a:rPr lang="en-US"/>
              <a:t>Converting FW to an Annuity</a:t>
            </a:r>
            <a:endParaRPr lang="fr-CA"/>
          </a:p>
        </p:txBody>
      </p:sp>
      <p:grpSp>
        <p:nvGrpSpPr>
          <p:cNvPr id="256032" name="Group 32"/>
          <p:cNvGrpSpPr>
            <a:grpSpLocks/>
          </p:cNvGrpSpPr>
          <p:nvPr/>
        </p:nvGrpSpPr>
        <p:grpSpPr bwMode="auto">
          <a:xfrm>
            <a:off x="1600200" y="1905000"/>
            <a:ext cx="6634163" cy="2805113"/>
            <a:chOff x="1008" y="1200"/>
            <a:chExt cx="4179" cy="1767"/>
          </a:xfrm>
        </p:grpSpPr>
        <p:sp>
          <p:nvSpPr>
            <p:cNvPr id="256005" name="Line 5"/>
            <p:cNvSpPr>
              <a:spLocks noChangeShapeType="1"/>
            </p:cNvSpPr>
            <p:nvPr/>
          </p:nvSpPr>
          <p:spPr bwMode="auto">
            <a:xfrm>
              <a:off x="3456" y="2622"/>
              <a:ext cx="1632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6006" name="Line 6"/>
            <p:cNvSpPr>
              <a:spLocks noChangeShapeType="1"/>
            </p:cNvSpPr>
            <p:nvPr/>
          </p:nvSpPr>
          <p:spPr bwMode="auto">
            <a:xfrm flipV="1">
              <a:off x="3744" y="1950"/>
              <a:ext cx="0" cy="67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6007" name="Line 7"/>
            <p:cNvSpPr>
              <a:spLocks noChangeShapeType="1"/>
            </p:cNvSpPr>
            <p:nvPr/>
          </p:nvSpPr>
          <p:spPr bwMode="auto">
            <a:xfrm flipV="1">
              <a:off x="4080" y="1950"/>
              <a:ext cx="0" cy="67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6008" name="Line 8"/>
            <p:cNvSpPr>
              <a:spLocks noChangeShapeType="1"/>
            </p:cNvSpPr>
            <p:nvPr/>
          </p:nvSpPr>
          <p:spPr bwMode="auto">
            <a:xfrm flipV="1">
              <a:off x="4416" y="1950"/>
              <a:ext cx="0" cy="67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6009" name="Line 9"/>
            <p:cNvSpPr>
              <a:spLocks noChangeShapeType="1"/>
            </p:cNvSpPr>
            <p:nvPr/>
          </p:nvSpPr>
          <p:spPr bwMode="auto">
            <a:xfrm flipV="1">
              <a:off x="4752" y="1950"/>
              <a:ext cx="0" cy="67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6010" name="Line 10"/>
            <p:cNvSpPr>
              <a:spLocks noChangeShapeType="1"/>
            </p:cNvSpPr>
            <p:nvPr/>
          </p:nvSpPr>
          <p:spPr bwMode="auto">
            <a:xfrm flipV="1">
              <a:off x="5088" y="1950"/>
              <a:ext cx="0" cy="67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6011" name="Text Box 11"/>
            <p:cNvSpPr txBox="1">
              <a:spLocks noChangeArrowheads="1"/>
            </p:cNvSpPr>
            <p:nvPr/>
          </p:nvSpPr>
          <p:spPr bwMode="auto">
            <a:xfrm>
              <a:off x="3648" y="2654"/>
              <a:ext cx="178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b="1"/>
                <a:t>1</a:t>
              </a:r>
            </a:p>
          </p:txBody>
        </p:sp>
        <p:sp>
          <p:nvSpPr>
            <p:cNvPr id="256012" name="Text Box 12"/>
            <p:cNvSpPr txBox="1">
              <a:spLocks noChangeArrowheads="1"/>
            </p:cNvSpPr>
            <p:nvPr/>
          </p:nvSpPr>
          <p:spPr bwMode="auto">
            <a:xfrm>
              <a:off x="3984" y="2654"/>
              <a:ext cx="178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b="1"/>
                <a:t>2</a:t>
              </a:r>
            </a:p>
          </p:txBody>
        </p:sp>
        <p:sp>
          <p:nvSpPr>
            <p:cNvPr id="256013" name="Text Box 13"/>
            <p:cNvSpPr txBox="1">
              <a:spLocks noChangeArrowheads="1"/>
            </p:cNvSpPr>
            <p:nvPr/>
          </p:nvSpPr>
          <p:spPr bwMode="auto">
            <a:xfrm>
              <a:off x="4320" y="2654"/>
              <a:ext cx="178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b="1"/>
                <a:t>3</a:t>
              </a:r>
            </a:p>
          </p:txBody>
        </p:sp>
        <p:sp>
          <p:nvSpPr>
            <p:cNvPr id="256014" name="Text Box 14"/>
            <p:cNvSpPr txBox="1">
              <a:spLocks noChangeArrowheads="1"/>
            </p:cNvSpPr>
            <p:nvPr/>
          </p:nvSpPr>
          <p:spPr bwMode="auto">
            <a:xfrm>
              <a:off x="4656" y="2654"/>
              <a:ext cx="178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b="1"/>
                <a:t>4</a:t>
              </a:r>
            </a:p>
          </p:txBody>
        </p:sp>
        <p:sp>
          <p:nvSpPr>
            <p:cNvPr id="256015" name="Text Box 15"/>
            <p:cNvSpPr txBox="1">
              <a:spLocks noChangeArrowheads="1"/>
            </p:cNvSpPr>
            <p:nvPr/>
          </p:nvSpPr>
          <p:spPr bwMode="auto">
            <a:xfrm>
              <a:off x="4992" y="2654"/>
              <a:ext cx="178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b="1"/>
                <a:t>5</a:t>
              </a:r>
            </a:p>
          </p:txBody>
        </p:sp>
        <p:sp>
          <p:nvSpPr>
            <p:cNvPr id="256016" name="Text Box 16"/>
            <p:cNvSpPr txBox="1">
              <a:spLocks noChangeArrowheads="1"/>
            </p:cNvSpPr>
            <p:nvPr/>
          </p:nvSpPr>
          <p:spPr bwMode="auto">
            <a:xfrm>
              <a:off x="3648" y="1776"/>
              <a:ext cx="197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b="1"/>
                <a:t>A</a:t>
              </a:r>
            </a:p>
          </p:txBody>
        </p:sp>
        <p:sp>
          <p:nvSpPr>
            <p:cNvPr id="256017" name="Text Box 17"/>
            <p:cNvSpPr txBox="1">
              <a:spLocks noChangeArrowheads="1"/>
            </p:cNvSpPr>
            <p:nvPr/>
          </p:nvSpPr>
          <p:spPr bwMode="auto">
            <a:xfrm>
              <a:off x="3984" y="1776"/>
              <a:ext cx="197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b="1"/>
                <a:t>A</a:t>
              </a:r>
            </a:p>
          </p:txBody>
        </p:sp>
        <p:sp>
          <p:nvSpPr>
            <p:cNvPr id="256018" name="Text Box 18"/>
            <p:cNvSpPr txBox="1">
              <a:spLocks noChangeArrowheads="1"/>
            </p:cNvSpPr>
            <p:nvPr/>
          </p:nvSpPr>
          <p:spPr bwMode="auto">
            <a:xfrm>
              <a:off x="4656" y="1776"/>
              <a:ext cx="197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b="1"/>
                <a:t>A</a:t>
              </a:r>
            </a:p>
          </p:txBody>
        </p:sp>
        <p:sp>
          <p:nvSpPr>
            <p:cNvPr id="256019" name="Text Box 19"/>
            <p:cNvSpPr txBox="1">
              <a:spLocks noChangeArrowheads="1"/>
            </p:cNvSpPr>
            <p:nvPr/>
          </p:nvSpPr>
          <p:spPr bwMode="auto">
            <a:xfrm>
              <a:off x="4320" y="1776"/>
              <a:ext cx="197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b="1"/>
                <a:t>A</a:t>
              </a:r>
            </a:p>
          </p:txBody>
        </p:sp>
        <p:sp>
          <p:nvSpPr>
            <p:cNvPr id="256021" name="Rectangle 21"/>
            <p:cNvSpPr>
              <a:spLocks noChangeArrowheads="1"/>
            </p:cNvSpPr>
            <p:nvPr/>
          </p:nvSpPr>
          <p:spPr bwMode="auto">
            <a:xfrm>
              <a:off x="3120" y="2448"/>
              <a:ext cx="181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fr-CA" b="1"/>
                <a:t>≡</a:t>
              </a:r>
            </a:p>
          </p:txBody>
        </p:sp>
        <p:sp>
          <p:nvSpPr>
            <p:cNvPr id="256023" name="Text Box 23"/>
            <p:cNvSpPr txBox="1">
              <a:spLocks noChangeArrowheads="1"/>
            </p:cNvSpPr>
            <p:nvPr/>
          </p:nvSpPr>
          <p:spPr bwMode="auto">
            <a:xfrm>
              <a:off x="1008" y="2736"/>
              <a:ext cx="1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fr-CA" sz="1800" b="1"/>
                <a:t>0</a:t>
              </a:r>
            </a:p>
          </p:txBody>
        </p:sp>
        <p:sp>
          <p:nvSpPr>
            <p:cNvPr id="256024" name="Text Box 24"/>
            <p:cNvSpPr txBox="1">
              <a:spLocks noChangeArrowheads="1"/>
            </p:cNvSpPr>
            <p:nvPr/>
          </p:nvSpPr>
          <p:spPr bwMode="auto">
            <a:xfrm>
              <a:off x="2640" y="2736"/>
              <a:ext cx="1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fr-CA" sz="1800" b="1"/>
                <a:t>5</a:t>
              </a:r>
            </a:p>
          </p:txBody>
        </p:sp>
        <p:sp>
          <p:nvSpPr>
            <p:cNvPr id="256025" name="Line 25"/>
            <p:cNvSpPr>
              <a:spLocks noChangeShapeType="1"/>
            </p:cNvSpPr>
            <p:nvPr/>
          </p:nvSpPr>
          <p:spPr bwMode="auto">
            <a:xfrm>
              <a:off x="1104" y="2640"/>
              <a:ext cx="1632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6026" name="Line 26"/>
            <p:cNvSpPr>
              <a:spLocks noChangeShapeType="1"/>
            </p:cNvSpPr>
            <p:nvPr/>
          </p:nvSpPr>
          <p:spPr bwMode="auto">
            <a:xfrm flipV="1">
              <a:off x="2736" y="1296"/>
              <a:ext cx="0" cy="1344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6027" name="Text Box 27"/>
            <p:cNvSpPr txBox="1">
              <a:spLocks noChangeArrowheads="1"/>
            </p:cNvSpPr>
            <p:nvPr/>
          </p:nvSpPr>
          <p:spPr bwMode="auto">
            <a:xfrm>
              <a:off x="1776" y="1200"/>
              <a:ext cx="86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fr-CA" sz="2400" b="1"/>
                <a:t>FW = ??</a:t>
              </a:r>
            </a:p>
          </p:txBody>
        </p:sp>
        <p:sp>
          <p:nvSpPr>
            <p:cNvPr id="256029" name="Text Box 29"/>
            <p:cNvSpPr txBox="1">
              <a:spLocks noChangeArrowheads="1"/>
            </p:cNvSpPr>
            <p:nvPr/>
          </p:nvSpPr>
          <p:spPr bwMode="auto">
            <a:xfrm>
              <a:off x="4992" y="1776"/>
              <a:ext cx="195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fr-CA" b="1"/>
                <a:t>A</a:t>
              </a:r>
            </a:p>
          </p:txBody>
        </p:sp>
      </p:grpSp>
      <p:sp>
        <p:nvSpPr>
          <p:cNvPr id="256031" name="Text Box 31"/>
          <p:cNvSpPr txBox="1">
            <a:spLocks noChangeArrowheads="1"/>
          </p:cNvSpPr>
          <p:nvPr/>
        </p:nvSpPr>
        <p:spPr bwMode="auto">
          <a:xfrm>
            <a:off x="6477000" y="2438400"/>
            <a:ext cx="1173163" cy="304800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/>
              <a:t>A = Annuity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19</a:t>
            </a:fld>
            <a:endParaRPr lang="fr-CA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ext Box 2"/>
          <p:cNvSpPr txBox="1">
            <a:spLocks noChangeArrowheads="1"/>
          </p:cNvSpPr>
          <p:nvPr/>
        </p:nvSpPr>
        <p:spPr bwMode="auto">
          <a:xfrm>
            <a:off x="762000" y="4114800"/>
            <a:ext cx="184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endParaRPr lang="en-US" sz="1800"/>
          </a:p>
          <a:p>
            <a:pPr algn="l"/>
            <a:endParaRPr lang="en-US" sz="1800"/>
          </a:p>
        </p:txBody>
      </p:sp>
      <p:sp>
        <p:nvSpPr>
          <p:cNvPr id="71700" name="Rectangle 2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/>
              <a:t>Cash Flow Diagram: Linear Gradient Series</a:t>
            </a:r>
            <a:br>
              <a:rPr lang="en-US" sz="2800"/>
            </a:br>
            <a:r>
              <a:rPr lang="en-US" sz="2800"/>
              <a:t>(Arithmetic Series)</a:t>
            </a:r>
            <a:endParaRPr lang="en-US" sz="2800" u="sng"/>
          </a:p>
        </p:txBody>
      </p:sp>
      <p:sp>
        <p:nvSpPr>
          <p:cNvPr id="71685" name="Line 5"/>
          <p:cNvSpPr>
            <a:spLocks noChangeShapeType="1"/>
          </p:cNvSpPr>
          <p:nvPr/>
        </p:nvSpPr>
        <p:spPr bwMode="auto">
          <a:xfrm>
            <a:off x="1606550" y="4765675"/>
            <a:ext cx="643255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1686" name="Line 6"/>
          <p:cNvSpPr>
            <a:spLocks noChangeShapeType="1"/>
          </p:cNvSpPr>
          <p:nvPr/>
        </p:nvSpPr>
        <p:spPr bwMode="auto">
          <a:xfrm flipV="1">
            <a:off x="3035300" y="4437063"/>
            <a:ext cx="0" cy="328612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1687" name="Line 7"/>
          <p:cNvSpPr>
            <a:spLocks noChangeShapeType="1"/>
          </p:cNvSpPr>
          <p:nvPr/>
        </p:nvSpPr>
        <p:spPr bwMode="auto">
          <a:xfrm flipV="1">
            <a:off x="4703763" y="4000500"/>
            <a:ext cx="0" cy="7651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1688" name="Line 8"/>
          <p:cNvSpPr>
            <a:spLocks noChangeShapeType="1"/>
          </p:cNvSpPr>
          <p:nvPr/>
        </p:nvSpPr>
        <p:spPr bwMode="auto">
          <a:xfrm flipV="1">
            <a:off x="6370638" y="3673475"/>
            <a:ext cx="0" cy="10922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1689" name="Line 9"/>
          <p:cNvSpPr>
            <a:spLocks noChangeShapeType="1"/>
          </p:cNvSpPr>
          <p:nvPr/>
        </p:nvSpPr>
        <p:spPr bwMode="auto">
          <a:xfrm flipV="1">
            <a:off x="8039100" y="3236913"/>
            <a:ext cx="0" cy="1528762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1690" name="Text Box 10"/>
          <p:cNvSpPr txBox="1">
            <a:spLocks noChangeArrowheads="1"/>
          </p:cNvSpPr>
          <p:nvPr/>
        </p:nvSpPr>
        <p:spPr bwMode="auto">
          <a:xfrm>
            <a:off x="2819400" y="4800600"/>
            <a:ext cx="32385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1</a:t>
            </a:r>
          </a:p>
        </p:txBody>
      </p:sp>
      <p:sp>
        <p:nvSpPr>
          <p:cNvPr id="71691" name="Text Box 11"/>
          <p:cNvSpPr txBox="1">
            <a:spLocks noChangeArrowheads="1"/>
          </p:cNvSpPr>
          <p:nvPr/>
        </p:nvSpPr>
        <p:spPr bwMode="auto">
          <a:xfrm>
            <a:off x="4495800" y="4800600"/>
            <a:ext cx="32702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2</a:t>
            </a:r>
          </a:p>
        </p:txBody>
      </p:sp>
      <p:sp>
        <p:nvSpPr>
          <p:cNvPr id="71692" name="Text Box 12"/>
          <p:cNvSpPr txBox="1">
            <a:spLocks noChangeArrowheads="1"/>
          </p:cNvSpPr>
          <p:nvPr/>
        </p:nvSpPr>
        <p:spPr bwMode="auto">
          <a:xfrm>
            <a:off x="6096000" y="4800600"/>
            <a:ext cx="32385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3</a:t>
            </a:r>
          </a:p>
        </p:txBody>
      </p:sp>
      <p:sp>
        <p:nvSpPr>
          <p:cNvPr id="71693" name="Text Box 13"/>
          <p:cNvSpPr txBox="1">
            <a:spLocks noChangeArrowheads="1"/>
          </p:cNvSpPr>
          <p:nvPr/>
        </p:nvSpPr>
        <p:spPr bwMode="auto">
          <a:xfrm>
            <a:off x="7848600" y="4800600"/>
            <a:ext cx="32702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4</a:t>
            </a:r>
          </a:p>
        </p:txBody>
      </p:sp>
      <p:sp>
        <p:nvSpPr>
          <p:cNvPr id="71694" name="Text Box 14"/>
          <p:cNvSpPr txBox="1">
            <a:spLocks noChangeArrowheads="1"/>
          </p:cNvSpPr>
          <p:nvPr/>
        </p:nvSpPr>
        <p:spPr bwMode="auto">
          <a:xfrm>
            <a:off x="2444750" y="4038600"/>
            <a:ext cx="14493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000" b="1"/>
              <a:t>$250</a:t>
            </a:r>
          </a:p>
        </p:txBody>
      </p:sp>
      <p:sp>
        <p:nvSpPr>
          <p:cNvPr id="71695" name="Text Box 15"/>
          <p:cNvSpPr txBox="1">
            <a:spLocks noChangeArrowheads="1"/>
          </p:cNvSpPr>
          <p:nvPr/>
        </p:nvSpPr>
        <p:spPr bwMode="auto">
          <a:xfrm>
            <a:off x="4197350" y="3581400"/>
            <a:ext cx="749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$500</a:t>
            </a:r>
          </a:p>
        </p:txBody>
      </p:sp>
      <p:sp>
        <p:nvSpPr>
          <p:cNvPr id="71696" name="Text Box 16"/>
          <p:cNvSpPr txBox="1">
            <a:spLocks noChangeArrowheads="1"/>
          </p:cNvSpPr>
          <p:nvPr/>
        </p:nvSpPr>
        <p:spPr bwMode="auto">
          <a:xfrm>
            <a:off x="7397750" y="2895600"/>
            <a:ext cx="89217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$1000</a:t>
            </a:r>
          </a:p>
        </p:txBody>
      </p:sp>
      <p:sp>
        <p:nvSpPr>
          <p:cNvPr id="71697" name="Text Box 17"/>
          <p:cNvSpPr txBox="1">
            <a:spLocks noChangeArrowheads="1"/>
          </p:cNvSpPr>
          <p:nvPr/>
        </p:nvSpPr>
        <p:spPr bwMode="auto">
          <a:xfrm>
            <a:off x="5797550" y="3276600"/>
            <a:ext cx="74930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$750</a:t>
            </a:r>
          </a:p>
        </p:txBody>
      </p:sp>
      <p:sp>
        <p:nvSpPr>
          <p:cNvPr id="71698" name="Line 18"/>
          <p:cNvSpPr>
            <a:spLocks noChangeShapeType="1"/>
          </p:cNvSpPr>
          <p:nvPr/>
        </p:nvSpPr>
        <p:spPr bwMode="auto">
          <a:xfrm flipV="1">
            <a:off x="1600200" y="3236913"/>
            <a:ext cx="6438900" cy="1563687"/>
          </a:xfrm>
          <a:prstGeom prst="line">
            <a:avLst/>
          </a:prstGeom>
          <a:noFill/>
          <a:ln w="76200">
            <a:solidFill>
              <a:schemeClr val="hlink"/>
            </a:solidFill>
            <a:prstDash val="dash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1699" name="Text Box 19"/>
          <p:cNvSpPr txBox="1">
            <a:spLocks noChangeArrowheads="1"/>
          </p:cNvSpPr>
          <p:nvPr/>
        </p:nvSpPr>
        <p:spPr bwMode="auto">
          <a:xfrm>
            <a:off x="1524000" y="4800600"/>
            <a:ext cx="323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800" b="1">
                <a:latin typeface="Comic Sans MS" pitchFamily="66" charset="0"/>
              </a:rPr>
              <a:t>0</a:t>
            </a:r>
          </a:p>
        </p:txBody>
      </p:sp>
      <p:sp>
        <p:nvSpPr>
          <p:cNvPr id="71701" name="Text Box 21"/>
          <p:cNvSpPr txBox="1">
            <a:spLocks noChangeArrowheads="1"/>
          </p:cNvSpPr>
          <p:nvPr/>
        </p:nvSpPr>
        <p:spPr bwMode="auto">
          <a:xfrm>
            <a:off x="1743075" y="2601913"/>
            <a:ext cx="1152525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>
                <a:solidFill>
                  <a:schemeClr val="hlink"/>
                </a:solidFill>
              </a:rPr>
              <a:t>PATTERN</a:t>
            </a:r>
          </a:p>
          <a:p>
            <a:pPr algn="l"/>
            <a:r>
              <a:rPr lang="en-US" b="1">
                <a:solidFill>
                  <a:schemeClr val="hlink"/>
                </a:solidFill>
                <a:sym typeface="Wingdings" pitchFamily="2" charset="2"/>
              </a:rPr>
              <a:t></a:t>
            </a:r>
            <a:r>
              <a:rPr lang="en-US" b="1">
                <a:solidFill>
                  <a:schemeClr val="hlink"/>
                </a:solidFill>
              </a:rPr>
              <a:t> Shortcut</a:t>
            </a:r>
          </a:p>
          <a:p>
            <a:pPr algn="l"/>
            <a:endParaRPr lang="en-CA"/>
          </a:p>
        </p:txBody>
      </p:sp>
      <p:sp>
        <p:nvSpPr>
          <p:cNvPr id="71702" name="Rectangle 22"/>
          <p:cNvSpPr>
            <a:spLocks noChangeArrowheads="1"/>
          </p:cNvSpPr>
          <p:nvPr/>
        </p:nvSpPr>
        <p:spPr bwMode="auto">
          <a:xfrm>
            <a:off x="1758950" y="2514600"/>
            <a:ext cx="1219200" cy="762000"/>
          </a:xfrm>
          <a:prstGeom prst="rect">
            <a:avLst/>
          </a:prstGeom>
          <a:noFill/>
          <a:ln w="38100" algn="ctr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71704" name="Text Box 24"/>
          <p:cNvSpPr txBox="1">
            <a:spLocks noChangeArrowheads="1"/>
          </p:cNvSpPr>
          <p:nvPr/>
        </p:nvSpPr>
        <p:spPr bwMode="auto">
          <a:xfrm>
            <a:off x="1900238" y="5486400"/>
            <a:ext cx="5805487" cy="4064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CA" sz="2000" b="1"/>
              <a:t>Also decreasing or decaying arithmetic series.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20</a:t>
            </a:fld>
            <a:endParaRPr lang="fr-CA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ext Box 2"/>
          <p:cNvSpPr txBox="1">
            <a:spLocks noChangeArrowheads="1"/>
          </p:cNvSpPr>
          <p:nvPr/>
        </p:nvSpPr>
        <p:spPr bwMode="auto">
          <a:xfrm>
            <a:off x="762000" y="4114800"/>
            <a:ext cx="184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endParaRPr lang="en-US" sz="1800"/>
          </a:p>
          <a:p>
            <a:pPr algn="l"/>
            <a:endParaRPr lang="en-US" sz="1800"/>
          </a:p>
        </p:txBody>
      </p:sp>
      <p:sp>
        <p:nvSpPr>
          <p:cNvPr id="73733" name="Line 5"/>
          <p:cNvSpPr>
            <a:spLocks noChangeShapeType="1"/>
          </p:cNvSpPr>
          <p:nvPr/>
        </p:nvSpPr>
        <p:spPr bwMode="auto">
          <a:xfrm>
            <a:off x="1752600" y="5014913"/>
            <a:ext cx="4664075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3734" name="Line 6"/>
          <p:cNvSpPr>
            <a:spLocks noChangeShapeType="1"/>
          </p:cNvSpPr>
          <p:nvPr/>
        </p:nvSpPr>
        <p:spPr bwMode="auto">
          <a:xfrm flipV="1">
            <a:off x="2574925" y="4724400"/>
            <a:ext cx="0" cy="319088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3735" name="Line 7"/>
          <p:cNvSpPr>
            <a:spLocks noChangeShapeType="1"/>
          </p:cNvSpPr>
          <p:nvPr/>
        </p:nvSpPr>
        <p:spPr bwMode="auto">
          <a:xfrm flipH="1" flipV="1">
            <a:off x="3551238" y="4572000"/>
            <a:ext cx="30162" cy="44291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3736" name="Line 8"/>
          <p:cNvSpPr>
            <a:spLocks noChangeShapeType="1"/>
          </p:cNvSpPr>
          <p:nvPr/>
        </p:nvSpPr>
        <p:spPr bwMode="auto">
          <a:xfrm flipH="1" flipV="1">
            <a:off x="4495800" y="4343400"/>
            <a:ext cx="0" cy="67151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3737" name="Line 9"/>
          <p:cNvSpPr>
            <a:spLocks noChangeShapeType="1"/>
          </p:cNvSpPr>
          <p:nvPr/>
        </p:nvSpPr>
        <p:spPr bwMode="auto">
          <a:xfrm flipV="1">
            <a:off x="5486400" y="3886200"/>
            <a:ext cx="0" cy="111442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3738" name="Line 10"/>
          <p:cNvSpPr>
            <a:spLocks noChangeShapeType="1"/>
          </p:cNvSpPr>
          <p:nvPr/>
        </p:nvSpPr>
        <p:spPr bwMode="auto">
          <a:xfrm flipV="1">
            <a:off x="6416675" y="2786063"/>
            <a:ext cx="0" cy="2228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3739" name="Text Box 11"/>
          <p:cNvSpPr txBox="1">
            <a:spLocks noChangeArrowheads="1"/>
          </p:cNvSpPr>
          <p:nvPr/>
        </p:nvSpPr>
        <p:spPr bwMode="auto">
          <a:xfrm>
            <a:off x="2460625" y="512127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1</a:t>
            </a:r>
          </a:p>
        </p:txBody>
      </p:sp>
      <p:sp>
        <p:nvSpPr>
          <p:cNvPr id="73740" name="Text Box 12"/>
          <p:cNvSpPr txBox="1">
            <a:spLocks noChangeArrowheads="1"/>
          </p:cNvSpPr>
          <p:nvPr/>
        </p:nvSpPr>
        <p:spPr bwMode="auto">
          <a:xfrm>
            <a:off x="3451225" y="512127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2</a:t>
            </a:r>
          </a:p>
        </p:txBody>
      </p:sp>
      <p:sp>
        <p:nvSpPr>
          <p:cNvPr id="73741" name="Text Box 13"/>
          <p:cNvSpPr txBox="1">
            <a:spLocks noChangeArrowheads="1"/>
          </p:cNvSpPr>
          <p:nvPr/>
        </p:nvSpPr>
        <p:spPr bwMode="auto">
          <a:xfrm>
            <a:off x="4365625" y="512127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3</a:t>
            </a:r>
          </a:p>
        </p:txBody>
      </p:sp>
      <p:sp>
        <p:nvSpPr>
          <p:cNvPr id="73742" name="Text Box 14"/>
          <p:cNvSpPr txBox="1">
            <a:spLocks noChangeArrowheads="1"/>
          </p:cNvSpPr>
          <p:nvPr/>
        </p:nvSpPr>
        <p:spPr bwMode="auto">
          <a:xfrm>
            <a:off x="5356225" y="512127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4</a:t>
            </a:r>
          </a:p>
        </p:txBody>
      </p:sp>
      <p:sp>
        <p:nvSpPr>
          <p:cNvPr id="73743" name="Text Box 15"/>
          <p:cNvSpPr txBox="1">
            <a:spLocks noChangeArrowheads="1"/>
          </p:cNvSpPr>
          <p:nvPr/>
        </p:nvSpPr>
        <p:spPr bwMode="auto">
          <a:xfrm>
            <a:off x="6270625" y="512127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5</a:t>
            </a:r>
          </a:p>
        </p:txBody>
      </p:sp>
      <p:sp>
        <p:nvSpPr>
          <p:cNvPr id="73744" name="Text Box 16"/>
          <p:cNvSpPr txBox="1">
            <a:spLocks noChangeArrowheads="1"/>
          </p:cNvSpPr>
          <p:nvPr/>
        </p:nvSpPr>
        <p:spPr bwMode="auto">
          <a:xfrm>
            <a:off x="2286000" y="4419600"/>
            <a:ext cx="57785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$100</a:t>
            </a:r>
          </a:p>
          <a:p>
            <a:pPr algn="l"/>
            <a:endParaRPr lang="en-US" b="1"/>
          </a:p>
        </p:txBody>
      </p:sp>
      <p:sp>
        <p:nvSpPr>
          <p:cNvPr id="73745" name="Text Box 17"/>
          <p:cNvSpPr txBox="1">
            <a:spLocks noChangeArrowheads="1"/>
          </p:cNvSpPr>
          <p:nvPr/>
        </p:nvSpPr>
        <p:spPr bwMode="auto">
          <a:xfrm>
            <a:off x="3276600" y="4191000"/>
            <a:ext cx="5778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$110</a:t>
            </a:r>
          </a:p>
        </p:txBody>
      </p:sp>
      <p:sp>
        <p:nvSpPr>
          <p:cNvPr id="73746" name="Text Box 18"/>
          <p:cNvSpPr txBox="1">
            <a:spLocks noChangeArrowheads="1"/>
          </p:cNvSpPr>
          <p:nvPr/>
        </p:nvSpPr>
        <p:spPr bwMode="auto">
          <a:xfrm>
            <a:off x="6019800" y="2438400"/>
            <a:ext cx="8239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$146.41</a:t>
            </a:r>
          </a:p>
        </p:txBody>
      </p:sp>
      <p:sp>
        <p:nvSpPr>
          <p:cNvPr id="73747" name="Text Box 19"/>
          <p:cNvSpPr txBox="1">
            <a:spLocks noChangeArrowheads="1"/>
          </p:cNvSpPr>
          <p:nvPr/>
        </p:nvSpPr>
        <p:spPr bwMode="auto">
          <a:xfrm>
            <a:off x="4876800" y="3505200"/>
            <a:ext cx="8239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$133.10</a:t>
            </a:r>
          </a:p>
        </p:txBody>
      </p:sp>
      <p:sp>
        <p:nvSpPr>
          <p:cNvPr id="73748" name="Text Box 20"/>
          <p:cNvSpPr txBox="1">
            <a:spLocks noChangeArrowheads="1"/>
          </p:cNvSpPr>
          <p:nvPr/>
        </p:nvSpPr>
        <p:spPr bwMode="auto">
          <a:xfrm>
            <a:off x="4114800" y="3886200"/>
            <a:ext cx="5778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$121</a:t>
            </a:r>
          </a:p>
        </p:txBody>
      </p:sp>
      <p:sp>
        <p:nvSpPr>
          <p:cNvPr id="73749" name="Arc 21"/>
          <p:cNvSpPr>
            <a:spLocks/>
          </p:cNvSpPr>
          <p:nvPr/>
        </p:nvSpPr>
        <p:spPr bwMode="auto">
          <a:xfrm rot="21220974" flipV="1">
            <a:off x="2530475" y="2779713"/>
            <a:ext cx="3883025" cy="1754187"/>
          </a:xfrm>
          <a:custGeom>
            <a:avLst/>
            <a:gdLst>
              <a:gd name="G0" fmla="+- 249 0 0"/>
              <a:gd name="G1" fmla="+- 21600 0 0"/>
              <a:gd name="G2" fmla="+- 21600 0 0"/>
              <a:gd name="T0" fmla="*/ 0 w 21435"/>
              <a:gd name="T1" fmla="*/ 1 h 21600"/>
              <a:gd name="T2" fmla="*/ 21435 w 21435"/>
              <a:gd name="T3" fmla="*/ 17389 h 21600"/>
              <a:gd name="T4" fmla="*/ 249 w 2143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435" h="21600" fill="none" extrusionOk="0">
                <a:moveTo>
                  <a:pt x="0" y="1"/>
                </a:moveTo>
                <a:cubicBezTo>
                  <a:pt x="82" y="0"/>
                  <a:pt x="165" y="-1"/>
                  <a:pt x="249" y="0"/>
                </a:cubicBezTo>
                <a:cubicBezTo>
                  <a:pt x="10554" y="0"/>
                  <a:pt x="19425" y="7280"/>
                  <a:pt x="21434" y="17389"/>
                </a:cubicBezTo>
              </a:path>
              <a:path w="21435" h="21600" stroke="0" extrusionOk="0">
                <a:moveTo>
                  <a:pt x="0" y="1"/>
                </a:moveTo>
                <a:cubicBezTo>
                  <a:pt x="82" y="0"/>
                  <a:pt x="165" y="-1"/>
                  <a:pt x="249" y="0"/>
                </a:cubicBezTo>
                <a:cubicBezTo>
                  <a:pt x="10554" y="0"/>
                  <a:pt x="19425" y="7280"/>
                  <a:pt x="21434" y="17389"/>
                </a:cubicBezTo>
                <a:lnTo>
                  <a:pt x="249" y="21600"/>
                </a:lnTo>
                <a:close/>
              </a:path>
            </a:pathLst>
          </a:custGeom>
          <a:noFill/>
          <a:ln w="63500">
            <a:solidFill>
              <a:srgbClr val="00008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73750" name="Rectangle 22"/>
          <p:cNvSpPr>
            <a:spLocks noGrp="1" noChangeArrowheads="1"/>
          </p:cNvSpPr>
          <p:nvPr>
            <p:ph type="title"/>
          </p:nvPr>
        </p:nvSpPr>
        <p:spPr>
          <a:xfrm>
            <a:off x="914400" y="214313"/>
            <a:ext cx="8029575" cy="1462087"/>
          </a:xfrm>
        </p:spPr>
        <p:txBody>
          <a:bodyPr/>
          <a:lstStyle/>
          <a:p>
            <a:r>
              <a:rPr lang="en-US"/>
              <a:t>Cash Flow Diagram: Geometric Series</a:t>
            </a:r>
          </a:p>
        </p:txBody>
      </p:sp>
      <p:sp>
        <p:nvSpPr>
          <p:cNvPr id="73752" name="Text Box 24"/>
          <p:cNvSpPr txBox="1">
            <a:spLocks noChangeArrowheads="1"/>
          </p:cNvSpPr>
          <p:nvPr/>
        </p:nvSpPr>
        <p:spPr bwMode="auto">
          <a:xfrm>
            <a:off x="1752600" y="51054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0</a:t>
            </a:r>
          </a:p>
        </p:txBody>
      </p:sp>
      <p:sp>
        <p:nvSpPr>
          <p:cNvPr id="73753" name="Text Box 25"/>
          <p:cNvSpPr txBox="1">
            <a:spLocks noChangeArrowheads="1"/>
          </p:cNvSpPr>
          <p:nvPr/>
        </p:nvSpPr>
        <p:spPr bwMode="auto">
          <a:xfrm>
            <a:off x="1508125" y="2220913"/>
            <a:ext cx="437515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$110 = 100(1+k)</a:t>
            </a:r>
            <a:r>
              <a:rPr lang="en-US" sz="2000" b="1" baseline="30000"/>
              <a:t>1</a:t>
            </a:r>
          </a:p>
          <a:p>
            <a:pPr algn="l"/>
            <a:r>
              <a:rPr lang="en-US" sz="2000" b="1"/>
              <a:t>$121 = 110(1+k)</a:t>
            </a:r>
            <a:r>
              <a:rPr lang="en-US" sz="2000" b="1" baseline="30000"/>
              <a:t>1</a:t>
            </a:r>
            <a:r>
              <a:rPr lang="en-US" sz="2000" b="1"/>
              <a:t> = 100(1+k)</a:t>
            </a:r>
            <a:r>
              <a:rPr lang="en-US" sz="2000" b="1" baseline="30000"/>
              <a:t>2</a:t>
            </a:r>
            <a:endParaRPr lang="en-US" sz="2000" b="1"/>
          </a:p>
          <a:p>
            <a:pPr algn="l"/>
            <a:r>
              <a:rPr lang="en-US" sz="2000" b="1"/>
              <a:t>k ≡ rate of growth (decay) of series</a:t>
            </a:r>
            <a:endParaRPr lang="en-US" sz="2000" b="1" baseline="30000"/>
          </a:p>
        </p:txBody>
      </p:sp>
      <p:sp>
        <p:nvSpPr>
          <p:cNvPr id="73754" name="Rectangle 26"/>
          <p:cNvSpPr>
            <a:spLocks noChangeArrowheads="1"/>
          </p:cNvSpPr>
          <p:nvPr/>
        </p:nvSpPr>
        <p:spPr bwMode="auto">
          <a:xfrm>
            <a:off x="1524000" y="2133600"/>
            <a:ext cx="4343400" cy="1219200"/>
          </a:xfrm>
          <a:prstGeom prst="rect">
            <a:avLst/>
          </a:prstGeom>
          <a:noFill/>
          <a:ln w="57150" algn="ctr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73755" name="Text Box 27"/>
          <p:cNvSpPr txBox="1">
            <a:spLocks noChangeArrowheads="1"/>
          </p:cNvSpPr>
          <p:nvPr/>
        </p:nvSpPr>
        <p:spPr bwMode="auto">
          <a:xfrm>
            <a:off x="6842125" y="3135313"/>
            <a:ext cx="1463675" cy="79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1600" b="1">
                <a:solidFill>
                  <a:schemeClr val="hlink"/>
                </a:solidFill>
              </a:rPr>
              <a:t>PATTERN</a:t>
            </a:r>
          </a:p>
          <a:p>
            <a:pPr algn="l"/>
            <a:r>
              <a:rPr lang="en-US" sz="1600" b="1">
                <a:solidFill>
                  <a:schemeClr val="hlink"/>
                </a:solidFill>
                <a:sym typeface="Wingdings" pitchFamily="2" charset="2"/>
              </a:rPr>
              <a:t></a:t>
            </a:r>
            <a:r>
              <a:rPr lang="en-US" sz="1600" b="1">
                <a:solidFill>
                  <a:schemeClr val="hlink"/>
                </a:solidFill>
              </a:rPr>
              <a:t> Shortcut</a:t>
            </a:r>
          </a:p>
          <a:p>
            <a:pPr algn="l"/>
            <a:endParaRPr lang="en-CA"/>
          </a:p>
        </p:txBody>
      </p:sp>
      <p:sp>
        <p:nvSpPr>
          <p:cNvPr id="73756" name="Rectangle 28"/>
          <p:cNvSpPr>
            <a:spLocks noChangeArrowheads="1"/>
          </p:cNvSpPr>
          <p:nvPr/>
        </p:nvSpPr>
        <p:spPr bwMode="auto">
          <a:xfrm>
            <a:off x="6781800" y="3048000"/>
            <a:ext cx="1524000" cy="762000"/>
          </a:xfrm>
          <a:prstGeom prst="rect">
            <a:avLst/>
          </a:prstGeom>
          <a:noFill/>
          <a:ln w="38100" algn="ctr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73757" name="Text Box 29"/>
          <p:cNvSpPr txBox="1">
            <a:spLocks noChangeArrowheads="1"/>
          </p:cNvSpPr>
          <p:nvPr/>
        </p:nvSpPr>
        <p:spPr bwMode="auto">
          <a:xfrm>
            <a:off x="1820863" y="5511800"/>
            <a:ext cx="5184775" cy="376238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CA" sz="1800" b="1"/>
              <a:t>Also decreasing or decaying geometric series</a:t>
            </a:r>
            <a:endParaRPr lang="fr-CA" sz="1800" b="1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21</a:t>
            </a:fld>
            <a:endParaRPr lang="fr-CA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ext Box 2"/>
          <p:cNvSpPr txBox="1">
            <a:spLocks noChangeArrowheads="1"/>
          </p:cNvSpPr>
          <p:nvPr/>
        </p:nvSpPr>
        <p:spPr bwMode="auto">
          <a:xfrm>
            <a:off x="762000" y="4114800"/>
            <a:ext cx="184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endParaRPr lang="en-US" sz="1800"/>
          </a:p>
          <a:p>
            <a:pPr algn="l"/>
            <a:endParaRPr lang="en-US" sz="1800"/>
          </a:p>
        </p:txBody>
      </p:sp>
      <p:sp>
        <p:nvSpPr>
          <p:cNvPr id="75779" name="Line 3"/>
          <p:cNvSpPr>
            <a:spLocks noChangeShapeType="1"/>
          </p:cNvSpPr>
          <p:nvPr/>
        </p:nvSpPr>
        <p:spPr bwMode="auto">
          <a:xfrm>
            <a:off x="1752600" y="4314825"/>
            <a:ext cx="4664075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5780" name="Line 4"/>
          <p:cNvSpPr>
            <a:spLocks noChangeShapeType="1"/>
          </p:cNvSpPr>
          <p:nvPr/>
        </p:nvSpPr>
        <p:spPr bwMode="auto">
          <a:xfrm flipV="1">
            <a:off x="2438400" y="3810000"/>
            <a:ext cx="0" cy="50482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5781" name="Line 5"/>
          <p:cNvSpPr>
            <a:spLocks noChangeShapeType="1"/>
          </p:cNvSpPr>
          <p:nvPr/>
        </p:nvSpPr>
        <p:spPr bwMode="auto">
          <a:xfrm>
            <a:off x="3505200" y="4343400"/>
            <a:ext cx="0" cy="1143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5782" name="Line 6"/>
          <p:cNvSpPr>
            <a:spLocks noChangeShapeType="1"/>
          </p:cNvSpPr>
          <p:nvPr/>
        </p:nvSpPr>
        <p:spPr bwMode="auto">
          <a:xfrm flipV="1">
            <a:off x="4495800" y="2590800"/>
            <a:ext cx="0" cy="172402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5783" name="Line 7"/>
          <p:cNvSpPr>
            <a:spLocks noChangeShapeType="1"/>
          </p:cNvSpPr>
          <p:nvPr/>
        </p:nvSpPr>
        <p:spPr bwMode="auto">
          <a:xfrm>
            <a:off x="5456238" y="4314825"/>
            <a:ext cx="30162" cy="15525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5784" name="Line 8"/>
          <p:cNvSpPr>
            <a:spLocks noChangeShapeType="1"/>
          </p:cNvSpPr>
          <p:nvPr/>
        </p:nvSpPr>
        <p:spPr bwMode="auto">
          <a:xfrm flipH="1" flipV="1">
            <a:off x="6400800" y="3200400"/>
            <a:ext cx="15875" cy="111442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75785" name="Text Box 9"/>
          <p:cNvSpPr txBox="1">
            <a:spLocks noChangeArrowheads="1"/>
          </p:cNvSpPr>
          <p:nvPr/>
        </p:nvSpPr>
        <p:spPr bwMode="auto">
          <a:xfrm>
            <a:off x="2301875" y="436562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1</a:t>
            </a:r>
          </a:p>
        </p:txBody>
      </p:sp>
      <p:sp>
        <p:nvSpPr>
          <p:cNvPr id="75786" name="Text Box 10"/>
          <p:cNvSpPr txBox="1">
            <a:spLocks noChangeArrowheads="1"/>
          </p:cNvSpPr>
          <p:nvPr/>
        </p:nvSpPr>
        <p:spPr bwMode="auto">
          <a:xfrm>
            <a:off x="3260725" y="4365625"/>
            <a:ext cx="2841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2</a:t>
            </a:r>
          </a:p>
        </p:txBody>
      </p:sp>
      <p:sp>
        <p:nvSpPr>
          <p:cNvPr id="75787" name="Text Box 11"/>
          <p:cNvSpPr txBox="1">
            <a:spLocks noChangeArrowheads="1"/>
          </p:cNvSpPr>
          <p:nvPr/>
        </p:nvSpPr>
        <p:spPr bwMode="auto">
          <a:xfrm>
            <a:off x="4221163" y="4365625"/>
            <a:ext cx="2841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3</a:t>
            </a:r>
          </a:p>
        </p:txBody>
      </p:sp>
      <p:sp>
        <p:nvSpPr>
          <p:cNvPr id="75788" name="Text Box 12"/>
          <p:cNvSpPr txBox="1">
            <a:spLocks noChangeArrowheads="1"/>
          </p:cNvSpPr>
          <p:nvPr/>
        </p:nvSpPr>
        <p:spPr bwMode="auto">
          <a:xfrm>
            <a:off x="5181600" y="436562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4</a:t>
            </a:r>
          </a:p>
        </p:txBody>
      </p:sp>
      <p:sp>
        <p:nvSpPr>
          <p:cNvPr id="75789" name="Text Box 13"/>
          <p:cNvSpPr txBox="1">
            <a:spLocks noChangeArrowheads="1"/>
          </p:cNvSpPr>
          <p:nvPr/>
        </p:nvSpPr>
        <p:spPr bwMode="auto">
          <a:xfrm>
            <a:off x="6142038" y="436562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5</a:t>
            </a:r>
          </a:p>
        </p:txBody>
      </p:sp>
      <p:sp>
        <p:nvSpPr>
          <p:cNvPr id="75790" name="Text Box 14"/>
          <p:cNvSpPr txBox="1">
            <a:spLocks noChangeArrowheads="1"/>
          </p:cNvSpPr>
          <p:nvPr/>
        </p:nvSpPr>
        <p:spPr bwMode="auto">
          <a:xfrm>
            <a:off x="2133600" y="3429000"/>
            <a:ext cx="914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1800" b="1">
                <a:latin typeface="Comic Sans MS" pitchFamily="66" charset="0"/>
              </a:rPr>
              <a:t>100</a:t>
            </a:r>
          </a:p>
          <a:p>
            <a:pPr algn="l"/>
            <a:endParaRPr lang="en-US" sz="1800" b="1">
              <a:latin typeface="Comic Sans MS" pitchFamily="66" charset="0"/>
            </a:endParaRPr>
          </a:p>
        </p:txBody>
      </p:sp>
      <p:sp>
        <p:nvSpPr>
          <p:cNvPr id="75792" name="Text Box 16"/>
          <p:cNvSpPr txBox="1">
            <a:spLocks noChangeArrowheads="1"/>
          </p:cNvSpPr>
          <p:nvPr/>
        </p:nvSpPr>
        <p:spPr bwMode="auto">
          <a:xfrm>
            <a:off x="6019800" y="2925763"/>
            <a:ext cx="603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Comic Sans MS" pitchFamily="66" charset="0"/>
              </a:rPr>
              <a:t>200</a:t>
            </a:r>
          </a:p>
        </p:txBody>
      </p:sp>
      <p:sp>
        <p:nvSpPr>
          <p:cNvPr id="75796" name="Rectangle 20"/>
          <p:cNvSpPr>
            <a:spLocks noGrp="1" noChangeArrowheads="1"/>
          </p:cNvSpPr>
          <p:nvPr>
            <p:ph type="title"/>
          </p:nvPr>
        </p:nvSpPr>
        <p:spPr>
          <a:xfrm>
            <a:off x="914400" y="214313"/>
            <a:ext cx="8029575" cy="1462087"/>
          </a:xfrm>
        </p:spPr>
        <p:txBody>
          <a:bodyPr/>
          <a:lstStyle/>
          <a:p>
            <a:r>
              <a:rPr lang="en-US"/>
              <a:t>Cash Flow Diagram: </a:t>
            </a:r>
            <a:br>
              <a:rPr lang="en-US"/>
            </a:br>
            <a:r>
              <a:rPr lang="en-US"/>
              <a:t>Irregular Series (No pattern)</a:t>
            </a:r>
          </a:p>
        </p:txBody>
      </p:sp>
      <p:sp>
        <p:nvSpPr>
          <p:cNvPr id="75797" name="Text Box 21"/>
          <p:cNvSpPr txBox="1">
            <a:spLocks noChangeArrowheads="1"/>
          </p:cNvSpPr>
          <p:nvPr/>
        </p:nvSpPr>
        <p:spPr bwMode="auto">
          <a:xfrm>
            <a:off x="3184525" y="5527675"/>
            <a:ext cx="742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r>
              <a:rPr kumimoji="1" lang="en-US" sz="1800" b="1">
                <a:latin typeface="Comic Sans MS" pitchFamily="66" charset="0"/>
              </a:rPr>
              <a:t>-200</a:t>
            </a:r>
          </a:p>
        </p:txBody>
      </p:sp>
      <p:sp>
        <p:nvSpPr>
          <p:cNvPr id="75798" name="Text Box 22"/>
          <p:cNvSpPr txBox="1">
            <a:spLocks noChangeArrowheads="1"/>
          </p:cNvSpPr>
          <p:nvPr/>
        </p:nvSpPr>
        <p:spPr bwMode="auto">
          <a:xfrm>
            <a:off x="4327525" y="2022475"/>
            <a:ext cx="603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r>
              <a:rPr kumimoji="1" lang="en-US" sz="1800" b="1">
                <a:latin typeface="Comic Sans MS" pitchFamily="66" charset="0"/>
              </a:rPr>
              <a:t>300</a:t>
            </a:r>
          </a:p>
        </p:txBody>
      </p:sp>
      <p:sp>
        <p:nvSpPr>
          <p:cNvPr id="75800" name="Text Box 24"/>
          <p:cNvSpPr txBox="1">
            <a:spLocks noChangeArrowheads="1"/>
          </p:cNvSpPr>
          <p:nvPr/>
        </p:nvSpPr>
        <p:spPr bwMode="auto">
          <a:xfrm>
            <a:off x="5318125" y="5908675"/>
            <a:ext cx="742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r>
              <a:rPr kumimoji="1" lang="en-US" sz="1800" b="1">
                <a:latin typeface="Comic Sans MS" pitchFamily="66" charset="0"/>
              </a:rPr>
              <a:t>-300</a:t>
            </a:r>
          </a:p>
        </p:txBody>
      </p:sp>
      <p:sp>
        <p:nvSpPr>
          <p:cNvPr id="75801" name="Text Box 25"/>
          <p:cNvSpPr txBox="1">
            <a:spLocks noChangeArrowheads="1"/>
          </p:cNvSpPr>
          <p:nvPr/>
        </p:nvSpPr>
        <p:spPr bwMode="auto">
          <a:xfrm>
            <a:off x="1849438" y="2057400"/>
            <a:ext cx="1644650" cy="708025"/>
          </a:xfrm>
          <a:prstGeom prst="rect">
            <a:avLst/>
          </a:prstGeom>
          <a:solidFill>
            <a:srgbClr val="FFFF00"/>
          </a:solidFill>
          <a:ln w="63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 b="1" i="1" u="sng">
                <a:solidFill>
                  <a:srgbClr val="003399"/>
                </a:solidFill>
              </a:rPr>
              <a:t>No Pattern</a:t>
            </a:r>
          </a:p>
          <a:p>
            <a:r>
              <a:rPr lang="en-US" sz="2000" b="1" i="1" u="sng">
                <a:solidFill>
                  <a:srgbClr val="003399"/>
                </a:solidFill>
              </a:rPr>
              <a:t>No Shortcut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22</a:t>
            </a:fld>
            <a:endParaRPr lang="fr-CA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A0A31-37BE-4B87-8E41-7FF781D12C57}" type="slidenum">
              <a:rPr lang="fr-CA"/>
              <a:pPr/>
              <a:t>23</a:t>
            </a:fld>
            <a:endParaRPr lang="fr-CA"/>
          </a:p>
        </p:txBody>
      </p:sp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1. Functional Notation: Single Sum</a:t>
            </a:r>
            <a:endParaRPr lang="en-US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400"/>
              <a:t>Interpretation of </a:t>
            </a:r>
            <a:r>
              <a:rPr lang="en-GB" sz="2400" b="1"/>
              <a:t>(F/P,i%,N)</a:t>
            </a:r>
            <a:r>
              <a:rPr lang="en-GB" sz="2400"/>
              <a:t>?</a:t>
            </a:r>
          </a:p>
          <a:p>
            <a:pPr lvl="1"/>
            <a:r>
              <a:rPr lang="en-GB" sz="2200"/>
              <a:t>A time adjustment factor (i.e., compound amount factor) </a:t>
            </a:r>
          </a:p>
          <a:p>
            <a:pPr lvl="1"/>
            <a:r>
              <a:rPr lang="en-GB" sz="2200"/>
              <a:t>Find the future value (F) of one dollar ($1) invested now (P) at a compound interest rate of i% for N periods (years etc.)</a:t>
            </a:r>
          </a:p>
          <a:p>
            <a:pPr lvl="1"/>
            <a:r>
              <a:rPr lang="en-GB" sz="2200"/>
              <a:t>This factor MUST  be adjusted for within-year compounding greater than 1</a:t>
            </a:r>
          </a:p>
          <a:p>
            <a:pPr lvl="2"/>
            <a:r>
              <a:rPr lang="en-GB" sz="2100"/>
              <a:t>E.g., 12% compounded quarterly  </a:t>
            </a:r>
            <a:endParaRPr lang="en-US" sz="2100"/>
          </a:p>
        </p:txBody>
      </p:sp>
      <p:sp>
        <p:nvSpPr>
          <p:cNvPr id="93188" name="Text Box 4"/>
          <p:cNvSpPr txBox="1">
            <a:spLocks noChangeArrowheads="1"/>
          </p:cNvSpPr>
          <p:nvPr/>
        </p:nvSpPr>
        <p:spPr bwMode="auto">
          <a:xfrm>
            <a:off x="534988" y="5181600"/>
            <a:ext cx="8283575" cy="650875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1800" b="1"/>
              <a:t>Note: if </a:t>
            </a:r>
            <a:r>
              <a:rPr lang="en-US" sz="1800" b="1"/>
              <a:t>“N” represents years, quarters or months,</a:t>
            </a:r>
          </a:p>
          <a:p>
            <a:r>
              <a:rPr lang="en-US" sz="1800" b="1"/>
              <a:t> i% must also be an annual, quarterly or monthly interest rate respectively.</a:t>
            </a:r>
            <a:endParaRPr lang="fr-CA" sz="1800" b="1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3348E-22CF-4BD8-8351-C2959B4CA616}" type="slidenum">
              <a:rPr lang="fr-CA"/>
              <a:pPr/>
              <a:t>24</a:t>
            </a:fld>
            <a:endParaRPr lang="fr-CA"/>
          </a:p>
        </p:txBody>
      </p:sp>
      <p:sp>
        <p:nvSpPr>
          <p:cNvPr id="166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2. Functional Notation: Single Sum</a:t>
            </a:r>
            <a:endParaRPr lang="en-US"/>
          </a:p>
        </p:txBody>
      </p:sp>
      <p:sp>
        <p:nvSpPr>
          <p:cNvPr id="166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/>
              <a:t>Interpretation of </a:t>
            </a:r>
            <a:r>
              <a:rPr lang="en-GB" b="1"/>
              <a:t>(P/F,i%,N)</a:t>
            </a:r>
            <a:r>
              <a:rPr lang="en-GB"/>
              <a:t>?</a:t>
            </a:r>
          </a:p>
          <a:p>
            <a:pPr lvl="1">
              <a:lnSpc>
                <a:spcPct val="90000"/>
              </a:lnSpc>
            </a:pPr>
            <a:r>
              <a:rPr lang="en-GB"/>
              <a:t>A time adjustment factor (i.e., discount amount factor) </a:t>
            </a:r>
          </a:p>
          <a:p>
            <a:pPr lvl="1">
              <a:lnSpc>
                <a:spcPct val="90000"/>
              </a:lnSpc>
            </a:pPr>
            <a:r>
              <a:rPr lang="en-GB"/>
              <a:t>Find the present (current) value (P) of one dollar ($1) in N years at a compound interest rate of i%</a:t>
            </a:r>
          </a:p>
          <a:p>
            <a:pPr lvl="1">
              <a:lnSpc>
                <a:spcPct val="90000"/>
              </a:lnSpc>
            </a:pPr>
            <a:r>
              <a:rPr lang="en-GB"/>
              <a:t>This factor MUST  be adjusted for within-year compounding greater than 1</a:t>
            </a:r>
          </a:p>
          <a:p>
            <a:pPr lvl="2">
              <a:lnSpc>
                <a:spcPct val="90000"/>
              </a:lnSpc>
            </a:pPr>
            <a:r>
              <a:rPr lang="en-GB"/>
              <a:t>E.g., 12% compounded quarterly </a:t>
            </a:r>
            <a:endParaRPr lang="en-US"/>
          </a:p>
        </p:txBody>
      </p:sp>
      <p:sp>
        <p:nvSpPr>
          <p:cNvPr id="166916" name="Text Box 4"/>
          <p:cNvSpPr txBox="1">
            <a:spLocks noChangeArrowheads="1"/>
          </p:cNvSpPr>
          <p:nvPr/>
        </p:nvSpPr>
        <p:spPr bwMode="auto">
          <a:xfrm>
            <a:off x="1233488" y="5383213"/>
            <a:ext cx="7340600" cy="59055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1600" b="1"/>
              <a:t>Note: if </a:t>
            </a:r>
            <a:r>
              <a:rPr lang="en-US" sz="1600" b="1"/>
              <a:t>“N” represents years, quarters or months,</a:t>
            </a:r>
          </a:p>
          <a:p>
            <a:r>
              <a:rPr lang="en-US" sz="1600" b="1"/>
              <a:t> i% must also be an annual, quarterly or monthly interest rate respectively</a:t>
            </a:r>
            <a:endParaRPr lang="fr-CA" sz="1600" b="1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71C05-2457-47CB-BDB6-5966946A770C}" type="slidenum">
              <a:rPr lang="fr-CA"/>
              <a:pPr/>
              <a:t>25</a:t>
            </a:fld>
            <a:endParaRPr lang="fr-CA"/>
          </a:p>
        </p:txBody>
      </p:sp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Interest Rates</a:t>
            </a:r>
            <a:endParaRPr lang="en-US"/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A measure of the importance of time in economic analysis.</a:t>
            </a:r>
          </a:p>
          <a:p>
            <a:r>
              <a:rPr lang="en-GB"/>
              <a:t>Rate </a:t>
            </a:r>
          </a:p>
          <a:p>
            <a:pPr lvl="1"/>
            <a:r>
              <a:rPr lang="en-GB"/>
              <a:t>received by a lender for lending money (i.e., foregoing current consumption for future consumption)</a:t>
            </a:r>
          </a:p>
          <a:p>
            <a:pPr lvl="1"/>
            <a:r>
              <a:rPr lang="en-GB"/>
              <a:t>paid by a borrower for the use of a lender’s funds </a:t>
            </a:r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C10E3-8577-4E51-916E-CB0F94A3A3FE}" type="slidenum">
              <a:rPr lang="fr-CA"/>
              <a:pPr/>
              <a:t>26</a:t>
            </a:fld>
            <a:endParaRPr lang="fr-CA"/>
          </a:p>
        </p:txBody>
      </p:sp>
      <p:sp>
        <p:nvSpPr>
          <p:cNvPr id="174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/>
              <a:t>Interest Rates : Discrete or Continuous</a:t>
            </a:r>
            <a:endParaRPr lang="en-US" sz="2800"/>
          </a:p>
        </p:txBody>
      </p:sp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2400"/>
              <a:t>1.	Discrete</a:t>
            </a:r>
          </a:p>
          <a:p>
            <a:pPr lvl="1">
              <a:lnSpc>
                <a:spcPct val="90000"/>
              </a:lnSpc>
            </a:pPr>
            <a:r>
              <a:rPr lang="en-US" sz="2200"/>
              <a:t>Simple interest rate (</a:t>
            </a:r>
            <a:r>
              <a:rPr lang="en-US" sz="2200" b="1"/>
              <a:t>of no interest in this course</a:t>
            </a:r>
            <a:r>
              <a:rPr lang="en-US" sz="2200"/>
              <a:t>)</a:t>
            </a:r>
          </a:p>
          <a:p>
            <a:pPr lvl="2">
              <a:lnSpc>
                <a:spcPct val="90000"/>
              </a:lnSpc>
            </a:pPr>
            <a:r>
              <a:rPr lang="en-US" sz="2100"/>
              <a:t>No within-year compounding (m = 0) </a:t>
            </a:r>
          </a:p>
          <a:p>
            <a:pPr lvl="1">
              <a:lnSpc>
                <a:spcPct val="90000"/>
              </a:lnSpc>
            </a:pPr>
            <a:r>
              <a:rPr lang="en-US" sz="2200"/>
              <a:t>Compound interest rate</a:t>
            </a:r>
          </a:p>
          <a:p>
            <a:pPr lvl="2">
              <a:lnSpc>
                <a:spcPct val="90000"/>
              </a:lnSpc>
            </a:pPr>
            <a:r>
              <a:rPr lang="en-US" sz="2100"/>
              <a:t>Finite number (m) of within-year compounding periods</a:t>
            </a:r>
          </a:p>
          <a:p>
            <a:pPr lvl="2">
              <a:lnSpc>
                <a:spcPct val="90000"/>
              </a:lnSpc>
            </a:pPr>
            <a:r>
              <a:rPr lang="en-US" sz="2100"/>
              <a:t>12% compounded monthly (m = 12)</a:t>
            </a:r>
          </a:p>
          <a:p>
            <a:pPr lvl="2">
              <a:lnSpc>
                <a:spcPct val="90000"/>
              </a:lnSpc>
            </a:pPr>
            <a:r>
              <a:rPr lang="en-US" sz="2100"/>
              <a:t>12% compounded  quarterly (m = 4)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400"/>
              <a:t>2.	Continuous</a:t>
            </a:r>
          </a:p>
          <a:p>
            <a:pPr lvl="1">
              <a:lnSpc>
                <a:spcPct val="90000"/>
              </a:lnSpc>
            </a:pPr>
            <a:r>
              <a:rPr lang="en-US" sz="2200"/>
              <a:t>Infinite number of compounding periods</a:t>
            </a:r>
          </a:p>
          <a:p>
            <a:pPr lvl="1">
              <a:lnSpc>
                <a:spcPct val="90000"/>
              </a:lnSpc>
            </a:pPr>
            <a:r>
              <a:rPr lang="en-US" sz="2200"/>
              <a:t>m </a:t>
            </a:r>
            <a:r>
              <a:rPr lang="en-US" sz="2200">
                <a:sym typeface="Wingdings" pitchFamily="2" charset="2"/>
              </a:rPr>
              <a:t> ∞ </a:t>
            </a:r>
            <a:endParaRPr lang="en-US" sz="220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32B7-5554-4DEE-A618-90B8A9828941}" type="slidenum">
              <a:rPr lang="fr-CA"/>
              <a:pPr/>
              <a:t>27</a:t>
            </a:fld>
            <a:endParaRPr lang="fr-CA"/>
          </a:p>
        </p:txBody>
      </p:sp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Discrete interest: simple interest</a:t>
            </a:r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676400"/>
            <a:ext cx="7772400" cy="45307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2400"/>
              <a:t>Interest income is based on </a:t>
            </a:r>
          </a:p>
          <a:p>
            <a:pPr lvl="1">
              <a:lnSpc>
                <a:spcPct val="80000"/>
              </a:lnSpc>
            </a:pPr>
            <a:r>
              <a:rPr lang="en-GB" sz="2400"/>
              <a:t>the number of </a:t>
            </a:r>
            <a:r>
              <a:rPr lang="en-GB" sz="2400" u="sng"/>
              <a:t>finite</a:t>
            </a:r>
            <a:r>
              <a:rPr lang="en-GB" sz="2400"/>
              <a:t> interest periods</a:t>
            </a:r>
          </a:p>
          <a:p>
            <a:pPr lvl="1">
              <a:lnSpc>
                <a:spcPct val="80000"/>
              </a:lnSpc>
            </a:pPr>
            <a:r>
              <a:rPr lang="en-GB" sz="2400"/>
              <a:t>the amount of money initially borrowed or loaned</a:t>
            </a:r>
          </a:p>
          <a:p>
            <a:pPr lvl="1">
              <a:lnSpc>
                <a:spcPct val="80000"/>
              </a:lnSpc>
            </a:pPr>
            <a:r>
              <a:rPr lang="en-GB" sz="2400"/>
              <a:t>interest income or expense from previous periods has no bearing on total interest earned or owed</a:t>
            </a:r>
          </a:p>
          <a:p>
            <a:pPr>
              <a:lnSpc>
                <a:spcPct val="80000"/>
              </a:lnSpc>
            </a:pPr>
            <a:r>
              <a:rPr lang="en-GB" sz="2400"/>
              <a:t>F</a:t>
            </a:r>
            <a:r>
              <a:rPr lang="en-GB" sz="2400" baseline="-25000"/>
              <a:t>n</a:t>
            </a:r>
            <a:r>
              <a:rPr lang="en-GB" sz="2400"/>
              <a:t> = P + Pin = P(1+ in)</a:t>
            </a:r>
          </a:p>
          <a:p>
            <a:pPr lvl="1">
              <a:lnSpc>
                <a:spcPct val="80000"/>
              </a:lnSpc>
            </a:pPr>
            <a:r>
              <a:rPr lang="en-GB" sz="2400"/>
              <a:t>where P = amount invested (borrowed)</a:t>
            </a:r>
          </a:p>
          <a:p>
            <a:pPr lvl="1">
              <a:lnSpc>
                <a:spcPct val="80000"/>
              </a:lnSpc>
            </a:pPr>
            <a:r>
              <a:rPr lang="en-GB" sz="2400"/>
              <a:t>F = future amount = interest income + P</a:t>
            </a:r>
          </a:p>
          <a:p>
            <a:pPr lvl="1">
              <a:lnSpc>
                <a:spcPct val="80000"/>
              </a:lnSpc>
            </a:pPr>
            <a:r>
              <a:rPr lang="en-GB" sz="2400"/>
              <a:t>i = the rate of interest earned per period on the amount invested</a:t>
            </a:r>
          </a:p>
          <a:p>
            <a:pPr lvl="1">
              <a:lnSpc>
                <a:spcPct val="80000"/>
              </a:lnSpc>
            </a:pPr>
            <a:r>
              <a:rPr lang="en-GB" sz="2400"/>
              <a:t>n = the number of interest periods (e.g., number of years)</a:t>
            </a:r>
            <a:endParaRPr lang="en-US" sz="2400"/>
          </a:p>
        </p:txBody>
      </p:sp>
      <p:sp>
        <p:nvSpPr>
          <p:cNvPr id="95236" name="Rectangle 4"/>
          <p:cNvSpPr>
            <a:spLocks noChangeArrowheads="1"/>
          </p:cNvSpPr>
          <p:nvPr/>
        </p:nvSpPr>
        <p:spPr bwMode="auto">
          <a:xfrm>
            <a:off x="1295400" y="3352800"/>
            <a:ext cx="3352800" cy="381000"/>
          </a:xfrm>
          <a:prstGeom prst="rect">
            <a:avLst/>
          </a:prstGeom>
          <a:noFill/>
          <a:ln w="381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pic>
        <p:nvPicPr>
          <p:cNvPr id="263171" name="Picture 3" descr="C:\Users\claude\AppData\Local\Microsoft\Windows\Temporary Internet Files\Content.IE5\HCID0F89\MC9102171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6916" y="5486400"/>
            <a:ext cx="1536192" cy="127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84C94-11D1-4D0F-AA95-954BD275719E}" type="slidenum">
              <a:rPr lang="fr-CA"/>
              <a:pPr/>
              <a:t>28</a:t>
            </a:fld>
            <a:endParaRPr lang="fr-CA"/>
          </a:p>
        </p:txBody>
      </p:sp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Discrete Interest: compounded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sz="2400"/>
              <a:t>Interest income is based on </a:t>
            </a:r>
          </a:p>
          <a:p>
            <a:pPr lvl="1">
              <a:lnSpc>
                <a:spcPct val="90000"/>
              </a:lnSpc>
            </a:pPr>
            <a:r>
              <a:rPr lang="en-GB" sz="2400"/>
              <a:t>number of interest periods</a:t>
            </a:r>
          </a:p>
          <a:p>
            <a:pPr lvl="1">
              <a:lnSpc>
                <a:spcPct val="90000"/>
              </a:lnSpc>
            </a:pPr>
            <a:r>
              <a:rPr lang="en-GB" sz="2400"/>
              <a:t>interest earned or owed in each interest period</a:t>
            </a:r>
          </a:p>
          <a:p>
            <a:pPr lvl="1">
              <a:lnSpc>
                <a:spcPct val="90000"/>
              </a:lnSpc>
            </a:pPr>
            <a:r>
              <a:rPr lang="en-GB" sz="2400"/>
              <a:t>the amount of money borrowed or loaned </a:t>
            </a:r>
          </a:p>
          <a:p>
            <a:pPr>
              <a:lnSpc>
                <a:spcPct val="90000"/>
              </a:lnSpc>
            </a:pPr>
            <a:r>
              <a:rPr lang="en-GB" sz="2400"/>
              <a:t>	F = P(F/P, i%, N) i.e., future worth</a:t>
            </a:r>
          </a:p>
          <a:p>
            <a:pPr>
              <a:lnSpc>
                <a:spcPct val="90000"/>
              </a:lnSpc>
            </a:pPr>
            <a:r>
              <a:rPr lang="en-GB" sz="2400"/>
              <a:t>	I =  [P(1+i)</a:t>
            </a:r>
            <a:r>
              <a:rPr lang="en-GB" sz="2400" baseline="30000"/>
              <a:t>N</a:t>
            </a:r>
            <a:r>
              <a:rPr lang="en-GB" sz="2400"/>
              <a:t> – P] </a:t>
            </a:r>
            <a:r>
              <a:rPr lang="en-GB" sz="2400">
                <a:sym typeface="Wingdings" pitchFamily="2" charset="2"/>
              </a:rPr>
              <a:t> </a:t>
            </a:r>
            <a:r>
              <a:rPr lang="en-GB" sz="2400"/>
              <a:t>interest income</a:t>
            </a:r>
          </a:p>
          <a:p>
            <a:pPr lvl="2">
              <a:lnSpc>
                <a:spcPct val="90000"/>
              </a:lnSpc>
            </a:pPr>
            <a:r>
              <a:rPr lang="en-GB"/>
              <a:t>F</a:t>
            </a:r>
            <a:r>
              <a:rPr lang="en-GB" baseline="-25000"/>
              <a:t>1</a:t>
            </a:r>
            <a:r>
              <a:rPr lang="en-GB"/>
              <a:t>= P+Pi = P(1+i) [end of year 1]</a:t>
            </a:r>
          </a:p>
          <a:p>
            <a:pPr lvl="2">
              <a:lnSpc>
                <a:spcPct val="90000"/>
              </a:lnSpc>
            </a:pPr>
            <a:r>
              <a:rPr lang="en-GB"/>
              <a:t>F</a:t>
            </a:r>
            <a:r>
              <a:rPr lang="en-GB" baseline="-25000"/>
              <a:t>2</a:t>
            </a:r>
            <a:r>
              <a:rPr lang="en-GB"/>
              <a:t>= P(1+i)</a:t>
            </a:r>
            <a:r>
              <a:rPr lang="en-GB" baseline="30000"/>
              <a:t>i</a:t>
            </a:r>
            <a:r>
              <a:rPr lang="en-GB"/>
              <a:t> + P(1+i) = P(1+i)</a:t>
            </a:r>
            <a:r>
              <a:rPr lang="en-GB" baseline="30000"/>
              <a:t>2</a:t>
            </a:r>
            <a:r>
              <a:rPr lang="en-GB"/>
              <a:t> [end of year 2]</a:t>
            </a:r>
          </a:p>
          <a:p>
            <a:pPr lvl="2">
              <a:lnSpc>
                <a:spcPct val="90000"/>
              </a:lnSpc>
            </a:pPr>
            <a:r>
              <a:rPr lang="en-GB"/>
              <a:t>F</a:t>
            </a:r>
            <a:r>
              <a:rPr lang="en-GB" baseline="-25000"/>
              <a:t>3</a:t>
            </a:r>
            <a:r>
              <a:rPr lang="en-GB"/>
              <a:t>= P(1+i)</a:t>
            </a:r>
            <a:r>
              <a:rPr lang="en-GB" baseline="30000"/>
              <a:t>2</a:t>
            </a:r>
            <a:r>
              <a:rPr lang="en-GB"/>
              <a:t>i + P(1+i)</a:t>
            </a:r>
            <a:r>
              <a:rPr lang="en-GB" baseline="30000"/>
              <a:t>2</a:t>
            </a:r>
            <a:r>
              <a:rPr lang="en-GB"/>
              <a:t> = P(1+i)</a:t>
            </a:r>
            <a:r>
              <a:rPr lang="en-GB" baseline="30000"/>
              <a:t>3</a:t>
            </a:r>
            <a:r>
              <a:rPr lang="en-GB"/>
              <a:t> [end of year 3]</a:t>
            </a:r>
          </a:p>
          <a:p>
            <a:pPr>
              <a:lnSpc>
                <a:spcPct val="90000"/>
              </a:lnSpc>
            </a:pPr>
            <a:r>
              <a:rPr lang="en-GB" sz="2400"/>
              <a:t>General Formula: </a:t>
            </a:r>
            <a:r>
              <a:rPr lang="en-GB" sz="2400" b="1"/>
              <a:t>F</a:t>
            </a:r>
            <a:r>
              <a:rPr lang="en-GB" sz="2400" b="1" baseline="-25000"/>
              <a:t>n</a:t>
            </a:r>
            <a:r>
              <a:rPr lang="en-GB" sz="2400" b="1"/>
              <a:t> = P(1+i)</a:t>
            </a:r>
            <a:r>
              <a:rPr lang="en-GB" sz="2400" b="1" baseline="30000"/>
              <a:t>n</a:t>
            </a:r>
            <a:endParaRPr lang="en-GB" sz="2400" b="1"/>
          </a:p>
          <a:p>
            <a:pPr algn="just">
              <a:lnSpc>
                <a:spcPct val="90000"/>
              </a:lnSpc>
              <a:buFontTx/>
              <a:buNone/>
            </a:pPr>
            <a:endParaRPr lang="en-US" sz="2400"/>
          </a:p>
        </p:txBody>
      </p:sp>
      <p:sp>
        <p:nvSpPr>
          <p:cNvPr id="96260" name="Rectangle 4"/>
          <p:cNvSpPr>
            <a:spLocks noChangeArrowheads="1"/>
          </p:cNvSpPr>
          <p:nvPr/>
        </p:nvSpPr>
        <p:spPr bwMode="auto">
          <a:xfrm>
            <a:off x="1295400" y="5181600"/>
            <a:ext cx="4495800" cy="533400"/>
          </a:xfrm>
          <a:prstGeom prst="rect">
            <a:avLst/>
          </a:prstGeom>
          <a:noFill/>
          <a:ln w="571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EE53D-D9AD-401E-ADF0-591502A25C83}" type="slidenum">
              <a:rPr lang="fr-CA"/>
              <a:pPr/>
              <a:t>29</a:t>
            </a:fld>
            <a:endParaRPr lang="fr-CA"/>
          </a:p>
        </p:txBody>
      </p:sp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Discrete Interest Rate Calculations </a:t>
            </a:r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/>
              <a:t>$1,000 borrowed for 3 years at 14%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/>
              <a:t>	compounded annually.  </a:t>
            </a:r>
          </a:p>
          <a:p>
            <a:pPr>
              <a:lnSpc>
                <a:spcPct val="90000"/>
              </a:lnSpc>
            </a:pPr>
            <a:r>
              <a:rPr lang="en-GB"/>
              <a:t>What is the amount owed at the end of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/>
              <a:t>	three years if the money is borrowed at </a:t>
            </a:r>
          </a:p>
          <a:p>
            <a:pPr lvl="1">
              <a:lnSpc>
                <a:spcPct val="90000"/>
              </a:lnSpc>
            </a:pPr>
            <a:r>
              <a:rPr lang="en-GB" u="sng"/>
              <a:t>simple interest</a:t>
            </a:r>
            <a:r>
              <a:rPr lang="en-GB"/>
              <a:t> of 14% per year? [Example 1]</a:t>
            </a:r>
          </a:p>
          <a:p>
            <a:pPr lvl="1">
              <a:lnSpc>
                <a:spcPct val="90000"/>
              </a:lnSpc>
            </a:pPr>
            <a:r>
              <a:rPr lang="en-GB"/>
              <a:t>14% </a:t>
            </a:r>
            <a:r>
              <a:rPr lang="en-GB" u="sng"/>
              <a:t>compounded</a:t>
            </a:r>
            <a:r>
              <a:rPr lang="en-GB"/>
              <a:t> annually? [Example 2]</a:t>
            </a:r>
            <a:endParaRPr 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1: Simple Interest</a:t>
            </a:r>
          </a:p>
        </p:txBody>
      </p:sp>
      <p:graphicFrame>
        <p:nvGraphicFramePr>
          <p:cNvPr id="98452" name="Group 148"/>
          <p:cNvGraphicFramePr>
            <a:graphicFrameLocks noGrp="1"/>
          </p:cNvGraphicFramePr>
          <p:nvPr/>
        </p:nvGraphicFramePr>
        <p:xfrm>
          <a:off x="1524000" y="1828800"/>
          <a:ext cx="6705600" cy="3429002"/>
        </p:xfrm>
        <a:graphic>
          <a:graphicData uri="http://schemas.openxmlformats.org/drawingml/2006/table">
            <a:tbl>
              <a:tblPr/>
              <a:tblGrid>
                <a:gridCol w="1676400"/>
                <a:gridCol w="1676400"/>
                <a:gridCol w="1676400"/>
                <a:gridCol w="1676400"/>
              </a:tblGrid>
              <a:tr h="10080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End of year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(EOY)</a:t>
                      </a:r>
                      <a:endParaRPr kumimoji="1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Amount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Borrowed</a:t>
                      </a:r>
                      <a:endParaRPr kumimoji="1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Interest for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Period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(e.g., year)</a:t>
                      </a:r>
                      <a:endParaRPr kumimoji="1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Amount owed at EOY</a:t>
                      </a:r>
                      <a:endParaRPr kumimoji="1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48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$1,000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</a:tr>
              <a:tr h="6048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$140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$1,140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64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1,280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48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1,420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8436" name="Text Box 132"/>
          <p:cNvSpPr txBox="1">
            <a:spLocks noChangeArrowheads="1"/>
          </p:cNvSpPr>
          <p:nvPr/>
        </p:nvSpPr>
        <p:spPr bwMode="auto">
          <a:xfrm>
            <a:off x="1295400" y="5873749"/>
            <a:ext cx="6532563" cy="466725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sz="2400" b="1"/>
              <a:t>$1,280 (end of 2</a:t>
            </a:r>
            <a:r>
              <a:rPr kumimoji="1" lang="en-US" sz="2400" b="1" baseline="30000"/>
              <a:t>nd </a:t>
            </a:r>
            <a:r>
              <a:rPr kumimoji="1" lang="en-US" sz="2400" b="1"/>
              <a:t>year) = 1,000+2(0.14)1,000</a:t>
            </a:r>
          </a:p>
        </p:txBody>
      </p:sp>
      <p:sp>
        <p:nvSpPr>
          <p:cNvPr id="98453" name="Text Box 149"/>
          <p:cNvSpPr txBox="1">
            <a:spLocks noChangeArrowheads="1"/>
          </p:cNvSpPr>
          <p:nvPr/>
        </p:nvSpPr>
        <p:spPr bwMode="auto">
          <a:xfrm>
            <a:off x="3236913" y="5345113"/>
            <a:ext cx="1755775" cy="314325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b="1"/>
              <a:t>EOY ≡ End-of-year</a:t>
            </a:r>
            <a:endParaRPr lang="en-CA" b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30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2: Compound Interest</a:t>
            </a:r>
          </a:p>
        </p:txBody>
      </p:sp>
      <p:graphicFrame>
        <p:nvGraphicFramePr>
          <p:cNvPr id="99481" name="Group 153"/>
          <p:cNvGraphicFramePr>
            <a:graphicFrameLocks noGrp="1"/>
          </p:cNvGraphicFramePr>
          <p:nvPr/>
        </p:nvGraphicFramePr>
        <p:xfrm>
          <a:off x="1295400" y="1676400"/>
          <a:ext cx="7239000" cy="3174366"/>
        </p:xfrm>
        <a:graphic>
          <a:graphicData uri="http://schemas.openxmlformats.org/drawingml/2006/table">
            <a:tbl>
              <a:tblPr/>
              <a:tblGrid>
                <a:gridCol w="1809750"/>
                <a:gridCol w="1809750"/>
                <a:gridCol w="1809750"/>
                <a:gridCol w="1809750"/>
              </a:tblGrid>
              <a:tr h="6858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EOY</a:t>
                      </a:r>
                      <a:endParaRPr kumimoji="1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Amount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Borrowed</a:t>
                      </a:r>
                      <a:endParaRPr kumimoji="1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Annual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Interest</a:t>
                      </a:r>
                      <a:endParaRPr kumimoji="1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Balance at EOY</a:t>
                      </a:r>
                      <a:endParaRPr kumimoji="1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</a:t>
                      </a:r>
                      <a:endParaRPr kumimoji="1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$1,000</a:t>
                      </a:r>
                      <a:endParaRPr kumimoji="1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</a:tr>
              <a:tr h="6175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</a:t>
                      </a:r>
                      <a:endParaRPr kumimoji="1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$140</a:t>
                      </a:r>
                      <a:endParaRPr kumimoji="1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$1,140</a:t>
                      </a:r>
                      <a:endParaRPr kumimoji="1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</a:t>
                      </a:r>
                      <a:endParaRPr kumimoji="1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159.6</a:t>
                      </a:r>
                      <a:endParaRPr kumimoji="1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1,299.60</a:t>
                      </a:r>
                      <a:endParaRPr kumimoji="1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75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</a:t>
                      </a:r>
                      <a:endParaRPr kumimoji="1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181.94</a:t>
                      </a:r>
                      <a:endParaRPr kumimoji="1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1,481.54</a:t>
                      </a:r>
                      <a:endParaRPr kumimoji="1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9463" name="Text Box 135"/>
          <p:cNvSpPr txBox="1">
            <a:spLocks noChangeArrowheads="1"/>
          </p:cNvSpPr>
          <p:nvPr/>
        </p:nvSpPr>
        <p:spPr bwMode="auto">
          <a:xfrm>
            <a:off x="1676400" y="5638800"/>
            <a:ext cx="6276975" cy="466725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r>
              <a:rPr kumimoji="1" lang="en-US" sz="2000" b="1"/>
              <a:t>$</a:t>
            </a:r>
            <a:r>
              <a:rPr kumimoji="1" lang="en-US" sz="2400" b="1"/>
              <a:t>1,299.60 (end of 2</a:t>
            </a:r>
            <a:r>
              <a:rPr kumimoji="1" lang="en-US" sz="2400" b="1" baseline="30000"/>
              <a:t>nd </a:t>
            </a:r>
            <a:r>
              <a:rPr kumimoji="1" lang="en-US" sz="2400" b="1"/>
              <a:t>year) = 1,000(1+0.10)</a:t>
            </a:r>
            <a:r>
              <a:rPr kumimoji="1" lang="en-US" sz="2400" b="1" baseline="30000"/>
              <a:t>2</a:t>
            </a:r>
            <a:endParaRPr kumimoji="1" lang="en-US" sz="2400" b="1"/>
          </a:p>
        </p:txBody>
      </p:sp>
      <p:sp>
        <p:nvSpPr>
          <p:cNvPr id="99471" name="Text Box 143"/>
          <p:cNvSpPr txBox="1">
            <a:spLocks noChangeArrowheads="1"/>
          </p:cNvSpPr>
          <p:nvPr/>
        </p:nvSpPr>
        <p:spPr bwMode="auto">
          <a:xfrm>
            <a:off x="2717800" y="5054600"/>
            <a:ext cx="2197100" cy="366713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1800" b="1"/>
              <a:t>EOY ≡ End-of-year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31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0DC38-BB01-49DF-8FE3-565609F9C1D4}" type="slidenum">
              <a:rPr lang="fr-CA"/>
              <a:pPr/>
              <a:t>32</a:t>
            </a:fld>
            <a:endParaRPr lang="fr-CA"/>
          </a:p>
        </p:txBody>
      </p:sp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Interest Rate Compounding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400"/>
              <a:t>What is the frequency of within-year compounding?</a:t>
            </a:r>
          </a:p>
          <a:p>
            <a:pPr lvl="1">
              <a:lnSpc>
                <a:spcPct val="90000"/>
              </a:lnSpc>
            </a:pPr>
            <a:r>
              <a:rPr lang="en-US" sz="2400"/>
              <a:t>How many times is interest income (or expense) calculated each year? </a:t>
            </a:r>
          </a:p>
          <a:p>
            <a:pPr>
              <a:lnSpc>
                <a:spcPct val="90000"/>
              </a:lnSpc>
            </a:pPr>
            <a:r>
              <a:rPr lang="en-US" sz="2400"/>
              <a:t>Discrete interest rates</a:t>
            </a:r>
          </a:p>
          <a:p>
            <a:pPr lvl="1">
              <a:lnSpc>
                <a:spcPct val="90000"/>
              </a:lnSpc>
            </a:pPr>
            <a:r>
              <a:rPr lang="en-US" sz="2400"/>
              <a:t>Nominal</a:t>
            </a:r>
          </a:p>
          <a:p>
            <a:pPr lvl="1">
              <a:lnSpc>
                <a:spcPct val="90000"/>
              </a:lnSpc>
            </a:pPr>
            <a:r>
              <a:rPr lang="en-US" sz="2400"/>
              <a:t>Effective</a:t>
            </a:r>
          </a:p>
          <a:p>
            <a:pPr lvl="1">
              <a:lnSpc>
                <a:spcPct val="90000"/>
              </a:lnSpc>
            </a:pPr>
            <a:r>
              <a:rPr lang="en-US" sz="2400"/>
              <a:t>Actual interest rate</a:t>
            </a:r>
          </a:p>
          <a:p>
            <a:pPr>
              <a:lnSpc>
                <a:spcPct val="90000"/>
              </a:lnSpc>
            </a:pPr>
            <a:r>
              <a:rPr lang="en-US" sz="2400"/>
              <a:t>Continuous interest rates</a:t>
            </a:r>
          </a:p>
          <a:p>
            <a:pPr lvl="1">
              <a:lnSpc>
                <a:spcPct val="90000"/>
              </a:lnSpc>
            </a:pPr>
            <a:r>
              <a:rPr lang="en-US" sz="2400"/>
              <a:t>Nominal</a:t>
            </a:r>
          </a:p>
          <a:p>
            <a:pPr lvl="1">
              <a:lnSpc>
                <a:spcPct val="90000"/>
              </a:lnSpc>
            </a:pPr>
            <a:r>
              <a:rPr lang="en-US" sz="2400"/>
              <a:t>Effective</a:t>
            </a:r>
          </a:p>
          <a:p>
            <a:pPr lvl="1">
              <a:lnSpc>
                <a:spcPct val="90000"/>
              </a:lnSpc>
            </a:pPr>
            <a:r>
              <a:rPr lang="en-US" sz="2400"/>
              <a:t>Actual interest rate ≈ 0 since m </a:t>
            </a:r>
            <a:r>
              <a:rPr lang="en-US" sz="2400">
                <a:sym typeface="Wingdings" pitchFamily="2" charset="2"/>
              </a:rPr>
              <a:t> ∞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D6A6-34AE-4DE0-8EA2-9807913F0FF3}" type="slidenum">
              <a:rPr lang="fr-CA"/>
              <a:pPr/>
              <a:t>33</a:t>
            </a:fld>
            <a:endParaRPr lang="fr-CA"/>
          </a:p>
        </p:txBody>
      </p:sp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Discrete Nominal Interest Rates (r)</a:t>
            </a:r>
            <a:endParaRPr lang="en-US"/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676400"/>
            <a:ext cx="7924800" cy="44545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2000"/>
              <a:t>The complete description of an interest rate has a quantitative and a qualitative component.</a:t>
            </a:r>
          </a:p>
          <a:p>
            <a:pPr lvl="1">
              <a:lnSpc>
                <a:spcPct val="80000"/>
              </a:lnSpc>
            </a:pPr>
            <a:r>
              <a:rPr lang="en-GB" sz="2000"/>
              <a:t>Quantitative compounded = interest rate percentage (i.e., 15%)</a:t>
            </a:r>
          </a:p>
          <a:p>
            <a:pPr lvl="1">
              <a:lnSpc>
                <a:spcPct val="80000"/>
              </a:lnSpc>
            </a:pPr>
            <a:r>
              <a:rPr lang="en-GB" sz="2000"/>
              <a:t>Qualitative = the within-year frequency of compounding (i.e., once, twice … per year) </a:t>
            </a:r>
          </a:p>
          <a:p>
            <a:pPr>
              <a:lnSpc>
                <a:spcPct val="80000"/>
              </a:lnSpc>
            </a:pPr>
            <a:r>
              <a:rPr lang="en-GB" sz="2000"/>
              <a:t>Captures the </a:t>
            </a:r>
            <a:r>
              <a:rPr lang="en-GB" sz="2000" b="1"/>
              <a:t>quantitative dimension ONLY</a:t>
            </a:r>
            <a:r>
              <a:rPr lang="en-GB" sz="2000"/>
              <a:t> of an interest rate </a:t>
            </a:r>
          </a:p>
          <a:p>
            <a:pPr lvl="1">
              <a:lnSpc>
                <a:spcPct val="80000"/>
              </a:lnSpc>
            </a:pPr>
            <a:r>
              <a:rPr lang="en-GB" sz="2000"/>
              <a:t>no reference to the within-year frequency of compounding</a:t>
            </a:r>
          </a:p>
          <a:p>
            <a:pPr lvl="1">
              <a:lnSpc>
                <a:spcPct val="80000"/>
              </a:lnSpc>
            </a:pPr>
            <a:r>
              <a:rPr lang="en-GB" sz="2000"/>
              <a:t>If the interest rate is defined as </a:t>
            </a:r>
          </a:p>
          <a:p>
            <a:pPr lvl="2">
              <a:lnSpc>
                <a:spcPct val="80000"/>
              </a:lnSpc>
            </a:pPr>
            <a:r>
              <a:rPr lang="en-GB" sz="2000"/>
              <a:t>15% compounded annually, the nominal rate is 15%</a:t>
            </a:r>
          </a:p>
          <a:p>
            <a:pPr lvl="2">
              <a:lnSpc>
                <a:spcPct val="80000"/>
              </a:lnSpc>
            </a:pPr>
            <a:r>
              <a:rPr lang="en-GB" sz="2000"/>
              <a:t>12% compounded semi-annually, the nominal rate is 12%</a:t>
            </a:r>
          </a:p>
          <a:p>
            <a:pPr lvl="2">
              <a:lnSpc>
                <a:spcPct val="80000"/>
              </a:lnSpc>
            </a:pPr>
            <a:r>
              <a:rPr lang="en-GB" sz="2000"/>
              <a:t>10% compounded monthly, the nominal rate is 10%</a:t>
            </a:r>
          </a:p>
          <a:p>
            <a:pPr lvl="2">
              <a:lnSpc>
                <a:spcPct val="80000"/>
              </a:lnSpc>
            </a:pPr>
            <a:r>
              <a:rPr lang="en-GB" sz="2000"/>
              <a:t>15% compounded daily, the nominal rate is 15%</a:t>
            </a:r>
          </a:p>
          <a:p>
            <a:pPr>
              <a:lnSpc>
                <a:spcPct val="80000"/>
              </a:lnSpc>
            </a:pPr>
            <a:r>
              <a:rPr lang="en-GB" sz="2000"/>
              <a:t>The nominal rate is usually stated on an annual basis.</a:t>
            </a:r>
          </a:p>
          <a:p>
            <a:pPr lvl="1">
              <a:lnSpc>
                <a:spcPct val="80000"/>
              </a:lnSpc>
            </a:pPr>
            <a:endParaRPr lang="en-GB" sz="200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039AD-798E-4553-97F5-B7D799871111}" type="slidenum">
              <a:rPr lang="fr-CA"/>
              <a:pPr/>
              <a:t>34</a:t>
            </a:fld>
            <a:endParaRPr lang="fr-CA"/>
          </a:p>
        </p:txBody>
      </p:sp>
      <p:sp>
        <p:nvSpPr>
          <p:cNvPr id="266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/>
              <a:t>Discrete Effective and Actual Interest Rates</a:t>
            </a:r>
            <a:endParaRPr lang="en-US" sz="2800"/>
          </a:p>
        </p:txBody>
      </p:sp>
      <p:sp>
        <p:nvSpPr>
          <p:cNvPr id="266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GB" sz="2200" b="1" u="sng"/>
              <a:t>Effective Interest Rate (i)</a:t>
            </a:r>
          </a:p>
          <a:p>
            <a:pPr>
              <a:lnSpc>
                <a:spcPct val="80000"/>
              </a:lnSpc>
            </a:pPr>
            <a:r>
              <a:rPr lang="en-GB" sz="2200"/>
              <a:t>Combines the quantitative and qualitative components of an interest rate (e.g., 15% compounded semi-annually)</a:t>
            </a:r>
          </a:p>
          <a:p>
            <a:pPr>
              <a:lnSpc>
                <a:spcPct val="80000"/>
              </a:lnSpc>
            </a:pPr>
            <a:r>
              <a:rPr lang="en-GB" sz="2200"/>
              <a:t>converts an interest rate with </a:t>
            </a:r>
            <a:r>
              <a:rPr lang="en-GB" sz="2200" u="sng"/>
              <a:t>one or more within-year compounding periods</a:t>
            </a:r>
            <a:r>
              <a:rPr lang="en-GB" sz="2200"/>
              <a:t> to an equivalent interest rate compounded </a:t>
            </a:r>
            <a:r>
              <a:rPr lang="en-GB" sz="2200" u="sng"/>
              <a:t>annually</a:t>
            </a:r>
          </a:p>
          <a:p>
            <a:pPr lvl="1">
              <a:lnSpc>
                <a:spcPct val="80000"/>
              </a:lnSpc>
              <a:buFont typeface="Wingdings" pitchFamily="2" charset="2"/>
              <a:buNone/>
            </a:pPr>
            <a:r>
              <a:rPr lang="en-GB" sz="2000"/>
              <a:t>= (F- P)/P = {P(1+r/m)</a:t>
            </a:r>
            <a:r>
              <a:rPr lang="en-GB" sz="2000" baseline="30000"/>
              <a:t>m</a:t>
            </a:r>
            <a:r>
              <a:rPr lang="en-GB" sz="2000"/>
              <a:t> - P}/P [applies to one year only]</a:t>
            </a:r>
          </a:p>
          <a:p>
            <a:pPr lvl="1">
              <a:lnSpc>
                <a:spcPct val="80000"/>
              </a:lnSpc>
              <a:buFont typeface="Wingdings" pitchFamily="2" charset="2"/>
              <a:buNone/>
            </a:pPr>
            <a:r>
              <a:rPr lang="en-GB" sz="2000"/>
              <a:t>= </a:t>
            </a:r>
            <a:r>
              <a:rPr lang="en-GB" sz="2000" b="1"/>
              <a:t>(1+r/m)</a:t>
            </a:r>
            <a:r>
              <a:rPr lang="en-GB" sz="2000" b="1" baseline="30000"/>
              <a:t>m</a:t>
            </a:r>
            <a:r>
              <a:rPr lang="en-GB" sz="2000" b="1"/>
              <a:t> - 1</a:t>
            </a:r>
          </a:p>
          <a:p>
            <a:pPr>
              <a:lnSpc>
                <a:spcPct val="80000"/>
              </a:lnSpc>
            </a:pPr>
            <a:r>
              <a:rPr lang="en-GB" sz="2000"/>
              <a:t>Usually stated on an annual basis</a:t>
            </a:r>
          </a:p>
          <a:p>
            <a:pPr>
              <a:lnSpc>
                <a:spcPct val="80000"/>
              </a:lnSpc>
            </a:pPr>
            <a:endParaRPr lang="en-GB" sz="2000"/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b="1" u="sng"/>
              <a:t>Actual Interest Rate (r/m)</a:t>
            </a:r>
          </a:p>
          <a:p>
            <a:pPr>
              <a:lnSpc>
                <a:spcPct val="80000"/>
              </a:lnSpc>
            </a:pPr>
            <a:r>
              <a:rPr lang="en-GB" sz="2000"/>
              <a:t>the nominal rate (r) per within-year compounding periods (m)</a:t>
            </a:r>
          </a:p>
          <a:p>
            <a:pPr lvl="1">
              <a:lnSpc>
                <a:spcPct val="80000"/>
              </a:lnSpc>
            </a:pPr>
            <a:r>
              <a:rPr lang="en-GB" sz="2100"/>
              <a:t>12% compounded semi-annually </a:t>
            </a:r>
            <a:r>
              <a:rPr lang="en-GB" sz="2100">
                <a:sym typeface="Wingdings" pitchFamily="2" charset="2"/>
              </a:rPr>
              <a:t> 6%</a:t>
            </a:r>
            <a:endParaRPr lang="en-GB" sz="2100"/>
          </a:p>
          <a:p>
            <a:pPr lvl="1">
              <a:lnSpc>
                <a:spcPct val="80000"/>
              </a:lnSpc>
            </a:pPr>
            <a:r>
              <a:rPr lang="en-GB" sz="2100"/>
              <a:t>12% compounded monthly </a:t>
            </a:r>
            <a:r>
              <a:rPr lang="en-GB" sz="2100">
                <a:sym typeface="Wingdings" pitchFamily="2" charset="2"/>
              </a:rPr>
              <a:t> </a:t>
            </a:r>
            <a:r>
              <a:rPr lang="en-GB" sz="2100"/>
              <a:t>1%</a:t>
            </a:r>
          </a:p>
          <a:p>
            <a:pPr>
              <a:lnSpc>
                <a:spcPct val="80000"/>
              </a:lnSpc>
            </a:pPr>
            <a:endParaRPr lang="en-US" sz="200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0D53E-4276-4FD6-AE16-E2CD63DFD3E2}" type="slidenum">
              <a:rPr lang="fr-CA"/>
              <a:pPr/>
              <a:t>35</a:t>
            </a:fld>
            <a:endParaRPr lang="fr-CA"/>
          </a:p>
        </p:txBody>
      </p:sp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Example: Discrete Interest Rate</a:t>
            </a:r>
            <a:endParaRPr lang="en-US"/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Given an interest rate of 12% compounded quarterly</a:t>
            </a:r>
          </a:p>
          <a:p>
            <a:pPr lvl="1"/>
            <a:r>
              <a:rPr lang="en-US"/>
              <a:t>Nominal rate = 12%</a:t>
            </a:r>
          </a:p>
          <a:p>
            <a:pPr lvl="1"/>
            <a:r>
              <a:rPr lang="en-US"/>
              <a:t>Effective rate = [1+(0.12/4)]</a:t>
            </a:r>
            <a:r>
              <a:rPr lang="en-US" baseline="30000"/>
              <a:t>4</a:t>
            </a:r>
            <a:r>
              <a:rPr lang="en-US"/>
              <a:t> – 1 = 0.1255</a:t>
            </a:r>
          </a:p>
          <a:p>
            <a:pPr lvl="1">
              <a:buFont typeface="Wingdings" pitchFamily="2" charset="2"/>
              <a:buNone/>
            </a:pPr>
            <a:r>
              <a:rPr lang="en-US"/>
              <a:t>	= 12.55%  </a:t>
            </a:r>
          </a:p>
          <a:p>
            <a:pPr lvl="1"/>
            <a:r>
              <a:rPr lang="en-US"/>
              <a:t>Actual rate = 12%/4 = 3% per quarter</a:t>
            </a:r>
          </a:p>
          <a:p>
            <a:pPr lvl="2"/>
            <a:r>
              <a:rPr lang="en-US"/>
              <a:t>Investing $1 at </a:t>
            </a:r>
            <a:r>
              <a:rPr lang="en-US" u="sng"/>
              <a:t>3%</a:t>
            </a:r>
            <a:r>
              <a:rPr lang="en-US"/>
              <a:t> per quarter is </a:t>
            </a:r>
            <a:r>
              <a:rPr lang="en-US" b="1"/>
              <a:t>equivalent</a:t>
            </a:r>
            <a:r>
              <a:rPr lang="en-US"/>
              <a:t> to investing $1 at </a:t>
            </a:r>
            <a:r>
              <a:rPr lang="en-US" u="sng"/>
              <a:t>12.55%</a:t>
            </a:r>
            <a:r>
              <a:rPr lang="en-US"/>
              <a:t> annually</a:t>
            </a:r>
          </a:p>
          <a:p>
            <a:pPr lvl="2"/>
            <a:r>
              <a:rPr lang="en-US"/>
              <a:t>If you invest one dollar, your account balance would be $1.13 in both cases.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3548" name="Group 7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2036572"/>
              </p:ext>
            </p:extLst>
          </p:nvPr>
        </p:nvGraphicFramePr>
        <p:xfrm>
          <a:off x="381000" y="1066800"/>
          <a:ext cx="8610600" cy="4068765"/>
        </p:xfrm>
        <a:graphic>
          <a:graphicData uri="http://schemas.openxmlformats.org/drawingml/2006/table">
            <a:tbl>
              <a:tblPr/>
              <a:tblGrid>
                <a:gridCol w="3657600"/>
                <a:gridCol w="4953000"/>
              </a:tblGrid>
              <a:tr h="773113"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EXCEL</a:t>
                      </a:r>
                      <a:r>
                        <a:rPr kumimoji="1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1" lang="en-C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FUNCTIONS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773113"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Nominal and Effective Interest Rates</a:t>
                      </a:r>
                      <a:endParaRPr kumimoji="1" lang="en-CA" sz="2400" b="0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FD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630238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Function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Excel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8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Effective interest rate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 EFFECT(nominal_rate, npery)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02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Nominal interest 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 NOMINAL(effect_rate, npery)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0238"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npery ≡ number of compounding periods per year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5019-B0E0-4B51-9ED5-D769557CF637}" type="slidenum">
              <a:rPr lang="fr-CA" smtClean="0"/>
              <a:pPr/>
              <a:t>36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6682" name="Group 1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6638660"/>
              </p:ext>
            </p:extLst>
          </p:nvPr>
        </p:nvGraphicFramePr>
        <p:xfrm>
          <a:off x="685800" y="1570038"/>
          <a:ext cx="7848600" cy="4300540"/>
        </p:xfrm>
        <a:graphic>
          <a:graphicData uri="http://schemas.openxmlformats.org/drawingml/2006/table">
            <a:tbl>
              <a:tblPr/>
              <a:tblGrid>
                <a:gridCol w="4724400"/>
                <a:gridCol w="3124200"/>
              </a:tblGrid>
              <a:tr h="336550"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EXCEL</a:t>
                      </a:r>
                      <a:r>
                        <a:rPr kumimoji="1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 </a:t>
                      </a:r>
                      <a:r>
                        <a:rPr kumimoji="1" lang="en-C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FUNCTIONS</a:t>
                      </a:r>
                      <a:endParaRPr kumimoji="1" lang="en-CA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36550"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Single Sum Compounding Functions</a:t>
                      </a:r>
                      <a:endParaRPr kumimoji="1" lang="en-CA" sz="2400" b="0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Function</a:t>
                      </a:r>
                      <a:endParaRPr kumimoji="1" lang="en-CA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Excel</a:t>
                      </a:r>
                      <a:endParaRPr kumimoji="1" lang="en-CA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Future Worth of a single payment  </a:t>
                      </a:r>
                      <a:endParaRPr kumimoji="1" lang="en-CA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FV(i,N,0,P)</a:t>
                      </a:r>
                      <a:endParaRPr kumimoji="1" lang="en-CA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Present worth of a single payment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PV(i,N,0,F)</a:t>
                      </a:r>
                      <a:endParaRPr kumimoji="1" lang="en-CA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Calculating an unknown number of payment periods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NPER(i,0,P,F)</a:t>
                      </a:r>
                      <a:endParaRPr kumimoji="1" lang="en-CA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 Calculating an unknown interest 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RATE (N,0,P,F,0)</a:t>
                      </a:r>
                      <a:endParaRPr kumimoji="1" lang="en-CA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where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 ≡ interest rate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 ≡ number of interest periods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 ≡ Future worth at end of period N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 ≡ Present worth at period 0 (zero)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Guess ≡ estimate of interest rate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5019-B0E0-4B51-9ED5-D769557CF637}" type="slidenum">
              <a:rPr lang="fr-CA" smtClean="0"/>
              <a:pPr/>
              <a:t>37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9714" name="Group 9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4828237"/>
              </p:ext>
            </p:extLst>
          </p:nvPr>
        </p:nvGraphicFramePr>
        <p:xfrm>
          <a:off x="304800" y="152400"/>
          <a:ext cx="8610600" cy="5400046"/>
        </p:xfrm>
        <a:graphic>
          <a:graphicData uri="http://schemas.openxmlformats.org/drawingml/2006/table">
            <a:tbl>
              <a:tblPr/>
              <a:tblGrid>
                <a:gridCol w="6400800"/>
                <a:gridCol w="2209800"/>
              </a:tblGrid>
              <a:tr h="457200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EXCEL</a:t>
                      </a:r>
                      <a:r>
                        <a:rPr kumimoji="1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 </a:t>
                      </a:r>
                      <a:r>
                        <a:rPr kumimoji="1" lang="en-C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FUNCTIONS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36550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Annuity Functions </a:t>
                      </a:r>
                      <a:r>
                        <a:rPr kumimoji="1" lang="en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(cont’d)</a:t>
                      </a:r>
                      <a:endParaRPr kumimoji="1" lang="en-CA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Calculating the number of payment periods (N) in an annuity </a:t>
                      </a:r>
                      <a:endParaRPr kumimoji="1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=NPER(i,A,0,type)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 Calculating the periodic equal payments (capital recovery factor) </a:t>
                      </a:r>
                      <a:endParaRPr kumimoji="1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=PMT(i,N,P)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 Calculating the periodic equal payment of an annuity when its future worth (F) is specified (sinking fund) </a:t>
                      </a:r>
                      <a:endParaRPr kumimoji="1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=PMT(i,N,P,F,type)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7. Calculating the present worth of an annuity (series discount amount factor) </a:t>
                      </a:r>
                      <a:endParaRPr kumimoji="1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=PV(i,N,A)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8. Calculating the present worth of an annuity when its optional future worth (F) is specified </a:t>
                      </a:r>
                      <a:endParaRPr kumimoji="1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=PV(i,N,A,F,type)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9. Calculating the interest rate used in an annuity </a:t>
                      </a:r>
                      <a:endParaRPr kumimoji="1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=RATE(N,A,P,F,type,guess)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where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 </a:t>
                      </a: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≡</a:t>
                      </a: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interest rate per period</a:t>
                      </a:r>
                      <a:endParaRPr kumimoji="1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 </a:t>
                      </a: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≡</a:t>
                      </a: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number of interest periods</a:t>
                      </a:r>
                      <a:endParaRPr kumimoji="1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 </a:t>
                      </a: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≡</a:t>
                      </a: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present worth at period 0; F </a:t>
                      </a: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≡</a:t>
                      </a: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Future worth at end of period 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Guess </a:t>
                      </a: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≡</a:t>
                      </a: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estimate of interest rate</a:t>
                      </a:r>
                      <a:endParaRPr kumimoji="1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Per (n) </a:t>
                      </a: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≡</a:t>
                      </a: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period for which the interest is sought; must be in range 1 to nper</a:t>
                      </a:r>
                      <a:endParaRPr kumimoji="1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Nper </a:t>
                      </a: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≡</a:t>
                      </a: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total number of payment periods in an annuity</a:t>
                      </a:r>
                      <a:endParaRPr kumimoji="1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PV </a:t>
                      </a: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≡</a:t>
                      </a: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present value (now) of a series of cash flows; Fv </a:t>
                      </a: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≡</a:t>
                      </a: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future value of a series of cash flows;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Type </a:t>
                      </a: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≡</a:t>
                      </a: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indicates when cash flows are due: EOP if = 0; BOP if  = 1.</a:t>
                      </a:r>
                      <a:endParaRPr kumimoji="1" lang="en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5019-B0E0-4B51-9ED5-D769557CF637}" type="slidenum">
              <a:rPr lang="fr-CA" smtClean="0"/>
              <a:pPr/>
              <a:t>38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8735" name="Group 79"/>
          <p:cNvGraphicFramePr>
            <a:graphicFrameLocks noGrp="1"/>
          </p:cNvGraphicFramePr>
          <p:nvPr/>
        </p:nvGraphicFramePr>
        <p:xfrm>
          <a:off x="838200" y="1828800"/>
          <a:ext cx="8077200" cy="4001456"/>
        </p:xfrm>
        <a:graphic>
          <a:graphicData uri="http://schemas.openxmlformats.org/drawingml/2006/table">
            <a:tbl>
              <a:tblPr/>
              <a:tblGrid>
                <a:gridCol w="590550"/>
                <a:gridCol w="1055688"/>
                <a:gridCol w="1055687"/>
                <a:gridCol w="1074738"/>
                <a:gridCol w="1074737"/>
                <a:gridCol w="1066800"/>
                <a:gridCol w="1063625"/>
                <a:gridCol w="1095375"/>
              </a:tblGrid>
              <a:tr h="63976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DISCRETE CASH FLOW AND DISCRETE COMPOUNDING (10%)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699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CA" sz="1800" b="1" i="0" u="sng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fr-CA" sz="1800" b="1" i="0" u="sng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01638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(F/P,i%,n)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(P/F,i%,n)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(A/P,i%,n)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(P/A,i%,n)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(A/F,i%,n)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(F/A,i%,n)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(A/G,i%,n)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1.1000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0.9091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1.1000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0.9091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0.0000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1.2100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0.8264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0.5762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1.7355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0.4762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2.1000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0.4762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1.3310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0.7513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0.4021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2.4869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0.3021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3.3100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0.9366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1.4641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0.6830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0.3155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3.1699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0.2155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4.6410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1.3812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1.6105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0.6209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0.2638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3.7908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0.1638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6.1051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1.8101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98724" name="Rectangle 6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/>
              <a:t>Financial Table: Discrete Cash Flows and Discrete Compounding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39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5BE66-54B2-4AF3-8EF2-CBA41345E66E}" type="slidenum">
              <a:rPr lang="fr-CA"/>
              <a:pPr/>
              <a:t>40</a:t>
            </a:fld>
            <a:endParaRPr lang="fr-CA"/>
          </a:p>
        </p:txBody>
      </p:sp>
      <p:sp>
        <p:nvSpPr>
          <p:cNvPr id="267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/>
              <a:t>Continuous Nominal Interest Rates (r)</a:t>
            </a:r>
            <a:endParaRPr lang="en-US" sz="2800"/>
          </a:p>
        </p:txBody>
      </p:sp>
      <p:sp>
        <p:nvSpPr>
          <p:cNvPr id="267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676400"/>
            <a:ext cx="7924800" cy="4454525"/>
          </a:xfrm>
        </p:spPr>
        <p:txBody>
          <a:bodyPr/>
          <a:lstStyle/>
          <a:p>
            <a:r>
              <a:rPr lang="en-GB" sz="2000"/>
              <a:t>The complete description of an interest rate has a quantitative and a qualitative component.</a:t>
            </a:r>
          </a:p>
          <a:p>
            <a:pPr lvl="1"/>
            <a:r>
              <a:rPr lang="en-GB" sz="2000"/>
              <a:t>Quantitative compounded = interest rate percentage (i.e., 15%)</a:t>
            </a:r>
          </a:p>
          <a:p>
            <a:pPr lvl="1"/>
            <a:r>
              <a:rPr lang="en-GB" sz="2000"/>
              <a:t>Qualitative = the within-year frequency of compounding (i.e., once, twice … per year) </a:t>
            </a:r>
          </a:p>
          <a:p>
            <a:r>
              <a:rPr lang="en-GB" sz="2000"/>
              <a:t>Captures the </a:t>
            </a:r>
            <a:r>
              <a:rPr lang="en-GB" sz="2000" b="1"/>
              <a:t>quantitative dimension ONLY</a:t>
            </a:r>
            <a:r>
              <a:rPr lang="en-GB" sz="2000"/>
              <a:t> of an interest rate </a:t>
            </a:r>
          </a:p>
          <a:p>
            <a:pPr lvl="1"/>
            <a:r>
              <a:rPr lang="en-GB" sz="2000"/>
              <a:t>no reference to the within-year frequency of compounding</a:t>
            </a:r>
          </a:p>
          <a:p>
            <a:pPr lvl="1"/>
            <a:r>
              <a:rPr lang="en-GB" sz="2000"/>
              <a:t>If the interest rate is defined as </a:t>
            </a:r>
          </a:p>
          <a:p>
            <a:pPr lvl="2"/>
            <a:r>
              <a:rPr lang="en-GB" sz="2000"/>
              <a:t>15% compounded continuously </a:t>
            </a:r>
            <a:r>
              <a:rPr lang="en-GB" sz="2000">
                <a:sym typeface="Wingdings" pitchFamily="2" charset="2"/>
              </a:rPr>
              <a:t> </a:t>
            </a:r>
            <a:r>
              <a:rPr lang="en-GB" sz="2000"/>
              <a:t>nominal rate = 15%</a:t>
            </a:r>
          </a:p>
          <a:p>
            <a:pPr lvl="2"/>
            <a:r>
              <a:rPr lang="en-GB" sz="2000"/>
              <a:t>10% compounded continuously </a:t>
            </a:r>
            <a:r>
              <a:rPr lang="en-GB" sz="2000">
                <a:sym typeface="Wingdings" pitchFamily="2" charset="2"/>
              </a:rPr>
              <a:t> </a:t>
            </a:r>
            <a:r>
              <a:rPr lang="en-GB" sz="2000"/>
              <a:t>nominal rate = 10%</a:t>
            </a:r>
          </a:p>
          <a:p>
            <a:r>
              <a:rPr lang="en-GB" sz="2000"/>
              <a:t>The nominal rate is usually stated on an annual basis</a:t>
            </a:r>
          </a:p>
          <a:p>
            <a:pPr lvl="1"/>
            <a:endParaRPr lang="en-GB" sz="200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23096-52BA-40F4-BCEA-0C2A2B0C6D5A}" type="slidenum">
              <a:rPr lang="fr-CA"/>
              <a:pPr/>
              <a:t>41</a:t>
            </a:fld>
            <a:endParaRPr lang="fr-CA"/>
          </a:p>
        </p:txBody>
      </p:sp>
      <p:sp>
        <p:nvSpPr>
          <p:cNvPr id="268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/>
              <a:t>Continuous Effective and Actual Interest Rates</a:t>
            </a:r>
            <a:endParaRPr lang="en-US" sz="2800"/>
          </a:p>
        </p:txBody>
      </p:sp>
      <p:sp>
        <p:nvSpPr>
          <p:cNvPr id="268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GB" sz="2000" b="1" u="sng"/>
              <a:t>Effective Interest Rate (i)</a:t>
            </a:r>
          </a:p>
          <a:p>
            <a:pPr>
              <a:lnSpc>
                <a:spcPct val="80000"/>
              </a:lnSpc>
            </a:pPr>
            <a:r>
              <a:rPr lang="en-GB" sz="2000"/>
              <a:t>Combines the quantitative and qualitative components of an interest rate (e.g., 15% compounded continuously)</a:t>
            </a:r>
          </a:p>
          <a:p>
            <a:pPr>
              <a:lnSpc>
                <a:spcPct val="80000"/>
              </a:lnSpc>
            </a:pPr>
            <a:r>
              <a:rPr lang="en-GB" sz="2000"/>
              <a:t>Converts an interest rate with an infinite number of w</a:t>
            </a:r>
            <a:r>
              <a:rPr lang="en-GB" sz="2000" u="sng"/>
              <a:t>ithin-year compounding periods</a:t>
            </a:r>
            <a:r>
              <a:rPr lang="en-GB" sz="2000"/>
              <a:t> to an equivalent interest rate compounded </a:t>
            </a:r>
            <a:r>
              <a:rPr lang="en-GB" sz="2000" u="sng"/>
              <a:t>annually</a:t>
            </a:r>
          </a:p>
          <a:p>
            <a:pPr lvl="1">
              <a:lnSpc>
                <a:spcPct val="80000"/>
              </a:lnSpc>
            </a:pPr>
            <a:r>
              <a:rPr lang="en-GB" sz="2200"/>
              <a:t>Example: 10% compounded continuously</a:t>
            </a:r>
          </a:p>
          <a:p>
            <a:pPr>
              <a:lnSpc>
                <a:spcPct val="80000"/>
              </a:lnSpc>
            </a:pPr>
            <a:r>
              <a:rPr lang="en-GB" sz="2000"/>
              <a:t>Modify the </a:t>
            </a:r>
            <a:r>
              <a:rPr lang="en-GB" sz="2000" u="sng"/>
              <a:t>discrete</a:t>
            </a:r>
            <a:r>
              <a:rPr lang="en-GB" sz="2000"/>
              <a:t> effective rate = (1+r/m)</a:t>
            </a:r>
            <a:r>
              <a:rPr lang="en-GB" sz="2000" baseline="30000"/>
              <a:t>m</a:t>
            </a:r>
            <a:r>
              <a:rPr lang="en-GB" sz="2000"/>
              <a:t> - 1 as follows: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en-GB" sz="2000" b="1"/>
              <a:t>{[1+1/(m/r)]</a:t>
            </a:r>
            <a:r>
              <a:rPr lang="en-GB" sz="2000" b="1" baseline="30000"/>
              <a:t>m/r</a:t>
            </a:r>
            <a:r>
              <a:rPr lang="en-GB" sz="2000" b="1"/>
              <a:t>}</a:t>
            </a:r>
            <a:r>
              <a:rPr lang="en-GB" sz="2000" b="1" baseline="30000"/>
              <a:t>r</a:t>
            </a:r>
            <a:r>
              <a:rPr lang="en-GB" sz="2000" b="1"/>
              <a:t> – 1</a:t>
            </a:r>
          </a:p>
          <a:p>
            <a:pPr>
              <a:lnSpc>
                <a:spcPct val="80000"/>
              </a:lnSpc>
            </a:pPr>
            <a:r>
              <a:rPr lang="en-GB" sz="2000"/>
              <a:t>As "m" </a:t>
            </a:r>
            <a:r>
              <a:rPr lang="en-GB" sz="2000">
                <a:sym typeface="Wingdings" pitchFamily="2" charset="2"/>
              </a:rPr>
              <a:t> </a:t>
            </a:r>
            <a:r>
              <a:rPr lang="en-GB" sz="2000">
                <a:latin typeface="Verdana" pitchFamily="34" charset="0"/>
                <a:sym typeface="Wingdings" pitchFamily="2" charset="2"/>
              </a:rPr>
              <a:t>∞, </a:t>
            </a:r>
            <a:r>
              <a:rPr lang="en-GB" sz="2000"/>
              <a:t>the effective annual interest rate tends to </a:t>
            </a:r>
            <a:r>
              <a:rPr lang="en-GB" b="1"/>
              <a:t>(e</a:t>
            </a:r>
            <a:r>
              <a:rPr lang="en-GB" b="1" baseline="30000"/>
              <a:t>r</a:t>
            </a:r>
            <a:r>
              <a:rPr lang="en-GB" b="1"/>
              <a:t> - 1)</a:t>
            </a:r>
          </a:p>
          <a:p>
            <a:pPr>
              <a:lnSpc>
                <a:spcPct val="80000"/>
              </a:lnSpc>
            </a:pPr>
            <a:r>
              <a:rPr lang="en-GB" sz="1800"/>
              <a:t>Usually stated on an annual basis</a:t>
            </a:r>
          </a:p>
          <a:p>
            <a:pPr>
              <a:lnSpc>
                <a:spcPct val="80000"/>
              </a:lnSpc>
            </a:pPr>
            <a:endParaRPr lang="en-GB" sz="1800"/>
          </a:p>
          <a:p>
            <a:pPr>
              <a:lnSpc>
                <a:spcPct val="80000"/>
              </a:lnSpc>
              <a:buFontTx/>
              <a:buNone/>
            </a:pPr>
            <a:r>
              <a:rPr lang="en-GB" sz="2000" b="1" u="sng"/>
              <a:t>Actual Interest Rate (r/m)</a:t>
            </a:r>
          </a:p>
          <a:p>
            <a:pPr>
              <a:lnSpc>
                <a:spcPct val="80000"/>
              </a:lnSpc>
            </a:pPr>
            <a:r>
              <a:rPr lang="en-GB" sz="1800"/>
              <a:t>actual interest rate (r/m) ≈</a:t>
            </a:r>
            <a:r>
              <a:rPr lang="en-GB" sz="1800">
                <a:sym typeface="Wingdings" pitchFamily="2" charset="2"/>
              </a:rPr>
              <a:t>  0%</a:t>
            </a:r>
            <a:endParaRPr lang="en-GB" sz="1900"/>
          </a:p>
          <a:p>
            <a:pPr>
              <a:lnSpc>
                <a:spcPct val="80000"/>
              </a:lnSpc>
            </a:pPr>
            <a:endParaRPr lang="en-US" sz="180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FC957-42CD-4F34-AB55-5CCF6F4F2376}" type="slidenum">
              <a:rPr lang="fr-CA"/>
              <a:pPr/>
              <a:t>42</a:t>
            </a:fld>
            <a:endParaRPr lang="fr-CA"/>
          </a:p>
        </p:txBody>
      </p:sp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Example: Continuous Interest Rate</a:t>
            </a:r>
            <a:endParaRPr lang="en-US"/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buFontTx/>
              <a:buNone/>
            </a:pPr>
            <a:r>
              <a:rPr lang="en-GB" sz="2400" b="1"/>
              <a:t>Given:</a:t>
            </a:r>
            <a:r>
              <a:rPr lang="en-GB" sz="2400"/>
              <a:t> Interest rate of 15% compounded continuously</a:t>
            </a:r>
          </a:p>
          <a:p>
            <a:pPr marL="533400" indent="-533400">
              <a:buSzPct val="90000"/>
              <a:buFont typeface="Wingdings" pitchFamily="2" charset="2"/>
              <a:buAutoNum type="arabicPeriod"/>
            </a:pPr>
            <a:r>
              <a:rPr lang="en-GB" sz="2600"/>
              <a:t>Nominal rate = 15%</a:t>
            </a:r>
          </a:p>
          <a:p>
            <a:pPr marL="533400" indent="-533400">
              <a:buSzPct val="90000"/>
              <a:buFont typeface="Wingdings" pitchFamily="2" charset="2"/>
              <a:buAutoNum type="arabicPeriod"/>
            </a:pPr>
            <a:r>
              <a:rPr lang="en-GB" sz="2600"/>
              <a:t>Effective rate: </a:t>
            </a:r>
            <a:r>
              <a:rPr lang="en-GB" sz="2600" b="1"/>
              <a:t>(e</a:t>
            </a:r>
            <a:r>
              <a:rPr lang="en-GB" sz="2600" b="1" baseline="30000"/>
              <a:t>0.15 - 1</a:t>
            </a:r>
            <a:r>
              <a:rPr lang="en-GB" sz="2600" b="1"/>
              <a:t>) = 0.1618 or 16.18% compounded </a:t>
            </a:r>
            <a:r>
              <a:rPr lang="en-GB" sz="2600" b="1" u="sng"/>
              <a:t>annually</a:t>
            </a:r>
          </a:p>
          <a:p>
            <a:pPr marL="533400" indent="-533400">
              <a:buSzPct val="90000"/>
              <a:buFont typeface="Wingdings" pitchFamily="2" charset="2"/>
              <a:buAutoNum type="arabicPeriod"/>
            </a:pPr>
            <a:r>
              <a:rPr lang="en-US" sz="2600"/>
              <a:t>Actual rate </a:t>
            </a:r>
            <a:r>
              <a:rPr lang="en-US" sz="2600">
                <a:sym typeface="Wingdings" pitchFamily="2" charset="2"/>
              </a:rPr>
              <a:t> (0.15/</a:t>
            </a:r>
            <a:r>
              <a:rPr lang="en-US" sz="2600">
                <a:latin typeface="Verdana" pitchFamily="34" charset="0"/>
                <a:sym typeface="Wingdings" pitchFamily="2" charset="2"/>
              </a:rPr>
              <a:t>∞)  </a:t>
            </a:r>
            <a:r>
              <a:rPr lang="en-US" sz="2600">
                <a:sym typeface="Wingdings" pitchFamily="2" charset="2"/>
              </a:rPr>
              <a:t>0%</a:t>
            </a:r>
            <a:endParaRPr lang="en-US" sz="260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2149" name="Object 5"/>
          <p:cNvGraphicFramePr>
            <a:graphicFrameLocks noChangeAspect="1"/>
          </p:cNvGraphicFramePr>
          <p:nvPr/>
        </p:nvGraphicFramePr>
        <p:xfrm>
          <a:off x="990600" y="990600"/>
          <a:ext cx="6319838" cy="487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2170" name="Chart" r:id="rId3" imgW="5476875" imgH="3248025" progId="Excel.Chart.8">
                  <p:embed/>
                </p:oleObj>
              </mc:Choice>
              <mc:Fallback>
                <p:oleObj name="Chart" r:id="rId3" imgW="5476875" imgH="3248025" progId="Excel.Chart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990600"/>
                        <a:ext cx="6319838" cy="487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accent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2150" name="Text Box 6"/>
          <p:cNvSpPr txBox="1">
            <a:spLocks noChangeArrowheads="1"/>
          </p:cNvSpPr>
          <p:nvPr/>
        </p:nvSpPr>
        <p:spPr bwMode="auto">
          <a:xfrm>
            <a:off x="2292350" y="485775"/>
            <a:ext cx="42751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00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b="1"/>
              <a:t>Nominal Interest Rate = 10%</a:t>
            </a:r>
            <a:endParaRPr lang="fr-CA" sz="2400" b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5019-B0E0-4B51-9ED5-D769557CF637}" type="slidenum">
              <a:rPr lang="fr-CA" smtClean="0"/>
              <a:pPr/>
              <a:t>43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GB" sz="2800"/>
              <a:t>Interest Rate and Cash Flow Scenarios</a:t>
            </a:r>
            <a:endParaRPr kumimoji="1" lang="en-US" sz="2800"/>
          </a:p>
        </p:txBody>
      </p:sp>
      <p:sp>
        <p:nvSpPr>
          <p:cNvPr id="107525" name="Rectangle 5"/>
          <p:cNvSpPr>
            <a:spLocks noChangeArrowheads="1"/>
          </p:cNvSpPr>
          <p:nvPr/>
        </p:nvSpPr>
        <p:spPr bwMode="auto">
          <a:xfrm>
            <a:off x="685800" y="1676400"/>
            <a:ext cx="7848600" cy="12446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l" eaLnBrk="0" hangingPunct="0"/>
            <a:endParaRPr kumimoji="1" lang="en-US" sz="1100">
              <a:latin typeface="Tahoma" pitchFamily="34" charset="0"/>
            </a:endParaRPr>
          </a:p>
          <a:p>
            <a:pPr algn="l" eaLnBrk="0" hangingPunct="0"/>
            <a:r>
              <a:rPr kumimoji="1" lang="en-GB" sz="2000" b="1">
                <a:ea typeface="Times New Roman" pitchFamily="18" charset="0"/>
              </a:rPr>
              <a:t>Note: The frequency of within-year compounding </a:t>
            </a:r>
          </a:p>
          <a:p>
            <a:pPr algn="l" eaLnBrk="0" hangingPunct="0"/>
            <a:r>
              <a:rPr kumimoji="1" lang="en-GB" sz="2000" b="1">
                <a:ea typeface="Times New Roman" pitchFamily="18" charset="0"/>
              </a:rPr>
              <a:t>	MUST match the cash flow frequency (e.g., monthly 	cash flows </a:t>
            </a:r>
            <a:r>
              <a:rPr kumimoji="1" lang="en-GB" sz="2400" b="1">
                <a:ea typeface="Times New Roman" pitchFamily="18" charset="0"/>
              </a:rPr>
              <a:t>AND</a:t>
            </a:r>
            <a:r>
              <a:rPr kumimoji="1" lang="en-GB" sz="2000" b="1">
                <a:ea typeface="Times New Roman" pitchFamily="18" charset="0"/>
              </a:rPr>
              <a:t> monthly compounding).</a:t>
            </a:r>
            <a:endParaRPr kumimoji="1" lang="en-US" sz="2000" b="1"/>
          </a:p>
        </p:txBody>
      </p:sp>
      <p:graphicFrame>
        <p:nvGraphicFramePr>
          <p:cNvPr id="107594" name="Group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4781289"/>
              </p:ext>
            </p:extLst>
          </p:nvPr>
        </p:nvGraphicFramePr>
        <p:xfrm>
          <a:off x="1066800" y="3352800"/>
          <a:ext cx="7162800" cy="2590801"/>
        </p:xfrm>
        <a:graphic>
          <a:graphicData uri="http://schemas.openxmlformats.org/drawingml/2006/table">
            <a:tbl>
              <a:tblPr/>
              <a:tblGrid>
                <a:gridCol w="2133600"/>
                <a:gridCol w="2438400"/>
                <a:gridCol w="2590800"/>
              </a:tblGrid>
              <a:tr h="644525">
                <a:tc row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Cash Flows</a:t>
                      </a:r>
                      <a:r>
                        <a:rPr kumimoji="1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 </a:t>
                      </a:r>
                      <a:r>
                        <a:rPr kumimoji="1" 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ea typeface="Times New Roman" pitchFamily="18" charset="0"/>
                          <a:cs typeface="Courier New" pitchFamily="49" charset="0"/>
                        </a:rPr>
                        <a:t>↓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Compound Interest 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649288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1. DISCRETE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	2. CONTINUOUS 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457200" marR="0" lvl="0" indent="-4572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DISCRETE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	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	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92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2. CONTINUOUS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	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	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7585" name="Rectangle 65"/>
          <p:cNvSpPr>
            <a:spLocks noChangeArrowheads="1"/>
          </p:cNvSpPr>
          <p:nvPr/>
        </p:nvSpPr>
        <p:spPr bwMode="auto">
          <a:xfrm>
            <a:off x="-538163" y="4387850"/>
            <a:ext cx="9144001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 eaLnBrk="0" hangingPunct="0"/>
            <a:endParaRPr kumimoji="1" lang="en-CA" sz="2400">
              <a:latin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44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u="sng"/>
              <a:t>Scenario A</a:t>
            </a:r>
            <a:r>
              <a:rPr lang="en-US" sz="2800"/>
              <a:t/>
            </a:r>
            <a:br>
              <a:rPr lang="en-US" sz="2800"/>
            </a:br>
            <a:r>
              <a:rPr lang="en-US" sz="2800"/>
              <a:t> Discrete Compounding and Cash Flows</a:t>
            </a:r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lnSpc>
                <a:spcPct val="90000"/>
              </a:lnSpc>
            </a:pPr>
            <a:r>
              <a:rPr lang="en-GB" sz="2000"/>
              <a:t>Most common situation (Mismatch)</a:t>
            </a:r>
          </a:p>
          <a:p>
            <a:pPr marL="952500" lvl="1" indent="-495300">
              <a:lnSpc>
                <a:spcPct val="90000"/>
              </a:lnSpc>
            </a:pPr>
            <a:r>
              <a:rPr lang="en-GB" sz="2000"/>
              <a:t>cash flow frequency and interest compounding differ</a:t>
            </a:r>
          </a:p>
          <a:p>
            <a:pPr marL="1352550" lvl="2" indent="-438150">
              <a:lnSpc>
                <a:spcPct val="90000"/>
              </a:lnSpc>
            </a:pPr>
            <a:r>
              <a:rPr lang="en-GB" sz="1800"/>
              <a:t>10</a:t>
            </a:r>
            <a:r>
              <a:rPr lang="en-GB" sz="1800" b="1"/>
              <a:t> annual </a:t>
            </a:r>
            <a:r>
              <a:rPr lang="en-GB" sz="1800"/>
              <a:t>deposits in a bank account that pays interest at 5% </a:t>
            </a:r>
            <a:r>
              <a:rPr lang="en-GB" sz="1800" b="1"/>
              <a:t>compounded quarterly</a:t>
            </a:r>
          </a:p>
          <a:p>
            <a:pPr marL="533400" indent="-533400">
              <a:lnSpc>
                <a:spcPct val="90000"/>
              </a:lnSpc>
            </a:pPr>
            <a:r>
              <a:rPr lang="en-GB" sz="2000"/>
              <a:t>Three possible situations </a:t>
            </a:r>
          </a:p>
          <a:p>
            <a:pPr marL="952500" lvl="1" indent="-495300">
              <a:lnSpc>
                <a:spcPct val="90000"/>
              </a:lnSpc>
              <a:buSzPct val="85000"/>
              <a:buFont typeface="Wingdings" pitchFamily="2" charset="2"/>
              <a:buAutoNum type="arabicPeriod"/>
            </a:pPr>
            <a:r>
              <a:rPr lang="en-GB" sz="2400"/>
              <a:t>frequency of within-year compounding = cash flow frequency</a:t>
            </a:r>
          </a:p>
          <a:p>
            <a:pPr marL="952500" lvl="1" indent="-495300">
              <a:lnSpc>
                <a:spcPct val="90000"/>
              </a:lnSpc>
              <a:buSzPct val="85000"/>
              <a:buFont typeface="Wingdings" pitchFamily="2" charset="2"/>
              <a:buAutoNum type="arabicPeriod"/>
            </a:pPr>
            <a:r>
              <a:rPr lang="en-GB" sz="2400"/>
              <a:t>frequency of within-year compounding </a:t>
            </a:r>
            <a:r>
              <a:rPr lang="en-US" sz="2400"/>
              <a:t>&gt;</a:t>
            </a:r>
            <a:r>
              <a:rPr lang="en-GB" sz="2400"/>
              <a:t> cash flow frequency</a:t>
            </a:r>
          </a:p>
          <a:p>
            <a:pPr marL="952500" lvl="1" indent="-495300">
              <a:lnSpc>
                <a:spcPct val="90000"/>
              </a:lnSpc>
              <a:buSzPct val="85000"/>
              <a:buFont typeface="Wingdings" pitchFamily="2" charset="2"/>
              <a:buAutoNum type="arabicPeriod"/>
            </a:pPr>
            <a:r>
              <a:rPr lang="en-GB" sz="2400"/>
              <a:t>frequency of within-year compounding &lt; cash flow frequency</a:t>
            </a:r>
          </a:p>
        </p:txBody>
      </p:sp>
      <p:graphicFrame>
        <p:nvGraphicFramePr>
          <p:cNvPr id="108571" name="Group 27"/>
          <p:cNvGraphicFramePr>
            <a:graphicFrameLocks noGrp="1"/>
          </p:cNvGraphicFramePr>
          <p:nvPr/>
        </p:nvGraphicFramePr>
        <p:xfrm>
          <a:off x="4724400" y="5105400"/>
          <a:ext cx="3733800" cy="1325880"/>
        </p:xfrm>
        <a:graphic>
          <a:graphicData uri="http://schemas.openxmlformats.org/drawingml/2006/table">
            <a:tbl>
              <a:tblPr/>
              <a:tblGrid>
                <a:gridCol w="1219200"/>
                <a:gridCol w="1163638"/>
                <a:gridCol w="1350962"/>
              </a:tblGrid>
              <a:tr h="265113">
                <a:tc row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CASH FLOWS</a:t>
                      </a: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↓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INTEREST RATE COMPOUNDING SITUATIONS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68288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DISCRETE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2. CONTINUOUS 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457200" marR="0" lvl="0" indent="-4572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1.DISCRETE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2.CONTINUOUS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9EFC5-FE3C-4F2E-BCC7-E82C08D5C374}" type="slidenum">
              <a:rPr lang="fr-CA" smtClean="0"/>
              <a:pPr/>
              <a:t>45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2A686-D5AB-4BE7-BBE6-526D45BA09DE}" type="slidenum">
              <a:rPr lang="fr-CA"/>
              <a:pPr/>
              <a:t>46</a:t>
            </a:fld>
            <a:endParaRPr lang="fr-CA"/>
          </a:p>
        </p:txBody>
      </p:sp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/>
              <a:t>Interest Rate and Cash Flow Mismatch</a:t>
            </a:r>
            <a:endParaRPr lang="en-US" sz="2800" u="sng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endParaRPr lang="en-GB" sz="2000" dirty="0"/>
          </a:p>
          <a:p>
            <a:pPr>
              <a:lnSpc>
                <a:spcPct val="90000"/>
              </a:lnSpc>
            </a:pPr>
            <a:r>
              <a:rPr lang="en-GB" sz="2000" dirty="0"/>
              <a:t>Formula for determining the effective interest rate that matches the cash flow </a:t>
            </a:r>
            <a:r>
              <a:rPr lang="en-GB" sz="2000" dirty="0" smtClean="0"/>
              <a:t>frequency. The </a:t>
            </a:r>
            <a:r>
              <a:rPr lang="en-GB" sz="2000" dirty="0"/>
              <a:t>interest rate per cash flow period is 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n-GB" sz="2400" b="1" dirty="0"/>
              <a:t>(1+r/m)</a:t>
            </a:r>
            <a:r>
              <a:rPr lang="en-GB" sz="2400" b="1" baseline="30000" dirty="0"/>
              <a:t>(m/k)</a:t>
            </a:r>
            <a:r>
              <a:rPr lang="en-GB" sz="2400" b="1" dirty="0"/>
              <a:t> - 1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sz="2000" dirty="0"/>
              <a:t>	where </a:t>
            </a:r>
          </a:p>
          <a:p>
            <a:pPr lvl="1">
              <a:lnSpc>
                <a:spcPct val="90000"/>
              </a:lnSpc>
            </a:pPr>
            <a:r>
              <a:rPr lang="en-GB" sz="2000" dirty="0"/>
              <a:t>“m” is the number of within-year interest periods</a:t>
            </a:r>
          </a:p>
          <a:p>
            <a:pPr lvl="2">
              <a:lnSpc>
                <a:spcPct val="90000"/>
              </a:lnSpc>
            </a:pPr>
            <a:r>
              <a:rPr lang="en-GB" sz="1800" dirty="0">
                <a:sym typeface="WP TypographicSymbols" pitchFamily="2" charset="0"/>
              </a:rPr>
              <a:t>if quarterly compounding, m=4</a:t>
            </a:r>
          </a:p>
          <a:p>
            <a:pPr lvl="1">
              <a:lnSpc>
                <a:spcPct val="90000"/>
              </a:lnSpc>
            </a:pPr>
            <a:r>
              <a:rPr lang="en-GB" sz="2000" dirty="0">
                <a:sym typeface="WP TypographicSymbols" pitchFamily="2" charset="0"/>
              </a:rPr>
              <a:t>“</a:t>
            </a:r>
            <a:r>
              <a:rPr lang="en-GB" sz="2000" dirty="0"/>
              <a:t>r” is the nominal rate of interest per year</a:t>
            </a:r>
            <a:endParaRPr lang="en-GB" sz="2000" dirty="0">
              <a:sym typeface="WP TypographicSymbols" pitchFamily="2" charset="0"/>
            </a:endParaRPr>
          </a:p>
          <a:p>
            <a:pPr lvl="1">
              <a:lnSpc>
                <a:spcPct val="90000"/>
              </a:lnSpc>
            </a:pPr>
            <a:r>
              <a:rPr lang="en-GB" sz="2000" dirty="0">
                <a:sym typeface="WP TypographicSymbols" pitchFamily="2" charset="0"/>
              </a:rPr>
              <a:t>“</a:t>
            </a:r>
            <a:r>
              <a:rPr lang="en-GB" sz="2000" dirty="0"/>
              <a:t>k” is the frequency of cash flow per year </a:t>
            </a:r>
            <a:r>
              <a:rPr lang="en-US" sz="2000" dirty="0"/>
              <a:t> 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D74EA-1258-42BF-845B-CFB2CEC70574}" type="slidenum">
              <a:rPr lang="fr-CA"/>
              <a:pPr/>
              <a:t>47</a:t>
            </a:fld>
            <a:endParaRPr lang="fr-CA"/>
          </a:p>
        </p:txBody>
      </p:sp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/>
              <a:t>Example</a:t>
            </a:r>
            <a:r>
              <a:rPr lang="en-US"/>
              <a:t/>
            </a:r>
            <a:br>
              <a:rPr lang="en-US"/>
            </a:br>
            <a:r>
              <a:rPr lang="en-US"/>
              <a:t>Frequency Mismatch</a:t>
            </a:r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GB" sz="2400" u="sng" dirty="0"/>
              <a:t>Quarterly </a:t>
            </a:r>
            <a:r>
              <a:rPr lang="en-GB" sz="2400" dirty="0"/>
              <a:t>deposits of $1,000 in a bank account that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dirty="0"/>
              <a:t>pays interest at a rate of 12% compounded </a:t>
            </a:r>
            <a:r>
              <a:rPr lang="en-GB" sz="2400" u="sng" dirty="0"/>
              <a:t>monthly</a:t>
            </a:r>
            <a:r>
              <a:rPr lang="en-GB" sz="2400" dirty="0"/>
              <a:t>.</a:t>
            </a:r>
          </a:p>
          <a:p>
            <a:pPr lvl="1">
              <a:lnSpc>
                <a:spcPct val="80000"/>
              </a:lnSpc>
            </a:pPr>
            <a:r>
              <a:rPr lang="en-GB" sz="2200" dirty="0"/>
              <a:t>If the first $1,000 deposit is made in 3 months from now, find the account balance after 5 years.</a:t>
            </a:r>
          </a:p>
          <a:p>
            <a:pPr>
              <a:lnSpc>
                <a:spcPct val="80000"/>
              </a:lnSpc>
            </a:pPr>
            <a:r>
              <a:rPr lang="en-GB" sz="2400" dirty="0"/>
              <a:t>m = 12 and k = 4</a:t>
            </a:r>
          </a:p>
          <a:p>
            <a:pPr>
              <a:lnSpc>
                <a:spcPct val="80000"/>
              </a:lnSpc>
            </a:pPr>
            <a:r>
              <a:rPr lang="en-GB" sz="2400" dirty="0"/>
              <a:t>Effective interest rate per quarter becomes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dirty="0"/>
              <a:t>	(1+[0.12/12])</a:t>
            </a:r>
            <a:r>
              <a:rPr lang="en-GB" sz="2400" b="1" baseline="30000" dirty="0"/>
              <a:t>(12/4)</a:t>
            </a:r>
            <a:r>
              <a:rPr lang="en-GB" sz="2400" dirty="0"/>
              <a:t> -1 = 0.0303 or 3.03% per quarter</a:t>
            </a:r>
          </a:p>
          <a:p>
            <a:pPr>
              <a:lnSpc>
                <a:spcPct val="80000"/>
              </a:lnSpc>
            </a:pPr>
            <a:r>
              <a:rPr lang="en-GB" sz="2400" dirty="0"/>
              <a:t>F = A(F/</a:t>
            </a:r>
            <a:r>
              <a:rPr lang="en-GB" sz="2400" dirty="0" err="1"/>
              <a:t>A,i%,N</a:t>
            </a:r>
            <a:r>
              <a:rPr lang="en-GB" sz="2400" dirty="0"/>
              <a:t>)</a:t>
            </a:r>
          </a:p>
          <a:p>
            <a:pPr>
              <a:lnSpc>
                <a:spcPct val="80000"/>
              </a:lnSpc>
            </a:pPr>
            <a:r>
              <a:rPr lang="en-GB" sz="2400" dirty="0"/>
              <a:t>F = 1,000[F/A,3.03%,5(4)]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dirty="0"/>
              <a:t>	F = 1,000(F/A,3.03%,20) = 1,000(26.9525)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dirty="0"/>
              <a:t>	F = $26,952.50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dirty="0"/>
              <a:t> 	This formula applies only to discrete interest and cash flow situations. </a:t>
            </a:r>
            <a:endParaRPr lang="en-US" sz="2400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u="sng"/>
              <a:t>Scenario B</a:t>
            </a:r>
            <a:r>
              <a:rPr lang="en-US" sz="2800"/>
              <a:t/>
            </a:r>
            <a:br>
              <a:rPr lang="en-US" sz="2800"/>
            </a:br>
            <a:r>
              <a:rPr lang="en-US" sz="2800"/>
              <a:t>Continuous Compounding: </a:t>
            </a:r>
            <a:br>
              <a:rPr lang="en-US" sz="2800"/>
            </a:br>
            <a:r>
              <a:rPr lang="en-US" sz="2800"/>
              <a:t>Discrete Cash Flows</a:t>
            </a:r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828800"/>
            <a:ext cx="7924800" cy="43021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2400" dirty="0"/>
              <a:t>Interest credited (or calculated) on an on-going basis [e.g., 5% compounded continuously] </a:t>
            </a:r>
          </a:p>
          <a:p>
            <a:pPr>
              <a:lnSpc>
                <a:spcPct val="90000"/>
              </a:lnSpc>
            </a:pPr>
            <a:r>
              <a:rPr lang="en-GB" sz="2400" dirty="0"/>
              <a:t>Deposits (or payments) are made at fixed times during a year (e.g., $200 at the end of each 5-year period)</a:t>
            </a:r>
          </a:p>
          <a:p>
            <a:pPr>
              <a:lnSpc>
                <a:spcPct val="90000"/>
              </a:lnSpc>
            </a:pPr>
            <a:r>
              <a:rPr lang="en-GB" sz="2400" u="sng" dirty="0" smtClean="0"/>
              <a:t>Example</a:t>
            </a:r>
            <a:r>
              <a:rPr lang="en-GB" sz="2400" dirty="0" smtClean="0"/>
              <a:t>: </a:t>
            </a:r>
            <a:r>
              <a:rPr lang="en-GB" sz="2400" dirty="0"/>
              <a:t>How much money would you have in an account fifteen (15) years from now if you made fifteen (15) end-of-year deposits of $1,000 each?</a:t>
            </a:r>
          </a:p>
          <a:p>
            <a:pPr lvl="1">
              <a:lnSpc>
                <a:spcPct val="90000"/>
              </a:lnSpc>
            </a:pPr>
            <a:r>
              <a:rPr lang="en-GB" sz="2200" dirty="0"/>
              <a:t>The first $1,000 deposit is made one year from now and the account pays interest at a rate of 10% compounded continuously. </a:t>
            </a:r>
            <a:endParaRPr lang="en-US" sz="2200" dirty="0"/>
          </a:p>
        </p:txBody>
      </p:sp>
      <p:graphicFrame>
        <p:nvGraphicFramePr>
          <p:cNvPr id="109572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9666102"/>
              </p:ext>
            </p:extLst>
          </p:nvPr>
        </p:nvGraphicFramePr>
        <p:xfrm>
          <a:off x="2362200" y="5334000"/>
          <a:ext cx="3733800" cy="1325880"/>
        </p:xfrm>
        <a:graphic>
          <a:graphicData uri="http://schemas.openxmlformats.org/drawingml/2006/table">
            <a:tbl>
              <a:tblPr/>
              <a:tblGrid>
                <a:gridCol w="1219200"/>
                <a:gridCol w="1163638"/>
                <a:gridCol w="1350962"/>
              </a:tblGrid>
              <a:tr h="265113">
                <a:tc row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CASH FLOWS</a:t>
                      </a:r>
                      <a:r>
                        <a:rPr kumimoji="1" lang="en-GB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↓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INTEREST RATE COMPOUNDING SITUATIONS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68288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DISCRETE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2. CONTINUOUS 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457200" marR="0" lvl="0" indent="-4572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1.DISCRETE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2.CONTINUOUS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9EFC5-FE3C-4F2E-BCC7-E82C08D5C374}" type="slidenum">
              <a:rPr lang="fr-CA" smtClean="0"/>
              <a:pPr/>
              <a:t>48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u="sng"/>
              <a:t>Scenario B</a:t>
            </a:r>
            <a:r>
              <a:rPr lang="en-US" sz="2800"/>
              <a:t/>
            </a:r>
            <a:br>
              <a:rPr lang="en-US" sz="2800"/>
            </a:br>
            <a:r>
              <a:rPr lang="en-US" sz="2800"/>
              <a:t>Continuous Compounding:</a:t>
            </a:r>
            <a:br>
              <a:rPr lang="en-US" sz="2800"/>
            </a:br>
            <a:r>
              <a:rPr lang="en-US" sz="2800"/>
              <a:t> Discrete Cash Flows</a:t>
            </a:r>
          </a:p>
        </p:txBody>
      </p:sp>
      <p:sp>
        <p:nvSpPr>
          <p:cNvPr id="176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905000"/>
            <a:ext cx="7924800" cy="4225925"/>
          </a:xfrm>
        </p:spPr>
        <p:txBody>
          <a:bodyPr/>
          <a:lstStyle/>
          <a:p>
            <a:pPr marL="609600" indent="-609600">
              <a:lnSpc>
                <a:spcPct val="80000"/>
              </a:lnSpc>
            </a:pPr>
            <a:r>
              <a:rPr lang="en-US" sz="2400"/>
              <a:t>There are two possible solutions to the previous example</a:t>
            </a:r>
          </a:p>
          <a:p>
            <a:pPr marL="990600" lvl="1" indent="-533400">
              <a:lnSpc>
                <a:spcPct val="80000"/>
              </a:lnSpc>
              <a:buSzTx/>
              <a:buFont typeface="Wingdings" pitchFamily="2" charset="2"/>
              <a:buAutoNum type="arabicPeriod"/>
            </a:pPr>
            <a:r>
              <a:rPr lang="en-US" sz="2200"/>
              <a:t>Use the appropriate interest rate factor for calculating the Future Worth of discrete cash flow and continuous interest compounding situations</a:t>
            </a:r>
          </a:p>
          <a:p>
            <a:pPr marL="1371600" lvl="2" indent="-457200">
              <a:lnSpc>
                <a:spcPct val="80000"/>
              </a:lnSpc>
              <a:buSzTx/>
            </a:pPr>
            <a:r>
              <a:rPr lang="en-US" sz="2100"/>
              <a:t>discussed later</a:t>
            </a:r>
          </a:p>
          <a:p>
            <a:pPr marL="990600" lvl="1" indent="-533400">
              <a:lnSpc>
                <a:spcPct val="80000"/>
              </a:lnSpc>
              <a:buSzTx/>
              <a:buFont typeface="Wingdings" pitchFamily="2" charset="2"/>
              <a:buAutoNum type="arabicPeriod"/>
            </a:pPr>
            <a:r>
              <a:rPr lang="en-US" sz="2200"/>
              <a:t>Convert the 10% continuous interest rate to an equivalent annual compounding interest rate and use the appropriate discrete cash flow and discrete compounding interest factor </a:t>
            </a:r>
          </a:p>
        </p:txBody>
      </p:sp>
      <p:graphicFrame>
        <p:nvGraphicFramePr>
          <p:cNvPr id="176132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8151280"/>
              </p:ext>
            </p:extLst>
          </p:nvPr>
        </p:nvGraphicFramePr>
        <p:xfrm>
          <a:off x="2667000" y="4953000"/>
          <a:ext cx="3733800" cy="1325880"/>
        </p:xfrm>
        <a:graphic>
          <a:graphicData uri="http://schemas.openxmlformats.org/drawingml/2006/table">
            <a:tbl>
              <a:tblPr/>
              <a:tblGrid>
                <a:gridCol w="1219200"/>
                <a:gridCol w="1163638"/>
                <a:gridCol w="1350962"/>
              </a:tblGrid>
              <a:tr h="265113">
                <a:tc row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CASH FLOWS</a:t>
                      </a:r>
                      <a:r>
                        <a:rPr kumimoji="1" lang="en-GB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↓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INTEREST RATE COMPOUNDING SITUATIONS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68288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DISCRETE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2. CONTINUOUS 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457200" marR="0" lvl="0" indent="-4572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1.DISCRETE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2.CONTINUOUS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9EFC5-FE3C-4F2E-BCC7-E82C08D5C374}" type="slidenum">
              <a:rPr lang="fr-CA" smtClean="0"/>
              <a:pPr/>
              <a:t>49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F6591-030C-4077-8A48-EE15B0333758}" type="slidenum">
              <a:rPr lang="fr-CA"/>
              <a:pPr/>
              <a:t>50</a:t>
            </a:fld>
            <a:endParaRPr lang="fr-CA"/>
          </a:p>
        </p:txBody>
      </p:sp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304800"/>
            <a:ext cx="7772400" cy="1143000"/>
          </a:xfrm>
        </p:spPr>
        <p:txBody>
          <a:bodyPr/>
          <a:lstStyle/>
          <a:p>
            <a:r>
              <a:rPr lang="en-US"/>
              <a:t>Continuous Cash Flows</a:t>
            </a:r>
          </a:p>
        </p:txBody>
      </p:sp>
      <p:sp>
        <p:nvSpPr>
          <p:cNvPr id="151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/>
              <a:t>uniform (step)</a:t>
            </a:r>
          </a:p>
          <a:p>
            <a:pPr lvl="1">
              <a:buSzPct val="85000"/>
            </a:pPr>
            <a:r>
              <a:rPr lang="en-GB"/>
              <a:t>Continuous, constant cash flow throughout a period of time (e.g., one year) which is equivalent to an aggregate amount</a:t>
            </a:r>
          </a:p>
          <a:p>
            <a:pPr lvl="1">
              <a:buSzPct val="85000"/>
            </a:pPr>
            <a:r>
              <a:rPr lang="en-GB"/>
              <a:t>only geometric series studied in this course</a:t>
            </a:r>
          </a:p>
          <a:p>
            <a:r>
              <a:rPr lang="en-GB"/>
              <a:t>gradient (ramp)</a:t>
            </a:r>
          </a:p>
          <a:p>
            <a:r>
              <a:rPr lang="en-GB"/>
              <a:t>decay</a:t>
            </a:r>
          </a:p>
          <a:p>
            <a:r>
              <a:rPr lang="en-GB"/>
              <a:t>exponential</a:t>
            </a:r>
          </a:p>
          <a:p>
            <a:r>
              <a:rPr lang="en-GB"/>
              <a:t>growth</a:t>
            </a:r>
            <a:endParaRPr lang="en-US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u="sng"/>
              <a:t>SCENARIO C</a:t>
            </a:r>
            <a:r>
              <a:rPr lang="en-US" sz="2800"/>
              <a:t> </a:t>
            </a:r>
            <a:br>
              <a:rPr lang="en-US" sz="2800"/>
            </a:br>
            <a:r>
              <a:rPr lang="en-US" sz="2800"/>
              <a:t>Discrete Compounding &amp; </a:t>
            </a:r>
            <a:br>
              <a:rPr lang="en-US" sz="2800"/>
            </a:br>
            <a:r>
              <a:rPr lang="en-US" sz="2800"/>
              <a:t>Continuous Cash Flows</a:t>
            </a:r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2688" y="1828800"/>
            <a:ext cx="7772400" cy="430371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2400" dirty="0"/>
              <a:t>The cash flow frequency has no effect on the interest owed or owing during specific periods of the year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u="sng" dirty="0" smtClean="0"/>
              <a:t>Example</a:t>
            </a:r>
            <a:endParaRPr lang="en-GB" sz="2400" u="sng" dirty="0"/>
          </a:p>
          <a:p>
            <a:pPr>
              <a:lnSpc>
                <a:spcPct val="80000"/>
              </a:lnSpc>
            </a:pPr>
            <a:r>
              <a:rPr lang="en-GB" sz="2400" dirty="0"/>
              <a:t>Busy toll booth on a major New England highway collects about $1 million in fees evenly distributed throughout the year (day and night). </a:t>
            </a:r>
          </a:p>
          <a:p>
            <a:pPr>
              <a:lnSpc>
                <a:spcPct val="80000"/>
              </a:lnSpc>
            </a:pPr>
            <a:r>
              <a:rPr lang="en-GB" sz="2400" dirty="0"/>
              <a:t>Interest rate is 12% compounded quarterly</a:t>
            </a:r>
          </a:p>
          <a:p>
            <a:pPr>
              <a:lnSpc>
                <a:spcPct val="80000"/>
              </a:lnSpc>
            </a:pPr>
            <a:r>
              <a:rPr lang="en-GB" sz="2400" dirty="0"/>
              <a:t>Actual interest rate = 3% per quarter</a:t>
            </a:r>
          </a:p>
          <a:p>
            <a:pPr>
              <a:lnSpc>
                <a:spcPct val="80000"/>
              </a:lnSpc>
            </a:pPr>
            <a:r>
              <a:rPr lang="en-GB" sz="2400" dirty="0"/>
              <a:t>Effective cash flow = $1M/4 or $250K per quarter.</a:t>
            </a:r>
          </a:p>
          <a:p>
            <a:pPr algn="just">
              <a:lnSpc>
                <a:spcPct val="80000"/>
              </a:lnSpc>
            </a:pPr>
            <a:endParaRPr lang="en-US" sz="2400" dirty="0"/>
          </a:p>
        </p:txBody>
      </p:sp>
      <p:graphicFrame>
        <p:nvGraphicFramePr>
          <p:cNvPr id="110596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4348090"/>
              </p:ext>
            </p:extLst>
          </p:nvPr>
        </p:nvGraphicFramePr>
        <p:xfrm>
          <a:off x="3200400" y="4953000"/>
          <a:ext cx="3733800" cy="1325880"/>
        </p:xfrm>
        <a:graphic>
          <a:graphicData uri="http://schemas.openxmlformats.org/drawingml/2006/table">
            <a:tbl>
              <a:tblPr/>
              <a:tblGrid>
                <a:gridCol w="1219200"/>
                <a:gridCol w="1163638"/>
                <a:gridCol w="1350962"/>
              </a:tblGrid>
              <a:tr h="265113">
                <a:tc row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CASH FLOWS</a:t>
                      </a:r>
                      <a:r>
                        <a:rPr kumimoji="1" lang="en-GB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↓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INTEREST RATE COMPOUNDING SITUATIONS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68288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DISCRETE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2. CONTINUOUS 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457200" marR="0" lvl="0" indent="-4572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1.DISCRETE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2.CONTINUOUS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9EFC5-FE3C-4F2E-BCC7-E82C08D5C374}" type="slidenum">
              <a:rPr lang="fr-CA" smtClean="0"/>
              <a:pPr/>
              <a:t>51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u="sng"/>
              <a:t>SCENARIO C</a:t>
            </a:r>
            <a:r>
              <a:rPr lang="en-US" sz="2800"/>
              <a:t> </a:t>
            </a:r>
            <a:br>
              <a:rPr lang="en-US" sz="2800"/>
            </a:br>
            <a:r>
              <a:rPr lang="en-US" sz="2800"/>
              <a:t>Discrete Compounding &amp; </a:t>
            </a:r>
            <a:br>
              <a:rPr lang="en-US" sz="2800"/>
            </a:br>
            <a:r>
              <a:rPr lang="en-US" sz="2800"/>
              <a:t>Continuous Cash Flows</a:t>
            </a:r>
          </a:p>
        </p:txBody>
      </p:sp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 requirement for a “special” interest factor since the continuous cash flow can be partitioned (divided) to match the frequency of interest rate compounding.</a:t>
            </a:r>
          </a:p>
          <a:p>
            <a:r>
              <a:rPr lang="en-US" dirty="0"/>
              <a:t>In the previous example, the $1,000 (over one year) continuous cash flow </a:t>
            </a:r>
            <a:r>
              <a:rPr lang="en-US" dirty="0" smtClean="0"/>
              <a:t>is </a:t>
            </a:r>
            <a:r>
              <a:rPr lang="en-US" dirty="0"/>
              <a:t>equivalent to a </a:t>
            </a:r>
            <a:r>
              <a:rPr lang="en-US" b="1" dirty="0"/>
              <a:t>quarterly</a:t>
            </a:r>
            <a:r>
              <a:rPr lang="en-US" dirty="0"/>
              <a:t> cash flow of $250 to match the 3% interest rate </a:t>
            </a:r>
            <a:r>
              <a:rPr lang="en-US" b="1" dirty="0"/>
              <a:t>per </a:t>
            </a:r>
            <a:r>
              <a:rPr lang="en-US" b="1" dirty="0" smtClean="0"/>
              <a:t>quarter.</a:t>
            </a:r>
            <a:endParaRPr lang="en-US" b="1" dirty="0"/>
          </a:p>
        </p:txBody>
      </p:sp>
      <p:graphicFrame>
        <p:nvGraphicFramePr>
          <p:cNvPr id="177156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0709190"/>
              </p:ext>
            </p:extLst>
          </p:nvPr>
        </p:nvGraphicFramePr>
        <p:xfrm>
          <a:off x="3048000" y="5257800"/>
          <a:ext cx="3733800" cy="1325880"/>
        </p:xfrm>
        <a:graphic>
          <a:graphicData uri="http://schemas.openxmlformats.org/drawingml/2006/table">
            <a:tbl>
              <a:tblPr/>
              <a:tblGrid>
                <a:gridCol w="1219200"/>
                <a:gridCol w="1163638"/>
                <a:gridCol w="1350962"/>
              </a:tblGrid>
              <a:tr h="265113"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CASH FLOWS</a:t>
                      </a:r>
                      <a:r>
                        <a:rPr kumimoji="1" lang="en-GB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↓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INTEREST RATE COMPOUNDING SITUATIONS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68288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DISCRETE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2. CONTINUOUS 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457200" marR="0" lvl="0" indent="-4572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1.DISCRETE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2.CONTINUOUS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9EFC5-FE3C-4F2E-BCC7-E82C08D5C374}" type="slidenum">
              <a:rPr lang="fr-CA" smtClean="0"/>
              <a:pPr/>
              <a:t>52</a:t>
            </a:fld>
            <a:endParaRPr lang="fr-CA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65CAF-8A98-48D5-8EC0-7414B99D0EFE}" type="slidenum">
              <a:rPr lang="fr-CA"/>
              <a:pPr/>
              <a:t>53</a:t>
            </a:fld>
            <a:endParaRPr lang="fr-CA"/>
          </a:p>
        </p:txBody>
      </p:sp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u="sng"/>
              <a:t>SCENARIO D</a:t>
            </a:r>
            <a:r>
              <a:rPr lang="en-US" sz="2800"/>
              <a:t/>
            </a:r>
            <a:br>
              <a:rPr lang="en-US" sz="2800"/>
            </a:br>
            <a:r>
              <a:rPr lang="en-US" sz="2800"/>
              <a:t> Continuous Compounding &amp; Cash Flow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SzPct val="75000"/>
              <a:buFontTx/>
              <a:buNone/>
            </a:pPr>
            <a:r>
              <a:rPr lang="en-GB" sz="2400" u="sng"/>
              <a:t>Example</a:t>
            </a:r>
          </a:p>
          <a:p>
            <a:pPr>
              <a:buFontTx/>
              <a:buNone/>
            </a:pPr>
            <a:r>
              <a:rPr lang="en-GB" sz="2400"/>
              <a:t>Constant cash flows equivalent to $500 annually are</a:t>
            </a:r>
          </a:p>
          <a:p>
            <a:pPr>
              <a:buFontTx/>
              <a:buNone/>
            </a:pPr>
            <a:r>
              <a:rPr lang="en-GB" sz="2400"/>
              <a:t>deposited in a bank account that pays 5% interest</a:t>
            </a:r>
          </a:p>
          <a:p>
            <a:pPr>
              <a:buFontTx/>
              <a:buNone/>
            </a:pPr>
            <a:r>
              <a:rPr lang="en-GB" sz="2400"/>
              <a:t>compounded continuously.</a:t>
            </a:r>
          </a:p>
          <a:p>
            <a:pPr>
              <a:buSzPct val="75000"/>
            </a:pPr>
            <a:r>
              <a:rPr lang="en-GB" sz="2400"/>
              <a:t>Special interest factors are needed in continuous cash flow and compounding situations</a:t>
            </a:r>
            <a:r>
              <a:rPr lang="en-GB" sz="2000"/>
              <a:t> </a:t>
            </a:r>
          </a:p>
          <a:p>
            <a:endParaRPr lang="en-GB" sz="2000"/>
          </a:p>
        </p:txBody>
      </p:sp>
      <p:graphicFrame>
        <p:nvGraphicFramePr>
          <p:cNvPr id="111620" name="Group 4"/>
          <p:cNvGraphicFramePr>
            <a:graphicFrameLocks noGrp="1"/>
          </p:cNvGraphicFramePr>
          <p:nvPr/>
        </p:nvGraphicFramePr>
        <p:xfrm>
          <a:off x="2590800" y="4419600"/>
          <a:ext cx="3733800" cy="1325880"/>
        </p:xfrm>
        <a:graphic>
          <a:graphicData uri="http://schemas.openxmlformats.org/drawingml/2006/table">
            <a:tbl>
              <a:tblPr/>
              <a:tblGrid>
                <a:gridCol w="1219200"/>
                <a:gridCol w="1163638"/>
                <a:gridCol w="1350962"/>
              </a:tblGrid>
              <a:tr h="265113">
                <a:tc row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CASH FLOWS</a:t>
                      </a: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↓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INTEREST RATE COMPOUNDING SITUATIONS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68288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DISCRETE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2. CONTINUOUS 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457200" marR="0" lvl="0" indent="-4572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1.DISCRETE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2.CONTINUOUS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817EC-4F6B-4D2E-BB43-17A7E1C1C8B7}" type="slidenum">
              <a:rPr lang="fr-CA"/>
              <a:pPr/>
              <a:t>54</a:t>
            </a:fld>
            <a:endParaRPr lang="fr-CA"/>
          </a:p>
        </p:txBody>
      </p:sp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Interest Rate Factors</a:t>
            </a:r>
            <a:endParaRPr lang="en-US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GB" sz="2400" dirty="0"/>
              <a:t>Algebraic short forms (or shortcuts) for dealing with frequently encountered cash flow and compounding situations</a:t>
            </a:r>
          </a:p>
          <a:p>
            <a:pPr>
              <a:lnSpc>
                <a:spcPct val="80000"/>
              </a:lnSpc>
            </a:pPr>
            <a:r>
              <a:rPr lang="en-GB" sz="2400" u="sng" dirty="0" smtClean="0"/>
              <a:t>Example (F/</a:t>
            </a:r>
            <a:r>
              <a:rPr lang="en-GB" sz="2400" u="sng" dirty="0" err="1" smtClean="0"/>
              <a:t>P,i%,N</a:t>
            </a:r>
            <a:r>
              <a:rPr lang="en-GB" sz="2400" u="sng" dirty="0" smtClean="0"/>
              <a:t>)</a:t>
            </a:r>
          </a:p>
          <a:p>
            <a:pPr lvl="1">
              <a:lnSpc>
                <a:spcPct val="80000"/>
              </a:lnSpc>
            </a:pPr>
            <a:r>
              <a:rPr lang="en-GB" sz="2200" dirty="0" smtClean="0"/>
              <a:t> Find </a:t>
            </a:r>
            <a:r>
              <a:rPr lang="en-GB" sz="2200" dirty="0"/>
              <a:t>the future worth (F) of a present amount (P) given an interest rate of </a:t>
            </a:r>
            <a:r>
              <a:rPr lang="en-GB" sz="2200" dirty="0" smtClean="0"/>
              <a:t>“i%” </a:t>
            </a:r>
            <a:r>
              <a:rPr lang="en-GB" sz="2200" dirty="0"/>
              <a:t>and </a:t>
            </a:r>
            <a:r>
              <a:rPr lang="en-GB" sz="2200" dirty="0" smtClean="0"/>
              <a:t>the </a:t>
            </a:r>
            <a:r>
              <a:rPr lang="en-GB" sz="2200" dirty="0"/>
              <a:t>number of interest periods </a:t>
            </a:r>
            <a:r>
              <a:rPr lang="en-GB" sz="2200" dirty="0" smtClean="0"/>
              <a:t>“N” (if </a:t>
            </a:r>
            <a:r>
              <a:rPr lang="en-GB" sz="2200" dirty="0"/>
              <a:t>annual compounding</a:t>
            </a:r>
            <a:r>
              <a:rPr lang="en-GB" sz="2200" dirty="0" smtClean="0"/>
              <a:t>).</a:t>
            </a:r>
            <a:endParaRPr lang="en-GB" sz="2200" dirty="0"/>
          </a:p>
          <a:p>
            <a:pPr>
              <a:lnSpc>
                <a:spcPct val="80000"/>
              </a:lnSpc>
            </a:pPr>
            <a:r>
              <a:rPr lang="en-GB" sz="2400" dirty="0"/>
              <a:t>Interest factors are used for the following types of situations:</a:t>
            </a:r>
          </a:p>
          <a:p>
            <a:pPr lvl="1">
              <a:lnSpc>
                <a:spcPct val="80000"/>
              </a:lnSpc>
            </a:pPr>
            <a:r>
              <a:rPr lang="en-GB" sz="2400" dirty="0"/>
              <a:t>single sums (mostly present and future values)</a:t>
            </a:r>
          </a:p>
          <a:p>
            <a:pPr lvl="1">
              <a:lnSpc>
                <a:spcPct val="80000"/>
              </a:lnSpc>
            </a:pPr>
            <a:r>
              <a:rPr lang="en-GB" sz="2400" dirty="0"/>
              <a:t>uniform or constant series</a:t>
            </a:r>
          </a:p>
          <a:p>
            <a:pPr lvl="1">
              <a:lnSpc>
                <a:spcPct val="80000"/>
              </a:lnSpc>
            </a:pPr>
            <a:r>
              <a:rPr lang="en-GB" sz="2400" dirty="0"/>
              <a:t>gradient (arithmetic and geometric) series</a:t>
            </a:r>
          </a:p>
          <a:p>
            <a:pPr lvl="1">
              <a:lnSpc>
                <a:spcPct val="80000"/>
              </a:lnSpc>
              <a:buFont typeface="Wingdings" pitchFamily="2" charset="2"/>
              <a:buNone/>
            </a:pP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64" name="Object 4"/>
          <p:cNvGraphicFramePr>
            <a:graphicFrameLocks noChangeAspect="1"/>
          </p:cNvGraphicFramePr>
          <p:nvPr/>
        </p:nvGraphicFramePr>
        <p:xfrm>
          <a:off x="381000" y="381000"/>
          <a:ext cx="8763000" cy="617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585" name="Document" r:id="rId3" imgW="8443371" imgH="5096044" progId="Word.Document.8">
                  <p:embed/>
                </p:oleObj>
              </mc:Choice>
              <mc:Fallback>
                <p:oleObj name="Document" r:id="rId3" imgW="8443371" imgH="5096044" progId="Word.Documen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" y="381000"/>
                        <a:ext cx="8763000" cy="617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565" name="Text Box 5"/>
          <p:cNvSpPr txBox="1">
            <a:spLocks noChangeArrowheads="1"/>
          </p:cNvSpPr>
          <p:nvPr/>
        </p:nvSpPr>
        <p:spPr bwMode="auto">
          <a:xfrm>
            <a:off x="1760538" y="-76200"/>
            <a:ext cx="48942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CA" sz="2000" b="1" u="sng"/>
              <a:t>Formulas Provided at All Examinations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5019-B0E0-4B51-9ED5-D769557CF637}" type="slidenum">
              <a:rPr lang="fr-CA" smtClean="0"/>
              <a:pPr/>
              <a:t>55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6612" name="Object 4"/>
          <p:cNvGraphicFramePr>
            <a:graphicFrameLocks noChangeAspect="1"/>
          </p:cNvGraphicFramePr>
          <p:nvPr/>
        </p:nvGraphicFramePr>
        <p:xfrm>
          <a:off x="350838" y="685800"/>
          <a:ext cx="8793162" cy="563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633" name="Document" r:id="rId3" imgW="8443371" imgH="4478799" progId="Word.Document.8">
                  <p:embed/>
                </p:oleObj>
              </mc:Choice>
              <mc:Fallback>
                <p:oleObj name="Document" r:id="rId3" imgW="8443371" imgH="4478799" progId="Word.Documen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838" y="685800"/>
                        <a:ext cx="8793162" cy="563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6613" name="Text Box 5"/>
          <p:cNvSpPr txBox="1">
            <a:spLocks noChangeArrowheads="1"/>
          </p:cNvSpPr>
          <p:nvPr/>
        </p:nvSpPr>
        <p:spPr bwMode="auto">
          <a:xfrm>
            <a:off x="1981200" y="228600"/>
            <a:ext cx="48942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CA" sz="2000" b="1" u="sng"/>
              <a:t>Formulas Provided at All Examinations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5019-B0E0-4B51-9ED5-D769557CF637}" type="slidenum">
              <a:rPr lang="fr-CA" smtClean="0"/>
              <a:pPr/>
              <a:t>56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Discrete Single Sums:</a:t>
            </a:r>
            <a:br>
              <a:rPr lang="en-GB"/>
            </a:br>
            <a:r>
              <a:rPr lang="en-GB"/>
              <a:t>Present (PW) and Future Worth (FW)</a:t>
            </a:r>
            <a:endParaRPr lang="en-US"/>
          </a:p>
        </p:txBody>
      </p:sp>
      <p:graphicFrame>
        <p:nvGraphicFramePr>
          <p:cNvPr id="113724" name="Group 6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4383380"/>
              </p:ext>
            </p:extLst>
          </p:nvPr>
        </p:nvGraphicFramePr>
        <p:xfrm>
          <a:off x="762000" y="1905000"/>
          <a:ext cx="7543800" cy="3759201"/>
        </p:xfrm>
        <a:graphic>
          <a:graphicData uri="http://schemas.openxmlformats.org/drawingml/2006/table">
            <a:tbl>
              <a:tblPr/>
              <a:tblGrid>
                <a:gridCol w="2514600"/>
                <a:gridCol w="3124200"/>
                <a:gridCol w="1905000"/>
              </a:tblGrid>
              <a:tr h="1041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endParaRPr kumimoji="1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INTEREST FACTOR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endParaRPr kumimoji="1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NOTATIONAL FORM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ALGEBRAIC EQUIVALENT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636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Compound amount factor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(F/P,i%,n)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[Find F given P, i% and n]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F = P(1+i)</a:t>
                      </a:r>
                      <a:r>
                        <a:rPr kumimoji="1" lang="en-GB" sz="18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endParaRPr kumimoji="1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541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 Discount amount factor	</a:t>
                      </a:r>
                      <a:endParaRPr kumimoji="1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(P/F,i%,n)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[Find P given F, i% and n]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endParaRPr kumimoji="1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P = F(1+i)</a:t>
                      </a:r>
                      <a:r>
                        <a:rPr kumimoji="1" lang="en-GB" sz="18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-n</a:t>
                      </a:r>
                      <a:endParaRPr kumimoji="1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57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Line 2"/>
          <p:cNvSpPr>
            <a:spLocks noChangeShapeType="1"/>
          </p:cNvSpPr>
          <p:nvPr/>
        </p:nvSpPr>
        <p:spPr bwMode="auto">
          <a:xfrm>
            <a:off x="838200" y="4114800"/>
            <a:ext cx="25908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78179" name="Line 3"/>
          <p:cNvSpPr>
            <a:spLocks noChangeShapeType="1"/>
          </p:cNvSpPr>
          <p:nvPr/>
        </p:nvSpPr>
        <p:spPr bwMode="auto">
          <a:xfrm flipV="1">
            <a:off x="34290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78180" name="Text Box 4"/>
          <p:cNvSpPr txBox="1">
            <a:spLocks noChangeArrowheads="1"/>
          </p:cNvSpPr>
          <p:nvPr/>
        </p:nvSpPr>
        <p:spPr bwMode="auto">
          <a:xfrm>
            <a:off x="762000" y="4114800"/>
            <a:ext cx="311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0</a:t>
            </a:r>
          </a:p>
          <a:p>
            <a:pPr algn="l"/>
            <a:endParaRPr lang="en-US" sz="1800"/>
          </a:p>
        </p:txBody>
      </p:sp>
      <p:sp>
        <p:nvSpPr>
          <p:cNvPr id="178181" name="Text Box 5"/>
          <p:cNvSpPr txBox="1">
            <a:spLocks noChangeArrowheads="1"/>
          </p:cNvSpPr>
          <p:nvPr/>
        </p:nvSpPr>
        <p:spPr bwMode="auto">
          <a:xfrm>
            <a:off x="1143000" y="41148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1</a:t>
            </a:r>
          </a:p>
        </p:txBody>
      </p:sp>
      <p:sp>
        <p:nvSpPr>
          <p:cNvPr id="178182" name="Text Box 6"/>
          <p:cNvSpPr txBox="1">
            <a:spLocks noChangeArrowheads="1"/>
          </p:cNvSpPr>
          <p:nvPr/>
        </p:nvSpPr>
        <p:spPr bwMode="auto">
          <a:xfrm>
            <a:off x="1676400" y="41148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2</a:t>
            </a:r>
          </a:p>
        </p:txBody>
      </p:sp>
      <p:sp>
        <p:nvSpPr>
          <p:cNvPr id="178183" name="Text Box 7"/>
          <p:cNvSpPr txBox="1">
            <a:spLocks noChangeArrowheads="1"/>
          </p:cNvSpPr>
          <p:nvPr/>
        </p:nvSpPr>
        <p:spPr bwMode="auto">
          <a:xfrm>
            <a:off x="2209800" y="41148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3</a:t>
            </a:r>
          </a:p>
        </p:txBody>
      </p:sp>
      <p:sp>
        <p:nvSpPr>
          <p:cNvPr id="178184" name="Text Box 8"/>
          <p:cNvSpPr txBox="1">
            <a:spLocks noChangeArrowheads="1"/>
          </p:cNvSpPr>
          <p:nvPr/>
        </p:nvSpPr>
        <p:spPr bwMode="auto">
          <a:xfrm>
            <a:off x="2743200" y="41148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4</a:t>
            </a:r>
          </a:p>
        </p:txBody>
      </p:sp>
      <p:sp>
        <p:nvSpPr>
          <p:cNvPr id="178185" name="Text Box 9"/>
          <p:cNvSpPr txBox="1">
            <a:spLocks noChangeArrowheads="1"/>
          </p:cNvSpPr>
          <p:nvPr/>
        </p:nvSpPr>
        <p:spPr bwMode="auto">
          <a:xfrm>
            <a:off x="3276600" y="41148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5</a:t>
            </a:r>
          </a:p>
        </p:txBody>
      </p:sp>
      <p:sp>
        <p:nvSpPr>
          <p:cNvPr id="178186" name="Text Box 10"/>
          <p:cNvSpPr txBox="1">
            <a:spLocks noChangeArrowheads="1"/>
          </p:cNvSpPr>
          <p:nvPr/>
        </p:nvSpPr>
        <p:spPr bwMode="auto">
          <a:xfrm>
            <a:off x="2895600" y="2667000"/>
            <a:ext cx="10112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>
                <a:latin typeface="Comic Sans MS" pitchFamily="66" charset="0"/>
              </a:rPr>
              <a:t>$1,000</a:t>
            </a:r>
          </a:p>
        </p:txBody>
      </p:sp>
      <p:sp>
        <p:nvSpPr>
          <p:cNvPr id="178187" name="Text Box 11"/>
          <p:cNvSpPr txBox="1">
            <a:spLocks noChangeArrowheads="1"/>
          </p:cNvSpPr>
          <p:nvPr/>
        </p:nvSpPr>
        <p:spPr bwMode="auto">
          <a:xfrm>
            <a:off x="3733800" y="3810000"/>
            <a:ext cx="317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sz="1800"/>
              <a:t>≡</a:t>
            </a:r>
          </a:p>
        </p:txBody>
      </p:sp>
      <p:sp>
        <p:nvSpPr>
          <p:cNvPr id="178188" name="Line 12"/>
          <p:cNvSpPr>
            <a:spLocks noChangeShapeType="1"/>
          </p:cNvSpPr>
          <p:nvPr/>
        </p:nvSpPr>
        <p:spPr bwMode="auto">
          <a:xfrm>
            <a:off x="4495800" y="4191000"/>
            <a:ext cx="28956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78189" name="Text Box 13"/>
          <p:cNvSpPr txBox="1">
            <a:spLocks noChangeArrowheads="1"/>
          </p:cNvSpPr>
          <p:nvPr/>
        </p:nvSpPr>
        <p:spPr bwMode="auto">
          <a:xfrm>
            <a:off x="4419600" y="41910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sz="1800"/>
              <a:t>0</a:t>
            </a:r>
          </a:p>
        </p:txBody>
      </p:sp>
      <p:sp>
        <p:nvSpPr>
          <p:cNvPr id="178190" name="Line 14"/>
          <p:cNvSpPr>
            <a:spLocks noChangeShapeType="1"/>
          </p:cNvSpPr>
          <p:nvPr/>
        </p:nvSpPr>
        <p:spPr bwMode="auto">
          <a:xfrm flipV="1">
            <a:off x="4495800" y="3200400"/>
            <a:ext cx="0" cy="990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78191" name="Text Box 15"/>
          <p:cNvSpPr txBox="1">
            <a:spLocks noChangeArrowheads="1"/>
          </p:cNvSpPr>
          <p:nvPr/>
        </p:nvSpPr>
        <p:spPr bwMode="auto">
          <a:xfrm>
            <a:off x="4643438" y="2895600"/>
            <a:ext cx="1401762" cy="466725"/>
          </a:xfrm>
          <a:prstGeom prst="rect">
            <a:avLst/>
          </a:prstGeom>
          <a:solidFill>
            <a:srgbClr val="CCFFFF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2400" b="1"/>
              <a:t>PW = ??</a:t>
            </a:r>
          </a:p>
        </p:txBody>
      </p:sp>
      <p:sp>
        <p:nvSpPr>
          <p:cNvPr id="178192" name="Text Box 16"/>
          <p:cNvSpPr txBox="1">
            <a:spLocks noChangeArrowheads="1"/>
          </p:cNvSpPr>
          <p:nvPr/>
        </p:nvSpPr>
        <p:spPr bwMode="auto">
          <a:xfrm>
            <a:off x="7010400" y="41910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1800"/>
              <a:t>5</a:t>
            </a:r>
          </a:p>
        </p:txBody>
      </p:sp>
      <p:sp>
        <p:nvSpPr>
          <p:cNvPr id="178193" name="Text Box 17"/>
          <p:cNvSpPr txBox="1">
            <a:spLocks noChangeArrowheads="1"/>
          </p:cNvSpPr>
          <p:nvPr/>
        </p:nvSpPr>
        <p:spPr bwMode="auto">
          <a:xfrm>
            <a:off x="1431925" y="4989513"/>
            <a:ext cx="5794375" cy="650875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r>
              <a:rPr kumimoji="1" lang="en-US" sz="1800" b="1" i="1"/>
              <a:t>What is the value TODAY of $1,000 in five years</a:t>
            </a:r>
          </a:p>
          <a:p>
            <a:pPr algn="l" eaLnBrk="0" hangingPunct="0"/>
            <a:r>
              <a:rPr kumimoji="1" lang="en-US" sz="1800" b="1" i="1"/>
              <a:t>if the rate of interest is 10% compounded annually?</a:t>
            </a:r>
          </a:p>
        </p:txBody>
      </p:sp>
      <p:sp>
        <p:nvSpPr>
          <p:cNvPr id="178194" name="Rectangle 1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/>
              <a:t>Cash Flow Diagram:</a:t>
            </a:r>
            <a:br>
              <a:rPr lang="en-US" sz="2400" b="1"/>
            </a:br>
            <a:r>
              <a:rPr lang="en-US" sz="2400" b="1"/>
              <a:t>Single Sum (PW)</a:t>
            </a:r>
            <a:br>
              <a:rPr lang="en-US" sz="2400" b="1"/>
            </a:br>
            <a:endParaRPr lang="en-US" sz="2400" b="1"/>
          </a:p>
        </p:txBody>
      </p:sp>
      <p:sp>
        <p:nvSpPr>
          <p:cNvPr id="178195" name="Line 19"/>
          <p:cNvSpPr>
            <a:spLocks noChangeShapeType="1"/>
          </p:cNvSpPr>
          <p:nvPr/>
        </p:nvSpPr>
        <p:spPr bwMode="auto">
          <a:xfrm>
            <a:off x="3429000" y="3048000"/>
            <a:ext cx="1066800" cy="152400"/>
          </a:xfrm>
          <a:prstGeom prst="line">
            <a:avLst/>
          </a:prstGeom>
          <a:noFill/>
          <a:ln w="57150">
            <a:solidFill>
              <a:schemeClr val="hlink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58</a:t>
            </a:fld>
            <a:endParaRPr lang="fr-CA"/>
          </a:p>
        </p:txBody>
      </p:sp>
      <p:sp>
        <p:nvSpPr>
          <p:cNvPr id="2" name="TextBox 1"/>
          <p:cNvSpPr txBox="1"/>
          <p:nvPr/>
        </p:nvSpPr>
        <p:spPr>
          <a:xfrm>
            <a:off x="3026822" y="1820826"/>
            <a:ext cx="3407856" cy="461665"/>
          </a:xfrm>
          <a:prstGeom prst="rect">
            <a:avLst/>
          </a:prstGeom>
          <a:noFill/>
          <a:ln w="15875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CA" sz="2400" dirty="0" smtClean="0"/>
              <a:t>PW = 1,000(P/F,10%,5)</a:t>
            </a:r>
            <a:endParaRPr lang="en-CA" sz="24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9789" name="Group 109"/>
          <p:cNvGraphicFramePr>
            <a:graphicFrameLocks noGrp="1"/>
          </p:cNvGraphicFramePr>
          <p:nvPr/>
        </p:nvGraphicFramePr>
        <p:xfrm>
          <a:off x="1143000" y="1828800"/>
          <a:ext cx="7620000" cy="3696656"/>
        </p:xfrm>
        <a:graphic>
          <a:graphicData uri="http://schemas.openxmlformats.org/drawingml/2006/table">
            <a:tbl>
              <a:tblPr/>
              <a:tblGrid>
                <a:gridCol w="557213"/>
                <a:gridCol w="995362"/>
                <a:gridCol w="995363"/>
                <a:gridCol w="1014412"/>
                <a:gridCol w="1014413"/>
                <a:gridCol w="1006475"/>
                <a:gridCol w="1003300"/>
                <a:gridCol w="1033462"/>
              </a:tblGrid>
              <a:tr h="63976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DISCRETE CASH FLOW AND COMPOUNDING (10%)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</a:tr>
              <a:tr h="5699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CA" sz="1800" b="1" i="0" u="sng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fr-CA" sz="1800" b="1" i="0" u="sng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</a:tr>
              <a:tr h="401638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(F/P,i%,n)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(P/F,i%,n)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(A/P,i%,n)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(P/A,i%,n)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(A/F,i%,n)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(F/A,i%,n)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(A/G,i%,n)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1.1000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0.9091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1.1000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0.9091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0.0000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1.2100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0.8264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0.5762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1.7355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0.4762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2.1000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0.4762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1.3310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0.7513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0.4021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2.4869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0.3021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3.3100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0.9366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1.4641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0.6830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0.3155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3.1699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0.2155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4.6410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1.3812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1.6105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0.6209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0.2638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3.7908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0.1638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6.1051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1.8101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199748" name="Rectangle 6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Financial Table</a:t>
            </a:r>
          </a:p>
        </p:txBody>
      </p:sp>
      <p:sp>
        <p:nvSpPr>
          <p:cNvPr id="199749" name="Oval 69"/>
          <p:cNvSpPr>
            <a:spLocks noChangeArrowheads="1"/>
          </p:cNvSpPr>
          <p:nvPr/>
        </p:nvSpPr>
        <p:spPr bwMode="auto">
          <a:xfrm>
            <a:off x="2590800" y="5257800"/>
            <a:ext cx="1066800" cy="304800"/>
          </a:xfrm>
          <a:prstGeom prst="ellipse">
            <a:avLst/>
          </a:prstGeom>
          <a:noFill/>
          <a:ln w="57150" algn="ctr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9750" name="Text Box 70"/>
          <p:cNvSpPr txBox="1">
            <a:spLocks noChangeArrowheads="1"/>
          </p:cNvSpPr>
          <p:nvPr/>
        </p:nvSpPr>
        <p:spPr bwMode="auto">
          <a:xfrm>
            <a:off x="2019300" y="5791200"/>
            <a:ext cx="6121400" cy="346075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600" b="1"/>
              <a:t>PW = F(P/F,i%,N) = 1,000(P/F,10%,5) = 1,000(0.6209) = $620.09</a:t>
            </a:r>
            <a:endParaRPr lang="en-CA" sz="1600" b="1"/>
          </a:p>
        </p:txBody>
      </p:sp>
      <p:sp>
        <p:nvSpPr>
          <p:cNvPr id="199758" name="Line 78"/>
          <p:cNvSpPr>
            <a:spLocks noChangeShapeType="1"/>
          </p:cNvSpPr>
          <p:nvPr/>
        </p:nvSpPr>
        <p:spPr bwMode="auto">
          <a:xfrm>
            <a:off x="3505200" y="5486400"/>
            <a:ext cx="3124200" cy="30480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59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Line 2"/>
          <p:cNvSpPr>
            <a:spLocks noChangeShapeType="1"/>
          </p:cNvSpPr>
          <p:nvPr/>
        </p:nvSpPr>
        <p:spPr bwMode="auto">
          <a:xfrm>
            <a:off x="838200" y="4114800"/>
            <a:ext cx="2590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79203" name="Line 3"/>
          <p:cNvSpPr>
            <a:spLocks noChangeShapeType="1"/>
          </p:cNvSpPr>
          <p:nvPr/>
        </p:nvSpPr>
        <p:spPr bwMode="auto">
          <a:xfrm flipV="1">
            <a:off x="9144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79204" name="Text Box 4"/>
          <p:cNvSpPr txBox="1">
            <a:spLocks noChangeArrowheads="1"/>
          </p:cNvSpPr>
          <p:nvPr/>
        </p:nvSpPr>
        <p:spPr bwMode="auto">
          <a:xfrm>
            <a:off x="762000" y="4114800"/>
            <a:ext cx="311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0</a:t>
            </a:r>
          </a:p>
          <a:p>
            <a:pPr algn="l"/>
            <a:endParaRPr lang="en-US" sz="1800"/>
          </a:p>
        </p:txBody>
      </p:sp>
      <p:sp>
        <p:nvSpPr>
          <p:cNvPr id="179205" name="Text Box 5"/>
          <p:cNvSpPr txBox="1">
            <a:spLocks noChangeArrowheads="1"/>
          </p:cNvSpPr>
          <p:nvPr/>
        </p:nvSpPr>
        <p:spPr bwMode="auto">
          <a:xfrm>
            <a:off x="1143000" y="41148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1</a:t>
            </a:r>
          </a:p>
        </p:txBody>
      </p:sp>
      <p:sp>
        <p:nvSpPr>
          <p:cNvPr id="179206" name="Text Box 6"/>
          <p:cNvSpPr txBox="1">
            <a:spLocks noChangeArrowheads="1"/>
          </p:cNvSpPr>
          <p:nvPr/>
        </p:nvSpPr>
        <p:spPr bwMode="auto">
          <a:xfrm>
            <a:off x="1676400" y="41148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2</a:t>
            </a:r>
          </a:p>
        </p:txBody>
      </p:sp>
      <p:sp>
        <p:nvSpPr>
          <p:cNvPr id="179207" name="Text Box 7"/>
          <p:cNvSpPr txBox="1">
            <a:spLocks noChangeArrowheads="1"/>
          </p:cNvSpPr>
          <p:nvPr/>
        </p:nvSpPr>
        <p:spPr bwMode="auto">
          <a:xfrm>
            <a:off x="2209800" y="41148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3</a:t>
            </a:r>
          </a:p>
        </p:txBody>
      </p:sp>
      <p:sp>
        <p:nvSpPr>
          <p:cNvPr id="179208" name="Text Box 8"/>
          <p:cNvSpPr txBox="1">
            <a:spLocks noChangeArrowheads="1"/>
          </p:cNvSpPr>
          <p:nvPr/>
        </p:nvSpPr>
        <p:spPr bwMode="auto">
          <a:xfrm>
            <a:off x="2743200" y="41148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4</a:t>
            </a:r>
          </a:p>
        </p:txBody>
      </p:sp>
      <p:sp>
        <p:nvSpPr>
          <p:cNvPr id="179209" name="Text Box 9"/>
          <p:cNvSpPr txBox="1">
            <a:spLocks noChangeArrowheads="1"/>
          </p:cNvSpPr>
          <p:nvPr/>
        </p:nvSpPr>
        <p:spPr bwMode="auto">
          <a:xfrm>
            <a:off x="3276600" y="41148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5</a:t>
            </a:r>
          </a:p>
        </p:txBody>
      </p:sp>
      <p:sp>
        <p:nvSpPr>
          <p:cNvPr id="179210" name="Text Box 10"/>
          <p:cNvSpPr txBox="1">
            <a:spLocks noChangeArrowheads="1"/>
          </p:cNvSpPr>
          <p:nvPr/>
        </p:nvSpPr>
        <p:spPr bwMode="auto">
          <a:xfrm>
            <a:off x="914400" y="2514600"/>
            <a:ext cx="10112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>
                <a:latin typeface="Comic Sans MS" pitchFamily="66" charset="0"/>
              </a:rPr>
              <a:t>$1,000</a:t>
            </a:r>
          </a:p>
        </p:txBody>
      </p:sp>
      <p:sp>
        <p:nvSpPr>
          <p:cNvPr id="179211" name="Text Box 11"/>
          <p:cNvSpPr txBox="1">
            <a:spLocks noChangeArrowheads="1"/>
          </p:cNvSpPr>
          <p:nvPr/>
        </p:nvSpPr>
        <p:spPr bwMode="auto">
          <a:xfrm>
            <a:off x="3733800" y="3810000"/>
            <a:ext cx="317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sz="1800"/>
              <a:t>≡</a:t>
            </a:r>
          </a:p>
        </p:txBody>
      </p:sp>
      <p:sp>
        <p:nvSpPr>
          <p:cNvPr id="179212" name="Line 12"/>
          <p:cNvSpPr>
            <a:spLocks noChangeShapeType="1"/>
          </p:cNvSpPr>
          <p:nvPr/>
        </p:nvSpPr>
        <p:spPr bwMode="auto">
          <a:xfrm>
            <a:off x="4495800" y="4191000"/>
            <a:ext cx="28956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79213" name="Text Box 13"/>
          <p:cNvSpPr txBox="1">
            <a:spLocks noChangeArrowheads="1"/>
          </p:cNvSpPr>
          <p:nvPr/>
        </p:nvSpPr>
        <p:spPr bwMode="auto">
          <a:xfrm>
            <a:off x="4419600" y="41910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sz="1800"/>
              <a:t>0</a:t>
            </a:r>
          </a:p>
        </p:txBody>
      </p:sp>
      <p:sp>
        <p:nvSpPr>
          <p:cNvPr id="179214" name="Line 14"/>
          <p:cNvSpPr>
            <a:spLocks noChangeShapeType="1"/>
          </p:cNvSpPr>
          <p:nvPr/>
        </p:nvSpPr>
        <p:spPr bwMode="auto">
          <a:xfrm flipV="1">
            <a:off x="7162800" y="2133600"/>
            <a:ext cx="0" cy="20574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79215" name="Text Box 15"/>
          <p:cNvSpPr txBox="1">
            <a:spLocks noChangeArrowheads="1"/>
          </p:cNvSpPr>
          <p:nvPr/>
        </p:nvSpPr>
        <p:spPr bwMode="auto">
          <a:xfrm>
            <a:off x="7167563" y="1908175"/>
            <a:ext cx="13747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2400" b="1"/>
              <a:t>FW = ??</a:t>
            </a:r>
          </a:p>
        </p:txBody>
      </p:sp>
      <p:sp>
        <p:nvSpPr>
          <p:cNvPr id="179216" name="Text Box 16"/>
          <p:cNvSpPr txBox="1">
            <a:spLocks noChangeArrowheads="1"/>
          </p:cNvSpPr>
          <p:nvPr/>
        </p:nvSpPr>
        <p:spPr bwMode="auto">
          <a:xfrm>
            <a:off x="7010400" y="41910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1800"/>
              <a:t>5</a:t>
            </a:r>
          </a:p>
        </p:txBody>
      </p:sp>
      <p:sp>
        <p:nvSpPr>
          <p:cNvPr id="179217" name="Rectangle 1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/>
              <a:t>Cash Flow Diagram:</a:t>
            </a:r>
            <a:br>
              <a:rPr lang="en-US" sz="2800"/>
            </a:br>
            <a:r>
              <a:rPr lang="en-US" sz="2800"/>
              <a:t>Single Sum (FW)</a:t>
            </a:r>
            <a:br>
              <a:rPr lang="en-US" sz="2800"/>
            </a:br>
            <a:endParaRPr lang="en-US" sz="2800"/>
          </a:p>
        </p:txBody>
      </p:sp>
      <p:sp>
        <p:nvSpPr>
          <p:cNvPr id="179218" name="Text Box 18"/>
          <p:cNvSpPr txBox="1">
            <a:spLocks noChangeArrowheads="1"/>
          </p:cNvSpPr>
          <p:nvPr/>
        </p:nvSpPr>
        <p:spPr bwMode="auto">
          <a:xfrm>
            <a:off x="1355725" y="5213350"/>
            <a:ext cx="6111875" cy="650875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/>
            <a:r>
              <a:rPr kumimoji="1" lang="en-US" sz="1800" b="1" i="1">
                <a:latin typeface="Tahoma" pitchFamily="34" charset="0"/>
              </a:rPr>
              <a:t>How much is $1,000 TODAY worth in five years if the rate of interest is 10% compounded annually?</a:t>
            </a:r>
            <a:endParaRPr kumimoji="1" lang="en-US" sz="1800">
              <a:latin typeface="Tahoma" pitchFamily="34" charset="0"/>
            </a:endParaRPr>
          </a:p>
        </p:txBody>
      </p:sp>
      <p:sp>
        <p:nvSpPr>
          <p:cNvPr id="179219" name="Line 19"/>
          <p:cNvSpPr>
            <a:spLocks noChangeShapeType="1"/>
          </p:cNvSpPr>
          <p:nvPr/>
        </p:nvSpPr>
        <p:spPr bwMode="auto">
          <a:xfrm flipV="1">
            <a:off x="914400" y="2133600"/>
            <a:ext cx="6248400" cy="9144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60</a:t>
            </a:fld>
            <a:endParaRPr lang="fr-CA"/>
          </a:p>
        </p:txBody>
      </p:sp>
      <p:sp>
        <p:nvSpPr>
          <p:cNvPr id="21" name="TextBox 20"/>
          <p:cNvSpPr txBox="1"/>
          <p:nvPr/>
        </p:nvSpPr>
        <p:spPr>
          <a:xfrm>
            <a:off x="2382677" y="1677342"/>
            <a:ext cx="3384646" cy="461665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sz="2400" dirty="0" smtClean="0"/>
              <a:t>FW = 1,000(F/P,10%,5)</a:t>
            </a:r>
            <a:endParaRPr lang="en-CA" sz="24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2825" name="Group 73"/>
          <p:cNvGraphicFramePr>
            <a:graphicFrameLocks noGrp="1"/>
          </p:cNvGraphicFramePr>
          <p:nvPr/>
        </p:nvGraphicFramePr>
        <p:xfrm>
          <a:off x="1143000" y="1828800"/>
          <a:ext cx="7239000" cy="3696656"/>
        </p:xfrm>
        <a:graphic>
          <a:graphicData uri="http://schemas.openxmlformats.org/drawingml/2006/table">
            <a:tbl>
              <a:tblPr/>
              <a:tblGrid>
                <a:gridCol w="528638"/>
                <a:gridCol w="946150"/>
                <a:gridCol w="946150"/>
                <a:gridCol w="963612"/>
                <a:gridCol w="963613"/>
                <a:gridCol w="955675"/>
                <a:gridCol w="954087"/>
                <a:gridCol w="981075"/>
              </a:tblGrid>
              <a:tr h="63976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Arial" charset="0"/>
                        </a:rPr>
                        <a:t>DISCRETE CASH FLOW AND COMPOUNDING (10%)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</a:tr>
              <a:tr h="5699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CA" sz="2000" b="1" i="0" u="sng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fr-CA" sz="2000" b="1" i="0" u="sng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</a:tr>
              <a:tr h="401638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(F/P,i%,n)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(P/F,i%,n)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(A/P,i%,n)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(P/A,i%,n)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(A/F,i%,n)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(F/A,i%,n)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(A/G,i%,n)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1.1000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0.9091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1.1000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0.9091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0.0000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1.2100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0.8264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0.5762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1.7355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0.4762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2.1000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0.4762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1.3310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0.7513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0.4021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2.4869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0.3021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3.3100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0.9366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1.4641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0.6830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0.3155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3.1699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0.2155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4.6410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1.3812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1.6105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0.6209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0.2638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3.7908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0.1638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6.1051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1.8101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202820" name="Rectangle 6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Financial Table</a:t>
            </a:r>
          </a:p>
        </p:txBody>
      </p:sp>
      <p:sp>
        <p:nvSpPr>
          <p:cNvPr id="202821" name="Oval 69"/>
          <p:cNvSpPr>
            <a:spLocks noChangeArrowheads="1"/>
          </p:cNvSpPr>
          <p:nvPr/>
        </p:nvSpPr>
        <p:spPr bwMode="auto">
          <a:xfrm>
            <a:off x="1676400" y="5257800"/>
            <a:ext cx="1066800" cy="304800"/>
          </a:xfrm>
          <a:prstGeom prst="ellipse">
            <a:avLst/>
          </a:prstGeom>
          <a:noFill/>
          <a:ln w="57150" algn="ctr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02822" name="Text Box 70"/>
          <p:cNvSpPr txBox="1">
            <a:spLocks noChangeArrowheads="1"/>
          </p:cNvSpPr>
          <p:nvPr/>
        </p:nvSpPr>
        <p:spPr bwMode="auto">
          <a:xfrm>
            <a:off x="1935163" y="5791200"/>
            <a:ext cx="6291262" cy="346075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600" b="1"/>
              <a:t>FW = P(F/P,i%,N) = 1,000(F/P,10%,5) = 1,000(1.6105) = $1,610.05</a:t>
            </a:r>
            <a:endParaRPr lang="en-CA" sz="1600" b="1"/>
          </a:p>
        </p:txBody>
      </p:sp>
      <p:sp>
        <p:nvSpPr>
          <p:cNvPr id="202826" name="Line 74"/>
          <p:cNvSpPr>
            <a:spLocks noChangeShapeType="1"/>
          </p:cNvSpPr>
          <p:nvPr/>
        </p:nvSpPr>
        <p:spPr bwMode="auto">
          <a:xfrm>
            <a:off x="2667000" y="5486400"/>
            <a:ext cx="3810000" cy="30480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61</a:t>
            </a:fld>
            <a:endParaRPr lang="fr-CA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C749F-9002-4B2E-8125-609C3AA179DA}" type="slidenum">
              <a:rPr lang="fr-CA"/>
              <a:pPr/>
              <a:t>62</a:t>
            </a:fld>
            <a:endParaRPr lang="fr-CA"/>
          </a:p>
        </p:txBody>
      </p:sp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/>
              <a:t>Examples: Single Sums</a:t>
            </a:r>
            <a:r>
              <a:rPr lang="en-US"/>
              <a:t> </a:t>
            </a:r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GB" sz="2400" u="sng"/>
              <a:t>Example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/>
              <a:t>What is the value 5 years from now (future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/>
              <a:t>value) of $100 invested at 10% per year?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en-GB" sz="2400" b="1"/>
              <a:t>FW = P(1+i)</a:t>
            </a:r>
            <a:r>
              <a:rPr lang="en-GB" sz="2400" b="1" baseline="30000"/>
              <a:t>N</a:t>
            </a:r>
            <a:r>
              <a:rPr lang="en-GB" sz="2400" b="1"/>
              <a:t> = 100(1+0.10)</a:t>
            </a:r>
            <a:r>
              <a:rPr lang="en-GB" sz="2400" b="1" baseline="30000"/>
              <a:t>5</a:t>
            </a:r>
            <a:r>
              <a:rPr lang="en-GB" sz="2400" b="1"/>
              <a:t> = $161.05</a:t>
            </a:r>
            <a:r>
              <a:rPr lang="en-GB" sz="2400"/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u="sng"/>
              <a:t>Example</a:t>
            </a:r>
            <a:endParaRPr lang="en-GB" sz="2400"/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/>
              <a:t>What is the present value of $1,000 in 20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/>
              <a:t>years if the interest rate is 6% compounded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/>
              <a:t>annually?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en-GB" sz="2400" b="1"/>
              <a:t>PW = F(1+i)</a:t>
            </a:r>
            <a:r>
              <a:rPr lang="en-GB" sz="2400" b="1" baseline="30000"/>
              <a:t>-N</a:t>
            </a:r>
            <a:r>
              <a:rPr lang="en-GB" sz="2400" b="1"/>
              <a:t> = F(1+0.06)</a:t>
            </a:r>
            <a:r>
              <a:rPr lang="en-GB" sz="2400" b="1" baseline="30000"/>
              <a:t>-20</a:t>
            </a:r>
            <a:r>
              <a:rPr lang="en-GB" sz="2400" b="1"/>
              <a:t> = $311.80</a:t>
            </a:r>
          </a:p>
          <a:p>
            <a:pPr>
              <a:lnSpc>
                <a:spcPct val="80000"/>
              </a:lnSpc>
              <a:buFontTx/>
              <a:buNone/>
            </a:pPr>
            <a:endParaRPr lang="en-GB" sz="2000" b="1"/>
          </a:p>
          <a:p>
            <a:pPr>
              <a:lnSpc>
                <a:spcPct val="80000"/>
              </a:lnSpc>
              <a:buFontTx/>
              <a:buNone/>
            </a:pPr>
            <a:r>
              <a:rPr lang="en-GB" sz="2000" b="1" i="1"/>
              <a:t>You would be </a:t>
            </a:r>
            <a:r>
              <a:rPr lang="en-GB" sz="2000" b="1" i="1" u="sng"/>
              <a:t>indifferent</a:t>
            </a:r>
            <a:r>
              <a:rPr lang="en-GB" sz="2000" b="1" i="1"/>
              <a:t> between $311.80 now and $1,000 in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000" b="1" i="1"/>
              <a:t>20 years.  The difference between $1,000 and $311.80 is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000" b="1" i="1"/>
              <a:t>interest income earned during the 20 years.</a:t>
            </a:r>
            <a:endParaRPr lang="en-US" sz="2000" b="1" i="1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Oval 2"/>
          <p:cNvSpPr>
            <a:spLocks noChangeArrowheads="1"/>
          </p:cNvSpPr>
          <p:nvPr/>
        </p:nvSpPr>
        <p:spPr bwMode="auto">
          <a:xfrm>
            <a:off x="900113" y="1052513"/>
            <a:ext cx="1943100" cy="13684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80227" name="Oval 3"/>
          <p:cNvSpPr>
            <a:spLocks noChangeArrowheads="1"/>
          </p:cNvSpPr>
          <p:nvPr/>
        </p:nvSpPr>
        <p:spPr bwMode="auto">
          <a:xfrm>
            <a:off x="3708400" y="2924175"/>
            <a:ext cx="1943100" cy="1368425"/>
          </a:xfrm>
          <a:prstGeom prst="ellipse">
            <a:avLst/>
          </a:prstGeom>
          <a:noFill/>
          <a:ln w="76200" cmpd="tri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80228" name="Oval 4"/>
          <p:cNvSpPr>
            <a:spLocks noChangeArrowheads="1"/>
          </p:cNvSpPr>
          <p:nvPr/>
        </p:nvSpPr>
        <p:spPr bwMode="auto">
          <a:xfrm>
            <a:off x="6300788" y="4724400"/>
            <a:ext cx="1943100" cy="13684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80229" name="Oval 5"/>
          <p:cNvSpPr>
            <a:spLocks noChangeArrowheads="1"/>
          </p:cNvSpPr>
          <p:nvPr/>
        </p:nvSpPr>
        <p:spPr bwMode="auto">
          <a:xfrm>
            <a:off x="6372225" y="1052513"/>
            <a:ext cx="1943100" cy="13684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80230" name="Oval 6"/>
          <p:cNvSpPr>
            <a:spLocks noChangeArrowheads="1"/>
          </p:cNvSpPr>
          <p:nvPr/>
        </p:nvSpPr>
        <p:spPr bwMode="auto">
          <a:xfrm>
            <a:off x="900113" y="4437063"/>
            <a:ext cx="1943100" cy="13684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80231" name="Text Box 7"/>
          <p:cNvSpPr txBox="1">
            <a:spLocks noChangeArrowheads="1"/>
          </p:cNvSpPr>
          <p:nvPr/>
        </p:nvSpPr>
        <p:spPr bwMode="auto">
          <a:xfrm>
            <a:off x="4067175" y="3068638"/>
            <a:ext cx="1655763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000" b="1">
                <a:solidFill>
                  <a:srgbClr val="0066FF"/>
                </a:solidFill>
                <a:latin typeface="Arial Rounded MT Bold" pitchFamily="34" charset="0"/>
              </a:rPr>
              <a:t>SERIES PRESENT WORTH</a:t>
            </a:r>
          </a:p>
        </p:txBody>
      </p:sp>
      <p:sp>
        <p:nvSpPr>
          <p:cNvPr id="180232" name="Line 8"/>
          <p:cNvSpPr>
            <a:spLocks noChangeShapeType="1"/>
          </p:cNvSpPr>
          <p:nvPr/>
        </p:nvSpPr>
        <p:spPr bwMode="auto">
          <a:xfrm>
            <a:off x="5364163" y="40767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0233" name="Line 9"/>
          <p:cNvSpPr>
            <a:spLocks noChangeShapeType="1"/>
          </p:cNvSpPr>
          <p:nvPr/>
        </p:nvSpPr>
        <p:spPr bwMode="auto">
          <a:xfrm flipV="1">
            <a:off x="5580063" y="2349500"/>
            <a:ext cx="1223962" cy="8636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0234" name="Line 10"/>
          <p:cNvSpPr>
            <a:spLocks noChangeShapeType="1"/>
          </p:cNvSpPr>
          <p:nvPr/>
        </p:nvSpPr>
        <p:spPr bwMode="auto">
          <a:xfrm>
            <a:off x="7308850" y="2420938"/>
            <a:ext cx="0" cy="2303462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0235" name="Line 11"/>
          <p:cNvSpPr>
            <a:spLocks noChangeShapeType="1"/>
          </p:cNvSpPr>
          <p:nvPr/>
        </p:nvSpPr>
        <p:spPr bwMode="auto">
          <a:xfrm flipH="1">
            <a:off x="2843213" y="1700213"/>
            <a:ext cx="3529012" cy="0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0236" name="Line 12"/>
          <p:cNvSpPr>
            <a:spLocks noChangeShapeType="1"/>
          </p:cNvSpPr>
          <p:nvPr/>
        </p:nvSpPr>
        <p:spPr bwMode="auto">
          <a:xfrm flipH="1" flipV="1">
            <a:off x="2124075" y="2420938"/>
            <a:ext cx="1655763" cy="3744912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0237" name="Text Box 13"/>
          <p:cNvSpPr txBox="1">
            <a:spLocks noChangeArrowheads="1"/>
          </p:cNvSpPr>
          <p:nvPr/>
        </p:nvSpPr>
        <p:spPr bwMode="auto">
          <a:xfrm>
            <a:off x="1116013" y="1409700"/>
            <a:ext cx="1690687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Arial Rounded MT Bold" pitchFamily="34" charset="0"/>
              </a:rPr>
              <a:t>ANNUAL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EQUIVALENT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WORTH</a:t>
            </a:r>
          </a:p>
        </p:txBody>
      </p:sp>
      <p:sp>
        <p:nvSpPr>
          <p:cNvPr id="180238" name="Text Box 14"/>
          <p:cNvSpPr txBox="1">
            <a:spLocks noChangeArrowheads="1"/>
          </p:cNvSpPr>
          <p:nvPr/>
        </p:nvSpPr>
        <p:spPr bwMode="auto">
          <a:xfrm>
            <a:off x="6516688" y="4941888"/>
            <a:ext cx="15748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800" b="1">
                <a:latin typeface="Arial Rounded MT Bold" pitchFamily="34" charset="0"/>
              </a:rPr>
              <a:t>SERIES</a:t>
            </a:r>
          </a:p>
          <a:p>
            <a:r>
              <a:rPr lang="en-US" sz="1800" b="1">
                <a:latin typeface="Arial Rounded MT Bold" pitchFamily="34" charset="0"/>
              </a:rPr>
              <a:t>COMPOUND</a:t>
            </a:r>
          </a:p>
          <a:p>
            <a:r>
              <a:rPr lang="en-US" sz="1800" b="1">
                <a:latin typeface="Arial Rounded MT Bold" pitchFamily="34" charset="0"/>
              </a:rPr>
              <a:t>AMOUNT</a:t>
            </a:r>
          </a:p>
          <a:p>
            <a:r>
              <a:rPr lang="en-US" sz="1800" b="1">
                <a:latin typeface="Arial Rounded MT Bold" pitchFamily="34" charset="0"/>
              </a:rPr>
              <a:t>(FW)</a:t>
            </a:r>
          </a:p>
        </p:txBody>
      </p:sp>
      <p:sp>
        <p:nvSpPr>
          <p:cNvPr id="180239" name="Text Box 15"/>
          <p:cNvSpPr txBox="1">
            <a:spLocks noChangeArrowheads="1"/>
          </p:cNvSpPr>
          <p:nvPr/>
        </p:nvSpPr>
        <p:spPr bwMode="auto">
          <a:xfrm>
            <a:off x="1187450" y="4649788"/>
            <a:ext cx="1365250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Arial Rounded MT Bold" pitchFamily="34" charset="0"/>
              </a:rPr>
              <a:t>INTERNAL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RATE of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RETURN</a:t>
            </a:r>
          </a:p>
        </p:txBody>
      </p:sp>
      <p:sp>
        <p:nvSpPr>
          <p:cNvPr id="180240" name="Text Box 16"/>
          <p:cNvSpPr txBox="1">
            <a:spLocks noChangeArrowheads="1"/>
          </p:cNvSpPr>
          <p:nvPr/>
        </p:nvSpPr>
        <p:spPr bwMode="auto">
          <a:xfrm>
            <a:off x="1619250" y="404813"/>
            <a:ext cx="53990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400" b="1"/>
              <a:t>Conversion of Series Present Worth</a:t>
            </a:r>
          </a:p>
        </p:txBody>
      </p:sp>
      <p:sp>
        <p:nvSpPr>
          <p:cNvPr id="180241" name="Line 17"/>
          <p:cNvSpPr>
            <a:spLocks noChangeShapeType="1"/>
          </p:cNvSpPr>
          <p:nvPr/>
        </p:nvSpPr>
        <p:spPr bwMode="auto">
          <a:xfrm>
            <a:off x="5435600" y="4076700"/>
            <a:ext cx="1223963" cy="792163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0242" name="Line 18"/>
          <p:cNvSpPr>
            <a:spLocks noChangeShapeType="1"/>
          </p:cNvSpPr>
          <p:nvPr/>
        </p:nvSpPr>
        <p:spPr bwMode="auto">
          <a:xfrm flipH="1" flipV="1">
            <a:off x="2843213" y="6237288"/>
            <a:ext cx="3457575" cy="71437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0243" name="Line 19"/>
          <p:cNvSpPr>
            <a:spLocks noChangeShapeType="1"/>
          </p:cNvSpPr>
          <p:nvPr/>
        </p:nvSpPr>
        <p:spPr bwMode="auto">
          <a:xfrm flipH="1" flipV="1">
            <a:off x="2124075" y="5805488"/>
            <a:ext cx="719138" cy="431800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0244" name="Line 20"/>
          <p:cNvSpPr>
            <a:spLocks noChangeShapeType="1"/>
          </p:cNvSpPr>
          <p:nvPr/>
        </p:nvSpPr>
        <p:spPr bwMode="auto">
          <a:xfrm flipV="1">
            <a:off x="6300788" y="6092825"/>
            <a:ext cx="576262" cy="215900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0245" name="Line 21"/>
          <p:cNvSpPr>
            <a:spLocks noChangeShapeType="1"/>
          </p:cNvSpPr>
          <p:nvPr/>
        </p:nvSpPr>
        <p:spPr bwMode="auto">
          <a:xfrm flipH="1" flipV="1">
            <a:off x="1763713" y="2420938"/>
            <a:ext cx="0" cy="2016125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0246" name="AutoShape 22"/>
          <p:cNvSpPr>
            <a:spLocks noChangeArrowheads="1"/>
          </p:cNvSpPr>
          <p:nvPr/>
        </p:nvSpPr>
        <p:spPr bwMode="auto">
          <a:xfrm>
            <a:off x="3708400" y="6165850"/>
            <a:ext cx="215900" cy="215900"/>
          </a:xfrm>
          <a:prstGeom prst="flowChartConnector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80247" name="Text Box 23"/>
          <p:cNvSpPr txBox="1">
            <a:spLocks noChangeArrowheads="1"/>
          </p:cNvSpPr>
          <p:nvPr/>
        </p:nvSpPr>
        <p:spPr bwMode="auto">
          <a:xfrm>
            <a:off x="6711950" y="1431925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endParaRPr lang="en-CA" sz="1800"/>
          </a:p>
        </p:txBody>
      </p:sp>
      <p:sp>
        <p:nvSpPr>
          <p:cNvPr id="180248" name="Text Box 24"/>
          <p:cNvSpPr txBox="1">
            <a:spLocks noChangeArrowheads="1"/>
          </p:cNvSpPr>
          <p:nvPr/>
        </p:nvSpPr>
        <p:spPr bwMode="auto">
          <a:xfrm>
            <a:off x="6659563" y="1338263"/>
            <a:ext cx="1411287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Arial Rounded MT Bold" pitchFamily="34" charset="0"/>
              </a:rPr>
              <a:t>EXTERNAL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RATE of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RETURN</a:t>
            </a:r>
          </a:p>
          <a:p>
            <a:pPr algn="l"/>
            <a:endParaRPr lang="en-US" sz="1800">
              <a:latin typeface="Arial Rounded MT Bold" pitchFamily="34" charset="0"/>
            </a:endParaRPr>
          </a:p>
        </p:txBody>
      </p:sp>
      <p:sp>
        <p:nvSpPr>
          <p:cNvPr id="180249" name="Line 25"/>
          <p:cNvSpPr>
            <a:spLocks noChangeShapeType="1"/>
          </p:cNvSpPr>
          <p:nvPr/>
        </p:nvSpPr>
        <p:spPr bwMode="auto">
          <a:xfrm flipH="1">
            <a:off x="2843213" y="4076700"/>
            <a:ext cx="1152525" cy="865188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0250" name="Line 26"/>
          <p:cNvSpPr>
            <a:spLocks noChangeShapeType="1"/>
          </p:cNvSpPr>
          <p:nvPr/>
        </p:nvSpPr>
        <p:spPr bwMode="auto">
          <a:xfrm flipH="1" flipV="1">
            <a:off x="2627313" y="2205038"/>
            <a:ext cx="1296987" cy="8636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5019-B0E0-4B51-9ED5-D769557CF637}" type="slidenum">
              <a:rPr lang="fr-CA" smtClean="0"/>
              <a:pPr/>
              <a:t>63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Oval 2"/>
          <p:cNvSpPr>
            <a:spLocks noChangeArrowheads="1"/>
          </p:cNvSpPr>
          <p:nvPr/>
        </p:nvSpPr>
        <p:spPr bwMode="auto">
          <a:xfrm>
            <a:off x="900113" y="1052513"/>
            <a:ext cx="1943100" cy="13684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81251" name="Oval 3"/>
          <p:cNvSpPr>
            <a:spLocks noChangeArrowheads="1"/>
          </p:cNvSpPr>
          <p:nvPr/>
        </p:nvSpPr>
        <p:spPr bwMode="auto">
          <a:xfrm>
            <a:off x="3708400" y="2924175"/>
            <a:ext cx="1943100" cy="1368425"/>
          </a:xfrm>
          <a:prstGeom prst="ellipse">
            <a:avLst/>
          </a:prstGeom>
          <a:noFill/>
          <a:ln w="76200" cmpd="tri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81252" name="Oval 4"/>
          <p:cNvSpPr>
            <a:spLocks noChangeArrowheads="1"/>
          </p:cNvSpPr>
          <p:nvPr/>
        </p:nvSpPr>
        <p:spPr bwMode="auto">
          <a:xfrm>
            <a:off x="6300788" y="4724400"/>
            <a:ext cx="1943100" cy="13684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81253" name="Oval 5"/>
          <p:cNvSpPr>
            <a:spLocks noChangeArrowheads="1"/>
          </p:cNvSpPr>
          <p:nvPr/>
        </p:nvSpPr>
        <p:spPr bwMode="auto">
          <a:xfrm>
            <a:off x="6372225" y="1052513"/>
            <a:ext cx="1943100" cy="13684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81254" name="Oval 6"/>
          <p:cNvSpPr>
            <a:spLocks noChangeArrowheads="1"/>
          </p:cNvSpPr>
          <p:nvPr/>
        </p:nvSpPr>
        <p:spPr bwMode="auto">
          <a:xfrm>
            <a:off x="900113" y="4437063"/>
            <a:ext cx="1943100" cy="13684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4067175" y="3141663"/>
            <a:ext cx="1655763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000" b="1">
                <a:solidFill>
                  <a:srgbClr val="0066FF"/>
                </a:solidFill>
                <a:latin typeface="Arial Rounded MT Bold" pitchFamily="34" charset="0"/>
              </a:rPr>
              <a:t>SERIES FUTURE WORTH</a:t>
            </a:r>
          </a:p>
        </p:txBody>
      </p:sp>
      <p:sp>
        <p:nvSpPr>
          <p:cNvPr id="181256" name="Line 8"/>
          <p:cNvSpPr>
            <a:spLocks noChangeShapeType="1"/>
          </p:cNvSpPr>
          <p:nvPr/>
        </p:nvSpPr>
        <p:spPr bwMode="auto">
          <a:xfrm>
            <a:off x="5364163" y="40767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 flipV="1">
            <a:off x="5580063" y="2349500"/>
            <a:ext cx="1223962" cy="8636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7308850" y="2420938"/>
            <a:ext cx="0" cy="2303462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 flipH="1">
            <a:off x="2843213" y="1700213"/>
            <a:ext cx="3529012" cy="0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 flipH="1" flipV="1">
            <a:off x="2124075" y="2420938"/>
            <a:ext cx="1655763" cy="3744912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1116013" y="1409700"/>
            <a:ext cx="1690687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Arial Rounded MT Bold" pitchFamily="34" charset="0"/>
              </a:rPr>
              <a:t>ANNUAL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EQUIVALENT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WORTH</a:t>
            </a: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6596063" y="4941888"/>
            <a:ext cx="1417637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800" b="1">
                <a:latin typeface="Arial Rounded MT Bold" pitchFamily="34" charset="0"/>
              </a:rPr>
              <a:t>SERIES</a:t>
            </a:r>
          </a:p>
          <a:p>
            <a:r>
              <a:rPr lang="en-US" sz="1800" b="1">
                <a:latin typeface="Arial Rounded MT Bold" pitchFamily="34" charset="0"/>
              </a:rPr>
              <a:t>DISCOUNT</a:t>
            </a:r>
          </a:p>
          <a:p>
            <a:r>
              <a:rPr lang="en-US" sz="1800" b="1">
                <a:latin typeface="Arial Rounded MT Bold" pitchFamily="34" charset="0"/>
              </a:rPr>
              <a:t>AMOUNT</a:t>
            </a:r>
          </a:p>
          <a:p>
            <a:r>
              <a:rPr lang="en-US" sz="1800" b="1">
                <a:latin typeface="Arial Rounded MT Bold" pitchFamily="34" charset="0"/>
              </a:rPr>
              <a:t>(PW)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1187450" y="4649788"/>
            <a:ext cx="1365250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Arial Rounded MT Bold" pitchFamily="34" charset="0"/>
              </a:rPr>
              <a:t>INTERNAL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RATE of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RETURN</a:t>
            </a: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1828800" y="457200"/>
            <a:ext cx="52276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400" b="1"/>
              <a:t>Conversion of Series Future Worth</a:t>
            </a:r>
            <a:endParaRPr lang="en-US" sz="2400" b="1">
              <a:solidFill>
                <a:srgbClr val="FF0000"/>
              </a:solidFill>
            </a:endParaRPr>
          </a:p>
        </p:txBody>
      </p:sp>
      <p:sp>
        <p:nvSpPr>
          <p:cNvPr id="181265" name="Line 17"/>
          <p:cNvSpPr>
            <a:spLocks noChangeShapeType="1"/>
          </p:cNvSpPr>
          <p:nvPr/>
        </p:nvSpPr>
        <p:spPr bwMode="auto">
          <a:xfrm>
            <a:off x="5435600" y="4076700"/>
            <a:ext cx="1223963" cy="792163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1266" name="Line 18"/>
          <p:cNvSpPr>
            <a:spLocks noChangeShapeType="1"/>
          </p:cNvSpPr>
          <p:nvPr/>
        </p:nvSpPr>
        <p:spPr bwMode="auto">
          <a:xfrm flipH="1" flipV="1">
            <a:off x="2843213" y="6237288"/>
            <a:ext cx="3457575" cy="71437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1267" name="Line 19"/>
          <p:cNvSpPr>
            <a:spLocks noChangeShapeType="1"/>
          </p:cNvSpPr>
          <p:nvPr/>
        </p:nvSpPr>
        <p:spPr bwMode="auto">
          <a:xfrm flipH="1" flipV="1">
            <a:off x="2124075" y="5805488"/>
            <a:ext cx="719138" cy="431800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1268" name="Line 20"/>
          <p:cNvSpPr>
            <a:spLocks noChangeShapeType="1"/>
          </p:cNvSpPr>
          <p:nvPr/>
        </p:nvSpPr>
        <p:spPr bwMode="auto">
          <a:xfrm flipV="1">
            <a:off x="6300788" y="6092825"/>
            <a:ext cx="576262" cy="215900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1269" name="Line 21"/>
          <p:cNvSpPr>
            <a:spLocks noChangeShapeType="1"/>
          </p:cNvSpPr>
          <p:nvPr/>
        </p:nvSpPr>
        <p:spPr bwMode="auto">
          <a:xfrm flipH="1" flipV="1">
            <a:off x="1763713" y="2420938"/>
            <a:ext cx="0" cy="2016125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1270" name="AutoShape 22"/>
          <p:cNvSpPr>
            <a:spLocks noChangeArrowheads="1"/>
          </p:cNvSpPr>
          <p:nvPr/>
        </p:nvSpPr>
        <p:spPr bwMode="auto">
          <a:xfrm>
            <a:off x="3708400" y="6165850"/>
            <a:ext cx="215900" cy="215900"/>
          </a:xfrm>
          <a:prstGeom prst="flowChartConnector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81271" name="Text Box 23"/>
          <p:cNvSpPr txBox="1">
            <a:spLocks noChangeArrowheads="1"/>
          </p:cNvSpPr>
          <p:nvPr/>
        </p:nvSpPr>
        <p:spPr bwMode="auto">
          <a:xfrm>
            <a:off x="6711950" y="1431925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endParaRPr lang="en-CA" sz="1800"/>
          </a:p>
        </p:txBody>
      </p:sp>
      <p:sp>
        <p:nvSpPr>
          <p:cNvPr id="181272" name="Text Box 24"/>
          <p:cNvSpPr txBox="1">
            <a:spLocks noChangeArrowheads="1"/>
          </p:cNvSpPr>
          <p:nvPr/>
        </p:nvSpPr>
        <p:spPr bwMode="auto">
          <a:xfrm>
            <a:off x="6659563" y="1338263"/>
            <a:ext cx="1411287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Arial Rounded MT Bold" pitchFamily="34" charset="0"/>
              </a:rPr>
              <a:t>EXTERNAL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RATE of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RETURN</a:t>
            </a:r>
          </a:p>
          <a:p>
            <a:pPr algn="l"/>
            <a:endParaRPr lang="en-US" sz="1800">
              <a:latin typeface="Arial Rounded MT Bold" pitchFamily="34" charset="0"/>
            </a:endParaRPr>
          </a:p>
        </p:txBody>
      </p:sp>
      <p:sp>
        <p:nvSpPr>
          <p:cNvPr id="181273" name="Line 25"/>
          <p:cNvSpPr>
            <a:spLocks noChangeShapeType="1"/>
          </p:cNvSpPr>
          <p:nvPr/>
        </p:nvSpPr>
        <p:spPr bwMode="auto">
          <a:xfrm flipH="1">
            <a:off x="2843213" y="4076700"/>
            <a:ext cx="1152525" cy="865188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1274" name="Line 26"/>
          <p:cNvSpPr>
            <a:spLocks noChangeShapeType="1"/>
          </p:cNvSpPr>
          <p:nvPr/>
        </p:nvSpPr>
        <p:spPr bwMode="auto">
          <a:xfrm flipH="1" flipV="1">
            <a:off x="2627313" y="2205038"/>
            <a:ext cx="1296987" cy="8636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5019-B0E0-4B51-9ED5-D769557CF637}" type="slidenum">
              <a:rPr lang="fr-CA" smtClean="0"/>
              <a:pPr/>
              <a:t>64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Line 2"/>
          <p:cNvSpPr>
            <a:spLocks noChangeShapeType="1"/>
          </p:cNvSpPr>
          <p:nvPr/>
        </p:nvSpPr>
        <p:spPr bwMode="auto">
          <a:xfrm>
            <a:off x="838200" y="4114800"/>
            <a:ext cx="28194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8963" name="Line 3"/>
          <p:cNvSpPr>
            <a:spLocks noChangeShapeType="1"/>
          </p:cNvSpPr>
          <p:nvPr/>
        </p:nvSpPr>
        <p:spPr bwMode="auto">
          <a:xfrm flipV="1">
            <a:off x="12954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8964" name="Line 4"/>
          <p:cNvSpPr>
            <a:spLocks noChangeShapeType="1"/>
          </p:cNvSpPr>
          <p:nvPr/>
        </p:nvSpPr>
        <p:spPr bwMode="auto">
          <a:xfrm flipV="1">
            <a:off x="18288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8965" name="Line 5"/>
          <p:cNvSpPr>
            <a:spLocks noChangeShapeType="1"/>
          </p:cNvSpPr>
          <p:nvPr/>
        </p:nvSpPr>
        <p:spPr bwMode="auto">
          <a:xfrm flipV="1">
            <a:off x="23622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8966" name="Line 6"/>
          <p:cNvSpPr>
            <a:spLocks noChangeShapeType="1"/>
          </p:cNvSpPr>
          <p:nvPr/>
        </p:nvSpPr>
        <p:spPr bwMode="auto">
          <a:xfrm flipV="1">
            <a:off x="28956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8967" name="Line 7"/>
          <p:cNvSpPr>
            <a:spLocks noChangeShapeType="1"/>
          </p:cNvSpPr>
          <p:nvPr/>
        </p:nvSpPr>
        <p:spPr bwMode="auto">
          <a:xfrm flipV="1">
            <a:off x="34290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8968" name="Text Box 8"/>
          <p:cNvSpPr txBox="1">
            <a:spLocks noChangeArrowheads="1"/>
          </p:cNvSpPr>
          <p:nvPr/>
        </p:nvSpPr>
        <p:spPr bwMode="auto">
          <a:xfrm>
            <a:off x="762000" y="4165600"/>
            <a:ext cx="2825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0</a:t>
            </a:r>
          </a:p>
          <a:p>
            <a:pPr algn="l"/>
            <a:endParaRPr lang="en-US" sz="1800"/>
          </a:p>
        </p:txBody>
      </p:sp>
      <p:sp>
        <p:nvSpPr>
          <p:cNvPr id="168969" name="Text Box 9"/>
          <p:cNvSpPr txBox="1">
            <a:spLocks noChangeArrowheads="1"/>
          </p:cNvSpPr>
          <p:nvPr/>
        </p:nvSpPr>
        <p:spPr bwMode="auto">
          <a:xfrm>
            <a:off x="11430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1</a:t>
            </a:r>
          </a:p>
        </p:txBody>
      </p:sp>
      <p:sp>
        <p:nvSpPr>
          <p:cNvPr id="168970" name="Text Box 10"/>
          <p:cNvSpPr txBox="1">
            <a:spLocks noChangeArrowheads="1"/>
          </p:cNvSpPr>
          <p:nvPr/>
        </p:nvSpPr>
        <p:spPr bwMode="auto">
          <a:xfrm>
            <a:off x="16764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2</a:t>
            </a:r>
          </a:p>
        </p:txBody>
      </p:sp>
      <p:sp>
        <p:nvSpPr>
          <p:cNvPr id="168971" name="Text Box 11"/>
          <p:cNvSpPr txBox="1">
            <a:spLocks noChangeArrowheads="1"/>
          </p:cNvSpPr>
          <p:nvPr/>
        </p:nvSpPr>
        <p:spPr bwMode="auto">
          <a:xfrm>
            <a:off x="22098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3</a:t>
            </a:r>
          </a:p>
        </p:txBody>
      </p:sp>
      <p:sp>
        <p:nvSpPr>
          <p:cNvPr id="168972" name="Text Box 12"/>
          <p:cNvSpPr txBox="1">
            <a:spLocks noChangeArrowheads="1"/>
          </p:cNvSpPr>
          <p:nvPr/>
        </p:nvSpPr>
        <p:spPr bwMode="auto">
          <a:xfrm>
            <a:off x="27432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4</a:t>
            </a:r>
          </a:p>
        </p:txBody>
      </p:sp>
      <p:sp>
        <p:nvSpPr>
          <p:cNvPr id="168973" name="Text Box 13"/>
          <p:cNvSpPr txBox="1">
            <a:spLocks noChangeArrowheads="1"/>
          </p:cNvSpPr>
          <p:nvPr/>
        </p:nvSpPr>
        <p:spPr bwMode="auto">
          <a:xfrm>
            <a:off x="32766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5</a:t>
            </a:r>
          </a:p>
        </p:txBody>
      </p:sp>
      <p:sp>
        <p:nvSpPr>
          <p:cNvPr id="168974" name="Text Box 14"/>
          <p:cNvSpPr txBox="1">
            <a:spLocks noChangeArrowheads="1"/>
          </p:cNvSpPr>
          <p:nvPr/>
        </p:nvSpPr>
        <p:spPr bwMode="auto">
          <a:xfrm>
            <a:off x="914400" y="2847975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$1,000</a:t>
            </a:r>
          </a:p>
        </p:txBody>
      </p:sp>
      <p:sp>
        <p:nvSpPr>
          <p:cNvPr id="168975" name="Text Box 15"/>
          <p:cNvSpPr txBox="1">
            <a:spLocks noChangeArrowheads="1"/>
          </p:cNvSpPr>
          <p:nvPr/>
        </p:nvSpPr>
        <p:spPr bwMode="auto">
          <a:xfrm>
            <a:off x="1524000" y="2847975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$1,000</a:t>
            </a:r>
          </a:p>
        </p:txBody>
      </p:sp>
      <p:sp>
        <p:nvSpPr>
          <p:cNvPr id="168976" name="Text Box 16"/>
          <p:cNvSpPr txBox="1">
            <a:spLocks noChangeArrowheads="1"/>
          </p:cNvSpPr>
          <p:nvPr/>
        </p:nvSpPr>
        <p:spPr bwMode="auto">
          <a:xfrm>
            <a:off x="3200400" y="2847975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$1,000</a:t>
            </a:r>
          </a:p>
        </p:txBody>
      </p:sp>
      <p:sp>
        <p:nvSpPr>
          <p:cNvPr id="168977" name="Text Box 17"/>
          <p:cNvSpPr txBox="1">
            <a:spLocks noChangeArrowheads="1"/>
          </p:cNvSpPr>
          <p:nvPr/>
        </p:nvSpPr>
        <p:spPr bwMode="auto">
          <a:xfrm>
            <a:off x="2590800" y="2847975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$1,000</a:t>
            </a:r>
          </a:p>
        </p:txBody>
      </p:sp>
      <p:sp>
        <p:nvSpPr>
          <p:cNvPr id="168978" name="Text Box 18"/>
          <p:cNvSpPr txBox="1">
            <a:spLocks noChangeArrowheads="1"/>
          </p:cNvSpPr>
          <p:nvPr/>
        </p:nvSpPr>
        <p:spPr bwMode="auto">
          <a:xfrm>
            <a:off x="2057400" y="2847975"/>
            <a:ext cx="676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$1000</a:t>
            </a:r>
          </a:p>
        </p:txBody>
      </p:sp>
      <p:sp>
        <p:nvSpPr>
          <p:cNvPr id="168979" name="Text Box 19"/>
          <p:cNvSpPr txBox="1">
            <a:spLocks noChangeArrowheads="1"/>
          </p:cNvSpPr>
          <p:nvPr/>
        </p:nvSpPr>
        <p:spPr bwMode="auto">
          <a:xfrm>
            <a:off x="3733800" y="3810000"/>
            <a:ext cx="317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sz="1800"/>
              <a:t>≡</a:t>
            </a:r>
          </a:p>
        </p:txBody>
      </p:sp>
      <p:sp>
        <p:nvSpPr>
          <p:cNvPr id="168980" name="Line 20"/>
          <p:cNvSpPr>
            <a:spLocks noChangeShapeType="1"/>
          </p:cNvSpPr>
          <p:nvPr/>
        </p:nvSpPr>
        <p:spPr bwMode="auto">
          <a:xfrm>
            <a:off x="4495800" y="4191000"/>
            <a:ext cx="37338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8981" name="Text Box 21"/>
          <p:cNvSpPr txBox="1">
            <a:spLocks noChangeArrowheads="1"/>
          </p:cNvSpPr>
          <p:nvPr/>
        </p:nvSpPr>
        <p:spPr bwMode="auto">
          <a:xfrm>
            <a:off x="4419600" y="42418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b="1"/>
              <a:t>0</a:t>
            </a:r>
          </a:p>
        </p:txBody>
      </p:sp>
      <p:sp>
        <p:nvSpPr>
          <p:cNvPr id="168982" name="Line 22"/>
          <p:cNvSpPr>
            <a:spLocks noChangeShapeType="1"/>
          </p:cNvSpPr>
          <p:nvPr/>
        </p:nvSpPr>
        <p:spPr bwMode="auto">
          <a:xfrm flipV="1">
            <a:off x="7162800" y="2133600"/>
            <a:ext cx="0" cy="20574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8983" name="Text Box 23"/>
          <p:cNvSpPr txBox="1">
            <a:spLocks noChangeArrowheads="1"/>
          </p:cNvSpPr>
          <p:nvPr/>
        </p:nvSpPr>
        <p:spPr bwMode="auto">
          <a:xfrm>
            <a:off x="6553200" y="1676400"/>
            <a:ext cx="13747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2400" b="1"/>
              <a:t>FW = ??</a:t>
            </a:r>
          </a:p>
        </p:txBody>
      </p:sp>
      <p:sp>
        <p:nvSpPr>
          <p:cNvPr id="168984" name="Text Box 24"/>
          <p:cNvSpPr txBox="1">
            <a:spLocks noChangeArrowheads="1"/>
          </p:cNvSpPr>
          <p:nvPr/>
        </p:nvSpPr>
        <p:spPr bwMode="auto">
          <a:xfrm>
            <a:off x="7024688" y="42418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/>
              <a:t>5</a:t>
            </a:r>
          </a:p>
        </p:txBody>
      </p:sp>
      <p:sp>
        <p:nvSpPr>
          <p:cNvPr id="168985" name="Rectangle 2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Annuities</a:t>
            </a:r>
          </a:p>
        </p:txBody>
      </p:sp>
      <p:sp>
        <p:nvSpPr>
          <p:cNvPr id="168986" name="Text Box 26"/>
          <p:cNvSpPr txBox="1">
            <a:spLocks noChangeArrowheads="1"/>
          </p:cNvSpPr>
          <p:nvPr/>
        </p:nvSpPr>
        <p:spPr bwMode="auto">
          <a:xfrm>
            <a:off x="914400" y="4756150"/>
            <a:ext cx="7234238" cy="7112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/>
            <a:r>
              <a:rPr kumimoji="1" lang="en-US" sz="2000" b="1" i="1"/>
              <a:t>Find the value in five years of annual deposits of $1,000 over five years beginning in one year from today?</a:t>
            </a:r>
            <a:endParaRPr kumimoji="1" lang="en-US" sz="2000"/>
          </a:p>
        </p:txBody>
      </p:sp>
      <p:sp>
        <p:nvSpPr>
          <p:cNvPr id="168987" name="Text Box 27"/>
          <p:cNvSpPr txBox="1">
            <a:spLocks noChangeArrowheads="1"/>
          </p:cNvSpPr>
          <p:nvPr/>
        </p:nvSpPr>
        <p:spPr bwMode="auto">
          <a:xfrm>
            <a:off x="4038600" y="3352800"/>
            <a:ext cx="2565400" cy="406400"/>
          </a:xfrm>
          <a:prstGeom prst="rect">
            <a:avLst/>
          </a:prstGeom>
          <a:solidFill>
            <a:srgbClr val="FF66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IS EQUIVALENT TO</a:t>
            </a:r>
          </a:p>
        </p:txBody>
      </p:sp>
      <p:sp>
        <p:nvSpPr>
          <p:cNvPr id="168988" name="Line 28"/>
          <p:cNvSpPr>
            <a:spLocks noChangeShapeType="1"/>
          </p:cNvSpPr>
          <p:nvPr/>
        </p:nvSpPr>
        <p:spPr bwMode="auto">
          <a:xfrm>
            <a:off x="6553200" y="3581400"/>
            <a:ext cx="6096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8989" name="Line 29"/>
          <p:cNvSpPr>
            <a:spLocks noChangeShapeType="1"/>
          </p:cNvSpPr>
          <p:nvPr/>
        </p:nvSpPr>
        <p:spPr bwMode="auto">
          <a:xfrm>
            <a:off x="3429000" y="3581400"/>
            <a:ext cx="6096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65</a:t>
            </a:fld>
            <a:endParaRPr lang="fr-CA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3850" name="Group 74"/>
          <p:cNvGraphicFramePr>
            <a:graphicFrameLocks noGrp="1"/>
          </p:cNvGraphicFramePr>
          <p:nvPr/>
        </p:nvGraphicFramePr>
        <p:xfrm>
          <a:off x="1143000" y="1828800"/>
          <a:ext cx="7239000" cy="3752218"/>
        </p:xfrm>
        <a:graphic>
          <a:graphicData uri="http://schemas.openxmlformats.org/drawingml/2006/table">
            <a:tbl>
              <a:tblPr/>
              <a:tblGrid>
                <a:gridCol w="528638"/>
                <a:gridCol w="946150"/>
                <a:gridCol w="946150"/>
                <a:gridCol w="963612"/>
                <a:gridCol w="963613"/>
                <a:gridCol w="955675"/>
                <a:gridCol w="954087"/>
                <a:gridCol w="981075"/>
              </a:tblGrid>
              <a:tr h="63976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DISCRETE CASH FLOW AND COMPOUNDING (10%)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699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CA" sz="1800" b="1" i="0" u="sng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fr-CA" sz="1800" b="1" i="0" u="sng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01638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(F/P,i%,n)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(P/F,i%,n)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(A/P,i%,n)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(P/A,i%,n)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(A/F,i%,n)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(F/A,i%,n)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(A/G,i%,n)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1.1000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0.9091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1.1000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0.9091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0.0000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1.2100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0.8264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0.5762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1.7355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0.4762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2.1000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0.4762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1.3310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0.7513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0.4021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2.4869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0.3021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3.3100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0.9366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1.4641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0.6830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0.3155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3.1699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0.2155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4.6410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1.3812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1.6105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0.6209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0.2638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3.7908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0.1638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6.1051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1.8101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03844" name="Rectangle 6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Financial Table</a:t>
            </a:r>
          </a:p>
        </p:txBody>
      </p:sp>
      <p:sp>
        <p:nvSpPr>
          <p:cNvPr id="203846" name="Text Box 70"/>
          <p:cNvSpPr txBox="1">
            <a:spLocks noChangeArrowheads="1"/>
          </p:cNvSpPr>
          <p:nvPr/>
        </p:nvSpPr>
        <p:spPr bwMode="auto">
          <a:xfrm>
            <a:off x="1595438" y="5867400"/>
            <a:ext cx="6121400" cy="346075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600" b="1"/>
              <a:t>F = P(F/A,i%,N) = 1,000(F/A,10%,5) = 1,000(6.1051) = $6,105.10</a:t>
            </a:r>
            <a:endParaRPr lang="en-CA" sz="1600" b="1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66</a:t>
            </a:fld>
            <a:endParaRPr lang="fr-CA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Line 2"/>
          <p:cNvSpPr>
            <a:spLocks noChangeShapeType="1"/>
          </p:cNvSpPr>
          <p:nvPr/>
        </p:nvSpPr>
        <p:spPr bwMode="auto">
          <a:xfrm>
            <a:off x="838200" y="4114800"/>
            <a:ext cx="28194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8419" name="Line 3"/>
          <p:cNvSpPr>
            <a:spLocks noChangeShapeType="1"/>
          </p:cNvSpPr>
          <p:nvPr/>
        </p:nvSpPr>
        <p:spPr bwMode="auto">
          <a:xfrm flipV="1">
            <a:off x="12954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8420" name="Line 4"/>
          <p:cNvSpPr>
            <a:spLocks noChangeShapeType="1"/>
          </p:cNvSpPr>
          <p:nvPr/>
        </p:nvSpPr>
        <p:spPr bwMode="auto">
          <a:xfrm flipV="1">
            <a:off x="18288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8421" name="Line 5"/>
          <p:cNvSpPr>
            <a:spLocks noChangeShapeType="1"/>
          </p:cNvSpPr>
          <p:nvPr/>
        </p:nvSpPr>
        <p:spPr bwMode="auto">
          <a:xfrm flipV="1">
            <a:off x="23622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8422" name="Line 6"/>
          <p:cNvSpPr>
            <a:spLocks noChangeShapeType="1"/>
          </p:cNvSpPr>
          <p:nvPr/>
        </p:nvSpPr>
        <p:spPr bwMode="auto">
          <a:xfrm flipV="1">
            <a:off x="28956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8423" name="Line 7"/>
          <p:cNvSpPr>
            <a:spLocks noChangeShapeType="1"/>
          </p:cNvSpPr>
          <p:nvPr/>
        </p:nvSpPr>
        <p:spPr bwMode="auto">
          <a:xfrm flipV="1">
            <a:off x="34290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8424" name="Text Box 8"/>
          <p:cNvSpPr txBox="1">
            <a:spLocks noChangeArrowheads="1"/>
          </p:cNvSpPr>
          <p:nvPr/>
        </p:nvSpPr>
        <p:spPr bwMode="auto">
          <a:xfrm>
            <a:off x="762000" y="4165600"/>
            <a:ext cx="2825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0</a:t>
            </a:r>
          </a:p>
          <a:p>
            <a:pPr algn="l"/>
            <a:endParaRPr lang="en-US" sz="1800"/>
          </a:p>
        </p:txBody>
      </p:sp>
      <p:sp>
        <p:nvSpPr>
          <p:cNvPr id="188425" name="Text Box 9"/>
          <p:cNvSpPr txBox="1">
            <a:spLocks noChangeArrowheads="1"/>
          </p:cNvSpPr>
          <p:nvPr/>
        </p:nvSpPr>
        <p:spPr bwMode="auto">
          <a:xfrm>
            <a:off x="11430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1</a:t>
            </a:r>
          </a:p>
        </p:txBody>
      </p:sp>
      <p:sp>
        <p:nvSpPr>
          <p:cNvPr id="188426" name="Text Box 10"/>
          <p:cNvSpPr txBox="1">
            <a:spLocks noChangeArrowheads="1"/>
          </p:cNvSpPr>
          <p:nvPr/>
        </p:nvSpPr>
        <p:spPr bwMode="auto">
          <a:xfrm>
            <a:off x="16764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2</a:t>
            </a:r>
          </a:p>
        </p:txBody>
      </p:sp>
      <p:sp>
        <p:nvSpPr>
          <p:cNvPr id="188427" name="Text Box 11"/>
          <p:cNvSpPr txBox="1">
            <a:spLocks noChangeArrowheads="1"/>
          </p:cNvSpPr>
          <p:nvPr/>
        </p:nvSpPr>
        <p:spPr bwMode="auto">
          <a:xfrm>
            <a:off x="22098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3</a:t>
            </a:r>
          </a:p>
        </p:txBody>
      </p:sp>
      <p:sp>
        <p:nvSpPr>
          <p:cNvPr id="188428" name="Text Box 12"/>
          <p:cNvSpPr txBox="1">
            <a:spLocks noChangeArrowheads="1"/>
          </p:cNvSpPr>
          <p:nvPr/>
        </p:nvSpPr>
        <p:spPr bwMode="auto">
          <a:xfrm>
            <a:off x="27432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4</a:t>
            </a:r>
          </a:p>
        </p:txBody>
      </p:sp>
      <p:sp>
        <p:nvSpPr>
          <p:cNvPr id="188429" name="Text Box 13"/>
          <p:cNvSpPr txBox="1">
            <a:spLocks noChangeArrowheads="1"/>
          </p:cNvSpPr>
          <p:nvPr/>
        </p:nvSpPr>
        <p:spPr bwMode="auto">
          <a:xfrm>
            <a:off x="32766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5</a:t>
            </a:r>
          </a:p>
        </p:txBody>
      </p:sp>
      <p:sp>
        <p:nvSpPr>
          <p:cNvPr id="188430" name="Text Box 14"/>
          <p:cNvSpPr txBox="1">
            <a:spLocks noChangeArrowheads="1"/>
          </p:cNvSpPr>
          <p:nvPr/>
        </p:nvSpPr>
        <p:spPr bwMode="auto">
          <a:xfrm>
            <a:off x="914400" y="2847975"/>
            <a:ext cx="676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$1000</a:t>
            </a:r>
          </a:p>
        </p:txBody>
      </p:sp>
      <p:sp>
        <p:nvSpPr>
          <p:cNvPr id="188431" name="Text Box 15"/>
          <p:cNvSpPr txBox="1">
            <a:spLocks noChangeArrowheads="1"/>
          </p:cNvSpPr>
          <p:nvPr/>
        </p:nvSpPr>
        <p:spPr bwMode="auto">
          <a:xfrm>
            <a:off x="1524000" y="2847975"/>
            <a:ext cx="676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$1000</a:t>
            </a:r>
          </a:p>
        </p:txBody>
      </p:sp>
      <p:sp>
        <p:nvSpPr>
          <p:cNvPr id="188432" name="Text Box 16"/>
          <p:cNvSpPr txBox="1">
            <a:spLocks noChangeArrowheads="1"/>
          </p:cNvSpPr>
          <p:nvPr/>
        </p:nvSpPr>
        <p:spPr bwMode="auto">
          <a:xfrm>
            <a:off x="3200400" y="2847975"/>
            <a:ext cx="676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$1000</a:t>
            </a:r>
          </a:p>
        </p:txBody>
      </p:sp>
      <p:sp>
        <p:nvSpPr>
          <p:cNvPr id="188433" name="Text Box 17"/>
          <p:cNvSpPr txBox="1">
            <a:spLocks noChangeArrowheads="1"/>
          </p:cNvSpPr>
          <p:nvPr/>
        </p:nvSpPr>
        <p:spPr bwMode="auto">
          <a:xfrm>
            <a:off x="2590800" y="2847975"/>
            <a:ext cx="676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$1000</a:t>
            </a:r>
          </a:p>
        </p:txBody>
      </p:sp>
      <p:sp>
        <p:nvSpPr>
          <p:cNvPr id="188434" name="Text Box 18"/>
          <p:cNvSpPr txBox="1">
            <a:spLocks noChangeArrowheads="1"/>
          </p:cNvSpPr>
          <p:nvPr/>
        </p:nvSpPr>
        <p:spPr bwMode="auto">
          <a:xfrm>
            <a:off x="2057400" y="2847975"/>
            <a:ext cx="676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$1000</a:t>
            </a:r>
          </a:p>
        </p:txBody>
      </p:sp>
      <p:sp>
        <p:nvSpPr>
          <p:cNvPr id="188435" name="Text Box 19"/>
          <p:cNvSpPr txBox="1">
            <a:spLocks noChangeArrowheads="1"/>
          </p:cNvSpPr>
          <p:nvPr/>
        </p:nvSpPr>
        <p:spPr bwMode="auto">
          <a:xfrm>
            <a:off x="3733800" y="3736975"/>
            <a:ext cx="361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sz="2400" b="1"/>
              <a:t>≡</a:t>
            </a:r>
          </a:p>
        </p:txBody>
      </p:sp>
      <p:sp>
        <p:nvSpPr>
          <p:cNvPr id="188436" name="Line 20"/>
          <p:cNvSpPr>
            <a:spLocks noChangeShapeType="1"/>
          </p:cNvSpPr>
          <p:nvPr/>
        </p:nvSpPr>
        <p:spPr bwMode="auto">
          <a:xfrm>
            <a:off x="4495800" y="4191000"/>
            <a:ext cx="37338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8437" name="Text Box 21"/>
          <p:cNvSpPr txBox="1">
            <a:spLocks noChangeArrowheads="1"/>
          </p:cNvSpPr>
          <p:nvPr/>
        </p:nvSpPr>
        <p:spPr bwMode="auto">
          <a:xfrm>
            <a:off x="4419600" y="42418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b="1"/>
              <a:t>0</a:t>
            </a:r>
          </a:p>
        </p:txBody>
      </p:sp>
      <p:sp>
        <p:nvSpPr>
          <p:cNvPr id="188438" name="Line 22"/>
          <p:cNvSpPr>
            <a:spLocks noChangeShapeType="1"/>
          </p:cNvSpPr>
          <p:nvPr/>
        </p:nvSpPr>
        <p:spPr bwMode="auto">
          <a:xfrm flipV="1">
            <a:off x="4495800" y="2133600"/>
            <a:ext cx="0" cy="20574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8439" name="Text Box 23"/>
          <p:cNvSpPr txBox="1">
            <a:spLocks noChangeArrowheads="1"/>
          </p:cNvSpPr>
          <p:nvPr/>
        </p:nvSpPr>
        <p:spPr bwMode="auto">
          <a:xfrm>
            <a:off x="4791075" y="2514600"/>
            <a:ext cx="1392238" cy="4572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2400" b="1"/>
              <a:t>PW = ??</a:t>
            </a:r>
          </a:p>
        </p:txBody>
      </p:sp>
      <p:sp>
        <p:nvSpPr>
          <p:cNvPr id="188441" name="Rectangle 2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Annuities</a:t>
            </a:r>
          </a:p>
        </p:txBody>
      </p:sp>
      <p:sp>
        <p:nvSpPr>
          <p:cNvPr id="188442" name="Text Box 26"/>
          <p:cNvSpPr txBox="1">
            <a:spLocks noChangeArrowheads="1"/>
          </p:cNvSpPr>
          <p:nvPr/>
        </p:nvSpPr>
        <p:spPr bwMode="auto">
          <a:xfrm>
            <a:off x="914400" y="4756150"/>
            <a:ext cx="7234238" cy="7112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/>
            <a:r>
              <a:rPr kumimoji="1" lang="en-US" sz="2000" b="1" i="1"/>
              <a:t>Find the Present Worth of five annual deposits of $1,000  beginning in one year from now?</a:t>
            </a:r>
            <a:endParaRPr kumimoji="1" lang="en-US" sz="2000">
              <a:solidFill>
                <a:schemeClr val="hlink"/>
              </a:solidFill>
              <a:latin typeface="Tahoma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67</a:t>
            </a:fld>
            <a:endParaRPr lang="fr-CA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1802" name="Group 74"/>
          <p:cNvGraphicFramePr>
            <a:graphicFrameLocks noGrp="1"/>
          </p:cNvGraphicFramePr>
          <p:nvPr/>
        </p:nvGraphicFramePr>
        <p:xfrm>
          <a:off x="609600" y="1828800"/>
          <a:ext cx="7772400" cy="3696656"/>
        </p:xfrm>
        <a:graphic>
          <a:graphicData uri="http://schemas.openxmlformats.org/drawingml/2006/table">
            <a:tbl>
              <a:tblPr/>
              <a:tblGrid>
                <a:gridCol w="568325"/>
                <a:gridCol w="1014413"/>
                <a:gridCol w="1016000"/>
                <a:gridCol w="1035050"/>
                <a:gridCol w="1035050"/>
                <a:gridCol w="1025525"/>
                <a:gridCol w="1023937"/>
                <a:gridCol w="1054100"/>
              </a:tblGrid>
              <a:tr h="63976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DISCRETE CASH FLOW AND COMPOUNDING (10%)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699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CA" sz="1600" b="1" i="0" u="sng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fr-CA" sz="1600" b="1" i="0" u="sng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01638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(F/P,i%,n)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(P/F,i%,n)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(A/P,i%,n)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(P/A,i%,n)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(A/F,i%,n)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(F/A,i%,n)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(A/G,i%,n)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1.1000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0.9091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1.1000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0.9091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0.0000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1.2100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0.8264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0.5762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1.7355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0.4762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2.1000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0.4762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1.3310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0.7513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0.4021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2.4869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0.3021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3.3100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0.9366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1.4641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0.6830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0.3155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3.1699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0.2155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4.6410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1.3812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1.6105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0.6209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0.2638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3.7908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0.1638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6.1051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1.8101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01796" name="Rectangle 6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Financial Table</a:t>
            </a:r>
          </a:p>
        </p:txBody>
      </p:sp>
      <p:sp>
        <p:nvSpPr>
          <p:cNvPr id="201797" name="Oval 69"/>
          <p:cNvSpPr>
            <a:spLocks noChangeArrowheads="1"/>
          </p:cNvSpPr>
          <p:nvPr/>
        </p:nvSpPr>
        <p:spPr bwMode="auto">
          <a:xfrm>
            <a:off x="4343400" y="5257800"/>
            <a:ext cx="914400" cy="304800"/>
          </a:xfrm>
          <a:prstGeom prst="ellipse">
            <a:avLst/>
          </a:prstGeom>
          <a:noFill/>
          <a:ln w="38100" algn="ctr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01798" name="Text Box 70"/>
          <p:cNvSpPr txBox="1">
            <a:spLocks noChangeArrowheads="1"/>
          </p:cNvSpPr>
          <p:nvPr/>
        </p:nvSpPr>
        <p:spPr bwMode="auto">
          <a:xfrm>
            <a:off x="1273175" y="5664200"/>
            <a:ext cx="6899275" cy="376238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800" b="1"/>
              <a:t>P = A(P/A,i%,N) = 1,000(P/A,10%,5) = 1,000(3.7908) = $3,790.80</a:t>
            </a:r>
            <a:endParaRPr lang="en-CA" sz="180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68</a:t>
            </a:fld>
            <a:endParaRPr lang="fr-CA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Oval 2"/>
          <p:cNvSpPr>
            <a:spLocks noChangeArrowheads="1"/>
          </p:cNvSpPr>
          <p:nvPr/>
        </p:nvSpPr>
        <p:spPr bwMode="auto">
          <a:xfrm>
            <a:off x="900113" y="1052513"/>
            <a:ext cx="1943100" cy="13684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87395" name="Oval 3"/>
          <p:cNvSpPr>
            <a:spLocks noChangeArrowheads="1"/>
          </p:cNvSpPr>
          <p:nvPr/>
        </p:nvSpPr>
        <p:spPr bwMode="auto">
          <a:xfrm>
            <a:off x="3419475" y="2924175"/>
            <a:ext cx="2592388" cy="1368425"/>
          </a:xfrm>
          <a:prstGeom prst="ellipse">
            <a:avLst/>
          </a:prstGeom>
          <a:noFill/>
          <a:ln w="76200" cmpd="tri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87396" name="Oval 4"/>
          <p:cNvSpPr>
            <a:spLocks noChangeArrowheads="1"/>
          </p:cNvSpPr>
          <p:nvPr/>
        </p:nvSpPr>
        <p:spPr bwMode="auto">
          <a:xfrm>
            <a:off x="6300788" y="4724400"/>
            <a:ext cx="1943100" cy="13684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87397" name="Oval 5"/>
          <p:cNvSpPr>
            <a:spLocks noChangeArrowheads="1"/>
          </p:cNvSpPr>
          <p:nvPr/>
        </p:nvSpPr>
        <p:spPr bwMode="auto">
          <a:xfrm>
            <a:off x="6372225" y="1052513"/>
            <a:ext cx="1943100" cy="13684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87398" name="Oval 6"/>
          <p:cNvSpPr>
            <a:spLocks noChangeArrowheads="1"/>
          </p:cNvSpPr>
          <p:nvPr/>
        </p:nvSpPr>
        <p:spPr bwMode="auto">
          <a:xfrm>
            <a:off x="900113" y="4437063"/>
            <a:ext cx="1943100" cy="13684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87399" name="Text Box 7"/>
          <p:cNvSpPr txBox="1">
            <a:spLocks noChangeArrowheads="1"/>
          </p:cNvSpPr>
          <p:nvPr/>
        </p:nvSpPr>
        <p:spPr bwMode="auto">
          <a:xfrm>
            <a:off x="3851275" y="3141663"/>
            <a:ext cx="1873250" cy="10064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000" b="1">
                <a:solidFill>
                  <a:srgbClr val="0066FF"/>
                </a:solidFill>
                <a:latin typeface="Arial Rounded MT Bold" pitchFamily="34" charset="0"/>
              </a:rPr>
              <a:t>ANNUAL</a:t>
            </a:r>
          </a:p>
          <a:p>
            <a:pPr algn="l"/>
            <a:r>
              <a:rPr lang="en-US" sz="2000" b="1">
                <a:solidFill>
                  <a:srgbClr val="0066FF"/>
                </a:solidFill>
                <a:latin typeface="Arial Rounded MT Bold" pitchFamily="34" charset="0"/>
              </a:rPr>
              <a:t>EQUIVALENT</a:t>
            </a:r>
          </a:p>
          <a:p>
            <a:pPr algn="l"/>
            <a:r>
              <a:rPr lang="en-US" sz="2000" b="1">
                <a:solidFill>
                  <a:srgbClr val="0066FF"/>
                </a:solidFill>
                <a:latin typeface="Arial Rounded MT Bold" pitchFamily="34" charset="0"/>
              </a:rPr>
              <a:t>WORTH</a:t>
            </a:r>
          </a:p>
        </p:txBody>
      </p:sp>
      <p:sp>
        <p:nvSpPr>
          <p:cNvPr id="187400" name="Line 8"/>
          <p:cNvSpPr>
            <a:spLocks noChangeShapeType="1"/>
          </p:cNvSpPr>
          <p:nvPr/>
        </p:nvSpPr>
        <p:spPr bwMode="auto">
          <a:xfrm>
            <a:off x="5364163" y="40767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7401" name="Line 9"/>
          <p:cNvSpPr>
            <a:spLocks noChangeShapeType="1"/>
          </p:cNvSpPr>
          <p:nvPr/>
        </p:nvSpPr>
        <p:spPr bwMode="auto">
          <a:xfrm flipV="1">
            <a:off x="5651500" y="2349500"/>
            <a:ext cx="1152525" cy="792163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7402" name="Line 10"/>
          <p:cNvSpPr>
            <a:spLocks noChangeShapeType="1"/>
          </p:cNvSpPr>
          <p:nvPr/>
        </p:nvSpPr>
        <p:spPr bwMode="auto">
          <a:xfrm>
            <a:off x="7308850" y="2420938"/>
            <a:ext cx="0" cy="2303462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7403" name="Line 11"/>
          <p:cNvSpPr>
            <a:spLocks noChangeShapeType="1"/>
          </p:cNvSpPr>
          <p:nvPr/>
        </p:nvSpPr>
        <p:spPr bwMode="auto">
          <a:xfrm flipH="1">
            <a:off x="2843213" y="1700213"/>
            <a:ext cx="3529012" cy="0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7404" name="Line 12"/>
          <p:cNvSpPr>
            <a:spLocks noChangeShapeType="1"/>
          </p:cNvSpPr>
          <p:nvPr/>
        </p:nvSpPr>
        <p:spPr bwMode="auto">
          <a:xfrm flipH="1" flipV="1">
            <a:off x="2124075" y="2492375"/>
            <a:ext cx="1368425" cy="2736850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7405" name="Text Box 13"/>
          <p:cNvSpPr txBox="1">
            <a:spLocks noChangeArrowheads="1"/>
          </p:cNvSpPr>
          <p:nvPr/>
        </p:nvSpPr>
        <p:spPr bwMode="auto">
          <a:xfrm>
            <a:off x="1258888" y="1125538"/>
            <a:ext cx="15748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Arial Rounded MT Bold" pitchFamily="34" charset="0"/>
              </a:rPr>
              <a:t>SERIES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COMPOUND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AMOUNT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(FW)</a:t>
            </a:r>
          </a:p>
        </p:txBody>
      </p:sp>
      <p:sp>
        <p:nvSpPr>
          <p:cNvPr id="187406" name="Text Box 14"/>
          <p:cNvSpPr txBox="1">
            <a:spLocks noChangeArrowheads="1"/>
          </p:cNvSpPr>
          <p:nvPr/>
        </p:nvSpPr>
        <p:spPr bwMode="auto">
          <a:xfrm>
            <a:off x="6596063" y="4941888"/>
            <a:ext cx="1417637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800" b="1">
                <a:latin typeface="Arial Rounded MT Bold" pitchFamily="34" charset="0"/>
              </a:rPr>
              <a:t>SERIES</a:t>
            </a:r>
          </a:p>
          <a:p>
            <a:r>
              <a:rPr lang="en-US" sz="1800" b="1">
                <a:latin typeface="Arial Rounded MT Bold" pitchFamily="34" charset="0"/>
              </a:rPr>
              <a:t>DISCOUNT</a:t>
            </a:r>
          </a:p>
          <a:p>
            <a:r>
              <a:rPr lang="en-US" sz="1800" b="1">
                <a:latin typeface="Arial Rounded MT Bold" pitchFamily="34" charset="0"/>
              </a:rPr>
              <a:t>AMOUNT</a:t>
            </a:r>
          </a:p>
          <a:p>
            <a:r>
              <a:rPr lang="en-US" sz="1800" b="1">
                <a:latin typeface="Arial Rounded MT Bold" pitchFamily="34" charset="0"/>
              </a:rPr>
              <a:t>(PW)</a:t>
            </a:r>
          </a:p>
        </p:txBody>
      </p:sp>
      <p:sp>
        <p:nvSpPr>
          <p:cNvPr id="187407" name="Text Box 15"/>
          <p:cNvSpPr txBox="1">
            <a:spLocks noChangeArrowheads="1"/>
          </p:cNvSpPr>
          <p:nvPr/>
        </p:nvSpPr>
        <p:spPr bwMode="auto">
          <a:xfrm>
            <a:off x="1187450" y="4649788"/>
            <a:ext cx="1365250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Arial Rounded MT Bold" pitchFamily="34" charset="0"/>
              </a:rPr>
              <a:t>INTERNAL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RATE of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RETURN</a:t>
            </a:r>
          </a:p>
        </p:txBody>
      </p:sp>
      <p:sp>
        <p:nvSpPr>
          <p:cNvPr id="187408" name="Text Box 16"/>
          <p:cNvSpPr txBox="1">
            <a:spLocks noChangeArrowheads="1"/>
          </p:cNvSpPr>
          <p:nvPr/>
        </p:nvSpPr>
        <p:spPr bwMode="auto">
          <a:xfrm>
            <a:off x="1016000" y="457200"/>
            <a:ext cx="7356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400" b="1">
                <a:latin typeface="Mercurius Script MT Bold" pitchFamily="2" charset="0"/>
              </a:rPr>
              <a:t>Conversion of Annual Equivalent Worth (Annuity)</a:t>
            </a:r>
            <a:endParaRPr lang="en-US" sz="2400" b="1">
              <a:solidFill>
                <a:srgbClr val="336699"/>
              </a:solidFill>
              <a:latin typeface="Mercurius Script MT Bold" pitchFamily="2" charset="0"/>
            </a:endParaRPr>
          </a:p>
        </p:txBody>
      </p:sp>
      <p:sp>
        <p:nvSpPr>
          <p:cNvPr id="187409" name="Line 17"/>
          <p:cNvSpPr>
            <a:spLocks noChangeShapeType="1"/>
          </p:cNvSpPr>
          <p:nvPr/>
        </p:nvSpPr>
        <p:spPr bwMode="auto">
          <a:xfrm>
            <a:off x="5508625" y="4149725"/>
            <a:ext cx="1150938" cy="719138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7410" name="Line 18"/>
          <p:cNvSpPr>
            <a:spLocks noChangeShapeType="1"/>
          </p:cNvSpPr>
          <p:nvPr/>
        </p:nvSpPr>
        <p:spPr bwMode="auto">
          <a:xfrm flipH="1" flipV="1">
            <a:off x="2843213" y="6237288"/>
            <a:ext cx="3457575" cy="71437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7411" name="Line 19"/>
          <p:cNvSpPr>
            <a:spLocks noChangeShapeType="1"/>
          </p:cNvSpPr>
          <p:nvPr/>
        </p:nvSpPr>
        <p:spPr bwMode="auto">
          <a:xfrm flipH="1" flipV="1">
            <a:off x="2124075" y="5805488"/>
            <a:ext cx="719138" cy="431800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7412" name="Line 20"/>
          <p:cNvSpPr>
            <a:spLocks noChangeShapeType="1"/>
          </p:cNvSpPr>
          <p:nvPr/>
        </p:nvSpPr>
        <p:spPr bwMode="auto">
          <a:xfrm flipV="1">
            <a:off x="6300788" y="6092825"/>
            <a:ext cx="576262" cy="215900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7413" name="Line 21"/>
          <p:cNvSpPr>
            <a:spLocks noChangeShapeType="1"/>
          </p:cNvSpPr>
          <p:nvPr/>
        </p:nvSpPr>
        <p:spPr bwMode="auto">
          <a:xfrm flipH="1" flipV="1">
            <a:off x="1763713" y="2420938"/>
            <a:ext cx="0" cy="2016125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7414" name="Text Box 22"/>
          <p:cNvSpPr txBox="1">
            <a:spLocks noChangeArrowheads="1"/>
          </p:cNvSpPr>
          <p:nvPr/>
        </p:nvSpPr>
        <p:spPr bwMode="auto">
          <a:xfrm>
            <a:off x="6711950" y="1431925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endParaRPr lang="en-CA" sz="1800"/>
          </a:p>
        </p:txBody>
      </p:sp>
      <p:sp>
        <p:nvSpPr>
          <p:cNvPr id="187415" name="Text Box 23"/>
          <p:cNvSpPr txBox="1">
            <a:spLocks noChangeArrowheads="1"/>
          </p:cNvSpPr>
          <p:nvPr/>
        </p:nvSpPr>
        <p:spPr bwMode="auto">
          <a:xfrm>
            <a:off x="6659563" y="1338263"/>
            <a:ext cx="1411287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Arial Rounded MT Bold" pitchFamily="34" charset="0"/>
              </a:rPr>
              <a:t>EXTERNAL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RATE of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RETURN</a:t>
            </a:r>
          </a:p>
          <a:p>
            <a:pPr algn="l"/>
            <a:endParaRPr lang="en-US" sz="1800">
              <a:latin typeface="Arial Rounded MT Bold" pitchFamily="34" charset="0"/>
            </a:endParaRPr>
          </a:p>
        </p:txBody>
      </p:sp>
      <p:sp>
        <p:nvSpPr>
          <p:cNvPr id="187416" name="Line 24"/>
          <p:cNvSpPr>
            <a:spLocks noChangeShapeType="1"/>
          </p:cNvSpPr>
          <p:nvPr/>
        </p:nvSpPr>
        <p:spPr bwMode="auto">
          <a:xfrm flipH="1">
            <a:off x="2843213" y="4221163"/>
            <a:ext cx="1081087" cy="720725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7417" name="Line 25"/>
          <p:cNvSpPr>
            <a:spLocks noChangeShapeType="1"/>
          </p:cNvSpPr>
          <p:nvPr/>
        </p:nvSpPr>
        <p:spPr bwMode="auto">
          <a:xfrm flipH="1" flipV="1">
            <a:off x="2627313" y="2205038"/>
            <a:ext cx="1296987" cy="8636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7418" name="Line 26"/>
          <p:cNvSpPr>
            <a:spLocks noChangeShapeType="1"/>
          </p:cNvSpPr>
          <p:nvPr/>
        </p:nvSpPr>
        <p:spPr bwMode="auto">
          <a:xfrm>
            <a:off x="3492500" y="5229225"/>
            <a:ext cx="2808288" cy="215900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5019-B0E0-4B51-9ED5-D769557CF637}" type="slidenum">
              <a:rPr lang="fr-CA" smtClean="0"/>
              <a:pPr/>
              <a:t>69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Uniform or Constant Series</a:t>
            </a:r>
            <a:endParaRPr lang="en-US"/>
          </a:p>
        </p:txBody>
      </p:sp>
      <p:graphicFrame>
        <p:nvGraphicFramePr>
          <p:cNvPr id="123995" name="Group 91"/>
          <p:cNvGraphicFramePr>
            <a:graphicFrameLocks noGrp="1"/>
          </p:cNvGraphicFramePr>
          <p:nvPr/>
        </p:nvGraphicFramePr>
        <p:xfrm>
          <a:off x="685800" y="1905000"/>
          <a:ext cx="8077200" cy="3884614"/>
        </p:xfrm>
        <a:graphic>
          <a:graphicData uri="http://schemas.openxmlformats.org/drawingml/2006/table">
            <a:tbl>
              <a:tblPr/>
              <a:tblGrid>
                <a:gridCol w="2479675"/>
                <a:gridCol w="1957388"/>
                <a:gridCol w="3640137"/>
              </a:tblGrid>
              <a:tr h="7762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62000" algn="ctr"/>
                        </a:tabLst>
                      </a:pPr>
                      <a:endParaRPr kumimoji="1" lang="en-GB" sz="1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62000" algn="ctr"/>
                        </a:tabLst>
                      </a:pPr>
                      <a:r>
                        <a:rPr kumimoji="1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INTEREST FACTOR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NOTATIONAL FORM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263650" algn="ctr"/>
                        </a:tabLst>
                      </a:pPr>
                      <a:endParaRPr kumimoji="1" lang="en-US" sz="1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263650" algn="ctr"/>
                        </a:tabLst>
                      </a:pPr>
                      <a:r>
                        <a:rPr kumimoji="1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ALGEBRAIC EQUIVALENT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78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Uniform series compound factor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(F/A,i%,n)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{(1+i)</a:t>
                      </a:r>
                      <a:r>
                        <a:rPr kumimoji="1" lang="en-GB" sz="18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- 1}/i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62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Uniform series discount factor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(P/A,i%,n)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{(1+i)</a:t>
                      </a:r>
                      <a:r>
                        <a:rPr kumimoji="1" lang="en-GB" sz="18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- 1}/{i(1+i)</a:t>
                      </a:r>
                      <a:r>
                        <a:rPr kumimoji="1" lang="en-GB" sz="18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}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78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Sinking fund factor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(A/F,i%,n)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i/{(1+i)</a:t>
                      </a:r>
                      <a:r>
                        <a:rPr kumimoji="1" lang="en-GB" sz="18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- 1}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62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Capital recovery factor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(A/P,i%,n)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{i(1+i)</a:t>
                      </a:r>
                      <a:r>
                        <a:rPr kumimoji="1" lang="en-GB" sz="18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}/{(1+i)</a:t>
                      </a:r>
                      <a:r>
                        <a:rPr kumimoji="1" lang="en-GB" sz="18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-1}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70</a:t>
            </a:fld>
            <a:endParaRPr lang="fr-CA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55DA8-7160-4A3F-AC23-265EC5B7950A}" type="slidenum">
              <a:rPr lang="fr-CA"/>
              <a:pPr/>
              <a:t>71</a:t>
            </a:fld>
            <a:endParaRPr lang="fr-CA"/>
          </a:p>
        </p:txBody>
      </p:sp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Example: </a:t>
            </a:r>
            <a:r>
              <a:rPr lang="en-GB"/>
              <a:t>(F/A,i%,N)</a:t>
            </a:r>
            <a:endParaRPr lang="en-US"/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GB"/>
              <a:t>$800 is deposited annually in a fund for 10</a:t>
            </a:r>
          </a:p>
          <a:p>
            <a:pPr>
              <a:buFontTx/>
              <a:buNone/>
            </a:pPr>
            <a:r>
              <a:rPr lang="en-GB"/>
              <a:t>years. If the fund earns interest at the rate of</a:t>
            </a:r>
          </a:p>
          <a:p>
            <a:pPr>
              <a:buFontTx/>
              <a:buNone/>
            </a:pPr>
            <a:r>
              <a:rPr lang="en-GB"/>
              <a:t>10% per year, what will be the value of the</a:t>
            </a:r>
          </a:p>
          <a:p>
            <a:pPr>
              <a:buFontTx/>
              <a:buNone/>
            </a:pPr>
            <a:r>
              <a:rPr lang="en-GB"/>
              <a:t>fund at the end of the tenth year?</a:t>
            </a:r>
          </a:p>
          <a:p>
            <a:pPr>
              <a:buFontTx/>
              <a:buNone/>
            </a:pPr>
            <a:r>
              <a:rPr lang="en-GB"/>
              <a:t>	</a:t>
            </a:r>
            <a:r>
              <a:rPr lang="en-GB" b="1"/>
              <a:t>FW = A(F/A,i%,N) = 800(F/A,10%,10) </a:t>
            </a:r>
          </a:p>
          <a:p>
            <a:pPr>
              <a:buFontTx/>
              <a:buNone/>
            </a:pPr>
            <a:r>
              <a:rPr lang="en-GB" b="1"/>
              <a:t>  		= 800(15.9374) = $12,749.92</a:t>
            </a:r>
            <a:endParaRPr lang="en-US" b="1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04" name="Object 4"/>
          <p:cNvGraphicFramePr>
            <a:graphicFrameLocks noChangeAspect="1"/>
          </p:cNvGraphicFramePr>
          <p:nvPr/>
        </p:nvGraphicFramePr>
        <p:xfrm>
          <a:off x="1066800" y="685800"/>
          <a:ext cx="7086600" cy="554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25" name="Worksheet" r:id="rId3" imgW="4933950" imgH="3829050" progId="Excel.Sheet.8">
                  <p:embed/>
                </p:oleObj>
              </mc:Choice>
              <mc:Fallback>
                <p:oleObj name="Worksheet" r:id="rId3" imgW="4933950" imgH="3829050" progId="Excel.Shee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685800"/>
                        <a:ext cx="7086600" cy="5543550"/>
                      </a:xfrm>
                      <a:prstGeom prst="rect">
                        <a:avLst/>
                      </a:prstGeom>
                      <a:noFill/>
                      <a:ln w="9525" algn="ctr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5019-B0E0-4B51-9ED5-D769557CF637}" type="slidenum">
              <a:rPr lang="fr-CA" smtClean="0"/>
              <a:pPr/>
              <a:t>72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AC4C-B39B-4151-97C4-C12F6FC6FCBF}" type="slidenum">
              <a:rPr lang="fr-CA"/>
              <a:pPr/>
              <a:t>73</a:t>
            </a:fld>
            <a:endParaRPr lang="fr-CA"/>
          </a:p>
        </p:txBody>
      </p:sp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Example: </a:t>
            </a:r>
            <a:r>
              <a:rPr lang="en-GB"/>
              <a:t>(P/A,i%,N)</a:t>
            </a:r>
            <a:endParaRPr lang="en-US"/>
          </a:p>
        </p:txBody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GB" sz="2400"/>
              <a:t>	How much should you spend (i.e., the purchase price) for an energy-saving device with a five-year life (and no salvage value) if the device is to provide annual savings of $200?  Assume end-of-year savings and interest rate of 10%.</a:t>
            </a:r>
          </a:p>
          <a:p>
            <a:pPr algn="ctr">
              <a:buFontTx/>
              <a:buNone/>
            </a:pPr>
            <a:r>
              <a:rPr lang="en-GB" sz="2400"/>
              <a:t>	</a:t>
            </a:r>
            <a:r>
              <a:rPr lang="en-GB" sz="2400" b="1"/>
              <a:t>P = A(P/A,i%,N) = 200(P/A,10%,5) </a:t>
            </a:r>
          </a:p>
          <a:p>
            <a:pPr algn="ctr">
              <a:buFontTx/>
              <a:buNone/>
            </a:pPr>
            <a:r>
              <a:rPr lang="en-GB" sz="2400" b="1"/>
              <a:t>	  = 200(3.7908) = $758.16</a:t>
            </a:r>
            <a:endParaRPr lang="en-US" sz="2400" b="1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826" name="Object 2"/>
          <p:cNvGraphicFramePr>
            <a:graphicFrameLocks noChangeAspect="1"/>
          </p:cNvGraphicFramePr>
          <p:nvPr/>
        </p:nvGraphicFramePr>
        <p:xfrm>
          <a:off x="1066800" y="381000"/>
          <a:ext cx="7086600" cy="554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47" name="Worksheet" r:id="rId3" imgW="4933950" imgH="3829050" progId="Excel.Sheet.8">
                  <p:embed/>
                </p:oleObj>
              </mc:Choice>
              <mc:Fallback>
                <p:oleObj name="Worksheet" r:id="rId3" imgW="4933950" imgH="3829050" progId="Excel.Shee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381000"/>
                        <a:ext cx="7086600" cy="5543550"/>
                      </a:xfrm>
                      <a:prstGeom prst="rect">
                        <a:avLst/>
                      </a:prstGeom>
                      <a:noFill/>
                      <a:ln w="9525" algn="ctr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5019-B0E0-4B51-9ED5-D769557CF637}" type="slidenum">
              <a:rPr lang="fr-CA" smtClean="0"/>
              <a:pPr/>
              <a:t>74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00055-E8F0-432D-B2D0-B3E417C6F093}" type="slidenum">
              <a:rPr lang="fr-CA"/>
              <a:pPr/>
              <a:t>75</a:t>
            </a:fld>
            <a:endParaRPr lang="fr-CA"/>
          </a:p>
        </p:txBody>
      </p:sp>
      <p:sp>
        <p:nvSpPr>
          <p:cNvPr id="126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Example: </a:t>
            </a:r>
            <a:r>
              <a:rPr lang="en-GB"/>
              <a:t>(A/F,i%,N)</a:t>
            </a:r>
            <a:endParaRPr lang="en-US"/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2017713"/>
            <a:ext cx="8345488" cy="4114800"/>
          </a:xfrm>
        </p:spPr>
        <p:txBody>
          <a:bodyPr/>
          <a:lstStyle/>
          <a:p>
            <a:pPr>
              <a:buFontTx/>
              <a:buNone/>
            </a:pPr>
            <a:r>
              <a:rPr lang="en-GB" sz="2400"/>
              <a:t>	Your plans are to purchase a $30,000 sports car when you graduate in four years.  How much should you deposit in your bank account at the end of each of the 4 years in order to pay cash for the car? Assume that interest is 10% compounded annually.</a:t>
            </a:r>
          </a:p>
          <a:p>
            <a:pPr algn="ctr">
              <a:buFontTx/>
              <a:buNone/>
            </a:pPr>
            <a:r>
              <a:rPr lang="en-GB" sz="2400"/>
              <a:t>	</a:t>
            </a:r>
            <a:r>
              <a:rPr lang="en-GB" sz="2400" b="1"/>
              <a:t>A = F(A/F,i%,N) = 30,000(A/F,10%,4) </a:t>
            </a:r>
          </a:p>
          <a:p>
            <a:pPr algn="ctr">
              <a:buFontTx/>
              <a:buNone/>
            </a:pPr>
            <a:r>
              <a:rPr lang="en-GB" sz="2400" b="1"/>
              <a:t>	  = 30,000(0.2155) = $6,465</a:t>
            </a:r>
            <a:endParaRPr lang="en-US" sz="2400" b="1"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6850" name="Object 2"/>
          <p:cNvGraphicFramePr>
            <a:graphicFrameLocks noChangeAspect="1"/>
          </p:cNvGraphicFramePr>
          <p:nvPr/>
        </p:nvGraphicFramePr>
        <p:xfrm>
          <a:off x="1295400" y="609600"/>
          <a:ext cx="7086600" cy="554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871" name="Worksheet" r:id="rId3" imgW="4933950" imgH="3829050" progId="Excel.Sheet.8">
                  <p:embed/>
                </p:oleObj>
              </mc:Choice>
              <mc:Fallback>
                <p:oleObj name="Worksheet" r:id="rId3" imgW="4933950" imgH="3829050" progId="Excel.Shee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609600"/>
                        <a:ext cx="7086600" cy="5543550"/>
                      </a:xfrm>
                      <a:prstGeom prst="rect">
                        <a:avLst/>
                      </a:prstGeom>
                      <a:noFill/>
                      <a:ln w="9525" algn="ctr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5019-B0E0-4B51-9ED5-D769557CF637}" type="slidenum">
              <a:rPr lang="fr-CA" smtClean="0"/>
              <a:pPr/>
              <a:t>76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64D4E-1827-4D8A-9AE0-E2A37AAB54AC}" type="slidenum">
              <a:rPr lang="fr-CA"/>
              <a:pPr/>
              <a:t>77</a:t>
            </a:fld>
            <a:endParaRPr lang="fr-CA"/>
          </a:p>
        </p:txBody>
      </p:sp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Example: </a:t>
            </a:r>
            <a:r>
              <a:rPr lang="en-GB"/>
              <a:t>(A/P,i%,N)</a:t>
            </a:r>
            <a:endParaRPr lang="en-US"/>
          </a:p>
        </p:txBody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GB" sz="2400"/>
              <a:t>A young couple paid $40,000 for expensive household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sz="2400"/>
              <a:t>furniture.  After a rocky five-year relationship, the couple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sz="2400"/>
              <a:t>decided to split.  </a:t>
            </a:r>
          </a:p>
          <a:p>
            <a:pPr lvl="1">
              <a:lnSpc>
                <a:spcPct val="90000"/>
              </a:lnSpc>
            </a:pPr>
            <a:r>
              <a:rPr lang="en-GB" sz="2200"/>
              <a:t>the furniture was practically worthless after 5 years</a:t>
            </a:r>
          </a:p>
          <a:p>
            <a:pPr lvl="1">
              <a:lnSpc>
                <a:spcPct val="90000"/>
              </a:lnSpc>
            </a:pPr>
            <a:r>
              <a:rPr lang="en-GB" sz="2200"/>
              <a:t>the interest rate was 10% compounded annually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sz="2400"/>
          </a:p>
          <a:p>
            <a:pPr>
              <a:lnSpc>
                <a:spcPct val="90000"/>
              </a:lnSpc>
              <a:buFontTx/>
              <a:buNone/>
            </a:pPr>
            <a:r>
              <a:rPr lang="en-GB" sz="2400"/>
              <a:t>What was the annual equivalent value of its furniture?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n-GB" sz="2400"/>
              <a:t>	</a:t>
            </a:r>
            <a:r>
              <a:rPr lang="en-GB" sz="2400" b="1"/>
              <a:t>A = P(A/P,i%,N) = 40,000(A/P,10%,5) 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n-GB" sz="2400" b="1"/>
              <a:t>		 = 40,000(0.2638) = $10,552 </a:t>
            </a:r>
          </a:p>
          <a:p>
            <a:pPr>
              <a:lnSpc>
                <a:spcPct val="90000"/>
              </a:lnSpc>
            </a:pPr>
            <a:endParaRPr lang="en-US" sz="2400" b="1"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7874" name="Object 2"/>
          <p:cNvGraphicFramePr>
            <a:graphicFrameLocks noChangeAspect="1"/>
          </p:cNvGraphicFramePr>
          <p:nvPr/>
        </p:nvGraphicFramePr>
        <p:xfrm>
          <a:off x="1295400" y="457200"/>
          <a:ext cx="7086600" cy="554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895" name="Worksheet" r:id="rId3" imgW="4933950" imgH="3829050" progId="Excel.Sheet.8">
                  <p:embed/>
                </p:oleObj>
              </mc:Choice>
              <mc:Fallback>
                <p:oleObj name="Worksheet" r:id="rId3" imgW="4933950" imgH="3829050" progId="Excel.Shee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457200"/>
                        <a:ext cx="7086600" cy="5543550"/>
                      </a:xfrm>
                      <a:prstGeom prst="rect">
                        <a:avLst/>
                      </a:prstGeom>
                      <a:noFill/>
                      <a:ln w="9525" algn="ctr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5019-B0E0-4B51-9ED5-D769557CF637}" type="slidenum">
              <a:rPr lang="fr-CA" smtClean="0"/>
              <a:pPr/>
              <a:t>78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9" name="Rectangle 1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/>
              <a:t> </a:t>
            </a:r>
            <a:r>
              <a:rPr lang="en-US" sz="2800"/>
              <a:t>Linear Gradient Series</a:t>
            </a:r>
            <a:br>
              <a:rPr lang="en-US" sz="2800"/>
            </a:br>
            <a:r>
              <a:rPr lang="en-US" sz="2800"/>
              <a:t>(Arithmetic Series)</a:t>
            </a:r>
            <a:endParaRPr lang="en-US" u="sng"/>
          </a:p>
        </p:txBody>
      </p:sp>
      <p:sp>
        <p:nvSpPr>
          <p:cNvPr id="184340" name="Line 20"/>
          <p:cNvSpPr>
            <a:spLocks noChangeShapeType="1"/>
          </p:cNvSpPr>
          <p:nvPr/>
        </p:nvSpPr>
        <p:spPr bwMode="auto">
          <a:xfrm flipV="1">
            <a:off x="6019800" y="4495800"/>
            <a:ext cx="3124200" cy="412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343" name="Text Box 23"/>
          <p:cNvSpPr txBox="1">
            <a:spLocks noChangeArrowheads="1"/>
          </p:cNvSpPr>
          <p:nvPr/>
        </p:nvSpPr>
        <p:spPr bwMode="auto">
          <a:xfrm>
            <a:off x="4822825" y="2659063"/>
            <a:ext cx="18415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/>
              <a:t>PW</a:t>
            </a:r>
          </a:p>
        </p:txBody>
      </p:sp>
      <p:sp>
        <p:nvSpPr>
          <p:cNvPr id="184346" name="Text Box 26"/>
          <p:cNvSpPr txBox="1">
            <a:spLocks noChangeArrowheads="1"/>
          </p:cNvSpPr>
          <p:nvPr/>
        </p:nvSpPr>
        <p:spPr bwMode="auto">
          <a:xfrm>
            <a:off x="5257800" y="3970338"/>
            <a:ext cx="184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endParaRPr lang="en-US" sz="1800"/>
          </a:p>
          <a:p>
            <a:pPr algn="l"/>
            <a:endParaRPr lang="en-US" sz="1800"/>
          </a:p>
        </p:txBody>
      </p:sp>
      <p:sp>
        <p:nvSpPr>
          <p:cNvPr id="184347" name="Line 27"/>
          <p:cNvSpPr>
            <a:spLocks noChangeShapeType="1"/>
          </p:cNvSpPr>
          <p:nvPr/>
        </p:nvSpPr>
        <p:spPr bwMode="auto">
          <a:xfrm flipV="1">
            <a:off x="5410200" y="4503738"/>
            <a:ext cx="3124200" cy="412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348" name="Line 28"/>
          <p:cNvSpPr>
            <a:spLocks noChangeShapeType="1"/>
          </p:cNvSpPr>
          <p:nvPr/>
        </p:nvSpPr>
        <p:spPr bwMode="auto">
          <a:xfrm flipV="1">
            <a:off x="8229600" y="4114800"/>
            <a:ext cx="0" cy="40481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349" name="Line 29"/>
          <p:cNvSpPr>
            <a:spLocks noChangeShapeType="1"/>
          </p:cNvSpPr>
          <p:nvPr/>
        </p:nvSpPr>
        <p:spPr bwMode="auto">
          <a:xfrm flipV="1">
            <a:off x="7543800" y="3733800"/>
            <a:ext cx="0" cy="7651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350" name="Line 30"/>
          <p:cNvSpPr>
            <a:spLocks noChangeShapeType="1"/>
          </p:cNvSpPr>
          <p:nvPr/>
        </p:nvSpPr>
        <p:spPr bwMode="auto">
          <a:xfrm flipV="1">
            <a:off x="6858000" y="3352800"/>
            <a:ext cx="0" cy="11684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351" name="Line 31"/>
          <p:cNvSpPr>
            <a:spLocks noChangeShapeType="1"/>
          </p:cNvSpPr>
          <p:nvPr/>
        </p:nvSpPr>
        <p:spPr bwMode="auto">
          <a:xfrm flipV="1">
            <a:off x="6172200" y="3048000"/>
            <a:ext cx="0" cy="152876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353" name="Text Box 33"/>
          <p:cNvSpPr txBox="1">
            <a:spLocks noChangeArrowheads="1"/>
          </p:cNvSpPr>
          <p:nvPr/>
        </p:nvSpPr>
        <p:spPr bwMode="auto">
          <a:xfrm>
            <a:off x="6705600" y="4579938"/>
            <a:ext cx="327025" cy="395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2</a:t>
            </a:r>
          </a:p>
        </p:txBody>
      </p:sp>
      <p:sp>
        <p:nvSpPr>
          <p:cNvPr id="184354" name="Text Box 34"/>
          <p:cNvSpPr txBox="1">
            <a:spLocks noChangeArrowheads="1"/>
          </p:cNvSpPr>
          <p:nvPr/>
        </p:nvSpPr>
        <p:spPr bwMode="auto">
          <a:xfrm>
            <a:off x="7391400" y="4579938"/>
            <a:ext cx="323850" cy="395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3</a:t>
            </a:r>
          </a:p>
        </p:txBody>
      </p:sp>
      <p:sp>
        <p:nvSpPr>
          <p:cNvPr id="184355" name="Text Box 35"/>
          <p:cNvSpPr txBox="1">
            <a:spLocks noChangeArrowheads="1"/>
          </p:cNvSpPr>
          <p:nvPr/>
        </p:nvSpPr>
        <p:spPr bwMode="auto">
          <a:xfrm>
            <a:off x="8077200" y="4579938"/>
            <a:ext cx="327025" cy="395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4</a:t>
            </a:r>
          </a:p>
        </p:txBody>
      </p:sp>
      <p:sp>
        <p:nvSpPr>
          <p:cNvPr id="184356" name="Text Box 36"/>
          <p:cNvSpPr txBox="1">
            <a:spLocks noChangeArrowheads="1"/>
          </p:cNvSpPr>
          <p:nvPr/>
        </p:nvSpPr>
        <p:spPr bwMode="auto">
          <a:xfrm>
            <a:off x="8077200" y="3733800"/>
            <a:ext cx="76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000" b="1"/>
              <a:t>$250</a:t>
            </a:r>
          </a:p>
        </p:txBody>
      </p:sp>
      <p:sp>
        <p:nvSpPr>
          <p:cNvPr id="184357" name="Text Box 37"/>
          <p:cNvSpPr txBox="1">
            <a:spLocks noChangeArrowheads="1"/>
          </p:cNvSpPr>
          <p:nvPr/>
        </p:nvSpPr>
        <p:spPr bwMode="auto">
          <a:xfrm>
            <a:off x="7315200" y="3352800"/>
            <a:ext cx="749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$500</a:t>
            </a:r>
          </a:p>
        </p:txBody>
      </p:sp>
      <p:sp>
        <p:nvSpPr>
          <p:cNvPr id="184358" name="Text Box 38"/>
          <p:cNvSpPr txBox="1">
            <a:spLocks noChangeArrowheads="1"/>
          </p:cNvSpPr>
          <p:nvPr/>
        </p:nvSpPr>
        <p:spPr bwMode="auto">
          <a:xfrm>
            <a:off x="5867400" y="2590800"/>
            <a:ext cx="89217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$1000</a:t>
            </a:r>
          </a:p>
        </p:txBody>
      </p:sp>
      <p:sp>
        <p:nvSpPr>
          <p:cNvPr id="184359" name="Text Box 39"/>
          <p:cNvSpPr txBox="1">
            <a:spLocks noChangeArrowheads="1"/>
          </p:cNvSpPr>
          <p:nvPr/>
        </p:nvSpPr>
        <p:spPr bwMode="auto">
          <a:xfrm>
            <a:off x="6629400" y="3048000"/>
            <a:ext cx="105410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000" b="1"/>
              <a:t>$750</a:t>
            </a:r>
          </a:p>
        </p:txBody>
      </p:sp>
      <p:sp>
        <p:nvSpPr>
          <p:cNvPr id="184360" name="Line 40"/>
          <p:cNvSpPr>
            <a:spLocks noChangeShapeType="1"/>
          </p:cNvSpPr>
          <p:nvPr/>
        </p:nvSpPr>
        <p:spPr bwMode="auto">
          <a:xfrm>
            <a:off x="5562600" y="2743200"/>
            <a:ext cx="3276600" cy="1676400"/>
          </a:xfrm>
          <a:prstGeom prst="line">
            <a:avLst/>
          </a:prstGeom>
          <a:noFill/>
          <a:ln w="76200">
            <a:solidFill>
              <a:schemeClr val="hlink"/>
            </a:solidFill>
            <a:prstDash val="dash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361" name="Text Box 41"/>
          <p:cNvSpPr txBox="1">
            <a:spLocks noChangeArrowheads="1"/>
          </p:cNvSpPr>
          <p:nvPr/>
        </p:nvSpPr>
        <p:spPr bwMode="auto">
          <a:xfrm>
            <a:off x="5410200" y="4579938"/>
            <a:ext cx="323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800" b="1">
                <a:latin typeface="Comic Sans MS" pitchFamily="66" charset="0"/>
              </a:rPr>
              <a:t>0</a:t>
            </a:r>
          </a:p>
        </p:txBody>
      </p:sp>
      <p:sp>
        <p:nvSpPr>
          <p:cNvPr id="184362" name="Text Box 42"/>
          <p:cNvSpPr txBox="1">
            <a:spLocks noChangeArrowheads="1"/>
          </p:cNvSpPr>
          <p:nvPr/>
        </p:nvSpPr>
        <p:spPr bwMode="auto">
          <a:xfrm>
            <a:off x="9318625" y="2514600"/>
            <a:ext cx="18415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/>
              <a:t>PW</a:t>
            </a:r>
          </a:p>
        </p:txBody>
      </p:sp>
      <p:sp>
        <p:nvSpPr>
          <p:cNvPr id="184363" name="Text Box 43"/>
          <p:cNvSpPr txBox="1">
            <a:spLocks noChangeArrowheads="1"/>
          </p:cNvSpPr>
          <p:nvPr/>
        </p:nvSpPr>
        <p:spPr bwMode="auto">
          <a:xfrm>
            <a:off x="6019800" y="4648200"/>
            <a:ext cx="323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Comic Sans MS" pitchFamily="66" charset="0"/>
              </a:rPr>
              <a:t>1</a:t>
            </a:r>
          </a:p>
        </p:txBody>
      </p:sp>
      <p:sp>
        <p:nvSpPr>
          <p:cNvPr id="184322" name="Text Box 2"/>
          <p:cNvSpPr txBox="1">
            <a:spLocks noChangeArrowheads="1"/>
          </p:cNvSpPr>
          <p:nvPr/>
        </p:nvSpPr>
        <p:spPr bwMode="auto">
          <a:xfrm>
            <a:off x="762000" y="4114800"/>
            <a:ext cx="184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endParaRPr lang="en-US" sz="1800"/>
          </a:p>
          <a:p>
            <a:pPr algn="l"/>
            <a:endParaRPr lang="en-US" sz="1800"/>
          </a:p>
        </p:txBody>
      </p:sp>
      <p:sp>
        <p:nvSpPr>
          <p:cNvPr id="184324" name="Line 4"/>
          <p:cNvSpPr>
            <a:spLocks noChangeShapeType="1"/>
          </p:cNvSpPr>
          <p:nvPr/>
        </p:nvSpPr>
        <p:spPr bwMode="auto">
          <a:xfrm flipV="1">
            <a:off x="914400" y="4648200"/>
            <a:ext cx="3124200" cy="412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325" name="Line 5"/>
          <p:cNvSpPr>
            <a:spLocks noChangeShapeType="1"/>
          </p:cNvSpPr>
          <p:nvPr/>
        </p:nvSpPr>
        <p:spPr bwMode="auto">
          <a:xfrm flipV="1">
            <a:off x="1676400" y="4267200"/>
            <a:ext cx="0" cy="40481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326" name="Line 6"/>
          <p:cNvSpPr>
            <a:spLocks noChangeShapeType="1"/>
          </p:cNvSpPr>
          <p:nvPr/>
        </p:nvSpPr>
        <p:spPr bwMode="auto">
          <a:xfrm flipV="1">
            <a:off x="2362200" y="3886200"/>
            <a:ext cx="0" cy="7651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327" name="Line 7"/>
          <p:cNvSpPr>
            <a:spLocks noChangeShapeType="1"/>
          </p:cNvSpPr>
          <p:nvPr/>
        </p:nvSpPr>
        <p:spPr bwMode="auto">
          <a:xfrm flipV="1">
            <a:off x="3048000" y="3505200"/>
            <a:ext cx="0" cy="11684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328" name="Line 8"/>
          <p:cNvSpPr>
            <a:spLocks noChangeShapeType="1"/>
          </p:cNvSpPr>
          <p:nvPr/>
        </p:nvSpPr>
        <p:spPr bwMode="auto">
          <a:xfrm flipV="1">
            <a:off x="3733800" y="3124200"/>
            <a:ext cx="0" cy="152876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329" name="Text Box 9"/>
          <p:cNvSpPr txBox="1">
            <a:spLocks noChangeArrowheads="1"/>
          </p:cNvSpPr>
          <p:nvPr/>
        </p:nvSpPr>
        <p:spPr bwMode="auto">
          <a:xfrm>
            <a:off x="1524000" y="4754563"/>
            <a:ext cx="323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Comic Sans MS" pitchFamily="66" charset="0"/>
              </a:rPr>
              <a:t>1</a:t>
            </a:r>
          </a:p>
        </p:txBody>
      </p:sp>
      <p:sp>
        <p:nvSpPr>
          <p:cNvPr id="184330" name="Text Box 10"/>
          <p:cNvSpPr txBox="1">
            <a:spLocks noChangeArrowheads="1"/>
          </p:cNvSpPr>
          <p:nvPr/>
        </p:nvSpPr>
        <p:spPr bwMode="auto">
          <a:xfrm>
            <a:off x="2209800" y="4724400"/>
            <a:ext cx="32702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2</a:t>
            </a:r>
          </a:p>
        </p:txBody>
      </p:sp>
      <p:sp>
        <p:nvSpPr>
          <p:cNvPr id="184331" name="Text Box 11"/>
          <p:cNvSpPr txBox="1">
            <a:spLocks noChangeArrowheads="1"/>
          </p:cNvSpPr>
          <p:nvPr/>
        </p:nvSpPr>
        <p:spPr bwMode="auto">
          <a:xfrm>
            <a:off x="2895600" y="4724400"/>
            <a:ext cx="32385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3</a:t>
            </a:r>
          </a:p>
        </p:txBody>
      </p:sp>
      <p:sp>
        <p:nvSpPr>
          <p:cNvPr id="184332" name="Text Box 12"/>
          <p:cNvSpPr txBox="1">
            <a:spLocks noChangeArrowheads="1"/>
          </p:cNvSpPr>
          <p:nvPr/>
        </p:nvSpPr>
        <p:spPr bwMode="auto">
          <a:xfrm>
            <a:off x="3581400" y="4724400"/>
            <a:ext cx="32702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4</a:t>
            </a:r>
          </a:p>
        </p:txBody>
      </p:sp>
      <p:sp>
        <p:nvSpPr>
          <p:cNvPr id="184333" name="Text Box 13"/>
          <p:cNvSpPr txBox="1">
            <a:spLocks noChangeArrowheads="1"/>
          </p:cNvSpPr>
          <p:nvPr/>
        </p:nvSpPr>
        <p:spPr bwMode="auto">
          <a:xfrm>
            <a:off x="1143000" y="3810000"/>
            <a:ext cx="76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000" b="1"/>
              <a:t>$250</a:t>
            </a:r>
          </a:p>
        </p:txBody>
      </p:sp>
      <p:sp>
        <p:nvSpPr>
          <p:cNvPr id="184334" name="Text Box 14"/>
          <p:cNvSpPr txBox="1">
            <a:spLocks noChangeArrowheads="1"/>
          </p:cNvSpPr>
          <p:nvPr/>
        </p:nvSpPr>
        <p:spPr bwMode="auto">
          <a:xfrm>
            <a:off x="1752600" y="3505200"/>
            <a:ext cx="749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$500</a:t>
            </a:r>
          </a:p>
        </p:txBody>
      </p:sp>
      <p:sp>
        <p:nvSpPr>
          <p:cNvPr id="184335" name="Text Box 15"/>
          <p:cNvSpPr txBox="1">
            <a:spLocks noChangeArrowheads="1"/>
          </p:cNvSpPr>
          <p:nvPr/>
        </p:nvSpPr>
        <p:spPr bwMode="auto">
          <a:xfrm>
            <a:off x="3048000" y="2743200"/>
            <a:ext cx="89217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$1000</a:t>
            </a:r>
          </a:p>
        </p:txBody>
      </p:sp>
      <p:sp>
        <p:nvSpPr>
          <p:cNvPr id="184336" name="Text Box 16"/>
          <p:cNvSpPr txBox="1">
            <a:spLocks noChangeArrowheads="1"/>
          </p:cNvSpPr>
          <p:nvPr/>
        </p:nvSpPr>
        <p:spPr bwMode="auto">
          <a:xfrm>
            <a:off x="2438400" y="3200400"/>
            <a:ext cx="105410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000" b="1"/>
              <a:t>$750</a:t>
            </a:r>
          </a:p>
        </p:txBody>
      </p:sp>
      <p:sp>
        <p:nvSpPr>
          <p:cNvPr id="184337" name="Line 17"/>
          <p:cNvSpPr>
            <a:spLocks noChangeShapeType="1"/>
          </p:cNvSpPr>
          <p:nvPr/>
        </p:nvSpPr>
        <p:spPr bwMode="auto">
          <a:xfrm flipV="1">
            <a:off x="914400" y="2819400"/>
            <a:ext cx="3352800" cy="1828800"/>
          </a:xfrm>
          <a:prstGeom prst="line">
            <a:avLst/>
          </a:prstGeom>
          <a:noFill/>
          <a:ln w="76200">
            <a:solidFill>
              <a:schemeClr val="hlink"/>
            </a:solidFill>
            <a:prstDash val="dash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338" name="Text Box 18"/>
          <p:cNvSpPr txBox="1">
            <a:spLocks noChangeArrowheads="1"/>
          </p:cNvSpPr>
          <p:nvPr/>
        </p:nvSpPr>
        <p:spPr bwMode="auto">
          <a:xfrm>
            <a:off x="914400" y="4724400"/>
            <a:ext cx="323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800" b="1">
                <a:latin typeface="Comic Sans MS" pitchFamily="66" charset="0"/>
              </a:rPr>
              <a:t>0</a:t>
            </a:r>
          </a:p>
        </p:txBody>
      </p:sp>
      <p:sp>
        <p:nvSpPr>
          <p:cNvPr id="184364" name="Text Box 44"/>
          <p:cNvSpPr txBox="1">
            <a:spLocks noChangeArrowheads="1"/>
          </p:cNvSpPr>
          <p:nvPr/>
        </p:nvSpPr>
        <p:spPr bwMode="auto">
          <a:xfrm>
            <a:off x="457200" y="5181600"/>
            <a:ext cx="3648075" cy="4064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>
                <a:solidFill>
                  <a:schemeClr val="tx2"/>
                </a:solidFill>
              </a:rPr>
              <a:t>Increasing or growing series</a:t>
            </a:r>
          </a:p>
        </p:txBody>
      </p:sp>
      <p:sp>
        <p:nvSpPr>
          <p:cNvPr id="184365" name="Text Box 45"/>
          <p:cNvSpPr txBox="1">
            <a:spLocks noChangeArrowheads="1"/>
          </p:cNvSpPr>
          <p:nvPr/>
        </p:nvSpPr>
        <p:spPr bwMode="auto">
          <a:xfrm>
            <a:off x="5013325" y="5192713"/>
            <a:ext cx="3862388" cy="4064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>
                <a:solidFill>
                  <a:schemeClr val="tx2"/>
                </a:solidFill>
              </a:rPr>
              <a:t>Decreasing or decaying series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79</a:t>
            </a:fld>
            <a:endParaRPr lang="fr-CA"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Oval 2"/>
          <p:cNvSpPr>
            <a:spLocks noChangeArrowheads="1"/>
          </p:cNvSpPr>
          <p:nvPr/>
        </p:nvSpPr>
        <p:spPr bwMode="auto">
          <a:xfrm>
            <a:off x="900113" y="1052513"/>
            <a:ext cx="1943100" cy="13684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83299" name="Oval 3"/>
          <p:cNvSpPr>
            <a:spLocks noChangeArrowheads="1"/>
          </p:cNvSpPr>
          <p:nvPr/>
        </p:nvSpPr>
        <p:spPr bwMode="auto">
          <a:xfrm>
            <a:off x="3708400" y="2924175"/>
            <a:ext cx="1943100" cy="1368425"/>
          </a:xfrm>
          <a:prstGeom prst="ellipse">
            <a:avLst/>
          </a:prstGeom>
          <a:noFill/>
          <a:ln w="76200" cmpd="tri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83300" name="Oval 4"/>
          <p:cNvSpPr>
            <a:spLocks noChangeArrowheads="1"/>
          </p:cNvSpPr>
          <p:nvPr/>
        </p:nvSpPr>
        <p:spPr bwMode="auto">
          <a:xfrm>
            <a:off x="6300788" y="4724400"/>
            <a:ext cx="1943100" cy="13684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83301" name="Oval 5"/>
          <p:cNvSpPr>
            <a:spLocks noChangeArrowheads="1"/>
          </p:cNvSpPr>
          <p:nvPr/>
        </p:nvSpPr>
        <p:spPr bwMode="auto">
          <a:xfrm>
            <a:off x="6372225" y="1052513"/>
            <a:ext cx="1943100" cy="13684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83302" name="Oval 6"/>
          <p:cNvSpPr>
            <a:spLocks noChangeArrowheads="1"/>
          </p:cNvSpPr>
          <p:nvPr/>
        </p:nvSpPr>
        <p:spPr bwMode="auto">
          <a:xfrm>
            <a:off x="900113" y="4437063"/>
            <a:ext cx="1943100" cy="13684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83303" name="Text Box 7"/>
          <p:cNvSpPr txBox="1">
            <a:spLocks noChangeArrowheads="1"/>
          </p:cNvSpPr>
          <p:nvPr/>
        </p:nvSpPr>
        <p:spPr bwMode="auto">
          <a:xfrm>
            <a:off x="3995738" y="3376613"/>
            <a:ext cx="16557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1800" b="1">
                <a:solidFill>
                  <a:srgbClr val="0066FF"/>
                </a:solidFill>
                <a:latin typeface="Arial Rounded MT Bold" pitchFamily="34" charset="0"/>
              </a:rPr>
              <a:t>ARITHMETIC </a:t>
            </a:r>
          </a:p>
          <a:p>
            <a:pPr algn="l"/>
            <a:r>
              <a:rPr lang="en-US" sz="1800" b="1">
                <a:solidFill>
                  <a:srgbClr val="0066FF"/>
                </a:solidFill>
                <a:latin typeface="Arial Rounded MT Bold" pitchFamily="34" charset="0"/>
              </a:rPr>
              <a:t>SERIES</a:t>
            </a:r>
          </a:p>
        </p:txBody>
      </p:sp>
      <p:sp>
        <p:nvSpPr>
          <p:cNvPr id="183304" name="Line 8"/>
          <p:cNvSpPr>
            <a:spLocks noChangeShapeType="1"/>
          </p:cNvSpPr>
          <p:nvPr/>
        </p:nvSpPr>
        <p:spPr bwMode="auto">
          <a:xfrm>
            <a:off x="5364163" y="40767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3305" name="Line 9"/>
          <p:cNvSpPr>
            <a:spLocks noChangeShapeType="1"/>
          </p:cNvSpPr>
          <p:nvPr/>
        </p:nvSpPr>
        <p:spPr bwMode="auto">
          <a:xfrm flipV="1">
            <a:off x="5580063" y="2349500"/>
            <a:ext cx="1223962" cy="8636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3306" name="Text Box 10"/>
          <p:cNvSpPr txBox="1">
            <a:spLocks noChangeArrowheads="1"/>
          </p:cNvSpPr>
          <p:nvPr/>
        </p:nvSpPr>
        <p:spPr bwMode="auto">
          <a:xfrm>
            <a:off x="6588125" y="1268413"/>
            <a:ext cx="1417638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800" b="1">
                <a:latin typeface="Arial Rounded MT Bold" pitchFamily="34" charset="0"/>
              </a:rPr>
              <a:t>SERIES</a:t>
            </a:r>
          </a:p>
          <a:p>
            <a:r>
              <a:rPr lang="en-US" sz="1800" b="1">
                <a:latin typeface="Arial Rounded MT Bold" pitchFamily="34" charset="0"/>
              </a:rPr>
              <a:t>DISCOUNT</a:t>
            </a:r>
          </a:p>
          <a:p>
            <a:r>
              <a:rPr lang="en-US" sz="1800" b="1">
                <a:latin typeface="Arial Rounded MT Bold" pitchFamily="34" charset="0"/>
              </a:rPr>
              <a:t>AMOUNT</a:t>
            </a:r>
          </a:p>
          <a:p>
            <a:r>
              <a:rPr lang="en-US" sz="1800" b="1">
                <a:latin typeface="Arial Rounded MT Bold" pitchFamily="34" charset="0"/>
              </a:rPr>
              <a:t>(PW)</a:t>
            </a:r>
          </a:p>
        </p:txBody>
      </p:sp>
      <p:sp>
        <p:nvSpPr>
          <p:cNvPr id="183307" name="Line 11"/>
          <p:cNvSpPr>
            <a:spLocks noChangeShapeType="1"/>
          </p:cNvSpPr>
          <p:nvPr/>
        </p:nvSpPr>
        <p:spPr bwMode="auto">
          <a:xfrm>
            <a:off x="7308850" y="2420938"/>
            <a:ext cx="0" cy="2303462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3308" name="Line 12"/>
          <p:cNvSpPr>
            <a:spLocks noChangeShapeType="1"/>
          </p:cNvSpPr>
          <p:nvPr/>
        </p:nvSpPr>
        <p:spPr bwMode="auto">
          <a:xfrm flipH="1">
            <a:off x="2843213" y="1700213"/>
            <a:ext cx="3529012" cy="0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3309" name="Line 13"/>
          <p:cNvSpPr>
            <a:spLocks noChangeShapeType="1"/>
          </p:cNvSpPr>
          <p:nvPr/>
        </p:nvSpPr>
        <p:spPr bwMode="auto">
          <a:xfrm flipH="1" flipV="1">
            <a:off x="2124075" y="2420938"/>
            <a:ext cx="1655763" cy="3744912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3310" name="Text Box 14"/>
          <p:cNvSpPr txBox="1">
            <a:spLocks noChangeArrowheads="1"/>
          </p:cNvSpPr>
          <p:nvPr/>
        </p:nvSpPr>
        <p:spPr bwMode="auto">
          <a:xfrm>
            <a:off x="1116013" y="1409700"/>
            <a:ext cx="1690687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Arial Rounded MT Bold" pitchFamily="34" charset="0"/>
              </a:rPr>
              <a:t>ANNUAL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EQUIVALENT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WORTH</a:t>
            </a:r>
          </a:p>
        </p:txBody>
      </p:sp>
      <p:sp>
        <p:nvSpPr>
          <p:cNvPr id="183311" name="Text Box 15"/>
          <p:cNvSpPr txBox="1">
            <a:spLocks noChangeArrowheads="1"/>
          </p:cNvSpPr>
          <p:nvPr/>
        </p:nvSpPr>
        <p:spPr bwMode="auto">
          <a:xfrm>
            <a:off x="6516688" y="4941888"/>
            <a:ext cx="15748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800" b="1">
                <a:latin typeface="Arial Rounded MT Bold" pitchFamily="34" charset="0"/>
              </a:rPr>
              <a:t>SERIES</a:t>
            </a:r>
          </a:p>
          <a:p>
            <a:r>
              <a:rPr lang="en-US" sz="1800" b="1">
                <a:latin typeface="Arial Rounded MT Bold" pitchFamily="34" charset="0"/>
              </a:rPr>
              <a:t>COMPOUND</a:t>
            </a:r>
          </a:p>
          <a:p>
            <a:r>
              <a:rPr lang="en-US" sz="1800" b="1">
                <a:latin typeface="Arial Rounded MT Bold" pitchFamily="34" charset="0"/>
              </a:rPr>
              <a:t>AMOUNT</a:t>
            </a:r>
          </a:p>
          <a:p>
            <a:r>
              <a:rPr lang="en-US" sz="1800" b="1">
                <a:latin typeface="Arial Rounded MT Bold" pitchFamily="34" charset="0"/>
              </a:rPr>
              <a:t>(FW)</a:t>
            </a:r>
          </a:p>
        </p:txBody>
      </p:sp>
      <p:sp>
        <p:nvSpPr>
          <p:cNvPr id="183312" name="Text Box 16"/>
          <p:cNvSpPr txBox="1">
            <a:spLocks noChangeArrowheads="1"/>
          </p:cNvSpPr>
          <p:nvPr/>
        </p:nvSpPr>
        <p:spPr bwMode="auto">
          <a:xfrm>
            <a:off x="1187450" y="4649788"/>
            <a:ext cx="1365250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Arial Rounded MT Bold" pitchFamily="34" charset="0"/>
              </a:rPr>
              <a:t>INTERNAL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RATE of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RETURN</a:t>
            </a:r>
          </a:p>
        </p:txBody>
      </p:sp>
      <p:sp>
        <p:nvSpPr>
          <p:cNvPr id="183313" name="Oval 17"/>
          <p:cNvSpPr>
            <a:spLocks noChangeArrowheads="1"/>
          </p:cNvSpPr>
          <p:nvPr/>
        </p:nvSpPr>
        <p:spPr bwMode="auto">
          <a:xfrm>
            <a:off x="3779838" y="4652963"/>
            <a:ext cx="1943100" cy="13684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83314" name="Line 18"/>
          <p:cNvSpPr>
            <a:spLocks noChangeShapeType="1"/>
          </p:cNvSpPr>
          <p:nvPr/>
        </p:nvSpPr>
        <p:spPr bwMode="auto">
          <a:xfrm flipH="1">
            <a:off x="5364163" y="2420938"/>
            <a:ext cx="1800225" cy="2305050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3315" name="Text Box 19"/>
          <p:cNvSpPr txBox="1">
            <a:spLocks noChangeArrowheads="1"/>
          </p:cNvSpPr>
          <p:nvPr/>
        </p:nvSpPr>
        <p:spPr bwMode="auto">
          <a:xfrm>
            <a:off x="4067175" y="4865688"/>
            <a:ext cx="1411288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Arial Rounded MT Bold" pitchFamily="34" charset="0"/>
              </a:rPr>
              <a:t>EXTERNAL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RATE of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RETURN</a:t>
            </a:r>
          </a:p>
        </p:txBody>
      </p:sp>
      <p:sp>
        <p:nvSpPr>
          <p:cNvPr id="183316" name="Text Box 20"/>
          <p:cNvSpPr txBox="1">
            <a:spLocks noChangeArrowheads="1"/>
          </p:cNvSpPr>
          <p:nvPr/>
        </p:nvSpPr>
        <p:spPr bwMode="auto">
          <a:xfrm>
            <a:off x="2047875" y="381000"/>
            <a:ext cx="49085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b="1"/>
              <a:t>Conversion of Arithmetic Series </a:t>
            </a:r>
          </a:p>
          <a:p>
            <a:r>
              <a:rPr lang="en-US" sz="2400" b="1"/>
              <a:t>(Linear Gradient Series)</a:t>
            </a:r>
            <a:endParaRPr lang="en-US" sz="2400"/>
          </a:p>
        </p:txBody>
      </p:sp>
      <p:sp>
        <p:nvSpPr>
          <p:cNvPr id="183317" name="Line 21"/>
          <p:cNvSpPr>
            <a:spLocks noChangeShapeType="1"/>
          </p:cNvSpPr>
          <p:nvPr/>
        </p:nvSpPr>
        <p:spPr bwMode="auto">
          <a:xfrm flipH="1" flipV="1">
            <a:off x="2700338" y="2133600"/>
            <a:ext cx="1223962" cy="935038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3318" name="Line 22"/>
          <p:cNvSpPr>
            <a:spLocks noChangeShapeType="1"/>
          </p:cNvSpPr>
          <p:nvPr/>
        </p:nvSpPr>
        <p:spPr bwMode="auto">
          <a:xfrm>
            <a:off x="5435600" y="4076700"/>
            <a:ext cx="1223963" cy="792163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3319" name="Line 23"/>
          <p:cNvSpPr>
            <a:spLocks noChangeShapeType="1"/>
          </p:cNvSpPr>
          <p:nvPr/>
        </p:nvSpPr>
        <p:spPr bwMode="auto">
          <a:xfrm flipH="1" flipV="1">
            <a:off x="2843213" y="6237288"/>
            <a:ext cx="3457575" cy="71437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3320" name="Line 24"/>
          <p:cNvSpPr>
            <a:spLocks noChangeShapeType="1"/>
          </p:cNvSpPr>
          <p:nvPr/>
        </p:nvSpPr>
        <p:spPr bwMode="auto">
          <a:xfrm flipH="1" flipV="1">
            <a:off x="2124075" y="5805488"/>
            <a:ext cx="719138" cy="4318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3321" name="Line 25"/>
          <p:cNvSpPr>
            <a:spLocks noChangeShapeType="1"/>
          </p:cNvSpPr>
          <p:nvPr/>
        </p:nvSpPr>
        <p:spPr bwMode="auto">
          <a:xfrm flipV="1">
            <a:off x="6300788" y="6092825"/>
            <a:ext cx="576262" cy="2159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3322" name="Line 26"/>
          <p:cNvSpPr>
            <a:spLocks noChangeShapeType="1"/>
          </p:cNvSpPr>
          <p:nvPr/>
        </p:nvSpPr>
        <p:spPr bwMode="auto">
          <a:xfrm flipH="1" flipV="1">
            <a:off x="1763713" y="2420938"/>
            <a:ext cx="0" cy="2016125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3323" name="Line 27"/>
          <p:cNvSpPr>
            <a:spLocks noChangeShapeType="1"/>
          </p:cNvSpPr>
          <p:nvPr/>
        </p:nvSpPr>
        <p:spPr bwMode="auto">
          <a:xfrm flipH="1">
            <a:off x="2124075" y="1989138"/>
            <a:ext cx="4392613" cy="2447925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3324" name="AutoShape 28"/>
          <p:cNvSpPr>
            <a:spLocks noChangeArrowheads="1"/>
          </p:cNvSpPr>
          <p:nvPr/>
        </p:nvSpPr>
        <p:spPr bwMode="auto">
          <a:xfrm>
            <a:off x="3708400" y="6165850"/>
            <a:ext cx="215900" cy="215900"/>
          </a:xfrm>
          <a:prstGeom prst="flowChartConnector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5019-B0E0-4B51-9ED5-D769557CF637}" type="slidenum">
              <a:rPr lang="fr-CA" smtClean="0"/>
              <a:pPr/>
              <a:t>80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371600" y="277813"/>
            <a:ext cx="7772400" cy="1143000"/>
          </a:xfrm>
        </p:spPr>
        <p:txBody>
          <a:bodyPr/>
          <a:lstStyle/>
          <a:p>
            <a:r>
              <a:rPr lang="en-CA"/>
              <a:t>Conversion of linear gradient series to an annuity (uniform series)</a:t>
            </a:r>
          </a:p>
        </p:txBody>
      </p:sp>
      <p:sp>
        <p:nvSpPr>
          <p:cNvPr id="274435" name="Text Box 3"/>
          <p:cNvSpPr txBox="1">
            <a:spLocks noChangeArrowheads="1"/>
          </p:cNvSpPr>
          <p:nvPr/>
        </p:nvSpPr>
        <p:spPr bwMode="auto">
          <a:xfrm>
            <a:off x="4953000" y="4191000"/>
            <a:ext cx="184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endParaRPr lang="en-US" sz="1800"/>
          </a:p>
          <a:p>
            <a:pPr algn="l"/>
            <a:endParaRPr lang="en-US" sz="1800"/>
          </a:p>
        </p:txBody>
      </p:sp>
      <p:sp>
        <p:nvSpPr>
          <p:cNvPr id="274436" name="Line 4"/>
          <p:cNvSpPr>
            <a:spLocks noChangeShapeType="1"/>
          </p:cNvSpPr>
          <p:nvPr/>
        </p:nvSpPr>
        <p:spPr bwMode="auto">
          <a:xfrm flipV="1">
            <a:off x="5105400" y="4724400"/>
            <a:ext cx="3124200" cy="412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4437" name="Line 5"/>
          <p:cNvSpPr>
            <a:spLocks noChangeShapeType="1"/>
          </p:cNvSpPr>
          <p:nvPr/>
        </p:nvSpPr>
        <p:spPr bwMode="auto">
          <a:xfrm flipV="1">
            <a:off x="5867400" y="4343400"/>
            <a:ext cx="0" cy="404813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4438" name="Line 6"/>
          <p:cNvSpPr>
            <a:spLocks noChangeShapeType="1"/>
          </p:cNvSpPr>
          <p:nvPr/>
        </p:nvSpPr>
        <p:spPr bwMode="auto">
          <a:xfrm flipV="1">
            <a:off x="6553200" y="4267200"/>
            <a:ext cx="0" cy="460375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4439" name="Line 7"/>
          <p:cNvSpPr>
            <a:spLocks noChangeShapeType="1"/>
          </p:cNvSpPr>
          <p:nvPr/>
        </p:nvSpPr>
        <p:spPr bwMode="auto">
          <a:xfrm flipV="1">
            <a:off x="7239000" y="4267200"/>
            <a:ext cx="0" cy="482600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4440" name="Line 8"/>
          <p:cNvSpPr>
            <a:spLocks noChangeShapeType="1"/>
          </p:cNvSpPr>
          <p:nvPr/>
        </p:nvSpPr>
        <p:spPr bwMode="auto">
          <a:xfrm flipV="1">
            <a:off x="7924800" y="4267200"/>
            <a:ext cx="0" cy="461963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4441" name="Text Box 9"/>
          <p:cNvSpPr txBox="1">
            <a:spLocks noChangeArrowheads="1"/>
          </p:cNvSpPr>
          <p:nvPr/>
        </p:nvSpPr>
        <p:spPr bwMode="auto">
          <a:xfrm>
            <a:off x="5715000" y="4830763"/>
            <a:ext cx="323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Comic Sans MS" pitchFamily="66" charset="0"/>
              </a:rPr>
              <a:t>1</a:t>
            </a:r>
          </a:p>
        </p:txBody>
      </p:sp>
      <p:sp>
        <p:nvSpPr>
          <p:cNvPr id="274442" name="Text Box 10"/>
          <p:cNvSpPr txBox="1">
            <a:spLocks noChangeArrowheads="1"/>
          </p:cNvSpPr>
          <p:nvPr/>
        </p:nvSpPr>
        <p:spPr bwMode="auto">
          <a:xfrm>
            <a:off x="6400800" y="4800600"/>
            <a:ext cx="32702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2</a:t>
            </a:r>
          </a:p>
        </p:txBody>
      </p:sp>
      <p:sp>
        <p:nvSpPr>
          <p:cNvPr id="274443" name="Text Box 11"/>
          <p:cNvSpPr txBox="1">
            <a:spLocks noChangeArrowheads="1"/>
          </p:cNvSpPr>
          <p:nvPr/>
        </p:nvSpPr>
        <p:spPr bwMode="auto">
          <a:xfrm>
            <a:off x="7086600" y="4800600"/>
            <a:ext cx="32385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3</a:t>
            </a:r>
          </a:p>
        </p:txBody>
      </p:sp>
      <p:sp>
        <p:nvSpPr>
          <p:cNvPr id="274444" name="Text Box 12"/>
          <p:cNvSpPr txBox="1">
            <a:spLocks noChangeArrowheads="1"/>
          </p:cNvSpPr>
          <p:nvPr/>
        </p:nvSpPr>
        <p:spPr bwMode="auto">
          <a:xfrm>
            <a:off x="7772400" y="4800600"/>
            <a:ext cx="32702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4</a:t>
            </a:r>
          </a:p>
        </p:txBody>
      </p:sp>
      <p:sp>
        <p:nvSpPr>
          <p:cNvPr id="274445" name="Text Box 13"/>
          <p:cNvSpPr txBox="1">
            <a:spLocks noChangeArrowheads="1"/>
          </p:cNvSpPr>
          <p:nvPr/>
        </p:nvSpPr>
        <p:spPr bwMode="auto">
          <a:xfrm>
            <a:off x="5334000" y="3886200"/>
            <a:ext cx="76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000" b="1"/>
              <a:t>$250</a:t>
            </a:r>
          </a:p>
        </p:txBody>
      </p:sp>
      <p:sp>
        <p:nvSpPr>
          <p:cNvPr id="274446" name="Text Box 14"/>
          <p:cNvSpPr txBox="1">
            <a:spLocks noChangeArrowheads="1"/>
          </p:cNvSpPr>
          <p:nvPr/>
        </p:nvSpPr>
        <p:spPr bwMode="auto">
          <a:xfrm>
            <a:off x="6096000" y="3886200"/>
            <a:ext cx="749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$250</a:t>
            </a:r>
          </a:p>
        </p:txBody>
      </p:sp>
      <p:sp>
        <p:nvSpPr>
          <p:cNvPr id="274447" name="Text Box 15"/>
          <p:cNvSpPr txBox="1">
            <a:spLocks noChangeArrowheads="1"/>
          </p:cNvSpPr>
          <p:nvPr/>
        </p:nvSpPr>
        <p:spPr bwMode="auto">
          <a:xfrm>
            <a:off x="7696200" y="3886200"/>
            <a:ext cx="749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$250</a:t>
            </a:r>
          </a:p>
        </p:txBody>
      </p:sp>
      <p:sp>
        <p:nvSpPr>
          <p:cNvPr id="274448" name="Text Box 16"/>
          <p:cNvSpPr txBox="1">
            <a:spLocks noChangeArrowheads="1"/>
          </p:cNvSpPr>
          <p:nvPr/>
        </p:nvSpPr>
        <p:spPr bwMode="auto">
          <a:xfrm>
            <a:off x="6934200" y="3886200"/>
            <a:ext cx="76200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000" b="1"/>
              <a:t>$250</a:t>
            </a:r>
          </a:p>
        </p:txBody>
      </p:sp>
      <p:sp>
        <p:nvSpPr>
          <p:cNvPr id="274449" name="Line 17"/>
          <p:cNvSpPr>
            <a:spLocks noChangeShapeType="1"/>
          </p:cNvSpPr>
          <p:nvPr/>
        </p:nvSpPr>
        <p:spPr bwMode="auto">
          <a:xfrm flipV="1">
            <a:off x="5105400" y="4267200"/>
            <a:ext cx="3429000" cy="76200"/>
          </a:xfrm>
          <a:prstGeom prst="line">
            <a:avLst/>
          </a:prstGeom>
          <a:noFill/>
          <a:ln w="76200">
            <a:solidFill>
              <a:schemeClr val="hlink"/>
            </a:solidFill>
            <a:prstDash val="dash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4450" name="Text Box 18"/>
          <p:cNvSpPr txBox="1">
            <a:spLocks noChangeArrowheads="1"/>
          </p:cNvSpPr>
          <p:nvPr/>
        </p:nvSpPr>
        <p:spPr bwMode="auto">
          <a:xfrm>
            <a:off x="5105400" y="4800600"/>
            <a:ext cx="323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800" b="1">
                <a:latin typeface="Comic Sans MS" pitchFamily="66" charset="0"/>
              </a:rPr>
              <a:t>0</a:t>
            </a:r>
          </a:p>
        </p:txBody>
      </p:sp>
      <p:sp>
        <p:nvSpPr>
          <p:cNvPr id="274451" name="Text Box 19"/>
          <p:cNvSpPr txBox="1">
            <a:spLocks noChangeArrowheads="1"/>
          </p:cNvSpPr>
          <p:nvPr/>
        </p:nvSpPr>
        <p:spPr bwMode="auto">
          <a:xfrm>
            <a:off x="4648200" y="5307013"/>
            <a:ext cx="3962400" cy="650875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1600" b="1">
                <a:solidFill>
                  <a:schemeClr val="tx2"/>
                </a:solidFill>
              </a:rPr>
              <a:t>Step 1: 	Repeat first element</a:t>
            </a:r>
          </a:p>
          <a:p>
            <a:pPr algn="l"/>
            <a:r>
              <a:rPr lang="en-US" sz="1600" b="1">
                <a:solidFill>
                  <a:schemeClr val="tx2"/>
                </a:solidFill>
              </a:rPr>
              <a:t>	throughout series</a:t>
            </a:r>
            <a:r>
              <a:rPr lang="en-US" sz="2000" b="1">
                <a:solidFill>
                  <a:schemeClr val="tx2"/>
                </a:solidFill>
              </a:rPr>
              <a:t>.</a:t>
            </a:r>
          </a:p>
        </p:txBody>
      </p:sp>
      <p:sp>
        <p:nvSpPr>
          <p:cNvPr id="274453" name="Text Box 21"/>
          <p:cNvSpPr txBox="1">
            <a:spLocks noChangeArrowheads="1"/>
          </p:cNvSpPr>
          <p:nvPr/>
        </p:nvSpPr>
        <p:spPr bwMode="auto">
          <a:xfrm>
            <a:off x="914400" y="4267200"/>
            <a:ext cx="184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endParaRPr lang="en-US" sz="1800"/>
          </a:p>
          <a:p>
            <a:pPr algn="l"/>
            <a:endParaRPr lang="en-US" sz="1800"/>
          </a:p>
        </p:txBody>
      </p:sp>
      <p:sp>
        <p:nvSpPr>
          <p:cNvPr id="274454" name="Line 22"/>
          <p:cNvSpPr>
            <a:spLocks noChangeShapeType="1"/>
          </p:cNvSpPr>
          <p:nvPr/>
        </p:nvSpPr>
        <p:spPr bwMode="auto">
          <a:xfrm flipV="1">
            <a:off x="1066800" y="4800600"/>
            <a:ext cx="3124200" cy="412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4455" name="Line 23"/>
          <p:cNvSpPr>
            <a:spLocks noChangeShapeType="1"/>
          </p:cNvSpPr>
          <p:nvPr/>
        </p:nvSpPr>
        <p:spPr bwMode="auto">
          <a:xfrm flipV="1">
            <a:off x="1828800" y="4419600"/>
            <a:ext cx="0" cy="40481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4456" name="Line 24"/>
          <p:cNvSpPr>
            <a:spLocks noChangeShapeType="1"/>
          </p:cNvSpPr>
          <p:nvPr/>
        </p:nvSpPr>
        <p:spPr bwMode="auto">
          <a:xfrm flipV="1">
            <a:off x="2514600" y="4038600"/>
            <a:ext cx="0" cy="7651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4457" name="Line 25"/>
          <p:cNvSpPr>
            <a:spLocks noChangeShapeType="1"/>
          </p:cNvSpPr>
          <p:nvPr/>
        </p:nvSpPr>
        <p:spPr bwMode="auto">
          <a:xfrm flipV="1">
            <a:off x="3200400" y="3657600"/>
            <a:ext cx="0" cy="11684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4458" name="Line 26"/>
          <p:cNvSpPr>
            <a:spLocks noChangeShapeType="1"/>
          </p:cNvSpPr>
          <p:nvPr/>
        </p:nvSpPr>
        <p:spPr bwMode="auto">
          <a:xfrm flipV="1">
            <a:off x="3886200" y="3276600"/>
            <a:ext cx="0" cy="152876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4459" name="Text Box 27"/>
          <p:cNvSpPr txBox="1">
            <a:spLocks noChangeArrowheads="1"/>
          </p:cNvSpPr>
          <p:nvPr/>
        </p:nvSpPr>
        <p:spPr bwMode="auto">
          <a:xfrm>
            <a:off x="1676400" y="4906963"/>
            <a:ext cx="323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Comic Sans MS" pitchFamily="66" charset="0"/>
              </a:rPr>
              <a:t>1</a:t>
            </a:r>
          </a:p>
        </p:txBody>
      </p:sp>
      <p:sp>
        <p:nvSpPr>
          <p:cNvPr id="274460" name="Text Box 28"/>
          <p:cNvSpPr txBox="1">
            <a:spLocks noChangeArrowheads="1"/>
          </p:cNvSpPr>
          <p:nvPr/>
        </p:nvSpPr>
        <p:spPr bwMode="auto">
          <a:xfrm>
            <a:off x="2362200" y="4876800"/>
            <a:ext cx="32702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2</a:t>
            </a:r>
          </a:p>
        </p:txBody>
      </p:sp>
      <p:sp>
        <p:nvSpPr>
          <p:cNvPr id="274461" name="Text Box 29"/>
          <p:cNvSpPr txBox="1">
            <a:spLocks noChangeArrowheads="1"/>
          </p:cNvSpPr>
          <p:nvPr/>
        </p:nvSpPr>
        <p:spPr bwMode="auto">
          <a:xfrm>
            <a:off x="3048000" y="4876800"/>
            <a:ext cx="32385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3</a:t>
            </a:r>
          </a:p>
        </p:txBody>
      </p:sp>
      <p:sp>
        <p:nvSpPr>
          <p:cNvPr id="274462" name="Text Box 30"/>
          <p:cNvSpPr txBox="1">
            <a:spLocks noChangeArrowheads="1"/>
          </p:cNvSpPr>
          <p:nvPr/>
        </p:nvSpPr>
        <p:spPr bwMode="auto">
          <a:xfrm>
            <a:off x="3733800" y="4876800"/>
            <a:ext cx="32702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4</a:t>
            </a:r>
          </a:p>
        </p:txBody>
      </p:sp>
      <p:sp>
        <p:nvSpPr>
          <p:cNvPr id="274463" name="Text Box 31"/>
          <p:cNvSpPr txBox="1">
            <a:spLocks noChangeArrowheads="1"/>
          </p:cNvSpPr>
          <p:nvPr/>
        </p:nvSpPr>
        <p:spPr bwMode="auto">
          <a:xfrm>
            <a:off x="1295400" y="3962400"/>
            <a:ext cx="76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000" b="1"/>
              <a:t>$250</a:t>
            </a:r>
          </a:p>
        </p:txBody>
      </p:sp>
      <p:sp>
        <p:nvSpPr>
          <p:cNvPr id="274464" name="Text Box 32"/>
          <p:cNvSpPr txBox="1">
            <a:spLocks noChangeArrowheads="1"/>
          </p:cNvSpPr>
          <p:nvPr/>
        </p:nvSpPr>
        <p:spPr bwMode="auto">
          <a:xfrm>
            <a:off x="1905000" y="3657600"/>
            <a:ext cx="749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$500</a:t>
            </a:r>
          </a:p>
        </p:txBody>
      </p:sp>
      <p:sp>
        <p:nvSpPr>
          <p:cNvPr id="274465" name="Text Box 33"/>
          <p:cNvSpPr txBox="1">
            <a:spLocks noChangeArrowheads="1"/>
          </p:cNvSpPr>
          <p:nvPr/>
        </p:nvSpPr>
        <p:spPr bwMode="auto">
          <a:xfrm>
            <a:off x="3200400" y="2895600"/>
            <a:ext cx="89217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$1000</a:t>
            </a:r>
          </a:p>
        </p:txBody>
      </p:sp>
      <p:sp>
        <p:nvSpPr>
          <p:cNvPr id="274466" name="Text Box 34"/>
          <p:cNvSpPr txBox="1">
            <a:spLocks noChangeArrowheads="1"/>
          </p:cNvSpPr>
          <p:nvPr/>
        </p:nvSpPr>
        <p:spPr bwMode="auto">
          <a:xfrm>
            <a:off x="2590800" y="3352800"/>
            <a:ext cx="105410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000" b="1"/>
              <a:t>$750</a:t>
            </a:r>
          </a:p>
        </p:txBody>
      </p:sp>
      <p:sp>
        <p:nvSpPr>
          <p:cNvPr id="274467" name="Line 35"/>
          <p:cNvSpPr>
            <a:spLocks noChangeShapeType="1"/>
          </p:cNvSpPr>
          <p:nvPr/>
        </p:nvSpPr>
        <p:spPr bwMode="auto">
          <a:xfrm flipV="1">
            <a:off x="1066800" y="2971800"/>
            <a:ext cx="3352800" cy="1828800"/>
          </a:xfrm>
          <a:prstGeom prst="line">
            <a:avLst/>
          </a:prstGeom>
          <a:noFill/>
          <a:ln w="76200">
            <a:solidFill>
              <a:schemeClr val="hlink"/>
            </a:solidFill>
            <a:prstDash val="dash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4468" name="Text Box 36"/>
          <p:cNvSpPr txBox="1">
            <a:spLocks noChangeArrowheads="1"/>
          </p:cNvSpPr>
          <p:nvPr/>
        </p:nvSpPr>
        <p:spPr bwMode="auto">
          <a:xfrm>
            <a:off x="1066800" y="4876800"/>
            <a:ext cx="323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800" b="1">
                <a:latin typeface="Comic Sans MS" pitchFamily="66" charset="0"/>
              </a:rPr>
              <a:t>0</a:t>
            </a:r>
          </a:p>
        </p:txBody>
      </p:sp>
      <p:sp>
        <p:nvSpPr>
          <p:cNvPr id="274469" name="Text Box 37"/>
          <p:cNvSpPr txBox="1">
            <a:spLocks noChangeArrowheads="1"/>
          </p:cNvSpPr>
          <p:nvPr/>
        </p:nvSpPr>
        <p:spPr bwMode="auto">
          <a:xfrm>
            <a:off x="609600" y="5334000"/>
            <a:ext cx="3648075" cy="4064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>
                <a:solidFill>
                  <a:schemeClr val="tx2"/>
                </a:solidFill>
              </a:rPr>
              <a:t>Increasing or growing series</a:t>
            </a:r>
          </a:p>
        </p:txBody>
      </p:sp>
      <p:sp>
        <p:nvSpPr>
          <p:cNvPr id="274470" name="Text Box 38"/>
          <p:cNvSpPr txBox="1">
            <a:spLocks noChangeArrowheads="1"/>
          </p:cNvSpPr>
          <p:nvPr/>
        </p:nvSpPr>
        <p:spPr bwMode="auto">
          <a:xfrm>
            <a:off x="1746250" y="2209800"/>
            <a:ext cx="1973263" cy="3968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CA" sz="2000" b="1"/>
              <a:t>Original Series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5019-B0E0-4B51-9ED5-D769557CF637}" type="slidenum">
              <a:rPr lang="fr-CA" smtClean="0"/>
              <a:pPr/>
              <a:t>81</a:t>
            </a:fld>
            <a:endParaRPr lang="fr-CA"/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4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371600" y="277813"/>
            <a:ext cx="7772400" cy="1143000"/>
          </a:xfrm>
        </p:spPr>
        <p:txBody>
          <a:bodyPr/>
          <a:lstStyle/>
          <a:p>
            <a:r>
              <a:rPr lang="en-CA"/>
              <a:t>Conversion of linear gradient series to an annuity (uniform series)</a:t>
            </a:r>
          </a:p>
        </p:txBody>
      </p:sp>
      <p:grpSp>
        <p:nvGrpSpPr>
          <p:cNvPr id="273447" name="Group 39"/>
          <p:cNvGrpSpPr>
            <a:grpSpLocks/>
          </p:cNvGrpSpPr>
          <p:nvPr/>
        </p:nvGrpSpPr>
        <p:grpSpPr bwMode="auto">
          <a:xfrm>
            <a:off x="4876800" y="1371600"/>
            <a:ext cx="3733800" cy="1631950"/>
            <a:chOff x="3120" y="2016"/>
            <a:chExt cx="2352" cy="1028"/>
          </a:xfrm>
        </p:grpSpPr>
        <p:sp>
          <p:nvSpPr>
            <p:cNvPr id="273411" name="Text Box 3"/>
            <p:cNvSpPr txBox="1">
              <a:spLocks noChangeArrowheads="1"/>
            </p:cNvSpPr>
            <p:nvPr/>
          </p:nvSpPr>
          <p:spPr bwMode="auto">
            <a:xfrm>
              <a:off x="3120" y="2640"/>
              <a:ext cx="116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endParaRPr lang="en-US" sz="1800"/>
            </a:p>
            <a:p>
              <a:pPr algn="l"/>
              <a:endParaRPr lang="en-US" sz="1800"/>
            </a:p>
          </p:txBody>
        </p:sp>
        <p:sp>
          <p:nvSpPr>
            <p:cNvPr id="273412" name="Line 4"/>
            <p:cNvSpPr>
              <a:spLocks noChangeShapeType="1"/>
            </p:cNvSpPr>
            <p:nvPr/>
          </p:nvSpPr>
          <p:spPr bwMode="auto">
            <a:xfrm flipV="1">
              <a:off x="3216" y="2976"/>
              <a:ext cx="1968" cy="26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73414" name="Line 6"/>
            <p:cNvSpPr>
              <a:spLocks noChangeShapeType="1"/>
            </p:cNvSpPr>
            <p:nvPr/>
          </p:nvSpPr>
          <p:spPr bwMode="auto">
            <a:xfrm flipV="1">
              <a:off x="4128" y="2688"/>
              <a:ext cx="0" cy="29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73415" name="Line 7"/>
            <p:cNvSpPr>
              <a:spLocks noChangeShapeType="1"/>
            </p:cNvSpPr>
            <p:nvPr/>
          </p:nvSpPr>
          <p:spPr bwMode="auto">
            <a:xfrm flipV="1">
              <a:off x="4560" y="2496"/>
              <a:ext cx="0" cy="496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73416" name="Line 8"/>
            <p:cNvSpPr>
              <a:spLocks noChangeShapeType="1"/>
            </p:cNvSpPr>
            <p:nvPr/>
          </p:nvSpPr>
          <p:spPr bwMode="auto">
            <a:xfrm flipV="1">
              <a:off x="4992" y="2256"/>
              <a:ext cx="0" cy="723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73421" name="Text Box 13"/>
            <p:cNvSpPr txBox="1">
              <a:spLocks noChangeArrowheads="1"/>
            </p:cNvSpPr>
            <p:nvPr/>
          </p:nvSpPr>
          <p:spPr bwMode="auto">
            <a:xfrm>
              <a:off x="3504" y="2736"/>
              <a:ext cx="48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/>
              <a:r>
                <a:rPr lang="en-US" sz="2000" b="1"/>
                <a:t>$0</a:t>
              </a:r>
            </a:p>
          </p:txBody>
        </p:sp>
        <p:sp>
          <p:nvSpPr>
            <p:cNvPr id="273422" name="Text Box 14"/>
            <p:cNvSpPr txBox="1">
              <a:spLocks noChangeArrowheads="1"/>
            </p:cNvSpPr>
            <p:nvPr/>
          </p:nvSpPr>
          <p:spPr bwMode="auto">
            <a:xfrm>
              <a:off x="3840" y="2448"/>
              <a:ext cx="47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$250</a:t>
              </a:r>
            </a:p>
          </p:txBody>
        </p:sp>
        <p:sp>
          <p:nvSpPr>
            <p:cNvPr id="273423" name="Text Box 15"/>
            <p:cNvSpPr txBox="1">
              <a:spLocks noChangeArrowheads="1"/>
            </p:cNvSpPr>
            <p:nvPr/>
          </p:nvSpPr>
          <p:spPr bwMode="auto">
            <a:xfrm>
              <a:off x="4752" y="2016"/>
              <a:ext cx="47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$750</a:t>
              </a:r>
            </a:p>
          </p:txBody>
        </p:sp>
        <p:sp>
          <p:nvSpPr>
            <p:cNvPr id="273424" name="Text Box 16"/>
            <p:cNvSpPr txBox="1">
              <a:spLocks noChangeArrowheads="1"/>
            </p:cNvSpPr>
            <p:nvPr/>
          </p:nvSpPr>
          <p:spPr bwMode="auto">
            <a:xfrm>
              <a:off x="4320" y="2208"/>
              <a:ext cx="480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/>
              <a:r>
                <a:rPr lang="en-US" sz="2000" b="1"/>
                <a:t>$500</a:t>
              </a:r>
            </a:p>
          </p:txBody>
        </p:sp>
        <p:sp>
          <p:nvSpPr>
            <p:cNvPr id="273425" name="Line 17"/>
            <p:cNvSpPr>
              <a:spLocks noChangeShapeType="1"/>
            </p:cNvSpPr>
            <p:nvPr/>
          </p:nvSpPr>
          <p:spPr bwMode="auto">
            <a:xfrm flipV="1">
              <a:off x="3696" y="2016"/>
              <a:ext cx="1776" cy="960"/>
            </a:xfrm>
            <a:prstGeom prst="line">
              <a:avLst/>
            </a:prstGeom>
            <a:noFill/>
            <a:ln w="76200">
              <a:solidFill>
                <a:schemeClr val="hlink"/>
              </a:solidFill>
              <a:prstDash val="dash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273448" name="Group 40"/>
          <p:cNvGrpSpPr>
            <a:grpSpLocks/>
          </p:cNvGrpSpPr>
          <p:nvPr/>
        </p:nvGrpSpPr>
        <p:grpSpPr bwMode="auto">
          <a:xfrm>
            <a:off x="5029200" y="2971800"/>
            <a:ext cx="2994025" cy="396875"/>
            <a:chOff x="3216" y="3024"/>
            <a:chExt cx="1886" cy="250"/>
          </a:xfrm>
        </p:grpSpPr>
        <p:sp>
          <p:nvSpPr>
            <p:cNvPr id="273417" name="Text Box 9"/>
            <p:cNvSpPr txBox="1">
              <a:spLocks noChangeArrowheads="1"/>
            </p:cNvSpPr>
            <p:nvPr/>
          </p:nvSpPr>
          <p:spPr bwMode="auto">
            <a:xfrm>
              <a:off x="3600" y="3043"/>
              <a:ext cx="20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1800" b="1">
                  <a:latin typeface="Comic Sans MS" pitchFamily="66" charset="0"/>
                </a:rPr>
                <a:t>1</a:t>
              </a:r>
            </a:p>
          </p:txBody>
        </p:sp>
        <p:sp>
          <p:nvSpPr>
            <p:cNvPr id="273418" name="Text Box 10"/>
            <p:cNvSpPr txBox="1">
              <a:spLocks noChangeArrowheads="1"/>
            </p:cNvSpPr>
            <p:nvPr/>
          </p:nvSpPr>
          <p:spPr bwMode="auto">
            <a:xfrm>
              <a:off x="4032" y="3024"/>
              <a:ext cx="206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2</a:t>
              </a:r>
            </a:p>
          </p:txBody>
        </p:sp>
        <p:sp>
          <p:nvSpPr>
            <p:cNvPr id="273419" name="Text Box 11"/>
            <p:cNvSpPr txBox="1">
              <a:spLocks noChangeArrowheads="1"/>
            </p:cNvSpPr>
            <p:nvPr/>
          </p:nvSpPr>
          <p:spPr bwMode="auto">
            <a:xfrm>
              <a:off x="4464" y="3024"/>
              <a:ext cx="204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3</a:t>
              </a:r>
            </a:p>
          </p:txBody>
        </p:sp>
        <p:sp>
          <p:nvSpPr>
            <p:cNvPr id="273420" name="Text Box 12"/>
            <p:cNvSpPr txBox="1">
              <a:spLocks noChangeArrowheads="1"/>
            </p:cNvSpPr>
            <p:nvPr/>
          </p:nvSpPr>
          <p:spPr bwMode="auto">
            <a:xfrm>
              <a:off x="4896" y="3024"/>
              <a:ext cx="206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4</a:t>
              </a:r>
            </a:p>
          </p:txBody>
        </p:sp>
        <p:sp>
          <p:nvSpPr>
            <p:cNvPr id="273426" name="Text Box 18"/>
            <p:cNvSpPr txBox="1">
              <a:spLocks noChangeArrowheads="1"/>
            </p:cNvSpPr>
            <p:nvPr/>
          </p:nvSpPr>
          <p:spPr bwMode="auto">
            <a:xfrm>
              <a:off x="3216" y="3024"/>
              <a:ext cx="20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800" b="1">
                  <a:latin typeface="Comic Sans MS" pitchFamily="66" charset="0"/>
                </a:rPr>
                <a:t>0</a:t>
              </a:r>
            </a:p>
          </p:txBody>
        </p:sp>
      </p:grpSp>
      <p:sp>
        <p:nvSpPr>
          <p:cNvPr id="273427" name="Text Box 19"/>
          <p:cNvSpPr txBox="1">
            <a:spLocks noChangeArrowheads="1"/>
          </p:cNvSpPr>
          <p:nvPr/>
        </p:nvSpPr>
        <p:spPr bwMode="auto">
          <a:xfrm>
            <a:off x="4689475" y="5486400"/>
            <a:ext cx="4464050" cy="835025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600" b="1">
                <a:solidFill>
                  <a:schemeClr val="tx2"/>
                </a:solidFill>
              </a:rPr>
              <a:t>Step 2: 	Subtract first element from all </a:t>
            </a:r>
          </a:p>
          <a:p>
            <a:pPr algn="l"/>
            <a:r>
              <a:rPr lang="en-US" sz="1600" b="1">
                <a:solidFill>
                  <a:schemeClr val="tx2"/>
                </a:solidFill>
              </a:rPr>
              <a:t>	elements including the first </a:t>
            </a:r>
          </a:p>
          <a:p>
            <a:pPr algn="l"/>
            <a:r>
              <a:rPr lang="en-US" sz="1600" b="1">
                <a:solidFill>
                  <a:schemeClr val="tx2"/>
                </a:solidFill>
              </a:rPr>
              <a:t>	element and convert to an annuity.</a:t>
            </a:r>
          </a:p>
        </p:txBody>
      </p:sp>
      <p:sp>
        <p:nvSpPr>
          <p:cNvPr id="273429" name="Text Box 21"/>
          <p:cNvSpPr txBox="1">
            <a:spLocks noChangeArrowheads="1"/>
          </p:cNvSpPr>
          <p:nvPr/>
        </p:nvSpPr>
        <p:spPr bwMode="auto">
          <a:xfrm>
            <a:off x="914400" y="4267200"/>
            <a:ext cx="184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endParaRPr lang="en-US" sz="1800"/>
          </a:p>
          <a:p>
            <a:pPr algn="l"/>
            <a:endParaRPr lang="en-US" sz="1800"/>
          </a:p>
        </p:txBody>
      </p:sp>
      <p:sp>
        <p:nvSpPr>
          <p:cNvPr id="273430" name="Line 22"/>
          <p:cNvSpPr>
            <a:spLocks noChangeShapeType="1"/>
          </p:cNvSpPr>
          <p:nvPr/>
        </p:nvSpPr>
        <p:spPr bwMode="auto">
          <a:xfrm flipV="1">
            <a:off x="1066800" y="4800600"/>
            <a:ext cx="3124200" cy="412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3431" name="Line 23"/>
          <p:cNvSpPr>
            <a:spLocks noChangeShapeType="1"/>
          </p:cNvSpPr>
          <p:nvPr/>
        </p:nvSpPr>
        <p:spPr bwMode="auto">
          <a:xfrm flipV="1">
            <a:off x="1828800" y="4419600"/>
            <a:ext cx="0" cy="40481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3432" name="Line 24"/>
          <p:cNvSpPr>
            <a:spLocks noChangeShapeType="1"/>
          </p:cNvSpPr>
          <p:nvPr/>
        </p:nvSpPr>
        <p:spPr bwMode="auto">
          <a:xfrm flipV="1">
            <a:off x="2514600" y="4038600"/>
            <a:ext cx="0" cy="7651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3433" name="Line 25"/>
          <p:cNvSpPr>
            <a:spLocks noChangeShapeType="1"/>
          </p:cNvSpPr>
          <p:nvPr/>
        </p:nvSpPr>
        <p:spPr bwMode="auto">
          <a:xfrm flipV="1">
            <a:off x="3200400" y="3657600"/>
            <a:ext cx="0" cy="11684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3434" name="Line 26"/>
          <p:cNvSpPr>
            <a:spLocks noChangeShapeType="1"/>
          </p:cNvSpPr>
          <p:nvPr/>
        </p:nvSpPr>
        <p:spPr bwMode="auto">
          <a:xfrm flipV="1">
            <a:off x="3886200" y="3276600"/>
            <a:ext cx="0" cy="152876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3435" name="Text Box 27"/>
          <p:cNvSpPr txBox="1">
            <a:spLocks noChangeArrowheads="1"/>
          </p:cNvSpPr>
          <p:nvPr/>
        </p:nvSpPr>
        <p:spPr bwMode="auto">
          <a:xfrm>
            <a:off x="1676400" y="4906963"/>
            <a:ext cx="323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Comic Sans MS" pitchFamily="66" charset="0"/>
              </a:rPr>
              <a:t>1</a:t>
            </a:r>
          </a:p>
        </p:txBody>
      </p:sp>
      <p:sp>
        <p:nvSpPr>
          <p:cNvPr id="273436" name="Text Box 28"/>
          <p:cNvSpPr txBox="1">
            <a:spLocks noChangeArrowheads="1"/>
          </p:cNvSpPr>
          <p:nvPr/>
        </p:nvSpPr>
        <p:spPr bwMode="auto">
          <a:xfrm>
            <a:off x="2362200" y="4876800"/>
            <a:ext cx="32702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2</a:t>
            </a:r>
          </a:p>
        </p:txBody>
      </p:sp>
      <p:sp>
        <p:nvSpPr>
          <p:cNvPr id="273437" name="Text Box 29"/>
          <p:cNvSpPr txBox="1">
            <a:spLocks noChangeArrowheads="1"/>
          </p:cNvSpPr>
          <p:nvPr/>
        </p:nvSpPr>
        <p:spPr bwMode="auto">
          <a:xfrm>
            <a:off x="3048000" y="4876800"/>
            <a:ext cx="32385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3</a:t>
            </a:r>
          </a:p>
        </p:txBody>
      </p:sp>
      <p:sp>
        <p:nvSpPr>
          <p:cNvPr id="273438" name="Text Box 30"/>
          <p:cNvSpPr txBox="1">
            <a:spLocks noChangeArrowheads="1"/>
          </p:cNvSpPr>
          <p:nvPr/>
        </p:nvSpPr>
        <p:spPr bwMode="auto">
          <a:xfrm>
            <a:off x="3733800" y="4876800"/>
            <a:ext cx="32702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4</a:t>
            </a:r>
          </a:p>
        </p:txBody>
      </p:sp>
      <p:sp>
        <p:nvSpPr>
          <p:cNvPr id="273439" name="Text Box 31"/>
          <p:cNvSpPr txBox="1">
            <a:spLocks noChangeArrowheads="1"/>
          </p:cNvSpPr>
          <p:nvPr/>
        </p:nvSpPr>
        <p:spPr bwMode="auto">
          <a:xfrm>
            <a:off x="1295400" y="3962400"/>
            <a:ext cx="76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000" b="1"/>
              <a:t>$250</a:t>
            </a:r>
          </a:p>
        </p:txBody>
      </p:sp>
      <p:sp>
        <p:nvSpPr>
          <p:cNvPr id="273440" name="Text Box 32"/>
          <p:cNvSpPr txBox="1">
            <a:spLocks noChangeArrowheads="1"/>
          </p:cNvSpPr>
          <p:nvPr/>
        </p:nvSpPr>
        <p:spPr bwMode="auto">
          <a:xfrm>
            <a:off x="1905000" y="3657600"/>
            <a:ext cx="749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$500</a:t>
            </a:r>
          </a:p>
        </p:txBody>
      </p:sp>
      <p:sp>
        <p:nvSpPr>
          <p:cNvPr id="273441" name="Text Box 33"/>
          <p:cNvSpPr txBox="1">
            <a:spLocks noChangeArrowheads="1"/>
          </p:cNvSpPr>
          <p:nvPr/>
        </p:nvSpPr>
        <p:spPr bwMode="auto">
          <a:xfrm>
            <a:off x="3200400" y="2895600"/>
            <a:ext cx="89217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$1000</a:t>
            </a:r>
          </a:p>
        </p:txBody>
      </p:sp>
      <p:sp>
        <p:nvSpPr>
          <p:cNvPr id="273442" name="Text Box 34"/>
          <p:cNvSpPr txBox="1">
            <a:spLocks noChangeArrowheads="1"/>
          </p:cNvSpPr>
          <p:nvPr/>
        </p:nvSpPr>
        <p:spPr bwMode="auto">
          <a:xfrm>
            <a:off x="2590800" y="3352800"/>
            <a:ext cx="105410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000" b="1"/>
              <a:t>$750</a:t>
            </a:r>
          </a:p>
        </p:txBody>
      </p:sp>
      <p:sp>
        <p:nvSpPr>
          <p:cNvPr id="273443" name="Line 35"/>
          <p:cNvSpPr>
            <a:spLocks noChangeShapeType="1"/>
          </p:cNvSpPr>
          <p:nvPr/>
        </p:nvSpPr>
        <p:spPr bwMode="auto">
          <a:xfrm flipV="1">
            <a:off x="1066800" y="2971800"/>
            <a:ext cx="3352800" cy="1828800"/>
          </a:xfrm>
          <a:prstGeom prst="line">
            <a:avLst/>
          </a:prstGeom>
          <a:noFill/>
          <a:ln w="76200">
            <a:solidFill>
              <a:schemeClr val="hlink"/>
            </a:solidFill>
            <a:prstDash val="dash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3444" name="Text Box 36"/>
          <p:cNvSpPr txBox="1">
            <a:spLocks noChangeArrowheads="1"/>
          </p:cNvSpPr>
          <p:nvPr/>
        </p:nvSpPr>
        <p:spPr bwMode="auto">
          <a:xfrm>
            <a:off x="1066800" y="4876800"/>
            <a:ext cx="323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800" b="1">
                <a:latin typeface="Comic Sans MS" pitchFamily="66" charset="0"/>
              </a:rPr>
              <a:t>0</a:t>
            </a:r>
          </a:p>
        </p:txBody>
      </p:sp>
      <p:sp>
        <p:nvSpPr>
          <p:cNvPr id="273445" name="Text Box 37"/>
          <p:cNvSpPr txBox="1">
            <a:spLocks noChangeArrowheads="1"/>
          </p:cNvSpPr>
          <p:nvPr/>
        </p:nvSpPr>
        <p:spPr bwMode="auto">
          <a:xfrm>
            <a:off x="609600" y="5334000"/>
            <a:ext cx="3648075" cy="4064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>
                <a:solidFill>
                  <a:schemeClr val="tx2"/>
                </a:solidFill>
              </a:rPr>
              <a:t>Increasing or growing series</a:t>
            </a:r>
          </a:p>
        </p:txBody>
      </p:sp>
      <p:sp>
        <p:nvSpPr>
          <p:cNvPr id="273446" name="Text Box 38"/>
          <p:cNvSpPr txBox="1">
            <a:spLocks noChangeArrowheads="1"/>
          </p:cNvSpPr>
          <p:nvPr/>
        </p:nvSpPr>
        <p:spPr bwMode="auto">
          <a:xfrm>
            <a:off x="1741488" y="2209800"/>
            <a:ext cx="1982787" cy="4064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CA" sz="2000" b="1"/>
              <a:t>Original Series</a:t>
            </a:r>
          </a:p>
        </p:txBody>
      </p:sp>
      <p:sp>
        <p:nvSpPr>
          <p:cNvPr id="273450" name="Text Box 42"/>
          <p:cNvSpPr txBox="1">
            <a:spLocks noChangeArrowheads="1"/>
          </p:cNvSpPr>
          <p:nvPr/>
        </p:nvSpPr>
        <p:spPr bwMode="auto">
          <a:xfrm>
            <a:off x="5029200" y="4495800"/>
            <a:ext cx="184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endParaRPr lang="en-US" sz="1800"/>
          </a:p>
          <a:p>
            <a:pPr algn="l"/>
            <a:endParaRPr lang="en-US" sz="1800"/>
          </a:p>
        </p:txBody>
      </p:sp>
      <p:sp>
        <p:nvSpPr>
          <p:cNvPr id="273451" name="Line 43"/>
          <p:cNvSpPr>
            <a:spLocks noChangeShapeType="1"/>
          </p:cNvSpPr>
          <p:nvPr/>
        </p:nvSpPr>
        <p:spPr bwMode="auto">
          <a:xfrm flipV="1">
            <a:off x="5181600" y="5029200"/>
            <a:ext cx="3124200" cy="412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3452" name="Line 44"/>
          <p:cNvSpPr>
            <a:spLocks noChangeShapeType="1"/>
          </p:cNvSpPr>
          <p:nvPr/>
        </p:nvSpPr>
        <p:spPr bwMode="auto">
          <a:xfrm flipV="1">
            <a:off x="5943600" y="4267200"/>
            <a:ext cx="0" cy="785813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3453" name="Line 45"/>
          <p:cNvSpPr>
            <a:spLocks noChangeShapeType="1"/>
          </p:cNvSpPr>
          <p:nvPr/>
        </p:nvSpPr>
        <p:spPr bwMode="auto">
          <a:xfrm flipV="1">
            <a:off x="6629400" y="4267200"/>
            <a:ext cx="0" cy="765175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3454" name="Line 46"/>
          <p:cNvSpPr>
            <a:spLocks noChangeShapeType="1"/>
          </p:cNvSpPr>
          <p:nvPr/>
        </p:nvSpPr>
        <p:spPr bwMode="auto">
          <a:xfrm flipV="1">
            <a:off x="7315200" y="4267200"/>
            <a:ext cx="0" cy="787400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3455" name="Line 47"/>
          <p:cNvSpPr>
            <a:spLocks noChangeShapeType="1"/>
          </p:cNvSpPr>
          <p:nvPr/>
        </p:nvSpPr>
        <p:spPr bwMode="auto">
          <a:xfrm flipH="1" flipV="1">
            <a:off x="8001000" y="4267200"/>
            <a:ext cx="0" cy="766763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3456" name="Line 48"/>
          <p:cNvSpPr>
            <a:spLocks noChangeShapeType="1"/>
          </p:cNvSpPr>
          <p:nvPr/>
        </p:nvSpPr>
        <p:spPr bwMode="auto">
          <a:xfrm>
            <a:off x="5791200" y="3733800"/>
            <a:ext cx="243840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grpSp>
        <p:nvGrpSpPr>
          <p:cNvPr id="273462" name="Group 54"/>
          <p:cNvGrpSpPr>
            <a:grpSpLocks/>
          </p:cNvGrpSpPr>
          <p:nvPr/>
        </p:nvGrpSpPr>
        <p:grpSpPr bwMode="auto">
          <a:xfrm>
            <a:off x="5105400" y="5029200"/>
            <a:ext cx="2994025" cy="396875"/>
            <a:chOff x="3216" y="3024"/>
            <a:chExt cx="1886" cy="250"/>
          </a:xfrm>
        </p:grpSpPr>
        <p:sp>
          <p:nvSpPr>
            <p:cNvPr id="273463" name="Text Box 55"/>
            <p:cNvSpPr txBox="1">
              <a:spLocks noChangeArrowheads="1"/>
            </p:cNvSpPr>
            <p:nvPr/>
          </p:nvSpPr>
          <p:spPr bwMode="auto">
            <a:xfrm>
              <a:off x="3600" y="3043"/>
              <a:ext cx="20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1800" b="1">
                  <a:latin typeface="Comic Sans MS" pitchFamily="66" charset="0"/>
                </a:rPr>
                <a:t>1</a:t>
              </a:r>
            </a:p>
          </p:txBody>
        </p:sp>
        <p:sp>
          <p:nvSpPr>
            <p:cNvPr id="273464" name="Text Box 56"/>
            <p:cNvSpPr txBox="1">
              <a:spLocks noChangeArrowheads="1"/>
            </p:cNvSpPr>
            <p:nvPr/>
          </p:nvSpPr>
          <p:spPr bwMode="auto">
            <a:xfrm>
              <a:off x="4032" y="3024"/>
              <a:ext cx="206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2</a:t>
              </a:r>
            </a:p>
          </p:txBody>
        </p:sp>
        <p:sp>
          <p:nvSpPr>
            <p:cNvPr id="273465" name="Text Box 57"/>
            <p:cNvSpPr txBox="1">
              <a:spLocks noChangeArrowheads="1"/>
            </p:cNvSpPr>
            <p:nvPr/>
          </p:nvSpPr>
          <p:spPr bwMode="auto">
            <a:xfrm>
              <a:off x="4464" y="3024"/>
              <a:ext cx="204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3</a:t>
              </a:r>
            </a:p>
          </p:txBody>
        </p:sp>
        <p:sp>
          <p:nvSpPr>
            <p:cNvPr id="273466" name="Text Box 58"/>
            <p:cNvSpPr txBox="1">
              <a:spLocks noChangeArrowheads="1"/>
            </p:cNvSpPr>
            <p:nvPr/>
          </p:nvSpPr>
          <p:spPr bwMode="auto">
            <a:xfrm>
              <a:off x="4896" y="3024"/>
              <a:ext cx="206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4</a:t>
              </a:r>
            </a:p>
          </p:txBody>
        </p:sp>
        <p:sp>
          <p:nvSpPr>
            <p:cNvPr id="273467" name="Text Box 59"/>
            <p:cNvSpPr txBox="1">
              <a:spLocks noChangeArrowheads="1"/>
            </p:cNvSpPr>
            <p:nvPr/>
          </p:nvSpPr>
          <p:spPr bwMode="auto">
            <a:xfrm>
              <a:off x="3216" y="3024"/>
              <a:ext cx="20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800" b="1">
                  <a:latin typeface="Comic Sans MS" pitchFamily="66" charset="0"/>
                </a:rPr>
                <a:t>0</a:t>
              </a: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5019-B0E0-4B51-9ED5-D769557CF637}" type="slidenum">
              <a:rPr lang="fr-CA" smtClean="0"/>
              <a:pPr/>
              <a:t>82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4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371600" y="277813"/>
            <a:ext cx="7772400" cy="1143000"/>
          </a:xfrm>
        </p:spPr>
        <p:txBody>
          <a:bodyPr/>
          <a:lstStyle/>
          <a:p>
            <a:r>
              <a:rPr lang="en-CA"/>
              <a:t>Conversion of linear gradient series to an annuity (uniform series)</a:t>
            </a:r>
          </a:p>
        </p:txBody>
      </p:sp>
      <p:sp>
        <p:nvSpPr>
          <p:cNvPr id="275465" name="Text Box 9"/>
          <p:cNvSpPr txBox="1">
            <a:spLocks noChangeArrowheads="1"/>
          </p:cNvSpPr>
          <p:nvPr/>
        </p:nvSpPr>
        <p:spPr bwMode="auto">
          <a:xfrm>
            <a:off x="5715000" y="4830763"/>
            <a:ext cx="323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Comic Sans MS" pitchFamily="66" charset="0"/>
              </a:rPr>
              <a:t>1</a:t>
            </a:r>
          </a:p>
        </p:txBody>
      </p:sp>
      <p:sp>
        <p:nvSpPr>
          <p:cNvPr id="275466" name="Text Box 10"/>
          <p:cNvSpPr txBox="1">
            <a:spLocks noChangeArrowheads="1"/>
          </p:cNvSpPr>
          <p:nvPr/>
        </p:nvSpPr>
        <p:spPr bwMode="auto">
          <a:xfrm>
            <a:off x="6400800" y="4800600"/>
            <a:ext cx="32702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2</a:t>
            </a:r>
          </a:p>
        </p:txBody>
      </p:sp>
      <p:sp>
        <p:nvSpPr>
          <p:cNvPr id="275467" name="Text Box 11"/>
          <p:cNvSpPr txBox="1">
            <a:spLocks noChangeArrowheads="1"/>
          </p:cNvSpPr>
          <p:nvPr/>
        </p:nvSpPr>
        <p:spPr bwMode="auto">
          <a:xfrm>
            <a:off x="7086600" y="4800600"/>
            <a:ext cx="32385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3</a:t>
            </a:r>
          </a:p>
        </p:txBody>
      </p:sp>
      <p:sp>
        <p:nvSpPr>
          <p:cNvPr id="275468" name="Text Box 12"/>
          <p:cNvSpPr txBox="1">
            <a:spLocks noChangeArrowheads="1"/>
          </p:cNvSpPr>
          <p:nvPr/>
        </p:nvSpPr>
        <p:spPr bwMode="auto">
          <a:xfrm>
            <a:off x="7772400" y="4800600"/>
            <a:ext cx="32702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4</a:t>
            </a:r>
          </a:p>
        </p:txBody>
      </p:sp>
      <p:sp>
        <p:nvSpPr>
          <p:cNvPr id="275474" name="Text Box 18"/>
          <p:cNvSpPr txBox="1">
            <a:spLocks noChangeArrowheads="1"/>
          </p:cNvSpPr>
          <p:nvPr/>
        </p:nvSpPr>
        <p:spPr bwMode="auto">
          <a:xfrm>
            <a:off x="5105400" y="4800600"/>
            <a:ext cx="323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800" b="1">
                <a:latin typeface="Comic Sans MS" pitchFamily="66" charset="0"/>
              </a:rPr>
              <a:t>0</a:t>
            </a:r>
          </a:p>
        </p:txBody>
      </p:sp>
      <p:sp>
        <p:nvSpPr>
          <p:cNvPr id="275475" name="Text Box 19"/>
          <p:cNvSpPr txBox="1">
            <a:spLocks noChangeArrowheads="1"/>
          </p:cNvSpPr>
          <p:nvPr/>
        </p:nvSpPr>
        <p:spPr bwMode="auto">
          <a:xfrm>
            <a:off x="4648200" y="5307013"/>
            <a:ext cx="3962400" cy="59055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1600" b="1">
                <a:solidFill>
                  <a:schemeClr val="tx2"/>
                </a:solidFill>
              </a:rPr>
              <a:t>Step 3: 	Add annuities from steps 1 	and 2.</a:t>
            </a:r>
            <a:endParaRPr lang="en-US" sz="2000" b="1">
              <a:solidFill>
                <a:schemeClr val="tx2"/>
              </a:solidFill>
            </a:endParaRPr>
          </a:p>
        </p:txBody>
      </p:sp>
      <p:sp>
        <p:nvSpPr>
          <p:cNvPr id="275477" name="Text Box 21"/>
          <p:cNvSpPr txBox="1">
            <a:spLocks noChangeArrowheads="1"/>
          </p:cNvSpPr>
          <p:nvPr/>
        </p:nvSpPr>
        <p:spPr bwMode="auto">
          <a:xfrm>
            <a:off x="914400" y="4267200"/>
            <a:ext cx="184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endParaRPr lang="en-US" sz="1800"/>
          </a:p>
          <a:p>
            <a:pPr algn="l"/>
            <a:endParaRPr lang="en-US" sz="1800"/>
          </a:p>
        </p:txBody>
      </p:sp>
      <p:sp>
        <p:nvSpPr>
          <p:cNvPr id="275478" name="Line 22"/>
          <p:cNvSpPr>
            <a:spLocks noChangeShapeType="1"/>
          </p:cNvSpPr>
          <p:nvPr/>
        </p:nvSpPr>
        <p:spPr bwMode="auto">
          <a:xfrm flipV="1">
            <a:off x="1066800" y="4800600"/>
            <a:ext cx="3124200" cy="412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5479" name="Line 23"/>
          <p:cNvSpPr>
            <a:spLocks noChangeShapeType="1"/>
          </p:cNvSpPr>
          <p:nvPr/>
        </p:nvSpPr>
        <p:spPr bwMode="auto">
          <a:xfrm flipV="1">
            <a:off x="1828800" y="4419600"/>
            <a:ext cx="0" cy="40481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5480" name="Line 24"/>
          <p:cNvSpPr>
            <a:spLocks noChangeShapeType="1"/>
          </p:cNvSpPr>
          <p:nvPr/>
        </p:nvSpPr>
        <p:spPr bwMode="auto">
          <a:xfrm flipV="1">
            <a:off x="2514600" y="4038600"/>
            <a:ext cx="0" cy="7651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5481" name="Line 25"/>
          <p:cNvSpPr>
            <a:spLocks noChangeShapeType="1"/>
          </p:cNvSpPr>
          <p:nvPr/>
        </p:nvSpPr>
        <p:spPr bwMode="auto">
          <a:xfrm flipV="1">
            <a:off x="3200400" y="3657600"/>
            <a:ext cx="0" cy="11684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5482" name="Line 26"/>
          <p:cNvSpPr>
            <a:spLocks noChangeShapeType="1"/>
          </p:cNvSpPr>
          <p:nvPr/>
        </p:nvSpPr>
        <p:spPr bwMode="auto">
          <a:xfrm flipV="1">
            <a:off x="3886200" y="3276600"/>
            <a:ext cx="0" cy="152876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5483" name="Text Box 27"/>
          <p:cNvSpPr txBox="1">
            <a:spLocks noChangeArrowheads="1"/>
          </p:cNvSpPr>
          <p:nvPr/>
        </p:nvSpPr>
        <p:spPr bwMode="auto">
          <a:xfrm>
            <a:off x="1676400" y="4906963"/>
            <a:ext cx="323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Comic Sans MS" pitchFamily="66" charset="0"/>
              </a:rPr>
              <a:t>1</a:t>
            </a:r>
          </a:p>
        </p:txBody>
      </p:sp>
      <p:sp>
        <p:nvSpPr>
          <p:cNvPr id="275484" name="Text Box 28"/>
          <p:cNvSpPr txBox="1">
            <a:spLocks noChangeArrowheads="1"/>
          </p:cNvSpPr>
          <p:nvPr/>
        </p:nvSpPr>
        <p:spPr bwMode="auto">
          <a:xfrm>
            <a:off x="2362200" y="4876800"/>
            <a:ext cx="32702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2</a:t>
            </a:r>
          </a:p>
        </p:txBody>
      </p:sp>
      <p:sp>
        <p:nvSpPr>
          <p:cNvPr id="275485" name="Text Box 29"/>
          <p:cNvSpPr txBox="1">
            <a:spLocks noChangeArrowheads="1"/>
          </p:cNvSpPr>
          <p:nvPr/>
        </p:nvSpPr>
        <p:spPr bwMode="auto">
          <a:xfrm>
            <a:off x="3048000" y="4876800"/>
            <a:ext cx="32385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3</a:t>
            </a:r>
          </a:p>
        </p:txBody>
      </p:sp>
      <p:sp>
        <p:nvSpPr>
          <p:cNvPr id="275486" name="Text Box 30"/>
          <p:cNvSpPr txBox="1">
            <a:spLocks noChangeArrowheads="1"/>
          </p:cNvSpPr>
          <p:nvPr/>
        </p:nvSpPr>
        <p:spPr bwMode="auto">
          <a:xfrm>
            <a:off x="3733800" y="4876800"/>
            <a:ext cx="32702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4</a:t>
            </a:r>
          </a:p>
        </p:txBody>
      </p:sp>
      <p:sp>
        <p:nvSpPr>
          <p:cNvPr id="275487" name="Text Box 31"/>
          <p:cNvSpPr txBox="1">
            <a:spLocks noChangeArrowheads="1"/>
          </p:cNvSpPr>
          <p:nvPr/>
        </p:nvSpPr>
        <p:spPr bwMode="auto">
          <a:xfrm>
            <a:off x="1295400" y="3962400"/>
            <a:ext cx="76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000" b="1"/>
              <a:t>$250</a:t>
            </a:r>
          </a:p>
        </p:txBody>
      </p:sp>
      <p:sp>
        <p:nvSpPr>
          <p:cNvPr id="275488" name="Text Box 32"/>
          <p:cNvSpPr txBox="1">
            <a:spLocks noChangeArrowheads="1"/>
          </p:cNvSpPr>
          <p:nvPr/>
        </p:nvSpPr>
        <p:spPr bwMode="auto">
          <a:xfrm>
            <a:off x="1905000" y="3657600"/>
            <a:ext cx="749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$500</a:t>
            </a:r>
          </a:p>
        </p:txBody>
      </p:sp>
      <p:sp>
        <p:nvSpPr>
          <p:cNvPr id="275489" name="Text Box 33"/>
          <p:cNvSpPr txBox="1">
            <a:spLocks noChangeArrowheads="1"/>
          </p:cNvSpPr>
          <p:nvPr/>
        </p:nvSpPr>
        <p:spPr bwMode="auto">
          <a:xfrm>
            <a:off x="3200400" y="2895600"/>
            <a:ext cx="89217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$1000</a:t>
            </a:r>
          </a:p>
        </p:txBody>
      </p:sp>
      <p:sp>
        <p:nvSpPr>
          <p:cNvPr id="275490" name="Text Box 34"/>
          <p:cNvSpPr txBox="1">
            <a:spLocks noChangeArrowheads="1"/>
          </p:cNvSpPr>
          <p:nvPr/>
        </p:nvSpPr>
        <p:spPr bwMode="auto">
          <a:xfrm>
            <a:off x="2590800" y="3352800"/>
            <a:ext cx="105410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000" b="1"/>
              <a:t>$750</a:t>
            </a:r>
          </a:p>
        </p:txBody>
      </p:sp>
      <p:sp>
        <p:nvSpPr>
          <p:cNvPr id="275491" name="Line 35"/>
          <p:cNvSpPr>
            <a:spLocks noChangeShapeType="1"/>
          </p:cNvSpPr>
          <p:nvPr/>
        </p:nvSpPr>
        <p:spPr bwMode="auto">
          <a:xfrm flipV="1">
            <a:off x="1066800" y="2971800"/>
            <a:ext cx="3352800" cy="1828800"/>
          </a:xfrm>
          <a:prstGeom prst="line">
            <a:avLst/>
          </a:prstGeom>
          <a:noFill/>
          <a:ln w="76200">
            <a:solidFill>
              <a:schemeClr val="hlink"/>
            </a:solidFill>
            <a:prstDash val="dash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5492" name="Text Box 36"/>
          <p:cNvSpPr txBox="1">
            <a:spLocks noChangeArrowheads="1"/>
          </p:cNvSpPr>
          <p:nvPr/>
        </p:nvSpPr>
        <p:spPr bwMode="auto">
          <a:xfrm>
            <a:off x="1066800" y="4876800"/>
            <a:ext cx="323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800" b="1">
                <a:latin typeface="Comic Sans MS" pitchFamily="66" charset="0"/>
              </a:rPr>
              <a:t>0</a:t>
            </a:r>
          </a:p>
        </p:txBody>
      </p:sp>
      <p:sp>
        <p:nvSpPr>
          <p:cNvPr id="275493" name="Text Box 37"/>
          <p:cNvSpPr txBox="1">
            <a:spLocks noChangeArrowheads="1"/>
          </p:cNvSpPr>
          <p:nvPr/>
        </p:nvSpPr>
        <p:spPr bwMode="auto">
          <a:xfrm>
            <a:off x="609600" y="5334000"/>
            <a:ext cx="3648075" cy="4064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>
                <a:solidFill>
                  <a:schemeClr val="tx2"/>
                </a:solidFill>
              </a:rPr>
              <a:t>Increasing or growing series</a:t>
            </a:r>
          </a:p>
        </p:txBody>
      </p:sp>
      <p:sp>
        <p:nvSpPr>
          <p:cNvPr id="275494" name="Text Box 38"/>
          <p:cNvSpPr txBox="1">
            <a:spLocks noChangeArrowheads="1"/>
          </p:cNvSpPr>
          <p:nvPr/>
        </p:nvSpPr>
        <p:spPr bwMode="auto">
          <a:xfrm>
            <a:off x="1741488" y="2209800"/>
            <a:ext cx="1982787" cy="4064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CA" sz="2000" b="1"/>
              <a:t>Original Series</a:t>
            </a:r>
          </a:p>
        </p:txBody>
      </p:sp>
      <p:grpSp>
        <p:nvGrpSpPr>
          <p:cNvPr id="275500" name="Group 44"/>
          <p:cNvGrpSpPr>
            <a:grpSpLocks/>
          </p:cNvGrpSpPr>
          <p:nvPr/>
        </p:nvGrpSpPr>
        <p:grpSpPr bwMode="auto">
          <a:xfrm>
            <a:off x="4953000" y="3429000"/>
            <a:ext cx="3276600" cy="1403350"/>
            <a:chOff x="3120" y="2160"/>
            <a:chExt cx="2064" cy="884"/>
          </a:xfrm>
        </p:grpSpPr>
        <p:sp>
          <p:nvSpPr>
            <p:cNvPr id="275459" name="Text Box 3"/>
            <p:cNvSpPr txBox="1">
              <a:spLocks noChangeArrowheads="1"/>
            </p:cNvSpPr>
            <p:nvPr/>
          </p:nvSpPr>
          <p:spPr bwMode="auto">
            <a:xfrm>
              <a:off x="3120" y="2640"/>
              <a:ext cx="116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endParaRPr lang="en-US" sz="1800"/>
            </a:p>
            <a:p>
              <a:pPr algn="l"/>
              <a:endParaRPr lang="en-US" sz="1800"/>
            </a:p>
          </p:txBody>
        </p:sp>
        <p:sp>
          <p:nvSpPr>
            <p:cNvPr id="275460" name="Line 4"/>
            <p:cNvSpPr>
              <a:spLocks noChangeShapeType="1"/>
            </p:cNvSpPr>
            <p:nvPr/>
          </p:nvSpPr>
          <p:spPr bwMode="auto">
            <a:xfrm flipV="1">
              <a:off x="3216" y="2976"/>
              <a:ext cx="1968" cy="26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75461" name="Line 5"/>
            <p:cNvSpPr>
              <a:spLocks noChangeShapeType="1"/>
            </p:cNvSpPr>
            <p:nvPr/>
          </p:nvSpPr>
          <p:spPr bwMode="auto">
            <a:xfrm flipV="1">
              <a:off x="3696" y="2160"/>
              <a:ext cx="0" cy="831"/>
            </a:xfrm>
            <a:prstGeom prst="line">
              <a:avLst/>
            </a:prstGeom>
            <a:noFill/>
            <a:ln w="76200">
              <a:solidFill>
                <a:srgbClr val="FF66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75462" name="Line 6"/>
            <p:cNvSpPr>
              <a:spLocks noChangeShapeType="1"/>
            </p:cNvSpPr>
            <p:nvPr/>
          </p:nvSpPr>
          <p:spPr bwMode="auto">
            <a:xfrm flipV="1">
              <a:off x="4128" y="2160"/>
              <a:ext cx="0" cy="818"/>
            </a:xfrm>
            <a:prstGeom prst="line">
              <a:avLst/>
            </a:prstGeom>
            <a:noFill/>
            <a:ln w="76200">
              <a:solidFill>
                <a:srgbClr val="FF66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75463" name="Line 7"/>
            <p:cNvSpPr>
              <a:spLocks noChangeShapeType="1"/>
            </p:cNvSpPr>
            <p:nvPr/>
          </p:nvSpPr>
          <p:spPr bwMode="auto">
            <a:xfrm flipV="1">
              <a:off x="4560" y="2160"/>
              <a:ext cx="0" cy="832"/>
            </a:xfrm>
            <a:prstGeom prst="line">
              <a:avLst/>
            </a:prstGeom>
            <a:noFill/>
            <a:ln w="76200">
              <a:solidFill>
                <a:srgbClr val="FF66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75464" name="Line 8"/>
            <p:cNvSpPr>
              <a:spLocks noChangeShapeType="1"/>
            </p:cNvSpPr>
            <p:nvPr/>
          </p:nvSpPr>
          <p:spPr bwMode="auto">
            <a:xfrm flipH="1" flipV="1">
              <a:off x="4992" y="2160"/>
              <a:ext cx="0" cy="819"/>
            </a:xfrm>
            <a:prstGeom prst="line">
              <a:avLst/>
            </a:prstGeom>
            <a:noFill/>
            <a:ln w="76200">
              <a:solidFill>
                <a:srgbClr val="FF66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75495" name="Line 39"/>
            <p:cNvSpPr>
              <a:spLocks noChangeShapeType="1"/>
            </p:cNvSpPr>
            <p:nvPr/>
          </p:nvSpPr>
          <p:spPr bwMode="auto">
            <a:xfrm>
              <a:off x="3600" y="2160"/>
              <a:ext cx="1536" cy="0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5496" name="Line 40"/>
            <p:cNvSpPr>
              <a:spLocks noChangeShapeType="1"/>
            </p:cNvSpPr>
            <p:nvPr/>
          </p:nvSpPr>
          <p:spPr bwMode="auto">
            <a:xfrm>
              <a:off x="3696" y="2736"/>
              <a:ext cx="0" cy="288"/>
            </a:xfrm>
            <a:prstGeom prst="line">
              <a:avLst/>
            </a:prstGeom>
            <a:noFill/>
            <a:ln w="76200">
              <a:solidFill>
                <a:schemeClr val="hlink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5497" name="Line 41"/>
            <p:cNvSpPr>
              <a:spLocks noChangeShapeType="1"/>
            </p:cNvSpPr>
            <p:nvPr/>
          </p:nvSpPr>
          <p:spPr bwMode="auto">
            <a:xfrm>
              <a:off x="4128" y="2688"/>
              <a:ext cx="0" cy="288"/>
            </a:xfrm>
            <a:prstGeom prst="line">
              <a:avLst/>
            </a:prstGeom>
            <a:noFill/>
            <a:ln w="76200">
              <a:solidFill>
                <a:schemeClr val="hlink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5498" name="Line 42"/>
            <p:cNvSpPr>
              <a:spLocks noChangeShapeType="1"/>
            </p:cNvSpPr>
            <p:nvPr/>
          </p:nvSpPr>
          <p:spPr bwMode="auto">
            <a:xfrm>
              <a:off x="4560" y="2688"/>
              <a:ext cx="0" cy="288"/>
            </a:xfrm>
            <a:prstGeom prst="line">
              <a:avLst/>
            </a:prstGeom>
            <a:noFill/>
            <a:ln w="76200">
              <a:solidFill>
                <a:schemeClr val="hlink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5499" name="Line 43"/>
            <p:cNvSpPr>
              <a:spLocks noChangeShapeType="1"/>
            </p:cNvSpPr>
            <p:nvPr/>
          </p:nvSpPr>
          <p:spPr bwMode="auto">
            <a:xfrm>
              <a:off x="4992" y="2688"/>
              <a:ext cx="0" cy="288"/>
            </a:xfrm>
            <a:prstGeom prst="line">
              <a:avLst/>
            </a:prstGeom>
            <a:noFill/>
            <a:ln w="76200">
              <a:solidFill>
                <a:schemeClr val="hlink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5019-B0E0-4B51-9ED5-D769557CF637}" type="slidenum">
              <a:rPr lang="fr-CA" smtClean="0"/>
              <a:pPr/>
              <a:t>83</a:t>
            </a:fld>
            <a:endParaRPr lang="fr-CA"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56621-4665-4E74-999E-6644427B5740}" type="slidenum">
              <a:rPr lang="fr-CA"/>
              <a:pPr/>
              <a:t>84</a:t>
            </a:fld>
            <a:endParaRPr lang="fr-CA"/>
          </a:p>
        </p:txBody>
      </p:sp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533400"/>
            <a:ext cx="7793038" cy="914400"/>
          </a:xfrm>
        </p:spPr>
        <p:txBody>
          <a:bodyPr/>
          <a:lstStyle/>
          <a:p>
            <a:r>
              <a:rPr lang="en-GB"/>
              <a:t>Arithmetic Gradient Series</a:t>
            </a:r>
            <a:endParaRPr lang="en-US"/>
          </a:p>
        </p:txBody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GB" sz="2400" b="1" u="sng"/>
              <a:t>Composite series (two series in one): Increasing or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b="1" u="sng"/>
              <a:t>growing series</a:t>
            </a:r>
            <a:r>
              <a:rPr lang="en-GB" sz="2400" u="sng"/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/>
              <a:t>	P = 0 + G/(1+i)</a:t>
            </a:r>
            <a:r>
              <a:rPr lang="en-GB" sz="2400" baseline="30000"/>
              <a:t>2</a:t>
            </a:r>
            <a:r>
              <a:rPr lang="en-GB" sz="2400"/>
              <a:t> + G/(1+i)</a:t>
            </a:r>
            <a:r>
              <a:rPr lang="en-GB" sz="2400" baseline="30000"/>
              <a:t>3</a:t>
            </a:r>
            <a:r>
              <a:rPr lang="en-GB" sz="2400"/>
              <a:t> + G/(1+i)</a:t>
            </a:r>
            <a:r>
              <a:rPr lang="en-GB" sz="2400" baseline="30000"/>
              <a:t>4</a:t>
            </a:r>
            <a:r>
              <a:rPr lang="en-GB" sz="2400"/>
              <a:t> … + G/(1+i)</a:t>
            </a:r>
            <a:r>
              <a:rPr lang="en-GB" sz="2400" baseline="30000"/>
              <a:t>N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b="1"/>
              <a:t>OR</a:t>
            </a:r>
            <a:r>
              <a:rPr lang="en-GB" sz="2400"/>
              <a:t>  P = sum G(n -1)(1+i)</a:t>
            </a:r>
            <a:r>
              <a:rPr lang="en-GB" sz="2400" baseline="30000"/>
              <a:t>N-1</a:t>
            </a:r>
            <a:r>
              <a:rPr lang="en-GB" sz="2400"/>
              <a:t>, n = 1 to N</a:t>
            </a:r>
          </a:p>
          <a:p>
            <a:pPr>
              <a:lnSpc>
                <a:spcPct val="80000"/>
              </a:lnSpc>
            </a:pPr>
            <a:r>
              <a:rPr lang="en-GB" sz="2600" b="1"/>
              <a:t>Annual Equivalent </a:t>
            </a:r>
            <a:r>
              <a:rPr lang="en-GB" sz="2600"/>
              <a:t>= A1 + G(A/G,i%,n)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/>
              <a:t>		where	G  = gradient</a:t>
            </a:r>
          </a:p>
          <a:p>
            <a:pPr lvl="1">
              <a:lnSpc>
                <a:spcPct val="80000"/>
              </a:lnSpc>
              <a:buFont typeface="Wingdings" pitchFamily="2" charset="2"/>
              <a:buNone/>
            </a:pPr>
            <a:r>
              <a:rPr lang="en-GB" sz="2400"/>
              <a:t>			A1 = first element of series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/>
              <a:t>		(A/G,i,N) = (1/i) -[N/[(1+i)N + 1]]</a:t>
            </a:r>
          </a:p>
          <a:p>
            <a:pPr>
              <a:lnSpc>
                <a:spcPct val="80000"/>
              </a:lnSpc>
            </a:pPr>
            <a:r>
              <a:rPr lang="en-GB" sz="2600" b="1"/>
              <a:t>Present Worth</a:t>
            </a:r>
            <a:r>
              <a:rPr lang="en-GB" sz="2600"/>
              <a:t> = A1(P/A1,i%,n) + G(P/G,i%,n)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/>
              <a:t>		(P/G,i,N) = {[(1+i)</a:t>
            </a:r>
            <a:r>
              <a:rPr lang="en-GB" sz="2400" baseline="30000"/>
              <a:t>N</a:t>
            </a:r>
            <a:r>
              <a:rPr lang="en-GB" sz="2400"/>
              <a:t> - iN -1]/ [i</a:t>
            </a:r>
            <a:r>
              <a:rPr lang="en-GB" sz="2400" baseline="30000"/>
              <a:t>2</a:t>
            </a:r>
            <a:r>
              <a:rPr lang="en-GB" sz="2400"/>
              <a:t>(1+i)</a:t>
            </a:r>
            <a:r>
              <a:rPr lang="en-GB" sz="2400" baseline="30000"/>
              <a:t>N</a:t>
            </a:r>
            <a:r>
              <a:rPr lang="en-GB" sz="2400"/>
              <a:t>]}</a:t>
            </a:r>
          </a:p>
          <a:p>
            <a:pPr>
              <a:lnSpc>
                <a:spcPct val="80000"/>
              </a:lnSpc>
            </a:pPr>
            <a:r>
              <a:rPr lang="en-GB" sz="2600" b="1"/>
              <a:t>Future Worth</a:t>
            </a:r>
            <a:r>
              <a:rPr lang="en-GB" sz="2600"/>
              <a:t> = A1(F/A1,i%,n) + G(F/G,i%,n)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/>
              <a:t>		(F/G,i,N) = {[(1+i)</a:t>
            </a:r>
            <a:r>
              <a:rPr lang="en-GB" sz="2400" baseline="30000"/>
              <a:t>N</a:t>
            </a:r>
            <a:r>
              <a:rPr lang="en-GB" sz="2400"/>
              <a:t> – 1]/i} - N</a:t>
            </a:r>
            <a:endParaRPr lang="en-US" sz="2400"/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85AE1-A471-4FB8-BEA4-1282B1D7A6CD}" type="slidenum">
              <a:rPr lang="fr-CA"/>
              <a:pPr/>
              <a:t>85</a:t>
            </a:fld>
            <a:endParaRPr lang="fr-CA"/>
          </a:p>
        </p:txBody>
      </p:sp>
      <p:sp>
        <p:nvSpPr>
          <p:cNvPr id="186370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533400"/>
            <a:ext cx="7793038" cy="914400"/>
          </a:xfrm>
        </p:spPr>
        <p:txBody>
          <a:bodyPr/>
          <a:lstStyle/>
          <a:p>
            <a:r>
              <a:rPr lang="en-GB"/>
              <a:t>Arithmetic Series</a:t>
            </a:r>
            <a:endParaRPr lang="en-US"/>
          </a:p>
        </p:txBody>
      </p:sp>
      <p:sp>
        <p:nvSpPr>
          <p:cNvPr id="186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GB" sz="2400" b="1" u="sng"/>
              <a:t>Composite series (two series in one): Decreasing or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b="1" u="sng"/>
              <a:t>decaying series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/>
              <a:t>	P = 0 + G/(1+i)</a:t>
            </a:r>
            <a:r>
              <a:rPr lang="en-GB" sz="2400" baseline="30000"/>
              <a:t>2</a:t>
            </a:r>
            <a:r>
              <a:rPr lang="en-GB" sz="2400"/>
              <a:t> + G/(1+i)</a:t>
            </a:r>
            <a:r>
              <a:rPr lang="en-GB" sz="2400" baseline="30000"/>
              <a:t>3</a:t>
            </a:r>
            <a:r>
              <a:rPr lang="en-GB" sz="2400"/>
              <a:t> + G/(1+i)</a:t>
            </a:r>
            <a:r>
              <a:rPr lang="en-GB" sz="2400" baseline="30000"/>
              <a:t>4</a:t>
            </a:r>
            <a:r>
              <a:rPr lang="en-GB" sz="2400"/>
              <a:t>  + … G/(1+i)</a:t>
            </a:r>
            <a:r>
              <a:rPr lang="en-GB" sz="2400" baseline="30000"/>
              <a:t>N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/>
              <a:t>OR  P = sum G(n-1)(1+i)</a:t>
            </a:r>
            <a:r>
              <a:rPr lang="en-GB" sz="2400" baseline="30000"/>
              <a:t>N-1</a:t>
            </a:r>
            <a:r>
              <a:rPr lang="en-GB" sz="2400"/>
              <a:t>, n =1 to N</a:t>
            </a:r>
          </a:p>
          <a:p>
            <a:pPr>
              <a:lnSpc>
                <a:spcPct val="80000"/>
              </a:lnSpc>
            </a:pPr>
            <a:r>
              <a:rPr lang="en-GB" sz="2400" b="1"/>
              <a:t>Annual Equivalent </a:t>
            </a:r>
            <a:r>
              <a:rPr lang="en-GB" sz="2400"/>
              <a:t>= A1 - G(A/G,i%,n)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/>
              <a:t>		where	G  = gradient</a:t>
            </a:r>
          </a:p>
          <a:p>
            <a:pPr lvl="1">
              <a:lnSpc>
                <a:spcPct val="80000"/>
              </a:lnSpc>
              <a:buFont typeface="Wingdings" pitchFamily="2" charset="2"/>
              <a:buNone/>
            </a:pPr>
            <a:r>
              <a:rPr lang="en-GB" sz="2400"/>
              <a:t>			A1 = first element of series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/>
              <a:t>		(A/G,i,N) = (1/i) -[N/[(1+i)N - 1]]</a:t>
            </a:r>
          </a:p>
          <a:p>
            <a:pPr>
              <a:lnSpc>
                <a:spcPct val="80000"/>
              </a:lnSpc>
            </a:pPr>
            <a:r>
              <a:rPr lang="en-GB" sz="2400" b="1"/>
              <a:t>Present Worth = </a:t>
            </a:r>
            <a:r>
              <a:rPr lang="en-GB" sz="2400"/>
              <a:t>A1(P/A1,i%,n) - G(P/G,i%,n)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/>
              <a:t>		(P/G,i,N) = {[(1+i)</a:t>
            </a:r>
            <a:r>
              <a:rPr lang="en-GB" sz="2400" baseline="30000"/>
              <a:t>N</a:t>
            </a:r>
            <a:r>
              <a:rPr lang="en-GB" sz="2400"/>
              <a:t> - iN -1]/ [i</a:t>
            </a:r>
            <a:r>
              <a:rPr lang="en-GB" sz="2400" baseline="30000"/>
              <a:t>2</a:t>
            </a:r>
            <a:r>
              <a:rPr lang="en-GB" sz="2400"/>
              <a:t>(1+i)</a:t>
            </a:r>
            <a:r>
              <a:rPr lang="en-GB" sz="2400" baseline="30000"/>
              <a:t>N</a:t>
            </a:r>
            <a:r>
              <a:rPr lang="en-GB" sz="2400"/>
              <a:t>]}</a:t>
            </a:r>
          </a:p>
          <a:p>
            <a:pPr>
              <a:lnSpc>
                <a:spcPct val="80000"/>
              </a:lnSpc>
            </a:pPr>
            <a:r>
              <a:rPr lang="en-GB" sz="2400" b="1"/>
              <a:t>Future Worth = </a:t>
            </a:r>
            <a:r>
              <a:rPr lang="en-GB" sz="2400"/>
              <a:t>A1(F/A1,i%,n) - G(F/G,i%,n)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/>
              <a:t>		(F/G,i,N) = {[(1+i)</a:t>
            </a:r>
            <a:r>
              <a:rPr lang="en-GB" sz="2400" baseline="30000"/>
              <a:t>N</a:t>
            </a:r>
            <a:r>
              <a:rPr lang="en-GB" sz="2400"/>
              <a:t> – 1]/i} - N</a:t>
            </a:r>
            <a:endParaRPr lang="en-US" sz="2400"/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Arithmetic Gradient Series</a:t>
            </a:r>
            <a:endParaRPr lang="en-US"/>
          </a:p>
        </p:txBody>
      </p:sp>
      <p:graphicFrame>
        <p:nvGraphicFramePr>
          <p:cNvPr id="130121" name="Group 73"/>
          <p:cNvGraphicFramePr>
            <a:graphicFrameLocks noGrp="1"/>
          </p:cNvGraphicFramePr>
          <p:nvPr/>
        </p:nvGraphicFramePr>
        <p:xfrm>
          <a:off x="838200" y="1752600"/>
          <a:ext cx="7391400" cy="3754439"/>
        </p:xfrm>
        <a:graphic>
          <a:graphicData uri="http://schemas.openxmlformats.org/drawingml/2006/table">
            <a:tbl>
              <a:tblPr/>
              <a:tblGrid>
                <a:gridCol w="3695700"/>
                <a:gridCol w="3695700"/>
              </a:tblGrid>
              <a:tr h="7000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Title (name)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Formula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63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Arithmetic gradient present worth factor: (P/G,i,N)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[(1+i)</a:t>
                      </a:r>
                      <a:r>
                        <a:rPr kumimoji="1" lang="en-GB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-in-1]/ [i</a:t>
                      </a:r>
                      <a:r>
                        <a:rPr kumimoji="1" lang="en-GB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</a:t>
                      </a: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(1+i)</a:t>
                      </a:r>
                      <a:r>
                        <a:rPr kumimoji="1" lang="en-GB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Arithmetic gradient uniform series factor: (A/G,i,N)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[(1+i)</a:t>
                      </a:r>
                      <a:r>
                        <a:rPr kumimoji="1" lang="en-GB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-in-1]/[i(1+i)</a:t>
                      </a:r>
                      <a:r>
                        <a:rPr kumimoji="1" lang="en-GB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 </a:t>
                      </a: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-1]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3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Arithmetic gradient future worth factor: (F/G,i,N)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{[(1+i)</a:t>
                      </a:r>
                      <a:r>
                        <a:rPr kumimoji="1" lang="en-GB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 </a:t>
                      </a: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- 1]/i} – 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86</a:t>
            </a:fld>
            <a:endParaRPr lang="fr-CA"/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77905-7562-493A-A370-014A78A190F4}" type="slidenum">
              <a:rPr lang="fr-CA"/>
              <a:pPr/>
              <a:t>87</a:t>
            </a:fld>
            <a:endParaRPr lang="fr-CA"/>
          </a:p>
        </p:txBody>
      </p:sp>
      <p:sp>
        <p:nvSpPr>
          <p:cNvPr id="1341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Example: Increasing Arithmetic Gradient Series</a:t>
            </a:r>
          </a:p>
        </p:txBody>
      </p:sp>
      <p:sp>
        <p:nvSpPr>
          <p:cNvPr id="134150" name="Rectangle 6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GB" sz="2000"/>
              <a:t>	Assume that your car is projected to have the following maintenance record during your 4-year studies at U of O. The rate of interest will be 10% compounded annually.  </a:t>
            </a:r>
          </a:p>
          <a:p>
            <a:pPr>
              <a:lnSpc>
                <a:spcPct val="90000"/>
              </a:lnSpc>
            </a:pPr>
            <a:r>
              <a:rPr lang="en-GB" sz="2000"/>
              <a:t>Find the equivalent annual value of the maintenance charges which are:</a:t>
            </a:r>
          </a:p>
          <a:p>
            <a:pPr lvl="1">
              <a:lnSpc>
                <a:spcPct val="90000"/>
              </a:lnSpc>
            </a:pPr>
            <a:r>
              <a:rPr lang="en-GB" sz="2000"/>
              <a:t>$300 (EOY1): $350(EOY 2);$400 (EOY 3) and $450(EOY 4)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n-GB" sz="2000"/>
              <a:t>	</a:t>
            </a:r>
            <a:r>
              <a:rPr lang="en-GB" sz="2400" b="1"/>
              <a:t>A = A1 + G(A/G,i%,N) = 300 + 50(A/G,10%,4) 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n-GB" sz="2400" b="1"/>
              <a:t>	  = 300 + 50(1.381) = $369.05</a:t>
            </a:r>
            <a:r>
              <a:rPr lang="en-GB" sz="2000" b="1"/>
              <a:t> </a:t>
            </a:r>
            <a:endParaRPr lang="en-US" sz="2000" b="1"/>
          </a:p>
        </p:txBody>
      </p:sp>
      <p:sp>
        <p:nvSpPr>
          <p:cNvPr id="134151" name="Text Box 7"/>
          <p:cNvSpPr txBox="1">
            <a:spLocks noChangeArrowheads="1"/>
          </p:cNvSpPr>
          <p:nvPr/>
        </p:nvSpPr>
        <p:spPr bwMode="auto">
          <a:xfrm>
            <a:off x="2738438" y="4572000"/>
            <a:ext cx="3554412" cy="466725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2400"/>
              <a:t>Note: EOY ≡ End of year</a:t>
            </a:r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9964" name="Group 44"/>
          <p:cNvGrpSpPr>
            <a:grpSpLocks/>
          </p:cNvGrpSpPr>
          <p:nvPr/>
        </p:nvGrpSpPr>
        <p:grpSpPr bwMode="auto">
          <a:xfrm>
            <a:off x="457200" y="2362200"/>
            <a:ext cx="3973513" cy="2492375"/>
            <a:chOff x="773" y="1831"/>
            <a:chExt cx="2503" cy="1570"/>
          </a:xfrm>
        </p:grpSpPr>
        <p:sp>
          <p:nvSpPr>
            <p:cNvPr id="209930" name="Line 10"/>
            <p:cNvSpPr>
              <a:spLocks noChangeShapeType="1"/>
            </p:cNvSpPr>
            <p:nvPr/>
          </p:nvSpPr>
          <p:spPr bwMode="auto">
            <a:xfrm>
              <a:off x="849" y="3045"/>
              <a:ext cx="2171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9931" name="Line 11"/>
            <p:cNvSpPr>
              <a:spLocks noChangeShapeType="1"/>
            </p:cNvSpPr>
            <p:nvPr/>
          </p:nvSpPr>
          <p:spPr bwMode="auto">
            <a:xfrm flipV="1">
              <a:off x="1331" y="2832"/>
              <a:ext cx="0" cy="213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9932" name="Line 12"/>
            <p:cNvSpPr>
              <a:spLocks noChangeShapeType="1"/>
            </p:cNvSpPr>
            <p:nvPr/>
          </p:nvSpPr>
          <p:spPr bwMode="auto">
            <a:xfrm flipV="1">
              <a:off x="1894" y="2549"/>
              <a:ext cx="0" cy="496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9933" name="Line 13"/>
            <p:cNvSpPr>
              <a:spLocks noChangeShapeType="1"/>
            </p:cNvSpPr>
            <p:nvPr/>
          </p:nvSpPr>
          <p:spPr bwMode="auto">
            <a:xfrm flipV="1">
              <a:off x="2457" y="2336"/>
              <a:ext cx="0" cy="709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9934" name="Line 14"/>
            <p:cNvSpPr>
              <a:spLocks noChangeShapeType="1"/>
            </p:cNvSpPr>
            <p:nvPr/>
          </p:nvSpPr>
          <p:spPr bwMode="auto">
            <a:xfrm flipV="1">
              <a:off x="3020" y="2053"/>
              <a:ext cx="0" cy="99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9935" name="Text Box 15"/>
            <p:cNvSpPr txBox="1">
              <a:spLocks noChangeArrowheads="1"/>
            </p:cNvSpPr>
            <p:nvPr/>
          </p:nvSpPr>
          <p:spPr bwMode="auto">
            <a:xfrm>
              <a:off x="1200" y="3072"/>
              <a:ext cx="205" cy="25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1</a:t>
              </a:r>
            </a:p>
          </p:txBody>
        </p:sp>
        <p:sp>
          <p:nvSpPr>
            <p:cNvPr id="209936" name="Text Box 16"/>
            <p:cNvSpPr txBox="1">
              <a:spLocks noChangeArrowheads="1"/>
            </p:cNvSpPr>
            <p:nvPr/>
          </p:nvSpPr>
          <p:spPr bwMode="auto">
            <a:xfrm>
              <a:off x="1776" y="3072"/>
              <a:ext cx="205" cy="25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2</a:t>
              </a:r>
            </a:p>
          </p:txBody>
        </p:sp>
        <p:sp>
          <p:nvSpPr>
            <p:cNvPr id="209937" name="Text Box 17"/>
            <p:cNvSpPr txBox="1">
              <a:spLocks noChangeArrowheads="1"/>
            </p:cNvSpPr>
            <p:nvPr/>
          </p:nvSpPr>
          <p:spPr bwMode="auto">
            <a:xfrm>
              <a:off x="2304" y="3072"/>
              <a:ext cx="205" cy="25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3</a:t>
              </a:r>
            </a:p>
          </p:txBody>
        </p:sp>
        <p:sp>
          <p:nvSpPr>
            <p:cNvPr id="209938" name="Text Box 18"/>
            <p:cNvSpPr txBox="1">
              <a:spLocks noChangeArrowheads="1"/>
            </p:cNvSpPr>
            <p:nvPr/>
          </p:nvSpPr>
          <p:spPr bwMode="auto">
            <a:xfrm>
              <a:off x="2880" y="3072"/>
              <a:ext cx="205" cy="25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4</a:t>
              </a:r>
            </a:p>
          </p:txBody>
        </p:sp>
        <p:sp>
          <p:nvSpPr>
            <p:cNvPr id="209939" name="Text Box 19"/>
            <p:cNvSpPr txBox="1">
              <a:spLocks noChangeArrowheads="1"/>
            </p:cNvSpPr>
            <p:nvPr/>
          </p:nvSpPr>
          <p:spPr bwMode="auto">
            <a:xfrm>
              <a:off x="1131" y="2573"/>
              <a:ext cx="490" cy="25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/>
              <a:r>
                <a:rPr lang="en-US" sz="2000" b="1"/>
                <a:t>$300</a:t>
              </a:r>
            </a:p>
          </p:txBody>
        </p:sp>
        <p:sp>
          <p:nvSpPr>
            <p:cNvPr id="209940" name="Text Box 20"/>
            <p:cNvSpPr txBox="1">
              <a:spLocks noChangeArrowheads="1"/>
            </p:cNvSpPr>
            <p:nvPr/>
          </p:nvSpPr>
          <p:spPr bwMode="auto">
            <a:xfrm>
              <a:off x="1723" y="2277"/>
              <a:ext cx="472" cy="25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$350</a:t>
              </a:r>
            </a:p>
          </p:txBody>
        </p:sp>
        <p:sp>
          <p:nvSpPr>
            <p:cNvPr id="209941" name="Text Box 21"/>
            <p:cNvSpPr txBox="1">
              <a:spLocks noChangeArrowheads="1"/>
            </p:cNvSpPr>
            <p:nvPr/>
          </p:nvSpPr>
          <p:spPr bwMode="auto">
            <a:xfrm>
              <a:off x="2804" y="1831"/>
              <a:ext cx="472" cy="25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$450</a:t>
              </a:r>
            </a:p>
          </p:txBody>
        </p:sp>
        <p:sp>
          <p:nvSpPr>
            <p:cNvPr id="209942" name="Text Box 22"/>
            <p:cNvSpPr txBox="1">
              <a:spLocks noChangeArrowheads="1"/>
            </p:cNvSpPr>
            <p:nvPr/>
          </p:nvSpPr>
          <p:spPr bwMode="auto">
            <a:xfrm>
              <a:off x="2263" y="2079"/>
              <a:ext cx="472" cy="25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$400</a:t>
              </a:r>
            </a:p>
          </p:txBody>
        </p:sp>
        <p:sp>
          <p:nvSpPr>
            <p:cNvPr id="209943" name="Line 23"/>
            <p:cNvSpPr>
              <a:spLocks noChangeShapeType="1"/>
            </p:cNvSpPr>
            <p:nvPr/>
          </p:nvSpPr>
          <p:spPr bwMode="auto">
            <a:xfrm flipV="1">
              <a:off x="849" y="2053"/>
              <a:ext cx="2171" cy="992"/>
            </a:xfrm>
            <a:prstGeom prst="line">
              <a:avLst/>
            </a:prstGeom>
            <a:noFill/>
            <a:ln w="76200">
              <a:solidFill>
                <a:schemeClr val="hlink"/>
              </a:solidFill>
              <a:prstDash val="dash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9944" name="Text Box 24"/>
            <p:cNvSpPr txBox="1">
              <a:spLocks noChangeArrowheads="1"/>
            </p:cNvSpPr>
            <p:nvPr/>
          </p:nvSpPr>
          <p:spPr bwMode="auto">
            <a:xfrm>
              <a:off x="773" y="3170"/>
              <a:ext cx="204" cy="231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800" b="1">
                  <a:latin typeface="Comic Sans MS" pitchFamily="66" charset="0"/>
                </a:rPr>
                <a:t>0</a:t>
              </a:r>
            </a:p>
          </p:txBody>
        </p:sp>
      </p:grpSp>
      <p:sp>
        <p:nvSpPr>
          <p:cNvPr id="209947" name="Rectangle 2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Annuity</a:t>
            </a:r>
            <a:endParaRPr lang="en-CA"/>
          </a:p>
        </p:txBody>
      </p:sp>
      <p:sp>
        <p:nvSpPr>
          <p:cNvPr id="209948" name="Rectangle 28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600200"/>
            <a:ext cx="4267200" cy="4530725"/>
          </a:xfrm>
          <a:noFill/>
          <a:ln w="57150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</a:extLst>
        </p:spPr>
        <p:txBody>
          <a:bodyPr/>
          <a:lstStyle/>
          <a:p>
            <a:r>
              <a:rPr lang="en-US" sz="2400"/>
              <a:t>Actual Series</a:t>
            </a:r>
            <a:endParaRPr lang="en-CA" sz="2400"/>
          </a:p>
        </p:txBody>
      </p:sp>
      <p:sp>
        <p:nvSpPr>
          <p:cNvPr id="209949" name="Rectangle 29"/>
          <p:cNvSpPr>
            <a:spLocks noGrp="1" noChangeArrowheads="1"/>
          </p:cNvSpPr>
          <p:nvPr>
            <p:ph type="body" sz="half" idx="2"/>
          </p:nvPr>
        </p:nvSpPr>
        <p:spPr>
          <a:noFill/>
          <a:ln w="57150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sz="2400"/>
              <a:t>Equivalent to:</a:t>
            </a:r>
            <a:endParaRPr lang="en-CA" sz="2400"/>
          </a:p>
        </p:txBody>
      </p:sp>
      <p:sp>
        <p:nvSpPr>
          <p:cNvPr id="209952" name="Text Box 32"/>
          <p:cNvSpPr txBox="1">
            <a:spLocks noChangeArrowheads="1"/>
          </p:cNvSpPr>
          <p:nvPr/>
        </p:nvSpPr>
        <p:spPr bwMode="auto">
          <a:xfrm>
            <a:off x="5305425" y="2895600"/>
            <a:ext cx="339725" cy="361950"/>
          </a:xfrm>
          <a:prstGeom prst="rect">
            <a:avLst/>
          </a:prstGeom>
          <a:noFill/>
          <a:ln w="5715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/>
              <a:t>0</a:t>
            </a:r>
            <a:endParaRPr lang="en-CA" b="1"/>
          </a:p>
        </p:txBody>
      </p:sp>
      <p:sp>
        <p:nvSpPr>
          <p:cNvPr id="209953" name="Text Box 33"/>
          <p:cNvSpPr txBox="1">
            <a:spLocks noChangeArrowheads="1"/>
          </p:cNvSpPr>
          <p:nvPr/>
        </p:nvSpPr>
        <p:spPr bwMode="auto">
          <a:xfrm>
            <a:off x="5838825" y="2895600"/>
            <a:ext cx="339725" cy="361950"/>
          </a:xfrm>
          <a:prstGeom prst="rect">
            <a:avLst/>
          </a:prstGeom>
          <a:noFill/>
          <a:ln w="5715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/>
              <a:t>1</a:t>
            </a:r>
            <a:endParaRPr lang="en-CA" b="1"/>
          </a:p>
        </p:txBody>
      </p:sp>
      <p:sp>
        <p:nvSpPr>
          <p:cNvPr id="209954" name="Text Box 34"/>
          <p:cNvSpPr txBox="1">
            <a:spLocks noChangeArrowheads="1"/>
          </p:cNvSpPr>
          <p:nvPr/>
        </p:nvSpPr>
        <p:spPr bwMode="auto">
          <a:xfrm>
            <a:off x="6600825" y="2895600"/>
            <a:ext cx="339725" cy="361950"/>
          </a:xfrm>
          <a:prstGeom prst="rect">
            <a:avLst/>
          </a:prstGeom>
          <a:noFill/>
          <a:ln w="5715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/>
              <a:t>2</a:t>
            </a:r>
            <a:endParaRPr lang="en-CA" b="1"/>
          </a:p>
        </p:txBody>
      </p:sp>
      <p:sp>
        <p:nvSpPr>
          <p:cNvPr id="209955" name="Text Box 35"/>
          <p:cNvSpPr txBox="1">
            <a:spLocks noChangeArrowheads="1"/>
          </p:cNvSpPr>
          <p:nvPr/>
        </p:nvSpPr>
        <p:spPr bwMode="auto">
          <a:xfrm>
            <a:off x="7362825" y="2895600"/>
            <a:ext cx="339725" cy="361950"/>
          </a:xfrm>
          <a:prstGeom prst="rect">
            <a:avLst/>
          </a:prstGeom>
          <a:noFill/>
          <a:ln w="5715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/>
              <a:t>3</a:t>
            </a:r>
            <a:endParaRPr lang="en-CA" b="1"/>
          </a:p>
        </p:txBody>
      </p:sp>
      <p:sp>
        <p:nvSpPr>
          <p:cNvPr id="209956" name="Text Box 36"/>
          <p:cNvSpPr txBox="1">
            <a:spLocks noChangeArrowheads="1"/>
          </p:cNvSpPr>
          <p:nvPr/>
        </p:nvSpPr>
        <p:spPr bwMode="auto">
          <a:xfrm>
            <a:off x="7972425" y="2895600"/>
            <a:ext cx="339725" cy="361950"/>
          </a:xfrm>
          <a:prstGeom prst="rect">
            <a:avLst/>
          </a:prstGeom>
          <a:noFill/>
          <a:ln w="5715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/>
              <a:t>4</a:t>
            </a:r>
            <a:endParaRPr lang="en-CA" b="1"/>
          </a:p>
        </p:txBody>
      </p:sp>
      <p:grpSp>
        <p:nvGrpSpPr>
          <p:cNvPr id="209986" name="Group 66"/>
          <p:cNvGrpSpPr>
            <a:grpSpLocks/>
          </p:cNvGrpSpPr>
          <p:nvPr/>
        </p:nvGrpSpPr>
        <p:grpSpPr bwMode="auto">
          <a:xfrm>
            <a:off x="5334000" y="2209800"/>
            <a:ext cx="3121025" cy="685800"/>
            <a:chOff x="3504" y="1728"/>
            <a:chExt cx="1966" cy="432"/>
          </a:xfrm>
        </p:grpSpPr>
        <p:sp>
          <p:nvSpPr>
            <p:cNvPr id="209950" name="Line 30"/>
            <p:cNvSpPr>
              <a:spLocks noChangeShapeType="1"/>
            </p:cNvSpPr>
            <p:nvPr/>
          </p:nvSpPr>
          <p:spPr bwMode="auto">
            <a:xfrm>
              <a:off x="3504" y="2160"/>
              <a:ext cx="0" cy="0"/>
            </a:xfrm>
            <a:prstGeom prst="line">
              <a:avLst/>
            </a:prstGeom>
            <a:noFill/>
            <a:ln w="57150">
              <a:solidFill>
                <a:srgbClr val="9933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09951" name="Line 31"/>
            <p:cNvSpPr>
              <a:spLocks noChangeShapeType="1"/>
            </p:cNvSpPr>
            <p:nvPr/>
          </p:nvSpPr>
          <p:spPr bwMode="auto">
            <a:xfrm>
              <a:off x="3552" y="2160"/>
              <a:ext cx="1824" cy="0"/>
            </a:xfrm>
            <a:prstGeom prst="line">
              <a:avLst/>
            </a:prstGeom>
            <a:noFill/>
            <a:ln w="57150">
              <a:solidFill>
                <a:srgbClr val="9933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09958" name="Line 38"/>
            <p:cNvSpPr>
              <a:spLocks noChangeShapeType="1"/>
            </p:cNvSpPr>
            <p:nvPr/>
          </p:nvSpPr>
          <p:spPr bwMode="auto">
            <a:xfrm flipV="1">
              <a:off x="3936" y="1920"/>
              <a:ext cx="0" cy="213"/>
            </a:xfrm>
            <a:prstGeom prst="line">
              <a:avLst/>
            </a:prstGeom>
            <a:noFill/>
            <a:ln w="57150">
              <a:solidFill>
                <a:srgbClr val="993366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9959" name="Line 39"/>
            <p:cNvSpPr>
              <a:spLocks noChangeShapeType="1"/>
            </p:cNvSpPr>
            <p:nvPr/>
          </p:nvSpPr>
          <p:spPr bwMode="auto">
            <a:xfrm flipV="1">
              <a:off x="4416" y="1920"/>
              <a:ext cx="0" cy="213"/>
            </a:xfrm>
            <a:prstGeom prst="line">
              <a:avLst/>
            </a:prstGeom>
            <a:noFill/>
            <a:ln w="57150">
              <a:solidFill>
                <a:srgbClr val="993366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9960" name="Line 40"/>
            <p:cNvSpPr>
              <a:spLocks noChangeShapeType="1"/>
            </p:cNvSpPr>
            <p:nvPr/>
          </p:nvSpPr>
          <p:spPr bwMode="auto">
            <a:xfrm flipV="1">
              <a:off x="5280" y="1920"/>
              <a:ext cx="0" cy="213"/>
            </a:xfrm>
            <a:prstGeom prst="line">
              <a:avLst/>
            </a:prstGeom>
            <a:noFill/>
            <a:ln w="57150">
              <a:solidFill>
                <a:srgbClr val="993366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9962" name="Line 42"/>
            <p:cNvSpPr>
              <a:spLocks noChangeShapeType="1"/>
            </p:cNvSpPr>
            <p:nvPr/>
          </p:nvSpPr>
          <p:spPr bwMode="auto">
            <a:xfrm flipV="1">
              <a:off x="4896" y="1920"/>
              <a:ext cx="0" cy="213"/>
            </a:xfrm>
            <a:prstGeom prst="line">
              <a:avLst/>
            </a:prstGeom>
            <a:noFill/>
            <a:ln w="57150">
              <a:solidFill>
                <a:srgbClr val="993366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9981" name="Text Box 61"/>
            <p:cNvSpPr txBox="1">
              <a:spLocks noChangeArrowheads="1"/>
            </p:cNvSpPr>
            <p:nvPr/>
          </p:nvSpPr>
          <p:spPr bwMode="auto">
            <a:xfrm>
              <a:off x="3630" y="1728"/>
              <a:ext cx="436" cy="248"/>
            </a:xfrm>
            <a:prstGeom prst="rect">
              <a:avLst/>
            </a:prstGeom>
            <a:solidFill>
              <a:srgbClr val="00FFFF"/>
            </a:solidFill>
            <a:ln w="57150" algn="ctr">
              <a:solidFill>
                <a:srgbClr val="99336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fr-CA" sz="1600" b="1"/>
                <a:t>$300</a:t>
              </a:r>
            </a:p>
          </p:txBody>
        </p:sp>
        <p:sp>
          <p:nvSpPr>
            <p:cNvPr id="209982" name="Text Box 62"/>
            <p:cNvSpPr txBox="1">
              <a:spLocks noChangeArrowheads="1"/>
            </p:cNvSpPr>
            <p:nvPr/>
          </p:nvSpPr>
          <p:spPr bwMode="auto">
            <a:xfrm>
              <a:off x="4206" y="1728"/>
              <a:ext cx="400" cy="228"/>
            </a:xfrm>
            <a:prstGeom prst="rect">
              <a:avLst/>
            </a:prstGeom>
            <a:solidFill>
              <a:srgbClr val="00FFFF"/>
            </a:solidFill>
            <a:ln w="57150" algn="ctr">
              <a:solidFill>
                <a:srgbClr val="99336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fr-CA" b="1"/>
                <a:t>$300</a:t>
              </a:r>
            </a:p>
          </p:txBody>
        </p:sp>
        <p:sp>
          <p:nvSpPr>
            <p:cNvPr id="209983" name="Text Box 63"/>
            <p:cNvSpPr txBox="1">
              <a:spLocks noChangeArrowheads="1"/>
            </p:cNvSpPr>
            <p:nvPr/>
          </p:nvSpPr>
          <p:spPr bwMode="auto">
            <a:xfrm>
              <a:off x="4600" y="1735"/>
              <a:ext cx="400" cy="228"/>
            </a:xfrm>
            <a:prstGeom prst="rect">
              <a:avLst/>
            </a:prstGeom>
            <a:solidFill>
              <a:srgbClr val="00FFFF"/>
            </a:solidFill>
            <a:ln w="57150" algn="ctr">
              <a:solidFill>
                <a:srgbClr val="99336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fr-CA" b="1"/>
                <a:t>$300</a:t>
              </a:r>
            </a:p>
          </p:txBody>
        </p:sp>
        <p:sp>
          <p:nvSpPr>
            <p:cNvPr id="209984" name="Text Box 64"/>
            <p:cNvSpPr txBox="1">
              <a:spLocks noChangeArrowheads="1"/>
            </p:cNvSpPr>
            <p:nvPr/>
          </p:nvSpPr>
          <p:spPr bwMode="auto">
            <a:xfrm>
              <a:off x="5070" y="1728"/>
              <a:ext cx="400" cy="228"/>
            </a:xfrm>
            <a:prstGeom prst="rect">
              <a:avLst/>
            </a:prstGeom>
            <a:solidFill>
              <a:srgbClr val="00FFFF"/>
            </a:solidFill>
            <a:ln w="57150" algn="ctr">
              <a:solidFill>
                <a:srgbClr val="99336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fr-CA" b="1"/>
                <a:t>$300</a:t>
              </a:r>
            </a:p>
          </p:txBody>
        </p:sp>
      </p:grpSp>
      <p:sp>
        <p:nvSpPr>
          <p:cNvPr id="209985" name="Text Box 65"/>
          <p:cNvSpPr txBox="1">
            <a:spLocks noChangeArrowheads="1"/>
          </p:cNvSpPr>
          <p:nvPr/>
        </p:nvSpPr>
        <p:spPr bwMode="auto">
          <a:xfrm>
            <a:off x="6553200" y="3352800"/>
            <a:ext cx="5873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FF"/>
                </a:solidFill>
              </a14:hiddenFill>
            </a:ext>
            <a:ext uri="{91240B29-F687-4F45-9708-019B960494DF}">
              <a14:hiddenLine xmlns:a14="http://schemas.microsoft.com/office/drawing/2010/main" w="57150" algn="ctr">
                <a:solidFill>
                  <a:srgbClr val="9933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3600" b="1"/>
              <a:t>+</a:t>
            </a:r>
          </a:p>
        </p:txBody>
      </p:sp>
      <p:grpSp>
        <p:nvGrpSpPr>
          <p:cNvPr id="209988" name="Group 68"/>
          <p:cNvGrpSpPr>
            <a:grpSpLocks/>
          </p:cNvGrpSpPr>
          <p:nvPr/>
        </p:nvGrpSpPr>
        <p:grpSpPr bwMode="auto">
          <a:xfrm>
            <a:off x="4724400" y="3581400"/>
            <a:ext cx="4176713" cy="1997075"/>
            <a:chOff x="1200" y="1680"/>
            <a:chExt cx="2631" cy="1258"/>
          </a:xfrm>
        </p:grpSpPr>
        <p:sp>
          <p:nvSpPr>
            <p:cNvPr id="209989" name="Line 69"/>
            <p:cNvSpPr>
              <a:spLocks noChangeShapeType="1"/>
            </p:cNvSpPr>
            <p:nvPr/>
          </p:nvSpPr>
          <p:spPr bwMode="auto">
            <a:xfrm>
              <a:off x="1296" y="2640"/>
              <a:ext cx="2535" cy="14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9990" name="Line 70"/>
            <p:cNvSpPr>
              <a:spLocks noChangeShapeType="1"/>
            </p:cNvSpPr>
            <p:nvPr/>
          </p:nvSpPr>
          <p:spPr bwMode="auto">
            <a:xfrm flipV="1">
              <a:off x="2142" y="2441"/>
              <a:ext cx="0" cy="213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9991" name="Line 71"/>
            <p:cNvSpPr>
              <a:spLocks noChangeShapeType="1"/>
            </p:cNvSpPr>
            <p:nvPr/>
          </p:nvSpPr>
          <p:spPr bwMode="auto">
            <a:xfrm flipH="1" flipV="1">
              <a:off x="2688" y="2208"/>
              <a:ext cx="17" cy="446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9992" name="Line 72"/>
            <p:cNvSpPr>
              <a:spLocks noChangeShapeType="1"/>
            </p:cNvSpPr>
            <p:nvPr/>
          </p:nvSpPr>
          <p:spPr bwMode="auto">
            <a:xfrm flipV="1">
              <a:off x="3268" y="1945"/>
              <a:ext cx="0" cy="709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9993" name="Text Box 73"/>
            <p:cNvSpPr txBox="1">
              <a:spLocks noChangeArrowheads="1"/>
            </p:cNvSpPr>
            <p:nvPr/>
          </p:nvSpPr>
          <p:spPr bwMode="auto">
            <a:xfrm>
              <a:off x="1632" y="2688"/>
              <a:ext cx="205" cy="250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1</a:t>
              </a:r>
            </a:p>
          </p:txBody>
        </p:sp>
        <p:sp>
          <p:nvSpPr>
            <p:cNvPr id="209994" name="Text Box 74"/>
            <p:cNvSpPr txBox="1">
              <a:spLocks noChangeArrowheads="1"/>
            </p:cNvSpPr>
            <p:nvPr/>
          </p:nvSpPr>
          <p:spPr bwMode="auto">
            <a:xfrm>
              <a:off x="2064" y="2688"/>
              <a:ext cx="205" cy="250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2</a:t>
              </a:r>
            </a:p>
          </p:txBody>
        </p:sp>
        <p:sp>
          <p:nvSpPr>
            <p:cNvPr id="209995" name="Text Box 75"/>
            <p:cNvSpPr txBox="1">
              <a:spLocks noChangeArrowheads="1"/>
            </p:cNvSpPr>
            <p:nvPr/>
          </p:nvSpPr>
          <p:spPr bwMode="auto">
            <a:xfrm>
              <a:off x="2592" y="2688"/>
              <a:ext cx="205" cy="250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3</a:t>
              </a:r>
            </a:p>
          </p:txBody>
        </p:sp>
        <p:sp>
          <p:nvSpPr>
            <p:cNvPr id="209996" name="Text Box 76"/>
            <p:cNvSpPr txBox="1">
              <a:spLocks noChangeArrowheads="1"/>
            </p:cNvSpPr>
            <p:nvPr/>
          </p:nvSpPr>
          <p:spPr bwMode="auto">
            <a:xfrm>
              <a:off x="3168" y="2688"/>
              <a:ext cx="205" cy="250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4</a:t>
              </a:r>
            </a:p>
          </p:txBody>
        </p:sp>
        <p:sp>
          <p:nvSpPr>
            <p:cNvPr id="209997" name="Text Box 77"/>
            <p:cNvSpPr txBox="1">
              <a:spLocks noChangeArrowheads="1"/>
            </p:cNvSpPr>
            <p:nvPr/>
          </p:nvSpPr>
          <p:spPr bwMode="auto">
            <a:xfrm>
              <a:off x="1680" y="2182"/>
              <a:ext cx="752" cy="250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/>
              <a:r>
                <a:rPr lang="en-US" sz="2000" b="1"/>
                <a:t>1G =$50</a:t>
              </a:r>
            </a:p>
          </p:txBody>
        </p:sp>
        <p:sp>
          <p:nvSpPr>
            <p:cNvPr id="209998" name="Text Box 78"/>
            <p:cNvSpPr txBox="1">
              <a:spLocks noChangeArrowheads="1"/>
            </p:cNvSpPr>
            <p:nvPr/>
          </p:nvSpPr>
          <p:spPr bwMode="auto">
            <a:xfrm>
              <a:off x="2256" y="1920"/>
              <a:ext cx="778" cy="250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2G=$100</a:t>
              </a:r>
            </a:p>
          </p:txBody>
        </p:sp>
        <p:sp>
          <p:nvSpPr>
            <p:cNvPr id="209999" name="Text Box 79"/>
            <p:cNvSpPr txBox="1">
              <a:spLocks noChangeArrowheads="1"/>
            </p:cNvSpPr>
            <p:nvPr/>
          </p:nvSpPr>
          <p:spPr bwMode="auto">
            <a:xfrm>
              <a:off x="3024" y="1680"/>
              <a:ext cx="778" cy="250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3G=$150</a:t>
              </a:r>
            </a:p>
          </p:txBody>
        </p:sp>
        <p:sp>
          <p:nvSpPr>
            <p:cNvPr id="210000" name="Line 80"/>
            <p:cNvSpPr>
              <a:spLocks noChangeShapeType="1"/>
            </p:cNvSpPr>
            <p:nvPr/>
          </p:nvSpPr>
          <p:spPr bwMode="auto">
            <a:xfrm flipV="1">
              <a:off x="1728" y="1920"/>
              <a:ext cx="1584" cy="720"/>
            </a:xfrm>
            <a:prstGeom prst="line">
              <a:avLst/>
            </a:prstGeom>
            <a:noFill/>
            <a:ln w="76200">
              <a:solidFill>
                <a:schemeClr val="hlink"/>
              </a:solidFill>
              <a:prstDash val="dash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10001" name="Text Box 81"/>
            <p:cNvSpPr txBox="1">
              <a:spLocks noChangeArrowheads="1"/>
            </p:cNvSpPr>
            <p:nvPr/>
          </p:nvSpPr>
          <p:spPr bwMode="auto">
            <a:xfrm>
              <a:off x="1296" y="2688"/>
              <a:ext cx="20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800" b="1">
                  <a:latin typeface="Comic Sans MS" pitchFamily="66" charset="0"/>
                </a:rPr>
                <a:t>0</a:t>
              </a:r>
            </a:p>
          </p:txBody>
        </p:sp>
        <p:sp>
          <p:nvSpPr>
            <p:cNvPr id="210002" name="Text Box 82"/>
            <p:cNvSpPr txBox="1">
              <a:spLocks noChangeArrowheads="1"/>
            </p:cNvSpPr>
            <p:nvPr/>
          </p:nvSpPr>
          <p:spPr bwMode="auto">
            <a:xfrm>
              <a:off x="1200" y="2400"/>
              <a:ext cx="600" cy="250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0G=0$</a:t>
              </a:r>
              <a:endParaRPr lang="fr-CA" sz="2000" b="1"/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03172-CB7F-4A17-B652-45F62046F75D}" type="slidenum">
              <a:rPr lang="fr-CA" smtClean="0"/>
              <a:pPr/>
              <a:t>88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8898" name="Object 2"/>
          <p:cNvGraphicFramePr>
            <a:graphicFrameLocks noChangeAspect="1"/>
          </p:cNvGraphicFramePr>
          <p:nvPr/>
        </p:nvGraphicFramePr>
        <p:xfrm>
          <a:off x="1371600" y="457200"/>
          <a:ext cx="7086600" cy="554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919" name="Worksheet" r:id="rId3" imgW="4933950" imgH="3829050" progId="Excel.Sheet.8">
                  <p:embed/>
                </p:oleObj>
              </mc:Choice>
              <mc:Fallback>
                <p:oleObj name="Worksheet" r:id="rId3" imgW="4933950" imgH="3829050" progId="Excel.Shee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1600" y="457200"/>
                        <a:ext cx="7086600" cy="5543550"/>
                      </a:xfrm>
                      <a:prstGeom prst="rect">
                        <a:avLst/>
                      </a:prstGeom>
                      <a:noFill/>
                      <a:ln w="9525" algn="ctr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5019-B0E0-4B51-9ED5-D769557CF637}" type="slidenum">
              <a:rPr lang="fr-CA" smtClean="0"/>
              <a:pPr/>
              <a:t>89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7E917-14CC-469A-B52D-31AD721EE130}" type="slidenum">
              <a:rPr lang="fr-CA"/>
              <a:pPr/>
              <a:t>90</a:t>
            </a:fld>
            <a:endParaRPr lang="fr-CA"/>
          </a:p>
        </p:txBody>
      </p:sp>
      <p:sp>
        <p:nvSpPr>
          <p:cNvPr id="135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/>
              <a:t>Decreasing Arithmetic Gradient Series</a:t>
            </a:r>
            <a:endParaRPr lang="en-US" sz="2800"/>
          </a:p>
        </p:txBody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/>
              <a:t>Annual Equivalent</a:t>
            </a:r>
            <a:r>
              <a:rPr lang="en-GB"/>
              <a:t> = A1 - G(A/G,i%,n)</a:t>
            </a:r>
          </a:p>
          <a:p>
            <a:pPr>
              <a:buFontTx/>
              <a:buNone/>
            </a:pPr>
            <a:r>
              <a:rPr lang="en-GB"/>
              <a:t>	where 	G = gradient</a:t>
            </a:r>
          </a:p>
          <a:p>
            <a:pPr>
              <a:buFontTx/>
              <a:buNone/>
            </a:pPr>
            <a:r>
              <a:rPr lang="en-GB"/>
              <a:t>			A1 = first element of series</a:t>
            </a:r>
          </a:p>
          <a:p>
            <a:r>
              <a:rPr lang="en-GB" sz="2400" b="1"/>
              <a:t>Present Worth</a:t>
            </a:r>
            <a:r>
              <a:rPr lang="en-GB" sz="2400"/>
              <a:t> = A1(P/A1,i%,n) - G(P/G,i%,n)</a:t>
            </a:r>
            <a:r>
              <a:rPr lang="en-GB"/>
              <a:t>  </a:t>
            </a:r>
          </a:p>
          <a:p>
            <a:r>
              <a:rPr lang="en-GB" b="1"/>
              <a:t>Future Worth</a:t>
            </a:r>
            <a:r>
              <a:rPr lang="en-GB"/>
              <a:t> = A1(F/A1,i%,n) - G(F/G,i%,n) </a:t>
            </a:r>
            <a:endParaRPr lang="en-US"/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262C4-294A-48A5-97FA-8F38FC486ECC}" type="slidenum">
              <a:rPr lang="fr-CA"/>
              <a:pPr/>
              <a:t>91</a:t>
            </a:fld>
            <a:endParaRPr lang="fr-CA"/>
          </a:p>
        </p:txBody>
      </p:sp>
      <p:sp>
        <p:nvSpPr>
          <p:cNvPr id="140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Geometric Series</a:t>
            </a:r>
            <a:endParaRPr lang="en-US"/>
          </a:p>
        </p:txBody>
      </p:sp>
      <p:sp>
        <p:nvSpPr>
          <p:cNvPr id="140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/>
              <a:t>Types of series</a:t>
            </a:r>
          </a:p>
          <a:p>
            <a:pPr lvl="1">
              <a:lnSpc>
                <a:spcPct val="90000"/>
              </a:lnSpc>
            </a:pPr>
            <a:r>
              <a:rPr lang="en-GB"/>
              <a:t>decay</a:t>
            </a:r>
          </a:p>
          <a:p>
            <a:pPr lvl="1">
              <a:lnSpc>
                <a:spcPct val="90000"/>
              </a:lnSpc>
            </a:pPr>
            <a:r>
              <a:rPr lang="en-GB"/>
              <a:t>exponential</a:t>
            </a:r>
          </a:p>
          <a:p>
            <a:pPr>
              <a:lnSpc>
                <a:spcPct val="90000"/>
              </a:lnSpc>
            </a:pPr>
            <a:r>
              <a:rPr lang="en-GB" sz="2400" b="1"/>
              <a:t>(P/C,i,k,N) = {C/(i-k)}{1-[(1+k)/(1+i)]</a:t>
            </a:r>
            <a:r>
              <a:rPr lang="en-GB" sz="2400" b="1" baseline="30000"/>
              <a:t>N</a:t>
            </a:r>
            <a:r>
              <a:rPr lang="en-GB" sz="2400" b="1"/>
              <a:t>}, if k </a:t>
            </a:r>
            <a:r>
              <a:rPr lang="en-GB" sz="2400" b="1">
                <a:sym typeface="WP MathA" pitchFamily="2" charset="2"/>
              </a:rPr>
              <a:t></a:t>
            </a:r>
            <a:r>
              <a:rPr lang="en-GB" sz="2400" b="1"/>
              <a:t> i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sz="2400" b="1"/>
          </a:p>
          <a:p>
            <a:pPr>
              <a:lnSpc>
                <a:spcPct val="90000"/>
              </a:lnSpc>
            </a:pPr>
            <a:r>
              <a:rPr lang="en-GB" sz="2400" b="1"/>
              <a:t>(P/C,i,k,N) = CN/(1+i)  = CN/(1+k), k = i</a:t>
            </a:r>
            <a:endParaRPr lang="en-US" sz="2400" b="1"/>
          </a:p>
        </p:txBody>
      </p:sp>
      <p:sp>
        <p:nvSpPr>
          <p:cNvPr id="140292" name="Text Box 4"/>
          <p:cNvSpPr txBox="1">
            <a:spLocks noChangeArrowheads="1"/>
          </p:cNvSpPr>
          <p:nvPr/>
        </p:nvSpPr>
        <p:spPr bwMode="auto">
          <a:xfrm>
            <a:off x="1752600" y="4495800"/>
            <a:ext cx="6464300" cy="925513"/>
          </a:xfrm>
          <a:prstGeom prst="rect">
            <a:avLst/>
          </a:prstGeom>
          <a:solidFill>
            <a:srgbClr val="CCFFFF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buFontTx/>
              <a:buChar char="•"/>
            </a:pPr>
            <a:r>
              <a:rPr lang="fr-CA"/>
              <a:t> </a:t>
            </a:r>
            <a:r>
              <a:rPr lang="fr-CA" sz="1800" b="1"/>
              <a:t>‘C’ is the first term of the series which must be non-zero.</a:t>
            </a:r>
          </a:p>
          <a:p>
            <a:pPr algn="l">
              <a:buFontTx/>
              <a:buChar char="•"/>
            </a:pPr>
            <a:r>
              <a:rPr lang="en-US" sz="1800" b="1"/>
              <a:t> ‘i’ is the discount rate (MARR)</a:t>
            </a:r>
          </a:p>
          <a:p>
            <a:pPr algn="l">
              <a:buFontTx/>
              <a:buChar char="•"/>
            </a:pPr>
            <a:r>
              <a:rPr lang="en-US" sz="1800" b="1"/>
              <a:t> ‘k’ is the rate of growth or decay.</a:t>
            </a:r>
            <a:endParaRPr lang="fr-CA" sz="1800" b="1"/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Oval 2"/>
          <p:cNvSpPr>
            <a:spLocks noChangeArrowheads="1"/>
          </p:cNvSpPr>
          <p:nvPr/>
        </p:nvSpPr>
        <p:spPr bwMode="auto">
          <a:xfrm>
            <a:off x="900113" y="1052513"/>
            <a:ext cx="1943100" cy="13684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61795" name="Oval 3"/>
          <p:cNvSpPr>
            <a:spLocks noChangeArrowheads="1"/>
          </p:cNvSpPr>
          <p:nvPr/>
        </p:nvSpPr>
        <p:spPr bwMode="auto">
          <a:xfrm>
            <a:off x="3708400" y="2924175"/>
            <a:ext cx="1943100" cy="1368425"/>
          </a:xfrm>
          <a:prstGeom prst="ellipse">
            <a:avLst/>
          </a:prstGeom>
          <a:noFill/>
          <a:ln w="76200" cmpd="tri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61796" name="Oval 4"/>
          <p:cNvSpPr>
            <a:spLocks noChangeArrowheads="1"/>
          </p:cNvSpPr>
          <p:nvPr/>
        </p:nvSpPr>
        <p:spPr bwMode="auto">
          <a:xfrm>
            <a:off x="6300788" y="4724400"/>
            <a:ext cx="1943100" cy="13684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61797" name="Oval 5"/>
          <p:cNvSpPr>
            <a:spLocks noChangeArrowheads="1"/>
          </p:cNvSpPr>
          <p:nvPr/>
        </p:nvSpPr>
        <p:spPr bwMode="auto">
          <a:xfrm>
            <a:off x="6372225" y="1052513"/>
            <a:ext cx="1943100" cy="13684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61798" name="Oval 6"/>
          <p:cNvSpPr>
            <a:spLocks noChangeArrowheads="1"/>
          </p:cNvSpPr>
          <p:nvPr/>
        </p:nvSpPr>
        <p:spPr bwMode="auto">
          <a:xfrm>
            <a:off x="900113" y="4437063"/>
            <a:ext cx="1943100" cy="13684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61799" name="Text Box 7"/>
          <p:cNvSpPr txBox="1">
            <a:spLocks noChangeArrowheads="1"/>
          </p:cNvSpPr>
          <p:nvPr/>
        </p:nvSpPr>
        <p:spPr bwMode="auto">
          <a:xfrm>
            <a:off x="3810000" y="3376613"/>
            <a:ext cx="1752600" cy="65087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800" b="1">
                <a:solidFill>
                  <a:srgbClr val="0066FF"/>
                </a:solidFill>
                <a:latin typeface="Arial Rounded MT Bold" pitchFamily="34" charset="0"/>
              </a:rPr>
              <a:t>GEOMETRIC</a:t>
            </a:r>
          </a:p>
          <a:p>
            <a:r>
              <a:rPr lang="en-US" sz="1800" b="1">
                <a:solidFill>
                  <a:srgbClr val="0066FF"/>
                </a:solidFill>
                <a:latin typeface="Arial Rounded MT Bold" pitchFamily="34" charset="0"/>
              </a:rPr>
              <a:t>SERIES</a:t>
            </a:r>
          </a:p>
        </p:txBody>
      </p:sp>
      <p:sp>
        <p:nvSpPr>
          <p:cNvPr id="161800" name="Line 8"/>
          <p:cNvSpPr>
            <a:spLocks noChangeShapeType="1"/>
          </p:cNvSpPr>
          <p:nvPr/>
        </p:nvSpPr>
        <p:spPr bwMode="auto">
          <a:xfrm>
            <a:off x="5364163" y="40767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1801" name="Line 9"/>
          <p:cNvSpPr>
            <a:spLocks noChangeShapeType="1"/>
          </p:cNvSpPr>
          <p:nvPr/>
        </p:nvSpPr>
        <p:spPr bwMode="auto">
          <a:xfrm flipV="1">
            <a:off x="5580063" y="2349500"/>
            <a:ext cx="1223962" cy="8636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1802" name="Text Box 10"/>
          <p:cNvSpPr txBox="1">
            <a:spLocks noChangeArrowheads="1"/>
          </p:cNvSpPr>
          <p:nvPr/>
        </p:nvSpPr>
        <p:spPr bwMode="auto">
          <a:xfrm>
            <a:off x="6588125" y="1268413"/>
            <a:ext cx="1417638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800" b="1">
                <a:latin typeface="Arial Rounded MT Bold" pitchFamily="34" charset="0"/>
              </a:rPr>
              <a:t>SERIES</a:t>
            </a:r>
          </a:p>
          <a:p>
            <a:r>
              <a:rPr lang="en-US" sz="1800" b="1">
                <a:latin typeface="Arial Rounded MT Bold" pitchFamily="34" charset="0"/>
              </a:rPr>
              <a:t>DISCOUNT</a:t>
            </a:r>
          </a:p>
          <a:p>
            <a:r>
              <a:rPr lang="en-US" sz="1800" b="1">
                <a:latin typeface="Arial Rounded MT Bold" pitchFamily="34" charset="0"/>
              </a:rPr>
              <a:t>AMOUNT</a:t>
            </a:r>
          </a:p>
          <a:p>
            <a:r>
              <a:rPr lang="en-US" sz="1800" b="1">
                <a:latin typeface="Arial Rounded MT Bold" pitchFamily="34" charset="0"/>
              </a:rPr>
              <a:t>(PW)</a:t>
            </a:r>
          </a:p>
        </p:txBody>
      </p:sp>
      <p:sp>
        <p:nvSpPr>
          <p:cNvPr id="161803" name="Line 11"/>
          <p:cNvSpPr>
            <a:spLocks noChangeShapeType="1"/>
          </p:cNvSpPr>
          <p:nvPr/>
        </p:nvSpPr>
        <p:spPr bwMode="auto">
          <a:xfrm>
            <a:off x="7308850" y="2420938"/>
            <a:ext cx="0" cy="2303462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1804" name="Line 12"/>
          <p:cNvSpPr>
            <a:spLocks noChangeShapeType="1"/>
          </p:cNvSpPr>
          <p:nvPr/>
        </p:nvSpPr>
        <p:spPr bwMode="auto">
          <a:xfrm flipH="1">
            <a:off x="2843213" y="1700213"/>
            <a:ext cx="3529012" cy="0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1805" name="Line 13"/>
          <p:cNvSpPr>
            <a:spLocks noChangeShapeType="1"/>
          </p:cNvSpPr>
          <p:nvPr/>
        </p:nvSpPr>
        <p:spPr bwMode="auto">
          <a:xfrm flipH="1" flipV="1">
            <a:off x="2124075" y="2420938"/>
            <a:ext cx="1655763" cy="3744912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1806" name="Text Box 14"/>
          <p:cNvSpPr txBox="1">
            <a:spLocks noChangeArrowheads="1"/>
          </p:cNvSpPr>
          <p:nvPr/>
        </p:nvSpPr>
        <p:spPr bwMode="auto">
          <a:xfrm>
            <a:off x="1116013" y="1409700"/>
            <a:ext cx="1690687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Arial Rounded MT Bold" pitchFamily="34" charset="0"/>
              </a:rPr>
              <a:t>ANNUAL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EQUIVALENT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WORTH</a:t>
            </a:r>
          </a:p>
        </p:txBody>
      </p:sp>
      <p:sp>
        <p:nvSpPr>
          <p:cNvPr id="161807" name="Text Box 15"/>
          <p:cNvSpPr txBox="1">
            <a:spLocks noChangeArrowheads="1"/>
          </p:cNvSpPr>
          <p:nvPr/>
        </p:nvSpPr>
        <p:spPr bwMode="auto">
          <a:xfrm>
            <a:off x="6516688" y="4941888"/>
            <a:ext cx="15748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800" b="1">
                <a:latin typeface="Arial Rounded MT Bold" pitchFamily="34" charset="0"/>
              </a:rPr>
              <a:t>SERIES</a:t>
            </a:r>
          </a:p>
          <a:p>
            <a:r>
              <a:rPr lang="en-US" sz="1800" b="1">
                <a:latin typeface="Arial Rounded MT Bold" pitchFamily="34" charset="0"/>
              </a:rPr>
              <a:t>COMPOUND</a:t>
            </a:r>
          </a:p>
          <a:p>
            <a:r>
              <a:rPr lang="en-US" sz="1800" b="1">
                <a:latin typeface="Arial Rounded MT Bold" pitchFamily="34" charset="0"/>
              </a:rPr>
              <a:t>AMOUNT</a:t>
            </a:r>
          </a:p>
          <a:p>
            <a:r>
              <a:rPr lang="en-US" sz="1800" b="1">
                <a:latin typeface="Arial Rounded MT Bold" pitchFamily="34" charset="0"/>
              </a:rPr>
              <a:t>(FW)</a:t>
            </a:r>
          </a:p>
        </p:txBody>
      </p:sp>
      <p:sp>
        <p:nvSpPr>
          <p:cNvPr id="161808" name="Text Box 16"/>
          <p:cNvSpPr txBox="1">
            <a:spLocks noChangeArrowheads="1"/>
          </p:cNvSpPr>
          <p:nvPr/>
        </p:nvSpPr>
        <p:spPr bwMode="auto">
          <a:xfrm>
            <a:off x="1187450" y="4649788"/>
            <a:ext cx="1365250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Arial Rounded MT Bold" pitchFamily="34" charset="0"/>
              </a:rPr>
              <a:t>INTERNAL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RATE of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RETURN</a:t>
            </a:r>
          </a:p>
        </p:txBody>
      </p:sp>
      <p:sp>
        <p:nvSpPr>
          <p:cNvPr id="161809" name="Oval 17"/>
          <p:cNvSpPr>
            <a:spLocks noChangeArrowheads="1"/>
          </p:cNvSpPr>
          <p:nvPr/>
        </p:nvSpPr>
        <p:spPr bwMode="auto">
          <a:xfrm>
            <a:off x="3779838" y="4652963"/>
            <a:ext cx="1943100" cy="13684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61810" name="Line 18"/>
          <p:cNvSpPr>
            <a:spLocks noChangeShapeType="1"/>
          </p:cNvSpPr>
          <p:nvPr/>
        </p:nvSpPr>
        <p:spPr bwMode="auto">
          <a:xfrm flipH="1">
            <a:off x="5364163" y="2420938"/>
            <a:ext cx="1800225" cy="2376487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1811" name="Text Box 19"/>
          <p:cNvSpPr txBox="1">
            <a:spLocks noChangeArrowheads="1"/>
          </p:cNvSpPr>
          <p:nvPr/>
        </p:nvSpPr>
        <p:spPr bwMode="auto">
          <a:xfrm>
            <a:off x="4067175" y="4865688"/>
            <a:ext cx="1411288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Arial Rounded MT Bold" pitchFamily="34" charset="0"/>
              </a:rPr>
              <a:t>EXTERNAL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RATE of</a:t>
            </a:r>
          </a:p>
          <a:p>
            <a:pPr algn="l"/>
            <a:r>
              <a:rPr lang="en-US" sz="1800" b="1">
                <a:latin typeface="Arial Rounded MT Bold" pitchFamily="34" charset="0"/>
              </a:rPr>
              <a:t>RETURN</a:t>
            </a:r>
          </a:p>
        </p:txBody>
      </p:sp>
      <p:sp>
        <p:nvSpPr>
          <p:cNvPr id="161812" name="Text Box 20"/>
          <p:cNvSpPr txBox="1">
            <a:spLocks noChangeArrowheads="1"/>
          </p:cNvSpPr>
          <p:nvPr/>
        </p:nvSpPr>
        <p:spPr bwMode="auto">
          <a:xfrm>
            <a:off x="1517650" y="280988"/>
            <a:ext cx="62738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/>
              <a:t>Conversion of a Geometric Series</a:t>
            </a:r>
          </a:p>
        </p:txBody>
      </p:sp>
      <p:sp>
        <p:nvSpPr>
          <p:cNvPr id="161813" name="Line 21"/>
          <p:cNvSpPr>
            <a:spLocks noChangeShapeType="1"/>
          </p:cNvSpPr>
          <p:nvPr/>
        </p:nvSpPr>
        <p:spPr bwMode="auto">
          <a:xfrm>
            <a:off x="5435600" y="4076700"/>
            <a:ext cx="1223963" cy="792163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1814" name="Line 22"/>
          <p:cNvSpPr>
            <a:spLocks noChangeShapeType="1"/>
          </p:cNvSpPr>
          <p:nvPr/>
        </p:nvSpPr>
        <p:spPr bwMode="auto">
          <a:xfrm flipH="1" flipV="1">
            <a:off x="2843213" y="6237288"/>
            <a:ext cx="3457575" cy="71437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1815" name="Line 23"/>
          <p:cNvSpPr>
            <a:spLocks noChangeShapeType="1"/>
          </p:cNvSpPr>
          <p:nvPr/>
        </p:nvSpPr>
        <p:spPr bwMode="auto">
          <a:xfrm flipH="1" flipV="1">
            <a:off x="2124075" y="5805488"/>
            <a:ext cx="719138" cy="431800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1816" name="Line 24"/>
          <p:cNvSpPr>
            <a:spLocks noChangeShapeType="1"/>
          </p:cNvSpPr>
          <p:nvPr/>
        </p:nvSpPr>
        <p:spPr bwMode="auto">
          <a:xfrm flipV="1">
            <a:off x="6300788" y="6092825"/>
            <a:ext cx="576262" cy="215900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1817" name="Line 25"/>
          <p:cNvSpPr>
            <a:spLocks noChangeShapeType="1"/>
          </p:cNvSpPr>
          <p:nvPr/>
        </p:nvSpPr>
        <p:spPr bwMode="auto">
          <a:xfrm flipH="1" flipV="1">
            <a:off x="1763713" y="2420938"/>
            <a:ext cx="0" cy="2016125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1818" name="Line 26"/>
          <p:cNvSpPr>
            <a:spLocks noChangeShapeType="1"/>
          </p:cNvSpPr>
          <p:nvPr/>
        </p:nvSpPr>
        <p:spPr bwMode="auto">
          <a:xfrm flipH="1">
            <a:off x="2124075" y="2060575"/>
            <a:ext cx="4319588" cy="2376488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1819" name="AutoShape 27"/>
          <p:cNvSpPr>
            <a:spLocks noChangeArrowheads="1"/>
          </p:cNvSpPr>
          <p:nvPr/>
        </p:nvSpPr>
        <p:spPr bwMode="auto">
          <a:xfrm>
            <a:off x="3708400" y="6165850"/>
            <a:ext cx="215900" cy="215900"/>
          </a:xfrm>
          <a:prstGeom prst="flowChartConnector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5019-B0E0-4B51-9ED5-D769557CF637}" type="slidenum">
              <a:rPr lang="fr-CA" smtClean="0"/>
              <a:pPr/>
              <a:t>92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Geometric Series</a:t>
            </a:r>
            <a:endParaRPr lang="en-US"/>
          </a:p>
        </p:txBody>
      </p:sp>
      <p:graphicFrame>
        <p:nvGraphicFramePr>
          <p:cNvPr id="141370" name="Group 58"/>
          <p:cNvGraphicFramePr>
            <a:graphicFrameLocks noGrp="1"/>
          </p:cNvGraphicFramePr>
          <p:nvPr/>
        </p:nvGraphicFramePr>
        <p:xfrm>
          <a:off x="762000" y="1524000"/>
          <a:ext cx="7543800" cy="4724401"/>
        </p:xfrm>
        <a:graphic>
          <a:graphicData uri="http://schemas.openxmlformats.org/drawingml/2006/table">
            <a:tbl>
              <a:tblPr/>
              <a:tblGrid>
                <a:gridCol w="3886200"/>
                <a:gridCol w="3657600"/>
              </a:tblGrid>
              <a:tr h="6762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Title (name)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Formulas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240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Geometric Series Present Worth Factor</a:t>
                      </a: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: (P/C,i,k,N)</a:t>
                      </a:r>
                      <a:endParaRPr kumimoji="1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If k% </a:t>
                      </a: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WP MathA" pitchFamily="2" charset="2"/>
                        </a:rPr>
                        <a:t></a:t>
                      </a: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i%</a:t>
                      </a:r>
                      <a:endParaRPr kumimoji="1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  <a:sym typeface="WP MathA" pitchFamily="2" charset="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WP MathA" pitchFamily="2" charset="2"/>
                        </a:rPr>
                        <a:t>2. If k% = i%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{1/(i-k)}{1-[(1+k)/(1+i)]</a:t>
                      </a:r>
                      <a:r>
                        <a:rPr kumimoji="1" lang="en-GB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}   </a:t>
                      </a:r>
                      <a:endParaRPr kumimoji="1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 N/(1+i)  OR  N/(1+k)  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240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Geometric Series Future Worth Factor</a:t>
                      </a: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: (F/C,i,k,N)</a:t>
                      </a:r>
                      <a:endParaRPr kumimoji="1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If k% </a:t>
                      </a: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WP MathA" pitchFamily="2" charset="2"/>
                        </a:rPr>
                        <a:t></a:t>
                      </a: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i%</a:t>
                      </a:r>
                      <a:endParaRPr kumimoji="1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  <a:sym typeface="WP MathA" pitchFamily="2" charset="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WP MathA" pitchFamily="2" charset="2"/>
                        </a:rPr>
                        <a:t>2. If k% = i%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(1+i)</a:t>
                      </a:r>
                      <a:r>
                        <a:rPr kumimoji="1" lang="en-GB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 </a:t>
                      </a: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(P/C,i,k,N)</a:t>
                      </a:r>
                      <a:endParaRPr kumimoji="1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 N(1+i)</a:t>
                      </a:r>
                      <a:r>
                        <a:rPr kumimoji="1" lang="en-GB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N-1</a:t>
                      </a: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 OR  N(1+k)</a:t>
                      </a:r>
                      <a:r>
                        <a:rPr kumimoji="1" lang="en-GB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N-1</a:t>
                      </a: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 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93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4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Geometric Series: Example 1</a:t>
            </a:r>
            <a:br>
              <a:rPr lang="en-GB"/>
            </a:br>
            <a:r>
              <a:rPr lang="en-GB"/>
              <a:t>(i% ≠  k%)</a:t>
            </a:r>
          </a:p>
        </p:txBody>
      </p:sp>
      <p:sp>
        <p:nvSpPr>
          <p:cNvPr id="142341" name="Rectangle 5"/>
          <p:cNvSpPr>
            <a:spLocks noChangeArrowheads="1"/>
          </p:cNvSpPr>
          <p:nvPr/>
        </p:nvSpPr>
        <p:spPr bwMode="auto">
          <a:xfrm>
            <a:off x="762000" y="1304925"/>
            <a:ext cx="7772400" cy="1927225"/>
          </a:xfrm>
          <a:prstGeom prst="rect">
            <a:avLst/>
          </a:prstGeom>
          <a:solidFill>
            <a:srgbClr val="FFCC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l" eaLnBrk="0" hangingPunct="0"/>
            <a:r>
              <a:rPr kumimoji="1" lang="en-GB" sz="2400" b="1">
                <a:ea typeface="Times New Roman" pitchFamily="18" charset="0"/>
              </a:rPr>
              <a:t>If i (discount rate) = 10%; k (growth rate) = 15%; and </a:t>
            </a:r>
          </a:p>
          <a:p>
            <a:pPr algn="l" eaLnBrk="0" hangingPunct="0"/>
            <a:r>
              <a:rPr kumimoji="1" lang="en-GB" sz="2400" b="1">
                <a:ea typeface="Times New Roman" pitchFamily="18" charset="0"/>
              </a:rPr>
              <a:t>N = 5 years, find</a:t>
            </a:r>
            <a:endParaRPr kumimoji="1" lang="en-US" sz="2400" b="1">
              <a:ea typeface="Times New Roman" pitchFamily="18" charset="0"/>
            </a:endParaRPr>
          </a:p>
          <a:p>
            <a:pPr algn="l" eaLnBrk="0" hangingPunct="0"/>
            <a:r>
              <a:rPr kumimoji="1" lang="en-GB" sz="2400" b="1">
                <a:ea typeface="Times New Roman" pitchFamily="18" charset="0"/>
              </a:rPr>
              <a:t>a)	Series Present Worth</a:t>
            </a:r>
            <a:endParaRPr kumimoji="1" lang="en-US" sz="2400" b="1">
              <a:ea typeface="Times New Roman" pitchFamily="18" charset="0"/>
            </a:endParaRPr>
          </a:p>
          <a:p>
            <a:pPr algn="l" eaLnBrk="0" hangingPunct="0"/>
            <a:r>
              <a:rPr kumimoji="1" lang="en-GB" sz="2400" b="1">
                <a:ea typeface="Times New Roman" pitchFamily="18" charset="0"/>
              </a:rPr>
              <a:t>b) 	Series Future Worth</a:t>
            </a:r>
            <a:r>
              <a:rPr kumimoji="1" lang="en-GB" sz="1200">
                <a:latin typeface="Courier New" pitchFamily="49" charset="0"/>
                <a:ea typeface="Times New Roman" pitchFamily="18" charset="0"/>
              </a:rPr>
              <a:t> </a:t>
            </a:r>
            <a:endParaRPr kumimoji="1" lang="en-US" sz="1100">
              <a:latin typeface="Tahoma" pitchFamily="34" charset="0"/>
              <a:ea typeface="Times New Roman" pitchFamily="18" charset="0"/>
            </a:endParaRPr>
          </a:p>
          <a:p>
            <a:pPr algn="l" eaLnBrk="0" hangingPunct="0"/>
            <a:endParaRPr kumimoji="1" lang="en-US" sz="2400">
              <a:latin typeface="Times New Roman" pitchFamily="18" charset="0"/>
              <a:ea typeface="Times New Roman" pitchFamily="18" charset="0"/>
            </a:endParaRPr>
          </a:p>
        </p:txBody>
      </p:sp>
      <p:graphicFrame>
        <p:nvGraphicFramePr>
          <p:cNvPr id="142424" name="Group 88"/>
          <p:cNvGraphicFramePr>
            <a:graphicFrameLocks noGrp="1"/>
          </p:cNvGraphicFramePr>
          <p:nvPr/>
        </p:nvGraphicFramePr>
        <p:xfrm>
          <a:off x="762000" y="3276600"/>
          <a:ext cx="7848600" cy="3108960"/>
        </p:xfrm>
        <a:graphic>
          <a:graphicData uri="http://schemas.openxmlformats.org/drawingml/2006/table">
            <a:tbl>
              <a:tblPr/>
              <a:tblGrid>
                <a:gridCol w="1828800"/>
                <a:gridCol w="6019800"/>
              </a:tblGrid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YEAR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CASH FLOW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0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2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100(1+k)</a:t>
                      </a:r>
                      <a:r>
                        <a:rPr kumimoji="1" lang="en-GB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 </a:t>
                      </a:r>
                      <a:r>
                        <a:rPr kumimoji="1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=100(1.15)</a:t>
                      </a:r>
                      <a:r>
                        <a:rPr kumimoji="1" lang="en-GB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</a:t>
                      </a:r>
                      <a:r>
                        <a:rPr kumimoji="1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 = 115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3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100(1+k)</a:t>
                      </a:r>
                      <a:r>
                        <a:rPr kumimoji="1" lang="en-GB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2</a:t>
                      </a:r>
                      <a:r>
                        <a:rPr kumimoji="1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 =100(1.15)</a:t>
                      </a:r>
                      <a:r>
                        <a:rPr kumimoji="1" lang="en-GB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2</a:t>
                      </a:r>
                      <a:r>
                        <a:rPr kumimoji="1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 = 132.25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4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100(1+k)</a:t>
                      </a:r>
                      <a:r>
                        <a:rPr kumimoji="1" lang="en-GB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3</a:t>
                      </a:r>
                      <a:r>
                        <a:rPr kumimoji="1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 =100(1.15)</a:t>
                      </a:r>
                      <a:r>
                        <a:rPr kumimoji="1" lang="en-GB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3</a:t>
                      </a:r>
                      <a:r>
                        <a:rPr kumimoji="1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 = 152.09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5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100(1+k)</a:t>
                      </a:r>
                      <a:r>
                        <a:rPr kumimoji="1" lang="en-GB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4</a:t>
                      </a:r>
                      <a:r>
                        <a:rPr kumimoji="1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 =100(1.15)</a:t>
                      </a:r>
                      <a:r>
                        <a:rPr kumimoji="1" lang="en-GB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4</a:t>
                      </a:r>
                      <a:r>
                        <a:rPr kumimoji="1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 = 174.90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</a:tbl>
          </a:graphicData>
        </a:graphic>
      </p:graphicFrame>
      <p:sp>
        <p:nvSpPr>
          <p:cNvPr id="142417" name="Rectangle 81"/>
          <p:cNvSpPr>
            <a:spLocks noChangeArrowheads="1"/>
          </p:cNvSpPr>
          <p:nvPr/>
        </p:nvSpPr>
        <p:spPr bwMode="auto">
          <a:xfrm>
            <a:off x="1600200" y="4953000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 eaLnBrk="0" hangingPunct="0"/>
            <a:endParaRPr kumimoji="1" lang="en-CA" sz="2400">
              <a:latin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94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34C63-B9F4-4966-B4FB-4304771E857B}" type="slidenum">
              <a:rPr lang="fr-CA"/>
              <a:pPr/>
              <a:t>95</a:t>
            </a:fld>
            <a:endParaRPr lang="fr-CA"/>
          </a:p>
        </p:txBody>
      </p:sp>
      <p:sp>
        <p:nvSpPr>
          <p:cNvPr id="215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Geometric Series: </a:t>
            </a:r>
            <a:br>
              <a:rPr lang="en-GB"/>
            </a:br>
            <a:r>
              <a:rPr lang="en-GB" b="1"/>
              <a:t>Example (i% ≠ k%)</a:t>
            </a:r>
          </a:p>
        </p:txBody>
      </p:sp>
      <p:sp>
        <p:nvSpPr>
          <p:cNvPr id="215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GB" sz="2400" b="1" u="sng" dirty="0"/>
              <a:t>Present Worth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GB" sz="2400" dirty="0"/>
              <a:t>Since </a:t>
            </a:r>
            <a:r>
              <a:rPr lang="en-GB" sz="2400" dirty="0" smtClean="0"/>
              <a:t>k </a:t>
            </a:r>
            <a:r>
              <a:rPr lang="en-GB" sz="2400" dirty="0"/>
              <a:t>= 15% </a:t>
            </a:r>
            <a:r>
              <a:rPr lang="en-GB" sz="2400" dirty="0" smtClean="0"/>
              <a:t>and i </a:t>
            </a:r>
            <a:r>
              <a:rPr lang="en-GB" sz="2400" dirty="0"/>
              <a:t>= 10</a:t>
            </a:r>
            <a:r>
              <a:rPr lang="en-GB" sz="2400" dirty="0" smtClean="0"/>
              <a:t>%: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GB" sz="2000" dirty="0" smtClean="0"/>
              <a:t>	</a:t>
            </a:r>
            <a:r>
              <a:rPr lang="en-GB" sz="2000" b="1" i="1" dirty="0" smtClean="0"/>
              <a:t>Remember that k% is the rate of growth or decay of the cash flows and i% is the discount or compound rate** </a:t>
            </a:r>
            <a:endParaRPr lang="en-GB" sz="2000" b="1" i="1" dirty="0"/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GB" sz="2400" b="1" i="1" dirty="0"/>
              <a:t>PW </a:t>
            </a:r>
            <a:r>
              <a:rPr lang="en-GB" sz="2400" dirty="0"/>
              <a:t>=  </a:t>
            </a:r>
            <a:r>
              <a:rPr lang="en-GB" sz="2400" dirty="0" smtClean="0"/>
              <a:t>C{1÷(</a:t>
            </a:r>
            <a:r>
              <a:rPr lang="en-GB" sz="2400" dirty="0"/>
              <a:t>i-k)}{1-[(1+k) </a:t>
            </a:r>
            <a:r>
              <a:rPr lang="en-GB" sz="2400" dirty="0" smtClean="0"/>
              <a:t>÷ (</a:t>
            </a:r>
            <a:r>
              <a:rPr lang="en-GB" sz="2400" dirty="0"/>
              <a:t>1+i)]</a:t>
            </a:r>
            <a:r>
              <a:rPr lang="en-GB" sz="2400" b="1" baseline="30000" dirty="0"/>
              <a:t>N</a:t>
            </a:r>
            <a:r>
              <a:rPr lang="en-GB" sz="2400" dirty="0"/>
              <a:t>}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GB" sz="2400" dirty="0"/>
              <a:t>= 100{1</a:t>
            </a:r>
            <a:r>
              <a:rPr lang="en-GB" sz="2400" dirty="0" smtClean="0"/>
              <a:t>÷(0.1-0.15)}{</a:t>
            </a:r>
            <a:r>
              <a:rPr lang="en-GB" sz="2400" dirty="0"/>
              <a:t>1-[(1+0.15) </a:t>
            </a:r>
            <a:r>
              <a:rPr lang="en-GB" sz="2400" dirty="0" smtClean="0"/>
              <a:t>÷(</a:t>
            </a:r>
            <a:r>
              <a:rPr lang="en-GB" sz="2400" dirty="0"/>
              <a:t>1+0.1)]</a:t>
            </a:r>
            <a:r>
              <a:rPr lang="en-GB" sz="2400" b="1" baseline="30000" dirty="0"/>
              <a:t>5</a:t>
            </a:r>
            <a:r>
              <a:rPr lang="en-GB" sz="2400" dirty="0"/>
              <a:t>}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GB" sz="2400" dirty="0"/>
              <a:t>= </a:t>
            </a:r>
            <a:r>
              <a:rPr lang="en-GB" sz="2400" b="1" dirty="0"/>
              <a:t>$498</a:t>
            </a:r>
            <a:endParaRPr lang="en-GB" sz="2400" b="1" u="sng" dirty="0"/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GB" sz="2400" b="1" u="sng" dirty="0"/>
              <a:t>Future Worth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GB" sz="2400" dirty="0"/>
              <a:t>Since </a:t>
            </a:r>
            <a:r>
              <a:rPr lang="en-GB" sz="2400" dirty="0" smtClean="0"/>
              <a:t>k </a:t>
            </a:r>
            <a:r>
              <a:rPr lang="en-GB" sz="2400" dirty="0"/>
              <a:t>= 15% </a:t>
            </a:r>
            <a:r>
              <a:rPr lang="en-GB" sz="2400" dirty="0" smtClean="0"/>
              <a:t>and i </a:t>
            </a:r>
            <a:r>
              <a:rPr lang="en-GB" sz="2400" dirty="0"/>
              <a:t>=10</a:t>
            </a:r>
            <a:r>
              <a:rPr lang="en-GB" sz="2400" dirty="0" smtClean="0"/>
              <a:t>%: </a:t>
            </a:r>
            <a:endParaRPr lang="en-GB" sz="2400" dirty="0"/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GB" sz="2400" dirty="0"/>
              <a:t>FW =  C{1</a:t>
            </a:r>
            <a:r>
              <a:rPr lang="en-GB" sz="2400" dirty="0" smtClean="0"/>
              <a:t>÷(</a:t>
            </a:r>
            <a:r>
              <a:rPr lang="en-GB" sz="2400" dirty="0"/>
              <a:t>i-k)}{(1+i)</a:t>
            </a:r>
            <a:r>
              <a:rPr lang="en-GB" sz="2400" b="1" baseline="30000" dirty="0"/>
              <a:t>N</a:t>
            </a:r>
            <a:r>
              <a:rPr lang="en-GB" sz="2400" dirty="0"/>
              <a:t> - (1+k)</a:t>
            </a:r>
            <a:r>
              <a:rPr lang="en-GB" sz="2400" b="1" baseline="30000" dirty="0"/>
              <a:t>N</a:t>
            </a:r>
            <a:r>
              <a:rPr lang="en-GB" sz="2400" dirty="0"/>
              <a:t>}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GB" sz="2400" dirty="0"/>
              <a:t>= 100{1</a:t>
            </a:r>
            <a:r>
              <a:rPr lang="en-GB" sz="2400" dirty="0" smtClean="0"/>
              <a:t>÷(</a:t>
            </a:r>
            <a:r>
              <a:rPr lang="en-GB" sz="2400" dirty="0"/>
              <a:t>0.1- 0.15)}{(1+0.1)</a:t>
            </a:r>
            <a:r>
              <a:rPr lang="en-GB" sz="2400" b="1" baseline="30000" dirty="0"/>
              <a:t>5</a:t>
            </a:r>
            <a:r>
              <a:rPr lang="en-GB" sz="2400" dirty="0"/>
              <a:t> - (1+0.15)</a:t>
            </a:r>
            <a:r>
              <a:rPr lang="en-GB" sz="2400" b="1" baseline="30000" dirty="0"/>
              <a:t>5</a:t>
            </a:r>
            <a:r>
              <a:rPr lang="en-GB" sz="2400" dirty="0"/>
              <a:t>}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GB" sz="2400" dirty="0"/>
              <a:t>= </a:t>
            </a:r>
            <a:r>
              <a:rPr lang="en-GB" sz="2400" b="1" dirty="0"/>
              <a:t>$802</a:t>
            </a:r>
            <a:r>
              <a:rPr lang="en-GB" sz="2400" dirty="0"/>
              <a:t> (which is also equal to 498(F/P,10%,5)</a:t>
            </a:r>
            <a:endParaRPr lang="en-US" sz="2400" dirty="0"/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90C0-DFD7-402A-8FF7-3BDE7274F17F}" type="slidenum">
              <a:rPr lang="fr-CA"/>
              <a:pPr/>
              <a:t>96</a:t>
            </a:fld>
            <a:endParaRPr lang="fr-CA"/>
          </a:p>
        </p:txBody>
      </p:sp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Geometric Series: Example 2</a:t>
            </a:r>
            <a:br>
              <a:rPr lang="en-GB"/>
            </a:br>
            <a:r>
              <a:rPr lang="en-GB" b="1"/>
              <a:t>(i% = k%)</a:t>
            </a:r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GB" sz="2400" b="1" u="sng"/>
              <a:t>Present Worth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GB" sz="2400"/>
              <a:t>Since (k=10%) = (i=10%), 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GB" sz="2400"/>
              <a:t>PW =  CN/(1+i)</a:t>
            </a:r>
            <a:r>
              <a:rPr lang="en-GB" sz="2400" b="1" baseline="30000"/>
              <a:t> </a:t>
            </a:r>
            <a:r>
              <a:rPr lang="en-GB" sz="2400" b="1"/>
              <a:t>or</a:t>
            </a:r>
            <a:r>
              <a:rPr lang="en-GB" sz="2400" b="1" baseline="30000"/>
              <a:t> </a:t>
            </a:r>
            <a:r>
              <a:rPr lang="en-GB" sz="2400"/>
              <a:t>CN/(1+k)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GB" sz="2400"/>
              <a:t>where “C” ≡ 1</a:t>
            </a:r>
            <a:r>
              <a:rPr lang="en-GB" sz="2400" baseline="30000"/>
              <a:t>st</a:t>
            </a:r>
            <a:r>
              <a:rPr lang="en-GB" sz="2400"/>
              <a:t> term (must be non-zero) of series</a:t>
            </a:r>
            <a:r>
              <a:rPr lang="en-GB" sz="2400" b="1" baseline="30000"/>
              <a:t> </a:t>
            </a:r>
            <a:endParaRPr lang="en-GB" sz="2400"/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GB" sz="2400"/>
              <a:t>= 100(5)/(1+0.1)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GB" sz="2400"/>
              <a:t>= </a:t>
            </a:r>
            <a:r>
              <a:rPr lang="en-GB" sz="2400" b="1"/>
              <a:t>$310.50</a:t>
            </a:r>
            <a:endParaRPr lang="en-GB" sz="2400" b="1" u="sng"/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GB" sz="2400" b="1" u="sng"/>
              <a:t>Future Worth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GB" sz="2400"/>
              <a:t>Since k (=10%) = I (=10%), 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GB" sz="2400"/>
              <a:t>FW  =  {CN/(1+k)}(1+i)</a:t>
            </a:r>
            <a:r>
              <a:rPr lang="en-GB" sz="2400" baseline="30000"/>
              <a:t>N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GB" sz="2400"/>
              <a:t>= 310.50(1.1</a:t>
            </a:r>
            <a:r>
              <a:rPr lang="en-GB" sz="2400" baseline="30000"/>
              <a:t>5</a:t>
            </a:r>
            <a:r>
              <a:rPr lang="en-GB" sz="2400"/>
              <a:t>)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GB" sz="2400"/>
              <a:t>= </a:t>
            </a:r>
            <a:r>
              <a:rPr lang="en-GB" sz="2400" b="1"/>
              <a:t>$500</a:t>
            </a:r>
            <a:r>
              <a:rPr lang="en-GB" sz="2400"/>
              <a:t> </a:t>
            </a:r>
            <a:endParaRPr lang="en-US" sz="2400"/>
          </a:p>
          <a:p>
            <a:pPr marL="609600" indent="-609600">
              <a:lnSpc>
                <a:spcPct val="90000"/>
              </a:lnSpc>
              <a:buFontTx/>
              <a:buNone/>
            </a:pPr>
            <a:endParaRPr lang="en-US" sz="2400"/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2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Limiting Factors</a:t>
            </a:r>
          </a:p>
        </p:txBody>
      </p:sp>
      <p:graphicFrame>
        <p:nvGraphicFramePr>
          <p:cNvPr id="137401" name="Group 185"/>
          <p:cNvGraphicFramePr>
            <a:graphicFrameLocks noGrp="1"/>
          </p:cNvGraphicFramePr>
          <p:nvPr/>
        </p:nvGraphicFramePr>
        <p:xfrm>
          <a:off x="762000" y="1600200"/>
          <a:ext cx="7467600" cy="3886201"/>
        </p:xfrm>
        <a:graphic>
          <a:graphicData uri="http://schemas.openxmlformats.org/drawingml/2006/table">
            <a:tbl>
              <a:tblPr/>
              <a:tblGrid>
                <a:gridCol w="1508125"/>
                <a:gridCol w="3016250"/>
                <a:gridCol w="1866900"/>
                <a:gridCol w="1076325"/>
              </a:tblGrid>
              <a:tr h="8413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INTEREST </a:t>
                      </a:r>
                      <a:r>
                        <a:rPr kumimoji="1" lang="en-GB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FACTOR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ALGEBRAIC EQUIVALENT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 </a:t>
                      </a:r>
                      <a:r>
                        <a:rPr kumimoji="1" lang="en-GB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WP MathA" pitchFamily="2" charset="2"/>
                        </a:rPr>
                        <a:t> ∞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i%=0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(F/P,i%,n)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97000" algn="ctr"/>
                        </a:tabLst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(1+i)</a:t>
                      </a:r>
                      <a:r>
                        <a:rPr kumimoji="1" lang="en-GB" sz="1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endParaRPr kumimoji="1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Infinity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(P/F,i%,n)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97000" algn="ctr"/>
                        </a:tabLst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(1+i)</a:t>
                      </a:r>
                      <a:r>
                        <a:rPr kumimoji="1" lang="en-GB" sz="1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-n</a:t>
                      </a:r>
                      <a:endParaRPr kumimoji="1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(F/A,i%,n)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97000" algn="ctr"/>
                        </a:tabLst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{(1+i)</a:t>
                      </a:r>
                      <a:r>
                        <a:rPr kumimoji="1" lang="en-GB" sz="1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- 1}/i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Infinity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(P/A,i%,n)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{(1+i)</a:t>
                      </a:r>
                      <a:r>
                        <a:rPr kumimoji="1" lang="en-GB" sz="1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-1}/{i(1+i)</a:t>
                      </a:r>
                      <a:r>
                        <a:rPr kumimoji="1" lang="en-GB" sz="1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}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1/i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(A/P,i%,n)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{i*(1+i)</a:t>
                      </a:r>
                      <a:r>
                        <a:rPr kumimoji="1" lang="en-GB" sz="1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}/{(1+i)</a:t>
                      </a:r>
                      <a:r>
                        <a:rPr kumimoji="1" lang="en-GB" sz="1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-1}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1/n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(A/F,i%,n)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97000" algn="ctr"/>
                        </a:tabLst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i/{(1+i)</a:t>
                      </a:r>
                      <a:r>
                        <a:rPr kumimoji="1" lang="en-GB" sz="1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– 1}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1/n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7402" name="Text Box 186"/>
          <p:cNvSpPr txBox="1">
            <a:spLocks noChangeArrowheads="1"/>
          </p:cNvSpPr>
          <p:nvPr/>
        </p:nvSpPr>
        <p:spPr bwMode="auto">
          <a:xfrm>
            <a:off x="2478088" y="5715000"/>
            <a:ext cx="3871912" cy="400050"/>
          </a:xfrm>
          <a:prstGeom prst="rect">
            <a:avLst/>
          </a:prstGeom>
          <a:solidFill>
            <a:srgbClr val="FFFF00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 b="1"/>
              <a:t>Special cases: n </a:t>
            </a:r>
            <a:r>
              <a:rPr lang="en-US" sz="2000" b="1">
                <a:sym typeface="Wingdings" pitchFamily="2" charset="2"/>
              </a:rPr>
              <a:t> ∞ or i% = 0</a:t>
            </a:r>
            <a:endParaRPr lang="en-US" sz="2000" b="1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97</a:t>
            </a:fld>
            <a:endParaRPr lang="fr-CA"/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B23B3-736F-4A49-ADBC-7EE601FC05A6}" type="slidenum">
              <a:rPr lang="fr-CA"/>
              <a:pPr/>
              <a:t>98</a:t>
            </a:fld>
            <a:endParaRPr lang="fr-CA"/>
          </a:p>
        </p:txBody>
      </p:sp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646113"/>
            <a:ext cx="7772400" cy="774700"/>
          </a:xfrm>
        </p:spPr>
        <p:txBody>
          <a:bodyPr/>
          <a:lstStyle/>
          <a:p>
            <a:r>
              <a:rPr lang="en-GB" sz="2400" b="1">
                <a:cs typeface="Courier New" pitchFamily="49" charset="0"/>
              </a:rPr>
              <a:t>Example: Frequency Mismatch</a:t>
            </a:r>
            <a:br>
              <a:rPr lang="en-GB" sz="2400" b="1">
                <a:cs typeface="Courier New" pitchFamily="49" charset="0"/>
              </a:rPr>
            </a:br>
            <a:r>
              <a:rPr lang="en-GB" sz="2400" b="1">
                <a:cs typeface="Courier New" pitchFamily="49" charset="0"/>
              </a:rPr>
              <a:t>(Cash Flow and Interest Compounding)</a:t>
            </a:r>
            <a:endParaRPr lang="en-US" sz="2400" b="1">
              <a:cs typeface="Courier New" pitchFamily="49" charset="0"/>
            </a:endParaRPr>
          </a:p>
        </p:txBody>
      </p:sp>
      <p:sp>
        <p:nvSpPr>
          <p:cNvPr id="5018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762000" y="1600200"/>
            <a:ext cx="8153400" cy="4530725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kumimoji="1" lang="en-GB" sz="2000" b="1"/>
              <a:t>10 end-of-year deposits of $1,000 are made to an account that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kumimoji="1" lang="en-GB" sz="2000" b="1"/>
              <a:t>pays 18% compounded quarterly.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kumimoji="1" lang="en-GB" sz="2000" b="1"/>
              <a:t>What is the account balance after the 10</a:t>
            </a:r>
            <a:r>
              <a:rPr kumimoji="1" lang="en-GB" sz="2000" b="1" baseline="30000"/>
              <a:t>th </a:t>
            </a:r>
            <a:r>
              <a:rPr kumimoji="1" lang="en-GB" sz="2000" b="1"/>
              <a:t>deposit?</a:t>
            </a:r>
            <a:endParaRPr kumimoji="1" lang="en-US" sz="2000" b="1"/>
          </a:p>
          <a:p>
            <a:pPr>
              <a:lnSpc>
                <a:spcPct val="90000"/>
              </a:lnSpc>
              <a:buFontTx/>
              <a:buNone/>
            </a:pPr>
            <a:r>
              <a:rPr kumimoji="1" lang="en-GB" sz="2000" b="1" u="sng">
                <a:solidFill>
                  <a:srgbClr val="003399"/>
                </a:solidFill>
              </a:rPr>
              <a:t>Method 1 : Find effective interest rate</a:t>
            </a:r>
            <a:endParaRPr kumimoji="1" lang="en-US" sz="2000" b="1" u="sng">
              <a:solidFill>
                <a:srgbClr val="003399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kumimoji="1" lang="en-GB" sz="2000" b="1">
                <a:solidFill>
                  <a:srgbClr val="003399"/>
                </a:solidFill>
              </a:rPr>
              <a:t> </a:t>
            </a:r>
            <a:endParaRPr kumimoji="1" lang="en-US" sz="2000" b="1">
              <a:solidFill>
                <a:srgbClr val="003399"/>
              </a:solidFill>
            </a:endParaRPr>
          </a:p>
          <a:p>
            <a:pPr>
              <a:lnSpc>
                <a:spcPct val="90000"/>
              </a:lnSpc>
            </a:pPr>
            <a:r>
              <a:rPr kumimoji="1" lang="en-GB" sz="2000" b="1">
                <a:solidFill>
                  <a:srgbClr val="003399"/>
                </a:solidFill>
              </a:rPr>
              <a:t>From the effective rate formula: </a:t>
            </a:r>
            <a:endParaRPr kumimoji="1" lang="en-US" sz="2000" b="1">
              <a:solidFill>
                <a:srgbClr val="003399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kumimoji="1" lang="en-GB" sz="2000" b="1">
                <a:solidFill>
                  <a:srgbClr val="003399"/>
                </a:solidFill>
              </a:rPr>
              <a:t>	(1+r/m)</a:t>
            </a:r>
            <a:r>
              <a:rPr kumimoji="1" lang="en-GB" sz="2000" b="1" baseline="30000">
                <a:solidFill>
                  <a:srgbClr val="003399"/>
                </a:solidFill>
              </a:rPr>
              <a:t>m</a:t>
            </a:r>
            <a:r>
              <a:rPr kumimoji="1" lang="en-GB" sz="2000" b="1">
                <a:solidFill>
                  <a:srgbClr val="003399"/>
                </a:solidFill>
              </a:rPr>
              <a:t> - 1 = (1+0.18/4)</a:t>
            </a:r>
            <a:r>
              <a:rPr kumimoji="1" lang="en-GB" sz="2000" b="1" baseline="30000">
                <a:solidFill>
                  <a:srgbClr val="003399"/>
                </a:solidFill>
              </a:rPr>
              <a:t>4</a:t>
            </a:r>
            <a:r>
              <a:rPr kumimoji="1" lang="en-GB" sz="2000" b="1">
                <a:solidFill>
                  <a:srgbClr val="003399"/>
                </a:solidFill>
              </a:rPr>
              <a:t> - 1 = 0.1925</a:t>
            </a:r>
            <a:endParaRPr kumimoji="1" lang="en-US" sz="2000" b="1">
              <a:solidFill>
                <a:srgbClr val="003399"/>
              </a:solidFill>
            </a:endParaRPr>
          </a:p>
          <a:p>
            <a:pPr>
              <a:lnSpc>
                <a:spcPct val="90000"/>
              </a:lnSpc>
            </a:pPr>
            <a:r>
              <a:rPr kumimoji="1" lang="en-GB" sz="2000" b="1">
                <a:solidFill>
                  <a:srgbClr val="003399"/>
                </a:solidFill>
              </a:rPr>
              <a:t>Therefore: F</a:t>
            </a:r>
            <a:r>
              <a:rPr kumimoji="1" lang="en-GB" sz="2000" b="1" baseline="-25000">
                <a:solidFill>
                  <a:srgbClr val="003399"/>
                </a:solidFill>
              </a:rPr>
              <a:t>10</a:t>
            </a:r>
            <a:r>
              <a:rPr kumimoji="1" lang="en-GB" sz="2000" b="1">
                <a:solidFill>
                  <a:srgbClr val="003399"/>
                </a:solidFill>
              </a:rPr>
              <a:t> = 1,000(F/A, 19.25%,10) = $</a:t>
            </a:r>
            <a:r>
              <a:rPr kumimoji="1" lang="en-GB" sz="2000" b="1" u="sng">
                <a:solidFill>
                  <a:srgbClr val="003399"/>
                </a:solidFill>
              </a:rPr>
              <a:t>25,015.36</a:t>
            </a:r>
          </a:p>
          <a:p>
            <a:pPr>
              <a:lnSpc>
                <a:spcPct val="90000"/>
              </a:lnSpc>
            </a:pPr>
            <a:endParaRPr kumimoji="1" lang="en-US" sz="2000" b="1">
              <a:solidFill>
                <a:srgbClr val="003399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kumimoji="1" lang="en-GB" sz="2000" b="1" u="sng">
                <a:solidFill>
                  <a:srgbClr val="800000"/>
                </a:solidFill>
              </a:rPr>
              <a:t>Method 2 : Find effective quarterly deposit</a:t>
            </a:r>
            <a:endParaRPr kumimoji="1" lang="en-US" sz="2000" b="1" u="sng">
              <a:solidFill>
                <a:srgbClr val="80000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kumimoji="1" lang="en-GB" sz="2000" b="1">
                <a:solidFill>
                  <a:srgbClr val="800000"/>
                </a:solidFill>
              </a:rPr>
              <a:t> </a:t>
            </a:r>
            <a:endParaRPr kumimoji="1" lang="en-US" sz="2000" b="1">
              <a:solidFill>
                <a:srgbClr val="80000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kumimoji="1" lang="en-GB" sz="2000" b="1">
                <a:solidFill>
                  <a:srgbClr val="800000"/>
                </a:solidFill>
              </a:rPr>
              <a:t>A = 1000(A/F,18%/4,4) = $233.74 </a:t>
            </a:r>
            <a:endParaRPr kumimoji="1" lang="en-US" sz="2000" b="1">
              <a:solidFill>
                <a:srgbClr val="80000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kumimoji="1" lang="en-GB" sz="2000" b="1">
                <a:solidFill>
                  <a:srgbClr val="800000"/>
                </a:solidFill>
              </a:rPr>
              <a:t>F</a:t>
            </a:r>
            <a:r>
              <a:rPr kumimoji="1" lang="en-GB" sz="2000" b="1" baseline="-25000">
                <a:solidFill>
                  <a:srgbClr val="800000"/>
                </a:solidFill>
              </a:rPr>
              <a:t>40</a:t>
            </a:r>
            <a:r>
              <a:rPr kumimoji="1" lang="en-GB" sz="2000" b="1">
                <a:solidFill>
                  <a:srgbClr val="800000"/>
                </a:solidFill>
              </a:rPr>
              <a:t> = 233.74(F/A, 4.5%, 40) = $</a:t>
            </a:r>
            <a:r>
              <a:rPr kumimoji="1" lang="en-GB" sz="2000" b="1" u="sng">
                <a:solidFill>
                  <a:srgbClr val="800000"/>
                </a:solidFill>
              </a:rPr>
              <a:t>25,017.27</a:t>
            </a:r>
            <a:endParaRPr kumimoji="1" lang="en-US" sz="2000" b="1">
              <a:solidFill>
                <a:srgbClr val="800000"/>
              </a:solidFill>
            </a:endParaRPr>
          </a:p>
          <a:p>
            <a:pPr>
              <a:lnSpc>
                <a:spcPct val="90000"/>
              </a:lnSpc>
            </a:pPr>
            <a:endParaRPr lang="en-US" sz="2000" b="1">
              <a:solidFill>
                <a:srgbClr val="800000"/>
              </a:solidFill>
            </a:endParaRPr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1295400" y="2590800"/>
            <a:ext cx="9067800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eaLnBrk="0" hangingPunct="0">
              <a:tabLst>
                <a:tab pos="2971800" algn="ctr"/>
              </a:tabLst>
            </a:pPr>
            <a:r>
              <a:rPr kumimoji="1" lang="en-GB" sz="1200">
                <a:latin typeface="Courier New" pitchFamily="49" charset="0"/>
                <a:cs typeface="Courier New" pitchFamily="49" charset="0"/>
              </a:rPr>
              <a:t> </a:t>
            </a:r>
            <a:endParaRPr kumimoji="1" lang="en-US" sz="1200">
              <a:latin typeface="Courier New" pitchFamily="49" charset="0"/>
              <a:cs typeface="Courier New" pitchFamily="49" charset="0"/>
            </a:endParaRPr>
          </a:p>
          <a:p>
            <a:pPr algn="l" eaLnBrk="0" hangingPunct="0">
              <a:tabLst>
                <a:tab pos="2971800" algn="ctr"/>
              </a:tabLst>
            </a:pPr>
            <a:endParaRPr kumimoji="1" lang="en-US" sz="240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Excel Function: NPV</a:t>
            </a:r>
          </a:p>
        </p:txBody>
      </p:sp>
      <p:graphicFrame>
        <p:nvGraphicFramePr>
          <p:cNvPr id="246788" name="Object 4"/>
          <p:cNvGraphicFramePr>
            <a:graphicFrameLocks noChangeAspect="1"/>
          </p:cNvGraphicFramePr>
          <p:nvPr/>
        </p:nvGraphicFramePr>
        <p:xfrm>
          <a:off x="1585913" y="1828800"/>
          <a:ext cx="5973762" cy="365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808" name="Worksheet" r:id="rId3" imgW="5676900" imgH="2457450" progId="Excel.Sheet.8">
                  <p:embed/>
                </p:oleObj>
              </mc:Choice>
              <mc:Fallback>
                <p:oleObj name="Worksheet" r:id="rId3" imgW="5676900" imgH="2457450" progId="Excel.Shee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5913" y="1828800"/>
                        <a:ext cx="5973762" cy="3657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accent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99</a:t>
            </a:fld>
            <a:endParaRPr lang="fr-CA"/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92" name="Rectangle 4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accent2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/>
              <a:t>Excel Function: PV</a:t>
            </a:r>
          </a:p>
        </p:txBody>
      </p:sp>
      <p:graphicFrame>
        <p:nvGraphicFramePr>
          <p:cNvPr id="242694" name="Object 6"/>
          <p:cNvGraphicFramePr>
            <a:graphicFrameLocks noChangeAspect="1"/>
          </p:cNvGraphicFramePr>
          <p:nvPr/>
        </p:nvGraphicFramePr>
        <p:xfrm>
          <a:off x="1573213" y="1752600"/>
          <a:ext cx="5997575" cy="411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2714" name="Worksheet" r:id="rId3" imgW="5695950" imgH="2457450" progId="Excel.Sheet.8">
                  <p:embed/>
                </p:oleObj>
              </mc:Choice>
              <mc:Fallback>
                <p:oleObj name="Worksheet" r:id="rId3" imgW="5695950" imgH="2457450" progId="Excel.Sheet.8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3213" y="1752600"/>
                        <a:ext cx="5997575" cy="411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accent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100</a:t>
            </a:fld>
            <a:endParaRPr lang="fr-CA"/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Excel Function: FV</a:t>
            </a:r>
          </a:p>
        </p:txBody>
      </p:sp>
      <p:graphicFrame>
        <p:nvGraphicFramePr>
          <p:cNvPr id="240646" name="Object 6"/>
          <p:cNvGraphicFramePr>
            <a:graphicFrameLocks noChangeAspect="1"/>
          </p:cNvGraphicFramePr>
          <p:nvPr/>
        </p:nvGraphicFramePr>
        <p:xfrm>
          <a:off x="1679575" y="1524000"/>
          <a:ext cx="5786438" cy="403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0666" name="Worksheet" r:id="rId3" imgW="5495925" imgH="2457450" progId="Excel.Sheet.8">
                  <p:embed/>
                </p:oleObj>
              </mc:Choice>
              <mc:Fallback>
                <p:oleObj name="Worksheet" r:id="rId3" imgW="5495925" imgH="2457450" progId="Excel.Sheet.8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9575" y="1524000"/>
                        <a:ext cx="5786438" cy="4038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accent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101</a:t>
            </a:fld>
            <a:endParaRPr lang="fr-CA"/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8" name="Rectangle 4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accent2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/>
              <a:t>Excel Function: PV</a:t>
            </a:r>
          </a:p>
        </p:txBody>
      </p:sp>
      <p:graphicFrame>
        <p:nvGraphicFramePr>
          <p:cNvPr id="241670" name="Object 6"/>
          <p:cNvGraphicFramePr>
            <a:graphicFrameLocks noChangeAspect="1"/>
          </p:cNvGraphicFramePr>
          <p:nvPr/>
        </p:nvGraphicFramePr>
        <p:xfrm>
          <a:off x="914400" y="1600200"/>
          <a:ext cx="6551613" cy="388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1690" name="Worksheet" r:id="rId3" imgW="5495925" imgH="2457450" progId="Excel.Sheet.8">
                  <p:embed/>
                </p:oleObj>
              </mc:Choice>
              <mc:Fallback>
                <p:oleObj name="Worksheet" r:id="rId3" imgW="5495925" imgH="2457450" progId="Excel.Sheet.8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1600200"/>
                        <a:ext cx="6551613" cy="388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accent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2. Time-Value Mechanics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102</a:t>
            </a:fld>
            <a:endParaRPr lang="fr-CA"/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2.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66466-712A-4041-8EF5-4EB02420D8D3}" type="slidenum">
              <a:rPr lang="fr-CA"/>
              <a:pPr/>
              <a:t>103</a:t>
            </a:fld>
            <a:endParaRPr lang="fr-CA"/>
          </a:p>
        </p:txBody>
      </p:sp>
      <p:sp>
        <p:nvSpPr>
          <p:cNvPr id="159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Next Week: Lecture 3</a:t>
            </a:r>
          </a:p>
        </p:txBody>
      </p:sp>
      <p:sp>
        <p:nvSpPr>
          <p:cNvPr id="159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en-US"/>
              <a:t>	</a:t>
            </a:r>
          </a:p>
          <a:p>
            <a:pPr>
              <a:buFontTx/>
              <a:buNone/>
            </a:pPr>
            <a:r>
              <a:rPr lang="en-US" sz="2400" b="1"/>
              <a:t>Project Summary Measures (or decision criteria)</a:t>
            </a:r>
          </a:p>
          <a:p>
            <a:r>
              <a:rPr lang="en-US" sz="2400"/>
              <a:t>Single Sums</a:t>
            </a:r>
          </a:p>
          <a:p>
            <a:pPr lvl="1"/>
            <a:r>
              <a:rPr lang="en-US" sz="2400"/>
              <a:t>Present and Future Worth</a:t>
            </a:r>
          </a:p>
          <a:p>
            <a:r>
              <a:rPr lang="en-US" sz="2600"/>
              <a:t>Annuities</a:t>
            </a:r>
          </a:p>
          <a:p>
            <a:r>
              <a:rPr lang="en-US" sz="2600"/>
              <a:t>Payback Methods</a:t>
            </a:r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3988" y="1066800"/>
            <a:ext cx="8990012" cy="1524000"/>
          </a:xfrm>
        </p:spPr>
        <p:txBody>
          <a:bodyPr/>
          <a:lstStyle/>
          <a:p>
            <a:r>
              <a:rPr lang="en-GB" sz="2800" b="1">
                <a:cs typeface="Times New Roman" pitchFamily="18" charset="0"/>
              </a:rPr>
              <a:t>Engineering Economics</a:t>
            </a:r>
            <a:br>
              <a:rPr lang="en-GB" sz="2800" b="1">
                <a:cs typeface="Times New Roman" pitchFamily="18" charset="0"/>
              </a:rPr>
            </a:br>
            <a:r>
              <a:rPr lang="en-GB" sz="2400" b="1">
                <a:cs typeface="Times New Roman" pitchFamily="18" charset="0"/>
              </a:rPr>
              <a:t>ECO 1192</a:t>
            </a:r>
            <a:br>
              <a:rPr lang="en-GB" sz="2400" b="1">
                <a:cs typeface="Times New Roman" pitchFamily="18" charset="0"/>
              </a:rPr>
            </a:br>
            <a:r>
              <a:rPr lang="en-GB" sz="2800" b="1">
                <a:cs typeface="Times New Roman" pitchFamily="18" charset="0"/>
              </a:rPr>
              <a:t/>
            </a:r>
            <a:br>
              <a:rPr lang="en-GB" sz="2800" b="1">
                <a:cs typeface="Times New Roman" pitchFamily="18" charset="0"/>
              </a:rPr>
            </a:br>
            <a:r>
              <a:rPr lang="en-GB" sz="2100" b="1">
                <a:cs typeface="Times New Roman" pitchFamily="18" charset="0"/>
              </a:rPr>
              <a:t>Lecture 2: </a:t>
            </a:r>
            <a:r>
              <a:rPr lang="en-GB" sz="2000" b="1">
                <a:cs typeface="Times New Roman" pitchFamily="18" charset="0"/>
              </a:rPr>
              <a:t>Time-value mechanics</a:t>
            </a:r>
            <a:endParaRPr lang="en-US" sz="2000" b="1"/>
          </a:p>
        </p:txBody>
      </p:sp>
      <p:sp>
        <p:nvSpPr>
          <p:cNvPr id="2324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124200" y="3429000"/>
            <a:ext cx="4572000" cy="1752600"/>
          </a:xfrm>
        </p:spPr>
        <p:txBody>
          <a:bodyPr/>
          <a:lstStyle/>
          <a:p>
            <a:r>
              <a:rPr lang="en-US" b="1"/>
              <a:t>Claude Théoret</a:t>
            </a:r>
          </a:p>
          <a:p>
            <a:r>
              <a:rPr lang="en-US" sz="1800" b="1"/>
              <a:t>University of Ottawa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accent2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accent2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accent2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accent2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accent2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accent2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3263</TotalTime>
  <Words>5641</Words>
  <Application>Microsoft Office PowerPoint</Application>
  <PresentationFormat>On-screen Show (4:3)</PresentationFormat>
  <Paragraphs>1770</Paragraphs>
  <Slides>104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3</vt:i4>
      </vt:variant>
      <vt:variant>
        <vt:lpstr>Embedded OLE Servers</vt:lpstr>
      </vt:variant>
      <vt:variant>
        <vt:i4>4</vt:i4>
      </vt:variant>
      <vt:variant>
        <vt:lpstr>Slide Titles</vt:lpstr>
      </vt:variant>
      <vt:variant>
        <vt:i4>104</vt:i4>
      </vt:variant>
    </vt:vector>
  </HeadingPairs>
  <TitlesOfParts>
    <vt:vector size="111" baseType="lpstr">
      <vt:lpstr>Blends</vt:lpstr>
      <vt:lpstr>Custom Design</vt:lpstr>
      <vt:lpstr>Layers</vt:lpstr>
      <vt:lpstr>ClipArt</vt:lpstr>
      <vt:lpstr>Chart</vt:lpstr>
      <vt:lpstr>Document</vt:lpstr>
      <vt:lpstr>Worksheet</vt:lpstr>
      <vt:lpstr>Engineering Economics ECO 1192  Lecture 2: Time-value mechanics</vt:lpstr>
      <vt:lpstr>Reminder: Access to course website</vt:lpstr>
      <vt:lpstr>Recommended readings</vt:lpstr>
      <vt:lpstr>Lecture objectives</vt:lpstr>
      <vt:lpstr>Which projects are valid (acceptable)?  Which project (if any) is best?</vt:lpstr>
      <vt:lpstr>What constitutes a valid or acceptable project?</vt:lpstr>
      <vt:lpstr>Frequently used symbols</vt:lpstr>
      <vt:lpstr>Working assumptions</vt:lpstr>
      <vt:lpstr>Time value of money: equivalence</vt:lpstr>
      <vt:lpstr>Importance of time (already seen)</vt:lpstr>
      <vt:lpstr>Cash flow diagrams</vt:lpstr>
      <vt:lpstr>Categories of cash flows</vt:lpstr>
      <vt:lpstr>Cash flow diagram Present Worth (PW) </vt:lpstr>
      <vt:lpstr>Cash flow diagram Future Worth (FW) </vt:lpstr>
      <vt:lpstr>Cash Flow Diagram:  Uniform Series (Annuity)</vt:lpstr>
      <vt:lpstr>Cash Flow Diagram:  Present Worth </vt:lpstr>
      <vt:lpstr>Cash Flow Diagram:  Future Worth (FW)</vt:lpstr>
      <vt:lpstr>Cash Flow Diagram:  Converting PW to an Annuity</vt:lpstr>
      <vt:lpstr>Cash Flow Diagram:  Converting FW to an Annuity</vt:lpstr>
      <vt:lpstr>Cash Flow Diagram: Linear Gradient Series (Arithmetic Series)</vt:lpstr>
      <vt:lpstr>Cash Flow Diagram: Geometric Series</vt:lpstr>
      <vt:lpstr>Cash Flow Diagram:  Irregular Series (No pattern)</vt:lpstr>
      <vt:lpstr>1. Functional Notation: Single Sum</vt:lpstr>
      <vt:lpstr>2. Functional Notation: Single Sum</vt:lpstr>
      <vt:lpstr>Interest Rates</vt:lpstr>
      <vt:lpstr>Interest Rates : Discrete or Continuous</vt:lpstr>
      <vt:lpstr>Discrete interest: simple interest</vt:lpstr>
      <vt:lpstr>Discrete Interest: compounded</vt:lpstr>
      <vt:lpstr>Discrete Interest Rate Calculations </vt:lpstr>
      <vt:lpstr>Example 1: Simple Interest</vt:lpstr>
      <vt:lpstr>Example 2: Compound Interest</vt:lpstr>
      <vt:lpstr>Interest Rate Compounding</vt:lpstr>
      <vt:lpstr>Discrete Nominal Interest Rates (r)</vt:lpstr>
      <vt:lpstr>Discrete Effective and Actual Interest Rates</vt:lpstr>
      <vt:lpstr>Example: Discrete Interest Rate</vt:lpstr>
      <vt:lpstr>PowerPoint Presentation</vt:lpstr>
      <vt:lpstr>PowerPoint Presentation</vt:lpstr>
      <vt:lpstr>PowerPoint Presentation</vt:lpstr>
      <vt:lpstr>Financial Table: Discrete Cash Flows and Discrete Compounding</vt:lpstr>
      <vt:lpstr>Continuous Nominal Interest Rates (r)</vt:lpstr>
      <vt:lpstr>Continuous Effective and Actual Interest Rates</vt:lpstr>
      <vt:lpstr>Example: Continuous Interest Rate</vt:lpstr>
      <vt:lpstr>PowerPoint Presentation</vt:lpstr>
      <vt:lpstr>Interest Rate and Cash Flow Scenarios</vt:lpstr>
      <vt:lpstr>Scenario A  Discrete Compounding and Cash Flows</vt:lpstr>
      <vt:lpstr>Interest Rate and Cash Flow Mismatch</vt:lpstr>
      <vt:lpstr>Example Frequency Mismatch</vt:lpstr>
      <vt:lpstr>Scenario B Continuous Compounding:  Discrete Cash Flows</vt:lpstr>
      <vt:lpstr>Scenario B Continuous Compounding:  Discrete Cash Flows</vt:lpstr>
      <vt:lpstr>Continuous Cash Flows</vt:lpstr>
      <vt:lpstr>SCENARIO C  Discrete Compounding &amp;  Continuous Cash Flows</vt:lpstr>
      <vt:lpstr>SCENARIO C  Discrete Compounding &amp;  Continuous Cash Flows</vt:lpstr>
      <vt:lpstr>SCENARIO D  Continuous Compounding &amp; Cash Flow</vt:lpstr>
      <vt:lpstr>Interest Rate Factors</vt:lpstr>
      <vt:lpstr>PowerPoint Presentation</vt:lpstr>
      <vt:lpstr>PowerPoint Presentation</vt:lpstr>
      <vt:lpstr>Discrete Single Sums: Present (PW) and Future Worth (FW)</vt:lpstr>
      <vt:lpstr>Cash Flow Diagram: Single Sum (PW) </vt:lpstr>
      <vt:lpstr>Financial Table</vt:lpstr>
      <vt:lpstr>Cash Flow Diagram: Single Sum (FW) </vt:lpstr>
      <vt:lpstr>Financial Table</vt:lpstr>
      <vt:lpstr>Examples: Single Sums </vt:lpstr>
      <vt:lpstr>PowerPoint Presentation</vt:lpstr>
      <vt:lpstr>PowerPoint Presentation</vt:lpstr>
      <vt:lpstr>Annuities</vt:lpstr>
      <vt:lpstr>Financial Table</vt:lpstr>
      <vt:lpstr>Annuities</vt:lpstr>
      <vt:lpstr>Financial Table</vt:lpstr>
      <vt:lpstr>PowerPoint Presentation</vt:lpstr>
      <vt:lpstr>Uniform or Constant Series</vt:lpstr>
      <vt:lpstr>Example: (F/A,i%,N)</vt:lpstr>
      <vt:lpstr>PowerPoint Presentation</vt:lpstr>
      <vt:lpstr>Example: (P/A,i%,N)</vt:lpstr>
      <vt:lpstr>PowerPoint Presentation</vt:lpstr>
      <vt:lpstr>Example: (A/F,i%,N)</vt:lpstr>
      <vt:lpstr>PowerPoint Presentation</vt:lpstr>
      <vt:lpstr>Example: (A/P,i%,N)</vt:lpstr>
      <vt:lpstr>PowerPoint Presentation</vt:lpstr>
      <vt:lpstr> Linear Gradient Series (Arithmetic Series)</vt:lpstr>
      <vt:lpstr>PowerPoint Presentation</vt:lpstr>
      <vt:lpstr>Conversion of linear gradient series to an annuity (uniform series)</vt:lpstr>
      <vt:lpstr>Conversion of linear gradient series to an annuity (uniform series)</vt:lpstr>
      <vt:lpstr>Conversion of linear gradient series to an annuity (uniform series)</vt:lpstr>
      <vt:lpstr>Arithmetic Gradient Series</vt:lpstr>
      <vt:lpstr>Arithmetic Series</vt:lpstr>
      <vt:lpstr>Arithmetic Gradient Series</vt:lpstr>
      <vt:lpstr>Example: Increasing Arithmetic Gradient Series</vt:lpstr>
      <vt:lpstr>Annuity</vt:lpstr>
      <vt:lpstr>PowerPoint Presentation</vt:lpstr>
      <vt:lpstr>Decreasing Arithmetic Gradient Series</vt:lpstr>
      <vt:lpstr>Geometric Series</vt:lpstr>
      <vt:lpstr>PowerPoint Presentation</vt:lpstr>
      <vt:lpstr>Geometric Series</vt:lpstr>
      <vt:lpstr>Geometric Series: Example 1 (i% ≠  k%)</vt:lpstr>
      <vt:lpstr>Geometric Series:  Example (i% ≠ k%)</vt:lpstr>
      <vt:lpstr>Geometric Series: Example 2 (i% = k%)</vt:lpstr>
      <vt:lpstr>Limiting Factors</vt:lpstr>
      <vt:lpstr>Example: Frequency Mismatch (Cash Flow and Interest Compounding)</vt:lpstr>
      <vt:lpstr>Excel Function: NPV</vt:lpstr>
      <vt:lpstr>Excel Function: PV</vt:lpstr>
      <vt:lpstr>Excel Function: FV</vt:lpstr>
      <vt:lpstr>Excel Function: PV</vt:lpstr>
      <vt:lpstr>Next Week: Lecture 3</vt:lpstr>
      <vt:lpstr>Engineering Economics ECO 1192  Lecture 2: Time-value mechanics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claude</dc:creator>
  <cp:lastModifiedBy>claude</cp:lastModifiedBy>
  <cp:revision>247</cp:revision>
  <cp:lastPrinted>1601-01-01T00:00:00Z</cp:lastPrinted>
  <dcterms:created xsi:type="dcterms:W3CDTF">1601-01-01T00:00:00Z</dcterms:created>
  <dcterms:modified xsi:type="dcterms:W3CDTF">2012-09-02T14:33:20Z</dcterms:modified>
</cp:coreProperties>
</file>