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7" r:id="rId7"/>
    <p:sldId id="261" r:id="rId8"/>
    <p:sldId id="268" r:id="rId9"/>
    <p:sldId id="262" r:id="rId10"/>
    <p:sldId id="263" r:id="rId11"/>
    <p:sldId id="264" r:id="rId12"/>
    <p:sldId id="272" r:id="rId13"/>
    <p:sldId id="265" r:id="rId14"/>
    <p:sldId id="266" r:id="rId15"/>
    <p:sldId id="269" r:id="rId16"/>
    <p:sldId id="270" r:id="rId17"/>
    <p:sldId id="271" r:id="rId18"/>
    <p:sldId id="273" r:id="rId19"/>
    <p:sldId id="274" r:id="rId20"/>
    <p:sldId id="275" r:id="rId21"/>
    <p:sldId id="276" r:id="rId22"/>
    <p:sldId id="277" r:id="rId23"/>
    <p:sldId id="278"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65" d="100"/>
          <a:sy n="65" d="100"/>
        </p:scale>
        <p:origin x="-120" y="-41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printerSettings" Target="printerSettings/printerSettings1.bin"/><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CA"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a:p>
        </p:txBody>
      </p:sp>
      <p:sp>
        <p:nvSpPr>
          <p:cNvPr id="4" name="Date Placeholder 3"/>
          <p:cNvSpPr>
            <a:spLocks noGrp="1"/>
          </p:cNvSpPr>
          <p:nvPr>
            <p:ph type="dt" sz="half" idx="10"/>
          </p:nvPr>
        </p:nvSpPr>
        <p:spPr/>
        <p:txBody>
          <a:bodyPr/>
          <a:lstStyle/>
          <a:p>
            <a:fld id="{9C5DF6F5-28CE-4A41-BE17-030472FC56F5}" type="datetimeFigureOut">
              <a:rPr lang="en-US" smtClean="0"/>
              <a:t>2012-12-12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619484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C5DF6F5-28CE-4A41-BE17-030472FC56F5}" type="datetimeFigureOut">
              <a:rPr lang="en-US" smtClean="0"/>
              <a:t>2012-12-12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7524348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CA"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9C5DF6F5-28CE-4A41-BE17-030472FC56F5}" type="datetimeFigureOut">
              <a:rPr lang="en-US" smtClean="0"/>
              <a:t>2012-12-12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15705694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9C5DF6F5-28CE-4A41-BE17-030472FC56F5}" type="datetimeFigureOut">
              <a:rPr lang="en-US" smtClean="0"/>
              <a:t>2012-12-12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2558928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9C5DF6F5-28CE-4A41-BE17-030472FC56F5}" type="datetimeFigureOut">
              <a:rPr lang="en-US" smtClean="0"/>
              <a:t>2012-12-12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21089941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Date Placeholder 2"/>
          <p:cNvSpPr>
            <a:spLocks noGrp="1"/>
          </p:cNvSpPr>
          <p:nvPr>
            <p:ph type="dt" sz="half" idx="10"/>
          </p:nvPr>
        </p:nvSpPr>
        <p:spPr/>
        <p:txBody>
          <a:bodyPr/>
          <a:lstStyle/>
          <a:p>
            <a:fld id="{9C5DF6F5-28CE-4A41-BE17-030472FC56F5}" type="datetimeFigureOut">
              <a:rPr lang="en-US" smtClean="0"/>
              <a:t>2012-12-12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420984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5DF6F5-28CE-4A41-BE17-030472FC56F5}" type="datetimeFigureOut">
              <a:rPr lang="en-US" smtClean="0"/>
              <a:t>2012-12-12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16805362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CA"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C5DF6F5-28CE-4A41-BE17-030472FC56F5}" type="datetimeFigureOut">
              <a:rPr lang="en-US" smtClean="0"/>
              <a:t>2012-12-12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90476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CA"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9C5DF6F5-28CE-4A41-BE17-030472FC56F5}" type="datetimeFigureOut">
              <a:rPr lang="en-US" smtClean="0"/>
              <a:t>2012-12-12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18444925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C5DF6F5-28CE-4A41-BE17-030472FC56F5}" type="datetimeFigureOut">
              <a:rPr lang="en-US" smtClean="0"/>
              <a:t>2012-12-12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1751899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CA"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9C5DF6F5-28CE-4A41-BE17-030472FC56F5}" type="datetimeFigureOut">
              <a:rPr lang="en-US" smtClean="0"/>
              <a:t>2012-12-12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1769E68-376A-464A-BE36-03E314751DD0}" type="slidenum">
              <a:rPr lang="en-US" smtClean="0"/>
              <a:t>‹#›</a:t>
            </a:fld>
            <a:endParaRPr lang="en-US"/>
          </a:p>
        </p:txBody>
      </p:sp>
    </p:spTree>
    <p:extLst>
      <p:ext uri="{BB962C8B-B14F-4D97-AF65-F5344CB8AC3E}">
        <p14:creationId xmlns:p14="http://schemas.microsoft.com/office/powerpoint/2010/main" val="176564418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CA"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5DF6F5-28CE-4A41-BE17-030472FC56F5}" type="datetimeFigureOut">
              <a:rPr lang="en-US" smtClean="0"/>
              <a:t>2012-12-12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769E68-376A-464A-BE36-03E314751DD0}" type="slidenum">
              <a:rPr lang="en-US" smtClean="0"/>
              <a:t>‹#›</a:t>
            </a:fld>
            <a:endParaRPr lang="en-US"/>
          </a:p>
        </p:txBody>
      </p:sp>
    </p:spTree>
    <p:extLst>
      <p:ext uri="{BB962C8B-B14F-4D97-AF65-F5344CB8AC3E}">
        <p14:creationId xmlns:p14="http://schemas.microsoft.com/office/powerpoint/2010/main" val="1562186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png"/><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Language acquisition II </a:t>
            </a:r>
            <a:endParaRPr lang="en-US" dirty="0"/>
          </a:p>
        </p:txBody>
      </p:sp>
      <p:sp>
        <p:nvSpPr>
          <p:cNvPr id="3" name="Subtitle 2"/>
          <p:cNvSpPr>
            <a:spLocks noGrp="1"/>
          </p:cNvSpPr>
          <p:nvPr>
            <p:ph type="subTitle" idx="1"/>
          </p:nvPr>
        </p:nvSpPr>
        <p:spPr/>
        <p:txBody>
          <a:bodyPr/>
          <a:lstStyle/>
          <a:p>
            <a:r>
              <a:rPr lang="en-US" dirty="0" smtClean="0"/>
              <a:t>LIN 1300 Study Notes </a:t>
            </a:r>
            <a:endParaRPr lang="en-US" dirty="0"/>
          </a:p>
        </p:txBody>
      </p:sp>
    </p:spTree>
    <p:extLst>
      <p:ext uri="{BB962C8B-B14F-4D97-AF65-F5344CB8AC3E}">
        <p14:creationId xmlns:p14="http://schemas.microsoft.com/office/powerpoint/2010/main" val="4622863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12 months- The naming insight</a:t>
            </a:r>
            <a:endParaRPr lang="en-US" dirty="0"/>
          </a:p>
        </p:txBody>
      </p:sp>
      <p:sp>
        <p:nvSpPr>
          <p:cNvPr id="3" name="Content Placeholder 2"/>
          <p:cNvSpPr>
            <a:spLocks noGrp="1"/>
          </p:cNvSpPr>
          <p:nvPr>
            <p:ph idx="1"/>
          </p:nvPr>
        </p:nvSpPr>
        <p:spPr/>
        <p:txBody>
          <a:bodyPr>
            <a:normAutofit fontScale="70000" lnSpcReduction="20000"/>
          </a:bodyPr>
          <a:lstStyle/>
          <a:p>
            <a:pPr marL="0" indent="0">
              <a:spcBef>
                <a:spcPct val="0"/>
              </a:spcBef>
              <a:buNone/>
            </a:pPr>
            <a:r>
              <a:rPr lang="en-US" dirty="0" smtClean="0"/>
              <a:t>Children’s first utterances usually serve 3 purposes:</a:t>
            </a:r>
          </a:p>
          <a:p>
            <a:pPr>
              <a:spcBef>
                <a:spcPct val="0"/>
              </a:spcBef>
              <a:buFontTx/>
              <a:buAutoNum type="arabicPeriod"/>
            </a:pPr>
            <a:r>
              <a:rPr lang="en-US" dirty="0" smtClean="0"/>
              <a:t>To get someone’s attention</a:t>
            </a:r>
          </a:p>
          <a:p>
            <a:pPr>
              <a:spcBef>
                <a:spcPct val="0"/>
              </a:spcBef>
              <a:buFontTx/>
              <a:buAutoNum type="arabicPeriod"/>
            </a:pPr>
            <a:r>
              <a:rPr lang="en-US" dirty="0" smtClean="0"/>
              <a:t>To direct attention to an object or event</a:t>
            </a:r>
          </a:p>
          <a:p>
            <a:pPr>
              <a:spcBef>
                <a:spcPct val="0"/>
              </a:spcBef>
              <a:buFontTx/>
              <a:buAutoNum type="arabicPeriod"/>
            </a:pPr>
            <a:r>
              <a:rPr lang="en-US" dirty="0" smtClean="0"/>
              <a:t>To get something they want</a:t>
            </a:r>
          </a:p>
          <a:p>
            <a:endParaRPr lang="en-GB" dirty="0" smtClean="0"/>
          </a:p>
          <a:p>
            <a:pPr marL="0" indent="0">
              <a:spcBef>
                <a:spcPct val="0"/>
              </a:spcBef>
              <a:buNone/>
            </a:pPr>
            <a:r>
              <a:rPr lang="en-US" dirty="0" smtClean="0"/>
              <a:t>Children begin by naming the thing referred to. This is called </a:t>
            </a:r>
            <a:r>
              <a:rPr lang="en-US" b="1" dirty="0" smtClean="0"/>
              <a:t>the naming insight</a:t>
            </a:r>
            <a:endParaRPr lang="en-US" dirty="0" smtClean="0"/>
          </a:p>
          <a:p>
            <a:pPr>
              <a:spcBef>
                <a:spcPct val="0"/>
              </a:spcBef>
            </a:pPr>
            <a:endParaRPr lang="en-US" dirty="0" smtClean="0"/>
          </a:p>
          <a:p>
            <a:pPr marL="0" indent="0">
              <a:spcBef>
                <a:spcPct val="0"/>
              </a:spcBef>
              <a:buNone/>
            </a:pPr>
            <a:r>
              <a:rPr lang="en-US" dirty="0" smtClean="0"/>
              <a:t>Many of the remarks at this stage are single words, either the names of things or words such as there, look, want, more, </a:t>
            </a:r>
            <a:r>
              <a:rPr lang="en-US" dirty="0" err="1" smtClean="0"/>
              <a:t>allgone</a:t>
            </a:r>
            <a:r>
              <a:rPr lang="en-US" dirty="0" smtClean="0"/>
              <a:t>. </a:t>
            </a:r>
          </a:p>
          <a:p>
            <a:pPr marL="0" indent="0">
              <a:spcBef>
                <a:spcPct val="0"/>
              </a:spcBef>
              <a:buNone/>
            </a:pPr>
            <a:endParaRPr lang="en-US" dirty="0" smtClean="0"/>
          </a:p>
          <a:p>
            <a:pPr marL="0" indent="0">
              <a:spcBef>
                <a:spcPct val="0"/>
              </a:spcBef>
              <a:buNone/>
            </a:pPr>
            <a:r>
              <a:rPr lang="en-US" dirty="0" smtClean="0"/>
              <a:t>They are often referred to as operators because here (as opposed to their function in adult speech), they serve to convey the whole of the child’s meaning or intention. </a:t>
            </a:r>
          </a:p>
          <a:p>
            <a:endParaRPr lang="en-GB" dirty="0" smtClean="0"/>
          </a:p>
          <a:p>
            <a:endParaRPr lang="en-US" dirty="0"/>
          </a:p>
        </p:txBody>
      </p:sp>
    </p:spTree>
    <p:extLst>
      <p:ext uri="{BB962C8B-B14F-4D97-AF65-F5344CB8AC3E}">
        <p14:creationId xmlns:p14="http://schemas.microsoft.com/office/powerpoint/2010/main" val="3732245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4. 18 months- 2-word utterances</a:t>
            </a:r>
            <a:endParaRPr lang="en-US" dirty="0"/>
          </a:p>
        </p:txBody>
      </p:sp>
      <p:sp>
        <p:nvSpPr>
          <p:cNvPr id="3" name="Content Placeholder 2"/>
          <p:cNvSpPr>
            <a:spLocks noGrp="1"/>
          </p:cNvSpPr>
          <p:nvPr>
            <p:ph idx="1"/>
          </p:nvPr>
        </p:nvSpPr>
        <p:spPr/>
        <p:txBody>
          <a:bodyPr>
            <a:normAutofit fontScale="55000" lnSpcReduction="20000"/>
          </a:bodyPr>
          <a:lstStyle/>
          <a:p>
            <a:r>
              <a:rPr lang="en-US" dirty="0" smtClean="0"/>
              <a:t>2 word utterances/ simple utterances</a:t>
            </a:r>
          </a:p>
          <a:p>
            <a:r>
              <a:rPr lang="en-US" dirty="0" smtClean="0"/>
              <a:t>Ex. Daddy car= their father’s car </a:t>
            </a:r>
          </a:p>
          <a:p>
            <a:r>
              <a:rPr lang="en-US" dirty="0" smtClean="0"/>
              <a:t>Children start speaking not fully for the purpose of drawing attention to themselves </a:t>
            </a:r>
          </a:p>
          <a:p>
            <a:r>
              <a:rPr lang="en-US" dirty="0" smtClean="0"/>
              <a:t>Their lexicon contains about 50 words </a:t>
            </a:r>
          </a:p>
          <a:p>
            <a:r>
              <a:rPr lang="en-US" dirty="0" smtClean="0"/>
              <a:t>Developments are measured by questionnaires given to the parents to observe in their children  </a:t>
            </a:r>
          </a:p>
          <a:p>
            <a:r>
              <a:rPr lang="en-US" dirty="0" smtClean="0"/>
              <a:t>Acquisition is slow, about 50 words learned in about 6 months</a:t>
            </a:r>
          </a:p>
          <a:p>
            <a:endParaRPr lang="en-US" dirty="0"/>
          </a:p>
          <a:p>
            <a:r>
              <a:rPr lang="en-US" dirty="0" smtClean="0"/>
              <a:t>Common utterances include:</a:t>
            </a:r>
          </a:p>
          <a:p>
            <a:r>
              <a:rPr lang="en-US" dirty="0" smtClean="0"/>
              <a:t>Making rudimentary statements, Ex. all gone milk</a:t>
            </a:r>
          </a:p>
          <a:p>
            <a:r>
              <a:rPr lang="en-US" dirty="0" smtClean="0"/>
              <a:t>Making requests Ex. more milk</a:t>
            </a:r>
          </a:p>
          <a:p>
            <a:r>
              <a:rPr lang="en-US" dirty="0" smtClean="0"/>
              <a:t>Relating objects to other things, places, people etc.</a:t>
            </a:r>
          </a:p>
          <a:p>
            <a:r>
              <a:rPr lang="en-US" dirty="0" smtClean="0"/>
              <a:t>Ex. daddy car </a:t>
            </a:r>
          </a:p>
          <a:p>
            <a:r>
              <a:rPr lang="en-US" dirty="0" smtClean="0"/>
              <a:t>In common with the one word stage, children typically concentrate on the present state of things – describing or relating things and events in their world.</a:t>
            </a:r>
          </a:p>
          <a:p>
            <a:endParaRPr lang="en-US" dirty="0" smtClean="0"/>
          </a:p>
          <a:p>
            <a:endParaRPr lang="en-US" dirty="0"/>
          </a:p>
        </p:txBody>
      </p:sp>
    </p:spTree>
    <p:extLst>
      <p:ext uri="{BB962C8B-B14F-4D97-AF65-F5344CB8AC3E}">
        <p14:creationId xmlns:p14="http://schemas.microsoft.com/office/powerpoint/2010/main" val="21844176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5. 24 months- Multi word utterances</a:t>
            </a:r>
            <a:endParaRPr lang="en-US" dirty="0"/>
          </a:p>
        </p:txBody>
      </p:sp>
      <p:sp>
        <p:nvSpPr>
          <p:cNvPr id="3" name="Content Placeholder 2"/>
          <p:cNvSpPr>
            <a:spLocks noGrp="1"/>
          </p:cNvSpPr>
          <p:nvPr>
            <p:ph idx="1"/>
          </p:nvPr>
        </p:nvSpPr>
        <p:spPr>
          <a:xfrm>
            <a:off x="457200" y="1504461"/>
            <a:ext cx="8229600" cy="5392616"/>
          </a:xfrm>
        </p:spPr>
        <p:txBody>
          <a:bodyPr>
            <a:normAutofit fontScale="70000" lnSpcReduction="20000"/>
          </a:bodyPr>
          <a:lstStyle/>
          <a:p>
            <a:r>
              <a:rPr lang="en-GB" dirty="0" smtClean="0"/>
              <a:t>Function words missing; sequence of acquisition of grammatical morphemes is the same for all children</a:t>
            </a:r>
          </a:p>
          <a:p>
            <a:r>
              <a:rPr lang="en-US" dirty="0" smtClean="0"/>
              <a:t>Contain content not function words.</a:t>
            </a:r>
          </a:p>
          <a:p>
            <a:r>
              <a:rPr lang="en-US" dirty="0" smtClean="0"/>
              <a:t>Huge vocabulary spurt as well as emergence of morphemes. </a:t>
            </a:r>
          </a:p>
          <a:p>
            <a:r>
              <a:rPr lang="en-US" dirty="0" smtClean="0"/>
              <a:t>Telegraphic style utterances  </a:t>
            </a:r>
          </a:p>
          <a:p>
            <a:r>
              <a:rPr lang="en-US" dirty="0" smtClean="0"/>
              <a:t>They will p</a:t>
            </a:r>
            <a:r>
              <a:rPr lang="en-US" dirty="0" smtClean="0"/>
              <a:t>roduce multiple word sentences </a:t>
            </a:r>
          </a:p>
          <a:p>
            <a:r>
              <a:rPr lang="en-US" dirty="0" smtClean="0"/>
              <a:t>Can express fairly complex meaning by expressing statements in a few word sentences</a:t>
            </a:r>
          </a:p>
          <a:p>
            <a:r>
              <a:rPr lang="en-US" dirty="0" smtClean="0"/>
              <a:t>Will leave out articles and morphemes, only uses very simple ways of expression </a:t>
            </a:r>
          </a:p>
          <a:p>
            <a:endParaRPr lang="en-US" dirty="0" smtClean="0"/>
          </a:p>
          <a:p>
            <a:r>
              <a:rPr lang="en-US" dirty="0" smtClean="0"/>
              <a:t>Lexical explosion- A period in which a child learns 4-10 new words a day</a:t>
            </a:r>
          </a:p>
          <a:p>
            <a:r>
              <a:rPr lang="en-US" dirty="0" smtClean="0"/>
              <a:t>The lexicon grows quickly to 200-300 words</a:t>
            </a:r>
            <a:endParaRPr lang="en-US" dirty="0"/>
          </a:p>
          <a:p>
            <a:r>
              <a:rPr lang="en-US" dirty="0" smtClean="0"/>
              <a:t>Multi word “telegraphic” utterances</a:t>
            </a:r>
          </a:p>
          <a:p>
            <a:r>
              <a:rPr lang="en-US" dirty="0" smtClean="0"/>
              <a:t>Ex. He no bite you</a:t>
            </a:r>
            <a:endParaRPr lang="en-US" dirty="0" smtClean="0"/>
          </a:p>
          <a:p>
            <a:endParaRPr lang="en-US" dirty="0"/>
          </a:p>
        </p:txBody>
      </p:sp>
    </p:spTree>
    <p:extLst>
      <p:ext uri="{BB962C8B-B14F-4D97-AF65-F5344CB8AC3E}">
        <p14:creationId xmlns:p14="http://schemas.microsoft.com/office/powerpoint/2010/main" val="3177995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 30 months- complex sentences </a:t>
            </a:r>
            <a:endParaRPr lang="en-US" dirty="0"/>
          </a:p>
        </p:txBody>
      </p:sp>
      <p:sp>
        <p:nvSpPr>
          <p:cNvPr id="3" name="Content Placeholder 2"/>
          <p:cNvSpPr>
            <a:spLocks noGrp="1"/>
          </p:cNvSpPr>
          <p:nvPr>
            <p:ph idx="1"/>
          </p:nvPr>
        </p:nvSpPr>
        <p:spPr>
          <a:xfrm>
            <a:off x="457200" y="1211385"/>
            <a:ext cx="8229600" cy="5646615"/>
          </a:xfrm>
        </p:spPr>
        <p:txBody>
          <a:bodyPr>
            <a:normAutofit fontScale="85000" lnSpcReduction="10000"/>
          </a:bodyPr>
          <a:lstStyle/>
          <a:p>
            <a:pPr>
              <a:lnSpc>
                <a:spcPct val="90000"/>
              </a:lnSpc>
              <a:spcBef>
                <a:spcPct val="0"/>
              </a:spcBef>
            </a:pPr>
            <a:endParaRPr lang="en-US" dirty="0" smtClean="0"/>
          </a:p>
          <a:p>
            <a:r>
              <a:rPr lang="en-US" dirty="0" smtClean="0"/>
              <a:t>The grammar becomes more complex</a:t>
            </a:r>
          </a:p>
          <a:p>
            <a:r>
              <a:rPr lang="en-US" dirty="0" smtClean="0"/>
              <a:t>Development of morphological system</a:t>
            </a:r>
          </a:p>
          <a:p>
            <a:r>
              <a:rPr lang="en-US" dirty="0" smtClean="0"/>
              <a:t>Use of more complex syntactic structures </a:t>
            </a:r>
          </a:p>
          <a:p>
            <a:r>
              <a:rPr lang="en-US" dirty="0" smtClean="0"/>
              <a:t>30 months- adult/ complex sentences </a:t>
            </a:r>
          </a:p>
          <a:p>
            <a:r>
              <a:rPr lang="en-US" dirty="0" smtClean="0"/>
              <a:t>From 30 months onwards, will acquire the morphosyntactic system required of their first language </a:t>
            </a:r>
          </a:p>
          <a:p>
            <a:pPr marL="0" indent="0">
              <a:buNone/>
            </a:pPr>
            <a:r>
              <a:rPr lang="en-US" dirty="0" smtClean="0"/>
              <a:t> </a:t>
            </a:r>
          </a:p>
          <a:p>
            <a:r>
              <a:rPr lang="en-US" dirty="0" smtClean="0"/>
              <a:t>You don’t need to teach a child how to speak a first language, they pick it up if they are exposed to it </a:t>
            </a:r>
          </a:p>
          <a:p>
            <a:r>
              <a:rPr lang="en-US" dirty="0" smtClean="0"/>
              <a:t>This is attributed to the guidance we receive from Universal Grammar</a:t>
            </a:r>
          </a:p>
          <a:p>
            <a:endParaRPr lang="en-US" dirty="0" smtClean="0"/>
          </a:p>
        </p:txBody>
      </p:sp>
      <p:sp>
        <p:nvSpPr>
          <p:cNvPr id="4" name="TextBox 3"/>
          <p:cNvSpPr txBox="1"/>
          <p:nvPr/>
        </p:nvSpPr>
        <p:spPr>
          <a:xfrm>
            <a:off x="1621692" y="2754923"/>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562843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30 months+</a:t>
            </a:r>
            <a:endParaRPr lang="en-US" dirty="0"/>
          </a:p>
        </p:txBody>
      </p:sp>
      <p:sp>
        <p:nvSpPr>
          <p:cNvPr id="3" name="Content Placeholder 2"/>
          <p:cNvSpPr>
            <a:spLocks noGrp="1"/>
          </p:cNvSpPr>
          <p:nvPr>
            <p:ph idx="1"/>
          </p:nvPr>
        </p:nvSpPr>
        <p:spPr/>
        <p:txBody>
          <a:bodyPr>
            <a:normAutofit fontScale="70000" lnSpcReduction="20000"/>
          </a:bodyPr>
          <a:lstStyle/>
          <a:p>
            <a:pPr>
              <a:lnSpc>
                <a:spcPct val="90000"/>
              </a:lnSpc>
              <a:spcBef>
                <a:spcPct val="0"/>
              </a:spcBef>
            </a:pPr>
            <a:r>
              <a:rPr lang="en-US" dirty="0" smtClean="0"/>
              <a:t>Children often around 3 begin to use increasingly complex sentence structures, they also begin to make a range of requests , explain things and ask for explanations and question things </a:t>
            </a:r>
          </a:p>
          <a:p>
            <a:pPr>
              <a:lnSpc>
                <a:spcPct val="90000"/>
              </a:lnSpc>
              <a:spcBef>
                <a:spcPct val="0"/>
              </a:spcBef>
            </a:pPr>
            <a:endParaRPr lang="en-US" dirty="0" smtClean="0"/>
          </a:p>
          <a:p>
            <a:pPr>
              <a:lnSpc>
                <a:spcPct val="90000"/>
              </a:lnSpc>
              <a:spcBef>
                <a:spcPct val="0"/>
              </a:spcBef>
            </a:pPr>
            <a:r>
              <a:rPr lang="en-US" dirty="0" smtClean="0"/>
              <a:t>Because children are now able to use complex sentence structures, they have flexible language tools for conveying a wide range of meanings. Perhaps the most striking development is their grasp of language/ language competence and use/ language performance of abstract verbs</a:t>
            </a:r>
          </a:p>
          <a:p>
            <a:pPr>
              <a:lnSpc>
                <a:spcPct val="90000"/>
              </a:lnSpc>
              <a:spcBef>
                <a:spcPct val="0"/>
              </a:spcBef>
            </a:pPr>
            <a:endParaRPr lang="en-US" dirty="0" smtClean="0"/>
          </a:p>
          <a:p>
            <a:pPr>
              <a:lnSpc>
                <a:spcPct val="90000"/>
              </a:lnSpc>
              <a:spcBef>
                <a:spcPct val="0"/>
              </a:spcBef>
            </a:pPr>
            <a:r>
              <a:rPr lang="en-US" dirty="0" smtClean="0"/>
              <a:t>Children in this stage begin to express meaning indirectly replacing imperatives (give me) with questions (can I have) when these suit their purposes better. </a:t>
            </a:r>
          </a:p>
          <a:p>
            <a:pPr>
              <a:lnSpc>
                <a:spcPct val="90000"/>
              </a:lnSpc>
              <a:spcBef>
                <a:spcPct val="0"/>
              </a:spcBef>
            </a:pPr>
            <a:endParaRPr lang="en-US" dirty="0" smtClean="0"/>
          </a:p>
          <a:p>
            <a:pPr>
              <a:lnSpc>
                <a:spcPct val="90000"/>
              </a:lnSpc>
              <a:spcBef>
                <a:spcPct val="0"/>
              </a:spcBef>
            </a:pPr>
            <a:r>
              <a:rPr lang="en-US" dirty="0" smtClean="0"/>
              <a:t>Children use questions and negation easily </a:t>
            </a:r>
          </a:p>
          <a:p>
            <a:pPr>
              <a:lnSpc>
                <a:spcPct val="90000"/>
              </a:lnSpc>
              <a:spcBef>
                <a:spcPct val="0"/>
              </a:spcBef>
            </a:pPr>
            <a:r>
              <a:rPr lang="en-US" dirty="0" smtClean="0"/>
              <a:t>Children start to use (often implied) relative clauses, e.g. I want the pen (that) Mummy gave me.</a:t>
            </a:r>
          </a:p>
          <a:p>
            <a:endParaRPr lang="en-US" dirty="0"/>
          </a:p>
        </p:txBody>
      </p:sp>
    </p:spTree>
    <p:extLst>
      <p:ext uri="{BB962C8B-B14F-4D97-AF65-F5344CB8AC3E}">
        <p14:creationId xmlns:p14="http://schemas.microsoft.com/office/powerpoint/2010/main" val="3756186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5 years + </a:t>
            </a:r>
            <a:endParaRPr lang="en-US" dirty="0"/>
          </a:p>
        </p:txBody>
      </p:sp>
      <p:sp>
        <p:nvSpPr>
          <p:cNvPr id="3" name="Content Placeholder 2"/>
          <p:cNvSpPr>
            <a:spLocks noGrp="1"/>
          </p:cNvSpPr>
          <p:nvPr>
            <p:ph idx="1"/>
          </p:nvPr>
        </p:nvSpPr>
        <p:spPr/>
        <p:txBody>
          <a:bodyPr>
            <a:normAutofit fontScale="62500" lnSpcReduction="20000"/>
          </a:bodyPr>
          <a:lstStyle/>
          <a:p>
            <a:pPr>
              <a:lnSpc>
                <a:spcPct val="90000"/>
              </a:lnSpc>
              <a:spcBef>
                <a:spcPct val="0"/>
              </a:spcBef>
            </a:pPr>
            <a:r>
              <a:rPr lang="en-US" dirty="0" smtClean="0"/>
              <a:t>By around age 5 children frequently use language to do all the things they need it for:</a:t>
            </a:r>
          </a:p>
          <a:p>
            <a:pPr>
              <a:lnSpc>
                <a:spcPct val="90000"/>
              </a:lnSpc>
              <a:spcBef>
                <a:spcPct val="0"/>
              </a:spcBef>
            </a:pPr>
            <a:r>
              <a:rPr lang="en-US" dirty="0" smtClean="0"/>
              <a:t>Giving information</a:t>
            </a:r>
          </a:p>
          <a:p>
            <a:pPr>
              <a:lnSpc>
                <a:spcPct val="90000"/>
              </a:lnSpc>
              <a:spcBef>
                <a:spcPct val="0"/>
              </a:spcBef>
            </a:pPr>
            <a:r>
              <a:rPr lang="en-US" dirty="0" smtClean="0"/>
              <a:t>Asking and answering questions of various kinds</a:t>
            </a:r>
          </a:p>
          <a:p>
            <a:pPr>
              <a:lnSpc>
                <a:spcPct val="90000"/>
              </a:lnSpc>
              <a:spcBef>
                <a:spcPct val="0"/>
              </a:spcBef>
            </a:pPr>
            <a:r>
              <a:rPr lang="en-US" dirty="0" smtClean="0"/>
              <a:t>Requesting (directly and indirectly)</a:t>
            </a:r>
          </a:p>
          <a:p>
            <a:pPr>
              <a:lnSpc>
                <a:spcPct val="90000"/>
              </a:lnSpc>
              <a:spcBef>
                <a:spcPct val="0"/>
              </a:spcBef>
            </a:pPr>
            <a:r>
              <a:rPr lang="en-US" dirty="0" smtClean="0"/>
              <a:t>Suggesting</a:t>
            </a:r>
          </a:p>
          <a:p>
            <a:pPr>
              <a:lnSpc>
                <a:spcPct val="90000"/>
              </a:lnSpc>
              <a:spcBef>
                <a:spcPct val="0"/>
              </a:spcBef>
            </a:pPr>
            <a:r>
              <a:rPr lang="en-US" dirty="0" smtClean="0"/>
              <a:t>Offering</a:t>
            </a:r>
          </a:p>
          <a:p>
            <a:pPr>
              <a:lnSpc>
                <a:spcPct val="90000"/>
              </a:lnSpc>
              <a:spcBef>
                <a:spcPct val="0"/>
              </a:spcBef>
            </a:pPr>
            <a:r>
              <a:rPr lang="en-US" dirty="0" smtClean="0"/>
              <a:t>Stating intentions/asking about those of others</a:t>
            </a:r>
          </a:p>
          <a:p>
            <a:pPr>
              <a:lnSpc>
                <a:spcPct val="90000"/>
              </a:lnSpc>
              <a:spcBef>
                <a:spcPct val="0"/>
              </a:spcBef>
            </a:pPr>
            <a:r>
              <a:rPr lang="en-US" dirty="0" smtClean="0"/>
              <a:t>Expressing feelings and attitudes and asking about those of others.</a:t>
            </a:r>
          </a:p>
          <a:p>
            <a:pPr>
              <a:lnSpc>
                <a:spcPct val="90000"/>
              </a:lnSpc>
              <a:spcBef>
                <a:spcPct val="0"/>
              </a:spcBef>
            </a:pPr>
            <a:endParaRPr lang="en-US" dirty="0" smtClean="0"/>
          </a:p>
          <a:p>
            <a:pPr>
              <a:lnSpc>
                <a:spcPct val="90000"/>
              </a:lnSpc>
              <a:spcBef>
                <a:spcPct val="0"/>
              </a:spcBef>
            </a:pPr>
            <a:r>
              <a:rPr lang="en-US" dirty="0" smtClean="0"/>
              <a:t>In terms of meaning, children are now able to talk about things hypothetically or conditionally (if you do that, it’ll…) or explain the conditions required for something to happen (you’ve got to switch that on first…). </a:t>
            </a:r>
          </a:p>
          <a:p>
            <a:pPr>
              <a:lnSpc>
                <a:spcPct val="90000"/>
              </a:lnSpc>
              <a:spcBef>
                <a:spcPct val="0"/>
              </a:spcBef>
            </a:pPr>
            <a:r>
              <a:rPr lang="en-US" dirty="0" smtClean="0"/>
              <a:t>They start to make references to past and future – they talk about particular times (e.g. before bedtime). </a:t>
            </a:r>
          </a:p>
          <a:p>
            <a:pPr>
              <a:lnSpc>
                <a:spcPct val="90000"/>
              </a:lnSpc>
              <a:spcBef>
                <a:spcPct val="0"/>
              </a:spcBef>
            </a:pPr>
            <a:endParaRPr lang="en-US" dirty="0"/>
          </a:p>
          <a:p>
            <a:pPr>
              <a:lnSpc>
                <a:spcPct val="90000"/>
              </a:lnSpc>
              <a:spcBef>
                <a:spcPct val="0"/>
              </a:spcBef>
            </a:pPr>
            <a:r>
              <a:rPr lang="en-US" dirty="0" smtClean="0"/>
              <a:t>They are able to estimate the nature of actions or events, e.g. that things are habitual, repetitive or just beginning.</a:t>
            </a:r>
          </a:p>
          <a:p>
            <a:endParaRPr lang="en-US" dirty="0"/>
          </a:p>
        </p:txBody>
      </p:sp>
    </p:spTree>
    <p:extLst>
      <p:ext uri="{BB962C8B-B14F-4D97-AF65-F5344CB8AC3E}">
        <p14:creationId xmlns:p14="http://schemas.microsoft.com/office/powerpoint/2010/main" val="20506868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Brown’s study</a:t>
            </a:r>
            <a:endParaRPr lang="en-US" dirty="0"/>
          </a:p>
        </p:txBody>
      </p:sp>
      <p:sp>
        <p:nvSpPr>
          <p:cNvPr id="3" name="Content Placeholder 2"/>
          <p:cNvSpPr>
            <a:spLocks noGrp="1"/>
          </p:cNvSpPr>
          <p:nvPr>
            <p:ph idx="1"/>
          </p:nvPr>
        </p:nvSpPr>
        <p:spPr/>
        <p:txBody>
          <a:bodyPr>
            <a:normAutofit lnSpcReduction="10000"/>
          </a:bodyPr>
          <a:lstStyle/>
          <a:p>
            <a:r>
              <a:rPr lang="en-US" dirty="0" smtClean="0"/>
              <a:t>Brown’s study- the position of morphemes in English, recording children over a year and a half every few months to record their morphological developments</a:t>
            </a:r>
          </a:p>
          <a:p>
            <a:r>
              <a:rPr lang="en-US" dirty="0" smtClean="0"/>
              <a:t>Discovered that all of his patients learned the same morphemes at the same time </a:t>
            </a:r>
          </a:p>
          <a:p>
            <a:r>
              <a:rPr lang="en-US" dirty="0" smtClean="0"/>
              <a:t>The morphemes which can be acquired acoustically are the most easily learned</a:t>
            </a:r>
          </a:p>
          <a:p>
            <a:r>
              <a:rPr lang="en-US" dirty="0" smtClean="0"/>
              <a:t>Ex. /</a:t>
            </a:r>
            <a:r>
              <a:rPr lang="en-US" dirty="0" err="1" smtClean="0"/>
              <a:t>Ing</a:t>
            </a:r>
            <a:r>
              <a:rPr lang="en-US" dirty="0" smtClean="0"/>
              <a:t>/</a:t>
            </a:r>
          </a:p>
          <a:p>
            <a:endParaRPr lang="en-US" dirty="0"/>
          </a:p>
        </p:txBody>
      </p:sp>
    </p:spTree>
    <p:extLst>
      <p:ext uri="{BB962C8B-B14F-4D97-AF65-F5344CB8AC3E}">
        <p14:creationId xmlns:p14="http://schemas.microsoft.com/office/powerpoint/2010/main" val="3231541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L2 acquisition </a:t>
            </a:r>
            <a:endParaRPr lang="en-US" dirty="0"/>
          </a:p>
        </p:txBody>
      </p:sp>
      <p:sp>
        <p:nvSpPr>
          <p:cNvPr id="3" name="Content Placeholder 2"/>
          <p:cNvSpPr>
            <a:spLocks noGrp="1"/>
          </p:cNvSpPr>
          <p:nvPr>
            <p:ph idx="1"/>
          </p:nvPr>
        </p:nvSpPr>
        <p:spPr/>
        <p:txBody>
          <a:bodyPr>
            <a:normAutofit/>
          </a:bodyPr>
          <a:lstStyle/>
          <a:p>
            <a:pPr marL="0" indent="0">
              <a:spcBef>
                <a:spcPct val="0"/>
              </a:spcBef>
              <a:buNone/>
            </a:pPr>
            <a:endParaRPr lang="en-GB" dirty="0" smtClean="0"/>
          </a:p>
          <a:p>
            <a:pPr>
              <a:spcBef>
                <a:spcPct val="0"/>
              </a:spcBef>
            </a:pPr>
            <a:r>
              <a:rPr lang="en-GB" dirty="0" smtClean="0"/>
              <a:t>L2 acquisition is highly systematic </a:t>
            </a:r>
          </a:p>
          <a:p>
            <a:pPr>
              <a:spcBef>
                <a:spcPct val="0"/>
              </a:spcBef>
            </a:pPr>
            <a:r>
              <a:rPr lang="en-GB" dirty="0" smtClean="0"/>
              <a:t>L2 learners go through developmental stages as the L1</a:t>
            </a:r>
          </a:p>
          <a:p>
            <a:pPr>
              <a:spcBef>
                <a:spcPct val="0"/>
              </a:spcBef>
            </a:pPr>
            <a:r>
              <a:rPr lang="en-GB" dirty="0" smtClean="0"/>
              <a:t>D</a:t>
            </a:r>
            <a:r>
              <a:rPr lang="en-GB" dirty="0" smtClean="0"/>
              <a:t>ifferent L1-L2 combinations can be harder/easier, some stages faster</a:t>
            </a:r>
          </a:p>
          <a:p>
            <a:pPr>
              <a:spcBef>
                <a:spcPct val="0"/>
              </a:spcBef>
            </a:pPr>
            <a:r>
              <a:rPr lang="en-GB" dirty="0" smtClean="0"/>
              <a:t>This is based on external factors ie. Language type</a:t>
            </a:r>
            <a:endParaRPr lang="en-GB" dirty="0" smtClean="0"/>
          </a:p>
          <a:p>
            <a:endParaRPr lang="en-GB" dirty="0" smtClean="0"/>
          </a:p>
          <a:p>
            <a:pPr>
              <a:spcBef>
                <a:spcPct val="0"/>
              </a:spcBef>
            </a:pPr>
            <a:endParaRPr lang="en-GB" dirty="0" smtClean="0"/>
          </a:p>
          <a:p>
            <a:pPr marL="0" indent="0">
              <a:spcBef>
                <a:spcPct val="0"/>
              </a:spcBef>
              <a:buNone/>
            </a:pPr>
            <a:endParaRPr lang="en-GB" dirty="0" smtClean="0"/>
          </a:p>
          <a:p>
            <a:endParaRPr lang="en-US" dirty="0"/>
          </a:p>
        </p:txBody>
      </p:sp>
    </p:spTree>
    <p:extLst>
      <p:ext uri="{BB962C8B-B14F-4D97-AF65-F5344CB8AC3E}">
        <p14:creationId xmlns:p14="http://schemas.microsoft.com/office/powerpoint/2010/main" val="2789757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L1 vs. L2 acquisition differences</a:t>
            </a:r>
            <a:br>
              <a:rPr lang="en-US" dirty="0" smtClean="0"/>
            </a:br>
            <a:r>
              <a:rPr lang="en-US" dirty="0" smtClean="0"/>
              <a:t>Rate vs. end state </a:t>
            </a:r>
            <a:endParaRPr lang="en-US" dirty="0"/>
          </a:p>
        </p:txBody>
      </p:sp>
      <p:pic>
        <p:nvPicPr>
          <p:cNvPr id="6" name="table"/>
          <p:cNvPicPr>
            <a:picLocks noChangeAspect="1"/>
          </p:cNvPicPr>
          <p:nvPr/>
        </p:nvPicPr>
        <p:blipFill>
          <a:blip r:embed="rId2"/>
          <a:stretch>
            <a:fillRect/>
          </a:stretch>
        </p:blipFill>
        <p:spPr>
          <a:xfrm>
            <a:off x="976923" y="1689280"/>
            <a:ext cx="7344816" cy="3030056"/>
          </a:xfrm>
          <a:prstGeom prst="rect">
            <a:avLst/>
          </a:prstGeom>
        </p:spPr>
      </p:pic>
      <p:pic>
        <p:nvPicPr>
          <p:cNvPr id="7" name="table"/>
          <p:cNvPicPr>
            <a:picLocks noChangeAspect="1"/>
          </p:cNvPicPr>
          <p:nvPr/>
        </p:nvPicPr>
        <p:blipFill>
          <a:blip r:embed="rId3"/>
          <a:stretch>
            <a:fillRect/>
          </a:stretch>
        </p:blipFill>
        <p:spPr>
          <a:xfrm>
            <a:off x="664308" y="5081596"/>
            <a:ext cx="7657431" cy="1136779"/>
          </a:xfrm>
          <a:prstGeom prst="rect">
            <a:avLst/>
          </a:prstGeom>
        </p:spPr>
      </p:pic>
    </p:spTree>
    <p:extLst>
      <p:ext uri="{BB962C8B-B14F-4D97-AF65-F5344CB8AC3E}">
        <p14:creationId xmlns:p14="http://schemas.microsoft.com/office/powerpoint/2010/main" val="39991424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smtClean="0"/>
              <a:t>Challenges with learning a second language:</a:t>
            </a:r>
          </a:p>
          <a:p>
            <a:r>
              <a:rPr lang="en-US" dirty="0" smtClean="0"/>
              <a:t>Learning after the critical period</a:t>
            </a:r>
          </a:p>
          <a:p>
            <a:r>
              <a:rPr lang="en-US" dirty="0" smtClean="0"/>
              <a:t>You always learn your second language in relation to what your first language is </a:t>
            </a:r>
          </a:p>
          <a:p>
            <a:r>
              <a:rPr lang="en-US" dirty="0" smtClean="0"/>
              <a:t>Learn the second language though a “filter” of the first </a:t>
            </a:r>
          </a:p>
          <a:p>
            <a:r>
              <a:rPr lang="en-US" dirty="0" smtClean="0"/>
              <a:t>First language acquisition is the fastest and easiest; by the time the child is 5 years old it can express itself very well in its first language </a:t>
            </a:r>
          </a:p>
          <a:p>
            <a:r>
              <a:rPr lang="en-US" dirty="0" smtClean="0"/>
              <a:t>Rate/ end state </a:t>
            </a:r>
          </a:p>
          <a:p>
            <a:endParaRPr lang="en-US" dirty="0" smtClean="0"/>
          </a:p>
          <a:p>
            <a:endParaRPr lang="en-US" dirty="0"/>
          </a:p>
        </p:txBody>
      </p:sp>
    </p:spTree>
    <p:extLst>
      <p:ext uri="{BB962C8B-B14F-4D97-AF65-F5344CB8AC3E}">
        <p14:creationId xmlns:p14="http://schemas.microsoft.com/office/powerpoint/2010/main" val="24740702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73539"/>
            <a:ext cx="8229600" cy="6271846"/>
          </a:xfrm>
        </p:spPr>
        <p:txBody>
          <a:bodyPr>
            <a:normAutofit/>
          </a:bodyPr>
          <a:lstStyle/>
          <a:p>
            <a:r>
              <a:rPr lang="en-US" dirty="0" smtClean="0"/>
              <a:t>Metalanguage distinction- in a bilingual child, they can’t tell the distinction between which language is what; language is a means of communication for them only </a:t>
            </a:r>
          </a:p>
          <a:p>
            <a:endParaRPr lang="en-US" dirty="0"/>
          </a:p>
        </p:txBody>
      </p:sp>
    </p:spTree>
    <p:extLst>
      <p:ext uri="{BB962C8B-B14F-4D97-AF65-F5344CB8AC3E}">
        <p14:creationId xmlns:p14="http://schemas.microsoft.com/office/powerpoint/2010/main" val="1748506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Factors that cause differences in L1 and L2 </a:t>
            </a:r>
            <a:endParaRPr lang="en-US" dirty="0"/>
          </a:p>
        </p:txBody>
      </p:sp>
      <p:sp>
        <p:nvSpPr>
          <p:cNvPr id="3" name="Content Placeholder 2"/>
          <p:cNvSpPr>
            <a:spLocks noGrp="1"/>
          </p:cNvSpPr>
          <p:nvPr>
            <p:ph idx="1"/>
          </p:nvPr>
        </p:nvSpPr>
        <p:spPr/>
        <p:txBody>
          <a:bodyPr>
            <a:normAutofit fontScale="92500" lnSpcReduction="20000"/>
          </a:bodyPr>
          <a:lstStyle/>
          <a:p>
            <a:pPr marL="457200" lvl="1" indent="0">
              <a:buNone/>
            </a:pPr>
            <a:r>
              <a:rPr lang="en-CA" sz="2400" b="1" dirty="0" smtClean="0"/>
              <a:t>Cognitive development</a:t>
            </a:r>
          </a:p>
          <a:p>
            <a:pPr marL="457200" lvl="1" indent="0">
              <a:buNone/>
            </a:pPr>
            <a:r>
              <a:rPr lang="en-CA" sz="2400" dirty="0" smtClean="0"/>
              <a:t>- Knowledge of the world</a:t>
            </a:r>
          </a:p>
          <a:p>
            <a:pPr marL="457200" lvl="1" indent="0">
              <a:buNone/>
            </a:pPr>
            <a:r>
              <a:rPr lang="en-CA" sz="2400" dirty="0" smtClean="0"/>
              <a:t>- Reasoning</a:t>
            </a:r>
            <a:endParaRPr lang="en-CA" sz="2400" dirty="0"/>
          </a:p>
          <a:p>
            <a:pPr marL="457200" lvl="1" indent="0">
              <a:buNone/>
            </a:pPr>
            <a:r>
              <a:rPr lang="en-CA" sz="2400" dirty="0" smtClean="0"/>
              <a:t>- Metalinguistic awareness</a:t>
            </a:r>
          </a:p>
          <a:p>
            <a:pPr marL="457200" lvl="1" indent="0">
              <a:buNone/>
            </a:pPr>
            <a:r>
              <a:rPr lang="en-CA" sz="2400" dirty="0" smtClean="0"/>
              <a:t>- Ability to treat language as an object</a:t>
            </a:r>
          </a:p>
          <a:p>
            <a:pPr marL="457200" lvl="1" indent="0">
              <a:buNone/>
            </a:pPr>
            <a:r>
              <a:rPr lang="en-CA" altLang="ja-JP" sz="2400" b="1" dirty="0" smtClean="0"/>
              <a:t>It’s what makes it possible to pay attention to the form and structure of language (define the meaning of a word, talk about which sounds a word is made up of or about grammar rules)</a:t>
            </a:r>
          </a:p>
          <a:p>
            <a:pPr marL="457200" lvl="1" indent="0">
              <a:buNone/>
            </a:pPr>
            <a:endParaRPr lang="en-CA" sz="2400" b="1" dirty="0" smtClean="0"/>
          </a:p>
          <a:p>
            <a:pPr marL="457200" lvl="1" indent="0">
              <a:buNone/>
            </a:pPr>
            <a:r>
              <a:rPr lang="en-CA" sz="2400" b="1" dirty="0" smtClean="0"/>
              <a:t>Context of acquisition</a:t>
            </a:r>
          </a:p>
          <a:p>
            <a:pPr lvl="2"/>
            <a:r>
              <a:rPr lang="en-CA" sz="2000" dirty="0" smtClean="0"/>
              <a:t>Informal</a:t>
            </a:r>
          </a:p>
          <a:p>
            <a:pPr lvl="3"/>
            <a:r>
              <a:rPr lang="en-CA" dirty="0" smtClean="0"/>
              <a:t>Acquisition by exposure to language, without explicit teaching</a:t>
            </a:r>
          </a:p>
          <a:p>
            <a:pPr lvl="2"/>
            <a:r>
              <a:rPr lang="en-CA" sz="2000" dirty="0" smtClean="0"/>
              <a:t>Formal </a:t>
            </a:r>
          </a:p>
          <a:p>
            <a:pPr lvl="3"/>
            <a:r>
              <a:rPr lang="en-CA" dirty="0" smtClean="0"/>
              <a:t>Acquisition with explicit teaching</a:t>
            </a:r>
          </a:p>
          <a:p>
            <a:endParaRPr lang="en-US" dirty="0"/>
          </a:p>
        </p:txBody>
      </p:sp>
    </p:spTree>
    <p:extLst>
      <p:ext uri="{BB962C8B-B14F-4D97-AF65-F5344CB8AC3E}">
        <p14:creationId xmlns:p14="http://schemas.microsoft.com/office/powerpoint/2010/main" val="1906336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t>
            </a:r>
            <a:endParaRPr lang="en-US" dirty="0"/>
          </a:p>
        </p:txBody>
      </p:sp>
      <p:sp>
        <p:nvSpPr>
          <p:cNvPr id="3" name="Content Placeholder 2"/>
          <p:cNvSpPr>
            <a:spLocks noGrp="1"/>
          </p:cNvSpPr>
          <p:nvPr>
            <p:ph idx="1"/>
          </p:nvPr>
        </p:nvSpPr>
        <p:spPr>
          <a:xfrm>
            <a:off x="457200" y="1600200"/>
            <a:ext cx="8229600" cy="4984262"/>
          </a:xfrm>
        </p:spPr>
        <p:txBody>
          <a:bodyPr>
            <a:normAutofit fontScale="92500" lnSpcReduction="10000"/>
          </a:bodyPr>
          <a:lstStyle/>
          <a:p>
            <a:pPr marL="457200" lvl="1" indent="0">
              <a:lnSpc>
                <a:spcPct val="80000"/>
              </a:lnSpc>
              <a:buNone/>
            </a:pPr>
            <a:r>
              <a:rPr lang="en-CA" altLang="ja-JP" sz="2000" b="1" dirty="0" smtClean="0"/>
              <a:t>Crosslinguistic influence</a:t>
            </a:r>
          </a:p>
          <a:p>
            <a:pPr lvl="2">
              <a:lnSpc>
                <a:spcPct val="80000"/>
              </a:lnSpc>
            </a:pPr>
            <a:r>
              <a:rPr lang="en-CA" altLang="ja-JP" sz="2000" dirty="0" smtClean="0"/>
              <a:t>The influence one language has on another</a:t>
            </a:r>
          </a:p>
          <a:p>
            <a:pPr lvl="2">
              <a:lnSpc>
                <a:spcPct val="80000"/>
              </a:lnSpc>
            </a:pPr>
            <a:endParaRPr lang="en-CA" altLang="ja-JP" sz="1800" dirty="0" smtClean="0"/>
          </a:p>
          <a:p>
            <a:pPr lvl="2">
              <a:lnSpc>
                <a:spcPct val="80000"/>
              </a:lnSpc>
              <a:buNone/>
            </a:pPr>
            <a:r>
              <a:rPr lang="en-CA" altLang="ja-JP" sz="2000" dirty="0" smtClean="0"/>
              <a:t>E.g. L1 French + L2 English</a:t>
            </a:r>
          </a:p>
          <a:p>
            <a:pPr lvl="2">
              <a:lnSpc>
                <a:spcPct val="80000"/>
              </a:lnSpc>
            </a:pPr>
            <a:r>
              <a:rPr lang="en-CA" altLang="ja-JP" sz="2000" dirty="0" smtClean="0"/>
              <a:t>Phonology (pronunciation): “that” </a:t>
            </a:r>
            <a:r>
              <a:rPr lang="en-CA" altLang="ja-JP" sz="2000" dirty="0" smtClean="0">
                <a:latin typeface="Doulos SIL"/>
                <a:ea typeface="Doulos SIL"/>
                <a:cs typeface="Doulos SIL"/>
              </a:rPr>
              <a:t>[</a:t>
            </a:r>
            <a:r>
              <a:rPr lang="en-CA" altLang="ja-JP" sz="2000" dirty="0" err="1" smtClean="0">
                <a:latin typeface="Doulos SIL"/>
                <a:ea typeface="Doulos SIL"/>
                <a:cs typeface="Doulos SIL"/>
              </a:rPr>
              <a:t>dat</a:t>
            </a:r>
            <a:r>
              <a:rPr lang="en-CA" altLang="ja-JP" sz="2000" dirty="0" smtClean="0">
                <a:latin typeface="Doulos SIL"/>
                <a:ea typeface="Doulos SIL"/>
                <a:cs typeface="Doulos SIL"/>
              </a:rPr>
              <a:t>]</a:t>
            </a:r>
            <a:endParaRPr lang="en-CA" altLang="ja-JP" sz="2000" dirty="0" smtClean="0"/>
          </a:p>
          <a:p>
            <a:pPr lvl="2">
              <a:lnSpc>
                <a:spcPct val="80000"/>
              </a:lnSpc>
            </a:pPr>
            <a:r>
              <a:rPr lang="en-CA" altLang="ja-JP" sz="2000" dirty="0" smtClean="0"/>
              <a:t>Phonology (perception) “hope” </a:t>
            </a:r>
            <a:r>
              <a:rPr lang="en-CA" altLang="ja-JP" sz="2000" dirty="0" smtClean="0">
                <a:latin typeface="Doulos SIL"/>
                <a:ea typeface="Doulos SIL"/>
                <a:cs typeface="Doulos SIL"/>
              </a:rPr>
              <a:t>[op]</a:t>
            </a:r>
            <a:endParaRPr lang="en-CA" altLang="ja-JP" sz="2000" dirty="0" smtClean="0"/>
          </a:p>
          <a:p>
            <a:pPr lvl="2">
              <a:lnSpc>
                <a:spcPct val="80000"/>
              </a:lnSpc>
            </a:pPr>
            <a:r>
              <a:rPr lang="en-CA" altLang="ja-JP" sz="2000" dirty="0" smtClean="0"/>
              <a:t>Lexicon: “library” vs. “</a:t>
            </a:r>
            <a:r>
              <a:rPr lang="en-CA" altLang="ja-JP" sz="2000" dirty="0" err="1" smtClean="0"/>
              <a:t>librairie</a:t>
            </a:r>
            <a:r>
              <a:rPr lang="en-CA" altLang="ja-JP" sz="2000" dirty="0" smtClean="0"/>
              <a:t>”</a:t>
            </a:r>
          </a:p>
          <a:p>
            <a:pPr lvl="2">
              <a:lnSpc>
                <a:spcPct val="80000"/>
              </a:lnSpc>
            </a:pPr>
            <a:r>
              <a:rPr lang="en-CA" altLang="ja-JP" sz="2000" dirty="0" err="1" smtClean="0"/>
              <a:t>Morpho</a:t>
            </a:r>
            <a:r>
              <a:rPr lang="en-CA" altLang="ja-JP" sz="2000" dirty="0" smtClean="0"/>
              <a:t>-syntax: “I go </a:t>
            </a:r>
            <a:r>
              <a:rPr lang="en-CA" altLang="ja-JP" sz="2000" i="1" u="sng" dirty="0" smtClean="0"/>
              <a:t>at</a:t>
            </a:r>
            <a:r>
              <a:rPr lang="en-CA" altLang="ja-JP" sz="2000" dirty="0" smtClean="0"/>
              <a:t> </a:t>
            </a:r>
            <a:r>
              <a:rPr lang="en-CA" altLang="ja-JP" sz="2000" i="1" u="sng" dirty="0" smtClean="0"/>
              <a:t>the</a:t>
            </a:r>
            <a:r>
              <a:rPr lang="en-CA" altLang="ja-JP" sz="2000" dirty="0" smtClean="0"/>
              <a:t> school” (je </a:t>
            </a:r>
            <a:r>
              <a:rPr lang="en-CA" altLang="ja-JP" sz="2000" dirty="0" err="1" smtClean="0"/>
              <a:t>vais</a:t>
            </a:r>
            <a:r>
              <a:rPr lang="en-CA" altLang="ja-JP" sz="2000" dirty="0" smtClean="0"/>
              <a:t> </a:t>
            </a:r>
            <a:r>
              <a:rPr lang="en-CA" altLang="ja-JP" sz="2000" i="1" u="sng" dirty="0" err="1" smtClean="0"/>
              <a:t>à</a:t>
            </a:r>
            <a:r>
              <a:rPr lang="en-CA" altLang="ja-JP" sz="2000" i="1" u="sng" dirty="0" smtClean="0"/>
              <a:t> </a:t>
            </a:r>
            <a:r>
              <a:rPr lang="en-CA" altLang="ja-JP" sz="2000" i="1" u="sng" dirty="0" err="1" smtClean="0"/>
              <a:t>l’</a:t>
            </a:r>
            <a:r>
              <a:rPr lang="en-CA" altLang="ja-JP" sz="2000" dirty="0" err="1" smtClean="0"/>
              <a:t>école</a:t>
            </a:r>
            <a:r>
              <a:rPr lang="en-CA" altLang="ja-JP" sz="2000" dirty="0" smtClean="0"/>
              <a:t>)</a:t>
            </a:r>
          </a:p>
          <a:p>
            <a:pPr marL="914400" lvl="2" indent="0">
              <a:buNone/>
            </a:pPr>
            <a:endParaRPr lang="en-CA" dirty="0" smtClean="0"/>
          </a:p>
          <a:p>
            <a:pPr marL="914400" lvl="2" indent="0">
              <a:buNone/>
            </a:pPr>
            <a:r>
              <a:rPr lang="en-CA" dirty="0" smtClean="0"/>
              <a:t>Factors that influence L2 acquisition</a:t>
            </a:r>
          </a:p>
          <a:p>
            <a:pPr lvl="2">
              <a:lnSpc>
                <a:spcPct val="90000"/>
              </a:lnSpc>
            </a:pPr>
            <a:r>
              <a:rPr lang="en-CA" sz="2200" dirty="0" smtClean="0"/>
              <a:t>Linguistic factors</a:t>
            </a:r>
          </a:p>
          <a:p>
            <a:pPr lvl="3">
              <a:lnSpc>
                <a:spcPct val="90000"/>
              </a:lnSpc>
            </a:pPr>
            <a:r>
              <a:rPr lang="en-CA" sz="1800" dirty="0" smtClean="0"/>
              <a:t>Characteristics of languages (known and being learned)</a:t>
            </a:r>
            <a:endParaRPr lang="en-CA" dirty="0" smtClean="0"/>
          </a:p>
          <a:p>
            <a:pPr lvl="2">
              <a:lnSpc>
                <a:spcPct val="90000"/>
              </a:lnSpc>
            </a:pPr>
            <a:r>
              <a:rPr lang="en-CA" sz="2200" dirty="0" smtClean="0"/>
              <a:t>Extra-linguistic factors</a:t>
            </a:r>
          </a:p>
          <a:p>
            <a:pPr lvl="3">
              <a:lnSpc>
                <a:spcPct val="90000"/>
              </a:lnSpc>
            </a:pPr>
            <a:r>
              <a:rPr lang="en-CA" sz="1800" dirty="0" smtClean="0"/>
              <a:t>Characteristics of the learner</a:t>
            </a:r>
          </a:p>
          <a:p>
            <a:pPr marL="1371600" lvl="3" indent="0">
              <a:lnSpc>
                <a:spcPct val="90000"/>
              </a:lnSpc>
              <a:buNone/>
            </a:pPr>
            <a:endParaRPr lang="en-CA" sz="2200" dirty="0"/>
          </a:p>
          <a:p>
            <a:pPr lvl="3">
              <a:lnSpc>
                <a:spcPct val="90000"/>
              </a:lnSpc>
              <a:buFont typeface="Arial"/>
              <a:buChar char="•"/>
            </a:pPr>
            <a:r>
              <a:rPr lang="en-CA" sz="2200" dirty="0" smtClean="0"/>
              <a:t>Structure of the language being learned </a:t>
            </a:r>
          </a:p>
          <a:p>
            <a:pPr lvl="3">
              <a:lnSpc>
                <a:spcPct val="90000"/>
              </a:lnSpc>
              <a:buFont typeface="Arial"/>
              <a:buChar char="•"/>
            </a:pPr>
            <a:r>
              <a:rPr lang="en-CA" sz="2200" dirty="0" smtClean="0"/>
              <a:t>Similarity between languages </a:t>
            </a:r>
          </a:p>
          <a:p>
            <a:pPr marL="1371600" lvl="3" indent="0">
              <a:lnSpc>
                <a:spcPct val="90000"/>
              </a:lnSpc>
              <a:buNone/>
            </a:pPr>
            <a:endParaRPr lang="en-CA" sz="1800" dirty="0" smtClean="0"/>
          </a:p>
          <a:p>
            <a:pPr lvl="3">
              <a:lnSpc>
                <a:spcPct val="90000"/>
              </a:lnSpc>
            </a:pPr>
            <a:endParaRPr lang="en-CA" sz="1800" dirty="0" smtClean="0"/>
          </a:p>
          <a:p>
            <a:pPr marL="914400" lvl="2" indent="0">
              <a:buNone/>
            </a:pPr>
            <a:endParaRPr lang="en-CA" dirty="0" smtClean="0"/>
          </a:p>
          <a:p>
            <a:endParaRPr lang="en-US" dirty="0"/>
          </a:p>
        </p:txBody>
      </p:sp>
    </p:spTree>
    <p:extLst>
      <p:ext uri="{BB962C8B-B14F-4D97-AF65-F5344CB8AC3E}">
        <p14:creationId xmlns:p14="http://schemas.microsoft.com/office/powerpoint/2010/main" val="3618768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Starting point </a:t>
            </a:r>
            <a:endParaRPr lang="en-US" dirty="0"/>
          </a:p>
        </p:txBody>
      </p:sp>
      <p:sp>
        <p:nvSpPr>
          <p:cNvPr id="3" name="Content Placeholder 2"/>
          <p:cNvSpPr>
            <a:spLocks noGrp="1"/>
          </p:cNvSpPr>
          <p:nvPr>
            <p:ph idx="1"/>
          </p:nvPr>
        </p:nvSpPr>
        <p:spPr/>
        <p:txBody>
          <a:bodyPr>
            <a:normAutofit lnSpcReduction="10000"/>
          </a:bodyPr>
          <a:lstStyle/>
          <a:p>
            <a:pPr lvl="1">
              <a:buNone/>
            </a:pPr>
            <a:r>
              <a:rPr lang="en-CA" sz="2400" dirty="0" smtClean="0"/>
              <a:t>E.g.</a:t>
            </a:r>
          </a:p>
          <a:p>
            <a:pPr lvl="1">
              <a:buNone/>
            </a:pPr>
            <a:r>
              <a:rPr lang="en-CA" sz="2400" dirty="0" smtClean="0"/>
              <a:t>	</a:t>
            </a:r>
            <a:r>
              <a:rPr lang="en-CA" sz="2400" dirty="0" smtClean="0">
                <a:ea typeface="ＭＳ Ｐゴシック" charset="-128"/>
              </a:rPr>
              <a:t>Acquisition of Japanese vs. German by a native speaker of English</a:t>
            </a:r>
          </a:p>
          <a:p>
            <a:pPr lvl="1">
              <a:buNone/>
            </a:pPr>
            <a:endParaRPr lang="en-CA" sz="1400" dirty="0" smtClean="0">
              <a:ea typeface="ＭＳ Ｐゴシック" charset="-128"/>
            </a:endParaRPr>
          </a:p>
          <a:p>
            <a:pPr lvl="2"/>
            <a:r>
              <a:rPr lang="en-CA" dirty="0" smtClean="0">
                <a:ea typeface="ＭＳ Ｐゴシック" charset="-128"/>
              </a:rPr>
              <a:t>Japanese</a:t>
            </a:r>
          </a:p>
          <a:p>
            <a:pPr lvl="3"/>
            <a:r>
              <a:rPr lang="ja-JP" altLang="en-CA" dirty="0" smtClean="0">
                <a:ea typeface="ＭＳ Ｐゴシック" charset="-128"/>
              </a:rPr>
              <a:t>こんにちわ　私の名前は　マリークロード　です。</a:t>
            </a:r>
          </a:p>
          <a:p>
            <a:pPr lvl="3">
              <a:buNone/>
            </a:pPr>
            <a:r>
              <a:rPr lang="en-CA" altLang="ja-JP" dirty="0" smtClean="0">
                <a:ea typeface="ＭＳ Ｐゴシック" charset="-128"/>
              </a:rPr>
              <a:t>	(</a:t>
            </a:r>
            <a:r>
              <a:rPr lang="en-CA" altLang="ja-JP" i="1" dirty="0" smtClean="0">
                <a:ea typeface="ＭＳ Ｐゴシック" charset="-128"/>
              </a:rPr>
              <a:t>konnichiwa </a:t>
            </a:r>
            <a:r>
              <a:rPr lang="en-CA" altLang="ja-JP" i="1" dirty="0" err="1" smtClean="0">
                <a:ea typeface="ＭＳ Ｐゴシック" charset="-128"/>
              </a:rPr>
              <a:t>watashi</a:t>
            </a:r>
            <a:r>
              <a:rPr lang="en-CA" altLang="ja-JP" i="1" dirty="0" smtClean="0">
                <a:ea typeface="ＭＳ Ｐゴシック" charset="-128"/>
              </a:rPr>
              <a:t> </a:t>
            </a:r>
            <a:r>
              <a:rPr lang="en-CA" altLang="ja-JP" i="1" dirty="0" err="1" smtClean="0">
                <a:ea typeface="ＭＳ Ｐゴシック" charset="-128"/>
              </a:rPr>
              <a:t>wa</a:t>
            </a:r>
            <a:r>
              <a:rPr lang="en-CA" altLang="ja-JP" i="1" dirty="0" smtClean="0">
                <a:ea typeface="ＭＳ Ｐゴシック" charset="-128"/>
              </a:rPr>
              <a:t> </a:t>
            </a:r>
            <a:r>
              <a:rPr lang="en-CA" altLang="ja-JP" i="1" dirty="0" err="1" smtClean="0">
                <a:ea typeface="ＭＳ Ｐゴシック" charset="-128"/>
              </a:rPr>
              <a:t>mari-kulodo</a:t>
            </a:r>
            <a:r>
              <a:rPr lang="en-CA" altLang="ja-JP" i="1" dirty="0" smtClean="0">
                <a:ea typeface="ＭＳ Ｐゴシック" charset="-128"/>
              </a:rPr>
              <a:t> </a:t>
            </a:r>
            <a:r>
              <a:rPr lang="en-CA" altLang="ja-JP" i="1" dirty="0" err="1" smtClean="0">
                <a:ea typeface="ＭＳ Ｐゴシック" charset="-128"/>
              </a:rPr>
              <a:t>desu</a:t>
            </a:r>
            <a:r>
              <a:rPr lang="en-CA" altLang="ja-JP" i="1" dirty="0" smtClean="0">
                <a:ea typeface="ＭＳ Ｐゴシック" charset="-128"/>
              </a:rPr>
              <a:t>.</a:t>
            </a:r>
            <a:r>
              <a:rPr lang="en-CA" altLang="ja-JP" dirty="0" smtClean="0">
                <a:ea typeface="ＭＳ Ｐゴシック" charset="-128"/>
              </a:rPr>
              <a:t>)</a:t>
            </a:r>
          </a:p>
          <a:p>
            <a:pPr lvl="3"/>
            <a:r>
              <a:rPr lang="ja-JP" altLang="en-CA" dirty="0" smtClean="0">
                <a:ea typeface="ＭＳ Ｐゴシック" charset="-128"/>
              </a:rPr>
              <a:t>あなたは　日本語を　話せますか？</a:t>
            </a:r>
          </a:p>
          <a:p>
            <a:pPr lvl="3">
              <a:buNone/>
            </a:pPr>
            <a:r>
              <a:rPr lang="en-CA" altLang="ja-JP" dirty="0" smtClean="0">
                <a:ea typeface="ＭＳ Ｐゴシック" charset="-128"/>
              </a:rPr>
              <a:t>	(</a:t>
            </a:r>
            <a:r>
              <a:rPr lang="en-CA" altLang="ja-JP" i="1" dirty="0" err="1" smtClean="0">
                <a:ea typeface="ＭＳ Ｐゴシック" charset="-128"/>
              </a:rPr>
              <a:t>anata</a:t>
            </a:r>
            <a:r>
              <a:rPr lang="en-CA" altLang="ja-JP" i="1" dirty="0" smtClean="0">
                <a:ea typeface="ＭＳ Ｐゴシック" charset="-128"/>
              </a:rPr>
              <a:t> </a:t>
            </a:r>
            <a:r>
              <a:rPr lang="en-CA" altLang="ja-JP" i="1" dirty="0" err="1" smtClean="0">
                <a:ea typeface="ＭＳ Ｐゴシック" charset="-128"/>
              </a:rPr>
              <a:t>wa</a:t>
            </a:r>
            <a:r>
              <a:rPr lang="en-CA" altLang="ja-JP" i="1" dirty="0" smtClean="0">
                <a:ea typeface="ＭＳ Ｐゴシック" charset="-128"/>
              </a:rPr>
              <a:t> </a:t>
            </a:r>
            <a:r>
              <a:rPr lang="en-CA" altLang="ja-JP" i="1" dirty="0" err="1" smtClean="0">
                <a:ea typeface="ＭＳ Ｐゴシック" charset="-128"/>
              </a:rPr>
              <a:t>nihongo</a:t>
            </a:r>
            <a:r>
              <a:rPr lang="en-CA" altLang="ja-JP" i="1" dirty="0" smtClean="0">
                <a:ea typeface="ＭＳ Ｐゴシック" charset="-128"/>
              </a:rPr>
              <a:t> </a:t>
            </a:r>
            <a:r>
              <a:rPr lang="en-CA" altLang="ja-JP" i="1" dirty="0" err="1" smtClean="0">
                <a:ea typeface="ＭＳ Ｐゴシック" charset="-128"/>
              </a:rPr>
              <a:t>wo</a:t>
            </a:r>
            <a:r>
              <a:rPr lang="en-CA" altLang="ja-JP" i="1" dirty="0" smtClean="0">
                <a:ea typeface="ＭＳ Ｐゴシック" charset="-128"/>
              </a:rPr>
              <a:t> </a:t>
            </a:r>
            <a:r>
              <a:rPr lang="en-CA" altLang="ja-JP" i="1" dirty="0" err="1" smtClean="0">
                <a:ea typeface="ＭＳ Ｐゴシック" charset="-128"/>
              </a:rPr>
              <a:t>hanasemasu</a:t>
            </a:r>
            <a:r>
              <a:rPr lang="en-CA" altLang="ja-JP" i="1" dirty="0" smtClean="0">
                <a:ea typeface="ＭＳ Ｐゴシック" charset="-128"/>
              </a:rPr>
              <a:t> </a:t>
            </a:r>
            <a:r>
              <a:rPr lang="en-CA" altLang="ja-JP" i="1" dirty="0" err="1" smtClean="0">
                <a:ea typeface="ＭＳ Ｐゴシック" charset="-128"/>
              </a:rPr>
              <a:t>ka</a:t>
            </a:r>
            <a:r>
              <a:rPr lang="en-CA" altLang="ja-JP" i="1" dirty="0" smtClean="0">
                <a:ea typeface="ＭＳ Ｐゴシック" charset="-128"/>
              </a:rPr>
              <a:t>?</a:t>
            </a:r>
            <a:r>
              <a:rPr lang="en-CA" altLang="ja-JP" dirty="0" smtClean="0">
                <a:ea typeface="ＭＳ Ｐゴシック" charset="-128"/>
              </a:rPr>
              <a:t>)</a:t>
            </a:r>
          </a:p>
          <a:p>
            <a:pPr lvl="3">
              <a:buNone/>
            </a:pPr>
            <a:endParaRPr lang="en-CA" altLang="ja-JP" sz="1600" dirty="0" smtClean="0">
              <a:ea typeface="ＭＳ Ｐゴシック" charset="-128"/>
            </a:endParaRPr>
          </a:p>
          <a:p>
            <a:pPr lvl="2"/>
            <a:r>
              <a:rPr lang="en-CA" dirty="0" smtClean="0">
                <a:ea typeface="ＭＳ Ｐゴシック" charset="-128"/>
              </a:rPr>
              <a:t>German</a:t>
            </a:r>
          </a:p>
          <a:p>
            <a:pPr lvl="3"/>
            <a:r>
              <a:rPr lang="en-CA" altLang="ja-JP" dirty="0" smtClean="0">
                <a:ea typeface="ＭＳ Ｐゴシック" charset="-128"/>
              </a:rPr>
              <a:t>Hallo. Mein Name </a:t>
            </a:r>
            <a:r>
              <a:rPr lang="en-CA" altLang="ja-JP" dirty="0" err="1" smtClean="0">
                <a:ea typeface="ＭＳ Ｐゴシック" charset="-128"/>
              </a:rPr>
              <a:t>ist</a:t>
            </a:r>
            <a:r>
              <a:rPr lang="en-CA" altLang="ja-JP" dirty="0" smtClean="0">
                <a:ea typeface="ＭＳ Ｐゴシック" charset="-128"/>
              </a:rPr>
              <a:t> Marie-Claude.</a:t>
            </a:r>
          </a:p>
          <a:p>
            <a:pPr lvl="3"/>
            <a:r>
              <a:rPr lang="en-CA" altLang="ja-JP" dirty="0" err="1" smtClean="0">
                <a:ea typeface="ＭＳ Ｐゴシック" charset="-128"/>
              </a:rPr>
              <a:t>Kannst</a:t>
            </a:r>
            <a:r>
              <a:rPr lang="en-CA" altLang="ja-JP" dirty="0" smtClean="0">
                <a:ea typeface="ＭＳ Ｐゴシック" charset="-128"/>
              </a:rPr>
              <a:t> du Deutsch </a:t>
            </a:r>
            <a:r>
              <a:rPr lang="en-CA" altLang="ja-JP" dirty="0" err="1" smtClean="0">
                <a:ea typeface="ＭＳ Ｐゴシック" charset="-128"/>
              </a:rPr>
              <a:t>sprechen</a:t>
            </a:r>
            <a:r>
              <a:rPr lang="en-CA" altLang="ja-JP" dirty="0" smtClean="0">
                <a:ea typeface="ＭＳ Ｐゴシック" charset="-128"/>
              </a:rPr>
              <a:t>?</a:t>
            </a:r>
          </a:p>
          <a:p>
            <a:endParaRPr lang="en-CA" dirty="0" smtClean="0"/>
          </a:p>
          <a:p>
            <a:endParaRPr lang="en-US" dirty="0"/>
          </a:p>
        </p:txBody>
      </p:sp>
    </p:spTree>
    <p:extLst>
      <p:ext uri="{BB962C8B-B14F-4D97-AF65-F5344CB8AC3E}">
        <p14:creationId xmlns:p14="http://schemas.microsoft.com/office/powerpoint/2010/main" val="1498018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Influence of the L1 on the L2 </a:t>
            </a:r>
            <a:endParaRPr lang="en-US" dirty="0"/>
          </a:p>
        </p:txBody>
      </p:sp>
      <p:sp>
        <p:nvSpPr>
          <p:cNvPr id="3" name="Content Placeholder 2"/>
          <p:cNvSpPr>
            <a:spLocks noGrp="1"/>
          </p:cNvSpPr>
          <p:nvPr>
            <p:ph idx="1"/>
          </p:nvPr>
        </p:nvSpPr>
        <p:spPr/>
        <p:txBody>
          <a:bodyPr/>
          <a:lstStyle/>
          <a:p>
            <a:pPr>
              <a:lnSpc>
                <a:spcPct val="80000"/>
              </a:lnSpc>
            </a:pPr>
            <a:r>
              <a:rPr lang="en-CA" sz="2800" dirty="0" smtClean="0">
                <a:ea typeface="ＭＳ Ｐゴシック" charset="-128"/>
              </a:rPr>
              <a:t>Correlation between the perceived level of </a:t>
            </a:r>
            <a:r>
              <a:rPr lang="en-CA" sz="2800" dirty="0" err="1" smtClean="0">
                <a:ea typeface="ＭＳ Ｐゴシック" charset="-128"/>
              </a:rPr>
              <a:t>crosslinguistic</a:t>
            </a:r>
            <a:r>
              <a:rPr lang="en-CA" sz="2800" dirty="0" smtClean="0">
                <a:ea typeface="ＭＳ Ｐゴシック" charset="-128"/>
              </a:rPr>
              <a:t> similarity and the amount of </a:t>
            </a:r>
            <a:r>
              <a:rPr lang="en-CA" sz="2800" dirty="0" err="1" smtClean="0">
                <a:ea typeface="ＭＳ Ｐゴシック" charset="-128"/>
              </a:rPr>
              <a:t>crosslinguistic</a:t>
            </a:r>
            <a:r>
              <a:rPr lang="en-CA" sz="2800" dirty="0" smtClean="0">
                <a:ea typeface="ＭＳ Ｐゴシック" charset="-128"/>
              </a:rPr>
              <a:t> influence</a:t>
            </a:r>
          </a:p>
          <a:p>
            <a:pPr>
              <a:lnSpc>
                <a:spcPct val="80000"/>
              </a:lnSpc>
            </a:pPr>
            <a:r>
              <a:rPr lang="en-CA" sz="2800" dirty="0" smtClean="0">
                <a:ea typeface="ＭＳ Ｐゴシック" charset="-128"/>
              </a:rPr>
              <a:t>Influence can be </a:t>
            </a:r>
            <a:r>
              <a:rPr lang="en-CA" sz="2800" i="1" dirty="0" smtClean="0">
                <a:ea typeface="ＭＳ Ｐゴシック" charset="-128"/>
              </a:rPr>
              <a:t>positive or negative </a:t>
            </a:r>
            <a:endParaRPr lang="en-CA" sz="2800" i="1" dirty="0" smtClean="0">
              <a:ea typeface="ＭＳ Ｐゴシック" charset="-128"/>
            </a:endParaRPr>
          </a:p>
          <a:p>
            <a:pPr>
              <a:lnSpc>
                <a:spcPct val="80000"/>
              </a:lnSpc>
            </a:pPr>
            <a:endParaRPr lang="en-CA" sz="2400" dirty="0" smtClean="0">
              <a:ea typeface="ＭＳ Ｐゴシック" charset="-128"/>
            </a:endParaRPr>
          </a:p>
          <a:p>
            <a:pPr lvl="1">
              <a:lnSpc>
                <a:spcPct val="80000"/>
              </a:lnSpc>
              <a:buNone/>
            </a:pPr>
            <a:r>
              <a:rPr lang="en-CA" sz="2000" dirty="0" smtClean="0">
                <a:ea typeface="ＭＳ Ｐゴシック" charset="-128"/>
              </a:rPr>
              <a:t>E.g.</a:t>
            </a:r>
          </a:p>
          <a:p>
            <a:pPr lvl="1">
              <a:lnSpc>
                <a:spcPct val="80000"/>
              </a:lnSpc>
              <a:buNone/>
            </a:pPr>
            <a:endParaRPr lang="en-CA" sz="2000" dirty="0" smtClean="0">
              <a:ea typeface="ＭＳ Ｐゴシック" charset="-128"/>
            </a:endParaRPr>
          </a:p>
          <a:p>
            <a:pPr lvl="1">
              <a:lnSpc>
                <a:spcPct val="80000"/>
              </a:lnSpc>
              <a:buNone/>
            </a:pPr>
            <a:r>
              <a:rPr lang="en-CA" sz="2400" dirty="0" smtClean="0">
                <a:ea typeface="ＭＳ Ｐゴシック" charset="-128"/>
              </a:rPr>
              <a:t>	L1 English + L2 German</a:t>
            </a:r>
          </a:p>
          <a:p>
            <a:pPr lvl="1">
              <a:lnSpc>
                <a:spcPct val="80000"/>
              </a:lnSpc>
              <a:buNone/>
            </a:pPr>
            <a:r>
              <a:rPr lang="en-CA" sz="2400" dirty="0" smtClean="0">
                <a:ea typeface="ＭＳ Ｐゴシック" charset="-128"/>
              </a:rPr>
              <a:t>				vs.</a:t>
            </a:r>
          </a:p>
          <a:p>
            <a:pPr lvl="1">
              <a:lnSpc>
                <a:spcPct val="80000"/>
              </a:lnSpc>
              <a:buNone/>
            </a:pPr>
            <a:r>
              <a:rPr lang="en-CA" sz="2400" dirty="0" smtClean="0">
                <a:ea typeface="ＭＳ Ｐゴシック" charset="-128"/>
              </a:rPr>
              <a:t>	L1 English + L2 Japanese</a:t>
            </a:r>
          </a:p>
          <a:p>
            <a:pPr lvl="1">
              <a:lnSpc>
                <a:spcPct val="80000"/>
              </a:lnSpc>
              <a:buNone/>
            </a:pPr>
            <a:endParaRPr lang="en-CA" sz="2400" dirty="0" smtClean="0">
              <a:ea typeface="ＭＳ Ｐゴシック" charset="-128"/>
            </a:endParaRPr>
          </a:p>
          <a:p>
            <a:pPr lvl="2">
              <a:lnSpc>
                <a:spcPct val="80000"/>
              </a:lnSpc>
            </a:pPr>
            <a:r>
              <a:rPr lang="en-CA" sz="2000" dirty="0" smtClean="0">
                <a:ea typeface="ＭＳ Ｐゴシック" charset="-128"/>
              </a:rPr>
              <a:t>Greater similarity between English and German</a:t>
            </a:r>
          </a:p>
          <a:p>
            <a:pPr marL="914400" lvl="2" indent="0">
              <a:lnSpc>
                <a:spcPct val="80000"/>
              </a:lnSpc>
              <a:buNone/>
            </a:pPr>
            <a:endParaRPr lang="en-CA" sz="2000" dirty="0" smtClean="0">
              <a:ea typeface="ＭＳ Ｐゴシック" charset="-128"/>
            </a:endParaRPr>
          </a:p>
          <a:p>
            <a:pPr>
              <a:lnSpc>
                <a:spcPct val="80000"/>
              </a:lnSpc>
              <a:buNone/>
            </a:pPr>
            <a:endParaRPr lang="en-CA" sz="2000" dirty="0" smtClean="0">
              <a:ea typeface="ＭＳ Ｐゴシック" charset="-128"/>
            </a:endParaRPr>
          </a:p>
          <a:p>
            <a:endParaRPr lang="en-US" dirty="0"/>
          </a:p>
        </p:txBody>
      </p:sp>
    </p:spTree>
    <p:extLst>
      <p:ext uri="{BB962C8B-B14F-4D97-AF65-F5344CB8AC3E}">
        <p14:creationId xmlns:p14="http://schemas.microsoft.com/office/powerpoint/2010/main" val="11845344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Influence types </a:t>
            </a:r>
            <a:endParaRPr lang="en-US" dirty="0"/>
          </a:p>
        </p:txBody>
      </p:sp>
      <p:sp>
        <p:nvSpPr>
          <p:cNvPr id="3" name="Content Placeholder 2"/>
          <p:cNvSpPr>
            <a:spLocks noGrp="1"/>
          </p:cNvSpPr>
          <p:nvPr>
            <p:ph idx="1"/>
          </p:nvPr>
        </p:nvSpPr>
        <p:spPr/>
        <p:txBody>
          <a:bodyPr/>
          <a:lstStyle/>
          <a:p>
            <a:pPr marL="457200" lvl="1" indent="0">
              <a:buNone/>
            </a:pPr>
            <a:r>
              <a:rPr lang="en-CA" dirty="0" smtClean="0">
                <a:ea typeface="ＭＳ Ｐゴシック" charset="-128"/>
              </a:rPr>
              <a:t>Negative influence</a:t>
            </a:r>
          </a:p>
          <a:p>
            <a:pPr lvl="3"/>
            <a:r>
              <a:rPr lang="en-CA" dirty="0" smtClean="0">
                <a:ea typeface="ＭＳ Ｐゴシック" charset="-128"/>
              </a:rPr>
              <a:t>slow down the acquisition process</a:t>
            </a:r>
          </a:p>
          <a:p>
            <a:pPr lvl="3"/>
            <a:r>
              <a:rPr lang="en-CA" dirty="0" smtClean="0">
                <a:ea typeface="ＭＳ Ｐゴシック" charset="-128"/>
              </a:rPr>
              <a:t>often makes it impossible to acquire the language completely</a:t>
            </a:r>
          </a:p>
          <a:p>
            <a:pPr lvl="3"/>
            <a:endParaRPr lang="en-CA" dirty="0" smtClean="0">
              <a:ea typeface="ＭＳ Ｐゴシック" charset="-128"/>
            </a:endParaRPr>
          </a:p>
          <a:p>
            <a:pPr lvl="1"/>
            <a:r>
              <a:rPr lang="en-CA" dirty="0" smtClean="0">
                <a:ea typeface="ＭＳ Ｐゴシック" charset="-128"/>
              </a:rPr>
              <a:t>Positive influence</a:t>
            </a:r>
          </a:p>
          <a:p>
            <a:pPr lvl="2"/>
            <a:r>
              <a:rPr lang="en-CA" dirty="0" smtClean="0">
                <a:ea typeface="ＭＳ Ｐゴシック" charset="-128"/>
              </a:rPr>
              <a:t>Facilitates acquisition</a:t>
            </a:r>
          </a:p>
          <a:p>
            <a:pPr lvl="3"/>
            <a:r>
              <a:rPr lang="en-CA" dirty="0" smtClean="0">
                <a:ea typeface="ＭＳ Ｐゴシック" charset="-128"/>
              </a:rPr>
              <a:t>Acquisition is faster and requires less effort</a:t>
            </a:r>
          </a:p>
          <a:p>
            <a:endParaRPr lang="en-US" dirty="0"/>
          </a:p>
        </p:txBody>
      </p:sp>
    </p:spTree>
    <p:extLst>
      <p:ext uri="{BB962C8B-B14F-4D97-AF65-F5344CB8AC3E}">
        <p14:creationId xmlns:p14="http://schemas.microsoft.com/office/powerpoint/2010/main" val="38711216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L2 acquisition factors </a:t>
            </a:r>
            <a:endParaRPr lang="en-US" dirty="0"/>
          </a:p>
        </p:txBody>
      </p:sp>
      <p:sp>
        <p:nvSpPr>
          <p:cNvPr id="3" name="Content Placeholder 2"/>
          <p:cNvSpPr>
            <a:spLocks noGrp="1"/>
          </p:cNvSpPr>
          <p:nvPr>
            <p:ph idx="1"/>
          </p:nvPr>
        </p:nvSpPr>
        <p:spPr/>
        <p:txBody>
          <a:bodyPr/>
          <a:lstStyle/>
          <a:p>
            <a:pPr>
              <a:lnSpc>
                <a:spcPct val="90000"/>
              </a:lnSpc>
            </a:pPr>
            <a:r>
              <a:rPr lang="en-CA" sz="2800" dirty="0" smtClean="0"/>
              <a:t>Characteristics of the learners</a:t>
            </a:r>
          </a:p>
          <a:p>
            <a:pPr lvl="1">
              <a:lnSpc>
                <a:spcPct val="90000"/>
              </a:lnSpc>
            </a:pPr>
            <a:r>
              <a:rPr lang="en-CA" dirty="0" smtClean="0"/>
              <a:t>Motivation</a:t>
            </a:r>
          </a:p>
          <a:p>
            <a:pPr lvl="1">
              <a:lnSpc>
                <a:spcPct val="90000"/>
              </a:lnSpc>
            </a:pPr>
            <a:r>
              <a:rPr lang="en-CA" dirty="0" smtClean="0"/>
              <a:t>Aptitude</a:t>
            </a:r>
          </a:p>
          <a:p>
            <a:pPr lvl="1">
              <a:lnSpc>
                <a:spcPct val="90000"/>
              </a:lnSpc>
            </a:pPr>
            <a:r>
              <a:rPr lang="en-CA" dirty="0" smtClean="0"/>
              <a:t>Personality</a:t>
            </a:r>
          </a:p>
          <a:p>
            <a:pPr lvl="1">
              <a:lnSpc>
                <a:spcPct val="90000"/>
              </a:lnSpc>
            </a:pPr>
            <a:r>
              <a:rPr lang="en-CA" dirty="0" smtClean="0"/>
              <a:t>Age</a:t>
            </a:r>
          </a:p>
          <a:p>
            <a:pPr lvl="1">
              <a:lnSpc>
                <a:spcPct val="90000"/>
              </a:lnSpc>
            </a:pPr>
            <a:r>
              <a:rPr lang="en-CA" dirty="0" smtClean="0"/>
              <a:t>etc.</a:t>
            </a:r>
          </a:p>
          <a:p>
            <a:endParaRPr lang="en-US" dirty="0"/>
          </a:p>
        </p:txBody>
      </p:sp>
    </p:spTree>
    <p:extLst>
      <p:ext uri="{BB962C8B-B14F-4D97-AF65-F5344CB8AC3E}">
        <p14:creationId xmlns:p14="http://schemas.microsoft.com/office/powerpoint/2010/main" val="25121390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Motivation </a:t>
            </a:r>
            <a:endParaRPr lang="en-US" dirty="0"/>
          </a:p>
        </p:txBody>
      </p:sp>
      <p:sp>
        <p:nvSpPr>
          <p:cNvPr id="3" name="Content Placeholder 2"/>
          <p:cNvSpPr>
            <a:spLocks noGrp="1"/>
          </p:cNvSpPr>
          <p:nvPr>
            <p:ph idx="1"/>
          </p:nvPr>
        </p:nvSpPr>
        <p:spPr>
          <a:xfrm>
            <a:off x="457200" y="1417638"/>
            <a:ext cx="8229600" cy="5264516"/>
          </a:xfrm>
        </p:spPr>
        <p:txBody>
          <a:bodyPr>
            <a:normAutofit fontScale="70000" lnSpcReduction="20000"/>
          </a:bodyPr>
          <a:lstStyle/>
          <a:p>
            <a:r>
              <a:rPr lang="en-US" dirty="0" smtClean="0"/>
              <a:t>No language is more difficult to learn as a first language, however this is different for languages later on </a:t>
            </a:r>
          </a:p>
          <a:p>
            <a:r>
              <a:rPr lang="en-US" dirty="0" smtClean="0"/>
              <a:t>Motivation to learn a language can be  intrinsic or extrinsic </a:t>
            </a:r>
          </a:p>
          <a:p>
            <a:r>
              <a:rPr lang="en-US" b="1" dirty="0" smtClean="0"/>
              <a:t>Intrinsic or personal reasons vs. extrinsic or rewarded behavior </a:t>
            </a:r>
          </a:p>
          <a:p>
            <a:pPr lvl="1"/>
            <a:endParaRPr lang="en-CA" sz="3100" dirty="0" smtClean="0"/>
          </a:p>
          <a:p>
            <a:pPr lvl="1"/>
            <a:endParaRPr lang="en-CA" sz="3100" dirty="0"/>
          </a:p>
          <a:p>
            <a:pPr lvl="1"/>
            <a:r>
              <a:rPr lang="en-CA" sz="3100" dirty="0" smtClean="0"/>
              <a:t>Types of motivation</a:t>
            </a:r>
          </a:p>
          <a:p>
            <a:pPr lvl="2"/>
            <a:r>
              <a:rPr lang="en-CA" sz="3100" dirty="0" smtClean="0"/>
              <a:t>Integrative (intrinsic)</a:t>
            </a:r>
          </a:p>
          <a:p>
            <a:pPr lvl="3"/>
            <a:r>
              <a:rPr lang="en-CA" sz="3100" dirty="0" smtClean="0"/>
              <a:t>Based on affective factors</a:t>
            </a:r>
          </a:p>
          <a:p>
            <a:pPr lvl="4"/>
            <a:r>
              <a:rPr lang="en-CA" sz="3100" dirty="0" smtClean="0"/>
              <a:t>E.g. personal reasons</a:t>
            </a:r>
          </a:p>
          <a:p>
            <a:pPr lvl="4"/>
            <a:endParaRPr lang="en-CA" sz="3100" dirty="0"/>
          </a:p>
          <a:p>
            <a:pPr lvl="4">
              <a:buFont typeface="Arial"/>
              <a:buChar char="•"/>
            </a:pPr>
            <a:r>
              <a:rPr lang="en-CA" sz="3100" dirty="0" smtClean="0"/>
              <a:t>-Instrumental (extrinsic)</a:t>
            </a:r>
          </a:p>
          <a:p>
            <a:pPr lvl="3"/>
            <a:r>
              <a:rPr lang="en-CA" sz="3100" dirty="0" smtClean="0"/>
              <a:t>Based on reward</a:t>
            </a:r>
          </a:p>
          <a:p>
            <a:pPr lvl="4"/>
            <a:r>
              <a:rPr lang="en-CA" sz="3100" dirty="0" smtClean="0"/>
              <a:t>E.g. professional, monetary, etc.</a:t>
            </a:r>
          </a:p>
          <a:p>
            <a:endParaRPr lang="en-US" dirty="0"/>
          </a:p>
        </p:txBody>
      </p:sp>
    </p:spTree>
    <p:extLst>
      <p:ext uri="{BB962C8B-B14F-4D97-AF65-F5344CB8AC3E}">
        <p14:creationId xmlns:p14="http://schemas.microsoft.com/office/powerpoint/2010/main" val="31057214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Aptitude</a:t>
            </a:r>
            <a:endParaRPr lang="en-US" dirty="0"/>
          </a:p>
        </p:txBody>
      </p:sp>
      <p:sp>
        <p:nvSpPr>
          <p:cNvPr id="3" name="Content Placeholder 2"/>
          <p:cNvSpPr>
            <a:spLocks noGrp="1"/>
          </p:cNvSpPr>
          <p:nvPr>
            <p:ph idx="1"/>
          </p:nvPr>
        </p:nvSpPr>
        <p:spPr>
          <a:xfrm>
            <a:off x="457200" y="1417638"/>
            <a:ext cx="8229600" cy="5010515"/>
          </a:xfrm>
        </p:spPr>
        <p:txBody>
          <a:bodyPr>
            <a:normAutofit lnSpcReduction="10000"/>
          </a:bodyPr>
          <a:lstStyle/>
          <a:p>
            <a:r>
              <a:rPr lang="en-US" sz="1800" dirty="0" smtClean="0"/>
              <a:t>Correlation between language aptitude and language ability </a:t>
            </a:r>
          </a:p>
          <a:p>
            <a:r>
              <a:rPr lang="en-US" sz="1800" dirty="0" smtClean="0"/>
              <a:t>Extroverts with limited inhibitions are better usually at learning and expressing themselves through language (determined through personality tests etc.) </a:t>
            </a:r>
          </a:p>
          <a:p>
            <a:r>
              <a:rPr lang="en-US" sz="1800" dirty="0" smtClean="0"/>
              <a:t>Study of alcohol consumption/ lowering inhibitions vs. performance </a:t>
            </a:r>
          </a:p>
          <a:p>
            <a:r>
              <a:rPr lang="en-US" sz="1800" dirty="0" smtClean="0"/>
              <a:t>One drink helps you to speak better in your second language based on studies done</a:t>
            </a:r>
          </a:p>
          <a:p>
            <a:r>
              <a:rPr lang="en-US" sz="1800" dirty="0" smtClean="0"/>
              <a:t>Language aptitude is undefined </a:t>
            </a:r>
          </a:p>
          <a:p>
            <a:r>
              <a:rPr lang="en-US" sz="1800" dirty="0" smtClean="0"/>
              <a:t>Intelligence plays a large role in a formal context vs. some other factors that could be an influence in a less formal and natural setting </a:t>
            </a:r>
          </a:p>
          <a:p>
            <a:r>
              <a:rPr lang="en-CA" sz="1800" dirty="0" smtClean="0"/>
              <a:t>Aptitude for languages</a:t>
            </a:r>
          </a:p>
          <a:p>
            <a:r>
              <a:rPr lang="en-CA" sz="1800" dirty="0" smtClean="0"/>
              <a:t>Intelligence (in general; IQ)</a:t>
            </a:r>
          </a:p>
          <a:p>
            <a:r>
              <a:rPr lang="en-CA" sz="1800" dirty="0" smtClean="0"/>
              <a:t>Personality factors</a:t>
            </a:r>
          </a:p>
          <a:p>
            <a:pPr lvl="1"/>
            <a:r>
              <a:rPr lang="en-CA" sz="1800" dirty="0" smtClean="0"/>
              <a:t>Degree of extraversion, level of anxiety</a:t>
            </a:r>
          </a:p>
          <a:p>
            <a:pPr lvl="2">
              <a:lnSpc>
                <a:spcPct val="90000"/>
              </a:lnSpc>
            </a:pPr>
            <a:r>
              <a:rPr lang="en-CA" sz="1800" dirty="0" smtClean="0"/>
              <a:t>Inhibition: prevents us from taking risks</a:t>
            </a:r>
          </a:p>
          <a:p>
            <a:pPr lvl="4">
              <a:lnSpc>
                <a:spcPct val="90000"/>
              </a:lnSpc>
            </a:pPr>
            <a:r>
              <a:rPr lang="en-CA" sz="1800" dirty="0"/>
              <a:t>Important for L2 acquisition</a:t>
            </a:r>
          </a:p>
          <a:p>
            <a:pPr lvl="4">
              <a:lnSpc>
                <a:spcPct val="90000"/>
              </a:lnSpc>
            </a:pPr>
            <a:r>
              <a:rPr lang="en-CA" sz="1800" dirty="0"/>
              <a:t>Study on alcohol consumption vs. performance in L2 </a:t>
            </a:r>
          </a:p>
          <a:p>
            <a:pPr marL="1828800" lvl="4" indent="0">
              <a:lnSpc>
                <a:spcPct val="90000"/>
              </a:lnSpc>
              <a:buNone/>
            </a:pPr>
            <a:endParaRPr lang="en-CA" dirty="0"/>
          </a:p>
          <a:p>
            <a:endParaRPr lang="en-US" dirty="0"/>
          </a:p>
        </p:txBody>
      </p:sp>
    </p:spTree>
    <p:extLst>
      <p:ext uri="{BB962C8B-B14F-4D97-AF65-F5344CB8AC3E}">
        <p14:creationId xmlns:p14="http://schemas.microsoft.com/office/powerpoint/2010/main" val="1773570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a:t>
            </a:r>
            <a:endParaRPr lang="en-US" dirty="0"/>
          </a:p>
        </p:txBody>
      </p:sp>
      <p:sp>
        <p:nvSpPr>
          <p:cNvPr id="3" name="Content Placeholder 2"/>
          <p:cNvSpPr>
            <a:spLocks noGrp="1"/>
          </p:cNvSpPr>
          <p:nvPr>
            <p:ph idx="1"/>
          </p:nvPr>
        </p:nvSpPr>
        <p:spPr/>
        <p:txBody>
          <a:bodyPr>
            <a:normAutofit lnSpcReduction="10000"/>
          </a:bodyPr>
          <a:lstStyle/>
          <a:p>
            <a:r>
              <a:rPr lang="en-US" dirty="0" smtClean="0"/>
              <a:t>Correlation between your age and at what time you learn a second language </a:t>
            </a:r>
          </a:p>
          <a:p>
            <a:r>
              <a:rPr lang="en-US" dirty="0" smtClean="0"/>
              <a:t>Critical period for language has some sort of influence on L2 acquisition </a:t>
            </a:r>
            <a:endParaRPr lang="en-US" dirty="0" smtClean="0"/>
          </a:p>
          <a:p>
            <a:r>
              <a:rPr lang="en-US" dirty="0" smtClean="0"/>
              <a:t>Related to phonology- some people can never fully lose their accent from their first language </a:t>
            </a:r>
          </a:p>
          <a:p>
            <a:r>
              <a:rPr lang="en-US" dirty="0" smtClean="0"/>
              <a:t>A bird can’t sing natively after 7 weeks if it didn’t learn its song</a:t>
            </a:r>
          </a:p>
          <a:p>
            <a:r>
              <a:rPr lang="en-US" dirty="0" smtClean="0"/>
              <a:t>With humans, language is more gradual </a:t>
            </a:r>
          </a:p>
          <a:p>
            <a:endParaRPr lang="en-US" dirty="0"/>
          </a:p>
        </p:txBody>
      </p:sp>
    </p:spTree>
    <p:extLst>
      <p:ext uri="{BB962C8B-B14F-4D97-AF65-F5344CB8AC3E}">
        <p14:creationId xmlns:p14="http://schemas.microsoft.com/office/powerpoint/2010/main" val="1341307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Critical period: the neurological hypothesis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Critical period is determined by the biological clock </a:t>
            </a:r>
          </a:p>
          <a:p>
            <a:r>
              <a:rPr lang="en-US" dirty="0" smtClean="0"/>
              <a:t>Lasts until late into </a:t>
            </a:r>
            <a:r>
              <a:rPr lang="en-US" dirty="0" err="1" smtClean="0"/>
              <a:t>teenagehood</a:t>
            </a:r>
            <a:endParaRPr lang="en-US" dirty="0" smtClean="0"/>
          </a:p>
          <a:p>
            <a:endParaRPr lang="en-US" dirty="0"/>
          </a:p>
          <a:p>
            <a:r>
              <a:rPr lang="en-US" dirty="0" smtClean="0"/>
              <a:t>Cause: lateralization of language functions in the brain </a:t>
            </a:r>
          </a:p>
          <a:p>
            <a:r>
              <a:rPr lang="en-US" dirty="0" smtClean="0"/>
              <a:t>Loss of plasticity after this time </a:t>
            </a:r>
          </a:p>
          <a:p>
            <a:endParaRPr lang="en-US" dirty="0"/>
          </a:p>
          <a:p>
            <a:r>
              <a:rPr lang="en-US" dirty="0" smtClean="0"/>
              <a:t>Impact: language acquisition is more difficult after the critical period </a:t>
            </a:r>
            <a:endParaRPr lang="en-US" dirty="0"/>
          </a:p>
        </p:txBody>
      </p:sp>
    </p:spTree>
    <p:extLst>
      <p:ext uri="{BB962C8B-B14F-4D97-AF65-F5344CB8AC3E}">
        <p14:creationId xmlns:p14="http://schemas.microsoft.com/office/powerpoint/2010/main" val="38842717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r>
              <a:rPr lang="en-CA" sz="2800" dirty="0" smtClean="0">
                <a:cs typeface="Arial" charset="0"/>
              </a:rPr>
              <a:t>Problems</a:t>
            </a:r>
          </a:p>
          <a:p>
            <a:pPr lvl="1"/>
            <a:r>
              <a:rPr lang="en-CA" dirty="0" smtClean="0">
                <a:cs typeface="Arial" charset="0"/>
              </a:rPr>
              <a:t>Age of the Critical Period</a:t>
            </a:r>
          </a:p>
          <a:p>
            <a:pPr lvl="2"/>
            <a:r>
              <a:rPr lang="en-CA" sz="2200" dirty="0" smtClean="0">
                <a:cs typeface="Arial" charset="0"/>
              </a:rPr>
              <a:t>Exact age is not known</a:t>
            </a:r>
          </a:p>
          <a:p>
            <a:pPr lvl="2"/>
            <a:endParaRPr lang="en-CA" sz="800" dirty="0" smtClean="0">
              <a:cs typeface="Arial" charset="0"/>
            </a:endParaRPr>
          </a:p>
          <a:p>
            <a:pPr lvl="2"/>
            <a:r>
              <a:rPr lang="en-CA" sz="2200" dirty="0" smtClean="0">
                <a:cs typeface="Arial" charset="0"/>
              </a:rPr>
              <a:t>Effect of aging is gradual</a:t>
            </a:r>
          </a:p>
          <a:p>
            <a:pPr lvl="3"/>
            <a:endParaRPr lang="en-CA" sz="800" dirty="0" smtClean="0">
              <a:cs typeface="Arial" charset="0"/>
            </a:endParaRPr>
          </a:p>
          <a:p>
            <a:pPr lvl="2"/>
            <a:endParaRPr lang="en-CA" sz="1200" dirty="0" smtClean="0">
              <a:cs typeface="Arial" charset="0"/>
            </a:endParaRPr>
          </a:p>
          <a:p>
            <a:pPr lvl="1"/>
            <a:r>
              <a:rPr lang="en-CA" dirty="0" smtClean="0"/>
              <a:t>Several factors are affected by the onsets of aging</a:t>
            </a:r>
          </a:p>
          <a:p>
            <a:pPr lvl="2"/>
            <a:r>
              <a:rPr lang="en-CA" sz="2200" dirty="0" smtClean="0"/>
              <a:t>Input, motivation, attitudes, identity, etc.</a:t>
            </a:r>
          </a:p>
          <a:p>
            <a:pPr marL="914400" lvl="2" indent="0">
              <a:buNone/>
            </a:pPr>
            <a:endParaRPr lang="en-CA" sz="2200" dirty="0" smtClean="0"/>
          </a:p>
          <a:p>
            <a:pPr marL="914400" lvl="2" indent="0">
              <a:buNone/>
            </a:pPr>
            <a:r>
              <a:rPr lang="en-CA" sz="2200" dirty="0" smtClean="0"/>
              <a:t>* Trying to implement a new term, the “sensitive period” to express a time where language learning is easiest</a:t>
            </a:r>
          </a:p>
          <a:p>
            <a:pPr marL="914400" lvl="2" indent="0">
              <a:buNone/>
            </a:pPr>
            <a:r>
              <a:rPr lang="en-CA" sz="2200" dirty="0" smtClean="0"/>
              <a:t>But this is not confirmed in any study yet </a:t>
            </a:r>
          </a:p>
          <a:p>
            <a:endParaRPr lang="en-US" dirty="0"/>
          </a:p>
        </p:txBody>
      </p:sp>
    </p:spTree>
    <p:extLst>
      <p:ext uri="{BB962C8B-B14F-4D97-AF65-F5344CB8AC3E}">
        <p14:creationId xmlns:p14="http://schemas.microsoft.com/office/powerpoint/2010/main" val="13236243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112</TotalTime>
  <Words>1556</Words>
  <Application>Microsoft Macintosh PowerPoint</Application>
  <PresentationFormat>On-screen Show (4:3)</PresentationFormat>
  <Paragraphs>221</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Language acquisition II </vt:lpstr>
      <vt:lpstr>12 months- The naming insight</vt:lpstr>
      <vt:lpstr>4. 18 months- 2-word utterances</vt:lpstr>
      <vt:lpstr>5. 24 months- Multi word utterances</vt:lpstr>
      <vt:lpstr>6. 30 months- complex sentences </vt:lpstr>
      <vt:lpstr>30 months+</vt:lpstr>
      <vt:lpstr>5 years + </vt:lpstr>
      <vt:lpstr>Brown’s study</vt:lpstr>
      <vt:lpstr>L2 acquisition </vt:lpstr>
      <vt:lpstr>L1 vs. L2 acquisition differences Rate vs. end state </vt:lpstr>
      <vt:lpstr>PowerPoint Presentation</vt:lpstr>
      <vt:lpstr>PowerPoint Presentation</vt:lpstr>
      <vt:lpstr>Factors that cause differences in L1 and L2 </vt:lpstr>
      <vt:lpstr>Con’t</vt:lpstr>
      <vt:lpstr>Starting point </vt:lpstr>
      <vt:lpstr>Influence of the L1 on the L2 </vt:lpstr>
      <vt:lpstr>Influence types </vt:lpstr>
      <vt:lpstr>L2 acquisition factors </vt:lpstr>
      <vt:lpstr>Motivation </vt:lpstr>
      <vt:lpstr>Aptitude</vt:lpstr>
      <vt:lpstr>Age</vt:lpstr>
      <vt:lpstr>Critical period: the neurological hypothesis</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Language acquisition II </dc:title>
  <dc:creator>Belinda Mae Garcia-Breadmore</dc:creator>
  <cp:lastModifiedBy>Belinda Mae Garcia-Breadmore</cp:lastModifiedBy>
  <cp:revision>32</cp:revision>
  <dcterms:created xsi:type="dcterms:W3CDTF">2012-12-13T00:55:20Z</dcterms:created>
  <dcterms:modified xsi:type="dcterms:W3CDTF">2012-12-13T02:48:10Z</dcterms:modified>
</cp:coreProperties>
</file>