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74" r:id="rId2"/>
    <p:sldId id="256" r:id="rId3"/>
    <p:sldId id="257" r:id="rId4"/>
    <p:sldId id="258" r:id="rId5"/>
    <p:sldId id="259" r:id="rId6"/>
    <p:sldId id="260" r:id="rId7"/>
    <p:sldId id="266" r:id="rId8"/>
    <p:sldId id="267" r:id="rId9"/>
    <p:sldId id="261" r:id="rId10"/>
    <p:sldId id="268" r:id="rId11"/>
    <p:sldId id="262" r:id="rId12"/>
    <p:sldId id="271" r:id="rId13"/>
    <p:sldId id="263" r:id="rId14"/>
    <p:sldId id="272" r:id="rId15"/>
    <p:sldId id="273" r:id="rId16"/>
    <p:sldId id="264" r:id="rId17"/>
    <p:sldId id="265" r:id="rId18"/>
    <p:sldId id="269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82362" autoAdjust="0"/>
  </p:normalViewPr>
  <p:slideViewPr>
    <p:cSldViewPr>
      <p:cViewPr varScale="1">
        <p:scale>
          <a:sx n="68" d="100"/>
          <a:sy n="68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42E18-BA93-45BE-98B4-AEACBE7706A0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FE1CF-47D3-44C9-9B82-90C442BFE17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3055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Deep/quiet</a:t>
            </a:r>
            <a:r>
              <a:rPr lang="en-CA" baseline="0" dirty="0" smtClean="0"/>
              <a:t> sleep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Light/ active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Next states are awareness states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Alert inactivity taking the most in from environment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Alert activity – most movement, baby can be overstimulated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Crying – asking for help, direct communication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Quiet sleep and active sleep (move eyes back and forth, REM sleep)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783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FFCC66"/>
              </a:buClr>
              <a:buFont typeface="Arial"/>
              <a:buChar char="•"/>
            </a:pPr>
            <a:r>
              <a:rPr lang="en-CA" dirty="0" smtClean="0"/>
              <a:t>Newborn sleeps</a:t>
            </a:r>
            <a:r>
              <a:rPr lang="en-CA" baseline="0" dirty="0" smtClean="0"/>
              <a:t> 16 hours a day, 6 months – 13 hours a day, young adults sleep 8 hours</a:t>
            </a:r>
          </a:p>
          <a:p>
            <a:pPr>
              <a:buClr>
                <a:srgbClr val="FFCC66"/>
              </a:buClr>
              <a:buFont typeface="Arial"/>
              <a:buChar char="•"/>
            </a:pPr>
            <a:r>
              <a:rPr lang="en-CA" baseline="0" dirty="0" smtClean="0"/>
              <a:t>REM – internalizing all the stimulation from the day </a:t>
            </a:r>
          </a:p>
          <a:p>
            <a:pPr>
              <a:buClr>
                <a:srgbClr val="FFCC66"/>
              </a:buClr>
              <a:buFont typeface="Arial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3506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baseline="0" dirty="0" smtClean="0"/>
              <a:t>Most vulnerable period is between 2 and 4 months (lower level of serotonin in brain – linked to regulating heart and breathing)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Highest for mothers aged under 20, uncommon in Asian families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60% are in baby boys, being born prematurely, low birth weight, low </a:t>
            </a:r>
            <a:r>
              <a:rPr lang="en-CA" baseline="0" dirty="0" err="1" smtClean="0"/>
              <a:t>afgar</a:t>
            </a:r>
            <a:r>
              <a:rPr lang="en-CA" baseline="0" dirty="0" smtClean="0"/>
              <a:t> score, infants that suffer from respiratory problems, pre-drug use from mother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Soft bedding – no pillows, blankets or stuffed animals in crib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Preventing – breast feeding, giving a pacifier,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9387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Survival – blinking, swallowing</a:t>
            </a:r>
            <a:r>
              <a:rPr lang="en-CA" baseline="0" dirty="0" smtClean="0"/>
              <a:t>, breathing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Primitive – no longer important survival reflex (rooting reflex, stepping reflux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Should always be born with these but should disappear, if doesn’t could have something to do with poor immune system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9552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CA" dirty="0" smtClean="0"/>
              <a:t>Absent in depressed</a:t>
            </a:r>
            <a:r>
              <a:rPr lang="en-CA" baseline="0" dirty="0" smtClean="0"/>
              <a:t> babies (lack of interest in environment)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Palmer reflex</a:t>
            </a:r>
            <a:r>
              <a:rPr lang="en-CA" baseline="0" dirty="0" smtClean="0"/>
              <a:t> – grasping when push their palm, increases in 1</a:t>
            </a:r>
            <a:r>
              <a:rPr lang="en-CA" baseline="30000" dirty="0" smtClean="0"/>
              <a:t>st</a:t>
            </a:r>
            <a:r>
              <a:rPr lang="en-CA" baseline="0" dirty="0" smtClean="0"/>
              <a:t> month, absent or weak in depressed babies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7748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Stepping motion-</a:t>
            </a:r>
            <a:r>
              <a:rPr lang="en-CA" baseline="0" dirty="0" smtClean="0"/>
              <a:t> muscles too weak to support legs, comes back in water (less gravity) and when on a treadmill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7803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</a:p>
          <a:p>
            <a:pPr marL="171450" indent="-171450">
              <a:buFontTx/>
              <a:buChar char="-"/>
            </a:pPr>
            <a:r>
              <a:rPr lang="en-CA" dirty="0" smtClean="0"/>
              <a:t>Looking – don’t have to have light to look,</a:t>
            </a:r>
            <a:r>
              <a:rPr lang="en-CA" baseline="0" dirty="0" smtClean="0"/>
              <a:t> even when not externally stimulated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Sucking – children can suck spontaneously (too soothe themselves or explore), don’t need food to suck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Crying – doesn’t have to be </a:t>
            </a:r>
            <a:r>
              <a:rPr lang="en-CA" baseline="0" dirty="0" err="1" smtClean="0"/>
              <a:t>illicited</a:t>
            </a:r>
            <a:r>
              <a:rPr lang="en-CA" baseline="0" dirty="0" smtClean="0"/>
              <a:t> by a </a:t>
            </a:r>
            <a:r>
              <a:rPr lang="en-CA" baseline="0" dirty="0" err="1" smtClean="0"/>
              <a:t>stimulous</a:t>
            </a:r>
            <a:r>
              <a:rPr lang="en-CA" baseline="0" dirty="0" smtClean="0"/>
              <a:t>, may just cry for parents attention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8820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1759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79138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endParaRPr lang="en-C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86353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0969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38084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 typeface="Arial"/>
              <a:buNone/>
              <a:tabLst/>
              <a:defRPr/>
            </a:pPr>
            <a:r>
              <a:rPr lang="en-CA" dirty="0" smtClean="0"/>
              <a:t>Esther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thelen</a:t>
            </a:r>
            <a:r>
              <a:rPr lang="en-CA" baseline="0" dirty="0" smtClean="0"/>
              <a:t> – experiment with the stepping reflexes and the treadmill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Not just nature or nurture another example would be motivation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Emotional refueling – further away child crawls the more they need reassuring things are okay, then go back to </a:t>
            </a:r>
            <a:r>
              <a:rPr lang="en-CA" baseline="0" dirty="0" smtClean="0"/>
              <a:t>exploring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She put weights on babies legs that still had the stepping reflex and they stopped?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Saying not just nature or nurture, mix of both, element that unites nature and nurture is the infants goal or motivation. Learns of kicking or moving in a certain way they can move in a certain direction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Emotional refueling – leaving to explore and then going back to the parent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Cruising – experimenting with balance, using something to hold themselves up when trying to walk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Using beams with gaps to see if the baby will keep going, if gap is too big reverts back to crawling. </a:t>
            </a:r>
            <a:r>
              <a:rPr lang="en-CA" u="sng" baseline="0" dirty="0" smtClean="0"/>
              <a:t>Hands are essential </a:t>
            </a:r>
            <a:r>
              <a:rPr lang="en-CA" baseline="0" dirty="0" smtClean="0"/>
              <a:t>to hold themselves up and to guide them to judge what they can and can’t do safely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ct val="110000"/>
              <a:buFontTx/>
              <a:buChar char="-"/>
              <a:tabLst/>
              <a:defRPr/>
            </a:pPr>
            <a:r>
              <a:rPr lang="en-CA" baseline="0" dirty="0" smtClean="0"/>
              <a:t>Walking – manipulating a ramps steepness to see a babies control, revert to sitting and going down the hill when too </a:t>
            </a:r>
            <a:r>
              <a:rPr lang="en-CA" baseline="0" dirty="0" err="1" smtClean="0"/>
              <a:t>steap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649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 smtClean="0"/>
          </a:p>
          <a:p>
            <a:pPr marL="171450" indent="-171450">
              <a:buFontTx/>
              <a:buChar char="-"/>
            </a:pPr>
            <a:r>
              <a:rPr lang="en-CA" dirty="0" smtClean="0"/>
              <a:t>Adolescence</a:t>
            </a:r>
            <a:r>
              <a:rPr lang="en-CA" baseline="0" dirty="0" smtClean="0"/>
              <a:t> growth rate goes up again (girls 10, boys 12)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Catch up growth – after malnutrition, growing quicker than usual to catch up to the rest of their peers </a:t>
            </a:r>
          </a:p>
          <a:p>
            <a:pPr marL="171450" indent="-171450"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06395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Head and brain grow fast, height during adolescence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Fat and muscle – changes with age and differs between genders, infant grows fat until 9months (females have more fat than boys; muscle), time when girls have more muscle than boys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Puberty – males changes penial, testicular, girls; breast and growth of pubic hair, </a:t>
            </a:r>
            <a:r>
              <a:rPr kumimoji="0" lang="en-US" altLang="zh-CN" sz="2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menarchy</a:t>
            </a:r>
            <a:r>
              <a:rPr kumimoji="0" lang="en-US" altLang="zh-CN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 - increase in self esteem or if don’t have info may be a risk factor usually when younger</a:t>
            </a:r>
          </a:p>
          <a:p>
            <a:pPr marL="1143000" marR="0" lvl="2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Stressful homes can cause puberty to occur quicker</a:t>
            </a:r>
            <a:endParaRPr kumimoji="0" lang="en-US" altLang="zh-CN" sz="2200" b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35475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5800" marR="0" lvl="1" indent="-336550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endParaRPr kumimoji="0" lang="en-US" altLang="zh-CN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  <a:p>
            <a:pPr marL="171450" indent="-171450">
              <a:buFontTx/>
              <a:buChar char="-"/>
            </a:pPr>
            <a:r>
              <a:rPr lang="en-CA" dirty="0" smtClean="0"/>
              <a:t>Identical twin studies show high</a:t>
            </a:r>
            <a:r>
              <a:rPr lang="en-CA" baseline="0" dirty="0" smtClean="0"/>
              <a:t> occurrence in genetic influence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Eating disorders can effect growth and maturation, can cause loss of menstrual cycle, can effect heart, poor self-esteem (obesity), orthorexia – obsessed with eating right to an extreme thinking they’re really bad even if not, assessing everything they see and other people’s diets</a:t>
            </a:r>
          </a:p>
          <a:p>
            <a:pPr marL="171450" indent="-171450">
              <a:buFontTx/>
              <a:buChar char="-"/>
            </a:pPr>
            <a:r>
              <a:rPr lang="en-CA" baseline="0" dirty="0" smtClean="0"/>
              <a:t>Children who fail gain weight, impaired growth rates, take children out of home </a:t>
            </a:r>
            <a:r>
              <a:rPr lang="en-CA" baseline="0" smtClean="0"/>
              <a:t>and they do the catch up growth.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FE1CF-47D3-44C9-9B82-90C442BFE17F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3597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C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C2F78A-1325-48D7-A30B-28AB74D8BE13}" type="datetimeFigureOut">
              <a:rPr lang="en-CA" smtClean="0"/>
              <a:t>2016-02-11</a:t>
            </a:fld>
            <a:endParaRPr lang="en-CA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4103D1-E5EA-4783-8B6C-F7F83B333F25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5184"/>
            <a:ext cx="8686800" cy="838200"/>
          </a:xfrm>
        </p:spPr>
        <p:txBody>
          <a:bodyPr/>
          <a:lstStyle/>
          <a:p>
            <a:r>
              <a:rPr lang="en-CA" dirty="0" smtClean="0"/>
              <a:t>Reminder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199"/>
            <a:ext cx="9144000" cy="5148943"/>
          </a:xfrm>
        </p:spPr>
        <p:txBody>
          <a:bodyPr>
            <a:normAutofit fontScale="92500" lnSpcReduction="10000"/>
          </a:bodyPr>
          <a:lstStyle/>
          <a:p>
            <a:r>
              <a:rPr lang="en-CA" sz="3200" dirty="0" smtClean="0"/>
              <a:t>Midterm 1:</a:t>
            </a:r>
          </a:p>
          <a:p>
            <a:pPr lvl="1"/>
            <a:r>
              <a:rPr lang="en-CA" sz="2800" dirty="0" smtClean="0"/>
              <a:t>Next Tuesday</a:t>
            </a:r>
            <a:r>
              <a:rPr lang="en-CA" sz="2800" dirty="0"/>
              <a:t>, February </a:t>
            </a:r>
            <a:r>
              <a:rPr lang="en-CA" sz="2800" dirty="0" smtClean="0"/>
              <a:t>9</a:t>
            </a:r>
            <a:r>
              <a:rPr lang="en-CA" sz="2800" baseline="30000" dirty="0" smtClean="0"/>
              <a:t>th</a:t>
            </a:r>
            <a:r>
              <a:rPr lang="en-CA" sz="2800" dirty="0" smtClean="0"/>
              <a:t> </a:t>
            </a:r>
            <a:r>
              <a:rPr lang="en-CA" sz="2800" dirty="0"/>
              <a:t>at </a:t>
            </a:r>
            <a:r>
              <a:rPr lang="en-CA" sz="2800" dirty="0" smtClean="0"/>
              <a:t>10:00am</a:t>
            </a:r>
          </a:p>
          <a:p>
            <a:pPr lvl="1"/>
            <a:endParaRPr lang="en-CA" sz="2800" dirty="0" smtClean="0"/>
          </a:p>
          <a:p>
            <a:pPr lvl="1"/>
            <a:r>
              <a:rPr lang="en-CA" sz="2800" dirty="0" smtClean="0"/>
              <a:t>Content </a:t>
            </a:r>
            <a:r>
              <a:rPr lang="en-CA" sz="2800" dirty="0"/>
              <a:t>from lectures AND textbook</a:t>
            </a:r>
            <a:r>
              <a:rPr lang="en-CA" sz="2800" dirty="0" smtClean="0"/>
              <a:t>:</a:t>
            </a:r>
          </a:p>
          <a:p>
            <a:pPr lvl="2"/>
            <a:r>
              <a:rPr lang="en-CA" sz="2400" dirty="0" smtClean="0"/>
              <a:t>Chapter </a:t>
            </a:r>
            <a:r>
              <a:rPr lang="en-CA" sz="2400" dirty="0"/>
              <a:t>1</a:t>
            </a:r>
          </a:p>
          <a:p>
            <a:pPr lvl="2"/>
            <a:r>
              <a:rPr lang="en-CA" sz="2400" dirty="0"/>
              <a:t>Chapter 2</a:t>
            </a:r>
          </a:p>
          <a:p>
            <a:pPr lvl="2"/>
            <a:r>
              <a:rPr lang="en-CA" sz="2400" dirty="0"/>
              <a:t>Chapter 3 (pp.67-87)</a:t>
            </a:r>
          </a:p>
          <a:p>
            <a:pPr lvl="2"/>
            <a:r>
              <a:rPr lang="en-CA" sz="2400" dirty="0"/>
              <a:t>Chapter 4 </a:t>
            </a:r>
            <a:endParaRPr lang="en-CA" sz="2400" dirty="0" smtClean="0"/>
          </a:p>
          <a:p>
            <a:pPr lvl="2"/>
            <a:r>
              <a:rPr lang="en-CA" sz="2400" dirty="0" smtClean="0"/>
              <a:t>Chapter 5 (pp.129-139)</a:t>
            </a:r>
          </a:p>
          <a:p>
            <a:pPr lvl="1"/>
            <a:endParaRPr lang="en-CA" sz="2800" dirty="0" smtClean="0"/>
          </a:p>
          <a:p>
            <a:pPr lvl="1"/>
            <a:r>
              <a:rPr lang="en-CA" sz="2800" dirty="0" smtClean="0"/>
              <a:t>Multiple-choice </a:t>
            </a:r>
            <a:r>
              <a:rPr lang="en-CA" sz="2800" dirty="0"/>
              <a:t>questions, fill-in-the-blank questions and short-answer questions</a:t>
            </a:r>
          </a:p>
          <a:p>
            <a:pPr lvl="1"/>
            <a:endParaRPr lang="en-CA" dirty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3010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Motor Skills &amp; Growth</a:t>
            </a:r>
            <a:br>
              <a:rPr lang="en-CA" dirty="0" smtClean="0"/>
            </a:br>
            <a:r>
              <a:rPr lang="en-CA" sz="2800" dirty="0" smtClean="0"/>
              <a:t>PSY 2105G</a:t>
            </a:r>
            <a:endParaRPr lang="en-CA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257552" y="6334780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1400" dirty="0" smtClean="0"/>
              <a:t>Younger, Adler, &amp; </a:t>
            </a:r>
            <a:r>
              <a:rPr lang="en-CA" sz="1400" dirty="0" err="1" smtClean="0"/>
              <a:t>Vasta</a:t>
            </a:r>
            <a:r>
              <a:rPr lang="en-CA" sz="1400" dirty="0" smtClean="0"/>
              <a:t>, 2012</a:t>
            </a:r>
          </a:p>
          <a:p>
            <a:pPr algn="r"/>
            <a:endParaRPr lang="en-CA" sz="1400" dirty="0"/>
          </a:p>
        </p:txBody>
      </p:sp>
      <p:pic>
        <p:nvPicPr>
          <p:cNvPr id="1026" name="Picture 2" descr="http://www.piedmontparent.com/images/articleimages/wonders-of-walking-babies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92696"/>
            <a:ext cx="5492477" cy="357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01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States of alertness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Infant alertness changes day and night through 6 different states:</a:t>
            </a:r>
          </a:p>
          <a:p>
            <a:pPr lvl="1"/>
            <a:r>
              <a:rPr lang="en-CA" dirty="0"/>
              <a:t>Deep sleep</a:t>
            </a:r>
          </a:p>
          <a:p>
            <a:pPr lvl="1"/>
            <a:r>
              <a:rPr lang="en-CA" dirty="0"/>
              <a:t>Light sleep</a:t>
            </a:r>
          </a:p>
          <a:p>
            <a:pPr lvl="1"/>
            <a:r>
              <a:rPr lang="en-CA" dirty="0"/>
              <a:t>Drowsiness</a:t>
            </a:r>
          </a:p>
          <a:p>
            <a:pPr lvl="1"/>
            <a:r>
              <a:rPr lang="en-CA" dirty="0"/>
              <a:t>Alert inactivity</a:t>
            </a:r>
          </a:p>
          <a:p>
            <a:pPr lvl="1"/>
            <a:r>
              <a:rPr lang="en-CA" dirty="0"/>
              <a:t>Alert activity</a:t>
            </a:r>
          </a:p>
          <a:p>
            <a:pPr lvl="1"/>
            <a:r>
              <a:rPr lang="en-CA" dirty="0"/>
              <a:t>Crying</a:t>
            </a:r>
          </a:p>
          <a:p>
            <a:endParaRPr lang="en-CA" dirty="0" smtClean="0"/>
          </a:p>
          <a:p>
            <a:r>
              <a:rPr lang="en-CA" dirty="0" smtClean="0"/>
              <a:t>Quiet sleep versus Active sleep</a:t>
            </a:r>
          </a:p>
        </p:txBody>
      </p:sp>
      <p:pic>
        <p:nvPicPr>
          <p:cNvPr id="2050" name="Picture 2" descr="https://janesaddictions.files.wordpress.com/2013/07/img_08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92896"/>
            <a:ext cx="4488433" cy="320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44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States of Alertness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600" dirty="0" smtClean="0"/>
              <a:t>EEG demonstrates that sleep states change throughout our lifespan:</a:t>
            </a:r>
          </a:p>
          <a:p>
            <a:pPr lvl="1"/>
            <a:r>
              <a:rPr lang="en-CA" sz="3200" dirty="0" smtClean="0"/>
              <a:t>Duration of sleep per night decreases with age</a:t>
            </a:r>
          </a:p>
          <a:p>
            <a:pPr lvl="1"/>
            <a:r>
              <a:rPr lang="en-CA" sz="3200" dirty="0"/>
              <a:t>The amount of time spent in active sleep decreases with </a:t>
            </a:r>
            <a:r>
              <a:rPr lang="en-CA" sz="3200" dirty="0" smtClean="0"/>
              <a:t>age</a:t>
            </a:r>
          </a:p>
          <a:p>
            <a:pPr lvl="2"/>
            <a:r>
              <a:rPr lang="en-CA" sz="2800" dirty="0" smtClean="0"/>
              <a:t>REM sleep</a:t>
            </a:r>
            <a:endParaRPr lang="en-CA" sz="2800" dirty="0"/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367044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Sudden infant death Syndrome (SIDS)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r>
              <a:rPr lang="en-CA" sz="2800" dirty="0" smtClean="0"/>
              <a:t>SIDS: sudden and unexpected death of an infant under one year of age</a:t>
            </a:r>
          </a:p>
          <a:p>
            <a:r>
              <a:rPr lang="en-CA" sz="2800" dirty="0" smtClean="0"/>
              <a:t>Most vulnerable period: 2-4 months</a:t>
            </a:r>
          </a:p>
          <a:p>
            <a:r>
              <a:rPr lang="en-CA" sz="2800" dirty="0" smtClean="0"/>
              <a:t>Causes are still not completely understood</a:t>
            </a:r>
          </a:p>
          <a:p>
            <a:r>
              <a:rPr lang="en-CA" sz="2800" dirty="0" smtClean="0"/>
              <a:t>Risk factors:</a:t>
            </a:r>
          </a:p>
          <a:p>
            <a:pPr lvl="1"/>
            <a:r>
              <a:rPr lang="en-CA" sz="2400" dirty="0" smtClean="0"/>
              <a:t>Position in which the baby is sleeping</a:t>
            </a:r>
          </a:p>
          <a:p>
            <a:pPr lvl="1"/>
            <a:r>
              <a:rPr lang="en-CA" sz="2400" dirty="0" smtClean="0"/>
              <a:t>Soft bedding</a:t>
            </a:r>
          </a:p>
          <a:p>
            <a:pPr lvl="1"/>
            <a:r>
              <a:rPr lang="en-CA" sz="2400" dirty="0" smtClean="0"/>
              <a:t>Overheating</a:t>
            </a:r>
          </a:p>
          <a:p>
            <a:pPr lvl="1"/>
            <a:r>
              <a:rPr lang="en-CA" sz="2400" dirty="0" smtClean="0"/>
              <a:t>Cigarette smoke</a:t>
            </a:r>
          </a:p>
          <a:p>
            <a:pPr lvl="1"/>
            <a:r>
              <a:rPr lang="en-CA" sz="2400" dirty="0" smtClean="0"/>
              <a:t>Co-sleeping</a:t>
            </a:r>
          </a:p>
          <a:p>
            <a:pPr lvl="1"/>
            <a:endParaRPr lang="en-CA" sz="2400" dirty="0"/>
          </a:p>
        </p:txBody>
      </p:sp>
      <p:sp>
        <p:nvSpPr>
          <p:cNvPr id="4" name="AutoShape 2" descr="http://www.healthychildcare.org/images/small_sids_log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3076" name="Picture 4" descr="http://www.healthychildcare.org/images/small_sids_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336" y="4581129"/>
            <a:ext cx="3154956" cy="203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79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Newborn Reflexes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CA" u="sng" dirty="0" smtClean="0"/>
              <a:t>Reflex</a:t>
            </a:r>
            <a:r>
              <a:rPr lang="en-CA" dirty="0" smtClean="0"/>
              <a:t>: patterns </a:t>
            </a:r>
            <a:r>
              <a:rPr lang="en-CA" dirty="0"/>
              <a:t>in response to specific stimuli</a:t>
            </a:r>
          </a:p>
          <a:p>
            <a:pPr>
              <a:spcAft>
                <a:spcPts val="1200"/>
              </a:spcAft>
            </a:pPr>
            <a:r>
              <a:rPr lang="en-CA" dirty="0"/>
              <a:t>Survival instincts</a:t>
            </a:r>
          </a:p>
          <a:p>
            <a:pPr>
              <a:spcAft>
                <a:spcPts val="1200"/>
              </a:spcAft>
            </a:pPr>
            <a:r>
              <a:rPr lang="en-CA" dirty="0"/>
              <a:t>Primitive instincts</a:t>
            </a:r>
          </a:p>
          <a:p>
            <a:pPr>
              <a:spcAft>
                <a:spcPts val="1200"/>
              </a:spcAft>
            </a:pPr>
            <a:r>
              <a:rPr lang="en-CA" dirty="0"/>
              <a:t>Presence or </a:t>
            </a:r>
            <a:r>
              <a:rPr lang="en-CA" dirty="0" smtClean="0"/>
              <a:t>absence of reflexes gives </a:t>
            </a:r>
            <a:r>
              <a:rPr lang="en-CA" dirty="0"/>
              <a:t>information on the infant’s nervous system</a:t>
            </a:r>
          </a:p>
          <a:p>
            <a:pPr>
              <a:spcAft>
                <a:spcPts val="1200"/>
              </a:spcAft>
            </a:pPr>
            <a:r>
              <a:rPr lang="en-CA" dirty="0" smtClean="0"/>
              <a:t>Automatic and stereotyped behaviour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66071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Newborn Reflexes		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/>
          <a:lstStyle/>
          <a:p>
            <a:r>
              <a:rPr lang="en-CA" u="sng" dirty="0" smtClean="0"/>
              <a:t>Rooting Reflex:</a:t>
            </a:r>
            <a:r>
              <a:rPr lang="en-CA" dirty="0" smtClean="0"/>
              <a:t> </a:t>
            </a:r>
          </a:p>
          <a:p>
            <a:pPr lvl="1"/>
            <a:r>
              <a:rPr lang="en-CA" dirty="0"/>
              <a:t>First to appear</a:t>
            </a:r>
          </a:p>
          <a:p>
            <a:pPr lvl="1"/>
            <a:r>
              <a:rPr lang="en-CA" dirty="0"/>
              <a:t>Stimulation of the cheek elicits </a:t>
            </a:r>
            <a:r>
              <a:rPr lang="en-CA" dirty="0" smtClean="0"/>
              <a:t>                                          head </a:t>
            </a:r>
            <a:r>
              <a:rPr lang="en-CA" dirty="0"/>
              <a:t>turn toward </a:t>
            </a:r>
            <a:r>
              <a:rPr lang="en-CA" dirty="0" smtClean="0"/>
              <a:t>stimulus</a:t>
            </a:r>
          </a:p>
          <a:p>
            <a:pPr lvl="1"/>
            <a:r>
              <a:rPr lang="en-CA" dirty="0" smtClean="0"/>
              <a:t>Disappears 3-4 months</a:t>
            </a:r>
            <a:endParaRPr lang="en-CA" dirty="0"/>
          </a:p>
          <a:p>
            <a:r>
              <a:rPr lang="en-CA" u="sng" dirty="0" smtClean="0"/>
              <a:t>Palmar Reflex:</a:t>
            </a:r>
          </a:p>
          <a:p>
            <a:pPr lvl="1"/>
            <a:r>
              <a:rPr lang="en-CA" dirty="0" smtClean="0"/>
              <a:t>Pressure by a stimulus on the                                               palm of the infants elicits a                                             grasping of the stimulus</a:t>
            </a:r>
          </a:p>
          <a:p>
            <a:pPr lvl="1"/>
            <a:r>
              <a:rPr lang="en-CA" dirty="0"/>
              <a:t>Disappears 3-4 </a:t>
            </a:r>
            <a:r>
              <a:rPr lang="en-CA" dirty="0" smtClean="0"/>
              <a:t>months</a:t>
            </a:r>
            <a:endParaRPr lang="en-CA" dirty="0"/>
          </a:p>
          <a:p>
            <a:pPr lvl="1"/>
            <a:endParaRPr lang="en-CA" dirty="0" smtClean="0"/>
          </a:p>
        </p:txBody>
      </p:sp>
      <p:pic>
        <p:nvPicPr>
          <p:cNvPr id="1026" name="Picture 2" descr="http://www.allinahealth.org/uploadedImages/Content/Health_Conditions_and_Treatments/Health_library/Patient_education/Care_of_Children/Infant_and_baby_care/Rooting300x200.jpg?OpenEl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261265"/>
            <a:ext cx="3073524" cy="20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media-3.web.britannica.com/eb-media/77/148277-004-DB36A1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269" y="4821562"/>
            <a:ext cx="2835399" cy="188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081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Newborn reflexes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lnSpcReduction="10000"/>
          </a:bodyPr>
          <a:lstStyle/>
          <a:p>
            <a:r>
              <a:rPr lang="en-CA" sz="2800" u="sng" dirty="0"/>
              <a:t>Stepping Reflex</a:t>
            </a:r>
            <a:r>
              <a:rPr lang="en-CA" sz="2800" u="sng" dirty="0" smtClean="0"/>
              <a:t>:</a:t>
            </a:r>
          </a:p>
          <a:p>
            <a:pPr lvl="1"/>
            <a:r>
              <a:rPr lang="en-CA" sz="2400" dirty="0" smtClean="0"/>
              <a:t>When bare feet are placed on a flat surface,                                                  infant makes stepping motion as if walking</a:t>
            </a:r>
          </a:p>
          <a:p>
            <a:pPr lvl="1"/>
            <a:r>
              <a:rPr lang="en-CA" sz="2400" dirty="0" smtClean="0"/>
              <a:t>Disappears 2-3 months</a:t>
            </a:r>
            <a:endParaRPr lang="en-CA" sz="2400" dirty="0"/>
          </a:p>
          <a:p>
            <a:r>
              <a:rPr lang="en-CA" sz="2800" u="sng" dirty="0"/>
              <a:t>Moro Reflex</a:t>
            </a:r>
            <a:r>
              <a:rPr lang="en-CA" sz="2800" u="sng" dirty="0" smtClean="0"/>
              <a:t>:</a:t>
            </a:r>
          </a:p>
          <a:p>
            <a:pPr lvl="1"/>
            <a:r>
              <a:rPr lang="en-CA" sz="2400" dirty="0" smtClean="0"/>
              <a:t>Loss of head support or loud noise                                                     elicits a motor sequence of embracing</a:t>
            </a:r>
          </a:p>
          <a:p>
            <a:pPr lvl="1"/>
            <a:r>
              <a:rPr lang="en-CA" sz="2400" dirty="0" smtClean="0"/>
              <a:t>Disappears around 5 months</a:t>
            </a:r>
          </a:p>
          <a:p>
            <a:r>
              <a:rPr lang="en-CA" sz="2800" u="sng" dirty="0" smtClean="0"/>
              <a:t>Babinski Reflex:</a:t>
            </a:r>
          </a:p>
          <a:p>
            <a:pPr lvl="1"/>
            <a:r>
              <a:rPr lang="en-CA" sz="2400" dirty="0" smtClean="0"/>
              <a:t>Gentle stoke of the side of the infant’s foot from                              heel to toes elicits a flexed big toe and infant                                   fans out other toes</a:t>
            </a:r>
          </a:p>
          <a:p>
            <a:pPr lvl="1"/>
            <a:r>
              <a:rPr lang="en-CA" sz="2400" dirty="0" smtClean="0"/>
              <a:t>Disappears near the end of the first year</a:t>
            </a:r>
          </a:p>
          <a:p>
            <a:pPr lvl="1"/>
            <a:endParaRPr lang="en-CA" sz="2400" dirty="0" smtClean="0"/>
          </a:p>
          <a:p>
            <a:pPr lvl="1"/>
            <a:endParaRPr lang="en-CA" sz="2400" dirty="0"/>
          </a:p>
          <a:p>
            <a:endParaRPr lang="en-CA" dirty="0"/>
          </a:p>
        </p:txBody>
      </p:sp>
      <p:pic>
        <p:nvPicPr>
          <p:cNvPr id="2050" name="Picture 2" descr="http://www.aboutkidshealth.ca/En/Assets/newborn_stepreflex_BRAND-PH_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24744"/>
            <a:ext cx="1564010" cy="208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data:image/jpeg;base64,/9j/4AAQSkZJRgABAQAAAQABAAD/2wCEAAkGBxQTEhUUEhQUFhUUGBQYFxcUFxUUFRcXGBUXGhcXFxQYHCggGBolHBcXITEhJSksLi4uFx8zODMsNygtLisBCgoKDg0OFxAQFCwcHBwsLCwsLCwsLCwsLCwsLCwsLCwsLCwsLCwsLCwsLCwsLCssLCwsLCwsKyssLCwsLCsrN//AABEIAMIBAwMBIgACEQEDEQH/xAAaAAACAwEBAAAAAAAAAAAAAAABAgADBAUG/8QAOhAAAgECAwYEBAQFAwUAAAAAAAECAxEEIUEFEjFRYXGBkaHwIrHB0QYTMuEUQlJy8SNiohUzQ4KS/8QAGQEBAQEBAQEAAAAAAAAAAAAAAAECAwQF/8QAHhEBAAMAAwEBAQEAAAAAAAAAAAECEQMhMRJBE1H/2gAMAwEAAhEDEQA/AK4RLYxFgi2KICoj2AhkBLEIQgJAEAJAAAa5BQoKdDIRDoBkhkgJDJFVEhrESGsAoQSdhVVXjyC4exLCNt8l6gUUlxv3DUU1Jy5eosku4bE3Q6RWFLox/pXkU4jBwkrNWfOOT+xtsV1olPmJ/Hktq7IlT+K+/G9r6q/C60OdunuHZpxksndNdDNTwUKeUYrvxb8Q4clPl5elg5y/TFvray82baWxJfzSS7Zs74GXHNzaWyqcdN585Z+nA0KmlwSXbIvYjQRTYg+6EqtEUWRQkUWJGGjIJCWAhA2JYigQNgABgYWKwDcgAoB4lkSpMsUguLUEVS7iTk/f3DUVk7qpcQ7zfTvx8iuNGN72z8SzfDcULKHNvzsVUKMYvJPPN3bfzL20I4layFkugqiU4muoRcneytw45sEcRFx3r/Da9+hNX5lpJY8/hMbF1XVqyt/LTjm++XRce534zT4O/YRbVmMQEkMRIqM86YsHfIfEyyJSirAnzGaUbO3IDHq03vNpOztfo1l5W95iFeS0ZJWK0OxJFZKQzyxIBquhEsQsRkZaMgioZAEliECpYhGS5FCxVUqKKvJ29S2TMlaLk0nGW67ptWyXa4XBWJi81e3VW1KcZtCNON5PslxfRCzpRhnnZJ8bebt2POVajqTcn4LkuRm9sbrTWurtyrJ/BFRXX4n9hqe16+u4+8X9GLQpjSijh9y7xxw6eE22nlNbvXiv2O0mpRyPH1I8jpbEx278D0t5ae+h0pfepZmuPRuJRJlsZprIqqnVNKmMpmd1Cfm+nvMKOJipQknwaaZ5inWlKnub0kuSeXu50sfjt/4Ifp1fPouhijhXdbiu2+HDicrWiZ6dK9Mag99SbzXB2uvFa8Tu7JxlGklBOpJtrNpPN35dy3C7KjF3qNSeiX6V9zpwb0VvQ1Wk+lrxPS5g3kBU3q/IZU0tDo5az1M+pFB9jQ2I2AErFdaN81x+g7FswzauwyMpdS73YrefTTq+RZUf6lyuJsarFLJ53+LucubkmldiHmiva3/piebfoE2fm/7fUh4v78reQzINxLg3z6TKy428Z5VCuVcGtm+B1EYIVZSyir9eC82X/wAG/wCeTb5LJefENREyuhWv+lX+XmFKbedklxs7v5ZFsYqKSSslwQbh0iiQS0ErDJkqh0xwdozvGX9rOPh2dutHNp8DhYek7ON7NNxb1yfHysceSFhqjWt4cg4mo0m4q7tktG++hno7NjCLa1d23nJ55/4NSrNqN92PH9s8jl1vTpGyXBKo1eo4f+t/qNWW5UjNcLNS7cUzbRknyMu0ksk2lnrw8RFuz5dvC4iyTNFSvF6pe/Q4EMX8KSFnUk8rnom8MfLqV66im3kkcypiJVOkdF9xJ0r5Nt92W0o2VuRztfW4rkDCCSOtsrB5b8teHbmV4LZrdpSWWievc6kcjVKfspMrIwS0sNuhigTkdXPDRZHElOAZsCloFiwVoKQDC0DdCM2Jparx7HltruVKp+ZTdr5taO2jR6+5wvxBgd6La0uZtGxjjeuTro7PqTnShNpJyina/C67EONhNvxjCMb23VbO+ngQ+ZNLb4dOo6hXKqcivtZL9Ofy8zG6tSo7K76RXzZ9Zw11sTtGMdc+SN2DwbaUqnhH79TJszYai1KpZy4qPFLvzZ1qlQO1Kfsr1JcEZdp13CnKS45JeLzflcxbaV6aabTTytwbfN6cOJya2LqNRU3JxXDO6v8AW3U52t+PVWuvSYKq5U4N8XHMdyscvZ20IqCjK6aurtZccuBq/jYf1RLFo/1J9boTuNvaMx08QtGvMeriFqa1llxkMzzzbjUlylnflkvrc7OJxS7nHxmHlLJZe+ZyvMea1VqlO6yMiwDk7yak3q+C6JFVGlUjqn5mynTl2838zj46bi+MI01lbwyRlnvVJLiorzf2Ro/I53ff7GiMLEN0ioJKyIs0WVG9CqjRcpLO1/PwHcrpqMHKW7FXb0R2sJgVBpyScvO3b7mjZtBRVl4vV5ammpA9FaZ3LE21ZTlfiCpAWmPVnZHRgk6ll1YaMOZVh4Xd34dEbXkEksitsZ5kaARgaGaBIBAND2A0BVOJS43uma5FFRA96eexP4fi5N5q/Ih34VciExy/m4WE2JBcbzet8orwR1qVKMcopeCS+Q0VZZCmpXj44juRg73fgZK0szc45NGOpG8iS3DFtpXppN/DrG7V+Wa5HDw0Gk8pNLu0eqq4ZTXxLJCVKWi0SSMTXZdK2yMcOhNWz6lygjoV9nwavaz5rJ/uZHs2f8sl45fc5zSV+oUOjxs2no07BjTyu233zLv4GqtF5oEsLU/pv2aM5ZrYU2SasVOrZvs/uvqXSwlT+h+a+5hxVCa4rJ21vq7+jJ8ybDbRmnY1QaOXhJWsuSNsJkxMaLIMkGmhwmqGizC5SC4gcBE5OrM67mBlc2tHG2TUs2n74fZ+R2kz1ROw5STdKKst6VtFx78rGirkLhaer6/f6lNX0o2QLjzZVfP30CDcLFkiyOaArsK0OwWARoDHFZVI0LYdiogqdAhbZkKMEh6cRJoMXkQ/Dw15X+RTu3lY0JWihKK4vy7LUH4abtl71EjEE3djxBAzgMoom9mFgSwrsEVoBKtrHGxlO98jtzOXiY5kVwoxszbRK60LTZZBnnt66a1QZczGpGmnPIymCEjCiB8PPdkn779z0FOVvfQ820dyhVTSafu+Z34p6xmYaqqLaMffvuJBXReo2R1YVte/MVxCnx9+9CNBSzDRfv37yI43E3bZhFrQpYgFFbiI0WizQFdgWGFkwJcAoSqw1EVN5FtQz0neVtEZI8apZ9lxf2JKeWQZPQpbCQkC9FUCxkaSXENwSQYlQwLEIgBYxYymbyuvC6CvOY6OafgLTZtxlG6a10OXGVjheO2oa0XU129+Blpzu0rNvRJNvwSzOvhNjYiee4oLnVaj/wAVeXmkY+ZlZmI9lUo5cfFgnNLVeOTZ3MN+G1/5Ksp9KS3F5u7fodvAbKp084UoJ/1S+Kf/ANSu/U1HHLjPPWPO3kaWDqzV40qlubi4p9t61/A14GDjeLumtHxXO562unqeWxXwVpXyvb1OsUiqU5PuXSoFs2VYV39Pkv8AI7eZ0bJYMkFIkiBUBBuG4CXsxr3K5r34EfPMqHb9+Ikht4DXkArYksx2LYKWz9shLsBRz6jyJhY7q6tiyzsh5sjJZMWJLkSMtngy0rghwDp4ERIkKgoYW5EA4JEsGwHPxNLiDZVCF6m/BNTSjd2t1y58M1yNs6VzFUe61ok8/QJbc6ehwGFhTjamklrzfd8X4m2NO2drvrmc7B4hcLm5YxLp1Y6h47a6kVkH82KWckcavtD/AHX6K9vQopScnnaPvU5zyREpFZ9b9qbShTg55u1rWXFtpJLxaPIY/aTqtNxUbcLO78efkavxLiP+3DvJ+GS+vkce3M525J/Hr4aZGy9HsqvdI2SfqeawGKdOV9HxX1XU70Z35ZnWlth1xphIjKoy+5ajbJUxrASJcBLDNCodgUtBhMMkVS+4FwJCRkOyoR0/dkQb3qQquPRd7sLYI5JIjMykAMCBLkaWIa5XcYoZSzCxAhDXDESLHAdEuLcLfv32AFWdjnYmd02+CzNWIkc7FP4JdvqSRneLqPhNrklkv3OpsXa92qdbKTyi9JP79DjUeg1ahvKz/dcmjy/c/pbji0Y9fNZJ8cm+t9fH9hI1W2krJPjd/E+Rm/DmMlUi02t+GUr68pdL/c2PBpO78LEmJ2Mhwi3xE1lwNuxarpv9LhdaWtKW99H4mCFa/bQ7H4tpp04zX8slF/2yya87HCpPMTGS78M7VrsdfYta63Xxjw/t/wAnLps04Ge7VjbXLzRqk5LrMdO/NDU5hi8iufqepzXNChgwyCAgAkSLCJJCSiWe/USf1Cq2gQqe/AsRVUplVerdCGT863LxYCp8sKYUVxZYjKIBAk/IFMirSJkbFTKHAmK5BRA0SxFdxkyhkLKQJsW5CFVdmTFL4JLoaajM9VZPs/kSRzaNi9X0bKKCNcUeR1W7KxDjWho5XT5SVm14r6nqatW546mv9SOaVrtN87NfU77xi18bHSkdPLzV2xNrQUoSjLO/v5nl6kdyVr3T05eJ28djnN5Ky96HAqLek+d/kW0Y3w1mG6nM2bOTdRdLvyTMFGLOrsWF5SfJJeb/AGM1jt6Jd+myTRXSkXs9TkSm/fQuKWte41NhJMxLDiyANxWiRCmUI0LvBkVVJA1JwzIVSrK/EBpNc6DLd4z02WJmEGRIgQ0URpLhQBbg1YiCWImA5ZeyKkGUvfQqDcaIiDcKFWORkmjamUVKYHEktyW7pp2L4zH2jRurrivkZMPI8165LpE9Gk7Sv7RvpVVZIyOJllWcWXjt+Ew6daVkzl4Z3z5tluMxPwdX9chcLQyLySVhqUrI7+zaO7TV8m834pW9DjbLw2/O7/THj1fI9Lb3oXjr+lgj780a4SMsoltFnZiTyJAN8gIIsYkmFSK5SKiNi74HK1zNOryCatqVEjJVrchJz1KnKxWZnPVqXMhn3+oRrP8ARTTLAkMuojxIQIWQEQga/DaiJ+/IhAhm+IUQhFgVoFkIUBDWyIQDDiPfocej+p938yEOXI1VsRzto+/IhDlHrbHVecezOxH9PgiELf0q7myl/pR8fmzqU/oEh3r4zI6+QYAIaZWr7fIkmQhUkCt6kIGWeq/qUT+gCBIUVXxFmEhHHk9VshCB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6" name="AutoShape 6" descr="data:image/jpeg;base64,/9j/4AAQSkZJRgABAQAAAQABAAD/2wCEAAkGBxQTEhUUEhQUFhUUGBQYFxcUFxUUFRcXGBUXGhcXFxQYHCggGBolHBcXITEhJSksLi4uFx8zODMsNygtLisBCgoKDg0OFxAQFCwcHBwsLCwsLCwsLCwsLCwsLCwsLCwsLCwsLCwsLCwsLCwsLCssLCwsLCwsKyssLCwsLCsrN//AABEIAMIBAwMBIgACEQEDEQH/xAAaAAACAwEBAAAAAAAAAAAAAAABAgADBAUG/8QAOhAAAgECAwYEBAQFAwUAAAAAAAECAxEEIUEFEjFRYXGBkaHwIrHB0QYTMuEUQlJy8SNiohUzQ4KS/8QAGQEBAQEBAQEAAAAAAAAAAAAAAAECAwQF/8QAHhEBAAMAAwEBAQEAAAAAAAAAAAECEQMhMRJBE1H/2gAMAwEAAhEDEQA/AK4RLYxFgi2KICoj2AhkBLEIQgJAEAJAAAa5BQoKdDIRDoBkhkgJDJFVEhrESGsAoQSdhVVXjyC4exLCNt8l6gUUlxv3DUU1Jy5eosku4bE3Q6RWFLox/pXkU4jBwkrNWfOOT+xtsV1olPmJ/Hktq7IlT+K+/G9r6q/C60OdunuHZpxksndNdDNTwUKeUYrvxb8Q4clPl5elg5y/TFvray82baWxJfzSS7Zs74GXHNzaWyqcdN585Z+nA0KmlwSXbIvYjQRTYg+6EqtEUWRQkUWJGGjIJCWAhA2JYigQNgABgYWKwDcgAoB4lkSpMsUguLUEVS7iTk/f3DUVk7qpcQ7zfTvx8iuNGN72z8SzfDcULKHNvzsVUKMYvJPPN3bfzL20I4layFkugqiU4muoRcneytw45sEcRFx3r/Da9+hNX5lpJY8/hMbF1XVqyt/LTjm++XRce534zT4O/YRbVmMQEkMRIqM86YsHfIfEyyJSirAnzGaUbO3IDHq03vNpOztfo1l5W95iFeS0ZJWK0OxJFZKQzyxIBquhEsQsRkZaMgioZAEliECpYhGS5FCxVUqKKvJ29S2TMlaLk0nGW67ptWyXa4XBWJi81e3VW1KcZtCNON5PslxfRCzpRhnnZJ8bebt2POVajqTcn4LkuRm9sbrTWurtyrJ/BFRXX4n9hqe16+u4+8X9GLQpjSijh9y7xxw6eE22nlNbvXiv2O0mpRyPH1I8jpbEx278D0t5ae+h0pfepZmuPRuJRJlsZprIqqnVNKmMpmd1Cfm+nvMKOJipQknwaaZ5inWlKnub0kuSeXu50sfjt/4Ifp1fPouhijhXdbiu2+HDicrWiZ6dK9Mag99SbzXB2uvFa8Tu7JxlGklBOpJtrNpPN35dy3C7KjF3qNSeiX6V9zpwb0VvQ1Wk+lrxPS5g3kBU3q/IZU0tDo5az1M+pFB9jQ2I2AErFdaN81x+g7FswzauwyMpdS73YrefTTq+RZUf6lyuJsarFLJ53+LucubkmldiHmiva3/piebfoE2fm/7fUh4v78reQzINxLg3z6TKy428Z5VCuVcGtm+B1EYIVZSyir9eC82X/wAG/wCeTb5LJefENREyuhWv+lX+XmFKbedklxs7v5ZFsYqKSSslwQbh0iiQS0ErDJkqh0xwdozvGX9rOPh2dutHNp8DhYek7ON7NNxb1yfHysceSFhqjWt4cg4mo0m4q7tktG++hno7NjCLa1d23nJ55/4NSrNqN92PH9s8jl1vTpGyXBKo1eo4f+t/qNWW5UjNcLNS7cUzbRknyMu0ksk2lnrw8RFuz5dvC4iyTNFSvF6pe/Q4EMX8KSFnUk8rnom8MfLqV66im3kkcypiJVOkdF9xJ0r5Nt92W0o2VuRztfW4rkDCCSOtsrB5b8teHbmV4LZrdpSWWievc6kcjVKfspMrIwS0sNuhigTkdXPDRZHElOAZsCloFiwVoKQDC0DdCM2Jparx7HltruVKp+ZTdr5taO2jR6+5wvxBgd6La0uZtGxjjeuTro7PqTnShNpJyina/C67EONhNvxjCMb23VbO+ngQ+ZNLb4dOo6hXKqcivtZL9Ofy8zG6tSo7K76RXzZ9Zw11sTtGMdc+SN2DwbaUqnhH79TJszYai1KpZy4qPFLvzZ1qlQO1Kfsr1JcEZdp13CnKS45JeLzflcxbaV6aabTTytwbfN6cOJya2LqNRU3JxXDO6v8AW3U52t+PVWuvSYKq5U4N8XHMdyscvZ20IqCjK6aurtZccuBq/jYf1RLFo/1J9boTuNvaMx08QtGvMeriFqa1llxkMzzzbjUlylnflkvrc7OJxS7nHxmHlLJZe+ZyvMea1VqlO6yMiwDk7yak3q+C6JFVGlUjqn5mynTl2838zj46bi+MI01lbwyRlnvVJLiorzf2Ro/I53ff7GiMLEN0ioJKyIs0WVG9CqjRcpLO1/PwHcrpqMHKW7FXb0R2sJgVBpyScvO3b7mjZtBRVl4vV5ammpA9FaZ3LE21ZTlfiCpAWmPVnZHRgk6ll1YaMOZVh4Xd34dEbXkEksitsZ5kaARgaGaBIBAND2A0BVOJS43uma5FFRA96eexP4fi5N5q/Ih34VciExy/m4WE2JBcbzet8orwR1qVKMcopeCS+Q0VZZCmpXj44juRg73fgZK0szc45NGOpG8iS3DFtpXppN/DrG7V+Wa5HDw0Gk8pNLu0eqq4ZTXxLJCVKWi0SSMTXZdK2yMcOhNWz6lygjoV9nwavaz5rJ/uZHs2f8sl45fc5zSV+oUOjxs2no07BjTyu233zLv4GqtF5oEsLU/pv2aM5ZrYU2SasVOrZvs/uvqXSwlT+h+a+5hxVCa4rJ21vq7+jJ8ybDbRmnY1QaOXhJWsuSNsJkxMaLIMkGmhwmqGizC5SC4gcBE5OrM67mBlc2tHG2TUs2n74fZ+R2kz1ROw5STdKKst6VtFx78rGirkLhaer6/f6lNX0o2QLjzZVfP30CDcLFkiyOaArsK0OwWARoDHFZVI0LYdiogqdAhbZkKMEh6cRJoMXkQ/Dw15X+RTu3lY0JWihKK4vy7LUH4abtl71EjEE3djxBAzgMoom9mFgSwrsEVoBKtrHGxlO98jtzOXiY5kVwoxszbRK60LTZZBnnt66a1QZczGpGmnPIymCEjCiB8PPdkn779z0FOVvfQ820dyhVTSafu+Z34p6xmYaqqLaMffvuJBXReo2R1YVte/MVxCnx9+9CNBSzDRfv37yI43E3bZhFrQpYgFFbiI0WizQFdgWGFkwJcAoSqw1EVN5FtQz0neVtEZI8apZ9lxf2JKeWQZPQpbCQkC9FUCxkaSXENwSQYlQwLEIgBYxYymbyuvC6CvOY6OafgLTZtxlG6a10OXGVjheO2oa0XU129+Blpzu0rNvRJNvwSzOvhNjYiee4oLnVaj/wAVeXmkY+ZlZmI9lUo5cfFgnNLVeOTZ3MN+G1/5Ksp9KS3F5u7fodvAbKp084UoJ/1S+Kf/ANSu/U1HHLjPPWPO3kaWDqzV40qlubi4p9t61/A14GDjeLumtHxXO562unqeWxXwVpXyvb1OsUiqU5PuXSoFs2VYV39Pkv8AI7eZ0bJYMkFIkiBUBBuG4CXsxr3K5r34EfPMqHb9+Ikht4DXkArYksx2LYKWz9shLsBRz6jyJhY7q6tiyzsh5sjJZMWJLkSMtngy0rghwDp4ERIkKgoYW5EA4JEsGwHPxNLiDZVCF6m/BNTSjd2t1y58M1yNs6VzFUe61ok8/QJbc6ehwGFhTjamklrzfd8X4m2NO2drvrmc7B4hcLm5YxLp1Y6h47a6kVkH82KWckcavtD/AHX6K9vQopScnnaPvU5zyREpFZ9b9qbShTg55u1rWXFtpJLxaPIY/aTqtNxUbcLO78efkavxLiP+3DvJ+GS+vkce3M525J/Hr4aZGy9HsqvdI2SfqeawGKdOV9HxX1XU70Z35ZnWlth1xphIjKoy+5ajbJUxrASJcBLDNCodgUtBhMMkVS+4FwJCRkOyoR0/dkQb3qQquPRd7sLYI5JIjMykAMCBLkaWIa5XcYoZSzCxAhDXDESLHAdEuLcLfv32AFWdjnYmd02+CzNWIkc7FP4JdvqSRneLqPhNrklkv3OpsXa92qdbKTyi9JP79DjUeg1ahvKz/dcmjy/c/pbji0Y9fNZJ8cm+t9fH9hI1W2krJPjd/E+Rm/DmMlUi02t+GUr68pdL/c2PBpO78LEmJ2Mhwi3xE1lwNuxarpv9LhdaWtKW99H4mCFa/bQ7H4tpp04zX8slF/2yya87HCpPMTGS78M7VrsdfYta63Xxjw/t/wAnLps04Ge7VjbXLzRqk5LrMdO/NDU5hi8iufqepzXNChgwyCAgAkSLCJJCSiWe/USf1Cq2gQqe/AsRVUplVerdCGT863LxYCp8sKYUVxZYjKIBAk/IFMirSJkbFTKHAmK5BRA0SxFdxkyhkLKQJsW5CFVdmTFL4JLoaajM9VZPs/kSRzaNi9X0bKKCNcUeR1W7KxDjWho5XT5SVm14r6nqatW546mv9SOaVrtN87NfU77xi18bHSkdPLzV2xNrQUoSjLO/v5nl6kdyVr3T05eJ28djnN5Ky96HAqLek+d/kW0Y3w1mG6nM2bOTdRdLvyTMFGLOrsWF5SfJJeb/AGM1jt6Jd+myTRXSkXs9TkSm/fQuKWte41NhJMxLDiyANxWiRCmUI0LvBkVVJA1JwzIVSrK/EBpNc6DLd4z02WJmEGRIgQ0URpLhQBbg1YiCWImA5ZeyKkGUvfQqDcaIiDcKFWORkmjamUVKYHEktyW7pp2L4zH2jRurrivkZMPI8165LpE9Gk7Sv7RvpVVZIyOJllWcWXjt+Ew6daVkzl4Z3z5tluMxPwdX9chcLQyLySVhqUrI7+zaO7TV8m834pW9DjbLw2/O7/THj1fI9Lb3oXjr+lgj780a4SMsoltFnZiTyJAN8gIIsYkmFSK5SKiNi74HK1zNOryCatqVEjJVrchJz1KnKxWZnPVqXMhn3+oRrP8ARTTLAkMuojxIQIWQEQga/DaiJ+/IhAhm+IUQhFgVoFkIUBDWyIQDDiPfocej+p938yEOXI1VsRzto+/IhDlHrbHVecezOxH9PgiELf0q7myl/pR8fmzqU/oEh3r4zI6+QYAIaZWr7fIkmQhUkCt6kIGWeq/qUT+gCBIUVXxFmEhHHk9VshCBh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2056" name="Picture 8" descr="http://2.bp.blogspot.com/_pyGnsESKJ9E/S46e4wS-Z2I/AAAAAAAABxw/aqQyUepYFz0/s400/IMG_95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3" r="19642"/>
          <a:stretch/>
        </p:blipFill>
        <p:spPr bwMode="auto">
          <a:xfrm>
            <a:off x="6555407" y="3356992"/>
            <a:ext cx="1735016" cy="182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hellomrdoctor.com/wp-content/uploads/2013/09/babinski-reflex-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3"/>
          <a:stretch/>
        </p:blipFill>
        <p:spPr bwMode="auto">
          <a:xfrm>
            <a:off x="7413399" y="5319949"/>
            <a:ext cx="1455510" cy="134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755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Congenitally Organized behaviours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r>
              <a:rPr lang="en-CA" dirty="0" smtClean="0"/>
              <a:t>What are they?</a:t>
            </a:r>
          </a:p>
          <a:p>
            <a:pPr lvl="1"/>
            <a:r>
              <a:rPr lang="en-CA" dirty="0"/>
              <a:t>Not associated to specific identifiable stimuli; do not require specific external stimulation</a:t>
            </a:r>
          </a:p>
          <a:p>
            <a:pPr lvl="1"/>
            <a:r>
              <a:rPr lang="en-CA" dirty="0" smtClean="0"/>
              <a:t>Useful </a:t>
            </a:r>
            <a:r>
              <a:rPr lang="en-CA" dirty="0"/>
              <a:t>for the infant in controlling and exploring the environment; more adaptable than reflexes</a:t>
            </a:r>
          </a:p>
          <a:p>
            <a:pPr>
              <a:spcAft>
                <a:spcPts val="1200"/>
              </a:spcAft>
            </a:pPr>
            <a:r>
              <a:rPr lang="en-CA" dirty="0" smtClean="0"/>
              <a:t>Three well-organized behaviours:</a:t>
            </a:r>
          </a:p>
          <a:p>
            <a:pPr lvl="1">
              <a:spcAft>
                <a:spcPts val="1200"/>
              </a:spcAft>
            </a:pPr>
            <a:r>
              <a:rPr lang="en-CA" dirty="0" smtClean="0"/>
              <a:t>Looking</a:t>
            </a:r>
            <a:endParaRPr lang="en-CA" dirty="0"/>
          </a:p>
          <a:p>
            <a:pPr lvl="1">
              <a:spcAft>
                <a:spcPts val="1200"/>
              </a:spcAft>
            </a:pPr>
            <a:r>
              <a:rPr lang="en-CA" dirty="0" smtClean="0"/>
              <a:t>Sucking</a:t>
            </a:r>
            <a:endParaRPr lang="en-CA" dirty="0"/>
          </a:p>
          <a:p>
            <a:pPr lvl="1">
              <a:spcAft>
                <a:spcPts val="1200"/>
              </a:spcAft>
            </a:pPr>
            <a:r>
              <a:rPr lang="en-CA" dirty="0" smtClean="0"/>
              <a:t>Crying</a:t>
            </a:r>
          </a:p>
        </p:txBody>
      </p:sp>
    </p:spTree>
    <p:extLst>
      <p:ext uri="{BB962C8B-B14F-4D97-AF65-F5344CB8AC3E}">
        <p14:creationId xmlns:p14="http://schemas.microsoft.com/office/powerpoint/2010/main" val="511179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Congenitally Organized behaviours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/>
          <a:lstStyle/>
          <a:p>
            <a:r>
              <a:rPr lang="en-CA" sz="2800" dirty="0"/>
              <a:t>Looking:</a:t>
            </a:r>
          </a:p>
          <a:p>
            <a:pPr lvl="1"/>
            <a:r>
              <a:rPr lang="en-CA" sz="2400" dirty="0"/>
              <a:t>Infants will examine their environment even when they are not externally stimulated</a:t>
            </a:r>
          </a:p>
          <a:p>
            <a:r>
              <a:rPr lang="en-CA" sz="2800" dirty="0"/>
              <a:t>Sucking:</a:t>
            </a:r>
          </a:p>
          <a:p>
            <a:pPr lvl="1"/>
            <a:r>
              <a:rPr lang="en-CA" sz="2400" dirty="0"/>
              <a:t>Infants suck </a:t>
            </a:r>
            <a:r>
              <a:rPr lang="en-CA" sz="2400" dirty="0" smtClean="0"/>
              <a:t>spontaneously (not just to get nourishment)</a:t>
            </a:r>
          </a:p>
          <a:p>
            <a:pPr lvl="1"/>
            <a:r>
              <a:rPr lang="en-CA" sz="2400" dirty="0" smtClean="0"/>
              <a:t>Acts </a:t>
            </a:r>
            <a:r>
              <a:rPr lang="en-CA" sz="2400" dirty="0"/>
              <a:t>as an exploration </a:t>
            </a:r>
            <a:r>
              <a:rPr lang="en-CA" sz="2400" dirty="0" smtClean="0"/>
              <a:t>tool</a:t>
            </a:r>
          </a:p>
          <a:p>
            <a:pPr lvl="1"/>
            <a:r>
              <a:rPr lang="en-CA" sz="2400" dirty="0" smtClean="0"/>
              <a:t>Buffer against pain and overstimulation</a:t>
            </a:r>
            <a:endParaRPr lang="en-CA" sz="2400" dirty="0"/>
          </a:p>
          <a:p>
            <a:r>
              <a:rPr lang="en-CA" sz="2800" dirty="0" smtClean="0"/>
              <a:t>Crying:</a:t>
            </a:r>
          </a:p>
          <a:p>
            <a:pPr lvl="1"/>
            <a:r>
              <a:rPr lang="en-CA" sz="2400" dirty="0" smtClean="0"/>
              <a:t>Hunger</a:t>
            </a:r>
          </a:p>
          <a:p>
            <a:pPr lvl="1"/>
            <a:r>
              <a:rPr lang="en-CA" sz="2400" dirty="0" smtClean="0"/>
              <a:t>Emotions: Anger or Pain</a:t>
            </a:r>
          </a:p>
          <a:p>
            <a:pPr lvl="1"/>
            <a:r>
              <a:rPr lang="en-CA" sz="2400" dirty="0" smtClean="0"/>
              <a:t>Influences early social relationships</a:t>
            </a:r>
          </a:p>
          <a:p>
            <a:pPr lvl="1"/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80373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Motor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/>
          <a:lstStyle/>
          <a:p>
            <a:r>
              <a:rPr lang="en-CA" dirty="0" smtClean="0"/>
              <a:t>Motor development can be divided in two groups:</a:t>
            </a:r>
          </a:p>
          <a:p>
            <a:pPr marL="742950" lvl="2" indent="-342900">
              <a:buFont typeface="Wingdings 2"/>
              <a:buChar char=""/>
            </a:pPr>
            <a:r>
              <a:rPr lang="en-CA" sz="2800" dirty="0" smtClean="0"/>
              <a:t>1) - Postural </a:t>
            </a:r>
            <a:r>
              <a:rPr lang="en-CA" sz="2800" dirty="0"/>
              <a:t>development: increasing ability of the baby to control parts of his/her body</a:t>
            </a:r>
          </a:p>
          <a:p>
            <a:pPr marL="400050" lvl="2" indent="0">
              <a:buNone/>
            </a:pPr>
            <a:r>
              <a:rPr lang="en-CA" sz="2800" dirty="0"/>
              <a:t>	- Locomotion: movement of a person </a:t>
            </a:r>
            <a:r>
              <a:rPr lang="en-CA" sz="2800" dirty="0" smtClean="0"/>
              <a:t>through                                                           	space</a:t>
            </a:r>
          </a:p>
          <a:p>
            <a:pPr marL="400050" lvl="2" indent="0">
              <a:buNone/>
            </a:pPr>
            <a:endParaRPr lang="en-CA" sz="2800" dirty="0" smtClean="0"/>
          </a:p>
          <a:p>
            <a:pPr lvl="1"/>
            <a:r>
              <a:rPr lang="en-CA" dirty="0" smtClean="0"/>
              <a:t>2) </a:t>
            </a:r>
            <a:r>
              <a:rPr lang="en-CA" dirty="0" err="1" smtClean="0"/>
              <a:t>Prehension</a:t>
            </a:r>
            <a:r>
              <a:rPr lang="en-CA" dirty="0" smtClean="0"/>
              <a:t>: ability to use fingers and hands to grasp and manipulate stimuli</a:t>
            </a:r>
          </a:p>
          <a:p>
            <a:pPr marL="457200" lvl="1" indent="0">
              <a:buNone/>
            </a:pPr>
            <a:endParaRPr lang="en-CA" dirty="0" smtClean="0"/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313387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Motor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sz="3600" dirty="0" smtClean="0"/>
              <a:t>The sequence of motor development progresses through:</a:t>
            </a:r>
          </a:p>
          <a:p>
            <a:endParaRPr lang="en-CA" sz="3600" dirty="0" smtClean="0"/>
          </a:p>
          <a:p>
            <a:pPr lvl="1"/>
            <a:r>
              <a:rPr lang="en-CA" sz="3200" dirty="0" smtClean="0"/>
              <a:t>The </a:t>
            </a:r>
            <a:r>
              <a:rPr lang="en-CA" sz="3200" dirty="0" err="1" smtClean="0"/>
              <a:t>proximodistal</a:t>
            </a:r>
            <a:r>
              <a:rPr lang="en-CA" sz="3200" dirty="0" smtClean="0"/>
              <a:t> principle: body parts near the center of the infant develop before the distant parts </a:t>
            </a:r>
          </a:p>
          <a:p>
            <a:pPr lvl="1"/>
            <a:endParaRPr lang="en-CA" sz="3200" dirty="0" smtClean="0"/>
          </a:p>
          <a:p>
            <a:pPr lvl="1"/>
            <a:r>
              <a:rPr lang="en-CA" sz="3200" dirty="0" smtClean="0"/>
              <a:t>The </a:t>
            </a:r>
            <a:r>
              <a:rPr lang="en-CA" sz="3200" dirty="0" err="1" smtClean="0"/>
              <a:t>cephalocaudal</a:t>
            </a:r>
            <a:r>
              <a:rPr lang="en-CA" sz="3200" dirty="0" smtClean="0"/>
              <a:t> principle: body parts near the head develop first 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4096634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Development of locomotion</a:t>
            </a:r>
            <a:endParaRPr lang="en-CA" dirty="0"/>
          </a:p>
        </p:txBody>
      </p:sp>
      <p:pic>
        <p:nvPicPr>
          <p:cNvPr id="4" name="Picture 4" descr="!0604W-2"/>
          <p:cNvPicPr>
            <a:picLocks noChangeAspect="1" noChangeArrowheads="1"/>
          </p:cNvPicPr>
          <p:nvPr/>
        </p:nvPicPr>
        <p:blipFill>
          <a:blip r:embed="rId3"/>
          <a:srcRect b="25139"/>
          <a:stretch>
            <a:fillRect/>
          </a:stretch>
        </p:blipFill>
        <p:spPr bwMode="auto">
          <a:xfrm>
            <a:off x="179512" y="1441543"/>
            <a:ext cx="8787120" cy="5082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72716" y="6571313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1400" dirty="0" smtClean="0"/>
              <a:t>Younger, Adler, &amp; </a:t>
            </a:r>
            <a:r>
              <a:rPr lang="en-CA" sz="1400" dirty="0" err="1" smtClean="0"/>
              <a:t>Vasta</a:t>
            </a:r>
            <a:r>
              <a:rPr lang="en-CA" sz="1400" dirty="0" smtClean="0"/>
              <a:t>, 2012</a:t>
            </a:r>
          </a:p>
          <a:p>
            <a:pPr algn="r"/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060988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Milestones in Motor Development</a:t>
            </a: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082277"/>
              </p:ext>
            </p:extLst>
          </p:nvPr>
        </p:nvGraphicFramePr>
        <p:xfrm>
          <a:off x="179512" y="1516146"/>
          <a:ext cx="8817204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886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1069">
                <a:tc>
                  <a:txBody>
                    <a:bodyPr/>
                    <a:lstStyle/>
                    <a:p>
                      <a:r>
                        <a:rPr lang="en-CA" sz="2000" dirty="0" smtClean="0"/>
                        <a:t>Age</a:t>
                      </a:r>
                      <a:r>
                        <a:rPr lang="en-CA" sz="2000" baseline="0" dirty="0" smtClean="0"/>
                        <a:t> in months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/>
                        <a:t>Locomotion and Postural Development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err="1" smtClean="0"/>
                        <a:t>Prehension</a:t>
                      </a:r>
                      <a:r>
                        <a:rPr lang="en-CA" sz="1800" baseline="0" dirty="0" smtClean="0"/>
                        <a:t> and Manipulative Skills</a:t>
                      </a:r>
                      <a:endParaRPr lang="en-CA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0</a:t>
                      </a:r>
                      <a:endParaRPr lang="en-C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Turns head to side when on stomach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Poor head control when lifted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Alternating movement of legs when on stomach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- Reflex</a:t>
                      </a:r>
                      <a:r>
                        <a:rPr lang="en-CA" sz="1800" baseline="0" dirty="0" smtClean="0"/>
                        <a:t> grasp</a:t>
                      </a:r>
                      <a:endParaRPr lang="en-CA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3</a:t>
                      </a:r>
                      <a:endParaRPr lang="en-C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Head erect and steady when held vertically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When</a:t>
                      </a:r>
                      <a:r>
                        <a:rPr lang="en-CA" sz="1800" baseline="0" dirty="0" smtClean="0"/>
                        <a:t> on stomach, elevates head and shoulders by arms/hands/shoulders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Sits with support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Anticipate adjustment of lifting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Grasps rattle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Reaches</a:t>
                      </a:r>
                      <a:r>
                        <a:rPr lang="en-CA" sz="1800" baseline="0" dirty="0" smtClean="0"/>
                        <a:t> for objects with two hands</a:t>
                      </a:r>
                      <a:endParaRPr lang="en-CA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6</a:t>
                      </a:r>
                      <a:endParaRPr lang="en-C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Sits alone momentarily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Pulls self to siting position with adult’s hand as</a:t>
                      </a:r>
                      <a:r>
                        <a:rPr lang="en-CA" sz="1800" baseline="0" dirty="0" smtClean="0"/>
                        <a:t> puller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Rolls from back to stomach</a:t>
                      </a:r>
                      <a:endParaRPr lang="en-CA" sz="18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800" dirty="0" smtClean="0"/>
                        <a:t>- Grasps cube with</a:t>
                      </a:r>
                      <a:r>
                        <a:rPr lang="en-CA" sz="1800" baseline="0" dirty="0" smtClean="0"/>
                        <a:t> simultaneous flexion of fingers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Reaches with one hand and rotates wrist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800" baseline="0" dirty="0" smtClean="0"/>
                        <a:t>- Transfers cube between hands</a:t>
                      </a:r>
                      <a:endParaRPr lang="en-CA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57552" y="662716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1200" dirty="0" smtClean="0"/>
              <a:t>Younger, Adler, &amp; </a:t>
            </a:r>
            <a:r>
              <a:rPr lang="en-CA" sz="1200" dirty="0" err="1" smtClean="0"/>
              <a:t>Vasta</a:t>
            </a:r>
            <a:r>
              <a:rPr lang="en-CA" sz="1200" dirty="0" smtClean="0"/>
              <a:t>, 2012</a:t>
            </a:r>
          </a:p>
          <a:p>
            <a:pPr algn="r"/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2477139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Milestones in Motor Development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485057"/>
              </p:ext>
            </p:extLst>
          </p:nvPr>
        </p:nvGraphicFramePr>
        <p:xfrm>
          <a:off x="179512" y="1412265"/>
          <a:ext cx="8817204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886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1069">
                <a:tc>
                  <a:txBody>
                    <a:bodyPr/>
                    <a:lstStyle/>
                    <a:p>
                      <a:r>
                        <a:rPr lang="en-CA" sz="2000" dirty="0" smtClean="0"/>
                        <a:t>Age</a:t>
                      </a:r>
                      <a:r>
                        <a:rPr lang="en-CA" sz="2000" baseline="0" dirty="0" smtClean="0"/>
                        <a:t> in months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/>
                        <a:t>Locomotion and Postural Development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err="1" smtClean="0"/>
                        <a:t>Prehension</a:t>
                      </a:r>
                      <a:r>
                        <a:rPr lang="en-CA" sz="1800" baseline="0" dirty="0" smtClean="0"/>
                        <a:t> and Manipulative Skills</a:t>
                      </a:r>
                      <a:endParaRPr lang="en-CA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600" b="1" dirty="0" smtClean="0"/>
                        <a:t>9</a:t>
                      </a:r>
                      <a:endParaRPr lang="en-C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Sits alone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Pulls self to sitting position in crib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Makes forward progress in prone position toward toy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Walks holding on furniture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Pincer grasp: opposes</a:t>
                      </a:r>
                      <a:r>
                        <a:rPr lang="en-CA" sz="1600" baseline="0" dirty="0" smtClean="0"/>
                        <a:t> thumb and finger in seizing cube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Picks up pellet with forefinger and thumb</a:t>
                      </a:r>
                      <a:endParaRPr lang="en-CA" sz="16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C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600" b="1" dirty="0" smtClean="0"/>
                        <a:t>12</a:t>
                      </a:r>
                      <a:endParaRPr lang="en-C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Stands alone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Lowers self to sitting from a standing position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Walks with help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Creeping perfected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Into everything</a:t>
                      </a:r>
                      <a:endParaRPr lang="en-C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- Holds crayon adaptively to make a mark</a:t>
                      </a:r>
                      <a:endParaRPr lang="en-C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600" b="1" dirty="0" smtClean="0"/>
                        <a:t>18</a:t>
                      </a:r>
                      <a:endParaRPr lang="en-C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Walks well (since about 15 months)</a:t>
                      </a:r>
                      <a:r>
                        <a:rPr lang="en-CA" sz="1600" baseline="0" dirty="0" smtClean="0"/>
                        <a:t> and falls rarely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Climbs stairs or chair</a:t>
                      </a:r>
                      <a:endParaRPr lang="en-C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Throws ball</a:t>
                      </a:r>
                      <a:r>
                        <a:rPr lang="en-CA" sz="1600" baseline="0" dirty="0" smtClean="0"/>
                        <a:t> into box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Scribbles vigorously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Builds towers (3+ blocks)</a:t>
                      </a:r>
                      <a:endParaRPr lang="en-C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069">
                <a:tc>
                  <a:txBody>
                    <a:bodyPr/>
                    <a:lstStyle/>
                    <a:p>
                      <a:pPr algn="ctr"/>
                      <a:r>
                        <a:rPr lang="en-CA" sz="1600" b="1" dirty="0" smtClean="0"/>
                        <a:t>24</a:t>
                      </a:r>
                      <a:endParaRPr lang="en-C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Walks up and down stairs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Walks backward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Runs</a:t>
                      </a:r>
                      <a:endParaRPr lang="en-C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Places squares in form board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dirty="0" smtClean="0"/>
                        <a:t>- Imitates</a:t>
                      </a:r>
                      <a:r>
                        <a:rPr lang="en-CA" sz="1600" baseline="0" dirty="0" smtClean="0"/>
                        <a:t> folding of paper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Builds towers (6+ blocks)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CA" sz="1600" baseline="0" dirty="0" smtClean="0"/>
                        <a:t>- Puts blocks in a row to form a train</a:t>
                      </a:r>
                      <a:endParaRPr lang="en-C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57552" y="662716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1200" dirty="0" smtClean="0"/>
              <a:t>Younger, Adler, &amp; </a:t>
            </a:r>
            <a:r>
              <a:rPr lang="en-CA" sz="1200" dirty="0" err="1" smtClean="0"/>
              <a:t>Vasta</a:t>
            </a:r>
            <a:r>
              <a:rPr lang="en-CA" sz="1200" dirty="0" smtClean="0"/>
              <a:t>, 2012</a:t>
            </a:r>
          </a:p>
          <a:p>
            <a:pPr algn="r"/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1967133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Nature versus Nurture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r>
              <a:rPr lang="en-CA" dirty="0" smtClean="0"/>
              <a:t>Nature: 	</a:t>
            </a:r>
          </a:p>
          <a:p>
            <a:pPr lvl="1"/>
            <a:r>
              <a:rPr lang="en-CA" dirty="0" smtClean="0"/>
              <a:t>Motor </a:t>
            </a:r>
            <a:r>
              <a:rPr lang="en-CA" dirty="0"/>
              <a:t>skills are genetically preprogrammed</a:t>
            </a:r>
          </a:p>
          <a:p>
            <a:r>
              <a:rPr lang="en-CA" dirty="0" smtClean="0"/>
              <a:t>Nurture:</a:t>
            </a:r>
          </a:p>
          <a:p>
            <a:pPr lvl="1"/>
            <a:r>
              <a:rPr lang="en-CA" dirty="0" smtClean="0"/>
              <a:t>Environmental influences impact motor development</a:t>
            </a:r>
          </a:p>
          <a:p>
            <a:r>
              <a:rPr lang="en-CA" dirty="0" smtClean="0"/>
              <a:t>Dynamic Systems Approach:</a:t>
            </a:r>
          </a:p>
          <a:p>
            <a:pPr lvl="1"/>
            <a:r>
              <a:rPr lang="en-CA" dirty="0" smtClean="0"/>
              <a:t>Esther </a:t>
            </a:r>
            <a:r>
              <a:rPr lang="en-CA" dirty="0" err="1" smtClean="0"/>
              <a:t>Thelen</a:t>
            </a:r>
            <a:endParaRPr lang="en-CA" dirty="0" smtClean="0"/>
          </a:p>
          <a:p>
            <a:pPr lvl="1"/>
            <a:r>
              <a:rPr lang="en-CA" dirty="0" smtClean="0"/>
              <a:t>Motor skill development depends on the nature of the task (infant motivation and task difficulty) and on the infant’s pre-existing physical abilities</a:t>
            </a:r>
          </a:p>
          <a:p>
            <a:pPr marL="45720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857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Physical Growth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92500" lnSpcReduction="10000"/>
          </a:bodyPr>
          <a:lstStyle/>
          <a:p>
            <a:r>
              <a:rPr lang="en-CA" sz="3600" dirty="0" smtClean="0"/>
              <a:t>Physical growth is rapid during the fetal period then it slows down until the growth spurt of early adolescence</a:t>
            </a:r>
          </a:p>
          <a:p>
            <a:r>
              <a:rPr lang="en-CA" sz="3600" dirty="0" smtClean="0"/>
              <a:t>Growth trends show various patterns across genders</a:t>
            </a:r>
          </a:p>
          <a:p>
            <a:r>
              <a:rPr lang="en-CA" sz="3600" dirty="0" smtClean="0"/>
              <a:t>Disease and malnutrition can effect growth:</a:t>
            </a:r>
          </a:p>
          <a:p>
            <a:pPr lvl="1"/>
            <a:r>
              <a:rPr lang="en-CA" dirty="0"/>
              <a:t>Catch-up </a:t>
            </a:r>
            <a:r>
              <a:rPr lang="en-CA" dirty="0" smtClean="0"/>
              <a:t>growth</a:t>
            </a:r>
          </a:p>
          <a:p>
            <a:r>
              <a:rPr lang="en-CA" sz="3600" dirty="0" smtClean="0"/>
              <a:t>How do they access rate of maturation of a child’s physical development?</a:t>
            </a:r>
          </a:p>
          <a:p>
            <a:pPr lvl="1"/>
            <a:r>
              <a:rPr lang="en-CA" dirty="0" smtClean="0"/>
              <a:t>Skeletal maturity</a:t>
            </a:r>
          </a:p>
        </p:txBody>
      </p:sp>
    </p:spTree>
    <p:extLst>
      <p:ext uri="{BB962C8B-B14F-4D97-AF65-F5344CB8AC3E}">
        <p14:creationId xmlns:p14="http://schemas.microsoft.com/office/powerpoint/2010/main" val="2033823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Physical growth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/>
          <a:lstStyle/>
          <a:p>
            <a:r>
              <a:rPr lang="en-CA" dirty="0" smtClean="0"/>
              <a:t>Specific body areas have their own developmental trajectory: head, height, internal organs</a:t>
            </a:r>
          </a:p>
          <a:p>
            <a:r>
              <a:rPr lang="en-CA" dirty="0" smtClean="0"/>
              <a:t>Fat versus muscles</a:t>
            </a:r>
          </a:p>
          <a:p>
            <a:r>
              <a:rPr lang="en-CA" dirty="0" smtClean="0"/>
              <a:t>Puberty:</a:t>
            </a:r>
          </a:p>
          <a:p>
            <a:pPr lvl="1"/>
            <a:r>
              <a:rPr lang="en-CA" dirty="0" smtClean="0"/>
              <a:t>Chemical and physical changes occur that enable sexual reproduction</a:t>
            </a:r>
          </a:p>
          <a:p>
            <a:pPr lvl="1"/>
            <a:r>
              <a:rPr lang="en-CA" dirty="0" smtClean="0"/>
              <a:t>Starts between the ages of 10 and 14</a:t>
            </a:r>
          </a:p>
          <a:p>
            <a:pPr lvl="1"/>
            <a:r>
              <a:rPr lang="en-CA" dirty="0" smtClean="0"/>
              <a:t>Pubertal timing depends on genetic and environmental factors as well as family dynamics</a:t>
            </a:r>
          </a:p>
          <a:p>
            <a:pPr lvl="1"/>
            <a:endParaRPr lang="en-CA" dirty="0" smtClean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75845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/>
              <a:t>Factors affecting Growth and maturation</a:t>
            </a:r>
            <a:endParaRPr lang="en-CA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/>
          <a:lstStyle/>
          <a:p>
            <a:r>
              <a:rPr lang="en-CA" dirty="0" smtClean="0"/>
              <a:t>1) Heredity:</a:t>
            </a:r>
          </a:p>
          <a:p>
            <a:pPr lvl="1"/>
            <a:r>
              <a:rPr lang="en-CA" dirty="0" smtClean="0"/>
              <a:t> Genetics influence height, weight, timing of teething and pace of pubertal development</a:t>
            </a:r>
          </a:p>
          <a:p>
            <a:r>
              <a:rPr lang="en-CA" dirty="0" smtClean="0"/>
              <a:t>2) Nutrition:</a:t>
            </a:r>
          </a:p>
          <a:p>
            <a:pPr lvl="1"/>
            <a:r>
              <a:rPr lang="en-CA" dirty="0" smtClean="0"/>
              <a:t>Malnourishment</a:t>
            </a:r>
          </a:p>
          <a:p>
            <a:pPr lvl="1"/>
            <a:r>
              <a:rPr lang="en-CA" dirty="0" smtClean="0"/>
              <a:t>Eating disorders: anorexia, bulimia, obesity and binge-eating</a:t>
            </a:r>
          </a:p>
          <a:p>
            <a:r>
              <a:rPr lang="en-CA" dirty="0" smtClean="0"/>
              <a:t>3) Abuse and psychological trauma:</a:t>
            </a:r>
          </a:p>
          <a:p>
            <a:pPr lvl="1"/>
            <a:r>
              <a:rPr lang="en-CA" dirty="0" smtClean="0"/>
              <a:t> Failure-to-thrive syndrome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054244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595</TotalTime>
  <Words>1621</Words>
  <Application>Microsoft Office PowerPoint</Application>
  <PresentationFormat>On-screen Show (4:3)</PresentationFormat>
  <Paragraphs>244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宋体</vt:lpstr>
      <vt:lpstr>Arial</vt:lpstr>
      <vt:lpstr>Calibri</vt:lpstr>
      <vt:lpstr>Franklin Gothic Book</vt:lpstr>
      <vt:lpstr>Franklin Gothic Medium</vt:lpstr>
      <vt:lpstr>Helvetica</vt:lpstr>
      <vt:lpstr>Wingdings 2</vt:lpstr>
      <vt:lpstr>Trek</vt:lpstr>
      <vt:lpstr>Reminder</vt:lpstr>
      <vt:lpstr>Motor Skills &amp; Growth PSY 2105G</vt:lpstr>
      <vt:lpstr>States of alertness</vt:lpstr>
      <vt:lpstr>States of Alertness</vt:lpstr>
      <vt:lpstr>Sudden infant death Syndrome (SIDS)</vt:lpstr>
      <vt:lpstr>Newborn Reflexes</vt:lpstr>
      <vt:lpstr>Newborn Reflexes  </vt:lpstr>
      <vt:lpstr>Newborn reflexes</vt:lpstr>
      <vt:lpstr>Congenitally Organized behaviours</vt:lpstr>
      <vt:lpstr>Congenitally Organized behaviours</vt:lpstr>
      <vt:lpstr>Motor development</vt:lpstr>
      <vt:lpstr>Motor Development</vt:lpstr>
      <vt:lpstr>Development of locomotion</vt:lpstr>
      <vt:lpstr>Milestones in Motor Development</vt:lpstr>
      <vt:lpstr>Milestones in Motor Development</vt:lpstr>
      <vt:lpstr>Nature versus Nurture </vt:lpstr>
      <vt:lpstr>Physical Growth</vt:lpstr>
      <vt:lpstr>Physical growth</vt:lpstr>
      <vt:lpstr>Factors affecting Growth and maturation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</dc:creator>
  <cp:lastModifiedBy>April Martzz</cp:lastModifiedBy>
  <cp:revision>63</cp:revision>
  <dcterms:created xsi:type="dcterms:W3CDTF">2015-02-07T13:47:01Z</dcterms:created>
  <dcterms:modified xsi:type="dcterms:W3CDTF">2016-02-11T13:57:14Z</dcterms:modified>
</cp:coreProperties>
</file>