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-124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CEC41E-48BD-4881-B6FF-D82EEBBCD904}" type="datetimeFigureOut">
              <a:rPr lang="en-US" smtClean="0"/>
              <a:t>11-11-08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smtClean="0"/>
              <a:t>Les bénéfices du loisir et de la récréation</a:t>
            </a:r>
            <a:endParaRPr lang="fr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LSR 1500</a:t>
            </a:r>
          </a:p>
          <a:p>
            <a:r>
              <a:rPr lang="en-US" dirty="0" smtClean="0"/>
              <a:t>François Gravelle Ph.D.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859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Persp</a:t>
            </a:r>
            <a:r>
              <a:rPr lang="fr-CA" dirty="0" smtClean="0"/>
              <a:t>ective générale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>
                <a:effectLst/>
              </a:rPr>
              <a:t>Attention les bénéfices sont définis en fonction des normes et valeurs sociales.  </a:t>
            </a:r>
            <a:r>
              <a:rPr lang="fr-CA" dirty="0" smtClean="0">
                <a:effectLst/>
              </a:rPr>
              <a:t>Comment justifier </a:t>
            </a:r>
            <a:r>
              <a:rPr lang="fr-CA" dirty="0">
                <a:effectLst/>
              </a:rPr>
              <a:t>les loisirs et la récréation au sein de notre </a:t>
            </a:r>
            <a:r>
              <a:rPr lang="fr-CA" dirty="0" smtClean="0">
                <a:effectLst/>
              </a:rPr>
              <a:t>société?  </a:t>
            </a:r>
            <a:endParaRPr lang="en-US" dirty="0">
              <a:effectLst/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9292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>
            <a:grpSpLocks noChangeAspect="1"/>
          </p:cNvGrpSpPr>
          <p:nvPr/>
        </p:nvGrpSpPr>
        <p:grpSpPr bwMode="auto">
          <a:xfrm>
            <a:off x="724544" y="1762483"/>
            <a:ext cx="7570546" cy="4413154"/>
            <a:chOff x="2520" y="3855"/>
            <a:chExt cx="7200" cy="4320"/>
          </a:xfrm>
        </p:grpSpPr>
        <p:sp>
          <p:nvSpPr>
            <p:cNvPr id="39" name="AutoShape 3"/>
            <p:cNvSpPr>
              <a:spLocks noChangeAspect="1" noChangeArrowheads="1" noTextEdit="1"/>
            </p:cNvSpPr>
            <p:nvPr/>
          </p:nvSpPr>
          <p:spPr bwMode="auto">
            <a:xfrm>
              <a:off x="2520" y="3855"/>
              <a:ext cx="720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0" name="Text Box 4"/>
            <p:cNvSpPr txBox="1">
              <a:spLocks noChangeArrowheads="1"/>
            </p:cNvSpPr>
            <p:nvPr/>
          </p:nvSpPr>
          <p:spPr bwMode="auto">
            <a:xfrm>
              <a:off x="2670" y="4318"/>
              <a:ext cx="1500" cy="92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Caractéristiques des participants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 marL="342900" lvl="0" indent="-342900">
                <a:spcAft>
                  <a:spcPts val="0"/>
                </a:spcAft>
                <a:buFont typeface="Symbol"/>
                <a:buChar char=""/>
                <a:tabLst>
                  <a:tab pos="457200" algn="l"/>
                </a:tabLs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Age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 marL="342900" lvl="0" indent="-342900">
                <a:spcAft>
                  <a:spcPts val="0"/>
                </a:spcAft>
                <a:buFont typeface="Symbol"/>
                <a:buChar char=""/>
                <a:tabLst>
                  <a:tab pos="457200" algn="l"/>
                </a:tabLs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Revenue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1" name="Text Box 5"/>
            <p:cNvSpPr txBox="1">
              <a:spLocks noChangeArrowheads="1"/>
            </p:cNvSpPr>
            <p:nvPr/>
          </p:nvSpPr>
          <p:spPr bwMode="auto">
            <a:xfrm>
              <a:off x="4620" y="4164"/>
              <a:ext cx="1950" cy="9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Les opportunités et choix d’activités de loisir 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(Alternatives)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2" name="Text Box 6"/>
            <p:cNvSpPr txBox="1">
              <a:spLocks noChangeArrowheads="1"/>
            </p:cNvSpPr>
            <p:nvPr/>
          </p:nvSpPr>
          <p:spPr bwMode="auto">
            <a:xfrm>
              <a:off x="6870" y="4626"/>
              <a:ext cx="2100" cy="61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Engagement aux activités de loisir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3" name="Text Box 7"/>
            <p:cNvSpPr txBox="1">
              <a:spLocks noChangeArrowheads="1"/>
            </p:cNvSpPr>
            <p:nvPr/>
          </p:nvSpPr>
          <p:spPr bwMode="auto">
            <a:xfrm>
              <a:off x="2670" y="5552"/>
              <a:ext cx="1500" cy="61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Attitudes des participants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4" name="Text Box 8"/>
            <p:cNvSpPr txBox="1">
              <a:spLocks noChangeArrowheads="1"/>
            </p:cNvSpPr>
            <p:nvPr/>
          </p:nvSpPr>
          <p:spPr bwMode="auto">
            <a:xfrm>
              <a:off x="2970" y="7404"/>
              <a:ext cx="1500" cy="46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Perceptions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5" name="Text Box 9"/>
            <p:cNvSpPr txBox="1">
              <a:spLocks noChangeArrowheads="1"/>
            </p:cNvSpPr>
            <p:nvPr/>
          </p:nvSpPr>
          <p:spPr bwMode="auto">
            <a:xfrm>
              <a:off x="4470" y="6324"/>
              <a:ext cx="1650" cy="9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Limitations des participants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 marL="342900" lvl="0" indent="-342900">
                <a:spcAft>
                  <a:spcPts val="0"/>
                </a:spcAft>
                <a:buFont typeface="Symbol"/>
                <a:buChar char=""/>
                <a:tabLst>
                  <a:tab pos="457200" algn="l"/>
                </a:tabLs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Financières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 marL="342900" lvl="0" indent="-342900">
                <a:spcAft>
                  <a:spcPts val="0"/>
                </a:spcAft>
                <a:buFont typeface="Symbol"/>
                <a:buChar char=""/>
                <a:tabLst>
                  <a:tab pos="457200" algn="l"/>
                </a:tabLs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Temps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 marL="342900" lvl="0" indent="-342900">
                <a:spcAft>
                  <a:spcPts val="0"/>
                </a:spcAft>
                <a:buFont typeface="Symbol"/>
                <a:buChar char=""/>
                <a:tabLst>
                  <a:tab pos="457200" algn="l"/>
                </a:tabLs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Habiletés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auto">
            <a:xfrm>
              <a:off x="7920" y="5552"/>
              <a:ext cx="1500" cy="61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Expérience de loisr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7" name="Text Box 11"/>
            <p:cNvSpPr txBox="1">
              <a:spLocks noChangeArrowheads="1"/>
            </p:cNvSpPr>
            <p:nvPr/>
          </p:nvSpPr>
          <p:spPr bwMode="auto">
            <a:xfrm>
              <a:off x="6570" y="6324"/>
              <a:ext cx="2100" cy="3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Évaluation de l’expérience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8" name="Text Box 12"/>
            <p:cNvSpPr txBox="1">
              <a:spLocks noChangeArrowheads="1"/>
            </p:cNvSpPr>
            <p:nvPr/>
          </p:nvSpPr>
          <p:spPr bwMode="auto">
            <a:xfrm>
              <a:off x="6570" y="6941"/>
              <a:ext cx="2100" cy="30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800">
                  <a:effectLst/>
                  <a:latin typeface="Bookman Old Style"/>
                  <a:ea typeface="Times New Roman"/>
                  <a:cs typeface="Times New Roman"/>
                </a:rPr>
                <a:t>Niveau de satisfaction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sp>
          <p:nvSpPr>
            <p:cNvPr id="49" name="Text Box 13"/>
            <p:cNvSpPr txBox="1">
              <a:spLocks noChangeArrowheads="1"/>
            </p:cNvSpPr>
            <p:nvPr/>
          </p:nvSpPr>
          <p:spPr bwMode="auto">
            <a:xfrm>
              <a:off x="6570" y="7404"/>
              <a:ext cx="2100" cy="46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800" dirty="0">
                  <a:effectLst/>
                  <a:latin typeface="Bookman Old Style"/>
                  <a:ea typeface="Times New Roman"/>
                  <a:cs typeface="Times New Roman"/>
                </a:rPr>
                <a:t>Bénéfices : gains et pertes – réel ou perçu</a:t>
              </a:r>
              <a:endParaRPr lang="en-US" sz="1100" dirty="0">
                <a:effectLst/>
                <a:latin typeface="Bookman Old Style"/>
                <a:ea typeface="Times New Roman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100" dirty="0">
                  <a:effectLst/>
                  <a:latin typeface="Bookman Old Style"/>
                  <a:ea typeface="Times New Roman"/>
                  <a:cs typeface="Times New Roman"/>
                </a:rPr>
                <a:t> </a:t>
              </a:r>
              <a:endParaRPr lang="en-US" sz="1100" dirty="0">
                <a:effectLst/>
                <a:latin typeface="Bookman Old Style"/>
                <a:ea typeface="Times New Roman"/>
                <a:cs typeface="Times New Roman"/>
              </a:endParaRPr>
            </a:p>
          </p:txBody>
        </p:sp>
        <p:cxnSp>
          <p:nvCxnSpPr>
            <p:cNvPr id="50" name="Line 14"/>
            <p:cNvCxnSpPr/>
            <p:nvPr/>
          </p:nvCxnSpPr>
          <p:spPr bwMode="auto">
            <a:xfrm>
              <a:off x="3270" y="5244"/>
              <a:ext cx="0" cy="3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" name="Line 15"/>
            <p:cNvCxnSpPr/>
            <p:nvPr/>
          </p:nvCxnSpPr>
          <p:spPr bwMode="auto">
            <a:xfrm>
              <a:off x="3420" y="6169"/>
              <a:ext cx="0" cy="12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" name="Line 16"/>
            <p:cNvCxnSpPr/>
            <p:nvPr/>
          </p:nvCxnSpPr>
          <p:spPr bwMode="auto">
            <a:xfrm>
              <a:off x="6570" y="4781"/>
              <a:ext cx="3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" name="Line 17"/>
            <p:cNvCxnSpPr/>
            <p:nvPr/>
          </p:nvCxnSpPr>
          <p:spPr bwMode="auto">
            <a:xfrm>
              <a:off x="8370" y="5244"/>
              <a:ext cx="0" cy="3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4" name="Line 18"/>
            <p:cNvCxnSpPr/>
            <p:nvPr/>
          </p:nvCxnSpPr>
          <p:spPr bwMode="auto">
            <a:xfrm>
              <a:off x="8070" y="6169"/>
              <a:ext cx="0" cy="1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" name="Line 19"/>
            <p:cNvCxnSpPr/>
            <p:nvPr/>
          </p:nvCxnSpPr>
          <p:spPr bwMode="auto">
            <a:xfrm>
              <a:off x="8070" y="6632"/>
              <a:ext cx="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" name="Line 20"/>
            <p:cNvCxnSpPr/>
            <p:nvPr/>
          </p:nvCxnSpPr>
          <p:spPr bwMode="auto">
            <a:xfrm>
              <a:off x="8070" y="7249"/>
              <a:ext cx="0" cy="1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" name="Line 21"/>
            <p:cNvCxnSpPr/>
            <p:nvPr/>
          </p:nvCxnSpPr>
          <p:spPr bwMode="auto">
            <a:xfrm flipV="1">
              <a:off x="3720" y="5706"/>
              <a:ext cx="1200" cy="16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" name="Line 22"/>
            <p:cNvCxnSpPr/>
            <p:nvPr/>
          </p:nvCxnSpPr>
          <p:spPr bwMode="auto">
            <a:xfrm flipH="1" flipV="1">
              <a:off x="4920" y="5706"/>
              <a:ext cx="450" cy="6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" name="Line 23"/>
            <p:cNvCxnSpPr/>
            <p:nvPr/>
          </p:nvCxnSpPr>
          <p:spPr bwMode="auto">
            <a:xfrm flipV="1">
              <a:off x="4920" y="5089"/>
              <a:ext cx="0" cy="6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" name="Line 24"/>
            <p:cNvCxnSpPr/>
            <p:nvPr/>
          </p:nvCxnSpPr>
          <p:spPr bwMode="auto">
            <a:xfrm flipV="1">
              <a:off x="4170" y="4935"/>
              <a:ext cx="450" cy="77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" name="Line 25"/>
            <p:cNvCxnSpPr/>
            <p:nvPr/>
          </p:nvCxnSpPr>
          <p:spPr bwMode="auto">
            <a:xfrm>
              <a:off x="8670" y="6478"/>
              <a:ext cx="9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" name="Line 26"/>
            <p:cNvCxnSpPr/>
            <p:nvPr/>
          </p:nvCxnSpPr>
          <p:spPr bwMode="auto">
            <a:xfrm>
              <a:off x="8670" y="7095"/>
              <a:ext cx="9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3" name="Line 27"/>
            <p:cNvCxnSpPr/>
            <p:nvPr/>
          </p:nvCxnSpPr>
          <p:spPr bwMode="auto">
            <a:xfrm>
              <a:off x="8670" y="7558"/>
              <a:ext cx="9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" name="Line 28"/>
            <p:cNvCxnSpPr/>
            <p:nvPr/>
          </p:nvCxnSpPr>
          <p:spPr bwMode="auto">
            <a:xfrm flipV="1">
              <a:off x="9570" y="4009"/>
              <a:ext cx="1" cy="354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" name="Line 29"/>
            <p:cNvCxnSpPr/>
            <p:nvPr/>
          </p:nvCxnSpPr>
          <p:spPr bwMode="auto">
            <a:xfrm flipH="1">
              <a:off x="3570" y="4009"/>
              <a:ext cx="60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" name="Line 30"/>
            <p:cNvCxnSpPr/>
            <p:nvPr/>
          </p:nvCxnSpPr>
          <p:spPr bwMode="auto">
            <a:xfrm>
              <a:off x="7020" y="5244"/>
              <a:ext cx="0" cy="6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7" name="Line 31"/>
            <p:cNvCxnSpPr/>
            <p:nvPr/>
          </p:nvCxnSpPr>
          <p:spPr bwMode="auto">
            <a:xfrm flipH="1">
              <a:off x="6270" y="5861"/>
              <a:ext cx="7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" name="Line 32"/>
            <p:cNvCxnSpPr/>
            <p:nvPr/>
          </p:nvCxnSpPr>
          <p:spPr bwMode="auto">
            <a:xfrm>
              <a:off x="6270" y="5861"/>
              <a:ext cx="0" cy="169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" name="Line 33"/>
            <p:cNvCxnSpPr/>
            <p:nvPr/>
          </p:nvCxnSpPr>
          <p:spPr bwMode="auto">
            <a:xfrm flipH="1">
              <a:off x="4470" y="755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" name="Line 34"/>
            <p:cNvCxnSpPr/>
            <p:nvPr/>
          </p:nvCxnSpPr>
          <p:spPr bwMode="auto">
            <a:xfrm flipH="1">
              <a:off x="2520" y="4781"/>
              <a:ext cx="1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" name="Line 35"/>
            <p:cNvCxnSpPr/>
            <p:nvPr/>
          </p:nvCxnSpPr>
          <p:spPr bwMode="auto">
            <a:xfrm>
              <a:off x="2520" y="4781"/>
              <a:ext cx="1" cy="3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" name="Line 36"/>
            <p:cNvCxnSpPr/>
            <p:nvPr/>
          </p:nvCxnSpPr>
          <p:spPr bwMode="auto">
            <a:xfrm>
              <a:off x="2520" y="8021"/>
              <a:ext cx="28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" name="Line 37"/>
            <p:cNvCxnSpPr/>
            <p:nvPr/>
          </p:nvCxnSpPr>
          <p:spPr bwMode="auto">
            <a:xfrm flipV="1">
              <a:off x="5370" y="7249"/>
              <a:ext cx="0" cy="77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" name="Line 38"/>
            <p:cNvCxnSpPr/>
            <p:nvPr/>
          </p:nvCxnSpPr>
          <p:spPr bwMode="auto">
            <a:xfrm>
              <a:off x="3570" y="4009"/>
              <a:ext cx="0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76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fr-CA" dirty="0">
                <a:effectLst/>
              </a:rPr>
              <a:t>Modèle des bénéfices du loisir</a:t>
            </a:r>
            <a:r>
              <a:rPr lang="en-US" dirty="0">
                <a:effectLst/>
              </a:rPr>
              <a:t> </a:t>
            </a:r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067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Le concept des bénéfices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>
                <a:effectLst/>
              </a:rPr>
              <a:t>Définition du concept de bénéfices : </a:t>
            </a:r>
            <a:endParaRPr lang="en-US" sz="2000" dirty="0">
              <a:effectLst/>
            </a:endParaRPr>
          </a:p>
          <a:p>
            <a:pPr lvl="1"/>
            <a:r>
              <a:rPr lang="fr-CA" i="1" dirty="0">
                <a:effectLst/>
              </a:rPr>
              <a:t>changement désirable </a:t>
            </a:r>
            <a:endParaRPr lang="en-US" sz="1600" dirty="0">
              <a:effectLst/>
            </a:endParaRPr>
          </a:p>
          <a:p>
            <a:pPr lvl="1"/>
            <a:r>
              <a:rPr lang="fr-CA" i="1" dirty="0">
                <a:effectLst/>
              </a:rPr>
              <a:t>amélioration positive de la condition ou de l’état :</a:t>
            </a:r>
            <a:endParaRPr lang="en-US" sz="1600" dirty="0">
              <a:effectLst/>
            </a:endParaRPr>
          </a:p>
          <a:p>
            <a:pPr lvl="2"/>
            <a:r>
              <a:rPr lang="fr-CA" i="1" dirty="0">
                <a:effectLst/>
              </a:rPr>
              <a:t> d’un individu, </a:t>
            </a:r>
            <a:endParaRPr lang="en-US" sz="1600" dirty="0">
              <a:effectLst/>
            </a:endParaRPr>
          </a:p>
          <a:p>
            <a:pPr lvl="2"/>
            <a:r>
              <a:rPr lang="fr-CA" i="1" dirty="0">
                <a:effectLst/>
              </a:rPr>
              <a:t>d’un </a:t>
            </a:r>
            <a:r>
              <a:rPr lang="fr-CA" i="1" dirty="0" smtClean="0">
                <a:effectLst/>
              </a:rPr>
              <a:t>groupe, </a:t>
            </a:r>
            <a:r>
              <a:rPr lang="fr-CA" i="1" dirty="0">
                <a:effectLst/>
              </a:rPr>
              <a:t>d’une société</a:t>
            </a:r>
            <a:endParaRPr lang="en-US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31220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Types de bénéfices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b="1" dirty="0">
                <a:effectLst/>
              </a:rPr>
              <a:t>Bénéfices physiologiques</a:t>
            </a:r>
            <a:endParaRPr lang="en-US" dirty="0">
              <a:effectLst/>
            </a:endParaRPr>
          </a:p>
          <a:p>
            <a:r>
              <a:rPr lang="fr-CA" b="1" dirty="0">
                <a:effectLst/>
              </a:rPr>
              <a:t>Bénéfices psychologiques</a:t>
            </a:r>
            <a:endParaRPr lang="en-US" dirty="0">
              <a:effectLst/>
            </a:endParaRPr>
          </a:p>
          <a:p>
            <a:r>
              <a:rPr lang="fr-CA" b="1" dirty="0">
                <a:effectLst/>
              </a:rPr>
              <a:t>Bénéfices économiques</a:t>
            </a:r>
            <a:endParaRPr lang="en-US" dirty="0">
              <a:effectLst/>
            </a:endParaRPr>
          </a:p>
          <a:p>
            <a:r>
              <a:rPr lang="fr-CA" b="1" dirty="0">
                <a:effectLst/>
              </a:rPr>
              <a:t>Bénéfices environnementaux </a:t>
            </a:r>
            <a:endParaRPr lang="en-US" dirty="0">
              <a:effectLst/>
            </a:endParaRPr>
          </a:p>
          <a:p>
            <a:r>
              <a:rPr lang="fr-CA" b="1" dirty="0">
                <a:effectLst/>
              </a:rPr>
              <a:t>Bénéfices sociaux et </a:t>
            </a:r>
            <a:r>
              <a:rPr lang="fr-CA" b="1" dirty="0" smtClean="0">
                <a:effectLst/>
              </a:rPr>
              <a:t>culturels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747458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</a:majorFont>
      <a:minorFont>
        <a:latin typeface="Book Antiqua"/>
        <a:ea typeface=""/>
        <a:cs typeface=""/>
        <a:font script="Jpan" typeface="ＭＳ 明朝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18</TotalTime>
  <Words>108</Words>
  <Application>Microsoft Macintosh PowerPoint</Application>
  <PresentationFormat>On-screen Show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Habitat</vt:lpstr>
      <vt:lpstr>Les bénéfices du loisir et de la récréation</vt:lpstr>
      <vt:lpstr>Perspective générale </vt:lpstr>
      <vt:lpstr>Modèle des bénéfices du loisir  </vt:lpstr>
      <vt:lpstr>Le concept des bénéfices</vt:lpstr>
      <vt:lpstr>Types de bénéfices</vt:lpstr>
    </vt:vector>
  </TitlesOfParts>
  <Company>Option-Action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bénéfices du loisir et de la récréation</dc:title>
  <dc:creator>François Gravelle Ph.D.</dc:creator>
  <cp:lastModifiedBy>François Gravelle Ph.D.</cp:lastModifiedBy>
  <cp:revision>4</cp:revision>
  <dcterms:created xsi:type="dcterms:W3CDTF">2011-11-08T17:22:13Z</dcterms:created>
  <dcterms:modified xsi:type="dcterms:W3CDTF">2011-11-08T17:40:34Z</dcterms:modified>
</cp:coreProperties>
</file>