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49" d="100"/>
          <a:sy n="49" d="100"/>
        </p:scale>
        <p:origin x="-112" y="-62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presProps" Target="presProps.xml"/><Relationship Id="rId12" Type="http://schemas.openxmlformats.org/officeDocument/2006/relationships/viewProps" Target="viewProps.xml"/><Relationship Id="rId13" Type="http://schemas.openxmlformats.org/officeDocument/2006/relationships/theme" Target="theme/theme1.xml"/><Relationship Id="rId1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printerSettings" Target="printerSettings/printerSettings1.bin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CA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C4AA6-A6ED-DF40-BAA2-BEF63A0CBA8B}" type="datetimeFigureOut">
              <a:rPr lang="en-US" smtClean="0"/>
              <a:t>2012-11-18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29492-0A87-C440-848E-38AA305DD0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31665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C4AA6-A6ED-DF40-BAA2-BEF63A0CBA8B}" type="datetimeFigureOut">
              <a:rPr lang="en-US" smtClean="0"/>
              <a:t>2012-11-18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29492-0A87-C440-848E-38AA305DD0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7281984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C4AA6-A6ED-DF40-BAA2-BEF63A0CBA8B}" type="datetimeFigureOut">
              <a:rPr lang="en-US" smtClean="0"/>
              <a:t>2012-11-18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29492-0A87-C440-848E-38AA305DD0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30250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C4AA6-A6ED-DF40-BAA2-BEF63A0CBA8B}" type="datetimeFigureOut">
              <a:rPr lang="en-US" smtClean="0"/>
              <a:t>2012-11-18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29492-0A87-C440-848E-38AA305DD0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925057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C4AA6-A6ED-DF40-BAA2-BEF63A0CBA8B}" type="datetimeFigureOut">
              <a:rPr lang="en-US" smtClean="0"/>
              <a:t>2012-11-18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29492-0A87-C440-848E-38AA305DD0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760786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C4AA6-A6ED-DF40-BAA2-BEF63A0CBA8B}" type="datetimeFigureOut">
              <a:rPr lang="en-US" smtClean="0"/>
              <a:t>2012-11-18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29492-0A87-C440-848E-38AA305DD0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92314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C4AA6-A6ED-DF40-BAA2-BEF63A0CBA8B}" type="datetimeFigureOut">
              <a:rPr lang="en-US" smtClean="0"/>
              <a:t>2012-11-18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29492-0A87-C440-848E-38AA305DD0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5768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C4AA6-A6ED-DF40-BAA2-BEF63A0CBA8B}" type="datetimeFigureOut">
              <a:rPr lang="en-US" smtClean="0"/>
              <a:t>2012-11-18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29492-0A87-C440-848E-38AA305DD0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81808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CA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C4AA6-A6ED-DF40-BAA2-BEF63A0CBA8B}" type="datetimeFigureOut">
              <a:rPr lang="en-US" smtClean="0"/>
              <a:t>2012-11-18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29492-0A87-C440-848E-38AA305DD0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69106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C4AA6-A6ED-DF40-BAA2-BEF63A0CBA8B}" type="datetimeFigureOut">
              <a:rPr lang="en-US" smtClean="0"/>
              <a:t>2012-11-18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29492-0A87-C440-848E-38AA305DD0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113688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48C4AA6-A6ED-DF40-BAA2-BEF63A0CBA8B}" type="datetimeFigureOut">
              <a:rPr lang="en-US" smtClean="0"/>
              <a:t>2012-11-18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D29492-0A87-C440-848E-38AA305DD0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90119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CA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CA" smtClean="0"/>
              <a:t>Click to edit Master text styles</a:t>
            </a:r>
          </a:p>
          <a:p>
            <a:pPr lvl="1"/>
            <a:r>
              <a:rPr lang="en-CA" smtClean="0"/>
              <a:t>Second level</a:t>
            </a:r>
          </a:p>
          <a:p>
            <a:pPr lvl="2"/>
            <a:r>
              <a:rPr lang="en-CA" smtClean="0"/>
              <a:t>Third level</a:t>
            </a:r>
          </a:p>
          <a:p>
            <a:pPr lvl="3"/>
            <a:r>
              <a:rPr lang="en-CA" smtClean="0"/>
              <a:t>Fourth level</a:t>
            </a:r>
          </a:p>
          <a:p>
            <a:pPr lvl="4"/>
            <a:r>
              <a:rPr lang="en-CA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48C4AA6-A6ED-DF40-BAA2-BEF63A0CBA8B}" type="datetimeFigureOut">
              <a:rPr lang="en-US" smtClean="0"/>
              <a:t>2012-11-18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D29492-0A87-C440-848E-38AA305DD0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546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sz="6600" dirty="0" smtClean="0"/>
              <a:t>Neurolinguistics</a:t>
            </a:r>
            <a:endParaRPr lang="en-US" sz="6600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Lin 1300 Study Notes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019537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Neurolinguistics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32458"/>
            <a:ext cx="8229600" cy="5127933"/>
          </a:xfrm>
        </p:spPr>
        <p:txBody>
          <a:bodyPr>
            <a:normAutofit fontScale="77500" lnSpcReduction="20000"/>
          </a:bodyPr>
          <a:lstStyle/>
          <a:p>
            <a:r>
              <a:rPr lang="en-US" dirty="0" smtClean="0">
                <a:sym typeface="Wingdings"/>
              </a:rPr>
              <a:t> The study of language which looks at the activation patterns in the brain during the processing and production of language </a:t>
            </a:r>
          </a:p>
          <a:p>
            <a:endParaRPr lang="en-US" dirty="0">
              <a:sym typeface="Wingdings"/>
            </a:endParaRPr>
          </a:p>
          <a:p>
            <a:r>
              <a:rPr lang="en-US" dirty="0" smtClean="0">
                <a:sym typeface="Wingdings"/>
              </a:rPr>
              <a:t>Types of brains observed include brains with disorders due to brain injuries and regular healthy brains </a:t>
            </a:r>
          </a:p>
          <a:p>
            <a:pPr marL="342900" lvl="1" indent="-342900">
              <a:buFont typeface="Arial"/>
              <a:buChar char="•"/>
            </a:pPr>
            <a:r>
              <a:rPr lang="en-US" sz="3200" dirty="0" smtClean="0">
                <a:sym typeface="Wingdings"/>
              </a:rPr>
              <a:t>Neurolinguistics can be used to </a:t>
            </a:r>
            <a:r>
              <a:rPr lang="en-CA" sz="3200" dirty="0">
                <a:sym typeface="Wingdings"/>
              </a:rPr>
              <a:t>e</a:t>
            </a:r>
            <a:r>
              <a:rPr lang="en-CA" sz="3200" dirty="0" smtClean="0"/>
              <a:t>stablish correspondences between brain regions and language functions and to find out what aspects of language are affected when an area is damaged </a:t>
            </a:r>
          </a:p>
          <a:p>
            <a:pPr marL="342900" lvl="1" indent="-342900">
              <a:buFont typeface="Arial"/>
              <a:buChar char="•"/>
            </a:pPr>
            <a:endParaRPr lang="en-CA" sz="3200" dirty="0"/>
          </a:p>
          <a:p>
            <a:pPr marL="342900" lvl="1" indent="-342900">
              <a:buFont typeface="Arial"/>
              <a:buChar char="•"/>
            </a:pPr>
            <a:r>
              <a:rPr lang="en-CA" sz="3200" dirty="0" smtClean="0"/>
              <a:t>Information on the structure of language; If some injuries affect the production of words but not comprehension, then there must be two separate lexicons for production and for comprehension</a:t>
            </a:r>
          </a:p>
          <a:p>
            <a:pPr marL="342900" lvl="1" indent="-342900">
              <a:buFont typeface="Arial"/>
              <a:buChar char="•"/>
            </a:pPr>
            <a:endParaRPr lang="en-CA" sz="3200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19463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6629"/>
            <a:ext cx="8229600" cy="1143000"/>
          </a:xfrm>
        </p:spPr>
        <p:txBody>
          <a:bodyPr/>
          <a:lstStyle/>
          <a:p>
            <a:r>
              <a:rPr lang="en-US" dirty="0" smtClean="0"/>
              <a:t>Brain injuries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59629"/>
            <a:ext cx="8229600" cy="5967248"/>
          </a:xfrm>
        </p:spPr>
        <p:txBody>
          <a:bodyPr>
            <a:normAutofit fontScale="85000" lnSpcReduction="20000"/>
          </a:bodyPr>
          <a:lstStyle/>
          <a:p>
            <a:r>
              <a:rPr lang="en-US" dirty="0" smtClean="0"/>
              <a:t>Establish correspondences between brain regions and language functions </a:t>
            </a:r>
          </a:p>
          <a:p>
            <a:r>
              <a:rPr lang="en-US" dirty="0" smtClean="0"/>
              <a:t>Localized injury areas (Broca and Wernicke) by dissecting brains </a:t>
            </a:r>
          </a:p>
          <a:p>
            <a:r>
              <a:rPr lang="en-US" dirty="0" smtClean="0"/>
              <a:t>What aspects of language are affected when an area is damaged </a:t>
            </a:r>
          </a:p>
          <a:p>
            <a:r>
              <a:rPr lang="en-US" dirty="0" smtClean="0"/>
              <a:t>Information on the structure of language/ how information is structured in the brain </a:t>
            </a:r>
          </a:p>
          <a:p>
            <a:r>
              <a:rPr lang="en-US" dirty="0" smtClean="0"/>
              <a:t>Specific areas for language production and comprehension  </a:t>
            </a:r>
          </a:p>
          <a:p>
            <a:r>
              <a:rPr lang="en-US" dirty="0" smtClean="0"/>
              <a:t>Early studies were post- mortem (dissect brain after the patient had died)</a:t>
            </a:r>
          </a:p>
          <a:p>
            <a:r>
              <a:rPr lang="en-US" dirty="0" smtClean="0"/>
              <a:t>Now- new technologies with brain imaging techniques for live study, this is a much more effective way of studying the brain and language function 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861802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Brain imaging techniques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Font typeface="Wingdings" charset="0"/>
              <a:buChar char="à"/>
            </a:pPr>
            <a:r>
              <a:rPr lang="en-US" dirty="0" smtClean="0"/>
              <a:t>Position Emission Tomography (PET); a form of nuclear medicine </a:t>
            </a:r>
          </a:p>
          <a:p>
            <a:pPr>
              <a:buFont typeface="Wingdings" charset="0"/>
              <a:buChar char="à"/>
            </a:pPr>
            <a:endParaRPr lang="en-US" dirty="0"/>
          </a:p>
          <a:p>
            <a:pPr>
              <a:buFont typeface="Wingdings" charset="0"/>
              <a:buChar char="à"/>
            </a:pPr>
            <a:r>
              <a:rPr lang="en-US" dirty="0" smtClean="0"/>
              <a:t>Functional magnetic resonance imaging (fMRI); used to test on a patient while the patient is using language </a:t>
            </a:r>
          </a:p>
          <a:p>
            <a:pPr>
              <a:buFont typeface="Wingdings" charset="0"/>
              <a:buChar char="à"/>
            </a:pPr>
            <a:endParaRPr lang="en-US" dirty="0"/>
          </a:p>
          <a:p>
            <a:pPr>
              <a:buFont typeface="Wingdings" charset="0"/>
              <a:buChar char="à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2067698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41395"/>
            <a:ext cx="8229600" cy="1143000"/>
          </a:xfrm>
        </p:spPr>
        <p:txBody>
          <a:bodyPr/>
          <a:lstStyle/>
          <a:p>
            <a:r>
              <a:rPr lang="en-US" dirty="0" smtClean="0"/>
              <a:t>PET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0300"/>
            <a:ext cx="8229600" cy="5468259"/>
          </a:xfrm>
        </p:spPr>
        <p:txBody>
          <a:bodyPr>
            <a:normAutofit fontScale="70000" lnSpcReduction="20000"/>
          </a:bodyPr>
          <a:lstStyle/>
          <a:p>
            <a:r>
              <a:rPr lang="en-US" dirty="0" smtClean="0"/>
              <a:t>Radioactive injection of a small amount </a:t>
            </a:r>
          </a:p>
          <a:p>
            <a:r>
              <a:rPr lang="en-US" dirty="0" smtClean="0"/>
              <a:t>Travels to the brain to areas used for language processing </a:t>
            </a:r>
          </a:p>
          <a:p>
            <a:r>
              <a:rPr lang="en-US" dirty="0" smtClean="0"/>
              <a:t>Stimulate certain areas of the brain, increasing blood flow and thus the amount of radioactive substance supplied to the area </a:t>
            </a:r>
          </a:p>
          <a:p>
            <a:r>
              <a:rPr lang="en-US" dirty="0" smtClean="0"/>
              <a:t>Areas of the brain used for language processing absorb the radioactive substance </a:t>
            </a:r>
          </a:p>
          <a:p>
            <a:r>
              <a:rPr lang="en-US" dirty="0" smtClean="0"/>
              <a:t>Energy in the form of gamma rays are emitted from the brain, which are detected by the PET scanner </a:t>
            </a:r>
          </a:p>
          <a:p>
            <a:r>
              <a:rPr lang="en-US" dirty="0" smtClean="0"/>
              <a:t>Images of the brain can then be captured </a:t>
            </a:r>
            <a:endParaRPr lang="en-US" dirty="0" smtClean="0"/>
          </a:p>
          <a:p>
            <a:endParaRPr lang="en-US" dirty="0" smtClean="0"/>
          </a:p>
          <a:p>
            <a:r>
              <a:rPr lang="en-US" dirty="0" smtClean="0"/>
              <a:t>2 types of data need to be collected:</a:t>
            </a:r>
          </a:p>
          <a:p>
            <a:r>
              <a:rPr lang="en-US" dirty="0" smtClean="0"/>
              <a:t>1. Control images of the brain at rest, will be compared later on to images of the active brain </a:t>
            </a:r>
          </a:p>
          <a:p>
            <a:r>
              <a:rPr lang="en-US" dirty="0" smtClean="0"/>
              <a:t>2. Images during language processing </a:t>
            </a:r>
          </a:p>
          <a:p>
            <a:r>
              <a:rPr lang="en-US" dirty="0" smtClean="0"/>
              <a:t>Ex. While reading words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54392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Formula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 smtClean="0"/>
              <a:t>Brain activity on images taken during language processing </a:t>
            </a:r>
          </a:p>
          <a:p>
            <a:pPr marL="0" indent="0">
              <a:buNone/>
            </a:pPr>
            <a:r>
              <a:rPr lang="en-US" dirty="0" smtClean="0"/>
              <a:t>  -</a:t>
            </a:r>
          </a:p>
          <a:p>
            <a:pPr marL="0" indent="0">
              <a:buNone/>
            </a:pPr>
            <a:r>
              <a:rPr lang="en-US" dirty="0" smtClean="0"/>
              <a:t>Brain activity on normal control images </a:t>
            </a:r>
          </a:p>
          <a:p>
            <a:pPr marL="0" indent="0">
              <a:buNone/>
            </a:pPr>
            <a:r>
              <a:rPr lang="en-US" dirty="0" smtClean="0"/>
              <a:t>----------------------------------------------------------</a:t>
            </a:r>
          </a:p>
          <a:p>
            <a:pPr marL="0" indent="0">
              <a:buNone/>
            </a:pPr>
            <a:r>
              <a:rPr lang="en-US" dirty="0" smtClean="0"/>
              <a:t>Allows us to identify regions that are activated specifically for language processing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03168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fMRI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 smtClean="0"/>
              <a:t>Looking at the brain while it functions</a:t>
            </a:r>
          </a:p>
          <a:p>
            <a:r>
              <a:rPr lang="en-US" dirty="0" smtClean="0"/>
              <a:t>Measures the blood/oxygen levels in accordance to different stimulus </a:t>
            </a:r>
          </a:p>
          <a:p>
            <a:r>
              <a:rPr lang="en-US" dirty="0" smtClean="0"/>
              <a:t>No radiation substance used</a:t>
            </a:r>
          </a:p>
          <a:p>
            <a:r>
              <a:rPr lang="en-US" dirty="0" smtClean="0"/>
              <a:t>Looks at oxygen levels in brain </a:t>
            </a:r>
          </a:p>
          <a:p>
            <a:r>
              <a:rPr lang="en-US" dirty="0" smtClean="0"/>
              <a:t>The more oxygen we bring to one area of the brain, the more flows back  </a:t>
            </a:r>
          </a:p>
          <a:p>
            <a:r>
              <a:rPr lang="en-US" dirty="0" smtClean="0"/>
              <a:t>2 types of images: brain at rest and active brain </a:t>
            </a:r>
          </a:p>
          <a:p>
            <a:r>
              <a:rPr lang="en-US" dirty="0" smtClean="0"/>
              <a:t>Main activated areas include occipital lobe, Wernicke, Broca, </a:t>
            </a:r>
            <a:r>
              <a:rPr lang="en-US" dirty="0" err="1" smtClean="0"/>
              <a:t>gyrus</a:t>
            </a:r>
            <a:r>
              <a:rPr lang="en-US" dirty="0" smtClean="0"/>
              <a:t> </a:t>
            </a:r>
            <a:r>
              <a:rPr lang="en-US" dirty="0" err="1" smtClean="0"/>
              <a:t>angularus</a:t>
            </a:r>
            <a:r>
              <a:rPr lang="en-US" dirty="0" smtClean="0"/>
              <a:t> and motor cortex </a:t>
            </a:r>
          </a:p>
          <a:p>
            <a:r>
              <a:rPr lang="en-US" dirty="0" smtClean="0"/>
              <a:t>Increased level of activation in the left hemisphere 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525604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Advantages of fMRI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Can study both healthy and injured brains, allowing for a broader field of research </a:t>
            </a:r>
          </a:p>
          <a:p>
            <a:r>
              <a:rPr lang="en-US" dirty="0" smtClean="0"/>
              <a:t>Very precise; high level of spatial resolution </a:t>
            </a:r>
          </a:p>
          <a:p>
            <a:r>
              <a:rPr lang="en-US" dirty="0" smtClean="0"/>
              <a:t>However, temporal resolution is very low, so electroencephalography is most often used in these cases </a:t>
            </a:r>
          </a:p>
        </p:txBody>
      </p:sp>
    </p:spTree>
    <p:extLst>
      <p:ext uri="{BB962C8B-B14F-4D97-AF65-F5344CB8AC3E}">
        <p14:creationId xmlns:p14="http://schemas.microsoft.com/office/powerpoint/2010/main" val="167530563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560</Words>
  <Application>Microsoft Macintosh PowerPoint</Application>
  <PresentationFormat>On-screen Show (4:3)</PresentationFormat>
  <Paragraphs>53</Paragraphs>
  <Slides>8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Neurolinguistics</vt:lpstr>
      <vt:lpstr>Neurolinguistics</vt:lpstr>
      <vt:lpstr>Brain injuries </vt:lpstr>
      <vt:lpstr>Brain imaging techniques</vt:lpstr>
      <vt:lpstr>PET</vt:lpstr>
      <vt:lpstr>Formula </vt:lpstr>
      <vt:lpstr>fMRI </vt:lpstr>
      <vt:lpstr>Advantages of fMRI </vt:lpstr>
    </vt:vector>
  </TitlesOfParts>
  <Company>University of Ottawa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Neurolinguistics</dc:title>
  <dc:creator>Belinda Mae Garcia-Breadmore</dc:creator>
  <cp:lastModifiedBy>Belinda Mae Garcia-Breadmore</cp:lastModifiedBy>
  <cp:revision>11</cp:revision>
  <dcterms:created xsi:type="dcterms:W3CDTF">2012-11-19T04:00:39Z</dcterms:created>
  <dcterms:modified xsi:type="dcterms:W3CDTF">2012-11-19T04:39:47Z</dcterms:modified>
</cp:coreProperties>
</file>