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57" r:id="rId3"/>
    <p:sldId id="268" r:id="rId4"/>
    <p:sldId id="258" r:id="rId5"/>
    <p:sldId id="269" r:id="rId6"/>
    <p:sldId id="259" r:id="rId7"/>
    <p:sldId id="260" r:id="rId8"/>
    <p:sldId id="270" r:id="rId9"/>
    <p:sldId id="261" r:id="rId10"/>
    <p:sldId id="271" r:id="rId11"/>
    <p:sldId id="272" r:id="rId12"/>
    <p:sldId id="262" r:id="rId13"/>
    <p:sldId id="263" r:id="rId14"/>
    <p:sldId id="264" r:id="rId15"/>
    <p:sldId id="273" r:id="rId16"/>
    <p:sldId id="274" r:id="rId17"/>
    <p:sldId id="276" r:id="rId18"/>
    <p:sldId id="277" r:id="rId1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9653" autoAdjust="0"/>
    <p:restoredTop sz="86410" autoAdjust="0"/>
  </p:normalViewPr>
  <p:slideViewPr>
    <p:cSldViewPr>
      <p:cViewPr varScale="1">
        <p:scale>
          <a:sx n="80" d="100"/>
          <a:sy n="80" d="100"/>
        </p:scale>
        <p:origin x="-792"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notesMaster" Target="notesMasters/notesMaster1.xml"/><Relationship Id="rId21" Type="http://schemas.openxmlformats.org/officeDocument/2006/relationships/printerSettings" Target="printerSettings/printerSettings1.bin"/><Relationship Id="rId22" Type="http://schemas.openxmlformats.org/officeDocument/2006/relationships/presProps" Target="presProps.xml"/><Relationship Id="rId23" Type="http://schemas.openxmlformats.org/officeDocument/2006/relationships/viewProps" Target="viewProps.xml"/><Relationship Id="rId24" Type="http://schemas.openxmlformats.org/officeDocument/2006/relationships/theme" Target="theme/theme1.xml"/><Relationship Id="rId25"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32BE200-85EA-3749-A815-F98D6BAF5376}" type="datetimeFigureOut">
              <a:rPr lang="en-US" smtClean="0"/>
              <a:t>14-10-22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D95905C-18F9-614E-886B-B1E5B282823C}" type="slidenum">
              <a:rPr lang="en-US" smtClean="0"/>
              <a:t>‹#›</a:t>
            </a:fld>
            <a:endParaRPr lang="en-US"/>
          </a:p>
        </p:txBody>
      </p:sp>
    </p:spTree>
    <p:extLst>
      <p:ext uri="{BB962C8B-B14F-4D97-AF65-F5344CB8AC3E}">
        <p14:creationId xmlns:p14="http://schemas.microsoft.com/office/powerpoint/2010/main" val="807680968"/>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Something that causes diseases, what type food pathogens are there? </a:t>
            </a:r>
            <a:r>
              <a:rPr lang="en-US" dirty="0" err="1" smtClean="0"/>
              <a:t>Hep</a:t>
            </a:r>
            <a:r>
              <a:rPr lang="en-US" dirty="0" smtClean="0"/>
              <a:t> A food related  </a:t>
            </a:r>
          </a:p>
          <a:p>
            <a:r>
              <a:rPr lang="en-US" dirty="0" err="1" smtClean="0"/>
              <a:t>Gorupes</a:t>
            </a:r>
            <a:r>
              <a:rPr lang="en-US" dirty="0" smtClean="0"/>
              <a:t> most likely to be effected? </a:t>
            </a:r>
            <a:r>
              <a:rPr lang="en-US" dirty="0" err="1" smtClean="0"/>
              <a:t>Childern</a:t>
            </a:r>
            <a:r>
              <a:rPr lang="en-US" dirty="0" smtClean="0"/>
              <a:t> and elderly</a:t>
            </a:r>
            <a:endParaRPr lang="en-US" dirty="0"/>
          </a:p>
        </p:txBody>
      </p:sp>
      <p:sp>
        <p:nvSpPr>
          <p:cNvPr id="4" name="Slide Number Placeholder 3"/>
          <p:cNvSpPr>
            <a:spLocks noGrp="1"/>
          </p:cNvSpPr>
          <p:nvPr>
            <p:ph type="sldNum" sz="quarter" idx="10"/>
          </p:nvPr>
        </p:nvSpPr>
        <p:spPr/>
        <p:txBody>
          <a:bodyPr/>
          <a:lstStyle/>
          <a:p>
            <a:fld id="{2D95905C-18F9-614E-886B-B1E5B282823C}" type="slidenum">
              <a:rPr lang="en-US" smtClean="0"/>
              <a:t>2</a:t>
            </a:fld>
            <a:endParaRPr lang="en-US"/>
          </a:p>
        </p:txBody>
      </p:sp>
    </p:spTree>
    <p:extLst>
      <p:ext uri="{BB962C8B-B14F-4D97-AF65-F5344CB8AC3E}">
        <p14:creationId xmlns:p14="http://schemas.microsoft.com/office/powerpoint/2010/main" val="27864714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E-coli can be there from manure, </a:t>
            </a:r>
            <a:r>
              <a:rPr lang="en-US" dirty="0" err="1" smtClean="0"/>
              <a:t>doesnt</a:t>
            </a:r>
            <a:r>
              <a:rPr lang="en-US" baseline="0" dirty="0" smtClean="0"/>
              <a:t> make the cow sick but makes humans sick</a:t>
            </a:r>
            <a:endParaRPr lang="en-US" dirty="0"/>
          </a:p>
        </p:txBody>
      </p:sp>
      <p:sp>
        <p:nvSpPr>
          <p:cNvPr id="4" name="Slide Number Placeholder 3"/>
          <p:cNvSpPr>
            <a:spLocks noGrp="1"/>
          </p:cNvSpPr>
          <p:nvPr>
            <p:ph type="sldNum" sz="quarter" idx="10"/>
          </p:nvPr>
        </p:nvSpPr>
        <p:spPr/>
        <p:txBody>
          <a:bodyPr/>
          <a:lstStyle/>
          <a:p>
            <a:fld id="{2D95905C-18F9-614E-886B-B1E5B282823C}" type="slidenum">
              <a:rPr lang="en-US" smtClean="0"/>
              <a:t>4</a:t>
            </a:fld>
            <a:endParaRPr lang="en-US"/>
          </a:p>
        </p:txBody>
      </p:sp>
    </p:spTree>
    <p:extLst>
      <p:ext uri="{BB962C8B-B14F-4D97-AF65-F5344CB8AC3E}">
        <p14:creationId xmlns:p14="http://schemas.microsoft.com/office/powerpoint/2010/main" val="32047207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D95905C-18F9-614E-886B-B1E5B282823C}" type="slidenum">
              <a:rPr lang="en-US" smtClean="0"/>
              <a:t>6</a:t>
            </a:fld>
            <a:endParaRPr lang="en-US"/>
          </a:p>
        </p:txBody>
      </p:sp>
    </p:spTree>
    <p:extLst>
      <p:ext uri="{BB962C8B-B14F-4D97-AF65-F5344CB8AC3E}">
        <p14:creationId xmlns:p14="http://schemas.microsoft.com/office/powerpoint/2010/main" val="29394444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Problem</a:t>
            </a:r>
            <a:r>
              <a:rPr lang="en-US" baseline="0" dirty="0" smtClean="0"/>
              <a:t> with using manure is that there is bacterial infections in it</a:t>
            </a:r>
            <a:endParaRPr lang="en-US" dirty="0"/>
          </a:p>
        </p:txBody>
      </p:sp>
      <p:sp>
        <p:nvSpPr>
          <p:cNvPr id="4" name="Slide Number Placeholder 3"/>
          <p:cNvSpPr>
            <a:spLocks noGrp="1"/>
          </p:cNvSpPr>
          <p:nvPr>
            <p:ph type="sldNum" sz="quarter" idx="10"/>
          </p:nvPr>
        </p:nvSpPr>
        <p:spPr/>
        <p:txBody>
          <a:bodyPr/>
          <a:lstStyle/>
          <a:p>
            <a:fld id="{2D95905C-18F9-614E-886B-B1E5B282823C}" type="slidenum">
              <a:rPr lang="en-US" smtClean="0"/>
              <a:t>11</a:t>
            </a:fld>
            <a:endParaRPr lang="en-US"/>
          </a:p>
        </p:txBody>
      </p:sp>
    </p:spTree>
    <p:extLst>
      <p:ext uri="{BB962C8B-B14F-4D97-AF65-F5344CB8AC3E}">
        <p14:creationId xmlns:p14="http://schemas.microsoft.com/office/powerpoint/2010/main" val="41703828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Downside: 70% of</a:t>
            </a:r>
            <a:r>
              <a:rPr lang="en-US" baseline="0" dirty="0" smtClean="0"/>
              <a:t> antibiotics are used in live stock farming. Antibiotic resistance may act as growth obesity </a:t>
            </a:r>
            <a:endParaRPr lang="en-US" dirty="0"/>
          </a:p>
        </p:txBody>
      </p:sp>
      <p:sp>
        <p:nvSpPr>
          <p:cNvPr id="4" name="Slide Number Placeholder 3"/>
          <p:cNvSpPr>
            <a:spLocks noGrp="1"/>
          </p:cNvSpPr>
          <p:nvPr>
            <p:ph type="sldNum" sz="quarter" idx="10"/>
          </p:nvPr>
        </p:nvSpPr>
        <p:spPr/>
        <p:txBody>
          <a:bodyPr/>
          <a:lstStyle/>
          <a:p>
            <a:fld id="{2D95905C-18F9-614E-886B-B1E5B282823C}" type="slidenum">
              <a:rPr lang="en-US" smtClean="0"/>
              <a:t>12</a:t>
            </a:fld>
            <a:endParaRPr lang="en-US"/>
          </a:p>
        </p:txBody>
      </p:sp>
    </p:spTree>
    <p:extLst>
      <p:ext uri="{BB962C8B-B14F-4D97-AF65-F5344CB8AC3E}">
        <p14:creationId xmlns:p14="http://schemas.microsoft.com/office/powerpoint/2010/main" val="25329362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465B4F7-7B1B-48A6-B112-EB1F811B063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AD04BAC-04FB-4BAD-A045-1B766F0CF2D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97DFE50-0276-4BB8-AC6D-31E294B122E2}"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A515BCE-54E8-47A8-A6B8-FC7F903E5B1B}"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F90CF526-609D-4EA4-985E-9DD019074E8C}"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6BF436C0-17F3-4A4D-92B5-CB66E8F7414D}"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A477BED1-4954-4771-BF18-48D0C146D293}"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8DA13DA-C280-4148-A0BE-DABB3FD7E4D1}"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B4FDE7A-7F73-4B30-9EF9-3B5647B02065}"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71B9CB4-6173-48F8-BAC8-9EBC3F2930B8}"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FD9D5C6-FB42-47D6-9732-3B63410F2420}"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02B25DA5-45CD-4164-B1DE-046DC2AB380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l" rtl="0" eaLnBrk="0" fontAlgn="base" hangingPunct="0">
        <a:spcBef>
          <a:spcPct val="0"/>
        </a:spcBef>
        <a:spcAft>
          <a:spcPct val="0"/>
        </a:spcAft>
        <a:defRPr sz="4400" i="1">
          <a:solidFill>
            <a:schemeClr val="tx2"/>
          </a:solidFill>
          <a:latin typeface="+mj-lt"/>
          <a:ea typeface="+mj-ea"/>
          <a:cs typeface="+mj-cs"/>
        </a:defRPr>
      </a:lvl1pPr>
      <a:lvl2pPr algn="l" rtl="0" eaLnBrk="0" fontAlgn="base" hangingPunct="0">
        <a:spcBef>
          <a:spcPct val="0"/>
        </a:spcBef>
        <a:spcAft>
          <a:spcPct val="0"/>
        </a:spcAft>
        <a:defRPr sz="4400" i="1">
          <a:solidFill>
            <a:schemeClr val="tx2"/>
          </a:solidFill>
          <a:latin typeface="Impact" pitchFamily="34" charset="0"/>
        </a:defRPr>
      </a:lvl2pPr>
      <a:lvl3pPr algn="l" rtl="0" eaLnBrk="0" fontAlgn="base" hangingPunct="0">
        <a:spcBef>
          <a:spcPct val="0"/>
        </a:spcBef>
        <a:spcAft>
          <a:spcPct val="0"/>
        </a:spcAft>
        <a:defRPr sz="4400" i="1">
          <a:solidFill>
            <a:schemeClr val="tx2"/>
          </a:solidFill>
          <a:latin typeface="Impact" pitchFamily="34" charset="0"/>
        </a:defRPr>
      </a:lvl3pPr>
      <a:lvl4pPr algn="l" rtl="0" eaLnBrk="0" fontAlgn="base" hangingPunct="0">
        <a:spcBef>
          <a:spcPct val="0"/>
        </a:spcBef>
        <a:spcAft>
          <a:spcPct val="0"/>
        </a:spcAft>
        <a:defRPr sz="4400" i="1">
          <a:solidFill>
            <a:schemeClr val="tx2"/>
          </a:solidFill>
          <a:latin typeface="Impact" pitchFamily="34" charset="0"/>
        </a:defRPr>
      </a:lvl4pPr>
      <a:lvl5pPr algn="l" rtl="0" eaLnBrk="0" fontAlgn="base" hangingPunct="0">
        <a:spcBef>
          <a:spcPct val="0"/>
        </a:spcBef>
        <a:spcAft>
          <a:spcPct val="0"/>
        </a:spcAft>
        <a:defRPr sz="4400" i="1">
          <a:solidFill>
            <a:schemeClr val="tx2"/>
          </a:solidFill>
          <a:latin typeface="Impact" pitchFamily="34" charset="0"/>
        </a:defRPr>
      </a:lvl5pPr>
      <a:lvl6pPr marL="457200" algn="l" rtl="0" fontAlgn="base">
        <a:spcBef>
          <a:spcPct val="0"/>
        </a:spcBef>
        <a:spcAft>
          <a:spcPct val="0"/>
        </a:spcAft>
        <a:defRPr sz="4400" i="1">
          <a:solidFill>
            <a:schemeClr val="tx2"/>
          </a:solidFill>
          <a:latin typeface="Impact" pitchFamily="34" charset="0"/>
        </a:defRPr>
      </a:lvl6pPr>
      <a:lvl7pPr marL="914400" algn="l" rtl="0" fontAlgn="base">
        <a:spcBef>
          <a:spcPct val="0"/>
        </a:spcBef>
        <a:spcAft>
          <a:spcPct val="0"/>
        </a:spcAft>
        <a:defRPr sz="4400" i="1">
          <a:solidFill>
            <a:schemeClr val="tx2"/>
          </a:solidFill>
          <a:latin typeface="Impact" pitchFamily="34" charset="0"/>
        </a:defRPr>
      </a:lvl7pPr>
      <a:lvl8pPr marL="1371600" algn="l" rtl="0" fontAlgn="base">
        <a:spcBef>
          <a:spcPct val="0"/>
        </a:spcBef>
        <a:spcAft>
          <a:spcPct val="0"/>
        </a:spcAft>
        <a:defRPr sz="4400" i="1">
          <a:solidFill>
            <a:schemeClr val="tx2"/>
          </a:solidFill>
          <a:latin typeface="Impact" pitchFamily="34" charset="0"/>
        </a:defRPr>
      </a:lvl8pPr>
      <a:lvl9pPr marL="1828800" algn="l" rtl="0" fontAlgn="base">
        <a:spcBef>
          <a:spcPct val="0"/>
        </a:spcBef>
        <a:spcAft>
          <a:spcPct val="0"/>
        </a:spcAft>
        <a:defRPr sz="4400" i="1">
          <a:solidFill>
            <a:schemeClr val="tx2"/>
          </a:solidFill>
          <a:latin typeface="Impact"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i="1">
          <a:solidFill>
            <a:schemeClr val="tx1"/>
          </a:solidFill>
          <a:latin typeface="Arial" charset="0"/>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i="1">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pPr algn="ctr" eaLnBrk="1" hangingPunct="1"/>
            <a:r>
              <a:rPr lang="en-CA" dirty="0" smtClean="0"/>
              <a:t>Food Safety</a:t>
            </a:r>
          </a:p>
        </p:txBody>
      </p:sp>
      <p:sp>
        <p:nvSpPr>
          <p:cNvPr id="2051" name="Rectangle 3"/>
          <p:cNvSpPr>
            <a:spLocks noGrp="1" noChangeArrowheads="1"/>
          </p:cNvSpPr>
          <p:nvPr>
            <p:ph type="subTitle" idx="1"/>
          </p:nvPr>
        </p:nvSpPr>
        <p:spPr>
          <a:xfrm>
            <a:off x="1371600" y="3284984"/>
            <a:ext cx="6400800" cy="2353816"/>
          </a:xfrm>
        </p:spPr>
        <p:txBody>
          <a:bodyPr/>
          <a:lstStyle/>
          <a:p>
            <a:pPr eaLnBrk="1" hangingPunct="1"/>
            <a:r>
              <a:rPr lang="en-CA" sz="2000" dirty="0" smtClean="0"/>
              <a:t>Pages 105-124</a:t>
            </a:r>
          </a:p>
          <a:p>
            <a:pPr eaLnBrk="1" hangingPunct="1"/>
            <a:r>
              <a:rPr lang="en-CA" sz="2000" dirty="0" smtClean="0"/>
              <a:t>The section “Keeping Food Safe”, pages 118 to the top of page 122) is replaced by the information here in the notes, that was taken from The Canadian Food Inspection Agency websites.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r>
              <a:rPr lang="en-CA" dirty="0" smtClean="0"/>
              <a:t>Pathogens</a:t>
            </a:r>
          </a:p>
        </p:txBody>
      </p:sp>
      <p:sp>
        <p:nvSpPr>
          <p:cNvPr id="3075" name="Rectangle 3"/>
          <p:cNvSpPr>
            <a:spLocks noGrp="1" noChangeArrowheads="1"/>
          </p:cNvSpPr>
          <p:nvPr>
            <p:ph type="body" idx="1"/>
          </p:nvPr>
        </p:nvSpPr>
        <p:spPr/>
        <p:txBody>
          <a:bodyPr/>
          <a:lstStyle/>
          <a:p>
            <a:pPr eaLnBrk="1" hangingPunct="1"/>
            <a:r>
              <a:rPr lang="en-CA" dirty="0" smtClean="0"/>
              <a:t>The chief cause of foodborne illness is pathogens (disease-causing microorganisms)</a:t>
            </a:r>
          </a:p>
          <a:p>
            <a:pPr eaLnBrk="1" hangingPunct="1"/>
            <a:r>
              <a:rPr lang="en-CA" dirty="0" smtClean="0"/>
              <a:t>Some cases of foodborne illness can be fatal</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CA" smtClean="0"/>
              <a:t>Pathogens-Direct Infection</a:t>
            </a:r>
          </a:p>
        </p:txBody>
      </p:sp>
      <p:sp>
        <p:nvSpPr>
          <p:cNvPr id="4099" name="Rectangle 3"/>
          <p:cNvSpPr>
            <a:spLocks noGrp="1" noChangeArrowheads="1"/>
          </p:cNvSpPr>
          <p:nvPr>
            <p:ph type="body" idx="1"/>
          </p:nvPr>
        </p:nvSpPr>
        <p:spPr/>
        <p:txBody>
          <a:bodyPr/>
          <a:lstStyle/>
          <a:p>
            <a:pPr eaLnBrk="1" hangingPunct="1"/>
            <a:r>
              <a:rPr lang="en-CA" smtClean="0"/>
              <a:t>Direct infection with the pathogen or from toxins produced by the pathogen</a:t>
            </a:r>
          </a:p>
          <a:p>
            <a:pPr eaLnBrk="1" hangingPunct="1"/>
            <a:r>
              <a:rPr lang="en-CA" smtClean="0"/>
              <a:t>Examples of this type of infection—</a:t>
            </a:r>
          </a:p>
          <a:p>
            <a:pPr lvl="1" eaLnBrk="1" hangingPunct="1"/>
            <a:r>
              <a:rPr lang="en-CA" smtClean="0"/>
              <a:t>Botulism</a:t>
            </a:r>
          </a:p>
          <a:p>
            <a:pPr lvl="1" eaLnBrk="1" hangingPunct="1"/>
            <a:r>
              <a:rPr lang="en-CA" smtClean="0"/>
              <a:t>Staph (staphylococcus) infections</a:t>
            </a:r>
          </a:p>
          <a:p>
            <a:pPr lvl="1" eaLnBrk="1" hangingPunct="1"/>
            <a:r>
              <a:rPr lang="en-CA" smtClean="0"/>
              <a:t>Salmonella infections</a:t>
            </a:r>
          </a:p>
          <a:p>
            <a:pPr lvl="1" eaLnBrk="1" hangingPunct="1"/>
            <a:r>
              <a:rPr lang="en-CA" smtClean="0"/>
              <a:t>E. coli infections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CA" smtClean="0"/>
              <a:t>Pathogens-Contamination</a:t>
            </a:r>
          </a:p>
        </p:txBody>
      </p:sp>
      <p:sp>
        <p:nvSpPr>
          <p:cNvPr id="5123" name="Rectangle 3"/>
          <p:cNvSpPr>
            <a:spLocks noGrp="1" noChangeArrowheads="1"/>
          </p:cNvSpPr>
          <p:nvPr>
            <p:ph type="body" idx="1"/>
          </p:nvPr>
        </p:nvSpPr>
        <p:spPr/>
        <p:txBody>
          <a:bodyPr/>
          <a:lstStyle/>
          <a:p>
            <a:pPr eaLnBrk="1" hangingPunct="1"/>
            <a:r>
              <a:rPr lang="en-CA" dirty="0" smtClean="0"/>
              <a:t>Pathogens can also be transmitted in water</a:t>
            </a:r>
          </a:p>
          <a:p>
            <a:pPr eaLnBrk="1" hangingPunct="1"/>
            <a:r>
              <a:rPr lang="en-CA" dirty="0" smtClean="0"/>
              <a:t>Sewage run-off into rivers and streams carry pathogens into the water system</a:t>
            </a:r>
          </a:p>
          <a:p>
            <a:pPr eaLnBrk="1" hangingPunct="1"/>
            <a:r>
              <a:rPr lang="en-CA" dirty="0" smtClean="0"/>
              <a:t>Animal manure used on growing fields are a way that crops become contaminated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CA" smtClean="0"/>
              <a:t>Pathogens-Poor Food Handling</a:t>
            </a:r>
          </a:p>
        </p:txBody>
      </p:sp>
      <p:sp>
        <p:nvSpPr>
          <p:cNvPr id="6147" name="Rectangle 3"/>
          <p:cNvSpPr>
            <a:spLocks noGrp="1" noChangeArrowheads="1"/>
          </p:cNvSpPr>
          <p:nvPr>
            <p:ph type="body" idx="1"/>
          </p:nvPr>
        </p:nvSpPr>
        <p:spPr/>
        <p:txBody>
          <a:bodyPr/>
          <a:lstStyle/>
          <a:p>
            <a:pPr eaLnBrk="1" hangingPunct="1"/>
            <a:r>
              <a:rPr lang="en-CA" dirty="0" smtClean="0"/>
              <a:t>Food preparers need to thoroughly wash hands when handling food</a:t>
            </a:r>
          </a:p>
          <a:p>
            <a:pPr eaLnBrk="1" hangingPunct="1"/>
            <a:r>
              <a:rPr lang="en-CA" dirty="0" smtClean="0"/>
              <a:t>Improper food storage, dirty equipment, rodent infestations are another source of contamination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CA" smtClean="0"/>
              <a:t>Chemical Contamination</a:t>
            </a:r>
          </a:p>
        </p:txBody>
      </p:sp>
      <p:sp>
        <p:nvSpPr>
          <p:cNvPr id="7171" name="Rectangle 3"/>
          <p:cNvSpPr>
            <a:spLocks noGrp="1" noChangeArrowheads="1"/>
          </p:cNvSpPr>
          <p:nvPr>
            <p:ph type="body" idx="1"/>
          </p:nvPr>
        </p:nvSpPr>
        <p:spPr/>
        <p:txBody>
          <a:bodyPr/>
          <a:lstStyle/>
          <a:p>
            <a:pPr eaLnBrk="1" hangingPunct="1"/>
            <a:r>
              <a:rPr lang="en-CA" smtClean="0"/>
              <a:t>Pesticides, drugs, pollutants may be present in food</a:t>
            </a:r>
          </a:p>
          <a:p>
            <a:pPr eaLnBrk="1" hangingPunct="1"/>
            <a:r>
              <a:rPr lang="en-CA" smtClean="0"/>
              <a:t>Government regulations monitor the levels of these contaminants in food we purchase and consume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CA" smtClean="0"/>
              <a:t>Pesticides</a:t>
            </a:r>
          </a:p>
        </p:txBody>
      </p:sp>
      <p:sp>
        <p:nvSpPr>
          <p:cNvPr id="8195" name="Rectangle 3"/>
          <p:cNvSpPr>
            <a:spLocks noGrp="1" noChangeArrowheads="1"/>
          </p:cNvSpPr>
          <p:nvPr>
            <p:ph type="body" idx="1"/>
          </p:nvPr>
        </p:nvSpPr>
        <p:spPr/>
        <p:txBody>
          <a:bodyPr/>
          <a:lstStyle/>
          <a:p>
            <a:pPr eaLnBrk="1" hangingPunct="1"/>
            <a:r>
              <a:rPr lang="en-CA" smtClean="0"/>
              <a:t>Major aim is to control weeds, insects and other pests</a:t>
            </a:r>
          </a:p>
          <a:p>
            <a:pPr eaLnBrk="1" hangingPunct="1"/>
            <a:r>
              <a:rPr lang="en-CA" smtClean="0"/>
              <a:t>Foods are regularly monitored to ensure safe levels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CA" smtClean="0"/>
              <a:t>Pesticides</a:t>
            </a:r>
          </a:p>
        </p:txBody>
      </p:sp>
      <p:sp>
        <p:nvSpPr>
          <p:cNvPr id="9219" name="Rectangle 3"/>
          <p:cNvSpPr>
            <a:spLocks noGrp="1" noChangeArrowheads="1"/>
          </p:cNvSpPr>
          <p:nvPr>
            <p:ph type="body" idx="1"/>
          </p:nvPr>
        </p:nvSpPr>
        <p:spPr/>
        <p:txBody>
          <a:bodyPr/>
          <a:lstStyle/>
          <a:p>
            <a:pPr eaLnBrk="1" hangingPunct="1"/>
            <a:r>
              <a:rPr lang="en-CA" smtClean="0"/>
              <a:t>How to reduce exposure to pesticides</a:t>
            </a:r>
          </a:p>
          <a:p>
            <a:pPr lvl="1" eaLnBrk="1" hangingPunct="1"/>
            <a:r>
              <a:rPr lang="en-CA" smtClean="0"/>
              <a:t>Washing and peeling of foods is recommended</a:t>
            </a:r>
          </a:p>
          <a:p>
            <a:pPr lvl="1" eaLnBrk="1" hangingPunct="1"/>
            <a:r>
              <a:rPr lang="en-CA" smtClean="0"/>
              <a:t>Eat a variety of foods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CA" smtClean="0"/>
              <a:t>Organic Alternatives</a:t>
            </a:r>
          </a:p>
        </p:txBody>
      </p:sp>
      <p:sp>
        <p:nvSpPr>
          <p:cNvPr id="10243" name="Rectangle 3"/>
          <p:cNvSpPr>
            <a:spLocks noGrp="1" noChangeArrowheads="1"/>
          </p:cNvSpPr>
          <p:nvPr>
            <p:ph type="body" idx="1"/>
          </p:nvPr>
        </p:nvSpPr>
        <p:spPr/>
        <p:txBody>
          <a:bodyPr/>
          <a:lstStyle/>
          <a:p>
            <a:pPr eaLnBrk="1" hangingPunct="1"/>
            <a:r>
              <a:rPr lang="en-CA" smtClean="0"/>
              <a:t>Organic foods are grown or produced without synthetic pesticides and without synthetic fertilizer</a:t>
            </a:r>
          </a:p>
          <a:p>
            <a:pPr eaLnBrk="1" hangingPunct="1"/>
            <a:r>
              <a:rPr lang="en-CA" smtClean="0"/>
              <a:t>Organic foods must satisfy specific regulations regarding use of soil, water, and processing of the foods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CA" smtClean="0"/>
              <a:t>Organic Alternatives</a:t>
            </a:r>
          </a:p>
        </p:txBody>
      </p:sp>
      <p:sp>
        <p:nvSpPr>
          <p:cNvPr id="11267" name="Rectangle 3"/>
          <p:cNvSpPr>
            <a:spLocks noGrp="1" noChangeArrowheads="1"/>
          </p:cNvSpPr>
          <p:nvPr>
            <p:ph type="body" idx="1"/>
          </p:nvPr>
        </p:nvSpPr>
        <p:spPr/>
        <p:txBody>
          <a:bodyPr/>
          <a:lstStyle/>
          <a:p>
            <a:pPr eaLnBrk="1" hangingPunct="1"/>
            <a:r>
              <a:rPr lang="en-CA" smtClean="0"/>
              <a:t>Claims are made that organic foods are more nutritious than those produced using synthetic chemicals</a:t>
            </a:r>
          </a:p>
          <a:p>
            <a:pPr eaLnBrk="1" hangingPunct="1"/>
            <a:r>
              <a:rPr lang="en-CA" smtClean="0"/>
              <a:t>Older studies show higher levels of some nutrients in organic than in conventionally grown crops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CA" smtClean="0"/>
              <a:t>Organic Alternatives</a:t>
            </a:r>
          </a:p>
        </p:txBody>
      </p:sp>
      <p:sp>
        <p:nvSpPr>
          <p:cNvPr id="12291" name="Rectangle 3"/>
          <p:cNvSpPr>
            <a:spLocks noGrp="1" noChangeArrowheads="1"/>
          </p:cNvSpPr>
          <p:nvPr>
            <p:ph type="body" idx="1"/>
          </p:nvPr>
        </p:nvSpPr>
        <p:spPr/>
        <p:txBody>
          <a:bodyPr/>
          <a:lstStyle/>
          <a:p>
            <a:pPr eaLnBrk="1" hangingPunct="1"/>
            <a:r>
              <a:rPr lang="en-CA" smtClean="0"/>
              <a:t>Manure is used as fertilizer, which may increase the concern about food safety</a:t>
            </a:r>
          </a:p>
          <a:p>
            <a:pPr eaLnBrk="1" hangingPunct="1"/>
            <a:r>
              <a:rPr lang="en-CA" smtClean="0"/>
              <a:t>Microbial contamination is not eliminated in foods grown organically</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CA" smtClean="0"/>
              <a:t>Animal Drugs</a:t>
            </a:r>
          </a:p>
        </p:txBody>
      </p:sp>
      <p:sp>
        <p:nvSpPr>
          <p:cNvPr id="13315" name="Rectangle 3"/>
          <p:cNvSpPr>
            <a:spLocks noGrp="1" noChangeArrowheads="1"/>
          </p:cNvSpPr>
          <p:nvPr>
            <p:ph type="body" idx="1"/>
          </p:nvPr>
        </p:nvSpPr>
        <p:spPr/>
        <p:txBody>
          <a:bodyPr/>
          <a:lstStyle/>
          <a:p>
            <a:pPr eaLnBrk="1" hangingPunct="1"/>
            <a:r>
              <a:rPr lang="en-CA" smtClean="0"/>
              <a:t>Drugs are used in animal-raising to increase yield and decrease sickness in the herd or flock</a:t>
            </a:r>
          </a:p>
          <a:p>
            <a:pPr eaLnBrk="1" hangingPunct="1"/>
            <a:r>
              <a:rPr lang="en-CA" smtClean="0"/>
              <a:t>The fear is that overuse of animal antibiotics, will contribute to the emergence of antibiotic-resistant microorganisms that may be harmful to human health</a:t>
            </a:r>
            <a:endParaRPr lang="en-US"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CA" smtClean="0"/>
              <a:t>Pollutants</a:t>
            </a:r>
          </a:p>
        </p:txBody>
      </p:sp>
      <p:sp>
        <p:nvSpPr>
          <p:cNvPr id="14339" name="Rectangle 3"/>
          <p:cNvSpPr>
            <a:spLocks noGrp="1" noChangeArrowheads="1"/>
          </p:cNvSpPr>
          <p:nvPr>
            <p:ph type="body" idx="1"/>
          </p:nvPr>
        </p:nvSpPr>
        <p:spPr/>
        <p:txBody>
          <a:bodyPr/>
          <a:lstStyle/>
          <a:p>
            <a:pPr eaLnBrk="1" hangingPunct="1"/>
            <a:r>
              <a:rPr lang="en-CA" smtClean="0"/>
              <a:t>Pollutants can come into contact with food from animal manure, human sewage and from factories</a:t>
            </a:r>
          </a:p>
          <a:p>
            <a:pPr eaLnBrk="1" hangingPunct="1"/>
            <a:r>
              <a:rPr lang="en-CA" smtClean="0"/>
              <a:t>The pollutants enter the food chain because they have been consumed by the animals we subsequently eat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CA" smtClean="0"/>
              <a:t>Natural Toxins</a:t>
            </a:r>
          </a:p>
        </p:txBody>
      </p:sp>
      <p:sp>
        <p:nvSpPr>
          <p:cNvPr id="15363" name="Rectangle 3"/>
          <p:cNvSpPr>
            <a:spLocks noGrp="1" noChangeArrowheads="1"/>
          </p:cNvSpPr>
          <p:nvPr>
            <p:ph type="body" idx="1"/>
          </p:nvPr>
        </p:nvSpPr>
        <p:spPr>
          <a:xfrm>
            <a:off x="539750" y="1773238"/>
            <a:ext cx="8229600" cy="2336800"/>
          </a:xfrm>
        </p:spPr>
        <p:txBody>
          <a:bodyPr/>
          <a:lstStyle/>
          <a:p>
            <a:pPr eaLnBrk="1" hangingPunct="1"/>
            <a:r>
              <a:rPr lang="en-CA" sz="2800" smtClean="0"/>
              <a:t>These are from microorganisms that may have contaminated foods and produced toxins that are dangerous to health</a:t>
            </a:r>
          </a:p>
          <a:p>
            <a:pPr eaLnBrk="1" hangingPunct="1"/>
            <a:r>
              <a:rPr lang="en-CA" sz="2800" smtClean="0"/>
              <a:t>Mercury is found naturally in the environment and accumulates in the flesh of food animals going up the food chain</a:t>
            </a:r>
          </a:p>
          <a:p>
            <a:pPr eaLnBrk="1" hangingPunct="1"/>
            <a:endParaRPr lang="en-CA" sz="280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CA" smtClean="0"/>
              <a:t>Other Food Contaminants</a:t>
            </a:r>
          </a:p>
        </p:txBody>
      </p:sp>
      <p:sp>
        <p:nvSpPr>
          <p:cNvPr id="16387" name="Rectangle 3"/>
          <p:cNvSpPr>
            <a:spLocks noGrp="1" noChangeArrowheads="1"/>
          </p:cNvSpPr>
          <p:nvPr>
            <p:ph type="body" idx="1"/>
          </p:nvPr>
        </p:nvSpPr>
        <p:spPr/>
        <p:txBody>
          <a:bodyPr/>
          <a:lstStyle/>
          <a:p>
            <a:pPr eaLnBrk="1" hangingPunct="1"/>
            <a:r>
              <a:rPr lang="en-CA" sz="2800" smtClean="0"/>
              <a:t>Some people are allergic to proteins in milk, eggs, peanuts, soy, wheat</a:t>
            </a:r>
          </a:p>
          <a:p>
            <a:pPr eaLnBrk="1" hangingPunct="1"/>
            <a:r>
              <a:rPr lang="en-CA" sz="2800" smtClean="0"/>
              <a:t>Consuming these foods can lead to mild to severe symptoms, even death</a:t>
            </a:r>
            <a:endParaRPr lang="en-CA"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CA" dirty="0" smtClean="0"/>
              <a:t>Keeping Food Safe</a:t>
            </a:r>
          </a:p>
        </p:txBody>
      </p:sp>
      <p:sp>
        <p:nvSpPr>
          <p:cNvPr id="17411" name="Rectangle 3"/>
          <p:cNvSpPr>
            <a:spLocks noGrp="1" noChangeArrowheads="1"/>
          </p:cNvSpPr>
          <p:nvPr>
            <p:ph type="body" idx="1"/>
          </p:nvPr>
        </p:nvSpPr>
        <p:spPr/>
        <p:txBody>
          <a:bodyPr/>
          <a:lstStyle/>
          <a:p>
            <a:pPr eaLnBrk="1" hangingPunct="1">
              <a:lnSpc>
                <a:spcPct val="90000"/>
              </a:lnSpc>
            </a:pPr>
            <a:r>
              <a:rPr lang="en-CA" dirty="0" smtClean="0"/>
              <a:t>The Canadian Food Inspection Agency is responsible for overseeing the safety of the food supply</a:t>
            </a:r>
          </a:p>
          <a:p>
            <a:pPr eaLnBrk="1" hangingPunct="1">
              <a:lnSpc>
                <a:spcPct val="90000"/>
              </a:lnSpc>
            </a:pPr>
            <a:r>
              <a:rPr lang="en-US" dirty="0" smtClean="0"/>
              <a:t>The agency’s task is “</a:t>
            </a:r>
            <a:r>
              <a:rPr lang="en-CA" dirty="0" smtClean="0"/>
              <a:t>protecting Canadians from preventable health risks related to food and </a:t>
            </a:r>
            <a:r>
              <a:rPr lang="en-CA" dirty="0" err="1" smtClean="0"/>
              <a:t>zoonotic</a:t>
            </a:r>
            <a:r>
              <a:rPr lang="en-CA" dirty="0" smtClean="0"/>
              <a:t> [animal-</a:t>
            </a:r>
            <a:r>
              <a:rPr lang="en-CA" baseline="0" dirty="0" smtClean="0"/>
              <a:t>borne] </a:t>
            </a:r>
            <a:r>
              <a:rPr lang="en-CA" dirty="0" smtClean="0"/>
              <a:t>diseases.</a:t>
            </a:r>
            <a:r>
              <a:rPr lang="en-US" dirty="0" smtClean="0"/>
              <a:t>”</a:t>
            </a:r>
          </a:p>
          <a:p>
            <a:pPr eaLnBrk="1" hangingPunct="1">
              <a:lnSpc>
                <a:spcPct val="90000"/>
              </a:lnSpc>
            </a:pPr>
            <a:r>
              <a:rPr lang="en-US" dirty="0" smtClean="0"/>
              <a:t>The agency is developed to protect Canadians from preventable food safety hazards </a:t>
            </a:r>
            <a:endParaRPr lang="en-CA" dirty="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CA" smtClean="0"/>
              <a:t>Consumer’s Role in Food Safety</a:t>
            </a:r>
          </a:p>
        </p:txBody>
      </p:sp>
      <p:sp>
        <p:nvSpPr>
          <p:cNvPr id="18435" name="Rectangle 3"/>
          <p:cNvSpPr>
            <a:spLocks noGrp="1" noChangeArrowheads="1"/>
          </p:cNvSpPr>
          <p:nvPr>
            <p:ph type="body" idx="1"/>
          </p:nvPr>
        </p:nvSpPr>
        <p:spPr/>
        <p:txBody>
          <a:bodyPr/>
          <a:lstStyle/>
          <a:p>
            <a:pPr eaLnBrk="1" hangingPunct="1"/>
            <a:r>
              <a:rPr lang="en-CA" smtClean="0"/>
              <a:t>The basic advice to consumers to maintain the safety of food is to “keep hot foods hot, and cold foods cold”</a:t>
            </a:r>
          </a:p>
          <a:p>
            <a:pPr eaLnBrk="1" hangingPunct="1"/>
            <a:r>
              <a:rPr lang="en-CA" smtClean="0"/>
              <a:t>Other basic advice is to:</a:t>
            </a:r>
          </a:p>
          <a:p>
            <a:pPr lvl="1" eaLnBrk="1" hangingPunct="1"/>
            <a:r>
              <a:rPr lang="en-CA" smtClean="0"/>
              <a:t>Clean surfaces often</a:t>
            </a:r>
          </a:p>
          <a:p>
            <a:pPr lvl="1" eaLnBrk="1" hangingPunct="1"/>
            <a:r>
              <a:rPr lang="en-CA" smtClean="0"/>
              <a:t>Separate foods so as not to cross-contaminate with bacteria</a:t>
            </a:r>
          </a:p>
          <a:p>
            <a:pPr lvl="1" eaLnBrk="1" hangingPunct="1"/>
            <a:r>
              <a:rPr lang="en-CA" smtClean="0"/>
              <a:t>Cook to the proper temperature</a:t>
            </a:r>
          </a:p>
          <a:p>
            <a:pPr lvl="1" eaLnBrk="1" hangingPunct="1"/>
            <a:r>
              <a:rPr lang="en-CA" smtClean="0"/>
              <a:t>Refrigerate foods promptly</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CA" sz="4000" dirty="0" smtClean="0"/>
              <a:t>Who’s at Risk for Foodborne Illness?</a:t>
            </a:r>
          </a:p>
        </p:txBody>
      </p:sp>
      <p:sp>
        <p:nvSpPr>
          <p:cNvPr id="19459" name="Rectangle 3"/>
          <p:cNvSpPr>
            <a:spLocks noGrp="1" noChangeArrowheads="1"/>
          </p:cNvSpPr>
          <p:nvPr>
            <p:ph type="body" idx="1"/>
          </p:nvPr>
        </p:nvSpPr>
        <p:spPr/>
        <p:txBody>
          <a:bodyPr/>
          <a:lstStyle/>
          <a:p>
            <a:pPr eaLnBrk="1" hangingPunct="1"/>
            <a:r>
              <a:rPr lang="en-CA" sz="2800" dirty="0" smtClean="0"/>
              <a:t>Certain members of the public with the following conditions are more susceptible to foodborne illnesses:</a:t>
            </a:r>
          </a:p>
          <a:p>
            <a:pPr lvl="1" eaLnBrk="1" hangingPunct="1"/>
            <a:r>
              <a:rPr lang="en-CA" sz="2400" dirty="0" smtClean="0"/>
              <a:t>People with immune disorders</a:t>
            </a:r>
          </a:p>
          <a:p>
            <a:pPr lvl="1" eaLnBrk="1" hangingPunct="1"/>
            <a:r>
              <a:rPr lang="en-CA" sz="2400" dirty="0" smtClean="0"/>
              <a:t>Those with cancer, diabetes or liver disease</a:t>
            </a:r>
          </a:p>
          <a:p>
            <a:pPr lvl="1" eaLnBrk="1" hangingPunct="1"/>
            <a:r>
              <a:rPr lang="en-CA" sz="2400" dirty="0" smtClean="0"/>
              <a:t>Those on long-term steroid use</a:t>
            </a:r>
          </a:p>
          <a:p>
            <a:pPr lvl="1" eaLnBrk="1" hangingPunct="1"/>
            <a:r>
              <a:rPr lang="en-CA" sz="2400" dirty="0" smtClean="0"/>
              <a:t>Those with stomach problems associated with low stomach acid levels</a:t>
            </a:r>
          </a:p>
          <a:p>
            <a:pPr eaLnBrk="1" hangingPunct="1"/>
            <a:r>
              <a:rPr lang="en-CA" sz="2800" dirty="0" smtClean="0"/>
              <a:t>Elderly persons tend to be particularly susceptible</a:t>
            </a: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Impact"/>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1685</TotalTime>
  <Words>725</Words>
  <Application>Microsoft Macintosh PowerPoint</Application>
  <PresentationFormat>On-screen Show (4:3)</PresentationFormat>
  <Paragraphs>79</Paragraphs>
  <Slides>18</Slides>
  <Notes>5</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Default Design</vt:lpstr>
      <vt:lpstr>Food Safety</vt:lpstr>
      <vt:lpstr>Pathogens</vt:lpstr>
      <vt:lpstr>Pathogens-Direct Infection</vt:lpstr>
      <vt:lpstr>Pathogens-Contamination</vt:lpstr>
      <vt:lpstr>Pathogens-Poor Food Handling</vt:lpstr>
      <vt:lpstr>Chemical Contamination</vt:lpstr>
      <vt:lpstr>Pesticides</vt:lpstr>
      <vt:lpstr>Pesticides</vt:lpstr>
      <vt:lpstr>Organic Alternatives</vt:lpstr>
      <vt:lpstr>Organic Alternatives</vt:lpstr>
      <vt:lpstr>Organic Alternatives</vt:lpstr>
      <vt:lpstr>Animal Drugs</vt:lpstr>
      <vt:lpstr>Pollutants</vt:lpstr>
      <vt:lpstr>Natural Toxins</vt:lpstr>
      <vt:lpstr>Other Food Contaminants</vt:lpstr>
      <vt:lpstr>Keeping Food Safe</vt:lpstr>
      <vt:lpstr>Consumer’s Role in Food Safety</vt:lpstr>
      <vt:lpstr>Who’s at Risk for Foodborne Illness?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Food Safety</dc:title>
  <dc:creator>Patricia</dc:creator>
  <cp:lastModifiedBy>AMAN GILL</cp:lastModifiedBy>
  <cp:revision>28</cp:revision>
  <dcterms:created xsi:type="dcterms:W3CDTF">2007-08-10T02:07:10Z</dcterms:created>
  <dcterms:modified xsi:type="dcterms:W3CDTF">2014-10-22T15:29:31Z</dcterms:modified>
</cp:coreProperties>
</file>