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6" r:id="rId1"/>
  </p:sldMasterIdLst>
  <p:sldIdLst>
    <p:sldId id="256" r:id="rId2"/>
    <p:sldId id="259" r:id="rId3"/>
    <p:sldId id="260" r:id="rId4"/>
    <p:sldId id="261" r:id="rId5"/>
    <p:sldId id="262" r:id="rId6"/>
    <p:sldId id="257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0" d="100"/>
          <a:sy n="60" d="100"/>
        </p:scale>
        <p:origin x="-21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486873" y="411480"/>
            <a:ext cx="8170254" cy="6035040"/>
            <a:chOff x="486873" y="411480"/>
            <a:chExt cx="8170254" cy="6035040"/>
          </a:xfrm>
        </p:grpSpPr>
        <p:sp>
          <p:nvSpPr>
            <p:cNvPr id="8" name="Rectangle 7"/>
            <p:cNvSpPr/>
            <p:nvPr/>
          </p:nvSpPr>
          <p:spPr>
            <a:xfrm>
              <a:off x="486873" y="411480"/>
              <a:ext cx="8170254" cy="6035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>
              <a:spLocks/>
            </p:cNvSpPr>
            <p:nvPr/>
          </p:nvSpPr>
          <p:spPr>
            <a:xfrm>
              <a:off x="562843" y="475488"/>
              <a:ext cx="7982712" cy="5888736"/>
            </a:xfrm>
            <a:prstGeom prst="rect">
              <a:avLst/>
            </a:prstGeom>
            <a:noFill/>
            <a:ln w="1270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562842" y="6133646"/>
              <a:ext cx="7982712" cy="1472"/>
            </a:xfrm>
            <a:prstGeom prst="line">
              <a:avLst/>
            </a:prstGeom>
            <a:noFill/>
            <a:ln w="1270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7" name="Rectangle 16"/>
            <p:cNvSpPr/>
            <p:nvPr/>
          </p:nvSpPr>
          <p:spPr>
            <a:xfrm>
              <a:off x="562843" y="457200"/>
              <a:ext cx="7982712" cy="25786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3950"/>
            <a:ext cx="7342188" cy="1924050"/>
          </a:xfrm>
        </p:spPr>
        <p:txBody>
          <a:bodyPr anchor="b" anchorCtr="0">
            <a:noAutofit/>
          </a:bodyPr>
          <a:lstStyle>
            <a:lvl1pPr>
              <a:defRPr sz="54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429000"/>
            <a:ext cx="7342188" cy="17526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3741" y="6122894"/>
            <a:ext cx="2133600" cy="259317"/>
          </a:xfrm>
        </p:spPr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38800" y="6122894"/>
            <a:ext cx="2895600" cy="25781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191000" y="6122894"/>
            <a:ext cx="762000" cy="271463"/>
          </a:xfrm>
        </p:spPr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3" name="Rectangle 12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19" name="Rectangle 18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20" name="Straight Connector 19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1" name="Rectangle 20"/>
              <p:cNvSpPr/>
              <p:nvPr/>
            </p:nvSpPr>
            <p:spPr>
              <a:xfrm>
                <a:off x="247157" y="1612392"/>
                <a:ext cx="8622792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C036F-F8D4-0A45-B087-61DFC2D23D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486873" y="411480"/>
            <a:ext cx="8170254" cy="6035040"/>
            <a:chOff x="486873" y="411480"/>
            <a:chExt cx="8170254" cy="6035040"/>
          </a:xfrm>
        </p:grpSpPr>
        <p:sp>
          <p:nvSpPr>
            <p:cNvPr id="12" name="Rectangle 11"/>
            <p:cNvSpPr/>
            <p:nvPr/>
          </p:nvSpPr>
          <p:spPr>
            <a:xfrm>
              <a:off x="486873" y="411480"/>
              <a:ext cx="8170254" cy="6035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11"/>
            <p:cNvGrpSpPr/>
            <p:nvPr/>
          </p:nvGrpSpPr>
          <p:grpSpPr>
            <a:xfrm>
              <a:off x="562842" y="475488"/>
              <a:ext cx="7982713" cy="5888736"/>
              <a:chOff x="562842" y="475488"/>
              <a:chExt cx="7982713" cy="5888736"/>
            </a:xfrm>
          </p:grpSpPr>
          <p:sp>
            <p:nvSpPr>
              <p:cNvPr id="8" name="Rectangle 7"/>
              <p:cNvSpPr>
                <a:spLocks/>
              </p:cNvSpPr>
              <p:nvPr/>
            </p:nvSpPr>
            <p:spPr>
              <a:xfrm>
                <a:off x="562843" y="475488"/>
                <a:ext cx="7982712" cy="5888736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9" name="Straight Connector 8"/>
              <p:cNvCxnSpPr/>
              <p:nvPr/>
            </p:nvCxnSpPr>
            <p:spPr>
              <a:xfrm>
                <a:off x="562842" y="6133646"/>
                <a:ext cx="7982712" cy="1472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562842" y="3427528"/>
                <a:ext cx="7982712" cy="1472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0113" y="3442447"/>
            <a:ext cx="7345362" cy="1532965"/>
          </a:xfrm>
        </p:spPr>
        <p:txBody>
          <a:bodyPr anchor="b" anchorCtr="0">
            <a:normAutofit/>
          </a:bodyPr>
          <a:lstStyle>
            <a:lvl1pPr>
              <a:defRPr sz="5400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0113" y="5029200"/>
            <a:ext cx="7345362" cy="990600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9259" y="6122894"/>
            <a:ext cx="2133600" cy="259317"/>
          </a:xfrm>
        </p:spPr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38800" y="6124401"/>
            <a:ext cx="2895600" cy="257810"/>
          </a:xfrm>
        </p:spPr>
        <p:txBody>
          <a:bodyPr/>
          <a:lstStyle/>
          <a:p>
            <a:endParaRPr lang="en-US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2"/>
          </p:nvPr>
        </p:nvSpPr>
        <p:spPr>
          <a:xfrm>
            <a:off x="636493" y="533400"/>
            <a:ext cx="7836408" cy="2828925"/>
          </a:xfrm>
        </p:spPr>
        <p:txBody>
          <a:bodyPr>
            <a:normAutofit/>
          </a:bodyPr>
          <a:lstStyle>
            <a:lvl1pPr>
              <a:buNone/>
              <a:defRPr sz="2000"/>
            </a:lvl1pPr>
          </a:lstStyle>
          <a:p>
            <a:r>
              <a:rPr lang="en-CA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2" name="Rectangle 11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27" name="Rectangle 26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28" name="Straight Connector 27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0113" y="1371600"/>
            <a:ext cx="7345362" cy="1676400"/>
          </a:xfrm>
        </p:spPr>
        <p:txBody>
          <a:bodyPr anchor="b" anchorCtr="0">
            <a:noAutofit/>
          </a:bodyPr>
          <a:lstStyle>
            <a:lvl1pPr algn="ctr">
              <a:defRPr sz="5400" b="0" i="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0113" y="3134566"/>
            <a:ext cx="7345362" cy="1500187"/>
          </a:xfrm>
        </p:spPr>
        <p:txBody>
          <a:bodyPr anchor="t" anchorCtr="0"/>
          <a:lstStyle>
            <a:lvl1pPr marL="0" indent="0" algn="ctr">
              <a:spcBef>
                <a:spcPts val="300"/>
              </a:spcBef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C036F-F8D4-0A45-B087-61DFC2D23D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21" name="Rectangle 20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2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23" name="Rectangle 22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24" name="Straight Connector 23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5" name="Rectangle 24"/>
              <p:cNvSpPr/>
              <p:nvPr/>
            </p:nvSpPr>
            <p:spPr>
              <a:xfrm>
                <a:off x="247157" y="1612392"/>
                <a:ext cx="8622792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111" y="2147888"/>
            <a:ext cx="3566160" cy="39274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199" y="2147888"/>
            <a:ext cx="3566160" cy="39274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C036F-F8D4-0A45-B087-61DFC2D23D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26" name="Group 25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27" name="Rectangle 26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8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29" name="Rectangle 28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31" name="Straight Connector 30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32" name="Rectangle 31"/>
                <p:cNvSpPr/>
                <p:nvPr/>
              </p:nvSpPr>
              <p:spPr>
                <a:xfrm>
                  <a:off x="247157" y="1612392"/>
                  <a:ext cx="8622792" cy="64008"/>
                </a:xfrm>
                <a:prstGeom prst="rect">
                  <a:avLst/>
                </a:prstGeom>
                <a:solidFill>
                  <a:schemeClr val="bg2">
                    <a:lumMod val="40000"/>
                    <a:lumOff val="60000"/>
                  </a:schemeClr>
                </a:solidFill>
                <a:ln w="31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</p:grpSp>
        </p:grpSp>
        <p:cxnSp>
          <p:nvCxnSpPr>
            <p:cNvPr id="23" name="Straight Connector 22"/>
            <p:cNvCxnSpPr/>
            <p:nvPr/>
          </p:nvCxnSpPr>
          <p:spPr>
            <a:xfrm rot="16200000" flipH="1">
              <a:off x="2217480" y="4026438"/>
              <a:ext cx="4711326" cy="2286"/>
            </a:xfrm>
            <a:prstGeom prst="line">
              <a:avLst/>
            </a:prstGeom>
            <a:noFill/>
            <a:ln w="1270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301" y="1708990"/>
            <a:ext cx="3566160" cy="832503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30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301" y="2590801"/>
            <a:ext cx="3566160" cy="34845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45539" y="1708990"/>
            <a:ext cx="3566160" cy="832503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30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45539" y="2590801"/>
            <a:ext cx="3566160" cy="34845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C036F-F8D4-0A45-B087-61DFC2D23D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3" name="Rectangle 12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4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15" name="Rectangle 14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16" name="Straight Connector 15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7" name="Rectangle 16"/>
              <p:cNvSpPr/>
              <p:nvPr/>
            </p:nvSpPr>
            <p:spPr>
              <a:xfrm>
                <a:off x="247157" y="1612392"/>
                <a:ext cx="8622792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C036F-F8D4-0A45-B087-61DFC2D23D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1" name="Rectangle 10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13" name="Rectangle 12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14" name="Straight Connector 13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C036F-F8D4-0A45-B087-61DFC2D23D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16" name="Group 15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8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19" name="Rectangle 18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20" name="Straight Connector 19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33" name="Rectangle 32"/>
            <p:cNvSpPr/>
            <p:nvPr/>
          </p:nvSpPr>
          <p:spPr>
            <a:xfrm rot="5400000">
              <a:off x="801086" y="3274090"/>
              <a:ext cx="6135624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225" y="1169892"/>
            <a:ext cx="3008313" cy="9144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CA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8319" y="609600"/>
            <a:ext cx="4114800" cy="5465763"/>
          </a:xfrm>
        </p:spPr>
        <p:txBody>
          <a:bodyPr>
            <a:normAutofit/>
          </a:bodyPr>
          <a:lstStyle>
            <a:lvl1pPr>
              <a:defRPr sz="2400" baseline="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8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0225" y="2147888"/>
            <a:ext cx="3008313" cy="3262313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2000"/>
              </a:spcBef>
              <a:buClr>
                <a:schemeClr val="bg1">
                  <a:lumMod val="75000"/>
                  <a:lumOff val="25000"/>
                </a:schemeClr>
              </a:buClr>
              <a:buFont typeface="Arial" pitchFamily="34" charset="0"/>
              <a:buNone/>
            </a:pPr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, Picture,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26" name="Group 25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grpSp>
            <p:nvGrpSpPr>
              <p:cNvPr id="27" name="Group 26"/>
              <p:cNvGrpSpPr/>
              <p:nvPr/>
            </p:nvGrpSpPr>
            <p:grpSpPr>
              <a:xfrm>
                <a:off x="182880" y="173699"/>
                <a:ext cx="8778240" cy="6510602"/>
                <a:chOff x="182880" y="173699"/>
                <a:chExt cx="8778240" cy="6510602"/>
              </a:xfrm>
            </p:grpSpPr>
            <p:sp>
              <p:nvSpPr>
                <p:cNvPr id="29" name="Rectangle 28"/>
                <p:cNvSpPr/>
                <p:nvPr/>
              </p:nvSpPr>
              <p:spPr>
                <a:xfrm>
                  <a:off x="182880" y="173699"/>
                  <a:ext cx="8778240" cy="6510602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12700">
                  <a:noFill/>
                </a:ln>
                <a:effectLst>
                  <a:outerShdw blurRad="63500" sx="101000" sy="101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perspectiveFront" fov="4800000"/>
                  <a:lightRig rig="threePt" dir="t"/>
                </a:scene3d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30" name="Group 10"/>
                <p:cNvGrpSpPr/>
                <p:nvPr/>
              </p:nvGrpSpPr>
              <p:grpSpPr>
                <a:xfrm>
                  <a:off x="256032" y="237744"/>
                  <a:ext cx="8622792" cy="6364224"/>
                  <a:chOff x="247157" y="247430"/>
                  <a:chExt cx="8622792" cy="6364224"/>
                </a:xfrm>
              </p:grpSpPr>
              <p:sp>
                <p:nvSpPr>
                  <p:cNvPr id="31" name="Rectangle 30"/>
                  <p:cNvSpPr>
                    <a:spLocks/>
                  </p:cNvSpPr>
                  <p:nvPr/>
                </p:nvSpPr>
                <p:spPr>
                  <a:xfrm>
                    <a:off x="247157" y="247430"/>
                    <a:ext cx="8622792" cy="6364224"/>
                  </a:xfrm>
                  <a:prstGeom prst="rect">
                    <a:avLst/>
                  </a:prstGeom>
                  <a:noFill/>
                  <a:ln w="12700">
                    <a:solidFill>
                      <a:schemeClr val="tx2">
                        <a:lumMod val="40000"/>
                        <a:lumOff val="6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/>
                  </a:p>
                </p:txBody>
              </p:sp>
              <p:cxnSp>
                <p:nvCxnSpPr>
                  <p:cNvPr id="32" name="Straight Connector 31"/>
                  <p:cNvCxnSpPr/>
                  <p:nvPr/>
                </p:nvCxnSpPr>
                <p:spPr>
                  <a:xfrm>
                    <a:off x="247157" y="6389024"/>
                    <a:ext cx="8622792" cy="1588"/>
                  </a:xfrm>
                  <a:prstGeom prst="line">
                    <a:avLst/>
                  </a:prstGeom>
                  <a:noFill/>
                  <a:ln w="12700">
                    <a:solidFill>
                      <a:schemeClr val="tx2">
                        <a:lumMod val="40000"/>
                        <a:lumOff val="6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</p:cxnSp>
            </p:grpSp>
          </p:grpSp>
          <p:sp>
            <p:nvSpPr>
              <p:cNvPr id="28" name="Rectangle 27"/>
              <p:cNvSpPr/>
              <p:nvPr/>
            </p:nvSpPr>
            <p:spPr>
              <a:xfrm rot="5400000">
                <a:off x="801086" y="3274090"/>
                <a:ext cx="6135624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  <p:sp>
          <p:nvSpPr>
            <p:cNvPr id="25" name="Rectangle 24"/>
            <p:cNvSpPr/>
            <p:nvPr/>
          </p:nvSpPr>
          <p:spPr>
            <a:xfrm rot="10800000">
              <a:off x="258763" y="1594462"/>
              <a:ext cx="3575304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225" y="1694329"/>
            <a:ext cx="3008313" cy="9144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CA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8319" y="609600"/>
            <a:ext cx="4114800" cy="5465763"/>
          </a:xfrm>
        </p:spPr>
        <p:txBody>
          <a:bodyPr>
            <a:normAutofit/>
          </a:bodyPr>
          <a:lstStyle>
            <a:lvl1pPr>
              <a:defRPr sz="2400" baseline="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8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0225" y="2672323"/>
            <a:ext cx="3008313" cy="3403040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C036F-F8D4-0A45-B087-61DFC2D23DC0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3"/>
          </p:nvPr>
        </p:nvSpPr>
        <p:spPr>
          <a:xfrm>
            <a:off x="352892" y="310123"/>
            <a:ext cx="3398837" cy="1204912"/>
          </a:xfrm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CA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16" name="Group 15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9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20" name="Rectangle 19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21" name="Straight Connector 20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17" name="Rectangle 16"/>
            <p:cNvSpPr/>
            <p:nvPr/>
          </p:nvSpPr>
          <p:spPr>
            <a:xfrm rot="5400000">
              <a:off x="801086" y="3274090"/>
              <a:ext cx="6135624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691640"/>
            <a:ext cx="3008376" cy="914400"/>
          </a:xfrm>
        </p:spPr>
        <p:txBody>
          <a:bodyPr anchor="b">
            <a:noAutofit/>
          </a:bodyPr>
          <a:lstStyle>
            <a:lvl1pPr algn="l">
              <a:defRPr sz="2800" b="0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38559" y="612775"/>
            <a:ext cx="4114800" cy="5468112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0352" y="2670048"/>
            <a:ext cx="3008376" cy="3401568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20000"/>
              </a:lnSpc>
              <a:spcBef>
                <a:spcPts val="2000"/>
              </a:spcBef>
              <a:buClr>
                <a:schemeClr val="bg1">
                  <a:lumMod val="75000"/>
                  <a:lumOff val="25000"/>
                </a:schemeClr>
              </a:buClr>
              <a:buFont typeface="Arial" pitchFamily="34" charset="0"/>
              <a:buNone/>
            </a:pPr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C036F-F8D4-0A45-B087-61DFC2D23D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17" name="Group 16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1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22" name="Rectangle 21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23" name="Straight Connector 22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20" name="Rectangle 19"/>
            <p:cNvSpPr/>
            <p:nvPr/>
          </p:nvSpPr>
          <p:spPr>
            <a:xfrm>
              <a:off x="256032" y="4203192"/>
              <a:ext cx="8622792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1" y="4287819"/>
            <a:ext cx="8021977" cy="916193"/>
          </a:xfrm>
        </p:spPr>
        <p:txBody>
          <a:bodyPr anchor="b">
            <a:noAutofit/>
          </a:bodyPr>
          <a:lstStyle>
            <a:lvl1pPr algn="l">
              <a:defRPr sz="3600" b="0"/>
            </a:lvl1pPr>
          </a:lstStyle>
          <a:p>
            <a:r>
              <a:rPr lang="en-CA" smtClean="0"/>
              <a:t>Click to edit Master title style</a:t>
            </a:r>
            <a:endParaRPr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6347" y="331694"/>
            <a:ext cx="8421624" cy="378310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0351" y="5271247"/>
            <a:ext cx="8021977" cy="1013011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spcBef>
                <a:spcPts val="0"/>
              </a:spcBef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20000"/>
              </a:lnSpc>
              <a:spcBef>
                <a:spcPts val="2000"/>
              </a:spcBef>
              <a:buClr>
                <a:schemeClr val="bg1">
                  <a:lumMod val="75000"/>
                  <a:lumOff val="25000"/>
                </a:schemeClr>
              </a:buClr>
              <a:buFont typeface="Arial" pitchFamily="34" charset="0"/>
              <a:buNone/>
            </a:pPr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C036F-F8D4-0A45-B087-61DFC2D23D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4" name="Rectangle 13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16" name="Rectangle 15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17" name="Straight Connector 16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8" name="Rectangle 17"/>
              <p:cNvSpPr/>
              <p:nvPr/>
            </p:nvSpPr>
            <p:spPr>
              <a:xfrm>
                <a:off x="247157" y="1612392"/>
                <a:ext cx="8622792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C036F-F8D4-0A45-B087-61DFC2D23D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14" name="Group 13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6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17" name="Rectangle 16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19" name="Straight Connector 18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18" name="Rectangle 17"/>
            <p:cNvSpPr/>
            <p:nvPr/>
          </p:nvSpPr>
          <p:spPr>
            <a:xfrm rot="5400000">
              <a:off x="4242277" y="3274090"/>
              <a:ext cx="6135624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399" y="609600"/>
            <a:ext cx="1416423" cy="5516563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8222" y="609600"/>
            <a:ext cx="6279777" cy="55165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C036F-F8D4-0A45-B087-61DFC2D23D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0113" y="244158"/>
            <a:ext cx="7345362" cy="1339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0112" y="2133601"/>
            <a:ext cx="7345363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3840" y="6371591"/>
            <a:ext cx="2133600" cy="2593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60000"/>
                    <a:lumOff val="40000"/>
                  </a:schemeClr>
                </a:solidFill>
                <a:latin typeface="Brush Script MT" pitchFamily="66" charset="0"/>
              </a:defRPr>
            </a:lvl1pPr>
          </a:lstStyle>
          <a:p>
            <a:fld id="{BF036B81-9E9C-934E-A3BC-90ADF7C913D6}" type="datetimeFigureOut">
              <a:rPr lang="en-US" smtClean="0"/>
              <a:t>2014-11-20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58840" y="6371591"/>
            <a:ext cx="2895600" cy="2578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bg2">
                    <a:lumMod val="60000"/>
                    <a:lumOff val="40000"/>
                  </a:schemeClr>
                </a:solidFill>
                <a:latin typeface="Brush Script MT" pitchFamily="66" charset="0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91000" y="6356350"/>
            <a:ext cx="762000" cy="2714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defRPr sz="1200" kern="120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FEDC036F-F8D4-0A45-B087-61DFC2D23DC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79438" indent="-228600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8038" indent="-228600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36638" indent="-228600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265238" indent="-228600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485900" indent="-228600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712913" indent="-228600" algn="l" defTabSz="914400" rtl="0" eaLnBrk="1" latinLnBrk="0" hangingPunct="1">
        <a:spcBef>
          <a:spcPct val="200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947863" indent="-228600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174875" indent="-228600" algn="l" defTabSz="914400" rtl="0" eaLnBrk="1" latinLnBrk="0" hangingPunct="1">
        <a:spcBef>
          <a:spcPct val="200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lang="en-US" sz="1800" kern="1200" dirty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Martin Luther King Jr.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95605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Why </a:t>
            </a:r>
            <a:r>
              <a:rPr lang="en-US" dirty="0"/>
              <a:t>H</a:t>
            </a:r>
            <a:r>
              <a:rPr lang="en-US" dirty="0" smtClean="0"/>
              <a:t>e </a:t>
            </a:r>
            <a:r>
              <a:rPr lang="en-US" dirty="0"/>
              <a:t> </a:t>
            </a:r>
            <a:r>
              <a:rPr lang="en-US" dirty="0" smtClean="0"/>
              <a:t>Is a Great Leader</a:t>
            </a:r>
          </a:p>
          <a:p>
            <a:r>
              <a:rPr lang="en-US" dirty="0" smtClean="0"/>
              <a:t>Educated</a:t>
            </a:r>
          </a:p>
          <a:p>
            <a:r>
              <a:rPr lang="en-US" dirty="0" smtClean="0"/>
              <a:t>Brought change</a:t>
            </a:r>
          </a:p>
          <a:p>
            <a:r>
              <a:rPr lang="en-US" dirty="0" smtClean="0"/>
              <a:t>Intellectual tactics</a:t>
            </a:r>
          </a:p>
          <a:p>
            <a:r>
              <a:rPr lang="en-US" dirty="0" smtClean="0"/>
              <a:t>Commitment</a:t>
            </a:r>
          </a:p>
          <a:p>
            <a:r>
              <a:rPr lang="en-US" dirty="0" smtClean="0"/>
              <a:t>legacy</a:t>
            </a:r>
            <a:endParaRPr lang="en-US" dirty="0"/>
          </a:p>
        </p:txBody>
      </p:sp>
      <p:pic>
        <p:nvPicPr>
          <p:cNvPr id="15" name="Content Placeholder 14" descr=" 1.jpe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14" b="1091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96978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MLK’s 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67717" cy="4525963"/>
          </a:xfrm>
        </p:spPr>
        <p:txBody>
          <a:bodyPr/>
          <a:lstStyle/>
          <a:p>
            <a:r>
              <a:rPr lang="en-US" dirty="0" smtClean="0"/>
              <a:t>Grew up in a middle-class family</a:t>
            </a:r>
          </a:p>
          <a:p>
            <a:r>
              <a:rPr lang="en-US" dirty="0" smtClean="0"/>
              <a:t>Excellent speaker</a:t>
            </a:r>
          </a:p>
          <a:p>
            <a:r>
              <a:rPr lang="en-US" dirty="0" smtClean="0"/>
              <a:t>Great passion for his cause</a:t>
            </a:r>
          </a:p>
          <a:p>
            <a:r>
              <a:rPr lang="en-US" dirty="0" smtClean="0"/>
              <a:t>Great approach to situations</a:t>
            </a:r>
            <a:endParaRPr lang="en-US" dirty="0"/>
          </a:p>
        </p:txBody>
      </p:sp>
      <p:pic>
        <p:nvPicPr>
          <p:cNvPr id="4" name="Picture 3" descr="Study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917" y="1820332"/>
            <a:ext cx="3873500" cy="364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620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Changing Status Quo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35967" cy="4525963"/>
          </a:xfrm>
        </p:spPr>
        <p:txBody>
          <a:bodyPr/>
          <a:lstStyle/>
          <a:p>
            <a:r>
              <a:rPr lang="en-US" dirty="0" smtClean="0"/>
              <a:t>Evolution and Innovation</a:t>
            </a:r>
          </a:p>
          <a:p>
            <a:r>
              <a:rPr lang="en-US" dirty="0" smtClean="0"/>
              <a:t>Advocacy for Peace</a:t>
            </a:r>
          </a:p>
          <a:p>
            <a:r>
              <a:rPr lang="en-US" dirty="0" smtClean="0"/>
              <a:t>Persistent</a:t>
            </a:r>
          </a:p>
          <a:p>
            <a:r>
              <a:rPr lang="en-US" dirty="0" smtClean="0"/>
              <a:t>Social, Cultural, and Technological Change</a:t>
            </a:r>
            <a:endParaRPr lang="en-US" dirty="0"/>
          </a:p>
        </p:txBody>
      </p:sp>
      <p:pic>
        <p:nvPicPr>
          <p:cNvPr id="4" name="Picture 3" descr="chang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417" y="1600199"/>
            <a:ext cx="3289300" cy="39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338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Tactics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25383" cy="4525963"/>
          </a:xfrm>
        </p:spPr>
        <p:txBody>
          <a:bodyPr/>
          <a:lstStyle/>
          <a:p>
            <a:r>
              <a:rPr lang="en-US" dirty="0" smtClean="0"/>
              <a:t>Brought True Freedom</a:t>
            </a:r>
          </a:p>
          <a:p>
            <a:r>
              <a:rPr lang="en-US" dirty="0" smtClean="0"/>
              <a:t>Protests</a:t>
            </a:r>
          </a:p>
          <a:p>
            <a:r>
              <a:rPr lang="en-US" dirty="0" smtClean="0"/>
              <a:t>Non-violence</a:t>
            </a:r>
          </a:p>
          <a:p>
            <a:r>
              <a:rPr lang="en-US" dirty="0" smtClean="0"/>
              <a:t>Boycott</a:t>
            </a:r>
            <a:endParaRPr lang="en-US" dirty="0"/>
          </a:p>
        </p:txBody>
      </p:sp>
      <p:pic>
        <p:nvPicPr>
          <p:cNvPr id="4" name="Picture 3" descr="protes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583" y="2296583"/>
            <a:ext cx="4262967" cy="394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239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Commitment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r>
              <a:rPr lang="en-US" dirty="0" smtClean="0"/>
              <a:t>Worked to </a:t>
            </a:r>
            <a:r>
              <a:rPr lang="en-US" dirty="0"/>
              <a:t>H</a:t>
            </a:r>
            <a:r>
              <a:rPr lang="en-US" dirty="0" smtClean="0"/>
              <a:t>is Full </a:t>
            </a:r>
            <a:r>
              <a:rPr lang="en-US" dirty="0"/>
              <a:t>P</a:t>
            </a:r>
            <a:r>
              <a:rPr lang="en-US" dirty="0" smtClean="0"/>
              <a:t>otential</a:t>
            </a:r>
          </a:p>
          <a:p>
            <a:r>
              <a:rPr lang="en-US" dirty="0" smtClean="0"/>
              <a:t>Wanted Equal </a:t>
            </a:r>
            <a:r>
              <a:rPr lang="en-US" dirty="0"/>
              <a:t>R</a:t>
            </a:r>
            <a:r>
              <a:rPr lang="en-US" dirty="0" smtClean="0"/>
              <a:t>ights for everyone</a:t>
            </a:r>
          </a:p>
          <a:p>
            <a:r>
              <a:rPr lang="en-US" dirty="0" smtClean="0"/>
              <a:t>Received Constant Death Threats</a:t>
            </a:r>
          </a:p>
          <a:p>
            <a:r>
              <a:rPr lang="en-US" dirty="0" smtClean="0"/>
              <a:t>Stayed Determined and Never Gave Up</a:t>
            </a:r>
            <a:endParaRPr lang="en-US" dirty="0"/>
          </a:p>
        </p:txBody>
      </p:sp>
      <p:pic>
        <p:nvPicPr>
          <p:cNvPr id="4" name="Picture 3" descr="commitme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095500"/>
            <a:ext cx="3983567" cy="374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626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MLK’s Legacy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35967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Martin Luther King Day</a:t>
            </a:r>
            <a:endParaRPr lang="en-US" dirty="0"/>
          </a:p>
          <a:p>
            <a:pPr lvl="0"/>
            <a:r>
              <a:rPr lang="en-US" dirty="0"/>
              <a:t>Inspired us to become better entrepreneurs and leaders</a:t>
            </a:r>
          </a:p>
          <a:p>
            <a:pPr lvl="0"/>
            <a:r>
              <a:rPr lang="en-US" dirty="0"/>
              <a:t>Highly influenced great leaders of today’s generation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MLK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250" y="1788583"/>
            <a:ext cx="2952750" cy="4337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1845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Capital">
  <a:themeElements>
    <a:clrScheme name="Capital">
      <a:dk1>
        <a:srgbClr val="000000"/>
      </a:dk1>
      <a:lt1>
        <a:srgbClr val="FFFFFF"/>
      </a:lt1>
      <a:dk2>
        <a:srgbClr val="6F6D5D"/>
      </a:dk2>
      <a:lt2>
        <a:srgbClr val="7C8F97"/>
      </a:lt2>
      <a:accent1>
        <a:srgbClr val="4B5A60"/>
      </a:accent1>
      <a:accent2>
        <a:srgbClr val="9C5238"/>
      </a:accent2>
      <a:accent3>
        <a:srgbClr val="504539"/>
      </a:accent3>
      <a:accent4>
        <a:srgbClr val="C1AD79"/>
      </a:accent4>
      <a:accent5>
        <a:srgbClr val="667559"/>
      </a:accent5>
      <a:accent6>
        <a:srgbClr val="BAD6AD"/>
      </a:accent6>
      <a:hlink>
        <a:srgbClr val="524A82"/>
      </a:hlink>
      <a:folHlink>
        <a:srgbClr val="8F9954"/>
      </a:folHlink>
    </a:clrScheme>
    <a:fontScheme name="Capital">
      <a:majorFont>
        <a:latin typeface="Calisto MT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Capital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atMod val="150000"/>
                <a:lumMod val="50000"/>
              </a:schemeClr>
              <a:schemeClr val="phClr">
                <a:satMod val="300000"/>
                <a:lumMod val="125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atMod val="135000"/>
                <a:lumMod val="80000"/>
              </a:schemeClr>
              <a:schemeClr val="phClr">
                <a:satMod val="250000"/>
                <a:lumMod val="15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>
              <a:shade val="90000"/>
            </a:schemeClr>
          </a:solidFill>
          <a:prstDash val="solid"/>
        </a:ln>
        <a:ln w="44450" cap="flat" cmpd="sng" algn="ctr">
          <a:solidFill>
            <a:schemeClr val="phClr">
              <a:shade val="85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sx="101000" sy="101000" algn="ctr" rotWithShape="0">
              <a:srgbClr val="000000">
                <a:alpha val="40000"/>
              </a:srgbClr>
            </a:outerShdw>
          </a:effectLst>
          <a:scene3d>
            <a:camera prst="perspectiveFront" fov="3000000"/>
            <a:lightRig rig="threePt" dir="tl"/>
          </a:scene3d>
          <a:sp3d>
            <a:bevelT w="0" h="0"/>
          </a:sp3d>
        </a:effectStyle>
        <a:effectStyle>
          <a:effectLst>
            <a:innerShdw blurRad="190500">
              <a:srgbClr val="000000">
                <a:alpha val="50000"/>
              </a:srgbClr>
            </a:innerShdw>
          </a:effectLst>
          <a:scene3d>
            <a:camera prst="perspectiveFront" fov="4800000"/>
            <a:lightRig rig="twoPt" dir="t">
              <a:rot lat="0" lon="0" rev="48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3">
            <a:duotone>
              <a:schemeClr val="phClr">
                <a:satMod val="150000"/>
                <a:lumMod val="50000"/>
              </a:schemeClr>
              <a:schemeClr val="phClr">
                <a:satMod val="400000"/>
                <a:lumMod val="16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Capital.thmx</Template>
  <TotalTime>6003</TotalTime>
  <Words>107</Words>
  <Application>Microsoft Macintosh PowerPoint</Application>
  <PresentationFormat>On-screen Show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Capital</vt:lpstr>
      <vt:lpstr>Martin Luther King Jr.</vt:lpstr>
      <vt:lpstr>MLK’s Education</vt:lpstr>
      <vt:lpstr>Changing Status Quo</vt:lpstr>
      <vt:lpstr>Tactics</vt:lpstr>
      <vt:lpstr>Commitment </vt:lpstr>
      <vt:lpstr>MLK’s Legacy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Martin Luther King Jr.</dc:title>
  <dc:creator>Kenan Endalkachew</dc:creator>
  <cp:lastModifiedBy>Kenan Endalkachew</cp:lastModifiedBy>
  <cp:revision>17</cp:revision>
  <dcterms:created xsi:type="dcterms:W3CDTF">2014-11-18T18:06:50Z</dcterms:created>
  <dcterms:modified xsi:type="dcterms:W3CDTF">2014-11-24T23:39:24Z</dcterms:modified>
</cp:coreProperties>
</file>