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tiff" ContentType="image/tiff"/>
  <Default Extension="emf" ContentType="image/x-emf"/>
  <Default Extension="rels" ContentType="application/vnd.openxmlformats-package.relationships+xml"/>
  <Default Extension="vml" ContentType="application/vnd.openxmlformats-officedocument.vmlDrawing"/>
  <Default Extension="bin" ContentType="application/vnd.openxmlformats-officedocument.presentationml.printerSettings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autoCompressPictures="0">
  <p:sldMasterIdLst>
    <p:sldMasterId id="2147483713" r:id="rId1"/>
  </p:sldMasterIdLst>
  <p:notesMasterIdLst>
    <p:notesMasterId r:id="rId26"/>
  </p:notesMasterIdLst>
  <p:handoutMasterIdLst>
    <p:handoutMasterId r:id="rId27"/>
  </p:handoutMasterIdLst>
  <p:sldIdLst>
    <p:sldId id="279" r:id="rId2"/>
    <p:sldId id="286" r:id="rId3"/>
    <p:sldId id="261" r:id="rId4"/>
    <p:sldId id="291" r:id="rId5"/>
    <p:sldId id="293" r:id="rId6"/>
    <p:sldId id="262" r:id="rId7"/>
    <p:sldId id="285" r:id="rId8"/>
    <p:sldId id="281" r:id="rId9"/>
    <p:sldId id="295" r:id="rId10"/>
    <p:sldId id="296" r:id="rId11"/>
    <p:sldId id="264" r:id="rId12"/>
    <p:sldId id="263" r:id="rId13"/>
    <p:sldId id="297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84" r:id="rId22"/>
    <p:sldId id="290" r:id="rId23"/>
    <p:sldId id="282" r:id="rId24"/>
    <p:sldId id="280" r:id="rId2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FFFFE3"/>
    <a:srgbClr val="F70502"/>
    <a:srgbClr val="F7F7F7"/>
    <a:srgbClr val="FFCAD7"/>
    <a:srgbClr val="AAFF79"/>
    <a:srgbClr val="FFFF66"/>
    <a:srgbClr val="8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77" autoAdjust="0"/>
    <p:restoredTop sz="82852" autoAdjust="0"/>
  </p:normalViewPr>
  <p:slideViewPr>
    <p:cSldViewPr snapToGrid="0">
      <p:cViewPr varScale="1">
        <p:scale>
          <a:sx n="80" d="100"/>
          <a:sy n="80" d="100"/>
        </p:scale>
        <p:origin x="-2272" y="-104"/>
      </p:cViewPr>
      <p:guideLst>
        <p:guide orient="horz" pos="2160"/>
        <p:guide pos="1248"/>
        <p:guide pos="484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9" d="100"/>
        <a:sy n="89" d="100"/>
      </p:scale>
      <p:origin x="0" y="65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notesMaster" Target="notesMasters/notesMaster1.xml"/><Relationship Id="rId27" Type="http://schemas.openxmlformats.org/officeDocument/2006/relationships/handoutMaster" Target="handoutMasters/handoutMaster1.xml"/><Relationship Id="rId28" Type="http://schemas.openxmlformats.org/officeDocument/2006/relationships/printerSettings" Target="printerSettings/printerSettings1.bin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89C25D-CEE1-C24E-A745-BE032189DB55}" type="doc">
      <dgm:prSet loTypeId="urn:microsoft.com/office/officeart/2005/8/layout/cycle7" loCatId="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C46335B1-F774-D846-B03E-8A996329CBE3}">
      <dgm:prSet phldrT="[Text]"/>
      <dgm:spPr/>
      <dgm:t>
        <a:bodyPr/>
        <a:lstStyle/>
        <a:p>
          <a:r>
            <a:rPr lang="en-US" dirty="0" smtClean="0"/>
            <a:t>potential energy</a:t>
          </a:r>
          <a:endParaRPr lang="en-US" dirty="0"/>
        </a:p>
      </dgm:t>
    </dgm:pt>
    <dgm:pt modelId="{A0D3F5B9-0FFD-BC4B-A363-860CAA9908AB}" type="parTrans" cxnId="{BB7C49DB-BB52-BA4E-BDD7-E284A1755B49}">
      <dgm:prSet/>
      <dgm:spPr/>
      <dgm:t>
        <a:bodyPr/>
        <a:lstStyle/>
        <a:p>
          <a:endParaRPr lang="en-US"/>
        </a:p>
      </dgm:t>
    </dgm:pt>
    <dgm:pt modelId="{88492DF2-31B3-1043-93B2-A3774A430CCF}" type="sibTrans" cxnId="{BB7C49DB-BB52-BA4E-BDD7-E284A1755B49}">
      <dgm:prSet/>
      <dgm:spPr/>
      <dgm:t>
        <a:bodyPr/>
        <a:lstStyle/>
        <a:p>
          <a:endParaRPr lang="en-US"/>
        </a:p>
      </dgm:t>
    </dgm:pt>
    <dgm:pt modelId="{A1A7D00F-9516-EE44-B287-A19F10366A89}">
      <dgm:prSet/>
      <dgm:spPr/>
      <dgm:t>
        <a:bodyPr/>
        <a:lstStyle/>
        <a:p>
          <a:r>
            <a:rPr lang="en-US" dirty="0" smtClean="0"/>
            <a:t>kinetic energy</a:t>
          </a:r>
          <a:endParaRPr lang="en-US" dirty="0"/>
        </a:p>
      </dgm:t>
    </dgm:pt>
    <dgm:pt modelId="{E23C1DEF-3B5F-5044-910C-17B76193C39D}" type="parTrans" cxnId="{590DCE7E-87DB-BB47-A556-530EFA284075}">
      <dgm:prSet/>
      <dgm:spPr/>
      <dgm:t>
        <a:bodyPr/>
        <a:lstStyle/>
        <a:p>
          <a:endParaRPr lang="en-US"/>
        </a:p>
      </dgm:t>
    </dgm:pt>
    <dgm:pt modelId="{EF8E2AAF-F30F-9B4E-ACDA-F87EA525B102}" type="sibTrans" cxnId="{590DCE7E-87DB-BB47-A556-530EFA284075}">
      <dgm:prSet/>
      <dgm:spPr/>
      <dgm:t>
        <a:bodyPr/>
        <a:lstStyle/>
        <a:p>
          <a:endParaRPr lang="en-US"/>
        </a:p>
      </dgm:t>
    </dgm:pt>
    <dgm:pt modelId="{D7373477-B31E-1044-860D-C8783987CD1A}" type="pres">
      <dgm:prSet presAssocID="{4D89C25D-CEE1-C24E-A745-BE032189DB5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A38AA9A-B983-B341-B34D-6827D139A755}" type="pres">
      <dgm:prSet presAssocID="{C46335B1-F774-D846-B03E-8A996329CBE3}" presName="node" presStyleLbl="node1" presStyleIdx="0" presStyleCnt="2" custRadScaleRad="152082" custRadScaleInc="6532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63190C-DF95-AE47-95CB-612F0EFAA283}" type="pres">
      <dgm:prSet presAssocID="{88492DF2-31B3-1043-93B2-A3774A430CCF}" presName="sibTrans" presStyleLbl="sibTrans2D1" presStyleIdx="0" presStyleCnt="2"/>
      <dgm:spPr/>
      <dgm:t>
        <a:bodyPr/>
        <a:lstStyle/>
        <a:p>
          <a:endParaRPr lang="en-US"/>
        </a:p>
      </dgm:t>
    </dgm:pt>
    <dgm:pt modelId="{04035E20-D6E2-ED4B-AA62-932A08830F67}" type="pres">
      <dgm:prSet presAssocID="{88492DF2-31B3-1043-93B2-A3774A430CCF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682E498D-CDF0-5944-BA34-644E72484C99}" type="pres">
      <dgm:prSet presAssocID="{A1A7D00F-9516-EE44-B287-A19F10366A89}" presName="node" presStyleLbl="node1" presStyleIdx="1" presStyleCnt="2" custRadScaleRad="145347" custRadScaleInc="13688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A0E721-FA33-C346-BA7F-C89CD06B67B4}" type="pres">
      <dgm:prSet presAssocID="{EF8E2AAF-F30F-9B4E-ACDA-F87EA525B102}" presName="sibTrans" presStyleLbl="sibTrans2D1" presStyleIdx="1" presStyleCnt="2"/>
      <dgm:spPr/>
      <dgm:t>
        <a:bodyPr/>
        <a:lstStyle/>
        <a:p>
          <a:endParaRPr lang="en-US"/>
        </a:p>
      </dgm:t>
    </dgm:pt>
    <dgm:pt modelId="{9DE3F97C-ED79-0741-AC9B-AC3F4409379F}" type="pres">
      <dgm:prSet presAssocID="{EF8E2AAF-F30F-9B4E-ACDA-F87EA525B102}" presName="connectorText" presStyleLbl="sibTrans2D1" presStyleIdx="1" presStyleCnt="2"/>
      <dgm:spPr/>
      <dgm:t>
        <a:bodyPr/>
        <a:lstStyle/>
        <a:p>
          <a:endParaRPr lang="en-US"/>
        </a:p>
      </dgm:t>
    </dgm:pt>
  </dgm:ptLst>
  <dgm:cxnLst>
    <dgm:cxn modelId="{590DCE7E-87DB-BB47-A556-530EFA284075}" srcId="{4D89C25D-CEE1-C24E-A745-BE032189DB55}" destId="{A1A7D00F-9516-EE44-B287-A19F10366A89}" srcOrd="1" destOrd="0" parTransId="{E23C1DEF-3B5F-5044-910C-17B76193C39D}" sibTransId="{EF8E2AAF-F30F-9B4E-ACDA-F87EA525B102}"/>
    <dgm:cxn modelId="{A229F459-E9C0-544C-8C89-913AC6329498}" type="presOf" srcId="{C46335B1-F774-D846-B03E-8A996329CBE3}" destId="{AA38AA9A-B983-B341-B34D-6827D139A755}" srcOrd="0" destOrd="0" presId="urn:microsoft.com/office/officeart/2005/8/layout/cycle7"/>
    <dgm:cxn modelId="{5B6D7319-5366-FF42-B7FC-EE43C6A1F938}" type="presOf" srcId="{4D89C25D-CEE1-C24E-A745-BE032189DB55}" destId="{D7373477-B31E-1044-860D-C8783987CD1A}" srcOrd="0" destOrd="0" presId="urn:microsoft.com/office/officeart/2005/8/layout/cycle7"/>
    <dgm:cxn modelId="{BB7C49DB-BB52-BA4E-BDD7-E284A1755B49}" srcId="{4D89C25D-CEE1-C24E-A745-BE032189DB55}" destId="{C46335B1-F774-D846-B03E-8A996329CBE3}" srcOrd="0" destOrd="0" parTransId="{A0D3F5B9-0FFD-BC4B-A363-860CAA9908AB}" sibTransId="{88492DF2-31B3-1043-93B2-A3774A430CCF}"/>
    <dgm:cxn modelId="{3E8A726B-B11C-1F40-8152-04AA0D6D2C5F}" type="presOf" srcId="{EF8E2AAF-F30F-9B4E-ACDA-F87EA525B102}" destId="{9DE3F97C-ED79-0741-AC9B-AC3F4409379F}" srcOrd="1" destOrd="0" presId="urn:microsoft.com/office/officeart/2005/8/layout/cycle7"/>
    <dgm:cxn modelId="{10179392-8640-7146-83D6-726400D21B5F}" type="presOf" srcId="{88492DF2-31B3-1043-93B2-A3774A430CCF}" destId="{04035E20-D6E2-ED4B-AA62-932A08830F67}" srcOrd="1" destOrd="0" presId="urn:microsoft.com/office/officeart/2005/8/layout/cycle7"/>
    <dgm:cxn modelId="{91BBEFC0-3666-214B-9AEE-2C57A9A0E189}" type="presOf" srcId="{EF8E2AAF-F30F-9B4E-ACDA-F87EA525B102}" destId="{07A0E721-FA33-C346-BA7F-C89CD06B67B4}" srcOrd="0" destOrd="0" presId="urn:microsoft.com/office/officeart/2005/8/layout/cycle7"/>
    <dgm:cxn modelId="{9008490D-30CB-F94A-BC75-4581BEA413CA}" type="presOf" srcId="{88492DF2-31B3-1043-93B2-A3774A430CCF}" destId="{A963190C-DF95-AE47-95CB-612F0EFAA283}" srcOrd="0" destOrd="0" presId="urn:microsoft.com/office/officeart/2005/8/layout/cycle7"/>
    <dgm:cxn modelId="{8C466EED-04A8-9640-9522-36E46D0E290C}" type="presOf" srcId="{A1A7D00F-9516-EE44-B287-A19F10366A89}" destId="{682E498D-CDF0-5944-BA34-644E72484C99}" srcOrd="0" destOrd="0" presId="urn:microsoft.com/office/officeart/2005/8/layout/cycle7"/>
    <dgm:cxn modelId="{9FCD96E2-4409-7C44-AED5-040EE7BD839E}" type="presParOf" srcId="{D7373477-B31E-1044-860D-C8783987CD1A}" destId="{AA38AA9A-B983-B341-B34D-6827D139A755}" srcOrd="0" destOrd="0" presId="urn:microsoft.com/office/officeart/2005/8/layout/cycle7"/>
    <dgm:cxn modelId="{07F97B3A-7D85-F04B-BDD6-65D532CFD688}" type="presParOf" srcId="{D7373477-B31E-1044-860D-C8783987CD1A}" destId="{A963190C-DF95-AE47-95CB-612F0EFAA283}" srcOrd="1" destOrd="0" presId="urn:microsoft.com/office/officeart/2005/8/layout/cycle7"/>
    <dgm:cxn modelId="{814D5B7D-EFB6-8241-B6C0-E28D312B509B}" type="presParOf" srcId="{A963190C-DF95-AE47-95CB-612F0EFAA283}" destId="{04035E20-D6E2-ED4B-AA62-932A08830F67}" srcOrd="0" destOrd="0" presId="urn:microsoft.com/office/officeart/2005/8/layout/cycle7"/>
    <dgm:cxn modelId="{780B53A2-2C14-7C46-B07A-A09CD74B708A}" type="presParOf" srcId="{D7373477-B31E-1044-860D-C8783987CD1A}" destId="{682E498D-CDF0-5944-BA34-644E72484C99}" srcOrd="2" destOrd="0" presId="urn:microsoft.com/office/officeart/2005/8/layout/cycle7"/>
    <dgm:cxn modelId="{AE3FB855-39A5-A146-8D67-3DB31CB79725}" type="presParOf" srcId="{D7373477-B31E-1044-860D-C8783987CD1A}" destId="{07A0E721-FA33-C346-BA7F-C89CD06B67B4}" srcOrd="3" destOrd="0" presId="urn:microsoft.com/office/officeart/2005/8/layout/cycle7"/>
    <dgm:cxn modelId="{310C9EAA-1C16-6E4D-9337-38243AB8177A}" type="presParOf" srcId="{07A0E721-FA33-C346-BA7F-C89CD06B67B4}" destId="{9DE3F97C-ED79-0741-AC9B-AC3F4409379F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38AA9A-B983-B341-B34D-6827D139A755}">
      <dsp:nvSpPr>
        <dsp:cNvPr id="0" name=""/>
        <dsp:cNvSpPr/>
      </dsp:nvSpPr>
      <dsp:spPr>
        <a:xfrm>
          <a:off x="3655209" y="298907"/>
          <a:ext cx="2440781" cy="122039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potential energy</a:t>
          </a:r>
          <a:endParaRPr lang="en-US" sz="3200" kern="1200" dirty="0"/>
        </a:p>
      </dsp:txBody>
      <dsp:txXfrm>
        <a:off x="3690953" y="334651"/>
        <a:ext cx="2369293" cy="1148902"/>
      </dsp:txXfrm>
    </dsp:sp>
    <dsp:sp modelId="{A963190C-DF95-AE47-95CB-612F0EFAA283}">
      <dsp:nvSpPr>
        <dsp:cNvPr id="0" name=""/>
        <dsp:cNvSpPr/>
      </dsp:nvSpPr>
      <dsp:spPr>
        <a:xfrm rot="10810571">
          <a:off x="2669023" y="690096"/>
          <a:ext cx="876611" cy="427136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 rot="10800000">
        <a:off x="2797164" y="775523"/>
        <a:ext cx="620329" cy="256282"/>
      </dsp:txXfrm>
    </dsp:sp>
    <dsp:sp modelId="{682E498D-CDF0-5944-BA34-644E72484C99}">
      <dsp:nvSpPr>
        <dsp:cNvPr id="0" name=""/>
        <dsp:cNvSpPr/>
      </dsp:nvSpPr>
      <dsp:spPr>
        <a:xfrm>
          <a:off x="118668" y="288031"/>
          <a:ext cx="2440781" cy="122039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kinetic energy</a:t>
          </a:r>
          <a:endParaRPr lang="en-US" sz="3200" kern="1200" dirty="0"/>
        </a:p>
      </dsp:txBody>
      <dsp:txXfrm>
        <a:off x="154412" y="323775"/>
        <a:ext cx="2369293" cy="1148902"/>
      </dsp:txXfrm>
    </dsp:sp>
    <dsp:sp modelId="{07A0E721-FA33-C346-BA7F-C89CD06B67B4}">
      <dsp:nvSpPr>
        <dsp:cNvPr id="0" name=""/>
        <dsp:cNvSpPr/>
      </dsp:nvSpPr>
      <dsp:spPr>
        <a:xfrm rot="10571">
          <a:off x="2669023" y="690096"/>
          <a:ext cx="876611" cy="427136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>
        <a:off x="2797164" y="775523"/>
        <a:ext cx="620329" cy="2562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Relationship Id="rId2" Type="http://schemas.openxmlformats.org/officeDocument/2006/relationships/image" Target="../media/image1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1325" cy="44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730" tIns="44865" rIns="89730" bIns="44865" numCol="1" anchor="t" anchorCtr="0" compatLnSpc="1">
            <a:prstTxWarp prst="textNoShape">
              <a:avLst/>
            </a:prstTxWarp>
          </a:bodyPr>
          <a:lstStyle>
            <a:lvl1pPr defTabSz="896938">
              <a:defRPr sz="1200"/>
            </a:lvl1pPr>
          </a:lstStyle>
          <a:p>
            <a:endParaRPr lang="en-U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76675" y="0"/>
            <a:ext cx="2981325" cy="44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730" tIns="44865" rIns="89730" bIns="44865" numCol="1" anchor="t" anchorCtr="0" compatLnSpc="1">
            <a:prstTxWarp prst="textNoShape">
              <a:avLst/>
            </a:prstTxWarp>
          </a:bodyPr>
          <a:lstStyle>
            <a:lvl1pPr algn="r" defTabSz="896938">
              <a:defRPr sz="1200"/>
            </a:lvl1pPr>
          </a:lstStyle>
          <a:p>
            <a:endParaRPr lang="en-US"/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94738"/>
            <a:ext cx="2981325" cy="44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730" tIns="44865" rIns="89730" bIns="44865" numCol="1" anchor="b" anchorCtr="0" compatLnSpc="1">
            <a:prstTxWarp prst="textNoShape">
              <a:avLst/>
            </a:prstTxWarp>
          </a:bodyPr>
          <a:lstStyle>
            <a:lvl1pPr defTabSz="896938">
              <a:defRPr sz="1200"/>
            </a:lvl1pPr>
          </a:lstStyle>
          <a:p>
            <a:endParaRPr lang="en-US"/>
          </a:p>
        </p:txBody>
      </p:sp>
      <p:sp>
        <p:nvSpPr>
          <p:cNvPr id="337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76675" y="8694738"/>
            <a:ext cx="2981325" cy="44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730" tIns="44865" rIns="89730" bIns="44865" numCol="1" anchor="b" anchorCtr="0" compatLnSpc="1">
            <a:prstTxWarp prst="textNoShape">
              <a:avLst/>
            </a:prstTxWarp>
          </a:bodyPr>
          <a:lstStyle>
            <a:lvl1pPr algn="r" defTabSz="896938">
              <a:defRPr sz="1200"/>
            </a:lvl1pPr>
          </a:lstStyle>
          <a:p>
            <a:fld id="{3DF560D5-3C2E-7A4D-839C-65220FF9080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9135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30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430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15E3112-5D13-F74B-91C1-EB1E3D3A2E1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55189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-106" charset="0"/>
        <a:ea typeface="ＭＳ Ｐゴシック" pitchFamily="-65" charset="-128"/>
        <a:cs typeface="ＭＳ Ｐゴシック" pitchFamily="-65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-106" charset="0"/>
        <a:ea typeface="ＭＳ Ｐゴシック" pitchFamily="-106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-106" charset="0"/>
        <a:ea typeface="ＭＳ Ｐゴシック" pitchFamily="-106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-106" charset="0"/>
        <a:ea typeface="ＭＳ Ｐゴシック" pitchFamily="-106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-106" charset="0"/>
        <a:ea typeface="ＭＳ Ｐゴシック" pitchFamily="-106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EED07943-392E-C94D-8076-6BF8AF807F36}" type="slidenum">
              <a:rPr lang="en-US" sz="1200"/>
              <a:pPr/>
              <a:t>1</a:t>
            </a:fld>
            <a:endParaRPr lang="en-US" sz="120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fr-FR" dirty="0"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2E4C0B93-6EAF-EA4A-88D6-5964B727D4F0}" type="slidenum">
              <a:rPr lang="en-US" sz="1200"/>
              <a:pPr/>
              <a:t>3</a:t>
            </a:fld>
            <a:endParaRPr lang="en-US" sz="120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fr-FR"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4D13C29B-3A1A-174D-9ADF-C40040DDFC2A}" type="slidenum">
              <a:rPr lang="en-US" sz="1200"/>
              <a:pPr/>
              <a:t>6</a:t>
            </a:fld>
            <a:endParaRPr lang="en-US" sz="120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fr-FR"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B4FC445D-E339-0E45-B879-B43F9ECF91CE}" type="slidenum">
              <a:rPr lang="en-US" sz="1200"/>
              <a:pPr/>
              <a:t>7</a:t>
            </a:fld>
            <a:endParaRPr lang="en-US" sz="120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fr-FR"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F281C62A-7B54-7144-B711-1F89B557AC3B}" type="slidenum">
              <a:rPr lang="en-US" sz="1200"/>
              <a:pPr/>
              <a:t>8</a:t>
            </a:fld>
            <a:endParaRPr lang="en-US" sz="120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fr-FR"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E0719869-7596-5C4E-BB0C-A284373319DF}" type="slidenum">
              <a:rPr lang="en-US" sz="1200"/>
              <a:pPr/>
              <a:t>11</a:t>
            </a:fld>
            <a:endParaRPr lang="en-US" sz="120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fr-FR"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A06404E5-D9E3-E642-8E98-817E621E0DBD}" type="slidenum">
              <a:rPr lang="en-US" sz="1200"/>
              <a:pPr/>
              <a:t>12</a:t>
            </a:fld>
            <a:endParaRPr lang="en-US" sz="120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fr-FR"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5E3112-5D13-F74B-91C1-EB1E3D3A2E13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02749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81996F9E-0344-AE46-B42C-2ABE78302549}" type="slidenum">
              <a:rPr lang="en-US" sz="1200"/>
              <a:pPr/>
              <a:t>14</a:t>
            </a:fld>
            <a:endParaRPr lang="en-US" sz="120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fr-FR"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BF2F4F56-CAA8-2649-9451-F1A21E87E3D7}" type="slidenum">
              <a:rPr lang="en-US" sz="1200"/>
              <a:pPr/>
              <a:t>15</a:t>
            </a:fld>
            <a:endParaRPr lang="en-US" sz="120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fr-FR"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FF029484-58D8-CC4B-B174-6CF63DC80061}" type="slidenum">
              <a:rPr lang="en-US" sz="1200"/>
              <a:pPr/>
              <a:t>16</a:t>
            </a:fld>
            <a:endParaRPr lang="en-US" sz="1200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fr-FR"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AAFF0B21-2480-3F45-86BA-F3BBABBC7164}" type="slidenum">
              <a:rPr lang="en-US" sz="1200"/>
              <a:pPr/>
              <a:t>17</a:t>
            </a:fld>
            <a:endParaRPr lang="en-US" sz="120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r>
              <a:rPr lang="fr-FR" dirty="0" smtClean="0">
                <a:latin typeface="Times New Roman" charset="0"/>
                <a:ea typeface="ＭＳ Ｐゴシック" charset="0"/>
                <a:cs typeface="ＭＳ Ｐゴシック" charset="0"/>
              </a:rPr>
              <a:t>In the </a:t>
            </a:r>
            <a:r>
              <a:rPr lang="fr-FR" dirty="0" err="1" smtClean="0">
                <a:latin typeface="Times New Roman" charset="0"/>
                <a:ea typeface="ＭＳ Ｐゴシック" charset="0"/>
                <a:cs typeface="ＭＳ Ｐゴシック" charset="0"/>
              </a:rPr>
              <a:t>same</a:t>
            </a:r>
            <a:r>
              <a:rPr lang="fr-FR" dirty="0" smtClean="0">
                <a:latin typeface="Times New Roman" charset="0"/>
                <a:ea typeface="ＭＳ Ｐゴシック" charset="0"/>
                <a:cs typeface="ＭＳ Ｐゴシック" charset="0"/>
              </a:rPr>
              <a:t> </a:t>
            </a:r>
            <a:r>
              <a:rPr lang="fr-FR" dirty="0" err="1" smtClean="0">
                <a:latin typeface="Times New Roman" charset="0"/>
                <a:ea typeface="ＭＳ Ｐゴシック" charset="0"/>
                <a:cs typeface="ＭＳ Ｐゴシック" charset="0"/>
              </a:rPr>
              <a:t>way</a:t>
            </a:r>
            <a:r>
              <a:rPr lang="fr-FR" dirty="0" smtClean="0">
                <a:latin typeface="Times New Roman" charset="0"/>
                <a:ea typeface="ＭＳ Ｐゴシック" charset="0"/>
                <a:cs typeface="ＭＳ Ｐゴシック" charset="0"/>
              </a:rPr>
              <a:t> </a:t>
            </a:r>
            <a:r>
              <a:rPr lang="fr-FR" dirty="0" err="1" smtClean="0">
                <a:latin typeface="Times New Roman" charset="0"/>
                <a:ea typeface="ＭＳ Ｐゴシック" charset="0"/>
                <a:cs typeface="ＭＳ Ｐゴシック" charset="0"/>
              </a:rPr>
              <a:t>that</a:t>
            </a:r>
            <a:r>
              <a:rPr lang="fr-FR" dirty="0" smtClean="0">
                <a:latin typeface="Times New Roman" charset="0"/>
                <a:ea typeface="ＭＳ Ｐゴシック" charset="0"/>
                <a:cs typeface="ＭＳ Ｐゴシック" charset="0"/>
              </a:rPr>
              <a:t> 5.999</a:t>
            </a:r>
            <a:r>
              <a:rPr lang="fr-FR" baseline="0" dirty="0" smtClean="0">
                <a:latin typeface="Times New Roman" charset="0"/>
                <a:ea typeface="ＭＳ Ｐゴシック" charset="0"/>
                <a:cs typeface="ＭＳ Ｐゴシック" charset="0"/>
              </a:rPr>
              <a:t> kg </a:t>
            </a:r>
            <a:r>
              <a:rPr lang="fr-FR" baseline="0" dirty="0" err="1" smtClean="0">
                <a:latin typeface="Times New Roman" charset="0"/>
                <a:ea typeface="ＭＳ Ｐゴシック" charset="0"/>
                <a:cs typeface="ＭＳ Ｐゴシック" charset="0"/>
              </a:rPr>
              <a:t>would</a:t>
            </a:r>
            <a:r>
              <a:rPr lang="fr-FR" baseline="0" dirty="0" smtClean="0">
                <a:latin typeface="Times New Roman" charset="0"/>
                <a:ea typeface="ＭＳ Ｐゴシック" charset="0"/>
                <a:cs typeface="ＭＳ Ｐゴシック" charset="0"/>
              </a:rPr>
              <a:t> </a:t>
            </a:r>
            <a:r>
              <a:rPr lang="fr-FR" baseline="0" dirty="0" err="1" smtClean="0">
                <a:latin typeface="Times New Roman" charset="0"/>
                <a:ea typeface="ＭＳ Ｐゴシック" charset="0"/>
                <a:cs typeface="ＭＳ Ｐゴシック" charset="0"/>
              </a:rPr>
              <a:t>also</a:t>
            </a:r>
            <a:r>
              <a:rPr lang="fr-FR" baseline="0" dirty="0" smtClean="0">
                <a:latin typeface="Times New Roman" charset="0"/>
                <a:ea typeface="ＭＳ Ｐゴシック" charset="0"/>
                <a:cs typeface="ＭＳ Ｐゴシック" charset="0"/>
              </a:rPr>
              <a:t> have 4 </a:t>
            </a:r>
            <a:r>
              <a:rPr lang="fr-FR" baseline="0" dirty="0" err="1" smtClean="0">
                <a:latin typeface="Times New Roman" charset="0"/>
                <a:ea typeface="ＭＳ Ｐゴシック" charset="0"/>
                <a:cs typeface="ＭＳ Ｐゴシック" charset="0"/>
              </a:rPr>
              <a:t>significant</a:t>
            </a:r>
            <a:r>
              <a:rPr lang="fr-FR" baseline="0" dirty="0" smtClean="0">
                <a:latin typeface="Times New Roman" charset="0"/>
                <a:ea typeface="ＭＳ Ｐゴシック" charset="0"/>
                <a:cs typeface="ＭＳ Ｐゴシック" charset="0"/>
              </a:rPr>
              <a:t> figures</a:t>
            </a:r>
            <a:endParaRPr lang="fr-FR" dirty="0"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10EC39E4-B686-F84C-8BB2-B3771ADF6100}" type="slidenum">
              <a:rPr lang="en-US" sz="1200"/>
              <a:pPr/>
              <a:t>18</a:t>
            </a:fld>
            <a:endParaRPr lang="en-US" sz="1200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fr-FR"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930CD463-04AA-C946-8406-F6B2E8299306}" type="slidenum">
              <a:rPr lang="en-US" sz="1200"/>
              <a:pPr/>
              <a:t>19</a:t>
            </a:fld>
            <a:endParaRPr lang="en-US" sz="1200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fr-FR"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D092B57D-66B3-1348-BE65-8A89DE9A773D}" type="slidenum">
              <a:rPr lang="en-US" sz="1200"/>
              <a:pPr/>
              <a:t>20</a:t>
            </a:fld>
            <a:endParaRPr lang="en-US" sz="1200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fr-FR"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DD0DDE44-5981-DD4F-87F1-E4A5CBEC4F8D}" type="slidenum">
              <a:rPr lang="en-US" sz="1200"/>
              <a:pPr/>
              <a:t>21</a:t>
            </a:fld>
            <a:endParaRPr lang="en-US" sz="120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fr-FR"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EA5E484D-2220-B94F-8ADA-833166C64415}" type="slidenum">
              <a:rPr lang="en-US" sz="1200"/>
              <a:pPr/>
              <a:t>23</a:t>
            </a:fld>
            <a:endParaRPr lang="en-US" sz="1200"/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fr-FR"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E6347954-78E7-A544-BFF1-D73BA8929584}" type="slidenum">
              <a:rPr lang="en-US" sz="1200"/>
              <a:pPr/>
              <a:t>24</a:t>
            </a:fld>
            <a:endParaRPr lang="en-US" sz="1200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fr-FR"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GenChem Title">
    <p:bg>
      <p:bgPr>
        <a:gradFill rotWithShape="1">
          <a:gsLst>
            <a:gs pos="0">
              <a:schemeClr val="bg2">
                <a:tint val="40000"/>
                <a:satMod val="350000"/>
              </a:schemeClr>
            </a:gs>
            <a:gs pos="40000">
              <a:schemeClr val="bg2">
                <a:tint val="45000"/>
                <a:shade val="99000"/>
                <a:satMod val="350000"/>
              </a:schemeClr>
            </a:gs>
            <a:gs pos="100000">
              <a:schemeClr val="accent3">
                <a:lumMod val="75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282242" y="256554"/>
            <a:ext cx="8621211" cy="6362530"/>
          </a:xfrm>
          <a:prstGeom prst="roundRect">
            <a:avLst>
              <a:gd name="adj" fmla="val 6384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500340" y="487451"/>
            <a:ext cx="8185018" cy="2796435"/>
          </a:xfrm>
          <a:prstGeom prst="roundRect">
            <a:avLst>
              <a:gd name="adj" fmla="val 13456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9947" y="578271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24425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 dirty="0"/>
          </a:p>
        </p:txBody>
      </p:sp>
      <p:sp>
        <p:nvSpPr>
          <p:cNvPr id="13" name="Rounded Rectangle 12"/>
          <p:cNvSpPr/>
          <p:nvPr/>
        </p:nvSpPr>
        <p:spPr>
          <a:xfrm>
            <a:off x="500341" y="3514785"/>
            <a:ext cx="8185018" cy="2899056"/>
          </a:xfrm>
          <a:prstGeom prst="roundRect">
            <a:avLst>
              <a:gd name="adj" fmla="val 9144"/>
            </a:avLst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7494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GenChem Gen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6580367"/>
            <a:ext cx="9144000" cy="277633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100000">
                <a:schemeClr val="bg1"/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chem border.tiff"/>
          <p:cNvPicPr>
            <a:picLocks noChangeAspect="1"/>
          </p:cNvPicPr>
          <p:nvPr/>
        </p:nvPicPr>
        <p:blipFill>
          <a:blip r:embed="rId2">
            <a:alphaModFix am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49" y="5649203"/>
            <a:ext cx="4451726" cy="931164"/>
          </a:xfrm>
          <a:prstGeom prst="rect">
            <a:avLst/>
          </a:prstGeom>
        </p:spPr>
      </p:pic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482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r>
              <a:rPr lang="en-CA" smtClean="0"/>
              <a:t>CHM1311</a:t>
            </a:r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482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r>
              <a:rPr lang="en-US" smtClean="0"/>
              <a:t>Keys to the Study of Chemistry</a:t>
            </a: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4482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14A430A1-FCA7-DD4F-A1EA-B73F82B57CC0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2" name="Picture 11" descr="chem border.tiff"/>
          <p:cNvPicPr>
            <a:picLocks noChangeAspect="1"/>
          </p:cNvPicPr>
          <p:nvPr/>
        </p:nvPicPr>
        <p:blipFill>
          <a:blip r:embed="rId2">
            <a:alphaModFix am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5875" y="5649203"/>
            <a:ext cx="4451726" cy="931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319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CA" smtClean="0"/>
              <a:t>CHM1311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Keys to the Study of Chemistry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6C337A6-A151-6A4D-AAF5-40459422B59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397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48251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CA" smtClean="0"/>
              <a:t>CHM1311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448251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Keys to the Study of Chemistry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448251"/>
            <a:ext cx="2133600" cy="365125"/>
          </a:xfrm>
          <a:prstGeom prst="rect">
            <a:avLst/>
          </a:prstGeom>
        </p:spPr>
        <p:txBody>
          <a:bodyPr/>
          <a:lstStyle/>
          <a:p>
            <a:fld id="{645C07C6-E320-AB4E-A115-9FA29303080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241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448251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CA" smtClean="0"/>
              <a:t>CHM1311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448251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Keys to the Study of Chemistry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448251"/>
            <a:ext cx="2133600" cy="365125"/>
          </a:xfrm>
          <a:prstGeom prst="rect">
            <a:avLst/>
          </a:prstGeom>
        </p:spPr>
        <p:txBody>
          <a:bodyPr/>
          <a:lstStyle/>
          <a:p>
            <a:fld id="{50E8E1EF-17D9-F04A-9F14-EA5AC951302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89118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GenChem 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6580367"/>
            <a:ext cx="9144000" cy="277633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100000">
                <a:schemeClr val="bg1"/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chem border.tiff"/>
          <p:cNvPicPr>
            <a:picLocks noChangeAspect="1"/>
          </p:cNvPicPr>
          <p:nvPr userDrawn="1"/>
        </p:nvPicPr>
        <p:blipFill>
          <a:blip r:embed="rId2">
            <a:alphaModFix am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49" y="5649203"/>
            <a:ext cx="4451726" cy="931164"/>
          </a:xfrm>
          <a:prstGeom prst="rect">
            <a:avLst/>
          </a:prstGeom>
        </p:spPr>
      </p:pic>
      <p:pic>
        <p:nvPicPr>
          <p:cNvPr id="8" name="Picture 7" descr="chem border.tiff"/>
          <p:cNvPicPr>
            <a:picLocks noChangeAspect="1"/>
          </p:cNvPicPr>
          <p:nvPr userDrawn="1"/>
        </p:nvPicPr>
        <p:blipFill>
          <a:blip r:embed="rId2">
            <a:alphaModFix am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5875" y="5649203"/>
            <a:ext cx="4451726" cy="93116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448251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CA" smtClean="0"/>
              <a:t>CHM1311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448251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Keys to the Study of Chemistry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448251"/>
            <a:ext cx="2133600" cy="365125"/>
          </a:xfrm>
          <a:prstGeom prst="rect">
            <a:avLst/>
          </a:prstGeom>
        </p:spPr>
        <p:txBody>
          <a:bodyPr/>
          <a:lstStyle/>
          <a:p>
            <a:fld id="{E9101EC0-43A3-9347-B357-F0A90190E08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35014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448251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CA" smtClean="0"/>
              <a:t>CHM1311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448251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Keys to the Study of Chemistry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448251"/>
            <a:ext cx="2133600" cy="365125"/>
          </a:xfrm>
          <a:prstGeom prst="rect">
            <a:avLst/>
          </a:prstGeom>
        </p:spPr>
        <p:txBody>
          <a:bodyPr/>
          <a:lstStyle/>
          <a:p>
            <a:fld id="{F551ADAF-D9AF-6246-A111-2D0946EEC3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4412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48251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CA" smtClean="0"/>
              <a:t>CHM1311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448251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Keys to the Study of Chemistry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448251"/>
            <a:ext cx="2133600" cy="365125"/>
          </a:xfrm>
          <a:prstGeom prst="rect">
            <a:avLst/>
          </a:prstGeom>
        </p:spPr>
        <p:txBody>
          <a:bodyPr/>
          <a:lstStyle/>
          <a:p>
            <a:fld id="{BCCFB8C4-57C2-AB49-9975-C3D0AA0024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266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CA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48251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CA" smtClean="0"/>
              <a:t>CHM1311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448251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Keys to the Study of Chemistry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448251"/>
            <a:ext cx="2133600" cy="365125"/>
          </a:xfrm>
          <a:prstGeom prst="rect">
            <a:avLst/>
          </a:prstGeom>
        </p:spPr>
        <p:txBody>
          <a:bodyPr/>
          <a:lstStyle/>
          <a:p>
            <a:fld id="{57CA9F01-1691-F04B-AAC8-C6262A5786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596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48251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CA" smtClean="0"/>
              <a:t>CHM1311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48251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Keys to the Study of Chemistry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448251"/>
            <a:ext cx="2133600" cy="365125"/>
          </a:xfrm>
          <a:prstGeom prst="rect">
            <a:avLst/>
          </a:prstGeom>
        </p:spPr>
        <p:txBody>
          <a:bodyPr/>
          <a:lstStyle/>
          <a:p>
            <a:fld id="{1BA9EE5E-515F-044C-B0A9-AFFF252EAE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725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CA" smtClean="0"/>
              <a:t>CHM1311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Keys to the Study of Chemistry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81E9490-10E1-104E-871D-E6D0D5DEEB2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83544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7772400" cy="990600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356176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r>
              <a:rPr lang="en-CA" smtClean="0"/>
              <a:t>CHM1311</a:t>
            </a:r>
            <a:endParaRPr lang="en-US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356176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Keys to the Study of Chemistry</a:t>
            </a:r>
            <a:endParaRPr lang="en-US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356176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E62F7F9A-D8F7-6041-8F32-4BD5F09757E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2297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GenChem Examp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6580367"/>
            <a:ext cx="9144000" cy="277633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100000">
                <a:schemeClr val="bg1"/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chem border.tiff"/>
          <p:cNvPicPr>
            <a:picLocks noChangeAspect="1"/>
          </p:cNvPicPr>
          <p:nvPr userDrawn="1"/>
        </p:nvPicPr>
        <p:blipFill>
          <a:blip r:embed="rId2">
            <a:alphaModFix am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49" y="5649203"/>
            <a:ext cx="4451726" cy="931164"/>
          </a:xfrm>
          <a:prstGeom prst="rect">
            <a:avLst/>
          </a:prstGeom>
        </p:spPr>
      </p:pic>
      <p:pic>
        <p:nvPicPr>
          <p:cNvPr id="9" name="Picture 8" descr="chem border.tiff"/>
          <p:cNvPicPr>
            <a:picLocks noChangeAspect="1"/>
          </p:cNvPicPr>
          <p:nvPr userDrawn="1"/>
        </p:nvPicPr>
        <p:blipFill>
          <a:blip r:embed="rId2">
            <a:alphaModFix am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5875" y="5649203"/>
            <a:ext cx="4451726" cy="93116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7768"/>
            <a:ext cx="8229600" cy="92697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none"/>
        </p:style>
        <p:txBody>
          <a:bodyPr>
            <a:normAutofit/>
          </a:bodyPr>
          <a:lstStyle>
            <a:lvl1pPr>
              <a:defRPr sz="4000" b="0">
                <a:solidFill>
                  <a:srgbClr val="000000"/>
                </a:solidFill>
              </a:defRPr>
            </a:lvl1pPr>
          </a:lstStyle>
          <a:p>
            <a:r>
              <a:rPr lang="en-CA" dirty="0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448251"/>
            <a:ext cx="2133600" cy="365125"/>
          </a:xfrm>
        </p:spPr>
        <p:txBody>
          <a:bodyPr/>
          <a:lstStyle/>
          <a:p>
            <a:r>
              <a:rPr lang="en-CA" smtClean="0"/>
              <a:t>CHM1311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448251"/>
            <a:ext cx="2895600" cy="365125"/>
          </a:xfrm>
        </p:spPr>
        <p:txBody>
          <a:bodyPr/>
          <a:lstStyle/>
          <a:p>
            <a:r>
              <a:rPr lang="en-US" smtClean="0"/>
              <a:t>Keys to the Study of Chemistry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448251"/>
            <a:ext cx="2133600" cy="365125"/>
          </a:xfrm>
        </p:spPr>
        <p:txBody>
          <a:bodyPr/>
          <a:lstStyle/>
          <a:p>
            <a:fld id="{14A430A1-FCA7-DD4F-A1EA-B73F82B57C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2106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092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98178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5333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r>
              <a:rPr lang="en-CA" smtClean="0"/>
              <a:t>CHM1311</a:t>
            </a: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5333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r>
              <a:rPr lang="en-US" smtClean="0"/>
              <a:t>Keys to the Study of Chemistry</a:t>
            </a: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45333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14A430A1-FCA7-DD4F-A1EA-B73F82B57C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2824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b="1" kern="1200">
          <a:solidFill>
            <a:schemeClr val="accent3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.jpeg"/><Relationship Id="rId5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7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2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4" Type="http://schemas.openxmlformats.org/officeDocument/2006/relationships/oleObject" Target="../embeddings/oleObject1.bin"/><Relationship Id="rId5" Type="http://schemas.openxmlformats.org/officeDocument/2006/relationships/image" Target="../media/image13.emf"/><Relationship Id="rId6" Type="http://schemas.openxmlformats.org/officeDocument/2006/relationships/oleObject" Target="../embeddings/oleObject2.bin"/><Relationship Id="rId7" Type="http://schemas.openxmlformats.org/officeDocument/2006/relationships/image" Target="../media/image14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49947" y="578271"/>
            <a:ext cx="7772400" cy="2418681"/>
          </a:xfrm>
        </p:spPr>
        <p:txBody>
          <a:bodyPr>
            <a:normAutofit/>
          </a:bodyPr>
          <a:lstStyle/>
          <a:p>
            <a:r>
              <a:rPr lang="en-US" dirty="0" smtClean="0"/>
              <a:t>Chapter 1:</a:t>
            </a:r>
            <a:br>
              <a:rPr lang="en-US" dirty="0" smtClean="0"/>
            </a:br>
            <a:r>
              <a:rPr lang="en-US" dirty="0" smtClean="0"/>
              <a:t>Keys to the Study of Chemistry</a:t>
            </a:r>
            <a:endParaRPr lang="en-US" dirty="0"/>
          </a:p>
        </p:txBody>
      </p:sp>
      <p:pic>
        <p:nvPicPr>
          <p:cNvPr id="16387" name="Picture 5" descr="01_03-01UN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951" b="10042"/>
          <a:stretch/>
        </p:blipFill>
        <p:spPr bwMode="auto">
          <a:xfrm>
            <a:off x="3025887" y="3918938"/>
            <a:ext cx="2914265" cy="1958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6" descr="01_06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56"/>
          <a:stretch>
            <a:fillRect/>
          </a:stretch>
        </p:blipFill>
        <p:spPr bwMode="auto">
          <a:xfrm>
            <a:off x="1043608" y="3717032"/>
            <a:ext cx="1728192" cy="2475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7" descr="01_13-10UNExr89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67"/>
          <a:stretch>
            <a:fillRect/>
          </a:stretch>
        </p:blipFill>
        <p:spPr bwMode="auto">
          <a:xfrm>
            <a:off x="6084168" y="4005064"/>
            <a:ext cx="2405518" cy="196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Properties of Matter</a:t>
            </a:r>
            <a:endParaRPr lang="en-US"/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Matter: occupies space and displays mass and inertia</a:t>
            </a:r>
          </a:p>
          <a:p>
            <a:r>
              <a:rPr lang="en-US" dirty="0" smtClean="0"/>
              <a:t>Composition: relative proportions of the components of a sample of matter</a:t>
            </a:r>
          </a:p>
          <a:p>
            <a:pPr lvl="2"/>
            <a:r>
              <a:rPr lang="en-US" dirty="0" smtClean="0"/>
              <a:t>ex. water is 11.19% H and 88.81% O </a:t>
            </a:r>
            <a:r>
              <a:rPr lang="en-US" i="1" dirty="0" smtClean="0"/>
              <a:t>by mass</a:t>
            </a:r>
            <a:endParaRPr lang="en-US" i="1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CA" smtClean="0"/>
              <a:t>CHM1311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Keys to the Study of Chemistry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4A430A1-FCA7-DD4F-A1EA-B73F82B57CC0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Properties of Matter</a:t>
            </a:r>
            <a:endParaRPr lang="en-CA"/>
          </a:p>
        </p:txBody>
      </p:sp>
      <p:sp>
        <p:nvSpPr>
          <p:cNvPr id="21510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70073"/>
            <a:ext cx="8229600" cy="4175151"/>
          </a:xfrm>
        </p:spPr>
        <p:txBody>
          <a:bodyPr>
            <a:noAutofit/>
          </a:bodyPr>
          <a:lstStyle/>
          <a:p>
            <a:pPr>
              <a:spcAft>
                <a:spcPts val="600"/>
              </a:spcAft>
            </a:pPr>
            <a:r>
              <a:rPr lang="en-CA" sz="2400" dirty="0" smtClean="0">
                <a:solidFill>
                  <a:srgbClr val="9D3232"/>
                </a:solidFill>
              </a:rPr>
              <a:t>Physical property:</a:t>
            </a:r>
          </a:p>
          <a:p>
            <a:pPr lvl="1">
              <a:spcAft>
                <a:spcPts val="600"/>
              </a:spcAft>
            </a:pPr>
            <a:r>
              <a:rPr lang="en-CA" sz="2000" dirty="0" smtClean="0"/>
              <a:t>a property that can be measured or observed without changing the matter’s composition</a:t>
            </a:r>
          </a:p>
          <a:p>
            <a:pPr>
              <a:spcAft>
                <a:spcPts val="600"/>
              </a:spcAft>
            </a:pPr>
            <a:r>
              <a:rPr lang="en-CA" sz="2400" dirty="0" smtClean="0">
                <a:solidFill>
                  <a:srgbClr val="9D3232"/>
                </a:solidFill>
              </a:rPr>
              <a:t>Chemical property:</a:t>
            </a:r>
          </a:p>
          <a:p>
            <a:pPr lvl="1">
              <a:spcAft>
                <a:spcPts val="600"/>
              </a:spcAft>
            </a:pPr>
            <a:r>
              <a:rPr lang="en-CA" sz="2000" dirty="0" smtClean="0"/>
              <a:t>a property that comes with observing a change in chemical composition</a:t>
            </a:r>
          </a:p>
          <a:p>
            <a:pPr>
              <a:spcAft>
                <a:spcPts val="600"/>
              </a:spcAft>
            </a:pPr>
            <a:r>
              <a:rPr lang="en-CA" sz="2400" dirty="0" smtClean="0">
                <a:solidFill>
                  <a:srgbClr val="9D3232"/>
                </a:solidFill>
              </a:rPr>
              <a:t>Extensive property: </a:t>
            </a:r>
          </a:p>
          <a:p>
            <a:pPr lvl="1">
              <a:spcAft>
                <a:spcPts val="600"/>
              </a:spcAft>
            </a:pPr>
            <a:r>
              <a:rPr lang="en-CA" sz="2000" dirty="0" smtClean="0"/>
              <a:t>depends on the quantity of matter present</a:t>
            </a:r>
          </a:p>
          <a:p>
            <a:pPr>
              <a:spcAft>
                <a:spcPts val="600"/>
              </a:spcAft>
            </a:pPr>
            <a:r>
              <a:rPr lang="en-CA" sz="2400" dirty="0" smtClean="0">
                <a:solidFill>
                  <a:srgbClr val="9D3232"/>
                </a:solidFill>
              </a:rPr>
              <a:t>Intensive property: </a:t>
            </a:r>
          </a:p>
          <a:p>
            <a:pPr lvl="1">
              <a:spcAft>
                <a:spcPts val="600"/>
              </a:spcAft>
            </a:pPr>
            <a:r>
              <a:rPr lang="en-CA" sz="2000" dirty="0" smtClean="0"/>
              <a:t>does NOT depend on the quantity of matter present	</a:t>
            </a:r>
            <a:endParaRPr lang="en-CA" sz="2000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CA" smtClean="0"/>
              <a:t>CHM1311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Keys to the Study of Chemistry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4A430A1-FCA7-DD4F-A1EA-B73F82B57CC0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 example: Copper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CHM1311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Keys to the Study of Chemistry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430A1-FCA7-DD4F-A1EA-B73F82B57CC0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9" name="Picture 2" descr="C:\Users\c_gillespie-lopes\Documents\Silberberg Images\siL52070_ch01\siL52070_tb01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196752"/>
            <a:ext cx="5687376" cy="5303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25137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Energy and Chemistry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CHM1311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Keys to the Study of Chemistry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430A1-FCA7-DD4F-A1EA-B73F82B57CC0}" type="slidenum">
              <a:rPr lang="en-US" smtClean="0"/>
              <a:pPr/>
              <a:t>5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43014742"/>
              </p:ext>
            </p:extLst>
          </p:nvPr>
        </p:nvGraphicFramePr>
        <p:xfrm>
          <a:off x="1475656" y="980728"/>
          <a:ext cx="6096000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Picture 2" descr="C:\Users\c_gillespie-lopes\Documents\Silberberg Images\siL52070_ch01\siL52070_0103L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063" b="10293"/>
          <a:stretch/>
        </p:blipFill>
        <p:spPr bwMode="auto">
          <a:xfrm>
            <a:off x="124719" y="2924944"/>
            <a:ext cx="8886507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4837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Measuring Matter</a:t>
            </a:r>
            <a:endParaRPr lang="en-CA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CHM1311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Keys to the Study of Chemistry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430A1-FCA7-DD4F-A1EA-B73F82B57CC0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10244" name="AutoShape 4"/>
          <p:cNvSpPr>
            <a:spLocks noChangeArrowheads="1"/>
          </p:cNvSpPr>
          <p:nvPr/>
        </p:nvSpPr>
        <p:spPr bwMode="auto">
          <a:xfrm>
            <a:off x="533400" y="1329903"/>
            <a:ext cx="8001000" cy="442913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CA" sz="2000" i="1" dirty="0">
                <a:latin typeface="Century" charset="0"/>
              </a:rPr>
              <a:t>an observed measurement not followed by a unit is meaningless!</a:t>
            </a:r>
          </a:p>
        </p:txBody>
      </p:sp>
      <p:pic>
        <p:nvPicPr>
          <p:cNvPr id="10" name="Picture 3" descr="C:\Users\c_gillespie-lopes\Documents\Silberberg Images\siL52070_ch01\siL52070_tb01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600" y="2538576"/>
            <a:ext cx="8091000" cy="2834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Who cares about units anyway?</a:t>
            </a:r>
            <a:endParaRPr lang="en-CA" dirty="0"/>
          </a:p>
        </p:txBody>
      </p:sp>
      <p:sp>
        <p:nvSpPr>
          <p:cNvPr id="31750" name="Rectangle 3"/>
          <p:cNvSpPr>
            <a:spLocks noGrp="1" noChangeArrowheads="1"/>
          </p:cNvSpPr>
          <p:nvPr>
            <p:ph idx="1"/>
          </p:nvPr>
        </p:nvSpPr>
        <p:spPr>
          <a:xfrm>
            <a:off x="4860032" y="1298178"/>
            <a:ext cx="3826768" cy="4525963"/>
          </a:xfrm>
        </p:spPr>
        <p:txBody>
          <a:bodyPr>
            <a:normAutofit fontScale="70000" lnSpcReduction="20000"/>
          </a:bodyPr>
          <a:lstStyle/>
          <a:p>
            <a:r>
              <a:rPr lang="en-CA" dirty="0" smtClean="0"/>
              <a:t>Mars Climate </a:t>
            </a:r>
            <a:r>
              <a:rPr lang="en-CA" dirty="0" err="1" smtClean="0"/>
              <a:t>Orbiter</a:t>
            </a:r>
            <a:endParaRPr lang="en-CA" dirty="0" smtClean="0"/>
          </a:p>
          <a:p>
            <a:r>
              <a:rPr lang="en-CA" dirty="0" smtClean="0"/>
              <a:t>probe sent by NASA to Mars to study its weather</a:t>
            </a:r>
          </a:p>
          <a:p>
            <a:r>
              <a:rPr lang="en-CA" dirty="0" smtClean="0"/>
              <a:t>the $168 million probe was destroyed in 1999 after entering the Martian atmosphere</a:t>
            </a:r>
          </a:p>
          <a:p>
            <a:r>
              <a:rPr lang="en-CA" dirty="0" smtClean="0"/>
              <a:t>desired altitude</a:t>
            </a:r>
            <a:r>
              <a:rPr lang="en-CA" altLang="ja-JP" dirty="0" smtClean="0"/>
              <a:t>: </a:t>
            </a:r>
            <a:r>
              <a:rPr lang="en-CA" dirty="0" smtClean="0"/>
              <a:t>140-150 km</a:t>
            </a:r>
          </a:p>
          <a:p>
            <a:r>
              <a:rPr lang="en-CA" dirty="0" smtClean="0"/>
              <a:t>altitude attained: 57 km</a:t>
            </a:r>
          </a:p>
          <a:p>
            <a:r>
              <a:rPr lang="en-CA" dirty="0" smtClean="0"/>
              <a:t>investigation revealed that the on board computer used SI units, while the computers on Earth were using BE units</a:t>
            </a:r>
            <a:endParaRPr lang="en-CA" dirty="0"/>
          </a:p>
        </p:txBody>
      </p:sp>
      <p:pic>
        <p:nvPicPr>
          <p:cNvPr id="31751" name="Picture 4" descr="Mars_Climate_Orbiter_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2" r="17851"/>
          <a:stretch>
            <a:fillRect/>
          </a:stretch>
        </p:blipFill>
        <p:spPr bwMode="auto">
          <a:xfrm>
            <a:off x="899592" y="1412776"/>
            <a:ext cx="3627679" cy="4154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Date Placeholder 6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CA" smtClean="0"/>
              <a:t>CHM1311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Keys to the Study of Chemistry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4A430A1-FCA7-DD4F-A1EA-B73F82B57CC0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SI Prefixes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CHM1311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Keys to the Study of Chemistry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01EC0-43A3-9347-B357-F0A90190E08C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9" name="Picture 2" descr="C:\Users\c_gillespie-lopes\Documents\Silberberg Images\siL52070_ch01\siL52070_tb010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28"/>
          <a:stretch/>
        </p:blipFill>
        <p:spPr bwMode="auto">
          <a:xfrm>
            <a:off x="1115616" y="1124744"/>
            <a:ext cx="7067089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Dimensional Analysis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CHM1311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Keys to the Study of Chemistry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01EC0-43A3-9347-B357-F0A90190E08C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457200" y="1298178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CA" dirty="0" smtClean="0"/>
              <a:t>use </a:t>
            </a:r>
            <a:r>
              <a:rPr lang="en-CA" dirty="0"/>
              <a:t>conversion </a:t>
            </a:r>
            <a:r>
              <a:rPr lang="en-CA" dirty="0" smtClean="0"/>
              <a:t>factors to convert a quantity from one unit to another</a:t>
            </a:r>
            <a:endParaRPr lang="en-CA" dirty="0"/>
          </a:p>
        </p:txBody>
      </p:sp>
      <p:sp>
        <p:nvSpPr>
          <p:cNvPr id="8" name="AutoShape 6"/>
          <p:cNvSpPr>
            <a:spLocks noChangeArrowheads="1"/>
          </p:cNvSpPr>
          <p:nvPr/>
        </p:nvSpPr>
        <p:spPr bwMode="auto">
          <a:xfrm>
            <a:off x="304800" y="3717032"/>
            <a:ext cx="2371725" cy="919163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CA">
                <a:latin typeface="Century" charset="0"/>
              </a:rPr>
              <a:t>Quantity with desired unit</a:t>
            </a:r>
          </a:p>
        </p:txBody>
      </p:sp>
      <p:sp>
        <p:nvSpPr>
          <p:cNvPr id="9" name="AutoShape 10"/>
          <p:cNvSpPr>
            <a:spLocks noChangeArrowheads="1"/>
          </p:cNvSpPr>
          <p:nvPr/>
        </p:nvSpPr>
        <p:spPr bwMode="auto">
          <a:xfrm>
            <a:off x="3465513" y="3717032"/>
            <a:ext cx="2371725" cy="919163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CA" dirty="0">
                <a:latin typeface="Century" charset="0"/>
              </a:rPr>
              <a:t>Quantity with given unit</a:t>
            </a:r>
          </a:p>
        </p:txBody>
      </p:sp>
      <p:sp>
        <p:nvSpPr>
          <p:cNvPr id="10" name="AutoShape 11"/>
          <p:cNvSpPr>
            <a:spLocks noChangeArrowheads="1"/>
          </p:cNvSpPr>
          <p:nvPr/>
        </p:nvSpPr>
        <p:spPr bwMode="auto">
          <a:xfrm>
            <a:off x="6629400" y="3717032"/>
            <a:ext cx="2333625" cy="919163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CA" dirty="0">
                <a:latin typeface="Century" charset="0"/>
              </a:rPr>
              <a:t>Conversion factor</a:t>
            </a:r>
          </a:p>
        </p:txBody>
      </p:sp>
      <p:sp>
        <p:nvSpPr>
          <p:cNvPr id="11" name="Text Box 12"/>
          <p:cNvSpPr txBox="1">
            <a:spLocks noChangeArrowheads="1"/>
          </p:cNvSpPr>
          <p:nvPr/>
        </p:nvSpPr>
        <p:spPr bwMode="auto">
          <a:xfrm>
            <a:off x="2824163" y="3826570"/>
            <a:ext cx="4921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CA" sz="4000">
                <a:latin typeface="Optima" charset="0"/>
              </a:rPr>
              <a:t>=</a:t>
            </a:r>
          </a:p>
        </p:txBody>
      </p:sp>
      <p:sp>
        <p:nvSpPr>
          <p:cNvPr id="12" name="Text Box 13"/>
          <p:cNvSpPr txBox="1">
            <a:spLocks noChangeArrowheads="1"/>
          </p:cNvSpPr>
          <p:nvPr/>
        </p:nvSpPr>
        <p:spPr bwMode="auto">
          <a:xfrm>
            <a:off x="5984875" y="3826570"/>
            <a:ext cx="47095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CA" sz="4000" dirty="0">
                <a:latin typeface="+mj-lt"/>
              </a:rPr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19755745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14912" y="4133590"/>
            <a:ext cx="2388568" cy="79208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1280552" y="4133590"/>
            <a:ext cx="3096344" cy="79208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4788024" y="2204864"/>
            <a:ext cx="2736304" cy="79208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/>
          <p:cNvSpPr/>
          <p:nvPr/>
        </p:nvSpPr>
        <p:spPr>
          <a:xfrm>
            <a:off x="1691680" y="2204864"/>
            <a:ext cx="2736304" cy="79208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Length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3000"/>
              </a:spcAft>
            </a:pPr>
            <a:r>
              <a:rPr lang="en-US" dirty="0" smtClean="0"/>
              <a:t>typical macroscopic units:</a:t>
            </a:r>
          </a:p>
          <a:p>
            <a:pPr marL="0" indent="0" algn="ctr">
              <a:spcAft>
                <a:spcPts val="3000"/>
              </a:spcAft>
              <a:buNone/>
            </a:pPr>
            <a:r>
              <a:rPr lang="en-US" dirty="0" smtClean="0"/>
              <a:t>1 cm = 10 mm		     100 cm = 1 m</a:t>
            </a:r>
            <a:endParaRPr lang="en-US" dirty="0"/>
          </a:p>
          <a:p>
            <a:pPr>
              <a:spcAft>
                <a:spcPts val="3000"/>
              </a:spcAft>
            </a:pPr>
            <a:r>
              <a:rPr lang="en-US" dirty="0" smtClean="0"/>
              <a:t>typical microscopic units:</a:t>
            </a:r>
          </a:p>
          <a:p>
            <a:pPr marL="0" indent="0">
              <a:spcAft>
                <a:spcPts val="3000"/>
              </a:spcAft>
              <a:buNone/>
            </a:pPr>
            <a:r>
              <a:rPr lang="en-US" dirty="0" smtClean="0"/>
              <a:t>		1 nm = 1 x 10</a:t>
            </a:r>
            <a:r>
              <a:rPr lang="en-US" baseline="30000" dirty="0" smtClean="0"/>
              <a:t>–9</a:t>
            </a:r>
            <a:r>
              <a:rPr lang="en-US" dirty="0" smtClean="0"/>
              <a:t> m		  10 </a:t>
            </a:r>
            <a:r>
              <a:rPr lang="en-US" dirty="0" err="1" smtClean="0"/>
              <a:t>Å</a:t>
            </a:r>
            <a:r>
              <a:rPr lang="en-US" dirty="0" smtClean="0"/>
              <a:t> = 1 nm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CA" smtClean="0"/>
              <a:t>CHM1311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Keys to the Study of Chemistry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9101EC0-43A3-9347-B357-F0A90190E08C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84609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Volume</a:t>
            </a:r>
            <a:endParaRPr lang="en-US"/>
          </a:p>
        </p:txBody>
      </p:sp>
      <p:sp>
        <p:nvSpPr>
          <p:cNvPr id="3789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98178"/>
            <a:ext cx="3826768" cy="4525963"/>
          </a:xfrm>
        </p:spPr>
        <p:txBody>
          <a:bodyPr>
            <a:normAutofit/>
          </a:bodyPr>
          <a:lstStyle/>
          <a:p>
            <a:r>
              <a:rPr lang="en-US" sz="2800" dirty="0" smtClean="0"/>
              <a:t>volume: the size of a cube (ex. m</a:t>
            </a:r>
            <a:r>
              <a:rPr lang="en-US" sz="2800" baseline="30000" dirty="0" smtClean="0"/>
              <a:t>3</a:t>
            </a:r>
            <a:r>
              <a:rPr lang="en-US" sz="2800" dirty="0" smtClean="0"/>
              <a:t>)</a:t>
            </a:r>
          </a:p>
          <a:p>
            <a:r>
              <a:rPr lang="en-US" sz="2800" dirty="0" smtClean="0"/>
              <a:t>we will most often use the </a:t>
            </a:r>
            <a:r>
              <a:rPr lang="en-US" sz="2800" dirty="0" err="1" smtClean="0"/>
              <a:t>litre</a:t>
            </a:r>
            <a:r>
              <a:rPr lang="en-US" sz="2800" dirty="0" smtClean="0"/>
              <a:t> (L) for measuring volumes</a:t>
            </a:r>
            <a:endParaRPr lang="en-US" sz="2800" dirty="0"/>
          </a:p>
        </p:txBody>
      </p:sp>
      <p:pic>
        <p:nvPicPr>
          <p:cNvPr id="37893" name="Picture 6" descr="006 Figure 1-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655"/>
          <a:stretch>
            <a:fillRect/>
          </a:stretch>
        </p:blipFill>
        <p:spPr bwMode="auto">
          <a:xfrm>
            <a:off x="4114800" y="1752600"/>
            <a:ext cx="4310063" cy="407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6" name="AutoShape 8"/>
          <p:cNvSpPr>
            <a:spLocks noChangeArrowheads="1"/>
          </p:cNvSpPr>
          <p:nvPr/>
        </p:nvSpPr>
        <p:spPr bwMode="auto">
          <a:xfrm>
            <a:off x="1066800" y="3836640"/>
            <a:ext cx="2362200" cy="6858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dirty="0">
                <a:latin typeface="Century" charset="0"/>
              </a:rPr>
              <a:t>1000 mL = 1 L</a:t>
            </a:r>
          </a:p>
        </p:txBody>
      </p:sp>
      <p:sp>
        <p:nvSpPr>
          <p:cNvPr id="12297" name="AutoShape 9"/>
          <p:cNvSpPr>
            <a:spLocks noChangeArrowheads="1"/>
          </p:cNvSpPr>
          <p:nvPr/>
        </p:nvSpPr>
        <p:spPr bwMode="auto">
          <a:xfrm>
            <a:off x="1066800" y="4797152"/>
            <a:ext cx="2362200" cy="6858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dirty="0">
                <a:latin typeface="Century" charset="0"/>
              </a:rPr>
              <a:t>1000 L = 1 m</a:t>
            </a:r>
            <a:r>
              <a:rPr lang="en-US" baseline="30000" dirty="0">
                <a:latin typeface="Century" charset="0"/>
              </a:rPr>
              <a:t>3</a:t>
            </a:r>
            <a:endParaRPr lang="en-US" dirty="0">
              <a:latin typeface="Century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CA" smtClean="0"/>
              <a:t>CHM1311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Keys to the Study of Chemistry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4A430A1-FCA7-DD4F-A1EA-B73F82B57CC0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6" grpId="0" animBg="1"/>
      <p:bldP spid="1229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Mass</a:t>
            </a:r>
            <a:endParaRPr lang="en-CA" dirty="0"/>
          </a:p>
        </p:txBody>
      </p:sp>
      <p:sp>
        <p:nvSpPr>
          <p:cNvPr id="3584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smtClean="0"/>
              <a:t>mass:	</a:t>
            </a:r>
          </a:p>
          <a:p>
            <a:pPr lvl="1"/>
            <a:r>
              <a:rPr lang="en-CA" smtClean="0"/>
              <a:t>measures the quantity of matter in an object</a:t>
            </a:r>
          </a:p>
          <a:p>
            <a:r>
              <a:rPr lang="en-CA" smtClean="0"/>
              <a:t>weight:	</a:t>
            </a:r>
          </a:p>
          <a:p>
            <a:pPr lvl="1"/>
            <a:r>
              <a:rPr lang="en-CA" smtClean="0"/>
              <a:t>the force of gravity on an object</a:t>
            </a:r>
            <a:endParaRPr lang="en-CA"/>
          </a:p>
        </p:txBody>
      </p:sp>
      <p:sp>
        <p:nvSpPr>
          <p:cNvPr id="11268" name="AutoShape 4"/>
          <p:cNvSpPr>
            <a:spLocks noChangeArrowheads="1"/>
          </p:cNvSpPr>
          <p:nvPr/>
        </p:nvSpPr>
        <p:spPr bwMode="auto">
          <a:xfrm>
            <a:off x="3131840" y="4581128"/>
            <a:ext cx="2514600" cy="9144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CA" sz="2800" dirty="0">
                <a:latin typeface="Century" charset="0"/>
              </a:rPr>
              <a:t>1 kg = 1000 g</a:t>
            </a:r>
          </a:p>
        </p:txBody>
      </p:sp>
      <p:sp>
        <p:nvSpPr>
          <p:cNvPr id="35848" name="Text Box 5"/>
          <p:cNvSpPr txBox="1">
            <a:spLocks noChangeArrowheads="1"/>
          </p:cNvSpPr>
          <p:nvPr/>
        </p:nvSpPr>
        <p:spPr bwMode="auto">
          <a:xfrm>
            <a:off x="381000" y="3810000"/>
            <a:ext cx="83058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CA" i="1" dirty="0">
                <a:latin typeface="+mj-lt"/>
              </a:rPr>
              <a:t>The kilogram (kg) is the official SI unit, but we will most often use the gram (g):	</a:t>
            </a:r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CA" smtClean="0"/>
              <a:t>CHM1311</a:t>
            </a:r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Keys to the Study of Chemistry</a:t>
            </a:r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4A430A1-FCA7-DD4F-A1EA-B73F82B57CC0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Fig. 1.9: A Useful Reference…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CHM1311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Keys to the Study of Chemistry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430A1-FCA7-DD4F-A1EA-B73F82B57CC0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7" name="Picture 2" descr="C:\Users\c_gillespie-lopes\Documents\Silberberg Images\siL52070_ch01\siL52070_0109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104" y="1238190"/>
            <a:ext cx="6677766" cy="5303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20831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Temperature</a:t>
            </a:r>
            <a:endParaRPr lang="en-US"/>
          </a:p>
        </p:txBody>
      </p:sp>
      <p:sp>
        <p:nvSpPr>
          <p:cNvPr id="39942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en-US" sz="2800" dirty="0" smtClean="0"/>
              <a:t>the SI unit is the kelvin (K)</a:t>
            </a:r>
          </a:p>
          <a:p>
            <a:pPr>
              <a:spcAft>
                <a:spcPts val="1200"/>
              </a:spcAft>
            </a:pPr>
            <a:r>
              <a:rPr lang="en-US" sz="2800" dirty="0" smtClean="0"/>
              <a:t>absolute zero temperature is 0 K or -273.15ºC</a:t>
            </a:r>
          </a:p>
          <a:p>
            <a:pPr>
              <a:spcAft>
                <a:spcPts val="1200"/>
              </a:spcAft>
            </a:pPr>
            <a:r>
              <a:rPr lang="en-US" sz="2800" dirty="0" smtClean="0"/>
              <a:t>the freezing point of water is 273.15 K or 0ºC</a:t>
            </a:r>
          </a:p>
          <a:p>
            <a:pPr>
              <a:spcAft>
                <a:spcPts val="1200"/>
              </a:spcAft>
            </a:pPr>
            <a:r>
              <a:rPr lang="en-US" sz="2800" dirty="0" smtClean="0"/>
              <a:t>the boiling point of water is 373.15 K or 100ºC</a:t>
            </a:r>
            <a:endParaRPr lang="en-US" sz="2800" dirty="0"/>
          </a:p>
        </p:txBody>
      </p:sp>
      <p:sp>
        <p:nvSpPr>
          <p:cNvPr id="19460" name="AutoShape 4"/>
          <p:cNvSpPr>
            <a:spLocks noChangeArrowheads="1"/>
          </p:cNvSpPr>
          <p:nvPr/>
        </p:nvSpPr>
        <p:spPr bwMode="auto">
          <a:xfrm>
            <a:off x="523056" y="4365104"/>
            <a:ext cx="8153400" cy="6858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dirty="0">
                <a:latin typeface="Century" charset="0"/>
              </a:rPr>
              <a:t>A</a:t>
            </a:r>
            <a:r>
              <a:rPr lang="en-US" dirty="0" smtClean="0">
                <a:latin typeface="Century" charset="0"/>
              </a:rPr>
              <a:t>lways </a:t>
            </a:r>
            <a:r>
              <a:rPr lang="en-US" dirty="0">
                <a:latin typeface="Century" charset="0"/>
              </a:rPr>
              <a:t>use the temperature in K in your calculations!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CA" smtClean="0"/>
              <a:t>CHM1311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Keys to the Study of Chemistry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4A430A1-FCA7-DD4F-A1EA-B73F82B57CC0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Scientific measurements</a:t>
            </a:r>
            <a:endParaRPr lang="en-US"/>
          </a:p>
        </p:txBody>
      </p:sp>
      <p:sp>
        <p:nvSpPr>
          <p:cNvPr id="4608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en-US" sz="2800" dirty="0" smtClean="0">
                <a:solidFill>
                  <a:srgbClr val="4B734B"/>
                </a:solidFill>
              </a:rPr>
              <a:t>Scientific notation:  </a:t>
            </a:r>
            <a:r>
              <a:rPr lang="en-US" sz="2800" dirty="0" smtClean="0"/>
              <a:t>N x 10</a:t>
            </a:r>
            <a:r>
              <a:rPr lang="en-US" sz="2800" baseline="30000" dirty="0" smtClean="0"/>
              <a:t>n</a:t>
            </a:r>
          </a:p>
          <a:p>
            <a:pPr marL="0" indent="0" algn="ctr">
              <a:buNone/>
            </a:pPr>
            <a:r>
              <a:rPr lang="en-US" sz="2400" dirty="0" smtClean="0"/>
              <a:t>6.022 x 10</a:t>
            </a:r>
            <a:r>
              <a:rPr lang="en-US" sz="2400" baseline="30000" dirty="0" smtClean="0"/>
              <a:t>23</a:t>
            </a:r>
            <a:r>
              <a:rPr lang="en-US" sz="2400" dirty="0" smtClean="0"/>
              <a:t>  instead of   602 204 500 000 000 000 000 000</a:t>
            </a:r>
          </a:p>
          <a:p>
            <a:pPr marL="0" indent="0" algn="ctr">
              <a:buNone/>
            </a:pPr>
            <a:endParaRPr lang="en-US" sz="2400" dirty="0" smtClean="0"/>
          </a:p>
          <a:p>
            <a:r>
              <a:rPr lang="en-US" sz="2800" dirty="0" smtClean="0">
                <a:solidFill>
                  <a:srgbClr val="4B734B"/>
                </a:solidFill>
              </a:rPr>
              <a:t>Significant figures</a:t>
            </a:r>
          </a:p>
          <a:p>
            <a:pPr lvl="1"/>
            <a:r>
              <a:rPr lang="en-US" sz="2400" dirty="0" smtClean="0"/>
              <a:t>digits considered to be significant in the calculation or measurement of a quantity</a:t>
            </a:r>
            <a:endParaRPr lang="en-US" sz="2400" dirty="0"/>
          </a:p>
        </p:txBody>
      </p:sp>
      <p:pic>
        <p:nvPicPr>
          <p:cNvPr id="46087" name="Picture 6" descr="Electronic-Balance-LED-HX-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3341" y="4005064"/>
            <a:ext cx="2309139" cy="1847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7" name="AutoShape 7"/>
          <p:cNvSpPr>
            <a:spLocks noChangeArrowheads="1"/>
          </p:cNvSpPr>
          <p:nvPr/>
        </p:nvSpPr>
        <p:spPr bwMode="auto">
          <a:xfrm>
            <a:off x="990600" y="4191000"/>
            <a:ext cx="5257800" cy="13716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2000">
                <a:latin typeface="Century" charset="0"/>
              </a:rPr>
              <a:t>this balance is precise to ±0.01 kg </a:t>
            </a:r>
          </a:p>
          <a:p>
            <a:pPr algn="ctr"/>
            <a:r>
              <a:rPr lang="en-US" sz="2000">
                <a:latin typeface="Century" charset="0"/>
              </a:rPr>
              <a:t>an object that has a mass of 6.732 kg</a:t>
            </a:r>
          </a:p>
          <a:p>
            <a:pPr algn="ctr"/>
            <a:r>
              <a:rPr lang="en-US" sz="2000">
                <a:latin typeface="Century" charset="0"/>
              </a:rPr>
              <a:t> will give a measurement of  __________ kg</a:t>
            </a:r>
          </a:p>
        </p:txBody>
      </p:sp>
      <p:sp>
        <p:nvSpPr>
          <p:cNvPr id="20488" name="Text Box 8"/>
          <p:cNvSpPr txBox="1">
            <a:spLocks noChangeArrowheads="1"/>
          </p:cNvSpPr>
          <p:nvPr/>
        </p:nvSpPr>
        <p:spPr bwMode="auto">
          <a:xfrm>
            <a:off x="4343400" y="4953000"/>
            <a:ext cx="1828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000">
                <a:latin typeface="Century" charset="0"/>
              </a:rPr>
              <a:t>6.73 ± 0.01</a:t>
            </a:r>
            <a:endParaRPr lang="fr-FR" sz="2000">
              <a:latin typeface="Century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CA" smtClean="0"/>
              <a:t>CHM1311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Keys to the Study of Chemistry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4A430A1-FCA7-DD4F-A1EA-B73F82B57CC0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Rules for sig figs…</a:t>
            </a:r>
            <a:endParaRPr lang="en-US"/>
          </a:p>
        </p:txBody>
      </p:sp>
      <p:sp>
        <p:nvSpPr>
          <p:cNvPr id="48134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Aft>
                <a:spcPts val="7200"/>
              </a:spcAft>
            </a:pPr>
            <a:r>
              <a:rPr lang="en-US" sz="2800" dirty="0" smtClean="0"/>
              <a:t>all non zero digits are significant</a:t>
            </a:r>
          </a:p>
          <a:p>
            <a:pPr>
              <a:spcAft>
                <a:spcPts val="7200"/>
              </a:spcAft>
            </a:pPr>
            <a:r>
              <a:rPr lang="en-US" sz="2800" dirty="0" smtClean="0"/>
              <a:t>zeros between two sig figs are also significant	</a:t>
            </a:r>
          </a:p>
          <a:p>
            <a:pPr>
              <a:spcAft>
                <a:spcPts val="7200"/>
              </a:spcAft>
            </a:pPr>
            <a:r>
              <a:rPr lang="en-US" sz="2800" dirty="0" smtClean="0"/>
              <a:t>zeros to the left of a sig fig are not significant																			</a:t>
            </a:r>
            <a:endParaRPr lang="en-US" sz="2800" dirty="0"/>
          </a:p>
        </p:txBody>
      </p:sp>
      <p:sp>
        <p:nvSpPr>
          <p:cNvPr id="21508" name="AutoShape 4"/>
          <p:cNvSpPr>
            <a:spLocks noChangeArrowheads="1"/>
          </p:cNvSpPr>
          <p:nvPr/>
        </p:nvSpPr>
        <p:spPr bwMode="auto">
          <a:xfrm>
            <a:off x="1981200" y="1988840"/>
            <a:ext cx="5715000" cy="5334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dirty="0">
                <a:latin typeface="Century" charset="0"/>
              </a:rPr>
              <a:t>6.732 kg has __ significant figures</a:t>
            </a:r>
          </a:p>
        </p:txBody>
      </p:sp>
      <p:sp>
        <p:nvSpPr>
          <p:cNvPr id="21509" name="AutoShape 5"/>
          <p:cNvSpPr>
            <a:spLocks noChangeArrowheads="1"/>
          </p:cNvSpPr>
          <p:nvPr/>
        </p:nvSpPr>
        <p:spPr bwMode="auto">
          <a:xfrm>
            <a:off x="1981200" y="3429000"/>
            <a:ext cx="5715000" cy="5334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latin typeface="Century" charset="0"/>
              </a:rPr>
              <a:t>6.0061 kg has __ significant figures</a:t>
            </a:r>
          </a:p>
        </p:txBody>
      </p:sp>
      <p:sp>
        <p:nvSpPr>
          <p:cNvPr id="21510" name="AutoShape 6"/>
          <p:cNvSpPr>
            <a:spLocks noChangeArrowheads="1"/>
          </p:cNvSpPr>
          <p:nvPr/>
        </p:nvSpPr>
        <p:spPr bwMode="auto">
          <a:xfrm>
            <a:off x="1981200" y="4941168"/>
            <a:ext cx="5715000" cy="5334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latin typeface="Century" charset="0"/>
              </a:rPr>
              <a:t>0.0502 kg has __ significant figures</a:t>
            </a:r>
          </a:p>
        </p:txBody>
      </p:sp>
      <p:sp>
        <p:nvSpPr>
          <p:cNvPr id="21513" name="Text Box 9"/>
          <p:cNvSpPr txBox="1">
            <a:spLocks noChangeArrowheads="1"/>
          </p:cNvSpPr>
          <p:nvPr/>
        </p:nvSpPr>
        <p:spPr bwMode="auto">
          <a:xfrm>
            <a:off x="4294188" y="1988840"/>
            <a:ext cx="3540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>
                <a:latin typeface="Century" charset="0"/>
              </a:rPr>
              <a:t>4</a:t>
            </a:r>
          </a:p>
        </p:txBody>
      </p:sp>
      <p:sp>
        <p:nvSpPr>
          <p:cNvPr id="21514" name="Text Box 10"/>
          <p:cNvSpPr txBox="1">
            <a:spLocks noChangeArrowheads="1"/>
          </p:cNvSpPr>
          <p:nvPr/>
        </p:nvSpPr>
        <p:spPr bwMode="auto">
          <a:xfrm>
            <a:off x="4370388" y="3429000"/>
            <a:ext cx="3540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>
                <a:latin typeface="Century" charset="0"/>
              </a:rPr>
              <a:t>5</a:t>
            </a:r>
          </a:p>
        </p:txBody>
      </p:sp>
      <p:sp>
        <p:nvSpPr>
          <p:cNvPr id="21515" name="Text Box 11"/>
          <p:cNvSpPr txBox="1">
            <a:spLocks noChangeArrowheads="1"/>
          </p:cNvSpPr>
          <p:nvPr/>
        </p:nvSpPr>
        <p:spPr bwMode="auto">
          <a:xfrm>
            <a:off x="4370388" y="4941168"/>
            <a:ext cx="3540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>
                <a:latin typeface="Century" charset="0"/>
              </a:rPr>
              <a:t>3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CA" smtClean="0"/>
              <a:t>CHM1311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Keys to the Study of Chemistry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4A430A1-FCA7-DD4F-A1EA-B73F82B57CC0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3" grpId="0"/>
      <p:bldP spid="21514" grpId="0"/>
      <p:bldP spid="215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Rules for sig figs…</a:t>
            </a:r>
            <a:endParaRPr lang="en-US"/>
          </a:p>
        </p:txBody>
      </p:sp>
      <p:sp>
        <p:nvSpPr>
          <p:cNvPr id="50182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Aft>
                <a:spcPts val="6000"/>
              </a:spcAft>
            </a:pPr>
            <a:r>
              <a:rPr lang="en-US" sz="2400" dirty="0" smtClean="0"/>
              <a:t>if the value is greater than 1, all zeros to the right of the decimal point are significant</a:t>
            </a:r>
          </a:p>
          <a:p>
            <a:r>
              <a:rPr lang="en-US" sz="2400" dirty="0" smtClean="0"/>
              <a:t>when converting to scientific notation, it may sometimes be ambiguous whether </a:t>
            </a:r>
            <a:r>
              <a:rPr lang="ja-JP" altLang="en-US" sz="2400" dirty="0" smtClean="0"/>
              <a:t>“</a:t>
            </a:r>
            <a:r>
              <a:rPr lang="en-US" sz="2400" dirty="0" smtClean="0"/>
              <a:t>hanging zeros</a:t>
            </a:r>
            <a:r>
              <a:rPr lang="ja-JP" altLang="en-US" sz="2400" dirty="0" smtClean="0"/>
              <a:t>”</a:t>
            </a:r>
            <a:r>
              <a:rPr lang="en-US" sz="2400" dirty="0" smtClean="0"/>
              <a:t> are significant or not</a:t>
            </a:r>
            <a:endParaRPr lang="en-US" sz="2400" dirty="0"/>
          </a:p>
        </p:txBody>
      </p:sp>
      <p:sp>
        <p:nvSpPr>
          <p:cNvPr id="22532" name="AutoShape 4"/>
          <p:cNvSpPr>
            <a:spLocks noChangeArrowheads="1"/>
          </p:cNvSpPr>
          <p:nvPr/>
        </p:nvSpPr>
        <p:spPr bwMode="auto">
          <a:xfrm>
            <a:off x="1828800" y="2276872"/>
            <a:ext cx="5715000" cy="5334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dirty="0">
                <a:latin typeface="Century" charset="0"/>
              </a:rPr>
              <a:t>6.000 kg has __ significant figures</a:t>
            </a:r>
          </a:p>
        </p:txBody>
      </p:sp>
      <p:sp>
        <p:nvSpPr>
          <p:cNvPr id="22533" name="AutoShape 5"/>
          <p:cNvSpPr>
            <a:spLocks noChangeArrowheads="1"/>
          </p:cNvSpPr>
          <p:nvPr/>
        </p:nvSpPr>
        <p:spPr bwMode="auto">
          <a:xfrm>
            <a:off x="251520" y="4293096"/>
            <a:ext cx="8686800" cy="112395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>
                <a:latin typeface="Century" charset="0"/>
              </a:rPr>
              <a:t>4500 kg could be 4.5 x 10</a:t>
            </a:r>
            <a:r>
              <a:rPr lang="en-US" baseline="30000">
                <a:latin typeface="Century" charset="0"/>
              </a:rPr>
              <a:t>3</a:t>
            </a:r>
            <a:r>
              <a:rPr lang="en-US">
                <a:latin typeface="Century" charset="0"/>
              </a:rPr>
              <a:t>, 4.50 x 10</a:t>
            </a:r>
            <a:r>
              <a:rPr lang="en-US" baseline="30000">
                <a:latin typeface="Century" charset="0"/>
              </a:rPr>
              <a:t>3</a:t>
            </a:r>
            <a:r>
              <a:rPr lang="en-US">
                <a:latin typeface="Century" charset="0"/>
              </a:rPr>
              <a:t>, or 4.500 x 10</a:t>
            </a:r>
            <a:r>
              <a:rPr lang="en-US" baseline="30000">
                <a:latin typeface="Century" charset="0"/>
              </a:rPr>
              <a:t>3</a:t>
            </a:r>
            <a:r>
              <a:rPr lang="en-US">
                <a:latin typeface="Century" charset="0"/>
              </a:rPr>
              <a:t> kg </a:t>
            </a:r>
          </a:p>
          <a:p>
            <a:pPr algn="ctr">
              <a:spcBef>
                <a:spcPct val="50000"/>
              </a:spcBef>
            </a:pPr>
            <a:r>
              <a:rPr lang="en-US">
                <a:latin typeface="Century" charset="0"/>
              </a:rPr>
              <a:t>therefore 4500 kg could have 2, 3, or 4 sig figs!</a:t>
            </a:r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4141788" y="2276872"/>
            <a:ext cx="3540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>
                <a:latin typeface="Century" charset="0"/>
              </a:rPr>
              <a:t>4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CA" smtClean="0"/>
              <a:t>CHM1311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Keys to the Study of Chemistry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4A430A1-FCA7-DD4F-A1EA-B73F82B57CC0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Rules for sig figs</a:t>
            </a:r>
            <a:endParaRPr lang="en-US"/>
          </a:p>
        </p:txBody>
      </p:sp>
      <p:sp>
        <p:nvSpPr>
          <p:cNvPr id="52230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a whole number with perfect precision has an infinite number of significant figures</a:t>
            </a:r>
          </a:p>
          <a:p>
            <a:endParaRPr lang="en-US" sz="2800" dirty="0"/>
          </a:p>
          <a:p>
            <a:endParaRPr lang="en-US" sz="2800" dirty="0" smtClean="0"/>
          </a:p>
          <a:p>
            <a:pPr marL="0" indent="0">
              <a:buNone/>
            </a:pPr>
            <a:endParaRPr lang="en-US" sz="2800" dirty="0" smtClean="0"/>
          </a:p>
          <a:p>
            <a:r>
              <a:rPr lang="en-US" sz="2800" dirty="0" smtClean="0"/>
              <a:t>this works for most conversion factors as well</a:t>
            </a:r>
            <a:endParaRPr lang="en-US" sz="2800" dirty="0"/>
          </a:p>
        </p:txBody>
      </p:sp>
      <p:sp>
        <p:nvSpPr>
          <p:cNvPr id="23556" name="AutoShape 4"/>
          <p:cNvSpPr>
            <a:spLocks noChangeArrowheads="1"/>
          </p:cNvSpPr>
          <p:nvPr/>
        </p:nvSpPr>
        <p:spPr bwMode="auto">
          <a:xfrm>
            <a:off x="827584" y="2492896"/>
            <a:ext cx="7344816" cy="1123712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latin typeface="Century" charset="0"/>
              </a:rPr>
              <a:t>if we determine the average of 3 trials, </a:t>
            </a:r>
          </a:p>
          <a:p>
            <a:pPr algn="ctr">
              <a:spcBef>
                <a:spcPct val="50000"/>
              </a:spcBef>
            </a:pPr>
            <a:r>
              <a:rPr lang="en-US" dirty="0" smtClean="0">
                <a:latin typeface="Century" charset="0"/>
              </a:rPr>
              <a:t>we </a:t>
            </a:r>
            <a:r>
              <a:rPr lang="en-US" dirty="0">
                <a:latin typeface="Century" charset="0"/>
              </a:rPr>
              <a:t>can assume </a:t>
            </a:r>
            <a:r>
              <a:rPr lang="en-US" dirty="0" smtClean="0">
                <a:latin typeface="Century" charset="0"/>
              </a:rPr>
              <a:t>it</a:t>
            </a:r>
            <a:r>
              <a:rPr lang="en-CA" dirty="0" smtClean="0">
                <a:latin typeface="Century" charset="0"/>
              </a:rPr>
              <a:t>’</a:t>
            </a:r>
            <a:r>
              <a:rPr lang="en-US" dirty="0" smtClean="0">
                <a:latin typeface="Century" charset="0"/>
              </a:rPr>
              <a:t>s 3.000 </a:t>
            </a:r>
            <a:r>
              <a:rPr lang="en-US" dirty="0">
                <a:latin typeface="Century" charset="0"/>
              </a:rPr>
              <a:t>000 </a:t>
            </a:r>
            <a:r>
              <a:rPr lang="en-US" dirty="0" smtClean="0">
                <a:latin typeface="Century" charset="0"/>
              </a:rPr>
              <a:t>000…   trials</a:t>
            </a:r>
            <a:endParaRPr lang="en-US" dirty="0">
              <a:latin typeface="Century" charset="0"/>
            </a:endParaRPr>
          </a:p>
        </p:txBody>
      </p:sp>
      <p:sp>
        <p:nvSpPr>
          <p:cNvPr id="10" name="AutoShape 4"/>
          <p:cNvSpPr>
            <a:spLocks noChangeArrowheads="1"/>
          </p:cNvSpPr>
          <p:nvPr/>
        </p:nvSpPr>
        <p:spPr bwMode="auto">
          <a:xfrm>
            <a:off x="2339752" y="4509120"/>
            <a:ext cx="4345825" cy="907688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anchor="ctr">
            <a:noAutofit/>
          </a:bodyPr>
          <a:lstStyle/>
          <a:p>
            <a:pPr algn="ctr">
              <a:spcBef>
                <a:spcPct val="50000"/>
              </a:spcBef>
            </a:pPr>
            <a:r>
              <a:rPr lang="en-US" dirty="0" smtClean="0">
                <a:latin typeface="Century" charset="0"/>
              </a:rPr>
              <a:t>1 m = 100.000 000 000… cm</a:t>
            </a:r>
            <a:endParaRPr lang="en-US" dirty="0">
              <a:latin typeface="Century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CA" smtClean="0"/>
              <a:t>CHM1311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Keys to the Study of Chemistry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4A430A1-FCA7-DD4F-A1EA-B73F82B57CC0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Rules for sig figs…</a:t>
            </a:r>
            <a:endParaRPr lang="en-US"/>
          </a:p>
        </p:txBody>
      </p:sp>
      <p:sp>
        <p:nvSpPr>
          <p:cNvPr id="54280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>
                <a:solidFill>
                  <a:srgbClr val="4B734B"/>
                </a:solidFill>
              </a:rPr>
              <a:t>addition/subtraction:  </a:t>
            </a:r>
          </a:p>
          <a:p>
            <a:pPr lvl="1"/>
            <a:r>
              <a:rPr lang="en-US" sz="2400" dirty="0" smtClean="0"/>
              <a:t>the answer must have the same number of sig figs after the decimal as the element of the calculation with the least number of sig figs after the decimal point</a:t>
            </a:r>
            <a:endParaRPr lang="en-US" sz="2400" dirty="0"/>
          </a:p>
        </p:txBody>
      </p:sp>
      <p:graphicFrame>
        <p:nvGraphicFramePr>
          <p:cNvPr id="5427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6586182"/>
              </p:ext>
            </p:extLst>
          </p:nvPr>
        </p:nvGraphicFramePr>
        <p:xfrm>
          <a:off x="3352800" y="3140968"/>
          <a:ext cx="1223963" cy="190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98" name="Equation" r:id="rId4" imgW="571649" imgH="889011" progId="Equation.3">
                  <p:embed/>
                </p:oleObj>
              </mc:Choice>
              <mc:Fallback>
                <p:oleObj name="Equation" r:id="rId4" imgW="571649" imgH="889011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2800" y="3140968"/>
                        <a:ext cx="1223963" cy="190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275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6759563"/>
              </p:ext>
            </p:extLst>
          </p:nvPr>
        </p:nvGraphicFramePr>
        <p:xfrm>
          <a:off x="4953000" y="3598168"/>
          <a:ext cx="990600" cy="144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99" name="Equation" r:id="rId6" imgW="432009" imgH="660510" progId="Equation.3">
                  <p:embed/>
                </p:oleObj>
              </mc:Choice>
              <mc:Fallback>
                <p:oleObj name="Equation" r:id="rId6" imgW="432009" imgH="66051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53000" y="3598168"/>
                        <a:ext cx="990600" cy="1447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2" name="AutoShape 6"/>
          <p:cNvSpPr>
            <a:spLocks noChangeArrowheads="1"/>
          </p:cNvSpPr>
          <p:nvPr/>
        </p:nvSpPr>
        <p:spPr bwMode="auto">
          <a:xfrm>
            <a:off x="152400" y="4283968"/>
            <a:ext cx="2743200" cy="6858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latin typeface="Century" charset="0"/>
              </a:rPr>
              <a:t>rounded to </a:t>
            </a:r>
            <a:r>
              <a:rPr lang="en-US" altLang="ja-JP">
                <a:latin typeface="Century" charset="0"/>
              </a:rPr>
              <a:t>______</a:t>
            </a:r>
            <a:endParaRPr lang="en-US">
              <a:latin typeface="Century" charset="0"/>
            </a:endParaRPr>
          </a:p>
        </p:txBody>
      </p:sp>
      <p:sp>
        <p:nvSpPr>
          <p:cNvPr id="24583" name="AutoShape 7"/>
          <p:cNvSpPr>
            <a:spLocks noChangeArrowheads="1"/>
          </p:cNvSpPr>
          <p:nvPr/>
        </p:nvSpPr>
        <p:spPr bwMode="auto">
          <a:xfrm>
            <a:off x="6324600" y="4283968"/>
            <a:ext cx="2743200" cy="6858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latin typeface="Century" charset="0"/>
              </a:rPr>
              <a:t>rounded to </a:t>
            </a:r>
            <a:r>
              <a:rPr lang="en-US" altLang="ja-JP">
                <a:latin typeface="Century" charset="0"/>
              </a:rPr>
              <a:t>______</a:t>
            </a:r>
            <a:endParaRPr lang="en-US">
              <a:latin typeface="Century" charset="0"/>
            </a:endParaRPr>
          </a:p>
        </p:txBody>
      </p:sp>
      <p:sp>
        <p:nvSpPr>
          <p:cNvPr id="24584" name="AutoShape 8"/>
          <p:cNvSpPr>
            <a:spLocks noChangeArrowheads="1"/>
          </p:cNvSpPr>
          <p:nvPr/>
        </p:nvSpPr>
        <p:spPr bwMode="auto">
          <a:xfrm rot="5400000">
            <a:off x="2935052" y="4549316"/>
            <a:ext cx="683096" cy="1828800"/>
          </a:xfrm>
          <a:prstGeom prst="curvedLeftArrow">
            <a:avLst>
              <a:gd name="adj1" fmla="val 36923"/>
              <a:gd name="adj2" fmla="val 73846"/>
              <a:gd name="adj3" fmla="val 33333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en-US"/>
          </a:p>
        </p:txBody>
      </p:sp>
      <p:sp>
        <p:nvSpPr>
          <p:cNvPr id="24585" name="AutoShape 9"/>
          <p:cNvSpPr>
            <a:spLocks noChangeArrowheads="1"/>
          </p:cNvSpPr>
          <p:nvPr/>
        </p:nvSpPr>
        <p:spPr bwMode="auto">
          <a:xfrm rot="16200000" flipH="1">
            <a:off x="5830652" y="4549316"/>
            <a:ext cx="683096" cy="1828800"/>
          </a:xfrm>
          <a:prstGeom prst="curvedLeftArrow">
            <a:avLst>
              <a:gd name="adj1" fmla="val 36923"/>
              <a:gd name="adj2" fmla="val 73846"/>
              <a:gd name="adj3" fmla="val 33333"/>
            </a:avLst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en-US"/>
          </a:p>
        </p:txBody>
      </p:sp>
      <p:sp>
        <p:nvSpPr>
          <p:cNvPr id="24586" name="Text Box 10"/>
          <p:cNvSpPr txBox="1">
            <a:spLocks noChangeArrowheads="1"/>
          </p:cNvSpPr>
          <p:nvPr/>
        </p:nvSpPr>
        <p:spPr bwMode="auto">
          <a:xfrm>
            <a:off x="1905000" y="4360168"/>
            <a:ext cx="7778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>
                <a:latin typeface="Century" charset="0"/>
              </a:rPr>
              <a:t>3.27</a:t>
            </a:r>
          </a:p>
        </p:txBody>
      </p:sp>
      <p:sp>
        <p:nvSpPr>
          <p:cNvPr id="24587" name="Text Box 11"/>
          <p:cNvSpPr txBox="1">
            <a:spLocks noChangeArrowheads="1"/>
          </p:cNvSpPr>
          <p:nvPr/>
        </p:nvSpPr>
        <p:spPr bwMode="auto">
          <a:xfrm>
            <a:off x="8077200" y="4360168"/>
            <a:ext cx="6080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>
                <a:latin typeface="Century" charset="0"/>
              </a:rPr>
              <a:t>1.0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CA" smtClean="0"/>
              <a:t>CHM1311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Keys to the Study of Chemistry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4A430A1-FCA7-DD4F-A1EA-B73F82B57CC0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6" grpId="0"/>
      <p:bldP spid="2458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Rules for sig figs…</a:t>
            </a:r>
            <a:endParaRPr lang="en-US"/>
          </a:p>
        </p:txBody>
      </p:sp>
      <p:sp>
        <p:nvSpPr>
          <p:cNvPr id="56326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4B734B"/>
                </a:solidFill>
              </a:rPr>
              <a:t>multiplication/division:  </a:t>
            </a:r>
          </a:p>
          <a:p>
            <a:pPr lvl="1"/>
            <a:r>
              <a:rPr lang="en-US" sz="2400" dirty="0" smtClean="0"/>
              <a:t>the answer must have the same number of sig figs as the element of the calculation with the least number of sig figs																								</a:t>
            </a:r>
          </a:p>
          <a:p>
            <a:pPr marL="0" indent="0">
              <a:spcAft>
                <a:spcPts val="4200"/>
              </a:spcAft>
              <a:buNone/>
            </a:pPr>
            <a:r>
              <a:rPr lang="en-US" sz="2400" dirty="0" smtClean="0">
                <a:latin typeface="Century"/>
                <a:cs typeface="Century"/>
              </a:rPr>
              <a:t>     2.2 x 3.7845 = 8.32590			</a:t>
            </a:r>
          </a:p>
          <a:p>
            <a:pPr marL="0" indent="0">
              <a:spcAft>
                <a:spcPts val="4200"/>
              </a:spcAft>
              <a:buNone/>
            </a:pPr>
            <a:r>
              <a:rPr lang="en-US" sz="2400" dirty="0" smtClean="0">
                <a:latin typeface="Century"/>
                <a:cs typeface="Century"/>
              </a:rPr>
              <a:t>   3.76 ÷ 4.236 = 0.8876298</a:t>
            </a:r>
          </a:p>
          <a:p>
            <a:pPr marL="0" indent="0">
              <a:spcAft>
                <a:spcPts val="4200"/>
              </a:spcAft>
              <a:buNone/>
            </a:pPr>
            <a:r>
              <a:rPr lang="en-US" sz="2400" dirty="0" smtClean="0">
                <a:latin typeface="Century"/>
                <a:cs typeface="Century"/>
              </a:rPr>
              <a:t>(2.27 x 7.324</a:t>
            </a:r>
            <a:r>
              <a:rPr lang="en-US" sz="2400" dirty="0">
                <a:latin typeface="Century"/>
                <a:cs typeface="Century"/>
              </a:rPr>
              <a:t>) ÷ </a:t>
            </a:r>
            <a:r>
              <a:rPr lang="en-US" sz="2400" dirty="0" smtClean="0">
                <a:latin typeface="Century"/>
                <a:cs typeface="Century"/>
              </a:rPr>
              <a:t>3.3 = 5.0380</a:t>
            </a:r>
            <a:endParaRPr lang="en-US" sz="2400" dirty="0">
              <a:latin typeface="Century"/>
              <a:cs typeface="Century"/>
            </a:endParaRPr>
          </a:p>
        </p:txBody>
      </p:sp>
      <p:sp>
        <p:nvSpPr>
          <p:cNvPr id="25606" name="AutoShape 6"/>
          <p:cNvSpPr>
            <a:spLocks noChangeArrowheads="1"/>
          </p:cNvSpPr>
          <p:nvPr/>
        </p:nvSpPr>
        <p:spPr bwMode="auto">
          <a:xfrm>
            <a:off x="6248400" y="3212976"/>
            <a:ext cx="2743200" cy="6858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latin typeface="Century" charset="0"/>
              </a:rPr>
              <a:t>rounded to </a:t>
            </a:r>
            <a:r>
              <a:rPr lang="en-US" altLang="ja-JP">
                <a:latin typeface="Century" charset="0"/>
              </a:rPr>
              <a:t>______</a:t>
            </a:r>
            <a:endParaRPr lang="en-US">
              <a:latin typeface="Century" charset="0"/>
            </a:endParaRPr>
          </a:p>
        </p:txBody>
      </p:sp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8001000" y="3289176"/>
            <a:ext cx="6080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>
                <a:latin typeface="Century" charset="0"/>
              </a:rPr>
              <a:t>8.3</a:t>
            </a:r>
          </a:p>
        </p:txBody>
      </p:sp>
      <p:sp>
        <p:nvSpPr>
          <p:cNvPr id="25608" name="AutoShape 8"/>
          <p:cNvSpPr>
            <a:spLocks noChangeArrowheads="1"/>
          </p:cNvSpPr>
          <p:nvPr/>
        </p:nvSpPr>
        <p:spPr bwMode="auto">
          <a:xfrm>
            <a:off x="6248400" y="4127376"/>
            <a:ext cx="2743200" cy="6858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latin typeface="Century" charset="0"/>
              </a:rPr>
              <a:t>rounded to </a:t>
            </a:r>
            <a:r>
              <a:rPr lang="en-US" altLang="ja-JP">
                <a:latin typeface="Century" charset="0"/>
              </a:rPr>
              <a:t>______</a:t>
            </a:r>
            <a:endParaRPr lang="en-US">
              <a:latin typeface="Century" charset="0"/>
            </a:endParaRPr>
          </a:p>
        </p:txBody>
      </p:sp>
      <p:sp>
        <p:nvSpPr>
          <p:cNvPr id="25609" name="Text Box 9"/>
          <p:cNvSpPr txBox="1">
            <a:spLocks noChangeArrowheads="1"/>
          </p:cNvSpPr>
          <p:nvPr/>
        </p:nvSpPr>
        <p:spPr bwMode="auto">
          <a:xfrm>
            <a:off x="7969250" y="4203576"/>
            <a:ext cx="946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>
                <a:latin typeface="Century" charset="0"/>
              </a:rPr>
              <a:t>0.888</a:t>
            </a:r>
          </a:p>
        </p:txBody>
      </p:sp>
      <p:sp>
        <p:nvSpPr>
          <p:cNvPr id="25610" name="AutoShape 10"/>
          <p:cNvSpPr>
            <a:spLocks noChangeArrowheads="1"/>
          </p:cNvSpPr>
          <p:nvPr/>
        </p:nvSpPr>
        <p:spPr bwMode="auto">
          <a:xfrm>
            <a:off x="6248400" y="5041776"/>
            <a:ext cx="2743200" cy="6858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>
                <a:latin typeface="Century" charset="0"/>
              </a:rPr>
              <a:t>rounded to </a:t>
            </a:r>
            <a:r>
              <a:rPr lang="en-US" altLang="ja-JP">
                <a:latin typeface="Century" charset="0"/>
              </a:rPr>
              <a:t>______</a:t>
            </a:r>
            <a:endParaRPr lang="en-US">
              <a:latin typeface="Century" charset="0"/>
            </a:endParaRPr>
          </a:p>
        </p:txBody>
      </p:sp>
      <p:sp>
        <p:nvSpPr>
          <p:cNvPr id="25611" name="Text Box 11"/>
          <p:cNvSpPr txBox="1">
            <a:spLocks noChangeArrowheads="1"/>
          </p:cNvSpPr>
          <p:nvPr/>
        </p:nvSpPr>
        <p:spPr bwMode="auto">
          <a:xfrm>
            <a:off x="8001000" y="5117976"/>
            <a:ext cx="6080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>
                <a:latin typeface="Century" charset="0"/>
              </a:rPr>
              <a:t>5.0</a:t>
            </a:r>
          </a:p>
        </p:txBody>
      </p:sp>
      <p:sp>
        <p:nvSpPr>
          <p:cNvPr id="25612" name="AutoShape 12"/>
          <p:cNvSpPr>
            <a:spLocks noChangeArrowheads="1"/>
          </p:cNvSpPr>
          <p:nvPr/>
        </p:nvSpPr>
        <p:spPr bwMode="auto">
          <a:xfrm>
            <a:off x="4648200" y="3443064"/>
            <a:ext cx="1447800" cy="381000"/>
          </a:xfrm>
          <a:prstGeom prst="rightArrow">
            <a:avLst>
              <a:gd name="adj1" fmla="val 50000"/>
              <a:gd name="adj2" fmla="val 79589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en-US"/>
          </a:p>
        </p:txBody>
      </p:sp>
      <p:sp>
        <p:nvSpPr>
          <p:cNvPr id="25613" name="AutoShape 13"/>
          <p:cNvSpPr>
            <a:spLocks noChangeArrowheads="1"/>
          </p:cNvSpPr>
          <p:nvPr/>
        </p:nvSpPr>
        <p:spPr bwMode="auto">
          <a:xfrm>
            <a:off x="4876800" y="4357464"/>
            <a:ext cx="1219200" cy="381000"/>
          </a:xfrm>
          <a:prstGeom prst="rightArrow">
            <a:avLst>
              <a:gd name="adj1" fmla="val 50000"/>
              <a:gd name="adj2" fmla="val 76889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en-US"/>
          </a:p>
        </p:txBody>
      </p:sp>
      <p:sp>
        <p:nvSpPr>
          <p:cNvPr id="25614" name="AutoShape 14"/>
          <p:cNvSpPr>
            <a:spLocks noChangeArrowheads="1"/>
          </p:cNvSpPr>
          <p:nvPr/>
        </p:nvSpPr>
        <p:spPr bwMode="auto">
          <a:xfrm>
            <a:off x="5257800" y="5271864"/>
            <a:ext cx="838200" cy="381000"/>
          </a:xfrm>
          <a:prstGeom prst="rightArrow">
            <a:avLst>
              <a:gd name="adj1" fmla="val 50000"/>
              <a:gd name="adj2" fmla="val 87083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CA" smtClean="0"/>
              <a:t>CHM1311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Keys to the Study of Chemistry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4A430A1-FCA7-DD4F-A1EA-B73F82B57CC0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7" grpId="0"/>
      <p:bldP spid="25609" grpId="0"/>
      <p:bldP spid="256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Rules for sig figs…</a:t>
            </a:r>
            <a:endParaRPr lang="en-US"/>
          </a:p>
        </p:txBody>
      </p:sp>
      <p:sp>
        <p:nvSpPr>
          <p:cNvPr id="58374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Logarithms</a:t>
            </a:r>
          </a:p>
          <a:p>
            <a:pPr lvl="1"/>
            <a:r>
              <a:rPr lang="en-US" dirty="0" smtClean="0"/>
              <a:t>the answer must have the same number of sig figs as the log element														</a:t>
            </a:r>
          </a:p>
          <a:p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log(957) = 2.980911...</a:t>
            </a:r>
          </a:p>
          <a:p>
            <a:pPr marL="0" indent="0">
              <a:buNone/>
            </a:pPr>
            <a:r>
              <a:rPr lang="en-US" dirty="0" smtClean="0"/>
              <a:t>								</a:t>
            </a:r>
          </a:p>
          <a:p>
            <a:pPr marL="0" indent="0">
              <a:buNone/>
            </a:pPr>
            <a:r>
              <a:rPr lang="en-US" dirty="0" smtClean="0"/>
              <a:t>= log(9.57 x 10</a:t>
            </a:r>
            <a:r>
              <a:rPr lang="en-US" baseline="30000" dirty="0" smtClean="0"/>
              <a:t>2</a:t>
            </a:r>
            <a:r>
              <a:rPr lang="en-US" dirty="0" smtClean="0"/>
              <a:t>)</a:t>
            </a:r>
          </a:p>
          <a:p>
            <a:pPr marL="0" indent="0">
              <a:buNone/>
            </a:pPr>
            <a:r>
              <a:rPr lang="en-US" dirty="0" smtClean="0"/>
              <a:t>			 </a:t>
            </a:r>
          </a:p>
          <a:p>
            <a:pPr marL="0" indent="0">
              <a:buNone/>
            </a:pPr>
            <a:r>
              <a:rPr lang="en-US" dirty="0" smtClean="0"/>
              <a:t>= log(9.57) + log(10</a:t>
            </a:r>
            <a:r>
              <a:rPr lang="en-US" baseline="30000" dirty="0" smtClean="0"/>
              <a:t>2</a:t>
            </a:r>
            <a:r>
              <a:rPr lang="en-US" dirty="0" smtClean="0"/>
              <a:t>)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= 0.980911... + 2.00000...</a:t>
            </a:r>
            <a:endParaRPr lang="en-US" dirty="0"/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4191000" y="4797152"/>
            <a:ext cx="3810000" cy="685800"/>
            <a:chOff x="2640" y="3216"/>
            <a:chExt cx="2400" cy="432"/>
          </a:xfrm>
        </p:grpSpPr>
        <p:sp>
          <p:nvSpPr>
            <p:cNvPr id="74760" name="AutoShape 8"/>
            <p:cNvSpPr>
              <a:spLocks noChangeArrowheads="1"/>
            </p:cNvSpPr>
            <p:nvPr/>
          </p:nvSpPr>
          <p:spPr bwMode="auto">
            <a:xfrm>
              <a:off x="3312" y="3216"/>
              <a:ext cx="1728" cy="432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en-US">
                  <a:latin typeface="Century" charset="0"/>
                </a:rPr>
                <a:t>= 2.981</a:t>
              </a:r>
            </a:p>
          </p:txBody>
        </p:sp>
        <p:sp>
          <p:nvSpPr>
            <p:cNvPr id="74764" name="AutoShape 12"/>
            <p:cNvSpPr>
              <a:spLocks noChangeArrowheads="1"/>
            </p:cNvSpPr>
            <p:nvPr/>
          </p:nvSpPr>
          <p:spPr bwMode="auto">
            <a:xfrm>
              <a:off x="2640" y="3312"/>
              <a:ext cx="528" cy="240"/>
            </a:xfrm>
            <a:prstGeom prst="rightArrow">
              <a:avLst>
                <a:gd name="adj1" fmla="val 50000"/>
                <a:gd name="adj2" fmla="val 87083"/>
              </a:avLst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" name="Group 15"/>
          <p:cNvGrpSpPr>
            <a:grpSpLocks/>
          </p:cNvGrpSpPr>
          <p:nvPr/>
        </p:nvGrpSpPr>
        <p:grpSpPr bwMode="auto">
          <a:xfrm>
            <a:off x="4267200" y="2667000"/>
            <a:ext cx="3810000" cy="685800"/>
            <a:chOff x="2688" y="1680"/>
            <a:chExt cx="2400" cy="432"/>
          </a:xfrm>
        </p:grpSpPr>
        <p:sp>
          <p:nvSpPr>
            <p:cNvPr id="74765" name="AutoShape 13"/>
            <p:cNvSpPr>
              <a:spLocks noChangeArrowheads="1"/>
            </p:cNvSpPr>
            <p:nvPr/>
          </p:nvSpPr>
          <p:spPr bwMode="auto">
            <a:xfrm>
              <a:off x="3360" y="1680"/>
              <a:ext cx="1728" cy="432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en-US">
                  <a:latin typeface="Century" charset="0"/>
                </a:rPr>
                <a:t>= 2.98 ??</a:t>
              </a:r>
            </a:p>
          </p:txBody>
        </p:sp>
        <p:sp>
          <p:nvSpPr>
            <p:cNvPr id="74766" name="AutoShape 14"/>
            <p:cNvSpPr>
              <a:spLocks noChangeArrowheads="1"/>
            </p:cNvSpPr>
            <p:nvPr/>
          </p:nvSpPr>
          <p:spPr bwMode="auto">
            <a:xfrm>
              <a:off x="2688" y="1776"/>
              <a:ext cx="528" cy="240"/>
            </a:xfrm>
            <a:prstGeom prst="rightArrow">
              <a:avLst>
                <a:gd name="adj1" fmla="val 50000"/>
                <a:gd name="adj2" fmla="val 87083"/>
              </a:avLst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9" name="Date Placeholder 8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CA" smtClean="0"/>
              <a:t>CHM1311</a:t>
            </a:r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Keys to the Study of Chemistry</a:t>
            </a:r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4A430A1-FCA7-DD4F-A1EA-B73F82B57CC0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 summary…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on tests and the final exam,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on online assignments,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547664" y="2204864"/>
            <a:ext cx="64832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9D3232"/>
                </a:solidFill>
                <a:effectLst>
                  <a:reflection blurRad="12700" stA="28000" endPos="45000" dist="1000" dir="5400000" sy="-100000" algn="bl" rotWithShape="0"/>
                </a:effectLst>
                <a:latin typeface="Century"/>
                <a:cs typeface="Century"/>
              </a:rPr>
              <a:t>DON’T BE RIDICULOUS!</a:t>
            </a:r>
            <a:endParaRPr lang="en-US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9D3232"/>
              </a:solidFill>
              <a:effectLst>
                <a:reflection blurRad="12700" stA="28000" endPos="45000" dist="1000" dir="5400000" sy="-100000" algn="bl" rotWithShape="0"/>
              </a:effectLst>
              <a:latin typeface="Century"/>
              <a:cs typeface="Century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87824" y="4005064"/>
            <a:ext cx="357576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reflection blurRad="12700" stA="28000" endPos="45000" dist="1000" dir="5400000" sy="-100000" algn="bl" rotWithShape="0"/>
                </a:effectLst>
                <a:latin typeface="Century"/>
                <a:cs typeface="Century"/>
              </a:rPr>
              <a:t>BE PRECISE!</a:t>
            </a:r>
            <a:endParaRPr lang="en-US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reflection blurRad="12700" stA="28000" endPos="45000" dist="1000" dir="5400000" sy="-100000" algn="bl" rotWithShape="0"/>
              </a:effectLst>
              <a:latin typeface="Century"/>
              <a:cs typeface="Century"/>
            </a:endParaRP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CA" smtClean="0"/>
              <a:t>CHM1311</a:t>
            </a:r>
            <a:endParaRPr 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Keys to the Study of Chemistry</a:t>
            </a:r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4A430A1-FCA7-DD4F-A1EA-B73F82B57CC0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25366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Chapter 1: Key Concepts</a:t>
            </a:r>
            <a:endParaRPr lang="en-US"/>
          </a:p>
        </p:txBody>
      </p:sp>
      <p:sp>
        <p:nvSpPr>
          <p:cNvPr id="7373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properties of matter</a:t>
            </a:r>
            <a:endParaRPr lang="en-US" altLang="ja-JP" dirty="0" smtClean="0"/>
          </a:p>
          <a:p>
            <a:r>
              <a:rPr lang="en-US" altLang="ja-JP" dirty="0" smtClean="0"/>
              <a:t>SI units and prefixes</a:t>
            </a:r>
          </a:p>
          <a:p>
            <a:r>
              <a:rPr lang="en-US" altLang="ja-JP" dirty="0"/>
              <a:t>conversion factors </a:t>
            </a:r>
            <a:endParaRPr lang="en-US" dirty="0"/>
          </a:p>
          <a:p>
            <a:r>
              <a:rPr lang="en-US" altLang="ja-JP" dirty="0"/>
              <a:t>scientific notation</a:t>
            </a:r>
          </a:p>
          <a:p>
            <a:r>
              <a:rPr lang="en-US" altLang="ja-JP" dirty="0" smtClean="0"/>
              <a:t>significant figures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CA" smtClean="0"/>
              <a:t>CHM1311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Keys to the Study of Chemistry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4A430A1-FCA7-DD4F-A1EA-B73F82B57CC0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8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27385"/>
            <a:ext cx="8229600" cy="1390465"/>
          </a:xfrm>
        </p:spPr>
        <p:txBody>
          <a:bodyPr>
            <a:normAutofit/>
          </a:bodyPr>
          <a:lstStyle/>
          <a:p>
            <a:r>
              <a:rPr lang="en-US" dirty="0" smtClean="0"/>
              <a:t>Chapter 1: Suggested Problems</a:t>
            </a:r>
            <a:endParaRPr lang="en-US" dirty="0"/>
          </a:p>
        </p:txBody>
      </p:sp>
      <p:sp>
        <p:nvSpPr>
          <p:cNvPr id="75782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579935"/>
            <a:ext cx="8229600" cy="4244206"/>
          </a:xfrm>
        </p:spPr>
        <p:txBody>
          <a:bodyPr>
            <a:normAutofit/>
          </a:bodyPr>
          <a:lstStyle/>
          <a:p>
            <a:pPr marL="0" indent="0" algn="ctr">
              <a:spcAft>
                <a:spcPts val="600"/>
              </a:spcAft>
              <a:buNone/>
            </a:pPr>
            <a:r>
              <a:rPr lang="fr-CA" sz="6000" dirty="0"/>
              <a:t>1.6, 1.21, 1.36, 1.44, </a:t>
            </a:r>
            <a:endParaRPr lang="fr-CA" sz="6000" dirty="0" smtClean="0"/>
          </a:p>
          <a:p>
            <a:pPr marL="0" indent="0" algn="ctr">
              <a:spcAft>
                <a:spcPts val="600"/>
              </a:spcAft>
              <a:buNone/>
            </a:pPr>
            <a:r>
              <a:rPr lang="fr-CA" sz="6000" dirty="0" smtClean="0"/>
              <a:t>1.46</a:t>
            </a:r>
            <a:r>
              <a:rPr lang="fr-CA" sz="6000" dirty="0"/>
              <a:t>, 1.58, 1.66, 1.71, </a:t>
            </a:r>
            <a:endParaRPr lang="fr-CA" sz="6000" dirty="0" smtClean="0"/>
          </a:p>
          <a:p>
            <a:pPr marL="0" indent="0" algn="ctr">
              <a:spcAft>
                <a:spcPts val="600"/>
              </a:spcAft>
              <a:buNone/>
            </a:pPr>
            <a:r>
              <a:rPr lang="fr-CA" sz="6000" dirty="0" smtClean="0"/>
              <a:t>1.72</a:t>
            </a:r>
            <a:r>
              <a:rPr lang="fr-CA" sz="6000" dirty="0"/>
              <a:t>, 1.76, 1.82, 1.86</a:t>
            </a:r>
            <a:endParaRPr lang="en-US" sz="6000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CA" smtClean="0"/>
              <a:t>CHM1311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Keys to the Study of Chemistry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4A430A1-FCA7-DD4F-A1EA-B73F82B57CC0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GenChem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GenChem.thmx</Template>
  <TotalTime>9322</TotalTime>
  <Words>983</Words>
  <Application>Microsoft Macintosh PowerPoint</Application>
  <PresentationFormat>On-screen Show (4:3)</PresentationFormat>
  <Paragraphs>232</Paragraphs>
  <Slides>24</Slides>
  <Notes>18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6" baseType="lpstr">
      <vt:lpstr>GenChem</vt:lpstr>
      <vt:lpstr>Equation</vt:lpstr>
      <vt:lpstr>Chapter 1: Keys to the Study of Chemistry</vt:lpstr>
      <vt:lpstr>Properties of Matter</vt:lpstr>
      <vt:lpstr>Properties of Matter</vt:lpstr>
      <vt:lpstr>An example: Copper</vt:lpstr>
      <vt:lpstr>Energy and Chemistry</vt:lpstr>
      <vt:lpstr>Measuring Matter</vt:lpstr>
      <vt:lpstr>Who cares about units anyway?</vt:lpstr>
      <vt:lpstr>SI Prefixes</vt:lpstr>
      <vt:lpstr>Dimensional Analysis</vt:lpstr>
      <vt:lpstr>Length</vt:lpstr>
      <vt:lpstr>Volume</vt:lpstr>
      <vt:lpstr>Mass</vt:lpstr>
      <vt:lpstr>Fig. 1.9: A Useful Reference…</vt:lpstr>
      <vt:lpstr>Temperature</vt:lpstr>
      <vt:lpstr>Scientific measurements</vt:lpstr>
      <vt:lpstr>Rules for sig figs…</vt:lpstr>
      <vt:lpstr>Rules for sig figs…</vt:lpstr>
      <vt:lpstr>Rules for sig figs</vt:lpstr>
      <vt:lpstr>Rules for sig figs…</vt:lpstr>
      <vt:lpstr>Rules for sig figs…</vt:lpstr>
      <vt:lpstr>Rules for sig figs…</vt:lpstr>
      <vt:lpstr>In summary…</vt:lpstr>
      <vt:lpstr>Chapter 1: Key Concepts</vt:lpstr>
      <vt:lpstr>Chapter 1: Suggested Problems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chimie</dc:title>
  <dc:creator>Alain St-Amant</dc:creator>
  <cp:lastModifiedBy>Christian Clavette</cp:lastModifiedBy>
  <cp:revision>150</cp:revision>
  <cp:lastPrinted>2013-08-13T19:02:17Z</cp:lastPrinted>
  <dcterms:created xsi:type="dcterms:W3CDTF">2010-08-18T17:48:23Z</dcterms:created>
  <dcterms:modified xsi:type="dcterms:W3CDTF">2014-09-03T17:49:53Z</dcterms:modified>
</cp:coreProperties>
</file>