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257" r:id="rId3"/>
    <p:sldId id="258" r:id="rId4"/>
    <p:sldId id="277" r:id="rId5"/>
    <p:sldId id="260" r:id="rId6"/>
    <p:sldId id="261" r:id="rId7"/>
    <p:sldId id="274" r:id="rId8"/>
    <p:sldId id="262" r:id="rId9"/>
    <p:sldId id="278" r:id="rId10"/>
    <p:sldId id="264" r:id="rId11"/>
    <p:sldId id="285" r:id="rId12"/>
    <p:sldId id="265" r:id="rId13"/>
    <p:sldId id="289" r:id="rId14"/>
    <p:sldId id="275" r:id="rId15"/>
    <p:sldId id="290" r:id="rId16"/>
    <p:sldId id="280" r:id="rId17"/>
    <p:sldId id="266" r:id="rId18"/>
    <p:sldId id="276" r:id="rId19"/>
    <p:sldId id="267" r:id="rId20"/>
    <p:sldId id="268" r:id="rId21"/>
    <p:sldId id="269" r:id="rId22"/>
    <p:sldId id="270" r:id="rId23"/>
    <p:sldId id="271" r:id="rId24"/>
    <p:sldId id="288" r:id="rId25"/>
    <p:sldId id="272" r:id="rId26"/>
    <p:sldId id="273" r:id="rId27"/>
    <p:sldId id="286" r:id="rId28"/>
    <p:sldId id="287" r:id="rId29"/>
    <p:sldId id="282" r:id="rId30"/>
    <p:sldId id="283" r:id="rId31"/>
    <p:sldId id="284" r:id="rId32"/>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0053" autoAdjust="0"/>
  </p:normalViewPr>
  <p:slideViewPr>
    <p:cSldViewPr>
      <p:cViewPr>
        <p:scale>
          <a:sx n="75" d="100"/>
          <a:sy n="75" d="100"/>
        </p:scale>
        <p:origin x="-1236" y="-4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986"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41987"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4198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1989"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1990"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41991"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294A2F41-D71B-4193-BC1A-BC181C67DF1E}" type="slidenum">
              <a:rPr lang="en-US"/>
              <a:pPr/>
              <a:t>‹#›</a:t>
            </a:fld>
            <a:endParaRPr lang="en-US"/>
          </a:p>
        </p:txBody>
      </p:sp>
    </p:spTree>
    <p:extLst>
      <p:ext uri="{BB962C8B-B14F-4D97-AF65-F5344CB8AC3E}">
        <p14:creationId xmlns:p14="http://schemas.microsoft.com/office/powerpoint/2010/main" val="43345868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CFABFAB-90EB-4E28-AB56-421B726AE31C}" type="slidenum">
              <a:rPr lang="en-US"/>
              <a:pPr/>
              <a:t>1</a:t>
            </a:fld>
            <a:endParaRPr lang="en-US"/>
          </a:p>
        </p:txBody>
      </p:sp>
      <p:sp>
        <p:nvSpPr>
          <p:cNvPr id="43010" name="Rectangle 2"/>
          <p:cNvSpPr>
            <a:spLocks noGrp="1" noRot="1" noChangeAspect="1" noChangeArrowheads="1" noTextEdit="1"/>
          </p:cNvSpPr>
          <p:nvPr>
            <p:ph type="sldImg"/>
          </p:nvPr>
        </p:nvSpPr>
        <p:spPr>
          <a:ln/>
        </p:spPr>
      </p:sp>
      <p:sp>
        <p:nvSpPr>
          <p:cNvPr id="4301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990B96E-5A7D-492D-AB85-3DD4DA783200}" type="slidenum">
              <a:rPr lang="en-US"/>
              <a:pPr/>
              <a:t>2</a:t>
            </a:fld>
            <a:endParaRPr lang="en-US"/>
          </a:p>
        </p:txBody>
      </p:sp>
      <p:sp>
        <p:nvSpPr>
          <p:cNvPr id="44034" name="Rectangle 2"/>
          <p:cNvSpPr>
            <a:spLocks noGrp="1" noRot="1" noChangeAspect="1" noChangeArrowheads="1" noTextEdit="1"/>
          </p:cNvSpPr>
          <p:nvPr>
            <p:ph type="sldImg"/>
          </p:nvPr>
        </p:nvSpPr>
        <p:spPr>
          <a:ln/>
        </p:spPr>
      </p:sp>
      <p:sp>
        <p:nvSpPr>
          <p:cNvPr id="44035" name="Rectangle 3"/>
          <p:cNvSpPr>
            <a:spLocks noGrp="1" noChangeArrowheads="1"/>
          </p:cNvSpPr>
          <p:nvPr>
            <p:ph type="body" idx="1"/>
          </p:nvPr>
        </p:nvSpPr>
        <p:spPr/>
        <p:txBody>
          <a:bodyPr/>
          <a:lstStyle/>
          <a:p>
            <a:r>
              <a:rPr lang="en-US" dirty="0" smtClean="0"/>
              <a:t>We</a:t>
            </a:r>
            <a:r>
              <a:rPr lang="en-US" baseline="0" dirty="0" smtClean="0"/>
              <a:t> make primer strand from template strand, it’s called primer strand because you need a primer to start the synthesis, </a:t>
            </a:r>
            <a:r>
              <a:rPr lang="en-US" baseline="0" dirty="0" err="1" smtClean="0"/>
              <a:t>dna</a:t>
            </a:r>
            <a:r>
              <a:rPr lang="en-US" baseline="0" dirty="0" smtClean="0"/>
              <a:t> is a polymer of nucleotides</a:t>
            </a:r>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B5FF84E-7FBB-4AA4-ACD7-3398B615E39E}" type="slidenum">
              <a:rPr lang="en-US"/>
              <a:pPr/>
              <a:t>3</a:t>
            </a:fld>
            <a:endParaRPr lang="en-US"/>
          </a:p>
        </p:txBody>
      </p:sp>
      <p:sp>
        <p:nvSpPr>
          <p:cNvPr id="45058" name="Rectangle 2"/>
          <p:cNvSpPr>
            <a:spLocks noGrp="1" noRot="1" noChangeAspect="1" noChangeArrowheads="1" noTextEdit="1"/>
          </p:cNvSpPr>
          <p:nvPr>
            <p:ph type="sldImg"/>
          </p:nvPr>
        </p:nvSpPr>
        <p:spPr>
          <a:ln/>
        </p:spPr>
      </p:sp>
      <p:sp>
        <p:nvSpPr>
          <p:cNvPr id="45059" name="Rectangle 3"/>
          <p:cNvSpPr>
            <a:spLocks noGrp="1" noChangeArrowheads="1"/>
          </p:cNvSpPr>
          <p:nvPr>
            <p:ph type="body" idx="1"/>
          </p:nvPr>
        </p:nvSpPr>
        <p:spPr/>
        <p:txBody>
          <a:bodyPr/>
          <a:lstStyle/>
          <a:p>
            <a:r>
              <a:rPr lang="en-US" dirty="0" smtClean="0"/>
              <a:t>Pay attention</a:t>
            </a:r>
            <a:r>
              <a:rPr lang="en-US" baseline="0" dirty="0" smtClean="0"/>
              <a:t> to the fact that the incoming base of the incoming nucleotide is complementary to the base on the template strand and to the fact that  two phosphates will be cleaved to make pyrophosphate which will make the 5’3’ </a:t>
            </a:r>
            <a:r>
              <a:rPr lang="en-US" baseline="0" dirty="0" err="1" smtClean="0"/>
              <a:t>phosphodiester</a:t>
            </a:r>
            <a:r>
              <a:rPr lang="en-US" baseline="0" dirty="0" smtClean="0"/>
              <a:t> bond. The two phosphates cleaved are inorganic phosphate molecules. You need these three phosphates to provide energy, the hydrolysis of pyrophosphate releases energy so the overall process of adding a nucleotide provides energy and this energy is needed by the DNA polymerase </a:t>
            </a:r>
            <a:r>
              <a:rPr lang="en-US" baseline="0" dirty="0" err="1" smtClean="0"/>
              <a:t>inoreder</a:t>
            </a:r>
            <a:r>
              <a:rPr lang="en-US" baseline="0" dirty="0" smtClean="0"/>
              <a:t> to proceed. </a:t>
            </a:r>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0C57697-14D1-4470-B366-7371C2E503BC}" type="slidenum">
              <a:rPr lang="en-US"/>
              <a:pPr/>
              <a:t>4</a:t>
            </a:fld>
            <a:endParaRPr lang="en-US"/>
          </a:p>
        </p:txBody>
      </p:sp>
      <p:sp>
        <p:nvSpPr>
          <p:cNvPr id="65538" name="Rectangle 2"/>
          <p:cNvSpPr>
            <a:spLocks noGrp="1" noRot="1" noChangeAspect="1" noChangeArrowheads="1" noTextEdit="1"/>
          </p:cNvSpPr>
          <p:nvPr>
            <p:ph type="sldImg"/>
          </p:nvPr>
        </p:nvSpPr>
        <p:spPr>
          <a:ln/>
        </p:spPr>
      </p:sp>
      <p:sp>
        <p:nvSpPr>
          <p:cNvPr id="65539" name="Rectangle 3"/>
          <p:cNvSpPr>
            <a:spLocks noGrp="1" noChangeArrowheads="1"/>
          </p:cNvSpPr>
          <p:nvPr>
            <p:ph type="body" idx="1"/>
          </p:nvPr>
        </p:nvSpPr>
        <p:spPr/>
        <p:txBody>
          <a:bodyPr/>
          <a:lstStyle/>
          <a:p>
            <a:r>
              <a:rPr lang="en-US" dirty="0" smtClean="0"/>
              <a:t>Replication is semiconservative so if u have one </a:t>
            </a:r>
            <a:r>
              <a:rPr lang="en-US" dirty="0" err="1" smtClean="0"/>
              <a:t>ddna</a:t>
            </a:r>
            <a:r>
              <a:rPr lang="en-US" dirty="0" smtClean="0"/>
              <a:t> parental molecule and you</a:t>
            </a:r>
            <a:r>
              <a:rPr lang="en-US" baseline="0" dirty="0" smtClean="0"/>
              <a:t> make two daughter </a:t>
            </a:r>
            <a:r>
              <a:rPr lang="en-US" baseline="0" dirty="0" err="1" smtClean="0"/>
              <a:t>ddna</a:t>
            </a:r>
            <a:r>
              <a:rPr lang="en-US" baseline="0" dirty="0" smtClean="0"/>
              <a:t>, on strand in each daughter molecule will be a parental strand and the other will be newly synthesized.  </a:t>
            </a:r>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A1121E3-2E08-47F1-AF43-50C2296BF17B}" type="slidenum">
              <a:rPr lang="en-US"/>
              <a:pPr/>
              <a:t>5</a:t>
            </a:fld>
            <a:endParaRPr lang="en-US"/>
          </a:p>
        </p:txBody>
      </p:sp>
      <p:sp>
        <p:nvSpPr>
          <p:cNvPr id="47106" name="Rectangle 2"/>
          <p:cNvSpPr>
            <a:spLocks noGrp="1" noRot="1" noChangeAspect="1" noChangeArrowheads="1" noTextEdit="1"/>
          </p:cNvSpPr>
          <p:nvPr>
            <p:ph type="sldImg"/>
          </p:nvPr>
        </p:nvSpPr>
        <p:spPr>
          <a:ln/>
        </p:spPr>
      </p:sp>
      <p:sp>
        <p:nvSpPr>
          <p:cNvPr id="4710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DAFF726-30D9-4B46-9D7F-3C98602FE63A}" type="slidenum">
              <a:rPr lang="en-US"/>
              <a:pPr/>
              <a:t>6</a:t>
            </a:fld>
            <a:endParaRPr lang="en-US"/>
          </a:p>
        </p:txBody>
      </p:sp>
      <p:sp>
        <p:nvSpPr>
          <p:cNvPr id="48130" name="Rectangle 2"/>
          <p:cNvSpPr>
            <a:spLocks noGrp="1" noRot="1" noChangeAspect="1" noChangeArrowheads="1" noTextEdit="1"/>
          </p:cNvSpPr>
          <p:nvPr>
            <p:ph type="sldImg"/>
          </p:nvPr>
        </p:nvSpPr>
        <p:spPr>
          <a:ln/>
        </p:spPr>
      </p:sp>
      <p:sp>
        <p:nvSpPr>
          <p:cNvPr id="48131" name="Rectangle 3"/>
          <p:cNvSpPr>
            <a:spLocks noGrp="1" noChangeArrowheads="1"/>
          </p:cNvSpPr>
          <p:nvPr>
            <p:ph type="body" idx="1"/>
          </p:nvPr>
        </p:nvSpPr>
        <p:spPr/>
        <p:txBody>
          <a:bodyPr/>
          <a:lstStyle/>
          <a:p>
            <a:r>
              <a:rPr lang="en-US" dirty="0" smtClean="0"/>
              <a:t>Addition of nucleotides occurs in the 5’ to 3’ position; so the last nucleotide added will have its</a:t>
            </a:r>
            <a:r>
              <a:rPr lang="en-US" baseline="0" dirty="0" smtClean="0"/>
              <a:t> 3’ end free. Replication occurs </a:t>
            </a:r>
            <a:r>
              <a:rPr lang="en-US" baseline="0" dirty="0" err="1" smtClean="0"/>
              <a:t>throguh</a:t>
            </a:r>
            <a:r>
              <a:rPr lang="en-US" baseline="0" dirty="0" smtClean="0"/>
              <a:t> a replication fork </a:t>
            </a:r>
            <a:r>
              <a:rPr lang="en-US" baseline="0" dirty="0" err="1" smtClean="0"/>
              <a:t>mechansism</a:t>
            </a:r>
            <a:r>
              <a:rPr lang="en-US" baseline="0" dirty="0" smtClean="0"/>
              <a:t>, remember that the strands are </a:t>
            </a:r>
            <a:r>
              <a:rPr lang="en-US" baseline="0" dirty="0" err="1" smtClean="0"/>
              <a:t>antiparellel</a:t>
            </a:r>
            <a:r>
              <a:rPr lang="en-US" baseline="0" dirty="0" smtClean="0"/>
              <a:t> and so the general movement of opening the parental </a:t>
            </a:r>
            <a:r>
              <a:rPr lang="en-US" baseline="0" dirty="0" err="1" smtClean="0"/>
              <a:t>dna</a:t>
            </a:r>
            <a:r>
              <a:rPr lang="en-US" baseline="0" dirty="0" smtClean="0"/>
              <a:t> molecule (orange) will be to the right. In this diagram the bottom part is incorrect! SYNTHESIS ONLY OCCURS IN 5’3’ DIRECTION NOT OTHER WAY AROUND!! The synthesis on the top is continuous and hence the this is called the leading strand or the </a:t>
            </a:r>
            <a:r>
              <a:rPr lang="en-US" baseline="0" dirty="0" err="1" smtClean="0"/>
              <a:t>countinuous</a:t>
            </a:r>
            <a:r>
              <a:rPr lang="en-US" baseline="0" dirty="0" smtClean="0"/>
              <a:t> strand, but the one on the bottom is called the lagging strand or the discontinuous strand because it will be synthesized in </a:t>
            </a:r>
            <a:r>
              <a:rPr lang="en-US" baseline="0" dirty="0" err="1" smtClean="0"/>
              <a:t>okazaki</a:t>
            </a:r>
            <a:r>
              <a:rPr lang="en-US" baseline="0" dirty="0" smtClean="0"/>
              <a:t> fragments.</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BBD4406-FD0B-445E-A9AA-DDC48DFD2716}" type="slidenum">
              <a:rPr lang="en-US"/>
              <a:pPr/>
              <a:t>7</a:t>
            </a:fld>
            <a:endParaRPr lang="en-US"/>
          </a:p>
        </p:txBody>
      </p:sp>
      <p:sp>
        <p:nvSpPr>
          <p:cNvPr id="49154" name="Rectangle 2"/>
          <p:cNvSpPr>
            <a:spLocks noGrp="1" noRot="1" noChangeAspect="1" noChangeArrowheads="1" noTextEdit="1"/>
          </p:cNvSpPr>
          <p:nvPr>
            <p:ph type="sldImg"/>
          </p:nvPr>
        </p:nvSpPr>
        <p:spPr>
          <a:ln/>
        </p:spPr>
      </p:sp>
      <p:sp>
        <p:nvSpPr>
          <p:cNvPr id="49155" name="Rectangle 3"/>
          <p:cNvSpPr>
            <a:spLocks noGrp="1" noChangeArrowheads="1"/>
          </p:cNvSpPr>
          <p:nvPr>
            <p:ph type="body" idx="1"/>
          </p:nvPr>
        </p:nvSpPr>
        <p:spPr/>
        <p:txBody>
          <a:bodyPr/>
          <a:lstStyle/>
          <a:p>
            <a:r>
              <a:rPr lang="en-US" dirty="0" smtClean="0"/>
              <a:t>Okazaki</a:t>
            </a:r>
            <a:r>
              <a:rPr lang="en-US" baseline="0" dirty="0" smtClean="0"/>
              <a:t> fragments are shown here.</a:t>
            </a:r>
          </a:p>
          <a:p>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F248B4A-DD68-4304-86A4-2868E755C4CB}" type="slidenum">
              <a:rPr lang="en-US"/>
              <a:pPr/>
              <a:t>8</a:t>
            </a:fld>
            <a:endParaRPr lang="en-US"/>
          </a:p>
        </p:txBody>
      </p:sp>
      <p:sp>
        <p:nvSpPr>
          <p:cNvPr id="50178" name="Rectangle 2"/>
          <p:cNvSpPr>
            <a:spLocks noGrp="1" noRot="1" noChangeAspect="1" noChangeArrowheads="1" noTextEdit="1"/>
          </p:cNvSpPr>
          <p:nvPr>
            <p:ph type="sldImg"/>
          </p:nvPr>
        </p:nvSpPr>
        <p:spPr>
          <a:ln/>
        </p:spPr>
      </p:sp>
      <p:sp>
        <p:nvSpPr>
          <p:cNvPr id="50179" name="Rectangle 3"/>
          <p:cNvSpPr>
            <a:spLocks noGrp="1" noChangeArrowheads="1"/>
          </p:cNvSpPr>
          <p:nvPr>
            <p:ph type="body" idx="1"/>
          </p:nvPr>
        </p:nvSpPr>
        <p:spPr/>
        <p:txBody>
          <a:bodyPr/>
          <a:lstStyle/>
          <a:p>
            <a:r>
              <a:rPr lang="en-US" dirty="0" smtClean="0"/>
              <a:t>DNA polymerase</a:t>
            </a:r>
            <a:r>
              <a:rPr lang="en-US" baseline="0" dirty="0" smtClean="0"/>
              <a:t> has very small error rate (1 in 100000 </a:t>
            </a:r>
            <a:r>
              <a:rPr lang="en-US" baseline="0" dirty="0" err="1" smtClean="0"/>
              <a:t>ntds</a:t>
            </a:r>
            <a:r>
              <a:rPr lang="en-US" baseline="0" dirty="0" smtClean="0"/>
              <a:t> will be added incorrectly) but if mistake is made it can be corrected by several ways. </a:t>
            </a:r>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45F80B8-DA09-4AAA-8E14-32E8FA72F3FF}" type="slidenum">
              <a:rPr lang="en-US"/>
              <a:pPr/>
              <a:t>9</a:t>
            </a:fld>
            <a:endParaRPr lang="en-US"/>
          </a:p>
        </p:txBody>
      </p:sp>
      <p:sp>
        <p:nvSpPr>
          <p:cNvPr id="68610" name="Rectangle 2"/>
          <p:cNvSpPr>
            <a:spLocks noGrp="1" noRot="1" noChangeAspect="1" noChangeArrowheads="1" noTextEdit="1"/>
          </p:cNvSpPr>
          <p:nvPr>
            <p:ph type="sldImg"/>
          </p:nvPr>
        </p:nvSpPr>
        <p:spPr>
          <a:ln/>
        </p:spPr>
      </p:sp>
      <p:sp>
        <p:nvSpPr>
          <p:cNvPr id="68611" name="Rectangle 3"/>
          <p:cNvSpPr>
            <a:spLocks noGrp="1" noChangeArrowheads="1"/>
          </p:cNvSpPr>
          <p:nvPr>
            <p:ph type="body" idx="1"/>
          </p:nvPr>
        </p:nvSpPr>
        <p:spPr/>
        <p:txBody>
          <a:bodyPr/>
          <a:lstStyle/>
          <a:p>
            <a:r>
              <a:rPr lang="en-US" dirty="0" smtClean="0"/>
              <a:t>First one is editing by </a:t>
            </a:r>
            <a:r>
              <a:rPr lang="en-US" dirty="0" err="1" smtClean="0"/>
              <a:t>dna</a:t>
            </a:r>
            <a:r>
              <a:rPr lang="en-US" baseline="0" dirty="0" smtClean="0"/>
              <a:t> polymerase, the rare </a:t>
            </a:r>
            <a:r>
              <a:rPr lang="en-US" baseline="0" dirty="0" err="1" smtClean="0"/>
              <a:t>tautomeric</a:t>
            </a:r>
            <a:r>
              <a:rPr lang="en-US" baseline="0" dirty="0" smtClean="0"/>
              <a:t> form of C can anneal with A and in this case DNA polymerase will incorporate it in the primer strand. Most of the time this rare </a:t>
            </a:r>
            <a:r>
              <a:rPr lang="en-US" baseline="0" dirty="0" err="1" smtClean="0"/>
              <a:t>tautomeric</a:t>
            </a:r>
            <a:r>
              <a:rPr lang="en-US" baseline="0" dirty="0" smtClean="0"/>
              <a:t> form of C will revert back and no annealing occurs and so DNA polymerase will stall and will not be able to add another nucleotide and what it will do is </a:t>
            </a:r>
            <a:r>
              <a:rPr lang="en-US" baseline="0" dirty="0" err="1" smtClean="0"/>
              <a:t>hydrolize</a:t>
            </a:r>
            <a:r>
              <a:rPr lang="en-US" baseline="0" dirty="0" smtClean="0"/>
              <a:t> and remove the incorrect nucleotide using </a:t>
            </a:r>
            <a:r>
              <a:rPr lang="en-US" baseline="0" dirty="0" err="1" smtClean="0"/>
              <a:t>exonuclease</a:t>
            </a:r>
            <a:r>
              <a:rPr lang="en-US" baseline="0" dirty="0" smtClean="0"/>
              <a:t> activity which is located in its editing active site and will get rid of the incorrectly incorporated C and will instead incorporate a new nucleotide in this case will be T. but if C doesn’t revert the DNA polymerase will form the covalent bond.  This editing property of DNA polymerase is another reason why DNA synthesis needs to occur in 5’3’ direction, in the editing process this will be removed and there is a free 3’ end and a new nucleotide is added. </a:t>
            </a:r>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5BE8A26-5267-4B7C-BC39-981DD85BD4B5}" type="slidenum">
              <a:rPr lang="en-US"/>
              <a:pPr/>
              <a:t>10</a:t>
            </a:fld>
            <a:endParaRPr lang="en-US"/>
          </a:p>
        </p:txBody>
      </p:sp>
      <p:sp>
        <p:nvSpPr>
          <p:cNvPr id="52226" name="Rectangle 2"/>
          <p:cNvSpPr>
            <a:spLocks noGrp="1" noRot="1" noChangeAspect="1" noChangeArrowheads="1" noTextEdit="1"/>
          </p:cNvSpPr>
          <p:nvPr>
            <p:ph type="sldImg"/>
          </p:nvPr>
        </p:nvSpPr>
        <p:spPr>
          <a:ln/>
        </p:spPr>
      </p:sp>
      <p:sp>
        <p:nvSpPr>
          <p:cNvPr id="5222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8B9B2CD-3A7E-4B79-BA7C-53C9F568D8B8}" type="slidenum">
              <a:rPr lang="en-US"/>
              <a:pPr/>
              <a:t>11</a:t>
            </a:fld>
            <a:endParaRPr lang="en-US"/>
          </a:p>
        </p:txBody>
      </p:sp>
      <p:sp>
        <p:nvSpPr>
          <p:cNvPr id="84994" name="Rectangle 2"/>
          <p:cNvSpPr>
            <a:spLocks noGrp="1" noRot="1" noChangeAspect="1" noChangeArrowheads="1" noTextEdit="1"/>
          </p:cNvSpPr>
          <p:nvPr>
            <p:ph type="sldImg"/>
          </p:nvPr>
        </p:nvSpPr>
        <p:spPr>
          <a:ln/>
        </p:spPr>
      </p:sp>
      <p:sp>
        <p:nvSpPr>
          <p:cNvPr id="84995" name="Rectangle 3"/>
          <p:cNvSpPr>
            <a:spLocks noGrp="1" noChangeArrowheads="1"/>
          </p:cNvSpPr>
          <p:nvPr>
            <p:ph type="body" idx="1"/>
          </p:nvPr>
        </p:nvSpPr>
        <p:spPr/>
        <p:txBody>
          <a:bodyPr/>
          <a:lstStyle/>
          <a:p>
            <a:r>
              <a:rPr lang="en-US" dirty="0" smtClean="0"/>
              <a:t>In the 5’3’ direction the 5’</a:t>
            </a:r>
            <a:r>
              <a:rPr lang="en-US" baseline="0" dirty="0" smtClean="0"/>
              <a:t> end only has one phosphate and so this does not provide enough energy for adding another nucleotide and so this is another </a:t>
            </a:r>
            <a:r>
              <a:rPr lang="en-US" baseline="0" dirty="0" err="1" smtClean="0"/>
              <a:t>reaseon</a:t>
            </a:r>
            <a:r>
              <a:rPr lang="en-US" baseline="0" dirty="0" smtClean="0"/>
              <a:t> why synthesis cannot occur in this direction. </a:t>
            </a:r>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68CC5D7-8F25-4FEC-B0FB-971A92398812}" type="slidenum">
              <a:rPr lang="en-US"/>
              <a:pPr/>
              <a:t>12</a:t>
            </a:fld>
            <a:endParaRPr lang="en-US"/>
          </a:p>
        </p:txBody>
      </p:sp>
      <p:sp>
        <p:nvSpPr>
          <p:cNvPr id="53250" name="Rectangle 2"/>
          <p:cNvSpPr>
            <a:spLocks noGrp="1" noRot="1" noChangeAspect="1" noChangeArrowheads="1" noTextEdit="1"/>
          </p:cNvSpPr>
          <p:nvPr>
            <p:ph type="sldImg"/>
          </p:nvPr>
        </p:nvSpPr>
        <p:spPr>
          <a:ln/>
        </p:spPr>
      </p:sp>
      <p:sp>
        <p:nvSpPr>
          <p:cNvPr id="53251" name="Rectangle 3"/>
          <p:cNvSpPr>
            <a:spLocks noGrp="1" noChangeArrowheads="1"/>
          </p:cNvSpPr>
          <p:nvPr>
            <p:ph type="body" idx="1"/>
          </p:nvPr>
        </p:nvSpPr>
        <p:spPr/>
        <p:txBody>
          <a:bodyPr/>
          <a:lstStyle/>
          <a:p>
            <a:r>
              <a:rPr lang="en-US" dirty="0" smtClean="0"/>
              <a:t>Sometimes DNA polymerase</a:t>
            </a:r>
            <a:r>
              <a:rPr lang="en-US" baseline="0" dirty="0" smtClean="0"/>
              <a:t> will slip and create this bubble which will be recognized by protein </a:t>
            </a:r>
            <a:r>
              <a:rPr lang="en-US" baseline="0" dirty="0" err="1" smtClean="0"/>
              <a:t>MUtS</a:t>
            </a:r>
            <a:r>
              <a:rPr lang="en-US" baseline="0" dirty="0" smtClean="0"/>
              <a:t> and another enzyme </a:t>
            </a:r>
            <a:r>
              <a:rPr lang="en-US" baseline="0" dirty="0" err="1" smtClean="0"/>
              <a:t>MutL</a:t>
            </a:r>
            <a:r>
              <a:rPr lang="en-US" baseline="0" dirty="0" smtClean="0"/>
              <a:t> will cleave and thus a gap will be created which will be filled up using DNA polymerase and DNA ligase. How does the system recognize which strand is the parental strand (correct) and the primer strand ( that includes the mismatch mistake. This picture shows what happens in eukaryotes, but in prokaryotes the parental strand is methylated while the primer strand is not yet methylated and a third enzyme </a:t>
            </a:r>
            <a:r>
              <a:rPr lang="en-US" baseline="0" dirty="0" err="1" smtClean="0"/>
              <a:t>MutH</a:t>
            </a:r>
            <a:r>
              <a:rPr lang="en-US" baseline="0" dirty="0" smtClean="0"/>
              <a:t> will recognize the methylated and will give the primer strand to </a:t>
            </a:r>
            <a:r>
              <a:rPr lang="en-US" baseline="0" dirty="0" err="1" smtClean="0"/>
              <a:t>Mut</a:t>
            </a:r>
            <a:r>
              <a:rPr lang="en-US" baseline="0" dirty="0" smtClean="0"/>
              <a:t> L </a:t>
            </a:r>
            <a:r>
              <a:rPr lang="en-US" baseline="0" dirty="0" err="1" smtClean="0"/>
              <a:t>ot</a:t>
            </a:r>
            <a:r>
              <a:rPr lang="en-US" baseline="0" dirty="0" smtClean="0"/>
              <a:t> chew. IN eukaryotes use nicks, a third protein that is not shown here will recognize the nick and will chew the area between the nick and the bubble where the mistake occurred ( in bacteria, this occurs between the methylated sequence and the bubble). </a:t>
            </a:r>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process</a:t>
            </a:r>
            <a:r>
              <a:rPr lang="en-US" baseline="0" dirty="0" smtClean="0"/>
              <a:t> is tightly linked to replication, happens almost at the same time (not exactly same time) as replication whereas other processes happen at other times than replication. </a:t>
            </a:r>
            <a:endParaRPr lang="en-US" dirty="0"/>
          </a:p>
        </p:txBody>
      </p:sp>
      <p:sp>
        <p:nvSpPr>
          <p:cNvPr id="4" name="Slide Number Placeholder 3"/>
          <p:cNvSpPr>
            <a:spLocks noGrp="1"/>
          </p:cNvSpPr>
          <p:nvPr>
            <p:ph type="sldNum" sz="quarter" idx="10"/>
          </p:nvPr>
        </p:nvSpPr>
        <p:spPr/>
        <p:txBody>
          <a:bodyPr/>
          <a:lstStyle/>
          <a:p>
            <a:fld id="{294A2F41-D71B-4193-BC1A-BC181C67DF1E}" type="slidenum">
              <a:rPr lang="en-US" smtClean="0"/>
              <a:pPr/>
              <a:t>13</a:t>
            </a:fld>
            <a:endParaRPr lang="en-US"/>
          </a:p>
        </p:txBody>
      </p:sp>
    </p:spTree>
    <p:extLst>
      <p:ext uri="{BB962C8B-B14F-4D97-AF65-F5344CB8AC3E}">
        <p14:creationId xmlns:p14="http://schemas.microsoft.com/office/powerpoint/2010/main" val="22749611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ED48854-8268-471B-A71C-A788152A4480}" type="slidenum">
              <a:rPr lang="en-US"/>
              <a:pPr/>
              <a:t>14</a:t>
            </a:fld>
            <a:endParaRPr lang="en-US"/>
          </a:p>
        </p:txBody>
      </p:sp>
      <p:sp>
        <p:nvSpPr>
          <p:cNvPr id="54274" name="Rectangle 2"/>
          <p:cNvSpPr>
            <a:spLocks noGrp="1" noRot="1" noChangeAspect="1" noChangeArrowheads="1" noTextEdit="1"/>
          </p:cNvSpPr>
          <p:nvPr>
            <p:ph type="sldImg"/>
          </p:nvPr>
        </p:nvSpPr>
        <p:spPr>
          <a:ln/>
        </p:spPr>
      </p:sp>
      <p:sp>
        <p:nvSpPr>
          <p:cNvPr id="54275" name="Rectangle 3"/>
          <p:cNvSpPr>
            <a:spLocks noGrp="1" noChangeArrowheads="1"/>
          </p:cNvSpPr>
          <p:nvPr>
            <p:ph type="body" idx="1"/>
          </p:nvPr>
        </p:nvSpPr>
        <p:spPr/>
        <p:txBody>
          <a:bodyPr/>
          <a:lstStyle/>
          <a:p>
            <a:r>
              <a:rPr lang="en-US" dirty="0" smtClean="0"/>
              <a:t>So</a:t>
            </a:r>
            <a:r>
              <a:rPr lang="en-US" baseline="0" dirty="0" smtClean="0"/>
              <a:t> over all we have 1 error in a billion. </a:t>
            </a:r>
            <a:r>
              <a:rPr lang="en-US" baseline="0" dirty="0" err="1" smtClean="0"/>
              <a:t>Exonuclease</a:t>
            </a:r>
            <a:r>
              <a:rPr lang="en-US" baseline="0" dirty="0" smtClean="0"/>
              <a:t> cuts from an end, it cannot cut in the middle so if the parental strand is intact it cannot cut. </a:t>
            </a:r>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94A2F41-D71B-4193-BC1A-BC181C67DF1E}" type="slidenum">
              <a:rPr lang="en-US" smtClean="0"/>
              <a:pPr/>
              <a:t>15</a:t>
            </a:fld>
            <a:endParaRPr lang="en-US"/>
          </a:p>
        </p:txBody>
      </p:sp>
    </p:spTree>
    <p:extLst>
      <p:ext uri="{BB962C8B-B14F-4D97-AF65-F5344CB8AC3E}">
        <p14:creationId xmlns:p14="http://schemas.microsoft.com/office/powerpoint/2010/main" val="12753768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BD1D6DF-F09B-4336-BD71-69CA6906145C}" type="slidenum">
              <a:rPr lang="en-US"/>
              <a:pPr/>
              <a:t>16</a:t>
            </a:fld>
            <a:endParaRPr lang="en-US"/>
          </a:p>
        </p:txBody>
      </p:sp>
      <p:sp>
        <p:nvSpPr>
          <p:cNvPr id="72706" name="Rectangle 2"/>
          <p:cNvSpPr>
            <a:spLocks noGrp="1" noRot="1" noChangeAspect="1" noChangeArrowheads="1" noTextEdit="1"/>
          </p:cNvSpPr>
          <p:nvPr>
            <p:ph type="sldImg"/>
          </p:nvPr>
        </p:nvSpPr>
        <p:spPr>
          <a:ln/>
        </p:spPr>
      </p:sp>
      <p:sp>
        <p:nvSpPr>
          <p:cNvPr id="72707" name="Rectangle 3"/>
          <p:cNvSpPr>
            <a:spLocks noGrp="1" noChangeArrowheads="1"/>
          </p:cNvSpPr>
          <p:nvPr>
            <p:ph type="body" idx="1"/>
          </p:nvPr>
        </p:nvSpPr>
        <p:spPr/>
        <p:txBody>
          <a:bodyPr/>
          <a:lstStyle/>
          <a:p>
            <a:r>
              <a:rPr lang="en-US" dirty="0" smtClean="0"/>
              <a:t>You start DNA synthesis</a:t>
            </a:r>
            <a:r>
              <a:rPr lang="en-US" baseline="0" dirty="0" smtClean="0"/>
              <a:t> by making short RNA primers (about ten </a:t>
            </a:r>
            <a:r>
              <a:rPr lang="en-US" baseline="0" dirty="0" err="1" smtClean="0"/>
              <a:t>ntds</a:t>
            </a:r>
            <a:r>
              <a:rPr lang="en-US" baseline="0" dirty="0" smtClean="0"/>
              <a:t> ) using enzyme </a:t>
            </a:r>
            <a:r>
              <a:rPr lang="en-US" baseline="0" dirty="0" err="1" smtClean="0"/>
              <a:t>primase</a:t>
            </a:r>
            <a:r>
              <a:rPr lang="en-US" baseline="0" dirty="0" smtClean="0"/>
              <a:t>, providing the substrate needed for DNA synthesis. </a:t>
            </a:r>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43BB8F0-1C3A-4528-9C70-EB5B786DB1D2}" type="slidenum">
              <a:rPr lang="en-US"/>
              <a:pPr/>
              <a:t>17</a:t>
            </a:fld>
            <a:endParaRPr lang="en-US"/>
          </a:p>
        </p:txBody>
      </p:sp>
      <p:sp>
        <p:nvSpPr>
          <p:cNvPr id="55298" name="Rectangle 2"/>
          <p:cNvSpPr>
            <a:spLocks noGrp="1" noRot="1" noChangeAspect="1" noChangeArrowheads="1" noTextEdit="1"/>
          </p:cNvSpPr>
          <p:nvPr>
            <p:ph type="sldImg"/>
          </p:nvPr>
        </p:nvSpPr>
        <p:spPr>
          <a:ln/>
        </p:spPr>
      </p:sp>
      <p:sp>
        <p:nvSpPr>
          <p:cNvPr id="55299" name="Rectangle 3"/>
          <p:cNvSpPr>
            <a:spLocks noGrp="1" noChangeArrowheads="1"/>
          </p:cNvSpPr>
          <p:nvPr>
            <p:ph type="body" idx="1"/>
          </p:nvPr>
        </p:nvSpPr>
        <p:spPr/>
        <p:txBody>
          <a:bodyPr/>
          <a:lstStyle/>
          <a:p>
            <a:r>
              <a:rPr lang="en-US" dirty="0" smtClean="0"/>
              <a:t>In</a:t>
            </a:r>
            <a:r>
              <a:rPr lang="en-US" baseline="0" dirty="0" smtClean="0"/>
              <a:t> bacteria, </a:t>
            </a:r>
            <a:r>
              <a:rPr lang="en-US" baseline="0" dirty="0" err="1" smtClean="0"/>
              <a:t>exonuclease</a:t>
            </a:r>
            <a:r>
              <a:rPr lang="en-US" baseline="0" dirty="0" smtClean="0"/>
              <a:t> activity of DNA polymerase 1 is the one that removes primers and in eukaryotes FLAP </a:t>
            </a:r>
            <a:r>
              <a:rPr lang="en-US" baseline="0" dirty="0" err="1" smtClean="0"/>
              <a:t>endonucleas</a:t>
            </a:r>
            <a:r>
              <a:rPr lang="en-US" baseline="0" dirty="0" smtClean="0"/>
              <a:t> removes primers. DNA ligase seals the nicks. </a:t>
            </a:r>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18202E9-CEDA-40F9-B8A9-1407F72618D6}" type="slidenum">
              <a:rPr lang="en-US"/>
              <a:pPr/>
              <a:t>18</a:t>
            </a:fld>
            <a:endParaRPr lang="en-US"/>
          </a:p>
        </p:txBody>
      </p:sp>
      <p:sp>
        <p:nvSpPr>
          <p:cNvPr id="56322" name="Rectangle 2"/>
          <p:cNvSpPr>
            <a:spLocks noGrp="1" noRot="1" noChangeAspect="1" noChangeArrowheads="1" noTextEdit="1"/>
          </p:cNvSpPr>
          <p:nvPr>
            <p:ph type="sldImg"/>
          </p:nvPr>
        </p:nvSpPr>
        <p:spPr>
          <a:ln/>
        </p:spPr>
      </p:sp>
      <p:sp>
        <p:nvSpPr>
          <p:cNvPr id="56323" name="Rectangle 3"/>
          <p:cNvSpPr>
            <a:spLocks noGrp="1" noChangeArrowheads="1"/>
          </p:cNvSpPr>
          <p:nvPr>
            <p:ph type="body" idx="1"/>
          </p:nvPr>
        </p:nvSpPr>
        <p:spPr/>
        <p:txBody>
          <a:bodyPr/>
          <a:lstStyle/>
          <a:p>
            <a:r>
              <a:rPr lang="en-US" dirty="0" smtClean="0"/>
              <a:t>-DNA Polymerase I</a:t>
            </a:r>
            <a:r>
              <a:rPr lang="en-US" baseline="0" dirty="0" smtClean="0"/>
              <a:t> is in bacteria and it also removes primers.</a:t>
            </a:r>
          </a:p>
          <a:p>
            <a:r>
              <a:rPr lang="en-US" dirty="0" smtClean="0"/>
              <a:t>-need</a:t>
            </a:r>
            <a:r>
              <a:rPr lang="en-US" baseline="0" dirty="0" smtClean="0"/>
              <a:t> to know function of all three! </a:t>
            </a:r>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415FDFF-BEA5-4DD3-8817-DF395AF5B0C4}" type="slidenum">
              <a:rPr lang="en-US"/>
              <a:pPr/>
              <a:t>19</a:t>
            </a:fld>
            <a:endParaRPr lang="en-US"/>
          </a:p>
        </p:txBody>
      </p:sp>
      <p:sp>
        <p:nvSpPr>
          <p:cNvPr id="57346" name="Rectangle 2"/>
          <p:cNvSpPr>
            <a:spLocks noGrp="1" noRot="1" noChangeAspect="1" noChangeArrowheads="1" noTextEdit="1"/>
          </p:cNvSpPr>
          <p:nvPr>
            <p:ph type="sldImg"/>
          </p:nvPr>
        </p:nvSpPr>
        <p:spPr>
          <a:ln/>
        </p:spPr>
      </p:sp>
      <p:sp>
        <p:nvSpPr>
          <p:cNvPr id="57347" name="Rectangle 3"/>
          <p:cNvSpPr>
            <a:spLocks noGrp="1" noChangeArrowheads="1"/>
          </p:cNvSpPr>
          <p:nvPr>
            <p:ph type="body" idx="1"/>
          </p:nvPr>
        </p:nvSpPr>
        <p:spPr/>
        <p:txBody>
          <a:bodyPr/>
          <a:lstStyle/>
          <a:p>
            <a:r>
              <a:rPr lang="en-US" dirty="0" smtClean="0"/>
              <a:t>DNA double helix is opened by DNA helicase,</a:t>
            </a:r>
            <a:r>
              <a:rPr lang="en-US" baseline="0" dirty="0" smtClean="0"/>
              <a:t> as it is opened, on the leading strand things go fast but on the lagging strand things are slower.</a:t>
            </a:r>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0E59D33-731E-4955-9047-2B8E4E05A35C}" type="slidenum">
              <a:rPr lang="en-US"/>
              <a:pPr/>
              <a:t>20</a:t>
            </a:fld>
            <a:endParaRPr lang="en-US"/>
          </a:p>
        </p:txBody>
      </p:sp>
      <p:sp>
        <p:nvSpPr>
          <p:cNvPr id="58370" name="Rectangle 2"/>
          <p:cNvSpPr>
            <a:spLocks noGrp="1" noRot="1" noChangeAspect="1" noChangeArrowheads="1" noTextEdit="1"/>
          </p:cNvSpPr>
          <p:nvPr>
            <p:ph type="sldImg"/>
          </p:nvPr>
        </p:nvSpPr>
        <p:spPr>
          <a:ln/>
        </p:spPr>
      </p:sp>
      <p:sp>
        <p:nvSpPr>
          <p:cNvPr id="58371" name="Rectangle 3"/>
          <p:cNvSpPr>
            <a:spLocks noGrp="1" noChangeArrowheads="1"/>
          </p:cNvSpPr>
          <p:nvPr>
            <p:ph type="body" idx="1"/>
          </p:nvPr>
        </p:nvSpPr>
        <p:spPr/>
        <p:txBody>
          <a:bodyPr/>
          <a:lstStyle/>
          <a:p>
            <a:r>
              <a:rPr lang="en-US" dirty="0" smtClean="0"/>
              <a:t>DNA tends to fold on itself</a:t>
            </a:r>
            <a:r>
              <a:rPr lang="en-US" baseline="0" dirty="0" smtClean="0"/>
              <a:t> </a:t>
            </a:r>
            <a:r>
              <a:rPr lang="en-US" baseline="0" dirty="0" smtClean="0"/>
              <a:t>which will impede replication machinery so </a:t>
            </a:r>
            <a:r>
              <a:rPr lang="en-US" baseline="0" dirty="0" smtClean="0"/>
              <a:t>there are single stranded binding proteins that will bind this single stretch of DNA and straighten it out.</a:t>
            </a:r>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B741745-6D73-4BB1-833A-DB9F4A97732C}" type="slidenum">
              <a:rPr lang="en-US"/>
              <a:pPr/>
              <a:t>21</a:t>
            </a:fld>
            <a:endParaRPr lang="en-US"/>
          </a:p>
        </p:txBody>
      </p:sp>
      <p:sp>
        <p:nvSpPr>
          <p:cNvPr id="59394" name="Rectangle 2"/>
          <p:cNvSpPr>
            <a:spLocks noGrp="1" noRot="1" noChangeAspect="1" noChangeArrowheads="1" noTextEdit="1"/>
          </p:cNvSpPr>
          <p:nvPr>
            <p:ph type="sldImg"/>
          </p:nvPr>
        </p:nvSpPr>
        <p:spPr>
          <a:ln/>
        </p:spPr>
      </p:sp>
      <p:sp>
        <p:nvSpPr>
          <p:cNvPr id="59395" name="Rectangle 3"/>
          <p:cNvSpPr>
            <a:spLocks noGrp="1" noChangeArrowheads="1"/>
          </p:cNvSpPr>
          <p:nvPr>
            <p:ph type="body" idx="1"/>
          </p:nvPr>
        </p:nvSpPr>
        <p:spPr/>
        <p:txBody>
          <a:bodyPr/>
          <a:lstStyle/>
          <a:p>
            <a:r>
              <a:rPr lang="en-US" dirty="0" smtClean="0"/>
              <a:t>The sliding clamp-&gt;</a:t>
            </a:r>
            <a:r>
              <a:rPr lang="en-US" baseline="0" dirty="0" smtClean="0"/>
              <a:t> DNA polymerase has a certain affinity to DNA; it likes to bind DNA but you don’t want this affinity to be too strong </a:t>
            </a:r>
            <a:r>
              <a:rPr lang="en-US" baseline="0" dirty="0" smtClean="0"/>
              <a:t>because when </a:t>
            </a:r>
            <a:r>
              <a:rPr lang="en-US" baseline="0" dirty="0" err="1" smtClean="0"/>
              <a:t>okazaki</a:t>
            </a:r>
            <a:r>
              <a:rPr lang="en-US" baseline="0" dirty="0" smtClean="0"/>
              <a:t> fragments are made DNA polymerase has to detach in order to make the next fragment. The sliding clamp will bind to the clamp loader and then the DNA polymerase and the DNA and help keep the DNA polymerase attached to the DNA until it’s finished synthesis. </a:t>
            </a:r>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056D813-BE59-4B2D-9625-E0006235DEFB}" type="slidenum">
              <a:rPr lang="en-US"/>
              <a:pPr/>
              <a:t>22</a:t>
            </a:fld>
            <a:endParaRPr lang="en-US"/>
          </a:p>
        </p:txBody>
      </p:sp>
      <p:sp>
        <p:nvSpPr>
          <p:cNvPr id="60418" name="Rectangle 2"/>
          <p:cNvSpPr>
            <a:spLocks noGrp="1" noRot="1" noChangeAspect="1" noChangeArrowheads="1" noTextEdit="1"/>
          </p:cNvSpPr>
          <p:nvPr>
            <p:ph type="sldImg"/>
          </p:nvPr>
        </p:nvSpPr>
        <p:spPr>
          <a:ln/>
        </p:spPr>
      </p:sp>
      <p:sp>
        <p:nvSpPr>
          <p:cNvPr id="60419" name="Rectangle 3"/>
          <p:cNvSpPr>
            <a:spLocks noGrp="1" noChangeArrowheads="1"/>
          </p:cNvSpPr>
          <p:nvPr>
            <p:ph type="body" idx="1"/>
          </p:nvPr>
        </p:nvSpPr>
        <p:spPr/>
        <p:txBody>
          <a:bodyPr/>
          <a:lstStyle/>
          <a:p>
            <a:r>
              <a:rPr lang="en-US" dirty="0" smtClean="0"/>
              <a:t>Once</a:t>
            </a:r>
            <a:r>
              <a:rPr lang="en-US" baseline="0" dirty="0" smtClean="0"/>
              <a:t> the replication complex reaches the end of the </a:t>
            </a:r>
            <a:r>
              <a:rPr lang="en-US" baseline="0" dirty="0" err="1" smtClean="0"/>
              <a:t>okazaki</a:t>
            </a:r>
            <a:r>
              <a:rPr lang="en-US" baseline="0" dirty="0" smtClean="0"/>
              <a:t> fragment it detaches and then </a:t>
            </a:r>
            <a:r>
              <a:rPr lang="en-US" baseline="0" dirty="0" err="1" smtClean="0"/>
              <a:t>reassemples</a:t>
            </a:r>
            <a:r>
              <a:rPr lang="en-US" baseline="0" dirty="0" smtClean="0"/>
              <a:t> at the other </a:t>
            </a:r>
            <a:r>
              <a:rPr lang="en-US" baseline="0" dirty="0" err="1" smtClean="0"/>
              <a:t>okazaki</a:t>
            </a:r>
            <a:r>
              <a:rPr lang="en-US" baseline="0" dirty="0" smtClean="0"/>
              <a:t> fragment. </a:t>
            </a:r>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AFAA75D-206A-46CE-8881-A12072B2A6C5}" type="slidenum">
              <a:rPr lang="en-US"/>
              <a:pPr/>
              <a:t>23</a:t>
            </a:fld>
            <a:endParaRPr lang="en-US"/>
          </a:p>
        </p:txBody>
      </p:sp>
      <p:sp>
        <p:nvSpPr>
          <p:cNvPr id="61442" name="Rectangle 2"/>
          <p:cNvSpPr>
            <a:spLocks noGrp="1" noRot="1" noChangeAspect="1" noChangeArrowheads="1" noTextEdit="1"/>
          </p:cNvSpPr>
          <p:nvPr>
            <p:ph type="sldImg"/>
          </p:nvPr>
        </p:nvSpPr>
        <p:spPr>
          <a:ln/>
        </p:spPr>
      </p:sp>
      <p:sp>
        <p:nvSpPr>
          <p:cNvPr id="61443" name="Rectangle 3"/>
          <p:cNvSpPr>
            <a:spLocks noGrp="1" noChangeArrowheads="1"/>
          </p:cNvSpPr>
          <p:nvPr>
            <p:ph type="body" idx="1"/>
          </p:nvPr>
        </p:nvSpPr>
        <p:spPr/>
        <p:txBody>
          <a:bodyPr/>
          <a:lstStyle/>
          <a:p>
            <a:r>
              <a:rPr lang="en-US" dirty="0" err="1" smtClean="0"/>
              <a:t>Inorder</a:t>
            </a:r>
            <a:r>
              <a:rPr lang="en-US" dirty="0" smtClean="0"/>
              <a:t> to open</a:t>
            </a:r>
            <a:r>
              <a:rPr lang="en-US" baseline="0" dirty="0" smtClean="0"/>
              <a:t> the </a:t>
            </a:r>
            <a:r>
              <a:rPr lang="en-US" baseline="0" dirty="0" err="1" smtClean="0"/>
              <a:t>ddna</a:t>
            </a:r>
            <a:r>
              <a:rPr lang="en-US" baseline="0" dirty="0" smtClean="0"/>
              <a:t> u need helicase. In prokaryotes, the helicase forms a complex with the </a:t>
            </a:r>
            <a:r>
              <a:rPr lang="en-US" baseline="0" dirty="0" err="1" smtClean="0"/>
              <a:t>dna</a:t>
            </a:r>
            <a:r>
              <a:rPr lang="en-US" baseline="0" dirty="0" smtClean="0"/>
              <a:t> </a:t>
            </a:r>
            <a:r>
              <a:rPr lang="en-US" baseline="0" dirty="0" err="1" smtClean="0"/>
              <a:t>primase</a:t>
            </a:r>
            <a:r>
              <a:rPr lang="en-US" baseline="0" dirty="0" smtClean="0"/>
              <a:t>, this complex is called the </a:t>
            </a:r>
            <a:r>
              <a:rPr lang="en-US" baseline="0" dirty="0" err="1" smtClean="0"/>
              <a:t>primosome</a:t>
            </a:r>
            <a:r>
              <a:rPr lang="en-US" baseline="0" dirty="0" smtClean="0"/>
              <a:t>. In leading strand synthesis is </a:t>
            </a:r>
            <a:r>
              <a:rPr lang="en-US" baseline="0" dirty="0" err="1" smtClean="0"/>
              <a:t>countinuous</a:t>
            </a:r>
            <a:r>
              <a:rPr lang="en-US" baseline="0" dirty="0" smtClean="0"/>
              <a:t> and linear like previous slide. But in lagging strand there is a loop like shown here, and </a:t>
            </a:r>
            <a:r>
              <a:rPr lang="en-US" baseline="0" dirty="0" err="1" smtClean="0"/>
              <a:t>okazaki</a:t>
            </a:r>
            <a:r>
              <a:rPr lang="en-US" baseline="0" dirty="0" smtClean="0"/>
              <a:t> fragments are synthesized </a:t>
            </a:r>
            <a:r>
              <a:rPr lang="en-US" baseline="0" dirty="0" err="1" smtClean="0"/>
              <a:t>discontinously</a:t>
            </a:r>
            <a:r>
              <a:rPr lang="en-US" baseline="0" dirty="0" smtClean="0"/>
              <a:t>. </a:t>
            </a:r>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94A2F41-D71B-4193-BC1A-BC181C67DF1E}" type="slidenum">
              <a:rPr lang="en-US" smtClean="0"/>
              <a:pPr/>
              <a:t>24</a:t>
            </a:fld>
            <a:endParaRPr lang="en-US"/>
          </a:p>
        </p:txBody>
      </p:sp>
    </p:spTree>
    <p:extLst>
      <p:ext uri="{BB962C8B-B14F-4D97-AF65-F5344CB8AC3E}">
        <p14:creationId xmlns:p14="http://schemas.microsoft.com/office/powerpoint/2010/main" val="264051933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6EF73C3-0B36-45B1-BA43-9509FFBE7744}" type="slidenum">
              <a:rPr lang="en-US"/>
              <a:pPr/>
              <a:t>25</a:t>
            </a:fld>
            <a:endParaRPr lang="en-US"/>
          </a:p>
        </p:txBody>
      </p:sp>
      <p:sp>
        <p:nvSpPr>
          <p:cNvPr id="62466" name="Rectangle 2"/>
          <p:cNvSpPr>
            <a:spLocks noGrp="1" noRot="1" noChangeAspect="1" noChangeArrowheads="1" noTextEdit="1"/>
          </p:cNvSpPr>
          <p:nvPr>
            <p:ph type="sldImg"/>
          </p:nvPr>
        </p:nvSpPr>
        <p:spPr>
          <a:ln/>
        </p:spPr>
      </p:sp>
      <p:sp>
        <p:nvSpPr>
          <p:cNvPr id="62467" name="Rectangle 3"/>
          <p:cNvSpPr>
            <a:spLocks noGrp="1" noChangeArrowheads="1"/>
          </p:cNvSpPr>
          <p:nvPr>
            <p:ph type="body" idx="1"/>
          </p:nvPr>
        </p:nvSpPr>
        <p:spPr/>
        <p:txBody>
          <a:bodyPr/>
          <a:lstStyle/>
          <a:p>
            <a:r>
              <a:rPr lang="en-US" dirty="0" smtClean="0"/>
              <a:t>Just</a:t>
            </a:r>
            <a:r>
              <a:rPr lang="en-US" baseline="0" dirty="0" smtClean="0"/>
              <a:t> for viewing pleasure.</a:t>
            </a:r>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ED7B888-9209-4B42-B003-DB1B9C6D64CD}" type="slidenum">
              <a:rPr lang="en-US"/>
              <a:pPr/>
              <a:t>26</a:t>
            </a:fld>
            <a:endParaRPr lang="en-US"/>
          </a:p>
        </p:txBody>
      </p:sp>
      <p:sp>
        <p:nvSpPr>
          <p:cNvPr id="63490" name="Rectangle 2"/>
          <p:cNvSpPr>
            <a:spLocks noGrp="1" noRot="1" noChangeAspect="1" noChangeArrowheads="1" noTextEdit="1"/>
          </p:cNvSpPr>
          <p:nvPr>
            <p:ph type="sldImg"/>
          </p:nvPr>
        </p:nvSpPr>
        <p:spPr>
          <a:ln/>
        </p:spPr>
      </p:sp>
      <p:sp>
        <p:nvSpPr>
          <p:cNvPr id="63491" name="Rectangle 3"/>
          <p:cNvSpPr>
            <a:spLocks noGrp="1" noChangeArrowheads="1"/>
          </p:cNvSpPr>
          <p:nvPr>
            <p:ph type="body" idx="1"/>
          </p:nvPr>
        </p:nvSpPr>
        <p:spPr/>
        <p:txBody>
          <a:bodyPr/>
          <a:lstStyle/>
          <a:p>
            <a:r>
              <a:rPr lang="en-US" dirty="0" smtClean="0"/>
              <a:t>Most of </a:t>
            </a:r>
            <a:r>
              <a:rPr lang="en-US" dirty="0" err="1" smtClean="0"/>
              <a:t>termenology</a:t>
            </a:r>
            <a:r>
              <a:rPr lang="en-US" dirty="0" smtClean="0"/>
              <a:t> that we used are from bacteria, eukaryotes</a:t>
            </a:r>
            <a:r>
              <a:rPr lang="en-US" baseline="0" dirty="0" smtClean="0"/>
              <a:t> are a little more complicated  the differences between them are illustrated in this slide, u only need to remember three components of the replication machinery for eukaryotes. DNA </a:t>
            </a:r>
            <a:r>
              <a:rPr lang="en-US" baseline="0" dirty="0" err="1" smtClean="0"/>
              <a:t>plymerase</a:t>
            </a:r>
            <a:r>
              <a:rPr lang="en-US" baseline="0" dirty="0" smtClean="0"/>
              <a:t> epsilon does most of the replication on the leading strand and there is a protein complex called </a:t>
            </a:r>
            <a:r>
              <a:rPr lang="en-US" baseline="0" dirty="0" err="1" smtClean="0"/>
              <a:t>dna</a:t>
            </a:r>
            <a:r>
              <a:rPr lang="en-US" baseline="0" dirty="0" smtClean="0"/>
              <a:t> polymerase a/</a:t>
            </a:r>
            <a:r>
              <a:rPr lang="en-US" baseline="0" dirty="0" err="1" smtClean="0"/>
              <a:t>primase</a:t>
            </a:r>
            <a:r>
              <a:rPr lang="en-US" baseline="0" dirty="0" smtClean="0"/>
              <a:t> is to make the primers and initiate the synthesis and finally the third </a:t>
            </a:r>
            <a:r>
              <a:rPr lang="en-US" baseline="0" dirty="0" err="1" smtClean="0"/>
              <a:t>dna</a:t>
            </a:r>
            <a:r>
              <a:rPr lang="en-US" baseline="0" dirty="0" smtClean="0"/>
              <a:t> </a:t>
            </a:r>
            <a:r>
              <a:rPr lang="en-US" baseline="0" dirty="0" err="1" smtClean="0"/>
              <a:t>polymeras</a:t>
            </a:r>
            <a:r>
              <a:rPr lang="en-US" baseline="0" dirty="0" smtClean="0"/>
              <a:t> delta and it does most of the synthesis on the LAGGING  strand. </a:t>
            </a:r>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FEFF5DC-EF58-4DD2-B8C6-DF1F70170FC4}" type="slidenum">
              <a:rPr lang="en-US"/>
              <a:pPr/>
              <a:t>27</a:t>
            </a:fld>
            <a:endParaRPr lang="en-US"/>
          </a:p>
        </p:txBody>
      </p:sp>
      <p:sp>
        <p:nvSpPr>
          <p:cNvPr id="87042" name="Rectangle 2"/>
          <p:cNvSpPr>
            <a:spLocks noGrp="1" noRot="1" noChangeAspect="1" noChangeArrowheads="1" noTextEdit="1"/>
          </p:cNvSpPr>
          <p:nvPr>
            <p:ph type="sldImg"/>
          </p:nvPr>
        </p:nvSpPr>
        <p:spPr>
          <a:ln/>
        </p:spPr>
      </p:sp>
      <p:sp>
        <p:nvSpPr>
          <p:cNvPr id="87043" name="Rectangle 3"/>
          <p:cNvSpPr>
            <a:spLocks noGrp="1" noChangeArrowheads="1"/>
          </p:cNvSpPr>
          <p:nvPr>
            <p:ph type="body" idx="1"/>
          </p:nvPr>
        </p:nvSpPr>
        <p:spPr/>
        <p:txBody>
          <a:bodyPr/>
          <a:lstStyle/>
          <a:p>
            <a:r>
              <a:rPr lang="en-US" dirty="0" smtClean="0"/>
              <a:t>DNA</a:t>
            </a:r>
            <a:r>
              <a:rPr lang="en-US" baseline="0" dirty="0" smtClean="0"/>
              <a:t> topoisomerase will release tension after unwinding by helicase. </a:t>
            </a:r>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38E6EF1-5FF8-466B-B42D-4E43A47C54E8}" type="slidenum">
              <a:rPr lang="en-US"/>
              <a:pPr/>
              <a:t>28</a:t>
            </a:fld>
            <a:endParaRPr lang="en-US"/>
          </a:p>
        </p:txBody>
      </p:sp>
      <p:sp>
        <p:nvSpPr>
          <p:cNvPr id="90114" name="Rectangle 2"/>
          <p:cNvSpPr>
            <a:spLocks noGrp="1" noRot="1" noChangeAspect="1" noChangeArrowheads="1" noTextEdit="1"/>
          </p:cNvSpPr>
          <p:nvPr>
            <p:ph type="sldImg"/>
          </p:nvPr>
        </p:nvSpPr>
        <p:spPr>
          <a:ln/>
        </p:spPr>
      </p:sp>
      <p:sp>
        <p:nvSpPr>
          <p:cNvPr id="90115" name="Rectangle 3"/>
          <p:cNvSpPr>
            <a:spLocks noGrp="1" noChangeArrowheads="1"/>
          </p:cNvSpPr>
          <p:nvPr>
            <p:ph type="body" idx="1"/>
          </p:nvPr>
        </p:nvSpPr>
        <p:spPr/>
        <p:txBody>
          <a:bodyPr/>
          <a:lstStyle/>
          <a:p>
            <a:r>
              <a:rPr lang="en-US" dirty="0" smtClean="0"/>
              <a:t>The</a:t>
            </a:r>
            <a:r>
              <a:rPr lang="en-US" baseline="0" dirty="0" smtClean="0"/>
              <a:t> way topoisomerase works is shown here: it has a tyrosine amino acid in it’s active site, the hydroxide in the tyrosine will attack a </a:t>
            </a:r>
            <a:r>
              <a:rPr lang="en-US" baseline="0" dirty="0" err="1" smtClean="0"/>
              <a:t>phosphodiester</a:t>
            </a:r>
            <a:r>
              <a:rPr lang="en-US" baseline="0" dirty="0" smtClean="0"/>
              <a:t> bond and causes it’s breakage while tyrosine remains in contact with one side of the molecule, because one of the strands is broken it can freely rotate, after rotation the original </a:t>
            </a:r>
            <a:r>
              <a:rPr lang="en-US" baseline="0" dirty="0" err="1" smtClean="0"/>
              <a:t>phosphodiester</a:t>
            </a:r>
            <a:r>
              <a:rPr lang="en-US" baseline="0" dirty="0" smtClean="0"/>
              <a:t> bond is reformed and the strain is released. </a:t>
            </a:r>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7D34B59-B0D7-410F-8B95-EFE823F34FEF}" type="slidenum">
              <a:rPr lang="en-US"/>
              <a:pPr/>
              <a:t>29</a:t>
            </a:fld>
            <a:endParaRPr lang="en-US"/>
          </a:p>
        </p:txBody>
      </p:sp>
      <p:sp>
        <p:nvSpPr>
          <p:cNvPr id="78850" name="Rectangle 2"/>
          <p:cNvSpPr>
            <a:spLocks noGrp="1" noRot="1" noChangeAspect="1" noChangeArrowheads="1" noTextEdit="1"/>
          </p:cNvSpPr>
          <p:nvPr>
            <p:ph type="sldImg"/>
          </p:nvPr>
        </p:nvSpPr>
        <p:spPr>
          <a:ln/>
        </p:spPr>
      </p:sp>
      <p:sp>
        <p:nvSpPr>
          <p:cNvPr id="78851" name="Rectangle 3"/>
          <p:cNvSpPr>
            <a:spLocks noGrp="1" noChangeArrowheads="1"/>
          </p:cNvSpPr>
          <p:nvPr>
            <p:ph type="body" idx="1"/>
          </p:nvPr>
        </p:nvSpPr>
        <p:spPr/>
        <p:txBody>
          <a:bodyPr/>
          <a:lstStyle/>
          <a:p>
            <a:r>
              <a:rPr lang="en-US" dirty="0" smtClean="0"/>
              <a:t>We’re talking</a:t>
            </a:r>
            <a:r>
              <a:rPr lang="en-US" baseline="0" dirty="0" smtClean="0"/>
              <a:t> about eukaryotes here, DNA is organized into chromatin wrapped around histones. This is the replication fork and as the </a:t>
            </a:r>
            <a:r>
              <a:rPr lang="en-US" baseline="0" dirty="0" err="1" smtClean="0"/>
              <a:t>dna</a:t>
            </a:r>
            <a:r>
              <a:rPr lang="en-US" baseline="0" dirty="0" smtClean="0"/>
              <a:t> is replicated, first the H2A-H2B dimers are released (last week we mentioned that they are the last to come in so they are the first to leave and last to come in), second the H3-H4 tetramers are about equally distributed on the two newly made molecules and </a:t>
            </a:r>
            <a:r>
              <a:rPr lang="en-US" baseline="0" dirty="0" err="1" smtClean="0"/>
              <a:t>inorder</a:t>
            </a:r>
            <a:r>
              <a:rPr lang="en-US" baseline="0" dirty="0" smtClean="0"/>
              <a:t> to reconstitute the tetramers u need to synthesize new h3-h4 tetramers to replace missing ones and then h2a-h2b dimers will come in and make up the nucleosome.  </a:t>
            </a:r>
            <a:endParaRPr lang="en-U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7F1F2E1-FD15-4BC7-AD47-84B0CFD80865}" type="slidenum">
              <a:rPr lang="en-US"/>
              <a:pPr/>
              <a:t>30</a:t>
            </a:fld>
            <a:endParaRPr lang="en-US"/>
          </a:p>
        </p:txBody>
      </p:sp>
      <p:sp>
        <p:nvSpPr>
          <p:cNvPr id="80898" name="Rectangle 2"/>
          <p:cNvSpPr>
            <a:spLocks noGrp="1" noRot="1" noChangeAspect="1" noChangeArrowheads="1" noTextEdit="1"/>
          </p:cNvSpPr>
          <p:nvPr>
            <p:ph type="sldImg"/>
          </p:nvPr>
        </p:nvSpPr>
        <p:spPr>
          <a:ln/>
        </p:spPr>
      </p:sp>
      <p:sp>
        <p:nvSpPr>
          <p:cNvPr id="80899" name="Rectangle 3"/>
          <p:cNvSpPr>
            <a:spLocks noGrp="1" noChangeArrowheads="1"/>
          </p:cNvSpPr>
          <p:nvPr>
            <p:ph type="body" idx="1"/>
          </p:nvPr>
        </p:nvSpPr>
        <p:spPr/>
        <p:txBody>
          <a:bodyPr/>
          <a:lstStyle/>
          <a:p>
            <a:r>
              <a:rPr lang="en-US" dirty="0" smtClean="0"/>
              <a:t>Here</a:t>
            </a:r>
            <a:r>
              <a:rPr lang="en-US" baseline="0" dirty="0" smtClean="0"/>
              <a:t> are two examples of histone chaperones, NAP1 helps load h2a-h2b dimers and CAF-1 loads newly synthesized H3-H4 tetramer it also interacts with the sliding clamp. So this is another role for sliding clamp that it interacts with various proteins.</a:t>
            </a:r>
            <a:endParaRPr lang="en-US"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31DA4AD-1772-480A-B1BB-5E5EE133FA3C}" type="slidenum">
              <a:rPr lang="en-US"/>
              <a:pPr/>
              <a:t>31</a:t>
            </a:fld>
            <a:endParaRPr lang="en-US"/>
          </a:p>
        </p:txBody>
      </p:sp>
      <p:sp>
        <p:nvSpPr>
          <p:cNvPr id="82946" name="Rectangle 2"/>
          <p:cNvSpPr>
            <a:spLocks noGrp="1" noRot="1" noChangeAspect="1" noChangeArrowheads="1" noTextEdit="1"/>
          </p:cNvSpPr>
          <p:nvPr>
            <p:ph type="sldImg"/>
          </p:nvPr>
        </p:nvSpPr>
        <p:spPr>
          <a:ln/>
        </p:spPr>
      </p:sp>
      <p:sp>
        <p:nvSpPr>
          <p:cNvPr id="82947" name="Rectangle 3"/>
          <p:cNvSpPr>
            <a:spLocks noGrp="1" noChangeArrowheads="1"/>
          </p:cNvSpPr>
          <p:nvPr>
            <p:ph type="body" idx="1"/>
          </p:nvPr>
        </p:nvSpPr>
        <p:spPr/>
        <p:txBody>
          <a:bodyPr/>
          <a:lstStyle/>
          <a:p>
            <a:r>
              <a:rPr lang="en-US" dirty="0" smtClean="0"/>
              <a:t>There are</a:t>
            </a:r>
            <a:r>
              <a:rPr lang="en-US" baseline="0" dirty="0" smtClean="0"/>
              <a:t> modifications that take place on histones, shown as blue dots, these are important so they need to be copied as well during replication. </a:t>
            </a:r>
            <a:r>
              <a:rPr lang="en-US" baseline="0" dirty="0" err="1" smtClean="0"/>
              <a:t>Inorder</a:t>
            </a:r>
            <a:r>
              <a:rPr lang="en-US" baseline="0" dirty="0" smtClean="0"/>
              <a:t> to reinstall all the modifications correctly the reader writer system will copy the modification on one </a:t>
            </a:r>
            <a:r>
              <a:rPr lang="en-US" baseline="0" dirty="0" err="1" smtClean="0"/>
              <a:t>nucleosme</a:t>
            </a:r>
            <a:r>
              <a:rPr lang="en-US" baseline="0" smtClean="0"/>
              <a:t> on the next one. </a:t>
            </a:r>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33AA0916-4139-4952-80B5-38438978ABD2}" type="slidenum">
              <a:rPr lang="en-US"/>
              <a:pPr/>
              <a:t>‹#›</a:t>
            </a:fld>
            <a:endParaRPr lang="en-US"/>
          </a:p>
        </p:txBody>
      </p:sp>
    </p:spTree>
    <p:extLst>
      <p:ext uri="{BB962C8B-B14F-4D97-AF65-F5344CB8AC3E}">
        <p14:creationId xmlns:p14="http://schemas.microsoft.com/office/powerpoint/2010/main" val="7149549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7926160-433F-4088-9CA9-CD23329E7C2E}" type="slidenum">
              <a:rPr lang="en-US"/>
              <a:pPr/>
              <a:t>‹#›</a:t>
            </a:fld>
            <a:endParaRPr lang="en-US"/>
          </a:p>
        </p:txBody>
      </p:sp>
    </p:spTree>
    <p:extLst>
      <p:ext uri="{BB962C8B-B14F-4D97-AF65-F5344CB8AC3E}">
        <p14:creationId xmlns:p14="http://schemas.microsoft.com/office/powerpoint/2010/main" val="15416455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5DF42A5E-B93E-4F8D-9014-3AB8625CA69E}" type="slidenum">
              <a:rPr lang="en-US"/>
              <a:pPr/>
              <a:t>‹#›</a:t>
            </a:fld>
            <a:endParaRPr lang="en-US"/>
          </a:p>
        </p:txBody>
      </p:sp>
    </p:spTree>
    <p:extLst>
      <p:ext uri="{BB962C8B-B14F-4D97-AF65-F5344CB8AC3E}">
        <p14:creationId xmlns:p14="http://schemas.microsoft.com/office/powerpoint/2010/main" val="15870336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CD438144-A405-480B-927E-DEC0268A859E}" type="slidenum">
              <a:rPr lang="en-US"/>
              <a:pPr/>
              <a:t>‹#›</a:t>
            </a:fld>
            <a:endParaRPr lang="en-US"/>
          </a:p>
        </p:txBody>
      </p:sp>
    </p:spTree>
    <p:extLst>
      <p:ext uri="{BB962C8B-B14F-4D97-AF65-F5344CB8AC3E}">
        <p14:creationId xmlns:p14="http://schemas.microsoft.com/office/powerpoint/2010/main" val="292950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7F90F8FF-D53B-41EF-8023-1DA12E07465E}" type="slidenum">
              <a:rPr lang="en-US"/>
              <a:pPr/>
              <a:t>‹#›</a:t>
            </a:fld>
            <a:endParaRPr lang="en-US"/>
          </a:p>
        </p:txBody>
      </p:sp>
    </p:spTree>
    <p:extLst>
      <p:ext uri="{BB962C8B-B14F-4D97-AF65-F5344CB8AC3E}">
        <p14:creationId xmlns:p14="http://schemas.microsoft.com/office/powerpoint/2010/main" val="10740981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55F8AF10-FE3A-4507-9C50-9D2855C4A6D5}" type="slidenum">
              <a:rPr lang="en-US"/>
              <a:pPr/>
              <a:t>‹#›</a:t>
            </a:fld>
            <a:endParaRPr lang="en-US"/>
          </a:p>
        </p:txBody>
      </p:sp>
    </p:spTree>
    <p:extLst>
      <p:ext uri="{BB962C8B-B14F-4D97-AF65-F5344CB8AC3E}">
        <p14:creationId xmlns:p14="http://schemas.microsoft.com/office/powerpoint/2010/main" val="42887723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D9632CA9-2153-4B92-B997-F41F2ADB04D5}" type="slidenum">
              <a:rPr lang="en-US"/>
              <a:pPr/>
              <a:t>‹#›</a:t>
            </a:fld>
            <a:endParaRPr lang="en-US"/>
          </a:p>
        </p:txBody>
      </p:sp>
    </p:spTree>
    <p:extLst>
      <p:ext uri="{BB962C8B-B14F-4D97-AF65-F5344CB8AC3E}">
        <p14:creationId xmlns:p14="http://schemas.microsoft.com/office/powerpoint/2010/main" val="31715933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A9D512BE-CB8C-46B6-AC3C-65E2BD372107}" type="slidenum">
              <a:rPr lang="en-US"/>
              <a:pPr/>
              <a:t>‹#›</a:t>
            </a:fld>
            <a:endParaRPr lang="en-US"/>
          </a:p>
        </p:txBody>
      </p:sp>
    </p:spTree>
    <p:extLst>
      <p:ext uri="{BB962C8B-B14F-4D97-AF65-F5344CB8AC3E}">
        <p14:creationId xmlns:p14="http://schemas.microsoft.com/office/powerpoint/2010/main" val="42688439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AE2B1F64-DED6-43A4-9ECE-78837334E4DE}" type="slidenum">
              <a:rPr lang="en-US"/>
              <a:pPr/>
              <a:t>‹#›</a:t>
            </a:fld>
            <a:endParaRPr lang="en-US"/>
          </a:p>
        </p:txBody>
      </p:sp>
    </p:spTree>
    <p:extLst>
      <p:ext uri="{BB962C8B-B14F-4D97-AF65-F5344CB8AC3E}">
        <p14:creationId xmlns:p14="http://schemas.microsoft.com/office/powerpoint/2010/main" val="23606209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CC33EF43-E7B4-4546-A150-D674EB5E1818}" type="slidenum">
              <a:rPr lang="en-US"/>
              <a:pPr/>
              <a:t>‹#›</a:t>
            </a:fld>
            <a:endParaRPr lang="en-US"/>
          </a:p>
        </p:txBody>
      </p:sp>
    </p:spTree>
    <p:extLst>
      <p:ext uri="{BB962C8B-B14F-4D97-AF65-F5344CB8AC3E}">
        <p14:creationId xmlns:p14="http://schemas.microsoft.com/office/powerpoint/2010/main" val="27019338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C830AAE-20AD-4AD7-A67C-67EC86221E8E}" type="slidenum">
              <a:rPr lang="en-US"/>
              <a:pPr/>
              <a:t>‹#›</a:t>
            </a:fld>
            <a:endParaRPr lang="en-US"/>
          </a:p>
        </p:txBody>
      </p:sp>
    </p:spTree>
    <p:extLst>
      <p:ext uri="{BB962C8B-B14F-4D97-AF65-F5344CB8AC3E}">
        <p14:creationId xmlns:p14="http://schemas.microsoft.com/office/powerpoint/2010/main" val="7067051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FAB45848-B977-4992-9B91-A808D3CEEDB8}"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1.xml"/><Relationship Id="rId1" Type="http://schemas.openxmlformats.org/officeDocument/2006/relationships/slideLayout" Target="../slideLayouts/slideLayout6.xml"/><Relationship Id="rId4" Type="http://schemas.openxmlformats.org/officeDocument/2006/relationships/image" Target="../media/image18.jpeg"/></Relationships>
</file>

<file path=ppt/slides/_rels/slide2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8.xml"/><Relationship Id="rId1" Type="http://schemas.openxmlformats.org/officeDocument/2006/relationships/slideLayout" Target="../slideLayouts/slideLayout6.xml"/><Relationship Id="rId4" Type="http://schemas.openxmlformats.org/officeDocument/2006/relationships/image" Target="../media/image25.jpeg"/></Relationships>
</file>

<file path=ppt/slides/_rels/slide2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Grp="1" noChangeArrowheads="1"/>
          </p:cNvSpPr>
          <p:nvPr>
            <p:ph type="title"/>
          </p:nvPr>
        </p:nvSpPr>
        <p:spPr/>
        <p:txBody>
          <a:bodyPr/>
          <a:lstStyle/>
          <a:p>
            <a:r>
              <a:rPr lang="en-US" dirty="0" smtClean="0">
                <a:solidFill>
                  <a:schemeClr val="accent2"/>
                </a:solidFill>
              </a:rPr>
              <a:t>DNA Replication</a:t>
            </a:r>
            <a:endParaRPr lang="en-US" dirty="0">
              <a:solidFill>
                <a:schemeClr val="accent2"/>
              </a:solidFill>
            </a:endParaRPr>
          </a:p>
        </p:txBody>
      </p:sp>
      <p:sp>
        <p:nvSpPr>
          <p:cNvPr id="2053" name="Text Box 5"/>
          <p:cNvSpPr txBox="1">
            <a:spLocks noChangeArrowheads="1"/>
          </p:cNvSpPr>
          <p:nvPr/>
        </p:nvSpPr>
        <p:spPr bwMode="auto">
          <a:xfrm>
            <a:off x="1143000" y="6019800"/>
            <a:ext cx="304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400" dirty="0" smtClean="0">
                <a:solidFill>
                  <a:schemeClr val="accent2"/>
                </a:solidFill>
              </a:rPr>
              <a:t>17 September 2013</a:t>
            </a:r>
            <a:endParaRPr lang="en-US" sz="2400" dirty="0">
              <a:solidFill>
                <a:schemeClr val="accent2"/>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2" name="Picture 6" descr="figure 5-0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1600" y="1825625"/>
            <a:ext cx="6858000" cy="2944813"/>
          </a:xfrm>
          <a:prstGeom prst="rect">
            <a:avLst/>
          </a:prstGeom>
          <a:noFill/>
          <a:extLst>
            <a:ext uri="{909E8E84-426E-40DD-AFC4-6F175D3DCCD1}">
              <a14:hiddenFill xmlns:a14="http://schemas.microsoft.com/office/drawing/2010/main">
                <a:solidFill>
                  <a:srgbClr val="FFFFFF"/>
                </a:solidFill>
              </a14:hiddenFill>
            </a:ext>
          </a:extLst>
        </p:spPr>
      </p:pic>
      <p:sp>
        <p:nvSpPr>
          <p:cNvPr id="4103" name="Text Box 7"/>
          <p:cNvSpPr txBox="1">
            <a:spLocks noChangeArrowheads="1"/>
          </p:cNvSpPr>
          <p:nvPr/>
        </p:nvSpPr>
        <p:spPr bwMode="auto">
          <a:xfrm>
            <a:off x="1143000" y="5105400"/>
            <a:ext cx="7620000" cy="1192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r-CA" b="1" dirty="0">
                <a:solidFill>
                  <a:schemeClr val="accent2"/>
                </a:solidFill>
              </a:rPr>
              <a:t>Note: </a:t>
            </a:r>
            <a:r>
              <a:rPr lang="fr-CA" b="1" dirty="0" smtClean="0">
                <a:solidFill>
                  <a:schemeClr val="accent2"/>
                </a:solidFill>
              </a:rPr>
              <a:t>On all figures</a:t>
            </a:r>
            <a:r>
              <a:rPr lang="fr-CA" b="1" dirty="0">
                <a:solidFill>
                  <a:schemeClr val="accent2"/>
                </a:solidFill>
              </a:rPr>
              <a:t>:</a:t>
            </a:r>
          </a:p>
          <a:p>
            <a:pPr>
              <a:spcBef>
                <a:spcPct val="50000"/>
              </a:spcBef>
            </a:pPr>
            <a:r>
              <a:rPr lang="fr-CA" b="1" dirty="0" smtClean="0">
                <a:solidFill>
                  <a:srgbClr val="FFC000"/>
                </a:solidFill>
              </a:rPr>
              <a:t>Template </a:t>
            </a:r>
            <a:r>
              <a:rPr lang="fr-CA" b="1" dirty="0" err="1" smtClean="0">
                <a:solidFill>
                  <a:srgbClr val="FFC000"/>
                </a:solidFill>
              </a:rPr>
              <a:t>strand</a:t>
            </a:r>
            <a:r>
              <a:rPr lang="fr-CA" b="1" dirty="0" smtClean="0">
                <a:solidFill>
                  <a:srgbClr val="FFC000"/>
                </a:solidFill>
              </a:rPr>
              <a:t> (parental DNA) in orange </a:t>
            </a:r>
            <a:endParaRPr lang="fr-CA" b="1" dirty="0">
              <a:solidFill>
                <a:srgbClr val="FFC000"/>
              </a:solidFill>
            </a:endParaRPr>
          </a:p>
          <a:p>
            <a:pPr>
              <a:spcBef>
                <a:spcPct val="50000"/>
              </a:spcBef>
            </a:pPr>
            <a:r>
              <a:rPr lang="fr-CA" b="1" dirty="0" smtClean="0">
                <a:solidFill>
                  <a:srgbClr val="FF0000"/>
                </a:solidFill>
              </a:rPr>
              <a:t>Primer </a:t>
            </a:r>
            <a:r>
              <a:rPr lang="fr-CA" b="1" dirty="0" err="1" smtClean="0">
                <a:solidFill>
                  <a:srgbClr val="FF0000"/>
                </a:solidFill>
              </a:rPr>
              <a:t>strand</a:t>
            </a:r>
            <a:r>
              <a:rPr lang="fr-CA" b="1" dirty="0" smtClean="0">
                <a:solidFill>
                  <a:srgbClr val="FF0000"/>
                </a:solidFill>
              </a:rPr>
              <a:t> (</a:t>
            </a:r>
            <a:r>
              <a:rPr lang="fr-CA" b="1" dirty="0" err="1" smtClean="0">
                <a:solidFill>
                  <a:srgbClr val="FF0000"/>
                </a:solidFill>
              </a:rPr>
              <a:t>newly</a:t>
            </a:r>
            <a:r>
              <a:rPr lang="fr-CA" b="1" dirty="0" smtClean="0">
                <a:solidFill>
                  <a:srgbClr val="FF0000"/>
                </a:solidFill>
              </a:rPr>
              <a:t> </a:t>
            </a:r>
            <a:r>
              <a:rPr lang="fr-CA" b="1" dirty="0" err="1" smtClean="0">
                <a:solidFill>
                  <a:srgbClr val="FF0000"/>
                </a:solidFill>
              </a:rPr>
              <a:t>synthesized</a:t>
            </a:r>
            <a:r>
              <a:rPr lang="fr-CA" b="1" dirty="0" smtClean="0">
                <a:solidFill>
                  <a:srgbClr val="FF0000"/>
                </a:solidFill>
              </a:rPr>
              <a:t> DNA) in </a:t>
            </a:r>
            <a:r>
              <a:rPr lang="fr-CA" b="1" dirty="0" err="1" smtClean="0">
                <a:solidFill>
                  <a:srgbClr val="FF0000"/>
                </a:solidFill>
              </a:rPr>
              <a:t>red</a:t>
            </a:r>
            <a:r>
              <a:rPr lang="fr-CA" dirty="0" smtClean="0">
                <a:solidFill>
                  <a:srgbClr val="FF0000"/>
                </a:solidFill>
              </a:rPr>
              <a:t>.</a:t>
            </a:r>
            <a:endParaRPr lang="en-US" dirty="0">
              <a:solidFill>
                <a:srgbClr val="FF0000"/>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5"/>
          <p:cNvSpPr>
            <a:spLocks noGrp="1" noChangeArrowheads="1"/>
          </p:cNvSpPr>
          <p:nvPr>
            <p:ph type="title"/>
          </p:nvPr>
        </p:nvSpPr>
        <p:spPr/>
        <p:txBody>
          <a:bodyPr/>
          <a:lstStyle/>
          <a:p>
            <a:r>
              <a:rPr lang="en-US" sz="4000" dirty="0" smtClean="0">
                <a:solidFill>
                  <a:schemeClr val="accent2"/>
                </a:solidFill>
              </a:rPr>
              <a:t>DNA Synthesis Reaction</a:t>
            </a:r>
            <a:endParaRPr lang="en-US" sz="4000" dirty="0">
              <a:solidFill>
                <a:schemeClr val="accent2"/>
              </a:solidFill>
            </a:endParaRPr>
          </a:p>
        </p:txBody>
      </p:sp>
      <p:pic>
        <p:nvPicPr>
          <p:cNvPr id="6150" name="Picture 6" descr="figure 5-0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89163" y="1600200"/>
            <a:ext cx="4287837" cy="49498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p:txBody>
          <a:bodyPr/>
          <a:lstStyle/>
          <a:p>
            <a:r>
              <a:rPr lang="en-US" dirty="0" smtClean="0">
                <a:solidFill>
                  <a:schemeClr val="accent2"/>
                </a:solidFill>
              </a:rPr>
              <a:t>Adding one nucleotide</a:t>
            </a:r>
            <a:endParaRPr lang="en-US" dirty="0">
              <a:solidFill>
                <a:schemeClr val="accent2"/>
              </a:solidFill>
            </a:endParaRPr>
          </a:p>
        </p:txBody>
      </p:sp>
      <p:pic>
        <p:nvPicPr>
          <p:cNvPr id="64516" name="Picture 4" descr="figure 5-0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2514600"/>
            <a:ext cx="7162800" cy="3503613"/>
          </a:xfrm>
          <a:prstGeom prst="rect">
            <a:avLst/>
          </a:prstGeom>
          <a:noFill/>
          <a:extLst>
            <a:ext uri="{909E8E84-426E-40DD-AFC4-6F175D3DCCD1}">
              <a14:hiddenFill xmlns:a14="http://schemas.microsoft.com/office/drawing/2010/main">
                <a:solidFill>
                  <a:srgbClr val="FFFFFF"/>
                </a:solidFill>
              </a14:hiddenFill>
            </a:ext>
          </a:extLst>
        </p:spPr>
      </p:pic>
      <p:sp>
        <p:nvSpPr>
          <p:cNvPr id="64517" name="Text Box 5"/>
          <p:cNvSpPr txBox="1">
            <a:spLocks noChangeArrowheads="1"/>
          </p:cNvSpPr>
          <p:nvPr/>
        </p:nvSpPr>
        <p:spPr bwMode="auto">
          <a:xfrm>
            <a:off x="1371600" y="1219200"/>
            <a:ext cx="37338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r-CA" b="1" dirty="0" smtClean="0">
                <a:solidFill>
                  <a:schemeClr val="accent2"/>
                </a:solidFill>
              </a:rPr>
              <a:t>High </a:t>
            </a:r>
            <a:r>
              <a:rPr lang="fr-CA" b="1" dirty="0" err="1" smtClean="0">
                <a:solidFill>
                  <a:schemeClr val="accent2"/>
                </a:solidFill>
              </a:rPr>
              <a:t>energy</a:t>
            </a:r>
            <a:r>
              <a:rPr lang="fr-CA" b="1" dirty="0" smtClean="0">
                <a:solidFill>
                  <a:schemeClr val="accent2"/>
                </a:solidFill>
              </a:rPr>
              <a:t> bond </a:t>
            </a:r>
            <a:r>
              <a:rPr lang="fr-CA" b="1" dirty="0" err="1" smtClean="0">
                <a:solidFill>
                  <a:schemeClr val="accent2"/>
                </a:solidFill>
              </a:rPr>
              <a:t>is</a:t>
            </a:r>
            <a:r>
              <a:rPr lang="fr-CA" b="1" dirty="0" smtClean="0">
                <a:solidFill>
                  <a:schemeClr val="accent2"/>
                </a:solidFill>
              </a:rPr>
              <a:t> </a:t>
            </a:r>
            <a:r>
              <a:rPr lang="fr-CA" b="1" dirty="0" err="1" smtClean="0">
                <a:solidFill>
                  <a:schemeClr val="accent2"/>
                </a:solidFill>
              </a:rPr>
              <a:t>cleaved</a:t>
            </a:r>
            <a:endParaRPr lang="en-US" b="1" dirty="0">
              <a:solidFill>
                <a:schemeClr val="accent2"/>
              </a:solidFill>
            </a:endParaRPr>
          </a:p>
        </p:txBody>
      </p:sp>
      <p:sp>
        <p:nvSpPr>
          <p:cNvPr id="64519" name="Line 7"/>
          <p:cNvSpPr>
            <a:spLocks noChangeShapeType="1"/>
          </p:cNvSpPr>
          <p:nvPr/>
        </p:nvSpPr>
        <p:spPr bwMode="auto">
          <a:xfrm>
            <a:off x="2971800" y="1828800"/>
            <a:ext cx="76200" cy="609600"/>
          </a:xfrm>
          <a:prstGeom prst="line">
            <a:avLst/>
          </a:prstGeom>
          <a:noFill/>
          <a:ln w="5715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schemeClr val="accent2"/>
              </a:solidFill>
            </a:endParaRPr>
          </a:p>
        </p:txBody>
      </p:sp>
      <p:sp>
        <p:nvSpPr>
          <p:cNvPr id="64521" name="Text Box 9"/>
          <p:cNvSpPr txBox="1">
            <a:spLocks noChangeArrowheads="1"/>
          </p:cNvSpPr>
          <p:nvPr/>
        </p:nvSpPr>
        <p:spPr bwMode="auto">
          <a:xfrm>
            <a:off x="4495800" y="1524000"/>
            <a:ext cx="43434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r-CA" b="1" dirty="0">
                <a:solidFill>
                  <a:schemeClr val="accent2"/>
                </a:solidFill>
              </a:rPr>
              <a:t>P</a:t>
            </a:r>
            <a:r>
              <a:rPr lang="fr-CA" b="1" dirty="0" smtClean="0">
                <a:solidFill>
                  <a:schemeClr val="accent2"/>
                </a:solidFill>
              </a:rPr>
              <a:t>yrophosphate </a:t>
            </a:r>
            <a:r>
              <a:rPr lang="fr-CA" b="1" dirty="0" err="1" smtClean="0">
                <a:solidFill>
                  <a:schemeClr val="accent2"/>
                </a:solidFill>
              </a:rPr>
              <a:t>is</a:t>
            </a:r>
            <a:r>
              <a:rPr lang="fr-CA" b="1" dirty="0" smtClean="0">
                <a:solidFill>
                  <a:schemeClr val="accent2"/>
                </a:solidFill>
              </a:rPr>
              <a:t> </a:t>
            </a:r>
            <a:r>
              <a:rPr lang="fr-CA" b="1" dirty="0" err="1" smtClean="0">
                <a:solidFill>
                  <a:schemeClr val="accent2"/>
                </a:solidFill>
              </a:rPr>
              <a:t>hydrolyzed</a:t>
            </a:r>
            <a:r>
              <a:rPr lang="fr-CA" b="1" dirty="0" smtClean="0">
                <a:solidFill>
                  <a:schemeClr val="accent2"/>
                </a:solidFill>
              </a:rPr>
              <a:t> </a:t>
            </a:r>
            <a:r>
              <a:rPr lang="fr-CA" b="1" dirty="0" err="1" smtClean="0">
                <a:solidFill>
                  <a:schemeClr val="accent2"/>
                </a:solidFill>
              </a:rPr>
              <a:t>into</a:t>
            </a:r>
            <a:r>
              <a:rPr lang="fr-CA" b="1" dirty="0" smtClean="0">
                <a:solidFill>
                  <a:schemeClr val="accent2"/>
                </a:solidFill>
              </a:rPr>
              <a:t> 2 </a:t>
            </a:r>
            <a:r>
              <a:rPr lang="fr-CA" b="1" dirty="0" err="1" smtClean="0">
                <a:solidFill>
                  <a:schemeClr val="accent2"/>
                </a:solidFill>
              </a:rPr>
              <a:t>inorganic</a:t>
            </a:r>
            <a:r>
              <a:rPr lang="fr-CA" b="1" dirty="0" smtClean="0">
                <a:solidFill>
                  <a:schemeClr val="accent2"/>
                </a:solidFill>
              </a:rPr>
              <a:t> phosphates</a:t>
            </a:r>
            <a:endParaRPr lang="en-US" b="1" dirty="0">
              <a:solidFill>
                <a:schemeClr val="accent2"/>
              </a:solidFill>
            </a:endParaRPr>
          </a:p>
        </p:txBody>
      </p:sp>
      <p:sp>
        <p:nvSpPr>
          <p:cNvPr id="64522" name="Line 10"/>
          <p:cNvSpPr>
            <a:spLocks noChangeShapeType="1"/>
          </p:cNvSpPr>
          <p:nvPr/>
        </p:nvSpPr>
        <p:spPr bwMode="auto">
          <a:xfrm flipH="1">
            <a:off x="5181600" y="2286000"/>
            <a:ext cx="304800" cy="457200"/>
          </a:xfrm>
          <a:prstGeom prst="line">
            <a:avLst/>
          </a:prstGeom>
          <a:noFill/>
          <a:ln w="5715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schemeClr val="accent2"/>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en-US" sz="4000" dirty="0" smtClean="0">
                <a:solidFill>
                  <a:schemeClr val="accent2"/>
                </a:solidFill>
              </a:rPr>
              <a:t>R</a:t>
            </a:r>
            <a:r>
              <a:rPr lang="en-US" sz="4000" dirty="0" smtClean="0">
                <a:solidFill>
                  <a:schemeClr val="accent2"/>
                </a:solidFill>
                <a:cs typeface="Arial" charset="0"/>
              </a:rPr>
              <a:t>e</a:t>
            </a:r>
            <a:r>
              <a:rPr lang="en-US" sz="4000" dirty="0" smtClean="0">
                <a:solidFill>
                  <a:schemeClr val="accent2"/>
                </a:solidFill>
              </a:rPr>
              <a:t>plication is semi-conservative</a:t>
            </a:r>
            <a:endParaRPr lang="en-US" sz="4000" dirty="0">
              <a:solidFill>
                <a:schemeClr val="accent2"/>
              </a:solidFill>
            </a:endParaRPr>
          </a:p>
        </p:txBody>
      </p:sp>
      <p:pic>
        <p:nvPicPr>
          <p:cNvPr id="10245" name="Picture 5" descr="figure 5-0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78138" y="1524000"/>
            <a:ext cx="3141662" cy="50260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en-US" sz="4000" dirty="0" smtClean="0">
                <a:solidFill>
                  <a:schemeClr val="accent2"/>
                </a:solidFill>
              </a:rPr>
              <a:t>Replication Fork</a:t>
            </a:r>
            <a:r>
              <a:rPr lang="en-US" sz="4000" dirty="0">
                <a:solidFill>
                  <a:srgbClr val="FFCC00"/>
                </a:solidFill>
              </a:rPr>
              <a:t/>
            </a:r>
            <a:br>
              <a:rPr lang="en-US" sz="4000" dirty="0">
                <a:solidFill>
                  <a:srgbClr val="FFCC00"/>
                </a:solidFill>
              </a:rPr>
            </a:br>
            <a:r>
              <a:rPr lang="en-US" sz="3600" dirty="0" smtClean="0">
                <a:solidFill>
                  <a:schemeClr val="folHlink"/>
                </a:solidFill>
              </a:rPr>
              <a:t>(incorrect mechanism)</a:t>
            </a:r>
            <a:endParaRPr lang="en-US" sz="3600" dirty="0">
              <a:solidFill>
                <a:schemeClr val="folHlink"/>
              </a:solidFill>
            </a:endParaRPr>
          </a:p>
        </p:txBody>
      </p:sp>
      <p:pic>
        <p:nvPicPr>
          <p:cNvPr id="11270" name="Picture 6" descr="05_00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62213" y="1819275"/>
            <a:ext cx="4219575" cy="3819525"/>
          </a:xfrm>
          <a:prstGeom prst="rect">
            <a:avLst/>
          </a:prstGeom>
          <a:noFill/>
          <a:extLst>
            <a:ext uri="{909E8E84-426E-40DD-AFC4-6F175D3DCCD1}">
              <a14:hiddenFill xmlns:a14="http://schemas.microsoft.com/office/drawing/2010/main">
                <a:solidFill>
                  <a:srgbClr val="FFFFFF"/>
                </a:solidFill>
              </a14:hiddenFill>
            </a:ext>
          </a:extLst>
        </p:spPr>
      </p:pic>
      <p:sp>
        <p:nvSpPr>
          <p:cNvPr id="11271" name="Line 7"/>
          <p:cNvSpPr>
            <a:spLocks noChangeShapeType="1"/>
          </p:cNvSpPr>
          <p:nvPr/>
        </p:nvSpPr>
        <p:spPr bwMode="auto">
          <a:xfrm>
            <a:off x="1143000" y="1143000"/>
            <a:ext cx="914400" cy="0"/>
          </a:xfrm>
          <a:prstGeom prst="line">
            <a:avLst/>
          </a:prstGeom>
          <a:noFill/>
          <a:ln w="38100">
            <a:solidFill>
              <a:schemeClr val="fo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273" name="Line 9"/>
          <p:cNvSpPr>
            <a:spLocks noChangeShapeType="1"/>
          </p:cNvSpPr>
          <p:nvPr/>
        </p:nvSpPr>
        <p:spPr bwMode="auto">
          <a:xfrm flipH="1">
            <a:off x="6934200" y="1143000"/>
            <a:ext cx="1066800" cy="0"/>
          </a:xfrm>
          <a:prstGeom prst="line">
            <a:avLst/>
          </a:prstGeom>
          <a:noFill/>
          <a:ln w="38100">
            <a:solidFill>
              <a:schemeClr val="fo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r>
              <a:rPr lang="en-US" dirty="0" smtClean="0">
                <a:solidFill>
                  <a:schemeClr val="accent2"/>
                </a:solidFill>
              </a:rPr>
              <a:t>Replication Fork</a:t>
            </a:r>
            <a:endParaRPr lang="en-US" dirty="0">
              <a:solidFill>
                <a:schemeClr val="accent2"/>
              </a:solidFill>
            </a:endParaRPr>
          </a:p>
        </p:txBody>
      </p:sp>
      <p:pic>
        <p:nvPicPr>
          <p:cNvPr id="37892" name="Picture 4" descr="figure 5-0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2212975"/>
            <a:ext cx="7010400" cy="2432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Rectangle 4"/>
          <p:cNvSpPr>
            <a:spLocks noGrp="1" noChangeArrowheads="1"/>
          </p:cNvSpPr>
          <p:nvPr>
            <p:ph type="title"/>
          </p:nvPr>
        </p:nvSpPr>
        <p:spPr/>
        <p:txBody>
          <a:bodyPr/>
          <a:lstStyle/>
          <a:p>
            <a:r>
              <a:rPr lang="en-US" dirty="0" smtClean="0">
                <a:solidFill>
                  <a:schemeClr val="accent2"/>
                </a:solidFill>
              </a:rPr>
              <a:t>Editing by DNA Polymerase</a:t>
            </a:r>
            <a:endParaRPr lang="en-US" dirty="0">
              <a:solidFill>
                <a:schemeClr val="accent2"/>
              </a:solidFill>
              <a:cs typeface="Arial" charset="0"/>
            </a:endParaRPr>
          </a:p>
        </p:txBody>
      </p:sp>
      <p:pic>
        <p:nvPicPr>
          <p:cNvPr id="13319" name="Picture 7" descr="figure 5-08 part 1 of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81113" y="1905000"/>
            <a:ext cx="3824287" cy="41878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p:txBody>
          <a:bodyPr/>
          <a:lstStyle/>
          <a:p>
            <a:r>
              <a:rPr lang="en-US" dirty="0">
                <a:solidFill>
                  <a:schemeClr val="accent2"/>
                </a:solidFill>
              </a:rPr>
              <a:t>Editing by DNA Polymerase</a:t>
            </a:r>
            <a:endParaRPr lang="en-US" dirty="0">
              <a:solidFill>
                <a:schemeClr val="accent2"/>
              </a:solidFill>
              <a:cs typeface="Arial" charset="0"/>
            </a:endParaRPr>
          </a:p>
        </p:txBody>
      </p:sp>
      <p:pic>
        <p:nvPicPr>
          <p:cNvPr id="67587" name="Picture 3" descr="figure 5-08 part 1 of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04913" y="1905000"/>
            <a:ext cx="3824287" cy="4187825"/>
          </a:xfrm>
          <a:prstGeom prst="rect">
            <a:avLst/>
          </a:prstGeom>
          <a:noFill/>
          <a:extLst>
            <a:ext uri="{909E8E84-426E-40DD-AFC4-6F175D3DCCD1}">
              <a14:hiddenFill xmlns:a14="http://schemas.microsoft.com/office/drawing/2010/main">
                <a:solidFill>
                  <a:srgbClr val="FFFFFF"/>
                </a:solidFill>
              </a14:hiddenFill>
            </a:ext>
          </a:extLst>
        </p:spPr>
      </p:pic>
      <p:pic>
        <p:nvPicPr>
          <p:cNvPr id="67588" name="Picture 4" descr="figure 5-08 part 2 of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57825" y="1905000"/>
            <a:ext cx="2847975" cy="4191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Rectangle 4"/>
          <p:cNvSpPr>
            <a:spLocks noGrp="1" noChangeArrowheads="1"/>
          </p:cNvSpPr>
          <p:nvPr>
            <p:ph type="title"/>
          </p:nvPr>
        </p:nvSpPr>
        <p:spPr/>
        <p:txBody>
          <a:bodyPr/>
          <a:lstStyle/>
          <a:p>
            <a:r>
              <a:rPr lang="en-US" sz="4000" dirty="0" smtClean="0">
                <a:solidFill>
                  <a:schemeClr val="accent2"/>
                </a:solidFill>
              </a:rPr>
              <a:t>Editing Sites in DNA Polymerase</a:t>
            </a:r>
            <a:endParaRPr lang="en-US" sz="4000" dirty="0">
              <a:solidFill>
                <a:schemeClr val="accent2"/>
              </a:solidFill>
              <a:cs typeface="Arial" charset="0"/>
            </a:endParaRPr>
          </a:p>
        </p:txBody>
      </p:sp>
      <p:pic>
        <p:nvPicPr>
          <p:cNvPr id="17414" name="Picture 6" descr="figure 5-0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1600" y="1697038"/>
            <a:ext cx="7010400" cy="3886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Picture 2" descr="figure 5-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0200" y="1600200"/>
            <a:ext cx="4130675" cy="5102225"/>
          </a:xfrm>
          <a:prstGeom prst="rect">
            <a:avLst/>
          </a:prstGeom>
          <a:noFill/>
          <a:extLst>
            <a:ext uri="{909E8E84-426E-40DD-AFC4-6F175D3DCCD1}">
              <a14:hiddenFill xmlns:a14="http://schemas.microsoft.com/office/drawing/2010/main">
                <a:solidFill>
                  <a:srgbClr val="FFFFFF"/>
                </a:solidFill>
              </a14:hiddenFill>
            </a:ext>
          </a:extLst>
        </p:spPr>
      </p:pic>
      <p:sp>
        <p:nvSpPr>
          <p:cNvPr id="83971" name="Rectangle 3"/>
          <p:cNvSpPr>
            <a:spLocks noGrp="1" noChangeArrowheads="1"/>
          </p:cNvSpPr>
          <p:nvPr>
            <p:ph type="title"/>
          </p:nvPr>
        </p:nvSpPr>
        <p:spPr>
          <a:xfrm>
            <a:off x="685800" y="274638"/>
            <a:ext cx="8229600" cy="1143000"/>
          </a:xfrm>
        </p:spPr>
        <p:txBody>
          <a:bodyPr/>
          <a:lstStyle/>
          <a:p>
            <a:r>
              <a:rPr lang="fr-CA" sz="2800" b="1" dirty="0" err="1" smtClean="0">
                <a:solidFill>
                  <a:schemeClr val="accent2"/>
                </a:solidFill>
              </a:rPr>
              <a:t>Proofreading</a:t>
            </a:r>
            <a:r>
              <a:rPr lang="fr-CA" sz="2800" b="1" dirty="0" smtClean="0">
                <a:solidFill>
                  <a:schemeClr val="accent2"/>
                </a:solidFill>
              </a:rPr>
              <a:t>: </a:t>
            </a:r>
            <a:r>
              <a:rPr lang="fr-CA" sz="2800" b="1" dirty="0" err="1" smtClean="0">
                <a:solidFill>
                  <a:schemeClr val="accent2"/>
                </a:solidFill>
              </a:rPr>
              <a:t>another</a:t>
            </a:r>
            <a:r>
              <a:rPr lang="fr-CA" sz="2800" b="1" dirty="0" smtClean="0">
                <a:solidFill>
                  <a:schemeClr val="accent2"/>
                </a:solidFill>
              </a:rPr>
              <a:t> </a:t>
            </a:r>
            <a:r>
              <a:rPr lang="fr-CA" sz="2800" b="1" dirty="0" err="1" smtClean="0">
                <a:solidFill>
                  <a:schemeClr val="accent2"/>
                </a:solidFill>
              </a:rPr>
              <a:t>reason</a:t>
            </a:r>
            <a:r>
              <a:rPr lang="fr-CA" sz="2800" b="1" dirty="0" smtClean="0">
                <a:solidFill>
                  <a:schemeClr val="accent2"/>
                </a:solidFill>
              </a:rPr>
              <a:t> </a:t>
            </a:r>
            <a:r>
              <a:rPr lang="fr-CA" sz="2800" b="1" dirty="0" err="1" smtClean="0">
                <a:solidFill>
                  <a:schemeClr val="accent2"/>
                </a:solidFill>
              </a:rPr>
              <a:t>why</a:t>
            </a:r>
            <a:r>
              <a:rPr lang="fr-CA" sz="2800" b="1" dirty="0" smtClean="0">
                <a:solidFill>
                  <a:schemeClr val="accent2"/>
                </a:solidFill>
              </a:rPr>
              <a:t> </a:t>
            </a:r>
            <a:r>
              <a:rPr lang="fr-CA" sz="2800" b="1" dirty="0">
                <a:solidFill>
                  <a:schemeClr val="accent2"/>
                </a:solidFill>
              </a:rPr>
              <a:t>3’ </a:t>
            </a:r>
            <a:r>
              <a:rPr lang="fr-CA" sz="2800" b="1" dirty="0" smtClean="0">
                <a:solidFill>
                  <a:schemeClr val="accent2"/>
                </a:solidFill>
              </a:rPr>
              <a:t>to 5</a:t>
            </a:r>
            <a:r>
              <a:rPr lang="fr-CA" sz="2800" b="1" dirty="0">
                <a:solidFill>
                  <a:schemeClr val="accent2"/>
                </a:solidFill>
              </a:rPr>
              <a:t>’ </a:t>
            </a:r>
            <a:r>
              <a:rPr lang="fr-CA" sz="2800" b="1" dirty="0" err="1" smtClean="0">
                <a:solidFill>
                  <a:schemeClr val="accent2"/>
                </a:solidFill>
              </a:rPr>
              <a:t>synthesis</a:t>
            </a:r>
            <a:r>
              <a:rPr lang="fr-CA" sz="2800" b="1" dirty="0" smtClean="0">
                <a:solidFill>
                  <a:schemeClr val="accent2"/>
                </a:solidFill>
              </a:rPr>
              <a:t> </a:t>
            </a:r>
            <a:r>
              <a:rPr lang="fr-CA" sz="2800" b="1" dirty="0" err="1" smtClean="0">
                <a:solidFill>
                  <a:schemeClr val="accent2"/>
                </a:solidFill>
              </a:rPr>
              <a:t>is</a:t>
            </a:r>
            <a:r>
              <a:rPr lang="fr-CA" sz="2800" b="1" dirty="0" smtClean="0">
                <a:solidFill>
                  <a:schemeClr val="accent2"/>
                </a:solidFill>
              </a:rPr>
              <a:t> not possible</a:t>
            </a:r>
            <a:endParaRPr lang="en-US" sz="2800" b="1" dirty="0">
              <a:solidFill>
                <a:schemeClr val="accent2"/>
              </a:solidFill>
            </a:endParaRPr>
          </a:p>
        </p:txBody>
      </p:sp>
      <p:sp>
        <p:nvSpPr>
          <p:cNvPr id="83972" name="Text Box 4"/>
          <p:cNvSpPr txBox="1">
            <a:spLocks noChangeArrowheads="1"/>
          </p:cNvSpPr>
          <p:nvPr/>
        </p:nvSpPr>
        <p:spPr bwMode="auto">
          <a:xfrm>
            <a:off x="5943600" y="2133600"/>
            <a:ext cx="3048000"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r-CA" b="1" dirty="0" smtClean="0">
                <a:solidFill>
                  <a:schemeClr val="accent2"/>
                </a:solidFill>
              </a:rPr>
              <a:t>Note: To </a:t>
            </a:r>
            <a:r>
              <a:rPr lang="fr-CA" b="1" dirty="0" err="1" smtClean="0">
                <a:solidFill>
                  <a:schemeClr val="accent2"/>
                </a:solidFill>
              </a:rPr>
              <a:t>make</a:t>
            </a:r>
            <a:r>
              <a:rPr lang="fr-CA" b="1" dirty="0" smtClean="0">
                <a:solidFill>
                  <a:schemeClr val="accent2"/>
                </a:solidFill>
              </a:rPr>
              <a:t> a </a:t>
            </a:r>
            <a:r>
              <a:rPr lang="fr-CA" b="1" dirty="0" err="1" smtClean="0">
                <a:solidFill>
                  <a:schemeClr val="accent2"/>
                </a:solidFill>
              </a:rPr>
              <a:t>phosphodiester</a:t>
            </a:r>
            <a:r>
              <a:rPr lang="fr-CA" b="1" dirty="0" smtClean="0">
                <a:solidFill>
                  <a:schemeClr val="accent2"/>
                </a:solidFill>
              </a:rPr>
              <a:t> bond, </a:t>
            </a:r>
            <a:r>
              <a:rPr lang="fr-CA" b="1" dirty="0" err="1" smtClean="0">
                <a:solidFill>
                  <a:schemeClr val="accent2"/>
                </a:solidFill>
              </a:rPr>
              <a:t>you</a:t>
            </a:r>
            <a:r>
              <a:rPr lang="fr-CA" b="1" dirty="0" smtClean="0">
                <a:solidFill>
                  <a:schemeClr val="accent2"/>
                </a:solidFill>
              </a:rPr>
              <a:t> </a:t>
            </a:r>
            <a:r>
              <a:rPr lang="fr-CA" b="1" dirty="0" err="1" smtClean="0">
                <a:solidFill>
                  <a:schemeClr val="accent2"/>
                </a:solidFill>
              </a:rPr>
              <a:t>need</a:t>
            </a:r>
            <a:r>
              <a:rPr lang="fr-CA" b="1" dirty="0" smtClean="0">
                <a:solidFill>
                  <a:schemeClr val="accent2"/>
                </a:solidFill>
              </a:rPr>
              <a:t> 3 phosphates, </a:t>
            </a:r>
            <a:r>
              <a:rPr lang="fr-CA" b="1" dirty="0" err="1" smtClean="0">
                <a:solidFill>
                  <a:schemeClr val="accent2"/>
                </a:solidFill>
              </a:rPr>
              <a:t>two</a:t>
            </a:r>
            <a:r>
              <a:rPr lang="fr-CA" b="1" dirty="0" smtClean="0">
                <a:solidFill>
                  <a:schemeClr val="accent2"/>
                </a:solidFill>
              </a:rPr>
              <a:t> of </a:t>
            </a:r>
            <a:r>
              <a:rPr lang="fr-CA" b="1" dirty="0" err="1" smtClean="0">
                <a:solidFill>
                  <a:schemeClr val="accent2"/>
                </a:solidFill>
              </a:rPr>
              <a:t>which</a:t>
            </a:r>
            <a:r>
              <a:rPr lang="fr-CA" b="1" dirty="0" smtClean="0">
                <a:solidFill>
                  <a:schemeClr val="accent2"/>
                </a:solidFill>
              </a:rPr>
              <a:t> are </a:t>
            </a:r>
            <a:r>
              <a:rPr lang="fr-CA" b="1" dirty="0" err="1" smtClean="0">
                <a:solidFill>
                  <a:schemeClr val="accent2"/>
                </a:solidFill>
              </a:rPr>
              <a:t>eliminated</a:t>
            </a:r>
            <a:r>
              <a:rPr lang="fr-CA" b="1" dirty="0" smtClean="0">
                <a:solidFill>
                  <a:schemeClr val="accent2"/>
                </a:solidFill>
              </a:rPr>
              <a:t>. </a:t>
            </a:r>
            <a:endParaRPr lang="en-US" b="1" dirty="0">
              <a:solidFill>
                <a:schemeClr val="accent2"/>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0" name="Rectangle 4"/>
          <p:cNvSpPr>
            <a:spLocks noGrp="1" noChangeArrowheads="1"/>
          </p:cNvSpPr>
          <p:nvPr>
            <p:ph type="title"/>
          </p:nvPr>
        </p:nvSpPr>
        <p:spPr/>
        <p:txBody>
          <a:bodyPr/>
          <a:lstStyle/>
          <a:p>
            <a:r>
              <a:rPr lang="en-US" sz="4000" dirty="0" smtClean="0">
                <a:solidFill>
                  <a:schemeClr val="accent2"/>
                </a:solidFill>
              </a:rPr>
              <a:t>Site-directed </a:t>
            </a:r>
            <a:r>
              <a:rPr lang="en-US" sz="4000" dirty="0">
                <a:solidFill>
                  <a:schemeClr val="accent2"/>
                </a:solidFill>
              </a:rPr>
              <a:t>mismatch repair</a:t>
            </a:r>
          </a:p>
        </p:txBody>
      </p:sp>
      <p:pic>
        <p:nvPicPr>
          <p:cNvPr id="19462" name="Picture 6" descr="figure 5-20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57475" y="1905000"/>
            <a:ext cx="3743325" cy="46450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2060"/>
                </a:solidFill>
              </a:rPr>
              <a:t>Video Suggestions</a:t>
            </a:r>
            <a:br>
              <a:rPr lang="en-US" dirty="0" smtClean="0">
                <a:solidFill>
                  <a:srgbClr val="002060"/>
                </a:solidFill>
              </a:rPr>
            </a:br>
            <a:endParaRPr lang="en-US" dirty="0">
              <a:solidFill>
                <a:srgbClr val="002060"/>
              </a:solidFill>
            </a:endParaRPr>
          </a:p>
        </p:txBody>
      </p:sp>
      <p:sp>
        <p:nvSpPr>
          <p:cNvPr id="3" name="TextBox 2"/>
          <p:cNvSpPr txBox="1"/>
          <p:nvPr/>
        </p:nvSpPr>
        <p:spPr>
          <a:xfrm>
            <a:off x="520700" y="2667000"/>
            <a:ext cx="8610600" cy="707886"/>
          </a:xfrm>
          <a:prstGeom prst="rect">
            <a:avLst/>
          </a:prstGeom>
          <a:noFill/>
        </p:spPr>
        <p:txBody>
          <a:bodyPr wrap="square" rtlCol="0">
            <a:spAutoFit/>
          </a:bodyPr>
          <a:lstStyle/>
          <a:p>
            <a:r>
              <a:rPr lang="en-US" sz="2000" dirty="0"/>
              <a:t>http://www.youtube.com/watch?v=dgPh1qigv7s</a:t>
            </a:r>
          </a:p>
          <a:p>
            <a:endParaRPr lang="en-US" sz="2000" dirty="0"/>
          </a:p>
        </p:txBody>
      </p:sp>
      <p:sp>
        <p:nvSpPr>
          <p:cNvPr id="4" name="TextBox 3"/>
          <p:cNvSpPr txBox="1"/>
          <p:nvPr/>
        </p:nvSpPr>
        <p:spPr>
          <a:xfrm>
            <a:off x="495300" y="3657600"/>
            <a:ext cx="5334000" cy="369332"/>
          </a:xfrm>
          <a:prstGeom prst="rect">
            <a:avLst/>
          </a:prstGeom>
          <a:noFill/>
        </p:spPr>
        <p:txBody>
          <a:bodyPr wrap="square" rtlCol="0">
            <a:spAutoFit/>
          </a:bodyPr>
          <a:lstStyle/>
          <a:p>
            <a:r>
              <a:rPr lang="en-US" dirty="0"/>
              <a:t>http://</a:t>
            </a:r>
            <a:r>
              <a:rPr lang="en-US" dirty="0" smtClean="0"/>
              <a:t>www.youtube.com/watch?v=HYS6EKnQcv0</a:t>
            </a:r>
            <a:endParaRPr lang="en-US" dirty="0"/>
          </a:p>
        </p:txBody>
      </p:sp>
    </p:spTree>
    <p:extLst>
      <p:ext uri="{BB962C8B-B14F-4D97-AF65-F5344CB8AC3E}">
        <p14:creationId xmlns:p14="http://schemas.microsoft.com/office/powerpoint/2010/main" val="30272166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8" name="Picture 6" descr="table 5-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1941513"/>
            <a:ext cx="8534400" cy="29749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2060"/>
                </a:solidFill>
              </a:rPr>
              <a:t>Replication machinery</a:t>
            </a:r>
            <a:endParaRPr lang="en-US" dirty="0">
              <a:solidFill>
                <a:srgbClr val="002060"/>
              </a:solidFill>
            </a:endParaRPr>
          </a:p>
        </p:txBody>
      </p:sp>
    </p:spTree>
    <p:extLst>
      <p:ext uri="{BB962C8B-B14F-4D97-AF65-F5344CB8AC3E}">
        <p14:creationId xmlns:p14="http://schemas.microsoft.com/office/powerpoint/2010/main" val="18548719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4" name="Picture 4" descr="figure 5-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03513" y="1676400"/>
            <a:ext cx="3468687" cy="4873625"/>
          </a:xfrm>
          <a:prstGeom prst="rect">
            <a:avLst/>
          </a:prstGeom>
          <a:noFill/>
          <a:extLst>
            <a:ext uri="{909E8E84-426E-40DD-AFC4-6F175D3DCCD1}">
              <a14:hiddenFill xmlns:a14="http://schemas.microsoft.com/office/drawing/2010/main">
                <a:solidFill>
                  <a:srgbClr val="FFFFFF"/>
                </a:solidFill>
              </a14:hiddenFill>
            </a:ext>
          </a:extLst>
        </p:spPr>
      </p:pic>
      <p:sp>
        <p:nvSpPr>
          <p:cNvPr id="71685" name="Rectangle 5"/>
          <p:cNvSpPr>
            <a:spLocks noGrp="1" noChangeArrowheads="1"/>
          </p:cNvSpPr>
          <p:nvPr>
            <p:ph type="title"/>
          </p:nvPr>
        </p:nvSpPr>
        <p:spPr/>
        <p:txBody>
          <a:bodyPr/>
          <a:lstStyle/>
          <a:p>
            <a:r>
              <a:rPr lang="fr-CA" dirty="0" err="1" smtClean="0">
                <a:solidFill>
                  <a:schemeClr val="accent2"/>
                </a:solidFill>
              </a:rPr>
              <a:t>Making</a:t>
            </a:r>
            <a:r>
              <a:rPr lang="fr-CA" dirty="0" smtClean="0">
                <a:solidFill>
                  <a:schemeClr val="accent2"/>
                </a:solidFill>
              </a:rPr>
              <a:t> </a:t>
            </a:r>
            <a:r>
              <a:rPr lang="fr-CA" dirty="0" err="1" smtClean="0">
                <a:solidFill>
                  <a:schemeClr val="accent2"/>
                </a:solidFill>
              </a:rPr>
              <a:t>primers</a:t>
            </a:r>
            <a:endParaRPr lang="en-US" dirty="0">
              <a:solidFill>
                <a:schemeClr val="accent2"/>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8" name="Rectangle 4"/>
          <p:cNvSpPr>
            <a:spLocks noGrp="1" noChangeArrowheads="1"/>
          </p:cNvSpPr>
          <p:nvPr>
            <p:ph type="title"/>
          </p:nvPr>
        </p:nvSpPr>
        <p:spPr/>
        <p:txBody>
          <a:bodyPr/>
          <a:lstStyle/>
          <a:p>
            <a:r>
              <a:rPr lang="en-US" sz="4000" dirty="0" smtClean="0">
                <a:solidFill>
                  <a:schemeClr val="accent2"/>
                </a:solidFill>
              </a:rPr>
              <a:t>Okazaki Fragment Synthesis</a:t>
            </a:r>
            <a:endParaRPr lang="en-US" sz="4000" dirty="0">
              <a:solidFill>
                <a:schemeClr val="accent2"/>
              </a:solidFill>
            </a:endParaRPr>
          </a:p>
        </p:txBody>
      </p:sp>
      <p:pic>
        <p:nvPicPr>
          <p:cNvPr id="21510" name="Picture 6" descr="figure 5-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600" y="1527175"/>
            <a:ext cx="3114675" cy="517842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419600" y="4419600"/>
            <a:ext cx="4572000" cy="1477328"/>
          </a:xfrm>
          <a:prstGeom prst="rect">
            <a:avLst/>
          </a:prstGeom>
        </p:spPr>
        <p:txBody>
          <a:bodyPr>
            <a:spAutoFit/>
          </a:bodyPr>
          <a:lstStyle/>
          <a:p>
            <a:r>
              <a:rPr lang="en-US" dirty="0">
                <a:solidFill>
                  <a:srgbClr val="002060"/>
                </a:solidFill>
              </a:rPr>
              <a:t>Prokaryotes: </a:t>
            </a:r>
            <a:r>
              <a:rPr lang="en-US" dirty="0" smtClean="0">
                <a:solidFill>
                  <a:srgbClr val="002060"/>
                </a:solidFill>
              </a:rPr>
              <a:t>DNA Polymerase I removes RNA primers.</a:t>
            </a:r>
            <a:endParaRPr lang="en-US" dirty="0">
              <a:solidFill>
                <a:srgbClr val="002060"/>
              </a:solidFill>
            </a:endParaRPr>
          </a:p>
          <a:p>
            <a:endParaRPr lang="en-US" dirty="0">
              <a:solidFill>
                <a:srgbClr val="002060"/>
              </a:solidFill>
            </a:endParaRPr>
          </a:p>
          <a:p>
            <a:r>
              <a:rPr lang="en-US" dirty="0">
                <a:solidFill>
                  <a:srgbClr val="002060"/>
                </a:solidFill>
              </a:rPr>
              <a:t>Eukaryotes</a:t>
            </a:r>
            <a:r>
              <a:rPr lang="en-US" dirty="0" smtClean="0">
                <a:solidFill>
                  <a:srgbClr val="002060"/>
                </a:solidFill>
              </a:rPr>
              <a:t>: FLAP endonuclease </a:t>
            </a:r>
            <a:r>
              <a:rPr lang="en-US" dirty="0">
                <a:solidFill>
                  <a:srgbClr val="002060"/>
                </a:solidFill>
              </a:rPr>
              <a:t>(FEN-1) </a:t>
            </a:r>
            <a:r>
              <a:rPr lang="en-US" dirty="0" smtClean="0">
                <a:solidFill>
                  <a:srgbClr val="002060"/>
                </a:solidFill>
              </a:rPr>
              <a:t>removes </a:t>
            </a:r>
            <a:r>
              <a:rPr lang="en-US">
                <a:solidFill>
                  <a:srgbClr val="002060"/>
                </a:solidFill>
              </a:rPr>
              <a:t>RNA </a:t>
            </a:r>
            <a:r>
              <a:rPr lang="en-US" smtClean="0">
                <a:solidFill>
                  <a:srgbClr val="002060"/>
                </a:solidFill>
              </a:rPr>
              <a:t>primers. </a:t>
            </a:r>
            <a:endParaRPr lang="en-US" dirty="0">
              <a:solidFill>
                <a:srgbClr val="002060"/>
              </a:solidFill>
            </a:endParaRPr>
          </a:p>
        </p:txBody>
      </p:sp>
      <p:cxnSp>
        <p:nvCxnSpPr>
          <p:cNvPr id="4" name="Straight Arrow Connector 3"/>
          <p:cNvCxnSpPr/>
          <p:nvPr/>
        </p:nvCxnSpPr>
        <p:spPr>
          <a:xfrm>
            <a:off x="3505200" y="4876800"/>
            <a:ext cx="685800" cy="76200"/>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3"/>
          <p:cNvSpPr>
            <a:spLocks noGrp="1" noChangeArrowheads="1"/>
          </p:cNvSpPr>
          <p:nvPr>
            <p:ph type="body" idx="1"/>
          </p:nvPr>
        </p:nvSpPr>
        <p:spPr>
          <a:xfrm>
            <a:off x="457200" y="2255838"/>
            <a:ext cx="8229600" cy="4525962"/>
          </a:xfrm>
        </p:spPr>
        <p:txBody>
          <a:bodyPr/>
          <a:lstStyle/>
          <a:p>
            <a:pPr marL="990600" lvl="1" indent="-533400"/>
            <a:r>
              <a:rPr lang="fr-CA" b="1" dirty="0" smtClean="0">
                <a:solidFill>
                  <a:schemeClr val="accent2"/>
                </a:solidFill>
              </a:rPr>
              <a:t>DNA </a:t>
            </a:r>
            <a:r>
              <a:rPr lang="fr-CA" b="1" dirty="0" err="1" smtClean="0">
                <a:solidFill>
                  <a:schemeClr val="accent2"/>
                </a:solidFill>
              </a:rPr>
              <a:t>Polymerase</a:t>
            </a:r>
            <a:r>
              <a:rPr lang="fr-CA" b="1" dirty="0" smtClean="0">
                <a:solidFill>
                  <a:schemeClr val="accent2"/>
                </a:solidFill>
              </a:rPr>
              <a:t> I</a:t>
            </a:r>
            <a:r>
              <a:rPr lang="fr-CA" b="1" dirty="0">
                <a:solidFill>
                  <a:schemeClr val="accent2"/>
                </a:solidFill>
              </a:rPr>
              <a:t> </a:t>
            </a:r>
            <a:r>
              <a:rPr lang="fr-CA" dirty="0">
                <a:solidFill>
                  <a:schemeClr val="accent2"/>
                </a:solidFill>
              </a:rPr>
              <a:t>: </a:t>
            </a:r>
            <a:r>
              <a:rPr lang="fr-CA" dirty="0" err="1" smtClean="0">
                <a:solidFill>
                  <a:schemeClr val="accent2"/>
                </a:solidFill>
              </a:rPr>
              <a:t>Fills</a:t>
            </a:r>
            <a:r>
              <a:rPr lang="fr-CA" dirty="0" smtClean="0">
                <a:solidFill>
                  <a:schemeClr val="accent2"/>
                </a:solidFill>
              </a:rPr>
              <a:t> the gaps </a:t>
            </a:r>
            <a:r>
              <a:rPr lang="fr-CA" dirty="0" err="1" smtClean="0">
                <a:solidFill>
                  <a:schemeClr val="accent2"/>
                </a:solidFill>
              </a:rPr>
              <a:t>during</a:t>
            </a:r>
            <a:r>
              <a:rPr lang="fr-CA" dirty="0" smtClean="0">
                <a:solidFill>
                  <a:schemeClr val="accent2"/>
                </a:solidFill>
              </a:rPr>
              <a:t> DNA </a:t>
            </a:r>
            <a:r>
              <a:rPr lang="fr-CA" dirty="0" err="1" smtClean="0">
                <a:solidFill>
                  <a:schemeClr val="accent2"/>
                </a:solidFill>
              </a:rPr>
              <a:t>repair</a:t>
            </a:r>
            <a:r>
              <a:rPr lang="fr-CA" dirty="0" smtClean="0">
                <a:solidFill>
                  <a:schemeClr val="accent2"/>
                </a:solidFill>
              </a:rPr>
              <a:t>.</a:t>
            </a:r>
            <a:endParaRPr lang="fr-CA" b="1" dirty="0">
              <a:solidFill>
                <a:schemeClr val="accent2"/>
              </a:solidFill>
            </a:endParaRPr>
          </a:p>
          <a:p>
            <a:pPr marL="990600" lvl="1" indent="-533400"/>
            <a:r>
              <a:rPr lang="fr-CA" b="1" dirty="0">
                <a:solidFill>
                  <a:schemeClr val="accent2"/>
                </a:solidFill>
              </a:rPr>
              <a:t>DNA </a:t>
            </a:r>
            <a:r>
              <a:rPr lang="fr-CA" b="1" dirty="0" err="1">
                <a:solidFill>
                  <a:schemeClr val="accent2"/>
                </a:solidFill>
              </a:rPr>
              <a:t>Polymerase</a:t>
            </a:r>
            <a:r>
              <a:rPr lang="fr-CA" b="1" dirty="0">
                <a:solidFill>
                  <a:schemeClr val="accent2"/>
                </a:solidFill>
              </a:rPr>
              <a:t> </a:t>
            </a:r>
            <a:r>
              <a:rPr lang="fr-CA" b="1" dirty="0" smtClean="0">
                <a:solidFill>
                  <a:schemeClr val="accent2"/>
                </a:solidFill>
              </a:rPr>
              <a:t>II </a:t>
            </a:r>
            <a:r>
              <a:rPr lang="fr-CA" b="1" dirty="0">
                <a:solidFill>
                  <a:schemeClr val="accent2"/>
                </a:solidFill>
              </a:rPr>
              <a:t> </a:t>
            </a:r>
            <a:r>
              <a:rPr lang="fr-CA" dirty="0">
                <a:solidFill>
                  <a:schemeClr val="accent2"/>
                </a:solidFill>
              </a:rPr>
              <a:t>: </a:t>
            </a:r>
            <a:r>
              <a:rPr lang="fr-CA" dirty="0" err="1" smtClean="0">
                <a:solidFill>
                  <a:schemeClr val="accent2"/>
                </a:solidFill>
              </a:rPr>
              <a:t>repairs</a:t>
            </a:r>
            <a:r>
              <a:rPr lang="fr-CA" dirty="0" smtClean="0">
                <a:solidFill>
                  <a:schemeClr val="accent2"/>
                </a:solidFill>
              </a:rPr>
              <a:t> a </a:t>
            </a:r>
            <a:r>
              <a:rPr lang="fr-CA" dirty="0" err="1" smtClean="0">
                <a:solidFill>
                  <a:schemeClr val="accent2"/>
                </a:solidFill>
              </a:rPr>
              <a:t>fork</a:t>
            </a:r>
            <a:r>
              <a:rPr lang="fr-CA" dirty="0" smtClean="0">
                <a:solidFill>
                  <a:schemeClr val="accent2"/>
                </a:solidFill>
              </a:rPr>
              <a:t> </a:t>
            </a:r>
            <a:r>
              <a:rPr lang="fr-CA" dirty="0" err="1" smtClean="0">
                <a:solidFill>
                  <a:schemeClr val="accent2"/>
                </a:solidFill>
              </a:rPr>
              <a:t>that</a:t>
            </a:r>
            <a:r>
              <a:rPr lang="fr-CA" dirty="0" smtClean="0">
                <a:solidFill>
                  <a:schemeClr val="accent2"/>
                </a:solidFill>
              </a:rPr>
              <a:t> </a:t>
            </a:r>
            <a:r>
              <a:rPr lang="fr-CA" dirty="0" err="1" smtClean="0">
                <a:solidFill>
                  <a:schemeClr val="accent2"/>
                </a:solidFill>
              </a:rPr>
              <a:t>is</a:t>
            </a:r>
            <a:r>
              <a:rPr lang="fr-CA" dirty="0" smtClean="0">
                <a:solidFill>
                  <a:schemeClr val="accent2"/>
                </a:solidFill>
              </a:rPr>
              <a:t> </a:t>
            </a:r>
            <a:r>
              <a:rPr lang="fr-CA" dirty="0" err="1" smtClean="0">
                <a:solidFill>
                  <a:schemeClr val="accent2"/>
                </a:solidFill>
              </a:rPr>
              <a:t>stalled</a:t>
            </a:r>
            <a:r>
              <a:rPr lang="fr-CA" dirty="0" smtClean="0">
                <a:solidFill>
                  <a:schemeClr val="accent2"/>
                </a:solidFill>
              </a:rPr>
              <a:t> </a:t>
            </a:r>
            <a:r>
              <a:rPr lang="fr-CA" dirty="0" err="1" smtClean="0">
                <a:solidFill>
                  <a:schemeClr val="accent2"/>
                </a:solidFill>
              </a:rPr>
              <a:t>because</a:t>
            </a:r>
            <a:r>
              <a:rPr lang="fr-CA" dirty="0" smtClean="0">
                <a:solidFill>
                  <a:schemeClr val="accent2"/>
                </a:solidFill>
              </a:rPr>
              <a:t> of DNA damage</a:t>
            </a:r>
            <a:endParaRPr lang="fr-CA" b="1" dirty="0">
              <a:solidFill>
                <a:schemeClr val="accent2"/>
              </a:solidFill>
            </a:endParaRPr>
          </a:p>
          <a:p>
            <a:pPr marL="990600" lvl="1" indent="-533400"/>
            <a:r>
              <a:rPr lang="fr-CA" b="1" dirty="0">
                <a:solidFill>
                  <a:schemeClr val="accent2"/>
                </a:solidFill>
              </a:rPr>
              <a:t>DNA </a:t>
            </a:r>
            <a:r>
              <a:rPr lang="fr-CA" b="1" dirty="0" err="1">
                <a:solidFill>
                  <a:schemeClr val="accent2"/>
                </a:solidFill>
              </a:rPr>
              <a:t>Polymerase</a:t>
            </a:r>
            <a:r>
              <a:rPr lang="fr-CA" b="1" dirty="0">
                <a:solidFill>
                  <a:schemeClr val="accent2"/>
                </a:solidFill>
              </a:rPr>
              <a:t> </a:t>
            </a:r>
            <a:r>
              <a:rPr lang="fr-CA" b="1" dirty="0" smtClean="0">
                <a:solidFill>
                  <a:schemeClr val="accent2"/>
                </a:solidFill>
              </a:rPr>
              <a:t>III</a:t>
            </a:r>
            <a:r>
              <a:rPr lang="fr-CA" b="1" dirty="0">
                <a:solidFill>
                  <a:schemeClr val="accent2"/>
                </a:solidFill>
              </a:rPr>
              <a:t> </a:t>
            </a:r>
            <a:r>
              <a:rPr lang="fr-CA" dirty="0">
                <a:solidFill>
                  <a:schemeClr val="accent2"/>
                </a:solidFill>
              </a:rPr>
              <a:t>: </a:t>
            </a:r>
            <a:r>
              <a:rPr lang="fr-CA" dirty="0" smtClean="0">
                <a:solidFill>
                  <a:schemeClr val="accent2"/>
                </a:solidFill>
              </a:rPr>
              <a:t>Is </a:t>
            </a:r>
            <a:r>
              <a:rPr lang="fr-CA" dirty="0" err="1" smtClean="0">
                <a:solidFill>
                  <a:schemeClr val="accent2"/>
                </a:solidFill>
              </a:rPr>
              <a:t>responsible</a:t>
            </a:r>
            <a:r>
              <a:rPr lang="fr-CA" dirty="0" smtClean="0">
                <a:solidFill>
                  <a:schemeClr val="accent2"/>
                </a:solidFill>
              </a:rPr>
              <a:t> for DNA </a:t>
            </a:r>
            <a:r>
              <a:rPr lang="fr-CA" dirty="0" err="1" smtClean="0">
                <a:solidFill>
                  <a:schemeClr val="accent2"/>
                </a:solidFill>
              </a:rPr>
              <a:t>replication</a:t>
            </a:r>
            <a:r>
              <a:rPr lang="fr-CA" dirty="0" smtClean="0">
                <a:solidFill>
                  <a:schemeClr val="accent2"/>
                </a:solidFill>
              </a:rPr>
              <a:t>.</a:t>
            </a:r>
            <a:endParaRPr lang="en-US" dirty="0">
              <a:solidFill>
                <a:schemeClr val="accent2"/>
              </a:solidFill>
            </a:endParaRPr>
          </a:p>
        </p:txBody>
      </p:sp>
      <p:sp>
        <p:nvSpPr>
          <p:cNvPr id="2" name="Title 1"/>
          <p:cNvSpPr>
            <a:spLocks noGrp="1"/>
          </p:cNvSpPr>
          <p:nvPr>
            <p:ph type="title"/>
          </p:nvPr>
        </p:nvSpPr>
        <p:spPr/>
        <p:txBody>
          <a:bodyPr/>
          <a:lstStyle/>
          <a:p>
            <a:r>
              <a:rPr lang="en-US" dirty="0" smtClean="0">
                <a:solidFill>
                  <a:srgbClr val="002060"/>
                </a:solidFill>
              </a:rPr>
              <a:t>The three main DNA Polymerases in </a:t>
            </a:r>
            <a:r>
              <a:rPr lang="en-US" i="1" dirty="0" smtClean="0">
                <a:solidFill>
                  <a:srgbClr val="002060"/>
                </a:solidFill>
              </a:rPr>
              <a:t>E. coli</a:t>
            </a:r>
            <a:r>
              <a:rPr lang="en-US" dirty="0" smtClean="0">
                <a:solidFill>
                  <a:srgbClr val="002060"/>
                </a:solidFill>
              </a:rPr>
              <a:t>.</a:t>
            </a:r>
            <a:endParaRPr lang="en-US" dirty="0">
              <a:solidFill>
                <a:srgbClr val="002060"/>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6" name="Rectangle 4"/>
          <p:cNvSpPr>
            <a:spLocks noGrp="1" noChangeArrowheads="1"/>
          </p:cNvSpPr>
          <p:nvPr>
            <p:ph type="title"/>
          </p:nvPr>
        </p:nvSpPr>
        <p:spPr/>
        <p:txBody>
          <a:bodyPr/>
          <a:lstStyle/>
          <a:p>
            <a:r>
              <a:rPr lang="en-US" dirty="0" smtClean="0">
                <a:solidFill>
                  <a:schemeClr val="accent2"/>
                </a:solidFill>
              </a:rPr>
              <a:t>DNA Helicase</a:t>
            </a:r>
            <a:endParaRPr lang="en-US" dirty="0">
              <a:solidFill>
                <a:schemeClr val="accent2"/>
              </a:solidFill>
              <a:cs typeface="Arial" charset="0"/>
            </a:endParaRPr>
          </a:p>
        </p:txBody>
      </p:sp>
      <p:pic>
        <p:nvPicPr>
          <p:cNvPr id="23557" name="Picture 5" descr="05_0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29000" y="1752600"/>
            <a:ext cx="2886075"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r>
              <a:rPr lang="en-US" dirty="0" smtClean="0">
                <a:solidFill>
                  <a:schemeClr val="accent2"/>
                </a:solidFill>
                <a:cs typeface="Arial" charset="0"/>
              </a:rPr>
              <a:t>SSB Proteins</a:t>
            </a:r>
            <a:endParaRPr lang="en-US" dirty="0">
              <a:solidFill>
                <a:schemeClr val="accent2"/>
              </a:solidFill>
              <a:cs typeface="Arial" charset="0"/>
            </a:endParaRPr>
          </a:p>
        </p:txBody>
      </p:sp>
      <p:pic>
        <p:nvPicPr>
          <p:cNvPr id="25605" name="Picture 5" descr="figure 5-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600" y="1776413"/>
            <a:ext cx="7162800" cy="40878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Rectangle 4"/>
          <p:cNvSpPr>
            <a:spLocks noGrp="1" noChangeArrowheads="1"/>
          </p:cNvSpPr>
          <p:nvPr>
            <p:ph type="title"/>
          </p:nvPr>
        </p:nvSpPr>
        <p:spPr/>
        <p:txBody>
          <a:bodyPr/>
          <a:lstStyle/>
          <a:p>
            <a:r>
              <a:rPr lang="en-US" dirty="0" smtClean="0">
                <a:solidFill>
                  <a:schemeClr val="accent2"/>
                </a:solidFill>
              </a:rPr>
              <a:t>Sliding Clamp</a:t>
            </a:r>
            <a:endParaRPr lang="en-US" dirty="0">
              <a:solidFill>
                <a:schemeClr val="accent2"/>
              </a:solidFill>
            </a:endParaRPr>
          </a:p>
        </p:txBody>
      </p:sp>
      <p:pic>
        <p:nvPicPr>
          <p:cNvPr id="27654" name="Picture 6" descr="figure 5-18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2600" y="1219200"/>
            <a:ext cx="3205163" cy="5330825"/>
          </a:xfrm>
          <a:prstGeom prst="rect">
            <a:avLst/>
          </a:prstGeom>
          <a:noFill/>
          <a:extLst>
            <a:ext uri="{909E8E84-426E-40DD-AFC4-6F175D3DCCD1}">
              <a14:hiddenFill xmlns:a14="http://schemas.microsoft.com/office/drawing/2010/main">
                <a:solidFill>
                  <a:srgbClr val="FFFFFF"/>
                </a:solidFill>
              </a14:hiddenFill>
            </a:ext>
          </a:extLst>
        </p:spPr>
      </p:pic>
      <p:pic>
        <p:nvPicPr>
          <p:cNvPr id="27655" name="Picture 7" descr="figure 5-18b"/>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46800" y="3657600"/>
            <a:ext cx="2320925" cy="28162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0" name="Rectangle 4"/>
          <p:cNvSpPr>
            <a:spLocks noGrp="1" noChangeArrowheads="1"/>
          </p:cNvSpPr>
          <p:nvPr>
            <p:ph type="title"/>
          </p:nvPr>
        </p:nvSpPr>
        <p:spPr/>
        <p:txBody>
          <a:bodyPr/>
          <a:lstStyle/>
          <a:p>
            <a:r>
              <a:rPr lang="en-US" sz="4000" dirty="0" smtClean="0">
                <a:solidFill>
                  <a:schemeClr val="accent2"/>
                </a:solidFill>
              </a:rPr>
              <a:t>Okazaki Fragment Synthesis</a:t>
            </a:r>
            <a:endParaRPr lang="en-US" sz="4000" dirty="0">
              <a:solidFill>
                <a:schemeClr val="accent2"/>
              </a:solidFill>
              <a:cs typeface="Arial" charset="0"/>
            </a:endParaRPr>
          </a:p>
        </p:txBody>
      </p:sp>
      <p:pic>
        <p:nvPicPr>
          <p:cNvPr id="29701" name="Picture 5" descr="05_02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6400" y="1676400"/>
            <a:ext cx="5867400" cy="498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r>
              <a:rPr lang="en-US" sz="4000" dirty="0" smtClean="0">
                <a:solidFill>
                  <a:schemeClr val="accent2"/>
                </a:solidFill>
              </a:rPr>
              <a:t>Replication machinery in prokaryotes</a:t>
            </a:r>
            <a:endParaRPr lang="en-US" sz="4000" dirty="0">
              <a:solidFill>
                <a:schemeClr val="accent2"/>
              </a:solidFill>
            </a:endParaRPr>
          </a:p>
        </p:txBody>
      </p:sp>
      <p:pic>
        <p:nvPicPr>
          <p:cNvPr id="31749" name="Picture 5" descr="figure 5-19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2600" y="1981200"/>
            <a:ext cx="6096000" cy="42497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solidFill>
                  <a:srgbClr val="002060"/>
                </a:solidFill>
              </a:rPr>
              <a:t>Video suggestion</a:t>
            </a:r>
            <a:endParaRPr lang="en-US" dirty="0">
              <a:solidFill>
                <a:srgbClr val="002060"/>
              </a:solidFill>
            </a:endParaRPr>
          </a:p>
        </p:txBody>
      </p:sp>
      <p:sp>
        <p:nvSpPr>
          <p:cNvPr id="3" name="TextBox 2"/>
          <p:cNvSpPr txBox="1"/>
          <p:nvPr/>
        </p:nvSpPr>
        <p:spPr>
          <a:xfrm>
            <a:off x="304800" y="2209800"/>
            <a:ext cx="8610600" cy="1508105"/>
          </a:xfrm>
          <a:prstGeom prst="rect">
            <a:avLst/>
          </a:prstGeom>
          <a:noFill/>
        </p:spPr>
        <p:txBody>
          <a:bodyPr wrap="square" rtlCol="0">
            <a:spAutoFit/>
          </a:bodyPr>
          <a:lstStyle/>
          <a:p>
            <a:endParaRPr lang="en-US" sz="2400" dirty="0" smtClean="0"/>
          </a:p>
          <a:p>
            <a:endParaRPr lang="en-US" sz="2400" dirty="0"/>
          </a:p>
          <a:p>
            <a:r>
              <a:rPr lang="en-US" sz="2000" dirty="0">
                <a:solidFill>
                  <a:srgbClr val="002060"/>
                </a:solidFill>
              </a:rPr>
              <a:t>http://</a:t>
            </a:r>
            <a:r>
              <a:rPr lang="en-US" sz="2000" dirty="0" smtClean="0">
                <a:solidFill>
                  <a:srgbClr val="002060"/>
                </a:solidFill>
              </a:rPr>
              <a:t>www.youtube.com/watch?v=-mtLXpgjHL0&amp;feature=related</a:t>
            </a:r>
            <a:endParaRPr lang="en-US" sz="2000" dirty="0">
              <a:solidFill>
                <a:srgbClr val="002060"/>
              </a:solidFill>
            </a:endParaRPr>
          </a:p>
          <a:p>
            <a:endParaRPr lang="en-US" sz="2400" dirty="0"/>
          </a:p>
        </p:txBody>
      </p:sp>
    </p:spTree>
    <p:extLst>
      <p:ext uri="{BB962C8B-B14F-4D97-AF65-F5344CB8AC3E}">
        <p14:creationId xmlns:p14="http://schemas.microsoft.com/office/powerpoint/2010/main" val="10676682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r>
              <a:rPr lang="en-US" sz="4000" dirty="0">
                <a:solidFill>
                  <a:schemeClr val="accent2"/>
                </a:solidFill>
              </a:rPr>
              <a:t>Replication machinery in prokaryotes</a:t>
            </a:r>
          </a:p>
        </p:txBody>
      </p:sp>
      <p:pic>
        <p:nvPicPr>
          <p:cNvPr id="32773" name="Picture 5" descr="figure 5-19bc"/>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52600" y="2209800"/>
            <a:ext cx="5562600" cy="33289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4" name="Rectangle 4"/>
          <p:cNvSpPr>
            <a:spLocks noGrp="1" noChangeArrowheads="1"/>
          </p:cNvSpPr>
          <p:nvPr>
            <p:ph type="title"/>
          </p:nvPr>
        </p:nvSpPr>
        <p:spPr/>
        <p:txBody>
          <a:bodyPr/>
          <a:lstStyle/>
          <a:p>
            <a:r>
              <a:rPr lang="en-US" sz="4000" dirty="0">
                <a:solidFill>
                  <a:schemeClr val="accent2"/>
                </a:solidFill>
              </a:rPr>
              <a:t>Replication machinery in </a:t>
            </a:r>
            <a:r>
              <a:rPr lang="en-US" sz="4000" dirty="0" smtClean="0">
                <a:solidFill>
                  <a:schemeClr val="accent2"/>
                </a:solidFill>
              </a:rPr>
              <a:t>eukaryotes</a:t>
            </a:r>
            <a:endParaRPr lang="en-US" sz="4000" dirty="0">
              <a:solidFill>
                <a:schemeClr val="accent2"/>
              </a:solidFill>
            </a:endParaRPr>
          </a:p>
        </p:txBody>
      </p:sp>
      <p:pic>
        <p:nvPicPr>
          <p:cNvPr id="35845" name="Picture 5" descr="05_02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7800" y="1676400"/>
            <a:ext cx="6629400" cy="4649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6858000" y="2590800"/>
            <a:ext cx="304800" cy="228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6781800" y="2438400"/>
            <a:ext cx="304800" cy="369332"/>
          </a:xfrm>
          <a:prstGeom prst="rect">
            <a:avLst/>
          </a:prstGeom>
          <a:noFill/>
        </p:spPr>
        <p:txBody>
          <a:bodyPr wrap="square" rtlCol="0">
            <a:spAutoFit/>
          </a:bodyPr>
          <a:lstStyle/>
          <a:p>
            <a:r>
              <a:rPr lang="el-GR" dirty="0" smtClean="0"/>
              <a:t>ε</a:t>
            </a:r>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20" name="Picture 4" descr="figure 5-2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7400" y="2057400"/>
            <a:ext cx="2755900" cy="4492625"/>
          </a:xfrm>
          <a:prstGeom prst="rect">
            <a:avLst/>
          </a:prstGeom>
          <a:noFill/>
          <a:extLst>
            <a:ext uri="{909E8E84-426E-40DD-AFC4-6F175D3DCCD1}">
              <a14:hiddenFill xmlns:a14="http://schemas.microsoft.com/office/drawing/2010/main">
                <a:solidFill>
                  <a:srgbClr val="FFFFFF"/>
                </a:solidFill>
              </a14:hiddenFill>
            </a:ext>
          </a:extLst>
        </p:spPr>
      </p:pic>
      <p:sp>
        <p:nvSpPr>
          <p:cNvPr id="86021" name="Rectangle 5"/>
          <p:cNvSpPr>
            <a:spLocks noGrp="1" noChangeArrowheads="1"/>
          </p:cNvSpPr>
          <p:nvPr>
            <p:ph type="title"/>
          </p:nvPr>
        </p:nvSpPr>
        <p:spPr/>
        <p:txBody>
          <a:bodyPr/>
          <a:lstStyle/>
          <a:p>
            <a:r>
              <a:rPr lang="en-US" sz="4000" dirty="0" smtClean="0">
                <a:solidFill>
                  <a:schemeClr val="accent2"/>
                </a:solidFill>
              </a:rPr>
              <a:t>Unwinding of the double helix and replication</a:t>
            </a:r>
            <a:endParaRPr lang="en-US" sz="4000" dirty="0">
              <a:solidFill>
                <a:schemeClr val="accent2"/>
              </a:solidFill>
            </a:endParaRPr>
          </a:p>
        </p:txBody>
      </p:sp>
      <p:sp>
        <p:nvSpPr>
          <p:cNvPr id="86022" name="Text Box 6"/>
          <p:cNvSpPr txBox="1">
            <a:spLocks noChangeArrowheads="1"/>
          </p:cNvSpPr>
          <p:nvPr/>
        </p:nvSpPr>
        <p:spPr bwMode="auto">
          <a:xfrm>
            <a:off x="5029200" y="1981200"/>
            <a:ext cx="39624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r-CA" b="1" dirty="0" err="1" smtClean="0">
                <a:solidFill>
                  <a:schemeClr val="accent2"/>
                </a:solidFill>
              </a:rPr>
              <a:t>Replication</a:t>
            </a:r>
            <a:r>
              <a:rPr lang="fr-CA" b="1" dirty="0" smtClean="0">
                <a:solidFill>
                  <a:schemeClr val="accent2"/>
                </a:solidFill>
              </a:rPr>
              <a:t> speed (</a:t>
            </a:r>
            <a:r>
              <a:rPr lang="fr-CA" b="1" dirty="0" err="1" smtClean="0">
                <a:solidFill>
                  <a:schemeClr val="accent2"/>
                </a:solidFill>
              </a:rPr>
              <a:t>bacteria</a:t>
            </a:r>
            <a:r>
              <a:rPr lang="fr-CA" b="1" dirty="0" smtClean="0">
                <a:solidFill>
                  <a:schemeClr val="accent2"/>
                </a:solidFill>
              </a:rPr>
              <a:t>): </a:t>
            </a:r>
            <a:r>
              <a:rPr lang="fr-CA" b="1" dirty="0">
                <a:solidFill>
                  <a:schemeClr val="accent2"/>
                </a:solidFill>
              </a:rPr>
              <a:t>500 </a:t>
            </a:r>
            <a:r>
              <a:rPr lang="fr-CA" b="1" dirty="0" err="1" smtClean="0">
                <a:solidFill>
                  <a:schemeClr val="accent2"/>
                </a:solidFill>
              </a:rPr>
              <a:t>nucleotides</a:t>
            </a:r>
            <a:r>
              <a:rPr lang="fr-CA" b="1" dirty="0" smtClean="0">
                <a:solidFill>
                  <a:schemeClr val="accent2"/>
                </a:solidFill>
              </a:rPr>
              <a:t> per second. </a:t>
            </a:r>
            <a:r>
              <a:rPr lang="fr-CA" b="1" dirty="0" err="1" smtClean="0">
                <a:solidFill>
                  <a:schemeClr val="accent2"/>
                </a:solidFill>
              </a:rPr>
              <a:t>Need</a:t>
            </a:r>
            <a:r>
              <a:rPr lang="fr-CA" b="1" dirty="0" smtClean="0">
                <a:solidFill>
                  <a:schemeClr val="accent2"/>
                </a:solidFill>
              </a:rPr>
              <a:t> to </a:t>
            </a:r>
            <a:r>
              <a:rPr lang="fr-CA" b="1" dirty="0" err="1" smtClean="0">
                <a:solidFill>
                  <a:schemeClr val="accent2"/>
                </a:solidFill>
              </a:rPr>
              <a:t>unwind</a:t>
            </a:r>
            <a:r>
              <a:rPr lang="fr-CA" b="1" dirty="0" smtClean="0">
                <a:solidFill>
                  <a:schemeClr val="accent2"/>
                </a:solidFill>
              </a:rPr>
              <a:t> 50 </a:t>
            </a:r>
            <a:r>
              <a:rPr lang="fr-CA" b="1" dirty="0" err="1" smtClean="0">
                <a:solidFill>
                  <a:schemeClr val="accent2"/>
                </a:solidFill>
              </a:rPr>
              <a:t>turns</a:t>
            </a:r>
            <a:r>
              <a:rPr lang="fr-CA" b="1" dirty="0" smtClean="0">
                <a:solidFill>
                  <a:schemeClr val="accent2"/>
                </a:solidFill>
              </a:rPr>
              <a:t> of the double </a:t>
            </a:r>
            <a:r>
              <a:rPr lang="fr-CA" b="1" dirty="0" err="1" smtClean="0">
                <a:solidFill>
                  <a:schemeClr val="accent2"/>
                </a:solidFill>
              </a:rPr>
              <a:t>helix</a:t>
            </a:r>
            <a:r>
              <a:rPr lang="fr-CA" b="1" dirty="0" smtClean="0">
                <a:solidFill>
                  <a:schemeClr val="accent2"/>
                </a:solidFill>
              </a:rPr>
              <a:t> per second.</a:t>
            </a:r>
            <a:endParaRPr lang="en-US" b="1" dirty="0">
              <a:solidFill>
                <a:schemeClr val="accent2"/>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2" name="Rectangle 4"/>
          <p:cNvSpPr>
            <a:spLocks noGrp="1" noChangeArrowheads="1"/>
          </p:cNvSpPr>
          <p:nvPr>
            <p:ph type="title"/>
          </p:nvPr>
        </p:nvSpPr>
        <p:spPr/>
        <p:txBody>
          <a:bodyPr/>
          <a:lstStyle/>
          <a:p>
            <a:r>
              <a:rPr lang="fr-CA" sz="3200" dirty="0" err="1" smtClean="0">
                <a:solidFill>
                  <a:schemeClr val="accent2"/>
                </a:solidFill>
              </a:rPr>
              <a:t>Topoisomerase</a:t>
            </a:r>
            <a:r>
              <a:rPr lang="fr-CA" sz="3200" dirty="0" smtClean="0">
                <a:solidFill>
                  <a:schemeClr val="accent2"/>
                </a:solidFill>
              </a:rPr>
              <a:t> I: </a:t>
            </a:r>
            <a:r>
              <a:rPr lang="fr-CA" sz="3200" dirty="0" err="1" smtClean="0">
                <a:solidFill>
                  <a:schemeClr val="accent2"/>
                </a:solidFill>
              </a:rPr>
              <a:t>mechanism</a:t>
            </a:r>
            <a:r>
              <a:rPr lang="fr-CA" sz="3200" dirty="0" smtClean="0">
                <a:solidFill>
                  <a:schemeClr val="accent2"/>
                </a:solidFill>
              </a:rPr>
              <a:t> of action</a:t>
            </a:r>
            <a:endParaRPr lang="en-US" sz="3200" dirty="0">
              <a:solidFill>
                <a:schemeClr val="accent2"/>
              </a:solidFill>
            </a:endParaRPr>
          </a:p>
        </p:txBody>
      </p:sp>
      <p:pic>
        <p:nvPicPr>
          <p:cNvPr id="89093" name="Picture 5" descr="figure 5-22 part 1 of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1600200"/>
            <a:ext cx="3481388" cy="4648200"/>
          </a:xfrm>
          <a:prstGeom prst="rect">
            <a:avLst/>
          </a:prstGeom>
          <a:noFill/>
          <a:extLst>
            <a:ext uri="{909E8E84-426E-40DD-AFC4-6F175D3DCCD1}">
              <a14:hiddenFill xmlns:a14="http://schemas.microsoft.com/office/drawing/2010/main">
                <a:solidFill>
                  <a:srgbClr val="FFFFFF"/>
                </a:solidFill>
              </a14:hiddenFill>
            </a:ext>
          </a:extLst>
        </p:spPr>
      </p:pic>
      <p:pic>
        <p:nvPicPr>
          <p:cNvPr id="89094" name="Picture 6" descr="figure 5-22 part 2 of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05400" y="1676400"/>
            <a:ext cx="3811588" cy="41878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8" name="Picture 4" descr="figure 5-38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00200" y="1905000"/>
            <a:ext cx="5791200" cy="4152900"/>
          </a:xfrm>
          <a:prstGeom prst="rect">
            <a:avLst/>
          </a:prstGeom>
          <a:noFill/>
          <a:extLst>
            <a:ext uri="{909E8E84-426E-40DD-AFC4-6F175D3DCCD1}">
              <a14:hiddenFill xmlns:a14="http://schemas.microsoft.com/office/drawing/2010/main">
                <a:solidFill>
                  <a:srgbClr val="FFFFFF"/>
                </a:solidFill>
              </a14:hiddenFill>
            </a:ext>
          </a:extLst>
        </p:spPr>
      </p:pic>
      <p:sp>
        <p:nvSpPr>
          <p:cNvPr id="77829" name="Rectangle 5"/>
          <p:cNvSpPr>
            <a:spLocks noGrp="1" noChangeArrowheads="1"/>
          </p:cNvSpPr>
          <p:nvPr>
            <p:ph type="title"/>
          </p:nvPr>
        </p:nvSpPr>
        <p:spPr/>
        <p:txBody>
          <a:bodyPr/>
          <a:lstStyle/>
          <a:p>
            <a:r>
              <a:rPr lang="fr-CA" dirty="0" smtClean="0">
                <a:solidFill>
                  <a:schemeClr val="accent2"/>
                </a:solidFill>
              </a:rPr>
              <a:t>Histones and </a:t>
            </a:r>
            <a:r>
              <a:rPr lang="fr-CA" dirty="0" err="1" smtClean="0">
                <a:solidFill>
                  <a:schemeClr val="accent2"/>
                </a:solidFill>
              </a:rPr>
              <a:t>Replication</a:t>
            </a:r>
            <a:endParaRPr lang="en-US" dirty="0">
              <a:solidFill>
                <a:schemeClr val="accent2"/>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6" name="Picture 4" descr="figure 5-38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1884363"/>
            <a:ext cx="6858000" cy="4086225"/>
          </a:xfrm>
          <a:prstGeom prst="rect">
            <a:avLst/>
          </a:prstGeom>
          <a:noFill/>
          <a:extLst>
            <a:ext uri="{909E8E84-426E-40DD-AFC4-6F175D3DCCD1}">
              <a14:hiddenFill xmlns:a14="http://schemas.microsoft.com/office/drawing/2010/main">
                <a:solidFill>
                  <a:srgbClr val="FFFFFF"/>
                </a:solidFill>
              </a14:hiddenFill>
            </a:ext>
          </a:extLst>
        </p:spPr>
      </p:pic>
      <p:sp>
        <p:nvSpPr>
          <p:cNvPr id="79877" name="Rectangle 5"/>
          <p:cNvSpPr>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fr-CA" sz="4400" dirty="0" smtClean="0">
                <a:solidFill>
                  <a:schemeClr val="accent2"/>
                </a:solidFill>
              </a:rPr>
              <a:t>Histones and </a:t>
            </a:r>
            <a:r>
              <a:rPr lang="fr-CA" sz="4400" dirty="0" err="1" smtClean="0">
                <a:solidFill>
                  <a:schemeClr val="accent2"/>
                </a:solidFill>
              </a:rPr>
              <a:t>Replication</a:t>
            </a:r>
            <a:endParaRPr lang="en-US" sz="4400" dirty="0">
              <a:solidFill>
                <a:schemeClr val="accent2"/>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4" name="Picture 4" descr="figure 5-3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600" y="2098675"/>
            <a:ext cx="7162800" cy="3289300"/>
          </a:xfrm>
          <a:prstGeom prst="rect">
            <a:avLst/>
          </a:prstGeom>
          <a:noFill/>
          <a:extLst>
            <a:ext uri="{909E8E84-426E-40DD-AFC4-6F175D3DCCD1}">
              <a14:hiddenFill xmlns:a14="http://schemas.microsoft.com/office/drawing/2010/main">
                <a:solidFill>
                  <a:srgbClr val="FFFFFF"/>
                </a:solidFill>
              </a14:hiddenFill>
            </a:ext>
          </a:extLst>
        </p:spPr>
      </p:pic>
      <p:sp>
        <p:nvSpPr>
          <p:cNvPr id="81925" name="Rectangle 5"/>
          <p:cNvSpPr>
            <a:spLocks noGrp="1" noChangeArrowheads="1"/>
          </p:cNvSpPr>
          <p:nvPr>
            <p:ph type="title"/>
          </p:nvPr>
        </p:nvSpPr>
        <p:spPr/>
        <p:txBody>
          <a:bodyPr/>
          <a:lstStyle/>
          <a:p>
            <a:r>
              <a:rPr lang="fr-CA" sz="4000" dirty="0" smtClean="0">
                <a:solidFill>
                  <a:schemeClr val="accent2"/>
                </a:solidFill>
              </a:rPr>
              <a:t>Histone modifications are </a:t>
            </a:r>
            <a:r>
              <a:rPr lang="fr-CA" sz="4000" dirty="0" err="1" smtClean="0">
                <a:solidFill>
                  <a:schemeClr val="accent2"/>
                </a:solidFill>
              </a:rPr>
              <a:t>copied</a:t>
            </a:r>
            <a:r>
              <a:rPr lang="fr-CA" sz="4000" dirty="0" smtClean="0">
                <a:solidFill>
                  <a:schemeClr val="accent2"/>
                </a:solidFill>
              </a:rPr>
              <a:t> </a:t>
            </a:r>
            <a:r>
              <a:rPr lang="fr-CA" sz="4000" dirty="0" err="1" smtClean="0">
                <a:solidFill>
                  <a:schemeClr val="accent2"/>
                </a:solidFill>
              </a:rPr>
              <a:t>during</a:t>
            </a:r>
            <a:r>
              <a:rPr lang="fr-CA" sz="4000" dirty="0" smtClean="0">
                <a:solidFill>
                  <a:schemeClr val="accent2"/>
                </a:solidFill>
              </a:rPr>
              <a:t> </a:t>
            </a:r>
            <a:r>
              <a:rPr lang="fr-CA" sz="4000" dirty="0" err="1" smtClean="0">
                <a:solidFill>
                  <a:schemeClr val="accent2"/>
                </a:solidFill>
              </a:rPr>
              <a:t>replication</a:t>
            </a:r>
            <a:r>
              <a:rPr lang="fr-CA" sz="4000" dirty="0" smtClean="0">
                <a:solidFill>
                  <a:schemeClr val="accent2"/>
                </a:solidFill>
              </a:rPr>
              <a:t>.</a:t>
            </a:r>
            <a:endParaRPr lang="en-US" sz="4000" dirty="0">
              <a:solidFill>
                <a:schemeClr val="accent2"/>
              </a:solidFill>
            </a:endParaRPr>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814</TotalTime>
  <Words>1678</Words>
  <Application>Microsoft Office PowerPoint</Application>
  <PresentationFormat>On-screen Show (4:3)</PresentationFormat>
  <Paragraphs>107</Paragraphs>
  <Slides>31</Slides>
  <Notes>31</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Default Design</vt:lpstr>
      <vt:lpstr>DNA Replication</vt:lpstr>
      <vt:lpstr>PowerPoint Presentation</vt:lpstr>
      <vt:lpstr>DNA Synthesis Reaction</vt:lpstr>
      <vt:lpstr>Adding one nucleotide</vt:lpstr>
      <vt:lpstr>Replication is semi-conservative</vt:lpstr>
      <vt:lpstr>Replication Fork (incorrect mechanism)</vt:lpstr>
      <vt:lpstr>Replication Fork</vt:lpstr>
      <vt:lpstr>Editing by DNA Polymerase</vt:lpstr>
      <vt:lpstr>Editing by DNA Polymerase</vt:lpstr>
      <vt:lpstr>Editing Sites in DNA Polymerase</vt:lpstr>
      <vt:lpstr>Proofreading: another reason why 3’ to 5’ synthesis is not possible</vt:lpstr>
      <vt:lpstr>Site-directed mismatch repair</vt:lpstr>
      <vt:lpstr>Video Suggestions </vt:lpstr>
      <vt:lpstr>PowerPoint Presentation</vt:lpstr>
      <vt:lpstr>Replication machinery</vt:lpstr>
      <vt:lpstr>Making primers</vt:lpstr>
      <vt:lpstr>Okazaki Fragment Synthesis</vt:lpstr>
      <vt:lpstr>The three main DNA Polymerases in E. coli.</vt:lpstr>
      <vt:lpstr>DNA Helicase</vt:lpstr>
      <vt:lpstr>SSB Proteins</vt:lpstr>
      <vt:lpstr>Sliding Clamp</vt:lpstr>
      <vt:lpstr>Okazaki Fragment Synthesis</vt:lpstr>
      <vt:lpstr>Replication machinery in prokaryotes</vt:lpstr>
      <vt:lpstr>Video suggestion</vt:lpstr>
      <vt:lpstr>Replication machinery in prokaryotes</vt:lpstr>
      <vt:lpstr>Replication machinery in eukaryotes</vt:lpstr>
      <vt:lpstr>Unwinding of the double helix and replication</vt:lpstr>
      <vt:lpstr>Topoisomerase I: mechanism of action</vt:lpstr>
      <vt:lpstr>Histones and Replication</vt:lpstr>
      <vt:lpstr>PowerPoint Presentation</vt:lpstr>
      <vt:lpstr>Histone modifications are copied during replication.</vt:lpstr>
    </vt:vector>
  </TitlesOfParts>
  <Company>University of Ottawa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Réplication de l’ADN</dc:title>
  <dc:creator>M. Ekker</dc:creator>
  <cp:lastModifiedBy>Owner</cp:lastModifiedBy>
  <cp:revision>43</cp:revision>
  <dcterms:created xsi:type="dcterms:W3CDTF">2004-10-19T20:33:38Z</dcterms:created>
  <dcterms:modified xsi:type="dcterms:W3CDTF">2013-09-22T22:22:29Z</dcterms:modified>
</cp:coreProperties>
</file>