
<file path=[Content_Types].xml><?xml version="1.0" encoding="utf-8"?>
<Types xmlns="http://schemas.openxmlformats.org/package/2006/content-types">
  <Default Extension="gif" ContentType="image/gif"/>
  <Default Extension="jpe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1"/>
  </p:sldMasterIdLst>
  <p:notesMasterIdLst>
    <p:notesMasterId r:id="rId16"/>
  </p:notesMasterIdLst>
  <p:sldIdLst>
    <p:sldId id="256" r:id="rId2"/>
    <p:sldId id="265" r:id="rId3"/>
    <p:sldId id="266" r:id="rId4"/>
    <p:sldId id="279" r:id="rId5"/>
    <p:sldId id="267" r:id="rId6"/>
    <p:sldId id="280" r:id="rId7"/>
    <p:sldId id="272" r:id="rId8"/>
    <p:sldId id="270" r:id="rId9"/>
    <p:sldId id="273" r:id="rId10"/>
    <p:sldId id="278" r:id="rId11"/>
    <p:sldId id="275" r:id="rId12"/>
    <p:sldId id="277" r:id="rId13"/>
    <p:sldId id="271" r:id="rId14"/>
    <p:sldId id="281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7" d="100"/>
          <a:sy n="77" d="100"/>
        </p:scale>
        <p:origin x="294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DD78CD-C1D0-42F1-A5C8-DC4A7CAEFE27}" type="datetimeFigureOut">
              <a:rPr lang="en-CA" smtClean="0"/>
              <a:t>2019-04-07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15E5B2-F72B-4067-87F5-6C408F460D7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314758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D7D6AC8E-0DAB-4C76-ADBC-EF22FA506869}" type="datetime2">
              <a:rPr lang="en-US" smtClean="0"/>
              <a:t>Sunday, April 7, 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MAT8001C Lexmond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98736542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CC241D-A12A-4DC5-A669-AF0E454C2504}" type="datetime2">
              <a:rPr lang="en-US" smtClean="0"/>
              <a:t>Sunday, April 7, 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MAT8001C Lexmond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73578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F2094E1-73EB-4BD9-A8C2-98DE0561A353}" type="datetime2">
              <a:rPr lang="en-US" smtClean="0"/>
              <a:t>Sunday, April 7, 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MAT8001C Lexmond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333807147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0B90F-95C5-49FA-AEDD-8F17A2DE88AF}" type="datetime2">
              <a:rPr lang="en-US" smtClean="0"/>
              <a:t>Sunday, April 7, 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MAT8001C Lexmond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66722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8306C-7BC5-4B40-B247-323AAB66C2DB}" type="datetime2">
              <a:rPr lang="en-US" smtClean="0"/>
              <a:t>Sunday, April 7, 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MAT8001C Lexmond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20106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B0940-E87B-43C0-AF45-D61C63FB804C}" type="datetime2">
              <a:rPr lang="en-US" smtClean="0"/>
              <a:t>Sunday, April 7, 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MAT8001C Lexmond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72218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5DFF7-1DD4-4DD3-8452-3BD54C7366B1}" type="datetime2">
              <a:rPr lang="en-US" smtClean="0"/>
              <a:t>Sunday, April 7, 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MAT8001C Lexmond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03163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34CE28D-C4B4-4DA9-B8DE-88DF1262E208}" type="datetime2">
              <a:rPr lang="en-US" smtClean="0"/>
              <a:t>Sunday, April 7, 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MAT8001C Lexmond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1779698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D6BDAA3-84B6-4E32-B9A8-4001DA1594BD}" type="datetime2">
              <a:rPr lang="en-US" smtClean="0"/>
              <a:t>Sunday, April 7, 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MAT8001C Lexmond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8942906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10418-260B-4EEE-9527-EF14D100AE08}" type="datetime2">
              <a:rPr lang="en-US" smtClean="0"/>
              <a:t>Sunday, April 7, 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MAT8001C Lexmond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72246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D93A9-43E3-4CAC-AD9D-796AE4A67150}" type="datetime2">
              <a:rPr lang="en-US" smtClean="0"/>
              <a:t>Sunday, April 7, 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MAT8001C Lexmond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76004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FBA1222-FDC0-4092-A377-260643169AA4}" type="datetime2">
              <a:rPr lang="en-US" smtClean="0"/>
              <a:t>Sunday, April 7, 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MAT8001C Lexmond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986793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hf hdr="0" dt="0"/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6" y="1514860"/>
            <a:ext cx="8361229" cy="3096126"/>
          </a:xfrm>
        </p:spPr>
        <p:txBody>
          <a:bodyPr/>
          <a:lstStyle/>
          <a:p>
            <a:pPr algn="ctr"/>
            <a:r>
              <a:rPr lang="en-US" sz="5400" dirty="0"/>
              <a:t>Operations with Algebraic Expressions, Solving Equations, Formulas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5" y="4648035"/>
            <a:ext cx="6831673" cy="695105"/>
          </a:xfrm>
        </p:spPr>
        <p:txBody>
          <a:bodyPr/>
          <a:lstStyle/>
          <a:p>
            <a:pPr algn="ctr"/>
            <a:r>
              <a:rPr lang="en-US" dirty="0"/>
              <a:t>Module 1 – Algebraic Operations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BC2E598-0F7C-41DF-97EC-7484C26C36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MAT8001C Lexmond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77B0A4C-B14A-4C19-801B-5F8D23866C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55673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dirty="0"/>
              <a:t>Simplifying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Process of using operations to make a math sentence less messy</a:t>
            </a:r>
          </a:p>
          <a:p>
            <a:r>
              <a:rPr lang="en-CA" dirty="0"/>
              <a:t>Will NOT result in an answer </a:t>
            </a:r>
          </a:p>
          <a:p>
            <a:r>
              <a:rPr lang="en-CA" dirty="0"/>
              <a:t>Can be a step in the process of solving an equation or isolating a variable</a:t>
            </a:r>
          </a:p>
          <a:p>
            <a:pPr marL="0" indent="0">
              <a:buNone/>
            </a:pPr>
            <a:r>
              <a:rPr lang="en-CA" dirty="0"/>
              <a:t>	Terminology of</a:t>
            </a:r>
            <a:br>
              <a:rPr lang="en-CA" dirty="0"/>
            </a:br>
            <a:r>
              <a:rPr lang="en-CA" dirty="0"/>
              <a:t>	an equation:</a:t>
            </a:r>
          </a:p>
          <a:p>
            <a:pPr marL="0" indent="0">
              <a:buNone/>
            </a:pPr>
            <a:r>
              <a:rPr lang="en-CA" dirty="0"/>
              <a:t>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3689" y="4152901"/>
            <a:ext cx="4181961" cy="1909762"/>
          </a:xfrm>
          <a:prstGeom prst="rect">
            <a:avLst/>
          </a:prstGeo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CB1A2E-E5B9-4976-AD6E-A0AA4F5348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MAT8001C Lexmond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98F981-D880-4F9A-A7C9-8E13B2859E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73488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Simplifying by Adding and Subtracting (1.7)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sz="half" idx="1"/>
              </p:nvPr>
            </p:nvSpPr>
            <p:spPr>
              <a:xfrm>
                <a:off x="1141410" y="2249485"/>
                <a:ext cx="4878389" cy="4207585"/>
              </a:xfrm>
            </p:spPr>
            <p:txBody>
              <a:bodyPr>
                <a:normAutofit lnSpcReduction="10000"/>
              </a:bodyPr>
              <a:lstStyle/>
              <a:p>
                <a:r>
                  <a:rPr lang="en-CA" sz="2600" dirty="0"/>
                  <a:t>Combine “like terms”</a:t>
                </a:r>
              </a:p>
              <a:p>
                <a:r>
                  <a:rPr lang="en-CA" sz="2600" dirty="0"/>
                  <a:t>Math is in the coefficients, not variables</a:t>
                </a:r>
              </a:p>
              <a:p>
                <a:r>
                  <a:rPr lang="en-CA" sz="2600" dirty="0"/>
                  <a:t>You can add 3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CA" sz="26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CA" sz="26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en-CA" sz="2600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CA" sz="2600" dirty="0"/>
                  <a:t> to 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CA" sz="26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CA" sz="2600" i="1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en-CA" sz="2600" i="1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CA" sz="2600" dirty="0"/>
                  <a:t> to get 8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CA" sz="26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CA" sz="2600" i="1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en-CA" sz="2600" i="1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endParaRPr lang="en-CA" sz="2600" dirty="0"/>
              </a:p>
              <a:p>
                <a:pPr lvl="1"/>
                <a:r>
                  <a:rPr lang="en-CA" sz="2600" dirty="0"/>
                  <a:t>The variable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CA" sz="26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CA" sz="2600" i="1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en-CA" sz="2600" i="1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CA" sz="2600" dirty="0"/>
                  <a:t> is common to both</a:t>
                </a:r>
              </a:p>
              <a:p>
                <a:r>
                  <a:rPr lang="en-CA" sz="2600" dirty="0"/>
                  <a:t>You can’t add 3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CA" sz="26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CA" sz="2600" i="1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en-CA" sz="2600" i="1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CA" sz="2600" dirty="0"/>
                  <a:t> to 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CA" sz="26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CA" sz="2600" i="1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en-CA" sz="2600" b="0" i="1" smtClean="0">
                            <a:latin typeface="Cambria Math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CA" sz="2600" dirty="0"/>
                  <a:t> </a:t>
                </a:r>
              </a:p>
              <a:p>
                <a:pPr lvl="1"/>
                <a:r>
                  <a:rPr lang="en-CA" sz="2600" dirty="0"/>
                  <a:t>3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CA" sz="26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CA" sz="2600" i="1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en-CA" sz="2600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CA" sz="2600" dirty="0"/>
                  <a:t> and 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CA" sz="26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CA" sz="2600" i="1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en-CA" sz="2600" b="0" i="1" smtClean="0">
                            <a:latin typeface="Cambria Math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CA" sz="2600" dirty="0"/>
                  <a:t> have different variables</a:t>
                </a:r>
              </a:p>
              <a:p>
                <a:endParaRPr lang="en-CA" sz="28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xfrm>
                <a:off x="1141410" y="2249485"/>
                <a:ext cx="4878389" cy="4207585"/>
              </a:xfrm>
              <a:blipFill>
                <a:blip r:embed="rId2"/>
                <a:stretch>
                  <a:fillRect l="-2000" t="-2754" r="-3250" b="-290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Content Placeholder 3"/>
              <p:cNvSpPr>
                <a:spLocks noGrp="1"/>
              </p:cNvSpPr>
              <p:nvPr>
                <p:ph sz="half" idx="2"/>
              </p:nvPr>
            </p:nvSpPr>
            <p:spPr>
              <a:xfrm>
                <a:off x="6798504" y="2249485"/>
                <a:ext cx="4800986" cy="3581401"/>
              </a:xfrm>
            </p:spPr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:r>
                  <a:rPr lang="en-CA" dirty="0"/>
                  <a:t>    </a:t>
                </a:r>
                <a:r>
                  <a:rPr lang="en-CA" sz="2400" dirty="0"/>
                  <a:t>Example:</a:t>
                </a:r>
              </a:p>
              <a:p>
                <a:pPr marL="457200" lvl="1" indent="0" algn="ctr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CA" sz="24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CA" sz="2400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en-CA" sz="24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sSup>
                        <m:sSupPr>
                          <m:ctrlPr>
                            <a:rPr lang="en-CA" sz="24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CA" sz="2400" b="0" i="1" smtClean="0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en-CA" sz="24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CA" sz="2400" b="0" i="1" smtClean="0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en-CA" sz="2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CA" sz="2400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en-CA" sz="2400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  <m:sSup>
                        <m:sSupPr>
                          <m:ctrlPr>
                            <a:rPr lang="en-CA" sz="2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CA" sz="2400" b="0" i="1" smtClean="0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en-CA" sz="24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CA" sz="2400" b="0" i="1" smtClean="0">
                          <a:latin typeface="Cambria Math"/>
                        </a:rPr>
                        <m:t>+ </m:t>
                      </m:r>
                      <m:sSup>
                        <m:sSupPr>
                          <m:ctrlPr>
                            <a:rPr lang="en-CA" sz="2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CA" sz="2400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en-CA" sz="24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CA" sz="2400" b="0" i="1" smtClean="0">
                          <a:latin typeface="Cambria Math"/>
                        </a:rPr>
                        <m:t> − </m:t>
                      </m:r>
                      <m:sSup>
                        <m:sSupPr>
                          <m:ctrlPr>
                            <a:rPr lang="en-CA" sz="2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CA" sz="2400" b="0" i="1" smtClean="0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en-CA" sz="24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CA" sz="2400" dirty="0"/>
              </a:p>
              <a:p>
                <a:pPr marL="457200" lvl="1" indent="0" algn="ctr">
                  <a:buNone/>
                </a:pPr>
                <a:r>
                  <a:rPr lang="en-CA" sz="2400" dirty="0"/>
                  <a:t>This can’t be simplified</a:t>
                </a:r>
              </a:p>
              <a:p>
                <a:pPr marL="457200" lvl="1" indent="0" algn="ctr">
                  <a:buNone/>
                </a:pPr>
                <a:endParaRPr lang="en-CA" sz="2400" dirty="0"/>
              </a:p>
              <a:p>
                <a:pPr marL="457200" lvl="1" indent="0">
                  <a:buNone/>
                </a:pPr>
                <a:r>
                  <a:rPr lang="en-CA" sz="2400" dirty="0"/>
                  <a:t>Example:</a:t>
                </a:r>
              </a:p>
              <a:p>
                <a:pPr marL="457200" lvl="1" indent="0">
                  <a:buNone/>
                </a:pPr>
                <a:r>
                  <a:rPr lang="en-CA" sz="2400" dirty="0"/>
                  <a:t>8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CA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CA" sz="2400" i="1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en-CA" sz="2400" b="0" i="1" smtClean="0">
                            <a:latin typeface="Cambria Math"/>
                          </a:rPr>
                          <m:t>3</m:t>
                        </m:r>
                      </m:sup>
                    </m:sSup>
                    <m:sSup>
                      <m:sSupPr>
                        <m:ctrlPr>
                          <a:rPr lang="en-CA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CA" sz="2400" i="1">
                            <a:latin typeface="Cambria Math"/>
                          </a:rPr>
                          <m:t>𝑦</m:t>
                        </m:r>
                      </m:e>
                      <m:sup>
                        <m:r>
                          <a:rPr lang="en-CA" sz="2400" i="1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en-CA" sz="2400" i="1">
                        <a:latin typeface="Cambria Math"/>
                      </a:rPr>
                      <m:t>+</m:t>
                    </m:r>
                    <m:r>
                      <a:rPr lang="en-CA" sz="2400" b="0" i="1" smtClean="0">
                        <a:latin typeface="Cambria Math"/>
                      </a:rPr>
                      <m:t>10</m:t>
                    </m:r>
                    <m:sSup>
                      <m:sSupPr>
                        <m:ctrlPr>
                          <a:rPr lang="en-CA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CA" sz="2400" b="0" i="1" smtClean="0">
                            <a:latin typeface="Cambria Math"/>
                          </a:rPr>
                          <m:t>𝑦</m:t>
                        </m:r>
                      </m:e>
                      <m:sup>
                        <m:r>
                          <a:rPr lang="en-CA" sz="2400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en-CA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CA" sz="24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en-CA" sz="2400" b="0" i="1" smtClean="0">
                            <a:latin typeface="Cambria Math"/>
                          </a:rPr>
                          <m:t>3</m:t>
                        </m:r>
                      </m:sup>
                    </m:sSup>
                    <m:r>
                      <a:rPr lang="en-CA" sz="2400" i="1">
                        <a:latin typeface="Cambria Math"/>
                      </a:rPr>
                      <m:t>+ </m:t>
                    </m:r>
                    <m:sSup>
                      <m:sSupPr>
                        <m:ctrlPr>
                          <a:rPr lang="en-CA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CA" sz="2400" i="1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en-CA" sz="2400" i="1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en-CA" sz="2400" i="1">
                        <a:latin typeface="Cambria Math"/>
                      </a:rPr>
                      <m:t> −</m:t>
                    </m:r>
                    <m:r>
                      <a:rPr lang="en-CA" sz="2400" b="0" i="1" smtClean="0">
                        <a:latin typeface="Cambria Math"/>
                      </a:rPr>
                      <m:t>7</m:t>
                    </m:r>
                    <m:sSup>
                      <m:sSupPr>
                        <m:ctrlPr>
                          <a:rPr lang="en-CA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CA" sz="24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en-CA" sz="2400" i="1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endParaRPr lang="en-CA" sz="2400" dirty="0"/>
              </a:p>
              <a:p>
                <a:pPr marL="457200" lvl="1" indent="0" algn="ctr">
                  <a:buNone/>
                </a:pPr>
                <a:r>
                  <a:rPr lang="en-CA" sz="2400" dirty="0"/>
                  <a:t>= </a:t>
                </a:r>
                <a14:m>
                  <m:oMath xmlns:m="http://schemas.openxmlformats.org/officeDocument/2006/math">
                    <m:r>
                      <a:rPr lang="en-CA" sz="2400" i="1">
                        <a:latin typeface="Cambria Math"/>
                      </a:rPr>
                      <m:t>1</m:t>
                    </m:r>
                    <m:r>
                      <a:rPr lang="en-CA" sz="2400" b="0" i="1" smtClean="0">
                        <a:latin typeface="Cambria Math"/>
                      </a:rPr>
                      <m:t>8</m:t>
                    </m:r>
                    <m:sSup>
                      <m:sSupPr>
                        <m:ctrlPr>
                          <a:rPr lang="en-CA" sz="24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CA" sz="2400" i="1">
                            <a:latin typeface="Cambria Math"/>
                          </a:rPr>
                          <m:t>𝑦</m:t>
                        </m:r>
                      </m:e>
                      <m:sup>
                        <m:r>
                          <a:rPr lang="en-CA" sz="2400" i="1">
                            <a:latin typeface="Cambria Math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en-CA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CA" sz="2400" i="1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en-CA" sz="2400" i="1">
                            <a:latin typeface="Cambria Math"/>
                          </a:rPr>
                          <m:t>3</m:t>
                        </m:r>
                      </m:sup>
                    </m:sSup>
                    <m:r>
                      <a:rPr lang="en-CA" sz="2400" i="1">
                        <a:latin typeface="Cambria Math"/>
                      </a:rPr>
                      <m:t>−</m:t>
                    </m:r>
                    <m:r>
                      <a:rPr lang="en-CA" sz="2400" b="0" i="1" smtClean="0">
                        <a:latin typeface="Cambria Math"/>
                      </a:rPr>
                      <m:t>6</m:t>
                    </m:r>
                    <m:sSup>
                      <m:sSupPr>
                        <m:ctrlPr>
                          <a:rPr lang="en-CA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CA" sz="2400" i="1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en-CA" sz="2400" i="1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endParaRPr lang="en-CA" sz="2400" dirty="0"/>
              </a:p>
            </p:txBody>
          </p:sp>
        </mc:Choice>
        <mc:Fallback xmlns="">
          <p:sp>
            <p:nvSpPr>
              <p:cNvPr id="4" name="Content Placeholder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6798504" y="2249485"/>
                <a:ext cx="4800986" cy="3581401"/>
              </a:xfrm>
              <a:blipFill>
                <a:blip r:embed="rId3"/>
                <a:stretch>
                  <a:fillRect t="-2891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7974F4-E84F-47DA-A628-658B11BE9E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MAT8001C Lexmond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70C625-C24D-47FD-9602-4A2BE6C57D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7995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45F273-4C38-40E8-B62F-B8A358E0F5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Practice</a:t>
            </a:r>
            <a:br>
              <a:rPr lang="en-US" dirty="0"/>
            </a:br>
            <a:r>
              <a:rPr lang="en-US" sz="2000" dirty="0"/>
              <a:t>Simplify, gather like terms, add and subtract the algebraic expressions – all the same thing. If there’s no equal sign, you are NOT solving!</a:t>
            </a:r>
            <a:endParaRPr lang="en-CA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A25F6B4-051F-4E69-8ED6-C65F76AA71C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fr-CA" sz="2400" dirty="0"/>
                  <a:t>a) </a:t>
                </a:r>
                <a14:m>
                  <m:oMath xmlns:m="http://schemas.openxmlformats.org/officeDocument/2006/math">
                    <m:r>
                      <a:rPr lang="fr-CA" sz="2400" i="1">
                        <a:latin typeface="Cambria Math" panose="02040503050406030204" pitchFamily="18" charset="0"/>
                      </a:rPr>
                      <m:t>2</m:t>
                    </m:r>
                    <m:r>
                      <a:rPr lang="fr-CA" sz="2400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fr-CA" sz="2400" i="1">
                        <a:latin typeface="Cambria Math" panose="02040503050406030204" pitchFamily="18" charset="0"/>
                      </a:rPr>
                      <m:t> + 3</m:t>
                    </m:r>
                    <m:r>
                      <a:rPr lang="fr-CA" sz="2400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fr-CA" sz="2400" i="1">
                        <a:latin typeface="Cambria Math" panose="02040503050406030204" pitchFamily="18" charset="0"/>
                      </a:rPr>
                      <m:t> – 5</m:t>
                    </m:r>
                    <m:r>
                      <a:rPr lang="fr-CA" sz="2400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fr-CA" sz="24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fr-CA" sz="2400" dirty="0"/>
                  <a:t> </a:t>
                </a:r>
                <a:r>
                  <a:rPr lang="fr-CA" sz="2400" i="1" dirty="0"/>
                  <a:t>			</a:t>
                </a:r>
                <a:r>
                  <a:rPr lang="fr-CA" sz="2400" dirty="0"/>
                  <a:t>b) </a:t>
                </a:r>
                <a14:m>
                  <m:oMath xmlns:m="http://schemas.openxmlformats.org/officeDocument/2006/math">
                    <m:r>
                      <a:rPr lang="fr-CA" sz="2400" i="1">
                        <a:latin typeface="Cambria Math" panose="02040503050406030204" pitchFamily="18" charset="0"/>
                      </a:rPr>
                      <m:t>3</m:t>
                    </m:r>
                    <m:r>
                      <a:rPr lang="fr-CA" sz="2400" i="1">
                        <a:latin typeface="Cambria Math" panose="02040503050406030204" pitchFamily="18" charset="0"/>
                      </a:rPr>
                      <m:t>𝑎</m:t>
                    </m:r>
                    <m:r>
                      <a:rPr lang="fr-CA" sz="2400" i="1">
                        <a:latin typeface="Cambria Math" panose="02040503050406030204" pitchFamily="18" charset="0"/>
                      </a:rPr>
                      <m:t>−4</m:t>
                    </m:r>
                    <m:r>
                      <a:rPr lang="fr-CA" sz="2400" i="1">
                        <a:latin typeface="Cambria Math" panose="02040503050406030204" pitchFamily="18" charset="0"/>
                      </a:rPr>
                      <m:t>𝑏</m:t>
                    </m:r>
                    <m:r>
                      <a:rPr lang="fr-CA" sz="2400" i="1">
                        <a:latin typeface="Cambria Math" panose="02040503050406030204" pitchFamily="18" charset="0"/>
                      </a:rPr>
                      <m:t>+2</m:t>
                    </m:r>
                    <m:r>
                      <a:rPr lang="fr-CA" sz="2400" i="1">
                        <a:latin typeface="Cambria Math" panose="02040503050406030204" pitchFamily="18" charset="0"/>
                      </a:rPr>
                      <m:t>𝑎</m:t>
                    </m:r>
                    <m:r>
                      <a:rPr lang="fr-CA" sz="2400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fr-CA" sz="2400" i="1">
                        <a:latin typeface="Cambria Math" panose="02040503050406030204" pitchFamily="18" charset="0"/>
                      </a:rPr>
                      <m:t>𝑏</m:t>
                    </m:r>
                  </m:oMath>
                </a14:m>
                <a:endParaRPr lang="en-CA" sz="2400" dirty="0"/>
              </a:p>
              <a:p>
                <a:pPr marL="0" indent="0">
                  <a:buNone/>
                </a:pPr>
                <a:endParaRPr lang="fr-CA" sz="2400" dirty="0"/>
              </a:p>
              <a:p>
                <a:pPr marL="0" indent="0">
                  <a:buNone/>
                </a:pPr>
                <a:r>
                  <a:rPr lang="fr-CA" sz="2400" dirty="0"/>
                  <a:t>c)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CA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fr-CA" sz="24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fr-CA" sz="2400" i="1">
                        <a:latin typeface="Cambria Math" panose="02040503050406030204" pitchFamily="18" charset="0"/>
                      </a:rPr>
                      <m:t>+2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fr-CA" sz="2400" i="1">
                        <a:latin typeface="Cambria Math" panose="02040503050406030204" pitchFamily="18" charset="0"/>
                      </a:rPr>
                      <m:t>+1−5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fr-CA" sz="2400" i="1">
                        <a:latin typeface="Cambria Math" panose="02040503050406030204" pitchFamily="18" charset="0"/>
                      </a:rPr>
                      <m:t>+3</m:t>
                    </m:r>
                    <m:sSup>
                      <m:sSupPr>
                        <m:ctrlPr>
                          <a:rPr lang="en-CA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fr-CA" sz="24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fr-CA" sz="2400" dirty="0"/>
                  <a:t> 		d) </a:t>
                </a:r>
                <a14:m>
                  <m:oMath xmlns:m="http://schemas.openxmlformats.org/officeDocument/2006/math">
                    <m:r>
                      <a:rPr lang="fr-CA" sz="2400" i="1">
                        <a:latin typeface="Cambria Math" panose="02040503050406030204" pitchFamily="18" charset="0"/>
                      </a:rPr>
                      <m:t>2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𝑥</m:t>
                    </m:r>
                    <m:sSup>
                      <m:sSupPr>
                        <m:ctrlPr>
                          <a:rPr lang="en-CA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fr-CA" sz="24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fr-CA" sz="2400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6</m:t>
                    </m:r>
                    <m:sSup>
                      <m:sSupPr>
                        <m:ctrlPr>
                          <a:rPr lang="en-CA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fr-CA" sz="24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2400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−8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𝑥</m:t>
                    </m:r>
                    <m:sSup>
                      <m:sSupPr>
                        <m:ctrlPr>
                          <a:rPr lang="en-CA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fr-CA" sz="24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fr-CA" sz="2400" i="1">
                        <a:latin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en-CA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fr-CA" sz="24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2400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fr-CA" sz="2400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3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𝑥𝑦</m:t>
                    </m:r>
                  </m:oMath>
                </a14:m>
                <a:endParaRPr lang="en-CA" sz="2400" dirty="0"/>
              </a:p>
              <a:p>
                <a:pPr marL="0" indent="0">
                  <a:buNone/>
                </a:pPr>
                <a:r>
                  <a:rPr lang="fr-CA" sz="2400" dirty="0"/>
                  <a:t> </a:t>
                </a:r>
                <a:endParaRPr lang="en-CA" sz="2400" dirty="0"/>
              </a:p>
              <a:p>
                <a:pPr marL="0" indent="0">
                  <a:buNone/>
                </a:pPr>
                <a:r>
                  <a:rPr lang="fr-CA" sz="2400" dirty="0"/>
                  <a:t> </a:t>
                </a:r>
                <a:r>
                  <a:rPr lang="es-ES" sz="2400" dirty="0"/>
                  <a:t>e) </a:t>
                </a:r>
                <a14:m>
                  <m:oMath xmlns:m="http://schemas.openxmlformats.org/officeDocument/2006/math">
                    <m:r>
                      <a:rPr lang="es-ES" sz="2400">
                        <a:latin typeface="Cambria Math" panose="02040503050406030204" pitchFamily="18" charset="0"/>
                      </a:rPr>
                      <m:t>5</m:t>
                    </m:r>
                    <m:r>
                      <m:rPr>
                        <m:sty m:val="p"/>
                      </m:rPr>
                      <a:rPr lang="es-ES" sz="2400">
                        <a:latin typeface="Cambria Math" panose="02040503050406030204" pitchFamily="18" charset="0"/>
                      </a:rPr>
                      <m:t>x</m:t>
                    </m:r>
                    <m:r>
                      <a:rPr lang="es-ES" sz="2400">
                        <a:latin typeface="Cambria Math" panose="02040503050406030204" pitchFamily="18" charset="0"/>
                      </a:rPr>
                      <m:t>+7</m:t>
                    </m:r>
                    <m:r>
                      <m:rPr>
                        <m:sty m:val="p"/>
                      </m:rPr>
                      <a:rPr lang="es-ES" sz="2400">
                        <a:latin typeface="Cambria Math" panose="02040503050406030204" pitchFamily="18" charset="0"/>
                      </a:rPr>
                      <m:t>x</m:t>
                    </m:r>
                    <m:r>
                      <a:rPr lang="es-ES" sz="2400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s-ES" sz="2400">
                        <a:latin typeface="Cambria Math" panose="02040503050406030204" pitchFamily="18" charset="0"/>
                      </a:rPr>
                      <m:t>4</m:t>
                    </m:r>
                    <m:r>
                      <m:rPr>
                        <m:sty m:val="p"/>
                      </m:rPr>
                      <a:rPr lang="es-ES" sz="2400">
                        <a:latin typeface="Cambria Math" panose="02040503050406030204" pitchFamily="18" charset="0"/>
                      </a:rPr>
                      <m:t>x</m:t>
                    </m:r>
                  </m:oMath>
                </a14:m>
                <a:r>
                  <a:rPr lang="es-ES" sz="2400" dirty="0"/>
                  <a:t>			f)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s-ES" sz="2400">
                        <a:latin typeface="Cambria Math" panose="02040503050406030204" pitchFamily="18" charset="0"/>
                      </a:rPr>
                      <m:t>x</m:t>
                    </m:r>
                    <m:r>
                      <a:rPr lang="es-ES" sz="2400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s-ES" sz="2400">
                        <a:latin typeface="Cambria Math" panose="02040503050406030204" pitchFamily="18" charset="0"/>
                      </a:rPr>
                      <m:t>2</m:t>
                    </m:r>
                    <m:r>
                      <m:rPr>
                        <m:sty m:val="p"/>
                      </m:rPr>
                      <a:rPr lang="es-ES" sz="2400">
                        <a:latin typeface="Cambria Math" panose="02040503050406030204" pitchFamily="18" charset="0"/>
                      </a:rPr>
                      <m:t>y</m:t>
                    </m:r>
                    <m:r>
                      <a:rPr lang="es-ES" sz="2400">
                        <a:latin typeface="Cambria Math" panose="02040503050406030204" pitchFamily="18" charset="0"/>
                      </a:rPr>
                      <m:t>+3</m:t>
                    </m:r>
                    <m:r>
                      <m:rPr>
                        <m:sty m:val="p"/>
                      </m:rPr>
                      <a:rPr lang="es-ES" sz="2400">
                        <a:latin typeface="Cambria Math" panose="02040503050406030204" pitchFamily="18" charset="0"/>
                      </a:rPr>
                      <m:t>x</m:t>
                    </m:r>
                    <m:r>
                      <a:rPr lang="es-ES" sz="2400" i="1">
                        <a:latin typeface="Cambria Math" panose="02040503050406030204" pitchFamily="18" charset="0"/>
                      </a:rPr>
                      <m:t>−</m:t>
                    </m:r>
                    <m:r>
                      <m:rPr>
                        <m:sty m:val="p"/>
                      </m:rPr>
                      <a:rPr lang="es-ES" sz="2400">
                        <a:latin typeface="Cambria Math" panose="02040503050406030204" pitchFamily="18" charset="0"/>
                      </a:rPr>
                      <m:t>y</m:t>
                    </m:r>
                    <m:r>
                      <a:rPr lang="es-ES" sz="2400">
                        <a:latin typeface="Cambria Math" panose="020405030504060302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s-ES" sz="2400">
                        <a:latin typeface="Cambria Math" panose="02040503050406030204" pitchFamily="18" charset="0"/>
                      </a:rPr>
                      <m:t>z</m:t>
                    </m:r>
                  </m:oMath>
                </a14:m>
                <a:endParaRPr lang="en-CA" sz="2400" dirty="0"/>
              </a:p>
              <a:p>
                <a:pPr marL="0" indent="0">
                  <a:buNone/>
                </a:pPr>
                <a:r>
                  <a:rPr lang="es-ES" sz="2400" dirty="0"/>
                  <a:t> </a:t>
                </a:r>
                <a:endParaRPr lang="en-CA" sz="2400" dirty="0"/>
              </a:p>
              <a:p>
                <a:pPr marL="0" indent="0">
                  <a:buNone/>
                </a:pPr>
                <a:r>
                  <a:rPr lang="es-ES" sz="2400" dirty="0"/>
                  <a:t> g)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CA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s-ES" sz="2400">
                            <a:latin typeface="Cambria Math" panose="02040503050406030204" pitchFamily="18" charset="0"/>
                          </a:rPr>
                          <m:t>a</m:t>
                        </m:r>
                      </m:e>
                      <m:sup>
                        <m:r>
                          <a:rPr lang="es-ES" sz="240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m:rPr>
                        <m:sty m:val="p"/>
                      </m:rPr>
                      <a:rPr lang="es-ES" sz="2400">
                        <a:latin typeface="Cambria Math" panose="02040503050406030204" pitchFamily="18" charset="0"/>
                      </a:rPr>
                      <m:t>b</m:t>
                    </m:r>
                    <m:r>
                      <a:rPr lang="es-ES" sz="2400" i="1">
                        <a:latin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en-CA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s-ES" sz="2400">
                            <a:latin typeface="Cambria Math" panose="02040503050406030204" pitchFamily="18" charset="0"/>
                          </a:rPr>
                          <m:t>a</m:t>
                        </m:r>
                      </m:e>
                      <m:sup>
                        <m:r>
                          <a:rPr lang="es-ES" sz="240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en-CA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s-ES" sz="2400">
                            <a:latin typeface="Cambria Math" panose="02040503050406030204" pitchFamily="18" charset="0"/>
                          </a:rPr>
                          <m:t>b</m:t>
                        </m:r>
                      </m:e>
                      <m:sup>
                        <m:r>
                          <a:rPr lang="es-ES" sz="240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s-ES" sz="2400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s-ES" sz="2400">
                        <a:latin typeface="Cambria Math" panose="02040503050406030204" pitchFamily="18" charset="0"/>
                      </a:rPr>
                      <m:t>2</m:t>
                    </m:r>
                    <m:sSup>
                      <m:sSupPr>
                        <m:ctrlPr>
                          <a:rPr lang="en-CA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s-ES" sz="2400">
                            <a:latin typeface="Cambria Math" panose="02040503050406030204" pitchFamily="18" charset="0"/>
                          </a:rPr>
                          <m:t>a</m:t>
                        </m:r>
                      </m:e>
                      <m:sup>
                        <m:r>
                          <a:rPr lang="es-ES" sz="240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m:rPr>
                        <m:sty m:val="p"/>
                      </m:rPr>
                      <a:rPr lang="es-ES" sz="2400">
                        <a:latin typeface="Cambria Math" panose="02040503050406030204" pitchFamily="18" charset="0"/>
                      </a:rPr>
                      <m:t>b</m:t>
                    </m:r>
                  </m:oMath>
                </a14:m>
                <a:r>
                  <a:rPr lang="es-ES" sz="2400" dirty="0"/>
                  <a:t>		h)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CA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s-ES" sz="2400">
                            <a:latin typeface="Cambria Math" panose="02040503050406030204" pitchFamily="18" charset="0"/>
                          </a:rPr>
                          <m:t>y</m:t>
                        </m:r>
                      </m:e>
                      <m:sup>
                        <m:r>
                          <a:rPr lang="es-ES" sz="240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m:rPr>
                        <m:sty m:val="p"/>
                      </m:rPr>
                      <a:rPr lang="en-US" sz="2400" b="0" i="0" smtClean="0">
                        <a:latin typeface="Cambria Math" panose="02040503050406030204" pitchFamily="18" charset="0"/>
                      </a:rPr>
                      <m:t>x</m:t>
                    </m:r>
                    <m:r>
                      <a:rPr lang="es-ES" sz="2400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s-ES" sz="2400">
                        <a:latin typeface="Cambria Math" panose="02040503050406030204" pitchFamily="18" charset="0"/>
                      </a:rPr>
                      <m:t>3</m:t>
                    </m:r>
                    <m:sSup>
                      <m:sSupPr>
                        <m:ctrlPr>
                          <a:rPr lang="en-CA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s-ES" sz="2400">
                            <a:latin typeface="Cambria Math" panose="02040503050406030204" pitchFamily="18" charset="0"/>
                          </a:rPr>
                          <m:t>x</m:t>
                        </m:r>
                      </m:e>
                      <m:sup>
                        <m:r>
                          <a:rPr lang="es-ES" sz="240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en-CA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s-ES" sz="2400">
                            <a:latin typeface="Cambria Math" panose="02040503050406030204" pitchFamily="18" charset="0"/>
                          </a:rPr>
                          <m:t>y</m:t>
                        </m:r>
                      </m:e>
                      <m:sup>
                        <m:r>
                          <a:rPr lang="es-ES" sz="240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s-ES" sz="2400">
                        <a:latin typeface="Cambria Math" panose="02040503050406030204" pitchFamily="18" charset="0"/>
                      </a:rPr>
                      <m:t>+2</m:t>
                    </m:r>
                    <m:r>
                      <m:rPr>
                        <m:sty m:val="p"/>
                      </m:rPr>
                      <a:rPr lang="es-ES" sz="2400">
                        <a:latin typeface="Cambria Math" panose="02040503050406030204" pitchFamily="18" charset="0"/>
                      </a:rPr>
                      <m:t>x</m:t>
                    </m:r>
                    <m:sSup>
                      <m:sSupPr>
                        <m:ctrlPr>
                          <a:rPr lang="en-CA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s-ES" sz="2400">
                            <a:latin typeface="Cambria Math" panose="02040503050406030204" pitchFamily="18" charset="0"/>
                          </a:rPr>
                          <m:t>y</m:t>
                        </m:r>
                      </m:e>
                      <m:sup>
                        <m:r>
                          <a:rPr lang="es-ES" sz="240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CA" sz="2400" dirty="0"/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A25F6B4-051F-4E69-8ED6-C65F76AA71C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952" t="-1871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A878F3-2E03-40CF-9173-27E924A9D1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MAT8001C Lexmond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2119DA-2C5E-48C8-9903-5A14BB41E5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46850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7030" y="685800"/>
            <a:ext cx="10809962" cy="1485900"/>
          </a:xfrm>
        </p:spPr>
        <p:txBody>
          <a:bodyPr/>
          <a:lstStyle/>
          <a:p>
            <a:r>
              <a:rPr lang="en-CA" dirty="0"/>
              <a:t>Multiplication of Algebraic Expressions (1.8)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141412" y="1620254"/>
                <a:ext cx="9905999" cy="4513260"/>
              </a:xfrm>
            </p:spPr>
            <p:txBody>
              <a:bodyPr>
                <a:normAutofit/>
              </a:bodyPr>
              <a:lstStyle/>
              <a:p>
                <a:pPr marL="0" indent="0" algn="ctr">
                  <a:buNone/>
                </a:pPr>
                <a:r>
                  <a:rPr lang="en-CA" sz="2400" dirty="0"/>
                  <a:t>Multiplication of a monomial “a” by a binomial “(b + c)” uses exponents laws and the distributive property:</a:t>
                </a:r>
              </a:p>
              <a:p>
                <a:pPr marL="0" indent="0">
                  <a:buNone/>
                </a:pPr>
                <a:endParaRPr lang="en-CA" dirty="0"/>
              </a:p>
              <a:p>
                <a:endParaRPr lang="en-CA" dirty="0"/>
              </a:p>
              <a:p>
                <a:endParaRPr lang="en-CA" dirty="0"/>
              </a:p>
              <a:p>
                <a:pPr marL="0" indent="0">
                  <a:buNone/>
                </a:pPr>
                <a:endParaRPr lang="en-CA" dirty="0"/>
              </a:p>
              <a:p>
                <a:pPr marL="0" indent="0">
                  <a:buNone/>
                </a:pPr>
                <a:endParaRPr lang="en-CA" dirty="0"/>
              </a:p>
              <a:p>
                <a:pPr marL="0" indent="0">
                  <a:buNone/>
                </a:pPr>
                <a:endParaRPr lang="en-CA" dirty="0"/>
              </a:p>
              <a:p>
                <a:pPr marL="0" indent="0" algn="ctr">
                  <a:buNone/>
                </a:pPr>
                <a:r>
                  <a:rPr lang="en-CA" dirty="0"/>
                  <a:t>Example:</a:t>
                </a:r>
              </a:p>
              <a:p>
                <a:pPr marL="0" indent="0" algn="ctr">
                  <a:buNone/>
                </a:pPr>
                <a:r>
                  <a:rPr lang="en-CA" sz="2800" dirty="0"/>
                  <a:t>4x(7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CA" sz="280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CA" sz="2800" b="0" i="0" smtClean="0">
                            <a:latin typeface="Cambria Math"/>
                          </a:rPr>
                          <m:t>x</m:t>
                        </m:r>
                      </m:e>
                      <m:sup>
                        <m:r>
                          <a:rPr lang="en-CA" sz="2800" b="0" i="0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CA" sz="2800" dirty="0"/>
                  <a:t> - 2x)  =  28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CA" sz="280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CA" sz="2800" i="0">
                            <a:latin typeface="Cambria Math" panose="02040503050406030204" pitchFamily="18" charset="0"/>
                          </a:rPr>
                          <m:t>x</m:t>
                        </m:r>
                      </m:e>
                      <m:sup>
                        <m:r>
                          <a:rPr lang="en-CA" sz="2800" b="0" i="0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CA" sz="2800" dirty="0"/>
                  <a:t> - 8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CA" sz="280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CA" sz="2800" i="0">
                            <a:latin typeface="Cambria Math" panose="02040503050406030204" pitchFamily="18" charset="0"/>
                          </a:rPr>
                          <m:t>x</m:t>
                        </m:r>
                      </m:e>
                      <m:sup>
                        <m:r>
                          <a:rPr lang="en-CA" sz="2800" b="0" i="0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CA" sz="2800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141412" y="1620254"/>
                <a:ext cx="9905999" cy="4513260"/>
              </a:xfrm>
              <a:blipFill>
                <a:blip r:embed="rId2"/>
                <a:stretch>
                  <a:fillRect t="-1486" b="-1486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3817" y="2477674"/>
            <a:ext cx="5101188" cy="2208627"/>
          </a:xfrm>
          <a:prstGeom prst="rect">
            <a:avLst/>
          </a:prstGeo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1A29B9-75C3-4FC0-8160-E6AE3C986A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MAT8001C Lexmond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C71C59-745A-45EB-B60F-01EC869C05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17623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9AF8D0-DFE3-4239-8D9C-77C4ACD9A5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Multiplying Binomials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B7F457-9B03-42AC-8E3C-AC436F65BF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0442" y="1443789"/>
            <a:ext cx="10940716" cy="529389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400" dirty="0"/>
              <a:t>To multiply binomials, build an array and multiply in the boxes to find your answer</a:t>
            </a:r>
          </a:p>
          <a:p>
            <a:pPr marL="0" indent="0" algn="ctr">
              <a:buNone/>
            </a:pPr>
            <a:r>
              <a:rPr lang="en-US" sz="2400" dirty="0"/>
              <a:t>(3x + 4)(2x – 5)</a:t>
            </a:r>
          </a:p>
          <a:p>
            <a:pPr marL="0" indent="0" algn="ctr">
              <a:buNone/>
            </a:pPr>
            <a:endParaRPr lang="en-US" sz="2400" dirty="0"/>
          </a:p>
          <a:p>
            <a:pPr marL="0" indent="0" algn="ctr">
              <a:buNone/>
            </a:pPr>
            <a:endParaRPr lang="en-US" sz="2400" dirty="0"/>
          </a:p>
          <a:p>
            <a:pPr marL="0" indent="0" algn="ctr">
              <a:buNone/>
            </a:pPr>
            <a:endParaRPr lang="en-US" sz="2400" dirty="0"/>
          </a:p>
          <a:p>
            <a:pPr marL="0" indent="0" algn="ctr">
              <a:buNone/>
            </a:pPr>
            <a:endParaRPr lang="en-US" sz="2400" dirty="0"/>
          </a:p>
          <a:p>
            <a:pPr marL="0" indent="0" algn="ctr">
              <a:buNone/>
            </a:pPr>
            <a:endParaRPr lang="en-US" sz="2400" dirty="0"/>
          </a:p>
          <a:p>
            <a:pPr marL="0" indent="0" algn="ctr">
              <a:buNone/>
            </a:pPr>
            <a:endParaRPr lang="en-US" sz="2400" dirty="0"/>
          </a:p>
          <a:p>
            <a:pPr marL="0" indent="0" algn="ctr">
              <a:buNone/>
            </a:pPr>
            <a:r>
              <a:rPr lang="en-US" sz="2400" dirty="0"/>
              <a:t>6x</a:t>
            </a:r>
            <a:r>
              <a:rPr lang="en-US" sz="2400" baseline="30000" dirty="0"/>
              <a:t>2</a:t>
            </a:r>
            <a:r>
              <a:rPr lang="en-US" sz="2400" dirty="0"/>
              <a:t> + 8x – 15x – 20</a:t>
            </a:r>
          </a:p>
          <a:p>
            <a:pPr marL="0" indent="0" algn="ctr">
              <a:buNone/>
            </a:pPr>
            <a:r>
              <a:rPr lang="en-US" sz="2400" dirty="0"/>
              <a:t>Simplifies to</a:t>
            </a:r>
          </a:p>
          <a:p>
            <a:pPr marL="0" indent="0" algn="ctr">
              <a:buNone/>
            </a:pPr>
            <a:r>
              <a:rPr lang="en-US" sz="2400" b="1" dirty="0"/>
              <a:t>6x</a:t>
            </a:r>
            <a:r>
              <a:rPr lang="en-US" sz="2400" b="1" baseline="30000" dirty="0"/>
              <a:t>2</a:t>
            </a:r>
            <a:r>
              <a:rPr lang="en-US" sz="2400" b="1" dirty="0"/>
              <a:t> – 7x - 20 </a:t>
            </a:r>
            <a:endParaRPr lang="en-CA" sz="2400" b="1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5CFE0B7-C85E-4844-8AF0-F59D23C414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9055271"/>
              </p:ext>
            </p:extLst>
          </p:nvPr>
        </p:nvGraphicFramePr>
        <p:xfrm>
          <a:off x="4048200" y="2610950"/>
          <a:ext cx="4248000" cy="2329920"/>
        </p:xfrm>
        <a:graphic>
          <a:graphicData uri="http://schemas.openxmlformats.org/drawingml/2006/table">
            <a:tbl>
              <a:tblPr bandRow="1">
                <a:tableStyleId>{8799B23B-EC83-4686-B30A-512413B5E67A}</a:tableStyleId>
              </a:tblPr>
              <a:tblGrid>
                <a:gridCol w="1416000">
                  <a:extLst>
                    <a:ext uri="{9D8B030D-6E8A-4147-A177-3AD203B41FA5}">
                      <a16:colId xmlns:a16="http://schemas.microsoft.com/office/drawing/2014/main" val="3110102687"/>
                    </a:ext>
                  </a:extLst>
                </a:gridCol>
                <a:gridCol w="1416000">
                  <a:extLst>
                    <a:ext uri="{9D8B030D-6E8A-4147-A177-3AD203B41FA5}">
                      <a16:colId xmlns:a16="http://schemas.microsoft.com/office/drawing/2014/main" val="871758902"/>
                    </a:ext>
                  </a:extLst>
                </a:gridCol>
                <a:gridCol w="1416000">
                  <a:extLst>
                    <a:ext uri="{9D8B030D-6E8A-4147-A177-3AD203B41FA5}">
                      <a16:colId xmlns:a16="http://schemas.microsoft.com/office/drawing/2014/main" val="3868288407"/>
                    </a:ext>
                  </a:extLst>
                </a:gridCol>
              </a:tblGrid>
              <a:tr h="684000">
                <a:tc>
                  <a:txBody>
                    <a:bodyPr/>
                    <a:lstStyle/>
                    <a:p>
                      <a:pPr algn="ctr"/>
                      <a:endParaRPr lang="en-CA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3x</a:t>
                      </a:r>
                      <a:endParaRPr lang="en-CA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4</a:t>
                      </a:r>
                      <a:endParaRPr lang="en-CA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18147254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2x</a:t>
                      </a:r>
                      <a:endParaRPr lang="en-CA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(3x)(2x)</a:t>
                      </a:r>
                    </a:p>
                    <a:p>
                      <a:pPr algn="ctr"/>
                      <a:r>
                        <a:rPr lang="en-US" sz="2400" dirty="0"/>
                        <a:t>= </a:t>
                      </a:r>
                      <a:r>
                        <a:rPr lang="en-US" sz="2400" b="1" dirty="0"/>
                        <a:t>6x</a:t>
                      </a:r>
                      <a:r>
                        <a:rPr lang="en-US" sz="2400" b="1" baseline="30000" dirty="0"/>
                        <a:t>2</a:t>
                      </a:r>
                      <a:endParaRPr lang="en-CA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(4)(2x)</a:t>
                      </a:r>
                    </a:p>
                    <a:p>
                      <a:pPr algn="ctr"/>
                      <a:r>
                        <a:rPr lang="en-US" sz="2400" dirty="0"/>
                        <a:t>= </a:t>
                      </a:r>
                      <a:r>
                        <a:rPr lang="en-US" sz="2400" b="1" dirty="0"/>
                        <a:t>8x</a:t>
                      </a:r>
                      <a:endParaRPr lang="en-CA" sz="2400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19394918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-5</a:t>
                      </a:r>
                      <a:endParaRPr lang="en-CA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(-5)(3x)</a:t>
                      </a:r>
                    </a:p>
                    <a:p>
                      <a:pPr algn="ctr"/>
                      <a:r>
                        <a:rPr lang="en-US" sz="2400" dirty="0"/>
                        <a:t>= </a:t>
                      </a:r>
                      <a:r>
                        <a:rPr lang="en-US" sz="2400" b="1" dirty="0"/>
                        <a:t>-15x</a:t>
                      </a:r>
                      <a:endParaRPr lang="en-CA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(4)(-5)</a:t>
                      </a:r>
                    </a:p>
                    <a:p>
                      <a:pPr algn="ctr"/>
                      <a:r>
                        <a:rPr lang="en-US" sz="2400" dirty="0"/>
                        <a:t>= </a:t>
                      </a:r>
                      <a:r>
                        <a:rPr lang="en-US" sz="2400" b="1" dirty="0"/>
                        <a:t>-20</a:t>
                      </a:r>
                      <a:endParaRPr lang="en-CA" sz="2400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06543851"/>
                  </a:ext>
                </a:extLst>
              </a:tr>
            </a:tbl>
          </a:graphicData>
        </a:graphic>
      </p:graphicFrame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46D18B-67E9-490F-A490-3D4B8EDA9D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MAT8001C Lexmond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7A8BD2-648B-4C2F-BCAD-D25F159A95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68163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Multiplication Practice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2967788" y="1636295"/>
                <a:ext cx="8005011" cy="4231105"/>
              </a:xfrm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CA" sz="2400" dirty="0"/>
                  <a:t>Simplify:</a:t>
                </a:r>
              </a:p>
              <a:p>
                <a:pPr marL="457200" indent="-457200">
                  <a:lnSpc>
                    <a:spcPct val="150000"/>
                  </a:lnSpc>
                  <a:buFont typeface="+mj-lt"/>
                  <a:buAutoNum type="arabicPeriod"/>
                </a:pPr>
                <a:r>
                  <a:rPr lang="en-CA" sz="2400" dirty="0"/>
                  <a:t>x</a:t>
                </a:r>
                <a:r>
                  <a:rPr lang="en-CA" sz="2400" baseline="30000" dirty="0"/>
                  <a:t>2</a:t>
                </a:r>
                <a:r>
                  <a:rPr lang="en-CA" sz="2400" dirty="0"/>
                  <a:t> – (5 </a:t>
                </a:r>
                <a14:m>
                  <m:oMath xmlns:m="http://schemas.openxmlformats.org/officeDocument/2006/math">
                    <m:r>
                      <a:rPr lang="en-CA" sz="2400" b="1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CA" sz="2400" dirty="0"/>
                  <a:t> 3(x – 3)) + 17x +8</a:t>
                </a:r>
              </a:p>
              <a:p>
                <a:pPr marL="457200" indent="-457200">
                  <a:lnSpc>
                    <a:spcPct val="150000"/>
                  </a:lnSpc>
                  <a:buFont typeface="+mj-lt"/>
                  <a:buAutoNum type="arabicPeriod"/>
                </a:pPr>
                <a:r>
                  <a:rPr lang="en-CA" sz="2400" dirty="0"/>
                  <a:t>3(4x – 7)</a:t>
                </a:r>
              </a:p>
              <a:p>
                <a:pPr marL="457200" indent="-457200">
                  <a:lnSpc>
                    <a:spcPct val="150000"/>
                  </a:lnSpc>
                  <a:buFont typeface="+mj-lt"/>
                  <a:buAutoNum type="arabicPeriod"/>
                </a:pPr>
                <a:r>
                  <a:rPr lang="en-CA" sz="2400" dirty="0"/>
                  <a:t>2x(x + 5) – x</a:t>
                </a:r>
                <a:r>
                  <a:rPr lang="en-CA" sz="2400" baseline="30000" dirty="0"/>
                  <a:t>2</a:t>
                </a:r>
                <a:r>
                  <a:rPr lang="en-CA" sz="2400" dirty="0"/>
                  <a:t>(x – 3)</a:t>
                </a:r>
              </a:p>
              <a:p>
                <a:pPr marL="457200" indent="-457200">
                  <a:lnSpc>
                    <a:spcPct val="150000"/>
                  </a:lnSpc>
                  <a:buFont typeface="+mj-lt"/>
                  <a:buAutoNum type="arabicPeriod"/>
                </a:pPr>
                <a:r>
                  <a:rPr lang="en-US" sz="2400" dirty="0"/>
                  <a:t>(</a:t>
                </a:r>
                <a:r>
                  <a:rPr lang="en-CA" sz="2400" dirty="0"/>
                  <a:t>2x – 8)(x + 1)</a:t>
                </a:r>
              </a:p>
              <a:p>
                <a:pPr marL="457200" indent="-457200">
                  <a:lnSpc>
                    <a:spcPct val="150000"/>
                  </a:lnSpc>
                  <a:buFont typeface="+mj-lt"/>
                  <a:buAutoNum type="arabicPeriod"/>
                </a:pPr>
                <a:r>
                  <a:rPr lang="en-CA" sz="2400" dirty="0"/>
                  <a:t>(3x + 7)</a:t>
                </a:r>
                <a:r>
                  <a:rPr lang="en-CA" sz="2400" baseline="30000" dirty="0"/>
                  <a:t>2</a:t>
                </a:r>
                <a:endParaRPr lang="en-CA" sz="24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967788" y="1636295"/>
                <a:ext cx="8005011" cy="4231105"/>
              </a:xfrm>
              <a:blipFill>
                <a:blip r:embed="rId2"/>
                <a:stretch>
                  <a:fillRect l="-1219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FD74174-F7A2-45B5-9A69-C3234D0553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MAT8001C Lexmond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7CA5B8B-213A-4769-ADEF-7B9B714EA6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41528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Solving Equations (1.10)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To solve, you are working towards a value statement (x = 10)</a:t>
            </a:r>
          </a:p>
          <a:p>
            <a:r>
              <a:rPr lang="en-US" sz="2400" dirty="0"/>
              <a:t>Isolate variables by moving terms around the equal sign</a:t>
            </a:r>
          </a:p>
          <a:p>
            <a:pPr lvl="2"/>
            <a:r>
              <a:rPr lang="en-US" sz="2400" dirty="0"/>
              <a:t>We do this by using opposite operations – multiplication to undo division, subtraction to undo addition, roots to undo exponents and vice versa</a:t>
            </a:r>
          </a:p>
          <a:p>
            <a:pPr lvl="2"/>
            <a:r>
              <a:rPr lang="en-US" sz="2400" dirty="0"/>
              <a:t>We work in the opposite order of BEDMAS</a:t>
            </a:r>
          </a:p>
          <a:p>
            <a:pPr lvl="2"/>
            <a:r>
              <a:rPr lang="en-US" sz="2400" dirty="0"/>
              <a:t>Any operation applied to one side must be applied to the other</a:t>
            </a:r>
          </a:p>
          <a:p>
            <a:pPr marL="914400" lvl="2" indent="0">
              <a:buNone/>
            </a:pPr>
            <a:endParaRPr lang="en-US" sz="200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B8C5A83-EF7B-4785-832A-A00FE8BC2C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MAT8001C Lexmond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FD7FC-6BE7-4ED9-9E6F-0B0BA12121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45679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dirty="0"/>
              <a:t>One step equations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544514"/>
          </a:xfrm>
        </p:spPr>
        <p:txBody>
          <a:bodyPr/>
          <a:lstStyle/>
          <a:p>
            <a:pPr algn="ctr"/>
            <a:r>
              <a:rPr lang="en-CA" dirty="0"/>
              <a:t>3x = 21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Content Placeholder 6"/>
              <p:cNvSpPr>
                <a:spLocks noGrp="1"/>
              </p:cNvSpPr>
              <p:nvPr>
                <p:ph sz="half" idx="2"/>
              </p:nvPr>
            </p:nvSpPr>
            <p:spPr>
              <a:xfrm>
                <a:off x="1141410" y="2794001"/>
                <a:ext cx="4878391" cy="3767220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CA" sz="2400" dirty="0"/>
                  <a:t>I need to isolate x. It currently has a 3 stuck in front of it by multiplication. To undo multiplication, I use division. Remember to do the same operation to both sides….</a:t>
                </a: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CA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CA" sz="2400" b="0" i="1" smtClean="0">
                            <a:latin typeface="Cambria Math" panose="02040503050406030204" pitchFamily="18" charset="0"/>
                          </a:rPr>
                          <m:t>3</m:t>
                        </m:r>
                        <m:r>
                          <a:rPr lang="en-CA" sz="24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num>
                      <m:den>
                        <m:r>
                          <a:rPr lang="en-CA" sz="24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CA" sz="2400" dirty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CA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CA" sz="2400" b="0" i="1" smtClean="0">
                            <a:latin typeface="Cambria Math" panose="02040503050406030204" pitchFamily="18" charset="0"/>
                          </a:rPr>
                          <m:t>21</m:t>
                        </m:r>
                      </m:num>
                      <m:den>
                        <m:r>
                          <a:rPr lang="en-CA" sz="24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endParaRPr lang="en-CA" sz="2400" dirty="0"/>
              </a:p>
              <a:p>
                <a:pPr marL="0" indent="0" algn="ctr">
                  <a:buNone/>
                </a:pPr>
                <a:r>
                  <a:rPr lang="en-CA" sz="2400" dirty="0"/>
                  <a:t>x = 7</a:t>
                </a:r>
              </a:p>
            </p:txBody>
          </p:sp>
        </mc:Choice>
        <mc:Fallback xmlns="">
          <p:sp>
            <p:nvSpPr>
              <p:cNvPr id="7" name="Content Placeholder 6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1141410" y="2794001"/>
                <a:ext cx="4878391" cy="3767220"/>
              </a:xfrm>
              <a:blipFill>
                <a:blip r:embed="rId2"/>
                <a:stretch>
                  <a:fillRect l="-1873" t="-1780" r="-624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 Placeholder 7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544515"/>
          </a:xfrm>
        </p:spPr>
        <p:txBody>
          <a:bodyPr/>
          <a:lstStyle/>
          <a:p>
            <a:pPr algn="ctr"/>
            <a:r>
              <a:rPr lang="en-CA" dirty="0"/>
              <a:t>57 + x = 95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4"/>
          </p:nvPr>
        </p:nvSpPr>
        <p:spPr>
          <a:xfrm>
            <a:off x="6172200" y="2794001"/>
            <a:ext cx="4875210" cy="299719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CA" dirty="0"/>
              <a:t>Here I use subtraction to move the 57 to the left side (numbers on one side, letters on the other).</a:t>
            </a:r>
          </a:p>
          <a:p>
            <a:pPr marL="0" indent="0" algn="ctr">
              <a:buNone/>
            </a:pPr>
            <a:r>
              <a:rPr lang="en-CA" sz="2400" dirty="0"/>
              <a:t>57 + X = 95</a:t>
            </a:r>
          </a:p>
          <a:p>
            <a:pPr marL="0" indent="0" algn="ctr">
              <a:buNone/>
            </a:pPr>
            <a:r>
              <a:rPr lang="en-CA" sz="2400" dirty="0">
                <a:solidFill>
                  <a:srgbClr val="FF0000"/>
                </a:solidFill>
              </a:rPr>
              <a:t>-57	    -57</a:t>
            </a:r>
          </a:p>
          <a:p>
            <a:pPr marL="0" indent="0" algn="ctr">
              <a:buNone/>
            </a:pPr>
            <a:r>
              <a:rPr lang="en-CA" sz="2400" dirty="0">
                <a:solidFill>
                  <a:srgbClr val="FF0000"/>
                </a:solidFill>
              </a:rPr>
              <a:t>         </a:t>
            </a:r>
            <a:r>
              <a:rPr lang="en-CA" sz="2400" dirty="0"/>
              <a:t>X = 38</a:t>
            </a:r>
          </a:p>
        </p:txBody>
      </p:sp>
      <p:cxnSp>
        <p:nvCxnSpPr>
          <p:cNvPr id="11" name="Straight Connector 10"/>
          <p:cNvCxnSpPr>
            <a:cxnSpLocks/>
          </p:cNvCxnSpPr>
          <p:nvPr/>
        </p:nvCxnSpPr>
        <p:spPr>
          <a:xfrm>
            <a:off x="7459579" y="4818647"/>
            <a:ext cx="228132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ounded Rectangle 11"/>
          <p:cNvSpPr/>
          <p:nvPr/>
        </p:nvSpPr>
        <p:spPr>
          <a:xfrm>
            <a:off x="9740900" y="3429000"/>
            <a:ext cx="1930400" cy="21209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CA" dirty="0"/>
              <a:t>Equation</a:t>
            </a:r>
          </a:p>
          <a:p>
            <a:endParaRPr lang="en-CA" dirty="0"/>
          </a:p>
          <a:p>
            <a:r>
              <a:rPr lang="en-CA" dirty="0"/>
              <a:t>Action Line</a:t>
            </a:r>
          </a:p>
          <a:p>
            <a:endParaRPr lang="en-CA" dirty="0"/>
          </a:p>
          <a:p>
            <a:r>
              <a:rPr lang="en-CA" dirty="0"/>
              <a:t>New Equation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C8A45AF2-E65D-4B9F-8EFE-251AF4A4DA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MAT8001C Lexmond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0C66094-C4F5-4B59-A8A4-C76A2D7D79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57357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Two Step Equations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141412" y="1588956"/>
                <a:ext cx="9905999" cy="5036433"/>
              </a:xfrm>
            </p:spPr>
            <p:txBody>
              <a:bodyPr>
                <a:normAutofit/>
              </a:bodyPr>
              <a:lstStyle/>
              <a:p>
                <a:pPr marL="0" indent="0" algn="ctr">
                  <a:buNone/>
                </a:pPr>
                <a:r>
                  <a:rPr lang="en-CA" sz="2400" dirty="0"/>
                  <a:t>4x – 12 = 4</a:t>
                </a:r>
              </a:p>
              <a:p>
                <a:pPr marL="0" indent="0">
                  <a:buNone/>
                </a:pPr>
                <a:r>
                  <a:rPr lang="en-CA" sz="2400" dirty="0"/>
                  <a:t>Here we have an x trapped with subtraction and multiplication. To get it out, we do the opposite order of BEDMAS. Deal with the subtraction first, then the multiplication.</a:t>
                </a:r>
              </a:p>
              <a:p>
                <a:pPr marL="0" indent="0" algn="ctr">
                  <a:buNone/>
                </a:pPr>
                <a:r>
                  <a:rPr lang="en-CA" sz="2400" dirty="0"/>
                  <a:t>4x – 12 = 4</a:t>
                </a:r>
              </a:p>
              <a:p>
                <a:pPr marL="0" indent="0" algn="ctr">
                  <a:buNone/>
                </a:pPr>
                <a:r>
                  <a:rPr lang="en-CA" sz="2400" dirty="0">
                    <a:solidFill>
                      <a:srgbClr val="FF0000"/>
                    </a:solidFill>
                  </a:rPr>
                  <a:t>    +12	       +12</a:t>
                </a:r>
              </a:p>
              <a:p>
                <a:pPr marL="0" indent="0" algn="ctr">
                  <a:buNone/>
                </a:pPr>
                <a:r>
                  <a:rPr lang="en-CA" sz="2400" dirty="0"/>
                  <a:t>4x = 16</a:t>
                </a:r>
              </a:p>
              <a:p>
                <a:pPr marL="0" indent="0" algn="ctr">
                  <a:buNone/>
                </a:pPr>
                <a:endParaRPr lang="en-CA" sz="2400" dirty="0"/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CA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CA" sz="2800" i="1">
                            <a:latin typeface="Cambria Math" panose="02040503050406030204" pitchFamily="18" charset="0"/>
                          </a:rPr>
                          <m:t>4</m:t>
                        </m:r>
                        <m:r>
                          <a:rPr lang="en-CA" sz="2800" i="1">
                            <a:latin typeface="Cambria Math" panose="02040503050406030204" pitchFamily="18" charset="0"/>
                          </a:rPr>
                          <m:t>𝑥</m:t>
                        </m:r>
                      </m:num>
                      <m:den>
                        <m:r>
                          <a:rPr lang="en-CA" sz="2800" i="1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CA" sz="2800" dirty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CA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CA" sz="2800" b="0" i="1" smtClean="0">
                            <a:latin typeface="Cambria Math" panose="02040503050406030204" pitchFamily="18" charset="0"/>
                          </a:rPr>
                          <m:t>16</m:t>
                        </m:r>
                      </m:num>
                      <m:den>
                        <m:r>
                          <a:rPr lang="en-CA" sz="2800" i="1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endParaRPr lang="en-CA" sz="2800" dirty="0"/>
              </a:p>
              <a:p>
                <a:pPr marL="0" indent="0" algn="ctr">
                  <a:buNone/>
                </a:pPr>
                <a:r>
                  <a:rPr lang="en-CA" sz="2400" dirty="0"/>
                  <a:t>x = 4</a:t>
                </a:r>
              </a:p>
              <a:p>
                <a:pPr marL="0" indent="0" algn="ctr">
                  <a:buNone/>
                </a:pPr>
                <a:endParaRPr lang="en-CA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141412" y="1588956"/>
                <a:ext cx="9905999" cy="5036433"/>
              </a:xfrm>
              <a:blipFill>
                <a:blip r:embed="rId2"/>
                <a:stretch>
                  <a:fillRect l="-923" t="-1332" r="-1231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Connector 4"/>
          <p:cNvCxnSpPr/>
          <p:nvPr/>
        </p:nvCxnSpPr>
        <p:spPr>
          <a:xfrm>
            <a:off x="5144124" y="3770158"/>
            <a:ext cx="190375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val 5"/>
          <p:cNvSpPr/>
          <p:nvPr/>
        </p:nvSpPr>
        <p:spPr>
          <a:xfrm>
            <a:off x="3792341" y="3222117"/>
            <a:ext cx="1169233" cy="100434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2"/>
                </a:solidFill>
              </a:rPr>
              <a:t>1</a:t>
            </a:r>
          </a:p>
        </p:txBody>
      </p:sp>
      <p:sp>
        <p:nvSpPr>
          <p:cNvPr id="7" name="Oval 6"/>
          <p:cNvSpPr/>
          <p:nvPr/>
        </p:nvSpPr>
        <p:spPr>
          <a:xfrm>
            <a:off x="6852833" y="5041693"/>
            <a:ext cx="1169233" cy="100434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2"/>
                </a:solidFill>
              </a:rPr>
              <a:t>2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9E46CAE-84E6-4E07-AB25-00855796A3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MAT8001C Lexmond</a:t>
            </a:r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C6B4F3DC-DDE9-4456-AAA0-FB9C893552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47463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299804"/>
            <a:ext cx="9905998" cy="1184224"/>
          </a:xfrm>
        </p:spPr>
        <p:txBody>
          <a:bodyPr/>
          <a:lstStyle/>
          <a:p>
            <a:r>
              <a:rPr lang="en-CA" dirty="0"/>
              <a:t>Many Step Equations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737937" y="898358"/>
                <a:ext cx="11213431" cy="5591342"/>
              </a:xfrm>
            </p:spPr>
            <p:txBody>
              <a:bodyPr>
                <a:noAutofit/>
              </a:bodyPr>
              <a:lstStyle/>
              <a:p>
                <a:pPr marL="0" indent="0" algn="ctr">
                  <a:buNone/>
                </a:pPr>
                <a:r>
                  <a:rPr lang="en-CA" sz="2800" b="1" dirty="0"/>
                  <a:t>3x – 8 = 7x + 14</a:t>
                </a:r>
              </a:p>
              <a:p>
                <a:pPr marL="0" indent="0">
                  <a:buNone/>
                </a:pPr>
                <a:r>
                  <a:rPr lang="en-CA" sz="2400" dirty="0"/>
                  <a:t>I need to get letters on one side and numbers on the other. I also need to deal with addition/subtraction and multiplication/ division. First, address the A/S:</a:t>
                </a:r>
              </a:p>
              <a:p>
                <a:pPr marL="0" indent="0" algn="ctr">
                  <a:buNone/>
                </a:pPr>
                <a:r>
                  <a:rPr lang="en-CA" sz="2400" dirty="0"/>
                  <a:t>3x – 8 = 7x + 14</a:t>
                </a:r>
              </a:p>
              <a:p>
                <a:pPr marL="0" indent="0" algn="ctr">
                  <a:buNone/>
                </a:pPr>
                <a:r>
                  <a:rPr lang="en-CA" sz="2400" dirty="0">
                    <a:solidFill>
                      <a:srgbClr val="FF0000"/>
                    </a:solidFill>
                  </a:rPr>
                  <a:t>+8 	    +8</a:t>
                </a:r>
              </a:p>
              <a:p>
                <a:pPr marL="0" indent="0" algn="ctr">
                  <a:buNone/>
                </a:pPr>
                <a:r>
                  <a:rPr lang="en-CA" sz="2400" dirty="0"/>
                  <a:t>     3x = 7x + 22</a:t>
                </a:r>
              </a:p>
              <a:p>
                <a:pPr marL="0" indent="0" algn="ctr">
                  <a:buNone/>
                </a:pPr>
                <a:r>
                  <a:rPr lang="en-CA" sz="2400" dirty="0">
                    <a:solidFill>
                      <a:srgbClr val="FF0000"/>
                    </a:solidFill>
                  </a:rPr>
                  <a:t> -7x     -7x</a:t>
                </a:r>
              </a:p>
              <a:p>
                <a:pPr marL="0" indent="0" algn="ctr">
                  <a:buNone/>
                </a:pPr>
                <a:r>
                  <a:rPr lang="en-CA" sz="2400" dirty="0"/>
                  <a:t>-4x = 22</a:t>
                </a:r>
              </a:p>
              <a:p>
                <a:pPr marL="0" indent="0">
                  <a:buNone/>
                </a:pPr>
                <a:r>
                  <a:rPr lang="en-CA" sz="2400" dirty="0"/>
                  <a:t>Now we can deal with the multiplication:</a:t>
                </a: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CA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CA" sz="2400" b="0" i="1" smtClean="0">
                            <a:latin typeface="Cambria Math" panose="02040503050406030204" pitchFamily="18" charset="0"/>
                          </a:rPr>
                          <m:t>−4</m:t>
                        </m:r>
                        <m:r>
                          <a:rPr lang="en-CA" sz="2400" i="1">
                            <a:latin typeface="Cambria Math" panose="02040503050406030204" pitchFamily="18" charset="0"/>
                          </a:rPr>
                          <m:t>𝑥</m:t>
                        </m:r>
                      </m:num>
                      <m:den>
                        <m:r>
                          <a:rPr lang="en-CA" sz="2400" b="0" i="1" smtClean="0">
                            <a:latin typeface="Cambria Math" panose="02040503050406030204" pitchFamily="18" charset="0"/>
                          </a:rPr>
                          <m:t>−4</m:t>
                        </m:r>
                      </m:den>
                    </m:f>
                  </m:oMath>
                </a14:m>
                <a:r>
                  <a:rPr lang="en-CA" sz="2400" dirty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CA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CA" sz="2400" b="0" i="1" smtClean="0">
                            <a:latin typeface="Cambria Math" panose="02040503050406030204" pitchFamily="18" charset="0"/>
                          </a:rPr>
                          <m:t>22</m:t>
                        </m:r>
                      </m:num>
                      <m:den>
                        <m:r>
                          <a:rPr lang="en-CA" sz="2400" b="0" i="1" smtClean="0">
                            <a:latin typeface="Cambria Math" panose="02040503050406030204" pitchFamily="18" charset="0"/>
                          </a:rPr>
                          <m:t>−4</m:t>
                        </m:r>
                      </m:den>
                    </m:f>
                  </m:oMath>
                </a14:m>
                <a:endParaRPr lang="en-CA" sz="2400" dirty="0"/>
              </a:p>
              <a:p>
                <a:pPr marL="0" indent="0" algn="ctr">
                  <a:buNone/>
                </a:pPr>
                <a:r>
                  <a:rPr lang="en-CA" sz="2400" dirty="0"/>
                  <a:t>X 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CA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CA" sz="2400" b="0" i="1" smtClean="0">
                            <a:latin typeface="Cambria Math" panose="02040503050406030204" pitchFamily="18" charset="0"/>
                          </a:rPr>
                          <m:t>22</m:t>
                        </m:r>
                      </m:num>
                      <m:den>
                        <m:r>
                          <a:rPr lang="en-CA" sz="24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CA" sz="2400" dirty="0"/>
                  <a:t> =  </a:t>
                </a:r>
                <a14:m>
                  <m:oMath xmlns:m="http://schemas.openxmlformats.org/officeDocument/2006/math">
                    <m:r>
                      <a:rPr lang="en-CA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CA" sz="2400" dirty="0"/>
                  <a:t>5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CA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CA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CA" sz="24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CA" sz="2400" dirty="0"/>
                  <a:t> = </a:t>
                </a:r>
                <a14:m>
                  <m:oMath xmlns:m="http://schemas.openxmlformats.org/officeDocument/2006/math">
                    <m:r>
                      <a:rPr lang="en-CA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CA" sz="2400" dirty="0"/>
                  <a:t>5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CA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CA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CA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en-CA" sz="2400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37937" y="898358"/>
                <a:ext cx="11213431" cy="5591342"/>
              </a:xfrm>
              <a:blipFill>
                <a:blip r:embed="rId2"/>
                <a:stretch>
                  <a:fillRect l="-815" t="-1525" b="-1089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ounded Rectangle 4"/>
          <p:cNvSpPr/>
          <p:nvPr/>
        </p:nvSpPr>
        <p:spPr>
          <a:xfrm>
            <a:off x="7642077" y="2143594"/>
            <a:ext cx="1723869" cy="236844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3200"/>
              </a:lnSpc>
            </a:pPr>
            <a:r>
              <a:rPr lang="en-CA" dirty="0"/>
              <a:t>Equation</a:t>
            </a:r>
          </a:p>
          <a:p>
            <a:pPr>
              <a:lnSpc>
                <a:spcPts val="3200"/>
              </a:lnSpc>
            </a:pPr>
            <a:r>
              <a:rPr lang="en-CA" dirty="0"/>
              <a:t>Action Line</a:t>
            </a:r>
          </a:p>
          <a:p>
            <a:pPr>
              <a:lnSpc>
                <a:spcPts val="3200"/>
              </a:lnSpc>
            </a:pPr>
            <a:r>
              <a:rPr lang="en-CA" dirty="0"/>
              <a:t>New Equation</a:t>
            </a:r>
          </a:p>
          <a:p>
            <a:pPr>
              <a:lnSpc>
                <a:spcPts val="3200"/>
              </a:lnSpc>
            </a:pPr>
            <a:r>
              <a:rPr lang="en-CA" dirty="0"/>
              <a:t>Action Line</a:t>
            </a:r>
          </a:p>
          <a:p>
            <a:pPr>
              <a:lnSpc>
                <a:spcPts val="3200"/>
              </a:lnSpc>
            </a:pPr>
            <a:r>
              <a:rPr lang="en-CA" dirty="0"/>
              <a:t>New Equation</a:t>
            </a:r>
          </a:p>
        </p:txBody>
      </p:sp>
      <p:cxnSp>
        <p:nvCxnSpPr>
          <p:cNvPr id="7" name="Straight Connector 6"/>
          <p:cNvCxnSpPr>
            <a:cxnSpLocks/>
          </p:cNvCxnSpPr>
          <p:nvPr/>
        </p:nvCxnSpPr>
        <p:spPr>
          <a:xfrm>
            <a:off x="5472319" y="3153458"/>
            <a:ext cx="2022763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>
            <a:cxnSpLocks/>
          </p:cNvCxnSpPr>
          <p:nvPr/>
        </p:nvCxnSpPr>
        <p:spPr>
          <a:xfrm>
            <a:off x="5861608" y="4167264"/>
            <a:ext cx="124418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val 9"/>
          <p:cNvSpPr/>
          <p:nvPr/>
        </p:nvSpPr>
        <p:spPr>
          <a:xfrm>
            <a:off x="8470894" y="5485359"/>
            <a:ext cx="1169233" cy="100434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2"/>
                </a:solidFill>
              </a:rPr>
              <a:t>3</a:t>
            </a:r>
          </a:p>
        </p:txBody>
      </p:sp>
      <p:sp>
        <p:nvSpPr>
          <p:cNvPr id="11" name="Oval 10"/>
          <p:cNvSpPr/>
          <p:nvPr/>
        </p:nvSpPr>
        <p:spPr>
          <a:xfrm>
            <a:off x="3914251" y="3665094"/>
            <a:ext cx="1169233" cy="100434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2"/>
                </a:solidFill>
              </a:rPr>
              <a:t>2</a:t>
            </a:r>
          </a:p>
        </p:txBody>
      </p:sp>
      <p:sp>
        <p:nvSpPr>
          <p:cNvPr id="12" name="Oval 11"/>
          <p:cNvSpPr/>
          <p:nvPr/>
        </p:nvSpPr>
        <p:spPr>
          <a:xfrm>
            <a:off x="3887422" y="2323476"/>
            <a:ext cx="1169233" cy="100434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2"/>
                </a:solidFill>
              </a:rPr>
              <a:t>1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511753F-DA23-43B9-A735-79D5AA160D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MAT8001C Lexmond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055339-74C1-4B1B-9473-E813DAC2DD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32296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Solving Practice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84809260-A415-4016-8168-B3C08DAF06AE}"/>
                  </a:ext>
                </a:extLst>
              </p:cNvPr>
              <p:cNvSpPr/>
              <p:nvPr/>
            </p:nvSpPr>
            <p:spPr>
              <a:xfrm>
                <a:off x="1371600" y="2358189"/>
                <a:ext cx="10218820" cy="312265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  <a:spcAft>
                    <a:spcPts val="1000"/>
                  </a:spcAft>
                  <a:tabLst>
                    <a:tab pos="457200" algn="l"/>
                    <a:tab pos="914400" algn="l"/>
                    <a:tab pos="1371600" algn="l"/>
                    <a:tab pos="1828800" algn="l"/>
                    <a:tab pos="2286000" algn="l"/>
                    <a:tab pos="2743200" algn="l"/>
                    <a:tab pos="3200400" algn="l"/>
                    <a:tab pos="3657600" algn="l"/>
                    <a:tab pos="4114800" algn="l"/>
                    <a:tab pos="4572000" algn="l"/>
                    <a:tab pos="5029200" algn="l"/>
                    <a:tab pos="5943600" algn="r"/>
                  </a:tabLst>
                </a:pPr>
                <a:r>
                  <a:rPr lang="en-US" sz="2400" dirty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a)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2</m:t>
                    </m:r>
                    <m:r>
                      <a:rPr lang="en-US" sz="24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𝑡</m:t>
                    </m:r>
                    <m:r>
                      <a:rPr lang="en-US" sz="24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−1=9</m:t>
                    </m:r>
                  </m:oMath>
                </a14:m>
                <a:r>
                  <a:rPr lang="en-US" sz="2400" dirty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					 					b)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𝑥</m:t>
                    </m:r>
                    <m:r>
                      <a:rPr lang="en-US" sz="24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+1=3</m:t>
                    </m:r>
                    <m:r>
                      <a:rPr lang="en-US" sz="24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𝑥</m:t>
                    </m:r>
                    <m:r>
                      <a:rPr lang="en-US" sz="24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−(2+</m:t>
                    </m:r>
                    <m:r>
                      <a:rPr lang="en-US" sz="24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𝑥</m:t>
                    </m:r>
                    <m:r>
                      <a:rPr lang="en-US" sz="24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)</m:t>
                    </m:r>
                  </m:oMath>
                </a14:m>
                <a:endParaRPr lang="en-CA" sz="2400" dirty="0">
                  <a:effectLst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1000"/>
                  </a:spcAft>
                  <a:tabLst>
                    <a:tab pos="457200" algn="l"/>
                    <a:tab pos="914400" algn="l"/>
                    <a:tab pos="1371600" algn="l"/>
                    <a:tab pos="1828800" algn="l"/>
                    <a:tab pos="2286000" algn="l"/>
                    <a:tab pos="2743200" algn="l"/>
                    <a:tab pos="3200400" algn="l"/>
                    <a:tab pos="3657600" algn="l"/>
                    <a:tab pos="4114800" algn="l"/>
                    <a:tab pos="4572000" algn="l"/>
                    <a:tab pos="5029200" algn="l"/>
                    <a:tab pos="5943600" algn="r"/>
                  </a:tabLst>
                </a:pPr>
                <a:r>
                  <a:rPr lang="es-ES" sz="2400" dirty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c) </a:t>
                </a:r>
                <a14:m>
                  <m:oMath xmlns:m="http://schemas.openxmlformats.org/officeDocument/2006/math">
                    <m:r>
                      <a:rPr lang="es-ES" sz="24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0.0595−0.525</m:t>
                    </m:r>
                    <m:r>
                      <a:rPr lang="en-US" sz="24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𝑖</m:t>
                    </m:r>
                    <m:r>
                      <a:rPr lang="es-ES" sz="24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−8.95</m:t>
                    </m:r>
                    <m:d>
                      <m:dPr>
                        <m:ctrlPr>
                          <a:rPr lang="en-CA" sz="24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</m:ctrlPr>
                      </m:dPr>
                      <m:e>
                        <m:r>
                          <a:rPr lang="en-US" sz="24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𝑖</m:t>
                        </m:r>
                        <m:r>
                          <a:rPr lang="es-ES" sz="24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+0.00316</m:t>
                        </m:r>
                      </m:e>
                    </m:d>
                    <m:r>
                      <a:rPr lang="es-ES" sz="24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=0</m:t>
                    </m:r>
                  </m:oMath>
                </a14:m>
                <a:r>
                  <a:rPr lang="es-ES" sz="2400" dirty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		d)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CA" sz="24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𝑥</m:t>
                        </m:r>
                      </m:num>
                      <m:den>
                        <m:r>
                          <a:rPr lang="es-ES" sz="24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2</m:t>
                        </m:r>
                      </m:den>
                    </m:f>
                    <m:r>
                      <a:rPr lang="es-ES" sz="24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=</m:t>
                    </m:r>
                    <m:f>
                      <m:fPr>
                        <m:ctrlPr>
                          <a:rPr lang="en-CA" sz="24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es-ES" sz="24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3</m:t>
                        </m:r>
                      </m:num>
                      <m:den>
                        <m:r>
                          <a:rPr lang="es-ES" sz="24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4</m:t>
                        </m:r>
                      </m:den>
                    </m:f>
                  </m:oMath>
                </a14:m>
                <a:endParaRPr lang="en-CA" sz="2400" dirty="0">
                  <a:effectLst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1000"/>
                  </a:spcAft>
                  <a:tabLst>
                    <a:tab pos="457200" algn="l"/>
                    <a:tab pos="914400" algn="l"/>
                    <a:tab pos="1371600" algn="l"/>
                    <a:tab pos="1828800" algn="l"/>
                    <a:tab pos="2286000" algn="l"/>
                    <a:tab pos="2743200" algn="l"/>
                    <a:tab pos="3200400" algn="l"/>
                    <a:tab pos="3657600" algn="l"/>
                    <a:tab pos="4114800" algn="l"/>
                    <a:tab pos="4572000" algn="l"/>
                    <a:tab pos="5029200" algn="l"/>
                    <a:tab pos="5943600" algn="r"/>
                  </a:tabLst>
                </a:pPr>
                <a:r>
                  <a:rPr lang="es-ES" sz="2400" dirty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e)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CA" sz="24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</m:ctrlPr>
                      </m:sSupPr>
                      <m:e>
                        <m:r>
                          <a:rPr lang="en-US" sz="24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𝑥</m:t>
                        </m:r>
                      </m:e>
                      <m:sup>
                        <m:r>
                          <a:rPr lang="es-ES" sz="24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2</m:t>
                        </m:r>
                      </m:sup>
                    </m:sSup>
                    <m:r>
                      <a:rPr lang="es-ES" sz="24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−1=</m:t>
                    </m:r>
                    <m:sSup>
                      <m:sSupPr>
                        <m:ctrlPr>
                          <a:rPr lang="en-CA" sz="24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CA" sz="24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Arial" panose="020B0604020202020204" pitchFamily="34" charset="0"/>
                              </a:rPr>
                            </m:ctrlPr>
                          </m:d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Arial" panose="020B0604020202020204" pitchFamily="34" charset="0"/>
                              </a:rPr>
                              <m:t>𝑥</m:t>
                            </m:r>
                            <m:r>
                              <a:rPr lang="es-ES" sz="24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Arial" panose="020B0604020202020204" pitchFamily="34" charset="0"/>
                              </a:rPr>
                              <m:t>−1</m:t>
                            </m:r>
                          </m:e>
                        </m:d>
                      </m:e>
                      <m:sup>
                        <m:r>
                          <a:rPr lang="es-ES" sz="24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s-ES" sz="2400" dirty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				</a:t>
                </a:r>
                <a:r>
                  <a:rPr lang="es-ES" sz="2400" i="1" dirty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				</a:t>
                </a:r>
                <a:r>
                  <a:rPr lang="es-ES" sz="2400" dirty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f) </a:t>
                </a:r>
                <a14:m>
                  <m:oMath xmlns:m="http://schemas.openxmlformats.org/officeDocument/2006/math">
                    <m:r>
                      <a:rPr lang="es-ES" sz="2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2</m:t>
                    </m:r>
                    <m:d>
                      <m:dPr>
                        <m:ctrlPr>
                          <a:rPr lang="en-CA" sz="24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</m:ctrlPr>
                      </m:dPr>
                      <m:e>
                        <m:r>
                          <a:rPr lang="en-US" sz="24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𝑠</m:t>
                        </m:r>
                        <m:r>
                          <a:rPr lang="es-ES" sz="24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−4</m:t>
                        </m:r>
                      </m:e>
                    </m:d>
                    <m:r>
                      <a:rPr lang="es-ES" sz="24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=</m:t>
                    </m:r>
                    <m:r>
                      <a:rPr lang="en-US" sz="24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𝑠</m:t>
                    </m:r>
                  </m:oMath>
                </a14:m>
                <a:r>
                  <a:rPr lang="es-ES" sz="2400" i="1" dirty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			</a:t>
                </a:r>
                <a:endParaRPr lang="en-CA" sz="2400" dirty="0">
                  <a:effectLst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1000"/>
                  </a:spcAft>
                  <a:tabLst>
                    <a:tab pos="457200" algn="l"/>
                    <a:tab pos="914400" algn="l"/>
                    <a:tab pos="1371600" algn="l"/>
                    <a:tab pos="1828800" algn="l"/>
                    <a:tab pos="2286000" algn="l"/>
                    <a:tab pos="2743200" algn="l"/>
                    <a:tab pos="3200400" algn="l"/>
                    <a:tab pos="3657600" algn="l"/>
                    <a:tab pos="4114800" algn="l"/>
                    <a:tab pos="4572000" algn="l"/>
                    <a:tab pos="5029200" algn="l"/>
                    <a:tab pos="5943600" algn="r"/>
                  </a:tabLst>
                </a:pPr>
                <a:r>
                  <a:rPr lang="en-US" sz="2400" dirty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g)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7−3</m:t>
                    </m:r>
                    <m:d>
                      <m:dPr>
                        <m:ctrlPr>
                          <a:rPr lang="en-CA" sz="24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</m:ctrlPr>
                      </m:dPr>
                      <m:e>
                        <m:r>
                          <a:rPr lang="en-US" sz="24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1−2</m:t>
                        </m:r>
                        <m:r>
                          <a:rPr lang="en-US" sz="24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𝑝</m:t>
                        </m:r>
                      </m:e>
                    </m:d>
                    <m:r>
                      <a:rPr lang="en-US" sz="24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=4+2</m:t>
                    </m:r>
                    <m:r>
                      <a:rPr lang="en-US" sz="24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𝑝</m:t>
                    </m:r>
                  </m:oMath>
                </a14:m>
                <a:r>
                  <a:rPr lang="en-US" sz="2400" dirty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						h)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2</m:t>
                    </m:r>
                    <m:r>
                      <a:rPr lang="en-US" sz="24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𝑥</m:t>
                    </m:r>
                    <m:r>
                      <a:rPr lang="en-US" sz="24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=</m:t>
                    </m:r>
                    <m:f>
                      <m:fPr>
                        <m:ctrlPr>
                          <a:rPr lang="en-CA" sz="24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3−5</m:t>
                        </m:r>
                        <m:d>
                          <m:dPr>
                            <m:ctrlPr>
                              <a:rPr lang="en-CA" sz="24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Arial" panose="020B0604020202020204" pitchFamily="34" charset="0"/>
                              </a:rPr>
                            </m:ctrlPr>
                          </m:d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Arial" panose="020B0604020202020204" pitchFamily="34" charset="0"/>
                              </a:rPr>
                              <m:t>7−3</m:t>
                            </m:r>
                            <m:r>
                              <a:rPr lang="en-US" sz="24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Arial" panose="020B0604020202020204" pitchFamily="34" charset="0"/>
                              </a:rPr>
                              <m:t>𝑥</m:t>
                            </m:r>
                          </m:e>
                        </m:d>
                      </m:num>
                      <m:den>
                        <m:r>
                          <a:rPr lang="en-US" sz="24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m:t>4</m:t>
                        </m:r>
                      </m:den>
                    </m:f>
                  </m:oMath>
                </a14:m>
                <a:endParaRPr lang="en-CA" sz="2400" dirty="0">
                  <a:effectLst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84809260-A415-4016-8168-B3C08DAF06A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71600" y="2358189"/>
                <a:ext cx="10218820" cy="3122650"/>
              </a:xfrm>
              <a:prstGeom prst="rect">
                <a:avLst/>
              </a:prstGeom>
              <a:blipFill>
                <a:blip r:embed="rId2"/>
                <a:stretch>
                  <a:fillRect l="-895" b="-977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80C35AC-A8A6-4C09-9F45-7B02DE917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MAT8001C Lexmond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209ADA-DE83-44D7-8446-DE3C49D745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12666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7604793" y="3429000"/>
            <a:ext cx="1930400" cy="200309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CA" dirty="0"/>
              <a:t>Equation</a:t>
            </a:r>
          </a:p>
          <a:p>
            <a:endParaRPr lang="en-CA" dirty="0"/>
          </a:p>
          <a:p>
            <a:r>
              <a:rPr lang="en-CA" dirty="0"/>
              <a:t>Action Line</a:t>
            </a:r>
          </a:p>
          <a:p>
            <a:endParaRPr lang="en-CA" dirty="0"/>
          </a:p>
          <a:p>
            <a:r>
              <a:rPr lang="en-CA" dirty="0"/>
              <a:t>New Equation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Formulas (1.11)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141411" y="1612900"/>
                <a:ext cx="10569325" cy="4900195"/>
              </a:xfrm>
            </p:spPr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:r>
                  <a:rPr lang="en-US" sz="2400" dirty="0"/>
                  <a:t>In theory, this should be easier as we are usually moving a bunch of variables around and don’t have to deal with numbers</a:t>
                </a:r>
              </a:p>
              <a:p>
                <a:pPr marL="0" indent="0">
                  <a:buNone/>
                </a:pPr>
                <a:r>
                  <a:rPr lang="en-US" sz="2400" dirty="0"/>
                  <a:t> </a:t>
                </a:r>
                <a:r>
                  <a:rPr lang="en-US" sz="2400" dirty="0" err="1"/>
                  <a:t>ie</a:t>
                </a:r>
                <a:r>
                  <a:rPr lang="en-US" sz="2400" dirty="0"/>
                  <a:t>: Solve for/Isolate </a:t>
                </a:r>
                <a:r>
                  <a:rPr lang="en-US" sz="2400" i="1" dirty="0"/>
                  <a:t>W </a:t>
                </a:r>
                <a:r>
                  <a:rPr lang="en-US" sz="2400" dirty="0"/>
                  <a:t>in P = 2W + 2L</a:t>
                </a:r>
              </a:p>
              <a:p>
                <a:pPr marL="0" indent="0" algn="ctr">
                  <a:buNone/>
                </a:pPr>
                <a:r>
                  <a:rPr lang="en-US" sz="2400" dirty="0"/>
                  <a:t>We need W on one side, everything else on the other.</a:t>
                </a:r>
              </a:p>
              <a:p>
                <a:pPr marL="0" indent="0" algn="ctr">
                  <a:buNone/>
                </a:pPr>
                <a:endParaRPr lang="en-US" sz="2400" dirty="0"/>
              </a:p>
              <a:p>
                <a:pPr marL="0" indent="0" algn="ctr">
                  <a:buNone/>
                </a:pPr>
                <a:r>
                  <a:rPr lang="en-US" sz="2400" dirty="0"/>
                  <a:t>P = 2W + 2L</a:t>
                </a:r>
              </a:p>
              <a:p>
                <a:pPr marL="0" indent="0" algn="ctr">
                  <a:buNone/>
                </a:pPr>
                <a:r>
                  <a:rPr lang="en-US" sz="2400" dirty="0">
                    <a:solidFill>
                      <a:srgbClr val="FF0000"/>
                    </a:solidFill>
                  </a:rPr>
                  <a:t>    -2L	  -2L</a:t>
                </a:r>
              </a:p>
              <a:p>
                <a:pPr marL="0" indent="0" algn="ctr">
                  <a:buNone/>
                </a:pPr>
                <a:r>
                  <a:rPr lang="en-US" sz="2400" dirty="0"/>
                  <a:t>P – 2L = 2W</a:t>
                </a: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CA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CA" sz="2400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  <m:r>
                          <a:rPr lang="en-CA" sz="2400" b="0" i="1" smtClean="0">
                            <a:latin typeface="Cambria Math" panose="02040503050406030204" pitchFamily="18" charset="0"/>
                          </a:rPr>
                          <m:t> −2</m:t>
                        </m:r>
                        <m:r>
                          <a:rPr lang="en-CA" sz="2400" b="0" i="1" smtClean="0">
                            <a:latin typeface="Cambria Math" panose="02040503050406030204" pitchFamily="18" charset="0"/>
                          </a:rPr>
                          <m:t>𝐿</m:t>
                        </m:r>
                      </m:num>
                      <m:den>
                        <m:r>
                          <a:rPr lang="en-CA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CA" sz="2400" dirty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CA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CA" sz="2400" i="1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CA" sz="2400" b="0" i="1" smtClean="0">
                            <a:latin typeface="Cambria Math" panose="02040503050406030204" pitchFamily="18" charset="0"/>
                          </a:rPr>
                          <m:t>𝑊</m:t>
                        </m:r>
                      </m:num>
                      <m:den>
                        <m:r>
                          <a:rPr lang="en-CA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en-US" sz="2400" dirty="0"/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CA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CA" sz="2400" i="1">
                            <a:latin typeface="Cambria Math" panose="02040503050406030204" pitchFamily="18" charset="0"/>
                          </a:rPr>
                          <m:t>𝑃</m:t>
                        </m:r>
                        <m:r>
                          <a:rPr lang="en-CA" sz="2400" i="1">
                            <a:latin typeface="Cambria Math" panose="02040503050406030204" pitchFamily="18" charset="0"/>
                          </a:rPr>
                          <m:t> −2</m:t>
                        </m:r>
                        <m:r>
                          <a:rPr lang="en-CA" sz="2400" i="1">
                            <a:latin typeface="Cambria Math" panose="02040503050406030204" pitchFamily="18" charset="0"/>
                          </a:rPr>
                          <m:t>𝐿</m:t>
                        </m:r>
                      </m:num>
                      <m:den>
                        <m:r>
                          <a:rPr lang="en-CA" sz="2400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CA" sz="2400" dirty="0"/>
                  <a:t> = W</a:t>
                </a:r>
                <a:endParaRPr lang="en-US" sz="2400" dirty="0"/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141411" y="1612900"/>
                <a:ext cx="10569325" cy="4900195"/>
              </a:xfrm>
              <a:blipFill>
                <a:blip r:embed="rId2"/>
                <a:stretch>
                  <a:fillRect l="-865" t="-2117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Connector 4"/>
          <p:cNvCxnSpPr/>
          <p:nvPr/>
        </p:nvCxnSpPr>
        <p:spPr>
          <a:xfrm>
            <a:off x="4984750" y="4673601"/>
            <a:ext cx="2374900" cy="127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89E334F-B7AE-488F-946B-118639209A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MAT8001C Lexmond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9CD65A-A41F-4812-99A1-4710AE3ACD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0173853"/>
      </p:ext>
    </p:extLst>
  </p:cSld>
  <p:clrMapOvr>
    <a:masterClrMapping/>
  </p:clrMapOvr>
  <p:transition spd="slow"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34D95D-EC9D-40D1-AD86-30106D4A19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Answers</a:t>
            </a:r>
            <a:endParaRPr lang="en-CA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7FFA12B-217C-4B88-8E1C-2D2200189C7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1371600" y="1553227"/>
                <a:ext cx="9601200" cy="4900159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b="1" dirty="0"/>
                  <a:t>Slide 4:</a:t>
                </a:r>
              </a:p>
              <a:p>
                <a:pPr marL="457200" indent="-457200">
                  <a:buAutoNum type="alphaLcParenR"/>
                </a:pPr>
                <a:r>
                  <a:rPr lang="en-US" dirty="0"/>
                  <a:t>5x – 5y	b) 5a – 3b	c) 4x</a:t>
                </a:r>
                <a:r>
                  <a:rPr lang="en-US" baseline="30000" dirty="0"/>
                  <a:t>2</a:t>
                </a:r>
                <a:r>
                  <a:rPr lang="en-US" dirty="0"/>
                  <a:t> – 3x +1	d) -6xy</a:t>
                </a:r>
                <a:r>
                  <a:rPr lang="en-US" baseline="30000" dirty="0"/>
                  <a:t>2</a:t>
                </a:r>
                <a:r>
                  <a:rPr lang="en-US" dirty="0"/>
                  <a:t> – 7x</a:t>
                </a:r>
                <a:r>
                  <a:rPr lang="en-US" baseline="30000" dirty="0"/>
                  <a:t>2</a:t>
                </a:r>
                <a:r>
                  <a:rPr lang="en-US" dirty="0"/>
                  <a:t>y + 3xy</a:t>
                </a:r>
              </a:p>
              <a:p>
                <a:pPr marL="457200" indent="-457200">
                  <a:buAutoNum type="alphaLcParenR" startAt="5"/>
                </a:pPr>
                <a:r>
                  <a:rPr lang="en-US" dirty="0"/>
                  <a:t>8x		f) 4x – 3y + z	g) –a</a:t>
                </a:r>
                <a:r>
                  <a:rPr lang="en-US" baseline="30000" dirty="0"/>
                  <a:t>2</a:t>
                </a:r>
                <a:r>
                  <a:rPr lang="en-US" dirty="0"/>
                  <a:t>b – a</a:t>
                </a:r>
                <a:r>
                  <a:rPr lang="en-US" baseline="30000" dirty="0"/>
                  <a:t>2</a:t>
                </a:r>
                <a:r>
                  <a:rPr lang="en-US" dirty="0"/>
                  <a:t>b</a:t>
                </a:r>
                <a:r>
                  <a:rPr lang="en-US" baseline="30000" dirty="0"/>
                  <a:t>2</a:t>
                </a:r>
                <a:r>
                  <a:rPr lang="en-US" dirty="0"/>
                  <a:t>	h) 3xy</a:t>
                </a:r>
                <a:r>
                  <a:rPr lang="en-US" baseline="30000" dirty="0"/>
                  <a:t>2</a:t>
                </a:r>
                <a:r>
                  <a:rPr lang="en-US" dirty="0"/>
                  <a:t> – 3x</a:t>
                </a:r>
                <a:r>
                  <a:rPr lang="en-US" baseline="30000" dirty="0"/>
                  <a:t>2</a:t>
                </a:r>
                <a:r>
                  <a:rPr lang="en-US" dirty="0"/>
                  <a:t>y</a:t>
                </a:r>
                <a:r>
                  <a:rPr lang="en-US" baseline="30000" dirty="0"/>
                  <a:t>2</a:t>
                </a:r>
                <a:endParaRPr lang="en-US" dirty="0"/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:r>
                  <a:rPr lang="en-US" b="1" dirty="0"/>
                  <a:t>Slide 7:</a:t>
                </a:r>
              </a:p>
              <a:p>
                <a:pPr marL="457200" indent="-457200">
                  <a:buAutoNum type="arabicParenR"/>
                </a:pPr>
                <a:r>
                  <a:rPr lang="en-US" dirty="0"/>
                  <a:t>x</a:t>
                </a:r>
                <a:r>
                  <a:rPr lang="en-US" baseline="30000" dirty="0"/>
                  <a:t>2</a:t>
                </a:r>
                <a:r>
                  <a:rPr lang="en-US" dirty="0"/>
                  <a:t> + 20x – 6 	2) 12x – 21	3) –x</a:t>
                </a:r>
                <a:r>
                  <a:rPr lang="en-US" baseline="30000" dirty="0"/>
                  <a:t>3</a:t>
                </a:r>
                <a:r>
                  <a:rPr lang="en-US" dirty="0"/>
                  <a:t> + 5x</a:t>
                </a:r>
                <a:r>
                  <a:rPr lang="en-US" baseline="30000" dirty="0"/>
                  <a:t>2</a:t>
                </a:r>
                <a:r>
                  <a:rPr lang="en-US" dirty="0"/>
                  <a:t> +10x</a:t>
                </a:r>
              </a:p>
              <a:p>
                <a:pPr marL="457200" indent="-457200">
                  <a:buAutoNum type="arabicParenR" startAt="4"/>
                </a:pPr>
                <a:r>
                  <a:rPr lang="en-CA" dirty="0"/>
                  <a:t>2x</a:t>
                </a:r>
                <a:r>
                  <a:rPr lang="en-CA" baseline="30000" dirty="0"/>
                  <a:t>2</a:t>
                </a:r>
                <a:r>
                  <a:rPr lang="en-CA" dirty="0"/>
                  <a:t> – 6x – 8		5) 9x</a:t>
                </a:r>
                <a:r>
                  <a:rPr lang="en-CA" baseline="30000" dirty="0"/>
                  <a:t>2</a:t>
                </a:r>
                <a:r>
                  <a:rPr lang="en-CA" dirty="0"/>
                  <a:t> + 42x +49</a:t>
                </a:r>
              </a:p>
              <a:p>
                <a:pPr marL="0" indent="0">
                  <a:buNone/>
                </a:pPr>
                <a:endParaRPr lang="en-CA" dirty="0"/>
              </a:p>
              <a:p>
                <a:pPr marL="0" indent="0">
                  <a:buNone/>
                </a:pPr>
                <a:r>
                  <a:rPr lang="en-CA" b="1" dirty="0"/>
                  <a:t>Slide 12:</a:t>
                </a:r>
              </a:p>
              <a:p>
                <a:pPr marL="457200" indent="-457200">
                  <a:buAutoNum type="alphaLcParenR"/>
                </a:pPr>
                <a:r>
                  <a:rPr lang="en-CA" dirty="0"/>
                  <a:t>t = 5		b) x = 3		c) </a:t>
                </a:r>
                <a:r>
                  <a:rPr lang="en-CA" dirty="0" err="1"/>
                  <a:t>i</a:t>
                </a:r>
                <a:r>
                  <a:rPr lang="en-CA" dirty="0"/>
                  <a:t> = 3.29 x 10</a:t>
                </a:r>
                <a:r>
                  <a:rPr lang="en-CA" baseline="30000" dirty="0"/>
                  <a:t>-3</a:t>
                </a:r>
                <a:r>
                  <a:rPr lang="en-CA" dirty="0"/>
                  <a:t> 	d) x = 1.5</a:t>
                </a:r>
              </a:p>
              <a:p>
                <a:pPr marL="0" indent="0">
                  <a:buNone/>
                </a:pPr>
                <a:r>
                  <a:rPr lang="en-CA" dirty="0"/>
                  <a:t>e)   x = 1		f) s = 8		g) p = 0			h) x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CA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32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7</m:t>
                        </m:r>
                      </m:den>
                    </m:f>
                  </m:oMath>
                </a14:m>
                <a:endParaRPr lang="en-CA" dirty="0"/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7FFA12B-217C-4B88-8E1C-2D2200189C7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371600" y="1553227"/>
                <a:ext cx="9601200" cy="4900159"/>
              </a:xfrm>
              <a:blipFill>
                <a:blip r:embed="rId2"/>
                <a:stretch>
                  <a:fillRect l="-635" t="-1119" b="-746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B3CC0B8-28AD-4DBD-B997-96CECB619D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MAT8001C Lexmond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0EE4A86-AC20-4F08-A7A0-6492D49BB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251082"/>
      </p:ext>
    </p:extLst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Crop</Template>
  <TotalTime>2114</TotalTime>
  <Words>728</Words>
  <Application>Microsoft Office PowerPoint</Application>
  <PresentationFormat>Widescreen</PresentationFormat>
  <Paragraphs>182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Calibri</vt:lpstr>
      <vt:lpstr>Cambria Math</vt:lpstr>
      <vt:lpstr>Franklin Gothic Book</vt:lpstr>
      <vt:lpstr>Crop</vt:lpstr>
      <vt:lpstr>Operations with Algebraic Expressions, Solving Equations, Formulas</vt:lpstr>
      <vt:lpstr>Simplifying</vt:lpstr>
      <vt:lpstr>Simplifying by Adding and Subtracting (1.7)</vt:lpstr>
      <vt:lpstr>Practice Simplify, gather like terms, add and subtract the algebraic expressions – all the same thing. If there’s no equal sign, you are NOT solving!</vt:lpstr>
      <vt:lpstr>Multiplication of Algebraic Expressions (1.8)</vt:lpstr>
      <vt:lpstr>Multiplying Binomials</vt:lpstr>
      <vt:lpstr>Multiplication Practice</vt:lpstr>
      <vt:lpstr>Solving Equations (1.10)</vt:lpstr>
      <vt:lpstr>One step equations</vt:lpstr>
      <vt:lpstr>Two Step Equations</vt:lpstr>
      <vt:lpstr>Many Step Equations</vt:lpstr>
      <vt:lpstr>Solving Practice</vt:lpstr>
      <vt:lpstr>Formulas (1.11)</vt:lpstr>
      <vt:lpstr>Answers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 8810  week 2</dc:title>
  <dc:creator>jennifer lexmond</dc:creator>
  <cp:lastModifiedBy>Jennifer Lexmond</cp:lastModifiedBy>
  <cp:revision>70</cp:revision>
  <dcterms:created xsi:type="dcterms:W3CDTF">2016-09-11T17:23:57Z</dcterms:created>
  <dcterms:modified xsi:type="dcterms:W3CDTF">2019-04-07T22:49:58Z</dcterms:modified>
</cp:coreProperties>
</file>