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300" r:id="rId31"/>
    <p:sldId id="301" r:id="rId32"/>
  </p:sldIdLst>
  <p:sldSz cx="16257588" cy="9144000"/>
  <p:notesSz cx="6858000" cy="9144000"/>
  <p:defaultTextStyle>
    <a:defPPr>
      <a:defRPr lang="en-US"/>
    </a:defPPr>
    <a:lvl1pPr marL="0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1pPr>
    <a:lvl2pPr marL="781583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2pPr>
    <a:lvl3pPr marL="1563167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3pPr>
    <a:lvl4pPr marL="2344750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4pPr>
    <a:lvl5pPr marL="3126334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5pPr>
    <a:lvl6pPr marL="3907917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6pPr>
    <a:lvl7pPr marL="4689500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7pPr>
    <a:lvl8pPr marL="5471084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8pPr>
    <a:lvl9pPr marL="6252667" algn="l" defTabSz="781583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B02A"/>
    <a:srgbClr val="267A52"/>
    <a:srgbClr val="00673E"/>
    <a:srgbClr val="006643"/>
    <a:srgbClr val="589278"/>
    <a:srgbClr val="7AC1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75" autoAdjust="0"/>
    <p:restoredTop sz="94608" autoAdjust="0"/>
  </p:normalViewPr>
  <p:slideViewPr>
    <p:cSldViewPr snapToGrid="0" snapToObjects="1">
      <p:cViewPr varScale="1">
        <p:scale>
          <a:sx n="62" d="100"/>
          <a:sy n="62" d="100"/>
        </p:scale>
        <p:origin x="691" y="72"/>
      </p:cViewPr>
      <p:guideLst>
        <p:guide orient="horz" pos="2880"/>
        <p:guide pos="5121"/>
      </p:guideLst>
    </p:cSldViewPr>
  </p:slideViewPr>
  <p:outlineViewPr>
    <p:cViewPr>
      <p:scale>
        <a:sx n="33" d="100"/>
        <a:sy n="33" d="100"/>
      </p:scale>
      <p:origin x="0" y="53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78AF4-5E64-AC4C-BB17-179E924E563F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C6A53-3777-FA4B-999B-678D40C4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4137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A0A7F-40AB-B84E-BA8C-8861397EF456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51CE3-F1EC-6B4D-8B6D-86D363C8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87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781583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563167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2344750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3126334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3907917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4689500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5471084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6252667" algn="l" defTabSz="78158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woosh-8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5978"/>
            <a:ext cx="16257588" cy="17390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12882" y="1716573"/>
            <a:ext cx="9668510" cy="2180690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CA" dirty="0"/>
              <a:t>This is your 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12881" y="4032727"/>
            <a:ext cx="12157629" cy="2336800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buNone/>
              <a:defRPr sz="4800" baseline="0">
                <a:solidFill>
                  <a:schemeClr val="accent3"/>
                </a:solidFill>
              </a:defRPr>
            </a:lvl1pPr>
            <a:lvl2pPr marL="781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5631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344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126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907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689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471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252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dirty="0"/>
              <a:t>Presentation subtitle or brief one-sentence description.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829733" y="7346545"/>
            <a:ext cx="7145607" cy="993775"/>
          </a:xfrm>
        </p:spPr>
        <p:txBody>
          <a:bodyPr anchor="b"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CA" dirty="0"/>
              <a:t>Month 24th, 2017</a:t>
            </a:r>
            <a:endParaRPr lang="en-US" dirty="0"/>
          </a:p>
        </p:txBody>
      </p:sp>
      <p:pic>
        <p:nvPicPr>
          <p:cNvPr id="4" name="Picture 3" descr="ac-logo.ep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7728" y="825406"/>
            <a:ext cx="3390900" cy="71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026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eparator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woosh-8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5978"/>
            <a:ext cx="16257588" cy="17390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0" y="2059516"/>
            <a:ext cx="9668513" cy="1816101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4800" b="1" cap="none" baseline="0">
                <a:solidFill>
                  <a:srgbClr val="FFFFFF"/>
                </a:solidFill>
              </a:defRPr>
            </a:lvl1pPr>
          </a:lstStyle>
          <a:p>
            <a:r>
              <a:rPr lang="en-CA" dirty="0"/>
              <a:t>Chapter or Section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12881" y="4083762"/>
            <a:ext cx="9668512" cy="2000250"/>
          </a:xfr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3400" baseline="0">
                <a:solidFill>
                  <a:srgbClr val="A6C8BC"/>
                </a:solidFill>
              </a:defRPr>
            </a:lvl1pPr>
            <a:lvl2pPr marL="781583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2pPr>
            <a:lvl3pPr marL="1563167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34475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312633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90791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6895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547108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625266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dirty="0"/>
              <a:t>Brief description or intro to this section</a:t>
            </a:r>
          </a:p>
        </p:txBody>
      </p:sp>
      <p:pic>
        <p:nvPicPr>
          <p:cNvPr id="10" name="Picture 9" descr="ac-icon.ep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8893" y="689942"/>
            <a:ext cx="965199" cy="711200"/>
          </a:xfrm>
          <a:prstGeom prst="rect">
            <a:avLst/>
          </a:prstGeom>
        </p:spPr>
      </p:pic>
      <p:sp>
        <p:nvSpPr>
          <p:cNvPr id="15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38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Autho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3335758" y="2404534"/>
            <a:ext cx="4633424" cy="4303580"/>
          </a:xfrm>
        </p:spPr>
        <p:txBody>
          <a:bodyPr/>
          <a:lstStyle/>
          <a:p>
            <a:r>
              <a:rPr lang="en-US" dirty="0"/>
              <a:t>Author Photo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8297063" y="3115733"/>
            <a:ext cx="4673448" cy="2881182"/>
          </a:xfrm>
        </p:spPr>
        <p:txBody>
          <a:bodyPr anchor="ctr"/>
          <a:lstStyle/>
          <a:p>
            <a:pPr lvl="0"/>
            <a:r>
              <a:rPr lang="en-CA" dirty="0"/>
              <a:t>Author description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chemeClr val="tx2"/>
                </a:solidFill>
              </a:defRPr>
            </a:lvl1pPr>
          </a:lstStyle>
          <a:p>
            <a:r>
              <a:rPr lang="en-CA" dirty="0"/>
              <a:t>About the Author (1 author)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8296275" y="2405062"/>
            <a:ext cx="4673600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Author Name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8296275" y="5997575"/>
            <a:ext cx="4673600" cy="710539"/>
          </a:xfrm>
        </p:spPr>
        <p:txBody>
          <a:bodyPr anchor="b"/>
          <a:lstStyle>
            <a:lvl1pPr>
              <a:defRPr sz="2100"/>
            </a:lvl1pPr>
          </a:lstStyle>
          <a:p>
            <a:pPr lvl="0"/>
            <a:r>
              <a:rPr lang="en-CA" dirty="0"/>
              <a:t>Author email</a:t>
            </a:r>
          </a:p>
        </p:txBody>
      </p:sp>
    </p:spTree>
    <p:extLst>
      <p:ext uri="{BB962C8B-B14F-4D97-AF65-F5344CB8AC3E}">
        <p14:creationId xmlns:p14="http://schemas.microsoft.com/office/powerpoint/2010/main" val="1698127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Autho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29814" y="2405062"/>
            <a:ext cx="2167288" cy="2013003"/>
          </a:xfrm>
        </p:spPr>
        <p:txBody>
          <a:bodyPr/>
          <a:lstStyle/>
          <a:p>
            <a:r>
              <a:rPr lang="en-US" dirty="0"/>
              <a:t>Author Photo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3318933" y="3115733"/>
            <a:ext cx="4673448" cy="2387600"/>
          </a:xfrm>
        </p:spPr>
        <p:txBody>
          <a:bodyPr anchor="t"/>
          <a:lstStyle/>
          <a:p>
            <a:pPr lvl="0"/>
            <a:r>
              <a:rPr lang="en-CA" dirty="0"/>
              <a:t>Author description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About the Author (2 authors)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3318145" y="2405062"/>
            <a:ext cx="4673600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Author 1 Name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3318145" y="5503333"/>
            <a:ext cx="4673600" cy="710539"/>
          </a:xfrm>
        </p:spPr>
        <p:txBody>
          <a:bodyPr anchor="b"/>
          <a:lstStyle>
            <a:lvl1pPr>
              <a:defRPr sz="2100"/>
            </a:lvl1pPr>
          </a:lstStyle>
          <a:p>
            <a:pPr lvl="0"/>
            <a:r>
              <a:rPr lang="en-CA" dirty="0"/>
              <a:t>Author email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20" hasCustomPrompt="1"/>
          </p:nvPr>
        </p:nvSpPr>
        <p:spPr>
          <a:xfrm>
            <a:off x="8297171" y="2405062"/>
            <a:ext cx="2167288" cy="2013003"/>
          </a:xfrm>
        </p:spPr>
        <p:txBody>
          <a:bodyPr/>
          <a:lstStyle/>
          <a:p>
            <a:r>
              <a:rPr lang="en-US" dirty="0"/>
              <a:t>Author Photo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10786290" y="3115733"/>
            <a:ext cx="4673448" cy="2387600"/>
          </a:xfrm>
        </p:spPr>
        <p:txBody>
          <a:bodyPr anchor="t"/>
          <a:lstStyle/>
          <a:p>
            <a:pPr lvl="0"/>
            <a:r>
              <a:rPr lang="en-CA" dirty="0"/>
              <a:t>Author description</a:t>
            </a:r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10785502" y="2405062"/>
            <a:ext cx="4673600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Author 2 Name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23" hasCustomPrompt="1"/>
          </p:nvPr>
        </p:nvSpPr>
        <p:spPr>
          <a:xfrm>
            <a:off x="10785502" y="5503333"/>
            <a:ext cx="4673600" cy="710539"/>
          </a:xfrm>
        </p:spPr>
        <p:txBody>
          <a:bodyPr anchor="b"/>
          <a:lstStyle>
            <a:lvl1pPr>
              <a:defRPr sz="2100"/>
            </a:lvl1pPr>
          </a:lstStyle>
          <a:p>
            <a:pPr lvl="0"/>
            <a:r>
              <a:rPr lang="en-CA" dirty="0"/>
              <a:t>Author email</a:t>
            </a:r>
          </a:p>
        </p:txBody>
      </p:sp>
      <p:pic>
        <p:nvPicPr>
          <p:cNvPr id="15" name="Picture 14" descr="curtain-100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5826"/>
            <a:ext cx="16257588" cy="177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97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 Key Point w/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1-column key point text slide</a:t>
            </a:r>
            <a:endParaRPr lang="en-US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2404534"/>
            <a:ext cx="11615780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104841" y="735011"/>
            <a:ext cx="2339868" cy="6800322"/>
          </a:xfrm>
        </p:spPr>
        <p:txBody>
          <a:bodyPr/>
          <a:lstStyle>
            <a:lvl1pPr>
              <a:spcBef>
                <a:spcPts val="1700"/>
              </a:spcBef>
              <a:defRPr sz="2100">
                <a:solidFill>
                  <a:srgbClr val="589278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pic>
        <p:nvPicPr>
          <p:cNvPr id="14" name="Picture 13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5" name="Picture 14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6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832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 Key Point, No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660398"/>
            <a:ext cx="11615780" cy="6874935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A basic 1-column key point slide with no title. 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104841" y="735011"/>
            <a:ext cx="2339868" cy="6800322"/>
          </a:xfrm>
        </p:spPr>
        <p:txBody>
          <a:bodyPr/>
          <a:lstStyle>
            <a:lvl1pPr>
              <a:spcBef>
                <a:spcPts val="1700"/>
              </a:spcBef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pic>
        <p:nvPicPr>
          <p:cNvPr id="13" name="Picture 12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4" name="Picture 13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5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36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 Key Poi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2-column key point slide</a:t>
            </a:r>
            <a:endParaRPr lang="en-US" dirty="0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2404534"/>
            <a:ext cx="7162458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8297170" y="2404534"/>
            <a:ext cx="7147539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pic>
        <p:nvPicPr>
          <p:cNvPr id="17" name="Picture 16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8" name="Picture 17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9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18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 Key Point w/Subtitl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basic 2-column key point text slide with subtitles</a:t>
            </a:r>
            <a:endParaRPr lang="en-US" dirty="0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3115732"/>
            <a:ext cx="7162458" cy="4419601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8297170" y="3115732"/>
            <a:ext cx="7147539" cy="4419602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812883" y="2405062"/>
            <a:ext cx="7162458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8297170" y="2405062"/>
            <a:ext cx="7147539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pic>
        <p:nvPicPr>
          <p:cNvPr id="12" name="Picture 11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3" name="Picture 12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5" name="Slide Number Placeholder 8"/>
          <p:cNvSpPr>
            <a:spLocks noGrp="1"/>
          </p:cNvSpPr>
          <p:nvPr>
            <p:ph type="sldNum" sz="quarter" idx="20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022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 Key Poi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3-column key point slide</a:t>
            </a:r>
            <a:endParaRPr lang="en-US" dirty="0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2404534"/>
            <a:ext cx="4673339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807945" y="2404534"/>
            <a:ext cx="4644000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10786183" y="2404534"/>
            <a:ext cx="4673448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pic>
        <p:nvPicPr>
          <p:cNvPr id="11" name="Picture 10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2" name="Picture 11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3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52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 Key Point w/Subtitl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3-column key point slide with subtitles</a:t>
            </a:r>
            <a:endParaRPr lang="en-US" dirty="0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3115732"/>
            <a:ext cx="4673339" cy="4419601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807945" y="3115732"/>
            <a:ext cx="4644000" cy="4419601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10786183" y="3115732"/>
            <a:ext cx="4673448" cy="4419601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812883" y="2405062"/>
            <a:ext cx="4673338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5807945" y="2405062"/>
            <a:ext cx="4644000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10786183" y="2405062"/>
            <a:ext cx="4673338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pic>
        <p:nvPicPr>
          <p:cNvPr id="15" name="Picture 14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7" name="Picture 16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8" name="Slide Number Placeholder 8"/>
          <p:cNvSpPr>
            <a:spLocks noGrp="1"/>
          </p:cNvSpPr>
          <p:nvPr>
            <p:ph type="sldNum" sz="quarter" idx="21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566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-Point Key Poi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6-column key point slide</a:t>
            </a:r>
            <a:endParaRPr lang="en-US" dirty="0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2404534"/>
            <a:ext cx="4673339" cy="2409137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subject.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807945" y="2404534"/>
            <a:ext cx="4644000" cy="2409137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10786183" y="2404534"/>
            <a:ext cx="4673448" cy="2409137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812882" y="5130801"/>
            <a:ext cx="4673339" cy="2409137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subject.</a:t>
            </a: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5807945" y="5130801"/>
            <a:ext cx="4644000" cy="2409137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10786183" y="5130801"/>
            <a:ext cx="4673448" cy="2409137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pic>
        <p:nvPicPr>
          <p:cNvPr id="15" name="Picture 14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7" name="Picture 16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8" name="Slide Number Placeholder 8"/>
          <p:cNvSpPr>
            <a:spLocks noGrp="1"/>
          </p:cNvSpPr>
          <p:nvPr>
            <p:ph type="sldNum" sz="quarter" idx="21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480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-Point Key Point w/ Subtitl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6-point key point slide with subtitles</a:t>
            </a:r>
            <a:endParaRPr lang="en-US" dirty="0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3115733"/>
            <a:ext cx="4673339" cy="1697938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subject.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807945" y="3115733"/>
            <a:ext cx="4644000" cy="1697938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10786183" y="3115733"/>
            <a:ext cx="4673448" cy="1697938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812882" y="5858406"/>
            <a:ext cx="4673339" cy="1681532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subject.</a:t>
            </a: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5807945" y="5858406"/>
            <a:ext cx="4644000" cy="1681532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10786183" y="5858406"/>
            <a:ext cx="4673448" cy="1681532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subject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812883" y="2405062"/>
            <a:ext cx="4673338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18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5807945" y="2405062"/>
            <a:ext cx="4644000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10786183" y="2405062"/>
            <a:ext cx="4673338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2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812883" y="5147735"/>
            <a:ext cx="4673338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5807945" y="5147735"/>
            <a:ext cx="4644000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sp>
        <p:nvSpPr>
          <p:cNvPr id="22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10786183" y="5147735"/>
            <a:ext cx="4673338" cy="710671"/>
          </a:xfrm>
        </p:spPr>
        <p:txBody>
          <a:bodyPr/>
          <a:lstStyle>
            <a:lvl1pPr>
              <a:defRPr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Subtitle</a:t>
            </a:r>
          </a:p>
        </p:txBody>
      </p:sp>
      <p:pic>
        <p:nvPicPr>
          <p:cNvPr id="23" name="Picture 22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24" name="Picture 23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25" name="Slide Number Placeholder 8"/>
          <p:cNvSpPr>
            <a:spLocks noGrp="1"/>
          </p:cNvSpPr>
          <p:nvPr>
            <p:ph type="sldNum" sz="quarter" idx="27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38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 Bulk Content w/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1-column bulk content slide for long content.</a:t>
            </a:r>
            <a:endParaRPr lang="en-US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2404534"/>
            <a:ext cx="11615780" cy="5130800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Use this slide only for presentations that are being sent our for ample reading – never when using this as supporting slides for a stand-up presentation.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104841" y="735011"/>
            <a:ext cx="2339868" cy="6800322"/>
          </a:xfrm>
        </p:spPr>
        <p:txBody>
          <a:bodyPr/>
          <a:lstStyle>
            <a:lvl1pPr>
              <a:spcBef>
                <a:spcPts val="1700"/>
              </a:spcBef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pic>
        <p:nvPicPr>
          <p:cNvPr id="13" name="Picture 12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4" name="Picture 13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5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51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 Bulk Content, No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660398"/>
            <a:ext cx="11615780" cy="6874936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This is a 1-column bulk content slide without a title. Click to edit content. Use this slide only for presentations that are being sent our for ample reading – never when using this as supporting slides for a stand-up presentation.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104841" y="735011"/>
            <a:ext cx="2339868" cy="6800322"/>
          </a:xfrm>
        </p:spPr>
        <p:txBody>
          <a:bodyPr/>
          <a:lstStyle>
            <a:lvl1pPr>
              <a:spcBef>
                <a:spcPts val="1700"/>
              </a:spcBef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pic>
        <p:nvPicPr>
          <p:cNvPr id="14" name="Picture 13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5" name="Picture 14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6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3197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 Bulk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2-column bulk content slide for long content.</a:t>
            </a:r>
            <a:endParaRPr lang="en-US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3115732"/>
            <a:ext cx="7162458" cy="4419601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our for ample reading – never when using this as supporting slides for a stand-up presentation.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8297169" y="3115732"/>
            <a:ext cx="7147539" cy="4419601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our for ample reading – never when using this as supporting slides for a stand-up presentation.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812882" y="2405062"/>
            <a:ext cx="7162457" cy="710671"/>
          </a:xfrm>
        </p:spPr>
        <p:txBody>
          <a:bodyPr/>
          <a:lstStyle>
            <a:lvl1pPr>
              <a:defRPr sz="2100" b="1" baseline="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8297168" y="2405062"/>
            <a:ext cx="7147539" cy="710671"/>
          </a:xfrm>
        </p:spPr>
        <p:txBody>
          <a:bodyPr/>
          <a:lstStyle>
            <a:lvl1pPr>
              <a:defRPr sz="2100"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pic>
        <p:nvPicPr>
          <p:cNvPr id="17" name="Picture 16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8" name="Picture 17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9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7413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 Bulk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3-column bulk content slide for long content.</a:t>
            </a:r>
            <a:endParaRPr lang="en-US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3115732"/>
            <a:ext cx="4673339" cy="4419601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our for ample reading – never when using this as supporting slides for a stand-up presentation.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10786183" y="3115732"/>
            <a:ext cx="4658525" cy="4419601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our for ample reading – never when using this as supporting slides for a stand-up presentation.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812883" y="2405062"/>
            <a:ext cx="4673338" cy="710671"/>
          </a:xfrm>
        </p:spPr>
        <p:txBody>
          <a:bodyPr/>
          <a:lstStyle>
            <a:lvl1pPr>
              <a:defRPr sz="2100" b="1" baseline="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10786182" y="2405062"/>
            <a:ext cx="4658525" cy="710671"/>
          </a:xfrm>
        </p:spPr>
        <p:txBody>
          <a:bodyPr/>
          <a:lstStyle>
            <a:lvl1pPr>
              <a:defRPr sz="2100"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24" hasCustomPrompt="1"/>
          </p:nvPr>
        </p:nvSpPr>
        <p:spPr>
          <a:xfrm>
            <a:off x="5807947" y="3115732"/>
            <a:ext cx="4643998" cy="4419601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our for ample reading – never when using this as supporting slides for a stand-up presentation.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18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5807946" y="2405062"/>
            <a:ext cx="4643998" cy="710671"/>
          </a:xfrm>
        </p:spPr>
        <p:txBody>
          <a:bodyPr/>
          <a:lstStyle>
            <a:lvl1pPr>
              <a:defRPr sz="2100"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pic>
        <p:nvPicPr>
          <p:cNvPr id="19" name="Picture 18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20" name="Picture 19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21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1276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-Point Bulk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5"/>
          <p:cNvSpPr>
            <a:spLocks noGrp="1"/>
          </p:cNvSpPr>
          <p:nvPr>
            <p:ph type="body" sz="quarter" idx="30" hasCustomPrompt="1"/>
          </p:nvPr>
        </p:nvSpPr>
        <p:spPr>
          <a:xfrm>
            <a:off x="812882" y="5858405"/>
            <a:ext cx="4673339" cy="1697939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out for ample reading – never when using this as supporting slides for a stand-up presentation. </a:t>
            </a:r>
          </a:p>
        </p:txBody>
      </p:sp>
      <p:sp>
        <p:nvSpPr>
          <p:cNvPr id="28" name="Text Placeholder 5"/>
          <p:cNvSpPr>
            <a:spLocks noGrp="1"/>
          </p:cNvSpPr>
          <p:nvPr>
            <p:ph type="body" sz="quarter" idx="31" hasCustomPrompt="1"/>
          </p:nvPr>
        </p:nvSpPr>
        <p:spPr>
          <a:xfrm>
            <a:off x="10786183" y="5858405"/>
            <a:ext cx="4658525" cy="1697939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out for ample reading – never when using this as supporting slides for a stand-up presentation. 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812883" y="5147735"/>
            <a:ext cx="4673338" cy="710671"/>
          </a:xfrm>
        </p:spPr>
        <p:txBody>
          <a:bodyPr/>
          <a:lstStyle>
            <a:lvl1pPr>
              <a:defRPr sz="2100" b="1" baseline="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30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10786182" y="5147735"/>
            <a:ext cx="4658525" cy="710671"/>
          </a:xfrm>
        </p:spPr>
        <p:txBody>
          <a:bodyPr/>
          <a:lstStyle>
            <a:lvl1pPr>
              <a:defRPr sz="2100"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31" name="Text Placeholder 5"/>
          <p:cNvSpPr>
            <a:spLocks noGrp="1"/>
          </p:cNvSpPr>
          <p:nvPr>
            <p:ph type="body" sz="quarter" idx="34" hasCustomPrompt="1"/>
          </p:nvPr>
        </p:nvSpPr>
        <p:spPr>
          <a:xfrm>
            <a:off x="5807947" y="5858405"/>
            <a:ext cx="4643998" cy="1697939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out for ample reading – never when using this as supporting slides for a stand-up presentation. </a:t>
            </a:r>
          </a:p>
        </p:txBody>
      </p:sp>
      <p:sp>
        <p:nvSpPr>
          <p:cNvPr id="32" name="Text Placeholder 6"/>
          <p:cNvSpPr>
            <a:spLocks noGrp="1"/>
          </p:cNvSpPr>
          <p:nvPr>
            <p:ph type="body" sz="quarter" idx="35" hasCustomPrompt="1"/>
          </p:nvPr>
        </p:nvSpPr>
        <p:spPr>
          <a:xfrm>
            <a:off x="5807946" y="5147735"/>
            <a:ext cx="4643998" cy="710671"/>
          </a:xfrm>
        </p:spPr>
        <p:txBody>
          <a:bodyPr/>
          <a:lstStyle>
            <a:lvl1pPr>
              <a:defRPr sz="2100"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6-point bulk content slide for long content.</a:t>
            </a:r>
            <a:endParaRPr lang="en-US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3115732"/>
            <a:ext cx="4673339" cy="1697939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out for ample reading – never when using this as supporting slides for a stand-up presentation. </a:t>
            </a:r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10786183" y="3115732"/>
            <a:ext cx="4658525" cy="1697939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out for ample reading – never when using this as supporting slides for a stand-up presentation. 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812883" y="2405062"/>
            <a:ext cx="4673338" cy="710671"/>
          </a:xfrm>
        </p:spPr>
        <p:txBody>
          <a:bodyPr/>
          <a:lstStyle>
            <a:lvl1pPr>
              <a:defRPr sz="2100" b="1" baseline="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10786182" y="2405062"/>
            <a:ext cx="4658525" cy="710671"/>
          </a:xfrm>
        </p:spPr>
        <p:txBody>
          <a:bodyPr/>
          <a:lstStyle>
            <a:lvl1pPr>
              <a:defRPr sz="2100"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24" hasCustomPrompt="1"/>
          </p:nvPr>
        </p:nvSpPr>
        <p:spPr>
          <a:xfrm>
            <a:off x="5807947" y="3115732"/>
            <a:ext cx="4643998" cy="1697939"/>
          </a:xfrm>
        </p:spPr>
        <p:txBody>
          <a:bodyPr/>
          <a:lstStyle>
            <a:lvl1pPr>
              <a:spcBef>
                <a:spcPts val="1704"/>
              </a:spcBef>
              <a:defRPr sz="2100" baseline="0"/>
            </a:lvl1pPr>
            <a:lvl2pPr>
              <a:defRPr sz="2100"/>
            </a:lvl2pPr>
            <a:lvl3pPr marL="2020367" indent="-457200">
              <a:buFont typeface="Arial"/>
              <a:buChar char="•"/>
              <a:defRPr sz="2100"/>
            </a:lvl3pPr>
            <a:lvl4pPr>
              <a:spcBef>
                <a:spcPts val="900"/>
              </a:spcBef>
              <a:defRPr sz="1600"/>
            </a:lvl4pPr>
          </a:lstStyle>
          <a:p>
            <a:pPr lvl="0"/>
            <a:r>
              <a:rPr lang="en-CA" dirty="0"/>
              <a:t>Click to edit content. Use this slide only for presentations that are being sent out for ample reading – never when using this as supporting slides for a stand-up presentation. </a:t>
            </a:r>
          </a:p>
        </p:txBody>
      </p:sp>
      <p:sp>
        <p:nvSpPr>
          <p:cNvPr id="18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5807946" y="2405062"/>
            <a:ext cx="4643998" cy="710671"/>
          </a:xfrm>
        </p:spPr>
        <p:txBody>
          <a:bodyPr/>
          <a:lstStyle>
            <a:lvl1pPr>
              <a:defRPr sz="2100" b="1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Bulk content columns always have subtitles</a:t>
            </a:r>
          </a:p>
        </p:txBody>
      </p:sp>
      <p:pic>
        <p:nvPicPr>
          <p:cNvPr id="33" name="Picture 32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34" name="Picture 33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35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3717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Numbers Lar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812882" y="3860800"/>
            <a:ext cx="4673339" cy="3679138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the figure above.</a:t>
            </a:r>
          </a:p>
        </p:txBody>
      </p:sp>
      <p:sp>
        <p:nvSpPr>
          <p:cNvPr id="23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5807945" y="3860800"/>
            <a:ext cx="4644000" cy="3679138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the figure above.</a:t>
            </a:r>
          </a:p>
        </p:txBody>
      </p:sp>
      <p:sp>
        <p:nvSpPr>
          <p:cNvPr id="26" name="Text Placeholder 5"/>
          <p:cNvSpPr>
            <a:spLocks noGrp="1"/>
          </p:cNvSpPr>
          <p:nvPr>
            <p:ph type="body" sz="quarter" idx="23" hasCustomPrompt="1"/>
          </p:nvPr>
        </p:nvSpPr>
        <p:spPr>
          <a:xfrm>
            <a:off x="10786183" y="3860800"/>
            <a:ext cx="4673448" cy="3679138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the figure above.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812881" y="2475441"/>
            <a:ext cx="4673340" cy="1226329"/>
          </a:xfrm>
        </p:spPr>
        <p:txBody>
          <a:bodyPr anchor="b"/>
          <a:lstStyle>
            <a:lvl1pPr>
              <a:lnSpc>
                <a:spcPct val="80000"/>
              </a:lnSpc>
              <a:defRPr sz="112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##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5807945" y="2475441"/>
            <a:ext cx="4643999" cy="1226329"/>
          </a:xfrm>
        </p:spPr>
        <p:txBody>
          <a:bodyPr anchor="b"/>
          <a:lstStyle>
            <a:lvl1pPr>
              <a:lnSpc>
                <a:spcPct val="80000"/>
              </a:lnSpc>
              <a:defRPr sz="112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##%</a:t>
            </a:r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2" hasCustomPrompt="1"/>
          </p:nvPr>
        </p:nvSpPr>
        <p:spPr>
          <a:xfrm>
            <a:off x="10786183" y="2475441"/>
            <a:ext cx="4673448" cy="1226329"/>
          </a:xfrm>
        </p:spPr>
        <p:txBody>
          <a:bodyPr anchor="b"/>
          <a:lstStyle>
            <a:lvl1pPr>
              <a:lnSpc>
                <a:spcPct val="80000"/>
              </a:lnSpc>
              <a:defRPr sz="112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#,###</a:t>
            </a:r>
          </a:p>
        </p:txBody>
      </p: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key numbers slide for short numbers.</a:t>
            </a:r>
            <a:endParaRPr lang="en-US" dirty="0"/>
          </a:p>
        </p:txBody>
      </p:sp>
      <p:pic>
        <p:nvPicPr>
          <p:cNvPr id="33" name="Picture 32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34" name="Picture 33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35" name="Slide Number Placeholder 8"/>
          <p:cNvSpPr>
            <a:spLocks noGrp="1"/>
          </p:cNvSpPr>
          <p:nvPr>
            <p:ph type="sldNum" sz="quarter" idx="24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6428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Numbers Mediu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812882" y="3701769"/>
            <a:ext cx="4673339" cy="3838169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the figure above.</a:t>
            </a:r>
          </a:p>
        </p:txBody>
      </p:sp>
      <p:sp>
        <p:nvSpPr>
          <p:cNvPr id="23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5807945" y="3701769"/>
            <a:ext cx="4644000" cy="3838169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the figure above.</a:t>
            </a:r>
          </a:p>
        </p:txBody>
      </p:sp>
      <p:sp>
        <p:nvSpPr>
          <p:cNvPr id="26" name="Text Placeholder 5"/>
          <p:cNvSpPr>
            <a:spLocks noGrp="1"/>
          </p:cNvSpPr>
          <p:nvPr>
            <p:ph type="body" sz="quarter" idx="23" hasCustomPrompt="1"/>
          </p:nvPr>
        </p:nvSpPr>
        <p:spPr>
          <a:xfrm>
            <a:off x="10786183" y="3701769"/>
            <a:ext cx="4673448" cy="3838169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very brief points about one the figure above.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812881" y="2441575"/>
            <a:ext cx="4673340" cy="1260195"/>
          </a:xfrm>
        </p:spPr>
        <p:txBody>
          <a:bodyPr anchor="t"/>
          <a:lstStyle>
            <a:lvl1pPr>
              <a:lnSpc>
                <a:spcPct val="80000"/>
              </a:lnSpc>
              <a:defRPr sz="72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$##,###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5807945" y="2475441"/>
            <a:ext cx="4643999" cy="1226329"/>
          </a:xfrm>
        </p:spPr>
        <p:txBody>
          <a:bodyPr anchor="t"/>
          <a:lstStyle>
            <a:lvl1pPr>
              <a:lnSpc>
                <a:spcPct val="80000"/>
              </a:lnSpc>
              <a:defRPr sz="72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#,####%</a:t>
            </a:r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2" hasCustomPrompt="1"/>
          </p:nvPr>
        </p:nvSpPr>
        <p:spPr>
          <a:xfrm>
            <a:off x="10786183" y="2475441"/>
            <a:ext cx="4673448" cy="1226329"/>
          </a:xfrm>
        </p:spPr>
        <p:txBody>
          <a:bodyPr anchor="t"/>
          <a:lstStyle>
            <a:lvl1pPr>
              <a:lnSpc>
                <a:spcPct val="80000"/>
              </a:lnSpc>
              <a:defRPr sz="72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#,###,####</a:t>
            </a:r>
          </a:p>
        </p:txBody>
      </p: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key numbers slide for long numbers.</a:t>
            </a:r>
            <a:endParaRPr lang="en-US" dirty="0"/>
          </a:p>
        </p:txBody>
      </p:sp>
      <p:pic>
        <p:nvPicPr>
          <p:cNvPr id="15" name="Picture 14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6" name="Picture 15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7" name="Slide Number Placeholder 8"/>
          <p:cNvSpPr>
            <a:spLocks noGrp="1"/>
          </p:cNvSpPr>
          <p:nvPr>
            <p:ph type="sldNum" sz="quarter" idx="24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607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Points with Ico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812882" y="4538133"/>
            <a:ext cx="4673339" cy="3001805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a brief point, illustrated by the icon above.</a:t>
            </a:r>
          </a:p>
        </p:txBody>
      </p:sp>
      <p:sp>
        <p:nvSpPr>
          <p:cNvPr id="23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5807945" y="4538133"/>
            <a:ext cx="4644000" cy="3001805"/>
          </a:xfrm>
        </p:spPr>
        <p:txBody>
          <a:bodyPr/>
          <a:lstStyle>
            <a:lvl1pPr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a brief point, illustrated by the icon above.</a:t>
            </a:r>
          </a:p>
        </p:txBody>
      </p:sp>
      <p:sp>
        <p:nvSpPr>
          <p:cNvPr id="26" name="Text Placeholder 5"/>
          <p:cNvSpPr>
            <a:spLocks noGrp="1"/>
          </p:cNvSpPr>
          <p:nvPr>
            <p:ph type="body" sz="quarter" idx="23" hasCustomPrompt="1"/>
          </p:nvPr>
        </p:nvSpPr>
        <p:spPr>
          <a:xfrm>
            <a:off x="10786183" y="4538133"/>
            <a:ext cx="4673448" cy="3001805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/>
            </a:lvl4pPr>
          </a:lstStyle>
          <a:p>
            <a:pPr lvl="0"/>
            <a:r>
              <a:rPr lang="en-CA" dirty="0"/>
              <a:t>Click to edit content. Use this slide for a brief point, illustrated by the icon above.</a:t>
            </a:r>
          </a:p>
        </p:txBody>
      </p: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chemeClr val="accent1"/>
                </a:solidFill>
              </a:defRPr>
            </a:lvl1pPr>
          </a:lstStyle>
          <a:p>
            <a:r>
              <a:rPr lang="en-CA" dirty="0"/>
              <a:t>This is a key point slide with icons to illustrate points.</a:t>
            </a:r>
            <a:endParaRPr lang="en-US" dirty="0"/>
          </a:p>
        </p:txBody>
      </p:sp>
      <p:sp>
        <p:nvSpPr>
          <p:cNvPr id="12" name="Oval 11"/>
          <p:cNvSpPr/>
          <p:nvPr userDrawn="1"/>
        </p:nvSpPr>
        <p:spPr>
          <a:xfrm>
            <a:off x="728135" y="2454806"/>
            <a:ext cx="1755775" cy="1755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icture Placeholder 3"/>
          <p:cNvSpPr>
            <a:spLocks noGrp="1" noChangeAspect="1"/>
          </p:cNvSpPr>
          <p:nvPr>
            <p:ph type="pic" sz="quarter" idx="26" hasCustomPrompt="1"/>
          </p:nvPr>
        </p:nvSpPr>
        <p:spPr>
          <a:xfrm>
            <a:off x="1173631" y="2900693"/>
            <a:ext cx="864783" cy="864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Icon</a:t>
            </a:r>
          </a:p>
        </p:txBody>
      </p:sp>
      <p:sp>
        <p:nvSpPr>
          <p:cNvPr id="14" name="Oval 13"/>
          <p:cNvSpPr/>
          <p:nvPr userDrawn="1"/>
        </p:nvSpPr>
        <p:spPr>
          <a:xfrm>
            <a:off x="5723280" y="2454806"/>
            <a:ext cx="1755775" cy="1755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3"/>
          <p:cNvSpPr>
            <a:spLocks noGrp="1" noChangeAspect="1"/>
          </p:cNvSpPr>
          <p:nvPr>
            <p:ph type="pic" sz="quarter" idx="27" hasCustomPrompt="1"/>
          </p:nvPr>
        </p:nvSpPr>
        <p:spPr>
          <a:xfrm>
            <a:off x="6168776" y="2900693"/>
            <a:ext cx="864782" cy="864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Icon</a:t>
            </a:r>
          </a:p>
        </p:txBody>
      </p:sp>
      <p:sp>
        <p:nvSpPr>
          <p:cNvPr id="16" name="Oval 15"/>
          <p:cNvSpPr/>
          <p:nvPr userDrawn="1"/>
        </p:nvSpPr>
        <p:spPr>
          <a:xfrm>
            <a:off x="10701518" y="2454806"/>
            <a:ext cx="1755775" cy="1755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Picture Placeholder 3"/>
          <p:cNvSpPr>
            <a:spLocks noGrp="1" noChangeAspect="1"/>
          </p:cNvSpPr>
          <p:nvPr>
            <p:ph type="pic" sz="quarter" idx="28" hasCustomPrompt="1"/>
          </p:nvPr>
        </p:nvSpPr>
        <p:spPr>
          <a:xfrm>
            <a:off x="11147405" y="2900693"/>
            <a:ext cx="864000" cy="864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Icon</a:t>
            </a:r>
          </a:p>
        </p:txBody>
      </p:sp>
      <p:pic>
        <p:nvPicPr>
          <p:cNvPr id="18" name="Picture 17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9" name="Picture 18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20" name="Slide Number Placeholder 8"/>
          <p:cNvSpPr>
            <a:spLocks noGrp="1"/>
          </p:cNvSpPr>
          <p:nvPr>
            <p:ph type="sldNum" sz="quarter" idx="2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6315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woosh-8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3845"/>
            <a:ext cx="16257588" cy="1739093"/>
          </a:xfrm>
          <a:prstGeom prst="rect">
            <a:avLst/>
          </a:prstGeom>
        </p:spPr>
      </p:pic>
      <p:sp>
        <p:nvSpPr>
          <p:cNvPr id="5" name="Media Placeholder 4"/>
          <p:cNvSpPr>
            <a:spLocks noGrp="1"/>
          </p:cNvSpPr>
          <p:nvPr>
            <p:ph type="media" sz="quarter" idx="10" hasCustomPrompt="1"/>
          </p:nvPr>
        </p:nvSpPr>
        <p:spPr>
          <a:xfrm>
            <a:off x="3287077" y="829734"/>
            <a:ext cx="9683434" cy="750146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this icon to insert a video</a:t>
            </a:r>
          </a:p>
        </p:txBody>
      </p:sp>
    </p:spTree>
    <p:extLst>
      <p:ext uri="{BB962C8B-B14F-4D97-AF65-F5344CB8AC3E}">
        <p14:creationId xmlns:p14="http://schemas.microsoft.com/office/powerpoint/2010/main" val="18803090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 or Stats V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woosh-8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3845"/>
            <a:ext cx="16257588" cy="1739093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805366" y="838200"/>
            <a:ext cx="14646856" cy="74676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87077" y="2787076"/>
            <a:ext cx="9683434" cy="3492669"/>
          </a:xfrm>
        </p:spPr>
        <p:txBody>
          <a:bodyPr/>
          <a:lstStyle>
            <a:lvl1pPr algn="ctr">
              <a:lnSpc>
                <a:spcPct val="110000"/>
              </a:lnSpc>
              <a:defRPr sz="4800" baseline="0">
                <a:solidFill>
                  <a:srgbClr val="599A83"/>
                </a:solidFill>
              </a:defRPr>
            </a:lvl1pPr>
          </a:lstStyle>
          <a:p>
            <a:r>
              <a:rPr lang="en-CA" dirty="0"/>
              <a:t>Enter an impressive statistic or fact. e.g. 98% of Algonquin students have been hired immediately after graduation.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287077" y="2125170"/>
            <a:ext cx="9683434" cy="510712"/>
          </a:xfrm>
        </p:spPr>
        <p:txBody>
          <a:bodyPr anchor="ctr"/>
          <a:lstStyle>
            <a:lvl1pPr algn="ctr">
              <a:lnSpc>
                <a:spcPct val="100000"/>
              </a:lnSpc>
              <a:defRPr sz="21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CA" dirty="0"/>
              <a:t>THIS IS THE TITLE OF YOUR STATISTIC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3287077" y="6561978"/>
            <a:ext cx="9683434" cy="388804"/>
          </a:xfrm>
        </p:spPr>
        <p:txBody>
          <a:bodyPr anchor="ctr"/>
          <a:lstStyle>
            <a:lvl1pPr algn="ctr">
              <a:defRPr sz="1600"/>
            </a:lvl1pPr>
          </a:lstStyle>
          <a:p>
            <a:pPr lvl="0"/>
            <a:r>
              <a:rPr lang="en-CA" dirty="0"/>
              <a:t>THIS IS A SPACE FOR A CITATION OR SOURCE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3703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 or Stats V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woosh-8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3845"/>
            <a:ext cx="16257588" cy="1739093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287077" y="2787076"/>
            <a:ext cx="9683434" cy="3492669"/>
          </a:xfrm>
        </p:spPr>
        <p:txBody>
          <a:bodyPr/>
          <a:lstStyle>
            <a:lvl1pPr algn="ctr">
              <a:lnSpc>
                <a:spcPct val="110000"/>
              </a:lnSpc>
              <a:defRPr sz="4800" baseline="0">
                <a:solidFill>
                  <a:srgbClr val="A6C8BC"/>
                </a:solidFill>
              </a:defRPr>
            </a:lvl1pPr>
          </a:lstStyle>
          <a:p>
            <a:r>
              <a:rPr lang="en-CA" dirty="0"/>
              <a:t>Enter an impressive statistic or fact. e.g. 98% of Algonquin students have been hired immediately after graduation.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287077" y="2125170"/>
            <a:ext cx="9683434" cy="510712"/>
          </a:xfrm>
        </p:spPr>
        <p:txBody>
          <a:bodyPr anchor="ctr"/>
          <a:lstStyle>
            <a:lvl1pPr algn="ctr">
              <a:lnSpc>
                <a:spcPct val="100000"/>
              </a:lnSpc>
              <a:defRPr sz="2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CA" dirty="0"/>
              <a:t>THIS IS THE TITLE OF YOUR STATISTIC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3287077" y="6561978"/>
            <a:ext cx="9683434" cy="388804"/>
          </a:xfrm>
        </p:spPr>
        <p:txBody>
          <a:bodyPr anchor="ctr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CA" dirty="0"/>
              <a:t>THIS IS A SPACE FOR A CITATION OR SOURCE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0235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 or Stats V3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mpus-scape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65700"/>
            <a:ext cx="16256000" cy="4178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3287077" y="1313874"/>
            <a:ext cx="9683434" cy="3492669"/>
          </a:xfrm>
        </p:spPr>
        <p:txBody>
          <a:bodyPr/>
          <a:lstStyle>
            <a:lvl1pPr algn="ctr">
              <a:lnSpc>
                <a:spcPct val="110000"/>
              </a:lnSpc>
              <a:defRPr sz="4800" baseline="0">
                <a:solidFill>
                  <a:srgbClr val="A6C8BC"/>
                </a:solidFill>
              </a:defRPr>
            </a:lvl1pPr>
          </a:lstStyle>
          <a:p>
            <a:r>
              <a:rPr lang="en-CA" dirty="0"/>
              <a:t>Enter an impressive statistic or fact. e.g. We raised $1,000,000 this year. Highlight a number by making it bold and white.</a:t>
            </a:r>
            <a:endParaRPr lang="en-US" dirty="0"/>
          </a:p>
        </p:txBody>
      </p:sp>
      <p:sp>
        <p:nvSpPr>
          <p:cNvPr id="6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287077" y="651968"/>
            <a:ext cx="9683434" cy="510712"/>
          </a:xfrm>
        </p:spPr>
        <p:txBody>
          <a:bodyPr anchor="ctr"/>
          <a:lstStyle>
            <a:lvl1pPr algn="ctr">
              <a:lnSpc>
                <a:spcPct val="100000"/>
              </a:lnSpc>
              <a:defRPr sz="2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CA" dirty="0"/>
              <a:t>THIS IS THE TITLE OF YOUR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9924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 or Stats V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mpus-scape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65700"/>
            <a:ext cx="16256000" cy="4178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3287077" y="1313874"/>
            <a:ext cx="9683434" cy="3492669"/>
          </a:xfrm>
        </p:spPr>
        <p:txBody>
          <a:bodyPr/>
          <a:lstStyle>
            <a:lvl1pPr algn="ctr">
              <a:lnSpc>
                <a:spcPct val="110000"/>
              </a:lnSpc>
              <a:defRPr sz="4800" baseline="0">
                <a:solidFill>
                  <a:srgbClr val="599A83"/>
                </a:solidFill>
              </a:defRPr>
            </a:lvl1pPr>
          </a:lstStyle>
          <a:p>
            <a:r>
              <a:rPr lang="en-CA" dirty="0"/>
              <a:t>Enter an impressive statistic or fact. e.g. We raised $1,000,000 this year. Highlight a number by making it bold and 100% green.</a:t>
            </a:r>
            <a:endParaRPr lang="en-US" dirty="0"/>
          </a:p>
        </p:txBody>
      </p:sp>
      <p:sp>
        <p:nvSpPr>
          <p:cNvPr id="6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287077" y="651968"/>
            <a:ext cx="9683434" cy="510712"/>
          </a:xfrm>
        </p:spPr>
        <p:txBody>
          <a:bodyPr anchor="ctr"/>
          <a:lstStyle>
            <a:lvl1pPr algn="ctr">
              <a:lnSpc>
                <a:spcPct val="100000"/>
              </a:lnSpc>
              <a:defRPr sz="21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CA" dirty="0"/>
              <a:t>THIS IS THE TITLE OF YOUR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6990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 or Stats v5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127735" cy="4571404"/>
          </a:xfrm>
          <a:solidFill>
            <a:schemeClr val="bg2"/>
          </a:solidFill>
          <a:ln>
            <a:noFill/>
          </a:ln>
        </p:spPr>
        <p:txBody>
          <a:bodyPr/>
          <a:lstStyle>
            <a:lvl1pPr algn="ctr">
              <a:defRPr baseline="0">
                <a:ln>
                  <a:noFill/>
                </a:ln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this icon to insert a background photo, the resize this box so it covers the whole screen. Make sure it’s good quality.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2980794" y="2552251"/>
            <a:ext cx="10296000" cy="4039500"/>
          </a:xfrm>
          <a:solidFill>
            <a:srgbClr val="FFFFFF"/>
          </a:solidFill>
          <a:ln>
            <a:noFill/>
          </a:ln>
          <a:effectLst>
            <a:outerShdw blurRad="381000" dir="2700000" sx="98000" sy="98000" algn="tl" rotWithShape="0">
              <a:srgbClr val="000000">
                <a:alpha val="85000"/>
              </a:srgbClr>
            </a:outerShdw>
          </a:effectLst>
        </p:spPr>
        <p:txBody>
          <a:bodyPr lIns="324000" tIns="1080000" rIns="324000" bIns="1080000"/>
          <a:lstStyle>
            <a:lvl1pPr algn="ctr">
              <a:lnSpc>
                <a:spcPct val="90000"/>
              </a:lnSpc>
              <a:defRPr sz="11200">
                <a:solidFill>
                  <a:srgbClr val="599A83"/>
                </a:solidFill>
              </a:defRPr>
            </a:lvl1pPr>
          </a:lstStyle>
          <a:p>
            <a:r>
              <a:rPr lang="en-CA" dirty="0"/>
              <a:t>$#,###,###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301893" y="3012628"/>
            <a:ext cx="9653802" cy="510712"/>
          </a:xfrm>
        </p:spPr>
        <p:txBody>
          <a:bodyPr anchor="ctr"/>
          <a:lstStyle>
            <a:lvl1pPr algn="ctr">
              <a:lnSpc>
                <a:spcPct val="100000"/>
              </a:lnSpc>
              <a:defRPr sz="2100" b="1" baseline="0">
                <a:solidFill>
                  <a:srgbClr val="00673E"/>
                </a:solidFill>
              </a:defRPr>
            </a:lvl1pPr>
          </a:lstStyle>
          <a:p>
            <a:pPr lvl="0"/>
            <a:r>
              <a:rPr lang="en-CA" dirty="0"/>
              <a:t>THIS IS THE TITLE OF YOUR STATISTIC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3301893" y="5643918"/>
            <a:ext cx="9653802" cy="388804"/>
          </a:xfrm>
        </p:spPr>
        <p:txBody>
          <a:bodyPr anchor="ctr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CA" dirty="0"/>
              <a:t>THIS IS A SPACE FOR A CITATION OR SOURCE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1046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-Aligned Image with Text +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12882" y="2404534"/>
            <a:ext cx="7484181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7484182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A slide with a right-aligned image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3318825" y="6267279"/>
            <a:ext cx="4978238" cy="1268053"/>
          </a:xfrm>
        </p:spPr>
        <p:txBody>
          <a:bodyPr anchor="b"/>
          <a:lstStyle>
            <a:lvl1pPr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9346896" y="853030"/>
            <a:ext cx="6910691" cy="668230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on this icon to insert a photo.</a:t>
            </a:r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9346896" y="5489054"/>
            <a:ext cx="5029037" cy="778226"/>
          </a:xfrm>
          <a:solidFill>
            <a:srgbClr val="43B02A"/>
          </a:solidFill>
          <a:ln>
            <a:noFill/>
          </a:ln>
        </p:spPr>
        <p:txBody>
          <a:bodyPr wrap="square" lIns="252000" tIns="252000" rIns="252000" bIns="252000" anchor="ctr">
            <a:spAutoFit/>
          </a:bodyPr>
          <a:lstStyle>
            <a:lvl1pPr>
              <a:lnSpc>
                <a:spcPct val="80000"/>
              </a:lnSpc>
              <a:defRPr sz="2100" b="1" baseline="0">
                <a:ln>
                  <a:noFill/>
                </a:ln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en-CA" dirty="0"/>
              <a:t>Optional short caption here</a:t>
            </a:r>
            <a:endParaRPr lang="en-US" dirty="0"/>
          </a:p>
        </p:txBody>
      </p:sp>
      <p:pic>
        <p:nvPicPr>
          <p:cNvPr id="15" name="Picture 14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6" name="Picture 15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7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347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-Aligned Image with Text +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7992382" y="2404534"/>
            <a:ext cx="7484181" cy="5130800"/>
          </a:xfrm>
        </p:spPr>
        <p:txBody>
          <a:bodyPr/>
          <a:lstStyle>
            <a:lvl1pPr>
              <a:spcBef>
                <a:spcPts val="1600"/>
              </a:spcBef>
              <a:defRPr baseline="0"/>
            </a:lvl1pPr>
            <a:lvl3pPr marL="2020367" indent="-457200">
              <a:buFont typeface="Arial"/>
              <a:buChar char="•"/>
              <a:defRPr/>
            </a:lvl3pPr>
            <a:lvl4pPr>
              <a:spcBef>
                <a:spcPts val="1104"/>
              </a:spcBef>
              <a:defRPr>
                <a:solidFill>
                  <a:srgbClr val="599A83"/>
                </a:solidFill>
              </a:defRPr>
            </a:lvl4pPr>
          </a:lstStyle>
          <a:p>
            <a:pPr lvl="0"/>
            <a:r>
              <a:rPr lang="en-CA" dirty="0"/>
              <a:t>Click to edit content. Keep in minimal on key point slides. Bullets are available for hierarchy.</a:t>
            </a:r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992381" y="768365"/>
            <a:ext cx="7484182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A slide with a left-aligned image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992381" y="6267279"/>
            <a:ext cx="4978238" cy="1268053"/>
          </a:xfrm>
        </p:spPr>
        <p:txBody>
          <a:bodyPr anchor="b"/>
          <a:lstStyle>
            <a:lvl1pPr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853030"/>
            <a:ext cx="6910691" cy="668230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on this icon to insert a photo.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5489054"/>
            <a:ext cx="5029037" cy="778226"/>
          </a:xfrm>
          <a:solidFill>
            <a:srgbClr val="43B02A"/>
          </a:solidFill>
          <a:ln>
            <a:noFill/>
          </a:ln>
        </p:spPr>
        <p:txBody>
          <a:bodyPr wrap="square" lIns="252000" tIns="252000" rIns="252000" bIns="252000" anchor="ctr">
            <a:spAutoFit/>
          </a:bodyPr>
          <a:lstStyle>
            <a:lvl1pPr>
              <a:lnSpc>
                <a:spcPct val="80000"/>
              </a:lnSpc>
              <a:defRPr sz="2100" b="1" baseline="0">
                <a:ln>
                  <a:noFill/>
                </a:ln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en-CA" dirty="0"/>
              <a:t>Optional short caption here</a:t>
            </a:r>
            <a:endParaRPr lang="en-US" dirty="0"/>
          </a:p>
        </p:txBody>
      </p:sp>
      <p:pic>
        <p:nvPicPr>
          <p:cNvPr id="16" name="Picture 15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7" name="Picture 16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8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5459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186" y="0"/>
            <a:ext cx="16256402" cy="9144000"/>
          </a:xfrm>
        </p:spPr>
        <p:txBody>
          <a:bodyPr/>
          <a:lstStyle>
            <a:lvl1pPr marL="0" indent="0">
              <a:buNone/>
              <a:defRPr sz="4000" baseline="0"/>
            </a:lvl1pPr>
            <a:lvl2pPr marL="781583" indent="0">
              <a:buNone/>
              <a:defRPr sz="4800"/>
            </a:lvl2pPr>
            <a:lvl3pPr marL="1563167" indent="0">
              <a:buNone/>
              <a:defRPr sz="4100"/>
            </a:lvl3pPr>
            <a:lvl4pPr marL="2344750" indent="0">
              <a:buNone/>
              <a:defRPr sz="3400"/>
            </a:lvl4pPr>
            <a:lvl5pPr marL="3126334" indent="0">
              <a:buNone/>
              <a:defRPr sz="3400"/>
            </a:lvl5pPr>
            <a:lvl6pPr marL="3907917" indent="0">
              <a:buNone/>
              <a:defRPr sz="3400"/>
            </a:lvl6pPr>
            <a:lvl7pPr marL="4689500" indent="0">
              <a:buNone/>
              <a:defRPr sz="3400"/>
            </a:lvl7pPr>
            <a:lvl8pPr marL="5471084" indent="0">
              <a:buNone/>
              <a:defRPr sz="3400"/>
            </a:lvl8pPr>
            <a:lvl9pPr marL="6252667" indent="0">
              <a:buNone/>
              <a:defRPr sz="3400"/>
            </a:lvl9pPr>
          </a:lstStyle>
          <a:p>
            <a:r>
              <a:rPr lang="en-US" dirty="0"/>
              <a:t>Click on this icon to insert a photo.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" y="6313857"/>
            <a:ext cx="7958408" cy="759384"/>
          </a:xfrm>
          <a:solidFill>
            <a:srgbClr val="43B02A"/>
          </a:solidFill>
          <a:ln>
            <a:noFill/>
          </a:ln>
        </p:spPr>
        <p:txBody>
          <a:bodyPr wrap="square" lIns="252000" tIns="180000" rIns="252000" bIns="252000" anchor="ctr">
            <a:spAutoFit/>
          </a:bodyPr>
          <a:lstStyle>
            <a:lvl1pPr>
              <a:lnSpc>
                <a:spcPct val="100000"/>
              </a:lnSpc>
              <a:defRPr sz="2100" b="1" baseline="0">
                <a:ln>
                  <a:noFill/>
                </a:ln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en-CA" dirty="0"/>
              <a:t>Optional short caption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585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woosh-85.eps"/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3845"/>
            <a:ext cx="16257588" cy="1739093"/>
          </a:xfrm>
          <a:prstGeom prst="rect">
            <a:avLst/>
          </a:prstGeom>
        </p:spPr>
      </p:pic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8332918" y="829734"/>
            <a:ext cx="7111897" cy="6696000"/>
          </a:xfrm>
        </p:spPr>
        <p:txBody>
          <a:bodyPr/>
          <a:lstStyle/>
          <a:p>
            <a:r>
              <a:rPr lang="en-US" dirty="0"/>
              <a:t>Click on this icon to insert a photo.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829707" y="829734"/>
            <a:ext cx="7145633" cy="6696000"/>
          </a:xfrm>
        </p:spPr>
        <p:txBody>
          <a:bodyPr/>
          <a:lstStyle/>
          <a:p>
            <a:r>
              <a:rPr lang="en-US" dirty="0"/>
              <a:t>Click on this icon to insert a photo.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829707" y="5498998"/>
            <a:ext cx="4673447" cy="778226"/>
          </a:xfrm>
          <a:solidFill>
            <a:srgbClr val="43B02A"/>
          </a:solidFill>
          <a:ln>
            <a:noFill/>
          </a:ln>
        </p:spPr>
        <p:txBody>
          <a:bodyPr wrap="square" lIns="252000" tIns="252000" rIns="252000" bIns="252000" anchor="ctr">
            <a:spAutoFit/>
          </a:bodyPr>
          <a:lstStyle>
            <a:lvl1pPr>
              <a:lnSpc>
                <a:spcPct val="80000"/>
              </a:lnSpc>
              <a:defRPr sz="2100" b="1">
                <a:ln>
                  <a:noFill/>
                </a:ln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en-CA" dirty="0"/>
              <a:t>Optional short caption here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8" hasCustomPrompt="1"/>
          </p:nvPr>
        </p:nvSpPr>
        <p:spPr>
          <a:xfrm>
            <a:off x="8332919" y="5498998"/>
            <a:ext cx="4654526" cy="778226"/>
          </a:xfrm>
          <a:solidFill>
            <a:srgbClr val="43B02A"/>
          </a:solidFill>
          <a:ln>
            <a:noFill/>
          </a:ln>
        </p:spPr>
        <p:txBody>
          <a:bodyPr wrap="square" lIns="252000" tIns="252000" rIns="252000" bIns="252000" anchor="ctr">
            <a:spAutoFit/>
          </a:bodyPr>
          <a:lstStyle>
            <a:lvl1pPr>
              <a:lnSpc>
                <a:spcPct val="80000"/>
              </a:lnSpc>
              <a:defRPr sz="2100" b="1">
                <a:ln>
                  <a:noFill/>
                </a:ln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en-CA" dirty="0"/>
              <a:t>Optional short caption here</a:t>
            </a:r>
            <a:endParaRPr lang="en-US" dirty="0"/>
          </a:p>
        </p:txBody>
      </p:sp>
      <p:pic>
        <p:nvPicPr>
          <p:cNvPr id="16" name="Picture 15" descr="green-bar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17" name="Picture 16" descr="ac-icon.ep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8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62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Descri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woosh-85.eps"/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4193"/>
            <a:ext cx="16257588" cy="1739093"/>
          </a:xfrm>
          <a:prstGeom prst="rect">
            <a:avLst/>
          </a:prstGeom>
        </p:spPr>
      </p:pic>
      <p:sp>
        <p:nvSpPr>
          <p:cNvPr id="12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829707" y="829734"/>
            <a:ext cx="11598955" cy="6696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on this icon to insert a photo.</a:t>
            </a:r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829707" y="5498998"/>
            <a:ext cx="4673447" cy="778226"/>
          </a:xfrm>
          <a:solidFill>
            <a:srgbClr val="43B02A"/>
          </a:solidFill>
          <a:ln>
            <a:noFill/>
          </a:ln>
        </p:spPr>
        <p:txBody>
          <a:bodyPr wrap="square" lIns="252000" tIns="252000" rIns="252000" bIns="252000" anchor="ctr">
            <a:spAutoFit/>
          </a:bodyPr>
          <a:lstStyle>
            <a:lvl1pPr>
              <a:lnSpc>
                <a:spcPct val="80000"/>
              </a:lnSpc>
              <a:defRPr sz="2100" b="1">
                <a:ln>
                  <a:noFill/>
                </a:ln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en-CA" dirty="0"/>
              <a:t>Optional short caption here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104841" y="735011"/>
            <a:ext cx="2339868" cy="6800322"/>
          </a:xfrm>
        </p:spPr>
        <p:txBody>
          <a:bodyPr/>
          <a:lstStyle>
            <a:lvl1pPr>
              <a:spcBef>
                <a:spcPts val="1700"/>
              </a:spcBef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pic>
        <p:nvPicPr>
          <p:cNvPr id="19" name="Picture 18" descr="green-bar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20" name="Picture 19" descr="ac-icon.ep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21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2200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+ Title and Descri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woosh-85.eps"/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4193"/>
            <a:ext cx="16257588" cy="1739093"/>
          </a:xfrm>
          <a:prstGeom prst="rect">
            <a:avLst/>
          </a:prstGeom>
        </p:spPr>
      </p:pic>
      <p:sp>
        <p:nvSpPr>
          <p:cNvPr id="13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829708" y="2404534"/>
            <a:ext cx="9459088" cy="5121200"/>
          </a:xfrm>
        </p:spPr>
        <p:txBody>
          <a:bodyPr/>
          <a:lstStyle/>
          <a:p>
            <a:r>
              <a:rPr lang="en-US" dirty="0"/>
              <a:t>Click on this icon to insert a graphic.</a:t>
            </a: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graphic slide with a title and optional annotation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104841" y="735011"/>
            <a:ext cx="2339868" cy="6800322"/>
          </a:xfrm>
        </p:spPr>
        <p:txBody>
          <a:bodyPr/>
          <a:lstStyle>
            <a:lvl1pPr>
              <a:spcBef>
                <a:spcPts val="1700"/>
              </a:spcBef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  <p:pic>
        <p:nvPicPr>
          <p:cNvPr id="24" name="Picture 23" descr="green-bar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25" name="Picture 24" descr="ac-icon.ep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26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130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r Char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een-bar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1201"/>
            <a:ext cx="16256000" cy="819342"/>
          </a:xfrm>
          <a:prstGeom prst="rect">
            <a:avLst/>
          </a:prstGeom>
        </p:spPr>
      </p:pic>
      <p:pic>
        <p:nvPicPr>
          <p:cNvPr id="8" name="Picture 7" descr="ac-ico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717" y="8595468"/>
            <a:ext cx="394669" cy="290809"/>
          </a:xfrm>
          <a:prstGeom prst="rect">
            <a:avLst/>
          </a:prstGeom>
        </p:spPr>
      </p:pic>
      <p:sp>
        <p:nvSpPr>
          <p:cNvPr id="13" name="Slide Number Placeholder 8"/>
          <p:cNvSpPr>
            <a:spLocks noGrp="1"/>
          </p:cNvSpPr>
          <p:nvPr>
            <p:ph type="sldNum" sz="quarter" idx="19"/>
          </p:nvPr>
        </p:nvSpPr>
        <p:spPr>
          <a:xfrm>
            <a:off x="199082" y="8497455"/>
            <a:ext cx="529132" cy="48683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DEF3F5F5-7776-394F-A41F-3BAFC9CC9F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812881" y="768365"/>
            <a:ext cx="9475914" cy="1335973"/>
          </a:xfrm>
        </p:spPr>
        <p:txBody>
          <a:bodyPr anchor="t">
            <a:noAutofit/>
          </a:bodyPr>
          <a:lstStyle>
            <a:lvl1pPr>
              <a:defRPr sz="4800" b="1"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This is a chart or table slide with optional annotation</a:t>
            </a:r>
            <a:endParaRPr lang="en-US" dirty="0"/>
          </a:p>
        </p:txBody>
      </p:sp>
      <p:sp>
        <p:nvSpPr>
          <p:cNvPr id="17" name="Table Placeholder 3"/>
          <p:cNvSpPr>
            <a:spLocks noGrp="1"/>
          </p:cNvSpPr>
          <p:nvPr>
            <p:ph type="tbl" sz="quarter" idx="20" hasCustomPrompt="1"/>
          </p:nvPr>
        </p:nvSpPr>
        <p:spPr>
          <a:xfrm>
            <a:off x="812800" y="2405063"/>
            <a:ext cx="9475788" cy="512127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on the icon to insert a table or chart.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104841" y="735011"/>
            <a:ext cx="2339868" cy="6800322"/>
          </a:xfrm>
        </p:spPr>
        <p:txBody>
          <a:bodyPr/>
          <a:lstStyle>
            <a:lvl1pPr>
              <a:spcBef>
                <a:spcPts val="1700"/>
              </a:spcBef>
              <a:defRPr sz="2100">
                <a:solidFill>
                  <a:srgbClr val="599A83"/>
                </a:solidFill>
              </a:defRPr>
            </a:lvl1pPr>
          </a:lstStyle>
          <a:p>
            <a:pPr lvl="0"/>
            <a:r>
              <a:rPr lang="en-CA" dirty="0"/>
              <a:t>An optional annotation or extra information text box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023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ro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948421" y="3117806"/>
            <a:ext cx="10360746" cy="2612172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4800" baseline="0">
                <a:solidFill>
                  <a:schemeClr val="accent5"/>
                </a:solidFill>
              </a:defRPr>
            </a:lvl1pPr>
            <a:lvl2pPr marL="781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5631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344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126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907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689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471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252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dirty="0"/>
              <a:t>Questions? Put your contact prompt message and your email here.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320943" y="2082794"/>
            <a:ext cx="9615704" cy="1018079"/>
          </a:xfrm>
        </p:spPr>
        <p:txBody>
          <a:bodyPr anchor="b"/>
          <a:lstStyle>
            <a:lvl1pPr algn="ctr">
              <a:defRPr baseline="0">
                <a:solidFill>
                  <a:srgbClr val="00673E"/>
                </a:solidFill>
              </a:defRPr>
            </a:lvl1pPr>
          </a:lstStyle>
          <a:p>
            <a:r>
              <a:rPr lang="en-CA" dirty="0"/>
              <a:t>Thank you message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320941" y="6017839"/>
            <a:ext cx="9615706" cy="462413"/>
          </a:xfrm>
        </p:spPr>
        <p:txBody>
          <a:bodyPr anchor="t"/>
          <a:lstStyle>
            <a:lvl1pPr algn="ctr"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CA" dirty="0" err="1"/>
              <a:t>www.algonquincollege.com</a:t>
            </a:r>
            <a:r>
              <a:rPr lang="en-CA" dirty="0"/>
              <a:t>/</a:t>
            </a:r>
            <a:r>
              <a:rPr lang="en-CA" dirty="0" err="1"/>
              <a:t>relevantURL</a:t>
            </a:r>
            <a:endParaRPr lang="en-US" dirty="0"/>
          </a:p>
        </p:txBody>
      </p:sp>
      <p:pic>
        <p:nvPicPr>
          <p:cNvPr id="13" name="Picture 12" descr="ac-icon-green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683" y="828547"/>
            <a:ext cx="635142" cy="467999"/>
          </a:xfrm>
          <a:prstGeom prst="rect">
            <a:avLst/>
          </a:prstGeom>
        </p:spPr>
      </p:pic>
      <p:pic>
        <p:nvPicPr>
          <p:cNvPr id="14" name="Picture 13" descr="curtain-100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5826"/>
            <a:ext cx="16257588" cy="177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083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360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8/8/2019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3902" y="7822842"/>
            <a:ext cx="734961" cy="48683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271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80" y="666518"/>
            <a:ext cx="14631829" cy="146708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CA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80" y="2133600"/>
            <a:ext cx="14631829" cy="520453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CA" dirty="0"/>
              <a:t>Click to edit Master text styles</a:t>
            </a:r>
          </a:p>
          <a:p>
            <a:pPr lvl="1"/>
            <a:r>
              <a:rPr lang="en-CA" dirty="0"/>
              <a:t>First level</a:t>
            </a:r>
          </a:p>
          <a:p>
            <a:pPr lvl="2"/>
            <a:r>
              <a:rPr lang="en-CA" dirty="0"/>
              <a:t>Second level</a:t>
            </a:r>
          </a:p>
          <a:p>
            <a:pPr lvl="0"/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80" y="8475135"/>
            <a:ext cx="1180185" cy="48683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21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24084-422A-4246-8522-ECCBA4948A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788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79" r:id="rId3"/>
    <p:sldLayoutId id="2147483686" r:id="rId4"/>
    <p:sldLayoutId id="2147483650" r:id="rId5"/>
    <p:sldLayoutId id="2147483693" r:id="rId6"/>
    <p:sldLayoutId id="2147483685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4" r:id="rId14"/>
    <p:sldLayoutId id="2147483695" r:id="rId15"/>
    <p:sldLayoutId id="2147483696" r:id="rId16"/>
    <p:sldLayoutId id="2147483697" r:id="rId17"/>
    <p:sldLayoutId id="2147483677" r:id="rId18"/>
    <p:sldLayoutId id="2147483698" r:id="rId19"/>
    <p:sldLayoutId id="2147483699" r:id="rId20"/>
    <p:sldLayoutId id="2147483682" r:id="rId21"/>
    <p:sldLayoutId id="2147483654" r:id="rId22"/>
    <p:sldLayoutId id="2147483662" r:id="rId23"/>
    <p:sldLayoutId id="2147483683" r:id="rId24"/>
    <p:sldLayoutId id="2147483684" r:id="rId25"/>
    <p:sldLayoutId id="2147483664" r:id="rId26"/>
    <p:sldLayoutId id="2147483700" r:id="rId27"/>
    <p:sldLayoutId id="2147483701" r:id="rId28"/>
    <p:sldLayoutId id="2147483657" r:id="rId29"/>
    <p:sldLayoutId id="2147483674" r:id="rId30"/>
    <p:sldLayoutId id="2147483675" r:id="rId31"/>
    <p:sldLayoutId id="2147483681" r:id="rId32"/>
    <p:sldLayoutId id="2147483667" r:id="rId33"/>
    <p:sldLayoutId id="2147483680" r:id="rId34"/>
    <p:sldLayoutId id="2147483702" r:id="rId35"/>
    <p:sldLayoutId id="2147483703" r:id="rId36"/>
  </p:sldLayoutIdLst>
  <p:hf hdr="0" ftr="0" dt="0"/>
  <p:txStyles>
    <p:titleStyle>
      <a:lvl1pPr algn="l" defTabSz="781583" rtl="0" eaLnBrk="1" latinLnBrk="0" hangingPunct="1">
        <a:lnSpc>
          <a:spcPct val="80000"/>
        </a:lnSpc>
        <a:spcBef>
          <a:spcPct val="0"/>
        </a:spcBef>
        <a:buNone/>
        <a:defRPr sz="7200" kern="120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0" indent="0" algn="l" defTabSz="781583" rtl="0" eaLnBrk="1" latinLnBrk="0" hangingPunct="1">
        <a:lnSpc>
          <a:spcPct val="110000"/>
        </a:lnSpc>
        <a:spcBef>
          <a:spcPct val="20000"/>
        </a:spcBef>
        <a:buClr>
          <a:schemeClr val="accent2"/>
        </a:buClr>
        <a:buFontTx/>
        <a:buNone/>
        <a:defRPr sz="3200" kern="1200">
          <a:solidFill>
            <a:schemeClr val="accent5"/>
          </a:solidFill>
          <a:latin typeface="+mn-lt"/>
          <a:ea typeface="+mn-ea"/>
          <a:cs typeface="+mn-cs"/>
        </a:defRPr>
      </a:lvl1pPr>
      <a:lvl2pPr marL="1270073" indent="-488490" algn="l" defTabSz="781583" rtl="0" eaLnBrk="1" latinLnBrk="0" hangingPunct="1">
        <a:lnSpc>
          <a:spcPct val="110000"/>
        </a:lnSpc>
        <a:spcBef>
          <a:spcPct val="20000"/>
        </a:spcBef>
        <a:buClr>
          <a:schemeClr val="accent2"/>
        </a:buClr>
        <a:buSzPct val="75000"/>
        <a:buFont typeface="Arial"/>
        <a:buChar char="•"/>
        <a:defRPr sz="3200" kern="1200">
          <a:solidFill>
            <a:schemeClr val="accent5"/>
          </a:solidFill>
          <a:latin typeface="+mn-lt"/>
          <a:ea typeface="+mn-ea"/>
          <a:cs typeface="+mn-cs"/>
        </a:defRPr>
      </a:lvl2pPr>
      <a:lvl3pPr marL="2020367" indent="-457200" algn="l" defTabSz="781583" rtl="0" eaLnBrk="1" latinLnBrk="0" hangingPunct="1">
        <a:lnSpc>
          <a:spcPct val="110000"/>
        </a:lnSpc>
        <a:spcBef>
          <a:spcPct val="20000"/>
        </a:spcBef>
        <a:buClr>
          <a:schemeClr val="accent2"/>
        </a:buClr>
        <a:buSzPct val="60000"/>
        <a:buFont typeface="Wingdings" charset="2"/>
        <a:buChar char="§"/>
        <a:defRPr sz="3200" kern="1200" baseline="0">
          <a:solidFill>
            <a:schemeClr val="accent5"/>
          </a:solidFill>
          <a:latin typeface="+mn-lt"/>
          <a:ea typeface="+mn-ea"/>
          <a:cs typeface="+mn-cs"/>
        </a:defRPr>
      </a:lvl3pPr>
      <a:lvl4pPr marL="2735542" indent="-390792" algn="l" defTabSz="781583" rtl="0" eaLnBrk="1" latinLnBrk="0" hangingPunct="1">
        <a:lnSpc>
          <a:spcPct val="120000"/>
        </a:lnSpc>
        <a:spcBef>
          <a:spcPct val="20000"/>
        </a:spcBef>
        <a:buClr>
          <a:schemeClr val="accent2"/>
        </a:buClr>
        <a:buSzPct val="90000"/>
        <a:buFont typeface="Arial"/>
        <a:buChar char="–"/>
        <a:defRPr sz="21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3517125" indent="-390792" algn="l" defTabSz="781583" rtl="0" eaLnBrk="1" latinLnBrk="0" hangingPunct="1">
        <a:spcBef>
          <a:spcPct val="20000"/>
        </a:spcBef>
        <a:buFont typeface="Arial"/>
        <a:buChar char="»"/>
        <a:defRPr sz="3400" kern="1200">
          <a:solidFill>
            <a:schemeClr val="accent5"/>
          </a:solidFill>
          <a:latin typeface="+mn-lt"/>
          <a:ea typeface="+mn-ea"/>
          <a:cs typeface="+mn-cs"/>
        </a:defRPr>
      </a:lvl5pPr>
      <a:lvl6pPr marL="4298709" indent="-390792" algn="l" defTabSz="781583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5080292" indent="-390792" algn="l" defTabSz="781583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5861876" indent="-390792" algn="l" defTabSz="781583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6643459" indent="-390792" algn="l" defTabSz="781583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81583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563167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344750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126334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3907917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6pPr>
      <a:lvl7pPr marL="4689500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7pPr>
      <a:lvl8pPr marL="5471084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8pPr>
      <a:lvl9pPr marL="6252667" algn="l" defTabSz="781583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CST8215 – 19S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Week 2 – Entities, Attributes </a:t>
            </a:r>
            <a:r>
              <a:rPr lang="en-US"/>
              <a:t>&amp; Relationships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March 15, 2019</a:t>
            </a:r>
          </a:p>
        </p:txBody>
      </p:sp>
    </p:spTree>
    <p:extLst>
      <p:ext uri="{BB962C8B-B14F-4D97-AF65-F5344CB8AC3E}">
        <p14:creationId xmlns:p14="http://schemas.microsoft.com/office/powerpoint/2010/main" val="3695813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EA7AD23-8EC7-42DC-80A9-F80AF6A7E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data modeling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F548DCC-69EF-4FF2-B2E4-D4109D7BB87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Requirements gathering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Exploring data structures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Uses entities, instances and attributes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DFC548-356B-494F-90AC-EF77D8C31E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CFF1FE-7000-4134-9E13-9ABFE573BDE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299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3710E-64A2-49A8-8B18-4733AC909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the different models?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85CC3-023F-414D-8F14-09EB227A506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There are 3 major models.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Conceptual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Logical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Physical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E62A77-83A5-4F75-983D-63B4D842830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671CC3-11AC-4ED0-B8E8-724F929C91B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239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9A10B-45D0-47F5-B44C-73FC65FBA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Conceptual diagrams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FA42E-B2B7-4D64-B277-7328752DF98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Includes </a:t>
            </a:r>
            <a:r>
              <a:rPr lang="en-US" dirty="0">
                <a:solidFill>
                  <a:srgbClr val="0070C0"/>
                </a:solidFill>
              </a:rPr>
              <a:t>important entities and relationships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May or may not list the attributes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If </a:t>
            </a:r>
            <a:r>
              <a:rPr lang="en-US" dirty="0">
                <a:solidFill>
                  <a:srgbClr val="0070C0"/>
                </a:solidFill>
              </a:rPr>
              <a:t>regular conceptual, then no attributes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If </a:t>
            </a:r>
            <a:r>
              <a:rPr lang="en-US" dirty="0">
                <a:solidFill>
                  <a:srgbClr val="0070C0"/>
                </a:solidFill>
              </a:rPr>
              <a:t>extended conceptual, then you have attributes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No primary keys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6A0ACD-7B16-45CE-BB73-C76DF639A82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618125-E78E-4B64-A1F6-E52685BDDB4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055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805BE-49E3-4BCA-AD26-9195D1046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Logical diagrams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ADBF0F-2D00-416A-8A5D-7B10E7F74FE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Includes all entities and relationships </a:t>
            </a:r>
            <a:r>
              <a:rPr lang="en-US" dirty="0"/>
              <a:t>among them.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All attributes </a:t>
            </a:r>
            <a:r>
              <a:rPr lang="en-US" dirty="0"/>
              <a:t>for each entity are specified.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The primary key</a:t>
            </a:r>
            <a:r>
              <a:rPr lang="en-US" dirty="0"/>
              <a:t> for each entity is specified.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/>
              <a:t>Foreign keys (</a:t>
            </a:r>
            <a:r>
              <a:rPr lang="en-US" dirty="0">
                <a:solidFill>
                  <a:srgbClr val="0070C0"/>
                </a:solidFill>
              </a:rPr>
              <a:t>keys identifying the relationship between different entities</a:t>
            </a:r>
            <a:r>
              <a:rPr lang="en-US" dirty="0"/>
              <a:t>) are specified.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Normalization occurs at this level. 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93AC5-1E5C-4DC9-BCF0-BD8034650F9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156A1E-59E0-4D54-85F4-E24FB778BF5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968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9CCAB-6055-44F2-8928-767020B01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diagram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32BF-A852-4EEF-B05B-FB314A2BF96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Specification all tables and columns</a:t>
            </a:r>
            <a:r>
              <a:rPr lang="en-US" dirty="0"/>
              <a:t>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/>
              <a:t>Foreign keys are used to identify relationships between tables.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Denormalization </a:t>
            </a:r>
            <a:r>
              <a:rPr lang="en-US" dirty="0"/>
              <a:t>may occur based on user requirements.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Physical considerations</a:t>
            </a:r>
            <a:r>
              <a:rPr lang="en-US" dirty="0"/>
              <a:t> may cause the </a:t>
            </a:r>
            <a:r>
              <a:rPr lang="en-US" dirty="0">
                <a:solidFill>
                  <a:srgbClr val="0070C0"/>
                </a:solidFill>
              </a:rPr>
              <a:t>physical data model </a:t>
            </a:r>
            <a:r>
              <a:rPr lang="en-US" dirty="0"/>
              <a:t>to be quite </a:t>
            </a:r>
            <a:r>
              <a:rPr lang="en-US" dirty="0">
                <a:solidFill>
                  <a:srgbClr val="0070C0"/>
                </a:solidFill>
              </a:rPr>
              <a:t>different from the logical data model</a:t>
            </a:r>
            <a:r>
              <a:rPr lang="en-US" dirty="0"/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Physical data model will be different for different RDBMS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17CF15-B224-4955-A097-36E84640E7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FA1F6-134B-4266-B314-080DF5EED01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461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3E8E9-B07C-49F5-9F1C-705302566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Terminology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5B887A-F4D5-4053-8098-4B3B8EDCAE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Database design terminology can be a complex affair, however there are some basics that will cover 90% of your needs.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553D58-0B31-4D25-857D-745BFD711A8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C807ED-96E3-4922-B1D1-D355C0D318F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520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7D96249-4D2F-4D48-B842-E3FD4C3C6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Entity Type / Entity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94300B4-4F7B-4BF5-8AAE-87B2874FA40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2 names, same thing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Represents a collection of data such as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People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Places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Things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Events</a:t>
            </a:r>
          </a:p>
          <a:p>
            <a:pPr lvl="1" indent="0">
              <a:buNone/>
            </a:pP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8720A28-CE37-4EE4-A985-A64F39BBE69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C6B89B-3E80-4E1F-903B-05B0EF00E2B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2473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C2458-DA37-4054-835D-0C1DF9092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Entity Instance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ACE178-911D-48D8-8353-8C46271F1C3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dirty="0">
                <a:solidFill>
                  <a:srgbClr val="0070C0"/>
                </a:solidFill>
              </a:rPr>
              <a:t>single occurrence of an entity type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For example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Entity (type) is student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Entity Instance is a </a:t>
            </a:r>
            <a:r>
              <a:rPr lang="en-US" dirty="0">
                <a:solidFill>
                  <a:srgbClr val="0070C0"/>
                </a:solidFill>
              </a:rPr>
              <a:t>single student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CBBE4B-374A-4B23-AF3E-055CDC6D77A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0CB725-C918-4B5D-BB53-2B898E3F399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261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1E0FC-DC88-4E2E-8447-410337789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Strong Entity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F023D-2DFD-49F9-AB41-46858145623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strong entity is an entity that </a:t>
            </a:r>
            <a:r>
              <a:rPr lang="en-US" dirty="0">
                <a:solidFill>
                  <a:srgbClr val="0070C0"/>
                </a:solidFill>
              </a:rPr>
              <a:t>is not dependent on another entity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Always </a:t>
            </a:r>
            <a:r>
              <a:rPr lang="en-US" dirty="0">
                <a:solidFill>
                  <a:srgbClr val="0070C0"/>
                </a:solidFill>
              </a:rPr>
              <a:t>has a primary key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Each instance could be uniquely identified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9B846-9C7A-417C-9FF7-7B95624526B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43A58E-BFC9-4000-BF2D-ABACE6EBC76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944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5C604-06A7-4B87-8DCF-694384E81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Weak Entity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0363-4D92-4B27-8789-08545F97C69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Depends on the existence of a </a:t>
            </a:r>
            <a:r>
              <a:rPr lang="en-US" dirty="0">
                <a:solidFill>
                  <a:srgbClr val="0070C0"/>
                </a:solidFill>
              </a:rPr>
              <a:t>strong entity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An instance of a weak entity cannot exist without a matching instance in a strong entity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Has </a:t>
            </a:r>
            <a:r>
              <a:rPr lang="en-US" dirty="0">
                <a:solidFill>
                  <a:srgbClr val="0070C0"/>
                </a:solidFill>
              </a:rPr>
              <a:t>partial keys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Uses identifying relationships (more on this later)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BA5681-E71B-4A73-B339-CA6564D9FED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128304-DC5A-426C-8B4A-2A2B6E1B666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544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1E61A-260F-4236-A17A-19349B051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Attributes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06B92-B990-455D-B8DF-B5D55645F48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2882" y="2404534"/>
            <a:ext cx="11615780" cy="51308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Attributes </a:t>
            </a:r>
            <a:r>
              <a:rPr lang="en-US" dirty="0">
                <a:solidFill>
                  <a:srgbClr val="0070C0"/>
                </a:solidFill>
              </a:rPr>
              <a:t>describe an entity </a:t>
            </a:r>
            <a:r>
              <a:rPr lang="en-US" dirty="0"/>
              <a:t>(type)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Should be cohesive to your data needs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Required vs. Optional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Required means that for an entity instance to exist the attribute must have a value.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Optional, not so much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EE28AA-4C31-4EBB-8491-31843D4FAD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22E859-AF53-4AF5-8A96-633523F7651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482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9BA96-A517-4E94-9E7C-708A34A38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Attributes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EA449-74B0-4A73-914A-12453FDA3F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Simple vs. Composite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Simple </a:t>
            </a:r>
            <a:r>
              <a:rPr lang="en-US" dirty="0"/>
              <a:t>is a regular atomic piece of data.  </a:t>
            </a:r>
            <a:r>
              <a:rPr lang="en-US" dirty="0">
                <a:solidFill>
                  <a:srgbClr val="0070C0"/>
                </a:solidFill>
              </a:rPr>
              <a:t>It cannot be broken down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Composite</a:t>
            </a:r>
            <a:r>
              <a:rPr lang="en-US" dirty="0"/>
              <a:t> is made of multiple pieces. i.e. an </a:t>
            </a:r>
            <a:r>
              <a:rPr lang="en-US" dirty="0">
                <a:solidFill>
                  <a:srgbClr val="0070C0"/>
                </a:solidFill>
              </a:rPr>
              <a:t>address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Composite attributes </a:t>
            </a:r>
            <a:r>
              <a:rPr lang="en-US" dirty="0"/>
              <a:t>can only exist at the </a:t>
            </a:r>
            <a:r>
              <a:rPr lang="en-US" dirty="0">
                <a:solidFill>
                  <a:srgbClr val="0070C0"/>
                </a:solidFill>
              </a:rPr>
              <a:t>conceptual and logical levels.</a:t>
            </a:r>
            <a:r>
              <a:rPr lang="en-US" dirty="0"/>
              <a:t>  They –must- </a:t>
            </a:r>
            <a:r>
              <a:rPr lang="en-US" dirty="0">
                <a:solidFill>
                  <a:srgbClr val="0070C0"/>
                </a:solidFill>
              </a:rPr>
              <a:t>be exploded into component parts in the physical design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C774A5-8A8E-43C5-9272-CAB40B47592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BB335C-D42E-489C-A6A3-A2BE8E964B0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160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E05C8-7957-46D5-84BD-9269E7E12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Attributes 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68ADD1-EE4A-4C90-8A43-B94B90F63F1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Single valued vs. Multivalued attributes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/>
              <a:t>Single valued attributes </a:t>
            </a:r>
            <a:r>
              <a:rPr lang="en-US" dirty="0">
                <a:solidFill>
                  <a:srgbClr val="0070C0"/>
                </a:solidFill>
              </a:rPr>
              <a:t>only contains a single value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Multivalued </a:t>
            </a:r>
            <a:r>
              <a:rPr lang="en-US" dirty="0"/>
              <a:t>is a list of values. A.K.A. a repeating group such as a list of skills an employee has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Multi valued attributes are converted into their own entities (type)/table during normalization</a:t>
            </a:r>
          </a:p>
          <a:p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324C62-9E29-4789-8118-A11266354A9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986C66-EBF5-420B-B11F-BC96410EE4EC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836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1C974-798E-4A37-93B6-A518F37FF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Attributes 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58840B-FC13-44E3-9652-BDEC74E689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2881" y="2404534"/>
            <a:ext cx="14511785" cy="51308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Stored vs. Derived Attributes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Stored attribute is an attribute that actually stores a value</a:t>
            </a:r>
            <a:r>
              <a:rPr lang="en-US" dirty="0"/>
              <a:t>. i.e. date of birth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Derived attributes can be calculated from the values in a stored attribute</a:t>
            </a:r>
            <a:r>
              <a:rPr lang="en-US" dirty="0"/>
              <a:t>.  i.e. age (today – date of birth = age)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Derived attributes can exist in the conceptual and logical stages</a:t>
            </a:r>
            <a:r>
              <a:rPr lang="en-US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Often derived attributes are </a:t>
            </a:r>
            <a:r>
              <a:rPr lang="en-US" dirty="0">
                <a:solidFill>
                  <a:srgbClr val="0070C0"/>
                </a:solidFill>
              </a:rPr>
              <a:t>discarded in the physical design</a:t>
            </a:r>
            <a:r>
              <a:rPr lang="en-US" dirty="0"/>
              <a:t>, except for performance reasons.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1A6F06-5915-4E03-A50B-B1B78EEF7CE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376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ABE50-C460-4CC5-A40B-E7657E8E6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Attributes 5 &amp; Keys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DC6953-9CE5-4438-8A42-9FC20CC3CD9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82" y="2319866"/>
            <a:ext cx="9888985" cy="5029201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Identifier attributes A.K.A. keys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Made up of one or more attributes</a:t>
            </a:r>
          </a:p>
          <a:p>
            <a:pPr marL="1727273" lvl="1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Multi attribute identifiers </a:t>
            </a:r>
            <a:r>
              <a:rPr lang="en-US" dirty="0"/>
              <a:t>are known as composite identifier or </a:t>
            </a:r>
            <a:r>
              <a:rPr lang="en-US" dirty="0">
                <a:solidFill>
                  <a:srgbClr val="0070C0"/>
                </a:solidFill>
              </a:rPr>
              <a:t>compound key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D1E884-C66D-4E21-ACFC-87097ED5353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847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AF48B-ED4E-4BEE-9D25-11690CB7B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2 – Candidate and Primary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FAACD6-1310-423D-A9D0-B6058D6AA5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0070C0"/>
                </a:solidFill>
              </a:rPr>
              <a:t>A composite key </a:t>
            </a:r>
            <a:r>
              <a:rPr lang="en-CA" dirty="0"/>
              <a:t>is a key that contains </a:t>
            </a:r>
            <a:r>
              <a:rPr lang="en-CA" dirty="0">
                <a:solidFill>
                  <a:srgbClr val="0070C0"/>
                </a:solidFill>
              </a:rPr>
              <a:t>two or more attributes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0070C0"/>
                </a:solidFill>
              </a:rPr>
              <a:t>Candidate keys </a:t>
            </a:r>
            <a:r>
              <a:rPr lang="en-CA" dirty="0"/>
              <a:t>are </a:t>
            </a:r>
            <a:r>
              <a:rPr lang="en-CA" dirty="0">
                <a:solidFill>
                  <a:srgbClr val="0070C0"/>
                </a:solidFill>
              </a:rPr>
              <a:t>keys that uniquely identify each row in a relation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 smtClean="0"/>
              <a:t>The primary keys is the candidate key that is chosen as the key that will actually be used by the DBMS to uniquely identify each row in a relation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3EFF6A-99D0-4FC8-98E5-53B2264B1E4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B173BE-A5EF-42BA-B705-DC76442163FC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10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745FD-A306-41B4-ABD9-EF1879DDB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2 - Identifiers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E5462-7529-42AD-9AAD-AFC76FB5EC8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</a:rPr>
              <a:t>Choose Identifiers that</a:t>
            </a:r>
          </a:p>
          <a:p>
            <a:pPr marL="1727273" lvl="1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70C0"/>
                </a:solidFill>
              </a:rPr>
              <a:t>Will not change in value</a:t>
            </a:r>
          </a:p>
          <a:p>
            <a:pPr marL="1727273" lvl="1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70C0"/>
                </a:solidFill>
              </a:rPr>
              <a:t>Will not be null</a:t>
            </a:r>
          </a:p>
          <a:p>
            <a:pPr marL="457200" indent="-4572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</a:rPr>
              <a:t>Avoid intelligent identifiers (e.g., </a:t>
            </a:r>
            <a:r>
              <a:rPr lang="en-US" sz="2800" dirty="0">
                <a:solidFill>
                  <a:srgbClr val="0070C0"/>
                </a:solidFill>
              </a:rPr>
              <a:t>containing locations or people that might change)</a:t>
            </a:r>
          </a:p>
          <a:p>
            <a:pPr marL="457200" indent="-4572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</a:rPr>
              <a:t>Substitute new, simple keys for long, composite keys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CD7FD4-7CD1-4C52-A3E5-7321E330940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521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DC3F6-3513-41F2-AED2-8C450B0B9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4 – Surrogate keys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A34239-466F-4426-A6FD-8AD506327A4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0070C0"/>
                </a:solidFill>
              </a:rPr>
              <a:t>A column with a unique, DBMS assigned identifier that has been added to a table to be the primary key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/>
              <a:t>The </a:t>
            </a:r>
            <a:r>
              <a:rPr lang="en-CA" dirty="0">
                <a:solidFill>
                  <a:srgbClr val="0070C0"/>
                </a:solidFill>
              </a:rPr>
              <a:t>unique values </a:t>
            </a:r>
            <a:r>
              <a:rPr lang="en-CA" dirty="0"/>
              <a:t>of the surrogate key are assigned by the DBMS each time a row is added and the </a:t>
            </a:r>
            <a:r>
              <a:rPr lang="en-CA" dirty="0">
                <a:solidFill>
                  <a:srgbClr val="0070C0"/>
                </a:solidFill>
              </a:rPr>
              <a:t>values never change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/>
              <a:t>Surrogate keys are </a:t>
            </a:r>
            <a:r>
              <a:rPr lang="en-CA" dirty="0">
                <a:solidFill>
                  <a:srgbClr val="0070C0"/>
                </a:solidFill>
              </a:rPr>
              <a:t>short, normally numeric and never change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0070C0"/>
                </a:solidFill>
              </a:rPr>
              <a:t>Ideal as a primary key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EF3CA0-5DF2-4281-BC16-267EC67AF8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7912BF-69D1-45D9-86BF-D49C6D886E5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996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29E75-9622-406B-9CC9-7A5B3E8C7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5 – Foreign Keys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CB48A9-6583-4971-B708-059927D8D44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/>
              <a:t>An attribute that is a key of one or more relations other than the one in which it appears is a foreign key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0070C0"/>
                </a:solidFill>
              </a:rPr>
              <a:t>Foreign keys are one or more fields in a dependent file </a:t>
            </a:r>
            <a:r>
              <a:rPr lang="en-CA" dirty="0"/>
              <a:t>that </a:t>
            </a:r>
            <a:r>
              <a:rPr lang="en-CA" dirty="0">
                <a:solidFill>
                  <a:srgbClr val="0070C0"/>
                </a:solidFill>
              </a:rPr>
              <a:t>reference the primary key in a parent file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A9328D-4AB0-4019-8C92-C76C6B91B31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DF3ACF-981E-434D-8831-B5237AFAF4C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854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D3CE8-9201-4556-80ED-540C49DB9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5 – Surrogate vs Natural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4E44F9-200C-4021-ACBF-6CBBD133C71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5035" y="1574801"/>
            <a:ext cx="15087518" cy="6011334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dirty="0"/>
              <a:t>Composite key</a:t>
            </a:r>
            <a:r>
              <a:rPr lang="en-US" dirty="0"/>
              <a:t>. A key that is composed of two or more attributes.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dirty="0"/>
              <a:t>Natural key</a:t>
            </a:r>
            <a:r>
              <a:rPr lang="en-US" dirty="0"/>
              <a:t>. A key that is formed of attributes that already exist in the real world.  For example, U.S. citizens are issued a Social Security Number (SSN)  that is unique to them (this isn't guaranteed to be true, but it's pretty darn close in practice).  SSN could be used as a natural key, assuming privacy laws allow it, for a </a:t>
            </a:r>
            <a:r>
              <a:rPr lang="en-US" i="1" dirty="0"/>
              <a:t>Person</a:t>
            </a:r>
            <a:r>
              <a:rPr lang="en-US" dirty="0"/>
              <a:t> entity (assuming the scope of your organization is limited to the U.S.).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dirty="0"/>
              <a:t>Synthetic key (A.K.A. Surrogate key)</a:t>
            </a:r>
            <a:r>
              <a:rPr lang="en-US" dirty="0"/>
              <a:t>. A key with no business meaning.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dirty="0"/>
              <a:t>Primary key</a:t>
            </a:r>
            <a:r>
              <a:rPr lang="en-US" dirty="0"/>
              <a:t>. The preferred key for an entity type.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dirty="0"/>
              <a:t>Foreign key</a:t>
            </a:r>
            <a:r>
              <a:rPr lang="en-US" dirty="0"/>
              <a:t>. One or more attributes in an entity type that represents a key, either primary or secondary, in another entity type.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356943-4344-4683-A632-D8BA63F48F71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7248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CCE80-DD95-4839-9A5A-F8BB0AC24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6 – Issues with natural keys part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ABD9AC-4987-4FC6-BC4F-3BE4EC92F99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2882" y="2404534"/>
            <a:ext cx="15189118" cy="51308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1: Primary key size – </a:t>
            </a:r>
            <a:r>
              <a:rPr lang="en-US" dirty="0">
                <a:solidFill>
                  <a:srgbClr val="0070C0"/>
                </a:solidFill>
              </a:rPr>
              <a:t>Surrogate keys generally don't have problems with index size </a:t>
            </a:r>
            <a:r>
              <a:rPr lang="en-US" dirty="0"/>
              <a:t>since they're usually a single column of type int. That's about as small as it gets.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2: Foreign key size - They don't have foreign key or foreign index size problems either for the same reason as Con 1.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3: </a:t>
            </a:r>
            <a:r>
              <a:rPr lang="en-US" dirty="0" err="1"/>
              <a:t>Asthetics</a:t>
            </a:r>
            <a:r>
              <a:rPr lang="en-US" dirty="0"/>
              <a:t> - Well, it’s an eye of the beholder type thing, but they certainly don’t involve writing as much code as with compound natural keys.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4 &amp; 5: Optionality &amp; Applicability – Surrogate keys have no problems with people or things not wanting to or not being able to provide the data.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627BB0-9B40-4157-B041-8AEB761C5DB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2003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1B1F6-402A-4EE9-AF15-867860285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7 – Issues with natural keys part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ED00F-943D-49FC-A61F-42C358E4E5B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2881" y="2286000"/>
            <a:ext cx="14596451" cy="5249334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6: Uniqueness - </a:t>
            </a:r>
            <a:r>
              <a:rPr lang="en-US" dirty="0">
                <a:solidFill>
                  <a:srgbClr val="0070C0"/>
                </a:solidFill>
              </a:rPr>
              <a:t>They are 100% guaranteed to be unique</a:t>
            </a:r>
            <a:r>
              <a:rPr lang="en-US" dirty="0"/>
              <a:t>. That’s a relief.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7: Privacy - </a:t>
            </a:r>
            <a:r>
              <a:rPr lang="en-US" dirty="0">
                <a:solidFill>
                  <a:srgbClr val="0070C0"/>
                </a:solidFill>
              </a:rPr>
              <a:t>They have no privacy concerns </a:t>
            </a:r>
            <a:r>
              <a:rPr lang="en-US" dirty="0"/>
              <a:t>should an unscrupulous person obtain them.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8: Accidental Denormalization – </a:t>
            </a:r>
            <a:r>
              <a:rPr lang="en-US" dirty="0">
                <a:solidFill>
                  <a:srgbClr val="0070C0"/>
                </a:solidFill>
              </a:rPr>
              <a:t>You can’t accidentally denormalize </a:t>
            </a:r>
            <a:r>
              <a:rPr lang="en-US" dirty="0"/>
              <a:t>non-business data.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9: </a:t>
            </a:r>
            <a:r>
              <a:rPr lang="en-US" dirty="0">
                <a:solidFill>
                  <a:srgbClr val="0070C0"/>
                </a:solidFill>
              </a:rPr>
              <a:t>Cascading Updates </a:t>
            </a:r>
            <a:r>
              <a:rPr lang="en-US" dirty="0"/>
              <a:t>- Surrogate keys don't change, so no worries about how to cascade them on update.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 10: </a:t>
            </a:r>
            <a:r>
              <a:rPr lang="en-US" dirty="0">
                <a:solidFill>
                  <a:srgbClr val="0070C0"/>
                </a:solidFill>
              </a:rPr>
              <a:t>Varchar join speed </a:t>
            </a:r>
            <a:r>
              <a:rPr lang="en-US" dirty="0"/>
              <a:t>– strings are </a:t>
            </a:r>
            <a:r>
              <a:rPr lang="en-US" dirty="0" err="1"/>
              <a:t>slooooowwwww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511BA-A1E9-478F-8814-D14ECC07EB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3992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D6BCE-E63C-4490-ACD1-00B2F5211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Keys 8 – Issues with surrogate keys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3F8BA-FB9E-446E-A349-0226D29AD0F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Getting The Next Value – </a:t>
            </a:r>
            <a:r>
              <a:rPr lang="en-US" dirty="0" err="1"/>
              <a:t>Bullsh</a:t>
            </a:r>
            <a:r>
              <a:rPr lang="en-US" dirty="0"/>
              <a:t>*t.  Most servers support auto incrementing of some sort.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Users Don’t Understand Them – Who cares.  Users shouldn’t be messing with them anyways.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Extra Joins – True, must so rare that it’s a non-issue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Extra Indexes - </a:t>
            </a:r>
            <a:r>
              <a:rPr lang="en-US" dirty="0">
                <a:solidFill>
                  <a:srgbClr val="0070C0"/>
                </a:solidFill>
              </a:rPr>
              <a:t>if you have N indexes per table </a:t>
            </a:r>
            <a:r>
              <a:rPr lang="en-US" dirty="0"/>
              <a:t>in natural key world, you’ll always have </a:t>
            </a:r>
            <a:r>
              <a:rPr lang="en-US" dirty="0">
                <a:solidFill>
                  <a:srgbClr val="0070C0"/>
                </a:solidFill>
              </a:rPr>
              <a:t>N + 1 indexes in the synthetic/surrogate key world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681D6C-AD61-4865-8017-D67CF15A3D0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5602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DD2D7-FE5A-44A5-AEE2-CF31C2B33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29328-BC09-4314-BC54-10EAF1BB93B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Connection between entities (type)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Allows for an organized data structure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04137C-2A69-4204-B497-D50999BDA87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20FA18-36DE-4091-88F5-8F9F064A6F76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621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995BD-2E82-4D4A-8469-D62D167E7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2 – One-to-Many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DB7232-1902-4E0A-AB3B-8D508419BF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most common type of relationship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A parent entity instance can have many child entity instances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i.e. teacher -&gt; student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366F4C-A64B-4C9F-A1F5-7C881DA6FD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2D9FDB-43FF-4BFD-B7A7-ADBF9CD0D1BC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2226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FA015-18E2-4FD8-8AF5-E6763A324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3 – Many-to-Many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24E0E-05F8-4A94-91A2-2D794F7F61C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Multiple relationships between 2 tables.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Very difficult to maintain </a:t>
            </a:r>
            <a:r>
              <a:rPr lang="en-US" dirty="0"/>
              <a:t>and is generally frowned upon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Use a different type of entity to represent these: the associative entity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The associative entity bridges 2 or more tables</a:t>
            </a:r>
            <a:r>
              <a:rPr lang="en-US" dirty="0"/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16FDDA-9C81-4F1F-8A73-7D2874E276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41A18-C3B1-4EC1-9E16-B6EEEB708C5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1451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43442-775C-495C-B2DD-D0E1D28D9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4 – One-to-One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48798B-28EC-43E2-AD28-19BF604E7CF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Very rare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Used to divide very large tables </a:t>
            </a:r>
            <a:r>
              <a:rPr lang="en-US" dirty="0"/>
              <a:t>(just an excuse really)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Isolate part of the original table for security reasons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Store short term data that is OK to delete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Store a subset of data that only applied to part of the values in the table.  i.e. user profiles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551243-EA07-4F2A-85DB-5DC283B96A4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A4C7FB-F3D1-4212-A189-7BE87BC11D1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7356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8D557-4FEC-463B-B419-384F31135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80" y="768365"/>
            <a:ext cx="13207919" cy="1335973"/>
          </a:xfrm>
        </p:spPr>
        <p:txBody>
          <a:bodyPr/>
          <a:lstStyle/>
          <a:p>
            <a:r>
              <a:rPr lang="en-US" dirty="0"/>
              <a:t>Relationships 5 – Cardinality &amp; Optionality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DC164E-A665-46ED-B2BB-3950A3D920C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Cardinality represents “how many”. One or more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Optionality represents whether or not the relationship is optional.  Can an order exist without </a:t>
            </a:r>
            <a:r>
              <a:rPr lang="en-US"/>
              <a:t>a customer?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B055C9-DF78-4D7F-BD3D-DB7854FED591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DEF3F5F5-7776-394F-A41F-3BAFC9CC9F8E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6463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Naming conventions </a:t>
            </a:r>
            <a:r>
              <a:rPr lang="en-CA"/>
              <a:t>– 1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15108" y="2133600"/>
            <a:ext cx="13916880" cy="5203825"/>
          </a:xfrm>
        </p:spPr>
        <p:txBody>
          <a:bodyPr/>
          <a:lstStyle/>
          <a:p>
            <a:r>
              <a:rPr lang="en-CA" dirty="0"/>
              <a:t>Used to be loose and free</a:t>
            </a:r>
          </a:p>
          <a:p>
            <a:r>
              <a:rPr lang="en-CA" dirty="0"/>
              <a:t>Because of original space constraints, naming used to be pretty cryptic</a:t>
            </a:r>
          </a:p>
          <a:p>
            <a:r>
              <a:rPr lang="en-CA" dirty="0"/>
              <a:t>Each company had it’s own standards</a:t>
            </a:r>
          </a:p>
          <a:p>
            <a:r>
              <a:rPr lang="en-CA" dirty="0"/>
              <a:t>Often each developer had his/her own version</a:t>
            </a:r>
          </a:p>
          <a:p>
            <a:r>
              <a:rPr lang="en-CA" dirty="0"/>
              <a:t>Could cause all kinds of grief</a:t>
            </a:r>
          </a:p>
          <a:p>
            <a:r>
              <a:rPr lang="en-CA" dirty="0"/>
              <a:t>Thanks to modern development frameworks, a </a:t>
            </a:r>
            <a:r>
              <a:rPr lang="en-CA" dirty="0" err="1"/>
              <a:t>Defacto</a:t>
            </a:r>
            <a:r>
              <a:rPr lang="en-CA" dirty="0"/>
              <a:t> standard is starting to emerge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449046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CA" sz="4267" dirty="0">
                <a:solidFill>
                  <a:schemeClr val="tx2"/>
                </a:solidFill>
              </a:rPr>
              <a:t>Naming Conventions – 2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4E4BBF-E36C-4E9E-B737-89701A1967AE}"/>
              </a:ext>
            </a:extLst>
          </p:cNvPr>
          <p:cNvSpPr/>
          <p:nvPr/>
        </p:nvSpPr>
        <p:spPr>
          <a:xfrm>
            <a:off x="812881" y="1817400"/>
            <a:ext cx="1346582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70C0"/>
                </a:solidFill>
              </a:rPr>
              <a:t>Everything is lower case.  No exceptions.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70C0"/>
                </a:solidFill>
              </a:rPr>
              <a:t>No spaces.  Use an underscore</a:t>
            </a:r>
            <a:r>
              <a:rPr lang="en-CA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70C0"/>
                </a:solidFill>
              </a:rPr>
              <a:t>Tables are plural whenever possible. </a:t>
            </a:r>
            <a:r>
              <a:rPr lang="en-CA" sz="3200" dirty="0"/>
              <a:t> Exceptions would be names that imply plurality such as “log”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70C0"/>
                </a:solidFill>
              </a:rPr>
              <a:t>Primary keys are called “id”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/>
              <a:t>Foreign keys are named using the rule of” singular parent table name + underscore + primary key name”.  i.e. “Users” table with PK “id” would have a foreign key name of “</a:t>
            </a:r>
            <a:r>
              <a:rPr lang="en-CA" sz="3200" dirty="0" err="1"/>
              <a:t>user_id</a:t>
            </a:r>
            <a:r>
              <a:rPr lang="en-CA" sz="3200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3024456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lgonquin College Colours">
      <a:dk1>
        <a:srgbClr val="423F3F"/>
      </a:dk1>
      <a:lt1>
        <a:sysClr val="window" lastClr="FFFFFF"/>
      </a:lt1>
      <a:dk2>
        <a:srgbClr val="00673E"/>
      </a:dk2>
      <a:lt2>
        <a:srgbClr val="FFFFFF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43B02A"/>
      </a:hlink>
      <a:folHlink>
        <a:srgbClr val="7AC143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2030</TotalTime>
  <Words>1412</Words>
  <Application>Microsoft Office PowerPoint</Application>
  <PresentationFormat>Custom</PresentationFormat>
  <Paragraphs>181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Wingdings</vt:lpstr>
      <vt:lpstr>Office Theme</vt:lpstr>
      <vt:lpstr>CST8215 – 19S</vt:lpstr>
      <vt:lpstr>What is data modeling</vt:lpstr>
      <vt:lpstr>What are the different models?</vt:lpstr>
      <vt:lpstr>Conceptual diagrams</vt:lpstr>
      <vt:lpstr>Logical diagrams</vt:lpstr>
      <vt:lpstr>Physical diagram</vt:lpstr>
      <vt:lpstr>Terminology</vt:lpstr>
      <vt:lpstr>Entity Type / Entity</vt:lpstr>
      <vt:lpstr>Entity Instance</vt:lpstr>
      <vt:lpstr>Strong Entity</vt:lpstr>
      <vt:lpstr>Weak Entity</vt:lpstr>
      <vt:lpstr>Attributes 1</vt:lpstr>
      <vt:lpstr>Attributes 2</vt:lpstr>
      <vt:lpstr>Attributes 3</vt:lpstr>
      <vt:lpstr>Attributes 4</vt:lpstr>
      <vt:lpstr>Attributes 5 &amp; Keys 1</vt:lpstr>
      <vt:lpstr>Keys 2 – Candidate and Primary</vt:lpstr>
      <vt:lpstr>Keys 2 - Identifiers</vt:lpstr>
      <vt:lpstr>Keys 4 – Surrogate keys</vt:lpstr>
      <vt:lpstr>Keys 5 – Foreign Keys</vt:lpstr>
      <vt:lpstr>Keys 5 – Surrogate vs Natural</vt:lpstr>
      <vt:lpstr>Keys 6 – Issues with natural keys part 1</vt:lpstr>
      <vt:lpstr>Keys 7 – Issues with natural keys part 2</vt:lpstr>
      <vt:lpstr>Keys 8 – Issues with surrogate keys</vt:lpstr>
      <vt:lpstr>Relationships 1</vt:lpstr>
      <vt:lpstr>Relationships 2 – One-to-Many</vt:lpstr>
      <vt:lpstr>Relationships 3 – Many-to-Many</vt:lpstr>
      <vt:lpstr>Relationships 4 – One-to-One</vt:lpstr>
      <vt:lpstr>Relationships 5 – Cardinality &amp; Optionality</vt:lpstr>
      <vt:lpstr>Naming conventions – 1 </vt:lpstr>
      <vt:lpstr>Naming Conventions – 2 </vt:lpstr>
    </vt:vector>
  </TitlesOfParts>
  <Company>Salt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Daniela Chavez Ackermann</dc:creator>
  <cp:lastModifiedBy>s s</cp:lastModifiedBy>
  <cp:revision>189</cp:revision>
  <dcterms:created xsi:type="dcterms:W3CDTF">2016-12-21T16:02:28Z</dcterms:created>
  <dcterms:modified xsi:type="dcterms:W3CDTF">2019-08-08T19:54:08Z</dcterms:modified>
</cp:coreProperties>
</file>