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32" r:id="rId2"/>
    <p:sldId id="333" r:id="rId3"/>
    <p:sldId id="299" r:id="rId4"/>
    <p:sldId id="300" r:id="rId5"/>
    <p:sldId id="318" r:id="rId6"/>
    <p:sldId id="304" r:id="rId7"/>
    <p:sldId id="302" r:id="rId8"/>
    <p:sldId id="303" r:id="rId9"/>
    <p:sldId id="305" r:id="rId10"/>
    <p:sldId id="320" r:id="rId11"/>
    <p:sldId id="306" r:id="rId12"/>
    <p:sldId id="334" r:id="rId13"/>
    <p:sldId id="335" r:id="rId14"/>
    <p:sldId id="308" r:id="rId15"/>
    <p:sldId id="322" r:id="rId16"/>
    <p:sldId id="323" r:id="rId17"/>
    <p:sldId id="315" r:id="rId18"/>
    <p:sldId id="314" r:id="rId19"/>
    <p:sldId id="336" r:id="rId20"/>
    <p:sldId id="310" r:id="rId21"/>
    <p:sldId id="313" r:id="rId22"/>
    <p:sldId id="319" r:id="rId23"/>
    <p:sldId id="312" r:id="rId24"/>
    <p:sldId id="311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78330" autoAdjust="0"/>
  </p:normalViewPr>
  <p:slideViewPr>
    <p:cSldViewPr>
      <p:cViewPr>
        <p:scale>
          <a:sx n="64" d="100"/>
          <a:sy n="64" d="100"/>
        </p:scale>
        <p:origin x="-156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05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05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634557C-70E0-4510-9B7B-9725C184AC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87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6393324-0886-4772-B12D-0409644AF6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91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ABD146-E65E-4D38-BAC5-849C7021EB4E}" type="slidenum">
              <a:rPr lang="en-US" sz="1200" smtClean="0"/>
              <a:pPr eaLnBrk="1" hangingPunct="1"/>
              <a:t>1</a:t>
            </a:fld>
            <a:endParaRPr lang="en-US" sz="1200" dirty="0" smtClean="0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883" indent="-285724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2898" indent="-22858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057" indent="-22858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217" indent="-22858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376" indent="-22858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535" indent="-22858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8695" indent="-22858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5854" indent="-22858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5F7D129-71EC-440A-9A2F-4033E9ED0360}" type="slidenum">
              <a:rPr lang="fr-FR" sz="1200"/>
              <a:pPr eaLnBrk="1" hangingPunct="1"/>
              <a:t>2</a:t>
            </a:fld>
            <a:endParaRPr lang="fr-FR" sz="1200" dirty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Mrna’s</a:t>
            </a:r>
            <a:r>
              <a:rPr lang="fr-FR" dirty="0" smtClean="0"/>
              <a:t> are first </a:t>
            </a:r>
            <a:r>
              <a:rPr lang="fr-FR" dirty="0" err="1" smtClean="0"/>
              <a:t>generated</a:t>
            </a:r>
            <a:r>
              <a:rPr lang="fr-FR" dirty="0" smtClean="0"/>
              <a:t> 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precursurs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modified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three</a:t>
            </a:r>
            <a:r>
              <a:rPr lang="fr-FR" baseline="0" dirty="0" smtClean="0"/>
              <a:t> ways:1 </a:t>
            </a:r>
            <a:r>
              <a:rPr lang="fr-FR" baseline="0" dirty="0" err="1" smtClean="0"/>
              <a:t>capping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polyadenylation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splicing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4341106-80DB-416E-985D-8BA130F5B3F9}" type="slidenum">
              <a:rPr lang="en-US" sz="1200" smtClean="0"/>
              <a:pPr eaLnBrk="1" hangingPunct="1"/>
              <a:t>3</a:t>
            </a:fld>
            <a:endParaRPr lang="en-US" sz="1200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first one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capping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dirty="0" smtClean="0"/>
              <a:t> the 5’ end,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thing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happens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loses</a:t>
            </a:r>
            <a:r>
              <a:rPr lang="fr-FR" baseline="0" dirty="0" smtClean="0"/>
              <a:t> one of the </a:t>
            </a:r>
            <a:r>
              <a:rPr lang="fr-FR" baseline="0" dirty="0" err="1" smtClean="0"/>
              <a:t>three</a:t>
            </a:r>
            <a:r>
              <a:rPr lang="fr-FR" baseline="0" dirty="0" smtClean="0"/>
              <a:t> phosphates </a:t>
            </a:r>
            <a:r>
              <a:rPr lang="fr-FR" baseline="0" dirty="0" err="1" smtClean="0"/>
              <a:t>through</a:t>
            </a:r>
            <a:r>
              <a:rPr lang="fr-FR" baseline="0" dirty="0" smtClean="0"/>
              <a:t> the action of phosphatase </a:t>
            </a:r>
            <a:r>
              <a:rPr lang="fr-FR" baseline="0" dirty="0" err="1" smtClean="0"/>
              <a:t>leaving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phosphates, the second </a:t>
            </a:r>
            <a:r>
              <a:rPr lang="fr-FR" baseline="0" dirty="0" err="1" smtClean="0"/>
              <a:t>thing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happens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guanyl-transferase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takes</a:t>
            </a:r>
            <a:r>
              <a:rPr lang="fr-FR" baseline="0" dirty="0" smtClean="0"/>
              <a:t> GTP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links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phosphates </a:t>
            </a:r>
            <a:r>
              <a:rPr lang="fr-FR" baseline="0" dirty="0" err="1" smtClean="0"/>
              <a:t>making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special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kind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link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diagram</a:t>
            </a:r>
            <a:r>
              <a:rPr lang="fr-FR" baseline="0" dirty="0" smtClean="0"/>
              <a:t>. So the GTP has </a:t>
            </a:r>
            <a:r>
              <a:rPr lang="fr-FR" baseline="0" dirty="0" err="1" smtClean="0"/>
              <a:t>has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phosphates are </a:t>
            </a:r>
            <a:r>
              <a:rPr lang="fr-FR" baseline="0" dirty="0" err="1" smtClean="0"/>
              <a:t>removed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leaves</a:t>
            </a:r>
            <a:r>
              <a:rPr lang="fr-FR" baseline="0" dirty="0" smtClean="0"/>
              <a:t> one phosphate on GTP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links to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phosphates on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in a 5’-5’ end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provides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advantage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exonucleases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cannot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recognize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link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capping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protects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degraded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a few </a:t>
            </a:r>
            <a:r>
              <a:rPr lang="fr-FR" baseline="0" dirty="0" err="1" smtClean="0"/>
              <a:t>methylation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steps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hppen</a:t>
            </a:r>
            <a:r>
              <a:rPr lang="fr-FR" baseline="0" dirty="0" smtClean="0"/>
              <a:t> and the first one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one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should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remember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put a </a:t>
            </a:r>
            <a:r>
              <a:rPr lang="fr-FR" baseline="0" dirty="0" err="1" smtClean="0"/>
              <a:t>methyl</a:t>
            </a:r>
            <a:r>
              <a:rPr lang="fr-FR" baseline="0" dirty="0" smtClean="0"/>
              <a:t> on the guanine.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435561-2251-46B1-BC3C-FAB7A31DC161}" type="slidenum">
              <a:rPr lang="en-US" sz="1200" smtClean="0"/>
              <a:pPr eaLnBrk="1" hangingPunct="1"/>
              <a:t>4</a:t>
            </a:fld>
            <a:endParaRPr lang="en-US" sz="1200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F4A579A-7A95-426E-918D-FBB56536D4FF}" type="slidenum">
              <a:rPr lang="en-US" sz="1200" smtClean="0"/>
              <a:pPr eaLnBrk="1" hangingPunct="1"/>
              <a:t>5</a:t>
            </a:fld>
            <a:endParaRPr lang="en-US" sz="1200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Another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advantage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capping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specifically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recognize</a:t>
            </a:r>
            <a:r>
              <a:rPr lang="fr-FR" baseline="0" dirty="0" smtClean="0"/>
              <a:t> the cap structure and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the cap(cap </a:t>
            </a:r>
            <a:r>
              <a:rPr lang="fr-FR" baseline="0" dirty="0" err="1" smtClean="0"/>
              <a:t>binding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). </a:t>
            </a:r>
            <a:r>
              <a:rPr lang="fr-FR" baseline="0" dirty="0" err="1" smtClean="0"/>
              <a:t>Finally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presence</a:t>
            </a:r>
            <a:r>
              <a:rPr lang="fr-FR" baseline="0" dirty="0" smtClean="0"/>
              <a:t> of a cap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specific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those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transcribed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II. So in total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three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advantages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capping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AAA76AF-B4A7-4B32-9069-1815BD56A4DD}" type="slidenum">
              <a:rPr lang="en-US" sz="1200" smtClean="0"/>
              <a:pPr eaLnBrk="1" hangingPunct="1"/>
              <a:t>6</a:t>
            </a:fld>
            <a:endParaRPr lang="en-US" sz="1200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second modification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splicing</a:t>
            </a:r>
            <a:r>
              <a:rPr lang="fr-FR" dirty="0" smtClean="0"/>
              <a:t>,  exons are in </a:t>
            </a:r>
            <a:r>
              <a:rPr lang="fr-FR" dirty="0" err="1" smtClean="0"/>
              <a:t>blue</a:t>
            </a:r>
            <a:r>
              <a:rPr lang="fr-FR" dirty="0" smtClean="0"/>
              <a:t> and introns are 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yellow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removal</a:t>
            </a:r>
            <a:r>
              <a:rPr lang="fr-FR" baseline="0" dirty="0" smtClean="0"/>
              <a:t> of the intron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adjoining</a:t>
            </a:r>
            <a:r>
              <a:rPr lang="fr-FR" baseline="0" dirty="0" smtClean="0"/>
              <a:t> of the exons. There are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specific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three</a:t>
            </a:r>
            <a:r>
              <a:rPr lang="fr-FR" baseline="0" dirty="0" smtClean="0"/>
              <a:t> sites are </a:t>
            </a:r>
            <a:r>
              <a:rPr lang="fr-FR" baseline="0" dirty="0" err="1" smtClean="0"/>
              <a:t>donor</a:t>
            </a:r>
            <a:r>
              <a:rPr lang="fr-FR" baseline="0" dirty="0" smtClean="0"/>
              <a:t> (5’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) site and </a:t>
            </a:r>
            <a:r>
              <a:rPr lang="fr-FR" baseline="0" dirty="0" err="1" smtClean="0"/>
              <a:t>acceptor</a:t>
            </a:r>
            <a:r>
              <a:rPr lang="fr-FR" baseline="0" dirty="0" smtClean="0"/>
              <a:t> (3’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) site and </a:t>
            </a:r>
            <a:r>
              <a:rPr lang="fr-FR" baseline="0" dirty="0" err="1" smtClean="0"/>
              <a:t>branching</a:t>
            </a:r>
            <a:r>
              <a:rPr lang="fr-FR" baseline="0" dirty="0" smtClean="0"/>
              <a:t> motif. </a:t>
            </a:r>
            <a:r>
              <a:rPr lang="fr-FR" b="1" baseline="0" dirty="0" smtClean="0"/>
              <a:t>The </a:t>
            </a:r>
            <a:r>
              <a:rPr lang="fr-FR" b="1" baseline="0" dirty="0" err="1" smtClean="0"/>
              <a:t>branching</a:t>
            </a:r>
            <a:r>
              <a:rPr lang="fr-FR" b="1" baseline="0" dirty="0" smtClean="0"/>
              <a:t> motif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fairly</a:t>
            </a:r>
            <a:r>
              <a:rPr lang="fr-FR" b="1" baseline="0" dirty="0" smtClean="0"/>
              <a:t> close to the </a:t>
            </a:r>
            <a:r>
              <a:rPr lang="fr-FR" b="1" baseline="0" dirty="0" err="1" smtClean="0"/>
              <a:t>acceptor</a:t>
            </a:r>
            <a:r>
              <a:rPr lang="fr-FR" b="1" baseline="0" dirty="0" smtClean="0"/>
              <a:t> site and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at</a:t>
            </a:r>
            <a:r>
              <a:rPr lang="fr-FR" b="1" baseline="0" dirty="0" smtClean="0"/>
              <a:t> large distance </a:t>
            </a:r>
            <a:r>
              <a:rPr lang="fr-FR" b="1" baseline="0" dirty="0" err="1" smtClean="0"/>
              <a:t>from</a:t>
            </a:r>
            <a:r>
              <a:rPr lang="fr-FR" b="1" baseline="0" dirty="0" smtClean="0"/>
              <a:t> the </a:t>
            </a:r>
            <a:r>
              <a:rPr lang="fr-FR" b="1" baseline="0" dirty="0" err="1" smtClean="0"/>
              <a:t>donor</a:t>
            </a:r>
            <a:r>
              <a:rPr lang="fr-FR" b="1" baseline="0" dirty="0" smtClean="0"/>
              <a:t> (5’) sit</a:t>
            </a:r>
            <a:r>
              <a:rPr lang="fr-FR" baseline="0" dirty="0" smtClean="0"/>
              <a:t>e,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consenus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for all of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you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don’t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remember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, the </a:t>
            </a:r>
            <a:r>
              <a:rPr lang="fr-FR" baseline="0" dirty="0" err="1" smtClean="0"/>
              <a:t>only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wants</a:t>
            </a:r>
            <a:r>
              <a:rPr lang="fr-FR" baseline="0" dirty="0" smtClean="0"/>
              <a:t> us to know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="1" baseline="0" dirty="0" err="1" smtClean="0"/>
              <a:t>there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and </a:t>
            </a:r>
            <a:r>
              <a:rPr lang="fr-FR" b="1" baseline="0" dirty="0" err="1" smtClean="0"/>
              <a:t>Adeninine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nucleotide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at</a:t>
            </a:r>
            <a:r>
              <a:rPr lang="fr-FR" b="1" baseline="0" dirty="0" smtClean="0"/>
              <a:t> the </a:t>
            </a:r>
            <a:r>
              <a:rPr lang="fr-FR" b="1" baseline="0" dirty="0" err="1" smtClean="0"/>
              <a:t>branching</a:t>
            </a:r>
            <a:r>
              <a:rPr lang="fr-FR" b="1" baseline="0" dirty="0" smtClean="0"/>
              <a:t> motif.</a:t>
            </a:r>
            <a:endParaRPr lang="fr-FR" b="1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8EB017-D4C3-4244-96CE-96218E8FC670}" type="slidenum">
              <a:rPr lang="en-US" sz="1200" smtClean="0"/>
              <a:pPr eaLnBrk="1" hangingPunct="1"/>
              <a:t>7</a:t>
            </a:fld>
            <a:endParaRPr lang="en-US" sz="1200" smtClean="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most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often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(major </a:t>
            </a:r>
            <a:r>
              <a:rPr lang="fr-FR" baseline="0" dirty="0" err="1" smtClean="0"/>
              <a:t>form</a:t>
            </a:r>
            <a:r>
              <a:rPr lang="fr-FR" baseline="0" dirty="0" smtClean="0"/>
              <a:t>)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method.the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series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transesterification</a:t>
            </a:r>
            <a:r>
              <a:rPr lang="fr-FR" baseline="0" dirty="0" smtClean="0"/>
              <a:t>( </a:t>
            </a:r>
            <a:r>
              <a:rPr lang="fr-FR" baseline="0" dirty="0" err="1" smtClean="0"/>
              <a:t>simultaneous</a:t>
            </a:r>
            <a:r>
              <a:rPr lang="fr-FR" baseline="0" dirty="0" smtClean="0"/>
              <a:t> exchange of a </a:t>
            </a:r>
            <a:r>
              <a:rPr lang="fr-FR" baseline="0" dirty="0" err="1" smtClean="0"/>
              <a:t>phosphodiester</a:t>
            </a:r>
            <a:r>
              <a:rPr lang="fr-FR" baseline="0" dirty="0" smtClean="0"/>
              <a:t> bond for </a:t>
            </a:r>
            <a:r>
              <a:rPr lang="fr-FR" baseline="0" dirty="0" err="1" smtClean="0"/>
              <a:t>another</a:t>
            </a:r>
            <a:r>
              <a:rPr lang="fr-FR" baseline="0" dirty="0" smtClean="0"/>
              <a:t>) </a:t>
            </a:r>
            <a:r>
              <a:rPr lang="fr-FR" baseline="0" dirty="0" err="1" smtClean="0"/>
              <a:t>reactions</a:t>
            </a:r>
            <a:r>
              <a:rPr lang="fr-FR" baseline="0" dirty="0" smtClean="0"/>
              <a:t>.  There are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esterfication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reactions</a:t>
            </a:r>
            <a:r>
              <a:rPr lang="fr-FR" baseline="0" dirty="0" smtClean="0"/>
              <a:t>; in the first one the </a:t>
            </a:r>
            <a:r>
              <a:rPr lang="fr-FR" baseline="0" dirty="0" err="1" smtClean="0"/>
              <a:t>bulging</a:t>
            </a:r>
            <a:r>
              <a:rPr lang="fr-FR" baseline="0" dirty="0" smtClean="0"/>
              <a:t> A in the </a:t>
            </a:r>
            <a:r>
              <a:rPr lang="fr-FR" baseline="0" dirty="0" err="1" smtClean="0"/>
              <a:t>branching</a:t>
            </a:r>
            <a:r>
              <a:rPr lang="fr-FR" baseline="0" dirty="0" smtClean="0"/>
              <a:t> motif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attack</a:t>
            </a:r>
            <a:r>
              <a:rPr lang="fr-FR" baseline="0" dirty="0" smtClean="0"/>
              <a:t> the 5’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as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arrow</a:t>
            </a:r>
            <a:r>
              <a:rPr lang="fr-FR" baseline="0" dirty="0" smtClean="0"/>
              <a:t> and as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breaks the </a:t>
            </a:r>
            <a:r>
              <a:rPr lang="fr-FR" baseline="0" dirty="0" err="1" smtClean="0"/>
              <a:t>phosphodiester</a:t>
            </a:r>
            <a:r>
              <a:rPr lang="fr-FR" baseline="0" dirty="0" smtClean="0"/>
              <a:t> bond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the last </a:t>
            </a:r>
            <a:r>
              <a:rPr lang="fr-FR" baseline="0" dirty="0" err="1" smtClean="0"/>
              <a:t>nucleotide</a:t>
            </a:r>
            <a:r>
              <a:rPr lang="fr-FR" baseline="0" dirty="0" smtClean="0"/>
              <a:t> of exon and first </a:t>
            </a:r>
            <a:r>
              <a:rPr lang="fr-FR" baseline="0" dirty="0" err="1" smtClean="0"/>
              <a:t>nucleotide</a:t>
            </a:r>
            <a:r>
              <a:rPr lang="fr-FR" baseline="0" dirty="0" smtClean="0"/>
              <a:t> of intron and </a:t>
            </a:r>
            <a:r>
              <a:rPr lang="fr-FR" baseline="0" dirty="0" err="1" smtClean="0"/>
              <a:t>forms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phosphodiester</a:t>
            </a:r>
            <a:r>
              <a:rPr lang="fr-FR" baseline="0" dirty="0" smtClean="0"/>
              <a:t> bond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the 3’ </a:t>
            </a:r>
            <a:r>
              <a:rPr lang="fr-FR" baseline="0" dirty="0" err="1" smtClean="0"/>
              <a:t>nucleotide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exon and the intron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released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shape</a:t>
            </a:r>
            <a:r>
              <a:rPr lang="fr-FR" baseline="0" dirty="0" smtClean="0"/>
              <a:t> of a lasso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characteristic</a:t>
            </a:r>
            <a:r>
              <a:rPr lang="fr-FR" baseline="0" dirty="0" smtClean="0"/>
              <a:t> of the major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system.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11B413B-D90E-49C9-A55A-9CBE003FA0B9}" type="slidenum">
              <a:rPr lang="en-US" sz="1200" smtClean="0"/>
              <a:pPr eaLnBrk="1" hangingPunct="1"/>
              <a:t>8</a:t>
            </a:fld>
            <a:endParaRPr lang="en-US" sz="1200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bulgin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create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special</a:t>
            </a:r>
            <a:r>
              <a:rPr lang="fr-FR" baseline="0" dirty="0" smtClean="0"/>
              <a:t> 5’-2’ </a:t>
            </a:r>
            <a:r>
              <a:rPr lang="fr-FR" baseline="0" dirty="0" err="1" smtClean="0"/>
              <a:t>phosphodiester</a:t>
            </a:r>
            <a:r>
              <a:rPr lang="fr-FR" baseline="0" dirty="0" smtClean="0"/>
              <a:t> bond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attacks</a:t>
            </a:r>
            <a:r>
              <a:rPr lang="fr-FR" baseline="0" dirty="0" smtClean="0"/>
              <a:t> the last </a:t>
            </a:r>
            <a:r>
              <a:rPr lang="fr-FR" baseline="0" dirty="0" err="1" smtClean="0"/>
              <a:t>nucleotide</a:t>
            </a:r>
            <a:r>
              <a:rPr lang="fr-FR" baseline="0" dirty="0" smtClean="0"/>
              <a:t> of the exon.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7BC737-CA47-4CCB-87AE-EF7A7C65030A}" type="slidenum">
              <a:rPr lang="en-US" sz="1200" smtClean="0"/>
              <a:pPr eaLnBrk="1" hangingPunct="1"/>
              <a:t>9</a:t>
            </a:fld>
            <a:endParaRPr lang="en-US" sz="1200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major </a:t>
            </a:r>
            <a:r>
              <a:rPr lang="fr-FR" dirty="0" err="1" smtClean="0"/>
              <a:t>splicing</a:t>
            </a:r>
            <a:r>
              <a:rPr lang="fr-FR" dirty="0" smtClean="0"/>
              <a:t> </a:t>
            </a:r>
            <a:r>
              <a:rPr lang="fr-FR" dirty="0" err="1" smtClean="0"/>
              <a:t>mechanism</a:t>
            </a:r>
            <a:r>
              <a:rPr lang="fr-FR" dirty="0" smtClean="0"/>
              <a:t> </a:t>
            </a:r>
            <a:r>
              <a:rPr lang="fr-FR" dirty="0" err="1" smtClean="0"/>
              <a:t>occurs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help of a </a:t>
            </a:r>
            <a:r>
              <a:rPr lang="fr-FR" baseline="0" dirty="0" err="1" smtClean="0"/>
              <a:t>spliceosome</a:t>
            </a:r>
            <a:r>
              <a:rPr lang="fr-FR" baseline="0" dirty="0" smtClean="0"/>
              <a:t>. The </a:t>
            </a:r>
            <a:r>
              <a:rPr lang="fr-FR" baseline="0" dirty="0" err="1" smtClean="0"/>
              <a:t>spliceosome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made of </a:t>
            </a:r>
            <a:r>
              <a:rPr lang="fr-FR" baseline="0" dirty="0" err="1" smtClean="0"/>
              <a:t>special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snRNPs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SNRNPs</a:t>
            </a:r>
            <a:r>
              <a:rPr lang="fr-FR" baseline="0" dirty="0" smtClean="0"/>
              <a:t> are made of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components an: RNA component(</a:t>
            </a:r>
            <a:r>
              <a:rPr lang="fr-FR" baseline="0" dirty="0" err="1" smtClean="0"/>
              <a:t>small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nuclear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RNAs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5 of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U1,U2,U4,U5, and U6 [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 U3])  and a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component.  This </a:t>
            </a:r>
            <a:r>
              <a:rPr lang="fr-FR" baseline="0" dirty="0" err="1" smtClean="0"/>
              <a:t>slide</a:t>
            </a:r>
            <a:r>
              <a:rPr lang="fr-FR" baseline="0" dirty="0" smtClean="0"/>
              <a:t> shows u the </a:t>
            </a:r>
            <a:r>
              <a:rPr lang="fr-FR" baseline="0" dirty="0" err="1" smtClean="0"/>
              <a:t>various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steps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but </a:t>
            </a:r>
            <a:r>
              <a:rPr lang="fr-FR" baseline="0" dirty="0" err="1" smtClean="0"/>
              <a:t>it’s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accurate</a:t>
            </a:r>
            <a:r>
              <a:rPr lang="fr-FR" b="1" baseline="0" dirty="0" smtClean="0"/>
              <a:t>, </a:t>
            </a:r>
            <a:r>
              <a:rPr lang="fr-FR" b="1" baseline="0" dirty="0" err="1" smtClean="0"/>
              <a:t>it</a:t>
            </a:r>
            <a:r>
              <a:rPr lang="fr-FR" b="1" baseline="0" dirty="0" smtClean="0"/>
              <a:t> shows </a:t>
            </a:r>
            <a:r>
              <a:rPr lang="fr-FR" b="1" baseline="0" dirty="0" err="1" smtClean="0"/>
              <a:t>here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that</a:t>
            </a:r>
            <a:r>
              <a:rPr lang="fr-FR" b="1" baseline="0" dirty="0" smtClean="0"/>
              <a:t> the first </a:t>
            </a:r>
            <a:r>
              <a:rPr lang="fr-FR" b="1" baseline="0" dirty="0" err="1" smtClean="0"/>
              <a:t>step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the BBP </a:t>
            </a:r>
            <a:r>
              <a:rPr lang="fr-FR" b="1" baseline="0" dirty="0" err="1" smtClean="0"/>
              <a:t>protein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binds</a:t>
            </a:r>
            <a:r>
              <a:rPr lang="fr-FR" b="1" baseline="0" dirty="0" smtClean="0"/>
              <a:t> the </a:t>
            </a:r>
            <a:r>
              <a:rPr lang="fr-FR" b="1" baseline="0" dirty="0" err="1" smtClean="0"/>
              <a:t>bulging</a:t>
            </a:r>
            <a:r>
              <a:rPr lang="fr-FR" b="1" baseline="0" dirty="0" smtClean="0"/>
              <a:t> A and th </a:t>
            </a:r>
            <a:r>
              <a:rPr lang="fr-FR" b="1" baseline="0" dirty="0" err="1" smtClean="0"/>
              <a:t>other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protein</a:t>
            </a:r>
            <a:r>
              <a:rPr lang="fr-FR" b="1" baseline="0" dirty="0" smtClean="0"/>
              <a:t> U2AF  </a:t>
            </a:r>
            <a:r>
              <a:rPr lang="fr-FR" b="1" baseline="0" dirty="0" err="1" smtClean="0"/>
              <a:t>binds</a:t>
            </a:r>
            <a:r>
              <a:rPr lang="fr-FR" b="1" baseline="0" dirty="0" smtClean="0"/>
              <a:t>, and </a:t>
            </a:r>
            <a:r>
              <a:rPr lang="fr-FR" b="1" baseline="0" dirty="0" err="1" smtClean="0"/>
              <a:t>then</a:t>
            </a:r>
            <a:r>
              <a:rPr lang="fr-FR" b="1" baseline="0" dirty="0" smtClean="0"/>
              <a:t> the second </a:t>
            </a:r>
            <a:r>
              <a:rPr lang="fr-FR" b="1" baseline="0" dirty="0" err="1" smtClean="0"/>
              <a:t>step</a:t>
            </a:r>
            <a:r>
              <a:rPr lang="fr-FR" b="1" baseline="0" dirty="0" smtClean="0"/>
              <a:t> the U1 </a:t>
            </a:r>
            <a:r>
              <a:rPr lang="fr-FR" b="1" baseline="0" dirty="0" err="1" smtClean="0"/>
              <a:t>snRNP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binds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at</a:t>
            </a:r>
            <a:r>
              <a:rPr lang="fr-FR" b="1" baseline="0" dirty="0" smtClean="0"/>
              <a:t> the 5’ </a:t>
            </a:r>
            <a:r>
              <a:rPr lang="fr-FR" b="1" baseline="0" dirty="0" err="1" smtClean="0"/>
              <a:t>splice</a:t>
            </a:r>
            <a:r>
              <a:rPr lang="fr-FR" b="1" baseline="0" dirty="0" smtClean="0"/>
              <a:t> site and the BBP and U2AF are </a:t>
            </a:r>
            <a:r>
              <a:rPr lang="fr-FR" b="1" baseline="0" dirty="0" err="1" smtClean="0"/>
              <a:t>replaced</a:t>
            </a:r>
            <a:r>
              <a:rPr lang="fr-FR" b="1" baseline="0" dirty="0" smtClean="0"/>
              <a:t> by the U2snRNP. </a:t>
            </a:r>
            <a:r>
              <a:rPr lang="fr-FR" b="1" baseline="0" dirty="0" err="1" smtClean="0"/>
              <a:t>When</a:t>
            </a:r>
            <a:r>
              <a:rPr lang="fr-FR" b="1" baseline="0" dirty="0" smtClean="0"/>
              <a:t> the U5 U4/U6 triple </a:t>
            </a:r>
            <a:r>
              <a:rPr lang="fr-FR" b="1" baseline="0" dirty="0" err="1" smtClean="0"/>
              <a:t>snRNP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brough</a:t>
            </a:r>
            <a:r>
              <a:rPr lang="fr-FR" b="1" baseline="0" dirty="0" smtClean="0"/>
              <a:t> in the exons are </a:t>
            </a:r>
            <a:r>
              <a:rPr lang="fr-FR" b="1" baseline="0" dirty="0" err="1" smtClean="0"/>
              <a:t>brought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tegerther</a:t>
            </a:r>
            <a:r>
              <a:rPr lang="fr-FR" b="1" baseline="0" dirty="0" smtClean="0"/>
              <a:t> and </a:t>
            </a:r>
            <a:r>
              <a:rPr lang="fr-FR" b="1" baseline="0" dirty="0" err="1" smtClean="0"/>
              <a:t>then</a:t>
            </a:r>
            <a:r>
              <a:rPr lang="fr-FR" b="1" baseline="0" dirty="0" smtClean="0"/>
              <a:t> the U4 and U1 </a:t>
            </a:r>
            <a:r>
              <a:rPr lang="fr-FR" b="1" baseline="0" dirty="0" err="1" smtClean="0"/>
              <a:t>snrNPs</a:t>
            </a:r>
            <a:r>
              <a:rPr lang="fr-FR" b="1" baseline="0" dirty="0" smtClean="0"/>
              <a:t> are gone the first </a:t>
            </a:r>
            <a:r>
              <a:rPr lang="fr-FR" b="1" baseline="0" dirty="0" err="1" smtClean="0"/>
              <a:t>transesterification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reaction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occurs</a:t>
            </a:r>
            <a:r>
              <a:rPr lang="fr-FR" b="1" baseline="0" dirty="0" smtClean="0"/>
              <a:t> and </a:t>
            </a:r>
            <a:r>
              <a:rPr lang="fr-FR" b="1" baseline="0" dirty="0" err="1" smtClean="0"/>
              <a:t>then</a:t>
            </a:r>
            <a:r>
              <a:rPr lang="fr-FR" b="1" baseline="0" dirty="0" smtClean="0"/>
              <a:t> the </a:t>
            </a:r>
            <a:r>
              <a:rPr lang="fr-FR" b="1" baseline="0" dirty="0" err="1" smtClean="0"/>
              <a:t>lassol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just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degrade</a:t>
            </a:r>
            <a:r>
              <a:rPr lang="fr-FR" b="1" baseline="0" dirty="0" smtClean="0"/>
              <a:t> in the </a:t>
            </a:r>
            <a:r>
              <a:rPr lang="fr-FR" b="1" baseline="0" dirty="0" err="1" smtClean="0"/>
              <a:t>cell</a:t>
            </a:r>
            <a:r>
              <a:rPr lang="fr-FR" b="1" baseline="0" dirty="0" smtClean="0"/>
              <a:t>. </a:t>
            </a:r>
            <a:endParaRPr lang="fr-FR" b="1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A7925C3-A739-4E86-84A7-2874182A39BD}" type="slidenum">
              <a:rPr lang="en-US" sz="1200" smtClean="0"/>
              <a:pPr eaLnBrk="1" hangingPunct="1"/>
              <a:t>10</a:t>
            </a:fld>
            <a:endParaRPr lang="en-US" sz="1200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 </a:t>
            </a:r>
            <a:r>
              <a:rPr lang="fr-FR" dirty="0" err="1" smtClean="0"/>
              <a:t>is</a:t>
            </a:r>
            <a:r>
              <a:rPr lang="fr-FR" dirty="0" smtClean="0"/>
              <a:t> the exchange of the BBP for the U2 </a:t>
            </a:r>
            <a:r>
              <a:rPr lang="fr-FR" dirty="0" err="1" smtClean="0"/>
              <a:t>snurp</a:t>
            </a:r>
            <a:r>
              <a:rPr lang="fr-FR" dirty="0" smtClean="0"/>
              <a:t> </a:t>
            </a:r>
            <a:r>
              <a:rPr lang="fr-FR" dirty="0" err="1" smtClean="0"/>
              <a:t>step</a:t>
            </a:r>
            <a:r>
              <a:rPr lang="fr-FR" dirty="0" smtClean="0"/>
              <a:t>. The intron </a:t>
            </a:r>
            <a:r>
              <a:rPr lang="fr-FR" dirty="0" err="1" smtClean="0"/>
              <a:t>sequence</a:t>
            </a:r>
            <a:r>
              <a:rPr lang="fr-FR" dirty="0" smtClean="0"/>
              <a:t> </a:t>
            </a:r>
            <a:r>
              <a:rPr lang="fr-FR" dirty="0" err="1" smtClean="0"/>
              <a:t>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branch</a:t>
            </a:r>
            <a:r>
              <a:rPr lang="fr-FR" baseline="0" dirty="0" smtClean="0"/>
              <a:t> point base pairs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U2 and the U2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too</a:t>
            </a:r>
            <a:r>
              <a:rPr lang="fr-FR" baseline="0" dirty="0" smtClean="0"/>
              <a:t> far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the 3’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site, the </a:t>
            </a:r>
            <a:r>
              <a:rPr lang="fr-FR" baseline="0" dirty="0" err="1" smtClean="0"/>
              <a:t>energy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brought</a:t>
            </a:r>
            <a:r>
              <a:rPr lang="fr-FR" baseline="0" dirty="0" smtClean="0"/>
              <a:t> by ATP </a:t>
            </a:r>
            <a:r>
              <a:rPr lang="fr-FR" baseline="0" dirty="0" err="1" smtClean="0"/>
              <a:t>hydrolysis</a:t>
            </a:r>
            <a:r>
              <a:rPr lang="fr-FR" baseline="0" dirty="0" smtClean="0"/>
              <a:t>.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2E5CB77-D2EB-41C3-B311-304F57985AAF}" type="slidenum">
              <a:rPr lang="en-US" sz="1200" smtClean="0"/>
              <a:pPr eaLnBrk="1" hangingPunct="1"/>
              <a:t>11</a:t>
            </a:fld>
            <a:endParaRPr lang="en-US" sz="1200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</a:t>
            </a:r>
            <a:r>
              <a:rPr lang="fr-FR" dirty="0" err="1" smtClean="0"/>
              <a:t>step</a:t>
            </a:r>
            <a:r>
              <a:rPr lang="fr-FR" dirty="0" smtClean="0"/>
              <a:t> of exchange of</a:t>
            </a:r>
            <a:r>
              <a:rPr lang="fr-FR" baseline="0" dirty="0" smtClean="0"/>
              <a:t> U1 by U6; </a:t>
            </a:r>
            <a:r>
              <a:rPr lang="fr-FR" baseline="0" dirty="0" err="1" smtClean="0"/>
              <a:t>again</a:t>
            </a:r>
            <a:r>
              <a:rPr lang="fr-FR" baseline="0" dirty="0" smtClean="0"/>
              <a:t> the RNA component of </a:t>
            </a:r>
            <a:r>
              <a:rPr lang="fr-FR" baseline="0" dirty="0" err="1" smtClean="0"/>
              <a:t>of</a:t>
            </a:r>
            <a:r>
              <a:rPr lang="fr-FR" baseline="0" dirty="0" smtClean="0"/>
              <a:t> U1 and U6 base pairs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. The </a:t>
            </a:r>
            <a:r>
              <a:rPr lang="fr-FR" baseline="0" dirty="0" err="1" smtClean="0"/>
              <a:t>reason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exchange of components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probably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error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reducing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method</a:t>
            </a:r>
            <a:r>
              <a:rPr lang="fr-FR" baseline="0" dirty="0" smtClean="0"/>
              <a:t>. One of the </a:t>
            </a:r>
            <a:r>
              <a:rPr lang="fr-FR" baseline="0" dirty="0" err="1" smtClean="0"/>
              <a:t>reasons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why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spliceosome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may</a:t>
            </a:r>
            <a:r>
              <a:rPr lang="fr-FR" baseline="0" dirty="0" smtClean="0"/>
              <a:t> have a hard time to </a:t>
            </a:r>
            <a:r>
              <a:rPr lang="fr-FR" baseline="0" dirty="0" err="1" smtClean="0"/>
              <a:t>recognize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some</a:t>
            </a:r>
            <a:r>
              <a:rPr lang="fr-FR" baseline="0" dirty="0" smtClean="0"/>
              <a:t> consensus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strong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some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weak</a:t>
            </a:r>
            <a:r>
              <a:rPr lang="fr-FR" baseline="0" dirty="0" smtClean="0"/>
              <a:t>.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17BC737-CA47-4CCB-87AE-EF7A7C65030A}" type="slidenum">
              <a:rPr lang="en-US" sz="1200" smtClean="0"/>
              <a:pPr eaLnBrk="1" hangingPunct="1"/>
              <a:t>12</a:t>
            </a:fld>
            <a:endParaRPr lang="en-US" sz="1200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U2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bround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bulgin</a:t>
            </a:r>
            <a:r>
              <a:rPr lang="fr-FR" baseline="0" dirty="0" smtClean="0"/>
              <a:t> A and U6/U4 </a:t>
            </a:r>
            <a:r>
              <a:rPr lang="fr-FR" baseline="0" dirty="0" err="1" smtClean="0"/>
              <a:t>brings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bulgin</a:t>
            </a:r>
            <a:r>
              <a:rPr lang="fr-FR" baseline="0" dirty="0" smtClean="0"/>
              <a:t> A and the </a:t>
            </a:r>
            <a:r>
              <a:rPr lang="fr-FR" baseline="0" dirty="0" err="1" smtClean="0"/>
              <a:t>othe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end for the first </a:t>
            </a:r>
            <a:r>
              <a:rPr lang="fr-FR" baseline="0" dirty="0" err="1" smtClean="0"/>
              <a:t>transesterification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after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rearrangements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allow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the</a:t>
            </a:r>
            <a:r>
              <a:rPr lang="fr-FR" baseline="0" dirty="0" smtClean="0"/>
              <a:t> 3’ end and 5’ of exons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brought</a:t>
            </a:r>
            <a:r>
              <a:rPr lang="fr-FR" baseline="0" dirty="0" smtClean="0"/>
              <a:t> close </a:t>
            </a:r>
            <a:r>
              <a:rPr lang="fr-FR" baseline="0" dirty="0" err="1" smtClean="0"/>
              <a:t>togetherr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facilitates</a:t>
            </a:r>
            <a:r>
              <a:rPr lang="fr-FR" baseline="0" dirty="0" smtClean="0"/>
              <a:t> the second </a:t>
            </a:r>
            <a:r>
              <a:rPr lang="fr-FR" baseline="0" dirty="0" err="1" smtClean="0"/>
              <a:t>transesterification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reaction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B101BB-572A-4DEB-89FC-B37CC1141CBE}" type="slidenum">
              <a:rPr lang="en-US" sz="1200" smtClean="0"/>
              <a:pPr eaLnBrk="1" hangingPunct="1"/>
              <a:t>13</a:t>
            </a:fld>
            <a:endParaRPr lang="en-US" sz="120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So </a:t>
            </a:r>
            <a:r>
              <a:rPr lang="fr-FR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step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transesterificatin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bringing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exons close </a:t>
            </a:r>
            <a:r>
              <a:rPr lang="fr-FR" baseline="0" dirty="0" err="1" smtClean="0"/>
              <a:t>together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74500C-A8BA-444B-A235-2C1F5BA1F7D9}" type="slidenum">
              <a:rPr lang="en-US" sz="1200" smtClean="0"/>
              <a:pPr eaLnBrk="1" hangingPunct="1"/>
              <a:t>14</a:t>
            </a:fld>
            <a:endParaRPr lang="en-US" sz="1200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Exon size in </a:t>
            </a:r>
            <a:r>
              <a:rPr lang="fr-FR" dirty="0" err="1" smtClean="0"/>
              <a:t>eukaryotes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constant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100-200 </a:t>
            </a:r>
            <a:r>
              <a:rPr lang="fr-FR" baseline="0" dirty="0" err="1" smtClean="0"/>
              <a:t>nucleotides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whereas</a:t>
            </a:r>
            <a:r>
              <a:rPr lang="fr-FR" baseline="0" dirty="0" smtClean="0"/>
              <a:t> intron size varies </a:t>
            </a:r>
            <a:r>
              <a:rPr lang="fr-FR" baseline="0" dirty="0" err="1" smtClean="0"/>
              <a:t>alot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error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prone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its</a:t>
            </a:r>
            <a:r>
              <a:rPr lang="fr-FR" baseline="0" dirty="0" smtClean="0"/>
              <a:t> important for the components to </a:t>
            </a:r>
            <a:r>
              <a:rPr lang="fr-FR" baseline="0" dirty="0" err="1" smtClean="0"/>
              <a:t>recognize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sites. The exon </a:t>
            </a:r>
            <a:r>
              <a:rPr lang="fr-FR" baseline="0" dirty="0" err="1" smtClean="0"/>
              <a:t>definition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hypothesis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bringing</a:t>
            </a:r>
            <a:r>
              <a:rPr lang="fr-FR" baseline="0" dirty="0" smtClean="0"/>
              <a:t> in of U1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event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helps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bring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components(</a:t>
            </a:r>
            <a:r>
              <a:rPr lang="fr-FR" baseline="0" dirty="0" err="1" smtClean="0"/>
              <a:t>such</a:t>
            </a:r>
            <a:r>
              <a:rPr lang="fr-FR" baseline="0" dirty="0" smtClean="0"/>
              <a:t> as U2)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events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way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involves</a:t>
            </a:r>
            <a:r>
              <a:rPr lang="fr-FR" baseline="0" dirty="0" smtClean="0"/>
              <a:t> SR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( </a:t>
            </a:r>
            <a:r>
              <a:rPr lang="fr-FR" baseline="0" dirty="0" err="1" smtClean="0"/>
              <a:t>rich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amino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acids</a:t>
            </a:r>
            <a:r>
              <a:rPr lang="fr-FR" baseline="0" dirty="0" smtClean="0"/>
              <a:t> serine and </a:t>
            </a:r>
            <a:r>
              <a:rPr lang="fr-FR" baseline="0" dirty="0" err="1" smtClean="0"/>
              <a:t>aRginine</a:t>
            </a:r>
            <a:r>
              <a:rPr lang="fr-FR" baseline="0" dirty="0" smtClean="0"/>
              <a:t>)  and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happen</a:t>
            </a:r>
            <a:r>
              <a:rPr lang="fr-FR" baseline="0" dirty="0" smtClean="0"/>
              <a:t> u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exons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are not </a:t>
            </a:r>
            <a:r>
              <a:rPr lang="fr-FR" baseline="0" dirty="0" err="1" smtClean="0"/>
              <a:t>too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big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While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we’re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talking</a:t>
            </a:r>
            <a:r>
              <a:rPr lang="fr-FR" baseline="0" dirty="0" smtClean="0"/>
              <a:t> about </a:t>
            </a:r>
            <a:r>
              <a:rPr lang="fr-FR" baseline="0" dirty="0" err="1" smtClean="0"/>
              <a:t>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we’re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involving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another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hnRNP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bluee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mainly</a:t>
            </a:r>
            <a:r>
              <a:rPr lang="fr-FR" baseline="0" dirty="0" smtClean="0"/>
              <a:t> intron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large and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helps</a:t>
            </a:r>
            <a:r>
              <a:rPr lang="fr-FR" baseline="0" dirty="0" smtClean="0"/>
              <a:t>  in recognition (not </a:t>
            </a:r>
            <a:r>
              <a:rPr lang="fr-FR" baseline="0" dirty="0" err="1" smtClean="0"/>
              <a:t>being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recognized</a:t>
            </a:r>
            <a:r>
              <a:rPr lang="fr-FR" baseline="0" dirty="0" smtClean="0"/>
              <a:t> as incorrect </a:t>
            </a:r>
            <a:r>
              <a:rPr lang="fr-FR" baseline="0" dirty="0" err="1" smtClean="0"/>
              <a:t>splicesites</a:t>
            </a:r>
            <a:r>
              <a:rPr lang="fr-FR" baseline="0" dirty="0" smtClean="0"/>
              <a:t>) but as the </a:t>
            </a:r>
            <a:r>
              <a:rPr lang="fr-FR" baseline="0" dirty="0" err="1" smtClean="0"/>
              <a:t>picture</a:t>
            </a:r>
            <a:r>
              <a:rPr lang="fr-FR" baseline="0" dirty="0" smtClean="0"/>
              <a:t> shows u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 have </a:t>
            </a:r>
            <a:r>
              <a:rPr lang="fr-FR" baseline="0" dirty="0" err="1" smtClean="0"/>
              <a:t>hnRNPs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to exons </a:t>
            </a:r>
            <a:r>
              <a:rPr lang="fr-FR" baseline="0" dirty="0" err="1" smtClean="0"/>
              <a:t>also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598477-C0EF-44CB-B294-118A6E3D16E7}" type="slidenum">
              <a:rPr lang="en-US" sz="1200" smtClean="0"/>
              <a:pPr eaLnBrk="1" hangingPunct="1"/>
              <a:t>15</a:t>
            </a:fld>
            <a:endParaRPr lang="en-US" sz="1200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many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many</a:t>
            </a:r>
            <a:r>
              <a:rPr lang="fr-FR" baseline="0" dirty="0" smtClean="0"/>
              <a:t> introns ans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are not </a:t>
            </a:r>
            <a:r>
              <a:rPr lang="fr-FR" baseline="0" dirty="0" err="1" smtClean="0"/>
              <a:t>necessary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spliced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order</a:t>
            </a:r>
            <a:r>
              <a:rPr lang="fr-FR" baseline="0" dirty="0" smtClean="0"/>
              <a:t>. There are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kinds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minor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forms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the first one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U12 type and </a:t>
            </a:r>
            <a:r>
              <a:rPr lang="fr-FR" baseline="0" dirty="0" err="1" smtClean="0"/>
              <a:t>it’s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similar</a:t>
            </a:r>
            <a:r>
              <a:rPr lang="fr-FR" baseline="0" dirty="0" smtClean="0"/>
              <a:t> to the major </a:t>
            </a:r>
            <a:r>
              <a:rPr lang="fr-FR" b="1" baseline="0" dirty="0" err="1" smtClean="0"/>
              <a:t>form</a:t>
            </a:r>
            <a:r>
              <a:rPr lang="fr-FR" b="1" baseline="0" dirty="0" smtClean="0"/>
              <a:t> the </a:t>
            </a:r>
            <a:r>
              <a:rPr lang="fr-FR" b="1" baseline="0" dirty="0" err="1" smtClean="0"/>
              <a:t>only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difference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that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it</a:t>
            </a:r>
            <a:r>
              <a:rPr lang="fr-FR" b="1" baseline="0" dirty="0" smtClean="0"/>
              <a:t> uses </a:t>
            </a:r>
            <a:r>
              <a:rPr lang="fr-FR" b="1" baseline="0" dirty="0" err="1" smtClean="0"/>
              <a:t>different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snurps</a:t>
            </a:r>
            <a:r>
              <a:rPr lang="fr-FR" b="1" baseline="0" dirty="0" smtClean="0"/>
              <a:t>.  And </a:t>
            </a:r>
            <a:r>
              <a:rPr lang="fr-FR" b="1" baseline="0" dirty="0" err="1" smtClean="0"/>
              <a:t>this</a:t>
            </a:r>
            <a:r>
              <a:rPr lang="fr-FR" b="1" baseline="0" dirty="0" smtClean="0"/>
              <a:t> one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minor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so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happens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less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frequently</a:t>
            </a:r>
            <a:r>
              <a:rPr lang="fr-FR" b="1" baseline="0" dirty="0" smtClean="0"/>
              <a:t>. 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Within</a:t>
            </a:r>
            <a:r>
              <a:rPr lang="fr-FR" b="0" baseline="0" dirty="0" smtClean="0"/>
              <a:t> the </a:t>
            </a:r>
            <a:r>
              <a:rPr lang="fr-FR" b="0" baseline="0" dirty="0" err="1" smtClean="0"/>
              <a:t>same</a:t>
            </a:r>
            <a:r>
              <a:rPr lang="fr-FR" b="0" baseline="0" dirty="0" smtClean="0"/>
              <a:t>  </a:t>
            </a:r>
            <a:r>
              <a:rPr lang="fr-FR" b="0" baseline="0" dirty="0" err="1" smtClean="0"/>
              <a:t>mrna</a:t>
            </a:r>
            <a:r>
              <a:rPr lang="fr-FR" b="0" baseline="0" dirty="0" smtClean="0"/>
              <a:t> u </a:t>
            </a:r>
            <a:r>
              <a:rPr lang="fr-FR" b="0" baseline="0" dirty="0" err="1" smtClean="0"/>
              <a:t>can</a:t>
            </a:r>
            <a:r>
              <a:rPr lang="fr-FR" b="0" baseline="0" dirty="0" smtClean="0"/>
              <a:t> have major and </a:t>
            </a:r>
            <a:r>
              <a:rPr lang="fr-FR" b="0" baseline="0" dirty="0" err="1" smtClean="0"/>
              <a:t>minor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splicing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methods</a:t>
            </a:r>
            <a:r>
              <a:rPr lang="fr-FR" b="0" baseline="0" dirty="0" smtClean="0"/>
              <a:t> happening. The </a:t>
            </a:r>
            <a:r>
              <a:rPr lang="fr-FR" b="0" baseline="0" dirty="0" err="1" smtClean="0"/>
              <a:t>other</a:t>
            </a:r>
            <a:r>
              <a:rPr lang="fr-FR" b="0" baseline="0" dirty="0" smtClean="0"/>
              <a:t> type </a:t>
            </a:r>
            <a:r>
              <a:rPr lang="fr-FR" b="1" baseline="0" dirty="0" err="1" smtClean="0"/>
              <a:t>is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trans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splicing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where</a:t>
            </a:r>
            <a:r>
              <a:rPr lang="fr-FR" b="1" baseline="0" dirty="0" smtClean="0"/>
              <a:t> u have </a:t>
            </a:r>
            <a:r>
              <a:rPr lang="fr-FR" b="1" baseline="0" dirty="0" err="1" smtClean="0"/>
              <a:t>two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different</a:t>
            </a:r>
            <a:r>
              <a:rPr lang="fr-FR" b="1" baseline="0" dirty="0" smtClean="0"/>
              <a:t> RNA </a:t>
            </a:r>
            <a:r>
              <a:rPr lang="fr-FR" b="1" baseline="0" dirty="0" err="1" smtClean="0"/>
              <a:t>molecules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brought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together</a:t>
            </a:r>
            <a:r>
              <a:rPr lang="fr-FR" b="1" baseline="0" dirty="0" smtClean="0"/>
              <a:t> by the </a:t>
            </a:r>
            <a:r>
              <a:rPr lang="fr-FR" b="1" baseline="0" dirty="0" err="1" smtClean="0"/>
              <a:t>snurps</a:t>
            </a:r>
            <a:r>
              <a:rPr lang="fr-FR" b="1" baseline="0" dirty="0" smtClean="0"/>
              <a:t> </a:t>
            </a:r>
            <a:r>
              <a:rPr lang="fr-FR" b="0" baseline="0" dirty="0" smtClean="0"/>
              <a:t>and </a:t>
            </a:r>
            <a:r>
              <a:rPr lang="fr-FR" b="0" baseline="0" dirty="0" err="1" smtClean="0"/>
              <a:t>this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is</a:t>
            </a:r>
            <a:r>
              <a:rPr lang="fr-FR" b="0" baseline="0" dirty="0" smtClean="0"/>
              <a:t> rare and </a:t>
            </a:r>
            <a:r>
              <a:rPr lang="fr-FR" b="0" baseline="0" dirty="0" err="1" smtClean="0"/>
              <a:t>happens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only</a:t>
            </a:r>
            <a:r>
              <a:rPr lang="fr-FR" b="0" baseline="0" dirty="0" smtClean="0"/>
              <a:t> in </a:t>
            </a:r>
            <a:r>
              <a:rPr lang="fr-FR" b="0" baseline="0" dirty="0" err="1" smtClean="0"/>
              <a:t>some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species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such</a:t>
            </a:r>
            <a:r>
              <a:rPr lang="fr-FR" b="0" baseline="0" dirty="0" smtClean="0"/>
              <a:t> as </a:t>
            </a:r>
            <a:r>
              <a:rPr lang="fr-FR" b="0" baseline="0" dirty="0" err="1" smtClean="0"/>
              <a:t>nematode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sealagans</a:t>
            </a:r>
            <a:r>
              <a:rPr lang="fr-FR" b="0" baseline="0" dirty="0" smtClean="0"/>
              <a:t> and in </a:t>
            </a:r>
            <a:r>
              <a:rPr lang="fr-FR" b="0" baseline="0" dirty="0" err="1" smtClean="0"/>
              <a:t>trans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splicing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there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is</a:t>
            </a:r>
            <a:r>
              <a:rPr lang="fr-FR" b="0" baseline="0" dirty="0" smtClean="0"/>
              <a:t> a </a:t>
            </a:r>
            <a:r>
              <a:rPr lang="fr-FR" b="0" baseline="0" dirty="0" err="1" smtClean="0"/>
              <a:t>region</a:t>
            </a:r>
            <a:r>
              <a:rPr lang="fr-FR" b="0" baseline="0" dirty="0" smtClean="0"/>
              <a:t> of the </a:t>
            </a:r>
            <a:r>
              <a:rPr lang="fr-FR" b="0" baseline="0" dirty="0" err="1" smtClean="0"/>
              <a:t>genome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which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wil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synthesize</a:t>
            </a:r>
            <a:r>
              <a:rPr lang="fr-FR" b="0" baseline="0" dirty="0" smtClean="0"/>
              <a:t> the </a:t>
            </a:r>
            <a:r>
              <a:rPr lang="fr-FR" b="0" baseline="0" dirty="0" err="1" smtClean="0"/>
              <a:t>splice</a:t>
            </a:r>
            <a:r>
              <a:rPr lang="fr-FR" b="0" baseline="0" dirty="0" smtClean="0"/>
              <a:t> leader </a:t>
            </a:r>
            <a:r>
              <a:rPr lang="fr-FR" b="0" baseline="0" dirty="0" err="1" smtClean="0"/>
              <a:t>sequence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shown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here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which</a:t>
            </a:r>
            <a:r>
              <a:rPr lang="fr-FR" b="0" baseline="0" dirty="0" smtClean="0"/>
              <a:t> has an exon and an intron and </a:t>
            </a:r>
            <a:r>
              <a:rPr lang="fr-FR" b="0" baseline="0" dirty="0" err="1" smtClean="0"/>
              <a:t>this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will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be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brought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next</a:t>
            </a:r>
            <a:r>
              <a:rPr lang="fr-FR" b="0" baseline="0" dirty="0" smtClean="0"/>
              <a:t> to the 5’ end of the </a:t>
            </a:r>
            <a:r>
              <a:rPr lang="fr-FR" b="0" baseline="0" dirty="0" err="1" smtClean="0"/>
              <a:t>precursor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mrna’s</a:t>
            </a:r>
            <a:r>
              <a:rPr lang="fr-FR" b="0" baseline="0" dirty="0" smtClean="0"/>
              <a:t> of a </a:t>
            </a:r>
            <a:r>
              <a:rPr lang="fr-FR" b="0" baseline="0" dirty="0" err="1" smtClean="0"/>
              <a:t>bunch</a:t>
            </a:r>
            <a:r>
              <a:rPr lang="fr-FR" b="0" baseline="0" dirty="0" smtClean="0"/>
              <a:t> of </a:t>
            </a:r>
            <a:r>
              <a:rPr lang="fr-FR" b="0" baseline="0" dirty="0" err="1" smtClean="0"/>
              <a:t>genes</a:t>
            </a:r>
            <a:r>
              <a:rPr lang="fr-FR" b="0" baseline="0" dirty="0" smtClean="0"/>
              <a:t> and the </a:t>
            </a:r>
            <a:r>
              <a:rPr lang="fr-FR" b="0" baseline="0" dirty="0" err="1" smtClean="0"/>
              <a:t>process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will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occur</a:t>
            </a:r>
            <a:r>
              <a:rPr lang="fr-FR" b="0" baseline="0" dirty="0" smtClean="0"/>
              <a:t> as </a:t>
            </a:r>
            <a:r>
              <a:rPr lang="fr-FR" b="0" baseline="0" dirty="0" err="1" smtClean="0"/>
              <a:t>shown</a:t>
            </a:r>
            <a:r>
              <a:rPr lang="fr-FR" b="0" baseline="0" dirty="0" smtClean="0"/>
              <a:t> and </a:t>
            </a:r>
            <a:r>
              <a:rPr lang="fr-FR" b="0" baseline="0" dirty="0" err="1" smtClean="0"/>
              <a:t>it’s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actually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similar</a:t>
            </a:r>
            <a:r>
              <a:rPr lang="fr-FR" b="0" baseline="0" dirty="0" smtClean="0"/>
              <a:t> to the major </a:t>
            </a:r>
            <a:r>
              <a:rPr lang="fr-FR" b="0" baseline="0" dirty="0" err="1" smtClean="0"/>
              <a:t>form</a:t>
            </a:r>
            <a:r>
              <a:rPr lang="fr-FR" b="0" baseline="0" dirty="0" smtClean="0"/>
              <a:t> but </a:t>
            </a:r>
            <a:r>
              <a:rPr lang="fr-FR" b="0" baseline="0" dirty="0" err="1" smtClean="0"/>
              <a:t>at</a:t>
            </a:r>
            <a:r>
              <a:rPr lang="fr-FR" b="0" baseline="0" dirty="0" smtClean="0"/>
              <a:t> the end </a:t>
            </a:r>
            <a:r>
              <a:rPr lang="fr-FR" b="0" baseline="0" dirty="0" err="1" smtClean="0"/>
              <a:t>you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get</a:t>
            </a:r>
            <a:r>
              <a:rPr lang="fr-FR" b="0" baseline="0" dirty="0" smtClean="0"/>
              <a:t> a Y </a:t>
            </a:r>
            <a:r>
              <a:rPr lang="fr-FR" b="0" baseline="0" dirty="0" err="1" smtClean="0"/>
              <a:t>shaped</a:t>
            </a:r>
            <a:r>
              <a:rPr lang="fr-FR" b="0" baseline="0" dirty="0" smtClean="0"/>
              <a:t> intron </a:t>
            </a:r>
            <a:r>
              <a:rPr lang="fr-FR" b="0" baseline="0" dirty="0" err="1" smtClean="0"/>
              <a:t>instead</a:t>
            </a:r>
            <a:r>
              <a:rPr lang="fr-FR" b="0" baseline="0" dirty="0" smtClean="0"/>
              <a:t> of lasso </a:t>
            </a:r>
            <a:r>
              <a:rPr lang="fr-FR" b="0" baseline="0" dirty="0" err="1" smtClean="0"/>
              <a:t>like</a:t>
            </a:r>
            <a:r>
              <a:rPr lang="fr-FR" b="0" baseline="0" dirty="0" smtClean="0"/>
              <a:t> in the major </a:t>
            </a:r>
            <a:r>
              <a:rPr lang="fr-FR" b="0" baseline="0" dirty="0" err="1" smtClean="0"/>
              <a:t>form</a:t>
            </a:r>
            <a:r>
              <a:rPr lang="fr-FR" b="0" baseline="0" dirty="0" smtClean="0"/>
              <a:t>. So the </a:t>
            </a:r>
            <a:r>
              <a:rPr lang="fr-FR" b="0" baseline="0" dirty="0" err="1" smtClean="0"/>
              <a:t>same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splice</a:t>
            </a:r>
            <a:r>
              <a:rPr lang="fr-FR" b="0" baseline="0" dirty="0" smtClean="0"/>
              <a:t> leader </a:t>
            </a:r>
            <a:r>
              <a:rPr lang="fr-FR" b="0" baseline="0" dirty="0" err="1" smtClean="0"/>
              <a:t>sequence</a:t>
            </a:r>
            <a:r>
              <a:rPr lang="fr-FR" b="0" baseline="0" dirty="0" smtClean="0"/>
              <a:t> in </a:t>
            </a:r>
            <a:r>
              <a:rPr lang="fr-FR" b="0" baseline="0" dirty="0" err="1" smtClean="0"/>
              <a:t>trans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form</a:t>
            </a:r>
            <a:r>
              <a:rPr lang="fr-FR" b="0" baseline="0" dirty="0" smtClean="0"/>
              <a:t> of </a:t>
            </a:r>
            <a:r>
              <a:rPr lang="fr-FR" b="0" baseline="0" dirty="0" err="1" smtClean="0"/>
              <a:t>splicing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can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work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with</a:t>
            </a:r>
            <a:r>
              <a:rPr lang="fr-FR" b="0" baseline="0" dirty="0" smtClean="0"/>
              <a:t> a </a:t>
            </a:r>
            <a:r>
              <a:rPr lang="fr-FR" b="0" baseline="0" dirty="0" err="1" smtClean="0"/>
              <a:t>bunch</a:t>
            </a:r>
            <a:r>
              <a:rPr lang="fr-FR" b="0" baseline="0" dirty="0" smtClean="0"/>
              <a:t> of </a:t>
            </a:r>
            <a:r>
              <a:rPr lang="fr-FR" b="0" baseline="0" dirty="0" err="1" smtClean="0"/>
              <a:t>different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RNAs</a:t>
            </a:r>
            <a:r>
              <a:rPr lang="fr-FR" b="0" baseline="0" dirty="0" smtClean="0"/>
              <a:t> of </a:t>
            </a:r>
            <a:r>
              <a:rPr lang="fr-FR" b="0" baseline="0" dirty="0" err="1" smtClean="0"/>
              <a:t>from</a:t>
            </a:r>
            <a:r>
              <a:rPr lang="fr-FR" b="0" baseline="0" dirty="0" smtClean="0"/>
              <a:t> the </a:t>
            </a:r>
            <a:r>
              <a:rPr lang="fr-FR" b="0" baseline="0" dirty="0" err="1" smtClean="0"/>
              <a:t>same</a:t>
            </a:r>
            <a:r>
              <a:rPr lang="fr-FR" b="0" baseline="0" dirty="0" smtClean="0"/>
              <a:t> </a:t>
            </a:r>
            <a:r>
              <a:rPr lang="fr-FR" b="0" baseline="0" dirty="0" err="1" smtClean="0"/>
              <a:t>specie</a:t>
            </a:r>
            <a:r>
              <a:rPr lang="fr-FR" b="0" baseline="0" dirty="0" smtClean="0"/>
              <a:t>. </a:t>
            </a:r>
            <a:endParaRPr lang="fr-FR" b="1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1E08CD9-6686-4D11-B192-31ED6DD49AD5}" type="slidenum">
              <a:rPr lang="en-US" sz="1200" smtClean="0"/>
              <a:pPr eaLnBrk="1" hangingPunct="1"/>
              <a:t>16</a:t>
            </a:fld>
            <a:endParaRPr lang="en-US" sz="1200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2CF06FC-DA25-4045-88B9-14833F73CE0E}" type="slidenum">
              <a:rPr lang="en-US" sz="1200" smtClean="0"/>
              <a:pPr eaLnBrk="1" hangingPunct="1"/>
              <a:t>17</a:t>
            </a:fld>
            <a:endParaRPr lang="en-US" sz="1200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The </a:t>
            </a:r>
            <a:r>
              <a:rPr lang="fr-FR" dirty="0" err="1" smtClean="0"/>
              <a:t>third</a:t>
            </a:r>
            <a:r>
              <a:rPr lang="fr-FR" dirty="0" smtClean="0"/>
              <a:t> modification </a:t>
            </a:r>
            <a:r>
              <a:rPr lang="fr-FR" dirty="0" err="1" smtClean="0"/>
              <a:t>is</a:t>
            </a:r>
            <a:r>
              <a:rPr lang="fr-FR" dirty="0" smtClean="0"/>
              <a:t> the </a:t>
            </a:r>
            <a:r>
              <a:rPr lang="fr-FR" dirty="0" err="1" smtClean="0"/>
              <a:t>process</a:t>
            </a:r>
            <a:r>
              <a:rPr lang="fr-FR" dirty="0" smtClean="0"/>
              <a:t> of </a:t>
            </a:r>
            <a:r>
              <a:rPr lang="fr-FR" dirty="0" err="1" smtClean="0"/>
              <a:t>polyadenylation</a:t>
            </a:r>
            <a:r>
              <a:rPr lang="fr-FR" dirty="0" smtClean="0"/>
              <a:t> and </a:t>
            </a:r>
            <a:r>
              <a:rPr lang="fr-FR" dirty="0" err="1" smtClean="0"/>
              <a:t>again</a:t>
            </a:r>
            <a:r>
              <a:rPr lang="fr-FR" dirty="0" smtClean="0"/>
              <a:t> for </a:t>
            </a:r>
            <a:r>
              <a:rPr lang="fr-FR" dirty="0" err="1" smtClean="0"/>
              <a:t>this</a:t>
            </a:r>
            <a:r>
              <a:rPr lang="fr-FR" dirty="0" smtClean="0"/>
              <a:t> u </a:t>
            </a:r>
            <a:r>
              <a:rPr lang="fr-FR" dirty="0" err="1" smtClean="0"/>
              <a:t>need</a:t>
            </a:r>
            <a:r>
              <a:rPr lang="fr-FR" dirty="0" smtClean="0"/>
              <a:t> a certain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consensus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. The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kept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degraded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in green. You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three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consensus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for poly </a:t>
            </a:r>
            <a:r>
              <a:rPr lang="fr-FR" baseline="0" dirty="0" err="1" smtClean="0"/>
              <a:t>adenylation</a:t>
            </a:r>
            <a:r>
              <a:rPr lang="fr-FR" baseline="0" dirty="0" smtClean="0"/>
              <a:t>;  </a:t>
            </a:r>
            <a:r>
              <a:rPr lang="fr-FR" b="1" baseline="0" dirty="0" smtClean="0"/>
              <a:t>AAUAAA </a:t>
            </a:r>
            <a:r>
              <a:rPr lang="fr-FR" baseline="0" dirty="0" smtClean="0"/>
              <a:t>for </a:t>
            </a:r>
            <a:r>
              <a:rPr lang="fr-FR" baseline="0" dirty="0" err="1" smtClean="0"/>
              <a:t>polyadenylation</a:t>
            </a:r>
            <a:r>
              <a:rPr lang="fr-FR" baseline="0" dirty="0" smtClean="0"/>
              <a:t> signal and not </a:t>
            </a:r>
            <a:r>
              <a:rPr lang="fr-FR" baseline="0" dirty="0" err="1" smtClean="0"/>
              <a:t>too</a:t>
            </a:r>
            <a:r>
              <a:rPr lang="fr-FR" baseline="0" dirty="0" smtClean="0"/>
              <a:t> far </a:t>
            </a:r>
            <a:r>
              <a:rPr lang="fr-FR" baseline="0" dirty="0" err="1" smtClean="0"/>
              <a:t>downstream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="1" baseline="0" dirty="0" smtClean="0"/>
              <a:t>CA  </a:t>
            </a:r>
            <a:r>
              <a:rPr lang="fr-FR" b="1" baseline="0" dirty="0" err="1" smtClean="0"/>
              <a:t>dinucleotide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sequence</a:t>
            </a:r>
            <a:r>
              <a:rPr lang="fr-FR" b="1" baseline="0" dirty="0" smtClean="0"/>
              <a:t> </a:t>
            </a:r>
            <a:r>
              <a:rPr lang="fr-FR" baseline="0" dirty="0" smtClean="0"/>
              <a:t>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="1" baseline="0" dirty="0" smtClean="0"/>
              <a:t>GU/u </a:t>
            </a:r>
            <a:r>
              <a:rPr lang="fr-FR" b="1" baseline="0" dirty="0" err="1" smtClean="0"/>
              <a:t>rich</a:t>
            </a:r>
            <a:r>
              <a:rPr lang="fr-FR" b="1" baseline="0" dirty="0" smtClean="0"/>
              <a:t> </a:t>
            </a:r>
            <a:r>
              <a:rPr lang="fr-FR" b="1" baseline="0" dirty="0" err="1" smtClean="0"/>
              <a:t>region</a:t>
            </a:r>
            <a:r>
              <a:rPr lang="fr-FR" baseline="0" dirty="0" smtClean="0"/>
              <a:t>. </a:t>
            </a:r>
          </a:p>
          <a:p>
            <a:pPr eaLnBrk="1" hangingPunct="1"/>
            <a:r>
              <a:rPr lang="fr-FR" baseline="0" dirty="0" smtClean="0"/>
              <a:t>So the first </a:t>
            </a:r>
            <a:r>
              <a:rPr lang="fr-FR" baseline="0" dirty="0" err="1" smtClean="0"/>
              <a:t>step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polyadenylation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next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step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addition of a poly A </a:t>
            </a:r>
            <a:r>
              <a:rPr lang="fr-FR" baseline="0" dirty="0" err="1" smtClean="0"/>
              <a:t>tail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CA.  </a:t>
            </a:r>
          </a:p>
          <a:p>
            <a:pPr eaLnBrk="1" hangingPunct="1"/>
            <a:r>
              <a:rPr lang="fr-FR" baseline="0" dirty="0" smtClean="0"/>
              <a:t>The green part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degraded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has no cap. 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0EB3FF-4F67-4BEC-B684-FFCA9745A977}" type="slidenum">
              <a:rPr lang="en-US" sz="1200" smtClean="0"/>
              <a:pPr eaLnBrk="1" hangingPunct="1"/>
              <a:t>18</a:t>
            </a:fld>
            <a:endParaRPr lang="en-US" sz="120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 RNA </a:t>
            </a:r>
            <a:r>
              <a:rPr lang="fr-FR" dirty="0" err="1" smtClean="0"/>
              <a:t>polymerase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dirty="0" err="1" smtClean="0"/>
              <a:t>it’s</a:t>
            </a:r>
            <a:r>
              <a:rPr lang="fr-FR" dirty="0" smtClean="0"/>
              <a:t> </a:t>
            </a:r>
            <a:r>
              <a:rPr lang="fr-FR" dirty="0" err="1" smtClean="0"/>
              <a:t>Cterminal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domain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phosphorylated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helps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recruit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required</a:t>
            </a:r>
            <a:r>
              <a:rPr lang="fr-FR" baseline="0" dirty="0" smtClean="0"/>
              <a:t> for poly </a:t>
            </a:r>
            <a:r>
              <a:rPr lang="fr-FR" baseline="0" dirty="0" err="1" smtClean="0"/>
              <a:t>adenylation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are CPSF and </a:t>
            </a:r>
            <a:r>
              <a:rPr lang="fr-FR" baseline="0" dirty="0" err="1" smtClean="0"/>
              <a:t>CsF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transfered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the C terminal to the RNA,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occurs</a:t>
            </a:r>
            <a:r>
              <a:rPr lang="fr-FR" baseline="0" dirty="0" smtClean="0"/>
              <a:t>. And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PAP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the poly A </a:t>
            </a:r>
            <a:r>
              <a:rPr lang="fr-FR" baseline="0" dirty="0" err="1" smtClean="0"/>
              <a:t>tail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helps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protect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exonucleases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have a </a:t>
            </a:r>
            <a:r>
              <a:rPr lang="fr-FR" baseline="0" dirty="0" err="1" smtClean="0"/>
              <a:t>tendency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degrade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it’s</a:t>
            </a:r>
            <a:r>
              <a:rPr lang="fr-FR" baseline="0" dirty="0" smtClean="0"/>
              <a:t> 3’ end. </a:t>
            </a:r>
          </a:p>
          <a:p>
            <a:pPr eaLnBrk="1" hangingPunct="1"/>
            <a:endParaRPr lang="fr-FR" baseline="0" dirty="0" smtClean="0"/>
          </a:p>
          <a:p>
            <a:pPr eaLnBrk="1" hangingPunct="1"/>
            <a:r>
              <a:rPr lang="fr-FR" baseline="0" dirty="0" smtClean="0"/>
              <a:t>There are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but </a:t>
            </a:r>
            <a:r>
              <a:rPr lang="fr-FR" baseline="0" dirty="0" err="1" smtClean="0"/>
              <a:t>we’re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going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through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Termination of transcription</a:t>
            </a:r>
            <a:r>
              <a:rPr lang="en-US" baseline="0" dirty="0" smtClean="0"/>
              <a:t> in eukaryotes is less understood, this is one model for it. This is the </a:t>
            </a:r>
            <a:r>
              <a:rPr lang="en-US" baseline="0" dirty="0" err="1" smtClean="0"/>
              <a:t>exonuclease</a:t>
            </a:r>
            <a:r>
              <a:rPr lang="en-US" baseline="0" dirty="0" smtClean="0"/>
              <a:t> and it will just chew the </a:t>
            </a:r>
            <a:r>
              <a:rPr lang="en-US" baseline="0" dirty="0" err="1" smtClean="0"/>
              <a:t>exonuclease</a:t>
            </a:r>
            <a:r>
              <a:rPr lang="en-US" baseline="0" dirty="0" smtClean="0"/>
              <a:t> and once it reaches the RNA polymerase it causes it to stop synthesizing and be released, and the precursor </a:t>
            </a:r>
            <a:r>
              <a:rPr lang="en-US" baseline="0" dirty="0" err="1" smtClean="0"/>
              <a:t>rna</a:t>
            </a:r>
            <a:r>
              <a:rPr lang="en-US" baseline="0" dirty="0" smtClean="0"/>
              <a:t> is degraded quickly. </a:t>
            </a:r>
          </a:p>
          <a:p>
            <a:r>
              <a:rPr lang="en-US" baseline="0" dirty="0" smtClean="0"/>
              <a:t>There’s another model but it won’t be required.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B8220CD-F1DA-4B9D-B131-3586EF5ABCA1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2822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56C8719-A5C4-4AEE-A501-C81C4FB2C61F}" type="slidenum">
              <a:rPr lang="en-US" sz="1200" smtClean="0"/>
              <a:pPr eaLnBrk="1" hangingPunct="1"/>
              <a:t>20</a:t>
            </a:fld>
            <a:endParaRPr lang="en-US" sz="120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Thre</a:t>
            </a:r>
            <a:r>
              <a:rPr lang="fr-FR" dirty="0" smtClean="0"/>
              <a:t> are exon </a:t>
            </a:r>
            <a:r>
              <a:rPr lang="fr-FR" dirty="0" err="1" smtClean="0"/>
              <a:t>junchtion</a:t>
            </a:r>
            <a:r>
              <a:rPr lang="fr-FR" dirty="0" smtClean="0"/>
              <a:t> </a:t>
            </a:r>
            <a:r>
              <a:rPr lang="fr-FR" dirty="0" err="1" smtClean="0"/>
              <a:t>complex</a:t>
            </a:r>
            <a:r>
              <a:rPr lang="fr-FR" dirty="0" smtClean="0"/>
              <a:t> </a:t>
            </a:r>
            <a:r>
              <a:rPr lang="fr-FR" dirty="0" err="1" smtClean="0"/>
              <a:t>proteins</a:t>
            </a:r>
            <a:r>
              <a:rPr lang="fr-FR" dirty="0" smtClean="0"/>
              <a:t>. EJCP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exons </a:t>
            </a:r>
            <a:r>
              <a:rPr lang="fr-FR" baseline="0" dirty="0" err="1" smtClean="0"/>
              <a:t>join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together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reason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have a </a:t>
            </a:r>
            <a:r>
              <a:rPr lang="fr-FR" baseline="0" dirty="0" err="1" smtClean="0"/>
              <a:t>quality</a:t>
            </a:r>
            <a:r>
              <a:rPr lang="fr-FR" baseline="0" dirty="0" smtClean="0"/>
              <a:t> control </a:t>
            </a:r>
            <a:r>
              <a:rPr lang="fr-FR" baseline="0" dirty="0" err="1" smtClean="0"/>
              <a:t>function</a:t>
            </a:r>
            <a:r>
              <a:rPr lang="fr-FR" baseline="0" dirty="0" smtClean="0"/>
              <a:t>. One </a:t>
            </a:r>
            <a:r>
              <a:rPr lang="fr-FR" baseline="0" dirty="0" err="1" smtClean="0"/>
              <a:t>importanch</a:t>
            </a:r>
            <a:r>
              <a:rPr lang="fr-FR" baseline="0" dirty="0" smtClean="0"/>
              <a:t> exchange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takes</a:t>
            </a:r>
            <a:r>
              <a:rPr lang="fr-FR" baseline="0" dirty="0" smtClean="0"/>
              <a:t> place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exchagne</a:t>
            </a:r>
            <a:r>
              <a:rPr lang="fr-FR" baseline="0" dirty="0" smtClean="0"/>
              <a:t> of the cap </a:t>
            </a:r>
            <a:r>
              <a:rPr lang="fr-FR" baseline="0" dirty="0" err="1" smtClean="0"/>
              <a:t>binding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CBC for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initiation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eIF4G and eIF4E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initiate</a:t>
            </a:r>
            <a:r>
              <a:rPr lang="fr-FR" baseline="0" dirty="0" smtClean="0"/>
              <a:t> translation and </a:t>
            </a:r>
            <a:r>
              <a:rPr lang="fr-FR" baseline="0" dirty="0" err="1" smtClean="0"/>
              <a:t>protect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against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degredation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57BAA6-6B8D-4D75-83B4-2ADA7F4B08FE}" type="slidenum">
              <a:rPr lang="en-US" sz="1200" smtClean="0"/>
              <a:pPr eaLnBrk="1" hangingPunct="1"/>
              <a:t>21</a:t>
            </a:fld>
            <a:endParaRPr lang="en-US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All the modifications </a:t>
            </a:r>
            <a:r>
              <a:rPr lang="fr-FR" dirty="0" err="1" smtClean="0"/>
              <a:t>happen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while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polymerase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synthesizing</a:t>
            </a:r>
            <a:r>
              <a:rPr lang="fr-FR" baseline="0" dirty="0" smtClean="0"/>
              <a:t>. And one </a:t>
            </a:r>
            <a:r>
              <a:rPr lang="fr-FR" baseline="0" dirty="0" err="1" smtClean="0"/>
              <a:t>role</a:t>
            </a:r>
            <a:r>
              <a:rPr lang="fr-FR" baseline="0" dirty="0" smtClean="0"/>
              <a:t> of the CTD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recruit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necessary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processes</a:t>
            </a:r>
            <a:r>
              <a:rPr lang="fr-FR" baseline="0" dirty="0" smtClean="0"/>
              <a:t>(</a:t>
            </a:r>
            <a:r>
              <a:rPr lang="fr-FR" baseline="0" dirty="0" err="1" smtClean="0"/>
              <a:t>capping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polyA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). </a:t>
            </a:r>
            <a:r>
              <a:rPr lang="fr-FR" baseline="0" dirty="0" err="1" smtClean="0"/>
              <a:t>Thre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positions Serin5 and Serine 2 are important. Serine 5 sis </a:t>
            </a:r>
            <a:r>
              <a:rPr lang="fr-FR" baseline="0" dirty="0" err="1" smtClean="0"/>
              <a:t>phosphoryilated</a:t>
            </a:r>
            <a:r>
              <a:rPr lang="fr-FR" baseline="0" dirty="0" smtClean="0"/>
              <a:t> first and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recruits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capping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allows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pol</a:t>
            </a:r>
            <a:r>
              <a:rPr lang="fr-FR" baseline="0" dirty="0" smtClean="0"/>
              <a:t> II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released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the promotor.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F45211-3F02-4B02-BE2E-CDAC350FA3DD}" type="slidenum">
              <a:rPr lang="en-US" sz="1200" smtClean="0"/>
              <a:pPr eaLnBrk="1" hangingPunct="1"/>
              <a:t>22</a:t>
            </a:fld>
            <a:endParaRPr lang="en-US" sz="1200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Next</a:t>
            </a:r>
            <a:r>
              <a:rPr lang="fr-FR" dirty="0" smtClean="0"/>
              <a:t> </a:t>
            </a:r>
            <a:r>
              <a:rPr lang="fr-FR" dirty="0" err="1" smtClean="0"/>
              <a:t>ser</a:t>
            </a:r>
            <a:r>
              <a:rPr lang="fr-FR" dirty="0" smtClean="0"/>
              <a:t> 2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phosphorylated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involves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trascription</a:t>
            </a:r>
            <a:r>
              <a:rPr lang="fr-FR" baseline="0" dirty="0" smtClean="0"/>
              <a:t> factor 2S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important for </a:t>
            </a:r>
            <a:r>
              <a:rPr lang="fr-FR" baseline="0" dirty="0" err="1" smtClean="0"/>
              <a:t>eleongation</a:t>
            </a:r>
            <a:r>
              <a:rPr lang="fr-FR" baseline="0" dirty="0" smtClean="0"/>
              <a:t>. This phosphorylation </a:t>
            </a:r>
            <a:r>
              <a:rPr lang="fr-FR" baseline="0" dirty="0" err="1" smtClean="0"/>
              <a:t>causeses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recruitment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factors</a:t>
            </a:r>
            <a:r>
              <a:rPr lang="fr-FR" baseline="0" dirty="0" smtClean="0"/>
              <a:t>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1BA2828-D82E-49AE-929A-257EA8D4893C}" type="slidenum">
              <a:rPr lang="en-US" sz="1200" smtClean="0"/>
              <a:pPr eaLnBrk="1" hangingPunct="1"/>
              <a:t>23</a:t>
            </a:fld>
            <a:endParaRPr lang="en-US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err="1" smtClean="0"/>
              <a:t>Viewing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pleasure</a:t>
            </a:r>
            <a:r>
              <a:rPr lang="fr-FR" baseline="0" dirty="0" smtClean="0"/>
              <a:t>. Notice how all </a:t>
            </a:r>
            <a:r>
              <a:rPr lang="fr-FR" baseline="0" dirty="0" err="1" smtClean="0"/>
              <a:t>these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things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happen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simultaneously</a:t>
            </a:r>
            <a:r>
              <a:rPr lang="fr-FR" baseline="0" smtClean="0"/>
              <a:t>. </a:t>
            </a:r>
          </a:p>
          <a:p>
            <a:pPr eaLnBrk="1" hangingPunct="1"/>
            <a:endParaRPr lang="fr-FR" dirty="0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5790B4-67B5-43D4-B82A-6ABD439CA08A}" type="slidenum">
              <a:rPr lang="en-US" sz="1200" smtClean="0"/>
              <a:pPr eaLnBrk="1" hangingPunct="1"/>
              <a:t>24</a:t>
            </a:fld>
            <a:endParaRPr lang="en-US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C8BC74-6980-481F-8A9C-6C69C6F645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718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440AB-AA8C-41B6-B1BD-6C2B672EE8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524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09CE1-14A7-45D0-B4D2-C1B654BB7B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115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98037-2F28-4AD5-81D4-A6A653FAF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507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1F4CF-2704-4253-BB62-071C06FDF8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308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601A82-8A2F-4738-8344-1413A50D5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207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D98638-E07F-49E0-ACE0-86B4490D37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42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B57D9B-3FD9-40D4-85CA-98717E539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57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795FB-6D7B-455E-BF74-D3A01128DA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731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29703-811C-456E-AB7F-BBB92A3233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728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D2D4C-A309-4463-BE32-785F185154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395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F426B07-99B9-417D-9B2C-8D8F128810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Transcription in Eukaryotes  </a:t>
            </a:r>
            <a:r>
              <a:rPr lang="en-US" sz="3200" dirty="0" smtClean="0">
                <a:solidFill>
                  <a:srgbClr val="002060"/>
                </a:solidFill>
              </a:rPr>
              <a:t>Processing and transport of mRNA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5638800"/>
            <a:ext cx="411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11 October 2013</a:t>
            </a:r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42" b="-819"/>
          <a:stretch>
            <a:fillRect/>
          </a:stretch>
        </p:blipFill>
        <p:spPr bwMode="auto">
          <a:xfrm>
            <a:off x="4975225" y="762000"/>
            <a:ext cx="378777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47" b="-2728"/>
          <a:stretch>
            <a:fillRect/>
          </a:stretch>
        </p:blipFill>
        <p:spPr bwMode="auto">
          <a:xfrm>
            <a:off x="533400" y="1219200"/>
            <a:ext cx="4267200" cy="215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789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6_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63" y="609600"/>
            <a:ext cx="3398837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228600" y="76200"/>
            <a:ext cx="327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Cap addition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1752600" y="1524000"/>
            <a:ext cx="2590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</a:rPr>
              <a:t>phosphatase</a:t>
            </a:r>
          </a:p>
        </p:txBody>
      </p:sp>
      <p:sp>
        <p:nvSpPr>
          <p:cNvPr id="3077" name="Text Box 7"/>
          <p:cNvSpPr txBox="1">
            <a:spLocks noChangeArrowheads="1"/>
          </p:cNvSpPr>
          <p:nvPr/>
        </p:nvSpPr>
        <p:spPr bwMode="auto">
          <a:xfrm>
            <a:off x="1600200" y="2651125"/>
            <a:ext cx="2590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err="1">
                <a:solidFill>
                  <a:srgbClr val="002060"/>
                </a:solidFill>
              </a:rPr>
              <a:t>Guanyl-transf</a:t>
            </a:r>
            <a:r>
              <a:rPr lang="en-US" sz="2000" dirty="0" err="1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sz="2000" dirty="0" err="1">
                <a:solidFill>
                  <a:srgbClr val="002060"/>
                </a:solidFill>
              </a:rPr>
              <a:t>rase</a:t>
            </a:r>
            <a:endParaRPr lang="en-US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6_022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461963"/>
            <a:ext cx="5000625" cy="593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Line 5"/>
          <p:cNvSpPr>
            <a:spLocks noChangeShapeType="1"/>
          </p:cNvSpPr>
          <p:nvPr/>
        </p:nvSpPr>
        <p:spPr bwMode="auto">
          <a:xfrm>
            <a:off x="4191000" y="1143000"/>
            <a:ext cx="381000" cy="3048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0" name="Line 6"/>
          <p:cNvSpPr>
            <a:spLocks noChangeShapeType="1"/>
          </p:cNvSpPr>
          <p:nvPr/>
        </p:nvSpPr>
        <p:spPr bwMode="auto">
          <a:xfrm flipH="1" flipV="1">
            <a:off x="3276600" y="1981200"/>
            <a:ext cx="152400" cy="38100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6_0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63" y="609600"/>
            <a:ext cx="3398837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28600" y="76200"/>
            <a:ext cx="327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Cap addition</a:t>
            </a: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1600200" y="2651125"/>
            <a:ext cx="2590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err="1">
                <a:solidFill>
                  <a:srgbClr val="002060"/>
                </a:solidFill>
              </a:rPr>
              <a:t>Guanyl-transf</a:t>
            </a:r>
            <a:r>
              <a:rPr lang="en-US" sz="2000" dirty="0" err="1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sz="2000" dirty="0" err="1">
                <a:solidFill>
                  <a:srgbClr val="002060"/>
                </a:solidFill>
              </a:rPr>
              <a:t>rase</a:t>
            </a:r>
            <a:endParaRPr lang="en-US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257300"/>
            <a:ext cx="7105650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304800" y="5257800"/>
            <a:ext cx="7772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 dirty="0">
                <a:solidFill>
                  <a:srgbClr val="002060"/>
                </a:solidFill>
              </a:rPr>
              <a:t>Notes: R = A or G                        Y= C or U</a:t>
            </a:r>
          </a:p>
          <a:p>
            <a:pPr eaLnBrk="1" hangingPunct="1">
              <a:spcBef>
                <a:spcPct val="50000"/>
              </a:spcBef>
            </a:pPr>
            <a:r>
              <a:rPr lang="en-US" sz="2400" b="1" dirty="0">
                <a:solidFill>
                  <a:srgbClr val="002060"/>
                </a:solidFill>
              </a:rPr>
              <a:t>Branching motif consensus: also UACUA</a:t>
            </a:r>
            <a:r>
              <a:rPr lang="en-US" sz="2400" b="1" dirty="0">
                <a:solidFill>
                  <a:srgbClr val="FF3300"/>
                </a:solidFill>
              </a:rPr>
              <a:t>A</a:t>
            </a:r>
            <a:r>
              <a:rPr lang="en-US" sz="2400" b="1" dirty="0">
                <a:solidFill>
                  <a:srgbClr val="002060"/>
                </a:solidFill>
              </a:rPr>
              <a:t>C,</a:t>
            </a:r>
            <a:r>
              <a:rPr lang="en-US" sz="2400" b="1" dirty="0">
                <a:solidFill>
                  <a:srgbClr val="FFCC00"/>
                </a:solidFill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</a:rPr>
              <a:t>YUR</a:t>
            </a:r>
            <a:r>
              <a:rPr lang="en-US" sz="2400" b="1" dirty="0" smtClean="0">
                <a:solidFill>
                  <a:srgbClr val="FF3300"/>
                </a:solidFill>
              </a:rPr>
              <a:t>A</a:t>
            </a:r>
            <a:r>
              <a:rPr lang="en-US" sz="2400" b="1" dirty="0" smtClean="0">
                <a:solidFill>
                  <a:srgbClr val="002060"/>
                </a:solidFill>
              </a:rPr>
              <a:t>C</a:t>
            </a:r>
            <a:endParaRPr lang="en-US" sz="2400" b="1" dirty="0">
              <a:solidFill>
                <a:srgbClr val="FFCC00"/>
              </a:solidFill>
            </a:endParaRP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US" sz="4400" dirty="0">
                <a:solidFill>
                  <a:srgbClr val="002060"/>
                </a:solidFill>
                <a:cs typeface="Arial" charset="0"/>
              </a:rPr>
              <a:t>Splicing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3733800" y="2514600"/>
            <a:ext cx="175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>
                <a:solidFill>
                  <a:srgbClr val="FF3300"/>
                </a:solidFill>
              </a:rPr>
              <a:t>Branching motif</a:t>
            </a:r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5410200" y="2895600"/>
            <a:ext cx="1981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>
                <a:solidFill>
                  <a:srgbClr val="FF3300"/>
                </a:solidFill>
              </a:rPr>
              <a:t>Acceptor site</a:t>
            </a:r>
          </a:p>
        </p:txBody>
      </p:sp>
      <p:sp>
        <p:nvSpPr>
          <p:cNvPr id="6151" name="Text Box 8"/>
          <p:cNvSpPr txBox="1">
            <a:spLocks noChangeArrowheads="1"/>
          </p:cNvSpPr>
          <p:nvPr/>
        </p:nvSpPr>
        <p:spPr bwMode="auto">
          <a:xfrm>
            <a:off x="1143000" y="2819400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>
                <a:solidFill>
                  <a:srgbClr val="FF3300"/>
                </a:solidFill>
              </a:rPr>
              <a:t>Donor site</a:t>
            </a:r>
          </a:p>
        </p:txBody>
      </p:sp>
      <p:sp>
        <p:nvSpPr>
          <p:cNvPr id="6152" name="Line 9"/>
          <p:cNvSpPr>
            <a:spLocks noChangeShapeType="1"/>
          </p:cNvSpPr>
          <p:nvPr/>
        </p:nvSpPr>
        <p:spPr bwMode="auto">
          <a:xfrm flipV="1">
            <a:off x="1981200" y="2438400"/>
            <a:ext cx="0" cy="4572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3" name="Line 10"/>
          <p:cNvSpPr>
            <a:spLocks noChangeShapeType="1"/>
          </p:cNvSpPr>
          <p:nvPr/>
        </p:nvSpPr>
        <p:spPr bwMode="auto">
          <a:xfrm flipV="1">
            <a:off x="5943600" y="2499610"/>
            <a:ext cx="0" cy="457200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  <a:cs typeface="Arial" charset="0"/>
              </a:rPr>
              <a:t>Splicing</a:t>
            </a:r>
            <a:endParaRPr lang="en-US" dirty="0" smtClean="0">
              <a:solidFill>
                <a:srgbClr val="002060"/>
              </a:solidFill>
            </a:endParaRPr>
          </a:p>
        </p:txBody>
      </p:sp>
      <p:pic>
        <p:nvPicPr>
          <p:cNvPr id="7171" name="Picture 5" descr="06_0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150" y="1352550"/>
            <a:ext cx="362585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381000" y="1965325"/>
            <a:ext cx="289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</a:rPr>
              <a:t>1</a:t>
            </a:r>
            <a:r>
              <a:rPr lang="en-US" sz="2000" dirty="0">
                <a:solidFill>
                  <a:srgbClr val="002060"/>
                </a:solidFill>
                <a:cs typeface="Arial" charset="0"/>
              </a:rPr>
              <a:t>st</a:t>
            </a:r>
            <a:r>
              <a:rPr lang="en-US" sz="2000" dirty="0">
                <a:solidFill>
                  <a:srgbClr val="002060"/>
                </a:solidFill>
              </a:rPr>
              <a:t> trans-est</a:t>
            </a:r>
            <a:r>
              <a:rPr lang="en-US" sz="2000" dirty="0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sz="2000" dirty="0">
                <a:solidFill>
                  <a:srgbClr val="002060"/>
                </a:solidFill>
              </a:rPr>
              <a:t>rification</a:t>
            </a: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457200" y="3565525"/>
            <a:ext cx="3048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</a:rPr>
              <a:t>2</a:t>
            </a:r>
            <a:r>
              <a:rPr lang="en-US" sz="2000" dirty="0">
                <a:solidFill>
                  <a:srgbClr val="002060"/>
                </a:solidFill>
                <a:cs typeface="Arial" charset="0"/>
              </a:rPr>
              <a:t>nd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transest</a:t>
            </a:r>
            <a:r>
              <a:rPr lang="en-US" sz="2000" dirty="0" err="1">
                <a:solidFill>
                  <a:srgbClr val="002060"/>
                </a:solidFill>
                <a:cs typeface="Arial" charset="0"/>
              </a:rPr>
              <a:t>e</a:t>
            </a:r>
            <a:r>
              <a:rPr lang="en-US" sz="2000" dirty="0" err="1">
                <a:solidFill>
                  <a:srgbClr val="002060"/>
                </a:solidFill>
              </a:rPr>
              <a:t>rification</a:t>
            </a:r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7174" name="Text Box 8"/>
          <p:cNvSpPr txBox="1">
            <a:spLocks noChangeArrowheads="1"/>
          </p:cNvSpPr>
          <p:nvPr/>
        </p:nvSpPr>
        <p:spPr bwMode="auto">
          <a:xfrm>
            <a:off x="5715000" y="44196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/>
              <a:t>lasso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Splicing</a:t>
            </a:r>
          </a:p>
        </p:txBody>
      </p:sp>
      <p:pic>
        <p:nvPicPr>
          <p:cNvPr id="8195" name="Picture 6" descr="06_026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0" y="1371600"/>
            <a:ext cx="34925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7"/>
          <p:cNvSpPr txBox="1">
            <a:spLocks noChangeArrowheads="1"/>
          </p:cNvSpPr>
          <p:nvPr/>
        </p:nvSpPr>
        <p:spPr bwMode="auto">
          <a:xfrm>
            <a:off x="0" y="2362200"/>
            <a:ext cx="3048000" cy="7112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>
                <a:solidFill>
                  <a:srgbClr val="002060"/>
                </a:solidFill>
              </a:rPr>
              <a:t>5’-2’ </a:t>
            </a:r>
            <a:r>
              <a:rPr lang="en-US" sz="2000" dirty="0" err="1">
                <a:solidFill>
                  <a:srgbClr val="002060"/>
                </a:solidFill>
              </a:rPr>
              <a:t>phosphodiester</a:t>
            </a:r>
            <a:r>
              <a:rPr lang="en-US" sz="2000" dirty="0">
                <a:solidFill>
                  <a:srgbClr val="002060"/>
                </a:solidFill>
              </a:rPr>
              <a:t> bond</a:t>
            </a:r>
          </a:p>
        </p:txBody>
      </p:sp>
      <p:sp>
        <p:nvSpPr>
          <p:cNvPr id="8197" name="Line 8"/>
          <p:cNvSpPr>
            <a:spLocks noChangeShapeType="1"/>
          </p:cNvSpPr>
          <p:nvPr/>
        </p:nvSpPr>
        <p:spPr bwMode="auto">
          <a:xfrm>
            <a:off x="2057400" y="2895600"/>
            <a:ext cx="304800" cy="0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198" name="Text Box 9"/>
          <p:cNvSpPr txBox="1">
            <a:spLocks noChangeArrowheads="1"/>
          </p:cNvSpPr>
          <p:nvPr/>
        </p:nvSpPr>
        <p:spPr bwMode="auto">
          <a:xfrm>
            <a:off x="5029200" y="3124200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/>
              <a:t>5’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Spliceosome</a:t>
            </a:r>
            <a:endParaRPr lang="en-US" dirty="0" smtClean="0">
              <a:solidFill>
                <a:srgbClr val="002060"/>
              </a:solidFill>
            </a:endParaRPr>
          </a:p>
        </p:txBody>
      </p:sp>
      <p:pic>
        <p:nvPicPr>
          <p:cNvPr id="9219" name="Picture 4" descr="06_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95400"/>
            <a:ext cx="388302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 descr="06_029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95400"/>
            <a:ext cx="3848100" cy="398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R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o</a:t>
            </a:r>
            <a:r>
              <a:rPr lang="en-US" dirty="0" smtClean="0">
                <a:solidFill>
                  <a:srgbClr val="002060"/>
                </a:solidFill>
              </a:rPr>
              <a:t>le of </a:t>
            </a:r>
            <a:r>
              <a:rPr lang="en-US" i="1" dirty="0" err="1" smtClean="0">
                <a:solidFill>
                  <a:srgbClr val="002060"/>
                </a:solidFill>
              </a:rPr>
              <a:t>snurps</a:t>
            </a:r>
            <a:endParaRPr lang="en-US" i="1" dirty="0" smtClean="0">
              <a:solidFill>
                <a:srgbClr val="002060"/>
              </a:solidFill>
            </a:endParaRPr>
          </a:p>
        </p:txBody>
      </p:sp>
      <p:pic>
        <p:nvPicPr>
          <p:cNvPr id="10243" name="Picture 4" descr="figure 6-3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19325"/>
            <a:ext cx="8534400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R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o</a:t>
            </a:r>
            <a:r>
              <a:rPr lang="en-US" dirty="0" smtClean="0">
                <a:solidFill>
                  <a:srgbClr val="002060"/>
                </a:solidFill>
              </a:rPr>
              <a:t>le of </a:t>
            </a:r>
            <a:r>
              <a:rPr lang="en-US" i="1" dirty="0" err="1" smtClean="0">
                <a:solidFill>
                  <a:srgbClr val="002060"/>
                </a:solidFill>
              </a:rPr>
              <a:t>snurps</a:t>
            </a:r>
            <a:endParaRPr lang="en-US" i="1" dirty="0" smtClean="0">
              <a:solidFill>
                <a:srgbClr val="002060"/>
              </a:solidFill>
            </a:endParaRPr>
          </a:p>
        </p:txBody>
      </p:sp>
      <p:pic>
        <p:nvPicPr>
          <p:cNvPr id="11267" name="Picture 5" descr="figure 6-30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20888"/>
            <a:ext cx="8534400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Spliceosome</a:t>
            </a:r>
            <a:endParaRPr lang="en-US" dirty="0" smtClean="0">
              <a:solidFill>
                <a:srgbClr val="002060"/>
              </a:solidFill>
            </a:endParaRPr>
          </a:p>
        </p:txBody>
      </p:sp>
      <p:pic>
        <p:nvPicPr>
          <p:cNvPr id="9219" name="Picture 4" descr="06_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95400"/>
            <a:ext cx="388302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 descr="06_029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295400"/>
            <a:ext cx="3848100" cy="398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0860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R</a:t>
            </a:r>
            <a:r>
              <a:rPr lang="en-US" dirty="0" smtClean="0">
                <a:solidFill>
                  <a:srgbClr val="002060"/>
                </a:solidFill>
                <a:cs typeface="Arial" charset="0"/>
              </a:rPr>
              <a:t>o</a:t>
            </a:r>
            <a:r>
              <a:rPr lang="en-US" dirty="0" smtClean="0">
                <a:solidFill>
                  <a:srgbClr val="002060"/>
                </a:solidFill>
              </a:rPr>
              <a:t>le of </a:t>
            </a:r>
            <a:r>
              <a:rPr lang="en-US" i="1" dirty="0" err="1" smtClean="0">
                <a:solidFill>
                  <a:srgbClr val="002060"/>
                </a:solidFill>
              </a:rPr>
              <a:t>snurps</a:t>
            </a:r>
            <a:endParaRPr lang="en-US" i="1" dirty="0" smtClean="0">
              <a:solidFill>
                <a:srgbClr val="002060"/>
              </a:solidFill>
            </a:endParaRPr>
          </a:p>
        </p:txBody>
      </p:sp>
      <p:pic>
        <p:nvPicPr>
          <p:cNvPr id="12291" name="Picture 4" descr="figure 6-30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87563"/>
            <a:ext cx="8534400" cy="268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829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rgbClr val="002060"/>
                </a:solidFill>
              </a:rPr>
              <a:t>Exon definition hypothesis</a:t>
            </a:r>
          </a:p>
        </p:txBody>
      </p:sp>
      <p:pic>
        <p:nvPicPr>
          <p:cNvPr id="13315" name="Picture 5" descr="06_0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088" y="1866900"/>
            <a:ext cx="621982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002060"/>
                </a:solidFill>
              </a:rPr>
              <a:t>Other forms of Splicing</a:t>
            </a:r>
            <a:endParaRPr lang="fr-FR" dirty="0" smtClean="0">
              <a:solidFill>
                <a:srgbClr val="002060"/>
              </a:solidFill>
            </a:endParaRPr>
          </a:p>
        </p:txBody>
      </p:sp>
      <p:pic>
        <p:nvPicPr>
          <p:cNvPr id="14339" name="Picture 4" descr="figure 6-34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81200"/>
            <a:ext cx="85344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002060"/>
                </a:solidFill>
              </a:rPr>
              <a:t>Other forms of Splicing</a:t>
            </a:r>
            <a:endParaRPr lang="fr-FR" dirty="0" smtClean="0">
              <a:solidFill>
                <a:srgbClr val="002060"/>
              </a:solidFill>
            </a:endParaRPr>
          </a:p>
        </p:txBody>
      </p:sp>
      <p:pic>
        <p:nvPicPr>
          <p:cNvPr id="15363" name="Picture 4" descr="figure 6-34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14550"/>
            <a:ext cx="8534400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1143000"/>
          </a:xfrm>
          <a:noFill/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sz="4000" dirty="0" smtClean="0">
                <a:solidFill>
                  <a:srgbClr val="002060"/>
                </a:solidFill>
              </a:rPr>
              <a:t>Consensus sequences for </a:t>
            </a:r>
            <a:r>
              <a:rPr lang="en-US" sz="4000" dirty="0" err="1" smtClean="0">
                <a:solidFill>
                  <a:srgbClr val="002060"/>
                </a:solidFill>
              </a:rPr>
              <a:t>polyadenylation</a:t>
            </a:r>
            <a:r>
              <a:rPr lang="en-US" sz="4000" dirty="0" smtClean="0">
                <a:solidFill>
                  <a:srgbClr val="FFCC00"/>
                </a:solidFill>
              </a:rPr>
              <a:t>.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94" b="-4041"/>
          <a:stretch>
            <a:fillRect/>
          </a:stretch>
        </p:blipFill>
        <p:spPr bwMode="auto">
          <a:xfrm>
            <a:off x="1962150" y="1709738"/>
            <a:ext cx="5657850" cy="453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solidFill>
                  <a:srgbClr val="002060"/>
                </a:solidFill>
              </a:rPr>
              <a:t>Polyad</a:t>
            </a:r>
            <a:r>
              <a:rPr lang="en-US" dirty="0" err="1" smtClean="0">
                <a:solidFill>
                  <a:srgbClr val="002060"/>
                </a:solidFill>
                <a:cs typeface="Arial" charset="0"/>
              </a:rPr>
              <a:t>enylation</a:t>
            </a:r>
            <a:endParaRPr lang="en-US" dirty="0" smtClean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17411" name="Picture 3" descr="06_0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295400"/>
            <a:ext cx="39306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06_038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295400"/>
            <a:ext cx="3627438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28888"/>
            <a:ext cx="8547100" cy="240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 “Torpedo” model for transcription termination</a:t>
            </a:r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4719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 smtClean="0">
                <a:solidFill>
                  <a:srgbClr val="002060"/>
                </a:solidFill>
              </a:rPr>
              <a:t>Packaging and export of mature mRNA</a:t>
            </a:r>
          </a:p>
        </p:txBody>
      </p:sp>
      <p:pic>
        <p:nvPicPr>
          <p:cNvPr id="18435" name="Picture 8" descr="figure 6-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51050"/>
            <a:ext cx="8534400" cy="275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2060"/>
                </a:solidFill>
              </a:rPr>
              <a:t>Function of the RNA polymerase II C-terminal domain (CTD)</a:t>
            </a:r>
          </a:p>
        </p:txBody>
      </p:sp>
      <p:pic>
        <p:nvPicPr>
          <p:cNvPr id="19459" name="Picture 4" descr="06_0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71625"/>
            <a:ext cx="421957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4495800" y="1585913"/>
            <a:ext cx="46482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 err="1">
                <a:solidFill>
                  <a:srgbClr val="002060"/>
                </a:solidFill>
              </a:rPr>
              <a:t>Heptam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er</a:t>
            </a:r>
            <a:endParaRPr lang="en-US" sz="2400" dirty="0">
              <a:solidFill>
                <a:srgbClr val="002060"/>
              </a:solidFill>
              <a:cs typeface="Arial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  <a:cs typeface="Arial" charset="0"/>
              </a:rPr>
              <a:t>Tyr-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Ser</a:t>
            </a:r>
            <a:r>
              <a:rPr lang="en-US" sz="2400" dirty="0">
                <a:solidFill>
                  <a:srgbClr val="002060"/>
                </a:solidFill>
                <a:cs typeface="Arial" charset="0"/>
              </a:rPr>
              <a:t>-Pro-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Thr</a:t>
            </a:r>
            <a:r>
              <a:rPr lang="en-US" sz="2400" dirty="0">
                <a:solidFill>
                  <a:srgbClr val="002060"/>
                </a:solidFill>
                <a:cs typeface="Arial" charset="0"/>
              </a:rPr>
              <a:t>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Ser</a:t>
            </a:r>
            <a:r>
              <a:rPr lang="en-US" sz="2400" dirty="0">
                <a:solidFill>
                  <a:srgbClr val="002060"/>
                </a:solidFill>
                <a:cs typeface="Arial" charset="0"/>
              </a:rPr>
              <a:t>-Pro-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Ser</a:t>
            </a:r>
            <a:endParaRPr lang="en-US" sz="2400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4800600" y="3838575"/>
            <a:ext cx="41148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Serine 5 phosphorylated first. Recruitment of  capping factors.</a:t>
            </a:r>
          </a:p>
        </p:txBody>
      </p:sp>
      <p:sp>
        <p:nvSpPr>
          <p:cNvPr id="19462" name="Line 8"/>
          <p:cNvSpPr>
            <a:spLocks noChangeShapeType="1"/>
          </p:cNvSpPr>
          <p:nvPr/>
        </p:nvSpPr>
        <p:spPr bwMode="auto">
          <a:xfrm flipV="1">
            <a:off x="6934200" y="2514600"/>
            <a:ext cx="381000" cy="5334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2060"/>
                </a:solidFill>
              </a:rPr>
              <a:t>Function of the RNA polymerase II C-terminal domain (CTD)</a:t>
            </a:r>
          </a:p>
        </p:txBody>
      </p:sp>
      <p:pic>
        <p:nvPicPr>
          <p:cNvPr id="20483" name="Picture 3" descr="06_0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71625"/>
            <a:ext cx="421957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495800" y="1585913"/>
            <a:ext cx="46482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 err="1">
                <a:solidFill>
                  <a:srgbClr val="002060"/>
                </a:solidFill>
              </a:rPr>
              <a:t>Heptam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er</a:t>
            </a:r>
            <a:endParaRPr lang="en-US" sz="2400" dirty="0">
              <a:solidFill>
                <a:srgbClr val="002060"/>
              </a:solidFill>
              <a:cs typeface="Arial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  <a:cs typeface="Arial" charset="0"/>
              </a:rPr>
              <a:t>Tyr-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Ser</a:t>
            </a:r>
            <a:r>
              <a:rPr lang="en-US" sz="2400" dirty="0">
                <a:solidFill>
                  <a:srgbClr val="002060"/>
                </a:solidFill>
                <a:cs typeface="Arial" charset="0"/>
              </a:rPr>
              <a:t>-Pro-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Thr</a:t>
            </a:r>
            <a:r>
              <a:rPr lang="en-US" sz="2400" dirty="0">
                <a:solidFill>
                  <a:srgbClr val="002060"/>
                </a:solidFill>
                <a:cs typeface="Arial" charset="0"/>
              </a:rPr>
              <a:t>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Ser</a:t>
            </a:r>
            <a:r>
              <a:rPr lang="en-US" sz="2400" dirty="0">
                <a:solidFill>
                  <a:srgbClr val="002060"/>
                </a:solidFill>
                <a:cs typeface="Arial" charset="0"/>
              </a:rPr>
              <a:t>-Pro-</a:t>
            </a:r>
            <a:r>
              <a:rPr lang="en-US" sz="2400" dirty="0" err="1">
                <a:solidFill>
                  <a:srgbClr val="002060"/>
                </a:solidFill>
                <a:cs typeface="Arial" charset="0"/>
              </a:rPr>
              <a:t>Ser</a:t>
            </a:r>
            <a:endParaRPr lang="en-US" sz="2400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4800600" y="3838575"/>
            <a:ext cx="41148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</a:rPr>
              <a:t>Serine 2 phosphorylated later. Recruitment of  splicing factors.</a:t>
            </a:r>
          </a:p>
        </p:txBody>
      </p:sp>
      <p:sp>
        <p:nvSpPr>
          <p:cNvPr id="20486" name="Line 6"/>
          <p:cNvSpPr>
            <a:spLocks noChangeShapeType="1"/>
          </p:cNvSpPr>
          <p:nvPr/>
        </p:nvSpPr>
        <p:spPr bwMode="auto">
          <a:xfrm flipV="1">
            <a:off x="5257800" y="2514600"/>
            <a:ext cx="381000" cy="5334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152400"/>
            <a:ext cx="3248025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762000"/>
            <a:ext cx="8153400" cy="586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1758</Words>
  <Application>Microsoft Office PowerPoint</Application>
  <PresentationFormat>On-screen Show (4:3)</PresentationFormat>
  <Paragraphs>89</Paragraphs>
  <Slides>24</Slides>
  <Notes>24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Default Design</vt:lpstr>
      <vt:lpstr>Transcription in Eukaryotes  Processing and transport of mRNA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Splicing</vt:lpstr>
      <vt:lpstr>Splicing</vt:lpstr>
      <vt:lpstr>Spliceosome</vt:lpstr>
      <vt:lpstr>Role of snurps</vt:lpstr>
      <vt:lpstr>Role of snurps</vt:lpstr>
      <vt:lpstr>Spliceosome</vt:lpstr>
      <vt:lpstr>Role of snurps</vt:lpstr>
      <vt:lpstr>Exon definition hypothesis</vt:lpstr>
      <vt:lpstr>Other forms of Splicing</vt:lpstr>
      <vt:lpstr>Other forms of Splicing</vt:lpstr>
      <vt:lpstr>Consensus sequences for polyadenylation.</vt:lpstr>
      <vt:lpstr>Polyadenylation</vt:lpstr>
      <vt:lpstr> “Torpedo” model for transcription termination</vt:lpstr>
      <vt:lpstr>Packaging and export of mature mRNA</vt:lpstr>
      <vt:lpstr>Function of the RNA polymerase II C-terminal domain (CTD)</vt:lpstr>
      <vt:lpstr>Function of the RNA polymerase II C-terminal domain (CTD)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M. Ekker</dc:creator>
  <cp:lastModifiedBy>Owner</cp:lastModifiedBy>
  <cp:revision>55</cp:revision>
  <dcterms:created xsi:type="dcterms:W3CDTF">2004-09-18T20:09:06Z</dcterms:created>
  <dcterms:modified xsi:type="dcterms:W3CDTF">2013-10-29T13:05:29Z</dcterms:modified>
</cp:coreProperties>
</file>