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75" r:id="rId3"/>
    <p:sldId id="276" r:id="rId4"/>
    <p:sldId id="277" r:id="rId5"/>
    <p:sldId id="278" r:id="rId6"/>
    <p:sldId id="279" r:id="rId7"/>
    <p:sldId id="280" r:id="rId8"/>
    <p:sldId id="281" r:id="rId9"/>
    <p:sldId id="283" r:id="rId10"/>
    <p:sldId id="282" r:id="rId11"/>
    <p:sldId id="284" r:id="rId12"/>
    <p:sldId id="285" r:id="rId13"/>
    <p:sldId id="257" r:id="rId14"/>
    <p:sldId id="258" r:id="rId15"/>
    <p:sldId id="259" r:id="rId16"/>
    <p:sldId id="262" r:id="rId17"/>
    <p:sldId id="260" r:id="rId18"/>
    <p:sldId id="263" r:id="rId19"/>
    <p:sldId id="267" r:id="rId20"/>
    <p:sldId id="264" r:id="rId21"/>
    <p:sldId id="265" r:id="rId22"/>
    <p:sldId id="293" r:id="rId23"/>
    <p:sldId id="294" r:id="rId24"/>
    <p:sldId id="295" r:id="rId25"/>
    <p:sldId id="296" r:id="rId26"/>
    <p:sldId id="297" r:id="rId27"/>
    <p:sldId id="298" r:id="rId28"/>
    <p:sldId id="306" r:id="rId29"/>
    <p:sldId id="287" r:id="rId30"/>
    <p:sldId id="299" r:id="rId31"/>
    <p:sldId id="288" r:id="rId32"/>
    <p:sldId id="289" r:id="rId33"/>
    <p:sldId id="290" r:id="rId34"/>
    <p:sldId id="291" r:id="rId35"/>
    <p:sldId id="307" r:id="rId36"/>
    <p:sldId id="308" r:id="rId37"/>
    <p:sldId id="309" r:id="rId38"/>
    <p:sldId id="310" r:id="rId39"/>
    <p:sldId id="311" r:id="rId40"/>
    <p:sldId id="261" r:id="rId41"/>
    <p:sldId id="268" r:id="rId42"/>
    <p:sldId id="269" r:id="rId43"/>
    <p:sldId id="300" r:id="rId44"/>
    <p:sldId id="301" r:id="rId45"/>
    <p:sldId id="302" r:id="rId46"/>
    <p:sldId id="303" r:id="rId47"/>
    <p:sldId id="304" r:id="rId48"/>
    <p:sldId id="305" r:id="rId49"/>
    <p:sldId id="266" r:id="rId50"/>
    <p:sldId id="270" r:id="rId51"/>
    <p:sldId id="271" r:id="rId52"/>
    <p:sldId id="272" r:id="rId53"/>
    <p:sldId id="273" r:id="rId54"/>
    <p:sldId id="286" r:id="rId55"/>
    <p:sldId id="274"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2" y="-67"/>
      </p:cViewPr>
      <p:guideLst>
        <p:guide orient="horz" pos="2160"/>
        <p:guide pos="2880"/>
      </p:guideLst>
    </p:cSldViewPr>
  </p:slideViewPr>
  <p:notesTextViewPr>
    <p:cViewPr>
      <p:scale>
        <a:sx n="1" d="1"/>
        <a:sy n="1" d="1"/>
      </p:scale>
      <p:origin x="0" y="0"/>
    </p:cViewPr>
  </p:notesTextViewPr>
  <p:sorterViewPr>
    <p:cViewPr>
      <p:scale>
        <a:sx n="100" d="100"/>
        <a:sy n="100" d="100"/>
      </p:scale>
      <p:origin x="0" y="703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EECEA6-9584-44B1-9170-8BF3EE05E86B}" type="datetimeFigureOut">
              <a:rPr lang="en-CA" smtClean="0"/>
              <a:t>2020-05-29</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54F949-AFCC-46DA-A2A0-46764358EB4B}" type="slidenum">
              <a:rPr lang="en-CA" smtClean="0"/>
              <a:t>‹#›</a:t>
            </a:fld>
            <a:endParaRPr lang="en-CA"/>
          </a:p>
        </p:txBody>
      </p:sp>
    </p:spTree>
    <p:extLst>
      <p:ext uri="{BB962C8B-B14F-4D97-AF65-F5344CB8AC3E}">
        <p14:creationId xmlns:p14="http://schemas.microsoft.com/office/powerpoint/2010/main" val="1057281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CBAAB6A4-1183-4156-BEE2-3D968DBA66A3}" type="datetime1">
              <a:rPr lang="en-CA" smtClean="0"/>
              <a:t>2020-05-29</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1631823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07B7689-9674-4228-8E7E-E2E82BD54FA3}" type="datetime1">
              <a:rPr lang="en-CA" smtClean="0"/>
              <a:t>2020-05-29</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1714878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3837A8-F535-4FDA-B7E0-ECDB93046B0F}" type="datetime1">
              <a:rPr lang="en-CA" smtClean="0"/>
              <a:t>2020-05-29</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3904627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BA713BA-1AFB-477D-9D75-223F8DB7FCDA}" type="datetime1">
              <a:rPr lang="en-CA" smtClean="0"/>
              <a:t>2020-05-29</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337501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550C2191-B881-43B8-AE6F-5D1C8E3FF6A1}" type="datetime1">
              <a:rPr lang="en-CA" smtClean="0"/>
              <a:t>2020-05-29</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962074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F7D35523-6D09-490A-9060-AC9BDB0FA260}" type="datetime1">
              <a:rPr lang="en-CA" smtClean="0"/>
              <a:t>2020-05-29</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2403455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BE9F93-06F8-4C4D-A79D-D06DAE19F434}" type="datetime1">
              <a:rPr lang="en-CA" smtClean="0"/>
              <a:t>2020-05-29</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1998653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3FF77A-3333-409F-88FF-F9B528C12C68}" type="datetime1">
              <a:rPr lang="en-CA" smtClean="0"/>
              <a:t>2020-05-29</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3284256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3BBCDE-85CD-4DED-B9A0-A9C34D9A1B9A}" type="datetime1">
              <a:rPr lang="en-CA" smtClean="0"/>
              <a:t>2020-05-29</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3464708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FE72B06-B6C3-4047-AF87-21A990ADEC61}" type="datetime1">
              <a:rPr lang="en-CA" smtClean="0"/>
              <a:t>2020-05-29</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403365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FF8A2C2-3251-402D-A177-938D5EFAFB8B}" type="datetime1">
              <a:rPr lang="en-CA" smtClean="0"/>
              <a:t>2020-05-29</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2276046-8B51-49A9-BE4C-45642EECAA5F}" type="slidenum">
              <a:rPr lang="en-CA" smtClean="0"/>
              <a:t>‹#›</a:t>
            </a:fld>
            <a:endParaRPr lang="en-CA" dirty="0"/>
          </a:p>
        </p:txBody>
      </p:sp>
    </p:spTree>
    <p:extLst>
      <p:ext uri="{BB962C8B-B14F-4D97-AF65-F5344CB8AC3E}">
        <p14:creationId xmlns:p14="http://schemas.microsoft.com/office/powerpoint/2010/main" val="280247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4C21AF-FD87-4E86-B274-9648D904BB68}" type="datetime1">
              <a:rPr lang="en-CA" smtClean="0"/>
              <a:t>2020-05-29</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276046-8B51-49A9-BE4C-45642EECAA5F}" type="slidenum">
              <a:rPr lang="en-CA" smtClean="0"/>
              <a:t>‹#›</a:t>
            </a:fld>
            <a:endParaRPr lang="en-CA" dirty="0"/>
          </a:p>
        </p:txBody>
      </p:sp>
    </p:spTree>
    <p:extLst>
      <p:ext uri="{BB962C8B-B14F-4D97-AF65-F5344CB8AC3E}">
        <p14:creationId xmlns:p14="http://schemas.microsoft.com/office/powerpoint/2010/main" val="55170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3.bin"/><Relationship Id="rId4" Type="http://schemas.openxmlformats.org/officeDocument/2006/relationships/image" Target="../media/image3.wmf"/></Relationships>
</file>

<file path=ppt/slides/_rels/slide37.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wmf"/><Relationship Id="rId5" Type="http://schemas.openxmlformats.org/officeDocument/2006/relationships/oleObject" Target="../embeddings/oleObject6.bin"/><Relationship Id="rId4" Type="http://schemas.openxmlformats.org/officeDocument/2006/relationships/image" Target="../media/image6.wmf"/></Relationships>
</file>

<file path=ppt/slides/_rels/slide38.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0.wmf"/><Relationship Id="rId5" Type="http://schemas.openxmlformats.org/officeDocument/2006/relationships/oleObject" Target="../embeddings/oleObject9.bin"/><Relationship Id="rId10" Type="http://schemas.openxmlformats.org/officeDocument/2006/relationships/image" Target="../media/image12.wmf"/><Relationship Id="rId4" Type="http://schemas.openxmlformats.org/officeDocument/2006/relationships/image" Target="../media/image9.wmf"/><Relationship Id="rId9" Type="http://schemas.openxmlformats.org/officeDocument/2006/relationships/oleObject" Target="../embeddings/oleObject11.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IV. Integers</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a:t>
            </a:fld>
            <a:endParaRPr lang="en-CA" dirty="0"/>
          </a:p>
        </p:txBody>
      </p:sp>
    </p:spTree>
    <p:extLst>
      <p:ext uri="{BB962C8B-B14F-4D97-AF65-F5344CB8AC3E}">
        <p14:creationId xmlns:p14="http://schemas.microsoft.com/office/powerpoint/2010/main" val="430199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Representations of Integers</a:t>
            </a:r>
            <a:endParaRPr lang="en-CA" dirty="0"/>
          </a:p>
        </p:txBody>
      </p:sp>
      <p:sp>
        <p:nvSpPr>
          <p:cNvPr id="3" name="Content Placeholder 2"/>
          <p:cNvSpPr>
            <a:spLocks noGrp="1"/>
          </p:cNvSpPr>
          <p:nvPr>
            <p:ph idx="1"/>
          </p:nvPr>
        </p:nvSpPr>
        <p:spPr/>
        <p:txBody>
          <a:bodyPr/>
          <a:lstStyle/>
          <a:p>
            <a:pPr marL="0" indent="0">
              <a:buNone/>
            </a:pPr>
            <a:r>
              <a:rPr lang="en-US" dirty="0" smtClean="0"/>
              <a:t>The common representation of integers is the </a:t>
            </a:r>
            <a:r>
              <a:rPr lang="en-US" i="1" dirty="0" smtClean="0"/>
              <a:t>decimal representation</a:t>
            </a:r>
            <a:r>
              <a:rPr lang="en-US" dirty="0"/>
              <a:t>,</a:t>
            </a:r>
            <a:r>
              <a:rPr lang="en-US" dirty="0" smtClean="0"/>
              <a:t> i.e., representation with base 10.  In other words, if we write an integer </a:t>
            </a:r>
            <a:r>
              <a:rPr lang="en-US" i="1" dirty="0" smtClean="0"/>
              <a:t>x</a:t>
            </a:r>
            <a:r>
              <a:rPr lang="en-US" dirty="0" smtClean="0"/>
              <a:t> = 34567, we mean the integer</a:t>
            </a:r>
          </a:p>
          <a:p>
            <a:pPr marL="0" indent="0">
              <a:buNone/>
            </a:pPr>
            <a:endParaRPr lang="en-US" dirty="0"/>
          </a:p>
          <a:p>
            <a:pPr marL="0" indent="0">
              <a:buNone/>
            </a:pPr>
            <a:r>
              <a:rPr lang="en-US" i="1" dirty="0" smtClean="0"/>
              <a:t>x = </a:t>
            </a:r>
            <a:r>
              <a:rPr lang="en-US" dirty="0">
                <a:sym typeface="Symbol"/>
              </a:rPr>
              <a:t>3  10</a:t>
            </a:r>
            <a:r>
              <a:rPr lang="en-US" baseline="30000" dirty="0">
                <a:sym typeface="Symbol"/>
              </a:rPr>
              <a:t>4 </a:t>
            </a:r>
            <a:r>
              <a:rPr lang="en-US" dirty="0" smtClean="0">
                <a:sym typeface="Symbol"/>
              </a:rPr>
              <a:t>+ </a:t>
            </a:r>
            <a:r>
              <a:rPr lang="en-US" dirty="0">
                <a:sym typeface="Symbol"/>
              </a:rPr>
              <a:t>4  10</a:t>
            </a:r>
            <a:r>
              <a:rPr lang="en-US" baseline="30000" dirty="0">
                <a:sym typeface="Symbol"/>
              </a:rPr>
              <a:t>3</a:t>
            </a:r>
            <a:r>
              <a:rPr lang="en-US" dirty="0" smtClean="0">
                <a:sym typeface="Symbol"/>
              </a:rPr>
              <a:t> </a:t>
            </a:r>
            <a:r>
              <a:rPr lang="en-US" dirty="0" smtClean="0"/>
              <a:t>+ </a:t>
            </a:r>
            <a:r>
              <a:rPr lang="en-US" dirty="0" smtClean="0">
                <a:sym typeface="Symbol"/>
              </a:rPr>
              <a:t>5  10</a:t>
            </a:r>
            <a:r>
              <a:rPr lang="en-US" baseline="30000" dirty="0" smtClean="0">
                <a:sym typeface="Symbol"/>
              </a:rPr>
              <a:t>2</a:t>
            </a:r>
            <a:r>
              <a:rPr lang="en-US" dirty="0" smtClean="0">
                <a:sym typeface="Symbol"/>
              </a:rPr>
              <a:t> + </a:t>
            </a:r>
            <a:r>
              <a:rPr lang="en-US" dirty="0"/>
              <a:t>6 </a:t>
            </a:r>
            <a:r>
              <a:rPr lang="en-US" dirty="0">
                <a:sym typeface="Symbol"/>
              </a:rPr>
              <a:t> 10 </a:t>
            </a:r>
            <a:r>
              <a:rPr lang="en-US" dirty="0" smtClean="0">
                <a:sym typeface="Symbol"/>
              </a:rPr>
              <a:t>+ </a:t>
            </a:r>
            <a:r>
              <a:rPr lang="en-US" dirty="0"/>
              <a:t>7</a:t>
            </a:r>
            <a:r>
              <a:rPr lang="en-US" dirty="0" smtClean="0">
                <a:sym typeface="Symbol"/>
              </a:rPr>
              <a:t>.</a:t>
            </a:r>
          </a:p>
          <a:p>
            <a:pPr marL="0" indent="0">
              <a:buNone/>
            </a:pPr>
            <a:endParaRPr lang="en-US" dirty="0">
              <a:sym typeface="Symbol"/>
            </a:endParaRPr>
          </a:p>
          <a:p>
            <a:pPr marL="0" indent="0">
              <a:buNone/>
            </a:pPr>
            <a:r>
              <a:rPr lang="en-US" dirty="0" smtClean="0">
                <a:sym typeface="Symbol"/>
              </a:rPr>
              <a:t>But we may use another integer to be the base.</a:t>
            </a:r>
            <a:r>
              <a:rPr lang="en-US" dirty="0" smtClean="0"/>
              <a:t> </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a:t>
            </a:fld>
            <a:endParaRPr lang="en-CA" dirty="0"/>
          </a:p>
        </p:txBody>
      </p:sp>
    </p:spTree>
    <p:extLst>
      <p:ext uri="{BB962C8B-B14F-4D97-AF65-F5344CB8AC3E}">
        <p14:creationId xmlns:p14="http://schemas.microsoft.com/office/powerpoint/2010/main" val="4127317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Integer </a:t>
            </a:r>
            <a:r>
              <a:rPr lang="en-US" dirty="0"/>
              <a:t>R</a:t>
            </a:r>
            <a:r>
              <a:rPr lang="en-US" dirty="0" smtClean="0"/>
              <a:t>epresentation with Base </a:t>
            </a:r>
            <a:r>
              <a:rPr lang="en-US" i="1" dirty="0" smtClean="0"/>
              <a:t>b</a:t>
            </a:r>
            <a:endParaRPr lang="en-CA" dirty="0"/>
          </a:p>
        </p:txBody>
      </p:sp>
      <p:sp>
        <p:nvSpPr>
          <p:cNvPr id="3" name="Content Placeholder 2"/>
          <p:cNvSpPr>
            <a:spLocks noGrp="1"/>
          </p:cNvSpPr>
          <p:nvPr>
            <p:ph idx="1"/>
          </p:nvPr>
        </p:nvSpPr>
        <p:spPr/>
        <p:txBody>
          <a:bodyPr/>
          <a:lstStyle/>
          <a:p>
            <a:pPr marL="0" indent="0">
              <a:buNone/>
            </a:pPr>
            <a:r>
              <a:rPr lang="en-US" dirty="0" smtClean="0"/>
              <a:t>We can represent an integer </a:t>
            </a:r>
            <a:r>
              <a:rPr lang="en-US" i="1" dirty="0" smtClean="0"/>
              <a:t>x</a:t>
            </a:r>
            <a:r>
              <a:rPr lang="en-US" dirty="0" smtClean="0"/>
              <a:t> with any integer </a:t>
            </a:r>
          </a:p>
          <a:p>
            <a:pPr marL="0" indent="0">
              <a:buNone/>
            </a:pPr>
            <a:r>
              <a:rPr lang="en-US" i="1" dirty="0" smtClean="0"/>
              <a:t>b</a:t>
            </a:r>
            <a:r>
              <a:rPr lang="en-US" dirty="0" smtClean="0"/>
              <a:t> &gt; 1 as the base, so that, if</a:t>
            </a:r>
          </a:p>
          <a:p>
            <a:pPr marL="0" indent="0">
              <a:buNone/>
            </a:pPr>
            <a:endParaRPr lang="en-US" sz="1800" dirty="0" smtClean="0"/>
          </a:p>
          <a:p>
            <a:pPr marL="0" indent="0">
              <a:buNone/>
            </a:pPr>
            <a:r>
              <a:rPr lang="en-US" i="1" dirty="0" smtClean="0"/>
              <a:t>x</a:t>
            </a:r>
            <a:r>
              <a:rPr lang="en-US" dirty="0" smtClean="0"/>
              <a:t> = </a:t>
            </a:r>
            <a:r>
              <a:rPr lang="en-US" i="1" dirty="0" err="1"/>
              <a:t>a</a:t>
            </a:r>
            <a:r>
              <a:rPr lang="en-US" i="1" baseline="-25000" dirty="0" err="1"/>
              <a:t>n</a:t>
            </a:r>
            <a:r>
              <a:rPr lang="en-US" i="1" dirty="0" err="1"/>
              <a:t>b</a:t>
            </a:r>
            <a:r>
              <a:rPr lang="en-US" i="1" baseline="30000" dirty="0" err="1"/>
              <a:t>n</a:t>
            </a:r>
            <a:r>
              <a:rPr lang="en-US" dirty="0" smtClean="0"/>
              <a:t> </a:t>
            </a:r>
            <a:r>
              <a:rPr lang="en-US" dirty="0"/>
              <a:t>+ </a:t>
            </a:r>
            <a:r>
              <a:rPr lang="en-US" i="1" dirty="0" smtClean="0"/>
              <a:t>a</a:t>
            </a:r>
            <a:r>
              <a:rPr lang="en-US" i="1" baseline="-25000" dirty="0"/>
              <a:t>n</a:t>
            </a:r>
            <a:r>
              <a:rPr lang="en-US" i="1" baseline="-25000" dirty="0">
                <a:sym typeface="Symbol"/>
              </a:rPr>
              <a:t></a:t>
            </a:r>
            <a:r>
              <a:rPr lang="en-US" baseline="-25000" dirty="0">
                <a:sym typeface="Symbol"/>
              </a:rPr>
              <a:t>1</a:t>
            </a:r>
            <a:r>
              <a:rPr lang="en-US" i="1" dirty="0" smtClean="0"/>
              <a:t>b</a:t>
            </a:r>
            <a:r>
              <a:rPr lang="en-US" i="1" baseline="30000" dirty="0" smtClean="0"/>
              <a:t>n</a:t>
            </a:r>
            <a:r>
              <a:rPr lang="en-US" i="1" baseline="30000" dirty="0" smtClean="0">
                <a:sym typeface="Symbol"/>
              </a:rPr>
              <a:t></a:t>
            </a:r>
            <a:r>
              <a:rPr lang="en-US" baseline="30000" dirty="0" smtClean="0">
                <a:sym typeface="Symbol"/>
              </a:rPr>
              <a:t>1</a:t>
            </a:r>
            <a:r>
              <a:rPr lang="en-US" dirty="0" smtClean="0"/>
              <a:t> + … + </a:t>
            </a:r>
            <a:r>
              <a:rPr lang="en-US" i="1" dirty="0" smtClean="0"/>
              <a:t>a</a:t>
            </a:r>
            <a:r>
              <a:rPr lang="en-US" baseline="-25000" dirty="0" smtClean="0"/>
              <a:t>2</a:t>
            </a:r>
            <a:r>
              <a:rPr lang="en-US" i="1" dirty="0" smtClean="0"/>
              <a:t>b</a:t>
            </a:r>
            <a:r>
              <a:rPr lang="en-US" baseline="30000" dirty="0" smtClean="0"/>
              <a:t>2</a:t>
            </a:r>
            <a:r>
              <a:rPr lang="en-US" dirty="0" smtClean="0"/>
              <a:t> + </a:t>
            </a:r>
            <a:r>
              <a:rPr lang="en-US" i="1" dirty="0" smtClean="0"/>
              <a:t>a</a:t>
            </a:r>
            <a:r>
              <a:rPr lang="en-US" baseline="-25000" dirty="0" smtClean="0"/>
              <a:t>1</a:t>
            </a:r>
            <a:r>
              <a:rPr lang="en-US" i="1" dirty="0" smtClean="0"/>
              <a:t>b</a:t>
            </a:r>
            <a:r>
              <a:rPr lang="en-US" dirty="0" smtClean="0"/>
              <a:t> + </a:t>
            </a:r>
            <a:r>
              <a:rPr lang="en-US" i="1" dirty="0" smtClean="0"/>
              <a:t>a</a:t>
            </a:r>
            <a:r>
              <a:rPr lang="en-US" baseline="-25000" dirty="0" smtClean="0"/>
              <a:t>0</a:t>
            </a:r>
            <a:r>
              <a:rPr lang="en-US" dirty="0" smtClean="0"/>
              <a:t>,</a:t>
            </a:r>
          </a:p>
          <a:p>
            <a:pPr marL="0" indent="0">
              <a:buNone/>
            </a:pPr>
            <a:endParaRPr lang="en-US" sz="1800" i="1" dirty="0"/>
          </a:p>
          <a:p>
            <a:pPr marL="0" indent="0">
              <a:buNone/>
            </a:pPr>
            <a:r>
              <a:rPr lang="en-US" dirty="0" smtClean="0"/>
              <a:t>where 0 </a:t>
            </a:r>
            <a:r>
              <a:rPr lang="en-US" dirty="0" smtClean="0">
                <a:sym typeface="Symbol"/>
              </a:rPr>
              <a:t> </a:t>
            </a:r>
            <a:r>
              <a:rPr lang="en-US" i="1" dirty="0" err="1" smtClean="0"/>
              <a:t>a</a:t>
            </a:r>
            <a:r>
              <a:rPr lang="en-US" i="1" baseline="-25000" dirty="0" err="1"/>
              <a:t>i</a:t>
            </a:r>
            <a:r>
              <a:rPr lang="en-US" baseline="-25000" dirty="0" smtClean="0"/>
              <a:t> </a:t>
            </a:r>
            <a:r>
              <a:rPr lang="en-US" dirty="0" smtClean="0">
                <a:sym typeface="Symbol"/>
              </a:rPr>
              <a:t> </a:t>
            </a:r>
            <a:r>
              <a:rPr lang="en-US" i="1" dirty="0" smtClean="0">
                <a:sym typeface="Symbol"/>
              </a:rPr>
              <a:t>b </a:t>
            </a:r>
            <a:r>
              <a:rPr lang="en-US" dirty="0" smtClean="0">
                <a:sym typeface="Symbol"/>
              </a:rPr>
              <a:t> 1, </a:t>
            </a:r>
            <a:r>
              <a:rPr lang="en-US" i="1" dirty="0" smtClean="0">
                <a:sym typeface="Symbol"/>
              </a:rPr>
              <a:t>i</a:t>
            </a:r>
            <a:r>
              <a:rPr lang="en-US" dirty="0" smtClean="0">
                <a:sym typeface="Symbol"/>
              </a:rPr>
              <a:t> = 0, 1, …, </a:t>
            </a:r>
            <a:r>
              <a:rPr lang="en-US" i="1" dirty="0" smtClean="0">
                <a:sym typeface="Symbol"/>
              </a:rPr>
              <a:t>n</a:t>
            </a:r>
            <a:r>
              <a:rPr lang="en-US" dirty="0" smtClean="0">
                <a:sym typeface="Symbol"/>
              </a:rPr>
              <a:t>, then we write</a:t>
            </a:r>
          </a:p>
          <a:p>
            <a:pPr marL="0" indent="0">
              <a:buNone/>
            </a:pPr>
            <a:endParaRPr lang="en-US" sz="1800" dirty="0">
              <a:sym typeface="Symbol"/>
            </a:endParaRPr>
          </a:p>
          <a:p>
            <a:pPr marL="0" indent="0">
              <a:buNone/>
            </a:pPr>
            <a:r>
              <a:rPr lang="en-US" i="1" dirty="0" smtClean="0">
                <a:sym typeface="Symbol"/>
              </a:rPr>
              <a:t>x</a:t>
            </a:r>
            <a:r>
              <a:rPr lang="en-US" dirty="0" smtClean="0">
                <a:sym typeface="Symbol"/>
              </a:rPr>
              <a:t> = (</a:t>
            </a:r>
            <a:r>
              <a:rPr lang="en-US" i="1" dirty="0" smtClean="0">
                <a:sym typeface="Symbol"/>
              </a:rPr>
              <a:t>a</a:t>
            </a:r>
            <a:r>
              <a:rPr lang="en-US" i="1" baseline="-25000" dirty="0" smtClean="0">
                <a:sym typeface="Symbol"/>
              </a:rPr>
              <a:t>n</a:t>
            </a:r>
            <a:r>
              <a:rPr lang="en-US" i="1" dirty="0" smtClean="0">
                <a:sym typeface="Symbol"/>
              </a:rPr>
              <a:t>a</a:t>
            </a:r>
            <a:r>
              <a:rPr lang="en-US" i="1" baseline="-25000" dirty="0" smtClean="0"/>
              <a:t>n</a:t>
            </a:r>
            <a:r>
              <a:rPr lang="en-US" i="1" baseline="-25000" dirty="0">
                <a:sym typeface="Symbol"/>
              </a:rPr>
              <a:t></a:t>
            </a:r>
            <a:r>
              <a:rPr lang="en-US" baseline="-25000" dirty="0" smtClean="0">
                <a:sym typeface="Symbol"/>
              </a:rPr>
              <a:t>1</a:t>
            </a:r>
            <a:r>
              <a:rPr lang="en-US" dirty="0" smtClean="0">
                <a:sym typeface="Symbol"/>
              </a:rPr>
              <a:t>…</a:t>
            </a:r>
            <a:r>
              <a:rPr lang="en-US" i="1" dirty="0" smtClean="0">
                <a:sym typeface="Symbol"/>
              </a:rPr>
              <a:t>a</a:t>
            </a:r>
            <a:r>
              <a:rPr lang="en-US" baseline="-25000" dirty="0" smtClean="0">
                <a:sym typeface="Symbol"/>
              </a:rPr>
              <a:t>2</a:t>
            </a:r>
            <a:r>
              <a:rPr lang="en-US" i="1" dirty="0" smtClean="0">
                <a:sym typeface="Symbol"/>
              </a:rPr>
              <a:t>a</a:t>
            </a:r>
            <a:r>
              <a:rPr lang="en-US" baseline="-25000" dirty="0" smtClean="0">
                <a:sym typeface="Symbol"/>
              </a:rPr>
              <a:t>1</a:t>
            </a:r>
            <a:r>
              <a:rPr lang="en-US" i="1" dirty="0" smtClean="0">
                <a:sym typeface="Symbol"/>
              </a:rPr>
              <a:t>a</a:t>
            </a:r>
            <a:r>
              <a:rPr lang="en-US" baseline="-25000" dirty="0" smtClean="0">
                <a:sym typeface="Symbol"/>
              </a:rPr>
              <a:t>0</a:t>
            </a:r>
            <a:r>
              <a:rPr lang="en-US" dirty="0" smtClean="0">
                <a:sym typeface="Symbol"/>
              </a:rPr>
              <a:t>)</a:t>
            </a:r>
            <a:r>
              <a:rPr lang="en-US" i="1" baseline="-25000" dirty="0" smtClean="0">
                <a:sym typeface="Symbol"/>
              </a:rPr>
              <a:t>b</a:t>
            </a:r>
            <a:r>
              <a:rPr lang="en-US" dirty="0">
                <a:sym typeface="Symbol"/>
              </a:rPr>
              <a:t>.</a:t>
            </a:r>
            <a:endParaRPr lang="en-US" sz="2400" i="1" dirty="0" smtClean="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a:t>
            </a:fld>
            <a:endParaRPr lang="en-CA" dirty="0"/>
          </a:p>
        </p:txBody>
      </p:sp>
    </p:spTree>
    <p:extLst>
      <p:ext uri="{BB962C8B-B14F-4D97-AF65-F5344CB8AC3E}">
        <p14:creationId xmlns:p14="http://schemas.microsoft.com/office/powerpoint/2010/main" val="4058460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sz="2800" dirty="0"/>
              <a:t>If </a:t>
            </a:r>
            <a:r>
              <a:rPr lang="en-US" sz="2800" i="1" dirty="0"/>
              <a:t>x</a:t>
            </a:r>
            <a:r>
              <a:rPr lang="en-US" sz="2800" dirty="0"/>
              <a:t> &lt; </a:t>
            </a:r>
            <a:r>
              <a:rPr lang="en-US" sz="2800" i="1" dirty="0"/>
              <a:t>b</a:t>
            </a:r>
            <a:r>
              <a:rPr lang="en-US" sz="2800" dirty="0"/>
              <a:t>, </a:t>
            </a:r>
            <a:r>
              <a:rPr lang="en-US" sz="2800" i="1" dirty="0"/>
              <a:t>x</a:t>
            </a:r>
            <a:r>
              <a:rPr lang="en-US" sz="2800" dirty="0" smtClean="0"/>
              <a:t> </a:t>
            </a:r>
            <a:r>
              <a:rPr lang="en-US" sz="2800" dirty="0"/>
              <a:t>= </a:t>
            </a:r>
            <a:r>
              <a:rPr lang="en-US" sz="2800" i="1" dirty="0"/>
              <a:t>a</a:t>
            </a:r>
            <a:r>
              <a:rPr lang="en-US" sz="2800" baseline="-25000" dirty="0"/>
              <a:t>0</a:t>
            </a:r>
            <a:r>
              <a:rPr lang="en-US" sz="2800" dirty="0"/>
              <a:t> is the base </a:t>
            </a:r>
            <a:r>
              <a:rPr lang="en-US" sz="2800" i="1" dirty="0"/>
              <a:t>b</a:t>
            </a:r>
            <a:r>
              <a:rPr lang="en-US" sz="2800" dirty="0"/>
              <a:t> representation. </a:t>
            </a:r>
            <a:endParaRPr lang="en-US" sz="2800" dirty="0" smtClean="0"/>
          </a:p>
          <a:p>
            <a:pPr marL="0" indent="0">
              <a:buNone/>
            </a:pPr>
            <a:endParaRPr lang="en-US" sz="1200" dirty="0"/>
          </a:p>
          <a:p>
            <a:pPr marL="0" indent="0">
              <a:buNone/>
            </a:pPr>
            <a:r>
              <a:rPr lang="en-US" sz="2800" dirty="0" smtClean="0"/>
              <a:t>To find the representation of a positive integer </a:t>
            </a:r>
            <a:r>
              <a:rPr lang="en-US" sz="2800" i="1" dirty="0" smtClean="0"/>
              <a:t>x</a:t>
            </a:r>
            <a:r>
              <a:rPr lang="en-US" sz="2800" dirty="0" smtClean="0"/>
              <a:t> </a:t>
            </a:r>
            <a:r>
              <a:rPr lang="en-US" sz="2800" dirty="0" smtClean="0">
                <a:sym typeface="Symbol"/>
              </a:rPr>
              <a:t> </a:t>
            </a:r>
            <a:r>
              <a:rPr lang="en-US" sz="2800" i="1" dirty="0" smtClean="0">
                <a:sym typeface="Symbol"/>
              </a:rPr>
              <a:t>b</a:t>
            </a:r>
            <a:r>
              <a:rPr lang="en-US" sz="2800" dirty="0" smtClean="0">
                <a:sym typeface="Symbol"/>
              </a:rPr>
              <a:t> </a:t>
            </a:r>
            <a:r>
              <a:rPr lang="en-US" sz="2800" dirty="0" smtClean="0"/>
              <a:t>with base </a:t>
            </a:r>
            <a:r>
              <a:rPr lang="en-US" sz="2800" i="1" dirty="0" smtClean="0"/>
              <a:t>b</a:t>
            </a:r>
            <a:r>
              <a:rPr lang="en-US" sz="2800" dirty="0" smtClean="0"/>
              <a:t>, divide </a:t>
            </a:r>
            <a:r>
              <a:rPr lang="en-US" sz="2800" i="1" dirty="0" smtClean="0"/>
              <a:t>x</a:t>
            </a:r>
            <a:r>
              <a:rPr lang="en-US" sz="2800" dirty="0" smtClean="0"/>
              <a:t> by </a:t>
            </a:r>
            <a:r>
              <a:rPr lang="en-US" sz="2800" i="1" dirty="0" smtClean="0"/>
              <a:t>b</a:t>
            </a:r>
            <a:r>
              <a:rPr lang="en-US" sz="2800" dirty="0" smtClean="0"/>
              <a:t>.  </a:t>
            </a:r>
          </a:p>
          <a:p>
            <a:pPr marL="0" indent="0">
              <a:buNone/>
            </a:pPr>
            <a:endParaRPr lang="en-US" sz="1200" i="1" dirty="0"/>
          </a:p>
          <a:p>
            <a:pPr marL="0" indent="0">
              <a:buNone/>
            </a:pPr>
            <a:r>
              <a:rPr lang="en-US" sz="2800" i="1" dirty="0" smtClean="0"/>
              <a:t>x </a:t>
            </a:r>
            <a:r>
              <a:rPr lang="en-US" sz="2800" dirty="0" smtClean="0"/>
              <a:t>= </a:t>
            </a:r>
            <a:r>
              <a:rPr lang="en-US" sz="2800" i="1" dirty="0" smtClean="0"/>
              <a:t>q</a:t>
            </a:r>
            <a:r>
              <a:rPr lang="en-US" sz="2800" baseline="-25000" dirty="0" smtClean="0"/>
              <a:t>1</a:t>
            </a:r>
            <a:r>
              <a:rPr lang="en-US" sz="2800" i="1" dirty="0" smtClean="0"/>
              <a:t>b</a:t>
            </a:r>
            <a:r>
              <a:rPr lang="en-US" sz="2800" dirty="0" smtClean="0"/>
              <a:t> + </a:t>
            </a:r>
            <a:r>
              <a:rPr lang="en-US" sz="2800" i="1" dirty="0" smtClean="0"/>
              <a:t>a</a:t>
            </a:r>
            <a:r>
              <a:rPr lang="en-US" sz="2800" baseline="-25000" dirty="0" smtClean="0"/>
              <a:t>0</a:t>
            </a:r>
            <a:r>
              <a:rPr lang="en-US" sz="2800" dirty="0" smtClean="0"/>
              <a:t>,</a:t>
            </a:r>
          </a:p>
          <a:p>
            <a:pPr marL="0" indent="0">
              <a:buNone/>
            </a:pPr>
            <a:r>
              <a:rPr lang="en-US" sz="2800" i="1" dirty="0" smtClean="0"/>
              <a:t>q</a:t>
            </a:r>
            <a:r>
              <a:rPr lang="en-US" sz="2800" baseline="-25000" dirty="0" smtClean="0"/>
              <a:t>1</a:t>
            </a:r>
            <a:r>
              <a:rPr lang="en-US" sz="2800" dirty="0" smtClean="0"/>
              <a:t> = </a:t>
            </a:r>
            <a:r>
              <a:rPr lang="en-US" sz="2800" i="1" dirty="0" smtClean="0"/>
              <a:t>q</a:t>
            </a:r>
            <a:r>
              <a:rPr lang="en-US" sz="2800" baseline="-25000" dirty="0" smtClean="0"/>
              <a:t>2</a:t>
            </a:r>
            <a:r>
              <a:rPr lang="en-US" sz="2800" i="1" dirty="0" smtClean="0"/>
              <a:t>b</a:t>
            </a:r>
            <a:r>
              <a:rPr lang="en-US" sz="2800" dirty="0" smtClean="0"/>
              <a:t> + </a:t>
            </a:r>
            <a:r>
              <a:rPr lang="en-US" sz="2800" i="1" dirty="0" smtClean="0"/>
              <a:t>a</a:t>
            </a:r>
            <a:r>
              <a:rPr lang="en-US" sz="2800" baseline="-25000" dirty="0" smtClean="0"/>
              <a:t>1</a:t>
            </a:r>
            <a:r>
              <a:rPr lang="en-US" sz="2800" dirty="0" smtClean="0"/>
              <a:t>,</a:t>
            </a:r>
          </a:p>
          <a:p>
            <a:pPr marL="0" indent="0">
              <a:buNone/>
            </a:pPr>
            <a:r>
              <a:rPr lang="en-US" sz="2800" i="1" dirty="0" smtClean="0"/>
              <a:t>…</a:t>
            </a:r>
          </a:p>
          <a:p>
            <a:pPr marL="0" indent="0">
              <a:buNone/>
            </a:pPr>
            <a:r>
              <a:rPr lang="en-US" sz="2800" i="1" dirty="0" smtClean="0"/>
              <a:t>q</a:t>
            </a:r>
            <a:r>
              <a:rPr lang="en-US" sz="2800" i="1" baseline="-25000" dirty="0" smtClean="0"/>
              <a:t>n</a:t>
            </a:r>
            <a:r>
              <a:rPr lang="en-US" sz="2800" baseline="-25000" dirty="0" smtClean="0">
                <a:sym typeface="Symbol"/>
              </a:rPr>
              <a:t>1</a:t>
            </a:r>
            <a:r>
              <a:rPr lang="en-US" sz="2800" dirty="0" smtClean="0">
                <a:sym typeface="Symbol"/>
              </a:rPr>
              <a:t> = </a:t>
            </a:r>
            <a:r>
              <a:rPr lang="en-US" sz="2800" i="1" dirty="0" err="1" smtClean="0">
                <a:sym typeface="Symbol"/>
              </a:rPr>
              <a:t>q</a:t>
            </a:r>
            <a:r>
              <a:rPr lang="en-US" sz="2800" i="1" baseline="-25000" dirty="0" err="1" smtClean="0">
                <a:sym typeface="Symbol"/>
              </a:rPr>
              <a:t>n</a:t>
            </a:r>
            <a:r>
              <a:rPr lang="en-US" sz="2800" i="1" dirty="0" err="1" smtClean="0">
                <a:sym typeface="Symbol"/>
              </a:rPr>
              <a:t>b</a:t>
            </a:r>
            <a:r>
              <a:rPr lang="en-US" sz="2800" dirty="0" smtClean="0">
                <a:sym typeface="Symbol"/>
              </a:rPr>
              <a:t> + </a:t>
            </a:r>
            <a:r>
              <a:rPr lang="en-US" sz="2800" i="1" dirty="0" smtClean="0">
                <a:sym typeface="Symbol"/>
              </a:rPr>
              <a:t>a</a:t>
            </a:r>
            <a:r>
              <a:rPr lang="en-US" sz="2800" i="1" baseline="-25000" dirty="0" smtClean="0">
                <a:sym typeface="Symbol"/>
              </a:rPr>
              <a:t>n</a:t>
            </a:r>
            <a:r>
              <a:rPr lang="en-US" sz="2800" baseline="-25000" dirty="0" smtClean="0">
                <a:sym typeface="Symbol"/>
              </a:rPr>
              <a:t>1</a:t>
            </a:r>
            <a:r>
              <a:rPr lang="en-US" sz="2800" dirty="0" smtClean="0">
                <a:sym typeface="Symbol"/>
              </a:rPr>
              <a:t>,</a:t>
            </a:r>
          </a:p>
          <a:p>
            <a:pPr marL="0" indent="0">
              <a:buNone/>
            </a:pPr>
            <a:r>
              <a:rPr lang="en-US" sz="2800" i="1" dirty="0" err="1" smtClean="0">
                <a:sym typeface="Symbol"/>
              </a:rPr>
              <a:t>q</a:t>
            </a:r>
            <a:r>
              <a:rPr lang="en-US" sz="2800" i="1" baseline="-25000" dirty="0" err="1" smtClean="0">
                <a:sym typeface="Symbol"/>
              </a:rPr>
              <a:t>n</a:t>
            </a:r>
            <a:r>
              <a:rPr lang="en-US" sz="2800" dirty="0" smtClean="0">
                <a:sym typeface="Symbol"/>
              </a:rPr>
              <a:t> = </a:t>
            </a:r>
            <a:r>
              <a:rPr lang="en-US" sz="2800" i="1" dirty="0" smtClean="0">
                <a:sym typeface="Symbol"/>
              </a:rPr>
              <a:t>a</a:t>
            </a:r>
            <a:r>
              <a:rPr lang="en-US" sz="2800" i="1" baseline="-25000" dirty="0" smtClean="0">
                <a:sym typeface="Symbol"/>
              </a:rPr>
              <a:t>n</a:t>
            </a:r>
            <a:r>
              <a:rPr lang="en-US" sz="2800" dirty="0" smtClean="0">
                <a:sym typeface="Symbol"/>
              </a:rPr>
              <a:t>, when </a:t>
            </a:r>
            <a:r>
              <a:rPr lang="en-US" sz="2800" i="1" dirty="0" err="1" smtClean="0">
                <a:sym typeface="Symbol"/>
              </a:rPr>
              <a:t>q</a:t>
            </a:r>
            <a:r>
              <a:rPr lang="en-US" sz="2800" i="1" baseline="-25000" dirty="0" err="1" smtClean="0">
                <a:sym typeface="Symbol"/>
              </a:rPr>
              <a:t>n</a:t>
            </a:r>
            <a:r>
              <a:rPr lang="en-US" sz="2800" dirty="0" smtClean="0">
                <a:sym typeface="Symbol"/>
              </a:rPr>
              <a:t> &lt; </a:t>
            </a:r>
            <a:r>
              <a:rPr lang="en-US" sz="2800" i="1" dirty="0" smtClean="0">
                <a:sym typeface="Symbol"/>
              </a:rPr>
              <a:t>b</a:t>
            </a:r>
            <a:r>
              <a:rPr lang="en-US" sz="2800" dirty="0" smtClean="0">
                <a:sym typeface="Symbol"/>
              </a:rPr>
              <a:t>.</a:t>
            </a:r>
            <a:r>
              <a:rPr lang="en-US" sz="2800" i="1" dirty="0" smtClean="0"/>
              <a:t> </a:t>
            </a:r>
          </a:p>
          <a:p>
            <a:pPr marL="0" indent="0">
              <a:buNone/>
            </a:pPr>
            <a:endParaRPr lang="en-US" sz="1400" i="1" dirty="0"/>
          </a:p>
          <a:p>
            <a:pPr marL="0" indent="0">
              <a:buNone/>
            </a:pPr>
            <a:r>
              <a:rPr lang="en-US" sz="2800" dirty="0" smtClean="0"/>
              <a:t>Then </a:t>
            </a:r>
            <a:r>
              <a:rPr lang="en-US" sz="2800" i="1" dirty="0" smtClean="0"/>
              <a:t>x</a:t>
            </a:r>
            <a:r>
              <a:rPr lang="en-US" sz="2800" dirty="0" smtClean="0"/>
              <a:t> = (</a:t>
            </a:r>
            <a:r>
              <a:rPr lang="en-US" sz="2800" i="1" dirty="0" smtClean="0"/>
              <a:t>a</a:t>
            </a:r>
            <a:r>
              <a:rPr lang="en-US" sz="2800" i="1" baseline="-25000" dirty="0" smtClean="0"/>
              <a:t>n</a:t>
            </a:r>
            <a:r>
              <a:rPr lang="en-US" sz="2800" i="1" dirty="0" smtClean="0">
                <a:sym typeface="Symbol"/>
              </a:rPr>
              <a:t>a</a:t>
            </a:r>
            <a:r>
              <a:rPr lang="en-US" sz="2800" i="1" baseline="-25000" dirty="0" smtClean="0">
                <a:sym typeface="Symbol"/>
              </a:rPr>
              <a:t>n</a:t>
            </a:r>
            <a:r>
              <a:rPr lang="en-US" sz="2800" baseline="-25000" dirty="0">
                <a:sym typeface="Symbol"/>
              </a:rPr>
              <a:t></a:t>
            </a:r>
            <a:r>
              <a:rPr lang="en-US" sz="2800" baseline="-25000" dirty="0" smtClean="0">
                <a:sym typeface="Symbol"/>
              </a:rPr>
              <a:t>1</a:t>
            </a:r>
            <a:r>
              <a:rPr lang="en-US" sz="2800" dirty="0" smtClean="0">
                <a:sym typeface="Symbol"/>
              </a:rPr>
              <a:t>…</a:t>
            </a:r>
            <a:r>
              <a:rPr lang="en-US" sz="2800" i="1" dirty="0" smtClean="0">
                <a:sym typeface="Symbol"/>
              </a:rPr>
              <a:t>a</a:t>
            </a:r>
            <a:r>
              <a:rPr lang="en-US" sz="2800" baseline="-25000" dirty="0" smtClean="0">
                <a:sym typeface="Symbol"/>
              </a:rPr>
              <a:t>1</a:t>
            </a:r>
            <a:r>
              <a:rPr lang="en-US" sz="2800" i="1" dirty="0" smtClean="0">
                <a:sym typeface="Symbol"/>
              </a:rPr>
              <a:t>a</a:t>
            </a:r>
            <a:r>
              <a:rPr lang="en-US" sz="2800" baseline="-25000" dirty="0" smtClean="0">
                <a:sym typeface="Symbol"/>
              </a:rPr>
              <a:t>0</a:t>
            </a:r>
            <a:r>
              <a:rPr lang="en-US" sz="2800" dirty="0" smtClean="0">
                <a:sym typeface="Symbol"/>
              </a:rPr>
              <a:t>)</a:t>
            </a:r>
            <a:r>
              <a:rPr lang="en-US" sz="2800" i="1" baseline="-25000" dirty="0" smtClean="0">
                <a:sym typeface="Symbol"/>
              </a:rPr>
              <a:t>b</a:t>
            </a:r>
            <a:r>
              <a:rPr lang="en-US" sz="2800" dirty="0">
                <a:sym typeface="Symbol"/>
              </a:rPr>
              <a:t>.</a:t>
            </a:r>
            <a:endParaRPr lang="en-US" sz="2800" dirty="0" smtClean="0"/>
          </a:p>
          <a:p>
            <a:pPr marL="0" indent="0">
              <a:buNone/>
            </a:pPr>
            <a:endParaRPr lang="en-US" i="1" dirty="0"/>
          </a:p>
        </p:txBody>
      </p:sp>
      <p:sp>
        <p:nvSpPr>
          <p:cNvPr id="4" name="Slide Number Placeholder 3"/>
          <p:cNvSpPr>
            <a:spLocks noGrp="1"/>
          </p:cNvSpPr>
          <p:nvPr>
            <p:ph type="sldNum" sz="quarter" idx="12"/>
          </p:nvPr>
        </p:nvSpPr>
        <p:spPr/>
        <p:txBody>
          <a:bodyPr/>
          <a:lstStyle/>
          <a:p>
            <a:fld id="{72276046-8B51-49A9-BE4C-45642EECAA5F}" type="slidenum">
              <a:rPr lang="en-CA" smtClean="0"/>
              <a:t>4</a:t>
            </a:fld>
            <a:endParaRPr lang="en-CA" dirty="0"/>
          </a:p>
        </p:txBody>
      </p:sp>
    </p:spTree>
    <p:extLst>
      <p:ext uri="{BB962C8B-B14F-4D97-AF65-F5344CB8AC3E}">
        <p14:creationId xmlns:p14="http://schemas.microsoft.com/office/powerpoint/2010/main" val="1472152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a:t>
            </a:r>
            <a:endParaRPr lang="en-CA" i="1" dirty="0"/>
          </a:p>
        </p:txBody>
      </p:sp>
      <p:sp>
        <p:nvSpPr>
          <p:cNvPr id="3" name="Content Placeholder 2"/>
          <p:cNvSpPr>
            <a:spLocks noGrp="1"/>
          </p:cNvSpPr>
          <p:nvPr>
            <p:ph idx="1"/>
          </p:nvPr>
        </p:nvSpPr>
        <p:spPr>
          <a:xfrm>
            <a:off x="446314" y="1317171"/>
            <a:ext cx="8229600" cy="4931229"/>
          </a:xfrm>
        </p:spPr>
        <p:txBody>
          <a:bodyPr>
            <a:normAutofit/>
          </a:bodyPr>
          <a:lstStyle/>
          <a:p>
            <a:pPr marL="0" indent="0">
              <a:buNone/>
            </a:pPr>
            <a:r>
              <a:rPr lang="en-US" sz="2800" dirty="0" smtClean="0"/>
              <a:t>Write the decimal integer 19290 in base 8 representation.</a:t>
            </a:r>
          </a:p>
          <a:p>
            <a:pPr marL="0" indent="0">
              <a:buNone/>
            </a:pPr>
            <a:endParaRPr lang="en-US" sz="1200" dirty="0"/>
          </a:p>
          <a:p>
            <a:pPr marL="0" indent="0">
              <a:buNone/>
            </a:pPr>
            <a:r>
              <a:rPr lang="en-US" sz="2800" dirty="0" smtClean="0">
                <a:sym typeface="Symbol"/>
              </a:rPr>
              <a:t>19290 = 2411  8 + 2,</a:t>
            </a:r>
          </a:p>
          <a:p>
            <a:pPr marL="0" indent="0">
              <a:buNone/>
            </a:pPr>
            <a:r>
              <a:rPr lang="en-US" sz="2800" dirty="0" smtClean="0">
                <a:sym typeface="Symbol"/>
              </a:rPr>
              <a:t>2411 = 301  8 + 3,</a:t>
            </a:r>
          </a:p>
          <a:p>
            <a:pPr marL="0" indent="0">
              <a:buNone/>
            </a:pPr>
            <a:r>
              <a:rPr lang="en-US" sz="2800" dirty="0" smtClean="0">
                <a:sym typeface="Symbol"/>
              </a:rPr>
              <a:t>301 = 37  8 + 5,</a:t>
            </a:r>
          </a:p>
          <a:p>
            <a:pPr marL="0" indent="0">
              <a:buNone/>
            </a:pPr>
            <a:r>
              <a:rPr lang="en-US" sz="2800" dirty="0" smtClean="0">
                <a:sym typeface="Symbol"/>
              </a:rPr>
              <a:t>37 = 4  8 + 5.</a:t>
            </a:r>
          </a:p>
          <a:p>
            <a:pPr marL="0" indent="0">
              <a:buNone/>
            </a:pPr>
            <a:endParaRPr lang="en-US" sz="1200" dirty="0">
              <a:sym typeface="Symbol"/>
            </a:endParaRPr>
          </a:p>
          <a:p>
            <a:pPr marL="0" indent="0">
              <a:buNone/>
            </a:pPr>
            <a:r>
              <a:rPr lang="en-US" sz="2800" dirty="0" smtClean="0">
                <a:sym typeface="Symbol"/>
              </a:rPr>
              <a:t>The base 8 representation of 19290 is (45532)</a:t>
            </a:r>
            <a:r>
              <a:rPr lang="en-US" sz="2800" baseline="-25000" dirty="0" smtClean="0">
                <a:sym typeface="Symbol"/>
              </a:rPr>
              <a:t>8.</a:t>
            </a:r>
          </a:p>
        </p:txBody>
      </p:sp>
      <p:sp>
        <p:nvSpPr>
          <p:cNvPr id="4" name="Slide Number Placeholder 3"/>
          <p:cNvSpPr>
            <a:spLocks noGrp="1"/>
          </p:cNvSpPr>
          <p:nvPr>
            <p:ph type="sldNum" sz="quarter" idx="12"/>
          </p:nvPr>
        </p:nvSpPr>
        <p:spPr/>
        <p:txBody>
          <a:bodyPr/>
          <a:lstStyle/>
          <a:p>
            <a:fld id="{72276046-8B51-49A9-BE4C-45642EECAA5F}" type="slidenum">
              <a:rPr lang="en-CA" smtClean="0"/>
              <a:t>5</a:t>
            </a:fld>
            <a:endParaRPr lang="en-CA" dirty="0"/>
          </a:p>
        </p:txBody>
      </p:sp>
    </p:spTree>
    <p:extLst>
      <p:ext uri="{BB962C8B-B14F-4D97-AF65-F5344CB8AC3E}">
        <p14:creationId xmlns:p14="http://schemas.microsoft.com/office/powerpoint/2010/main" val="1301169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dirty="0" smtClean="0"/>
              <a:t>Binary, Octal, and Hexadecimal Representations</a:t>
            </a:r>
            <a:endParaRPr lang="en-CA" dirty="0"/>
          </a:p>
        </p:txBody>
      </p:sp>
      <p:sp>
        <p:nvSpPr>
          <p:cNvPr id="3" name="Content Placeholder 2"/>
          <p:cNvSpPr>
            <a:spLocks noGrp="1"/>
          </p:cNvSpPr>
          <p:nvPr>
            <p:ph idx="1"/>
          </p:nvPr>
        </p:nvSpPr>
        <p:spPr>
          <a:xfrm>
            <a:off x="457200" y="1981200"/>
            <a:ext cx="8229600" cy="4191000"/>
          </a:xfrm>
        </p:spPr>
        <p:txBody>
          <a:bodyPr/>
          <a:lstStyle/>
          <a:p>
            <a:pPr marL="0" indent="0">
              <a:buNone/>
            </a:pPr>
            <a:r>
              <a:rPr lang="en-US" sz="2800" dirty="0" smtClean="0"/>
              <a:t>In computer science, </a:t>
            </a:r>
            <a:r>
              <a:rPr lang="en-US" sz="2800" i="1" dirty="0" smtClean="0"/>
              <a:t>binary</a:t>
            </a:r>
            <a:r>
              <a:rPr lang="en-US" sz="2800" dirty="0" smtClean="0"/>
              <a:t> (base 2), </a:t>
            </a:r>
            <a:r>
              <a:rPr lang="en-US" sz="2800" i="1" dirty="0" smtClean="0"/>
              <a:t>octal</a:t>
            </a:r>
            <a:r>
              <a:rPr lang="en-US" sz="2800" dirty="0" smtClean="0"/>
              <a:t> (base 8) and </a:t>
            </a:r>
            <a:r>
              <a:rPr lang="en-US" sz="2800" i="1" dirty="0" smtClean="0"/>
              <a:t>hexadecimal</a:t>
            </a:r>
            <a:r>
              <a:rPr lang="en-US" sz="2800" dirty="0" smtClean="0"/>
              <a:t> (base 16) representations are frequently used.  </a:t>
            </a:r>
          </a:p>
          <a:p>
            <a:pPr marL="0" indent="0">
              <a:buNone/>
            </a:pPr>
            <a:endParaRPr lang="en-US" sz="1400" dirty="0" smtClean="0"/>
          </a:p>
          <a:p>
            <a:pPr marL="0" indent="0">
              <a:buNone/>
            </a:pPr>
            <a:r>
              <a:rPr lang="en-US" sz="2800" dirty="0" smtClean="0"/>
              <a:t>In binary representation, use digits 0 and 1, called </a:t>
            </a:r>
            <a:r>
              <a:rPr lang="en-US" sz="2800" i="1" dirty="0" smtClean="0"/>
              <a:t>bits</a:t>
            </a:r>
            <a:r>
              <a:rPr lang="en-US" sz="2800" dirty="0" smtClean="0"/>
              <a:t>.</a:t>
            </a:r>
          </a:p>
          <a:p>
            <a:pPr marL="0" indent="0">
              <a:buNone/>
            </a:pPr>
            <a:r>
              <a:rPr lang="en-US" sz="2800" dirty="0" smtClean="0"/>
              <a:t>In octal representation, use digits 0, 1, 2, 3, 4, 5, 6, 7.</a:t>
            </a:r>
            <a:endParaRPr lang="en-US" sz="2000" dirty="0"/>
          </a:p>
          <a:p>
            <a:pPr marL="0" indent="0">
              <a:buNone/>
            </a:pPr>
            <a:r>
              <a:rPr lang="en-US" sz="2800" dirty="0" smtClean="0"/>
              <a:t>In hexadecimal representation, because we don’t have digit to represent 10, 11, 12, 13, 14, and 15,use A = 10, B = 11, C = 12, D = 13, E = 14, and F = 15.</a:t>
            </a:r>
          </a:p>
          <a:p>
            <a:pPr marL="0" indent="0">
              <a:buNone/>
            </a:pPr>
            <a:endParaRPr lang="en-US" sz="1800"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sz="2000" dirty="0"/>
          </a:p>
        </p:txBody>
      </p:sp>
      <p:sp>
        <p:nvSpPr>
          <p:cNvPr id="4" name="Slide Number Placeholder 3"/>
          <p:cNvSpPr>
            <a:spLocks noGrp="1"/>
          </p:cNvSpPr>
          <p:nvPr>
            <p:ph type="sldNum" sz="quarter" idx="12"/>
          </p:nvPr>
        </p:nvSpPr>
        <p:spPr/>
        <p:txBody>
          <a:bodyPr/>
          <a:lstStyle/>
          <a:p>
            <a:fld id="{72276046-8B51-49A9-BE4C-45642EECAA5F}" type="slidenum">
              <a:rPr lang="en-CA" smtClean="0"/>
              <a:t>6</a:t>
            </a:fld>
            <a:endParaRPr lang="en-CA" dirty="0"/>
          </a:p>
        </p:txBody>
      </p:sp>
    </p:spTree>
    <p:extLst>
      <p:ext uri="{BB962C8B-B14F-4D97-AF65-F5344CB8AC3E}">
        <p14:creationId xmlns:p14="http://schemas.microsoft.com/office/powerpoint/2010/main" val="4093353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i="1" dirty="0" smtClean="0"/>
              <a:t>Examples  </a:t>
            </a:r>
          </a:p>
          <a:p>
            <a:pPr marL="0" indent="0">
              <a:buNone/>
            </a:pPr>
            <a:endParaRPr lang="en-US" sz="2000" i="1" dirty="0"/>
          </a:p>
          <a:p>
            <a:pPr marL="0" indent="0">
              <a:buNone/>
            </a:pPr>
            <a:r>
              <a:rPr lang="en-US" dirty="0" smtClean="0"/>
              <a:t>(1)  What </a:t>
            </a:r>
            <a:r>
              <a:rPr lang="en-US" dirty="0"/>
              <a:t>is the decimal integer represented by (</a:t>
            </a:r>
            <a:r>
              <a:rPr lang="en-US" dirty="0" smtClean="0"/>
              <a:t>101011)</a:t>
            </a:r>
            <a:r>
              <a:rPr lang="en-US" baseline="-25000" dirty="0" smtClean="0"/>
              <a:t>2</a:t>
            </a:r>
            <a:r>
              <a:rPr lang="en-US" dirty="0" smtClean="0"/>
              <a:t>?</a:t>
            </a:r>
            <a:endParaRPr lang="en-US" dirty="0"/>
          </a:p>
          <a:p>
            <a:pPr marL="0" indent="0">
              <a:buNone/>
            </a:pPr>
            <a:endParaRPr lang="en-US" sz="1800" dirty="0"/>
          </a:p>
          <a:p>
            <a:pPr marL="0" indent="0">
              <a:buNone/>
            </a:pPr>
            <a:r>
              <a:rPr lang="en-US" dirty="0"/>
              <a:t>(101011)</a:t>
            </a:r>
            <a:r>
              <a:rPr lang="en-US" baseline="-25000" dirty="0"/>
              <a:t>2</a:t>
            </a:r>
            <a:r>
              <a:rPr lang="en-US" dirty="0"/>
              <a:t> = 1 + 2 + 2</a:t>
            </a:r>
            <a:r>
              <a:rPr lang="en-US" baseline="30000" dirty="0"/>
              <a:t>3</a:t>
            </a:r>
            <a:r>
              <a:rPr lang="en-US" dirty="0"/>
              <a:t> + 2</a:t>
            </a:r>
            <a:r>
              <a:rPr lang="en-US" baseline="30000" dirty="0"/>
              <a:t>5</a:t>
            </a:r>
            <a:r>
              <a:rPr lang="en-US" dirty="0"/>
              <a:t> = 43.</a:t>
            </a:r>
          </a:p>
          <a:p>
            <a:pPr marL="0" indent="0">
              <a:buNone/>
            </a:pPr>
            <a:endParaRPr lang="en-US" dirty="0" smtClean="0"/>
          </a:p>
        </p:txBody>
      </p:sp>
      <p:sp>
        <p:nvSpPr>
          <p:cNvPr id="4" name="Slide Number Placeholder 3"/>
          <p:cNvSpPr>
            <a:spLocks noGrp="1"/>
          </p:cNvSpPr>
          <p:nvPr>
            <p:ph type="sldNum" sz="quarter" idx="12"/>
          </p:nvPr>
        </p:nvSpPr>
        <p:spPr/>
        <p:txBody>
          <a:bodyPr/>
          <a:lstStyle/>
          <a:p>
            <a:fld id="{72276046-8B51-49A9-BE4C-45642EECAA5F}" type="slidenum">
              <a:rPr lang="en-CA" smtClean="0"/>
              <a:t>7</a:t>
            </a:fld>
            <a:endParaRPr lang="en-CA" dirty="0"/>
          </a:p>
        </p:txBody>
      </p:sp>
    </p:spTree>
    <p:extLst>
      <p:ext uri="{BB962C8B-B14F-4D97-AF65-F5344CB8AC3E}">
        <p14:creationId xmlns:p14="http://schemas.microsoft.com/office/powerpoint/2010/main" val="2851374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smtClean="0"/>
              <a:t>(2)  </a:t>
            </a:r>
            <a:r>
              <a:rPr lang="en-US" dirty="0"/>
              <a:t>Write (10101011)</a:t>
            </a:r>
            <a:r>
              <a:rPr lang="en-US" baseline="-25000" dirty="0"/>
              <a:t>2</a:t>
            </a:r>
            <a:r>
              <a:rPr lang="en-US" dirty="0"/>
              <a:t> in Octal form.</a:t>
            </a:r>
          </a:p>
          <a:p>
            <a:pPr marL="0" indent="0">
              <a:buNone/>
            </a:pPr>
            <a:endParaRPr lang="en-US" dirty="0" smtClean="0"/>
          </a:p>
          <a:p>
            <a:pPr marL="0" indent="0">
              <a:buNone/>
            </a:pPr>
            <a:r>
              <a:rPr lang="en-US" dirty="0" smtClean="0"/>
              <a:t>Separate the binary digits into triples from right to left, add leading 0s if needed:  010,101,011.  </a:t>
            </a:r>
          </a:p>
          <a:p>
            <a:pPr marL="0" indent="0">
              <a:buNone/>
            </a:pPr>
            <a:r>
              <a:rPr lang="en-US" dirty="0" smtClean="0"/>
              <a:t>Use one octal digit to represent each triple.  </a:t>
            </a:r>
          </a:p>
          <a:p>
            <a:pPr marL="0" indent="0">
              <a:buNone/>
            </a:pPr>
            <a:r>
              <a:rPr lang="en-US" dirty="0" smtClean="0"/>
              <a:t>Since (010)</a:t>
            </a:r>
            <a:r>
              <a:rPr lang="en-US" baseline="-25000" dirty="0" smtClean="0"/>
              <a:t>2</a:t>
            </a:r>
            <a:r>
              <a:rPr lang="en-US" dirty="0" smtClean="0"/>
              <a:t> = (2)</a:t>
            </a:r>
            <a:r>
              <a:rPr lang="en-US" baseline="-25000" dirty="0" smtClean="0"/>
              <a:t>8,</a:t>
            </a:r>
            <a:r>
              <a:rPr lang="en-US" dirty="0" smtClean="0"/>
              <a:t> (101)</a:t>
            </a:r>
            <a:r>
              <a:rPr lang="en-US" baseline="-25000" dirty="0" smtClean="0"/>
              <a:t>2</a:t>
            </a:r>
            <a:r>
              <a:rPr lang="en-US" dirty="0" smtClean="0"/>
              <a:t> = (5)</a:t>
            </a:r>
            <a:r>
              <a:rPr lang="en-US" baseline="-25000" dirty="0" smtClean="0"/>
              <a:t>8</a:t>
            </a:r>
            <a:r>
              <a:rPr lang="en-US" dirty="0" smtClean="0"/>
              <a:t>, and (011)</a:t>
            </a:r>
            <a:r>
              <a:rPr lang="en-US" baseline="-25000" dirty="0" smtClean="0"/>
              <a:t>2</a:t>
            </a:r>
            <a:r>
              <a:rPr lang="en-US" dirty="0" smtClean="0"/>
              <a:t> = (3)</a:t>
            </a:r>
            <a:r>
              <a:rPr lang="en-US" baseline="-25000" dirty="0" smtClean="0"/>
              <a:t>8</a:t>
            </a:r>
            <a:r>
              <a:rPr lang="en-US" dirty="0" smtClean="0"/>
              <a:t>, </a:t>
            </a:r>
            <a:r>
              <a:rPr lang="en-US" dirty="0"/>
              <a:t>(</a:t>
            </a:r>
            <a:r>
              <a:rPr lang="en-US" dirty="0" smtClean="0"/>
              <a:t>10101011)</a:t>
            </a:r>
            <a:r>
              <a:rPr lang="en-US" baseline="-25000" dirty="0" smtClean="0"/>
              <a:t>2</a:t>
            </a:r>
            <a:r>
              <a:rPr lang="en-US" dirty="0" smtClean="0"/>
              <a:t> = (253)</a:t>
            </a:r>
            <a:r>
              <a:rPr lang="en-US" baseline="-25000" dirty="0" smtClean="0"/>
              <a:t>8</a:t>
            </a:r>
            <a:r>
              <a:rPr lang="en-US" dirty="0" smtClean="0"/>
              <a:t>.</a:t>
            </a:r>
            <a:endParaRPr lang="en-CA" dirty="0"/>
          </a:p>
          <a:p>
            <a:pPr marL="0" indent="0">
              <a:buNone/>
            </a:pP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8</a:t>
            </a:fld>
            <a:endParaRPr lang="en-CA" dirty="0"/>
          </a:p>
        </p:txBody>
      </p:sp>
    </p:spTree>
    <p:extLst>
      <p:ext uri="{BB962C8B-B14F-4D97-AF65-F5344CB8AC3E}">
        <p14:creationId xmlns:p14="http://schemas.microsoft.com/office/powerpoint/2010/main" val="32760752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(3)  Write (6A0E2)</a:t>
            </a:r>
            <a:r>
              <a:rPr lang="en-US" baseline="-25000" dirty="0" smtClean="0"/>
              <a:t>16</a:t>
            </a:r>
            <a:r>
              <a:rPr lang="en-US" dirty="0" smtClean="0"/>
              <a:t> in binary form.</a:t>
            </a:r>
          </a:p>
          <a:p>
            <a:pPr marL="0" indent="0">
              <a:buNone/>
            </a:pPr>
            <a:endParaRPr lang="en-US" dirty="0"/>
          </a:p>
          <a:p>
            <a:pPr marL="0" indent="0">
              <a:buNone/>
            </a:pPr>
            <a:r>
              <a:rPr lang="en-US" dirty="0" smtClean="0"/>
              <a:t>Since</a:t>
            </a:r>
            <a:r>
              <a:rPr lang="en-US" dirty="0"/>
              <a:t> </a:t>
            </a:r>
            <a:r>
              <a:rPr lang="en-US" dirty="0" smtClean="0"/>
              <a:t>(6)</a:t>
            </a:r>
            <a:r>
              <a:rPr lang="en-US" baseline="-25000" dirty="0" smtClean="0"/>
              <a:t>16</a:t>
            </a:r>
            <a:r>
              <a:rPr lang="en-US" dirty="0" smtClean="0"/>
              <a:t> </a:t>
            </a:r>
            <a:r>
              <a:rPr lang="en-US" dirty="0"/>
              <a:t>= </a:t>
            </a:r>
            <a:r>
              <a:rPr lang="en-US" dirty="0" smtClean="0"/>
              <a:t>(0110)</a:t>
            </a:r>
            <a:r>
              <a:rPr lang="en-US" baseline="-25000" dirty="0" smtClean="0"/>
              <a:t>2</a:t>
            </a:r>
            <a:r>
              <a:rPr lang="en-US" dirty="0"/>
              <a:t>,</a:t>
            </a:r>
            <a:r>
              <a:rPr lang="en-US" dirty="0" smtClean="0"/>
              <a:t> (A)</a:t>
            </a:r>
            <a:r>
              <a:rPr lang="en-US" baseline="-25000" dirty="0" smtClean="0"/>
              <a:t>16</a:t>
            </a:r>
            <a:r>
              <a:rPr lang="en-US" dirty="0" smtClean="0"/>
              <a:t> = (1010)</a:t>
            </a:r>
            <a:r>
              <a:rPr lang="en-US" baseline="-25000" dirty="0" smtClean="0"/>
              <a:t>2</a:t>
            </a:r>
            <a:r>
              <a:rPr lang="en-US" dirty="0" smtClean="0"/>
              <a:t>, (0)</a:t>
            </a:r>
            <a:r>
              <a:rPr lang="en-US" baseline="-25000" dirty="0" smtClean="0"/>
              <a:t>16</a:t>
            </a:r>
            <a:r>
              <a:rPr lang="en-US" dirty="0" smtClean="0"/>
              <a:t> = (0000)</a:t>
            </a:r>
            <a:r>
              <a:rPr lang="en-US" baseline="-25000" dirty="0" smtClean="0"/>
              <a:t>2</a:t>
            </a:r>
            <a:r>
              <a:rPr lang="en-US" dirty="0" smtClean="0"/>
              <a:t>, (E)</a:t>
            </a:r>
            <a:r>
              <a:rPr lang="en-US" baseline="-25000" dirty="0" smtClean="0"/>
              <a:t>16</a:t>
            </a:r>
            <a:r>
              <a:rPr lang="en-US" dirty="0" smtClean="0"/>
              <a:t> = (1110)</a:t>
            </a:r>
            <a:r>
              <a:rPr lang="en-US" baseline="-25000" dirty="0" smtClean="0"/>
              <a:t>2</a:t>
            </a:r>
            <a:r>
              <a:rPr lang="en-US" dirty="0" smtClean="0"/>
              <a:t>, and (2)</a:t>
            </a:r>
            <a:r>
              <a:rPr lang="en-US" baseline="-25000" dirty="0" smtClean="0"/>
              <a:t>16</a:t>
            </a:r>
            <a:r>
              <a:rPr lang="en-US" dirty="0" smtClean="0"/>
              <a:t> = (0010)</a:t>
            </a:r>
            <a:r>
              <a:rPr lang="en-US" baseline="-25000" dirty="0" smtClean="0"/>
              <a:t>2</a:t>
            </a:r>
            <a:r>
              <a:rPr lang="en-US" dirty="0" smtClean="0"/>
              <a:t>, we have   </a:t>
            </a:r>
          </a:p>
          <a:p>
            <a:pPr marL="0" indent="0">
              <a:buNone/>
            </a:pPr>
            <a:endParaRPr lang="en-US" dirty="0"/>
          </a:p>
          <a:p>
            <a:pPr marL="0" indent="0">
              <a:buNone/>
            </a:pPr>
            <a:r>
              <a:rPr lang="en-US" dirty="0" smtClean="0"/>
              <a:t>(6A0E2)</a:t>
            </a:r>
            <a:r>
              <a:rPr lang="en-US" baseline="-25000" dirty="0" smtClean="0"/>
              <a:t>16</a:t>
            </a:r>
            <a:r>
              <a:rPr lang="en-US" dirty="0" smtClean="0"/>
              <a:t> = (110 1010 0000 1110 0010)</a:t>
            </a:r>
            <a:r>
              <a:rPr lang="en-US" baseline="-25000" dirty="0" smtClean="0"/>
              <a:t>2</a:t>
            </a:r>
            <a:r>
              <a:rPr lang="en-US" dirty="0" smtClean="0"/>
              <a:t>.</a:t>
            </a:r>
          </a:p>
          <a:p>
            <a:pPr marL="0" indent="0">
              <a:buNone/>
            </a:pPr>
            <a:endParaRPr lang="en-US" dirty="0"/>
          </a:p>
          <a:p>
            <a:pPr marL="0" indent="0">
              <a:buNone/>
            </a:pPr>
            <a:r>
              <a:rPr lang="en-US" dirty="0" smtClean="0"/>
              <a:t>The leading 0 is omitted.</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9</a:t>
            </a:fld>
            <a:endParaRPr lang="en-CA" dirty="0"/>
          </a:p>
        </p:txBody>
      </p:sp>
    </p:spTree>
    <p:extLst>
      <p:ext uri="{BB962C8B-B14F-4D97-AF65-F5344CB8AC3E}">
        <p14:creationId xmlns:p14="http://schemas.microsoft.com/office/powerpoint/2010/main" val="826146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838200"/>
            <a:ext cx="8229600" cy="5257800"/>
          </a:xfrm>
        </p:spPr>
        <p:txBody>
          <a:bodyPr/>
          <a:lstStyle/>
          <a:p>
            <a:pPr marL="0" indent="0">
              <a:buNone/>
            </a:pPr>
            <a:r>
              <a:rPr lang="en-US" sz="2800" dirty="0" smtClean="0"/>
              <a:t>(4)  Write </a:t>
            </a:r>
            <a:r>
              <a:rPr lang="en-US" sz="2800" i="1" dirty="0" smtClean="0"/>
              <a:t>x</a:t>
            </a:r>
            <a:r>
              <a:rPr lang="en-US" sz="2800" dirty="0" smtClean="0"/>
              <a:t> = (4573)</a:t>
            </a:r>
            <a:r>
              <a:rPr lang="en-US" sz="2800" baseline="-25000" dirty="0" smtClean="0"/>
              <a:t>8</a:t>
            </a:r>
            <a:r>
              <a:rPr lang="en-US" sz="2800" dirty="0" smtClean="0"/>
              <a:t> in hexadecimal form.</a:t>
            </a:r>
          </a:p>
          <a:p>
            <a:pPr marL="0" indent="0">
              <a:buNone/>
            </a:pPr>
            <a:endParaRPr lang="en-US" sz="1800" dirty="0"/>
          </a:p>
          <a:p>
            <a:pPr marL="0" indent="0">
              <a:buNone/>
            </a:pPr>
            <a:r>
              <a:rPr lang="en-US" sz="2800" dirty="0" smtClean="0"/>
              <a:t>We convert </a:t>
            </a:r>
            <a:r>
              <a:rPr lang="en-US" sz="2800" i="1" dirty="0" smtClean="0"/>
              <a:t>x</a:t>
            </a:r>
            <a:r>
              <a:rPr lang="en-US" sz="2800" dirty="0" smtClean="0"/>
              <a:t> to binary form first.  Since (4)</a:t>
            </a:r>
            <a:r>
              <a:rPr lang="en-US" sz="2800" baseline="-25000" dirty="0" smtClean="0"/>
              <a:t>8</a:t>
            </a:r>
            <a:r>
              <a:rPr lang="en-US" sz="2800" dirty="0" smtClean="0"/>
              <a:t> = (100)</a:t>
            </a:r>
            <a:r>
              <a:rPr lang="en-US" sz="2800" baseline="-25000" dirty="0" smtClean="0"/>
              <a:t>2</a:t>
            </a:r>
            <a:r>
              <a:rPr lang="en-US" sz="2800" dirty="0" smtClean="0"/>
              <a:t>, (5)</a:t>
            </a:r>
            <a:r>
              <a:rPr lang="en-US" sz="2800" baseline="-25000" dirty="0" smtClean="0"/>
              <a:t>8</a:t>
            </a:r>
            <a:r>
              <a:rPr lang="en-US" sz="2800" dirty="0" smtClean="0"/>
              <a:t> = (101)</a:t>
            </a:r>
            <a:r>
              <a:rPr lang="en-US" sz="2800" baseline="-25000" dirty="0" smtClean="0"/>
              <a:t>2</a:t>
            </a:r>
            <a:r>
              <a:rPr lang="en-US" sz="2800" dirty="0" smtClean="0"/>
              <a:t>, (7)</a:t>
            </a:r>
            <a:r>
              <a:rPr lang="en-US" sz="2800" baseline="-25000" dirty="0" smtClean="0"/>
              <a:t>8</a:t>
            </a:r>
            <a:r>
              <a:rPr lang="en-US" sz="2800" dirty="0" smtClean="0"/>
              <a:t> = (111)</a:t>
            </a:r>
            <a:r>
              <a:rPr lang="en-US" sz="2800" baseline="-25000" dirty="0" smtClean="0"/>
              <a:t>2</a:t>
            </a:r>
            <a:r>
              <a:rPr lang="en-US" sz="2800" dirty="0" smtClean="0"/>
              <a:t> , and (3)</a:t>
            </a:r>
            <a:r>
              <a:rPr lang="en-US" sz="2800" baseline="-25000" dirty="0" smtClean="0"/>
              <a:t>8</a:t>
            </a:r>
            <a:r>
              <a:rPr lang="en-US" sz="2800" dirty="0" smtClean="0"/>
              <a:t> = (011)</a:t>
            </a:r>
            <a:r>
              <a:rPr lang="en-US" sz="2800" baseline="-25000" dirty="0" smtClean="0"/>
              <a:t>2</a:t>
            </a:r>
            <a:r>
              <a:rPr lang="en-US" sz="2800" dirty="0" smtClean="0"/>
              <a:t>, </a:t>
            </a:r>
          </a:p>
          <a:p>
            <a:pPr marL="0" indent="0">
              <a:buNone/>
            </a:pPr>
            <a:r>
              <a:rPr lang="en-US" sz="2800" i="1" dirty="0" smtClean="0"/>
              <a:t>x</a:t>
            </a:r>
            <a:r>
              <a:rPr lang="en-US" sz="2800" dirty="0" smtClean="0"/>
              <a:t> = (100 101 111 011)</a:t>
            </a:r>
            <a:r>
              <a:rPr lang="en-US" sz="2800" baseline="-25000" dirty="0" smtClean="0"/>
              <a:t>2</a:t>
            </a:r>
            <a:r>
              <a:rPr lang="en-US" sz="2800" dirty="0" smtClean="0"/>
              <a:t>.  </a:t>
            </a:r>
          </a:p>
          <a:p>
            <a:pPr marL="0" indent="0">
              <a:buNone/>
            </a:pPr>
            <a:endParaRPr lang="en-US" sz="1800" dirty="0" smtClean="0"/>
          </a:p>
          <a:p>
            <a:pPr marL="0" indent="0">
              <a:buNone/>
            </a:pPr>
            <a:r>
              <a:rPr lang="en-US" sz="2800" dirty="0" smtClean="0"/>
              <a:t>Then convert this number to hexadecimal form.  Group the bits of </a:t>
            </a:r>
            <a:r>
              <a:rPr lang="en-US" sz="2800" i="1" dirty="0" smtClean="0"/>
              <a:t>x</a:t>
            </a:r>
            <a:r>
              <a:rPr lang="en-US" sz="2800" dirty="0" smtClean="0"/>
              <a:t> four in a group from right to left: </a:t>
            </a:r>
          </a:p>
          <a:p>
            <a:pPr marL="0" indent="0">
              <a:buNone/>
            </a:pPr>
            <a:r>
              <a:rPr lang="en-US" sz="2800" i="1" dirty="0" smtClean="0"/>
              <a:t>x </a:t>
            </a:r>
            <a:r>
              <a:rPr lang="en-US" sz="2800" dirty="0" smtClean="0"/>
              <a:t>= (1001 0111 1011)</a:t>
            </a:r>
            <a:r>
              <a:rPr lang="en-US" sz="2800" baseline="-25000" dirty="0" smtClean="0"/>
              <a:t>2.</a:t>
            </a:r>
            <a:r>
              <a:rPr lang="en-US" sz="2800" dirty="0" smtClean="0"/>
              <a:t>  In hexadecimal form, (1001)</a:t>
            </a:r>
            <a:r>
              <a:rPr lang="en-US" sz="2800" baseline="-25000" dirty="0" smtClean="0"/>
              <a:t>2</a:t>
            </a:r>
            <a:r>
              <a:rPr lang="en-US" sz="2800" dirty="0" smtClean="0"/>
              <a:t> = (9)</a:t>
            </a:r>
            <a:r>
              <a:rPr lang="en-US" sz="2800" baseline="-25000" dirty="0" smtClean="0"/>
              <a:t>16</a:t>
            </a:r>
            <a:r>
              <a:rPr lang="en-US" sz="2800" dirty="0" smtClean="0"/>
              <a:t>, (0111)</a:t>
            </a:r>
            <a:r>
              <a:rPr lang="en-US" sz="2800" baseline="-25000" dirty="0"/>
              <a:t>2</a:t>
            </a:r>
            <a:r>
              <a:rPr lang="en-US" sz="2800" dirty="0" smtClean="0"/>
              <a:t> = (7)</a:t>
            </a:r>
            <a:r>
              <a:rPr lang="en-US" sz="2800" baseline="-25000" dirty="0" smtClean="0"/>
              <a:t>16</a:t>
            </a:r>
            <a:r>
              <a:rPr lang="en-US" sz="2800" dirty="0" smtClean="0"/>
              <a:t>, and (1011)</a:t>
            </a:r>
            <a:r>
              <a:rPr lang="en-US" sz="2800" baseline="-25000" dirty="0" smtClean="0"/>
              <a:t>2</a:t>
            </a:r>
            <a:r>
              <a:rPr lang="en-US" sz="2800" dirty="0" smtClean="0"/>
              <a:t> = (B)</a:t>
            </a:r>
            <a:r>
              <a:rPr lang="en-US" sz="2800" baseline="-25000" dirty="0" smtClean="0"/>
              <a:t>16</a:t>
            </a:r>
            <a:r>
              <a:rPr lang="en-US" sz="2800" dirty="0" smtClean="0"/>
              <a:t>, the hexadecimal representation is </a:t>
            </a:r>
            <a:r>
              <a:rPr lang="en-US" sz="2800" i="1" dirty="0" smtClean="0"/>
              <a:t>x</a:t>
            </a:r>
            <a:r>
              <a:rPr lang="en-US" sz="2800" dirty="0" smtClean="0"/>
              <a:t> = (97B)</a:t>
            </a:r>
            <a:r>
              <a:rPr lang="en-US" sz="2800" baseline="-25000" dirty="0" smtClean="0"/>
              <a:t>16</a:t>
            </a:r>
            <a:r>
              <a:rPr lang="en-US" sz="2800" dirty="0" smtClean="0"/>
              <a:t>.</a:t>
            </a: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10</a:t>
            </a:fld>
            <a:endParaRPr lang="en-CA" dirty="0"/>
          </a:p>
        </p:txBody>
      </p:sp>
    </p:spTree>
    <p:extLst>
      <p:ext uri="{BB962C8B-B14F-4D97-AF65-F5344CB8AC3E}">
        <p14:creationId xmlns:p14="http://schemas.microsoft.com/office/powerpoint/2010/main" val="3232090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Binary Addition</a:t>
            </a:r>
            <a:endParaRPr lang="en-CA" dirty="0"/>
          </a:p>
        </p:txBody>
      </p:sp>
      <p:sp>
        <p:nvSpPr>
          <p:cNvPr id="3" name="Content Placeholder 2"/>
          <p:cNvSpPr>
            <a:spLocks noGrp="1"/>
          </p:cNvSpPr>
          <p:nvPr>
            <p:ph idx="1"/>
          </p:nvPr>
        </p:nvSpPr>
        <p:spPr/>
        <p:txBody>
          <a:bodyPr>
            <a:normAutofit/>
          </a:bodyPr>
          <a:lstStyle/>
          <a:p>
            <a:pPr marL="0" indent="0">
              <a:buNone/>
            </a:pPr>
            <a:r>
              <a:rPr lang="en-US" sz="2800" dirty="0" smtClean="0"/>
              <a:t>Let </a:t>
            </a:r>
            <a:r>
              <a:rPr lang="en-US" sz="2800" i="1" dirty="0" smtClean="0"/>
              <a:t>x</a:t>
            </a:r>
            <a:r>
              <a:rPr lang="en-US" sz="2800" dirty="0" smtClean="0"/>
              <a:t> = (</a:t>
            </a:r>
            <a:r>
              <a:rPr lang="en-US" sz="2800" i="1" dirty="0" smtClean="0"/>
              <a:t>a</a:t>
            </a:r>
            <a:r>
              <a:rPr lang="en-US" sz="2800" i="1" baseline="-25000" dirty="0" smtClean="0"/>
              <a:t>m</a:t>
            </a:r>
            <a:r>
              <a:rPr lang="en-US" sz="2800" i="1" dirty="0" smtClean="0"/>
              <a:t>a</a:t>
            </a:r>
            <a:r>
              <a:rPr lang="en-US" sz="2800" i="1" baseline="-25000" dirty="0" smtClean="0"/>
              <a:t>m</a:t>
            </a:r>
            <a:r>
              <a:rPr lang="en-US" sz="2800" i="1" baseline="-25000" dirty="0" smtClean="0">
                <a:sym typeface="Symbol"/>
              </a:rPr>
              <a:t></a:t>
            </a:r>
            <a:r>
              <a:rPr lang="en-US" sz="2800" baseline="-25000" dirty="0" smtClean="0">
                <a:sym typeface="Symbol"/>
              </a:rPr>
              <a:t>1</a:t>
            </a:r>
            <a:r>
              <a:rPr lang="en-US" sz="2800" dirty="0" smtClean="0"/>
              <a:t> … </a:t>
            </a:r>
            <a:r>
              <a:rPr lang="en-US" sz="2800" i="1" dirty="0" smtClean="0"/>
              <a:t>a</a:t>
            </a:r>
            <a:r>
              <a:rPr lang="en-US" sz="2800" baseline="-25000" dirty="0" smtClean="0"/>
              <a:t>1</a:t>
            </a:r>
            <a:r>
              <a:rPr lang="en-US" sz="2800" i="1" dirty="0" smtClean="0"/>
              <a:t>a</a:t>
            </a:r>
            <a:r>
              <a:rPr lang="en-US" sz="2800" baseline="-25000" dirty="0" smtClean="0"/>
              <a:t>0</a:t>
            </a:r>
            <a:r>
              <a:rPr lang="en-US" sz="2800" dirty="0" smtClean="0"/>
              <a:t>)</a:t>
            </a:r>
            <a:r>
              <a:rPr lang="en-US" sz="2800" baseline="-25000" dirty="0" smtClean="0"/>
              <a:t>2</a:t>
            </a:r>
            <a:r>
              <a:rPr lang="en-US" sz="2800" dirty="0" smtClean="0"/>
              <a:t> and </a:t>
            </a:r>
            <a:r>
              <a:rPr lang="en-US" sz="2800" i="1" dirty="0" smtClean="0"/>
              <a:t>y</a:t>
            </a:r>
            <a:r>
              <a:rPr lang="en-US" sz="2800" dirty="0" smtClean="0"/>
              <a:t> </a:t>
            </a:r>
            <a:r>
              <a:rPr lang="en-US" sz="2800" dirty="0"/>
              <a:t>= </a:t>
            </a:r>
            <a:r>
              <a:rPr lang="en-US" sz="2800" dirty="0" smtClean="0"/>
              <a:t>(</a:t>
            </a:r>
            <a:r>
              <a:rPr lang="en-US" sz="2800" i="1" dirty="0" smtClean="0"/>
              <a:t>b</a:t>
            </a:r>
            <a:r>
              <a:rPr lang="en-US" sz="2800" i="1" baseline="-25000" dirty="0" smtClean="0"/>
              <a:t>n</a:t>
            </a:r>
            <a:r>
              <a:rPr lang="en-US" sz="2800" i="1" dirty="0"/>
              <a:t>b</a:t>
            </a:r>
            <a:r>
              <a:rPr lang="en-US" sz="2800" i="1" baseline="-25000" dirty="0" smtClean="0"/>
              <a:t>n</a:t>
            </a:r>
            <a:r>
              <a:rPr lang="en-US" sz="2800" i="1" baseline="-25000" dirty="0" smtClean="0">
                <a:sym typeface="Symbol"/>
              </a:rPr>
              <a:t></a:t>
            </a:r>
            <a:r>
              <a:rPr lang="en-US" sz="2800" baseline="-25000" dirty="0">
                <a:sym typeface="Symbol"/>
              </a:rPr>
              <a:t>1</a:t>
            </a:r>
            <a:r>
              <a:rPr lang="en-US" sz="2800" dirty="0"/>
              <a:t> … </a:t>
            </a:r>
            <a:r>
              <a:rPr lang="en-US" sz="2800" i="1" dirty="0" smtClean="0"/>
              <a:t>b</a:t>
            </a:r>
            <a:r>
              <a:rPr lang="en-US" sz="2800" baseline="-25000" dirty="0" smtClean="0"/>
              <a:t>1</a:t>
            </a:r>
            <a:r>
              <a:rPr lang="en-US" sz="2800" i="1" dirty="0" smtClean="0"/>
              <a:t>b</a:t>
            </a:r>
            <a:r>
              <a:rPr lang="en-US" sz="2800" baseline="-25000" dirty="0" smtClean="0"/>
              <a:t>0</a:t>
            </a:r>
            <a:r>
              <a:rPr lang="en-US" sz="2800" dirty="0" smtClean="0"/>
              <a:t>)</a:t>
            </a:r>
            <a:r>
              <a:rPr lang="en-US" sz="2800" baseline="-25000" dirty="0" smtClean="0"/>
              <a:t>2</a:t>
            </a:r>
            <a:r>
              <a:rPr lang="en-US" sz="2800" dirty="0" smtClean="0"/>
              <a:t>.  </a:t>
            </a:r>
          </a:p>
          <a:p>
            <a:pPr marL="0" indent="0">
              <a:buNone/>
            </a:pPr>
            <a:r>
              <a:rPr lang="en-US" sz="2800" dirty="0" smtClean="0"/>
              <a:t>To find </a:t>
            </a:r>
            <a:r>
              <a:rPr lang="en-US" sz="2800" i="1" dirty="0" smtClean="0"/>
              <a:t>x</a:t>
            </a:r>
            <a:r>
              <a:rPr lang="en-US" sz="2800" dirty="0" smtClean="0"/>
              <a:t> + </a:t>
            </a:r>
            <a:r>
              <a:rPr lang="en-US" sz="2800" i="1" dirty="0" smtClean="0"/>
              <a:t>y</a:t>
            </a:r>
            <a:r>
              <a:rPr lang="en-US" sz="2800" dirty="0" smtClean="0"/>
              <a:t>, add digit by digit from right to left.  If the sum of two digits at the same place is 10, carry it to the next place on the left. This is the same as adding two decimal numbers.</a:t>
            </a:r>
          </a:p>
          <a:p>
            <a:pPr marL="0" indent="0">
              <a:buNone/>
            </a:pPr>
            <a:endParaRPr lang="en-US" sz="1200" dirty="0" smtClean="0"/>
          </a:p>
          <a:p>
            <a:pPr marL="0" indent="0">
              <a:buNone/>
            </a:pPr>
            <a:r>
              <a:rPr lang="en-US" sz="2800" i="1" dirty="0" smtClean="0"/>
              <a:t>Example</a:t>
            </a:r>
            <a:r>
              <a:rPr lang="en-US" sz="2800" dirty="0" smtClean="0"/>
              <a:t>.	111101 + 10101.</a:t>
            </a:r>
          </a:p>
          <a:p>
            <a:pPr marL="0" indent="0">
              <a:buNone/>
            </a:pPr>
            <a:r>
              <a:rPr lang="en-US" sz="2800" i="1" dirty="0"/>
              <a:t>	</a:t>
            </a:r>
            <a:r>
              <a:rPr lang="en-US" sz="2800" dirty="0" smtClean="0"/>
              <a:t>111101</a:t>
            </a:r>
          </a:p>
          <a:p>
            <a:pPr marL="0" indent="0">
              <a:buNone/>
            </a:pPr>
            <a:r>
              <a:rPr lang="en-US" sz="2800" i="1" dirty="0" smtClean="0"/>
              <a:t>       </a:t>
            </a:r>
            <a:r>
              <a:rPr lang="en-US" sz="2800" dirty="0" smtClean="0"/>
              <a:t>+</a:t>
            </a:r>
            <a:r>
              <a:rPr lang="en-US" sz="2800" i="1" dirty="0"/>
              <a:t>	</a:t>
            </a:r>
            <a:r>
              <a:rPr lang="en-US" sz="2800" i="1" dirty="0" smtClean="0"/>
              <a:t>  </a:t>
            </a:r>
            <a:r>
              <a:rPr lang="en-US" sz="2800" dirty="0" smtClean="0"/>
              <a:t>10101</a:t>
            </a:r>
          </a:p>
          <a:p>
            <a:pPr marL="0" indent="0">
              <a:buNone/>
            </a:pPr>
            <a:r>
              <a:rPr lang="en-US" sz="2800" dirty="0" smtClean="0"/>
              <a:t>         1010010</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11</a:t>
            </a:fld>
            <a:endParaRPr lang="en-CA" dirty="0"/>
          </a:p>
        </p:txBody>
      </p:sp>
      <p:cxnSp>
        <p:nvCxnSpPr>
          <p:cNvPr id="6" name="Straight Connector 5"/>
          <p:cNvCxnSpPr/>
          <p:nvPr/>
        </p:nvCxnSpPr>
        <p:spPr>
          <a:xfrm>
            <a:off x="1066800" y="5638800"/>
            <a:ext cx="1981200" cy="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73349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Binary Multiplication</a:t>
            </a:r>
            <a:endParaRPr lang="en-CA" dirty="0"/>
          </a:p>
        </p:txBody>
      </p:sp>
      <p:sp>
        <p:nvSpPr>
          <p:cNvPr id="3" name="Content Placeholder 2"/>
          <p:cNvSpPr>
            <a:spLocks noGrp="1"/>
          </p:cNvSpPr>
          <p:nvPr>
            <p:ph idx="1"/>
          </p:nvPr>
        </p:nvSpPr>
        <p:spPr>
          <a:xfrm>
            <a:off x="533400" y="1371600"/>
            <a:ext cx="8229600" cy="4800600"/>
          </a:xfrm>
        </p:spPr>
        <p:txBody>
          <a:bodyPr/>
          <a:lstStyle/>
          <a:p>
            <a:pPr marL="0" indent="0">
              <a:buNone/>
            </a:pPr>
            <a:r>
              <a:rPr lang="en-US" sz="2800" dirty="0" smtClean="0"/>
              <a:t>The product of two binary numbers is found by shifting as in the following example:</a:t>
            </a:r>
          </a:p>
          <a:p>
            <a:pPr marL="0" indent="0">
              <a:buNone/>
            </a:pPr>
            <a:endParaRPr lang="en-US" sz="1200" dirty="0"/>
          </a:p>
          <a:p>
            <a:pPr marL="0" indent="0">
              <a:buNone/>
            </a:pPr>
            <a:r>
              <a:rPr lang="en-US" sz="2800" dirty="0" smtClean="0"/>
              <a:t>Find 11010 </a:t>
            </a:r>
            <a:r>
              <a:rPr lang="en-US" sz="2800" dirty="0" smtClean="0">
                <a:sym typeface="Symbol"/>
              </a:rPr>
              <a:t> 101.</a:t>
            </a:r>
          </a:p>
          <a:p>
            <a:pPr marL="0" indent="0">
              <a:buNone/>
            </a:pPr>
            <a:r>
              <a:rPr lang="en-US" sz="2800" dirty="0">
                <a:sym typeface="Symbol"/>
              </a:rPr>
              <a:t>	</a:t>
            </a:r>
            <a:r>
              <a:rPr lang="en-US" sz="2800" dirty="0" smtClean="0">
                <a:sym typeface="Symbol"/>
              </a:rPr>
              <a:t>	11010</a:t>
            </a:r>
          </a:p>
          <a:p>
            <a:pPr marL="0" indent="0">
              <a:buNone/>
            </a:pPr>
            <a:r>
              <a:rPr lang="en-US" sz="2800" dirty="0">
                <a:sym typeface="Symbol"/>
              </a:rPr>
              <a:t>	</a:t>
            </a:r>
            <a:r>
              <a:rPr lang="en-US" sz="2800" dirty="0" smtClean="0">
                <a:sym typeface="Symbol"/>
              </a:rPr>
              <a:t>       	     101</a:t>
            </a:r>
          </a:p>
          <a:p>
            <a:pPr marL="0" indent="0">
              <a:buNone/>
            </a:pPr>
            <a:r>
              <a:rPr lang="en-US" sz="2800" dirty="0">
                <a:sym typeface="Symbol"/>
              </a:rPr>
              <a:t>	</a:t>
            </a:r>
            <a:r>
              <a:rPr lang="en-US" sz="2800" dirty="0" smtClean="0">
                <a:sym typeface="Symbol"/>
              </a:rPr>
              <a:t>	11010</a:t>
            </a:r>
          </a:p>
          <a:p>
            <a:pPr marL="0" indent="0">
              <a:buNone/>
            </a:pPr>
            <a:r>
              <a:rPr lang="en-US" sz="2800" dirty="0">
                <a:sym typeface="Symbol"/>
              </a:rPr>
              <a:t>	 </a:t>
            </a:r>
            <a:r>
              <a:rPr lang="en-US" sz="2800" dirty="0" smtClean="0">
                <a:sym typeface="Symbol"/>
              </a:rPr>
              <a:t>        00000</a:t>
            </a:r>
          </a:p>
          <a:p>
            <a:pPr marL="0" indent="0">
              <a:buNone/>
            </a:pPr>
            <a:r>
              <a:rPr lang="en-US" sz="2800" dirty="0">
                <a:sym typeface="Symbol"/>
              </a:rPr>
              <a:t>	</a:t>
            </a:r>
            <a:r>
              <a:rPr lang="en-US" sz="2800" dirty="0" smtClean="0">
                <a:sym typeface="Symbol"/>
              </a:rPr>
              <a:t>       11010</a:t>
            </a:r>
          </a:p>
          <a:p>
            <a:pPr marL="0" indent="0">
              <a:buNone/>
            </a:pPr>
            <a:r>
              <a:rPr lang="en-US" sz="2800" dirty="0">
                <a:sym typeface="Symbol"/>
              </a:rPr>
              <a:t> </a:t>
            </a:r>
            <a:r>
              <a:rPr lang="en-US" sz="2800" dirty="0" smtClean="0">
                <a:sym typeface="Symbol"/>
              </a:rPr>
              <a:t>               10000010 </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12</a:t>
            </a:fld>
            <a:endParaRPr lang="en-CA" dirty="0"/>
          </a:p>
        </p:txBody>
      </p:sp>
      <p:cxnSp>
        <p:nvCxnSpPr>
          <p:cNvPr id="6" name="Straight Connector 5"/>
          <p:cNvCxnSpPr/>
          <p:nvPr/>
        </p:nvCxnSpPr>
        <p:spPr>
          <a:xfrm>
            <a:off x="1752600" y="4038600"/>
            <a:ext cx="2286000"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752600" y="5638800"/>
            <a:ext cx="2286000" cy="0"/>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09437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Division</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r>
                  <a:rPr lang="en-US" dirty="0" smtClean="0"/>
                  <a:t>Let </a:t>
                </a:r>
                <a:r>
                  <a:rPr lang="en-US" i="1" dirty="0" smtClean="0"/>
                  <a:t>m </a:t>
                </a:r>
                <a:r>
                  <a:rPr lang="en-US" dirty="0" smtClean="0"/>
                  <a:t>and</a:t>
                </a:r>
                <a:r>
                  <a:rPr lang="en-US" i="1" dirty="0" smtClean="0"/>
                  <a:t> n</a:t>
                </a:r>
                <a:r>
                  <a:rPr lang="en-US" dirty="0" smtClean="0"/>
                  <a:t> be integers.  If </a:t>
                </a:r>
                <a:r>
                  <a:rPr lang="en-US" i="1" dirty="0" smtClean="0"/>
                  <a:t>m</a:t>
                </a:r>
                <a:r>
                  <a:rPr lang="en-US" dirty="0" smtClean="0"/>
                  <a:t> = </a:t>
                </a:r>
                <a:r>
                  <a:rPr lang="en-US" i="1" dirty="0" err="1" smtClean="0"/>
                  <a:t>kn</a:t>
                </a:r>
                <a:r>
                  <a:rPr lang="en-US" dirty="0" smtClean="0"/>
                  <a:t>, where </a:t>
                </a:r>
                <a:r>
                  <a:rPr lang="en-US" i="1" dirty="0" smtClean="0"/>
                  <a:t>k</a:t>
                </a:r>
                <a:r>
                  <a:rPr lang="en-US" dirty="0" smtClean="0"/>
                  <a:t> is an integer, </a:t>
                </a:r>
                <a:r>
                  <a:rPr lang="en-US" dirty="0" smtClean="0"/>
                  <a:t>then we say that </a:t>
                </a:r>
                <a:r>
                  <a:rPr lang="en-US" i="1" dirty="0" smtClean="0"/>
                  <a:t>n</a:t>
                </a:r>
                <a:r>
                  <a:rPr lang="en-US" dirty="0" smtClean="0"/>
                  <a:t> </a:t>
                </a:r>
                <a:r>
                  <a:rPr lang="en-US" i="1" dirty="0" smtClean="0"/>
                  <a:t>divides</a:t>
                </a:r>
                <a:r>
                  <a:rPr lang="en-US" dirty="0" smtClean="0"/>
                  <a:t> </a:t>
                </a:r>
                <a:r>
                  <a:rPr lang="en-US" i="1" dirty="0" smtClean="0"/>
                  <a:t>m</a:t>
                </a:r>
                <a:r>
                  <a:rPr lang="en-US" dirty="0" smtClean="0"/>
                  <a:t>, denoted </a:t>
                </a:r>
                <a:r>
                  <a:rPr lang="en-US" dirty="0" smtClean="0"/>
                  <a:t>by </a:t>
                </a:r>
                <a:r>
                  <a:rPr lang="en-US" i="1" dirty="0" smtClean="0"/>
                  <a:t>n</a:t>
                </a:r>
                <a:r>
                  <a:rPr lang="en-US" dirty="0" smtClean="0"/>
                  <a:t> | </a:t>
                </a:r>
                <a:r>
                  <a:rPr lang="en-US" i="1" dirty="0" smtClean="0"/>
                  <a:t>m</a:t>
                </a:r>
                <a:r>
                  <a:rPr lang="en-US" i="1" dirty="0" smtClean="0"/>
                  <a:t>.  </a:t>
                </a:r>
              </a:p>
              <a:p>
                <a:pPr marL="0" indent="0">
                  <a:buNone/>
                </a:pPr>
                <a:endParaRPr lang="en-US" i="1" dirty="0"/>
              </a:p>
              <a:p>
                <a:pPr marL="0" indent="0">
                  <a:buNone/>
                </a:pPr>
                <a:r>
                  <a:rPr lang="en-US" dirty="0" smtClean="0"/>
                  <a:t>If </a:t>
                </a:r>
                <a:r>
                  <a:rPr lang="en-US" i="1" dirty="0" smtClean="0"/>
                  <a:t>n</a:t>
                </a:r>
                <a:r>
                  <a:rPr lang="en-US" dirty="0" smtClean="0"/>
                  <a:t> divides </a:t>
                </a:r>
                <a:r>
                  <a:rPr lang="en-US" i="1" dirty="0" smtClean="0"/>
                  <a:t>m</a:t>
                </a:r>
                <a:r>
                  <a:rPr lang="en-US" dirty="0" smtClean="0"/>
                  <a:t>, then </a:t>
                </a:r>
                <a:r>
                  <a:rPr lang="en-US" i="1" dirty="0" smtClean="0"/>
                  <a:t>n</a:t>
                </a:r>
                <a:r>
                  <a:rPr lang="en-US" dirty="0" smtClean="0"/>
                  <a:t> is a </a:t>
                </a:r>
                <a:r>
                  <a:rPr lang="en-US" i="1" dirty="0" smtClean="0"/>
                  <a:t>divisor </a:t>
                </a:r>
                <a:r>
                  <a:rPr lang="en-US" dirty="0" smtClean="0"/>
                  <a:t>or a </a:t>
                </a:r>
                <a:r>
                  <a:rPr lang="en-US" i="1" dirty="0" smtClean="0"/>
                  <a:t>factor</a:t>
                </a:r>
                <a:r>
                  <a:rPr lang="en-US" dirty="0" smtClean="0"/>
                  <a:t> of </a:t>
                </a:r>
                <a:r>
                  <a:rPr lang="en-US" i="1" dirty="0" smtClean="0"/>
                  <a:t>m</a:t>
                </a:r>
                <a:r>
                  <a:rPr lang="en-US" dirty="0" smtClean="0"/>
                  <a:t>, and </a:t>
                </a:r>
                <a:r>
                  <a:rPr lang="en-US" i="1" dirty="0" smtClean="0"/>
                  <a:t>m</a:t>
                </a:r>
                <a:r>
                  <a:rPr lang="en-US" dirty="0" smtClean="0"/>
                  <a:t> is a </a:t>
                </a:r>
                <a:r>
                  <a:rPr lang="en-US" i="1" dirty="0" smtClean="0"/>
                  <a:t>multiple</a:t>
                </a:r>
                <a:r>
                  <a:rPr lang="en-US" dirty="0" smtClean="0"/>
                  <a:t> of </a:t>
                </a:r>
                <a:r>
                  <a:rPr lang="en-US" i="1" dirty="0" smtClean="0"/>
                  <a:t>n</a:t>
                </a:r>
                <a:r>
                  <a:rPr lang="en-US" dirty="0" smtClean="0"/>
                  <a:t>.</a:t>
                </a:r>
              </a:p>
              <a:p>
                <a:pPr marL="0" indent="0">
                  <a:buNone/>
                </a:pPr>
                <a:endParaRPr lang="en-US" i="1" dirty="0"/>
              </a:p>
              <a:p>
                <a:pPr marL="0" indent="0">
                  <a:buNone/>
                </a:pPr>
                <a:r>
                  <a:rPr lang="en-US" dirty="0" smtClean="0"/>
                  <a:t>If </a:t>
                </a:r>
                <a:r>
                  <a:rPr lang="en-US" i="1" dirty="0" smtClean="0"/>
                  <a:t>n</a:t>
                </a:r>
                <a:r>
                  <a:rPr lang="en-US" dirty="0" smtClean="0"/>
                  <a:t> does not divide </a:t>
                </a:r>
                <a:r>
                  <a:rPr lang="en-US" i="1" dirty="0" smtClean="0"/>
                  <a:t>m</a:t>
                </a:r>
                <a:r>
                  <a:rPr lang="en-US" dirty="0" smtClean="0"/>
                  <a:t>, then we write </a:t>
                </a:r>
                <a:r>
                  <a:rPr lang="en-US" i="1" dirty="0" smtClean="0"/>
                  <a:t>n</a:t>
                </a:r>
                <a:r>
                  <a:rPr lang="en-US" dirty="0" smtClean="0"/>
                  <a:t> </a:t>
                </a:r>
                <a14:m>
                  <m:oMath xmlns:m="http://schemas.openxmlformats.org/officeDocument/2006/math">
                    <m:r>
                      <a:rPr lang="en-US" i="1" smtClean="0">
                        <a:latin typeface="Cambria Math"/>
                        <a:ea typeface="Cambria Math"/>
                      </a:rPr>
                      <m:t>∤</m:t>
                    </m:r>
                  </m:oMath>
                </a14:m>
                <a:r>
                  <a:rPr lang="en-CA" dirty="0" smtClean="0"/>
                  <a:t> </a:t>
                </a:r>
                <a:r>
                  <a:rPr lang="en-CA" i="1" dirty="0" smtClean="0"/>
                  <a:t>m.</a:t>
                </a:r>
                <a:endParaRPr lang="en-CA" i="1"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r="-2593" b="-1348"/>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72276046-8B51-49A9-BE4C-45642EECAA5F}" type="slidenum">
              <a:rPr lang="en-CA" smtClean="0"/>
              <a:t>13</a:t>
            </a:fld>
            <a:endParaRPr lang="en-CA" dirty="0"/>
          </a:p>
        </p:txBody>
      </p:sp>
    </p:spTree>
    <p:extLst>
      <p:ext uri="{BB962C8B-B14F-4D97-AF65-F5344CB8AC3E}">
        <p14:creationId xmlns:p14="http://schemas.microsoft.com/office/powerpoint/2010/main" val="3196199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Properties of Divisors</a:t>
            </a:r>
            <a:endParaRPr lang="en-CA" dirty="0"/>
          </a:p>
        </p:txBody>
      </p:sp>
      <p:sp>
        <p:nvSpPr>
          <p:cNvPr id="3" name="Content Placeholder 2"/>
          <p:cNvSpPr>
            <a:spLocks noGrp="1"/>
          </p:cNvSpPr>
          <p:nvPr>
            <p:ph idx="1"/>
          </p:nvPr>
        </p:nvSpPr>
        <p:spPr/>
        <p:txBody>
          <a:bodyPr/>
          <a:lstStyle/>
          <a:p>
            <a:pPr marL="0" indent="0">
              <a:buNone/>
            </a:pPr>
            <a:r>
              <a:rPr lang="en-US" dirty="0" smtClean="0"/>
              <a:t>(1)  If </a:t>
            </a:r>
            <a:r>
              <a:rPr lang="en-US" i="1" dirty="0" smtClean="0"/>
              <a:t>a</a:t>
            </a:r>
            <a:r>
              <a:rPr lang="en-US" dirty="0" smtClean="0"/>
              <a:t> | </a:t>
            </a:r>
            <a:r>
              <a:rPr lang="en-US" i="1" dirty="0" smtClean="0"/>
              <a:t>b</a:t>
            </a:r>
            <a:r>
              <a:rPr lang="en-US" dirty="0" smtClean="0"/>
              <a:t> and </a:t>
            </a:r>
            <a:r>
              <a:rPr lang="en-US" i="1" dirty="0" smtClean="0"/>
              <a:t>a </a:t>
            </a:r>
            <a:r>
              <a:rPr lang="en-US" dirty="0" smtClean="0"/>
              <a:t>| </a:t>
            </a:r>
            <a:r>
              <a:rPr lang="en-US" i="1" dirty="0" smtClean="0"/>
              <a:t>c</a:t>
            </a:r>
            <a:r>
              <a:rPr lang="en-US" dirty="0" smtClean="0"/>
              <a:t>, then </a:t>
            </a:r>
            <a:r>
              <a:rPr lang="en-US" i="1" dirty="0" smtClean="0"/>
              <a:t>a</a:t>
            </a:r>
            <a:r>
              <a:rPr lang="en-US" dirty="0" smtClean="0"/>
              <a:t> | (</a:t>
            </a:r>
            <a:r>
              <a:rPr lang="en-US" i="1" dirty="0" smtClean="0"/>
              <a:t>b</a:t>
            </a:r>
            <a:r>
              <a:rPr lang="en-US" dirty="0" smtClean="0"/>
              <a:t> + </a:t>
            </a:r>
            <a:r>
              <a:rPr lang="en-US" i="1" dirty="0" smtClean="0"/>
              <a:t>c</a:t>
            </a:r>
            <a:r>
              <a:rPr lang="en-US" dirty="0" smtClean="0"/>
              <a:t>).</a:t>
            </a:r>
          </a:p>
          <a:p>
            <a:pPr marL="0" indent="0">
              <a:buNone/>
            </a:pPr>
            <a:endParaRPr lang="en-US" dirty="0" smtClean="0"/>
          </a:p>
          <a:p>
            <a:pPr marL="0" indent="0">
              <a:buNone/>
            </a:pPr>
            <a:r>
              <a:rPr lang="en-US" dirty="0" smtClean="0"/>
              <a:t>Indeed, if </a:t>
            </a:r>
            <a:r>
              <a:rPr lang="en-US" i="1" dirty="0" smtClean="0"/>
              <a:t>a</a:t>
            </a:r>
            <a:r>
              <a:rPr lang="en-US" dirty="0" smtClean="0"/>
              <a:t> | </a:t>
            </a:r>
            <a:r>
              <a:rPr lang="en-US" i="1" dirty="0" smtClean="0"/>
              <a:t>b</a:t>
            </a:r>
            <a:r>
              <a:rPr lang="en-US" dirty="0" smtClean="0"/>
              <a:t>, then there is an integer </a:t>
            </a:r>
            <a:r>
              <a:rPr lang="en-US" i="1" dirty="0" smtClean="0"/>
              <a:t>b’ </a:t>
            </a:r>
            <a:r>
              <a:rPr lang="en-US" dirty="0" smtClean="0"/>
              <a:t>such that </a:t>
            </a:r>
            <a:r>
              <a:rPr lang="en-US" i="1" dirty="0" smtClean="0"/>
              <a:t>b</a:t>
            </a:r>
            <a:r>
              <a:rPr lang="en-US" dirty="0" smtClean="0"/>
              <a:t> = </a:t>
            </a:r>
            <a:r>
              <a:rPr lang="en-US" i="1" dirty="0" err="1" smtClean="0"/>
              <a:t>ab</a:t>
            </a:r>
            <a:r>
              <a:rPr lang="en-US" i="1" dirty="0" smtClean="0"/>
              <a:t>’.  </a:t>
            </a:r>
            <a:r>
              <a:rPr lang="en-US" dirty="0" smtClean="0"/>
              <a:t>Similarly, since </a:t>
            </a:r>
            <a:r>
              <a:rPr lang="en-US" i="1" dirty="0" smtClean="0"/>
              <a:t>a</a:t>
            </a:r>
            <a:r>
              <a:rPr lang="en-US" dirty="0" smtClean="0"/>
              <a:t> | </a:t>
            </a:r>
            <a:r>
              <a:rPr lang="en-US" i="1" dirty="0" smtClean="0"/>
              <a:t>c</a:t>
            </a:r>
            <a:r>
              <a:rPr lang="en-US" dirty="0" smtClean="0"/>
              <a:t>, there is an integer </a:t>
            </a:r>
            <a:r>
              <a:rPr lang="en-US" i="1" dirty="0" smtClean="0"/>
              <a:t>c’ </a:t>
            </a:r>
            <a:r>
              <a:rPr lang="en-US" dirty="0" smtClean="0"/>
              <a:t>such that </a:t>
            </a:r>
            <a:r>
              <a:rPr lang="en-US" i="1" dirty="0" smtClean="0"/>
              <a:t>c</a:t>
            </a:r>
            <a:r>
              <a:rPr lang="en-US" dirty="0" smtClean="0"/>
              <a:t> = </a:t>
            </a:r>
            <a:r>
              <a:rPr lang="en-US" i="1" dirty="0" smtClean="0"/>
              <a:t>ac’.  </a:t>
            </a:r>
            <a:r>
              <a:rPr lang="en-US" dirty="0" smtClean="0"/>
              <a:t>Hence, </a:t>
            </a:r>
            <a:r>
              <a:rPr lang="en-US" i="1" dirty="0" smtClean="0"/>
              <a:t>b</a:t>
            </a:r>
            <a:r>
              <a:rPr lang="en-US" dirty="0" smtClean="0"/>
              <a:t> + </a:t>
            </a:r>
            <a:r>
              <a:rPr lang="en-US" i="1" dirty="0" smtClean="0"/>
              <a:t>c</a:t>
            </a:r>
            <a:r>
              <a:rPr lang="en-US" dirty="0" smtClean="0"/>
              <a:t> = </a:t>
            </a:r>
            <a:r>
              <a:rPr lang="en-US" i="1" dirty="0" err="1" smtClean="0"/>
              <a:t>ab</a:t>
            </a:r>
            <a:r>
              <a:rPr lang="en-US" i="1" dirty="0" smtClean="0"/>
              <a:t>’</a:t>
            </a:r>
            <a:r>
              <a:rPr lang="en-US" dirty="0" smtClean="0"/>
              <a:t> + </a:t>
            </a:r>
            <a:r>
              <a:rPr lang="en-US" i="1" dirty="0" smtClean="0"/>
              <a:t>ac’ = a</a:t>
            </a:r>
            <a:r>
              <a:rPr lang="en-US" dirty="0" smtClean="0"/>
              <a:t>(</a:t>
            </a:r>
            <a:r>
              <a:rPr lang="en-US" i="1" dirty="0" smtClean="0"/>
              <a:t>b’ </a:t>
            </a:r>
            <a:r>
              <a:rPr lang="en-US" dirty="0" smtClean="0"/>
              <a:t>+</a:t>
            </a:r>
            <a:r>
              <a:rPr lang="en-US" i="1" dirty="0" smtClean="0"/>
              <a:t> c’</a:t>
            </a:r>
            <a:r>
              <a:rPr lang="en-US" dirty="0" smtClean="0"/>
              <a:t>), where </a:t>
            </a:r>
            <a:r>
              <a:rPr lang="en-US" i="1" dirty="0" smtClean="0"/>
              <a:t>b’</a:t>
            </a:r>
            <a:r>
              <a:rPr lang="en-US" dirty="0" smtClean="0"/>
              <a:t> + </a:t>
            </a:r>
            <a:r>
              <a:rPr lang="en-US" i="1" dirty="0" smtClean="0"/>
              <a:t>c’</a:t>
            </a:r>
            <a:r>
              <a:rPr lang="en-US" dirty="0" smtClean="0"/>
              <a:t> is an integer.  Then </a:t>
            </a:r>
            <a:r>
              <a:rPr lang="en-US" i="1" dirty="0" smtClean="0"/>
              <a:t>a</a:t>
            </a:r>
            <a:r>
              <a:rPr lang="en-US" dirty="0" smtClean="0"/>
              <a:t> | (</a:t>
            </a:r>
            <a:r>
              <a:rPr lang="en-US" i="1" dirty="0" smtClean="0"/>
              <a:t>b</a:t>
            </a:r>
            <a:r>
              <a:rPr lang="en-US" dirty="0" smtClean="0"/>
              <a:t> + </a:t>
            </a:r>
            <a:r>
              <a:rPr lang="en-US" i="1" dirty="0" smtClean="0"/>
              <a:t>c</a:t>
            </a:r>
            <a:r>
              <a:rPr lang="en-US" dirty="0" smtClean="0"/>
              <a:t>). </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14</a:t>
            </a:fld>
            <a:endParaRPr lang="en-CA" dirty="0"/>
          </a:p>
        </p:txBody>
      </p:sp>
    </p:spTree>
    <p:extLst>
      <p:ext uri="{BB962C8B-B14F-4D97-AF65-F5344CB8AC3E}">
        <p14:creationId xmlns:p14="http://schemas.microsoft.com/office/powerpoint/2010/main" val="2451654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(2)  If </a:t>
            </a:r>
            <a:r>
              <a:rPr lang="en-US" i="1" dirty="0" smtClean="0"/>
              <a:t>a</a:t>
            </a:r>
            <a:r>
              <a:rPr lang="en-US" dirty="0" smtClean="0"/>
              <a:t> | </a:t>
            </a:r>
            <a:r>
              <a:rPr lang="en-US" i="1" dirty="0" smtClean="0"/>
              <a:t>b</a:t>
            </a:r>
            <a:r>
              <a:rPr lang="en-US" dirty="0" smtClean="0"/>
              <a:t>, then </a:t>
            </a:r>
            <a:r>
              <a:rPr lang="en-US" i="1" dirty="0" smtClean="0"/>
              <a:t>a</a:t>
            </a:r>
            <a:r>
              <a:rPr lang="en-US" dirty="0" smtClean="0"/>
              <a:t> | </a:t>
            </a:r>
            <a:r>
              <a:rPr lang="en-US" i="1" dirty="0" err="1" smtClean="0"/>
              <a:t>bc</a:t>
            </a:r>
            <a:r>
              <a:rPr lang="en-US" dirty="0" smtClean="0"/>
              <a:t> for any integer </a:t>
            </a:r>
            <a:r>
              <a:rPr lang="en-US" i="1" dirty="0" smtClean="0"/>
              <a:t>c</a:t>
            </a:r>
            <a:r>
              <a:rPr lang="en-US" dirty="0" smtClean="0"/>
              <a:t>.</a:t>
            </a:r>
          </a:p>
          <a:p>
            <a:pPr marL="0" indent="0">
              <a:buNone/>
            </a:pPr>
            <a:endParaRPr lang="en-US" dirty="0"/>
          </a:p>
          <a:p>
            <a:pPr marL="0" indent="0">
              <a:buNone/>
            </a:pPr>
            <a:r>
              <a:rPr lang="en-US" dirty="0" smtClean="0"/>
              <a:t>Indeed, </a:t>
            </a:r>
            <a:r>
              <a:rPr lang="en-US" i="1" dirty="0" smtClean="0"/>
              <a:t>a</a:t>
            </a:r>
            <a:r>
              <a:rPr lang="en-US" dirty="0" smtClean="0"/>
              <a:t> | </a:t>
            </a:r>
            <a:r>
              <a:rPr lang="en-US" i="1" dirty="0" smtClean="0"/>
              <a:t>b</a:t>
            </a:r>
            <a:r>
              <a:rPr lang="en-US" dirty="0" smtClean="0"/>
              <a:t> implies that there exist an integer </a:t>
            </a:r>
            <a:r>
              <a:rPr lang="en-US" i="1" dirty="0" smtClean="0"/>
              <a:t>b’ </a:t>
            </a:r>
            <a:r>
              <a:rPr lang="en-US" dirty="0" smtClean="0"/>
              <a:t>such that </a:t>
            </a:r>
            <a:r>
              <a:rPr lang="en-US" i="1" dirty="0" smtClean="0"/>
              <a:t>b</a:t>
            </a:r>
            <a:r>
              <a:rPr lang="en-US" dirty="0" smtClean="0"/>
              <a:t> = </a:t>
            </a:r>
            <a:r>
              <a:rPr lang="en-US" i="1" dirty="0" err="1" smtClean="0"/>
              <a:t>ab</a:t>
            </a:r>
            <a:r>
              <a:rPr lang="en-US" i="1" dirty="0" smtClean="0"/>
              <a:t>’.  </a:t>
            </a:r>
            <a:r>
              <a:rPr lang="en-US" dirty="0" smtClean="0"/>
              <a:t>Hence, </a:t>
            </a:r>
            <a:r>
              <a:rPr lang="en-US" i="1" dirty="0" err="1" smtClean="0"/>
              <a:t>bc</a:t>
            </a:r>
            <a:r>
              <a:rPr lang="en-US" i="1" dirty="0" smtClean="0"/>
              <a:t> </a:t>
            </a:r>
            <a:r>
              <a:rPr lang="en-US" dirty="0" smtClean="0"/>
              <a:t>= </a:t>
            </a:r>
            <a:r>
              <a:rPr lang="en-US" i="1" dirty="0" smtClean="0"/>
              <a:t>a</a:t>
            </a:r>
            <a:r>
              <a:rPr lang="en-US" dirty="0" smtClean="0"/>
              <a:t>(</a:t>
            </a:r>
            <a:r>
              <a:rPr lang="en-US" i="1" dirty="0" err="1" smtClean="0"/>
              <a:t>b’c</a:t>
            </a:r>
            <a:r>
              <a:rPr lang="en-US" dirty="0" smtClean="0"/>
              <a:t>), where </a:t>
            </a:r>
            <a:r>
              <a:rPr lang="en-US" i="1" dirty="0" err="1" smtClean="0"/>
              <a:t>b’c</a:t>
            </a:r>
            <a:r>
              <a:rPr lang="en-US" i="1" dirty="0" smtClean="0"/>
              <a:t> </a:t>
            </a:r>
            <a:r>
              <a:rPr lang="en-US" dirty="0" smtClean="0"/>
              <a:t>is an integer.  Then </a:t>
            </a:r>
            <a:r>
              <a:rPr lang="en-US" i="1" dirty="0" smtClean="0"/>
              <a:t>a</a:t>
            </a:r>
            <a:r>
              <a:rPr lang="en-US" dirty="0" smtClean="0"/>
              <a:t> | </a:t>
            </a:r>
            <a:r>
              <a:rPr lang="en-US" i="1" dirty="0" err="1" smtClean="0"/>
              <a:t>bc</a:t>
            </a:r>
            <a:r>
              <a:rPr lang="en-US" dirty="0" smtClean="0"/>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15</a:t>
            </a:fld>
            <a:endParaRPr lang="en-CA" dirty="0"/>
          </a:p>
        </p:txBody>
      </p:sp>
    </p:spTree>
    <p:extLst>
      <p:ext uri="{BB962C8B-B14F-4D97-AF65-F5344CB8AC3E}">
        <p14:creationId xmlns:p14="http://schemas.microsoft.com/office/powerpoint/2010/main" val="985221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Combining properties (1) and (2), we see that, if </a:t>
            </a:r>
            <a:r>
              <a:rPr lang="en-US" i="1" dirty="0" smtClean="0"/>
              <a:t>a</a:t>
            </a:r>
            <a:r>
              <a:rPr lang="en-US" dirty="0" smtClean="0"/>
              <a:t> | </a:t>
            </a:r>
            <a:r>
              <a:rPr lang="en-US" i="1" dirty="0" smtClean="0"/>
              <a:t>b</a:t>
            </a:r>
            <a:r>
              <a:rPr lang="en-US" dirty="0"/>
              <a:t> </a:t>
            </a:r>
            <a:r>
              <a:rPr lang="en-US" dirty="0" smtClean="0"/>
              <a:t>and </a:t>
            </a:r>
            <a:r>
              <a:rPr lang="en-US" i="1" dirty="0" smtClean="0"/>
              <a:t>a</a:t>
            </a:r>
            <a:r>
              <a:rPr lang="en-US" dirty="0" smtClean="0"/>
              <a:t> | </a:t>
            </a:r>
            <a:r>
              <a:rPr lang="en-US" i="1" dirty="0" smtClean="0"/>
              <a:t>c</a:t>
            </a:r>
            <a:r>
              <a:rPr lang="en-US" dirty="0" smtClean="0"/>
              <a:t>, then for any integers </a:t>
            </a:r>
            <a:r>
              <a:rPr lang="en-US" i="1" dirty="0" smtClean="0"/>
              <a:t>m</a:t>
            </a:r>
            <a:r>
              <a:rPr lang="en-US" dirty="0" smtClean="0"/>
              <a:t> and </a:t>
            </a:r>
            <a:r>
              <a:rPr lang="en-US" i="1" dirty="0" smtClean="0"/>
              <a:t>n</a:t>
            </a:r>
            <a:r>
              <a:rPr lang="en-US" dirty="0" smtClean="0"/>
              <a:t>, </a:t>
            </a:r>
          </a:p>
          <a:p>
            <a:pPr marL="0" indent="0">
              <a:buNone/>
            </a:pPr>
            <a:r>
              <a:rPr lang="en-US" i="1" dirty="0" smtClean="0"/>
              <a:t>a</a:t>
            </a:r>
            <a:r>
              <a:rPr lang="en-US" dirty="0" smtClean="0"/>
              <a:t> | (</a:t>
            </a:r>
            <a:r>
              <a:rPr lang="en-US" i="1" dirty="0" err="1" smtClean="0"/>
              <a:t>mb</a:t>
            </a:r>
            <a:r>
              <a:rPr lang="en-US" dirty="0" smtClean="0"/>
              <a:t> + </a:t>
            </a:r>
            <a:r>
              <a:rPr lang="en-US" i="1" dirty="0" err="1" smtClean="0"/>
              <a:t>nc</a:t>
            </a:r>
            <a:r>
              <a:rPr lang="en-US" dirty="0" smtClean="0"/>
              <a:t>).</a:t>
            </a:r>
          </a:p>
          <a:p>
            <a:pPr marL="0" indent="0">
              <a:buNone/>
            </a:pPr>
            <a:endParaRPr lang="en-US" sz="2000" i="1" dirty="0"/>
          </a:p>
          <a:p>
            <a:pPr marL="0" indent="0">
              <a:buNone/>
            </a:pPr>
            <a:r>
              <a:rPr lang="en-US" dirty="0" smtClean="0"/>
              <a:t>Indeed, from property (2), we know </a:t>
            </a:r>
            <a:r>
              <a:rPr lang="en-US" i="1" dirty="0" smtClean="0"/>
              <a:t>a</a:t>
            </a:r>
            <a:r>
              <a:rPr lang="en-US" dirty="0" smtClean="0"/>
              <a:t> | </a:t>
            </a:r>
            <a:r>
              <a:rPr lang="en-US" i="1" dirty="0" err="1" smtClean="0"/>
              <a:t>mb</a:t>
            </a:r>
            <a:r>
              <a:rPr lang="en-US" i="1" dirty="0" smtClean="0"/>
              <a:t> </a:t>
            </a:r>
            <a:r>
              <a:rPr lang="en-US" dirty="0" smtClean="0"/>
              <a:t>and</a:t>
            </a:r>
            <a:r>
              <a:rPr lang="en-US" i="1" dirty="0" smtClean="0"/>
              <a:t> a </a:t>
            </a:r>
            <a:r>
              <a:rPr lang="en-US" dirty="0" smtClean="0"/>
              <a:t>| </a:t>
            </a:r>
            <a:r>
              <a:rPr lang="en-US" i="1" dirty="0" err="1" smtClean="0"/>
              <a:t>nc</a:t>
            </a:r>
            <a:r>
              <a:rPr lang="en-US" i="1" dirty="0" smtClean="0"/>
              <a:t>.  </a:t>
            </a:r>
            <a:r>
              <a:rPr lang="en-US" dirty="0" smtClean="0"/>
              <a:t>Then, from property (1), we have </a:t>
            </a:r>
            <a:r>
              <a:rPr lang="en-US" i="1" dirty="0" smtClean="0"/>
              <a:t> </a:t>
            </a:r>
          </a:p>
          <a:p>
            <a:pPr marL="0" indent="0">
              <a:buNone/>
            </a:pPr>
            <a:r>
              <a:rPr lang="en-US" i="1" dirty="0"/>
              <a:t>a</a:t>
            </a:r>
            <a:r>
              <a:rPr lang="en-US" dirty="0"/>
              <a:t> | (</a:t>
            </a:r>
            <a:r>
              <a:rPr lang="en-US" i="1" dirty="0" err="1"/>
              <a:t>mb</a:t>
            </a:r>
            <a:r>
              <a:rPr lang="en-US" dirty="0"/>
              <a:t> + </a:t>
            </a:r>
            <a:r>
              <a:rPr lang="en-US" i="1" dirty="0" err="1"/>
              <a:t>nc</a:t>
            </a:r>
            <a:r>
              <a:rPr lang="en-US" dirty="0" smtClean="0"/>
              <a:t>).</a:t>
            </a:r>
          </a:p>
          <a:p>
            <a:pPr marL="0" indent="0">
              <a:buNone/>
            </a:pPr>
            <a:endParaRPr lang="en-US" sz="2000" i="1" dirty="0"/>
          </a:p>
          <a:p>
            <a:pPr marL="0" indent="0">
              <a:buNone/>
            </a:pPr>
            <a:r>
              <a:rPr lang="en-US" i="1" dirty="0" err="1" smtClean="0"/>
              <a:t>mb</a:t>
            </a:r>
            <a:r>
              <a:rPr lang="en-US" i="1" dirty="0" smtClean="0"/>
              <a:t> </a:t>
            </a:r>
            <a:r>
              <a:rPr lang="en-US" dirty="0" smtClean="0"/>
              <a:t>+ </a:t>
            </a:r>
            <a:r>
              <a:rPr lang="en-US" i="1" dirty="0" err="1" smtClean="0"/>
              <a:t>nc</a:t>
            </a:r>
            <a:r>
              <a:rPr lang="en-US" dirty="0" smtClean="0"/>
              <a:t> is called an (</a:t>
            </a:r>
            <a:r>
              <a:rPr lang="en-US" i="1" dirty="0" smtClean="0"/>
              <a:t>integer</a:t>
            </a:r>
            <a:r>
              <a:rPr lang="en-US" dirty="0" smtClean="0"/>
              <a:t>) </a:t>
            </a:r>
            <a:r>
              <a:rPr lang="en-US" i="1" dirty="0" smtClean="0"/>
              <a:t>linear</a:t>
            </a:r>
            <a:r>
              <a:rPr lang="en-US" dirty="0" smtClean="0"/>
              <a:t> </a:t>
            </a:r>
            <a:r>
              <a:rPr lang="en-US" i="1" dirty="0" smtClean="0"/>
              <a:t>combination</a:t>
            </a:r>
            <a:r>
              <a:rPr lang="en-US" dirty="0" smtClean="0"/>
              <a:t> of </a:t>
            </a:r>
            <a:r>
              <a:rPr lang="en-US" i="1" dirty="0" smtClean="0"/>
              <a:t>b</a:t>
            </a:r>
            <a:r>
              <a:rPr lang="en-US" dirty="0" smtClean="0"/>
              <a:t> and </a:t>
            </a:r>
            <a:r>
              <a:rPr lang="en-US" i="1" dirty="0" smtClean="0"/>
              <a:t>c</a:t>
            </a:r>
            <a:r>
              <a:rPr lang="en-US" dirty="0" smtClean="0"/>
              <a:t>.</a:t>
            </a:r>
            <a:endParaRPr lang="en-CA" i="1" dirty="0"/>
          </a:p>
        </p:txBody>
      </p:sp>
      <p:sp>
        <p:nvSpPr>
          <p:cNvPr id="4" name="Slide Number Placeholder 3"/>
          <p:cNvSpPr>
            <a:spLocks noGrp="1"/>
          </p:cNvSpPr>
          <p:nvPr>
            <p:ph type="sldNum" sz="quarter" idx="12"/>
          </p:nvPr>
        </p:nvSpPr>
        <p:spPr/>
        <p:txBody>
          <a:bodyPr/>
          <a:lstStyle/>
          <a:p>
            <a:fld id="{72276046-8B51-49A9-BE4C-45642EECAA5F}" type="slidenum">
              <a:rPr lang="en-CA" smtClean="0"/>
              <a:t>16</a:t>
            </a:fld>
            <a:endParaRPr lang="en-CA" dirty="0"/>
          </a:p>
        </p:txBody>
      </p:sp>
    </p:spTree>
    <p:extLst>
      <p:ext uri="{BB962C8B-B14F-4D97-AF65-F5344CB8AC3E}">
        <p14:creationId xmlns:p14="http://schemas.microsoft.com/office/powerpoint/2010/main" val="995449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257800"/>
          </a:xfrm>
        </p:spPr>
        <p:txBody>
          <a:bodyPr/>
          <a:lstStyle/>
          <a:p>
            <a:pPr marL="0" indent="0">
              <a:buNone/>
            </a:pPr>
            <a:r>
              <a:rPr lang="en-US" dirty="0" smtClean="0"/>
              <a:t>(3)  If </a:t>
            </a:r>
            <a:r>
              <a:rPr lang="en-US" i="1" dirty="0" smtClean="0"/>
              <a:t>a</a:t>
            </a:r>
            <a:r>
              <a:rPr lang="en-US" dirty="0" smtClean="0"/>
              <a:t> | </a:t>
            </a:r>
            <a:r>
              <a:rPr lang="en-US" i="1" dirty="0" smtClean="0"/>
              <a:t>b</a:t>
            </a:r>
            <a:r>
              <a:rPr lang="en-US" dirty="0" smtClean="0"/>
              <a:t> and </a:t>
            </a:r>
            <a:r>
              <a:rPr lang="en-US" i="1" dirty="0" smtClean="0"/>
              <a:t>b</a:t>
            </a:r>
            <a:r>
              <a:rPr lang="en-US" dirty="0" smtClean="0"/>
              <a:t> | </a:t>
            </a:r>
            <a:r>
              <a:rPr lang="en-US" i="1" dirty="0" smtClean="0"/>
              <a:t>c</a:t>
            </a:r>
            <a:r>
              <a:rPr lang="en-US" dirty="0" smtClean="0"/>
              <a:t>, then </a:t>
            </a:r>
            <a:r>
              <a:rPr lang="en-US" i="1" dirty="0" smtClean="0"/>
              <a:t>a</a:t>
            </a:r>
            <a:r>
              <a:rPr lang="en-US" dirty="0" smtClean="0"/>
              <a:t> | </a:t>
            </a:r>
            <a:r>
              <a:rPr lang="en-US" i="1" dirty="0" smtClean="0"/>
              <a:t>c</a:t>
            </a:r>
            <a:r>
              <a:rPr lang="en-US" dirty="0" smtClean="0"/>
              <a:t>.</a:t>
            </a:r>
          </a:p>
          <a:p>
            <a:pPr marL="0" indent="0">
              <a:buNone/>
            </a:pPr>
            <a:endParaRPr lang="en-US" dirty="0"/>
          </a:p>
          <a:p>
            <a:pPr marL="0" indent="0">
              <a:buNone/>
            </a:pPr>
            <a:r>
              <a:rPr lang="en-US" dirty="0" smtClean="0"/>
              <a:t>Indeed, </a:t>
            </a:r>
            <a:r>
              <a:rPr lang="en-US" i="1" dirty="0" smtClean="0"/>
              <a:t>a</a:t>
            </a:r>
            <a:r>
              <a:rPr lang="en-US" dirty="0" smtClean="0"/>
              <a:t> | </a:t>
            </a:r>
            <a:r>
              <a:rPr lang="en-US" i="1" dirty="0" smtClean="0"/>
              <a:t>b</a:t>
            </a:r>
            <a:r>
              <a:rPr lang="en-US" dirty="0" smtClean="0"/>
              <a:t> implies </a:t>
            </a:r>
            <a:r>
              <a:rPr lang="en-US" i="1" dirty="0"/>
              <a:t>b</a:t>
            </a:r>
            <a:r>
              <a:rPr lang="en-US" dirty="0" smtClean="0"/>
              <a:t> = </a:t>
            </a:r>
            <a:r>
              <a:rPr lang="en-US" i="1" dirty="0" err="1"/>
              <a:t>a</a:t>
            </a:r>
            <a:r>
              <a:rPr lang="en-US" i="1" dirty="0" err="1" smtClean="0"/>
              <a:t>b</a:t>
            </a:r>
            <a:r>
              <a:rPr lang="en-US" i="1" dirty="0" smtClean="0"/>
              <a:t>’</a:t>
            </a:r>
            <a:r>
              <a:rPr lang="en-US" dirty="0" smtClean="0"/>
              <a:t>, and </a:t>
            </a:r>
            <a:r>
              <a:rPr lang="en-US" i="1" dirty="0" smtClean="0"/>
              <a:t>c</a:t>
            </a:r>
            <a:r>
              <a:rPr lang="en-US" dirty="0" smtClean="0"/>
              <a:t> = </a:t>
            </a:r>
            <a:r>
              <a:rPr lang="en-US" i="1" dirty="0" err="1" smtClean="0"/>
              <a:t>bc</a:t>
            </a:r>
            <a:r>
              <a:rPr lang="en-US" i="1" dirty="0" smtClean="0"/>
              <a:t>’</a:t>
            </a:r>
            <a:r>
              <a:rPr lang="en-US" dirty="0" smtClean="0"/>
              <a:t>, where </a:t>
            </a:r>
            <a:r>
              <a:rPr lang="en-US" i="1" dirty="0" smtClean="0"/>
              <a:t>b’</a:t>
            </a:r>
            <a:r>
              <a:rPr lang="en-US" dirty="0" smtClean="0"/>
              <a:t> and </a:t>
            </a:r>
            <a:r>
              <a:rPr lang="en-US" i="1" dirty="0" smtClean="0"/>
              <a:t>c’</a:t>
            </a:r>
            <a:r>
              <a:rPr lang="en-US" dirty="0" smtClean="0"/>
              <a:t> are integers. Hence, </a:t>
            </a:r>
            <a:r>
              <a:rPr lang="en-US" i="1" dirty="0" smtClean="0"/>
              <a:t>c</a:t>
            </a:r>
            <a:r>
              <a:rPr lang="en-US" dirty="0" smtClean="0"/>
              <a:t> = </a:t>
            </a:r>
            <a:r>
              <a:rPr lang="en-US" i="1" dirty="0" smtClean="0"/>
              <a:t>a</a:t>
            </a:r>
            <a:r>
              <a:rPr lang="en-US" dirty="0" smtClean="0"/>
              <a:t>(</a:t>
            </a:r>
            <a:r>
              <a:rPr lang="en-US" i="1" dirty="0" err="1" smtClean="0"/>
              <a:t>b’c</a:t>
            </a:r>
            <a:r>
              <a:rPr lang="en-US" i="1" dirty="0" smtClean="0"/>
              <a:t>’</a:t>
            </a:r>
            <a:r>
              <a:rPr lang="en-US" dirty="0" smtClean="0"/>
              <a:t>), and </a:t>
            </a:r>
          </a:p>
          <a:p>
            <a:pPr marL="0" indent="0">
              <a:buNone/>
            </a:pPr>
            <a:r>
              <a:rPr lang="en-US" i="1" dirty="0" smtClean="0"/>
              <a:t>a</a:t>
            </a:r>
            <a:r>
              <a:rPr lang="en-US" dirty="0" smtClean="0"/>
              <a:t> | </a:t>
            </a:r>
            <a:r>
              <a:rPr lang="en-US" i="1" dirty="0" smtClean="0"/>
              <a:t>c</a:t>
            </a:r>
            <a:r>
              <a:rPr lang="en-US" dirty="0" smtClean="0"/>
              <a:t>.</a:t>
            </a:r>
          </a:p>
          <a:p>
            <a:pPr marL="0" indent="0">
              <a:buNone/>
            </a:pP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17</a:t>
            </a:fld>
            <a:endParaRPr lang="en-CA" dirty="0"/>
          </a:p>
        </p:txBody>
      </p:sp>
    </p:spTree>
    <p:extLst>
      <p:ext uri="{BB962C8B-B14F-4D97-AF65-F5344CB8AC3E}">
        <p14:creationId xmlns:p14="http://schemas.microsoft.com/office/powerpoint/2010/main" val="1711224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Division “Algorithm”</a:t>
            </a:r>
            <a:endParaRPr lang="en-CA" dirty="0"/>
          </a:p>
        </p:txBody>
      </p:sp>
      <p:sp>
        <p:nvSpPr>
          <p:cNvPr id="3" name="Content Placeholder 2"/>
          <p:cNvSpPr>
            <a:spLocks noGrp="1"/>
          </p:cNvSpPr>
          <p:nvPr>
            <p:ph idx="1"/>
          </p:nvPr>
        </p:nvSpPr>
        <p:spPr/>
        <p:txBody>
          <a:bodyPr/>
          <a:lstStyle/>
          <a:p>
            <a:pPr marL="0" indent="0">
              <a:buNone/>
            </a:pPr>
            <a:r>
              <a:rPr lang="en-US" sz="2800" dirty="0" smtClean="0"/>
              <a:t>Let </a:t>
            </a:r>
            <a:r>
              <a:rPr lang="en-US" sz="2800" i="1" dirty="0" smtClean="0"/>
              <a:t>a</a:t>
            </a:r>
            <a:r>
              <a:rPr lang="en-US" sz="2800" dirty="0" smtClean="0"/>
              <a:t> be an integer and </a:t>
            </a:r>
            <a:r>
              <a:rPr lang="en-US" sz="2800" i="1" dirty="0" smtClean="0"/>
              <a:t>d</a:t>
            </a:r>
            <a:r>
              <a:rPr lang="en-US" sz="2800" dirty="0" smtClean="0"/>
              <a:t> a positive integer.  Then there exist unique integers </a:t>
            </a:r>
            <a:r>
              <a:rPr lang="en-US" sz="2800" i="1" dirty="0" smtClean="0"/>
              <a:t>q</a:t>
            </a:r>
            <a:r>
              <a:rPr lang="en-US" sz="2800" dirty="0" smtClean="0"/>
              <a:t> and </a:t>
            </a:r>
            <a:r>
              <a:rPr lang="en-US" sz="2800" i="1" dirty="0" smtClean="0"/>
              <a:t>r</a:t>
            </a:r>
            <a:r>
              <a:rPr lang="en-US" sz="2800" dirty="0" smtClean="0"/>
              <a:t>, 0 </a:t>
            </a:r>
            <a:r>
              <a:rPr lang="en-US" sz="2800" dirty="0" smtClean="0">
                <a:sym typeface="Symbol"/>
              </a:rPr>
              <a:t> </a:t>
            </a:r>
            <a:r>
              <a:rPr lang="en-US" sz="2800" i="1" dirty="0" smtClean="0">
                <a:sym typeface="Symbol"/>
              </a:rPr>
              <a:t>r</a:t>
            </a:r>
            <a:r>
              <a:rPr lang="en-US" sz="2800" dirty="0" smtClean="0">
                <a:sym typeface="Symbol"/>
              </a:rPr>
              <a:t> &lt; </a:t>
            </a:r>
            <a:r>
              <a:rPr lang="en-US" sz="2800" i="1" dirty="0" smtClean="0">
                <a:sym typeface="Symbol"/>
              </a:rPr>
              <a:t>d</a:t>
            </a:r>
            <a:r>
              <a:rPr lang="en-US" sz="2800" dirty="0" smtClean="0">
                <a:sym typeface="Symbol"/>
              </a:rPr>
              <a:t>,</a:t>
            </a:r>
            <a:r>
              <a:rPr lang="en-US" sz="2800" i="1" dirty="0" smtClean="0"/>
              <a:t> </a:t>
            </a:r>
            <a:r>
              <a:rPr lang="en-US" sz="2800" dirty="0" smtClean="0"/>
              <a:t>such that </a:t>
            </a:r>
          </a:p>
          <a:p>
            <a:pPr marL="0" indent="0">
              <a:buNone/>
            </a:pPr>
            <a:r>
              <a:rPr lang="en-US" sz="2800" i="1" dirty="0" smtClean="0"/>
              <a:t>a</a:t>
            </a:r>
            <a:r>
              <a:rPr lang="en-US" sz="2800" dirty="0" smtClean="0"/>
              <a:t> = </a:t>
            </a:r>
            <a:r>
              <a:rPr lang="en-US" sz="2800" i="1" dirty="0" err="1" smtClean="0"/>
              <a:t>qd</a:t>
            </a:r>
            <a:r>
              <a:rPr lang="en-US" sz="2800" dirty="0" smtClean="0"/>
              <a:t> + </a:t>
            </a:r>
            <a:r>
              <a:rPr lang="en-US" sz="2800" i="1" dirty="0" smtClean="0"/>
              <a:t>r</a:t>
            </a:r>
            <a:r>
              <a:rPr lang="en-US" sz="2800" dirty="0" smtClean="0"/>
              <a:t>.</a:t>
            </a:r>
          </a:p>
          <a:p>
            <a:pPr marL="0" indent="0">
              <a:buNone/>
            </a:pPr>
            <a:endParaRPr lang="en-US" sz="1800" dirty="0"/>
          </a:p>
          <a:p>
            <a:pPr marL="0" indent="0">
              <a:buNone/>
            </a:pPr>
            <a:r>
              <a:rPr lang="en-US" sz="2800" dirty="0" smtClean="0"/>
              <a:t>Note that the quotient may be negative, but the remainder is always positive.</a:t>
            </a:r>
          </a:p>
          <a:p>
            <a:pPr marL="0" indent="0">
              <a:buNone/>
            </a:pPr>
            <a:endParaRPr lang="en-US" sz="2800" dirty="0"/>
          </a:p>
          <a:p>
            <a:pPr marL="0" indent="0">
              <a:buNone/>
            </a:pPr>
            <a:r>
              <a:rPr lang="en-US" sz="2800" dirty="0" smtClean="0"/>
              <a:t>For example, when </a:t>
            </a:r>
            <a:r>
              <a:rPr lang="en-US" sz="2800" i="1" dirty="0" smtClean="0"/>
              <a:t>a</a:t>
            </a:r>
            <a:r>
              <a:rPr lang="en-US" sz="2800" dirty="0" smtClean="0"/>
              <a:t> = </a:t>
            </a:r>
            <a:r>
              <a:rPr lang="en-US" sz="2800" dirty="0" smtClean="0">
                <a:sym typeface="Symbol"/>
              </a:rPr>
              <a:t>17 and </a:t>
            </a:r>
            <a:r>
              <a:rPr lang="en-US" sz="2800" i="1" dirty="0" smtClean="0">
                <a:sym typeface="Symbol"/>
              </a:rPr>
              <a:t>d </a:t>
            </a:r>
            <a:r>
              <a:rPr lang="en-US" sz="2800" dirty="0" smtClean="0">
                <a:sym typeface="Symbol"/>
              </a:rPr>
              <a:t>= 4, the quotient is 5, and the remainder is 3: 17 = (5)  4 + 3.  </a:t>
            </a:r>
            <a:endParaRPr lang="en-US" sz="2800" dirty="0" smtClean="0"/>
          </a:p>
          <a:p>
            <a:pPr marL="0" indent="0">
              <a:buNone/>
            </a:pPr>
            <a:endParaRPr lang="en-US" sz="2800" dirty="0"/>
          </a:p>
          <a:p>
            <a:pPr marL="0" indent="0">
              <a:buNone/>
            </a:pPr>
            <a:endParaRPr lang="en-US" sz="2800" dirty="0"/>
          </a:p>
          <a:p>
            <a:pPr marL="0" indent="0">
              <a:buNone/>
            </a:pPr>
            <a:endParaRPr lang="en-US"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18</a:t>
            </a:fld>
            <a:endParaRPr lang="en-CA" dirty="0"/>
          </a:p>
        </p:txBody>
      </p:sp>
    </p:spTree>
    <p:extLst>
      <p:ext uri="{BB962C8B-B14F-4D97-AF65-F5344CB8AC3E}">
        <p14:creationId xmlns:p14="http://schemas.microsoft.com/office/powerpoint/2010/main" val="2993348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a:t>The proof of this result based on an important property of non-negative integers:</a:t>
            </a:r>
          </a:p>
          <a:p>
            <a:pPr marL="0" indent="0">
              <a:buNone/>
            </a:pPr>
            <a:endParaRPr lang="en-US" dirty="0"/>
          </a:p>
          <a:p>
            <a:pPr marL="0" indent="0">
              <a:buNone/>
            </a:pPr>
            <a:r>
              <a:rPr lang="en-US" i="1" dirty="0"/>
              <a:t>Well-ordering Property</a:t>
            </a:r>
            <a:r>
              <a:rPr lang="en-US" dirty="0"/>
              <a:t>:  Every non-empty set of </a:t>
            </a:r>
            <a:r>
              <a:rPr lang="en-US" dirty="0" smtClean="0"/>
              <a:t>non-negative </a:t>
            </a:r>
            <a:r>
              <a:rPr lang="en-US" dirty="0"/>
              <a:t>integers has a least number.</a:t>
            </a: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19</a:t>
            </a:fld>
            <a:endParaRPr lang="en-CA" dirty="0"/>
          </a:p>
        </p:txBody>
      </p:sp>
    </p:spTree>
    <p:extLst>
      <p:ext uri="{BB962C8B-B14F-4D97-AF65-F5344CB8AC3E}">
        <p14:creationId xmlns:p14="http://schemas.microsoft.com/office/powerpoint/2010/main" val="1943201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Let </a:t>
            </a:r>
            <a:r>
              <a:rPr lang="en-US" i="1" dirty="0"/>
              <a:t>A</a:t>
            </a:r>
            <a:r>
              <a:rPr lang="en-US" dirty="0"/>
              <a:t> = {</a:t>
            </a:r>
            <a:r>
              <a:rPr lang="en-US" i="1" dirty="0"/>
              <a:t>a</a:t>
            </a:r>
            <a:r>
              <a:rPr lang="en-US" dirty="0"/>
              <a:t> </a:t>
            </a:r>
            <a:r>
              <a:rPr lang="en-US" dirty="0">
                <a:sym typeface="Symbol"/>
              </a:rPr>
              <a:t> </a:t>
            </a:r>
            <a:r>
              <a:rPr lang="en-US" i="1" dirty="0" err="1">
                <a:sym typeface="Symbol"/>
              </a:rPr>
              <a:t>bd</a:t>
            </a:r>
            <a:r>
              <a:rPr lang="en-US" dirty="0">
                <a:sym typeface="Symbol"/>
              </a:rPr>
              <a:t> | </a:t>
            </a:r>
            <a:r>
              <a:rPr lang="en-US" i="1" dirty="0">
                <a:sym typeface="Symbol"/>
              </a:rPr>
              <a:t>b</a:t>
            </a:r>
            <a:r>
              <a:rPr lang="en-US" dirty="0">
                <a:sym typeface="Symbol"/>
              </a:rPr>
              <a:t> is an integer, </a:t>
            </a:r>
            <a:r>
              <a:rPr lang="en-US" i="1" dirty="0">
                <a:sym typeface="Symbol"/>
              </a:rPr>
              <a:t>a</a:t>
            </a:r>
            <a:r>
              <a:rPr lang="en-US" dirty="0">
                <a:sym typeface="Symbol"/>
              </a:rPr>
              <a:t>  </a:t>
            </a:r>
            <a:r>
              <a:rPr lang="en-US" i="1" dirty="0" err="1">
                <a:sym typeface="Symbol"/>
              </a:rPr>
              <a:t>bd</a:t>
            </a:r>
            <a:r>
              <a:rPr lang="en-US" dirty="0">
                <a:sym typeface="Symbol"/>
              </a:rPr>
              <a:t>  0}.  </a:t>
            </a:r>
            <a:endParaRPr lang="en-US" dirty="0" smtClean="0">
              <a:sym typeface="Symbol"/>
            </a:endParaRPr>
          </a:p>
          <a:p>
            <a:pPr marL="0" indent="0">
              <a:buNone/>
            </a:pPr>
            <a:endParaRPr lang="en-US" sz="2000" dirty="0" smtClean="0">
              <a:sym typeface="Symbol"/>
            </a:endParaRPr>
          </a:p>
          <a:p>
            <a:pPr marL="0" indent="0">
              <a:buNone/>
            </a:pPr>
            <a:r>
              <a:rPr lang="en-US" dirty="0" smtClean="0"/>
              <a:t>If </a:t>
            </a:r>
            <a:r>
              <a:rPr lang="en-US" i="1" dirty="0" smtClean="0"/>
              <a:t>a </a:t>
            </a:r>
            <a:r>
              <a:rPr lang="en-US" dirty="0">
                <a:sym typeface="Symbol"/>
              </a:rPr>
              <a:t></a:t>
            </a:r>
            <a:r>
              <a:rPr lang="en-US" dirty="0" smtClean="0"/>
              <a:t> 0, let </a:t>
            </a:r>
            <a:r>
              <a:rPr lang="en-US" i="1" dirty="0" smtClean="0"/>
              <a:t>b </a:t>
            </a:r>
            <a:r>
              <a:rPr lang="en-US" dirty="0" smtClean="0"/>
              <a:t>= 0, then </a:t>
            </a:r>
            <a:r>
              <a:rPr lang="en-US" i="1" dirty="0" smtClean="0"/>
              <a:t>a </a:t>
            </a:r>
            <a:r>
              <a:rPr lang="en-US" i="1" dirty="0" smtClean="0">
                <a:sym typeface="Symbol"/>
              </a:rPr>
              <a:t> </a:t>
            </a:r>
            <a:r>
              <a:rPr lang="en-US" i="1" dirty="0" err="1" smtClean="0">
                <a:sym typeface="Symbol"/>
              </a:rPr>
              <a:t>bd</a:t>
            </a:r>
            <a:r>
              <a:rPr lang="en-US" dirty="0" smtClean="0">
                <a:sym typeface="Symbol"/>
              </a:rPr>
              <a:t> = </a:t>
            </a:r>
            <a:r>
              <a:rPr lang="en-US" i="1" dirty="0" smtClean="0">
                <a:sym typeface="Symbol"/>
              </a:rPr>
              <a:t>a</a:t>
            </a:r>
            <a:r>
              <a:rPr lang="en-US" dirty="0" smtClean="0">
                <a:sym typeface="Symbol"/>
              </a:rPr>
              <a:t>  0</a:t>
            </a:r>
            <a:r>
              <a:rPr lang="en-US" dirty="0" smtClean="0"/>
              <a:t>; if </a:t>
            </a:r>
            <a:r>
              <a:rPr lang="en-US" i="1" dirty="0" smtClean="0"/>
              <a:t>a</a:t>
            </a:r>
            <a:r>
              <a:rPr lang="en-US" dirty="0" smtClean="0"/>
              <a:t> &lt; 0, let </a:t>
            </a:r>
            <a:r>
              <a:rPr lang="en-US" i="1" dirty="0" smtClean="0"/>
              <a:t>b</a:t>
            </a:r>
            <a:r>
              <a:rPr lang="en-US" dirty="0" smtClean="0"/>
              <a:t> = </a:t>
            </a:r>
            <a:r>
              <a:rPr lang="en-US" i="1" dirty="0" smtClean="0"/>
              <a:t>a</a:t>
            </a:r>
            <a:r>
              <a:rPr lang="en-US" dirty="0" smtClean="0"/>
              <a:t>, then </a:t>
            </a:r>
            <a:r>
              <a:rPr lang="en-US" i="1" dirty="0" smtClean="0"/>
              <a:t>a</a:t>
            </a:r>
            <a:r>
              <a:rPr lang="en-US" dirty="0" smtClean="0"/>
              <a:t> </a:t>
            </a:r>
            <a:r>
              <a:rPr lang="en-US" dirty="0">
                <a:sym typeface="Symbol"/>
              </a:rPr>
              <a:t></a:t>
            </a:r>
            <a:r>
              <a:rPr lang="en-US" dirty="0" smtClean="0">
                <a:sym typeface="Symbol"/>
              </a:rPr>
              <a:t> </a:t>
            </a:r>
            <a:r>
              <a:rPr lang="en-US" i="1" dirty="0" err="1" smtClean="0">
                <a:sym typeface="Symbol"/>
              </a:rPr>
              <a:t>bd</a:t>
            </a:r>
            <a:r>
              <a:rPr lang="en-US" dirty="0" smtClean="0">
                <a:sym typeface="Symbol"/>
              </a:rPr>
              <a:t> = </a:t>
            </a:r>
            <a:r>
              <a:rPr lang="en-US" i="1" dirty="0" smtClean="0">
                <a:sym typeface="Symbol"/>
              </a:rPr>
              <a:t>a</a:t>
            </a:r>
            <a:r>
              <a:rPr lang="en-US" dirty="0" smtClean="0">
                <a:sym typeface="Symbol"/>
              </a:rPr>
              <a:t>(1  </a:t>
            </a:r>
            <a:r>
              <a:rPr lang="en-US" i="1" dirty="0" smtClean="0">
                <a:sym typeface="Symbol"/>
              </a:rPr>
              <a:t>d</a:t>
            </a:r>
            <a:r>
              <a:rPr lang="en-US" dirty="0" smtClean="0">
                <a:sym typeface="Symbol"/>
              </a:rPr>
              <a:t>) &gt; 0.  Hence, set </a:t>
            </a:r>
            <a:r>
              <a:rPr lang="en-US" i="1" dirty="0" smtClean="0">
                <a:sym typeface="Symbol"/>
              </a:rPr>
              <a:t>A</a:t>
            </a:r>
            <a:r>
              <a:rPr lang="en-US" dirty="0" smtClean="0">
                <a:sym typeface="Symbol"/>
              </a:rPr>
              <a:t> is not empty.  By the well-ordering property, </a:t>
            </a:r>
            <a:r>
              <a:rPr lang="en-US" i="1" dirty="0" smtClean="0">
                <a:sym typeface="Symbol"/>
              </a:rPr>
              <a:t>A</a:t>
            </a:r>
            <a:r>
              <a:rPr lang="en-US" dirty="0" smtClean="0">
                <a:sym typeface="Symbol"/>
              </a:rPr>
              <a:t> has a least number </a:t>
            </a:r>
            <a:r>
              <a:rPr lang="en-US" i="1" dirty="0" smtClean="0">
                <a:sym typeface="Symbol"/>
              </a:rPr>
              <a:t>r</a:t>
            </a:r>
            <a:r>
              <a:rPr lang="en-US" dirty="0" smtClean="0">
                <a:sym typeface="Symbol"/>
              </a:rPr>
              <a:t> corresponding to </a:t>
            </a:r>
            <a:r>
              <a:rPr lang="en-US" i="1" dirty="0" smtClean="0">
                <a:sym typeface="Symbol"/>
              </a:rPr>
              <a:t>b </a:t>
            </a:r>
            <a:r>
              <a:rPr lang="en-US" dirty="0" smtClean="0">
                <a:sym typeface="Symbol"/>
              </a:rPr>
              <a:t>= </a:t>
            </a:r>
            <a:r>
              <a:rPr lang="en-US" i="1" dirty="0" smtClean="0">
                <a:sym typeface="Symbol"/>
              </a:rPr>
              <a:t>q</a:t>
            </a:r>
            <a:r>
              <a:rPr lang="en-US" dirty="0" smtClean="0">
                <a:sym typeface="Symbol"/>
              </a:rPr>
              <a:t>: </a:t>
            </a:r>
          </a:p>
          <a:p>
            <a:pPr marL="0" indent="0">
              <a:buNone/>
            </a:pPr>
            <a:r>
              <a:rPr lang="en-US" i="1" dirty="0" smtClean="0">
                <a:sym typeface="Symbol"/>
              </a:rPr>
              <a:t>r</a:t>
            </a:r>
            <a:r>
              <a:rPr lang="en-US" dirty="0" smtClean="0">
                <a:sym typeface="Symbol"/>
              </a:rPr>
              <a:t> = </a:t>
            </a:r>
            <a:r>
              <a:rPr lang="en-US" i="1" dirty="0" smtClean="0">
                <a:sym typeface="Symbol"/>
              </a:rPr>
              <a:t>a</a:t>
            </a:r>
            <a:r>
              <a:rPr lang="en-US" dirty="0" smtClean="0">
                <a:sym typeface="Symbol"/>
              </a:rPr>
              <a:t>  </a:t>
            </a:r>
            <a:r>
              <a:rPr lang="en-US" i="1" dirty="0" err="1" smtClean="0">
                <a:sym typeface="Symbol"/>
              </a:rPr>
              <a:t>qd</a:t>
            </a:r>
            <a:r>
              <a:rPr lang="en-US" dirty="0" smtClean="0">
                <a:sym typeface="Symbol"/>
              </a:rPr>
              <a:t>.  Then </a:t>
            </a:r>
            <a:r>
              <a:rPr lang="en-US" i="1" dirty="0" smtClean="0">
                <a:sym typeface="Symbol"/>
              </a:rPr>
              <a:t>a</a:t>
            </a:r>
            <a:r>
              <a:rPr lang="en-US" dirty="0" smtClean="0">
                <a:sym typeface="Symbol"/>
              </a:rPr>
              <a:t> = </a:t>
            </a:r>
            <a:r>
              <a:rPr lang="en-US" i="1" dirty="0" err="1">
                <a:sym typeface="Symbol"/>
              </a:rPr>
              <a:t>q</a:t>
            </a:r>
            <a:r>
              <a:rPr lang="en-US" i="1" dirty="0" err="1" smtClean="0">
                <a:sym typeface="Symbol"/>
              </a:rPr>
              <a:t>d</a:t>
            </a:r>
            <a:r>
              <a:rPr lang="en-US" dirty="0" smtClean="0">
                <a:sym typeface="Symbol"/>
              </a:rPr>
              <a:t> + </a:t>
            </a:r>
            <a:r>
              <a:rPr lang="en-US" i="1" dirty="0" smtClean="0">
                <a:sym typeface="Symbol"/>
              </a:rPr>
              <a:t>r</a:t>
            </a:r>
            <a:r>
              <a:rPr lang="en-US" dirty="0" smtClean="0">
                <a:sym typeface="Symbol"/>
              </a:rPr>
              <a:t>.  Since </a:t>
            </a:r>
            <a:r>
              <a:rPr lang="en-US" i="1" dirty="0" smtClean="0">
                <a:sym typeface="Symbol"/>
              </a:rPr>
              <a:t>r</a:t>
            </a:r>
            <a:r>
              <a:rPr lang="en-US" dirty="0" smtClean="0">
                <a:sym typeface="Symbol"/>
              </a:rPr>
              <a:t>  </a:t>
            </a:r>
            <a:r>
              <a:rPr lang="en-US" i="1" dirty="0" smtClean="0">
                <a:sym typeface="Symbol"/>
              </a:rPr>
              <a:t>A</a:t>
            </a:r>
            <a:r>
              <a:rPr lang="en-US" dirty="0" smtClean="0">
                <a:sym typeface="Symbol"/>
              </a:rPr>
              <a:t>, </a:t>
            </a:r>
            <a:r>
              <a:rPr lang="en-US" i="1" dirty="0" smtClean="0">
                <a:sym typeface="Symbol"/>
              </a:rPr>
              <a:t>r</a:t>
            </a:r>
            <a:r>
              <a:rPr lang="en-US" dirty="0" smtClean="0">
                <a:sym typeface="Symbol"/>
              </a:rPr>
              <a:t>  0.  If </a:t>
            </a:r>
            <a:r>
              <a:rPr lang="en-US" i="1" dirty="0" smtClean="0">
                <a:sym typeface="Symbol"/>
              </a:rPr>
              <a:t>r</a:t>
            </a:r>
            <a:r>
              <a:rPr lang="en-US" dirty="0" smtClean="0">
                <a:sym typeface="Symbol"/>
              </a:rPr>
              <a:t>  </a:t>
            </a:r>
            <a:r>
              <a:rPr lang="en-US" i="1" dirty="0" smtClean="0">
                <a:sym typeface="Symbol"/>
              </a:rPr>
              <a:t>d</a:t>
            </a:r>
            <a:r>
              <a:rPr lang="en-US" dirty="0" smtClean="0">
                <a:sym typeface="Symbol"/>
              </a:rPr>
              <a:t>, then </a:t>
            </a:r>
            <a:r>
              <a:rPr lang="en-US" i="1" dirty="0" smtClean="0">
                <a:sym typeface="Symbol"/>
              </a:rPr>
              <a:t>r</a:t>
            </a:r>
            <a:r>
              <a:rPr lang="en-US" dirty="0" smtClean="0">
                <a:sym typeface="Symbol"/>
              </a:rPr>
              <a:t>  </a:t>
            </a:r>
            <a:r>
              <a:rPr lang="en-US" i="1" dirty="0" smtClean="0">
                <a:sym typeface="Symbol"/>
              </a:rPr>
              <a:t>d</a:t>
            </a:r>
            <a:r>
              <a:rPr lang="en-US" dirty="0" smtClean="0">
                <a:sym typeface="Symbol"/>
              </a:rPr>
              <a:t> = (</a:t>
            </a:r>
            <a:r>
              <a:rPr lang="en-US" i="1" dirty="0" smtClean="0">
                <a:sym typeface="Symbol"/>
              </a:rPr>
              <a:t>a</a:t>
            </a:r>
            <a:r>
              <a:rPr lang="en-US" dirty="0" smtClean="0">
                <a:sym typeface="Symbol"/>
              </a:rPr>
              <a:t>  </a:t>
            </a:r>
            <a:r>
              <a:rPr lang="en-US" i="1" dirty="0" err="1" smtClean="0">
                <a:sym typeface="Symbol"/>
              </a:rPr>
              <a:t>qd</a:t>
            </a:r>
            <a:r>
              <a:rPr lang="en-US" dirty="0" smtClean="0">
                <a:sym typeface="Symbol"/>
              </a:rPr>
              <a:t>)  </a:t>
            </a:r>
            <a:r>
              <a:rPr lang="en-US" i="1" dirty="0" smtClean="0">
                <a:sym typeface="Symbol"/>
              </a:rPr>
              <a:t>d</a:t>
            </a:r>
            <a:r>
              <a:rPr lang="en-US" dirty="0" smtClean="0">
                <a:sym typeface="Symbol"/>
              </a:rPr>
              <a:t> = </a:t>
            </a:r>
            <a:r>
              <a:rPr lang="en-US" i="1" dirty="0" smtClean="0">
                <a:sym typeface="Symbol"/>
              </a:rPr>
              <a:t>a </a:t>
            </a:r>
            <a:r>
              <a:rPr lang="en-US" dirty="0" smtClean="0">
                <a:sym typeface="Symbol"/>
              </a:rPr>
              <a:t> (</a:t>
            </a:r>
            <a:r>
              <a:rPr lang="en-US" i="1" dirty="0" smtClean="0">
                <a:sym typeface="Symbol"/>
              </a:rPr>
              <a:t>q</a:t>
            </a:r>
            <a:r>
              <a:rPr lang="en-US" dirty="0" smtClean="0">
                <a:sym typeface="Symbol"/>
              </a:rPr>
              <a:t> + 1)</a:t>
            </a:r>
            <a:r>
              <a:rPr lang="en-US" i="1" dirty="0" smtClean="0">
                <a:sym typeface="Symbol"/>
              </a:rPr>
              <a:t>d</a:t>
            </a:r>
            <a:r>
              <a:rPr lang="en-US" dirty="0" smtClean="0">
                <a:sym typeface="Symbol"/>
              </a:rPr>
              <a:t>  0.  This contradicts the fact that </a:t>
            </a:r>
            <a:r>
              <a:rPr lang="en-US" i="1" dirty="0" smtClean="0">
                <a:sym typeface="Symbol"/>
              </a:rPr>
              <a:t>r</a:t>
            </a:r>
            <a:r>
              <a:rPr lang="en-US" dirty="0" smtClean="0">
                <a:sym typeface="Symbol"/>
              </a:rPr>
              <a:t> is the least number in </a:t>
            </a:r>
            <a:r>
              <a:rPr lang="en-US" i="1" dirty="0" smtClean="0">
                <a:sym typeface="Symbol"/>
              </a:rPr>
              <a:t>A</a:t>
            </a:r>
            <a:r>
              <a:rPr lang="en-US" dirty="0" smtClean="0">
                <a:sym typeface="Symbol"/>
              </a:rPr>
              <a:t>.  Hence, </a:t>
            </a:r>
            <a:r>
              <a:rPr lang="en-US" i="1" dirty="0" smtClean="0">
                <a:sym typeface="Symbol"/>
              </a:rPr>
              <a:t>r</a:t>
            </a:r>
            <a:r>
              <a:rPr lang="en-US" dirty="0" smtClean="0">
                <a:sym typeface="Symbol"/>
              </a:rPr>
              <a:t> &lt; </a:t>
            </a:r>
            <a:r>
              <a:rPr lang="en-US" i="1" dirty="0" smtClean="0">
                <a:sym typeface="Symbol"/>
              </a:rPr>
              <a:t>d</a:t>
            </a:r>
            <a:r>
              <a:rPr lang="en-US" dirty="0" smtClean="0">
                <a:sym typeface="Symbol"/>
              </a:rPr>
              <a:t>.  </a:t>
            </a:r>
            <a:endParaRPr lang="en-US"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20</a:t>
            </a:fld>
            <a:endParaRPr lang="en-CA" dirty="0"/>
          </a:p>
        </p:txBody>
      </p:sp>
    </p:spTree>
    <p:extLst>
      <p:ext uri="{BB962C8B-B14F-4D97-AF65-F5344CB8AC3E}">
        <p14:creationId xmlns:p14="http://schemas.microsoft.com/office/powerpoint/2010/main" val="2966772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To show the uniqueness, assume we have</a:t>
            </a:r>
          </a:p>
          <a:p>
            <a:pPr marL="0" indent="0">
              <a:buNone/>
            </a:pPr>
            <a:r>
              <a:rPr lang="en-US" i="1" dirty="0" smtClean="0"/>
              <a:t>a</a:t>
            </a:r>
            <a:r>
              <a:rPr lang="en-US" dirty="0" smtClean="0"/>
              <a:t> = </a:t>
            </a:r>
            <a:r>
              <a:rPr lang="en-US" i="1" dirty="0" smtClean="0"/>
              <a:t>q</a:t>
            </a:r>
            <a:r>
              <a:rPr lang="en-US" baseline="-25000" dirty="0" smtClean="0"/>
              <a:t>1</a:t>
            </a:r>
            <a:r>
              <a:rPr lang="en-US" i="1" dirty="0" smtClean="0"/>
              <a:t>d</a:t>
            </a:r>
            <a:r>
              <a:rPr lang="en-US" dirty="0" smtClean="0"/>
              <a:t> + </a:t>
            </a:r>
            <a:r>
              <a:rPr lang="en-US" i="1" dirty="0" smtClean="0"/>
              <a:t>r</a:t>
            </a:r>
            <a:r>
              <a:rPr lang="en-US" baseline="-25000" dirty="0" smtClean="0"/>
              <a:t>1</a:t>
            </a:r>
            <a:r>
              <a:rPr lang="en-US" dirty="0" smtClean="0"/>
              <a:t>, and </a:t>
            </a:r>
            <a:r>
              <a:rPr lang="en-US" i="1" dirty="0"/>
              <a:t>a</a:t>
            </a:r>
            <a:r>
              <a:rPr lang="en-US" dirty="0"/>
              <a:t> = </a:t>
            </a:r>
            <a:r>
              <a:rPr lang="en-US" i="1" dirty="0" smtClean="0"/>
              <a:t>q</a:t>
            </a:r>
            <a:r>
              <a:rPr lang="en-US" baseline="-25000" dirty="0" smtClean="0"/>
              <a:t>2</a:t>
            </a:r>
            <a:r>
              <a:rPr lang="en-US" i="1" dirty="0" smtClean="0"/>
              <a:t>d</a:t>
            </a:r>
            <a:r>
              <a:rPr lang="en-US" dirty="0" smtClean="0"/>
              <a:t> </a:t>
            </a:r>
            <a:r>
              <a:rPr lang="en-US" dirty="0"/>
              <a:t>+ </a:t>
            </a:r>
            <a:r>
              <a:rPr lang="en-US" i="1" dirty="0" smtClean="0"/>
              <a:t>r</a:t>
            </a:r>
            <a:r>
              <a:rPr lang="en-US" baseline="-25000" dirty="0" smtClean="0"/>
              <a:t>2</a:t>
            </a:r>
            <a:r>
              <a:rPr lang="en-US" dirty="0" smtClean="0"/>
              <a:t>.  </a:t>
            </a:r>
          </a:p>
          <a:p>
            <a:pPr marL="0" indent="0">
              <a:buNone/>
            </a:pPr>
            <a:endParaRPr lang="en-US" sz="1800" dirty="0"/>
          </a:p>
          <a:p>
            <a:pPr marL="0" indent="0">
              <a:buNone/>
            </a:pPr>
            <a:r>
              <a:rPr lang="en-US" dirty="0" smtClean="0"/>
              <a:t>Then (</a:t>
            </a:r>
            <a:r>
              <a:rPr lang="en-US" i="1" dirty="0" smtClean="0"/>
              <a:t>q</a:t>
            </a:r>
            <a:r>
              <a:rPr lang="en-US" baseline="-25000" dirty="0" smtClean="0"/>
              <a:t>1</a:t>
            </a:r>
            <a:r>
              <a:rPr lang="en-US" dirty="0" smtClean="0"/>
              <a:t> </a:t>
            </a:r>
            <a:r>
              <a:rPr lang="en-US" dirty="0" smtClean="0">
                <a:sym typeface="Symbol"/>
              </a:rPr>
              <a:t> </a:t>
            </a:r>
            <a:r>
              <a:rPr lang="en-US" i="1" dirty="0" smtClean="0">
                <a:sym typeface="Symbol"/>
              </a:rPr>
              <a:t>q</a:t>
            </a:r>
            <a:r>
              <a:rPr lang="en-US" baseline="-25000" dirty="0" smtClean="0">
                <a:sym typeface="Symbol"/>
              </a:rPr>
              <a:t>2</a:t>
            </a:r>
            <a:r>
              <a:rPr lang="en-US" dirty="0" smtClean="0">
                <a:sym typeface="Symbol"/>
              </a:rPr>
              <a:t>)</a:t>
            </a:r>
            <a:r>
              <a:rPr lang="en-US" i="1" dirty="0" smtClean="0">
                <a:sym typeface="Symbol"/>
              </a:rPr>
              <a:t>d</a:t>
            </a:r>
            <a:r>
              <a:rPr lang="en-US" dirty="0" smtClean="0">
                <a:sym typeface="Symbol"/>
              </a:rPr>
              <a:t> + </a:t>
            </a:r>
            <a:r>
              <a:rPr lang="en-US" dirty="0" smtClean="0"/>
              <a:t>(</a:t>
            </a:r>
            <a:r>
              <a:rPr lang="en-US" i="1" dirty="0" smtClean="0"/>
              <a:t>r</a:t>
            </a:r>
            <a:r>
              <a:rPr lang="en-US" baseline="-25000" dirty="0" smtClean="0"/>
              <a:t>1</a:t>
            </a:r>
            <a:r>
              <a:rPr lang="en-US" dirty="0" smtClean="0"/>
              <a:t> </a:t>
            </a:r>
            <a:r>
              <a:rPr lang="en-US" dirty="0">
                <a:sym typeface="Symbol"/>
              </a:rPr>
              <a:t> </a:t>
            </a:r>
            <a:r>
              <a:rPr lang="en-US" i="1" dirty="0" smtClean="0">
                <a:sym typeface="Symbol"/>
              </a:rPr>
              <a:t>r</a:t>
            </a:r>
            <a:r>
              <a:rPr lang="en-US" baseline="-25000" dirty="0" smtClean="0">
                <a:sym typeface="Symbol"/>
              </a:rPr>
              <a:t>2</a:t>
            </a:r>
            <a:r>
              <a:rPr lang="en-US" dirty="0" smtClean="0">
                <a:sym typeface="Symbol"/>
              </a:rPr>
              <a:t>) = 0, or (</a:t>
            </a:r>
            <a:r>
              <a:rPr lang="en-US" i="1" dirty="0" smtClean="0">
                <a:sym typeface="Symbol"/>
              </a:rPr>
              <a:t>q</a:t>
            </a:r>
            <a:r>
              <a:rPr lang="en-US" baseline="-25000" dirty="0" smtClean="0"/>
              <a:t>1</a:t>
            </a:r>
            <a:r>
              <a:rPr lang="en-US" dirty="0" smtClean="0"/>
              <a:t> </a:t>
            </a:r>
            <a:r>
              <a:rPr lang="en-US" dirty="0">
                <a:sym typeface="Symbol"/>
              </a:rPr>
              <a:t> </a:t>
            </a:r>
            <a:r>
              <a:rPr lang="en-US" i="1" dirty="0">
                <a:sym typeface="Symbol"/>
              </a:rPr>
              <a:t>q</a:t>
            </a:r>
            <a:r>
              <a:rPr lang="en-US" baseline="-25000" dirty="0">
                <a:sym typeface="Symbol"/>
              </a:rPr>
              <a:t>2</a:t>
            </a:r>
            <a:r>
              <a:rPr lang="en-US" dirty="0">
                <a:sym typeface="Symbol"/>
              </a:rPr>
              <a:t>)</a:t>
            </a:r>
            <a:r>
              <a:rPr lang="en-US" i="1" dirty="0">
                <a:sym typeface="Symbol"/>
              </a:rPr>
              <a:t>d</a:t>
            </a:r>
            <a:r>
              <a:rPr lang="en-US" dirty="0">
                <a:sym typeface="Symbol"/>
              </a:rPr>
              <a:t> </a:t>
            </a:r>
            <a:r>
              <a:rPr lang="en-US" dirty="0" smtClean="0">
                <a:sym typeface="Symbol"/>
              </a:rPr>
              <a:t>= </a:t>
            </a:r>
            <a:r>
              <a:rPr lang="en-US" i="1" dirty="0" smtClean="0"/>
              <a:t>r</a:t>
            </a:r>
            <a:r>
              <a:rPr lang="en-US" baseline="-25000" dirty="0"/>
              <a:t>2</a:t>
            </a:r>
            <a:r>
              <a:rPr lang="en-US" dirty="0" smtClean="0"/>
              <a:t> </a:t>
            </a:r>
            <a:r>
              <a:rPr lang="en-US" dirty="0">
                <a:sym typeface="Symbol"/>
              </a:rPr>
              <a:t> </a:t>
            </a:r>
            <a:r>
              <a:rPr lang="en-US" i="1" dirty="0" smtClean="0">
                <a:sym typeface="Symbol"/>
              </a:rPr>
              <a:t>r</a:t>
            </a:r>
            <a:r>
              <a:rPr lang="en-US" baseline="-25000" dirty="0" smtClean="0">
                <a:sym typeface="Symbol"/>
              </a:rPr>
              <a:t>1.</a:t>
            </a:r>
            <a:r>
              <a:rPr lang="en-US" dirty="0" smtClean="0">
                <a:sym typeface="Symbol"/>
              </a:rPr>
              <a:t>  Then </a:t>
            </a:r>
            <a:r>
              <a:rPr lang="en-US" i="1" dirty="0" smtClean="0">
                <a:sym typeface="Symbol"/>
              </a:rPr>
              <a:t>d</a:t>
            </a:r>
            <a:r>
              <a:rPr lang="en-US" dirty="0" smtClean="0">
                <a:sym typeface="Symbol"/>
              </a:rPr>
              <a:t> | </a:t>
            </a:r>
            <a:r>
              <a:rPr lang="en-US" i="1" dirty="0" smtClean="0">
                <a:sym typeface="Symbol"/>
              </a:rPr>
              <a:t>r</a:t>
            </a:r>
            <a:r>
              <a:rPr lang="en-US" baseline="-25000" dirty="0" smtClean="0">
                <a:sym typeface="Symbol"/>
              </a:rPr>
              <a:t>2</a:t>
            </a:r>
            <a:r>
              <a:rPr lang="en-US" dirty="0" smtClean="0">
                <a:sym typeface="Symbol"/>
              </a:rPr>
              <a:t>  </a:t>
            </a:r>
            <a:r>
              <a:rPr lang="en-US" i="1" dirty="0" smtClean="0">
                <a:sym typeface="Symbol"/>
              </a:rPr>
              <a:t>r</a:t>
            </a:r>
            <a:r>
              <a:rPr lang="en-US" baseline="-25000" dirty="0" smtClean="0">
                <a:sym typeface="Symbol"/>
              </a:rPr>
              <a:t>1</a:t>
            </a:r>
            <a:r>
              <a:rPr lang="en-US" dirty="0" smtClean="0">
                <a:sym typeface="Symbol"/>
              </a:rPr>
              <a:t>.  Since 0  </a:t>
            </a:r>
            <a:r>
              <a:rPr lang="en-US" i="1" dirty="0" smtClean="0">
                <a:sym typeface="Symbol"/>
              </a:rPr>
              <a:t>r</a:t>
            </a:r>
            <a:r>
              <a:rPr lang="en-US" baseline="-25000" dirty="0">
                <a:sym typeface="Symbol"/>
              </a:rPr>
              <a:t>1</a:t>
            </a:r>
            <a:r>
              <a:rPr lang="en-US" dirty="0" smtClean="0">
                <a:sym typeface="Symbol"/>
              </a:rPr>
              <a:t> &lt; </a:t>
            </a:r>
            <a:r>
              <a:rPr lang="en-US" i="1" dirty="0" smtClean="0">
                <a:sym typeface="Symbol"/>
              </a:rPr>
              <a:t>d</a:t>
            </a:r>
            <a:r>
              <a:rPr lang="en-US" dirty="0" smtClean="0">
                <a:sym typeface="Symbol"/>
              </a:rPr>
              <a:t> and 0 </a:t>
            </a:r>
            <a:r>
              <a:rPr lang="en-US" dirty="0">
                <a:sym typeface="Symbol"/>
              </a:rPr>
              <a:t></a:t>
            </a:r>
            <a:r>
              <a:rPr lang="en-US" dirty="0" smtClean="0">
                <a:sym typeface="Symbol"/>
              </a:rPr>
              <a:t> </a:t>
            </a:r>
            <a:r>
              <a:rPr lang="en-US" i="1" dirty="0" smtClean="0">
                <a:sym typeface="Symbol"/>
              </a:rPr>
              <a:t>r</a:t>
            </a:r>
            <a:r>
              <a:rPr lang="en-US" baseline="-25000" dirty="0" smtClean="0">
                <a:sym typeface="Symbol"/>
              </a:rPr>
              <a:t>2</a:t>
            </a:r>
            <a:r>
              <a:rPr lang="en-US" i="1" baseline="-25000" dirty="0" smtClean="0">
                <a:sym typeface="Symbol"/>
              </a:rPr>
              <a:t> </a:t>
            </a:r>
            <a:r>
              <a:rPr lang="en-US" dirty="0" smtClean="0">
                <a:sym typeface="Symbol"/>
              </a:rPr>
              <a:t>&lt; </a:t>
            </a:r>
            <a:r>
              <a:rPr lang="en-US" i="1" dirty="0" smtClean="0">
                <a:sym typeface="Symbol"/>
              </a:rPr>
              <a:t>d</a:t>
            </a:r>
            <a:r>
              <a:rPr lang="en-US" dirty="0" smtClean="0">
                <a:sym typeface="Symbol"/>
              </a:rPr>
              <a:t>, | </a:t>
            </a:r>
            <a:r>
              <a:rPr lang="en-US" i="1" dirty="0" smtClean="0">
                <a:sym typeface="Symbol"/>
              </a:rPr>
              <a:t>r</a:t>
            </a:r>
            <a:r>
              <a:rPr lang="en-US" baseline="-25000" dirty="0" smtClean="0">
                <a:sym typeface="Symbol"/>
              </a:rPr>
              <a:t>2</a:t>
            </a:r>
            <a:r>
              <a:rPr lang="en-US" dirty="0" smtClean="0">
                <a:sym typeface="Symbol"/>
              </a:rPr>
              <a:t>  </a:t>
            </a:r>
            <a:r>
              <a:rPr lang="en-US" i="1" dirty="0" smtClean="0">
                <a:sym typeface="Symbol"/>
              </a:rPr>
              <a:t>r</a:t>
            </a:r>
            <a:r>
              <a:rPr lang="en-US" baseline="-25000" dirty="0" smtClean="0">
                <a:sym typeface="Symbol"/>
              </a:rPr>
              <a:t>1</a:t>
            </a:r>
            <a:r>
              <a:rPr lang="en-US" dirty="0" smtClean="0">
                <a:sym typeface="Symbol"/>
              </a:rPr>
              <a:t> | &lt; </a:t>
            </a:r>
            <a:r>
              <a:rPr lang="en-US" i="1" dirty="0" smtClean="0">
                <a:sym typeface="Symbol"/>
              </a:rPr>
              <a:t>d</a:t>
            </a:r>
            <a:r>
              <a:rPr lang="en-US" dirty="0" smtClean="0">
                <a:sym typeface="Symbol"/>
              </a:rPr>
              <a:t>. </a:t>
            </a:r>
          </a:p>
          <a:p>
            <a:pPr marL="0" indent="0">
              <a:buNone/>
            </a:pPr>
            <a:endParaRPr lang="en-US" sz="1800" dirty="0">
              <a:sym typeface="Symbol"/>
            </a:endParaRPr>
          </a:p>
          <a:p>
            <a:pPr marL="0" indent="0">
              <a:buNone/>
            </a:pPr>
            <a:r>
              <a:rPr lang="en-US" dirty="0" smtClean="0">
                <a:sym typeface="Symbol"/>
              </a:rPr>
              <a:t>This is possible only if </a:t>
            </a:r>
            <a:r>
              <a:rPr lang="en-US" i="1" dirty="0">
                <a:sym typeface="Symbol"/>
              </a:rPr>
              <a:t>r</a:t>
            </a:r>
            <a:r>
              <a:rPr lang="en-US" baseline="-25000" dirty="0">
                <a:sym typeface="Symbol"/>
              </a:rPr>
              <a:t>2</a:t>
            </a:r>
            <a:r>
              <a:rPr lang="en-US" dirty="0">
                <a:sym typeface="Symbol"/>
              </a:rPr>
              <a:t>  </a:t>
            </a:r>
            <a:r>
              <a:rPr lang="en-US" i="1" dirty="0" smtClean="0">
                <a:sym typeface="Symbol"/>
              </a:rPr>
              <a:t>r</a:t>
            </a:r>
            <a:r>
              <a:rPr lang="en-US" baseline="-25000" dirty="0" smtClean="0">
                <a:sym typeface="Symbol"/>
              </a:rPr>
              <a:t>1</a:t>
            </a:r>
            <a:r>
              <a:rPr lang="en-US" dirty="0" smtClean="0">
                <a:sym typeface="Symbol"/>
              </a:rPr>
              <a:t> = 0, or </a:t>
            </a:r>
            <a:r>
              <a:rPr lang="en-US" i="1" dirty="0" smtClean="0">
                <a:sym typeface="Symbol"/>
              </a:rPr>
              <a:t>r</a:t>
            </a:r>
            <a:r>
              <a:rPr lang="en-US" baseline="-25000" dirty="0" smtClean="0">
                <a:sym typeface="Symbol"/>
              </a:rPr>
              <a:t>1</a:t>
            </a:r>
            <a:r>
              <a:rPr lang="en-US" dirty="0" smtClean="0">
                <a:sym typeface="Symbol"/>
              </a:rPr>
              <a:t> = </a:t>
            </a:r>
            <a:r>
              <a:rPr lang="en-US" i="1" dirty="0" smtClean="0">
                <a:sym typeface="Symbol"/>
              </a:rPr>
              <a:t>r</a:t>
            </a:r>
            <a:r>
              <a:rPr lang="en-US" baseline="-25000" dirty="0" smtClean="0">
                <a:sym typeface="Symbol"/>
              </a:rPr>
              <a:t>2</a:t>
            </a:r>
            <a:r>
              <a:rPr lang="en-US" dirty="0" smtClean="0">
                <a:sym typeface="Symbol"/>
              </a:rPr>
              <a:t>.  Then </a:t>
            </a:r>
            <a:r>
              <a:rPr lang="en-US" dirty="0">
                <a:sym typeface="Symbol"/>
              </a:rPr>
              <a:t>(</a:t>
            </a:r>
            <a:r>
              <a:rPr lang="en-US" i="1" dirty="0">
                <a:sym typeface="Symbol"/>
              </a:rPr>
              <a:t>q</a:t>
            </a:r>
            <a:r>
              <a:rPr lang="en-US" baseline="-25000" dirty="0"/>
              <a:t>1</a:t>
            </a:r>
            <a:r>
              <a:rPr lang="en-US" dirty="0"/>
              <a:t> </a:t>
            </a:r>
            <a:r>
              <a:rPr lang="en-US" dirty="0">
                <a:sym typeface="Symbol"/>
              </a:rPr>
              <a:t> </a:t>
            </a:r>
            <a:r>
              <a:rPr lang="en-US" i="1" dirty="0">
                <a:sym typeface="Symbol"/>
              </a:rPr>
              <a:t>q</a:t>
            </a:r>
            <a:r>
              <a:rPr lang="en-US" baseline="-25000" dirty="0">
                <a:sym typeface="Symbol"/>
              </a:rPr>
              <a:t>2</a:t>
            </a:r>
            <a:r>
              <a:rPr lang="en-US" dirty="0">
                <a:sym typeface="Symbol"/>
              </a:rPr>
              <a:t>)</a:t>
            </a:r>
            <a:r>
              <a:rPr lang="en-US" i="1" dirty="0">
                <a:sym typeface="Symbol"/>
              </a:rPr>
              <a:t>d</a:t>
            </a:r>
            <a:r>
              <a:rPr lang="en-US" dirty="0">
                <a:sym typeface="Symbol"/>
              </a:rPr>
              <a:t> </a:t>
            </a:r>
            <a:r>
              <a:rPr lang="en-US" dirty="0" smtClean="0">
                <a:sym typeface="Symbol"/>
              </a:rPr>
              <a:t>= 0.  Since </a:t>
            </a:r>
            <a:r>
              <a:rPr lang="en-US" i="1" dirty="0" smtClean="0">
                <a:sym typeface="Symbol"/>
              </a:rPr>
              <a:t>d</a:t>
            </a:r>
            <a:r>
              <a:rPr lang="en-US" dirty="0" smtClean="0">
                <a:sym typeface="Symbol"/>
              </a:rPr>
              <a:t> &gt; 0, we must have </a:t>
            </a:r>
            <a:r>
              <a:rPr lang="en-US" i="1" dirty="0" smtClean="0">
                <a:sym typeface="Symbol"/>
              </a:rPr>
              <a:t>q</a:t>
            </a:r>
            <a:r>
              <a:rPr lang="en-US" baseline="-25000" dirty="0" smtClean="0"/>
              <a:t>1</a:t>
            </a:r>
            <a:r>
              <a:rPr lang="en-US" dirty="0" smtClean="0"/>
              <a:t> </a:t>
            </a:r>
            <a:r>
              <a:rPr lang="en-US" dirty="0">
                <a:sym typeface="Symbol"/>
              </a:rPr>
              <a:t> </a:t>
            </a:r>
            <a:r>
              <a:rPr lang="en-US" i="1" dirty="0" smtClean="0">
                <a:sym typeface="Symbol"/>
              </a:rPr>
              <a:t>q</a:t>
            </a:r>
            <a:r>
              <a:rPr lang="en-US" baseline="-25000" dirty="0" smtClean="0">
                <a:sym typeface="Symbol"/>
              </a:rPr>
              <a:t>2</a:t>
            </a:r>
            <a:r>
              <a:rPr lang="en-US" dirty="0" smtClean="0">
                <a:sym typeface="Symbol"/>
              </a:rPr>
              <a:t> = 0, or </a:t>
            </a:r>
            <a:r>
              <a:rPr lang="en-US" i="1" dirty="0" smtClean="0">
                <a:sym typeface="Symbol"/>
              </a:rPr>
              <a:t>q</a:t>
            </a:r>
            <a:r>
              <a:rPr lang="en-US" baseline="-25000" dirty="0" smtClean="0">
                <a:sym typeface="Symbol"/>
              </a:rPr>
              <a:t>1</a:t>
            </a:r>
            <a:r>
              <a:rPr lang="en-US" dirty="0" smtClean="0">
                <a:sym typeface="Symbol"/>
              </a:rPr>
              <a:t> = </a:t>
            </a:r>
            <a:r>
              <a:rPr lang="en-US" i="1" dirty="0" smtClean="0">
                <a:sym typeface="Symbol"/>
              </a:rPr>
              <a:t>q</a:t>
            </a:r>
            <a:r>
              <a:rPr lang="en-US" baseline="-25000" dirty="0" smtClean="0">
                <a:sym typeface="Symbol"/>
              </a:rPr>
              <a:t>2</a:t>
            </a:r>
            <a:r>
              <a:rPr lang="en-US" dirty="0" smtClean="0">
                <a:sym typeface="Symbol"/>
              </a:rPr>
              <a:t>.</a:t>
            </a:r>
            <a:endParaRPr lang="en-CA" i="1" dirty="0"/>
          </a:p>
        </p:txBody>
      </p:sp>
      <p:sp>
        <p:nvSpPr>
          <p:cNvPr id="4" name="Slide Number Placeholder 3"/>
          <p:cNvSpPr>
            <a:spLocks noGrp="1"/>
          </p:cNvSpPr>
          <p:nvPr>
            <p:ph type="sldNum" sz="quarter" idx="12"/>
          </p:nvPr>
        </p:nvSpPr>
        <p:spPr/>
        <p:txBody>
          <a:bodyPr/>
          <a:lstStyle/>
          <a:p>
            <a:fld id="{72276046-8B51-49A9-BE4C-45642EECAA5F}" type="slidenum">
              <a:rPr lang="en-CA" smtClean="0"/>
              <a:t>21</a:t>
            </a:fld>
            <a:endParaRPr lang="en-CA" dirty="0"/>
          </a:p>
        </p:txBody>
      </p:sp>
    </p:spTree>
    <p:extLst>
      <p:ext uri="{BB962C8B-B14F-4D97-AF65-F5344CB8AC3E}">
        <p14:creationId xmlns:p14="http://schemas.microsoft.com/office/powerpoint/2010/main" val="39070520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Greatest Common Divisor</a:t>
            </a:r>
            <a:endParaRPr lang="en-CA"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a</a:t>
            </a:r>
            <a:r>
              <a:rPr lang="en-US" dirty="0" smtClean="0"/>
              <a:t> and </a:t>
            </a:r>
            <a:r>
              <a:rPr lang="en-US" i="1" dirty="0" smtClean="0"/>
              <a:t>b</a:t>
            </a:r>
            <a:r>
              <a:rPr lang="en-US" dirty="0" smtClean="0"/>
              <a:t> be integers, not both zero.  The </a:t>
            </a:r>
            <a:r>
              <a:rPr lang="en-US" i="1" dirty="0" smtClean="0"/>
              <a:t>greatest common divisor </a:t>
            </a:r>
            <a:r>
              <a:rPr lang="en-US" dirty="0" smtClean="0"/>
              <a:t>of </a:t>
            </a:r>
            <a:r>
              <a:rPr lang="en-US" i="1" dirty="0" smtClean="0"/>
              <a:t>a</a:t>
            </a:r>
            <a:r>
              <a:rPr lang="en-US" dirty="0" smtClean="0"/>
              <a:t> and </a:t>
            </a:r>
            <a:r>
              <a:rPr lang="en-US" i="1" dirty="0" smtClean="0"/>
              <a:t>b</a:t>
            </a:r>
            <a:r>
              <a:rPr lang="en-US" dirty="0" smtClean="0"/>
              <a:t> is the largest </a:t>
            </a:r>
            <a:r>
              <a:rPr lang="en-US" i="1" dirty="0" smtClean="0"/>
              <a:t>d</a:t>
            </a:r>
            <a:r>
              <a:rPr lang="en-US" dirty="0" smtClean="0"/>
              <a:t> such that </a:t>
            </a:r>
            <a:r>
              <a:rPr lang="en-US" i="1" dirty="0" smtClean="0"/>
              <a:t>d</a:t>
            </a:r>
            <a:r>
              <a:rPr lang="en-US" dirty="0" smtClean="0"/>
              <a:t> | </a:t>
            </a:r>
            <a:r>
              <a:rPr lang="en-US" i="1" dirty="0" smtClean="0"/>
              <a:t>a</a:t>
            </a:r>
            <a:r>
              <a:rPr lang="en-US" dirty="0" smtClean="0"/>
              <a:t> and </a:t>
            </a:r>
            <a:r>
              <a:rPr lang="en-US" i="1" dirty="0" smtClean="0"/>
              <a:t>d</a:t>
            </a:r>
            <a:r>
              <a:rPr lang="en-US" dirty="0" smtClean="0"/>
              <a:t> | </a:t>
            </a:r>
            <a:r>
              <a:rPr lang="en-US" i="1" dirty="0" smtClean="0"/>
              <a:t>b</a:t>
            </a:r>
            <a:r>
              <a:rPr lang="en-US" dirty="0" smtClean="0"/>
              <a:t>, denoted by </a:t>
            </a:r>
            <a:r>
              <a:rPr lang="en-US" dirty="0" err="1" smtClean="0"/>
              <a:t>gcd</a:t>
            </a:r>
            <a:r>
              <a:rPr lang="en-US" dirty="0" smtClean="0"/>
              <a:t>(</a:t>
            </a:r>
            <a:r>
              <a:rPr lang="en-US" i="1" dirty="0" smtClean="0"/>
              <a:t>a</a:t>
            </a:r>
            <a:r>
              <a:rPr lang="en-US" dirty="0" smtClean="0"/>
              <a:t>, </a:t>
            </a:r>
            <a:r>
              <a:rPr lang="en-US" i="1" dirty="0" smtClean="0"/>
              <a:t>b</a:t>
            </a:r>
            <a:r>
              <a:rPr lang="en-US" dirty="0" smtClean="0"/>
              <a:t>).</a:t>
            </a:r>
          </a:p>
          <a:p>
            <a:pPr marL="0" indent="0">
              <a:buNone/>
            </a:pPr>
            <a:endParaRPr lang="en-US" sz="2000" dirty="0" smtClean="0"/>
          </a:p>
          <a:p>
            <a:pPr marL="0" indent="0">
              <a:buNone/>
            </a:pPr>
            <a:r>
              <a:rPr lang="en-US" dirty="0" smtClean="0"/>
              <a:t>If </a:t>
            </a:r>
            <a:r>
              <a:rPr lang="en-US" dirty="0" err="1" smtClean="0"/>
              <a:t>gcd</a:t>
            </a:r>
            <a:r>
              <a:rPr lang="en-US" dirty="0" smtClean="0"/>
              <a:t> (</a:t>
            </a:r>
            <a:r>
              <a:rPr lang="en-US" i="1" dirty="0" smtClean="0"/>
              <a:t>a</a:t>
            </a:r>
            <a:r>
              <a:rPr lang="en-US" dirty="0" smtClean="0"/>
              <a:t>, </a:t>
            </a:r>
            <a:r>
              <a:rPr lang="en-US" i="1" dirty="0" smtClean="0"/>
              <a:t>b</a:t>
            </a:r>
            <a:r>
              <a:rPr lang="en-US" dirty="0" smtClean="0"/>
              <a:t>) = 1, </a:t>
            </a:r>
            <a:r>
              <a:rPr lang="en-US" i="1" dirty="0" smtClean="0"/>
              <a:t>a</a:t>
            </a:r>
            <a:r>
              <a:rPr lang="en-US" dirty="0" smtClean="0"/>
              <a:t> and </a:t>
            </a:r>
            <a:r>
              <a:rPr lang="en-US" i="1" dirty="0" smtClean="0"/>
              <a:t>b</a:t>
            </a:r>
            <a:r>
              <a:rPr lang="en-US" dirty="0" smtClean="0"/>
              <a:t> are </a:t>
            </a:r>
            <a:r>
              <a:rPr lang="en-US" i="1" dirty="0" smtClean="0"/>
              <a:t>relatively prime</a:t>
            </a:r>
            <a:r>
              <a:rPr lang="en-US" dirty="0" smtClean="0"/>
              <a:t>.</a:t>
            </a:r>
          </a:p>
          <a:p>
            <a:pPr marL="0" indent="0">
              <a:buNone/>
            </a:pPr>
            <a:endParaRPr lang="en-US" sz="2000" dirty="0" smtClean="0"/>
          </a:p>
          <a:p>
            <a:pPr marL="0" indent="0">
              <a:buNone/>
            </a:pPr>
            <a:r>
              <a:rPr lang="en-US" dirty="0" smtClean="0"/>
              <a:t>Let </a:t>
            </a:r>
            <a:r>
              <a:rPr lang="en-US" i="1" dirty="0" smtClean="0"/>
              <a:t>a</a:t>
            </a:r>
            <a:r>
              <a:rPr lang="en-US" baseline="-25000" dirty="0" smtClean="0"/>
              <a:t>1</a:t>
            </a:r>
            <a:r>
              <a:rPr lang="en-US" dirty="0" smtClean="0"/>
              <a:t>, </a:t>
            </a:r>
            <a:r>
              <a:rPr lang="en-US" i="1" dirty="0" smtClean="0"/>
              <a:t>a</a:t>
            </a:r>
            <a:r>
              <a:rPr lang="en-US" baseline="-25000" dirty="0" smtClean="0"/>
              <a:t>2</a:t>
            </a:r>
            <a:r>
              <a:rPr lang="en-US" dirty="0" smtClean="0"/>
              <a:t>, …, </a:t>
            </a:r>
            <a:r>
              <a:rPr lang="en-US" i="1" dirty="0" smtClean="0"/>
              <a:t>a</a:t>
            </a:r>
            <a:r>
              <a:rPr lang="en-US" i="1" baseline="-25000" dirty="0" smtClean="0"/>
              <a:t>n</a:t>
            </a:r>
            <a:r>
              <a:rPr lang="en-US" dirty="0" smtClean="0"/>
              <a:t> be </a:t>
            </a:r>
            <a:r>
              <a:rPr lang="en-US" i="1" dirty="0" smtClean="0"/>
              <a:t>n</a:t>
            </a:r>
            <a:r>
              <a:rPr lang="en-US" dirty="0" smtClean="0"/>
              <a:t> integers. They are </a:t>
            </a:r>
            <a:r>
              <a:rPr lang="en-US" i="1" dirty="0" smtClean="0"/>
              <a:t>pairwise relatively prime</a:t>
            </a:r>
            <a:r>
              <a:rPr lang="en-US" dirty="0" smtClean="0"/>
              <a:t> if </a:t>
            </a:r>
            <a:r>
              <a:rPr lang="en-US" i="1" dirty="0" err="1" smtClean="0"/>
              <a:t>a</a:t>
            </a:r>
            <a:r>
              <a:rPr lang="en-US" i="1" baseline="-25000" dirty="0" err="1" smtClean="0"/>
              <a:t>i</a:t>
            </a:r>
            <a:r>
              <a:rPr lang="en-US" dirty="0" smtClean="0"/>
              <a:t> and </a:t>
            </a:r>
            <a:r>
              <a:rPr lang="en-US" i="1" dirty="0" err="1" smtClean="0"/>
              <a:t>a</a:t>
            </a:r>
            <a:r>
              <a:rPr lang="en-US" i="1" baseline="-25000" dirty="0" err="1" smtClean="0"/>
              <a:t>j</a:t>
            </a:r>
            <a:r>
              <a:rPr lang="en-US" dirty="0" smtClean="0"/>
              <a:t> are relative prime for all (</a:t>
            </a:r>
            <a:r>
              <a:rPr lang="en-US" i="1" dirty="0" smtClean="0"/>
              <a:t>i,</a:t>
            </a:r>
            <a:r>
              <a:rPr lang="en-US" dirty="0" smtClean="0"/>
              <a:t> </a:t>
            </a:r>
            <a:r>
              <a:rPr lang="en-US" i="1" dirty="0" smtClean="0"/>
              <a:t>j</a:t>
            </a:r>
            <a:r>
              <a:rPr lang="en-US" dirty="0" smtClean="0"/>
              <a:t>), 1 </a:t>
            </a:r>
            <a:r>
              <a:rPr lang="en-US" dirty="0" smtClean="0">
                <a:sym typeface="Symbol"/>
              </a:rPr>
              <a:t> </a:t>
            </a:r>
            <a:r>
              <a:rPr lang="en-US" i="1" dirty="0" smtClean="0">
                <a:sym typeface="Symbol"/>
              </a:rPr>
              <a:t>i </a:t>
            </a:r>
            <a:r>
              <a:rPr lang="en-US" dirty="0" smtClean="0">
                <a:sym typeface="Symbol"/>
              </a:rPr>
              <a:t> </a:t>
            </a:r>
            <a:r>
              <a:rPr lang="en-US" i="1" dirty="0" smtClean="0">
                <a:sym typeface="Symbol"/>
              </a:rPr>
              <a:t>j</a:t>
            </a:r>
            <a:r>
              <a:rPr lang="en-US" dirty="0" smtClean="0">
                <a:sym typeface="Symbol"/>
              </a:rPr>
              <a:t>  </a:t>
            </a:r>
            <a:r>
              <a:rPr lang="en-US" i="1" dirty="0" smtClean="0">
                <a:sym typeface="Symbol"/>
              </a:rPr>
              <a:t>n</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22</a:t>
            </a:fld>
            <a:endParaRPr lang="en-CA" dirty="0"/>
          </a:p>
        </p:txBody>
      </p:sp>
    </p:spTree>
    <p:extLst>
      <p:ext uri="{BB962C8B-B14F-4D97-AF65-F5344CB8AC3E}">
        <p14:creationId xmlns:p14="http://schemas.microsoft.com/office/powerpoint/2010/main" val="117669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Euclidean Algorithm</a:t>
            </a:r>
            <a:endParaRPr lang="en-CA" dirty="0"/>
          </a:p>
        </p:txBody>
      </p:sp>
      <p:sp>
        <p:nvSpPr>
          <p:cNvPr id="3" name="Content Placeholder 2"/>
          <p:cNvSpPr>
            <a:spLocks noGrp="1"/>
          </p:cNvSpPr>
          <p:nvPr>
            <p:ph idx="1"/>
          </p:nvPr>
        </p:nvSpPr>
        <p:spPr/>
        <p:txBody>
          <a:bodyPr>
            <a:normAutofit/>
          </a:bodyPr>
          <a:lstStyle/>
          <a:p>
            <a:pPr marL="0" indent="0">
              <a:buNone/>
            </a:pPr>
            <a:r>
              <a:rPr lang="en-US" sz="2800" dirty="0" smtClean="0"/>
              <a:t>Let </a:t>
            </a:r>
            <a:r>
              <a:rPr lang="en-US" sz="2800" i="1" dirty="0" smtClean="0"/>
              <a:t>a </a:t>
            </a:r>
            <a:r>
              <a:rPr lang="en-US" sz="2800" dirty="0" smtClean="0"/>
              <a:t>and </a:t>
            </a:r>
            <a:r>
              <a:rPr lang="en-US" sz="2800" i="1" dirty="0" smtClean="0"/>
              <a:t>b</a:t>
            </a:r>
            <a:r>
              <a:rPr lang="en-US" sz="2800" dirty="0" smtClean="0"/>
              <a:t> be integers. The division algorithm gives </a:t>
            </a:r>
            <a:r>
              <a:rPr lang="en-US" sz="2800" i="1" dirty="0" smtClean="0"/>
              <a:t>a</a:t>
            </a:r>
            <a:r>
              <a:rPr lang="en-US" sz="2800" dirty="0" smtClean="0"/>
              <a:t> = </a:t>
            </a:r>
            <a:r>
              <a:rPr lang="en-US" sz="2800" i="1" dirty="0" err="1" smtClean="0"/>
              <a:t>qb</a:t>
            </a:r>
            <a:r>
              <a:rPr lang="en-US" sz="2800" dirty="0" smtClean="0"/>
              <a:t> + </a:t>
            </a:r>
            <a:r>
              <a:rPr lang="en-US" sz="2800" i="1" dirty="0" smtClean="0"/>
              <a:t>r</a:t>
            </a:r>
            <a:r>
              <a:rPr lang="en-US" sz="2800" dirty="0" smtClean="0"/>
              <a:t>, where </a:t>
            </a:r>
            <a:r>
              <a:rPr lang="en-US" sz="2800" i="1" dirty="0" smtClean="0"/>
              <a:t>q</a:t>
            </a:r>
            <a:r>
              <a:rPr lang="en-US" sz="2800" dirty="0" smtClean="0"/>
              <a:t> is the quotient and </a:t>
            </a:r>
            <a:r>
              <a:rPr lang="en-US" sz="2800" i="1" dirty="0" smtClean="0"/>
              <a:t>r </a:t>
            </a:r>
            <a:r>
              <a:rPr lang="en-US" sz="2800" dirty="0" smtClean="0"/>
              <a:t>is the remainder.  Then </a:t>
            </a:r>
            <a:r>
              <a:rPr lang="en-US" sz="2800" dirty="0" err="1" smtClean="0"/>
              <a:t>gcd</a:t>
            </a:r>
            <a:r>
              <a:rPr lang="en-US" sz="2800" dirty="0" smtClean="0"/>
              <a:t> (</a:t>
            </a:r>
            <a:r>
              <a:rPr lang="en-US" sz="2800" i="1" dirty="0" smtClean="0"/>
              <a:t>a</a:t>
            </a:r>
            <a:r>
              <a:rPr lang="en-US" sz="2800" dirty="0" smtClean="0"/>
              <a:t>, </a:t>
            </a:r>
            <a:r>
              <a:rPr lang="en-US" sz="2800" i="1" dirty="0" smtClean="0"/>
              <a:t>b</a:t>
            </a:r>
            <a:r>
              <a:rPr lang="en-US" sz="2800" dirty="0" smtClean="0"/>
              <a:t>) = </a:t>
            </a:r>
            <a:r>
              <a:rPr lang="en-US" sz="2800" dirty="0" err="1" smtClean="0"/>
              <a:t>gcd</a:t>
            </a:r>
            <a:r>
              <a:rPr lang="en-US" sz="2800" dirty="0" smtClean="0"/>
              <a:t> (</a:t>
            </a:r>
            <a:r>
              <a:rPr lang="en-US" sz="2800" i="1" dirty="0" smtClean="0"/>
              <a:t>b</a:t>
            </a:r>
            <a:r>
              <a:rPr lang="en-US" sz="2800" dirty="0" smtClean="0"/>
              <a:t>, </a:t>
            </a:r>
            <a:r>
              <a:rPr lang="en-US" sz="2800" i="1" dirty="0" smtClean="0"/>
              <a:t>r</a:t>
            </a:r>
            <a:r>
              <a:rPr lang="en-US" sz="2800" dirty="0" smtClean="0"/>
              <a:t>).</a:t>
            </a:r>
          </a:p>
          <a:p>
            <a:pPr marL="0" indent="0">
              <a:buNone/>
            </a:pPr>
            <a:endParaRPr lang="en-US" sz="1600" dirty="0"/>
          </a:p>
          <a:p>
            <a:pPr marL="0" indent="0">
              <a:buNone/>
            </a:pPr>
            <a:r>
              <a:rPr lang="en-US" sz="2800" dirty="0" smtClean="0"/>
              <a:t>Indeed, if </a:t>
            </a:r>
            <a:r>
              <a:rPr lang="en-US" sz="2800" i="1" dirty="0" smtClean="0"/>
              <a:t>d</a:t>
            </a:r>
            <a:r>
              <a:rPr lang="en-US" sz="2800" dirty="0" smtClean="0"/>
              <a:t> | </a:t>
            </a:r>
            <a:r>
              <a:rPr lang="en-US" sz="2800" i="1" dirty="0" smtClean="0"/>
              <a:t>a</a:t>
            </a:r>
            <a:r>
              <a:rPr lang="en-US" sz="2800" dirty="0" smtClean="0"/>
              <a:t>, and </a:t>
            </a:r>
            <a:r>
              <a:rPr lang="en-US" sz="2800" i="1" dirty="0" smtClean="0"/>
              <a:t>d</a:t>
            </a:r>
            <a:r>
              <a:rPr lang="en-US" sz="2800" dirty="0" smtClean="0"/>
              <a:t> | </a:t>
            </a:r>
            <a:r>
              <a:rPr lang="en-US" sz="2800" i="1" dirty="0" smtClean="0"/>
              <a:t>b</a:t>
            </a:r>
            <a:r>
              <a:rPr lang="en-US" sz="2800" dirty="0" smtClean="0"/>
              <a:t>, then </a:t>
            </a:r>
            <a:r>
              <a:rPr lang="en-US" sz="2800" i="1" dirty="0" smtClean="0"/>
              <a:t>d</a:t>
            </a:r>
            <a:r>
              <a:rPr lang="en-US" sz="2800" dirty="0" smtClean="0"/>
              <a:t> | </a:t>
            </a:r>
            <a:r>
              <a:rPr lang="en-US" sz="2800" i="1" dirty="0" smtClean="0"/>
              <a:t>a</a:t>
            </a:r>
            <a:r>
              <a:rPr lang="en-US" sz="2800" dirty="0" smtClean="0"/>
              <a:t> </a:t>
            </a:r>
            <a:r>
              <a:rPr lang="en-US" sz="2800" dirty="0" smtClean="0">
                <a:sym typeface="Symbol"/>
              </a:rPr>
              <a:t> </a:t>
            </a:r>
            <a:r>
              <a:rPr lang="en-US" sz="2800" i="1" dirty="0" err="1" smtClean="0">
                <a:sym typeface="Symbol"/>
              </a:rPr>
              <a:t>qb</a:t>
            </a:r>
            <a:r>
              <a:rPr lang="en-US" sz="2800" i="1" dirty="0" smtClean="0">
                <a:sym typeface="Symbol"/>
              </a:rPr>
              <a:t> </a:t>
            </a:r>
            <a:r>
              <a:rPr lang="en-US" sz="2800" dirty="0" smtClean="0">
                <a:sym typeface="Symbol"/>
              </a:rPr>
              <a:t>= </a:t>
            </a:r>
            <a:r>
              <a:rPr lang="en-US" sz="2800" i="1" dirty="0" smtClean="0">
                <a:sym typeface="Symbol"/>
              </a:rPr>
              <a:t>r</a:t>
            </a:r>
            <a:r>
              <a:rPr lang="en-US" sz="2800" dirty="0" smtClean="0">
                <a:sym typeface="Symbol"/>
              </a:rPr>
              <a:t>.  On the other hand, if </a:t>
            </a:r>
            <a:r>
              <a:rPr lang="en-US" sz="2800" i="1" dirty="0" smtClean="0">
                <a:sym typeface="Symbol"/>
              </a:rPr>
              <a:t>d</a:t>
            </a:r>
            <a:r>
              <a:rPr lang="en-US" sz="2800" dirty="0" smtClean="0">
                <a:sym typeface="Symbol"/>
              </a:rPr>
              <a:t> | </a:t>
            </a:r>
            <a:r>
              <a:rPr lang="en-US" sz="2800" i="1" dirty="0" smtClean="0">
                <a:sym typeface="Symbol"/>
              </a:rPr>
              <a:t>r</a:t>
            </a:r>
            <a:r>
              <a:rPr lang="en-US" sz="2800" dirty="0" smtClean="0">
                <a:sym typeface="Symbol"/>
              </a:rPr>
              <a:t> and </a:t>
            </a:r>
            <a:r>
              <a:rPr lang="en-US" sz="2800" i="1" dirty="0" smtClean="0">
                <a:sym typeface="Symbol"/>
              </a:rPr>
              <a:t>d</a:t>
            </a:r>
            <a:r>
              <a:rPr lang="en-US" sz="2800" dirty="0" smtClean="0">
                <a:sym typeface="Symbol"/>
              </a:rPr>
              <a:t> | </a:t>
            </a:r>
            <a:r>
              <a:rPr lang="en-US" sz="2800" i="1" dirty="0" smtClean="0">
                <a:sym typeface="Symbol"/>
              </a:rPr>
              <a:t>b</a:t>
            </a:r>
            <a:r>
              <a:rPr lang="en-US" sz="2800" dirty="0" smtClean="0">
                <a:sym typeface="Symbol"/>
              </a:rPr>
              <a:t>, then </a:t>
            </a:r>
            <a:r>
              <a:rPr lang="en-US" sz="2800" i="1" dirty="0" smtClean="0">
                <a:sym typeface="Symbol"/>
              </a:rPr>
              <a:t>d</a:t>
            </a:r>
            <a:r>
              <a:rPr lang="en-US" sz="2800" dirty="0" smtClean="0">
                <a:sym typeface="Symbol"/>
              </a:rPr>
              <a:t> | </a:t>
            </a:r>
            <a:r>
              <a:rPr lang="en-US" sz="2800" i="1" dirty="0" err="1" smtClean="0">
                <a:sym typeface="Symbol"/>
              </a:rPr>
              <a:t>qb</a:t>
            </a:r>
            <a:r>
              <a:rPr lang="en-US" sz="2800" dirty="0" smtClean="0">
                <a:sym typeface="Symbol"/>
              </a:rPr>
              <a:t> + </a:t>
            </a:r>
            <a:r>
              <a:rPr lang="en-US" sz="2800" i="1" dirty="0" smtClean="0">
                <a:sym typeface="Symbol"/>
              </a:rPr>
              <a:t>r </a:t>
            </a:r>
            <a:r>
              <a:rPr lang="en-US" sz="2800" dirty="0" smtClean="0">
                <a:sym typeface="Symbol"/>
              </a:rPr>
              <a:t>= </a:t>
            </a:r>
            <a:r>
              <a:rPr lang="en-US" sz="2800" i="1" dirty="0" smtClean="0">
                <a:sym typeface="Symbol"/>
              </a:rPr>
              <a:t>a</a:t>
            </a:r>
            <a:r>
              <a:rPr lang="en-US" sz="2800" dirty="0" smtClean="0">
                <a:sym typeface="Symbol"/>
              </a:rPr>
              <a:t>.  In other words, every common divisor of </a:t>
            </a:r>
            <a:r>
              <a:rPr lang="en-US" sz="2800" i="1" dirty="0" smtClean="0">
                <a:sym typeface="Symbol"/>
              </a:rPr>
              <a:t>a </a:t>
            </a:r>
            <a:r>
              <a:rPr lang="en-US" sz="2800" dirty="0" smtClean="0">
                <a:sym typeface="Symbol"/>
              </a:rPr>
              <a:t>and </a:t>
            </a:r>
            <a:r>
              <a:rPr lang="en-US" sz="2800" i="1" dirty="0" smtClean="0">
                <a:sym typeface="Symbol"/>
              </a:rPr>
              <a:t>b</a:t>
            </a:r>
            <a:r>
              <a:rPr lang="en-US" sz="2800" dirty="0" smtClean="0">
                <a:sym typeface="Symbol"/>
              </a:rPr>
              <a:t> is a common divisor of </a:t>
            </a:r>
            <a:r>
              <a:rPr lang="en-US" sz="2800" i="1" dirty="0" smtClean="0">
                <a:sym typeface="Symbol"/>
              </a:rPr>
              <a:t>b</a:t>
            </a:r>
            <a:r>
              <a:rPr lang="en-US" sz="2800" dirty="0" smtClean="0">
                <a:sym typeface="Symbol"/>
              </a:rPr>
              <a:t> and </a:t>
            </a:r>
            <a:r>
              <a:rPr lang="en-US" sz="2800" i="1" dirty="0" smtClean="0">
                <a:sym typeface="Symbol"/>
              </a:rPr>
              <a:t>r</a:t>
            </a:r>
            <a:r>
              <a:rPr lang="en-US" sz="2800" dirty="0" smtClean="0">
                <a:sym typeface="Symbol"/>
              </a:rPr>
              <a:t>, and every common divisor of </a:t>
            </a:r>
            <a:r>
              <a:rPr lang="en-US" sz="2800" i="1" dirty="0" smtClean="0">
                <a:sym typeface="Symbol"/>
              </a:rPr>
              <a:t>b</a:t>
            </a:r>
            <a:r>
              <a:rPr lang="en-US" sz="2800" dirty="0" smtClean="0">
                <a:sym typeface="Symbol"/>
              </a:rPr>
              <a:t> and </a:t>
            </a:r>
            <a:r>
              <a:rPr lang="en-US" sz="2800" i="1" dirty="0" smtClean="0">
                <a:sym typeface="Symbol"/>
              </a:rPr>
              <a:t>r</a:t>
            </a:r>
            <a:r>
              <a:rPr lang="en-US" sz="2800" dirty="0" smtClean="0">
                <a:sym typeface="Symbol"/>
              </a:rPr>
              <a:t> is a common divisor of </a:t>
            </a:r>
            <a:r>
              <a:rPr lang="en-US" sz="2800" i="1" dirty="0" smtClean="0">
                <a:sym typeface="Symbol"/>
              </a:rPr>
              <a:t>a</a:t>
            </a:r>
            <a:r>
              <a:rPr lang="en-US" sz="2800" dirty="0" smtClean="0">
                <a:sym typeface="Symbol"/>
              </a:rPr>
              <a:t> and </a:t>
            </a:r>
            <a:r>
              <a:rPr lang="en-US" sz="2800" i="1" dirty="0" smtClean="0">
                <a:sym typeface="Symbol"/>
              </a:rPr>
              <a:t>b</a:t>
            </a:r>
            <a:r>
              <a:rPr lang="en-US" sz="2800" dirty="0" smtClean="0">
                <a:sym typeface="Symbol"/>
              </a:rPr>
              <a:t>.  Hence, </a:t>
            </a:r>
          </a:p>
          <a:p>
            <a:pPr marL="0" indent="0">
              <a:buNone/>
            </a:pPr>
            <a:r>
              <a:rPr lang="en-US" sz="2800" dirty="0" err="1" smtClean="0"/>
              <a:t>gcd</a:t>
            </a:r>
            <a:r>
              <a:rPr lang="en-US" sz="2800" dirty="0" smtClean="0"/>
              <a:t> (</a:t>
            </a:r>
            <a:r>
              <a:rPr lang="en-US" sz="2800" i="1" dirty="0"/>
              <a:t>a</a:t>
            </a:r>
            <a:r>
              <a:rPr lang="en-US" sz="2800" dirty="0"/>
              <a:t>, </a:t>
            </a:r>
            <a:r>
              <a:rPr lang="en-US" sz="2800" i="1" dirty="0"/>
              <a:t>b</a:t>
            </a:r>
            <a:r>
              <a:rPr lang="en-US" sz="2800" dirty="0"/>
              <a:t>) = </a:t>
            </a:r>
            <a:r>
              <a:rPr lang="en-US" sz="2800" dirty="0" err="1" smtClean="0"/>
              <a:t>gcd</a:t>
            </a:r>
            <a:r>
              <a:rPr lang="en-US" sz="2800" dirty="0" smtClean="0"/>
              <a:t> (</a:t>
            </a:r>
            <a:r>
              <a:rPr lang="en-US" sz="2800" i="1" dirty="0"/>
              <a:t>b</a:t>
            </a:r>
            <a:r>
              <a:rPr lang="en-US" sz="2800" dirty="0"/>
              <a:t>, </a:t>
            </a:r>
            <a:r>
              <a:rPr lang="en-US" sz="2800" i="1" dirty="0"/>
              <a:t>r</a:t>
            </a:r>
            <a:r>
              <a:rPr lang="en-US" sz="2800" dirty="0" smtClean="0"/>
              <a:t>).</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23</a:t>
            </a:fld>
            <a:endParaRPr lang="en-CA" dirty="0"/>
          </a:p>
        </p:txBody>
      </p:sp>
    </p:spTree>
    <p:extLst>
      <p:ext uri="{BB962C8B-B14F-4D97-AF65-F5344CB8AC3E}">
        <p14:creationId xmlns:p14="http://schemas.microsoft.com/office/powerpoint/2010/main" val="619808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Using this result, we can find the common divisor by the Euclidean Algorithm:</a:t>
            </a:r>
          </a:p>
          <a:p>
            <a:pPr marL="0" indent="0">
              <a:buNone/>
            </a:pPr>
            <a:r>
              <a:rPr lang="en-US" dirty="0" smtClean="0"/>
              <a:t>Let </a:t>
            </a:r>
            <a:r>
              <a:rPr lang="en-US" i="1" dirty="0" smtClean="0"/>
              <a:t>a</a:t>
            </a:r>
            <a:r>
              <a:rPr lang="en-US" dirty="0" smtClean="0"/>
              <a:t> = </a:t>
            </a:r>
            <a:r>
              <a:rPr lang="en-US" i="1" dirty="0" smtClean="0"/>
              <a:t>r</a:t>
            </a:r>
            <a:r>
              <a:rPr lang="en-US" baseline="-25000" dirty="0" smtClean="0"/>
              <a:t>0</a:t>
            </a:r>
            <a:r>
              <a:rPr lang="en-US" dirty="0"/>
              <a:t> </a:t>
            </a:r>
            <a:r>
              <a:rPr lang="en-US" dirty="0" smtClean="0"/>
              <a:t>and </a:t>
            </a:r>
            <a:r>
              <a:rPr lang="en-US" i="1" dirty="0" smtClean="0"/>
              <a:t>b </a:t>
            </a:r>
            <a:r>
              <a:rPr lang="en-US" dirty="0" smtClean="0"/>
              <a:t>= </a:t>
            </a:r>
            <a:r>
              <a:rPr lang="en-US" i="1" dirty="0" smtClean="0"/>
              <a:t>r</a:t>
            </a:r>
            <a:r>
              <a:rPr lang="en-US" baseline="-25000" dirty="0" smtClean="0"/>
              <a:t>1</a:t>
            </a:r>
            <a:r>
              <a:rPr lang="en-US" dirty="0" smtClean="0"/>
              <a:t>.  Do divisions:</a:t>
            </a:r>
          </a:p>
          <a:p>
            <a:pPr marL="0" indent="0">
              <a:buNone/>
            </a:pPr>
            <a:r>
              <a:rPr lang="en-US" i="1" dirty="0" smtClean="0"/>
              <a:t>r</a:t>
            </a:r>
            <a:r>
              <a:rPr lang="en-US" baseline="-25000" dirty="0" smtClean="0"/>
              <a:t>0</a:t>
            </a:r>
            <a:r>
              <a:rPr lang="en-US" dirty="0" smtClean="0"/>
              <a:t> = </a:t>
            </a:r>
            <a:r>
              <a:rPr lang="en-US" i="1" dirty="0" smtClean="0"/>
              <a:t>r</a:t>
            </a:r>
            <a:r>
              <a:rPr lang="en-US" baseline="-25000" dirty="0" smtClean="0"/>
              <a:t>1</a:t>
            </a:r>
            <a:r>
              <a:rPr lang="en-US" i="1" dirty="0" smtClean="0"/>
              <a:t>q</a:t>
            </a:r>
            <a:r>
              <a:rPr lang="en-US" baseline="-25000" dirty="0" smtClean="0"/>
              <a:t>1</a:t>
            </a:r>
            <a:r>
              <a:rPr lang="en-US" dirty="0" smtClean="0"/>
              <a:t> +</a:t>
            </a:r>
            <a:r>
              <a:rPr lang="en-US" i="1" dirty="0"/>
              <a:t> </a:t>
            </a:r>
            <a:r>
              <a:rPr lang="en-US" i="1" dirty="0" smtClean="0"/>
              <a:t>r</a:t>
            </a:r>
            <a:r>
              <a:rPr lang="en-US" baseline="-25000" dirty="0" smtClean="0"/>
              <a:t>2</a:t>
            </a:r>
            <a:r>
              <a:rPr lang="en-US" dirty="0" smtClean="0"/>
              <a:t>,  0 </a:t>
            </a:r>
            <a:r>
              <a:rPr lang="en-US" dirty="0" smtClean="0">
                <a:sym typeface="Symbol"/>
              </a:rPr>
              <a:t> </a:t>
            </a:r>
            <a:r>
              <a:rPr lang="en-US" i="1" dirty="0" smtClean="0">
                <a:sym typeface="Symbol"/>
              </a:rPr>
              <a:t>r</a:t>
            </a:r>
            <a:r>
              <a:rPr lang="en-US" baseline="-25000" dirty="0" smtClean="0">
                <a:sym typeface="Symbol"/>
              </a:rPr>
              <a:t>2</a:t>
            </a:r>
            <a:r>
              <a:rPr lang="en-US" dirty="0" smtClean="0">
                <a:sym typeface="Symbol"/>
              </a:rPr>
              <a:t> &lt; </a:t>
            </a:r>
            <a:r>
              <a:rPr lang="en-US" i="1" dirty="0" smtClean="0">
                <a:sym typeface="Symbol"/>
              </a:rPr>
              <a:t>r</a:t>
            </a:r>
            <a:r>
              <a:rPr lang="en-US" baseline="-25000" dirty="0" smtClean="0">
                <a:sym typeface="Symbol"/>
              </a:rPr>
              <a:t>1</a:t>
            </a:r>
            <a:r>
              <a:rPr lang="en-US" dirty="0" smtClean="0">
                <a:sym typeface="Symbol"/>
              </a:rPr>
              <a:t>,</a:t>
            </a:r>
            <a:r>
              <a:rPr lang="en-US" dirty="0" smtClean="0"/>
              <a:t> </a:t>
            </a:r>
          </a:p>
          <a:p>
            <a:pPr marL="0" indent="0">
              <a:buNone/>
            </a:pPr>
            <a:r>
              <a:rPr lang="en-US" i="1" dirty="0" smtClean="0"/>
              <a:t>r</a:t>
            </a:r>
            <a:r>
              <a:rPr lang="en-US" baseline="-25000" dirty="0" smtClean="0"/>
              <a:t>1</a:t>
            </a:r>
            <a:r>
              <a:rPr lang="en-US" dirty="0" smtClean="0"/>
              <a:t> </a:t>
            </a:r>
            <a:r>
              <a:rPr lang="en-US" dirty="0"/>
              <a:t>= </a:t>
            </a:r>
            <a:r>
              <a:rPr lang="en-US" i="1" dirty="0" smtClean="0"/>
              <a:t>r</a:t>
            </a:r>
            <a:r>
              <a:rPr lang="en-US" baseline="-25000" dirty="0" smtClean="0"/>
              <a:t>2</a:t>
            </a:r>
            <a:r>
              <a:rPr lang="en-US" i="1" dirty="0" smtClean="0"/>
              <a:t>q</a:t>
            </a:r>
            <a:r>
              <a:rPr lang="en-US" baseline="-25000" dirty="0"/>
              <a:t>2</a:t>
            </a:r>
            <a:r>
              <a:rPr lang="en-US" dirty="0" smtClean="0"/>
              <a:t> </a:t>
            </a:r>
            <a:r>
              <a:rPr lang="en-US" dirty="0"/>
              <a:t>+</a:t>
            </a:r>
            <a:r>
              <a:rPr lang="en-US" i="1" dirty="0"/>
              <a:t> </a:t>
            </a:r>
            <a:r>
              <a:rPr lang="en-US" i="1" dirty="0" smtClean="0"/>
              <a:t>r</a:t>
            </a:r>
            <a:r>
              <a:rPr lang="en-US" baseline="-25000" dirty="0" smtClean="0"/>
              <a:t>3</a:t>
            </a:r>
            <a:r>
              <a:rPr lang="en-US" dirty="0" smtClean="0"/>
              <a:t>,  </a:t>
            </a:r>
            <a:r>
              <a:rPr lang="en-US" dirty="0"/>
              <a:t>0 </a:t>
            </a:r>
            <a:r>
              <a:rPr lang="en-US" dirty="0">
                <a:sym typeface="Symbol"/>
              </a:rPr>
              <a:t> </a:t>
            </a:r>
            <a:r>
              <a:rPr lang="en-US" i="1" dirty="0" smtClean="0">
                <a:sym typeface="Symbol"/>
              </a:rPr>
              <a:t>r</a:t>
            </a:r>
            <a:r>
              <a:rPr lang="en-US" baseline="-25000" dirty="0" smtClean="0">
                <a:sym typeface="Symbol"/>
              </a:rPr>
              <a:t>3</a:t>
            </a:r>
            <a:r>
              <a:rPr lang="en-US" dirty="0" smtClean="0">
                <a:sym typeface="Symbol"/>
              </a:rPr>
              <a:t> </a:t>
            </a:r>
            <a:r>
              <a:rPr lang="en-US" dirty="0">
                <a:sym typeface="Symbol"/>
              </a:rPr>
              <a:t>&lt; </a:t>
            </a:r>
            <a:r>
              <a:rPr lang="en-US" i="1" dirty="0" smtClean="0">
                <a:sym typeface="Symbol"/>
              </a:rPr>
              <a:t>r</a:t>
            </a:r>
            <a:r>
              <a:rPr lang="en-US" baseline="-25000" dirty="0" smtClean="0">
                <a:sym typeface="Symbol"/>
              </a:rPr>
              <a:t>2</a:t>
            </a:r>
            <a:r>
              <a:rPr lang="en-US" dirty="0" smtClean="0">
                <a:sym typeface="Symbol"/>
              </a:rPr>
              <a:t>,</a:t>
            </a:r>
            <a:r>
              <a:rPr lang="en-US" dirty="0" smtClean="0"/>
              <a:t> </a:t>
            </a:r>
            <a:endParaRPr lang="en-CA" dirty="0"/>
          </a:p>
          <a:p>
            <a:pPr marL="0" indent="0">
              <a:buNone/>
            </a:pPr>
            <a:r>
              <a:rPr lang="en-US" dirty="0" smtClean="0"/>
              <a:t>…</a:t>
            </a:r>
          </a:p>
          <a:p>
            <a:pPr marL="0" indent="0">
              <a:buNone/>
            </a:pPr>
            <a:r>
              <a:rPr lang="en-US" i="1" dirty="0" smtClean="0"/>
              <a:t>r</a:t>
            </a:r>
            <a:r>
              <a:rPr lang="en-US" i="1" baseline="-25000" dirty="0" smtClean="0"/>
              <a:t>n</a:t>
            </a:r>
            <a:r>
              <a:rPr lang="en-US" baseline="-25000" dirty="0" smtClean="0">
                <a:sym typeface="Symbol"/>
              </a:rPr>
              <a:t>2</a:t>
            </a:r>
            <a:r>
              <a:rPr lang="en-US" dirty="0" smtClean="0"/>
              <a:t> </a:t>
            </a:r>
            <a:r>
              <a:rPr lang="en-US" dirty="0"/>
              <a:t>= </a:t>
            </a:r>
            <a:r>
              <a:rPr lang="en-US" i="1" dirty="0" smtClean="0"/>
              <a:t>r</a:t>
            </a:r>
            <a:r>
              <a:rPr lang="en-US" i="1" baseline="-25000" dirty="0"/>
              <a:t>n</a:t>
            </a:r>
            <a:r>
              <a:rPr lang="en-US" baseline="-25000" dirty="0" smtClean="0">
                <a:sym typeface="Symbol"/>
              </a:rPr>
              <a:t>1</a:t>
            </a:r>
            <a:r>
              <a:rPr lang="en-US" i="1" dirty="0" smtClean="0"/>
              <a:t>q</a:t>
            </a:r>
            <a:r>
              <a:rPr lang="en-US" i="1" baseline="-25000" dirty="0"/>
              <a:t>n</a:t>
            </a:r>
            <a:r>
              <a:rPr lang="en-US" baseline="-25000" dirty="0" smtClean="0">
                <a:sym typeface="Symbol"/>
              </a:rPr>
              <a:t>1</a:t>
            </a:r>
            <a:r>
              <a:rPr lang="en-US" dirty="0" smtClean="0"/>
              <a:t> </a:t>
            </a:r>
            <a:r>
              <a:rPr lang="en-US" dirty="0"/>
              <a:t>+</a:t>
            </a:r>
            <a:r>
              <a:rPr lang="en-US" i="1" dirty="0"/>
              <a:t> </a:t>
            </a:r>
            <a:r>
              <a:rPr lang="en-US" i="1" dirty="0" err="1" smtClean="0"/>
              <a:t>r</a:t>
            </a:r>
            <a:r>
              <a:rPr lang="en-US" i="1" baseline="-25000" dirty="0" err="1" smtClean="0"/>
              <a:t>n</a:t>
            </a:r>
            <a:r>
              <a:rPr lang="en-US" dirty="0" smtClean="0"/>
              <a:t>,  </a:t>
            </a:r>
            <a:r>
              <a:rPr lang="en-US" dirty="0"/>
              <a:t>0 </a:t>
            </a:r>
            <a:r>
              <a:rPr lang="en-US" dirty="0">
                <a:sym typeface="Symbol"/>
              </a:rPr>
              <a:t> </a:t>
            </a:r>
            <a:r>
              <a:rPr lang="en-US" i="1" dirty="0" err="1" smtClean="0">
                <a:sym typeface="Symbol"/>
              </a:rPr>
              <a:t>r</a:t>
            </a:r>
            <a:r>
              <a:rPr lang="en-US" i="1" baseline="-25000" dirty="0" err="1" smtClean="0">
                <a:sym typeface="Symbol"/>
              </a:rPr>
              <a:t>n</a:t>
            </a:r>
            <a:r>
              <a:rPr lang="en-US" dirty="0" smtClean="0">
                <a:sym typeface="Symbol"/>
              </a:rPr>
              <a:t> </a:t>
            </a:r>
            <a:r>
              <a:rPr lang="en-US" dirty="0">
                <a:sym typeface="Symbol"/>
              </a:rPr>
              <a:t>&lt; </a:t>
            </a:r>
            <a:r>
              <a:rPr lang="en-US" i="1" dirty="0" smtClean="0">
                <a:sym typeface="Symbol"/>
              </a:rPr>
              <a:t>r</a:t>
            </a:r>
            <a:r>
              <a:rPr lang="en-US" i="1" baseline="-25000" dirty="0"/>
              <a:t>n</a:t>
            </a:r>
            <a:r>
              <a:rPr lang="en-US" baseline="-25000" dirty="0" smtClean="0">
                <a:sym typeface="Symbol"/>
              </a:rPr>
              <a:t>1</a:t>
            </a:r>
            <a:r>
              <a:rPr lang="en-US" dirty="0" smtClean="0">
                <a:sym typeface="Symbol"/>
              </a:rPr>
              <a:t>,</a:t>
            </a:r>
          </a:p>
          <a:p>
            <a:pPr marL="0" indent="0">
              <a:buNone/>
            </a:pPr>
            <a:r>
              <a:rPr lang="en-US" i="1" dirty="0" smtClean="0">
                <a:sym typeface="Symbol"/>
              </a:rPr>
              <a:t>r</a:t>
            </a:r>
            <a:r>
              <a:rPr lang="en-US" i="1" baseline="-25000" dirty="0"/>
              <a:t>n</a:t>
            </a:r>
            <a:r>
              <a:rPr lang="en-US" baseline="-25000" dirty="0" smtClean="0">
                <a:sym typeface="Symbol"/>
              </a:rPr>
              <a:t>1</a:t>
            </a:r>
            <a:r>
              <a:rPr lang="en-US" dirty="0" smtClean="0"/>
              <a:t> = </a:t>
            </a:r>
            <a:r>
              <a:rPr lang="en-US" i="1" dirty="0" err="1" smtClean="0"/>
              <a:t>r</a:t>
            </a:r>
            <a:r>
              <a:rPr lang="en-US" i="1" baseline="-25000" dirty="0" err="1" smtClean="0"/>
              <a:t>n</a:t>
            </a:r>
            <a:r>
              <a:rPr lang="en-US" i="1" dirty="0" err="1" smtClean="0"/>
              <a:t>q</a:t>
            </a:r>
            <a:r>
              <a:rPr lang="en-US" i="1" baseline="-25000" dirty="0" err="1" smtClean="0"/>
              <a:t>n</a:t>
            </a:r>
            <a:r>
              <a:rPr lang="en-US" dirty="0" smtClean="0"/>
              <a:t>.</a:t>
            </a:r>
          </a:p>
          <a:p>
            <a:pPr marL="0" indent="0">
              <a:buNone/>
            </a:pPr>
            <a:r>
              <a:rPr lang="en-US" dirty="0" smtClean="0"/>
              <a:t>Then </a:t>
            </a:r>
            <a:r>
              <a:rPr lang="en-US" dirty="0" err="1" smtClean="0"/>
              <a:t>gcd</a:t>
            </a:r>
            <a:r>
              <a:rPr lang="en-US" dirty="0" smtClean="0"/>
              <a:t> (</a:t>
            </a:r>
            <a:r>
              <a:rPr lang="en-US" i="1" dirty="0" smtClean="0"/>
              <a:t>a</a:t>
            </a:r>
            <a:r>
              <a:rPr lang="en-US" dirty="0" smtClean="0"/>
              <a:t>, </a:t>
            </a:r>
            <a:r>
              <a:rPr lang="en-US" i="1" dirty="0" smtClean="0"/>
              <a:t>b</a:t>
            </a:r>
            <a:r>
              <a:rPr lang="en-US" dirty="0" smtClean="0"/>
              <a:t>) = </a:t>
            </a:r>
            <a:r>
              <a:rPr lang="en-US" i="1" dirty="0" err="1" smtClean="0"/>
              <a:t>r</a:t>
            </a:r>
            <a:r>
              <a:rPr lang="en-US" i="1" baseline="-25000" dirty="0" err="1" smtClean="0"/>
              <a:t>n</a:t>
            </a:r>
            <a:r>
              <a:rPr lang="en-US" i="1" dirty="0" smtClean="0"/>
              <a:t>.</a:t>
            </a: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24</a:t>
            </a:fld>
            <a:endParaRPr lang="en-CA" dirty="0"/>
          </a:p>
        </p:txBody>
      </p:sp>
    </p:spTree>
    <p:extLst>
      <p:ext uri="{BB962C8B-B14F-4D97-AF65-F5344CB8AC3E}">
        <p14:creationId xmlns:p14="http://schemas.microsoft.com/office/powerpoint/2010/main" val="3605057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dirty="0"/>
              <a:t/>
            </a:r>
            <a:br>
              <a:rPr lang="en-US" dirty="0"/>
            </a:br>
            <a:r>
              <a:rPr lang="en-US" sz="3600" dirty="0" smtClean="0"/>
              <a:t>Find </a:t>
            </a:r>
            <a:r>
              <a:rPr lang="en-US" sz="3600" dirty="0"/>
              <a:t>the greatest common divisor of 414 and </a:t>
            </a:r>
            <a:r>
              <a:rPr lang="en-US" sz="3600" dirty="0" smtClean="0"/>
              <a:t>1074</a:t>
            </a:r>
            <a:r>
              <a:rPr lang="en-US" dirty="0"/>
              <a:t/>
            </a:r>
            <a:br>
              <a:rPr lang="en-US" dirty="0"/>
            </a:br>
            <a:endParaRPr lang="en-CA" dirty="0"/>
          </a:p>
        </p:txBody>
      </p:sp>
      <p:sp>
        <p:nvSpPr>
          <p:cNvPr id="3" name="Content Placeholder 2"/>
          <p:cNvSpPr>
            <a:spLocks noGrp="1"/>
          </p:cNvSpPr>
          <p:nvPr>
            <p:ph idx="1"/>
          </p:nvPr>
        </p:nvSpPr>
        <p:spPr/>
        <p:txBody>
          <a:bodyPr/>
          <a:lstStyle/>
          <a:p>
            <a:pPr marL="0" indent="0">
              <a:buNone/>
            </a:pPr>
            <a:r>
              <a:rPr lang="en-US" dirty="0" smtClean="0"/>
              <a:t>1074 = 414 </a:t>
            </a:r>
            <a:r>
              <a:rPr lang="en-US" dirty="0" smtClean="0">
                <a:sym typeface="Symbol"/>
              </a:rPr>
              <a:t> 2 + 246,</a:t>
            </a:r>
          </a:p>
          <a:p>
            <a:pPr marL="0" indent="0">
              <a:buNone/>
            </a:pPr>
            <a:r>
              <a:rPr lang="en-US" dirty="0" smtClean="0">
                <a:sym typeface="Symbol"/>
              </a:rPr>
              <a:t>414 = 246  1 + 168,</a:t>
            </a:r>
          </a:p>
          <a:p>
            <a:pPr marL="0" indent="0">
              <a:buNone/>
            </a:pPr>
            <a:r>
              <a:rPr lang="en-US" dirty="0" smtClean="0">
                <a:sym typeface="Symbol"/>
              </a:rPr>
              <a:t>246 = 168  1 + 78,</a:t>
            </a:r>
          </a:p>
          <a:p>
            <a:pPr marL="0" indent="0">
              <a:buNone/>
            </a:pPr>
            <a:r>
              <a:rPr lang="en-US" dirty="0" smtClean="0">
                <a:sym typeface="Symbol"/>
              </a:rPr>
              <a:t>168 = 78  2 + 12,</a:t>
            </a:r>
          </a:p>
          <a:p>
            <a:pPr marL="0" indent="0">
              <a:buNone/>
            </a:pPr>
            <a:r>
              <a:rPr lang="en-US" dirty="0" smtClean="0">
                <a:sym typeface="Symbol"/>
              </a:rPr>
              <a:t>78 = 12  6 + 6,</a:t>
            </a:r>
          </a:p>
          <a:p>
            <a:pPr marL="0" indent="0">
              <a:buNone/>
            </a:pPr>
            <a:r>
              <a:rPr lang="en-US" dirty="0" smtClean="0">
                <a:sym typeface="Symbol"/>
              </a:rPr>
              <a:t>12 = 6  2.</a:t>
            </a:r>
          </a:p>
          <a:p>
            <a:pPr marL="0" indent="0">
              <a:buNone/>
            </a:pPr>
            <a:endParaRPr lang="en-US" sz="1800" dirty="0">
              <a:sym typeface="Symbol"/>
            </a:endParaRPr>
          </a:p>
          <a:p>
            <a:pPr marL="0" indent="0">
              <a:buNone/>
            </a:pPr>
            <a:r>
              <a:rPr lang="en-US" dirty="0" err="1" smtClean="0">
                <a:sym typeface="Symbol"/>
              </a:rPr>
              <a:t>gcd</a:t>
            </a:r>
            <a:r>
              <a:rPr lang="en-US" dirty="0" smtClean="0">
                <a:sym typeface="Symbol"/>
              </a:rPr>
              <a:t>(414, 1072) = 6.</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25</a:t>
            </a:fld>
            <a:endParaRPr lang="en-CA" dirty="0"/>
          </a:p>
        </p:txBody>
      </p:sp>
    </p:spTree>
    <p:extLst>
      <p:ext uri="{BB962C8B-B14F-4D97-AF65-F5344CB8AC3E}">
        <p14:creationId xmlns:p14="http://schemas.microsoft.com/office/powerpoint/2010/main" val="22724852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en-US" sz="2800" dirty="0" smtClean="0"/>
              <a:t>Theorem:  For any positive integers </a:t>
            </a:r>
            <a:r>
              <a:rPr lang="en-US" sz="2800" i="1" dirty="0" smtClean="0"/>
              <a:t>a </a:t>
            </a:r>
            <a:r>
              <a:rPr lang="en-US" sz="2800" dirty="0" smtClean="0"/>
              <a:t>and </a:t>
            </a:r>
            <a:r>
              <a:rPr lang="en-US" sz="2800" i="1" dirty="0" smtClean="0"/>
              <a:t>b</a:t>
            </a:r>
            <a:r>
              <a:rPr lang="en-US" sz="2800" dirty="0" smtClean="0"/>
              <a:t>, there exist integers </a:t>
            </a:r>
            <a:r>
              <a:rPr lang="en-US" sz="2800" i="1" dirty="0" smtClean="0"/>
              <a:t>s</a:t>
            </a:r>
            <a:r>
              <a:rPr lang="en-US" sz="2800" dirty="0" smtClean="0"/>
              <a:t> and </a:t>
            </a:r>
            <a:r>
              <a:rPr lang="en-US" sz="2800" i="1" dirty="0" smtClean="0"/>
              <a:t>t</a:t>
            </a:r>
            <a:r>
              <a:rPr lang="en-US" sz="2800" dirty="0" smtClean="0"/>
              <a:t> such that </a:t>
            </a:r>
            <a:r>
              <a:rPr lang="en-US" sz="2800" dirty="0" err="1" smtClean="0"/>
              <a:t>gcd</a:t>
            </a:r>
            <a:r>
              <a:rPr lang="en-US" sz="2800" dirty="0" smtClean="0"/>
              <a:t> (</a:t>
            </a:r>
            <a:r>
              <a:rPr lang="en-US" sz="2800" i="1" dirty="0" smtClean="0"/>
              <a:t>a, b</a:t>
            </a:r>
            <a:r>
              <a:rPr lang="en-US" sz="2800" dirty="0" smtClean="0"/>
              <a:t>) = </a:t>
            </a:r>
            <a:r>
              <a:rPr lang="en-US" sz="2800" i="1" dirty="0" err="1" smtClean="0"/>
              <a:t>sa</a:t>
            </a:r>
            <a:r>
              <a:rPr lang="en-US" sz="2800" dirty="0" smtClean="0"/>
              <a:t> + </a:t>
            </a:r>
            <a:r>
              <a:rPr lang="en-US" sz="2800" i="1" dirty="0" err="1" smtClean="0"/>
              <a:t>tb</a:t>
            </a:r>
            <a:r>
              <a:rPr lang="en-US" sz="2800" dirty="0" smtClean="0"/>
              <a:t>.</a:t>
            </a:r>
            <a:endParaRPr lang="en-CA" sz="2800" dirty="0"/>
          </a:p>
        </p:txBody>
      </p:sp>
      <p:sp>
        <p:nvSpPr>
          <p:cNvPr id="3" name="Content Placeholder 2"/>
          <p:cNvSpPr>
            <a:spLocks noGrp="1"/>
          </p:cNvSpPr>
          <p:nvPr>
            <p:ph idx="1"/>
          </p:nvPr>
        </p:nvSpPr>
        <p:spPr>
          <a:xfrm>
            <a:off x="457200" y="1524000"/>
            <a:ext cx="8229600" cy="4419600"/>
          </a:xfrm>
        </p:spPr>
        <p:txBody>
          <a:bodyPr>
            <a:noAutofit/>
          </a:bodyPr>
          <a:lstStyle/>
          <a:p>
            <a:pPr marL="0" indent="0">
              <a:buNone/>
            </a:pPr>
            <a:r>
              <a:rPr lang="en-US" sz="2000" dirty="0" smtClean="0"/>
              <a:t>Integers </a:t>
            </a:r>
            <a:r>
              <a:rPr lang="en-US" sz="2000" i="1" dirty="0" smtClean="0"/>
              <a:t>s</a:t>
            </a:r>
            <a:r>
              <a:rPr lang="en-US" sz="2000" dirty="0" smtClean="0"/>
              <a:t> and </a:t>
            </a:r>
            <a:r>
              <a:rPr lang="en-US" sz="2000" i="1" dirty="0" smtClean="0"/>
              <a:t>t</a:t>
            </a:r>
            <a:r>
              <a:rPr lang="en-US" sz="2000" dirty="0" smtClean="0"/>
              <a:t> can be obtained by backward substitution in Euclidean Algorithm as shown in the following example:</a:t>
            </a:r>
          </a:p>
          <a:p>
            <a:pPr marL="0" indent="0">
              <a:buNone/>
            </a:pPr>
            <a:endParaRPr lang="en-US" sz="1200" dirty="0" smtClean="0"/>
          </a:p>
          <a:p>
            <a:pPr marL="0" indent="0">
              <a:buNone/>
            </a:pPr>
            <a:r>
              <a:rPr lang="en-US" sz="2000" dirty="0" smtClean="0"/>
              <a:t>Find integers </a:t>
            </a:r>
            <a:r>
              <a:rPr lang="en-US" sz="2000" i="1" dirty="0" smtClean="0"/>
              <a:t>s</a:t>
            </a:r>
            <a:r>
              <a:rPr lang="en-US" sz="2000" dirty="0" smtClean="0"/>
              <a:t> and </a:t>
            </a:r>
            <a:r>
              <a:rPr lang="en-US" sz="2000" i="1" dirty="0" smtClean="0"/>
              <a:t>t</a:t>
            </a:r>
            <a:r>
              <a:rPr lang="en-US" sz="2000" dirty="0" smtClean="0"/>
              <a:t> such that  1072</a:t>
            </a:r>
            <a:r>
              <a:rPr lang="en-US" sz="2000" i="1" dirty="0" smtClean="0"/>
              <a:t>s</a:t>
            </a:r>
            <a:r>
              <a:rPr lang="en-US" sz="2000" dirty="0" smtClean="0"/>
              <a:t> + 414</a:t>
            </a:r>
            <a:r>
              <a:rPr lang="en-US" sz="2000" i="1" dirty="0" smtClean="0"/>
              <a:t>t</a:t>
            </a:r>
            <a:r>
              <a:rPr lang="en-US" sz="2000" dirty="0" smtClean="0"/>
              <a:t> = 6.</a:t>
            </a:r>
          </a:p>
          <a:p>
            <a:pPr marL="0" indent="0">
              <a:buNone/>
            </a:pPr>
            <a:endParaRPr lang="en-US" sz="1200" dirty="0" smtClean="0"/>
          </a:p>
          <a:p>
            <a:pPr marL="0" indent="0">
              <a:buNone/>
            </a:pPr>
            <a:r>
              <a:rPr lang="en-US" sz="2000" dirty="0" smtClean="0"/>
              <a:t>From The second-last division in Euclidean algorithm, we have </a:t>
            </a:r>
          </a:p>
          <a:p>
            <a:pPr marL="0" indent="0">
              <a:buNone/>
            </a:pPr>
            <a:r>
              <a:rPr lang="en-US" sz="2000" dirty="0" smtClean="0"/>
              <a:t>6 = 78 </a:t>
            </a:r>
            <a:r>
              <a:rPr lang="en-US" sz="2000" dirty="0" smtClean="0">
                <a:sym typeface="Symbol"/>
              </a:rPr>
              <a:t></a:t>
            </a:r>
            <a:r>
              <a:rPr lang="en-US" sz="2000" dirty="0" smtClean="0"/>
              <a:t> </a:t>
            </a:r>
            <a:r>
              <a:rPr lang="en-US" sz="2000" dirty="0">
                <a:sym typeface="Symbol"/>
              </a:rPr>
              <a:t>12  </a:t>
            </a:r>
            <a:r>
              <a:rPr lang="en-US" sz="2000" dirty="0" smtClean="0">
                <a:sym typeface="Symbol"/>
              </a:rPr>
              <a:t>6.</a:t>
            </a:r>
          </a:p>
          <a:p>
            <a:pPr marL="0" indent="0">
              <a:buNone/>
            </a:pPr>
            <a:r>
              <a:rPr lang="en-US" sz="2000" dirty="0">
                <a:sym typeface="Symbol"/>
              </a:rPr>
              <a:t> </a:t>
            </a:r>
            <a:r>
              <a:rPr lang="en-US" sz="2000" dirty="0" smtClean="0">
                <a:sym typeface="Symbol"/>
              </a:rPr>
              <a:t>  = 78  (168  78  2)  6 = 168  (6) + </a:t>
            </a:r>
            <a:r>
              <a:rPr lang="en-US" sz="2000" dirty="0">
                <a:sym typeface="Symbol"/>
              </a:rPr>
              <a:t>78  </a:t>
            </a:r>
            <a:r>
              <a:rPr lang="en-US" sz="2000" dirty="0" smtClean="0">
                <a:sym typeface="Symbol"/>
              </a:rPr>
              <a:t>13,</a:t>
            </a:r>
          </a:p>
          <a:p>
            <a:pPr marL="0" indent="0">
              <a:buNone/>
            </a:pPr>
            <a:r>
              <a:rPr lang="en-US" sz="2000" dirty="0">
                <a:sym typeface="Symbol"/>
              </a:rPr>
              <a:t> </a:t>
            </a:r>
            <a:r>
              <a:rPr lang="en-US" sz="2000" dirty="0" smtClean="0">
                <a:sym typeface="Symbol"/>
              </a:rPr>
              <a:t>  = </a:t>
            </a:r>
            <a:r>
              <a:rPr lang="en-US" sz="2000" dirty="0">
                <a:sym typeface="Symbol"/>
              </a:rPr>
              <a:t>168  (</a:t>
            </a:r>
            <a:r>
              <a:rPr lang="en-US" sz="2000" dirty="0" smtClean="0">
                <a:sym typeface="Symbol"/>
              </a:rPr>
              <a:t>6) + (246  168)  13 = 246  13 + 168  (19),</a:t>
            </a:r>
          </a:p>
          <a:p>
            <a:pPr marL="0" indent="0">
              <a:buNone/>
            </a:pPr>
            <a:r>
              <a:rPr lang="en-US" sz="2000" dirty="0">
                <a:sym typeface="Symbol"/>
              </a:rPr>
              <a:t> </a:t>
            </a:r>
            <a:r>
              <a:rPr lang="en-US" sz="2000" dirty="0" smtClean="0">
                <a:sym typeface="Symbol"/>
              </a:rPr>
              <a:t>  = 246  13 + (414  246)  (19) = 414 </a:t>
            </a:r>
            <a:r>
              <a:rPr lang="en-US" sz="2000" dirty="0">
                <a:sym typeface="Symbol"/>
              </a:rPr>
              <a:t> </a:t>
            </a:r>
            <a:r>
              <a:rPr lang="en-US" sz="2000" dirty="0" smtClean="0">
                <a:sym typeface="Symbol"/>
              </a:rPr>
              <a:t>(19) + 246  32,</a:t>
            </a:r>
          </a:p>
          <a:p>
            <a:pPr marL="0" indent="0">
              <a:buNone/>
            </a:pPr>
            <a:r>
              <a:rPr lang="en-US" sz="2000" dirty="0">
                <a:sym typeface="Symbol"/>
              </a:rPr>
              <a:t> </a:t>
            </a:r>
            <a:r>
              <a:rPr lang="en-US" sz="2000" dirty="0" smtClean="0">
                <a:sym typeface="Symbol"/>
              </a:rPr>
              <a:t>  = </a:t>
            </a:r>
            <a:r>
              <a:rPr lang="en-US" sz="2000" dirty="0">
                <a:sym typeface="Symbol"/>
              </a:rPr>
              <a:t>414  </a:t>
            </a:r>
            <a:r>
              <a:rPr lang="en-US" sz="2000" dirty="0" smtClean="0">
                <a:sym typeface="Symbol"/>
              </a:rPr>
              <a:t>(19) + (1074  414  2)  32 = 1074  32 + 414  (83). </a:t>
            </a:r>
          </a:p>
          <a:p>
            <a:pPr marL="0" indent="0">
              <a:buNone/>
            </a:pPr>
            <a:endParaRPr lang="en-US" sz="1400" i="1" dirty="0" smtClean="0">
              <a:sym typeface="Symbol"/>
            </a:endParaRPr>
          </a:p>
          <a:p>
            <a:pPr marL="0" indent="0">
              <a:buNone/>
            </a:pPr>
            <a:r>
              <a:rPr lang="en-US" sz="2000" i="1" dirty="0" smtClean="0">
                <a:sym typeface="Symbol"/>
              </a:rPr>
              <a:t>s</a:t>
            </a:r>
            <a:r>
              <a:rPr lang="en-US" sz="2000" dirty="0" smtClean="0">
                <a:sym typeface="Symbol"/>
              </a:rPr>
              <a:t> = 31, </a:t>
            </a:r>
            <a:r>
              <a:rPr lang="en-US" sz="2000" i="1" dirty="0" smtClean="0">
                <a:sym typeface="Symbol"/>
              </a:rPr>
              <a:t>t</a:t>
            </a:r>
            <a:r>
              <a:rPr lang="en-US" sz="2000" dirty="0" smtClean="0">
                <a:sym typeface="Symbol"/>
              </a:rPr>
              <a:t> = 83:  1072  31 + 414  (</a:t>
            </a:r>
            <a:r>
              <a:rPr lang="en-US" sz="2000" dirty="0">
                <a:sym typeface="Symbol"/>
              </a:rPr>
              <a:t>83</a:t>
            </a:r>
            <a:r>
              <a:rPr lang="en-US" sz="2000" dirty="0" smtClean="0">
                <a:sym typeface="Symbol"/>
              </a:rPr>
              <a:t>) = 6. </a:t>
            </a:r>
            <a:endParaRPr lang="en-US" sz="2000" i="1" dirty="0" smtClean="0">
              <a:sym typeface="Symbol"/>
            </a:endParaRPr>
          </a:p>
          <a:p>
            <a:pPr marL="0" indent="0">
              <a:buNone/>
            </a:pPr>
            <a:endParaRPr lang="en-US" sz="2400" dirty="0"/>
          </a:p>
        </p:txBody>
      </p:sp>
      <p:sp>
        <p:nvSpPr>
          <p:cNvPr id="4" name="Slide Number Placeholder 3"/>
          <p:cNvSpPr>
            <a:spLocks noGrp="1"/>
          </p:cNvSpPr>
          <p:nvPr>
            <p:ph type="sldNum" sz="quarter" idx="12"/>
          </p:nvPr>
        </p:nvSpPr>
        <p:spPr/>
        <p:txBody>
          <a:bodyPr/>
          <a:lstStyle/>
          <a:p>
            <a:fld id="{72276046-8B51-49A9-BE4C-45642EECAA5F}" type="slidenum">
              <a:rPr lang="en-CA" smtClean="0"/>
              <a:t>26</a:t>
            </a:fld>
            <a:endParaRPr lang="en-CA" dirty="0"/>
          </a:p>
        </p:txBody>
      </p:sp>
    </p:spTree>
    <p:extLst>
      <p:ext uri="{BB962C8B-B14F-4D97-AF65-F5344CB8AC3E}">
        <p14:creationId xmlns:p14="http://schemas.microsoft.com/office/powerpoint/2010/main" val="1964875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i="1" dirty="0" smtClean="0"/>
              <a:t>Corollaries</a:t>
            </a:r>
            <a:r>
              <a:rPr lang="en-US" dirty="0"/>
              <a:t>:</a:t>
            </a:r>
            <a:endParaRPr lang="en-US" dirty="0" smtClean="0"/>
          </a:p>
          <a:p>
            <a:pPr marL="0" indent="0">
              <a:buNone/>
            </a:pPr>
            <a:endParaRPr lang="en-US" sz="1400" dirty="0"/>
          </a:p>
          <a:p>
            <a:pPr marL="0" indent="0">
              <a:buNone/>
            </a:pPr>
            <a:r>
              <a:rPr lang="en-US" dirty="0" smtClean="0"/>
              <a:t>(1)  If </a:t>
            </a:r>
            <a:r>
              <a:rPr lang="en-US" i="1" dirty="0" smtClean="0"/>
              <a:t>a</a:t>
            </a:r>
            <a:r>
              <a:rPr lang="en-US" dirty="0" smtClean="0"/>
              <a:t> and </a:t>
            </a:r>
            <a:r>
              <a:rPr lang="en-US" i="1" dirty="0" smtClean="0"/>
              <a:t>b</a:t>
            </a:r>
            <a:r>
              <a:rPr lang="en-US" dirty="0" smtClean="0"/>
              <a:t> are relatively prime, then there exist integers </a:t>
            </a:r>
            <a:r>
              <a:rPr lang="en-US" i="1" dirty="0"/>
              <a:t>s</a:t>
            </a:r>
            <a:r>
              <a:rPr lang="en-US" dirty="0" smtClean="0"/>
              <a:t> and </a:t>
            </a:r>
            <a:r>
              <a:rPr lang="en-US" i="1" dirty="0"/>
              <a:t>t</a:t>
            </a:r>
            <a:r>
              <a:rPr lang="en-US" i="1" dirty="0" smtClean="0"/>
              <a:t> </a:t>
            </a:r>
            <a:r>
              <a:rPr lang="en-US" dirty="0" smtClean="0"/>
              <a:t>such that </a:t>
            </a:r>
            <a:r>
              <a:rPr lang="en-US" i="1" dirty="0" err="1" smtClean="0"/>
              <a:t>sa</a:t>
            </a:r>
            <a:r>
              <a:rPr lang="en-US" dirty="0" smtClean="0"/>
              <a:t> + </a:t>
            </a:r>
            <a:r>
              <a:rPr lang="en-US" i="1" dirty="0" err="1" smtClean="0"/>
              <a:t>tb</a:t>
            </a:r>
            <a:r>
              <a:rPr lang="en-US" dirty="0" smtClean="0"/>
              <a:t> = 1.</a:t>
            </a:r>
          </a:p>
          <a:p>
            <a:pPr marL="0" indent="0">
              <a:buNone/>
            </a:pPr>
            <a:endParaRPr lang="en-US" sz="1400" dirty="0"/>
          </a:p>
          <a:p>
            <a:pPr marL="0" indent="0">
              <a:buNone/>
            </a:pPr>
            <a:r>
              <a:rPr lang="en-US" dirty="0" smtClean="0"/>
              <a:t>(2)  If </a:t>
            </a:r>
            <a:r>
              <a:rPr lang="en-US" i="1" dirty="0" smtClean="0"/>
              <a:t>a</a:t>
            </a:r>
            <a:r>
              <a:rPr lang="en-US" dirty="0" smtClean="0"/>
              <a:t> and </a:t>
            </a:r>
            <a:r>
              <a:rPr lang="en-US" i="1" dirty="0" smtClean="0"/>
              <a:t>b</a:t>
            </a:r>
            <a:r>
              <a:rPr lang="en-US" dirty="0" smtClean="0"/>
              <a:t> are relatively prime and </a:t>
            </a:r>
            <a:r>
              <a:rPr lang="en-US" i="1" dirty="0" smtClean="0"/>
              <a:t>a</a:t>
            </a:r>
            <a:r>
              <a:rPr lang="en-US" dirty="0" smtClean="0"/>
              <a:t> | </a:t>
            </a:r>
            <a:r>
              <a:rPr lang="en-US" i="1" dirty="0" err="1" smtClean="0"/>
              <a:t>bc</a:t>
            </a:r>
            <a:r>
              <a:rPr lang="en-US" dirty="0" smtClean="0"/>
              <a:t>, then </a:t>
            </a:r>
            <a:r>
              <a:rPr lang="en-US" i="1" dirty="0" smtClean="0"/>
              <a:t>a</a:t>
            </a:r>
            <a:r>
              <a:rPr lang="en-US" dirty="0" smtClean="0"/>
              <a:t> | </a:t>
            </a:r>
            <a:r>
              <a:rPr lang="en-US" i="1" dirty="0" smtClean="0"/>
              <a:t>c</a:t>
            </a:r>
            <a:r>
              <a:rPr lang="en-US" dirty="0" smtClean="0"/>
              <a:t>. </a:t>
            </a:r>
          </a:p>
          <a:p>
            <a:pPr marL="0" indent="0">
              <a:buNone/>
            </a:pPr>
            <a:r>
              <a:rPr lang="en-US" dirty="0" smtClean="0"/>
              <a:t>From (1), we have integers </a:t>
            </a:r>
            <a:r>
              <a:rPr lang="en-US" i="1" dirty="0" smtClean="0"/>
              <a:t>s </a:t>
            </a:r>
            <a:r>
              <a:rPr lang="en-US" dirty="0" smtClean="0"/>
              <a:t>and</a:t>
            </a:r>
            <a:r>
              <a:rPr lang="en-US" i="1" dirty="0" smtClean="0"/>
              <a:t> t </a:t>
            </a:r>
            <a:r>
              <a:rPr lang="en-US" dirty="0" smtClean="0"/>
              <a:t>such that</a:t>
            </a:r>
            <a:r>
              <a:rPr lang="en-US" i="1" dirty="0" smtClean="0"/>
              <a:t> </a:t>
            </a:r>
            <a:r>
              <a:rPr lang="en-US" i="1" dirty="0" err="1" smtClean="0"/>
              <a:t>sa</a:t>
            </a:r>
            <a:r>
              <a:rPr lang="en-US" dirty="0" smtClean="0"/>
              <a:t> + </a:t>
            </a:r>
            <a:r>
              <a:rPr lang="en-US" i="1" dirty="0" err="1" smtClean="0"/>
              <a:t>tb</a:t>
            </a:r>
            <a:r>
              <a:rPr lang="en-US" dirty="0" smtClean="0"/>
              <a:t> = 1. Since </a:t>
            </a:r>
            <a:r>
              <a:rPr lang="en-US" i="1" dirty="0" smtClean="0"/>
              <a:t>a</a:t>
            </a:r>
            <a:r>
              <a:rPr lang="en-US" dirty="0" smtClean="0"/>
              <a:t> | </a:t>
            </a:r>
            <a:r>
              <a:rPr lang="en-US" i="1" dirty="0" err="1" smtClean="0"/>
              <a:t>bc</a:t>
            </a:r>
            <a:r>
              <a:rPr lang="en-US" dirty="0" smtClean="0"/>
              <a:t>, </a:t>
            </a:r>
            <a:r>
              <a:rPr lang="en-US" i="1" dirty="0" smtClean="0"/>
              <a:t>a</a:t>
            </a:r>
            <a:r>
              <a:rPr lang="en-US" dirty="0" smtClean="0"/>
              <a:t> | </a:t>
            </a:r>
            <a:r>
              <a:rPr lang="en-US" i="1" dirty="0" err="1" smtClean="0"/>
              <a:t>tbc</a:t>
            </a:r>
            <a:r>
              <a:rPr lang="en-US" dirty="0" smtClean="0"/>
              <a:t>.  Obviously, </a:t>
            </a:r>
            <a:r>
              <a:rPr lang="en-US" i="1" dirty="0" smtClean="0"/>
              <a:t>a</a:t>
            </a:r>
            <a:r>
              <a:rPr lang="en-US" dirty="0" smtClean="0"/>
              <a:t> | </a:t>
            </a:r>
            <a:r>
              <a:rPr lang="en-US" i="1" dirty="0" smtClean="0"/>
              <a:t>sac</a:t>
            </a:r>
            <a:r>
              <a:rPr lang="en-US" dirty="0" smtClean="0"/>
              <a:t>.  Hence, </a:t>
            </a:r>
            <a:r>
              <a:rPr lang="en-US" i="1" dirty="0" smtClean="0"/>
              <a:t>a</a:t>
            </a:r>
            <a:r>
              <a:rPr lang="en-US" dirty="0" smtClean="0"/>
              <a:t> | </a:t>
            </a:r>
            <a:r>
              <a:rPr lang="en-US" i="1" dirty="0" smtClean="0"/>
              <a:t>sac</a:t>
            </a:r>
            <a:r>
              <a:rPr lang="en-US" dirty="0" smtClean="0"/>
              <a:t> + </a:t>
            </a:r>
            <a:r>
              <a:rPr lang="en-US" i="1" dirty="0" err="1" smtClean="0"/>
              <a:t>tbc</a:t>
            </a:r>
            <a:r>
              <a:rPr lang="en-US" dirty="0" smtClean="0"/>
              <a:t> = </a:t>
            </a:r>
            <a:r>
              <a:rPr lang="en-US" i="1" dirty="0" smtClean="0"/>
              <a:t>c</a:t>
            </a:r>
            <a:r>
              <a:rPr lang="en-US" dirty="0" smtClean="0"/>
              <a:t>.</a:t>
            </a:r>
            <a:r>
              <a:rPr lang="en-US" i="1" dirty="0" smtClean="0"/>
              <a:t> </a:t>
            </a: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27</a:t>
            </a:fld>
            <a:endParaRPr lang="en-CA" dirty="0"/>
          </a:p>
        </p:txBody>
      </p:sp>
    </p:spTree>
    <p:extLst>
      <p:ext uri="{BB962C8B-B14F-4D97-AF65-F5344CB8AC3E}">
        <p14:creationId xmlns:p14="http://schemas.microsoft.com/office/powerpoint/2010/main" val="3416463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3" name="Content Placeholder 2"/>
          <p:cNvSpPr>
            <a:spLocks noGrp="1"/>
          </p:cNvSpPr>
          <p:nvPr>
            <p:ph idx="1"/>
          </p:nvPr>
        </p:nvSpPr>
        <p:spPr/>
        <p:txBody>
          <a:bodyPr/>
          <a:lstStyle/>
          <a:p>
            <a:endParaRPr lang="en-CA"/>
          </a:p>
        </p:txBody>
      </p:sp>
      <p:sp>
        <p:nvSpPr>
          <p:cNvPr id="4" name="Slide Number Placeholder 3"/>
          <p:cNvSpPr>
            <a:spLocks noGrp="1"/>
          </p:cNvSpPr>
          <p:nvPr>
            <p:ph type="sldNum" sz="quarter" idx="12"/>
          </p:nvPr>
        </p:nvSpPr>
        <p:spPr/>
        <p:txBody>
          <a:bodyPr/>
          <a:lstStyle/>
          <a:p>
            <a:fld id="{72276046-8B51-49A9-BE4C-45642EECAA5F}" type="slidenum">
              <a:rPr lang="en-CA" smtClean="0"/>
              <a:t>28</a:t>
            </a:fld>
            <a:endParaRPr lang="en-CA" dirty="0"/>
          </a:p>
        </p:txBody>
      </p:sp>
    </p:spTree>
    <p:extLst>
      <p:ext uri="{BB962C8B-B14F-4D97-AF65-F5344CB8AC3E}">
        <p14:creationId xmlns:p14="http://schemas.microsoft.com/office/powerpoint/2010/main" val="17152428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Primes</a:t>
            </a:r>
            <a:endParaRPr lang="en-CA" dirty="0"/>
          </a:p>
        </p:txBody>
      </p:sp>
      <p:sp>
        <p:nvSpPr>
          <p:cNvPr id="3" name="Content Placeholder 2"/>
          <p:cNvSpPr>
            <a:spLocks noGrp="1"/>
          </p:cNvSpPr>
          <p:nvPr>
            <p:ph idx="1"/>
          </p:nvPr>
        </p:nvSpPr>
        <p:spPr/>
        <p:txBody>
          <a:bodyPr/>
          <a:lstStyle/>
          <a:p>
            <a:pPr marL="0" indent="0">
              <a:buNone/>
            </a:pPr>
            <a:r>
              <a:rPr lang="en-US" dirty="0" smtClean="0"/>
              <a:t>An integer </a:t>
            </a:r>
            <a:r>
              <a:rPr lang="en-US" i="1" dirty="0" smtClean="0"/>
              <a:t>p</a:t>
            </a:r>
            <a:r>
              <a:rPr lang="en-US" dirty="0" smtClean="0"/>
              <a:t> &gt; 1 is a </a:t>
            </a:r>
            <a:r>
              <a:rPr lang="en-US" i="1" dirty="0" smtClean="0"/>
              <a:t>prime</a:t>
            </a:r>
            <a:r>
              <a:rPr lang="en-US" dirty="0" smtClean="0"/>
              <a:t> if the only positive factors are 1 and </a:t>
            </a:r>
            <a:r>
              <a:rPr lang="en-US" i="1" dirty="0" smtClean="0"/>
              <a:t>p</a:t>
            </a:r>
            <a:r>
              <a:rPr lang="en-US" dirty="0" smtClean="0"/>
              <a:t>.  An integer that is not a prime is a </a:t>
            </a:r>
            <a:r>
              <a:rPr lang="en-US" i="1" dirty="0" smtClean="0"/>
              <a:t>composite.</a:t>
            </a:r>
          </a:p>
          <a:p>
            <a:pPr marL="0" indent="0">
              <a:buNone/>
            </a:pPr>
            <a:endParaRPr lang="en-US" sz="1800" i="1" dirty="0"/>
          </a:p>
          <a:p>
            <a:pPr marL="0" indent="0">
              <a:buNone/>
            </a:pPr>
            <a:r>
              <a:rPr lang="en-US" dirty="0"/>
              <a:t>T</a:t>
            </a:r>
            <a:r>
              <a:rPr lang="en-US" dirty="0" smtClean="0"/>
              <a:t>he smallest few primes are 2, 3, 5, 7, 11, 13, 17, 19, 23.</a:t>
            </a:r>
          </a:p>
          <a:p>
            <a:pPr marL="0" indent="0">
              <a:buNone/>
            </a:pPr>
            <a:endParaRPr lang="en-US" sz="1800" dirty="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29</a:t>
            </a:fld>
            <a:endParaRPr lang="en-CA" dirty="0"/>
          </a:p>
        </p:txBody>
      </p:sp>
    </p:spTree>
    <p:extLst>
      <p:ext uri="{BB962C8B-B14F-4D97-AF65-F5344CB8AC3E}">
        <p14:creationId xmlns:p14="http://schemas.microsoft.com/office/powerpoint/2010/main" val="26576500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sz="2400" dirty="0" smtClean="0"/>
              <a:t>If </a:t>
            </a:r>
            <a:r>
              <a:rPr lang="en-US" sz="2400" i="1" dirty="0" smtClean="0"/>
              <a:t>p</a:t>
            </a:r>
            <a:r>
              <a:rPr lang="en-US" sz="2400" dirty="0" smtClean="0"/>
              <a:t> is a prime, and </a:t>
            </a:r>
            <a:r>
              <a:rPr lang="en-US" sz="2400" i="1" dirty="0" smtClean="0"/>
              <a:t>p</a:t>
            </a:r>
            <a:r>
              <a:rPr lang="en-US" sz="2400" dirty="0" smtClean="0"/>
              <a:t> | </a:t>
            </a:r>
            <a:r>
              <a:rPr lang="en-US" sz="2400" i="1" dirty="0" smtClean="0"/>
              <a:t>a</a:t>
            </a:r>
            <a:r>
              <a:rPr lang="en-US" sz="2400" baseline="-25000" dirty="0" smtClean="0"/>
              <a:t>1</a:t>
            </a:r>
            <a:r>
              <a:rPr lang="en-US" sz="2400" i="1" dirty="0" smtClean="0"/>
              <a:t>a</a:t>
            </a:r>
            <a:r>
              <a:rPr lang="en-US" sz="2400" baseline="-25000" dirty="0" smtClean="0"/>
              <a:t>2</a:t>
            </a:r>
            <a:r>
              <a:rPr lang="en-US" sz="2400" dirty="0" smtClean="0"/>
              <a:t>…</a:t>
            </a:r>
            <a:r>
              <a:rPr lang="en-US" sz="2400" i="1" dirty="0" smtClean="0"/>
              <a:t>a</a:t>
            </a:r>
            <a:r>
              <a:rPr lang="en-US" sz="2400" i="1" baseline="-25000" dirty="0" smtClean="0"/>
              <a:t>n</a:t>
            </a:r>
            <a:r>
              <a:rPr lang="en-US" sz="2400" dirty="0" smtClean="0"/>
              <a:t>.  Then there </a:t>
            </a:r>
            <a:r>
              <a:rPr lang="en-US" sz="2400" i="1" dirty="0" smtClean="0"/>
              <a:t>p</a:t>
            </a:r>
            <a:r>
              <a:rPr lang="en-US" sz="2400" dirty="0" smtClean="0"/>
              <a:t> | </a:t>
            </a:r>
            <a:r>
              <a:rPr lang="en-US" sz="2400" i="1" dirty="0" err="1" smtClean="0"/>
              <a:t>a</a:t>
            </a:r>
            <a:r>
              <a:rPr lang="en-US" sz="2400" i="1" baseline="-25000" dirty="0" err="1" smtClean="0"/>
              <a:t>i</a:t>
            </a:r>
            <a:r>
              <a:rPr lang="en-US" sz="2400" dirty="0" smtClean="0"/>
              <a:t> for some </a:t>
            </a:r>
            <a:r>
              <a:rPr lang="en-US" sz="2400" i="1" dirty="0" smtClean="0"/>
              <a:t>i</a:t>
            </a:r>
            <a:r>
              <a:rPr lang="en-US" sz="2400" dirty="0" smtClean="0"/>
              <a:t>, 1 </a:t>
            </a:r>
            <a:r>
              <a:rPr lang="en-US" sz="2400" dirty="0" smtClean="0">
                <a:sym typeface="Symbol"/>
              </a:rPr>
              <a:t> </a:t>
            </a:r>
            <a:r>
              <a:rPr lang="en-US" sz="2400" i="1" dirty="0" smtClean="0">
                <a:sym typeface="Symbol"/>
              </a:rPr>
              <a:t>i </a:t>
            </a:r>
            <a:r>
              <a:rPr lang="en-US" sz="2400" dirty="0" smtClean="0">
                <a:sym typeface="Symbol"/>
              </a:rPr>
              <a:t></a:t>
            </a:r>
            <a:r>
              <a:rPr lang="en-US" sz="2400" dirty="0" smtClean="0"/>
              <a:t> </a:t>
            </a:r>
            <a:r>
              <a:rPr lang="en-US" sz="2400" i="1" dirty="0" smtClean="0"/>
              <a:t>n</a:t>
            </a:r>
            <a:r>
              <a:rPr lang="en-US" sz="2400" dirty="0" smtClean="0"/>
              <a:t>.</a:t>
            </a:r>
          </a:p>
          <a:p>
            <a:pPr marL="0" indent="0">
              <a:buNone/>
            </a:pPr>
            <a:endParaRPr lang="en-US" sz="1050" dirty="0"/>
          </a:p>
          <a:p>
            <a:pPr marL="0" indent="0">
              <a:buNone/>
            </a:pPr>
            <a:r>
              <a:rPr lang="en-US" sz="2400" dirty="0" smtClean="0"/>
              <a:t>Prove by mathematical induction on </a:t>
            </a:r>
            <a:r>
              <a:rPr lang="en-US" sz="2400" i="1" dirty="0" smtClean="0"/>
              <a:t>n</a:t>
            </a:r>
            <a:r>
              <a:rPr lang="en-US" sz="2400" dirty="0" smtClean="0"/>
              <a:t>.  </a:t>
            </a:r>
          </a:p>
          <a:p>
            <a:pPr marL="0" indent="0">
              <a:buNone/>
            </a:pPr>
            <a:endParaRPr lang="en-US" sz="1050" dirty="0"/>
          </a:p>
          <a:p>
            <a:pPr marL="0" indent="0">
              <a:buNone/>
            </a:pPr>
            <a:r>
              <a:rPr lang="en-US" sz="2400" dirty="0" smtClean="0"/>
              <a:t>The base case </a:t>
            </a:r>
            <a:r>
              <a:rPr lang="en-US" sz="2400" i="1" dirty="0" smtClean="0"/>
              <a:t>n</a:t>
            </a:r>
            <a:r>
              <a:rPr lang="en-US" sz="2400" dirty="0" smtClean="0"/>
              <a:t> = 1 is trivial.</a:t>
            </a:r>
          </a:p>
          <a:p>
            <a:pPr marL="0" indent="0">
              <a:buNone/>
            </a:pPr>
            <a:endParaRPr lang="en-US" sz="1050" dirty="0" smtClean="0"/>
          </a:p>
          <a:p>
            <a:pPr marL="0" indent="0">
              <a:buNone/>
            </a:pPr>
            <a:r>
              <a:rPr lang="en-US" sz="2400" dirty="0" smtClean="0"/>
              <a:t>Assume that the conclusion is true for all </a:t>
            </a:r>
            <a:r>
              <a:rPr lang="en-US" sz="2400" i="1" dirty="0" smtClean="0"/>
              <a:t>k</a:t>
            </a:r>
            <a:r>
              <a:rPr lang="en-US" sz="2400" dirty="0" smtClean="0"/>
              <a:t>, 1 </a:t>
            </a:r>
            <a:r>
              <a:rPr lang="en-US" sz="2400" dirty="0" smtClean="0">
                <a:sym typeface="Symbol"/>
              </a:rPr>
              <a:t> </a:t>
            </a:r>
            <a:r>
              <a:rPr lang="en-US" sz="2400" i="1" dirty="0" smtClean="0">
                <a:sym typeface="Symbol"/>
              </a:rPr>
              <a:t>k </a:t>
            </a:r>
            <a:r>
              <a:rPr lang="en-US" sz="2400" dirty="0" smtClean="0">
                <a:sym typeface="Symbol"/>
              </a:rPr>
              <a:t> </a:t>
            </a:r>
            <a:r>
              <a:rPr lang="en-US" sz="2400" i="1" dirty="0" smtClean="0">
                <a:sym typeface="Symbol"/>
              </a:rPr>
              <a:t>n</a:t>
            </a:r>
            <a:r>
              <a:rPr lang="en-US" sz="2400" dirty="0" smtClean="0">
                <a:sym typeface="Symbol"/>
              </a:rPr>
              <a:t>, and </a:t>
            </a:r>
          </a:p>
          <a:p>
            <a:pPr marL="0" indent="0">
              <a:buNone/>
            </a:pPr>
            <a:r>
              <a:rPr lang="en-US" sz="2400" i="1" dirty="0" smtClean="0"/>
              <a:t>p</a:t>
            </a:r>
            <a:r>
              <a:rPr lang="en-US" sz="2400" dirty="0" smtClean="0"/>
              <a:t> </a:t>
            </a:r>
            <a:r>
              <a:rPr lang="en-US" sz="2400" dirty="0"/>
              <a:t>| </a:t>
            </a:r>
            <a:r>
              <a:rPr lang="en-US" sz="2400" i="1" dirty="0" smtClean="0"/>
              <a:t>a</a:t>
            </a:r>
            <a:r>
              <a:rPr lang="en-US" sz="2400" baseline="-25000" dirty="0" smtClean="0"/>
              <a:t>1</a:t>
            </a:r>
            <a:r>
              <a:rPr lang="en-US" sz="2400" i="1" dirty="0" smtClean="0"/>
              <a:t>a</a:t>
            </a:r>
            <a:r>
              <a:rPr lang="en-US" sz="2400" baseline="-25000" dirty="0" smtClean="0"/>
              <a:t>2</a:t>
            </a:r>
            <a:r>
              <a:rPr lang="en-US" sz="2400" dirty="0" smtClean="0"/>
              <a:t>…</a:t>
            </a:r>
            <a:r>
              <a:rPr lang="en-US" sz="2400" i="1" dirty="0" smtClean="0"/>
              <a:t>a</a:t>
            </a:r>
            <a:r>
              <a:rPr lang="en-US" sz="2400" i="1" baseline="-25000" dirty="0" smtClean="0"/>
              <a:t>n</a:t>
            </a:r>
            <a:r>
              <a:rPr lang="en-US" sz="2400" baseline="-25000" dirty="0" smtClean="0"/>
              <a:t>+1</a:t>
            </a:r>
            <a:r>
              <a:rPr lang="en-US" sz="2400" dirty="0" smtClean="0"/>
              <a:t>.  Since </a:t>
            </a:r>
            <a:r>
              <a:rPr lang="en-US" sz="2400" i="1" dirty="0" smtClean="0"/>
              <a:t>p</a:t>
            </a:r>
            <a:r>
              <a:rPr lang="en-US" sz="2400" dirty="0" smtClean="0"/>
              <a:t> is a prime, </a:t>
            </a:r>
            <a:r>
              <a:rPr lang="en-US" sz="2400" dirty="0" err="1"/>
              <a:t>gcd</a:t>
            </a:r>
            <a:r>
              <a:rPr lang="en-US" sz="2400" dirty="0"/>
              <a:t> (</a:t>
            </a:r>
            <a:r>
              <a:rPr lang="en-US" sz="2400" i="1" dirty="0"/>
              <a:t>p</a:t>
            </a:r>
            <a:r>
              <a:rPr lang="en-US" sz="2400" dirty="0"/>
              <a:t>, </a:t>
            </a:r>
            <a:r>
              <a:rPr lang="en-US" sz="2400" i="1" dirty="0"/>
              <a:t>a</a:t>
            </a:r>
            <a:r>
              <a:rPr lang="en-US" sz="2400" i="1" baseline="-25000" dirty="0"/>
              <a:t>n</a:t>
            </a:r>
            <a:r>
              <a:rPr lang="en-US" sz="2400" baseline="-25000" dirty="0"/>
              <a:t>+1</a:t>
            </a:r>
            <a:r>
              <a:rPr lang="en-US" sz="2400" dirty="0" smtClean="0"/>
              <a:t>) = 1 or </a:t>
            </a:r>
            <a:r>
              <a:rPr lang="en-US" sz="2400" dirty="0" err="1"/>
              <a:t>gcd</a:t>
            </a:r>
            <a:r>
              <a:rPr lang="en-US" sz="2400" dirty="0"/>
              <a:t> (</a:t>
            </a:r>
            <a:r>
              <a:rPr lang="en-US" sz="2400" i="1" dirty="0"/>
              <a:t>p</a:t>
            </a:r>
            <a:r>
              <a:rPr lang="en-US" sz="2400" dirty="0"/>
              <a:t>, </a:t>
            </a:r>
            <a:r>
              <a:rPr lang="en-US" sz="2400" i="1" dirty="0"/>
              <a:t>a</a:t>
            </a:r>
            <a:r>
              <a:rPr lang="en-US" sz="2400" i="1" baseline="-25000" dirty="0"/>
              <a:t>n</a:t>
            </a:r>
            <a:r>
              <a:rPr lang="en-US" sz="2400" baseline="-25000" dirty="0"/>
              <a:t>+1</a:t>
            </a:r>
            <a:r>
              <a:rPr lang="en-US" sz="2400" dirty="0" smtClean="0"/>
              <a:t>) = </a:t>
            </a:r>
            <a:r>
              <a:rPr lang="en-US" sz="2400" i="1" dirty="0" smtClean="0"/>
              <a:t>p</a:t>
            </a:r>
            <a:r>
              <a:rPr lang="en-US" sz="2400" dirty="0" smtClean="0"/>
              <a:t>.</a:t>
            </a:r>
          </a:p>
          <a:p>
            <a:pPr marL="0" indent="0">
              <a:buNone/>
            </a:pPr>
            <a:endParaRPr lang="en-US" sz="1100" dirty="0" smtClean="0"/>
          </a:p>
          <a:p>
            <a:pPr marL="0" indent="0">
              <a:buNone/>
            </a:pPr>
            <a:r>
              <a:rPr lang="en-US" sz="2400" dirty="0" smtClean="0"/>
              <a:t>If</a:t>
            </a:r>
            <a:r>
              <a:rPr lang="en-US" sz="2400" dirty="0"/>
              <a:t> </a:t>
            </a:r>
            <a:r>
              <a:rPr lang="en-US" sz="2400" dirty="0" err="1"/>
              <a:t>gcd</a:t>
            </a:r>
            <a:r>
              <a:rPr lang="en-US" sz="2400" dirty="0"/>
              <a:t> (</a:t>
            </a:r>
            <a:r>
              <a:rPr lang="en-US" sz="2400" i="1" dirty="0"/>
              <a:t>p</a:t>
            </a:r>
            <a:r>
              <a:rPr lang="en-US" sz="2400" dirty="0"/>
              <a:t>, </a:t>
            </a:r>
            <a:r>
              <a:rPr lang="en-US" sz="2400" i="1" dirty="0"/>
              <a:t>a</a:t>
            </a:r>
            <a:r>
              <a:rPr lang="en-US" sz="2400" i="1" baseline="-25000" dirty="0"/>
              <a:t>n</a:t>
            </a:r>
            <a:r>
              <a:rPr lang="en-US" sz="2400" baseline="-25000" dirty="0"/>
              <a:t>+1</a:t>
            </a:r>
            <a:r>
              <a:rPr lang="en-US" sz="2400" dirty="0" smtClean="0"/>
              <a:t>) = 1, i.e., </a:t>
            </a:r>
            <a:r>
              <a:rPr lang="en-US" sz="2400" i="1" dirty="0" smtClean="0"/>
              <a:t>p</a:t>
            </a:r>
            <a:r>
              <a:rPr lang="en-US" sz="2400" dirty="0" smtClean="0"/>
              <a:t> and </a:t>
            </a:r>
            <a:r>
              <a:rPr lang="en-US" sz="2400" i="1" dirty="0" smtClean="0"/>
              <a:t>a</a:t>
            </a:r>
            <a:r>
              <a:rPr lang="en-US" sz="2400" i="1" baseline="-25000" dirty="0" smtClean="0"/>
              <a:t>n</a:t>
            </a:r>
            <a:r>
              <a:rPr lang="en-US" sz="2400" baseline="-25000" dirty="0" smtClean="0"/>
              <a:t>+1</a:t>
            </a:r>
            <a:r>
              <a:rPr lang="en-US" sz="2400" dirty="0" smtClean="0"/>
              <a:t> is relatively prime, then </a:t>
            </a:r>
          </a:p>
          <a:p>
            <a:pPr marL="0" indent="0">
              <a:buNone/>
            </a:pPr>
            <a:r>
              <a:rPr lang="en-US" sz="2400" i="1" dirty="0" smtClean="0"/>
              <a:t>p </a:t>
            </a:r>
            <a:r>
              <a:rPr lang="en-US" sz="2400" dirty="0" smtClean="0"/>
              <a:t>| </a:t>
            </a:r>
            <a:r>
              <a:rPr lang="en-US" sz="2400" i="1" dirty="0" smtClean="0"/>
              <a:t>a</a:t>
            </a:r>
            <a:r>
              <a:rPr lang="en-US" sz="2400" baseline="-25000" dirty="0" smtClean="0"/>
              <a:t>1</a:t>
            </a:r>
            <a:r>
              <a:rPr lang="en-US" sz="2400" i="1" dirty="0" smtClean="0"/>
              <a:t>a</a:t>
            </a:r>
            <a:r>
              <a:rPr lang="en-US" sz="2400" baseline="-25000" dirty="0" smtClean="0"/>
              <a:t>2</a:t>
            </a:r>
            <a:r>
              <a:rPr lang="en-US" sz="2400" dirty="0" smtClean="0"/>
              <a:t>…</a:t>
            </a:r>
            <a:r>
              <a:rPr lang="en-US" sz="2400" i="1" dirty="0" smtClean="0"/>
              <a:t>a</a:t>
            </a:r>
            <a:r>
              <a:rPr lang="en-US" sz="2400" i="1" baseline="-25000" dirty="0" smtClean="0"/>
              <a:t>n</a:t>
            </a:r>
            <a:r>
              <a:rPr lang="en-US" sz="2400" dirty="0" smtClean="0"/>
              <a:t>. The conclusion follows from the induction hypothesis.  </a:t>
            </a:r>
          </a:p>
          <a:p>
            <a:pPr marL="0" indent="0">
              <a:buNone/>
            </a:pPr>
            <a:r>
              <a:rPr lang="en-US" sz="2400" dirty="0" smtClean="0"/>
              <a:t>If </a:t>
            </a:r>
            <a:r>
              <a:rPr lang="en-US" sz="2400" dirty="0" err="1" smtClean="0"/>
              <a:t>gcd</a:t>
            </a:r>
            <a:r>
              <a:rPr lang="en-US" sz="2400" dirty="0" smtClean="0"/>
              <a:t> (</a:t>
            </a:r>
            <a:r>
              <a:rPr lang="en-US" sz="2400" i="1" dirty="0" smtClean="0"/>
              <a:t>p</a:t>
            </a:r>
            <a:r>
              <a:rPr lang="en-US" sz="2400" dirty="0" smtClean="0"/>
              <a:t>, </a:t>
            </a:r>
            <a:r>
              <a:rPr lang="en-US" sz="2400" i="1" dirty="0" smtClean="0"/>
              <a:t>a</a:t>
            </a:r>
            <a:r>
              <a:rPr lang="en-US" sz="2400" i="1" baseline="-25000" dirty="0" smtClean="0"/>
              <a:t>n</a:t>
            </a:r>
            <a:r>
              <a:rPr lang="en-US" sz="2400" baseline="-25000" dirty="0" smtClean="0"/>
              <a:t>+1</a:t>
            </a:r>
            <a:r>
              <a:rPr lang="en-US" sz="2400" dirty="0" smtClean="0"/>
              <a:t>) = </a:t>
            </a:r>
            <a:r>
              <a:rPr lang="en-US" sz="2400" i="1" dirty="0" smtClean="0"/>
              <a:t>p</a:t>
            </a:r>
            <a:r>
              <a:rPr lang="en-US" sz="2400" dirty="0" smtClean="0"/>
              <a:t>, then </a:t>
            </a:r>
            <a:r>
              <a:rPr lang="en-US" sz="2400" i="1" dirty="0" smtClean="0"/>
              <a:t>p</a:t>
            </a:r>
            <a:r>
              <a:rPr lang="en-US" sz="2400" dirty="0" smtClean="0"/>
              <a:t> | </a:t>
            </a:r>
            <a:r>
              <a:rPr lang="en-US" sz="2400" i="1" dirty="0" smtClean="0"/>
              <a:t>a</a:t>
            </a:r>
            <a:r>
              <a:rPr lang="en-US" sz="2400" i="1" baseline="-25000" dirty="0" smtClean="0"/>
              <a:t>n</a:t>
            </a:r>
            <a:r>
              <a:rPr lang="en-US" sz="2400" baseline="-25000" dirty="0" smtClean="0"/>
              <a:t>+1</a:t>
            </a:r>
            <a:r>
              <a:rPr lang="en-US" sz="2400" dirty="0" smtClean="0"/>
              <a:t>.</a:t>
            </a: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30</a:t>
            </a:fld>
            <a:endParaRPr lang="en-CA" dirty="0"/>
          </a:p>
        </p:txBody>
      </p:sp>
    </p:spTree>
    <p:extLst>
      <p:ext uri="{BB962C8B-B14F-4D97-AF65-F5344CB8AC3E}">
        <p14:creationId xmlns:p14="http://schemas.microsoft.com/office/powerpoint/2010/main" val="28772816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dirty="0" smtClean="0"/>
              <a:t>Fundamental Theorem of Arithmetic</a:t>
            </a:r>
            <a:endParaRPr lang="en-CA" dirty="0"/>
          </a:p>
        </p:txBody>
      </p:sp>
      <p:sp>
        <p:nvSpPr>
          <p:cNvPr id="3" name="Content Placeholder 2"/>
          <p:cNvSpPr>
            <a:spLocks noGrp="1"/>
          </p:cNvSpPr>
          <p:nvPr>
            <p:ph idx="1"/>
          </p:nvPr>
        </p:nvSpPr>
        <p:spPr>
          <a:xfrm>
            <a:off x="381000" y="1981201"/>
            <a:ext cx="8229600" cy="4038600"/>
          </a:xfrm>
        </p:spPr>
        <p:txBody>
          <a:bodyPr/>
          <a:lstStyle/>
          <a:p>
            <a:pPr marL="0" indent="0">
              <a:buNone/>
            </a:pPr>
            <a:r>
              <a:rPr lang="en-US" dirty="0" smtClean="0"/>
              <a:t>Every integer greater than 1 is either a prime, or it can be expressed as a product of powers of primes.  The expression is unique if the primes factors are in decreasing order. </a:t>
            </a:r>
          </a:p>
          <a:p>
            <a:pPr marL="0" indent="0">
              <a:buNone/>
            </a:pPr>
            <a:endParaRPr lang="en-US" dirty="0"/>
          </a:p>
          <a:p>
            <a:pPr marL="0" indent="0">
              <a:buNone/>
            </a:pPr>
            <a:r>
              <a:rPr lang="en-US" dirty="0" smtClean="0"/>
              <a:t>For example, 19 is a prime, and</a:t>
            </a:r>
          </a:p>
          <a:p>
            <a:pPr marL="0" indent="0">
              <a:buNone/>
            </a:pPr>
            <a:r>
              <a:rPr lang="en-US" dirty="0" smtClean="0"/>
              <a:t>2520 = 2</a:t>
            </a:r>
            <a:r>
              <a:rPr lang="en-US" baseline="30000" dirty="0" smtClean="0"/>
              <a:t>3</a:t>
            </a:r>
            <a:r>
              <a:rPr lang="en-US" dirty="0">
                <a:sym typeface="Symbol"/>
              </a:rPr>
              <a:t>  </a:t>
            </a:r>
            <a:r>
              <a:rPr lang="en-US" dirty="0" smtClean="0"/>
              <a:t>3</a:t>
            </a:r>
            <a:r>
              <a:rPr lang="en-US" baseline="30000" dirty="0" smtClean="0"/>
              <a:t>2</a:t>
            </a:r>
            <a:r>
              <a:rPr lang="en-US" dirty="0">
                <a:sym typeface="Symbol"/>
              </a:rPr>
              <a:t>  </a:t>
            </a:r>
            <a:r>
              <a:rPr lang="en-US" dirty="0" smtClean="0"/>
              <a:t>5</a:t>
            </a:r>
            <a:r>
              <a:rPr lang="en-US" dirty="0">
                <a:sym typeface="Symbol"/>
              </a:rPr>
              <a:t> </a:t>
            </a:r>
            <a:r>
              <a:rPr lang="en-US" dirty="0" smtClean="0">
                <a:sym typeface="Symbol"/>
              </a:rPr>
              <a:t> 7.</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31</a:t>
            </a:fld>
            <a:endParaRPr lang="en-CA" dirty="0"/>
          </a:p>
        </p:txBody>
      </p:sp>
    </p:spTree>
    <p:extLst>
      <p:ext uri="{BB962C8B-B14F-4D97-AF65-F5344CB8AC3E}">
        <p14:creationId xmlns:p14="http://schemas.microsoft.com/office/powerpoint/2010/main" val="4263881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US" dirty="0" smtClean="0"/>
              <a:t>Proof of the Fundamental Theorem of Arithmetic</a:t>
            </a:r>
            <a:endParaRPr lang="en-CA" dirty="0"/>
          </a:p>
        </p:txBody>
      </p:sp>
      <p:sp>
        <p:nvSpPr>
          <p:cNvPr id="3" name="Content Placeholder 2"/>
          <p:cNvSpPr>
            <a:spLocks noGrp="1"/>
          </p:cNvSpPr>
          <p:nvPr>
            <p:ph idx="1"/>
          </p:nvPr>
        </p:nvSpPr>
        <p:spPr>
          <a:xfrm>
            <a:off x="457200" y="1752600"/>
            <a:ext cx="8229600" cy="4525963"/>
          </a:xfrm>
        </p:spPr>
        <p:txBody>
          <a:bodyPr>
            <a:normAutofit/>
          </a:bodyPr>
          <a:lstStyle/>
          <a:p>
            <a:pPr marL="0" indent="0">
              <a:buNone/>
            </a:pPr>
            <a:r>
              <a:rPr lang="en-US" sz="2800" dirty="0" smtClean="0"/>
              <a:t>We first prove that every integer </a:t>
            </a:r>
            <a:r>
              <a:rPr lang="en-US" sz="2800" i="1" dirty="0" smtClean="0"/>
              <a:t>n</a:t>
            </a:r>
            <a:r>
              <a:rPr lang="en-US" sz="2800" dirty="0" smtClean="0"/>
              <a:t> &gt; 1 is either a prime or it is a product of powers of primes.</a:t>
            </a:r>
          </a:p>
          <a:p>
            <a:pPr marL="0" indent="0">
              <a:buNone/>
            </a:pPr>
            <a:r>
              <a:rPr lang="en-US" sz="2800" dirty="0" smtClean="0"/>
              <a:t>This is proved by the strong version of mathematical induction.  </a:t>
            </a:r>
          </a:p>
          <a:p>
            <a:pPr marL="0" indent="0">
              <a:buNone/>
            </a:pPr>
            <a:r>
              <a:rPr lang="en-US" sz="2800" dirty="0" smtClean="0"/>
              <a:t>The base case: </a:t>
            </a:r>
            <a:r>
              <a:rPr lang="en-US" sz="2800" i="1" dirty="0" smtClean="0"/>
              <a:t>n</a:t>
            </a:r>
            <a:r>
              <a:rPr lang="en-US" sz="2800" dirty="0" smtClean="0"/>
              <a:t> = 2 is a prime.</a:t>
            </a:r>
          </a:p>
          <a:p>
            <a:pPr marL="0" indent="0">
              <a:buNone/>
            </a:pPr>
            <a:r>
              <a:rPr lang="en-US" sz="2800" dirty="0" smtClean="0"/>
              <a:t>Induction hypothesis:  Assume that </a:t>
            </a:r>
            <a:r>
              <a:rPr lang="en-US" sz="2800" dirty="0"/>
              <a:t>every integer </a:t>
            </a:r>
            <a:r>
              <a:rPr lang="en-US" sz="2800" i="1" dirty="0"/>
              <a:t>k</a:t>
            </a:r>
            <a:r>
              <a:rPr lang="en-US" sz="2800" dirty="0"/>
              <a:t>, 2 </a:t>
            </a:r>
            <a:r>
              <a:rPr lang="en-US" sz="2800" dirty="0">
                <a:sym typeface="Symbol"/>
              </a:rPr>
              <a:t> </a:t>
            </a:r>
            <a:r>
              <a:rPr lang="en-US" sz="2800" i="1" dirty="0">
                <a:sym typeface="Symbol"/>
              </a:rPr>
              <a:t>k </a:t>
            </a:r>
            <a:r>
              <a:rPr lang="en-US" sz="2800" dirty="0">
                <a:sym typeface="Symbol"/>
              </a:rPr>
              <a:t> </a:t>
            </a:r>
            <a:r>
              <a:rPr lang="en-US" sz="2800" i="1" dirty="0">
                <a:sym typeface="Symbol"/>
              </a:rPr>
              <a:t>n </a:t>
            </a:r>
            <a:r>
              <a:rPr lang="en-US" sz="2800" dirty="0" smtClean="0">
                <a:sym typeface="Symbol"/>
              </a:rPr>
              <a:t>is a prime or a product of powers of primes. </a:t>
            </a:r>
          </a:p>
          <a:p>
            <a:pPr marL="0" indent="0">
              <a:buNone/>
            </a:pPr>
            <a:endParaRPr lang="en-US" sz="1050" dirty="0" smtClean="0">
              <a:sym typeface="Symbol"/>
            </a:endParaRPr>
          </a:p>
          <a:p>
            <a:pPr marL="0" indent="0">
              <a:buNone/>
            </a:pPr>
            <a:r>
              <a:rPr lang="en-US" sz="2800" dirty="0" smtClean="0">
                <a:sym typeface="Symbol"/>
              </a:rPr>
              <a:t>We want to prove that integer </a:t>
            </a:r>
            <a:r>
              <a:rPr lang="en-US" sz="2800" i="1" dirty="0" smtClean="0">
                <a:sym typeface="Symbol"/>
              </a:rPr>
              <a:t>n</a:t>
            </a:r>
            <a:r>
              <a:rPr lang="en-US" sz="2800" dirty="0" smtClean="0">
                <a:sym typeface="Symbol"/>
              </a:rPr>
              <a:t> + 1 </a:t>
            </a:r>
            <a:r>
              <a:rPr lang="en-US" sz="2800" dirty="0">
                <a:sym typeface="Symbol"/>
              </a:rPr>
              <a:t>is a prime or a product of powers of primes</a:t>
            </a:r>
            <a:r>
              <a:rPr lang="en-US" sz="2800" dirty="0" smtClean="0">
                <a:sym typeface="Symbol"/>
              </a:rPr>
              <a:t>.</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32</a:t>
            </a:fld>
            <a:endParaRPr lang="en-CA" dirty="0"/>
          </a:p>
        </p:txBody>
      </p:sp>
    </p:spTree>
    <p:extLst>
      <p:ext uri="{BB962C8B-B14F-4D97-AF65-F5344CB8AC3E}">
        <p14:creationId xmlns:p14="http://schemas.microsoft.com/office/powerpoint/2010/main" val="36291061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If </a:t>
            </a:r>
            <a:r>
              <a:rPr lang="en-US" i="1" dirty="0" smtClean="0"/>
              <a:t>n</a:t>
            </a:r>
            <a:r>
              <a:rPr lang="en-US" dirty="0" smtClean="0"/>
              <a:t> + 1 is a prime, the conclusion is true.</a:t>
            </a:r>
          </a:p>
          <a:p>
            <a:pPr marL="0" indent="0">
              <a:buNone/>
            </a:pPr>
            <a:endParaRPr lang="en-US" dirty="0" smtClean="0"/>
          </a:p>
          <a:p>
            <a:pPr marL="0" indent="0">
              <a:buNone/>
            </a:pPr>
            <a:r>
              <a:rPr lang="en-US" dirty="0" smtClean="0"/>
              <a:t>If </a:t>
            </a:r>
            <a:r>
              <a:rPr lang="en-US" i="1" dirty="0" smtClean="0"/>
              <a:t>n</a:t>
            </a:r>
            <a:r>
              <a:rPr lang="en-US" dirty="0" smtClean="0"/>
              <a:t> + 1 is not a prime, then </a:t>
            </a:r>
            <a:r>
              <a:rPr lang="en-US" i="1" dirty="0" smtClean="0"/>
              <a:t>n</a:t>
            </a:r>
            <a:r>
              <a:rPr lang="en-US" dirty="0" smtClean="0"/>
              <a:t> + 1 = </a:t>
            </a:r>
            <a:r>
              <a:rPr lang="en-US" i="1" dirty="0" smtClean="0"/>
              <a:t>a </a:t>
            </a:r>
            <a:r>
              <a:rPr lang="en-US" dirty="0" smtClean="0">
                <a:sym typeface="Symbol"/>
              </a:rPr>
              <a:t></a:t>
            </a:r>
            <a:r>
              <a:rPr lang="en-US" i="1" dirty="0" smtClean="0">
                <a:sym typeface="Symbol"/>
              </a:rPr>
              <a:t> </a:t>
            </a:r>
            <a:r>
              <a:rPr lang="en-US" i="1" dirty="0" smtClean="0"/>
              <a:t>b</a:t>
            </a:r>
            <a:r>
              <a:rPr lang="en-US" dirty="0" smtClean="0"/>
              <a:t>, where </a:t>
            </a:r>
            <a:r>
              <a:rPr lang="en-US" i="1" dirty="0" smtClean="0"/>
              <a:t>a</a:t>
            </a:r>
            <a:r>
              <a:rPr lang="en-US" dirty="0" smtClean="0"/>
              <a:t> and </a:t>
            </a:r>
            <a:r>
              <a:rPr lang="en-US" i="1" dirty="0" smtClean="0"/>
              <a:t>b</a:t>
            </a:r>
            <a:r>
              <a:rPr lang="en-US" dirty="0" smtClean="0"/>
              <a:t> are integers, 1 &lt; </a:t>
            </a:r>
            <a:r>
              <a:rPr lang="en-US" i="1" dirty="0" smtClean="0"/>
              <a:t>a </a:t>
            </a:r>
            <a:r>
              <a:rPr lang="en-US" dirty="0">
                <a:sym typeface="Symbol"/>
              </a:rPr>
              <a:t></a:t>
            </a:r>
            <a:r>
              <a:rPr lang="en-US" dirty="0" smtClean="0"/>
              <a:t> </a:t>
            </a:r>
            <a:r>
              <a:rPr lang="en-US" i="1" dirty="0" smtClean="0"/>
              <a:t>n</a:t>
            </a:r>
            <a:r>
              <a:rPr lang="en-US" dirty="0" smtClean="0"/>
              <a:t> and 1 &lt; </a:t>
            </a:r>
            <a:r>
              <a:rPr lang="en-US" i="1" dirty="0" smtClean="0"/>
              <a:t>b</a:t>
            </a:r>
            <a:r>
              <a:rPr lang="en-US" dirty="0" smtClean="0"/>
              <a:t> </a:t>
            </a:r>
            <a:r>
              <a:rPr lang="en-US" dirty="0">
                <a:sym typeface="Symbol"/>
              </a:rPr>
              <a:t></a:t>
            </a:r>
            <a:r>
              <a:rPr lang="en-US" dirty="0"/>
              <a:t> </a:t>
            </a:r>
            <a:r>
              <a:rPr lang="en-US" i="1" dirty="0" smtClean="0"/>
              <a:t>n</a:t>
            </a:r>
            <a:r>
              <a:rPr lang="en-US" dirty="0" smtClean="0"/>
              <a:t>.</a:t>
            </a:r>
            <a:r>
              <a:rPr lang="en-US" i="1" dirty="0" smtClean="0"/>
              <a:t> </a:t>
            </a:r>
            <a:r>
              <a:rPr lang="en-US" dirty="0" smtClean="0"/>
              <a:t>By the induction hypothesis, </a:t>
            </a:r>
            <a:r>
              <a:rPr lang="en-US" i="1" dirty="0" smtClean="0"/>
              <a:t>a</a:t>
            </a:r>
            <a:r>
              <a:rPr lang="en-US" dirty="0" smtClean="0"/>
              <a:t> and </a:t>
            </a:r>
            <a:r>
              <a:rPr lang="en-US" i="1" dirty="0" smtClean="0"/>
              <a:t>b</a:t>
            </a:r>
            <a:r>
              <a:rPr lang="en-US" dirty="0" smtClean="0"/>
              <a:t> can be expressed as products of powers of primes.  Hence, </a:t>
            </a:r>
            <a:r>
              <a:rPr lang="en-US" i="1" dirty="0" smtClean="0"/>
              <a:t>n</a:t>
            </a:r>
            <a:r>
              <a:rPr lang="en-US" dirty="0" smtClean="0"/>
              <a:t> + 1 can be expressed as powers of primes.</a:t>
            </a:r>
          </a:p>
          <a:p>
            <a:pPr marL="0" indent="0">
              <a:buNone/>
            </a:pPr>
            <a:endParaRPr lang="en-US" dirty="0"/>
          </a:p>
          <a:p>
            <a:pPr marL="0" indent="0">
              <a:buNone/>
            </a:pPr>
            <a:r>
              <a:rPr lang="en-US" dirty="0" smtClean="0"/>
              <a:t>  </a:t>
            </a:r>
            <a:endParaRPr lang="en-CA" i="1" dirty="0"/>
          </a:p>
        </p:txBody>
      </p:sp>
      <p:sp>
        <p:nvSpPr>
          <p:cNvPr id="4" name="Slide Number Placeholder 3"/>
          <p:cNvSpPr>
            <a:spLocks noGrp="1"/>
          </p:cNvSpPr>
          <p:nvPr>
            <p:ph type="sldNum" sz="quarter" idx="12"/>
          </p:nvPr>
        </p:nvSpPr>
        <p:spPr/>
        <p:txBody>
          <a:bodyPr/>
          <a:lstStyle/>
          <a:p>
            <a:fld id="{72276046-8B51-49A9-BE4C-45642EECAA5F}" type="slidenum">
              <a:rPr lang="en-CA" smtClean="0"/>
              <a:t>33</a:t>
            </a:fld>
            <a:endParaRPr lang="en-CA" dirty="0"/>
          </a:p>
        </p:txBody>
      </p:sp>
    </p:spTree>
    <p:extLst>
      <p:ext uri="{BB962C8B-B14F-4D97-AF65-F5344CB8AC3E}">
        <p14:creationId xmlns:p14="http://schemas.microsoft.com/office/powerpoint/2010/main" val="23906137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Proof of the Uniqueness</a:t>
            </a:r>
            <a:endParaRPr lang="en-CA" dirty="0"/>
          </a:p>
        </p:txBody>
      </p:sp>
      <p:sp>
        <p:nvSpPr>
          <p:cNvPr id="3" name="Content Placeholder 2"/>
          <p:cNvSpPr>
            <a:spLocks noGrp="1"/>
          </p:cNvSpPr>
          <p:nvPr>
            <p:ph idx="1"/>
          </p:nvPr>
        </p:nvSpPr>
        <p:spPr/>
        <p:txBody>
          <a:bodyPr/>
          <a:lstStyle/>
          <a:p>
            <a:pPr marL="0" indent="0">
              <a:buNone/>
            </a:pPr>
            <a:r>
              <a:rPr lang="en-US" sz="2800" dirty="0" smtClean="0"/>
              <a:t>Next, we want to prove the factorization of an integer </a:t>
            </a:r>
            <a:r>
              <a:rPr lang="en-US" sz="2800" i="1" dirty="0" smtClean="0"/>
              <a:t>n</a:t>
            </a:r>
            <a:r>
              <a:rPr lang="en-US" sz="2800" dirty="0" smtClean="0"/>
              <a:t> &gt; 1 into a product of powers of primes is unique.</a:t>
            </a:r>
          </a:p>
          <a:p>
            <a:pPr marL="0" indent="0">
              <a:buNone/>
            </a:pPr>
            <a:r>
              <a:rPr lang="en-US" sz="2800" dirty="0" smtClean="0"/>
              <a:t>Assume that we have two different factorizations</a:t>
            </a:r>
          </a:p>
          <a:p>
            <a:pPr marL="0" indent="0">
              <a:buNone/>
            </a:pPr>
            <a:endParaRPr lang="en-US" sz="2800" dirty="0"/>
          </a:p>
          <a:p>
            <a:pPr marL="0" indent="0">
              <a:buNone/>
            </a:pPr>
            <a:r>
              <a:rPr lang="en-US" sz="2800" dirty="0" smtClean="0"/>
              <a:t>By cancelling common factors on both sides, we may assume </a:t>
            </a:r>
            <a:r>
              <a:rPr lang="en-US" sz="2800" i="1" dirty="0" smtClean="0"/>
              <a:t>p</a:t>
            </a:r>
            <a:r>
              <a:rPr lang="en-US" sz="2800" baseline="-25000" dirty="0" smtClean="0"/>
              <a:t>1</a:t>
            </a:r>
            <a:r>
              <a:rPr lang="en-US" sz="2800" dirty="0" smtClean="0"/>
              <a:t>, </a:t>
            </a:r>
            <a:r>
              <a:rPr lang="en-US" sz="2800" i="1" dirty="0" smtClean="0"/>
              <a:t>p</a:t>
            </a:r>
            <a:r>
              <a:rPr lang="en-US" sz="2800" baseline="-25000" dirty="0" smtClean="0"/>
              <a:t>2</a:t>
            </a:r>
            <a:r>
              <a:rPr lang="en-US" sz="2800" dirty="0" smtClean="0"/>
              <a:t>, …,</a:t>
            </a:r>
            <a:r>
              <a:rPr lang="en-US" sz="2800" i="1" dirty="0" smtClean="0"/>
              <a:t> </a:t>
            </a:r>
            <a:r>
              <a:rPr lang="en-US" sz="2800" i="1" dirty="0" err="1" smtClean="0"/>
              <a:t>p</a:t>
            </a:r>
            <a:r>
              <a:rPr lang="en-US" sz="2800" i="1" baseline="-25000" dirty="0" err="1" smtClean="0"/>
              <a:t>u</a:t>
            </a:r>
            <a:r>
              <a:rPr lang="en-US" sz="2800" dirty="0" smtClean="0"/>
              <a:t>,</a:t>
            </a:r>
            <a:r>
              <a:rPr lang="en-US" sz="2800" i="1" dirty="0" smtClean="0"/>
              <a:t> q</a:t>
            </a:r>
            <a:r>
              <a:rPr lang="en-US" sz="2800" baseline="-25000" dirty="0" smtClean="0"/>
              <a:t>1</a:t>
            </a:r>
            <a:r>
              <a:rPr lang="en-US" sz="2800" dirty="0" smtClean="0"/>
              <a:t>,</a:t>
            </a:r>
            <a:r>
              <a:rPr lang="en-US" sz="2800" i="1" dirty="0" smtClean="0"/>
              <a:t> q</a:t>
            </a:r>
            <a:r>
              <a:rPr lang="en-US" sz="2800" baseline="-25000" dirty="0" smtClean="0"/>
              <a:t>2</a:t>
            </a:r>
            <a:r>
              <a:rPr lang="en-US" sz="2800" dirty="0" smtClean="0"/>
              <a:t>, … </a:t>
            </a:r>
            <a:r>
              <a:rPr lang="en-US" sz="2800" i="1" dirty="0" smtClean="0"/>
              <a:t>q</a:t>
            </a:r>
            <a:r>
              <a:rPr lang="en-US" sz="2800" i="1" baseline="-25000" dirty="0" smtClean="0"/>
              <a:t>v</a:t>
            </a:r>
            <a:r>
              <a:rPr lang="en-US" sz="2800" dirty="0" smtClean="0"/>
              <a:t>, are all different, and </a:t>
            </a:r>
            <a:r>
              <a:rPr lang="en-US" sz="2800" i="1" dirty="0" smtClean="0"/>
              <a:t>r</a:t>
            </a:r>
            <a:r>
              <a:rPr lang="en-US" sz="2800" baseline="-25000" dirty="0" smtClean="0"/>
              <a:t>1</a:t>
            </a:r>
            <a:r>
              <a:rPr lang="en-US" sz="2800" dirty="0" smtClean="0"/>
              <a:t> </a:t>
            </a:r>
            <a:r>
              <a:rPr lang="en-US" sz="2800" dirty="0" smtClean="0">
                <a:sym typeface="Symbol"/>
              </a:rPr>
              <a:t> 0.</a:t>
            </a:r>
            <a:r>
              <a:rPr lang="en-US" sz="2800" dirty="0" smtClean="0"/>
              <a:t>  Then </a:t>
            </a:r>
            <a:r>
              <a:rPr lang="en-US" sz="2800" i="1" dirty="0" smtClean="0"/>
              <a:t>p</a:t>
            </a:r>
            <a:r>
              <a:rPr lang="en-US" sz="2800" baseline="-25000" dirty="0" smtClean="0"/>
              <a:t>1</a:t>
            </a:r>
            <a:r>
              <a:rPr lang="en-US" sz="2800" dirty="0" smtClean="0"/>
              <a:t> divides one of </a:t>
            </a:r>
            <a:r>
              <a:rPr lang="en-US" sz="2800" i="1" dirty="0" smtClean="0"/>
              <a:t>q</a:t>
            </a:r>
            <a:r>
              <a:rPr lang="en-US" sz="2800" baseline="-25000" dirty="0" smtClean="0"/>
              <a:t>1</a:t>
            </a:r>
            <a:r>
              <a:rPr lang="en-US" sz="2800" dirty="0" smtClean="0"/>
              <a:t>, </a:t>
            </a:r>
            <a:r>
              <a:rPr lang="en-US" sz="2800" i="1" dirty="0" smtClean="0"/>
              <a:t>q</a:t>
            </a:r>
            <a:r>
              <a:rPr lang="en-US" sz="2800" baseline="-25000" dirty="0" smtClean="0"/>
              <a:t>2</a:t>
            </a:r>
            <a:r>
              <a:rPr lang="en-US" sz="2800" dirty="0" smtClean="0"/>
              <a:t>, …, </a:t>
            </a:r>
            <a:r>
              <a:rPr lang="en-US" sz="2800" i="1" dirty="0" smtClean="0"/>
              <a:t>q</a:t>
            </a:r>
            <a:r>
              <a:rPr lang="en-US" sz="2800" i="1" baseline="-25000" dirty="0" smtClean="0"/>
              <a:t>v</a:t>
            </a:r>
            <a:r>
              <a:rPr lang="en-US" sz="2800" dirty="0" smtClean="0"/>
              <a:t>, which is impossible because a prime cannot be a factor of another prime.</a:t>
            </a:r>
            <a:endParaRPr lang="en-US" dirty="0" smtClean="0"/>
          </a:p>
          <a:p>
            <a:pPr marL="0" indent="0">
              <a:buNone/>
            </a:pPr>
            <a:endParaRPr lang="en-US" sz="2800" dirty="0" smtClean="0"/>
          </a:p>
        </p:txBody>
      </p:sp>
      <p:sp>
        <p:nvSpPr>
          <p:cNvPr id="4" name="Slide Number Placeholder 3"/>
          <p:cNvSpPr>
            <a:spLocks noGrp="1"/>
          </p:cNvSpPr>
          <p:nvPr>
            <p:ph type="sldNum" sz="quarter" idx="12"/>
          </p:nvPr>
        </p:nvSpPr>
        <p:spPr/>
        <p:txBody>
          <a:bodyPr/>
          <a:lstStyle/>
          <a:p>
            <a:fld id="{72276046-8B51-49A9-BE4C-45642EECAA5F}" type="slidenum">
              <a:rPr lang="en-CA" smtClean="0"/>
              <a:t>34</a:t>
            </a:fld>
            <a:endParaRPr lang="en-CA" dirty="0"/>
          </a:p>
        </p:txBody>
      </p:sp>
      <p:graphicFrame>
        <p:nvGraphicFramePr>
          <p:cNvPr id="5" name="Object 4"/>
          <p:cNvGraphicFramePr>
            <a:graphicFrameLocks noChangeAspect="1"/>
          </p:cNvGraphicFramePr>
          <p:nvPr>
            <p:extLst>
              <p:ext uri="{D42A27DB-BD31-4B8C-83A1-F6EECF244321}">
                <p14:modId xmlns:p14="http://schemas.microsoft.com/office/powerpoint/2010/main" val="4094235642"/>
              </p:ext>
            </p:extLst>
          </p:nvPr>
        </p:nvGraphicFramePr>
        <p:xfrm>
          <a:off x="2514600" y="3062287"/>
          <a:ext cx="3657600" cy="519113"/>
        </p:xfrm>
        <a:graphic>
          <a:graphicData uri="http://schemas.openxmlformats.org/presentationml/2006/ole">
            <mc:AlternateContent xmlns:mc="http://schemas.openxmlformats.org/markup-compatibility/2006">
              <mc:Choice xmlns:v="urn:schemas-microsoft-com:vml" Requires="v">
                <p:oleObj spid="_x0000_s1047" name="Equation" r:id="rId3" imgW="1701720" imgH="241200" progId="Equation.DSMT4">
                  <p:embed/>
                </p:oleObj>
              </mc:Choice>
              <mc:Fallback>
                <p:oleObj name="Equation" r:id="rId3" imgW="1701720" imgH="241200" progId="Equation.DSMT4">
                  <p:embed/>
                  <p:pic>
                    <p:nvPicPr>
                      <p:cNvPr id="0" name=""/>
                      <p:cNvPicPr/>
                      <p:nvPr/>
                    </p:nvPicPr>
                    <p:blipFill>
                      <a:blip r:embed="rId4"/>
                      <a:stretch>
                        <a:fillRect/>
                      </a:stretch>
                    </p:blipFill>
                    <p:spPr>
                      <a:xfrm>
                        <a:off x="2514600" y="3062287"/>
                        <a:ext cx="3657600" cy="519113"/>
                      </a:xfrm>
                      <a:prstGeom prst="rect">
                        <a:avLst/>
                      </a:prstGeom>
                    </p:spPr>
                  </p:pic>
                </p:oleObj>
              </mc:Fallback>
            </mc:AlternateContent>
          </a:graphicData>
        </a:graphic>
      </p:graphicFrame>
    </p:spTree>
    <p:extLst>
      <p:ext uri="{BB962C8B-B14F-4D97-AF65-F5344CB8AC3E}">
        <p14:creationId xmlns:p14="http://schemas.microsoft.com/office/powerpoint/2010/main" val="3161594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GCD</a:t>
            </a:r>
            <a:r>
              <a:rPr lang="en-US" dirty="0" smtClean="0"/>
              <a:t> and Prime Factor Representation </a:t>
            </a:r>
            <a:endParaRPr lang="en-CA" dirty="0"/>
          </a:p>
        </p:txBody>
      </p:sp>
      <p:sp>
        <p:nvSpPr>
          <p:cNvPr id="3" name="Content Placeholder 2"/>
          <p:cNvSpPr>
            <a:spLocks noGrp="1"/>
          </p:cNvSpPr>
          <p:nvPr>
            <p:ph idx="1"/>
          </p:nvPr>
        </p:nvSpPr>
        <p:spPr/>
        <p:txBody>
          <a:bodyPr/>
          <a:lstStyle/>
          <a:p>
            <a:pPr marL="0" indent="0">
              <a:buNone/>
            </a:pPr>
            <a:r>
              <a:rPr lang="en-US" dirty="0" smtClean="0"/>
              <a:t>If </a:t>
            </a:r>
            <a:r>
              <a:rPr lang="en-US" i="1" dirty="0" smtClean="0"/>
              <a:t>a</a:t>
            </a:r>
            <a:r>
              <a:rPr lang="en-US" dirty="0" smtClean="0"/>
              <a:t> and </a:t>
            </a:r>
            <a:r>
              <a:rPr lang="en-US" i="1" dirty="0" smtClean="0"/>
              <a:t>b</a:t>
            </a:r>
            <a:r>
              <a:rPr lang="en-US" dirty="0" smtClean="0"/>
              <a:t> are two positive integers.  By adding powers of exponent 0, we may assume they are product of the same set of primes.</a:t>
            </a:r>
          </a:p>
          <a:p>
            <a:pPr marL="0" indent="0">
              <a:buNone/>
            </a:pPr>
            <a:endParaRPr lang="en-US" dirty="0"/>
          </a:p>
          <a:p>
            <a:pPr marL="0" indent="0">
              <a:buNone/>
            </a:pPr>
            <a:r>
              <a:rPr lang="en-US" dirty="0" smtClean="0"/>
              <a:t>For example, 168 = 2</a:t>
            </a:r>
            <a:r>
              <a:rPr lang="en-US" baseline="30000" dirty="0"/>
              <a:t>3</a:t>
            </a:r>
            <a:r>
              <a:rPr lang="en-US" baseline="-25000" dirty="0" smtClean="0"/>
              <a:t> </a:t>
            </a:r>
            <a:r>
              <a:rPr lang="en-US" dirty="0">
                <a:sym typeface="Symbol"/>
              </a:rPr>
              <a:t> </a:t>
            </a:r>
            <a:r>
              <a:rPr lang="en-US" dirty="0" smtClean="0">
                <a:sym typeface="Symbol"/>
              </a:rPr>
              <a:t>3</a:t>
            </a:r>
            <a:r>
              <a:rPr lang="en-US" baseline="30000" dirty="0" smtClean="0">
                <a:sym typeface="Symbol"/>
              </a:rPr>
              <a:t>1 </a:t>
            </a:r>
            <a:r>
              <a:rPr lang="en-US" dirty="0" smtClean="0">
                <a:sym typeface="Symbol"/>
              </a:rPr>
              <a:t> 7</a:t>
            </a:r>
            <a:r>
              <a:rPr lang="en-US" baseline="30000" dirty="0" smtClean="0">
                <a:sym typeface="Symbol"/>
              </a:rPr>
              <a:t>1</a:t>
            </a:r>
            <a:r>
              <a:rPr lang="en-US" dirty="0" smtClean="0">
                <a:sym typeface="Symbol"/>
              </a:rPr>
              <a:t>, and 150 = 2</a:t>
            </a:r>
            <a:r>
              <a:rPr lang="en-US" baseline="30000" dirty="0" smtClean="0">
                <a:sym typeface="Symbol"/>
              </a:rPr>
              <a:t>1</a:t>
            </a:r>
            <a:r>
              <a:rPr lang="en-US" dirty="0" smtClean="0"/>
              <a:t> </a:t>
            </a:r>
            <a:r>
              <a:rPr lang="en-US" dirty="0">
                <a:sym typeface="Symbol"/>
              </a:rPr>
              <a:t> </a:t>
            </a:r>
            <a:r>
              <a:rPr lang="en-US" dirty="0" smtClean="0">
                <a:sym typeface="Symbol"/>
              </a:rPr>
              <a:t>3</a:t>
            </a:r>
            <a:r>
              <a:rPr lang="en-US" baseline="30000" dirty="0">
                <a:sym typeface="Symbol"/>
              </a:rPr>
              <a:t>2</a:t>
            </a:r>
            <a:r>
              <a:rPr lang="en-US" baseline="30000" dirty="0" smtClean="0">
                <a:sym typeface="Symbol"/>
              </a:rPr>
              <a:t> </a:t>
            </a:r>
            <a:r>
              <a:rPr lang="en-US" dirty="0" smtClean="0">
                <a:sym typeface="Symbol"/>
              </a:rPr>
              <a:t> 5</a:t>
            </a:r>
            <a:r>
              <a:rPr lang="en-US" baseline="30000" dirty="0" smtClean="0">
                <a:sym typeface="Symbol"/>
              </a:rPr>
              <a:t>2</a:t>
            </a:r>
            <a:r>
              <a:rPr lang="en-US" dirty="0" smtClean="0">
                <a:sym typeface="Symbol"/>
              </a:rPr>
              <a:t>.  We may write both integers as products of powers of 2, 3 and 5:  168 = </a:t>
            </a:r>
            <a:r>
              <a:rPr lang="en-US" dirty="0"/>
              <a:t>2</a:t>
            </a:r>
            <a:r>
              <a:rPr lang="en-US" baseline="30000" dirty="0"/>
              <a:t>3</a:t>
            </a:r>
            <a:r>
              <a:rPr lang="en-US" baseline="-25000" dirty="0"/>
              <a:t> </a:t>
            </a:r>
            <a:r>
              <a:rPr lang="en-US" dirty="0">
                <a:sym typeface="Symbol"/>
              </a:rPr>
              <a:t> 3</a:t>
            </a:r>
            <a:r>
              <a:rPr lang="en-US" baseline="30000" dirty="0">
                <a:sym typeface="Symbol"/>
              </a:rPr>
              <a:t>1 </a:t>
            </a:r>
            <a:r>
              <a:rPr lang="en-US" dirty="0">
                <a:sym typeface="Symbol"/>
              </a:rPr>
              <a:t> </a:t>
            </a:r>
            <a:r>
              <a:rPr lang="en-US" dirty="0" smtClean="0">
                <a:sym typeface="Symbol"/>
              </a:rPr>
              <a:t>5</a:t>
            </a:r>
            <a:r>
              <a:rPr lang="en-US" baseline="30000" dirty="0" smtClean="0">
                <a:sym typeface="Symbol"/>
              </a:rPr>
              <a:t>0 </a:t>
            </a:r>
            <a:r>
              <a:rPr lang="en-US" dirty="0" smtClean="0">
                <a:sym typeface="Symbol"/>
              </a:rPr>
              <a:t> </a:t>
            </a:r>
            <a:r>
              <a:rPr lang="en-US" dirty="0">
                <a:sym typeface="Symbol"/>
              </a:rPr>
              <a:t>7</a:t>
            </a:r>
            <a:r>
              <a:rPr lang="en-US" baseline="30000" dirty="0">
                <a:sym typeface="Symbol"/>
              </a:rPr>
              <a:t>1</a:t>
            </a:r>
            <a:r>
              <a:rPr lang="en-US" dirty="0" smtClean="0">
                <a:sym typeface="Symbol"/>
              </a:rPr>
              <a:t>, and </a:t>
            </a:r>
            <a:r>
              <a:rPr lang="en-US" dirty="0">
                <a:sym typeface="Symbol"/>
              </a:rPr>
              <a:t>150 = 2</a:t>
            </a:r>
            <a:r>
              <a:rPr lang="en-US" baseline="30000" dirty="0">
                <a:sym typeface="Symbol"/>
              </a:rPr>
              <a:t>1</a:t>
            </a:r>
            <a:r>
              <a:rPr lang="en-US" dirty="0"/>
              <a:t> </a:t>
            </a:r>
            <a:r>
              <a:rPr lang="en-US" dirty="0">
                <a:sym typeface="Symbol"/>
              </a:rPr>
              <a:t> 3</a:t>
            </a:r>
            <a:r>
              <a:rPr lang="en-US" baseline="30000" dirty="0">
                <a:sym typeface="Symbol"/>
              </a:rPr>
              <a:t>2 </a:t>
            </a:r>
            <a:r>
              <a:rPr lang="en-US" dirty="0">
                <a:sym typeface="Symbol"/>
              </a:rPr>
              <a:t> 5</a:t>
            </a:r>
            <a:r>
              <a:rPr lang="en-US" baseline="30000" dirty="0">
                <a:sym typeface="Symbol"/>
              </a:rPr>
              <a:t>2 </a:t>
            </a:r>
            <a:r>
              <a:rPr lang="en-US" dirty="0" smtClean="0">
                <a:sym typeface="Symbol"/>
              </a:rPr>
              <a:t> 7</a:t>
            </a:r>
            <a:r>
              <a:rPr lang="en-US" baseline="30000" dirty="0">
                <a:sym typeface="Symbol"/>
              </a:rPr>
              <a:t>0</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35</a:t>
            </a:fld>
            <a:endParaRPr lang="en-CA" dirty="0"/>
          </a:p>
        </p:txBody>
      </p:sp>
    </p:spTree>
    <p:extLst>
      <p:ext uri="{BB962C8B-B14F-4D97-AF65-F5344CB8AC3E}">
        <p14:creationId xmlns:p14="http://schemas.microsoft.com/office/powerpoint/2010/main" val="711067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Let                             and                           .  Then </a:t>
            </a:r>
          </a:p>
          <a:p>
            <a:pPr marL="0" indent="0">
              <a:buNone/>
            </a:pPr>
            <a:endParaRPr lang="en-US" dirty="0"/>
          </a:p>
          <a:p>
            <a:pPr marL="0" indent="0">
              <a:buNone/>
            </a:pPr>
            <a:r>
              <a:rPr lang="en-US" dirty="0" err="1" smtClean="0"/>
              <a:t>gcd</a:t>
            </a:r>
            <a:r>
              <a:rPr lang="en-US" dirty="0" smtClean="0"/>
              <a:t> (</a:t>
            </a:r>
            <a:r>
              <a:rPr lang="en-US" i="1" dirty="0" smtClean="0"/>
              <a:t>a</a:t>
            </a:r>
            <a:r>
              <a:rPr lang="en-US" dirty="0" smtClean="0"/>
              <a:t>, </a:t>
            </a:r>
            <a:r>
              <a:rPr lang="en-US" i="1" dirty="0" smtClean="0"/>
              <a:t>b</a:t>
            </a:r>
            <a:r>
              <a:rPr lang="en-US" dirty="0" smtClean="0"/>
              <a:t>) =                                            .</a:t>
            </a:r>
          </a:p>
          <a:p>
            <a:pPr marL="0" indent="0">
              <a:buNone/>
            </a:pPr>
            <a:endParaRPr lang="en-US" dirty="0"/>
          </a:p>
          <a:p>
            <a:pPr marL="0" indent="0">
              <a:buNone/>
            </a:pPr>
            <a:r>
              <a:rPr lang="en-US" dirty="0" smtClean="0"/>
              <a:t>For example,</a:t>
            </a:r>
          </a:p>
          <a:p>
            <a:pPr marL="0" indent="0">
              <a:buNone/>
            </a:pPr>
            <a:r>
              <a:rPr lang="en-US" dirty="0" smtClean="0"/>
              <a:t> </a:t>
            </a:r>
          </a:p>
          <a:p>
            <a:pPr marL="0" indent="0">
              <a:buNone/>
            </a:pPr>
            <a:r>
              <a:rPr lang="en-US" dirty="0" err="1" smtClean="0"/>
              <a:t>gcd</a:t>
            </a:r>
            <a:r>
              <a:rPr lang="en-US" dirty="0" smtClean="0"/>
              <a:t> (168, 150) = 2</a:t>
            </a:r>
            <a:r>
              <a:rPr lang="en-US" baseline="30000" dirty="0" smtClean="0"/>
              <a:t>min(3, 1)</a:t>
            </a:r>
            <a:r>
              <a:rPr lang="en-US" dirty="0" smtClean="0"/>
              <a:t>3</a:t>
            </a:r>
            <a:r>
              <a:rPr lang="en-US" baseline="30000" dirty="0" smtClean="0"/>
              <a:t>min(1, 1)</a:t>
            </a:r>
            <a:r>
              <a:rPr lang="en-US" dirty="0" smtClean="0"/>
              <a:t>5</a:t>
            </a:r>
            <a:r>
              <a:rPr lang="en-US" baseline="30000" dirty="0" smtClean="0"/>
              <a:t>min(0,</a:t>
            </a:r>
            <a:r>
              <a:rPr lang="en-US" dirty="0" smtClean="0"/>
              <a:t> </a:t>
            </a:r>
            <a:r>
              <a:rPr lang="en-US" baseline="30000" dirty="0" smtClean="0"/>
              <a:t>2)</a:t>
            </a:r>
            <a:r>
              <a:rPr lang="en-US" dirty="0" smtClean="0"/>
              <a:t>7</a:t>
            </a:r>
            <a:r>
              <a:rPr lang="en-US" baseline="30000" dirty="0" smtClean="0"/>
              <a:t>min(1, 0)</a:t>
            </a:r>
            <a:r>
              <a:rPr lang="en-US" dirty="0" smtClean="0"/>
              <a:t> = 2</a:t>
            </a:r>
            <a:r>
              <a:rPr lang="en-US" baseline="30000" dirty="0" smtClean="0"/>
              <a:t>1</a:t>
            </a:r>
            <a:r>
              <a:rPr lang="en-US" dirty="0" smtClean="0"/>
              <a:t>3</a:t>
            </a:r>
            <a:r>
              <a:rPr lang="en-US" baseline="30000" dirty="0" smtClean="0"/>
              <a:t>1</a:t>
            </a:r>
            <a:r>
              <a:rPr lang="en-US" dirty="0" smtClean="0"/>
              <a:t>5</a:t>
            </a:r>
            <a:r>
              <a:rPr lang="en-US" baseline="30000" dirty="0" smtClean="0"/>
              <a:t>0</a:t>
            </a:r>
            <a:r>
              <a:rPr lang="en-US" dirty="0" smtClean="0"/>
              <a:t>7</a:t>
            </a:r>
            <a:r>
              <a:rPr lang="en-US" baseline="30000" dirty="0" smtClean="0"/>
              <a:t>0</a:t>
            </a:r>
            <a:r>
              <a:rPr lang="en-US" dirty="0" smtClean="0"/>
              <a:t> = 6.  </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36</a:t>
            </a:fld>
            <a:endParaRPr lang="en-CA" dirty="0"/>
          </a:p>
        </p:txBody>
      </p:sp>
      <p:graphicFrame>
        <p:nvGraphicFramePr>
          <p:cNvPr id="5" name="Object 4"/>
          <p:cNvGraphicFramePr>
            <a:graphicFrameLocks noChangeAspect="1"/>
          </p:cNvGraphicFramePr>
          <p:nvPr>
            <p:extLst>
              <p:ext uri="{D42A27DB-BD31-4B8C-83A1-F6EECF244321}">
                <p14:modId xmlns:p14="http://schemas.microsoft.com/office/powerpoint/2010/main" val="3993561050"/>
              </p:ext>
            </p:extLst>
          </p:nvPr>
        </p:nvGraphicFramePr>
        <p:xfrm>
          <a:off x="1209675" y="762000"/>
          <a:ext cx="2524125" cy="577850"/>
        </p:xfrm>
        <a:graphic>
          <a:graphicData uri="http://schemas.openxmlformats.org/presentationml/2006/ole">
            <mc:AlternateContent xmlns:mc="http://schemas.openxmlformats.org/markup-compatibility/2006">
              <mc:Choice xmlns:v="urn:schemas-microsoft-com:vml" Requires="v">
                <p:oleObj spid="_x0000_s4120" name="Equation" r:id="rId3" imgW="1054080" imgH="241200" progId="Equation.DSMT4">
                  <p:embed/>
                </p:oleObj>
              </mc:Choice>
              <mc:Fallback>
                <p:oleObj name="Equation" r:id="rId3" imgW="1054080" imgH="241200" progId="Equation.DSMT4">
                  <p:embed/>
                  <p:pic>
                    <p:nvPicPr>
                      <p:cNvPr id="0" name="Object 4"/>
                      <p:cNvPicPr>
                        <a:picLocks noChangeAspect="1" noChangeArrowheads="1"/>
                      </p:cNvPicPr>
                      <p:nvPr/>
                    </p:nvPicPr>
                    <p:blipFill>
                      <a:blip r:embed="rId4"/>
                      <a:srcRect/>
                      <a:stretch>
                        <a:fillRect/>
                      </a:stretch>
                    </p:blipFill>
                    <p:spPr bwMode="auto">
                      <a:xfrm>
                        <a:off x="1209675" y="762000"/>
                        <a:ext cx="25241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805698594"/>
              </p:ext>
            </p:extLst>
          </p:nvPr>
        </p:nvGraphicFramePr>
        <p:xfrm>
          <a:off x="4464050" y="793750"/>
          <a:ext cx="2433638" cy="577850"/>
        </p:xfrm>
        <a:graphic>
          <a:graphicData uri="http://schemas.openxmlformats.org/presentationml/2006/ole">
            <mc:AlternateContent xmlns:mc="http://schemas.openxmlformats.org/markup-compatibility/2006">
              <mc:Choice xmlns:v="urn:schemas-microsoft-com:vml" Requires="v">
                <p:oleObj spid="_x0000_s4121" name="Equation" r:id="rId5" imgW="1015920" imgH="241200" progId="Equation.DSMT4">
                  <p:embed/>
                </p:oleObj>
              </mc:Choice>
              <mc:Fallback>
                <p:oleObj name="Equation" r:id="rId5" imgW="1015920" imgH="241200" progId="Equation.DSMT4">
                  <p:embed/>
                  <p:pic>
                    <p:nvPicPr>
                      <p:cNvPr id="0" name="Object 4"/>
                      <p:cNvPicPr>
                        <a:picLocks noChangeAspect="1" noChangeArrowheads="1"/>
                      </p:cNvPicPr>
                      <p:nvPr/>
                    </p:nvPicPr>
                    <p:blipFill>
                      <a:blip r:embed="rId6"/>
                      <a:srcRect/>
                      <a:stretch>
                        <a:fillRect/>
                      </a:stretch>
                    </p:blipFill>
                    <p:spPr bwMode="auto">
                      <a:xfrm>
                        <a:off x="4464050" y="793750"/>
                        <a:ext cx="2433638"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755696937"/>
              </p:ext>
            </p:extLst>
          </p:nvPr>
        </p:nvGraphicFramePr>
        <p:xfrm>
          <a:off x="2371725" y="1936750"/>
          <a:ext cx="4135438" cy="577850"/>
        </p:xfrm>
        <a:graphic>
          <a:graphicData uri="http://schemas.openxmlformats.org/presentationml/2006/ole">
            <mc:AlternateContent xmlns:mc="http://schemas.openxmlformats.org/markup-compatibility/2006">
              <mc:Choice xmlns:v="urn:schemas-microsoft-com:vml" Requires="v">
                <p:oleObj spid="_x0000_s4122" name="Equation" r:id="rId7" imgW="1726920" imgH="241200" progId="Equation.DSMT4">
                  <p:embed/>
                </p:oleObj>
              </mc:Choice>
              <mc:Fallback>
                <p:oleObj name="Equation" r:id="rId7" imgW="1726920" imgH="241200" progId="Equation.DSMT4">
                  <p:embed/>
                  <p:pic>
                    <p:nvPicPr>
                      <p:cNvPr id="0" name="Object 4"/>
                      <p:cNvPicPr>
                        <a:picLocks noChangeAspect="1" noChangeArrowheads="1"/>
                      </p:cNvPicPr>
                      <p:nvPr/>
                    </p:nvPicPr>
                    <p:blipFill>
                      <a:blip r:embed="rId8"/>
                      <a:srcRect/>
                      <a:stretch>
                        <a:fillRect/>
                      </a:stretch>
                    </p:blipFill>
                    <p:spPr bwMode="auto">
                      <a:xfrm>
                        <a:off x="2371725" y="1936750"/>
                        <a:ext cx="4135438"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38806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Least Common Multiplier</a:t>
            </a:r>
            <a:endParaRPr lang="en-CA"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a</a:t>
            </a:r>
            <a:r>
              <a:rPr lang="en-US" dirty="0" smtClean="0"/>
              <a:t> and </a:t>
            </a:r>
            <a:r>
              <a:rPr lang="en-US" i="1" dirty="0" smtClean="0"/>
              <a:t>b</a:t>
            </a:r>
            <a:r>
              <a:rPr lang="en-US" dirty="0" smtClean="0"/>
              <a:t> be two positive integers.  The least common multiplier of </a:t>
            </a:r>
            <a:r>
              <a:rPr lang="en-US" i="1" dirty="0" smtClean="0"/>
              <a:t>a</a:t>
            </a:r>
            <a:r>
              <a:rPr lang="en-US" dirty="0" smtClean="0"/>
              <a:t> and </a:t>
            </a:r>
            <a:r>
              <a:rPr lang="en-US" i="1" dirty="0" smtClean="0"/>
              <a:t>b</a:t>
            </a:r>
            <a:r>
              <a:rPr lang="en-US" dirty="0" smtClean="0"/>
              <a:t> is the smallest positive integer </a:t>
            </a:r>
            <a:r>
              <a:rPr lang="en-US" i="1" dirty="0" smtClean="0"/>
              <a:t>N</a:t>
            </a:r>
            <a:r>
              <a:rPr lang="en-US" dirty="0" smtClean="0"/>
              <a:t> such that </a:t>
            </a:r>
            <a:r>
              <a:rPr lang="en-US" i="1" dirty="0" smtClean="0"/>
              <a:t>a</a:t>
            </a:r>
            <a:r>
              <a:rPr lang="en-US" dirty="0" smtClean="0"/>
              <a:t> | </a:t>
            </a:r>
            <a:r>
              <a:rPr lang="en-US" i="1" dirty="0" smtClean="0"/>
              <a:t>N</a:t>
            </a:r>
            <a:r>
              <a:rPr lang="en-US" dirty="0" smtClean="0"/>
              <a:t> and </a:t>
            </a:r>
            <a:r>
              <a:rPr lang="en-US" i="1" dirty="0" smtClean="0"/>
              <a:t>b</a:t>
            </a:r>
            <a:r>
              <a:rPr lang="en-US" dirty="0" smtClean="0"/>
              <a:t> | </a:t>
            </a:r>
            <a:r>
              <a:rPr lang="en-US" i="1" dirty="0" smtClean="0"/>
              <a:t>n</a:t>
            </a:r>
            <a:r>
              <a:rPr lang="en-US" dirty="0" smtClean="0"/>
              <a:t>, denoted by lcm (</a:t>
            </a:r>
            <a:r>
              <a:rPr lang="en-US" i="1" dirty="0" smtClean="0"/>
              <a:t>a</a:t>
            </a:r>
            <a:r>
              <a:rPr lang="en-US" dirty="0" smtClean="0"/>
              <a:t>, </a:t>
            </a:r>
            <a:r>
              <a:rPr lang="en-US" i="1" dirty="0" smtClean="0"/>
              <a:t>b</a:t>
            </a:r>
            <a:r>
              <a:rPr lang="en-US" dirty="0" smtClean="0"/>
              <a:t>).</a:t>
            </a:r>
          </a:p>
          <a:p>
            <a:pPr marL="0" indent="0">
              <a:buNone/>
            </a:pPr>
            <a:endParaRPr lang="en-US" sz="1200" dirty="0"/>
          </a:p>
          <a:p>
            <a:pPr marL="0" indent="0">
              <a:buNone/>
            </a:pPr>
            <a:r>
              <a:rPr lang="en-US" dirty="0" smtClean="0"/>
              <a:t>If </a:t>
            </a:r>
            <a:r>
              <a:rPr lang="en-US" i="1" dirty="0" smtClean="0"/>
              <a:t>a</a:t>
            </a:r>
            <a:r>
              <a:rPr lang="en-US" dirty="0" smtClean="0"/>
              <a:t> and </a:t>
            </a:r>
            <a:r>
              <a:rPr lang="en-US" i="1" dirty="0" smtClean="0"/>
              <a:t>b</a:t>
            </a:r>
            <a:r>
              <a:rPr lang="en-US" dirty="0" smtClean="0"/>
              <a:t> are expressed as products of powers of the same set of primes,                             </a:t>
            </a:r>
            <a:r>
              <a:rPr lang="en-US" dirty="0"/>
              <a:t>and                           </a:t>
            </a:r>
            <a:r>
              <a:rPr lang="en-US" dirty="0" smtClean="0"/>
              <a:t>    </a:t>
            </a:r>
          </a:p>
          <a:p>
            <a:pPr marL="0" indent="0">
              <a:buNone/>
            </a:pPr>
            <a:r>
              <a:rPr lang="en-US" dirty="0"/>
              <a:t> </a:t>
            </a:r>
            <a:r>
              <a:rPr lang="en-US" dirty="0" smtClean="0"/>
              <a:t>                       .  Then </a:t>
            </a:r>
          </a:p>
          <a:p>
            <a:pPr marL="0" indent="0">
              <a:buNone/>
            </a:pPr>
            <a:r>
              <a:rPr lang="en-US" dirty="0"/>
              <a:t> </a:t>
            </a:r>
            <a:r>
              <a:rPr lang="en-US" dirty="0" smtClean="0"/>
              <a:t>         lcm (</a:t>
            </a:r>
            <a:r>
              <a:rPr lang="en-US" i="1" dirty="0" smtClean="0"/>
              <a:t>a</a:t>
            </a:r>
            <a:r>
              <a:rPr lang="en-US" dirty="0" smtClean="0"/>
              <a:t>, </a:t>
            </a:r>
            <a:r>
              <a:rPr lang="en-US" i="1" dirty="0" smtClean="0"/>
              <a:t>b</a:t>
            </a:r>
            <a:r>
              <a:rPr lang="en-US" dirty="0" smtClean="0"/>
              <a:t>) = </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37</a:t>
            </a:fld>
            <a:endParaRPr lang="en-CA" dirty="0"/>
          </a:p>
        </p:txBody>
      </p:sp>
      <p:graphicFrame>
        <p:nvGraphicFramePr>
          <p:cNvPr id="5" name="Object 4"/>
          <p:cNvGraphicFramePr>
            <a:graphicFrameLocks noChangeAspect="1"/>
          </p:cNvGraphicFramePr>
          <p:nvPr>
            <p:extLst>
              <p:ext uri="{D42A27DB-BD31-4B8C-83A1-F6EECF244321}">
                <p14:modId xmlns:p14="http://schemas.microsoft.com/office/powerpoint/2010/main" val="1693962959"/>
              </p:ext>
            </p:extLst>
          </p:nvPr>
        </p:nvGraphicFramePr>
        <p:xfrm>
          <a:off x="4876800" y="4375150"/>
          <a:ext cx="2524125" cy="577850"/>
        </p:xfrm>
        <a:graphic>
          <a:graphicData uri="http://schemas.openxmlformats.org/presentationml/2006/ole">
            <mc:AlternateContent xmlns:mc="http://schemas.openxmlformats.org/markup-compatibility/2006">
              <mc:Choice xmlns:v="urn:schemas-microsoft-com:vml" Requires="v">
                <p:oleObj spid="_x0000_s5136" name="Equation" r:id="rId3" imgW="1054080" imgH="241200" progId="Equation.DSMT4">
                  <p:embed/>
                </p:oleObj>
              </mc:Choice>
              <mc:Fallback>
                <p:oleObj name="Equation" r:id="rId3" imgW="1054080" imgH="241200"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4375150"/>
                        <a:ext cx="25241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956134239"/>
              </p:ext>
            </p:extLst>
          </p:nvPr>
        </p:nvGraphicFramePr>
        <p:xfrm>
          <a:off x="457200" y="4953000"/>
          <a:ext cx="2433638" cy="577850"/>
        </p:xfrm>
        <a:graphic>
          <a:graphicData uri="http://schemas.openxmlformats.org/presentationml/2006/ole">
            <mc:AlternateContent xmlns:mc="http://schemas.openxmlformats.org/markup-compatibility/2006">
              <mc:Choice xmlns:v="urn:schemas-microsoft-com:vml" Requires="v">
                <p:oleObj spid="_x0000_s5137" name="Equation" r:id="rId5" imgW="1015920" imgH="241200" progId="Equation.DSMT4">
                  <p:embed/>
                </p:oleObj>
              </mc:Choice>
              <mc:Fallback>
                <p:oleObj name="Equation" r:id="rId5" imgW="1015920" imgH="241200" progId="Equation.DSMT4">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4953000"/>
                        <a:ext cx="2433638"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166394805"/>
              </p:ext>
            </p:extLst>
          </p:nvPr>
        </p:nvGraphicFramePr>
        <p:xfrm>
          <a:off x="3246438" y="5562600"/>
          <a:ext cx="4348162" cy="577850"/>
        </p:xfrm>
        <a:graphic>
          <a:graphicData uri="http://schemas.openxmlformats.org/presentationml/2006/ole">
            <mc:AlternateContent xmlns:mc="http://schemas.openxmlformats.org/markup-compatibility/2006">
              <mc:Choice xmlns:v="urn:schemas-microsoft-com:vml" Requires="v">
                <p:oleObj spid="_x0000_s5138" name="Equation" r:id="rId7" imgW="1815840" imgH="241200" progId="Equation.DSMT4">
                  <p:embed/>
                </p:oleObj>
              </mc:Choice>
              <mc:Fallback>
                <p:oleObj name="Equation" r:id="rId7" imgW="1815840" imgH="241200" progId="Equation.DSMT4">
                  <p:embed/>
                  <p:pic>
                    <p:nvPicPr>
                      <p:cNvPr id="0" name="Object 6"/>
                      <p:cNvPicPr>
                        <a:picLocks noChangeAspect="1" noChangeArrowheads="1"/>
                      </p:cNvPicPr>
                      <p:nvPr/>
                    </p:nvPicPr>
                    <p:blipFill>
                      <a:blip r:embed="rId8"/>
                      <a:srcRect/>
                      <a:stretch>
                        <a:fillRect/>
                      </a:stretch>
                    </p:blipFill>
                    <p:spPr bwMode="auto">
                      <a:xfrm>
                        <a:off x="3246438" y="5562600"/>
                        <a:ext cx="4348162"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3921932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t>
            </a:r>
            <a:r>
              <a:rPr lang="en-US" dirty="0" smtClean="0"/>
              <a:t>inding lcm (</a:t>
            </a:r>
            <a:r>
              <a:rPr lang="en-US" i="1" dirty="0" smtClean="0"/>
              <a:t>a</a:t>
            </a:r>
            <a:r>
              <a:rPr lang="en-US" dirty="0" smtClean="0"/>
              <a:t>, </a:t>
            </a:r>
            <a:r>
              <a:rPr lang="en-US" i="1" dirty="0" smtClean="0"/>
              <a:t>b</a:t>
            </a:r>
            <a:r>
              <a:rPr lang="en-US" dirty="0" smtClean="0"/>
              <a:t>)</a:t>
            </a:r>
            <a:endParaRPr lang="en-CA" dirty="0"/>
          </a:p>
        </p:txBody>
      </p:sp>
      <p:sp>
        <p:nvSpPr>
          <p:cNvPr id="3" name="Content Placeholder 2"/>
          <p:cNvSpPr>
            <a:spLocks noGrp="1"/>
          </p:cNvSpPr>
          <p:nvPr>
            <p:ph idx="1"/>
          </p:nvPr>
        </p:nvSpPr>
        <p:spPr/>
        <p:txBody>
          <a:bodyPr/>
          <a:lstStyle/>
          <a:p>
            <a:pPr marL="0" indent="0">
              <a:buNone/>
            </a:pPr>
            <a:r>
              <a:rPr lang="en-US" dirty="0" smtClean="0"/>
              <a:t>Since, for any integers </a:t>
            </a:r>
            <a:r>
              <a:rPr lang="en-US" i="1" dirty="0"/>
              <a:t>s</a:t>
            </a:r>
            <a:r>
              <a:rPr lang="en-US" dirty="0" smtClean="0"/>
              <a:t> and </a:t>
            </a:r>
            <a:r>
              <a:rPr lang="en-US" i="1" dirty="0" smtClean="0"/>
              <a:t>t</a:t>
            </a:r>
            <a:r>
              <a:rPr lang="en-US" dirty="0" smtClean="0"/>
              <a:t>, </a:t>
            </a:r>
          </a:p>
          <a:p>
            <a:pPr marL="0" indent="0">
              <a:buNone/>
            </a:pPr>
            <a:r>
              <a:rPr lang="en-US" dirty="0" smtClean="0"/>
              <a:t>min(</a:t>
            </a:r>
            <a:r>
              <a:rPr lang="en-US" i="1" dirty="0" smtClean="0"/>
              <a:t>s</a:t>
            </a:r>
            <a:r>
              <a:rPr lang="en-US" dirty="0" smtClean="0"/>
              <a:t>, </a:t>
            </a:r>
            <a:r>
              <a:rPr lang="en-US" i="1" dirty="0" smtClean="0"/>
              <a:t>t</a:t>
            </a:r>
            <a:r>
              <a:rPr lang="en-US" dirty="0" smtClean="0"/>
              <a:t>) + max(</a:t>
            </a:r>
            <a:r>
              <a:rPr lang="en-US" i="1" dirty="0" smtClean="0"/>
              <a:t>s</a:t>
            </a:r>
            <a:r>
              <a:rPr lang="en-US" dirty="0" smtClean="0"/>
              <a:t>, </a:t>
            </a:r>
            <a:r>
              <a:rPr lang="en-US" i="1" dirty="0" smtClean="0"/>
              <a:t>t</a:t>
            </a:r>
            <a:r>
              <a:rPr lang="en-US" dirty="0" smtClean="0"/>
              <a:t>) = </a:t>
            </a:r>
            <a:r>
              <a:rPr lang="en-US" i="1" dirty="0" smtClean="0"/>
              <a:t>s </a:t>
            </a:r>
            <a:r>
              <a:rPr lang="en-US" dirty="0" smtClean="0"/>
              <a:t>+ </a:t>
            </a:r>
            <a:r>
              <a:rPr lang="en-US" i="1" dirty="0" smtClean="0"/>
              <a:t>t</a:t>
            </a:r>
            <a:r>
              <a:rPr lang="en-US" dirty="0" smtClean="0"/>
              <a:t>, </a:t>
            </a:r>
          </a:p>
          <a:p>
            <a:pPr marL="0" indent="0">
              <a:buNone/>
            </a:pPr>
            <a:endParaRPr lang="en-US" sz="1100" dirty="0" smtClean="0"/>
          </a:p>
          <a:p>
            <a:pPr marL="0" indent="0">
              <a:buNone/>
            </a:pPr>
            <a:r>
              <a:rPr lang="en-US" dirty="0" err="1" smtClean="0"/>
              <a:t>gcd</a:t>
            </a:r>
            <a:r>
              <a:rPr lang="en-US" dirty="0" smtClean="0"/>
              <a:t> (</a:t>
            </a:r>
            <a:r>
              <a:rPr lang="en-US" i="1" dirty="0" smtClean="0"/>
              <a:t>a</a:t>
            </a:r>
            <a:r>
              <a:rPr lang="en-US" dirty="0" smtClean="0"/>
              <a:t>, </a:t>
            </a:r>
            <a:r>
              <a:rPr lang="en-US" i="1" dirty="0" smtClean="0"/>
              <a:t>b</a:t>
            </a:r>
            <a:r>
              <a:rPr lang="en-US" dirty="0" smtClean="0"/>
              <a:t>) lcm (</a:t>
            </a:r>
            <a:r>
              <a:rPr lang="en-US" i="1" dirty="0" smtClean="0"/>
              <a:t>a, b</a:t>
            </a:r>
            <a:r>
              <a:rPr lang="en-US" dirty="0" smtClean="0"/>
              <a:t>) </a:t>
            </a:r>
          </a:p>
          <a:p>
            <a:pPr marL="0" indent="0">
              <a:buNone/>
            </a:pPr>
            <a:r>
              <a:rPr lang="en-US" dirty="0" smtClean="0"/>
              <a:t>=</a:t>
            </a:r>
          </a:p>
          <a:p>
            <a:pPr marL="0" indent="0">
              <a:buNone/>
            </a:pPr>
            <a:r>
              <a:rPr lang="en-US" dirty="0" smtClean="0"/>
              <a:t>=</a:t>
            </a:r>
          </a:p>
          <a:p>
            <a:pPr marL="0" indent="0">
              <a:buNone/>
            </a:pPr>
            <a:r>
              <a:rPr lang="en-US" dirty="0" smtClean="0"/>
              <a:t>= </a:t>
            </a:r>
          </a:p>
          <a:p>
            <a:pPr marL="0" indent="0">
              <a:buNone/>
            </a:pPr>
            <a:r>
              <a:rPr lang="en-US" dirty="0" smtClean="0"/>
              <a:t>Hence, lcm (</a:t>
            </a:r>
            <a:r>
              <a:rPr lang="en-US" i="1" dirty="0" smtClean="0"/>
              <a:t>a</a:t>
            </a:r>
            <a:r>
              <a:rPr lang="en-US" dirty="0" smtClean="0"/>
              <a:t>, </a:t>
            </a:r>
            <a:r>
              <a:rPr lang="en-US" i="1" dirty="0" smtClean="0"/>
              <a:t>b</a:t>
            </a:r>
            <a:r>
              <a:rPr lang="en-US" dirty="0" smtClean="0"/>
              <a:t>) = </a:t>
            </a:r>
            <a:r>
              <a:rPr lang="en-US" i="1" dirty="0" err="1" smtClean="0"/>
              <a:t>ab</a:t>
            </a:r>
            <a:r>
              <a:rPr lang="en-US" dirty="0" smtClean="0"/>
              <a:t> / </a:t>
            </a:r>
            <a:r>
              <a:rPr lang="en-US" dirty="0" err="1" smtClean="0"/>
              <a:t>gcd</a:t>
            </a:r>
            <a:r>
              <a:rPr lang="en-US" dirty="0" smtClean="0"/>
              <a:t> (</a:t>
            </a:r>
            <a:r>
              <a:rPr lang="en-US" i="1" dirty="0" smtClean="0"/>
              <a:t>a</a:t>
            </a:r>
            <a:r>
              <a:rPr lang="en-US" dirty="0" smtClean="0"/>
              <a:t>, </a:t>
            </a:r>
            <a:r>
              <a:rPr lang="en-US" i="1" dirty="0" smtClean="0"/>
              <a:t>b</a:t>
            </a:r>
            <a:r>
              <a:rPr lang="en-US" dirty="0" smtClean="0"/>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38</a:t>
            </a:fld>
            <a:endParaRPr lang="en-CA" dirty="0"/>
          </a:p>
        </p:txBody>
      </p:sp>
      <p:graphicFrame>
        <p:nvGraphicFramePr>
          <p:cNvPr id="5" name="Object 4"/>
          <p:cNvGraphicFramePr>
            <a:graphicFrameLocks noChangeAspect="1"/>
          </p:cNvGraphicFramePr>
          <p:nvPr>
            <p:extLst>
              <p:ext uri="{D42A27DB-BD31-4B8C-83A1-F6EECF244321}">
                <p14:modId xmlns:p14="http://schemas.microsoft.com/office/powerpoint/2010/main" val="1535207773"/>
              </p:ext>
            </p:extLst>
          </p:nvPr>
        </p:nvGraphicFramePr>
        <p:xfrm>
          <a:off x="717550" y="3627437"/>
          <a:ext cx="3740150" cy="487363"/>
        </p:xfrm>
        <a:graphic>
          <a:graphicData uri="http://schemas.openxmlformats.org/presentationml/2006/ole">
            <mc:AlternateContent xmlns:mc="http://schemas.openxmlformats.org/markup-compatibility/2006">
              <mc:Choice xmlns:v="urn:schemas-microsoft-com:vml" Requires="v">
                <p:oleObj spid="_x0000_s6158" name="Equation" r:id="rId3" imgW="1854000" imgH="241200" progId="Equation.DSMT4">
                  <p:embed/>
                </p:oleObj>
              </mc:Choice>
              <mc:Fallback>
                <p:oleObj name="Equation" r:id="rId3" imgW="1854000" imgH="241200" progId="Equation.DSMT4">
                  <p:embed/>
                  <p:pic>
                    <p:nvPicPr>
                      <p:cNvPr id="0" name="Object 6"/>
                      <p:cNvPicPr>
                        <a:picLocks noChangeAspect="1" noChangeArrowheads="1"/>
                      </p:cNvPicPr>
                      <p:nvPr/>
                    </p:nvPicPr>
                    <p:blipFill>
                      <a:blip r:embed="rId4"/>
                      <a:srcRect/>
                      <a:stretch>
                        <a:fillRect/>
                      </a:stretch>
                    </p:blipFill>
                    <p:spPr bwMode="auto">
                      <a:xfrm>
                        <a:off x="717550" y="3627437"/>
                        <a:ext cx="3740150" cy="487363"/>
                      </a:xfrm>
                      <a:prstGeom prst="rect">
                        <a:avLst/>
                      </a:prstGeom>
                      <a:noFill/>
                      <a:ln>
                        <a:noFill/>
                      </a:ln>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603642275"/>
              </p:ext>
            </p:extLst>
          </p:nvPr>
        </p:nvGraphicFramePr>
        <p:xfrm>
          <a:off x="4343400" y="3627437"/>
          <a:ext cx="3719512" cy="481013"/>
        </p:xfrm>
        <a:graphic>
          <a:graphicData uri="http://schemas.openxmlformats.org/presentationml/2006/ole">
            <mc:AlternateContent xmlns:mc="http://schemas.openxmlformats.org/markup-compatibility/2006">
              <mc:Choice xmlns:v="urn:schemas-microsoft-com:vml" Requires="v">
                <p:oleObj spid="_x0000_s6159" name="Equation" r:id="rId5" imgW="1866600" imgH="241200" progId="Equation.DSMT4">
                  <p:embed/>
                </p:oleObj>
              </mc:Choice>
              <mc:Fallback>
                <p:oleObj name="Equation" r:id="rId5" imgW="1866600" imgH="241200" progId="Equation.DSMT4">
                  <p:embed/>
                  <p:pic>
                    <p:nvPicPr>
                      <p:cNvPr id="0" name="Object 6"/>
                      <p:cNvPicPr>
                        <a:picLocks noChangeAspect="1" noChangeArrowheads="1"/>
                      </p:cNvPicPr>
                      <p:nvPr/>
                    </p:nvPicPr>
                    <p:blipFill>
                      <a:blip r:embed="rId6"/>
                      <a:srcRect/>
                      <a:stretch>
                        <a:fillRect/>
                      </a:stretch>
                    </p:blipFill>
                    <p:spPr bwMode="auto">
                      <a:xfrm>
                        <a:off x="4343400" y="3627437"/>
                        <a:ext cx="3719512" cy="481013"/>
                      </a:xfrm>
                      <a:prstGeom prst="rect">
                        <a:avLst/>
                      </a:prstGeom>
                      <a:noFill/>
                      <a:ln>
                        <a:noFill/>
                      </a:ln>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649155226"/>
              </p:ext>
            </p:extLst>
          </p:nvPr>
        </p:nvGraphicFramePr>
        <p:xfrm>
          <a:off x="700087" y="4191000"/>
          <a:ext cx="6767513" cy="533400"/>
        </p:xfrm>
        <a:graphic>
          <a:graphicData uri="http://schemas.openxmlformats.org/presentationml/2006/ole">
            <mc:AlternateContent xmlns:mc="http://schemas.openxmlformats.org/markup-compatibility/2006">
              <mc:Choice xmlns:v="urn:schemas-microsoft-com:vml" Requires="v">
                <p:oleObj spid="_x0000_s6160" name="Equation" r:id="rId7" imgW="3060360" imgH="241200" progId="Equation.DSMT4">
                  <p:embed/>
                </p:oleObj>
              </mc:Choice>
              <mc:Fallback>
                <p:oleObj name="Equation" r:id="rId7" imgW="3060360" imgH="241200" progId="Equation.DSMT4">
                  <p:embed/>
                  <p:pic>
                    <p:nvPicPr>
                      <p:cNvPr id="0" name=""/>
                      <p:cNvPicPr/>
                      <p:nvPr/>
                    </p:nvPicPr>
                    <p:blipFill>
                      <a:blip r:embed="rId8"/>
                      <a:stretch>
                        <a:fillRect/>
                      </a:stretch>
                    </p:blipFill>
                    <p:spPr>
                      <a:xfrm>
                        <a:off x="700087" y="4191000"/>
                        <a:ext cx="6767513" cy="53340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874846956"/>
              </p:ext>
            </p:extLst>
          </p:nvPr>
        </p:nvGraphicFramePr>
        <p:xfrm>
          <a:off x="693738" y="4724400"/>
          <a:ext cx="3649662" cy="577850"/>
        </p:xfrm>
        <a:graphic>
          <a:graphicData uri="http://schemas.openxmlformats.org/presentationml/2006/ole">
            <mc:AlternateContent xmlns:mc="http://schemas.openxmlformats.org/markup-compatibility/2006">
              <mc:Choice xmlns:v="urn:schemas-microsoft-com:vml" Requires="v">
                <p:oleObj spid="_x0000_s6161" name="Equation" r:id="rId9" imgW="1523880" imgH="241200" progId="Equation.DSMT4">
                  <p:embed/>
                </p:oleObj>
              </mc:Choice>
              <mc:Fallback>
                <p:oleObj name="Equation" r:id="rId9" imgW="1523880" imgH="241200" progId="Equation.DSMT4">
                  <p:embed/>
                  <p:pic>
                    <p:nvPicPr>
                      <p:cNvPr id="0" name="Object 4"/>
                      <p:cNvPicPr>
                        <a:picLocks noChangeAspect="1" noChangeArrowheads="1"/>
                      </p:cNvPicPr>
                      <p:nvPr/>
                    </p:nvPicPr>
                    <p:blipFill>
                      <a:blip r:embed="rId10"/>
                      <a:srcRect/>
                      <a:stretch>
                        <a:fillRect/>
                      </a:stretch>
                    </p:blipFill>
                    <p:spPr bwMode="auto">
                      <a:xfrm>
                        <a:off x="693738" y="4724400"/>
                        <a:ext cx="3649662"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8203322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a:t>
            </a:r>
            <a:endParaRPr lang="en-CA" i="1" dirty="0"/>
          </a:p>
        </p:txBody>
      </p:sp>
      <p:sp>
        <p:nvSpPr>
          <p:cNvPr id="3" name="Content Placeholder 2"/>
          <p:cNvSpPr>
            <a:spLocks noGrp="1"/>
          </p:cNvSpPr>
          <p:nvPr>
            <p:ph idx="1"/>
          </p:nvPr>
        </p:nvSpPr>
        <p:spPr/>
        <p:txBody>
          <a:bodyPr/>
          <a:lstStyle/>
          <a:p>
            <a:pPr marL="0" indent="0">
              <a:buNone/>
            </a:pPr>
            <a:r>
              <a:rPr lang="en-US" dirty="0" smtClean="0"/>
              <a:t>Since </a:t>
            </a:r>
            <a:r>
              <a:rPr lang="en-US" dirty="0" err="1" smtClean="0"/>
              <a:t>gcd</a:t>
            </a:r>
            <a:r>
              <a:rPr lang="en-US" dirty="0" smtClean="0"/>
              <a:t> (168, 150) = 6, </a:t>
            </a:r>
          </a:p>
          <a:p>
            <a:pPr marL="0" indent="0">
              <a:buNone/>
            </a:pPr>
            <a:endParaRPr lang="en-US" dirty="0"/>
          </a:p>
          <a:p>
            <a:pPr marL="0" indent="0">
              <a:buNone/>
            </a:pPr>
            <a:r>
              <a:rPr lang="en-US" dirty="0" smtClean="0"/>
              <a:t>lcm (168, 150) = 168 </a:t>
            </a:r>
            <a:r>
              <a:rPr lang="en-US" dirty="0" smtClean="0">
                <a:sym typeface="Symbol"/>
              </a:rPr>
              <a:t> 150 / 6 = 4200.</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39</a:t>
            </a:fld>
            <a:endParaRPr lang="en-CA" dirty="0"/>
          </a:p>
        </p:txBody>
      </p:sp>
    </p:spTree>
    <p:extLst>
      <p:ext uri="{BB962C8B-B14F-4D97-AF65-F5344CB8AC3E}">
        <p14:creationId xmlns:p14="http://schemas.microsoft.com/office/powerpoint/2010/main" val="20533285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Modular Arithmetic</a:t>
            </a:r>
            <a:endParaRPr lang="en-CA" dirty="0"/>
          </a:p>
        </p:txBody>
      </p:sp>
      <p:sp>
        <p:nvSpPr>
          <p:cNvPr id="3" name="Content Placeholder 2"/>
          <p:cNvSpPr>
            <a:spLocks noGrp="1"/>
          </p:cNvSpPr>
          <p:nvPr>
            <p:ph idx="1"/>
          </p:nvPr>
        </p:nvSpPr>
        <p:spPr/>
        <p:txBody>
          <a:bodyPr/>
          <a:lstStyle/>
          <a:p>
            <a:pPr marL="0" indent="0">
              <a:buNone/>
            </a:pPr>
            <a:r>
              <a:rPr lang="en-US" dirty="0" smtClean="0"/>
              <a:t>Recall the congruence relation modulo </a:t>
            </a:r>
            <a:r>
              <a:rPr lang="en-US" i="1" dirty="0" smtClean="0"/>
              <a:t>m</a:t>
            </a:r>
            <a:r>
              <a:rPr lang="en-US" dirty="0" smtClean="0"/>
              <a:t> from </a:t>
            </a:r>
            <a:r>
              <a:rPr lang="en-US" b="1" dirty="0" smtClean="0"/>
              <a:t>Z</a:t>
            </a:r>
            <a:r>
              <a:rPr lang="en-US" dirty="0" smtClean="0"/>
              <a:t> to </a:t>
            </a:r>
            <a:r>
              <a:rPr lang="en-US" b="1" dirty="0" smtClean="0"/>
              <a:t>Z</a:t>
            </a:r>
            <a:r>
              <a:rPr lang="en-US" dirty="0" smtClean="0"/>
              <a:t>, where </a:t>
            </a:r>
            <a:r>
              <a:rPr lang="en-US" i="1" dirty="0" smtClean="0"/>
              <a:t>m</a:t>
            </a:r>
            <a:r>
              <a:rPr lang="en-US" dirty="0" smtClean="0"/>
              <a:t> is a positive integer:</a:t>
            </a:r>
            <a:endParaRPr lang="en-US" i="1" dirty="0" smtClean="0"/>
          </a:p>
          <a:p>
            <a:pPr marL="0" indent="0">
              <a:buNone/>
            </a:pPr>
            <a:endParaRPr lang="en-US" sz="2000" i="1" dirty="0" smtClean="0"/>
          </a:p>
          <a:p>
            <a:pPr marL="0" indent="0">
              <a:buNone/>
            </a:pPr>
            <a:r>
              <a:rPr lang="en-US" dirty="0"/>
              <a:t>A</a:t>
            </a:r>
            <a:r>
              <a:rPr lang="en-US" dirty="0" smtClean="0"/>
              <a:t>n integer </a:t>
            </a:r>
            <a:r>
              <a:rPr lang="en-US" i="1" dirty="0" smtClean="0"/>
              <a:t>a</a:t>
            </a:r>
            <a:r>
              <a:rPr lang="en-US" dirty="0" smtClean="0"/>
              <a:t> has this relation with another integer </a:t>
            </a:r>
            <a:r>
              <a:rPr lang="en-US" i="1" dirty="0" smtClean="0"/>
              <a:t>b </a:t>
            </a:r>
            <a:r>
              <a:rPr lang="en-US" dirty="0" smtClean="0"/>
              <a:t>if the remainders of </a:t>
            </a:r>
            <a:r>
              <a:rPr lang="en-US" i="1" dirty="0" smtClean="0"/>
              <a:t>a</a:t>
            </a:r>
            <a:r>
              <a:rPr lang="en-US" dirty="0" smtClean="0"/>
              <a:t> divided by </a:t>
            </a:r>
            <a:r>
              <a:rPr lang="en-US" i="1" dirty="0" smtClean="0"/>
              <a:t>m</a:t>
            </a:r>
            <a:r>
              <a:rPr lang="en-US" dirty="0" smtClean="0"/>
              <a:t> and </a:t>
            </a:r>
            <a:r>
              <a:rPr lang="en-US" i="1" dirty="0" smtClean="0"/>
              <a:t>b</a:t>
            </a:r>
            <a:r>
              <a:rPr lang="en-US" dirty="0" smtClean="0"/>
              <a:t> divided by </a:t>
            </a:r>
            <a:r>
              <a:rPr lang="en-US" i="1" dirty="0" smtClean="0"/>
              <a:t>m</a:t>
            </a:r>
            <a:r>
              <a:rPr lang="en-US" dirty="0" smtClean="0"/>
              <a:t> are equal, denoted by </a:t>
            </a:r>
            <a:r>
              <a:rPr lang="en-US" i="1" dirty="0" smtClean="0"/>
              <a:t>a</a:t>
            </a:r>
            <a:r>
              <a:rPr lang="en-US" dirty="0" smtClean="0"/>
              <a:t> </a:t>
            </a:r>
            <a:r>
              <a:rPr lang="en-US" dirty="0" smtClean="0">
                <a:sym typeface="Symbol"/>
              </a:rPr>
              <a:t> </a:t>
            </a:r>
            <a:r>
              <a:rPr lang="en-US" i="1" dirty="0" smtClean="0">
                <a:sym typeface="Symbol"/>
              </a:rPr>
              <a:t>b</a:t>
            </a:r>
            <a:r>
              <a:rPr lang="en-US" dirty="0" smtClean="0">
                <a:sym typeface="Symbol"/>
              </a:rPr>
              <a:t> (mod </a:t>
            </a:r>
            <a:r>
              <a:rPr lang="en-US" i="1" dirty="0" smtClean="0">
                <a:sym typeface="Symbol"/>
              </a:rPr>
              <a:t>m</a:t>
            </a:r>
            <a:r>
              <a:rPr lang="en-US" dirty="0" smtClean="0">
                <a:sym typeface="Symbol"/>
              </a:rPr>
              <a:t>).</a:t>
            </a:r>
            <a:r>
              <a:rPr lang="en-US" dirty="0" smtClean="0"/>
              <a:t>  </a:t>
            </a:r>
          </a:p>
          <a:p>
            <a:pPr marL="0" indent="0">
              <a:buNone/>
            </a:pPr>
            <a:endParaRPr lang="en-US" sz="2000" dirty="0"/>
          </a:p>
          <a:p>
            <a:pPr marL="0" indent="0">
              <a:buNone/>
            </a:pPr>
            <a:endParaRPr lang="en-US" sz="2000" dirty="0" smtClean="0"/>
          </a:p>
          <a:p>
            <a:pPr marL="0" indent="0">
              <a:buNone/>
            </a:pPr>
            <a:endParaRPr lang="en-US" sz="2000" dirty="0"/>
          </a:p>
        </p:txBody>
      </p:sp>
      <p:sp>
        <p:nvSpPr>
          <p:cNvPr id="4" name="Slide Number Placeholder 3"/>
          <p:cNvSpPr>
            <a:spLocks noGrp="1"/>
          </p:cNvSpPr>
          <p:nvPr>
            <p:ph type="sldNum" sz="quarter" idx="12"/>
          </p:nvPr>
        </p:nvSpPr>
        <p:spPr/>
        <p:txBody>
          <a:bodyPr/>
          <a:lstStyle/>
          <a:p>
            <a:fld id="{72276046-8B51-49A9-BE4C-45642EECAA5F}" type="slidenum">
              <a:rPr lang="en-CA" smtClean="0"/>
              <a:t>40</a:t>
            </a:fld>
            <a:endParaRPr lang="en-CA" dirty="0"/>
          </a:p>
        </p:txBody>
      </p:sp>
    </p:spTree>
    <p:extLst>
      <p:ext uri="{BB962C8B-B14F-4D97-AF65-F5344CB8AC3E}">
        <p14:creationId xmlns:p14="http://schemas.microsoft.com/office/powerpoint/2010/main" val="15684553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sz="2800" i="1" dirty="0"/>
                  <a:t>a</a:t>
                </a:r>
                <a:r>
                  <a:rPr lang="en-US" sz="2800" dirty="0"/>
                  <a:t> </a:t>
                </a:r>
                <a:r>
                  <a:rPr lang="en-US" sz="2800" dirty="0">
                    <a:sym typeface="Symbol"/>
                  </a:rPr>
                  <a:t> </a:t>
                </a:r>
                <a:r>
                  <a:rPr lang="en-US" sz="2800" i="1" dirty="0">
                    <a:sym typeface="Symbol"/>
                  </a:rPr>
                  <a:t>b</a:t>
                </a:r>
                <a:r>
                  <a:rPr lang="en-US" sz="2800" dirty="0">
                    <a:sym typeface="Symbol"/>
                  </a:rPr>
                  <a:t> (mod </a:t>
                </a:r>
                <a:r>
                  <a:rPr lang="en-US" sz="2800" i="1" dirty="0">
                    <a:sym typeface="Symbol"/>
                  </a:rPr>
                  <a:t>m</a:t>
                </a:r>
                <a:r>
                  <a:rPr lang="en-US" sz="2800" dirty="0">
                    <a:sym typeface="Symbol"/>
                  </a:rPr>
                  <a:t>) is a </a:t>
                </a:r>
                <a:r>
                  <a:rPr lang="en-US" sz="2800" i="1" dirty="0">
                    <a:sym typeface="Symbol"/>
                  </a:rPr>
                  <a:t>congruence</a:t>
                </a:r>
                <a:r>
                  <a:rPr lang="en-US" sz="2800" dirty="0">
                    <a:sym typeface="Symbol"/>
                  </a:rPr>
                  <a:t>, where </a:t>
                </a:r>
                <a:r>
                  <a:rPr lang="en-US" sz="2800" i="1" dirty="0">
                    <a:sym typeface="Symbol"/>
                  </a:rPr>
                  <a:t>m</a:t>
                </a:r>
                <a:r>
                  <a:rPr lang="en-US" sz="2800" dirty="0">
                    <a:sym typeface="Symbol"/>
                  </a:rPr>
                  <a:t> is the </a:t>
                </a:r>
                <a:r>
                  <a:rPr lang="en-US" sz="2800" i="1" dirty="0">
                    <a:sym typeface="Symbol"/>
                  </a:rPr>
                  <a:t>modulus </a:t>
                </a:r>
                <a:r>
                  <a:rPr lang="en-US" sz="2800" dirty="0">
                    <a:sym typeface="Symbol"/>
                  </a:rPr>
                  <a:t>(Plural </a:t>
                </a:r>
                <a:r>
                  <a:rPr lang="en-US" sz="2800" i="1" dirty="0">
                    <a:sym typeface="Symbol"/>
                  </a:rPr>
                  <a:t>moduli</a:t>
                </a:r>
                <a:r>
                  <a:rPr lang="en-US" sz="2800" dirty="0">
                    <a:sym typeface="Symbol"/>
                  </a:rPr>
                  <a:t>).  We say that </a:t>
                </a:r>
                <a:r>
                  <a:rPr lang="en-US" sz="2800" i="1" dirty="0">
                    <a:sym typeface="Symbol"/>
                  </a:rPr>
                  <a:t>a</a:t>
                </a:r>
                <a:r>
                  <a:rPr lang="en-US" sz="2800" dirty="0">
                    <a:sym typeface="Symbol"/>
                  </a:rPr>
                  <a:t> is </a:t>
                </a:r>
                <a:r>
                  <a:rPr lang="en-US" sz="2800" i="1" dirty="0">
                    <a:sym typeface="Symbol"/>
                  </a:rPr>
                  <a:t>congruent</a:t>
                </a:r>
                <a:r>
                  <a:rPr lang="en-US" sz="2800" dirty="0">
                    <a:sym typeface="Symbol"/>
                  </a:rPr>
                  <a:t> to </a:t>
                </a:r>
                <a:r>
                  <a:rPr lang="en-US" sz="2800" i="1" dirty="0">
                    <a:sym typeface="Symbol"/>
                  </a:rPr>
                  <a:t>b</a:t>
                </a:r>
                <a:r>
                  <a:rPr lang="en-US" sz="2800" dirty="0">
                    <a:sym typeface="Symbol"/>
                  </a:rPr>
                  <a:t> </a:t>
                </a:r>
                <a:r>
                  <a:rPr lang="en-US" sz="2800" i="1" dirty="0">
                    <a:sym typeface="Symbol"/>
                  </a:rPr>
                  <a:t>modulo</a:t>
                </a:r>
                <a:r>
                  <a:rPr lang="en-US" sz="2800" dirty="0">
                    <a:sym typeface="Symbol"/>
                  </a:rPr>
                  <a:t> </a:t>
                </a:r>
                <a:r>
                  <a:rPr lang="en-US" sz="2800" i="1" dirty="0">
                    <a:sym typeface="Symbol"/>
                  </a:rPr>
                  <a:t>m</a:t>
                </a:r>
                <a:r>
                  <a:rPr lang="en-US" sz="2800" dirty="0" smtClean="0">
                    <a:sym typeface="Symbol"/>
                  </a:rPr>
                  <a:t>.</a:t>
                </a:r>
              </a:p>
              <a:p>
                <a:pPr marL="0" indent="0">
                  <a:buNone/>
                </a:pPr>
                <a:endParaRPr lang="en-US" sz="1600" dirty="0">
                  <a:sym typeface="Symbol"/>
                </a:endParaRPr>
              </a:p>
              <a:p>
                <a:pPr marL="0" indent="0">
                  <a:buNone/>
                </a:pPr>
                <a:r>
                  <a:rPr lang="en-US" sz="2800" dirty="0" smtClean="0">
                    <a:sym typeface="Symbol"/>
                  </a:rPr>
                  <a:t>If </a:t>
                </a:r>
                <a:r>
                  <a:rPr lang="en-US" sz="2800" i="1" dirty="0" smtClean="0">
                    <a:sym typeface="Symbol"/>
                  </a:rPr>
                  <a:t>a</a:t>
                </a:r>
                <a:r>
                  <a:rPr lang="en-US" sz="2800" dirty="0" smtClean="0">
                    <a:sym typeface="Symbol"/>
                  </a:rPr>
                  <a:t> is not congruent to </a:t>
                </a:r>
                <a:r>
                  <a:rPr lang="en-US" sz="2800" i="1" dirty="0" smtClean="0">
                    <a:sym typeface="Symbol"/>
                  </a:rPr>
                  <a:t>b</a:t>
                </a:r>
                <a:r>
                  <a:rPr lang="en-US" sz="2800" dirty="0" smtClean="0">
                    <a:sym typeface="Symbol"/>
                  </a:rPr>
                  <a:t>, then we write </a:t>
                </a:r>
                <a:r>
                  <a:rPr lang="en-US" sz="2800" i="1" dirty="0" smtClean="0">
                    <a:sym typeface="Symbol"/>
                  </a:rPr>
                  <a:t>a</a:t>
                </a:r>
                <a:r>
                  <a:rPr lang="en-US" sz="2800" dirty="0" smtClean="0">
                    <a:sym typeface="Symbol"/>
                  </a:rPr>
                  <a:t> </a:t>
                </a:r>
                <a14:m>
                  <m:oMath xmlns:m="http://schemas.openxmlformats.org/officeDocument/2006/math">
                    <m:r>
                      <a:rPr lang="en-US" sz="2800" i="1" smtClean="0">
                        <a:latin typeface="Cambria Math"/>
                        <a:ea typeface="Cambria Math"/>
                        <a:sym typeface="Symbol"/>
                      </a:rPr>
                      <m:t>≢</m:t>
                    </m:r>
                  </m:oMath>
                </a14:m>
                <a:r>
                  <a:rPr lang="en-US" sz="2800" dirty="0" smtClean="0"/>
                  <a:t> </a:t>
                </a:r>
                <a:r>
                  <a:rPr lang="en-US" sz="2800" i="1" dirty="0" smtClean="0"/>
                  <a:t>b</a:t>
                </a:r>
                <a:r>
                  <a:rPr lang="en-US" sz="2800" dirty="0"/>
                  <a:t> </a:t>
                </a:r>
                <a:r>
                  <a:rPr lang="en-US" sz="2800" dirty="0" smtClean="0"/>
                  <a:t>(mod </a:t>
                </a:r>
                <a:r>
                  <a:rPr lang="en-US" sz="2800" i="1" dirty="0" smtClean="0"/>
                  <a:t>m</a:t>
                </a:r>
                <a:r>
                  <a:rPr lang="en-US" sz="2800" dirty="0" smtClean="0"/>
                  <a:t>).</a:t>
                </a:r>
              </a:p>
              <a:p>
                <a:pPr marL="0" indent="0">
                  <a:buNone/>
                </a:pPr>
                <a:endParaRPr lang="en-US" sz="1600" dirty="0"/>
              </a:p>
              <a:p>
                <a:pPr marL="0" indent="0">
                  <a:buNone/>
                </a:pPr>
                <a:r>
                  <a:rPr lang="en-US" sz="2800" dirty="0" smtClean="0"/>
                  <a:t>Integer</a:t>
                </a:r>
                <a:r>
                  <a:rPr lang="en-US" sz="2800" i="1" dirty="0" smtClean="0"/>
                  <a:t> a</a:t>
                </a:r>
                <a:r>
                  <a:rPr lang="en-US" sz="2800" dirty="0" smtClean="0"/>
                  <a:t> is congruent to integer </a:t>
                </a:r>
                <a:r>
                  <a:rPr lang="en-US" sz="2800" i="1" dirty="0" smtClean="0"/>
                  <a:t>b</a:t>
                </a:r>
                <a:r>
                  <a:rPr lang="en-US" sz="2800" dirty="0" smtClean="0"/>
                  <a:t> modulo </a:t>
                </a:r>
                <a:r>
                  <a:rPr lang="en-US" sz="2800" i="1" dirty="0" smtClean="0"/>
                  <a:t>m </a:t>
                </a:r>
                <a:r>
                  <a:rPr lang="en-US" sz="2800" dirty="0" smtClean="0"/>
                  <a:t>if and only if </a:t>
                </a:r>
                <a:r>
                  <a:rPr lang="en-US" sz="2800" i="1" dirty="0" smtClean="0"/>
                  <a:t>a</a:t>
                </a:r>
                <a:r>
                  <a:rPr lang="en-US" sz="2800" dirty="0" smtClean="0"/>
                  <a:t> </a:t>
                </a:r>
                <a:r>
                  <a:rPr lang="en-US" sz="2800" dirty="0" smtClean="0">
                    <a:sym typeface="Symbol"/>
                  </a:rPr>
                  <a:t> </a:t>
                </a:r>
                <a:r>
                  <a:rPr lang="en-US" sz="2800" i="1" dirty="0" smtClean="0">
                    <a:sym typeface="Symbol"/>
                  </a:rPr>
                  <a:t>b</a:t>
                </a:r>
                <a:r>
                  <a:rPr lang="en-US" sz="2800" dirty="0" smtClean="0">
                    <a:sym typeface="Symbol"/>
                  </a:rPr>
                  <a:t> is a multiple of </a:t>
                </a:r>
                <a:r>
                  <a:rPr lang="en-US" sz="2800" i="1" dirty="0" smtClean="0">
                    <a:sym typeface="Symbol"/>
                  </a:rPr>
                  <a:t>m</a:t>
                </a:r>
                <a:r>
                  <a:rPr lang="en-US" sz="2800" dirty="0" smtClean="0">
                    <a:sym typeface="Symbol"/>
                  </a:rPr>
                  <a:t>.</a:t>
                </a:r>
              </a:p>
              <a:p>
                <a:pPr marL="0" indent="0">
                  <a:buNone/>
                </a:pPr>
                <a:endParaRPr lang="en-US" sz="1600" i="1" dirty="0">
                  <a:sym typeface="Symbol"/>
                </a:endParaRPr>
              </a:p>
              <a:p>
                <a:pPr marL="0" indent="0">
                  <a:buNone/>
                </a:pPr>
                <a:r>
                  <a:rPr lang="en-US" sz="2800" dirty="0" smtClean="0">
                    <a:sym typeface="Symbol"/>
                  </a:rPr>
                  <a:t>Indeed, let </a:t>
                </a:r>
                <a:r>
                  <a:rPr lang="en-US" sz="2800" i="1" dirty="0">
                    <a:sym typeface="Symbol"/>
                  </a:rPr>
                  <a:t>a</a:t>
                </a:r>
                <a:r>
                  <a:rPr lang="en-US" sz="2800" dirty="0">
                    <a:sym typeface="Symbol"/>
                  </a:rPr>
                  <a:t> = </a:t>
                </a:r>
                <a:r>
                  <a:rPr lang="en-US" sz="2800" i="1" dirty="0">
                    <a:sym typeface="Symbol"/>
                  </a:rPr>
                  <a:t>q</a:t>
                </a:r>
                <a:r>
                  <a:rPr lang="en-US" sz="2800" baseline="-25000" dirty="0">
                    <a:sym typeface="Symbol"/>
                  </a:rPr>
                  <a:t>1</a:t>
                </a:r>
                <a:r>
                  <a:rPr lang="en-US" sz="2800" i="1" dirty="0">
                    <a:sym typeface="Symbol"/>
                  </a:rPr>
                  <a:t>m</a:t>
                </a:r>
                <a:r>
                  <a:rPr lang="en-US" sz="2800" dirty="0">
                    <a:sym typeface="Symbol"/>
                  </a:rPr>
                  <a:t> + </a:t>
                </a:r>
                <a:r>
                  <a:rPr lang="en-US" sz="2800" i="1" dirty="0" smtClean="0">
                    <a:sym typeface="Symbol"/>
                  </a:rPr>
                  <a:t>r</a:t>
                </a:r>
                <a:r>
                  <a:rPr lang="en-US" sz="2800" baseline="-25000" dirty="0" smtClean="0">
                    <a:sym typeface="Symbol"/>
                  </a:rPr>
                  <a:t>1</a:t>
                </a:r>
                <a:r>
                  <a:rPr lang="en-US" sz="2800" dirty="0" smtClean="0">
                    <a:sym typeface="Symbol"/>
                  </a:rPr>
                  <a:t>, </a:t>
                </a:r>
                <a:r>
                  <a:rPr lang="en-US" sz="2800" i="1" dirty="0">
                    <a:sym typeface="Symbol"/>
                  </a:rPr>
                  <a:t>b</a:t>
                </a:r>
                <a:r>
                  <a:rPr lang="en-US" sz="2800" dirty="0">
                    <a:sym typeface="Symbol"/>
                  </a:rPr>
                  <a:t> = </a:t>
                </a:r>
                <a:r>
                  <a:rPr lang="en-US" sz="2800" i="1" dirty="0">
                    <a:sym typeface="Symbol"/>
                  </a:rPr>
                  <a:t>q</a:t>
                </a:r>
                <a:r>
                  <a:rPr lang="en-US" sz="2800" baseline="-25000" dirty="0">
                    <a:sym typeface="Symbol"/>
                  </a:rPr>
                  <a:t>2</a:t>
                </a:r>
                <a:r>
                  <a:rPr lang="en-US" sz="2800" i="1" dirty="0">
                    <a:sym typeface="Symbol"/>
                  </a:rPr>
                  <a:t>m</a:t>
                </a:r>
                <a:r>
                  <a:rPr lang="en-US" sz="2800" dirty="0">
                    <a:sym typeface="Symbol"/>
                  </a:rPr>
                  <a:t> + </a:t>
                </a:r>
                <a:r>
                  <a:rPr lang="en-US" sz="2800" i="1" dirty="0" smtClean="0">
                    <a:sym typeface="Symbol"/>
                  </a:rPr>
                  <a:t>r</a:t>
                </a:r>
                <a:r>
                  <a:rPr lang="en-US" sz="2800" baseline="-25000" dirty="0" smtClean="0">
                    <a:sym typeface="Symbol"/>
                  </a:rPr>
                  <a:t>2</a:t>
                </a:r>
                <a:r>
                  <a:rPr lang="en-US" sz="2800" i="1" dirty="0" smtClean="0">
                    <a:sym typeface="Symbol"/>
                  </a:rPr>
                  <a:t>.  </a:t>
                </a:r>
                <a:r>
                  <a:rPr lang="en-US" sz="2800" dirty="0" smtClean="0">
                    <a:sym typeface="Symbol"/>
                  </a:rPr>
                  <a:t>Then</a:t>
                </a:r>
                <a:r>
                  <a:rPr lang="en-US" sz="2800" i="1" dirty="0" smtClean="0">
                    <a:sym typeface="Symbol"/>
                  </a:rPr>
                  <a:t> </a:t>
                </a:r>
              </a:p>
              <a:p>
                <a:pPr marL="0" indent="0">
                  <a:buNone/>
                </a:pPr>
                <a:r>
                  <a:rPr lang="en-US" sz="2800" i="1" dirty="0" smtClean="0"/>
                  <a:t>a</a:t>
                </a:r>
                <a:r>
                  <a:rPr lang="en-US" sz="2800" dirty="0" smtClean="0"/>
                  <a:t> </a:t>
                </a:r>
                <a:r>
                  <a:rPr lang="en-US" sz="2800" dirty="0">
                    <a:sym typeface="Symbol"/>
                  </a:rPr>
                  <a:t> </a:t>
                </a:r>
                <a:r>
                  <a:rPr lang="en-US" sz="2800" i="1" dirty="0">
                    <a:sym typeface="Symbol"/>
                  </a:rPr>
                  <a:t>b</a:t>
                </a:r>
                <a:r>
                  <a:rPr lang="en-US" sz="2800" dirty="0">
                    <a:sym typeface="Symbol"/>
                  </a:rPr>
                  <a:t> (mod </a:t>
                </a:r>
                <a:r>
                  <a:rPr lang="en-US" sz="2800" i="1" dirty="0">
                    <a:sym typeface="Symbol"/>
                  </a:rPr>
                  <a:t>m</a:t>
                </a:r>
                <a:r>
                  <a:rPr lang="en-US" sz="2800" dirty="0" smtClean="0">
                    <a:sym typeface="Symbol"/>
                  </a:rPr>
                  <a:t>) if and only if </a:t>
                </a:r>
                <a:r>
                  <a:rPr lang="en-US" sz="2800" i="1" dirty="0" smtClean="0">
                    <a:sym typeface="Symbol"/>
                  </a:rPr>
                  <a:t>r</a:t>
                </a:r>
                <a:r>
                  <a:rPr lang="en-US" sz="2800" baseline="-25000" dirty="0" smtClean="0">
                    <a:sym typeface="Symbol"/>
                  </a:rPr>
                  <a:t>1</a:t>
                </a:r>
                <a:r>
                  <a:rPr lang="en-US" sz="2800" dirty="0" smtClean="0">
                    <a:sym typeface="Symbol"/>
                  </a:rPr>
                  <a:t> = </a:t>
                </a:r>
                <a:r>
                  <a:rPr lang="en-US" sz="2800" i="1" dirty="0" smtClean="0">
                    <a:sym typeface="Symbol"/>
                  </a:rPr>
                  <a:t>r</a:t>
                </a:r>
                <a:r>
                  <a:rPr lang="en-US" sz="2800" baseline="-25000" dirty="0" smtClean="0">
                    <a:sym typeface="Symbol"/>
                  </a:rPr>
                  <a:t>2</a:t>
                </a:r>
                <a:r>
                  <a:rPr lang="en-US" sz="2800" dirty="0" smtClean="0">
                    <a:sym typeface="Symbol"/>
                  </a:rPr>
                  <a:t> if and only if  </a:t>
                </a:r>
              </a:p>
              <a:p>
                <a:pPr marL="0" indent="0">
                  <a:buNone/>
                </a:pPr>
                <a:r>
                  <a:rPr lang="en-US" sz="2800" i="1" dirty="0" smtClean="0">
                    <a:sym typeface="Symbol"/>
                  </a:rPr>
                  <a:t>a</a:t>
                </a:r>
                <a:r>
                  <a:rPr lang="en-US" sz="2800" dirty="0" smtClean="0">
                    <a:sym typeface="Symbol"/>
                  </a:rPr>
                  <a:t>  </a:t>
                </a:r>
                <a:r>
                  <a:rPr lang="en-US" sz="2800" i="1" dirty="0" smtClean="0">
                    <a:sym typeface="Symbol"/>
                  </a:rPr>
                  <a:t>b</a:t>
                </a:r>
                <a:r>
                  <a:rPr lang="en-US" sz="2800" dirty="0" smtClean="0">
                    <a:sym typeface="Symbol"/>
                  </a:rPr>
                  <a:t> = (</a:t>
                </a:r>
                <a:r>
                  <a:rPr lang="en-US" sz="2800" i="1" dirty="0" smtClean="0">
                    <a:sym typeface="Symbol"/>
                  </a:rPr>
                  <a:t>q</a:t>
                </a:r>
                <a:r>
                  <a:rPr lang="en-US" sz="2800" baseline="-25000" dirty="0" smtClean="0">
                    <a:sym typeface="Symbol"/>
                  </a:rPr>
                  <a:t>1</a:t>
                </a:r>
                <a:r>
                  <a:rPr lang="en-US" sz="2800" dirty="0" smtClean="0">
                    <a:sym typeface="Symbol"/>
                  </a:rPr>
                  <a:t>  </a:t>
                </a:r>
                <a:r>
                  <a:rPr lang="en-US" sz="2800" i="1" dirty="0" smtClean="0">
                    <a:sym typeface="Symbol"/>
                  </a:rPr>
                  <a:t>q</a:t>
                </a:r>
                <a:r>
                  <a:rPr lang="en-US" sz="2800" baseline="-25000" dirty="0" smtClean="0">
                    <a:sym typeface="Symbol"/>
                  </a:rPr>
                  <a:t>2</a:t>
                </a:r>
                <a:r>
                  <a:rPr lang="en-US" sz="2800" dirty="0" smtClean="0">
                    <a:sym typeface="Symbol"/>
                  </a:rPr>
                  <a:t>)</a:t>
                </a:r>
                <a:r>
                  <a:rPr lang="en-US" sz="2800" i="1" dirty="0" smtClean="0">
                    <a:sym typeface="Symbol"/>
                  </a:rPr>
                  <a:t>m</a:t>
                </a:r>
                <a:r>
                  <a:rPr lang="en-US" sz="2800" dirty="0" smtClean="0">
                    <a:sym typeface="Symbol"/>
                  </a:rPr>
                  <a:t>.</a:t>
                </a:r>
                <a:endParaRPr lang="en-US" sz="2800" i="1" dirty="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1481" t="-1384" r="-1407" b="-2307"/>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72276046-8B51-49A9-BE4C-45642EECAA5F}" type="slidenum">
              <a:rPr lang="en-CA" smtClean="0"/>
              <a:t>41</a:t>
            </a:fld>
            <a:endParaRPr lang="en-CA" dirty="0"/>
          </a:p>
        </p:txBody>
      </p:sp>
    </p:spTree>
    <p:extLst>
      <p:ext uri="{BB962C8B-B14F-4D97-AF65-F5344CB8AC3E}">
        <p14:creationId xmlns:p14="http://schemas.microsoft.com/office/powerpoint/2010/main" val="23799982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Properties of Congruences</a:t>
            </a:r>
            <a:endParaRPr lang="en-CA" dirty="0"/>
          </a:p>
        </p:txBody>
      </p:sp>
      <p:sp>
        <p:nvSpPr>
          <p:cNvPr id="3" name="Content Placeholder 2"/>
          <p:cNvSpPr>
            <a:spLocks noGrp="1"/>
          </p:cNvSpPr>
          <p:nvPr>
            <p:ph idx="1"/>
          </p:nvPr>
        </p:nvSpPr>
        <p:spPr>
          <a:xfrm>
            <a:off x="533400" y="1371600"/>
            <a:ext cx="8229600" cy="4800600"/>
          </a:xfrm>
        </p:spPr>
        <p:txBody>
          <a:bodyPr>
            <a:normAutofit/>
          </a:bodyPr>
          <a:lstStyle/>
          <a:p>
            <a:pPr marL="0" indent="0">
              <a:buNone/>
            </a:pPr>
            <a:r>
              <a:rPr lang="en-US" sz="2400" dirty="0" smtClean="0"/>
              <a:t>If </a:t>
            </a:r>
            <a:r>
              <a:rPr lang="en-US" sz="2400" i="1" dirty="0" smtClean="0"/>
              <a:t>a</a:t>
            </a:r>
            <a:r>
              <a:rPr lang="en-US" sz="2400" baseline="-25000" dirty="0" smtClean="0"/>
              <a:t>1</a:t>
            </a:r>
            <a:r>
              <a:rPr lang="en-US" sz="2400" dirty="0" smtClean="0"/>
              <a:t> </a:t>
            </a:r>
            <a:r>
              <a:rPr lang="en-US" sz="2400" dirty="0">
                <a:sym typeface="Symbol"/>
              </a:rPr>
              <a:t> </a:t>
            </a:r>
            <a:r>
              <a:rPr lang="en-US" sz="2400" i="1" dirty="0" smtClean="0">
                <a:sym typeface="Symbol"/>
              </a:rPr>
              <a:t>b</a:t>
            </a:r>
            <a:r>
              <a:rPr lang="en-US" sz="2400" baseline="-25000" dirty="0" smtClean="0">
                <a:sym typeface="Symbol"/>
              </a:rPr>
              <a:t>1</a:t>
            </a:r>
            <a:r>
              <a:rPr lang="en-US" sz="2400" dirty="0" smtClean="0">
                <a:sym typeface="Symbol"/>
              </a:rPr>
              <a:t> </a:t>
            </a:r>
            <a:r>
              <a:rPr lang="en-US" sz="2400" dirty="0">
                <a:sym typeface="Symbol"/>
              </a:rPr>
              <a:t>(mod </a:t>
            </a:r>
            <a:r>
              <a:rPr lang="en-US" sz="2400" i="1" dirty="0">
                <a:sym typeface="Symbol"/>
              </a:rPr>
              <a:t>m</a:t>
            </a:r>
            <a:r>
              <a:rPr lang="en-US" sz="2400" dirty="0" smtClean="0">
                <a:sym typeface="Symbol"/>
              </a:rPr>
              <a:t>), and </a:t>
            </a:r>
            <a:r>
              <a:rPr lang="en-US" sz="2400" i="1" dirty="0" smtClean="0"/>
              <a:t>a</a:t>
            </a:r>
            <a:r>
              <a:rPr lang="en-US" sz="2400" baseline="-25000" dirty="0" smtClean="0"/>
              <a:t>2</a:t>
            </a:r>
            <a:r>
              <a:rPr lang="en-US" sz="2400" dirty="0" smtClean="0"/>
              <a:t> </a:t>
            </a:r>
            <a:r>
              <a:rPr lang="en-US" sz="2400" dirty="0">
                <a:sym typeface="Symbol"/>
              </a:rPr>
              <a:t> </a:t>
            </a:r>
            <a:r>
              <a:rPr lang="en-US" sz="2400" i="1" dirty="0" smtClean="0">
                <a:sym typeface="Symbol"/>
              </a:rPr>
              <a:t>b</a:t>
            </a:r>
            <a:r>
              <a:rPr lang="en-US" sz="2400" baseline="-25000" dirty="0" smtClean="0">
                <a:sym typeface="Symbol"/>
              </a:rPr>
              <a:t>2</a:t>
            </a:r>
            <a:r>
              <a:rPr lang="en-US" sz="2400" dirty="0" smtClean="0">
                <a:sym typeface="Symbol"/>
              </a:rPr>
              <a:t> </a:t>
            </a:r>
            <a:r>
              <a:rPr lang="en-US" sz="2400" dirty="0">
                <a:sym typeface="Symbol"/>
              </a:rPr>
              <a:t>(mod </a:t>
            </a:r>
            <a:r>
              <a:rPr lang="en-US" sz="2400" i="1" dirty="0">
                <a:sym typeface="Symbol"/>
              </a:rPr>
              <a:t>m</a:t>
            </a:r>
            <a:r>
              <a:rPr lang="en-US" sz="2400" dirty="0" smtClean="0">
                <a:sym typeface="Symbol"/>
              </a:rPr>
              <a:t>), then</a:t>
            </a:r>
            <a:endParaRPr lang="en-US" sz="1400" dirty="0">
              <a:sym typeface="Symbol"/>
            </a:endParaRPr>
          </a:p>
          <a:p>
            <a:pPr marL="0" indent="0">
              <a:buNone/>
            </a:pPr>
            <a:r>
              <a:rPr lang="en-US" sz="2400" dirty="0" smtClean="0">
                <a:sym typeface="Symbol"/>
              </a:rPr>
              <a:t>(1) </a:t>
            </a:r>
            <a:r>
              <a:rPr lang="en-US" sz="2400" i="1" dirty="0"/>
              <a:t>a</a:t>
            </a:r>
            <a:r>
              <a:rPr lang="en-US" sz="2400" baseline="-25000" dirty="0"/>
              <a:t>1</a:t>
            </a:r>
            <a:r>
              <a:rPr lang="en-US" sz="2400" dirty="0"/>
              <a:t> </a:t>
            </a:r>
            <a:r>
              <a:rPr lang="en-US" sz="2400" dirty="0" smtClean="0"/>
              <a:t>+ </a:t>
            </a:r>
            <a:r>
              <a:rPr lang="en-US" sz="2400" i="1" dirty="0" smtClean="0"/>
              <a:t>a</a:t>
            </a:r>
            <a:r>
              <a:rPr lang="en-US" sz="2400" baseline="-25000" dirty="0" smtClean="0"/>
              <a:t>2</a:t>
            </a:r>
            <a:r>
              <a:rPr lang="en-US" sz="2400" dirty="0" smtClean="0"/>
              <a:t> </a:t>
            </a:r>
            <a:r>
              <a:rPr lang="en-US" sz="2400" dirty="0" smtClean="0">
                <a:sym typeface="Symbol"/>
              </a:rPr>
              <a:t> </a:t>
            </a:r>
            <a:r>
              <a:rPr lang="en-US" sz="2400" i="1" dirty="0">
                <a:sym typeface="Symbol"/>
              </a:rPr>
              <a:t>b</a:t>
            </a:r>
            <a:r>
              <a:rPr lang="en-US" sz="2400" baseline="-25000" dirty="0">
                <a:sym typeface="Symbol"/>
              </a:rPr>
              <a:t>1</a:t>
            </a:r>
            <a:r>
              <a:rPr lang="en-US" sz="2400" dirty="0">
                <a:sym typeface="Symbol"/>
              </a:rPr>
              <a:t> </a:t>
            </a:r>
            <a:r>
              <a:rPr lang="en-US" sz="2400" dirty="0" smtClean="0">
                <a:sym typeface="Symbol"/>
              </a:rPr>
              <a:t>+ </a:t>
            </a:r>
            <a:r>
              <a:rPr lang="en-US" sz="2400" i="1" dirty="0" smtClean="0">
                <a:sym typeface="Symbol"/>
              </a:rPr>
              <a:t>b</a:t>
            </a:r>
            <a:r>
              <a:rPr lang="en-US" sz="2400" baseline="-25000" dirty="0" smtClean="0">
                <a:sym typeface="Symbol"/>
              </a:rPr>
              <a:t>2 </a:t>
            </a:r>
            <a:r>
              <a:rPr lang="en-US" sz="2400" dirty="0" smtClean="0">
                <a:sym typeface="Symbol"/>
              </a:rPr>
              <a:t>(mod </a:t>
            </a:r>
            <a:r>
              <a:rPr lang="en-US" sz="2400" i="1" dirty="0">
                <a:sym typeface="Symbol"/>
              </a:rPr>
              <a:t>m</a:t>
            </a:r>
            <a:r>
              <a:rPr lang="en-US" sz="2400" dirty="0" smtClean="0">
                <a:sym typeface="Symbol"/>
              </a:rPr>
              <a:t>);</a:t>
            </a:r>
            <a:endParaRPr lang="en-US" sz="1400" dirty="0">
              <a:sym typeface="Symbol"/>
            </a:endParaRPr>
          </a:p>
          <a:p>
            <a:pPr marL="0" indent="0">
              <a:buNone/>
            </a:pPr>
            <a:r>
              <a:rPr lang="en-US" sz="2400" dirty="0" smtClean="0">
                <a:sym typeface="Symbol"/>
              </a:rPr>
              <a:t>(2) </a:t>
            </a:r>
            <a:r>
              <a:rPr lang="en-US" sz="2400" i="1" dirty="0" smtClean="0"/>
              <a:t>a</a:t>
            </a:r>
            <a:r>
              <a:rPr lang="en-US" sz="2400" baseline="-25000" dirty="0" smtClean="0"/>
              <a:t>1</a:t>
            </a:r>
            <a:r>
              <a:rPr lang="en-US" sz="2400" i="1" dirty="0" smtClean="0"/>
              <a:t>a</a:t>
            </a:r>
            <a:r>
              <a:rPr lang="en-US" sz="2400" baseline="-25000" dirty="0" smtClean="0"/>
              <a:t>2</a:t>
            </a:r>
            <a:r>
              <a:rPr lang="en-US" sz="2400" dirty="0" smtClean="0"/>
              <a:t> </a:t>
            </a:r>
            <a:r>
              <a:rPr lang="en-US" sz="2400" dirty="0">
                <a:sym typeface="Symbol"/>
              </a:rPr>
              <a:t> </a:t>
            </a:r>
            <a:r>
              <a:rPr lang="en-US" sz="2400" i="1" dirty="0" smtClean="0">
                <a:sym typeface="Symbol"/>
              </a:rPr>
              <a:t>b</a:t>
            </a:r>
            <a:r>
              <a:rPr lang="en-US" sz="2400" baseline="-25000" dirty="0" smtClean="0">
                <a:sym typeface="Symbol"/>
              </a:rPr>
              <a:t>1</a:t>
            </a:r>
            <a:r>
              <a:rPr lang="en-US" sz="2400" i="1" dirty="0" smtClean="0">
                <a:sym typeface="Symbol"/>
              </a:rPr>
              <a:t>b</a:t>
            </a:r>
            <a:r>
              <a:rPr lang="en-US" sz="2400" baseline="-25000" dirty="0" smtClean="0">
                <a:sym typeface="Symbol"/>
              </a:rPr>
              <a:t>2 </a:t>
            </a:r>
            <a:r>
              <a:rPr lang="en-US" sz="2400" dirty="0" smtClean="0">
                <a:sym typeface="Symbol"/>
              </a:rPr>
              <a:t>(mod </a:t>
            </a:r>
            <a:r>
              <a:rPr lang="en-US" sz="2400" i="1" dirty="0">
                <a:sym typeface="Symbol"/>
              </a:rPr>
              <a:t>m</a:t>
            </a:r>
            <a:r>
              <a:rPr lang="en-US" sz="2400" dirty="0" smtClean="0">
                <a:sym typeface="Symbol"/>
              </a:rPr>
              <a:t>).</a:t>
            </a:r>
            <a:endParaRPr lang="en-US" sz="1600" dirty="0">
              <a:sym typeface="Symbol"/>
            </a:endParaRPr>
          </a:p>
          <a:p>
            <a:pPr marL="0" indent="0">
              <a:buNone/>
            </a:pPr>
            <a:r>
              <a:rPr lang="en-US" sz="2400" dirty="0" smtClean="0">
                <a:sym typeface="Symbol"/>
              </a:rPr>
              <a:t>Let </a:t>
            </a:r>
            <a:r>
              <a:rPr lang="en-US" sz="2400" i="1" dirty="0" smtClean="0">
                <a:sym typeface="Symbol"/>
              </a:rPr>
              <a:t>a</a:t>
            </a:r>
            <a:r>
              <a:rPr lang="en-US" sz="2400" baseline="-25000" dirty="0" smtClean="0">
                <a:sym typeface="Symbol"/>
              </a:rPr>
              <a:t>1</a:t>
            </a:r>
            <a:r>
              <a:rPr lang="en-US" sz="2400" dirty="0" smtClean="0">
                <a:sym typeface="Symbol"/>
              </a:rPr>
              <a:t> = </a:t>
            </a:r>
            <a:r>
              <a:rPr lang="en-US" sz="2400" i="1" dirty="0" smtClean="0">
                <a:sym typeface="Symbol"/>
              </a:rPr>
              <a:t>q</a:t>
            </a:r>
            <a:r>
              <a:rPr lang="en-US" sz="2400" baseline="-25000" dirty="0" smtClean="0">
                <a:sym typeface="Symbol"/>
              </a:rPr>
              <a:t>11</a:t>
            </a:r>
            <a:r>
              <a:rPr lang="en-US" sz="2400" i="1" dirty="0" smtClean="0">
                <a:sym typeface="Symbol"/>
              </a:rPr>
              <a:t>m</a:t>
            </a:r>
            <a:r>
              <a:rPr lang="en-US" sz="2400" dirty="0" smtClean="0">
                <a:sym typeface="Symbol"/>
              </a:rPr>
              <a:t> + </a:t>
            </a:r>
            <a:r>
              <a:rPr lang="en-US" sz="2400" i="1" dirty="0" smtClean="0">
                <a:sym typeface="Symbol"/>
              </a:rPr>
              <a:t>r</a:t>
            </a:r>
            <a:r>
              <a:rPr lang="en-US" sz="2400" baseline="-25000" dirty="0" smtClean="0">
                <a:sym typeface="Symbol"/>
              </a:rPr>
              <a:t>1,</a:t>
            </a:r>
            <a:r>
              <a:rPr lang="en-US" sz="2400" dirty="0" smtClean="0">
                <a:sym typeface="Symbol"/>
              </a:rPr>
              <a:t> </a:t>
            </a:r>
            <a:r>
              <a:rPr lang="en-US" sz="2400" i="1" dirty="0">
                <a:sym typeface="Symbol"/>
              </a:rPr>
              <a:t>a</a:t>
            </a:r>
            <a:r>
              <a:rPr lang="en-US" sz="2400" baseline="-25000" dirty="0">
                <a:sym typeface="Symbol"/>
              </a:rPr>
              <a:t>2</a:t>
            </a:r>
            <a:r>
              <a:rPr lang="en-US" sz="2400" dirty="0">
                <a:sym typeface="Symbol"/>
              </a:rPr>
              <a:t> = </a:t>
            </a:r>
            <a:r>
              <a:rPr lang="en-US" sz="2400" i="1" dirty="0">
                <a:sym typeface="Symbol"/>
              </a:rPr>
              <a:t>q</a:t>
            </a:r>
            <a:r>
              <a:rPr lang="en-US" sz="2400" baseline="-25000" dirty="0">
                <a:sym typeface="Symbol"/>
              </a:rPr>
              <a:t>21</a:t>
            </a:r>
            <a:r>
              <a:rPr lang="en-US" sz="2400" i="1" dirty="0">
                <a:sym typeface="Symbol"/>
              </a:rPr>
              <a:t>m</a:t>
            </a:r>
            <a:r>
              <a:rPr lang="en-US" sz="2400" dirty="0">
                <a:sym typeface="Symbol"/>
              </a:rPr>
              <a:t> + </a:t>
            </a:r>
            <a:r>
              <a:rPr lang="en-US" sz="2400" i="1" dirty="0">
                <a:sym typeface="Symbol"/>
              </a:rPr>
              <a:t>r</a:t>
            </a:r>
            <a:r>
              <a:rPr lang="en-US" sz="2400" baseline="-25000" dirty="0">
                <a:sym typeface="Symbol"/>
              </a:rPr>
              <a:t>2,</a:t>
            </a:r>
            <a:r>
              <a:rPr lang="en-US" sz="2400" dirty="0">
                <a:sym typeface="Symbol"/>
              </a:rPr>
              <a:t> </a:t>
            </a:r>
            <a:r>
              <a:rPr lang="en-US" sz="2400" i="1" dirty="0" smtClean="0">
                <a:sym typeface="Symbol"/>
              </a:rPr>
              <a:t>b</a:t>
            </a:r>
            <a:r>
              <a:rPr lang="en-US" sz="2400" baseline="-25000" dirty="0" smtClean="0">
                <a:sym typeface="Symbol"/>
              </a:rPr>
              <a:t>1</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12</a:t>
            </a:r>
            <a:r>
              <a:rPr lang="en-US" sz="2400" i="1" dirty="0" smtClean="0">
                <a:sym typeface="Symbol"/>
              </a:rPr>
              <a:t>m</a:t>
            </a:r>
            <a:r>
              <a:rPr lang="en-US" sz="2400" dirty="0" smtClean="0">
                <a:sym typeface="Symbol"/>
              </a:rPr>
              <a:t> </a:t>
            </a:r>
            <a:r>
              <a:rPr lang="en-US" sz="2400" dirty="0">
                <a:sym typeface="Symbol"/>
              </a:rPr>
              <a:t>+ </a:t>
            </a:r>
            <a:r>
              <a:rPr lang="en-US" sz="2400" i="1" dirty="0" smtClean="0">
                <a:sym typeface="Symbol"/>
              </a:rPr>
              <a:t>r</a:t>
            </a:r>
            <a:r>
              <a:rPr lang="en-US" sz="2400" baseline="-25000" dirty="0" smtClean="0">
                <a:sym typeface="Symbol"/>
              </a:rPr>
              <a:t>1</a:t>
            </a:r>
            <a:r>
              <a:rPr lang="en-US" sz="2400" dirty="0" smtClean="0">
                <a:sym typeface="Symbol"/>
              </a:rPr>
              <a:t>, </a:t>
            </a:r>
            <a:r>
              <a:rPr lang="en-US" sz="2400" i="1" dirty="0" smtClean="0">
                <a:sym typeface="Symbol"/>
              </a:rPr>
              <a:t>b</a:t>
            </a:r>
            <a:r>
              <a:rPr lang="en-US" sz="2400" baseline="-25000" dirty="0" smtClean="0">
                <a:sym typeface="Symbol"/>
              </a:rPr>
              <a:t>2</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22</a:t>
            </a:r>
            <a:r>
              <a:rPr lang="en-US" sz="2400" i="1" dirty="0" smtClean="0">
                <a:sym typeface="Symbol"/>
              </a:rPr>
              <a:t>m</a:t>
            </a:r>
            <a:r>
              <a:rPr lang="en-US" sz="2400" dirty="0" smtClean="0">
                <a:sym typeface="Symbol"/>
              </a:rPr>
              <a:t> </a:t>
            </a:r>
            <a:r>
              <a:rPr lang="en-US" sz="2400" dirty="0">
                <a:sym typeface="Symbol"/>
              </a:rPr>
              <a:t>+ </a:t>
            </a:r>
            <a:r>
              <a:rPr lang="en-US" sz="2400" i="1" dirty="0" smtClean="0">
                <a:sym typeface="Symbol"/>
              </a:rPr>
              <a:t>r</a:t>
            </a:r>
            <a:r>
              <a:rPr lang="en-US" sz="2400" baseline="-25000" dirty="0" smtClean="0">
                <a:sym typeface="Symbol"/>
              </a:rPr>
              <a:t>2</a:t>
            </a:r>
            <a:r>
              <a:rPr lang="en-US" sz="2400" dirty="0" smtClean="0">
                <a:sym typeface="Symbol"/>
              </a:rPr>
              <a:t>.  Then</a:t>
            </a:r>
          </a:p>
          <a:p>
            <a:pPr marL="0" indent="0">
              <a:buNone/>
            </a:pPr>
            <a:r>
              <a:rPr lang="en-US" sz="2400" i="1" dirty="0">
                <a:sym typeface="Symbol"/>
              </a:rPr>
              <a:t>a</a:t>
            </a:r>
            <a:r>
              <a:rPr lang="en-US" sz="2400" baseline="-25000" dirty="0">
                <a:sym typeface="Symbol"/>
              </a:rPr>
              <a:t>1</a:t>
            </a:r>
            <a:r>
              <a:rPr lang="en-US" sz="2400" dirty="0">
                <a:sym typeface="Symbol"/>
              </a:rPr>
              <a:t> </a:t>
            </a:r>
            <a:r>
              <a:rPr lang="en-US" sz="2400" dirty="0" smtClean="0">
                <a:sym typeface="Symbol"/>
              </a:rPr>
              <a:t>+ </a:t>
            </a:r>
            <a:r>
              <a:rPr lang="en-US" sz="2400" i="1" dirty="0" smtClean="0">
                <a:sym typeface="Symbol"/>
              </a:rPr>
              <a:t>a</a:t>
            </a:r>
            <a:r>
              <a:rPr lang="en-US" sz="2400" baseline="-25000" dirty="0">
                <a:sym typeface="Symbol"/>
              </a:rPr>
              <a:t>2</a:t>
            </a:r>
            <a:r>
              <a:rPr lang="en-US" sz="2400" dirty="0" smtClean="0">
                <a:sym typeface="Symbol"/>
              </a:rPr>
              <a:t>= (</a:t>
            </a:r>
            <a:r>
              <a:rPr lang="en-US" sz="2400" i="1" dirty="0" smtClean="0">
                <a:sym typeface="Symbol"/>
              </a:rPr>
              <a:t>q</a:t>
            </a:r>
            <a:r>
              <a:rPr lang="en-US" sz="2400" baseline="-25000" dirty="0" smtClean="0">
                <a:sym typeface="Symbol"/>
              </a:rPr>
              <a:t>11</a:t>
            </a:r>
            <a:r>
              <a:rPr lang="en-US" sz="2400" dirty="0" smtClean="0">
                <a:sym typeface="Symbol"/>
              </a:rPr>
              <a:t> + </a:t>
            </a:r>
            <a:r>
              <a:rPr lang="en-US" sz="2400" i="1" dirty="0" smtClean="0">
                <a:sym typeface="Symbol"/>
              </a:rPr>
              <a:t>q</a:t>
            </a:r>
            <a:r>
              <a:rPr lang="en-US" sz="2400" baseline="-25000" dirty="0" smtClean="0">
                <a:sym typeface="Symbol"/>
              </a:rPr>
              <a:t>21</a:t>
            </a:r>
            <a:r>
              <a:rPr lang="en-US" sz="2400" dirty="0" smtClean="0">
                <a:sym typeface="Symbol"/>
              </a:rPr>
              <a:t>)</a:t>
            </a:r>
            <a:r>
              <a:rPr lang="en-US" sz="2400" i="1" dirty="0" smtClean="0">
                <a:sym typeface="Symbol"/>
              </a:rPr>
              <a:t>m</a:t>
            </a:r>
            <a:r>
              <a:rPr lang="en-US" sz="2400" dirty="0" smtClean="0">
                <a:sym typeface="Symbol"/>
              </a:rPr>
              <a:t> </a:t>
            </a:r>
            <a:r>
              <a:rPr lang="en-US" sz="2400" dirty="0">
                <a:sym typeface="Symbol"/>
              </a:rPr>
              <a:t>+ </a:t>
            </a:r>
            <a:r>
              <a:rPr lang="en-US" sz="2400" dirty="0" smtClean="0">
                <a:sym typeface="Symbol"/>
              </a:rPr>
              <a:t>(</a:t>
            </a:r>
            <a:r>
              <a:rPr lang="en-US" sz="2400" i="1" dirty="0" smtClean="0">
                <a:sym typeface="Symbol"/>
              </a:rPr>
              <a:t>r</a:t>
            </a:r>
            <a:r>
              <a:rPr lang="en-US" sz="2400" baseline="-25000" dirty="0" smtClean="0">
                <a:sym typeface="Symbol"/>
              </a:rPr>
              <a:t>1</a:t>
            </a:r>
            <a:r>
              <a:rPr lang="en-US" sz="2400" dirty="0" smtClean="0">
                <a:sym typeface="Symbol"/>
              </a:rPr>
              <a:t> + </a:t>
            </a:r>
            <a:r>
              <a:rPr lang="en-US" sz="2400" i="1" dirty="0" smtClean="0">
                <a:sym typeface="Symbol"/>
              </a:rPr>
              <a:t>r</a:t>
            </a:r>
            <a:r>
              <a:rPr lang="en-US" sz="2400" baseline="-25000" dirty="0" smtClean="0">
                <a:sym typeface="Symbol"/>
              </a:rPr>
              <a:t>2</a:t>
            </a:r>
            <a:r>
              <a:rPr lang="en-US" sz="2400" dirty="0">
                <a:sym typeface="Symbol"/>
              </a:rPr>
              <a:t>)</a:t>
            </a:r>
            <a:r>
              <a:rPr lang="en-US" sz="2400" baseline="-25000" dirty="0" smtClean="0">
                <a:sym typeface="Symbol"/>
              </a:rPr>
              <a:t>,</a:t>
            </a:r>
            <a:r>
              <a:rPr lang="en-US" sz="2400" dirty="0" smtClean="0">
                <a:sym typeface="Symbol"/>
              </a:rPr>
              <a:t> </a:t>
            </a:r>
          </a:p>
          <a:p>
            <a:pPr marL="0" indent="0">
              <a:buNone/>
            </a:pPr>
            <a:r>
              <a:rPr lang="en-US" sz="2400" i="1" dirty="0" smtClean="0">
                <a:sym typeface="Symbol"/>
              </a:rPr>
              <a:t>b</a:t>
            </a:r>
            <a:r>
              <a:rPr lang="en-US" sz="2400" baseline="-25000" dirty="0" smtClean="0">
                <a:sym typeface="Symbol"/>
              </a:rPr>
              <a:t>1</a:t>
            </a:r>
            <a:r>
              <a:rPr lang="en-US" sz="2400" dirty="0" smtClean="0">
                <a:sym typeface="Symbol"/>
              </a:rPr>
              <a:t> </a:t>
            </a:r>
            <a:r>
              <a:rPr lang="en-US" sz="2400" dirty="0">
                <a:sym typeface="Symbol"/>
              </a:rPr>
              <a:t>+ </a:t>
            </a:r>
            <a:r>
              <a:rPr lang="en-US" sz="2400" i="1" dirty="0" smtClean="0">
                <a:sym typeface="Symbol"/>
              </a:rPr>
              <a:t>b</a:t>
            </a:r>
            <a:r>
              <a:rPr lang="en-US" sz="2400" baseline="-25000" dirty="0" smtClean="0">
                <a:sym typeface="Symbol"/>
              </a:rPr>
              <a:t>2</a:t>
            </a:r>
            <a:r>
              <a:rPr lang="en-US" sz="2400" dirty="0">
                <a:sym typeface="Symbol"/>
              </a:rPr>
              <a:t>= (</a:t>
            </a:r>
            <a:r>
              <a:rPr lang="en-US" sz="2400" i="1" dirty="0" smtClean="0">
                <a:sym typeface="Symbol"/>
              </a:rPr>
              <a:t>q</a:t>
            </a:r>
            <a:r>
              <a:rPr lang="en-US" sz="2400" baseline="-25000" dirty="0" smtClean="0">
                <a:sym typeface="Symbol"/>
              </a:rPr>
              <a:t>12</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22</a:t>
            </a:r>
            <a:r>
              <a:rPr lang="en-US" sz="2400" dirty="0" smtClean="0">
                <a:sym typeface="Symbol"/>
              </a:rPr>
              <a:t>)</a:t>
            </a:r>
            <a:r>
              <a:rPr lang="en-US" sz="2400" i="1" dirty="0" smtClean="0">
                <a:sym typeface="Symbol"/>
              </a:rPr>
              <a:t>m</a:t>
            </a:r>
            <a:r>
              <a:rPr lang="en-US" sz="2400" dirty="0" smtClean="0">
                <a:sym typeface="Symbol"/>
              </a:rPr>
              <a:t> </a:t>
            </a:r>
            <a:r>
              <a:rPr lang="en-US" sz="2400" dirty="0">
                <a:sym typeface="Symbol"/>
              </a:rPr>
              <a:t>+ (</a:t>
            </a:r>
            <a:r>
              <a:rPr lang="en-US" sz="2400" i="1" dirty="0">
                <a:sym typeface="Symbol"/>
              </a:rPr>
              <a:t>r</a:t>
            </a:r>
            <a:r>
              <a:rPr lang="en-US" sz="2400" baseline="-25000" dirty="0">
                <a:sym typeface="Symbol"/>
              </a:rPr>
              <a:t>1</a:t>
            </a:r>
            <a:r>
              <a:rPr lang="en-US" sz="2400" dirty="0">
                <a:sym typeface="Symbol"/>
              </a:rPr>
              <a:t> + </a:t>
            </a:r>
            <a:r>
              <a:rPr lang="en-US" sz="2400" i="1" dirty="0">
                <a:sym typeface="Symbol"/>
              </a:rPr>
              <a:t>r</a:t>
            </a:r>
            <a:r>
              <a:rPr lang="en-US" sz="2400" baseline="-25000" dirty="0">
                <a:sym typeface="Symbol"/>
              </a:rPr>
              <a:t>2</a:t>
            </a:r>
            <a:r>
              <a:rPr lang="en-US" sz="2400" dirty="0" smtClean="0">
                <a:sym typeface="Symbol"/>
              </a:rPr>
              <a:t>)</a:t>
            </a:r>
            <a:r>
              <a:rPr lang="en-US" sz="2400" baseline="-25000" dirty="0" smtClean="0">
                <a:sym typeface="Symbol"/>
              </a:rPr>
              <a:t>.</a:t>
            </a:r>
            <a:r>
              <a:rPr lang="en-US" sz="2400" dirty="0" smtClean="0">
                <a:sym typeface="Symbol"/>
              </a:rPr>
              <a:t>  </a:t>
            </a:r>
          </a:p>
          <a:p>
            <a:pPr marL="0" indent="0">
              <a:buNone/>
            </a:pPr>
            <a:r>
              <a:rPr lang="en-US" sz="2400" dirty="0" smtClean="0">
                <a:sym typeface="Symbol"/>
              </a:rPr>
              <a:t>Hence, </a:t>
            </a:r>
            <a:r>
              <a:rPr lang="en-US" sz="2400" i="1" dirty="0"/>
              <a:t>a</a:t>
            </a:r>
            <a:r>
              <a:rPr lang="en-US" sz="2400" baseline="-25000" dirty="0"/>
              <a:t>1</a:t>
            </a:r>
            <a:r>
              <a:rPr lang="en-US" sz="2400" dirty="0"/>
              <a:t> + </a:t>
            </a:r>
            <a:r>
              <a:rPr lang="en-US" sz="2400" i="1" dirty="0"/>
              <a:t>a</a:t>
            </a:r>
            <a:r>
              <a:rPr lang="en-US" sz="2400" baseline="-25000" dirty="0"/>
              <a:t>2</a:t>
            </a:r>
            <a:r>
              <a:rPr lang="en-US" sz="2400" dirty="0"/>
              <a:t> </a:t>
            </a:r>
            <a:r>
              <a:rPr lang="en-US" sz="2400" dirty="0">
                <a:sym typeface="Symbol"/>
              </a:rPr>
              <a:t> </a:t>
            </a:r>
            <a:r>
              <a:rPr lang="en-US" sz="2400" i="1" dirty="0">
                <a:sym typeface="Symbol"/>
              </a:rPr>
              <a:t>b</a:t>
            </a:r>
            <a:r>
              <a:rPr lang="en-US" sz="2400" baseline="-25000" dirty="0">
                <a:sym typeface="Symbol"/>
              </a:rPr>
              <a:t>1</a:t>
            </a:r>
            <a:r>
              <a:rPr lang="en-US" sz="2400" dirty="0">
                <a:sym typeface="Symbol"/>
              </a:rPr>
              <a:t> + </a:t>
            </a:r>
            <a:r>
              <a:rPr lang="en-US" sz="2400" i="1" dirty="0" smtClean="0">
                <a:sym typeface="Symbol"/>
              </a:rPr>
              <a:t>b</a:t>
            </a:r>
            <a:r>
              <a:rPr lang="en-US" sz="2400" baseline="-25000" dirty="0" smtClean="0">
                <a:sym typeface="Symbol"/>
              </a:rPr>
              <a:t>2 </a:t>
            </a:r>
            <a:r>
              <a:rPr lang="en-US" sz="2400" dirty="0" smtClean="0">
                <a:sym typeface="Symbol"/>
              </a:rPr>
              <a:t>(</a:t>
            </a:r>
            <a:r>
              <a:rPr lang="en-US" sz="2400" dirty="0">
                <a:sym typeface="Symbol"/>
              </a:rPr>
              <a:t>mod </a:t>
            </a:r>
            <a:r>
              <a:rPr lang="en-US" sz="2400" i="1" dirty="0">
                <a:sym typeface="Symbol"/>
              </a:rPr>
              <a:t>m</a:t>
            </a:r>
            <a:r>
              <a:rPr lang="en-US" sz="2400" dirty="0" smtClean="0">
                <a:sym typeface="Symbol"/>
              </a:rPr>
              <a:t>).</a:t>
            </a:r>
          </a:p>
          <a:p>
            <a:pPr marL="0" indent="0">
              <a:buNone/>
            </a:pPr>
            <a:r>
              <a:rPr lang="en-US" sz="2400" i="1" dirty="0" smtClean="0">
                <a:sym typeface="Symbol"/>
              </a:rPr>
              <a:t>a</a:t>
            </a:r>
            <a:r>
              <a:rPr lang="en-US" sz="2400" baseline="-25000" dirty="0" smtClean="0">
                <a:sym typeface="Symbol"/>
              </a:rPr>
              <a:t>1</a:t>
            </a:r>
            <a:r>
              <a:rPr lang="en-US" sz="2400" i="1" dirty="0" smtClean="0">
                <a:sym typeface="Symbol"/>
              </a:rPr>
              <a:t>a</a:t>
            </a:r>
            <a:r>
              <a:rPr lang="en-US" sz="2400" baseline="-25000" dirty="0" smtClean="0">
                <a:sym typeface="Symbol"/>
              </a:rPr>
              <a:t>2</a:t>
            </a:r>
            <a:r>
              <a:rPr lang="en-US" sz="2400" dirty="0" smtClean="0">
                <a:sym typeface="Symbol"/>
              </a:rPr>
              <a:t>= </a:t>
            </a:r>
            <a:r>
              <a:rPr lang="en-US" sz="2400" i="1" dirty="0" smtClean="0">
                <a:sym typeface="Symbol"/>
              </a:rPr>
              <a:t>q</a:t>
            </a:r>
            <a:r>
              <a:rPr lang="en-US" sz="2400" baseline="-25000" dirty="0" smtClean="0">
                <a:sym typeface="Symbol"/>
              </a:rPr>
              <a:t>11</a:t>
            </a:r>
            <a:r>
              <a:rPr lang="en-US" sz="2400" i="1" dirty="0" smtClean="0">
                <a:sym typeface="Symbol"/>
              </a:rPr>
              <a:t>q</a:t>
            </a:r>
            <a:r>
              <a:rPr lang="en-US" sz="2400" baseline="-25000" dirty="0" smtClean="0">
                <a:sym typeface="Symbol"/>
              </a:rPr>
              <a:t>21</a:t>
            </a:r>
            <a:r>
              <a:rPr lang="en-US" sz="2400" i="1" dirty="0" smtClean="0">
                <a:sym typeface="Symbol"/>
              </a:rPr>
              <a:t>m</a:t>
            </a:r>
            <a:r>
              <a:rPr lang="en-US" sz="2400" baseline="30000" dirty="0" smtClean="0">
                <a:sym typeface="Symbol"/>
              </a:rPr>
              <a:t>2</a:t>
            </a:r>
            <a:r>
              <a:rPr lang="en-US" sz="2400" dirty="0" smtClean="0">
                <a:sym typeface="Symbol"/>
              </a:rPr>
              <a:t> + </a:t>
            </a:r>
            <a:r>
              <a:rPr lang="en-US" sz="2400" dirty="0">
                <a:sym typeface="Symbol"/>
              </a:rPr>
              <a:t>(</a:t>
            </a:r>
            <a:r>
              <a:rPr lang="en-US" sz="2400" i="1" dirty="0" smtClean="0">
                <a:sym typeface="Symbol"/>
              </a:rPr>
              <a:t>q</a:t>
            </a:r>
            <a:r>
              <a:rPr lang="en-US" sz="2400" baseline="-25000" dirty="0" smtClean="0">
                <a:sym typeface="Symbol"/>
              </a:rPr>
              <a:t>11</a:t>
            </a:r>
            <a:r>
              <a:rPr lang="en-US" sz="2400" i="1" dirty="0" smtClean="0">
                <a:sym typeface="Symbol"/>
              </a:rPr>
              <a:t>r</a:t>
            </a:r>
            <a:r>
              <a:rPr lang="en-US" sz="2400" baseline="-25000" dirty="0" smtClean="0">
                <a:sym typeface="Symbol"/>
              </a:rPr>
              <a:t>2</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21</a:t>
            </a:r>
            <a:r>
              <a:rPr lang="en-US" sz="2400" i="1" dirty="0" smtClean="0">
                <a:sym typeface="Symbol"/>
              </a:rPr>
              <a:t>r</a:t>
            </a:r>
            <a:r>
              <a:rPr lang="en-US" sz="2400" baseline="-25000" dirty="0" smtClean="0">
                <a:sym typeface="Symbol"/>
              </a:rPr>
              <a:t>1</a:t>
            </a:r>
            <a:r>
              <a:rPr lang="en-US" sz="2400" dirty="0" smtClean="0">
                <a:sym typeface="Symbol"/>
              </a:rPr>
              <a:t>)</a:t>
            </a:r>
            <a:r>
              <a:rPr lang="en-US" sz="2400" i="1" dirty="0" smtClean="0">
                <a:sym typeface="Symbol"/>
              </a:rPr>
              <a:t>m</a:t>
            </a:r>
            <a:r>
              <a:rPr lang="en-US" sz="2400" dirty="0" smtClean="0">
                <a:sym typeface="Symbol"/>
              </a:rPr>
              <a:t> </a:t>
            </a:r>
            <a:r>
              <a:rPr lang="en-US" sz="2400" dirty="0">
                <a:sym typeface="Symbol"/>
              </a:rPr>
              <a:t>+ </a:t>
            </a:r>
            <a:r>
              <a:rPr lang="en-US" sz="2400" i="1" dirty="0" smtClean="0">
                <a:sym typeface="Symbol"/>
              </a:rPr>
              <a:t>r</a:t>
            </a:r>
            <a:r>
              <a:rPr lang="en-US" sz="2400" baseline="-25000" dirty="0" smtClean="0">
                <a:sym typeface="Symbol"/>
              </a:rPr>
              <a:t>1</a:t>
            </a:r>
            <a:r>
              <a:rPr lang="en-US" sz="2400" i="1" dirty="0" smtClean="0">
                <a:sym typeface="Symbol"/>
              </a:rPr>
              <a:t>r</a:t>
            </a:r>
            <a:r>
              <a:rPr lang="en-US" sz="2400" baseline="-25000" dirty="0" smtClean="0">
                <a:sym typeface="Symbol"/>
              </a:rPr>
              <a:t>2</a:t>
            </a:r>
            <a:r>
              <a:rPr lang="en-US" sz="2400" dirty="0" smtClean="0">
                <a:sym typeface="Symbol"/>
              </a:rPr>
              <a:t>,</a:t>
            </a:r>
          </a:p>
          <a:p>
            <a:pPr marL="0" indent="0">
              <a:buNone/>
            </a:pPr>
            <a:r>
              <a:rPr lang="en-US" sz="2400" i="1" dirty="0" smtClean="0">
                <a:sym typeface="Symbol"/>
              </a:rPr>
              <a:t>b</a:t>
            </a:r>
            <a:r>
              <a:rPr lang="en-US" sz="2400" baseline="-25000" dirty="0" smtClean="0">
                <a:sym typeface="Symbol"/>
              </a:rPr>
              <a:t>1</a:t>
            </a:r>
            <a:r>
              <a:rPr lang="en-US" sz="2400" i="1" dirty="0">
                <a:sym typeface="Symbol"/>
              </a:rPr>
              <a:t>b</a:t>
            </a:r>
            <a:r>
              <a:rPr lang="en-US" sz="2400" baseline="-25000" dirty="0" smtClean="0">
                <a:sym typeface="Symbol"/>
              </a:rPr>
              <a:t>2</a:t>
            </a:r>
            <a:r>
              <a:rPr lang="en-US" sz="2400" dirty="0">
                <a:sym typeface="Symbol"/>
              </a:rPr>
              <a:t>= </a:t>
            </a:r>
            <a:r>
              <a:rPr lang="en-US" sz="2400" i="1" dirty="0" smtClean="0">
                <a:sym typeface="Symbol"/>
              </a:rPr>
              <a:t>q</a:t>
            </a:r>
            <a:r>
              <a:rPr lang="en-US" sz="2400" baseline="-25000" dirty="0" smtClean="0">
                <a:sym typeface="Symbol"/>
              </a:rPr>
              <a:t>12</a:t>
            </a:r>
            <a:r>
              <a:rPr lang="en-US" sz="2400" i="1" dirty="0" smtClean="0">
                <a:sym typeface="Symbol"/>
              </a:rPr>
              <a:t>q</a:t>
            </a:r>
            <a:r>
              <a:rPr lang="en-US" sz="2400" baseline="-25000" dirty="0" smtClean="0">
                <a:sym typeface="Symbol"/>
              </a:rPr>
              <a:t>22</a:t>
            </a:r>
            <a:r>
              <a:rPr lang="en-US" sz="2400" i="1" dirty="0" smtClean="0">
                <a:sym typeface="Symbol"/>
              </a:rPr>
              <a:t>m</a:t>
            </a:r>
            <a:r>
              <a:rPr lang="en-US" sz="2400" baseline="30000" dirty="0" smtClean="0">
                <a:sym typeface="Symbol"/>
              </a:rPr>
              <a:t>2</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12</a:t>
            </a:r>
            <a:r>
              <a:rPr lang="en-US" sz="2400" i="1" dirty="0" smtClean="0">
                <a:sym typeface="Symbol"/>
              </a:rPr>
              <a:t>r</a:t>
            </a:r>
            <a:r>
              <a:rPr lang="en-US" sz="2400" baseline="-25000" dirty="0" smtClean="0">
                <a:sym typeface="Symbol"/>
              </a:rPr>
              <a:t>2</a:t>
            </a:r>
            <a:r>
              <a:rPr lang="en-US" sz="2400" dirty="0" smtClean="0">
                <a:sym typeface="Symbol"/>
              </a:rPr>
              <a:t> </a:t>
            </a:r>
            <a:r>
              <a:rPr lang="en-US" sz="2400" dirty="0">
                <a:sym typeface="Symbol"/>
              </a:rPr>
              <a:t>+ </a:t>
            </a:r>
            <a:r>
              <a:rPr lang="en-US" sz="2400" i="1" dirty="0" smtClean="0">
                <a:sym typeface="Symbol"/>
              </a:rPr>
              <a:t>q</a:t>
            </a:r>
            <a:r>
              <a:rPr lang="en-US" sz="2400" baseline="-25000" dirty="0" smtClean="0">
                <a:sym typeface="Symbol"/>
              </a:rPr>
              <a:t>22</a:t>
            </a:r>
            <a:r>
              <a:rPr lang="en-US" sz="2400" i="1" dirty="0" smtClean="0">
                <a:sym typeface="Symbol"/>
              </a:rPr>
              <a:t>r</a:t>
            </a:r>
            <a:r>
              <a:rPr lang="en-US" sz="2400" baseline="-25000" dirty="0" smtClean="0">
                <a:sym typeface="Symbol"/>
              </a:rPr>
              <a:t>1</a:t>
            </a:r>
            <a:r>
              <a:rPr lang="en-US" sz="2400" dirty="0" smtClean="0">
                <a:sym typeface="Symbol"/>
              </a:rPr>
              <a:t>)</a:t>
            </a:r>
            <a:r>
              <a:rPr lang="en-US" sz="2400" i="1" dirty="0" smtClean="0">
                <a:sym typeface="Symbol"/>
              </a:rPr>
              <a:t>m</a:t>
            </a:r>
            <a:r>
              <a:rPr lang="en-US" sz="2400" dirty="0" smtClean="0">
                <a:sym typeface="Symbol"/>
              </a:rPr>
              <a:t> </a:t>
            </a:r>
            <a:r>
              <a:rPr lang="en-US" sz="2400" dirty="0">
                <a:sym typeface="Symbol"/>
              </a:rPr>
              <a:t>+ </a:t>
            </a:r>
            <a:r>
              <a:rPr lang="en-US" sz="2400" i="1" dirty="0" smtClean="0">
                <a:sym typeface="Symbol"/>
              </a:rPr>
              <a:t>r</a:t>
            </a:r>
            <a:r>
              <a:rPr lang="en-US" sz="2400" baseline="-25000" dirty="0" smtClean="0">
                <a:sym typeface="Symbol"/>
              </a:rPr>
              <a:t>1</a:t>
            </a:r>
            <a:r>
              <a:rPr lang="en-US" sz="2400" i="1" dirty="0" smtClean="0">
                <a:sym typeface="Symbol"/>
              </a:rPr>
              <a:t>r</a:t>
            </a:r>
            <a:r>
              <a:rPr lang="en-US" sz="2400" baseline="-25000" dirty="0" smtClean="0">
                <a:sym typeface="Symbol"/>
              </a:rPr>
              <a:t>2</a:t>
            </a:r>
            <a:r>
              <a:rPr lang="en-US" sz="2400" dirty="0" smtClean="0">
                <a:sym typeface="Symbol"/>
              </a:rPr>
              <a:t>. </a:t>
            </a:r>
          </a:p>
          <a:p>
            <a:pPr marL="0" indent="0">
              <a:buNone/>
            </a:pPr>
            <a:r>
              <a:rPr lang="en-US" sz="2400" dirty="0" smtClean="0"/>
              <a:t>Hence, </a:t>
            </a:r>
            <a:r>
              <a:rPr lang="en-US" sz="2400" i="1" dirty="0" smtClean="0"/>
              <a:t>a</a:t>
            </a:r>
            <a:r>
              <a:rPr lang="en-US" sz="2400" baseline="-25000" dirty="0" smtClean="0"/>
              <a:t>1</a:t>
            </a:r>
            <a:r>
              <a:rPr lang="en-US" sz="2400" i="1" dirty="0" smtClean="0"/>
              <a:t>a</a:t>
            </a:r>
            <a:r>
              <a:rPr lang="en-US" sz="2400" baseline="-25000" dirty="0" smtClean="0"/>
              <a:t>2</a:t>
            </a:r>
            <a:r>
              <a:rPr lang="en-US" sz="2400" dirty="0" smtClean="0"/>
              <a:t> </a:t>
            </a:r>
            <a:r>
              <a:rPr lang="en-US" sz="2400" dirty="0">
                <a:sym typeface="Symbol"/>
              </a:rPr>
              <a:t> </a:t>
            </a:r>
            <a:r>
              <a:rPr lang="en-US" sz="2400" i="1" dirty="0" smtClean="0">
                <a:sym typeface="Symbol"/>
              </a:rPr>
              <a:t>b</a:t>
            </a:r>
            <a:r>
              <a:rPr lang="en-US" sz="2400" baseline="-25000" dirty="0" smtClean="0">
                <a:sym typeface="Symbol"/>
              </a:rPr>
              <a:t>1</a:t>
            </a:r>
            <a:r>
              <a:rPr lang="en-US" sz="2400" i="1" dirty="0" smtClean="0">
                <a:sym typeface="Symbol"/>
              </a:rPr>
              <a:t>b</a:t>
            </a:r>
            <a:r>
              <a:rPr lang="en-US" sz="2400" baseline="-25000" dirty="0" smtClean="0">
                <a:sym typeface="Symbol"/>
              </a:rPr>
              <a:t>2 </a:t>
            </a:r>
            <a:r>
              <a:rPr lang="en-US" sz="2400" dirty="0" smtClean="0">
                <a:sym typeface="Symbol"/>
              </a:rPr>
              <a:t>(mod </a:t>
            </a:r>
            <a:r>
              <a:rPr lang="en-US" sz="2400" i="1" dirty="0">
                <a:sym typeface="Symbol"/>
              </a:rPr>
              <a:t>m</a:t>
            </a:r>
            <a:r>
              <a:rPr lang="en-US" sz="2400" dirty="0" smtClean="0">
                <a:sym typeface="Symbol"/>
              </a:rPr>
              <a:t>).</a:t>
            </a:r>
          </a:p>
        </p:txBody>
      </p:sp>
      <p:sp>
        <p:nvSpPr>
          <p:cNvPr id="4" name="Slide Number Placeholder 3"/>
          <p:cNvSpPr>
            <a:spLocks noGrp="1"/>
          </p:cNvSpPr>
          <p:nvPr>
            <p:ph type="sldNum" sz="quarter" idx="12"/>
          </p:nvPr>
        </p:nvSpPr>
        <p:spPr/>
        <p:txBody>
          <a:bodyPr/>
          <a:lstStyle/>
          <a:p>
            <a:fld id="{72276046-8B51-49A9-BE4C-45642EECAA5F}" type="slidenum">
              <a:rPr lang="en-CA" smtClean="0"/>
              <a:t>42</a:t>
            </a:fld>
            <a:endParaRPr lang="en-CA" dirty="0"/>
          </a:p>
        </p:txBody>
      </p:sp>
    </p:spTree>
    <p:extLst>
      <p:ext uri="{BB962C8B-B14F-4D97-AF65-F5344CB8AC3E}">
        <p14:creationId xmlns:p14="http://schemas.microsoft.com/office/powerpoint/2010/main" val="34499699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Inverse Modulo </a:t>
            </a:r>
            <a:r>
              <a:rPr lang="en-US" i="1" dirty="0" smtClean="0"/>
              <a:t>m</a:t>
            </a:r>
            <a:endParaRPr lang="en-CA" dirty="0"/>
          </a:p>
        </p:txBody>
      </p:sp>
      <p:sp>
        <p:nvSpPr>
          <p:cNvPr id="3" name="Content Placeholder 2"/>
          <p:cNvSpPr>
            <a:spLocks noGrp="1"/>
          </p:cNvSpPr>
          <p:nvPr>
            <p:ph idx="1"/>
          </p:nvPr>
        </p:nvSpPr>
        <p:spPr/>
        <p:txBody>
          <a:bodyPr/>
          <a:lstStyle/>
          <a:p>
            <a:pPr marL="0" indent="0">
              <a:buNone/>
            </a:pPr>
            <a:r>
              <a:rPr lang="en-US" dirty="0" smtClean="0"/>
              <a:t>If </a:t>
            </a:r>
            <a:r>
              <a:rPr lang="en-US" i="1" dirty="0" err="1" smtClean="0"/>
              <a:t>ab</a:t>
            </a:r>
            <a:r>
              <a:rPr lang="en-US" i="1" dirty="0" smtClean="0"/>
              <a:t> </a:t>
            </a:r>
            <a:r>
              <a:rPr lang="en-US" dirty="0" smtClean="0">
                <a:sym typeface="Symbol"/>
              </a:rPr>
              <a:t> 1 (mod </a:t>
            </a:r>
            <a:r>
              <a:rPr lang="en-US" i="1" dirty="0" smtClean="0">
                <a:sym typeface="Symbol"/>
              </a:rPr>
              <a:t>m</a:t>
            </a:r>
            <a:r>
              <a:rPr lang="en-US" dirty="0" smtClean="0">
                <a:sym typeface="Symbol"/>
              </a:rPr>
              <a:t>), then </a:t>
            </a:r>
            <a:r>
              <a:rPr lang="en-US" i="1" dirty="0" smtClean="0">
                <a:sym typeface="Symbol"/>
              </a:rPr>
              <a:t>b</a:t>
            </a:r>
            <a:r>
              <a:rPr lang="en-US" dirty="0" smtClean="0">
                <a:sym typeface="Symbol"/>
              </a:rPr>
              <a:t> is said to be the </a:t>
            </a:r>
            <a:r>
              <a:rPr lang="en-US" i="1" dirty="0" smtClean="0">
                <a:sym typeface="Symbol"/>
              </a:rPr>
              <a:t>inverse </a:t>
            </a:r>
            <a:r>
              <a:rPr lang="en-US" dirty="0" smtClean="0">
                <a:sym typeface="Symbol"/>
              </a:rPr>
              <a:t>of </a:t>
            </a:r>
            <a:r>
              <a:rPr lang="en-US" i="1" dirty="0" smtClean="0">
                <a:sym typeface="Symbol"/>
              </a:rPr>
              <a:t>a</a:t>
            </a:r>
            <a:r>
              <a:rPr lang="en-US" dirty="0" smtClean="0">
                <a:sym typeface="Symbol"/>
              </a:rPr>
              <a:t> modulo </a:t>
            </a:r>
            <a:r>
              <a:rPr lang="en-US" i="1" dirty="0" smtClean="0">
                <a:sym typeface="Symbol"/>
              </a:rPr>
              <a:t>m</a:t>
            </a:r>
            <a:r>
              <a:rPr lang="en-US" dirty="0" smtClean="0">
                <a:sym typeface="Symbol"/>
              </a:rPr>
              <a:t>.  </a:t>
            </a:r>
          </a:p>
          <a:p>
            <a:pPr marL="0" indent="0">
              <a:buNone/>
            </a:pPr>
            <a:endParaRPr lang="en-US" sz="1600" dirty="0">
              <a:sym typeface="Symbol"/>
            </a:endParaRPr>
          </a:p>
          <a:p>
            <a:pPr marL="0" indent="0">
              <a:buNone/>
            </a:pPr>
            <a:r>
              <a:rPr lang="en-US" dirty="0" smtClean="0">
                <a:sym typeface="Symbol"/>
              </a:rPr>
              <a:t>If </a:t>
            </a:r>
            <a:r>
              <a:rPr lang="en-US" i="1" dirty="0" smtClean="0">
                <a:sym typeface="Symbol"/>
              </a:rPr>
              <a:t>a</a:t>
            </a:r>
            <a:r>
              <a:rPr lang="en-US" dirty="0" smtClean="0">
                <a:sym typeface="Symbol"/>
              </a:rPr>
              <a:t> and </a:t>
            </a:r>
            <a:r>
              <a:rPr lang="en-US" i="1" dirty="0" smtClean="0">
                <a:sym typeface="Symbol"/>
              </a:rPr>
              <a:t>m</a:t>
            </a:r>
            <a:r>
              <a:rPr lang="en-US" dirty="0" smtClean="0">
                <a:sym typeface="Symbol"/>
              </a:rPr>
              <a:t> are relatively prime, then there exists an inverse of </a:t>
            </a:r>
            <a:r>
              <a:rPr lang="en-US" i="1" dirty="0" smtClean="0">
                <a:sym typeface="Symbol"/>
              </a:rPr>
              <a:t>a</a:t>
            </a:r>
            <a:r>
              <a:rPr lang="en-US" dirty="0" smtClean="0">
                <a:sym typeface="Symbol"/>
              </a:rPr>
              <a:t> modulo </a:t>
            </a:r>
            <a:r>
              <a:rPr lang="en-US" i="1" dirty="0" smtClean="0">
                <a:sym typeface="Symbol"/>
              </a:rPr>
              <a:t>m</a:t>
            </a:r>
            <a:r>
              <a:rPr lang="en-US" dirty="0" smtClean="0">
                <a:sym typeface="Symbol"/>
              </a:rPr>
              <a:t>.</a:t>
            </a:r>
          </a:p>
          <a:p>
            <a:pPr marL="0" indent="0">
              <a:buNone/>
            </a:pPr>
            <a:endParaRPr lang="en-US" sz="1600" dirty="0" smtClean="0">
              <a:sym typeface="Symbol"/>
            </a:endParaRPr>
          </a:p>
          <a:p>
            <a:pPr marL="0" indent="0">
              <a:buNone/>
            </a:pPr>
            <a:r>
              <a:rPr lang="en-US" dirty="0" smtClean="0">
                <a:sym typeface="Symbol"/>
              </a:rPr>
              <a:t>Indeed, there are integers </a:t>
            </a:r>
            <a:r>
              <a:rPr lang="en-US" i="1" dirty="0" smtClean="0">
                <a:sym typeface="Symbol"/>
              </a:rPr>
              <a:t>s</a:t>
            </a:r>
            <a:r>
              <a:rPr lang="en-US" dirty="0" smtClean="0">
                <a:sym typeface="Symbol"/>
              </a:rPr>
              <a:t> and </a:t>
            </a:r>
            <a:r>
              <a:rPr lang="en-US" i="1" dirty="0" smtClean="0">
                <a:sym typeface="Symbol"/>
              </a:rPr>
              <a:t>t </a:t>
            </a:r>
            <a:r>
              <a:rPr lang="en-US" dirty="0" smtClean="0">
                <a:sym typeface="Symbol"/>
              </a:rPr>
              <a:t>such that </a:t>
            </a:r>
            <a:r>
              <a:rPr lang="en-US" i="1" dirty="0" err="1" smtClean="0">
                <a:sym typeface="Symbol"/>
              </a:rPr>
              <a:t>sa</a:t>
            </a:r>
            <a:r>
              <a:rPr lang="en-US" dirty="0" smtClean="0">
                <a:sym typeface="Symbol"/>
              </a:rPr>
              <a:t> + </a:t>
            </a:r>
            <a:r>
              <a:rPr lang="en-US" i="1" dirty="0" smtClean="0">
                <a:sym typeface="Symbol"/>
              </a:rPr>
              <a:t>tm</a:t>
            </a:r>
            <a:r>
              <a:rPr lang="en-US" dirty="0" smtClean="0">
                <a:sym typeface="Symbol"/>
              </a:rPr>
              <a:t> = 1.  Then </a:t>
            </a:r>
            <a:r>
              <a:rPr lang="en-US" i="1" dirty="0" err="1" smtClean="0">
                <a:sym typeface="Symbol"/>
              </a:rPr>
              <a:t>sa</a:t>
            </a:r>
            <a:r>
              <a:rPr lang="en-US" dirty="0" smtClean="0">
                <a:sym typeface="Symbol"/>
              </a:rPr>
              <a:t>  1 (mod </a:t>
            </a:r>
            <a:r>
              <a:rPr lang="en-US" i="1" dirty="0" smtClean="0">
                <a:sym typeface="Symbol"/>
              </a:rPr>
              <a:t>m</a:t>
            </a:r>
            <a:r>
              <a:rPr lang="en-US" dirty="0" smtClean="0">
                <a:sym typeface="Symbol"/>
              </a:rPr>
              <a:t>), and </a:t>
            </a:r>
            <a:r>
              <a:rPr lang="en-US" i="1" dirty="0" smtClean="0">
                <a:sym typeface="Symbol"/>
              </a:rPr>
              <a:t>s</a:t>
            </a:r>
            <a:r>
              <a:rPr lang="en-US" dirty="0" smtClean="0">
                <a:sym typeface="Symbol"/>
              </a:rPr>
              <a:t> is the inverse of </a:t>
            </a:r>
            <a:r>
              <a:rPr lang="en-US" i="1" dirty="0" smtClean="0">
                <a:sym typeface="Symbol"/>
              </a:rPr>
              <a:t>a</a:t>
            </a:r>
            <a:r>
              <a:rPr lang="en-US" dirty="0" smtClean="0">
                <a:sym typeface="Symbol"/>
              </a:rPr>
              <a:t> modulo </a:t>
            </a:r>
            <a:r>
              <a:rPr lang="en-US" i="1" dirty="0" smtClean="0">
                <a:sym typeface="Symbol"/>
              </a:rPr>
              <a:t>m</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43</a:t>
            </a:fld>
            <a:endParaRPr lang="en-CA" dirty="0"/>
          </a:p>
        </p:txBody>
      </p:sp>
    </p:spTree>
    <p:extLst>
      <p:ext uri="{BB962C8B-B14F-4D97-AF65-F5344CB8AC3E}">
        <p14:creationId xmlns:p14="http://schemas.microsoft.com/office/powerpoint/2010/main" val="2307313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Solving Linear Congruences</a:t>
            </a:r>
            <a:endParaRPr lang="en-CA" dirty="0"/>
          </a:p>
        </p:txBody>
      </p:sp>
      <p:sp>
        <p:nvSpPr>
          <p:cNvPr id="3" name="Content Placeholder 2"/>
          <p:cNvSpPr>
            <a:spLocks noGrp="1"/>
          </p:cNvSpPr>
          <p:nvPr>
            <p:ph idx="1"/>
          </p:nvPr>
        </p:nvSpPr>
        <p:spPr/>
        <p:txBody>
          <a:bodyPr>
            <a:normAutofit/>
          </a:bodyPr>
          <a:lstStyle/>
          <a:p>
            <a:pPr marL="0" indent="0">
              <a:buNone/>
            </a:pPr>
            <a:r>
              <a:rPr lang="en-US" sz="2800" dirty="0" smtClean="0"/>
              <a:t>Linear congruence:  </a:t>
            </a:r>
            <a:r>
              <a:rPr lang="en-US" sz="2800" i="1" dirty="0" smtClean="0"/>
              <a:t>ax</a:t>
            </a:r>
            <a:r>
              <a:rPr lang="en-US" sz="2800" dirty="0" smtClean="0"/>
              <a:t> </a:t>
            </a:r>
            <a:r>
              <a:rPr lang="en-US" sz="2800" dirty="0" smtClean="0">
                <a:sym typeface="Symbol"/>
              </a:rPr>
              <a:t> </a:t>
            </a:r>
            <a:r>
              <a:rPr lang="en-US" sz="2800" i="1" dirty="0" smtClean="0">
                <a:sym typeface="Symbol"/>
              </a:rPr>
              <a:t>b</a:t>
            </a:r>
            <a:r>
              <a:rPr lang="en-US" sz="2800" dirty="0" smtClean="0">
                <a:sym typeface="Symbol"/>
              </a:rPr>
              <a:t> (mod </a:t>
            </a:r>
            <a:r>
              <a:rPr lang="en-US" sz="2800" i="1" dirty="0" smtClean="0">
                <a:sym typeface="Symbol"/>
              </a:rPr>
              <a:t>m</a:t>
            </a:r>
            <a:r>
              <a:rPr lang="en-US" sz="2800" dirty="0" smtClean="0">
                <a:sym typeface="Symbol"/>
              </a:rPr>
              <a:t>), where </a:t>
            </a:r>
            <a:r>
              <a:rPr lang="en-US" sz="2800" i="1" dirty="0" smtClean="0">
                <a:sym typeface="Symbol"/>
              </a:rPr>
              <a:t>a</a:t>
            </a:r>
            <a:r>
              <a:rPr lang="en-US" sz="2800" dirty="0" smtClean="0">
                <a:sym typeface="Symbol"/>
              </a:rPr>
              <a:t> and </a:t>
            </a:r>
            <a:r>
              <a:rPr lang="en-US" sz="2800" i="1" dirty="0" smtClean="0">
                <a:sym typeface="Symbol"/>
              </a:rPr>
              <a:t>m</a:t>
            </a:r>
            <a:r>
              <a:rPr lang="en-US" sz="2800" dirty="0" smtClean="0">
                <a:sym typeface="Symbol"/>
              </a:rPr>
              <a:t> are relatively prime.</a:t>
            </a:r>
          </a:p>
          <a:p>
            <a:pPr marL="0" indent="0">
              <a:buNone/>
            </a:pPr>
            <a:endParaRPr lang="en-US" sz="1600" dirty="0">
              <a:sym typeface="Symbol"/>
            </a:endParaRPr>
          </a:p>
          <a:p>
            <a:pPr marL="0" indent="0">
              <a:buNone/>
            </a:pPr>
            <a:r>
              <a:rPr lang="en-US" sz="2800" dirty="0" smtClean="0">
                <a:sym typeface="Symbol"/>
              </a:rPr>
              <a:t>Let </a:t>
            </a:r>
            <a:r>
              <a:rPr lang="en-US" sz="2800" i="1" dirty="0" smtClean="0">
                <a:sym typeface="Symbol"/>
              </a:rPr>
              <a:t>c</a:t>
            </a:r>
            <a:r>
              <a:rPr lang="en-US" sz="2800" dirty="0" smtClean="0">
                <a:sym typeface="Symbol"/>
              </a:rPr>
              <a:t> be the inverse of </a:t>
            </a:r>
            <a:r>
              <a:rPr lang="en-US" sz="2800" i="1" dirty="0" smtClean="0">
                <a:sym typeface="Symbol"/>
              </a:rPr>
              <a:t>a</a:t>
            </a:r>
            <a:r>
              <a:rPr lang="en-US" sz="2800" dirty="0" smtClean="0">
                <a:sym typeface="Symbol"/>
              </a:rPr>
              <a:t> modulo </a:t>
            </a:r>
            <a:r>
              <a:rPr lang="en-US" sz="2800" i="1" dirty="0" smtClean="0">
                <a:sym typeface="Symbol"/>
              </a:rPr>
              <a:t>m</a:t>
            </a:r>
            <a:r>
              <a:rPr lang="en-US" sz="2800" dirty="0" smtClean="0">
                <a:sym typeface="Symbol"/>
              </a:rPr>
              <a:t>.  Then</a:t>
            </a:r>
          </a:p>
          <a:p>
            <a:pPr marL="0" indent="0">
              <a:buNone/>
            </a:pPr>
            <a:r>
              <a:rPr lang="en-US" sz="2800" dirty="0" smtClean="0">
                <a:sym typeface="Symbol"/>
              </a:rPr>
              <a:t>(</a:t>
            </a:r>
            <a:r>
              <a:rPr lang="en-US" sz="2800" i="1" dirty="0" err="1" smtClean="0">
                <a:sym typeface="Symbol"/>
              </a:rPr>
              <a:t>ca</a:t>
            </a:r>
            <a:r>
              <a:rPr lang="en-US" sz="2800" dirty="0" smtClean="0">
                <a:sym typeface="Symbol"/>
              </a:rPr>
              <a:t>)</a:t>
            </a:r>
            <a:r>
              <a:rPr lang="en-US" sz="2800" i="1" dirty="0" smtClean="0">
                <a:sym typeface="Symbol"/>
              </a:rPr>
              <a:t>x</a:t>
            </a:r>
            <a:r>
              <a:rPr lang="en-US" sz="2800" dirty="0" smtClean="0">
                <a:sym typeface="Symbol"/>
              </a:rPr>
              <a:t>  </a:t>
            </a:r>
            <a:r>
              <a:rPr lang="en-US" sz="2800" i="1" dirty="0" smtClean="0">
                <a:sym typeface="Symbol"/>
              </a:rPr>
              <a:t>x</a:t>
            </a:r>
            <a:r>
              <a:rPr lang="en-US" sz="2800" dirty="0" smtClean="0">
                <a:sym typeface="Symbol"/>
              </a:rPr>
              <a:t> </a:t>
            </a:r>
            <a:r>
              <a:rPr lang="en-US" sz="2800" dirty="0">
                <a:sym typeface="Symbol"/>
              </a:rPr>
              <a:t></a:t>
            </a:r>
            <a:r>
              <a:rPr lang="en-US" sz="2800" dirty="0" smtClean="0">
                <a:sym typeface="Symbol"/>
              </a:rPr>
              <a:t> </a:t>
            </a:r>
            <a:r>
              <a:rPr lang="en-US" sz="2800" i="1" dirty="0" err="1" smtClean="0">
                <a:sym typeface="Symbol"/>
              </a:rPr>
              <a:t>bc</a:t>
            </a:r>
            <a:r>
              <a:rPr lang="en-US" sz="2800" i="1" dirty="0" smtClean="0">
                <a:sym typeface="Symbol"/>
              </a:rPr>
              <a:t> </a:t>
            </a:r>
            <a:r>
              <a:rPr lang="en-US" sz="2800" dirty="0" smtClean="0">
                <a:sym typeface="Symbol"/>
              </a:rPr>
              <a:t>(mod </a:t>
            </a:r>
            <a:r>
              <a:rPr lang="en-US" sz="2800" i="1" dirty="0" smtClean="0">
                <a:sym typeface="Symbol"/>
              </a:rPr>
              <a:t>m</a:t>
            </a:r>
            <a:r>
              <a:rPr lang="en-US" sz="2800" dirty="0" smtClean="0">
                <a:sym typeface="Symbol"/>
              </a:rPr>
              <a:t>).  </a:t>
            </a:r>
          </a:p>
          <a:p>
            <a:pPr marL="0" indent="0">
              <a:buNone/>
            </a:pPr>
            <a:endParaRPr lang="en-US" sz="1600" dirty="0">
              <a:sym typeface="Symbol"/>
            </a:endParaRPr>
          </a:p>
          <a:p>
            <a:pPr marL="0" indent="0">
              <a:buNone/>
            </a:pPr>
            <a:r>
              <a:rPr lang="en-US" sz="2800" dirty="0" smtClean="0">
                <a:sym typeface="Symbol"/>
              </a:rPr>
              <a:t>The solution to this congruence is </a:t>
            </a:r>
            <a:r>
              <a:rPr lang="en-US" sz="2800" i="1" dirty="0" smtClean="0">
                <a:sym typeface="Symbol"/>
              </a:rPr>
              <a:t>x</a:t>
            </a:r>
            <a:r>
              <a:rPr lang="en-US" sz="2800" dirty="0" smtClean="0">
                <a:sym typeface="Symbol"/>
              </a:rPr>
              <a:t>  </a:t>
            </a:r>
            <a:r>
              <a:rPr lang="en-US" sz="2800" i="1" dirty="0" err="1" smtClean="0">
                <a:sym typeface="Symbol"/>
              </a:rPr>
              <a:t>bc</a:t>
            </a:r>
            <a:r>
              <a:rPr lang="en-US" sz="2800" dirty="0" smtClean="0">
                <a:sym typeface="Symbol"/>
              </a:rPr>
              <a:t> (mod </a:t>
            </a:r>
            <a:r>
              <a:rPr lang="en-US" sz="2800" i="1" dirty="0" smtClean="0">
                <a:sym typeface="Symbol"/>
              </a:rPr>
              <a:t>m</a:t>
            </a:r>
            <a:r>
              <a:rPr lang="en-US" sz="2800" dirty="0" smtClean="0">
                <a:sym typeface="Symbol"/>
              </a:rPr>
              <a:t>).  </a:t>
            </a:r>
          </a:p>
          <a:p>
            <a:pPr marL="0" indent="0">
              <a:buNone/>
            </a:pPr>
            <a:endParaRPr lang="en-US" sz="1600" dirty="0">
              <a:sym typeface="Symbol"/>
            </a:endParaRPr>
          </a:p>
          <a:p>
            <a:pPr marL="0" indent="0">
              <a:buNone/>
            </a:pPr>
            <a:r>
              <a:rPr lang="en-US" sz="2800" dirty="0" smtClean="0">
                <a:sym typeface="Symbol"/>
              </a:rPr>
              <a:t>In particular, if </a:t>
            </a:r>
            <a:r>
              <a:rPr lang="en-US" sz="2800" i="1" dirty="0" smtClean="0">
                <a:sym typeface="Symbol"/>
              </a:rPr>
              <a:t>b</a:t>
            </a:r>
            <a:r>
              <a:rPr lang="en-US" sz="2800" dirty="0" smtClean="0">
                <a:sym typeface="Symbol"/>
              </a:rPr>
              <a:t> = 0, then the solution is </a:t>
            </a:r>
            <a:r>
              <a:rPr lang="en-US" sz="2800" i="1" dirty="0" smtClean="0">
                <a:sym typeface="Symbol"/>
              </a:rPr>
              <a:t>x</a:t>
            </a:r>
            <a:r>
              <a:rPr lang="en-US" sz="2800" dirty="0" smtClean="0">
                <a:sym typeface="Symbol"/>
              </a:rPr>
              <a:t>  0 (mod </a:t>
            </a:r>
            <a:r>
              <a:rPr lang="en-US" sz="2800" i="1" dirty="0" smtClean="0">
                <a:sym typeface="Symbol"/>
              </a:rPr>
              <a:t>m</a:t>
            </a:r>
            <a:r>
              <a:rPr lang="en-US" sz="2800" dirty="0" smtClean="0">
                <a:sym typeface="Symbol"/>
              </a:rPr>
              <a:t>). </a:t>
            </a:r>
          </a:p>
          <a:p>
            <a:pPr marL="0" indent="0">
              <a:buNone/>
            </a:pPr>
            <a:r>
              <a:rPr lang="en-US" sz="2800" dirty="0" smtClean="0">
                <a:sym typeface="Symbol"/>
              </a:rPr>
              <a:t>In other words, </a:t>
            </a:r>
            <a:r>
              <a:rPr lang="en-US" sz="2800" i="1" dirty="0" smtClean="0">
                <a:sym typeface="Symbol"/>
              </a:rPr>
              <a:t>x</a:t>
            </a:r>
            <a:r>
              <a:rPr lang="en-US" sz="2800" dirty="0" smtClean="0">
                <a:sym typeface="Symbol"/>
              </a:rPr>
              <a:t> is a multiple of </a:t>
            </a:r>
            <a:r>
              <a:rPr lang="en-US" sz="2800" i="1" dirty="0" smtClean="0">
                <a:sym typeface="Symbol"/>
              </a:rPr>
              <a:t>m</a:t>
            </a:r>
            <a:r>
              <a:rPr lang="en-US" sz="2800" dirty="0" smtClean="0">
                <a:sym typeface="Symbol"/>
              </a:rPr>
              <a:t>.</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44</a:t>
            </a:fld>
            <a:endParaRPr lang="en-CA" dirty="0"/>
          </a:p>
        </p:txBody>
      </p:sp>
    </p:spTree>
    <p:extLst>
      <p:ext uri="{BB962C8B-B14F-4D97-AF65-F5344CB8AC3E}">
        <p14:creationId xmlns:p14="http://schemas.microsoft.com/office/powerpoint/2010/main" val="42162056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p:sp>
        <p:nvSpPr>
          <p:cNvPr id="3" name="Content Placeholder 2"/>
          <p:cNvSpPr>
            <a:spLocks noGrp="1"/>
          </p:cNvSpPr>
          <p:nvPr>
            <p:ph idx="1"/>
          </p:nvPr>
        </p:nvSpPr>
        <p:spPr/>
        <p:txBody>
          <a:bodyPr/>
          <a:lstStyle/>
          <a:p>
            <a:pPr marL="0" indent="0">
              <a:buNone/>
            </a:pPr>
            <a:r>
              <a:rPr lang="en-US" dirty="0" smtClean="0"/>
              <a:t>Solve 3</a:t>
            </a:r>
            <a:r>
              <a:rPr lang="en-US" i="1" dirty="0" smtClean="0"/>
              <a:t>x</a:t>
            </a:r>
            <a:r>
              <a:rPr lang="en-US" dirty="0" smtClean="0"/>
              <a:t> </a:t>
            </a:r>
            <a:r>
              <a:rPr lang="en-US" dirty="0" smtClean="0">
                <a:sym typeface="Symbol"/>
              </a:rPr>
              <a:t> 4 (mod7).  </a:t>
            </a:r>
          </a:p>
          <a:p>
            <a:pPr marL="0" indent="0">
              <a:buNone/>
            </a:pPr>
            <a:endParaRPr lang="en-US" sz="1200" dirty="0" smtClean="0">
              <a:sym typeface="Symbol"/>
            </a:endParaRPr>
          </a:p>
          <a:p>
            <a:pPr marL="0" indent="0">
              <a:buNone/>
            </a:pPr>
            <a:r>
              <a:rPr lang="en-US" dirty="0" smtClean="0">
                <a:sym typeface="Symbol"/>
              </a:rPr>
              <a:t>3 and 7 are relatively prime.  7  3  2 = 1.  </a:t>
            </a:r>
          </a:p>
          <a:p>
            <a:pPr marL="0" indent="0">
              <a:buNone/>
            </a:pPr>
            <a:endParaRPr lang="en-US" sz="1100" dirty="0" smtClean="0">
              <a:sym typeface="Symbol"/>
            </a:endParaRPr>
          </a:p>
          <a:p>
            <a:pPr marL="0" indent="0">
              <a:buNone/>
            </a:pPr>
            <a:r>
              <a:rPr lang="en-US" dirty="0" smtClean="0">
                <a:sym typeface="Symbol"/>
              </a:rPr>
              <a:t>The inverse of 3 mod 7 is 2.</a:t>
            </a:r>
          </a:p>
          <a:p>
            <a:pPr marL="0" indent="0">
              <a:buNone/>
            </a:pPr>
            <a:r>
              <a:rPr lang="en-US" dirty="0" smtClean="0">
                <a:sym typeface="Symbol"/>
              </a:rPr>
              <a:t>Hence, (2)  3</a:t>
            </a:r>
            <a:r>
              <a:rPr lang="en-US" i="1" dirty="0" smtClean="0">
                <a:sym typeface="Symbol"/>
              </a:rPr>
              <a:t>x</a:t>
            </a:r>
            <a:r>
              <a:rPr lang="en-US" dirty="0" smtClean="0">
                <a:sym typeface="Symbol"/>
              </a:rPr>
              <a:t>  </a:t>
            </a:r>
            <a:r>
              <a:rPr lang="en-US" i="1" dirty="0" smtClean="0">
                <a:sym typeface="Symbol"/>
              </a:rPr>
              <a:t>x</a:t>
            </a:r>
            <a:r>
              <a:rPr lang="en-US" dirty="0" smtClean="0">
                <a:sym typeface="Symbol"/>
              </a:rPr>
              <a:t> </a:t>
            </a:r>
            <a:r>
              <a:rPr lang="en-US" dirty="0">
                <a:sym typeface="Symbol"/>
              </a:rPr>
              <a:t></a:t>
            </a:r>
            <a:r>
              <a:rPr lang="en-US" dirty="0" smtClean="0">
                <a:sym typeface="Symbol"/>
              </a:rPr>
              <a:t> (2)  4 (mod 7).  The solution is </a:t>
            </a:r>
            <a:r>
              <a:rPr lang="en-US" i="1" dirty="0" smtClean="0">
                <a:sym typeface="Symbol"/>
              </a:rPr>
              <a:t>x</a:t>
            </a:r>
            <a:r>
              <a:rPr lang="en-US" dirty="0" smtClean="0">
                <a:sym typeface="Symbol"/>
              </a:rPr>
              <a:t>  (8) (mod 7)  6 (mod 7).</a:t>
            </a:r>
          </a:p>
          <a:p>
            <a:pPr marL="0" indent="0">
              <a:buNone/>
            </a:pPr>
            <a:endParaRPr lang="en-US" sz="1100" dirty="0" smtClean="0"/>
          </a:p>
          <a:p>
            <a:pPr marL="0" indent="0">
              <a:buNone/>
            </a:pPr>
            <a:r>
              <a:rPr lang="en-US" dirty="0" smtClean="0"/>
              <a:t>We may also write </a:t>
            </a:r>
            <a:r>
              <a:rPr lang="en-US" i="1" dirty="0" smtClean="0"/>
              <a:t>x</a:t>
            </a:r>
            <a:r>
              <a:rPr lang="en-US" dirty="0" smtClean="0"/>
              <a:t> = 7</a:t>
            </a:r>
            <a:r>
              <a:rPr lang="en-US" i="1" dirty="0" smtClean="0"/>
              <a:t>t</a:t>
            </a:r>
            <a:r>
              <a:rPr lang="en-US" dirty="0" smtClean="0"/>
              <a:t> + 6, where </a:t>
            </a:r>
            <a:r>
              <a:rPr lang="en-US" i="1" dirty="0" smtClean="0"/>
              <a:t>t</a:t>
            </a:r>
            <a:r>
              <a:rPr lang="en-US" dirty="0" smtClean="0"/>
              <a:t> is any integer.</a:t>
            </a:r>
            <a:endParaRPr lang="en-CA" sz="2000" dirty="0"/>
          </a:p>
        </p:txBody>
      </p:sp>
      <p:sp>
        <p:nvSpPr>
          <p:cNvPr id="4" name="Slide Number Placeholder 3"/>
          <p:cNvSpPr>
            <a:spLocks noGrp="1"/>
          </p:cNvSpPr>
          <p:nvPr>
            <p:ph type="sldNum" sz="quarter" idx="12"/>
          </p:nvPr>
        </p:nvSpPr>
        <p:spPr/>
        <p:txBody>
          <a:bodyPr/>
          <a:lstStyle/>
          <a:p>
            <a:fld id="{72276046-8B51-49A9-BE4C-45642EECAA5F}" type="slidenum">
              <a:rPr lang="en-CA" smtClean="0"/>
              <a:t>45</a:t>
            </a:fld>
            <a:endParaRPr lang="en-CA" dirty="0"/>
          </a:p>
        </p:txBody>
      </p:sp>
    </p:spTree>
    <p:extLst>
      <p:ext uri="{BB962C8B-B14F-4D97-AF65-F5344CB8AC3E}">
        <p14:creationId xmlns:p14="http://schemas.microsoft.com/office/powerpoint/2010/main" val="1514939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Chinese Remainder Theorem</a:t>
            </a:r>
            <a:endParaRPr lang="en-CA" dirty="0"/>
          </a:p>
        </p:txBody>
      </p:sp>
      <p:sp>
        <p:nvSpPr>
          <p:cNvPr id="3" name="Content Placeholder 2"/>
          <p:cNvSpPr>
            <a:spLocks noGrp="1"/>
          </p:cNvSpPr>
          <p:nvPr>
            <p:ph idx="1"/>
          </p:nvPr>
        </p:nvSpPr>
        <p:spPr>
          <a:xfrm>
            <a:off x="457200" y="1371600"/>
            <a:ext cx="8229600" cy="4525963"/>
          </a:xfrm>
        </p:spPr>
        <p:txBody>
          <a:bodyPr/>
          <a:lstStyle/>
          <a:p>
            <a:pPr marL="0" indent="0">
              <a:buNone/>
            </a:pPr>
            <a:r>
              <a:rPr lang="en-US" dirty="0" smtClean="0"/>
              <a:t>The system of linear congruences</a:t>
            </a:r>
          </a:p>
          <a:p>
            <a:pPr marL="0" indent="0">
              <a:buNone/>
            </a:pPr>
            <a:r>
              <a:rPr lang="en-US" i="1" dirty="0" smtClean="0"/>
              <a:t>x</a:t>
            </a:r>
            <a:r>
              <a:rPr lang="en-US" dirty="0" smtClean="0"/>
              <a:t> </a:t>
            </a:r>
            <a:r>
              <a:rPr lang="en-US" dirty="0" smtClean="0">
                <a:sym typeface="Symbol"/>
              </a:rPr>
              <a:t> </a:t>
            </a:r>
            <a:r>
              <a:rPr lang="en-US" i="1" dirty="0" smtClean="0">
                <a:sym typeface="Symbol"/>
              </a:rPr>
              <a:t>a</a:t>
            </a:r>
            <a:r>
              <a:rPr lang="en-US" baseline="-25000" dirty="0" smtClean="0">
                <a:sym typeface="Symbol"/>
              </a:rPr>
              <a:t>1</a:t>
            </a:r>
            <a:r>
              <a:rPr lang="en-US" dirty="0" smtClean="0">
                <a:sym typeface="Symbol"/>
              </a:rPr>
              <a:t> (mod </a:t>
            </a:r>
            <a:r>
              <a:rPr lang="en-US" i="1" dirty="0" smtClean="0">
                <a:sym typeface="Symbol"/>
              </a:rPr>
              <a:t>m</a:t>
            </a:r>
            <a:r>
              <a:rPr lang="en-US" baseline="-25000" dirty="0" smtClean="0">
                <a:sym typeface="Symbol"/>
              </a:rPr>
              <a:t>1</a:t>
            </a:r>
            <a:r>
              <a:rPr lang="en-US" dirty="0" smtClean="0">
                <a:sym typeface="Symbol"/>
              </a:rPr>
              <a:t>),</a:t>
            </a:r>
          </a:p>
          <a:p>
            <a:pPr marL="0" indent="0">
              <a:buNone/>
            </a:pPr>
            <a:r>
              <a:rPr lang="en-US" i="1" dirty="0"/>
              <a:t>x</a:t>
            </a:r>
            <a:r>
              <a:rPr lang="en-US" dirty="0"/>
              <a:t> </a:t>
            </a:r>
            <a:r>
              <a:rPr lang="en-US" dirty="0">
                <a:sym typeface="Symbol"/>
              </a:rPr>
              <a:t> </a:t>
            </a:r>
            <a:r>
              <a:rPr lang="en-US" i="1" dirty="0" smtClean="0">
                <a:sym typeface="Symbol"/>
              </a:rPr>
              <a:t>a</a:t>
            </a:r>
            <a:r>
              <a:rPr lang="en-US" baseline="-25000" dirty="0" smtClean="0">
                <a:sym typeface="Symbol"/>
              </a:rPr>
              <a:t>2</a:t>
            </a:r>
            <a:r>
              <a:rPr lang="en-US" dirty="0" smtClean="0">
                <a:sym typeface="Symbol"/>
              </a:rPr>
              <a:t> </a:t>
            </a:r>
            <a:r>
              <a:rPr lang="en-US" dirty="0">
                <a:sym typeface="Symbol"/>
              </a:rPr>
              <a:t>(mod </a:t>
            </a:r>
            <a:r>
              <a:rPr lang="en-US" i="1" dirty="0" smtClean="0">
                <a:sym typeface="Symbol"/>
              </a:rPr>
              <a:t>m</a:t>
            </a:r>
            <a:r>
              <a:rPr lang="en-US" baseline="-25000" dirty="0" smtClean="0">
                <a:sym typeface="Symbol"/>
              </a:rPr>
              <a:t>2</a:t>
            </a:r>
            <a:r>
              <a:rPr lang="en-US" dirty="0" smtClean="0">
                <a:sym typeface="Symbol"/>
              </a:rPr>
              <a:t>),</a:t>
            </a:r>
          </a:p>
          <a:p>
            <a:pPr marL="0" indent="0">
              <a:buNone/>
            </a:pPr>
            <a:r>
              <a:rPr lang="en-US" i="1" dirty="0" smtClean="0">
                <a:sym typeface="Symbol"/>
              </a:rPr>
              <a:t>…</a:t>
            </a:r>
          </a:p>
          <a:p>
            <a:pPr marL="0" indent="0">
              <a:buNone/>
            </a:pPr>
            <a:r>
              <a:rPr lang="en-US" i="1" dirty="0"/>
              <a:t>x</a:t>
            </a:r>
            <a:r>
              <a:rPr lang="en-US" dirty="0"/>
              <a:t> </a:t>
            </a:r>
            <a:r>
              <a:rPr lang="en-US" dirty="0">
                <a:sym typeface="Symbol"/>
              </a:rPr>
              <a:t> </a:t>
            </a:r>
            <a:r>
              <a:rPr lang="en-US" i="1" dirty="0" smtClean="0">
                <a:sym typeface="Symbol"/>
              </a:rPr>
              <a:t>a</a:t>
            </a:r>
            <a:r>
              <a:rPr lang="en-US" i="1" baseline="-25000" dirty="0" smtClean="0">
                <a:sym typeface="Symbol"/>
              </a:rPr>
              <a:t>n</a:t>
            </a:r>
            <a:r>
              <a:rPr lang="en-US" dirty="0" smtClean="0">
                <a:sym typeface="Symbol"/>
              </a:rPr>
              <a:t> </a:t>
            </a:r>
            <a:r>
              <a:rPr lang="en-US" dirty="0">
                <a:sym typeface="Symbol"/>
              </a:rPr>
              <a:t>(mod </a:t>
            </a:r>
            <a:r>
              <a:rPr lang="en-US" i="1" dirty="0" err="1" smtClean="0">
                <a:sym typeface="Symbol"/>
              </a:rPr>
              <a:t>m</a:t>
            </a:r>
            <a:r>
              <a:rPr lang="en-US" i="1" baseline="-25000" dirty="0" err="1" smtClean="0">
                <a:sym typeface="Symbol"/>
              </a:rPr>
              <a:t>n</a:t>
            </a:r>
            <a:r>
              <a:rPr lang="en-US" dirty="0" smtClean="0">
                <a:sym typeface="Symbol"/>
              </a:rPr>
              <a:t>),</a:t>
            </a:r>
          </a:p>
          <a:p>
            <a:pPr marL="0" indent="0">
              <a:buNone/>
            </a:pPr>
            <a:r>
              <a:rPr lang="en-US" dirty="0" smtClean="0">
                <a:sym typeface="Symbol"/>
              </a:rPr>
              <a:t>where </a:t>
            </a:r>
            <a:r>
              <a:rPr lang="en-US" i="1" dirty="0" smtClean="0">
                <a:sym typeface="Symbol"/>
              </a:rPr>
              <a:t>m</a:t>
            </a:r>
            <a:r>
              <a:rPr lang="en-US" baseline="-25000" dirty="0" smtClean="0">
                <a:sym typeface="Symbol"/>
              </a:rPr>
              <a:t>1</a:t>
            </a:r>
            <a:r>
              <a:rPr lang="en-US" dirty="0" smtClean="0">
                <a:sym typeface="Symbol"/>
              </a:rPr>
              <a:t>, </a:t>
            </a:r>
            <a:r>
              <a:rPr lang="en-US" i="1" dirty="0" smtClean="0">
                <a:sym typeface="Symbol"/>
              </a:rPr>
              <a:t>m</a:t>
            </a:r>
            <a:r>
              <a:rPr lang="en-US" baseline="-25000" dirty="0" smtClean="0">
                <a:sym typeface="Symbol"/>
              </a:rPr>
              <a:t>2</a:t>
            </a:r>
            <a:r>
              <a:rPr lang="en-US" dirty="0" smtClean="0">
                <a:sym typeface="Symbol"/>
              </a:rPr>
              <a:t>, …, </a:t>
            </a:r>
            <a:r>
              <a:rPr lang="en-US" i="1" dirty="0" err="1" smtClean="0">
                <a:sym typeface="Symbol"/>
              </a:rPr>
              <a:t>m</a:t>
            </a:r>
            <a:r>
              <a:rPr lang="en-US" i="1" baseline="-25000" dirty="0" err="1" smtClean="0">
                <a:sym typeface="Symbol"/>
              </a:rPr>
              <a:t>n</a:t>
            </a:r>
            <a:r>
              <a:rPr lang="en-US" dirty="0" smtClean="0">
                <a:sym typeface="Symbol"/>
              </a:rPr>
              <a:t>, are pairwise relatively prime, has a solution that is unique modulo </a:t>
            </a:r>
          </a:p>
          <a:p>
            <a:pPr marL="0" indent="0">
              <a:buNone/>
            </a:pPr>
            <a:r>
              <a:rPr lang="en-US" i="1" dirty="0" smtClean="0">
                <a:sym typeface="Symbol"/>
              </a:rPr>
              <a:t>m</a:t>
            </a:r>
            <a:r>
              <a:rPr lang="en-US" dirty="0" smtClean="0">
                <a:sym typeface="Symbol"/>
              </a:rPr>
              <a:t> = </a:t>
            </a:r>
            <a:r>
              <a:rPr lang="en-US" i="1" dirty="0" smtClean="0">
                <a:sym typeface="Symbol"/>
              </a:rPr>
              <a:t>m</a:t>
            </a:r>
            <a:r>
              <a:rPr lang="en-US" baseline="-25000" dirty="0" smtClean="0">
                <a:sym typeface="Symbol"/>
              </a:rPr>
              <a:t>1</a:t>
            </a:r>
            <a:r>
              <a:rPr lang="en-US" i="1" dirty="0" smtClean="0">
                <a:sym typeface="Symbol"/>
              </a:rPr>
              <a:t>m</a:t>
            </a:r>
            <a:r>
              <a:rPr lang="en-US" baseline="-25000" dirty="0" smtClean="0">
                <a:sym typeface="Symbol"/>
              </a:rPr>
              <a:t>2</a:t>
            </a:r>
            <a:r>
              <a:rPr lang="en-US" dirty="0" smtClean="0">
                <a:sym typeface="Symbol"/>
              </a:rPr>
              <a:t>…</a:t>
            </a:r>
            <a:r>
              <a:rPr lang="en-US" i="1" dirty="0" err="1" smtClean="0">
                <a:sym typeface="Symbol"/>
              </a:rPr>
              <a:t>m</a:t>
            </a:r>
            <a:r>
              <a:rPr lang="en-US" i="1" baseline="-25000" dirty="0" err="1" smtClean="0">
                <a:sym typeface="Symbol"/>
              </a:rPr>
              <a:t>n</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46</a:t>
            </a:fld>
            <a:endParaRPr lang="en-CA" dirty="0"/>
          </a:p>
        </p:txBody>
      </p:sp>
    </p:spTree>
    <p:extLst>
      <p:ext uri="{BB962C8B-B14F-4D97-AF65-F5344CB8AC3E}">
        <p14:creationId xmlns:p14="http://schemas.microsoft.com/office/powerpoint/2010/main" val="2251664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Let </a:t>
            </a:r>
            <a:r>
              <a:rPr lang="en-US" i="1" dirty="0" smtClean="0"/>
              <a:t>M</a:t>
            </a:r>
            <a:r>
              <a:rPr lang="en-US" i="1" baseline="-25000" dirty="0" smtClean="0"/>
              <a:t>k</a:t>
            </a:r>
            <a:r>
              <a:rPr lang="en-US" dirty="0" smtClean="0"/>
              <a:t> = </a:t>
            </a:r>
            <a:r>
              <a:rPr lang="en-US" i="1" dirty="0" smtClean="0"/>
              <a:t>m</a:t>
            </a:r>
            <a:r>
              <a:rPr lang="en-US" dirty="0" smtClean="0"/>
              <a:t> / </a:t>
            </a:r>
            <a:r>
              <a:rPr lang="en-US" i="1" dirty="0" err="1" smtClean="0"/>
              <a:t>m</a:t>
            </a:r>
            <a:r>
              <a:rPr lang="en-US" i="1" baseline="-25000" dirty="0" err="1" smtClean="0"/>
              <a:t>k</a:t>
            </a:r>
            <a:r>
              <a:rPr lang="en-US" dirty="0" smtClean="0"/>
              <a:t>, </a:t>
            </a:r>
            <a:r>
              <a:rPr lang="en-US" i="1" dirty="0" smtClean="0"/>
              <a:t>k</a:t>
            </a:r>
            <a:r>
              <a:rPr lang="en-US" dirty="0" smtClean="0"/>
              <a:t> = 1,2, …, </a:t>
            </a:r>
            <a:r>
              <a:rPr lang="en-US" i="1" dirty="0" smtClean="0"/>
              <a:t>n</a:t>
            </a:r>
            <a:r>
              <a:rPr lang="en-US" dirty="0" smtClean="0"/>
              <a:t>.  Then </a:t>
            </a:r>
            <a:r>
              <a:rPr lang="en-US" i="1" dirty="0" smtClean="0"/>
              <a:t>M</a:t>
            </a:r>
            <a:r>
              <a:rPr lang="en-US" i="1" baseline="-25000" dirty="0" smtClean="0"/>
              <a:t>k</a:t>
            </a:r>
            <a:r>
              <a:rPr lang="en-US" dirty="0" smtClean="0"/>
              <a:t> and </a:t>
            </a:r>
            <a:r>
              <a:rPr lang="en-US" i="1" dirty="0" err="1" smtClean="0"/>
              <a:t>m</a:t>
            </a:r>
            <a:r>
              <a:rPr lang="en-US" i="1" baseline="-25000" dirty="0" err="1" smtClean="0"/>
              <a:t>k</a:t>
            </a:r>
            <a:r>
              <a:rPr lang="en-US" dirty="0" smtClean="0"/>
              <a:t> are relatively prime.  Let </a:t>
            </a:r>
            <a:r>
              <a:rPr lang="en-US" i="1" dirty="0" err="1" smtClean="0"/>
              <a:t>y</a:t>
            </a:r>
            <a:r>
              <a:rPr lang="en-US" i="1" baseline="-25000" dirty="0" err="1" smtClean="0"/>
              <a:t>k</a:t>
            </a:r>
            <a:r>
              <a:rPr lang="en-US" dirty="0" smtClean="0"/>
              <a:t> be the inverse of </a:t>
            </a:r>
            <a:r>
              <a:rPr lang="en-US" i="1" dirty="0" smtClean="0"/>
              <a:t>M</a:t>
            </a:r>
            <a:r>
              <a:rPr lang="en-US" i="1" baseline="-25000" dirty="0" smtClean="0"/>
              <a:t>k</a:t>
            </a:r>
            <a:r>
              <a:rPr lang="en-US" dirty="0" smtClean="0"/>
              <a:t> modulo </a:t>
            </a:r>
            <a:r>
              <a:rPr lang="en-US" i="1" dirty="0" smtClean="0"/>
              <a:t>m</a:t>
            </a:r>
            <a:r>
              <a:rPr lang="en-US" i="1" baseline="-25000" dirty="0" smtClean="0"/>
              <a:t>k</a:t>
            </a:r>
            <a:r>
              <a:rPr lang="en-US" dirty="0" smtClean="0"/>
              <a:t>.   </a:t>
            </a:r>
          </a:p>
          <a:p>
            <a:pPr marL="0" indent="0">
              <a:buNone/>
            </a:pPr>
            <a:endParaRPr lang="en-US" sz="2000" dirty="0"/>
          </a:p>
          <a:p>
            <a:pPr marL="0" indent="0">
              <a:buNone/>
            </a:pPr>
            <a:r>
              <a:rPr lang="en-US" dirty="0" smtClean="0"/>
              <a:t>Then </a:t>
            </a:r>
            <a:r>
              <a:rPr lang="en-US" i="1" dirty="0" smtClean="0"/>
              <a:t>x</a:t>
            </a:r>
            <a:r>
              <a:rPr lang="en-US" dirty="0" smtClean="0"/>
              <a:t> </a:t>
            </a:r>
            <a:r>
              <a:rPr lang="en-US" dirty="0" smtClean="0">
                <a:sym typeface="Symbol"/>
              </a:rPr>
              <a:t> </a:t>
            </a:r>
            <a:r>
              <a:rPr lang="en-US" i="1" dirty="0" smtClean="0">
                <a:sym typeface="Symbol"/>
              </a:rPr>
              <a:t>a</a:t>
            </a:r>
            <a:r>
              <a:rPr lang="en-US" baseline="-25000" dirty="0" smtClean="0">
                <a:sym typeface="Symbol"/>
              </a:rPr>
              <a:t>1</a:t>
            </a:r>
            <a:r>
              <a:rPr lang="en-US" i="1" dirty="0" smtClean="0">
                <a:sym typeface="Symbol"/>
              </a:rPr>
              <a:t>M</a:t>
            </a:r>
            <a:r>
              <a:rPr lang="en-US" baseline="-25000" dirty="0" smtClean="0">
                <a:sym typeface="Symbol"/>
              </a:rPr>
              <a:t>1</a:t>
            </a:r>
            <a:r>
              <a:rPr lang="en-US" i="1" dirty="0" smtClean="0">
                <a:sym typeface="Symbol"/>
              </a:rPr>
              <a:t>y</a:t>
            </a:r>
            <a:r>
              <a:rPr lang="en-US" baseline="-25000" dirty="0" smtClean="0">
                <a:sym typeface="Symbol"/>
              </a:rPr>
              <a:t>1 </a:t>
            </a:r>
            <a:r>
              <a:rPr lang="en-US" dirty="0" smtClean="0">
                <a:sym typeface="Symbol"/>
              </a:rPr>
              <a:t>+</a:t>
            </a:r>
            <a:r>
              <a:rPr lang="en-US" i="1" baseline="-25000" dirty="0" smtClean="0">
                <a:sym typeface="Symbol"/>
              </a:rPr>
              <a:t> </a:t>
            </a:r>
            <a:r>
              <a:rPr lang="en-US" i="1" dirty="0" smtClean="0">
                <a:sym typeface="Symbol"/>
              </a:rPr>
              <a:t>a</a:t>
            </a:r>
            <a:r>
              <a:rPr lang="en-US" baseline="-25000" dirty="0" smtClean="0">
                <a:sym typeface="Symbol"/>
              </a:rPr>
              <a:t>2</a:t>
            </a:r>
            <a:r>
              <a:rPr lang="en-US" i="1" dirty="0" smtClean="0">
                <a:sym typeface="Symbol"/>
              </a:rPr>
              <a:t>M</a:t>
            </a:r>
            <a:r>
              <a:rPr lang="en-US" baseline="-25000" dirty="0" smtClean="0">
                <a:sym typeface="Symbol"/>
              </a:rPr>
              <a:t>2</a:t>
            </a:r>
            <a:r>
              <a:rPr lang="en-US" i="1" dirty="0" smtClean="0">
                <a:sym typeface="Symbol"/>
              </a:rPr>
              <a:t>y</a:t>
            </a:r>
            <a:r>
              <a:rPr lang="en-US" baseline="-25000" dirty="0" smtClean="0">
                <a:sym typeface="Symbol"/>
              </a:rPr>
              <a:t>2</a:t>
            </a:r>
            <a:r>
              <a:rPr lang="en-US" dirty="0" smtClean="0">
                <a:sym typeface="Symbol"/>
              </a:rPr>
              <a:t> + ... + </a:t>
            </a:r>
            <a:r>
              <a:rPr lang="en-US" i="1" dirty="0" err="1" smtClean="0">
                <a:sym typeface="Symbol"/>
              </a:rPr>
              <a:t>a</a:t>
            </a:r>
            <a:r>
              <a:rPr lang="en-US" i="1" baseline="-25000" dirty="0" err="1" smtClean="0">
                <a:sym typeface="Symbol"/>
              </a:rPr>
              <a:t>n</a:t>
            </a:r>
            <a:r>
              <a:rPr lang="en-US" i="1" dirty="0" err="1" smtClean="0">
                <a:sym typeface="Symbol"/>
              </a:rPr>
              <a:t>M</a:t>
            </a:r>
            <a:r>
              <a:rPr lang="en-US" i="1" baseline="-25000" dirty="0" err="1" smtClean="0">
                <a:sym typeface="Symbol"/>
              </a:rPr>
              <a:t>n</a:t>
            </a:r>
            <a:r>
              <a:rPr lang="en-US" i="1" dirty="0" err="1" smtClean="0">
                <a:sym typeface="Symbol"/>
              </a:rPr>
              <a:t>y</a:t>
            </a:r>
            <a:r>
              <a:rPr lang="en-US" i="1" baseline="-25000" dirty="0" err="1">
                <a:sym typeface="Symbol"/>
              </a:rPr>
              <a:t>n</a:t>
            </a:r>
            <a:r>
              <a:rPr lang="en-US" dirty="0" smtClean="0">
                <a:sym typeface="Symbol"/>
              </a:rPr>
              <a:t> is a solution to this system.</a:t>
            </a:r>
          </a:p>
          <a:p>
            <a:pPr marL="0" indent="0">
              <a:buNone/>
            </a:pPr>
            <a:endParaRPr lang="en-US" sz="2000" i="1" dirty="0">
              <a:sym typeface="Symbol"/>
            </a:endParaRPr>
          </a:p>
          <a:p>
            <a:pPr marL="0" indent="0">
              <a:buNone/>
            </a:pPr>
            <a:r>
              <a:rPr lang="en-US" dirty="0" smtClean="0">
                <a:sym typeface="Symbol"/>
              </a:rPr>
              <a:t>Indeed, </a:t>
            </a:r>
            <a:r>
              <a:rPr lang="en-US" i="1" dirty="0" err="1" smtClean="0">
                <a:sym typeface="Symbol"/>
              </a:rPr>
              <a:t>a</a:t>
            </a:r>
            <a:r>
              <a:rPr lang="en-US" i="1" baseline="-25000" dirty="0" err="1" smtClean="0">
                <a:sym typeface="Symbol"/>
              </a:rPr>
              <a:t>k</a:t>
            </a:r>
            <a:r>
              <a:rPr lang="en-US" i="1" dirty="0" err="1" smtClean="0">
                <a:sym typeface="Symbol"/>
              </a:rPr>
              <a:t>M</a:t>
            </a:r>
            <a:r>
              <a:rPr lang="en-US" i="1" baseline="-25000" dirty="0" err="1" smtClean="0">
                <a:sym typeface="Symbol"/>
              </a:rPr>
              <a:t>k</a:t>
            </a:r>
            <a:r>
              <a:rPr lang="en-US" i="1" dirty="0" err="1" smtClean="0">
                <a:sym typeface="Symbol"/>
              </a:rPr>
              <a:t>y</a:t>
            </a:r>
            <a:r>
              <a:rPr lang="en-US" i="1" baseline="-25000" dirty="0" err="1" smtClean="0">
                <a:sym typeface="Symbol"/>
              </a:rPr>
              <a:t>k</a:t>
            </a:r>
            <a:r>
              <a:rPr lang="en-US" dirty="0" smtClean="0">
                <a:sym typeface="Symbol"/>
              </a:rPr>
              <a:t> is a multiple of </a:t>
            </a:r>
            <a:r>
              <a:rPr lang="en-US" i="1" dirty="0" smtClean="0">
                <a:sym typeface="Symbol"/>
              </a:rPr>
              <a:t>m</a:t>
            </a:r>
            <a:r>
              <a:rPr lang="en-US" i="1" baseline="-25000" dirty="0" smtClean="0">
                <a:sym typeface="Symbol"/>
              </a:rPr>
              <a:t>i</a:t>
            </a:r>
            <a:r>
              <a:rPr lang="en-US" dirty="0" smtClean="0">
                <a:sym typeface="Symbol"/>
              </a:rPr>
              <a:t>, </a:t>
            </a:r>
            <a:r>
              <a:rPr lang="en-US" i="1" dirty="0" smtClean="0">
                <a:sym typeface="Symbol"/>
              </a:rPr>
              <a:t>i </a:t>
            </a:r>
            <a:r>
              <a:rPr lang="en-US" dirty="0" smtClean="0">
                <a:sym typeface="Symbol"/>
              </a:rPr>
              <a:t> </a:t>
            </a:r>
            <a:r>
              <a:rPr lang="en-US" i="1" dirty="0" smtClean="0">
                <a:sym typeface="Symbol"/>
              </a:rPr>
              <a:t>k</a:t>
            </a:r>
            <a:r>
              <a:rPr lang="en-US" dirty="0" smtClean="0">
                <a:sym typeface="Symbol"/>
              </a:rPr>
              <a:t>.  Hence,</a:t>
            </a:r>
          </a:p>
          <a:p>
            <a:pPr marL="0" indent="0">
              <a:buNone/>
            </a:pPr>
            <a:r>
              <a:rPr lang="en-US" i="1" dirty="0">
                <a:sym typeface="Symbol"/>
              </a:rPr>
              <a:t>a</a:t>
            </a:r>
            <a:r>
              <a:rPr lang="en-US" baseline="-25000" dirty="0">
                <a:sym typeface="Symbol"/>
              </a:rPr>
              <a:t>1</a:t>
            </a:r>
            <a:r>
              <a:rPr lang="en-US" i="1" dirty="0">
                <a:sym typeface="Symbol"/>
              </a:rPr>
              <a:t>M</a:t>
            </a:r>
            <a:r>
              <a:rPr lang="en-US" baseline="-25000" dirty="0">
                <a:sym typeface="Symbol"/>
              </a:rPr>
              <a:t>1</a:t>
            </a:r>
            <a:r>
              <a:rPr lang="en-US" i="1" dirty="0">
                <a:sym typeface="Symbol"/>
              </a:rPr>
              <a:t>y</a:t>
            </a:r>
            <a:r>
              <a:rPr lang="en-US" baseline="-25000" dirty="0">
                <a:sym typeface="Symbol"/>
              </a:rPr>
              <a:t>1 </a:t>
            </a:r>
            <a:r>
              <a:rPr lang="en-US" dirty="0">
                <a:sym typeface="Symbol"/>
              </a:rPr>
              <a:t>+</a:t>
            </a:r>
            <a:r>
              <a:rPr lang="en-US" i="1" baseline="-25000" dirty="0">
                <a:sym typeface="Symbol"/>
              </a:rPr>
              <a:t> </a:t>
            </a:r>
            <a:r>
              <a:rPr lang="en-US" i="1" dirty="0">
                <a:sym typeface="Symbol"/>
              </a:rPr>
              <a:t>a</a:t>
            </a:r>
            <a:r>
              <a:rPr lang="en-US" baseline="-25000" dirty="0">
                <a:sym typeface="Symbol"/>
              </a:rPr>
              <a:t>2</a:t>
            </a:r>
            <a:r>
              <a:rPr lang="en-US" i="1" dirty="0">
                <a:sym typeface="Symbol"/>
              </a:rPr>
              <a:t>M</a:t>
            </a:r>
            <a:r>
              <a:rPr lang="en-US" baseline="-25000" dirty="0">
                <a:sym typeface="Symbol"/>
              </a:rPr>
              <a:t>2</a:t>
            </a:r>
            <a:r>
              <a:rPr lang="en-US" i="1" dirty="0">
                <a:sym typeface="Symbol"/>
              </a:rPr>
              <a:t>y</a:t>
            </a:r>
            <a:r>
              <a:rPr lang="en-US" baseline="-25000" dirty="0">
                <a:sym typeface="Symbol"/>
              </a:rPr>
              <a:t>2</a:t>
            </a:r>
            <a:r>
              <a:rPr lang="en-US" dirty="0">
                <a:sym typeface="Symbol"/>
              </a:rPr>
              <a:t> + ... + </a:t>
            </a:r>
            <a:r>
              <a:rPr lang="en-US" i="1" dirty="0" err="1" smtClean="0">
                <a:sym typeface="Symbol"/>
              </a:rPr>
              <a:t>a</a:t>
            </a:r>
            <a:r>
              <a:rPr lang="en-US" i="1" baseline="-25000" dirty="0" err="1" smtClean="0">
                <a:sym typeface="Symbol"/>
              </a:rPr>
              <a:t>n</a:t>
            </a:r>
            <a:r>
              <a:rPr lang="en-US" i="1" dirty="0" err="1" smtClean="0">
                <a:sym typeface="Symbol"/>
              </a:rPr>
              <a:t>M</a:t>
            </a:r>
            <a:r>
              <a:rPr lang="en-US" i="1" baseline="-25000" dirty="0" err="1" smtClean="0">
                <a:sym typeface="Symbol"/>
              </a:rPr>
              <a:t>n</a:t>
            </a:r>
            <a:r>
              <a:rPr lang="en-US" i="1" dirty="0" err="1" smtClean="0">
                <a:sym typeface="Symbol"/>
              </a:rPr>
              <a:t>y</a:t>
            </a:r>
            <a:r>
              <a:rPr lang="en-US" i="1" baseline="-25000" dirty="0" err="1" smtClean="0">
                <a:sym typeface="Symbol"/>
              </a:rPr>
              <a:t>n</a:t>
            </a:r>
            <a:r>
              <a:rPr lang="en-US" dirty="0" smtClean="0">
                <a:sym typeface="Symbol"/>
              </a:rPr>
              <a:t>  </a:t>
            </a:r>
            <a:r>
              <a:rPr lang="en-US" i="1" dirty="0" err="1" smtClean="0">
                <a:sym typeface="Symbol"/>
              </a:rPr>
              <a:t>a</a:t>
            </a:r>
            <a:r>
              <a:rPr lang="en-US" i="1" baseline="-25000" dirty="0" err="1" smtClean="0">
                <a:sym typeface="Symbol"/>
              </a:rPr>
              <a:t>k</a:t>
            </a:r>
            <a:r>
              <a:rPr lang="en-US" i="1" dirty="0" err="1" smtClean="0">
                <a:sym typeface="Symbol"/>
              </a:rPr>
              <a:t>M</a:t>
            </a:r>
            <a:r>
              <a:rPr lang="en-US" i="1" baseline="-25000" dirty="0" err="1" smtClean="0">
                <a:sym typeface="Symbol"/>
              </a:rPr>
              <a:t>k</a:t>
            </a:r>
            <a:r>
              <a:rPr lang="en-US" i="1" dirty="0" err="1" smtClean="0">
                <a:sym typeface="Symbol"/>
              </a:rPr>
              <a:t>y</a:t>
            </a:r>
            <a:r>
              <a:rPr lang="en-US" i="1" baseline="-25000" dirty="0" err="1" smtClean="0">
                <a:sym typeface="Symbol"/>
              </a:rPr>
              <a:t>k</a:t>
            </a:r>
            <a:r>
              <a:rPr lang="en-US" dirty="0" smtClean="0">
                <a:sym typeface="Symbol"/>
              </a:rPr>
              <a:t> (mod </a:t>
            </a:r>
            <a:r>
              <a:rPr lang="en-US" i="1" dirty="0" err="1" smtClean="0">
                <a:sym typeface="Symbol"/>
              </a:rPr>
              <a:t>m</a:t>
            </a:r>
            <a:r>
              <a:rPr lang="en-US" i="1" baseline="-25000" dirty="0" err="1" smtClean="0">
                <a:sym typeface="Symbol"/>
              </a:rPr>
              <a:t>k</a:t>
            </a:r>
            <a:r>
              <a:rPr lang="en-US" dirty="0" smtClean="0">
                <a:sym typeface="Symbol"/>
              </a:rPr>
              <a:t>)</a:t>
            </a:r>
          </a:p>
          <a:p>
            <a:pPr marL="0" indent="0">
              <a:buNone/>
            </a:pPr>
            <a:r>
              <a:rPr lang="en-US" dirty="0" smtClean="0">
                <a:sym typeface="Symbol"/>
              </a:rPr>
              <a:t> </a:t>
            </a:r>
            <a:r>
              <a:rPr lang="en-US" i="1" dirty="0" err="1" smtClean="0">
                <a:sym typeface="Symbol"/>
              </a:rPr>
              <a:t>a</a:t>
            </a:r>
            <a:r>
              <a:rPr lang="en-US" i="1" baseline="-25000" dirty="0" err="1" smtClean="0">
                <a:sym typeface="Symbol"/>
              </a:rPr>
              <a:t>k</a:t>
            </a:r>
            <a:r>
              <a:rPr lang="en-US" dirty="0" smtClean="0">
                <a:sym typeface="Symbol"/>
              </a:rPr>
              <a:t> (mod </a:t>
            </a:r>
            <a:r>
              <a:rPr lang="en-US" i="1" dirty="0" err="1" smtClean="0">
                <a:sym typeface="Symbol"/>
              </a:rPr>
              <a:t>m</a:t>
            </a:r>
            <a:r>
              <a:rPr lang="en-US" i="1" baseline="-25000" dirty="0" err="1" smtClean="0">
                <a:sym typeface="Symbol"/>
              </a:rPr>
              <a:t>k</a:t>
            </a:r>
            <a:r>
              <a:rPr lang="en-US" dirty="0" smtClean="0">
                <a:sym typeface="Symbol"/>
              </a:rPr>
              <a:t>).</a:t>
            </a:r>
            <a:r>
              <a:rPr lang="en-US" i="1" dirty="0" smtClean="0">
                <a:sym typeface="Symbol"/>
              </a:rPr>
              <a:t> </a:t>
            </a:r>
            <a:endParaRPr lang="en-CA" i="1" dirty="0"/>
          </a:p>
        </p:txBody>
      </p:sp>
      <p:sp>
        <p:nvSpPr>
          <p:cNvPr id="4" name="Slide Number Placeholder 3"/>
          <p:cNvSpPr>
            <a:spLocks noGrp="1"/>
          </p:cNvSpPr>
          <p:nvPr>
            <p:ph type="sldNum" sz="quarter" idx="12"/>
          </p:nvPr>
        </p:nvSpPr>
        <p:spPr/>
        <p:txBody>
          <a:bodyPr/>
          <a:lstStyle/>
          <a:p>
            <a:fld id="{72276046-8B51-49A9-BE4C-45642EECAA5F}" type="slidenum">
              <a:rPr lang="en-CA" smtClean="0"/>
              <a:t>47</a:t>
            </a:fld>
            <a:endParaRPr lang="en-CA" dirty="0"/>
          </a:p>
        </p:txBody>
      </p:sp>
    </p:spTree>
    <p:extLst>
      <p:ext uri="{BB962C8B-B14F-4D97-AF65-F5344CB8AC3E}">
        <p14:creationId xmlns:p14="http://schemas.microsoft.com/office/powerpoint/2010/main" val="35912004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 Substitution</a:t>
            </a:r>
            <a:endParaRPr lang="en-CA" dirty="0"/>
          </a:p>
        </p:txBody>
      </p:sp>
      <p:sp>
        <p:nvSpPr>
          <p:cNvPr id="3" name="Content Placeholder 2"/>
          <p:cNvSpPr>
            <a:spLocks noGrp="1"/>
          </p:cNvSpPr>
          <p:nvPr>
            <p:ph idx="1"/>
          </p:nvPr>
        </p:nvSpPr>
        <p:spPr>
          <a:xfrm>
            <a:off x="457200" y="1295400"/>
            <a:ext cx="8229600" cy="4525963"/>
          </a:xfrm>
        </p:spPr>
        <p:txBody>
          <a:bodyPr/>
          <a:lstStyle/>
          <a:p>
            <a:pPr marL="0" indent="0">
              <a:buNone/>
            </a:pPr>
            <a:r>
              <a:rPr lang="en-US" sz="2000" dirty="0" smtClean="0"/>
              <a:t>Solve the system </a:t>
            </a:r>
          </a:p>
          <a:p>
            <a:pPr marL="0" indent="0">
              <a:buNone/>
            </a:pPr>
            <a:r>
              <a:rPr lang="en-US" sz="2000" i="1" dirty="0" smtClean="0"/>
              <a:t>x</a:t>
            </a:r>
            <a:r>
              <a:rPr lang="en-US" sz="2000" dirty="0" smtClean="0"/>
              <a:t> </a:t>
            </a:r>
            <a:r>
              <a:rPr lang="en-US" sz="2000" dirty="0" smtClean="0">
                <a:sym typeface="Symbol"/>
              </a:rPr>
              <a:t> 2 (mod 3),	(1)</a:t>
            </a:r>
          </a:p>
          <a:p>
            <a:pPr marL="0" indent="0">
              <a:buNone/>
            </a:pPr>
            <a:r>
              <a:rPr lang="en-US" sz="2000" i="1" dirty="0" smtClean="0">
                <a:sym typeface="Symbol"/>
              </a:rPr>
              <a:t>x</a:t>
            </a:r>
            <a:r>
              <a:rPr lang="en-US" sz="2000" dirty="0" smtClean="0">
                <a:sym typeface="Symbol"/>
              </a:rPr>
              <a:t>  3 (mod 5),	(2)</a:t>
            </a:r>
          </a:p>
          <a:p>
            <a:pPr marL="0" indent="0">
              <a:buNone/>
            </a:pPr>
            <a:r>
              <a:rPr lang="en-US" sz="2000" i="1" dirty="0" smtClean="0">
                <a:sym typeface="Symbol"/>
              </a:rPr>
              <a:t>x</a:t>
            </a:r>
            <a:r>
              <a:rPr lang="en-US" sz="2000" dirty="0" smtClean="0">
                <a:sym typeface="Symbol"/>
              </a:rPr>
              <a:t>  2 (mod 7).	(3)</a:t>
            </a:r>
          </a:p>
          <a:p>
            <a:pPr marL="0" indent="0">
              <a:buNone/>
            </a:pPr>
            <a:endParaRPr lang="en-US" sz="1400" dirty="0">
              <a:sym typeface="Symbol"/>
            </a:endParaRPr>
          </a:p>
          <a:p>
            <a:pPr marL="0" indent="0">
              <a:buNone/>
            </a:pPr>
            <a:r>
              <a:rPr lang="en-US" sz="2000" dirty="0" smtClean="0">
                <a:sym typeface="Symbol"/>
              </a:rPr>
              <a:t>From (1), </a:t>
            </a:r>
            <a:r>
              <a:rPr lang="en-US" sz="2000" i="1" dirty="0" smtClean="0">
                <a:sym typeface="Symbol"/>
              </a:rPr>
              <a:t>x</a:t>
            </a:r>
            <a:r>
              <a:rPr lang="en-US" sz="2000" dirty="0" smtClean="0">
                <a:sym typeface="Symbol"/>
              </a:rPr>
              <a:t> = 3</a:t>
            </a:r>
            <a:r>
              <a:rPr lang="en-US" sz="2000" i="1" dirty="0" smtClean="0">
                <a:sym typeface="Symbol"/>
              </a:rPr>
              <a:t>r</a:t>
            </a:r>
            <a:r>
              <a:rPr lang="en-US" sz="2000" dirty="0" smtClean="0">
                <a:sym typeface="Symbol"/>
              </a:rPr>
              <a:t> + 2.  </a:t>
            </a:r>
          </a:p>
          <a:p>
            <a:pPr marL="0" indent="0">
              <a:buNone/>
            </a:pPr>
            <a:r>
              <a:rPr lang="en-US" sz="2000" dirty="0" smtClean="0">
                <a:sym typeface="Symbol"/>
              </a:rPr>
              <a:t>Plug this into (2):  3</a:t>
            </a:r>
            <a:r>
              <a:rPr lang="en-US" sz="2000" i="1" dirty="0" smtClean="0">
                <a:sym typeface="Symbol"/>
              </a:rPr>
              <a:t>r</a:t>
            </a:r>
            <a:r>
              <a:rPr lang="en-US" sz="2000" dirty="0" smtClean="0">
                <a:sym typeface="Symbol"/>
              </a:rPr>
              <a:t> + 2  3 (mod 5), or 3</a:t>
            </a:r>
            <a:r>
              <a:rPr lang="en-US" sz="2000" i="1" dirty="0">
                <a:sym typeface="Symbol"/>
              </a:rPr>
              <a:t>r</a:t>
            </a:r>
            <a:r>
              <a:rPr lang="en-US" sz="2000" dirty="0" smtClean="0">
                <a:sym typeface="Symbol"/>
              </a:rPr>
              <a:t>  1 (mod 5).  Solving this congruence, </a:t>
            </a:r>
            <a:r>
              <a:rPr lang="en-US" sz="2000" i="1" dirty="0" smtClean="0">
                <a:sym typeface="Symbol"/>
              </a:rPr>
              <a:t>r </a:t>
            </a:r>
            <a:r>
              <a:rPr lang="en-US" sz="2000" dirty="0" smtClean="0">
                <a:sym typeface="Symbol"/>
              </a:rPr>
              <a:t> 2 (mod 5), or </a:t>
            </a:r>
            <a:r>
              <a:rPr lang="en-US" sz="2000" i="1" dirty="0" smtClean="0">
                <a:sym typeface="Symbol"/>
              </a:rPr>
              <a:t>r</a:t>
            </a:r>
            <a:r>
              <a:rPr lang="en-US" sz="2000" dirty="0" smtClean="0">
                <a:sym typeface="Symbol"/>
              </a:rPr>
              <a:t> = 5</a:t>
            </a:r>
            <a:r>
              <a:rPr lang="en-US" sz="2000" i="1" dirty="0">
                <a:sym typeface="Symbol"/>
              </a:rPr>
              <a:t>s</a:t>
            </a:r>
            <a:r>
              <a:rPr lang="en-US" sz="2000" dirty="0" smtClean="0">
                <a:sym typeface="Symbol"/>
              </a:rPr>
              <a:t> + 2.  Then </a:t>
            </a:r>
            <a:r>
              <a:rPr lang="en-US" sz="2000" i="1" dirty="0" smtClean="0">
                <a:sym typeface="Symbol"/>
              </a:rPr>
              <a:t>x</a:t>
            </a:r>
            <a:r>
              <a:rPr lang="en-US" sz="2000" dirty="0" smtClean="0">
                <a:sym typeface="Symbol"/>
              </a:rPr>
              <a:t> = 3</a:t>
            </a:r>
            <a:r>
              <a:rPr lang="en-US" sz="2000" i="1" dirty="0" smtClean="0">
                <a:sym typeface="Symbol"/>
              </a:rPr>
              <a:t>r</a:t>
            </a:r>
            <a:r>
              <a:rPr lang="en-US" sz="2000" dirty="0" smtClean="0">
                <a:sym typeface="Symbol"/>
              </a:rPr>
              <a:t> + 2 = 15</a:t>
            </a:r>
            <a:r>
              <a:rPr lang="en-US" sz="2000" i="1" dirty="0" smtClean="0">
                <a:sym typeface="Symbol"/>
              </a:rPr>
              <a:t>s</a:t>
            </a:r>
            <a:r>
              <a:rPr lang="en-US" sz="2000" dirty="0" smtClean="0">
                <a:sym typeface="Symbol"/>
              </a:rPr>
              <a:t> + 8.  </a:t>
            </a:r>
          </a:p>
          <a:p>
            <a:pPr marL="0" indent="0">
              <a:buNone/>
            </a:pPr>
            <a:r>
              <a:rPr lang="en-US" sz="2000" dirty="0" smtClean="0">
                <a:sym typeface="Symbol"/>
              </a:rPr>
              <a:t>Plug this into (3):  15</a:t>
            </a:r>
            <a:r>
              <a:rPr lang="en-US" sz="2000" i="1" dirty="0" smtClean="0">
                <a:sym typeface="Symbol"/>
              </a:rPr>
              <a:t>s</a:t>
            </a:r>
            <a:r>
              <a:rPr lang="en-US" sz="2000" dirty="0" smtClean="0">
                <a:sym typeface="Symbol"/>
              </a:rPr>
              <a:t> + 8  2 (mod 7), or 15</a:t>
            </a:r>
            <a:r>
              <a:rPr lang="en-US" sz="2000" i="1" dirty="0" smtClean="0">
                <a:sym typeface="Symbol"/>
              </a:rPr>
              <a:t>s</a:t>
            </a:r>
            <a:r>
              <a:rPr lang="en-US" sz="2000" dirty="0" smtClean="0">
                <a:sym typeface="Symbol"/>
              </a:rPr>
              <a:t>  6  1 (mod 7).  Solving this congruence, </a:t>
            </a:r>
            <a:r>
              <a:rPr lang="en-US" sz="2000" i="1" dirty="0">
                <a:sym typeface="Symbol"/>
              </a:rPr>
              <a:t>s</a:t>
            </a:r>
            <a:r>
              <a:rPr lang="en-US" sz="2000" i="1" dirty="0" smtClean="0">
                <a:sym typeface="Symbol"/>
              </a:rPr>
              <a:t> </a:t>
            </a:r>
            <a:r>
              <a:rPr lang="en-US" sz="2000" dirty="0" smtClean="0">
                <a:sym typeface="Symbol"/>
              </a:rPr>
              <a:t> 1 (mod 7).  Then </a:t>
            </a:r>
            <a:r>
              <a:rPr lang="en-US" sz="2000" i="1" dirty="0" smtClean="0">
                <a:sym typeface="Symbol"/>
              </a:rPr>
              <a:t>s</a:t>
            </a:r>
            <a:r>
              <a:rPr lang="en-US" sz="2000" dirty="0" smtClean="0">
                <a:sym typeface="Symbol"/>
              </a:rPr>
              <a:t> = 7</a:t>
            </a:r>
            <a:r>
              <a:rPr lang="en-US" sz="2000" i="1" dirty="0" smtClean="0">
                <a:sym typeface="Symbol"/>
              </a:rPr>
              <a:t>t</a:t>
            </a:r>
            <a:r>
              <a:rPr lang="en-US" sz="2000" dirty="0" smtClean="0">
                <a:sym typeface="Symbol"/>
              </a:rPr>
              <a:t> + 1.</a:t>
            </a:r>
          </a:p>
          <a:p>
            <a:pPr marL="0" indent="0">
              <a:buNone/>
            </a:pPr>
            <a:r>
              <a:rPr lang="en-US" sz="2000" dirty="0" smtClean="0">
                <a:sym typeface="Symbol"/>
              </a:rPr>
              <a:t>Backward substitute:</a:t>
            </a:r>
          </a:p>
          <a:p>
            <a:pPr marL="0" indent="0">
              <a:buNone/>
            </a:pPr>
            <a:r>
              <a:rPr lang="en-US" sz="2000" i="1" dirty="0" smtClean="0">
                <a:sym typeface="Symbol"/>
              </a:rPr>
              <a:t>x</a:t>
            </a:r>
            <a:r>
              <a:rPr lang="en-US" sz="2000" dirty="0" smtClean="0">
                <a:sym typeface="Symbol"/>
              </a:rPr>
              <a:t> = 15</a:t>
            </a:r>
            <a:r>
              <a:rPr lang="en-US" sz="2000" i="1" dirty="0" smtClean="0">
                <a:sym typeface="Symbol"/>
              </a:rPr>
              <a:t>s</a:t>
            </a:r>
            <a:r>
              <a:rPr lang="en-US" sz="2000" dirty="0" smtClean="0">
                <a:sym typeface="Symbol"/>
              </a:rPr>
              <a:t> + 8 = 15(7</a:t>
            </a:r>
            <a:r>
              <a:rPr lang="en-US" sz="2000" i="1" dirty="0" smtClean="0">
                <a:sym typeface="Symbol"/>
              </a:rPr>
              <a:t>t</a:t>
            </a:r>
            <a:r>
              <a:rPr lang="en-US" sz="2000" dirty="0" smtClean="0">
                <a:sym typeface="Symbol"/>
              </a:rPr>
              <a:t> + 1) </a:t>
            </a:r>
            <a:r>
              <a:rPr lang="en-US" sz="2000" dirty="0">
                <a:sym typeface="Symbol"/>
              </a:rPr>
              <a:t>+ 8 </a:t>
            </a:r>
            <a:r>
              <a:rPr lang="en-US" sz="2000" dirty="0" smtClean="0">
                <a:sym typeface="Symbol"/>
              </a:rPr>
              <a:t>= 105</a:t>
            </a:r>
            <a:r>
              <a:rPr lang="en-US" sz="2000" i="1" dirty="0" smtClean="0">
                <a:sym typeface="Symbol"/>
              </a:rPr>
              <a:t>t</a:t>
            </a:r>
            <a:r>
              <a:rPr lang="en-US" sz="2000" dirty="0" smtClean="0">
                <a:sym typeface="Symbol"/>
              </a:rPr>
              <a:t> + 23. </a:t>
            </a:r>
          </a:p>
          <a:p>
            <a:pPr marL="0" indent="0">
              <a:buNone/>
            </a:pPr>
            <a:r>
              <a:rPr lang="en-US" sz="2000" dirty="0" smtClean="0">
                <a:sym typeface="Symbol"/>
              </a:rPr>
              <a:t>In other words, </a:t>
            </a:r>
            <a:r>
              <a:rPr lang="en-US" sz="2000" i="1" dirty="0" smtClean="0">
                <a:sym typeface="Symbol"/>
              </a:rPr>
              <a:t>x</a:t>
            </a:r>
            <a:r>
              <a:rPr lang="en-US" sz="2000" dirty="0" smtClean="0">
                <a:sym typeface="Symbol"/>
              </a:rPr>
              <a:t>  23 (mod 105), or </a:t>
            </a:r>
            <a:r>
              <a:rPr lang="en-US" sz="2000" i="1" dirty="0" smtClean="0">
                <a:sym typeface="Symbol"/>
              </a:rPr>
              <a:t>x</a:t>
            </a:r>
            <a:r>
              <a:rPr lang="en-US" sz="2000" dirty="0" smtClean="0">
                <a:sym typeface="Symbol"/>
              </a:rPr>
              <a:t> = 23 + 105</a:t>
            </a:r>
            <a:r>
              <a:rPr lang="en-US" sz="2000" i="1" dirty="0" smtClean="0">
                <a:sym typeface="Symbol"/>
              </a:rPr>
              <a:t>t</a:t>
            </a:r>
            <a:r>
              <a:rPr lang="en-US" sz="2000" dirty="0" smtClean="0">
                <a:sym typeface="Symbol"/>
              </a:rPr>
              <a:t>, where </a:t>
            </a:r>
            <a:r>
              <a:rPr lang="en-US" sz="2000" i="1" dirty="0" smtClean="0">
                <a:sym typeface="Symbol"/>
              </a:rPr>
              <a:t>t</a:t>
            </a:r>
            <a:r>
              <a:rPr lang="en-US" sz="2000" dirty="0" smtClean="0">
                <a:sym typeface="Symbol"/>
              </a:rPr>
              <a:t> is an integer. </a:t>
            </a:r>
          </a:p>
          <a:p>
            <a:pPr marL="0" indent="0">
              <a:buNone/>
            </a:pPr>
            <a:endParaRPr lang="en-US" i="1" dirty="0" smtClean="0"/>
          </a:p>
          <a:p>
            <a:pPr marL="0" indent="0">
              <a:buNone/>
            </a:pPr>
            <a:endParaRPr lang="en-CA" i="1" dirty="0"/>
          </a:p>
        </p:txBody>
      </p:sp>
      <p:sp>
        <p:nvSpPr>
          <p:cNvPr id="4" name="Slide Number Placeholder 3"/>
          <p:cNvSpPr>
            <a:spLocks noGrp="1"/>
          </p:cNvSpPr>
          <p:nvPr>
            <p:ph type="sldNum" sz="quarter" idx="12"/>
          </p:nvPr>
        </p:nvSpPr>
        <p:spPr/>
        <p:txBody>
          <a:bodyPr/>
          <a:lstStyle/>
          <a:p>
            <a:fld id="{72276046-8B51-49A9-BE4C-45642EECAA5F}" type="slidenum">
              <a:rPr lang="en-CA" smtClean="0"/>
              <a:t>48</a:t>
            </a:fld>
            <a:endParaRPr lang="en-CA" dirty="0"/>
          </a:p>
        </p:txBody>
      </p:sp>
    </p:spTree>
    <p:extLst>
      <p:ext uri="{BB962C8B-B14F-4D97-AF65-F5344CB8AC3E}">
        <p14:creationId xmlns:p14="http://schemas.microsoft.com/office/powerpoint/2010/main" val="31266220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Modulo </a:t>
            </a:r>
            <a:r>
              <a:rPr lang="en-US" i="1" dirty="0" smtClean="0"/>
              <a:t>m</a:t>
            </a:r>
            <a:r>
              <a:rPr lang="en-US" dirty="0" smtClean="0"/>
              <a:t> Integers</a:t>
            </a:r>
            <a:endParaRPr lang="en-CA" dirty="0"/>
          </a:p>
        </p:txBody>
      </p:sp>
      <p:sp>
        <p:nvSpPr>
          <p:cNvPr id="3" name="Content Placeholder 2"/>
          <p:cNvSpPr>
            <a:spLocks noGrp="1"/>
          </p:cNvSpPr>
          <p:nvPr>
            <p:ph idx="1"/>
          </p:nvPr>
        </p:nvSpPr>
        <p:spPr>
          <a:xfrm>
            <a:off x="457200" y="1371600"/>
            <a:ext cx="8229600" cy="4648200"/>
          </a:xfrm>
        </p:spPr>
        <p:txBody>
          <a:bodyPr/>
          <a:lstStyle/>
          <a:p>
            <a:pPr marL="0" indent="0">
              <a:buNone/>
            </a:pPr>
            <a:r>
              <a:rPr lang="en-US" sz="2400" dirty="0"/>
              <a:t>T</a:t>
            </a:r>
            <a:r>
              <a:rPr lang="en-US" sz="2400" dirty="0" smtClean="0"/>
              <a:t>he congruence relation modulo </a:t>
            </a:r>
            <a:r>
              <a:rPr lang="en-US" sz="2400" i="1" dirty="0" smtClean="0"/>
              <a:t>m </a:t>
            </a:r>
            <a:r>
              <a:rPr lang="en-US" sz="2400" dirty="0" smtClean="0"/>
              <a:t>is </a:t>
            </a:r>
            <a:r>
              <a:rPr lang="en-US" sz="2400" dirty="0"/>
              <a:t>an equivalence relation</a:t>
            </a:r>
            <a:r>
              <a:rPr lang="en-US" sz="2400" dirty="0" smtClean="0"/>
              <a:t>.  Denote this relation by </a:t>
            </a:r>
            <a:r>
              <a:rPr lang="en-US" sz="2400" dirty="0" smtClean="0">
                <a:sym typeface="Symbol"/>
              </a:rPr>
              <a:t></a:t>
            </a:r>
            <a:r>
              <a:rPr lang="en-US" sz="2400" i="1" baseline="-25000" dirty="0" smtClean="0">
                <a:sym typeface="Symbol"/>
              </a:rPr>
              <a:t>m</a:t>
            </a:r>
            <a:r>
              <a:rPr lang="en-US" sz="2400" dirty="0" smtClean="0">
                <a:sym typeface="Symbol"/>
              </a:rPr>
              <a:t>.  The elements of the quotient set </a:t>
            </a:r>
          </a:p>
          <a:p>
            <a:pPr marL="0" indent="0">
              <a:buNone/>
            </a:pPr>
            <a:r>
              <a:rPr lang="en-US" sz="2400" b="1" dirty="0" smtClean="0">
                <a:sym typeface="Symbol"/>
              </a:rPr>
              <a:t>Z</a:t>
            </a:r>
            <a:r>
              <a:rPr lang="en-US" sz="2400" dirty="0" smtClean="0">
                <a:sym typeface="Symbol"/>
              </a:rPr>
              <a:t> / </a:t>
            </a:r>
            <a:r>
              <a:rPr lang="en-US" sz="2400" dirty="0">
                <a:sym typeface="Symbol"/>
              </a:rPr>
              <a:t></a:t>
            </a:r>
            <a:r>
              <a:rPr lang="en-US" sz="2400" i="1" baseline="-25000" dirty="0" smtClean="0">
                <a:sym typeface="Symbol"/>
              </a:rPr>
              <a:t>m</a:t>
            </a:r>
            <a:r>
              <a:rPr lang="en-US" sz="2400" dirty="0" smtClean="0">
                <a:sym typeface="Symbol"/>
              </a:rPr>
              <a:t>, denoted by </a:t>
            </a:r>
            <a:r>
              <a:rPr lang="en-US" sz="2400" b="1" dirty="0" err="1" smtClean="0">
                <a:sym typeface="Symbol"/>
              </a:rPr>
              <a:t>Z</a:t>
            </a:r>
            <a:r>
              <a:rPr lang="en-US" sz="2400" i="1" baseline="-25000" dirty="0" err="1" smtClean="0">
                <a:sym typeface="Symbol"/>
              </a:rPr>
              <a:t>m</a:t>
            </a:r>
            <a:r>
              <a:rPr lang="en-US" sz="2400" dirty="0" smtClean="0">
                <a:sym typeface="Symbol"/>
              </a:rPr>
              <a:t>, are called the </a:t>
            </a:r>
            <a:r>
              <a:rPr lang="en-US" sz="2400" i="1" dirty="0" smtClean="0">
                <a:sym typeface="Symbol"/>
              </a:rPr>
              <a:t>modulo m integers</a:t>
            </a:r>
            <a:r>
              <a:rPr lang="en-US" sz="2400" dirty="0" smtClean="0">
                <a:sym typeface="Symbol"/>
              </a:rPr>
              <a:t>.</a:t>
            </a:r>
          </a:p>
          <a:p>
            <a:pPr marL="0" indent="0">
              <a:buNone/>
            </a:pPr>
            <a:endParaRPr lang="en-US" sz="1600" dirty="0">
              <a:sym typeface="Symbol"/>
            </a:endParaRPr>
          </a:p>
          <a:p>
            <a:pPr marL="0" indent="0">
              <a:buNone/>
            </a:pPr>
            <a:r>
              <a:rPr lang="en-US" sz="2400" dirty="0" smtClean="0">
                <a:sym typeface="Symbol"/>
              </a:rPr>
              <a:t>For example, let </a:t>
            </a:r>
            <a:r>
              <a:rPr lang="en-US" sz="2400" i="1" dirty="0" smtClean="0">
                <a:sym typeface="Symbol"/>
              </a:rPr>
              <a:t>m</a:t>
            </a:r>
            <a:r>
              <a:rPr lang="en-US" sz="2400" dirty="0" smtClean="0">
                <a:sym typeface="Symbol"/>
              </a:rPr>
              <a:t> = 5.  Then the elements of the quotient set </a:t>
            </a:r>
          </a:p>
          <a:p>
            <a:pPr marL="0" indent="0">
              <a:buNone/>
            </a:pPr>
            <a:r>
              <a:rPr lang="en-US" sz="2400" b="1" dirty="0" smtClean="0">
                <a:sym typeface="Symbol"/>
              </a:rPr>
              <a:t>Z</a:t>
            </a:r>
            <a:r>
              <a:rPr lang="en-US" sz="2400" dirty="0" smtClean="0">
                <a:sym typeface="Symbol"/>
              </a:rPr>
              <a:t> </a:t>
            </a:r>
            <a:r>
              <a:rPr lang="en-US" sz="2400" dirty="0">
                <a:sym typeface="Symbol"/>
              </a:rPr>
              <a:t>/ </a:t>
            </a:r>
            <a:r>
              <a:rPr lang="en-US" sz="2400" dirty="0" smtClean="0">
                <a:sym typeface="Symbol"/>
              </a:rPr>
              <a:t></a:t>
            </a:r>
            <a:r>
              <a:rPr lang="en-US" sz="2400" baseline="-25000" dirty="0" smtClean="0">
                <a:sym typeface="Symbol"/>
              </a:rPr>
              <a:t>5</a:t>
            </a:r>
            <a:r>
              <a:rPr lang="en-US" sz="2400" dirty="0" smtClean="0">
                <a:sym typeface="Symbol"/>
              </a:rPr>
              <a:t> are</a:t>
            </a:r>
          </a:p>
          <a:p>
            <a:pPr marL="0" indent="0">
              <a:buNone/>
            </a:pPr>
            <a:r>
              <a:rPr lang="en-US" sz="2400" dirty="0" smtClean="0">
                <a:sym typeface="Symbol"/>
              </a:rPr>
              <a:t>[0] = {…, 20, 15, 10, 5, 0, 5, 10, 15, 20, …},</a:t>
            </a:r>
          </a:p>
          <a:p>
            <a:pPr marL="0" indent="0">
              <a:buNone/>
            </a:pPr>
            <a:r>
              <a:rPr lang="en-US" sz="2400" dirty="0" smtClean="0">
                <a:sym typeface="Symbol"/>
              </a:rPr>
              <a:t>[1] = {…, 19, 14, 9, 4, 1, 6, 11, 16, 21, … },</a:t>
            </a:r>
          </a:p>
          <a:p>
            <a:pPr marL="0" indent="0">
              <a:buNone/>
            </a:pPr>
            <a:r>
              <a:rPr lang="en-US" sz="2400" dirty="0" smtClean="0">
                <a:sym typeface="Symbol"/>
              </a:rPr>
              <a:t>[2] = {…, 18, 13, 8, </a:t>
            </a:r>
            <a:r>
              <a:rPr lang="en-US" sz="2400" dirty="0">
                <a:sym typeface="Symbol"/>
              </a:rPr>
              <a:t> </a:t>
            </a:r>
            <a:r>
              <a:rPr lang="en-US" sz="2400" dirty="0" smtClean="0">
                <a:sym typeface="Symbol"/>
              </a:rPr>
              <a:t>3, 2, 7, 12, 17, 22, …},</a:t>
            </a:r>
          </a:p>
          <a:p>
            <a:pPr marL="0" indent="0">
              <a:buNone/>
            </a:pPr>
            <a:r>
              <a:rPr lang="en-US" sz="2400" dirty="0" smtClean="0">
                <a:sym typeface="Symbol"/>
              </a:rPr>
              <a:t>[3] = {…, 17, 12, 7, 2, 3, 8, 13, 18, 23, … },</a:t>
            </a:r>
          </a:p>
          <a:p>
            <a:pPr marL="0" indent="0">
              <a:buNone/>
            </a:pPr>
            <a:r>
              <a:rPr lang="en-US" sz="2400" dirty="0" smtClean="0">
                <a:sym typeface="Symbol"/>
              </a:rPr>
              <a:t>[4] = {…, 16, 11, 6, 1, 4, 9, 14, 19, 24, …}.</a:t>
            </a:r>
          </a:p>
          <a:p>
            <a:pPr marL="0" indent="0">
              <a:buNone/>
            </a:pPr>
            <a:r>
              <a:rPr lang="en-US" sz="2400" dirty="0" smtClean="0">
                <a:sym typeface="Symbol"/>
              </a:rPr>
              <a:t> </a:t>
            </a:r>
            <a:r>
              <a:rPr lang="en-US" sz="2800" dirty="0" smtClean="0">
                <a:sym typeface="Symbol"/>
              </a:rPr>
              <a:t>   </a:t>
            </a:r>
            <a:endParaRPr lang="en-CA" sz="2800" baseline="-25000" dirty="0"/>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49</a:t>
            </a:fld>
            <a:endParaRPr lang="en-CA" dirty="0"/>
          </a:p>
        </p:txBody>
      </p:sp>
    </p:spTree>
    <p:extLst>
      <p:ext uri="{BB962C8B-B14F-4D97-AF65-F5344CB8AC3E}">
        <p14:creationId xmlns:p14="http://schemas.microsoft.com/office/powerpoint/2010/main" val="2974459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Arithmetic Modulo </a:t>
            </a:r>
            <a:r>
              <a:rPr lang="en-US" i="1" dirty="0" smtClean="0"/>
              <a:t>m</a:t>
            </a:r>
            <a:endParaRPr lang="en-CA" dirty="0"/>
          </a:p>
        </p:txBody>
      </p:sp>
      <p:sp>
        <p:nvSpPr>
          <p:cNvPr id="3" name="Content Placeholder 2"/>
          <p:cNvSpPr>
            <a:spLocks noGrp="1"/>
          </p:cNvSpPr>
          <p:nvPr>
            <p:ph idx="1"/>
          </p:nvPr>
        </p:nvSpPr>
        <p:spPr/>
        <p:txBody>
          <a:bodyPr>
            <a:normAutofit/>
          </a:bodyPr>
          <a:lstStyle/>
          <a:p>
            <a:pPr marL="0" indent="0">
              <a:buNone/>
            </a:pPr>
            <a:r>
              <a:rPr lang="en-US" sz="2800" dirty="0" smtClean="0"/>
              <a:t>Let </a:t>
            </a:r>
            <a:r>
              <a:rPr lang="en-US" sz="2800" i="1" dirty="0" smtClean="0"/>
              <a:t>a </a:t>
            </a:r>
            <a:r>
              <a:rPr lang="en-US" sz="2800" dirty="0" smtClean="0"/>
              <a:t>= [</a:t>
            </a:r>
            <a:r>
              <a:rPr lang="en-US" sz="2800" i="1" dirty="0" smtClean="0"/>
              <a:t>x</a:t>
            </a:r>
            <a:r>
              <a:rPr lang="en-US" sz="2800" dirty="0" smtClean="0"/>
              <a:t>] and </a:t>
            </a:r>
            <a:r>
              <a:rPr lang="en-US" sz="2800" i="1" dirty="0" smtClean="0"/>
              <a:t>b</a:t>
            </a:r>
            <a:r>
              <a:rPr lang="en-US" sz="2800" dirty="0" smtClean="0"/>
              <a:t> = [</a:t>
            </a:r>
            <a:r>
              <a:rPr lang="en-US" sz="2800" i="1" dirty="0" smtClean="0"/>
              <a:t>y</a:t>
            </a:r>
            <a:r>
              <a:rPr lang="en-US" sz="2800" dirty="0" smtClean="0"/>
              <a:t>] be two modulo </a:t>
            </a:r>
            <a:r>
              <a:rPr lang="en-US" sz="2800" i="1" dirty="0" smtClean="0"/>
              <a:t>m</a:t>
            </a:r>
            <a:r>
              <a:rPr lang="en-US" sz="2800" dirty="0" smtClean="0"/>
              <a:t> integers.  </a:t>
            </a:r>
          </a:p>
          <a:p>
            <a:pPr marL="0" indent="0">
              <a:buNone/>
            </a:pPr>
            <a:endParaRPr lang="en-US" sz="2800" dirty="0"/>
          </a:p>
          <a:p>
            <a:pPr marL="0" indent="0">
              <a:buNone/>
            </a:pPr>
            <a:r>
              <a:rPr lang="en-US" sz="2800" dirty="0" smtClean="0"/>
              <a:t>The modulo </a:t>
            </a:r>
            <a:r>
              <a:rPr lang="en-US" sz="2800" i="1" dirty="0" smtClean="0"/>
              <a:t>m</a:t>
            </a:r>
            <a:r>
              <a:rPr lang="en-US" sz="2800" dirty="0" smtClean="0"/>
              <a:t> integer [</a:t>
            </a:r>
            <a:r>
              <a:rPr lang="en-US" sz="2800" i="1" dirty="0" smtClean="0"/>
              <a:t>x</a:t>
            </a:r>
            <a:r>
              <a:rPr lang="en-US" sz="2800" dirty="0" smtClean="0"/>
              <a:t> + </a:t>
            </a:r>
            <a:r>
              <a:rPr lang="en-US" sz="2800" i="1" dirty="0" smtClean="0"/>
              <a:t>y</a:t>
            </a:r>
            <a:r>
              <a:rPr lang="en-US" sz="2800" dirty="0" smtClean="0"/>
              <a:t>] is called the </a:t>
            </a:r>
            <a:r>
              <a:rPr lang="en-US" sz="2800" i="1" dirty="0" smtClean="0"/>
              <a:t>sum</a:t>
            </a:r>
            <a:r>
              <a:rPr lang="en-US" sz="2800" dirty="0" smtClean="0"/>
              <a:t> of [</a:t>
            </a:r>
            <a:r>
              <a:rPr lang="en-US" sz="2800" i="1" dirty="0" smtClean="0"/>
              <a:t>x</a:t>
            </a:r>
            <a:r>
              <a:rPr lang="en-US" sz="2800" dirty="0" smtClean="0"/>
              <a:t>] and [</a:t>
            </a:r>
            <a:r>
              <a:rPr lang="en-US" sz="2800" i="1" dirty="0" smtClean="0"/>
              <a:t>y</a:t>
            </a:r>
            <a:r>
              <a:rPr lang="en-US" sz="2800" dirty="0" smtClean="0"/>
              <a:t>], denoted by </a:t>
            </a:r>
            <a:r>
              <a:rPr lang="en-US" sz="2800" i="1" dirty="0" smtClean="0"/>
              <a:t>a</a:t>
            </a:r>
            <a:r>
              <a:rPr lang="en-US" sz="2800" dirty="0" smtClean="0"/>
              <a:t> + </a:t>
            </a:r>
            <a:r>
              <a:rPr lang="en-US" sz="2800" i="1" dirty="0" smtClean="0"/>
              <a:t>b</a:t>
            </a:r>
            <a:r>
              <a:rPr lang="en-US" sz="2800" dirty="0" smtClean="0"/>
              <a:t>, and the </a:t>
            </a:r>
            <a:r>
              <a:rPr lang="en-US" sz="2800" dirty="0"/>
              <a:t>modulo </a:t>
            </a:r>
            <a:r>
              <a:rPr lang="en-US" sz="2800" i="1" dirty="0"/>
              <a:t>m</a:t>
            </a:r>
            <a:r>
              <a:rPr lang="en-US" sz="2800" dirty="0"/>
              <a:t> integer [</a:t>
            </a:r>
            <a:r>
              <a:rPr lang="en-US" sz="2800" i="1" dirty="0" err="1" smtClean="0"/>
              <a:t>xy</a:t>
            </a:r>
            <a:r>
              <a:rPr lang="en-US" sz="2800" dirty="0"/>
              <a:t>] is called the </a:t>
            </a:r>
            <a:r>
              <a:rPr lang="en-US" sz="2800" i="1" dirty="0" smtClean="0"/>
              <a:t>product</a:t>
            </a:r>
            <a:r>
              <a:rPr lang="en-US" sz="2800" dirty="0" smtClean="0"/>
              <a:t> </a:t>
            </a:r>
            <a:r>
              <a:rPr lang="en-US" sz="2800" dirty="0"/>
              <a:t>of [</a:t>
            </a:r>
            <a:r>
              <a:rPr lang="en-US" sz="2800" i="1" dirty="0"/>
              <a:t>x</a:t>
            </a:r>
            <a:r>
              <a:rPr lang="en-US" sz="2800" dirty="0"/>
              <a:t>] and [</a:t>
            </a:r>
            <a:r>
              <a:rPr lang="en-US" sz="2800" i="1" dirty="0"/>
              <a:t>y</a:t>
            </a:r>
            <a:r>
              <a:rPr lang="en-US" sz="2800" dirty="0" smtClean="0"/>
              <a:t>], denoted by </a:t>
            </a:r>
            <a:r>
              <a:rPr lang="en-US" sz="2800" i="1" dirty="0" smtClean="0"/>
              <a:t>ab</a:t>
            </a:r>
            <a:r>
              <a:rPr lang="en-US" sz="2800" dirty="0" smtClean="0"/>
              <a:t>.</a:t>
            </a:r>
          </a:p>
          <a:p>
            <a:pPr marL="0" indent="0">
              <a:buNone/>
            </a:pPr>
            <a:endParaRPr lang="en-US" sz="2800" i="1" dirty="0"/>
          </a:p>
          <a:p>
            <a:pPr marL="0" indent="0">
              <a:buNone/>
            </a:pPr>
            <a:r>
              <a:rPr lang="en-US" sz="2800" dirty="0" smtClean="0"/>
              <a:t>For example, let </a:t>
            </a:r>
            <a:r>
              <a:rPr lang="en-US" sz="2800" i="1" dirty="0" smtClean="0"/>
              <a:t>m</a:t>
            </a:r>
            <a:r>
              <a:rPr lang="en-US" sz="2800" dirty="0" smtClean="0"/>
              <a:t> = 5.  </a:t>
            </a:r>
            <a:r>
              <a:rPr lang="en-US" sz="2800" i="1" dirty="0" smtClean="0"/>
              <a:t>a</a:t>
            </a:r>
            <a:r>
              <a:rPr lang="en-US" sz="2800" dirty="0" smtClean="0"/>
              <a:t> = [3], </a:t>
            </a:r>
            <a:r>
              <a:rPr lang="en-US" sz="2800" i="1" dirty="0" smtClean="0"/>
              <a:t>b</a:t>
            </a:r>
            <a:r>
              <a:rPr lang="en-US" sz="2800" dirty="0" smtClean="0"/>
              <a:t> = [4].</a:t>
            </a:r>
          </a:p>
          <a:p>
            <a:pPr marL="0" indent="0">
              <a:buNone/>
            </a:pPr>
            <a:r>
              <a:rPr lang="en-US" sz="2800" dirty="0" smtClean="0"/>
              <a:t>Then </a:t>
            </a:r>
            <a:r>
              <a:rPr lang="en-US" sz="2800" i="1" dirty="0" smtClean="0"/>
              <a:t>a</a:t>
            </a:r>
            <a:r>
              <a:rPr lang="en-US" sz="2800" dirty="0" smtClean="0"/>
              <a:t> + </a:t>
            </a:r>
            <a:r>
              <a:rPr lang="en-US" sz="2800" i="1" dirty="0" smtClean="0"/>
              <a:t>b</a:t>
            </a:r>
            <a:r>
              <a:rPr lang="en-US" sz="2800" dirty="0" smtClean="0"/>
              <a:t> = [3 + 4] = [7] = [2], and </a:t>
            </a:r>
            <a:r>
              <a:rPr lang="en-US" sz="2800" i="1" dirty="0" err="1" smtClean="0"/>
              <a:t>ab</a:t>
            </a:r>
            <a:r>
              <a:rPr lang="en-US" sz="2800" dirty="0" smtClean="0"/>
              <a:t> = [3 </a:t>
            </a:r>
            <a:r>
              <a:rPr lang="en-US" sz="2800" dirty="0" smtClean="0">
                <a:sym typeface="Symbol"/>
              </a:rPr>
              <a:t> 4] = [12] = [2].</a:t>
            </a:r>
            <a:endParaRPr lang="en-CA" sz="2800" dirty="0"/>
          </a:p>
          <a:p>
            <a:pPr marL="0" indent="0">
              <a:buNone/>
            </a:pPr>
            <a:endParaRPr lang="en-CA" sz="2800" i="1" dirty="0"/>
          </a:p>
        </p:txBody>
      </p:sp>
      <p:sp>
        <p:nvSpPr>
          <p:cNvPr id="4" name="Slide Number Placeholder 3"/>
          <p:cNvSpPr>
            <a:spLocks noGrp="1"/>
          </p:cNvSpPr>
          <p:nvPr>
            <p:ph type="sldNum" sz="quarter" idx="12"/>
          </p:nvPr>
        </p:nvSpPr>
        <p:spPr/>
        <p:txBody>
          <a:bodyPr/>
          <a:lstStyle/>
          <a:p>
            <a:fld id="{72276046-8B51-49A9-BE4C-45642EECAA5F}" type="slidenum">
              <a:rPr lang="en-CA" smtClean="0"/>
              <a:t>50</a:t>
            </a:fld>
            <a:endParaRPr lang="en-CA" dirty="0"/>
          </a:p>
        </p:txBody>
      </p:sp>
    </p:spTree>
    <p:extLst>
      <p:ext uri="{BB962C8B-B14F-4D97-AF65-F5344CB8AC3E}">
        <p14:creationId xmlns:p14="http://schemas.microsoft.com/office/powerpoint/2010/main" val="24082653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dirty="0" smtClean="0"/>
              <a:t>Independence of the Choice of Representatives</a:t>
            </a:r>
            <a:endParaRPr lang="en-CA" dirty="0"/>
          </a:p>
        </p:txBody>
      </p:sp>
      <p:sp>
        <p:nvSpPr>
          <p:cNvPr id="3" name="Content Placeholder 2"/>
          <p:cNvSpPr>
            <a:spLocks noGrp="1"/>
          </p:cNvSpPr>
          <p:nvPr>
            <p:ph idx="1"/>
          </p:nvPr>
        </p:nvSpPr>
        <p:spPr>
          <a:xfrm>
            <a:off x="457200" y="1981201"/>
            <a:ext cx="8229600" cy="4038600"/>
          </a:xfrm>
        </p:spPr>
        <p:txBody>
          <a:bodyPr/>
          <a:lstStyle/>
          <a:p>
            <a:pPr marL="0" indent="0">
              <a:buNone/>
            </a:pPr>
            <a:r>
              <a:rPr lang="en-US" dirty="0"/>
              <a:t>Let </a:t>
            </a:r>
            <a:r>
              <a:rPr lang="en-US" i="1" dirty="0"/>
              <a:t>a</a:t>
            </a:r>
            <a:r>
              <a:rPr lang="en-US" dirty="0"/>
              <a:t> and </a:t>
            </a:r>
            <a:r>
              <a:rPr lang="en-US" i="1" dirty="0"/>
              <a:t>b</a:t>
            </a:r>
            <a:r>
              <a:rPr lang="en-US" dirty="0"/>
              <a:t> be two modulo </a:t>
            </a:r>
            <a:r>
              <a:rPr lang="en-US" i="1" dirty="0"/>
              <a:t>m</a:t>
            </a:r>
            <a:r>
              <a:rPr lang="en-US" dirty="0"/>
              <a:t> integers. </a:t>
            </a:r>
            <a:r>
              <a:rPr lang="en-US" dirty="0" smtClean="0">
                <a:sym typeface="Symbol"/>
              </a:rPr>
              <a:t>Let </a:t>
            </a:r>
            <a:r>
              <a:rPr lang="en-US" i="1" dirty="0">
                <a:sym typeface="Symbol"/>
              </a:rPr>
              <a:t>x</a:t>
            </a:r>
            <a:r>
              <a:rPr lang="en-US" baseline="-25000" dirty="0">
                <a:sym typeface="Symbol"/>
              </a:rPr>
              <a:t>1</a:t>
            </a:r>
            <a:r>
              <a:rPr lang="en-US" dirty="0">
                <a:sym typeface="Symbol"/>
              </a:rPr>
              <a:t>, </a:t>
            </a:r>
            <a:r>
              <a:rPr lang="en-US" i="1" dirty="0">
                <a:sym typeface="Symbol"/>
              </a:rPr>
              <a:t>x</a:t>
            </a:r>
            <a:r>
              <a:rPr lang="en-US" baseline="-25000" dirty="0">
                <a:sym typeface="Symbol"/>
              </a:rPr>
              <a:t>2</a:t>
            </a:r>
            <a:r>
              <a:rPr lang="en-US" dirty="0">
                <a:sym typeface="Symbol"/>
              </a:rPr>
              <a:t>  </a:t>
            </a:r>
            <a:r>
              <a:rPr lang="en-US" i="1" dirty="0">
                <a:sym typeface="Symbol"/>
              </a:rPr>
              <a:t>a</a:t>
            </a:r>
            <a:r>
              <a:rPr lang="en-US" dirty="0">
                <a:sym typeface="Symbol"/>
              </a:rPr>
              <a:t>, and </a:t>
            </a:r>
            <a:r>
              <a:rPr lang="en-US" i="1" dirty="0">
                <a:sym typeface="Symbol"/>
              </a:rPr>
              <a:t>y</a:t>
            </a:r>
            <a:r>
              <a:rPr lang="en-US" baseline="-25000" dirty="0">
                <a:sym typeface="Symbol"/>
              </a:rPr>
              <a:t>1</a:t>
            </a:r>
            <a:r>
              <a:rPr lang="en-US" dirty="0">
                <a:sym typeface="Symbol"/>
              </a:rPr>
              <a:t>, </a:t>
            </a:r>
            <a:r>
              <a:rPr lang="en-US" i="1" dirty="0">
                <a:sym typeface="Symbol"/>
              </a:rPr>
              <a:t>y</a:t>
            </a:r>
            <a:r>
              <a:rPr lang="en-US" baseline="-25000" dirty="0">
                <a:sym typeface="Symbol"/>
              </a:rPr>
              <a:t>2 </a:t>
            </a:r>
            <a:r>
              <a:rPr lang="en-US" dirty="0">
                <a:sym typeface="Symbol"/>
              </a:rPr>
              <a:t> </a:t>
            </a:r>
            <a:r>
              <a:rPr lang="en-US" i="1" dirty="0">
                <a:sym typeface="Symbol"/>
              </a:rPr>
              <a:t>b</a:t>
            </a:r>
            <a:r>
              <a:rPr lang="en-US" dirty="0">
                <a:sym typeface="Symbol"/>
              </a:rPr>
              <a:t>.  </a:t>
            </a:r>
          </a:p>
          <a:p>
            <a:pPr marL="0" indent="0">
              <a:buNone/>
            </a:pPr>
            <a:endParaRPr lang="en-US" sz="1800" dirty="0">
              <a:sym typeface="Symbol"/>
            </a:endParaRPr>
          </a:p>
          <a:p>
            <a:pPr marL="0" indent="0">
              <a:buNone/>
            </a:pPr>
            <a:r>
              <a:rPr lang="en-US" dirty="0">
                <a:sym typeface="Symbol"/>
              </a:rPr>
              <a:t>Since </a:t>
            </a:r>
            <a:r>
              <a:rPr lang="en-US" i="1" dirty="0">
                <a:sym typeface="Symbol"/>
              </a:rPr>
              <a:t>x</a:t>
            </a:r>
            <a:r>
              <a:rPr lang="en-US" baseline="-25000" dirty="0">
                <a:sym typeface="Symbol"/>
              </a:rPr>
              <a:t>1 </a:t>
            </a:r>
            <a:r>
              <a:rPr lang="en-US" dirty="0">
                <a:sym typeface="Symbol"/>
              </a:rPr>
              <a:t> </a:t>
            </a:r>
            <a:r>
              <a:rPr lang="en-US" i="1" dirty="0">
                <a:sym typeface="Symbol"/>
              </a:rPr>
              <a:t>x</a:t>
            </a:r>
            <a:r>
              <a:rPr lang="en-US" baseline="-25000" dirty="0">
                <a:sym typeface="Symbol"/>
              </a:rPr>
              <a:t>2</a:t>
            </a:r>
            <a:r>
              <a:rPr lang="en-US" dirty="0">
                <a:sym typeface="Symbol"/>
              </a:rPr>
              <a:t>(mod </a:t>
            </a:r>
            <a:r>
              <a:rPr lang="en-US" i="1" dirty="0">
                <a:sym typeface="Symbol"/>
              </a:rPr>
              <a:t>m</a:t>
            </a:r>
            <a:r>
              <a:rPr lang="en-US" dirty="0">
                <a:sym typeface="Symbol"/>
              </a:rPr>
              <a:t>), and </a:t>
            </a:r>
            <a:r>
              <a:rPr lang="en-US" i="1" dirty="0">
                <a:sym typeface="Symbol"/>
              </a:rPr>
              <a:t>y</a:t>
            </a:r>
            <a:r>
              <a:rPr lang="en-US" baseline="-25000" dirty="0">
                <a:sym typeface="Symbol"/>
              </a:rPr>
              <a:t>1</a:t>
            </a:r>
            <a:r>
              <a:rPr lang="en-US" dirty="0">
                <a:sym typeface="Symbol"/>
              </a:rPr>
              <a:t>  </a:t>
            </a:r>
            <a:r>
              <a:rPr lang="en-US" i="1" dirty="0">
                <a:sym typeface="Symbol"/>
              </a:rPr>
              <a:t>y</a:t>
            </a:r>
            <a:r>
              <a:rPr lang="en-US" baseline="-25000" dirty="0">
                <a:sym typeface="Symbol"/>
              </a:rPr>
              <a:t>2</a:t>
            </a:r>
            <a:r>
              <a:rPr lang="en-US" dirty="0">
                <a:sym typeface="Symbol"/>
              </a:rPr>
              <a:t>(mod </a:t>
            </a:r>
            <a:r>
              <a:rPr lang="en-US" i="1" dirty="0">
                <a:sym typeface="Symbol"/>
              </a:rPr>
              <a:t>m</a:t>
            </a:r>
            <a:r>
              <a:rPr lang="en-US" dirty="0">
                <a:sym typeface="Symbol"/>
              </a:rPr>
              <a:t>), by the properties of congruences, </a:t>
            </a:r>
            <a:r>
              <a:rPr lang="en-US" i="1" dirty="0">
                <a:sym typeface="Symbol"/>
              </a:rPr>
              <a:t>x</a:t>
            </a:r>
            <a:r>
              <a:rPr lang="en-US" baseline="-25000" dirty="0">
                <a:sym typeface="Symbol"/>
              </a:rPr>
              <a:t>1</a:t>
            </a:r>
            <a:r>
              <a:rPr lang="en-US" dirty="0">
                <a:sym typeface="Symbol"/>
              </a:rPr>
              <a:t> + </a:t>
            </a:r>
            <a:r>
              <a:rPr lang="en-US" i="1" dirty="0">
                <a:sym typeface="Symbol"/>
              </a:rPr>
              <a:t>y</a:t>
            </a:r>
            <a:r>
              <a:rPr lang="en-US" baseline="-25000" dirty="0">
                <a:sym typeface="Symbol"/>
              </a:rPr>
              <a:t>1</a:t>
            </a:r>
            <a:r>
              <a:rPr lang="en-US" dirty="0">
                <a:sym typeface="Symbol"/>
              </a:rPr>
              <a:t>  </a:t>
            </a:r>
            <a:r>
              <a:rPr lang="en-US" i="1" dirty="0">
                <a:sym typeface="Symbol"/>
              </a:rPr>
              <a:t>x</a:t>
            </a:r>
            <a:r>
              <a:rPr lang="en-US" baseline="-25000" dirty="0">
                <a:sym typeface="Symbol"/>
              </a:rPr>
              <a:t>2</a:t>
            </a:r>
            <a:r>
              <a:rPr lang="en-US" dirty="0">
                <a:sym typeface="Symbol"/>
              </a:rPr>
              <a:t> + </a:t>
            </a:r>
            <a:r>
              <a:rPr lang="en-US" i="1" dirty="0">
                <a:sym typeface="Symbol"/>
              </a:rPr>
              <a:t>y</a:t>
            </a:r>
            <a:r>
              <a:rPr lang="en-US" baseline="-25000" dirty="0">
                <a:sym typeface="Symbol"/>
              </a:rPr>
              <a:t>2</a:t>
            </a:r>
            <a:r>
              <a:rPr lang="en-US" dirty="0">
                <a:sym typeface="Symbol"/>
              </a:rPr>
              <a:t>(mod </a:t>
            </a:r>
            <a:r>
              <a:rPr lang="en-US" i="1" dirty="0">
                <a:sym typeface="Symbol"/>
              </a:rPr>
              <a:t>m</a:t>
            </a:r>
            <a:r>
              <a:rPr lang="en-US" dirty="0">
                <a:sym typeface="Symbol"/>
              </a:rPr>
              <a:t>), and </a:t>
            </a:r>
            <a:r>
              <a:rPr lang="en-US" i="1" dirty="0">
                <a:sym typeface="Symbol"/>
              </a:rPr>
              <a:t>x</a:t>
            </a:r>
            <a:r>
              <a:rPr lang="en-US" baseline="-25000" dirty="0">
                <a:sym typeface="Symbol"/>
              </a:rPr>
              <a:t>1</a:t>
            </a:r>
            <a:r>
              <a:rPr lang="en-US" i="1" dirty="0">
                <a:sym typeface="Symbol"/>
              </a:rPr>
              <a:t>y</a:t>
            </a:r>
            <a:r>
              <a:rPr lang="en-US" baseline="-25000" dirty="0">
                <a:sym typeface="Symbol"/>
              </a:rPr>
              <a:t>1</a:t>
            </a:r>
            <a:r>
              <a:rPr lang="en-US" dirty="0">
                <a:sym typeface="Symbol"/>
              </a:rPr>
              <a:t>  </a:t>
            </a:r>
            <a:r>
              <a:rPr lang="en-US" i="1" dirty="0">
                <a:sym typeface="Symbol"/>
              </a:rPr>
              <a:t>x</a:t>
            </a:r>
            <a:r>
              <a:rPr lang="en-US" baseline="-25000" dirty="0">
                <a:sym typeface="Symbol"/>
              </a:rPr>
              <a:t>2</a:t>
            </a:r>
            <a:r>
              <a:rPr lang="en-US" i="1" dirty="0">
                <a:sym typeface="Symbol"/>
              </a:rPr>
              <a:t>y</a:t>
            </a:r>
            <a:r>
              <a:rPr lang="en-US" baseline="-25000" dirty="0">
                <a:sym typeface="Symbol"/>
              </a:rPr>
              <a:t>2</a:t>
            </a:r>
            <a:r>
              <a:rPr lang="en-US" dirty="0">
                <a:sym typeface="Symbol"/>
              </a:rPr>
              <a:t>(mod </a:t>
            </a:r>
            <a:r>
              <a:rPr lang="en-US" i="1" dirty="0">
                <a:sym typeface="Symbol"/>
              </a:rPr>
              <a:t>m</a:t>
            </a:r>
            <a:r>
              <a:rPr lang="en-US" dirty="0">
                <a:sym typeface="Symbol"/>
              </a:rPr>
              <a:t>).  </a:t>
            </a:r>
            <a:endParaRPr lang="en-US" dirty="0" smtClean="0">
              <a:sym typeface="Symbol"/>
            </a:endParaRPr>
          </a:p>
          <a:p>
            <a:pPr marL="0" indent="0">
              <a:buNone/>
            </a:pPr>
            <a:endParaRPr lang="en-US" sz="1800" dirty="0">
              <a:sym typeface="Symbol"/>
            </a:endParaRPr>
          </a:p>
          <a:p>
            <a:pPr marL="0" indent="0">
              <a:buNone/>
            </a:pPr>
            <a:r>
              <a:rPr lang="en-US" dirty="0" smtClean="0">
                <a:sym typeface="Symbol"/>
              </a:rPr>
              <a:t>Hence, [</a:t>
            </a:r>
            <a:r>
              <a:rPr lang="en-US" i="1" dirty="0" smtClean="0">
                <a:sym typeface="Symbol"/>
              </a:rPr>
              <a:t>x</a:t>
            </a:r>
            <a:r>
              <a:rPr lang="en-US" baseline="-25000" dirty="0" smtClean="0">
                <a:sym typeface="Symbol"/>
              </a:rPr>
              <a:t>1</a:t>
            </a:r>
            <a:r>
              <a:rPr lang="en-US" dirty="0" smtClean="0">
                <a:sym typeface="Symbol"/>
              </a:rPr>
              <a:t> + </a:t>
            </a:r>
            <a:r>
              <a:rPr lang="en-US" i="1" dirty="0" smtClean="0">
                <a:sym typeface="Symbol"/>
              </a:rPr>
              <a:t>y</a:t>
            </a:r>
            <a:r>
              <a:rPr lang="en-US" baseline="-25000" dirty="0">
                <a:sym typeface="Symbol"/>
              </a:rPr>
              <a:t>1</a:t>
            </a:r>
            <a:r>
              <a:rPr lang="en-US" dirty="0" smtClean="0">
                <a:sym typeface="Symbol"/>
              </a:rPr>
              <a:t>] = [</a:t>
            </a:r>
            <a:r>
              <a:rPr lang="en-US" i="1" dirty="0" smtClean="0">
                <a:sym typeface="Symbol"/>
              </a:rPr>
              <a:t>x</a:t>
            </a:r>
            <a:r>
              <a:rPr lang="en-US" baseline="-25000" dirty="0" smtClean="0">
                <a:sym typeface="Symbol"/>
              </a:rPr>
              <a:t>2</a:t>
            </a:r>
            <a:r>
              <a:rPr lang="en-US" dirty="0" smtClean="0">
                <a:sym typeface="Symbol"/>
              </a:rPr>
              <a:t> + </a:t>
            </a:r>
            <a:r>
              <a:rPr lang="en-US" i="1" dirty="0" smtClean="0">
                <a:sym typeface="Symbol"/>
              </a:rPr>
              <a:t>y</a:t>
            </a:r>
            <a:r>
              <a:rPr lang="en-US" baseline="-25000" dirty="0" smtClean="0">
                <a:sym typeface="Symbol"/>
              </a:rPr>
              <a:t>2</a:t>
            </a:r>
            <a:r>
              <a:rPr lang="en-US" dirty="0" smtClean="0">
                <a:sym typeface="Symbol"/>
              </a:rPr>
              <a:t>], and [</a:t>
            </a:r>
            <a:r>
              <a:rPr lang="en-US" i="1" dirty="0" smtClean="0">
                <a:sym typeface="Symbol"/>
              </a:rPr>
              <a:t>x</a:t>
            </a:r>
            <a:r>
              <a:rPr lang="en-US" baseline="-25000" dirty="0" smtClean="0">
                <a:sym typeface="Symbol"/>
              </a:rPr>
              <a:t>1</a:t>
            </a:r>
            <a:r>
              <a:rPr lang="en-US" i="1" dirty="0" smtClean="0">
                <a:sym typeface="Symbol"/>
              </a:rPr>
              <a:t>y</a:t>
            </a:r>
            <a:r>
              <a:rPr lang="en-US" baseline="-25000" dirty="0" smtClean="0">
                <a:sym typeface="Symbol"/>
              </a:rPr>
              <a:t>1</a:t>
            </a:r>
            <a:r>
              <a:rPr lang="en-US" dirty="0" smtClean="0">
                <a:sym typeface="Symbol"/>
              </a:rPr>
              <a:t>] = [</a:t>
            </a:r>
            <a:r>
              <a:rPr lang="en-US" i="1" dirty="0" smtClean="0">
                <a:sym typeface="Symbol"/>
              </a:rPr>
              <a:t>x</a:t>
            </a:r>
            <a:r>
              <a:rPr lang="en-US" baseline="-25000" dirty="0" smtClean="0">
                <a:sym typeface="Symbol"/>
              </a:rPr>
              <a:t>2</a:t>
            </a:r>
            <a:r>
              <a:rPr lang="en-US" i="1" dirty="0" smtClean="0">
                <a:sym typeface="Symbol"/>
              </a:rPr>
              <a:t>y</a:t>
            </a:r>
            <a:r>
              <a:rPr lang="en-US" baseline="-25000" dirty="0" smtClean="0">
                <a:sym typeface="Symbol"/>
              </a:rPr>
              <a:t>2</a:t>
            </a:r>
            <a:r>
              <a:rPr lang="en-US" dirty="0" smtClean="0">
                <a:sym typeface="Symbol"/>
              </a:rPr>
              <a:t>]. </a:t>
            </a:r>
            <a:endParaRPr lang="en-US" sz="4000" dirty="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72276046-8B51-49A9-BE4C-45642EECAA5F}" type="slidenum">
              <a:rPr lang="en-CA" smtClean="0"/>
              <a:t>51</a:t>
            </a:fld>
            <a:endParaRPr lang="en-CA" dirty="0"/>
          </a:p>
        </p:txBody>
      </p:sp>
    </p:spTree>
    <p:extLst>
      <p:ext uri="{BB962C8B-B14F-4D97-AF65-F5344CB8AC3E}">
        <p14:creationId xmlns:p14="http://schemas.microsoft.com/office/powerpoint/2010/main" val="27044071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p:sp>
        <p:nvSpPr>
          <p:cNvPr id="3" name="Content Placeholder 2"/>
          <p:cNvSpPr>
            <a:spLocks noGrp="1"/>
          </p:cNvSpPr>
          <p:nvPr>
            <p:ph idx="1"/>
          </p:nvPr>
        </p:nvSpPr>
        <p:spPr>
          <a:xfrm>
            <a:off x="457200" y="1371600"/>
            <a:ext cx="8229600" cy="4525963"/>
          </a:xfrm>
        </p:spPr>
        <p:txBody>
          <a:bodyPr>
            <a:normAutofit/>
          </a:bodyPr>
          <a:lstStyle/>
          <a:p>
            <a:pPr marL="0" indent="0">
              <a:buNone/>
            </a:pPr>
            <a:r>
              <a:rPr lang="en-US" sz="2400" dirty="0" smtClean="0"/>
              <a:t>The addition table of arithmetic modulo 5: (To simplify the notation, write </a:t>
            </a:r>
            <a:r>
              <a:rPr lang="en-US" sz="2400" i="1" dirty="0" smtClean="0"/>
              <a:t>n</a:t>
            </a:r>
            <a:r>
              <a:rPr lang="en-US" sz="2400" dirty="0" smtClean="0"/>
              <a:t> instead of [</a:t>
            </a:r>
            <a:r>
              <a:rPr lang="en-US" sz="2400" i="1" dirty="0" smtClean="0"/>
              <a:t>n</a:t>
            </a:r>
            <a:r>
              <a:rPr lang="en-US" sz="2400" dirty="0" smtClean="0"/>
              <a:t>].)</a:t>
            </a:r>
          </a:p>
          <a:p>
            <a:pPr marL="0" indent="0">
              <a:buNone/>
            </a:pPr>
            <a:endParaRPr lang="en-US" sz="1200" dirty="0"/>
          </a:p>
          <a:p>
            <a:pPr marL="0" indent="0">
              <a:buNone/>
            </a:pPr>
            <a:r>
              <a:rPr lang="en-US" sz="2400" dirty="0" smtClean="0"/>
              <a:t>		0	1	2	3	4</a:t>
            </a:r>
          </a:p>
          <a:p>
            <a:pPr marL="0" indent="0">
              <a:buNone/>
            </a:pPr>
            <a:endParaRPr lang="en-US" sz="1100" dirty="0"/>
          </a:p>
          <a:p>
            <a:pPr marL="0" indent="0">
              <a:buNone/>
            </a:pPr>
            <a:r>
              <a:rPr lang="en-US" sz="2400" dirty="0" smtClean="0"/>
              <a:t>0		0	1	2	3	4</a:t>
            </a:r>
          </a:p>
          <a:p>
            <a:pPr marL="0" indent="0">
              <a:buNone/>
            </a:pPr>
            <a:r>
              <a:rPr lang="en-US" sz="2400" dirty="0" smtClean="0"/>
              <a:t>1		1	2	3	4	0</a:t>
            </a:r>
          </a:p>
          <a:p>
            <a:pPr marL="0" indent="0">
              <a:buNone/>
            </a:pPr>
            <a:r>
              <a:rPr lang="en-US" sz="2400" dirty="0" smtClean="0"/>
              <a:t>2		2	3	4	0	1</a:t>
            </a:r>
          </a:p>
          <a:p>
            <a:pPr marL="0" indent="0">
              <a:buNone/>
            </a:pPr>
            <a:r>
              <a:rPr lang="en-US" sz="2400" dirty="0" smtClean="0"/>
              <a:t>3		3	4	0	1	2</a:t>
            </a:r>
          </a:p>
          <a:p>
            <a:pPr marL="0" indent="0">
              <a:buNone/>
            </a:pPr>
            <a:r>
              <a:rPr lang="en-US" sz="2400" dirty="0"/>
              <a:t>4</a:t>
            </a:r>
            <a:r>
              <a:rPr lang="en-US" sz="2400" dirty="0" smtClean="0"/>
              <a:t> 		4	0	1	2	3</a:t>
            </a:r>
          </a:p>
          <a:p>
            <a:pPr marL="0" indent="0">
              <a:buNone/>
            </a:pPr>
            <a:endParaRPr lang="en-US" sz="1400" dirty="0"/>
          </a:p>
          <a:p>
            <a:pPr marL="0" indent="0">
              <a:buNone/>
            </a:pPr>
            <a:r>
              <a:rPr lang="en-US" sz="2400" dirty="0" smtClean="0"/>
              <a:t>For example, 2 + 4 = 1, and 3 + 4 = 2.</a:t>
            </a:r>
            <a:endParaRPr lang="en-CA" sz="2400" dirty="0"/>
          </a:p>
        </p:txBody>
      </p:sp>
      <p:sp>
        <p:nvSpPr>
          <p:cNvPr id="4" name="Slide Number Placeholder 3"/>
          <p:cNvSpPr>
            <a:spLocks noGrp="1"/>
          </p:cNvSpPr>
          <p:nvPr>
            <p:ph type="sldNum" sz="quarter" idx="12"/>
          </p:nvPr>
        </p:nvSpPr>
        <p:spPr/>
        <p:txBody>
          <a:bodyPr/>
          <a:lstStyle/>
          <a:p>
            <a:fld id="{72276046-8B51-49A9-BE4C-45642EECAA5F}" type="slidenum">
              <a:rPr lang="en-CA" smtClean="0"/>
              <a:t>52</a:t>
            </a:fld>
            <a:endParaRPr lang="en-CA" dirty="0"/>
          </a:p>
        </p:txBody>
      </p:sp>
    </p:spTree>
    <p:extLst>
      <p:ext uri="{BB962C8B-B14F-4D97-AF65-F5344CB8AC3E}">
        <p14:creationId xmlns:p14="http://schemas.microsoft.com/office/powerpoint/2010/main" val="36097571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2276046-8B51-49A9-BE4C-45642EECAA5F}" type="slidenum">
              <a:rPr lang="en-CA" smtClean="0"/>
              <a:t>53</a:t>
            </a:fld>
            <a:endParaRPr lang="en-CA" dirty="0"/>
          </a:p>
        </p:txBody>
      </p:sp>
      <p:sp>
        <p:nvSpPr>
          <p:cNvPr id="5" name="Content Placeholder 2"/>
          <p:cNvSpPr>
            <a:spLocks noGrp="1"/>
          </p:cNvSpPr>
          <p:nvPr>
            <p:ph idx="1"/>
          </p:nvPr>
        </p:nvSpPr>
        <p:spPr>
          <a:xfrm>
            <a:off x="457200" y="609600"/>
            <a:ext cx="8229600" cy="5486400"/>
          </a:xfrm>
        </p:spPr>
        <p:txBody>
          <a:bodyPr>
            <a:normAutofit/>
          </a:bodyPr>
          <a:lstStyle/>
          <a:p>
            <a:pPr marL="0" indent="0">
              <a:buNone/>
            </a:pPr>
            <a:r>
              <a:rPr lang="en-US" sz="2800" dirty="0" smtClean="0"/>
              <a:t>The multiplication table of arithmetic modulo 5: (to simplify the notation, write </a:t>
            </a:r>
            <a:r>
              <a:rPr lang="en-US" sz="2800" i="1" dirty="0" smtClean="0"/>
              <a:t>n</a:t>
            </a:r>
            <a:r>
              <a:rPr lang="en-US" sz="2800" dirty="0" smtClean="0"/>
              <a:t> instead of [</a:t>
            </a:r>
            <a:r>
              <a:rPr lang="en-US" sz="2800" i="1" dirty="0" smtClean="0"/>
              <a:t>n</a:t>
            </a:r>
            <a:r>
              <a:rPr lang="en-US" sz="2800" dirty="0" smtClean="0"/>
              <a:t>].)</a:t>
            </a:r>
          </a:p>
          <a:p>
            <a:pPr marL="0" indent="0">
              <a:buNone/>
            </a:pPr>
            <a:endParaRPr lang="en-US" sz="1400" dirty="0"/>
          </a:p>
          <a:p>
            <a:pPr marL="0" indent="0">
              <a:buNone/>
            </a:pPr>
            <a:r>
              <a:rPr lang="en-US" sz="2800" dirty="0" smtClean="0"/>
              <a:t>		0	1	2	3	4</a:t>
            </a:r>
          </a:p>
          <a:p>
            <a:pPr marL="0" indent="0">
              <a:buNone/>
            </a:pPr>
            <a:endParaRPr lang="en-US" sz="1200" dirty="0"/>
          </a:p>
          <a:p>
            <a:pPr marL="0" indent="0">
              <a:buNone/>
            </a:pPr>
            <a:r>
              <a:rPr lang="en-US" sz="2800" dirty="0" smtClean="0"/>
              <a:t>0		0	0	0	0	0</a:t>
            </a:r>
          </a:p>
          <a:p>
            <a:pPr marL="0" indent="0">
              <a:buNone/>
            </a:pPr>
            <a:r>
              <a:rPr lang="en-US" sz="2800" dirty="0" smtClean="0"/>
              <a:t>1		0	1	2	3	4	</a:t>
            </a:r>
          </a:p>
          <a:p>
            <a:pPr marL="0" indent="0">
              <a:buNone/>
            </a:pPr>
            <a:r>
              <a:rPr lang="en-US" sz="2800" dirty="0" smtClean="0"/>
              <a:t>2		0	2	4	1	3</a:t>
            </a:r>
          </a:p>
          <a:p>
            <a:pPr marL="0" indent="0">
              <a:buNone/>
            </a:pPr>
            <a:r>
              <a:rPr lang="en-US" sz="2800" dirty="0" smtClean="0"/>
              <a:t>3		0	3	1	4	2</a:t>
            </a:r>
          </a:p>
          <a:p>
            <a:pPr marL="0" indent="0">
              <a:buNone/>
            </a:pPr>
            <a:r>
              <a:rPr lang="en-US" sz="2800" dirty="0" smtClean="0"/>
              <a:t>4 		0	4	3	2	1</a:t>
            </a:r>
          </a:p>
          <a:p>
            <a:pPr marL="0" indent="0">
              <a:buNone/>
            </a:pPr>
            <a:endParaRPr lang="en-US" sz="2000" dirty="0"/>
          </a:p>
          <a:p>
            <a:pPr marL="0" indent="0">
              <a:buNone/>
            </a:pPr>
            <a:r>
              <a:rPr lang="en-US" sz="2800" dirty="0" smtClean="0"/>
              <a:t>For example, [2][3] = [6] = [1], [3][4] = [12] = [2].</a:t>
            </a:r>
            <a:endParaRPr lang="en-CA" sz="2800" dirty="0"/>
          </a:p>
        </p:txBody>
      </p:sp>
    </p:spTree>
    <p:extLst>
      <p:ext uri="{BB962C8B-B14F-4D97-AF65-F5344CB8AC3E}">
        <p14:creationId xmlns:p14="http://schemas.microsoft.com/office/powerpoint/2010/main" val="38532816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Multiplication table modulo 6</a:t>
            </a:r>
            <a:endParaRPr lang="en-CA" dirty="0"/>
          </a:p>
        </p:txBody>
      </p:sp>
      <p:sp>
        <p:nvSpPr>
          <p:cNvPr id="3" name="Content Placeholder 2"/>
          <p:cNvSpPr>
            <a:spLocks noGrp="1"/>
          </p:cNvSpPr>
          <p:nvPr>
            <p:ph idx="1"/>
          </p:nvPr>
        </p:nvSpPr>
        <p:spPr/>
        <p:txBody>
          <a:bodyPr>
            <a:normAutofit/>
          </a:bodyPr>
          <a:lstStyle/>
          <a:p>
            <a:pPr marL="0" indent="0">
              <a:buNone/>
            </a:pPr>
            <a:r>
              <a:rPr lang="en-US" sz="2000" dirty="0" smtClean="0"/>
              <a:t>		0	1	2	3	4	5</a:t>
            </a:r>
          </a:p>
          <a:p>
            <a:pPr marL="0" indent="0">
              <a:buNone/>
            </a:pPr>
            <a:endParaRPr lang="en-US" sz="2000" dirty="0"/>
          </a:p>
          <a:p>
            <a:pPr marL="0" indent="0">
              <a:buNone/>
            </a:pPr>
            <a:r>
              <a:rPr lang="en-US" sz="2000" dirty="0" smtClean="0"/>
              <a:t>0		0	0	0	0	0	0</a:t>
            </a:r>
          </a:p>
          <a:p>
            <a:pPr marL="0" indent="0">
              <a:buNone/>
            </a:pPr>
            <a:r>
              <a:rPr lang="en-US" sz="2000" dirty="0" smtClean="0"/>
              <a:t>1		0	1	2	3	4	5</a:t>
            </a:r>
          </a:p>
          <a:p>
            <a:pPr marL="0" indent="0">
              <a:buNone/>
            </a:pPr>
            <a:r>
              <a:rPr lang="en-US" sz="2000" dirty="0" smtClean="0"/>
              <a:t>2		0	2	4	0	2	4</a:t>
            </a:r>
          </a:p>
          <a:p>
            <a:pPr marL="0" indent="0">
              <a:buNone/>
            </a:pPr>
            <a:r>
              <a:rPr lang="en-US" sz="2000" dirty="0" smtClean="0"/>
              <a:t>3		0	3	0	3	0	3</a:t>
            </a:r>
          </a:p>
          <a:p>
            <a:pPr marL="0" indent="0">
              <a:buNone/>
            </a:pPr>
            <a:r>
              <a:rPr lang="en-US" sz="2000" dirty="0" smtClean="0"/>
              <a:t>4		0	4	2	0	4	2</a:t>
            </a:r>
          </a:p>
          <a:p>
            <a:pPr marL="0" indent="0">
              <a:buNone/>
            </a:pPr>
            <a:r>
              <a:rPr lang="en-US" sz="2000" dirty="0" smtClean="0"/>
              <a:t>5		0	5	4	3	2	1</a:t>
            </a:r>
          </a:p>
          <a:p>
            <a:pPr marL="0" indent="0">
              <a:buNone/>
            </a:pPr>
            <a:endParaRPr lang="en-US" sz="2400" dirty="0" smtClean="0"/>
          </a:p>
          <a:p>
            <a:pPr marL="0" indent="0">
              <a:buNone/>
            </a:pPr>
            <a:r>
              <a:rPr lang="en-US" sz="2400" dirty="0" smtClean="0"/>
              <a:t>The cancellation law fails:  </a:t>
            </a:r>
            <a:r>
              <a:rPr lang="en-US" sz="2400" dirty="0"/>
              <a:t>2</a:t>
            </a:r>
            <a:r>
              <a:rPr lang="en-US" sz="2400" dirty="0" smtClean="0"/>
              <a:t> </a:t>
            </a:r>
            <a:r>
              <a:rPr lang="en-US" sz="2400" dirty="0" smtClean="0">
                <a:sym typeface="Symbol"/>
              </a:rPr>
              <a:t> 2 = 2  5.</a:t>
            </a:r>
          </a:p>
          <a:p>
            <a:pPr marL="0" indent="0">
              <a:buNone/>
            </a:pPr>
            <a:r>
              <a:rPr lang="en-US" sz="2400" dirty="0" smtClean="0">
                <a:sym typeface="Symbol"/>
              </a:rPr>
              <a:t>Zero divisors:  2  3 = 0.   </a:t>
            </a:r>
            <a:endParaRPr lang="en-US" sz="2400" dirty="0"/>
          </a:p>
          <a:p>
            <a:pPr marL="0" indent="0">
              <a:buNone/>
            </a:pPr>
            <a:endParaRPr lang="en-US" sz="2400" dirty="0" smtClean="0"/>
          </a:p>
        </p:txBody>
      </p:sp>
      <p:sp>
        <p:nvSpPr>
          <p:cNvPr id="4" name="Slide Number Placeholder 3"/>
          <p:cNvSpPr>
            <a:spLocks noGrp="1"/>
          </p:cNvSpPr>
          <p:nvPr>
            <p:ph type="sldNum" sz="quarter" idx="12"/>
          </p:nvPr>
        </p:nvSpPr>
        <p:spPr/>
        <p:txBody>
          <a:bodyPr/>
          <a:lstStyle/>
          <a:p>
            <a:fld id="{72276046-8B51-49A9-BE4C-45642EECAA5F}" type="slidenum">
              <a:rPr lang="en-CA" smtClean="0"/>
              <a:t>54</a:t>
            </a:fld>
            <a:endParaRPr lang="en-CA" dirty="0"/>
          </a:p>
        </p:txBody>
      </p:sp>
    </p:spTree>
    <p:extLst>
      <p:ext uri="{BB962C8B-B14F-4D97-AF65-F5344CB8AC3E}">
        <p14:creationId xmlns:p14="http://schemas.microsoft.com/office/powerpoint/2010/main" val="6268491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Properties of Arithmetic Modulo </a:t>
            </a:r>
            <a:r>
              <a:rPr lang="en-US" i="1" dirty="0" smtClean="0"/>
              <a:t>m</a:t>
            </a:r>
            <a:endParaRPr lang="en-CA" dirty="0"/>
          </a:p>
        </p:txBody>
      </p:sp>
      <p:sp>
        <p:nvSpPr>
          <p:cNvPr id="3" name="Content Placeholder 2"/>
          <p:cNvSpPr>
            <a:spLocks noGrp="1"/>
          </p:cNvSpPr>
          <p:nvPr>
            <p:ph idx="1"/>
          </p:nvPr>
        </p:nvSpPr>
        <p:spPr/>
        <p:txBody>
          <a:bodyPr>
            <a:noAutofit/>
          </a:bodyPr>
          <a:lstStyle/>
          <a:p>
            <a:pPr marL="0" indent="0">
              <a:buNone/>
            </a:pPr>
            <a:r>
              <a:rPr lang="en-US" sz="2400" dirty="0" smtClean="0"/>
              <a:t>Let </a:t>
            </a:r>
            <a:r>
              <a:rPr lang="en-US" sz="2400" i="1" dirty="0" smtClean="0"/>
              <a:t>a</a:t>
            </a:r>
            <a:r>
              <a:rPr lang="en-US" sz="2400" dirty="0" smtClean="0"/>
              <a:t>, </a:t>
            </a:r>
            <a:r>
              <a:rPr lang="en-US" sz="2400" i="1" dirty="0" smtClean="0"/>
              <a:t>b</a:t>
            </a:r>
            <a:r>
              <a:rPr lang="en-US" sz="2400" dirty="0" smtClean="0"/>
              <a:t>, </a:t>
            </a:r>
            <a:r>
              <a:rPr lang="en-US" sz="2400" i="1" dirty="0" smtClean="0"/>
              <a:t>c</a:t>
            </a:r>
            <a:r>
              <a:rPr lang="en-US" sz="2400" dirty="0" smtClean="0"/>
              <a:t> </a:t>
            </a:r>
            <a:r>
              <a:rPr lang="en-US" sz="2400" dirty="0" smtClean="0">
                <a:sym typeface="Symbol"/>
              </a:rPr>
              <a:t> </a:t>
            </a:r>
            <a:r>
              <a:rPr lang="en-US" sz="2400" b="1" dirty="0" err="1" smtClean="0">
                <a:sym typeface="Symbol"/>
              </a:rPr>
              <a:t>Z</a:t>
            </a:r>
            <a:r>
              <a:rPr lang="en-US" sz="2400" i="1" baseline="-25000" dirty="0" err="1" smtClean="0">
                <a:sym typeface="Symbol"/>
              </a:rPr>
              <a:t>m</a:t>
            </a:r>
            <a:r>
              <a:rPr lang="en-US" sz="2400" i="1" dirty="0" smtClean="0">
                <a:sym typeface="Symbol"/>
              </a:rPr>
              <a:t>.  </a:t>
            </a:r>
            <a:r>
              <a:rPr lang="en-US" sz="2400" dirty="0" smtClean="0">
                <a:sym typeface="Symbol"/>
              </a:rPr>
              <a:t>the following properties are easily proved by the properties of congruences:</a:t>
            </a:r>
            <a:endParaRPr lang="en-US" sz="2400" i="1" dirty="0">
              <a:sym typeface="Symbol"/>
            </a:endParaRPr>
          </a:p>
          <a:p>
            <a:pPr marL="0" indent="0">
              <a:buNone/>
            </a:pPr>
            <a:r>
              <a:rPr lang="en-US" sz="1400" dirty="0" smtClean="0"/>
              <a:t> </a:t>
            </a:r>
          </a:p>
          <a:p>
            <a:pPr marL="0" indent="0">
              <a:buNone/>
            </a:pPr>
            <a:r>
              <a:rPr lang="en-US" sz="2400" dirty="0" smtClean="0"/>
              <a:t>(1)  Commutativity: </a:t>
            </a:r>
            <a:r>
              <a:rPr lang="en-US" sz="2400" i="1" dirty="0" smtClean="0"/>
              <a:t>a</a:t>
            </a:r>
            <a:r>
              <a:rPr lang="en-US" sz="2400" dirty="0" smtClean="0"/>
              <a:t> + </a:t>
            </a:r>
            <a:r>
              <a:rPr lang="en-US" sz="2400" i="1" dirty="0" smtClean="0"/>
              <a:t>b</a:t>
            </a:r>
            <a:r>
              <a:rPr lang="en-US" sz="2400" dirty="0" smtClean="0"/>
              <a:t> = </a:t>
            </a:r>
            <a:r>
              <a:rPr lang="en-US" sz="2400" i="1" dirty="0" smtClean="0"/>
              <a:t>b</a:t>
            </a:r>
            <a:r>
              <a:rPr lang="en-US" sz="2400" dirty="0" smtClean="0"/>
              <a:t> + </a:t>
            </a:r>
            <a:r>
              <a:rPr lang="en-US" sz="2400" i="1" dirty="0" smtClean="0"/>
              <a:t>a</a:t>
            </a:r>
            <a:r>
              <a:rPr lang="en-US" sz="2400" dirty="0" smtClean="0"/>
              <a:t>, </a:t>
            </a:r>
            <a:r>
              <a:rPr lang="en-US" sz="2400" i="1" dirty="0" err="1" smtClean="0"/>
              <a:t>ab</a:t>
            </a:r>
            <a:r>
              <a:rPr lang="en-US" sz="2400" dirty="0" smtClean="0"/>
              <a:t> = </a:t>
            </a:r>
            <a:r>
              <a:rPr lang="en-US" sz="2400" i="1" dirty="0" err="1" smtClean="0"/>
              <a:t>ba</a:t>
            </a:r>
            <a:r>
              <a:rPr lang="en-US" sz="2400" dirty="0" smtClean="0"/>
              <a:t>.</a:t>
            </a:r>
          </a:p>
          <a:p>
            <a:pPr marL="0" indent="0">
              <a:buNone/>
            </a:pPr>
            <a:r>
              <a:rPr lang="en-US" sz="2400" dirty="0" smtClean="0"/>
              <a:t>(2)  Associativity: </a:t>
            </a:r>
            <a:r>
              <a:rPr lang="en-US" sz="2400" dirty="0"/>
              <a:t>(</a:t>
            </a:r>
            <a:r>
              <a:rPr lang="en-US" sz="2400" i="1" dirty="0" smtClean="0"/>
              <a:t>a</a:t>
            </a:r>
            <a:r>
              <a:rPr lang="en-US" sz="2400" dirty="0" smtClean="0"/>
              <a:t> + </a:t>
            </a:r>
            <a:r>
              <a:rPr lang="en-US" sz="2400" i="1" dirty="0" smtClean="0"/>
              <a:t>b</a:t>
            </a:r>
            <a:r>
              <a:rPr lang="en-US" sz="2400" dirty="0" smtClean="0"/>
              <a:t>) + </a:t>
            </a:r>
            <a:r>
              <a:rPr lang="en-US" sz="2400" i="1" dirty="0" smtClean="0"/>
              <a:t>c</a:t>
            </a:r>
            <a:r>
              <a:rPr lang="en-US" sz="2400" dirty="0" smtClean="0"/>
              <a:t> = </a:t>
            </a:r>
            <a:r>
              <a:rPr lang="en-US" sz="2400" i="1" dirty="0" smtClean="0"/>
              <a:t>a</a:t>
            </a:r>
            <a:r>
              <a:rPr lang="en-US" sz="2400" dirty="0" smtClean="0"/>
              <a:t> + (</a:t>
            </a:r>
            <a:r>
              <a:rPr lang="en-US" sz="2400" i="1" dirty="0" smtClean="0"/>
              <a:t>b</a:t>
            </a:r>
            <a:r>
              <a:rPr lang="en-US" sz="2400" i="1" dirty="0"/>
              <a:t> </a:t>
            </a:r>
            <a:r>
              <a:rPr lang="en-US" sz="2400" dirty="0" smtClean="0"/>
              <a:t>+ </a:t>
            </a:r>
            <a:r>
              <a:rPr lang="en-US" sz="2400" i="1" dirty="0" smtClean="0"/>
              <a:t>c</a:t>
            </a:r>
            <a:r>
              <a:rPr lang="en-US" sz="2400" dirty="0" smtClean="0"/>
              <a:t>), (</a:t>
            </a:r>
            <a:r>
              <a:rPr lang="en-US" sz="2400" i="1" dirty="0" err="1" smtClean="0"/>
              <a:t>ab</a:t>
            </a:r>
            <a:r>
              <a:rPr lang="en-US" sz="2400" dirty="0" smtClean="0"/>
              <a:t>)</a:t>
            </a:r>
            <a:r>
              <a:rPr lang="en-US" sz="2400" i="1" dirty="0" smtClean="0"/>
              <a:t>c</a:t>
            </a:r>
            <a:r>
              <a:rPr lang="en-US" sz="2400" dirty="0" smtClean="0"/>
              <a:t> = </a:t>
            </a:r>
            <a:r>
              <a:rPr lang="en-US" sz="2400" i="1" dirty="0" smtClean="0"/>
              <a:t>a</a:t>
            </a:r>
            <a:r>
              <a:rPr lang="en-US" sz="2400" dirty="0" smtClean="0"/>
              <a:t>(</a:t>
            </a:r>
            <a:r>
              <a:rPr lang="en-US" sz="2400" i="1" dirty="0" err="1" smtClean="0"/>
              <a:t>bc</a:t>
            </a:r>
            <a:r>
              <a:rPr lang="en-US" sz="2400" dirty="0" smtClean="0"/>
              <a:t>). </a:t>
            </a:r>
          </a:p>
          <a:p>
            <a:pPr marL="0" indent="0">
              <a:buNone/>
            </a:pPr>
            <a:r>
              <a:rPr lang="en-US" sz="2400" dirty="0" smtClean="0"/>
              <a:t>(3)  Distributivity: </a:t>
            </a:r>
            <a:r>
              <a:rPr lang="en-US" sz="2400" i="1" dirty="0" smtClean="0"/>
              <a:t>a</a:t>
            </a:r>
            <a:r>
              <a:rPr lang="en-US" sz="2400" dirty="0" smtClean="0"/>
              <a:t>(</a:t>
            </a:r>
            <a:r>
              <a:rPr lang="en-US" sz="2400" i="1" dirty="0" smtClean="0"/>
              <a:t>b</a:t>
            </a:r>
            <a:r>
              <a:rPr lang="en-US" sz="2400" dirty="0" smtClean="0"/>
              <a:t> + </a:t>
            </a:r>
            <a:r>
              <a:rPr lang="en-US" sz="2400" i="1" dirty="0" smtClean="0"/>
              <a:t>c</a:t>
            </a:r>
            <a:r>
              <a:rPr lang="en-US" sz="2400" dirty="0" smtClean="0"/>
              <a:t>) = </a:t>
            </a:r>
            <a:r>
              <a:rPr lang="en-US" sz="2400" i="1" dirty="0" err="1" smtClean="0"/>
              <a:t>ab</a:t>
            </a:r>
            <a:r>
              <a:rPr lang="en-US" sz="2400" dirty="0" smtClean="0"/>
              <a:t> + </a:t>
            </a:r>
            <a:r>
              <a:rPr lang="en-US" sz="2400" i="1" dirty="0" smtClean="0"/>
              <a:t>ac</a:t>
            </a:r>
            <a:r>
              <a:rPr lang="en-US" sz="2400" dirty="0" smtClean="0"/>
              <a:t>.</a:t>
            </a:r>
          </a:p>
          <a:p>
            <a:pPr marL="0" indent="0">
              <a:buNone/>
            </a:pPr>
            <a:r>
              <a:rPr lang="en-US" sz="2400" dirty="0" smtClean="0"/>
              <a:t>(4)  Additive Identity Element:  For any </a:t>
            </a:r>
            <a:r>
              <a:rPr lang="en-US" sz="2400" i="1" dirty="0" smtClean="0"/>
              <a:t>a </a:t>
            </a:r>
            <a:r>
              <a:rPr lang="en-US" sz="2400" dirty="0" smtClean="0">
                <a:sym typeface="Symbol"/>
              </a:rPr>
              <a:t> </a:t>
            </a:r>
            <a:r>
              <a:rPr lang="en-US" sz="2400" b="1" dirty="0" err="1" smtClean="0">
                <a:sym typeface="Symbol"/>
              </a:rPr>
              <a:t>Z</a:t>
            </a:r>
            <a:r>
              <a:rPr lang="en-US" sz="2400" i="1" baseline="-25000" dirty="0" err="1" smtClean="0">
                <a:sym typeface="Symbol"/>
              </a:rPr>
              <a:t>m</a:t>
            </a:r>
            <a:r>
              <a:rPr lang="en-US" sz="2400" dirty="0" smtClean="0">
                <a:sym typeface="Symbol"/>
              </a:rPr>
              <a:t>, </a:t>
            </a:r>
            <a:r>
              <a:rPr lang="en-US" sz="2400" b="1" dirty="0" smtClean="0">
                <a:sym typeface="Symbol"/>
              </a:rPr>
              <a:t> </a:t>
            </a:r>
            <a:r>
              <a:rPr lang="en-US" sz="2400" dirty="0" smtClean="0"/>
              <a:t>[0] + </a:t>
            </a:r>
            <a:r>
              <a:rPr lang="en-US" sz="2400" i="1" dirty="0" smtClean="0"/>
              <a:t>a</a:t>
            </a:r>
            <a:r>
              <a:rPr lang="en-US" sz="2400" dirty="0" smtClean="0"/>
              <a:t> = </a:t>
            </a:r>
            <a:r>
              <a:rPr lang="en-US" sz="2400" i="1" dirty="0" smtClean="0"/>
              <a:t>a</a:t>
            </a:r>
            <a:r>
              <a:rPr lang="en-US" sz="2400" dirty="0" smtClean="0"/>
              <a:t> + [0] = </a:t>
            </a:r>
            <a:r>
              <a:rPr lang="en-US" sz="2400" i="1" dirty="0" smtClean="0"/>
              <a:t>a</a:t>
            </a:r>
            <a:r>
              <a:rPr lang="en-US" sz="2400" dirty="0" smtClean="0"/>
              <a:t>.  [0] is called the </a:t>
            </a:r>
            <a:r>
              <a:rPr lang="en-US" sz="2400" i="1" dirty="0" smtClean="0"/>
              <a:t>additive identity</a:t>
            </a:r>
            <a:r>
              <a:rPr lang="en-US" sz="2400" dirty="0" smtClean="0"/>
              <a:t> (</a:t>
            </a:r>
            <a:r>
              <a:rPr lang="en-US" sz="2400" i="1" dirty="0" smtClean="0"/>
              <a:t>element</a:t>
            </a:r>
            <a:r>
              <a:rPr lang="en-US" sz="2400" dirty="0" smtClean="0"/>
              <a:t>) of </a:t>
            </a:r>
            <a:r>
              <a:rPr lang="en-US" sz="2400" b="1" dirty="0" err="1" smtClean="0"/>
              <a:t>Z</a:t>
            </a:r>
            <a:r>
              <a:rPr lang="en-US" sz="2400" i="1" baseline="-25000" dirty="0" err="1" smtClean="0"/>
              <a:t>m</a:t>
            </a:r>
            <a:r>
              <a:rPr lang="en-US" sz="2400" dirty="0" smtClean="0"/>
              <a:t>.</a:t>
            </a:r>
          </a:p>
          <a:p>
            <a:pPr marL="0" indent="0">
              <a:buNone/>
            </a:pPr>
            <a:r>
              <a:rPr lang="en-US" sz="2400" dirty="0" smtClean="0"/>
              <a:t>(5)  Additive Inverses:  For any element </a:t>
            </a:r>
            <a:r>
              <a:rPr lang="en-US" sz="2400" i="1" dirty="0" smtClean="0"/>
              <a:t>a</a:t>
            </a:r>
            <a:r>
              <a:rPr lang="en-US" sz="2400" dirty="0" smtClean="0"/>
              <a:t> = [</a:t>
            </a:r>
            <a:r>
              <a:rPr lang="en-US" sz="2400" i="1" dirty="0" smtClean="0"/>
              <a:t>x</a:t>
            </a:r>
            <a:r>
              <a:rPr lang="en-US" sz="2400" dirty="0" smtClean="0"/>
              <a:t>]</a:t>
            </a:r>
            <a:r>
              <a:rPr lang="en-US" sz="2400" dirty="0" smtClean="0">
                <a:sym typeface="Symbol"/>
              </a:rPr>
              <a:t> </a:t>
            </a:r>
            <a:r>
              <a:rPr lang="en-US" sz="2400" b="1" dirty="0" err="1" smtClean="0">
                <a:sym typeface="Symbol"/>
              </a:rPr>
              <a:t>Z</a:t>
            </a:r>
            <a:r>
              <a:rPr lang="en-US" sz="2400" i="1" baseline="-25000" dirty="0" err="1" smtClean="0">
                <a:sym typeface="Symbol"/>
              </a:rPr>
              <a:t>m</a:t>
            </a:r>
            <a:r>
              <a:rPr lang="en-US" sz="2400" dirty="0" smtClean="0">
                <a:sym typeface="Symbol"/>
              </a:rPr>
              <a:t>, </a:t>
            </a:r>
          </a:p>
          <a:p>
            <a:pPr marL="0" indent="0">
              <a:buNone/>
            </a:pPr>
            <a:r>
              <a:rPr lang="en-US" sz="2400" i="1" dirty="0" smtClean="0">
                <a:sym typeface="Symbol"/>
              </a:rPr>
              <a:t>a</a:t>
            </a:r>
            <a:r>
              <a:rPr lang="en-US" sz="2400" dirty="0" smtClean="0">
                <a:sym typeface="Symbol"/>
              </a:rPr>
              <a:t> + [</a:t>
            </a:r>
            <a:r>
              <a:rPr lang="en-US" sz="2400" i="1" dirty="0" smtClean="0">
                <a:sym typeface="Symbol"/>
              </a:rPr>
              <a:t>m </a:t>
            </a:r>
            <a:r>
              <a:rPr lang="en-US" sz="2400" dirty="0" smtClean="0">
                <a:sym typeface="Symbol"/>
              </a:rPr>
              <a:t></a:t>
            </a:r>
            <a:r>
              <a:rPr lang="en-US" sz="2400" i="1" dirty="0" smtClean="0">
                <a:sym typeface="Symbol"/>
              </a:rPr>
              <a:t> x</a:t>
            </a:r>
            <a:r>
              <a:rPr lang="en-US" sz="2400" dirty="0" smtClean="0">
                <a:sym typeface="Symbol"/>
              </a:rPr>
              <a:t>] = [</a:t>
            </a:r>
            <a:r>
              <a:rPr lang="en-US" sz="2400" i="1" dirty="0" smtClean="0">
                <a:sym typeface="Symbol"/>
              </a:rPr>
              <a:t>m</a:t>
            </a:r>
            <a:r>
              <a:rPr lang="en-US" sz="2400" dirty="0" smtClean="0">
                <a:sym typeface="Symbol"/>
              </a:rPr>
              <a:t>] = [0].  [</a:t>
            </a:r>
            <a:r>
              <a:rPr lang="en-US" sz="2400" i="1" dirty="0" smtClean="0">
                <a:sym typeface="Symbol"/>
              </a:rPr>
              <a:t>m</a:t>
            </a:r>
            <a:r>
              <a:rPr lang="en-US" sz="2400" dirty="0" smtClean="0">
                <a:sym typeface="Symbol"/>
              </a:rPr>
              <a:t>  </a:t>
            </a:r>
            <a:r>
              <a:rPr lang="en-US" sz="2400" i="1" dirty="0" smtClean="0">
                <a:sym typeface="Symbol"/>
              </a:rPr>
              <a:t>x</a:t>
            </a:r>
            <a:r>
              <a:rPr lang="en-US" sz="2400" dirty="0" smtClean="0">
                <a:sym typeface="Symbol"/>
              </a:rPr>
              <a:t>] is called the </a:t>
            </a:r>
            <a:r>
              <a:rPr lang="en-US" sz="2400" i="1" dirty="0" smtClean="0">
                <a:sym typeface="Symbol"/>
              </a:rPr>
              <a:t>additive inverse </a:t>
            </a:r>
            <a:r>
              <a:rPr lang="en-US" sz="2400" dirty="0" smtClean="0">
                <a:sym typeface="Symbol"/>
              </a:rPr>
              <a:t>of [</a:t>
            </a:r>
            <a:r>
              <a:rPr lang="en-US" sz="2400" i="1" dirty="0" smtClean="0">
                <a:sym typeface="Symbol"/>
              </a:rPr>
              <a:t>x</a:t>
            </a:r>
            <a:r>
              <a:rPr lang="en-US" sz="2400" dirty="0" smtClean="0">
                <a:sym typeface="Symbol"/>
              </a:rPr>
              <a:t>].</a:t>
            </a:r>
            <a:r>
              <a:rPr lang="en-US" sz="2400" i="1" dirty="0" smtClean="0">
                <a:sym typeface="Symbol"/>
              </a:rPr>
              <a:t> </a:t>
            </a:r>
            <a:r>
              <a:rPr lang="en-US" sz="2800" dirty="0" smtClean="0">
                <a:sym typeface="Symbol"/>
              </a:rPr>
              <a:t> </a:t>
            </a:r>
            <a:endParaRPr lang="en-CA" sz="2800" dirty="0"/>
          </a:p>
        </p:txBody>
      </p:sp>
      <p:sp>
        <p:nvSpPr>
          <p:cNvPr id="4" name="Slide Number Placeholder 3"/>
          <p:cNvSpPr>
            <a:spLocks noGrp="1"/>
          </p:cNvSpPr>
          <p:nvPr>
            <p:ph type="sldNum" sz="quarter" idx="12"/>
          </p:nvPr>
        </p:nvSpPr>
        <p:spPr/>
        <p:txBody>
          <a:bodyPr/>
          <a:lstStyle/>
          <a:p>
            <a:fld id="{72276046-8B51-49A9-BE4C-45642EECAA5F}" type="slidenum">
              <a:rPr lang="en-CA" smtClean="0"/>
              <a:t>55</a:t>
            </a:fld>
            <a:endParaRPr lang="en-CA" dirty="0"/>
          </a:p>
        </p:txBody>
      </p:sp>
    </p:spTree>
    <p:extLst>
      <p:ext uri="{BB962C8B-B14F-4D97-AF65-F5344CB8AC3E}">
        <p14:creationId xmlns:p14="http://schemas.microsoft.com/office/powerpoint/2010/main" val="33464922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5922</TotalTime>
  <Words>4378</Words>
  <Application>Microsoft Office PowerPoint</Application>
  <PresentationFormat>On-screen Show (4:3)</PresentationFormat>
  <Paragraphs>450</Paragraphs>
  <Slides>55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55</vt:i4>
      </vt:variant>
    </vt:vector>
  </HeadingPairs>
  <TitlesOfParts>
    <vt:vector size="57" baseType="lpstr">
      <vt:lpstr>Office Theme</vt:lpstr>
      <vt:lpstr>MathType 5.0 Equation</vt:lpstr>
      <vt:lpstr>IV. Integers</vt:lpstr>
      <vt:lpstr>Representations of Integers</vt:lpstr>
      <vt:lpstr>Integer Representation with Base b</vt:lpstr>
      <vt:lpstr>PowerPoint Presentation</vt:lpstr>
      <vt:lpstr>Example</vt:lpstr>
      <vt:lpstr>Binary, Octal, and Hexadecimal Representations</vt:lpstr>
      <vt:lpstr>PowerPoint Presentation</vt:lpstr>
      <vt:lpstr>PowerPoint Presentation</vt:lpstr>
      <vt:lpstr>PowerPoint Presentation</vt:lpstr>
      <vt:lpstr>PowerPoint Presentation</vt:lpstr>
      <vt:lpstr> Binary Addition</vt:lpstr>
      <vt:lpstr>Binary Multiplication</vt:lpstr>
      <vt:lpstr>Division</vt:lpstr>
      <vt:lpstr>Properties of Divisors</vt:lpstr>
      <vt:lpstr>PowerPoint Presentation</vt:lpstr>
      <vt:lpstr>PowerPoint Presentation</vt:lpstr>
      <vt:lpstr>PowerPoint Presentation</vt:lpstr>
      <vt:lpstr>The Division “Algorithm”</vt:lpstr>
      <vt:lpstr>PowerPoint Presentation</vt:lpstr>
      <vt:lpstr>PowerPoint Presentation</vt:lpstr>
      <vt:lpstr>PowerPoint Presentation</vt:lpstr>
      <vt:lpstr>The Greatest Common Divisor</vt:lpstr>
      <vt:lpstr>Euclidean Algorithm</vt:lpstr>
      <vt:lpstr>PowerPoint Presentation</vt:lpstr>
      <vt:lpstr> Find the greatest common divisor of 414 and 1074 </vt:lpstr>
      <vt:lpstr>Theorem:  For any positive integers a and b, there exist integers s and t such that gcd (a, b) = sa + tb.</vt:lpstr>
      <vt:lpstr>PowerPoint Presentation</vt:lpstr>
      <vt:lpstr>PowerPoint Presentation</vt:lpstr>
      <vt:lpstr>Primes</vt:lpstr>
      <vt:lpstr>PowerPoint Presentation</vt:lpstr>
      <vt:lpstr>Fundamental Theorem of Arithmetic</vt:lpstr>
      <vt:lpstr>Proof of the Fundamental Theorem of Arithmetic</vt:lpstr>
      <vt:lpstr>PowerPoint Presentation</vt:lpstr>
      <vt:lpstr>Proof of the Uniqueness</vt:lpstr>
      <vt:lpstr>GCD and Prime Factor Representation </vt:lpstr>
      <vt:lpstr>PowerPoint Presentation</vt:lpstr>
      <vt:lpstr>Least Common Multiplier</vt:lpstr>
      <vt:lpstr>Finding lcm (a, b)</vt:lpstr>
      <vt:lpstr>Example</vt:lpstr>
      <vt:lpstr>Modular Arithmetic</vt:lpstr>
      <vt:lpstr>PowerPoint Presentation</vt:lpstr>
      <vt:lpstr>Properties of Congruences</vt:lpstr>
      <vt:lpstr>Inverse Modulo m</vt:lpstr>
      <vt:lpstr>Solving Linear Congruences</vt:lpstr>
      <vt:lpstr>Example</vt:lpstr>
      <vt:lpstr>Chinese Remainder Theorem</vt:lpstr>
      <vt:lpstr>PowerPoint Presentation</vt:lpstr>
      <vt:lpstr>Back Substitution</vt:lpstr>
      <vt:lpstr>Modulo m Integers</vt:lpstr>
      <vt:lpstr>Arithmetic Modulo m</vt:lpstr>
      <vt:lpstr>Independence of the Choice of Representatives</vt:lpstr>
      <vt:lpstr>Example</vt:lpstr>
      <vt:lpstr>PowerPoint Presentation</vt:lpstr>
      <vt:lpstr>Multiplication table modulo 6</vt:lpstr>
      <vt:lpstr>Properties of Arithmetic Modulo 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IV. Integers</dc:title>
  <dc:creator>Weixuan Li</dc:creator>
  <cp:lastModifiedBy>Weixuan Li</cp:lastModifiedBy>
  <cp:revision>80</cp:revision>
  <dcterms:created xsi:type="dcterms:W3CDTF">2020-05-28T22:46:52Z</dcterms:created>
  <dcterms:modified xsi:type="dcterms:W3CDTF">2020-06-02T18:59:18Z</dcterms:modified>
</cp:coreProperties>
</file>