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72" r:id="rId1"/>
  </p:sldMasterIdLst>
  <p:notesMasterIdLst>
    <p:notesMasterId r:id="rId34"/>
  </p:notesMasterIdLst>
  <p:sldIdLst>
    <p:sldId id="290" r:id="rId2"/>
    <p:sldId id="295" r:id="rId3"/>
    <p:sldId id="271" r:id="rId4"/>
    <p:sldId id="289" r:id="rId5"/>
    <p:sldId id="272" r:id="rId6"/>
    <p:sldId id="273" r:id="rId7"/>
    <p:sldId id="274" r:id="rId8"/>
    <p:sldId id="275" r:id="rId9"/>
    <p:sldId id="299" r:id="rId10"/>
    <p:sldId id="276" r:id="rId11"/>
    <p:sldId id="277" r:id="rId12"/>
    <p:sldId id="278" r:id="rId13"/>
    <p:sldId id="279" r:id="rId14"/>
    <p:sldId id="280" r:id="rId15"/>
    <p:sldId id="283" r:id="rId16"/>
    <p:sldId id="291" r:id="rId17"/>
    <p:sldId id="284" r:id="rId18"/>
    <p:sldId id="300" r:id="rId19"/>
    <p:sldId id="302" r:id="rId20"/>
    <p:sldId id="303" r:id="rId21"/>
    <p:sldId id="301" r:id="rId22"/>
    <p:sldId id="292" r:id="rId23"/>
    <p:sldId id="285" r:id="rId24"/>
    <p:sldId id="286" r:id="rId25"/>
    <p:sldId id="294" r:id="rId26"/>
    <p:sldId id="293" r:id="rId27"/>
    <p:sldId id="287" r:id="rId28"/>
    <p:sldId id="269" r:id="rId29"/>
    <p:sldId id="288" r:id="rId30"/>
    <p:sldId id="296" r:id="rId31"/>
    <p:sldId id="297" r:id="rId32"/>
    <p:sldId id="298" r:id="rId33"/>
  </p:sldIdLst>
  <p:sldSz cx="9144000" cy="6858000" type="screen4x3"/>
  <p:notesSz cx="6858000" cy="9144000"/>
  <p:defaultTextStyle>
    <a:defPPr>
      <a:defRPr lang="en-CA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E5D78"/>
    <a:srgbClr val="FA7D19"/>
    <a:srgbClr val="FFC000"/>
    <a:srgbClr val="F0D32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74606" autoAdjust="0"/>
  </p:normalViewPr>
  <p:slideViewPr>
    <p:cSldViewPr>
      <p:cViewPr>
        <p:scale>
          <a:sx n="94" d="100"/>
          <a:sy n="94" d="100"/>
        </p:scale>
        <p:origin x="-1808" y="41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20" d="100"/>
        <a:sy n="12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slide" Target="slides/slide31.xml"/><Relationship Id="rId9" Type="http://schemas.openxmlformats.org/officeDocument/2006/relationships/slide" Target="slides/slide8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33" Type="http://schemas.openxmlformats.org/officeDocument/2006/relationships/slide" Target="slides/slide32.xml"/><Relationship Id="rId34" Type="http://schemas.openxmlformats.org/officeDocument/2006/relationships/notesMaster" Target="notesMasters/notesMaster1.xml"/><Relationship Id="rId35" Type="http://schemas.openxmlformats.org/officeDocument/2006/relationships/printerSettings" Target="printerSettings/printerSettings1.bin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37" Type="http://schemas.openxmlformats.org/officeDocument/2006/relationships/viewProps" Target="viewProps.xml"/><Relationship Id="rId38" Type="http://schemas.openxmlformats.org/officeDocument/2006/relationships/theme" Target="theme/theme1.xml"/><Relationship Id="rId3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CA702EAA-7DD5-4002-B759-3C9E7BF674D8}" type="datetimeFigureOut">
              <a:rPr lang="en-US"/>
              <a:pPr/>
              <a:t>17-09-06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D8AEE202-7E28-44BC-B4A6-26AAE08672E8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341235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5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7.xml"/></Relationships>
</file>

<file path=ppt/notesSlides/_rels/notesSlide1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9.xml"/></Relationships>
</file>

<file path=ppt/notesSlides/_rels/notesSlide1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2.xml"/></Relationships>
</file>

<file path=ppt/notesSlides/_rels/notesSlide1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8.xml"/></Relationships>
</file>

<file path=ppt/notesSlides/_rels/notesSlide1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9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8AEE202-7E28-44BC-B4A6-26AAE08672E8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357365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8AEE202-7E28-44BC-B4A6-26AAE08672E8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0362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ECON = study of allocating </a:t>
            </a:r>
            <a:r>
              <a:rPr lang="en-US" dirty="0" err="1" smtClean="0"/>
              <a:t>lim</a:t>
            </a:r>
            <a:r>
              <a:rPr lang="en-US" dirty="0" smtClean="0"/>
              <a:t> resources to satisfy unlimited wants.</a:t>
            </a:r>
          </a:p>
          <a:p>
            <a:endParaRPr lang="en-US" dirty="0" smtClean="0"/>
          </a:p>
          <a:p>
            <a:r>
              <a:rPr lang="en-US" dirty="0" smtClean="0"/>
              <a:t>Ex: diamond</a:t>
            </a:r>
            <a:r>
              <a:rPr lang="en-US" baseline="0" dirty="0" smtClean="0"/>
              <a:t> </a:t>
            </a:r>
            <a:r>
              <a:rPr lang="en-US" baseline="0" dirty="0" err="1" smtClean="0"/>
              <a:t>vs</a:t>
            </a:r>
            <a:r>
              <a:rPr lang="en-US" baseline="0" dirty="0" smtClean="0"/>
              <a:t> water = water a lot, diamonds limited thus diamonds’ price will be much higher</a:t>
            </a:r>
          </a:p>
          <a:p>
            <a:endParaRPr lang="en-US" baseline="0" dirty="0" smtClean="0"/>
          </a:p>
          <a:p>
            <a:r>
              <a:rPr lang="en-US" baseline="0" dirty="0" smtClean="0"/>
              <a:t>You have limited time to allocate between different activities</a:t>
            </a:r>
          </a:p>
          <a:p>
            <a:r>
              <a:rPr lang="en-US" baseline="0" dirty="0" smtClean="0"/>
              <a:t>You have </a:t>
            </a:r>
            <a:r>
              <a:rPr lang="en-US" baseline="0" dirty="0" err="1" smtClean="0"/>
              <a:t>lim</a:t>
            </a:r>
            <a:r>
              <a:rPr lang="en-US" baseline="0" dirty="0" smtClean="0"/>
              <a:t> amount of money to spend on food, clothes, etc.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8AEE202-7E28-44BC-B4A6-26AAE08672E8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634474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Economists have ideas, they create models</a:t>
            </a:r>
            <a:r>
              <a:rPr lang="en-US" baseline="0" dirty="0" smtClean="0"/>
              <a:t> to test their ideas using data to prove their idea.</a:t>
            </a:r>
          </a:p>
          <a:p>
            <a:r>
              <a:rPr lang="en-US" baseline="0" dirty="0" smtClean="0"/>
              <a:t>Ex: interest rates and house prices might be something they look at. They will use data on house prices to test this. Using algebra they might create a formula ex: a0+a1 (interest rate) using regression/other statistical tools they will create models</a:t>
            </a:r>
          </a:p>
          <a:p>
            <a:endParaRPr lang="en-US" baseline="0" dirty="0" smtClean="0"/>
          </a:p>
          <a:p>
            <a:r>
              <a:rPr lang="en-US" baseline="0" dirty="0" smtClean="0"/>
              <a:t>She shows a drawn diagram = x-y relationship</a:t>
            </a:r>
          </a:p>
          <a:p>
            <a:endParaRPr lang="en-US" baseline="0" dirty="0" smtClean="0"/>
          </a:p>
          <a:p>
            <a:r>
              <a:rPr lang="en-US" baseline="0" dirty="0" smtClean="0"/>
              <a:t>Intercept – x=0 </a:t>
            </a:r>
          </a:p>
          <a:p>
            <a:r>
              <a:rPr lang="en-US" baseline="0" dirty="0" smtClean="0"/>
              <a:t>Slope – y=</a:t>
            </a:r>
            <a:r>
              <a:rPr lang="en-US" baseline="0" dirty="0" err="1" smtClean="0"/>
              <a:t>a+bx</a:t>
            </a:r>
            <a:r>
              <a:rPr lang="en-US" baseline="0" dirty="0" smtClean="0"/>
              <a:t> or y = f(x)</a:t>
            </a:r>
          </a:p>
          <a:p>
            <a:r>
              <a:rPr lang="en-US" baseline="0" dirty="0" smtClean="0"/>
              <a:t>A,B are parameters </a:t>
            </a:r>
          </a:p>
          <a:p>
            <a:r>
              <a:rPr lang="en-US" baseline="0" dirty="0" smtClean="0"/>
              <a:t>X is variable</a:t>
            </a:r>
          </a:p>
          <a:p>
            <a:r>
              <a:rPr lang="en-US" baseline="0" dirty="0" smtClean="0"/>
              <a:t>Downward slope vs. upward slope depends of sign of slope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8AEE202-7E28-44BC-B4A6-26AAE08672E8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718273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8AEE202-7E28-44BC-B4A6-26AAE08672E8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95988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Ceteris paribus</a:t>
            </a:r>
            <a:r>
              <a:rPr lang="en-US" baseline="0" dirty="0" smtClean="0"/>
              <a:t> = other things being equal</a:t>
            </a:r>
          </a:p>
          <a:p>
            <a:r>
              <a:rPr lang="en-US" baseline="0" dirty="0" smtClean="0"/>
              <a:t>Many factors in how you make decision, ceteris par says that we should change one factor @ a time to isolate how that one factor affects our </a:t>
            </a:r>
            <a:r>
              <a:rPr lang="en-US" baseline="0" dirty="0" err="1" smtClean="0"/>
              <a:t>behaviour</a:t>
            </a:r>
            <a:r>
              <a:rPr lang="en-US" baseline="0" dirty="0" smtClean="0"/>
              <a:t>. </a:t>
            </a:r>
          </a:p>
          <a:p>
            <a:endParaRPr lang="en-US" baseline="0" dirty="0" smtClean="0"/>
          </a:p>
          <a:p>
            <a:r>
              <a:rPr lang="en-US" baseline="0" dirty="0" smtClean="0"/>
              <a:t>Time-series data = measure one variable in multiple points in time.</a:t>
            </a:r>
          </a:p>
          <a:p>
            <a:r>
              <a:rPr lang="en-US" baseline="0" dirty="0" smtClean="0"/>
              <a:t>Longitudinal data (panel data) = tracks one </a:t>
            </a:r>
            <a:r>
              <a:rPr lang="en-US" baseline="0" dirty="0" err="1" smtClean="0"/>
              <a:t>var</a:t>
            </a:r>
            <a:r>
              <a:rPr lang="en-US" baseline="0" dirty="0" smtClean="0"/>
              <a:t> of several individuals at multiple points in time.</a:t>
            </a:r>
          </a:p>
          <a:p>
            <a:r>
              <a:rPr lang="en-US" baseline="0" dirty="0" smtClean="0"/>
              <a:t>CROSS-SECTIONAL DATA NOTES MISSING**</a:t>
            </a:r>
          </a:p>
          <a:p>
            <a:endParaRPr lang="en-US" baseline="0" dirty="0" smtClean="0"/>
          </a:p>
          <a:p>
            <a:r>
              <a:rPr lang="en-US" baseline="0" dirty="0" smtClean="0"/>
              <a:t>VERY IMPORTANT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8AEE202-7E28-44BC-B4A6-26AAE08672E8}" type="slidenum">
              <a:rPr lang="en-US" smtClean="0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790642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Ex: you paid for this course (cost), you came to class and attended for 1.15 min (sacrificed $11/hour job). </a:t>
            </a:r>
          </a:p>
          <a:p>
            <a:r>
              <a:rPr lang="en-US" dirty="0" smtClean="0"/>
              <a:t>OC = Return of most beneficial option – return of chosen option</a:t>
            </a:r>
          </a:p>
          <a:p>
            <a:endParaRPr lang="en-US" dirty="0" smtClean="0"/>
          </a:p>
          <a:p>
            <a:r>
              <a:rPr lang="en-US" dirty="0" smtClean="0"/>
              <a:t>*1-2 question on final </a:t>
            </a:r>
          </a:p>
          <a:p>
            <a:endParaRPr lang="en-US" dirty="0" smtClean="0"/>
          </a:p>
          <a:p>
            <a:r>
              <a:rPr lang="en-US" dirty="0" smtClean="0"/>
              <a:t>Efficiency</a:t>
            </a:r>
            <a:r>
              <a:rPr lang="en-US" baseline="0" dirty="0" smtClean="0"/>
              <a:t> + equity</a:t>
            </a:r>
          </a:p>
          <a:p>
            <a:endParaRPr lang="en-US" baseline="0" dirty="0" smtClean="0"/>
          </a:p>
          <a:p>
            <a:r>
              <a:rPr lang="en-US" baseline="0" dirty="0" smtClean="0"/>
              <a:t>Efficiency means getting the most possible from the scarce resources aka economic pie. Higher </a:t>
            </a:r>
            <a:r>
              <a:rPr lang="en-US" baseline="0" dirty="0" err="1" smtClean="0"/>
              <a:t>eff</a:t>
            </a:r>
            <a:r>
              <a:rPr lang="en-US" baseline="0" dirty="0" smtClean="0"/>
              <a:t> results in a bigger pie.</a:t>
            </a:r>
          </a:p>
          <a:p>
            <a:endParaRPr lang="en-US" baseline="0" dirty="0" smtClean="0"/>
          </a:p>
          <a:p>
            <a:r>
              <a:rPr lang="en-US" baseline="0" dirty="0" smtClean="0"/>
              <a:t>Normative/positive economics statement:</a:t>
            </a:r>
          </a:p>
          <a:p>
            <a:endParaRPr lang="en-US" baseline="0" dirty="0" smtClean="0"/>
          </a:p>
          <a:p>
            <a:r>
              <a:rPr lang="en-US" baseline="0" dirty="0" smtClean="0"/>
              <a:t>Norm economics tells us how the economy should work based on personal views and opinions ex: the government should increase taxes</a:t>
            </a:r>
          </a:p>
          <a:p>
            <a:r>
              <a:rPr lang="en-US" baseline="0" dirty="0" smtClean="0"/>
              <a:t>Positive economics tells us about facts without opinions</a:t>
            </a:r>
          </a:p>
          <a:p>
            <a:endParaRPr lang="en-US" baseline="0" dirty="0" smtClean="0"/>
          </a:p>
          <a:p>
            <a:r>
              <a:rPr lang="en-US" baseline="0" dirty="0" smtClean="0"/>
              <a:t>EXAM QUESTION ^^</a:t>
            </a:r>
          </a:p>
          <a:p>
            <a:endParaRPr lang="en-US" baseline="0" dirty="0" smtClean="0"/>
          </a:p>
          <a:p>
            <a:endParaRPr lang="en-US" baseline="0" dirty="0" smtClean="0"/>
          </a:p>
          <a:p>
            <a:r>
              <a:rPr lang="en-US" baseline="0" dirty="0" smtClean="0"/>
              <a:t>Equity means dividing the benefits of those resources fairly among people</a:t>
            </a:r>
          </a:p>
          <a:p>
            <a:r>
              <a:rPr lang="en-US" baseline="0" dirty="0" smtClean="0"/>
              <a:t>When government policies are designed, these 2 goals often conflict. </a:t>
            </a:r>
          </a:p>
          <a:p>
            <a:endParaRPr lang="en-US" baseline="0" dirty="0" smtClean="0"/>
          </a:p>
          <a:p>
            <a:r>
              <a:rPr lang="en-US" baseline="0" dirty="0" smtClean="0"/>
              <a:t>Diff types of economics</a:t>
            </a:r>
          </a:p>
          <a:p>
            <a:pPr marL="228600" indent="-228600">
              <a:buAutoNum type="arabicParenR"/>
            </a:pPr>
            <a:r>
              <a:rPr lang="en-US" baseline="0" dirty="0" smtClean="0"/>
              <a:t>Command economy = </a:t>
            </a:r>
            <a:r>
              <a:rPr lang="en-US" baseline="0" dirty="0" err="1" smtClean="0"/>
              <a:t>gov</a:t>
            </a:r>
            <a:r>
              <a:rPr lang="en-US" baseline="0" dirty="0" smtClean="0"/>
              <a:t> makes all decisions (doesn’t exist anymore)</a:t>
            </a:r>
          </a:p>
          <a:p>
            <a:pPr marL="228600" indent="-228600">
              <a:buAutoNum type="arabicParenR"/>
            </a:pPr>
            <a:r>
              <a:rPr lang="en-US" baseline="0" dirty="0" smtClean="0"/>
              <a:t>Free market = </a:t>
            </a:r>
            <a:r>
              <a:rPr lang="en-US" baseline="0" dirty="0" err="1" smtClean="0"/>
              <a:t>gov</a:t>
            </a:r>
            <a:r>
              <a:rPr lang="en-US" baseline="0" dirty="0" smtClean="0"/>
              <a:t> does not control (no taxes, no tariffs, no polices </a:t>
            </a:r>
          </a:p>
          <a:p>
            <a:pPr marL="228600" indent="-228600">
              <a:buAutoNum type="arabicParenR"/>
            </a:pPr>
            <a:r>
              <a:rPr lang="en-US" baseline="0" dirty="0" smtClean="0"/>
              <a:t>Mixed economy = government and people work together to decide what, how, and for whom goods and services will be produced</a:t>
            </a:r>
          </a:p>
          <a:p>
            <a:pPr marL="228600" indent="-228600">
              <a:buAutoNum type="arabicParenR"/>
            </a:pPr>
            <a:endParaRPr lang="en-US" baseline="0" dirty="0" smtClean="0"/>
          </a:p>
          <a:p>
            <a:endParaRPr lang="en-US" baseline="0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8AEE202-7E28-44BC-B4A6-26AAE08672E8}" type="slidenum">
              <a:rPr lang="en-US" smtClean="0"/>
              <a:pPr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518467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dirty="0" smtClean="0"/>
          </a:p>
        </p:txBody>
      </p:sp>
      <p:sp>
        <p:nvSpPr>
          <p:cNvPr id="717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4BBD051E-ADF7-43EE-99EC-F1AB3AD83246}" type="slidenum">
              <a:rPr lang="en-US">
                <a:solidFill>
                  <a:prstClr val="black"/>
                </a:solidFill>
              </a:rPr>
              <a:pPr eaLnBrk="1" hangingPunct="1"/>
              <a:t>15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133711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717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4BBD051E-ADF7-43EE-99EC-F1AB3AD83246}" type="slidenum">
              <a:rPr lang="en-US">
                <a:solidFill>
                  <a:prstClr val="black"/>
                </a:solidFill>
              </a:rPr>
              <a:pPr eaLnBrk="1" hangingPunct="1"/>
              <a:t>17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355125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With specializing in the production of a good that has a lower OC, everybody will </a:t>
            </a:r>
            <a:r>
              <a:rPr lang="en-US" smtClean="0"/>
              <a:t>be better off.</a:t>
            </a:r>
            <a:endParaRPr lang="en-US" dirty="0" smtClean="0"/>
          </a:p>
          <a:p>
            <a:endParaRPr lang="en-US" dirty="0" smtClean="0"/>
          </a:p>
          <a:p>
            <a:r>
              <a:rPr lang="en-US" dirty="0" smtClean="0"/>
              <a:t>Why do we trade? 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8AEE202-7E28-44BC-B4A6-26AAE08672E8}" type="slidenum">
              <a:rPr lang="en-US" smtClean="0"/>
              <a:pPr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856177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 smtClean="0"/>
              <a:t>Ppf</a:t>
            </a:r>
            <a:r>
              <a:rPr lang="en-US" dirty="0" smtClean="0"/>
              <a:t> shows the diff combos of two goods and services that an economy</a:t>
            </a:r>
            <a:r>
              <a:rPr lang="en-US" baseline="0" dirty="0" smtClean="0"/>
              <a:t> can produce. </a:t>
            </a:r>
            <a:r>
              <a:rPr lang="en-US" baseline="0" dirty="0" err="1" smtClean="0"/>
              <a:t>Ppf</a:t>
            </a:r>
            <a:r>
              <a:rPr lang="en-US" baseline="0" dirty="0" smtClean="0"/>
              <a:t> shows the max combos of 2 outputs that an economy can produce given its available resources/technologies.</a:t>
            </a:r>
          </a:p>
          <a:p>
            <a:r>
              <a:rPr lang="en-US" baseline="0" dirty="0" smtClean="0"/>
              <a:t>All points on </a:t>
            </a:r>
            <a:r>
              <a:rPr lang="en-US" baseline="0" dirty="0" err="1" smtClean="0"/>
              <a:t>ppf</a:t>
            </a:r>
            <a:r>
              <a:rPr lang="en-US" baseline="0" dirty="0" smtClean="0"/>
              <a:t> are efficient=Everything in the economy works, all people have work, all factories are functioning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8AEE202-7E28-44BC-B4A6-26AAE08672E8}" type="slidenum">
              <a:rPr lang="en-US" smtClean="0"/>
              <a:pPr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622949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Boom = impossible</a:t>
            </a:r>
            <a:r>
              <a:rPr lang="en-US" baseline="0" dirty="0" smtClean="0"/>
              <a:t> b/c we don’t have enough resources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8AEE202-7E28-44BC-B4A6-26AAE08672E8}" type="slidenum">
              <a:rPr lang="en-US" smtClean="0"/>
              <a:pPr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540994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This graph is downward sloping, the sign is negative – decreasing. But this graph is not a line</a:t>
            </a:r>
            <a:r>
              <a:rPr lang="en-US" baseline="0" dirty="0" smtClean="0"/>
              <a:t> – it’s a curve. She shows two graphs concave and convex</a:t>
            </a:r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 smtClean="0"/>
              <a:t>For a line-slope is constant </a:t>
            </a:r>
            <a:r>
              <a:rPr lang="en-US" baseline="0" dirty="0" smtClean="0"/>
              <a:t>(delta y=delta x = a); for every point on the graph, the slope is the same</a:t>
            </a:r>
            <a:endParaRPr lang="en-US" dirty="0" smtClean="0"/>
          </a:p>
          <a:p>
            <a:endParaRPr lang="en-US" baseline="0" dirty="0" smtClean="0"/>
          </a:p>
          <a:p>
            <a:r>
              <a:rPr lang="en-US" baseline="0" dirty="0" smtClean="0"/>
              <a:t>But for a curve graph, the slope will change on every point on the graph</a:t>
            </a:r>
          </a:p>
          <a:p>
            <a:r>
              <a:rPr lang="en-US" baseline="0" dirty="0" smtClean="0"/>
              <a:t>To find the slope at a specific point on curve, you need to use the tangent line at that point</a:t>
            </a:r>
          </a:p>
          <a:p>
            <a:r>
              <a:rPr lang="en-US" baseline="0" dirty="0" smtClean="0"/>
              <a:t>Draw a curve that is decreasing with and increasing rate (curved outwards like above)</a:t>
            </a:r>
          </a:p>
          <a:p>
            <a:r>
              <a:rPr lang="en-US" baseline="0" dirty="0" smtClean="0"/>
              <a:t>However if she says draw curve that decreasing with a decreasing rate (curved inwards, opposite to above graph)</a:t>
            </a:r>
          </a:p>
          <a:p>
            <a:endParaRPr lang="en-US" baseline="0" dirty="0" smtClean="0"/>
          </a:p>
          <a:p>
            <a:r>
              <a:rPr lang="en-US" baseline="0" dirty="0" smtClean="0"/>
              <a:t>Four diff types of graphs need to know in total… other two are:</a:t>
            </a:r>
          </a:p>
          <a:p>
            <a:r>
              <a:rPr lang="en-US" baseline="0" dirty="0" smtClean="0"/>
              <a:t>Curve that is increasing w/ increasing rate (marginal is increasing)</a:t>
            </a:r>
          </a:p>
          <a:p>
            <a:r>
              <a:rPr lang="en-US" baseline="0" dirty="0" smtClean="0"/>
              <a:t>Curve that is increasing w/ decreasing rate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8AEE202-7E28-44BC-B4A6-26AAE08672E8}" type="slidenum">
              <a:rPr lang="en-US" smtClean="0"/>
              <a:pPr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708447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371600"/>
            <a:ext cx="7848600" cy="1927225"/>
          </a:xfrm>
        </p:spPr>
        <p:txBody>
          <a:bodyPr anchor="b">
            <a:noAutofit/>
          </a:bodyPr>
          <a:lstStyle>
            <a:lvl1pPr>
              <a:defRPr sz="5400" cap="all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>
            <a:off x="685800" y="3398520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079791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70304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2362200"/>
            <a:ext cx="7772400" cy="2200275"/>
          </a:xfrm>
        </p:spPr>
        <p:txBody>
          <a:bodyPr anchor="b">
            <a:normAutofit/>
          </a:bodyPr>
          <a:lstStyle>
            <a:lvl1pPr algn="l">
              <a:defRPr sz="48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626864"/>
            <a:ext cx="77724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cxnSp>
        <p:nvCxnSpPr>
          <p:cNvPr id="7" name="Straight Connector 6"/>
          <p:cNvCxnSpPr/>
          <p:nvPr/>
        </p:nvCxnSpPr>
        <p:spPr>
          <a:xfrm>
            <a:off x="731520" y="4599432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3229262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149650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488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lang="en-US" sz="2000" b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488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cxnSp>
        <p:nvCxnSpPr>
          <p:cNvPr id="11" name="Straight Connector 10"/>
          <p:cNvCxnSpPr/>
          <p:nvPr/>
        </p:nvCxnSpPr>
        <p:spPr>
          <a:xfrm rot="5400000">
            <a:off x="2217817" y="4045823"/>
            <a:ext cx="4709160" cy="794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876281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38911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190599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080"/>
            <a:ext cx="2139696" cy="1261872"/>
          </a:xfrm>
        </p:spPr>
        <p:txBody>
          <a:bodyPr anchor="b">
            <a:no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71800" y="792080"/>
            <a:ext cx="5715000" cy="55778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2130552"/>
            <a:ext cx="2139696" cy="424361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cxnSp>
        <p:nvCxnSpPr>
          <p:cNvPr id="9" name="Straight Connector 8"/>
          <p:cNvCxnSpPr/>
          <p:nvPr/>
        </p:nvCxnSpPr>
        <p:spPr>
          <a:xfrm rot="5400000">
            <a:off x="-13116" y="3580206"/>
            <a:ext cx="557784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256508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480"/>
            <a:ext cx="2142680" cy="126492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858610" y="838201"/>
            <a:ext cx="5904390" cy="5500456"/>
          </a:xfrm>
          <a:solidFill>
            <a:schemeClr val="bg2"/>
          </a:solidFill>
          <a:ln w="76200">
            <a:solidFill>
              <a:srgbClr val="FFFFFF"/>
            </a:solidFill>
            <a:miter lim="800000"/>
          </a:ln>
          <a:effectLst>
            <a:outerShdw blurRad="50800" dist="12700" dir="5400000" algn="t" rotWithShape="0">
              <a:prstClr val="black">
                <a:alpha val="59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133600"/>
            <a:ext cx="2139696" cy="424281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543605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28881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609600"/>
            <a:ext cx="2057400" cy="5867400"/>
          </a:xfrm>
        </p:spPr>
        <p:txBody>
          <a:bodyPr vert="eaVert" anchor="b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6019800" cy="5867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479045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3" Type="http://schemas.openxmlformats.org/officeDocument/2006/relationships/image" Target="../media/image2.png"/><Relationship Id="rId14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20786"/>
            <a:ext cx="9144000" cy="228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876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Rectangle 6"/>
          <p:cNvSpPr/>
          <p:nvPr userDrawn="1"/>
        </p:nvSpPr>
        <p:spPr>
          <a:xfrm>
            <a:off x="0" y="0"/>
            <a:ext cx="9144000" cy="3657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Date Placeholder 2"/>
          <p:cNvSpPr txBox="1">
            <a:spLocks/>
          </p:cNvSpPr>
          <p:nvPr userDrawn="1"/>
        </p:nvSpPr>
        <p:spPr>
          <a:xfrm>
            <a:off x="2435430" y="6474895"/>
            <a:ext cx="1800200" cy="365125"/>
          </a:xfrm>
          <a:prstGeom prst="rect">
            <a:avLst/>
          </a:prstGeom>
        </p:spPr>
        <p:txBody>
          <a:bodyPr/>
          <a:lstStyle>
            <a:defPPr>
              <a:defRPr lang="en-CA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1200" kern="1200" baseline="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US" dirty="0" smtClean="0"/>
              <a:t>2017, Curtis &amp; Irvine</a:t>
            </a:r>
          </a:p>
        </p:txBody>
      </p:sp>
      <p:sp>
        <p:nvSpPr>
          <p:cNvPr id="11" name="Footer Placeholder 3"/>
          <p:cNvSpPr txBox="1">
            <a:spLocks/>
          </p:cNvSpPr>
          <p:nvPr userDrawn="1"/>
        </p:nvSpPr>
        <p:spPr>
          <a:xfrm>
            <a:off x="5580112" y="6442352"/>
            <a:ext cx="2895600" cy="365125"/>
          </a:xfrm>
          <a:prstGeom prst="rect">
            <a:avLst/>
          </a:prstGeom>
          <a:noFill/>
        </p:spPr>
        <p:txBody>
          <a:bodyPr/>
          <a:lstStyle>
            <a:defPPr>
              <a:defRPr lang="en-CA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US" sz="1600" dirty="0" smtClean="0"/>
              <a:t>Chapter 1</a:t>
            </a:r>
            <a:endParaRPr lang="en-US" sz="1600" dirty="0"/>
          </a:p>
        </p:txBody>
      </p:sp>
      <p:sp>
        <p:nvSpPr>
          <p:cNvPr id="12" name="Slide Number Placeholder 4"/>
          <p:cNvSpPr txBox="1">
            <a:spLocks/>
          </p:cNvSpPr>
          <p:nvPr userDrawn="1"/>
        </p:nvSpPr>
        <p:spPr>
          <a:xfrm>
            <a:off x="6876256" y="6442352"/>
            <a:ext cx="2133600" cy="365125"/>
          </a:xfrm>
          <a:prstGeom prst="rect">
            <a:avLst/>
          </a:prstGeom>
        </p:spPr>
        <p:txBody>
          <a:bodyPr/>
          <a:lstStyle>
            <a:defPPr>
              <a:defRPr lang="en-CA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 baseline="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r"/>
            <a:fld id="{EE9406CB-E5A3-40F3-8A52-4CD67AA6287A}" type="slidenum">
              <a:rPr lang="en-CA" sz="1600" smtClean="0"/>
              <a:pPr algn="r"/>
              <a:t>‹#›</a:t>
            </a:fld>
            <a:endParaRPr lang="en-CA" sz="1600" dirty="0"/>
          </a:p>
        </p:txBody>
      </p:sp>
      <p:pic>
        <p:nvPicPr>
          <p:cNvPr id="13" name="Picture 2" descr="C:\Users\Natman\Desktop\by-nc-sa.png"/>
          <p:cNvPicPr>
            <a:picLocks noChangeAspect="1" noChangeArrowheads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1187624" y="6333885"/>
            <a:ext cx="1227138" cy="430212"/>
          </a:xfrm>
          <a:prstGeom prst="rect">
            <a:avLst/>
          </a:prstGeom>
          <a:noFill/>
        </p:spPr>
      </p:pic>
      <p:pic>
        <p:nvPicPr>
          <p:cNvPr id="14" name="Picture 4" descr="C:\Users\Natman\Desktop\lyryx-logo.png"/>
          <p:cNvPicPr>
            <a:picLocks noChangeAspect="1" noChangeArrowheads="1"/>
          </p:cNvPicPr>
          <p:nvPr userDrawn="1"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107504" y="6442352"/>
            <a:ext cx="999745" cy="3048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5520279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ftr="0" dt="0"/>
  <p:txStyles>
    <p:titleStyle>
      <a:lvl1pPr algn="l" defTabSz="914400" rtl="0" eaLnBrk="1" latinLnBrk="0" hangingPunct="1">
        <a:spcBef>
          <a:spcPct val="0"/>
        </a:spcBef>
        <a:buNone/>
        <a:defRPr sz="4000" kern="1200" spc="-1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spcBef>
          <a:spcPct val="20000"/>
        </a:spcBef>
        <a:buClr>
          <a:schemeClr val="accent1"/>
        </a:buClr>
        <a:buSzPct val="9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3716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8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9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0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1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3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2"/>
          <p:cNvSpPr txBox="1">
            <a:spLocks noChangeArrowheads="1"/>
          </p:cNvSpPr>
          <p:nvPr/>
        </p:nvSpPr>
        <p:spPr>
          <a:xfrm>
            <a:off x="650055" y="1584799"/>
            <a:ext cx="7848600" cy="19272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 spc="-1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dirty="0">
              <a:solidFill>
                <a:srgbClr val="FF7D19"/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459555" y="1584799"/>
            <a:ext cx="8229600" cy="1800200"/>
          </a:xfrm>
        </p:spPr>
        <p:txBody>
          <a:bodyPr>
            <a:normAutofit/>
          </a:bodyPr>
          <a:lstStyle/>
          <a:p>
            <a:r>
              <a:rPr lang="en-US" sz="4800" dirty="0" smtClean="0">
                <a:solidFill>
                  <a:srgbClr val="FF7D19"/>
                </a:solidFill>
              </a:rPr>
              <a:t>CHAPTER 1</a:t>
            </a:r>
            <a:r>
              <a:rPr lang="en-US" dirty="0">
                <a:solidFill>
                  <a:srgbClr val="FF7D19"/>
                </a:solidFill>
              </a:rPr>
              <a:t/>
            </a:r>
            <a:br>
              <a:rPr lang="en-US" dirty="0">
                <a:solidFill>
                  <a:srgbClr val="FF7D19"/>
                </a:solidFill>
              </a:rPr>
            </a:br>
            <a:r>
              <a:rPr lang="en-US" dirty="0" smtClean="0">
                <a:solidFill>
                  <a:srgbClr val="FF7D19"/>
                </a:solidFill>
              </a:rPr>
              <a:t>INTRODUCTION – THE BIG IDEAS</a:t>
            </a:r>
            <a:endParaRPr lang="en-CA" dirty="0"/>
          </a:p>
        </p:txBody>
      </p:sp>
      <p:sp>
        <p:nvSpPr>
          <p:cNvPr id="9" name="Rectangle 3"/>
          <p:cNvSpPr txBox="1">
            <a:spLocks noChangeArrowheads="1"/>
          </p:cNvSpPr>
          <p:nvPr/>
        </p:nvSpPr>
        <p:spPr>
          <a:xfrm>
            <a:off x="685800" y="3505200"/>
            <a:ext cx="6400800" cy="1752600"/>
          </a:xfrm>
          <a:prstGeom prst="rect">
            <a:avLst/>
          </a:prstGeom>
        </p:spPr>
        <p:txBody>
          <a:bodyPr>
            <a:normAutofit/>
          </a:bodyPr>
          <a:lstStyle>
            <a:lvl1pPr marL="18288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3152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90000"/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0584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188720" indent="-13716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37160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55448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73736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92024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80000"/>
              </a:lnSpc>
              <a:buNone/>
            </a:pPr>
            <a:r>
              <a:rPr lang="en-US" sz="2000" dirty="0" smtClean="0">
                <a:solidFill>
                  <a:srgbClr val="3E5D78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Principles of Microeconomics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en-US" sz="2000" dirty="0" smtClean="0">
                <a:solidFill>
                  <a:srgbClr val="3E5D78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Douglas Curtis &amp; Ian Irvine</a:t>
            </a:r>
            <a:endParaRPr lang="en-US" sz="2000" i="1" dirty="0" smtClean="0">
              <a:solidFill>
                <a:srgbClr val="3E5D78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>
              <a:lnSpc>
                <a:spcPct val="80000"/>
              </a:lnSpc>
            </a:pP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311724088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 smtClean="0">
                <a:solidFill>
                  <a:srgbClr val="FA7D19"/>
                </a:solidFill>
              </a:rPr>
              <a:t>Learning outcomes</a:t>
            </a:r>
            <a:endParaRPr lang="en-CA" sz="3600" dirty="0">
              <a:solidFill>
                <a:srgbClr val="FA7D19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484784"/>
            <a:ext cx="8229600" cy="4876800"/>
          </a:xfrm>
        </p:spPr>
        <p:txBody>
          <a:bodyPr>
            <a:normAutofit/>
          </a:bodyPr>
          <a:lstStyle/>
          <a:p>
            <a:r>
              <a:rPr lang="en-CA" sz="2000" i="1" dirty="0" smtClean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By the end of this chapter you should understand..</a:t>
            </a:r>
          </a:p>
          <a:p>
            <a:r>
              <a:rPr lang="en-CA" sz="2000" dirty="0" smtClean="0"/>
              <a:t>The nature and objectives of economics – micro and macro</a:t>
            </a:r>
          </a:p>
          <a:p>
            <a:pPr marL="0" indent="0">
              <a:buNone/>
            </a:pPr>
            <a:endParaRPr lang="en-CA" sz="2000" dirty="0" smtClean="0"/>
          </a:p>
          <a:p>
            <a:r>
              <a:rPr lang="en-CA" sz="2000" dirty="0" smtClean="0"/>
              <a:t>The role of theory, models, hypothese</a:t>
            </a:r>
            <a:r>
              <a:rPr lang="en-CA" sz="2000" dirty="0"/>
              <a:t>s</a:t>
            </a:r>
            <a:r>
              <a:rPr lang="en-CA" sz="2000" dirty="0" smtClean="0"/>
              <a:t> and data</a:t>
            </a:r>
          </a:p>
          <a:p>
            <a:pPr marL="0" indent="0">
              <a:buNone/>
            </a:pPr>
            <a:endParaRPr lang="en-CA" sz="2000" dirty="0" smtClean="0"/>
          </a:p>
          <a:p>
            <a:r>
              <a:rPr lang="en-CA" sz="2000" dirty="0" smtClean="0"/>
              <a:t>Opportunity cost, productivity advantage and efficiency</a:t>
            </a:r>
          </a:p>
          <a:p>
            <a:pPr marL="0" indent="0">
              <a:buNone/>
            </a:pPr>
            <a:endParaRPr lang="en-CA" sz="2000" dirty="0" smtClean="0"/>
          </a:p>
          <a:p>
            <a:r>
              <a:rPr lang="en-CA" sz="2000" dirty="0" smtClean="0"/>
              <a:t>Specialization, exchange and markets</a:t>
            </a:r>
          </a:p>
          <a:p>
            <a:pPr marL="0" indent="0">
              <a:buNone/>
            </a:pPr>
            <a:endParaRPr lang="en-CA" sz="2000" dirty="0" smtClean="0"/>
          </a:p>
          <a:p>
            <a:r>
              <a:rPr lang="en-CA" sz="2000" dirty="0" smtClean="0"/>
              <a:t>The production possibility frontier</a:t>
            </a:r>
          </a:p>
          <a:p>
            <a:pPr marL="0" indent="0">
              <a:buNone/>
            </a:pPr>
            <a:endParaRPr lang="en-CA" sz="2000" dirty="0" smtClean="0"/>
          </a:p>
          <a:p>
            <a:r>
              <a:rPr lang="en-CA" sz="2000" dirty="0" smtClean="0"/>
              <a:t>Full employment, booms, recessions and economic growth</a:t>
            </a:r>
          </a:p>
          <a:p>
            <a:endParaRPr lang="en-CA" sz="2000" dirty="0"/>
          </a:p>
        </p:txBody>
      </p:sp>
    </p:spTree>
    <p:extLst>
      <p:ext uri="{BB962C8B-B14F-4D97-AF65-F5344CB8AC3E}">
        <p14:creationId xmlns:p14="http://schemas.microsoft.com/office/powerpoint/2010/main" val="177195575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87624" y="1268760"/>
            <a:ext cx="6624736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400" dirty="0" smtClean="0">
                <a:latin typeface="+mn-lt"/>
                <a:cs typeface="Times New Roman" pitchFamily="18" charset="0"/>
              </a:rPr>
              <a:t>“Economics, at its best, is a set of ideas and methods for the improvement of society. It is not, as so often seems the case today, a set of ideological rules for asserting why we cannot face the challenges of stagnation, job loss and widening inequality</a:t>
            </a:r>
            <a:r>
              <a:rPr lang="en-CA" sz="2400" dirty="0" smtClean="0">
                <a:latin typeface="+mn-lt"/>
              </a:rPr>
              <a:t>.”</a:t>
            </a:r>
          </a:p>
          <a:p>
            <a:endParaRPr lang="en-CA" sz="2400" dirty="0" smtClean="0"/>
          </a:p>
          <a:p>
            <a:r>
              <a:rPr lang="en-CA" sz="2400" i="1" dirty="0" smtClean="0"/>
              <a:t>Christopher Sims, Nobel Laureate in Economics, 2011</a:t>
            </a:r>
            <a:endParaRPr lang="en-US" sz="2400" dirty="0" smtClean="0"/>
          </a:p>
          <a:p>
            <a:r>
              <a:rPr lang="en-CA" sz="2400" dirty="0" smtClean="0"/>
              <a:t> </a:t>
            </a:r>
            <a:endParaRPr lang="en-US" sz="2400" dirty="0"/>
          </a:p>
        </p:txBody>
      </p:sp>
      <p:sp>
        <p:nvSpPr>
          <p:cNvPr id="8" name="TextBox 7"/>
          <p:cNvSpPr txBox="1"/>
          <p:nvPr/>
        </p:nvSpPr>
        <p:spPr>
          <a:xfrm>
            <a:off x="683568" y="500889"/>
            <a:ext cx="76328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>
                <a:solidFill>
                  <a:srgbClr val="FA7D19"/>
                </a:solidFill>
              </a:rPr>
              <a:t>A Working Definition of Economics</a:t>
            </a:r>
            <a:endParaRPr lang="en-US" sz="3600" dirty="0">
              <a:solidFill>
                <a:srgbClr val="FA7D19"/>
              </a:solidFill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15616" y="610201"/>
            <a:ext cx="55446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>
                <a:solidFill>
                  <a:srgbClr val="FA7D19"/>
                </a:solidFill>
              </a:rPr>
              <a:t>Ideas and Methods</a:t>
            </a:r>
            <a:endParaRPr lang="en-US" sz="3600" dirty="0">
              <a:solidFill>
                <a:srgbClr val="FA7D19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115616" y="1256532"/>
            <a:ext cx="7200800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Economics is a </a:t>
            </a:r>
            <a:r>
              <a:rPr lang="en-US" sz="2000" i="1" dirty="0" smtClean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social science</a:t>
            </a:r>
          </a:p>
          <a:p>
            <a:endParaRPr lang="en-US" sz="2000" dirty="0"/>
          </a:p>
          <a:p>
            <a:r>
              <a:rPr lang="en-US" sz="2000" dirty="0" smtClean="0"/>
              <a:t>It is concerned with </a:t>
            </a:r>
            <a:r>
              <a:rPr lang="en-US" sz="2000" i="1" dirty="0" smtClean="0">
                <a:solidFill>
                  <a:srgbClr val="3E5D78"/>
                </a:solidFill>
              </a:rPr>
              <a:t>ideas that may improve society</a:t>
            </a:r>
          </a:p>
          <a:p>
            <a:endParaRPr lang="en-US" sz="2000" dirty="0"/>
          </a:p>
          <a:p>
            <a:r>
              <a:rPr lang="en-US" sz="2000" dirty="0" smtClean="0"/>
              <a:t>It is </a:t>
            </a:r>
            <a:r>
              <a:rPr lang="en-US" sz="2000" i="1" dirty="0" smtClean="0">
                <a:solidFill>
                  <a:srgbClr val="3E5D78"/>
                </a:solidFill>
              </a:rPr>
              <a:t>scientific</a:t>
            </a:r>
            <a:r>
              <a:rPr lang="en-US" sz="2000" dirty="0" smtClean="0"/>
              <a:t> in its approach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US" sz="2000" dirty="0" smtClean="0"/>
              <a:t>Use of mathematics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US" sz="2000" dirty="0" smtClean="0"/>
              <a:t>Use of models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US" sz="2000" dirty="0" smtClean="0"/>
              <a:t>Use of data and statistical methods</a:t>
            </a:r>
          </a:p>
          <a:p>
            <a:endParaRPr lang="en-US" sz="2000" dirty="0" smtClean="0"/>
          </a:p>
          <a:p>
            <a:r>
              <a:rPr lang="en-US" sz="2000" dirty="0" smtClean="0"/>
              <a:t>Translation of ideas into formal </a:t>
            </a:r>
            <a:r>
              <a:rPr lang="en-US" sz="2000" i="1" dirty="0" smtClean="0">
                <a:solidFill>
                  <a:srgbClr val="3E5D78"/>
                </a:solidFill>
              </a:rPr>
              <a:t>models</a:t>
            </a:r>
            <a:r>
              <a:rPr lang="en-US" sz="2000" dirty="0" smtClean="0"/>
              <a:t> through mathematics, and testing of the ideas/models through the use of statistical methods (more in chapter 2)</a:t>
            </a:r>
          </a:p>
          <a:p>
            <a:endParaRPr lang="en-CA" sz="2000" dirty="0"/>
          </a:p>
        </p:txBody>
      </p:sp>
    </p:spTree>
    <p:extLst>
      <p:ext uri="{BB962C8B-B14F-4D97-AF65-F5344CB8AC3E}">
        <p14:creationId xmlns:p14="http://schemas.microsoft.com/office/powerpoint/2010/main" val="178126006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331640" y="655821"/>
            <a:ext cx="65527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>
                <a:solidFill>
                  <a:srgbClr val="FA7D19"/>
                </a:solidFill>
              </a:rPr>
              <a:t>Challenges for today’s society</a:t>
            </a:r>
            <a:endParaRPr lang="en-US" sz="3600" dirty="0">
              <a:solidFill>
                <a:srgbClr val="FA7D19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39552" y="1484784"/>
            <a:ext cx="792088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CA" sz="2000" dirty="0" smtClean="0">
                <a:solidFill>
                  <a:srgbClr val="3E5D78"/>
                </a:solidFill>
              </a:rPr>
              <a:t>Unemployment rates</a:t>
            </a:r>
            <a:r>
              <a:rPr lang="en-CA" sz="2000" dirty="0" smtClean="0"/>
              <a:t> among young people are at historic highs </a:t>
            </a:r>
          </a:p>
          <a:p>
            <a:pPr>
              <a:buFont typeface="Arial" pitchFamily="34" charset="0"/>
              <a:buChar char="•"/>
            </a:pPr>
            <a:r>
              <a:rPr lang="en-CA" sz="2000" dirty="0" smtClean="0">
                <a:solidFill>
                  <a:srgbClr val="3E5D78"/>
                </a:solidFill>
              </a:rPr>
              <a:t>Government balance sheets</a:t>
            </a:r>
            <a:r>
              <a:rPr lang="en-CA" sz="2000" dirty="0" smtClean="0"/>
              <a:t> are in disarray</a:t>
            </a:r>
          </a:p>
          <a:p>
            <a:pPr>
              <a:buFont typeface="Arial" pitchFamily="34" charset="0"/>
              <a:buChar char="•"/>
            </a:pPr>
            <a:r>
              <a:rPr lang="en-CA" sz="2000" dirty="0" smtClean="0">
                <a:solidFill>
                  <a:srgbClr val="3E5D78"/>
                </a:solidFill>
              </a:rPr>
              <a:t>Inequality</a:t>
            </a:r>
            <a:r>
              <a:rPr lang="en-CA" sz="2000" dirty="0" smtClean="0"/>
              <a:t> is on the rise. </a:t>
            </a:r>
          </a:p>
          <a:p>
            <a:endParaRPr lang="en-CA" sz="2000" dirty="0" smtClean="0"/>
          </a:p>
          <a:p>
            <a:r>
              <a:rPr lang="en-CA" sz="2000" dirty="0" smtClean="0"/>
              <a:t>In addition, the world simultaneously faces structural upheaval: </a:t>
            </a:r>
          </a:p>
          <a:p>
            <a:pPr>
              <a:buFont typeface="Arial" pitchFamily="34" charset="0"/>
              <a:buChar char="•"/>
            </a:pPr>
            <a:r>
              <a:rPr lang="en-CA" sz="2000" dirty="0" smtClean="0">
                <a:solidFill>
                  <a:srgbClr val="3E5D78"/>
                </a:solidFill>
              </a:rPr>
              <a:t>overpopulation </a:t>
            </a:r>
          </a:p>
          <a:p>
            <a:pPr>
              <a:buFont typeface="Arial" pitchFamily="34" charset="0"/>
              <a:buChar char="•"/>
            </a:pPr>
            <a:r>
              <a:rPr lang="en-CA" sz="2000" dirty="0" smtClean="0">
                <a:solidFill>
                  <a:srgbClr val="3E5D78"/>
                </a:solidFill>
              </a:rPr>
              <a:t>climate change </a:t>
            </a:r>
          </a:p>
          <a:p>
            <a:pPr>
              <a:buFont typeface="Arial" pitchFamily="34" charset="0"/>
              <a:buChar char="•"/>
            </a:pPr>
            <a:r>
              <a:rPr lang="en-CA" sz="2000" dirty="0" smtClean="0">
                <a:solidFill>
                  <a:srgbClr val="3E5D78"/>
                </a:solidFill>
              </a:rPr>
              <a:t>political instability</a:t>
            </a:r>
          </a:p>
          <a:p>
            <a:pPr>
              <a:buFont typeface="Arial" pitchFamily="34" charset="0"/>
              <a:buChar char="•"/>
            </a:pPr>
            <a:r>
              <a:rPr lang="en-CA" sz="2000" dirty="0" smtClean="0">
                <a:solidFill>
                  <a:srgbClr val="3E5D78"/>
                </a:solidFill>
              </a:rPr>
              <a:t>globalization </a:t>
            </a:r>
          </a:p>
          <a:p>
            <a:endParaRPr lang="en-CA" sz="2000" dirty="0" smtClean="0"/>
          </a:p>
          <a:p>
            <a:r>
              <a:rPr lang="en-CA" sz="2000" dirty="0" smtClean="0"/>
              <a:t>These issues challenge us to understand and formulate policies </a:t>
            </a:r>
            <a:endParaRPr lang="en-US" sz="2000" dirty="0" smtClean="0"/>
          </a:p>
          <a:p>
            <a:endParaRPr lang="en-US" sz="2000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259632" y="692696"/>
            <a:ext cx="66247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>
                <a:solidFill>
                  <a:srgbClr val="FA7D19"/>
                </a:solidFill>
              </a:rPr>
              <a:t>But there is Good </a:t>
            </a:r>
            <a:r>
              <a:rPr lang="en-US" sz="3600" dirty="0">
                <a:solidFill>
                  <a:srgbClr val="FA7D19"/>
                </a:solidFill>
              </a:rPr>
              <a:t>N</a:t>
            </a:r>
            <a:r>
              <a:rPr lang="en-US" sz="3600" dirty="0" smtClean="0">
                <a:solidFill>
                  <a:srgbClr val="FA7D19"/>
                </a:solidFill>
              </a:rPr>
              <a:t>ews too..</a:t>
            </a:r>
            <a:endParaRPr lang="en-US" sz="3600" dirty="0">
              <a:solidFill>
                <a:srgbClr val="FA7D19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39552" y="1484784"/>
            <a:ext cx="799288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US" sz="2000" dirty="0" smtClean="0"/>
              <a:t>Lit</a:t>
            </a:r>
            <a:r>
              <a:rPr lang="en-CA" sz="2000" dirty="0" smtClean="0"/>
              <a:t>eracy rates rising dramatically in the developing world </a:t>
            </a:r>
          </a:p>
          <a:p>
            <a:endParaRPr lang="en-CA" sz="2000" dirty="0" smtClean="0"/>
          </a:p>
          <a:p>
            <a:pPr>
              <a:buFont typeface="Arial" pitchFamily="34" charset="0"/>
              <a:buChar char="•"/>
            </a:pPr>
            <a:r>
              <a:rPr lang="en-CA" sz="2000" dirty="0"/>
              <a:t>C</a:t>
            </a:r>
            <a:r>
              <a:rPr lang="en-CA" sz="2000" dirty="0" smtClean="0"/>
              <a:t>hild mortality has plummeted </a:t>
            </a:r>
          </a:p>
          <a:p>
            <a:pPr>
              <a:buFont typeface="Arial" pitchFamily="34" charset="0"/>
              <a:buChar char="•"/>
            </a:pPr>
            <a:endParaRPr lang="en-CA" sz="2000" dirty="0" smtClean="0"/>
          </a:p>
          <a:p>
            <a:pPr>
              <a:buFont typeface="Arial" pitchFamily="34" charset="0"/>
              <a:buChar char="•"/>
            </a:pPr>
            <a:r>
              <a:rPr lang="en-CA" sz="2000" dirty="0"/>
              <a:t>F</a:t>
            </a:r>
            <a:r>
              <a:rPr lang="en-CA" sz="2000" dirty="0" smtClean="0"/>
              <a:t>amily size is a fraction of what it was 50 years ago</a:t>
            </a:r>
          </a:p>
          <a:p>
            <a:pPr>
              <a:buFont typeface="Arial" pitchFamily="34" charset="0"/>
              <a:buChar char="•"/>
            </a:pPr>
            <a:endParaRPr lang="en-CA" sz="2000" dirty="0" smtClean="0"/>
          </a:p>
          <a:p>
            <a:pPr>
              <a:buFont typeface="Arial" pitchFamily="34" charset="0"/>
              <a:buChar char="•"/>
            </a:pPr>
            <a:r>
              <a:rPr lang="en-CA" sz="2000" dirty="0"/>
              <a:t>P</a:t>
            </a:r>
            <a:r>
              <a:rPr lang="en-CA" sz="2000" dirty="0" smtClean="0"/>
              <a:t>rosperity is on the rise in much of Asia</a:t>
            </a:r>
          </a:p>
          <a:p>
            <a:pPr>
              <a:buFont typeface="Arial" pitchFamily="34" charset="0"/>
              <a:buChar char="•"/>
            </a:pPr>
            <a:endParaRPr lang="en-CA" sz="2000" dirty="0" smtClean="0"/>
          </a:p>
          <a:p>
            <a:pPr>
              <a:buFont typeface="Arial" pitchFamily="34" charset="0"/>
              <a:buChar char="•"/>
            </a:pPr>
            <a:r>
              <a:rPr lang="en-CA" sz="2000" dirty="0" smtClean="0"/>
              <a:t>Life expectancy is increasing universally</a:t>
            </a:r>
          </a:p>
          <a:p>
            <a:pPr>
              <a:buFont typeface="Arial" pitchFamily="34" charset="0"/>
              <a:buChar char="•"/>
            </a:pPr>
            <a:endParaRPr lang="en-CA" sz="2000" dirty="0" smtClean="0"/>
          </a:p>
          <a:p>
            <a:pPr>
              <a:buFont typeface="Arial" pitchFamily="34" charset="0"/>
              <a:buChar char="•"/>
            </a:pPr>
            <a:r>
              <a:rPr lang="en-CA" sz="2000" dirty="0"/>
              <a:t>D</a:t>
            </a:r>
            <a:r>
              <a:rPr lang="en-CA" sz="2000" dirty="0" smtClean="0"/>
              <a:t>eaths through wars are in a state of long term decline.</a:t>
            </a:r>
            <a:endParaRPr lang="en-US" sz="2000" dirty="0" smtClean="0"/>
          </a:p>
          <a:p>
            <a:endParaRPr lang="en-US" sz="2000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07058" y="1556792"/>
            <a:ext cx="835292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en-CA" sz="2000" i="1" dirty="0" smtClean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Macroeconomics</a:t>
            </a:r>
            <a:r>
              <a:rPr lang="en-CA" sz="2000" dirty="0" smtClean="0">
                <a:solidFill>
                  <a:srgbClr val="0070C0"/>
                </a:solidFill>
              </a:rPr>
              <a:t> </a:t>
            </a:r>
            <a:r>
              <a:rPr lang="en-CA" sz="2000" dirty="0" smtClean="0"/>
              <a:t>studies the economy as a system in which feedbacks among sectors determine national output, employment and prices</a:t>
            </a:r>
          </a:p>
          <a:p>
            <a:endParaRPr lang="en-CA" sz="2000" dirty="0" smtClean="0">
              <a:solidFill>
                <a:srgbClr val="0070C0"/>
              </a:solidFill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en-CA" sz="2000" i="1" dirty="0" smtClean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Microeconomics</a:t>
            </a:r>
            <a:r>
              <a:rPr lang="en-CA" sz="2000" b="1" dirty="0" smtClean="0">
                <a:solidFill>
                  <a:srgbClr val="0070C0"/>
                </a:solidFill>
              </a:rPr>
              <a:t> </a:t>
            </a:r>
            <a:r>
              <a:rPr lang="en-CA" sz="2000" dirty="0" smtClean="0"/>
              <a:t>is the study of individual behavior in the context of </a:t>
            </a:r>
            <a:r>
              <a:rPr lang="en-CA" sz="2000" dirty="0" smtClean="0"/>
              <a:t>scarcity </a:t>
            </a:r>
            <a:r>
              <a:rPr lang="en-CA" sz="2000" dirty="0" smtClean="0">
                <a:solidFill>
                  <a:srgbClr val="FF0000"/>
                </a:solidFill>
              </a:rPr>
              <a:t>= price index</a:t>
            </a:r>
            <a:endParaRPr lang="en-CA" sz="2000" dirty="0" smtClean="0">
              <a:solidFill>
                <a:srgbClr val="FF0000"/>
              </a:solidFill>
            </a:endParaRPr>
          </a:p>
          <a:p>
            <a:endParaRPr lang="en-CA" sz="2000" dirty="0" smtClean="0">
              <a:solidFill>
                <a:srgbClr val="0070C0"/>
              </a:solidFill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en-CA" sz="2000" dirty="0" smtClean="0"/>
              <a:t>In a </a:t>
            </a:r>
            <a:r>
              <a:rPr lang="en-CA" sz="2000" i="1" dirty="0" smtClean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mixed economy</a:t>
            </a:r>
            <a:r>
              <a:rPr lang="en-CA" sz="2000" dirty="0" smtClean="0">
                <a:solidFill>
                  <a:srgbClr val="0070C0"/>
                </a:solidFill>
              </a:rPr>
              <a:t> </a:t>
            </a:r>
            <a:r>
              <a:rPr lang="en-CA" sz="2000" dirty="0" smtClean="0"/>
              <a:t>goods and services are supplied both by private suppliers and government</a:t>
            </a:r>
            <a:endParaRPr lang="en-US" sz="2000" dirty="0" smtClean="0"/>
          </a:p>
          <a:p>
            <a:endParaRPr lang="en-US" sz="2000" dirty="0" smtClean="0">
              <a:solidFill>
                <a:srgbClr val="0070C0"/>
              </a:solidFill>
            </a:endParaRPr>
          </a:p>
          <a:p>
            <a:endParaRPr lang="en-US" sz="2000" dirty="0" smtClean="0"/>
          </a:p>
          <a:p>
            <a:endParaRPr lang="en-US" sz="2000" dirty="0" smtClean="0"/>
          </a:p>
        </p:txBody>
      </p:sp>
      <p:sp>
        <p:nvSpPr>
          <p:cNvPr id="6" name="TextBox 5"/>
          <p:cNvSpPr txBox="1"/>
          <p:nvPr/>
        </p:nvSpPr>
        <p:spPr>
          <a:xfrm>
            <a:off x="683568" y="692696"/>
            <a:ext cx="79928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3600" dirty="0" smtClean="0">
                <a:solidFill>
                  <a:srgbClr val="FA7D19"/>
                </a:solidFill>
              </a:rPr>
              <a:t>Microeconomics and Macroeconomics</a:t>
            </a:r>
            <a:endParaRPr lang="en-CA" sz="3600" dirty="0">
              <a:solidFill>
                <a:srgbClr val="FA7D19"/>
              </a:solidFill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55576" y="1556792"/>
            <a:ext cx="7704856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itchFamily="34" charset="0"/>
              <a:buChar char="•"/>
            </a:pPr>
            <a:r>
              <a:rPr lang="en-US" sz="2000" dirty="0" smtClean="0"/>
              <a:t>Government is not an add-on to our economy.</a:t>
            </a:r>
          </a:p>
          <a:p>
            <a:endParaRPr lang="en-US" sz="2000" dirty="0" smtClean="0"/>
          </a:p>
          <a:p>
            <a:pPr marL="457200" indent="-457200">
              <a:buFont typeface="Arial" pitchFamily="34" charset="0"/>
              <a:buChar char="•"/>
            </a:pPr>
            <a:r>
              <a:rPr lang="en-US" sz="2000" dirty="0"/>
              <a:t>I</a:t>
            </a:r>
            <a:r>
              <a:rPr lang="en-US" sz="2000" dirty="0" smtClean="0"/>
              <a:t>t plays an integral role in regulating, redistributing and enforcing contracts. </a:t>
            </a:r>
          </a:p>
          <a:p>
            <a:endParaRPr lang="en-US" sz="2000" dirty="0" smtClean="0"/>
          </a:p>
          <a:p>
            <a:pPr marL="457200" indent="-457200">
              <a:buFont typeface="Arial" pitchFamily="34" charset="0"/>
              <a:buChar char="•"/>
            </a:pPr>
            <a:r>
              <a:rPr lang="en-US" sz="2000" dirty="0" smtClean="0"/>
              <a:t>Without this legal structure the private sector could decline into a state of Hobbesian anarchy</a:t>
            </a:r>
          </a:p>
          <a:p>
            <a:endParaRPr lang="en-US" sz="2000" i="1" dirty="0">
              <a:solidFill>
                <a:srgbClr val="3E5D78"/>
              </a:solidFill>
            </a:endParaRPr>
          </a:p>
          <a:p>
            <a:endParaRPr lang="en-US" sz="2000" i="1" dirty="0" smtClean="0">
              <a:solidFill>
                <a:srgbClr val="3E5D78"/>
              </a:solidFill>
            </a:endParaRPr>
          </a:p>
          <a:p>
            <a:endParaRPr lang="en-US" sz="2000" i="1" dirty="0">
              <a:solidFill>
                <a:srgbClr val="3E5D78"/>
              </a:solidFill>
            </a:endParaRPr>
          </a:p>
          <a:p>
            <a:r>
              <a:rPr lang="en-US" sz="2000" i="1" dirty="0" smtClean="0">
                <a:solidFill>
                  <a:srgbClr val="3E5D78"/>
                </a:solidFill>
              </a:rPr>
              <a:t>Example</a:t>
            </a:r>
            <a:r>
              <a:rPr lang="en-US" sz="2000" dirty="0" smtClean="0">
                <a:solidFill>
                  <a:srgbClr val="3E5D78"/>
                </a:solidFill>
              </a:rPr>
              <a:t>:</a:t>
            </a:r>
            <a:r>
              <a:rPr lang="en-US" sz="2000" dirty="0" smtClean="0"/>
              <a:t> Congo in the modern era</a:t>
            </a:r>
            <a:endParaRPr lang="en-US" sz="2000" dirty="0"/>
          </a:p>
        </p:txBody>
      </p:sp>
      <p:sp>
        <p:nvSpPr>
          <p:cNvPr id="3" name="TextBox 2"/>
          <p:cNvSpPr txBox="1"/>
          <p:nvPr/>
        </p:nvSpPr>
        <p:spPr>
          <a:xfrm>
            <a:off x="899592" y="488866"/>
            <a:ext cx="36004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 smtClean="0">
                <a:solidFill>
                  <a:srgbClr val="FA7D19"/>
                </a:solidFill>
              </a:rPr>
              <a:t>Government</a:t>
            </a:r>
            <a:endParaRPr lang="en-US" sz="4000" dirty="0">
              <a:solidFill>
                <a:srgbClr val="FA7D19"/>
              </a:solidFill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99592" y="1196752"/>
            <a:ext cx="7704856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itchFamily="34" charset="0"/>
              <a:buChar char="•"/>
            </a:pPr>
            <a:r>
              <a:rPr lang="en-US" sz="2000" dirty="0" smtClean="0"/>
              <a:t>Government influences the economy through monetary policy – the Bank of Canada</a:t>
            </a:r>
          </a:p>
          <a:p>
            <a:endParaRPr lang="en-US" sz="2000" dirty="0" smtClean="0"/>
          </a:p>
          <a:p>
            <a:pPr marL="457200" indent="-457200">
              <a:buFont typeface="Arial" pitchFamily="34" charset="0"/>
              <a:buChar char="•"/>
            </a:pPr>
            <a:r>
              <a:rPr lang="en-US" sz="2000" dirty="0"/>
              <a:t>I</a:t>
            </a:r>
            <a:r>
              <a:rPr lang="en-US" sz="2000" dirty="0" smtClean="0"/>
              <a:t>t influences the economy through its taxation and expenditure policies – fiscal policy </a:t>
            </a:r>
          </a:p>
          <a:p>
            <a:endParaRPr lang="en-US" sz="2000" dirty="0" smtClean="0"/>
          </a:p>
          <a:p>
            <a:pPr marL="457200" indent="-457200">
              <a:buFont typeface="Arial" pitchFamily="34" charset="0"/>
              <a:buChar char="•"/>
            </a:pPr>
            <a:r>
              <a:rPr lang="en-US" sz="2000" dirty="0" smtClean="0"/>
              <a:t>It regulates the economy through the imposition of standards and regulations</a:t>
            </a:r>
          </a:p>
          <a:p>
            <a:endParaRPr lang="en-US" sz="2000" dirty="0" smtClean="0"/>
          </a:p>
          <a:p>
            <a:pPr marL="457200" indent="-457200">
              <a:buFont typeface="Arial" pitchFamily="34" charset="0"/>
              <a:buChar char="•"/>
            </a:pPr>
            <a:r>
              <a:rPr lang="en-US" sz="2000" dirty="0" smtClean="0"/>
              <a:t>It can alter the degree of inequality through its taxation and transfer policies</a:t>
            </a:r>
            <a:endParaRPr lang="en-US" sz="2000" dirty="0"/>
          </a:p>
        </p:txBody>
      </p:sp>
      <p:sp>
        <p:nvSpPr>
          <p:cNvPr id="3" name="TextBox 2"/>
          <p:cNvSpPr txBox="1"/>
          <p:nvPr/>
        </p:nvSpPr>
        <p:spPr>
          <a:xfrm>
            <a:off x="899592" y="488866"/>
            <a:ext cx="61926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>
                <a:solidFill>
                  <a:srgbClr val="FA7D19"/>
                </a:solidFill>
              </a:rPr>
              <a:t>The Roles of Government</a:t>
            </a:r>
            <a:endParaRPr lang="en-US" sz="3600" dirty="0">
              <a:solidFill>
                <a:srgbClr val="FA7D1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812359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95536" y="476672"/>
            <a:ext cx="82809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3600" dirty="0" smtClean="0">
                <a:solidFill>
                  <a:srgbClr val="FA7D19"/>
                </a:solidFill>
              </a:rPr>
              <a:t>Understanding Economics </a:t>
            </a:r>
          </a:p>
          <a:p>
            <a:r>
              <a:rPr lang="en-CA" sz="3600" dirty="0" smtClean="0">
                <a:solidFill>
                  <a:srgbClr val="FA7D19"/>
                </a:solidFill>
              </a:rPr>
              <a:t>through the Use of Models</a:t>
            </a:r>
            <a:endParaRPr lang="en-US" sz="3600" dirty="0">
              <a:solidFill>
                <a:srgbClr val="FA7D19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46876" y="2060848"/>
            <a:ext cx="8064896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en-US" sz="2000" dirty="0" smtClean="0"/>
              <a:t>A</a:t>
            </a:r>
            <a:r>
              <a:rPr lang="en-CA" sz="2000" dirty="0" smtClean="0"/>
              <a:t> </a:t>
            </a:r>
            <a:r>
              <a:rPr lang="en-CA" sz="2000" i="1" dirty="0" smtClean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model</a:t>
            </a:r>
            <a:r>
              <a:rPr lang="en-CA" sz="2000" dirty="0" smtClean="0"/>
              <a:t> is a formalization of theory that facilitates scientific enquiry</a:t>
            </a:r>
          </a:p>
          <a:p>
            <a:endParaRPr lang="en-CA" sz="2000" dirty="0" smtClean="0"/>
          </a:p>
          <a:p>
            <a:pPr marL="342900" indent="-342900">
              <a:buFont typeface="Arial" pitchFamily="34" charset="0"/>
              <a:buChar char="•"/>
            </a:pPr>
            <a:r>
              <a:rPr lang="en-CA" sz="2000" dirty="0" smtClean="0"/>
              <a:t>A </a:t>
            </a:r>
            <a:r>
              <a:rPr lang="en-CA" sz="2000" i="1" dirty="0" smtClean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theory</a:t>
            </a:r>
            <a:r>
              <a:rPr lang="en-CA" sz="2000" b="1" dirty="0" smtClean="0"/>
              <a:t> </a:t>
            </a:r>
            <a:r>
              <a:rPr lang="en-CA" sz="2000" dirty="0" smtClean="0"/>
              <a:t>is a logical view of how things work, and is frequently formulated on the basis of observation</a:t>
            </a:r>
          </a:p>
          <a:p>
            <a:endParaRPr lang="en-CA" sz="2000" dirty="0" smtClean="0"/>
          </a:p>
          <a:p>
            <a:pPr marL="342900" indent="-342900">
              <a:buFont typeface="Arial" pitchFamily="34" charset="0"/>
              <a:buChar char="•"/>
            </a:pPr>
            <a:r>
              <a:rPr lang="en-CA" sz="2000" dirty="0" smtClean="0"/>
              <a:t>Frequently we transform theories into models and </a:t>
            </a:r>
            <a:r>
              <a:rPr lang="en-CA" sz="2000" i="1" dirty="0" smtClean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test the theories</a:t>
            </a:r>
            <a:r>
              <a:rPr lang="en-CA" sz="2000" b="1" dirty="0" smtClean="0">
                <a:solidFill>
                  <a:srgbClr val="3E5D78"/>
                </a:solidFill>
              </a:rPr>
              <a:t> </a:t>
            </a:r>
            <a:r>
              <a:rPr lang="en-CA" sz="2000" dirty="0" smtClean="0"/>
              <a:t>in this way by confronting them with data and statistical analysis ….  </a:t>
            </a:r>
          </a:p>
          <a:p>
            <a:pPr algn="r"/>
            <a:r>
              <a:rPr lang="en-CA" sz="2000" i="1" dirty="0" smtClean="0">
                <a:solidFill>
                  <a:srgbClr val="3E5D78"/>
                </a:solidFill>
              </a:rPr>
              <a:t>Examples</a:t>
            </a:r>
            <a:r>
              <a:rPr lang="en-CA" sz="2000" dirty="0" smtClean="0"/>
              <a:t> in chapter 2</a:t>
            </a:r>
            <a:endParaRPr lang="en-US" sz="2000" dirty="0" smtClean="0"/>
          </a:p>
          <a:p>
            <a:endParaRPr lang="en-US" sz="2000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39552" y="692696"/>
            <a:ext cx="82089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>
                <a:solidFill>
                  <a:srgbClr val="FA7D19"/>
                </a:solidFill>
              </a:rPr>
              <a:t>Markets, Trading and Opportunity Cost</a:t>
            </a:r>
            <a:endParaRPr lang="en-US" sz="3600" dirty="0">
              <a:solidFill>
                <a:srgbClr val="FA7D19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21675" y="1700808"/>
            <a:ext cx="7848872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en-US" sz="2000" i="1" dirty="0" smtClean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Markets</a:t>
            </a:r>
            <a:r>
              <a:rPr lang="en-US" sz="2000" dirty="0" smtClean="0"/>
              <a:t> are central to our economic lives – they permit us to trade, work efficiently and improve our living standards</a:t>
            </a:r>
          </a:p>
          <a:p>
            <a:endParaRPr lang="en-US" sz="2000" dirty="0" smtClean="0"/>
          </a:p>
          <a:p>
            <a:r>
              <a:rPr lang="en-US" sz="2000" dirty="0" smtClean="0"/>
              <a:t>	</a:t>
            </a:r>
            <a:r>
              <a:rPr lang="en-US" sz="2000" i="1" dirty="0" smtClean="0"/>
              <a:t>Example </a:t>
            </a:r>
            <a:r>
              <a:rPr lang="en-US" sz="2000" dirty="0" smtClean="0"/>
              <a:t>of Gardner and Plummer who are </a:t>
            </a:r>
            <a:r>
              <a:rPr lang="en-US" sz="2000" dirty="0" err="1" smtClean="0"/>
              <a:t>neighbours</a:t>
            </a:r>
            <a:r>
              <a:rPr lang="en-US" sz="2000" dirty="0" smtClean="0"/>
              <a:t>:</a:t>
            </a:r>
          </a:p>
          <a:p>
            <a:endParaRPr lang="en-US" sz="2000" dirty="0" smtClean="0"/>
          </a:p>
          <a:p>
            <a:pPr marL="342900" indent="-342900">
              <a:buFont typeface="Arial" pitchFamily="34" charset="0"/>
              <a:buChar char="•"/>
            </a:pPr>
            <a:r>
              <a:rPr lang="en-US" sz="2000" dirty="0" smtClean="0"/>
              <a:t>Trading skills ==</a:t>
            </a:r>
            <a:r>
              <a:rPr lang="en-US" sz="2000" dirty="0" smtClean="0">
                <a:sym typeface="Wingdings" pitchFamily="2" charset="2"/>
              </a:rPr>
              <a:t></a:t>
            </a:r>
            <a:r>
              <a:rPr lang="en-US" sz="2000" dirty="0" smtClean="0"/>
              <a:t>  market place</a:t>
            </a:r>
          </a:p>
          <a:p>
            <a:endParaRPr lang="en-US" sz="2000" dirty="0" smtClean="0"/>
          </a:p>
          <a:p>
            <a:pPr marL="342900" indent="-342900">
              <a:buFont typeface="Arial" pitchFamily="34" charset="0"/>
              <a:buChar char="•"/>
            </a:pPr>
            <a:r>
              <a:rPr lang="en-US" sz="2000" dirty="0" smtClean="0"/>
              <a:t>Let us take a </a:t>
            </a:r>
            <a:r>
              <a:rPr lang="en-US" sz="2000" i="1" dirty="0" smtClean="0"/>
              <a:t>numerical example</a:t>
            </a:r>
            <a:r>
              <a:rPr lang="en-US" sz="2000" dirty="0" smtClean="0"/>
              <a:t> that we can develop into a </a:t>
            </a:r>
            <a:r>
              <a:rPr lang="en-US" sz="2000" dirty="0" smtClean="0">
                <a:solidFill>
                  <a:srgbClr val="3E5D78"/>
                </a:solidFill>
              </a:rPr>
              <a:t>model of production and exchange.</a:t>
            </a:r>
            <a:r>
              <a:rPr lang="en-US" sz="2000" dirty="0" smtClean="0"/>
              <a:t> </a:t>
            </a:r>
            <a:endParaRPr lang="en-US" sz="2000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86157" y="431086"/>
            <a:ext cx="79208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3200" dirty="0">
                <a:solidFill>
                  <a:srgbClr val="FA7D19"/>
                </a:solidFill>
              </a:rPr>
              <a:t>A</a:t>
            </a:r>
            <a:r>
              <a:rPr lang="en-CA" sz="3200" dirty="0" smtClean="0">
                <a:solidFill>
                  <a:srgbClr val="FA7D19"/>
                </a:solidFill>
              </a:rPr>
              <a:t> Model of Exchange and Specialization</a:t>
            </a:r>
            <a:endParaRPr lang="en-US" sz="3200" dirty="0">
              <a:solidFill>
                <a:srgbClr val="FA7D19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71600" y="1988840"/>
            <a:ext cx="69127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539552" y="3789040"/>
            <a:ext cx="7776864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en-CA" sz="2000" dirty="0" smtClean="0"/>
              <a:t>Each producer has a time allocation of 36 hours</a:t>
            </a:r>
            <a:endParaRPr lang="en-CA" sz="2000" dirty="0"/>
          </a:p>
          <a:p>
            <a:endParaRPr lang="en-CA" sz="2000" b="1" dirty="0" smtClean="0"/>
          </a:p>
          <a:p>
            <a:pPr marL="342900" indent="-342900">
              <a:buFont typeface="Arial" pitchFamily="34" charset="0"/>
              <a:buChar char="•"/>
            </a:pPr>
            <a:r>
              <a:rPr lang="en-CA" sz="2000" dirty="0" smtClean="0"/>
              <a:t>By allocating total time to one activity, Amanda can produce 12F or 18V 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CA" sz="2000" dirty="0" smtClean="0"/>
              <a:t>Zoe can produce 18F or 9V</a:t>
            </a:r>
          </a:p>
          <a:p>
            <a:endParaRPr lang="en-CA" sz="2000" dirty="0" smtClean="0"/>
          </a:p>
          <a:p>
            <a:pPr marL="342900" indent="-342900">
              <a:buFont typeface="Arial" pitchFamily="34" charset="0"/>
              <a:buChar char="•"/>
            </a:pPr>
            <a:r>
              <a:rPr lang="en-CA" sz="2000" dirty="0" smtClean="0"/>
              <a:t>By splitting their time each person can also produce a combination of the two</a:t>
            </a:r>
            <a:endParaRPr lang="en-US" sz="2000" dirty="0"/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94747821"/>
              </p:ext>
            </p:extLst>
          </p:nvPr>
        </p:nvGraphicFramePr>
        <p:xfrm>
          <a:off x="482485" y="1047372"/>
          <a:ext cx="8136905" cy="27238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27381"/>
                <a:gridCol w="1627381"/>
                <a:gridCol w="1627381"/>
                <a:gridCol w="1627381"/>
                <a:gridCol w="1627381"/>
              </a:tblGrid>
              <a:tr h="370840">
                <a:tc gridSpan="5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CA" sz="2000" dirty="0" smtClean="0"/>
                        <a:t>Table 1.1 Production Possibilities in a Two-Person Economy</a:t>
                      </a:r>
                      <a:endParaRPr lang="en-US" sz="2000" dirty="0" smtClean="0"/>
                    </a:p>
                    <a:p>
                      <a:endParaRPr lang="en-CA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en-CA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81660" algn="l"/>
                          <a:tab pos="1163320" algn="l"/>
                          <a:tab pos="1744980" algn="l"/>
                          <a:tab pos="2326640" algn="l"/>
                          <a:tab pos="2908300" algn="l"/>
                          <a:tab pos="3489960" algn="l"/>
                          <a:tab pos="4071620" algn="l"/>
                          <a:tab pos="4653280" algn="l"/>
                          <a:tab pos="5234940" algn="l"/>
                          <a:tab pos="5816600" algn="l"/>
                          <a:tab pos="6398260" algn="l"/>
                          <a:tab pos="6979920" algn="l"/>
                          <a:tab pos="7561580" algn="l"/>
                          <a:tab pos="8143240" algn="l"/>
                          <a:tab pos="8724900" algn="l"/>
                          <a:tab pos="9306560" algn="l"/>
                        </a:tabLst>
                      </a:pPr>
                      <a:r>
                        <a:rPr lang="en-CA" sz="24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Hours/</a:t>
                      </a:r>
                      <a:endParaRPr lang="en-US" sz="2400" dirty="0">
                        <a:latin typeface="Gill Sans MT"/>
                        <a:ea typeface="STXinwe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81660" algn="l"/>
                          <a:tab pos="1163320" algn="l"/>
                          <a:tab pos="1744980" algn="l"/>
                          <a:tab pos="2326640" algn="l"/>
                          <a:tab pos="2908300" algn="l"/>
                          <a:tab pos="3489960" algn="l"/>
                          <a:tab pos="4071620" algn="l"/>
                          <a:tab pos="4653280" algn="l"/>
                          <a:tab pos="5234940" algn="l"/>
                          <a:tab pos="5816600" algn="l"/>
                          <a:tab pos="6398260" algn="l"/>
                          <a:tab pos="6979920" algn="l"/>
                          <a:tab pos="7561580" algn="l"/>
                          <a:tab pos="8143240" algn="l"/>
                          <a:tab pos="8724900" algn="l"/>
                          <a:tab pos="9306560" algn="l"/>
                        </a:tabLst>
                      </a:pPr>
                      <a:r>
                        <a:rPr lang="en-CA" sz="24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fish</a:t>
                      </a:r>
                      <a:endParaRPr lang="en-US" sz="2400" dirty="0">
                        <a:latin typeface="Gill Sans MT"/>
                        <a:ea typeface="STXinwe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81660" algn="l"/>
                          <a:tab pos="1163320" algn="l"/>
                          <a:tab pos="1744980" algn="l"/>
                          <a:tab pos="2326640" algn="l"/>
                          <a:tab pos="2908300" algn="l"/>
                          <a:tab pos="3489960" algn="l"/>
                          <a:tab pos="4071620" algn="l"/>
                          <a:tab pos="4653280" algn="l"/>
                          <a:tab pos="5234940" algn="l"/>
                          <a:tab pos="5816600" algn="l"/>
                          <a:tab pos="6398260" algn="l"/>
                          <a:tab pos="6979920" algn="l"/>
                          <a:tab pos="7561580" algn="l"/>
                          <a:tab pos="8143240" algn="l"/>
                          <a:tab pos="8724900" algn="l"/>
                          <a:tab pos="9306560" algn="l"/>
                        </a:tabLst>
                      </a:pPr>
                      <a:r>
                        <a:rPr lang="en-CA" sz="24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Hours/</a:t>
                      </a:r>
                      <a:endParaRPr lang="en-US" sz="2400" dirty="0">
                        <a:latin typeface="Gill Sans MT"/>
                        <a:ea typeface="STXinwe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81660" algn="l"/>
                          <a:tab pos="1163320" algn="l"/>
                          <a:tab pos="1744980" algn="l"/>
                          <a:tab pos="2326640" algn="l"/>
                          <a:tab pos="2908300" algn="l"/>
                          <a:tab pos="3489960" algn="l"/>
                          <a:tab pos="4071620" algn="l"/>
                          <a:tab pos="4653280" algn="l"/>
                          <a:tab pos="5234940" algn="l"/>
                          <a:tab pos="5816600" algn="l"/>
                          <a:tab pos="6398260" algn="l"/>
                          <a:tab pos="6979920" algn="l"/>
                          <a:tab pos="7561580" algn="l"/>
                          <a:tab pos="8143240" algn="l"/>
                          <a:tab pos="8724900" algn="l"/>
                          <a:tab pos="9306560" algn="l"/>
                        </a:tabLst>
                      </a:pPr>
                      <a:r>
                        <a:rPr lang="en-CA" sz="24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vegetable</a:t>
                      </a:r>
                      <a:endParaRPr lang="en-US" sz="2400" dirty="0">
                        <a:latin typeface="Gill Sans MT"/>
                        <a:ea typeface="STXinwe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81660" algn="l"/>
                          <a:tab pos="1163320" algn="l"/>
                          <a:tab pos="1744980" algn="l"/>
                          <a:tab pos="2326640" algn="l"/>
                          <a:tab pos="2908300" algn="l"/>
                          <a:tab pos="3489960" algn="l"/>
                          <a:tab pos="4071620" algn="l"/>
                          <a:tab pos="4653280" algn="l"/>
                          <a:tab pos="5234940" algn="l"/>
                          <a:tab pos="5816600" algn="l"/>
                          <a:tab pos="6398260" algn="l"/>
                          <a:tab pos="6979920" algn="l"/>
                          <a:tab pos="7561580" algn="l"/>
                          <a:tab pos="8143240" algn="l"/>
                          <a:tab pos="8724900" algn="l"/>
                          <a:tab pos="9306560" algn="l"/>
                        </a:tabLst>
                      </a:pPr>
                      <a:r>
                        <a:rPr lang="en-CA" sz="24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Fish production</a:t>
                      </a:r>
                      <a:endParaRPr lang="en-US" sz="2400" dirty="0">
                        <a:latin typeface="Gill Sans MT"/>
                        <a:ea typeface="STXinwe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81660" algn="l"/>
                          <a:tab pos="1163320" algn="l"/>
                          <a:tab pos="1744980" algn="l"/>
                          <a:tab pos="2326640" algn="l"/>
                          <a:tab pos="2908300" algn="l"/>
                          <a:tab pos="3489960" algn="l"/>
                          <a:tab pos="4071620" algn="l"/>
                          <a:tab pos="4653280" algn="l"/>
                          <a:tab pos="5234940" algn="l"/>
                          <a:tab pos="5816600" algn="l"/>
                          <a:tab pos="6398260" algn="l"/>
                          <a:tab pos="6979920" algn="l"/>
                          <a:tab pos="7561580" algn="l"/>
                          <a:tab pos="8143240" algn="l"/>
                          <a:tab pos="8724900" algn="l"/>
                          <a:tab pos="9306560" algn="l"/>
                        </a:tabLst>
                      </a:pPr>
                      <a:r>
                        <a:rPr lang="en-CA" sz="24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Vegetable production</a:t>
                      </a:r>
                      <a:endParaRPr lang="en-US" sz="2400" dirty="0">
                        <a:latin typeface="Gill Sans MT"/>
                        <a:ea typeface="STXinwe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CA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Amanda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81660" algn="l"/>
                          <a:tab pos="1163320" algn="l"/>
                          <a:tab pos="1744980" algn="l"/>
                          <a:tab pos="2326640" algn="l"/>
                          <a:tab pos="2908300" algn="l"/>
                          <a:tab pos="3489960" algn="l"/>
                          <a:tab pos="4071620" algn="l"/>
                          <a:tab pos="4653280" algn="l"/>
                          <a:tab pos="5234940" algn="l"/>
                          <a:tab pos="5816600" algn="l"/>
                          <a:tab pos="6398260" algn="l"/>
                          <a:tab pos="6979920" algn="l"/>
                          <a:tab pos="7561580" algn="l"/>
                          <a:tab pos="8143240" algn="l"/>
                          <a:tab pos="8724900" algn="l"/>
                          <a:tab pos="9306560" algn="l"/>
                        </a:tabLst>
                      </a:pPr>
                      <a:r>
                        <a:rPr lang="en-CA" sz="24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3</a:t>
                      </a:r>
                      <a:endParaRPr lang="en-US" sz="2400" dirty="0">
                        <a:latin typeface="Gill Sans MT"/>
                        <a:ea typeface="STXinwe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81660" algn="l"/>
                          <a:tab pos="1163320" algn="l"/>
                          <a:tab pos="1744980" algn="l"/>
                          <a:tab pos="2326640" algn="l"/>
                          <a:tab pos="2908300" algn="l"/>
                          <a:tab pos="3489960" algn="l"/>
                          <a:tab pos="4071620" algn="l"/>
                          <a:tab pos="4653280" algn="l"/>
                          <a:tab pos="5234940" algn="l"/>
                          <a:tab pos="5816600" algn="l"/>
                          <a:tab pos="6398260" algn="l"/>
                          <a:tab pos="6979920" algn="l"/>
                          <a:tab pos="7561580" algn="l"/>
                          <a:tab pos="8143240" algn="l"/>
                          <a:tab pos="8724900" algn="l"/>
                          <a:tab pos="9306560" algn="l"/>
                        </a:tabLst>
                      </a:pPr>
                      <a:r>
                        <a:rPr lang="en-CA" sz="24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2</a:t>
                      </a:r>
                      <a:endParaRPr lang="en-US" sz="2400" dirty="0">
                        <a:latin typeface="Gill Sans MT"/>
                        <a:ea typeface="STXinwe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81660" algn="l"/>
                          <a:tab pos="1163320" algn="l"/>
                          <a:tab pos="1744980" algn="l"/>
                          <a:tab pos="2326640" algn="l"/>
                          <a:tab pos="2908300" algn="l"/>
                          <a:tab pos="3489960" algn="l"/>
                          <a:tab pos="4071620" algn="l"/>
                          <a:tab pos="4653280" algn="l"/>
                          <a:tab pos="5234940" algn="l"/>
                          <a:tab pos="5816600" algn="l"/>
                          <a:tab pos="6398260" algn="l"/>
                          <a:tab pos="6979920" algn="l"/>
                          <a:tab pos="7561580" algn="l"/>
                          <a:tab pos="8143240" algn="l"/>
                          <a:tab pos="8724900" algn="l"/>
                          <a:tab pos="9306560" algn="l"/>
                        </a:tabLst>
                      </a:pPr>
                      <a:r>
                        <a:rPr lang="en-CA" sz="24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12</a:t>
                      </a:r>
                      <a:endParaRPr lang="en-US" sz="2400" dirty="0">
                        <a:latin typeface="Gill Sans MT"/>
                        <a:ea typeface="STXinwe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81660" algn="l"/>
                          <a:tab pos="1163320" algn="l"/>
                          <a:tab pos="1744980" algn="l"/>
                          <a:tab pos="2326640" algn="l"/>
                          <a:tab pos="2908300" algn="l"/>
                          <a:tab pos="3489960" algn="l"/>
                          <a:tab pos="4071620" algn="l"/>
                          <a:tab pos="4653280" algn="l"/>
                          <a:tab pos="5234940" algn="l"/>
                          <a:tab pos="5816600" algn="l"/>
                          <a:tab pos="6398260" algn="l"/>
                          <a:tab pos="6979920" algn="l"/>
                          <a:tab pos="7561580" algn="l"/>
                          <a:tab pos="8143240" algn="l"/>
                          <a:tab pos="8724900" algn="l"/>
                          <a:tab pos="9306560" algn="l"/>
                        </a:tabLst>
                      </a:pPr>
                      <a:r>
                        <a:rPr lang="en-CA" sz="24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18</a:t>
                      </a:r>
                      <a:endParaRPr lang="en-US" sz="2400" dirty="0">
                        <a:latin typeface="Gill Sans MT"/>
                        <a:ea typeface="STXinwe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Zoe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81660" algn="l"/>
                          <a:tab pos="1163320" algn="l"/>
                          <a:tab pos="1744980" algn="l"/>
                          <a:tab pos="2326640" algn="l"/>
                          <a:tab pos="2908300" algn="l"/>
                          <a:tab pos="3489960" algn="l"/>
                          <a:tab pos="4071620" algn="l"/>
                          <a:tab pos="4653280" algn="l"/>
                          <a:tab pos="5234940" algn="l"/>
                          <a:tab pos="5816600" algn="l"/>
                          <a:tab pos="6398260" algn="l"/>
                          <a:tab pos="6979920" algn="l"/>
                          <a:tab pos="7561580" algn="l"/>
                          <a:tab pos="8143240" algn="l"/>
                          <a:tab pos="8724900" algn="l"/>
                          <a:tab pos="9306560" algn="l"/>
                        </a:tabLst>
                      </a:pPr>
                      <a:r>
                        <a:rPr lang="en-CA" sz="24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2</a:t>
                      </a:r>
                      <a:endParaRPr lang="en-US" sz="2400" dirty="0">
                        <a:latin typeface="Gill Sans MT"/>
                        <a:ea typeface="STXinwe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81660" algn="l"/>
                          <a:tab pos="1163320" algn="l"/>
                          <a:tab pos="1744980" algn="l"/>
                          <a:tab pos="2326640" algn="l"/>
                          <a:tab pos="2908300" algn="l"/>
                          <a:tab pos="3489960" algn="l"/>
                          <a:tab pos="4071620" algn="l"/>
                          <a:tab pos="4653280" algn="l"/>
                          <a:tab pos="5234940" algn="l"/>
                          <a:tab pos="5816600" algn="l"/>
                          <a:tab pos="6398260" algn="l"/>
                          <a:tab pos="6979920" algn="l"/>
                          <a:tab pos="7561580" algn="l"/>
                          <a:tab pos="8143240" algn="l"/>
                          <a:tab pos="8724900" algn="l"/>
                          <a:tab pos="9306560" algn="l"/>
                        </a:tabLst>
                      </a:pPr>
                      <a:r>
                        <a:rPr lang="en-CA" sz="24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4</a:t>
                      </a:r>
                      <a:endParaRPr lang="en-US" sz="2400" dirty="0">
                        <a:latin typeface="Gill Sans MT"/>
                        <a:ea typeface="STXinwe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81660" algn="l"/>
                          <a:tab pos="1163320" algn="l"/>
                          <a:tab pos="1744980" algn="l"/>
                          <a:tab pos="2326640" algn="l"/>
                          <a:tab pos="2908300" algn="l"/>
                          <a:tab pos="3489960" algn="l"/>
                          <a:tab pos="4071620" algn="l"/>
                          <a:tab pos="4653280" algn="l"/>
                          <a:tab pos="5234940" algn="l"/>
                          <a:tab pos="5816600" algn="l"/>
                          <a:tab pos="6398260" algn="l"/>
                          <a:tab pos="6979920" algn="l"/>
                          <a:tab pos="7561580" algn="l"/>
                          <a:tab pos="8143240" algn="l"/>
                          <a:tab pos="8724900" algn="l"/>
                          <a:tab pos="9306560" algn="l"/>
                        </a:tabLst>
                      </a:pPr>
                      <a:r>
                        <a:rPr lang="en-CA" sz="24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18</a:t>
                      </a:r>
                      <a:endParaRPr lang="en-US" sz="2400" dirty="0">
                        <a:latin typeface="Gill Sans MT"/>
                        <a:ea typeface="STXinwe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581660" algn="l"/>
                          <a:tab pos="1163320" algn="l"/>
                          <a:tab pos="1744980" algn="l"/>
                          <a:tab pos="2326640" algn="l"/>
                          <a:tab pos="2908300" algn="l"/>
                          <a:tab pos="3489960" algn="l"/>
                          <a:tab pos="4071620" algn="l"/>
                          <a:tab pos="4653280" algn="l"/>
                          <a:tab pos="5234940" algn="l"/>
                          <a:tab pos="5816600" algn="l"/>
                          <a:tab pos="6398260" algn="l"/>
                          <a:tab pos="6979920" algn="l"/>
                          <a:tab pos="7561580" algn="l"/>
                          <a:tab pos="8143240" algn="l"/>
                          <a:tab pos="8724900" algn="l"/>
                          <a:tab pos="9306560" algn="l"/>
                        </a:tabLst>
                      </a:pPr>
                      <a:r>
                        <a:rPr lang="en-CA" sz="24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9</a:t>
                      </a:r>
                      <a:endParaRPr lang="en-US" sz="2400" dirty="0">
                        <a:latin typeface="Gill Sans MT"/>
                        <a:ea typeface="STXinwe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259632" y="548680"/>
            <a:ext cx="518457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 smtClean="0">
                <a:solidFill>
                  <a:srgbClr val="FA7D19"/>
                </a:solidFill>
              </a:rPr>
              <a:t>Opportunity Cost</a:t>
            </a:r>
            <a:endParaRPr lang="en-US" sz="4000" dirty="0">
              <a:solidFill>
                <a:srgbClr val="FA7D19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11560" y="1412776"/>
            <a:ext cx="8149247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The </a:t>
            </a:r>
            <a:r>
              <a:rPr lang="en-US" sz="2000" i="1" dirty="0" smtClean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opportunity cost</a:t>
            </a:r>
            <a:r>
              <a:rPr lang="en-US" sz="2000" dirty="0" smtClean="0">
                <a:solidFill>
                  <a:srgbClr val="0070C0"/>
                </a:solidFill>
              </a:rPr>
              <a:t> </a:t>
            </a:r>
            <a:r>
              <a:rPr lang="en-US" sz="2000" dirty="0" smtClean="0"/>
              <a:t>of a choice is what must be sacrificed when a choice is made</a:t>
            </a:r>
          </a:p>
          <a:p>
            <a:endParaRPr lang="en-US" sz="2000" dirty="0" smtClean="0"/>
          </a:p>
          <a:p>
            <a:pPr marL="342900" indent="-342900">
              <a:buFont typeface="Arial" pitchFamily="34" charset="0"/>
              <a:buChar char="•"/>
            </a:pPr>
            <a:r>
              <a:rPr lang="en-CA" sz="2000" dirty="0" smtClean="0"/>
              <a:t>Zoe’s opportunity cost is 1:2 </a:t>
            </a:r>
          </a:p>
          <a:p>
            <a:pPr marL="360000"/>
            <a:r>
              <a:rPr lang="en-CA" sz="2000" dirty="0" smtClean="0"/>
              <a:t>(1 unit of V for 2 units of F)</a:t>
            </a:r>
          </a:p>
          <a:p>
            <a:endParaRPr lang="en-CA" sz="2000" dirty="0" smtClean="0"/>
          </a:p>
          <a:p>
            <a:pPr marL="342900" indent="-342900">
              <a:buFont typeface="Arial" pitchFamily="34" charset="0"/>
              <a:buChar char="•"/>
            </a:pPr>
            <a:r>
              <a:rPr lang="en-CA" sz="2000" dirty="0" smtClean="0"/>
              <a:t>Amanda’s opportunity cost is 3:2</a:t>
            </a:r>
          </a:p>
          <a:p>
            <a:pPr marL="360000"/>
            <a:r>
              <a:rPr lang="en-CA" sz="2000" dirty="0" smtClean="0"/>
              <a:t>(18 units of V for 12 units of F) </a:t>
            </a:r>
          </a:p>
          <a:p>
            <a:pPr marL="360000"/>
            <a:endParaRPr lang="en-CA" sz="2000" dirty="0"/>
          </a:p>
          <a:p>
            <a:pPr marL="360000"/>
            <a:r>
              <a:rPr lang="en-CA" sz="2000" dirty="0" smtClean="0"/>
              <a:t>Opportunity cost is a constantly reoccurring concept in economics. Every good or service that uses resources for its production has an opportunity cost – the goods or services that could be produced with the resources used for the product in question</a:t>
            </a:r>
            <a:endParaRPr lang="en-US" sz="2000" dirty="0" smtClean="0"/>
          </a:p>
          <a:p>
            <a:endParaRPr lang="en-US" sz="2000" dirty="0" smtClean="0"/>
          </a:p>
          <a:p>
            <a:endParaRPr lang="en-US" sz="2000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18349" y="554777"/>
            <a:ext cx="41044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>
                <a:solidFill>
                  <a:srgbClr val="FA7D19"/>
                </a:solidFill>
              </a:rPr>
              <a:t>Specialization</a:t>
            </a:r>
            <a:endParaRPr lang="en-US" sz="3600" dirty="0">
              <a:solidFill>
                <a:srgbClr val="FA7D19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825181" y="2996952"/>
            <a:ext cx="7488832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000" dirty="0" smtClean="0"/>
          </a:p>
          <a:p>
            <a:pPr marL="342900" indent="-342900">
              <a:buFont typeface="Arial" pitchFamily="34" charset="0"/>
              <a:buChar char="•"/>
            </a:pPr>
            <a:r>
              <a:rPr lang="en-US" sz="2000" dirty="0" smtClean="0"/>
              <a:t>Amanda specializes in Vegetable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US" sz="2000" dirty="0" smtClean="0"/>
              <a:t>Zoe specializes in Fish</a:t>
            </a:r>
          </a:p>
          <a:p>
            <a:pPr marL="342900" indent="-342900">
              <a:buFont typeface="Arial" pitchFamily="34" charset="0"/>
              <a:buChar char="•"/>
            </a:pPr>
            <a:endParaRPr lang="en-US" sz="2000" dirty="0"/>
          </a:p>
          <a:p>
            <a:pPr marL="342900" indent="-342900">
              <a:buFont typeface="Arial" pitchFamily="34" charset="0"/>
              <a:buChar char="•"/>
            </a:pPr>
            <a:r>
              <a:rPr lang="en-US" sz="2000" dirty="0" smtClean="0"/>
              <a:t>We are about to develop our first </a:t>
            </a:r>
            <a:r>
              <a:rPr lang="en-US" sz="2000" i="1" dirty="0" smtClean="0">
                <a:solidFill>
                  <a:srgbClr val="3E5D78"/>
                </a:solidFill>
              </a:rPr>
              <a:t>graphical model</a:t>
            </a:r>
            <a:endParaRPr lang="en-US" sz="2000" i="1" dirty="0">
              <a:solidFill>
                <a:srgbClr val="3E5D78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115616" y="1484784"/>
            <a:ext cx="690796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dirty="0">
                <a:solidFill>
                  <a:srgbClr val="000000"/>
                </a:solidFill>
              </a:rPr>
              <a:t>Let’s now see what can happen as a result of each individual specializing in the production of the good where their opportunity cost dictates: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4"/>
          <p:cNvSpPr>
            <a:spLocks noGrp="1" noChangeArrowheads="1"/>
          </p:cNvSpPr>
          <p:nvPr>
            <p:ph type="title"/>
          </p:nvPr>
        </p:nvSpPr>
        <p:spPr>
          <a:xfrm>
            <a:off x="548443" y="133834"/>
            <a:ext cx="7451724" cy="878046"/>
          </a:xfrm>
        </p:spPr>
        <p:txBody>
          <a:bodyPr>
            <a:normAutofit/>
          </a:bodyPr>
          <a:lstStyle/>
          <a:p>
            <a:pPr eaLnBrk="1" hangingPunct="1"/>
            <a:r>
              <a:rPr lang="en-CA" sz="3600" dirty="0">
                <a:solidFill>
                  <a:srgbClr val="FA7D19"/>
                </a:solidFill>
              </a:rPr>
              <a:t>	</a:t>
            </a:r>
            <a:r>
              <a:rPr lang="en-CA" sz="3600" dirty="0" smtClean="0">
                <a:solidFill>
                  <a:srgbClr val="FA7D19"/>
                </a:solidFill>
              </a:rPr>
              <a:t>Absolute Advantage - Production</a:t>
            </a:r>
          </a:p>
        </p:txBody>
      </p:sp>
      <p:sp>
        <p:nvSpPr>
          <p:cNvPr id="2051" name="Line 5"/>
          <p:cNvSpPr>
            <a:spLocks noChangeShapeType="1"/>
          </p:cNvSpPr>
          <p:nvPr/>
        </p:nvSpPr>
        <p:spPr bwMode="auto">
          <a:xfrm>
            <a:off x="762448" y="1251405"/>
            <a:ext cx="0" cy="4392612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052" name="Line 6"/>
          <p:cNvSpPr>
            <a:spLocks noChangeShapeType="1"/>
          </p:cNvSpPr>
          <p:nvPr/>
        </p:nvSpPr>
        <p:spPr bwMode="auto">
          <a:xfrm flipV="1">
            <a:off x="762448" y="5645634"/>
            <a:ext cx="6419068" cy="3175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053" name="Line 7"/>
          <p:cNvSpPr>
            <a:spLocks noChangeShapeType="1"/>
          </p:cNvSpPr>
          <p:nvPr/>
        </p:nvSpPr>
        <p:spPr bwMode="auto">
          <a:xfrm>
            <a:off x="769913" y="1390591"/>
            <a:ext cx="3240088" cy="4248150"/>
          </a:xfrm>
          <a:prstGeom prst="line">
            <a:avLst/>
          </a:prstGeom>
          <a:noFill/>
          <a:ln w="4445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054" name="Line 8"/>
          <p:cNvSpPr>
            <a:spLocks noChangeShapeType="1"/>
          </p:cNvSpPr>
          <p:nvPr/>
        </p:nvSpPr>
        <p:spPr bwMode="auto">
          <a:xfrm>
            <a:off x="762448" y="3393328"/>
            <a:ext cx="5400675" cy="2232025"/>
          </a:xfrm>
          <a:prstGeom prst="line">
            <a:avLst/>
          </a:prstGeom>
          <a:noFill/>
          <a:ln w="44450">
            <a:solidFill>
              <a:srgbClr val="00206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055" name="Text Box 9"/>
          <p:cNvSpPr txBox="1">
            <a:spLocks noChangeArrowheads="1"/>
          </p:cNvSpPr>
          <p:nvPr/>
        </p:nvSpPr>
        <p:spPr bwMode="auto">
          <a:xfrm>
            <a:off x="180754" y="1269880"/>
            <a:ext cx="576262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CA" dirty="0">
                <a:solidFill>
                  <a:srgbClr val="000000"/>
                </a:solidFill>
              </a:rPr>
              <a:t>18</a:t>
            </a:r>
          </a:p>
        </p:txBody>
      </p:sp>
      <p:sp>
        <p:nvSpPr>
          <p:cNvPr id="2056" name="Text Box 10"/>
          <p:cNvSpPr txBox="1">
            <a:spLocks noChangeArrowheads="1"/>
          </p:cNvSpPr>
          <p:nvPr/>
        </p:nvSpPr>
        <p:spPr bwMode="auto">
          <a:xfrm>
            <a:off x="318418" y="3247656"/>
            <a:ext cx="36036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CA" dirty="0">
                <a:solidFill>
                  <a:srgbClr val="000000"/>
                </a:solidFill>
              </a:rPr>
              <a:t>9</a:t>
            </a:r>
          </a:p>
        </p:txBody>
      </p:sp>
      <p:sp>
        <p:nvSpPr>
          <p:cNvPr id="2057" name="Text Box 11"/>
          <p:cNvSpPr txBox="1">
            <a:spLocks noChangeArrowheads="1"/>
          </p:cNvSpPr>
          <p:nvPr/>
        </p:nvSpPr>
        <p:spPr bwMode="auto">
          <a:xfrm>
            <a:off x="3899820" y="5225184"/>
            <a:ext cx="57675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CA" dirty="0">
                <a:solidFill>
                  <a:srgbClr val="000000"/>
                </a:solidFill>
              </a:rPr>
              <a:t>12</a:t>
            </a:r>
          </a:p>
        </p:txBody>
      </p:sp>
      <p:sp>
        <p:nvSpPr>
          <p:cNvPr id="2058" name="Text Box 12"/>
          <p:cNvSpPr txBox="1">
            <a:spLocks noChangeArrowheads="1"/>
          </p:cNvSpPr>
          <p:nvPr/>
        </p:nvSpPr>
        <p:spPr bwMode="auto">
          <a:xfrm>
            <a:off x="6040832" y="5221262"/>
            <a:ext cx="575469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CA" dirty="0">
                <a:solidFill>
                  <a:srgbClr val="000000"/>
                </a:solidFill>
              </a:rPr>
              <a:t>18</a:t>
            </a:r>
          </a:p>
        </p:txBody>
      </p:sp>
      <p:sp>
        <p:nvSpPr>
          <p:cNvPr id="2059" name="Text Box 13"/>
          <p:cNvSpPr txBox="1">
            <a:spLocks noChangeArrowheads="1"/>
          </p:cNvSpPr>
          <p:nvPr/>
        </p:nvSpPr>
        <p:spPr bwMode="auto">
          <a:xfrm>
            <a:off x="2195757" y="3314611"/>
            <a:ext cx="886594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CA" dirty="0" smtClean="0">
                <a:solidFill>
                  <a:srgbClr val="000000"/>
                </a:solidFill>
              </a:rPr>
              <a:t>*  6,9</a:t>
            </a:r>
            <a:endParaRPr lang="en-CA" dirty="0">
              <a:solidFill>
                <a:srgbClr val="000000"/>
              </a:solidFill>
            </a:endParaRPr>
          </a:p>
        </p:txBody>
      </p:sp>
      <p:sp>
        <p:nvSpPr>
          <p:cNvPr id="2060" name="Text Box 14"/>
          <p:cNvSpPr txBox="1">
            <a:spLocks noChangeArrowheads="1"/>
          </p:cNvSpPr>
          <p:nvPr/>
        </p:nvSpPr>
        <p:spPr bwMode="auto">
          <a:xfrm>
            <a:off x="2159964" y="4218325"/>
            <a:ext cx="1178152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CA" dirty="0" smtClean="0">
                <a:solidFill>
                  <a:srgbClr val="000000"/>
                </a:solidFill>
              </a:rPr>
              <a:t> 9,4.5 *</a:t>
            </a:r>
            <a:endParaRPr lang="en-CA" dirty="0">
              <a:solidFill>
                <a:srgbClr val="000000"/>
              </a:solidFill>
            </a:endParaRPr>
          </a:p>
        </p:txBody>
      </p:sp>
      <p:sp>
        <p:nvSpPr>
          <p:cNvPr id="2066" name="Text Box 20"/>
          <p:cNvSpPr txBox="1">
            <a:spLocks noChangeArrowheads="1"/>
          </p:cNvSpPr>
          <p:nvPr/>
        </p:nvSpPr>
        <p:spPr bwMode="auto">
          <a:xfrm>
            <a:off x="318418" y="775851"/>
            <a:ext cx="1547813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CA" sz="2000" dirty="0">
                <a:solidFill>
                  <a:srgbClr val="000000"/>
                </a:solidFill>
              </a:rPr>
              <a:t>Vegetable</a:t>
            </a:r>
          </a:p>
        </p:txBody>
      </p:sp>
      <p:sp>
        <p:nvSpPr>
          <p:cNvPr id="2067" name="Text Box 21"/>
          <p:cNvSpPr txBox="1">
            <a:spLocks noChangeArrowheads="1"/>
          </p:cNvSpPr>
          <p:nvPr/>
        </p:nvSpPr>
        <p:spPr bwMode="auto">
          <a:xfrm>
            <a:off x="6635376" y="5176516"/>
            <a:ext cx="792684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CA" sz="2000" dirty="0">
                <a:solidFill>
                  <a:srgbClr val="000000"/>
                </a:solidFill>
              </a:rPr>
              <a:t>Fish</a:t>
            </a:r>
          </a:p>
        </p:txBody>
      </p:sp>
      <p:sp>
        <p:nvSpPr>
          <p:cNvPr id="2068" name="Text Box 22"/>
          <p:cNvSpPr txBox="1">
            <a:spLocks noChangeArrowheads="1"/>
          </p:cNvSpPr>
          <p:nvPr/>
        </p:nvSpPr>
        <p:spPr bwMode="auto">
          <a:xfrm>
            <a:off x="865893" y="3934600"/>
            <a:ext cx="1471724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CA" dirty="0">
                <a:solidFill>
                  <a:srgbClr val="000000"/>
                </a:solidFill>
              </a:rPr>
              <a:t>Zoe’s PPF</a:t>
            </a:r>
          </a:p>
        </p:txBody>
      </p:sp>
      <p:sp>
        <p:nvSpPr>
          <p:cNvPr id="2069" name="Text Box 23"/>
          <p:cNvSpPr txBox="1">
            <a:spLocks noChangeArrowheads="1"/>
          </p:cNvSpPr>
          <p:nvPr/>
        </p:nvSpPr>
        <p:spPr bwMode="auto">
          <a:xfrm>
            <a:off x="1477961" y="2189787"/>
            <a:ext cx="225425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CA" dirty="0">
                <a:solidFill>
                  <a:srgbClr val="000000"/>
                </a:solidFill>
              </a:rPr>
              <a:t>Amanda’s PPF</a:t>
            </a:r>
          </a:p>
        </p:txBody>
      </p:sp>
      <p:sp>
        <p:nvSpPr>
          <p:cNvPr id="2070" name="TextBox 21"/>
          <p:cNvSpPr txBox="1">
            <a:spLocks noChangeArrowheads="1"/>
          </p:cNvSpPr>
          <p:nvPr/>
        </p:nvSpPr>
        <p:spPr bwMode="auto">
          <a:xfrm>
            <a:off x="407412" y="5805264"/>
            <a:ext cx="8413060" cy="92333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xtLst/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US" dirty="0">
                <a:solidFill>
                  <a:schemeClr val="bg1"/>
                </a:solidFill>
              </a:rPr>
              <a:t>Amanda’s initial </a:t>
            </a:r>
            <a:r>
              <a:rPr lang="en-US" dirty="0" smtClean="0">
                <a:solidFill>
                  <a:schemeClr val="bg1"/>
                </a:solidFill>
              </a:rPr>
              <a:t>consumption </a:t>
            </a:r>
            <a:r>
              <a:rPr lang="en-US" dirty="0">
                <a:solidFill>
                  <a:schemeClr val="bg1"/>
                </a:solidFill>
              </a:rPr>
              <a:t>is {6, 9} and Zoe’s is {9, 4.5}. With specialization </a:t>
            </a:r>
            <a:r>
              <a:rPr lang="en-US" dirty="0" smtClean="0">
                <a:solidFill>
                  <a:schemeClr val="bg1"/>
                </a:solidFill>
              </a:rPr>
              <a:t>they can produce a greater total {18, 18} than when operating individually. Hence, if they trade, after specializing, they each have the </a:t>
            </a:r>
            <a:r>
              <a:rPr lang="en-US" u="sng" dirty="0" smtClean="0">
                <a:solidFill>
                  <a:schemeClr val="bg1"/>
                </a:solidFill>
              </a:rPr>
              <a:t>potential</a:t>
            </a:r>
            <a:r>
              <a:rPr lang="en-US" dirty="0" smtClean="0">
                <a:solidFill>
                  <a:schemeClr val="bg1"/>
                </a:solidFill>
              </a:rPr>
              <a:t> to consume more. 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2071" name="TextBox 22"/>
          <p:cNvSpPr txBox="1">
            <a:spLocks noChangeArrowheads="1"/>
          </p:cNvSpPr>
          <p:nvPr/>
        </p:nvSpPr>
        <p:spPr bwMode="auto">
          <a:xfrm>
            <a:off x="2195757" y="1241108"/>
            <a:ext cx="2078548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US" dirty="0">
                <a:solidFill>
                  <a:srgbClr val="000000"/>
                </a:solidFill>
              </a:rPr>
              <a:t>Amanda specializes</a:t>
            </a:r>
          </a:p>
        </p:txBody>
      </p:sp>
      <p:cxnSp>
        <p:nvCxnSpPr>
          <p:cNvPr id="25" name="Straight Arrow Connector 24"/>
          <p:cNvCxnSpPr/>
          <p:nvPr/>
        </p:nvCxnSpPr>
        <p:spPr>
          <a:xfrm flipH="1">
            <a:off x="865893" y="1357702"/>
            <a:ext cx="1224135" cy="29334"/>
          </a:xfrm>
          <a:prstGeom prst="straightConnector1">
            <a:avLst/>
          </a:prstGeom>
          <a:ln w="127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73" name="TextBox 25"/>
          <p:cNvSpPr txBox="1">
            <a:spLocks noChangeArrowheads="1"/>
          </p:cNvSpPr>
          <p:nvPr/>
        </p:nvSpPr>
        <p:spPr bwMode="auto">
          <a:xfrm>
            <a:off x="5550334" y="4227045"/>
            <a:ext cx="2170084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US" dirty="0">
                <a:solidFill>
                  <a:srgbClr val="000000"/>
                </a:solidFill>
              </a:rPr>
              <a:t>Zoe specializes</a:t>
            </a:r>
          </a:p>
        </p:txBody>
      </p:sp>
      <p:cxnSp>
        <p:nvCxnSpPr>
          <p:cNvPr id="28" name="Straight Arrow Connector 27"/>
          <p:cNvCxnSpPr>
            <a:endCxn id="2058" idx="1"/>
          </p:cNvCxnSpPr>
          <p:nvPr/>
        </p:nvCxnSpPr>
        <p:spPr>
          <a:xfrm>
            <a:off x="5928903" y="4627155"/>
            <a:ext cx="111929" cy="778773"/>
          </a:xfrm>
          <a:prstGeom prst="straightConnector1">
            <a:avLst/>
          </a:prstGeom>
          <a:ln w="127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Box 1"/>
          <p:cNvSpPr txBox="1"/>
          <p:nvPr/>
        </p:nvSpPr>
        <p:spPr>
          <a:xfrm>
            <a:off x="4667787" y="2035899"/>
            <a:ext cx="29906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 smtClean="0">
                <a:solidFill>
                  <a:srgbClr val="000000"/>
                </a:solidFill>
              </a:rPr>
              <a:t>Amanda’s assumed initial consumption</a:t>
            </a: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058926" y="3580657"/>
            <a:ext cx="23818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 smtClean="0">
                <a:solidFill>
                  <a:srgbClr val="000000"/>
                </a:solidFill>
              </a:rPr>
              <a:t>Zoe’s assumed initial consumption</a:t>
            </a:r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12" name="Straight Arrow Connector 11"/>
          <p:cNvCxnSpPr/>
          <p:nvPr/>
        </p:nvCxnSpPr>
        <p:spPr>
          <a:xfrm flipH="1">
            <a:off x="3035571" y="2743785"/>
            <a:ext cx="1441007" cy="570826"/>
          </a:xfrm>
          <a:prstGeom prst="straightConnector1">
            <a:avLst/>
          </a:prstGeom>
          <a:ln w="127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Arrow Connector 4"/>
          <p:cNvCxnSpPr/>
          <p:nvPr/>
        </p:nvCxnSpPr>
        <p:spPr>
          <a:xfrm flipH="1">
            <a:off x="3082351" y="3934600"/>
            <a:ext cx="817469" cy="292445"/>
          </a:xfrm>
          <a:prstGeom prst="straightConnector1">
            <a:avLst/>
          </a:prstGeom>
          <a:ln w="127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2040788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0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0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0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0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0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0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0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0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3" grpId="0" animBg="1"/>
      <p:bldP spid="2054" grpId="0" animBg="1"/>
      <p:bldP spid="2055" grpId="0"/>
      <p:bldP spid="2056" grpId="0"/>
      <p:bldP spid="2057" grpId="0"/>
      <p:bldP spid="2058" grpId="0"/>
      <p:bldP spid="2059" grpId="0"/>
      <p:bldP spid="2060" grpId="0"/>
      <p:bldP spid="2068" grpId="0"/>
      <p:bldP spid="2069" grpId="0"/>
      <p:bldP spid="2070" grpId="0" animBg="1"/>
      <p:bldP spid="2071" grpId="0"/>
      <p:bldP spid="2073" grpId="0"/>
      <p:bldP spid="2" grpId="0"/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99592" y="609905"/>
            <a:ext cx="7272808" cy="990600"/>
          </a:xfrm>
        </p:spPr>
        <p:txBody>
          <a:bodyPr>
            <a:noAutofit/>
          </a:bodyPr>
          <a:lstStyle/>
          <a:p>
            <a:r>
              <a:rPr lang="en-US" sz="3600" dirty="0" smtClean="0">
                <a:solidFill>
                  <a:srgbClr val="FA7D19"/>
                </a:solidFill>
              </a:rPr>
              <a:t>From Production to Consumption</a:t>
            </a:r>
            <a:endParaRPr lang="en-CA" sz="3600" dirty="0">
              <a:solidFill>
                <a:srgbClr val="FA7D19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899592" y="1628800"/>
            <a:ext cx="741682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Let us see how specialization, that  produces more output can translate into more </a:t>
            </a:r>
            <a:r>
              <a:rPr lang="en-US" sz="2000" u="sng" dirty="0" smtClean="0"/>
              <a:t>consumption</a:t>
            </a:r>
            <a:r>
              <a:rPr lang="en-US" sz="2000" dirty="0" smtClean="0"/>
              <a:t>. It is consumption rather than production which is of ultimate interest</a:t>
            </a:r>
            <a:endParaRPr lang="en-US" sz="2000" u="sng" dirty="0" smtClean="0"/>
          </a:p>
          <a:p>
            <a:endParaRPr lang="en-US" sz="2000" dirty="0"/>
          </a:p>
        </p:txBody>
      </p:sp>
      <p:sp>
        <p:nvSpPr>
          <p:cNvPr id="4" name="TextBox 3"/>
          <p:cNvSpPr txBox="1"/>
          <p:nvPr/>
        </p:nvSpPr>
        <p:spPr>
          <a:xfrm>
            <a:off x="899592" y="3567792"/>
            <a:ext cx="662473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dirty="0">
                <a:solidFill>
                  <a:srgbClr val="000000"/>
                </a:solidFill>
              </a:rPr>
              <a:t>First they must decide upon a rate at which to exchange the two goods:</a:t>
            </a:r>
          </a:p>
          <a:p>
            <a:pPr lvl="0"/>
            <a:endParaRPr lang="en-US" sz="2000" dirty="0">
              <a:solidFill>
                <a:srgbClr val="000000"/>
              </a:solidFill>
            </a:endParaRPr>
          </a:p>
          <a:p>
            <a:pPr marL="342900" lvl="0" indent="-342900">
              <a:buFont typeface="Arial" pitchFamily="34" charset="0"/>
              <a:buChar char="•"/>
            </a:pPr>
            <a:r>
              <a:rPr lang="en-US" sz="2000" dirty="0">
                <a:solidFill>
                  <a:srgbClr val="000000"/>
                </a:solidFill>
              </a:rPr>
              <a:t>If each individual is to benefit this rate should lie between their individual rates of transformation. To </a:t>
            </a:r>
            <a:r>
              <a:rPr lang="en-US" sz="2000" dirty="0" smtClean="0">
                <a:solidFill>
                  <a:srgbClr val="000000"/>
                </a:solidFill>
              </a:rPr>
              <a:t>illustrate: </a:t>
            </a:r>
            <a:r>
              <a:rPr lang="en-US" sz="2000" dirty="0">
                <a:solidFill>
                  <a:srgbClr val="000000"/>
                </a:solidFill>
              </a:rPr>
              <a:t>suppose they exchange at a rate of 1:1</a:t>
            </a:r>
            <a:endParaRPr lang="en-CA" sz="20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644863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4"/>
          <p:cNvSpPr>
            <a:spLocks noGrp="1" noChangeArrowheads="1"/>
          </p:cNvSpPr>
          <p:nvPr>
            <p:ph type="title"/>
          </p:nvPr>
        </p:nvSpPr>
        <p:spPr>
          <a:xfrm>
            <a:off x="1027746" y="260037"/>
            <a:ext cx="7648710" cy="778098"/>
          </a:xfrm>
        </p:spPr>
        <p:txBody>
          <a:bodyPr>
            <a:noAutofit/>
          </a:bodyPr>
          <a:lstStyle/>
          <a:p>
            <a:pPr eaLnBrk="1" hangingPunct="1"/>
            <a:r>
              <a:rPr lang="en-CA" sz="3600" dirty="0" smtClean="0">
                <a:solidFill>
                  <a:srgbClr val="FA7D19"/>
                </a:solidFill>
              </a:rPr>
              <a:t> Absolute Advantage - Consumption</a:t>
            </a:r>
          </a:p>
        </p:txBody>
      </p:sp>
      <p:sp>
        <p:nvSpPr>
          <p:cNvPr id="2051" name="Line 5"/>
          <p:cNvSpPr>
            <a:spLocks noChangeShapeType="1"/>
          </p:cNvSpPr>
          <p:nvPr/>
        </p:nvSpPr>
        <p:spPr bwMode="auto">
          <a:xfrm>
            <a:off x="801750" y="1557338"/>
            <a:ext cx="0" cy="4392612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052" name="Line 6"/>
          <p:cNvSpPr>
            <a:spLocks noChangeShapeType="1"/>
          </p:cNvSpPr>
          <p:nvPr/>
        </p:nvSpPr>
        <p:spPr bwMode="auto">
          <a:xfrm>
            <a:off x="801750" y="5949950"/>
            <a:ext cx="575945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055" name="Text Box 9"/>
          <p:cNvSpPr txBox="1">
            <a:spLocks noChangeArrowheads="1"/>
          </p:cNvSpPr>
          <p:nvPr/>
        </p:nvSpPr>
        <p:spPr bwMode="auto">
          <a:xfrm>
            <a:off x="251520" y="1657351"/>
            <a:ext cx="550230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CA" sz="2000" dirty="0">
                <a:solidFill>
                  <a:srgbClr val="000000"/>
                </a:solidFill>
              </a:rPr>
              <a:t>18</a:t>
            </a:r>
          </a:p>
        </p:txBody>
      </p:sp>
      <p:sp>
        <p:nvSpPr>
          <p:cNvPr id="2058" name="Text Box 12"/>
          <p:cNvSpPr txBox="1">
            <a:spLocks noChangeArrowheads="1"/>
          </p:cNvSpPr>
          <p:nvPr/>
        </p:nvSpPr>
        <p:spPr bwMode="auto">
          <a:xfrm>
            <a:off x="6129400" y="5602486"/>
            <a:ext cx="530832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CA" sz="2000" dirty="0">
                <a:solidFill>
                  <a:srgbClr val="000000"/>
                </a:solidFill>
              </a:rPr>
              <a:t>18</a:t>
            </a:r>
          </a:p>
        </p:txBody>
      </p:sp>
      <p:sp>
        <p:nvSpPr>
          <p:cNvPr id="2062" name="Text Box 16"/>
          <p:cNvSpPr txBox="1">
            <a:spLocks noChangeArrowheads="1"/>
          </p:cNvSpPr>
          <p:nvPr/>
        </p:nvSpPr>
        <p:spPr bwMode="auto">
          <a:xfrm>
            <a:off x="3129995" y="3312537"/>
            <a:ext cx="84493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CA" dirty="0">
                <a:solidFill>
                  <a:srgbClr val="000000"/>
                </a:solidFill>
              </a:rPr>
              <a:t>8,10</a:t>
            </a:r>
          </a:p>
        </p:txBody>
      </p:sp>
      <p:sp>
        <p:nvSpPr>
          <p:cNvPr id="2064" name="Text Box 18"/>
          <p:cNvSpPr txBox="1">
            <a:spLocks noChangeArrowheads="1"/>
          </p:cNvSpPr>
          <p:nvPr/>
        </p:nvSpPr>
        <p:spPr bwMode="auto">
          <a:xfrm>
            <a:off x="3965401" y="3848974"/>
            <a:ext cx="817116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CA" dirty="0">
                <a:solidFill>
                  <a:srgbClr val="000000"/>
                </a:solidFill>
              </a:rPr>
              <a:t>10,8</a:t>
            </a:r>
          </a:p>
        </p:txBody>
      </p:sp>
      <p:sp>
        <p:nvSpPr>
          <p:cNvPr id="2065" name="Line 19"/>
          <p:cNvSpPr>
            <a:spLocks noChangeShapeType="1"/>
          </p:cNvSpPr>
          <p:nvPr/>
        </p:nvSpPr>
        <p:spPr bwMode="auto">
          <a:xfrm>
            <a:off x="815094" y="1665288"/>
            <a:ext cx="5400675" cy="4248150"/>
          </a:xfrm>
          <a:prstGeom prst="line">
            <a:avLst/>
          </a:prstGeom>
          <a:noFill/>
          <a:ln w="38100">
            <a:solidFill>
              <a:srgbClr val="7030A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066" name="Text Box 20"/>
          <p:cNvSpPr txBox="1">
            <a:spLocks noChangeArrowheads="1"/>
          </p:cNvSpPr>
          <p:nvPr/>
        </p:nvSpPr>
        <p:spPr bwMode="auto">
          <a:xfrm>
            <a:off x="96690" y="1038135"/>
            <a:ext cx="1862112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CA" sz="2000" dirty="0">
                <a:solidFill>
                  <a:srgbClr val="000000"/>
                </a:solidFill>
              </a:rPr>
              <a:t>Vegetable</a:t>
            </a:r>
          </a:p>
        </p:txBody>
      </p:sp>
      <p:sp>
        <p:nvSpPr>
          <p:cNvPr id="2067" name="Text Box 21"/>
          <p:cNvSpPr txBox="1">
            <a:spLocks noChangeArrowheads="1"/>
          </p:cNvSpPr>
          <p:nvPr/>
        </p:nvSpPr>
        <p:spPr bwMode="auto">
          <a:xfrm>
            <a:off x="6561200" y="5571708"/>
            <a:ext cx="936104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CA" sz="2000" dirty="0">
                <a:solidFill>
                  <a:srgbClr val="000000"/>
                </a:solidFill>
              </a:rPr>
              <a:t>Fish</a:t>
            </a:r>
          </a:p>
        </p:txBody>
      </p:sp>
      <p:sp>
        <p:nvSpPr>
          <p:cNvPr id="2069" name="Text Box 23"/>
          <p:cNvSpPr txBox="1">
            <a:spLocks noChangeArrowheads="1"/>
          </p:cNvSpPr>
          <p:nvPr/>
        </p:nvSpPr>
        <p:spPr bwMode="auto">
          <a:xfrm>
            <a:off x="923628" y="3674289"/>
            <a:ext cx="2532770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CA" sz="1600" dirty="0">
                <a:solidFill>
                  <a:srgbClr val="000000"/>
                </a:solidFill>
              </a:rPr>
              <a:t>Amanda’s  </a:t>
            </a:r>
            <a:r>
              <a:rPr lang="en-CA" sz="1600" dirty="0" smtClean="0">
                <a:solidFill>
                  <a:srgbClr val="000000"/>
                </a:solidFill>
              </a:rPr>
              <a:t>initial consumption = {6, 9}</a:t>
            </a:r>
          </a:p>
          <a:p>
            <a:pPr eaLnBrk="1" hangingPunct="1">
              <a:spcBef>
                <a:spcPct val="50000"/>
              </a:spcBef>
            </a:pPr>
            <a:r>
              <a:rPr lang="en-CA" sz="1600" dirty="0">
                <a:solidFill>
                  <a:srgbClr val="000000"/>
                </a:solidFill>
              </a:rPr>
              <a:t>Zoe’s initial consumption = {9, 4.5</a:t>
            </a:r>
            <a:r>
              <a:rPr lang="en-CA" sz="1600" dirty="0" smtClean="0">
                <a:solidFill>
                  <a:srgbClr val="000000"/>
                </a:solidFill>
              </a:rPr>
              <a:t>}</a:t>
            </a:r>
          </a:p>
          <a:p>
            <a:pPr eaLnBrk="1" hangingPunct="1">
              <a:spcBef>
                <a:spcPct val="50000"/>
              </a:spcBef>
            </a:pPr>
            <a:r>
              <a:rPr lang="en-CA" sz="1600" dirty="0" smtClean="0">
                <a:solidFill>
                  <a:srgbClr val="000000"/>
                </a:solidFill>
              </a:rPr>
              <a:t>Total ={15, 13.5}</a:t>
            </a:r>
            <a:endParaRPr lang="en-CA" sz="1600" dirty="0">
              <a:solidFill>
                <a:srgbClr val="000000"/>
              </a:solidFill>
            </a:endParaRPr>
          </a:p>
          <a:p>
            <a:pPr eaLnBrk="1" hangingPunct="1">
              <a:spcBef>
                <a:spcPct val="50000"/>
              </a:spcBef>
            </a:pPr>
            <a:endParaRPr lang="en-CA" sz="1600" dirty="0">
              <a:solidFill>
                <a:srgbClr val="000000"/>
              </a:solidFill>
            </a:endParaRPr>
          </a:p>
        </p:txBody>
      </p:sp>
      <p:sp>
        <p:nvSpPr>
          <p:cNvPr id="2070" name="TextBox 21"/>
          <p:cNvSpPr txBox="1">
            <a:spLocks noChangeArrowheads="1"/>
          </p:cNvSpPr>
          <p:nvPr/>
        </p:nvSpPr>
        <p:spPr bwMode="auto">
          <a:xfrm>
            <a:off x="6229112" y="1942932"/>
            <a:ext cx="2807384" cy="2308324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xtLst/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US" dirty="0" smtClean="0">
                <a:solidFill>
                  <a:srgbClr val="000000"/>
                </a:solidFill>
              </a:rPr>
              <a:t>If </a:t>
            </a:r>
            <a:r>
              <a:rPr lang="en-US" dirty="0">
                <a:solidFill>
                  <a:srgbClr val="000000"/>
                </a:solidFill>
              </a:rPr>
              <a:t>Amanda trades 8V to Zoe in return for 8F Amanda moves </a:t>
            </a:r>
            <a:r>
              <a:rPr lang="en-US" dirty="0" smtClean="0">
                <a:solidFill>
                  <a:srgbClr val="000000"/>
                </a:solidFill>
              </a:rPr>
              <a:t>to the point {8</a:t>
            </a:r>
            <a:r>
              <a:rPr lang="en-US" dirty="0">
                <a:solidFill>
                  <a:srgbClr val="000000"/>
                </a:solidFill>
              </a:rPr>
              <a:t>, 10} and Zoe to </a:t>
            </a:r>
            <a:r>
              <a:rPr lang="en-US" dirty="0" smtClean="0">
                <a:solidFill>
                  <a:srgbClr val="000000"/>
                </a:solidFill>
              </a:rPr>
              <a:t>{</a:t>
            </a:r>
            <a:r>
              <a:rPr lang="en-US" dirty="0">
                <a:solidFill>
                  <a:srgbClr val="000000"/>
                </a:solidFill>
              </a:rPr>
              <a:t>10, 8}. Both </a:t>
            </a:r>
            <a:r>
              <a:rPr lang="en-US" dirty="0" smtClean="0">
                <a:solidFill>
                  <a:srgbClr val="000000"/>
                </a:solidFill>
              </a:rPr>
              <a:t>consume </a:t>
            </a:r>
            <a:r>
              <a:rPr lang="en-US" dirty="0">
                <a:solidFill>
                  <a:srgbClr val="000000"/>
                </a:solidFill>
              </a:rPr>
              <a:t>more </a:t>
            </a:r>
            <a:r>
              <a:rPr lang="en-US" dirty="0" smtClean="0">
                <a:solidFill>
                  <a:srgbClr val="000000"/>
                </a:solidFill>
              </a:rPr>
              <a:t>after specialization, relative to pre-specialization </a:t>
            </a: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071" name="TextBox 22"/>
          <p:cNvSpPr txBox="1">
            <a:spLocks noChangeArrowheads="1"/>
          </p:cNvSpPr>
          <p:nvPr/>
        </p:nvSpPr>
        <p:spPr bwMode="auto">
          <a:xfrm>
            <a:off x="1958802" y="1419295"/>
            <a:ext cx="201612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US" dirty="0">
                <a:solidFill>
                  <a:srgbClr val="000000"/>
                </a:solidFill>
              </a:rPr>
              <a:t>Amanda specializes</a:t>
            </a:r>
          </a:p>
        </p:txBody>
      </p:sp>
      <p:cxnSp>
        <p:nvCxnSpPr>
          <p:cNvPr id="25" name="Straight Arrow Connector 24"/>
          <p:cNvCxnSpPr/>
          <p:nvPr/>
        </p:nvCxnSpPr>
        <p:spPr>
          <a:xfrm flipH="1" flipV="1">
            <a:off x="923628" y="1665288"/>
            <a:ext cx="1081088" cy="215900"/>
          </a:xfrm>
          <a:prstGeom prst="straightConnector1">
            <a:avLst/>
          </a:prstGeom>
          <a:ln w="127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73" name="TextBox 25"/>
          <p:cNvSpPr txBox="1">
            <a:spLocks noChangeArrowheads="1"/>
          </p:cNvSpPr>
          <p:nvPr/>
        </p:nvSpPr>
        <p:spPr bwMode="auto">
          <a:xfrm>
            <a:off x="5802398" y="4430446"/>
            <a:ext cx="1517603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US" dirty="0">
                <a:solidFill>
                  <a:srgbClr val="000000"/>
                </a:solidFill>
              </a:rPr>
              <a:t>Zoe specializes</a:t>
            </a:r>
          </a:p>
        </p:txBody>
      </p:sp>
      <p:cxnSp>
        <p:nvCxnSpPr>
          <p:cNvPr id="28" name="Straight Arrow Connector 27"/>
          <p:cNvCxnSpPr/>
          <p:nvPr/>
        </p:nvCxnSpPr>
        <p:spPr>
          <a:xfrm>
            <a:off x="6212594" y="5138321"/>
            <a:ext cx="0" cy="433387"/>
          </a:xfrm>
          <a:prstGeom prst="straightConnector1">
            <a:avLst/>
          </a:prstGeom>
          <a:ln w="127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Box 1"/>
          <p:cNvSpPr txBox="1"/>
          <p:nvPr/>
        </p:nvSpPr>
        <p:spPr>
          <a:xfrm>
            <a:off x="3182297" y="2305535"/>
            <a:ext cx="194090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 smtClean="0">
                <a:solidFill>
                  <a:srgbClr val="000000"/>
                </a:solidFill>
              </a:rPr>
              <a:t>Amanda’s assumed final consumption</a:t>
            </a: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665182" y="3565362"/>
            <a:ext cx="171936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 smtClean="0">
                <a:solidFill>
                  <a:srgbClr val="000000"/>
                </a:solidFill>
              </a:rPr>
              <a:t>Zoe’s final consumption</a:t>
            </a: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364088" y="880686"/>
            <a:ext cx="352839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rgbClr val="000000"/>
                </a:solidFill>
              </a:rPr>
              <a:t>With specialization and trade they consume along </a:t>
            </a:r>
            <a:r>
              <a:rPr lang="en-US" dirty="0" smtClean="0">
                <a:solidFill>
                  <a:srgbClr val="000000"/>
                </a:solidFill>
              </a:rPr>
              <a:t>the </a:t>
            </a:r>
            <a:r>
              <a:rPr lang="en-US" dirty="0">
                <a:solidFill>
                  <a:srgbClr val="000000"/>
                </a:solidFill>
              </a:rPr>
              <a:t>line joining the specialization points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20563584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0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0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0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0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0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0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0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0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5" grpId="0"/>
      <p:bldP spid="2058" grpId="0"/>
      <p:bldP spid="2062" grpId="0"/>
      <p:bldP spid="2064" grpId="0"/>
      <p:bldP spid="2065" grpId="0" animBg="1"/>
      <p:bldP spid="2069" grpId="0"/>
      <p:bldP spid="2070" grpId="0" animBg="1"/>
      <p:bldP spid="2071" grpId="0"/>
      <p:bldP spid="2073" grpId="0"/>
      <p:bldP spid="2" grpId="0"/>
      <p:bldP spid="3" grpId="0"/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 smtClean="0">
                <a:solidFill>
                  <a:srgbClr val="FA7D19"/>
                </a:solidFill>
              </a:rPr>
              <a:t>Trade is not a zero-sum game</a:t>
            </a:r>
            <a:endParaRPr lang="en-CA" sz="3600" dirty="0">
              <a:solidFill>
                <a:srgbClr val="FA7D19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39552" y="1628800"/>
            <a:ext cx="7488832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In the model above note that each of the participants stands to gain from trade. The gains to one do not arise as a transfer from the other participant.</a:t>
            </a:r>
          </a:p>
          <a:p>
            <a:endParaRPr lang="en-US" sz="2000" dirty="0" smtClean="0"/>
          </a:p>
          <a:p>
            <a:endParaRPr lang="en-US" sz="2000" dirty="0"/>
          </a:p>
          <a:p>
            <a:pPr marL="342900" lvl="0" indent="-342900">
              <a:buFont typeface="Arial" pitchFamily="34" charset="0"/>
              <a:buChar char="•"/>
            </a:pPr>
            <a:r>
              <a:rPr lang="en-CA" sz="2000" dirty="0" smtClean="0">
                <a:solidFill>
                  <a:srgbClr val="000000"/>
                </a:solidFill>
              </a:rPr>
              <a:t>Trade is </a:t>
            </a:r>
            <a:r>
              <a:rPr lang="en-CA" sz="2000" u="sng" dirty="0" smtClean="0">
                <a:solidFill>
                  <a:srgbClr val="000000"/>
                </a:solidFill>
              </a:rPr>
              <a:t>not</a:t>
            </a:r>
            <a:r>
              <a:rPr lang="en-CA" sz="2000" dirty="0" smtClean="0">
                <a:solidFill>
                  <a:srgbClr val="000000"/>
                </a:solidFill>
              </a:rPr>
              <a:t> a </a:t>
            </a:r>
            <a:r>
              <a:rPr lang="en-CA" sz="2000" i="1" dirty="0" smtClean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zero-sum game. </a:t>
            </a:r>
            <a:r>
              <a:rPr lang="en-CA" sz="2000" dirty="0" smtClean="0">
                <a:solidFill>
                  <a:srgbClr val="000000"/>
                </a:solidFill>
              </a:rPr>
              <a:t>A net gain accrues to the trading economy as a result of the more efficient production pattern. That net gain can be shared by all of the participants. A zero-sum gain is by definition one where there is not net gain, and the gains to one participant are exactly offset by the losses incurred by the other.</a:t>
            </a:r>
            <a:endParaRPr lang="en-US" sz="2000" dirty="0">
              <a:solidFill>
                <a:srgbClr val="000000"/>
              </a:solidFill>
            </a:endParaRPr>
          </a:p>
          <a:p>
            <a:endParaRPr lang="en-CA" sz="2000" dirty="0"/>
          </a:p>
        </p:txBody>
      </p:sp>
    </p:spTree>
    <p:extLst>
      <p:ext uri="{BB962C8B-B14F-4D97-AF65-F5344CB8AC3E}">
        <p14:creationId xmlns:p14="http://schemas.microsoft.com/office/powerpoint/2010/main" val="11489638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1115616" y="620688"/>
            <a:ext cx="7355160" cy="807368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 spc="-1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</a:pPr>
            <a:r>
              <a:rPr lang="en-US" sz="3600" dirty="0" smtClean="0">
                <a:solidFill>
                  <a:srgbClr val="FA7D19"/>
                </a:solidFill>
              </a:rPr>
              <a:t>Trade is not a zero-sum game</a:t>
            </a:r>
            <a:endParaRPr lang="en-CA" sz="3600" dirty="0">
              <a:solidFill>
                <a:srgbClr val="FA7D19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83568" y="1628800"/>
            <a:ext cx="8064896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 smtClean="0"/>
              <a:t>North America Free Trade Agreement – NAFTA Canada, US Mexico</a:t>
            </a:r>
          </a:p>
          <a:p>
            <a:endParaRPr lang="en-CA" dirty="0"/>
          </a:p>
          <a:p>
            <a:r>
              <a:rPr lang="en-CA" dirty="0" smtClean="0"/>
              <a:t>US wants to renegotiate in 2017. US is running a B/P deficit</a:t>
            </a:r>
          </a:p>
          <a:p>
            <a:endParaRPr lang="en-CA" dirty="0"/>
          </a:p>
          <a:p>
            <a:r>
              <a:rPr lang="en-CA" dirty="0" smtClean="0"/>
              <a:t>Issues: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CA" dirty="0" smtClean="0"/>
              <a:t>Softwood lumber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CA" dirty="0" smtClean="0"/>
              <a:t>Dairy and farmer protection in Canada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CA" dirty="0" smtClean="0"/>
              <a:t>Auto trade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CA" dirty="0" smtClean="0"/>
              <a:t>Dispute resolution mechanism</a:t>
            </a:r>
          </a:p>
          <a:p>
            <a:endParaRPr lang="en-CA" dirty="0"/>
          </a:p>
          <a:p>
            <a:r>
              <a:rPr lang="en-CA" dirty="0" smtClean="0"/>
              <a:t>Does everybody win?   No.</a:t>
            </a:r>
          </a:p>
          <a:p>
            <a:endParaRPr lang="en-CA" dirty="0"/>
          </a:p>
          <a:p>
            <a:r>
              <a:rPr lang="en-CA" dirty="0" smtClean="0"/>
              <a:t>Do the gains outweigh the losses?</a:t>
            </a:r>
          </a:p>
          <a:p>
            <a:endParaRPr lang="en-CA" dirty="0"/>
          </a:p>
          <a:p>
            <a:r>
              <a:rPr lang="en-CA" dirty="0" smtClean="0"/>
              <a:t>Why is protectionism strong? Many small gainers, fewer bigger losers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57669031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1115616" y="620688"/>
            <a:ext cx="7355160" cy="807368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 spc="-1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</a:pPr>
            <a:r>
              <a:rPr lang="en-US" sz="3600" dirty="0" smtClean="0">
                <a:solidFill>
                  <a:srgbClr val="FA7D19"/>
                </a:solidFill>
              </a:rPr>
              <a:t>Other trade pacts in 2017</a:t>
            </a:r>
            <a:endParaRPr lang="en-CA" sz="3600" dirty="0">
              <a:solidFill>
                <a:srgbClr val="FA7D19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43608" y="1700808"/>
            <a:ext cx="7128792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CA" dirty="0" smtClean="0"/>
              <a:t>CETA - Comprehensive Economic and Trade agreement (Can–EU). EU signed in Spring 2017, Canada signed in Fall 2016. Objective is to eliminate virtually all tariffs between Canada and the EU</a:t>
            </a:r>
          </a:p>
          <a:p>
            <a:endParaRPr lang="en-CA" dirty="0" smtClean="0"/>
          </a:p>
          <a:p>
            <a:endParaRPr lang="en-CA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CA" dirty="0" smtClean="0"/>
              <a:t>TPP – Trans Pacific Partnership (planned to incorporate 12 Pacific Rim economies, including Canada). US reneged in January 2017. </a:t>
            </a:r>
          </a:p>
          <a:p>
            <a:endParaRPr lang="en-CA" dirty="0" smtClean="0"/>
          </a:p>
          <a:p>
            <a:endParaRPr lang="en-CA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CA" dirty="0" smtClean="0"/>
              <a:t>BREXIT – Exit of UK from EU.  Will there be losses?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865952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 smtClean="0">
                <a:solidFill>
                  <a:srgbClr val="FA7D19"/>
                </a:solidFill>
              </a:rPr>
              <a:t>Market evolution and market design</a:t>
            </a:r>
            <a:endParaRPr lang="en-CA" sz="3600" dirty="0">
              <a:solidFill>
                <a:srgbClr val="FA7D19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39552" y="1628800"/>
            <a:ext cx="7488832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In order for gains to accrue in the model developed above, there must be an actual trade, and a mechanism for facilitating this trade – that is, a market. </a:t>
            </a:r>
          </a:p>
          <a:p>
            <a:endParaRPr lang="en-US" sz="2000" dirty="0"/>
          </a:p>
          <a:p>
            <a:pPr marL="342900" lvl="0" indent="-342900">
              <a:buFont typeface="Arial" pitchFamily="34" charset="0"/>
              <a:buChar char="•"/>
            </a:pPr>
            <a:r>
              <a:rPr lang="en-CA" sz="2000" dirty="0" smtClean="0">
                <a:solidFill>
                  <a:srgbClr val="000000"/>
                </a:solidFill>
              </a:rPr>
              <a:t>Many markets evolve naturally over time – for example food has been traded for millennia. Yet a medium of exchange (money) was needed to facilitate this exchange – otherwise a system of </a:t>
            </a:r>
            <a:r>
              <a:rPr lang="en-CA" sz="2000" i="1" dirty="0" smtClean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barter</a:t>
            </a:r>
            <a:r>
              <a:rPr lang="en-CA" sz="2000" dirty="0" smtClean="0">
                <a:solidFill>
                  <a:srgbClr val="000000"/>
                </a:solidFill>
              </a:rPr>
              <a:t> would prevail. </a:t>
            </a:r>
          </a:p>
          <a:p>
            <a:pPr marL="342900" lvl="0" indent="-342900">
              <a:buFont typeface="Arial" pitchFamily="34" charset="0"/>
              <a:buChar char="•"/>
            </a:pPr>
            <a:r>
              <a:rPr lang="en-CA" sz="2000" dirty="0" smtClean="0">
                <a:solidFill>
                  <a:srgbClr val="000000"/>
                </a:solidFill>
              </a:rPr>
              <a:t> Many market structures are designed by interested parties: the tulip auction in the Netherlands; eBay; Amazon. Frequently these markets are designed with the interests of the supplier or the main intermediary in mind</a:t>
            </a:r>
            <a:endParaRPr lang="en-US" sz="2000" dirty="0">
              <a:solidFill>
                <a:srgbClr val="000000"/>
              </a:solidFill>
            </a:endParaRPr>
          </a:p>
          <a:p>
            <a:endParaRPr lang="en-CA" sz="2000" dirty="0"/>
          </a:p>
        </p:txBody>
      </p:sp>
    </p:spTree>
    <p:extLst>
      <p:ext uri="{BB962C8B-B14F-4D97-AF65-F5344CB8AC3E}">
        <p14:creationId xmlns:p14="http://schemas.microsoft.com/office/powerpoint/2010/main" val="121250847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 smtClean="0">
                <a:solidFill>
                  <a:srgbClr val="FA7D19"/>
                </a:solidFill>
              </a:rPr>
              <a:t>From Individuals to the Economy</a:t>
            </a:r>
            <a:endParaRPr lang="en-CA" sz="3600" dirty="0">
              <a:solidFill>
                <a:srgbClr val="FA7D19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39552" y="1628800"/>
            <a:ext cx="748883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Can we represent the production possibilities of the whole economy by ‘aggregating’ the production capabilities of each individual?</a:t>
            </a:r>
          </a:p>
          <a:p>
            <a:endParaRPr lang="en-US" sz="2000" dirty="0"/>
          </a:p>
          <a:p>
            <a:pPr marL="342900" lvl="0" indent="-342900">
              <a:buFont typeface="Arial" pitchFamily="34" charset="0"/>
              <a:buChar char="•"/>
            </a:pPr>
            <a:r>
              <a:rPr lang="en-CA" sz="2000" dirty="0">
                <a:solidFill>
                  <a:srgbClr val="000000"/>
                </a:solidFill>
              </a:rPr>
              <a:t>The </a:t>
            </a:r>
            <a:r>
              <a:rPr lang="en-CA" sz="2000" i="1" dirty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economy-wide PPF</a:t>
            </a:r>
            <a:r>
              <a:rPr lang="en-CA" sz="2000" dirty="0">
                <a:solidFill>
                  <a:srgbClr val="0070C0"/>
                </a:solidFill>
              </a:rPr>
              <a:t> </a:t>
            </a:r>
            <a:r>
              <a:rPr lang="en-CA" sz="2000" dirty="0">
                <a:solidFill>
                  <a:srgbClr val="000000"/>
                </a:solidFill>
              </a:rPr>
              <a:t>is the set of </a:t>
            </a:r>
            <a:r>
              <a:rPr lang="en-CA" sz="2000" dirty="0" smtClean="0">
                <a:solidFill>
                  <a:srgbClr val="000000"/>
                </a:solidFill>
              </a:rPr>
              <a:t>products </a:t>
            </a:r>
            <a:r>
              <a:rPr lang="en-CA" sz="2000" dirty="0">
                <a:solidFill>
                  <a:srgbClr val="000000"/>
                </a:solidFill>
              </a:rPr>
              <a:t>combinations that can be produced in the economy when all available productive resources are in use.</a:t>
            </a:r>
            <a:endParaRPr lang="en-US" sz="2000" dirty="0">
              <a:solidFill>
                <a:srgbClr val="000000"/>
              </a:solidFill>
            </a:endParaRPr>
          </a:p>
          <a:p>
            <a:endParaRPr lang="en-CA" sz="2000" dirty="0"/>
          </a:p>
        </p:txBody>
      </p:sp>
    </p:spTree>
    <p:extLst>
      <p:ext uri="{BB962C8B-B14F-4D97-AF65-F5344CB8AC3E}">
        <p14:creationId xmlns:p14="http://schemas.microsoft.com/office/powerpoint/2010/main" val="367114869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4"/>
          <p:cNvSpPr>
            <a:spLocks noChangeArrowheads="1"/>
          </p:cNvSpPr>
          <p:nvPr/>
        </p:nvSpPr>
        <p:spPr bwMode="auto">
          <a:xfrm>
            <a:off x="900112" y="298452"/>
            <a:ext cx="6281811" cy="490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n-CA" sz="3600" dirty="0" smtClean="0">
                <a:solidFill>
                  <a:srgbClr val="FA7D19"/>
                </a:solidFill>
              </a:rPr>
              <a:t>Economy-wide  </a:t>
            </a:r>
            <a:r>
              <a:rPr lang="en-CA" sz="3600" dirty="0">
                <a:solidFill>
                  <a:srgbClr val="FA7D19"/>
                </a:solidFill>
              </a:rPr>
              <a:t>PPF </a:t>
            </a:r>
          </a:p>
        </p:txBody>
      </p:sp>
      <p:sp>
        <p:nvSpPr>
          <p:cNvPr id="18434" name="Line 5"/>
          <p:cNvSpPr>
            <a:spLocks noChangeShapeType="1"/>
          </p:cNvSpPr>
          <p:nvPr/>
        </p:nvSpPr>
        <p:spPr bwMode="auto">
          <a:xfrm>
            <a:off x="905668" y="982662"/>
            <a:ext cx="0" cy="5040313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18435" name="Line 6"/>
          <p:cNvSpPr>
            <a:spLocks noChangeShapeType="1"/>
          </p:cNvSpPr>
          <p:nvPr/>
        </p:nvSpPr>
        <p:spPr bwMode="auto">
          <a:xfrm>
            <a:off x="905668" y="6021388"/>
            <a:ext cx="5832475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18436" name="Line 7"/>
          <p:cNvSpPr>
            <a:spLocks noChangeShapeType="1"/>
          </p:cNvSpPr>
          <p:nvPr/>
        </p:nvSpPr>
        <p:spPr bwMode="auto">
          <a:xfrm>
            <a:off x="927893" y="2884548"/>
            <a:ext cx="2303463" cy="3148012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18437" name="Line 8"/>
          <p:cNvSpPr>
            <a:spLocks noChangeShapeType="1"/>
          </p:cNvSpPr>
          <p:nvPr/>
        </p:nvSpPr>
        <p:spPr bwMode="auto">
          <a:xfrm>
            <a:off x="905668" y="4458553"/>
            <a:ext cx="3666332" cy="1558568"/>
          </a:xfrm>
          <a:prstGeom prst="line">
            <a:avLst/>
          </a:prstGeom>
          <a:noFill/>
          <a:ln w="38100">
            <a:solidFill>
              <a:srgbClr val="002060"/>
            </a:solidFill>
            <a:round/>
            <a:headEnd/>
            <a:tailEnd/>
          </a:ln>
        </p:spPr>
        <p:txBody>
          <a:bodyPr/>
          <a:lstStyle/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18438" name="Text Box 9"/>
          <p:cNvSpPr txBox="1">
            <a:spLocks noChangeArrowheads="1"/>
          </p:cNvSpPr>
          <p:nvPr/>
        </p:nvSpPr>
        <p:spPr bwMode="auto">
          <a:xfrm>
            <a:off x="415131" y="2708275"/>
            <a:ext cx="51276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CA" dirty="0">
                <a:solidFill>
                  <a:srgbClr val="000000"/>
                </a:solidFill>
              </a:rPr>
              <a:t>18</a:t>
            </a:r>
          </a:p>
        </p:txBody>
      </p:sp>
      <p:sp>
        <p:nvSpPr>
          <p:cNvPr id="18439" name="Text Box 10"/>
          <p:cNvSpPr txBox="1">
            <a:spLocks noChangeArrowheads="1"/>
          </p:cNvSpPr>
          <p:nvPr/>
        </p:nvSpPr>
        <p:spPr bwMode="auto">
          <a:xfrm>
            <a:off x="457200" y="4227483"/>
            <a:ext cx="360363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CA">
                <a:solidFill>
                  <a:srgbClr val="000000"/>
                </a:solidFill>
              </a:rPr>
              <a:t>9</a:t>
            </a:r>
          </a:p>
        </p:txBody>
      </p:sp>
      <p:sp>
        <p:nvSpPr>
          <p:cNvPr id="18440" name="Text Box 11"/>
          <p:cNvSpPr txBox="1">
            <a:spLocks noChangeArrowheads="1"/>
          </p:cNvSpPr>
          <p:nvPr/>
        </p:nvSpPr>
        <p:spPr bwMode="auto">
          <a:xfrm>
            <a:off x="4376713" y="5573564"/>
            <a:ext cx="58901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CA">
                <a:solidFill>
                  <a:srgbClr val="000000"/>
                </a:solidFill>
              </a:rPr>
              <a:t>18</a:t>
            </a:r>
          </a:p>
        </p:txBody>
      </p:sp>
      <p:sp>
        <p:nvSpPr>
          <p:cNvPr id="18441" name="Text Box 12"/>
          <p:cNvSpPr txBox="1">
            <a:spLocks noChangeArrowheads="1"/>
          </p:cNvSpPr>
          <p:nvPr/>
        </p:nvSpPr>
        <p:spPr bwMode="auto">
          <a:xfrm>
            <a:off x="3071813" y="5635685"/>
            <a:ext cx="6477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CA" dirty="0">
                <a:solidFill>
                  <a:srgbClr val="000000"/>
                </a:solidFill>
              </a:rPr>
              <a:t>12</a:t>
            </a:r>
          </a:p>
        </p:txBody>
      </p:sp>
      <p:sp>
        <p:nvSpPr>
          <p:cNvPr id="18442" name="Text Box 13"/>
          <p:cNvSpPr txBox="1">
            <a:spLocks noChangeArrowheads="1"/>
          </p:cNvSpPr>
          <p:nvPr/>
        </p:nvSpPr>
        <p:spPr bwMode="auto">
          <a:xfrm>
            <a:off x="3132138" y="3860800"/>
            <a:ext cx="504825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 sz="1000">
              <a:solidFill>
                <a:srgbClr val="000000"/>
              </a:solidFill>
            </a:endParaRPr>
          </a:p>
        </p:txBody>
      </p:sp>
      <p:sp>
        <p:nvSpPr>
          <p:cNvPr id="18443" name="Text Box 19"/>
          <p:cNvSpPr txBox="1">
            <a:spLocks noChangeArrowheads="1"/>
          </p:cNvSpPr>
          <p:nvPr/>
        </p:nvSpPr>
        <p:spPr bwMode="auto">
          <a:xfrm>
            <a:off x="251519" y="681951"/>
            <a:ext cx="1656656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CA" sz="2000" dirty="0">
                <a:solidFill>
                  <a:srgbClr val="000000"/>
                </a:solidFill>
              </a:rPr>
              <a:t>Vegetable</a:t>
            </a:r>
          </a:p>
        </p:txBody>
      </p:sp>
      <p:sp>
        <p:nvSpPr>
          <p:cNvPr id="18444" name="Text Box 20"/>
          <p:cNvSpPr txBox="1">
            <a:spLocks noChangeArrowheads="1"/>
          </p:cNvSpPr>
          <p:nvPr/>
        </p:nvSpPr>
        <p:spPr bwMode="auto">
          <a:xfrm>
            <a:off x="5422675" y="5515124"/>
            <a:ext cx="836613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CA" sz="2000" dirty="0">
                <a:solidFill>
                  <a:srgbClr val="000000"/>
                </a:solidFill>
              </a:rPr>
              <a:t>Fish</a:t>
            </a:r>
          </a:p>
        </p:txBody>
      </p:sp>
      <p:sp>
        <p:nvSpPr>
          <p:cNvPr id="18445" name="Text Box 21"/>
          <p:cNvSpPr txBox="1">
            <a:spLocks noChangeArrowheads="1"/>
          </p:cNvSpPr>
          <p:nvPr/>
        </p:nvSpPr>
        <p:spPr bwMode="auto">
          <a:xfrm>
            <a:off x="3245642" y="4824333"/>
            <a:ext cx="1152525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CA" dirty="0">
                <a:solidFill>
                  <a:srgbClr val="000000"/>
                </a:solidFill>
              </a:rPr>
              <a:t>Zoe’s PPF</a:t>
            </a:r>
          </a:p>
        </p:txBody>
      </p:sp>
      <p:sp>
        <p:nvSpPr>
          <p:cNvPr id="18446" name="Text Box 22"/>
          <p:cNvSpPr txBox="1">
            <a:spLocks noChangeArrowheads="1"/>
          </p:cNvSpPr>
          <p:nvPr/>
        </p:nvSpPr>
        <p:spPr bwMode="auto">
          <a:xfrm>
            <a:off x="1487984" y="3102035"/>
            <a:ext cx="1583829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CA" dirty="0">
                <a:solidFill>
                  <a:srgbClr val="000000"/>
                </a:solidFill>
              </a:rPr>
              <a:t>Amanda’s PPF</a:t>
            </a:r>
          </a:p>
        </p:txBody>
      </p:sp>
      <p:sp>
        <p:nvSpPr>
          <p:cNvPr id="18449" name="Line 29"/>
          <p:cNvSpPr>
            <a:spLocks noChangeShapeType="1"/>
          </p:cNvSpPr>
          <p:nvPr/>
        </p:nvSpPr>
        <p:spPr bwMode="auto">
          <a:xfrm>
            <a:off x="900112" y="1412874"/>
            <a:ext cx="3600450" cy="1439863"/>
          </a:xfrm>
          <a:prstGeom prst="line">
            <a:avLst/>
          </a:prstGeom>
          <a:noFill/>
          <a:ln w="38100">
            <a:solidFill>
              <a:schemeClr val="accent2"/>
            </a:solidFill>
            <a:round/>
            <a:headEnd/>
            <a:tailEnd/>
          </a:ln>
        </p:spPr>
        <p:txBody>
          <a:bodyPr/>
          <a:lstStyle/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18450" name="Line 30"/>
          <p:cNvSpPr>
            <a:spLocks noChangeShapeType="1"/>
          </p:cNvSpPr>
          <p:nvPr/>
        </p:nvSpPr>
        <p:spPr bwMode="auto">
          <a:xfrm>
            <a:off x="4493022" y="2852738"/>
            <a:ext cx="2095500" cy="3148012"/>
          </a:xfrm>
          <a:prstGeom prst="line">
            <a:avLst/>
          </a:prstGeom>
          <a:noFill/>
          <a:ln w="38100">
            <a:solidFill>
              <a:schemeClr val="accent2"/>
            </a:solidFill>
            <a:round/>
            <a:headEnd/>
            <a:tailEnd/>
          </a:ln>
        </p:spPr>
        <p:txBody>
          <a:bodyPr/>
          <a:lstStyle/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18451" name="Text Box 31"/>
          <p:cNvSpPr txBox="1">
            <a:spLocks noChangeArrowheads="1"/>
          </p:cNvSpPr>
          <p:nvPr/>
        </p:nvSpPr>
        <p:spPr bwMode="auto">
          <a:xfrm>
            <a:off x="4524920" y="2508220"/>
            <a:ext cx="119618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CA" sz="2000">
                <a:solidFill>
                  <a:srgbClr val="000000"/>
                </a:solidFill>
              </a:rPr>
              <a:t>c  18,18</a:t>
            </a:r>
          </a:p>
        </p:txBody>
      </p:sp>
      <p:sp>
        <p:nvSpPr>
          <p:cNvPr id="18452" name="Text Box 32"/>
          <p:cNvSpPr txBox="1">
            <a:spLocks noChangeArrowheads="1"/>
          </p:cNvSpPr>
          <p:nvPr/>
        </p:nvSpPr>
        <p:spPr bwMode="auto">
          <a:xfrm>
            <a:off x="2949178" y="1854201"/>
            <a:ext cx="3245643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CA">
                <a:solidFill>
                  <a:srgbClr val="000000"/>
                </a:solidFill>
              </a:rPr>
              <a:t>PPF for whole economy</a:t>
            </a:r>
          </a:p>
        </p:txBody>
      </p:sp>
      <p:sp>
        <p:nvSpPr>
          <p:cNvPr id="18453" name="TextBox 1"/>
          <p:cNvSpPr txBox="1">
            <a:spLocks noChangeArrowheads="1"/>
          </p:cNvSpPr>
          <p:nvPr/>
        </p:nvSpPr>
        <p:spPr bwMode="auto">
          <a:xfrm>
            <a:off x="926058" y="1101726"/>
            <a:ext cx="1053654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CA" sz="2000" dirty="0">
                <a:solidFill>
                  <a:srgbClr val="000000"/>
                </a:solidFill>
              </a:rPr>
              <a:t>a</a:t>
            </a:r>
            <a:r>
              <a:rPr lang="en-CA" sz="2000" dirty="0" smtClean="0">
                <a:solidFill>
                  <a:srgbClr val="000000"/>
                </a:solidFill>
              </a:rPr>
              <a:t> 0, 27</a:t>
            </a:r>
            <a:endParaRPr lang="en-US" sz="2000" dirty="0">
              <a:solidFill>
                <a:srgbClr val="000000"/>
              </a:solidFill>
            </a:endParaRPr>
          </a:p>
        </p:txBody>
      </p:sp>
      <p:sp>
        <p:nvSpPr>
          <p:cNvPr id="18454" name="TextBox 3"/>
          <p:cNvSpPr txBox="1">
            <a:spLocks noChangeArrowheads="1"/>
          </p:cNvSpPr>
          <p:nvPr/>
        </p:nvSpPr>
        <p:spPr bwMode="auto">
          <a:xfrm>
            <a:off x="6559524" y="5608638"/>
            <a:ext cx="110882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CA" sz="2000" dirty="0" smtClean="0">
                <a:solidFill>
                  <a:srgbClr val="000000"/>
                </a:solidFill>
              </a:rPr>
              <a:t>e 30, 0</a:t>
            </a:r>
            <a:endParaRPr lang="en-US" sz="2000" dirty="0">
              <a:solidFill>
                <a:srgbClr val="00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194821" y="760076"/>
            <a:ext cx="255364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rgbClr val="000000"/>
                </a:solidFill>
              </a:rPr>
              <a:t>With complete specialization this economy can produce 27V or 30 </a:t>
            </a:r>
            <a:r>
              <a:rPr lang="en-US" dirty="0" smtClean="0">
                <a:solidFill>
                  <a:srgbClr val="000000"/>
                </a:solidFill>
              </a:rPr>
              <a:t>F</a:t>
            </a:r>
            <a:endParaRPr lang="en-CA" dirty="0"/>
          </a:p>
        </p:txBody>
      </p:sp>
      <p:sp>
        <p:nvSpPr>
          <p:cNvPr id="5" name="TextBox 4"/>
          <p:cNvSpPr txBox="1"/>
          <p:nvPr/>
        </p:nvSpPr>
        <p:spPr>
          <a:xfrm>
            <a:off x="6084168" y="2264991"/>
            <a:ext cx="2757219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>
              <a:buFont typeface="Arial" pitchFamily="34" charset="0"/>
              <a:buChar char="•"/>
            </a:pPr>
            <a:r>
              <a:rPr lang="en-US" sz="2000" dirty="0">
                <a:solidFill>
                  <a:srgbClr val="000000"/>
                </a:solidFill>
              </a:rPr>
              <a:t>From a, to produce Fish it is more efficient to use Zoe because her opportunity cost is less (segment </a:t>
            </a:r>
            <a:r>
              <a:rPr lang="en-US" sz="2000" i="1" dirty="0">
                <a:solidFill>
                  <a:srgbClr val="000000"/>
                </a:solidFill>
              </a:rPr>
              <a:t>ac</a:t>
            </a:r>
            <a:r>
              <a:rPr lang="en-US" sz="2000" dirty="0">
                <a:solidFill>
                  <a:srgbClr val="000000"/>
                </a:solidFill>
              </a:rPr>
              <a:t>). </a:t>
            </a:r>
            <a:endParaRPr lang="en-US" sz="2000" dirty="0" smtClean="0">
              <a:solidFill>
                <a:srgbClr val="000000"/>
              </a:solidFill>
            </a:endParaRPr>
          </a:p>
          <a:p>
            <a:pPr marL="285750" lvl="0" indent="-285750">
              <a:buFont typeface="Arial" pitchFamily="34" charset="0"/>
              <a:buChar char="•"/>
            </a:pPr>
            <a:r>
              <a:rPr lang="en-US" sz="2000" dirty="0" smtClean="0">
                <a:solidFill>
                  <a:srgbClr val="000000"/>
                </a:solidFill>
              </a:rPr>
              <a:t>When Zoe </a:t>
            </a:r>
            <a:r>
              <a:rPr lang="en-US" sz="2000" dirty="0">
                <a:solidFill>
                  <a:srgbClr val="000000"/>
                </a:solidFill>
              </a:rPr>
              <a:t>is completely specialized Amanda is used (section </a:t>
            </a:r>
            <a:r>
              <a:rPr lang="en-US" sz="2000" i="1" dirty="0" err="1">
                <a:solidFill>
                  <a:srgbClr val="000000"/>
                </a:solidFill>
              </a:rPr>
              <a:t>ce</a:t>
            </a:r>
            <a:r>
              <a:rPr lang="en-US" sz="2000" dirty="0" smtClean="0">
                <a:solidFill>
                  <a:srgbClr val="000000"/>
                </a:solidFill>
              </a:rPr>
              <a:t>)</a:t>
            </a:r>
            <a:endParaRPr lang="en-CA" sz="20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862188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4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84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84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84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84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84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84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84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84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84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84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84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84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6" grpId="0" animBg="1"/>
      <p:bldP spid="18437" grpId="0" animBg="1"/>
      <p:bldP spid="18438" grpId="0"/>
      <p:bldP spid="18439" grpId="0"/>
      <p:bldP spid="18440" grpId="0"/>
      <p:bldP spid="18441" grpId="0"/>
      <p:bldP spid="18445" grpId="0"/>
      <p:bldP spid="18446" grpId="0"/>
      <p:bldP spid="18449" grpId="0" animBg="1"/>
      <p:bldP spid="18450" grpId="0" animBg="1"/>
      <p:bldP spid="18451" grpId="0"/>
      <p:bldP spid="18452" grpId="0"/>
      <p:bldP spid="18453" grpId="0"/>
      <p:bldP spid="18454" grpId="0"/>
      <p:bldP spid="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Text Box 4"/>
          <p:cNvSpPr txBox="1">
            <a:spLocks noChangeArrowheads="1"/>
          </p:cNvSpPr>
          <p:nvPr/>
        </p:nvSpPr>
        <p:spPr bwMode="auto">
          <a:xfrm>
            <a:off x="852661" y="404664"/>
            <a:ext cx="5184775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CA" sz="3600" dirty="0" smtClean="0">
                <a:solidFill>
                  <a:srgbClr val="FA7D19"/>
                </a:solidFill>
              </a:rPr>
              <a:t> </a:t>
            </a:r>
            <a:r>
              <a:rPr lang="en-CA" sz="3600" dirty="0">
                <a:solidFill>
                  <a:srgbClr val="FA7D19"/>
                </a:solidFill>
              </a:rPr>
              <a:t>A Multi-person PPF</a:t>
            </a:r>
          </a:p>
        </p:txBody>
      </p:sp>
      <p:sp>
        <p:nvSpPr>
          <p:cNvPr id="19458" name="Line 5"/>
          <p:cNvSpPr>
            <a:spLocks noChangeShapeType="1"/>
          </p:cNvSpPr>
          <p:nvPr/>
        </p:nvSpPr>
        <p:spPr bwMode="auto">
          <a:xfrm>
            <a:off x="971600" y="1733580"/>
            <a:ext cx="0" cy="3960813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19459" name="Line 6"/>
          <p:cNvSpPr>
            <a:spLocks noChangeShapeType="1"/>
          </p:cNvSpPr>
          <p:nvPr/>
        </p:nvSpPr>
        <p:spPr bwMode="auto">
          <a:xfrm>
            <a:off x="971600" y="5699156"/>
            <a:ext cx="4479045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19460" name="Text Box 14"/>
          <p:cNvSpPr txBox="1">
            <a:spLocks noChangeArrowheads="1"/>
          </p:cNvSpPr>
          <p:nvPr/>
        </p:nvSpPr>
        <p:spPr bwMode="auto">
          <a:xfrm>
            <a:off x="282427" y="1196752"/>
            <a:ext cx="1613644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CA" sz="2000" dirty="0">
                <a:solidFill>
                  <a:srgbClr val="000000"/>
                </a:solidFill>
              </a:rPr>
              <a:t>Vegetable</a:t>
            </a:r>
          </a:p>
        </p:txBody>
      </p:sp>
      <p:sp>
        <p:nvSpPr>
          <p:cNvPr id="19461" name="Text Box 15"/>
          <p:cNvSpPr txBox="1">
            <a:spLocks noChangeArrowheads="1"/>
          </p:cNvSpPr>
          <p:nvPr/>
        </p:nvSpPr>
        <p:spPr bwMode="auto">
          <a:xfrm>
            <a:off x="4982593" y="5189537"/>
            <a:ext cx="936104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CA" sz="2000" dirty="0">
                <a:solidFill>
                  <a:srgbClr val="000000"/>
                </a:solidFill>
              </a:rPr>
              <a:t>Fish</a:t>
            </a:r>
          </a:p>
        </p:txBody>
      </p:sp>
      <p:sp>
        <p:nvSpPr>
          <p:cNvPr id="6" name="Arc 5"/>
          <p:cNvSpPr/>
          <p:nvPr/>
        </p:nvSpPr>
        <p:spPr>
          <a:xfrm>
            <a:off x="-2491334" y="2594006"/>
            <a:ext cx="6950076" cy="6210300"/>
          </a:xfrm>
          <a:prstGeom prst="arc">
            <a:avLst/>
          </a:prstGeom>
          <a:ln w="38100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000000"/>
              </a:solidFill>
            </a:endParaRPr>
          </a:p>
        </p:txBody>
      </p:sp>
      <p:cxnSp>
        <p:nvCxnSpPr>
          <p:cNvPr id="3" name="Straight Connector 2"/>
          <p:cNvCxnSpPr>
            <a:cxnSpLocks noChangeShapeType="1"/>
          </p:cNvCxnSpPr>
          <p:nvPr/>
        </p:nvCxnSpPr>
        <p:spPr bwMode="auto">
          <a:xfrm>
            <a:off x="981150" y="2624228"/>
            <a:ext cx="1490663" cy="288925"/>
          </a:xfrm>
          <a:prstGeom prst="line">
            <a:avLst/>
          </a:prstGeom>
          <a:noFill/>
          <a:ln w="31750" algn="ctr">
            <a:solidFill>
              <a:srgbClr val="7030A0"/>
            </a:solidFill>
            <a:round/>
            <a:headEnd/>
            <a:tailEnd/>
          </a:ln>
        </p:spPr>
      </p:cxnSp>
      <p:cxnSp>
        <p:nvCxnSpPr>
          <p:cNvPr id="7" name="Straight Connector 6"/>
          <p:cNvCxnSpPr>
            <a:cxnSpLocks noChangeShapeType="1"/>
          </p:cNvCxnSpPr>
          <p:nvPr/>
        </p:nvCxnSpPr>
        <p:spPr bwMode="auto">
          <a:xfrm>
            <a:off x="2471813" y="2913153"/>
            <a:ext cx="913606" cy="576263"/>
          </a:xfrm>
          <a:prstGeom prst="line">
            <a:avLst/>
          </a:prstGeom>
          <a:noFill/>
          <a:ln w="31750" algn="ctr">
            <a:solidFill>
              <a:srgbClr val="7030A0"/>
            </a:solidFill>
            <a:round/>
            <a:headEnd/>
            <a:tailEnd/>
          </a:ln>
        </p:spPr>
      </p:cxnSp>
      <p:cxnSp>
        <p:nvCxnSpPr>
          <p:cNvPr id="9" name="Straight Connector 8"/>
          <p:cNvCxnSpPr>
            <a:cxnSpLocks noChangeShapeType="1"/>
          </p:cNvCxnSpPr>
          <p:nvPr/>
        </p:nvCxnSpPr>
        <p:spPr bwMode="auto">
          <a:xfrm>
            <a:off x="3385419" y="3489416"/>
            <a:ext cx="719137" cy="947647"/>
          </a:xfrm>
          <a:prstGeom prst="line">
            <a:avLst/>
          </a:prstGeom>
          <a:noFill/>
          <a:ln w="31750" algn="ctr">
            <a:solidFill>
              <a:srgbClr val="7030A0"/>
            </a:solidFill>
            <a:round/>
            <a:headEnd/>
            <a:tailEnd/>
          </a:ln>
        </p:spPr>
      </p:cxnSp>
      <p:cxnSp>
        <p:nvCxnSpPr>
          <p:cNvPr id="11" name="Straight Connector 10"/>
          <p:cNvCxnSpPr>
            <a:cxnSpLocks noChangeShapeType="1"/>
          </p:cNvCxnSpPr>
          <p:nvPr/>
        </p:nvCxnSpPr>
        <p:spPr bwMode="auto">
          <a:xfrm>
            <a:off x="4098379" y="4437063"/>
            <a:ext cx="360363" cy="1257330"/>
          </a:xfrm>
          <a:prstGeom prst="line">
            <a:avLst/>
          </a:prstGeom>
          <a:noFill/>
          <a:ln w="31750" algn="ctr">
            <a:solidFill>
              <a:srgbClr val="7030A0"/>
            </a:solidFill>
            <a:round/>
            <a:headEnd/>
            <a:tailEnd/>
          </a:ln>
        </p:spPr>
      </p:cxnSp>
      <p:sp>
        <p:nvSpPr>
          <p:cNvPr id="19467" name="TextBox 20"/>
          <p:cNvSpPr txBox="1">
            <a:spLocks noChangeArrowheads="1"/>
          </p:cNvSpPr>
          <p:nvPr/>
        </p:nvSpPr>
        <p:spPr bwMode="auto">
          <a:xfrm>
            <a:off x="983704" y="2212976"/>
            <a:ext cx="28733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CA" sz="2000">
                <a:solidFill>
                  <a:srgbClr val="000000"/>
                </a:solidFill>
              </a:rPr>
              <a:t>a</a:t>
            </a:r>
            <a:endParaRPr lang="en-US" sz="2000">
              <a:solidFill>
                <a:srgbClr val="000000"/>
              </a:solidFill>
            </a:endParaRPr>
          </a:p>
        </p:txBody>
      </p:sp>
      <p:sp>
        <p:nvSpPr>
          <p:cNvPr id="19468" name="TextBox 21"/>
          <p:cNvSpPr txBox="1">
            <a:spLocks noChangeArrowheads="1"/>
          </p:cNvSpPr>
          <p:nvPr/>
        </p:nvSpPr>
        <p:spPr bwMode="auto">
          <a:xfrm>
            <a:off x="2471813" y="2568635"/>
            <a:ext cx="21590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CA" sz="2000">
                <a:solidFill>
                  <a:srgbClr val="000000"/>
                </a:solidFill>
              </a:rPr>
              <a:t>b</a:t>
            </a:r>
            <a:endParaRPr lang="en-US" sz="2000">
              <a:solidFill>
                <a:srgbClr val="000000"/>
              </a:solidFill>
            </a:endParaRPr>
          </a:p>
        </p:txBody>
      </p:sp>
      <p:sp>
        <p:nvSpPr>
          <p:cNvPr id="19469" name="TextBox 22"/>
          <p:cNvSpPr txBox="1">
            <a:spLocks noChangeArrowheads="1"/>
          </p:cNvSpPr>
          <p:nvPr/>
        </p:nvSpPr>
        <p:spPr bwMode="auto">
          <a:xfrm>
            <a:off x="3385419" y="3084483"/>
            <a:ext cx="358775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CA" sz="2000">
                <a:solidFill>
                  <a:srgbClr val="000000"/>
                </a:solidFill>
              </a:rPr>
              <a:t>c</a:t>
            </a:r>
            <a:endParaRPr lang="en-US" sz="2000">
              <a:solidFill>
                <a:srgbClr val="000000"/>
              </a:solidFill>
            </a:endParaRPr>
          </a:p>
        </p:txBody>
      </p:sp>
      <p:sp>
        <p:nvSpPr>
          <p:cNvPr id="19470" name="TextBox 23"/>
          <p:cNvSpPr txBox="1">
            <a:spLocks noChangeArrowheads="1"/>
          </p:cNvSpPr>
          <p:nvPr/>
        </p:nvSpPr>
        <p:spPr bwMode="auto">
          <a:xfrm>
            <a:off x="4132659" y="4021108"/>
            <a:ext cx="360363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CA" sz="2000">
                <a:solidFill>
                  <a:srgbClr val="000000"/>
                </a:solidFill>
              </a:rPr>
              <a:t>d</a:t>
            </a:r>
            <a:endParaRPr lang="en-US" sz="2000">
              <a:solidFill>
                <a:srgbClr val="000000"/>
              </a:solidFill>
            </a:endParaRPr>
          </a:p>
        </p:txBody>
      </p:sp>
      <p:sp>
        <p:nvSpPr>
          <p:cNvPr id="19471" name="TextBox 24"/>
          <p:cNvSpPr txBox="1">
            <a:spLocks noChangeArrowheads="1"/>
          </p:cNvSpPr>
          <p:nvPr/>
        </p:nvSpPr>
        <p:spPr bwMode="auto">
          <a:xfrm>
            <a:off x="4496817" y="5278081"/>
            <a:ext cx="288925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CA" sz="2000" dirty="0">
                <a:solidFill>
                  <a:srgbClr val="000000"/>
                </a:solidFill>
              </a:rPr>
              <a:t>e</a:t>
            </a:r>
            <a:endParaRPr lang="en-US" sz="2000" dirty="0">
              <a:solidFill>
                <a:srgbClr val="000000"/>
              </a:solidFill>
            </a:endParaRPr>
          </a:p>
        </p:txBody>
      </p:sp>
      <p:sp>
        <p:nvSpPr>
          <p:cNvPr id="19473" name="Text Box 17"/>
          <p:cNvSpPr txBox="1">
            <a:spLocks noChangeArrowheads="1"/>
          </p:cNvSpPr>
          <p:nvPr/>
        </p:nvSpPr>
        <p:spPr bwMode="auto">
          <a:xfrm>
            <a:off x="2260612" y="1139356"/>
            <a:ext cx="4399620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CA" dirty="0">
                <a:solidFill>
                  <a:srgbClr val="000000"/>
                </a:solidFill>
              </a:rPr>
              <a:t>T</a:t>
            </a:r>
            <a:r>
              <a:rPr lang="en-CA" dirty="0" smtClean="0">
                <a:solidFill>
                  <a:srgbClr val="000000"/>
                </a:solidFill>
              </a:rPr>
              <a:t>he PPF for the whole economy </a:t>
            </a:r>
            <a:r>
              <a:rPr lang="en-CA" i="1" dirty="0" err="1" smtClean="0">
                <a:solidFill>
                  <a:srgbClr val="000000"/>
                </a:solidFill>
              </a:rPr>
              <a:t>abcde</a:t>
            </a:r>
            <a:r>
              <a:rPr lang="en-CA" dirty="0" smtClean="0">
                <a:solidFill>
                  <a:srgbClr val="000000"/>
                </a:solidFill>
              </a:rPr>
              <a:t>, is obtained by allocating productive resources most efficiently.  </a:t>
            </a:r>
            <a:endParaRPr lang="en-CA" dirty="0">
              <a:solidFill>
                <a:srgbClr val="000000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686448" y="2106051"/>
            <a:ext cx="470197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The opportunity cost in the economy of producing more fish is the amount of vegetable that must be foregone.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785742" y="3306380"/>
            <a:ext cx="4157291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O</a:t>
            </a:r>
            <a:r>
              <a:rPr lang="en-US" dirty="0" smtClean="0"/>
              <a:t>pportunity cost depends upon how much of the economy’s productive resources (individuals) are already producing F and V. The opportunity cost along </a:t>
            </a:r>
            <a:r>
              <a:rPr lang="en-US" i="1" dirty="0" err="1" smtClean="0"/>
              <a:t>bc</a:t>
            </a:r>
            <a:r>
              <a:rPr lang="en-US" dirty="0" smtClean="0"/>
              <a:t> differs from along </a:t>
            </a:r>
            <a:r>
              <a:rPr lang="en-US" i="1" dirty="0" smtClean="0"/>
              <a:t>cd</a:t>
            </a:r>
            <a:endParaRPr lang="en-CA" i="1" dirty="0"/>
          </a:p>
        </p:txBody>
      </p:sp>
      <p:sp>
        <p:nvSpPr>
          <p:cNvPr id="5" name="TextBox 4"/>
          <p:cNvSpPr txBox="1"/>
          <p:nvPr/>
        </p:nvSpPr>
        <p:spPr>
          <a:xfrm>
            <a:off x="5938703" y="5065728"/>
            <a:ext cx="2930873" cy="1323439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With many individuals  the PPF is the </a:t>
            </a:r>
            <a:r>
              <a:rPr lang="en-US" sz="2000" b="1" dirty="0" smtClean="0">
                <a:solidFill>
                  <a:srgbClr val="3E5D78"/>
                </a:solidFill>
              </a:rPr>
              <a:t>concave envelope</a:t>
            </a:r>
            <a:r>
              <a:rPr lang="en-US" sz="2000" dirty="0" smtClean="0"/>
              <a:t> of the individual capabilities</a:t>
            </a:r>
            <a:endParaRPr lang="en-CA" sz="2000" dirty="0"/>
          </a:p>
        </p:txBody>
      </p:sp>
    </p:spTree>
    <p:extLst>
      <p:ext uri="{BB962C8B-B14F-4D97-AF65-F5344CB8AC3E}">
        <p14:creationId xmlns:p14="http://schemas.microsoft.com/office/powerpoint/2010/main" val="248956649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4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94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94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94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94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94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9467" grpId="0"/>
      <p:bldP spid="19468" grpId="0"/>
      <p:bldP spid="19469" grpId="0"/>
      <p:bldP spid="19470" grpId="0"/>
      <p:bldP spid="19471" grpId="0"/>
      <p:bldP spid="19473" grpId="0"/>
      <p:bldP spid="2" grpId="0"/>
      <p:bldP spid="4" grpId="0"/>
      <p:bldP spid="5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 smtClean="0">
                <a:solidFill>
                  <a:srgbClr val="FA7D19"/>
                </a:solidFill>
              </a:rPr>
              <a:t>Productivity of the Economy</a:t>
            </a:r>
            <a:endParaRPr lang="en-CA" sz="3600" dirty="0">
              <a:solidFill>
                <a:srgbClr val="FA7D19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83568" y="1484784"/>
            <a:ext cx="7344816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5000"/>
              </a:lnSpc>
              <a:spcAft>
                <a:spcPts val="600"/>
              </a:spcAft>
            </a:pPr>
            <a:r>
              <a:rPr lang="en-CA" sz="2000" dirty="0">
                <a:latin typeface="+mn-lt"/>
                <a:ea typeface="STXinwei"/>
                <a:cs typeface="Times New Roman"/>
              </a:rPr>
              <a:t>The </a:t>
            </a:r>
            <a:r>
              <a:rPr lang="en-CA" sz="2000" i="1" dirty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STXinwei"/>
                <a:cs typeface="Times New Roman"/>
              </a:rPr>
              <a:t>productivity of labour</a:t>
            </a:r>
            <a:r>
              <a:rPr lang="en-CA" sz="2000" dirty="0">
                <a:latin typeface="+mn-lt"/>
                <a:ea typeface="STXinwei"/>
                <a:cs typeface="Times New Roman"/>
              </a:rPr>
              <a:t>, defined as output per </a:t>
            </a:r>
            <a:r>
              <a:rPr lang="en-CA" sz="2000" dirty="0" smtClean="0">
                <a:latin typeface="+mn-lt"/>
                <a:ea typeface="STXinwei"/>
                <a:cs typeface="Times New Roman"/>
              </a:rPr>
              <a:t>worker, </a:t>
            </a:r>
            <a:r>
              <a:rPr lang="en-CA" sz="2000" dirty="0">
                <a:latin typeface="+mn-lt"/>
                <a:ea typeface="STXinwei"/>
                <a:cs typeface="Times New Roman"/>
              </a:rPr>
              <a:t>depends on:</a:t>
            </a:r>
          </a:p>
          <a:p>
            <a:pPr marL="342900" lvl="0" indent="-342900">
              <a:lnSpc>
                <a:spcPct val="115000"/>
              </a:lnSpc>
              <a:spcAft>
                <a:spcPts val="600"/>
              </a:spcAft>
              <a:buFont typeface="Symbol"/>
              <a:buChar char=""/>
            </a:pPr>
            <a:r>
              <a:rPr lang="en-CA" sz="2000" dirty="0">
                <a:latin typeface="+mn-lt"/>
                <a:ea typeface="STXinwei"/>
                <a:cs typeface="Times New Roman"/>
              </a:rPr>
              <a:t>the </a:t>
            </a:r>
            <a:r>
              <a:rPr lang="en-CA" sz="2000" i="1" dirty="0">
                <a:solidFill>
                  <a:srgbClr val="3E5D78"/>
                </a:solidFill>
                <a:latin typeface="+mn-lt"/>
                <a:ea typeface="STXinwei"/>
                <a:cs typeface="Times New Roman"/>
              </a:rPr>
              <a:t>skill, knowledge</a:t>
            </a:r>
            <a:r>
              <a:rPr lang="en-CA" sz="2000" i="1" dirty="0">
                <a:latin typeface="+mn-lt"/>
                <a:ea typeface="STXinwei"/>
                <a:cs typeface="Times New Roman"/>
              </a:rPr>
              <a:t> and </a:t>
            </a:r>
            <a:r>
              <a:rPr lang="en-CA" sz="2000" i="1" dirty="0">
                <a:solidFill>
                  <a:srgbClr val="3E5D78"/>
                </a:solidFill>
                <a:latin typeface="+mn-lt"/>
                <a:ea typeface="STXinwei"/>
                <a:cs typeface="Times New Roman"/>
              </a:rPr>
              <a:t>experience of the labour force</a:t>
            </a:r>
          </a:p>
          <a:p>
            <a:pPr marL="342900" lvl="0" indent="-342900">
              <a:lnSpc>
                <a:spcPct val="115000"/>
              </a:lnSpc>
              <a:spcAft>
                <a:spcPts val="600"/>
              </a:spcAft>
              <a:buFont typeface="Symbol"/>
              <a:buChar char=""/>
            </a:pPr>
            <a:r>
              <a:rPr lang="en-CA" sz="2000" dirty="0">
                <a:latin typeface="+mn-lt"/>
                <a:ea typeface="STXinwei"/>
                <a:cs typeface="Times New Roman"/>
              </a:rPr>
              <a:t>the </a:t>
            </a:r>
            <a:r>
              <a:rPr lang="en-CA" sz="2000" i="1" dirty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STXinwei"/>
                <a:cs typeface="Times New Roman"/>
              </a:rPr>
              <a:t>capital stock</a:t>
            </a:r>
            <a:r>
              <a:rPr lang="en-CA" sz="2000" dirty="0">
                <a:latin typeface="+mn-lt"/>
                <a:ea typeface="STXinwei"/>
                <a:cs typeface="Times New Roman"/>
              </a:rPr>
              <a:t>: buildings, machinery, </a:t>
            </a:r>
            <a:r>
              <a:rPr lang="en-CA" sz="2000" dirty="0" smtClean="0">
                <a:latin typeface="+mn-lt"/>
                <a:ea typeface="STXinwei"/>
                <a:cs typeface="Times New Roman"/>
              </a:rPr>
              <a:t>equipment</a:t>
            </a:r>
            <a:r>
              <a:rPr lang="en-CA" sz="2000" dirty="0">
                <a:latin typeface="+mn-lt"/>
                <a:ea typeface="STXinwei"/>
                <a:cs typeface="Times New Roman"/>
              </a:rPr>
              <a:t>, and software the labour force has to work </a:t>
            </a:r>
            <a:r>
              <a:rPr lang="en-CA" sz="2000" dirty="0" smtClean="0">
                <a:latin typeface="+mn-lt"/>
                <a:ea typeface="STXinwei"/>
                <a:cs typeface="Times New Roman"/>
              </a:rPr>
              <a:t>with</a:t>
            </a:r>
            <a:endParaRPr lang="en-CA" sz="2000" dirty="0">
              <a:latin typeface="+mn-lt"/>
              <a:ea typeface="STXinwei"/>
              <a:cs typeface="Times New Roman"/>
            </a:endParaRPr>
          </a:p>
          <a:p>
            <a:pPr marL="342900" lvl="0" indent="-342900">
              <a:lnSpc>
                <a:spcPct val="115000"/>
              </a:lnSpc>
              <a:spcAft>
                <a:spcPts val="600"/>
              </a:spcAft>
              <a:buFont typeface="Symbol"/>
              <a:buChar char=""/>
            </a:pPr>
            <a:r>
              <a:rPr lang="en-CA" sz="2000" dirty="0">
                <a:latin typeface="+mn-lt"/>
                <a:ea typeface="STXinwei"/>
                <a:cs typeface="Times New Roman"/>
              </a:rPr>
              <a:t>the </a:t>
            </a:r>
            <a:r>
              <a:rPr lang="en-CA" sz="2000" i="1" dirty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STXinwei"/>
                <a:cs typeface="Times New Roman"/>
              </a:rPr>
              <a:t>current technology</a:t>
            </a:r>
            <a:r>
              <a:rPr lang="en-CA" sz="2000" dirty="0">
                <a:latin typeface="+mn-lt"/>
                <a:ea typeface="STXinwei"/>
                <a:cs typeface="Times New Roman"/>
              </a:rPr>
              <a:t> embodied in the </a:t>
            </a:r>
            <a:r>
              <a:rPr lang="en-CA" sz="2000" dirty="0" smtClean="0">
                <a:latin typeface="+mn-lt"/>
                <a:ea typeface="STXinwei"/>
                <a:cs typeface="Times New Roman"/>
              </a:rPr>
              <a:t>labour </a:t>
            </a:r>
            <a:r>
              <a:rPr lang="en-CA" sz="2000" dirty="0">
                <a:latin typeface="+mn-lt"/>
                <a:ea typeface="STXinwei"/>
                <a:cs typeface="Times New Roman"/>
              </a:rPr>
              <a:t>force and the capital stock.</a:t>
            </a:r>
            <a:endParaRPr lang="en-CA" sz="2000" dirty="0">
              <a:effectLst/>
              <a:latin typeface="+mn-lt"/>
              <a:ea typeface="STXinwe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72641714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71598" y="188640"/>
            <a:ext cx="6768752" cy="1143000"/>
          </a:xfrm>
        </p:spPr>
        <p:txBody>
          <a:bodyPr>
            <a:noAutofit/>
          </a:bodyPr>
          <a:lstStyle/>
          <a:p>
            <a:r>
              <a:rPr lang="en-US" sz="3600" dirty="0" smtClean="0">
                <a:solidFill>
                  <a:srgbClr val="FA7D19"/>
                </a:solidFill>
              </a:rPr>
              <a:t>Full Employment and the PPF</a:t>
            </a:r>
            <a:endParaRPr lang="en-CA" sz="3600" dirty="0">
              <a:solidFill>
                <a:srgbClr val="FA7D19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31538" y="1052736"/>
            <a:ext cx="7848871" cy="53245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en-CA" sz="2000" dirty="0"/>
              <a:t>When </a:t>
            </a:r>
            <a:r>
              <a:rPr lang="en-CA" sz="2000" dirty="0" smtClean="0"/>
              <a:t>everyone who is willing to work at current wage rates and normal hours of work is actually working, the economy is a </a:t>
            </a:r>
            <a:r>
              <a:rPr lang="en-CA" sz="2000" i="1" dirty="0" smtClean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full employment</a:t>
            </a:r>
          </a:p>
          <a:p>
            <a:endParaRPr lang="en-CA" sz="2000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en-CA" sz="2000" dirty="0" smtClean="0"/>
              <a:t>In this state the </a:t>
            </a:r>
            <a:r>
              <a:rPr lang="en-CA" sz="2000" dirty="0"/>
              <a:t>economy’s actual output is also </a:t>
            </a:r>
            <a:r>
              <a:rPr lang="en-CA" sz="2000" dirty="0" smtClean="0"/>
              <a:t>termed its </a:t>
            </a:r>
            <a:r>
              <a:rPr lang="en-CA" sz="2000" i="1" dirty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capacity </a:t>
            </a:r>
            <a:r>
              <a:rPr lang="en-CA" sz="2000" i="1" dirty="0" smtClean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output</a:t>
            </a:r>
            <a:r>
              <a:rPr lang="en-CA" sz="2000" i="1" dirty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CA" sz="20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or </a:t>
            </a:r>
            <a:r>
              <a:rPr lang="en-CA" sz="2000" i="1" dirty="0" smtClean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full </a:t>
            </a:r>
            <a:r>
              <a:rPr lang="en-CA" sz="2000" i="1" dirty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employment </a:t>
            </a:r>
            <a:r>
              <a:rPr lang="en-CA" sz="2000" i="1" dirty="0" smtClean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output</a:t>
            </a:r>
          </a:p>
          <a:p>
            <a:endParaRPr lang="en-US" sz="2000" b="1" dirty="0"/>
          </a:p>
          <a:p>
            <a:pPr marL="285750" indent="-285750">
              <a:buFont typeface="Arial" pitchFamily="34" charset="0"/>
              <a:buChar char="•"/>
            </a:pPr>
            <a:r>
              <a:rPr lang="en-US" sz="2000" dirty="0" smtClean="0"/>
              <a:t>In April 2016 the actual unemployment was 7.1% in Canada. Economists believe that full employment corresponds to approximately 6% unemployment</a:t>
            </a:r>
          </a:p>
          <a:p>
            <a:endParaRPr lang="en-US" sz="2000" dirty="0"/>
          </a:p>
          <a:p>
            <a:pPr marL="285750" indent="-285750">
              <a:buFont typeface="Arial" pitchFamily="34" charset="0"/>
              <a:buChar char="•"/>
            </a:pPr>
            <a:r>
              <a:rPr lang="en-US" sz="2000" dirty="0" smtClean="0"/>
              <a:t>Hence the PPF in Canada has an associated unemployment rate of 6%! Why? </a:t>
            </a:r>
          </a:p>
          <a:p>
            <a:pPr marL="285750" indent="-285750">
              <a:buFont typeface="Arial" pitchFamily="34" charset="0"/>
              <a:buChar char="•"/>
            </a:pPr>
            <a:endParaRPr lang="en-US" sz="2000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en-US" sz="2000" dirty="0" smtClean="0"/>
              <a:t>Some workers are ‘between jobs’; reeducating themselves; moving from ‘old’ economy to ‘new’ economy; migrating between provinces. </a:t>
            </a:r>
            <a:endParaRPr lang="en-CA" sz="2000" dirty="0"/>
          </a:p>
        </p:txBody>
      </p:sp>
    </p:spTree>
    <p:extLst>
      <p:ext uri="{BB962C8B-B14F-4D97-AF65-F5344CB8AC3E}">
        <p14:creationId xmlns:p14="http://schemas.microsoft.com/office/powerpoint/2010/main" val="195525989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ext Box 4"/>
          <p:cNvSpPr txBox="1">
            <a:spLocks noChangeArrowheads="1"/>
          </p:cNvSpPr>
          <p:nvPr/>
        </p:nvSpPr>
        <p:spPr bwMode="auto">
          <a:xfrm>
            <a:off x="1068513" y="549274"/>
            <a:ext cx="5378883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CA" sz="3600" dirty="0">
                <a:solidFill>
                  <a:srgbClr val="FA7D19"/>
                </a:solidFill>
              </a:rPr>
              <a:t> </a:t>
            </a:r>
            <a:r>
              <a:rPr lang="en-CA" sz="3600" dirty="0" smtClean="0">
                <a:solidFill>
                  <a:srgbClr val="FA7D19"/>
                </a:solidFill>
              </a:rPr>
              <a:t>Growth </a:t>
            </a:r>
            <a:r>
              <a:rPr lang="en-CA" sz="3600" dirty="0">
                <a:solidFill>
                  <a:srgbClr val="FA7D19"/>
                </a:solidFill>
              </a:rPr>
              <a:t>and the PPF</a:t>
            </a:r>
          </a:p>
        </p:txBody>
      </p:sp>
      <p:sp>
        <p:nvSpPr>
          <p:cNvPr id="24579" name="Line 5"/>
          <p:cNvSpPr>
            <a:spLocks noChangeShapeType="1"/>
          </p:cNvSpPr>
          <p:nvPr/>
        </p:nvSpPr>
        <p:spPr bwMode="auto">
          <a:xfrm flipH="1">
            <a:off x="1187623" y="1406586"/>
            <a:ext cx="1" cy="4086839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24580" name="Line 6"/>
          <p:cNvSpPr>
            <a:spLocks noChangeShapeType="1"/>
          </p:cNvSpPr>
          <p:nvPr/>
        </p:nvSpPr>
        <p:spPr bwMode="auto">
          <a:xfrm>
            <a:off x="1223021" y="5495955"/>
            <a:ext cx="52578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24581" name="Text Box 14"/>
          <p:cNvSpPr txBox="1">
            <a:spLocks noChangeArrowheads="1"/>
          </p:cNvSpPr>
          <p:nvPr/>
        </p:nvSpPr>
        <p:spPr bwMode="auto">
          <a:xfrm>
            <a:off x="387624" y="1006475"/>
            <a:ext cx="1296144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CA" sz="2000" dirty="0" smtClean="0">
                <a:solidFill>
                  <a:srgbClr val="000000"/>
                </a:solidFill>
              </a:rPr>
              <a:t>Services</a:t>
            </a:r>
            <a:endParaRPr lang="en-CA" sz="2000" dirty="0">
              <a:solidFill>
                <a:srgbClr val="000000"/>
              </a:solidFill>
            </a:endParaRPr>
          </a:p>
        </p:txBody>
      </p:sp>
      <p:sp>
        <p:nvSpPr>
          <p:cNvPr id="24582" name="Text Box 15"/>
          <p:cNvSpPr txBox="1">
            <a:spLocks noChangeArrowheads="1"/>
          </p:cNvSpPr>
          <p:nvPr/>
        </p:nvSpPr>
        <p:spPr bwMode="auto">
          <a:xfrm>
            <a:off x="6036169" y="5055061"/>
            <a:ext cx="1008062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CA" sz="2000" dirty="0" smtClean="0">
                <a:solidFill>
                  <a:srgbClr val="000000"/>
                </a:solidFill>
              </a:rPr>
              <a:t>Goods</a:t>
            </a:r>
            <a:endParaRPr lang="en-CA" sz="2000" dirty="0">
              <a:solidFill>
                <a:srgbClr val="000000"/>
              </a:solidFill>
            </a:endParaRPr>
          </a:p>
        </p:txBody>
      </p:sp>
      <p:sp>
        <p:nvSpPr>
          <p:cNvPr id="6" name="Arc 5"/>
          <p:cNvSpPr>
            <a:spLocks/>
          </p:cNvSpPr>
          <p:nvPr/>
        </p:nvSpPr>
        <p:spPr bwMode="auto">
          <a:xfrm>
            <a:off x="-2260560" y="2350021"/>
            <a:ext cx="6956550" cy="6210300"/>
          </a:xfrm>
          <a:custGeom>
            <a:avLst/>
            <a:gdLst>
              <a:gd name="T0" fmla="*/ 3474663 w 6949319"/>
              <a:gd name="T1" fmla="*/ 0 h 6208935"/>
              <a:gd name="T2" fmla="*/ 3474660 w 6949319"/>
              <a:gd name="T3" fmla="*/ 3104468 h 6208935"/>
              <a:gd name="T4" fmla="*/ 6949319 w 6949319"/>
              <a:gd name="T5" fmla="*/ 3104468 h 6208935"/>
              <a:gd name="T6" fmla="*/ 11796480 60000 65536"/>
              <a:gd name="T7" fmla="*/ 11796480 60000 65536"/>
              <a:gd name="T8" fmla="*/ 5898240 60000 65536"/>
              <a:gd name="T9" fmla="*/ 3474663 w 6949319"/>
              <a:gd name="T10" fmla="*/ 0 h 6208935"/>
              <a:gd name="T11" fmla="*/ 6949319 w 6949319"/>
              <a:gd name="T12" fmla="*/ 3104468 h 6208935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6949319" h="6208935" stroke="0">
                <a:moveTo>
                  <a:pt x="3474663" y="0"/>
                </a:moveTo>
                <a:lnTo>
                  <a:pt x="3474662" y="0"/>
                </a:lnTo>
                <a:cubicBezTo>
                  <a:pt x="5393663" y="1"/>
                  <a:pt x="6949319" y="1389919"/>
                  <a:pt x="6949319" y="3104468"/>
                </a:cubicBezTo>
                <a:cubicBezTo>
                  <a:pt x="6949319" y="3104470"/>
                  <a:pt x="6949318" y="3104473"/>
                  <a:pt x="6949318" y="3104475"/>
                </a:cubicBezTo>
                <a:lnTo>
                  <a:pt x="3474660" y="3104468"/>
                </a:lnTo>
                <a:close/>
              </a:path>
              <a:path w="6949319" h="6208935" fill="none">
                <a:moveTo>
                  <a:pt x="3474663" y="0"/>
                </a:moveTo>
                <a:lnTo>
                  <a:pt x="3474662" y="0"/>
                </a:lnTo>
                <a:cubicBezTo>
                  <a:pt x="5393663" y="1"/>
                  <a:pt x="6949319" y="1389919"/>
                  <a:pt x="6949319" y="3104468"/>
                </a:cubicBezTo>
                <a:cubicBezTo>
                  <a:pt x="6949319" y="3104470"/>
                  <a:pt x="6949318" y="3104473"/>
                  <a:pt x="6949318" y="3104475"/>
                </a:cubicBezTo>
              </a:path>
            </a:pathLst>
          </a:custGeom>
          <a:noFill/>
          <a:ln w="38100" cap="flat" cmpd="sng" algn="ctr">
            <a:solidFill>
              <a:schemeClr val="accent2"/>
            </a:solidFill>
            <a:prstDash val="solid"/>
            <a:round/>
            <a:headEnd/>
            <a:tailEnd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</p:spPr>
        <p:txBody>
          <a:bodyPr anchor="ctr"/>
          <a:lstStyle/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24588" name="TextBox 20"/>
          <p:cNvSpPr txBox="1">
            <a:spLocks noChangeArrowheads="1"/>
          </p:cNvSpPr>
          <p:nvPr/>
        </p:nvSpPr>
        <p:spPr bwMode="auto">
          <a:xfrm flipH="1">
            <a:off x="1228801" y="1900268"/>
            <a:ext cx="537145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CA" sz="2000" dirty="0">
                <a:solidFill>
                  <a:srgbClr val="000000"/>
                </a:solidFill>
              </a:rPr>
              <a:t>a</a:t>
            </a:r>
            <a:endParaRPr lang="en-US" sz="2000" dirty="0">
              <a:solidFill>
                <a:srgbClr val="000000"/>
              </a:solidFill>
            </a:endParaRPr>
          </a:p>
        </p:txBody>
      </p:sp>
      <p:sp>
        <p:nvSpPr>
          <p:cNvPr id="24591" name="TextBox 23"/>
          <p:cNvSpPr txBox="1">
            <a:spLocks noChangeArrowheads="1"/>
          </p:cNvSpPr>
          <p:nvPr/>
        </p:nvSpPr>
        <p:spPr bwMode="auto">
          <a:xfrm>
            <a:off x="5364164" y="5093756"/>
            <a:ext cx="360362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CA" sz="2000">
                <a:solidFill>
                  <a:srgbClr val="000000"/>
                </a:solidFill>
              </a:rPr>
              <a:t>B</a:t>
            </a:r>
            <a:endParaRPr lang="en-US" sz="2000">
              <a:solidFill>
                <a:srgbClr val="000000"/>
              </a:solidFill>
            </a:endParaRPr>
          </a:p>
        </p:txBody>
      </p:sp>
      <p:sp>
        <p:nvSpPr>
          <p:cNvPr id="24592" name="TextBox 24"/>
          <p:cNvSpPr txBox="1">
            <a:spLocks noChangeArrowheads="1"/>
          </p:cNvSpPr>
          <p:nvPr/>
        </p:nvSpPr>
        <p:spPr bwMode="auto">
          <a:xfrm>
            <a:off x="4726286" y="5152524"/>
            <a:ext cx="288925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CA" sz="2000">
                <a:solidFill>
                  <a:srgbClr val="000000"/>
                </a:solidFill>
              </a:rPr>
              <a:t>b</a:t>
            </a:r>
            <a:endParaRPr lang="en-US" sz="2000">
              <a:solidFill>
                <a:srgbClr val="000000"/>
              </a:solidFill>
            </a:endParaRPr>
          </a:p>
        </p:txBody>
      </p:sp>
      <p:sp>
        <p:nvSpPr>
          <p:cNvPr id="24593" name="Text Box 17"/>
          <p:cNvSpPr txBox="1">
            <a:spLocks noChangeArrowheads="1"/>
          </p:cNvSpPr>
          <p:nvPr/>
        </p:nvSpPr>
        <p:spPr bwMode="auto">
          <a:xfrm>
            <a:off x="5820624" y="1677971"/>
            <a:ext cx="2911304" cy="3170099"/>
          </a:xfrm>
          <a:prstGeom prst="rect">
            <a:avLst/>
          </a:prstGeom>
          <a:ln>
            <a:headEnd/>
            <a:tailEnd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CA" sz="2000" dirty="0">
                <a:solidFill>
                  <a:srgbClr val="000000"/>
                </a:solidFill>
              </a:rPr>
              <a:t>Economic </a:t>
            </a:r>
            <a:r>
              <a:rPr lang="en-CA" sz="2000" dirty="0" smtClean="0">
                <a:solidFill>
                  <a:srgbClr val="000000"/>
                </a:solidFill>
              </a:rPr>
              <a:t>growth or an increase in the available resources can </a:t>
            </a:r>
            <a:r>
              <a:rPr lang="en-CA" sz="2000" dirty="0">
                <a:solidFill>
                  <a:srgbClr val="000000"/>
                </a:solidFill>
              </a:rPr>
              <a:t>be envisioned as an outward shift in </a:t>
            </a:r>
            <a:r>
              <a:rPr lang="en-CA" sz="2000" dirty="0" smtClean="0">
                <a:solidFill>
                  <a:srgbClr val="000000"/>
                </a:solidFill>
              </a:rPr>
              <a:t>the PPF from PPF</a:t>
            </a:r>
            <a:r>
              <a:rPr lang="en-CA" sz="2000" baseline="-25000" dirty="0" smtClean="0">
                <a:solidFill>
                  <a:srgbClr val="000000"/>
                </a:solidFill>
              </a:rPr>
              <a:t>0</a:t>
            </a:r>
            <a:r>
              <a:rPr lang="en-CA" sz="2000" dirty="0" smtClean="0">
                <a:solidFill>
                  <a:srgbClr val="000000"/>
                </a:solidFill>
              </a:rPr>
              <a:t> to PPF</a:t>
            </a:r>
            <a:r>
              <a:rPr lang="en-CA" sz="2000" baseline="-25000" dirty="0" smtClean="0">
                <a:solidFill>
                  <a:srgbClr val="000000"/>
                </a:solidFill>
              </a:rPr>
              <a:t>1</a:t>
            </a:r>
            <a:r>
              <a:rPr lang="en-CA" sz="2000" dirty="0" smtClean="0">
                <a:solidFill>
                  <a:srgbClr val="000000"/>
                </a:solidFill>
              </a:rPr>
              <a:t>. With PPF</a:t>
            </a:r>
            <a:r>
              <a:rPr lang="en-CA" sz="2000" baseline="-25000" dirty="0" smtClean="0">
                <a:solidFill>
                  <a:srgbClr val="000000"/>
                </a:solidFill>
              </a:rPr>
              <a:t>1</a:t>
            </a:r>
            <a:r>
              <a:rPr lang="en-CA" sz="2000" dirty="0" smtClean="0">
                <a:solidFill>
                  <a:srgbClr val="000000"/>
                </a:solidFill>
              </a:rPr>
              <a:t> the economy can produce more in both sectors than with PPF</a:t>
            </a:r>
            <a:r>
              <a:rPr lang="en-CA" sz="2000" baseline="-25000" dirty="0" smtClean="0">
                <a:solidFill>
                  <a:srgbClr val="000000"/>
                </a:solidFill>
              </a:rPr>
              <a:t>0</a:t>
            </a:r>
            <a:r>
              <a:rPr lang="en-CA" sz="2000" dirty="0" smtClean="0">
                <a:solidFill>
                  <a:srgbClr val="000000"/>
                </a:solidFill>
              </a:rPr>
              <a:t>. </a:t>
            </a:r>
            <a:endParaRPr lang="en-CA" sz="2000" dirty="0">
              <a:solidFill>
                <a:srgbClr val="000000"/>
              </a:solidFill>
            </a:endParaRPr>
          </a:p>
        </p:txBody>
      </p:sp>
      <p:sp>
        <p:nvSpPr>
          <p:cNvPr id="2" name="Arc 5"/>
          <p:cNvSpPr>
            <a:spLocks/>
          </p:cNvSpPr>
          <p:nvPr/>
        </p:nvSpPr>
        <p:spPr bwMode="auto">
          <a:xfrm>
            <a:off x="-2881139" y="1704975"/>
            <a:ext cx="8137525" cy="7578725"/>
          </a:xfrm>
          <a:custGeom>
            <a:avLst/>
            <a:gdLst>
              <a:gd name="T0" fmla="*/ 3474663 w 6949319"/>
              <a:gd name="T1" fmla="*/ 0 h 6208935"/>
              <a:gd name="T2" fmla="*/ 3474660 w 6949319"/>
              <a:gd name="T3" fmla="*/ 3104468 h 6208935"/>
              <a:gd name="T4" fmla="*/ 6949319 w 6949319"/>
              <a:gd name="T5" fmla="*/ 3104468 h 6208935"/>
              <a:gd name="T6" fmla="*/ 11796480 60000 65536"/>
              <a:gd name="T7" fmla="*/ 11796480 60000 65536"/>
              <a:gd name="T8" fmla="*/ 5898240 60000 65536"/>
              <a:gd name="T9" fmla="*/ 3474663 w 6949319"/>
              <a:gd name="T10" fmla="*/ 0 h 6208935"/>
              <a:gd name="T11" fmla="*/ 6949319 w 6949319"/>
              <a:gd name="T12" fmla="*/ 3104468 h 6208935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6949319" h="6208935" stroke="0">
                <a:moveTo>
                  <a:pt x="3474663" y="0"/>
                </a:moveTo>
                <a:lnTo>
                  <a:pt x="3474662" y="0"/>
                </a:lnTo>
                <a:cubicBezTo>
                  <a:pt x="5393663" y="1"/>
                  <a:pt x="6949319" y="1389919"/>
                  <a:pt x="6949319" y="3104468"/>
                </a:cubicBezTo>
                <a:cubicBezTo>
                  <a:pt x="6949319" y="3104470"/>
                  <a:pt x="6949318" y="3104473"/>
                  <a:pt x="6949318" y="3104475"/>
                </a:cubicBezTo>
                <a:lnTo>
                  <a:pt x="3474660" y="3104468"/>
                </a:lnTo>
                <a:close/>
              </a:path>
              <a:path w="6949319" h="6208935" fill="none">
                <a:moveTo>
                  <a:pt x="3474663" y="0"/>
                </a:moveTo>
                <a:lnTo>
                  <a:pt x="3474662" y="0"/>
                </a:lnTo>
                <a:cubicBezTo>
                  <a:pt x="5393663" y="1"/>
                  <a:pt x="6949319" y="1389919"/>
                  <a:pt x="6949319" y="3104468"/>
                </a:cubicBezTo>
                <a:cubicBezTo>
                  <a:pt x="6949319" y="3104470"/>
                  <a:pt x="6949318" y="3104473"/>
                  <a:pt x="6949318" y="3104475"/>
                </a:cubicBezTo>
              </a:path>
            </a:pathLst>
          </a:custGeom>
          <a:noFill/>
          <a:ln w="38100" cap="flat" cmpd="sng" algn="ctr">
            <a:solidFill>
              <a:schemeClr val="accent2"/>
            </a:solidFill>
            <a:prstDash val="solid"/>
            <a:round/>
            <a:headEnd/>
            <a:tailEnd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</p:spPr>
        <p:txBody>
          <a:bodyPr anchor="ctr"/>
          <a:lstStyle/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24595" name="Line 19"/>
          <p:cNvSpPr>
            <a:spLocks noChangeShapeType="1"/>
          </p:cNvSpPr>
          <p:nvPr/>
        </p:nvSpPr>
        <p:spPr bwMode="auto">
          <a:xfrm flipV="1">
            <a:off x="2919809" y="2300378"/>
            <a:ext cx="288925" cy="287337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24596" name="Text Box 20"/>
          <p:cNvSpPr txBox="1">
            <a:spLocks noChangeArrowheads="1"/>
          </p:cNvSpPr>
          <p:nvPr/>
        </p:nvSpPr>
        <p:spPr bwMode="auto">
          <a:xfrm>
            <a:off x="1217715" y="1328678"/>
            <a:ext cx="288925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CA" sz="2000" dirty="0">
                <a:solidFill>
                  <a:srgbClr val="000000"/>
                </a:solidFill>
              </a:rPr>
              <a:t>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4609372" y="5455171"/>
            <a:ext cx="81167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err="1" smtClean="0">
                <a:solidFill>
                  <a:srgbClr val="000000"/>
                </a:solidFill>
              </a:rPr>
              <a:t>G</a:t>
            </a:r>
            <a:r>
              <a:rPr lang="en-US" sz="2000" baseline="-25000" dirty="0" err="1" smtClean="0">
                <a:solidFill>
                  <a:srgbClr val="000000"/>
                </a:solidFill>
              </a:rPr>
              <a:t>max</a:t>
            </a:r>
            <a:endParaRPr lang="en-CA" sz="2000" baseline="-25000" dirty="0">
              <a:solidFill>
                <a:srgbClr val="00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244479" y="5493425"/>
            <a:ext cx="79169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err="1" smtClean="0">
                <a:solidFill>
                  <a:srgbClr val="000000"/>
                </a:solidFill>
              </a:rPr>
              <a:t>G’</a:t>
            </a:r>
            <a:r>
              <a:rPr lang="en-US" sz="2000" baseline="-25000" dirty="0" err="1" smtClean="0">
                <a:solidFill>
                  <a:srgbClr val="000000"/>
                </a:solidFill>
              </a:rPr>
              <a:t>max</a:t>
            </a:r>
            <a:endParaRPr lang="en-CA" sz="2000" baseline="-25000" dirty="0">
              <a:solidFill>
                <a:srgbClr val="00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35485" y="2068483"/>
            <a:ext cx="733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err="1" smtClean="0">
                <a:solidFill>
                  <a:srgbClr val="000000"/>
                </a:solidFill>
              </a:rPr>
              <a:t>S</a:t>
            </a:r>
            <a:r>
              <a:rPr lang="en-US" sz="2000" baseline="-25000" dirty="0" err="1" smtClean="0">
                <a:solidFill>
                  <a:srgbClr val="000000"/>
                </a:solidFill>
              </a:rPr>
              <a:t>max</a:t>
            </a:r>
            <a:endParaRPr lang="en-CA" sz="2000" baseline="-25000" dirty="0">
              <a:solidFill>
                <a:srgbClr val="00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41513" y="1500158"/>
            <a:ext cx="8116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err="1" smtClean="0">
                <a:solidFill>
                  <a:srgbClr val="000000"/>
                </a:solidFill>
              </a:rPr>
              <a:t>S’</a:t>
            </a:r>
            <a:r>
              <a:rPr lang="en-US" sz="2000" baseline="-25000" dirty="0" err="1" smtClean="0">
                <a:solidFill>
                  <a:srgbClr val="000000"/>
                </a:solidFill>
              </a:rPr>
              <a:t>max</a:t>
            </a:r>
            <a:endParaRPr lang="en-CA" sz="2000" baseline="-25000" dirty="0">
              <a:solidFill>
                <a:srgbClr val="00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88853" y="3292851"/>
            <a:ext cx="5170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solidFill>
                  <a:srgbClr val="000000"/>
                </a:solidFill>
              </a:rPr>
              <a:t>S</a:t>
            </a:r>
            <a:r>
              <a:rPr lang="en-US" sz="2000" baseline="-25000" dirty="0" smtClean="0">
                <a:solidFill>
                  <a:srgbClr val="000000"/>
                </a:solidFill>
              </a:rPr>
              <a:t>0</a:t>
            </a:r>
            <a:endParaRPr lang="en-CA" sz="2000" baseline="-25000" dirty="0">
              <a:solidFill>
                <a:srgbClr val="00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599893" y="5493425"/>
            <a:ext cx="5040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solidFill>
                  <a:srgbClr val="000000"/>
                </a:solidFill>
              </a:rPr>
              <a:t>G</a:t>
            </a:r>
            <a:r>
              <a:rPr lang="en-US" sz="2000" baseline="-25000" dirty="0" smtClean="0">
                <a:solidFill>
                  <a:srgbClr val="000000"/>
                </a:solidFill>
              </a:rPr>
              <a:t>0</a:t>
            </a:r>
            <a:endParaRPr lang="en-CA" sz="2000" baseline="-25000" dirty="0">
              <a:solidFill>
                <a:srgbClr val="000000"/>
              </a:solidFill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1187624" y="3549529"/>
            <a:ext cx="2745010" cy="0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3941935" y="3558480"/>
            <a:ext cx="35942" cy="1917452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3437186" y="3569196"/>
            <a:ext cx="61213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solidFill>
                  <a:srgbClr val="000000"/>
                </a:solidFill>
              </a:rPr>
              <a:t>X</a:t>
            </a:r>
            <a:r>
              <a:rPr lang="en-US" sz="2000" baseline="-25000" dirty="0" smtClean="0">
                <a:solidFill>
                  <a:srgbClr val="000000"/>
                </a:solidFill>
              </a:rPr>
              <a:t>0</a:t>
            </a:r>
            <a:endParaRPr lang="en-CA" sz="2000" baseline="-25000" dirty="0">
              <a:solidFill>
                <a:srgbClr val="000000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4319973" y="2778392"/>
            <a:ext cx="5085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solidFill>
                  <a:srgbClr val="000000"/>
                </a:solidFill>
              </a:rPr>
              <a:t>X</a:t>
            </a:r>
            <a:r>
              <a:rPr lang="en-US" sz="2000" baseline="-25000" dirty="0" smtClean="0">
                <a:solidFill>
                  <a:srgbClr val="000000"/>
                </a:solidFill>
              </a:rPr>
              <a:t>1</a:t>
            </a:r>
            <a:endParaRPr lang="en-CA" sz="2000" baseline="-25000" dirty="0">
              <a:solidFill>
                <a:srgbClr val="000000"/>
              </a:solidFill>
            </a:endParaRPr>
          </a:p>
        </p:txBody>
      </p:sp>
      <p:cxnSp>
        <p:nvCxnSpPr>
          <p:cNvPr id="17" name="Straight Connector 16"/>
          <p:cNvCxnSpPr/>
          <p:nvPr/>
        </p:nvCxnSpPr>
        <p:spPr>
          <a:xfrm>
            <a:off x="1223021" y="3140470"/>
            <a:ext cx="3060378" cy="0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>
            <a:off x="4319973" y="3143863"/>
            <a:ext cx="72008" cy="2311308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459323" y="2779005"/>
            <a:ext cx="5760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solidFill>
                  <a:srgbClr val="000000"/>
                </a:solidFill>
              </a:rPr>
              <a:t>S</a:t>
            </a:r>
            <a:r>
              <a:rPr lang="en-US" sz="2000" baseline="-25000" dirty="0" smtClean="0">
                <a:solidFill>
                  <a:srgbClr val="000000"/>
                </a:solidFill>
              </a:rPr>
              <a:t>1</a:t>
            </a:r>
            <a:endParaRPr lang="en-CA" sz="2000" baseline="-25000" dirty="0">
              <a:solidFill>
                <a:srgbClr val="000000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4129076" y="5494337"/>
            <a:ext cx="5400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solidFill>
                  <a:srgbClr val="000000"/>
                </a:solidFill>
              </a:rPr>
              <a:t>G</a:t>
            </a:r>
            <a:r>
              <a:rPr lang="en-US" sz="2000" baseline="-25000" dirty="0" smtClean="0">
                <a:solidFill>
                  <a:srgbClr val="000000"/>
                </a:solidFill>
              </a:rPr>
              <a:t>1</a:t>
            </a:r>
            <a:endParaRPr lang="en-CA" sz="2000" baseline="-25000" dirty="0">
              <a:solidFill>
                <a:srgbClr val="000000"/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437186" y="2041216"/>
            <a:ext cx="82946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solidFill>
                  <a:srgbClr val="000000"/>
                </a:solidFill>
              </a:rPr>
              <a:t>PPF</a:t>
            </a:r>
            <a:r>
              <a:rPr lang="en-US" sz="2000" baseline="-25000" dirty="0" smtClean="0">
                <a:solidFill>
                  <a:srgbClr val="000000"/>
                </a:solidFill>
              </a:rPr>
              <a:t>1</a:t>
            </a:r>
            <a:endParaRPr lang="en-CA" sz="2000" baseline="-25000" dirty="0">
              <a:solidFill>
                <a:srgbClr val="000000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1931309" y="2570523"/>
            <a:ext cx="77427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solidFill>
                  <a:srgbClr val="000000"/>
                </a:solidFill>
              </a:rPr>
              <a:t>PPF</a:t>
            </a:r>
            <a:r>
              <a:rPr lang="en-US" sz="2000" baseline="-25000" dirty="0" smtClean="0">
                <a:solidFill>
                  <a:srgbClr val="000000"/>
                </a:solidFill>
              </a:rPr>
              <a:t>0</a:t>
            </a:r>
            <a:endParaRPr lang="en-CA" sz="2000" baseline="-250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175417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45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45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45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45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91" grpId="0"/>
      <p:bldP spid="24593" grpId="0" animBg="1"/>
      <p:bldP spid="2" grpId="0" animBg="1"/>
      <p:bldP spid="24595" grpId="0" animBg="1"/>
      <p:bldP spid="24596" grpId="0"/>
      <p:bldP spid="4" grpId="0"/>
      <p:bldP spid="7" grpId="0"/>
      <p:bldP spid="15" grpId="0"/>
      <p:bldP spid="20" grpId="0"/>
      <p:bldP spid="21" grpId="0"/>
      <p:bldP spid="22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15616" y="1844824"/>
            <a:ext cx="6768752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en-CA" sz="2000" dirty="0"/>
              <a:t>In an economic </a:t>
            </a:r>
            <a:r>
              <a:rPr lang="en-CA" sz="2000" i="1" dirty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recession</a:t>
            </a:r>
            <a:r>
              <a:rPr lang="en-CA" sz="2000" dirty="0"/>
              <a:t> output falls below the economy’s capacity </a:t>
            </a:r>
            <a:r>
              <a:rPr lang="en-CA" sz="2000" dirty="0" smtClean="0"/>
              <a:t>output</a:t>
            </a:r>
          </a:p>
          <a:p>
            <a:endParaRPr lang="en-CA" sz="2000" dirty="0"/>
          </a:p>
          <a:p>
            <a:pPr marL="342900" indent="-342900">
              <a:buFont typeface="Arial" pitchFamily="34" charset="0"/>
              <a:buChar char="•"/>
            </a:pPr>
            <a:r>
              <a:rPr lang="en-CA" sz="2000" dirty="0"/>
              <a:t>A </a:t>
            </a:r>
            <a:r>
              <a:rPr lang="en-CA" sz="2000" i="1" dirty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boom</a:t>
            </a:r>
            <a:r>
              <a:rPr lang="en-CA" sz="2000" dirty="0"/>
              <a:t> is a period of high growth that raises output above normal capacity output. </a:t>
            </a:r>
            <a:endParaRPr lang="en-CA" sz="2000" dirty="0" smtClean="0"/>
          </a:p>
          <a:p>
            <a:endParaRPr lang="en-US" sz="2000" dirty="0"/>
          </a:p>
          <a:p>
            <a:pPr algn="r"/>
            <a:r>
              <a:rPr lang="en-US" sz="2000" i="1" dirty="0" smtClean="0">
                <a:solidFill>
                  <a:srgbClr val="3E5D78"/>
                </a:solidFill>
              </a:rPr>
              <a:t>illustrate through the PPF…</a:t>
            </a:r>
            <a:endParaRPr lang="en-CA" sz="2000" i="1" dirty="0">
              <a:solidFill>
                <a:srgbClr val="3E5D78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331640" y="620688"/>
            <a:ext cx="554461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 smtClean="0">
                <a:solidFill>
                  <a:srgbClr val="FA7D19"/>
                </a:solidFill>
              </a:rPr>
              <a:t>Recessions and Booms</a:t>
            </a:r>
            <a:endParaRPr lang="en-CA" sz="4000" dirty="0">
              <a:solidFill>
                <a:srgbClr val="FA7D1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176465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ext Box 4"/>
          <p:cNvSpPr txBox="1">
            <a:spLocks noChangeArrowheads="1"/>
          </p:cNvSpPr>
          <p:nvPr/>
        </p:nvSpPr>
        <p:spPr bwMode="auto">
          <a:xfrm>
            <a:off x="661217" y="548680"/>
            <a:ext cx="6782472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CA" sz="3600" dirty="0">
                <a:solidFill>
                  <a:srgbClr val="FA7D19"/>
                </a:solidFill>
              </a:rPr>
              <a:t> </a:t>
            </a:r>
            <a:r>
              <a:rPr lang="en-CA" sz="3600" dirty="0" smtClean="0">
                <a:solidFill>
                  <a:srgbClr val="FA7D19"/>
                </a:solidFill>
              </a:rPr>
              <a:t> Booms and Recessions </a:t>
            </a:r>
            <a:endParaRPr lang="en-CA" sz="3600" dirty="0">
              <a:solidFill>
                <a:srgbClr val="FA7D19"/>
              </a:solidFill>
            </a:endParaRPr>
          </a:p>
        </p:txBody>
      </p:sp>
      <p:sp>
        <p:nvSpPr>
          <p:cNvPr id="24579" name="Line 5"/>
          <p:cNvSpPr>
            <a:spLocks noChangeShapeType="1"/>
          </p:cNvSpPr>
          <p:nvPr/>
        </p:nvSpPr>
        <p:spPr bwMode="auto">
          <a:xfrm>
            <a:off x="1025041" y="1829018"/>
            <a:ext cx="0" cy="3960813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24580" name="Line 6"/>
          <p:cNvSpPr>
            <a:spLocks noChangeShapeType="1"/>
          </p:cNvSpPr>
          <p:nvPr/>
        </p:nvSpPr>
        <p:spPr bwMode="auto">
          <a:xfrm>
            <a:off x="1025041" y="5827713"/>
            <a:ext cx="52578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24581" name="Text Box 14"/>
          <p:cNvSpPr txBox="1">
            <a:spLocks noChangeArrowheads="1"/>
          </p:cNvSpPr>
          <p:nvPr/>
        </p:nvSpPr>
        <p:spPr bwMode="auto">
          <a:xfrm>
            <a:off x="582422" y="1367353"/>
            <a:ext cx="1363439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CA" sz="2000" dirty="0" smtClean="0">
                <a:solidFill>
                  <a:srgbClr val="000000"/>
                </a:solidFill>
              </a:rPr>
              <a:t>Services</a:t>
            </a:r>
            <a:endParaRPr lang="en-CA" sz="2000" dirty="0">
              <a:solidFill>
                <a:srgbClr val="000000"/>
              </a:solidFill>
            </a:endParaRPr>
          </a:p>
        </p:txBody>
      </p:sp>
      <p:sp>
        <p:nvSpPr>
          <p:cNvPr id="24582" name="Text Box 15"/>
          <p:cNvSpPr txBox="1">
            <a:spLocks noChangeArrowheads="1"/>
          </p:cNvSpPr>
          <p:nvPr/>
        </p:nvSpPr>
        <p:spPr bwMode="auto">
          <a:xfrm>
            <a:off x="5364088" y="5328166"/>
            <a:ext cx="1181475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CA" sz="2000" dirty="0" smtClean="0">
                <a:solidFill>
                  <a:srgbClr val="000000"/>
                </a:solidFill>
              </a:rPr>
              <a:t>Goods</a:t>
            </a:r>
            <a:endParaRPr lang="en-CA" sz="2000" dirty="0">
              <a:solidFill>
                <a:srgbClr val="000000"/>
              </a:solidFill>
            </a:endParaRPr>
          </a:p>
        </p:txBody>
      </p:sp>
      <p:sp>
        <p:nvSpPr>
          <p:cNvPr id="6" name="Arc 5"/>
          <p:cNvSpPr>
            <a:spLocks/>
          </p:cNvSpPr>
          <p:nvPr/>
        </p:nvSpPr>
        <p:spPr bwMode="auto">
          <a:xfrm>
            <a:off x="-2418892" y="2716976"/>
            <a:ext cx="6950076" cy="6210300"/>
          </a:xfrm>
          <a:custGeom>
            <a:avLst/>
            <a:gdLst>
              <a:gd name="T0" fmla="*/ 3474663 w 6949319"/>
              <a:gd name="T1" fmla="*/ 0 h 6208935"/>
              <a:gd name="T2" fmla="*/ 3474660 w 6949319"/>
              <a:gd name="T3" fmla="*/ 3104468 h 6208935"/>
              <a:gd name="T4" fmla="*/ 6949319 w 6949319"/>
              <a:gd name="T5" fmla="*/ 3104468 h 6208935"/>
              <a:gd name="T6" fmla="*/ 11796480 60000 65536"/>
              <a:gd name="T7" fmla="*/ 11796480 60000 65536"/>
              <a:gd name="T8" fmla="*/ 5898240 60000 65536"/>
              <a:gd name="T9" fmla="*/ 3474663 w 6949319"/>
              <a:gd name="T10" fmla="*/ 0 h 6208935"/>
              <a:gd name="T11" fmla="*/ 6949319 w 6949319"/>
              <a:gd name="T12" fmla="*/ 3104468 h 6208935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6949319" h="6208935" stroke="0">
                <a:moveTo>
                  <a:pt x="3474663" y="0"/>
                </a:moveTo>
                <a:lnTo>
                  <a:pt x="3474662" y="0"/>
                </a:lnTo>
                <a:cubicBezTo>
                  <a:pt x="5393663" y="1"/>
                  <a:pt x="6949319" y="1389919"/>
                  <a:pt x="6949319" y="3104468"/>
                </a:cubicBezTo>
                <a:cubicBezTo>
                  <a:pt x="6949319" y="3104470"/>
                  <a:pt x="6949318" y="3104473"/>
                  <a:pt x="6949318" y="3104475"/>
                </a:cubicBezTo>
                <a:lnTo>
                  <a:pt x="3474660" y="3104468"/>
                </a:lnTo>
                <a:close/>
              </a:path>
              <a:path w="6949319" h="6208935" fill="none">
                <a:moveTo>
                  <a:pt x="3474663" y="0"/>
                </a:moveTo>
                <a:lnTo>
                  <a:pt x="3474662" y="0"/>
                </a:lnTo>
                <a:cubicBezTo>
                  <a:pt x="5393663" y="1"/>
                  <a:pt x="6949319" y="1389919"/>
                  <a:pt x="6949319" y="3104468"/>
                </a:cubicBezTo>
                <a:cubicBezTo>
                  <a:pt x="6949319" y="3104470"/>
                  <a:pt x="6949318" y="3104473"/>
                  <a:pt x="6949318" y="3104475"/>
                </a:cubicBezTo>
              </a:path>
            </a:pathLst>
          </a:custGeom>
          <a:noFill/>
          <a:ln w="38100" cap="flat" cmpd="sng" algn="ctr">
            <a:solidFill>
              <a:schemeClr val="accent2"/>
            </a:solidFill>
            <a:prstDash val="solid"/>
            <a:round/>
            <a:headEnd/>
            <a:tailEnd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</p:spPr>
        <p:txBody>
          <a:bodyPr anchor="ctr"/>
          <a:lstStyle/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24588" name="TextBox 20"/>
          <p:cNvSpPr txBox="1">
            <a:spLocks noChangeArrowheads="1"/>
          </p:cNvSpPr>
          <p:nvPr/>
        </p:nvSpPr>
        <p:spPr bwMode="auto">
          <a:xfrm>
            <a:off x="1154223" y="2220913"/>
            <a:ext cx="28733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CA" sz="2000">
                <a:solidFill>
                  <a:srgbClr val="000000"/>
                </a:solidFill>
              </a:rPr>
              <a:t>a</a:t>
            </a:r>
            <a:endParaRPr lang="en-US" sz="2000">
              <a:solidFill>
                <a:srgbClr val="000000"/>
              </a:solidFill>
            </a:endParaRPr>
          </a:p>
        </p:txBody>
      </p:sp>
      <p:sp>
        <p:nvSpPr>
          <p:cNvPr id="24592" name="TextBox 24"/>
          <p:cNvSpPr txBox="1">
            <a:spLocks noChangeArrowheads="1"/>
          </p:cNvSpPr>
          <p:nvPr/>
        </p:nvSpPr>
        <p:spPr bwMode="auto">
          <a:xfrm>
            <a:off x="4572000" y="5389696"/>
            <a:ext cx="288925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CA" sz="2000">
                <a:solidFill>
                  <a:srgbClr val="000000"/>
                </a:solidFill>
              </a:rPr>
              <a:t>b</a:t>
            </a:r>
            <a:endParaRPr lang="en-US" sz="2000">
              <a:solidFill>
                <a:srgbClr val="000000"/>
              </a:solidFill>
            </a:endParaRPr>
          </a:p>
        </p:txBody>
      </p:sp>
      <p:sp>
        <p:nvSpPr>
          <p:cNvPr id="24593" name="Text Box 17"/>
          <p:cNvSpPr txBox="1">
            <a:spLocks noChangeArrowheads="1"/>
          </p:cNvSpPr>
          <p:nvPr/>
        </p:nvSpPr>
        <p:spPr bwMode="auto">
          <a:xfrm>
            <a:off x="5155476" y="1502723"/>
            <a:ext cx="3802768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CA" sz="2000" dirty="0">
                <a:solidFill>
                  <a:srgbClr val="000000"/>
                </a:solidFill>
              </a:rPr>
              <a:t>Economic </a:t>
            </a:r>
            <a:r>
              <a:rPr lang="en-CA" sz="2000" dirty="0" smtClean="0">
                <a:solidFill>
                  <a:srgbClr val="000000"/>
                </a:solidFill>
              </a:rPr>
              <a:t>recessions leave the economy below its normal capacity; the economy might be driven to a point such as Z. </a:t>
            </a:r>
          </a:p>
        </p:txBody>
      </p:sp>
      <p:sp>
        <p:nvSpPr>
          <p:cNvPr id="24595" name="Line 19"/>
          <p:cNvSpPr>
            <a:spLocks noChangeShapeType="1"/>
          </p:cNvSpPr>
          <p:nvPr/>
        </p:nvSpPr>
        <p:spPr bwMode="auto">
          <a:xfrm flipV="1">
            <a:off x="3795856" y="3434943"/>
            <a:ext cx="288925" cy="287337"/>
          </a:xfrm>
          <a:prstGeom prst="line">
            <a:avLst/>
          </a:prstGeom>
          <a:noFill/>
          <a:ln w="1587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431109" y="5773798"/>
            <a:ext cx="73639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err="1" smtClean="0">
                <a:solidFill>
                  <a:srgbClr val="000000"/>
                </a:solidFill>
              </a:rPr>
              <a:t>G</a:t>
            </a:r>
            <a:r>
              <a:rPr lang="en-US" sz="2000" baseline="-25000" dirty="0" err="1" smtClean="0">
                <a:solidFill>
                  <a:srgbClr val="000000"/>
                </a:solidFill>
              </a:rPr>
              <a:t>max</a:t>
            </a:r>
            <a:endParaRPr lang="en-CA" sz="2000" baseline="-25000" dirty="0">
              <a:solidFill>
                <a:srgbClr val="00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13655" y="2308165"/>
            <a:ext cx="8050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err="1" smtClean="0">
                <a:solidFill>
                  <a:srgbClr val="000000"/>
                </a:solidFill>
              </a:rPr>
              <a:t>S</a:t>
            </a:r>
            <a:r>
              <a:rPr lang="en-US" sz="2000" baseline="-25000" dirty="0" err="1" smtClean="0">
                <a:solidFill>
                  <a:srgbClr val="000000"/>
                </a:solidFill>
              </a:rPr>
              <a:t>max</a:t>
            </a:r>
            <a:endParaRPr lang="en-CA" sz="2000" baseline="-25000" dirty="0">
              <a:solidFill>
                <a:srgbClr val="00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24404" y="3660993"/>
            <a:ext cx="5170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solidFill>
                  <a:srgbClr val="000000"/>
                </a:solidFill>
              </a:rPr>
              <a:t>S</a:t>
            </a:r>
            <a:r>
              <a:rPr lang="en-US" sz="2000" baseline="-25000" dirty="0" smtClean="0">
                <a:solidFill>
                  <a:srgbClr val="000000"/>
                </a:solidFill>
              </a:rPr>
              <a:t>0</a:t>
            </a:r>
            <a:endParaRPr lang="en-CA" sz="2000" baseline="-25000" dirty="0">
              <a:solidFill>
                <a:srgbClr val="00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490293" y="5770255"/>
            <a:ext cx="6037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solidFill>
                  <a:srgbClr val="000000"/>
                </a:solidFill>
              </a:rPr>
              <a:t>G</a:t>
            </a:r>
            <a:r>
              <a:rPr lang="en-US" sz="2000" baseline="-25000" dirty="0" smtClean="0">
                <a:solidFill>
                  <a:srgbClr val="000000"/>
                </a:solidFill>
              </a:rPr>
              <a:t>0</a:t>
            </a:r>
            <a:endParaRPr lang="en-CA" sz="2000" baseline="-25000" dirty="0">
              <a:solidFill>
                <a:srgbClr val="000000"/>
              </a:solidFill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1018691" y="3834486"/>
            <a:ext cx="2628900" cy="0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3709152" y="3872354"/>
            <a:ext cx="35942" cy="1917452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3515464" y="3378557"/>
            <a:ext cx="3873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000000"/>
                </a:solidFill>
              </a:rPr>
              <a:t>X</a:t>
            </a:r>
            <a:endParaRPr lang="en-CA" baseline="-25000" dirty="0">
              <a:solidFill>
                <a:srgbClr val="000000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 flipH="1">
            <a:off x="4142246" y="2978447"/>
            <a:ext cx="57772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solidFill>
                  <a:srgbClr val="000000"/>
                </a:solidFill>
              </a:rPr>
              <a:t>W</a:t>
            </a:r>
            <a:endParaRPr lang="en-CA" sz="2000" baseline="-25000" dirty="0">
              <a:solidFill>
                <a:srgbClr val="000000"/>
              </a:solidFill>
            </a:endParaRPr>
          </a:p>
        </p:txBody>
      </p:sp>
      <p:cxnSp>
        <p:nvCxnSpPr>
          <p:cNvPr id="17" name="Straight Connector 16"/>
          <p:cNvCxnSpPr/>
          <p:nvPr/>
        </p:nvCxnSpPr>
        <p:spPr>
          <a:xfrm>
            <a:off x="1040345" y="3294856"/>
            <a:ext cx="3060378" cy="0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>
            <a:off x="4106242" y="3316384"/>
            <a:ext cx="72008" cy="2483644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>
            <a:off x="4306302" y="4419664"/>
            <a:ext cx="8491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000000"/>
                </a:solidFill>
              </a:rPr>
              <a:t>PPF</a:t>
            </a:r>
            <a:endParaRPr lang="en-CA" baseline="-25000" dirty="0">
              <a:solidFill>
                <a:srgbClr val="00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893828" y="4352577"/>
            <a:ext cx="3100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000000"/>
                </a:solidFill>
              </a:rPr>
              <a:t>Z</a:t>
            </a:r>
            <a:endParaRPr lang="en-CA" dirty="0">
              <a:solidFill>
                <a:srgbClr val="000000"/>
              </a:solidFill>
            </a:endParaRPr>
          </a:p>
        </p:txBody>
      </p:sp>
      <p:cxnSp>
        <p:nvCxnSpPr>
          <p:cNvPr id="16" name="Straight Connector 15"/>
          <p:cNvCxnSpPr/>
          <p:nvPr/>
        </p:nvCxnSpPr>
        <p:spPr>
          <a:xfrm>
            <a:off x="1040345" y="4322713"/>
            <a:ext cx="2163503" cy="0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>
            <a:off x="3203848" y="4322713"/>
            <a:ext cx="0" cy="1490712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/>
          <p:cNvCxnSpPr/>
          <p:nvPr/>
        </p:nvCxnSpPr>
        <p:spPr>
          <a:xfrm flipH="1">
            <a:off x="3243993" y="3944240"/>
            <a:ext cx="315715" cy="307777"/>
          </a:xfrm>
          <a:prstGeom prst="straightConnector1">
            <a:avLst/>
          </a:prstGeom>
          <a:ln w="15875">
            <a:solidFill>
              <a:schemeClr val="tx1"/>
            </a:solidFill>
            <a:prstDash val="solid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Box 1"/>
          <p:cNvSpPr txBox="1"/>
          <p:nvPr/>
        </p:nvSpPr>
        <p:spPr>
          <a:xfrm>
            <a:off x="5508104" y="3178502"/>
            <a:ext cx="324036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50000"/>
              </a:spcBef>
            </a:pPr>
            <a:r>
              <a:rPr lang="en-CA" sz="2000" dirty="0">
                <a:solidFill>
                  <a:srgbClr val="000000"/>
                </a:solidFill>
              </a:rPr>
              <a:t>Economic expansions, or booms, may </a:t>
            </a:r>
            <a:r>
              <a:rPr lang="en-CA" sz="2000" dirty="0" smtClean="0">
                <a:solidFill>
                  <a:srgbClr val="000000"/>
                </a:solidFill>
              </a:rPr>
              <a:t>drive </a:t>
            </a:r>
            <a:r>
              <a:rPr lang="en-CA" sz="2000" dirty="0">
                <a:solidFill>
                  <a:srgbClr val="000000"/>
                </a:solidFill>
              </a:rPr>
              <a:t>capacity above its normal </a:t>
            </a:r>
            <a:r>
              <a:rPr lang="en-CA" sz="2000" dirty="0" smtClean="0">
                <a:solidFill>
                  <a:srgbClr val="000000"/>
                </a:solidFill>
              </a:rPr>
              <a:t>level, </a:t>
            </a:r>
            <a:r>
              <a:rPr lang="en-CA" sz="2000" dirty="0">
                <a:solidFill>
                  <a:srgbClr val="000000"/>
                </a:solidFill>
              </a:rPr>
              <a:t>to a point such as W.</a:t>
            </a:r>
          </a:p>
        </p:txBody>
      </p:sp>
    </p:spTree>
    <p:extLst>
      <p:ext uri="{BB962C8B-B14F-4D97-AF65-F5344CB8AC3E}">
        <p14:creationId xmlns:p14="http://schemas.microsoft.com/office/powerpoint/2010/main" val="250891345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45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45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93" grpId="0"/>
      <p:bldP spid="24595" grpId="0" animBg="1"/>
      <p:bldP spid="15" grpId="0"/>
      <p:bldP spid="10" grpId="0"/>
      <p:bldP spid="2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663352"/>
          </a:xfrm>
        </p:spPr>
        <p:txBody>
          <a:bodyPr>
            <a:normAutofit/>
          </a:bodyPr>
          <a:lstStyle/>
          <a:p>
            <a:r>
              <a:rPr lang="en-CA" sz="3600" dirty="0" smtClean="0">
                <a:solidFill>
                  <a:srgbClr val="FA7D19"/>
                </a:solidFill>
              </a:rPr>
              <a:t>Chapter Summary</a:t>
            </a:r>
            <a:endParaRPr lang="en-CA" sz="3600" dirty="0">
              <a:solidFill>
                <a:srgbClr val="FA7D19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196752"/>
            <a:ext cx="8229600" cy="5400600"/>
          </a:xfrm>
        </p:spPr>
        <p:txBody>
          <a:bodyPr>
            <a:noAutofit/>
          </a:bodyPr>
          <a:lstStyle/>
          <a:p>
            <a:r>
              <a:rPr lang="en-CA" sz="2000" dirty="0" smtClean="0"/>
              <a:t>Economics: </a:t>
            </a:r>
            <a:r>
              <a:rPr lang="en-CA" sz="2000" i="1" dirty="0" smtClean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methods and ideas</a:t>
            </a:r>
            <a:r>
              <a:rPr lang="en-CA" sz="2000" i="1" dirty="0" smtClean="0">
                <a:solidFill>
                  <a:srgbClr val="3E5D78"/>
                </a:solidFill>
              </a:rPr>
              <a:t> for the improvement of society</a:t>
            </a:r>
          </a:p>
          <a:p>
            <a:pPr marL="0" indent="0">
              <a:buNone/>
            </a:pPr>
            <a:endParaRPr lang="en-CA" sz="2000" i="1" dirty="0" smtClean="0">
              <a:solidFill>
                <a:srgbClr val="3E5D78"/>
              </a:solidFill>
            </a:endParaRPr>
          </a:p>
          <a:p>
            <a:r>
              <a:rPr lang="en-CA" sz="2000" dirty="0" smtClean="0"/>
              <a:t>Economists use </a:t>
            </a:r>
            <a:r>
              <a:rPr lang="en-CA" sz="2000" i="1" dirty="0" smtClean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models to test theories with data</a:t>
            </a:r>
          </a:p>
          <a:p>
            <a:pPr marL="0" indent="0">
              <a:buNone/>
            </a:pPr>
            <a:endParaRPr lang="en-CA" sz="2000" i="1" dirty="0" smtClean="0">
              <a:solidFill>
                <a:srgbClr val="3E5D7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CA" sz="2000" i="1" dirty="0" smtClean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Markets</a:t>
            </a:r>
            <a:r>
              <a:rPr lang="en-CA" sz="2000" dirty="0" smtClean="0"/>
              <a:t> improve the economy’s </a:t>
            </a:r>
            <a:r>
              <a:rPr lang="en-CA" sz="2000" dirty="0" smtClean="0">
                <a:solidFill>
                  <a:srgbClr val="3E5D78"/>
                </a:solidFill>
              </a:rPr>
              <a:t>efficiency</a:t>
            </a:r>
            <a:r>
              <a:rPr lang="en-CA" sz="2000" dirty="0" smtClean="0"/>
              <a:t> </a:t>
            </a:r>
          </a:p>
          <a:p>
            <a:endParaRPr lang="en-CA" sz="2000" dirty="0" smtClean="0"/>
          </a:p>
          <a:p>
            <a:r>
              <a:rPr lang="en-CA" sz="2000" i="1" dirty="0" smtClean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Governments</a:t>
            </a:r>
            <a:r>
              <a:rPr lang="en-CA" sz="2000" dirty="0" smtClean="0"/>
              <a:t> perform many central functions in modern economies</a:t>
            </a:r>
          </a:p>
          <a:p>
            <a:pPr marL="0" indent="0">
              <a:buNone/>
            </a:pPr>
            <a:endParaRPr lang="en-CA" sz="2000" dirty="0" smtClean="0"/>
          </a:p>
          <a:p>
            <a:r>
              <a:rPr lang="en-CA" sz="2000" i="1" dirty="0" smtClean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Opportunity cost</a:t>
            </a:r>
            <a:r>
              <a:rPr lang="en-CA" sz="2000" dirty="0" smtClean="0"/>
              <a:t> reflects the alternative possibilities</a:t>
            </a:r>
          </a:p>
          <a:p>
            <a:pPr marL="0" indent="0">
              <a:buNone/>
            </a:pPr>
            <a:endParaRPr lang="en-CA" sz="2000" dirty="0" smtClean="0"/>
          </a:p>
          <a:p>
            <a:r>
              <a:rPr lang="en-CA" sz="2000" i="1" dirty="0" smtClean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Production possibility frontier</a:t>
            </a:r>
            <a:r>
              <a:rPr lang="en-CA" sz="2000" dirty="0" smtClean="0"/>
              <a:t> represents the capabilities of the economy when functioning efficiently</a:t>
            </a:r>
          </a:p>
        </p:txBody>
      </p:sp>
    </p:spTree>
    <p:extLst>
      <p:ext uri="{BB962C8B-B14F-4D97-AF65-F5344CB8AC3E}">
        <p14:creationId xmlns:p14="http://schemas.microsoft.com/office/powerpoint/2010/main" val="252546198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899592" y="474502"/>
            <a:ext cx="392928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3600" dirty="0" smtClean="0">
                <a:solidFill>
                  <a:srgbClr val="FA7D19"/>
                </a:solidFill>
              </a:rPr>
              <a:t>Chapter Summary</a:t>
            </a:r>
            <a:endParaRPr lang="en-CA" sz="3600" dirty="0">
              <a:solidFill>
                <a:srgbClr val="FA7D19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729192" y="1268760"/>
            <a:ext cx="7488832" cy="36625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2880" lvl="0" indent="-182880" fontAlgn="auto">
              <a:spcBef>
                <a:spcPct val="20000"/>
              </a:spcBef>
              <a:spcAft>
                <a:spcPts val="0"/>
              </a:spcAft>
              <a:buClr>
                <a:srgbClr val="93A299"/>
              </a:buClr>
              <a:buSzPct val="85000"/>
              <a:buFont typeface="Arial" pitchFamily="34" charset="0"/>
              <a:buChar char="•"/>
            </a:pPr>
            <a:r>
              <a:rPr lang="en-CA" sz="2000" i="1" dirty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+mn-cs"/>
              </a:rPr>
              <a:t>Absolute advantage</a:t>
            </a:r>
            <a:r>
              <a:rPr lang="en-CA" sz="2000" dirty="0">
                <a:solidFill>
                  <a:srgbClr val="29293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+mn-cs"/>
              </a:rPr>
              <a:t> </a:t>
            </a:r>
            <a:r>
              <a:rPr lang="en-CA" sz="2000" dirty="0">
                <a:solidFill>
                  <a:srgbClr val="292934"/>
                </a:solidFill>
                <a:latin typeface="Arial"/>
                <a:cs typeface="+mn-cs"/>
              </a:rPr>
              <a:t>refers to greater absolute </a:t>
            </a:r>
            <a:r>
              <a:rPr lang="en-CA" sz="2000" dirty="0" smtClean="0">
                <a:solidFill>
                  <a:srgbClr val="292934"/>
                </a:solidFill>
                <a:latin typeface="Arial"/>
                <a:cs typeface="+mn-cs"/>
              </a:rPr>
              <a:t>efficiency</a:t>
            </a:r>
          </a:p>
          <a:p>
            <a:pPr lvl="0" fontAlgn="auto">
              <a:spcBef>
                <a:spcPct val="20000"/>
              </a:spcBef>
              <a:spcAft>
                <a:spcPts val="0"/>
              </a:spcAft>
              <a:buClr>
                <a:srgbClr val="93A299"/>
              </a:buClr>
              <a:buSzPct val="85000"/>
            </a:pPr>
            <a:endParaRPr lang="en-CA" sz="2000" i="1" dirty="0">
              <a:solidFill>
                <a:srgbClr val="3E5D78"/>
              </a:solidFill>
              <a:latin typeface="Arial"/>
              <a:cs typeface="+mn-cs"/>
            </a:endParaRPr>
          </a:p>
          <a:p>
            <a:pPr marL="182880" lvl="0" indent="-182880" fontAlgn="auto">
              <a:spcBef>
                <a:spcPct val="20000"/>
              </a:spcBef>
              <a:spcAft>
                <a:spcPts val="0"/>
              </a:spcAft>
              <a:buClr>
                <a:srgbClr val="93A299"/>
              </a:buClr>
              <a:buSzPct val="85000"/>
              <a:buFont typeface="Arial" pitchFamily="34" charset="0"/>
              <a:buChar char="•"/>
            </a:pPr>
            <a:r>
              <a:rPr lang="en-CA" sz="2000" i="1" dirty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+mn-cs"/>
              </a:rPr>
              <a:t>Specialization</a:t>
            </a:r>
            <a:r>
              <a:rPr lang="en-CA" sz="2000" dirty="0">
                <a:solidFill>
                  <a:srgbClr val="292934"/>
                </a:solidFill>
                <a:latin typeface="Arial"/>
                <a:cs typeface="+mn-cs"/>
              </a:rPr>
              <a:t> increases consumption </a:t>
            </a:r>
            <a:r>
              <a:rPr lang="en-CA" sz="2000" dirty="0" smtClean="0">
                <a:solidFill>
                  <a:srgbClr val="292934"/>
                </a:solidFill>
                <a:latin typeface="Arial"/>
                <a:cs typeface="+mn-cs"/>
              </a:rPr>
              <a:t>possibilities</a:t>
            </a:r>
          </a:p>
          <a:p>
            <a:pPr lvl="0" fontAlgn="auto">
              <a:spcBef>
                <a:spcPct val="20000"/>
              </a:spcBef>
              <a:spcAft>
                <a:spcPts val="0"/>
              </a:spcAft>
              <a:buClr>
                <a:srgbClr val="93A299"/>
              </a:buClr>
              <a:buSzPct val="85000"/>
            </a:pPr>
            <a:endParaRPr lang="en-CA" sz="2000" dirty="0">
              <a:solidFill>
                <a:srgbClr val="292934"/>
              </a:solidFill>
              <a:latin typeface="Arial"/>
              <a:cs typeface="+mn-cs"/>
            </a:endParaRPr>
          </a:p>
          <a:p>
            <a:pPr marL="182880" lvl="0" indent="-182880" fontAlgn="auto">
              <a:spcBef>
                <a:spcPct val="20000"/>
              </a:spcBef>
              <a:spcAft>
                <a:spcPts val="0"/>
              </a:spcAft>
              <a:buClr>
                <a:srgbClr val="93A299"/>
              </a:buClr>
              <a:buSzPct val="85000"/>
              <a:buFont typeface="Arial" pitchFamily="34" charset="0"/>
              <a:buChar char="•"/>
            </a:pPr>
            <a:r>
              <a:rPr lang="en-CA" sz="2000" dirty="0">
                <a:solidFill>
                  <a:srgbClr val="292934"/>
                </a:solidFill>
                <a:latin typeface="Arial"/>
                <a:cs typeface="+mn-cs"/>
              </a:rPr>
              <a:t>W</a:t>
            </a:r>
            <a:r>
              <a:rPr lang="en-CA" sz="2000" dirty="0">
                <a:latin typeface="Arial"/>
                <a:cs typeface="+mn-cs"/>
              </a:rPr>
              <a:t>ith many individuals the</a:t>
            </a:r>
            <a:r>
              <a:rPr lang="en-CA" sz="2000" i="1" dirty="0">
                <a:solidFill>
                  <a:srgbClr val="3E5D78"/>
                </a:solidFill>
                <a:latin typeface="Arial"/>
                <a:cs typeface="+mn-cs"/>
              </a:rPr>
              <a:t> </a:t>
            </a:r>
            <a:r>
              <a:rPr lang="en-CA" sz="2000" i="1" dirty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+mn-cs"/>
              </a:rPr>
              <a:t>PPF may be </a:t>
            </a:r>
            <a:r>
              <a:rPr lang="en-CA" sz="2000" i="1" dirty="0" smtClean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+mn-cs"/>
              </a:rPr>
              <a:t>concave</a:t>
            </a:r>
          </a:p>
          <a:p>
            <a:pPr lvl="0" fontAlgn="auto">
              <a:spcBef>
                <a:spcPct val="20000"/>
              </a:spcBef>
              <a:spcAft>
                <a:spcPts val="0"/>
              </a:spcAft>
              <a:buClr>
                <a:srgbClr val="93A299"/>
              </a:buClr>
              <a:buSzPct val="85000"/>
            </a:pPr>
            <a:endParaRPr lang="en-CA" sz="2000" i="1" dirty="0">
              <a:solidFill>
                <a:srgbClr val="3E5D78"/>
              </a:solidFill>
              <a:latin typeface="Arial"/>
              <a:cs typeface="+mn-cs"/>
            </a:endParaRPr>
          </a:p>
          <a:p>
            <a:pPr marL="182880" lvl="0" indent="-182880" fontAlgn="auto">
              <a:spcBef>
                <a:spcPct val="20000"/>
              </a:spcBef>
              <a:spcAft>
                <a:spcPts val="0"/>
              </a:spcAft>
              <a:buClr>
                <a:srgbClr val="93A299"/>
              </a:buClr>
              <a:buSzPct val="85000"/>
              <a:buFont typeface="Arial" pitchFamily="34" charset="0"/>
              <a:buChar char="•"/>
            </a:pPr>
            <a:r>
              <a:rPr lang="en-CA" sz="2000" i="1" dirty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+mn-cs"/>
              </a:rPr>
              <a:t>Economic growth</a:t>
            </a:r>
            <a:r>
              <a:rPr lang="en-CA" sz="2000" i="1" dirty="0">
                <a:solidFill>
                  <a:srgbClr val="3E5D78"/>
                </a:solidFill>
                <a:latin typeface="Arial"/>
                <a:cs typeface="+mn-cs"/>
              </a:rPr>
              <a:t> </a:t>
            </a:r>
            <a:r>
              <a:rPr lang="en-CA" sz="2000" dirty="0">
                <a:latin typeface="Arial"/>
                <a:cs typeface="+mn-cs"/>
              </a:rPr>
              <a:t>shifts the </a:t>
            </a:r>
            <a:r>
              <a:rPr lang="en-CA" sz="2000" dirty="0" smtClean="0">
                <a:latin typeface="Arial"/>
                <a:cs typeface="+mn-cs"/>
              </a:rPr>
              <a:t>PPF</a:t>
            </a:r>
          </a:p>
          <a:p>
            <a:pPr lvl="0" fontAlgn="auto">
              <a:spcBef>
                <a:spcPct val="20000"/>
              </a:spcBef>
              <a:spcAft>
                <a:spcPts val="0"/>
              </a:spcAft>
              <a:buClr>
                <a:srgbClr val="93A299"/>
              </a:buClr>
              <a:buSzPct val="85000"/>
            </a:pPr>
            <a:endParaRPr lang="en-CA" sz="2000" dirty="0">
              <a:latin typeface="Arial"/>
              <a:cs typeface="+mn-cs"/>
            </a:endParaRPr>
          </a:p>
          <a:p>
            <a:pPr marL="182880" lvl="0" indent="-182880" fontAlgn="auto">
              <a:spcBef>
                <a:spcPct val="20000"/>
              </a:spcBef>
              <a:spcAft>
                <a:spcPts val="0"/>
              </a:spcAft>
              <a:buClr>
                <a:srgbClr val="93A299"/>
              </a:buClr>
              <a:buSzPct val="85000"/>
              <a:buFont typeface="Arial" pitchFamily="34" charset="0"/>
              <a:buChar char="•"/>
            </a:pPr>
            <a:r>
              <a:rPr lang="en-CA" sz="2000" i="1" dirty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+mn-cs"/>
              </a:rPr>
              <a:t>Booms and recessions</a:t>
            </a:r>
            <a:r>
              <a:rPr lang="en-CA" sz="2000" i="1" dirty="0">
                <a:solidFill>
                  <a:srgbClr val="3E5D78"/>
                </a:solidFill>
                <a:latin typeface="Arial"/>
                <a:cs typeface="+mn-cs"/>
              </a:rPr>
              <a:t> </a:t>
            </a:r>
            <a:r>
              <a:rPr lang="en-CA" sz="2000" dirty="0">
                <a:solidFill>
                  <a:srgbClr val="292934"/>
                </a:solidFill>
                <a:latin typeface="Arial"/>
                <a:cs typeface="+mn-cs"/>
              </a:rPr>
              <a:t>see increases and decreases in output beyond what is normal</a:t>
            </a:r>
            <a:endParaRPr lang="en-CA" sz="2000" dirty="0">
              <a:solidFill>
                <a:srgbClr val="3E5D78"/>
              </a:solidFill>
              <a:latin typeface="Arial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1360777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619672" y="1052736"/>
            <a:ext cx="49685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3600" dirty="0" smtClean="0">
                <a:solidFill>
                  <a:srgbClr val="FA7D19"/>
                </a:solidFill>
              </a:rPr>
              <a:t>Places To Go</a:t>
            </a:r>
            <a:endParaRPr lang="en-CA" sz="3600" dirty="0">
              <a:solidFill>
                <a:srgbClr val="FA7D19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99592" y="2060848"/>
            <a:ext cx="664420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CA" dirty="0" smtClean="0">
                <a:solidFill>
                  <a:srgbClr val="3E5D78"/>
                </a:solidFill>
              </a:rPr>
              <a:t>www.Gapminder.org</a:t>
            </a:r>
            <a:r>
              <a:rPr lang="en-CA" dirty="0" smtClean="0"/>
              <a:t> is a great interactive site for data on mortality, income, education etc. for developed and less developed economies</a:t>
            </a:r>
            <a:endParaRPr lang="en-CA" dirty="0"/>
          </a:p>
        </p:txBody>
      </p:sp>
      <p:sp>
        <p:nvSpPr>
          <p:cNvPr id="9" name="TextBox 8"/>
          <p:cNvSpPr txBox="1"/>
          <p:nvPr/>
        </p:nvSpPr>
        <p:spPr>
          <a:xfrm>
            <a:off x="1331640" y="3429000"/>
            <a:ext cx="482453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3600" dirty="0" smtClean="0">
                <a:solidFill>
                  <a:srgbClr val="FA7D19"/>
                </a:solidFill>
              </a:rPr>
              <a:t>People to Follow</a:t>
            </a:r>
          </a:p>
          <a:p>
            <a:endParaRPr lang="en-CA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CA" dirty="0" smtClean="0"/>
              <a:t>Jeff Sachs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CA" dirty="0" smtClean="0"/>
              <a:t>Joe </a:t>
            </a:r>
            <a:r>
              <a:rPr lang="en-CA" dirty="0" err="1" smtClean="0"/>
              <a:t>Stiglitz</a:t>
            </a:r>
            <a:endParaRPr lang="en-CA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CA" dirty="0" err="1" smtClean="0"/>
              <a:t>Dani</a:t>
            </a:r>
            <a:r>
              <a:rPr lang="en-CA" dirty="0" smtClean="0"/>
              <a:t> </a:t>
            </a:r>
            <a:r>
              <a:rPr lang="en-CA" dirty="0" err="1" smtClean="0"/>
              <a:t>Rodrik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16089594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1_Clarity">
  <a:themeElements>
    <a:clrScheme name="Clarity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larity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86000"/>
                <a:satMod val="140000"/>
              </a:schemeClr>
            </a:gs>
            <a:gs pos="45000">
              <a:schemeClr val="phClr">
                <a:tint val="48000"/>
                <a:satMod val="150000"/>
              </a:schemeClr>
            </a:gs>
            <a:gs pos="100000">
              <a:schemeClr val="phClr"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70000"/>
                <a:satMod val="150000"/>
              </a:schemeClr>
            </a:gs>
            <a:gs pos="34000">
              <a:schemeClr val="phClr">
                <a:shade val="70000"/>
                <a:satMod val="140000"/>
              </a:schemeClr>
            </a:gs>
            <a:gs pos="70000">
              <a:schemeClr val="phClr">
                <a:tint val="100000"/>
                <a:shade val="90000"/>
                <a:satMod val="140000"/>
              </a:schemeClr>
            </a:gs>
            <a:gs pos="100000">
              <a:schemeClr val="phClr"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6425" cap="flat" cmpd="sng" algn="ctr">
          <a:solidFill>
            <a:schemeClr val="phClr"/>
          </a:solidFill>
          <a:prstDash val="solid"/>
        </a:ln>
        <a:ln w="444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hade val="3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atMod val="180000"/>
              </a:schemeClr>
            </a:gs>
            <a:gs pos="40000">
              <a:schemeClr val="phClr">
                <a:tint val="95000"/>
                <a:shade val="85000"/>
                <a:satMod val="150000"/>
              </a:schemeClr>
            </a:gs>
            <a:gs pos="100000">
              <a:schemeClr val="phClr">
                <a:shade val="45000"/>
                <a:satMod val="2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55000"/>
              </a:schemeClr>
              <a:schemeClr val="phClr">
                <a:tint val="97000"/>
                <a:satMod val="95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1316</TotalTime>
  <Words>2803</Words>
  <Application>Microsoft Macintosh PowerPoint</Application>
  <PresentationFormat>On-screen Show (4:3)</PresentationFormat>
  <Paragraphs>405</Paragraphs>
  <Slides>32</Slides>
  <Notes>13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33" baseType="lpstr">
      <vt:lpstr>1_Clarity</vt:lpstr>
      <vt:lpstr>CHAPTER 1 INTRODUCTION – THE BIG IDEAS</vt:lpstr>
      <vt:lpstr>Learning outcomes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 Absolute Advantage - Production</vt:lpstr>
      <vt:lpstr>From Production to Consumption</vt:lpstr>
      <vt:lpstr> Absolute Advantage - Consumption</vt:lpstr>
      <vt:lpstr>Trade is not a zero-sum game</vt:lpstr>
      <vt:lpstr>PowerPoint Presentation</vt:lpstr>
      <vt:lpstr>PowerPoint Presentation</vt:lpstr>
      <vt:lpstr>Market evolution and market design</vt:lpstr>
      <vt:lpstr>From Individuals to the Economy</vt:lpstr>
      <vt:lpstr>PowerPoint Presentation</vt:lpstr>
      <vt:lpstr>PowerPoint Presentation</vt:lpstr>
      <vt:lpstr>Productivity of the Economy</vt:lpstr>
      <vt:lpstr>Full Employment and the PPF</vt:lpstr>
      <vt:lpstr>PowerPoint Presentation</vt:lpstr>
      <vt:lpstr>PowerPoint Presentation</vt:lpstr>
      <vt:lpstr>PowerPoint Presentation</vt:lpstr>
      <vt:lpstr>Chapter Summary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Ian J Irvine</dc:creator>
  <cp:lastModifiedBy>Iqra Akhtar</cp:lastModifiedBy>
  <cp:revision>191</cp:revision>
  <dcterms:created xsi:type="dcterms:W3CDTF">2011-11-13T10:59:18Z</dcterms:created>
  <dcterms:modified xsi:type="dcterms:W3CDTF">2017-09-06T13:56:19Z</dcterms:modified>
</cp:coreProperties>
</file>