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9" r:id="rId4"/>
    <p:sldId id="258" r:id="rId5"/>
    <p:sldId id="299" r:id="rId6"/>
    <p:sldId id="300" r:id="rId7"/>
    <p:sldId id="259" r:id="rId8"/>
    <p:sldId id="260" r:id="rId9"/>
    <p:sldId id="261" r:id="rId10"/>
    <p:sldId id="262" r:id="rId11"/>
    <p:sldId id="263" r:id="rId12"/>
    <p:sldId id="264" r:id="rId13"/>
    <p:sldId id="298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79" r:id="rId34"/>
    <p:sldId id="280" r:id="rId35"/>
    <p:sldId id="301" r:id="rId36"/>
    <p:sldId id="302" r:id="rId37"/>
    <p:sldId id="303" r:id="rId38"/>
    <p:sldId id="304" r:id="rId39"/>
    <p:sldId id="305" r:id="rId40"/>
    <p:sldId id="306" r:id="rId41"/>
    <p:sldId id="308" r:id="rId42"/>
    <p:sldId id="309" r:id="rId43"/>
    <p:sldId id="307" r:id="rId44"/>
    <p:sldId id="290" r:id="rId4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05/03/2014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‹#›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Midterm Review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197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You Need to Do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UNDERSTAND</a:t>
            </a:r>
            <a:r>
              <a:rPr lang="en-CA" dirty="0" smtClean="0"/>
              <a:t> the basic concepts of each chapter</a:t>
            </a:r>
          </a:p>
          <a:p>
            <a:r>
              <a:rPr lang="en-CA" b="1" dirty="0" smtClean="0">
                <a:solidFill>
                  <a:srgbClr val="0070C0"/>
                </a:solidFill>
              </a:rPr>
              <a:t>PRACTICE</a:t>
            </a:r>
            <a:r>
              <a:rPr lang="en-CA" dirty="0" smtClean="0"/>
              <a:t>:</a:t>
            </a:r>
          </a:p>
          <a:p>
            <a:pPr lvl="1"/>
            <a:r>
              <a:rPr lang="en-CA" dirty="0" smtClean="0">
                <a:solidFill>
                  <a:srgbClr val="FF0000"/>
                </a:solidFill>
              </a:rPr>
              <a:t>Recommended Exercises</a:t>
            </a:r>
          </a:p>
          <a:p>
            <a:pPr lvl="1"/>
            <a:r>
              <a:rPr lang="en-CA" dirty="0" smtClean="0">
                <a:solidFill>
                  <a:srgbClr val="FF0000"/>
                </a:solidFill>
              </a:rPr>
              <a:t>Capstone Questions</a:t>
            </a:r>
          </a:p>
          <a:p>
            <a:pPr lvl="1"/>
            <a:r>
              <a:rPr lang="en-CA" dirty="0" smtClean="0">
                <a:solidFill>
                  <a:srgbClr val="FF0000"/>
                </a:solidFill>
              </a:rPr>
              <a:t>Review Problems [at the end of each chapter]</a:t>
            </a:r>
          </a:p>
          <a:p>
            <a:pPr lvl="1"/>
            <a:r>
              <a:rPr lang="en-CA" dirty="0" smtClean="0">
                <a:solidFill>
                  <a:srgbClr val="FF0000"/>
                </a:solidFill>
              </a:rPr>
              <a:t>Additional problems I illustrated in the class</a:t>
            </a:r>
          </a:p>
          <a:p>
            <a:pPr lvl="1"/>
            <a:r>
              <a:rPr lang="en-CA" dirty="0" smtClean="0">
                <a:solidFill>
                  <a:srgbClr val="FF0000"/>
                </a:solidFill>
              </a:rPr>
              <a:t>Quiz Questions</a:t>
            </a:r>
          </a:p>
          <a:p>
            <a:endParaRPr lang="en-CA" dirty="0"/>
          </a:p>
        </p:txBody>
      </p:sp>
      <p:sp>
        <p:nvSpPr>
          <p:cNvPr id="4" name="Rounded Rectangle 3"/>
          <p:cNvSpPr/>
          <p:nvPr/>
        </p:nvSpPr>
        <p:spPr>
          <a:xfrm>
            <a:off x="755576" y="4293096"/>
            <a:ext cx="7344816" cy="576064"/>
          </a:xfrm>
          <a:prstGeom prst="roundRect">
            <a:avLst/>
          </a:prstGeom>
          <a:noFill/>
          <a:ln w="635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371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Allocate Your Time Efficiently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B+: 75%</a:t>
            </a:r>
          </a:p>
          <a:p>
            <a:endParaRPr lang="en-CA" dirty="0"/>
          </a:p>
          <a:p>
            <a:r>
              <a:rPr lang="en-CA" dirty="0" smtClean="0"/>
              <a:t>You are allowed to lose 25%!</a:t>
            </a:r>
          </a:p>
          <a:p>
            <a:endParaRPr lang="en-CA" dirty="0"/>
          </a:p>
          <a:p>
            <a:r>
              <a:rPr lang="en-CA" dirty="0" smtClean="0"/>
              <a:t>My suggestion: Just for Your Reference</a:t>
            </a:r>
          </a:p>
          <a:p>
            <a:pPr lvl="1"/>
            <a:r>
              <a:rPr lang="en-CA" dirty="0" smtClean="0"/>
              <a:t>M/C: conceptual</a:t>
            </a:r>
          </a:p>
          <a:p>
            <a:pPr lvl="1"/>
            <a:r>
              <a:rPr lang="en-CA" dirty="0" smtClean="0"/>
              <a:t>Problems: easier calculations</a:t>
            </a:r>
          </a:p>
          <a:p>
            <a:pPr lvl="1"/>
            <a:r>
              <a:rPr lang="en-CA" dirty="0" smtClean="0"/>
              <a:t>Problems: relatively challenging calculations</a:t>
            </a:r>
          </a:p>
          <a:p>
            <a:pPr lvl="2"/>
            <a:r>
              <a:rPr lang="en-CA" dirty="0" smtClean="0"/>
              <a:t>They are worth more marks</a:t>
            </a:r>
          </a:p>
          <a:p>
            <a:pPr lvl="2"/>
            <a:r>
              <a:rPr lang="en-CA" dirty="0" smtClean="0"/>
              <a:t>You may get partial marks</a:t>
            </a:r>
          </a:p>
          <a:p>
            <a:pPr lvl="1"/>
            <a:r>
              <a:rPr lang="en-CA" dirty="0" smtClean="0"/>
              <a:t>M/C: computational</a:t>
            </a:r>
          </a:p>
          <a:p>
            <a:pPr lvl="2"/>
            <a:r>
              <a:rPr lang="en-CA" dirty="0" smtClean="0"/>
              <a:t>Eliminate unlikely choices first</a:t>
            </a:r>
          </a:p>
        </p:txBody>
      </p:sp>
    </p:spTree>
    <p:extLst>
      <p:ext uri="{BB962C8B-B14F-4D97-AF65-F5344CB8AC3E}">
        <p14:creationId xmlns:p14="http://schemas.microsoft.com/office/powerpoint/2010/main" val="198723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Review Problem: Chapter 9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5579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55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200" y="0"/>
            <a:ext cx="9220200" cy="680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Cash Collections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7151901"/>
              </p:ext>
            </p:extLst>
          </p:nvPr>
        </p:nvGraphicFramePr>
        <p:xfrm>
          <a:off x="457200" y="1600200"/>
          <a:ext cx="8229600" cy="4421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1105272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April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May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June</a:t>
                      </a:r>
                      <a:endParaRPr lang="en-CA" dirty="0"/>
                    </a:p>
                  </a:txBody>
                  <a:tcPr anchor="ctr"/>
                </a:tc>
              </a:tr>
              <a:tr h="1105272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Cash Sales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60,000 × 60%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72,000 ×  60%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90,000 ×  60%</a:t>
                      </a:r>
                      <a:endParaRPr lang="en-CA" dirty="0"/>
                    </a:p>
                  </a:txBody>
                  <a:tcPr anchor="ctr"/>
                </a:tc>
              </a:tr>
              <a:tr h="1105272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Credit Sales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50,000 × 40%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60,000 ×  40%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72,000 ×  40%</a:t>
                      </a:r>
                      <a:endParaRPr lang="en-CA" dirty="0"/>
                    </a:p>
                  </a:txBody>
                  <a:tcPr anchor="ctr"/>
                </a:tc>
              </a:tr>
              <a:tr h="1105272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Total: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56k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67.2k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82.8k</a:t>
                      </a:r>
                      <a:endParaRPr lang="en-CA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2555776" y="2708920"/>
            <a:ext cx="6120680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ounded Rectangle 5"/>
          <p:cNvSpPr/>
          <p:nvPr/>
        </p:nvSpPr>
        <p:spPr>
          <a:xfrm>
            <a:off x="2555776" y="3789040"/>
            <a:ext cx="6120680" cy="22322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481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Inventory Purchase Budget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6605465"/>
              </p:ext>
            </p:extLst>
          </p:nvPr>
        </p:nvGraphicFramePr>
        <p:xfrm>
          <a:off x="457200" y="1600200"/>
          <a:ext cx="8229600" cy="4421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736848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April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May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June</a:t>
                      </a:r>
                      <a:endParaRPr lang="en-CA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r>
                        <a:rPr lang="en-CA" dirty="0" smtClean="0"/>
                        <a:t>COGS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b="1" dirty="0" smtClean="0">
                          <a:solidFill>
                            <a:srgbClr val="FF0000"/>
                          </a:solidFill>
                        </a:rPr>
                        <a:t>75% </a:t>
                      </a:r>
                      <a:r>
                        <a:rPr lang="en-CA" dirty="0" smtClean="0"/>
                        <a:t>×  60,000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75% ×  72,000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75% ×  90,000</a:t>
                      </a:r>
                      <a:endParaRPr lang="en-CA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r>
                        <a:rPr lang="en-CA" dirty="0" smtClean="0"/>
                        <a:t>Ending Inv.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80% ×  [75% ×  72K]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80% ×  [75% ×  90K]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80% ×  [75% ×  48K]</a:t>
                      </a:r>
                      <a:endParaRPr lang="en-CA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r>
                        <a:rPr lang="en-CA" dirty="0" smtClean="0"/>
                        <a:t>Total Needs: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88,200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108,000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96,300</a:t>
                      </a:r>
                      <a:endParaRPr lang="en-CA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r>
                        <a:rPr lang="en-CA" dirty="0" smtClean="0"/>
                        <a:t>Less: Beg. Inv.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36,000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r>
                        <a:rPr lang="en-CA" dirty="0" smtClean="0"/>
                        <a:t>Purchase Req.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52,200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64,800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42,300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2483768" y="2332292"/>
            <a:ext cx="62646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ounded Rectangle 5"/>
          <p:cNvSpPr/>
          <p:nvPr/>
        </p:nvSpPr>
        <p:spPr>
          <a:xfrm>
            <a:off x="2483768" y="3068960"/>
            <a:ext cx="6264696" cy="29523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ounded Rectangle 6"/>
          <p:cNvSpPr/>
          <p:nvPr/>
        </p:nvSpPr>
        <p:spPr>
          <a:xfrm>
            <a:off x="4499992" y="1556792"/>
            <a:ext cx="4176464" cy="43924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491880" y="3501008"/>
            <a:ext cx="1656184" cy="1440160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940152" y="3356992"/>
            <a:ext cx="1656184" cy="1440160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598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Cash Disbursements: Inv. Purchase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2113142"/>
              </p:ext>
            </p:extLst>
          </p:nvPr>
        </p:nvGraphicFramePr>
        <p:xfrm>
          <a:off x="457200" y="1924040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April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May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June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March Purchase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21,750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April Purchase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50% ×  Apr.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Pur</a:t>
                      </a:r>
                      <a:r>
                        <a:rPr lang="en-CA" baseline="0" dirty="0" smtClean="0"/>
                        <a:t>.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50% ×  Apr. </a:t>
                      </a:r>
                      <a:r>
                        <a:rPr lang="en-CA" dirty="0" err="1" smtClean="0"/>
                        <a:t>Pur</a:t>
                      </a:r>
                      <a:r>
                        <a:rPr lang="en-CA" dirty="0" smtClean="0"/>
                        <a:t>.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May Purchase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50% ×  May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Pur</a:t>
                      </a:r>
                      <a:r>
                        <a:rPr lang="en-CA" baseline="0" dirty="0" smtClean="0"/>
                        <a:t>.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50% ×  May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Pur</a:t>
                      </a:r>
                      <a:r>
                        <a:rPr lang="en-CA" baseline="0" dirty="0" smtClean="0"/>
                        <a:t>.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June Purchase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50% ×  Jun.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Pur</a:t>
                      </a:r>
                      <a:r>
                        <a:rPr lang="en-CA" baseline="0" dirty="0" smtClean="0"/>
                        <a:t>.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Total: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539552" y="4725144"/>
            <a:ext cx="8136904" cy="2016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FF00"/>
                </a:solidFill>
              </a:rPr>
              <a:t>YOU MUST USE THE PURCHASE NUMBERS FROM THE PREVIOUS CALCULATIONS</a:t>
            </a:r>
            <a:endParaRPr lang="en-CA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37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Cash Disbursements: Operating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2369085"/>
              </p:ext>
            </p:extLst>
          </p:nvPr>
        </p:nvGraphicFramePr>
        <p:xfrm>
          <a:off x="457200" y="1600200"/>
          <a:ext cx="8229600" cy="2908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581784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April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May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June</a:t>
                      </a:r>
                      <a:endParaRPr lang="en-CA" dirty="0"/>
                    </a:p>
                  </a:txBody>
                  <a:tcPr/>
                </a:tc>
              </a:tr>
              <a:tr h="581784">
                <a:tc>
                  <a:txBody>
                    <a:bodyPr/>
                    <a:lstStyle/>
                    <a:p>
                      <a:r>
                        <a:rPr lang="en-CA" dirty="0" smtClean="0"/>
                        <a:t>Commissions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12% ×  60,000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12% ×  72,000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12% ×  90,000</a:t>
                      </a:r>
                      <a:endParaRPr lang="en-CA" dirty="0"/>
                    </a:p>
                  </a:txBody>
                  <a:tcPr/>
                </a:tc>
              </a:tr>
              <a:tr h="581784">
                <a:tc>
                  <a:txBody>
                    <a:bodyPr/>
                    <a:lstStyle/>
                    <a:p>
                      <a:r>
                        <a:rPr lang="en-CA" dirty="0" smtClean="0"/>
                        <a:t>Rent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2,500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2,500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2,500</a:t>
                      </a:r>
                      <a:endParaRPr lang="en-CA" dirty="0"/>
                    </a:p>
                  </a:txBody>
                  <a:tcPr/>
                </a:tc>
              </a:tr>
              <a:tr h="581784">
                <a:tc>
                  <a:txBody>
                    <a:bodyPr/>
                    <a:lstStyle/>
                    <a:p>
                      <a:r>
                        <a:rPr lang="en-CA" dirty="0" smtClean="0"/>
                        <a:t>Other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6% ×  60,000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6% ×  72,000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6% ×  90,000</a:t>
                      </a:r>
                      <a:endParaRPr lang="en-CA" dirty="0"/>
                    </a:p>
                  </a:txBody>
                  <a:tcPr/>
                </a:tc>
              </a:tr>
              <a:tr h="581784">
                <a:tc>
                  <a:txBody>
                    <a:bodyPr/>
                    <a:lstStyle/>
                    <a:p>
                      <a:r>
                        <a:rPr lang="en-CA" dirty="0" smtClean="0"/>
                        <a:t>Total: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2555776" y="2204864"/>
            <a:ext cx="612068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ounded Rectangle 5"/>
          <p:cNvSpPr/>
          <p:nvPr/>
        </p:nvSpPr>
        <p:spPr>
          <a:xfrm>
            <a:off x="2555776" y="2708920"/>
            <a:ext cx="612068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ounded Rectangle 6"/>
          <p:cNvSpPr/>
          <p:nvPr/>
        </p:nvSpPr>
        <p:spPr>
          <a:xfrm>
            <a:off x="2555776" y="3356992"/>
            <a:ext cx="6120680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525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0130351"/>
              </p:ext>
            </p:extLst>
          </p:nvPr>
        </p:nvGraphicFramePr>
        <p:xfrm>
          <a:off x="446856" y="188640"/>
          <a:ext cx="8229600" cy="647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April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May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June</a:t>
                      </a:r>
                      <a:endParaRPr lang="en-CA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Cash,</a:t>
                      </a:r>
                      <a:r>
                        <a:rPr lang="en-CA" baseline="0" dirty="0" smtClean="0"/>
                        <a:t> Beg.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Information</a:t>
                      </a:r>
                      <a:r>
                        <a:rPr lang="en-CA" baseline="0" dirty="0" smtClean="0"/>
                        <a:t> given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From April Ending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From May Ending</a:t>
                      </a:r>
                      <a:endParaRPr lang="en-CA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Add: collections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From Previous Cal.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smtClean="0"/>
                        <a:t>From Previous Cal.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From Previous Cal.</a:t>
                      </a:r>
                      <a:endParaRPr lang="en-CA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Total Cash:</a:t>
                      </a:r>
                      <a:endParaRPr lang="en-CA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Simple Calculations</a:t>
                      </a:r>
                      <a:endParaRPr lang="en-CA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Less disbursements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    Inv.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From Previous Cal.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From Previous Cal.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smtClean="0"/>
                        <a:t>From Previous Cal.</a:t>
                      </a:r>
                      <a:endParaRPr lang="en-CA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    Exp.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From Previous</a:t>
                      </a:r>
                      <a:r>
                        <a:rPr lang="en-CA" baseline="0" dirty="0" smtClean="0"/>
                        <a:t> Cal.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From Previous Cal.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From Previous Cal.</a:t>
                      </a:r>
                      <a:endParaRPr lang="en-CA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    Equipment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Information given</a:t>
                      </a:r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Total</a:t>
                      </a:r>
                      <a:r>
                        <a:rPr lang="en-CA" baseline="0" dirty="0" smtClean="0"/>
                        <a:t> Disbursements:</a:t>
                      </a:r>
                      <a:endParaRPr lang="en-CA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Simple Calculations</a:t>
                      </a:r>
                      <a:endParaRPr lang="en-CA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Excess (deficiency) of Cash</a:t>
                      </a:r>
                      <a:endParaRPr lang="en-CA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Simple Calculations</a:t>
                      </a:r>
                      <a:endParaRPr lang="en-CA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Financing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Borrowing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To</a:t>
                      </a:r>
                      <a:r>
                        <a:rPr lang="en-CA" baseline="0" dirty="0" smtClean="0">
                          <a:solidFill>
                            <a:srgbClr val="FF0000"/>
                          </a:solidFill>
                        </a:rPr>
                        <a:t> keep cash req.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To</a:t>
                      </a:r>
                      <a:r>
                        <a:rPr lang="en-CA" baseline="0" dirty="0" smtClean="0">
                          <a:solidFill>
                            <a:srgbClr val="FF0000"/>
                          </a:solidFill>
                        </a:rPr>
                        <a:t> keep cash req.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Repayments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CA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Calculation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Interest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CA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Calculation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Total Financing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Cash, End.</a:t>
                      </a:r>
                      <a:endParaRPr lang="en-CA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CA" b="1" i="1" dirty="0" smtClean="0">
                          <a:solidFill>
                            <a:srgbClr val="FF0000"/>
                          </a:solidFill>
                        </a:rPr>
                        <a:t>MUST</a:t>
                      </a:r>
                      <a:r>
                        <a:rPr lang="en-CA" b="1" i="1" baseline="0" dirty="0" smtClean="0">
                          <a:solidFill>
                            <a:srgbClr val="FF0000"/>
                          </a:solidFill>
                        </a:rPr>
                        <a:t> BE GREATER THAN THE CASH REQUIREMENT</a:t>
                      </a:r>
                      <a:endParaRPr lang="en-CA" b="1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Oval 1"/>
          <p:cNvSpPr/>
          <p:nvPr/>
        </p:nvSpPr>
        <p:spPr>
          <a:xfrm>
            <a:off x="2051720" y="4293096"/>
            <a:ext cx="6840760" cy="1944216"/>
          </a:xfrm>
          <a:prstGeom prst="ellipse">
            <a:avLst/>
          </a:prstGeom>
          <a:noFill/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loud Callout 2"/>
          <p:cNvSpPr/>
          <p:nvPr/>
        </p:nvSpPr>
        <p:spPr>
          <a:xfrm>
            <a:off x="6588224" y="2708920"/>
            <a:ext cx="2699792" cy="158417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NEW CALCULATIONS!!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47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Review Problem: Chapter 7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9718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9144000" cy="1371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00200"/>
            <a:ext cx="9144000" cy="525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Req.1: CM% vs. VC%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CM%: CM resulting from $1 of sale</a:t>
            </a:r>
          </a:p>
          <a:p>
            <a:r>
              <a:rPr lang="en-CA" dirty="0" smtClean="0"/>
              <a:t>VC%: VC incurred for generating $1 of sale</a:t>
            </a:r>
          </a:p>
          <a:p>
            <a:endParaRPr lang="en-CA" dirty="0"/>
          </a:p>
          <a:p>
            <a:r>
              <a:rPr lang="en-CA" dirty="0" smtClean="0"/>
              <a:t>CM%	= Total CM ÷ Total Sales </a:t>
            </a:r>
          </a:p>
          <a:p>
            <a:r>
              <a:rPr lang="en-CA" dirty="0" smtClean="0"/>
              <a:t>Or		= CM per unit ÷ Selling Price per unit</a:t>
            </a:r>
          </a:p>
          <a:p>
            <a:r>
              <a:rPr lang="en-CA" dirty="0" smtClean="0"/>
              <a:t>CM% = 1,000,000 ÷ 2,500,000 = 40%</a:t>
            </a:r>
          </a:p>
          <a:p>
            <a:endParaRPr lang="en-CA" dirty="0" smtClean="0"/>
          </a:p>
          <a:p>
            <a:r>
              <a:rPr lang="en-CA" dirty="0" smtClean="0"/>
              <a:t>VC%	= Total VC ÷ Total Sales</a:t>
            </a:r>
          </a:p>
          <a:p>
            <a:r>
              <a:rPr lang="en-CA" dirty="0" smtClean="0"/>
              <a:t>Or 		= VC per unit ÷ Selling Price per unit</a:t>
            </a:r>
          </a:p>
          <a:p>
            <a:r>
              <a:rPr lang="en-CA" dirty="0" smtClean="0"/>
              <a:t>VC% = 60 ÷ 100 = 60%.</a:t>
            </a:r>
          </a:p>
          <a:p>
            <a:endParaRPr lang="en-CA" dirty="0"/>
          </a:p>
          <a:p>
            <a:pPr algn="ctr"/>
            <a:r>
              <a:rPr lang="en-CA" sz="8600" b="1" dirty="0" smtClean="0">
                <a:solidFill>
                  <a:srgbClr val="FF0000"/>
                </a:solidFill>
              </a:rPr>
              <a:t>CM% + VC% = 1</a:t>
            </a:r>
            <a:endParaRPr lang="en-CA" sz="8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Req. 2: BEP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 smtClean="0"/>
              <a:t>Sales – VC – FC = Profit</a:t>
            </a:r>
          </a:p>
          <a:p>
            <a:r>
              <a:rPr lang="en-CA" dirty="0" smtClean="0"/>
              <a:t>CM – FC = Profit</a:t>
            </a:r>
          </a:p>
          <a:p>
            <a:r>
              <a:rPr lang="en-CA" dirty="0" smtClean="0">
                <a:solidFill>
                  <a:srgbClr val="FF0000"/>
                </a:solidFill>
              </a:rPr>
              <a:t>At BEP, let Profit = 0, then:</a:t>
            </a:r>
          </a:p>
          <a:p>
            <a:r>
              <a:rPr lang="en-CA" dirty="0" smtClean="0"/>
              <a:t>CM = FC</a:t>
            </a:r>
          </a:p>
          <a:p>
            <a:r>
              <a:rPr lang="en-CA" dirty="0" smtClean="0"/>
              <a:t>CM 		= CM per unit × # of units</a:t>
            </a:r>
          </a:p>
          <a:p>
            <a:r>
              <a:rPr lang="en-CA" dirty="0" smtClean="0"/>
              <a:t>Or		= CM% × Sales Revenues</a:t>
            </a:r>
          </a:p>
          <a:p>
            <a:endParaRPr lang="en-CA" dirty="0"/>
          </a:p>
          <a:p>
            <a:r>
              <a:rPr lang="en-CA" dirty="0" smtClean="0"/>
              <a:t>BEP in units = FC ÷ CM per unit = 800,000 ÷ 40</a:t>
            </a:r>
          </a:p>
          <a:p>
            <a:r>
              <a:rPr lang="en-CA" dirty="0" smtClean="0"/>
              <a:t>BEP in dollars = FC ÷ CM% = 800,000 ÷ 40% </a:t>
            </a:r>
          </a:p>
          <a:p>
            <a:endParaRPr lang="en-CA" dirty="0"/>
          </a:p>
          <a:p>
            <a:r>
              <a:rPr lang="en-CA" dirty="0" smtClean="0"/>
              <a:t>Double check: BEP in units × 100 (Price) = BEP in dollars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7785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Req.3: Operating Income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CM%: 40%</a:t>
            </a:r>
          </a:p>
          <a:p>
            <a:r>
              <a:rPr lang="en-CA" dirty="0" smtClean="0"/>
              <a:t>Cost Behavior: unchanged.</a:t>
            </a:r>
          </a:p>
          <a:p>
            <a:endParaRPr lang="en-CA" dirty="0"/>
          </a:p>
          <a:p>
            <a:r>
              <a:rPr lang="en-CA" dirty="0" smtClean="0"/>
              <a:t>Increase in operating income</a:t>
            </a:r>
          </a:p>
          <a:p>
            <a:pPr marL="0" indent="0">
              <a:buNone/>
            </a:pPr>
            <a:r>
              <a:rPr lang="en-CA" dirty="0" smtClean="0"/>
              <a:t>= Increase in Sales × CM%</a:t>
            </a:r>
          </a:p>
          <a:p>
            <a:pPr marL="0" indent="0">
              <a:buNone/>
            </a:pPr>
            <a:r>
              <a:rPr lang="en-CA" dirty="0" smtClean="0"/>
              <a:t>= 600,000 × 40%</a:t>
            </a:r>
          </a:p>
          <a:p>
            <a:pPr marL="0" indent="0">
              <a:buNone/>
            </a:pPr>
            <a:r>
              <a:rPr lang="en-CA" dirty="0" smtClean="0"/>
              <a:t>= $240,000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35114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Req. 4: Profit Objective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Sales – VC – FC = Profit</a:t>
            </a:r>
          </a:p>
          <a:p>
            <a:r>
              <a:rPr lang="en-CA" dirty="0" smtClean="0"/>
              <a:t>CM = FC + Profit</a:t>
            </a:r>
          </a:p>
          <a:p>
            <a:r>
              <a:rPr lang="en-CA" dirty="0" smtClean="0"/>
              <a:t>CM per unit × # of units = FC + Profit</a:t>
            </a:r>
          </a:p>
          <a:p>
            <a:r>
              <a:rPr lang="en-CA" dirty="0" smtClean="0"/>
              <a:t># of units	= [FC + Profit] ÷ CM per unit</a:t>
            </a:r>
          </a:p>
          <a:p>
            <a:r>
              <a:rPr lang="en-CA" dirty="0" smtClean="0"/>
              <a:t> 			= [800K + 500K] ÷ 40</a:t>
            </a:r>
          </a:p>
          <a:p>
            <a:pPr marL="2743200" lvl="6" indent="0">
              <a:buNone/>
            </a:pPr>
            <a:r>
              <a:rPr lang="en-CA" sz="3200" dirty="0" smtClean="0"/>
              <a:t>= 32,500 units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45604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Req. 5: Margin of Safety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r>
              <a:rPr lang="en-CA" sz="2800" dirty="0" smtClean="0"/>
              <a:t>Margin of Safety:</a:t>
            </a:r>
          </a:p>
          <a:p>
            <a:pPr lvl="1"/>
            <a:r>
              <a:rPr lang="en-CA" dirty="0" smtClean="0"/>
              <a:t>In units</a:t>
            </a:r>
          </a:p>
          <a:p>
            <a:pPr lvl="1"/>
            <a:r>
              <a:rPr lang="en-CA" dirty="0" smtClean="0"/>
              <a:t>In dollars</a:t>
            </a:r>
          </a:p>
          <a:p>
            <a:pPr lvl="1"/>
            <a:r>
              <a:rPr lang="en-CA" dirty="0" smtClean="0"/>
              <a:t>In percentage</a:t>
            </a:r>
          </a:p>
          <a:p>
            <a:endParaRPr lang="en-CA" sz="2800" dirty="0"/>
          </a:p>
          <a:p>
            <a:r>
              <a:rPr lang="en-CA" sz="2800" dirty="0" smtClean="0"/>
              <a:t>In dollars: Actual Sales in dollars – BEP in dollars</a:t>
            </a:r>
          </a:p>
          <a:p>
            <a:r>
              <a:rPr lang="en-CA" sz="2800" dirty="0" smtClean="0"/>
              <a:t>In percentage: Margin of safety in dollars ÷ Actual sales in dollars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768530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Req.6: Operating Leverage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Operating Leverage: % of change in income arising from 1% change of sales</a:t>
            </a:r>
          </a:p>
          <a:p>
            <a:endParaRPr lang="en-CA" dirty="0"/>
          </a:p>
          <a:p>
            <a:r>
              <a:rPr lang="en-CA" dirty="0" smtClean="0"/>
              <a:t>Depending on sales levels</a:t>
            </a:r>
          </a:p>
          <a:p>
            <a:endParaRPr lang="en-CA" dirty="0"/>
          </a:p>
          <a:p>
            <a:r>
              <a:rPr lang="en-CA" dirty="0" smtClean="0"/>
              <a:t>DOL	= CM ÷ Operating Income</a:t>
            </a:r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smtClean="0"/>
              <a:t>	= CM ÷ [CM - FC]</a:t>
            </a:r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smtClean="0"/>
              <a:t>	= 1M ÷ 200K = 5</a:t>
            </a:r>
          </a:p>
          <a:p>
            <a:r>
              <a:rPr lang="en-CA" dirty="0" smtClean="0"/>
              <a:t>Increase in profit = 12% × 5 = 60%</a:t>
            </a:r>
          </a:p>
          <a:p>
            <a:endParaRPr lang="en-CA" dirty="0"/>
          </a:p>
          <a:p>
            <a:r>
              <a:rPr lang="en-CA" dirty="0" smtClean="0"/>
              <a:t>Double Check: prepare an income statement</a:t>
            </a:r>
          </a:p>
        </p:txBody>
      </p:sp>
    </p:spTree>
    <p:extLst>
      <p:ext uri="{BB962C8B-B14F-4D97-AF65-F5344CB8AC3E}">
        <p14:creationId xmlns:p14="http://schemas.microsoft.com/office/powerpoint/2010/main" val="324242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Req.7: CVP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Always a Cost-Benefit trade-off</a:t>
            </a:r>
          </a:p>
          <a:p>
            <a:endParaRPr lang="en-CA" dirty="0" smtClean="0"/>
          </a:p>
          <a:p>
            <a:r>
              <a:rPr lang="en-CA" dirty="0" smtClean="0"/>
              <a:t>Cost: VC per unit is increased by $8</a:t>
            </a:r>
          </a:p>
          <a:p>
            <a:endParaRPr lang="en-CA" dirty="0" smtClean="0"/>
          </a:p>
          <a:p>
            <a:r>
              <a:rPr lang="en-CA" dirty="0" smtClean="0"/>
              <a:t>Benefit:</a:t>
            </a:r>
          </a:p>
          <a:p>
            <a:pPr lvl="1"/>
            <a:r>
              <a:rPr lang="en-CA" dirty="0" smtClean="0"/>
              <a:t>Sales increase: 10%</a:t>
            </a:r>
          </a:p>
          <a:p>
            <a:pPr lvl="1"/>
            <a:r>
              <a:rPr lang="en-CA" dirty="0" smtClean="0"/>
              <a:t>FC decrease: $40,000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9734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CVP-Continued: Method 1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0768"/>
            <a:ext cx="8686800" cy="4785395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VC %	= new VC per unit ÷ original selling price</a:t>
            </a:r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smtClean="0"/>
              <a:t> 	= [60+8] ÷ 100 = 68%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CM % = 1 – VC% = 32%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New CM in Total = 2.5M × (1+10%) × 32% = $880K </a:t>
            </a:r>
          </a:p>
          <a:p>
            <a:pPr marL="0" indent="0">
              <a:buNone/>
            </a:pPr>
            <a:r>
              <a:rPr lang="en-CA" dirty="0" smtClean="0"/>
              <a:t>New FC in Total = 800K – 40K = $760K  </a:t>
            </a:r>
          </a:p>
          <a:p>
            <a:pPr marL="0" indent="0">
              <a:buNone/>
            </a:pPr>
            <a:r>
              <a:rPr lang="en-CA" dirty="0" smtClean="0"/>
              <a:t>New Operating Income = 880K – 760K = $120K</a:t>
            </a:r>
          </a:p>
          <a:p>
            <a:pPr marL="0" indent="0">
              <a:buNone/>
            </a:pPr>
            <a:r>
              <a:rPr lang="en-CA" dirty="0" smtClean="0"/>
              <a:t>Incremental Operating Income = 120K – 200K = -80K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88059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Method 2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dirty="0" smtClean="0"/>
              <a:t># of units sold: 2.5M ÷ 100 = 25,000 units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Cost: 25,000 × 8 = $200,000</a:t>
            </a:r>
          </a:p>
          <a:p>
            <a:pPr marL="0" indent="0">
              <a:buNone/>
            </a:pPr>
            <a:r>
              <a:rPr lang="en-CA" dirty="0" smtClean="0"/>
              <a:t>Benefit 1: FC savings of $40,000</a:t>
            </a:r>
          </a:p>
          <a:p>
            <a:pPr marL="0" indent="0">
              <a:buNone/>
            </a:pPr>
            <a:r>
              <a:rPr lang="en-CA" dirty="0" smtClean="0"/>
              <a:t>Benefit 2: incremental CM</a:t>
            </a:r>
          </a:p>
          <a:p>
            <a:pPr marL="0" indent="0">
              <a:buNone/>
            </a:pPr>
            <a:r>
              <a:rPr lang="en-CA" dirty="0" smtClean="0"/>
              <a:t>= </a:t>
            </a:r>
            <a:r>
              <a:rPr lang="en-CA" dirty="0" smtClean="0">
                <a:solidFill>
                  <a:srgbClr val="FF0000"/>
                </a:solidFill>
              </a:rPr>
              <a:t>Increased sales in units </a:t>
            </a:r>
            <a:r>
              <a:rPr lang="en-CA" dirty="0" smtClean="0"/>
              <a:t>× </a:t>
            </a:r>
            <a:r>
              <a:rPr lang="en-CA" dirty="0" smtClean="0">
                <a:solidFill>
                  <a:srgbClr val="00B050"/>
                </a:solidFill>
              </a:rPr>
              <a:t>CM per unit </a:t>
            </a:r>
          </a:p>
          <a:p>
            <a:pPr marL="0" indent="0">
              <a:buNone/>
            </a:pPr>
            <a:r>
              <a:rPr lang="en-CA" dirty="0" smtClean="0"/>
              <a:t>= </a:t>
            </a:r>
            <a:r>
              <a:rPr lang="en-CA" dirty="0" smtClean="0">
                <a:solidFill>
                  <a:srgbClr val="FF0000"/>
                </a:solidFill>
              </a:rPr>
              <a:t>25,000 × 10% </a:t>
            </a:r>
            <a:r>
              <a:rPr lang="en-CA" dirty="0" smtClean="0"/>
              <a:t>× </a:t>
            </a:r>
            <a:r>
              <a:rPr lang="en-CA" dirty="0" smtClean="0">
                <a:solidFill>
                  <a:srgbClr val="00B050"/>
                </a:solidFill>
              </a:rPr>
              <a:t>[100 – (60+8)]</a:t>
            </a:r>
          </a:p>
          <a:p>
            <a:pPr marL="0" indent="0">
              <a:buNone/>
            </a:pPr>
            <a:r>
              <a:rPr lang="en-CA" dirty="0" smtClean="0"/>
              <a:t>= 80,000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Net Effect: 40,000 + 80,000 – 200,000 = -$80,000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9211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Method 3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Prepare an income statement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919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Chapter 7: CVP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The Capstone Question</a:t>
            </a:r>
          </a:p>
          <a:p>
            <a:endParaRPr lang="en-CA" dirty="0"/>
          </a:p>
          <a:p>
            <a:r>
              <a:rPr lang="en-CA" dirty="0" smtClean="0"/>
              <a:t>The Review Problem</a:t>
            </a:r>
          </a:p>
          <a:p>
            <a:endParaRPr lang="en-CA" dirty="0"/>
          </a:p>
          <a:p>
            <a:r>
              <a:rPr lang="en-CA" dirty="0" smtClean="0"/>
              <a:t>The Quiz Question</a:t>
            </a:r>
          </a:p>
          <a:p>
            <a:endParaRPr lang="en-CA" dirty="0"/>
          </a:p>
          <a:p>
            <a:r>
              <a:rPr lang="en-CA" dirty="0" smtClean="0"/>
              <a:t>The Indifference Analysis [Not Tested in the Midterm]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2347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Chapter 6: High-Low Method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729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0"/>
            <a:ext cx="8839200" cy="711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762000"/>
            <a:ext cx="7981950" cy="5092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Req.1: MOH Added-July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1447800"/>
          <a:ext cx="9144000" cy="541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90170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WORK</a:t>
                      </a:r>
                      <a:r>
                        <a:rPr lang="en-US" sz="2800" baseline="0" dirty="0" smtClean="0"/>
                        <a:t> IN PROCESS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Beginning</a:t>
                      </a:r>
                      <a:r>
                        <a:rPr lang="en-US" sz="2800" baseline="0" dirty="0" smtClean="0"/>
                        <a:t> Inv.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COGM</a:t>
                      </a:r>
                      <a:endParaRPr lang="en-US" sz="2800" dirty="0"/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DM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DL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MOH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Ending Inv.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/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Req.1: MOH Added-July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1447800"/>
          <a:ext cx="9144000" cy="541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90170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WORK</a:t>
                      </a:r>
                      <a:r>
                        <a:rPr lang="en-US" sz="2800" baseline="0" dirty="0" smtClean="0"/>
                        <a:t> IN PROCESS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Beginning</a:t>
                      </a:r>
                      <a:r>
                        <a:rPr lang="en-US" sz="2800" baseline="0" dirty="0" smtClean="0"/>
                        <a:t> Inv.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COGM</a:t>
                      </a:r>
                      <a:endParaRPr lang="en-US" sz="2800" dirty="0"/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DM 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DL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MOH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Ending Inv.</a:t>
                      </a:r>
                      <a:endParaRPr lang="en-US" sz="28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/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352800" y="2559672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Zapf Dingbats"/>
                <a:ea typeface="Zapf Dingbats"/>
                <a:cs typeface="Zapf Dingbats"/>
              </a:rPr>
              <a:t>✔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3228" y="343918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Zapf Dingbats"/>
                <a:ea typeface="Zapf Dingbats"/>
                <a:cs typeface="Zapf Dingbats"/>
              </a:rPr>
              <a:t>✔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33656" y="427738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Zapf Dingbats"/>
                <a:ea typeface="Zapf Dingbats"/>
                <a:cs typeface="Zapf Dingbats"/>
              </a:rPr>
              <a:t>✔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5200" y="618238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Zapf Dingbats"/>
                <a:ea typeface="Zapf Dingbats"/>
                <a:cs typeface="Zapf Dingbats"/>
              </a:rPr>
              <a:t>✔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15200" y="389638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Zapf Dingbats"/>
                <a:ea typeface="Zapf Dingbats"/>
                <a:cs typeface="Zapf Dingbats"/>
              </a:rPr>
              <a:t>✔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MOH-July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Beg + DM + DL + MOH – COGM = End.</a:t>
            </a:r>
          </a:p>
          <a:p>
            <a:r>
              <a:rPr lang="en-US" dirty="0" smtClean="0"/>
              <a:t>MOH = End + COGM – Beg – DM – DL </a:t>
            </a:r>
          </a:p>
          <a:p>
            <a:r>
              <a:rPr lang="en-US" dirty="0" smtClean="0"/>
              <a:t>MOH = 25K + 285K – 14K – 15×9K – 6×9K</a:t>
            </a:r>
          </a:p>
          <a:p>
            <a:r>
              <a:rPr lang="en-US" dirty="0" smtClean="0"/>
              <a:t>MOH = $107K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MOH-October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follow the same method, and get MOH in October: $131K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Req. 2: Cost Function for MOH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High:</a:t>
            </a:r>
          </a:p>
          <a:p>
            <a:pPr lvl="1"/>
            <a:r>
              <a:rPr lang="en-US" dirty="0" smtClean="0"/>
              <a:t>Activity: 12K units</a:t>
            </a:r>
          </a:p>
          <a:p>
            <a:pPr lvl="1"/>
            <a:r>
              <a:rPr lang="en-US" dirty="0" smtClean="0"/>
              <a:t>Cost: 131K</a:t>
            </a:r>
          </a:p>
          <a:p>
            <a:endParaRPr lang="en-US" dirty="0" smtClean="0"/>
          </a:p>
          <a:p>
            <a:r>
              <a:rPr lang="en-US" dirty="0" smtClean="0"/>
              <a:t>Low:</a:t>
            </a:r>
          </a:p>
          <a:p>
            <a:pPr lvl="1"/>
            <a:r>
              <a:rPr lang="en-US" dirty="0" smtClean="0"/>
              <a:t>Activity: 9K</a:t>
            </a:r>
          </a:p>
          <a:p>
            <a:pPr lvl="1"/>
            <a:r>
              <a:rPr lang="en-US" dirty="0" smtClean="0"/>
              <a:t>Cost: 107K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So </a:t>
            </a:r>
            <a:r>
              <a:rPr lang="en-US" dirty="0" err="1" smtClean="0"/>
              <a:t>b</a:t>
            </a:r>
            <a:r>
              <a:rPr lang="en-US" dirty="0" smtClean="0"/>
              <a:t> = (131k-107k) ÷ (12K-9K) = $8 per unit</a:t>
            </a:r>
          </a:p>
          <a:p>
            <a:r>
              <a:rPr lang="en-US" dirty="0" smtClean="0"/>
              <a:t>a = 131K – 12K × 8 = $35K</a:t>
            </a:r>
          </a:p>
          <a:p>
            <a:r>
              <a:rPr lang="en-US" dirty="0" smtClean="0"/>
              <a:t>Y = 35K + 8X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Req. 3: COGM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# of units produced: 9.5K</a:t>
            </a:r>
          </a:p>
          <a:p>
            <a:r>
              <a:rPr lang="en-US" dirty="0" smtClean="0"/>
              <a:t>So we calculate the following items:</a:t>
            </a:r>
          </a:p>
          <a:p>
            <a:r>
              <a:rPr lang="en-US" dirty="0" smtClean="0"/>
              <a:t>DM = 9.5 K × 15</a:t>
            </a:r>
          </a:p>
          <a:p>
            <a:r>
              <a:rPr lang="en-US" dirty="0" smtClean="0"/>
              <a:t>DL = 9.5 K × 6</a:t>
            </a:r>
          </a:p>
          <a:p>
            <a:r>
              <a:rPr lang="en-US" dirty="0" smtClean="0"/>
              <a:t>MOH = 35K + 9.5K × 8</a:t>
            </a:r>
          </a:p>
          <a:p>
            <a:endParaRPr lang="en-US" dirty="0" smtClean="0"/>
          </a:p>
          <a:p>
            <a:r>
              <a:rPr lang="en-US" dirty="0" smtClean="0"/>
              <a:t>Total manufacturing cost = DM + DL + MOH = $310.5K</a:t>
            </a:r>
          </a:p>
          <a:p>
            <a:endParaRPr lang="en-US" dirty="0" smtClean="0"/>
          </a:p>
          <a:p>
            <a:r>
              <a:rPr lang="en-US" dirty="0" smtClean="0"/>
              <a:t>COGM = Beg + Total Costs – End = $307.5K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Chapter 6: Cost Behavior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Two Capstone Questions</a:t>
            </a:r>
          </a:p>
          <a:p>
            <a:endParaRPr lang="en-CA" dirty="0"/>
          </a:p>
          <a:p>
            <a:r>
              <a:rPr lang="en-CA" dirty="0" smtClean="0"/>
              <a:t>Recommended Exercises</a:t>
            </a:r>
          </a:p>
          <a:p>
            <a:endParaRPr lang="en-CA" dirty="0" smtClean="0"/>
          </a:p>
          <a:p>
            <a:r>
              <a:rPr lang="en-CA" dirty="0" smtClean="0"/>
              <a:t>The Sample Midterm Question</a:t>
            </a:r>
          </a:p>
          <a:p>
            <a:endParaRPr lang="en-CA" dirty="0"/>
          </a:p>
          <a:p>
            <a:r>
              <a:rPr lang="en-CA" dirty="0" smtClean="0"/>
              <a:t>Additional Questions We Covered in Class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829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Chapter 2: COGM and COGS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Problem 22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6163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0" y="44624"/>
            <a:ext cx="303371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68" y="1556792"/>
            <a:ext cx="2919412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120" y="44624"/>
            <a:ext cx="3465760" cy="53031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Required:</a:t>
            </a:r>
          </a:p>
          <a:p>
            <a:pPr marL="342900" indent="-342900">
              <a:buAutoNum type="arabicParenR"/>
            </a:pPr>
            <a:r>
              <a:rPr lang="en-US" dirty="0" smtClean="0"/>
              <a:t>Prepare a schedule of COGM for June</a:t>
            </a:r>
          </a:p>
          <a:p>
            <a:pPr marL="342900" indent="-342900">
              <a:buAutoNum type="arabicParenR"/>
            </a:pPr>
            <a:r>
              <a:rPr lang="en-US" dirty="0" smtClean="0"/>
              <a:t>Prepare a NEW income statement for June [because the I/S provided is not properly prepared]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635896" y="44624"/>
            <a:ext cx="540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AutoNum type="romanUcParenR"/>
            </a:pPr>
            <a:r>
              <a:rPr lang="en-US" dirty="0" smtClean="0"/>
              <a:t>85% of the rent on facilities applies to factory operations; the remainder applies to selling and administrative activities.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90% of the insurance and 80% of the utilities cost apply to factory operation; the remaining amounts apply to selling and administrative activities.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FontTx/>
              <a:buAutoNum type="romanUcParenR"/>
            </a:pPr>
            <a:r>
              <a:rPr lang="en-US" dirty="0"/>
              <a:t>Assuming all raw materials are used as DM</a:t>
            </a:r>
          </a:p>
          <a:p>
            <a:pPr marL="400050" indent="-400050">
              <a:buAutoNum type="romanUcParenR"/>
            </a:pPr>
            <a:endParaRPr lang="en-US" dirty="0" smtClean="0"/>
          </a:p>
          <a:p>
            <a:pPr marL="400050" indent="-400050">
              <a:buAutoNum type="romanUcParenR"/>
            </a:pPr>
            <a:r>
              <a:rPr lang="en-US" dirty="0" smtClean="0"/>
              <a:t>Inventory balances at the beginning and end of June were as follows: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168616"/>
              </p:ext>
            </p:extLst>
          </p:nvPr>
        </p:nvGraphicFramePr>
        <p:xfrm>
          <a:off x="3527455" y="3817848"/>
          <a:ext cx="561654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182"/>
                <a:gridCol w="1872182"/>
                <a:gridCol w="187218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Raw Materials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$19,000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$46,000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WIP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$94,000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$22,000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$66,000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480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0" y="44624"/>
            <a:ext cx="303371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68" y="1556792"/>
            <a:ext cx="2919412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120" y="44624"/>
            <a:ext cx="3465760" cy="53031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DM: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Beginning and ending balances: Given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Purchase: Given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So DM usage = Beg. + Purchase – Ending = 182K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44624"/>
            <a:ext cx="540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AutoNum type="romanUcParenR"/>
            </a:pPr>
            <a:r>
              <a:rPr lang="en-US" dirty="0" smtClean="0"/>
              <a:t>85% of the rent on facilities applies to factory operations; the remainder applies to selling and administrative activities.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90% of the insurance and 80% of the utilities cost apply to factory operation; the remaining amounts apply to selling and administrative activities. 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Assuming all raw materials are used as DM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Inventory balances at the beginning and end of June were as follows: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765646"/>
              </p:ext>
            </p:extLst>
          </p:nvPr>
        </p:nvGraphicFramePr>
        <p:xfrm>
          <a:off x="3527455" y="3601824"/>
          <a:ext cx="561654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182"/>
                <a:gridCol w="1872182"/>
                <a:gridCol w="187218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Raw Materials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$19,000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$46,000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WIP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$94,000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$22,000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$66,000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684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0" y="44624"/>
            <a:ext cx="303371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68" y="1556792"/>
            <a:ext cx="2919412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120" y="44624"/>
            <a:ext cx="3465760" cy="53031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566124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DL: 99,000, information given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44624"/>
            <a:ext cx="540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AutoNum type="romanUcParenR"/>
            </a:pPr>
            <a:r>
              <a:rPr lang="en-US" dirty="0" smtClean="0"/>
              <a:t>85% of the rent on facilities applies to factory operations; the remainder applies to selling and administrative activities.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90% of the insurance and 80% of the utilities cost apply to factory operation; the remaining amounts apply to selling and administrative activities. 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Assuming all raw materials are used as DM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Inventory balances at the beginning and end of June were as follows: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434356"/>
              </p:ext>
            </p:extLst>
          </p:nvPr>
        </p:nvGraphicFramePr>
        <p:xfrm>
          <a:off x="3527455" y="3601824"/>
          <a:ext cx="561654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182"/>
                <a:gridCol w="1872182"/>
                <a:gridCol w="187218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Raw Materials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$19,000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$46,000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WIP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$94,000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$22,000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$66,000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460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0" y="44624"/>
            <a:ext cx="303371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68" y="1556792"/>
            <a:ext cx="2919412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120" y="44624"/>
            <a:ext cx="3465760" cy="53031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MOH: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Rent related to production: 40K × 85%;		Insurance related to production: 10K × 90%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Utilities related to production: 55K × 80%	Indirect labor: 119K, given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Depreciation, factory equipment: 13K, given	Maintenance, factory: 8K, given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44624"/>
            <a:ext cx="540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AutoNum type="romanUcParenR"/>
            </a:pPr>
            <a:r>
              <a:rPr lang="en-US" dirty="0" smtClean="0"/>
              <a:t>85% of the rent on facilities applies to factory operations; the remainder applies to selling and administrative activities.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90% of the insurance and 80% of the utilities cost apply to factory operation; the remaining amounts apply to selling and administrative activities. 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Assuming all raw materials are used as DM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Inventory balances at the beginning and end of June were as follows: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309583"/>
              </p:ext>
            </p:extLst>
          </p:nvPr>
        </p:nvGraphicFramePr>
        <p:xfrm>
          <a:off x="3527455" y="3601824"/>
          <a:ext cx="561654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182"/>
                <a:gridCol w="1872182"/>
                <a:gridCol w="187218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Raw Materials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$19,000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$46,000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WIP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$94,000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$22,000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$66,000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65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0" y="44624"/>
            <a:ext cx="303371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68" y="1556792"/>
            <a:ext cx="2919412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120" y="44624"/>
            <a:ext cx="3465760" cy="53031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WIP: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Beginning and ending balances are given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DM, DL, and MOH in June are calculated before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So COGM = Beginning + DM + DL + MOH – Ending = $491,000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44624"/>
            <a:ext cx="540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AutoNum type="romanUcParenR"/>
            </a:pPr>
            <a:r>
              <a:rPr lang="en-US" dirty="0" smtClean="0"/>
              <a:t>85% of the rent on facilities applies to factory operations; the remainder applies to selling and administrative activities.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90% of the insurance and 80% of the utilities cost apply to factory operation; the remaining amounts apply to selling and administrative activities. 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Assuming all raw materials are used as DM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Inventory balances at the beginning and end of June were as follows: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663976"/>
              </p:ext>
            </p:extLst>
          </p:nvPr>
        </p:nvGraphicFramePr>
        <p:xfrm>
          <a:off x="3527455" y="3601824"/>
          <a:ext cx="561654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182"/>
                <a:gridCol w="1872182"/>
                <a:gridCol w="187218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Raw Materials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$19,000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$46,000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WIP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$94,000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$22,000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$66,000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12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431410"/>
              </p:ext>
            </p:extLst>
          </p:nvPr>
        </p:nvGraphicFramePr>
        <p:xfrm>
          <a:off x="179512" y="188633"/>
          <a:ext cx="8856983" cy="6552736"/>
        </p:xfrm>
        <a:graphic>
          <a:graphicData uri="http://schemas.openxmlformats.org/drawingml/2006/table">
            <a:tbl>
              <a:tblPr/>
              <a:tblGrid>
                <a:gridCol w="5103126"/>
                <a:gridCol w="1849157"/>
                <a:gridCol w="1904700"/>
              </a:tblGrid>
              <a:tr h="946116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800" dirty="0" err="1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Veekay</a:t>
                      </a:r>
                      <a:r>
                        <a:rPr lang="en-CA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 Company</a:t>
                      </a:r>
                      <a:br>
                        <a:rPr lang="en-CA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</a:br>
                      <a:r>
                        <a:rPr lang="en-CA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	Schedule of Cost of Goods Manufactured</a:t>
                      </a:r>
                      <a:br>
                        <a:rPr lang="en-CA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</a:br>
                      <a:r>
                        <a:rPr lang="en-CA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	For the Month Ended June 30</a:t>
                      </a:r>
                      <a:endParaRPr lang="en-US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lnSpc>
                          <a:spcPts val="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0331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Direct materials: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Raw materials inventory, June 1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$ 19,000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Add: Purchases of raw materials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sng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209,000</a:t>
                      </a:r>
                      <a:endParaRPr lang="en-US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Raw materials available for use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228,000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Deduct: Raw materials inventory, June 30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sng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  46,000</a:t>
                      </a:r>
                      <a:endParaRPr lang="en-US" sz="180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Raw materials used in production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$182,000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Direct labour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99,000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Manufacturing overhead: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Rent on facilities (85% × $40,000) 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34,000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Insurance (90% × $10,000) 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9,000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Utilities (80% × $55,000) 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44,000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Indirect labour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119,000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Maintenance, factory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8,000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Depreciation, factory equipment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sng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  13,000</a:t>
                      </a:r>
                      <a:endParaRPr lang="en-US" sz="180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Total overhead costs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sng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227,000</a:t>
                      </a:r>
                      <a:endParaRPr lang="en-US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Total manufacturing costs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508,000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Add: Work in process inventory, June 1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sng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  77,000</a:t>
                      </a:r>
                      <a:endParaRPr lang="en-US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 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585,000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Deduct: Work in process inventory, June 30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sng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  94,000</a:t>
                      </a:r>
                      <a:endParaRPr lang="en-US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331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92220" algn="r"/>
                        </a:tabLst>
                      </a:pPr>
                      <a:r>
                        <a:rPr lang="en-CA" sz="1800">
                          <a:effectLst/>
                          <a:latin typeface="Tahoma"/>
                          <a:ea typeface="Times New Roman"/>
                        </a:rPr>
                        <a:t>Cost of goods manufactured	</a:t>
                      </a:r>
                      <a:endParaRPr lang="en-US" sz="1800">
                        <a:effectLst/>
                        <a:latin typeface="Tahoma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u="dbl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$491,000</a:t>
                      </a:r>
                      <a:endParaRPr lang="en-US" sz="1800" dirty="0">
                        <a:effectLst/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0" y="764704"/>
            <a:ext cx="4716016" cy="6093296"/>
          </a:xfrm>
          <a:prstGeom prst="roundRect">
            <a:avLst/>
          </a:prstGeom>
          <a:noFill/>
          <a:ln w="635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0" y="44624"/>
            <a:ext cx="303371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68" y="1556792"/>
            <a:ext cx="2919412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120" y="44624"/>
            <a:ext cx="3465760" cy="53031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To re-prepare the I/S, we need to determine COGS and Operating Expenses (i.e. period costs)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To determine COGS, we focus on FG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FG:  Beginning and ending, given; COGM, calculated before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So COGS = Beginning + COGM – Ending = $447K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44624"/>
            <a:ext cx="540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AutoNum type="romanUcParenR"/>
            </a:pPr>
            <a:r>
              <a:rPr lang="en-US" dirty="0" smtClean="0"/>
              <a:t>85% of the rent on facilities applies to factory operations; the remainder applies to selling and administrative activities.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90% of the insurance and 80% of the utilities cost apply to factory operation; the remaining amounts apply to selling and administrative activities. 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Assuming all raw materials are used as DM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Inventory balances at the beginning and end of June were as follows: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275542"/>
              </p:ext>
            </p:extLst>
          </p:nvPr>
        </p:nvGraphicFramePr>
        <p:xfrm>
          <a:off x="3527455" y="3601824"/>
          <a:ext cx="561654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182"/>
                <a:gridCol w="1872182"/>
                <a:gridCol w="187218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Raw Materials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$19,000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$46,000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WIP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$94,000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$22,000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$66,000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928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0" y="44624"/>
            <a:ext cx="303371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68" y="1556792"/>
            <a:ext cx="2919412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120" y="44624"/>
            <a:ext cx="3465760" cy="53031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5661248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Operating Expenses: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Selling and Administrative Salaries: 39K, given;		Rent: 15% × 40k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Insurance: 10% × 10K; 				Depreciation, sales: 11K, given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Utilities: 20% × 55K;				Advertising: 88k, given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44624"/>
            <a:ext cx="540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AutoNum type="romanUcParenR"/>
            </a:pPr>
            <a:r>
              <a:rPr lang="en-US" dirty="0" smtClean="0"/>
              <a:t>85% of the rent on facilities applies to factory operations; the remainder applies to selling and administrative activities.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90% of the insurance and 80% of the utilities cost apply to factory operation; the remaining amounts apply to selling and administrative activities. 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Assuming all raw materials are used as DM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pPr marL="400050" indent="-400050">
              <a:buAutoNum type="romanUcParenR"/>
            </a:pPr>
            <a:r>
              <a:rPr lang="en-US" dirty="0" smtClean="0"/>
              <a:t>Inventory balances at the beginning and end of June were as follows:</a:t>
            </a:r>
          </a:p>
          <a:p>
            <a:pPr marL="400050" indent="-400050">
              <a:buAutoNum type="romanUcParenR"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028877"/>
              </p:ext>
            </p:extLst>
          </p:nvPr>
        </p:nvGraphicFramePr>
        <p:xfrm>
          <a:off x="3527455" y="3601824"/>
          <a:ext cx="561654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182"/>
                <a:gridCol w="1872182"/>
                <a:gridCol w="1872182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Raw Materials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$19,000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$46,000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WIP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$94,000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$22,000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$66,000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366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176273"/>
              </p:ext>
            </p:extLst>
          </p:nvPr>
        </p:nvGraphicFramePr>
        <p:xfrm>
          <a:off x="107504" y="188640"/>
          <a:ext cx="8928991" cy="6669355"/>
        </p:xfrm>
        <a:graphic>
          <a:graphicData uri="http://schemas.openxmlformats.org/drawingml/2006/table">
            <a:tbl>
              <a:tblPr/>
              <a:tblGrid>
                <a:gridCol w="6099852"/>
                <a:gridCol w="1464375"/>
                <a:gridCol w="1364764"/>
              </a:tblGrid>
              <a:tr h="1224985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 err="1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Veekay</a:t>
                      </a:r>
                      <a:r>
                        <a:rPr lang="en-CA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Company</a:t>
                      </a:r>
                      <a:br>
                        <a:rPr lang="en-CA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en-CA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Income Statement</a:t>
                      </a:r>
                      <a:br>
                        <a:rPr lang="en-CA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</a:br>
                      <a:r>
                        <a:rPr lang="en-CA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For the Month Ended June 30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ts val="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2958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Sales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$660,000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Cost of goods sold: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Finished goods inventory, June 1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$ 22,000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Add: Cost of goods manufactured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491,000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Goods available for sale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513,000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Deduct: Finished goods inventory, June 30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66,000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447,000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Gross margin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213,000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Selling and administrative expenses: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Selling and administrative salaries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39,000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Rent on facilities (15% × $40,000)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Depreciation, sales equipment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Insurance (10% × $10,000)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Utilities (20% × $55,000)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11,000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27432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Advertising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  88,000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156,000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958">
                <a:tc>
                  <a:txBody>
                    <a:bodyPr/>
                    <a:lstStyle/>
                    <a:p>
                      <a:pPr marL="137160" marR="109220" indent="-13716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7160" algn="l"/>
                          <a:tab pos="274320" algn="l"/>
                          <a:tab pos="4572000" algn="r"/>
                          <a:tab pos="137160" algn="l"/>
                          <a:tab pos="274320" algn="l"/>
                          <a:tab pos="3766820" algn="r"/>
                        </a:tabLst>
                      </a:pPr>
                      <a:r>
                        <a:rPr lang="en-CA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Operating income	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45720" algn="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dbl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$ 57,000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59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Chapter 2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Capstone Question</a:t>
            </a:r>
          </a:p>
          <a:p>
            <a:r>
              <a:rPr lang="en-CA" dirty="0" smtClean="0"/>
              <a:t>Recommended Exercises</a:t>
            </a:r>
          </a:p>
          <a:p>
            <a:r>
              <a:rPr lang="en-CA" dirty="0" smtClean="0"/>
              <a:t>Additional Questions We Covered in Class</a:t>
            </a:r>
          </a:p>
          <a:p>
            <a:r>
              <a:rPr lang="en-CA" dirty="0" smtClean="0"/>
              <a:t>Review Problem</a:t>
            </a:r>
          </a:p>
          <a:p>
            <a:r>
              <a:rPr lang="en-CA" dirty="0" smtClean="0"/>
              <a:t>Quiz 1</a:t>
            </a:r>
          </a:p>
          <a:p>
            <a:r>
              <a:rPr lang="en-CA" dirty="0" smtClean="0"/>
              <a:t>The Sample Midterm Question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5769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1996</Words>
  <Application>Microsoft Office PowerPoint</Application>
  <PresentationFormat>On-screen Show (4:3)</PresentationFormat>
  <Paragraphs>560</Paragraphs>
  <Slides>44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Thème Office</vt:lpstr>
      <vt:lpstr>Midterm Review</vt:lpstr>
      <vt:lpstr>What You Need to Do</vt:lpstr>
      <vt:lpstr>Allocate Your Time Efficiently</vt:lpstr>
      <vt:lpstr>Review Problem: Chapter 9</vt:lpstr>
      <vt:lpstr>PowerPoint Presentation</vt:lpstr>
      <vt:lpstr>PowerPoint Presentation</vt:lpstr>
      <vt:lpstr>Cash Collections</vt:lpstr>
      <vt:lpstr>Inventory Purchase Budget</vt:lpstr>
      <vt:lpstr>Cash Disbursements: Inv. Purchase</vt:lpstr>
      <vt:lpstr>Cash Disbursements: Operating</vt:lpstr>
      <vt:lpstr>PowerPoint Presentation</vt:lpstr>
      <vt:lpstr>Review Problem: Chapter 7</vt:lpstr>
      <vt:lpstr>PowerPoint Presentation</vt:lpstr>
      <vt:lpstr>Req.1: CM% vs. VC%</vt:lpstr>
      <vt:lpstr>Req. 2: BEP</vt:lpstr>
      <vt:lpstr>Req.3: Operating Income</vt:lpstr>
      <vt:lpstr>Req. 4: Profit Objective</vt:lpstr>
      <vt:lpstr>Req. 5: Margin of Safety</vt:lpstr>
      <vt:lpstr>Req.6: Operating Leverage</vt:lpstr>
      <vt:lpstr>Req.7: CVP</vt:lpstr>
      <vt:lpstr>CVP-Continued: Method 1</vt:lpstr>
      <vt:lpstr>Method 2</vt:lpstr>
      <vt:lpstr>Method 3</vt:lpstr>
      <vt:lpstr>Chapter 7: CVP</vt:lpstr>
      <vt:lpstr>Chapter 6: High-Low Method</vt:lpstr>
      <vt:lpstr>PowerPoint Presentation</vt:lpstr>
      <vt:lpstr>Req.1: MOH Added-July</vt:lpstr>
      <vt:lpstr>Req.1: MOH Added-July</vt:lpstr>
      <vt:lpstr>MOH-July</vt:lpstr>
      <vt:lpstr>MOH-October</vt:lpstr>
      <vt:lpstr>Req. 2: Cost Function for MOH</vt:lpstr>
      <vt:lpstr>Req. 3: COGM</vt:lpstr>
      <vt:lpstr>Chapter 6: Cost Behavior</vt:lpstr>
      <vt:lpstr>Chapter 2: COGM and COGS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Chapter 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Midterm Review</dc:title>
  <dc:creator>Ding, Shujun</dc:creator>
  <cp:lastModifiedBy>HQR</cp:lastModifiedBy>
  <cp:revision>90</cp:revision>
  <dcterms:created xsi:type="dcterms:W3CDTF">2012-06-13T21:13:54Z</dcterms:created>
  <dcterms:modified xsi:type="dcterms:W3CDTF">2014-03-06T01:09:45Z</dcterms:modified>
</cp:coreProperties>
</file>