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61" r:id="rId2"/>
    <p:sldId id="362" r:id="rId3"/>
    <p:sldId id="363" r:id="rId4"/>
    <p:sldId id="364" r:id="rId5"/>
    <p:sldId id="365" r:id="rId6"/>
    <p:sldId id="366" r:id="rId7"/>
  </p:sldIdLst>
  <p:sldSz cx="9144000" cy="6858000" type="screen4x3"/>
  <p:notesSz cx="7315200" cy="96012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DFE3ED"/>
    <a:srgbClr val="0000E0"/>
    <a:srgbClr val="CCCCFF"/>
    <a:srgbClr val="585242"/>
    <a:srgbClr val="66FF66"/>
    <a:srgbClr val="000099"/>
    <a:srgbClr val="006600"/>
    <a:srgbClr val="CC99FF"/>
    <a:srgbClr val="EAEAEA"/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20" autoAdjust="0"/>
    <p:restoredTop sz="94660"/>
  </p:normalViewPr>
  <p:slideViewPr>
    <p:cSldViewPr snapToGrid="0">
      <p:cViewPr>
        <p:scale>
          <a:sx n="100" d="100"/>
          <a:sy n="100" d="100"/>
        </p:scale>
        <p:origin x="-210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6825" y="727075"/>
            <a:ext cx="4781550" cy="35861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9963" y="4560888"/>
            <a:ext cx="5375275" cy="4319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5643" tIns="46983" rIns="95643" bIns="469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93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55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2725" y="530225"/>
            <a:ext cx="1906588" cy="5667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30225"/>
            <a:ext cx="5572125" cy="5667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0225"/>
            <a:ext cx="7620000" cy="768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9313" y="1616075"/>
            <a:ext cx="7620000" cy="458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505200" y="6441744"/>
            <a:ext cx="1911350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sz="1600" dirty="0"/>
              <a:t>BIO </a:t>
            </a:r>
            <a:r>
              <a:rPr lang="en-US" sz="1600" dirty="0" smtClean="0"/>
              <a:t>1140 </a:t>
            </a:r>
            <a:r>
              <a:rPr lang="en-US" sz="1600" dirty="0"/>
              <a:t>– SLIDE </a:t>
            </a:r>
            <a:fld id="{DF0CCB6E-417B-4B90-9722-40DB07246CAF}" type="slidenum">
              <a:rPr lang="en-US" sz="1600" smtClean="0"/>
              <a:pPr>
                <a:spcBef>
                  <a:spcPct val="50000"/>
                </a:spcBef>
                <a:buClrTx/>
                <a:buSzTx/>
                <a:buFontTx/>
                <a:buNone/>
              </a:pPr>
              <a:t>‹#›</a:t>
            </a:fld>
            <a:endParaRPr lang="en-US" sz="16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q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n"/>
        <a:defRPr sz="2200" b="1">
          <a:solidFill>
            <a:schemeClr val="tx1"/>
          </a:solidFill>
          <a:latin typeface="+mn-lt"/>
        </a:defRPr>
      </a:lvl2pPr>
      <a:lvl3pPr marL="914400" indent="-17145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60000"/>
        <a:buFont typeface="Monotype Sorts" pitchFamily="2" charset="2"/>
        <a:buChar char="l"/>
        <a:defRPr sz="2000" b="1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110000"/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6603" y="290535"/>
            <a:ext cx="8439722" cy="5386932"/>
          </a:xfrm>
        </p:spPr>
        <p:txBody>
          <a:bodyPr/>
          <a:lstStyle/>
          <a:p>
            <a:r>
              <a:rPr lang="en-CA" dirty="0" smtClean="0"/>
              <a:t>Lecture 2 - Pop quiz</a:t>
            </a:r>
          </a:p>
          <a:p>
            <a:pPr lvl="1"/>
            <a:r>
              <a:rPr lang="en-CA" dirty="0" smtClean="0"/>
              <a:t>What are Dr. Johnson’s two favourite plants?</a:t>
            </a:r>
          </a:p>
          <a:p>
            <a:pPr lvl="1"/>
            <a:r>
              <a:rPr lang="en-CA" dirty="0" smtClean="0"/>
              <a:t>Dr. Gilmour’s research focuses on ________.</a:t>
            </a:r>
          </a:p>
          <a:p>
            <a:pPr lvl="1"/>
            <a:r>
              <a:rPr lang="en-CA" dirty="0" smtClean="0"/>
              <a:t>Midterm #1 will take place on _________.</a:t>
            </a:r>
          </a:p>
          <a:p>
            <a:pPr lvl="1"/>
            <a:r>
              <a:rPr lang="en-CA" dirty="0" smtClean="0"/>
              <a:t>True or false:  Listening to a lecture podcast and reviewing the slides is a preferred alternative to attending lecture.</a:t>
            </a:r>
          </a:p>
          <a:p>
            <a:pPr lvl="1"/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3825" y="261960"/>
            <a:ext cx="8925496" cy="5605440"/>
          </a:xfrm>
        </p:spPr>
        <p:txBody>
          <a:bodyPr/>
          <a:lstStyle/>
          <a:p>
            <a:r>
              <a:rPr lang="en-CA" dirty="0" smtClean="0"/>
              <a:t>Lecture 3 - Pop quiz: Are the following statements true or false?</a:t>
            </a:r>
          </a:p>
          <a:p>
            <a:pPr lvl="1"/>
            <a:r>
              <a:rPr lang="en-CA" dirty="0" smtClean="0"/>
              <a:t>According to the cell theory, the cell is the structural unit of life. </a:t>
            </a:r>
          </a:p>
          <a:p>
            <a:pPr lvl="1"/>
            <a:r>
              <a:rPr lang="en-CA" dirty="0" smtClean="0"/>
              <a:t>A typical prokaryotic cell is 0.03 mm in diameter.</a:t>
            </a:r>
          </a:p>
          <a:p>
            <a:pPr lvl="1"/>
            <a:r>
              <a:rPr lang="en-CA" dirty="0" smtClean="0"/>
              <a:t>The </a:t>
            </a:r>
            <a:r>
              <a:rPr lang="en-CA" dirty="0" err="1" smtClean="0"/>
              <a:t>cytosol</a:t>
            </a:r>
            <a:r>
              <a:rPr lang="en-CA" dirty="0" smtClean="0"/>
              <a:t> of eukaryotic cells is more complex than that of prokaryotic cells.</a:t>
            </a:r>
          </a:p>
          <a:p>
            <a:pPr lvl="1"/>
            <a:r>
              <a:rPr lang="en-CA" dirty="0" smtClean="0"/>
              <a:t>Over 400 species of </a:t>
            </a:r>
            <a:r>
              <a:rPr lang="en-CA" dirty="0" err="1" smtClean="0"/>
              <a:t>archeans</a:t>
            </a:r>
            <a:r>
              <a:rPr lang="en-CA" dirty="0" smtClean="0"/>
              <a:t> inhabit the cavities between the tooth and gum in humans.</a:t>
            </a:r>
          </a:p>
          <a:p>
            <a:pPr lvl="1"/>
            <a:r>
              <a:rPr lang="en-CA" i="1" dirty="0" smtClean="0"/>
              <a:t>Arabidopsis</a:t>
            </a:r>
            <a:r>
              <a:rPr lang="en-CA" dirty="0" smtClean="0"/>
              <a:t> </a:t>
            </a:r>
            <a:r>
              <a:rPr lang="en-CA" i="1" dirty="0" smtClean="0"/>
              <a:t>thaliana</a:t>
            </a:r>
            <a:r>
              <a:rPr lang="en-CA" dirty="0" smtClean="0"/>
              <a:t> is popular as a model species because of its small genome.</a:t>
            </a:r>
          </a:p>
          <a:p>
            <a:pPr lvl="1"/>
            <a:r>
              <a:rPr lang="en-CA" dirty="0" smtClean="0"/>
              <a:t>Rough ER is a site of lipid synthesis whereas smooth ER is a site of protein synthesis.</a:t>
            </a:r>
          </a:p>
          <a:p>
            <a:pPr lvl="1"/>
            <a:r>
              <a:rPr lang="en-CA" dirty="0" smtClean="0"/>
              <a:t>Mitochondria possess </a:t>
            </a:r>
            <a:r>
              <a:rPr lang="en-CA" dirty="0" err="1" smtClean="0"/>
              <a:t>ribosomes</a:t>
            </a:r>
            <a:r>
              <a:rPr lang="en-CA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66709"/>
            <a:ext cx="8601075" cy="5843565"/>
          </a:xfrm>
        </p:spPr>
        <p:txBody>
          <a:bodyPr/>
          <a:lstStyle/>
          <a:p>
            <a:r>
              <a:rPr lang="en-CA" dirty="0" smtClean="0"/>
              <a:t>Lecture 4 - Pop quiz</a:t>
            </a:r>
          </a:p>
          <a:p>
            <a:pPr lvl="1"/>
            <a:r>
              <a:rPr lang="en-CA" dirty="0" smtClean="0"/>
              <a:t>What is </a:t>
            </a:r>
            <a:r>
              <a:rPr lang="en-CA" dirty="0" err="1" smtClean="0"/>
              <a:t>kleptoplasty</a:t>
            </a:r>
            <a:r>
              <a:rPr lang="en-CA" dirty="0" smtClean="0"/>
              <a:t>?  Why is it significant?</a:t>
            </a:r>
          </a:p>
          <a:p>
            <a:pPr lvl="1"/>
            <a:r>
              <a:rPr lang="en-CA" dirty="0" smtClean="0"/>
              <a:t>Name and give the chemical formula of three functional groups. </a:t>
            </a:r>
          </a:p>
          <a:p>
            <a:pPr lvl="1"/>
            <a:r>
              <a:rPr lang="en-CA" dirty="0" smtClean="0"/>
              <a:t>Carbohydrates are polymers of _________ linked by __________ bonds between C____ and C____.</a:t>
            </a:r>
          </a:p>
          <a:p>
            <a:pPr lvl="1"/>
            <a:r>
              <a:rPr lang="en-CA" dirty="0" smtClean="0"/>
              <a:t>What are two functions of carbohydrates in a cell?</a:t>
            </a:r>
          </a:p>
          <a:p>
            <a:pPr lvl="1"/>
            <a:r>
              <a:rPr lang="en-CA" dirty="0" smtClean="0"/>
              <a:t>List the nitrogenous bases found in nucleic acids.</a:t>
            </a:r>
          </a:p>
          <a:p>
            <a:pPr lvl="1"/>
            <a:r>
              <a:rPr lang="en-CA" dirty="0" smtClean="0"/>
              <a:t>What are two functions of nucleotides in a cell?</a:t>
            </a:r>
          </a:p>
          <a:p>
            <a:pPr lvl="1"/>
            <a:endParaRPr lang="en-CA" dirty="0" smtClean="0"/>
          </a:p>
          <a:p>
            <a:pPr lvl="1"/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52434"/>
            <a:ext cx="8925496" cy="5843565"/>
          </a:xfrm>
        </p:spPr>
        <p:txBody>
          <a:bodyPr/>
          <a:lstStyle/>
          <a:p>
            <a:r>
              <a:rPr lang="en-CA" dirty="0" smtClean="0"/>
              <a:t>Lecture 5 - Pop quiz: Are the following statements true or false?</a:t>
            </a:r>
          </a:p>
          <a:p>
            <a:pPr lvl="1"/>
            <a:r>
              <a:rPr lang="en-CA" dirty="0" smtClean="0"/>
              <a:t>Carbohydrates, nucleic acids and proteins all serve structural roles in the cell.</a:t>
            </a:r>
          </a:p>
          <a:p>
            <a:pPr lvl="1"/>
            <a:r>
              <a:rPr lang="en-CA" dirty="0" smtClean="0"/>
              <a:t>AA residues in a protein are always listed in the 5’ to 3’ direction.</a:t>
            </a:r>
          </a:p>
          <a:p>
            <a:pPr lvl="1"/>
            <a:r>
              <a:rPr lang="en-CA" dirty="0" smtClean="0"/>
              <a:t>A DNA binding domain in a protein often contains zinc-finger motifs.</a:t>
            </a:r>
          </a:p>
          <a:p>
            <a:pPr lvl="1"/>
            <a:r>
              <a:rPr lang="en-CA" dirty="0" smtClean="0"/>
              <a:t>The complementary base pairs in DNA are adenine-guanine and cytosine-</a:t>
            </a:r>
            <a:r>
              <a:rPr lang="en-CA" dirty="0" err="1" smtClean="0"/>
              <a:t>uracil</a:t>
            </a:r>
            <a:r>
              <a:rPr lang="en-CA" dirty="0" smtClean="0"/>
              <a:t>.</a:t>
            </a:r>
          </a:p>
          <a:p>
            <a:pPr lvl="1"/>
            <a:r>
              <a:rPr lang="en-CA" dirty="0" smtClean="0"/>
              <a:t>Watson &amp; Crick described the </a:t>
            </a:r>
            <a:r>
              <a:rPr lang="en-CA" dirty="0" smtClean="0">
                <a:latin typeface="Symbol" pitchFamily="18" charset="2"/>
              </a:rPr>
              <a:t>a</a:t>
            </a:r>
            <a:r>
              <a:rPr lang="en-CA" dirty="0" smtClean="0"/>
              <a:t>-helix and ß-pleated sheet 2° structure of proteins.</a:t>
            </a:r>
          </a:p>
          <a:p>
            <a:pPr lvl="1"/>
            <a:r>
              <a:rPr lang="en-CA" dirty="0" smtClean="0"/>
              <a:t>A denatured protein loses its 3° structure and hence its function but may retain its 1° structure.</a:t>
            </a:r>
          </a:p>
          <a:p>
            <a:pPr lvl="1"/>
            <a:endParaRPr lang="en-CA" dirty="0" smtClean="0"/>
          </a:p>
          <a:p>
            <a:pPr lvl="1"/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4334"/>
            <a:ext cx="8925496" cy="5843565"/>
          </a:xfrm>
        </p:spPr>
        <p:txBody>
          <a:bodyPr/>
          <a:lstStyle/>
          <a:p>
            <a:r>
              <a:rPr lang="en-CA" dirty="0" smtClean="0"/>
              <a:t>Pop quiz – Lecture 6</a:t>
            </a:r>
          </a:p>
          <a:p>
            <a:pPr marL="447675" lvl="1"/>
            <a:r>
              <a:rPr lang="en-CA" dirty="0" smtClean="0"/>
              <a:t>Name and provide examples of two macromolecules used for energy storage.</a:t>
            </a:r>
          </a:p>
          <a:p>
            <a:pPr marL="447675" lvl="1"/>
            <a:r>
              <a:rPr lang="en-CA" dirty="0" smtClean="0"/>
              <a:t>Name and provide examples of three macromolecules that play structural roles.</a:t>
            </a:r>
          </a:p>
          <a:p>
            <a:pPr marL="447675" lvl="1"/>
            <a:r>
              <a:rPr lang="en-CA" dirty="0" smtClean="0"/>
              <a:t>The presence of what macromolecule can be used to distinguish prokaryotes from eukaryotes?</a:t>
            </a:r>
          </a:p>
          <a:p>
            <a:pPr marL="447675" lvl="1"/>
            <a:r>
              <a:rPr lang="en-CA" dirty="0" smtClean="0"/>
              <a:t>Who proposed the fluid-mosaic model? </a:t>
            </a:r>
          </a:p>
          <a:p>
            <a:pPr marL="447675" lvl="1"/>
            <a:r>
              <a:rPr lang="en-CA" dirty="0" smtClean="0"/>
              <a:t>Name a technique that can be used to demonstrate membrane fluidity.</a:t>
            </a:r>
          </a:p>
          <a:p>
            <a:pPr marL="447675" lvl="1"/>
            <a:r>
              <a:rPr lang="en-CA" dirty="0" smtClean="0"/>
              <a:t>What type of non-covalent interaction is of critical importance in determining membrane structure?</a:t>
            </a:r>
          </a:p>
          <a:p>
            <a:pPr marL="447675" lvl="1"/>
            <a:r>
              <a:rPr lang="en-CA" dirty="0" smtClean="0"/>
              <a:t>Provide an example of a membrane structure variation that allows for a particular function.</a:t>
            </a:r>
          </a:p>
          <a:p>
            <a:pPr marL="447675" lvl="1"/>
            <a:r>
              <a:rPr lang="en-CA" dirty="0" smtClean="0"/>
              <a:t>What is membrane asymmetry?  Provide an example.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81009"/>
            <a:ext cx="8925496" cy="5843565"/>
          </a:xfrm>
        </p:spPr>
        <p:txBody>
          <a:bodyPr/>
          <a:lstStyle/>
          <a:p>
            <a:r>
              <a:rPr lang="en-CA" dirty="0" smtClean="0"/>
              <a:t>Pop quiz – Lecture 7: Can </a:t>
            </a:r>
            <a:r>
              <a:rPr lang="en-CA" dirty="0" smtClean="0"/>
              <a:t>you differentiate between…</a:t>
            </a:r>
          </a:p>
          <a:p>
            <a:pPr marL="452438" lvl="1"/>
            <a:r>
              <a:rPr lang="en-CA" dirty="0" smtClean="0"/>
              <a:t>Passive transport and simple diffusion?</a:t>
            </a:r>
          </a:p>
          <a:p>
            <a:pPr marL="452438" lvl="1"/>
            <a:r>
              <a:rPr lang="en-CA" dirty="0" smtClean="0"/>
              <a:t>A peripheral membrane protein and a </a:t>
            </a:r>
            <a:r>
              <a:rPr lang="en-CA" dirty="0" smtClean="0"/>
              <a:t>GPI-anchored </a:t>
            </a:r>
            <a:r>
              <a:rPr lang="en-CA" dirty="0" smtClean="0"/>
              <a:t>membrane protein?</a:t>
            </a:r>
          </a:p>
          <a:p>
            <a:pPr marL="452438" lvl="1"/>
            <a:r>
              <a:rPr lang="en-CA" dirty="0" smtClean="0"/>
              <a:t>An integral membrane protein and a </a:t>
            </a:r>
            <a:r>
              <a:rPr lang="en-CA" dirty="0" smtClean="0"/>
              <a:t>channel </a:t>
            </a:r>
            <a:r>
              <a:rPr lang="en-CA" dirty="0" smtClean="0"/>
              <a:t>protein?</a:t>
            </a:r>
          </a:p>
          <a:p>
            <a:pPr marL="452438" lvl="1"/>
            <a:r>
              <a:rPr lang="en-CA" dirty="0" smtClean="0"/>
              <a:t>A </a:t>
            </a:r>
            <a:r>
              <a:rPr lang="en-CA" dirty="0" err="1" smtClean="0"/>
              <a:t>symporter</a:t>
            </a:r>
            <a:r>
              <a:rPr lang="en-CA" dirty="0" smtClean="0"/>
              <a:t> and an </a:t>
            </a:r>
            <a:r>
              <a:rPr lang="en-CA" dirty="0" err="1" smtClean="0"/>
              <a:t>antiporter</a:t>
            </a:r>
            <a:r>
              <a:rPr lang="en-CA" dirty="0" smtClean="0"/>
              <a:t>?</a:t>
            </a:r>
          </a:p>
          <a:p>
            <a:pPr marL="452438" lvl="1"/>
            <a:r>
              <a:rPr lang="en-CA" dirty="0" smtClean="0"/>
              <a:t>An osmotic gradient and a concentration </a:t>
            </a:r>
            <a:r>
              <a:rPr lang="en-CA" dirty="0" smtClean="0"/>
              <a:t>gradient</a:t>
            </a:r>
            <a:r>
              <a:rPr lang="en-CA" dirty="0" smtClean="0"/>
              <a:t>?</a:t>
            </a:r>
          </a:p>
          <a:p>
            <a:pPr marL="452438" lvl="1"/>
            <a:r>
              <a:rPr lang="en-CA" dirty="0" smtClean="0"/>
              <a:t>The cellular response to a hypertonic </a:t>
            </a:r>
            <a:r>
              <a:rPr lang="en-CA" dirty="0" smtClean="0"/>
              <a:t>solution and </a:t>
            </a:r>
            <a:r>
              <a:rPr lang="en-CA" dirty="0" smtClean="0"/>
              <a:t>a hypotonic solution</a:t>
            </a:r>
            <a:r>
              <a:rPr lang="en-CA" dirty="0" smtClean="0"/>
              <a:t>?</a:t>
            </a: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3399"/>
      </a:dk2>
      <a:lt2>
        <a:srgbClr val="808080"/>
      </a:lt2>
      <a:accent1>
        <a:srgbClr val="00CC00"/>
      </a:accent1>
      <a:accent2>
        <a:srgbClr val="FF0066"/>
      </a:accent2>
      <a:accent3>
        <a:srgbClr val="FFFFFF"/>
      </a:accent3>
      <a:accent4>
        <a:srgbClr val="000000"/>
      </a:accent4>
      <a:accent5>
        <a:srgbClr val="AAE2AA"/>
      </a:accent5>
      <a:accent6>
        <a:srgbClr val="E7005C"/>
      </a:accent6>
      <a:hlink>
        <a:srgbClr val="0000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487" tIns="44450" rIns="90487" bIns="44450" numCol="1" anchor="t" anchorCtr="0" compatLnSpc="1">
        <a:prstTxWarp prst="textNoShape">
          <a:avLst/>
        </a:prstTxWarp>
      </a:bodyPr>
      <a:lstStyle>
        <a:defPPr marL="285750" marR="0" indent="-28575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75000"/>
          <a:buFont typeface="Monotype Sorts" pitchFamily="2" charset="2"/>
          <a:buChar char="q"/>
          <a:tabLst/>
          <a:defRPr kumimoji="0" lang="en-GB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487" tIns="44450" rIns="90487" bIns="44450" numCol="1" anchor="t" anchorCtr="0" compatLnSpc="1">
        <a:prstTxWarp prst="textNoShape">
          <a:avLst/>
        </a:prstTxWarp>
      </a:bodyPr>
      <a:lstStyle>
        <a:defPPr marL="285750" marR="0" indent="-28575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75000"/>
          <a:buFont typeface="Monotype Sorts" pitchFamily="2" charset="2"/>
          <a:buChar char="q"/>
          <a:tabLst/>
          <a:defRPr kumimoji="0" lang="en-GB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99"/>
        </a:dk2>
        <a:lt2>
          <a:srgbClr val="808080"/>
        </a:lt2>
        <a:accent1>
          <a:srgbClr val="00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3399"/>
        </a:dk2>
        <a:lt2>
          <a:srgbClr val="808080"/>
        </a:lt2>
        <a:accent1>
          <a:srgbClr val="00CC00"/>
        </a:accent1>
        <a:accent2>
          <a:srgbClr val="FF0066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E7005C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7229</TotalTime>
  <Words>488</Words>
  <Application>Microsoft Office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Default Design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 3301 ANIMAL PHYSIOLOGY I</dc:title>
  <dc:creator>Katie Gilmour</dc:creator>
  <cp:lastModifiedBy>COE Support</cp:lastModifiedBy>
  <cp:revision>311</cp:revision>
  <cp:lastPrinted>2001-09-06T12:50:11Z</cp:lastPrinted>
  <dcterms:modified xsi:type="dcterms:W3CDTF">2011-01-27T17:40:22Z</dcterms:modified>
</cp:coreProperties>
</file>