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3" r:id="rId1"/>
  </p:sldMasterIdLst>
  <p:notesMasterIdLst>
    <p:notesMasterId r:id="rId34"/>
  </p:notesMasterIdLst>
  <p:handoutMasterIdLst>
    <p:handoutMasterId r:id="rId35"/>
  </p:handoutMasterIdLst>
  <p:sldIdLst>
    <p:sldId id="395" r:id="rId2"/>
    <p:sldId id="504" r:id="rId3"/>
    <p:sldId id="505" r:id="rId4"/>
    <p:sldId id="506" r:id="rId5"/>
    <p:sldId id="507" r:id="rId6"/>
    <p:sldId id="508" r:id="rId7"/>
    <p:sldId id="509" r:id="rId8"/>
    <p:sldId id="510" r:id="rId9"/>
    <p:sldId id="511" r:id="rId10"/>
    <p:sldId id="512" r:id="rId11"/>
    <p:sldId id="534" r:id="rId12"/>
    <p:sldId id="513" r:id="rId13"/>
    <p:sldId id="514" r:id="rId14"/>
    <p:sldId id="515" r:id="rId15"/>
    <p:sldId id="516" r:id="rId16"/>
    <p:sldId id="517" r:id="rId17"/>
    <p:sldId id="518" r:id="rId18"/>
    <p:sldId id="519" r:id="rId19"/>
    <p:sldId id="520" r:id="rId20"/>
    <p:sldId id="521" r:id="rId21"/>
    <p:sldId id="522" r:id="rId22"/>
    <p:sldId id="523" r:id="rId23"/>
    <p:sldId id="524" r:id="rId24"/>
    <p:sldId id="525" r:id="rId25"/>
    <p:sldId id="526" r:id="rId26"/>
    <p:sldId id="527" r:id="rId27"/>
    <p:sldId id="528" r:id="rId28"/>
    <p:sldId id="529" r:id="rId29"/>
    <p:sldId id="530" r:id="rId30"/>
    <p:sldId id="531" r:id="rId31"/>
    <p:sldId id="533" r:id="rId32"/>
    <p:sldId id="532" r:id="rId33"/>
  </p:sldIdLst>
  <p:sldSz cx="9144000" cy="6858000" type="screen4x3"/>
  <p:notesSz cx="6858000" cy="9144000"/>
  <p:defaultTextStyle>
    <a:defPPr>
      <a:defRPr lang="en-US"/>
    </a:defPPr>
    <a:lvl1pPr algn="ctr"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A6C"/>
    <a:srgbClr val="090232"/>
    <a:srgbClr val="0C0232"/>
    <a:srgbClr val="0DD7D7"/>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85" d="100"/>
          <a:sy n="85" d="100"/>
        </p:scale>
        <p:origin x="-1378" y="-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59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85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atin typeface="Times New Roman" pitchFamily="18" charset="0"/>
              </a:defRPr>
            </a:lvl1pPr>
          </a:lstStyle>
          <a:p>
            <a:pPr>
              <a:defRPr/>
            </a:pPr>
            <a:endParaRPr lang="fr-CA"/>
          </a:p>
        </p:txBody>
      </p:sp>
      <p:sp>
        <p:nvSpPr>
          <p:cNvPr id="278531"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fr-CA"/>
          </a:p>
        </p:txBody>
      </p:sp>
      <p:sp>
        <p:nvSpPr>
          <p:cNvPr id="278532"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atin typeface="Times New Roman" pitchFamily="18" charset="0"/>
              </a:defRPr>
            </a:lvl1pPr>
          </a:lstStyle>
          <a:p>
            <a:pPr>
              <a:defRPr/>
            </a:pPr>
            <a:endParaRPr lang="fr-CA"/>
          </a:p>
        </p:txBody>
      </p:sp>
      <p:sp>
        <p:nvSpPr>
          <p:cNvPr id="278533"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68AD2B6F-139C-4AA6-BEB0-9048D1F1E2F8}" type="slidenum">
              <a:rPr lang="fr-CA"/>
              <a:pPr>
                <a:defRPr/>
              </a:pPr>
              <a:t>‹#›</a:t>
            </a:fld>
            <a:endParaRPr lang="fr-CA"/>
          </a:p>
        </p:txBody>
      </p:sp>
    </p:spTree>
    <p:extLst>
      <p:ext uri="{BB962C8B-B14F-4D97-AF65-F5344CB8AC3E}">
        <p14:creationId xmlns:p14="http://schemas.microsoft.com/office/powerpoint/2010/main" val="17881173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atin typeface="Times New Roman" pitchFamily="18" charset="0"/>
              </a:defRPr>
            </a:lvl1pPr>
          </a:lstStyle>
          <a:p>
            <a:pPr>
              <a:defRPr/>
            </a:pPr>
            <a:endParaRPr lang="en-US"/>
          </a:p>
        </p:txBody>
      </p:sp>
      <p:sp>
        <p:nvSpPr>
          <p:cNvPr id="6861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8613"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8614"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atin typeface="Times New Roman" pitchFamily="18" charset="0"/>
              </a:defRPr>
            </a:lvl1pPr>
          </a:lstStyle>
          <a:p>
            <a:pPr>
              <a:defRPr/>
            </a:pPr>
            <a:endParaRPr lang="en-US"/>
          </a:p>
        </p:txBody>
      </p:sp>
      <p:sp>
        <p:nvSpPr>
          <p:cNvPr id="68615"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81B378A5-6934-467A-97A6-8DC8C761933B}" type="slidenum">
              <a:rPr lang="en-US"/>
              <a:pPr>
                <a:defRPr/>
              </a:pPr>
              <a:t>‹#›</a:t>
            </a:fld>
            <a:endParaRPr lang="en-US"/>
          </a:p>
        </p:txBody>
      </p:sp>
    </p:spTree>
    <p:extLst>
      <p:ext uri="{BB962C8B-B14F-4D97-AF65-F5344CB8AC3E}">
        <p14:creationId xmlns:p14="http://schemas.microsoft.com/office/powerpoint/2010/main" val="41040058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sz="2400">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sz="2400">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sz="2400">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sz="2400">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sp>
        <p:nvSpPr>
          <p:cNvPr id="241675" name="Rectangle 11"/>
          <p:cNvSpPr>
            <a:spLocks noGrp="1" noChangeArrowheads="1"/>
          </p:cNvSpPr>
          <p:nvPr>
            <p:ph type="ctrTitle"/>
          </p:nvPr>
        </p:nvSpPr>
        <p:spPr>
          <a:xfrm>
            <a:off x="2057400" y="1143000"/>
            <a:ext cx="6629400" cy="2209800"/>
          </a:xfrm>
        </p:spPr>
        <p:txBody>
          <a:bodyPr/>
          <a:lstStyle>
            <a:lvl1pPr>
              <a:defRPr sz="3800"/>
            </a:lvl1pPr>
          </a:lstStyle>
          <a:p>
            <a:pPr lvl="0"/>
            <a:r>
              <a:rPr lang="fr-CA" noProof="0" smtClean="0"/>
              <a:t>Click to edit Master title style</a:t>
            </a:r>
          </a:p>
        </p:txBody>
      </p:sp>
      <p:sp>
        <p:nvSpPr>
          <p:cNvPr id="241676"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pPr lvl="0"/>
            <a:r>
              <a:rPr lang="fr-CA" noProof="0" smtClean="0"/>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b="0"/>
            </a:lvl1pPr>
          </a:lstStyle>
          <a:p>
            <a:pPr>
              <a:defRPr/>
            </a:pPr>
            <a:r>
              <a:rPr lang="fr-FR"/>
              <a:t>Fall 2011</a:t>
            </a:r>
            <a:endParaRPr lang="fr-CA"/>
          </a:p>
        </p:txBody>
      </p:sp>
      <p:sp>
        <p:nvSpPr>
          <p:cNvPr id="14" name="Rectangle 14"/>
          <p:cNvSpPr>
            <a:spLocks noGrp="1" noChangeArrowheads="1"/>
          </p:cNvSpPr>
          <p:nvPr>
            <p:ph type="ftr" sz="quarter" idx="11"/>
          </p:nvPr>
        </p:nvSpPr>
        <p:spPr>
          <a:xfrm>
            <a:off x="3354388" y="6248400"/>
            <a:ext cx="2895600" cy="457200"/>
          </a:xfrm>
        </p:spPr>
        <p:txBody>
          <a:bodyPr/>
          <a:lstStyle>
            <a:lvl1pPr>
              <a:defRPr b="0"/>
            </a:lvl1pPr>
          </a:lstStyle>
          <a:p>
            <a:pPr>
              <a:defRPr/>
            </a:pPr>
            <a:r>
              <a:rPr lang="fr-CA"/>
              <a:t>Lecture 6: CBA</a:t>
            </a:r>
          </a:p>
        </p:txBody>
      </p:sp>
      <p:sp>
        <p:nvSpPr>
          <p:cNvPr id="15" name="Rectangle 15"/>
          <p:cNvSpPr>
            <a:spLocks noGrp="1" noChangeArrowheads="1"/>
          </p:cNvSpPr>
          <p:nvPr>
            <p:ph type="sldNum" sz="quarter" idx="12"/>
          </p:nvPr>
        </p:nvSpPr>
        <p:spPr/>
        <p:txBody>
          <a:bodyPr/>
          <a:lstStyle>
            <a:lvl1pPr>
              <a:defRPr/>
            </a:lvl1pPr>
          </a:lstStyle>
          <a:p>
            <a:pPr>
              <a:defRPr/>
            </a:pPr>
            <a:fld id="{4A712C2C-DBC8-43DF-B91E-567ED39DB99B}" type="slidenum">
              <a:rPr lang="fr-CA"/>
              <a:pPr>
                <a:defRPr/>
              </a:pPr>
              <a:t>‹#›</a:t>
            </a:fld>
            <a:endParaRPr lang="fr-CA"/>
          </a:p>
        </p:txBody>
      </p:sp>
    </p:spTree>
    <p:extLst>
      <p:ext uri="{BB962C8B-B14F-4D97-AF65-F5344CB8AC3E}">
        <p14:creationId xmlns:p14="http://schemas.microsoft.com/office/powerpoint/2010/main" val="1044371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5"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6" name="Rectangle 11"/>
          <p:cNvSpPr>
            <a:spLocks noGrp="1" noChangeArrowheads="1"/>
          </p:cNvSpPr>
          <p:nvPr>
            <p:ph type="sldNum" sz="quarter" idx="12"/>
          </p:nvPr>
        </p:nvSpPr>
        <p:spPr>
          <a:ln/>
        </p:spPr>
        <p:txBody>
          <a:bodyPr/>
          <a:lstStyle>
            <a:lvl1pPr>
              <a:defRPr/>
            </a:lvl1pPr>
          </a:lstStyle>
          <a:p>
            <a:pPr>
              <a:defRPr/>
            </a:pPr>
            <a:fld id="{A409A6DE-464F-4067-91AB-C0E030748F1A}" type="slidenum">
              <a:rPr lang="fr-CA"/>
              <a:pPr>
                <a:defRPr/>
              </a:pPr>
              <a:t>‹#›</a:t>
            </a:fld>
            <a:endParaRPr lang="fr-CA"/>
          </a:p>
        </p:txBody>
      </p:sp>
    </p:spTree>
    <p:extLst>
      <p:ext uri="{BB962C8B-B14F-4D97-AF65-F5344CB8AC3E}">
        <p14:creationId xmlns:p14="http://schemas.microsoft.com/office/powerpoint/2010/main" val="489623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5"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6" name="Rectangle 11"/>
          <p:cNvSpPr>
            <a:spLocks noGrp="1" noChangeArrowheads="1"/>
          </p:cNvSpPr>
          <p:nvPr>
            <p:ph type="sldNum" sz="quarter" idx="12"/>
          </p:nvPr>
        </p:nvSpPr>
        <p:spPr>
          <a:ln/>
        </p:spPr>
        <p:txBody>
          <a:bodyPr/>
          <a:lstStyle>
            <a:lvl1pPr>
              <a:defRPr/>
            </a:lvl1pPr>
          </a:lstStyle>
          <a:p>
            <a:pPr>
              <a:defRPr/>
            </a:pPr>
            <a:fld id="{DC7F3F0B-8C98-455D-869D-8AEAB916700A}" type="slidenum">
              <a:rPr lang="fr-CA"/>
              <a:pPr>
                <a:defRPr/>
              </a:pPr>
              <a:t>‹#›</a:t>
            </a:fld>
            <a:endParaRPr lang="fr-CA"/>
          </a:p>
        </p:txBody>
      </p:sp>
    </p:spTree>
    <p:extLst>
      <p:ext uri="{BB962C8B-B14F-4D97-AF65-F5344CB8AC3E}">
        <p14:creationId xmlns:p14="http://schemas.microsoft.com/office/powerpoint/2010/main" val="2500224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6"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7" name="Rectangle 11"/>
          <p:cNvSpPr>
            <a:spLocks noGrp="1" noChangeArrowheads="1"/>
          </p:cNvSpPr>
          <p:nvPr>
            <p:ph type="sldNum" sz="quarter" idx="12"/>
          </p:nvPr>
        </p:nvSpPr>
        <p:spPr>
          <a:ln/>
        </p:spPr>
        <p:txBody>
          <a:bodyPr/>
          <a:lstStyle>
            <a:lvl1pPr>
              <a:defRPr/>
            </a:lvl1pPr>
          </a:lstStyle>
          <a:p>
            <a:pPr>
              <a:defRPr/>
            </a:pPr>
            <a:fld id="{E21D5430-93D2-42FD-920E-6EC2A8479854}" type="slidenum">
              <a:rPr lang="fr-CA"/>
              <a:pPr>
                <a:defRPr/>
              </a:pPr>
              <a:t>‹#›</a:t>
            </a:fld>
            <a:endParaRPr lang="fr-CA"/>
          </a:p>
        </p:txBody>
      </p:sp>
    </p:spTree>
    <p:extLst>
      <p:ext uri="{BB962C8B-B14F-4D97-AF65-F5344CB8AC3E}">
        <p14:creationId xmlns:p14="http://schemas.microsoft.com/office/powerpoint/2010/main" val="4186827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8"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9" name="Rectangle 11"/>
          <p:cNvSpPr>
            <a:spLocks noGrp="1" noChangeArrowheads="1"/>
          </p:cNvSpPr>
          <p:nvPr>
            <p:ph type="sldNum" sz="quarter" idx="12"/>
          </p:nvPr>
        </p:nvSpPr>
        <p:spPr>
          <a:ln/>
        </p:spPr>
        <p:txBody>
          <a:bodyPr/>
          <a:lstStyle>
            <a:lvl1pPr>
              <a:defRPr/>
            </a:lvl1pPr>
          </a:lstStyle>
          <a:p>
            <a:pPr>
              <a:defRPr/>
            </a:pPr>
            <a:fld id="{65002272-F9D0-4A46-B856-1345992BAB6D}" type="slidenum">
              <a:rPr lang="fr-CA"/>
              <a:pPr>
                <a:defRPr/>
              </a:pPr>
              <a:t>‹#›</a:t>
            </a:fld>
            <a:endParaRPr lang="fr-CA"/>
          </a:p>
        </p:txBody>
      </p:sp>
    </p:spTree>
    <p:extLst>
      <p:ext uri="{BB962C8B-B14F-4D97-AF65-F5344CB8AC3E}">
        <p14:creationId xmlns:p14="http://schemas.microsoft.com/office/powerpoint/2010/main" val="4230436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4"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5" name="Rectangle 11"/>
          <p:cNvSpPr>
            <a:spLocks noGrp="1" noChangeArrowheads="1"/>
          </p:cNvSpPr>
          <p:nvPr>
            <p:ph type="sldNum" sz="quarter" idx="12"/>
          </p:nvPr>
        </p:nvSpPr>
        <p:spPr>
          <a:ln/>
        </p:spPr>
        <p:txBody>
          <a:bodyPr/>
          <a:lstStyle>
            <a:lvl1pPr>
              <a:defRPr/>
            </a:lvl1pPr>
          </a:lstStyle>
          <a:p>
            <a:pPr>
              <a:defRPr/>
            </a:pPr>
            <a:fld id="{A23B7556-884C-4D94-9D75-10A19BFFD408}" type="slidenum">
              <a:rPr lang="fr-CA"/>
              <a:pPr>
                <a:defRPr/>
              </a:pPr>
              <a:t>‹#›</a:t>
            </a:fld>
            <a:endParaRPr lang="fr-CA"/>
          </a:p>
        </p:txBody>
      </p:sp>
    </p:spTree>
    <p:extLst>
      <p:ext uri="{BB962C8B-B14F-4D97-AF65-F5344CB8AC3E}">
        <p14:creationId xmlns:p14="http://schemas.microsoft.com/office/powerpoint/2010/main" val="2060511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3"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4" name="Rectangle 11"/>
          <p:cNvSpPr>
            <a:spLocks noGrp="1" noChangeArrowheads="1"/>
          </p:cNvSpPr>
          <p:nvPr>
            <p:ph type="sldNum" sz="quarter" idx="12"/>
          </p:nvPr>
        </p:nvSpPr>
        <p:spPr>
          <a:ln/>
        </p:spPr>
        <p:txBody>
          <a:bodyPr/>
          <a:lstStyle>
            <a:lvl1pPr>
              <a:defRPr/>
            </a:lvl1pPr>
          </a:lstStyle>
          <a:p>
            <a:pPr>
              <a:defRPr/>
            </a:pPr>
            <a:fld id="{758381D6-5889-4A67-BF85-CF3609912C3C}" type="slidenum">
              <a:rPr lang="fr-CA"/>
              <a:pPr>
                <a:defRPr/>
              </a:pPr>
              <a:t>‹#›</a:t>
            </a:fld>
            <a:endParaRPr lang="fr-CA"/>
          </a:p>
        </p:txBody>
      </p:sp>
    </p:spTree>
    <p:extLst>
      <p:ext uri="{BB962C8B-B14F-4D97-AF65-F5344CB8AC3E}">
        <p14:creationId xmlns:p14="http://schemas.microsoft.com/office/powerpoint/2010/main" val="867256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6"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7" name="Rectangle 11"/>
          <p:cNvSpPr>
            <a:spLocks noGrp="1" noChangeArrowheads="1"/>
          </p:cNvSpPr>
          <p:nvPr>
            <p:ph type="sldNum" sz="quarter" idx="12"/>
          </p:nvPr>
        </p:nvSpPr>
        <p:spPr>
          <a:ln/>
        </p:spPr>
        <p:txBody>
          <a:bodyPr/>
          <a:lstStyle>
            <a:lvl1pPr>
              <a:defRPr/>
            </a:lvl1pPr>
          </a:lstStyle>
          <a:p>
            <a:pPr>
              <a:defRPr/>
            </a:pPr>
            <a:fld id="{1C14E3D9-347B-489F-A697-40BB900C1F28}" type="slidenum">
              <a:rPr lang="fr-CA"/>
              <a:pPr>
                <a:defRPr/>
              </a:pPr>
              <a:t>‹#›</a:t>
            </a:fld>
            <a:endParaRPr lang="fr-CA"/>
          </a:p>
        </p:txBody>
      </p:sp>
    </p:spTree>
    <p:extLst>
      <p:ext uri="{BB962C8B-B14F-4D97-AF65-F5344CB8AC3E}">
        <p14:creationId xmlns:p14="http://schemas.microsoft.com/office/powerpoint/2010/main" val="267712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6"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7" name="Rectangle 11"/>
          <p:cNvSpPr>
            <a:spLocks noGrp="1" noChangeArrowheads="1"/>
          </p:cNvSpPr>
          <p:nvPr>
            <p:ph type="sldNum" sz="quarter" idx="12"/>
          </p:nvPr>
        </p:nvSpPr>
        <p:spPr>
          <a:ln/>
        </p:spPr>
        <p:txBody>
          <a:bodyPr/>
          <a:lstStyle>
            <a:lvl1pPr>
              <a:defRPr/>
            </a:lvl1pPr>
          </a:lstStyle>
          <a:p>
            <a:pPr>
              <a:defRPr/>
            </a:pPr>
            <a:fld id="{B3A8BE23-0015-4BD9-BD82-E2BE6FD7549E}" type="slidenum">
              <a:rPr lang="fr-CA"/>
              <a:pPr>
                <a:defRPr/>
              </a:pPr>
              <a:t>‹#›</a:t>
            </a:fld>
            <a:endParaRPr lang="fr-CA"/>
          </a:p>
        </p:txBody>
      </p:sp>
    </p:spTree>
    <p:extLst>
      <p:ext uri="{BB962C8B-B14F-4D97-AF65-F5344CB8AC3E}">
        <p14:creationId xmlns:p14="http://schemas.microsoft.com/office/powerpoint/2010/main" val="2900141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5"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6" name="Rectangle 11"/>
          <p:cNvSpPr>
            <a:spLocks noGrp="1" noChangeArrowheads="1"/>
          </p:cNvSpPr>
          <p:nvPr>
            <p:ph type="sldNum" sz="quarter" idx="12"/>
          </p:nvPr>
        </p:nvSpPr>
        <p:spPr>
          <a:ln/>
        </p:spPr>
        <p:txBody>
          <a:bodyPr/>
          <a:lstStyle>
            <a:lvl1pPr>
              <a:defRPr/>
            </a:lvl1pPr>
          </a:lstStyle>
          <a:p>
            <a:pPr>
              <a:defRPr/>
            </a:pPr>
            <a:fld id="{D617EE12-81E6-4B05-B90A-B9E9C6AF7D88}" type="slidenum">
              <a:rPr lang="fr-CA"/>
              <a:pPr>
                <a:defRPr/>
              </a:pPr>
              <a:t>‹#›</a:t>
            </a:fld>
            <a:endParaRPr lang="fr-CA"/>
          </a:p>
        </p:txBody>
      </p:sp>
    </p:spTree>
    <p:extLst>
      <p:ext uri="{BB962C8B-B14F-4D97-AF65-F5344CB8AC3E}">
        <p14:creationId xmlns:p14="http://schemas.microsoft.com/office/powerpoint/2010/main" val="3707556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a:t>Fall 2011</a:t>
            </a:r>
            <a:endParaRPr lang="fr-CA"/>
          </a:p>
        </p:txBody>
      </p:sp>
      <p:sp>
        <p:nvSpPr>
          <p:cNvPr id="5" name="Rectangle 10"/>
          <p:cNvSpPr>
            <a:spLocks noGrp="1" noChangeArrowheads="1"/>
          </p:cNvSpPr>
          <p:nvPr>
            <p:ph type="ftr" sz="quarter" idx="11"/>
          </p:nvPr>
        </p:nvSpPr>
        <p:spPr>
          <a:ln/>
        </p:spPr>
        <p:txBody>
          <a:bodyPr/>
          <a:lstStyle>
            <a:lvl1pPr>
              <a:defRPr/>
            </a:lvl1pPr>
          </a:lstStyle>
          <a:p>
            <a:pPr>
              <a:defRPr/>
            </a:pPr>
            <a:r>
              <a:rPr lang="fr-CA"/>
              <a:t>Lecture 6: CBA</a:t>
            </a:r>
          </a:p>
        </p:txBody>
      </p:sp>
      <p:sp>
        <p:nvSpPr>
          <p:cNvPr id="6" name="Rectangle 11"/>
          <p:cNvSpPr>
            <a:spLocks noGrp="1" noChangeArrowheads="1"/>
          </p:cNvSpPr>
          <p:nvPr>
            <p:ph type="sldNum" sz="quarter" idx="12"/>
          </p:nvPr>
        </p:nvSpPr>
        <p:spPr>
          <a:ln/>
        </p:spPr>
        <p:txBody>
          <a:bodyPr/>
          <a:lstStyle>
            <a:lvl1pPr>
              <a:defRPr/>
            </a:lvl1pPr>
          </a:lstStyle>
          <a:p>
            <a:pPr>
              <a:defRPr/>
            </a:pPr>
            <a:fld id="{F2C0256E-8307-4B08-AF04-606045FE9F38}" type="slidenum">
              <a:rPr lang="fr-CA"/>
              <a:pPr>
                <a:defRPr/>
              </a:pPr>
              <a:t>‹#›</a:t>
            </a:fld>
            <a:endParaRPr lang="fr-CA"/>
          </a:p>
        </p:txBody>
      </p:sp>
    </p:spTree>
    <p:extLst>
      <p:ext uri="{BB962C8B-B14F-4D97-AF65-F5344CB8AC3E}">
        <p14:creationId xmlns:p14="http://schemas.microsoft.com/office/powerpoint/2010/main" val="2027747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1033"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sz="2400">
                <a:latin typeface="Times New Roman" pitchFamily="18" charset="0"/>
              </a:endParaRPr>
            </a:p>
          </p:txBody>
        </p:sp>
        <p:grpSp>
          <p:nvGrpSpPr>
            <p:cNvPr id="1034" name="Group 4"/>
            <p:cNvGrpSpPr>
              <a:grpSpLocks/>
            </p:cNvGrpSpPr>
            <p:nvPr/>
          </p:nvGrpSpPr>
          <p:grpSpPr bwMode="auto">
            <a:xfrm>
              <a:off x="240" y="893"/>
              <a:ext cx="5232" cy="115"/>
              <a:chOff x="240" y="893"/>
              <a:chExt cx="5232" cy="115"/>
            </a:xfrm>
          </p:grpSpPr>
          <p:sp>
            <p:nvSpPr>
              <p:cNvPr id="1035"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sz="2400">
                  <a:latin typeface="Times New Roman" pitchFamily="18" charset="0"/>
                </a:endParaRPr>
              </a:p>
            </p:txBody>
          </p:sp>
          <p:sp>
            <p:nvSpPr>
              <p:cNvPr id="1036"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CA"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p>
        </p:txBody>
      </p:sp>
      <p:sp>
        <p:nvSpPr>
          <p:cNvPr id="240649"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b="1"/>
            </a:lvl1pPr>
          </a:lstStyle>
          <a:p>
            <a:pPr>
              <a:defRPr/>
            </a:pPr>
            <a:r>
              <a:rPr lang="fr-FR"/>
              <a:t>Fall 2011</a:t>
            </a:r>
            <a:endParaRPr lang="fr-CA"/>
          </a:p>
        </p:txBody>
      </p:sp>
      <p:sp>
        <p:nvSpPr>
          <p:cNvPr id="240650"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1"/>
            </a:lvl1pPr>
          </a:lstStyle>
          <a:p>
            <a:pPr>
              <a:defRPr/>
            </a:pPr>
            <a:r>
              <a:rPr lang="fr-CA"/>
              <a:t>Lecture 6: CBA</a:t>
            </a:r>
          </a:p>
        </p:txBody>
      </p:sp>
      <p:sp>
        <p:nvSpPr>
          <p:cNvPr id="240651"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pPr>
              <a:defRPr/>
            </a:pPr>
            <a:fld id="{768479A7-A017-4523-82F8-EED257FA7467}" type="slidenum">
              <a:rPr lang="fr-CA"/>
              <a:pPr>
                <a:defRPr/>
              </a:pPr>
              <a:t>‹#›</a:t>
            </a:fld>
            <a:endParaRPr lang="fr-CA"/>
          </a:p>
        </p:txBody>
      </p:sp>
      <p:sp>
        <p:nvSpPr>
          <p:cNvPr id="1032"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Tree>
  </p:cSld>
  <p:clrMap bg1="lt1" tx1="dk1" bg2="lt2" tx2="dk2" accent1="accent1" accent2="accent2" accent3="accent3" accent4="accent4" accent5="accent5" accent6="accent6" hlink="hlink" folHlink="folHlink"/>
  <p:sldLayoutIdLst>
    <p:sldLayoutId id="2147483688"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iming>
    <p:tnLst>
      <p:par>
        <p:cTn id="1" dur="indefinite" restart="never" nodeType="tmRoot"/>
      </p:par>
    </p:tnLst>
  </p:timing>
  <p:hf hdr="0"/>
  <p:txStyles>
    <p:titleStyle>
      <a:lvl1pPr algn="ctr" rtl="0" eaLnBrk="0" fontAlgn="base" hangingPunct="0">
        <a:spcBef>
          <a:spcPct val="0"/>
        </a:spcBef>
        <a:spcAft>
          <a:spcPct val="0"/>
        </a:spcAft>
        <a:defRPr sz="3200">
          <a:solidFill>
            <a:srgbClr val="090232"/>
          </a:solidFill>
          <a:latin typeface="+mj-lt"/>
          <a:ea typeface="+mj-ea"/>
          <a:cs typeface="+mj-cs"/>
        </a:defRPr>
      </a:lvl1pPr>
      <a:lvl2pPr algn="ctr" rtl="0" eaLnBrk="0" fontAlgn="base" hangingPunct="0">
        <a:spcBef>
          <a:spcPct val="0"/>
        </a:spcBef>
        <a:spcAft>
          <a:spcPct val="0"/>
        </a:spcAft>
        <a:defRPr sz="3200">
          <a:solidFill>
            <a:srgbClr val="090232"/>
          </a:solidFill>
          <a:latin typeface="Arial" pitchFamily="34" charset="0"/>
          <a:cs typeface="Arial" pitchFamily="34" charset="0"/>
        </a:defRPr>
      </a:lvl2pPr>
      <a:lvl3pPr algn="ctr" rtl="0" eaLnBrk="0" fontAlgn="base" hangingPunct="0">
        <a:spcBef>
          <a:spcPct val="0"/>
        </a:spcBef>
        <a:spcAft>
          <a:spcPct val="0"/>
        </a:spcAft>
        <a:defRPr sz="3200">
          <a:solidFill>
            <a:srgbClr val="090232"/>
          </a:solidFill>
          <a:latin typeface="Arial" pitchFamily="34" charset="0"/>
          <a:cs typeface="Arial" pitchFamily="34" charset="0"/>
        </a:defRPr>
      </a:lvl3pPr>
      <a:lvl4pPr algn="ctr" rtl="0" eaLnBrk="0" fontAlgn="base" hangingPunct="0">
        <a:spcBef>
          <a:spcPct val="0"/>
        </a:spcBef>
        <a:spcAft>
          <a:spcPct val="0"/>
        </a:spcAft>
        <a:defRPr sz="3200">
          <a:solidFill>
            <a:srgbClr val="090232"/>
          </a:solidFill>
          <a:latin typeface="Arial" pitchFamily="34" charset="0"/>
          <a:cs typeface="Arial" pitchFamily="34" charset="0"/>
        </a:defRPr>
      </a:lvl4pPr>
      <a:lvl5pPr algn="ctr" rtl="0" eaLnBrk="0" fontAlgn="base" hangingPunct="0">
        <a:spcBef>
          <a:spcPct val="0"/>
        </a:spcBef>
        <a:spcAft>
          <a:spcPct val="0"/>
        </a:spcAft>
        <a:defRPr sz="3200">
          <a:solidFill>
            <a:srgbClr val="090232"/>
          </a:solidFill>
          <a:latin typeface="Arial" pitchFamily="34" charset="0"/>
          <a:cs typeface="Arial" pitchFamily="34" charset="0"/>
        </a:defRPr>
      </a:lvl5pPr>
      <a:lvl6pPr marL="457200" algn="ctr" rtl="0" fontAlgn="base">
        <a:spcBef>
          <a:spcPct val="0"/>
        </a:spcBef>
        <a:spcAft>
          <a:spcPct val="0"/>
        </a:spcAft>
        <a:defRPr sz="3200">
          <a:solidFill>
            <a:srgbClr val="090232"/>
          </a:solidFill>
          <a:latin typeface="Arial" pitchFamily="34" charset="0"/>
          <a:cs typeface="Arial" pitchFamily="34" charset="0"/>
        </a:defRPr>
      </a:lvl6pPr>
      <a:lvl7pPr marL="914400" algn="ctr" rtl="0" fontAlgn="base">
        <a:spcBef>
          <a:spcPct val="0"/>
        </a:spcBef>
        <a:spcAft>
          <a:spcPct val="0"/>
        </a:spcAft>
        <a:defRPr sz="3200">
          <a:solidFill>
            <a:srgbClr val="090232"/>
          </a:solidFill>
          <a:latin typeface="Arial" pitchFamily="34" charset="0"/>
          <a:cs typeface="Arial" pitchFamily="34" charset="0"/>
        </a:defRPr>
      </a:lvl7pPr>
      <a:lvl8pPr marL="1371600" algn="ctr" rtl="0" fontAlgn="base">
        <a:spcBef>
          <a:spcPct val="0"/>
        </a:spcBef>
        <a:spcAft>
          <a:spcPct val="0"/>
        </a:spcAft>
        <a:defRPr sz="3200">
          <a:solidFill>
            <a:srgbClr val="090232"/>
          </a:solidFill>
          <a:latin typeface="Arial" pitchFamily="34" charset="0"/>
          <a:cs typeface="Arial" pitchFamily="34" charset="0"/>
        </a:defRPr>
      </a:lvl8pPr>
      <a:lvl9pPr marL="1828800" algn="ctr" rtl="0" fontAlgn="base">
        <a:spcBef>
          <a:spcPct val="0"/>
        </a:spcBef>
        <a:spcAft>
          <a:spcPct val="0"/>
        </a:spcAft>
        <a:defRPr sz="3200">
          <a:solidFill>
            <a:srgbClr val="09023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chemeClr val="tx1"/>
        </a:buClr>
        <a:buSzPct val="75000"/>
        <a:buFont typeface="Wingdings" pitchFamily="2" charset="2"/>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85000"/>
        <a:buChar char="•"/>
        <a:defRPr sz="26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55000"/>
        <a:buFont typeface="Wingdings" pitchFamily="2" charset="2"/>
        <a:buChar char="§"/>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w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53988" y="762000"/>
            <a:ext cx="8990012" cy="2209800"/>
          </a:xfrm>
        </p:spPr>
        <p:txBody>
          <a:bodyPr/>
          <a:lstStyle/>
          <a:p>
            <a:pPr eaLnBrk="1" hangingPunct="1"/>
            <a:r>
              <a:rPr lang="en-GB" sz="4200" b="1" smtClean="0">
                <a:cs typeface="Times New Roman" pitchFamily="18" charset="0"/>
              </a:rPr>
              <a:t/>
            </a:r>
            <a:br>
              <a:rPr lang="en-GB" sz="4200" b="1" smtClean="0">
                <a:cs typeface="Times New Roman" pitchFamily="18" charset="0"/>
              </a:rPr>
            </a:br>
            <a:r>
              <a:rPr lang="en-GB" sz="3200" b="1" smtClean="0"/>
              <a:t>Engineering Economics</a:t>
            </a:r>
            <a:r>
              <a:rPr lang="en-GB" sz="2900" smtClean="0"/>
              <a:t/>
            </a:r>
            <a:br>
              <a:rPr lang="en-GB" sz="2900" smtClean="0"/>
            </a:br>
            <a:r>
              <a:rPr lang="en-GB" sz="2800" b="1" smtClean="0"/>
              <a:t>ECO 1192</a:t>
            </a:r>
            <a:br>
              <a:rPr lang="en-GB" sz="2800" b="1" smtClean="0"/>
            </a:br>
            <a:r>
              <a:rPr lang="en-GB" sz="2800" smtClean="0"/>
              <a:t> </a:t>
            </a:r>
            <a:r>
              <a:rPr lang="en-GB" sz="2400" b="1" smtClean="0"/>
              <a:t>Lecture 6: Cost-Benefit Analysis (CBA)</a:t>
            </a:r>
            <a:endParaRPr lang="en-US" sz="2400" b="1" smtClean="0"/>
          </a:p>
        </p:txBody>
      </p:sp>
      <p:sp>
        <p:nvSpPr>
          <p:cNvPr id="3075" name="Rectangle 3"/>
          <p:cNvSpPr>
            <a:spLocks noGrp="1" noChangeArrowheads="1"/>
          </p:cNvSpPr>
          <p:nvPr>
            <p:ph type="subTitle" idx="1"/>
          </p:nvPr>
        </p:nvSpPr>
        <p:spPr>
          <a:xfrm>
            <a:off x="2286000" y="3352800"/>
            <a:ext cx="5486400" cy="1752600"/>
          </a:xfrm>
        </p:spPr>
        <p:txBody>
          <a:bodyPr/>
          <a:lstStyle/>
          <a:p>
            <a:pPr eaLnBrk="1" hangingPunct="1"/>
            <a:r>
              <a:rPr lang="en-GB" b="1" smtClean="0">
                <a:cs typeface="Times New Roman" pitchFamily="18" charset="0"/>
              </a:rPr>
              <a:t/>
            </a:r>
            <a:br>
              <a:rPr lang="en-GB" b="1" smtClean="0">
                <a:cs typeface="Times New Roman" pitchFamily="18" charset="0"/>
              </a:rPr>
            </a:br>
            <a:r>
              <a:rPr lang="en-US" sz="2400" smtClean="0"/>
              <a:t>Claude Théoret</a:t>
            </a:r>
          </a:p>
          <a:p>
            <a:pPr eaLnBrk="1" hangingPunct="1"/>
            <a:r>
              <a:rPr lang="en-US" sz="2400" smtClean="0"/>
              <a:t>University of Ottawa</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4100"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5161DBF-7FE9-4E7C-9581-860940CF81BE}" type="slidenum">
              <a:rPr lang="fr-CA" smtClean="0"/>
              <a:pPr eaLnBrk="1" hangingPunct="1"/>
              <a:t>2</a:t>
            </a:fld>
            <a:endParaRPr lang="fr-CA" smtClean="0"/>
          </a:p>
        </p:txBody>
      </p:sp>
      <p:sp>
        <p:nvSpPr>
          <p:cNvPr id="4101" name="Rectangle 2"/>
          <p:cNvSpPr>
            <a:spLocks noGrp="1" noChangeArrowheads="1"/>
          </p:cNvSpPr>
          <p:nvPr>
            <p:ph type="title"/>
          </p:nvPr>
        </p:nvSpPr>
        <p:spPr/>
        <p:txBody>
          <a:bodyPr/>
          <a:lstStyle/>
          <a:p>
            <a:pPr eaLnBrk="1" hangingPunct="1"/>
            <a:r>
              <a:rPr lang="en-US" smtClean="0"/>
              <a:t>Recommended Readings</a:t>
            </a:r>
          </a:p>
        </p:txBody>
      </p:sp>
      <p:sp>
        <p:nvSpPr>
          <p:cNvPr id="4102" name="Rectangle 3"/>
          <p:cNvSpPr>
            <a:spLocks noGrp="1" noChangeArrowheads="1"/>
          </p:cNvSpPr>
          <p:nvPr>
            <p:ph type="body" idx="1"/>
          </p:nvPr>
        </p:nvSpPr>
        <p:spPr/>
        <p:txBody>
          <a:bodyPr/>
          <a:lstStyle/>
          <a:p>
            <a:pPr eaLnBrk="1" hangingPunct="1"/>
            <a:r>
              <a:rPr lang="en-GB" smtClean="0"/>
              <a:t>Fraser et al.*  chapter 10</a:t>
            </a:r>
          </a:p>
          <a:p>
            <a:pPr lvl="1" eaLnBrk="1" hangingPunct="1"/>
            <a:r>
              <a:rPr lang="en-US" smtClean="0"/>
              <a:t>Newnan et al. chapter 16</a:t>
            </a:r>
          </a:p>
          <a:p>
            <a:pPr eaLnBrk="1" hangingPunct="1"/>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5124"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D78C5C9-F303-4D91-9BF4-6AF448B9934C}" type="slidenum">
              <a:rPr lang="fr-CA" smtClean="0"/>
              <a:pPr eaLnBrk="1" hangingPunct="1"/>
              <a:t>3</a:t>
            </a:fld>
            <a:endParaRPr lang="fr-CA" smtClean="0"/>
          </a:p>
        </p:txBody>
      </p:sp>
      <p:sp>
        <p:nvSpPr>
          <p:cNvPr id="5125" name="Rectangle 2"/>
          <p:cNvSpPr>
            <a:spLocks noGrp="1" noChangeArrowheads="1"/>
          </p:cNvSpPr>
          <p:nvPr>
            <p:ph type="title"/>
          </p:nvPr>
        </p:nvSpPr>
        <p:spPr/>
        <p:txBody>
          <a:bodyPr/>
          <a:lstStyle/>
          <a:p>
            <a:pPr eaLnBrk="1" hangingPunct="1"/>
            <a:r>
              <a:rPr lang="en-US" smtClean="0"/>
              <a:t>Lecture Content</a:t>
            </a:r>
          </a:p>
        </p:txBody>
      </p:sp>
      <p:sp>
        <p:nvSpPr>
          <p:cNvPr id="5126" name="Rectangle 3"/>
          <p:cNvSpPr>
            <a:spLocks noGrp="1" noChangeArrowheads="1"/>
          </p:cNvSpPr>
          <p:nvPr>
            <p:ph type="body" idx="1"/>
          </p:nvPr>
        </p:nvSpPr>
        <p:spPr>
          <a:xfrm>
            <a:off x="990600" y="1981200"/>
            <a:ext cx="8153400" cy="4114800"/>
          </a:xfrm>
        </p:spPr>
        <p:txBody>
          <a:bodyPr/>
          <a:lstStyle/>
          <a:p>
            <a:pPr eaLnBrk="1" hangingPunct="1">
              <a:lnSpc>
                <a:spcPct val="90000"/>
              </a:lnSpc>
            </a:pPr>
            <a:r>
              <a:rPr lang="en-US" sz="2400" smtClean="0">
                <a:cs typeface="Courier New" pitchFamily="49" charset="0"/>
              </a:rPr>
              <a:t>Cost-Benefit Analysis (CBA)</a:t>
            </a:r>
          </a:p>
          <a:p>
            <a:pPr lvl="1" eaLnBrk="1" hangingPunct="1">
              <a:lnSpc>
                <a:spcPct val="90000"/>
              </a:lnSpc>
            </a:pPr>
            <a:r>
              <a:rPr lang="en-US" sz="2400" smtClean="0">
                <a:cs typeface="Courier New" pitchFamily="49" charset="0"/>
              </a:rPr>
              <a:t>Major Steps of CBA</a:t>
            </a:r>
          </a:p>
          <a:p>
            <a:pPr lvl="1" eaLnBrk="1" hangingPunct="1">
              <a:lnSpc>
                <a:spcPct val="90000"/>
              </a:lnSpc>
            </a:pPr>
            <a:r>
              <a:rPr lang="en-US" sz="2400" smtClean="0">
                <a:cs typeface="Courier New" pitchFamily="49" charset="0"/>
              </a:rPr>
              <a:t>Benefits and costs included?</a:t>
            </a:r>
          </a:p>
          <a:p>
            <a:pPr lvl="1" eaLnBrk="1" hangingPunct="1">
              <a:lnSpc>
                <a:spcPct val="90000"/>
              </a:lnSpc>
            </a:pPr>
            <a:r>
              <a:rPr lang="en-US" sz="2400" smtClean="0">
                <a:cs typeface="Courier New" pitchFamily="49" charset="0"/>
              </a:rPr>
              <a:t>Decision Rules</a:t>
            </a:r>
          </a:p>
          <a:p>
            <a:pPr lvl="2" eaLnBrk="1" hangingPunct="1">
              <a:lnSpc>
                <a:spcPct val="90000"/>
              </a:lnSpc>
            </a:pPr>
            <a:r>
              <a:rPr lang="en-US" sz="2400" smtClean="0">
                <a:cs typeface="Courier New" pitchFamily="49" charset="0"/>
              </a:rPr>
              <a:t>CBA and Independent Projects</a:t>
            </a:r>
          </a:p>
          <a:p>
            <a:pPr lvl="2" eaLnBrk="1" hangingPunct="1">
              <a:lnSpc>
                <a:spcPct val="90000"/>
              </a:lnSpc>
            </a:pPr>
            <a:r>
              <a:rPr lang="en-US" sz="2400" smtClean="0">
                <a:cs typeface="Courier New" pitchFamily="49" charset="0"/>
              </a:rPr>
              <a:t>CBA and Mutually Exclusive Projects</a:t>
            </a:r>
          </a:p>
        </p:txBody>
      </p:sp>
    </p:spTree>
  </p:cSld>
  <p:clrMapOvr>
    <a:masterClrMapping/>
  </p:clrMapOvr>
  <p:transition>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6148"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BCF7B23F-9F34-4449-898D-768D108ACDBA}" type="slidenum">
              <a:rPr lang="fr-CA" smtClean="0"/>
              <a:pPr eaLnBrk="1" hangingPunct="1"/>
              <a:t>4</a:t>
            </a:fld>
            <a:endParaRPr lang="fr-CA" smtClean="0"/>
          </a:p>
        </p:txBody>
      </p:sp>
      <p:sp>
        <p:nvSpPr>
          <p:cNvPr id="6149" name="Rectangle 2"/>
          <p:cNvSpPr>
            <a:spLocks noGrp="1" noChangeArrowheads="1"/>
          </p:cNvSpPr>
          <p:nvPr>
            <p:ph type="title"/>
          </p:nvPr>
        </p:nvSpPr>
        <p:spPr/>
        <p:txBody>
          <a:bodyPr/>
          <a:lstStyle/>
          <a:p>
            <a:pPr eaLnBrk="1" hangingPunct="1"/>
            <a:r>
              <a:rPr lang="en-US" smtClean="0"/>
              <a:t>What is Cost-Benefit Analysis (CBA)?</a:t>
            </a:r>
          </a:p>
        </p:txBody>
      </p:sp>
      <p:sp>
        <p:nvSpPr>
          <p:cNvPr id="6150" name="Rectangle 3"/>
          <p:cNvSpPr>
            <a:spLocks noGrp="1" noChangeArrowheads="1"/>
          </p:cNvSpPr>
          <p:nvPr>
            <p:ph type="body" idx="1"/>
          </p:nvPr>
        </p:nvSpPr>
        <p:spPr/>
        <p:txBody>
          <a:bodyPr/>
          <a:lstStyle/>
          <a:p>
            <a:pPr marL="533400" indent="-533400" eaLnBrk="1" hangingPunct="1">
              <a:lnSpc>
                <a:spcPct val="90000"/>
              </a:lnSpc>
              <a:buFont typeface="Wingdings" pitchFamily="2" charset="2"/>
              <a:buAutoNum type="arabicPeriod"/>
            </a:pPr>
            <a:r>
              <a:rPr lang="en-US" sz="2000" smtClean="0"/>
              <a:t>Policy/program/project assessment method that quantifies the value of policy consequences (usually called impacts) in monetary terms to all members of society</a:t>
            </a:r>
          </a:p>
          <a:p>
            <a:pPr marL="952500" lvl="1" indent="-495300" eaLnBrk="1" hangingPunct="1">
              <a:lnSpc>
                <a:spcPct val="90000"/>
              </a:lnSpc>
            </a:pPr>
            <a:r>
              <a:rPr lang="en-US" sz="2000" smtClean="0"/>
              <a:t>calculates net social benefits (social benefits minus social costs) for each policy alternative </a:t>
            </a:r>
            <a:endParaRPr lang="en-US" sz="2000" b="1" smtClean="0"/>
          </a:p>
          <a:p>
            <a:pPr marL="533400" indent="-533400" eaLnBrk="1" hangingPunct="1">
              <a:lnSpc>
                <a:spcPct val="90000"/>
              </a:lnSpc>
              <a:buFont typeface="Wingdings" pitchFamily="2" charset="2"/>
              <a:buAutoNum type="arabicPeriod"/>
            </a:pPr>
            <a:r>
              <a:rPr lang="en-US" sz="2000" smtClean="0"/>
              <a:t>Tool for helping to make public decisions—what programs and policies to introduce—done from the standpoint of society rather than from that of a single profit-making firm </a:t>
            </a:r>
          </a:p>
          <a:p>
            <a:pPr marL="533400" indent="-533400" eaLnBrk="1" hangingPunct="1">
              <a:lnSpc>
                <a:spcPct val="90000"/>
              </a:lnSpc>
              <a:buFont typeface="Wingdings" pitchFamily="2" charset="2"/>
              <a:buAutoNum type="arabicPeriod"/>
            </a:pPr>
            <a:r>
              <a:rPr lang="en-US" sz="2000" smtClean="0"/>
              <a:t>Methods and techniques for evaluating the social consequences of economic phenomena, policies and projects. </a:t>
            </a:r>
          </a:p>
          <a:p>
            <a:pPr marL="533400" indent="-533400" eaLnBrk="1" hangingPunct="1">
              <a:lnSpc>
                <a:spcPct val="90000"/>
              </a:lnSpc>
              <a:buFont typeface="Wingdings" pitchFamily="2" charset="2"/>
              <a:buAutoNum type="arabicPeriod"/>
            </a:pPr>
            <a:r>
              <a:rPr lang="en-US" sz="2000" smtClean="0"/>
              <a:t>Systematic methodology for measuring the benefits and costs of government programs to the population.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7172"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40B2D1A-D201-472B-AA1F-F7741E4CD08B}" type="slidenum">
              <a:rPr lang="fr-CA" smtClean="0"/>
              <a:pPr eaLnBrk="1" hangingPunct="1"/>
              <a:t>5</a:t>
            </a:fld>
            <a:endParaRPr lang="fr-CA" smtClean="0"/>
          </a:p>
        </p:txBody>
      </p:sp>
      <p:sp>
        <p:nvSpPr>
          <p:cNvPr id="7173" name="Rectangle 2"/>
          <p:cNvSpPr>
            <a:spLocks noGrp="1" noChangeArrowheads="1"/>
          </p:cNvSpPr>
          <p:nvPr>
            <p:ph type="title"/>
          </p:nvPr>
        </p:nvSpPr>
        <p:spPr/>
        <p:txBody>
          <a:bodyPr/>
          <a:lstStyle/>
          <a:p>
            <a:pPr eaLnBrk="1" hangingPunct="1"/>
            <a:r>
              <a:rPr lang="en-US" smtClean="0"/>
              <a:t>Private CBA: Major Steps</a:t>
            </a:r>
          </a:p>
        </p:txBody>
      </p:sp>
      <p:sp>
        <p:nvSpPr>
          <p:cNvPr id="7174" name="Rectangle 3"/>
          <p:cNvSpPr>
            <a:spLocks noGrp="1" noChangeArrowheads="1"/>
          </p:cNvSpPr>
          <p:nvPr>
            <p:ph type="body" idx="1"/>
          </p:nvPr>
        </p:nvSpPr>
        <p:spPr/>
        <p:txBody>
          <a:bodyPr/>
          <a:lstStyle/>
          <a:p>
            <a:pPr marL="533400" indent="-533400" eaLnBrk="1" hangingPunct="1">
              <a:lnSpc>
                <a:spcPct val="90000"/>
              </a:lnSpc>
              <a:buFont typeface="Wingdings" pitchFamily="2" charset="2"/>
              <a:buNone/>
            </a:pPr>
            <a:r>
              <a:rPr lang="en-US" sz="2400" smtClean="0"/>
              <a:t>Essentially four steps:</a:t>
            </a:r>
          </a:p>
          <a:p>
            <a:pPr marL="533400" indent="-533400" eaLnBrk="1" hangingPunct="1">
              <a:lnSpc>
                <a:spcPct val="90000"/>
              </a:lnSpc>
              <a:buFont typeface="Wingdings" pitchFamily="2" charset="2"/>
              <a:buAutoNum type="arabicPeriod"/>
            </a:pPr>
            <a:r>
              <a:rPr lang="en-US" sz="2400" smtClean="0"/>
              <a:t>Identify the set of possible projects to be considered (i.e., list the major alternatives).</a:t>
            </a:r>
          </a:p>
          <a:p>
            <a:pPr marL="533400" indent="-533400" eaLnBrk="1" hangingPunct="1">
              <a:lnSpc>
                <a:spcPct val="90000"/>
              </a:lnSpc>
              <a:buFont typeface="Wingdings" pitchFamily="2" charset="2"/>
              <a:buAutoNum type="arabicPeriod"/>
            </a:pPr>
            <a:r>
              <a:rPr lang="en-US" sz="2400" smtClean="0"/>
              <a:t>Identify the full consequences of each alternative (i.e., inputs and outputs).</a:t>
            </a:r>
          </a:p>
          <a:p>
            <a:pPr marL="533400" indent="-533400" eaLnBrk="1" hangingPunct="1">
              <a:lnSpc>
                <a:spcPct val="90000"/>
              </a:lnSpc>
              <a:buFont typeface="Wingdings" pitchFamily="2" charset="2"/>
              <a:buAutoNum type="arabicPeriod"/>
            </a:pPr>
            <a:r>
              <a:rPr lang="en-US" sz="2400" smtClean="0"/>
              <a:t>Assign a value to each input and output (i.e., estimate the costs e.g., inputs and the prices of outputs).</a:t>
            </a:r>
          </a:p>
          <a:p>
            <a:pPr marL="533400" indent="-533400" eaLnBrk="1" hangingPunct="1">
              <a:lnSpc>
                <a:spcPct val="90000"/>
              </a:lnSpc>
              <a:buFont typeface="Wingdings" pitchFamily="2" charset="2"/>
              <a:buAutoNum type="arabicPeriod"/>
            </a:pPr>
            <a:r>
              <a:rPr lang="en-US" sz="2400" smtClean="0"/>
              <a:t>Add the costs and benefits to estimate the total profitability of the project</a:t>
            </a:r>
          </a:p>
          <a:p>
            <a:pPr marL="952500" lvl="1" indent="-495300" eaLnBrk="1" hangingPunct="1">
              <a:lnSpc>
                <a:spcPct val="90000"/>
              </a:lnSpc>
            </a:pPr>
            <a:r>
              <a:rPr lang="en-US" sz="2200" smtClean="0"/>
              <a:t> i.e., maximize profitability.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8196"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78A1086-3D61-4B65-A59F-F3EB8CF26C23}" type="slidenum">
              <a:rPr lang="fr-CA" smtClean="0"/>
              <a:pPr eaLnBrk="1" hangingPunct="1"/>
              <a:t>6</a:t>
            </a:fld>
            <a:endParaRPr lang="fr-CA" smtClean="0"/>
          </a:p>
        </p:txBody>
      </p:sp>
      <p:sp>
        <p:nvSpPr>
          <p:cNvPr id="8197" name="Rectangle 2"/>
          <p:cNvSpPr>
            <a:spLocks noGrp="1" noChangeArrowheads="1"/>
          </p:cNvSpPr>
          <p:nvPr>
            <p:ph type="title"/>
          </p:nvPr>
        </p:nvSpPr>
        <p:spPr/>
        <p:txBody>
          <a:bodyPr/>
          <a:lstStyle/>
          <a:p>
            <a:pPr eaLnBrk="1" hangingPunct="1"/>
            <a:r>
              <a:rPr lang="en-US" sz="2800" smtClean="0"/>
              <a:t>Treasury Board Guidelines for Public Projects: Major Steps</a:t>
            </a:r>
          </a:p>
        </p:txBody>
      </p:sp>
      <p:sp>
        <p:nvSpPr>
          <p:cNvPr id="8198" name="Rectangle 3"/>
          <p:cNvSpPr>
            <a:spLocks noGrp="1" noChangeArrowheads="1"/>
          </p:cNvSpPr>
          <p:nvPr>
            <p:ph type="body" idx="1"/>
          </p:nvPr>
        </p:nvSpPr>
        <p:spPr/>
        <p:txBody>
          <a:bodyPr/>
          <a:lstStyle/>
          <a:p>
            <a:pPr eaLnBrk="1" hangingPunct="1">
              <a:lnSpc>
                <a:spcPct val="80000"/>
              </a:lnSpc>
              <a:buFont typeface="Wingdings" pitchFamily="2" charset="2"/>
              <a:buNone/>
            </a:pPr>
            <a:r>
              <a:rPr lang="fr-FR" sz="2000" smtClean="0"/>
              <a:t>1.	Examine needs, consider constraints, and formulate objectives and targets. State the point of view from which costs and benefits will be assessed. </a:t>
            </a:r>
            <a:endParaRPr lang="en-US" sz="2000" smtClean="0"/>
          </a:p>
          <a:p>
            <a:pPr eaLnBrk="1" hangingPunct="1">
              <a:lnSpc>
                <a:spcPct val="80000"/>
              </a:lnSpc>
              <a:buFont typeface="Wingdings" pitchFamily="2" charset="2"/>
              <a:buNone/>
            </a:pPr>
            <a:r>
              <a:rPr lang="fr-FR" sz="2000" smtClean="0"/>
              <a:t>2.	Define options in a way that enables the analyst to compare them fairly. If one option is being assessed against a </a:t>
            </a:r>
            <a:r>
              <a:rPr lang="fr-FR" sz="2000" b="1" smtClean="0"/>
              <a:t>base case</a:t>
            </a:r>
            <a:r>
              <a:rPr lang="fr-FR" sz="2000" smtClean="0"/>
              <a:t>, ensure that the base case is optimised.</a:t>
            </a:r>
            <a:endParaRPr lang="en-US" sz="2000" smtClean="0"/>
          </a:p>
          <a:p>
            <a:pPr eaLnBrk="1" hangingPunct="1">
              <a:lnSpc>
                <a:spcPct val="80000"/>
              </a:lnSpc>
              <a:buFont typeface="Wingdings" pitchFamily="2" charset="2"/>
              <a:buNone/>
            </a:pPr>
            <a:r>
              <a:rPr lang="fr-FR" sz="2000" smtClean="0"/>
              <a:t>3.	Analyze </a:t>
            </a:r>
            <a:r>
              <a:rPr lang="fr-FR" sz="2000" b="1" smtClean="0"/>
              <a:t>incremental</a:t>
            </a:r>
            <a:r>
              <a:rPr lang="fr-FR" sz="2000" smtClean="0"/>
              <a:t> effects and gather data about costs and benefits. Set out the costs and benefits over time in a spreadsheet. </a:t>
            </a:r>
            <a:endParaRPr lang="en-US" sz="2000" smtClean="0"/>
          </a:p>
          <a:p>
            <a:pPr eaLnBrk="1" hangingPunct="1">
              <a:lnSpc>
                <a:spcPct val="80000"/>
              </a:lnSpc>
              <a:buFont typeface="Wingdings" pitchFamily="2" charset="2"/>
              <a:buNone/>
            </a:pPr>
            <a:r>
              <a:rPr lang="fr-FR" sz="2000" smtClean="0"/>
              <a:t>4.	Express the cost and benefit data in a valid standard unit of measurement (for example, convert </a:t>
            </a:r>
            <a:r>
              <a:rPr lang="fr-FR" sz="2000" b="1" smtClean="0"/>
              <a:t>nominal dollars</a:t>
            </a:r>
            <a:r>
              <a:rPr lang="fr-FR" sz="2000" smtClean="0"/>
              <a:t> to </a:t>
            </a:r>
            <a:r>
              <a:rPr lang="fr-FR" sz="2000" b="1" smtClean="0"/>
              <a:t>constant dollars</a:t>
            </a:r>
            <a:r>
              <a:rPr lang="fr-FR" sz="2000" smtClean="0"/>
              <a:t>, and use accurate, undistorted prices).</a:t>
            </a:r>
            <a:endParaRPr lang="en-US" sz="2000" smtClean="0"/>
          </a:p>
          <a:p>
            <a:pPr eaLnBrk="1" hangingPunct="1">
              <a:lnSpc>
                <a:spcPct val="80000"/>
              </a:lnSpc>
              <a:buFont typeface="Wingdings" pitchFamily="2" charset="2"/>
              <a:buNone/>
            </a:pPr>
            <a:r>
              <a:rPr lang="fr-FR" sz="2000" smtClean="0"/>
              <a:t>5.	Run the </a:t>
            </a:r>
            <a:r>
              <a:rPr lang="fr-FR" sz="2000" b="1" smtClean="0"/>
              <a:t>deterministic model</a:t>
            </a:r>
            <a:r>
              <a:rPr lang="fr-FR" sz="2000" smtClean="0"/>
              <a:t> (using single-value costs and benefits as though the values were certain). See what the deterministic estimate of </a:t>
            </a:r>
            <a:r>
              <a:rPr lang="fr-FR" sz="2000" b="1" smtClean="0"/>
              <a:t>net present value (NPV)</a:t>
            </a:r>
            <a:r>
              <a:rPr lang="fr-FR" sz="2000" smtClean="0"/>
              <a:t> is. </a:t>
            </a:r>
            <a:endParaRPr lang="en-US" sz="20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9220"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A63D9E1-9450-4DA3-B4A3-0093797A3F4C}" type="slidenum">
              <a:rPr lang="fr-CA" smtClean="0"/>
              <a:pPr eaLnBrk="1" hangingPunct="1"/>
              <a:t>7</a:t>
            </a:fld>
            <a:endParaRPr lang="fr-CA" smtClean="0"/>
          </a:p>
        </p:txBody>
      </p:sp>
      <p:sp>
        <p:nvSpPr>
          <p:cNvPr id="9221" name="Rectangle 2"/>
          <p:cNvSpPr>
            <a:spLocks noGrp="1" noChangeArrowheads="1"/>
          </p:cNvSpPr>
          <p:nvPr>
            <p:ph type="title"/>
          </p:nvPr>
        </p:nvSpPr>
        <p:spPr/>
        <p:txBody>
          <a:bodyPr/>
          <a:lstStyle/>
          <a:p>
            <a:pPr eaLnBrk="1" hangingPunct="1"/>
            <a:r>
              <a:rPr lang="en-US" smtClean="0"/>
              <a:t>Treasury Board Guidelines for Public Projects: Major Steps (cont’d)</a:t>
            </a:r>
          </a:p>
        </p:txBody>
      </p:sp>
      <p:sp>
        <p:nvSpPr>
          <p:cNvPr id="9222" name="Rectangle 3"/>
          <p:cNvSpPr>
            <a:spLocks noGrp="1" noChangeArrowheads="1"/>
          </p:cNvSpPr>
          <p:nvPr>
            <p:ph type="body" idx="1"/>
          </p:nvPr>
        </p:nvSpPr>
        <p:spPr/>
        <p:txBody>
          <a:bodyPr/>
          <a:lstStyle/>
          <a:p>
            <a:pPr eaLnBrk="1" hangingPunct="1">
              <a:lnSpc>
                <a:spcPct val="80000"/>
              </a:lnSpc>
              <a:buFont typeface="Wingdings" pitchFamily="2" charset="2"/>
              <a:buNone/>
            </a:pPr>
            <a:r>
              <a:rPr lang="fr-FR" sz="1800" smtClean="0"/>
              <a:t>6.	</a:t>
            </a:r>
            <a:r>
              <a:rPr lang="fr-FR" sz="2000" smtClean="0"/>
              <a:t>Conduct a </a:t>
            </a:r>
            <a:r>
              <a:rPr lang="fr-FR" sz="2000" b="1" smtClean="0"/>
              <a:t>sensitivity analysis</a:t>
            </a:r>
            <a:r>
              <a:rPr lang="fr-FR" sz="2000" smtClean="0"/>
              <a:t> to determine which variables appear to have the most influence on the NPV. Consider whether better information about the values of these variables could be obtained to limit the uncertainty, or whether action can limit the uncertainty. </a:t>
            </a:r>
          </a:p>
          <a:p>
            <a:pPr eaLnBrk="1" hangingPunct="1">
              <a:lnSpc>
                <a:spcPct val="80000"/>
              </a:lnSpc>
              <a:buFont typeface="Wingdings" pitchFamily="2" charset="2"/>
              <a:buNone/>
            </a:pPr>
            <a:r>
              <a:rPr lang="fr-FR" sz="2000" smtClean="0"/>
              <a:t>7.	Analyse risk by using what is known about the ranges and </a:t>
            </a:r>
            <a:r>
              <a:rPr lang="fr-FR" sz="2000" b="1" smtClean="0"/>
              <a:t>probabilities</a:t>
            </a:r>
            <a:r>
              <a:rPr lang="fr-FR" sz="2000" smtClean="0"/>
              <a:t> of the costs and benefits values and by simulating expected outcomes of the investment. What is the </a:t>
            </a:r>
            <a:r>
              <a:rPr lang="fr-FR" sz="2000" b="1" smtClean="0"/>
              <a:t>expected net present value (ENPV)</a:t>
            </a:r>
            <a:r>
              <a:rPr lang="fr-FR" sz="2000" smtClean="0"/>
              <a:t>? Apply the standard </a:t>
            </a:r>
            <a:r>
              <a:rPr lang="fr-FR" sz="2000" b="1" smtClean="0"/>
              <a:t>decision rules.</a:t>
            </a:r>
            <a:r>
              <a:rPr lang="fr-FR" sz="2000" smtClean="0"/>
              <a:t> </a:t>
            </a:r>
            <a:endParaRPr lang="en-US" sz="2000" smtClean="0"/>
          </a:p>
          <a:p>
            <a:pPr eaLnBrk="1" hangingPunct="1">
              <a:lnSpc>
                <a:spcPct val="80000"/>
              </a:lnSpc>
              <a:buFont typeface="Wingdings" pitchFamily="2" charset="2"/>
              <a:buNone/>
            </a:pPr>
            <a:r>
              <a:rPr lang="fr-FR" sz="2000" smtClean="0"/>
              <a:t>8.	Identify the option, which gives the desirable distribution of income (by income class, gender or region - whatever categorisation is appropriate). </a:t>
            </a:r>
            <a:endParaRPr lang="en-US" sz="2000" smtClean="0"/>
          </a:p>
          <a:p>
            <a:pPr eaLnBrk="1" hangingPunct="1">
              <a:lnSpc>
                <a:spcPct val="80000"/>
              </a:lnSpc>
              <a:buFont typeface="Wingdings" pitchFamily="2" charset="2"/>
              <a:buNone/>
            </a:pPr>
            <a:r>
              <a:rPr lang="fr-FR" sz="2000" smtClean="0"/>
              <a:t>9.	Considering all of the quantitative analysis, as well as the qualitative analysis of factors that cannot be expressed in dollars, make a reasoned recommendation. </a:t>
            </a:r>
            <a:endParaRPr lang="en-US" sz="20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10244"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4977DC0-D554-4917-98D2-4462F2223ABB}" type="slidenum">
              <a:rPr lang="fr-CA" smtClean="0"/>
              <a:pPr eaLnBrk="1" hangingPunct="1"/>
              <a:t>8</a:t>
            </a:fld>
            <a:endParaRPr lang="fr-CA" smtClean="0"/>
          </a:p>
        </p:txBody>
      </p:sp>
      <p:sp>
        <p:nvSpPr>
          <p:cNvPr id="10245" name="Rectangle 2"/>
          <p:cNvSpPr>
            <a:spLocks noGrp="1" noChangeArrowheads="1"/>
          </p:cNvSpPr>
          <p:nvPr>
            <p:ph type="title"/>
          </p:nvPr>
        </p:nvSpPr>
        <p:spPr/>
        <p:txBody>
          <a:bodyPr/>
          <a:lstStyle/>
          <a:p>
            <a:pPr eaLnBrk="1" hangingPunct="1"/>
            <a:r>
              <a:rPr lang="en-US" smtClean="0"/>
              <a:t>Private and Public CBA: </a:t>
            </a:r>
            <a:br>
              <a:rPr lang="en-US" smtClean="0"/>
            </a:br>
            <a:r>
              <a:rPr lang="en-US" smtClean="0"/>
              <a:t>Major Differences</a:t>
            </a:r>
          </a:p>
        </p:txBody>
      </p:sp>
      <p:sp>
        <p:nvSpPr>
          <p:cNvPr id="10246" name="Rectangle 3"/>
          <p:cNvSpPr>
            <a:spLocks noGrp="1" noChangeArrowheads="1"/>
          </p:cNvSpPr>
          <p:nvPr>
            <p:ph type="body" idx="1"/>
          </p:nvPr>
        </p:nvSpPr>
        <p:spPr/>
        <p:txBody>
          <a:bodyPr/>
          <a:lstStyle/>
          <a:p>
            <a:pPr eaLnBrk="1" hangingPunct="1">
              <a:lnSpc>
                <a:spcPct val="80000"/>
              </a:lnSpc>
            </a:pPr>
            <a:r>
              <a:rPr lang="en-US" sz="2400" smtClean="0"/>
              <a:t>Private sector </a:t>
            </a:r>
          </a:p>
          <a:p>
            <a:pPr lvl="1" eaLnBrk="1" hangingPunct="1">
              <a:lnSpc>
                <a:spcPct val="80000"/>
              </a:lnSpc>
            </a:pPr>
            <a:r>
              <a:rPr lang="en-US" sz="2200" smtClean="0"/>
              <a:t>single objective: profitability</a:t>
            </a:r>
          </a:p>
          <a:p>
            <a:pPr eaLnBrk="1" hangingPunct="1">
              <a:lnSpc>
                <a:spcPct val="80000"/>
              </a:lnSpc>
            </a:pPr>
            <a:r>
              <a:rPr lang="en-US" sz="2400" smtClean="0"/>
              <a:t>Governments face multiple objectives</a:t>
            </a:r>
          </a:p>
          <a:p>
            <a:pPr lvl="1" eaLnBrk="1" hangingPunct="1">
              <a:lnSpc>
                <a:spcPct val="80000"/>
              </a:lnSpc>
            </a:pPr>
            <a:r>
              <a:rPr lang="en-US" sz="2200" smtClean="0"/>
              <a:t>social, economic, cultural, ecological </a:t>
            </a:r>
          </a:p>
          <a:p>
            <a:pPr eaLnBrk="1" hangingPunct="1">
              <a:lnSpc>
                <a:spcPct val="80000"/>
              </a:lnSpc>
            </a:pPr>
            <a:r>
              <a:rPr lang="en-US" sz="2400" smtClean="0"/>
              <a:t>Firms rely exclusively on market prices to evaluate inputs and outputs.</a:t>
            </a:r>
          </a:p>
          <a:p>
            <a:pPr eaLnBrk="1" hangingPunct="1">
              <a:lnSpc>
                <a:spcPct val="80000"/>
              </a:lnSpc>
            </a:pPr>
            <a:r>
              <a:rPr lang="en-US" sz="2400" smtClean="0"/>
              <a:t>Governments cannot rely exclusively on market prices because </a:t>
            </a:r>
          </a:p>
          <a:p>
            <a:pPr lvl="1" eaLnBrk="1" hangingPunct="1">
              <a:lnSpc>
                <a:spcPct val="80000"/>
              </a:lnSpc>
            </a:pPr>
            <a:r>
              <a:rPr lang="en-US" sz="2200" smtClean="0"/>
              <a:t>Market prices may not exist </a:t>
            </a:r>
          </a:p>
          <a:p>
            <a:pPr lvl="2" eaLnBrk="1" hangingPunct="1">
              <a:lnSpc>
                <a:spcPct val="80000"/>
              </a:lnSpc>
            </a:pPr>
            <a:r>
              <a:rPr lang="en-US" sz="2100" smtClean="0"/>
              <a:t>clean air, lives saved, time saved</a:t>
            </a:r>
          </a:p>
          <a:p>
            <a:pPr lvl="1" eaLnBrk="1" hangingPunct="1">
              <a:lnSpc>
                <a:spcPct val="80000"/>
              </a:lnSpc>
            </a:pPr>
            <a:r>
              <a:rPr lang="en-US" sz="2200" smtClean="0"/>
              <a:t>Market failure can distort prices </a:t>
            </a:r>
          </a:p>
          <a:p>
            <a:pPr lvl="2" eaLnBrk="1" hangingPunct="1">
              <a:lnSpc>
                <a:spcPct val="80000"/>
              </a:lnSpc>
            </a:pPr>
            <a:r>
              <a:rPr lang="en-US" sz="2100" smtClean="0"/>
              <a:t>Market demand and supply curves do not truly reflect the value of a good and its production cost respectively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11268"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440D2A26-1CC7-45DF-A682-E80C12F05795}" type="slidenum">
              <a:rPr lang="fr-CA" smtClean="0"/>
              <a:pPr eaLnBrk="1" hangingPunct="1"/>
              <a:t>9</a:t>
            </a:fld>
            <a:endParaRPr lang="fr-CA" smtClean="0"/>
          </a:p>
        </p:txBody>
      </p:sp>
      <p:sp>
        <p:nvSpPr>
          <p:cNvPr id="11269" name="Rectangle 2"/>
          <p:cNvSpPr>
            <a:spLocks noGrp="1" noChangeArrowheads="1"/>
          </p:cNvSpPr>
          <p:nvPr>
            <p:ph type="title"/>
          </p:nvPr>
        </p:nvSpPr>
        <p:spPr/>
        <p:txBody>
          <a:bodyPr/>
          <a:lstStyle/>
          <a:p>
            <a:pPr eaLnBrk="1" hangingPunct="1"/>
            <a:r>
              <a:rPr lang="en-CA" sz="2800" smtClean="0"/>
              <a:t>Ferry: Major Link Between Two Cities</a:t>
            </a:r>
          </a:p>
        </p:txBody>
      </p:sp>
      <p:sp>
        <p:nvSpPr>
          <p:cNvPr id="11270" name="Rectangle 3"/>
          <p:cNvSpPr>
            <a:spLocks noGrp="1" noChangeArrowheads="1"/>
          </p:cNvSpPr>
          <p:nvPr>
            <p:ph type="body" idx="1"/>
          </p:nvPr>
        </p:nvSpPr>
        <p:spPr/>
        <p:txBody>
          <a:bodyPr/>
          <a:lstStyle/>
          <a:p>
            <a:pPr marL="533400" indent="-533400" eaLnBrk="1" hangingPunct="1">
              <a:lnSpc>
                <a:spcPct val="80000"/>
              </a:lnSpc>
              <a:buFontTx/>
              <a:buAutoNum type="arabicPeriod"/>
            </a:pPr>
            <a:r>
              <a:rPr lang="fr-CA" sz="2000" noProof="1" smtClean="0"/>
              <a:t>Privately owned</a:t>
            </a:r>
            <a:endParaRPr lang="en-CA" sz="2000" smtClean="0"/>
          </a:p>
          <a:p>
            <a:pPr marL="533400" indent="-533400" eaLnBrk="1" hangingPunct="1">
              <a:lnSpc>
                <a:spcPct val="80000"/>
              </a:lnSpc>
              <a:buFontTx/>
              <a:buAutoNum type="arabicPeriod"/>
            </a:pPr>
            <a:r>
              <a:rPr lang="en-CA" sz="2000" noProof="1" smtClean="0"/>
              <a:t>$3 per passenger</a:t>
            </a:r>
          </a:p>
          <a:p>
            <a:pPr marL="533400" indent="-533400" eaLnBrk="1" hangingPunct="1">
              <a:lnSpc>
                <a:spcPct val="80000"/>
              </a:lnSpc>
              <a:buFontTx/>
              <a:buAutoNum type="arabicPeriod"/>
            </a:pPr>
            <a:r>
              <a:rPr lang="en-CA" sz="2000" smtClean="0"/>
              <a:t>Average o</a:t>
            </a:r>
            <a:r>
              <a:rPr lang="en-CA" sz="2000" noProof="1" smtClean="0"/>
              <a:t>perating cost: $1.50</a:t>
            </a:r>
          </a:p>
          <a:p>
            <a:pPr marL="533400" indent="-533400" eaLnBrk="1" hangingPunct="1">
              <a:lnSpc>
                <a:spcPct val="80000"/>
              </a:lnSpc>
              <a:buFontTx/>
              <a:buAutoNum type="arabicPeriod"/>
            </a:pPr>
            <a:r>
              <a:rPr lang="en-CA" sz="2000" noProof="1" smtClean="0"/>
              <a:t>Income tax rate: 30%.</a:t>
            </a:r>
          </a:p>
          <a:p>
            <a:pPr marL="533400" indent="-533400" eaLnBrk="1" hangingPunct="1">
              <a:lnSpc>
                <a:spcPct val="80000"/>
              </a:lnSpc>
              <a:buFontTx/>
              <a:buAutoNum type="arabicPeriod"/>
            </a:pPr>
            <a:r>
              <a:rPr lang="en-CA" sz="2000" noProof="1" smtClean="0"/>
              <a:t>300,000 passengers annually </a:t>
            </a:r>
          </a:p>
          <a:p>
            <a:pPr marL="533400" indent="-533400" eaLnBrk="1" hangingPunct="1">
              <a:lnSpc>
                <a:spcPct val="80000"/>
              </a:lnSpc>
              <a:buFontTx/>
              <a:buAutoNum type="arabicPeriod"/>
            </a:pPr>
            <a:r>
              <a:rPr lang="en-CA" sz="2000" smtClean="0"/>
              <a:t>Non operating c</a:t>
            </a:r>
            <a:r>
              <a:rPr lang="en-CA" sz="2000" noProof="1" smtClean="0"/>
              <a:t>osts per passenger</a:t>
            </a:r>
          </a:p>
          <a:p>
            <a:pPr marL="952500" lvl="1" indent="-495300" eaLnBrk="1" hangingPunct="1">
              <a:lnSpc>
                <a:spcPct val="80000"/>
              </a:lnSpc>
            </a:pPr>
            <a:r>
              <a:rPr lang="en-CA" sz="2000" noProof="1" smtClean="0"/>
              <a:t>Carbon monoxide fumes = $0.10</a:t>
            </a:r>
          </a:p>
          <a:p>
            <a:pPr marL="952500" lvl="1" indent="-495300" eaLnBrk="1" hangingPunct="1">
              <a:lnSpc>
                <a:spcPct val="80000"/>
              </a:lnSpc>
            </a:pPr>
            <a:r>
              <a:rPr lang="en-CA" sz="2000" noProof="1" smtClean="0"/>
              <a:t>Water pollution = $0.05</a:t>
            </a:r>
          </a:p>
          <a:p>
            <a:pPr marL="952500" lvl="1" indent="-495300" eaLnBrk="1" hangingPunct="1">
              <a:lnSpc>
                <a:spcPct val="80000"/>
              </a:lnSpc>
            </a:pPr>
            <a:r>
              <a:rPr lang="en-CA" sz="2000" noProof="1" smtClean="0"/>
              <a:t>Noise pollution = $0.02</a:t>
            </a:r>
          </a:p>
          <a:p>
            <a:pPr marL="952500" lvl="1" indent="-495300" eaLnBrk="1" hangingPunct="1">
              <a:lnSpc>
                <a:spcPct val="80000"/>
              </a:lnSpc>
            </a:pPr>
            <a:r>
              <a:rPr lang="en-CA" sz="2000" noProof="1" smtClean="0"/>
              <a:t>Sea sickness = $0.05 </a:t>
            </a:r>
          </a:p>
          <a:p>
            <a:pPr marL="533400" indent="-533400" eaLnBrk="1" hangingPunct="1">
              <a:lnSpc>
                <a:spcPct val="80000"/>
              </a:lnSpc>
              <a:buFontTx/>
              <a:buAutoNum type="arabicPeriod" startAt="7"/>
            </a:pPr>
            <a:r>
              <a:rPr lang="en-CA" sz="2000" noProof="1" smtClean="0"/>
              <a:t>Average crossing time = 60 minutes</a:t>
            </a:r>
          </a:p>
          <a:p>
            <a:pPr marL="533400" indent="-533400" eaLnBrk="1" hangingPunct="1">
              <a:lnSpc>
                <a:spcPct val="80000"/>
              </a:lnSpc>
              <a:buFontTx/>
              <a:buAutoNum type="arabicPeriod" startAt="7"/>
            </a:pPr>
            <a:r>
              <a:rPr lang="en-CA" sz="2000" noProof="1" smtClean="0"/>
              <a:t>Major accidents per year </a:t>
            </a:r>
          </a:p>
          <a:p>
            <a:pPr marL="952500" lvl="1" indent="-495300" eaLnBrk="1" hangingPunct="1">
              <a:lnSpc>
                <a:spcPct val="80000"/>
              </a:lnSpc>
            </a:pPr>
            <a:r>
              <a:rPr lang="en-CA" sz="2000" smtClean="0"/>
              <a:t>Accidental d</a:t>
            </a:r>
            <a:r>
              <a:rPr lang="en-CA" sz="2000" noProof="1" smtClean="0"/>
              <a:t>eaths = 1</a:t>
            </a:r>
          </a:p>
          <a:p>
            <a:pPr marL="952500" lvl="1" indent="-495300" eaLnBrk="1" hangingPunct="1">
              <a:lnSpc>
                <a:spcPct val="80000"/>
              </a:lnSpc>
            </a:pPr>
            <a:r>
              <a:rPr lang="en-CA" sz="2000" noProof="1" smtClean="0"/>
              <a:t>Lost workdays </a:t>
            </a:r>
            <a:r>
              <a:rPr lang="en-CA" sz="2000" smtClean="0"/>
              <a:t>due to injuries </a:t>
            </a:r>
            <a:r>
              <a:rPr lang="en-CA" sz="2000" noProof="1" smtClean="0"/>
              <a:t>= 100.</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1"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12292"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81ECDC8-55FE-49E2-873F-C853919C95F2}" type="slidenum">
              <a:rPr lang="fr-CA" smtClean="0"/>
              <a:pPr eaLnBrk="1" hangingPunct="1"/>
              <a:t>10</a:t>
            </a:fld>
            <a:endParaRPr lang="fr-CA" smtClean="0"/>
          </a:p>
        </p:txBody>
      </p:sp>
      <p:sp>
        <p:nvSpPr>
          <p:cNvPr id="12293" name="Rectangle 2"/>
          <p:cNvSpPr>
            <a:spLocks noGrp="1" noChangeArrowheads="1"/>
          </p:cNvSpPr>
          <p:nvPr>
            <p:ph type="title"/>
          </p:nvPr>
        </p:nvSpPr>
        <p:spPr/>
        <p:txBody>
          <a:bodyPr/>
          <a:lstStyle/>
          <a:p>
            <a:pPr eaLnBrk="1" hangingPunct="1"/>
            <a:r>
              <a:rPr lang="en-GB" dirty="0" smtClean="0"/>
              <a:t>Conventional Benefit-Cost Ratio (CBR)</a:t>
            </a:r>
            <a:endParaRPr lang="en-US" dirty="0" smtClean="0"/>
          </a:p>
        </p:txBody>
      </p:sp>
      <p:sp>
        <p:nvSpPr>
          <p:cNvPr id="12294"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80000"/>
              </a:lnSpc>
            </a:pPr>
            <a:endParaRPr lang="en-GB" sz="1800" dirty="0" smtClean="0"/>
          </a:p>
          <a:p>
            <a:pPr eaLnBrk="1" hangingPunct="1">
              <a:lnSpc>
                <a:spcPct val="80000"/>
              </a:lnSpc>
              <a:buFont typeface="Wingdings" pitchFamily="2" charset="2"/>
              <a:buNone/>
            </a:pPr>
            <a:r>
              <a:rPr lang="en-GB" sz="1800" b="1" dirty="0" smtClean="0"/>
              <a:t>1.	</a:t>
            </a:r>
            <a:r>
              <a:rPr lang="en-GB" sz="1800" b="1" u="sng" dirty="0" smtClean="0"/>
              <a:t>Present Worth Measure</a:t>
            </a:r>
            <a:endParaRPr lang="en-GB" sz="1800" b="1" dirty="0" smtClean="0"/>
          </a:p>
          <a:p>
            <a:pPr eaLnBrk="1" hangingPunct="1">
              <a:lnSpc>
                <a:spcPct val="80000"/>
              </a:lnSpc>
              <a:buFont typeface="Wingdings" pitchFamily="2" charset="2"/>
              <a:buNone/>
            </a:pPr>
            <a:r>
              <a:rPr lang="en-GB" sz="1800" dirty="0" smtClean="0"/>
              <a:t>	</a:t>
            </a:r>
          </a:p>
          <a:p>
            <a:pPr eaLnBrk="1" hangingPunct="1">
              <a:lnSpc>
                <a:spcPct val="80000"/>
              </a:lnSpc>
              <a:buFont typeface="Wingdings" pitchFamily="2" charset="2"/>
              <a:buNone/>
            </a:pPr>
            <a:r>
              <a:rPr lang="en-GB" sz="1800" dirty="0" smtClean="0"/>
              <a:t>	PW (Project Benefits) </a:t>
            </a:r>
            <a:r>
              <a:rPr lang="en-GB" sz="1800" dirty="0" smtClean="0">
                <a:latin typeface="Verdana" pitchFamily="34" charset="0"/>
              </a:rPr>
              <a:t>÷ </a:t>
            </a:r>
            <a:r>
              <a:rPr lang="en-GB" sz="1800" dirty="0" smtClean="0"/>
              <a:t>[PW of Project Costs - PW of Salvage value]</a:t>
            </a:r>
          </a:p>
          <a:p>
            <a:pPr eaLnBrk="1" hangingPunct="1">
              <a:lnSpc>
                <a:spcPct val="80000"/>
              </a:lnSpc>
              <a:buFont typeface="Wingdings" pitchFamily="2" charset="2"/>
              <a:buNone/>
            </a:pPr>
            <a:endParaRPr lang="en-GB" sz="1800" dirty="0" smtClean="0"/>
          </a:p>
          <a:p>
            <a:pPr eaLnBrk="1" hangingPunct="1">
              <a:lnSpc>
                <a:spcPct val="80000"/>
              </a:lnSpc>
              <a:buFont typeface="Wingdings" pitchFamily="2" charset="2"/>
              <a:buNone/>
            </a:pPr>
            <a:r>
              <a:rPr lang="en-GB" sz="1800" b="1" dirty="0" smtClean="0"/>
              <a:t>2.	</a:t>
            </a:r>
            <a:r>
              <a:rPr lang="en-GB" sz="1800" b="1" u="sng" dirty="0" smtClean="0"/>
              <a:t>Future Worth Measure</a:t>
            </a:r>
            <a:endParaRPr lang="en-GB" sz="1800" b="1" dirty="0" smtClean="0"/>
          </a:p>
          <a:p>
            <a:pPr eaLnBrk="1" hangingPunct="1">
              <a:lnSpc>
                <a:spcPct val="80000"/>
              </a:lnSpc>
              <a:buFont typeface="Wingdings" pitchFamily="2" charset="2"/>
              <a:buNone/>
            </a:pPr>
            <a:r>
              <a:rPr lang="en-GB" sz="1800" dirty="0" smtClean="0"/>
              <a:t>	</a:t>
            </a:r>
          </a:p>
          <a:p>
            <a:pPr eaLnBrk="1" hangingPunct="1">
              <a:lnSpc>
                <a:spcPct val="80000"/>
              </a:lnSpc>
              <a:buFont typeface="Wingdings" pitchFamily="2" charset="2"/>
              <a:buNone/>
            </a:pPr>
            <a:r>
              <a:rPr lang="en-GB" sz="1800" dirty="0" smtClean="0"/>
              <a:t>	= FW (Project Benefits) </a:t>
            </a:r>
            <a:r>
              <a:rPr lang="en-GB" sz="1800" dirty="0" smtClean="0">
                <a:latin typeface="Verdana" pitchFamily="34" charset="0"/>
              </a:rPr>
              <a:t>÷ </a:t>
            </a:r>
            <a:r>
              <a:rPr lang="en-GB" sz="1800" dirty="0" smtClean="0"/>
              <a:t>[FW of Project Costs - Salvage value]</a:t>
            </a:r>
          </a:p>
          <a:p>
            <a:pPr eaLnBrk="1" hangingPunct="1">
              <a:lnSpc>
                <a:spcPct val="80000"/>
              </a:lnSpc>
              <a:buFont typeface="Wingdings" pitchFamily="2" charset="2"/>
              <a:buNone/>
            </a:pPr>
            <a:endParaRPr lang="en-GB" sz="1800" dirty="0" smtClean="0"/>
          </a:p>
          <a:p>
            <a:pPr eaLnBrk="1" hangingPunct="1">
              <a:lnSpc>
                <a:spcPct val="80000"/>
              </a:lnSpc>
              <a:buFont typeface="Wingdings" pitchFamily="2" charset="2"/>
              <a:buNone/>
            </a:pPr>
            <a:r>
              <a:rPr lang="en-GB" sz="1800" b="1" dirty="0" smtClean="0"/>
              <a:t>3.	</a:t>
            </a:r>
            <a:r>
              <a:rPr lang="en-GB" sz="1800" b="1" u="sng" dirty="0" smtClean="0"/>
              <a:t>Annual Equivalent Worth</a:t>
            </a:r>
            <a:endParaRPr lang="en-GB" sz="1800" b="1" dirty="0" smtClean="0"/>
          </a:p>
          <a:p>
            <a:pPr eaLnBrk="1" hangingPunct="1">
              <a:lnSpc>
                <a:spcPct val="80000"/>
              </a:lnSpc>
              <a:buFont typeface="Wingdings" pitchFamily="2" charset="2"/>
              <a:buNone/>
            </a:pPr>
            <a:r>
              <a:rPr lang="en-GB" sz="1800" dirty="0" smtClean="0"/>
              <a:t>	</a:t>
            </a:r>
          </a:p>
          <a:p>
            <a:pPr eaLnBrk="1" hangingPunct="1">
              <a:lnSpc>
                <a:spcPct val="80000"/>
              </a:lnSpc>
              <a:buFont typeface="Wingdings" pitchFamily="2" charset="2"/>
              <a:buNone/>
            </a:pPr>
            <a:r>
              <a:rPr lang="en-GB" sz="1800" dirty="0" smtClean="0"/>
              <a:t>	AEW (Project Benefits) </a:t>
            </a:r>
            <a:r>
              <a:rPr lang="en-GB" sz="1800" dirty="0" smtClean="0">
                <a:latin typeface="Verdana" pitchFamily="34" charset="0"/>
              </a:rPr>
              <a:t>÷ </a:t>
            </a:r>
            <a:r>
              <a:rPr lang="en-GB" sz="1800" dirty="0" smtClean="0"/>
              <a:t>[AEW of Project Costs - AEW of Salvage value]</a:t>
            </a:r>
          </a:p>
          <a:p>
            <a:pPr eaLnBrk="1" hangingPunct="1">
              <a:lnSpc>
                <a:spcPct val="80000"/>
              </a:lnSpc>
              <a:buFont typeface="Wingdings" pitchFamily="2" charset="2"/>
              <a:buNone/>
            </a:pPr>
            <a:endParaRPr lang="en-GB" sz="1800" dirty="0" smtClean="0"/>
          </a:p>
          <a:p>
            <a:pPr eaLnBrk="1" hangingPunct="1">
              <a:lnSpc>
                <a:spcPct val="80000"/>
              </a:lnSpc>
              <a:buFont typeface="Wingdings" pitchFamily="2" charset="2"/>
              <a:buNone/>
            </a:pPr>
            <a:r>
              <a:rPr lang="en-GB" sz="1800" dirty="0" smtClean="0"/>
              <a:t>	</a:t>
            </a:r>
            <a:r>
              <a:rPr lang="en-GB" sz="1800" b="1" dirty="0" smtClean="0"/>
              <a:t>Note that, in the conventional approach to B/C ratios, a project’s positive salvage value (SV) offsets operating costs (and is added to operating costs if &lt; $0).</a:t>
            </a:r>
            <a:r>
              <a:rPr lang="en-GB" sz="1800" dirty="0" smtClean="0"/>
              <a:t>  </a:t>
            </a:r>
          </a:p>
          <a:p>
            <a:pPr eaLnBrk="1" hangingPunct="1">
              <a:lnSpc>
                <a:spcPct val="80000"/>
              </a:lnSpc>
              <a:buFont typeface="Wingdings" pitchFamily="2" charset="2"/>
              <a:buNone/>
            </a:pPr>
            <a:r>
              <a:rPr lang="en-GB" sz="1800" dirty="0" smtClean="0"/>
              <a:t>	</a:t>
            </a:r>
            <a:endParaRPr lang="en-US" sz="1800"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1"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solidFill>
                  <a:srgbClr val="000000"/>
                </a:solidFill>
              </a:rPr>
              <a:t>Lecture 6: CBA</a:t>
            </a:r>
          </a:p>
        </p:txBody>
      </p:sp>
      <p:sp>
        <p:nvSpPr>
          <p:cNvPr id="12292"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81ECDC8-55FE-49E2-873F-C853919C95F2}" type="slidenum">
              <a:rPr lang="fr-CA" smtClean="0">
                <a:solidFill>
                  <a:srgbClr val="000000"/>
                </a:solidFill>
              </a:rPr>
              <a:pPr eaLnBrk="1" hangingPunct="1"/>
              <a:t>11</a:t>
            </a:fld>
            <a:endParaRPr lang="fr-CA" smtClean="0">
              <a:solidFill>
                <a:srgbClr val="000000"/>
              </a:solidFill>
            </a:endParaRPr>
          </a:p>
        </p:txBody>
      </p:sp>
      <p:sp>
        <p:nvSpPr>
          <p:cNvPr id="12293" name="Rectangle 2"/>
          <p:cNvSpPr>
            <a:spLocks noGrp="1" noChangeArrowheads="1"/>
          </p:cNvSpPr>
          <p:nvPr>
            <p:ph type="title"/>
          </p:nvPr>
        </p:nvSpPr>
        <p:spPr/>
        <p:txBody>
          <a:bodyPr/>
          <a:lstStyle/>
          <a:p>
            <a:pPr eaLnBrk="1" hangingPunct="1"/>
            <a:r>
              <a:rPr lang="en-GB" dirty="0" smtClean="0"/>
              <a:t>Modified Benefit-Cost Ratio (MCBR)</a:t>
            </a:r>
            <a:endParaRPr lang="en-US" dirty="0" smtClean="0"/>
          </a:p>
        </p:txBody>
      </p:sp>
      <p:sp>
        <p:nvSpPr>
          <p:cNvPr id="12294"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80000"/>
              </a:lnSpc>
            </a:pPr>
            <a:endParaRPr lang="en-GB" sz="1800" dirty="0" smtClean="0"/>
          </a:p>
          <a:p>
            <a:pPr eaLnBrk="1" hangingPunct="1">
              <a:lnSpc>
                <a:spcPct val="80000"/>
              </a:lnSpc>
              <a:buFont typeface="Wingdings" pitchFamily="2" charset="2"/>
              <a:buNone/>
            </a:pPr>
            <a:r>
              <a:rPr lang="en-GB" sz="1800" b="1" dirty="0" smtClean="0"/>
              <a:t>1.	</a:t>
            </a:r>
            <a:r>
              <a:rPr lang="en-GB" sz="1800" b="1" u="sng" dirty="0" smtClean="0"/>
              <a:t>Present Worth Measure</a:t>
            </a:r>
            <a:endParaRPr lang="en-GB" sz="1800" b="1" dirty="0" smtClean="0"/>
          </a:p>
          <a:p>
            <a:pPr eaLnBrk="1" hangingPunct="1">
              <a:lnSpc>
                <a:spcPct val="80000"/>
              </a:lnSpc>
              <a:buFont typeface="Wingdings" pitchFamily="2" charset="2"/>
              <a:buNone/>
            </a:pPr>
            <a:r>
              <a:rPr lang="en-GB" sz="1800" dirty="0" smtClean="0"/>
              <a:t>	</a:t>
            </a:r>
          </a:p>
          <a:p>
            <a:pPr eaLnBrk="1" hangingPunct="1">
              <a:lnSpc>
                <a:spcPct val="80000"/>
              </a:lnSpc>
              <a:buFont typeface="Wingdings" pitchFamily="2" charset="2"/>
              <a:buNone/>
            </a:pPr>
            <a:r>
              <a:rPr lang="en-GB" sz="1800" dirty="0" smtClean="0"/>
              <a:t>	</a:t>
            </a:r>
            <a:r>
              <a:rPr lang="en-GB" sz="1400" b="1" dirty="0" smtClean="0"/>
              <a:t>PW (Benefits - </a:t>
            </a:r>
            <a:r>
              <a:rPr lang="en-GB" sz="1600" b="1" dirty="0" smtClean="0"/>
              <a:t>O+M Expenses</a:t>
            </a:r>
            <a:r>
              <a:rPr lang="en-GB" sz="1400" b="1" dirty="0" smtClean="0"/>
              <a:t>) </a:t>
            </a:r>
            <a:r>
              <a:rPr lang="en-GB" sz="1400" b="1" dirty="0" smtClean="0">
                <a:latin typeface="Verdana" pitchFamily="34" charset="0"/>
              </a:rPr>
              <a:t>÷ </a:t>
            </a:r>
            <a:r>
              <a:rPr lang="en-GB" sz="1400" b="1" dirty="0" smtClean="0"/>
              <a:t>[PW of Initial Cost - PW of Salvage value]</a:t>
            </a:r>
          </a:p>
          <a:p>
            <a:pPr algn="ctr" eaLnBrk="1" hangingPunct="1">
              <a:lnSpc>
                <a:spcPct val="80000"/>
              </a:lnSpc>
              <a:buFont typeface="Wingdings" pitchFamily="2" charset="2"/>
              <a:buNone/>
            </a:pPr>
            <a:r>
              <a:rPr lang="en-GB" sz="1800" i="1" dirty="0" smtClean="0">
                <a:ea typeface="Batang" pitchFamily="18" charset="-127"/>
              </a:rPr>
              <a:t>O+M = Operating and maintenance</a:t>
            </a:r>
          </a:p>
          <a:p>
            <a:pPr eaLnBrk="1" hangingPunct="1">
              <a:lnSpc>
                <a:spcPct val="80000"/>
              </a:lnSpc>
              <a:buFont typeface="Wingdings" pitchFamily="2" charset="2"/>
              <a:buNone/>
            </a:pPr>
            <a:r>
              <a:rPr lang="en-GB" sz="1800" b="1" dirty="0" smtClean="0"/>
              <a:t>2.	</a:t>
            </a:r>
            <a:r>
              <a:rPr lang="en-GB" sz="1800" b="1" u="sng" dirty="0" smtClean="0"/>
              <a:t>Future Worth Measure</a:t>
            </a:r>
            <a:endParaRPr lang="en-GB" sz="1800" b="1" dirty="0" smtClean="0"/>
          </a:p>
          <a:p>
            <a:pPr eaLnBrk="1" hangingPunct="1">
              <a:lnSpc>
                <a:spcPct val="80000"/>
              </a:lnSpc>
              <a:buFont typeface="Wingdings" pitchFamily="2" charset="2"/>
              <a:buNone/>
            </a:pPr>
            <a:r>
              <a:rPr lang="en-GB" sz="1800" dirty="0" smtClean="0"/>
              <a:t>	</a:t>
            </a:r>
          </a:p>
          <a:p>
            <a:pPr eaLnBrk="1" hangingPunct="1">
              <a:lnSpc>
                <a:spcPct val="80000"/>
              </a:lnSpc>
              <a:buFont typeface="Wingdings" pitchFamily="2" charset="2"/>
              <a:buNone/>
            </a:pPr>
            <a:r>
              <a:rPr lang="en-GB" sz="1800" dirty="0" smtClean="0"/>
              <a:t>	</a:t>
            </a:r>
            <a:r>
              <a:rPr lang="en-GB" sz="1400" b="1" dirty="0" smtClean="0"/>
              <a:t>FW (Benefits – O+M Expenses) </a:t>
            </a:r>
            <a:r>
              <a:rPr lang="en-GB" sz="1400" b="1" dirty="0" smtClean="0">
                <a:latin typeface="Verdana" pitchFamily="34" charset="0"/>
              </a:rPr>
              <a:t>÷ </a:t>
            </a:r>
            <a:r>
              <a:rPr lang="en-GB" sz="1400" b="1" dirty="0" smtClean="0"/>
              <a:t>[FW of Initial Cost – FW of Salvage value]</a:t>
            </a:r>
          </a:p>
          <a:p>
            <a:pPr eaLnBrk="1" hangingPunct="1">
              <a:lnSpc>
                <a:spcPct val="80000"/>
              </a:lnSpc>
              <a:buFont typeface="Wingdings" pitchFamily="2" charset="2"/>
              <a:buNone/>
            </a:pPr>
            <a:endParaRPr lang="en-GB" sz="1800" dirty="0" smtClean="0"/>
          </a:p>
          <a:p>
            <a:pPr eaLnBrk="1" hangingPunct="1">
              <a:lnSpc>
                <a:spcPct val="80000"/>
              </a:lnSpc>
              <a:buFont typeface="Wingdings" pitchFamily="2" charset="2"/>
              <a:buNone/>
            </a:pPr>
            <a:r>
              <a:rPr lang="en-GB" sz="1800" b="1" dirty="0" smtClean="0"/>
              <a:t>3.	</a:t>
            </a:r>
            <a:r>
              <a:rPr lang="en-GB" sz="1800" b="1" u="sng" dirty="0" smtClean="0"/>
              <a:t>Annual Equivalent Worth</a:t>
            </a:r>
            <a:endParaRPr lang="en-GB" sz="1800" b="1" dirty="0" smtClean="0"/>
          </a:p>
          <a:p>
            <a:pPr eaLnBrk="1" hangingPunct="1">
              <a:lnSpc>
                <a:spcPct val="80000"/>
              </a:lnSpc>
              <a:buFont typeface="Wingdings" pitchFamily="2" charset="2"/>
              <a:buNone/>
            </a:pPr>
            <a:r>
              <a:rPr lang="en-GB" sz="1800" dirty="0" smtClean="0"/>
              <a:t>	</a:t>
            </a:r>
          </a:p>
          <a:p>
            <a:pPr eaLnBrk="1" hangingPunct="1">
              <a:lnSpc>
                <a:spcPct val="80000"/>
              </a:lnSpc>
              <a:buFont typeface="Wingdings" pitchFamily="2" charset="2"/>
              <a:buNone/>
            </a:pPr>
            <a:r>
              <a:rPr lang="en-GB" sz="1800" dirty="0" smtClean="0"/>
              <a:t>	</a:t>
            </a:r>
            <a:r>
              <a:rPr lang="en-GB" sz="1400" b="1" dirty="0" smtClean="0"/>
              <a:t>AEW (Benefits – O+M Expenses) </a:t>
            </a:r>
            <a:r>
              <a:rPr lang="en-GB" sz="1400" b="1" dirty="0" smtClean="0">
                <a:latin typeface="Verdana" pitchFamily="34" charset="0"/>
              </a:rPr>
              <a:t>÷ </a:t>
            </a:r>
            <a:r>
              <a:rPr lang="en-GB" sz="1400" b="1" dirty="0" smtClean="0"/>
              <a:t>[AEW of Initial Cost - AEW of Salvage value]</a:t>
            </a:r>
          </a:p>
          <a:p>
            <a:pPr eaLnBrk="1" hangingPunct="1">
              <a:lnSpc>
                <a:spcPct val="80000"/>
              </a:lnSpc>
              <a:buFont typeface="Wingdings" pitchFamily="2" charset="2"/>
              <a:buNone/>
            </a:pPr>
            <a:endParaRPr lang="en-GB" sz="1400" b="1" dirty="0" smtClean="0"/>
          </a:p>
          <a:p>
            <a:pPr eaLnBrk="1" hangingPunct="1">
              <a:lnSpc>
                <a:spcPct val="80000"/>
              </a:lnSpc>
              <a:buFont typeface="Wingdings" pitchFamily="2" charset="2"/>
              <a:buNone/>
            </a:pPr>
            <a:r>
              <a:rPr lang="en-GB" sz="1800" dirty="0" smtClean="0"/>
              <a:t>	</a:t>
            </a:r>
            <a:r>
              <a:rPr lang="en-GB" sz="1800" b="1" dirty="0" smtClean="0"/>
              <a:t>Note that, in the conventional approach to B/C ratios, a project’s positive salvage value (SV) offsets operating costs (and is added to operating costs if &lt; $0).</a:t>
            </a:r>
            <a:r>
              <a:rPr lang="en-GB" sz="1800" dirty="0" smtClean="0"/>
              <a:t>  </a:t>
            </a:r>
          </a:p>
          <a:p>
            <a:pPr eaLnBrk="1" hangingPunct="1">
              <a:lnSpc>
                <a:spcPct val="80000"/>
              </a:lnSpc>
              <a:buFont typeface="Wingdings" pitchFamily="2" charset="2"/>
              <a:buNone/>
            </a:pPr>
            <a:r>
              <a:rPr lang="en-GB" sz="1800" dirty="0" smtClean="0"/>
              <a:t>	</a:t>
            </a:r>
            <a:endParaRPr lang="en-US" sz="1800" dirty="0" smtClean="0"/>
          </a:p>
        </p:txBody>
      </p:sp>
    </p:spTree>
    <p:extLst>
      <p:ext uri="{BB962C8B-B14F-4D97-AF65-F5344CB8AC3E}">
        <p14:creationId xmlns:p14="http://schemas.microsoft.com/office/powerpoint/2010/main" val="929227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Slide Number Placeholder 4"/>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389239F-6FDF-4E3E-932B-77B5A318AF60}" type="slidenum">
              <a:rPr lang="fr-CA" smtClean="0"/>
              <a:pPr eaLnBrk="1" hangingPunct="1"/>
              <a:t>12</a:t>
            </a:fld>
            <a:endParaRPr lang="fr-CA" smtClean="0"/>
          </a:p>
        </p:txBody>
      </p:sp>
      <p:sp>
        <p:nvSpPr>
          <p:cNvPr id="13315" name="Rectangle 2"/>
          <p:cNvSpPr>
            <a:spLocks noGrp="1" noChangeArrowheads="1"/>
          </p:cNvSpPr>
          <p:nvPr>
            <p:ph type="title"/>
          </p:nvPr>
        </p:nvSpPr>
        <p:spPr/>
        <p:txBody>
          <a:bodyPr/>
          <a:lstStyle/>
          <a:p>
            <a:pPr eaLnBrk="1" hangingPunct="1"/>
            <a:r>
              <a:rPr lang="en-GB" smtClean="0"/>
              <a:t>Summary Table: B/C Ratio</a:t>
            </a:r>
            <a:endParaRPr lang="en-US" smtClean="0"/>
          </a:p>
        </p:txBody>
      </p:sp>
      <p:graphicFrame>
        <p:nvGraphicFramePr>
          <p:cNvPr id="404483" name="Group 3"/>
          <p:cNvGraphicFramePr>
            <a:graphicFrameLocks noGrp="1"/>
          </p:cNvGraphicFramePr>
          <p:nvPr>
            <p:extLst>
              <p:ext uri="{D42A27DB-BD31-4B8C-83A1-F6EECF244321}">
                <p14:modId xmlns:p14="http://schemas.microsoft.com/office/powerpoint/2010/main" val="1627257845"/>
              </p:ext>
            </p:extLst>
          </p:nvPr>
        </p:nvGraphicFramePr>
        <p:xfrm>
          <a:off x="1143000" y="1905000"/>
          <a:ext cx="7162800" cy="4448192"/>
        </p:xfrm>
        <a:graphic>
          <a:graphicData uri="http://schemas.openxmlformats.org/drawingml/2006/table">
            <a:tbl>
              <a:tblPr/>
              <a:tblGrid>
                <a:gridCol w="1514475"/>
                <a:gridCol w="3260725"/>
                <a:gridCol w="2387600"/>
              </a:tblGrid>
              <a:tr h="838061">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600" b="1" i="0" u="none" strike="noStrike" cap="none" normalizeH="0" baseline="0" dirty="0" smtClean="0">
                        <a:ln>
                          <a:noFill/>
                        </a:ln>
                        <a:solidFill>
                          <a:schemeClr val="tx1"/>
                        </a:solidFill>
                        <a:effectLst/>
                        <a:latin typeface="Arial" pitchFamily="34" charset="0"/>
                        <a:cs typeface="Arial" pitchFamily="34" charset="0"/>
                      </a:endParaRPr>
                    </a:p>
                  </a:txBody>
                  <a:tcPr marT="45712" marB="4571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endParaRPr kumimoji="0" lang="en-GB" sz="20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2000" b="1" i="0" u="sng" strike="noStrike" cap="none" normalizeH="0" baseline="0" smtClean="0">
                          <a:ln>
                            <a:noFill/>
                          </a:ln>
                          <a:solidFill>
                            <a:schemeClr val="tx1"/>
                          </a:solidFill>
                          <a:effectLst/>
                          <a:latin typeface="Arial" pitchFamily="34" charset="0"/>
                          <a:cs typeface="Times New Roman" pitchFamily="18" charset="0"/>
                        </a:rPr>
                        <a:t>TYPES OF PROJECTS</a:t>
                      </a:r>
                      <a:endParaRPr kumimoji="0" lang="en-GB" sz="2000" b="1" i="0" u="sng" strike="noStrike" cap="none" normalizeH="0" baseline="0" smtClean="0">
                        <a:ln>
                          <a:noFill/>
                        </a:ln>
                        <a:solidFill>
                          <a:schemeClr val="tx1"/>
                        </a:solidFill>
                        <a:effectLst/>
                        <a:latin typeface="Arial" pitchFamily="34" charset="0"/>
                        <a:cs typeface="Arial" pitchFamily="34" charset="0"/>
                      </a:endParaRPr>
                    </a:p>
                  </a:txBody>
                  <a:tcPr marT="45712" marB="4571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r>
              <a:tr h="801554">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600" b="1" i="0" u="none" strike="noStrike" cap="none" normalizeH="0" baseline="0" smtClean="0">
                        <a:ln>
                          <a:noFill/>
                        </a:ln>
                        <a:solidFill>
                          <a:schemeClr val="tx1"/>
                        </a:solidFill>
                        <a:effectLst/>
                        <a:latin typeface="Arial" pitchFamily="34" charset="0"/>
                        <a:cs typeface="Arial" pitchFamily="34" charset="0"/>
                      </a:endParaRPr>
                    </a:p>
                  </a:txBody>
                  <a:tcPr marT="45712" marB="4571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sng" strike="noStrike" cap="none" normalizeH="0" baseline="0" smtClean="0">
                          <a:ln>
                            <a:noFill/>
                          </a:ln>
                          <a:solidFill>
                            <a:schemeClr val="tx1"/>
                          </a:solidFill>
                          <a:effectLst/>
                          <a:latin typeface="Arial" pitchFamily="34" charset="0"/>
                          <a:cs typeface="Times New Roman" pitchFamily="18" charset="0"/>
                        </a:rPr>
                        <a:t>MUTUALLY EXCLUSIVE PROJECTS</a:t>
                      </a:r>
                      <a:endParaRPr kumimoji="0" lang="en-GB" sz="1600" b="1" i="0" u="sng" strike="noStrike" cap="none" normalizeH="0" baseline="0" smtClean="0">
                        <a:ln>
                          <a:noFill/>
                        </a:ln>
                        <a:solidFill>
                          <a:schemeClr val="tx1"/>
                        </a:solidFill>
                        <a:effectLst/>
                        <a:latin typeface="Arial" pitchFamily="34" charset="0"/>
                        <a:cs typeface="Arial" pitchFamily="34" charset="0"/>
                      </a:endParaRPr>
                    </a:p>
                  </a:txBody>
                  <a:tcPr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sng" strike="noStrike" cap="none" normalizeH="0" baseline="0" smtClean="0">
                          <a:ln>
                            <a:noFill/>
                          </a:ln>
                          <a:solidFill>
                            <a:schemeClr val="tx1"/>
                          </a:solidFill>
                          <a:effectLst/>
                          <a:latin typeface="Arial" pitchFamily="34" charset="0"/>
                          <a:cs typeface="Times New Roman" pitchFamily="18" charset="0"/>
                        </a:rPr>
                        <a:t>INDEPENDENT PROJECTS</a:t>
                      </a:r>
                      <a:endParaRPr kumimoji="0" lang="en-GB" sz="1600" b="1" i="0" u="sng" strike="noStrike" cap="none" normalizeH="0" baseline="0" smtClean="0">
                        <a:ln>
                          <a:noFill/>
                        </a:ln>
                        <a:solidFill>
                          <a:schemeClr val="tx1"/>
                        </a:solidFill>
                        <a:effectLst/>
                        <a:latin typeface="Arial" pitchFamily="34" charset="0"/>
                        <a:cs typeface="Arial" pitchFamily="34" charset="0"/>
                      </a:endParaRPr>
                    </a:p>
                  </a:txBody>
                  <a:tcPr marT="45712" marB="4571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1442799">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endParaRPr kumimoji="0" lang="en-GB" sz="16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none" strike="noStrike" cap="none" normalizeH="0" baseline="0" smtClean="0">
                          <a:ln>
                            <a:noFill/>
                          </a:ln>
                          <a:solidFill>
                            <a:schemeClr val="tx1"/>
                          </a:solidFill>
                          <a:effectLst/>
                          <a:latin typeface="Arial" pitchFamily="34" charset="0"/>
                          <a:cs typeface="Times New Roman" pitchFamily="18" charset="0"/>
                        </a:rPr>
                        <a:t>APPROACH </a:t>
                      </a:r>
                      <a:endParaRPr kumimoji="0" lang="en-GB" sz="1600" b="1" i="0" u="none" strike="noStrike" cap="none" normalizeH="0" baseline="0" smtClean="0">
                        <a:ln>
                          <a:noFill/>
                        </a:ln>
                        <a:solidFill>
                          <a:schemeClr val="tx1"/>
                        </a:solidFill>
                        <a:effectLst/>
                        <a:latin typeface="Arial" pitchFamily="34" charset="0"/>
                        <a:cs typeface="Arial" pitchFamily="34" charset="0"/>
                      </a:endParaRPr>
                    </a:p>
                  </a:txBody>
                  <a:tcPr marT="45712" marB="4571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sng" strike="noStrike" cap="none" normalizeH="0" baseline="0" dirty="0" smtClean="0">
                          <a:ln>
                            <a:noFill/>
                          </a:ln>
                          <a:solidFill>
                            <a:schemeClr val="tx1"/>
                          </a:solidFill>
                          <a:effectLst/>
                          <a:latin typeface="Arial" pitchFamily="34" charset="0"/>
                          <a:cs typeface="Times New Roman" pitchFamily="18" charset="0"/>
                        </a:rPr>
                        <a:t>INCREMENTAL B/C RATIO</a:t>
                      </a:r>
                      <a:endParaRPr kumimoji="0" lang="en-US" sz="1600" b="1" i="0" u="sng"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Pct val="75000"/>
                        <a:buFontTx/>
                        <a:buNone/>
                        <a:tabLst>
                          <a:tab pos="-457200" algn="l"/>
                        </a:tabLst>
                      </a:pPr>
                      <a:r>
                        <a:rPr kumimoji="0" lang="en-GB" sz="1600" b="1" i="0" u="none" strike="noStrike" cap="none" normalizeH="0" baseline="0" dirty="0" smtClean="0">
                          <a:ln>
                            <a:noFill/>
                          </a:ln>
                          <a:solidFill>
                            <a:schemeClr val="tx1"/>
                          </a:solidFill>
                          <a:effectLst/>
                          <a:latin typeface="Arial" pitchFamily="34" charset="0"/>
                          <a:cs typeface="Times New Roman" pitchFamily="18" charset="0"/>
                        </a:rPr>
                        <a:t>(Must be applied only after determining that at least one project has a valid B÷C ratio)</a:t>
                      </a:r>
                      <a:endParaRPr kumimoji="0" lang="en-GB" sz="1600" b="1" i="0" u="none" strike="noStrike" cap="none" normalizeH="0" baseline="0" dirty="0" smtClean="0">
                        <a:ln>
                          <a:noFill/>
                        </a:ln>
                        <a:solidFill>
                          <a:schemeClr val="tx1"/>
                        </a:solidFill>
                        <a:effectLst/>
                        <a:latin typeface="Arial" pitchFamily="34" charset="0"/>
                        <a:cs typeface="Arial" pitchFamily="34" charset="0"/>
                      </a:endParaRPr>
                    </a:p>
                  </a:txBody>
                  <a:tcPr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endParaRPr kumimoji="0" lang="en-GB" sz="16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none" strike="noStrike" cap="none" normalizeH="0" baseline="0" dirty="0" smtClean="0">
                          <a:ln>
                            <a:noFill/>
                          </a:ln>
                          <a:solidFill>
                            <a:schemeClr val="tx1"/>
                          </a:solidFill>
                          <a:effectLst/>
                          <a:latin typeface="Arial" pitchFamily="34" charset="0"/>
                          <a:cs typeface="Times New Roman" pitchFamily="18" charset="0"/>
                        </a:rPr>
                        <a:t>Select all projects (no capital rationing) with acceptable B÷C ratios.</a:t>
                      </a:r>
                      <a:endParaRPr kumimoji="0" lang="en-GB" sz="1600" b="1" i="0" u="none" strike="noStrike" cap="none" normalizeH="0" baseline="0" dirty="0" smtClean="0">
                        <a:ln>
                          <a:noFill/>
                        </a:ln>
                        <a:solidFill>
                          <a:schemeClr val="tx1"/>
                        </a:solidFill>
                        <a:effectLst/>
                        <a:latin typeface="Arial" pitchFamily="34" charset="0"/>
                        <a:cs typeface="Arial" pitchFamily="34" charset="0"/>
                      </a:endParaRPr>
                    </a:p>
                  </a:txBody>
                  <a:tcPr marT="45712" marB="4571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2834">
                <a:tc gridSpan="3">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sng" strike="noStrike" cap="none" normalizeH="0" baseline="0" dirty="0" smtClean="0">
                          <a:ln>
                            <a:noFill/>
                          </a:ln>
                          <a:solidFill>
                            <a:schemeClr val="tx1"/>
                          </a:solidFill>
                          <a:effectLst/>
                          <a:latin typeface="Arial" pitchFamily="34" charset="0"/>
                          <a:cs typeface="Arial" pitchFamily="34" charset="0"/>
                        </a:rPr>
                        <a:t>Decision Threshold</a:t>
                      </a:r>
                      <a:r>
                        <a:rPr kumimoji="0" lang="en-GB" sz="1800" b="1" i="0" u="none" strike="noStrike" cap="none" normalizeH="0" baseline="0" dirty="0" smtClean="0">
                          <a:ln>
                            <a:noFill/>
                          </a:ln>
                          <a:solidFill>
                            <a:schemeClr val="tx1"/>
                          </a:solidFill>
                          <a:effectLst/>
                          <a:latin typeface="Arial" pitchFamily="34" charset="0"/>
                          <a:cs typeface="Arial" pitchFamily="34" charset="0"/>
                        </a:rPr>
                        <a:t> : B</a:t>
                      </a:r>
                      <a:r>
                        <a:rPr kumimoji="0" lang="en-GB" sz="1800" b="1" i="0" u="none" strike="noStrike" cap="none" normalizeH="0" baseline="0" dirty="0" smtClean="0">
                          <a:ln>
                            <a:noFill/>
                          </a:ln>
                          <a:solidFill>
                            <a:schemeClr val="tx1"/>
                          </a:solidFill>
                          <a:effectLst/>
                          <a:latin typeface="Arial" pitchFamily="34" charset="0"/>
                          <a:cs typeface="Times New Roman" pitchFamily="18" charset="0"/>
                        </a:rPr>
                        <a:t>÷</a:t>
                      </a:r>
                      <a:r>
                        <a:rPr kumimoji="0" lang="en-GB" sz="1800" b="1" i="0" u="none" strike="noStrike" cap="none" normalizeH="0" baseline="0" dirty="0" smtClean="0">
                          <a:ln>
                            <a:noFill/>
                          </a:ln>
                          <a:solidFill>
                            <a:schemeClr val="tx1"/>
                          </a:solidFill>
                          <a:effectLst/>
                          <a:latin typeface="Arial" pitchFamily="34" charset="0"/>
                          <a:cs typeface="Arial" pitchFamily="34" charset="0"/>
                        </a:rPr>
                        <a:t>C or ∆B</a:t>
                      </a:r>
                      <a:r>
                        <a:rPr kumimoji="0" lang="en-GB" sz="1800" b="1" i="0" u="none" strike="noStrike" cap="none" normalizeH="0" baseline="0" dirty="0" smtClean="0">
                          <a:ln>
                            <a:noFill/>
                          </a:ln>
                          <a:solidFill>
                            <a:schemeClr val="tx1"/>
                          </a:solidFill>
                          <a:effectLst/>
                          <a:latin typeface="Arial" pitchFamily="34" charset="0"/>
                          <a:cs typeface="Times New Roman" pitchFamily="18" charset="0"/>
                        </a:rPr>
                        <a:t>÷</a:t>
                      </a:r>
                      <a:r>
                        <a:rPr kumimoji="0" lang="en-GB" sz="1800" b="1" i="0" u="none" strike="noStrike" cap="none" normalizeH="0" baseline="0" dirty="0" smtClean="0">
                          <a:ln>
                            <a:noFill/>
                          </a:ln>
                          <a:solidFill>
                            <a:schemeClr val="tx1"/>
                          </a:solidFill>
                          <a:effectLst/>
                          <a:latin typeface="Arial" pitchFamily="34" charset="0"/>
                          <a:cs typeface="Arial" pitchFamily="34" charset="0"/>
                        </a:rPr>
                        <a:t>∆C = 1</a:t>
                      </a:r>
                    </a:p>
                  </a:txBody>
                  <a:tcPr marT="45712" marB="45712"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c hMerge="1">
                  <a:txBody>
                    <a:bodyPr/>
                    <a:lstStyle/>
                    <a:p>
                      <a:endParaRPr lang="fr-CA"/>
                    </a:p>
                  </a:txBody>
                  <a:tcPr/>
                </a:tc>
              </a:tr>
              <a:tr h="822927">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none" strike="noStrike" cap="none" normalizeH="0" baseline="0" smtClean="0">
                          <a:ln>
                            <a:noFill/>
                          </a:ln>
                          <a:solidFill>
                            <a:schemeClr val="tx1"/>
                          </a:solidFill>
                          <a:effectLst/>
                          <a:latin typeface="Arial" pitchFamily="34" charset="0"/>
                          <a:cs typeface="Times New Roman" pitchFamily="18" charset="0"/>
                        </a:rPr>
                        <a:t>DECISION CRITERIA</a:t>
                      </a:r>
                      <a:endParaRPr kumimoji="0" lang="en-GB" sz="1600" b="1" i="0" u="none" strike="noStrike" cap="none" normalizeH="0" baseline="0" smtClean="0">
                        <a:ln>
                          <a:noFill/>
                        </a:ln>
                        <a:solidFill>
                          <a:schemeClr val="tx1"/>
                        </a:solidFill>
                        <a:effectLst/>
                        <a:latin typeface="Arial" pitchFamily="34" charset="0"/>
                        <a:cs typeface="Arial" pitchFamily="34" charset="0"/>
                      </a:endParaRPr>
                    </a:p>
                  </a:txBody>
                  <a:tcPr marT="45712" marB="4571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none" strike="noStrike" cap="none" normalizeH="0" baseline="0" smtClean="0">
                          <a:ln>
                            <a:noFill/>
                          </a:ln>
                          <a:solidFill>
                            <a:schemeClr val="tx1"/>
                          </a:solidFill>
                          <a:effectLst/>
                          <a:latin typeface="Arial" pitchFamily="34" charset="0"/>
                          <a:cs typeface="Times New Roman" pitchFamily="18" charset="0"/>
                        </a:rPr>
                        <a:t>Select the better project after exhausting all pair-wise project comparisons.</a:t>
                      </a:r>
                      <a:endParaRPr kumimoji="0" lang="en-GB" sz="1600" b="1" i="0" u="none" strike="noStrike" cap="none" normalizeH="0" baseline="0" smtClean="0">
                        <a:ln>
                          <a:noFill/>
                        </a:ln>
                        <a:solidFill>
                          <a:schemeClr val="tx1"/>
                        </a:solidFill>
                        <a:effectLst/>
                        <a:latin typeface="Arial" pitchFamily="34" charset="0"/>
                        <a:cs typeface="Arial" pitchFamily="34" charset="0"/>
                      </a:endParaRPr>
                    </a:p>
                  </a:txBody>
                  <a:tcPr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none" strike="noStrike" cap="none" normalizeH="0" baseline="0" dirty="0" smtClean="0">
                          <a:ln>
                            <a:noFill/>
                          </a:ln>
                          <a:solidFill>
                            <a:schemeClr val="tx1"/>
                          </a:solidFill>
                          <a:effectLst/>
                          <a:latin typeface="Arial" pitchFamily="34"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600" b="1" i="0" u="none" strike="noStrike" cap="none" normalizeH="0" baseline="0" dirty="0" smtClean="0">
                          <a:ln>
                            <a:noFill/>
                          </a:ln>
                          <a:solidFill>
                            <a:schemeClr val="tx1"/>
                          </a:solidFill>
                          <a:effectLst/>
                          <a:latin typeface="Arial" pitchFamily="34" charset="0"/>
                          <a:cs typeface="Times New Roman" pitchFamily="18" charset="0"/>
                        </a:rPr>
                        <a:t>B÷C ≥ 1</a:t>
                      </a:r>
                      <a:endParaRPr kumimoji="0" lang="en-GB" sz="1600" b="1" i="0" u="none" strike="noStrike" cap="none" normalizeH="0" baseline="0" dirty="0" smtClean="0">
                        <a:ln>
                          <a:noFill/>
                        </a:ln>
                        <a:solidFill>
                          <a:schemeClr val="tx1"/>
                        </a:solidFill>
                        <a:effectLst/>
                        <a:latin typeface="Arial" pitchFamily="34" charset="0"/>
                        <a:cs typeface="Arial" pitchFamily="34" charset="0"/>
                      </a:endParaRPr>
                    </a:p>
                  </a:txBody>
                  <a:tcPr marT="45712" marB="4571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14340"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5EC5E905-61C8-4795-8EBC-A38B89B6B55F}" type="slidenum">
              <a:rPr lang="fr-CA" smtClean="0"/>
              <a:pPr eaLnBrk="1" hangingPunct="1"/>
              <a:t>13</a:t>
            </a:fld>
            <a:endParaRPr lang="fr-CA" smtClean="0"/>
          </a:p>
        </p:txBody>
      </p:sp>
      <p:sp>
        <p:nvSpPr>
          <p:cNvPr id="14341" name="Rectangle 2"/>
          <p:cNvSpPr>
            <a:spLocks noGrp="1" noChangeArrowheads="1"/>
          </p:cNvSpPr>
          <p:nvPr>
            <p:ph type="title"/>
          </p:nvPr>
        </p:nvSpPr>
        <p:spPr/>
        <p:txBody>
          <a:bodyPr/>
          <a:lstStyle/>
          <a:p>
            <a:pPr eaLnBrk="1" hangingPunct="1"/>
            <a:r>
              <a:rPr lang="en-CA" smtClean="0"/>
              <a:t>Incremental B/C ratios: Warning !!!!</a:t>
            </a:r>
          </a:p>
        </p:txBody>
      </p:sp>
      <p:sp>
        <p:nvSpPr>
          <p:cNvPr id="14342" name="Rectangle 3"/>
          <p:cNvSpPr>
            <a:spLocks noGrp="1" noChangeArrowheads="1"/>
          </p:cNvSpPr>
          <p:nvPr>
            <p:ph type="body" idx="1"/>
          </p:nvPr>
        </p:nvSpPr>
        <p:spPr/>
        <p:txBody>
          <a:bodyPr/>
          <a:lstStyle/>
          <a:p>
            <a:pPr eaLnBrk="1" hangingPunct="1">
              <a:lnSpc>
                <a:spcPct val="80000"/>
              </a:lnSpc>
            </a:pPr>
            <a:r>
              <a:rPr lang="en-CA" sz="2400" smtClean="0"/>
              <a:t>The PW, FW and annuity methods can be used to calculate </a:t>
            </a:r>
          </a:p>
          <a:p>
            <a:pPr lvl="1" eaLnBrk="1" hangingPunct="1">
              <a:lnSpc>
                <a:spcPct val="80000"/>
              </a:lnSpc>
            </a:pPr>
            <a:r>
              <a:rPr lang="en-CA" sz="2200" smtClean="0"/>
              <a:t>individual B/C ratios (independent projects)</a:t>
            </a:r>
          </a:p>
          <a:p>
            <a:pPr lvl="1" eaLnBrk="1" hangingPunct="1">
              <a:lnSpc>
                <a:spcPct val="80000"/>
              </a:lnSpc>
            </a:pPr>
            <a:r>
              <a:rPr lang="en-CA" sz="2200" smtClean="0"/>
              <a:t>incremental B/C ratios (mutually exclusive projects).</a:t>
            </a:r>
          </a:p>
          <a:p>
            <a:pPr eaLnBrk="1" hangingPunct="1">
              <a:lnSpc>
                <a:spcPct val="80000"/>
              </a:lnSpc>
            </a:pPr>
            <a:r>
              <a:rPr lang="en-CA" sz="2400" smtClean="0"/>
              <a:t>If the projects are mutually exclusive and have different lives, you will be required to repeat projects of unequal durations if using the PW and FW methods.</a:t>
            </a:r>
          </a:p>
          <a:p>
            <a:pPr eaLnBrk="1" hangingPunct="1">
              <a:lnSpc>
                <a:spcPct val="80000"/>
              </a:lnSpc>
            </a:pPr>
            <a:r>
              <a:rPr lang="en-CA" sz="2400" smtClean="0"/>
              <a:t>Repeating projects will require to adjust their initial investment.</a:t>
            </a:r>
          </a:p>
          <a:p>
            <a:pPr eaLnBrk="1" hangingPunct="1">
              <a:lnSpc>
                <a:spcPct val="80000"/>
              </a:lnSpc>
            </a:pPr>
            <a:r>
              <a:rPr lang="en-CA" sz="2400" smtClean="0"/>
              <a:t>To avoid this problem, always use the annuity approach to calculate the incremental B/C ratios of projects with different lives.</a:t>
            </a:r>
          </a:p>
        </p:txBody>
      </p:sp>
      <p:grpSp>
        <p:nvGrpSpPr>
          <p:cNvPr id="14343" name="Group 4"/>
          <p:cNvGrpSpPr>
            <a:grpSpLocks/>
          </p:cNvGrpSpPr>
          <p:nvPr/>
        </p:nvGrpSpPr>
        <p:grpSpPr bwMode="auto">
          <a:xfrm>
            <a:off x="5181600" y="5105400"/>
            <a:ext cx="3048000" cy="1636713"/>
            <a:chOff x="3498" y="927"/>
            <a:chExt cx="2241" cy="3503"/>
          </a:xfrm>
        </p:grpSpPr>
        <p:graphicFrame>
          <p:nvGraphicFramePr>
            <p:cNvPr id="14344" name="Object 5">
              <a:hlinkClick r:id="" action="ppaction://ole?verb=0"/>
            </p:cNvPr>
            <p:cNvGraphicFramePr>
              <a:graphicFrameLocks/>
            </p:cNvGraphicFramePr>
            <p:nvPr/>
          </p:nvGraphicFramePr>
          <p:xfrm>
            <a:off x="3558" y="1692"/>
            <a:ext cx="1973" cy="2012"/>
          </p:xfrm>
          <a:graphic>
            <a:graphicData uri="http://schemas.openxmlformats.org/presentationml/2006/ole">
              <mc:AlternateContent xmlns:mc="http://schemas.openxmlformats.org/markup-compatibility/2006">
                <mc:Choice xmlns:v="urn:schemas-microsoft-com:vml" Requires="v">
                  <p:oleObj spid="_x0000_s14362" name="ClipArt" r:id="rId3" imgW="3126709" imgH="3188514" progId="MS_ClipArt_Gallery.2">
                    <p:embed/>
                  </p:oleObj>
                </mc:Choice>
                <mc:Fallback>
                  <p:oleObj name="ClipArt" r:id="rId3" imgW="3126709" imgH="3188514" progId="MS_ClipArt_Gallery.2">
                    <p:embed/>
                    <p:pic>
                      <p:nvPicPr>
                        <p:cNvPr id="0" name="Objec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8" y="1692"/>
                          <a:ext cx="1973" cy="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345" name="Rectangle 6"/>
            <p:cNvSpPr>
              <a:spLocks noChangeArrowheads="1"/>
            </p:cNvSpPr>
            <p:nvPr/>
          </p:nvSpPr>
          <p:spPr bwMode="auto">
            <a:xfrm>
              <a:off x="3786" y="1073"/>
              <a:ext cx="258" cy="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l" eaLnBrk="0" hangingPunct="0"/>
              <a:r>
                <a:rPr lang="en-US" sz="7200" b="1">
                  <a:solidFill>
                    <a:schemeClr val="accent2"/>
                  </a:solidFill>
                  <a:latin typeface="Times New Roman" pitchFamily="18" charset="0"/>
                </a:rPr>
                <a:t>?</a:t>
              </a:r>
            </a:p>
          </p:txBody>
        </p:sp>
        <p:sp>
          <p:nvSpPr>
            <p:cNvPr id="14346" name="Rectangle 7"/>
            <p:cNvSpPr>
              <a:spLocks noChangeArrowheads="1"/>
            </p:cNvSpPr>
            <p:nvPr/>
          </p:nvSpPr>
          <p:spPr bwMode="auto">
            <a:xfrm>
              <a:off x="5178" y="1552"/>
              <a:ext cx="344" cy="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l" eaLnBrk="0" hangingPunct="0"/>
              <a:r>
                <a:rPr lang="en-US" sz="7200" b="1">
                  <a:solidFill>
                    <a:schemeClr val="accent2"/>
                  </a:solidFill>
                  <a:latin typeface="Times New Roman" pitchFamily="18" charset="0"/>
                </a:rPr>
                <a:t>?</a:t>
              </a:r>
            </a:p>
          </p:txBody>
        </p:sp>
        <p:sp>
          <p:nvSpPr>
            <p:cNvPr id="14347" name="Rectangle 8"/>
            <p:cNvSpPr>
              <a:spLocks noChangeArrowheads="1"/>
            </p:cNvSpPr>
            <p:nvPr/>
          </p:nvSpPr>
          <p:spPr bwMode="auto">
            <a:xfrm>
              <a:off x="5395" y="1892"/>
              <a:ext cx="344" cy="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l" eaLnBrk="0" hangingPunct="0"/>
              <a:r>
                <a:rPr lang="en-US" sz="7200" b="1">
                  <a:solidFill>
                    <a:schemeClr val="accent2"/>
                  </a:solidFill>
                  <a:latin typeface="Times New Roman" pitchFamily="18" charset="0"/>
                </a:rPr>
                <a:t>?</a:t>
              </a:r>
            </a:p>
          </p:txBody>
        </p:sp>
        <p:sp>
          <p:nvSpPr>
            <p:cNvPr id="14348" name="Rectangle 9"/>
            <p:cNvSpPr>
              <a:spLocks noChangeArrowheads="1"/>
            </p:cNvSpPr>
            <p:nvPr/>
          </p:nvSpPr>
          <p:spPr bwMode="auto">
            <a:xfrm>
              <a:off x="3498" y="1216"/>
              <a:ext cx="258" cy="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l" eaLnBrk="0" hangingPunct="0"/>
              <a:r>
                <a:rPr lang="en-US" sz="7200" b="1">
                  <a:solidFill>
                    <a:schemeClr val="accent2"/>
                  </a:solidFill>
                  <a:latin typeface="Times New Roman" pitchFamily="18" charset="0"/>
                </a:rPr>
                <a:t>?</a:t>
              </a:r>
            </a:p>
          </p:txBody>
        </p:sp>
        <p:sp>
          <p:nvSpPr>
            <p:cNvPr id="14349" name="Rectangle 10"/>
            <p:cNvSpPr>
              <a:spLocks noChangeArrowheads="1"/>
            </p:cNvSpPr>
            <p:nvPr/>
          </p:nvSpPr>
          <p:spPr bwMode="auto">
            <a:xfrm>
              <a:off x="4602" y="927"/>
              <a:ext cx="258" cy="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l" eaLnBrk="0" hangingPunct="0"/>
              <a:r>
                <a:rPr lang="en-US" sz="7200" b="1">
                  <a:solidFill>
                    <a:schemeClr val="accent2"/>
                  </a:solidFill>
                  <a:latin typeface="Times New Roman" pitchFamily="18" charset="0"/>
                </a:rPr>
                <a:t>?</a:t>
              </a:r>
            </a:p>
          </p:txBody>
        </p:sp>
        <p:sp>
          <p:nvSpPr>
            <p:cNvPr id="14350" name="Rectangle 11"/>
            <p:cNvSpPr>
              <a:spLocks noChangeArrowheads="1"/>
            </p:cNvSpPr>
            <p:nvPr/>
          </p:nvSpPr>
          <p:spPr bwMode="auto">
            <a:xfrm>
              <a:off x="4890" y="1117"/>
              <a:ext cx="258" cy="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l" eaLnBrk="0" hangingPunct="0"/>
              <a:r>
                <a:rPr lang="en-US" sz="7200" b="1">
                  <a:solidFill>
                    <a:schemeClr val="accent2"/>
                  </a:solidFill>
                  <a:latin typeface="Times New Roman" pitchFamily="18" charset="0"/>
                </a:rPr>
                <a:t>?</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15364"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0248C16-4E3D-4327-818C-37A9C8BDA368}" type="slidenum">
              <a:rPr lang="fr-CA" smtClean="0"/>
              <a:pPr eaLnBrk="1" hangingPunct="1"/>
              <a:t>14</a:t>
            </a:fld>
            <a:endParaRPr lang="fr-CA" smtClean="0"/>
          </a:p>
        </p:txBody>
      </p:sp>
      <p:sp>
        <p:nvSpPr>
          <p:cNvPr id="15365" name="Rectangle 2"/>
          <p:cNvSpPr>
            <a:spLocks noGrp="1" noChangeArrowheads="1"/>
          </p:cNvSpPr>
          <p:nvPr>
            <p:ph type="title"/>
          </p:nvPr>
        </p:nvSpPr>
        <p:spPr/>
        <p:txBody>
          <a:bodyPr/>
          <a:lstStyle/>
          <a:p>
            <a:pPr eaLnBrk="1" hangingPunct="1"/>
            <a:r>
              <a:rPr lang="en-GB" sz="2800" smtClean="0"/>
              <a:t>CBA Steps for Mutually Exclusive Projects</a:t>
            </a:r>
            <a:endParaRPr lang="en-US" sz="2800" smtClean="0"/>
          </a:p>
        </p:txBody>
      </p:sp>
      <p:sp>
        <p:nvSpPr>
          <p:cNvPr id="15366" name="Rectangle 3"/>
          <p:cNvSpPr>
            <a:spLocks noGrp="1" noChangeArrowheads="1"/>
          </p:cNvSpPr>
          <p:nvPr>
            <p:ph type="body" idx="1"/>
          </p:nvPr>
        </p:nvSpPr>
        <p:spPr/>
        <p:txBody>
          <a:bodyPr/>
          <a:lstStyle/>
          <a:p>
            <a:pPr eaLnBrk="1" hangingPunct="1">
              <a:lnSpc>
                <a:spcPct val="90000"/>
              </a:lnSpc>
              <a:buFont typeface="Wingdings" pitchFamily="2" charset="2"/>
              <a:buNone/>
            </a:pPr>
            <a:r>
              <a:rPr lang="en-GB" sz="2000" smtClean="0"/>
              <a:t>1.	Rank projects in ascending order of first or initial costs</a:t>
            </a:r>
          </a:p>
          <a:p>
            <a:pPr eaLnBrk="1" hangingPunct="1">
              <a:lnSpc>
                <a:spcPct val="90000"/>
              </a:lnSpc>
              <a:buFont typeface="Wingdings" pitchFamily="2" charset="2"/>
              <a:buNone/>
            </a:pPr>
            <a:r>
              <a:rPr lang="en-GB" sz="2000" smtClean="0"/>
              <a:t>2.	Ensure that at least one project (any one) has an individual B/C ratio at least equal to one </a:t>
            </a:r>
          </a:p>
          <a:p>
            <a:pPr eaLnBrk="1" hangingPunct="1">
              <a:lnSpc>
                <a:spcPct val="90000"/>
              </a:lnSpc>
              <a:buFont typeface="Wingdings" pitchFamily="2" charset="2"/>
              <a:buNone/>
            </a:pPr>
            <a:r>
              <a:rPr lang="en-GB" sz="2000" smtClean="0"/>
              <a:t>3.	Using the incremental B/C method, compare the two smallest projects</a:t>
            </a:r>
          </a:p>
          <a:p>
            <a:pPr eaLnBrk="1" hangingPunct="1">
              <a:lnSpc>
                <a:spcPct val="90000"/>
              </a:lnSpc>
              <a:buFont typeface="Wingdings" pitchFamily="2" charset="2"/>
              <a:buNone/>
            </a:pPr>
            <a:r>
              <a:rPr lang="en-GB" sz="2000" smtClean="0"/>
              <a:t>4.	Use the following rule to decide on the better of two projects: assuming that the B/C ratio exceeds one, take the larger (the one with larger initial cost) project; if smaller than one, take the smaller project.</a:t>
            </a:r>
          </a:p>
          <a:p>
            <a:pPr eaLnBrk="1" hangingPunct="1">
              <a:lnSpc>
                <a:spcPct val="90000"/>
              </a:lnSpc>
              <a:buFont typeface="Wingdings" pitchFamily="2" charset="2"/>
              <a:buNone/>
            </a:pPr>
            <a:r>
              <a:rPr lang="en-GB" sz="2000" smtClean="0"/>
              <a:t>5.	Exhaust all pair-wise comparisons using the incremental B/C method.</a:t>
            </a:r>
          </a:p>
          <a:p>
            <a:pPr eaLnBrk="1" hangingPunct="1">
              <a:lnSpc>
                <a:spcPct val="90000"/>
              </a:lnSpc>
              <a:buFont typeface="Wingdings" pitchFamily="2" charset="2"/>
              <a:buNone/>
            </a:pPr>
            <a:r>
              <a:rPr lang="en-GB" sz="2000" smtClean="0"/>
              <a:t>6.	The last project to be retained is the best project among mutually exclusive projects.</a:t>
            </a:r>
            <a:endParaRPr lang="en-US" sz="20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16388"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FE59832-EC7B-4B38-AD80-6CD686E8189A}" type="slidenum">
              <a:rPr lang="fr-CA" smtClean="0"/>
              <a:pPr eaLnBrk="1" hangingPunct="1"/>
              <a:t>15</a:t>
            </a:fld>
            <a:endParaRPr lang="fr-CA" smtClean="0"/>
          </a:p>
        </p:txBody>
      </p:sp>
      <p:sp>
        <p:nvSpPr>
          <p:cNvPr id="16389" name="Rectangle 2"/>
          <p:cNvSpPr>
            <a:spLocks noGrp="1" noChangeArrowheads="1"/>
          </p:cNvSpPr>
          <p:nvPr>
            <p:ph type="title"/>
          </p:nvPr>
        </p:nvSpPr>
        <p:spPr/>
        <p:txBody>
          <a:bodyPr/>
          <a:lstStyle/>
          <a:p>
            <a:pPr eaLnBrk="1" hangingPunct="1"/>
            <a:r>
              <a:rPr lang="en-CA" dirty="0" smtClean="0"/>
              <a:t>Conventional BCR and ∆B∆C Ratios</a:t>
            </a:r>
          </a:p>
        </p:txBody>
      </p:sp>
      <p:sp>
        <p:nvSpPr>
          <p:cNvPr id="16390" name="Rectangle 3"/>
          <p:cNvSpPr>
            <a:spLocks noGrp="1" noChangeArrowheads="1"/>
          </p:cNvSpPr>
          <p:nvPr>
            <p:ph type="body" idx="1"/>
          </p:nvPr>
        </p:nvSpPr>
        <p:spPr/>
        <p:txBody>
          <a:bodyPr/>
          <a:lstStyle/>
          <a:p>
            <a:pPr eaLnBrk="1" hangingPunct="1"/>
            <a:r>
              <a:rPr lang="en-US" smtClean="0"/>
              <a:t>For independent projects, the B/C ratio leads to the same selection of acceptable projects as the NPW, NFW, IRR and ERR methods (no capital budgeting). </a:t>
            </a:r>
          </a:p>
          <a:p>
            <a:pPr eaLnBrk="1" hangingPunct="1"/>
            <a:r>
              <a:rPr lang="en-US" smtClean="0"/>
              <a:t>For mutually exclusive projects, the B/C ratio leads to selection of the same best project as the NPW (same period of analysis), NFW (same period of analysis), and incremental IRR and ERR methods. </a:t>
            </a:r>
          </a:p>
          <a:p>
            <a:pPr eaLnBrk="1" hangingPunct="1"/>
            <a:endParaRPr lang="en-US"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u="sng" smtClean="0"/>
              <a:t>Example</a:t>
            </a:r>
            <a:r>
              <a:rPr lang="en-US" smtClean="0"/>
              <a:t/>
            </a:r>
            <a:br>
              <a:rPr lang="en-US" smtClean="0"/>
            </a:br>
            <a:r>
              <a:rPr lang="en-US" smtClean="0"/>
              <a:t>Mutually Exclusive Projects</a:t>
            </a:r>
          </a:p>
        </p:txBody>
      </p:sp>
      <p:graphicFrame>
        <p:nvGraphicFramePr>
          <p:cNvPr id="408613" name="Group 37"/>
          <p:cNvGraphicFramePr>
            <a:graphicFrameLocks noGrp="1"/>
          </p:cNvGraphicFramePr>
          <p:nvPr/>
        </p:nvGraphicFramePr>
        <p:xfrm>
          <a:off x="762000" y="3429000"/>
          <a:ext cx="7848600" cy="2476500"/>
        </p:xfrm>
        <a:graphic>
          <a:graphicData uri="http://schemas.openxmlformats.org/drawingml/2006/table">
            <a:tbl>
              <a:tblPr/>
              <a:tblGrid>
                <a:gridCol w="1333500"/>
                <a:gridCol w="1382713"/>
                <a:gridCol w="1735137"/>
                <a:gridCol w="1284288"/>
                <a:gridCol w="2112962"/>
              </a:tblGrid>
              <a:tr h="762000">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endParaRPr kumimoji="0" lang="en-GB" sz="18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Project</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endParaRPr kumimoji="0" lang="en-GB" sz="18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First Cost</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517525" algn="ctr"/>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Annual</a:t>
                      </a:r>
                      <a:endParaRPr kumimoji="0" lang="en-US" sz="18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Pct val="75000"/>
                        <a:buFontTx/>
                        <a:buNone/>
                        <a:tabLst>
                          <a:tab pos="517525" algn="ctr"/>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Benefits</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DD7D7">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Power     Sales</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DD7D7">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517525" algn="ctr"/>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Annual  Operating Costs</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1500">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A</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25,000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1,700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DD7D7">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1,500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DD7D7">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1500">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B</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35,000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DD7D7">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1,800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DD7D7">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250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1500">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C</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50,000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2,450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0DD7D7">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3,600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0DD7D7">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350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7443" name="Text Box 35"/>
          <p:cNvSpPr txBox="1">
            <a:spLocks noChangeArrowheads="1"/>
          </p:cNvSpPr>
          <p:nvPr/>
        </p:nvSpPr>
        <p:spPr bwMode="auto">
          <a:xfrm>
            <a:off x="914400" y="2165350"/>
            <a:ext cx="7848600" cy="925513"/>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r>
              <a:rPr lang="en-GB" b="1"/>
              <a:t>Creek County is examining three alternative plans for a new road into a marsh.  These mutually exclusive plans have different costs and benefits as indicated in the following table ($K).</a:t>
            </a:r>
            <a:endParaRPr lang="en-US" b="1"/>
          </a:p>
        </p:txBody>
      </p:sp>
      <p:sp>
        <p:nvSpPr>
          <p:cNvPr id="17444" name="Text Box 36"/>
          <p:cNvSpPr txBox="1">
            <a:spLocks noChangeArrowheads="1"/>
          </p:cNvSpPr>
          <p:nvPr/>
        </p:nvSpPr>
        <p:spPr bwMode="auto">
          <a:xfrm>
            <a:off x="990600" y="6167438"/>
            <a:ext cx="6931025" cy="376237"/>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r>
              <a:rPr lang="en-GB" b="1" i="1"/>
              <a:t>Each road has an economic life of 50 years, and MARR = 10%.</a:t>
            </a:r>
            <a:endParaRPr lang="en-US" b="1" i="1"/>
          </a:p>
        </p:txBody>
      </p:sp>
      <p:sp>
        <p:nvSpPr>
          <p:cNvPr id="17445" name="Slide Number Placeholder 3"/>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AF30D33-5727-49E7-8765-E061F95EBCA6}" type="slidenum">
              <a:rPr lang="fr-CA" smtClean="0"/>
              <a:pPr eaLnBrk="1" hangingPunct="1"/>
              <a:t>16</a:t>
            </a:fld>
            <a:endParaRPr lang="fr-CA"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18436"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439EFDA9-ECAA-4A99-8169-E55031E89DD4}" type="slidenum">
              <a:rPr lang="fr-CA" smtClean="0"/>
              <a:pPr eaLnBrk="1" hangingPunct="1"/>
              <a:t>17</a:t>
            </a:fld>
            <a:endParaRPr lang="fr-CA" smtClean="0"/>
          </a:p>
        </p:txBody>
      </p:sp>
      <p:sp>
        <p:nvSpPr>
          <p:cNvPr id="18437" name="Rectangle 2"/>
          <p:cNvSpPr>
            <a:spLocks noGrp="1" noChangeArrowheads="1"/>
          </p:cNvSpPr>
          <p:nvPr>
            <p:ph type="title"/>
          </p:nvPr>
        </p:nvSpPr>
        <p:spPr/>
        <p:txBody>
          <a:bodyPr/>
          <a:lstStyle/>
          <a:p>
            <a:pPr eaLnBrk="1" hangingPunct="1"/>
            <a:r>
              <a:rPr lang="en-US" smtClean="0"/>
              <a:t>Questions</a:t>
            </a:r>
          </a:p>
        </p:txBody>
      </p:sp>
      <p:sp>
        <p:nvSpPr>
          <p:cNvPr id="18438" name="Rectangle 3"/>
          <p:cNvSpPr>
            <a:spLocks noGrp="1" noChangeArrowheads="1"/>
          </p:cNvSpPr>
          <p:nvPr>
            <p:ph type="body" idx="1"/>
          </p:nvPr>
        </p:nvSpPr>
        <p:spPr/>
        <p:txBody>
          <a:bodyPr/>
          <a:lstStyle/>
          <a:p>
            <a:pPr marL="533400" indent="-533400" eaLnBrk="1" hangingPunct="1">
              <a:buFont typeface="Wingdings" pitchFamily="2" charset="2"/>
              <a:buNone/>
            </a:pPr>
            <a:r>
              <a:rPr lang="en-GB" smtClean="0"/>
              <a:t>1.	Which projects are acceptable?</a:t>
            </a:r>
          </a:p>
          <a:p>
            <a:pPr marL="533400" indent="-533400" eaLnBrk="1" hangingPunct="1">
              <a:buFont typeface="Wingdings" pitchFamily="2" charset="2"/>
              <a:buNone/>
            </a:pPr>
            <a:r>
              <a:rPr lang="en-GB" smtClean="0"/>
              <a:t>3.	Which project is better (best)?</a:t>
            </a:r>
            <a:endParaRPr lang="en-US"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9"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19460"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D85195F-3FFF-49E1-9B11-545C6F0BAD00}" type="slidenum">
              <a:rPr lang="fr-CA" smtClean="0"/>
              <a:pPr eaLnBrk="1" hangingPunct="1"/>
              <a:t>18</a:t>
            </a:fld>
            <a:endParaRPr lang="fr-CA" smtClean="0"/>
          </a:p>
        </p:txBody>
      </p:sp>
      <p:sp>
        <p:nvSpPr>
          <p:cNvPr id="19461" name="Rectangle 2"/>
          <p:cNvSpPr>
            <a:spLocks noGrp="1" noChangeArrowheads="1"/>
          </p:cNvSpPr>
          <p:nvPr>
            <p:ph type="title"/>
          </p:nvPr>
        </p:nvSpPr>
        <p:spPr/>
        <p:txBody>
          <a:bodyPr/>
          <a:lstStyle/>
          <a:p>
            <a:pPr eaLnBrk="1" hangingPunct="1"/>
            <a:r>
              <a:rPr lang="en-GB" smtClean="0"/>
              <a:t>B/C ratios for projects A, B and C</a:t>
            </a:r>
            <a:br>
              <a:rPr lang="en-GB" smtClean="0"/>
            </a:br>
            <a:endParaRPr lang="en-US" smtClean="0"/>
          </a:p>
        </p:txBody>
      </p:sp>
      <p:sp>
        <p:nvSpPr>
          <p:cNvPr id="19462" name="Rectangle 3"/>
          <p:cNvSpPr>
            <a:spLocks noGrp="1" noChangeArrowheads="1"/>
          </p:cNvSpPr>
          <p:nvPr>
            <p:ph type="body" idx="1"/>
          </p:nvPr>
        </p:nvSpPr>
        <p:spPr/>
        <p:txBody>
          <a:bodyPr/>
          <a:lstStyle/>
          <a:p>
            <a:pPr eaLnBrk="1" hangingPunct="1">
              <a:buFont typeface="Wingdings" pitchFamily="2" charset="2"/>
              <a:buNone/>
            </a:pPr>
            <a:r>
              <a:rPr lang="en-GB" sz="2400" b="1" u="sng" smtClean="0"/>
              <a:t>Project A</a:t>
            </a:r>
            <a:r>
              <a:rPr lang="en-GB" sz="2400" smtClean="0"/>
              <a:t> 	</a:t>
            </a:r>
          </a:p>
          <a:p>
            <a:pPr eaLnBrk="1" hangingPunct="1">
              <a:buFont typeface="Wingdings" pitchFamily="2" charset="2"/>
              <a:buNone/>
            </a:pPr>
            <a:r>
              <a:rPr lang="en-GB" sz="2400" smtClean="0"/>
              <a:t>(B/C) = [1700+1,500] </a:t>
            </a:r>
            <a:r>
              <a:rPr lang="en-GB" sz="2400" smtClean="0">
                <a:latin typeface="Verdana" pitchFamily="34" charset="0"/>
              </a:rPr>
              <a:t>÷ </a:t>
            </a:r>
            <a:r>
              <a:rPr lang="en-GB" sz="2400" smtClean="0"/>
              <a:t>[25,000(A/P,10%,50)+ 200]</a:t>
            </a:r>
          </a:p>
          <a:p>
            <a:pPr eaLnBrk="1" hangingPunct="1">
              <a:buFont typeface="Wingdings" pitchFamily="2" charset="2"/>
              <a:buNone/>
            </a:pPr>
            <a:r>
              <a:rPr lang="en-GB" sz="2400" smtClean="0"/>
              <a:t>		= (3,200 </a:t>
            </a:r>
            <a:r>
              <a:rPr lang="en-GB" sz="2400" smtClean="0">
                <a:latin typeface="Verdana" pitchFamily="34" charset="0"/>
              </a:rPr>
              <a:t>÷ </a:t>
            </a:r>
            <a:r>
              <a:rPr lang="en-GB" sz="2400" smtClean="0"/>
              <a:t>2,721.5) = 1.18 &gt; 1: </a:t>
            </a:r>
            <a:r>
              <a:rPr lang="en-GB" sz="2400" smtClean="0">
                <a:solidFill>
                  <a:schemeClr val="hlink"/>
                </a:solidFill>
              </a:rPr>
              <a:t>valid project</a:t>
            </a:r>
          </a:p>
          <a:p>
            <a:pPr eaLnBrk="1" hangingPunct="1">
              <a:buFont typeface="Wingdings" pitchFamily="2" charset="2"/>
              <a:buNone/>
            </a:pPr>
            <a:r>
              <a:rPr lang="en-GB" sz="2400" b="1" u="sng" smtClean="0"/>
              <a:t>Project B</a:t>
            </a:r>
          </a:p>
          <a:p>
            <a:pPr eaLnBrk="1" hangingPunct="1">
              <a:buFont typeface="Wingdings" pitchFamily="2" charset="2"/>
              <a:buNone/>
            </a:pPr>
            <a:r>
              <a:rPr lang="en-GB" sz="2400" smtClean="0"/>
              <a:t>(B/C) = [2,000+1,800] </a:t>
            </a:r>
            <a:r>
              <a:rPr lang="en-GB" sz="2400" smtClean="0">
                <a:latin typeface="Verdana" pitchFamily="34" charset="0"/>
              </a:rPr>
              <a:t>÷ </a:t>
            </a:r>
            <a:r>
              <a:rPr lang="en-GB" sz="2400" smtClean="0"/>
              <a:t>[35,000(A/P,10%,50)+ 250]</a:t>
            </a:r>
          </a:p>
          <a:p>
            <a:pPr eaLnBrk="1" hangingPunct="1">
              <a:buFont typeface="Wingdings" pitchFamily="2" charset="2"/>
              <a:buNone/>
            </a:pPr>
            <a:r>
              <a:rPr lang="en-GB" sz="2400" smtClean="0"/>
              <a:t>		= (3,800 </a:t>
            </a:r>
            <a:r>
              <a:rPr lang="en-GB" sz="2400" smtClean="0">
                <a:latin typeface="Verdana" pitchFamily="34" charset="0"/>
              </a:rPr>
              <a:t>÷ </a:t>
            </a:r>
            <a:r>
              <a:rPr lang="en-GB" sz="2400" smtClean="0"/>
              <a:t>3,780.1) = 1.005 &gt; 1: </a:t>
            </a:r>
            <a:r>
              <a:rPr lang="en-GB" sz="2400" smtClean="0">
                <a:solidFill>
                  <a:schemeClr val="hlink"/>
                </a:solidFill>
              </a:rPr>
              <a:t>valid project</a:t>
            </a:r>
          </a:p>
          <a:p>
            <a:pPr eaLnBrk="1" hangingPunct="1">
              <a:buFont typeface="Wingdings" pitchFamily="2" charset="2"/>
              <a:buNone/>
            </a:pPr>
            <a:r>
              <a:rPr lang="en-GB" sz="2400" b="1" u="sng" smtClean="0"/>
              <a:t>Project C</a:t>
            </a:r>
          </a:p>
          <a:p>
            <a:pPr eaLnBrk="1" hangingPunct="1">
              <a:buFont typeface="Wingdings" pitchFamily="2" charset="2"/>
              <a:buNone/>
            </a:pPr>
            <a:r>
              <a:rPr lang="en-GB" sz="2400" smtClean="0"/>
              <a:t>(B/C) = [3,600+2,450] </a:t>
            </a:r>
            <a:r>
              <a:rPr lang="en-GB" sz="2400" smtClean="0">
                <a:latin typeface="Verdana" pitchFamily="34" charset="0"/>
              </a:rPr>
              <a:t>÷ </a:t>
            </a:r>
            <a:r>
              <a:rPr lang="en-GB" sz="2400" smtClean="0"/>
              <a:t>[50,000(A/P,10%,50)+ 350]</a:t>
            </a:r>
          </a:p>
          <a:p>
            <a:pPr eaLnBrk="1" hangingPunct="1">
              <a:buFont typeface="Wingdings" pitchFamily="2" charset="2"/>
              <a:buNone/>
            </a:pPr>
            <a:r>
              <a:rPr lang="en-GB" sz="2400" smtClean="0"/>
              <a:t>		= (6,050 </a:t>
            </a:r>
            <a:r>
              <a:rPr lang="en-GB" sz="2400" smtClean="0">
                <a:latin typeface="Verdana" pitchFamily="34" charset="0"/>
              </a:rPr>
              <a:t>÷ </a:t>
            </a:r>
            <a:r>
              <a:rPr lang="en-GB" sz="2400" smtClean="0"/>
              <a:t>5,393) = 1.12 &gt; 1: </a:t>
            </a:r>
            <a:r>
              <a:rPr lang="en-GB" sz="2400" smtClean="0">
                <a:solidFill>
                  <a:schemeClr val="hlink"/>
                </a:solidFill>
              </a:rPr>
              <a:t>valid project</a:t>
            </a:r>
            <a:endParaRPr lang="en-US" sz="2400" smtClean="0">
              <a:solidFill>
                <a:schemeClr val="hlink"/>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0484"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B238D1C4-7472-4F8E-92FD-E2415E72753A}" type="slidenum">
              <a:rPr lang="fr-CA" smtClean="0"/>
              <a:pPr eaLnBrk="1" hangingPunct="1"/>
              <a:t>19</a:t>
            </a:fld>
            <a:endParaRPr lang="fr-CA" smtClean="0"/>
          </a:p>
        </p:txBody>
      </p:sp>
      <p:sp>
        <p:nvSpPr>
          <p:cNvPr id="20485" name="Rectangle 2"/>
          <p:cNvSpPr>
            <a:spLocks noGrp="1" noChangeArrowheads="1"/>
          </p:cNvSpPr>
          <p:nvPr>
            <p:ph type="title"/>
          </p:nvPr>
        </p:nvSpPr>
        <p:spPr/>
        <p:txBody>
          <a:bodyPr/>
          <a:lstStyle/>
          <a:p>
            <a:pPr eaLnBrk="1" hangingPunct="1"/>
            <a:r>
              <a:rPr lang="en-US" smtClean="0"/>
              <a:t>Acceptable Independent Projects?</a:t>
            </a:r>
          </a:p>
        </p:txBody>
      </p:sp>
      <p:sp>
        <p:nvSpPr>
          <p:cNvPr id="20486" name="Rectangle 3"/>
          <p:cNvSpPr>
            <a:spLocks noGrp="1" noChangeArrowheads="1"/>
          </p:cNvSpPr>
          <p:nvPr>
            <p:ph type="body" idx="1"/>
          </p:nvPr>
        </p:nvSpPr>
        <p:spPr/>
        <p:txBody>
          <a:bodyPr/>
          <a:lstStyle/>
          <a:p>
            <a:pPr eaLnBrk="1" hangingPunct="1"/>
            <a:r>
              <a:rPr lang="en-US" smtClean="0"/>
              <a:t>In the absence of capital rationing (i.e., the potential investor has sufficient funds to develop the three projects), select projects A, B and C</a:t>
            </a:r>
          </a:p>
        </p:txBody>
      </p:sp>
      <p:graphicFrame>
        <p:nvGraphicFramePr>
          <p:cNvPr id="20487" name="Object 4">
            <a:hlinkClick r:id="" action="ppaction://ole?verb=0"/>
          </p:cNvPr>
          <p:cNvGraphicFramePr>
            <a:graphicFrameLocks/>
          </p:cNvGraphicFramePr>
          <p:nvPr/>
        </p:nvGraphicFramePr>
        <p:xfrm>
          <a:off x="2362200" y="4343400"/>
          <a:ext cx="3733800" cy="1143000"/>
        </p:xfrm>
        <a:graphic>
          <a:graphicData uri="http://schemas.openxmlformats.org/presentationml/2006/ole">
            <mc:AlternateContent xmlns:mc="http://schemas.openxmlformats.org/markup-compatibility/2006">
              <mc:Choice xmlns:v="urn:schemas-microsoft-com:vml" Requires="v">
                <p:oleObj spid="_x0000_s20499" name="Clip" r:id="rId3" imgW="1755902" imgH="1381901" progId="MS_ClipArt_Gallery.2">
                  <p:embed/>
                </p:oleObj>
              </mc:Choice>
              <mc:Fallback>
                <p:oleObj name="Clip" r:id="rId3" imgW="1755902" imgH="1381901" progId="MS_ClipArt_Gallery.2">
                  <p:embed/>
                  <p:pic>
                    <p:nvPicPr>
                      <p:cNvPr id="0" name="Objec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4343400"/>
                        <a:ext cx="3733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1508"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2CB04518-75A7-431F-8EEC-FB2AD3FD342A}" type="slidenum">
              <a:rPr lang="fr-CA" smtClean="0"/>
              <a:pPr eaLnBrk="1" hangingPunct="1"/>
              <a:t>20</a:t>
            </a:fld>
            <a:endParaRPr lang="fr-CA" smtClean="0"/>
          </a:p>
        </p:txBody>
      </p:sp>
      <p:sp>
        <p:nvSpPr>
          <p:cNvPr id="21509" name="Rectangle 2"/>
          <p:cNvSpPr>
            <a:spLocks noGrp="1" noChangeArrowheads="1"/>
          </p:cNvSpPr>
          <p:nvPr>
            <p:ph type="title"/>
          </p:nvPr>
        </p:nvSpPr>
        <p:spPr/>
        <p:txBody>
          <a:bodyPr/>
          <a:lstStyle/>
          <a:p>
            <a:pPr eaLnBrk="1" hangingPunct="1"/>
            <a:r>
              <a:rPr lang="en-GB" smtClean="0"/>
              <a:t>Determine the incremental B/C ratio between projects A and B</a:t>
            </a:r>
            <a:endParaRPr lang="en-US" smtClean="0"/>
          </a:p>
        </p:txBody>
      </p:sp>
      <p:sp>
        <p:nvSpPr>
          <p:cNvPr id="21510" name="Rectangle 3"/>
          <p:cNvSpPr>
            <a:spLocks noGrp="1" noChangeArrowheads="1"/>
          </p:cNvSpPr>
          <p:nvPr>
            <p:ph type="body" idx="1"/>
          </p:nvPr>
        </p:nvSpPr>
        <p:spPr/>
        <p:txBody>
          <a:bodyPr/>
          <a:lstStyle/>
          <a:p>
            <a:pPr eaLnBrk="1" hangingPunct="1"/>
            <a:r>
              <a:rPr lang="en-GB" smtClean="0"/>
              <a:t>The incremental B/C ratio between projects A &amp; B is (∆B/∆C) </a:t>
            </a:r>
          </a:p>
          <a:p>
            <a:pPr eaLnBrk="1" hangingPunct="1">
              <a:buFont typeface="Wingdings" pitchFamily="2" charset="2"/>
              <a:buNone/>
            </a:pPr>
            <a:r>
              <a:rPr lang="en-GB" smtClean="0"/>
              <a:t>	= (3800 – 3200) </a:t>
            </a:r>
            <a:r>
              <a:rPr lang="en-GB" smtClean="0">
                <a:latin typeface="Verdana" pitchFamily="34" charset="0"/>
              </a:rPr>
              <a:t>÷</a:t>
            </a:r>
            <a:r>
              <a:rPr lang="en-GB" smtClean="0"/>
              <a:t> (3780.1 – 2721.5)</a:t>
            </a:r>
          </a:p>
          <a:p>
            <a:pPr eaLnBrk="1" hangingPunct="1">
              <a:buFont typeface="Wingdings" pitchFamily="2" charset="2"/>
              <a:buNone/>
            </a:pPr>
            <a:r>
              <a:rPr lang="en-GB" smtClean="0"/>
              <a:t>	= 2850 </a:t>
            </a:r>
            <a:r>
              <a:rPr lang="en-GB" smtClean="0">
                <a:latin typeface="Verdana" pitchFamily="34" charset="0"/>
              </a:rPr>
              <a:t>÷ </a:t>
            </a:r>
            <a:r>
              <a:rPr lang="en-GB" smtClean="0"/>
              <a:t>2671.5</a:t>
            </a:r>
          </a:p>
          <a:p>
            <a:pPr eaLnBrk="1" hangingPunct="1">
              <a:buFont typeface="Wingdings" pitchFamily="2" charset="2"/>
              <a:buNone/>
            </a:pPr>
            <a:r>
              <a:rPr lang="en-GB" smtClean="0"/>
              <a:t>	= 0.57 </a:t>
            </a:r>
            <a:r>
              <a:rPr lang="en-US" smtClean="0"/>
              <a:t>&lt;</a:t>
            </a:r>
            <a:r>
              <a:rPr lang="en-GB" smtClean="0"/>
              <a:t> 1</a:t>
            </a:r>
            <a:endParaRPr lang="en-GB" u="sng" smtClean="0"/>
          </a:p>
          <a:p>
            <a:pPr eaLnBrk="1" hangingPunct="1"/>
            <a:r>
              <a:rPr lang="en-GB" u="sng" smtClean="0"/>
              <a:t>Decision</a:t>
            </a:r>
            <a:r>
              <a:rPr lang="en-GB" smtClean="0"/>
              <a:t>: Select project A (i.e., the smaller project)</a:t>
            </a:r>
            <a:endParaRPr lang="en-US"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2532"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1D4EDFB-CABC-43FD-B388-E36100F9CFA7}" type="slidenum">
              <a:rPr lang="fr-CA" smtClean="0"/>
              <a:pPr eaLnBrk="1" hangingPunct="1"/>
              <a:t>21</a:t>
            </a:fld>
            <a:endParaRPr lang="fr-CA" smtClean="0"/>
          </a:p>
        </p:txBody>
      </p:sp>
      <p:sp>
        <p:nvSpPr>
          <p:cNvPr id="22533" name="Rectangle 2"/>
          <p:cNvSpPr>
            <a:spLocks noGrp="1" noChangeArrowheads="1"/>
          </p:cNvSpPr>
          <p:nvPr>
            <p:ph type="title"/>
          </p:nvPr>
        </p:nvSpPr>
        <p:spPr/>
        <p:txBody>
          <a:bodyPr/>
          <a:lstStyle/>
          <a:p>
            <a:pPr eaLnBrk="1" hangingPunct="1"/>
            <a:r>
              <a:rPr lang="en-GB" smtClean="0"/>
              <a:t>Determine the incremental B/C ratio between projects A and C</a:t>
            </a:r>
            <a:endParaRPr lang="en-US" smtClean="0"/>
          </a:p>
        </p:txBody>
      </p:sp>
      <p:sp>
        <p:nvSpPr>
          <p:cNvPr id="22534" name="Rectangle 3"/>
          <p:cNvSpPr>
            <a:spLocks noGrp="1" noChangeArrowheads="1"/>
          </p:cNvSpPr>
          <p:nvPr>
            <p:ph type="body" idx="1"/>
          </p:nvPr>
        </p:nvSpPr>
        <p:spPr/>
        <p:txBody>
          <a:bodyPr/>
          <a:lstStyle/>
          <a:p>
            <a:pPr eaLnBrk="1" hangingPunct="1">
              <a:lnSpc>
                <a:spcPct val="90000"/>
              </a:lnSpc>
            </a:pPr>
            <a:r>
              <a:rPr lang="en-GB" smtClean="0"/>
              <a:t>The incremental B/C ratio between projects C &amp; A is (∆B/∆C) </a:t>
            </a:r>
          </a:p>
          <a:p>
            <a:pPr eaLnBrk="1" hangingPunct="1">
              <a:lnSpc>
                <a:spcPct val="90000"/>
              </a:lnSpc>
              <a:buFont typeface="Wingdings" pitchFamily="2" charset="2"/>
              <a:buNone/>
            </a:pPr>
            <a:r>
              <a:rPr lang="en-GB" smtClean="0"/>
              <a:t>	= (6050 – 3200) </a:t>
            </a:r>
            <a:r>
              <a:rPr lang="en-GB" smtClean="0">
                <a:latin typeface="Verdana" pitchFamily="34" charset="0"/>
              </a:rPr>
              <a:t>÷ </a:t>
            </a:r>
            <a:r>
              <a:rPr lang="en-GB" smtClean="0"/>
              <a:t>(5393 – 2721.5)</a:t>
            </a:r>
          </a:p>
          <a:p>
            <a:pPr eaLnBrk="1" hangingPunct="1">
              <a:lnSpc>
                <a:spcPct val="90000"/>
              </a:lnSpc>
              <a:buFont typeface="Wingdings" pitchFamily="2" charset="2"/>
              <a:buNone/>
            </a:pPr>
            <a:r>
              <a:rPr lang="en-GB" smtClean="0"/>
              <a:t>	= 2850 </a:t>
            </a:r>
            <a:r>
              <a:rPr lang="en-GB" smtClean="0">
                <a:latin typeface="Verdana" pitchFamily="34" charset="0"/>
              </a:rPr>
              <a:t>÷ </a:t>
            </a:r>
            <a:r>
              <a:rPr lang="en-GB" smtClean="0"/>
              <a:t>2671.5</a:t>
            </a:r>
          </a:p>
          <a:p>
            <a:pPr eaLnBrk="1" hangingPunct="1">
              <a:lnSpc>
                <a:spcPct val="90000"/>
              </a:lnSpc>
              <a:buFont typeface="Wingdings" pitchFamily="2" charset="2"/>
              <a:buNone/>
            </a:pPr>
            <a:r>
              <a:rPr lang="en-GB" smtClean="0"/>
              <a:t>	= 1.07 &gt; 1</a:t>
            </a:r>
            <a:endParaRPr lang="en-GB" u="sng" smtClean="0"/>
          </a:p>
          <a:p>
            <a:pPr eaLnBrk="1" hangingPunct="1">
              <a:lnSpc>
                <a:spcPct val="90000"/>
              </a:lnSpc>
              <a:buFont typeface="Wingdings" pitchFamily="2" charset="2"/>
              <a:buNone/>
            </a:pPr>
            <a:r>
              <a:rPr lang="en-GB" smtClean="0"/>
              <a:t>	</a:t>
            </a:r>
            <a:r>
              <a:rPr lang="en-GB" u="sng" smtClean="0"/>
              <a:t>Decision</a:t>
            </a:r>
            <a:r>
              <a:rPr lang="en-GB" smtClean="0"/>
              <a:t>: Select project C (i.e., the larger project) even though Project A has the largest individual B/C ratio (= 1.18)</a:t>
            </a:r>
            <a:endParaRPr lang="en-US"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5" name="Footer Placeholder 5"/>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3556" name="Slide Number Placeholder 6"/>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3A9D236-5696-4A9C-99BC-9E46599D5048}" type="slidenum">
              <a:rPr lang="fr-CA" smtClean="0"/>
              <a:pPr eaLnBrk="1" hangingPunct="1"/>
              <a:t>22</a:t>
            </a:fld>
            <a:endParaRPr lang="fr-CA" smtClean="0"/>
          </a:p>
        </p:txBody>
      </p:sp>
      <p:sp>
        <p:nvSpPr>
          <p:cNvPr id="23557" name="Rectangle 2"/>
          <p:cNvSpPr>
            <a:spLocks noGrp="1" noChangeArrowheads="1"/>
          </p:cNvSpPr>
          <p:nvPr>
            <p:ph type="title"/>
          </p:nvPr>
        </p:nvSpPr>
        <p:spPr/>
        <p:txBody>
          <a:bodyPr/>
          <a:lstStyle/>
          <a:p>
            <a:pPr eaLnBrk="1" hangingPunct="1"/>
            <a:r>
              <a:rPr lang="en-US" smtClean="0"/>
              <a:t>Summary Information</a:t>
            </a:r>
          </a:p>
        </p:txBody>
      </p:sp>
      <p:graphicFrame>
        <p:nvGraphicFramePr>
          <p:cNvPr id="414723" name="Group 3"/>
          <p:cNvGraphicFramePr>
            <a:graphicFrameLocks noGrp="1"/>
          </p:cNvGraphicFramePr>
          <p:nvPr>
            <p:ph type="body" sz="half" idx="1"/>
          </p:nvPr>
        </p:nvGraphicFramePr>
        <p:xfrm>
          <a:off x="914400" y="1600200"/>
          <a:ext cx="3810000" cy="4102101"/>
        </p:xfrm>
        <a:graphic>
          <a:graphicData uri="http://schemas.openxmlformats.org/drawingml/2006/table">
            <a:tbl>
              <a:tblPr/>
              <a:tblGrid>
                <a:gridCol w="828675"/>
                <a:gridCol w="695325"/>
                <a:gridCol w="762000"/>
                <a:gridCol w="722313"/>
                <a:gridCol w="801687"/>
              </a:tblGrid>
              <a:tr h="966788">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endParaRPr kumimoji="0" lang="en-GB" sz="12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Project</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endParaRPr kumimoji="0" lang="en-GB" sz="12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First Cost</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517525" algn="ctr"/>
                        </a:tabLst>
                      </a:pPr>
                      <a:endParaRPr kumimoji="0" lang="en-GB" sz="12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517525" algn="ctr"/>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Annual</a:t>
                      </a:r>
                      <a:endParaRPr kumimoji="0" lang="en-US" sz="12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Pct val="75000"/>
                        <a:buFontTx/>
                        <a:buNone/>
                        <a:tabLst>
                          <a:tab pos="517525" algn="ctr"/>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Benefit</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endParaRPr kumimoji="0" lang="en-GB" sz="12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Power     Sales</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517525" algn="ctr"/>
                        </a:tabLst>
                      </a:pPr>
                      <a:endParaRPr kumimoji="0" lang="en-GB" sz="12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tab pos="517525" algn="ctr"/>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Annual  Costs</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44575">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A</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25,000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1,700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1,500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200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46163">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B</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35,000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2,000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1,800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250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44575">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C</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50,000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2,450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3,600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tab pos="-457200" algn="l"/>
                        </a:tabLst>
                      </a:pPr>
                      <a:r>
                        <a:rPr kumimoji="0" lang="en-GB" sz="1200" b="1" i="0" u="none" strike="noStrike" cap="none" normalizeH="0" baseline="0" smtClean="0">
                          <a:ln>
                            <a:noFill/>
                          </a:ln>
                          <a:solidFill>
                            <a:schemeClr val="tx1"/>
                          </a:solidFill>
                          <a:effectLst/>
                          <a:latin typeface="Arial" pitchFamily="34" charset="0"/>
                          <a:cs typeface="Times New Roman" pitchFamily="18" charset="0"/>
                        </a:rPr>
                        <a:t>350</a:t>
                      </a:r>
                      <a:endParaRPr kumimoji="0" lang="en-GB" sz="12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414755" name="Group 35"/>
          <p:cNvGraphicFramePr>
            <a:graphicFrameLocks noGrp="1"/>
          </p:cNvGraphicFramePr>
          <p:nvPr>
            <p:ph type="body" sz="half" idx="2"/>
          </p:nvPr>
        </p:nvGraphicFramePr>
        <p:xfrm>
          <a:off x="4876800" y="1600200"/>
          <a:ext cx="3014663" cy="4049714"/>
        </p:xfrm>
        <a:graphic>
          <a:graphicData uri="http://schemas.openxmlformats.org/drawingml/2006/table">
            <a:tbl>
              <a:tblPr/>
              <a:tblGrid>
                <a:gridCol w="687388"/>
                <a:gridCol w="720725"/>
                <a:gridCol w="762000"/>
                <a:gridCol w="844550"/>
              </a:tblGrid>
              <a:tr h="1023938">
                <a:tc gridSpan="4">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GB" sz="1600" b="1" i="0" u="sng" strike="noStrike" cap="none" normalizeH="0" baseline="0" smtClean="0">
                          <a:ln>
                            <a:noFill/>
                          </a:ln>
                          <a:solidFill>
                            <a:schemeClr val="tx1"/>
                          </a:solidFill>
                          <a:effectLst/>
                          <a:latin typeface="Arial" pitchFamily="34" charset="0"/>
                          <a:cs typeface="Times New Roman" pitchFamily="18" charset="0"/>
                        </a:rPr>
                        <a:t>B/C RATIOS (%)</a:t>
                      </a:r>
                      <a:endParaRPr kumimoji="0" lang="en-US" sz="1600" b="1" i="0" u="sng" strike="noStrike" cap="none" normalizeH="0" baseline="0" smtClean="0">
                        <a:ln>
                          <a:noFill/>
                        </a:ln>
                        <a:solidFill>
                          <a:schemeClr val="tx1"/>
                        </a:solidFill>
                        <a:effectLst/>
                        <a:latin typeface="Arial"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Pct val="75000"/>
                        <a:buFontTx/>
                        <a:buNone/>
                        <a:tabLst/>
                      </a:pPr>
                      <a:endParaRPr kumimoji="0" lang="en-GB" sz="1800" b="1" i="0" u="sng" strike="noStrike" cap="none" normalizeH="0" baseline="0" smtClean="0">
                        <a:ln>
                          <a:noFill/>
                        </a:ln>
                        <a:solidFill>
                          <a:schemeClr val="tx1"/>
                        </a:solidFill>
                        <a:effectLst/>
                        <a:latin typeface="Arial"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Pct val="75000"/>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             A         B         C</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635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hMerge="1">
                  <a:txBody>
                    <a:bodyPr/>
                    <a:lstStyle/>
                    <a:p>
                      <a:endParaRPr lang="fr-CA"/>
                    </a:p>
                  </a:txBody>
                  <a:tcPr/>
                </a:tc>
                <a:tc hMerge="1">
                  <a:txBody>
                    <a:bodyPr/>
                    <a:lstStyle/>
                    <a:p>
                      <a:endParaRPr lang="fr-CA"/>
                    </a:p>
                  </a:txBody>
                  <a:tcPr/>
                </a:tc>
                <a:tc hMerge="1">
                  <a:txBody>
                    <a:bodyPr/>
                    <a:lstStyle/>
                    <a:p>
                      <a:endParaRPr lang="fr-CA"/>
                    </a:p>
                  </a:txBody>
                  <a:tcPr/>
                </a:tc>
              </a:tr>
              <a:tr h="966788">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n-US" sz="18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A</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fr-CA" sz="1400" b="1" i="0" u="none" strike="noStrike" cap="none" normalizeH="0" baseline="0" smtClean="0">
                          <a:ln>
                            <a:noFill/>
                          </a:ln>
                          <a:solidFill>
                            <a:schemeClr val="tx1"/>
                          </a:solidFill>
                          <a:effectLst/>
                          <a:latin typeface="Arial" pitchFamily="34" charset="0"/>
                          <a:cs typeface="Arial" pitchFamily="34" charset="0"/>
                        </a:rPr>
                        <a:t>0.57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fr-CA" sz="1400" b="1" i="0" u="none" strike="noStrike" cap="none" normalizeH="0" baseline="0" smtClean="0">
                          <a:ln>
                            <a:noFill/>
                          </a:ln>
                          <a:solidFill>
                            <a:schemeClr val="tx1"/>
                          </a:solidFill>
                          <a:effectLst/>
                          <a:latin typeface="Arial" pitchFamily="34" charset="0"/>
                          <a:cs typeface="Arial" pitchFamily="34" charset="0"/>
                        </a:rPr>
                        <a:t>1.07</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r>
              <a:tr h="1030288">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endParaRPr kumimoji="0" lang="en-US" sz="1800" b="1" i="0" u="none" strike="noStrike" cap="none" normalizeH="0" baseline="0" smtClean="0">
                        <a:ln>
                          <a:noFill/>
                        </a:ln>
                        <a:solidFill>
                          <a:schemeClr val="tx1"/>
                        </a:solidFill>
                        <a:effectLst/>
                        <a:latin typeface="Arial" pitchFamily="34" charset="0"/>
                        <a:ea typeface="Times New Roman" pitchFamily="18" charset="0"/>
                        <a:cs typeface="Courier"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800" b="1" i="0" u="none" strike="noStrike" cap="none" normalizeH="0" baseline="0" smtClean="0">
                          <a:ln>
                            <a:noFill/>
                          </a:ln>
                          <a:solidFill>
                            <a:schemeClr val="tx1"/>
                          </a:solidFill>
                          <a:effectLst/>
                          <a:latin typeface="Arial" pitchFamily="34" charset="0"/>
                          <a:ea typeface="Times New Roman" pitchFamily="18" charset="0"/>
                          <a:cs typeface="Courier" charset="0"/>
                        </a:rPr>
                        <a:t>B</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0.57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1.01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fr-CA" sz="3600" b="1" i="0" u="none" strike="noStrike" cap="none" normalizeH="0" baseline="0" smtClean="0">
                          <a:ln>
                            <a:noFill/>
                          </a:ln>
                          <a:solidFill>
                            <a:schemeClr val="tx1"/>
                          </a:solidFill>
                          <a:effectLst/>
                          <a:latin typeface="Arial" pitchFamily="34" charset="0"/>
                          <a:cs typeface="Arial" pitchFamily="34" charset="0"/>
                        </a:rPr>
                        <a:t>?</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r>
              <a:tr h="1028700">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endParaRPr kumimoji="0" lang="en-US" sz="1800" b="1" i="0" u="none" strike="noStrike" cap="none" normalizeH="0" baseline="0" smtClean="0">
                        <a:ln>
                          <a:noFill/>
                        </a:ln>
                        <a:solidFill>
                          <a:schemeClr val="tx1"/>
                        </a:solidFill>
                        <a:effectLst/>
                        <a:latin typeface="Arial" pitchFamily="34" charset="0"/>
                        <a:ea typeface="Times New Roman" pitchFamily="18" charset="0"/>
                        <a:cs typeface="Courier"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800" b="1" i="0" u="none" strike="noStrike" cap="none" normalizeH="0" baseline="0" smtClean="0">
                          <a:ln>
                            <a:noFill/>
                          </a:ln>
                          <a:solidFill>
                            <a:schemeClr val="tx1"/>
                          </a:solidFill>
                          <a:effectLst/>
                          <a:latin typeface="Arial" pitchFamily="34" charset="0"/>
                          <a:ea typeface="Times New Roman" pitchFamily="18" charset="0"/>
                          <a:cs typeface="Courier" charset="0"/>
                        </a:rPr>
                        <a:t>C</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endPar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1.07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fr-CA" sz="3600" b="1" i="0" u="none" strike="noStrike" cap="none" normalizeH="0" baseline="0" smtClean="0">
                          <a:ln>
                            <a:noFill/>
                          </a:ln>
                          <a:solidFill>
                            <a:schemeClr val="tx1"/>
                          </a:solidFill>
                          <a:effectLst/>
                          <a:latin typeface="Arial" pitchFamily="34" charset="0"/>
                          <a:cs typeface="Arial" pitchFamily="34"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en-US"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1.12</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EBF86E">
                        <a:alpha val="50000"/>
                      </a:srgbClr>
                    </a:solidFill>
                  </a:tcPr>
                </a:tc>
              </a:tr>
            </a:tbl>
          </a:graphicData>
        </a:graphic>
      </p:graphicFrame>
      <p:sp>
        <p:nvSpPr>
          <p:cNvPr id="23614" name="Line 59"/>
          <p:cNvSpPr>
            <a:spLocks noChangeShapeType="1"/>
          </p:cNvSpPr>
          <p:nvPr/>
        </p:nvSpPr>
        <p:spPr bwMode="auto">
          <a:xfrm flipV="1">
            <a:off x="5943600" y="3048000"/>
            <a:ext cx="1371600" cy="1828800"/>
          </a:xfrm>
          <a:prstGeom prst="line">
            <a:avLst/>
          </a:prstGeom>
          <a:noFill/>
          <a:ln w="28575">
            <a:solidFill>
              <a:srgbClr val="00FF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3615" name="Line 60"/>
          <p:cNvSpPr>
            <a:spLocks noChangeShapeType="1"/>
          </p:cNvSpPr>
          <p:nvPr/>
        </p:nvSpPr>
        <p:spPr bwMode="auto">
          <a:xfrm flipV="1">
            <a:off x="6096000" y="3276600"/>
            <a:ext cx="381000" cy="533400"/>
          </a:xfrm>
          <a:prstGeom prst="line">
            <a:avLst/>
          </a:prstGeom>
          <a:noFill/>
          <a:ln w="28575">
            <a:solidFill>
              <a:srgbClr val="33CCCC"/>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9"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4580"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2252FE7-A203-4DB1-BA7C-71E0DB5E63E5}" type="slidenum">
              <a:rPr lang="fr-CA" smtClean="0"/>
              <a:pPr eaLnBrk="1" hangingPunct="1"/>
              <a:t>23</a:t>
            </a:fld>
            <a:endParaRPr lang="fr-CA" smtClean="0"/>
          </a:p>
        </p:txBody>
      </p:sp>
      <p:sp>
        <p:nvSpPr>
          <p:cNvPr id="24581" name="Rectangle 2"/>
          <p:cNvSpPr>
            <a:spLocks noGrp="1" noChangeArrowheads="1"/>
          </p:cNvSpPr>
          <p:nvPr>
            <p:ph type="title"/>
          </p:nvPr>
        </p:nvSpPr>
        <p:spPr/>
        <p:txBody>
          <a:bodyPr/>
          <a:lstStyle/>
          <a:p>
            <a:pPr eaLnBrk="1" hangingPunct="1"/>
            <a:r>
              <a:rPr lang="en-GB" smtClean="0"/>
              <a:t>Which project is best?</a:t>
            </a:r>
            <a:endParaRPr lang="en-US" smtClean="0"/>
          </a:p>
        </p:txBody>
      </p:sp>
      <p:sp>
        <p:nvSpPr>
          <p:cNvPr id="24582" name="Rectangle 3"/>
          <p:cNvSpPr>
            <a:spLocks noGrp="1" noChangeArrowheads="1"/>
          </p:cNvSpPr>
          <p:nvPr>
            <p:ph type="body" idx="1"/>
          </p:nvPr>
        </p:nvSpPr>
        <p:spPr/>
        <p:txBody>
          <a:bodyPr/>
          <a:lstStyle/>
          <a:p>
            <a:pPr eaLnBrk="1" hangingPunct="1">
              <a:lnSpc>
                <a:spcPct val="90000"/>
              </a:lnSpc>
              <a:buFont typeface="Wingdings" pitchFamily="2" charset="2"/>
              <a:buNone/>
            </a:pPr>
            <a:endParaRPr lang="en-GB" dirty="0" smtClean="0"/>
          </a:p>
          <a:p>
            <a:pPr eaLnBrk="1" hangingPunct="1">
              <a:lnSpc>
                <a:spcPct val="90000"/>
              </a:lnSpc>
              <a:buFont typeface="Wingdings" pitchFamily="2" charset="2"/>
              <a:buNone/>
            </a:pPr>
            <a:r>
              <a:rPr lang="en-GB" sz="4800" dirty="0" smtClean="0">
                <a:solidFill>
                  <a:schemeClr val="folHlink"/>
                </a:solidFill>
              </a:rPr>
              <a:t>	</a:t>
            </a:r>
            <a:r>
              <a:rPr lang="en-GB" sz="3600" dirty="0" smtClean="0"/>
              <a:t>Based on the incremental method for mutually exclusive projects, Project C is the best project.</a:t>
            </a:r>
            <a:endParaRPr lang="en-US" sz="3600"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3" name="Footer Placeholder 3"/>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5604" name="Slide Number Placeholder 4"/>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57FEAA2-5B9D-47C6-98C7-3FA3DE5FD267}" type="slidenum">
              <a:rPr lang="fr-CA" smtClean="0"/>
              <a:pPr eaLnBrk="1" hangingPunct="1"/>
              <a:t>24</a:t>
            </a:fld>
            <a:endParaRPr lang="fr-CA" smtClean="0"/>
          </a:p>
        </p:txBody>
      </p:sp>
      <p:sp>
        <p:nvSpPr>
          <p:cNvPr id="25605" name="Rectangle 2"/>
          <p:cNvSpPr>
            <a:spLocks noGrp="1" noChangeArrowheads="1"/>
          </p:cNvSpPr>
          <p:nvPr>
            <p:ph type="title"/>
          </p:nvPr>
        </p:nvSpPr>
        <p:spPr/>
        <p:txBody>
          <a:bodyPr/>
          <a:lstStyle/>
          <a:p>
            <a:pPr eaLnBrk="1" hangingPunct="1"/>
            <a:r>
              <a:rPr lang="en-US" smtClean="0"/>
              <a:t>Example</a:t>
            </a:r>
          </a:p>
        </p:txBody>
      </p:sp>
      <p:graphicFrame>
        <p:nvGraphicFramePr>
          <p:cNvPr id="416771" name="Group 3"/>
          <p:cNvGraphicFramePr>
            <a:graphicFrameLocks noGrp="1"/>
          </p:cNvGraphicFramePr>
          <p:nvPr/>
        </p:nvGraphicFramePr>
        <p:xfrm>
          <a:off x="990600" y="1524000"/>
          <a:ext cx="7315200" cy="4495802"/>
        </p:xfrm>
        <a:graphic>
          <a:graphicData uri="http://schemas.openxmlformats.org/drawingml/2006/table">
            <a:tbl>
              <a:tblPr/>
              <a:tblGrid>
                <a:gridCol w="1055688"/>
                <a:gridCol w="1054100"/>
                <a:gridCol w="1195387"/>
                <a:gridCol w="914400"/>
                <a:gridCol w="844550"/>
                <a:gridCol w="984250"/>
                <a:gridCol w="1266825"/>
              </a:tblGrid>
              <a:tr h="1060450">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endParaRPr kumimoji="0" lang="en-GB" sz="14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endParaRPr kumimoji="0" lang="en-GB" sz="14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Project</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endParaRPr kumimoji="0" lang="en-GB" sz="14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FIRST</a:t>
                      </a:r>
                      <a:endParaRPr kumimoji="0" lang="en-US" sz="14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Pct val="75000"/>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COST (M$)</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endParaRPr kumimoji="0" lang="en-GB" sz="14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endParaRPr kumimoji="0" lang="en-GB" sz="14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Individual</a:t>
                      </a:r>
                      <a:endParaRPr kumimoji="0" lang="en-US" sz="14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Pct val="75000"/>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B/C Ratio</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GB" sz="1600" b="1" i="0" u="sng" strike="noStrike" cap="none" normalizeH="0" baseline="0" smtClean="0">
                          <a:ln>
                            <a:noFill/>
                          </a:ln>
                          <a:solidFill>
                            <a:schemeClr val="tx1"/>
                          </a:solidFill>
                          <a:effectLst/>
                          <a:latin typeface="Arial" pitchFamily="34" charset="0"/>
                          <a:cs typeface="Times New Roman" pitchFamily="18" charset="0"/>
                        </a:rPr>
                        <a:t>INCREMENTAL B/C RATIOS</a:t>
                      </a:r>
                      <a:endParaRPr kumimoji="0" lang="en-US" sz="1600" b="1" i="0" u="sng" strike="noStrike" cap="none" normalizeH="0" baseline="0" smtClean="0">
                        <a:ln>
                          <a:noFill/>
                        </a:ln>
                        <a:solidFill>
                          <a:schemeClr val="tx1"/>
                        </a:solidFill>
                        <a:effectLst/>
                        <a:latin typeface="Arial"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Pct val="75000"/>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    </a:t>
                      </a:r>
                      <a:r>
                        <a:rPr kumimoji="0" lang="en-GB" sz="1800" b="1" i="0" u="sng" strike="noStrike" cap="none" normalizeH="0" baseline="0" smtClean="0">
                          <a:ln>
                            <a:noFill/>
                          </a:ln>
                          <a:solidFill>
                            <a:schemeClr val="tx1"/>
                          </a:solidFill>
                          <a:effectLst/>
                          <a:latin typeface="Arial" pitchFamily="34" charset="0"/>
                          <a:cs typeface="Times New Roman" pitchFamily="18" charset="0"/>
                        </a:rPr>
                        <a:t>A</a:t>
                      </a:r>
                      <a:r>
                        <a:rPr kumimoji="0" lang="en-GB" sz="1800" b="1" i="0" u="none" strike="noStrike" cap="none" normalizeH="0" baseline="0" smtClean="0">
                          <a:ln>
                            <a:noFill/>
                          </a:ln>
                          <a:solidFill>
                            <a:schemeClr val="tx1"/>
                          </a:solidFill>
                          <a:effectLst/>
                          <a:latin typeface="Arial" pitchFamily="34" charset="0"/>
                          <a:cs typeface="Times New Roman" pitchFamily="18" charset="0"/>
                        </a:rPr>
                        <a:t>           </a:t>
                      </a:r>
                      <a:r>
                        <a:rPr kumimoji="0" lang="en-GB" sz="1800" b="1" i="0" u="sng" strike="noStrike" cap="none" normalizeH="0" baseline="0" smtClean="0">
                          <a:ln>
                            <a:noFill/>
                          </a:ln>
                          <a:solidFill>
                            <a:schemeClr val="tx1"/>
                          </a:solidFill>
                          <a:effectLst/>
                          <a:latin typeface="Arial" pitchFamily="34" charset="0"/>
                          <a:cs typeface="Times New Roman" pitchFamily="18" charset="0"/>
                        </a:rPr>
                        <a:t>B</a:t>
                      </a:r>
                      <a:r>
                        <a:rPr kumimoji="0" lang="en-GB" sz="1800" b="1" i="0" u="none" strike="noStrike" cap="none" normalizeH="0" baseline="0" smtClean="0">
                          <a:ln>
                            <a:noFill/>
                          </a:ln>
                          <a:solidFill>
                            <a:schemeClr val="tx1"/>
                          </a:solidFill>
                          <a:effectLst/>
                          <a:latin typeface="Arial" pitchFamily="34" charset="0"/>
                          <a:cs typeface="Times New Roman" pitchFamily="18" charset="0"/>
                        </a:rPr>
                        <a:t>             </a:t>
                      </a:r>
                      <a:r>
                        <a:rPr kumimoji="0" lang="en-GB" sz="1800" b="1" i="0" u="sng" strike="noStrike" cap="none" normalizeH="0" baseline="0" smtClean="0">
                          <a:ln>
                            <a:noFill/>
                          </a:ln>
                          <a:solidFill>
                            <a:schemeClr val="tx1"/>
                          </a:solidFill>
                          <a:effectLst/>
                          <a:latin typeface="Arial" pitchFamily="34" charset="0"/>
                          <a:cs typeface="Times New Roman" pitchFamily="18" charset="0"/>
                        </a:rPr>
                        <a:t>C</a:t>
                      </a:r>
                      <a:r>
                        <a:rPr kumimoji="0" lang="en-GB" sz="1800" b="1" i="0" u="none" strike="noStrike" cap="none" normalizeH="0" baseline="0" smtClean="0">
                          <a:ln>
                            <a:noFill/>
                          </a:ln>
                          <a:solidFill>
                            <a:schemeClr val="tx1"/>
                          </a:solidFill>
                          <a:effectLst/>
                          <a:latin typeface="Arial" pitchFamily="34" charset="0"/>
                          <a:cs typeface="Times New Roman" pitchFamily="18" charset="0"/>
                        </a:rPr>
                        <a:t>              </a:t>
                      </a:r>
                      <a:r>
                        <a:rPr kumimoji="0" lang="en-GB" sz="1800" b="1" i="0" u="sng" strike="noStrike" cap="none" normalizeH="0" baseline="0" smtClean="0">
                          <a:ln>
                            <a:noFill/>
                          </a:ln>
                          <a:solidFill>
                            <a:schemeClr val="tx1"/>
                          </a:solidFill>
                          <a:effectLst/>
                          <a:latin typeface="Arial" pitchFamily="34" charset="0"/>
                          <a:cs typeface="Times New Roman" pitchFamily="18" charset="0"/>
                        </a:rPr>
                        <a:t>D </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c hMerge="1">
                  <a:txBody>
                    <a:bodyPr/>
                    <a:lstStyle/>
                    <a:p>
                      <a:endParaRPr lang="fr-CA"/>
                    </a:p>
                  </a:txBody>
                  <a:tcPr/>
                </a:tc>
                <a:tc hMerge="1">
                  <a:txBody>
                    <a:bodyPr/>
                    <a:lstStyle/>
                    <a:p>
                      <a:endParaRPr lang="fr-CA"/>
                    </a:p>
                  </a:txBody>
                  <a:tcPr/>
                </a:tc>
              </a:tr>
              <a:tr h="757238">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A</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r>
              <a:tr h="757238">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B</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2.7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1.5</a:t>
                      </a: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hlink"/>
                          </a:solidFill>
                          <a:effectLst/>
                          <a:latin typeface="Arial" pitchFamily="34" charset="0"/>
                          <a:ea typeface="Times New Roman" pitchFamily="18" charset="0"/>
                          <a:cs typeface="Courier"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r>
              <a:tr h="757238">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C</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20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0.9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1.2</a:t>
                      </a: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hlink"/>
                          </a:solidFill>
                          <a:effectLst/>
                          <a:latin typeface="Arial" pitchFamily="34" charset="0"/>
                          <a:ea typeface="Times New Roman" pitchFamily="18" charset="0"/>
                          <a:cs typeface="Courier"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r>
              <a:tr h="758825">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D</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29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0.9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1.3</a:t>
                      </a:r>
                    </a:p>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hlink"/>
                          </a:solidFill>
                          <a:effectLst/>
                          <a:latin typeface="Arial" pitchFamily="34" charset="0"/>
                          <a:ea typeface="Times New Roman" pitchFamily="18" charset="0"/>
                          <a:cs typeface="Courier"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endParaRPr kumimoji="0" lang="fr-CA"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06060"/>
                    </a:solidFill>
                  </a:tcPr>
                </a:tc>
              </a:tr>
              <a:tr h="404813">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E</a:t>
                      </a:r>
                    </a:p>
                  </a:txBody>
                  <a:tcPr horzOverflow="overflow">
                    <a:lnL w="635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35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1.1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0.8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0.5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0.8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0" lang="en-US" sz="1400" b="1" i="0" u="none" strike="noStrike" cap="none" normalizeH="0" baseline="0" smtClean="0">
                          <a:ln>
                            <a:noFill/>
                          </a:ln>
                          <a:solidFill>
                            <a:schemeClr val="tx1"/>
                          </a:solidFill>
                          <a:effectLst/>
                          <a:latin typeface="Arial" pitchFamily="34" charset="0"/>
                          <a:ea typeface="Times New Roman" pitchFamily="18" charset="0"/>
                          <a:cs typeface="Courier" charset="0"/>
                        </a:rPr>
                        <a:t>0.9</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6628"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3C88AB2-5271-45A0-A276-79B9498212CD}" type="slidenum">
              <a:rPr lang="fr-CA" smtClean="0"/>
              <a:pPr eaLnBrk="1" hangingPunct="1"/>
              <a:t>25</a:t>
            </a:fld>
            <a:endParaRPr lang="fr-CA" smtClean="0"/>
          </a:p>
        </p:txBody>
      </p:sp>
      <p:sp>
        <p:nvSpPr>
          <p:cNvPr id="26629" name="Rectangle 2"/>
          <p:cNvSpPr>
            <a:spLocks noGrp="1" noChangeArrowheads="1"/>
          </p:cNvSpPr>
          <p:nvPr>
            <p:ph type="title"/>
          </p:nvPr>
        </p:nvSpPr>
        <p:spPr/>
        <p:txBody>
          <a:bodyPr/>
          <a:lstStyle/>
          <a:p>
            <a:pPr eaLnBrk="1" hangingPunct="1"/>
            <a:r>
              <a:rPr lang="en-GB" sz="2800" smtClean="0"/>
              <a:t>Decision for independent projects?</a:t>
            </a:r>
            <a:endParaRPr lang="en-US" sz="2800" smtClean="0"/>
          </a:p>
        </p:txBody>
      </p:sp>
      <p:sp>
        <p:nvSpPr>
          <p:cNvPr id="26630" name="Rectangle 3"/>
          <p:cNvSpPr>
            <a:spLocks noGrp="1" noChangeArrowheads="1"/>
          </p:cNvSpPr>
          <p:nvPr>
            <p:ph type="body" idx="1"/>
          </p:nvPr>
        </p:nvSpPr>
        <p:spPr/>
        <p:txBody>
          <a:bodyPr/>
          <a:lstStyle/>
          <a:p>
            <a:pPr eaLnBrk="1" hangingPunct="1">
              <a:buFont typeface="Wingdings" pitchFamily="2" charset="2"/>
              <a:buNone/>
            </a:pPr>
            <a:r>
              <a:rPr lang="en-GB" sz="3600" smtClean="0"/>
              <a:t>If A, B, C, D and E are independent</a:t>
            </a:r>
          </a:p>
          <a:p>
            <a:pPr eaLnBrk="1" hangingPunct="1">
              <a:buFont typeface="Wingdings" pitchFamily="2" charset="2"/>
              <a:buNone/>
            </a:pPr>
            <a:r>
              <a:rPr lang="en-GB" sz="3600" smtClean="0"/>
              <a:t>(without capital rationing), select all</a:t>
            </a:r>
          </a:p>
          <a:p>
            <a:pPr eaLnBrk="1" hangingPunct="1">
              <a:buFont typeface="Wingdings" pitchFamily="2" charset="2"/>
              <a:buNone/>
            </a:pPr>
            <a:r>
              <a:rPr lang="en-GB" sz="3600" smtClean="0"/>
              <a:t>projects (all B/C ratios &gt; 1)</a:t>
            </a:r>
          </a:p>
          <a:p>
            <a:pPr eaLnBrk="1" hangingPunct="1">
              <a:buFont typeface="Wingdings" pitchFamily="2" charset="2"/>
              <a:buNone/>
            </a:pPr>
            <a:endParaRPr lang="en-GB" sz="3600" smtClean="0"/>
          </a:p>
        </p:txBody>
      </p:sp>
      <p:pic>
        <p:nvPicPr>
          <p:cNvPr id="26631" name="Picture 4"/>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9400" y="4953000"/>
            <a:ext cx="34290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7652"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4F5A3EA-5F1F-4D0E-8A00-6BC98DD3E665}" type="slidenum">
              <a:rPr lang="fr-CA" smtClean="0"/>
              <a:pPr eaLnBrk="1" hangingPunct="1"/>
              <a:t>26</a:t>
            </a:fld>
            <a:endParaRPr lang="fr-CA" smtClean="0"/>
          </a:p>
        </p:txBody>
      </p:sp>
      <p:sp>
        <p:nvSpPr>
          <p:cNvPr id="27653" name="Rectangle 2"/>
          <p:cNvSpPr>
            <a:spLocks noGrp="1" noChangeArrowheads="1"/>
          </p:cNvSpPr>
          <p:nvPr>
            <p:ph type="title"/>
          </p:nvPr>
        </p:nvSpPr>
        <p:spPr/>
        <p:txBody>
          <a:bodyPr/>
          <a:lstStyle/>
          <a:p>
            <a:pPr eaLnBrk="1" hangingPunct="1"/>
            <a:r>
              <a:rPr lang="en-GB" sz="2800" smtClean="0"/>
              <a:t>Decision for mutually exclusive projects?</a:t>
            </a:r>
            <a:endParaRPr lang="en-US" sz="2800" smtClean="0"/>
          </a:p>
        </p:txBody>
      </p:sp>
      <p:sp>
        <p:nvSpPr>
          <p:cNvPr id="27654" name="Rectangle 3"/>
          <p:cNvSpPr>
            <a:spLocks noGrp="1" noChangeArrowheads="1"/>
          </p:cNvSpPr>
          <p:nvPr>
            <p:ph type="body" idx="1"/>
          </p:nvPr>
        </p:nvSpPr>
        <p:spPr/>
        <p:txBody>
          <a:bodyPr/>
          <a:lstStyle/>
          <a:p>
            <a:pPr eaLnBrk="1" hangingPunct="1">
              <a:buFont typeface="Wingdings" pitchFamily="2" charset="2"/>
              <a:buNone/>
            </a:pPr>
            <a:r>
              <a:rPr lang="en-GB" sz="3600" smtClean="0"/>
              <a:t>If A, B, C, D and E are mutually</a:t>
            </a:r>
          </a:p>
          <a:p>
            <a:pPr eaLnBrk="1" hangingPunct="1">
              <a:buFont typeface="Wingdings" pitchFamily="2" charset="2"/>
              <a:buNone/>
            </a:pPr>
            <a:r>
              <a:rPr lang="en-GB" sz="3600" smtClean="0"/>
              <a:t>exclusive projects, select project D.</a:t>
            </a:r>
          </a:p>
          <a:p>
            <a:pPr algn="ctr" eaLnBrk="1" hangingPunct="1">
              <a:buFont typeface="Wingdings" pitchFamily="2" charset="2"/>
              <a:buNone/>
            </a:pPr>
            <a:endParaRPr lang="en-GB" sz="3600" smtClean="0"/>
          </a:p>
        </p:txBody>
      </p:sp>
      <p:pic>
        <p:nvPicPr>
          <p:cNvPr id="27655" name="Picture 4"/>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9400" y="3352800"/>
            <a:ext cx="3429000"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8676"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59FF600-B71F-4252-9ADF-0AC765DBD8BC}" type="slidenum">
              <a:rPr lang="fr-CA" smtClean="0"/>
              <a:pPr eaLnBrk="1" hangingPunct="1"/>
              <a:t>27</a:t>
            </a:fld>
            <a:endParaRPr lang="fr-CA" smtClean="0"/>
          </a:p>
        </p:txBody>
      </p:sp>
      <p:sp>
        <p:nvSpPr>
          <p:cNvPr id="28677" name="Rectangle 2"/>
          <p:cNvSpPr>
            <a:spLocks noGrp="1" noChangeArrowheads="1"/>
          </p:cNvSpPr>
          <p:nvPr>
            <p:ph type="title"/>
          </p:nvPr>
        </p:nvSpPr>
        <p:spPr/>
        <p:txBody>
          <a:bodyPr/>
          <a:lstStyle/>
          <a:p>
            <a:pPr eaLnBrk="1" hangingPunct="1"/>
            <a:r>
              <a:rPr lang="en-US" smtClean="0"/>
              <a:t>Summary Measures:</a:t>
            </a:r>
            <a:br>
              <a:rPr lang="en-US" smtClean="0"/>
            </a:br>
            <a:r>
              <a:rPr lang="en-US" smtClean="0"/>
              <a:t>A Comparison</a:t>
            </a:r>
          </a:p>
        </p:txBody>
      </p:sp>
      <p:sp>
        <p:nvSpPr>
          <p:cNvPr id="28678" name="Rectangle 3"/>
          <p:cNvSpPr>
            <a:spLocks noGrp="1" noChangeArrowheads="1"/>
          </p:cNvSpPr>
          <p:nvPr>
            <p:ph type="body" idx="1"/>
          </p:nvPr>
        </p:nvSpPr>
        <p:spPr/>
        <p:txBody>
          <a:bodyPr/>
          <a:lstStyle/>
          <a:p>
            <a:pPr eaLnBrk="1" hangingPunct="1">
              <a:lnSpc>
                <a:spcPct val="80000"/>
              </a:lnSpc>
            </a:pPr>
            <a:r>
              <a:rPr lang="en-US" sz="2400" smtClean="0"/>
              <a:t>Single sums (PW and FW), annual equivalent (AEW) and ERR methods require fewer calculations than IRR methods</a:t>
            </a:r>
          </a:p>
          <a:p>
            <a:pPr eaLnBrk="1" hangingPunct="1">
              <a:lnSpc>
                <a:spcPct val="80000"/>
              </a:lnSpc>
            </a:pPr>
            <a:r>
              <a:rPr lang="en-US" sz="2400" smtClean="0"/>
              <a:t>In some cases,</a:t>
            </a:r>
          </a:p>
          <a:p>
            <a:pPr lvl="1" eaLnBrk="1" hangingPunct="1">
              <a:lnSpc>
                <a:spcPct val="80000"/>
              </a:lnSpc>
            </a:pPr>
            <a:r>
              <a:rPr lang="en-US" sz="2200" smtClean="0"/>
              <a:t>Decision-makers may be more familiar with annual equivalent analysis </a:t>
            </a:r>
            <a:r>
              <a:rPr lang="en-US" sz="2200" smtClean="0">
                <a:sym typeface="Wingdings" pitchFamily="2" charset="2"/>
              </a:rPr>
              <a:t> </a:t>
            </a:r>
            <a:r>
              <a:rPr lang="en-US" sz="2200" smtClean="0"/>
              <a:t>easier to explain</a:t>
            </a:r>
          </a:p>
          <a:p>
            <a:pPr lvl="1" eaLnBrk="1" hangingPunct="1">
              <a:lnSpc>
                <a:spcPct val="80000"/>
              </a:lnSpc>
            </a:pPr>
            <a:r>
              <a:rPr lang="en-US" sz="2200" smtClean="0"/>
              <a:t>A rate of return method may be easier to explain to people unfamiliar with economic analysis</a:t>
            </a:r>
          </a:p>
          <a:p>
            <a:pPr eaLnBrk="1" hangingPunct="1">
              <a:lnSpc>
                <a:spcPct val="80000"/>
              </a:lnSpc>
            </a:pPr>
            <a:r>
              <a:rPr lang="en-US" sz="2400" smtClean="0"/>
              <a:t>Generally, businesses favour one method over others for a variety of reasons</a:t>
            </a:r>
          </a:p>
          <a:p>
            <a:pPr lvl="1" eaLnBrk="1" hangingPunct="1">
              <a:lnSpc>
                <a:spcPct val="80000"/>
              </a:lnSpc>
            </a:pPr>
            <a:r>
              <a:rPr lang="en-US" sz="2200" smtClean="0"/>
              <a:t>History (been done this way by the corporation for years)</a:t>
            </a:r>
          </a:p>
          <a:p>
            <a:pPr lvl="1" eaLnBrk="1" hangingPunct="1">
              <a:lnSpc>
                <a:spcPct val="80000"/>
              </a:lnSpc>
            </a:pPr>
            <a:r>
              <a:rPr lang="en-US" sz="2200" smtClean="0"/>
              <a:t>Background (training …)</a:t>
            </a:r>
          </a:p>
          <a:p>
            <a:pPr lvl="1" eaLnBrk="1" hangingPunct="1">
              <a:lnSpc>
                <a:spcPct val="80000"/>
              </a:lnSpc>
            </a:pPr>
            <a:r>
              <a:rPr lang="en-US" sz="2200" smtClean="0"/>
              <a:t>Familiarity with competing techniques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29700"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94D24FF-A9E9-456B-87A0-F5AF1CF2B38F}" type="slidenum">
              <a:rPr lang="fr-CA" smtClean="0"/>
              <a:pPr eaLnBrk="1" hangingPunct="1"/>
              <a:t>28</a:t>
            </a:fld>
            <a:endParaRPr lang="fr-CA" smtClean="0"/>
          </a:p>
        </p:txBody>
      </p:sp>
      <p:sp>
        <p:nvSpPr>
          <p:cNvPr id="29701" name="Rectangle 2"/>
          <p:cNvSpPr>
            <a:spLocks noGrp="1" noChangeArrowheads="1"/>
          </p:cNvSpPr>
          <p:nvPr>
            <p:ph type="title"/>
          </p:nvPr>
        </p:nvSpPr>
        <p:spPr/>
        <p:txBody>
          <a:bodyPr/>
          <a:lstStyle/>
          <a:p>
            <a:pPr eaLnBrk="1" hangingPunct="1"/>
            <a:r>
              <a:rPr lang="en-US" smtClean="0"/>
              <a:t>Summary Measures:</a:t>
            </a:r>
            <a:br>
              <a:rPr lang="en-US" smtClean="0"/>
            </a:br>
            <a:r>
              <a:rPr lang="en-US" smtClean="0"/>
              <a:t>A Comparison (cont’d)</a:t>
            </a:r>
          </a:p>
        </p:txBody>
      </p:sp>
      <p:sp>
        <p:nvSpPr>
          <p:cNvPr id="29702" name="Rectangle 3"/>
          <p:cNvSpPr>
            <a:spLocks noGrp="1" noChangeArrowheads="1"/>
          </p:cNvSpPr>
          <p:nvPr>
            <p:ph type="body" idx="1"/>
          </p:nvPr>
        </p:nvSpPr>
        <p:spPr/>
        <p:txBody>
          <a:bodyPr/>
          <a:lstStyle/>
          <a:p>
            <a:pPr marL="533400" indent="-533400" eaLnBrk="1" hangingPunct="1">
              <a:lnSpc>
                <a:spcPct val="90000"/>
              </a:lnSpc>
              <a:buFont typeface="Wingdings" pitchFamily="2" charset="2"/>
              <a:buNone/>
            </a:pPr>
            <a:r>
              <a:rPr lang="en-US" sz="2400" u="sng" smtClean="0"/>
              <a:t>Single Sum</a:t>
            </a:r>
            <a:r>
              <a:rPr lang="en-US" sz="2400" smtClean="0"/>
              <a:t> (Present &amp; Future Worth)</a:t>
            </a:r>
          </a:p>
          <a:p>
            <a:pPr marL="533400" indent="-533400" eaLnBrk="1" hangingPunct="1">
              <a:lnSpc>
                <a:spcPct val="90000"/>
              </a:lnSpc>
              <a:buFont typeface="Wingdings" pitchFamily="2" charset="2"/>
              <a:buAutoNum type="arabicPeriod"/>
            </a:pPr>
            <a:r>
              <a:rPr lang="en-US" sz="2400" smtClean="0"/>
              <a:t>Gives explicit measure of a project’s profit contribution</a:t>
            </a:r>
          </a:p>
          <a:p>
            <a:pPr marL="533400" indent="-533400" eaLnBrk="1" hangingPunct="1">
              <a:lnSpc>
                <a:spcPct val="90000"/>
              </a:lnSpc>
              <a:buFont typeface="Wingdings" pitchFamily="2" charset="2"/>
              <a:buAutoNum type="arabicPeriod"/>
            </a:pPr>
            <a:r>
              <a:rPr lang="en-US" sz="2400" smtClean="0"/>
              <a:t>Makes it difficult to compare projects of different sizes and durations</a:t>
            </a:r>
          </a:p>
          <a:p>
            <a:pPr marL="533400" indent="-533400" eaLnBrk="1" hangingPunct="1">
              <a:lnSpc>
                <a:spcPct val="90000"/>
              </a:lnSpc>
              <a:buFont typeface="Wingdings" pitchFamily="2" charset="2"/>
              <a:buNone/>
            </a:pPr>
            <a:r>
              <a:rPr lang="en-US" sz="2400" u="sng" smtClean="0"/>
              <a:t>Annual Worth (AEW)</a:t>
            </a:r>
            <a:endParaRPr lang="en-US" sz="2400" smtClean="0"/>
          </a:p>
          <a:p>
            <a:pPr marL="533400" indent="-533400" eaLnBrk="1" hangingPunct="1">
              <a:lnSpc>
                <a:spcPct val="90000"/>
              </a:lnSpc>
              <a:buFont typeface="Wingdings" pitchFamily="2" charset="2"/>
              <a:buAutoNum type="arabicPeriod"/>
            </a:pPr>
            <a:r>
              <a:rPr lang="en-US" sz="2400" smtClean="0"/>
              <a:t>Familiarity with cash flow concepts makes interpretation of results easier</a:t>
            </a:r>
          </a:p>
          <a:p>
            <a:pPr marL="533400" indent="-533400" eaLnBrk="1" hangingPunct="1">
              <a:lnSpc>
                <a:spcPct val="90000"/>
              </a:lnSpc>
              <a:buFont typeface="Wingdings" pitchFamily="2" charset="2"/>
              <a:buAutoNum type="arabicPeriod"/>
            </a:pPr>
            <a:r>
              <a:rPr lang="en-US" sz="2400" smtClean="0"/>
              <a:t>Underlying assumption makes the comparison of projects of different sizes more tenuous/questionable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30724"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E23B9659-86F8-42F7-A57D-0ADD81EEE984}" type="slidenum">
              <a:rPr lang="fr-CA" smtClean="0"/>
              <a:pPr eaLnBrk="1" hangingPunct="1"/>
              <a:t>29</a:t>
            </a:fld>
            <a:endParaRPr lang="fr-CA" smtClean="0"/>
          </a:p>
        </p:txBody>
      </p:sp>
      <p:sp>
        <p:nvSpPr>
          <p:cNvPr id="30725" name="Rectangle 2"/>
          <p:cNvSpPr>
            <a:spLocks noGrp="1" noChangeArrowheads="1"/>
          </p:cNvSpPr>
          <p:nvPr>
            <p:ph type="title"/>
          </p:nvPr>
        </p:nvSpPr>
        <p:spPr/>
        <p:txBody>
          <a:bodyPr/>
          <a:lstStyle/>
          <a:p>
            <a:pPr eaLnBrk="1" hangingPunct="1"/>
            <a:r>
              <a:rPr lang="en-US" smtClean="0"/>
              <a:t>Summary Measures:</a:t>
            </a:r>
            <a:br>
              <a:rPr lang="en-US" smtClean="0"/>
            </a:br>
            <a:r>
              <a:rPr lang="en-US" smtClean="0"/>
              <a:t>A Comparison (cont’d)</a:t>
            </a:r>
          </a:p>
        </p:txBody>
      </p:sp>
      <p:sp>
        <p:nvSpPr>
          <p:cNvPr id="30726" name="Rectangle 3"/>
          <p:cNvSpPr>
            <a:spLocks noGrp="1" noChangeArrowheads="1"/>
          </p:cNvSpPr>
          <p:nvPr>
            <p:ph type="body" idx="1"/>
          </p:nvPr>
        </p:nvSpPr>
        <p:spPr>
          <a:xfrm>
            <a:off x="990600" y="1676400"/>
            <a:ext cx="7772400" cy="4530725"/>
          </a:xfrm>
        </p:spPr>
        <p:txBody>
          <a:bodyPr/>
          <a:lstStyle/>
          <a:p>
            <a:pPr eaLnBrk="1" hangingPunct="1">
              <a:buFont typeface="Wingdings" pitchFamily="2" charset="2"/>
              <a:buNone/>
            </a:pPr>
            <a:r>
              <a:rPr lang="en-US" u="sng" smtClean="0"/>
              <a:t>IRR</a:t>
            </a:r>
          </a:p>
          <a:p>
            <a:pPr eaLnBrk="1" hangingPunct="1"/>
            <a:r>
              <a:rPr lang="en-US" smtClean="0"/>
              <a:t>Makes it easier to compare projects of different sizes</a:t>
            </a:r>
          </a:p>
          <a:p>
            <a:pPr eaLnBrk="1" hangingPunct="1"/>
            <a:r>
              <a:rPr lang="en-US" smtClean="0"/>
              <a:t>Can be difficult to calculate </a:t>
            </a:r>
          </a:p>
          <a:p>
            <a:pPr lvl="1" eaLnBrk="1" hangingPunct="1"/>
            <a:r>
              <a:rPr lang="en-US" smtClean="0"/>
              <a:t>indirect method</a:t>
            </a:r>
          </a:p>
          <a:p>
            <a:pPr lvl="1" eaLnBrk="1" hangingPunct="1"/>
            <a:r>
              <a:rPr lang="en-US" smtClean="0"/>
              <a:t>multiple IRRs (some negative)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Footer Placeholder 4"/>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31748"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2AB485C-99B0-4C98-969F-669091C954CF}" type="slidenum">
              <a:rPr lang="fr-CA" smtClean="0"/>
              <a:pPr eaLnBrk="1" hangingPunct="1"/>
              <a:t>30</a:t>
            </a:fld>
            <a:endParaRPr lang="fr-CA" smtClean="0"/>
          </a:p>
        </p:txBody>
      </p:sp>
      <p:sp>
        <p:nvSpPr>
          <p:cNvPr id="31749" name="Rectangle 2"/>
          <p:cNvSpPr>
            <a:spLocks noGrp="1" noChangeArrowheads="1"/>
          </p:cNvSpPr>
          <p:nvPr>
            <p:ph type="title"/>
          </p:nvPr>
        </p:nvSpPr>
        <p:spPr/>
        <p:txBody>
          <a:bodyPr/>
          <a:lstStyle/>
          <a:p>
            <a:pPr eaLnBrk="1" hangingPunct="1"/>
            <a:r>
              <a:rPr lang="en-US" smtClean="0"/>
              <a:t>Summary Measures:</a:t>
            </a:r>
            <a:br>
              <a:rPr lang="en-US" smtClean="0"/>
            </a:br>
            <a:r>
              <a:rPr lang="en-US" smtClean="0"/>
              <a:t>A Comparison (cont’d)</a:t>
            </a:r>
          </a:p>
        </p:txBody>
      </p:sp>
      <p:sp>
        <p:nvSpPr>
          <p:cNvPr id="31750" name="Rectangle 3"/>
          <p:cNvSpPr>
            <a:spLocks noGrp="1" noChangeArrowheads="1"/>
          </p:cNvSpPr>
          <p:nvPr>
            <p:ph type="body" idx="1"/>
          </p:nvPr>
        </p:nvSpPr>
        <p:spPr/>
        <p:txBody>
          <a:bodyPr/>
          <a:lstStyle/>
          <a:p>
            <a:pPr eaLnBrk="1" hangingPunct="1">
              <a:buFont typeface="Wingdings" pitchFamily="2" charset="2"/>
              <a:buNone/>
            </a:pPr>
            <a:r>
              <a:rPr lang="en-US" u="sng" smtClean="0"/>
              <a:t>Payback Period</a:t>
            </a:r>
            <a:endParaRPr lang="en-US" smtClean="0"/>
          </a:p>
          <a:p>
            <a:pPr eaLnBrk="1" hangingPunct="1"/>
            <a:r>
              <a:rPr lang="en-US" smtClean="0"/>
              <a:t>Easy to calculate; widespread use</a:t>
            </a:r>
          </a:p>
          <a:p>
            <a:pPr eaLnBrk="1" hangingPunct="1"/>
            <a:r>
              <a:rPr lang="en-US" smtClean="0"/>
              <a:t>Focus on liquidity; other methods focus on profitability</a:t>
            </a:r>
          </a:p>
          <a:p>
            <a:pPr eaLnBrk="1" hangingPunct="1"/>
            <a:r>
              <a:rPr lang="en-US" smtClean="0"/>
              <a:t>Discriminates against long-term projects</a:t>
            </a:r>
          </a:p>
          <a:p>
            <a:pPr lvl="1" eaLnBrk="1" hangingPunct="1"/>
            <a:r>
              <a:rPr lang="en-US" smtClean="0"/>
              <a:t>Ignores a project’s expected service life</a:t>
            </a:r>
          </a:p>
          <a:p>
            <a:pPr eaLnBrk="1" hangingPunct="1"/>
            <a:r>
              <a:rPr lang="en-US" smtClean="0"/>
              <a:t>Ignores time-value mechanics (simple payback)</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990600" y="1143000"/>
            <a:ext cx="7772400" cy="1143000"/>
          </a:xfrm>
        </p:spPr>
        <p:txBody>
          <a:bodyPr/>
          <a:lstStyle/>
          <a:p>
            <a:pPr eaLnBrk="1" hangingPunct="1"/>
            <a:r>
              <a:rPr lang="en-US" smtClean="0"/>
              <a:t>Next Lecture </a:t>
            </a:r>
          </a:p>
        </p:txBody>
      </p:sp>
      <p:sp>
        <p:nvSpPr>
          <p:cNvPr id="32771" name="Rectangle 3"/>
          <p:cNvSpPr>
            <a:spLocks noGrp="1" noChangeArrowheads="1"/>
          </p:cNvSpPr>
          <p:nvPr>
            <p:ph type="body" idx="4294967295"/>
          </p:nvPr>
        </p:nvSpPr>
        <p:spPr>
          <a:xfrm>
            <a:off x="1371600" y="2362200"/>
            <a:ext cx="6629400" cy="2133600"/>
          </a:xfrm>
          <a:noFill/>
          <a:ln>
            <a:solidFill>
              <a:schemeClr val="tx1"/>
            </a:solidFill>
            <a:miter lim="800000"/>
            <a:headEnd/>
            <a:tailEnd/>
          </a:ln>
          <a:extLs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a:lstStyle/>
          <a:p>
            <a:pPr marL="1752600" lvl="3" indent="-381000" eaLnBrk="1" hangingPunct="1">
              <a:buClr>
                <a:schemeClr val="tx1"/>
              </a:buClr>
            </a:pPr>
            <a:r>
              <a:rPr lang="en-US" sz="2800" smtClean="0"/>
              <a:t>Depreciation</a:t>
            </a:r>
          </a:p>
          <a:p>
            <a:pPr marL="1752600" lvl="3" indent="-381000" eaLnBrk="1" hangingPunct="1">
              <a:buClr>
                <a:schemeClr val="tx1"/>
              </a:buClr>
            </a:pPr>
            <a:r>
              <a:rPr lang="en-US" sz="2800" smtClean="0"/>
              <a:t>Taxes</a:t>
            </a:r>
          </a:p>
          <a:p>
            <a:pPr marL="1752600" lvl="3" indent="-381000" eaLnBrk="1" hangingPunct="1">
              <a:buClr>
                <a:schemeClr val="tx1"/>
              </a:buClr>
            </a:pPr>
            <a:r>
              <a:rPr lang="en-US" sz="2800" smtClean="0"/>
              <a:t>Cash Flows</a:t>
            </a:r>
          </a:p>
        </p:txBody>
      </p:sp>
      <p:sp>
        <p:nvSpPr>
          <p:cNvPr id="32773" name="Footer Placeholder 2"/>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Lecture 6: CBA</a:t>
            </a:r>
          </a:p>
        </p:txBody>
      </p:sp>
      <p:sp>
        <p:nvSpPr>
          <p:cNvPr id="32774" name="Slide Number Placeholder 3"/>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7DBD31E4-59FE-4F20-B378-8F9C1F503A71}" type="slidenum">
              <a:rPr lang="fr-CA" smtClean="0"/>
              <a:pPr eaLnBrk="1" hangingPunct="1"/>
              <a:t>31</a:t>
            </a:fld>
            <a:endParaRPr lang="fr-CA"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ctrTitle"/>
          </p:nvPr>
        </p:nvSpPr>
        <p:spPr>
          <a:xfrm>
            <a:off x="153988" y="762000"/>
            <a:ext cx="8990012" cy="2209800"/>
          </a:xfrm>
        </p:spPr>
        <p:txBody>
          <a:bodyPr/>
          <a:lstStyle/>
          <a:p>
            <a:pPr eaLnBrk="1" hangingPunct="1"/>
            <a:r>
              <a:rPr lang="en-GB" sz="4200" b="1" smtClean="0">
                <a:cs typeface="Times New Roman" pitchFamily="18" charset="0"/>
              </a:rPr>
              <a:t/>
            </a:r>
            <a:br>
              <a:rPr lang="en-GB" sz="4200" b="1" smtClean="0">
                <a:cs typeface="Times New Roman" pitchFamily="18" charset="0"/>
              </a:rPr>
            </a:br>
            <a:r>
              <a:rPr lang="en-GB" sz="3200" b="1" smtClean="0"/>
              <a:t>Engineering Economics</a:t>
            </a:r>
            <a:r>
              <a:rPr lang="en-GB" sz="2900" smtClean="0"/>
              <a:t/>
            </a:r>
            <a:br>
              <a:rPr lang="en-GB" sz="2900" smtClean="0"/>
            </a:br>
            <a:r>
              <a:rPr lang="en-GB" sz="2800" b="1" smtClean="0"/>
              <a:t>ECO 1192</a:t>
            </a:r>
            <a:br>
              <a:rPr lang="en-GB" sz="2800" b="1" smtClean="0"/>
            </a:br>
            <a:r>
              <a:rPr lang="en-GB" sz="2800" smtClean="0"/>
              <a:t> </a:t>
            </a:r>
            <a:r>
              <a:rPr lang="en-GB" sz="2400" b="1" smtClean="0"/>
              <a:t>Lecture 6: Cost-Benefit Analysis (CBA)</a:t>
            </a:r>
            <a:endParaRPr lang="en-US" sz="2400" b="1" smtClean="0"/>
          </a:p>
        </p:txBody>
      </p:sp>
      <p:sp>
        <p:nvSpPr>
          <p:cNvPr id="33795" name="Rectangle 3"/>
          <p:cNvSpPr>
            <a:spLocks noGrp="1" noChangeArrowheads="1"/>
          </p:cNvSpPr>
          <p:nvPr>
            <p:ph type="subTitle" idx="1"/>
          </p:nvPr>
        </p:nvSpPr>
        <p:spPr>
          <a:xfrm>
            <a:off x="2286000" y="3352800"/>
            <a:ext cx="5486400" cy="1752600"/>
          </a:xfrm>
        </p:spPr>
        <p:txBody>
          <a:bodyPr/>
          <a:lstStyle/>
          <a:p>
            <a:pPr eaLnBrk="1" hangingPunct="1"/>
            <a:r>
              <a:rPr lang="en-GB" b="1" smtClean="0">
                <a:cs typeface="Times New Roman" pitchFamily="18" charset="0"/>
              </a:rPr>
              <a:t/>
            </a:r>
            <a:br>
              <a:rPr lang="en-GB" b="1" smtClean="0">
                <a:cs typeface="Times New Roman" pitchFamily="18" charset="0"/>
              </a:rPr>
            </a:br>
            <a:r>
              <a:rPr lang="en-US" sz="2400" smtClean="0"/>
              <a:t>Claude Théoret</a:t>
            </a:r>
          </a:p>
          <a:p>
            <a:pPr eaLnBrk="1" hangingPunct="1"/>
            <a:r>
              <a:rPr lang="en-US" sz="2400" smtClean="0"/>
              <a:t>University of Ottawa</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2171</TotalTime>
  <Words>1374</Words>
  <Application>Microsoft Office PowerPoint</Application>
  <PresentationFormat>On-screen Show (4:3)</PresentationFormat>
  <Paragraphs>386</Paragraphs>
  <Slides>32</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32</vt:i4>
      </vt:variant>
    </vt:vector>
  </HeadingPairs>
  <TitlesOfParts>
    <vt:vector size="35" baseType="lpstr">
      <vt:lpstr>Layers</vt:lpstr>
      <vt:lpstr>ClipArt</vt:lpstr>
      <vt:lpstr>Clip</vt:lpstr>
      <vt:lpstr> Engineering Economics ECO 1192  Lecture 6: Cost-Benefit Analysis (CBA)</vt:lpstr>
      <vt:lpstr>Recommended Readings</vt:lpstr>
      <vt:lpstr>Lecture Content</vt:lpstr>
      <vt:lpstr>What is Cost-Benefit Analysis (CBA)?</vt:lpstr>
      <vt:lpstr>Private CBA: Major Steps</vt:lpstr>
      <vt:lpstr>Treasury Board Guidelines for Public Projects: Major Steps</vt:lpstr>
      <vt:lpstr>Treasury Board Guidelines for Public Projects: Major Steps (cont’d)</vt:lpstr>
      <vt:lpstr>Private and Public CBA:  Major Differences</vt:lpstr>
      <vt:lpstr>Ferry: Major Link Between Two Cities</vt:lpstr>
      <vt:lpstr>Conventional Benefit-Cost Ratio (CBR)</vt:lpstr>
      <vt:lpstr>Modified Benefit-Cost Ratio (MCBR)</vt:lpstr>
      <vt:lpstr>Summary Table: B/C Ratio</vt:lpstr>
      <vt:lpstr>Incremental B/C ratios: Warning !!!!</vt:lpstr>
      <vt:lpstr>CBA Steps for Mutually Exclusive Projects</vt:lpstr>
      <vt:lpstr>Conventional BCR and ∆B∆C Ratios</vt:lpstr>
      <vt:lpstr>Example Mutually Exclusive Projects</vt:lpstr>
      <vt:lpstr>Questions</vt:lpstr>
      <vt:lpstr>B/C ratios for projects A, B and C </vt:lpstr>
      <vt:lpstr>Acceptable Independent Projects?</vt:lpstr>
      <vt:lpstr>Determine the incremental B/C ratio between projects A and B</vt:lpstr>
      <vt:lpstr>Determine the incremental B/C ratio between projects A and C</vt:lpstr>
      <vt:lpstr>Summary Information</vt:lpstr>
      <vt:lpstr>Which project is best?</vt:lpstr>
      <vt:lpstr>Example</vt:lpstr>
      <vt:lpstr>Decision for independent projects?</vt:lpstr>
      <vt:lpstr>Decision for mutually exclusive projects?</vt:lpstr>
      <vt:lpstr>Summary Measures: A Comparison</vt:lpstr>
      <vt:lpstr>Summary Measures: A Comparison (cont’d)</vt:lpstr>
      <vt:lpstr>Summary Measures: A Comparison (cont’d)</vt:lpstr>
      <vt:lpstr>Summary Measures: A Comparison (cont’d)</vt:lpstr>
      <vt:lpstr>Next Lecture </vt:lpstr>
      <vt:lpstr> Engineering Economics ECO 1192  Lecture 6: Cost-Benefit Analysis (CBA)</vt:lpstr>
    </vt:vector>
  </TitlesOfParts>
  <Company>Cognos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ASSESSMENT: RATE OF RETURN METHODS (IRR &amp; ERR)</dc:title>
  <dc:creator>qinb</dc:creator>
  <cp:lastModifiedBy>claude</cp:lastModifiedBy>
  <cp:revision>187</cp:revision>
  <cp:lastPrinted>1601-01-01T00:00:00Z</cp:lastPrinted>
  <dcterms:created xsi:type="dcterms:W3CDTF">2003-03-27T15:01:12Z</dcterms:created>
  <dcterms:modified xsi:type="dcterms:W3CDTF">2012-09-02T15:10:07Z</dcterms:modified>
</cp:coreProperties>
</file>