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7" r:id="rId2"/>
    <p:sldId id="277" r:id="rId3"/>
    <p:sldId id="288" r:id="rId4"/>
    <p:sldId id="274" r:id="rId5"/>
    <p:sldId id="280" r:id="rId6"/>
    <p:sldId id="265" r:id="rId7"/>
    <p:sldId id="281" r:id="rId8"/>
    <p:sldId id="259" r:id="rId9"/>
    <p:sldId id="273" r:id="rId10"/>
    <p:sldId id="257" r:id="rId11"/>
    <p:sldId id="256" r:id="rId12"/>
    <p:sldId id="262" r:id="rId13"/>
    <p:sldId id="266" r:id="rId14"/>
    <p:sldId id="276" r:id="rId15"/>
    <p:sldId id="267" r:id="rId16"/>
    <p:sldId id="271" r:id="rId17"/>
    <p:sldId id="28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006666"/>
    <a:srgbClr val="990033"/>
    <a:srgbClr val="FF00FF"/>
    <a:srgbClr val="006600"/>
    <a:srgbClr val="008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35"/>
  </p:normalViewPr>
  <p:slideViewPr>
    <p:cSldViewPr>
      <p:cViewPr>
        <p:scale>
          <a:sx n="110" d="100"/>
          <a:sy n="110" d="100"/>
        </p:scale>
        <p:origin x="1144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1CF6D-2C2F-4DFE-8A20-026552239E28}" type="datetimeFigureOut">
              <a:rPr lang="en-CA" smtClean="0"/>
              <a:pPr/>
              <a:t>2017-01-03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9B071-1B8F-4FC5-8D87-0BDFFB3A3103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0635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81748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3935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539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83091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6976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36805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5829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9B071-1B8F-4FC5-8D87-0BDFFB3A3103}" type="slidenum">
              <a:rPr lang="en-CA" smtClean="0"/>
              <a:pPr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5434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EAAB0-59D5-4F47-9A2C-D10C30995EC9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5AACA-0727-49B6-9B05-6F4C34A3D283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00AD-D559-4055-80F8-F28D9CC9F3B1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77909-06F8-4B47-8EFE-030A002F09C6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BE7D0-0F7A-4A46-B451-D2BA154F1CDD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0EEDC-B06A-4AB2-8D7C-25ADD611B02C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8A09-1130-4656-8423-61251EABF8CC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ED367-DD5C-4587-A607-B6A9DC804286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1A22F-8B0E-4DB1-80AA-1C77B065C6AC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00B08-CE6A-40DB-A724-29C79594A2B3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E10E-C918-46B1-82F6-4E3CAF0C9226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1210C-2070-4925-A554-E6FAD2287ED0}" type="datetime1">
              <a:rPr lang="en-CA" smtClean="0"/>
              <a:pPr/>
              <a:t>2017-01-03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224DD-75CE-4F17-AD9A-27923822A871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Benzopyrene_DNA_adduct_1JDG.png" TargetMode="External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hyperlink" Target="mailto:gchua@ucalgary.ca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6" Type="http://schemas.openxmlformats.org/officeDocument/2006/relationships/image" Target="../media/image5.jpeg"/><Relationship Id="rId7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Gasteracantha_mammosa_spiderlings_next_to_their_eggs_capsule.jpg" TargetMode="External"/><Relationship Id="rId4" Type="http://schemas.openxmlformats.org/officeDocument/2006/relationships/image" Target="../media/image7.jpe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6.jpeg"/><Relationship Id="rId12" Type="http://schemas.openxmlformats.org/officeDocument/2006/relationships/hyperlink" Target="http://en.wikipedia.org/wiki/File:Ladh.jpg" TargetMode="External"/><Relationship Id="rId13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jpeg"/><Relationship Id="rId4" Type="http://schemas.openxmlformats.org/officeDocument/2006/relationships/hyperlink" Target="file:///upload.wikimedia.org/wikipedia/commons/0/09/FluorescentCells.jpg" TargetMode="External"/><Relationship Id="rId5" Type="http://schemas.openxmlformats.org/officeDocument/2006/relationships/image" Target="../media/image13.jpeg"/><Relationship Id="rId6" Type="http://schemas.openxmlformats.org/officeDocument/2006/relationships/hyperlink" Target="http://en.wikipedia.org/wiki/File:Parrot-feather.jpg" TargetMode="External"/><Relationship Id="rId7" Type="http://schemas.openxmlformats.org/officeDocument/2006/relationships/image" Target="../media/image14.jpeg"/><Relationship Id="rId8" Type="http://schemas.openxmlformats.org/officeDocument/2006/relationships/hyperlink" Target="http://en.wikipedia.org/wiki/File:Iris_close-up.jpg" TargetMode="External"/><Relationship Id="rId9" Type="http://schemas.openxmlformats.org/officeDocument/2006/relationships/image" Target="../media/image15.jpeg"/><Relationship Id="rId10" Type="http://schemas.openxmlformats.org/officeDocument/2006/relationships/hyperlink" Target="http://en.wikipedia.org/wiki/File:InsulinHexamer.jpg" TargetMode="External"/></Relationships>
</file>

<file path=ppt/slides/_rels/slide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5.png"/><Relationship Id="rId12" Type="http://schemas.openxmlformats.org/officeDocument/2006/relationships/image" Target="../media/image26.jpeg"/><Relationship Id="rId13" Type="http://schemas.openxmlformats.org/officeDocument/2006/relationships/image" Target="../media/image27.jpeg"/><Relationship Id="rId14" Type="http://schemas.openxmlformats.org/officeDocument/2006/relationships/image" Target="../media/image28.jpeg"/><Relationship Id="rId15" Type="http://schemas.openxmlformats.org/officeDocument/2006/relationships/image" Target="../media/image29.jpeg"/><Relationship Id="rId16" Type="http://schemas.openxmlformats.org/officeDocument/2006/relationships/hyperlink" Target="http://www.youtube.com/watch?v=mVZI7NBgcWM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5" Type="http://schemas.openxmlformats.org/officeDocument/2006/relationships/hyperlink" Target="http://en.wikipedia.org/wiki/File:Nacktmull.jpg" TargetMode="External"/><Relationship Id="rId6" Type="http://schemas.openxmlformats.org/officeDocument/2006/relationships/image" Target="../media/image20.jpeg"/><Relationship Id="rId7" Type="http://schemas.openxmlformats.org/officeDocument/2006/relationships/image" Target="../media/image21.jpeg"/><Relationship Id="rId8" Type="http://schemas.openxmlformats.org/officeDocument/2006/relationships/image" Target="../media/image22.jpeg"/><Relationship Id="rId9" Type="http://schemas.openxmlformats.org/officeDocument/2006/relationships/image" Target="../media/image23.jpeg"/><Relationship Id="rId10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Relationship Id="rId3" Type="http://schemas.openxmlformats.org/officeDocument/2006/relationships/hyperlink" Target="http://www.youtube.com/watch?v=ubq4eu_TDFc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://en.wikipedia.org/wiki/File:Pneumococcus_colony.jpg" TargetMode="External"/><Relationship Id="rId3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4" Type="http://schemas.openxmlformats.org/officeDocument/2006/relationships/image" Target="../media/image34.png"/><Relationship Id="rId5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FXuxGuT7H8" TargetMode="External"/><Relationship Id="rId4" Type="http://schemas.openxmlformats.org/officeDocument/2006/relationships/hyperlink" Target="http://www.youtube.com/watch?v=sLkZ9FPHJGM" TargetMode="External"/><Relationship Id="rId5" Type="http://schemas.openxmlformats.org/officeDocument/2006/relationships/image" Target="../media/image36.png"/><Relationship Id="rId6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80342"/>
            <a:ext cx="9144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b="1" i="1" u="sng" dirty="0" smtClean="0">
                <a:solidFill>
                  <a:srgbClr val="002060"/>
                </a:solidFill>
              </a:rPr>
              <a:t>Theme 1:</a:t>
            </a:r>
            <a:r>
              <a:rPr lang="en-CA" sz="3600" i="1" u="sng" dirty="0" smtClean="0">
                <a:solidFill>
                  <a:srgbClr val="002060"/>
                </a:solidFill>
              </a:rPr>
              <a:t> Information molecule that is passed on is DNA: how do we know this?</a:t>
            </a:r>
          </a:p>
          <a:p>
            <a:pPr algn="ctr"/>
            <a:r>
              <a:rPr lang="en-CA" sz="3200" i="1" u="sng" dirty="0" smtClean="0">
                <a:solidFill>
                  <a:srgbClr val="002060"/>
                </a:solidFill>
              </a:rPr>
              <a:t>Text pages: 50-53 (Section 3.1)</a:t>
            </a:r>
          </a:p>
          <a:p>
            <a:pPr algn="ctr"/>
            <a:r>
              <a:rPr lang="en-CA" sz="3200" i="1" u="sng" dirty="0">
                <a:solidFill>
                  <a:srgbClr val="002060"/>
                </a:solidFill>
              </a:rPr>
              <a:t>Text </a:t>
            </a:r>
            <a:r>
              <a:rPr lang="en-CA" sz="3200" i="1" u="sng" dirty="0" smtClean="0">
                <a:solidFill>
                  <a:srgbClr val="002060"/>
                </a:solidFill>
              </a:rPr>
              <a:t>page: 393 </a:t>
            </a:r>
            <a:r>
              <a:rPr lang="en-CA" sz="3200" i="1" u="sng" dirty="0">
                <a:solidFill>
                  <a:srgbClr val="002060"/>
                </a:solidFill>
              </a:rPr>
              <a:t>(Section </a:t>
            </a:r>
            <a:r>
              <a:rPr lang="en-CA" sz="3200" i="1" u="sng" dirty="0" smtClean="0">
                <a:solidFill>
                  <a:srgbClr val="002060"/>
                </a:solidFill>
              </a:rPr>
              <a:t>19.3; Figure 19.20)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5657671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BIOL 243: DNA, Inheritance and Evolution</a:t>
            </a:r>
          </a:p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University of Calgary</a:t>
            </a:r>
          </a:p>
          <a:p>
            <a:pPr algn="ctr"/>
            <a:r>
              <a:rPr lang="en-CA" sz="2400" dirty="0" smtClean="0">
                <a:solidFill>
                  <a:srgbClr val="002060"/>
                </a:solidFill>
              </a:rPr>
              <a:t>Gordon Chua</a:t>
            </a:r>
            <a:endParaRPr lang="en-CA" sz="2400" dirty="0">
              <a:solidFill>
                <a:srgbClr val="002060"/>
              </a:solidFill>
            </a:endParaRPr>
          </a:p>
        </p:txBody>
      </p:sp>
      <p:pic>
        <p:nvPicPr>
          <p:cNvPr id="14338" name="Picture 2" descr="http://upload.wikimedia.org/wikipedia/commons/thumb/d/d8/Benzopyrene_DNA_adduct_1JDG.png/220px-Benzopyrene_DNA_adduct_1JDG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55625" y="2564904"/>
            <a:ext cx="2032750" cy="281813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10711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i="1" dirty="0" smtClean="0">
                <a:solidFill>
                  <a:schemeClr val="accent4">
                    <a:lumMod val="50000"/>
                  </a:schemeClr>
                </a:solidFill>
              </a:rPr>
              <a:t>Wikipedia</a:t>
            </a:r>
            <a:endParaRPr lang="en-CA" sz="1600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10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 smtClean="0">
                <a:solidFill>
                  <a:srgbClr val="002060"/>
                </a:solidFill>
              </a:rPr>
              <a:t>Important things about BIOL 243 Themes 1 &amp; 2: Molecular Genetics (19 lectures)</a:t>
            </a:r>
            <a:endParaRPr lang="en-US" sz="2800" u="sng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963964"/>
            <a:ext cx="849694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smtClean="0"/>
              <a:t>Instructor:</a:t>
            </a:r>
            <a:r>
              <a:rPr lang="en-US" dirty="0" smtClean="0"/>
              <a:t> Dr. Gordon Chua</a:t>
            </a:r>
          </a:p>
          <a:p>
            <a:pPr algn="just"/>
            <a:r>
              <a:rPr lang="en-US" b="1" dirty="0" smtClean="0"/>
              <a:t>Email:</a:t>
            </a:r>
            <a:r>
              <a:rPr lang="en-US" dirty="0" smtClean="0"/>
              <a:t> </a:t>
            </a:r>
            <a:r>
              <a:rPr lang="en-US" dirty="0" smtClean="0">
                <a:hlinkClick r:id="rId3"/>
              </a:rPr>
              <a:t>gchua@ucalgary.ca</a:t>
            </a:r>
            <a:r>
              <a:rPr lang="en-US" dirty="0" smtClean="0"/>
              <a:t>; </a:t>
            </a:r>
          </a:p>
          <a:p>
            <a:pPr algn="just"/>
            <a:r>
              <a:rPr lang="en-US" b="1" dirty="0" smtClean="0"/>
              <a:t>Office Hours: </a:t>
            </a:r>
            <a:r>
              <a:rPr lang="en-US" dirty="0" smtClean="0"/>
              <a:t>Tuesdays: noon - 2 PM, Wednesdays: 2-4 PM or by appointment (BI 560)</a:t>
            </a:r>
          </a:p>
          <a:p>
            <a:pPr algn="just"/>
            <a:endParaRPr lang="en-US" dirty="0" smtClean="0"/>
          </a:p>
          <a:p>
            <a:pPr algn="just"/>
            <a:r>
              <a:rPr lang="en-US" b="1" dirty="0" smtClean="0"/>
              <a:t>Q.</a:t>
            </a:r>
            <a:r>
              <a:rPr lang="en-US" dirty="0" smtClean="0"/>
              <a:t> What are the </a:t>
            </a:r>
            <a:r>
              <a:rPr lang="en-US" u="sng" dirty="0" smtClean="0"/>
              <a:t>readings</a:t>
            </a:r>
            <a:r>
              <a:rPr lang="en-US" dirty="0" smtClean="0"/>
              <a:t> for this part of the course?</a:t>
            </a:r>
          </a:p>
          <a:p>
            <a:pPr algn="just"/>
            <a:r>
              <a:rPr lang="en-US" b="1" dirty="0" smtClean="0"/>
              <a:t>A.</a:t>
            </a:r>
            <a:r>
              <a:rPr lang="en-US" dirty="0" smtClean="0"/>
              <a:t> Assigned textbook readings = required; Nature Scitables = recommended</a:t>
            </a:r>
          </a:p>
          <a:p>
            <a:pPr algn="just"/>
            <a:endParaRPr lang="en-US" dirty="0" smtClean="0"/>
          </a:p>
          <a:p>
            <a:pPr algn="just"/>
            <a:r>
              <a:rPr lang="en-US" b="1" dirty="0" smtClean="0"/>
              <a:t>Q.</a:t>
            </a:r>
            <a:r>
              <a:rPr lang="en-US" dirty="0" smtClean="0"/>
              <a:t> How much </a:t>
            </a:r>
            <a:r>
              <a:rPr lang="en-US" u="sng" dirty="0" smtClean="0"/>
              <a:t>detail</a:t>
            </a:r>
            <a:r>
              <a:rPr lang="en-US" dirty="0" smtClean="0"/>
              <a:t> should I know?</a:t>
            </a:r>
          </a:p>
          <a:p>
            <a:pPr algn="just"/>
            <a:r>
              <a:rPr lang="en-US" b="1" dirty="0" smtClean="0"/>
              <a:t>A.</a:t>
            </a:r>
            <a:r>
              <a:rPr lang="en-US" dirty="0" smtClean="0"/>
              <a:t> Have to know the amount of detail found in textbook readings and lecture notes (certain amount of memorization and conceptual understanding required)</a:t>
            </a:r>
          </a:p>
          <a:p>
            <a:pPr marL="342900" indent="-342900" algn="just">
              <a:buAutoNum type="alphaUcPeriod"/>
            </a:pPr>
            <a:endParaRPr lang="en-US" dirty="0" smtClean="0"/>
          </a:p>
          <a:p>
            <a:pPr marL="342900" indent="-342900" algn="just"/>
            <a:r>
              <a:rPr lang="en-US" b="1" dirty="0" smtClean="0"/>
              <a:t>Q</a:t>
            </a:r>
            <a:r>
              <a:rPr lang="en-US" dirty="0" smtClean="0"/>
              <a:t>. Why should I </a:t>
            </a:r>
            <a:r>
              <a:rPr lang="en-US" u="sng" dirty="0" smtClean="0"/>
              <a:t>come to class and pay attention</a:t>
            </a:r>
            <a:r>
              <a:rPr lang="en-US" dirty="0" smtClean="0"/>
              <a:t>?</a:t>
            </a:r>
          </a:p>
          <a:p>
            <a:pPr marL="342900" indent="-342900" algn="just"/>
            <a:r>
              <a:rPr lang="en-US" b="1" dirty="0" smtClean="0"/>
              <a:t>A.</a:t>
            </a:r>
            <a:r>
              <a:rPr lang="en-US" dirty="0" smtClean="0"/>
              <a:t> Lectures supplement the textbook and hints on what you need to know and what you don’t need to know for the midterm will be given</a:t>
            </a:r>
          </a:p>
          <a:p>
            <a:pPr marL="342900" indent="-342900" algn="just"/>
            <a:r>
              <a:rPr lang="en-US" dirty="0" smtClean="0"/>
              <a:t>	Full lecture notes will not be provided (only what is posted on D2L). </a:t>
            </a:r>
          </a:p>
          <a:p>
            <a:pPr marL="342900" indent="-342900" algn="just">
              <a:buAutoNum type="alphaUcPeriod"/>
            </a:pPr>
            <a:endParaRPr lang="en-US" dirty="0" smtClean="0"/>
          </a:p>
          <a:p>
            <a:pPr marL="342900" indent="-342900" algn="just"/>
            <a:r>
              <a:rPr lang="en-US" b="1" dirty="0" smtClean="0"/>
              <a:t>Q. </a:t>
            </a:r>
            <a:r>
              <a:rPr lang="en-US" dirty="0" smtClean="0"/>
              <a:t>How does this course </a:t>
            </a:r>
            <a:r>
              <a:rPr lang="en-US" u="sng" dirty="0" smtClean="0"/>
              <a:t>compare</a:t>
            </a:r>
            <a:r>
              <a:rPr lang="en-US" dirty="0" smtClean="0"/>
              <a:t> to other courses I have taken?</a:t>
            </a:r>
          </a:p>
          <a:p>
            <a:pPr marL="342900" indent="-342900" algn="just"/>
            <a:r>
              <a:rPr lang="en-US" b="1" dirty="0" smtClean="0"/>
              <a:t>A. </a:t>
            </a:r>
            <a:r>
              <a:rPr lang="en-US" dirty="0" smtClean="0"/>
              <a:t>Substantially greater amount of content and detail (i.e. do not fall behind) 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6237312"/>
            <a:ext cx="7853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If you have a question in lecture and I don’t see your hand, wave and shout.</a:t>
            </a:r>
            <a:endParaRPr lang="en-US" i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2</a:t>
            </a:fld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7544" y="703731"/>
            <a:ext cx="8244408" cy="5432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b="1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Jan </a:t>
            </a:r>
            <a:r>
              <a:rPr lang="en-US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9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Theme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Introduction to Molecular Genetics &amp; the Information Molecule DNA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Jan 11	Theme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Introduction to Molecular Genetics &amp; the Information Molecule DNA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Jan 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13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Theme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DNA structure and Genomes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Jan 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16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Theme 1B: DNA structure and Genomes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Jan 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18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Theme 1B: DNA structure and Genomes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Jan 20	Theme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1C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DNA replication and Repair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Jan 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23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Theme 1C: DNA replication and Repair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Jan 25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Theme 1C: DNA replication and Repair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Jan 27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Theme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Central Dogma of Molecular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Biology </a:t>
            </a:r>
            <a:r>
              <a:rPr lang="en-US" sz="1600" dirty="0" smtClean="0"/>
              <a:t>(DNA</a:t>
            </a:r>
            <a:r>
              <a:rPr lang="en-US" sz="1600" dirty="0" smtClean="0">
                <a:sym typeface="Wingdings" pitchFamily="2" charset="2"/>
              </a:rPr>
              <a:t>RNAProtein)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Jan 30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Theme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Transcription and Post-transcription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Regulation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Feb 1	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Theme 2B: Transcription and Post-transcription Regulation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Feb </a:t>
            </a:r>
            <a:r>
              <a:rPr lang="en-US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Theme 2B: Transcription and Post-transcription Regulation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Feb </a:t>
            </a:r>
            <a:r>
              <a:rPr lang="en-US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6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Theme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2C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Translation and 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rotein Structure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Feb </a:t>
            </a:r>
            <a:r>
              <a:rPr lang="en-US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8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Theme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2C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: Translation and Protein Structure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Feb 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10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	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Theme 2C: Translation and Protein Structure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Feb 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13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Theme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2D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utations and Cell Division (Inheritance)	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Feb 15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Theme 2D: Mutations and Cell Division (Inheritance)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Feb 17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Theme 2D: Mutations and Cell Division (Inheritance)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Feb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27:	</a:t>
            </a:r>
            <a:r>
              <a:rPr lang="en-US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Theme 2D: Mutations and Cell Division (Inheritance)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Mar 4:	Midterm exam (covers lecture material from Themes 1 and 2)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Tentative Lecture Schedule for BIOL 243 Themes 1 &amp; 2: Molecular Genetics</a:t>
            </a:r>
            <a:endParaRPr lang="en-US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83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43808" y="188640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 smtClean="0">
                <a:solidFill>
                  <a:srgbClr val="002060"/>
                </a:solidFill>
              </a:rPr>
              <a:t>What is </a:t>
            </a:r>
            <a:r>
              <a:rPr lang="en-US" sz="3600" i="1" u="sng" dirty="0" smtClean="0">
                <a:solidFill>
                  <a:srgbClr val="002060"/>
                </a:solidFill>
              </a:rPr>
              <a:t>Molecular Genetics</a:t>
            </a:r>
            <a:r>
              <a:rPr lang="en-US" sz="3600" u="sng" dirty="0" smtClean="0">
                <a:solidFill>
                  <a:srgbClr val="002060"/>
                </a:solidFill>
              </a:rPr>
              <a:t>?</a:t>
            </a:r>
            <a:endParaRPr lang="en-US" sz="3600" u="sng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85320" y="880460"/>
            <a:ext cx="626469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FF0000"/>
                </a:solidFill>
              </a:rPr>
              <a:t>Genetics:</a:t>
            </a:r>
            <a:endParaRPr lang="en-US" sz="2200" dirty="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Char char="•"/>
            </a:pPr>
            <a:endParaRPr lang="en-US" sz="2200" dirty="0" smtClean="0"/>
          </a:p>
          <a:p>
            <a:pPr>
              <a:buFont typeface="Arial" pitchFamily="34" charset="0"/>
              <a:buChar char="•"/>
            </a:pPr>
            <a:endParaRPr lang="en-US" sz="2200" dirty="0" smtClean="0"/>
          </a:p>
          <a:p>
            <a:pPr>
              <a:buFont typeface="Arial" pitchFamily="34" charset="0"/>
              <a:buChar char="•"/>
            </a:pPr>
            <a:endParaRPr lang="en-US" sz="2200" dirty="0" smtClean="0"/>
          </a:p>
          <a:p>
            <a:pPr>
              <a:buFont typeface="Arial" pitchFamily="34" charset="0"/>
              <a:buChar char="•"/>
            </a:pPr>
            <a:r>
              <a:rPr lang="en-US" sz="2200" dirty="0" smtClean="0">
                <a:solidFill>
                  <a:schemeClr val="tx2">
                    <a:lumMod val="75000"/>
                  </a:schemeClr>
                </a:solidFill>
              </a:rPr>
              <a:t>Gene =</a:t>
            </a:r>
          </a:p>
          <a:p>
            <a:pPr>
              <a:buFont typeface="Arial" pitchFamily="34" charset="0"/>
              <a:buChar char="•"/>
            </a:pPr>
            <a:endParaRPr lang="en-US" sz="2200" dirty="0" smtClean="0"/>
          </a:p>
          <a:p>
            <a:pPr>
              <a:buFont typeface="Arial" pitchFamily="34" charset="0"/>
              <a:buChar char="•"/>
            </a:pPr>
            <a:endParaRPr lang="en-US" sz="2200" dirty="0" smtClean="0"/>
          </a:p>
          <a:p>
            <a:pPr>
              <a:buFont typeface="Arial" pitchFamily="34" charset="0"/>
              <a:buChar char="•"/>
            </a:pPr>
            <a:endParaRPr lang="en-US" sz="2200" dirty="0" smtClean="0"/>
          </a:p>
          <a:p>
            <a:pPr>
              <a:buFont typeface="Arial" pitchFamily="34" charset="0"/>
              <a:buChar char="•"/>
            </a:pPr>
            <a:r>
              <a:rPr lang="en-US" sz="2200" dirty="0" smtClean="0"/>
              <a:t>Therefore, </a:t>
            </a:r>
            <a:r>
              <a:rPr lang="en-US" sz="2200" dirty="0" smtClean="0">
                <a:solidFill>
                  <a:srgbClr val="00B050"/>
                </a:solidFill>
              </a:rPr>
              <a:t>molecular genetics </a:t>
            </a:r>
            <a:r>
              <a:rPr lang="en-US" sz="2200" dirty="0" smtClean="0"/>
              <a:t>is the</a:t>
            </a:r>
          </a:p>
          <a:p>
            <a:pPr>
              <a:buFont typeface="Arial" pitchFamily="34" charset="0"/>
              <a:buChar char="•"/>
            </a:pPr>
            <a:endParaRPr lang="en-US" sz="2200" i="1" dirty="0" smtClean="0"/>
          </a:p>
          <a:p>
            <a:pPr>
              <a:buFont typeface="Arial" pitchFamily="34" charset="0"/>
              <a:buChar char="•"/>
            </a:pPr>
            <a:endParaRPr lang="en-US" sz="2200" dirty="0" smtClean="0"/>
          </a:p>
          <a:p>
            <a:pPr>
              <a:buFont typeface="Arial" pitchFamily="34" charset="0"/>
              <a:buChar char="•"/>
            </a:pPr>
            <a:endParaRPr lang="en-US" sz="2200" dirty="0" smtClean="0"/>
          </a:p>
          <a:p>
            <a:pPr>
              <a:buFont typeface="Arial" pitchFamily="34" charset="0"/>
              <a:buChar char="•"/>
            </a:pPr>
            <a:r>
              <a:rPr lang="en-US" sz="2200" dirty="0" smtClean="0">
                <a:solidFill>
                  <a:schemeClr val="accent6">
                    <a:lumMod val="50000"/>
                  </a:schemeClr>
                </a:solidFill>
              </a:rPr>
              <a:t>Course in a nutshell:</a:t>
            </a:r>
            <a:r>
              <a:rPr lang="en-US" sz="2200" dirty="0" smtClean="0"/>
              <a:t> what are the molecular events involved in how genes are expressed to produce a trait? how are genes transmitted to progeny? how do variation in genes arise?</a:t>
            </a:r>
            <a:endParaRPr lang="en-US" sz="2200" dirty="0"/>
          </a:p>
        </p:txBody>
      </p:sp>
      <p:pic>
        <p:nvPicPr>
          <p:cNvPr id="21506" name="Picture 2" descr="File:Human embryonic stem cell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1731304"/>
            <a:ext cx="1224136" cy="23024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43136" y="2026840"/>
            <a:ext cx="10118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Stem cells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1335632" y="3144960"/>
            <a:ext cx="10711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Nerve cells</a:t>
            </a:r>
            <a:endParaRPr lang="en-US" sz="1400" dirty="0"/>
          </a:p>
        </p:txBody>
      </p:sp>
      <p:pic>
        <p:nvPicPr>
          <p:cNvPr id="21508" name="Picture 4" descr="File:Lab mouse mg 32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764" y="4192828"/>
            <a:ext cx="1080796" cy="720080"/>
          </a:xfrm>
          <a:prstGeom prst="rect">
            <a:avLst/>
          </a:prstGeom>
          <a:noFill/>
        </p:spPr>
      </p:pic>
      <p:pic>
        <p:nvPicPr>
          <p:cNvPr id="21510" name="Picture 6" descr="File:Lightmatter lab mic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764" y="4984916"/>
            <a:ext cx="1080120" cy="810090"/>
          </a:xfrm>
          <a:prstGeom prst="rect">
            <a:avLst/>
          </a:prstGeom>
          <a:noFill/>
        </p:spPr>
      </p:pic>
      <p:pic>
        <p:nvPicPr>
          <p:cNvPr id="21512" name="Picture 8" descr="File:GFP Mice 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764" y="5853880"/>
            <a:ext cx="1080120" cy="84274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331640" y="6550223"/>
            <a:ext cx="9605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chemeClr val="accent4">
                    <a:lumMod val="50000"/>
                  </a:schemeClr>
                </a:solidFill>
              </a:rPr>
              <a:t>Wikipedia</a:t>
            </a:r>
            <a:endParaRPr lang="en-US" sz="14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2128" y="5143940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Variation in mice</a:t>
            </a:r>
            <a:endParaRPr lang="en-US" sz="1400" dirty="0"/>
          </a:p>
        </p:txBody>
      </p:sp>
      <p:pic>
        <p:nvPicPr>
          <p:cNvPr id="23554" name="Picture 2" descr="File:Emilio Estevez and Martin Shee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2376264" cy="1584176"/>
          </a:xfrm>
          <a:prstGeom prst="rect">
            <a:avLst/>
          </a:prstGeom>
          <a:noFill/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4</a:t>
            </a:fld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-3015"/>
            <a:ext cx="91440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CA" sz="3600" u="sng" dirty="0" smtClean="0">
                <a:solidFill>
                  <a:srgbClr val="002060"/>
                </a:solidFill>
              </a:rPr>
              <a:t>Genotype            </a:t>
            </a:r>
            <a:r>
              <a:rPr lang="en-CA" sz="3600" u="sng" dirty="0">
                <a:solidFill>
                  <a:srgbClr val="002060"/>
                </a:solidFill>
              </a:rPr>
              <a:t>Phenotype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922229" y="410196"/>
            <a:ext cx="1071563" cy="1587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95536" y="633658"/>
            <a:ext cx="828092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rgbClr val="990033"/>
                </a:solidFill>
              </a:rPr>
              <a:t>Gene:</a:t>
            </a:r>
            <a:endParaRPr lang="en-US" sz="2000" dirty="0" smtClean="0"/>
          </a:p>
          <a:p>
            <a:pPr algn="just">
              <a:buFont typeface="Arial" pitchFamily="34" charset="0"/>
              <a:buChar char="•"/>
              <a:defRPr/>
            </a:pPr>
            <a:endParaRPr lang="en-US" sz="2000" dirty="0" smtClean="0"/>
          </a:p>
          <a:p>
            <a:pPr algn="just">
              <a:buFont typeface="Arial" pitchFamily="34" charset="0"/>
              <a:buChar char="•"/>
              <a:defRPr/>
            </a:pPr>
            <a:r>
              <a:rPr lang="en-CA" sz="2000" dirty="0" smtClean="0">
                <a:solidFill>
                  <a:schemeClr val="tx2">
                    <a:lumMod val="75000"/>
                  </a:schemeClr>
                </a:solidFill>
              </a:rPr>
              <a:t>Alleles:</a:t>
            </a:r>
            <a:endParaRPr lang="en-US" sz="2000" dirty="0" smtClean="0"/>
          </a:p>
          <a:p>
            <a:pPr algn="just">
              <a:buFont typeface="Arial" pitchFamily="34" charset="0"/>
              <a:buChar char="•"/>
              <a:defRPr/>
            </a:pPr>
            <a:endParaRPr lang="en-US" sz="2000" dirty="0" smtClean="0">
              <a:solidFill>
                <a:srgbClr val="008000"/>
              </a:solidFill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rgbClr val="008000"/>
                </a:solidFill>
              </a:rPr>
              <a:t>Genotype:</a:t>
            </a:r>
            <a:endParaRPr lang="en-CA" sz="2000" dirty="0" smtClean="0"/>
          </a:p>
          <a:p>
            <a:pPr algn="just">
              <a:buFont typeface="Arial" pitchFamily="34" charset="0"/>
              <a:buChar char="•"/>
              <a:defRPr/>
            </a:pPr>
            <a:endParaRPr lang="en-CA" sz="2000" dirty="0">
              <a:solidFill>
                <a:srgbClr val="C00000"/>
              </a:solidFill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CA" sz="2000" dirty="0" smtClean="0">
                <a:solidFill>
                  <a:srgbClr val="006666"/>
                </a:solidFill>
              </a:rPr>
              <a:t>Phenotype:</a:t>
            </a:r>
            <a:endParaRPr lang="en-CA" sz="2000" dirty="0" smtClean="0"/>
          </a:p>
          <a:p>
            <a:pPr algn="just">
              <a:buFont typeface="Arial" pitchFamily="34" charset="0"/>
              <a:buChar char="•"/>
              <a:defRPr/>
            </a:pPr>
            <a:endParaRPr lang="en-CA" sz="2000" dirty="0" smtClean="0"/>
          </a:p>
          <a:p>
            <a:pPr algn="just"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Genome:</a:t>
            </a:r>
            <a:endParaRPr lang="en-CA" sz="2000" dirty="0" smtClean="0"/>
          </a:p>
        </p:txBody>
      </p:sp>
      <p:grpSp>
        <p:nvGrpSpPr>
          <p:cNvPr id="3" name="Group 19"/>
          <p:cNvGrpSpPr/>
          <p:nvPr/>
        </p:nvGrpSpPr>
        <p:grpSpPr>
          <a:xfrm>
            <a:off x="323528" y="3861048"/>
            <a:ext cx="8365462" cy="2751853"/>
            <a:chOff x="329276" y="912916"/>
            <a:chExt cx="8365462" cy="2751853"/>
          </a:xfrm>
        </p:grpSpPr>
        <p:sp>
          <p:nvSpPr>
            <p:cNvPr id="6" name="TextBox 5"/>
            <p:cNvSpPr txBox="1"/>
            <p:nvPr/>
          </p:nvSpPr>
          <p:spPr>
            <a:xfrm>
              <a:off x="479425" y="912916"/>
              <a:ext cx="8191500" cy="4000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2000" dirty="0">
                  <a:solidFill>
                    <a:srgbClr val="FF0000"/>
                  </a:solidFill>
                </a:rPr>
                <a:t>A</a:t>
              </a:r>
              <a:r>
                <a:rPr lang="en-CA" sz="2000" dirty="0">
                  <a:solidFill>
                    <a:srgbClr val="00B050"/>
                  </a:solidFill>
                </a:rPr>
                <a:t>T</a:t>
              </a:r>
              <a:r>
                <a:rPr lang="en-CA" sz="2000" dirty="0">
                  <a:solidFill>
                    <a:schemeClr val="accent6">
                      <a:lumMod val="50000"/>
                    </a:schemeClr>
                  </a:solidFill>
                </a:rPr>
                <a:t>C</a:t>
              </a:r>
              <a:r>
                <a:rPr lang="en-CA" sz="2000" dirty="0">
                  <a:solidFill>
                    <a:srgbClr val="0070C0"/>
                  </a:solidFill>
                </a:rPr>
                <a:t>GG</a:t>
              </a:r>
              <a:r>
                <a:rPr lang="en-CA" sz="2000" dirty="0">
                  <a:solidFill>
                    <a:schemeClr val="accent6">
                      <a:lumMod val="50000"/>
                    </a:schemeClr>
                  </a:solidFill>
                </a:rPr>
                <a:t>C</a:t>
              </a:r>
              <a:r>
                <a:rPr lang="en-CA" sz="2000" dirty="0">
                  <a:solidFill>
                    <a:srgbClr val="FF0000"/>
                  </a:solidFill>
                </a:rPr>
                <a:t>A</a:t>
              </a:r>
              <a:r>
                <a:rPr lang="en-CA" sz="2000" dirty="0">
                  <a:solidFill>
                    <a:srgbClr val="00B050"/>
                  </a:solidFill>
                </a:rPr>
                <a:t>TT</a:t>
              </a:r>
              <a:r>
                <a:rPr lang="en-CA" sz="2000" dirty="0">
                  <a:solidFill>
                    <a:srgbClr val="FF0000"/>
                  </a:solidFill>
                </a:rPr>
                <a:t>A</a:t>
              </a:r>
              <a:r>
                <a:rPr lang="en-CA" sz="2000" dirty="0">
                  <a:solidFill>
                    <a:schemeClr val="accent6">
                      <a:lumMod val="50000"/>
                    </a:schemeClr>
                  </a:solidFill>
                </a:rPr>
                <a:t>C</a:t>
              </a:r>
              <a:r>
                <a:rPr lang="en-CA" sz="2000" dirty="0">
                  <a:solidFill>
                    <a:srgbClr val="0070C0"/>
                  </a:solidFill>
                </a:rPr>
                <a:t>G</a:t>
              </a:r>
              <a:r>
                <a:rPr lang="en-CA" sz="2000" dirty="0">
                  <a:solidFill>
                    <a:srgbClr val="FF0000"/>
                  </a:solidFill>
                </a:rPr>
                <a:t>A</a:t>
              </a:r>
              <a:r>
                <a:rPr lang="en-CA" sz="2000" dirty="0">
                  <a:solidFill>
                    <a:srgbClr val="00B050"/>
                  </a:solidFill>
                </a:rPr>
                <a:t>TTTTT</a:t>
              </a:r>
              <a:r>
                <a:rPr lang="en-CA" sz="2000" dirty="0">
                  <a:solidFill>
                    <a:schemeClr val="accent6">
                      <a:lumMod val="50000"/>
                    </a:schemeClr>
                  </a:solidFill>
                </a:rPr>
                <a:t>C</a:t>
              </a:r>
              <a:r>
                <a:rPr lang="en-CA" sz="2000" dirty="0">
                  <a:solidFill>
                    <a:srgbClr val="FF0000"/>
                  </a:solidFill>
                </a:rPr>
                <a:t>AA</a:t>
              </a:r>
              <a:r>
                <a:rPr lang="en-CA" sz="2000" dirty="0">
                  <a:solidFill>
                    <a:srgbClr val="0070C0"/>
                  </a:solidFill>
                </a:rPr>
                <a:t>G</a:t>
              </a:r>
              <a:r>
                <a:rPr lang="en-CA" sz="2000" dirty="0">
                  <a:solidFill>
                    <a:srgbClr val="FF0000"/>
                  </a:solidFill>
                </a:rPr>
                <a:t>AA</a:t>
              </a:r>
              <a:r>
                <a:rPr lang="en-CA" sz="2000" dirty="0">
                  <a:solidFill>
                    <a:srgbClr val="00B050"/>
                  </a:solidFill>
                </a:rPr>
                <a:t>TT</a:t>
              </a:r>
              <a:r>
                <a:rPr lang="en-CA" sz="2000" dirty="0">
                  <a:solidFill>
                    <a:schemeClr val="accent6">
                      <a:lumMod val="50000"/>
                    </a:schemeClr>
                  </a:solidFill>
                </a:rPr>
                <a:t>C</a:t>
              </a:r>
              <a:r>
                <a:rPr lang="en-CA" sz="2000" dirty="0">
                  <a:solidFill>
                    <a:srgbClr val="00B050"/>
                  </a:solidFill>
                </a:rPr>
                <a:t>TT</a:t>
              </a:r>
              <a:r>
                <a:rPr lang="en-CA" sz="2000" dirty="0">
                  <a:solidFill>
                    <a:srgbClr val="0070C0"/>
                  </a:solidFill>
                </a:rPr>
                <a:t>G</a:t>
              </a:r>
              <a:r>
                <a:rPr lang="en-CA" sz="2000" dirty="0">
                  <a:solidFill>
                    <a:srgbClr val="FF0000"/>
                  </a:solidFill>
                </a:rPr>
                <a:t>AA</a:t>
              </a:r>
              <a:r>
                <a:rPr lang="en-CA" sz="2000" dirty="0">
                  <a:solidFill>
                    <a:schemeClr val="accent6">
                      <a:lumMod val="50000"/>
                    </a:schemeClr>
                  </a:solidFill>
                </a:rPr>
                <a:t>CCC</a:t>
              </a:r>
              <a:r>
                <a:rPr lang="en-CA" sz="2000" dirty="0">
                  <a:solidFill>
                    <a:srgbClr val="0070C0"/>
                  </a:solidFill>
                </a:rPr>
                <a:t>GGG</a:t>
              </a:r>
              <a:r>
                <a:rPr lang="en-CA" sz="2000" dirty="0">
                  <a:solidFill>
                    <a:srgbClr val="00B050"/>
                  </a:solidFill>
                </a:rPr>
                <a:t>TTT</a:t>
              </a:r>
              <a:r>
                <a:rPr lang="en-CA" sz="2000" dirty="0">
                  <a:solidFill>
                    <a:srgbClr val="0070C0"/>
                  </a:solidFill>
                </a:rPr>
                <a:t>GG</a:t>
              </a:r>
              <a:r>
                <a:rPr lang="en-CA" sz="2000" dirty="0">
                  <a:solidFill>
                    <a:srgbClr val="FF0000"/>
                  </a:solidFill>
                </a:rPr>
                <a:t>AA</a:t>
              </a:r>
              <a:r>
                <a:rPr lang="en-CA" sz="2000" dirty="0">
                  <a:solidFill>
                    <a:schemeClr val="bg2">
                      <a:lumMod val="25000"/>
                    </a:schemeClr>
                  </a:solidFill>
                </a:rPr>
                <a:t>...</a:t>
              </a: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rot="10800000" flipV="1">
              <a:off x="1836738" y="1341541"/>
              <a:ext cx="2286000" cy="714375"/>
            </a:xfrm>
            <a:prstGeom prst="straightConnector1">
              <a:avLst/>
            </a:prstGeom>
            <a:ln w="25400">
              <a:solidFill>
                <a:schemeClr val="bg2">
                  <a:lumMod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rot="5400000">
              <a:off x="3694113" y="1484416"/>
              <a:ext cx="714375" cy="428625"/>
            </a:xfrm>
            <a:prstGeom prst="straightConnector1">
              <a:avLst/>
            </a:prstGeom>
            <a:ln w="25400">
              <a:solidFill>
                <a:schemeClr val="bg2">
                  <a:lumMod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>
              <a:off x="4408488" y="1341541"/>
              <a:ext cx="928687" cy="714375"/>
            </a:xfrm>
            <a:prstGeom prst="straightConnector1">
              <a:avLst/>
            </a:prstGeom>
            <a:ln w="25400">
              <a:solidFill>
                <a:schemeClr val="bg2">
                  <a:lumMod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>
              <a:stCxn id="6" idx="2"/>
            </p:cNvCxnSpPr>
            <p:nvPr/>
          </p:nvCxnSpPr>
          <p:spPr>
            <a:xfrm rot="16200000" flipH="1">
              <a:off x="5620544" y="267597"/>
              <a:ext cx="742950" cy="2833688"/>
            </a:xfrm>
            <a:prstGeom prst="straightConnector1">
              <a:avLst/>
            </a:prstGeom>
            <a:ln w="25400">
              <a:solidFill>
                <a:schemeClr val="bg2">
                  <a:lumMod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/>
            <p:cNvSpPr/>
            <p:nvPr/>
          </p:nvSpPr>
          <p:spPr>
            <a:xfrm>
              <a:off x="407988" y="912916"/>
              <a:ext cx="8286750" cy="271462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 dirty="0"/>
            </a:p>
          </p:txBody>
        </p:sp>
        <p:pic>
          <p:nvPicPr>
            <p:cNvPr id="1026" name="Picture 2" descr="http://upload.wikimedia.org/wikipedia/commons/thumb/7/7e/Gasteracantha_mammosa_spiderlings_next_to_their_eggs_capsule.jpg/200px-Gasteracantha_mammosa_spiderlings_next_to_their_eggs_capsule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2963054" y="1991465"/>
              <a:ext cx="1213444" cy="16704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7974" y="2219520"/>
              <a:ext cx="1694563" cy="12080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814222" y="1952574"/>
              <a:ext cx="1221753" cy="1740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2515" y="2224283"/>
              <a:ext cx="1610673" cy="1208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329276" y="3356992"/>
              <a:ext cx="9605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solidFill>
                    <a:schemeClr val="accent4">
                      <a:lumMod val="50000"/>
                    </a:schemeClr>
                  </a:solidFill>
                </a:rPr>
                <a:t>Wikipedia</a:t>
              </a:r>
              <a:endParaRPr lang="en-CA" sz="1400" i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139952" y="-132520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>
                <a:solidFill>
                  <a:srgbClr val="FF00FF"/>
                </a:solidFill>
              </a:rPr>
              <a:t>?</a:t>
            </a:r>
            <a:endParaRPr lang="en-US" sz="5400" dirty="0">
              <a:solidFill>
                <a:srgbClr val="FF00FF"/>
              </a:solidFill>
            </a:endParaRPr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5</a:t>
            </a:fld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18687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>
                <a:solidFill>
                  <a:srgbClr val="002060"/>
                </a:solidFill>
              </a:rPr>
              <a:t>What is </a:t>
            </a:r>
            <a:r>
              <a:rPr lang="en-US" sz="4000" i="1" u="sng" dirty="0" smtClean="0">
                <a:solidFill>
                  <a:srgbClr val="002060"/>
                </a:solidFill>
              </a:rPr>
              <a:t>gene expression</a:t>
            </a:r>
            <a:r>
              <a:rPr lang="en-US" sz="4000" u="sng" dirty="0" smtClean="0">
                <a:solidFill>
                  <a:srgbClr val="002060"/>
                </a:solidFill>
              </a:rPr>
              <a:t>?</a:t>
            </a:r>
            <a:endParaRPr lang="en-CA" sz="4000" u="sng" dirty="0">
              <a:solidFill>
                <a:srgbClr val="00206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30329" y="1952436"/>
            <a:ext cx="8156225" cy="4747137"/>
            <a:chOff x="395536" y="1896429"/>
            <a:chExt cx="8156225" cy="4747137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164207">
              <a:off x="834738" y="1804698"/>
              <a:ext cx="1895777" cy="2079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395536" y="3393863"/>
              <a:ext cx="2664296" cy="77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6" name="Rectangle 5"/>
            <p:cNvSpPr/>
            <p:nvPr/>
          </p:nvSpPr>
          <p:spPr>
            <a:xfrm>
              <a:off x="2575097" y="3185991"/>
              <a:ext cx="5976664" cy="7143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7" name="Right Arrow 6"/>
            <p:cNvSpPr/>
            <p:nvPr/>
          </p:nvSpPr>
          <p:spPr>
            <a:xfrm>
              <a:off x="2875680" y="3114554"/>
              <a:ext cx="1000125" cy="214312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8" name="Right Arrow 7"/>
            <p:cNvSpPr/>
            <p:nvPr/>
          </p:nvSpPr>
          <p:spPr>
            <a:xfrm>
              <a:off x="7304805" y="3114554"/>
              <a:ext cx="847725" cy="214312"/>
            </a:xfrm>
            <a:prstGeom prst="rightArrow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9" name="Right Arrow 8"/>
            <p:cNvSpPr/>
            <p:nvPr/>
          </p:nvSpPr>
          <p:spPr>
            <a:xfrm rot="10800000">
              <a:off x="6471366" y="3075916"/>
              <a:ext cx="561975" cy="302342"/>
            </a:xfrm>
            <a:prstGeom prst="rightArrow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 dirty="0"/>
            </a:p>
          </p:txBody>
        </p:sp>
        <p:sp>
          <p:nvSpPr>
            <p:cNvPr id="11" name="Right Arrow 10"/>
            <p:cNvSpPr/>
            <p:nvPr/>
          </p:nvSpPr>
          <p:spPr>
            <a:xfrm>
              <a:off x="4375867" y="3114554"/>
              <a:ext cx="1571625" cy="214312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2910605" y="4411541"/>
              <a:ext cx="803275" cy="619125"/>
            </a:xfrm>
            <a:custGeom>
              <a:avLst/>
              <a:gdLst>
                <a:gd name="connsiteX0" fmla="*/ 721217 w 802452"/>
                <a:gd name="connsiteY0" fmla="*/ 25758 h 618186"/>
                <a:gd name="connsiteX1" fmla="*/ 605307 w 802452"/>
                <a:gd name="connsiteY1" fmla="*/ 0 h 618186"/>
                <a:gd name="connsiteX2" fmla="*/ 502276 w 802452"/>
                <a:gd name="connsiteY2" fmla="*/ 12879 h 618186"/>
                <a:gd name="connsiteX3" fmla="*/ 412124 w 802452"/>
                <a:gd name="connsiteY3" fmla="*/ 77274 h 618186"/>
                <a:gd name="connsiteX4" fmla="*/ 334851 w 802452"/>
                <a:gd name="connsiteY4" fmla="*/ 128789 h 618186"/>
                <a:gd name="connsiteX5" fmla="*/ 244699 w 802452"/>
                <a:gd name="connsiteY5" fmla="*/ 218941 h 618186"/>
                <a:gd name="connsiteX6" fmla="*/ 257577 w 802452"/>
                <a:gd name="connsiteY6" fmla="*/ 270457 h 618186"/>
                <a:gd name="connsiteX7" fmla="*/ 489397 w 802452"/>
                <a:gd name="connsiteY7" fmla="*/ 321972 h 618186"/>
                <a:gd name="connsiteX8" fmla="*/ 618186 w 802452"/>
                <a:gd name="connsiteY8" fmla="*/ 373488 h 618186"/>
                <a:gd name="connsiteX9" fmla="*/ 656823 w 802452"/>
                <a:gd name="connsiteY9" fmla="*/ 386367 h 618186"/>
                <a:gd name="connsiteX10" fmla="*/ 785611 w 802452"/>
                <a:gd name="connsiteY10" fmla="*/ 450761 h 618186"/>
                <a:gd name="connsiteX11" fmla="*/ 708338 w 802452"/>
                <a:gd name="connsiteY11" fmla="*/ 528034 h 618186"/>
                <a:gd name="connsiteX12" fmla="*/ 631065 w 802452"/>
                <a:gd name="connsiteY12" fmla="*/ 553792 h 618186"/>
                <a:gd name="connsiteX13" fmla="*/ 515155 w 802452"/>
                <a:gd name="connsiteY13" fmla="*/ 605307 h 618186"/>
                <a:gd name="connsiteX14" fmla="*/ 425003 w 802452"/>
                <a:gd name="connsiteY14" fmla="*/ 618186 h 618186"/>
                <a:gd name="connsiteX15" fmla="*/ 167425 w 802452"/>
                <a:gd name="connsiteY15" fmla="*/ 605307 h 618186"/>
                <a:gd name="connsiteX16" fmla="*/ 128789 w 802452"/>
                <a:gd name="connsiteY16" fmla="*/ 592429 h 618186"/>
                <a:gd name="connsiteX17" fmla="*/ 77273 w 802452"/>
                <a:gd name="connsiteY17" fmla="*/ 579550 h 618186"/>
                <a:gd name="connsiteX18" fmla="*/ 12879 w 802452"/>
                <a:gd name="connsiteY18" fmla="*/ 489398 h 618186"/>
                <a:gd name="connsiteX19" fmla="*/ 0 w 802452"/>
                <a:gd name="connsiteY19" fmla="*/ 450761 h 618186"/>
                <a:gd name="connsiteX20" fmla="*/ 51516 w 802452"/>
                <a:gd name="connsiteY20" fmla="*/ 334851 h 618186"/>
                <a:gd name="connsiteX21" fmla="*/ 257577 w 802452"/>
                <a:gd name="connsiteY21" fmla="*/ 270457 h 618186"/>
                <a:gd name="connsiteX22" fmla="*/ 321972 w 802452"/>
                <a:gd name="connsiteY22" fmla="*/ 257578 h 618186"/>
                <a:gd name="connsiteX23" fmla="*/ 476518 w 802452"/>
                <a:gd name="connsiteY23" fmla="*/ 244699 h 618186"/>
                <a:gd name="connsiteX24" fmla="*/ 579549 w 802452"/>
                <a:gd name="connsiteY24" fmla="*/ 231820 h 618186"/>
                <a:gd name="connsiteX25" fmla="*/ 772732 w 802452"/>
                <a:gd name="connsiteY25" fmla="*/ 257578 h 618186"/>
                <a:gd name="connsiteX26" fmla="*/ 734096 w 802452"/>
                <a:gd name="connsiteY26" fmla="*/ 334851 h 618186"/>
                <a:gd name="connsiteX27" fmla="*/ 695459 w 802452"/>
                <a:gd name="connsiteY27" fmla="*/ 360609 h 618186"/>
                <a:gd name="connsiteX28" fmla="*/ 592428 w 802452"/>
                <a:gd name="connsiteY28" fmla="*/ 399245 h 618186"/>
                <a:gd name="connsiteX29" fmla="*/ 553792 w 802452"/>
                <a:gd name="connsiteY29" fmla="*/ 425003 h 618186"/>
                <a:gd name="connsiteX30" fmla="*/ 515155 w 802452"/>
                <a:gd name="connsiteY30" fmla="*/ 437882 h 618186"/>
                <a:gd name="connsiteX31" fmla="*/ 553792 w 802452"/>
                <a:gd name="connsiteY31" fmla="*/ 463640 h 618186"/>
                <a:gd name="connsiteX32" fmla="*/ 618186 w 802452"/>
                <a:gd name="connsiteY32" fmla="*/ 540913 h 618186"/>
                <a:gd name="connsiteX33" fmla="*/ 643944 w 802452"/>
                <a:gd name="connsiteY33" fmla="*/ 502276 h 618186"/>
                <a:gd name="connsiteX34" fmla="*/ 631065 w 802452"/>
                <a:gd name="connsiteY34" fmla="*/ 450761 h 618186"/>
                <a:gd name="connsiteX35" fmla="*/ 566670 w 802452"/>
                <a:gd name="connsiteY35" fmla="*/ 334851 h 618186"/>
                <a:gd name="connsiteX36" fmla="*/ 528034 w 802452"/>
                <a:gd name="connsiteY36" fmla="*/ 270457 h 618186"/>
                <a:gd name="connsiteX37" fmla="*/ 476518 w 802452"/>
                <a:gd name="connsiteY37" fmla="*/ 206062 h 618186"/>
                <a:gd name="connsiteX38" fmla="*/ 437882 w 802452"/>
                <a:gd name="connsiteY38" fmla="*/ 141668 h 618186"/>
                <a:gd name="connsiteX39" fmla="*/ 347730 w 802452"/>
                <a:gd name="connsiteY39" fmla="*/ 77274 h 618186"/>
                <a:gd name="connsiteX40" fmla="*/ 257577 w 802452"/>
                <a:gd name="connsiteY40" fmla="*/ 12879 h 618186"/>
                <a:gd name="connsiteX41" fmla="*/ 218941 w 802452"/>
                <a:gd name="connsiteY41" fmla="*/ 51516 h 618186"/>
                <a:gd name="connsiteX42" fmla="*/ 167425 w 802452"/>
                <a:gd name="connsiteY42" fmla="*/ 218941 h 618186"/>
                <a:gd name="connsiteX43" fmla="*/ 154547 w 802452"/>
                <a:gd name="connsiteY43" fmla="*/ 257578 h 618186"/>
                <a:gd name="connsiteX44" fmla="*/ 193183 w 802452"/>
                <a:gd name="connsiteY44" fmla="*/ 283336 h 618186"/>
                <a:gd name="connsiteX45" fmla="*/ 206062 w 802452"/>
                <a:gd name="connsiteY45" fmla="*/ 321972 h 618186"/>
                <a:gd name="connsiteX46" fmla="*/ 283335 w 802452"/>
                <a:gd name="connsiteY46" fmla="*/ 373488 h 618186"/>
                <a:gd name="connsiteX47" fmla="*/ 321972 w 802452"/>
                <a:gd name="connsiteY47" fmla="*/ 412124 h 618186"/>
                <a:gd name="connsiteX48" fmla="*/ 360608 w 802452"/>
                <a:gd name="connsiteY48" fmla="*/ 425003 h 618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802452" h="618186">
                  <a:moveTo>
                    <a:pt x="721217" y="25758"/>
                  </a:moveTo>
                  <a:cubicBezTo>
                    <a:pt x="681375" y="12477"/>
                    <a:pt x="650638" y="0"/>
                    <a:pt x="605307" y="0"/>
                  </a:cubicBezTo>
                  <a:cubicBezTo>
                    <a:pt x="570696" y="0"/>
                    <a:pt x="536620" y="8586"/>
                    <a:pt x="502276" y="12879"/>
                  </a:cubicBezTo>
                  <a:cubicBezTo>
                    <a:pt x="390439" y="68798"/>
                    <a:pt x="506109" y="4175"/>
                    <a:pt x="412124" y="77274"/>
                  </a:cubicBezTo>
                  <a:cubicBezTo>
                    <a:pt x="387688" y="96280"/>
                    <a:pt x="358483" y="108793"/>
                    <a:pt x="334851" y="128789"/>
                  </a:cubicBezTo>
                  <a:cubicBezTo>
                    <a:pt x="302409" y="156240"/>
                    <a:pt x="244699" y="218941"/>
                    <a:pt x="244699" y="218941"/>
                  </a:cubicBezTo>
                  <a:cubicBezTo>
                    <a:pt x="248992" y="236113"/>
                    <a:pt x="241992" y="262065"/>
                    <a:pt x="257577" y="270457"/>
                  </a:cubicBezTo>
                  <a:cubicBezTo>
                    <a:pt x="319690" y="303903"/>
                    <a:pt x="417659" y="306030"/>
                    <a:pt x="489397" y="321972"/>
                  </a:cubicBezTo>
                  <a:cubicBezTo>
                    <a:pt x="522367" y="329299"/>
                    <a:pt x="603900" y="367774"/>
                    <a:pt x="618186" y="373488"/>
                  </a:cubicBezTo>
                  <a:cubicBezTo>
                    <a:pt x="630791" y="378530"/>
                    <a:pt x="644681" y="380296"/>
                    <a:pt x="656823" y="386367"/>
                  </a:cubicBezTo>
                  <a:cubicBezTo>
                    <a:pt x="802452" y="459181"/>
                    <a:pt x="697004" y="421224"/>
                    <a:pt x="785611" y="450761"/>
                  </a:cubicBezTo>
                  <a:cubicBezTo>
                    <a:pt x="759853" y="476519"/>
                    <a:pt x="742895" y="516515"/>
                    <a:pt x="708338" y="528034"/>
                  </a:cubicBezTo>
                  <a:cubicBezTo>
                    <a:pt x="682580" y="536620"/>
                    <a:pt x="656274" y="543708"/>
                    <a:pt x="631065" y="553792"/>
                  </a:cubicBezTo>
                  <a:cubicBezTo>
                    <a:pt x="591808" y="569495"/>
                    <a:pt x="555511" y="592696"/>
                    <a:pt x="515155" y="605307"/>
                  </a:cubicBezTo>
                  <a:cubicBezTo>
                    <a:pt x="486181" y="614361"/>
                    <a:pt x="455054" y="613893"/>
                    <a:pt x="425003" y="618186"/>
                  </a:cubicBezTo>
                  <a:cubicBezTo>
                    <a:pt x="339144" y="613893"/>
                    <a:pt x="253068" y="612754"/>
                    <a:pt x="167425" y="605307"/>
                  </a:cubicBezTo>
                  <a:cubicBezTo>
                    <a:pt x="153901" y="604131"/>
                    <a:pt x="141842" y="596158"/>
                    <a:pt x="128789" y="592429"/>
                  </a:cubicBezTo>
                  <a:cubicBezTo>
                    <a:pt x="111770" y="587566"/>
                    <a:pt x="94445" y="583843"/>
                    <a:pt x="77273" y="579550"/>
                  </a:cubicBezTo>
                  <a:cubicBezTo>
                    <a:pt x="68529" y="567891"/>
                    <a:pt x="22292" y="508224"/>
                    <a:pt x="12879" y="489398"/>
                  </a:cubicBezTo>
                  <a:cubicBezTo>
                    <a:pt x="6808" y="477256"/>
                    <a:pt x="4293" y="463640"/>
                    <a:pt x="0" y="450761"/>
                  </a:cubicBezTo>
                  <a:cubicBezTo>
                    <a:pt x="17172" y="412124"/>
                    <a:pt x="25737" y="368364"/>
                    <a:pt x="51516" y="334851"/>
                  </a:cubicBezTo>
                  <a:cubicBezTo>
                    <a:pt x="106523" y="263343"/>
                    <a:pt x="179047" y="280928"/>
                    <a:pt x="257577" y="270457"/>
                  </a:cubicBezTo>
                  <a:cubicBezTo>
                    <a:pt x="279275" y="267564"/>
                    <a:pt x="300232" y="260136"/>
                    <a:pt x="321972" y="257578"/>
                  </a:cubicBezTo>
                  <a:cubicBezTo>
                    <a:pt x="373312" y="251538"/>
                    <a:pt x="425081" y="249843"/>
                    <a:pt x="476518" y="244699"/>
                  </a:cubicBezTo>
                  <a:cubicBezTo>
                    <a:pt x="510957" y="241255"/>
                    <a:pt x="545205" y="236113"/>
                    <a:pt x="579549" y="231820"/>
                  </a:cubicBezTo>
                  <a:cubicBezTo>
                    <a:pt x="643943" y="240406"/>
                    <a:pt x="718678" y="221542"/>
                    <a:pt x="772732" y="257578"/>
                  </a:cubicBezTo>
                  <a:cubicBezTo>
                    <a:pt x="796693" y="273552"/>
                    <a:pt x="751375" y="311813"/>
                    <a:pt x="734096" y="334851"/>
                  </a:cubicBezTo>
                  <a:cubicBezTo>
                    <a:pt x="724809" y="347234"/>
                    <a:pt x="709303" y="353687"/>
                    <a:pt x="695459" y="360609"/>
                  </a:cubicBezTo>
                  <a:cubicBezTo>
                    <a:pt x="664650" y="376013"/>
                    <a:pt x="625873" y="388097"/>
                    <a:pt x="592428" y="399245"/>
                  </a:cubicBezTo>
                  <a:cubicBezTo>
                    <a:pt x="579549" y="407831"/>
                    <a:pt x="567636" y="418081"/>
                    <a:pt x="553792" y="425003"/>
                  </a:cubicBezTo>
                  <a:cubicBezTo>
                    <a:pt x="541650" y="431074"/>
                    <a:pt x="515155" y="424306"/>
                    <a:pt x="515155" y="437882"/>
                  </a:cubicBezTo>
                  <a:cubicBezTo>
                    <a:pt x="515155" y="453361"/>
                    <a:pt x="541901" y="453731"/>
                    <a:pt x="553792" y="463640"/>
                  </a:cubicBezTo>
                  <a:cubicBezTo>
                    <a:pt x="590978" y="494628"/>
                    <a:pt x="592859" y="502923"/>
                    <a:pt x="618186" y="540913"/>
                  </a:cubicBezTo>
                  <a:cubicBezTo>
                    <a:pt x="626772" y="528034"/>
                    <a:pt x="641755" y="517599"/>
                    <a:pt x="643944" y="502276"/>
                  </a:cubicBezTo>
                  <a:cubicBezTo>
                    <a:pt x="646447" y="484754"/>
                    <a:pt x="636662" y="467553"/>
                    <a:pt x="631065" y="450761"/>
                  </a:cubicBezTo>
                  <a:cubicBezTo>
                    <a:pt x="602294" y="364451"/>
                    <a:pt x="614573" y="406706"/>
                    <a:pt x="566670" y="334851"/>
                  </a:cubicBezTo>
                  <a:cubicBezTo>
                    <a:pt x="552785" y="314023"/>
                    <a:pt x="542389" y="290964"/>
                    <a:pt x="528034" y="270457"/>
                  </a:cubicBezTo>
                  <a:cubicBezTo>
                    <a:pt x="512270" y="247937"/>
                    <a:pt x="492282" y="228582"/>
                    <a:pt x="476518" y="206062"/>
                  </a:cubicBezTo>
                  <a:cubicBezTo>
                    <a:pt x="462163" y="185555"/>
                    <a:pt x="455582" y="159368"/>
                    <a:pt x="437882" y="141668"/>
                  </a:cubicBezTo>
                  <a:cubicBezTo>
                    <a:pt x="411769" y="115555"/>
                    <a:pt x="376312" y="100659"/>
                    <a:pt x="347730" y="77274"/>
                  </a:cubicBezTo>
                  <a:cubicBezTo>
                    <a:pt x="263696" y="8519"/>
                    <a:pt x="332064" y="37708"/>
                    <a:pt x="257577" y="12879"/>
                  </a:cubicBezTo>
                  <a:cubicBezTo>
                    <a:pt x="244698" y="25758"/>
                    <a:pt x="223634" y="33918"/>
                    <a:pt x="218941" y="51516"/>
                  </a:cubicBezTo>
                  <a:cubicBezTo>
                    <a:pt x="171115" y="230864"/>
                    <a:pt x="263985" y="186754"/>
                    <a:pt x="167425" y="218941"/>
                  </a:cubicBezTo>
                  <a:cubicBezTo>
                    <a:pt x="163132" y="231820"/>
                    <a:pt x="149505" y="244973"/>
                    <a:pt x="154547" y="257578"/>
                  </a:cubicBezTo>
                  <a:cubicBezTo>
                    <a:pt x="160296" y="271949"/>
                    <a:pt x="183514" y="271249"/>
                    <a:pt x="193183" y="283336"/>
                  </a:cubicBezTo>
                  <a:cubicBezTo>
                    <a:pt x="201663" y="293937"/>
                    <a:pt x="198532" y="310677"/>
                    <a:pt x="206062" y="321972"/>
                  </a:cubicBezTo>
                  <a:cubicBezTo>
                    <a:pt x="233626" y="363317"/>
                    <a:pt x="242828" y="359985"/>
                    <a:pt x="283335" y="373488"/>
                  </a:cubicBezTo>
                  <a:cubicBezTo>
                    <a:pt x="296214" y="386367"/>
                    <a:pt x="306817" y="402021"/>
                    <a:pt x="321972" y="412124"/>
                  </a:cubicBezTo>
                  <a:cubicBezTo>
                    <a:pt x="333267" y="419654"/>
                    <a:pt x="360608" y="425003"/>
                    <a:pt x="360608" y="425003"/>
                  </a:cubicBezTo>
                </a:path>
              </a:pathLst>
            </a:custGeom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4447305" y="4259141"/>
              <a:ext cx="1266825" cy="827088"/>
            </a:xfrm>
            <a:custGeom>
              <a:avLst/>
              <a:gdLst>
                <a:gd name="connsiteX0" fmla="*/ 669702 w 1266153"/>
                <a:gd name="connsiteY0" fmla="*/ 399245 h 827404"/>
                <a:gd name="connsiteX1" fmla="*/ 489397 w 1266153"/>
                <a:gd name="connsiteY1" fmla="*/ 502276 h 827404"/>
                <a:gd name="connsiteX2" fmla="*/ 502276 w 1266153"/>
                <a:gd name="connsiteY2" fmla="*/ 682580 h 827404"/>
                <a:gd name="connsiteX3" fmla="*/ 553792 w 1266153"/>
                <a:gd name="connsiteY3" fmla="*/ 785611 h 827404"/>
                <a:gd name="connsiteX4" fmla="*/ 528034 w 1266153"/>
                <a:gd name="connsiteY4" fmla="*/ 824248 h 827404"/>
                <a:gd name="connsiteX5" fmla="*/ 476519 w 1266153"/>
                <a:gd name="connsiteY5" fmla="*/ 798490 h 827404"/>
                <a:gd name="connsiteX6" fmla="*/ 360609 w 1266153"/>
                <a:gd name="connsiteY6" fmla="*/ 759853 h 827404"/>
                <a:gd name="connsiteX7" fmla="*/ 283336 w 1266153"/>
                <a:gd name="connsiteY7" fmla="*/ 708338 h 827404"/>
                <a:gd name="connsiteX8" fmla="*/ 231820 w 1266153"/>
                <a:gd name="connsiteY8" fmla="*/ 682580 h 827404"/>
                <a:gd name="connsiteX9" fmla="*/ 141668 w 1266153"/>
                <a:gd name="connsiteY9" fmla="*/ 618186 h 827404"/>
                <a:gd name="connsiteX10" fmla="*/ 12879 w 1266153"/>
                <a:gd name="connsiteY10" fmla="*/ 437881 h 827404"/>
                <a:gd name="connsiteX11" fmla="*/ 51516 w 1266153"/>
                <a:gd name="connsiteY11" fmla="*/ 347729 h 827404"/>
                <a:gd name="connsiteX12" fmla="*/ 90152 w 1266153"/>
                <a:gd name="connsiteY12" fmla="*/ 334850 h 827404"/>
                <a:gd name="connsiteX13" fmla="*/ 206062 w 1266153"/>
                <a:gd name="connsiteY13" fmla="*/ 296214 h 827404"/>
                <a:gd name="connsiteX14" fmla="*/ 386367 w 1266153"/>
                <a:gd name="connsiteY14" fmla="*/ 270456 h 827404"/>
                <a:gd name="connsiteX15" fmla="*/ 708338 w 1266153"/>
                <a:gd name="connsiteY15" fmla="*/ 283335 h 827404"/>
                <a:gd name="connsiteX16" fmla="*/ 940158 w 1266153"/>
                <a:gd name="connsiteY16" fmla="*/ 321971 h 827404"/>
                <a:gd name="connsiteX17" fmla="*/ 991674 w 1266153"/>
                <a:gd name="connsiteY17" fmla="*/ 399245 h 827404"/>
                <a:gd name="connsiteX18" fmla="*/ 1004552 w 1266153"/>
                <a:gd name="connsiteY18" fmla="*/ 437881 h 827404"/>
                <a:gd name="connsiteX19" fmla="*/ 1043189 w 1266153"/>
                <a:gd name="connsiteY19" fmla="*/ 476518 h 827404"/>
                <a:gd name="connsiteX20" fmla="*/ 1146220 w 1266153"/>
                <a:gd name="connsiteY20" fmla="*/ 553791 h 827404"/>
                <a:gd name="connsiteX21" fmla="*/ 1236372 w 1266153"/>
                <a:gd name="connsiteY21" fmla="*/ 605307 h 827404"/>
                <a:gd name="connsiteX22" fmla="*/ 1262130 w 1266153"/>
                <a:gd name="connsiteY22" fmla="*/ 553791 h 827404"/>
                <a:gd name="connsiteX23" fmla="*/ 1120462 w 1266153"/>
                <a:gd name="connsiteY23" fmla="*/ 347729 h 827404"/>
                <a:gd name="connsiteX24" fmla="*/ 1094705 w 1266153"/>
                <a:gd name="connsiteY24" fmla="*/ 309093 h 827404"/>
                <a:gd name="connsiteX25" fmla="*/ 1043189 w 1266153"/>
                <a:gd name="connsiteY25" fmla="*/ 270456 h 827404"/>
                <a:gd name="connsiteX26" fmla="*/ 953037 w 1266153"/>
                <a:gd name="connsiteY26" fmla="*/ 180304 h 827404"/>
                <a:gd name="connsiteX27" fmla="*/ 824248 w 1266153"/>
                <a:gd name="connsiteY27" fmla="*/ 115909 h 827404"/>
                <a:gd name="connsiteX28" fmla="*/ 759854 w 1266153"/>
                <a:gd name="connsiteY28" fmla="*/ 141667 h 827404"/>
                <a:gd name="connsiteX29" fmla="*/ 682581 w 1266153"/>
                <a:gd name="connsiteY29" fmla="*/ 206062 h 827404"/>
                <a:gd name="connsiteX30" fmla="*/ 643944 w 1266153"/>
                <a:gd name="connsiteY30" fmla="*/ 373487 h 827404"/>
                <a:gd name="connsiteX31" fmla="*/ 669702 w 1266153"/>
                <a:gd name="connsiteY31" fmla="*/ 566670 h 827404"/>
                <a:gd name="connsiteX32" fmla="*/ 682581 w 1266153"/>
                <a:gd name="connsiteY32" fmla="*/ 643943 h 827404"/>
                <a:gd name="connsiteX33" fmla="*/ 540913 w 1266153"/>
                <a:gd name="connsiteY33" fmla="*/ 618186 h 827404"/>
                <a:gd name="connsiteX34" fmla="*/ 463640 w 1266153"/>
                <a:gd name="connsiteY34" fmla="*/ 605307 h 827404"/>
                <a:gd name="connsiteX35" fmla="*/ 425003 w 1266153"/>
                <a:gd name="connsiteY35" fmla="*/ 592428 h 827404"/>
                <a:gd name="connsiteX36" fmla="*/ 373488 w 1266153"/>
                <a:gd name="connsiteY36" fmla="*/ 579549 h 827404"/>
                <a:gd name="connsiteX37" fmla="*/ 334851 w 1266153"/>
                <a:gd name="connsiteY37" fmla="*/ 502276 h 827404"/>
                <a:gd name="connsiteX38" fmla="*/ 373488 w 1266153"/>
                <a:gd name="connsiteY38" fmla="*/ 476518 h 827404"/>
                <a:gd name="connsiteX39" fmla="*/ 425003 w 1266153"/>
                <a:gd name="connsiteY39" fmla="*/ 489397 h 827404"/>
                <a:gd name="connsiteX40" fmla="*/ 540913 w 1266153"/>
                <a:gd name="connsiteY40" fmla="*/ 605307 h 827404"/>
                <a:gd name="connsiteX41" fmla="*/ 592428 w 1266153"/>
                <a:gd name="connsiteY41" fmla="*/ 618186 h 827404"/>
                <a:gd name="connsiteX42" fmla="*/ 772733 w 1266153"/>
                <a:gd name="connsiteY42" fmla="*/ 721217 h 827404"/>
                <a:gd name="connsiteX43" fmla="*/ 850006 w 1266153"/>
                <a:gd name="connsiteY43" fmla="*/ 708338 h 827404"/>
                <a:gd name="connsiteX44" fmla="*/ 862885 w 1266153"/>
                <a:gd name="connsiteY44" fmla="*/ 669701 h 827404"/>
                <a:gd name="connsiteX45" fmla="*/ 824248 w 1266153"/>
                <a:gd name="connsiteY45" fmla="*/ 566670 h 827404"/>
                <a:gd name="connsiteX46" fmla="*/ 669702 w 1266153"/>
                <a:gd name="connsiteY46" fmla="*/ 450760 h 827404"/>
                <a:gd name="connsiteX47" fmla="*/ 579550 w 1266153"/>
                <a:gd name="connsiteY47" fmla="*/ 437881 h 827404"/>
                <a:gd name="connsiteX48" fmla="*/ 515155 w 1266153"/>
                <a:gd name="connsiteY48" fmla="*/ 425002 h 827404"/>
                <a:gd name="connsiteX49" fmla="*/ 528034 w 1266153"/>
                <a:gd name="connsiteY49" fmla="*/ 386366 h 827404"/>
                <a:gd name="connsiteX50" fmla="*/ 695459 w 1266153"/>
                <a:gd name="connsiteY50" fmla="*/ 231819 h 827404"/>
                <a:gd name="connsiteX51" fmla="*/ 811369 w 1266153"/>
                <a:gd name="connsiteY51" fmla="*/ 128788 h 827404"/>
                <a:gd name="connsiteX52" fmla="*/ 901521 w 1266153"/>
                <a:gd name="connsiteY52" fmla="*/ 193183 h 827404"/>
                <a:gd name="connsiteX53" fmla="*/ 1004552 w 1266153"/>
                <a:gd name="connsiteY53" fmla="*/ 321971 h 827404"/>
                <a:gd name="connsiteX54" fmla="*/ 862885 w 1266153"/>
                <a:gd name="connsiteY54" fmla="*/ 244698 h 827404"/>
                <a:gd name="connsiteX55" fmla="*/ 785612 w 1266153"/>
                <a:gd name="connsiteY55" fmla="*/ 206062 h 827404"/>
                <a:gd name="connsiteX56" fmla="*/ 631065 w 1266153"/>
                <a:gd name="connsiteY56" fmla="*/ 103031 h 827404"/>
                <a:gd name="connsiteX57" fmla="*/ 515155 w 1266153"/>
                <a:gd name="connsiteY57" fmla="*/ 38636 h 827404"/>
                <a:gd name="connsiteX58" fmla="*/ 476519 w 1266153"/>
                <a:gd name="connsiteY58" fmla="*/ 12878 h 827404"/>
                <a:gd name="connsiteX59" fmla="*/ 412124 w 1266153"/>
                <a:gd name="connsiteY59" fmla="*/ 0 h 827404"/>
                <a:gd name="connsiteX60" fmla="*/ 373488 w 1266153"/>
                <a:gd name="connsiteY60" fmla="*/ 51515 h 827404"/>
                <a:gd name="connsiteX61" fmla="*/ 334851 w 1266153"/>
                <a:gd name="connsiteY61" fmla="*/ 141667 h 827404"/>
                <a:gd name="connsiteX62" fmla="*/ 309093 w 1266153"/>
                <a:gd name="connsiteY62" fmla="*/ 180304 h 827404"/>
                <a:gd name="connsiteX63" fmla="*/ 296214 w 1266153"/>
                <a:gd name="connsiteY63" fmla="*/ 231819 h 827404"/>
                <a:gd name="connsiteX64" fmla="*/ 347730 w 1266153"/>
                <a:gd name="connsiteY64" fmla="*/ 244698 h 827404"/>
                <a:gd name="connsiteX65" fmla="*/ 399245 w 1266153"/>
                <a:gd name="connsiteY65" fmla="*/ 270456 h 827404"/>
                <a:gd name="connsiteX66" fmla="*/ 605307 w 1266153"/>
                <a:gd name="connsiteY66" fmla="*/ 296214 h 827404"/>
                <a:gd name="connsiteX67" fmla="*/ 618186 w 1266153"/>
                <a:gd name="connsiteY67" fmla="*/ 360608 h 827404"/>
                <a:gd name="connsiteX68" fmla="*/ 579550 w 1266153"/>
                <a:gd name="connsiteY68" fmla="*/ 476518 h 827404"/>
                <a:gd name="connsiteX69" fmla="*/ 489397 w 1266153"/>
                <a:gd name="connsiteY69" fmla="*/ 528033 h 827404"/>
                <a:gd name="connsiteX70" fmla="*/ 321972 w 1266153"/>
                <a:gd name="connsiteY70" fmla="*/ 502276 h 827404"/>
                <a:gd name="connsiteX71" fmla="*/ 231820 w 1266153"/>
                <a:gd name="connsiteY71" fmla="*/ 476518 h 827404"/>
                <a:gd name="connsiteX72" fmla="*/ 51516 w 1266153"/>
                <a:gd name="connsiteY72" fmla="*/ 463639 h 827404"/>
                <a:gd name="connsiteX73" fmla="*/ 64395 w 1266153"/>
                <a:gd name="connsiteY73" fmla="*/ 425002 h 827404"/>
                <a:gd name="connsiteX74" fmla="*/ 0 w 1266153"/>
                <a:gd name="connsiteY74" fmla="*/ 489397 h 827404"/>
                <a:gd name="connsiteX75" fmla="*/ 12879 w 1266153"/>
                <a:gd name="connsiteY75" fmla="*/ 540912 h 827404"/>
                <a:gd name="connsiteX76" fmla="*/ 154547 w 1266153"/>
                <a:gd name="connsiteY76" fmla="*/ 605307 h 827404"/>
                <a:gd name="connsiteX77" fmla="*/ 231820 w 1266153"/>
                <a:gd name="connsiteY77" fmla="*/ 631064 h 827404"/>
                <a:gd name="connsiteX78" fmla="*/ 643944 w 1266153"/>
                <a:gd name="connsiteY78" fmla="*/ 605307 h 827404"/>
                <a:gd name="connsiteX79" fmla="*/ 695459 w 1266153"/>
                <a:gd name="connsiteY79" fmla="*/ 579549 h 827404"/>
                <a:gd name="connsiteX80" fmla="*/ 811369 w 1266153"/>
                <a:gd name="connsiteY80" fmla="*/ 463639 h 827404"/>
                <a:gd name="connsiteX81" fmla="*/ 1081826 w 1266153"/>
                <a:gd name="connsiteY81" fmla="*/ 553791 h 827404"/>
                <a:gd name="connsiteX82" fmla="*/ 1094705 w 1266153"/>
                <a:gd name="connsiteY82" fmla="*/ 605307 h 827404"/>
                <a:gd name="connsiteX83" fmla="*/ 1043189 w 1266153"/>
                <a:gd name="connsiteY83" fmla="*/ 695459 h 827404"/>
                <a:gd name="connsiteX84" fmla="*/ 1004552 w 1266153"/>
                <a:gd name="connsiteY84" fmla="*/ 682580 h 827404"/>
                <a:gd name="connsiteX85" fmla="*/ 914400 w 1266153"/>
                <a:gd name="connsiteY85" fmla="*/ 618186 h 827404"/>
                <a:gd name="connsiteX86" fmla="*/ 850006 w 1266153"/>
                <a:gd name="connsiteY86" fmla="*/ 592428 h 827404"/>
                <a:gd name="connsiteX87" fmla="*/ 746975 w 1266153"/>
                <a:gd name="connsiteY87" fmla="*/ 566670 h 827404"/>
                <a:gd name="connsiteX88" fmla="*/ 476519 w 1266153"/>
                <a:gd name="connsiteY88" fmla="*/ 553791 h 827404"/>
                <a:gd name="connsiteX89" fmla="*/ 450761 w 1266153"/>
                <a:gd name="connsiteY89" fmla="*/ 605307 h 827404"/>
                <a:gd name="connsiteX90" fmla="*/ 502276 w 1266153"/>
                <a:gd name="connsiteY90" fmla="*/ 643943 h 827404"/>
                <a:gd name="connsiteX91" fmla="*/ 540913 w 1266153"/>
                <a:gd name="connsiteY91" fmla="*/ 695459 h 827404"/>
                <a:gd name="connsiteX92" fmla="*/ 528034 w 1266153"/>
                <a:gd name="connsiteY92" fmla="*/ 721217 h 827404"/>
                <a:gd name="connsiteX93" fmla="*/ 425003 w 1266153"/>
                <a:gd name="connsiteY93" fmla="*/ 669701 h 827404"/>
                <a:gd name="connsiteX94" fmla="*/ 321972 w 1266153"/>
                <a:gd name="connsiteY94" fmla="*/ 618186 h 827404"/>
                <a:gd name="connsiteX95" fmla="*/ 218941 w 1266153"/>
                <a:gd name="connsiteY95" fmla="*/ 631064 h 827404"/>
                <a:gd name="connsiteX96" fmla="*/ 167426 w 1266153"/>
                <a:gd name="connsiteY96" fmla="*/ 734095 h 827404"/>
                <a:gd name="connsiteX97" fmla="*/ 128789 w 1266153"/>
                <a:gd name="connsiteY97" fmla="*/ 824248 h 827404"/>
                <a:gd name="connsiteX98" fmla="*/ 103031 w 1266153"/>
                <a:gd name="connsiteY98" fmla="*/ 785611 h 827404"/>
                <a:gd name="connsiteX99" fmla="*/ 128789 w 1266153"/>
                <a:gd name="connsiteY99" fmla="*/ 618186 h 827404"/>
                <a:gd name="connsiteX100" fmla="*/ 154547 w 1266153"/>
                <a:gd name="connsiteY100" fmla="*/ 515155 h 827404"/>
                <a:gd name="connsiteX101" fmla="*/ 321972 w 1266153"/>
                <a:gd name="connsiteY101" fmla="*/ 399245 h 827404"/>
                <a:gd name="connsiteX102" fmla="*/ 373488 w 1266153"/>
                <a:gd name="connsiteY102" fmla="*/ 386366 h 827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1266153" h="827404">
                  <a:moveTo>
                    <a:pt x="669702" y="399245"/>
                  </a:moveTo>
                  <a:cubicBezTo>
                    <a:pt x="585693" y="408579"/>
                    <a:pt x="511215" y="387732"/>
                    <a:pt x="489397" y="502276"/>
                  </a:cubicBezTo>
                  <a:cubicBezTo>
                    <a:pt x="478123" y="561466"/>
                    <a:pt x="488922" y="623824"/>
                    <a:pt x="502276" y="682580"/>
                  </a:cubicBezTo>
                  <a:cubicBezTo>
                    <a:pt x="510786" y="720023"/>
                    <a:pt x="553792" y="785611"/>
                    <a:pt x="553792" y="785611"/>
                  </a:cubicBezTo>
                  <a:cubicBezTo>
                    <a:pt x="545206" y="798490"/>
                    <a:pt x="543302" y="821703"/>
                    <a:pt x="528034" y="824248"/>
                  </a:cubicBezTo>
                  <a:cubicBezTo>
                    <a:pt x="509097" y="827404"/>
                    <a:pt x="494063" y="806287"/>
                    <a:pt x="476519" y="798490"/>
                  </a:cubicBezTo>
                  <a:cubicBezTo>
                    <a:pt x="414167" y="770778"/>
                    <a:pt x="420406" y="774802"/>
                    <a:pt x="360609" y="759853"/>
                  </a:cubicBezTo>
                  <a:cubicBezTo>
                    <a:pt x="334851" y="742681"/>
                    <a:pt x="309881" y="724265"/>
                    <a:pt x="283336" y="708338"/>
                  </a:cubicBezTo>
                  <a:cubicBezTo>
                    <a:pt x="266873" y="698460"/>
                    <a:pt x="248489" y="692105"/>
                    <a:pt x="231820" y="682580"/>
                  </a:cubicBezTo>
                  <a:cubicBezTo>
                    <a:pt x="215839" y="673448"/>
                    <a:pt x="149382" y="626542"/>
                    <a:pt x="141668" y="618186"/>
                  </a:cubicBezTo>
                  <a:cubicBezTo>
                    <a:pt x="47557" y="516233"/>
                    <a:pt x="55920" y="523963"/>
                    <a:pt x="12879" y="437881"/>
                  </a:cubicBezTo>
                  <a:cubicBezTo>
                    <a:pt x="25758" y="407830"/>
                    <a:pt x="31900" y="373884"/>
                    <a:pt x="51516" y="347729"/>
                  </a:cubicBezTo>
                  <a:cubicBezTo>
                    <a:pt x="59661" y="336869"/>
                    <a:pt x="77674" y="340198"/>
                    <a:pt x="90152" y="334850"/>
                  </a:cubicBezTo>
                  <a:cubicBezTo>
                    <a:pt x="168651" y="301208"/>
                    <a:pt x="114401" y="310687"/>
                    <a:pt x="206062" y="296214"/>
                  </a:cubicBezTo>
                  <a:cubicBezTo>
                    <a:pt x="266031" y="286745"/>
                    <a:pt x="386367" y="270456"/>
                    <a:pt x="386367" y="270456"/>
                  </a:cubicBezTo>
                  <a:lnTo>
                    <a:pt x="708338" y="283335"/>
                  </a:lnTo>
                  <a:cubicBezTo>
                    <a:pt x="898837" y="293104"/>
                    <a:pt x="837603" y="270694"/>
                    <a:pt x="940158" y="321971"/>
                  </a:cubicBezTo>
                  <a:cubicBezTo>
                    <a:pt x="957330" y="347729"/>
                    <a:pt x="981885" y="369876"/>
                    <a:pt x="991674" y="399245"/>
                  </a:cubicBezTo>
                  <a:cubicBezTo>
                    <a:pt x="995967" y="412124"/>
                    <a:pt x="997022" y="426586"/>
                    <a:pt x="1004552" y="437881"/>
                  </a:cubicBezTo>
                  <a:cubicBezTo>
                    <a:pt x="1014655" y="453036"/>
                    <a:pt x="1029482" y="464524"/>
                    <a:pt x="1043189" y="476518"/>
                  </a:cubicBezTo>
                  <a:cubicBezTo>
                    <a:pt x="1066505" y="496920"/>
                    <a:pt x="1114649" y="535750"/>
                    <a:pt x="1146220" y="553791"/>
                  </a:cubicBezTo>
                  <a:cubicBezTo>
                    <a:pt x="1260592" y="619146"/>
                    <a:pt x="1142248" y="542556"/>
                    <a:pt x="1236372" y="605307"/>
                  </a:cubicBezTo>
                  <a:cubicBezTo>
                    <a:pt x="1244958" y="588135"/>
                    <a:pt x="1266153" y="572564"/>
                    <a:pt x="1262130" y="553791"/>
                  </a:cubicBezTo>
                  <a:cubicBezTo>
                    <a:pt x="1226253" y="386360"/>
                    <a:pt x="1197669" y="463541"/>
                    <a:pt x="1120462" y="347729"/>
                  </a:cubicBezTo>
                  <a:cubicBezTo>
                    <a:pt x="1111876" y="334850"/>
                    <a:pt x="1105650" y="320038"/>
                    <a:pt x="1094705" y="309093"/>
                  </a:cubicBezTo>
                  <a:cubicBezTo>
                    <a:pt x="1079527" y="293915"/>
                    <a:pt x="1058367" y="285634"/>
                    <a:pt x="1043189" y="270456"/>
                  </a:cubicBezTo>
                  <a:cubicBezTo>
                    <a:pt x="940158" y="167425"/>
                    <a:pt x="1073238" y="266162"/>
                    <a:pt x="953037" y="180304"/>
                  </a:cubicBezTo>
                  <a:cubicBezTo>
                    <a:pt x="898170" y="141113"/>
                    <a:pt x="905450" y="150710"/>
                    <a:pt x="824248" y="115909"/>
                  </a:cubicBezTo>
                  <a:cubicBezTo>
                    <a:pt x="802783" y="124495"/>
                    <a:pt x="780532" y="131328"/>
                    <a:pt x="759854" y="141667"/>
                  </a:cubicBezTo>
                  <a:cubicBezTo>
                    <a:pt x="723992" y="159598"/>
                    <a:pt x="711065" y="177577"/>
                    <a:pt x="682581" y="206062"/>
                  </a:cubicBezTo>
                  <a:cubicBezTo>
                    <a:pt x="654161" y="348162"/>
                    <a:pt x="670667" y="293317"/>
                    <a:pt x="643944" y="373487"/>
                  </a:cubicBezTo>
                  <a:cubicBezTo>
                    <a:pt x="652530" y="437881"/>
                    <a:pt x="655609" y="503253"/>
                    <a:pt x="669702" y="566670"/>
                  </a:cubicBezTo>
                  <a:cubicBezTo>
                    <a:pt x="689675" y="656548"/>
                    <a:pt x="712031" y="555589"/>
                    <a:pt x="682581" y="643943"/>
                  </a:cubicBezTo>
                  <a:cubicBezTo>
                    <a:pt x="453420" y="611206"/>
                    <a:pt x="692714" y="648545"/>
                    <a:pt x="540913" y="618186"/>
                  </a:cubicBezTo>
                  <a:cubicBezTo>
                    <a:pt x="515307" y="613065"/>
                    <a:pt x="489131" y="610972"/>
                    <a:pt x="463640" y="605307"/>
                  </a:cubicBezTo>
                  <a:cubicBezTo>
                    <a:pt x="450388" y="602362"/>
                    <a:pt x="438056" y="596158"/>
                    <a:pt x="425003" y="592428"/>
                  </a:cubicBezTo>
                  <a:cubicBezTo>
                    <a:pt x="407984" y="587565"/>
                    <a:pt x="390660" y="583842"/>
                    <a:pt x="373488" y="579549"/>
                  </a:cubicBezTo>
                  <a:cubicBezTo>
                    <a:pt x="368065" y="571414"/>
                    <a:pt x="328186" y="518938"/>
                    <a:pt x="334851" y="502276"/>
                  </a:cubicBezTo>
                  <a:cubicBezTo>
                    <a:pt x="340600" y="487904"/>
                    <a:pt x="360609" y="485104"/>
                    <a:pt x="373488" y="476518"/>
                  </a:cubicBezTo>
                  <a:cubicBezTo>
                    <a:pt x="390660" y="480811"/>
                    <a:pt x="410973" y="478605"/>
                    <a:pt x="425003" y="489397"/>
                  </a:cubicBezTo>
                  <a:cubicBezTo>
                    <a:pt x="468312" y="522712"/>
                    <a:pt x="487904" y="592054"/>
                    <a:pt x="540913" y="605307"/>
                  </a:cubicBezTo>
                  <a:lnTo>
                    <a:pt x="592428" y="618186"/>
                  </a:lnTo>
                  <a:cubicBezTo>
                    <a:pt x="627497" y="642734"/>
                    <a:pt x="706934" y="721217"/>
                    <a:pt x="772733" y="721217"/>
                  </a:cubicBezTo>
                  <a:cubicBezTo>
                    <a:pt x="798846" y="721217"/>
                    <a:pt x="824248" y="712631"/>
                    <a:pt x="850006" y="708338"/>
                  </a:cubicBezTo>
                  <a:cubicBezTo>
                    <a:pt x="854299" y="695459"/>
                    <a:pt x="865314" y="683058"/>
                    <a:pt x="862885" y="669701"/>
                  </a:cubicBezTo>
                  <a:cubicBezTo>
                    <a:pt x="856324" y="633614"/>
                    <a:pt x="843471" y="597908"/>
                    <a:pt x="824248" y="566670"/>
                  </a:cubicBezTo>
                  <a:cubicBezTo>
                    <a:pt x="796459" y="521513"/>
                    <a:pt x="716569" y="467498"/>
                    <a:pt x="669702" y="450760"/>
                  </a:cubicBezTo>
                  <a:cubicBezTo>
                    <a:pt x="641115" y="440550"/>
                    <a:pt x="609493" y="442871"/>
                    <a:pt x="579550" y="437881"/>
                  </a:cubicBezTo>
                  <a:cubicBezTo>
                    <a:pt x="557958" y="434282"/>
                    <a:pt x="536620" y="429295"/>
                    <a:pt x="515155" y="425002"/>
                  </a:cubicBezTo>
                  <a:cubicBezTo>
                    <a:pt x="519448" y="412123"/>
                    <a:pt x="519438" y="396873"/>
                    <a:pt x="528034" y="386366"/>
                  </a:cubicBezTo>
                  <a:cubicBezTo>
                    <a:pt x="622143" y="271344"/>
                    <a:pt x="609189" y="309462"/>
                    <a:pt x="695459" y="231819"/>
                  </a:cubicBezTo>
                  <a:cubicBezTo>
                    <a:pt x="828078" y="112462"/>
                    <a:pt x="698060" y="213771"/>
                    <a:pt x="811369" y="128788"/>
                  </a:cubicBezTo>
                  <a:cubicBezTo>
                    <a:pt x="864501" y="155354"/>
                    <a:pt x="863231" y="147931"/>
                    <a:pt x="901521" y="193183"/>
                  </a:cubicBezTo>
                  <a:cubicBezTo>
                    <a:pt x="937033" y="235151"/>
                    <a:pt x="1055597" y="342388"/>
                    <a:pt x="1004552" y="321971"/>
                  </a:cubicBezTo>
                  <a:cubicBezTo>
                    <a:pt x="878655" y="271613"/>
                    <a:pt x="1003262" y="326585"/>
                    <a:pt x="862885" y="244698"/>
                  </a:cubicBezTo>
                  <a:cubicBezTo>
                    <a:pt x="838010" y="230188"/>
                    <a:pt x="810185" y="221079"/>
                    <a:pt x="785612" y="206062"/>
                  </a:cubicBezTo>
                  <a:cubicBezTo>
                    <a:pt x="732782" y="173777"/>
                    <a:pt x="685188" y="133099"/>
                    <a:pt x="631065" y="103031"/>
                  </a:cubicBezTo>
                  <a:cubicBezTo>
                    <a:pt x="592428" y="81566"/>
                    <a:pt x="553333" y="60907"/>
                    <a:pt x="515155" y="38636"/>
                  </a:cubicBezTo>
                  <a:cubicBezTo>
                    <a:pt x="501785" y="30837"/>
                    <a:pt x="491012" y="18313"/>
                    <a:pt x="476519" y="12878"/>
                  </a:cubicBezTo>
                  <a:cubicBezTo>
                    <a:pt x="456023" y="5192"/>
                    <a:pt x="433589" y="4293"/>
                    <a:pt x="412124" y="0"/>
                  </a:cubicBezTo>
                  <a:cubicBezTo>
                    <a:pt x="399245" y="17172"/>
                    <a:pt x="384864" y="33313"/>
                    <a:pt x="373488" y="51515"/>
                  </a:cubicBezTo>
                  <a:cubicBezTo>
                    <a:pt x="306486" y="158718"/>
                    <a:pt x="378671" y="54027"/>
                    <a:pt x="334851" y="141667"/>
                  </a:cubicBezTo>
                  <a:cubicBezTo>
                    <a:pt x="327929" y="155511"/>
                    <a:pt x="317679" y="167425"/>
                    <a:pt x="309093" y="180304"/>
                  </a:cubicBezTo>
                  <a:cubicBezTo>
                    <a:pt x="304800" y="197476"/>
                    <a:pt x="287107" y="216641"/>
                    <a:pt x="296214" y="231819"/>
                  </a:cubicBezTo>
                  <a:cubicBezTo>
                    <a:pt x="305321" y="246997"/>
                    <a:pt x="331157" y="238483"/>
                    <a:pt x="347730" y="244698"/>
                  </a:cubicBezTo>
                  <a:cubicBezTo>
                    <a:pt x="365706" y="251439"/>
                    <a:pt x="381599" y="262893"/>
                    <a:pt x="399245" y="270456"/>
                  </a:cubicBezTo>
                  <a:cubicBezTo>
                    <a:pt x="466136" y="299124"/>
                    <a:pt x="526790" y="290174"/>
                    <a:pt x="605307" y="296214"/>
                  </a:cubicBezTo>
                  <a:cubicBezTo>
                    <a:pt x="609600" y="317679"/>
                    <a:pt x="618186" y="338718"/>
                    <a:pt x="618186" y="360608"/>
                  </a:cubicBezTo>
                  <a:cubicBezTo>
                    <a:pt x="618186" y="391429"/>
                    <a:pt x="600498" y="451380"/>
                    <a:pt x="579550" y="476518"/>
                  </a:cubicBezTo>
                  <a:cubicBezTo>
                    <a:pt x="566546" y="492122"/>
                    <a:pt x="503150" y="521157"/>
                    <a:pt x="489397" y="528033"/>
                  </a:cubicBezTo>
                  <a:cubicBezTo>
                    <a:pt x="464263" y="524443"/>
                    <a:pt x="351020" y="508979"/>
                    <a:pt x="321972" y="502276"/>
                  </a:cubicBezTo>
                  <a:cubicBezTo>
                    <a:pt x="291519" y="495248"/>
                    <a:pt x="262759" y="480938"/>
                    <a:pt x="231820" y="476518"/>
                  </a:cubicBezTo>
                  <a:cubicBezTo>
                    <a:pt x="172171" y="467997"/>
                    <a:pt x="111617" y="467932"/>
                    <a:pt x="51516" y="463639"/>
                  </a:cubicBezTo>
                  <a:cubicBezTo>
                    <a:pt x="55809" y="450760"/>
                    <a:pt x="76537" y="431073"/>
                    <a:pt x="64395" y="425002"/>
                  </a:cubicBezTo>
                  <a:cubicBezTo>
                    <a:pt x="42930" y="414269"/>
                    <a:pt x="4293" y="482957"/>
                    <a:pt x="0" y="489397"/>
                  </a:cubicBezTo>
                  <a:cubicBezTo>
                    <a:pt x="4293" y="506569"/>
                    <a:pt x="1223" y="527591"/>
                    <a:pt x="12879" y="540912"/>
                  </a:cubicBezTo>
                  <a:cubicBezTo>
                    <a:pt x="67309" y="603118"/>
                    <a:pt x="88828" y="587384"/>
                    <a:pt x="154547" y="605307"/>
                  </a:cubicBezTo>
                  <a:cubicBezTo>
                    <a:pt x="180741" y="612451"/>
                    <a:pt x="206062" y="622478"/>
                    <a:pt x="231820" y="631064"/>
                  </a:cubicBezTo>
                  <a:cubicBezTo>
                    <a:pt x="271125" y="629709"/>
                    <a:pt x="525028" y="656272"/>
                    <a:pt x="643944" y="605307"/>
                  </a:cubicBezTo>
                  <a:cubicBezTo>
                    <a:pt x="661590" y="597744"/>
                    <a:pt x="678287" y="588135"/>
                    <a:pt x="695459" y="579549"/>
                  </a:cubicBezTo>
                  <a:cubicBezTo>
                    <a:pt x="760860" y="481448"/>
                    <a:pt x="720430" y="518203"/>
                    <a:pt x="811369" y="463639"/>
                  </a:cubicBezTo>
                  <a:cubicBezTo>
                    <a:pt x="1067413" y="477115"/>
                    <a:pt x="1035480" y="399306"/>
                    <a:pt x="1081826" y="553791"/>
                  </a:cubicBezTo>
                  <a:cubicBezTo>
                    <a:pt x="1086912" y="570745"/>
                    <a:pt x="1090412" y="588135"/>
                    <a:pt x="1094705" y="605307"/>
                  </a:cubicBezTo>
                  <a:cubicBezTo>
                    <a:pt x="1076989" y="764749"/>
                    <a:pt x="1115417" y="731573"/>
                    <a:pt x="1043189" y="695459"/>
                  </a:cubicBezTo>
                  <a:cubicBezTo>
                    <a:pt x="1031047" y="689388"/>
                    <a:pt x="1017431" y="686873"/>
                    <a:pt x="1004552" y="682580"/>
                  </a:cubicBezTo>
                  <a:cubicBezTo>
                    <a:pt x="992875" y="673822"/>
                    <a:pt x="933240" y="627606"/>
                    <a:pt x="914400" y="618186"/>
                  </a:cubicBezTo>
                  <a:cubicBezTo>
                    <a:pt x="893722" y="607847"/>
                    <a:pt x="871652" y="600545"/>
                    <a:pt x="850006" y="592428"/>
                  </a:cubicBezTo>
                  <a:cubicBezTo>
                    <a:pt x="818806" y="580728"/>
                    <a:pt x="779206" y="569149"/>
                    <a:pt x="746975" y="566670"/>
                  </a:cubicBezTo>
                  <a:cubicBezTo>
                    <a:pt x="656987" y="559748"/>
                    <a:pt x="566671" y="558084"/>
                    <a:pt x="476519" y="553791"/>
                  </a:cubicBezTo>
                  <a:cubicBezTo>
                    <a:pt x="467933" y="570963"/>
                    <a:pt x="445487" y="586847"/>
                    <a:pt x="450761" y="605307"/>
                  </a:cubicBezTo>
                  <a:cubicBezTo>
                    <a:pt x="456658" y="625946"/>
                    <a:pt x="487098" y="628765"/>
                    <a:pt x="502276" y="643943"/>
                  </a:cubicBezTo>
                  <a:cubicBezTo>
                    <a:pt x="517454" y="659121"/>
                    <a:pt x="526944" y="679162"/>
                    <a:pt x="540913" y="695459"/>
                  </a:cubicBezTo>
                  <a:cubicBezTo>
                    <a:pt x="582765" y="744286"/>
                    <a:pt x="606259" y="740772"/>
                    <a:pt x="528034" y="721217"/>
                  </a:cubicBezTo>
                  <a:cubicBezTo>
                    <a:pt x="493690" y="704045"/>
                    <a:pt x="460654" y="683962"/>
                    <a:pt x="425003" y="669701"/>
                  </a:cubicBezTo>
                  <a:cubicBezTo>
                    <a:pt x="346238" y="638194"/>
                    <a:pt x="379845" y="656766"/>
                    <a:pt x="321972" y="618186"/>
                  </a:cubicBezTo>
                  <a:cubicBezTo>
                    <a:pt x="287628" y="622479"/>
                    <a:pt x="251468" y="619236"/>
                    <a:pt x="218941" y="631064"/>
                  </a:cubicBezTo>
                  <a:cubicBezTo>
                    <a:pt x="170533" y="648667"/>
                    <a:pt x="177019" y="695724"/>
                    <a:pt x="167426" y="734095"/>
                  </a:cubicBezTo>
                  <a:cubicBezTo>
                    <a:pt x="157951" y="771996"/>
                    <a:pt x="147219" y="787389"/>
                    <a:pt x="128789" y="824248"/>
                  </a:cubicBezTo>
                  <a:cubicBezTo>
                    <a:pt x="120203" y="811369"/>
                    <a:pt x="104218" y="801044"/>
                    <a:pt x="103031" y="785611"/>
                  </a:cubicBezTo>
                  <a:cubicBezTo>
                    <a:pt x="94252" y="671483"/>
                    <a:pt x="109506" y="688888"/>
                    <a:pt x="128789" y="618186"/>
                  </a:cubicBezTo>
                  <a:cubicBezTo>
                    <a:pt x="138104" y="584033"/>
                    <a:pt x="129515" y="540187"/>
                    <a:pt x="154547" y="515155"/>
                  </a:cubicBezTo>
                  <a:cubicBezTo>
                    <a:pt x="263898" y="405803"/>
                    <a:pt x="204381" y="438441"/>
                    <a:pt x="321972" y="399245"/>
                  </a:cubicBezTo>
                  <a:cubicBezTo>
                    <a:pt x="364682" y="385008"/>
                    <a:pt x="347033" y="386366"/>
                    <a:pt x="373488" y="386366"/>
                  </a:cubicBezTo>
                </a:path>
              </a:pathLst>
            </a:custGeom>
            <a:ln w="254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7447680" y="4330579"/>
              <a:ext cx="717550" cy="503237"/>
            </a:xfrm>
            <a:custGeom>
              <a:avLst/>
              <a:gdLst>
                <a:gd name="connsiteX0" fmla="*/ 460610 w 718187"/>
                <a:gd name="connsiteY0" fmla="*/ 132543 h 502838"/>
                <a:gd name="connsiteX1" fmla="*/ 280306 w 718187"/>
                <a:gd name="connsiteY1" fmla="*/ 158301 h 502838"/>
                <a:gd name="connsiteX2" fmla="*/ 215911 w 718187"/>
                <a:gd name="connsiteY2" fmla="*/ 184058 h 502838"/>
                <a:gd name="connsiteX3" fmla="*/ 151517 w 718187"/>
                <a:gd name="connsiteY3" fmla="*/ 222695 h 502838"/>
                <a:gd name="connsiteX4" fmla="*/ 35607 w 718187"/>
                <a:gd name="connsiteY4" fmla="*/ 248453 h 502838"/>
                <a:gd name="connsiteX5" fmla="*/ 9849 w 718187"/>
                <a:gd name="connsiteY5" fmla="*/ 287089 h 502838"/>
                <a:gd name="connsiteX6" fmla="*/ 125759 w 718187"/>
                <a:gd name="connsiteY6" fmla="*/ 377241 h 502838"/>
                <a:gd name="connsiteX7" fmla="*/ 215911 w 718187"/>
                <a:gd name="connsiteY7" fmla="*/ 441636 h 502838"/>
                <a:gd name="connsiteX8" fmla="*/ 203032 w 718187"/>
                <a:gd name="connsiteY8" fmla="*/ 493151 h 502838"/>
                <a:gd name="connsiteX9" fmla="*/ 112880 w 718187"/>
                <a:gd name="connsiteY9" fmla="*/ 428757 h 502838"/>
                <a:gd name="connsiteX10" fmla="*/ 112880 w 718187"/>
                <a:gd name="connsiteY10" fmla="*/ 106785 h 502838"/>
                <a:gd name="connsiteX11" fmla="*/ 151517 w 718187"/>
                <a:gd name="connsiteY11" fmla="*/ 81027 h 502838"/>
                <a:gd name="connsiteX12" fmla="*/ 190154 w 718187"/>
                <a:gd name="connsiteY12" fmla="*/ 106785 h 502838"/>
                <a:gd name="connsiteX13" fmla="*/ 241669 w 718187"/>
                <a:gd name="connsiteY13" fmla="*/ 119664 h 502838"/>
                <a:gd name="connsiteX14" fmla="*/ 318942 w 718187"/>
                <a:gd name="connsiteY14" fmla="*/ 184058 h 502838"/>
                <a:gd name="connsiteX15" fmla="*/ 525004 w 718187"/>
                <a:gd name="connsiteY15" fmla="*/ 274210 h 502838"/>
                <a:gd name="connsiteX16" fmla="*/ 640914 w 718187"/>
                <a:gd name="connsiteY16" fmla="*/ 351484 h 502838"/>
                <a:gd name="connsiteX17" fmla="*/ 718187 w 718187"/>
                <a:gd name="connsiteY17" fmla="*/ 377241 h 502838"/>
                <a:gd name="connsiteX18" fmla="*/ 679551 w 718187"/>
                <a:gd name="connsiteY18" fmla="*/ 390120 h 502838"/>
                <a:gd name="connsiteX19" fmla="*/ 370458 w 718187"/>
                <a:gd name="connsiteY19" fmla="*/ 377241 h 502838"/>
                <a:gd name="connsiteX20" fmla="*/ 280306 w 718187"/>
                <a:gd name="connsiteY20" fmla="*/ 351484 h 502838"/>
                <a:gd name="connsiteX21" fmla="*/ 228790 w 718187"/>
                <a:gd name="connsiteY21" fmla="*/ 338605 h 502838"/>
                <a:gd name="connsiteX22" fmla="*/ 190154 w 718187"/>
                <a:gd name="connsiteY22" fmla="*/ 299968 h 502838"/>
                <a:gd name="connsiteX23" fmla="*/ 177275 w 718187"/>
                <a:gd name="connsiteY23" fmla="*/ 261332 h 502838"/>
                <a:gd name="connsiteX24" fmla="*/ 151517 w 718187"/>
                <a:gd name="connsiteY24" fmla="*/ 209816 h 502838"/>
                <a:gd name="connsiteX25" fmla="*/ 112880 w 718187"/>
                <a:gd name="connsiteY25" fmla="*/ 132543 h 502838"/>
                <a:gd name="connsiteX26" fmla="*/ 151517 w 718187"/>
                <a:gd name="connsiteY26" fmla="*/ 55270 h 502838"/>
                <a:gd name="connsiteX27" fmla="*/ 241669 w 718187"/>
                <a:gd name="connsiteY27" fmla="*/ 29512 h 502838"/>
                <a:gd name="connsiteX28" fmla="*/ 280306 w 718187"/>
                <a:gd name="connsiteY28" fmla="*/ 3754 h 502838"/>
                <a:gd name="connsiteX29" fmla="*/ 293184 w 718187"/>
                <a:gd name="connsiteY29" fmla="*/ 42391 h 502838"/>
                <a:gd name="connsiteX30" fmla="*/ 241669 w 718187"/>
                <a:gd name="connsiteY30" fmla="*/ 171179 h 502838"/>
                <a:gd name="connsiteX31" fmla="*/ 215911 w 718187"/>
                <a:gd name="connsiteY31" fmla="*/ 209816 h 502838"/>
                <a:gd name="connsiteX32" fmla="*/ 190154 w 718187"/>
                <a:gd name="connsiteY32" fmla="*/ 287089 h 502838"/>
                <a:gd name="connsiteX33" fmla="*/ 241669 w 718187"/>
                <a:gd name="connsiteY33" fmla="*/ 390120 h 502838"/>
                <a:gd name="connsiteX34" fmla="*/ 280306 w 718187"/>
                <a:gd name="connsiteY34" fmla="*/ 364363 h 502838"/>
                <a:gd name="connsiteX35" fmla="*/ 396215 w 718187"/>
                <a:gd name="connsiteY35" fmla="*/ 428757 h 502838"/>
                <a:gd name="connsiteX36" fmla="*/ 434852 w 718187"/>
                <a:gd name="connsiteY36" fmla="*/ 415878 h 502838"/>
                <a:gd name="connsiteX37" fmla="*/ 447731 w 718187"/>
                <a:gd name="connsiteY37" fmla="*/ 209816 h 502838"/>
                <a:gd name="connsiteX38" fmla="*/ 409094 w 718187"/>
                <a:gd name="connsiteY38" fmla="*/ 196937 h 502838"/>
                <a:gd name="connsiteX39" fmla="*/ 306063 w 718187"/>
                <a:gd name="connsiteY39" fmla="*/ 248453 h 502838"/>
                <a:gd name="connsiteX40" fmla="*/ 293184 w 718187"/>
                <a:gd name="connsiteY40" fmla="*/ 287089 h 502838"/>
                <a:gd name="connsiteX41" fmla="*/ 254548 w 718187"/>
                <a:gd name="connsiteY41" fmla="*/ 325726 h 502838"/>
                <a:gd name="connsiteX42" fmla="*/ 241669 w 718187"/>
                <a:gd name="connsiteY42" fmla="*/ 364363 h 502838"/>
                <a:gd name="connsiteX43" fmla="*/ 74244 w 718187"/>
                <a:gd name="connsiteY43" fmla="*/ 402999 h 502838"/>
                <a:gd name="connsiteX44" fmla="*/ 9849 w 718187"/>
                <a:gd name="connsiteY44" fmla="*/ 454515 h 502838"/>
                <a:gd name="connsiteX45" fmla="*/ 35607 w 718187"/>
                <a:gd name="connsiteY45" fmla="*/ 467394 h 502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718187" h="502838">
                  <a:moveTo>
                    <a:pt x="460610" y="132543"/>
                  </a:moveTo>
                  <a:cubicBezTo>
                    <a:pt x="395482" y="139056"/>
                    <a:pt x="340333" y="138292"/>
                    <a:pt x="280306" y="158301"/>
                  </a:cubicBezTo>
                  <a:cubicBezTo>
                    <a:pt x="258374" y="165612"/>
                    <a:pt x="236589" y="173719"/>
                    <a:pt x="215911" y="184058"/>
                  </a:cubicBezTo>
                  <a:cubicBezTo>
                    <a:pt x="193522" y="195253"/>
                    <a:pt x="175091" y="214276"/>
                    <a:pt x="151517" y="222695"/>
                  </a:cubicBezTo>
                  <a:cubicBezTo>
                    <a:pt x="114244" y="236007"/>
                    <a:pt x="74244" y="239867"/>
                    <a:pt x="35607" y="248453"/>
                  </a:cubicBezTo>
                  <a:cubicBezTo>
                    <a:pt x="27021" y="261332"/>
                    <a:pt x="12394" y="271821"/>
                    <a:pt x="9849" y="287089"/>
                  </a:cubicBezTo>
                  <a:cubicBezTo>
                    <a:pt x="0" y="346181"/>
                    <a:pt x="109212" y="364831"/>
                    <a:pt x="125759" y="377241"/>
                  </a:cubicBezTo>
                  <a:cubicBezTo>
                    <a:pt x="189658" y="425165"/>
                    <a:pt x="159415" y="403971"/>
                    <a:pt x="215911" y="441636"/>
                  </a:cubicBezTo>
                  <a:cubicBezTo>
                    <a:pt x="211618" y="458808"/>
                    <a:pt x="219466" y="486577"/>
                    <a:pt x="203032" y="493151"/>
                  </a:cubicBezTo>
                  <a:cubicBezTo>
                    <a:pt x="178815" y="502838"/>
                    <a:pt x="123739" y="439616"/>
                    <a:pt x="112880" y="428757"/>
                  </a:cubicBezTo>
                  <a:cubicBezTo>
                    <a:pt x="82320" y="306517"/>
                    <a:pt x="77698" y="309078"/>
                    <a:pt x="112880" y="106785"/>
                  </a:cubicBezTo>
                  <a:cubicBezTo>
                    <a:pt x="115532" y="91535"/>
                    <a:pt x="138638" y="89613"/>
                    <a:pt x="151517" y="81027"/>
                  </a:cubicBezTo>
                  <a:cubicBezTo>
                    <a:pt x="164396" y="89613"/>
                    <a:pt x="175927" y="100688"/>
                    <a:pt x="190154" y="106785"/>
                  </a:cubicBezTo>
                  <a:cubicBezTo>
                    <a:pt x="206423" y="113758"/>
                    <a:pt x="226491" y="110557"/>
                    <a:pt x="241669" y="119664"/>
                  </a:cubicBezTo>
                  <a:cubicBezTo>
                    <a:pt x="270420" y="136915"/>
                    <a:pt x="291375" y="164973"/>
                    <a:pt x="318942" y="184058"/>
                  </a:cubicBezTo>
                  <a:cubicBezTo>
                    <a:pt x="402192" y="241693"/>
                    <a:pt x="425989" y="241205"/>
                    <a:pt x="525004" y="274210"/>
                  </a:cubicBezTo>
                  <a:cubicBezTo>
                    <a:pt x="575550" y="324756"/>
                    <a:pt x="560718" y="318069"/>
                    <a:pt x="640914" y="351484"/>
                  </a:cubicBezTo>
                  <a:cubicBezTo>
                    <a:pt x="665976" y="361927"/>
                    <a:pt x="718187" y="377241"/>
                    <a:pt x="718187" y="377241"/>
                  </a:cubicBezTo>
                  <a:cubicBezTo>
                    <a:pt x="705308" y="381534"/>
                    <a:pt x="693126" y="390120"/>
                    <a:pt x="679551" y="390120"/>
                  </a:cubicBezTo>
                  <a:cubicBezTo>
                    <a:pt x="576431" y="390120"/>
                    <a:pt x="473316" y="384588"/>
                    <a:pt x="370458" y="377241"/>
                  </a:cubicBezTo>
                  <a:cubicBezTo>
                    <a:pt x="343609" y="375323"/>
                    <a:pt x="306715" y="359030"/>
                    <a:pt x="280306" y="351484"/>
                  </a:cubicBezTo>
                  <a:cubicBezTo>
                    <a:pt x="263287" y="346621"/>
                    <a:pt x="245962" y="342898"/>
                    <a:pt x="228790" y="338605"/>
                  </a:cubicBezTo>
                  <a:cubicBezTo>
                    <a:pt x="215911" y="325726"/>
                    <a:pt x="200257" y="315123"/>
                    <a:pt x="190154" y="299968"/>
                  </a:cubicBezTo>
                  <a:cubicBezTo>
                    <a:pt x="182624" y="288673"/>
                    <a:pt x="182623" y="273810"/>
                    <a:pt x="177275" y="261332"/>
                  </a:cubicBezTo>
                  <a:cubicBezTo>
                    <a:pt x="169712" y="243685"/>
                    <a:pt x="161042" y="226485"/>
                    <a:pt x="151517" y="209816"/>
                  </a:cubicBezTo>
                  <a:cubicBezTo>
                    <a:pt x="111571" y="139910"/>
                    <a:pt x="136493" y="203381"/>
                    <a:pt x="112880" y="132543"/>
                  </a:cubicBezTo>
                  <a:cubicBezTo>
                    <a:pt x="121364" y="107090"/>
                    <a:pt x="128820" y="73427"/>
                    <a:pt x="151517" y="55270"/>
                  </a:cubicBezTo>
                  <a:cubicBezTo>
                    <a:pt x="159915" y="48552"/>
                    <a:pt x="238303" y="30353"/>
                    <a:pt x="241669" y="29512"/>
                  </a:cubicBezTo>
                  <a:cubicBezTo>
                    <a:pt x="254548" y="20926"/>
                    <a:pt x="265290" y="0"/>
                    <a:pt x="280306" y="3754"/>
                  </a:cubicBezTo>
                  <a:cubicBezTo>
                    <a:pt x="293476" y="7047"/>
                    <a:pt x="293184" y="28815"/>
                    <a:pt x="293184" y="42391"/>
                  </a:cubicBezTo>
                  <a:cubicBezTo>
                    <a:pt x="293184" y="167002"/>
                    <a:pt x="312165" y="147682"/>
                    <a:pt x="241669" y="171179"/>
                  </a:cubicBezTo>
                  <a:cubicBezTo>
                    <a:pt x="233083" y="184058"/>
                    <a:pt x="222197" y="195671"/>
                    <a:pt x="215911" y="209816"/>
                  </a:cubicBezTo>
                  <a:cubicBezTo>
                    <a:pt x="204884" y="234627"/>
                    <a:pt x="190154" y="287089"/>
                    <a:pt x="190154" y="287089"/>
                  </a:cubicBezTo>
                  <a:cubicBezTo>
                    <a:pt x="194262" y="311740"/>
                    <a:pt x="188011" y="390120"/>
                    <a:pt x="241669" y="390120"/>
                  </a:cubicBezTo>
                  <a:cubicBezTo>
                    <a:pt x="257147" y="390120"/>
                    <a:pt x="267427" y="372949"/>
                    <a:pt x="280306" y="364363"/>
                  </a:cubicBezTo>
                  <a:cubicBezTo>
                    <a:pt x="374858" y="395879"/>
                    <a:pt x="338381" y="370921"/>
                    <a:pt x="396215" y="428757"/>
                  </a:cubicBezTo>
                  <a:cubicBezTo>
                    <a:pt x="409094" y="424464"/>
                    <a:pt x="424251" y="424359"/>
                    <a:pt x="434852" y="415878"/>
                  </a:cubicBezTo>
                  <a:cubicBezTo>
                    <a:pt x="492312" y="369910"/>
                    <a:pt x="459433" y="250771"/>
                    <a:pt x="447731" y="209816"/>
                  </a:cubicBezTo>
                  <a:cubicBezTo>
                    <a:pt x="444001" y="196763"/>
                    <a:pt x="421973" y="201230"/>
                    <a:pt x="409094" y="196937"/>
                  </a:cubicBezTo>
                  <a:cubicBezTo>
                    <a:pt x="379998" y="284226"/>
                    <a:pt x="424453" y="189259"/>
                    <a:pt x="306063" y="248453"/>
                  </a:cubicBezTo>
                  <a:cubicBezTo>
                    <a:pt x="293921" y="254524"/>
                    <a:pt x="300714" y="275794"/>
                    <a:pt x="293184" y="287089"/>
                  </a:cubicBezTo>
                  <a:cubicBezTo>
                    <a:pt x="283081" y="302244"/>
                    <a:pt x="267427" y="312847"/>
                    <a:pt x="254548" y="325726"/>
                  </a:cubicBezTo>
                  <a:cubicBezTo>
                    <a:pt x="250255" y="338605"/>
                    <a:pt x="250150" y="353762"/>
                    <a:pt x="241669" y="364363"/>
                  </a:cubicBezTo>
                  <a:cubicBezTo>
                    <a:pt x="204943" y="410270"/>
                    <a:pt x="113049" y="399118"/>
                    <a:pt x="74244" y="402999"/>
                  </a:cubicBezTo>
                  <a:cubicBezTo>
                    <a:pt x="50119" y="411041"/>
                    <a:pt x="9849" y="415679"/>
                    <a:pt x="9849" y="454515"/>
                  </a:cubicBezTo>
                  <a:cubicBezTo>
                    <a:pt x="9849" y="464114"/>
                    <a:pt x="27021" y="463101"/>
                    <a:pt x="35607" y="467394"/>
                  </a:cubicBezTo>
                </a:path>
              </a:pathLst>
            </a:custGeom>
            <a:ln w="254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8" name="Oval 17"/>
            <p:cNvSpPr/>
            <p:nvPr/>
          </p:nvSpPr>
          <p:spPr>
            <a:xfrm>
              <a:off x="3161430" y="6143504"/>
              <a:ext cx="357187" cy="35718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9" name="Hexagon 18"/>
            <p:cNvSpPr/>
            <p:nvPr/>
          </p:nvSpPr>
          <p:spPr>
            <a:xfrm>
              <a:off x="4733055" y="6000629"/>
              <a:ext cx="714375" cy="642937"/>
            </a:xfrm>
            <a:prstGeom prst="hexagon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22" name="Down Arrow 21"/>
            <p:cNvSpPr/>
            <p:nvPr/>
          </p:nvSpPr>
          <p:spPr>
            <a:xfrm>
              <a:off x="5018805" y="3513016"/>
              <a:ext cx="142875" cy="500063"/>
            </a:xfrm>
            <a:prstGeom prst="down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23" name="TextBox 28"/>
            <p:cNvSpPr txBox="1">
              <a:spLocks noChangeArrowheads="1"/>
            </p:cNvSpPr>
            <p:nvPr/>
          </p:nvSpPr>
          <p:spPr bwMode="auto">
            <a:xfrm>
              <a:off x="5161680" y="3513016"/>
              <a:ext cx="1441450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CA"/>
                <a:t>transcription</a:t>
              </a:r>
            </a:p>
          </p:txBody>
        </p:sp>
        <p:sp>
          <p:nvSpPr>
            <p:cNvPr id="24" name="TextBox 29"/>
            <p:cNvSpPr txBox="1">
              <a:spLocks noChangeArrowheads="1"/>
            </p:cNvSpPr>
            <p:nvPr/>
          </p:nvSpPr>
          <p:spPr bwMode="auto">
            <a:xfrm>
              <a:off x="456451" y="4203854"/>
              <a:ext cx="182208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CA" sz="2000" b="1" i="1" dirty="0" smtClean="0"/>
                <a:t>RNA</a:t>
              </a:r>
            </a:p>
            <a:p>
              <a:pPr eaLnBrk="1" hangingPunct="1"/>
              <a:r>
                <a:rPr lang="en-US" sz="2000" dirty="0" smtClean="0"/>
                <a:t>(coding and noncoding)</a:t>
              </a:r>
              <a:endParaRPr lang="en-CA" sz="2000" dirty="0"/>
            </a:p>
          </p:txBody>
        </p:sp>
        <p:sp>
          <p:nvSpPr>
            <p:cNvPr id="25" name="TextBox 30"/>
            <p:cNvSpPr txBox="1">
              <a:spLocks noChangeArrowheads="1"/>
            </p:cNvSpPr>
            <p:nvPr/>
          </p:nvSpPr>
          <p:spPr bwMode="auto">
            <a:xfrm>
              <a:off x="507760" y="6034278"/>
              <a:ext cx="106792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CA" sz="2000" b="1" i="1" dirty="0"/>
                <a:t>Protein</a:t>
              </a:r>
            </a:p>
          </p:txBody>
        </p:sp>
        <p:sp>
          <p:nvSpPr>
            <p:cNvPr id="26" name="Down Arrow 25"/>
            <p:cNvSpPr/>
            <p:nvPr/>
          </p:nvSpPr>
          <p:spPr>
            <a:xfrm>
              <a:off x="5018805" y="5292604"/>
              <a:ext cx="142875" cy="500062"/>
            </a:xfrm>
            <a:prstGeom prst="down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27" name="TextBox 32"/>
            <p:cNvSpPr txBox="1">
              <a:spLocks noChangeArrowheads="1"/>
            </p:cNvSpPr>
            <p:nvPr/>
          </p:nvSpPr>
          <p:spPr bwMode="auto">
            <a:xfrm>
              <a:off x="5233117" y="5318004"/>
              <a:ext cx="1249363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CA"/>
                <a:t>translation</a:t>
              </a: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1867948" y="788178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FF0000"/>
                </a:solidFill>
              </a:rPr>
              <a:t>Genes:</a:t>
            </a:r>
            <a:endParaRPr lang="en-CA" sz="2400" dirty="0" smtClean="0">
              <a:solidFill>
                <a:srgbClr val="00B050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en-CA" sz="2400" dirty="0" smtClean="0">
              <a:solidFill>
                <a:srgbClr val="006666"/>
              </a:solidFill>
            </a:endParaRPr>
          </a:p>
          <a:p>
            <a:pPr algn="just"/>
            <a:endParaRPr lang="en-CA" sz="2400" dirty="0" smtClean="0">
              <a:solidFill>
                <a:srgbClr val="006666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CA" sz="2400" i="1" cap="all" dirty="0" smtClean="0">
                <a:solidFill>
                  <a:srgbClr val="006666"/>
                </a:solidFill>
              </a:rPr>
              <a:t>Gene Expression</a:t>
            </a:r>
            <a:r>
              <a:rPr lang="en-CA" sz="2400" dirty="0" smtClean="0">
                <a:solidFill>
                  <a:srgbClr val="006666"/>
                </a:solidFill>
              </a:rPr>
              <a:t> =</a:t>
            </a:r>
            <a:endParaRPr lang="en-CA" sz="2000" dirty="0" smtClean="0"/>
          </a:p>
        </p:txBody>
      </p:sp>
      <p:sp>
        <p:nvSpPr>
          <p:cNvPr id="29" name="Rectangle 28"/>
          <p:cNvSpPr/>
          <p:nvPr/>
        </p:nvSpPr>
        <p:spPr>
          <a:xfrm>
            <a:off x="1782688" y="796956"/>
            <a:ext cx="7308304" cy="1944216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0" name="TextBox 29"/>
          <p:cNvSpPr txBox="1"/>
          <p:nvPr/>
        </p:nvSpPr>
        <p:spPr>
          <a:xfrm>
            <a:off x="6030305" y="2701307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Gene OFF</a:t>
            </a:r>
            <a:endParaRPr lang="en-CA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6</a:t>
            </a:fld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267761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news.nationalgeographic.com/news/bigphotos/images/081016-rna-computer_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601430"/>
            <a:ext cx="847966" cy="63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u="sng" dirty="0" smtClean="0">
                <a:solidFill>
                  <a:srgbClr val="002060"/>
                </a:solidFill>
              </a:rPr>
              <a:t>Protein expression specifies phenotype </a:t>
            </a:r>
            <a:endParaRPr lang="en-CA" sz="3200" u="sng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670452"/>
            <a:ext cx="82809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C00000"/>
                </a:solidFill>
              </a:rPr>
              <a:t>Protein expression: ________________________________________</a:t>
            </a:r>
          </a:p>
          <a:p>
            <a:pPr algn="just">
              <a:buFont typeface="Arial" pitchFamily="34" charset="0"/>
              <a:buChar char="•"/>
            </a:pPr>
            <a:endParaRPr lang="en-CA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CA" sz="2000" dirty="0" smtClean="0"/>
              <a:t>Although DNA is the information molecule that directs protein expression, proteins ultimately determine the phenotype of the cell because </a:t>
            </a:r>
            <a:r>
              <a:rPr lang="en-CA" sz="2000" dirty="0" smtClean="0">
                <a:solidFill>
                  <a:srgbClr val="006666"/>
                </a:solidFill>
              </a:rPr>
              <a:t>they control every reaction in the cell</a:t>
            </a:r>
            <a:r>
              <a:rPr lang="en-CA" sz="2000" dirty="0" smtClean="0"/>
              <a:t>.</a:t>
            </a:r>
            <a:endParaRPr lang="en-CA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2699792" y="2572533"/>
            <a:ext cx="61206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B050"/>
                </a:solidFill>
              </a:rPr>
              <a:t>______________:</a:t>
            </a:r>
            <a:r>
              <a:rPr lang="en-CA" sz="2000" dirty="0" smtClean="0"/>
              <a:t> catalyzing the synthesis and transformation of all biomolecules</a:t>
            </a:r>
          </a:p>
          <a:p>
            <a:pPr algn="just">
              <a:buFont typeface="Arial" pitchFamily="34" charset="0"/>
              <a:buChar char="•"/>
            </a:pPr>
            <a:endParaRPr lang="en-CA" sz="2000" dirty="0" smtClean="0"/>
          </a:p>
          <a:p>
            <a:pPr algn="just">
              <a:buFont typeface="Arial" pitchFamily="34" charset="0"/>
              <a:buChar char="•"/>
            </a:pPr>
            <a:endParaRPr lang="en-CA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CA" sz="2000" dirty="0" smtClean="0">
                <a:solidFill>
                  <a:schemeClr val="accent6">
                    <a:lumMod val="50000"/>
                  </a:schemeClr>
                </a:solidFill>
              </a:rPr>
              <a:t>___________________: </a:t>
            </a:r>
            <a:r>
              <a:rPr lang="en-CA" sz="2000" dirty="0" smtClean="0"/>
              <a:t>maintenance of cell shape</a:t>
            </a:r>
          </a:p>
          <a:p>
            <a:pPr algn="just">
              <a:buFont typeface="Arial" pitchFamily="34" charset="0"/>
              <a:buChar char="•"/>
            </a:pPr>
            <a:endParaRPr lang="en-CA" sz="2000" dirty="0" smtClean="0"/>
          </a:p>
          <a:p>
            <a:pPr algn="just">
              <a:buFont typeface="Arial" pitchFamily="34" charset="0"/>
              <a:buChar char="•"/>
            </a:pPr>
            <a:endParaRPr lang="en-CA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CA" sz="2000" dirty="0" smtClean="0">
                <a:solidFill>
                  <a:schemeClr val="accent4">
                    <a:lumMod val="50000"/>
                  </a:schemeClr>
                </a:solidFill>
              </a:rPr>
              <a:t>_________________: </a:t>
            </a:r>
            <a:r>
              <a:rPr lang="en-CA" sz="2000" dirty="0" smtClean="0"/>
              <a:t>hormones and receptors</a:t>
            </a:r>
            <a:endParaRPr lang="en-CA" sz="2000" dirty="0"/>
          </a:p>
        </p:txBody>
      </p:sp>
      <p:pic>
        <p:nvPicPr>
          <p:cNvPr id="20482" name="Picture 2" descr="File:FluorescentCell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1238" y="3560224"/>
            <a:ext cx="844894" cy="844894"/>
          </a:xfrm>
          <a:prstGeom prst="rect">
            <a:avLst/>
          </a:prstGeom>
          <a:noFill/>
        </p:spPr>
      </p:pic>
      <p:pic>
        <p:nvPicPr>
          <p:cNvPr id="20485" name="Picture 5" descr="http://upload.wikimedia.org/wikipedia/commons/thumb/e/e7/Parrot-feather.jpg/220px-Parrot-feather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1398" y="3560224"/>
            <a:ext cx="558188" cy="844894"/>
          </a:xfrm>
          <a:prstGeom prst="rect">
            <a:avLst/>
          </a:prstGeom>
          <a:noFill/>
        </p:spPr>
      </p:pic>
      <p:pic>
        <p:nvPicPr>
          <p:cNvPr id="20487" name="Picture 7" descr="http://upload.wikimedia.org/wikipedia/commons/thumb/4/41/Iris_close-up.jpg/220px-Iris_close-up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9" y="2468040"/>
            <a:ext cx="809856" cy="692060"/>
          </a:xfrm>
          <a:prstGeom prst="rect">
            <a:avLst/>
          </a:prstGeom>
          <a:noFill/>
        </p:spPr>
      </p:pic>
      <p:pic>
        <p:nvPicPr>
          <p:cNvPr id="20489" name="Picture 9" descr="http://upload.wikimedia.org/wikipedia/commons/thumb/0/0d/InsulinHexamer.jpg/250px-InsulinHexamer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528" y="4533926"/>
            <a:ext cx="808054" cy="846841"/>
          </a:xfrm>
          <a:prstGeom prst="rect">
            <a:avLst/>
          </a:prstGeom>
          <a:noFill/>
        </p:spPr>
      </p:pic>
      <p:pic>
        <p:nvPicPr>
          <p:cNvPr id="20491" name="Picture 11" descr="http://upload.wikimedia.org/wikipedia/commons/thumb/9/96/Ladh.jpg/220px-Ladh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619672" y="2440019"/>
            <a:ext cx="792087" cy="792088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0" y="6581001"/>
            <a:ext cx="8469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i="1" dirty="0" smtClean="0">
                <a:solidFill>
                  <a:schemeClr val="accent4">
                    <a:lumMod val="50000"/>
                  </a:schemeClr>
                </a:solidFill>
              </a:rPr>
              <a:t>Wikipedia</a:t>
            </a:r>
            <a:endParaRPr lang="en-CA" sz="12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0959" y="5516670"/>
            <a:ext cx="87135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>
                <a:solidFill>
                  <a:srgbClr val="669900"/>
                </a:solidFill>
              </a:rPr>
              <a:t>Q. How do alleles contribute to phenotypic variation?</a:t>
            </a:r>
            <a:endParaRPr lang="en-US" sz="2000" dirty="0" smtClean="0"/>
          </a:p>
          <a:p>
            <a:r>
              <a:rPr lang="en-US" sz="2000" i="1" dirty="0" smtClean="0"/>
              <a:t>______________________________________________________________________________________________________________</a:t>
            </a:r>
            <a:endParaRPr lang="en-US" sz="2000" i="1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7</a:t>
            </a:fld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102624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1" y="6550025"/>
            <a:ext cx="241176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1200" i="1" dirty="0">
                <a:solidFill>
                  <a:schemeClr val="accent4">
                    <a:lumMod val="50000"/>
                  </a:schemeClr>
                </a:solidFill>
              </a:rPr>
              <a:t>http://</a:t>
            </a:r>
            <a:r>
              <a:rPr lang="en-CA" sz="1200" i="1" dirty="0" smtClean="0">
                <a:solidFill>
                  <a:schemeClr val="accent4">
                    <a:lumMod val="50000"/>
                  </a:schemeClr>
                </a:solidFill>
              </a:rPr>
              <a:t>www.genomesonline.org</a:t>
            </a:r>
            <a:endParaRPr lang="en-CA" sz="12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0" y="-1147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4000" u="sng" dirty="0" smtClean="0">
                <a:solidFill>
                  <a:srgbClr val="002060"/>
                </a:solidFill>
                <a:latin typeface="+mn-lt"/>
                <a:cs typeface="+mn-cs"/>
              </a:rPr>
              <a:t>Why sequence genomes?</a:t>
            </a:r>
            <a:endParaRPr lang="en-CA" sz="4000" u="sng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24580" name="TextBox 3"/>
          <p:cNvSpPr txBox="1">
            <a:spLocks noChangeArrowheads="1"/>
          </p:cNvSpPr>
          <p:nvPr/>
        </p:nvSpPr>
        <p:spPr bwMode="auto">
          <a:xfrm>
            <a:off x="0" y="1686154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CA" sz="2000" u="sng" dirty="0">
                <a:solidFill>
                  <a:schemeClr val="accent2">
                    <a:lumMod val="50000"/>
                  </a:schemeClr>
                </a:solidFill>
              </a:rPr>
              <a:t>Genome Sequence Analysis: 264,945 organisms (January 2017):</a:t>
            </a:r>
            <a:r>
              <a:rPr lang="en-CA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en-CA" sz="2000" dirty="0">
                <a:solidFill>
                  <a:schemeClr val="accent6">
                    <a:lumMod val="50000"/>
                  </a:schemeClr>
                </a:solidFill>
              </a:rPr>
              <a:t>(Archaeal:</a:t>
            </a:r>
            <a:r>
              <a:rPr lang="en-CA" sz="2000" dirty="0"/>
              <a:t> </a:t>
            </a:r>
            <a:r>
              <a:rPr lang="en-CA" sz="2000" dirty="0">
                <a:solidFill>
                  <a:schemeClr val="accent6">
                    <a:lumMod val="50000"/>
                  </a:schemeClr>
                </a:solidFill>
              </a:rPr>
              <a:t>2,142;</a:t>
            </a:r>
            <a:r>
              <a:rPr lang="en-CA" sz="2000" dirty="0"/>
              <a:t> </a:t>
            </a:r>
            <a:r>
              <a:rPr lang="en-CA" sz="2000" dirty="0">
                <a:solidFill>
                  <a:schemeClr val="accent4">
                    <a:lumMod val="50000"/>
                  </a:schemeClr>
                </a:solidFill>
              </a:rPr>
              <a:t>eubacterial: 241,428; </a:t>
            </a:r>
            <a:r>
              <a:rPr lang="en-CA" sz="2000" dirty="0">
                <a:solidFill>
                  <a:schemeClr val="tx2">
                    <a:lumMod val="75000"/>
                  </a:schemeClr>
                </a:solidFill>
              </a:rPr>
              <a:t>eukaryotes: 14,733; viruses: 6,615) </a:t>
            </a:r>
          </a:p>
        </p:txBody>
      </p:sp>
      <p:sp>
        <p:nvSpPr>
          <p:cNvPr id="24587" name="TextBox 10"/>
          <p:cNvSpPr txBox="1">
            <a:spLocks noChangeArrowheads="1"/>
          </p:cNvSpPr>
          <p:nvPr/>
        </p:nvSpPr>
        <p:spPr bwMode="auto">
          <a:xfrm>
            <a:off x="0" y="5638691"/>
            <a:ext cx="13827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 i="1"/>
              <a:t>S. cerevisiae</a:t>
            </a:r>
          </a:p>
          <a:p>
            <a:pPr algn="ctr"/>
            <a:r>
              <a:rPr lang="en-CA" sz="1600"/>
              <a:t>12.1 Mb</a:t>
            </a:r>
          </a:p>
          <a:p>
            <a:pPr algn="ctr"/>
            <a:r>
              <a:rPr lang="en-CA" sz="1600"/>
              <a:t>5,860 genes</a:t>
            </a:r>
          </a:p>
        </p:txBody>
      </p:sp>
      <p:sp>
        <p:nvSpPr>
          <p:cNvPr id="24588" name="TextBox 11"/>
          <p:cNvSpPr txBox="1">
            <a:spLocks noChangeArrowheads="1"/>
          </p:cNvSpPr>
          <p:nvPr/>
        </p:nvSpPr>
        <p:spPr bwMode="auto">
          <a:xfrm>
            <a:off x="1317625" y="5646629"/>
            <a:ext cx="14843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 i="1"/>
              <a:t>C. elegans</a:t>
            </a:r>
          </a:p>
          <a:p>
            <a:pPr algn="ctr"/>
            <a:r>
              <a:rPr lang="en-CA" sz="1600"/>
              <a:t>95.5 Mb</a:t>
            </a:r>
          </a:p>
          <a:p>
            <a:pPr algn="ctr"/>
            <a:r>
              <a:rPr lang="en-CA" sz="1600"/>
              <a:t>23,209 genes </a:t>
            </a:r>
          </a:p>
        </p:txBody>
      </p:sp>
      <p:sp>
        <p:nvSpPr>
          <p:cNvPr id="24589" name="TextBox 12"/>
          <p:cNvSpPr txBox="1">
            <a:spLocks noChangeArrowheads="1"/>
          </p:cNvSpPr>
          <p:nvPr/>
        </p:nvSpPr>
        <p:spPr bwMode="auto">
          <a:xfrm>
            <a:off x="2733675" y="5640279"/>
            <a:ext cx="14271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 i="1"/>
              <a:t>D. melano.</a:t>
            </a:r>
          </a:p>
          <a:p>
            <a:pPr algn="ctr"/>
            <a:r>
              <a:rPr lang="en-CA" sz="1600"/>
              <a:t>180 Mb</a:t>
            </a:r>
          </a:p>
          <a:p>
            <a:pPr algn="ctr"/>
            <a:r>
              <a:rPr lang="en-CA" sz="1600"/>
              <a:t>14,100 genes</a:t>
            </a:r>
          </a:p>
        </p:txBody>
      </p:sp>
      <p:sp>
        <p:nvSpPr>
          <p:cNvPr id="24590" name="TextBox 13"/>
          <p:cNvSpPr txBox="1">
            <a:spLocks noChangeArrowheads="1"/>
          </p:cNvSpPr>
          <p:nvPr/>
        </p:nvSpPr>
        <p:spPr bwMode="auto">
          <a:xfrm>
            <a:off x="4297363" y="5640279"/>
            <a:ext cx="14271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CA" sz="1600" i="1"/>
              <a:t>A. thaliana</a:t>
            </a:r>
          </a:p>
          <a:p>
            <a:pPr marL="342900" indent="-342900" algn="ctr"/>
            <a:r>
              <a:rPr lang="en-CA" sz="1600"/>
              <a:t>120 Mb</a:t>
            </a:r>
          </a:p>
          <a:p>
            <a:pPr marL="342900" indent="-342900" algn="ctr"/>
            <a:r>
              <a:rPr lang="en-CA" sz="1600"/>
              <a:t>25,498 genes</a:t>
            </a:r>
            <a:endParaRPr lang="en-CA" sz="1600" i="1"/>
          </a:p>
        </p:txBody>
      </p:sp>
      <p:sp>
        <p:nvSpPr>
          <p:cNvPr id="24591" name="TextBox 14"/>
          <p:cNvSpPr txBox="1">
            <a:spLocks noChangeArrowheads="1"/>
          </p:cNvSpPr>
          <p:nvPr/>
        </p:nvSpPr>
        <p:spPr bwMode="auto">
          <a:xfrm>
            <a:off x="5863515" y="5640279"/>
            <a:ext cx="14269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 i="1" dirty="0" smtClean="0"/>
              <a:t>H. glaber</a:t>
            </a:r>
            <a:endParaRPr lang="en-CA" sz="1600" i="1" dirty="0"/>
          </a:p>
          <a:p>
            <a:pPr algn="ctr"/>
            <a:r>
              <a:rPr lang="en-CA" sz="1600" dirty="0" smtClean="0"/>
              <a:t>2700 </a:t>
            </a:r>
            <a:r>
              <a:rPr lang="en-CA" sz="1600" dirty="0"/>
              <a:t>Mb</a:t>
            </a:r>
          </a:p>
          <a:p>
            <a:pPr algn="ctr"/>
            <a:r>
              <a:rPr lang="en-CA" sz="1600" dirty="0" smtClean="0"/>
              <a:t>22,561 </a:t>
            </a:r>
            <a:r>
              <a:rPr lang="en-CA" sz="1600" dirty="0"/>
              <a:t>genes</a:t>
            </a:r>
          </a:p>
        </p:txBody>
      </p:sp>
      <p:sp>
        <p:nvSpPr>
          <p:cNvPr id="24592" name="TextBox 15"/>
          <p:cNvSpPr txBox="1">
            <a:spLocks noChangeArrowheads="1"/>
          </p:cNvSpPr>
          <p:nvPr/>
        </p:nvSpPr>
        <p:spPr bwMode="auto">
          <a:xfrm>
            <a:off x="7639050" y="5640279"/>
            <a:ext cx="14271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/>
              <a:t>H. sapiens</a:t>
            </a:r>
          </a:p>
          <a:p>
            <a:pPr algn="ctr"/>
            <a:r>
              <a:rPr lang="en-CA" sz="1600"/>
              <a:t>3200 Mb</a:t>
            </a:r>
          </a:p>
          <a:p>
            <a:pPr algn="ctr"/>
            <a:r>
              <a:rPr lang="en-CA" sz="1600"/>
              <a:t>25,000 genes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214313" y="4224455"/>
            <a:ext cx="8715375" cy="1587"/>
          </a:xfrm>
          <a:prstGeom prst="line">
            <a:avLst/>
          </a:prstGeom>
          <a:ln w="254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5" name="TextBox 18"/>
          <p:cNvSpPr txBox="1">
            <a:spLocks noChangeArrowheads="1"/>
          </p:cNvSpPr>
          <p:nvPr/>
        </p:nvSpPr>
        <p:spPr bwMode="auto">
          <a:xfrm>
            <a:off x="1828800" y="3347175"/>
            <a:ext cx="125571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 i="1" dirty="0"/>
              <a:t>H. pylori</a:t>
            </a:r>
          </a:p>
          <a:p>
            <a:pPr algn="ctr"/>
            <a:r>
              <a:rPr lang="en-CA" sz="1600" dirty="0"/>
              <a:t>1.7 Mb</a:t>
            </a:r>
          </a:p>
          <a:p>
            <a:pPr algn="ctr"/>
            <a:r>
              <a:rPr lang="en-CA" sz="1600" dirty="0"/>
              <a:t>1589 genes</a:t>
            </a:r>
          </a:p>
        </p:txBody>
      </p:sp>
      <p:pic>
        <p:nvPicPr>
          <p:cNvPr id="24596" name="Picture 21" descr="http://diverge.hunter.cuny.edu/~weigang/Images/11-19b_mpneumonia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577237"/>
            <a:ext cx="792163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7" name="TextBox 20"/>
          <p:cNvSpPr txBox="1">
            <a:spLocks noChangeArrowheads="1"/>
          </p:cNvSpPr>
          <p:nvPr/>
        </p:nvSpPr>
        <p:spPr bwMode="auto">
          <a:xfrm>
            <a:off x="115888" y="3332887"/>
            <a:ext cx="15986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 i="1" dirty="0"/>
              <a:t>M. </a:t>
            </a:r>
            <a:r>
              <a:rPr lang="en-CA" sz="1600" i="1" dirty="0" err="1"/>
              <a:t>pneumoniae</a:t>
            </a:r>
            <a:endParaRPr lang="en-CA" sz="1600" i="1" dirty="0"/>
          </a:p>
          <a:p>
            <a:pPr algn="ctr"/>
            <a:r>
              <a:rPr lang="en-CA" sz="1600" dirty="0"/>
              <a:t>0.8 Mb</a:t>
            </a:r>
          </a:p>
          <a:p>
            <a:pPr algn="ctr"/>
            <a:r>
              <a:rPr lang="en-CA" sz="1600" dirty="0"/>
              <a:t>680 genes</a:t>
            </a:r>
          </a:p>
        </p:txBody>
      </p:sp>
      <p:pic>
        <p:nvPicPr>
          <p:cNvPr id="24598" name="Picture 23" descr="http://inventorspot.com/files/images/e%20coli.img_assist_custo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81763" y="2605812"/>
            <a:ext cx="88423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9" name="TextBox 22"/>
          <p:cNvSpPr txBox="1">
            <a:spLocks noChangeArrowheads="1"/>
          </p:cNvSpPr>
          <p:nvPr/>
        </p:nvSpPr>
        <p:spPr bwMode="auto">
          <a:xfrm>
            <a:off x="6253163" y="3348762"/>
            <a:ext cx="12541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 i="1"/>
              <a:t>E. coli</a:t>
            </a:r>
          </a:p>
          <a:p>
            <a:pPr algn="ctr"/>
            <a:r>
              <a:rPr lang="en-CA" sz="1600"/>
              <a:t>4.6 Mb</a:t>
            </a:r>
          </a:p>
          <a:p>
            <a:pPr algn="ctr"/>
            <a:r>
              <a:rPr lang="en-CA" sz="1600"/>
              <a:t>4406 genes</a:t>
            </a:r>
          </a:p>
        </p:txBody>
      </p:sp>
      <p:sp>
        <p:nvSpPr>
          <p:cNvPr id="24601" name="TextBox 25"/>
          <p:cNvSpPr txBox="1">
            <a:spLocks noChangeArrowheads="1"/>
          </p:cNvSpPr>
          <p:nvPr/>
        </p:nvSpPr>
        <p:spPr bwMode="auto">
          <a:xfrm>
            <a:off x="7589838" y="3336062"/>
            <a:ext cx="1422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 i="1" dirty="0"/>
              <a:t>P. </a:t>
            </a:r>
            <a:r>
              <a:rPr lang="en-CA" sz="1600" i="1" dirty="0" err="1"/>
              <a:t>aeruginosa</a:t>
            </a:r>
            <a:endParaRPr lang="en-CA" sz="1600" i="1" dirty="0"/>
          </a:p>
          <a:p>
            <a:pPr algn="ctr"/>
            <a:r>
              <a:rPr lang="en-CA" sz="1600" dirty="0"/>
              <a:t>6.3 Mb</a:t>
            </a:r>
          </a:p>
          <a:p>
            <a:pPr algn="ctr"/>
            <a:r>
              <a:rPr lang="en-CA" sz="1600" dirty="0"/>
              <a:t>5570 genes</a:t>
            </a:r>
          </a:p>
        </p:txBody>
      </p:sp>
      <p:sp>
        <p:nvSpPr>
          <p:cNvPr id="24603" name="TextBox 26"/>
          <p:cNvSpPr txBox="1">
            <a:spLocks noChangeArrowheads="1"/>
          </p:cNvSpPr>
          <p:nvPr/>
        </p:nvSpPr>
        <p:spPr bwMode="auto">
          <a:xfrm>
            <a:off x="3217863" y="3336062"/>
            <a:ext cx="12795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 i="1" dirty="0"/>
              <a:t>H. influenza</a:t>
            </a:r>
          </a:p>
          <a:p>
            <a:pPr algn="ctr"/>
            <a:r>
              <a:rPr lang="en-CA" sz="1600" dirty="0"/>
              <a:t>1.8 Mb</a:t>
            </a:r>
          </a:p>
          <a:p>
            <a:pPr algn="ctr"/>
            <a:r>
              <a:rPr lang="en-CA" sz="1600" dirty="0"/>
              <a:t>1738 genes</a:t>
            </a:r>
          </a:p>
        </p:txBody>
      </p:sp>
      <p:sp>
        <p:nvSpPr>
          <p:cNvPr id="24605" name="TextBox 28"/>
          <p:cNvSpPr txBox="1">
            <a:spLocks noChangeArrowheads="1"/>
          </p:cNvSpPr>
          <p:nvPr/>
        </p:nvSpPr>
        <p:spPr bwMode="auto">
          <a:xfrm>
            <a:off x="4718050" y="3350350"/>
            <a:ext cx="12557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CA" sz="1600" i="1" dirty="0"/>
              <a:t>V. </a:t>
            </a:r>
            <a:r>
              <a:rPr lang="en-CA" sz="1600" i="1" dirty="0" err="1"/>
              <a:t>cholerae</a:t>
            </a:r>
            <a:endParaRPr lang="en-CA" sz="1600" i="1" dirty="0"/>
          </a:p>
          <a:p>
            <a:pPr algn="ctr"/>
            <a:r>
              <a:rPr lang="en-CA" sz="1600" dirty="0"/>
              <a:t>4.0 Mb</a:t>
            </a:r>
          </a:p>
          <a:p>
            <a:pPr algn="ctr"/>
            <a:r>
              <a:rPr lang="en-CA" sz="1600" dirty="0"/>
              <a:t>3890 genes</a:t>
            </a:r>
          </a:p>
        </p:txBody>
      </p:sp>
      <p:pic>
        <p:nvPicPr>
          <p:cNvPr id="15362" name="Picture 2" descr="http://upload.wikimedia.org/wikipedia/commons/thumb/0/02/Nacktmull.jpg/200px-Nacktmull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702305"/>
            <a:ext cx="1296144" cy="965628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0" y="76470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CA" sz="2000" dirty="0" smtClean="0"/>
              <a:t>To understand how the types and abundance of RNA and proteins result in a phenotype of an organism, </a:t>
            </a:r>
            <a:r>
              <a:rPr lang="en-CA" sz="2000" i="1" dirty="0" smtClean="0">
                <a:solidFill>
                  <a:srgbClr val="FF0000"/>
                </a:solidFill>
              </a:rPr>
              <a:t>_________________________________________</a:t>
            </a:r>
            <a:endParaRPr lang="en-CA" sz="2000" i="1" dirty="0">
              <a:solidFill>
                <a:srgbClr val="FF000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03032" y="1726566"/>
            <a:ext cx="8964488" cy="4726770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6386" name="Picture 2" descr="File:EMpylor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2051720" y="2708920"/>
            <a:ext cx="864096" cy="576064"/>
          </a:xfrm>
          <a:prstGeom prst="rect">
            <a:avLst/>
          </a:prstGeom>
          <a:noFill/>
        </p:spPr>
      </p:pic>
      <p:pic>
        <p:nvPicPr>
          <p:cNvPr id="16388" name="Picture 4" descr="File:Haemophilus influenzae 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3506686" y="2694114"/>
            <a:ext cx="792088" cy="533669"/>
          </a:xfrm>
          <a:prstGeom prst="rect">
            <a:avLst/>
          </a:prstGeom>
          <a:noFill/>
        </p:spPr>
      </p:pic>
      <p:pic>
        <p:nvPicPr>
          <p:cNvPr id="16390" name="Picture 6" descr="File:Cholera bacteria SEM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4917817" y="2651135"/>
            <a:ext cx="792088" cy="619626"/>
          </a:xfrm>
          <a:prstGeom prst="rect">
            <a:avLst/>
          </a:prstGeom>
          <a:noFill/>
        </p:spPr>
      </p:pic>
      <p:pic>
        <p:nvPicPr>
          <p:cNvPr id="16392" name="Picture 8" descr="File:Pseudomonas aeruginosa Gram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6200000">
            <a:off x="7932374" y="2660914"/>
            <a:ext cx="768085" cy="576064"/>
          </a:xfrm>
          <a:prstGeom prst="rect">
            <a:avLst/>
          </a:prstGeom>
          <a:noFill/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0800000">
            <a:off x="395536" y="4509120"/>
            <a:ext cx="741995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Picture 13" descr="File:CelegansGoldsteinLabUNC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619672" y="4509119"/>
            <a:ext cx="864096" cy="1119397"/>
          </a:xfrm>
          <a:prstGeom prst="rect">
            <a:avLst/>
          </a:prstGeom>
          <a:noFill/>
        </p:spPr>
      </p:pic>
      <p:pic>
        <p:nvPicPr>
          <p:cNvPr id="16399" name="Picture 15" descr="File:Drosophila melanogaster - side (aka)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15816" y="4653136"/>
            <a:ext cx="1213378" cy="942257"/>
          </a:xfrm>
          <a:prstGeom prst="rect">
            <a:avLst/>
          </a:prstGeom>
          <a:noFill/>
        </p:spPr>
      </p:pic>
      <p:pic>
        <p:nvPicPr>
          <p:cNvPr id="16401" name="Picture 17" descr="File:Arabidopsis thaliana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72000" y="4509120"/>
            <a:ext cx="864096" cy="1198134"/>
          </a:xfrm>
          <a:prstGeom prst="rect">
            <a:avLst/>
          </a:prstGeom>
          <a:noFill/>
        </p:spPr>
      </p:pic>
      <p:pic>
        <p:nvPicPr>
          <p:cNvPr id="16403" name="Picture 19" descr="File:Jarome Iginla. 2008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12360" y="4415759"/>
            <a:ext cx="939507" cy="1218105"/>
          </a:xfrm>
          <a:prstGeom prst="rect">
            <a:avLst/>
          </a:prstGeom>
          <a:noFill/>
        </p:spPr>
      </p:pic>
      <p:sp>
        <p:nvSpPr>
          <p:cNvPr id="32" name="Rectangle 31"/>
          <p:cNvSpPr/>
          <p:nvPr/>
        </p:nvSpPr>
        <p:spPr>
          <a:xfrm>
            <a:off x="3491880" y="6550223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u="sng" dirty="0" smtClean="0">
                <a:solidFill>
                  <a:srgbClr val="0000FF"/>
                </a:solidFill>
                <a:hlinkClick r:id="rId16"/>
              </a:rPr>
              <a:t>http://www.youtube.com/watch?v=mVZI7NBgcWM</a:t>
            </a:r>
            <a:endParaRPr lang="en-US" sz="1400" u="sng" dirty="0">
              <a:solidFill>
                <a:srgbClr val="0000FF"/>
              </a:solidFill>
            </a:endParaRPr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8</a:t>
            </a:fld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8050" y="2782996"/>
            <a:ext cx="3528392" cy="1653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79712" y="1233967"/>
            <a:ext cx="68407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C00000"/>
                </a:solidFill>
              </a:rPr>
              <a:t>_______________:</a:t>
            </a:r>
            <a:r>
              <a:rPr lang="en-US" sz="2000" dirty="0" smtClean="0"/>
              <a:t> better understanding of human diseases resulting in new therapeutics and diagnostics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00FF"/>
                </a:solidFill>
              </a:rPr>
              <a:t>_________________:</a:t>
            </a:r>
            <a:r>
              <a:rPr lang="en-US" sz="2000" dirty="0" smtClean="0"/>
              <a:t> crime, paternity tests, matching organ donors, authenticate consumables, source of food poisoning outbreaks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8000"/>
                </a:solidFill>
              </a:rPr>
              <a:t>_____________:</a:t>
            </a:r>
            <a:r>
              <a:rPr lang="en-US" sz="2000" dirty="0" smtClean="0"/>
              <a:t> superior crops and livestock; “pharm” animals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</a:rPr>
              <a:t>______________: </a:t>
            </a:r>
            <a:r>
              <a:rPr lang="en-US" sz="2000" dirty="0" smtClean="0"/>
              <a:t>molecular ecology (</a:t>
            </a:r>
            <a:r>
              <a:rPr lang="en-CA" sz="2000" dirty="0"/>
              <a:t>species </a:t>
            </a:r>
            <a:r>
              <a:rPr lang="en-CA" sz="2000" dirty="0" smtClean="0"/>
              <a:t>identification and diagnosis for conservation and species-habitat relationships); genetic engineering microbes for bioremediation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/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accent4">
                    <a:lumMod val="50000"/>
                  </a:schemeClr>
                </a:solidFill>
              </a:rPr>
              <a:t>________________: </a:t>
            </a:r>
            <a:r>
              <a:rPr lang="en-US" sz="2000" dirty="0" smtClean="0"/>
              <a:t>phylogenetics and phylogenomics</a:t>
            </a:r>
            <a:endParaRPr lang="en-CA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 smtClean="0">
                <a:solidFill>
                  <a:srgbClr val="002060"/>
                </a:solidFill>
              </a:rPr>
              <a:t>Why is studying molecular genetics important?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884" y="5301256"/>
            <a:ext cx="18165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chemeClr val="accent6">
                    <a:lumMod val="75000"/>
                  </a:schemeClr>
                </a:solidFill>
              </a:rPr>
              <a:t>National Geographic</a:t>
            </a:r>
            <a:endParaRPr lang="en-CA" sz="14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3566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u="sng" dirty="0" smtClean="0">
                <a:hlinkClick r:id="rId3"/>
              </a:rPr>
              <a:t>http://www.youtube.com/watch?v=ubq4eu_TDFc</a:t>
            </a:r>
            <a:endParaRPr lang="en-US" sz="24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9</a:t>
            </a:fld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295081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1700808"/>
            <a:ext cx="8352928" cy="4358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en-US" sz="2800" dirty="0" smtClean="0">
                <a:solidFill>
                  <a:srgbClr val="C00000"/>
                </a:solidFill>
              </a:rPr>
              <a:t>Griffith: </a:t>
            </a:r>
            <a:r>
              <a:rPr lang="en-US" sz="2800" dirty="0" smtClean="0"/>
              <a:t>found a substance that could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endParaRPr lang="en-US" sz="2800" i="1" dirty="0" smtClean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endParaRPr lang="en-US" sz="2800" i="1" dirty="0" smtClean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endParaRPr lang="en-US" sz="2800" dirty="0" smtClean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en-US" sz="2800" dirty="0" smtClean="0">
                <a:solidFill>
                  <a:srgbClr val="006600"/>
                </a:solidFill>
              </a:rPr>
              <a:t>Avery, MacLeod &amp; McCarthy: </a:t>
            </a:r>
            <a:r>
              <a:rPr lang="en-US" sz="2800" dirty="0" smtClean="0"/>
              <a:t>identified DNA as the molecule that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endParaRPr lang="en-US" sz="2800" dirty="0" smtClean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endParaRPr lang="en-US" sz="2800" dirty="0" smtClean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endParaRPr lang="en-US" sz="2800" dirty="0" smtClean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</a:rPr>
              <a:t>Hershey and Chase:</a:t>
            </a:r>
            <a:r>
              <a:rPr lang="en-US" sz="2800" dirty="0" smtClean="0"/>
              <a:t> found the final evidence establishing DNA as the hereditary molecule</a:t>
            </a:r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-1" y="0"/>
            <a:ext cx="91440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u="sng" dirty="0" smtClean="0">
                <a:solidFill>
                  <a:srgbClr val="002060"/>
                </a:solidFill>
              </a:rPr>
              <a:t>Establishing DNA as the hereditary molecule (3 classical experiments)</a:t>
            </a:r>
            <a:endParaRPr lang="en-CA" sz="3600" u="sng" dirty="0">
              <a:solidFill>
                <a:srgbClr val="00206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10</a:t>
            </a:fld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upload.wikimedia.org/wikipedia/commons/thumb/0/0b/Pneumococcus_colony.jpg/190px-Pneumococcus_colon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46515" y="2463932"/>
            <a:ext cx="3127202" cy="2304256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7659" y="71394"/>
            <a:ext cx="9126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u="sng" dirty="0" smtClean="0">
                <a:solidFill>
                  <a:srgbClr val="002060"/>
                </a:solidFill>
              </a:rPr>
              <a:t>Streptococcus pneumoniae</a:t>
            </a:r>
            <a:endParaRPr lang="en-CA" sz="3200" i="1" u="sng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818827"/>
            <a:ext cx="8830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/>
              <a:t>Bacterial pathogen that causes pneumonia in mammals</a:t>
            </a:r>
            <a:endParaRPr lang="en-CA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059831" y="1620411"/>
            <a:ext cx="57606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US" sz="2400" u="sng" dirty="0" smtClean="0">
                <a:solidFill>
                  <a:srgbClr val="C00000"/>
                </a:solidFill>
              </a:rPr>
              <a:t>Smooth strain(S):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smtClean="0"/>
              <a:t>bacterium is surrounded by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US" sz="2400" dirty="0" smtClean="0"/>
          </a:p>
          <a:p>
            <a:pPr marL="342900" indent="-342900" algn="just">
              <a:buFont typeface="Arial" pitchFamily="34" charset="0"/>
              <a:buChar char="•"/>
            </a:pPr>
            <a:endParaRPr lang="en-US" sz="2400" dirty="0"/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400" dirty="0" smtClean="0"/>
              <a:t>Capsule protects S strain from the immune system, 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US" sz="2400" dirty="0" smtClean="0">
              <a:solidFill>
                <a:srgbClr val="FF0000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US" sz="2400" dirty="0"/>
          </a:p>
          <a:p>
            <a:pPr marL="342900" indent="-342900" algn="just">
              <a:buFont typeface="Arial" pitchFamily="34" charset="0"/>
              <a:buChar char="•"/>
            </a:pPr>
            <a:endParaRPr lang="en-US" sz="2400" dirty="0" smtClean="0"/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400" u="sng" dirty="0" smtClean="0">
                <a:solidFill>
                  <a:schemeClr val="accent4">
                    <a:lumMod val="50000"/>
                  </a:schemeClr>
                </a:solidFill>
              </a:rPr>
              <a:t>Rough strain (R):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400" dirty="0" smtClean="0"/>
              <a:t>lacks polysaccharide capsule, cannot evade the immune system, therefore,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non-virulent</a:t>
            </a:r>
            <a:r>
              <a:rPr lang="en-US" dirty="0" smtClean="0"/>
              <a:t> </a:t>
            </a:r>
            <a:endParaRPr lang="en-CA" dirty="0"/>
          </a:p>
        </p:txBody>
      </p:sp>
      <p:sp>
        <p:nvSpPr>
          <p:cNvPr id="5" name="Rectangle 4"/>
          <p:cNvSpPr/>
          <p:nvPr/>
        </p:nvSpPr>
        <p:spPr>
          <a:xfrm>
            <a:off x="3059831" y="1620410"/>
            <a:ext cx="5904657" cy="4524315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2339752" y="1908443"/>
            <a:ext cx="1036891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2051720" y="4716755"/>
            <a:ext cx="1324924" cy="3600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0" y="6531581"/>
            <a:ext cx="10693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smtClean="0">
                <a:solidFill>
                  <a:schemeClr val="accent4">
                    <a:lumMod val="50000"/>
                  </a:schemeClr>
                </a:solidFill>
              </a:rPr>
              <a:t>Wikipedia</a:t>
            </a:r>
            <a:endParaRPr lang="en-CA" sz="16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11</a:t>
            </a:fld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800" u="sng" dirty="0" smtClean="0">
                <a:solidFill>
                  <a:srgbClr val="002060"/>
                </a:solidFill>
              </a:rPr>
              <a:t>1. Griffith’s experiments (the transforming principle)</a:t>
            </a:r>
            <a:endParaRPr lang="en-CA" sz="2800" u="sng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39544" y="1052736"/>
            <a:ext cx="378092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CA" sz="2200" dirty="0" smtClean="0">
                <a:solidFill>
                  <a:srgbClr val="008000"/>
                </a:solidFill>
              </a:rPr>
              <a:t>Griffith’s conclusion:</a:t>
            </a:r>
            <a:r>
              <a:rPr lang="en-CA" sz="2200" dirty="0" smtClean="0"/>
              <a:t> some molecules </a:t>
            </a:r>
            <a:r>
              <a:rPr lang="en-CA" sz="2200" i="1" u="sng" dirty="0" smtClean="0">
                <a:solidFill>
                  <a:srgbClr val="0000FF"/>
                </a:solidFill>
              </a:rPr>
              <a:t>(transforming principle) </a:t>
            </a:r>
          </a:p>
          <a:p>
            <a:pPr>
              <a:buFont typeface="Arial" pitchFamily="34" charset="0"/>
              <a:buChar char="•"/>
            </a:pPr>
            <a:endParaRPr lang="en-CA" sz="2200" i="1" u="sng" dirty="0" smtClean="0">
              <a:solidFill>
                <a:srgbClr val="0000FF"/>
              </a:solidFill>
            </a:endParaRPr>
          </a:p>
          <a:p>
            <a:pPr>
              <a:buFont typeface="Arial" pitchFamily="34" charset="0"/>
              <a:buChar char="•"/>
            </a:pPr>
            <a:endParaRPr lang="en-CA" sz="2200" i="1" u="sng" dirty="0" smtClean="0">
              <a:solidFill>
                <a:srgbClr val="0000FF"/>
              </a:solidFill>
            </a:endParaRPr>
          </a:p>
          <a:p>
            <a:pPr>
              <a:buFont typeface="Arial" pitchFamily="34" charset="0"/>
              <a:buChar char="•"/>
            </a:pPr>
            <a:endParaRPr lang="en-CA" sz="2200" i="1" u="sng" dirty="0" smtClean="0">
              <a:solidFill>
                <a:srgbClr val="0000FF"/>
              </a:solidFill>
            </a:endParaRPr>
          </a:p>
          <a:p>
            <a:pPr>
              <a:buFont typeface="Arial" pitchFamily="34" charset="0"/>
              <a:buChar char="•"/>
            </a:pPr>
            <a:endParaRPr lang="en-CA" sz="2200" dirty="0" smtClean="0"/>
          </a:p>
          <a:p>
            <a:pPr>
              <a:buFont typeface="Arial" pitchFamily="34" charset="0"/>
              <a:buChar char="•"/>
            </a:pPr>
            <a:endParaRPr lang="en-CA" sz="2200" dirty="0" smtClean="0"/>
          </a:p>
          <a:p>
            <a:pPr>
              <a:buFont typeface="Arial" pitchFamily="34" charset="0"/>
              <a:buChar char="•"/>
            </a:pPr>
            <a:endParaRPr lang="en-CA" sz="2200" dirty="0" smtClean="0"/>
          </a:p>
          <a:p>
            <a:pPr>
              <a:buFont typeface="Arial" pitchFamily="34" charset="0"/>
              <a:buChar char="•"/>
            </a:pPr>
            <a:endParaRPr lang="en-CA" sz="2200" dirty="0" smtClean="0"/>
          </a:p>
          <a:p>
            <a:pPr>
              <a:buFont typeface="Arial" pitchFamily="34" charset="0"/>
              <a:buChar char="•"/>
            </a:pPr>
            <a:endParaRPr lang="en-CA" sz="2200" dirty="0" smtClean="0"/>
          </a:p>
          <a:p>
            <a:pPr>
              <a:buFont typeface="Arial" pitchFamily="34" charset="0"/>
              <a:buChar char="•"/>
            </a:pPr>
            <a:endParaRPr lang="en-CA" sz="2200" dirty="0" smtClean="0"/>
          </a:p>
          <a:p>
            <a:pPr>
              <a:buFont typeface="Arial" pitchFamily="34" charset="0"/>
              <a:buChar char="•"/>
            </a:pPr>
            <a:r>
              <a:rPr lang="en-CA" sz="2200" dirty="0" smtClean="0"/>
              <a:t>Transformation was permanent and __________ (all progeny cells in the colony were the same type)</a:t>
            </a:r>
            <a:endParaRPr lang="en-CA" sz="22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5115812" y="3573016"/>
            <a:ext cx="3921081" cy="1086438"/>
            <a:chOff x="5076056" y="5373216"/>
            <a:chExt cx="3921081" cy="108643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380312" y="5373216"/>
              <a:ext cx="1616825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8" name="Picture 4" descr="http://virtuallaboratory.colorado.edu/BioFun-Support/AllGraphics/ColoniesRough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076056" y="5373216"/>
              <a:ext cx="1440160" cy="1086438"/>
            </a:xfrm>
            <a:prstGeom prst="rect">
              <a:avLst/>
            </a:prstGeom>
            <a:noFill/>
          </p:spPr>
        </p:pic>
        <p:sp>
          <p:nvSpPr>
            <p:cNvPr id="13" name="Right Arrow 12"/>
            <p:cNvSpPr/>
            <p:nvPr/>
          </p:nvSpPr>
          <p:spPr>
            <a:xfrm>
              <a:off x="6732240" y="5805264"/>
              <a:ext cx="504056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7" y="692696"/>
            <a:ext cx="4320480" cy="2971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789632"/>
            <a:ext cx="4320480" cy="2868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0" y="6550223"/>
            <a:ext cx="7809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chemeClr val="accent4">
                    <a:lumMod val="50000"/>
                  </a:schemeClr>
                </a:solidFill>
              </a:rPr>
              <a:t>Fig. 3.1</a:t>
            </a:r>
            <a:endParaRPr lang="en-US" sz="14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148064" y="4653136"/>
            <a:ext cx="9605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i="1" dirty="0" smtClean="0">
                <a:solidFill>
                  <a:schemeClr val="accent4">
                    <a:lumMod val="50000"/>
                  </a:schemeClr>
                </a:solidFill>
              </a:rPr>
              <a:t>Wikipedia</a:t>
            </a:r>
            <a:endParaRPr lang="en-CA" sz="14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12</a:t>
            </a:fld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u="sng" dirty="0" smtClean="0">
                <a:solidFill>
                  <a:srgbClr val="002060"/>
                </a:solidFill>
              </a:rPr>
              <a:t>What is the </a:t>
            </a:r>
            <a:r>
              <a:rPr lang="en-CA" sz="3200" i="1" u="sng" dirty="0" smtClean="0">
                <a:solidFill>
                  <a:srgbClr val="002060"/>
                </a:solidFill>
              </a:rPr>
              <a:t>chemical nature </a:t>
            </a:r>
            <a:r>
              <a:rPr lang="en-CA" sz="3200" u="sng" dirty="0" smtClean="0">
                <a:solidFill>
                  <a:srgbClr val="002060"/>
                </a:solidFill>
              </a:rPr>
              <a:t>of the transforming principle? </a:t>
            </a:r>
            <a:r>
              <a:rPr lang="en-US" sz="3200" u="sng" dirty="0" smtClean="0">
                <a:solidFill>
                  <a:srgbClr val="002060"/>
                </a:solidFill>
              </a:rPr>
              <a:t>(Avery, MacLeod &amp; McCarthy)</a:t>
            </a:r>
            <a:endParaRPr lang="en-CA" sz="2800" u="sng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9060" y="1556792"/>
            <a:ext cx="81369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CA" sz="2400" dirty="0" smtClean="0">
                <a:solidFill>
                  <a:schemeClr val="accent6">
                    <a:lumMod val="75000"/>
                  </a:schemeClr>
                </a:solidFill>
              </a:rPr>
              <a:t>Hypothesis:</a:t>
            </a:r>
            <a:r>
              <a:rPr lang="en-CA" sz="2400" dirty="0" smtClean="0"/>
              <a:t> transforming principle could be protein, DNA or RNA – which one?</a:t>
            </a:r>
          </a:p>
          <a:p>
            <a:pPr algn="just"/>
            <a:endParaRPr lang="en-CA" sz="2400" dirty="0" smtClean="0"/>
          </a:p>
          <a:p>
            <a:pPr algn="just"/>
            <a:r>
              <a:rPr lang="en-CA" sz="2400" dirty="0" smtClean="0">
                <a:solidFill>
                  <a:srgbClr val="008000"/>
                </a:solidFill>
              </a:rPr>
              <a:t>Experimental approach: _______________________</a:t>
            </a:r>
            <a:r>
              <a:rPr lang="en-CA" sz="2400" dirty="0" smtClean="0"/>
              <a:t>and see whether transformation of R cells into the S virulent form still occurs</a:t>
            </a:r>
          </a:p>
          <a:p>
            <a:pPr algn="just"/>
            <a:endParaRPr lang="en-CA" sz="2400" dirty="0" smtClean="0"/>
          </a:p>
          <a:p>
            <a:pPr algn="just"/>
            <a:r>
              <a:rPr lang="en-CA" sz="2400" dirty="0" smtClean="0">
                <a:solidFill>
                  <a:srgbClr val="C00000"/>
                </a:solidFill>
              </a:rPr>
              <a:t>Conclusion:</a:t>
            </a:r>
            <a:r>
              <a:rPr lang="en-CA" sz="2400" dirty="0" smtClean="0"/>
              <a:t> ____________________________________, then this molecule is the transforming principle  </a:t>
            </a:r>
            <a:endParaRPr lang="en-CA" sz="2400" dirty="0"/>
          </a:p>
        </p:txBody>
      </p:sp>
      <p:sp>
        <p:nvSpPr>
          <p:cNvPr id="5" name="Rectangle 4"/>
          <p:cNvSpPr/>
          <p:nvPr/>
        </p:nvSpPr>
        <p:spPr>
          <a:xfrm>
            <a:off x="519060" y="1556792"/>
            <a:ext cx="8136904" cy="38164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13</a:t>
            </a:fld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Stored Data 9"/>
          <p:cNvSpPr/>
          <p:nvPr/>
        </p:nvSpPr>
        <p:spPr>
          <a:xfrm rot="16200000">
            <a:off x="1392069" y="1749071"/>
            <a:ext cx="1054472" cy="348290"/>
          </a:xfrm>
          <a:prstGeom prst="flowChartOnlineStorag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Oval 11"/>
          <p:cNvSpPr/>
          <p:nvPr/>
        </p:nvSpPr>
        <p:spPr>
          <a:xfrm>
            <a:off x="1745160" y="1321218"/>
            <a:ext cx="348290" cy="232654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Flowchart: Terminator 13"/>
          <p:cNvSpPr/>
          <p:nvPr/>
        </p:nvSpPr>
        <p:spPr>
          <a:xfrm rot="11970344" flipV="1">
            <a:off x="1146496" y="934227"/>
            <a:ext cx="779067" cy="63836"/>
          </a:xfrm>
          <a:prstGeom prst="flowChartTerminator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Teardrop 14"/>
          <p:cNvSpPr/>
          <p:nvPr/>
        </p:nvSpPr>
        <p:spPr>
          <a:xfrm rot="18985526">
            <a:off x="1842478" y="1375536"/>
            <a:ext cx="115061" cy="120749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3" name="Teardrop 32"/>
          <p:cNvSpPr/>
          <p:nvPr/>
        </p:nvSpPr>
        <p:spPr>
          <a:xfrm rot="18985526">
            <a:off x="1842473" y="1181561"/>
            <a:ext cx="115061" cy="120749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4" name="Flowchart: Stored Data 33"/>
          <p:cNvSpPr/>
          <p:nvPr/>
        </p:nvSpPr>
        <p:spPr>
          <a:xfrm rot="16200000">
            <a:off x="3374783" y="1749071"/>
            <a:ext cx="1054472" cy="348290"/>
          </a:xfrm>
          <a:prstGeom prst="flowChartOnlineStorag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5" name="Oval 34"/>
          <p:cNvSpPr/>
          <p:nvPr/>
        </p:nvSpPr>
        <p:spPr>
          <a:xfrm>
            <a:off x="3727874" y="1321218"/>
            <a:ext cx="348290" cy="232654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6" name="Flowchart: Terminator 35"/>
          <p:cNvSpPr/>
          <p:nvPr/>
        </p:nvSpPr>
        <p:spPr>
          <a:xfrm rot="11970344" flipV="1">
            <a:off x="3129210" y="934227"/>
            <a:ext cx="779067" cy="63836"/>
          </a:xfrm>
          <a:prstGeom prst="flowChartTerminator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7" name="Teardrop 36"/>
          <p:cNvSpPr/>
          <p:nvPr/>
        </p:nvSpPr>
        <p:spPr>
          <a:xfrm rot="18985526">
            <a:off x="3825192" y="1375536"/>
            <a:ext cx="115061" cy="120749"/>
          </a:xfrm>
          <a:prstGeom prst="teardrop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8" name="Teardrop 37"/>
          <p:cNvSpPr/>
          <p:nvPr/>
        </p:nvSpPr>
        <p:spPr>
          <a:xfrm rot="18985526">
            <a:off x="3825187" y="1181561"/>
            <a:ext cx="115061" cy="120749"/>
          </a:xfrm>
          <a:prstGeom prst="teardrop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9" name="Flowchart: Stored Data 38"/>
          <p:cNvSpPr/>
          <p:nvPr/>
        </p:nvSpPr>
        <p:spPr>
          <a:xfrm rot="16200000">
            <a:off x="5280168" y="1747436"/>
            <a:ext cx="1054472" cy="348290"/>
          </a:xfrm>
          <a:prstGeom prst="flowChartOnlineStorag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0" name="Oval 39"/>
          <p:cNvSpPr/>
          <p:nvPr/>
        </p:nvSpPr>
        <p:spPr>
          <a:xfrm>
            <a:off x="5633259" y="1319583"/>
            <a:ext cx="348290" cy="232654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1" name="Flowchart: Terminator 40"/>
          <p:cNvSpPr/>
          <p:nvPr/>
        </p:nvSpPr>
        <p:spPr>
          <a:xfrm rot="11970344" flipV="1">
            <a:off x="5034595" y="932592"/>
            <a:ext cx="779067" cy="63836"/>
          </a:xfrm>
          <a:prstGeom prst="flowChartTerminator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2" name="Teardrop 41"/>
          <p:cNvSpPr/>
          <p:nvPr/>
        </p:nvSpPr>
        <p:spPr>
          <a:xfrm rot="18985526">
            <a:off x="5730577" y="1373901"/>
            <a:ext cx="115061" cy="120749"/>
          </a:xfrm>
          <a:prstGeom prst="teardrop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3" name="Teardrop 42"/>
          <p:cNvSpPr/>
          <p:nvPr/>
        </p:nvSpPr>
        <p:spPr>
          <a:xfrm rot="18985526">
            <a:off x="5730572" y="1179926"/>
            <a:ext cx="115061" cy="120749"/>
          </a:xfrm>
          <a:prstGeom prst="teardrop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Oval 18"/>
          <p:cNvSpPr/>
          <p:nvPr/>
        </p:nvSpPr>
        <p:spPr>
          <a:xfrm>
            <a:off x="1800308" y="3311826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9" name="Oval 48"/>
          <p:cNvSpPr/>
          <p:nvPr/>
        </p:nvSpPr>
        <p:spPr>
          <a:xfrm>
            <a:off x="1883599" y="3697258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0" name="Oval 49"/>
          <p:cNvSpPr/>
          <p:nvPr/>
        </p:nvSpPr>
        <p:spPr>
          <a:xfrm>
            <a:off x="1493982" y="3552111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1" name="Oval 50"/>
          <p:cNvSpPr/>
          <p:nvPr/>
        </p:nvSpPr>
        <p:spPr>
          <a:xfrm>
            <a:off x="3785904" y="3311826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2" name="Oval 51"/>
          <p:cNvSpPr/>
          <p:nvPr/>
        </p:nvSpPr>
        <p:spPr>
          <a:xfrm>
            <a:off x="3869195" y="3697258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3" name="Oval 52"/>
          <p:cNvSpPr/>
          <p:nvPr/>
        </p:nvSpPr>
        <p:spPr>
          <a:xfrm>
            <a:off x="3479578" y="3552111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4" name="Oval 53"/>
          <p:cNvSpPr/>
          <p:nvPr/>
        </p:nvSpPr>
        <p:spPr>
          <a:xfrm>
            <a:off x="5690155" y="3311826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5" name="Oval 54"/>
          <p:cNvSpPr/>
          <p:nvPr/>
        </p:nvSpPr>
        <p:spPr>
          <a:xfrm>
            <a:off x="5773446" y="3697258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6" name="Oval 55"/>
          <p:cNvSpPr/>
          <p:nvPr/>
        </p:nvSpPr>
        <p:spPr>
          <a:xfrm>
            <a:off x="5383829" y="3552111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7" name="Oval 56"/>
          <p:cNvSpPr/>
          <p:nvPr/>
        </p:nvSpPr>
        <p:spPr>
          <a:xfrm>
            <a:off x="1777873" y="4870819"/>
            <a:ext cx="259667" cy="28803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698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8" name="Oval 57"/>
          <p:cNvSpPr/>
          <p:nvPr/>
        </p:nvSpPr>
        <p:spPr>
          <a:xfrm>
            <a:off x="1861164" y="5256251"/>
            <a:ext cx="259667" cy="28803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698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9" name="Oval 58"/>
          <p:cNvSpPr/>
          <p:nvPr/>
        </p:nvSpPr>
        <p:spPr>
          <a:xfrm>
            <a:off x="1471547" y="5111104"/>
            <a:ext cx="259667" cy="28803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698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0" name="Oval 59"/>
          <p:cNvSpPr/>
          <p:nvPr/>
        </p:nvSpPr>
        <p:spPr>
          <a:xfrm>
            <a:off x="3836180" y="4870819"/>
            <a:ext cx="259667" cy="28803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698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1" name="Oval 60"/>
          <p:cNvSpPr/>
          <p:nvPr/>
        </p:nvSpPr>
        <p:spPr>
          <a:xfrm>
            <a:off x="3919471" y="5256251"/>
            <a:ext cx="259667" cy="28803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698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2" name="Oval 61"/>
          <p:cNvSpPr/>
          <p:nvPr/>
        </p:nvSpPr>
        <p:spPr>
          <a:xfrm>
            <a:off x="3529854" y="5111104"/>
            <a:ext cx="259667" cy="28803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698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3" name="Oval 62"/>
          <p:cNvSpPr/>
          <p:nvPr/>
        </p:nvSpPr>
        <p:spPr>
          <a:xfrm>
            <a:off x="5788070" y="4870819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4" name="Oval 63"/>
          <p:cNvSpPr/>
          <p:nvPr/>
        </p:nvSpPr>
        <p:spPr>
          <a:xfrm>
            <a:off x="5871361" y="5256251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5" name="Oval 64"/>
          <p:cNvSpPr/>
          <p:nvPr/>
        </p:nvSpPr>
        <p:spPr>
          <a:xfrm>
            <a:off x="5481744" y="5111104"/>
            <a:ext cx="259667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Down Arrow 20"/>
          <p:cNvSpPr/>
          <p:nvPr/>
        </p:nvSpPr>
        <p:spPr>
          <a:xfrm>
            <a:off x="1839451" y="2662832"/>
            <a:ext cx="185419" cy="504056"/>
          </a:xfrm>
          <a:prstGeom prst="downArrow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7" name="Down Arrow 66"/>
          <p:cNvSpPr/>
          <p:nvPr/>
        </p:nvSpPr>
        <p:spPr>
          <a:xfrm>
            <a:off x="3826650" y="2680789"/>
            <a:ext cx="185419" cy="504056"/>
          </a:xfrm>
          <a:prstGeom prst="downArrow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8" name="Down Arrow 67"/>
          <p:cNvSpPr/>
          <p:nvPr/>
        </p:nvSpPr>
        <p:spPr>
          <a:xfrm>
            <a:off x="5732485" y="2680789"/>
            <a:ext cx="185419" cy="504056"/>
          </a:xfrm>
          <a:prstGeom prst="downArrow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9" name="Down Arrow 68"/>
          <p:cNvSpPr/>
          <p:nvPr/>
        </p:nvSpPr>
        <p:spPr>
          <a:xfrm>
            <a:off x="1839451" y="4157043"/>
            <a:ext cx="185419" cy="504056"/>
          </a:xfrm>
          <a:prstGeom prst="downArrow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0" name="Down Arrow 69"/>
          <p:cNvSpPr/>
          <p:nvPr/>
        </p:nvSpPr>
        <p:spPr>
          <a:xfrm>
            <a:off x="3826650" y="4175000"/>
            <a:ext cx="185419" cy="504056"/>
          </a:xfrm>
          <a:prstGeom prst="downArrow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1" name="Down Arrow 70"/>
          <p:cNvSpPr/>
          <p:nvPr/>
        </p:nvSpPr>
        <p:spPr>
          <a:xfrm>
            <a:off x="5732485" y="4175000"/>
            <a:ext cx="185419" cy="504056"/>
          </a:xfrm>
          <a:prstGeom prst="downArrow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2" name="Rectangle 21"/>
          <p:cNvSpPr/>
          <p:nvPr/>
        </p:nvSpPr>
        <p:spPr>
          <a:xfrm>
            <a:off x="70637" y="30079"/>
            <a:ext cx="90733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u="sng" dirty="0" smtClean="0">
                <a:solidFill>
                  <a:srgbClr val="002060"/>
                </a:solidFill>
              </a:rPr>
              <a:t>2. Avery</a:t>
            </a:r>
            <a:r>
              <a:rPr lang="en-US" sz="3200" u="sng" dirty="0">
                <a:solidFill>
                  <a:srgbClr val="002060"/>
                </a:solidFill>
              </a:rPr>
              <a:t>, MacLeod &amp; </a:t>
            </a:r>
            <a:r>
              <a:rPr lang="en-US" sz="3200" u="sng" dirty="0" smtClean="0">
                <a:solidFill>
                  <a:srgbClr val="002060"/>
                </a:solidFill>
              </a:rPr>
              <a:t>McCarthy’s experiments</a:t>
            </a:r>
            <a:endParaRPr lang="en-CA" sz="3200" u="sng" dirty="0">
              <a:solidFill>
                <a:srgbClr val="00206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00192" y="1251229"/>
            <a:ext cx="26894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Cell extract/cytoplasm of heat-killed “S” cells</a:t>
            </a:r>
          </a:p>
          <a:p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(contains proteins, RNA and DNA)</a:t>
            </a:r>
            <a:endParaRPr lang="en-CA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300192" y="1302846"/>
            <a:ext cx="2689444" cy="1271821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5" name="TextBox 24"/>
          <p:cNvSpPr txBox="1"/>
          <p:nvPr/>
        </p:nvSpPr>
        <p:spPr>
          <a:xfrm>
            <a:off x="6444207" y="3455842"/>
            <a:ext cx="11256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</a:rPr>
              <a:t>“R” cells</a:t>
            </a:r>
            <a:endParaRPr lang="en-CA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444207" y="3455843"/>
            <a:ext cx="1125629" cy="40011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14</a:t>
            </a:fld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331541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4424"/>
            <a:ext cx="9036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 smtClean="0">
                <a:solidFill>
                  <a:srgbClr val="002060"/>
                </a:solidFill>
              </a:rPr>
              <a:t>Life cycle of a virus (bacteriophage)</a:t>
            </a:r>
            <a:endParaRPr lang="en-CA" sz="3600" u="sng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08104" y="599932"/>
            <a:ext cx="338437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FF0000"/>
                </a:solidFill>
              </a:rPr>
              <a:t>_________________:  </a:t>
            </a:r>
            <a:r>
              <a:rPr lang="en-US" sz="2000" dirty="0" smtClean="0"/>
              <a:t>massive reproduction of virus resulting in host cell lysis (virulent)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000" dirty="0" smtClean="0"/>
              <a:t>Viral DNA </a:t>
            </a:r>
            <a:r>
              <a:rPr lang="en-US" sz="2000" dirty="0" smtClean="0">
                <a:solidFill>
                  <a:srgbClr val="C00000"/>
                </a:solidFill>
              </a:rPr>
              <a:t>______________________</a:t>
            </a:r>
            <a:r>
              <a:rPr lang="en-US" sz="2000" dirty="0" smtClean="0"/>
              <a:t> from bacterial chromosome</a:t>
            </a:r>
          </a:p>
          <a:p>
            <a:pPr algn="just">
              <a:buFont typeface="Arial" pitchFamily="34" charset="0"/>
              <a:buChar char="•"/>
            </a:pPr>
            <a:endParaRPr lang="en-US" sz="2000" dirty="0"/>
          </a:p>
          <a:p>
            <a:pPr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00FF"/>
                </a:solidFill>
              </a:rPr>
              <a:t>____________:</a:t>
            </a:r>
            <a:r>
              <a:rPr lang="en-US" sz="2000" dirty="0" smtClean="0"/>
              <a:t> replication of viral genome (latent)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000" dirty="0" smtClean="0"/>
              <a:t>Viral DNA is </a:t>
            </a:r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______________________</a:t>
            </a:r>
            <a:endParaRPr lang="en-US" sz="2000" dirty="0" smtClean="0"/>
          </a:p>
          <a:p>
            <a:pPr algn="just">
              <a:buFont typeface="Arial" pitchFamily="34" charset="0"/>
              <a:buChar char="•"/>
            </a:pPr>
            <a:endParaRPr lang="en-US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000" dirty="0" smtClean="0"/>
              <a:t>Lysogeny can switch to lytic cycle if viral DNA is excised from bacterial chromosome.    </a:t>
            </a:r>
            <a:endParaRPr lang="en-CA" sz="2000" dirty="0"/>
          </a:p>
        </p:txBody>
      </p:sp>
      <p:sp>
        <p:nvSpPr>
          <p:cNvPr id="15" name="Rectangle 14"/>
          <p:cNvSpPr/>
          <p:nvPr/>
        </p:nvSpPr>
        <p:spPr>
          <a:xfrm>
            <a:off x="5076056" y="6396335"/>
            <a:ext cx="3622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i="1" u="sng" dirty="0" smtClean="0">
                <a:hlinkClick r:id="rId3"/>
              </a:rPr>
              <a:t>http://www.youtube.com/watch?v=uFXuxGuT7H8</a:t>
            </a:r>
            <a:endParaRPr lang="en-US" sz="1200" i="1" u="sng" dirty="0" smtClean="0"/>
          </a:p>
          <a:p>
            <a:r>
              <a:rPr lang="en-US" sz="1200" i="1" u="sng" dirty="0" smtClean="0">
                <a:hlinkClick r:id="rId4"/>
              </a:rPr>
              <a:t>http://www.youtube.com/watch?v=sLkZ9FPHJGM</a:t>
            </a:r>
            <a:endParaRPr lang="en-US" dirty="0"/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2042414" cy="1458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539552" y="836712"/>
            <a:ext cx="2042414" cy="14598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492896"/>
            <a:ext cx="4837774" cy="4086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179512" y="2492896"/>
            <a:ext cx="4824536" cy="41044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627784" y="1916832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chemeClr val="accent4">
                    <a:lumMod val="50000"/>
                  </a:schemeClr>
                </a:solidFill>
              </a:rPr>
              <a:t>Wikipedia</a:t>
            </a:r>
            <a:endParaRPr lang="en-US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07904" y="2492896"/>
            <a:ext cx="1210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chemeClr val="accent4">
                    <a:lumMod val="50000"/>
                  </a:schemeClr>
                </a:solidFill>
              </a:rPr>
              <a:t>Fig. 19.20</a:t>
            </a:r>
            <a:endParaRPr lang="en-US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15</a:t>
            </a:fld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220158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0126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u="sng" dirty="0" smtClean="0">
                <a:solidFill>
                  <a:srgbClr val="002060"/>
                </a:solidFill>
              </a:rPr>
              <a:t>3. Hershey and Chase experiment: </a:t>
            </a:r>
            <a:r>
              <a:rPr lang="en-US" sz="3200" i="1" u="sng" dirty="0" smtClean="0">
                <a:solidFill>
                  <a:srgbClr val="002060"/>
                </a:solidFill>
              </a:rPr>
              <a:t>Does the bacteriophage inject </a:t>
            </a:r>
            <a:r>
              <a:rPr lang="en-US" sz="3200" b="1" i="1" u="sng" dirty="0" smtClean="0">
                <a:solidFill>
                  <a:srgbClr val="002060"/>
                </a:solidFill>
              </a:rPr>
              <a:t>DNA or protein </a:t>
            </a:r>
            <a:r>
              <a:rPr lang="en-US" sz="3200" i="1" u="sng" dirty="0" smtClean="0">
                <a:solidFill>
                  <a:srgbClr val="002060"/>
                </a:solidFill>
              </a:rPr>
              <a:t>into E. coli?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97016" y="1263012"/>
            <a:ext cx="42839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dirty="0" smtClean="0"/>
              <a:t>Label bacteriophage DNA and proteins with</a:t>
            </a:r>
          </a:p>
          <a:p>
            <a:pPr marL="457200" indent="-457200" algn="just">
              <a:buFont typeface="+mj-lt"/>
              <a:buAutoNum type="arabicPeriod"/>
            </a:pPr>
            <a:endParaRPr lang="en-US" dirty="0" smtClean="0"/>
          </a:p>
          <a:p>
            <a:pPr marL="457200" indent="-457200" algn="just">
              <a:buFont typeface="+mj-lt"/>
              <a:buAutoNum type="arabicPeriod"/>
            </a:pPr>
            <a:endParaRPr lang="en-US" dirty="0" smtClean="0"/>
          </a:p>
          <a:p>
            <a:pPr marL="457200" indent="-457200" algn="just">
              <a:buFont typeface="+mj-lt"/>
              <a:buAutoNum type="arabicPeriod"/>
            </a:pPr>
            <a:r>
              <a:rPr lang="en-US" dirty="0" smtClean="0"/>
              <a:t>Allow infection of </a:t>
            </a:r>
            <a:r>
              <a:rPr lang="en-US" i="1" dirty="0" smtClean="0"/>
              <a:t>E.Coli</a:t>
            </a:r>
            <a:r>
              <a:rPr lang="en-US" dirty="0" smtClean="0"/>
              <a:t> with radioactive bacteriophage</a:t>
            </a:r>
          </a:p>
          <a:p>
            <a:pPr marL="457200" indent="-457200" algn="just">
              <a:buFont typeface="+mj-lt"/>
              <a:buAutoNum type="arabicPeriod"/>
            </a:pPr>
            <a:endParaRPr lang="en-US" dirty="0" smtClean="0"/>
          </a:p>
          <a:p>
            <a:pPr marL="457200" indent="-457200" algn="just">
              <a:buFont typeface="+mj-lt"/>
              <a:buAutoNum type="arabicPeriod"/>
            </a:pPr>
            <a:r>
              <a:rPr lang="en-US" dirty="0" smtClean="0"/>
              <a:t>_________________________ and </a:t>
            </a:r>
            <a:r>
              <a:rPr lang="en-US" i="1" dirty="0" smtClean="0"/>
              <a:t>E. coli </a:t>
            </a:r>
            <a:r>
              <a:rPr lang="en-US" dirty="0" smtClean="0"/>
              <a:t>with blender</a:t>
            </a:r>
          </a:p>
          <a:p>
            <a:pPr marL="457200" indent="-457200" algn="just">
              <a:buFont typeface="+mj-lt"/>
              <a:buAutoNum type="arabicPeriod"/>
            </a:pPr>
            <a:endParaRPr lang="en-US" dirty="0" smtClean="0"/>
          </a:p>
          <a:p>
            <a:pPr marL="457200" indent="-457200" algn="just">
              <a:buFont typeface="+mj-lt"/>
              <a:buAutoNum type="arabicPeriod"/>
            </a:pPr>
            <a:r>
              <a:rPr lang="en-US" dirty="0" smtClean="0"/>
              <a:t>_________________of </a:t>
            </a:r>
            <a:r>
              <a:rPr lang="en-US" baseline="30000" dirty="0" smtClean="0"/>
              <a:t>32</a:t>
            </a:r>
            <a:r>
              <a:rPr lang="en-US" dirty="0" smtClean="0"/>
              <a:t>P (DNA) and </a:t>
            </a:r>
            <a:r>
              <a:rPr lang="en-US" baseline="30000" dirty="0" smtClean="0"/>
              <a:t>35</a:t>
            </a:r>
            <a:r>
              <a:rPr lang="en-US" dirty="0" smtClean="0"/>
              <a:t>S (protein) in </a:t>
            </a:r>
            <a:r>
              <a:rPr lang="en-US" dirty="0" smtClean="0">
                <a:solidFill>
                  <a:srgbClr val="006666"/>
                </a:solidFill>
              </a:rPr>
              <a:t>detached bacteriophage, </a:t>
            </a:r>
            <a:r>
              <a:rPr lang="en-US" i="1" dirty="0" smtClean="0">
                <a:solidFill>
                  <a:srgbClr val="006666"/>
                </a:solidFill>
              </a:rPr>
              <a:t>E. coli </a:t>
            </a:r>
            <a:r>
              <a:rPr lang="en-US" dirty="0" smtClean="0">
                <a:solidFill>
                  <a:srgbClr val="006666"/>
                </a:solidFill>
              </a:rPr>
              <a:t>cells and progeny bacteriophage (not shown)</a:t>
            </a:r>
            <a:endParaRPr lang="en-CA" dirty="0">
              <a:solidFill>
                <a:srgbClr val="006666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36772" y="1263012"/>
            <a:ext cx="4248472" cy="3966188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5" name="Picture 2" descr="File:Hershey Chase experimen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008" y="1255508"/>
            <a:ext cx="4373854" cy="3456384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53008" y="1255508"/>
            <a:ext cx="4392488" cy="34563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79512" y="5051176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CA" u="sng" dirty="0" smtClean="0"/>
              <a:t>RESULTS: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35896" y="4437112"/>
            <a:ext cx="9605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chemeClr val="accent4">
                    <a:lumMod val="50000"/>
                  </a:schemeClr>
                </a:solidFill>
              </a:rPr>
              <a:t>Wikipedia</a:t>
            </a:r>
            <a:endParaRPr lang="en-US" sz="14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16</a:t>
            </a:fld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416532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764704"/>
            <a:ext cx="864096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000" dirty="0" smtClean="0"/>
              <a:t>Explain in your own words the results of the </a:t>
            </a:r>
            <a:r>
              <a:rPr lang="en-US" sz="2000" dirty="0" smtClean="0">
                <a:solidFill>
                  <a:srgbClr val="C00000"/>
                </a:solidFill>
              </a:rPr>
              <a:t>three classical experiments</a:t>
            </a:r>
          </a:p>
          <a:p>
            <a:pPr marL="457200" indent="-457200" algn="just">
              <a:buFont typeface="+mj-lt"/>
              <a:buAutoNum type="arabicPeriod"/>
            </a:pPr>
            <a:endParaRPr lang="en-US" sz="2000" dirty="0" smtClean="0"/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 smtClean="0"/>
              <a:t>Explain how </a:t>
            </a:r>
            <a:r>
              <a:rPr lang="en-US" sz="2000" dirty="0" smtClean="0">
                <a:solidFill>
                  <a:srgbClr val="006666"/>
                </a:solidFill>
              </a:rPr>
              <a:t>gene expression</a:t>
            </a:r>
            <a:r>
              <a:rPr lang="en-US" sz="2000" dirty="0" smtClean="0"/>
              <a:t> and </a:t>
            </a:r>
            <a:r>
              <a:rPr lang="en-US" sz="2000" dirty="0" smtClean="0">
                <a:solidFill>
                  <a:srgbClr val="006666"/>
                </a:solidFill>
              </a:rPr>
              <a:t>protein expression</a:t>
            </a:r>
            <a:r>
              <a:rPr lang="en-US" sz="2000" dirty="0" smtClean="0"/>
              <a:t> produce a phenotype</a:t>
            </a:r>
          </a:p>
          <a:p>
            <a:pPr marL="457200" indent="-457200" algn="just">
              <a:buFont typeface="+mj-lt"/>
              <a:buAutoNum type="arabicPeriod"/>
            </a:pPr>
            <a:endParaRPr lang="en-US" sz="2000" dirty="0" smtClean="0"/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 smtClean="0"/>
              <a:t>Explain how </a:t>
            </a:r>
            <a:r>
              <a:rPr lang="en-US" sz="2000" dirty="0" smtClean="0">
                <a:solidFill>
                  <a:srgbClr val="669900"/>
                </a:solidFill>
              </a:rPr>
              <a:t>alleles</a:t>
            </a:r>
            <a:r>
              <a:rPr lang="en-US" sz="2000" dirty="0" smtClean="0"/>
              <a:t> can cause a variation in phenotype </a:t>
            </a:r>
          </a:p>
          <a:p>
            <a:pPr marL="457200" indent="-457200" algn="just">
              <a:buFont typeface="+mj-lt"/>
              <a:buAutoNum type="arabicPeriod"/>
            </a:pPr>
            <a:endParaRPr lang="en-US" sz="2000" dirty="0" smtClean="0"/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 smtClean="0"/>
              <a:t>Describe the benefits associated with a better understanding of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genes and genomes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u="sng" dirty="0" smtClean="0">
                <a:solidFill>
                  <a:srgbClr val="002060"/>
                </a:solidFill>
              </a:rPr>
              <a:t>Learning objectives: you should be able to…</a:t>
            </a:r>
            <a:endParaRPr lang="en-CA" sz="3200" u="sng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5074052"/>
            <a:ext cx="86409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000" dirty="0" smtClean="0"/>
              <a:t>What is the </a:t>
            </a:r>
            <a:r>
              <a:rPr lang="en-US" sz="2000" dirty="0" smtClean="0">
                <a:solidFill>
                  <a:srgbClr val="008000"/>
                </a:solidFill>
              </a:rPr>
              <a:t>function of the gene </a:t>
            </a:r>
            <a:r>
              <a:rPr lang="en-US" sz="2000" dirty="0" smtClean="0"/>
              <a:t>involved in transforming R cells to S cells?</a:t>
            </a:r>
          </a:p>
          <a:p>
            <a:pPr marL="457200" indent="-457200" algn="just">
              <a:buFont typeface="+mj-lt"/>
              <a:buAutoNum type="arabicPeriod"/>
            </a:pPr>
            <a:endParaRPr lang="en-US" sz="2000" dirty="0" smtClean="0"/>
          </a:p>
          <a:p>
            <a:pPr marL="457200" indent="-457200" algn="just">
              <a:buFont typeface="+mj-lt"/>
              <a:buAutoNum type="arabicPeriod"/>
            </a:pPr>
            <a:r>
              <a:rPr lang="en-US" sz="2000" dirty="0" smtClean="0"/>
              <a:t>Design an experiment that would test if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</a:rPr>
              <a:t>lipids were the transformation molecule.</a:t>
            </a:r>
            <a:r>
              <a:rPr lang="en-US" sz="2000" dirty="0" smtClean="0"/>
              <a:t>   </a:t>
            </a:r>
            <a:endParaRPr lang="en-CA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434870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u="sng" dirty="0" smtClean="0">
                <a:solidFill>
                  <a:srgbClr val="002060"/>
                </a:solidFill>
              </a:rPr>
              <a:t>Questions to ponder on:</a:t>
            </a:r>
            <a:endParaRPr lang="en-CA" sz="3200" u="sng" dirty="0">
              <a:solidFill>
                <a:srgbClr val="00206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23528" y="4290553"/>
            <a:ext cx="8568952" cy="0"/>
          </a:xfrm>
          <a:prstGeom prst="line">
            <a:avLst/>
          </a:prstGeom>
          <a:ln w="3492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8B1224DD-75CE-4F17-AD9A-27923822A871}" type="slidenum">
              <a:rPr lang="en-CA" sz="1800" smtClean="0"/>
              <a:pPr/>
              <a:t>17</a:t>
            </a:fld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296666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3213</TotalTime>
  <Words>1068</Words>
  <Application>Microsoft Macintosh PowerPoint</Application>
  <PresentationFormat>On-screen Show (4:3)</PresentationFormat>
  <Paragraphs>267</Paragraphs>
  <Slides>17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Sony Electronics, Inc.</Company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Gordon Chua</dc:creator>
  <cp:lastModifiedBy>Dana Jwad</cp:lastModifiedBy>
  <cp:revision>296</cp:revision>
  <dcterms:created xsi:type="dcterms:W3CDTF">2011-12-27T18:14:56Z</dcterms:created>
  <dcterms:modified xsi:type="dcterms:W3CDTF">2017-01-04T01:45:42Z</dcterms:modified>
</cp:coreProperties>
</file>