
<file path=[Content_Types].xml><?xml version="1.0" encoding="utf-8"?>
<Types xmlns="http://schemas.openxmlformats.org/package/2006/content-types">
  <Override PartName="/ppt/slideLayouts/slideLayout8.xml" ContentType="application/vnd.openxmlformats-officedocument.presentationml.slideLayout+xml"/>
  <Override PartName="/ppt/slides/slide68.xml" ContentType="application/vnd.openxmlformats-officedocument.presentationml.slide+xml"/>
  <Override PartName="/ppt/slides/slide22.xml" ContentType="application/vnd.openxmlformats-officedocument.presentationml.slide+xml"/>
  <Override PartName="/ppt/slides/slide28.xml" ContentType="application/vnd.openxmlformats-officedocument.presentationml.slide+xml"/>
  <Override PartName="/ppt/slides/slide66.xml" ContentType="application/vnd.openxmlformats-officedocument.presentationml.slide+xml"/>
  <Override PartName="/docProps/app.xml" ContentType="application/vnd.openxmlformats-officedocument.extended-properties+xml"/>
  <Override PartName="/ppt/slides/slide30.xml" ContentType="application/vnd.openxmlformats-officedocument.presentationml.slide+xml"/>
  <Override PartName="/ppt/slides/slide36.xml" ContentType="application/vnd.openxmlformats-officedocument.presentationml.slide+xml"/>
  <Override PartName="/ppt/slides/slide11.xml" ContentType="application/vnd.openxmlformats-officedocument.presentationml.slide+xml"/>
  <Override PartName="/ppt/slides/slide18.xml" ContentType="application/vnd.openxmlformats-officedocument.presentationml.slide+xml"/>
  <Override PartName="/ppt/slides/slide47.xml" ContentType="application/vnd.openxmlformats-officedocument.presentationml.slide+xml"/>
  <Override PartName="/ppt/slideLayouts/slideLayout3.xml" ContentType="application/vnd.openxmlformats-officedocument.presentationml.slideLayout+xml"/>
  <Override PartName="/ppt/slides/slide21.xml" ContentType="application/vnd.openxmlformats-officedocument.presentationml.slide+xml"/>
  <Override PartName="/ppt/slides/slide23.xml" ContentType="application/vnd.openxmlformats-officedocument.presentationml.slide+xml"/>
  <Override PartName="/ppt/slideLayouts/slideLayout9.xml" ContentType="application/vnd.openxmlformats-officedocument.presentationml.slideLayout+xml"/>
  <Override PartName="/ppt/slides/slide52.xml" ContentType="application/vnd.openxmlformats-officedocument.presentationml.slide+xml"/>
  <Override PartName="/ppt/slides/slide1.xml" ContentType="application/vnd.openxmlformats-officedocument.presentationml.slide+xml"/>
  <Override PartName="/ppt/slides/slide51.xml" ContentType="application/vnd.openxmlformats-officedocument.presentationml.slide+xml"/>
  <Override PartName="/ppt/slides/slide7.xml" ContentType="application/vnd.openxmlformats-officedocument.presentationml.slide+xml"/>
  <Override PartName="/ppt/slides/slide62.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viewProps.xml" ContentType="application/vnd.openxmlformats-officedocument.presentationml.viewProps+xml"/>
  <Override PartName="/ppt/tableStyles.xml" ContentType="application/vnd.openxmlformats-officedocument.presentationml.tableStyles+xml"/>
  <Override PartName="/ppt/slides/slide13.xml" ContentType="application/vnd.openxmlformats-officedocument.presentationml.slide+xml"/>
  <Override PartName="/ppt/slides/slide20.xml" ContentType="application/vnd.openxmlformats-officedocument.presentationml.slide+xml"/>
  <Override PartName="/ppt/slides/slide17.xml" ContentType="application/vnd.openxmlformats-officedocument.presentationml.slide+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slides/slide78.xml" ContentType="application/vnd.openxmlformats-officedocument.presentationml.slide+xml"/>
  <Override PartName="/ppt/notesSlides/notesSlide1.xml" ContentType="application/vnd.openxmlformats-officedocument.presentationml.notesSlide+xml"/>
  <Override PartName="/ppt/slides/slide61.xml" ContentType="application/vnd.openxmlformats-officedocument.presentationml.slide+xml"/>
  <Override PartName="/ppt/slides/slide43.xml" ContentType="application/vnd.openxmlformats-officedocument.presentationml.slide+xml"/>
  <Override PartName="/ppt/slideLayouts/slideLayout6.xml" ContentType="application/vnd.openxmlformats-officedocument.presentationml.slideLayout+xml"/>
  <Override PartName="/ppt/slides/slide37.xml" ContentType="application/vnd.openxmlformats-officedocument.presentationml.slide+xml"/>
  <Override PartName="/ppt/slides/slide10.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Default Extension="png" ContentType="image/png"/>
  <Override PartName="/ppt/slides/slide27.xml" ContentType="application/vnd.openxmlformats-officedocument.presentationml.slide+xml"/>
  <Override PartName="/docProps/core.xml" ContentType="application/vnd.openxmlformats-package.core-properties+xml"/>
  <Override PartName="/ppt/slides/slide56.xml" ContentType="application/vnd.openxmlformats-officedocument.presentationml.slide+xml"/>
  <Override PartName="/ppt/slides/slide31.xml" ContentType="application/vnd.openxmlformats-officedocument.presentationml.slide+xml"/>
  <Default Extension="bin" ContentType="application/vnd.openxmlformats-officedocument.presentationml.printerSettings"/>
  <Override PartName="/ppt/slides/slide53.xml" ContentType="application/vnd.openxmlformats-officedocument.presentationml.slide+xml"/>
  <Override PartName="/ppt/slides/slide76.xml" ContentType="application/vnd.openxmlformats-officedocument.presentationml.slide+xml"/>
  <Override PartName="/ppt/slides/slide55.xml" ContentType="application/vnd.openxmlformats-officedocument.presentationml.slide+xml"/>
  <Override PartName="/ppt/slides/slide67.xml" ContentType="application/vnd.openxmlformats-officedocument.presentationml.slide+xml"/>
  <Override PartName="/ppt/slides/slide12.xml" ContentType="application/vnd.openxmlformats-officedocument.presentationml.slide+xml"/>
  <Override PartName="/ppt/slides/slide19.xml" ContentType="application/vnd.openxmlformats-officedocument.presentationml.slide+xml"/>
  <Override PartName="/ppt/slides/slide41.xml" ContentType="application/vnd.openxmlformats-officedocument.presentationml.slide+xml"/>
  <Override PartName="/ppt/slides/slide46.xml" ContentType="application/vnd.openxmlformats-officedocument.presentationml.slide+xml"/>
  <Override PartName="/ppt/notesSlides/notesSlide2.xml" ContentType="application/vnd.openxmlformats-officedocument.presentationml.notesSlide+xml"/>
  <Override PartName="/ppt/theme/theme2.xml" ContentType="application/vnd.openxmlformats-officedocument.theme+xml"/>
  <Override PartName="/ppt/slides/slide2.xml" ContentType="application/vnd.openxmlformats-officedocument.presentationml.slide+xml"/>
  <Override PartName="/ppt/slides/slide80.xml" ContentType="application/vnd.openxmlformats-officedocument.presentationml.slide+xml"/>
  <Override PartName="/ppt/slides/slide69.xml" ContentType="application/vnd.openxmlformats-officedocument.presentationml.slide+xml"/>
  <Override PartName="/ppt/slides/slide35.xml" ContentType="application/vnd.openxmlformats-officedocument.presentationml.slide+xml"/>
  <Override PartName="/ppt/slides/slide42.xml" ContentType="application/vnd.openxmlformats-officedocument.presentationml.slide+xml"/>
  <Override PartName="/ppt/slides/slide45.xml" ContentType="application/vnd.openxmlformats-officedocument.presentationml.slide+xml"/>
  <Override PartName="/ppt/slideLayouts/slideLayout5.xml" ContentType="application/vnd.openxmlformats-officedocument.presentationml.slideLayout+xml"/>
  <Override PartName="/ppt/slideLayouts/slideLayout10.xml" ContentType="application/vnd.openxmlformats-officedocument.presentationml.slideLayout+xml"/>
  <Override PartName="/ppt/slides/slide50.xml" ContentType="application/vnd.openxmlformats-officedocument.presentationml.slide+xml"/>
  <Override PartName="/ppt/slides/slide54.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Default Extension="xml" ContentType="application/xml"/>
  <Override PartName="/ppt/slides/slide26.xml" ContentType="application/vnd.openxmlformats-officedocument.presentationml.slide+xml"/>
  <Override PartName="/ppt/slideMasters/slideMaster1.xml" ContentType="application/vnd.openxmlformats-officedocument.presentationml.slideMaster+xml"/>
  <Override PartName="/ppt/slides/slide81.xml" ContentType="application/vnd.openxmlformats-officedocument.presentationml.slide+xml"/>
  <Override PartName="/ppt/slides/slide25.xml" ContentType="application/vnd.openxmlformats-officedocument.presentationml.slide+xml"/>
  <Override PartName="/ppt/slides/slide63.xml" ContentType="application/vnd.openxmlformats-officedocument.presentationml.slide+xml"/>
  <Override PartName="/ppt/slides/slide14.xml" ContentType="application/vnd.openxmlformats-officedocument.presentationml.slide+xml"/>
  <Override PartName="/ppt/slides/slide40.xml" ContentType="application/vnd.openxmlformats-officedocument.presentationml.slide+xml"/>
  <Override PartName="/ppt/slides/slide82.xml" ContentType="application/vnd.openxmlformats-officedocument.presentationml.slide+xml"/>
  <Override PartName="/ppt/slides/slide34.xml" ContentType="application/vnd.openxmlformats-officedocument.presentationml.slide+xml"/>
  <Override PartName="/ppt/slides/slide44.xml" ContentType="application/vnd.openxmlformats-officedocument.presentationml.slide+xml"/>
  <Override PartName="/ppt/slides/slide49.xml" ContentType="application/vnd.openxmlformats-officedocument.presentationml.slide+xml"/>
  <Override PartName="/ppt/slideLayouts/slideLayout1.xml" ContentType="application/vnd.openxmlformats-officedocument.presentationml.slideLayout+xml"/>
  <Override PartName="/ppt/slides/slide70.xml" ContentType="application/vnd.openxmlformats-officedocument.presentationml.slide+xml"/>
  <Override PartName="/ppt/slides/slide48.xml" ContentType="application/vnd.openxmlformats-officedocument.presentationml.slide+xml"/>
  <Override PartName="/ppt/theme/theme1.xml" ContentType="application/vnd.openxmlformats-officedocument.theme+xml"/>
  <Override PartName="/ppt/presentation.xml" ContentType="application/vnd.openxmlformats-officedocument.presentationml.presentation.main+xml"/>
  <Override PartName="/ppt/slides/slide77.xml" ContentType="application/vnd.openxmlformats-officedocument.presentationml.slide+xml"/>
  <Override PartName="/ppt/slides/slide5.xml" ContentType="application/vnd.openxmlformats-officedocument.presentationml.slide+xml"/>
  <Override PartName="/ppt/slideLayouts/slideLayout7.xml" ContentType="application/vnd.openxmlformats-officedocument.presentationml.slideLayout+xml"/>
  <Override PartName="/ppt/slides/slide59.xml" ContentType="application/vnd.openxmlformats-officedocument.presentationml.slide+xml"/>
  <Override PartName="/ppt/slides/slide79.xml" ContentType="application/vnd.openxmlformats-officedocument.presentationml.slide+xml"/>
  <Default Extension="jpeg" ContentType="image/jpeg"/>
  <Override PartName="/ppt/slides/slide6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Layouts/slideLayout11.xml" ContentType="application/vnd.openxmlformats-officedocument.presentationml.slideLayout+xml"/>
  <Override PartName="/ppt/slides/slide72.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8.xml" ContentType="application/vnd.openxmlformats-officedocument.presentationml.slide+xml"/>
  <Override PartName="/ppt/slides/slide15.xml" ContentType="application/vnd.openxmlformats-officedocument.presentationml.slide+xml"/>
  <Default Extension="rels" ContentType="application/vnd.openxmlformats-package.relationships+xml"/>
  <Override PartName="/ppt/slides/slide9.xml" ContentType="application/vnd.openxmlformats-officedocument.presentationml.slide+xml"/>
  <Override PartName="/ppt/slides/slide60.xml" ContentType="application/vnd.openxmlformats-officedocument.presentationml.slide+xml"/>
  <Override PartName="/ppt/slides/slide24.xml" ContentType="application/vnd.openxmlformats-officedocument.presentationml.slide+xml"/>
  <Override PartName="/ppt/slides/slide39.xml" ContentType="application/vnd.openxmlformats-officedocument.presentationml.slide+xml"/>
  <Override PartName="/ppt/slides/slide73.xml" ContentType="application/vnd.openxmlformats-officedocument.presentationml.slide+xml"/>
  <Override PartName="/ppt/slides/slide32.xml" ContentType="application/vnd.openxmlformats-officedocument.presentationml.slide+xml"/>
  <Override PartName="/ppt/slides/slide71.xml" ContentType="application/vnd.openxmlformats-officedocument.presentationml.slide+xml"/>
  <Override PartName="/ppt/slides/slide6.xml" ContentType="application/vnd.openxmlformats-officedocument.presentationml.slide+xml"/>
  <Override PartName="/ppt/slides/slide16.xml" ContentType="application/vnd.openxmlformats-officedocument.presentationml.slide+xml"/>
  <Override PartName="/ppt/slides/slide38.xml" ContentType="application/vnd.openxmlformats-officedocument.presentationml.slide+xml"/>
  <Default Extension="pdf" ContentType="application/pdf"/>
  <Override PartName="/ppt/slides/slide29.xml" ContentType="application/vnd.openxmlformats-officedocument.presentationml.slide+xml"/>
</Types>
</file>

<file path=_rels/.rels><?xml version="1.0" encoding="UTF-8" standalone="yes"?>
<Relationships xmlns="http://schemas.openxmlformats.org/package/2006/relationships"><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r:id="rId1"/>
  </p:sldMasterIdLst>
  <p:notesMasterIdLst>
    <p:notesMasterId r:id="rId84"/>
  </p:notesMasterIdLst>
  <p:sldIdLst>
    <p:sldId id="256" r:id="rId2"/>
    <p:sldId id="257" r:id="rId3"/>
    <p:sldId id="259" r:id="rId4"/>
    <p:sldId id="330" r:id="rId5"/>
    <p:sldId id="264" r:id="rId6"/>
    <p:sldId id="331" r:id="rId7"/>
    <p:sldId id="265" r:id="rId8"/>
    <p:sldId id="332" r:id="rId9"/>
    <p:sldId id="261" r:id="rId10"/>
    <p:sldId id="333" r:id="rId11"/>
    <p:sldId id="260" r:id="rId12"/>
    <p:sldId id="334" r:id="rId13"/>
    <p:sldId id="266" r:id="rId14"/>
    <p:sldId id="262" r:id="rId15"/>
    <p:sldId id="263" r:id="rId16"/>
    <p:sldId id="267" r:id="rId17"/>
    <p:sldId id="335" r:id="rId18"/>
    <p:sldId id="268" r:id="rId19"/>
    <p:sldId id="336" r:id="rId20"/>
    <p:sldId id="269" r:id="rId21"/>
    <p:sldId id="338" r:id="rId22"/>
    <p:sldId id="339" r:id="rId23"/>
    <p:sldId id="270" r:id="rId24"/>
    <p:sldId id="271" r:id="rId25"/>
    <p:sldId id="272" r:id="rId26"/>
    <p:sldId id="273" r:id="rId27"/>
    <p:sldId id="274" r:id="rId28"/>
    <p:sldId id="275" r:id="rId29"/>
    <p:sldId id="276" r:id="rId30"/>
    <p:sldId id="277" r:id="rId31"/>
    <p:sldId id="278" r:id="rId32"/>
    <p:sldId id="279" r:id="rId33"/>
    <p:sldId id="280" r:id="rId34"/>
    <p:sldId id="281" r:id="rId35"/>
    <p:sldId id="282" r:id="rId36"/>
    <p:sldId id="283" r:id="rId37"/>
    <p:sldId id="284" r:id="rId38"/>
    <p:sldId id="285" r:id="rId39"/>
    <p:sldId id="286" r:id="rId40"/>
    <p:sldId id="287" r:id="rId41"/>
    <p:sldId id="288" r:id="rId42"/>
    <p:sldId id="289" r:id="rId43"/>
    <p:sldId id="290" r:id="rId44"/>
    <p:sldId id="291" r:id="rId45"/>
    <p:sldId id="292" r:id="rId46"/>
    <p:sldId id="293" r:id="rId47"/>
    <p:sldId id="294" r:id="rId48"/>
    <p:sldId id="295" r:id="rId49"/>
    <p:sldId id="296" r:id="rId50"/>
    <p:sldId id="297" r:id="rId51"/>
    <p:sldId id="298" r:id="rId52"/>
    <p:sldId id="299" r:id="rId53"/>
    <p:sldId id="300" r:id="rId54"/>
    <p:sldId id="301" r:id="rId55"/>
    <p:sldId id="302" r:id="rId56"/>
    <p:sldId id="303" r:id="rId57"/>
    <p:sldId id="304" r:id="rId58"/>
    <p:sldId id="305" r:id="rId59"/>
    <p:sldId id="306" r:id="rId60"/>
    <p:sldId id="307" r:id="rId61"/>
    <p:sldId id="308" r:id="rId62"/>
    <p:sldId id="309" r:id="rId63"/>
    <p:sldId id="310" r:id="rId64"/>
    <p:sldId id="311" r:id="rId65"/>
    <p:sldId id="312" r:id="rId66"/>
    <p:sldId id="313" r:id="rId67"/>
    <p:sldId id="314" r:id="rId68"/>
    <p:sldId id="315" r:id="rId69"/>
    <p:sldId id="316" r:id="rId70"/>
    <p:sldId id="317" r:id="rId71"/>
    <p:sldId id="318" r:id="rId72"/>
    <p:sldId id="319" r:id="rId73"/>
    <p:sldId id="320" r:id="rId74"/>
    <p:sldId id="321" r:id="rId75"/>
    <p:sldId id="322" r:id="rId76"/>
    <p:sldId id="323" r:id="rId77"/>
    <p:sldId id="324" r:id="rId78"/>
    <p:sldId id="325" r:id="rId79"/>
    <p:sldId id="326" r:id="rId80"/>
    <p:sldId id="327" r:id="rId81"/>
    <p:sldId id="328" r:id="rId82"/>
    <p:sldId id="329" r:id="rId8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showOutlineIcons="0" horzBarState="maximized">
    <p:restoredLeft sz="7682" autoAdjust="0"/>
    <p:restoredTop sz="98385" autoAdjust="0"/>
  </p:normalViewPr>
  <p:slideViewPr>
    <p:cSldViewPr snapToObjects="1">
      <p:cViewPr varScale="1">
        <p:scale>
          <a:sx n="137" d="100"/>
          <a:sy n="137" d="100"/>
        </p:scale>
        <p:origin x="-536" y="-96"/>
      </p:cViewPr>
      <p:guideLst>
        <p:guide orient="horz" pos="2160"/>
        <p:guide pos="2880"/>
      </p:guideLst>
    </p:cSldViewPr>
  </p:slideViewPr>
  <p:outlineViewPr>
    <p:cViewPr>
      <p:scale>
        <a:sx n="33" d="100"/>
        <a:sy n="33" d="100"/>
      </p:scale>
      <p:origin x="0" y="74168"/>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64" Type="http://schemas.openxmlformats.org/officeDocument/2006/relationships/slide" Target="slides/slide63.xml"/><Relationship Id="rId60" Type="http://schemas.openxmlformats.org/officeDocument/2006/relationships/slide" Target="slides/slide59.xml"/><Relationship Id="rId39" Type="http://schemas.openxmlformats.org/officeDocument/2006/relationships/slide" Target="slides/slide38.xml"/><Relationship Id="rId70" Type="http://schemas.openxmlformats.org/officeDocument/2006/relationships/slide" Target="slides/slide69.xml"/><Relationship Id="rId7" Type="http://schemas.openxmlformats.org/officeDocument/2006/relationships/slide" Target="slides/slide6.xml"/><Relationship Id="rId43" Type="http://schemas.openxmlformats.org/officeDocument/2006/relationships/slide" Target="slides/slide42.xml"/><Relationship Id="rId74" Type="http://schemas.openxmlformats.org/officeDocument/2006/relationships/slide" Target="slides/slide73.xml"/><Relationship Id="rId25" Type="http://schemas.openxmlformats.org/officeDocument/2006/relationships/slide" Target="slides/slide24.xml"/><Relationship Id="rId10" Type="http://schemas.openxmlformats.org/officeDocument/2006/relationships/slide" Target="slides/slide9.xml"/><Relationship Id="rId50" Type="http://schemas.openxmlformats.org/officeDocument/2006/relationships/slide" Target="slides/slide49.xml"/><Relationship Id="rId77" Type="http://schemas.openxmlformats.org/officeDocument/2006/relationships/slide" Target="slides/slide76.xml"/><Relationship Id="rId63" Type="http://schemas.openxmlformats.org/officeDocument/2006/relationships/slide" Target="slides/slide62.xml"/><Relationship Id="rId17" Type="http://schemas.openxmlformats.org/officeDocument/2006/relationships/slide" Target="slides/slide16.xml"/><Relationship Id="rId85" Type="http://schemas.openxmlformats.org/officeDocument/2006/relationships/printerSettings" Target="printerSettings/printerSettings1.bin"/><Relationship Id="rId9" Type="http://schemas.openxmlformats.org/officeDocument/2006/relationships/slide" Target="slides/slide8.xml"/><Relationship Id="rId18" Type="http://schemas.openxmlformats.org/officeDocument/2006/relationships/slide" Target="slides/slide17.xml"/><Relationship Id="rId27" Type="http://schemas.openxmlformats.org/officeDocument/2006/relationships/slide" Target="slides/slide26.xml"/><Relationship Id="rId71" Type="http://schemas.openxmlformats.org/officeDocument/2006/relationships/slide" Target="slides/slide70.xml"/><Relationship Id="rId14" Type="http://schemas.openxmlformats.org/officeDocument/2006/relationships/slide" Target="slides/slide13.xml"/><Relationship Id="rId4" Type="http://schemas.openxmlformats.org/officeDocument/2006/relationships/slide" Target="slides/slide3.xml"/><Relationship Id="rId28" Type="http://schemas.openxmlformats.org/officeDocument/2006/relationships/slide" Target="slides/slide27.xml"/><Relationship Id="rId45" Type="http://schemas.openxmlformats.org/officeDocument/2006/relationships/slide" Target="slides/slide44.xml"/><Relationship Id="rId58" Type="http://schemas.openxmlformats.org/officeDocument/2006/relationships/slide" Target="slides/slide57.xml"/><Relationship Id="rId42" Type="http://schemas.openxmlformats.org/officeDocument/2006/relationships/slide" Target="slides/slide41.xml"/><Relationship Id="rId73" Type="http://schemas.openxmlformats.org/officeDocument/2006/relationships/slide" Target="slides/slide72.xml"/><Relationship Id="rId89" Type="http://schemas.openxmlformats.org/officeDocument/2006/relationships/tableStyles" Target="tableStyles.xml"/><Relationship Id="rId88" Type="http://schemas.openxmlformats.org/officeDocument/2006/relationships/theme" Target="theme/theme1.xml"/><Relationship Id="rId87" Type="http://schemas.openxmlformats.org/officeDocument/2006/relationships/viewProps" Target="viewProps.xml"/><Relationship Id="rId6" Type="http://schemas.openxmlformats.org/officeDocument/2006/relationships/slide" Target="slides/slide5.xml"/><Relationship Id="rId49" Type="http://schemas.openxmlformats.org/officeDocument/2006/relationships/slide" Target="slides/slide48.xml"/><Relationship Id="rId44" Type="http://schemas.openxmlformats.org/officeDocument/2006/relationships/slide" Target="slides/slide43.xml"/><Relationship Id="rId82" Type="http://schemas.openxmlformats.org/officeDocument/2006/relationships/slide" Target="slides/slide81.xml"/><Relationship Id="rId69" Type="http://schemas.openxmlformats.org/officeDocument/2006/relationships/slide" Target="slides/slide68.xml"/><Relationship Id="rId19" Type="http://schemas.openxmlformats.org/officeDocument/2006/relationships/slide" Target="slides/slide18.xml"/><Relationship Id="rId38" Type="http://schemas.openxmlformats.org/officeDocument/2006/relationships/slide" Target="slides/slide37.xml"/><Relationship Id="rId20" Type="http://schemas.openxmlformats.org/officeDocument/2006/relationships/slide" Target="slides/slide19.xml"/><Relationship Id="rId2" Type="http://schemas.openxmlformats.org/officeDocument/2006/relationships/slide" Target="slides/slide1.xml"/><Relationship Id="rId46" Type="http://schemas.openxmlformats.org/officeDocument/2006/relationships/slide" Target="slides/slide45.xml"/><Relationship Id="rId57" Type="http://schemas.openxmlformats.org/officeDocument/2006/relationships/slide" Target="slides/slide56.xml"/><Relationship Id="rId59" Type="http://schemas.openxmlformats.org/officeDocument/2006/relationships/slide" Target="slides/slide58.xml"/><Relationship Id="rId35" Type="http://schemas.openxmlformats.org/officeDocument/2006/relationships/slide" Target="slides/slide34.xml"/><Relationship Id="rId51" Type="http://schemas.openxmlformats.org/officeDocument/2006/relationships/slide" Target="slides/slide50.xml"/><Relationship Id="rId55" Type="http://schemas.openxmlformats.org/officeDocument/2006/relationships/slide" Target="slides/slide54.xml"/><Relationship Id="rId31" Type="http://schemas.openxmlformats.org/officeDocument/2006/relationships/slide" Target="slides/slide30.xml"/><Relationship Id="rId34" Type="http://schemas.openxmlformats.org/officeDocument/2006/relationships/slide" Target="slides/slide33.xml"/><Relationship Id="rId40" Type="http://schemas.openxmlformats.org/officeDocument/2006/relationships/slide" Target="slides/slide39.xml"/><Relationship Id="rId62" Type="http://schemas.openxmlformats.org/officeDocument/2006/relationships/slide" Target="slides/slide61.xml"/><Relationship Id="rId66" Type="http://schemas.openxmlformats.org/officeDocument/2006/relationships/slide" Target="slides/slide65.xml"/><Relationship Id="rId36" Type="http://schemas.openxmlformats.org/officeDocument/2006/relationships/slide" Target="slides/slide35.xml"/><Relationship Id="rId72" Type="http://schemas.openxmlformats.org/officeDocument/2006/relationships/slide" Target="slides/slide71.xml"/><Relationship Id="rId1" Type="http://schemas.openxmlformats.org/officeDocument/2006/relationships/slideMaster" Target="slideMasters/slideMaster1.xml"/><Relationship Id="rId24" Type="http://schemas.openxmlformats.org/officeDocument/2006/relationships/slide" Target="slides/slide23.xml"/><Relationship Id="rId47" Type="http://schemas.openxmlformats.org/officeDocument/2006/relationships/slide" Target="slides/slide46.xml"/><Relationship Id="rId56" Type="http://schemas.openxmlformats.org/officeDocument/2006/relationships/slide" Target="slides/slide55.xml"/><Relationship Id="rId48" Type="http://schemas.openxmlformats.org/officeDocument/2006/relationships/slide" Target="slides/slide47.xml"/><Relationship Id="rId75" Type="http://schemas.openxmlformats.org/officeDocument/2006/relationships/slide" Target="slides/slide74.xml"/><Relationship Id="rId8" Type="http://schemas.openxmlformats.org/officeDocument/2006/relationships/slide" Target="slides/slide7.xml"/><Relationship Id="rId13" Type="http://schemas.openxmlformats.org/officeDocument/2006/relationships/slide" Target="slides/slide12.xml"/><Relationship Id="rId32" Type="http://schemas.openxmlformats.org/officeDocument/2006/relationships/slide" Target="slides/slide31.xml"/><Relationship Id="rId37" Type="http://schemas.openxmlformats.org/officeDocument/2006/relationships/slide" Target="slides/slide36.xml"/><Relationship Id="rId52" Type="http://schemas.openxmlformats.org/officeDocument/2006/relationships/slide" Target="slides/slide51.xml"/><Relationship Id="rId65" Type="http://schemas.openxmlformats.org/officeDocument/2006/relationships/slide" Target="slides/slide64.xml"/><Relationship Id="rId67" Type="http://schemas.openxmlformats.org/officeDocument/2006/relationships/slide" Target="slides/slide66.xml"/><Relationship Id="rId54" Type="http://schemas.openxmlformats.org/officeDocument/2006/relationships/slide" Target="slides/slide53.xml"/><Relationship Id="rId12" Type="http://schemas.openxmlformats.org/officeDocument/2006/relationships/slide" Target="slides/slide11.xml"/><Relationship Id="rId76" Type="http://schemas.openxmlformats.org/officeDocument/2006/relationships/slide" Target="slides/slide75.xml"/><Relationship Id="rId79" Type="http://schemas.openxmlformats.org/officeDocument/2006/relationships/slide" Target="slides/slide78.xml"/><Relationship Id="rId80" Type="http://schemas.openxmlformats.org/officeDocument/2006/relationships/slide" Target="slides/slide79.xml"/><Relationship Id="rId81" Type="http://schemas.openxmlformats.org/officeDocument/2006/relationships/slide" Target="slides/slide80.xml"/><Relationship Id="rId3" Type="http://schemas.openxmlformats.org/officeDocument/2006/relationships/slide" Target="slides/slide2.xml"/><Relationship Id="rId86" Type="http://schemas.openxmlformats.org/officeDocument/2006/relationships/presProps" Target="presProps.xml"/><Relationship Id="rId23" Type="http://schemas.openxmlformats.org/officeDocument/2006/relationships/slide" Target="slides/slide22.xml"/><Relationship Id="rId61" Type="http://schemas.openxmlformats.org/officeDocument/2006/relationships/slide" Target="slides/slide60.xml"/><Relationship Id="rId53" Type="http://schemas.openxmlformats.org/officeDocument/2006/relationships/slide" Target="slides/slide52.xml"/><Relationship Id="rId84" Type="http://schemas.openxmlformats.org/officeDocument/2006/relationships/notesMaster" Target="notesMasters/notesMaster1.xml"/><Relationship Id="rId26" Type="http://schemas.openxmlformats.org/officeDocument/2006/relationships/slide" Target="slides/slide25.xml"/><Relationship Id="rId30" Type="http://schemas.openxmlformats.org/officeDocument/2006/relationships/slide" Target="slides/slide29.xml"/><Relationship Id="rId11" Type="http://schemas.openxmlformats.org/officeDocument/2006/relationships/slide" Target="slides/slide10.xml"/><Relationship Id="rId68" Type="http://schemas.openxmlformats.org/officeDocument/2006/relationships/slide" Target="slides/slide67.xml"/><Relationship Id="rId29" Type="http://schemas.openxmlformats.org/officeDocument/2006/relationships/slide" Target="slides/slide28.xml"/><Relationship Id="rId16" Type="http://schemas.openxmlformats.org/officeDocument/2006/relationships/slide" Target="slides/slide15.xml"/><Relationship Id="rId33" Type="http://schemas.openxmlformats.org/officeDocument/2006/relationships/slide" Target="slides/slide32.xml"/><Relationship Id="rId83" Type="http://schemas.openxmlformats.org/officeDocument/2006/relationships/slide" Target="slides/slide82.xml"/><Relationship Id="rId41" Type="http://schemas.openxmlformats.org/officeDocument/2006/relationships/slide" Target="slides/slide40.xml"/><Relationship Id="rId5" Type="http://schemas.openxmlformats.org/officeDocument/2006/relationships/slide" Target="slides/slide4.xml"/><Relationship Id="rId15" Type="http://schemas.openxmlformats.org/officeDocument/2006/relationships/slide" Target="slides/slide14.xml"/><Relationship Id="rId78" Type="http://schemas.openxmlformats.org/officeDocument/2006/relationships/slide" Target="slides/slide77.xml"/><Relationship Id="rId22" Type="http://schemas.openxmlformats.org/officeDocument/2006/relationships/slide" Target="slides/slide21.xml"/><Relationship Id="rId21" Type="http://schemas.openxmlformats.org/officeDocument/2006/relationships/slide" Target="slides/slide2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AAAD029-2D1D-5B41-B567-18B46FC05724}" type="datetimeFigureOut">
              <a:rPr lang="en-US" smtClean="0"/>
              <a:pPr/>
              <a:t>12/14/12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49BF5F6-A053-CA43-B893-B2995DC93808}"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49BF5F6-A053-CA43-B893-B2995DC93808}" type="slidenum">
              <a:rPr lang="en-US" smtClean="0"/>
              <a:pPr/>
              <a:t>11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49BF5F6-A053-CA43-B893-B2995DC93808}"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1C50FB8-86DB-6145-85A2-F6172663CADE}" type="datetimeFigureOut">
              <a:rPr lang="en-US" smtClean="0"/>
              <a:pPr/>
              <a:t>12/14/12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1B51FB-E433-EC4F-847E-7AAD8622D2F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1C50FB8-86DB-6145-85A2-F6172663CADE}" type="datetimeFigureOut">
              <a:rPr lang="en-US" smtClean="0"/>
              <a:pPr/>
              <a:t>12/14/12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1B51FB-E433-EC4F-847E-7AAD8622D2F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1C50FB8-86DB-6145-85A2-F6172663CADE}" type="datetimeFigureOut">
              <a:rPr lang="en-US" smtClean="0"/>
              <a:pPr/>
              <a:t>12/14/12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1B51FB-E433-EC4F-847E-7AAD8622D2F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1C50FB8-86DB-6145-85A2-F6172663CADE}" type="datetimeFigureOut">
              <a:rPr lang="en-US" smtClean="0"/>
              <a:pPr/>
              <a:t>12/14/12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1B51FB-E433-EC4F-847E-7AAD8622D2F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1C50FB8-86DB-6145-85A2-F6172663CADE}" type="datetimeFigureOut">
              <a:rPr lang="en-US" smtClean="0"/>
              <a:pPr/>
              <a:t>12/14/12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31B51FB-E433-EC4F-847E-7AAD8622D2F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1C50FB8-86DB-6145-85A2-F6172663CADE}" type="datetimeFigureOut">
              <a:rPr lang="en-US" smtClean="0"/>
              <a:pPr/>
              <a:t>12/14/12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31B51FB-E433-EC4F-847E-7AAD8622D2F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C50FB8-86DB-6145-85A2-F6172663CADE}" type="datetimeFigureOut">
              <a:rPr lang="en-US" smtClean="0"/>
              <a:pPr/>
              <a:t>12/14/12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31B51FB-E433-EC4F-847E-7AAD8622D2F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1C50FB8-86DB-6145-85A2-F6172663CADE}" type="datetimeFigureOut">
              <a:rPr lang="en-US" smtClean="0"/>
              <a:pPr/>
              <a:t>12/14/12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1B51FB-E433-EC4F-847E-7AAD8622D2F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1C50FB8-86DB-6145-85A2-F6172663CADE}" type="datetimeFigureOut">
              <a:rPr lang="en-US" smtClean="0"/>
              <a:pPr/>
              <a:t>12/14/12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1B51FB-E433-EC4F-847E-7AAD8622D2F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1C50FB8-86DB-6145-85A2-F6172663CADE}" type="datetimeFigureOut">
              <a:rPr lang="en-US" smtClean="0"/>
              <a:pPr/>
              <a:t>12/14/12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1B51FB-E433-EC4F-847E-7AAD8622D2F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1C50FB8-86DB-6145-85A2-F6172663CADE}" type="datetimeFigureOut">
              <a:rPr lang="en-US" smtClean="0"/>
              <a:pPr/>
              <a:t>12/14/12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1B51FB-E433-EC4F-847E-7AAD8622D2F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4" Type="http://schemas.openxmlformats.org/officeDocument/2006/relationships/slideLayout" Target="../slideLayouts/slideLayout4.xml"/><Relationship Id="rId10" Type="http://schemas.openxmlformats.org/officeDocument/2006/relationships/slideLayout" Target="../slideLayouts/slideLayout10.xml"/><Relationship Id="rId5" Type="http://schemas.openxmlformats.org/officeDocument/2006/relationships/slideLayout" Target="../slideLayouts/slideLayout5.xml"/><Relationship Id="rId7" Type="http://schemas.openxmlformats.org/officeDocument/2006/relationships/slideLayout" Target="../slideLayouts/slideLayout7.xml"/><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9" Type="http://schemas.openxmlformats.org/officeDocument/2006/relationships/slideLayout" Target="../slideLayouts/slideLayout9.xml"/><Relationship Id="rId3" Type="http://schemas.openxmlformats.org/officeDocument/2006/relationships/slideLayout" Target="../slideLayouts/slideLayout3.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C50FB8-86DB-6145-85A2-F6172663CADE}" type="datetimeFigureOut">
              <a:rPr lang="en-US" smtClean="0"/>
              <a:pPr/>
              <a:t>12/14/12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1B51FB-E433-EC4F-847E-7AAD8622D2F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r:id="rId1"/>
    <p:sldLayoutId r:id="rId2"/>
    <p:sldLayoutId r:id="rId3"/>
    <p:sldLayoutId r:id="rId4"/>
    <p:sldLayoutId r:id="rId5"/>
    <p:sldLayoutId r:id="rId6"/>
    <p:sldLayoutId r:id="rId7"/>
    <p:sldLayoutId r:id="rId8"/>
    <p:sldLayoutId r:id="rId9"/>
    <p:sldLayoutId r:id="rId10"/>
    <p:sldLayoutId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pdf"/><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4" Type="http://schemas.openxmlformats.org/officeDocument/2006/relationships/image" Target="../media/image3.jpeg"/><Relationship Id="rId5" Type="http://schemas.openxmlformats.org/officeDocument/2006/relationships/image" Target="../media/image4.jpeg"/><Relationship Id="rId7" Type="http://schemas.openxmlformats.org/officeDocument/2006/relationships/image" Target="../media/image1.pdf"/><Relationship Id="rId1" Type="http://schemas.openxmlformats.org/officeDocument/2006/relationships/slideLayout" Target="../slideLayouts/slideLayout2.xml"/><Relationship Id="rId2" Type="http://schemas.openxmlformats.org/officeDocument/2006/relationships/image" Target="../media/image2.jpeg"/><Relationship Id="rId3" Type="http://schemas.openxmlformats.org/officeDocument/2006/relationships/image" Target="NULL" TargetMode="External"/><Relationship Id="rId6" Type="http://schemas.openxmlformats.org/officeDocument/2006/relationships/image" Target="../media/image5.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POLI 100 FINAL EXAM REVIEW</a:t>
            </a:r>
            <a:endParaRPr lang="en-US" dirty="0"/>
          </a:p>
        </p:txBody>
      </p:sp>
      <p:sp>
        <p:nvSpPr>
          <p:cNvPr id="3" name="Subtitle 2"/>
          <p:cNvSpPr>
            <a:spLocks noGrp="1"/>
          </p:cNvSpPr>
          <p:nvPr>
            <p:ph type="subTitle" idx="1"/>
          </p:nvPr>
        </p:nvSpPr>
        <p:spPr/>
        <p:txBody>
          <a:bodyPr/>
          <a:lstStyle/>
          <a:p>
            <a:r>
              <a:rPr lang="en-US" dirty="0" smtClean="0"/>
              <a:t>2012</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14400"/>
          </a:xfrm>
        </p:spPr>
        <p:txBody>
          <a:bodyPr>
            <a:normAutofit/>
          </a:bodyPr>
          <a:lstStyle/>
          <a:p>
            <a:r>
              <a:rPr lang="en-US" dirty="0" smtClean="0"/>
              <a:t>Politics</a:t>
            </a:r>
            <a:endParaRPr lang="en-US" dirty="0"/>
          </a:p>
        </p:txBody>
      </p:sp>
      <p:sp>
        <p:nvSpPr>
          <p:cNvPr id="3" name="Content Placeholder 2"/>
          <p:cNvSpPr>
            <a:spLocks noGrp="1"/>
          </p:cNvSpPr>
          <p:nvPr>
            <p:ph idx="1"/>
          </p:nvPr>
        </p:nvSpPr>
        <p:spPr>
          <a:xfrm>
            <a:off x="0" y="715962"/>
            <a:ext cx="9144000" cy="6142038"/>
          </a:xfrm>
        </p:spPr>
        <p:txBody>
          <a:bodyPr>
            <a:normAutofit fontScale="85000" lnSpcReduction="20000"/>
          </a:bodyPr>
          <a:lstStyle/>
          <a:p>
            <a:r>
              <a:rPr lang="en-US" sz="3027" b="1" dirty="0" smtClean="0"/>
              <a:t>Definition:</a:t>
            </a:r>
          </a:p>
          <a:p>
            <a:pPr lvl="1"/>
            <a:r>
              <a:rPr lang="en-US" sz="3027" dirty="0" smtClean="0"/>
              <a:t>Standard OED Definition:</a:t>
            </a:r>
          </a:p>
          <a:p>
            <a:pPr lvl="2"/>
            <a:r>
              <a:rPr lang="en-US" sz="2595" dirty="0" smtClean="0"/>
              <a:t>The art and science of governing.</a:t>
            </a:r>
          </a:p>
          <a:p>
            <a:pPr lvl="3"/>
            <a:r>
              <a:rPr lang="en-US" sz="1946" dirty="0" smtClean="0"/>
              <a:t>Ancient/Medieval – Art of governing</a:t>
            </a:r>
          </a:p>
          <a:p>
            <a:pPr lvl="3"/>
            <a:r>
              <a:rPr lang="en-US" sz="1946" dirty="0" smtClean="0"/>
              <a:t>Modern – Science of governing</a:t>
            </a:r>
          </a:p>
          <a:p>
            <a:pPr lvl="1"/>
            <a:r>
              <a:rPr lang="en-US" sz="3027" dirty="0" smtClean="0"/>
              <a:t>Post-modern definition:</a:t>
            </a:r>
          </a:p>
          <a:p>
            <a:pPr lvl="2"/>
            <a:r>
              <a:rPr lang="en-US" sz="2595" dirty="0" smtClean="0"/>
              <a:t>The construction of and resistance to power in society as a whole.</a:t>
            </a:r>
          </a:p>
          <a:p>
            <a:r>
              <a:rPr lang="en-US" sz="3027" b="1" dirty="0" smtClean="0"/>
              <a:t>Significance:</a:t>
            </a:r>
          </a:p>
          <a:p>
            <a:pPr lvl="1"/>
            <a:r>
              <a:rPr lang="en-US" sz="3027" dirty="0" smtClean="0"/>
              <a:t>Differences across space and time:</a:t>
            </a:r>
          </a:p>
          <a:p>
            <a:pPr lvl="2"/>
            <a:r>
              <a:rPr lang="en-US" sz="2595" dirty="0" smtClean="0"/>
              <a:t>1. Space: Geographical differences</a:t>
            </a:r>
          </a:p>
          <a:p>
            <a:pPr lvl="2"/>
            <a:r>
              <a:rPr lang="en-US" sz="2595" dirty="0" smtClean="0"/>
              <a:t>2. Time: Historical differences</a:t>
            </a:r>
          </a:p>
          <a:p>
            <a:pPr lvl="1"/>
            <a:r>
              <a:rPr lang="en-US" sz="3027" dirty="0" smtClean="0"/>
              <a:t>‘Man is by nature a political animal.’ – Aristotle</a:t>
            </a:r>
          </a:p>
          <a:p>
            <a:pPr lvl="1"/>
            <a:r>
              <a:rPr lang="en-US" sz="3027" dirty="0" smtClean="0"/>
              <a:t>Politics is about the exercise of power</a:t>
            </a:r>
          </a:p>
          <a:p>
            <a:pPr lvl="2"/>
            <a:r>
              <a:rPr lang="en-US" sz="2595" dirty="0" smtClean="0"/>
              <a:t>What is power? Who has power?</a:t>
            </a:r>
          </a:p>
          <a:p>
            <a:pPr lvl="2"/>
            <a:r>
              <a:rPr lang="en-US" sz="2595" dirty="0" smtClean="0"/>
              <a:t>What is the relationship between ethics, politics and power?</a:t>
            </a:r>
            <a:br>
              <a:rPr lang="en-US" sz="2595" dirty="0" smtClean="0"/>
            </a:br>
            <a:r>
              <a:rPr lang="en-US" dirty="0" smtClean="0"/>
              <a:t/>
            </a:r>
            <a:br>
              <a:rPr lang="en-US" dirty="0" smtClean="0"/>
            </a:b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95300"/>
            <a:ext cx="8229600" cy="990600"/>
          </a:xfrm>
        </p:spPr>
        <p:txBody>
          <a:bodyPr/>
          <a:lstStyle/>
          <a:p>
            <a:r>
              <a:rPr lang="en-US" dirty="0" smtClean="0"/>
              <a:t>Plato, pt. 1</a:t>
            </a:r>
            <a:endParaRPr lang="en-US" dirty="0"/>
          </a:p>
        </p:txBody>
      </p:sp>
      <p:sp>
        <p:nvSpPr>
          <p:cNvPr id="3" name="Content Placeholder 2"/>
          <p:cNvSpPr>
            <a:spLocks noGrp="1"/>
          </p:cNvSpPr>
          <p:nvPr>
            <p:ph idx="1"/>
          </p:nvPr>
        </p:nvSpPr>
        <p:spPr>
          <a:xfrm>
            <a:off x="0" y="1905000"/>
            <a:ext cx="9144000" cy="4572000"/>
          </a:xfrm>
        </p:spPr>
        <p:txBody>
          <a:bodyPr>
            <a:noAutofit/>
          </a:bodyPr>
          <a:lstStyle/>
          <a:p>
            <a:r>
              <a:rPr lang="en-US" b="1" dirty="0" smtClean="0"/>
              <a:t>Definition:</a:t>
            </a:r>
          </a:p>
          <a:p>
            <a:pPr lvl="1"/>
            <a:r>
              <a:rPr lang="en-US" sz="2400" dirty="0" smtClean="0"/>
              <a:t>Ancient Greek philosopher</a:t>
            </a:r>
          </a:p>
          <a:p>
            <a:pPr lvl="1"/>
            <a:r>
              <a:rPr lang="en-US" sz="2400" dirty="0" smtClean="0"/>
              <a:t>Wrote the Republic</a:t>
            </a:r>
          </a:p>
          <a:p>
            <a:pPr lvl="1"/>
            <a:r>
              <a:rPr lang="en-US" sz="2400" dirty="0" smtClean="0"/>
              <a:t>Wrote about the Art of Justice</a:t>
            </a:r>
          </a:p>
          <a:p>
            <a:pPr lvl="1"/>
            <a:r>
              <a:rPr lang="en-US" sz="2400" dirty="0" smtClean="0"/>
              <a:t>His </a:t>
            </a:r>
            <a:r>
              <a:rPr lang="en-US" sz="2400" i="1" dirty="0" smtClean="0"/>
              <a:t>Republic</a:t>
            </a:r>
            <a:r>
              <a:rPr lang="en-US" sz="2400" dirty="0" smtClean="0"/>
              <a:t>:</a:t>
            </a:r>
          </a:p>
          <a:p>
            <a:pPr lvl="3"/>
            <a:r>
              <a:rPr lang="en-US" sz="1800" dirty="0" smtClean="0"/>
              <a:t>1. How politics ‘ought’ to be</a:t>
            </a:r>
          </a:p>
          <a:p>
            <a:pPr lvl="3"/>
            <a:r>
              <a:rPr lang="en-US" sz="1800" dirty="0" smtClean="0"/>
              <a:t>Purpose of Politics: to create justice</a:t>
            </a:r>
          </a:p>
          <a:p>
            <a:pPr lvl="3"/>
            <a:r>
              <a:rPr lang="en-US" sz="1800" dirty="0" smtClean="0"/>
              <a:t>What is a the Just state?</a:t>
            </a:r>
          </a:p>
          <a:p>
            <a:pPr lvl="4"/>
            <a:r>
              <a:rPr lang="en-US" sz="1800" dirty="0" err="1" smtClean="0"/>
              <a:t>Philosphers</a:t>
            </a:r>
            <a:r>
              <a:rPr lang="en-US" sz="1800" dirty="0" smtClean="0"/>
              <a:t>’ rule</a:t>
            </a:r>
          </a:p>
          <a:p>
            <a:pPr lvl="4"/>
            <a:r>
              <a:rPr lang="en-US" sz="1800" dirty="0" smtClean="0"/>
              <a:t>The good of the people is paramount</a:t>
            </a:r>
          </a:p>
          <a:p>
            <a:pPr lvl="4"/>
            <a:r>
              <a:rPr lang="en-US" sz="1800" dirty="0" smtClean="0"/>
              <a:t>Revealed in ‘Cave Analogy’</a:t>
            </a:r>
            <a:endParaRPr lang="en-US" sz="1800" dirty="0" smtClean="0"/>
          </a:p>
          <a:p>
            <a:pPr lvl="3"/>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Plato, pt. 2</a:t>
            </a:r>
            <a:endParaRPr lang="en-US" dirty="0"/>
          </a:p>
        </p:txBody>
      </p:sp>
      <p:sp>
        <p:nvSpPr>
          <p:cNvPr id="3" name="Content Placeholder 2"/>
          <p:cNvSpPr>
            <a:spLocks noGrp="1"/>
          </p:cNvSpPr>
          <p:nvPr>
            <p:ph idx="1"/>
          </p:nvPr>
        </p:nvSpPr>
        <p:spPr>
          <a:xfrm>
            <a:off x="152400" y="990600"/>
            <a:ext cx="8534400" cy="5867400"/>
          </a:xfrm>
        </p:spPr>
        <p:txBody>
          <a:bodyPr/>
          <a:lstStyle/>
          <a:p>
            <a:r>
              <a:rPr lang="en-US" b="1" dirty="0" smtClean="0"/>
              <a:t>Significance:</a:t>
            </a:r>
          </a:p>
          <a:p>
            <a:pPr lvl="1"/>
            <a:r>
              <a:rPr lang="en-US" sz="2400" dirty="0" smtClean="0"/>
              <a:t>Plato shows us that during his time, politics was still a branch of ethics (not very realist)</a:t>
            </a:r>
          </a:p>
          <a:p>
            <a:pPr lvl="2"/>
            <a:r>
              <a:rPr lang="en-US" sz="1800" dirty="0" smtClean="0"/>
              <a:t>Politics is a branch of ethics and is concerned with serving the public good </a:t>
            </a:r>
          </a:p>
          <a:p>
            <a:pPr lvl="1"/>
            <a:r>
              <a:rPr lang="en-US" sz="2400" dirty="0" smtClean="0"/>
              <a:t>Main goal: is overall justice – how politics ‘ought to be’</a:t>
            </a:r>
          </a:p>
          <a:p>
            <a:pPr lvl="1"/>
            <a:r>
              <a:rPr lang="en-US" sz="2400" dirty="0" smtClean="0"/>
              <a:t>His method of reaching this goal:</a:t>
            </a:r>
          </a:p>
          <a:p>
            <a:pPr lvl="2"/>
            <a:r>
              <a:rPr lang="en-US" sz="2000" dirty="0" smtClean="0"/>
              <a:t>Only a philosopher king can secure justice for the people</a:t>
            </a:r>
          </a:p>
          <a:p>
            <a:pPr lvl="3"/>
            <a:r>
              <a:rPr lang="en-US" sz="1800" dirty="0" smtClean="0"/>
              <a:t>Because:</a:t>
            </a:r>
          </a:p>
          <a:p>
            <a:pPr lvl="4"/>
            <a:r>
              <a:rPr lang="en-US" sz="1800" dirty="0" smtClean="0"/>
              <a:t>He’s enlightened</a:t>
            </a:r>
          </a:p>
          <a:p>
            <a:pPr lvl="4"/>
            <a:r>
              <a:rPr lang="en-US" sz="1800" dirty="0" smtClean="0"/>
              <a:t>He doesn’t care about worldly goods, and so won’t become corrupt and greedy</a:t>
            </a:r>
          </a:p>
          <a:p>
            <a:pPr lvl="4"/>
            <a:r>
              <a:rPr lang="en-US" sz="1800" dirty="0" smtClean="0"/>
              <a:t>Will be reluctant to rule and to accept power</a:t>
            </a:r>
          </a:p>
          <a:p>
            <a:pPr lvl="3"/>
            <a:r>
              <a:rPr lang="en-US" sz="1800" dirty="0" smtClean="0"/>
              <a:t>“My opinion is that in the world of knowledge the idea of good appears last of all, and is seen only with an effort…and that this is the power upon which he who would act rationally either in public or private life must have his eye is fixed.” – The Republic </a:t>
            </a:r>
          </a:p>
          <a:p>
            <a:pPr>
              <a:buNone/>
            </a:pP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t>‘Simile of the Cave</a:t>
            </a:r>
            <a:r>
              <a:rPr lang="en-US" dirty="0" smtClean="0"/>
              <a:t>’, pt. 1</a:t>
            </a:r>
            <a:endParaRPr lang="en-US" dirty="0"/>
          </a:p>
        </p:txBody>
      </p:sp>
      <p:sp>
        <p:nvSpPr>
          <p:cNvPr id="3" name="Content Placeholder 2"/>
          <p:cNvSpPr>
            <a:spLocks noGrp="1"/>
          </p:cNvSpPr>
          <p:nvPr>
            <p:ph idx="1"/>
          </p:nvPr>
        </p:nvSpPr>
        <p:spPr>
          <a:xfrm>
            <a:off x="0" y="838200"/>
            <a:ext cx="9144000" cy="6019800"/>
          </a:xfrm>
        </p:spPr>
        <p:txBody>
          <a:bodyPr>
            <a:normAutofit fontScale="70000" lnSpcReduction="20000"/>
          </a:bodyPr>
          <a:lstStyle/>
          <a:p>
            <a:r>
              <a:rPr lang="en-US" b="1" dirty="0" smtClean="0"/>
              <a:t>Definition:</a:t>
            </a:r>
          </a:p>
          <a:p>
            <a:pPr lvl="1"/>
            <a:r>
              <a:rPr lang="en-US" dirty="0" smtClean="0"/>
              <a:t>Simile of the Cave is a simile outlined by the Greek philosopher Plato in his work, </a:t>
            </a:r>
            <a:r>
              <a:rPr lang="en-US" i="1" dirty="0" smtClean="0"/>
              <a:t>The Republic </a:t>
            </a:r>
            <a:r>
              <a:rPr lang="en-US" dirty="0" smtClean="0"/>
              <a:t>(wrote down dialogue with Socrates)</a:t>
            </a:r>
          </a:p>
          <a:p>
            <a:pPr lvl="1"/>
            <a:r>
              <a:rPr lang="en-US" dirty="0" smtClean="0"/>
              <a:t>Plato lets Socrates describe a group of people who have lived chained to the wall of a cave all of their lives, facing a blank wall. The people watch shadows projected on the wall by things passing in front of a fire behind them, and begin to ascribe forms to these shadows. </a:t>
            </a:r>
          </a:p>
          <a:p>
            <a:pPr lvl="2"/>
            <a:r>
              <a:rPr lang="en-US" dirty="0" smtClean="0"/>
              <a:t>Reality: According to Plato's Socrates, the shadows are as close as the prisoners get to viewing reality. </a:t>
            </a:r>
          </a:p>
          <a:p>
            <a:pPr lvl="2"/>
            <a:r>
              <a:rPr lang="en-US" dirty="0" smtClean="0"/>
              <a:t>The Philosopher: He then explains how the philosopher is like a prisoner who is freed from the cave and comes to understand that the shadows on the wall do not make up reality at all, as he can perceive the true form of reality rather than the mere shadows seen by the prisoners.</a:t>
            </a:r>
          </a:p>
          <a:p>
            <a:pPr lvl="2"/>
            <a:r>
              <a:rPr lang="en-US" dirty="0" smtClean="0"/>
              <a:t>Justice/Enlightenment: The philosopher, who is freed from the chains in the cave, can find the ‘absolute form of Good and justice,’ which is hard to find and you must be enlightened to find it.</a:t>
            </a:r>
          </a:p>
          <a:p>
            <a:pPr lvl="2"/>
            <a:r>
              <a:rPr lang="en-US" dirty="0" smtClean="0"/>
              <a:t>People’s reaction to the philosopher’s message of justice: they will ‘dispute about the conceptions of justice, even though they are men who have never seen absolute justice.’ </a:t>
            </a:r>
          </a:p>
          <a:p>
            <a:pPr lvl="3"/>
            <a:r>
              <a:rPr lang="en-US" dirty="0" smtClean="0"/>
              <a:t>Will call philosopher crazy &amp; resist his leadership</a:t>
            </a:r>
          </a:p>
          <a:p>
            <a:pPr lvl="3"/>
            <a:r>
              <a:rPr lang="en-US" dirty="0" smtClean="0"/>
              <a:t>Philosopher will be reluctant to rule (doesn’t gravitate naturally toward a political life, which is very worldly, and he isn't really interested in worldly achievement)</a:t>
            </a:r>
          </a:p>
          <a:p>
            <a:pPr lvl="2"/>
            <a:r>
              <a:rPr lang="en-US" dirty="0" smtClean="0"/>
              <a:t>Philosopher-king is perfect ruler because</a:t>
            </a:r>
          </a:p>
          <a:p>
            <a:pPr lvl="3"/>
            <a:r>
              <a:rPr lang="en-US" dirty="0" smtClean="0"/>
              <a:t>Knows what real justice is</a:t>
            </a:r>
          </a:p>
          <a:p>
            <a:pPr lvl="3"/>
            <a:r>
              <a:rPr lang="en-US" dirty="0" smtClean="0"/>
              <a:t>Is not prone to corruption because doesn’t care for worldly goods, achievements, etc.</a:t>
            </a:r>
            <a:endParaRPr lang="en-US" dirty="0" smtClean="0"/>
          </a:p>
          <a:p>
            <a:pPr lvl="1">
              <a:buNone/>
            </a:pPr>
            <a:endParaRPr lang="en-US" dirty="0" smtClean="0"/>
          </a:p>
          <a:p>
            <a:pPr lvl="1"/>
            <a:endParaRPr lang="en-US" dirty="0" smtClean="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Simile of the Cave, pt. 2</a:t>
            </a:r>
            <a:endParaRPr lang="en-US" dirty="0"/>
          </a:p>
        </p:txBody>
      </p:sp>
      <p:sp>
        <p:nvSpPr>
          <p:cNvPr id="3" name="Content Placeholder 2"/>
          <p:cNvSpPr>
            <a:spLocks noGrp="1"/>
          </p:cNvSpPr>
          <p:nvPr>
            <p:ph idx="1"/>
          </p:nvPr>
        </p:nvSpPr>
        <p:spPr/>
        <p:txBody>
          <a:bodyPr>
            <a:normAutofit fontScale="85000" lnSpcReduction="20000"/>
          </a:bodyPr>
          <a:lstStyle/>
          <a:p>
            <a:r>
              <a:rPr lang="en-US" b="1" dirty="0" smtClean="0"/>
              <a:t>Significance:</a:t>
            </a:r>
          </a:p>
          <a:p>
            <a:pPr lvl="1"/>
            <a:r>
              <a:rPr lang="en-US" dirty="0" smtClean="0"/>
              <a:t>Belongs to ‘Art of Justice’ era</a:t>
            </a:r>
          </a:p>
          <a:p>
            <a:pPr lvl="1"/>
            <a:r>
              <a:rPr lang="en-US" dirty="0" smtClean="0"/>
              <a:t>The perfect state is a just state</a:t>
            </a:r>
          </a:p>
          <a:p>
            <a:pPr lvl="1"/>
            <a:r>
              <a:rPr lang="en-US" dirty="0" smtClean="0"/>
              <a:t>Rule by one </a:t>
            </a:r>
          </a:p>
          <a:p>
            <a:pPr lvl="2"/>
            <a:r>
              <a:rPr lang="en-US" dirty="0" smtClean="0"/>
              <a:t>Implied that the many are unenlightened; do not know what is best; need to be ruled</a:t>
            </a:r>
          </a:p>
          <a:p>
            <a:pPr lvl="1"/>
            <a:r>
              <a:rPr lang="en-US" dirty="0" smtClean="0"/>
              <a:t>Virtues of ruler: morality, justice-seeking, non-corrupt, enlightened</a:t>
            </a:r>
          </a:p>
          <a:p>
            <a:pPr lvl="1"/>
            <a:r>
              <a:rPr lang="en-US" dirty="0" smtClean="0"/>
              <a:t>Most people are unenlightened (shackled)</a:t>
            </a:r>
          </a:p>
          <a:p>
            <a:pPr lvl="1"/>
            <a:r>
              <a:rPr lang="en-US" dirty="0" smtClean="0"/>
              <a:t>“...is it not also likely...that society will never be properly governed either by the uneducated, who have no knowledge of the truth...” – Plato, </a:t>
            </a:r>
            <a:r>
              <a:rPr lang="en-US" i="1" dirty="0" smtClean="0"/>
              <a:t>The Republic</a:t>
            </a:r>
            <a:endParaRPr lang="en-US" dirty="0" smtClean="0"/>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philosopher-</a:t>
            </a:r>
            <a:r>
              <a:rPr lang="en-US" dirty="0" smtClean="0"/>
              <a:t>king, pt. 1</a:t>
            </a:r>
            <a:endParaRPr lang="en-US" dirty="0"/>
          </a:p>
        </p:txBody>
      </p:sp>
      <p:sp>
        <p:nvSpPr>
          <p:cNvPr id="3" name="Content Placeholder 2"/>
          <p:cNvSpPr>
            <a:spLocks noGrp="1"/>
          </p:cNvSpPr>
          <p:nvPr>
            <p:ph idx="1"/>
          </p:nvPr>
        </p:nvSpPr>
        <p:spPr>
          <a:xfrm>
            <a:off x="152400" y="1143000"/>
            <a:ext cx="8534400" cy="5715000"/>
          </a:xfrm>
        </p:spPr>
        <p:txBody>
          <a:bodyPr>
            <a:normAutofit fontScale="77500" lnSpcReduction="20000"/>
          </a:bodyPr>
          <a:lstStyle/>
          <a:p>
            <a:r>
              <a:rPr lang="en-US" b="1" dirty="0" smtClean="0"/>
              <a:t>Definition:</a:t>
            </a:r>
          </a:p>
          <a:p>
            <a:pPr lvl="1"/>
            <a:r>
              <a:rPr lang="en-US" dirty="0" smtClean="0"/>
              <a:t>An especially enlightened person (philosopher) who is fit to rule because they have an exceptional understanding of justice and a high standard of morality</a:t>
            </a:r>
          </a:p>
          <a:p>
            <a:pPr lvl="1"/>
            <a:r>
              <a:rPr lang="en-US" dirty="0" smtClean="0"/>
              <a:t>Reference the </a:t>
            </a:r>
            <a:r>
              <a:rPr lang="en-US" u="sng" dirty="0" smtClean="0"/>
              <a:t>simile of the cave </a:t>
            </a:r>
            <a:r>
              <a:rPr lang="en-US" dirty="0" smtClean="0"/>
              <a:t>and how the philosopher king is portrayed in that</a:t>
            </a:r>
          </a:p>
          <a:p>
            <a:r>
              <a:rPr lang="en-US" b="1" dirty="0" smtClean="0"/>
              <a:t>Significance:</a:t>
            </a:r>
          </a:p>
          <a:p>
            <a:pPr lvl="1"/>
            <a:r>
              <a:rPr lang="en-US" dirty="0" smtClean="0"/>
              <a:t>Plato outlines the ideal qualities of a leader</a:t>
            </a:r>
          </a:p>
          <a:p>
            <a:pPr lvl="2"/>
            <a:r>
              <a:rPr lang="en-US" dirty="0" smtClean="0"/>
              <a:t>Moral richness (vs. ‘politicians who are morally impoverished and steal from the state in order to compensate for their own inadequacy’)</a:t>
            </a:r>
          </a:p>
          <a:p>
            <a:pPr lvl="2"/>
            <a:r>
              <a:rPr lang="en-US" dirty="0" smtClean="0"/>
              <a:t>Won’t cause conflict over power, because the aim for a life that is:</a:t>
            </a:r>
          </a:p>
          <a:p>
            <a:pPr lvl="3"/>
            <a:r>
              <a:rPr lang="en-US" dirty="0" smtClean="0"/>
              <a:t>Right (morally)</a:t>
            </a:r>
          </a:p>
          <a:p>
            <a:pPr lvl="3"/>
            <a:r>
              <a:rPr lang="en-US" dirty="0" smtClean="0"/>
              <a:t>Motivated by rationality</a:t>
            </a:r>
          </a:p>
          <a:p>
            <a:pPr lvl="2"/>
            <a:r>
              <a:rPr lang="en-US" dirty="0" smtClean="0"/>
              <a:t>Knows most about good government, because is an educated philosopher</a:t>
            </a:r>
          </a:p>
          <a:p>
            <a:pPr lvl="2"/>
            <a:r>
              <a:rPr lang="en-US" dirty="0" smtClean="0"/>
              <a:t>One who “values other things more highly than politics and its rewards”</a:t>
            </a:r>
          </a:p>
          <a:p>
            <a:pPr lvl="2"/>
            <a:r>
              <a:rPr lang="en-US" dirty="0" smtClean="0"/>
              <a:t>Priorities:</a:t>
            </a:r>
          </a:p>
          <a:p>
            <a:pPr lvl="3"/>
            <a:r>
              <a:rPr lang="en-US" dirty="0" smtClean="0"/>
              <a:t>Justice, morality, good government (not power, like Machiavelli)</a:t>
            </a:r>
            <a:endParaRPr lang="en-US" dirty="0" smtClean="0"/>
          </a:p>
          <a:p>
            <a:pPr lvl="2"/>
            <a:endParaRPr lang="en-US" dirty="0" smtClean="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philosopher-king, pt. 2</a:t>
            </a:r>
            <a:endParaRPr lang="en-US" dirty="0"/>
          </a:p>
        </p:txBody>
      </p:sp>
      <p:sp>
        <p:nvSpPr>
          <p:cNvPr id="3" name="Content Placeholder 2"/>
          <p:cNvSpPr>
            <a:spLocks noGrp="1"/>
          </p:cNvSpPr>
          <p:nvPr>
            <p:ph idx="1"/>
          </p:nvPr>
        </p:nvSpPr>
        <p:spPr>
          <a:xfrm>
            <a:off x="457200" y="1600200"/>
            <a:ext cx="8229600" cy="5029200"/>
          </a:xfrm>
        </p:spPr>
        <p:txBody>
          <a:bodyPr>
            <a:normAutofit fontScale="92500" lnSpcReduction="20000"/>
          </a:bodyPr>
          <a:lstStyle/>
          <a:p>
            <a:r>
              <a:rPr lang="en-US" b="1" dirty="0" smtClean="0"/>
              <a:t>Significance, </a:t>
            </a:r>
            <a:r>
              <a:rPr lang="en-US" b="1" dirty="0" err="1" smtClean="0"/>
              <a:t>con’td</a:t>
            </a:r>
            <a:r>
              <a:rPr lang="en-US" b="1" dirty="0" smtClean="0"/>
              <a:t>:</a:t>
            </a:r>
          </a:p>
          <a:p>
            <a:pPr lvl="1"/>
            <a:r>
              <a:rPr lang="en-US" dirty="0" smtClean="0"/>
              <a:t>Belongs to ‘Art of Justice’ era</a:t>
            </a:r>
          </a:p>
          <a:p>
            <a:pPr lvl="1"/>
            <a:r>
              <a:rPr lang="en-US" dirty="0" smtClean="0"/>
              <a:t>The perfect state is a just state</a:t>
            </a:r>
          </a:p>
          <a:p>
            <a:pPr lvl="1"/>
            <a:r>
              <a:rPr lang="en-US" dirty="0" smtClean="0"/>
              <a:t>Rule by one </a:t>
            </a:r>
          </a:p>
          <a:p>
            <a:pPr lvl="2"/>
            <a:r>
              <a:rPr lang="en-US" dirty="0" smtClean="0"/>
              <a:t>Implied that the many are unenlightened; do not know what is best; need to be ruled</a:t>
            </a:r>
          </a:p>
          <a:p>
            <a:pPr lvl="1"/>
            <a:r>
              <a:rPr lang="en-US" dirty="0" smtClean="0"/>
              <a:t>Virtues of ruler: morality, justice-seeking, non-corrupt, enlightened</a:t>
            </a:r>
          </a:p>
          <a:p>
            <a:pPr lvl="1"/>
            <a:r>
              <a:rPr lang="en-US" dirty="0" smtClean="0"/>
              <a:t>Most people are unenlightened (shackled)</a:t>
            </a:r>
          </a:p>
          <a:p>
            <a:pPr lvl="1"/>
            <a:r>
              <a:rPr lang="en-US" dirty="0" smtClean="0"/>
              <a:t>“...is it not also likely...that society will never be properly governed either by the uneducated, who have no knowledge of the truth...” – Plato, </a:t>
            </a:r>
            <a:r>
              <a:rPr lang="en-US" i="1" dirty="0" smtClean="0"/>
              <a:t>The Republic</a:t>
            </a:r>
            <a:endParaRPr lang="en-US" dirty="0" smtClean="0"/>
          </a:p>
          <a:p>
            <a:pPr lvl="1"/>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Modern </a:t>
            </a:r>
            <a:r>
              <a:rPr lang="en-US" dirty="0" smtClean="0"/>
              <a:t>Age, pt. 1</a:t>
            </a:r>
            <a:endParaRPr lang="en-US" dirty="0"/>
          </a:p>
        </p:txBody>
      </p:sp>
      <p:sp>
        <p:nvSpPr>
          <p:cNvPr id="3" name="Content Placeholder 2"/>
          <p:cNvSpPr>
            <a:spLocks noGrp="1"/>
          </p:cNvSpPr>
          <p:nvPr>
            <p:ph idx="1"/>
          </p:nvPr>
        </p:nvSpPr>
        <p:spPr>
          <a:xfrm>
            <a:off x="0" y="1143000"/>
            <a:ext cx="9144000" cy="5715000"/>
          </a:xfrm>
        </p:spPr>
        <p:txBody>
          <a:bodyPr>
            <a:normAutofit/>
          </a:bodyPr>
          <a:lstStyle/>
          <a:p>
            <a:r>
              <a:rPr lang="en-US" b="1" dirty="0" smtClean="0"/>
              <a:t>Definition:</a:t>
            </a:r>
            <a:endParaRPr lang="en-US" dirty="0" smtClean="0"/>
          </a:p>
          <a:p>
            <a:pPr lvl="1"/>
            <a:r>
              <a:rPr lang="en-US" dirty="0" smtClean="0"/>
              <a:t>1. Modern (the historical definition): 17</a:t>
            </a:r>
            <a:r>
              <a:rPr lang="en-US" baseline="30000" dirty="0" smtClean="0"/>
              <a:t>th</a:t>
            </a:r>
            <a:r>
              <a:rPr lang="en-US" dirty="0" smtClean="0"/>
              <a:t>-20</a:t>
            </a:r>
            <a:r>
              <a:rPr lang="en-US" baseline="30000" dirty="0" smtClean="0"/>
              <a:t>th</a:t>
            </a:r>
            <a:r>
              <a:rPr lang="en-US" dirty="0" smtClean="0"/>
              <a:t> centuries</a:t>
            </a:r>
          </a:p>
          <a:p>
            <a:pPr lvl="2"/>
            <a:r>
              <a:rPr lang="en-US" dirty="0" smtClean="0"/>
              <a:t>Enlightenment (17</a:t>
            </a:r>
            <a:r>
              <a:rPr lang="en-US" baseline="30000" dirty="0" smtClean="0"/>
              <a:t>th</a:t>
            </a:r>
            <a:r>
              <a:rPr lang="en-US" dirty="0" smtClean="0"/>
              <a:t>-18</a:t>
            </a:r>
            <a:r>
              <a:rPr lang="en-US" baseline="30000" dirty="0" smtClean="0"/>
              <a:t>th</a:t>
            </a:r>
            <a:r>
              <a:rPr lang="en-US" dirty="0" smtClean="0"/>
              <a:t> C)</a:t>
            </a:r>
          </a:p>
          <a:p>
            <a:pPr lvl="2"/>
            <a:r>
              <a:rPr lang="en-US" dirty="0" smtClean="0"/>
              <a:t>Replaced Medieval period</a:t>
            </a:r>
          </a:p>
          <a:p>
            <a:pPr lvl="1"/>
            <a:r>
              <a:rPr lang="en-US" dirty="0" smtClean="0"/>
              <a:t>2. Modern is not simply a historical period but also a conceptual distinction between:</a:t>
            </a:r>
          </a:p>
          <a:p>
            <a:pPr lvl="2"/>
            <a:r>
              <a:rPr lang="en-US" dirty="0" smtClean="0"/>
              <a:t>Modern societies: governed by reason/laws</a:t>
            </a:r>
          </a:p>
          <a:p>
            <a:pPr lvl="2"/>
            <a:r>
              <a:rPr lang="en-US" dirty="0" smtClean="0"/>
              <a:t>Traditional societies: governed by customs/</a:t>
            </a:r>
            <a:r>
              <a:rPr lang="en-US" dirty="0" smtClean="0"/>
              <a:t>religion</a:t>
            </a: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Modern </a:t>
            </a:r>
            <a:r>
              <a:rPr lang="en-US" dirty="0" smtClean="0"/>
              <a:t>Age, pt. 2</a:t>
            </a:r>
            <a:endParaRPr lang="en-US" dirty="0"/>
          </a:p>
        </p:txBody>
      </p:sp>
      <p:sp>
        <p:nvSpPr>
          <p:cNvPr id="3" name="Content Placeholder 2"/>
          <p:cNvSpPr>
            <a:spLocks noGrp="1"/>
          </p:cNvSpPr>
          <p:nvPr>
            <p:ph idx="1"/>
          </p:nvPr>
        </p:nvSpPr>
        <p:spPr>
          <a:xfrm>
            <a:off x="0" y="1143000"/>
            <a:ext cx="9144000" cy="5715000"/>
          </a:xfrm>
        </p:spPr>
        <p:txBody>
          <a:bodyPr>
            <a:normAutofit fontScale="92500" lnSpcReduction="20000"/>
          </a:bodyPr>
          <a:lstStyle/>
          <a:p>
            <a:r>
              <a:rPr lang="en-US" b="1" dirty="0" smtClean="0"/>
              <a:t>Significance</a:t>
            </a:r>
            <a:r>
              <a:rPr lang="en-US" b="1" dirty="0" smtClean="0"/>
              <a:t>:</a:t>
            </a:r>
          </a:p>
          <a:p>
            <a:pPr lvl="1"/>
            <a:r>
              <a:rPr lang="en-US" dirty="0" smtClean="0"/>
              <a:t>Shift from beliefs and religion to focus on doubt, skepticism and reason/science</a:t>
            </a:r>
          </a:p>
          <a:p>
            <a:pPr lvl="1"/>
            <a:r>
              <a:rPr lang="en-US" dirty="0" smtClean="0"/>
              <a:t>Individual is central to modern thinking/skepticism/reason</a:t>
            </a:r>
          </a:p>
          <a:p>
            <a:pPr lvl="2"/>
            <a:r>
              <a:rPr lang="en-US" dirty="0" smtClean="0"/>
              <a:t>‘I think therefore I am’</a:t>
            </a:r>
          </a:p>
          <a:p>
            <a:pPr lvl="2"/>
            <a:r>
              <a:rPr lang="en-US" dirty="0" smtClean="0"/>
              <a:t>‘think’ – reason is the key to truth or knowledge (over faith or revelation)</a:t>
            </a:r>
          </a:p>
          <a:p>
            <a:pPr lvl="2"/>
            <a:r>
              <a:rPr lang="en-US" dirty="0" smtClean="0"/>
              <a:t>‘therefore I am’ – deep skepticism over knowledge – not even existence is taken for granted by must be deduced</a:t>
            </a:r>
          </a:p>
          <a:p>
            <a:pPr lvl="1"/>
            <a:r>
              <a:rPr lang="en-US" dirty="0" smtClean="0"/>
              <a:t>General Aspects of Modernity</a:t>
            </a:r>
          </a:p>
          <a:p>
            <a:pPr lvl="2"/>
            <a:r>
              <a:rPr lang="en-US" dirty="0" smtClean="0"/>
              <a:t>1. Individual is paramount (CHALLENGE AUTHORITY)</a:t>
            </a:r>
          </a:p>
          <a:p>
            <a:pPr lvl="2"/>
            <a:r>
              <a:rPr lang="en-US" dirty="0" smtClean="0"/>
              <a:t>2. Belief in science (CHALLENGE FAITH)</a:t>
            </a:r>
          </a:p>
          <a:p>
            <a:pPr lvl="2"/>
            <a:r>
              <a:rPr lang="en-US" dirty="0" smtClean="0"/>
              <a:t>3. Development of Market (CHALLENGE FEUDALISM)</a:t>
            </a:r>
          </a:p>
          <a:p>
            <a:pPr lvl="2"/>
            <a:r>
              <a:rPr lang="en-US" dirty="0" smtClean="0"/>
              <a:t>4. Idea of Progress (CHALLENGE TRADITION)</a:t>
            </a:r>
            <a:br>
              <a:rPr lang="en-US" dirty="0" smtClean="0"/>
            </a:br>
            <a:endParaRPr lang="en-US" b="1" dirty="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t>Machiavelli, pt. 1</a:t>
            </a:r>
            <a:endParaRPr lang="en-US" dirty="0"/>
          </a:p>
        </p:txBody>
      </p:sp>
      <p:sp>
        <p:nvSpPr>
          <p:cNvPr id="3" name="Content Placeholder 2"/>
          <p:cNvSpPr>
            <a:spLocks noGrp="1"/>
          </p:cNvSpPr>
          <p:nvPr>
            <p:ph idx="1"/>
          </p:nvPr>
        </p:nvSpPr>
        <p:spPr>
          <a:xfrm>
            <a:off x="0" y="1295400"/>
            <a:ext cx="8991600" cy="5562600"/>
          </a:xfrm>
        </p:spPr>
        <p:txBody>
          <a:bodyPr>
            <a:normAutofit/>
          </a:bodyPr>
          <a:lstStyle/>
          <a:p>
            <a:r>
              <a:rPr lang="en-US" b="1" dirty="0" smtClean="0"/>
              <a:t>Definition:</a:t>
            </a:r>
          </a:p>
          <a:p>
            <a:pPr lvl="1"/>
            <a:r>
              <a:rPr lang="en-US" dirty="0" smtClean="0"/>
              <a:t>Machiavelli was a political author during the Medieval Age</a:t>
            </a:r>
          </a:p>
          <a:p>
            <a:pPr lvl="1"/>
            <a:r>
              <a:rPr lang="en-US" dirty="0" smtClean="0"/>
              <a:t>During the Medieval Age, politics was defined as the Art of Power (as opposed to justice)</a:t>
            </a:r>
          </a:p>
          <a:p>
            <a:pPr lvl="1"/>
            <a:r>
              <a:rPr lang="en-US" dirty="0" smtClean="0"/>
              <a:t>Stipulated that the most important part of politics was the maintenance of power by The Prince</a:t>
            </a:r>
          </a:p>
          <a:p>
            <a:pPr lvl="1"/>
            <a:r>
              <a:rPr lang="en-US" dirty="0" smtClean="0"/>
              <a:t>The virtu of the Prince must overcome the fortuna of politics (“How Far Human Affairs”)</a:t>
            </a:r>
            <a:endParaRPr lang="en-US" dirty="0" smtClean="0"/>
          </a:p>
          <a:p>
            <a:endParaRPr lang="en-US" dirty="0" smtClean="0"/>
          </a:p>
          <a:p>
            <a:pPr lvl="1"/>
            <a:endParaRPr lang="en-US" dirty="0" smtClean="0"/>
          </a:p>
          <a:p>
            <a:pPr lvl="1"/>
            <a:endParaRPr lang="en-US" dirty="0" smtClean="0"/>
          </a:p>
          <a:p>
            <a:pPr lvl="1"/>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en-US" dirty="0" smtClean="0"/>
              <a:t>Machiavelli, pt. 2</a:t>
            </a:r>
            <a:endParaRPr lang="en-US" dirty="0"/>
          </a:p>
        </p:txBody>
      </p:sp>
      <p:sp>
        <p:nvSpPr>
          <p:cNvPr id="3" name="Content Placeholder 2"/>
          <p:cNvSpPr>
            <a:spLocks noGrp="1"/>
          </p:cNvSpPr>
          <p:nvPr>
            <p:ph idx="1"/>
          </p:nvPr>
        </p:nvSpPr>
        <p:spPr>
          <a:xfrm>
            <a:off x="0" y="609600"/>
            <a:ext cx="8991600" cy="6248400"/>
          </a:xfrm>
        </p:spPr>
        <p:txBody>
          <a:bodyPr>
            <a:normAutofit fontScale="77500" lnSpcReduction="20000"/>
          </a:bodyPr>
          <a:lstStyle/>
          <a:p>
            <a:r>
              <a:rPr lang="en-US" b="1" dirty="0" smtClean="0"/>
              <a:t>Significance</a:t>
            </a:r>
            <a:r>
              <a:rPr lang="en-US" b="1" dirty="0" smtClean="0"/>
              <a:t>:</a:t>
            </a:r>
          </a:p>
          <a:p>
            <a:pPr lvl="1"/>
            <a:r>
              <a:rPr lang="en-US" dirty="0" smtClean="0"/>
              <a:t>Signaled important shift in politics from it being a branch of ethics to a more ‘realistic’ study of the way power and politics function in real life</a:t>
            </a:r>
          </a:p>
          <a:p>
            <a:pPr lvl="2"/>
            <a:r>
              <a:rPr lang="en-US" dirty="0" smtClean="0"/>
              <a:t>“Analyze politics as they really are (struggle for power) rather than how they ‘ought’ to be – repudiates politics as justice</a:t>
            </a:r>
          </a:p>
          <a:p>
            <a:pPr lvl="1"/>
            <a:r>
              <a:rPr lang="en-US" dirty="0" smtClean="0"/>
              <a:t>In the study of the way politics, ethics and power interact, Machiavelli’s approach puts much less of an emphasis on the ethics aspect, and more on the power</a:t>
            </a:r>
          </a:p>
          <a:p>
            <a:pPr lvl="1"/>
            <a:r>
              <a:rPr lang="en-US" dirty="0" smtClean="0"/>
              <a:t>Shift from caring about overall good of the people to the good of the ruler</a:t>
            </a:r>
          </a:p>
          <a:p>
            <a:pPr lvl="1"/>
            <a:r>
              <a:rPr lang="en-US" dirty="0" smtClean="0"/>
              <a:t>Machiavellian approach to politics, completely unlike Plato’s Art of Justice Era, finds it totally justifiable to work against the interests of the general good (and even use violence) to keep power</a:t>
            </a:r>
          </a:p>
          <a:p>
            <a:pPr lvl="1"/>
            <a:r>
              <a:rPr lang="en-US" dirty="0" smtClean="0"/>
              <a:t>“The a wise prince ought to adopt such a course that his citizens will always in every sort and kind of circumstance have need of the state and of him, and then he will always find them faithful” – Machiavelli, the Prince</a:t>
            </a:r>
          </a:p>
          <a:p>
            <a:pPr lvl="1"/>
            <a:r>
              <a:rPr lang="en-US" dirty="0" smtClean="0"/>
              <a:t>Importance of anticipating future circumstances and preparing for them  </a:t>
            </a:r>
          </a:p>
          <a:p>
            <a:endParaRPr lang="en-US" dirty="0" smtClean="0"/>
          </a:p>
          <a:p>
            <a:pPr lvl="1"/>
            <a:endParaRPr lang="en-US" dirty="0" smtClean="0"/>
          </a:p>
          <a:p>
            <a:pPr lvl="1"/>
            <a:endParaRPr lang="en-US" dirty="0" smtClean="0"/>
          </a:p>
          <a:p>
            <a:pPr lvl="1"/>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t>‘fortuna’ (&amp; ‘</a:t>
            </a:r>
            <a:r>
              <a:rPr lang="en-US" dirty="0" err="1" smtClean="0"/>
              <a:t>virtu</a:t>
            </a:r>
            <a:r>
              <a:rPr lang="en-US" dirty="0" smtClean="0"/>
              <a:t>’)</a:t>
            </a:r>
            <a:endParaRPr lang="en-US" dirty="0"/>
          </a:p>
        </p:txBody>
      </p:sp>
      <p:sp>
        <p:nvSpPr>
          <p:cNvPr id="3" name="Content Placeholder 2"/>
          <p:cNvSpPr>
            <a:spLocks noGrp="1"/>
          </p:cNvSpPr>
          <p:nvPr>
            <p:ph idx="1"/>
          </p:nvPr>
        </p:nvSpPr>
        <p:spPr>
          <a:xfrm>
            <a:off x="0" y="1143000"/>
            <a:ext cx="9144000" cy="5715000"/>
          </a:xfrm>
        </p:spPr>
        <p:txBody>
          <a:bodyPr>
            <a:normAutofit fontScale="62500" lnSpcReduction="20000"/>
          </a:bodyPr>
          <a:lstStyle/>
          <a:p>
            <a:r>
              <a:rPr lang="en-US" b="1" dirty="0" smtClean="0"/>
              <a:t>Definition:</a:t>
            </a:r>
          </a:p>
          <a:p>
            <a:pPr lvl="1"/>
            <a:r>
              <a:rPr lang="en-US" dirty="0" smtClean="0"/>
              <a:t>fortuna	</a:t>
            </a:r>
          </a:p>
          <a:p>
            <a:pPr lvl="2"/>
            <a:r>
              <a:rPr lang="en-US" dirty="0" smtClean="0"/>
              <a:t>Literal definition: fortune</a:t>
            </a:r>
          </a:p>
          <a:p>
            <a:pPr lvl="3"/>
            <a:r>
              <a:rPr lang="en-US" dirty="0" smtClean="0"/>
              <a:t>a malevolent and uncompromising found of human misery and affliction</a:t>
            </a:r>
          </a:p>
          <a:p>
            <a:pPr lvl="2"/>
            <a:r>
              <a:rPr lang="en-US" dirty="0" smtClean="0"/>
              <a:t>Political definition: fortuna is the ultimate enemy of the political order </a:t>
            </a:r>
          </a:p>
          <a:p>
            <a:pPr lvl="3"/>
            <a:r>
              <a:rPr lang="en-US" dirty="0" smtClean="0"/>
              <a:t>the ultimate threat to the safety and security of the state</a:t>
            </a:r>
          </a:p>
          <a:p>
            <a:pPr lvl="1"/>
            <a:r>
              <a:rPr lang="en-US" dirty="0" smtClean="0"/>
              <a:t>Analogies for fortuna</a:t>
            </a:r>
          </a:p>
          <a:p>
            <a:pPr lvl="2"/>
            <a:r>
              <a:rPr lang="en-US" dirty="0" smtClean="0"/>
              <a:t>A raging river that might overflow and cause a flood</a:t>
            </a:r>
          </a:p>
          <a:p>
            <a:pPr lvl="3"/>
            <a:r>
              <a:rPr lang="en-US" dirty="0" smtClean="0"/>
              <a:t>Desired action by the prince (virtu): build dykes while the river is calm</a:t>
            </a:r>
          </a:p>
          <a:p>
            <a:pPr lvl="2"/>
            <a:r>
              <a:rPr lang="en-US" dirty="0" smtClean="0"/>
              <a:t>A wily woman (who might, heaven forbid, decide that she is also a person)</a:t>
            </a:r>
          </a:p>
          <a:p>
            <a:pPr lvl="3"/>
            <a:r>
              <a:rPr lang="en-US" dirty="0" smtClean="0"/>
              <a:t>Desired action by the prince (virtu): Must be beaten and coerced into submission</a:t>
            </a:r>
          </a:p>
          <a:p>
            <a:r>
              <a:rPr lang="en-US" b="1" dirty="0" smtClean="0"/>
              <a:t>Significance:</a:t>
            </a:r>
          </a:p>
          <a:p>
            <a:pPr lvl="1"/>
            <a:r>
              <a:rPr lang="en-US" dirty="0" smtClean="0"/>
              <a:t>Art of Power era</a:t>
            </a:r>
          </a:p>
          <a:p>
            <a:pPr lvl="1"/>
            <a:r>
              <a:rPr lang="en-US" dirty="0" smtClean="0"/>
              <a:t>Focus on keeping power</a:t>
            </a:r>
          </a:p>
          <a:p>
            <a:pPr lvl="2"/>
            <a:r>
              <a:rPr lang="en-US" dirty="0" smtClean="0"/>
              <a:t>Therefore, important to foresee circumstances and prepare for them lest they should cause you to lose power if you fail to deal with them well</a:t>
            </a:r>
          </a:p>
          <a:p>
            <a:pPr lvl="1"/>
            <a:r>
              <a:rPr lang="en-US" dirty="0" smtClean="0"/>
              <a:t>Shift from focus one creating a just state to controlling fortune so as to stay in power</a:t>
            </a:r>
          </a:p>
          <a:p>
            <a:pPr lvl="2"/>
            <a:r>
              <a:rPr lang="en-US" dirty="0" smtClean="0"/>
              <a:t>Shift in the nature of political motivation (from Art of Justice to Art of Power)</a:t>
            </a:r>
          </a:p>
          <a:p>
            <a:pPr lvl="1"/>
            <a:r>
              <a:rPr lang="en-US" dirty="0" smtClean="0"/>
              <a:t>Important political philosophy for leaders:</a:t>
            </a:r>
          </a:p>
          <a:p>
            <a:pPr lvl="2"/>
            <a:r>
              <a:rPr lang="en-US" dirty="0" smtClean="0"/>
              <a:t>Better for a leader to be impetuous than circumspect with regard to fortuna</a:t>
            </a:r>
          </a:p>
          <a:p>
            <a:pPr lvl="2">
              <a:buNone/>
            </a:pPr>
            <a:endParaRPr lang="en-US" dirty="0" smtClean="0"/>
          </a:p>
          <a:p>
            <a:pPr lvl="2"/>
            <a:endParaRPr lang="en-US" dirty="0" smtClean="0"/>
          </a:p>
          <a:p>
            <a:pPr lvl="2"/>
            <a:endParaRPr lang="en-US" dirty="0" smtClean="0"/>
          </a:p>
          <a:p>
            <a:pPr lvl="2"/>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dirty="0" smtClean="0"/>
              <a:t>Thomas Hobbes/</a:t>
            </a:r>
            <a:r>
              <a:rPr lang="en-US" i="1" dirty="0" smtClean="0"/>
              <a:t>Leviathan</a:t>
            </a:r>
            <a:r>
              <a:rPr lang="en-US" dirty="0" smtClean="0"/>
              <a:t>, pt. 1</a:t>
            </a:r>
            <a:endParaRPr lang="en-US" dirty="0"/>
          </a:p>
        </p:txBody>
      </p:sp>
      <p:sp>
        <p:nvSpPr>
          <p:cNvPr id="3" name="Content Placeholder 2"/>
          <p:cNvSpPr>
            <a:spLocks noGrp="1"/>
          </p:cNvSpPr>
          <p:nvPr>
            <p:ph idx="1"/>
          </p:nvPr>
        </p:nvSpPr>
        <p:spPr>
          <a:xfrm>
            <a:off x="0" y="1143000"/>
            <a:ext cx="8915400" cy="5715000"/>
          </a:xfrm>
        </p:spPr>
        <p:txBody>
          <a:bodyPr>
            <a:normAutofit fontScale="70000" lnSpcReduction="20000"/>
          </a:bodyPr>
          <a:lstStyle/>
          <a:p>
            <a:r>
              <a:rPr lang="en-US" b="1" dirty="0" smtClean="0"/>
              <a:t>Definition:</a:t>
            </a:r>
            <a:endParaRPr lang="en-US" dirty="0" smtClean="0"/>
          </a:p>
          <a:p>
            <a:pPr lvl="1"/>
            <a:r>
              <a:rPr lang="en-US" dirty="0" smtClean="0"/>
              <a:t>English political philosopher</a:t>
            </a:r>
          </a:p>
          <a:p>
            <a:pPr lvl="1"/>
            <a:r>
              <a:rPr lang="en-US" dirty="0" smtClean="0"/>
              <a:t>Wrote the </a:t>
            </a:r>
            <a:r>
              <a:rPr lang="en-US" i="1" dirty="0" smtClean="0"/>
              <a:t>Leviathan, </a:t>
            </a:r>
            <a:r>
              <a:rPr lang="en-US" dirty="0" smtClean="0"/>
              <a:t>published 1651</a:t>
            </a:r>
          </a:p>
          <a:p>
            <a:pPr lvl="1"/>
            <a:r>
              <a:rPr lang="en-US" dirty="0" smtClean="0"/>
              <a:t>Used deductive method:</a:t>
            </a:r>
          </a:p>
          <a:p>
            <a:pPr lvl="2"/>
            <a:r>
              <a:rPr lang="en-US" dirty="0" smtClean="0"/>
              <a:t>Break into component parts</a:t>
            </a:r>
          </a:p>
          <a:p>
            <a:pPr lvl="3"/>
            <a:r>
              <a:rPr lang="en-US" dirty="0" smtClean="0"/>
              <a:t>Watch analogy</a:t>
            </a:r>
          </a:p>
          <a:p>
            <a:pPr lvl="2"/>
            <a:r>
              <a:rPr lang="en-US" dirty="0" smtClean="0"/>
              <a:t>Analyze forces at play</a:t>
            </a:r>
          </a:p>
          <a:p>
            <a:pPr lvl="1"/>
            <a:r>
              <a:rPr lang="en-US" dirty="0" smtClean="0"/>
              <a:t>Thomas Hobbes began with the individual to explain political authority</a:t>
            </a:r>
          </a:p>
          <a:p>
            <a:pPr lvl="1"/>
            <a:r>
              <a:rPr lang="en-US" dirty="0" smtClean="0"/>
              <a:t>Came up with social contract – to ensure security, citizens agree to absolute monarchy</a:t>
            </a:r>
          </a:p>
          <a:p>
            <a:pPr lvl="1"/>
            <a:r>
              <a:rPr lang="en-US" dirty="0" smtClean="0"/>
              <a:t>Social contract – the argument that Locke made that individuals in a state of nature by mutual consent and agreement form societies and establish government</a:t>
            </a:r>
          </a:p>
          <a:p>
            <a:pPr lvl="2"/>
            <a:r>
              <a:rPr lang="en-US" dirty="0" smtClean="0"/>
              <a:t>Exchange of absolute freedom of state of nature for security provided by government</a:t>
            </a:r>
          </a:p>
          <a:p>
            <a:pPr lvl="2"/>
            <a:r>
              <a:rPr lang="en-US" dirty="0" smtClean="0"/>
              <a:t>Social contract rationale:</a:t>
            </a:r>
          </a:p>
          <a:p>
            <a:pPr lvl="3"/>
            <a:r>
              <a:rPr lang="en-US" dirty="0" smtClean="0"/>
              <a:t>According to Hobbes, the lives of individuals in a state of nature were ‘solitary, poor, nasty, brutish and short,” a state in which self-interest and absence of rights and contracts prevented society. The state of nature is followed by social contract.</a:t>
            </a:r>
          </a:p>
          <a:p>
            <a:pPr lvl="3"/>
            <a:r>
              <a:rPr lang="en-US" dirty="0" smtClean="0"/>
              <a:t>The social contract was an ‘occurrence’ during which individuals came together and ceded some of their individual rights so that others would cede theirs. This resulted in the establishment of the state, a sovereign entity like the individuals now under its rule used to be, which could create laws.  </a:t>
            </a: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52400"/>
            <a:ext cx="7772400" cy="914400"/>
          </a:xfrm>
        </p:spPr>
        <p:txBody>
          <a:bodyPr>
            <a:normAutofit/>
          </a:bodyPr>
          <a:lstStyle/>
          <a:p>
            <a:r>
              <a:rPr lang="en-US" dirty="0" smtClean="0"/>
              <a:t>Thomas Hobbes/</a:t>
            </a:r>
            <a:r>
              <a:rPr lang="en-US" i="1" dirty="0" smtClean="0"/>
              <a:t>Leviathan</a:t>
            </a:r>
            <a:r>
              <a:rPr lang="en-US" dirty="0" smtClean="0"/>
              <a:t>, pt. 2</a:t>
            </a:r>
            <a:endParaRPr lang="en-US" dirty="0"/>
          </a:p>
        </p:txBody>
      </p:sp>
      <p:sp>
        <p:nvSpPr>
          <p:cNvPr id="3" name="Content Placeholder 2"/>
          <p:cNvSpPr>
            <a:spLocks noGrp="1"/>
          </p:cNvSpPr>
          <p:nvPr>
            <p:ph idx="1"/>
          </p:nvPr>
        </p:nvSpPr>
        <p:spPr>
          <a:xfrm>
            <a:off x="0" y="762000"/>
            <a:ext cx="9144000" cy="6096000"/>
          </a:xfrm>
        </p:spPr>
        <p:txBody>
          <a:bodyPr>
            <a:normAutofit fontScale="77500" lnSpcReduction="20000"/>
          </a:bodyPr>
          <a:lstStyle/>
          <a:p>
            <a:r>
              <a:rPr lang="en-US" b="1" dirty="0" smtClean="0"/>
              <a:t>Significance:</a:t>
            </a:r>
            <a:endParaRPr lang="en-US" dirty="0" smtClean="0"/>
          </a:p>
          <a:p>
            <a:pPr lvl="1"/>
            <a:r>
              <a:rPr lang="en-US" dirty="0" smtClean="0"/>
              <a:t>Identified security as the main right that needs to be given to citizens of a state</a:t>
            </a:r>
          </a:p>
          <a:p>
            <a:pPr lvl="1"/>
            <a:r>
              <a:rPr lang="en-US" dirty="0" smtClean="0"/>
              <a:t>His 1651 book </a:t>
            </a:r>
            <a:r>
              <a:rPr lang="en-US" i="1" dirty="0" smtClean="0"/>
              <a:t>Leviathan</a:t>
            </a:r>
            <a:r>
              <a:rPr lang="en-US" dirty="0" smtClean="0"/>
              <a:t> </a:t>
            </a:r>
            <a:r>
              <a:rPr lang="en-US" b="1" dirty="0" smtClean="0"/>
              <a:t>established the foundation for most of Western political philosophy from the perspective of social contract theory.</a:t>
            </a:r>
          </a:p>
          <a:p>
            <a:pPr lvl="2"/>
            <a:r>
              <a:rPr lang="en-US" dirty="0" smtClean="0"/>
              <a:t>Hobbes was a champion of absolutism for the sovereign </a:t>
            </a:r>
          </a:p>
          <a:p>
            <a:pPr lvl="2"/>
            <a:r>
              <a:rPr lang="en-US" dirty="0"/>
              <a:t>B</a:t>
            </a:r>
            <a:r>
              <a:rPr lang="en-US" dirty="0" smtClean="0"/>
              <a:t>ut he also developed some of the fundamentals of European liberal thought: </a:t>
            </a:r>
          </a:p>
          <a:p>
            <a:pPr lvl="2"/>
            <a:r>
              <a:rPr lang="en-US" dirty="0"/>
              <a:t>T</a:t>
            </a:r>
            <a:r>
              <a:rPr lang="en-US" dirty="0" smtClean="0"/>
              <a:t>he right of the individual</a:t>
            </a:r>
          </a:p>
          <a:p>
            <a:pPr lvl="2"/>
            <a:r>
              <a:rPr lang="en-US" dirty="0"/>
              <a:t>T</a:t>
            </a:r>
            <a:r>
              <a:rPr lang="en-US" dirty="0" smtClean="0"/>
              <a:t>he natural equality of all men </a:t>
            </a:r>
          </a:p>
          <a:p>
            <a:pPr lvl="2"/>
            <a:r>
              <a:rPr lang="en-US" dirty="0" smtClean="0"/>
              <a:t>The artificial character of the political order (which led to the later distinction between civil society and the state) </a:t>
            </a:r>
          </a:p>
          <a:p>
            <a:pPr lvl="2"/>
            <a:r>
              <a:rPr lang="en-US" dirty="0" smtClean="0"/>
              <a:t>The view that all legitimate political power must be "representative" and based on the consent of the people </a:t>
            </a:r>
          </a:p>
          <a:p>
            <a:pPr lvl="2"/>
            <a:r>
              <a:rPr lang="en-US" dirty="0" smtClean="0"/>
              <a:t>And a liberal interpretation of law which leaves people free to do whatever the law does not explicitly forbid.</a:t>
            </a:r>
          </a:p>
          <a:p>
            <a:pPr lvl="1"/>
            <a:r>
              <a:rPr lang="en-US" dirty="0" smtClean="0"/>
              <a:t>He was one of the founders of modern political philosophy. </a:t>
            </a:r>
          </a:p>
          <a:p>
            <a:pPr lvl="1"/>
            <a:r>
              <a:rPr lang="en-US" dirty="0"/>
              <a:t>H</a:t>
            </a:r>
            <a:r>
              <a:rPr lang="en-US" dirty="0" smtClean="0"/>
              <a:t>is account of human nature as self-interested cooperation, and of political communities as being based upon a "social contract" remains one of the major topics of political philosophy.</a:t>
            </a:r>
          </a:p>
          <a:p>
            <a:pPr lvl="1"/>
            <a:endParaRPr lang="en-US" b="1" dirty="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fontScale="90000"/>
          </a:bodyPr>
          <a:lstStyle/>
          <a:p>
            <a:r>
              <a:rPr lang="en-US" dirty="0" smtClean="0"/>
              <a:t>Behavioral </a:t>
            </a:r>
            <a:r>
              <a:rPr lang="en-US" dirty="0" smtClean="0"/>
              <a:t>Approach, pt. 1</a:t>
            </a:r>
            <a:br>
              <a:rPr lang="en-US" dirty="0" smtClean="0"/>
            </a:br>
            <a:endParaRPr lang="en-US" dirty="0"/>
          </a:p>
        </p:txBody>
      </p:sp>
      <p:sp>
        <p:nvSpPr>
          <p:cNvPr id="3" name="Content Placeholder 2"/>
          <p:cNvSpPr>
            <a:spLocks noGrp="1"/>
          </p:cNvSpPr>
          <p:nvPr>
            <p:ph idx="1"/>
          </p:nvPr>
        </p:nvSpPr>
        <p:spPr>
          <a:xfrm>
            <a:off x="152400" y="990600"/>
            <a:ext cx="8534400" cy="5715000"/>
          </a:xfrm>
        </p:spPr>
        <p:txBody>
          <a:bodyPr>
            <a:normAutofit fontScale="92500"/>
          </a:bodyPr>
          <a:lstStyle/>
          <a:p>
            <a:r>
              <a:rPr lang="en-US" b="1" dirty="0" smtClean="0"/>
              <a:t>Definition:</a:t>
            </a:r>
            <a:endParaRPr lang="en-US" dirty="0" smtClean="0"/>
          </a:p>
          <a:p>
            <a:pPr lvl="1"/>
            <a:r>
              <a:rPr lang="en-US" dirty="0" smtClean="0"/>
              <a:t>An approach in political analysis, dominant in the US in the 1960s, that emphasizes the study of observable and quantifiable political attitudes and actions of individuals and the scientific search for enduring laws of politics.</a:t>
            </a:r>
          </a:p>
          <a:p>
            <a:pPr lvl="1"/>
            <a:r>
              <a:rPr lang="en-US" dirty="0" smtClean="0"/>
              <a:t>Fundamental assumption of Behavioral approach:</a:t>
            </a:r>
          </a:p>
          <a:p>
            <a:pPr lvl="2"/>
            <a:r>
              <a:rPr lang="en-US" dirty="0" smtClean="0"/>
              <a:t>politics should be studied scientifically</a:t>
            </a:r>
          </a:p>
          <a:p>
            <a:pPr lvl="1"/>
            <a:r>
              <a:rPr lang="en-US" dirty="0" smtClean="0"/>
              <a:t>Goal of behavioral approach:</a:t>
            </a:r>
          </a:p>
          <a:p>
            <a:pPr lvl="2"/>
            <a:r>
              <a:rPr lang="en-US" dirty="0" smtClean="0"/>
              <a:t>To discover the laws of politics and thus predict the occurrence of such things as electoral outcomes, wars and revolutions.</a:t>
            </a:r>
          </a:p>
          <a:p>
            <a:pPr lvl="1"/>
            <a:r>
              <a:rPr lang="en-US" dirty="0" smtClean="0"/>
              <a:t>Robert Dahl is associated with the behavioral approach</a:t>
            </a:r>
          </a:p>
          <a:p>
            <a:pPr lvl="2"/>
            <a:r>
              <a:rPr lang="en-US" dirty="0" smtClean="0"/>
              <a:t>His work </a:t>
            </a:r>
            <a:r>
              <a:rPr lang="en-US" i="1" dirty="0" smtClean="0"/>
              <a:t>Who Governs?</a:t>
            </a:r>
            <a:r>
              <a:rPr lang="en-US" dirty="0" smtClean="0"/>
              <a:t> (1961) Is his most </a:t>
            </a:r>
            <a:r>
              <a:rPr lang="en-US" dirty="0" smtClean="0"/>
              <a:t>notable</a:t>
            </a:r>
            <a:endParaRPr lang="en-US" dirty="0" smtClean="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fontScale="90000"/>
          </a:bodyPr>
          <a:lstStyle/>
          <a:p>
            <a:r>
              <a:rPr lang="en-US" dirty="0" smtClean="0"/>
              <a:t>Behavioral </a:t>
            </a:r>
            <a:r>
              <a:rPr lang="en-US" dirty="0" smtClean="0"/>
              <a:t>Approach, pt. 2</a:t>
            </a:r>
            <a:br>
              <a:rPr lang="en-US" dirty="0" smtClean="0"/>
            </a:br>
            <a:endParaRPr lang="en-US" dirty="0"/>
          </a:p>
        </p:txBody>
      </p:sp>
      <p:sp>
        <p:nvSpPr>
          <p:cNvPr id="3" name="Content Placeholder 2"/>
          <p:cNvSpPr>
            <a:spLocks noGrp="1"/>
          </p:cNvSpPr>
          <p:nvPr>
            <p:ph idx="1"/>
          </p:nvPr>
        </p:nvSpPr>
        <p:spPr>
          <a:xfrm>
            <a:off x="152400" y="990600"/>
            <a:ext cx="8534400" cy="5715000"/>
          </a:xfrm>
        </p:spPr>
        <p:txBody>
          <a:bodyPr>
            <a:normAutofit fontScale="70000" lnSpcReduction="20000"/>
          </a:bodyPr>
          <a:lstStyle/>
          <a:p>
            <a:r>
              <a:rPr lang="en-US" b="1" dirty="0" smtClean="0"/>
              <a:t>Significance</a:t>
            </a:r>
            <a:r>
              <a:rPr lang="en-US" b="1" dirty="0" smtClean="0"/>
              <a:t>:</a:t>
            </a:r>
            <a:endParaRPr lang="en-US" dirty="0" smtClean="0"/>
          </a:p>
          <a:p>
            <a:pPr lvl="1"/>
            <a:r>
              <a:rPr lang="en-US" dirty="0" smtClean="0"/>
              <a:t>Dominated political science thinking in US and Canada in the 1960s and 70s. </a:t>
            </a:r>
          </a:p>
          <a:p>
            <a:pPr lvl="1"/>
            <a:r>
              <a:rPr lang="en-US" dirty="0" smtClean="0"/>
              <a:t>Shift from study of politics as an art to study of politics as a science (Modern Age)</a:t>
            </a:r>
          </a:p>
          <a:p>
            <a:pPr lvl="2"/>
            <a:r>
              <a:rPr lang="en-US" dirty="0" smtClean="0"/>
              <a:t>Political scientists assumed that, much the same way as natural scientists were able to discover the building blocks of nature, political scientists could discover the laws of politics and thus predict the occurrence of wars, revolutions, etc.</a:t>
            </a:r>
          </a:p>
          <a:p>
            <a:pPr lvl="2"/>
            <a:r>
              <a:rPr lang="en-US" dirty="0" smtClean="0"/>
              <a:t>Not how politics ‘ought to be’ (Plato), not really ‘how politics is’ (Machiavelli), but what happens to make up the reality of politics (what are the building blocks, the laws that cause the reality)</a:t>
            </a:r>
          </a:p>
          <a:p>
            <a:pPr lvl="1"/>
            <a:r>
              <a:rPr lang="en-US" dirty="0" smtClean="0"/>
              <a:t>Led to use of different methods of political analysis (no longer just speculation)</a:t>
            </a:r>
          </a:p>
          <a:p>
            <a:pPr lvl="2"/>
            <a:r>
              <a:rPr lang="en-US" dirty="0" smtClean="0"/>
              <a:t>In an attempt to find out what the values, opinions, and behaviors of people are, polling became a major source of information</a:t>
            </a:r>
          </a:p>
          <a:p>
            <a:pPr lvl="1"/>
            <a:r>
              <a:rPr lang="en-US" dirty="0" smtClean="0"/>
              <a:t>Pointed out major problem with political science</a:t>
            </a:r>
          </a:p>
          <a:p>
            <a:pPr lvl="2"/>
            <a:r>
              <a:rPr lang="en-US" dirty="0" smtClean="0"/>
              <a:t>“Political scientists, unfortunately, have proven time and time again that politics defies regularity and prediction.”</a:t>
            </a:r>
          </a:p>
          <a:p>
            <a:pPr lvl="2"/>
            <a:r>
              <a:rPr lang="en-US" dirty="0" smtClean="0"/>
              <a:t>The problem, it would seem, is not the discipline of the study by, instead, the questionable assumption that the complexity of human relations can be reduced to timeless scientific generalities.</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US" dirty="0" smtClean="0"/>
              <a:t>Class Analysis, pt. 1</a:t>
            </a:r>
            <a:endParaRPr lang="en-US" dirty="0"/>
          </a:p>
        </p:txBody>
      </p:sp>
      <p:sp>
        <p:nvSpPr>
          <p:cNvPr id="3" name="Content Placeholder 2"/>
          <p:cNvSpPr>
            <a:spLocks noGrp="1"/>
          </p:cNvSpPr>
          <p:nvPr>
            <p:ph idx="1"/>
          </p:nvPr>
        </p:nvSpPr>
        <p:spPr>
          <a:xfrm>
            <a:off x="0" y="914400"/>
            <a:ext cx="9144000" cy="5943600"/>
          </a:xfrm>
        </p:spPr>
        <p:txBody>
          <a:bodyPr>
            <a:normAutofit fontScale="92500" lnSpcReduction="10000"/>
          </a:bodyPr>
          <a:lstStyle/>
          <a:p>
            <a:r>
              <a:rPr lang="en-US" b="1" dirty="0" smtClean="0"/>
              <a:t>Definition:</a:t>
            </a:r>
          </a:p>
          <a:p>
            <a:pPr lvl="2"/>
            <a:r>
              <a:rPr lang="en-US" dirty="0" smtClean="0"/>
              <a:t>An approach to the study of politics and society that assumes that the most important explanatory factor is the division of populations by economic class and that politics is primarily about the necessary antagonisms between the owners of the means of production and non-owners or workers.</a:t>
            </a:r>
          </a:p>
          <a:p>
            <a:pPr lvl="2"/>
            <a:r>
              <a:rPr lang="en-US" dirty="0" smtClean="0"/>
              <a:t>Class analysis focuses almost exclusively on the systematic inequalities arising from the organization of economies according to the principles of capitalism.</a:t>
            </a:r>
          </a:p>
          <a:p>
            <a:pPr lvl="3"/>
            <a:r>
              <a:rPr lang="en-US" dirty="0" smtClean="0"/>
              <a:t>Foundations for systematic oppression, grounded in social structures, invariably meet resistance and often survive only through the exercise of force</a:t>
            </a:r>
          </a:p>
          <a:p>
            <a:pPr lvl="4"/>
            <a:r>
              <a:rPr lang="en-US" dirty="0" smtClean="0"/>
              <a:t>People engage in a political world that is marked by profound imbalances in political resources – in other words, under conditions not of their own choosing</a:t>
            </a:r>
          </a:p>
          <a:p>
            <a:pPr lvl="2"/>
            <a:r>
              <a:rPr lang="en-US" dirty="0" smtClean="0"/>
              <a:t>Social stratification – classification of people into groups based on shared socio-economic conditions (relational set of inequalities with economic, social, political and ideological dimension)</a:t>
            </a:r>
            <a:endParaRPr lang="en-US" dirty="0" smtClean="0"/>
          </a:p>
          <a:p>
            <a:pPr lvl="3"/>
            <a:endParaRPr lang="en-US" dirty="0" smtClean="0"/>
          </a:p>
          <a:p>
            <a:pPr lvl="3"/>
            <a:endParaRPr lang="en-US" dirty="0" smtClean="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US" dirty="0" smtClean="0"/>
              <a:t>Class Analysis, pt.</a:t>
            </a:r>
            <a:r>
              <a:rPr lang="en-US" dirty="0" smtClean="0"/>
              <a:t> 2</a:t>
            </a:r>
            <a:endParaRPr lang="en-US" dirty="0"/>
          </a:p>
        </p:txBody>
      </p:sp>
      <p:sp>
        <p:nvSpPr>
          <p:cNvPr id="3" name="Content Placeholder 2"/>
          <p:cNvSpPr>
            <a:spLocks noGrp="1"/>
          </p:cNvSpPr>
          <p:nvPr>
            <p:ph idx="1"/>
          </p:nvPr>
        </p:nvSpPr>
        <p:spPr>
          <a:xfrm>
            <a:off x="0" y="914400"/>
            <a:ext cx="9144000" cy="5943600"/>
          </a:xfrm>
        </p:spPr>
        <p:txBody>
          <a:bodyPr>
            <a:normAutofit fontScale="77500" lnSpcReduction="20000"/>
          </a:bodyPr>
          <a:lstStyle/>
          <a:p>
            <a:r>
              <a:rPr lang="en-US" b="1" dirty="0" smtClean="0"/>
              <a:t>Definition, cont’d:</a:t>
            </a:r>
          </a:p>
          <a:p>
            <a:pPr lvl="2"/>
            <a:r>
              <a:rPr lang="en-US" dirty="0" smtClean="0"/>
              <a:t>Karl </a:t>
            </a:r>
            <a:r>
              <a:rPr lang="en-US" dirty="0" smtClean="0"/>
              <a:t>Marx (&amp;</a:t>
            </a:r>
            <a:r>
              <a:rPr lang="en-US" dirty="0" err="1" smtClean="0"/>
              <a:t>Frederich</a:t>
            </a:r>
            <a:r>
              <a:rPr lang="en-US" dirty="0" smtClean="0"/>
              <a:t> Engels)</a:t>
            </a:r>
          </a:p>
          <a:p>
            <a:pPr lvl="4"/>
            <a:r>
              <a:rPr lang="en-US" dirty="0" smtClean="0"/>
              <a:t>Social classes are grounded antagonistically in the organization of the economy</a:t>
            </a:r>
          </a:p>
          <a:p>
            <a:pPr lvl="4"/>
            <a:r>
              <a:rPr lang="en-US" dirty="0" smtClean="0"/>
              <a:t>Inequalities arise from capitalism</a:t>
            </a:r>
          </a:p>
          <a:p>
            <a:pPr lvl="4"/>
            <a:r>
              <a:rPr lang="en-US" dirty="0" smtClean="0"/>
              <a:t>Theses</a:t>
            </a:r>
          </a:p>
          <a:p>
            <a:pPr lvl="5"/>
            <a:r>
              <a:rPr lang="en-US" dirty="0" smtClean="0"/>
              <a:t>1. Economic structures invariably provide the foundation for society’s legal structure and politics</a:t>
            </a:r>
          </a:p>
          <a:p>
            <a:pPr lvl="5"/>
            <a:r>
              <a:rPr lang="en-US" dirty="0" smtClean="0"/>
              <a:t>2. Economic principles lead to class divisions which explain the politics of all societies</a:t>
            </a:r>
          </a:p>
          <a:p>
            <a:pPr lvl="4"/>
            <a:r>
              <a:rPr lang="en-US" dirty="0" smtClean="0"/>
              <a:t>‘Capitalism has simplified class antagonisms and pits one class against another’</a:t>
            </a:r>
          </a:p>
          <a:p>
            <a:pPr lvl="5"/>
            <a:r>
              <a:rPr lang="en-US" dirty="0" smtClean="0"/>
              <a:t>Class conflict inevitable, leads to working class revolution</a:t>
            </a:r>
          </a:p>
          <a:p>
            <a:pPr lvl="4"/>
            <a:r>
              <a:rPr lang="en-US" dirty="0" smtClean="0"/>
              <a:t>Has been criticized for focusing too much only only economic aspects (economic determinism)</a:t>
            </a:r>
          </a:p>
          <a:p>
            <a:pPr lvl="2"/>
            <a:r>
              <a:rPr lang="en-US" dirty="0" smtClean="0"/>
              <a:t>Max Weber	</a:t>
            </a:r>
          </a:p>
          <a:p>
            <a:pPr lvl="3"/>
            <a:r>
              <a:rPr lang="en-US" dirty="0" smtClean="0"/>
              <a:t>Also explored social stratification</a:t>
            </a:r>
          </a:p>
          <a:p>
            <a:pPr lvl="3"/>
            <a:r>
              <a:rPr lang="en-US" dirty="0" smtClean="0"/>
              <a:t>Not an economic determinist (unlike Marx)</a:t>
            </a:r>
          </a:p>
          <a:p>
            <a:pPr lvl="3"/>
            <a:r>
              <a:rPr lang="en-US" dirty="0" smtClean="0"/>
              <a:t>Thesis: Social stratification cannot be studied as a product of social economic class alone</a:t>
            </a:r>
          </a:p>
          <a:p>
            <a:pPr lvl="3"/>
            <a:r>
              <a:rPr lang="en-US" dirty="0" smtClean="0"/>
              <a:t>Other factors influencing political power and social hierarchy (according to Weber)</a:t>
            </a:r>
          </a:p>
          <a:p>
            <a:pPr lvl="4"/>
            <a:r>
              <a:rPr lang="en-US" dirty="0" smtClean="0"/>
              <a:t>Prestige</a:t>
            </a:r>
          </a:p>
          <a:p>
            <a:pPr lvl="5"/>
            <a:r>
              <a:rPr lang="en-US" dirty="0" smtClean="0"/>
              <a:t>Tastes, the type of job you have, socially valued patters of consumption, etc.</a:t>
            </a:r>
          </a:p>
          <a:p>
            <a:pPr lvl="4"/>
            <a:r>
              <a:rPr lang="en-US" dirty="0" smtClean="0"/>
              <a:t>Political power</a:t>
            </a:r>
          </a:p>
          <a:p>
            <a:pPr lvl="4"/>
            <a:r>
              <a:rPr lang="en-US" dirty="0" smtClean="0"/>
              <a:t>Socioeconomic class (wealth) – important, but not the only influencing factor</a:t>
            </a:r>
          </a:p>
          <a:p>
            <a:pPr lvl="3"/>
            <a:endParaRPr lang="en-US" dirty="0" smtClean="0"/>
          </a:p>
          <a:p>
            <a:pPr lvl="3"/>
            <a:endParaRPr lang="en-US" dirty="0" smtClean="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09600"/>
          </a:xfrm>
        </p:spPr>
        <p:txBody>
          <a:bodyPr>
            <a:normAutofit fontScale="90000"/>
          </a:bodyPr>
          <a:lstStyle/>
          <a:p>
            <a:r>
              <a:rPr lang="en-US" dirty="0" smtClean="0"/>
              <a:t>Class Analysis, pt.</a:t>
            </a:r>
            <a:r>
              <a:rPr lang="en-US" dirty="0" smtClean="0"/>
              <a:t> 3</a:t>
            </a:r>
            <a:endParaRPr lang="en-US" dirty="0"/>
          </a:p>
        </p:txBody>
      </p:sp>
      <p:sp>
        <p:nvSpPr>
          <p:cNvPr id="3" name="Content Placeholder 2"/>
          <p:cNvSpPr>
            <a:spLocks noGrp="1"/>
          </p:cNvSpPr>
          <p:nvPr>
            <p:ph idx="1"/>
          </p:nvPr>
        </p:nvSpPr>
        <p:spPr>
          <a:xfrm>
            <a:off x="0" y="914400"/>
            <a:ext cx="9144000" cy="5791200"/>
          </a:xfrm>
        </p:spPr>
        <p:txBody>
          <a:bodyPr>
            <a:noAutofit/>
          </a:bodyPr>
          <a:lstStyle/>
          <a:p>
            <a:r>
              <a:rPr lang="en-US" b="1" dirty="0" smtClean="0"/>
              <a:t>Significance:</a:t>
            </a:r>
          </a:p>
          <a:p>
            <a:pPr lvl="1"/>
            <a:r>
              <a:rPr lang="en-US" dirty="0" smtClean="0"/>
              <a:t>Societal approach to the study of politics</a:t>
            </a:r>
          </a:p>
          <a:p>
            <a:pPr lvl="2"/>
            <a:r>
              <a:rPr lang="en-US" dirty="0" smtClean="0"/>
              <a:t>Shift from </a:t>
            </a:r>
            <a:r>
              <a:rPr lang="en-US" b="1" dirty="0" smtClean="0"/>
              <a:t>ahistorical </a:t>
            </a:r>
            <a:r>
              <a:rPr lang="en-US" dirty="0" smtClean="0"/>
              <a:t> and </a:t>
            </a:r>
            <a:r>
              <a:rPr lang="en-US" b="1" dirty="0" smtClean="0"/>
              <a:t>individualized</a:t>
            </a:r>
            <a:r>
              <a:rPr lang="en-US" dirty="0" smtClean="0"/>
              <a:t> approaches to politics to focusing on the historical organization and structure of different societies (these structures are considered, in class analysis, to be the sources of politics and conflict)</a:t>
            </a:r>
          </a:p>
          <a:p>
            <a:pPr lvl="1"/>
            <a:r>
              <a:rPr lang="en-US" dirty="0" smtClean="0"/>
              <a:t>Structural analysis: analysis based on perception of society as being divided into hierarchical ranks that have unequal access to power, authority and influence (social stratification)</a:t>
            </a:r>
          </a:p>
          <a:p>
            <a:pPr lvl="2"/>
            <a:r>
              <a:rPr lang="en-US" dirty="0" smtClean="0"/>
              <a:t>Class analysis = on stream of structural analysis</a:t>
            </a:r>
          </a:p>
          <a:p>
            <a:pPr lvl="3"/>
            <a:r>
              <a:rPr lang="en-US" dirty="0" smtClean="0"/>
              <a:t>Class analysis is the </a:t>
            </a:r>
            <a:r>
              <a:rPr lang="en-US" i="1" dirty="0" smtClean="0"/>
              <a:t>most important</a:t>
            </a:r>
            <a:r>
              <a:rPr lang="en-US" dirty="0" smtClean="0"/>
              <a:t> stream of structural analysis, although its dominance is currently being challenged (i.e. by feminists</a:t>
            </a:r>
            <a:r>
              <a:rPr lang="en-US" dirty="0" smtClean="0"/>
              <a:t>)</a:t>
            </a:r>
            <a:endParaRPr lang="en-US" dirty="0" smtClean="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609600"/>
          </a:xfrm>
        </p:spPr>
        <p:txBody>
          <a:bodyPr>
            <a:normAutofit fontScale="90000"/>
          </a:bodyPr>
          <a:lstStyle/>
          <a:p>
            <a:r>
              <a:rPr lang="en-US" dirty="0" smtClean="0"/>
              <a:t>Class Analysis, pt.</a:t>
            </a:r>
            <a:r>
              <a:rPr lang="en-US" dirty="0" smtClean="0"/>
              <a:t> 4</a:t>
            </a:r>
            <a:endParaRPr lang="en-US" dirty="0"/>
          </a:p>
        </p:txBody>
      </p:sp>
      <p:sp>
        <p:nvSpPr>
          <p:cNvPr id="3" name="Content Placeholder 2"/>
          <p:cNvSpPr>
            <a:spLocks noGrp="1"/>
          </p:cNvSpPr>
          <p:nvPr>
            <p:ph idx="1"/>
          </p:nvPr>
        </p:nvSpPr>
        <p:spPr>
          <a:xfrm>
            <a:off x="0" y="609600"/>
            <a:ext cx="9144000" cy="5562600"/>
          </a:xfrm>
        </p:spPr>
        <p:txBody>
          <a:bodyPr>
            <a:noAutofit/>
          </a:bodyPr>
          <a:lstStyle/>
          <a:p>
            <a:r>
              <a:rPr lang="en-US" sz="2800" b="1" dirty="0" smtClean="0"/>
              <a:t>Significance:</a:t>
            </a:r>
            <a:endParaRPr lang="en-US" sz="2800" b="1" dirty="0" smtClean="0"/>
          </a:p>
          <a:p>
            <a:pPr lvl="1"/>
            <a:r>
              <a:rPr lang="en-US" sz="2400" dirty="0" smtClean="0"/>
              <a:t>Marx’s </a:t>
            </a:r>
            <a:r>
              <a:rPr lang="en-US" sz="2400" dirty="0" smtClean="0"/>
              <a:t>significance</a:t>
            </a:r>
          </a:p>
          <a:p>
            <a:pPr lvl="2"/>
            <a:r>
              <a:rPr lang="en-US" dirty="0" smtClean="0"/>
              <a:t>Although social stratification has always been recognized in political theory, Marx was the first to develop a comprehensive theory of social class</a:t>
            </a:r>
          </a:p>
          <a:p>
            <a:pPr lvl="2"/>
            <a:r>
              <a:rPr lang="en-US" dirty="0" smtClean="0"/>
              <a:t>Marx provided and overarching explanation of politics  grounded in the historical organization of the economy</a:t>
            </a:r>
          </a:p>
          <a:p>
            <a:pPr lvl="3"/>
            <a:r>
              <a:rPr lang="en-US" dirty="0" smtClean="0"/>
              <a:t>Introduced comprehensive argument that: economic structures invariably provided the foundation for society’s legal structure and politics</a:t>
            </a:r>
          </a:p>
          <a:p>
            <a:pPr lvl="4"/>
            <a:r>
              <a:rPr lang="en-US" dirty="0" smtClean="0"/>
              <a:t>talked about economies of all societies, but focused on emergence of capitalism and industrialization of Europe</a:t>
            </a:r>
          </a:p>
          <a:p>
            <a:pPr lvl="2"/>
            <a:r>
              <a:rPr lang="en-US" dirty="0" smtClean="0"/>
              <a:t>Marx’s work on social class and the inevitability of class conflict significantly influenced political science as well as the politics of the twentieth century (e.g. the Cold War)</a:t>
            </a:r>
          </a:p>
          <a:p>
            <a:pPr lvl="3"/>
            <a:r>
              <a:rPr lang="en-US" sz="1800" dirty="0" smtClean="0"/>
              <a:t>Criticized for economic determinism (esp. after failed communism in 20</a:t>
            </a:r>
            <a:r>
              <a:rPr lang="en-US" sz="1800" baseline="30000" dirty="0" smtClean="0"/>
              <a:t>th</a:t>
            </a:r>
            <a:r>
              <a:rPr lang="en-US" sz="1800" dirty="0" smtClean="0"/>
              <a:t> C).</a:t>
            </a:r>
            <a:r>
              <a:rPr lang="en-US" sz="1800" dirty="0" smtClean="0"/>
              <a:t> </a:t>
            </a:r>
            <a:endParaRPr lang="en-US" sz="1800" dirty="0" smtClean="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09600"/>
          </a:xfrm>
        </p:spPr>
        <p:txBody>
          <a:bodyPr>
            <a:normAutofit fontScale="90000"/>
          </a:bodyPr>
          <a:lstStyle/>
          <a:p>
            <a:r>
              <a:rPr lang="en-US" dirty="0" smtClean="0"/>
              <a:t>Class Analysis, pt.</a:t>
            </a:r>
            <a:r>
              <a:rPr lang="en-US" dirty="0" smtClean="0"/>
              <a:t> 5</a:t>
            </a:r>
            <a:endParaRPr lang="en-US" dirty="0"/>
          </a:p>
        </p:txBody>
      </p:sp>
      <p:sp>
        <p:nvSpPr>
          <p:cNvPr id="3" name="Content Placeholder 2"/>
          <p:cNvSpPr>
            <a:spLocks noGrp="1"/>
          </p:cNvSpPr>
          <p:nvPr>
            <p:ph idx="1"/>
          </p:nvPr>
        </p:nvSpPr>
        <p:spPr>
          <a:xfrm>
            <a:off x="0" y="838200"/>
            <a:ext cx="9144000" cy="5867400"/>
          </a:xfrm>
        </p:spPr>
        <p:txBody>
          <a:bodyPr>
            <a:noAutofit/>
          </a:bodyPr>
          <a:lstStyle/>
          <a:p>
            <a:r>
              <a:rPr lang="en-US" sz="2400" b="1" dirty="0" smtClean="0"/>
              <a:t>Significance, cont’d:</a:t>
            </a:r>
          </a:p>
          <a:p>
            <a:pPr lvl="1"/>
            <a:r>
              <a:rPr lang="en-US" sz="2000" dirty="0" smtClean="0"/>
              <a:t>Weber’s </a:t>
            </a:r>
            <a:r>
              <a:rPr lang="en-US" sz="2000" dirty="0" smtClean="0"/>
              <a:t>significance</a:t>
            </a:r>
          </a:p>
          <a:p>
            <a:pPr lvl="2"/>
            <a:r>
              <a:rPr lang="en-US" sz="1800" dirty="0" smtClean="0"/>
              <a:t>Work on status groups:</a:t>
            </a:r>
          </a:p>
          <a:p>
            <a:pPr lvl="3"/>
            <a:r>
              <a:rPr lang="en-US" sz="1600" dirty="0" smtClean="0"/>
              <a:t>Encouraged political scientists and sociologists to explain social divisions and influence  and power on the basis of a variety of factors, including patterns of consumption,  the social prestige assigned to some profession, and such factors as ethnicity, gender, race, and religion. (&amp; pointed to power inequalities created by these different factors)</a:t>
            </a:r>
          </a:p>
          <a:p>
            <a:pPr lvl="2"/>
            <a:r>
              <a:rPr lang="en-US" sz="1800" dirty="0" smtClean="0"/>
              <a:t>In the US:</a:t>
            </a:r>
          </a:p>
          <a:p>
            <a:pPr lvl="3"/>
            <a:r>
              <a:rPr lang="en-US" sz="1600" dirty="0" smtClean="0"/>
              <a:t>Weber’s work also encouraged political scientists in the US, where there was weak Marxist support, to talk about class divisions in non-antagonistic ways.</a:t>
            </a:r>
          </a:p>
          <a:p>
            <a:pPr lvl="4"/>
            <a:r>
              <a:rPr lang="en-US" sz="1600" dirty="0" smtClean="0"/>
              <a:t>Instead, analyze social class along a continuum (as opposed to warring classes of bourgeoisie vs. proletariat)</a:t>
            </a:r>
          </a:p>
          <a:p>
            <a:pPr lvl="1"/>
            <a:r>
              <a:rPr lang="en-US" sz="2000" dirty="0" smtClean="0"/>
              <a:t>Overall significance of class analysis</a:t>
            </a:r>
          </a:p>
          <a:p>
            <a:pPr lvl="2"/>
            <a:r>
              <a:rPr lang="en-US" sz="1800" dirty="0" smtClean="0"/>
              <a:t>Points to the ways power and influence are unevenly distributed in societies on the basis of social structure, position, and identity</a:t>
            </a:r>
          </a:p>
          <a:p>
            <a:pPr lvl="2"/>
            <a:r>
              <a:rPr lang="en-US" sz="1800" dirty="0" smtClean="0"/>
              <a:t>Class/status approach teaches us that we can never study the individual political actor outside the context of history or the broader social divisions of power and influence</a:t>
            </a:r>
          </a:p>
          <a:p>
            <a:pPr lvl="3"/>
            <a:r>
              <a:rPr lang="en-US" sz="1600" dirty="0" smtClean="0"/>
              <a:t>Marx: ‘people engage with a political world that is marked by profound imbalances in political resources (under conditions not of their own choosing)</a:t>
            </a:r>
            <a:endParaRPr lang="en-US" sz="1600" dirty="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Elite theory, pt. 1</a:t>
            </a:r>
            <a:endParaRPr lang="en-US" dirty="0"/>
          </a:p>
        </p:txBody>
      </p:sp>
      <p:sp>
        <p:nvSpPr>
          <p:cNvPr id="3" name="Content Placeholder 2"/>
          <p:cNvSpPr>
            <a:spLocks noGrp="1"/>
          </p:cNvSpPr>
          <p:nvPr>
            <p:ph idx="1"/>
          </p:nvPr>
        </p:nvSpPr>
        <p:spPr>
          <a:xfrm>
            <a:off x="0" y="990600"/>
            <a:ext cx="9144000" cy="5867400"/>
          </a:xfrm>
        </p:spPr>
        <p:txBody>
          <a:bodyPr/>
          <a:lstStyle/>
          <a:p>
            <a:r>
              <a:rPr lang="en-US" b="1" dirty="0" smtClean="0"/>
              <a:t>Definition:</a:t>
            </a:r>
          </a:p>
          <a:p>
            <a:pPr lvl="2"/>
            <a:r>
              <a:rPr lang="en-US" dirty="0" smtClean="0"/>
              <a:t>The political theory that: a select few, in all societies, manipulate the levels of government for their own advantage</a:t>
            </a:r>
          </a:p>
          <a:p>
            <a:pPr lvl="3"/>
            <a:r>
              <a:rPr lang="en-US" dirty="0" smtClean="0"/>
              <a:t>Few hold power, many do not</a:t>
            </a:r>
          </a:p>
          <a:p>
            <a:pPr lvl="3"/>
            <a:r>
              <a:rPr lang="en-US" dirty="0" smtClean="0"/>
              <a:t>There are leaders and followers in all societies</a:t>
            </a:r>
          </a:p>
          <a:p>
            <a:pPr lvl="3"/>
            <a:r>
              <a:rPr lang="en-US" dirty="0" smtClean="0"/>
              <a:t>Elite theory focuses on stark divide between few and the many</a:t>
            </a:r>
          </a:p>
          <a:p>
            <a:pPr lvl="3"/>
            <a:r>
              <a:rPr lang="en-US" dirty="0" smtClean="0"/>
              <a:t>Most elite studies now identify powerful institutions and key figures within them as the starting points for analysis</a:t>
            </a:r>
          </a:p>
          <a:p>
            <a:pPr lvl="3"/>
            <a:r>
              <a:rPr lang="en-US" dirty="0" smtClean="0"/>
              <a:t>Example of elitist theory/speculation:</a:t>
            </a:r>
          </a:p>
          <a:p>
            <a:pPr lvl="4"/>
            <a:r>
              <a:rPr lang="en-US" dirty="0" smtClean="0"/>
              <a:t>Former US president Dwight Eisenhower warned of growing power of the military-industrial complex (military leaders, public officials, arms manufacturers) that may threaten American democracy</a:t>
            </a:r>
          </a:p>
          <a:p>
            <a:pPr lvl="4"/>
            <a:r>
              <a:rPr lang="en-US" dirty="0" smtClean="0"/>
              <a:t>C. Wright Mills (elite theorist) – fleshed out the “military-industrial complex” in </a:t>
            </a:r>
            <a:r>
              <a:rPr lang="en-US" i="1" dirty="0" smtClean="0"/>
              <a:t>The Power Elite </a:t>
            </a:r>
            <a:r>
              <a:rPr lang="en-US" dirty="0" smtClean="0"/>
              <a:t>(1956)</a:t>
            </a:r>
            <a:endParaRPr lang="en-US" dirty="0"/>
          </a:p>
        </p:txBody>
      </p:sp>
      <p:sp>
        <p:nvSpPr>
          <p:cNvPr id="4" name="Extract 3"/>
          <p:cNvSpPr/>
          <p:nvPr/>
        </p:nvSpPr>
        <p:spPr>
          <a:xfrm>
            <a:off x="457200" y="5155113"/>
            <a:ext cx="1217430" cy="1275350"/>
          </a:xfrm>
          <a:prstGeom prst="flowChartExtract">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sp>
      <p:cxnSp>
        <p:nvCxnSpPr>
          <p:cNvPr id="6" name="Straight Connector 5"/>
          <p:cNvCxnSpPr/>
          <p:nvPr/>
        </p:nvCxnSpPr>
        <p:spPr>
          <a:xfrm>
            <a:off x="914400" y="5486400"/>
            <a:ext cx="304800" cy="1588"/>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en-US" dirty="0" smtClean="0"/>
              <a:t>Elite theory, pt. 2</a:t>
            </a:r>
            <a:endParaRPr lang="en-US" dirty="0"/>
          </a:p>
        </p:txBody>
      </p:sp>
      <p:sp>
        <p:nvSpPr>
          <p:cNvPr id="3" name="Content Placeholder 2"/>
          <p:cNvSpPr>
            <a:spLocks noGrp="1"/>
          </p:cNvSpPr>
          <p:nvPr>
            <p:ph idx="1"/>
          </p:nvPr>
        </p:nvSpPr>
        <p:spPr>
          <a:xfrm>
            <a:off x="0" y="685800"/>
            <a:ext cx="9144000" cy="6172200"/>
          </a:xfrm>
        </p:spPr>
        <p:txBody>
          <a:bodyPr>
            <a:normAutofit fontScale="47500" lnSpcReduction="20000"/>
          </a:bodyPr>
          <a:lstStyle/>
          <a:p>
            <a:r>
              <a:rPr lang="en-US" b="1" dirty="0" smtClean="0"/>
              <a:t>Significance:</a:t>
            </a:r>
          </a:p>
          <a:p>
            <a:pPr lvl="1"/>
            <a:r>
              <a:rPr lang="en-US" dirty="0" smtClean="0"/>
              <a:t>Elite theory is the most sustained criticism of the ‘pluralism’ approach in the US</a:t>
            </a:r>
          </a:p>
          <a:p>
            <a:pPr lvl="2"/>
            <a:r>
              <a:rPr lang="en-US" dirty="0" smtClean="0"/>
              <a:t>Pluralism – focused on individuals in groups VS Elitism- focused on stark divide between the few with power and the many without power</a:t>
            </a:r>
          </a:p>
          <a:p>
            <a:pPr lvl="1"/>
            <a:r>
              <a:rPr lang="en-US" dirty="0" smtClean="0"/>
              <a:t>Elite theory = long tradition in political science theory and in evolution of political science</a:t>
            </a:r>
          </a:p>
          <a:p>
            <a:pPr lvl="1"/>
            <a:r>
              <a:rPr lang="en-US" dirty="0" smtClean="0"/>
              <a:t>Elite theory poses important questions to study of political science:</a:t>
            </a:r>
          </a:p>
          <a:p>
            <a:pPr lvl="2"/>
            <a:r>
              <a:rPr lang="en-US" dirty="0" smtClean="0"/>
              <a:t>1. Is the followers-and-leaders political and societal staple good or bad?</a:t>
            </a:r>
          </a:p>
          <a:p>
            <a:pPr lvl="2"/>
            <a:r>
              <a:rPr lang="en-US" dirty="0" smtClean="0"/>
              <a:t>2. Do elites threaten democracy?</a:t>
            </a:r>
          </a:p>
          <a:p>
            <a:pPr lvl="1"/>
            <a:r>
              <a:rPr lang="en-US" dirty="0" smtClean="0"/>
              <a:t>Different perspectives on elite theory (some think it’s good (pro), some think it’s inevitable, some think it’s inevitable and bad (con)) – these perspectives attempt to answer the above questions</a:t>
            </a:r>
          </a:p>
          <a:p>
            <a:pPr lvl="2"/>
            <a:r>
              <a:rPr lang="en-US" dirty="0" smtClean="0"/>
              <a:t>Pro: Plato – support of elite ruler, philosopher-king</a:t>
            </a:r>
          </a:p>
          <a:p>
            <a:pPr lvl="2"/>
            <a:r>
              <a:rPr lang="en-US" dirty="0" smtClean="0"/>
              <a:t>Pro: Italian sociologists Vilfredo Pareto and Gaetano Mosca (1858 – 1941)</a:t>
            </a:r>
          </a:p>
          <a:p>
            <a:pPr lvl="3"/>
            <a:r>
              <a:rPr lang="en-US" dirty="0" smtClean="0"/>
              <a:t>Claimed that elite rule was an inevitable fact of human life – very anti-democratic (this ideology is embraced by fascists)</a:t>
            </a:r>
          </a:p>
          <a:p>
            <a:pPr lvl="3"/>
            <a:r>
              <a:rPr lang="en-US" dirty="0" smtClean="0"/>
              <a:t>“Whatever certain theorists may like to think, human society is not a homogenous thing, and different individuals are physically, morally, and intellectually different.” – Pareto (i.e. by nature, a few excel but a majority don’t)</a:t>
            </a:r>
          </a:p>
          <a:p>
            <a:pPr lvl="3"/>
            <a:r>
              <a:rPr lang="en-US" dirty="0" smtClean="0"/>
              <a:t>Mosca </a:t>
            </a:r>
          </a:p>
          <a:p>
            <a:pPr lvl="4"/>
            <a:r>
              <a:rPr lang="en-US" dirty="0" smtClean="0"/>
              <a:t>Claimed that there are naturally two classes in society: 1</a:t>
            </a:r>
            <a:r>
              <a:rPr lang="en-US" baseline="30000" dirty="0" smtClean="0"/>
              <a:t>st</a:t>
            </a:r>
            <a:r>
              <a:rPr lang="en-US" dirty="0" smtClean="0"/>
              <a:t> class, the class that rules; 2</a:t>
            </a:r>
            <a:r>
              <a:rPr lang="en-US" baseline="30000" dirty="0" smtClean="0"/>
              <a:t>nd</a:t>
            </a:r>
            <a:r>
              <a:rPr lang="en-US" dirty="0" smtClean="0"/>
              <a:t> class, the class that is ruled</a:t>
            </a:r>
          </a:p>
          <a:p>
            <a:pPr lvl="5"/>
            <a:r>
              <a:rPr lang="en-US" dirty="0" smtClean="0"/>
              <a:t>Functions of 1</a:t>
            </a:r>
            <a:r>
              <a:rPr lang="en-US" baseline="30000" dirty="0" smtClean="0"/>
              <a:t>st</a:t>
            </a:r>
            <a:r>
              <a:rPr lang="en-US" dirty="0" smtClean="0"/>
              <a:t> class: control 2</a:t>
            </a:r>
            <a:r>
              <a:rPr lang="en-US" baseline="30000" dirty="0" smtClean="0"/>
              <a:t>nd</a:t>
            </a:r>
            <a:r>
              <a:rPr lang="en-US" dirty="0" smtClean="0"/>
              <a:t> class, take care of all political functions, monopolize power, enjoy advantages of power</a:t>
            </a:r>
          </a:p>
          <a:p>
            <a:pPr lvl="2"/>
            <a:r>
              <a:rPr lang="en-US" dirty="0" smtClean="0"/>
              <a:t>Con: Robert Michels – elite theorist &amp; active social democrat</a:t>
            </a:r>
          </a:p>
          <a:p>
            <a:pPr lvl="3"/>
            <a:r>
              <a:rPr lang="en-US" dirty="0" smtClean="0"/>
              <a:t>argued that rule by elite was inevitable due to the way our society is set up, but is </a:t>
            </a:r>
            <a:r>
              <a:rPr lang="en-US" b="1" dirty="0" smtClean="0"/>
              <a:t>not </a:t>
            </a:r>
            <a:r>
              <a:rPr lang="en-US" dirty="0" smtClean="0"/>
              <a:t>necessarily DESIRABLE</a:t>
            </a:r>
          </a:p>
          <a:p>
            <a:pPr lvl="3"/>
            <a:r>
              <a:rPr lang="en-US" dirty="0" smtClean="0"/>
              <a:t>Thesis: Modern society is governed by “the iron law of the oligarchy”</a:t>
            </a:r>
          </a:p>
          <a:p>
            <a:pPr lvl="3"/>
            <a:r>
              <a:rPr lang="en-US" dirty="0" smtClean="0"/>
              <a:t>Certain characteristics of modern society make for its inevitable descent into elitism</a:t>
            </a:r>
          </a:p>
          <a:p>
            <a:pPr lvl="4"/>
            <a:r>
              <a:rPr lang="en-US" dirty="0" smtClean="0"/>
              <a:t>1. Modern society</a:t>
            </a:r>
          </a:p>
          <a:p>
            <a:pPr lvl="5"/>
            <a:r>
              <a:rPr lang="en-US" dirty="0" smtClean="0"/>
              <a:t>Specialization (in terms of work and skill) </a:t>
            </a:r>
          </a:p>
          <a:p>
            <a:pPr lvl="5"/>
            <a:r>
              <a:rPr lang="en-US" dirty="0" smtClean="0"/>
              <a:t>Division of labor</a:t>
            </a:r>
          </a:p>
          <a:p>
            <a:pPr lvl="4"/>
            <a:r>
              <a:rPr lang="en-US" dirty="0" smtClean="0"/>
              <a:t>2. Division of labor creates hierarchy</a:t>
            </a:r>
          </a:p>
          <a:p>
            <a:pPr lvl="5"/>
            <a:r>
              <a:rPr lang="en-US" dirty="0" smtClean="0"/>
              <a:t>Because there are a ‘few’ organizational positions and skills, the people in these positions gain experience, expertise, power and control</a:t>
            </a:r>
          </a:p>
          <a:p>
            <a:pPr lvl="4"/>
            <a:r>
              <a:rPr lang="en-US" dirty="0" smtClean="0"/>
              <a:t>3. As elites’ skill set grows, their power grows (become increasingly distant from the rest of the non-elite workers)</a:t>
            </a:r>
          </a:p>
          <a:p>
            <a:pPr lvl="4"/>
            <a:r>
              <a:rPr lang="en-US" dirty="0" smtClean="0"/>
              <a:t>4. Non-elite workers become increasingly discouraged and apathetic</a:t>
            </a:r>
          </a:p>
          <a:p>
            <a:pPr lvl="4"/>
            <a:r>
              <a:rPr lang="en-US" dirty="0" smtClean="0"/>
              <a:t>Conclusion:</a:t>
            </a:r>
          </a:p>
          <a:p>
            <a:pPr lvl="5"/>
            <a:r>
              <a:rPr lang="en-US" dirty="0" smtClean="0"/>
              <a:t>The cause of elitism, according to Michels, is because of the strategic positions of elites and the power associated with that position (NOT because of human nature)</a:t>
            </a:r>
          </a:p>
          <a:p>
            <a:pPr lvl="1"/>
            <a:r>
              <a:rPr lang="en-US" dirty="0" smtClean="0"/>
              <a:t>Elitism has garnered considerable criticism</a:t>
            </a:r>
          </a:p>
          <a:p>
            <a:pPr lvl="2"/>
            <a:r>
              <a:rPr lang="en-US" dirty="0" smtClean="0"/>
              <a:t>overemphasizes cohesion of elites</a:t>
            </a:r>
          </a:p>
          <a:p>
            <a:pPr lvl="2"/>
            <a:r>
              <a:rPr lang="en-US" dirty="0" smtClean="0"/>
              <a:t>ignores institutional constraints that make it impossible for elites to ignore the masses (e.g. elections)</a:t>
            </a:r>
          </a:p>
          <a:p>
            <a:pPr lvl="2"/>
            <a:r>
              <a:rPr lang="en-US" dirty="0" smtClean="0"/>
              <a:t>some say that it is just poorly theorized class analysis</a:t>
            </a: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Pluralism, pt.1 </a:t>
            </a:r>
            <a:endParaRPr lang="en-US" dirty="0"/>
          </a:p>
        </p:txBody>
      </p:sp>
      <p:sp>
        <p:nvSpPr>
          <p:cNvPr id="3" name="Content Placeholder 2"/>
          <p:cNvSpPr>
            <a:spLocks noGrp="1"/>
          </p:cNvSpPr>
          <p:nvPr>
            <p:ph idx="1"/>
          </p:nvPr>
        </p:nvSpPr>
        <p:spPr>
          <a:xfrm>
            <a:off x="0" y="1143000"/>
            <a:ext cx="9144000" cy="5715000"/>
          </a:xfrm>
        </p:spPr>
        <p:txBody>
          <a:bodyPr>
            <a:normAutofit fontScale="85000" lnSpcReduction="20000"/>
          </a:bodyPr>
          <a:lstStyle/>
          <a:p>
            <a:r>
              <a:rPr lang="en-US" b="1" dirty="0" smtClean="0"/>
              <a:t>Definition:</a:t>
            </a:r>
            <a:endParaRPr lang="en-US" dirty="0" smtClean="0"/>
          </a:p>
          <a:p>
            <a:pPr lvl="2"/>
            <a:r>
              <a:rPr lang="en-US" dirty="0" smtClean="0"/>
              <a:t>Pluralist theory argues that politics is the play for preferred policy outcomes among an endless variety of competing groups in civil society</a:t>
            </a:r>
          </a:p>
          <a:p>
            <a:pPr lvl="3"/>
            <a:r>
              <a:rPr lang="en-US" dirty="0" smtClean="0"/>
              <a:t>Focus on groups in modern society and the conflicting interests of groups</a:t>
            </a:r>
          </a:p>
          <a:p>
            <a:pPr lvl="3"/>
            <a:r>
              <a:rPr lang="en-US" dirty="0" smtClean="0"/>
              <a:t>Pluralists argue that individuals join groups that promote their interests because it is virtually impossible to have their individual voice heard in such a ‘loud’ society</a:t>
            </a:r>
          </a:p>
          <a:p>
            <a:pPr lvl="3"/>
            <a:r>
              <a:rPr lang="en-US" dirty="0" smtClean="0"/>
              <a:t>One person can be a member of several interest groups</a:t>
            </a:r>
          </a:p>
          <a:p>
            <a:pPr lvl="3"/>
            <a:r>
              <a:rPr lang="en-US" dirty="0" smtClean="0"/>
              <a:t>Not all (although many) groups gain public attention/traction</a:t>
            </a:r>
          </a:p>
          <a:p>
            <a:pPr lvl="3"/>
            <a:r>
              <a:rPr lang="en-US" dirty="0" smtClean="0"/>
              <a:t>“Politics is the constant play of groups that both advance the interests of their respective memberships and check the power of other groups.”</a:t>
            </a:r>
          </a:p>
          <a:p>
            <a:pPr lvl="3"/>
            <a:r>
              <a:rPr lang="en-US" dirty="0" smtClean="0"/>
              <a:t>Everyone gets to ‘play’, no winners (supposedly)</a:t>
            </a:r>
          </a:p>
          <a:p>
            <a:pPr lvl="3"/>
            <a:r>
              <a:rPr lang="en-US" dirty="0" smtClean="0"/>
              <a:t>Robert Dahl, important pluralist</a:t>
            </a:r>
          </a:p>
          <a:p>
            <a:pPr lvl="2"/>
            <a:r>
              <a:rPr lang="en-US" dirty="0" smtClean="0"/>
              <a:t>Role of state in pluralist politics</a:t>
            </a:r>
          </a:p>
          <a:p>
            <a:pPr lvl="3"/>
            <a:r>
              <a:rPr lang="en-US" dirty="0" smtClean="0"/>
              <a:t>State = impartial neutral</a:t>
            </a:r>
          </a:p>
          <a:p>
            <a:pPr lvl="3"/>
            <a:r>
              <a:rPr lang="en-US" dirty="0" smtClean="0"/>
              <a:t>Mediator between groups</a:t>
            </a:r>
          </a:p>
          <a:p>
            <a:pPr lvl="3"/>
            <a:r>
              <a:rPr lang="en-US" dirty="0" smtClean="0"/>
              <a:t>To bring about compromise and consensus in public policy</a:t>
            </a:r>
          </a:p>
          <a:p>
            <a:pPr lvl="3"/>
            <a:r>
              <a:rPr lang="en-US" dirty="0" smtClean="0"/>
              <a:t>The state is NOT (theoretically): </a:t>
            </a:r>
          </a:p>
          <a:p>
            <a:pPr lvl="4"/>
            <a:r>
              <a:rPr lang="en-US" dirty="0" smtClean="0"/>
              <a:t>self-serving</a:t>
            </a:r>
          </a:p>
          <a:p>
            <a:pPr lvl="4"/>
            <a:r>
              <a:rPr lang="en-US" dirty="0" smtClean="0"/>
              <a:t>manipulative</a:t>
            </a:r>
          </a:p>
          <a:p>
            <a:pPr lvl="4"/>
            <a:r>
              <a:rPr lang="en-US" dirty="0" smtClean="0"/>
              <a:t>partial</a:t>
            </a:r>
          </a:p>
          <a:p>
            <a:pPr lvl="4"/>
            <a:endParaRPr lang="en-US" dirty="0" smtClean="0"/>
          </a:p>
          <a:p>
            <a:pPr lvl="4"/>
            <a:endParaRPr lang="en-US" dirty="0" smtClean="0"/>
          </a:p>
          <a:p>
            <a:pPr lvl="4"/>
            <a:endParaRPr lang="en-US" dirty="0" smtClean="0"/>
          </a:p>
          <a:p>
            <a:pPr lvl="4"/>
            <a:endParaRPr lang="en-US" dirty="0" smtClean="0"/>
          </a:p>
          <a:p>
            <a:pPr lvl="4"/>
            <a:endParaRPr lang="en-US" dirty="0" smtClean="0"/>
          </a:p>
          <a:p>
            <a:pPr lvl="4">
              <a:buNone/>
            </a:pPr>
            <a:endParaRPr lang="en-US" dirty="0" smtClean="0"/>
          </a:p>
          <a:p>
            <a:pPr lvl="3"/>
            <a:endParaRPr lang="en-US" dirty="0" smtClean="0"/>
          </a:p>
          <a:p>
            <a:pPr lvl="3"/>
            <a:endParaRPr lang="en-US" dirty="0"/>
          </a:p>
        </p:txBody>
      </p:sp>
      <p:sp>
        <p:nvSpPr>
          <p:cNvPr id="4" name="Summing Junction 3"/>
          <p:cNvSpPr/>
          <p:nvPr/>
        </p:nvSpPr>
        <p:spPr>
          <a:xfrm>
            <a:off x="5287282" y="5550742"/>
            <a:ext cx="1138104" cy="1078657"/>
          </a:xfrm>
          <a:prstGeom prst="flowChartSummingJunction">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sp>
      <p:sp>
        <p:nvSpPr>
          <p:cNvPr id="6" name="Pentagon 5"/>
          <p:cNvSpPr/>
          <p:nvPr/>
        </p:nvSpPr>
        <p:spPr>
          <a:xfrm>
            <a:off x="6425386" y="5550742"/>
            <a:ext cx="1278304" cy="979698"/>
          </a:xfrm>
          <a:prstGeom prst="homePlate">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sp>
      <p:sp>
        <p:nvSpPr>
          <p:cNvPr id="8" name="Connector 7"/>
          <p:cNvSpPr/>
          <p:nvPr/>
        </p:nvSpPr>
        <p:spPr>
          <a:xfrm>
            <a:off x="7703690" y="5305649"/>
            <a:ext cx="1287910" cy="1323750"/>
          </a:xfrm>
          <a:prstGeom prst="flowChartConnector">
            <a:avLst/>
          </a:prstGeom>
          <a:solidFill>
            <a:schemeClr val="bg1"/>
          </a:solidFill>
          <a:ln>
            <a:solidFill>
              <a:schemeClr val="tx1"/>
            </a:solidFill>
          </a:ln>
        </p:spPr>
        <p:style>
          <a:lnRef idx="1">
            <a:schemeClr val="accent1"/>
          </a:lnRef>
          <a:fillRef idx="3">
            <a:schemeClr val="accent1"/>
          </a:fillRef>
          <a:effectRef idx="2">
            <a:schemeClr val="accent1"/>
          </a:effectRef>
          <a:fontRef idx="minor">
            <a:schemeClr val="lt1"/>
          </a:fontRef>
        </p:style>
      </p:sp>
      <p:sp>
        <p:nvSpPr>
          <p:cNvPr id="9" name="TextBox 8"/>
          <p:cNvSpPr txBox="1"/>
          <p:nvPr/>
        </p:nvSpPr>
        <p:spPr>
          <a:xfrm>
            <a:off x="6425386" y="5638800"/>
            <a:ext cx="1118414" cy="646331"/>
          </a:xfrm>
          <a:prstGeom prst="rect">
            <a:avLst/>
          </a:prstGeom>
          <a:noFill/>
        </p:spPr>
        <p:txBody>
          <a:bodyPr wrap="square" rtlCol="0">
            <a:spAutoFit/>
          </a:bodyPr>
          <a:lstStyle/>
          <a:p>
            <a:r>
              <a:rPr lang="en-US" dirty="0" smtClean="0"/>
              <a:t>State - mediator</a:t>
            </a:r>
            <a:endParaRPr lang="en-US" dirty="0"/>
          </a:p>
        </p:txBody>
      </p:sp>
      <p:sp>
        <p:nvSpPr>
          <p:cNvPr id="10" name="TextBox 9"/>
          <p:cNvSpPr txBox="1"/>
          <p:nvPr/>
        </p:nvSpPr>
        <p:spPr>
          <a:xfrm>
            <a:off x="7856090" y="5550742"/>
            <a:ext cx="1135510" cy="923330"/>
          </a:xfrm>
          <a:prstGeom prst="rect">
            <a:avLst/>
          </a:prstGeom>
          <a:noFill/>
        </p:spPr>
        <p:txBody>
          <a:bodyPr wrap="square" rtlCol="0">
            <a:spAutoFit/>
          </a:bodyPr>
          <a:lstStyle/>
          <a:p>
            <a:r>
              <a:rPr lang="en-US" dirty="0" smtClean="0"/>
              <a:t>Public policy/outcomes</a:t>
            </a:r>
            <a:endParaRPr lang="en-US" dirty="0"/>
          </a:p>
        </p:txBody>
      </p:sp>
      <p:cxnSp>
        <p:nvCxnSpPr>
          <p:cNvPr id="11" name="Straight Connector 10"/>
          <p:cNvCxnSpPr/>
          <p:nvPr/>
        </p:nvCxnSpPr>
        <p:spPr>
          <a:xfrm rot="10800000" flipV="1">
            <a:off x="4935238" y="6051958"/>
            <a:ext cx="704088" cy="155448"/>
          </a:xfrm>
          <a:prstGeom prst="line">
            <a:avLst/>
          </a:prstGeom>
          <a:ln>
            <a:solidFill>
              <a:schemeClr val="tx1"/>
            </a:solidFill>
            <a:tailEnd type="triangle" w="lg"/>
          </a:ln>
        </p:spPr>
        <p:style>
          <a:lnRef idx="2">
            <a:schemeClr val="accent1"/>
          </a:lnRef>
          <a:fillRef idx="0">
            <a:schemeClr val="accent1"/>
          </a:fillRef>
          <a:effectRef idx="1">
            <a:schemeClr val="accent1"/>
          </a:effectRef>
          <a:fontRef idx="minor">
            <a:schemeClr val="tx1"/>
          </a:fontRef>
        </p:style>
      </p:cxnSp>
      <p:sp>
        <p:nvSpPr>
          <p:cNvPr id="15" name="TextBox 14"/>
          <p:cNvSpPr txBox="1"/>
          <p:nvPr/>
        </p:nvSpPr>
        <p:spPr>
          <a:xfrm>
            <a:off x="3933445" y="5823466"/>
            <a:ext cx="1353837" cy="923330"/>
          </a:xfrm>
          <a:prstGeom prst="rect">
            <a:avLst/>
          </a:prstGeom>
          <a:noFill/>
        </p:spPr>
        <p:txBody>
          <a:bodyPr wrap="square" rtlCol="0">
            <a:spAutoFit/>
          </a:bodyPr>
          <a:lstStyle/>
          <a:p>
            <a:r>
              <a:rPr lang="en-US" dirty="0" smtClean="0"/>
              <a:t>Competing interest groups</a:t>
            </a: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t>Pluralism, pt. 2</a:t>
            </a:r>
            <a:endParaRPr lang="en-US" dirty="0"/>
          </a:p>
        </p:txBody>
      </p:sp>
      <p:sp>
        <p:nvSpPr>
          <p:cNvPr id="3" name="Content Placeholder 2"/>
          <p:cNvSpPr>
            <a:spLocks noGrp="1"/>
          </p:cNvSpPr>
          <p:nvPr>
            <p:ph idx="1"/>
          </p:nvPr>
        </p:nvSpPr>
        <p:spPr>
          <a:xfrm>
            <a:off x="0" y="762000"/>
            <a:ext cx="9144000" cy="6096000"/>
          </a:xfrm>
        </p:spPr>
        <p:txBody>
          <a:bodyPr>
            <a:normAutofit fontScale="55000" lnSpcReduction="20000"/>
          </a:bodyPr>
          <a:lstStyle/>
          <a:p>
            <a:r>
              <a:rPr lang="en-US" b="1" dirty="0" smtClean="0"/>
              <a:t>Significance:</a:t>
            </a:r>
            <a:endParaRPr lang="en-US" dirty="0" smtClean="0"/>
          </a:p>
          <a:p>
            <a:pPr lvl="2"/>
            <a:r>
              <a:rPr lang="en-US" dirty="0" smtClean="0"/>
              <a:t>Post WWII</a:t>
            </a:r>
          </a:p>
          <a:p>
            <a:pPr lvl="3"/>
            <a:r>
              <a:rPr lang="en-US" dirty="0" smtClean="0"/>
              <a:t>After WWII, political science took on the task of developing an approach to politics that would explain the realities of modern politics and, at the same time, </a:t>
            </a:r>
            <a:r>
              <a:rPr lang="en-US" b="1" dirty="0" smtClean="0"/>
              <a:t>preserve the idea of the superiority of a democratic system</a:t>
            </a:r>
          </a:p>
          <a:p>
            <a:pPr lvl="3"/>
            <a:r>
              <a:rPr lang="en-US" dirty="0" smtClean="0"/>
              <a:t>Pluralist theory is strongly influenced by liberalism</a:t>
            </a:r>
          </a:p>
          <a:p>
            <a:pPr lvl="2"/>
            <a:r>
              <a:rPr lang="en-US" dirty="0" smtClean="0"/>
              <a:t>Adapts political theory to modern society</a:t>
            </a:r>
          </a:p>
          <a:p>
            <a:pPr lvl="3"/>
            <a:r>
              <a:rPr lang="en-US" dirty="0" smtClean="0"/>
              <a:t>Political theory argues that, although the individual remained the key actor in democratic politics, the sheer size and complexity of modern society had long ago ruled out a democratic politics revolving around the informed and active democratic citizen. Instead, pluralists see it as competing interest groups.</a:t>
            </a:r>
          </a:p>
          <a:p>
            <a:pPr lvl="3"/>
            <a:r>
              <a:rPr lang="en-US" dirty="0" smtClean="0"/>
              <a:t>Modern society (in pluralist society) is far too complex and the society too large to nurture the direct political participation of everyone in the political process</a:t>
            </a:r>
          </a:p>
          <a:p>
            <a:pPr lvl="2"/>
            <a:r>
              <a:rPr lang="en-US" dirty="0" smtClean="0"/>
              <a:t>Post-WII motivations and commitments of pluralist theory</a:t>
            </a:r>
          </a:p>
          <a:p>
            <a:pPr lvl="3"/>
            <a:r>
              <a:rPr lang="en-US" dirty="0" smtClean="0"/>
              <a:t>Committed to promoting the idea that both the democratic citizen and the democratic system, although somewhat modified, were alive and well in post-war America</a:t>
            </a:r>
          </a:p>
          <a:p>
            <a:pPr lvl="4"/>
            <a:r>
              <a:rPr lang="en-US" dirty="0" smtClean="0"/>
              <a:t>The take-home message of pluralism: democracy is a system of governance that could and should be emulated in countries emerging from the rubble of fascism and WWII, as well as in new countries recently released from the bonds of European colonialism in the 1950s and 60s.</a:t>
            </a:r>
          </a:p>
          <a:p>
            <a:pPr lvl="2"/>
            <a:r>
              <a:rPr lang="en-US" dirty="0" smtClean="0"/>
              <a:t>Role of the state</a:t>
            </a:r>
          </a:p>
          <a:p>
            <a:pPr lvl="3"/>
            <a:r>
              <a:rPr lang="en-US" dirty="0" smtClean="0"/>
              <a:t>As important as it was for citizens to express their interests by joining groups, the state was not predisposed to favor one group over another (supposedly)</a:t>
            </a:r>
          </a:p>
          <a:p>
            <a:pPr lvl="3"/>
            <a:r>
              <a:rPr lang="en-US" dirty="0" smtClean="0"/>
              <a:t>Pluralists view state as neutral, no groups has inherent power over another</a:t>
            </a:r>
          </a:p>
          <a:p>
            <a:pPr lvl="2"/>
            <a:r>
              <a:rPr lang="en-US" dirty="0" smtClean="0"/>
              <a:t>Defined strength of democracy as being ‘on the ground’ (in clubs, groups, communities)</a:t>
            </a:r>
          </a:p>
          <a:p>
            <a:pPr lvl="3"/>
            <a:r>
              <a:rPr lang="en-US" dirty="0" smtClean="0"/>
              <a:t>Defined democracy in a way that would be a powerful preventative to the rise of totalitarianism</a:t>
            </a:r>
          </a:p>
          <a:p>
            <a:pPr lvl="2"/>
            <a:r>
              <a:rPr lang="en-US" dirty="0" smtClean="0"/>
              <a:t>Opposite (kind of) of elitism</a:t>
            </a:r>
          </a:p>
          <a:p>
            <a:pPr lvl="2"/>
            <a:r>
              <a:rPr lang="en-US" dirty="0" smtClean="0"/>
              <a:t>Criticism of pluralism:</a:t>
            </a:r>
          </a:p>
          <a:p>
            <a:pPr lvl="3"/>
            <a:r>
              <a:rPr lang="en-US" dirty="0" smtClean="0"/>
              <a:t>E.E. Schattschneider (American political scientists, liberal thinker)</a:t>
            </a:r>
          </a:p>
          <a:p>
            <a:pPr lvl="4"/>
            <a:r>
              <a:rPr lang="en-US" dirty="0" smtClean="0"/>
              <a:t>Criticized pluralism for exaggerating nature/extent of group membership in the USA</a:t>
            </a:r>
          </a:p>
          <a:p>
            <a:pPr lvl="5"/>
            <a:r>
              <a:rPr lang="en-US" dirty="0" smtClean="0"/>
              <a:t>Most groups are from the middle class</a:t>
            </a:r>
          </a:p>
          <a:p>
            <a:pPr lvl="5"/>
            <a:r>
              <a:rPr lang="en-US" dirty="0" smtClean="0"/>
              <a:t>Most groups rarely engaged with politics</a:t>
            </a:r>
          </a:p>
          <a:p>
            <a:pPr lvl="4"/>
            <a:r>
              <a:rPr lang="en-US" dirty="0" smtClean="0"/>
              <a:t>Criticized the depiction of the state as neutral and not-self-interested, and the idea that the playground is fair</a:t>
            </a:r>
          </a:p>
          <a:p>
            <a:pPr lvl="5"/>
            <a:r>
              <a:rPr lang="en-US" dirty="0" smtClean="0"/>
              <a:t>Schattschneider pointed out that the state/political institution are NOT neutral</a:t>
            </a:r>
          </a:p>
          <a:p>
            <a:pPr lvl="6"/>
            <a:r>
              <a:rPr lang="en-US" dirty="0" smtClean="0"/>
              <a:t>mobilization of bias – systematic favoring of selective groups (wealthy, educated, dominant racial, or religious group) </a:t>
            </a:r>
          </a:p>
          <a:p>
            <a:pPr lvl="3"/>
            <a:endParaRPr lang="en-US" dirty="0" smtClean="0"/>
          </a:p>
          <a:p>
            <a:pPr lvl="3"/>
            <a:endParaRPr lang="en-US" dirty="0" smtClean="0"/>
          </a:p>
          <a:p>
            <a:pPr lvl="3"/>
            <a:endParaRPr lang="en-US" dirty="0" smtClean="0"/>
          </a:p>
          <a:p>
            <a:pPr lvl="3"/>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t>Institutionalism, pt. 1</a:t>
            </a:r>
            <a:endParaRPr lang="en-US" dirty="0"/>
          </a:p>
        </p:txBody>
      </p:sp>
      <p:sp>
        <p:nvSpPr>
          <p:cNvPr id="3" name="Content Placeholder 2"/>
          <p:cNvSpPr>
            <a:spLocks noGrp="1"/>
          </p:cNvSpPr>
          <p:nvPr>
            <p:ph idx="1"/>
          </p:nvPr>
        </p:nvSpPr>
        <p:spPr>
          <a:xfrm>
            <a:off x="0" y="1143000"/>
            <a:ext cx="9144000" cy="5715000"/>
          </a:xfrm>
        </p:spPr>
        <p:txBody>
          <a:bodyPr>
            <a:noAutofit/>
          </a:bodyPr>
          <a:lstStyle/>
          <a:p>
            <a:r>
              <a:rPr lang="en-US" sz="2000" b="1" dirty="0" smtClean="0"/>
              <a:t>Definition:</a:t>
            </a:r>
            <a:endParaRPr lang="en-US" sz="2000" dirty="0" smtClean="0"/>
          </a:p>
          <a:p>
            <a:pPr lvl="1"/>
            <a:r>
              <a:rPr lang="en-US" sz="1800" dirty="0" smtClean="0"/>
              <a:t>Institutionalism (general) </a:t>
            </a:r>
          </a:p>
          <a:p>
            <a:pPr lvl="2"/>
            <a:r>
              <a:rPr lang="en-US" sz="1600" dirty="0" smtClean="0"/>
              <a:t>Study of things that are clearly and obviously part of the politics sphere (e.g. elections or congress)</a:t>
            </a:r>
          </a:p>
          <a:p>
            <a:pPr lvl="1"/>
            <a:r>
              <a:rPr lang="en-US" sz="1800" dirty="0" smtClean="0"/>
              <a:t>Legal institutionalism</a:t>
            </a:r>
          </a:p>
          <a:p>
            <a:pPr lvl="2"/>
            <a:r>
              <a:rPr lang="en-US" sz="1600" dirty="0" smtClean="0"/>
              <a:t>An approach to politics that emphasizes the centrality of formal procedures, constitutions, and institutions</a:t>
            </a:r>
          </a:p>
          <a:p>
            <a:pPr lvl="2"/>
            <a:r>
              <a:rPr lang="en-US" sz="1600" dirty="0" smtClean="0"/>
              <a:t>Political texts that took the legal-institutionalist approach would focus on the differences between:</a:t>
            </a:r>
          </a:p>
          <a:p>
            <a:pPr lvl="3"/>
            <a:r>
              <a:rPr lang="en-US" sz="1400" dirty="0" smtClean="0"/>
              <a:t>Parliamentary vs. congressional systems</a:t>
            </a:r>
          </a:p>
          <a:p>
            <a:pPr lvl="3"/>
            <a:r>
              <a:rPr lang="en-US" sz="1400" dirty="0" smtClean="0"/>
              <a:t>Federal vs. unitary systems</a:t>
            </a:r>
          </a:p>
          <a:p>
            <a:pPr lvl="3"/>
            <a:r>
              <a:rPr lang="en-US" sz="1400" dirty="0" smtClean="0"/>
              <a:t>Separation of power vs. fusion of power</a:t>
            </a:r>
          </a:p>
          <a:p>
            <a:pPr lvl="3"/>
            <a:r>
              <a:rPr lang="en-US" sz="1400" dirty="0" smtClean="0"/>
              <a:t>Written vs. unwritten constitutions</a:t>
            </a:r>
          </a:p>
          <a:p>
            <a:pPr lvl="3"/>
            <a:r>
              <a:rPr lang="en-US" sz="1400" dirty="0" smtClean="0"/>
              <a:t>A.V. Dicey – Classic example of a legal institutionalist</a:t>
            </a:r>
          </a:p>
          <a:p>
            <a:pPr lvl="4"/>
            <a:r>
              <a:rPr lang="en-US" sz="1400" dirty="0" smtClean="0"/>
              <a:t>Wrote the class </a:t>
            </a:r>
            <a:r>
              <a:rPr lang="en-US" sz="1400" i="1" dirty="0" smtClean="0"/>
              <a:t>An Introduction to the Study of the Law of the Constitution</a:t>
            </a:r>
            <a:r>
              <a:rPr lang="en-US" sz="1400" dirty="0" smtClean="0"/>
              <a:t>, first published in 1908</a:t>
            </a: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Institutionalism, pt. 2</a:t>
            </a:r>
            <a:endParaRPr lang="en-US" dirty="0"/>
          </a:p>
        </p:txBody>
      </p:sp>
      <p:sp>
        <p:nvSpPr>
          <p:cNvPr id="3" name="Content Placeholder 2"/>
          <p:cNvSpPr>
            <a:spLocks noGrp="1"/>
          </p:cNvSpPr>
          <p:nvPr>
            <p:ph idx="1"/>
          </p:nvPr>
        </p:nvSpPr>
        <p:spPr>
          <a:xfrm>
            <a:off x="0" y="1143000"/>
            <a:ext cx="9144000" cy="5715000"/>
          </a:xfrm>
        </p:spPr>
        <p:txBody>
          <a:bodyPr>
            <a:normAutofit/>
          </a:bodyPr>
          <a:lstStyle/>
          <a:p>
            <a:r>
              <a:rPr lang="en-US" sz="2595" b="1" dirty="0" smtClean="0"/>
              <a:t>Definition, pt. 2:</a:t>
            </a:r>
            <a:endParaRPr lang="en-US" sz="2595" dirty="0" smtClean="0"/>
          </a:p>
          <a:p>
            <a:pPr lvl="1"/>
            <a:r>
              <a:rPr lang="en-US" sz="1600" dirty="0" smtClean="0"/>
              <a:t>Triggers of neo-institutionalism</a:t>
            </a:r>
          </a:p>
          <a:p>
            <a:pPr lvl="2"/>
            <a:r>
              <a:rPr lang="en-US" sz="1400" dirty="0" smtClean="0"/>
              <a:t>The events leading up to WWII </a:t>
            </a:r>
          </a:p>
          <a:p>
            <a:pPr lvl="3"/>
            <a:r>
              <a:rPr lang="en-US" sz="1200" dirty="0" smtClean="0"/>
              <a:t>The events leading up to WWII created doubts that the institutionalist approach actually explained how politics worked (at least according to the ways legal-institutionlists argued they did)</a:t>
            </a:r>
          </a:p>
          <a:p>
            <a:pPr lvl="3"/>
            <a:r>
              <a:rPr lang="en-US" sz="1200" dirty="0" smtClean="0"/>
              <a:t>“For example, the horrors of Nazi Germany could not be predicted or explained by studying its constitution. How could the politics of a modern industrial country with a history of constitutionalism take such a turn?” </a:t>
            </a:r>
            <a:r>
              <a:rPr lang="en-US" sz="1200" dirty="0" err="1" smtClean="0">
                <a:sym typeface="Wingdings"/>
              </a:rPr>
              <a:t></a:t>
            </a:r>
            <a:r>
              <a:rPr lang="en-US" sz="1200" dirty="0" smtClean="0">
                <a:sym typeface="Wingdings"/>
              </a:rPr>
              <a:t> Institutional approach could provide no answers to these questions, which led to the birth to neo-institutionalism</a:t>
            </a:r>
          </a:p>
          <a:p>
            <a:pPr lvl="2"/>
            <a:r>
              <a:rPr lang="en-US" sz="1400" dirty="0" smtClean="0">
                <a:sym typeface="Wingdings"/>
              </a:rPr>
              <a:t>Advances in scientific polling &amp; statistics – Post WWII</a:t>
            </a:r>
          </a:p>
          <a:p>
            <a:pPr lvl="3"/>
            <a:r>
              <a:rPr lang="en-US" sz="1200" dirty="0" smtClean="0">
                <a:sym typeface="Wingdings"/>
              </a:rPr>
              <a:t>Also created doubts about whether liberal democracy worked in the way institutionalists thought they worked</a:t>
            </a:r>
          </a:p>
          <a:p>
            <a:pPr lvl="4"/>
            <a:r>
              <a:rPr lang="en-US" sz="1200" dirty="0" smtClean="0">
                <a:sym typeface="Wingdings"/>
              </a:rPr>
              <a:t>Assumptions of institutionalists:</a:t>
            </a:r>
          </a:p>
          <a:p>
            <a:pPr lvl="5"/>
            <a:r>
              <a:rPr lang="en-US" sz="1200" dirty="0" smtClean="0">
                <a:sym typeface="Wingdings"/>
              </a:rPr>
              <a:t>Citizens behave according to the prescriptions of democratic theory</a:t>
            </a:r>
          </a:p>
          <a:p>
            <a:pPr lvl="5"/>
            <a:r>
              <a:rPr lang="en-US" sz="1200" dirty="0" smtClean="0">
                <a:sym typeface="Wingdings"/>
              </a:rPr>
              <a:t>Citizens were active and informed , could identify and prioritize the political choices offered to them at election time</a:t>
            </a:r>
          </a:p>
          <a:p>
            <a:pPr lvl="5"/>
            <a:r>
              <a:rPr lang="en-US" sz="1200" dirty="0" smtClean="0">
                <a:sym typeface="Wingdings"/>
              </a:rPr>
              <a:t>Voted based on educated decisions</a:t>
            </a:r>
          </a:p>
          <a:p>
            <a:pPr lvl="4"/>
            <a:r>
              <a:rPr lang="en-US" sz="1200" dirty="0" smtClean="0">
                <a:sym typeface="Wingdings"/>
              </a:rPr>
              <a:t>What opinion polls actually showed:</a:t>
            </a:r>
          </a:p>
          <a:p>
            <a:pPr lvl="5"/>
            <a:r>
              <a:rPr lang="en-US" sz="1200" dirty="0" smtClean="0">
                <a:sym typeface="Wingdings"/>
              </a:rPr>
              <a:t>Most citizens did not pay attention to politics</a:t>
            </a:r>
          </a:p>
          <a:p>
            <a:pPr lvl="5"/>
            <a:r>
              <a:rPr lang="en-US" sz="1200" dirty="0" smtClean="0">
                <a:sym typeface="Wingdings"/>
              </a:rPr>
              <a:t>Even fewer citizens were active in political parties and other political organizations</a:t>
            </a:r>
          </a:p>
          <a:p>
            <a:pPr lvl="5"/>
            <a:r>
              <a:rPr lang="en-US" sz="1200" dirty="0" smtClean="0">
                <a:sym typeface="Wingdings"/>
              </a:rPr>
              <a:t>Most citizens had trouble distinguishing between the political right and the political left</a:t>
            </a:r>
          </a:p>
          <a:p>
            <a:pPr lvl="5"/>
            <a:r>
              <a:rPr lang="en-US" sz="1200" dirty="0" smtClean="0">
                <a:sym typeface="Wingdings"/>
              </a:rPr>
              <a:t>Most citizens did not understand the implications of particular policy choices</a:t>
            </a:r>
          </a:p>
          <a:p>
            <a:pPr lvl="1"/>
            <a:r>
              <a:rPr lang="en-US" sz="1600" dirty="0" smtClean="0"/>
              <a:t> Neo-institutionalism</a:t>
            </a:r>
          </a:p>
          <a:p>
            <a:pPr lvl="2"/>
            <a:r>
              <a:rPr lang="en-US" sz="1400" dirty="0" smtClean="0"/>
              <a:t>More sociological approach to studying institutions, in that it’s an approach that explores the way the structure of an institution impacts the behavior of the people in it, and how political institutions impact policy outcomes</a:t>
            </a:r>
          </a:p>
          <a:p>
            <a:pPr lvl="1">
              <a:buNone/>
            </a:pPr>
            <a:endParaRPr lang="en-US" b="1" dirty="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Institutionalism, pt. 3</a:t>
            </a:r>
            <a:endParaRPr lang="en-US" dirty="0"/>
          </a:p>
        </p:txBody>
      </p:sp>
      <p:sp>
        <p:nvSpPr>
          <p:cNvPr id="3" name="Content Placeholder 2"/>
          <p:cNvSpPr>
            <a:spLocks noGrp="1"/>
          </p:cNvSpPr>
          <p:nvPr>
            <p:ph idx="1"/>
          </p:nvPr>
        </p:nvSpPr>
        <p:spPr>
          <a:xfrm>
            <a:off x="0" y="990600"/>
            <a:ext cx="9144000" cy="5867400"/>
          </a:xfrm>
        </p:spPr>
        <p:txBody>
          <a:bodyPr>
            <a:normAutofit fontScale="47500" lnSpcReduction="20000"/>
          </a:bodyPr>
          <a:lstStyle/>
          <a:p>
            <a:r>
              <a:rPr lang="en-US" sz="3789" b="1" dirty="0" smtClean="0"/>
              <a:t>Significance:</a:t>
            </a:r>
          </a:p>
          <a:p>
            <a:r>
              <a:rPr lang="en-US" sz="3789" dirty="0" smtClean="0"/>
              <a:t>Institutionalism/Legal institutionalism in general</a:t>
            </a:r>
          </a:p>
          <a:p>
            <a:pPr lvl="1"/>
            <a:r>
              <a:rPr lang="en-US" sz="3368" dirty="0" smtClean="0"/>
              <a:t>Early political scientists ‘largely understood their task as explaining those things obviously contained within the political sphere’</a:t>
            </a:r>
          </a:p>
          <a:p>
            <a:pPr lvl="2"/>
            <a:r>
              <a:rPr lang="en-US" sz="2947" dirty="0" smtClean="0"/>
              <a:t>Laws</a:t>
            </a:r>
          </a:p>
          <a:p>
            <a:pPr lvl="2"/>
            <a:r>
              <a:rPr lang="en-US" sz="2947" dirty="0" smtClean="0"/>
              <a:t>Political institutions</a:t>
            </a:r>
          </a:p>
          <a:p>
            <a:pPr lvl="2"/>
            <a:r>
              <a:rPr lang="en-US" sz="2947" dirty="0" smtClean="0"/>
              <a:t>Formal political processes</a:t>
            </a:r>
          </a:p>
          <a:p>
            <a:pPr lvl="1"/>
            <a:r>
              <a:rPr lang="en-US" sz="3368" dirty="0" smtClean="0"/>
              <a:t>Provided descriptive and comparative analyses of different kinds of political systems and institutional infrastructures and, for the most part, applauded the superiority of the liberal democratic state</a:t>
            </a:r>
          </a:p>
          <a:p>
            <a:r>
              <a:rPr lang="en-US" sz="3789" dirty="0" smtClean="0"/>
              <a:t>Neo-institutionalism</a:t>
            </a:r>
          </a:p>
          <a:p>
            <a:pPr lvl="1"/>
            <a:r>
              <a:rPr lang="en-US" sz="3368" dirty="0" smtClean="0"/>
              <a:t>Acknowledged un-institutionalized nature of power in politics</a:t>
            </a:r>
          </a:p>
          <a:p>
            <a:pPr lvl="1"/>
            <a:r>
              <a:rPr lang="en-US" sz="3368" dirty="0" smtClean="0"/>
              <a:t>The mismatch between political theory and political behavior encouraged political scientists, overwhelmingly located in the US, to rethink the relationship between society and state</a:t>
            </a:r>
          </a:p>
          <a:p>
            <a:pPr lvl="1"/>
            <a:r>
              <a:rPr lang="en-US" sz="3368" dirty="0" smtClean="0"/>
              <a:t>What neo-institutionalist studies have shown:</a:t>
            </a:r>
          </a:p>
          <a:p>
            <a:pPr lvl="2"/>
            <a:r>
              <a:rPr lang="en-US" sz="2947" dirty="0" smtClean="0"/>
              <a:t>Political institutions can affect policy outcomes quite independently of other political factors, such as national histories, political ideologies, and political actors</a:t>
            </a:r>
          </a:p>
          <a:p>
            <a:pPr lvl="3"/>
            <a:r>
              <a:rPr lang="en-US" sz="2316" dirty="0" smtClean="0"/>
              <a:t>Examples</a:t>
            </a:r>
          </a:p>
          <a:p>
            <a:pPr lvl="4"/>
            <a:r>
              <a:rPr lang="en-US" sz="2316" dirty="0" smtClean="0"/>
              <a:t>recent studies have shown that that the way we organize elections can have indirect impacts on policy outcomes</a:t>
            </a:r>
          </a:p>
          <a:p>
            <a:pPr lvl="4"/>
            <a:r>
              <a:rPr lang="en-US" sz="2316" dirty="0" smtClean="0"/>
              <a:t>Cuts to social programs have been less pronounced in countries with proportional representation electoral systems as opposed to plurality systems</a:t>
            </a:r>
          </a:p>
          <a:p>
            <a:pPr lvl="1"/>
            <a:r>
              <a:rPr lang="en-US" sz="3368" dirty="0" smtClean="0"/>
              <a:t>The ideas and policy frameworks that operate within a political institution are also very important</a:t>
            </a:r>
          </a:p>
          <a:p>
            <a:pPr lvl="2"/>
            <a:r>
              <a:rPr lang="en-US" sz="2947" dirty="0" smtClean="0"/>
              <a:t>Policy communities (academics and bureaucrats) who share similar perspectives on policy problems often have more impact on the policy than elected officials do</a:t>
            </a:r>
          </a:p>
          <a:p>
            <a:pPr lvl="3"/>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Treaty of Westphalia</a:t>
            </a:r>
            <a:endParaRPr lang="en-US" dirty="0"/>
          </a:p>
        </p:txBody>
      </p:sp>
      <p:sp>
        <p:nvSpPr>
          <p:cNvPr id="3" name="Content Placeholder 2"/>
          <p:cNvSpPr>
            <a:spLocks noGrp="1"/>
          </p:cNvSpPr>
          <p:nvPr>
            <p:ph idx="1"/>
          </p:nvPr>
        </p:nvSpPr>
        <p:spPr>
          <a:xfrm>
            <a:off x="0" y="1143000"/>
            <a:ext cx="9144000" cy="5715000"/>
          </a:xfrm>
        </p:spPr>
        <p:txBody>
          <a:bodyPr>
            <a:normAutofit fontScale="62500" lnSpcReduction="20000"/>
          </a:bodyPr>
          <a:lstStyle/>
          <a:p>
            <a:r>
              <a:rPr lang="en-US" b="1" dirty="0" smtClean="0"/>
              <a:t>Definition:</a:t>
            </a:r>
          </a:p>
          <a:p>
            <a:pPr lvl="1"/>
            <a:r>
              <a:rPr lang="en-US" dirty="0" smtClean="0"/>
              <a:t>Treaty of Westphalia signed in 1648</a:t>
            </a:r>
          </a:p>
          <a:p>
            <a:pPr lvl="1"/>
            <a:r>
              <a:rPr lang="en-US" dirty="0" smtClean="0"/>
              <a:t>End of Holy Roman Empire</a:t>
            </a:r>
          </a:p>
          <a:p>
            <a:pPr lvl="1"/>
            <a:r>
              <a:rPr lang="en-US" dirty="0" smtClean="0"/>
              <a:t>Brought an end to the Thirty Years’ War (the first pan-European war)</a:t>
            </a:r>
          </a:p>
          <a:p>
            <a:pPr lvl="1"/>
            <a:r>
              <a:rPr lang="en-US" dirty="0" smtClean="0"/>
              <a:t>Also, the end to 150 years of religious &amp; territorial conflict</a:t>
            </a:r>
          </a:p>
          <a:p>
            <a:pPr lvl="1"/>
            <a:r>
              <a:rPr lang="en-US" dirty="0" smtClean="0"/>
              <a:t>The Treaty was:</a:t>
            </a:r>
          </a:p>
          <a:p>
            <a:pPr lvl="2"/>
            <a:r>
              <a:rPr lang="en-US" dirty="0" smtClean="0"/>
              <a:t>An agreement to cease hostilities</a:t>
            </a:r>
          </a:p>
          <a:p>
            <a:pPr lvl="2"/>
            <a:r>
              <a:rPr lang="en-US" dirty="0" smtClean="0"/>
              <a:t>A settlement reached to prevent further hostilities</a:t>
            </a:r>
          </a:p>
          <a:p>
            <a:r>
              <a:rPr lang="en-US" b="1" dirty="0" smtClean="0"/>
              <a:t>Significance:</a:t>
            </a:r>
            <a:endParaRPr lang="en-US" dirty="0" smtClean="0"/>
          </a:p>
          <a:p>
            <a:pPr lvl="1"/>
            <a:r>
              <a:rPr lang="en-US" dirty="0" smtClean="0"/>
              <a:t>Laid the foundation of:</a:t>
            </a:r>
          </a:p>
          <a:p>
            <a:pPr lvl="2"/>
            <a:r>
              <a:rPr lang="en-US" dirty="0" smtClean="0"/>
              <a:t>Modern state</a:t>
            </a:r>
          </a:p>
          <a:p>
            <a:pPr lvl="2"/>
            <a:r>
              <a:rPr lang="en-US" dirty="0" smtClean="0"/>
              <a:t>Rules of interstate relations</a:t>
            </a:r>
          </a:p>
          <a:p>
            <a:pPr lvl="1"/>
            <a:r>
              <a:rPr lang="en-US" dirty="0" smtClean="0"/>
              <a:t>Three main contributions to modern state system:</a:t>
            </a:r>
          </a:p>
          <a:p>
            <a:pPr lvl="2"/>
            <a:r>
              <a:rPr lang="en-US" dirty="0" smtClean="0"/>
              <a:t>1. Recognition of primacy sovereignty</a:t>
            </a:r>
          </a:p>
          <a:p>
            <a:pPr lvl="3"/>
            <a:r>
              <a:rPr lang="en-US" dirty="0" smtClean="0"/>
              <a:t>Territorial authority</a:t>
            </a:r>
          </a:p>
          <a:p>
            <a:pPr lvl="3"/>
            <a:r>
              <a:rPr lang="en-US" dirty="0" smtClean="0"/>
              <a:t>Territorial integrity</a:t>
            </a:r>
          </a:p>
          <a:p>
            <a:pPr lvl="3"/>
            <a:r>
              <a:rPr lang="en-US" dirty="0" smtClean="0"/>
              <a:t>In the IR world, the state would be the absolute authority over it’s territory</a:t>
            </a:r>
          </a:p>
          <a:p>
            <a:pPr lvl="2"/>
            <a:r>
              <a:rPr lang="en-US" dirty="0" smtClean="0"/>
              <a:t>2. Emergence of international law based on treaties between sovereign countries</a:t>
            </a:r>
          </a:p>
          <a:p>
            <a:pPr lvl="3"/>
            <a:r>
              <a:rPr lang="en-US" dirty="0" smtClean="0"/>
              <a:t>All states are equal before the law</a:t>
            </a:r>
          </a:p>
          <a:p>
            <a:pPr lvl="2"/>
            <a:r>
              <a:rPr lang="en-US" dirty="0" smtClean="0"/>
              <a:t>3. Retention of war as a recognized instrument of IR</a:t>
            </a:r>
          </a:p>
          <a:p>
            <a:pPr lvl="3"/>
            <a:r>
              <a:rPr lang="en-US" dirty="0" smtClean="0"/>
              <a:t>War – the ultimate expression of sovereignty</a:t>
            </a:r>
          </a:p>
          <a:p>
            <a:pPr lvl="3"/>
            <a:endParaRPr lang="en-US" dirty="0" smtClean="0"/>
          </a:p>
          <a:p>
            <a:pPr lvl="3"/>
            <a:endParaRPr lang="en-US" dirty="0" smtClean="0"/>
          </a:p>
          <a:p>
            <a:pPr lvl="2">
              <a:buNone/>
            </a:pP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t>Branches &amp; Levels of State</a:t>
            </a:r>
            <a:endParaRPr lang="en-US" dirty="0"/>
          </a:p>
        </p:txBody>
      </p:sp>
      <p:sp>
        <p:nvSpPr>
          <p:cNvPr id="3" name="Content Placeholder 2"/>
          <p:cNvSpPr>
            <a:spLocks noGrp="1"/>
          </p:cNvSpPr>
          <p:nvPr>
            <p:ph idx="1"/>
          </p:nvPr>
        </p:nvSpPr>
        <p:spPr>
          <a:xfrm>
            <a:off x="228600" y="1447800"/>
            <a:ext cx="8686800" cy="5257800"/>
          </a:xfrm>
        </p:spPr>
        <p:txBody>
          <a:bodyPr>
            <a:normAutofit fontScale="62500" lnSpcReduction="20000"/>
          </a:bodyPr>
          <a:lstStyle/>
          <a:p>
            <a:r>
              <a:rPr lang="en-US" b="1" dirty="0" smtClean="0"/>
              <a:t>Branches of state</a:t>
            </a:r>
          </a:p>
          <a:p>
            <a:pPr lvl="1"/>
            <a:r>
              <a:rPr lang="en-US" dirty="0" smtClean="0"/>
              <a:t>Executive</a:t>
            </a:r>
          </a:p>
          <a:p>
            <a:pPr lvl="2"/>
            <a:r>
              <a:rPr lang="en-US" dirty="0" smtClean="0"/>
              <a:t>Enforces laws (and develops them) </a:t>
            </a:r>
          </a:p>
          <a:p>
            <a:pPr lvl="1"/>
            <a:r>
              <a:rPr lang="en-US" dirty="0" smtClean="0"/>
              <a:t>Legislative</a:t>
            </a:r>
          </a:p>
          <a:p>
            <a:pPr lvl="2"/>
            <a:r>
              <a:rPr lang="en-US" dirty="0" smtClean="0"/>
              <a:t>Makes laws &amp; passes them </a:t>
            </a:r>
          </a:p>
          <a:p>
            <a:pPr lvl="1"/>
            <a:r>
              <a:rPr lang="en-US" dirty="0" smtClean="0"/>
              <a:t>Judicial</a:t>
            </a:r>
          </a:p>
          <a:p>
            <a:pPr lvl="2"/>
            <a:r>
              <a:rPr lang="en-US" dirty="0" smtClean="0"/>
              <a:t>Interprets laws</a:t>
            </a:r>
          </a:p>
          <a:p>
            <a:pPr lvl="1"/>
            <a:r>
              <a:rPr lang="en-US" dirty="0" smtClean="0"/>
              <a:t>Modern state:</a:t>
            </a:r>
          </a:p>
          <a:p>
            <a:pPr lvl="2"/>
            <a:r>
              <a:rPr lang="en-US" dirty="0" smtClean="0"/>
              <a:t>The state is the apparatus of government; consisting of the legislative, executive and judicial branches of government and all institutions to which they delegate power.</a:t>
            </a:r>
          </a:p>
          <a:p>
            <a:r>
              <a:rPr lang="en-US" b="1" dirty="0" smtClean="0"/>
              <a:t>Levels of state</a:t>
            </a:r>
          </a:p>
          <a:p>
            <a:pPr lvl="1"/>
            <a:r>
              <a:rPr lang="en-US" dirty="0" smtClean="0"/>
              <a:t>Federal</a:t>
            </a:r>
          </a:p>
          <a:p>
            <a:pPr lvl="1"/>
            <a:r>
              <a:rPr lang="en-US" dirty="0" smtClean="0"/>
              <a:t>Provincial (CAN)/State (US)</a:t>
            </a:r>
          </a:p>
          <a:p>
            <a:pPr lvl="1"/>
            <a:r>
              <a:rPr lang="en-US" dirty="0" smtClean="0"/>
              <a:t>Municipal</a:t>
            </a:r>
          </a:p>
          <a:p>
            <a:r>
              <a:rPr lang="en-US" b="1" dirty="0" smtClean="0"/>
              <a:t>Significance:</a:t>
            </a:r>
          </a:p>
          <a:p>
            <a:pPr lvl="1"/>
            <a:r>
              <a:rPr lang="en-US" dirty="0" smtClean="0"/>
              <a:t>Distribution of power (part of modern constitution; one principle of modern constitution is balance of powers) – the other principle is rule of law – these branches and levels are meant to protect these principles</a:t>
            </a:r>
          </a:p>
          <a:p>
            <a:pPr lvl="1"/>
            <a:endParaRPr lang="en-US" dirty="0" smtClean="0"/>
          </a:p>
          <a:p>
            <a:pPr lvl="1"/>
            <a:endParaRPr lang="en-US" dirty="0" smtClean="0"/>
          </a:p>
          <a:p>
            <a:pPr lvl="1"/>
            <a:endParaRPr lang="en-US" dirty="0" smtClean="0"/>
          </a:p>
          <a:p>
            <a:pPr lvl="1"/>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Liberal Democracy</a:t>
            </a:r>
            <a:endParaRPr lang="en-US" dirty="0"/>
          </a:p>
        </p:txBody>
      </p:sp>
      <p:sp>
        <p:nvSpPr>
          <p:cNvPr id="3" name="Content Placeholder 2"/>
          <p:cNvSpPr>
            <a:spLocks noGrp="1"/>
          </p:cNvSpPr>
          <p:nvPr>
            <p:ph idx="1"/>
          </p:nvPr>
        </p:nvSpPr>
        <p:spPr>
          <a:xfrm>
            <a:off x="457200" y="1417638"/>
            <a:ext cx="8229600" cy="5257800"/>
          </a:xfrm>
        </p:spPr>
        <p:txBody>
          <a:bodyPr>
            <a:normAutofit fontScale="55000" lnSpcReduction="20000"/>
          </a:bodyPr>
          <a:lstStyle/>
          <a:p>
            <a:r>
              <a:rPr lang="en-US" b="1" dirty="0" smtClean="0"/>
              <a:t>Definition:</a:t>
            </a:r>
          </a:p>
          <a:p>
            <a:pPr lvl="1"/>
            <a:r>
              <a:rPr lang="en-US" dirty="0" smtClean="0"/>
              <a:t>A system of government in which citizens elect representatives in periodic elections</a:t>
            </a:r>
          </a:p>
          <a:p>
            <a:pPr lvl="1"/>
            <a:r>
              <a:rPr lang="en-US" dirty="0" smtClean="0"/>
              <a:t>When a new party is elected:</a:t>
            </a:r>
          </a:p>
          <a:p>
            <a:pPr lvl="2"/>
            <a:r>
              <a:rPr lang="en-US" dirty="0" smtClean="0"/>
              <a:t>Voters have chose to alter the leadership or policy orientation of the government by choosing a party that will take the state in a different direction</a:t>
            </a:r>
          </a:p>
          <a:p>
            <a:pPr lvl="1"/>
            <a:r>
              <a:rPr lang="en-US" dirty="0" smtClean="0"/>
              <a:t>What is altered/impacted by the voters:</a:t>
            </a:r>
          </a:p>
          <a:p>
            <a:pPr lvl="2"/>
            <a:r>
              <a:rPr lang="en-US" dirty="0" smtClean="0"/>
              <a:t>The people in the offices</a:t>
            </a:r>
          </a:p>
          <a:p>
            <a:pPr lvl="3"/>
            <a:r>
              <a:rPr lang="en-US" dirty="0" smtClean="0"/>
              <a:t>Leadership, policy orientation</a:t>
            </a:r>
          </a:p>
          <a:p>
            <a:pPr lvl="1"/>
            <a:r>
              <a:rPr lang="en-US" dirty="0" smtClean="0"/>
              <a:t>What is not altered/impacted by the voters:</a:t>
            </a:r>
          </a:p>
          <a:p>
            <a:pPr lvl="2"/>
            <a:r>
              <a:rPr lang="en-US" dirty="0" smtClean="0"/>
              <a:t>The offices, positions, institutions, constitution</a:t>
            </a:r>
          </a:p>
          <a:p>
            <a:pPr lvl="1"/>
            <a:r>
              <a:rPr lang="en-US" dirty="0" smtClean="0"/>
              <a:t>Characteristics of a liberal democracy:</a:t>
            </a:r>
          </a:p>
          <a:p>
            <a:pPr lvl="2"/>
            <a:r>
              <a:rPr lang="en-US" dirty="0" smtClean="0"/>
              <a:t>Operates under principles of liberalism</a:t>
            </a:r>
          </a:p>
          <a:p>
            <a:pPr lvl="2"/>
            <a:r>
              <a:rPr lang="en-US" dirty="0" smtClean="0"/>
              <a:t>Characterized by fair, free, and competitive elections between multiple and distinct political parties</a:t>
            </a:r>
          </a:p>
          <a:p>
            <a:pPr lvl="2"/>
            <a:r>
              <a:rPr lang="en-US" dirty="0" smtClean="0"/>
              <a:t>Separation of powers into different braches of government</a:t>
            </a:r>
          </a:p>
          <a:p>
            <a:pPr lvl="2"/>
            <a:r>
              <a:rPr lang="en-US" dirty="0" smtClean="0"/>
              <a:t>Rule of law</a:t>
            </a:r>
          </a:p>
          <a:p>
            <a:pPr lvl="2"/>
            <a:r>
              <a:rPr lang="en-US" dirty="0" smtClean="0"/>
              <a:t>Protection of human rights and civil liberties for all persons</a:t>
            </a:r>
          </a:p>
          <a:p>
            <a:pPr lvl="2"/>
            <a:r>
              <a:rPr lang="en-US" dirty="0" smtClean="0"/>
              <a:t>Written or unwritten constitution (usually)</a:t>
            </a:r>
          </a:p>
          <a:p>
            <a:r>
              <a:rPr lang="en-US" b="1" dirty="0" smtClean="0"/>
              <a:t>Significance:</a:t>
            </a:r>
          </a:p>
          <a:p>
            <a:pPr lvl="1"/>
            <a:r>
              <a:rPr lang="en-US" dirty="0" smtClean="0"/>
              <a:t>After a period of sustained expansion throughout the 20</a:t>
            </a:r>
            <a:r>
              <a:rPr lang="en-US" baseline="30000" dirty="0" smtClean="0"/>
              <a:t>th</a:t>
            </a:r>
            <a:r>
              <a:rPr lang="en-US" dirty="0" smtClean="0"/>
              <a:t> century, liberal democracy became the predominant political system in the world</a:t>
            </a:r>
          </a:p>
          <a:p>
            <a:pPr lvl="2"/>
            <a:endParaRPr lang="en-US" dirty="0" smtClean="0"/>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Night Watchman State, pt. 1</a:t>
            </a:r>
            <a:endParaRPr lang="en-US" dirty="0"/>
          </a:p>
        </p:txBody>
      </p:sp>
      <p:sp>
        <p:nvSpPr>
          <p:cNvPr id="3" name="Content Placeholder 2"/>
          <p:cNvSpPr>
            <a:spLocks noGrp="1"/>
          </p:cNvSpPr>
          <p:nvPr>
            <p:ph idx="1"/>
          </p:nvPr>
        </p:nvSpPr>
        <p:spPr>
          <a:xfrm>
            <a:off x="0" y="1295400"/>
            <a:ext cx="9144000" cy="5562600"/>
          </a:xfrm>
        </p:spPr>
        <p:txBody>
          <a:bodyPr>
            <a:normAutofit fontScale="70000" lnSpcReduction="20000"/>
          </a:bodyPr>
          <a:lstStyle/>
          <a:p>
            <a:r>
              <a:rPr lang="en-US" b="1" dirty="0" smtClean="0"/>
              <a:t>Definition:</a:t>
            </a:r>
          </a:p>
          <a:p>
            <a:pPr lvl="1"/>
            <a:r>
              <a:rPr lang="en-US" dirty="0" smtClean="0"/>
              <a:t>A liberal democratic state form that has been implemented in Western liberal democracies in the past two centuries, along with other state forms</a:t>
            </a:r>
          </a:p>
          <a:p>
            <a:pPr lvl="1"/>
            <a:r>
              <a:rPr lang="en-US" dirty="0" smtClean="0"/>
              <a:t>Background to the Night Watchman State:</a:t>
            </a:r>
          </a:p>
          <a:p>
            <a:pPr lvl="2"/>
            <a:r>
              <a:rPr lang="en-US" dirty="0" smtClean="0"/>
              <a:t>Britain’s industrial revolution in the nineteenth and early twentieth century</a:t>
            </a:r>
          </a:p>
          <a:p>
            <a:pPr lvl="2"/>
            <a:r>
              <a:rPr lang="en-US" dirty="0" smtClean="0"/>
              <a:t>Participation in elections and the holding of public office limited to property owners</a:t>
            </a:r>
          </a:p>
          <a:p>
            <a:pPr lvl="2"/>
            <a:r>
              <a:rPr lang="en-US" dirty="0" smtClean="0"/>
              <a:t>Little compulsion to consider workers (majority)</a:t>
            </a:r>
          </a:p>
          <a:p>
            <a:pPr lvl="2"/>
            <a:r>
              <a:rPr lang="en-US" dirty="0" smtClean="0"/>
              <a:t>Unprecedented level of technological development, goods increasing at an astounding rate</a:t>
            </a:r>
          </a:p>
          <a:p>
            <a:pPr lvl="2"/>
            <a:r>
              <a:rPr lang="en-US" dirty="0" smtClean="0"/>
              <a:t>Agents and </a:t>
            </a:r>
            <a:r>
              <a:rPr lang="en-US" dirty="0" err="1" smtClean="0"/>
              <a:t>gov</a:t>
            </a:r>
            <a:r>
              <a:rPr lang="en-US" dirty="0" smtClean="0"/>
              <a:t>. reps were part-time politicians and full-time business men</a:t>
            </a:r>
          </a:p>
          <a:p>
            <a:pPr lvl="1"/>
            <a:r>
              <a:rPr lang="en-US" dirty="0" smtClean="0"/>
              <a:t>Goal of this state form:</a:t>
            </a:r>
          </a:p>
          <a:p>
            <a:pPr lvl="2"/>
            <a:r>
              <a:rPr lang="en-US" dirty="0" smtClean="0"/>
              <a:t>Facilitating economic growth, primarily by allowing the market to function in as unencumbered a fashion as possible</a:t>
            </a:r>
          </a:p>
          <a:p>
            <a:pPr lvl="1"/>
            <a:r>
              <a:rPr lang="en-US" dirty="0" smtClean="0"/>
              <a:t>Method of implementing this goal:</a:t>
            </a:r>
          </a:p>
          <a:p>
            <a:pPr lvl="2"/>
            <a:r>
              <a:rPr lang="en-US" dirty="0" smtClean="0"/>
              <a:t>Intervening as little as possible in the economy while upholding the laws of property, contract, weight and measurement, and the criminal code.</a:t>
            </a:r>
          </a:p>
          <a:p>
            <a:pPr lvl="1"/>
            <a:r>
              <a:rPr lang="en-US" dirty="0" smtClean="0"/>
              <a:t>Minimalist state, passive state, </a:t>
            </a:r>
            <a:r>
              <a:rPr lang="en-US" i="1" dirty="0" smtClean="0"/>
              <a:t>laissez-faire</a:t>
            </a:r>
            <a:endParaRPr lang="en-US" dirty="0" smtClean="0"/>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Night Watchman State, pt. 2</a:t>
            </a:r>
            <a:endParaRPr lang="en-US" dirty="0"/>
          </a:p>
        </p:txBody>
      </p:sp>
      <p:sp>
        <p:nvSpPr>
          <p:cNvPr id="3" name="Content Placeholder 2"/>
          <p:cNvSpPr>
            <a:spLocks noGrp="1"/>
          </p:cNvSpPr>
          <p:nvPr>
            <p:ph idx="1"/>
          </p:nvPr>
        </p:nvSpPr>
        <p:spPr>
          <a:xfrm>
            <a:off x="0" y="1417638"/>
            <a:ext cx="9144000" cy="5440362"/>
          </a:xfrm>
        </p:spPr>
        <p:txBody>
          <a:bodyPr>
            <a:normAutofit fontScale="55000" lnSpcReduction="20000"/>
          </a:bodyPr>
          <a:lstStyle/>
          <a:p>
            <a:r>
              <a:rPr lang="en-US" b="1" dirty="0" smtClean="0"/>
              <a:t>Significance:</a:t>
            </a:r>
          </a:p>
          <a:p>
            <a:pPr lvl="1"/>
            <a:r>
              <a:rPr lang="en-US" dirty="0" smtClean="0"/>
              <a:t>Impact of the Night Watchman State on the majority of population (workers):</a:t>
            </a:r>
          </a:p>
          <a:p>
            <a:pPr lvl="2"/>
            <a:r>
              <a:rPr lang="en-US" dirty="0" smtClean="0"/>
              <a:t>State appeared passive, but its affects on the majority were profound</a:t>
            </a:r>
          </a:p>
          <a:p>
            <a:pPr lvl="3"/>
            <a:r>
              <a:rPr lang="en-US" dirty="0" smtClean="0"/>
              <a:t>No regulation of working conditions or working hours</a:t>
            </a:r>
          </a:p>
          <a:p>
            <a:pPr lvl="3"/>
            <a:r>
              <a:rPr lang="en-US" dirty="0" smtClean="0"/>
              <a:t>Poor Laws</a:t>
            </a:r>
          </a:p>
          <a:p>
            <a:pPr lvl="4"/>
            <a:r>
              <a:rPr lang="en-US" dirty="0" smtClean="0"/>
              <a:t>Made unemployment even less bearable than working in horrible conditions/dangerous environments</a:t>
            </a:r>
          </a:p>
          <a:p>
            <a:pPr lvl="2"/>
            <a:r>
              <a:rPr lang="en-US" dirty="0" smtClean="0"/>
              <a:t>While appearing passive, the state’s failure to protect its workers had horrible consequences for them in terms of health and independence</a:t>
            </a:r>
          </a:p>
          <a:p>
            <a:pPr lvl="2"/>
            <a:r>
              <a:rPr lang="en-US" dirty="0" smtClean="0"/>
              <a:t>Business owners were the only ones, basically, who enjoyed great personal liberty</a:t>
            </a:r>
          </a:p>
          <a:p>
            <a:pPr lvl="1"/>
            <a:r>
              <a:rPr lang="en-US" dirty="0" smtClean="0"/>
              <a:t>Long &amp; short term political &amp; economic implications:</a:t>
            </a:r>
          </a:p>
          <a:p>
            <a:pPr lvl="2"/>
            <a:r>
              <a:rPr lang="en-US" dirty="0" smtClean="0"/>
              <a:t>Minimalist approach to regulation of business and economy created distance between the rhetoric of equality, liberty, and solidarity that imbued the liberal democratic tradition vs. the reality of workers’ lives</a:t>
            </a:r>
          </a:p>
          <a:p>
            <a:pPr lvl="3"/>
            <a:r>
              <a:rPr lang="en-US" dirty="0" smtClean="0"/>
              <a:t>This distance could not be kept indefinitely – needed resolving</a:t>
            </a:r>
          </a:p>
          <a:p>
            <a:pPr lvl="2"/>
            <a:r>
              <a:rPr lang="en-US" dirty="0" smtClean="0"/>
              <a:t>Kept becoming more clear that purposes of capitalism were actually being somewhat undermined by minimalist state because:</a:t>
            </a:r>
          </a:p>
          <a:p>
            <a:pPr lvl="3"/>
            <a:r>
              <a:rPr lang="en-US" dirty="0" smtClean="0"/>
              <a:t>Workers were becoming debilitated in factories, so would no longer be able to work</a:t>
            </a:r>
          </a:p>
          <a:p>
            <a:pPr lvl="2"/>
            <a:r>
              <a:rPr lang="en-US" dirty="0" smtClean="0"/>
              <a:t>Negative possibilities:</a:t>
            </a:r>
          </a:p>
          <a:p>
            <a:pPr lvl="3"/>
            <a:r>
              <a:rPr lang="en-US" dirty="0" smtClean="0"/>
              <a:t>Run out of workers OR</a:t>
            </a:r>
          </a:p>
          <a:p>
            <a:pPr lvl="3"/>
            <a:r>
              <a:rPr lang="en-US" dirty="0" smtClean="0"/>
              <a:t>Workers riot against businesses, or, even worse, the state</a:t>
            </a:r>
          </a:p>
          <a:p>
            <a:pPr lvl="2"/>
            <a:r>
              <a:rPr lang="en-US" dirty="0" smtClean="0"/>
              <a:t>Governments increasing pressured, at the time, to broaden the electorate on the basis of the contribution that non-property-holders (workers) were making to the economy</a:t>
            </a:r>
          </a:p>
          <a:p>
            <a:pPr lvl="3"/>
            <a:r>
              <a:rPr lang="en-US" dirty="0" smtClean="0"/>
              <a:t>Politicians compelled to address the demands of workers as well as owners in order to be re-elected</a:t>
            </a:r>
          </a:p>
          <a:p>
            <a:pPr lvl="1"/>
            <a:r>
              <a:rPr lang="en-US" dirty="0" smtClean="0"/>
              <a:t>Justification for Marx’s criticisms of capitalism:</a:t>
            </a:r>
          </a:p>
          <a:p>
            <a:pPr lvl="2"/>
            <a:r>
              <a:rPr lang="en-US" dirty="0" smtClean="0"/>
              <a:t>“It is not surprising that Marx, writing in the mid-nineteenth century during Britain’s industrial revolution, would assert that the state was nothing more than “an executive committee of the whole bourgeoisie.” He was arguing that the state operated solely in the interests of capital.”</a:t>
            </a:r>
          </a:p>
          <a:p>
            <a:endParaRPr lang="en-US" dirty="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Welfare State, pt. 1</a:t>
            </a:r>
            <a:endParaRPr lang="en-US" dirty="0"/>
          </a:p>
        </p:txBody>
      </p:sp>
      <p:sp>
        <p:nvSpPr>
          <p:cNvPr id="3" name="Content Placeholder 2"/>
          <p:cNvSpPr>
            <a:spLocks noGrp="1"/>
          </p:cNvSpPr>
          <p:nvPr>
            <p:ph idx="1"/>
          </p:nvPr>
        </p:nvSpPr>
        <p:spPr>
          <a:xfrm>
            <a:off x="0" y="1417638"/>
            <a:ext cx="8686800" cy="5029200"/>
          </a:xfrm>
        </p:spPr>
        <p:txBody>
          <a:bodyPr>
            <a:normAutofit fontScale="77500" lnSpcReduction="20000"/>
          </a:bodyPr>
          <a:lstStyle/>
          <a:p>
            <a:r>
              <a:rPr lang="en-US" b="1" dirty="0" smtClean="0"/>
              <a:t>Definition:</a:t>
            </a:r>
            <a:endParaRPr lang="en-US" dirty="0" smtClean="0"/>
          </a:p>
          <a:p>
            <a:pPr lvl="1"/>
            <a:r>
              <a:rPr lang="en-US" dirty="0" smtClean="0"/>
              <a:t>Background/origin for welfare state: </a:t>
            </a:r>
            <a:r>
              <a:rPr lang="en-US" dirty="0" err="1" smtClean="0">
                <a:sym typeface="Wingdings"/>
              </a:rPr>
              <a:t></a:t>
            </a:r>
            <a:r>
              <a:rPr lang="en-US" dirty="0" smtClean="0">
                <a:sym typeface="Wingdings"/>
              </a:rPr>
              <a:t> move to significance section</a:t>
            </a:r>
            <a:endParaRPr lang="en-US" dirty="0" smtClean="0"/>
          </a:p>
          <a:p>
            <a:pPr lvl="2"/>
            <a:r>
              <a:rPr lang="en-US" dirty="0" smtClean="0"/>
              <a:t>Great Depression</a:t>
            </a:r>
          </a:p>
          <a:p>
            <a:pPr lvl="2"/>
            <a:r>
              <a:rPr lang="en-US" dirty="0" smtClean="0"/>
              <a:t>1929 collapse of the stock market </a:t>
            </a:r>
          </a:p>
          <a:p>
            <a:pPr lvl="2"/>
            <a:r>
              <a:rPr lang="en-US" dirty="0" smtClean="0"/>
              <a:t>Unemployment that could no longer be ignored or blamed on ‘unworthiness’ of the workers</a:t>
            </a:r>
          </a:p>
          <a:p>
            <a:pPr lvl="3"/>
            <a:r>
              <a:rPr lang="en-US" dirty="0" smtClean="0"/>
              <a:t>Some interventionist action on the part of the state HAD to be taken in order to salvage the massive problems</a:t>
            </a:r>
          </a:p>
          <a:p>
            <a:pPr lvl="4"/>
            <a:r>
              <a:rPr lang="en-US" dirty="0" smtClean="0"/>
              <a:t>Help population</a:t>
            </a:r>
          </a:p>
          <a:p>
            <a:pPr lvl="4"/>
            <a:r>
              <a:rPr lang="en-US" dirty="0" smtClean="0"/>
              <a:t>Salvage failing capitalist economy</a:t>
            </a:r>
          </a:p>
          <a:p>
            <a:pPr lvl="1"/>
            <a:r>
              <a:rPr lang="en-US" dirty="0" smtClean="0"/>
              <a:t>Consequences of 1929/origins of welfare state:</a:t>
            </a:r>
          </a:p>
          <a:p>
            <a:pPr lvl="2"/>
            <a:r>
              <a:rPr lang="en-US" dirty="0" smtClean="0"/>
              <a:t>Beginning of implementation of:</a:t>
            </a:r>
          </a:p>
          <a:p>
            <a:pPr lvl="4"/>
            <a:r>
              <a:rPr lang="en-US" dirty="0" smtClean="0"/>
              <a:t>In the beginning, these initiatives were only tentative</a:t>
            </a:r>
          </a:p>
          <a:p>
            <a:pPr lvl="4"/>
            <a:r>
              <a:rPr lang="en-US" dirty="0" smtClean="0"/>
              <a:t>Most policies and programs more elaborated/developed AFTER WWII </a:t>
            </a:r>
          </a:p>
          <a:p>
            <a:pPr lvl="3"/>
            <a:r>
              <a:rPr lang="en-US" dirty="0" smtClean="0"/>
              <a:t>Social welfare programs</a:t>
            </a:r>
          </a:p>
          <a:p>
            <a:pPr lvl="3"/>
            <a:r>
              <a:rPr lang="en-US" dirty="0" smtClean="0"/>
              <a:t>Unemployment insurance programs</a:t>
            </a:r>
          </a:p>
          <a:p>
            <a:pPr lvl="3"/>
            <a:r>
              <a:rPr lang="en-US" dirty="0" smtClean="0"/>
              <a:t>Legislation facilitating workplace organization of trade unions</a:t>
            </a:r>
          </a:p>
          <a:p>
            <a:pPr lvl="3"/>
            <a:endParaRPr lang="en-US" dirty="0" smtClean="0"/>
          </a:p>
          <a:p>
            <a:pPr lvl="3"/>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Welfare State, pt. 2</a:t>
            </a:r>
            <a:endParaRPr lang="en-US" dirty="0"/>
          </a:p>
        </p:txBody>
      </p:sp>
      <p:sp>
        <p:nvSpPr>
          <p:cNvPr id="3" name="Content Placeholder 2"/>
          <p:cNvSpPr>
            <a:spLocks noGrp="1"/>
          </p:cNvSpPr>
          <p:nvPr>
            <p:ph idx="1"/>
          </p:nvPr>
        </p:nvSpPr>
        <p:spPr/>
        <p:txBody>
          <a:bodyPr>
            <a:normAutofit/>
          </a:bodyPr>
          <a:lstStyle/>
          <a:p>
            <a:r>
              <a:rPr lang="en-US" b="1" dirty="0" smtClean="0"/>
              <a:t>Definition, cont’d:</a:t>
            </a:r>
            <a:endParaRPr lang="en-US" dirty="0" smtClean="0"/>
          </a:p>
          <a:p>
            <a:pPr lvl="1"/>
            <a:r>
              <a:rPr lang="en-US" dirty="0" smtClean="0"/>
              <a:t>Post WWII causes of full-fledged welfare states:</a:t>
            </a:r>
          </a:p>
          <a:p>
            <a:pPr lvl="2"/>
            <a:r>
              <a:rPr lang="en-US" dirty="0" smtClean="0"/>
              <a:t>War’s devastating effect on economy and civilians</a:t>
            </a:r>
          </a:p>
          <a:p>
            <a:pPr lvl="3"/>
            <a:r>
              <a:rPr lang="en-US" dirty="0" smtClean="0"/>
              <a:t>Catalyzed rethinking of state’s role in society</a:t>
            </a:r>
          </a:p>
          <a:p>
            <a:pPr lvl="4"/>
            <a:r>
              <a:rPr lang="en-US" dirty="0" smtClean="0"/>
              <a:t>Need of more interventionist state to rebuild war-ruined countries</a:t>
            </a:r>
          </a:p>
          <a:p>
            <a:pPr lvl="2"/>
            <a:r>
              <a:rPr lang="en-US" dirty="0" smtClean="0"/>
              <a:t>Enfranchisement of virtually the entire adult population of Western countries</a:t>
            </a:r>
          </a:p>
          <a:p>
            <a:pPr lvl="3"/>
            <a:r>
              <a:rPr lang="en-US" dirty="0" smtClean="0"/>
              <a:t>Broader range of population would have to be considered in the decision making process (not just white property-owning men)</a:t>
            </a:r>
          </a:p>
          <a:p>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en-US" dirty="0" smtClean="0"/>
              <a:t>Welfare State, pt. 3</a:t>
            </a:r>
            <a:endParaRPr lang="en-US" dirty="0"/>
          </a:p>
        </p:txBody>
      </p:sp>
      <p:sp>
        <p:nvSpPr>
          <p:cNvPr id="3" name="Content Placeholder 2"/>
          <p:cNvSpPr>
            <a:spLocks noGrp="1"/>
          </p:cNvSpPr>
          <p:nvPr>
            <p:ph idx="1"/>
          </p:nvPr>
        </p:nvSpPr>
        <p:spPr>
          <a:xfrm>
            <a:off x="0" y="914400"/>
            <a:ext cx="9144000" cy="5943600"/>
          </a:xfrm>
        </p:spPr>
        <p:txBody>
          <a:bodyPr>
            <a:normAutofit fontScale="77500" lnSpcReduction="20000"/>
          </a:bodyPr>
          <a:lstStyle/>
          <a:p>
            <a:r>
              <a:rPr lang="en-US" sz="4500" b="1" dirty="0" smtClean="0"/>
              <a:t>Definition, cont’d:</a:t>
            </a:r>
          </a:p>
          <a:p>
            <a:pPr lvl="1"/>
            <a:r>
              <a:rPr lang="en-US" sz="3500" dirty="0" smtClean="0"/>
              <a:t>Characteristics of post-WWII Welfare state</a:t>
            </a:r>
          </a:p>
          <a:p>
            <a:pPr lvl="2"/>
            <a:r>
              <a:rPr lang="en-US" sz="2750" dirty="0" smtClean="0"/>
              <a:t>Goal: prevent economic dislocation of this magnitude (Great Depression) in the future and deal with current economic problems</a:t>
            </a:r>
          </a:p>
          <a:p>
            <a:pPr lvl="2"/>
            <a:r>
              <a:rPr lang="en-US" sz="2750" dirty="0" smtClean="0"/>
              <a:t>Methods:</a:t>
            </a:r>
          </a:p>
          <a:p>
            <a:pPr lvl="3"/>
            <a:r>
              <a:rPr lang="en-US" sz="2750" dirty="0" smtClean="0"/>
              <a:t>Regulation of economy</a:t>
            </a:r>
          </a:p>
          <a:p>
            <a:pPr lvl="4"/>
            <a:r>
              <a:rPr lang="en-US" sz="2750" dirty="0" smtClean="0"/>
              <a:t>Mechanisms for regulating the economy: </a:t>
            </a:r>
          </a:p>
          <a:p>
            <a:pPr lvl="5"/>
            <a:r>
              <a:rPr lang="en-US" sz="2750" dirty="0" smtClean="0"/>
              <a:t>Taxing</a:t>
            </a:r>
          </a:p>
          <a:p>
            <a:pPr lvl="5"/>
            <a:r>
              <a:rPr lang="en-US" sz="2750" dirty="0" smtClean="0"/>
              <a:t>Spending</a:t>
            </a:r>
          </a:p>
          <a:p>
            <a:pPr lvl="5"/>
            <a:r>
              <a:rPr lang="en-US" sz="2750" dirty="0" smtClean="0"/>
              <a:t>New fiscal policies</a:t>
            </a:r>
          </a:p>
          <a:p>
            <a:pPr lvl="6"/>
            <a:r>
              <a:rPr lang="en-US" sz="2750" dirty="0" smtClean="0"/>
              <a:t>Based on Keynesian economics</a:t>
            </a:r>
          </a:p>
          <a:p>
            <a:pPr lvl="7"/>
            <a:r>
              <a:rPr lang="en-US" sz="2750" dirty="0" smtClean="0"/>
              <a:t>Goal: balance out boom-and-bust cycles of capitalist economies</a:t>
            </a:r>
          </a:p>
          <a:p>
            <a:pPr lvl="7"/>
            <a:r>
              <a:rPr lang="en-US" sz="2750" dirty="0" smtClean="0"/>
              <a:t>Method: Rather than a passive government or deregulation, promote state intervention using fiscal and monetary policy instruments</a:t>
            </a:r>
          </a:p>
          <a:p>
            <a:pPr lvl="6">
              <a:buNone/>
            </a:pPr>
            <a:endParaRPr lang="en-US" dirty="0" smtClean="0"/>
          </a:p>
          <a:p>
            <a:pPr lvl="6"/>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t>Welfare State, pt. 4</a:t>
            </a:r>
            <a:endParaRPr lang="en-US" dirty="0"/>
          </a:p>
        </p:txBody>
      </p:sp>
      <p:sp>
        <p:nvSpPr>
          <p:cNvPr id="3" name="Content Placeholder 2"/>
          <p:cNvSpPr>
            <a:spLocks noGrp="1"/>
          </p:cNvSpPr>
          <p:nvPr>
            <p:ph idx="1"/>
          </p:nvPr>
        </p:nvSpPr>
        <p:spPr>
          <a:xfrm>
            <a:off x="0" y="838200"/>
            <a:ext cx="9144000" cy="5867400"/>
          </a:xfrm>
        </p:spPr>
        <p:txBody>
          <a:bodyPr>
            <a:normAutofit fontScale="55000" lnSpcReduction="20000"/>
          </a:bodyPr>
          <a:lstStyle/>
          <a:p>
            <a:r>
              <a:rPr lang="en-US" b="1" dirty="0" smtClean="0"/>
              <a:t>Definition, cont’d:</a:t>
            </a:r>
          </a:p>
          <a:p>
            <a:pPr lvl="1"/>
            <a:r>
              <a:rPr lang="en-US" sz="3550" dirty="0" smtClean="0"/>
              <a:t>Practices:</a:t>
            </a:r>
          </a:p>
          <a:p>
            <a:pPr lvl="2"/>
            <a:r>
              <a:rPr lang="en-US" sz="3150" dirty="0" smtClean="0"/>
              <a:t>Governments would take advantage of their capacity to borrow money during times of economic downturn</a:t>
            </a:r>
          </a:p>
          <a:p>
            <a:pPr lvl="2"/>
            <a:r>
              <a:rPr lang="en-US" sz="3150" dirty="0" smtClean="0"/>
              <a:t>Governments would use surplus generated from booming times to inject funds into a struggling economy to offset economic deficit </a:t>
            </a:r>
            <a:r>
              <a:rPr lang="en-US" sz="3150" dirty="0" err="1" smtClean="0">
                <a:sym typeface="Wingdings"/>
              </a:rPr>
              <a:t></a:t>
            </a:r>
            <a:r>
              <a:rPr lang="en-US" sz="3150" dirty="0" smtClean="0">
                <a:sym typeface="Wingdings"/>
              </a:rPr>
              <a:t> leads to balanced budget in long term</a:t>
            </a:r>
          </a:p>
          <a:p>
            <a:pPr lvl="2"/>
            <a:r>
              <a:rPr lang="en-US" sz="3150" dirty="0" smtClean="0">
                <a:sym typeface="Wingdings"/>
              </a:rPr>
              <a:t>Make public work projects for the people</a:t>
            </a:r>
          </a:p>
          <a:p>
            <a:pPr lvl="4"/>
            <a:r>
              <a:rPr lang="en-US" sz="2750" dirty="0" smtClean="0">
                <a:sym typeface="Wingdings"/>
              </a:rPr>
              <a:t>These would help people to:</a:t>
            </a:r>
          </a:p>
          <a:p>
            <a:pPr lvl="5"/>
            <a:r>
              <a:rPr lang="en-US" sz="2750" dirty="0" smtClean="0">
                <a:sym typeface="Wingdings"/>
              </a:rPr>
              <a:t>Purchase goods</a:t>
            </a:r>
          </a:p>
          <a:p>
            <a:pPr lvl="5"/>
            <a:r>
              <a:rPr lang="en-US" sz="2750" dirty="0" smtClean="0">
                <a:sym typeface="Wingdings"/>
              </a:rPr>
              <a:t>Maintain demand</a:t>
            </a:r>
          </a:p>
          <a:p>
            <a:pPr lvl="5"/>
            <a:r>
              <a:rPr lang="en-US" sz="2750" dirty="0" smtClean="0">
                <a:sym typeface="Wingdings"/>
              </a:rPr>
              <a:t>Fuel production</a:t>
            </a:r>
          </a:p>
          <a:p>
            <a:pPr lvl="3"/>
            <a:r>
              <a:rPr lang="en-US" sz="2750" dirty="0" smtClean="0">
                <a:sym typeface="Wingdings"/>
              </a:rPr>
              <a:t>Bridge/road construction</a:t>
            </a:r>
          </a:p>
          <a:p>
            <a:pPr lvl="3"/>
            <a:r>
              <a:rPr lang="en-US" sz="2750" dirty="0" smtClean="0">
                <a:sym typeface="Wingdings"/>
              </a:rPr>
              <a:t>Public work initiatives</a:t>
            </a:r>
          </a:p>
          <a:p>
            <a:pPr lvl="3"/>
            <a:r>
              <a:rPr lang="en-US" sz="2750" dirty="0" smtClean="0">
                <a:sym typeface="Wingdings"/>
              </a:rPr>
              <a:t>Unemployment insurance</a:t>
            </a:r>
          </a:p>
          <a:p>
            <a:pPr lvl="3"/>
            <a:r>
              <a:rPr lang="en-US" sz="2750" dirty="0" smtClean="0">
                <a:sym typeface="Wingdings"/>
              </a:rPr>
              <a:t>Social assistance payments</a:t>
            </a:r>
          </a:p>
          <a:p>
            <a:pPr lvl="3"/>
            <a:r>
              <a:rPr lang="en-US" sz="2750" dirty="0" smtClean="0">
                <a:sym typeface="Wingdings"/>
              </a:rPr>
              <a:t>Public education</a:t>
            </a:r>
          </a:p>
          <a:p>
            <a:pPr lvl="3"/>
            <a:r>
              <a:rPr lang="en-US" sz="2750" dirty="0" smtClean="0">
                <a:sym typeface="Wingdings"/>
              </a:rPr>
              <a:t>Health care</a:t>
            </a:r>
          </a:p>
          <a:p>
            <a:pPr lvl="3"/>
            <a:r>
              <a:rPr lang="en-US" sz="2750" dirty="0" smtClean="0">
                <a:sym typeface="Wingdings"/>
              </a:rPr>
              <a:t>Child care</a:t>
            </a:r>
          </a:p>
          <a:p>
            <a:pPr lvl="3"/>
            <a:r>
              <a:rPr lang="en-US" sz="2750" dirty="0" smtClean="0">
                <a:sym typeface="Wingdings"/>
              </a:rPr>
              <a:t>Wage replacement programs</a:t>
            </a:r>
          </a:p>
          <a:p>
            <a:pPr lvl="4"/>
            <a:r>
              <a:rPr lang="en-US" sz="2750" dirty="0" smtClean="0">
                <a:sym typeface="Wingdings"/>
              </a:rPr>
              <a:t>Unemployment insurance</a:t>
            </a:r>
          </a:p>
          <a:p>
            <a:pPr lvl="4"/>
            <a:r>
              <a:rPr lang="en-US" sz="2750" dirty="0" smtClean="0">
                <a:sym typeface="Wingdings"/>
              </a:rPr>
              <a:t>Old age pensions</a:t>
            </a:r>
          </a:p>
          <a:p>
            <a:pPr lvl="4"/>
            <a:r>
              <a:rPr lang="en-US" sz="2750" dirty="0" smtClean="0">
                <a:sym typeface="Wingdings"/>
              </a:rPr>
              <a:t>Maternity benefits</a:t>
            </a:r>
          </a:p>
          <a:p>
            <a:pPr lvl="4"/>
            <a:r>
              <a:rPr lang="en-US" sz="2750" dirty="0" smtClean="0">
                <a:sym typeface="Wingdings"/>
              </a:rPr>
              <a:t>Social benefits</a:t>
            </a:r>
          </a:p>
          <a:p>
            <a:pPr lvl="1"/>
            <a:endParaRPr lang="en-US" dirty="0"/>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t>Welfare State, pt.5</a:t>
            </a:r>
            <a:endParaRPr lang="en-US" dirty="0"/>
          </a:p>
        </p:txBody>
      </p:sp>
      <p:sp>
        <p:nvSpPr>
          <p:cNvPr id="3" name="Content Placeholder 2"/>
          <p:cNvSpPr>
            <a:spLocks noGrp="1"/>
          </p:cNvSpPr>
          <p:nvPr>
            <p:ph idx="1"/>
          </p:nvPr>
        </p:nvSpPr>
        <p:spPr>
          <a:xfrm>
            <a:off x="0" y="762000"/>
            <a:ext cx="9144000" cy="6096000"/>
          </a:xfrm>
        </p:spPr>
        <p:txBody>
          <a:bodyPr>
            <a:normAutofit fontScale="55000" lnSpcReduction="20000"/>
          </a:bodyPr>
          <a:lstStyle/>
          <a:p>
            <a:r>
              <a:rPr lang="en-US" b="1" dirty="0" smtClean="0"/>
              <a:t>Significance:</a:t>
            </a:r>
          </a:p>
          <a:p>
            <a:pPr lvl="1"/>
            <a:r>
              <a:rPr lang="en-US" dirty="0" smtClean="0"/>
              <a:t>Shift from </a:t>
            </a:r>
            <a:r>
              <a:rPr lang="en-US" i="1" dirty="0" smtClean="0"/>
              <a:t>laissez faire</a:t>
            </a:r>
            <a:r>
              <a:rPr lang="en-US" dirty="0" smtClean="0"/>
              <a:t>, passive, Night Watchman state</a:t>
            </a:r>
          </a:p>
          <a:p>
            <a:pPr lvl="1"/>
            <a:r>
              <a:rPr lang="en-US" dirty="0" smtClean="0"/>
              <a:t>Intense need for government intervention</a:t>
            </a:r>
          </a:p>
          <a:p>
            <a:pPr lvl="1"/>
            <a:r>
              <a:rPr lang="en-US" dirty="0" smtClean="0"/>
              <a:t>Shift from economic policies that were from the singular point of view of more privileged business owners, to economic policies that attempted to address the needs of the majority of the population (workers, etc.) – in part due to the more universal enfranchisement</a:t>
            </a:r>
          </a:p>
          <a:p>
            <a:pPr lvl="2"/>
            <a:r>
              <a:rPr lang="en-US" dirty="0" smtClean="0"/>
              <a:t>Underlying presumptions of welfare state:</a:t>
            </a:r>
          </a:p>
          <a:p>
            <a:pPr lvl="3"/>
            <a:r>
              <a:rPr lang="en-US" dirty="0" smtClean="0"/>
              <a:t>All should be able to maintain equal standard of living (different from the goal of the night watchman state!)</a:t>
            </a:r>
          </a:p>
          <a:p>
            <a:pPr lvl="3"/>
            <a:r>
              <a:rPr lang="en-US" dirty="0" smtClean="0"/>
              <a:t>Equality of opportunity (not income)</a:t>
            </a:r>
          </a:p>
          <a:p>
            <a:pPr lvl="1"/>
            <a:r>
              <a:rPr lang="en-US" dirty="0" smtClean="0"/>
              <a:t>Pointed out issues in government’s welfare policies, some of which still exist:</a:t>
            </a:r>
          </a:p>
          <a:p>
            <a:pPr lvl="2"/>
            <a:r>
              <a:rPr lang="en-US" dirty="0" smtClean="0"/>
              <a:t>Policies favoured certain groups in the system</a:t>
            </a:r>
          </a:p>
          <a:p>
            <a:pPr lvl="3"/>
            <a:r>
              <a:rPr lang="en-US" dirty="0" smtClean="0"/>
              <a:t>Favoured white males and families</a:t>
            </a:r>
          </a:p>
          <a:p>
            <a:pPr lvl="3"/>
            <a:r>
              <a:rPr lang="en-US" dirty="0" smtClean="0"/>
              <a:t>This led to group struggle for:</a:t>
            </a:r>
          </a:p>
          <a:p>
            <a:pPr lvl="4"/>
            <a:r>
              <a:rPr lang="en-US" dirty="0" smtClean="0"/>
              <a:t>Women, Aboriginals, civil rights movement members, disabled, youth</a:t>
            </a:r>
          </a:p>
          <a:p>
            <a:pPr lvl="5"/>
            <a:r>
              <a:rPr lang="en-US" dirty="0" smtClean="0"/>
              <a:t>These groups demanded welfare and wanted their marginalization to be addressed</a:t>
            </a:r>
          </a:p>
          <a:p>
            <a:pPr lvl="6"/>
            <a:r>
              <a:rPr lang="en-US" dirty="0" smtClean="0"/>
              <a:t>Were perceived as a threat to the exclusive, hierarchical order </a:t>
            </a:r>
          </a:p>
          <a:p>
            <a:pPr lvl="1"/>
            <a:r>
              <a:rPr lang="en-US" dirty="0" smtClean="0"/>
              <a:t>Led to period of paternalism between social workers (part of the state) and civilians</a:t>
            </a:r>
          </a:p>
          <a:p>
            <a:pPr lvl="2"/>
            <a:r>
              <a:rPr lang="en-US" dirty="0" smtClean="0"/>
              <a:t>This caused welfare state to be criticized</a:t>
            </a:r>
          </a:p>
          <a:p>
            <a:pPr lvl="1"/>
            <a:r>
              <a:rPr lang="en-US" dirty="0" smtClean="0"/>
              <a:t>Other criticisms:</a:t>
            </a:r>
          </a:p>
          <a:p>
            <a:pPr lvl="2"/>
            <a:r>
              <a:rPr lang="en-US" dirty="0" smtClean="0"/>
              <a:t>Some believed that the broadening of the welfare state’s constituency was an unwarranted drain on increasingly limited resources</a:t>
            </a:r>
          </a:p>
          <a:p>
            <a:pPr lvl="3"/>
            <a:r>
              <a:rPr lang="en-US" dirty="0" smtClean="0"/>
              <a:t>Demand overload</a:t>
            </a:r>
          </a:p>
          <a:p>
            <a:pPr lvl="3"/>
            <a:r>
              <a:rPr lang="en-US" dirty="0" smtClean="0"/>
              <a:t>Crisis in governability</a:t>
            </a:r>
          </a:p>
          <a:p>
            <a:pPr lvl="2"/>
            <a:r>
              <a:rPr lang="en-US" dirty="0" smtClean="0"/>
              <a:t>Others though that welfare-related issues derailed the main goal of the government, which supposedly was to ensure the smooth functioning of the market</a:t>
            </a:r>
          </a:p>
          <a:p>
            <a:pPr lvl="1"/>
            <a:r>
              <a:rPr lang="en-US" dirty="0" smtClean="0"/>
              <a:t>Evolution of welfare state</a:t>
            </a:r>
          </a:p>
          <a:p>
            <a:pPr lvl="2"/>
            <a:r>
              <a:rPr lang="en-US" dirty="0" smtClean="0"/>
              <a:t>As criticisms of it intensified, welfare state underwent a crisis as officials in Western countries began to rethink it</a:t>
            </a:r>
          </a:p>
          <a:p>
            <a:pPr lvl="2"/>
            <a:r>
              <a:rPr lang="en-US" dirty="0" smtClean="0"/>
              <a:t>Evolution into neo-liberal state</a:t>
            </a:r>
          </a:p>
          <a:p>
            <a:pPr lvl="2"/>
            <a:r>
              <a:rPr lang="en-US" dirty="0" smtClean="0"/>
              <a:t>Some elements of Welfare state exist</a:t>
            </a:r>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Neo-liberal State, pt. 1</a:t>
            </a:r>
            <a:endParaRPr lang="en-US" dirty="0"/>
          </a:p>
        </p:txBody>
      </p:sp>
      <p:sp>
        <p:nvSpPr>
          <p:cNvPr id="3" name="Content Placeholder 2"/>
          <p:cNvSpPr>
            <a:spLocks noGrp="1"/>
          </p:cNvSpPr>
          <p:nvPr>
            <p:ph idx="1"/>
          </p:nvPr>
        </p:nvSpPr>
        <p:spPr/>
        <p:txBody>
          <a:bodyPr>
            <a:normAutofit fontScale="92500" lnSpcReduction="20000"/>
          </a:bodyPr>
          <a:lstStyle/>
          <a:p>
            <a:r>
              <a:rPr lang="en-US" b="1" dirty="0" smtClean="0"/>
              <a:t>Definition:</a:t>
            </a:r>
          </a:p>
          <a:p>
            <a:pPr lvl="1"/>
            <a:r>
              <a:rPr lang="en-US" dirty="0" smtClean="0"/>
              <a:t>Neo-liberal ideals:</a:t>
            </a:r>
          </a:p>
          <a:p>
            <a:pPr lvl="2"/>
            <a:r>
              <a:rPr lang="en-US" dirty="0" smtClean="0"/>
              <a:t>State has limited role:</a:t>
            </a:r>
          </a:p>
          <a:p>
            <a:pPr lvl="3"/>
            <a:r>
              <a:rPr lang="en-US" dirty="0" smtClean="0"/>
              <a:t>To maintain suitable conditions for economic growth</a:t>
            </a:r>
          </a:p>
          <a:p>
            <a:pPr lvl="3"/>
            <a:r>
              <a:rPr lang="en-US" dirty="0" smtClean="0"/>
              <a:t>State withdrawal</a:t>
            </a:r>
          </a:p>
          <a:p>
            <a:pPr lvl="4"/>
            <a:r>
              <a:rPr lang="en-US" dirty="0" smtClean="0"/>
              <a:t>Officialized through policy changes</a:t>
            </a:r>
          </a:p>
          <a:p>
            <a:pPr lvl="2"/>
            <a:r>
              <a:rPr lang="en-US" dirty="0" smtClean="0"/>
              <a:t>“Neo-liberals assert that the government should divest itself of those functions that impede the market; particularly those that consume the greatest share of tax revenue, as well as state functions that cause political controversy.”</a:t>
            </a:r>
          </a:p>
          <a:p>
            <a:pPr lvl="2"/>
            <a:r>
              <a:rPr lang="en-US" dirty="0" smtClean="0"/>
              <a:t>Other priorities in neo-liberal state:</a:t>
            </a:r>
          </a:p>
          <a:p>
            <a:pPr lvl="3"/>
            <a:r>
              <a:rPr lang="en-US" dirty="0" smtClean="0"/>
              <a:t>Mobility of capital</a:t>
            </a:r>
          </a:p>
          <a:p>
            <a:pPr lvl="3"/>
            <a:r>
              <a:rPr lang="en-US" dirty="0" smtClean="0"/>
              <a:t>Access to global market</a:t>
            </a:r>
          </a:p>
          <a:p>
            <a:pPr lvl="3"/>
            <a:endParaRPr lang="en-US" dirty="0" smtClean="0"/>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Neo-liberal State, pt. 2</a:t>
            </a:r>
            <a:endParaRPr lang="en-US" dirty="0"/>
          </a:p>
        </p:txBody>
      </p:sp>
      <p:sp>
        <p:nvSpPr>
          <p:cNvPr id="3" name="Content Placeholder 2"/>
          <p:cNvSpPr>
            <a:spLocks noGrp="1"/>
          </p:cNvSpPr>
          <p:nvPr>
            <p:ph idx="1"/>
          </p:nvPr>
        </p:nvSpPr>
        <p:spPr>
          <a:xfrm>
            <a:off x="228600" y="1143000"/>
            <a:ext cx="8915400" cy="5562600"/>
          </a:xfrm>
        </p:spPr>
        <p:txBody>
          <a:bodyPr>
            <a:normAutofit fontScale="70000" lnSpcReduction="20000"/>
          </a:bodyPr>
          <a:lstStyle/>
          <a:p>
            <a:r>
              <a:rPr lang="en-US" b="1" dirty="0" smtClean="0"/>
              <a:t>Significance:</a:t>
            </a:r>
          </a:p>
          <a:p>
            <a:pPr lvl="1"/>
            <a:r>
              <a:rPr lang="en-US" dirty="0" smtClean="0"/>
              <a:t>Causes of neo-liberal state:</a:t>
            </a:r>
          </a:p>
          <a:p>
            <a:pPr lvl="2"/>
            <a:r>
              <a:rPr lang="en-US" dirty="0" smtClean="0"/>
              <a:t>Decreasing popularity of demand-making on the state (more popular during peak of welfare state)</a:t>
            </a:r>
          </a:p>
          <a:p>
            <a:pPr lvl="2"/>
            <a:r>
              <a:rPr lang="en-US" dirty="0" smtClean="0"/>
              <a:t>People believed that the government had become too large and extended too far</a:t>
            </a:r>
          </a:p>
          <a:p>
            <a:pPr lvl="3"/>
            <a:r>
              <a:rPr lang="en-US" dirty="0" smtClean="0"/>
              <a:t>Also believed that this had horrible consequences for</a:t>
            </a:r>
          </a:p>
          <a:p>
            <a:pPr lvl="4"/>
            <a:r>
              <a:rPr lang="en-US" dirty="0" smtClean="0"/>
              <a:t>Market</a:t>
            </a:r>
          </a:p>
          <a:p>
            <a:pPr lvl="4"/>
            <a:r>
              <a:rPr lang="en-US" dirty="0" smtClean="0"/>
              <a:t>Individual freedom</a:t>
            </a:r>
          </a:p>
          <a:p>
            <a:pPr lvl="1"/>
            <a:r>
              <a:rPr lang="en-US" dirty="0" smtClean="0"/>
              <a:t>Power shifted from paternalistic state to informal networks</a:t>
            </a:r>
          </a:p>
          <a:p>
            <a:pPr lvl="2"/>
            <a:r>
              <a:rPr lang="en-US" dirty="0" smtClean="0"/>
              <a:t>Family, community, market</a:t>
            </a:r>
          </a:p>
          <a:p>
            <a:pPr lvl="2"/>
            <a:r>
              <a:rPr lang="en-US" dirty="0" smtClean="0"/>
              <a:t>Enforced by societal norms</a:t>
            </a:r>
          </a:p>
          <a:p>
            <a:pPr lvl="2"/>
            <a:r>
              <a:rPr lang="en-US" dirty="0" smtClean="0"/>
              <a:t>Some government interference</a:t>
            </a:r>
          </a:p>
          <a:p>
            <a:pPr lvl="1"/>
            <a:r>
              <a:rPr lang="en-US" dirty="0" smtClean="0"/>
              <a:t>Shift from federal power to local power</a:t>
            </a:r>
          </a:p>
          <a:p>
            <a:pPr lvl="2"/>
            <a:r>
              <a:rPr lang="en-US" dirty="0" smtClean="0"/>
              <a:t>“sub-national’’ governments are better place for political struggle, because smaller</a:t>
            </a:r>
          </a:p>
          <a:p>
            <a:pPr lvl="1"/>
            <a:r>
              <a:rPr lang="en-US" dirty="0" smtClean="0"/>
              <a:t>Different motivations from welfare state (from wanting welfare to wanting mobility of capital and access to global markets) led to reorientation of state structures to be more appealing to investors</a:t>
            </a:r>
          </a:p>
          <a:p>
            <a:pPr lvl="2">
              <a:buNone/>
            </a:pPr>
            <a:r>
              <a:rPr lang="en-US" dirty="0" smtClean="0"/>
              <a:t> </a:t>
            </a:r>
          </a:p>
          <a:p>
            <a:pPr lvl="1"/>
            <a:endParaRPr lang="en-US" dirty="0" smtClean="0"/>
          </a:p>
          <a:p>
            <a:pPr lvl="1"/>
            <a:endParaRPr lang="en-US" dirty="0" smtClean="0"/>
          </a:p>
          <a:p>
            <a:pPr lvl="1">
              <a:buNone/>
            </a:pPr>
            <a:endParaRPr lang="en-US" dirty="0"/>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Neo-liberal state, pt. 3</a:t>
            </a:r>
            <a:endParaRPr lang="en-US" dirty="0"/>
          </a:p>
        </p:txBody>
      </p:sp>
      <p:sp>
        <p:nvSpPr>
          <p:cNvPr id="3" name="Content Placeholder 2"/>
          <p:cNvSpPr>
            <a:spLocks noGrp="1"/>
          </p:cNvSpPr>
          <p:nvPr>
            <p:ph idx="1"/>
          </p:nvPr>
        </p:nvSpPr>
        <p:spPr/>
        <p:txBody>
          <a:bodyPr/>
          <a:lstStyle/>
          <a:p>
            <a:r>
              <a:rPr lang="en-US" b="1" dirty="0" smtClean="0"/>
              <a:t>Significance, cont’d:</a:t>
            </a:r>
          </a:p>
          <a:p>
            <a:pPr lvl="1"/>
            <a:r>
              <a:rPr lang="en-US" dirty="0" smtClean="0"/>
              <a:t>Economic priorities cause anti-spending state culture:</a:t>
            </a:r>
          </a:p>
          <a:p>
            <a:pPr lvl="1">
              <a:buNone/>
            </a:pPr>
            <a:endParaRPr lang="en-US" dirty="0"/>
          </a:p>
        </p:txBody>
      </p:sp>
      <p:graphicFrame>
        <p:nvGraphicFramePr>
          <p:cNvPr id="4" name="Table 3"/>
          <p:cNvGraphicFramePr>
            <a:graphicFrameLocks noGrp="1"/>
          </p:cNvGraphicFramePr>
          <p:nvPr/>
        </p:nvGraphicFramePr>
        <p:xfrm>
          <a:off x="762000" y="3261360"/>
          <a:ext cx="7696200" cy="3467100"/>
        </p:xfrm>
        <a:graphic>
          <a:graphicData uri="http://schemas.openxmlformats.org/drawingml/2006/table">
            <a:tbl>
              <a:tblPr firstRow="1" bandRow="1">
                <a:tableStyleId>{2D5ABB26-0587-4C30-8999-92F81FD0307C}</a:tableStyleId>
              </a:tblPr>
              <a:tblGrid>
                <a:gridCol w="3848100"/>
                <a:gridCol w="3848100"/>
              </a:tblGrid>
              <a:tr h="497840">
                <a:tc>
                  <a:txBody>
                    <a:bodyPr/>
                    <a:lstStyle/>
                    <a:p>
                      <a:r>
                        <a:rPr lang="en-US" u="sng" dirty="0" smtClean="0"/>
                        <a:t>Ideal</a:t>
                      </a:r>
                      <a:r>
                        <a:rPr lang="en-US" u="sng" baseline="0" dirty="0" smtClean="0"/>
                        <a:t> way/welfare priorities</a:t>
                      </a:r>
                      <a:endParaRPr lang="en-US" u="sng" dirty="0"/>
                    </a:p>
                  </a:txBody>
                  <a:tcPr/>
                </a:tc>
                <a:tc>
                  <a:txBody>
                    <a:bodyPr/>
                    <a:lstStyle/>
                    <a:p>
                      <a:r>
                        <a:rPr lang="en-US" u="sng" dirty="0" smtClean="0"/>
                        <a:t>Neo-liberal/anti-spending way</a:t>
                      </a:r>
                      <a:endParaRPr lang="en-US" u="sng" dirty="0"/>
                    </a:p>
                  </a:txBody>
                  <a:tcPr/>
                </a:tc>
              </a:tr>
              <a:tr h="497840">
                <a:tc>
                  <a:txBody>
                    <a:bodyPr/>
                    <a:lstStyle/>
                    <a:p>
                      <a:r>
                        <a:rPr lang="en-US" dirty="0" smtClean="0"/>
                        <a:t>Create highly educated and skilled workforce</a:t>
                      </a:r>
                    </a:p>
                  </a:txBody>
                  <a:tcPr/>
                </a:tc>
                <a:tc>
                  <a:txBody>
                    <a:bodyPr/>
                    <a:lstStyle/>
                    <a:p>
                      <a:r>
                        <a:rPr lang="en-US" dirty="0" smtClean="0"/>
                        <a:t>Low-wage work force</a:t>
                      </a:r>
                      <a:endParaRPr lang="en-US" dirty="0"/>
                    </a:p>
                  </a:txBody>
                  <a:tcPr/>
                </a:tc>
              </a:tr>
              <a:tr h="497840">
                <a:tc>
                  <a:txBody>
                    <a:bodyPr/>
                    <a:lstStyle/>
                    <a:p>
                      <a:r>
                        <a:rPr lang="en-US" dirty="0" smtClean="0"/>
                        <a:t>Work</a:t>
                      </a:r>
                      <a:r>
                        <a:rPr lang="en-US" baseline="0" dirty="0" smtClean="0"/>
                        <a:t> toward a healthy population (health care)</a:t>
                      </a:r>
                      <a:endParaRPr lang="en-US" dirty="0"/>
                    </a:p>
                  </a:txBody>
                  <a:tcPr/>
                </a:tc>
                <a:tc>
                  <a:txBody>
                    <a:bodyPr/>
                    <a:lstStyle/>
                    <a:p>
                      <a:endParaRPr lang="en-US" dirty="0"/>
                    </a:p>
                  </a:txBody>
                  <a:tcPr/>
                </a:tc>
              </a:tr>
              <a:tr h="497840">
                <a:tc>
                  <a:txBody>
                    <a:bodyPr/>
                    <a:lstStyle/>
                    <a:p>
                      <a:r>
                        <a:rPr lang="en-US" dirty="0" smtClean="0"/>
                        <a:t>Safe physical environments/working conditions</a:t>
                      </a:r>
                      <a:endParaRPr lang="en-US"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Minimum levels of regulation</a:t>
                      </a:r>
                    </a:p>
                    <a:p>
                      <a:endParaRPr lang="en-US" dirty="0"/>
                    </a:p>
                  </a:txBody>
                  <a:tcPr/>
                </a:tc>
              </a:tr>
              <a:tr h="497840">
                <a:tc>
                  <a:txBody>
                    <a:bodyPr/>
                    <a:lstStyle/>
                    <a:p>
                      <a:r>
                        <a:rPr lang="en-US" dirty="0" smtClean="0"/>
                        <a:t>Efficient and effective infrastructure</a:t>
                      </a:r>
                      <a:endParaRPr lang="en-US" dirty="0"/>
                    </a:p>
                  </a:txBody>
                  <a:tcPr/>
                </a:tc>
                <a:tc>
                  <a:txBody>
                    <a:bodyPr/>
                    <a:lstStyle/>
                    <a:p>
                      <a:endParaRPr lang="en-US"/>
                    </a:p>
                  </a:txBody>
                  <a:tcPr/>
                </a:tc>
              </a:tr>
              <a:tr h="497840">
                <a:tc>
                  <a:txBody>
                    <a:bodyPr/>
                    <a:lstStyle/>
                    <a:p>
                      <a:r>
                        <a:rPr lang="en-US" dirty="0" smtClean="0"/>
                        <a:t>High levels of public expenditure</a:t>
                      </a:r>
                      <a:endParaRPr lang="en-US"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Low taxes, esp.</a:t>
                      </a:r>
                      <a:r>
                        <a:rPr lang="en-US" baseline="0" dirty="0" smtClean="0"/>
                        <a:t> for corporate sector</a:t>
                      </a:r>
                      <a:endParaRPr lang="en-US" dirty="0" smtClean="0"/>
                    </a:p>
                    <a:p>
                      <a:endParaRPr lang="en-US" dirty="0"/>
                    </a:p>
                  </a:txBody>
                  <a:tcPr/>
                </a:tc>
              </a:tr>
            </a:tbl>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Neo-liberal state, pt. 4</a:t>
            </a:r>
            <a:endParaRPr lang="en-US" dirty="0"/>
          </a:p>
        </p:txBody>
      </p:sp>
      <p:sp>
        <p:nvSpPr>
          <p:cNvPr id="3" name="Content Placeholder 2"/>
          <p:cNvSpPr>
            <a:spLocks noGrp="1"/>
          </p:cNvSpPr>
          <p:nvPr>
            <p:ph idx="1"/>
          </p:nvPr>
        </p:nvSpPr>
        <p:spPr>
          <a:xfrm>
            <a:off x="457200" y="1600200"/>
            <a:ext cx="8229600" cy="5029200"/>
          </a:xfrm>
        </p:spPr>
        <p:txBody>
          <a:bodyPr>
            <a:normAutofit/>
          </a:bodyPr>
          <a:lstStyle/>
          <a:p>
            <a:r>
              <a:rPr lang="en-US" b="1" dirty="0" smtClean="0"/>
              <a:t>Significance, cont’d:</a:t>
            </a:r>
          </a:p>
          <a:p>
            <a:pPr lvl="1"/>
            <a:r>
              <a:rPr lang="en-US" dirty="0" smtClean="0"/>
              <a:t>Overall effects of neo-liberal state:</a:t>
            </a:r>
          </a:p>
          <a:p>
            <a:pPr lvl="2"/>
            <a:r>
              <a:rPr lang="en-US" dirty="0" smtClean="0"/>
              <a:t>Decrease in levels of public service</a:t>
            </a:r>
          </a:p>
          <a:p>
            <a:pPr lvl="2"/>
            <a:r>
              <a:rPr lang="en-US" dirty="0" smtClean="0"/>
              <a:t>Decrease in civic participation</a:t>
            </a:r>
          </a:p>
          <a:p>
            <a:pPr lvl="2"/>
            <a:r>
              <a:rPr lang="en-US" dirty="0" smtClean="0"/>
              <a:t>Increase in influence of finance and business sector on policy making</a:t>
            </a:r>
          </a:p>
          <a:p>
            <a:pPr lvl="3"/>
            <a:r>
              <a:rPr lang="en-US" dirty="0" smtClean="0"/>
              <a:t>Because of the prioritization of market and trade liberalization</a:t>
            </a:r>
          </a:p>
          <a:p>
            <a:pPr lvl="2"/>
            <a:r>
              <a:rPr lang="en-US" dirty="0" smtClean="0"/>
              <a:t>“The capacity of citizens to influence their national governments has been reduced, both in terms of opportunities and avenues of appeal and in terms of the social acceptability of organized dissent.”</a:t>
            </a:r>
            <a:endParaRPr lang="en-US" dirty="0"/>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Power, pt. 1</a:t>
            </a:r>
            <a:endParaRPr lang="en-US" dirty="0"/>
          </a:p>
        </p:txBody>
      </p:sp>
      <p:sp>
        <p:nvSpPr>
          <p:cNvPr id="3" name="Content Placeholder 2"/>
          <p:cNvSpPr>
            <a:spLocks noGrp="1"/>
          </p:cNvSpPr>
          <p:nvPr>
            <p:ph idx="1"/>
          </p:nvPr>
        </p:nvSpPr>
        <p:spPr>
          <a:xfrm>
            <a:off x="304800" y="990600"/>
            <a:ext cx="8534400" cy="5715000"/>
          </a:xfrm>
        </p:spPr>
        <p:txBody>
          <a:bodyPr>
            <a:normAutofit fontScale="62500" lnSpcReduction="20000"/>
          </a:bodyPr>
          <a:lstStyle/>
          <a:p>
            <a:r>
              <a:rPr lang="en-US" b="1" dirty="0" smtClean="0"/>
              <a:t>Definition:</a:t>
            </a:r>
          </a:p>
          <a:p>
            <a:pPr lvl="1"/>
            <a:r>
              <a:rPr lang="en-US" dirty="0" smtClean="0"/>
              <a:t>Power: A Preliminary Definition</a:t>
            </a:r>
          </a:p>
          <a:p>
            <a:pPr marL="1390650" lvl="2" indent="-533400"/>
            <a:r>
              <a:rPr lang="en-US" dirty="0" smtClean="0"/>
              <a:t>1. Origins: ‘</a:t>
            </a:r>
            <a:r>
              <a:rPr lang="en-US" dirty="0" err="1" smtClean="0"/>
              <a:t>pouvoir</a:t>
            </a:r>
            <a:r>
              <a:rPr lang="en-US" dirty="0" smtClean="0"/>
              <a:t>’ = to be able</a:t>
            </a:r>
          </a:p>
          <a:p>
            <a:pPr marL="1390650" lvl="2" indent="-533400"/>
            <a:r>
              <a:rPr lang="en-US" dirty="0" smtClean="0"/>
              <a:t>2. Three definitions (D.D. Raphael) :</a:t>
            </a:r>
          </a:p>
          <a:p>
            <a:pPr marL="1828800" lvl="3" indent="-457200"/>
            <a:r>
              <a:rPr lang="en-US" dirty="0" smtClean="0"/>
              <a:t>Ability to do something</a:t>
            </a:r>
          </a:p>
          <a:p>
            <a:pPr marL="1828800" lvl="3" indent="-457200"/>
            <a:r>
              <a:rPr lang="en-US" dirty="0" smtClean="0"/>
              <a:t>Ability to convince others to do something</a:t>
            </a:r>
          </a:p>
          <a:p>
            <a:pPr marL="1828800" lvl="3" indent="-457200"/>
            <a:r>
              <a:rPr lang="en-US" dirty="0" smtClean="0"/>
              <a:t>Ability to force others to do something</a:t>
            </a:r>
          </a:p>
          <a:p>
            <a:pPr marL="971550" lvl="1" indent="-457200"/>
            <a:r>
              <a:rPr lang="en-US" dirty="0" smtClean="0"/>
              <a:t>Defining power in the discipline of political science</a:t>
            </a:r>
          </a:p>
          <a:p>
            <a:pPr marL="1371600" lvl="2" indent="-457200"/>
            <a:r>
              <a:rPr lang="en-US" dirty="0" smtClean="0"/>
              <a:t>Little consensus on the meaning of power</a:t>
            </a:r>
          </a:p>
          <a:p>
            <a:pPr marL="1371600" lvl="2" indent="-457200"/>
            <a:r>
              <a:rPr lang="en-US" dirty="0" smtClean="0"/>
              <a:t>Literally dozens of definitions of political power</a:t>
            </a:r>
          </a:p>
          <a:p>
            <a:pPr marL="1371600" lvl="2" indent="-457200"/>
            <a:r>
              <a:rPr lang="en-US" dirty="0" smtClean="0"/>
              <a:t>At the most basic level, power is understood as ‘bringing about consequences’</a:t>
            </a:r>
          </a:p>
          <a:p>
            <a:pPr marL="1828800" lvl="3" indent="-457200"/>
            <a:r>
              <a:rPr lang="en-US" dirty="0" smtClean="0"/>
              <a:t>Ability to make things happen that would not happen otherwise</a:t>
            </a:r>
          </a:p>
          <a:p>
            <a:pPr marL="1371600" lvl="2" indent="-457200"/>
            <a:r>
              <a:rPr lang="en-US" dirty="0" smtClean="0"/>
              <a:t>Widespread disagreement on the fundamentals of power:</a:t>
            </a:r>
          </a:p>
          <a:p>
            <a:pPr marL="1828800" lvl="3" indent="-457200"/>
            <a:r>
              <a:rPr lang="en-US" dirty="0" smtClean="0"/>
              <a:t>How is it gained? How is it kept? Who benefits from it?</a:t>
            </a:r>
          </a:p>
          <a:p>
            <a:pPr marL="971550" lvl="1" indent="-457200"/>
            <a:r>
              <a:rPr lang="en-US" dirty="0" smtClean="0"/>
              <a:t>Different definitions of power (more of them):</a:t>
            </a:r>
          </a:p>
          <a:p>
            <a:pPr marL="1371600" lvl="2" indent="-457200"/>
            <a:r>
              <a:rPr lang="en-US" dirty="0" smtClean="0"/>
              <a:t>“Who does what to whom” – Vladimir Lenin</a:t>
            </a:r>
          </a:p>
          <a:p>
            <a:pPr marL="1371600" lvl="2" indent="-457200"/>
            <a:r>
              <a:rPr lang="en-US" dirty="0" smtClean="0"/>
              <a:t>“Who gets what, when, and how” – Harold Lasswell, distinguished American political scientist</a:t>
            </a:r>
          </a:p>
          <a:p>
            <a:pPr marL="1371600" lvl="2" indent="-457200"/>
            <a:r>
              <a:rPr lang="en-US" dirty="0" smtClean="0"/>
              <a:t>“Ever act is an exercise of power, every social relationship is a power equation, and every social group or system is an organization of power” – Amos Hawley</a:t>
            </a:r>
          </a:p>
          <a:p>
            <a:pPr marL="971550" lvl="1" indent="-457200"/>
            <a:r>
              <a:rPr lang="en-US" dirty="0" smtClean="0"/>
              <a:t> State power (different theories of state power) </a:t>
            </a:r>
          </a:p>
          <a:p>
            <a:pPr marL="1371600" lvl="2" indent="-457200"/>
            <a:r>
              <a:rPr lang="en-US" dirty="0" smtClean="0"/>
              <a:t>Disagreement upon the nature and purposes of state power in the field of political science</a:t>
            </a:r>
          </a:p>
          <a:p>
            <a:pPr marL="1371600" lvl="2" indent="-457200"/>
            <a:r>
              <a:rPr lang="en-US" dirty="0" smtClean="0"/>
              <a:t>Many different theories</a:t>
            </a:r>
          </a:p>
          <a:p>
            <a:pPr lvl="1"/>
            <a:endParaRPr lang="en-US" b="1" dirty="0"/>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57200" y="0"/>
            <a:ext cx="8229600" cy="1143000"/>
          </a:xfrm>
        </p:spPr>
        <p:txBody>
          <a:bodyPr>
            <a:normAutofit/>
          </a:bodyPr>
          <a:lstStyle/>
          <a:p>
            <a:pPr eaLnBrk="1" hangingPunct="1"/>
            <a:r>
              <a:rPr lang="en-GB" dirty="0" smtClean="0">
                <a:ea typeface="Times" charset="0"/>
                <a:cs typeface="Times" charset="0"/>
              </a:rPr>
              <a:t>Power, pt. 2</a:t>
            </a:r>
            <a:endParaRPr lang="en-GB" dirty="0">
              <a:ea typeface="Times" charset="0"/>
              <a:cs typeface="Times" charset="0"/>
            </a:endParaRPr>
          </a:p>
        </p:txBody>
      </p:sp>
      <p:sp>
        <p:nvSpPr>
          <p:cNvPr id="19459" name="Rectangle 3"/>
          <p:cNvSpPr>
            <a:spLocks noGrp="1" noChangeArrowheads="1"/>
          </p:cNvSpPr>
          <p:nvPr>
            <p:ph idx="1"/>
          </p:nvPr>
        </p:nvSpPr>
        <p:spPr>
          <a:xfrm>
            <a:off x="0" y="990600"/>
            <a:ext cx="8991600" cy="5715000"/>
          </a:xfrm>
        </p:spPr>
        <p:txBody>
          <a:bodyPr>
            <a:normAutofit lnSpcReduction="10000"/>
          </a:bodyPr>
          <a:lstStyle/>
          <a:p>
            <a:pPr eaLnBrk="1" hangingPunct="1">
              <a:lnSpc>
                <a:spcPct val="90000"/>
              </a:lnSpc>
            </a:pPr>
            <a:r>
              <a:rPr lang="en-GB" sz="2800" b="1" dirty="0" smtClean="0">
                <a:ea typeface="Times" charset="0"/>
                <a:cs typeface="Times" charset="0"/>
              </a:rPr>
              <a:t>Significance:</a:t>
            </a:r>
          </a:p>
          <a:p>
            <a:pPr lvl="1">
              <a:lnSpc>
                <a:spcPct val="90000"/>
              </a:lnSpc>
            </a:pPr>
            <a:r>
              <a:rPr lang="en-GB" sz="2400" dirty="0" smtClean="0">
                <a:ea typeface="Times" charset="0"/>
                <a:cs typeface="Times" charset="0"/>
              </a:rPr>
              <a:t>Different theories of state power </a:t>
            </a:r>
          </a:p>
          <a:p>
            <a:pPr lvl="2">
              <a:lnSpc>
                <a:spcPct val="90000"/>
              </a:lnSpc>
            </a:pPr>
            <a:r>
              <a:rPr lang="en-GB" sz="2000" dirty="0" smtClean="0">
                <a:ea typeface="Times" charset="0"/>
                <a:cs typeface="Times" charset="0"/>
              </a:rPr>
              <a:t>1. Conservative</a:t>
            </a:r>
            <a:r>
              <a:rPr lang="en-GB" sz="2000" dirty="0">
                <a:ea typeface="Times" charset="0"/>
                <a:cs typeface="Times" charset="0"/>
              </a:rPr>
              <a:t>/ </a:t>
            </a:r>
            <a:r>
              <a:rPr lang="en-GB" sz="2000" dirty="0" err="1">
                <a:ea typeface="Times" charset="0"/>
                <a:cs typeface="Times" charset="0"/>
              </a:rPr>
              <a:t>RealPolitik</a:t>
            </a:r>
            <a:r>
              <a:rPr lang="en-GB" sz="2000" dirty="0">
                <a:ea typeface="Times" charset="0"/>
                <a:cs typeface="Times" charset="0"/>
              </a:rPr>
              <a:t> View</a:t>
            </a:r>
          </a:p>
          <a:p>
            <a:pPr lvl="3">
              <a:lnSpc>
                <a:spcPct val="90000"/>
              </a:lnSpc>
            </a:pPr>
            <a:r>
              <a:rPr lang="en-GB" sz="1600" dirty="0">
                <a:ea typeface="Times" charset="0"/>
                <a:cs typeface="Times" charset="0"/>
              </a:rPr>
              <a:t>Power of state (through either persuasion or coercion)  is necessary to maintain order in anarchic world</a:t>
            </a:r>
          </a:p>
          <a:p>
            <a:pPr lvl="3">
              <a:lnSpc>
                <a:spcPct val="90000"/>
              </a:lnSpc>
            </a:pPr>
            <a:r>
              <a:rPr lang="en-GB" sz="1600" dirty="0">
                <a:ea typeface="Times" charset="0"/>
                <a:cs typeface="Times" charset="0"/>
              </a:rPr>
              <a:t>Hobbes and Machiavelli</a:t>
            </a:r>
          </a:p>
          <a:p>
            <a:pPr lvl="3">
              <a:lnSpc>
                <a:spcPct val="90000"/>
              </a:lnSpc>
            </a:pPr>
            <a:r>
              <a:rPr lang="en-GB" sz="1600" dirty="0" smtClean="0">
                <a:ea typeface="Times" charset="0"/>
                <a:cs typeface="Times" charset="0"/>
              </a:rPr>
              <a:t>IR </a:t>
            </a:r>
            <a:r>
              <a:rPr lang="en-GB" sz="1600" dirty="0">
                <a:ea typeface="Times" charset="0"/>
                <a:cs typeface="Times" charset="0"/>
              </a:rPr>
              <a:t>Realists - hard power defines everything</a:t>
            </a:r>
            <a:endParaRPr lang="en-GB" sz="1600" dirty="0" smtClean="0">
              <a:ea typeface="Times" charset="0"/>
              <a:cs typeface="Times" charset="0"/>
            </a:endParaRPr>
          </a:p>
          <a:p>
            <a:pPr lvl="2">
              <a:lnSpc>
                <a:spcPct val="90000"/>
              </a:lnSpc>
            </a:pPr>
            <a:r>
              <a:rPr lang="en-GB" sz="2000" dirty="0" smtClean="0">
                <a:ea typeface="Times" charset="0"/>
                <a:cs typeface="Times" charset="0"/>
              </a:rPr>
              <a:t>2. Liberal </a:t>
            </a:r>
            <a:r>
              <a:rPr lang="en-GB" sz="2000" dirty="0">
                <a:ea typeface="Times" charset="0"/>
                <a:cs typeface="Times" charset="0"/>
              </a:rPr>
              <a:t>View </a:t>
            </a:r>
          </a:p>
          <a:p>
            <a:pPr lvl="3">
              <a:lnSpc>
                <a:spcPct val="90000"/>
              </a:lnSpc>
            </a:pPr>
            <a:r>
              <a:rPr lang="en-GB" sz="1600" dirty="0">
                <a:ea typeface="Times" charset="0"/>
                <a:cs typeface="Times" charset="0"/>
              </a:rPr>
              <a:t>Power of state is dangerous: to be kept in check by rights of citizen and constitution. </a:t>
            </a:r>
          </a:p>
          <a:p>
            <a:pPr lvl="3">
              <a:lnSpc>
                <a:spcPct val="90000"/>
              </a:lnSpc>
            </a:pPr>
            <a:r>
              <a:rPr lang="en-GB" sz="1600" dirty="0">
                <a:ea typeface="Times" charset="0"/>
                <a:cs typeface="Times" charset="0"/>
              </a:rPr>
              <a:t>JS Mill, John Locke</a:t>
            </a:r>
          </a:p>
          <a:p>
            <a:pPr lvl="3">
              <a:lnSpc>
                <a:spcPct val="90000"/>
              </a:lnSpc>
            </a:pPr>
            <a:r>
              <a:rPr lang="en-GB" sz="1600" dirty="0">
                <a:ea typeface="Times" charset="0"/>
                <a:cs typeface="Times" charset="0"/>
              </a:rPr>
              <a:t>IR Liberals - soft power is </a:t>
            </a:r>
            <a:r>
              <a:rPr lang="en-GB" sz="1600" dirty="0" smtClean="0">
                <a:ea typeface="Times" charset="0"/>
                <a:cs typeface="Times" charset="0"/>
              </a:rPr>
              <a:t>important</a:t>
            </a:r>
          </a:p>
          <a:p>
            <a:pPr lvl="2">
              <a:lnSpc>
                <a:spcPct val="90000"/>
              </a:lnSpc>
            </a:pPr>
            <a:r>
              <a:rPr lang="en-GB" sz="2000" dirty="0" smtClean="0">
                <a:ea typeface="Times" charset="0"/>
                <a:cs typeface="Times" charset="0"/>
              </a:rPr>
              <a:t>3. Marxist View of Power</a:t>
            </a:r>
          </a:p>
          <a:p>
            <a:pPr lvl="3">
              <a:lnSpc>
                <a:spcPct val="90000"/>
              </a:lnSpc>
            </a:pPr>
            <a:r>
              <a:rPr lang="en-GB" sz="1600" dirty="0" smtClean="0">
                <a:ea typeface="Times" charset="0"/>
                <a:cs typeface="Times" charset="0"/>
              </a:rPr>
              <a:t>Power of state is illusionary; real power exists in economic realm and it is oppressive</a:t>
            </a:r>
          </a:p>
          <a:p>
            <a:pPr lvl="3">
              <a:lnSpc>
                <a:spcPct val="90000"/>
              </a:lnSpc>
            </a:pPr>
            <a:r>
              <a:rPr lang="en-GB" sz="1600" dirty="0" smtClean="0">
                <a:ea typeface="Times" charset="0"/>
                <a:cs typeface="Times" charset="0"/>
              </a:rPr>
              <a:t>Power of state used to defend interests of capitalism</a:t>
            </a:r>
          </a:p>
          <a:p>
            <a:pPr lvl="3">
              <a:lnSpc>
                <a:spcPct val="90000"/>
              </a:lnSpc>
            </a:pPr>
            <a:r>
              <a:rPr lang="en-GB" sz="1600" dirty="0" smtClean="0">
                <a:ea typeface="Times" charset="0"/>
                <a:cs typeface="Times" charset="0"/>
              </a:rPr>
              <a:t>IR Marxists - international capital is force behind globalization - increasing threat to people</a:t>
            </a:r>
          </a:p>
          <a:p>
            <a:pPr lvl="3">
              <a:lnSpc>
                <a:spcPct val="90000"/>
              </a:lnSpc>
            </a:pPr>
            <a:r>
              <a:rPr lang="en-GB" sz="1600" dirty="0" smtClean="0">
                <a:ea typeface="Times" charset="0"/>
                <a:cs typeface="Times" charset="0"/>
              </a:rPr>
              <a:t>Revolution is necessary to overturn economic system</a:t>
            </a:r>
          </a:p>
          <a:p>
            <a:pPr lvl="2">
              <a:lnSpc>
                <a:spcPct val="90000"/>
              </a:lnSpc>
            </a:pPr>
            <a:r>
              <a:rPr lang="en-US" sz="2000" dirty="0" smtClean="0"/>
              <a:t>Conclusion: All three theories see power as a capacity which can be used against citizens in a coercive or repressive manner.</a:t>
            </a:r>
          </a:p>
          <a:p>
            <a:pPr lvl="2">
              <a:lnSpc>
                <a:spcPct val="90000"/>
              </a:lnSpc>
            </a:pPr>
            <a:endParaRPr lang="en-GB" sz="2000" dirty="0" smtClean="0">
              <a:ea typeface="Times" charset="0"/>
              <a:cs typeface="Times" charset="0"/>
            </a:endParaRPr>
          </a:p>
          <a:p>
            <a:pPr lvl="1" eaLnBrk="1" hangingPunct="1">
              <a:lnSpc>
                <a:spcPct val="90000"/>
              </a:lnSpc>
            </a:pPr>
            <a:endParaRPr lang="en-GB" sz="2400" dirty="0">
              <a:ea typeface="Times" charset="0"/>
              <a:cs typeface="Times"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Power, pt. 3</a:t>
            </a:r>
            <a:endParaRPr lang="en-US" dirty="0"/>
          </a:p>
        </p:txBody>
      </p:sp>
      <p:sp>
        <p:nvSpPr>
          <p:cNvPr id="3" name="Content Placeholder 2"/>
          <p:cNvSpPr>
            <a:spLocks noGrp="1"/>
          </p:cNvSpPr>
          <p:nvPr>
            <p:ph idx="1"/>
          </p:nvPr>
        </p:nvSpPr>
        <p:spPr>
          <a:xfrm>
            <a:off x="152400" y="1143000"/>
            <a:ext cx="8991600" cy="5715000"/>
          </a:xfrm>
        </p:spPr>
        <p:txBody>
          <a:bodyPr>
            <a:normAutofit fontScale="85000" lnSpcReduction="20000"/>
          </a:bodyPr>
          <a:lstStyle/>
          <a:p>
            <a:r>
              <a:rPr lang="en-US" b="1" dirty="0" smtClean="0"/>
              <a:t>Significance, cont’d:</a:t>
            </a:r>
          </a:p>
          <a:p>
            <a:pPr lvl="1"/>
            <a:r>
              <a:rPr lang="en-US" dirty="0" smtClean="0"/>
              <a:t>The Post-modern challenge to Power definitions</a:t>
            </a:r>
          </a:p>
          <a:p>
            <a:pPr lvl="2"/>
            <a:r>
              <a:rPr lang="en-US" dirty="0" smtClean="0"/>
              <a:t>Fundamentals of post-modern view of power</a:t>
            </a:r>
          </a:p>
          <a:p>
            <a:pPr lvl="3"/>
            <a:r>
              <a:rPr lang="en-US" dirty="0" smtClean="0"/>
              <a:t>1. Power is not a capacity to be held but a force that circulates</a:t>
            </a:r>
          </a:p>
          <a:p>
            <a:pPr lvl="3"/>
            <a:r>
              <a:rPr lang="en-US" dirty="0" smtClean="0"/>
              <a:t>2. Power can be a creative force</a:t>
            </a:r>
          </a:p>
          <a:p>
            <a:pPr lvl="3"/>
            <a:r>
              <a:rPr lang="en-US" dirty="0" smtClean="0"/>
              <a:t>3. Power extends beyond the state</a:t>
            </a:r>
          </a:p>
          <a:p>
            <a:pPr lvl="3"/>
            <a:r>
              <a:rPr lang="en-US" dirty="0" smtClean="0"/>
              <a:t>‘The state can only operate on the basis of other, already existing power relations.’ M. Foucault</a:t>
            </a:r>
          </a:p>
          <a:p>
            <a:pPr lvl="1">
              <a:lnSpc>
                <a:spcPct val="90000"/>
              </a:lnSpc>
            </a:pPr>
            <a:r>
              <a:rPr lang="en-US" dirty="0" smtClean="0"/>
              <a:t>Modern vs. Post-Modern Power</a:t>
            </a:r>
          </a:p>
          <a:p>
            <a:pPr lvl="3">
              <a:lnSpc>
                <a:spcPct val="90000"/>
              </a:lnSpc>
            </a:pPr>
            <a:r>
              <a:rPr lang="en-US" dirty="0" smtClean="0"/>
              <a:t>Noam Chomsky </a:t>
            </a:r>
            <a:r>
              <a:rPr lang="en-US" dirty="0" err="1" smtClean="0"/>
              <a:t>vs</a:t>
            </a:r>
            <a:r>
              <a:rPr lang="en-US" dirty="0" smtClean="0"/>
              <a:t> Michel Foucault </a:t>
            </a:r>
          </a:p>
          <a:p>
            <a:pPr lvl="2">
              <a:lnSpc>
                <a:spcPct val="90000"/>
              </a:lnSpc>
            </a:pPr>
            <a:r>
              <a:rPr lang="en-US" dirty="0" smtClean="0"/>
              <a:t>Modern (Marxist) Chomsky: Power Over</a:t>
            </a:r>
          </a:p>
          <a:p>
            <a:pPr lvl="2">
              <a:lnSpc>
                <a:spcPct val="90000"/>
              </a:lnSpc>
            </a:pPr>
            <a:r>
              <a:rPr lang="en-US" sz="2000" dirty="0" smtClean="0"/>
              <a:t>Power held by economic/political institutions/elites</a:t>
            </a:r>
          </a:p>
          <a:p>
            <a:pPr lvl="2">
              <a:lnSpc>
                <a:spcPct val="90000"/>
              </a:lnSpc>
            </a:pPr>
            <a:r>
              <a:rPr lang="en-US" sz="2000" dirty="0" smtClean="0"/>
              <a:t>Power is top down (over)</a:t>
            </a:r>
          </a:p>
          <a:p>
            <a:pPr lvl="2">
              <a:lnSpc>
                <a:spcPct val="90000"/>
              </a:lnSpc>
            </a:pPr>
            <a:r>
              <a:rPr lang="en-US" sz="2000" dirty="0" smtClean="0"/>
              <a:t>Power is coercive, repressive </a:t>
            </a:r>
          </a:p>
          <a:p>
            <a:pPr lvl="2">
              <a:lnSpc>
                <a:spcPct val="90000"/>
              </a:lnSpc>
            </a:pPr>
            <a:r>
              <a:rPr lang="en-US" sz="2000" dirty="0" smtClean="0"/>
              <a:t>Revolution is necessary and get rid of state - anarcho-syndicalism</a:t>
            </a:r>
          </a:p>
          <a:p>
            <a:pPr lvl="1">
              <a:lnSpc>
                <a:spcPct val="90000"/>
              </a:lnSpc>
            </a:pPr>
            <a:r>
              <a:rPr lang="en-US" sz="2400" dirty="0" smtClean="0"/>
              <a:t>Post-modern Foucault: Power Through</a:t>
            </a:r>
          </a:p>
          <a:p>
            <a:pPr lvl="2">
              <a:lnSpc>
                <a:spcPct val="90000"/>
              </a:lnSpc>
            </a:pPr>
            <a:r>
              <a:rPr lang="en-US" sz="2000" dirty="0" smtClean="0"/>
              <a:t>Power exists beyond state/institutions</a:t>
            </a:r>
          </a:p>
          <a:p>
            <a:pPr lvl="2">
              <a:lnSpc>
                <a:spcPct val="90000"/>
              </a:lnSpc>
            </a:pPr>
            <a:r>
              <a:rPr lang="en-US" sz="2000" dirty="0" smtClean="0"/>
              <a:t>Power is not held by circulates (through)</a:t>
            </a:r>
          </a:p>
          <a:p>
            <a:pPr lvl="2">
              <a:lnSpc>
                <a:spcPct val="90000"/>
              </a:lnSpc>
            </a:pPr>
            <a:r>
              <a:rPr lang="en-US" sz="2000" dirty="0" smtClean="0"/>
              <a:t>Power is productive</a:t>
            </a:r>
          </a:p>
          <a:p>
            <a:pPr lvl="2">
              <a:lnSpc>
                <a:spcPct val="90000"/>
              </a:lnSpc>
            </a:pPr>
            <a:r>
              <a:rPr lang="en-US" sz="2000" dirty="0" smtClean="0"/>
              <a:t>Need to deconstruct power - No model of future society</a:t>
            </a:r>
          </a:p>
          <a:p>
            <a:pPr lvl="3"/>
            <a:endParaRPr lang="en-US" dirty="0" smtClean="0"/>
          </a:p>
          <a:p>
            <a:pPr lvl="1">
              <a:buNone/>
            </a:pPr>
            <a:endParaRPr lang="en-US" b="1" dirty="0"/>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57199" y="152400"/>
            <a:ext cx="8229600" cy="1143000"/>
          </a:xfrm>
        </p:spPr>
        <p:txBody>
          <a:bodyPr>
            <a:normAutofit/>
          </a:bodyPr>
          <a:lstStyle/>
          <a:p>
            <a:pPr eaLnBrk="1" hangingPunct="1"/>
            <a:r>
              <a:rPr lang="en-GB" dirty="0" smtClean="0">
                <a:ea typeface="Times" charset="0"/>
                <a:cs typeface="Times" charset="0"/>
              </a:rPr>
              <a:t>Power, pt. 4</a:t>
            </a:r>
            <a:endParaRPr lang="en-GB" dirty="0">
              <a:ea typeface="Times" charset="0"/>
              <a:cs typeface="Times" charset="0"/>
            </a:endParaRPr>
          </a:p>
        </p:txBody>
      </p:sp>
      <p:sp>
        <p:nvSpPr>
          <p:cNvPr id="23555" name="Rectangle 3"/>
          <p:cNvSpPr>
            <a:spLocks noGrp="1" noChangeArrowheads="1"/>
          </p:cNvSpPr>
          <p:nvPr>
            <p:ph idx="1"/>
          </p:nvPr>
        </p:nvSpPr>
        <p:spPr>
          <a:xfrm>
            <a:off x="328612" y="1417639"/>
            <a:ext cx="8358187" cy="5211762"/>
          </a:xfrm>
        </p:spPr>
        <p:txBody>
          <a:bodyPr>
            <a:normAutofit/>
          </a:bodyPr>
          <a:lstStyle/>
          <a:p>
            <a:pPr eaLnBrk="1" hangingPunct="1">
              <a:lnSpc>
                <a:spcPct val="90000"/>
              </a:lnSpc>
            </a:pPr>
            <a:r>
              <a:rPr lang="en-US" sz="2800" dirty="0"/>
              <a:t>Modern vs. Post-Modern Power </a:t>
            </a:r>
          </a:p>
          <a:p>
            <a:pPr eaLnBrk="1" hangingPunct="1">
              <a:lnSpc>
                <a:spcPct val="90000"/>
              </a:lnSpc>
            </a:pPr>
            <a:r>
              <a:rPr lang="en-US" sz="2800" dirty="0"/>
              <a:t>Noam Chomsky </a:t>
            </a:r>
            <a:r>
              <a:rPr lang="en-US" sz="2800" dirty="0" err="1"/>
              <a:t>vs</a:t>
            </a:r>
            <a:r>
              <a:rPr lang="en-US" sz="2800" dirty="0"/>
              <a:t> Michel Foucault </a:t>
            </a:r>
          </a:p>
          <a:p>
            <a:pPr lvl="1" eaLnBrk="1" hangingPunct="1">
              <a:lnSpc>
                <a:spcPct val="90000"/>
              </a:lnSpc>
            </a:pPr>
            <a:r>
              <a:rPr lang="en-US" sz="2400" dirty="0"/>
              <a:t>Modern (Marxist) Chomsky: Power Over</a:t>
            </a:r>
          </a:p>
          <a:p>
            <a:pPr lvl="2" eaLnBrk="1" hangingPunct="1">
              <a:lnSpc>
                <a:spcPct val="90000"/>
              </a:lnSpc>
            </a:pPr>
            <a:r>
              <a:rPr lang="en-US" sz="2000" dirty="0"/>
              <a:t>Power held by economic/political institutions/elites</a:t>
            </a:r>
          </a:p>
          <a:p>
            <a:pPr lvl="2" eaLnBrk="1" hangingPunct="1">
              <a:lnSpc>
                <a:spcPct val="90000"/>
              </a:lnSpc>
            </a:pPr>
            <a:r>
              <a:rPr lang="en-US" sz="2000" dirty="0"/>
              <a:t>Power is top down (over)</a:t>
            </a:r>
          </a:p>
          <a:p>
            <a:pPr lvl="2" eaLnBrk="1" hangingPunct="1">
              <a:lnSpc>
                <a:spcPct val="90000"/>
              </a:lnSpc>
            </a:pPr>
            <a:r>
              <a:rPr lang="en-US" sz="2000" dirty="0"/>
              <a:t>Power is coercive, repressive </a:t>
            </a:r>
          </a:p>
          <a:p>
            <a:pPr lvl="2" eaLnBrk="1" hangingPunct="1">
              <a:lnSpc>
                <a:spcPct val="90000"/>
              </a:lnSpc>
            </a:pPr>
            <a:r>
              <a:rPr lang="en-US" sz="2000" dirty="0"/>
              <a:t>Revolution is necessary and get rid of state - anarcho-syndicalism</a:t>
            </a:r>
          </a:p>
          <a:p>
            <a:pPr lvl="1" eaLnBrk="1" hangingPunct="1">
              <a:lnSpc>
                <a:spcPct val="90000"/>
              </a:lnSpc>
            </a:pPr>
            <a:r>
              <a:rPr lang="en-US" sz="2400" dirty="0"/>
              <a:t>Post-modern Foucault: Power Through</a:t>
            </a:r>
          </a:p>
          <a:p>
            <a:pPr lvl="2" eaLnBrk="1" hangingPunct="1">
              <a:lnSpc>
                <a:spcPct val="90000"/>
              </a:lnSpc>
            </a:pPr>
            <a:r>
              <a:rPr lang="en-US" sz="2000" dirty="0"/>
              <a:t>Power exists beyond state/institutions</a:t>
            </a:r>
          </a:p>
          <a:p>
            <a:pPr lvl="2" eaLnBrk="1" hangingPunct="1">
              <a:lnSpc>
                <a:spcPct val="90000"/>
              </a:lnSpc>
            </a:pPr>
            <a:r>
              <a:rPr lang="en-US" sz="2000" dirty="0"/>
              <a:t>Power is not held by circulates (through)</a:t>
            </a:r>
          </a:p>
          <a:p>
            <a:pPr lvl="2" eaLnBrk="1" hangingPunct="1">
              <a:lnSpc>
                <a:spcPct val="90000"/>
              </a:lnSpc>
            </a:pPr>
            <a:r>
              <a:rPr lang="en-US" sz="2000" dirty="0"/>
              <a:t>Power is productive</a:t>
            </a:r>
          </a:p>
          <a:p>
            <a:pPr lvl="2" eaLnBrk="1" hangingPunct="1">
              <a:lnSpc>
                <a:spcPct val="90000"/>
              </a:lnSpc>
            </a:pPr>
            <a:r>
              <a:rPr lang="en-US" sz="2000" dirty="0"/>
              <a:t>Need to deconstruct power - No model of future </a:t>
            </a:r>
            <a:r>
              <a:rPr lang="en-US" sz="2000" dirty="0" smtClean="0"/>
              <a:t>society</a:t>
            </a:r>
          </a:p>
          <a:p>
            <a:pPr lvl="2" eaLnBrk="1" hangingPunct="1">
              <a:lnSpc>
                <a:spcPct val="90000"/>
              </a:lnSpc>
            </a:pPr>
            <a:r>
              <a:rPr lang="en-US" sz="2000" dirty="0" smtClean="0"/>
              <a:t>Power and knowledge – disciplinary power &amp; dividing practices</a:t>
            </a:r>
            <a:endParaRPr lang="en-US" sz="2000" dirty="0"/>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t>Authority, pt.1 </a:t>
            </a:r>
            <a:endParaRPr lang="en-US" dirty="0"/>
          </a:p>
        </p:txBody>
      </p:sp>
      <p:sp>
        <p:nvSpPr>
          <p:cNvPr id="3" name="Content Placeholder 2"/>
          <p:cNvSpPr>
            <a:spLocks noGrp="1"/>
          </p:cNvSpPr>
          <p:nvPr>
            <p:ph idx="1"/>
          </p:nvPr>
        </p:nvSpPr>
        <p:spPr>
          <a:xfrm>
            <a:off x="228600" y="990600"/>
            <a:ext cx="8763000" cy="5715000"/>
          </a:xfrm>
        </p:spPr>
        <p:txBody>
          <a:bodyPr>
            <a:normAutofit fontScale="85000" lnSpcReduction="20000"/>
          </a:bodyPr>
          <a:lstStyle/>
          <a:p>
            <a:r>
              <a:rPr lang="en-US" b="1" dirty="0" smtClean="0"/>
              <a:t>Definition:</a:t>
            </a:r>
            <a:endParaRPr lang="en-US" dirty="0" smtClean="0"/>
          </a:p>
          <a:p>
            <a:pPr lvl="1"/>
            <a:r>
              <a:rPr lang="en-US" dirty="0" smtClean="0"/>
              <a:t>The legitimate exercise of power</a:t>
            </a:r>
          </a:p>
          <a:p>
            <a:pPr lvl="2"/>
            <a:r>
              <a:rPr lang="en-US" dirty="0" smtClean="0"/>
              <a:t>Coercive power – Police’s capacity to use force to arrest people</a:t>
            </a:r>
          </a:p>
          <a:p>
            <a:pPr lvl="2"/>
            <a:r>
              <a:rPr lang="en-US" dirty="0" smtClean="0"/>
              <a:t>Authority – power is limited by laws in a liberal democratic state</a:t>
            </a:r>
          </a:p>
          <a:p>
            <a:pPr lvl="1"/>
            <a:r>
              <a:rPr lang="en-US" dirty="0" smtClean="0"/>
              <a:t>Authority – “socially approved power” and entails legitimacy and impartiality - </a:t>
            </a:r>
            <a:r>
              <a:rPr lang="en-US" dirty="0" err="1" smtClean="0"/>
              <a:t>Kourvetaris</a:t>
            </a:r>
            <a:r>
              <a:rPr lang="en-US" dirty="0" smtClean="0"/>
              <a:t> </a:t>
            </a:r>
          </a:p>
          <a:p>
            <a:pPr lvl="2"/>
            <a:r>
              <a:rPr lang="en-US" dirty="0" smtClean="0"/>
              <a:t>This legitimacy is often backed by the threat of sanction or punishment </a:t>
            </a:r>
          </a:p>
          <a:p>
            <a:pPr lvl="1"/>
            <a:r>
              <a:rPr lang="en-US" dirty="0" smtClean="0"/>
              <a:t>Power vs. Authority</a:t>
            </a:r>
          </a:p>
          <a:p>
            <a:pPr lvl="2"/>
            <a:r>
              <a:rPr lang="en-US" dirty="0" smtClean="0"/>
              <a:t>Distinction between them:</a:t>
            </a:r>
          </a:p>
          <a:p>
            <a:pPr lvl="3"/>
            <a:r>
              <a:rPr lang="en-US" dirty="0" smtClean="0"/>
              <a:t>Authority without power</a:t>
            </a:r>
          </a:p>
          <a:p>
            <a:pPr lvl="3"/>
            <a:r>
              <a:rPr lang="en-US" dirty="0" smtClean="0"/>
              <a:t>Power without authority</a:t>
            </a:r>
          </a:p>
          <a:p>
            <a:pPr lvl="3"/>
            <a:r>
              <a:rPr lang="en-US" dirty="0" smtClean="0"/>
              <a:t>Power with authority</a:t>
            </a:r>
          </a:p>
          <a:p>
            <a:pPr lvl="2"/>
            <a:r>
              <a:rPr lang="en-US" dirty="0" smtClean="0"/>
              <a:t>One approach to power: power as authority, rather than as force, although the two are usually mutually reinforcing.</a:t>
            </a:r>
          </a:p>
          <a:p>
            <a:pPr lvl="3"/>
            <a:r>
              <a:rPr lang="en-US" dirty="0" smtClean="0"/>
              <a:t>In cases of authority, governments secure obedience from the governed, without resorting to bribes or coercion, because the governed accept that it is legitimate for certain institutions and individuals in society to have more power than others. </a:t>
            </a:r>
          </a:p>
          <a:p>
            <a:pPr lvl="3"/>
            <a:endParaRPr lang="en-US" dirty="0" smtClean="0"/>
          </a:p>
          <a:p>
            <a:pPr lvl="3"/>
            <a:endParaRPr lang="en-US" dirty="0" smtClean="0"/>
          </a:p>
          <a:p>
            <a:pPr lvl="1"/>
            <a:endParaRPr lang="en-US" dirty="0" smtClean="0"/>
          </a:p>
          <a:p>
            <a:pPr lvl="1"/>
            <a:endParaRPr lang="en-US" dirty="0"/>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fontScale="90000"/>
          </a:bodyPr>
          <a:lstStyle/>
          <a:p>
            <a:r>
              <a:rPr lang="en-US" dirty="0" smtClean="0"/>
              <a:t>Authority, pt. 2</a:t>
            </a:r>
            <a:br>
              <a:rPr lang="en-US" dirty="0" smtClean="0"/>
            </a:br>
            <a:endParaRPr lang="en-US" dirty="0"/>
          </a:p>
        </p:txBody>
      </p:sp>
      <p:sp>
        <p:nvSpPr>
          <p:cNvPr id="3" name="Content Placeholder 2"/>
          <p:cNvSpPr>
            <a:spLocks noGrp="1"/>
          </p:cNvSpPr>
          <p:nvPr>
            <p:ph idx="1"/>
          </p:nvPr>
        </p:nvSpPr>
        <p:spPr>
          <a:xfrm>
            <a:off x="228600" y="1143000"/>
            <a:ext cx="8686800" cy="5562600"/>
          </a:xfrm>
        </p:spPr>
        <p:txBody>
          <a:bodyPr>
            <a:normAutofit lnSpcReduction="10000"/>
          </a:bodyPr>
          <a:lstStyle/>
          <a:p>
            <a:r>
              <a:rPr lang="en-US" b="1" dirty="0" smtClean="0"/>
              <a:t>Significance:</a:t>
            </a:r>
            <a:endParaRPr lang="en-US" dirty="0" smtClean="0"/>
          </a:p>
          <a:p>
            <a:pPr lvl="1"/>
            <a:r>
              <a:rPr lang="en-GB" sz="2400" dirty="0" smtClean="0">
                <a:ea typeface="Times" charset="0"/>
                <a:cs typeface="Times" charset="0"/>
              </a:rPr>
              <a:t>Is the state, even a liberal democratic one inherently coercive or violent? Questioning authority-power relationship</a:t>
            </a:r>
          </a:p>
          <a:p>
            <a:pPr lvl="2"/>
            <a:r>
              <a:rPr lang="en-GB" sz="2000" dirty="0" smtClean="0">
                <a:ea typeface="Times" charset="0"/>
                <a:cs typeface="Times" charset="0"/>
              </a:rPr>
              <a:t>Mohandas Ghandi: ‘The state represents violence in a concentrated and organized form…it can never be weaned from violence to which it owes its very existence.’</a:t>
            </a:r>
          </a:p>
          <a:p>
            <a:pPr lvl="2"/>
            <a:r>
              <a:rPr lang="en-GB" sz="2000" dirty="0" smtClean="0">
                <a:ea typeface="Times" charset="0"/>
                <a:cs typeface="Times" charset="0"/>
              </a:rPr>
              <a:t>Compare this to Plato - violence begins when politics ends</a:t>
            </a:r>
          </a:p>
          <a:p>
            <a:pPr lvl="3"/>
            <a:r>
              <a:rPr lang="en-GB" sz="1600" dirty="0" smtClean="0">
                <a:ea typeface="Times" charset="0"/>
                <a:cs typeface="Times" charset="0"/>
              </a:rPr>
              <a:t>Is war an extension of politics or its failure?</a:t>
            </a:r>
          </a:p>
          <a:p>
            <a:pPr lvl="2"/>
            <a:r>
              <a:rPr lang="en-GB" sz="2000" dirty="0" smtClean="0">
                <a:ea typeface="Times" charset="0"/>
                <a:cs typeface="Times" charset="0"/>
              </a:rPr>
              <a:t>The War Measures Act (1970): Even a liberal state like Canada (under a liberal PM like Trudeau) can impose martial law. </a:t>
            </a:r>
            <a:endParaRPr lang="en-US" sz="2000" b="1" dirty="0" smtClean="0">
              <a:ea typeface="Times" charset="0"/>
              <a:cs typeface="Times" charset="0"/>
            </a:endParaRPr>
          </a:p>
          <a:p>
            <a:pPr lvl="3"/>
            <a:r>
              <a:rPr lang="en-US" sz="1600" dirty="0" smtClean="0">
                <a:ea typeface="Times" charset="0"/>
                <a:cs typeface="Times" charset="0"/>
              </a:rPr>
              <a:t>Dispensing with civil rights: When is it justified?</a:t>
            </a:r>
          </a:p>
          <a:p>
            <a:pPr lvl="3"/>
            <a:r>
              <a:rPr lang="en-US" sz="1600" dirty="0" smtClean="0">
                <a:ea typeface="Times" charset="0"/>
                <a:cs typeface="Times" charset="0"/>
              </a:rPr>
              <a:t>When is the authority of the State exceeded?</a:t>
            </a:r>
          </a:p>
          <a:p>
            <a:pPr lvl="4"/>
            <a:r>
              <a:rPr lang="en-US" sz="1600" dirty="0" smtClean="0">
                <a:ea typeface="Times" charset="0"/>
                <a:cs typeface="Times" charset="0"/>
              </a:rPr>
              <a:t>Canada: War Measures Act</a:t>
            </a:r>
          </a:p>
          <a:p>
            <a:pPr lvl="5"/>
            <a:r>
              <a:rPr lang="en-US" sz="1600" dirty="0" smtClean="0">
                <a:ea typeface="Times" charset="0"/>
                <a:cs typeface="Times" charset="0"/>
              </a:rPr>
              <a:t>Suspects were not booked and held indefinitely</a:t>
            </a:r>
          </a:p>
          <a:p>
            <a:pPr lvl="4"/>
            <a:r>
              <a:rPr lang="en-GB" sz="1600" dirty="0" smtClean="0">
                <a:ea typeface="Times" charset="0"/>
                <a:cs typeface="Times" charset="0"/>
              </a:rPr>
              <a:t>USA: Capture and Detention of Suspected Terrorists held indefinitely</a:t>
            </a:r>
          </a:p>
          <a:p>
            <a:pPr lvl="5"/>
            <a:r>
              <a:rPr lang="en-GB" sz="1600" dirty="0" smtClean="0">
                <a:ea typeface="Times" charset="0"/>
                <a:cs typeface="Times" charset="0"/>
              </a:rPr>
              <a:t>Guantanamo Bay, Cuba</a:t>
            </a:r>
          </a:p>
          <a:p>
            <a:pPr lvl="6"/>
            <a:r>
              <a:rPr lang="en-GB" sz="1600" dirty="0" smtClean="0">
                <a:ea typeface="Times" charset="0"/>
                <a:cs typeface="Times" charset="0"/>
              </a:rPr>
              <a:t>Unlawful combatants</a:t>
            </a: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296400" cy="1143000"/>
          </a:xfrm>
        </p:spPr>
        <p:txBody>
          <a:bodyPr>
            <a:normAutofit fontScale="90000"/>
          </a:bodyPr>
          <a:lstStyle/>
          <a:p>
            <a:pPr algn="l"/>
            <a:r>
              <a:rPr lang="en-US" dirty="0" smtClean="0"/>
              <a:t>Max Weber’s Typology of Authority, pt. 1</a:t>
            </a:r>
            <a:endParaRPr lang="en-US" dirty="0"/>
          </a:p>
        </p:txBody>
      </p:sp>
      <p:sp>
        <p:nvSpPr>
          <p:cNvPr id="3" name="Content Placeholder 2"/>
          <p:cNvSpPr>
            <a:spLocks noGrp="1"/>
          </p:cNvSpPr>
          <p:nvPr>
            <p:ph idx="1"/>
          </p:nvPr>
        </p:nvSpPr>
        <p:spPr>
          <a:xfrm>
            <a:off x="0" y="990600"/>
            <a:ext cx="9144000" cy="5867400"/>
          </a:xfrm>
        </p:spPr>
        <p:txBody>
          <a:bodyPr>
            <a:normAutofit fontScale="70000" lnSpcReduction="20000"/>
          </a:bodyPr>
          <a:lstStyle/>
          <a:p>
            <a:r>
              <a:rPr lang="en-US" b="1" dirty="0" smtClean="0"/>
              <a:t>Definition:</a:t>
            </a:r>
            <a:endParaRPr lang="en-US" dirty="0" smtClean="0"/>
          </a:p>
          <a:p>
            <a:pPr lvl="1"/>
            <a:r>
              <a:rPr lang="en-US" dirty="0" smtClean="0"/>
              <a:t>According to Weber, we have been governed by three different kinds of authority</a:t>
            </a:r>
          </a:p>
          <a:p>
            <a:pPr lvl="2"/>
            <a:r>
              <a:rPr lang="en-US" dirty="0" smtClean="0"/>
              <a:t>1. Traditional Authority</a:t>
            </a:r>
          </a:p>
          <a:p>
            <a:pPr lvl="3"/>
            <a:r>
              <a:rPr lang="en-US" dirty="0" smtClean="0"/>
              <a:t>“the social glue that held together pre-industrial societies”</a:t>
            </a:r>
          </a:p>
          <a:p>
            <a:pPr lvl="3"/>
            <a:r>
              <a:rPr lang="en-US" dirty="0" smtClean="0"/>
              <a:t>Rule by virtue of inherited right – tradition, patriarchal right	</a:t>
            </a:r>
          </a:p>
          <a:p>
            <a:pPr lvl="4"/>
            <a:r>
              <a:rPr lang="en-US" dirty="0" smtClean="0"/>
              <a:t>E.g. tribal chief or king</a:t>
            </a:r>
          </a:p>
          <a:p>
            <a:pPr lvl="3"/>
            <a:r>
              <a:rPr lang="en-US" dirty="0" smtClean="0"/>
              <a:t>Authority is organic rather than enacted</a:t>
            </a:r>
          </a:p>
          <a:p>
            <a:pPr lvl="3"/>
            <a:r>
              <a:rPr lang="en-US" dirty="0" smtClean="0"/>
              <a:t>Their authority is personal and incontestable, although they may take advice from others (like God)</a:t>
            </a:r>
          </a:p>
          <a:p>
            <a:pPr lvl="2"/>
            <a:r>
              <a:rPr lang="en-US" dirty="0" smtClean="0"/>
              <a:t>2. Charismatic Authority</a:t>
            </a:r>
          </a:p>
          <a:p>
            <a:pPr lvl="3"/>
            <a:r>
              <a:rPr lang="en-US" dirty="0" smtClean="0"/>
              <a:t>Rules based on exceptional qualities of person</a:t>
            </a:r>
          </a:p>
          <a:p>
            <a:pPr lvl="3"/>
            <a:r>
              <a:rPr lang="en-US" dirty="0" smtClean="0"/>
              <a:t>Individual seen as prophet, hero or savior</a:t>
            </a:r>
          </a:p>
          <a:p>
            <a:pPr lvl="4"/>
            <a:r>
              <a:rPr lang="en-US" dirty="0" err="1" smtClean="0"/>
              <a:t>E.g</a:t>
            </a:r>
            <a:r>
              <a:rPr lang="en-US" dirty="0" smtClean="0"/>
              <a:t> Joseph Smith, Nelson Mandela</a:t>
            </a:r>
          </a:p>
          <a:p>
            <a:pPr lvl="3"/>
            <a:r>
              <a:rPr lang="en-US" dirty="0" smtClean="0"/>
              <a:t>Weber also argued that charismatic authorities tend to gain power during periods of profound crisis and social upheaval</a:t>
            </a:r>
          </a:p>
          <a:p>
            <a:pPr lvl="2"/>
            <a:r>
              <a:rPr lang="en-US" dirty="0" smtClean="0"/>
              <a:t>3. Rational-Legal Authority</a:t>
            </a:r>
          </a:p>
          <a:p>
            <a:pPr lvl="3"/>
            <a:r>
              <a:rPr lang="en-US" dirty="0" smtClean="0"/>
              <a:t>Rule by virtue of holding office</a:t>
            </a:r>
          </a:p>
          <a:p>
            <a:pPr lvl="3"/>
            <a:r>
              <a:rPr lang="en-US" dirty="0" smtClean="0"/>
              <a:t>Rule of Law is the basis of authority</a:t>
            </a:r>
          </a:p>
          <a:p>
            <a:pPr lvl="4"/>
            <a:r>
              <a:rPr lang="en-US" dirty="0" smtClean="0"/>
              <a:t>Also the basis of authority are the bureaucratic and impersonal procedures of modern institutions, such as the courts, constitutions, bureaucracy, and legislatures</a:t>
            </a:r>
          </a:p>
          <a:p>
            <a:pPr lvl="3"/>
            <a:r>
              <a:rPr lang="en-US" dirty="0" smtClean="0"/>
              <a:t>Authority granted by public only as long as the person in the position of authority abides by rules of institutions</a:t>
            </a:r>
          </a:p>
          <a:p>
            <a:pPr lvl="3"/>
            <a:r>
              <a:rPr lang="en-US" dirty="0" smtClean="0"/>
              <a:t>In a rational-legal setting, charisma or nobility are moot – only path to authority is through legitimization, such as through a democratic election</a:t>
            </a:r>
          </a:p>
          <a:p>
            <a:pPr lvl="3"/>
            <a:endParaRPr lang="en-US" dirty="0" smtClean="0"/>
          </a:p>
          <a:p>
            <a:pPr lvl="3"/>
            <a:endParaRPr lang="en-US" dirty="0"/>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296400" cy="1143000"/>
          </a:xfrm>
        </p:spPr>
        <p:txBody>
          <a:bodyPr>
            <a:normAutofit fontScale="90000"/>
          </a:bodyPr>
          <a:lstStyle/>
          <a:p>
            <a:pPr algn="l"/>
            <a:r>
              <a:rPr lang="en-US" dirty="0" smtClean="0"/>
              <a:t>Max Weber’s Typology of Authority, pt. 2</a:t>
            </a:r>
            <a:endParaRPr lang="en-US" dirty="0"/>
          </a:p>
        </p:txBody>
      </p:sp>
      <p:sp>
        <p:nvSpPr>
          <p:cNvPr id="3" name="Content Placeholder 2"/>
          <p:cNvSpPr>
            <a:spLocks noGrp="1"/>
          </p:cNvSpPr>
          <p:nvPr>
            <p:ph idx="1"/>
          </p:nvPr>
        </p:nvSpPr>
        <p:spPr>
          <a:xfrm>
            <a:off x="0" y="1143000"/>
            <a:ext cx="9144000" cy="5715000"/>
          </a:xfrm>
        </p:spPr>
        <p:txBody>
          <a:bodyPr>
            <a:normAutofit fontScale="55000" lnSpcReduction="20000"/>
          </a:bodyPr>
          <a:lstStyle/>
          <a:p>
            <a:r>
              <a:rPr lang="en-US" b="1" dirty="0" smtClean="0"/>
              <a:t>Significance:</a:t>
            </a:r>
            <a:endParaRPr lang="en-US" dirty="0" smtClean="0"/>
          </a:p>
          <a:p>
            <a:pPr lvl="1"/>
            <a:r>
              <a:rPr lang="en-US" dirty="0" smtClean="0"/>
              <a:t>Overarching significance:</a:t>
            </a:r>
          </a:p>
          <a:p>
            <a:pPr lvl="2"/>
            <a:r>
              <a:rPr lang="en-US" dirty="0" smtClean="0"/>
              <a:t>Although these different kinds of authority tend to characterize different kinds of society, from the simple to the complex, all can be found in contemporary culture</a:t>
            </a:r>
          </a:p>
          <a:p>
            <a:pPr lvl="1"/>
            <a:r>
              <a:rPr lang="en-US" dirty="0" smtClean="0"/>
              <a:t>Traditional Authority</a:t>
            </a:r>
          </a:p>
          <a:p>
            <a:pPr lvl="2"/>
            <a:r>
              <a:rPr lang="en-US" dirty="0" smtClean="0"/>
              <a:t>A religious leader or one’s parents or teachers make claims to traditional authority, although many traditionalists lament that these authority figures no longer command the obedience they once did</a:t>
            </a:r>
          </a:p>
          <a:p>
            <a:pPr lvl="3"/>
            <a:r>
              <a:rPr lang="en-US" dirty="0" smtClean="0"/>
              <a:t>“Any day of the week, you can find someone on television linking the problems of the world to lax discipline in schools, a decline in religious deference, and the collapse of family values.”</a:t>
            </a:r>
          </a:p>
          <a:p>
            <a:pPr lvl="1"/>
            <a:r>
              <a:rPr lang="en-US" dirty="0" smtClean="0"/>
              <a:t>Charismatic Authority:</a:t>
            </a:r>
          </a:p>
          <a:p>
            <a:pPr lvl="2"/>
            <a:r>
              <a:rPr lang="en-US" dirty="0" smtClean="0"/>
              <a:t>Charisma also remains a formidable force in political life</a:t>
            </a:r>
          </a:p>
          <a:p>
            <a:pPr lvl="2"/>
            <a:r>
              <a:rPr lang="en-US" dirty="0" smtClean="0"/>
              <a:t>The international political stage still has room for charismatic leaders</a:t>
            </a:r>
          </a:p>
          <a:p>
            <a:pPr lvl="3"/>
            <a:r>
              <a:rPr lang="en-US" dirty="0" smtClean="0"/>
              <a:t>E.g. Kim Il Sung, Kim </a:t>
            </a:r>
            <a:r>
              <a:rPr lang="en-US" dirty="0" err="1" smtClean="0"/>
              <a:t>Jong-il</a:t>
            </a:r>
            <a:r>
              <a:rPr lang="en-US" dirty="0" smtClean="0"/>
              <a:t> governed North Korea through cult of personality, Kim </a:t>
            </a:r>
            <a:r>
              <a:rPr lang="en-US" dirty="0" err="1" smtClean="0"/>
              <a:t>Jong</a:t>
            </a:r>
            <a:r>
              <a:rPr lang="en-US" dirty="0" smtClean="0"/>
              <a:t>-un, currently doing so</a:t>
            </a:r>
          </a:p>
          <a:p>
            <a:pPr lvl="2"/>
            <a:r>
              <a:rPr lang="en-US" dirty="0" smtClean="0"/>
              <a:t>In relation to Weber’s argument that charismatic authorities rise up especially during times of crisis or upheaval:</a:t>
            </a:r>
          </a:p>
          <a:p>
            <a:pPr lvl="3"/>
            <a:r>
              <a:rPr lang="en-US" dirty="0" smtClean="0"/>
              <a:t>Examples: The social upheavals of the Great Depression in the 1930s saw the rise of fascist dictators, such as Hitler (Germany) and Mussolini (Italy)</a:t>
            </a:r>
          </a:p>
          <a:p>
            <a:pPr lvl="1"/>
            <a:r>
              <a:rPr lang="en-US" dirty="0" smtClean="0"/>
              <a:t>Rational-legal authority:</a:t>
            </a:r>
          </a:p>
          <a:p>
            <a:pPr lvl="2"/>
            <a:r>
              <a:rPr lang="en-US" dirty="0" smtClean="0"/>
              <a:t>World is dominated by rational-legal authority</a:t>
            </a:r>
          </a:p>
          <a:p>
            <a:pPr lvl="2"/>
            <a:r>
              <a:rPr lang="en-US" dirty="0" smtClean="0"/>
              <a:t>Related to balance of powers as a principle of the modern democratic state</a:t>
            </a:r>
          </a:p>
          <a:p>
            <a:pPr lvl="2"/>
            <a:r>
              <a:rPr lang="en-US" dirty="0" smtClean="0"/>
              <a:t>Charismatic leaders such as Kim </a:t>
            </a:r>
            <a:r>
              <a:rPr lang="en-US" dirty="0" err="1" smtClean="0"/>
              <a:t>Jong</a:t>
            </a:r>
            <a:r>
              <a:rPr lang="en-US" dirty="0" smtClean="0"/>
              <a:t>-un are condemned as throwbacks to another time and as anomalies that stand as obstacles to good governance and development</a:t>
            </a:r>
          </a:p>
          <a:p>
            <a:pPr lvl="2"/>
            <a:r>
              <a:rPr lang="en-US" dirty="0" smtClean="0"/>
              <a:t>Part of the science of governing – all men are equal, no perfect man, need to rely on institutions to keep human flaws in check rather than rely on humans in a cult-personality format (because humans are flawless)</a:t>
            </a:r>
          </a:p>
          <a:p>
            <a:pPr lvl="2"/>
            <a:r>
              <a:rPr lang="en-US" dirty="0" smtClean="0"/>
              <a:t>Rational-legal authority intimately tied with sovereignty concept and birth of modern state – previously, traditional leaders had claimed sovereignty in their person as opposed to in the state</a:t>
            </a:r>
          </a:p>
          <a:p>
            <a:pPr lvl="2"/>
            <a:endParaRPr lang="en-US" dirty="0"/>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Sovereignty, pt. 2 </a:t>
            </a:r>
            <a:endParaRPr lang="en-US" dirty="0"/>
          </a:p>
        </p:txBody>
      </p:sp>
      <p:sp>
        <p:nvSpPr>
          <p:cNvPr id="3" name="Content Placeholder 2"/>
          <p:cNvSpPr>
            <a:spLocks noGrp="1"/>
          </p:cNvSpPr>
          <p:nvPr>
            <p:ph idx="1"/>
          </p:nvPr>
        </p:nvSpPr>
        <p:spPr>
          <a:xfrm>
            <a:off x="0" y="1143000"/>
            <a:ext cx="9144000" cy="5715000"/>
          </a:xfrm>
        </p:spPr>
        <p:txBody>
          <a:bodyPr>
            <a:normAutofit/>
          </a:bodyPr>
          <a:lstStyle/>
          <a:p>
            <a:r>
              <a:rPr lang="en-US" b="1" dirty="0" smtClean="0"/>
              <a:t>Definition:</a:t>
            </a:r>
          </a:p>
          <a:p>
            <a:pPr lvl="1"/>
            <a:r>
              <a:rPr lang="en-GB" sz="2400" dirty="0" smtClean="0">
                <a:ea typeface="Times" charset="0"/>
                <a:cs typeface="Times" charset="0"/>
              </a:rPr>
              <a:t>A. ‘Supreme power of lawmaking within territory’</a:t>
            </a:r>
          </a:p>
          <a:p>
            <a:pPr lvl="2"/>
            <a:r>
              <a:rPr lang="en-GB" sz="2000" dirty="0" smtClean="0">
                <a:ea typeface="Times" charset="0"/>
                <a:cs typeface="Times" charset="0"/>
              </a:rPr>
              <a:t>No question or debate about the right to exercise power where sovereignty has been established</a:t>
            </a:r>
          </a:p>
          <a:p>
            <a:pPr lvl="1"/>
            <a:r>
              <a:rPr lang="en-GB" sz="2400" dirty="0" smtClean="0">
                <a:ea typeface="Times" charset="0"/>
                <a:cs typeface="Times" charset="0"/>
              </a:rPr>
              <a:t>B. Two aspects to sovereignty</a:t>
            </a:r>
          </a:p>
          <a:p>
            <a:pPr lvl="2"/>
            <a:r>
              <a:rPr lang="en-GB" sz="2000" dirty="0" smtClean="0">
                <a:ea typeface="Times" charset="0"/>
                <a:cs typeface="Times" charset="0"/>
              </a:rPr>
              <a:t>Relationship to other states</a:t>
            </a:r>
          </a:p>
          <a:p>
            <a:pPr lvl="2"/>
            <a:r>
              <a:rPr lang="en-GB" sz="2000" dirty="0" smtClean="0">
                <a:ea typeface="Times" charset="0"/>
                <a:cs typeface="Times" charset="0"/>
              </a:rPr>
              <a:t>Relationship to citizens and subgroups within nation</a:t>
            </a:r>
          </a:p>
          <a:p>
            <a:pPr lvl="1"/>
            <a:r>
              <a:rPr lang="en-GB" dirty="0" smtClean="0">
                <a:ea typeface="Times" charset="0"/>
                <a:cs typeface="Times" charset="0"/>
              </a:rPr>
              <a:t>C. Events leading up to modern notion of sovereignty</a:t>
            </a:r>
          </a:p>
          <a:p>
            <a:pPr lvl="2"/>
            <a:r>
              <a:rPr lang="en-GB" dirty="0" smtClean="0">
                <a:ea typeface="Times" charset="0"/>
                <a:cs typeface="Times" charset="0"/>
              </a:rPr>
              <a:t>Sovereignty originally claimed by absolute monarch</a:t>
            </a:r>
          </a:p>
          <a:p>
            <a:pPr lvl="3"/>
            <a:r>
              <a:rPr lang="en-GB" dirty="0" smtClean="0">
                <a:ea typeface="Times" charset="0"/>
                <a:cs typeface="Times" charset="0"/>
              </a:rPr>
              <a:t>This eventually dissolved in the face of democratization, class conflict and the idea of popular sovereignty (the idea that political power rests in the hands of all citizens instead of leaders alone. </a:t>
            </a:r>
          </a:p>
          <a:p>
            <a:pPr lvl="1"/>
            <a:endParaRPr lang="en-US" b="1" dirty="0"/>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Sovereignty, pt. 2</a:t>
            </a:r>
            <a:endParaRPr lang="en-US" dirty="0"/>
          </a:p>
        </p:txBody>
      </p:sp>
      <p:sp>
        <p:nvSpPr>
          <p:cNvPr id="3" name="Content Placeholder 2"/>
          <p:cNvSpPr>
            <a:spLocks noGrp="1"/>
          </p:cNvSpPr>
          <p:nvPr>
            <p:ph idx="1"/>
          </p:nvPr>
        </p:nvSpPr>
        <p:spPr>
          <a:xfrm>
            <a:off x="0" y="990600"/>
            <a:ext cx="9144000" cy="5867400"/>
          </a:xfrm>
        </p:spPr>
        <p:txBody>
          <a:bodyPr>
            <a:normAutofit fontScale="62500" lnSpcReduction="20000"/>
          </a:bodyPr>
          <a:lstStyle/>
          <a:p>
            <a:r>
              <a:rPr lang="en-GB" sz="2800" b="1" dirty="0" smtClean="0">
                <a:ea typeface="Times" charset="0"/>
                <a:cs typeface="Times" charset="0"/>
              </a:rPr>
              <a:t>Significance:</a:t>
            </a:r>
          </a:p>
          <a:p>
            <a:pPr lvl="1"/>
            <a:r>
              <a:rPr lang="en-GB" sz="2400" dirty="0" smtClean="0">
                <a:ea typeface="Times" charset="0"/>
                <a:cs typeface="Times" charset="0"/>
              </a:rPr>
              <a:t>The importance of sovereignty</a:t>
            </a:r>
          </a:p>
          <a:p>
            <a:pPr lvl="2"/>
            <a:r>
              <a:rPr lang="en-GB" sz="2000" dirty="0" smtClean="0">
                <a:ea typeface="Times" charset="0"/>
                <a:cs typeface="Times" charset="0"/>
              </a:rPr>
              <a:t>Internal: Counter parallel authority within state</a:t>
            </a:r>
          </a:p>
          <a:p>
            <a:pPr lvl="2"/>
            <a:r>
              <a:rPr lang="en-GB" sz="2000" dirty="0" smtClean="0">
                <a:ea typeface="Times" charset="0"/>
                <a:cs typeface="Times" charset="0"/>
              </a:rPr>
              <a:t>External: Protect smaller states from larger</a:t>
            </a:r>
          </a:p>
          <a:p>
            <a:pPr lvl="1"/>
            <a:r>
              <a:rPr lang="en-GB" dirty="0" smtClean="0">
                <a:ea typeface="Times" charset="0"/>
                <a:cs typeface="Times" charset="0"/>
              </a:rPr>
              <a:t>Significance of sovereignty in modern times</a:t>
            </a:r>
          </a:p>
          <a:p>
            <a:pPr lvl="2"/>
            <a:r>
              <a:rPr lang="en-GB" dirty="0" smtClean="0">
                <a:ea typeface="Times" charset="0"/>
                <a:cs typeface="Times" charset="0"/>
              </a:rPr>
              <a:t>During the past four centuries, the modern state has taken on a number of different forms, ranging from representative democracies to fascist dictatorships to communist regimes</a:t>
            </a:r>
          </a:p>
          <a:p>
            <a:pPr lvl="3"/>
            <a:r>
              <a:rPr lang="en-GB" dirty="0" smtClean="0">
                <a:ea typeface="Times" charset="0"/>
                <a:cs typeface="Times" charset="0"/>
              </a:rPr>
              <a:t>Regardless of form, states share one defining characteristic, the non-negotiable claim to sovereignty. </a:t>
            </a:r>
          </a:p>
          <a:p>
            <a:pPr lvl="4"/>
            <a:r>
              <a:rPr lang="en-GB" dirty="0" smtClean="0">
                <a:ea typeface="Times" charset="0"/>
                <a:cs typeface="Times" charset="0"/>
              </a:rPr>
              <a:t>All modern states claim the supreme and indivisible power to rule over a national territory</a:t>
            </a:r>
          </a:p>
          <a:p>
            <a:pPr lvl="4"/>
            <a:r>
              <a:rPr lang="en-GB" dirty="0" smtClean="0">
                <a:ea typeface="Times" charset="0"/>
                <a:cs typeface="Times" charset="0"/>
              </a:rPr>
              <a:t>The non-negotiable claim to sovereignty was recognized formally in the Peace of Westphalia in 1648, which cast the world community as consisting of sovereign states</a:t>
            </a:r>
          </a:p>
          <a:p>
            <a:pPr lvl="5"/>
            <a:r>
              <a:rPr lang="en-GB" dirty="0" smtClean="0">
                <a:ea typeface="Times" charset="0"/>
                <a:cs typeface="Times" charset="0"/>
              </a:rPr>
              <a:t>These states controlled their own territories and could legitimately use force to repel threats to national security and sovereignty arising either from domestic politics or external threats</a:t>
            </a:r>
          </a:p>
          <a:p>
            <a:pPr lvl="2"/>
            <a:r>
              <a:rPr lang="en-GB" dirty="0" smtClean="0">
                <a:ea typeface="Times" charset="0"/>
                <a:cs typeface="Times" charset="0"/>
              </a:rPr>
              <a:t>Sovereignty, power, authority and legitimacy, which are central to the structure of thought in political science are conveyed in Weber’s definition of the state:</a:t>
            </a:r>
          </a:p>
          <a:p>
            <a:pPr lvl="3"/>
            <a:r>
              <a:rPr lang="en-GB" dirty="0" smtClean="0">
                <a:ea typeface="Times" charset="0"/>
                <a:cs typeface="Times" charset="0"/>
              </a:rPr>
              <a:t>“a human community that successfully claims monopoly of the legitimate use of physical force within a given territory”</a:t>
            </a:r>
          </a:p>
          <a:p>
            <a:pPr lvl="2"/>
            <a:r>
              <a:rPr lang="en-GB" dirty="0" smtClean="0">
                <a:ea typeface="Times" charset="0"/>
                <a:cs typeface="Times" charset="0"/>
              </a:rPr>
              <a:t>Importance of sovereignty can be seen when it becomes absent, such as in ‘failed states’</a:t>
            </a:r>
          </a:p>
          <a:p>
            <a:pPr lvl="3"/>
            <a:r>
              <a:rPr lang="en-GB" dirty="0" smtClean="0">
                <a:ea typeface="Times" charset="0"/>
                <a:cs typeface="Times" charset="0"/>
              </a:rPr>
              <a:t>E.g. Sierra Leone, Sudan, Iraq</a:t>
            </a:r>
          </a:p>
          <a:p>
            <a:pPr lvl="3"/>
            <a:r>
              <a:rPr lang="en-GB" dirty="0" smtClean="0">
                <a:ea typeface="Times" charset="0"/>
                <a:cs typeface="Times" charset="0"/>
              </a:rPr>
              <a:t>These states have lost their monopoly over legitimate use of violence within their territories</a:t>
            </a:r>
          </a:p>
          <a:p>
            <a:pPr lvl="3"/>
            <a:r>
              <a:rPr lang="en-GB" dirty="0" smtClean="0">
                <a:ea typeface="Times" charset="0"/>
                <a:cs typeface="Times" charset="0"/>
              </a:rPr>
              <a:t>Internal conflict</a:t>
            </a:r>
          </a:p>
          <a:p>
            <a:pPr lvl="4"/>
            <a:r>
              <a:rPr lang="en-GB" dirty="0" smtClean="0">
                <a:ea typeface="Times" charset="0"/>
                <a:cs typeface="Times" charset="0"/>
              </a:rPr>
              <a:t>Armies replaced by war lords, private militias, tribal leaders, and other non-state actors who exercise violence and control over population</a:t>
            </a:r>
          </a:p>
          <a:p>
            <a:pPr lvl="1"/>
            <a:r>
              <a:rPr lang="en-GB" dirty="0" smtClean="0">
                <a:ea typeface="Times" charset="0"/>
                <a:cs typeface="Times" charset="0"/>
              </a:rPr>
              <a:t>Huge debate: Humanitarian intervention/Responsibility to Protect vs. State sovereignty</a:t>
            </a:r>
          </a:p>
          <a:p>
            <a:pPr lvl="2"/>
            <a:endParaRPr lang="en-GB" dirty="0" smtClean="0">
              <a:ea typeface="Times" charset="0"/>
              <a:cs typeface="Times" charset="0"/>
            </a:endParaRPr>
          </a:p>
          <a:p>
            <a:endParaRPr lang="en-US" dirty="0"/>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0" y="0"/>
            <a:ext cx="8229600" cy="1143000"/>
          </a:xfrm>
        </p:spPr>
        <p:txBody>
          <a:bodyPr/>
          <a:lstStyle/>
          <a:p>
            <a:r>
              <a:rPr lang="en-GB" dirty="0">
                <a:solidFill>
                  <a:schemeClr val="tx1"/>
                </a:solidFill>
              </a:rPr>
              <a:t>I. </a:t>
            </a:r>
            <a:r>
              <a:rPr lang="en-GB" dirty="0" smtClean="0">
                <a:solidFill>
                  <a:schemeClr val="tx1"/>
                </a:solidFill>
              </a:rPr>
              <a:t>Ideology, pt. 1 </a:t>
            </a:r>
            <a:endParaRPr lang="en-GB" dirty="0">
              <a:solidFill>
                <a:schemeClr val="tx1"/>
              </a:solidFill>
            </a:endParaRPr>
          </a:p>
        </p:txBody>
      </p:sp>
      <p:sp>
        <p:nvSpPr>
          <p:cNvPr id="5123" name="Rectangle 3"/>
          <p:cNvSpPr>
            <a:spLocks noGrp="1" noChangeArrowheads="1"/>
          </p:cNvSpPr>
          <p:nvPr>
            <p:ph idx="1"/>
          </p:nvPr>
        </p:nvSpPr>
        <p:spPr>
          <a:xfrm>
            <a:off x="228600" y="1417638"/>
            <a:ext cx="8229600" cy="5241925"/>
          </a:xfrm>
        </p:spPr>
        <p:txBody>
          <a:bodyPr>
            <a:normAutofit lnSpcReduction="10000"/>
          </a:bodyPr>
          <a:lstStyle/>
          <a:p>
            <a:pPr>
              <a:lnSpc>
                <a:spcPct val="90000"/>
              </a:lnSpc>
            </a:pPr>
            <a:r>
              <a:rPr lang="en-GB" sz="2800" b="1" dirty="0" smtClean="0">
                <a:ea typeface="Times" charset="0"/>
                <a:cs typeface="Times" charset="0"/>
              </a:rPr>
              <a:t>Definition:</a:t>
            </a:r>
          </a:p>
          <a:p>
            <a:pPr lvl="1">
              <a:lnSpc>
                <a:spcPct val="90000"/>
              </a:lnSpc>
            </a:pPr>
            <a:r>
              <a:rPr lang="en-GB" sz="2400" dirty="0" smtClean="0">
                <a:ea typeface="Times" charset="0"/>
                <a:cs typeface="Times" charset="0"/>
              </a:rPr>
              <a:t>An ideology is a systematic and comprehensive political doctrine based on rational principles which provides both an explanatory theory of society and a prescriptive program of mass action.</a:t>
            </a:r>
          </a:p>
          <a:p>
            <a:pPr lvl="1">
              <a:lnSpc>
                <a:spcPct val="90000"/>
              </a:lnSpc>
              <a:buFont typeface="Wingdings" charset="2"/>
              <a:buNone/>
            </a:pPr>
            <a:endParaRPr lang="en-GB" sz="2400" dirty="0" smtClean="0">
              <a:ea typeface="Times" charset="0"/>
              <a:cs typeface="Times" charset="0"/>
            </a:endParaRPr>
          </a:p>
          <a:p>
            <a:pPr>
              <a:lnSpc>
                <a:spcPct val="90000"/>
              </a:lnSpc>
            </a:pPr>
            <a:r>
              <a:rPr lang="en-GB" sz="2800" b="1" dirty="0" smtClean="0">
                <a:ea typeface="Times" charset="0"/>
                <a:cs typeface="Times" charset="0"/>
              </a:rPr>
              <a:t>Significance:</a:t>
            </a:r>
          </a:p>
          <a:p>
            <a:pPr lvl="1">
              <a:lnSpc>
                <a:spcPct val="90000"/>
              </a:lnSpc>
            </a:pPr>
            <a:r>
              <a:rPr lang="en-GB" sz="2400" dirty="0" smtClean="0">
                <a:ea typeface="Times" charset="0"/>
                <a:cs typeface="Times" charset="0"/>
              </a:rPr>
              <a:t>Link </a:t>
            </a:r>
            <a:r>
              <a:rPr lang="en-GB" sz="2400" dirty="0">
                <a:ea typeface="Times" charset="0"/>
                <a:cs typeface="Times" charset="0"/>
              </a:rPr>
              <a:t>between Modern Age and Ideology</a:t>
            </a:r>
          </a:p>
          <a:p>
            <a:pPr lvl="2">
              <a:lnSpc>
                <a:spcPct val="90000"/>
              </a:lnSpc>
            </a:pPr>
            <a:r>
              <a:rPr lang="en-GB" sz="2000" dirty="0">
                <a:ea typeface="Times" charset="0"/>
                <a:cs typeface="Times" charset="0"/>
              </a:rPr>
              <a:t>1. Mass </a:t>
            </a:r>
            <a:r>
              <a:rPr lang="en-GB" sz="2000" dirty="0" smtClean="0">
                <a:ea typeface="Times" charset="0"/>
                <a:cs typeface="Times" charset="0"/>
              </a:rPr>
              <a:t>Action </a:t>
            </a:r>
          </a:p>
          <a:p>
            <a:pPr lvl="3">
              <a:lnSpc>
                <a:spcPct val="90000"/>
              </a:lnSpc>
            </a:pPr>
            <a:r>
              <a:rPr lang="en-GB" sz="1600" dirty="0" smtClean="0">
                <a:ea typeface="Times" charset="0"/>
                <a:cs typeface="Times" charset="0"/>
              </a:rPr>
              <a:t>Involves mass of people, not just whims of monarch</a:t>
            </a:r>
          </a:p>
          <a:p>
            <a:pPr lvl="2">
              <a:lnSpc>
                <a:spcPct val="90000"/>
              </a:lnSpc>
            </a:pPr>
            <a:r>
              <a:rPr lang="en-GB" sz="2000" dirty="0">
                <a:ea typeface="Times" charset="0"/>
                <a:cs typeface="Times" charset="0"/>
              </a:rPr>
              <a:t>2. Universal 'rational' </a:t>
            </a:r>
            <a:r>
              <a:rPr lang="en-GB" sz="2000" dirty="0" smtClean="0">
                <a:ea typeface="Times" charset="0"/>
                <a:cs typeface="Times" charset="0"/>
              </a:rPr>
              <a:t>principles </a:t>
            </a:r>
          </a:p>
          <a:p>
            <a:pPr lvl="3">
              <a:lnSpc>
                <a:spcPct val="90000"/>
              </a:lnSpc>
            </a:pPr>
            <a:r>
              <a:rPr lang="en-GB" sz="1600" dirty="0" smtClean="0">
                <a:ea typeface="Times" charset="0"/>
                <a:cs typeface="Times" charset="0"/>
              </a:rPr>
              <a:t>Science, rationality, reason, truth</a:t>
            </a:r>
          </a:p>
          <a:p>
            <a:pPr lvl="2">
              <a:lnSpc>
                <a:spcPct val="90000"/>
              </a:lnSpc>
            </a:pPr>
            <a:r>
              <a:rPr lang="en-GB" sz="2000" dirty="0">
                <a:ea typeface="Times" charset="0"/>
                <a:cs typeface="Times" charset="0"/>
              </a:rPr>
              <a:t>3. Prescriptive Program of Action</a:t>
            </a:r>
            <a:r>
              <a:rPr lang="en-GB" sz="2000" dirty="0" smtClean="0">
                <a:ea typeface="Times" charset="0"/>
                <a:cs typeface="Times" charset="0"/>
              </a:rPr>
              <a:t> – Utopia</a:t>
            </a:r>
          </a:p>
          <a:p>
            <a:pPr lvl="3">
              <a:lnSpc>
                <a:spcPct val="90000"/>
              </a:lnSpc>
            </a:pPr>
            <a:r>
              <a:rPr lang="en-GB" sz="1600" dirty="0" smtClean="0">
                <a:ea typeface="Times" charset="0"/>
                <a:cs typeface="Times" charset="0"/>
              </a:rPr>
              <a:t>How things OUGHT to work</a:t>
            </a:r>
          </a:p>
          <a:p>
            <a:pPr lvl="2">
              <a:lnSpc>
                <a:spcPct val="90000"/>
              </a:lnSpc>
            </a:pPr>
            <a:r>
              <a:rPr lang="en-GB" sz="2000" dirty="0">
                <a:ea typeface="Times" charset="0"/>
                <a:cs typeface="Times" charset="0"/>
              </a:rPr>
              <a:t>4. The Market Economy</a:t>
            </a:r>
          </a:p>
          <a:p>
            <a:pPr lvl="1">
              <a:lnSpc>
                <a:spcPct val="90000"/>
              </a:lnSpc>
            </a:pPr>
            <a:endParaRPr lang="en-GB" sz="2400" dirty="0">
              <a:ea typeface="Times" charset="0"/>
              <a:cs typeface="Times" charset="0"/>
            </a:endParaRPr>
          </a:p>
        </p:txBody>
      </p:sp>
      <p:pic>
        <p:nvPicPr>
          <p:cNvPr id="5124" name="Picture 4" descr="C:\WINDOWS\Application Data\Microsoft\Media Catalog\Downloaded Clips\cl0\ED00040_.wmf"/>
          <p:cNvPicPr>
            <a:picLocks noChangeAspect="1" noChangeArrowheads="1"/>
          </p:cNvPicPr>
          <p:nvPr/>
        </p:nvPicPr>
        <mc:AlternateContent xmlns:ma="http://schemas.microsoft.com/office/mac/drawingml/2008/main">
          <mc:Choice Requires="ma">
            <p:blipFill>
              <a:blip r:embed="rId2"/>
              <a:srcRect/>
              <a:stretch>
                <a:fillRect/>
              </a:stretch>
            </p:blipFill>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blipFill>
              <a:blip r:embed="rId3"/>
              <a:srcRect/>
              <a:stretch>
                <a:fillRect/>
              </a:stretch>
            </p:blipFill>
          </mc:Fallback>
        </mc:AlternateContent>
        <p:spPr bwMode="auto">
          <a:xfrm>
            <a:off x="5181600" y="0"/>
            <a:ext cx="3962400" cy="1905000"/>
          </a:xfrm>
          <a:prstGeom prst="rect">
            <a:avLst/>
          </a:prstGeom>
          <a:noFill/>
        </p:spPr>
      </p:pic>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0"/>
            <a:ext cx="8229600" cy="1143000"/>
          </a:xfrm>
        </p:spPr>
        <p:txBody>
          <a:bodyPr/>
          <a:lstStyle/>
          <a:p>
            <a:r>
              <a:rPr lang="en-US" dirty="0" smtClean="0"/>
              <a:t>Ideology, pt. 2</a:t>
            </a:r>
            <a:endParaRPr lang="en-US" dirty="0"/>
          </a:p>
        </p:txBody>
      </p:sp>
      <p:sp>
        <p:nvSpPr>
          <p:cNvPr id="3" name="Content Placeholder 2"/>
          <p:cNvSpPr>
            <a:spLocks noGrp="1"/>
          </p:cNvSpPr>
          <p:nvPr>
            <p:ph idx="1"/>
          </p:nvPr>
        </p:nvSpPr>
        <p:spPr>
          <a:xfrm>
            <a:off x="177800" y="914400"/>
            <a:ext cx="8229600" cy="4525963"/>
          </a:xfrm>
        </p:spPr>
        <p:txBody>
          <a:bodyPr/>
          <a:lstStyle/>
          <a:p>
            <a:r>
              <a:rPr lang="en-US" b="1" dirty="0" smtClean="0"/>
              <a:t>Significance, cont’d:</a:t>
            </a:r>
          </a:p>
          <a:p>
            <a:r>
              <a:rPr lang="en-GB" dirty="0" smtClean="0">
                <a:ea typeface="Times" charset="0"/>
                <a:cs typeface="Times" charset="0"/>
              </a:rPr>
              <a:t>Main Western Political Ideologies:</a:t>
            </a:r>
          </a:p>
          <a:p>
            <a:pPr lvl="1"/>
            <a:r>
              <a:rPr lang="en-GB" dirty="0" smtClean="0">
                <a:ea typeface="Times" charset="0"/>
                <a:cs typeface="Times" charset="0"/>
              </a:rPr>
              <a:t>1. Liberalism - 17th C.</a:t>
            </a:r>
          </a:p>
          <a:p>
            <a:pPr lvl="1"/>
            <a:r>
              <a:rPr lang="en-GB" dirty="0" smtClean="0">
                <a:ea typeface="Times" charset="0"/>
                <a:cs typeface="Times" charset="0"/>
              </a:rPr>
              <a:t>2. Republicanism - 18th C. </a:t>
            </a:r>
          </a:p>
          <a:p>
            <a:pPr lvl="1"/>
            <a:r>
              <a:rPr lang="en-GB" dirty="0" smtClean="0">
                <a:ea typeface="Times" charset="0"/>
                <a:cs typeface="Times" charset="0"/>
              </a:rPr>
              <a:t>3. Conservatism - 18th C.</a:t>
            </a:r>
          </a:p>
          <a:p>
            <a:pPr lvl="1"/>
            <a:r>
              <a:rPr lang="en-GB" dirty="0" smtClean="0">
                <a:ea typeface="Times" charset="0"/>
                <a:cs typeface="Times" charset="0"/>
              </a:rPr>
              <a:t>4. Marxism - 19th C</a:t>
            </a:r>
            <a:endParaRPr lang="en-US" dirty="0" smtClean="0">
              <a:ea typeface="Times" charset="0"/>
              <a:cs typeface="Times" charset="0"/>
            </a:endParaRPr>
          </a:p>
          <a:p>
            <a:pPr lvl="1">
              <a:buNone/>
            </a:pPr>
            <a:endParaRPr lang="en-US" dirty="0"/>
          </a:p>
        </p:txBody>
      </p:sp>
      <p:grpSp>
        <p:nvGrpSpPr>
          <p:cNvPr id="4" name="Group 25"/>
          <p:cNvGrpSpPr>
            <a:grpSpLocks/>
          </p:cNvGrpSpPr>
          <p:nvPr/>
        </p:nvGrpSpPr>
        <p:grpSpPr bwMode="auto">
          <a:xfrm>
            <a:off x="465138" y="4191000"/>
            <a:ext cx="8839200" cy="2667000"/>
            <a:chOff x="432" y="2640"/>
            <a:chExt cx="5568" cy="1680"/>
          </a:xfrm>
        </p:grpSpPr>
        <p:grpSp>
          <p:nvGrpSpPr>
            <p:cNvPr id="5" name="Group 24"/>
            <p:cNvGrpSpPr>
              <a:grpSpLocks/>
            </p:cNvGrpSpPr>
            <p:nvPr/>
          </p:nvGrpSpPr>
          <p:grpSpPr bwMode="auto">
            <a:xfrm>
              <a:off x="432" y="2640"/>
              <a:ext cx="5568" cy="1680"/>
              <a:chOff x="432" y="2640"/>
              <a:chExt cx="5568" cy="1680"/>
            </a:xfrm>
          </p:grpSpPr>
          <p:sp>
            <p:nvSpPr>
              <p:cNvPr id="7" name="Line 6"/>
              <p:cNvSpPr>
                <a:spLocks noChangeShapeType="1"/>
              </p:cNvSpPr>
              <p:nvPr/>
            </p:nvSpPr>
            <p:spPr bwMode="auto">
              <a:xfrm flipV="1">
                <a:off x="1027" y="2880"/>
                <a:ext cx="4253" cy="3"/>
              </a:xfrm>
              <a:prstGeom prst="line">
                <a:avLst/>
              </a:prstGeom>
              <a:noFill/>
              <a:ln w="38100">
                <a:solidFill>
                  <a:srgbClr val="000000"/>
                </a:solidFill>
                <a:round/>
                <a:headEnd/>
                <a:tailEnd/>
              </a:ln>
            </p:spPr>
            <p:txBody>
              <a:bodyPr>
                <a:prstTxWarp prst="textNoShape">
                  <a:avLst/>
                </a:prstTxWarp>
              </a:bodyPr>
              <a:lstStyle/>
              <a:p>
                <a:endParaRPr lang="en-US"/>
              </a:p>
            </p:txBody>
          </p:sp>
          <p:sp>
            <p:nvSpPr>
              <p:cNvPr id="8" name="Text Box 7"/>
              <p:cNvSpPr txBox="1">
                <a:spLocks noChangeArrowheads="1"/>
              </p:cNvSpPr>
              <p:nvPr/>
            </p:nvSpPr>
            <p:spPr bwMode="auto">
              <a:xfrm>
                <a:off x="938" y="2640"/>
                <a:ext cx="1215" cy="294"/>
              </a:xfrm>
              <a:prstGeom prst="rect">
                <a:avLst/>
              </a:prstGeom>
              <a:noFill/>
              <a:ln w="9525">
                <a:noFill/>
                <a:miter lim="800000"/>
                <a:headEnd/>
                <a:tailEnd/>
              </a:ln>
            </p:spPr>
            <p:txBody>
              <a:bodyPr>
                <a:prstTxWarp prst="textNoShape">
                  <a:avLst/>
                </a:prstTxWarp>
              </a:bodyPr>
              <a:lstStyle/>
              <a:p>
                <a:r>
                  <a:rPr lang="en-CA" sz="1600" b="1">
                    <a:latin typeface="Times New Roman" charset="0"/>
                    <a:ea typeface="MS Mincho" pitchFamily="49" charset="-128"/>
                    <a:cs typeface="MS Mincho" pitchFamily="49" charset="-128"/>
                  </a:rPr>
                  <a:t>LIBERALISM</a:t>
                </a:r>
              </a:p>
            </p:txBody>
          </p:sp>
          <p:sp>
            <p:nvSpPr>
              <p:cNvPr id="9" name="Text Box 8"/>
              <p:cNvSpPr txBox="1">
                <a:spLocks noChangeArrowheads="1"/>
              </p:cNvSpPr>
              <p:nvPr/>
            </p:nvSpPr>
            <p:spPr bwMode="auto">
              <a:xfrm>
                <a:off x="2976" y="2640"/>
                <a:ext cx="1546" cy="294"/>
              </a:xfrm>
              <a:prstGeom prst="rect">
                <a:avLst/>
              </a:prstGeom>
              <a:noFill/>
              <a:ln w="9525">
                <a:noFill/>
                <a:miter lim="800000"/>
                <a:headEnd/>
                <a:tailEnd/>
              </a:ln>
            </p:spPr>
            <p:txBody>
              <a:bodyPr>
                <a:prstTxWarp prst="textNoShape">
                  <a:avLst/>
                </a:prstTxWarp>
              </a:bodyPr>
              <a:lstStyle/>
              <a:p>
                <a:r>
                  <a:rPr lang="en-CA" sz="1600" b="1">
                    <a:latin typeface="Times New Roman" charset="0"/>
                    <a:ea typeface="MS Mincho" pitchFamily="49" charset="-128"/>
                    <a:cs typeface="MS Mincho" pitchFamily="49" charset="-128"/>
                  </a:rPr>
                  <a:t>CONSERVATISM</a:t>
                </a:r>
              </a:p>
            </p:txBody>
          </p:sp>
          <p:sp>
            <p:nvSpPr>
              <p:cNvPr id="10" name="Text Box 9"/>
              <p:cNvSpPr txBox="1">
                <a:spLocks noChangeArrowheads="1"/>
              </p:cNvSpPr>
              <p:nvPr/>
            </p:nvSpPr>
            <p:spPr bwMode="auto">
              <a:xfrm>
                <a:off x="4472" y="2648"/>
                <a:ext cx="1215" cy="294"/>
              </a:xfrm>
              <a:prstGeom prst="rect">
                <a:avLst/>
              </a:prstGeom>
              <a:noFill/>
              <a:ln w="9525">
                <a:noFill/>
                <a:miter lim="800000"/>
                <a:headEnd/>
                <a:tailEnd/>
              </a:ln>
            </p:spPr>
            <p:txBody>
              <a:bodyPr>
                <a:prstTxWarp prst="textNoShape">
                  <a:avLst/>
                </a:prstTxWarp>
              </a:bodyPr>
              <a:lstStyle/>
              <a:p>
                <a:r>
                  <a:rPr lang="en-CA" sz="1600" b="1">
                    <a:latin typeface="Times New Roman" charset="0"/>
                    <a:ea typeface="MS Mincho" pitchFamily="49" charset="-128"/>
                    <a:cs typeface="MS Mincho" pitchFamily="49" charset="-128"/>
                  </a:rPr>
                  <a:t>SOCIALISM</a:t>
                </a:r>
              </a:p>
            </p:txBody>
          </p:sp>
          <p:sp>
            <p:nvSpPr>
              <p:cNvPr id="11" name="Text Box 10"/>
              <p:cNvSpPr txBox="1">
                <a:spLocks noChangeArrowheads="1"/>
              </p:cNvSpPr>
              <p:nvPr/>
            </p:nvSpPr>
            <p:spPr bwMode="auto">
              <a:xfrm>
                <a:off x="432" y="2736"/>
                <a:ext cx="686" cy="351"/>
              </a:xfrm>
              <a:prstGeom prst="rect">
                <a:avLst/>
              </a:prstGeom>
              <a:noFill/>
              <a:ln w="9525">
                <a:noFill/>
                <a:miter lim="800000"/>
                <a:headEnd/>
                <a:tailEnd/>
              </a:ln>
            </p:spPr>
            <p:txBody>
              <a:bodyPr>
                <a:prstTxWarp prst="textNoShape">
                  <a:avLst/>
                </a:prstTxWarp>
              </a:bodyPr>
              <a:lstStyle/>
              <a:p>
                <a:r>
                  <a:rPr lang="en-CA" sz="2000" b="1">
                    <a:latin typeface="Times New Roman" charset="0"/>
                    <a:ea typeface="MS Mincho" pitchFamily="49" charset="-128"/>
                    <a:cs typeface="MS Mincho" pitchFamily="49" charset="-128"/>
                  </a:rPr>
                  <a:t>17</a:t>
                </a:r>
                <a:r>
                  <a:rPr lang="en-CA" sz="2000" b="1" baseline="30000">
                    <a:latin typeface="Times New Roman" charset="0"/>
                    <a:ea typeface="MS Mincho" pitchFamily="49" charset="-128"/>
                    <a:cs typeface="MS Mincho" pitchFamily="49" charset="-128"/>
                  </a:rPr>
                  <a:t>th</a:t>
                </a:r>
                <a:r>
                  <a:rPr lang="en-CA" sz="2000" b="1">
                    <a:latin typeface="Times New Roman" charset="0"/>
                    <a:ea typeface="MS Mincho" pitchFamily="49" charset="-128"/>
                    <a:cs typeface="MS Mincho" pitchFamily="49" charset="-128"/>
                  </a:rPr>
                  <a:t> C</a:t>
                </a:r>
              </a:p>
            </p:txBody>
          </p:sp>
          <p:sp>
            <p:nvSpPr>
              <p:cNvPr id="12" name="Text Box 11"/>
              <p:cNvSpPr txBox="1">
                <a:spLocks noChangeArrowheads="1"/>
              </p:cNvSpPr>
              <p:nvPr/>
            </p:nvSpPr>
            <p:spPr bwMode="auto">
              <a:xfrm>
                <a:off x="5314" y="2736"/>
                <a:ext cx="686" cy="351"/>
              </a:xfrm>
              <a:prstGeom prst="rect">
                <a:avLst/>
              </a:prstGeom>
              <a:noFill/>
              <a:ln w="9525">
                <a:noFill/>
                <a:miter lim="800000"/>
                <a:headEnd/>
                <a:tailEnd/>
              </a:ln>
            </p:spPr>
            <p:txBody>
              <a:bodyPr>
                <a:prstTxWarp prst="textNoShape">
                  <a:avLst/>
                </a:prstTxWarp>
              </a:bodyPr>
              <a:lstStyle/>
              <a:p>
                <a:r>
                  <a:rPr lang="en-CA" sz="2000" b="1">
                    <a:latin typeface="Times New Roman" charset="0"/>
                    <a:ea typeface="MS Mincho" pitchFamily="49" charset="-128"/>
                    <a:cs typeface="MS Mincho" pitchFamily="49" charset="-128"/>
                  </a:rPr>
                  <a:t>19</a:t>
                </a:r>
                <a:r>
                  <a:rPr lang="en-CA" sz="2000" b="1" baseline="30000">
                    <a:latin typeface="Times New Roman" charset="0"/>
                    <a:ea typeface="MS Mincho" pitchFamily="49" charset="-128"/>
                    <a:cs typeface="MS Mincho" pitchFamily="49" charset="-128"/>
                  </a:rPr>
                  <a:t>th</a:t>
                </a:r>
                <a:r>
                  <a:rPr lang="en-CA" sz="2000" b="1">
                    <a:latin typeface="Times New Roman" charset="0"/>
                    <a:ea typeface="MS Mincho" pitchFamily="49" charset="-128"/>
                    <a:cs typeface="MS Mincho" pitchFamily="49" charset="-128"/>
                  </a:rPr>
                  <a:t> C</a:t>
                </a:r>
              </a:p>
            </p:txBody>
          </p:sp>
          <p:grpSp>
            <p:nvGrpSpPr>
              <p:cNvPr id="13" name="Group 18"/>
              <p:cNvGrpSpPr>
                <a:grpSpLocks/>
              </p:cNvGrpSpPr>
              <p:nvPr/>
            </p:nvGrpSpPr>
            <p:grpSpPr bwMode="auto">
              <a:xfrm>
                <a:off x="720" y="3072"/>
                <a:ext cx="1006" cy="1248"/>
                <a:chOff x="720" y="2832"/>
                <a:chExt cx="1006" cy="1248"/>
              </a:xfrm>
            </p:grpSpPr>
            <p:pic>
              <p:nvPicPr>
                <p:cNvPr id="22" name="Picture 12" descr="http://personal5.iddeo.es/jorcor/filosofs/locke5.jpg"/>
                <p:cNvPicPr>
                  <a:picLocks noChangeAspect="1" noChangeArrowheads="1"/>
                </p:cNvPicPr>
                <p:nvPr/>
              </p:nvPicPr>
              <p:blipFill>
                <a:blip r:embed="rId2" r:link="rId3">
                  <a:grayscl/>
                </a:blip>
                <a:srcRect/>
                <a:stretch>
                  <a:fillRect/>
                </a:stretch>
              </p:blipFill>
              <p:spPr bwMode="auto">
                <a:xfrm>
                  <a:off x="768" y="2832"/>
                  <a:ext cx="775" cy="1008"/>
                </a:xfrm>
                <a:prstGeom prst="rect">
                  <a:avLst/>
                </a:prstGeom>
                <a:noFill/>
              </p:spPr>
            </p:pic>
            <p:sp>
              <p:nvSpPr>
                <p:cNvPr id="23" name="Text Box 15"/>
                <p:cNvSpPr txBox="1">
                  <a:spLocks noChangeArrowheads="1"/>
                </p:cNvSpPr>
                <p:nvPr/>
              </p:nvSpPr>
              <p:spPr bwMode="auto">
                <a:xfrm>
                  <a:off x="720" y="3792"/>
                  <a:ext cx="1006" cy="288"/>
                </a:xfrm>
                <a:prstGeom prst="rect">
                  <a:avLst/>
                </a:prstGeom>
                <a:noFill/>
                <a:ln w="9525">
                  <a:noFill/>
                  <a:miter lim="800000"/>
                  <a:headEnd/>
                  <a:tailEnd/>
                </a:ln>
                <a:effectLst/>
              </p:spPr>
              <p:txBody>
                <a:bodyPr wrap="none">
                  <a:prstTxWarp prst="textNoShape">
                    <a:avLst/>
                  </a:prstTxWarp>
                  <a:spAutoFit/>
                </a:bodyPr>
                <a:lstStyle/>
                <a:p>
                  <a:r>
                    <a:rPr lang="en-US"/>
                    <a:t>John Locke</a:t>
                  </a:r>
                </a:p>
              </p:txBody>
            </p:sp>
          </p:grpSp>
          <p:grpSp>
            <p:nvGrpSpPr>
              <p:cNvPr id="14" name="Group 19"/>
              <p:cNvGrpSpPr>
                <a:grpSpLocks/>
              </p:cNvGrpSpPr>
              <p:nvPr/>
            </p:nvGrpSpPr>
            <p:grpSpPr bwMode="auto">
              <a:xfrm>
                <a:off x="2976" y="2978"/>
                <a:ext cx="1284" cy="1342"/>
                <a:chOff x="2352" y="2786"/>
                <a:chExt cx="1284" cy="1342"/>
              </a:xfrm>
            </p:grpSpPr>
            <p:pic>
              <p:nvPicPr>
                <p:cNvPr id="20" name="Picture 5" descr="burke.jpg (2461 bytes)"/>
                <p:cNvPicPr>
                  <a:picLocks noChangeAspect="1" noChangeArrowheads="1"/>
                </p:cNvPicPr>
                <p:nvPr/>
              </p:nvPicPr>
              <p:blipFill>
                <a:blip r:embed="rId4">
                  <a:grayscl/>
                </a:blip>
                <a:srcRect/>
                <a:stretch>
                  <a:fillRect/>
                </a:stretch>
              </p:blipFill>
              <p:spPr bwMode="auto">
                <a:xfrm>
                  <a:off x="2453" y="2786"/>
                  <a:ext cx="1001" cy="1054"/>
                </a:xfrm>
                <a:prstGeom prst="rect">
                  <a:avLst/>
                </a:prstGeom>
                <a:noFill/>
                <a:ln w="9525">
                  <a:noFill/>
                  <a:miter lim="800000"/>
                  <a:headEnd/>
                  <a:tailEnd/>
                </a:ln>
              </p:spPr>
            </p:pic>
            <p:sp>
              <p:nvSpPr>
                <p:cNvPr id="21" name="Text Box 16"/>
                <p:cNvSpPr txBox="1">
                  <a:spLocks noChangeArrowheads="1"/>
                </p:cNvSpPr>
                <p:nvPr/>
              </p:nvSpPr>
              <p:spPr bwMode="auto">
                <a:xfrm>
                  <a:off x="2352" y="3840"/>
                  <a:ext cx="1284" cy="288"/>
                </a:xfrm>
                <a:prstGeom prst="rect">
                  <a:avLst/>
                </a:prstGeom>
                <a:noFill/>
                <a:ln w="9525">
                  <a:noFill/>
                  <a:miter lim="800000"/>
                  <a:headEnd/>
                  <a:tailEnd/>
                </a:ln>
                <a:effectLst/>
              </p:spPr>
              <p:txBody>
                <a:bodyPr wrap="none">
                  <a:prstTxWarp prst="textNoShape">
                    <a:avLst/>
                  </a:prstTxWarp>
                  <a:spAutoFit/>
                </a:bodyPr>
                <a:lstStyle/>
                <a:p>
                  <a:r>
                    <a:rPr lang="en-US"/>
                    <a:t>Edmund Burke</a:t>
                  </a:r>
                </a:p>
              </p:txBody>
            </p:sp>
          </p:grpSp>
          <p:grpSp>
            <p:nvGrpSpPr>
              <p:cNvPr id="15" name="Group 20"/>
              <p:cNvGrpSpPr>
                <a:grpSpLocks/>
              </p:cNvGrpSpPr>
              <p:nvPr/>
            </p:nvGrpSpPr>
            <p:grpSpPr bwMode="auto">
              <a:xfrm>
                <a:off x="4464" y="3034"/>
                <a:ext cx="921" cy="1286"/>
                <a:chOff x="4214" y="2832"/>
                <a:chExt cx="921" cy="1286"/>
              </a:xfrm>
            </p:grpSpPr>
            <p:pic>
              <p:nvPicPr>
                <p:cNvPr id="18" name="Picture 13" descr="http://personal5.iddeo.es/jorcor/filosofs/marx7.jpg"/>
                <p:cNvPicPr>
                  <a:picLocks noChangeAspect="1" noChangeArrowheads="1"/>
                </p:cNvPicPr>
                <p:nvPr/>
              </p:nvPicPr>
              <p:blipFill>
                <a:blip r:embed="rId5" r:link="rId3">
                  <a:grayscl/>
                </a:blip>
                <a:srcRect/>
                <a:stretch>
                  <a:fillRect/>
                </a:stretch>
              </p:blipFill>
              <p:spPr bwMode="auto">
                <a:xfrm>
                  <a:off x="4272" y="2832"/>
                  <a:ext cx="774" cy="1008"/>
                </a:xfrm>
                <a:prstGeom prst="rect">
                  <a:avLst/>
                </a:prstGeom>
                <a:noFill/>
              </p:spPr>
            </p:pic>
            <p:sp>
              <p:nvSpPr>
                <p:cNvPr id="19" name="Text Box 17"/>
                <p:cNvSpPr txBox="1">
                  <a:spLocks noChangeArrowheads="1"/>
                </p:cNvSpPr>
                <p:nvPr/>
              </p:nvSpPr>
              <p:spPr bwMode="auto">
                <a:xfrm>
                  <a:off x="4214" y="3830"/>
                  <a:ext cx="921" cy="288"/>
                </a:xfrm>
                <a:prstGeom prst="rect">
                  <a:avLst/>
                </a:prstGeom>
                <a:noFill/>
                <a:ln w="9525">
                  <a:noFill/>
                  <a:miter lim="800000"/>
                  <a:headEnd/>
                  <a:tailEnd/>
                </a:ln>
                <a:effectLst/>
              </p:spPr>
              <p:txBody>
                <a:bodyPr wrap="none">
                  <a:prstTxWarp prst="textNoShape">
                    <a:avLst/>
                  </a:prstTxWarp>
                  <a:spAutoFit/>
                </a:bodyPr>
                <a:lstStyle/>
                <a:p>
                  <a:r>
                    <a:rPr lang="en-US"/>
                    <a:t>Karl Marx</a:t>
                  </a:r>
                </a:p>
              </p:txBody>
            </p:sp>
          </p:grpSp>
          <p:sp>
            <p:nvSpPr>
              <p:cNvPr id="16" name="Text Box 21"/>
              <p:cNvSpPr txBox="1">
                <a:spLocks noChangeArrowheads="1"/>
              </p:cNvSpPr>
              <p:nvPr/>
            </p:nvSpPr>
            <p:spPr bwMode="auto">
              <a:xfrm>
                <a:off x="1910" y="2654"/>
                <a:ext cx="1068" cy="192"/>
              </a:xfrm>
              <a:prstGeom prst="rect">
                <a:avLst/>
              </a:prstGeom>
              <a:noFill/>
              <a:ln w="9525">
                <a:noFill/>
                <a:miter lim="800000"/>
                <a:headEnd/>
                <a:tailEnd/>
              </a:ln>
              <a:effectLst/>
            </p:spPr>
            <p:txBody>
              <a:bodyPr wrap="none">
                <a:prstTxWarp prst="textNoShape">
                  <a:avLst/>
                </a:prstTxWarp>
                <a:spAutoFit/>
              </a:bodyPr>
              <a:lstStyle/>
              <a:p>
                <a:r>
                  <a:rPr lang="en-US" sz="1400" b="1"/>
                  <a:t>REPUBLICANISM</a:t>
                </a:r>
                <a:endParaRPr lang="en-US"/>
              </a:p>
            </p:txBody>
          </p:sp>
          <p:pic>
            <p:nvPicPr>
              <p:cNvPr id="17" name="Picture 22"/>
              <p:cNvPicPr>
                <a:picLocks noChangeAspect="1" noChangeArrowheads="1"/>
              </p:cNvPicPr>
              <p:nvPr/>
            </p:nvPicPr>
            <p:blipFill>
              <a:blip r:embed="rId6">
                <a:grayscl/>
              </a:blip>
              <a:srcRect/>
              <a:stretch>
                <a:fillRect/>
              </a:stretch>
            </p:blipFill>
            <p:spPr bwMode="auto">
              <a:xfrm>
                <a:off x="1968" y="3072"/>
                <a:ext cx="800" cy="992"/>
              </a:xfrm>
              <a:prstGeom prst="rect">
                <a:avLst/>
              </a:prstGeom>
              <a:noFill/>
              <a:ln w="9525">
                <a:noFill/>
                <a:miter lim="800000"/>
                <a:headEnd/>
                <a:tailEnd/>
              </a:ln>
              <a:effectLst/>
            </p:spPr>
          </p:pic>
        </p:grpSp>
        <p:sp>
          <p:nvSpPr>
            <p:cNvPr id="6" name="Text Box 23"/>
            <p:cNvSpPr txBox="1">
              <a:spLocks noChangeArrowheads="1"/>
            </p:cNvSpPr>
            <p:nvPr/>
          </p:nvSpPr>
          <p:spPr bwMode="auto">
            <a:xfrm>
              <a:off x="1920" y="4032"/>
              <a:ext cx="1049" cy="288"/>
            </a:xfrm>
            <a:prstGeom prst="rect">
              <a:avLst/>
            </a:prstGeom>
            <a:noFill/>
            <a:ln w="9525">
              <a:noFill/>
              <a:miter lim="800000"/>
              <a:headEnd/>
              <a:tailEnd/>
            </a:ln>
            <a:effectLst/>
          </p:spPr>
          <p:txBody>
            <a:bodyPr wrap="none">
              <a:prstTxWarp prst="textNoShape">
                <a:avLst/>
              </a:prstTxWarp>
              <a:spAutoFit/>
            </a:bodyPr>
            <a:lstStyle/>
            <a:p>
              <a:r>
                <a:rPr lang="en-US"/>
                <a:t>JJ Rousseau</a:t>
              </a:r>
            </a:p>
          </p:txBody>
        </p:sp>
      </p:grpSp>
      <p:pic>
        <p:nvPicPr>
          <p:cNvPr id="24" name="Picture 4" descr="C:\WINDOWS\Application Data\Microsoft\Media Catalog\Downloaded Clips\cl0\ED00040_.wmf"/>
          <p:cNvPicPr>
            <a:picLocks noChangeAspect="1" noChangeArrowheads="1"/>
          </p:cNvPicPr>
          <p:nvPr/>
        </p:nvPicPr>
        <mc:AlternateContent xmlns:ma="http://schemas.microsoft.com/office/mac/drawingml/2008/main">
          <mc:Choice Requires="ma">
            <p:blipFill>
              <a:blip r:embed="rId7"/>
              <a:srcRect/>
              <a:stretch>
                <a:fillRect/>
              </a:stretch>
            </p:blipFill>
          </mc:Choice>
          <mc:Fallback xmlns:p="http://schemas.openxmlformats.org/presentationml/2006/main" xmlns:mv="urn:schemas-microsoft-com:mac:vml" xmlns:mc="http://schemas.openxmlformats.org/markup-compatibility/2006" xmlns:r="http://schemas.openxmlformats.org/officeDocument/2006/relationships" xmlns:a="http://schemas.openxmlformats.org/drawingml/2006/main" xmlns="">
            <p:blipFill>
              <a:blip r:embed="rId8"/>
              <a:srcRect/>
              <a:stretch>
                <a:fillRect/>
              </a:stretch>
            </p:blipFill>
          </mc:Fallback>
        </mc:AlternateContent>
        <p:spPr bwMode="auto">
          <a:xfrm>
            <a:off x="5715000" y="1"/>
            <a:ext cx="3429000" cy="164855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Bottom)">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Ideology, pt. 3</a:t>
            </a:r>
            <a:endParaRPr lang="en-US" dirty="0"/>
          </a:p>
        </p:txBody>
      </p:sp>
      <p:sp>
        <p:nvSpPr>
          <p:cNvPr id="3" name="Content Placeholder 2"/>
          <p:cNvSpPr>
            <a:spLocks noGrp="1"/>
          </p:cNvSpPr>
          <p:nvPr>
            <p:ph idx="1"/>
          </p:nvPr>
        </p:nvSpPr>
        <p:spPr>
          <a:xfrm>
            <a:off x="0" y="1600200"/>
            <a:ext cx="8686800" cy="5105400"/>
          </a:xfrm>
        </p:spPr>
        <p:txBody>
          <a:bodyPr>
            <a:normAutofit fontScale="85000" lnSpcReduction="20000"/>
          </a:bodyPr>
          <a:lstStyle/>
          <a:p>
            <a:r>
              <a:rPr lang="en-US" b="1" dirty="0" smtClean="0"/>
              <a:t>Significance, cont’d:</a:t>
            </a:r>
          </a:p>
          <a:p>
            <a:pPr lvl="1"/>
            <a:r>
              <a:rPr lang="en-US" dirty="0" smtClean="0"/>
              <a:t>Ideology as “lived relations” and an “organizing social force” – </a:t>
            </a:r>
            <a:r>
              <a:rPr lang="en-US" dirty="0" err="1" smtClean="0"/>
              <a:t>Eagleton</a:t>
            </a:r>
            <a:endParaRPr lang="en-US" dirty="0" smtClean="0"/>
          </a:p>
          <a:p>
            <a:pPr lvl="2"/>
            <a:r>
              <a:rPr lang="en-US" dirty="0" smtClean="0"/>
              <a:t>Ideology – the key sets of:</a:t>
            </a:r>
          </a:p>
          <a:p>
            <a:pPr lvl="3"/>
            <a:r>
              <a:rPr lang="en-US" dirty="0" smtClean="0"/>
              <a:t>The beliefs and values that serve to legitimate a certain social order, the so-called dominant ideology AND</a:t>
            </a:r>
          </a:p>
          <a:p>
            <a:pPr lvl="3"/>
            <a:r>
              <a:rPr lang="en-US" dirty="0" smtClean="0"/>
              <a:t>The beliefs and values that may be said to oppose or challenge that dominant ideology</a:t>
            </a:r>
          </a:p>
          <a:p>
            <a:pPr lvl="2"/>
            <a:r>
              <a:rPr lang="en-US" dirty="0" smtClean="0"/>
              <a:t>Implications of this understanding of ideology:</a:t>
            </a:r>
          </a:p>
          <a:p>
            <a:pPr lvl="4"/>
            <a:r>
              <a:rPr lang="en-US" dirty="0" smtClean="0"/>
              <a:t>1. People promote and contest dominant ideologies</a:t>
            </a:r>
          </a:p>
          <a:p>
            <a:pPr lvl="4"/>
            <a:r>
              <a:rPr lang="en-US" dirty="0" smtClean="0"/>
              <a:t>2. Ideologies have interested parties who stand to benefit from the adoption of their ideas, though they might harm others</a:t>
            </a:r>
          </a:p>
          <a:p>
            <a:pPr lvl="4"/>
            <a:r>
              <a:rPr lang="en-US" dirty="0" smtClean="0"/>
              <a:t>4. Ideologies are contestable</a:t>
            </a:r>
          </a:p>
          <a:p>
            <a:pPr lvl="5"/>
            <a:r>
              <a:rPr lang="en-US" dirty="0" smtClean="0"/>
              <a:t>While ideologies play an important role in organizing social stability, they are also an instrument for social change</a:t>
            </a:r>
          </a:p>
          <a:p>
            <a:pPr lvl="2"/>
            <a:r>
              <a:rPr lang="en-US" dirty="0" smtClean="0"/>
              <a:t>Conclusion: 	</a:t>
            </a:r>
          </a:p>
          <a:p>
            <a:pPr lvl="3"/>
            <a:r>
              <a:rPr lang="en-US" dirty="0" smtClean="0"/>
              <a:t>Ideology – the study of ideas as they inform society and construct the conditions for social change – are at the core of how we practice politics</a:t>
            </a:r>
          </a:p>
          <a:p>
            <a:pPr lvl="1"/>
            <a:endParaRPr lang="en-US" dirty="0"/>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Left vs. Right Ideologies</a:t>
            </a:r>
            <a:endParaRPr lang="en-US" dirty="0"/>
          </a:p>
        </p:txBody>
      </p:sp>
      <p:sp>
        <p:nvSpPr>
          <p:cNvPr id="3" name="Content Placeholder 2"/>
          <p:cNvSpPr>
            <a:spLocks noGrp="1"/>
          </p:cNvSpPr>
          <p:nvPr>
            <p:ph idx="1"/>
          </p:nvPr>
        </p:nvSpPr>
        <p:spPr>
          <a:xfrm>
            <a:off x="152400" y="1600200"/>
            <a:ext cx="8991600" cy="5105400"/>
          </a:xfrm>
        </p:spPr>
        <p:txBody>
          <a:bodyPr>
            <a:normAutofit fontScale="85000" lnSpcReduction="20000"/>
          </a:bodyPr>
          <a:lstStyle/>
          <a:p>
            <a:pPr lvl="1">
              <a:lnSpc>
                <a:spcPct val="90000"/>
              </a:lnSpc>
            </a:pPr>
            <a:r>
              <a:rPr lang="en-US" sz="2400" dirty="0" smtClean="0"/>
              <a:t>2. Origins</a:t>
            </a:r>
          </a:p>
          <a:p>
            <a:pPr lvl="2">
              <a:lnSpc>
                <a:spcPct val="90000"/>
              </a:lnSpc>
            </a:pPr>
            <a:r>
              <a:rPr lang="en-US" sz="2000" dirty="0" smtClean="0"/>
              <a:t>Glorious Revolution (England) 1688</a:t>
            </a:r>
          </a:p>
          <a:p>
            <a:pPr lvl="3">
              <a:lnSpc>
                <a:spcPct val="90000"/>
              </a:lnSpc>
            </a:pPr>
            <a:r>
              <a:rPr lang="en-US" sz="1800" dirty="0" smtClean="0"/>
              <a:t>Tories support King</a:t>
            </a:r>
          </a:p>
          <a:p>
            <a:pPr lvl="3">
              <a:lnSpc>
                <a:spcPct val="90000"/>
              </a:lnSpc>
            </a:pPr>
            <a:r>
              <a:rPr lang="en-US" sz="1800" dirty="0" smtClean="0"/>
              <a:t>Whigs support Parliament</a:t>
            </a:r>
          </a:p>
          <a:p>
            <a:pPr lvl="2">
              <a:lnSpc>
                <a:spcPct val="90000"/>
              </a:lnSpc>
            </a:pPr>
            <a:r>
              <a:rPr lang="en-US" sz="2000" dirty="0" smtClean="0"/>
              <a:t>French Revolution 1789</a:t>
            </a:r>
          </a:p>
          <a:p>
            <a:pPr lvl="3">
              <a:lnSpc>
                <a:spcPct val="90000"/>
              </a:lnSpc>
            </a:pPr>
            <a:r>
              <a:rPr lang="en-US" sz="1800" dirty="0" smtClean="0"/>
              <a:t>National Assembly arranged from left to right</a:t>
            </a:r>
          </a:p>
          <a:p>
            <a:pPr lvl="3">
              <a:lnSpc>
                <a:spcPct val="90000"/>
              </a:lnSpc>
            </a:pPr>
            <a:r>
              <a:rPr lang="en-US" sz="1800" dirty="0" smtClean="0"/>
              <a:t>Belief in radical change</a:t>
            </a:r>
          </a:p>
          <a:p>
            <a:pPr lvl="1">
              <a:lnSpc>
                <a:spcPct val="90000"/>
              </a:lnSpc>
            </a:pPr>
            <a:r>
              <a:rPr lang="en-US" sz="2400" dirty="0" smtClean="0"/>
              <a:t>3. Left vs. Right currently defined by belief in: </a:t>
            </a:r>
          </a:p>
          <a:p>
            <a:pPr lvl="2">
              <a:lnSpc>
                <a:spcPct val="90000"/>
              </a:lnSpc>
            </a:pPr>
            <a:r>
              <a:rPr lang="en-US" sz="2000" dirty="0" smtClean="0"/>
              <a:t>Size of government</a:t>
            </a:r>
          </a:p>
          <a:p>
            <a:pPr lvl="3">
              <a:lnSpc>
                <a:spcPct val="90000"/>
              </a:lnSpc>
            </a:pPr>
            <a:r>
              <a:rPr lang="en-US" sz="1600" dirty="0" smtClean="0"/>
              <a:t>Left: larger; Right: smaller </a:t>
            </a:r>
          </a:p>
          <a:p>
            <a:pPr lvl="2">
              <a:lnSpc>
                <a:spcPct val="90000"/>
              </a:lnSpc>
            </a:pPr>
            <a:r>
              <a:rPr lang="en-US" sz="2000" dirty="0" smtClean="0"/>
              <a:t>Level and speed of change</a:t>
            </a:r>
          </a:p>
          <a:p>
            <a:pPr lvl="3">
              <a:lnSpc>
                <a:spcPct val="90000"/>
              </a:lnSpc>
            </a:pPr>
            <a:r>
              <a:rPr lang="en-US" sz="1600" dirty="0" smtClean="0"/>
              <a:t>Left: quicker and on greater scales; Right: little to no change</a:t>
            </a:r>
          </a:p>
          <a:p>
            <a:pPr lvl="2">
              <a:lnSpc>
                <a:spcPct val="90000"/>
              </a:lnSpc>
            </a:pPr>
            <a:r>
              <a:rPr lang="en-US" sz="2000" dirty="0" smtClean="0"/>
              <a:t>Degree to which market should be regulated</a:t>
            </a:r>
          </a:p>
          <a:p>
            <a:pPr lvl="3">
              <a:lnSpc>
                <a:spcPct val="90000"/>
              </a:lnSpc>
            </a:pPr>
            <a:r>
              <a:rPr lang="en-US" sz="1600" dirty="0" smtClean="0"/>
              <a:t>Left: increase regulation; Right: minimize regulation</a:t>
            </a:r>
          </a:p>
          <a:p>
            <a:pPr lvl="1"/>
            <a:r>
              <a:rPr lang="en-US" dirty="0" smtClean="0"/>
              <a:t>4. </a:t>
            </a:r>
            <a:r>
              <a:rPr lang="en-US" sz="2400" dirty="0" smtClean="0"/>
              <a:t>Beyond Left/Right?</a:t>
            </a:r>
            <a:endParaRPr lang="en-US" i="1" dirty="0" smtClean="0"/>
          </a:p>
          <a:p>
            <a:pPr lvl="2"/>
            <a:r>
              <a:rPr lang="en-US" sz="2000" dirty="0" smtClean="0"/>
              <a:t>Collapse of Communism</a:t>
            </a:r>
          </a:p>
          <a:p>
            <a:pPr lvl="2"/>
            <a:r>
              <a:rPr lang="en-US" sz="2000" dirty="0" smtClean="0"/>
              <a:t>Forced by Debt: Crowding the Middle</a:t>
            </a:r>
          </a:p>
          <a:p>
            <a:pPr lvl="2"/>
            <a:r>
              <a:rPr lang="en-US" sz="2000" dirty="0" smtClean="0"/>
              <a:t>Third Way?</a:t>
            </a:r>
          </a:p>
          <a:p>
            <a:pPr lvl="2">
              <a:buFont typeface="Wingdings" charset="2"/>
              <a:buNone/>
            </a:pPr>
            <a:r>
              <a:rPr lang="en-US" dirty="0" smtClean="0"/>
              <a:t>Anthony </a:t>
            </a:r>
            <a:r>
              <a:rPr lang="en-US" dirty="0" err="1" smtClean="0"/>
              <a:t>Giddens</a:t>
            </a:r>
            <a:r>
              <a:rPr lang="en-US" dirty="0" smtClean="0"/>
              <a:t>: </a:t>
            </a:r>
            <a:r>
              <a:rPr lang="en-US" i="1" dirty="0" smtClean="0"/>
              <a:t>Beyond Left and Right, </a:t>
            </a:r>
            <a:r>
              <a:rPr lang="en-US" dirty="0" smtClean="0"/>
              <a:t>1994</a:t>
            </a:r>
          </a:p>
          <a:p>
            <a:endParaRPr lang="en-US" dirty="0"/>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9144000" cy="1143000"/>
          </a:xfrm>
        </p:spPr>
        <p:txBody>
          <a:bodyPr>
            <a:normAutofit fontScale="90000"/>
          </a:bodyPr>
          <a:lstStyle/>
          <a:p>
            <a:r>
              <a:rPr lang="en-US" dirty="0" smtClean="0"/>
              <a:t>John Locke/</a:t>
            </a:r>
            <a:r>
              <a:rPr lang="en-US" i="1" dirty="0" smtClean="0"/>
              <a:t>Two Treatises of Government</a:t>
            </a:r>
            <a:r>
              <a:rPr lang="en-US" dirty="0" smtClean="0"/>
              <a:t>, pt. 1</a:t>
            </a:r>
            <a:endParaRPr lang="en-US" i="1" dirty="0"/>
          </a:p>
        </p:txBody>
      </p:sp>
      <p:sp>
        <p:nvSpPr>
          <p:cNvPr id="3" name="Content Placeholder 2"/>
          <p:cNvSpPr>
            <a:spLocks noGrp="1"/>
          </p:cNvSpPr>
          <p:nvPr>
            <p:ph idx="1"/>
          </p:nvPr>
        </p:nvSpPr>
        <p:spPr>
          <a:xfrm>
            <a:off x="0" y="1371600"/>
            <a:ext cx="9144000" cy="5257800"/>
          </a:xfrm>
        </p:spPr>
        <p:txBody>
          <a:bodyPr>
            <a:normAutofit fontScale="77500" lnSpcReduction="20000"/>
          </a:bodyPr>
          <a:lstStyle/>
          <a:p>
            <a:r>
              <a:rPr lang="en-US" b="1" dirty="0" smtClean="0"/>
              <a:t>Definition:</a:t>
            </a:r>
            <a:endParaRPr lang="en-US" dirty="0" smtClean="0"/>
          </a:p>
          <a:p>
            <a:pPr lvl="1"/>
            <a:r>
              <a:rPr lang="en-US" dirty="0" smtClean="0"/>
              <a:t>John Locke – major liberal thinker</a:t>
            </a:r>
          </a:p>
          <a:p>
            <a:pPr lvl="1"/>
            <a:r>
              <a:rPr lang="en-US" i="1" dirty="0" smtClean="0"/>
              <a:t>Two Treatises of Government</a:t>
            </a:r>
            <a:r>
              <a:rPr lang="en-US" dirty="0" smtClean="0"/>
              <a:t> (1689)</a:t>
            </a:r>
          </a:p>
          <a:p>
            <a:pPr lvl="2"/>
            <a:r>
              <a:rPr lang="en-US" dirty="0" smtClean="0"/>
              <a:t>Written after English Glorious Revolution of 1688</a:t>
            </a:r>
          </a:p>
          <a:p>
            <a:pPr lvl="2"/>
            <a:r>
              <a:rPr lang="en-US" dirty="0" smtClean="0"/>
              <a:t>Key text of liberalism</a:t>
            </a:r>
          </a:p>
          <a:p>
            <a:pPr lvl="1"/>
            <a:r>
              <a:rPr lang="en-US" dirty="0" smtClean="0"/>
              <a:t>Main theses:</a:t>
            </a:r>
          </a:p>
          <a:p>
            <a:pPr lvl="2"/>
            <a:r>
              <a:rPr lang="en-US" dirty="0" smtClean="0"/>
              <a:t>1. State exists by consent of people</a:t>
            </a:r>
          </a:p>
          <a:p>
            <a:pPr lvl="3"/>
            <a:r>
              <a:rPr lang="en-US" dirty="0" smtClean="0"/>
              <a:t>Locke argued that any law that violates inalienable rights is illegitimate, and, in the extreme, any government that enacts such laws may be legitimately overthrown</a:t>
            </a:r>
          </a:p>
          <a:p>
            <a:pPr lvl="3"/>
            <a:r>
              <a:rPr lang="en-US" dirty="0" smtClean="0"/>
              <a:t>Locke agreed with Hobbes that by nature all persons have equal rights and that political authority requires their consent, but he also insisted that such authority is further limited by their inalienable rights to life, liberty, property</a:t>
            </a:r>
          </a:p>
          <a:p>
            <a:pPr lvl="3"/>
            <a:r>
              <a:rPr lang="en-US" dirty="0" smtClean="0"/>
              <a:t>Social contract between government and individual</a:t>
            </a:r>
          </a:p>
          <a:p>
            <a:pPr lvl="2"/>
            <a:r>
              <a:rPr lang="en-US" dirty="0" smtClean="0"/>
              <a:t>2. State must preserve the rights of individuals</a:t>
            </a:r>
          </a:p>
          <a:p>
            <a:pPr lvl="3"/>
            <a:r>
              <a:rPr lang="en-US" dirty="0" smtClean="0"/>
              <a:t>In Locke’s view, all persons are endowed by God with natural rights to life, liberty, and property</a:t>
            </a:r>
          </a:p>
          <a:p>
            <a:pPr lvl="3"/>
            <a:r>
              <a:rPr lang="en-US" dirty="0" smtClean="0"/>
              <a:t>These rights are inalienable</a:t>
            </a:r>
          </a:p>
          <a:p>
            <a:pPr lvl="2"/>
            <a:r>
              <a:rPr lang="en-US" dirty="0" smtClean="0"/>
              <a:t>3. Separation of powers</a:t>
            </a:r>
          </a:p>
          <a:p>
            <a:pPr lvl="2"/>
            <a:endParaRPr lang="en-US" dirty="0"/>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r>
              <a:rPr lang="en-US" dirty="0" smtClean="0"/>
              <a:t>John Locke/</a:t>
            </a:r>
            <a:r>
              <a:rPr lang="en-US" i="1" dirty="0" smtClean="0"/>
              <a:t>Two Treatises of Government, </a:t>
            </a:r>
            <a:r>
              <a:rPr lang="en-US" dirty="0" smtClean="0"/>
              <a:t>pt. 2</a:t>
            </a:r>
            <a:endParaRPr lang="en-US" dirty="0"/>
          </a:p>
        </p:txBody>
      </p:sp>
      <p:sp>
        <p:nvSpPr>
          <p:cNvPr id="3" name="Content Placeholder 2"/>
          <p:cNvSpPr>
            <a:spLocks noGrp="1"/>
          </p:cNvSpPr>
          <p:nvPr>
            <p:ph idx="1"/>
          </p:nvPr>
        </p:nvSpPr>
        <p:spPr>
          <a:xfrm>
            <a:off x="228600" y="1600200"/>
            <a:ext cx="8686800" cy="4525963"/>
          </a:xfrm>
        </p:spPr>
        <p:txBody>
          <a:bodyPr>
            <a:normAutofit lnSpcReduction="10000"/>
          </a:bodyPr>
          <a:lstStyle/>
          <a:p>
            <a:r>
              <a:rPr lang="en-US" b="1" dirty="0" smtClean="0"/>
              <a:t>Significance:</a:t>
            </a:r>
          </a:p>
          <a:p>
            <a:pPr lvl="1"/>
            <a:r>
              <a:rPr lang="en-US" dirty="0" smtClean="0"/>
              <a:t>Problems and implications of Locke’s thick wall of individual rights</a:t>
            </a:r>
          </a:p>
          <a:p>
            <a:pPr lvl="2"/>
            <a:r>
              <a:rPr lang="en-US" dirty="0" smtClean="0"/>
              <a:t>Locke recognized that government must protect individuals from one another and from external invasions, but looking back at this conception, we can see that it protected on range of interests at the expense of others</a:t>
            </a:r>
          </a:p>
          <a:p>
            <a:pPr lvl="2"/>
            <a:r>
              <a:rPr lang="en-US" dirty="0" smtClean="0"/>
              <a:t>It protects individuals against government with a thick wall of rights, by this wall limits the ability of government to protect individuals against other forms of power in the society</a:t>
            </a: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John Locke/</a:t>
            </a:r>
            <a:r>
              <a:rPr lang="en-US" i="1" dirty="0" smtClean="0"/>
              <a:t>Two Treatises of Government</a:t>
            </a:r>
            <a:r>
              <a:rPr lang="en-US" dirty="0" smtClean="0"/>
              <a:t>, pt. 3</a:t>
            </a:r>
            <a:endParaRPr lang="en-US" dirty="0"/>
          </a:p>
        </p:txBody>
      </p:sp>
      <p:sp>
        <p:nvSpPr>
          <p:cNvPr id="3" name="Content Placeholder 2"/>
          <p:cNvSpPr>
            <a:spLocks noGrp="1"/>
          </p:cNvSpPr>
          <p:nvPr>
            <p:ph idx="1"/>
          </p:nvPr>
        </p:nvSpPr>
        <p:spPr>
          <a:xfrm>
            <a:off x="0" y="1600200"/>
            <a:ext cx="8686800" cy="5257800"/>
          </a:xfrm>
        </p:spPr>
        <p:txBody>
          <a:bodyPr>
            <a:normAutofit fontScale="77500" lnSpcReduction="20000"/>
          </a:bodyPr>
          <a:lstStyle/>
          <a:p>
            <a:r>
              <a:rPr lang="en-US" b="1" dirty="0" smtClean="0"/>
              <a:t>Significance, cont’d:</a:t>
            </a:r>
          </a:p>
          <a:p>
            <a:pPr lvl="1"/>
            <a:r>
              <a:rPr lang="en-US" dirty="0" smtClean="0"/>
              <a:t>Thick wall of individual rights vs. common interests</a:t>
            </a:r>
          </a:p>
          <a:p>
            <a:pPr lvl="2"/>
            <a:r>
              <a:rPr lang="en-US" dirty="0" smtClean="0"/>
              <a:t>The thick wall of individual rights severely limits the ability of the community to promote common interests</a:t>
            </a:r>
          </a:p>
          <a:p>
            <a:pPr lvl="2"/>
            <a:r>
              <a:rPr lang="en-US" dirty="0" smtClean="0"/>
              <a:t>Whenever a community runs up against and individual’s rights, the individual trumps</a:t>
            </a:r>
          </a:p>
          <a:p>
            <a:pPr lvl="2"/>
            <a:r>
              <a:rPr lang="en-US" dirty="0" smtClean="0"/>
              <a:t>In general, any interest that can be covered by a natural right becomes ‘private’ rather than ‘public’: an area of protected individual choice that cannot be regulated by the community</a:t>
            </a:r>
          </a:p>
          <a:p>
            <a:pPr lvl="2"/>
            <a:r>
              <a:rPr lang="en-US" dirty="0" smtClean="0"/>
              <a:t>E.g.: Religion/freedom to practice religion &amp; property rights (although Locke didn’t include Catholics or atheists in this)</a:t>
            </a:r>
          </a:p>
          <a:p>
            <a:pPr lvl="3"/>
            <a:r>
              <a:rPr lang="en-US" dirty="0" smtClean="0"/>
              <a:t>Religion and property were particularly important to Locke in regard to protecting them from community regulation</a:t>
            </a:r>
          </a:p>
          <a:p>
            <a:pPr lvl="3"/>
            <a:r>
              <a:rPr lang="en-US" dirty="0" smtClean="0"/>
              <a:t>In his interest to protect individual from unwanted religious or anti-religious influence, religious choice became a ‘natural’ right, and became private</a:t>
            </a:r>
          </a:p>
          <a:p>
            <a:pPr lvl="4"/>
            <a:r>
              <a:rPr lang="en-US" dirty="0" smtClean="0"/>
              <a:t>Therefore, Locke established the principle that the state may not support or require any form of religious practice in the public domain – e.g. prayer in schools</a:t>
            </a:r>
          </a:p>
          <a:p>
            <a:pPr lvl="3"/>
            <a:r>
              <a:rPr lang="en-US" dirty="0" smtClean="0"/>
              <a:t>Also, in his protection of property as a natural right, Locke established a thick wall against government interference in the economy </a:t>
            </a:r>
          </a:p>
          <a:p>
            <a:pPr lvl="1">
              <a:buNone/>
            </a:pPr>
            <a:endParaRPr lang="en-US" b="1" dirty="0"/>
          </a:p>
        </p:txBody>
      </p: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John Locke/</a:t>
            </a:r>
            <a:r>
              <a:rPr lang="en-US" i="1" dirty="0" smtClean="0"/>
              <a:t>Two Treatises of Government, </a:t>
            </a:r>
            <a:r>
              <a:rPr lang="en-US" dirty="0" smtClean="0"/>
              <a:t>pt. 4</a:t>
            </a:r>
            <a:endParaRPr lang="en-US" dirty="0"/>
          </a:p>
        </p:txBody>
      </p:sp>
      <p:sp>
        <p:nvSpPr>
          <p:cNvPr id="3" name="Content Placeholder 2"/>
          <p:cNvSpPr>
            <a:spLocks noGrp="1"/>
          </p:cNvSpPr>
          <p:nvPr>
            <p:ph idx="1"/>
          </p:nvPr>
        </p:nvSpPr>
        <p:spPr>
          <a:xfrm>
            <a:off x="457200" y="1828800"/>
            <a:ext cx="8229600" cy="4525963"/>
          </a:xfrm>
        </p:spPr>
        <p:txBody>
          <a:bodyPr>
            <a:normAutofit lnSpcReduction="10000"/>
          </a:bodyPr>
          <a:lstStyle/>
          <a:p>
            <a:r>
              <a:rPr lang="en-US" b="1" dirty="0" smtClean="0"/>
              <a:t>Significance, cont’d:</a:t>
            </a:r>
            <a:endParaRPr lang="en-US" dirty="0" smtClean="0"/>
          </a:p>
          <a:p>
            <a:pPr lvl="1"/>
            <a:r>
              <a:rPr lang="en-US" dirty="0" smtClean="0"/>
              <a:t>Overarching effects of Locke and his liberalism:</a:t>
            </a:r>
          </a:p>
          <a:p>
            <a:pPr lvl="2"/>
            <a:r>
              <a:rPr lang="en-US" dirty="0" smtClean="0"/>
              <a:t>Distinctly protects individual choice through natural rights</a:t>
            </a:r>
          </a:p>
          <a:p>
            <a:pPr lvl="2"/>
            <a:r>
              <a:rPr lang="en-US" dirty="0" smtClean="0"/>
              <a:t>Rights become thick walls that isolate individuals against one another and severely limit their ability to promote (or even understand) common interests</a:t>
            </a:r>
          </a:p>
          <a:p>
            <a:pPr lvl="2"/>
            <a:r>
              <a:rPr lang="en-US" dirty="0" smtClean="0"/>
              <a:t>This perspective strongly influenced the development of liberalism in the British and American contexts</a:t>
            </a:r>
          </a:p>
          <a:p>
            <a:pPr lvl="2"/>
            <a:r>
              <a:rPr lang="en-US" dirty="0" smtClean="0"/>
              <a:t>European liberalism developed differently, placing less emphasis on Lockean individualism and natural rights</a:t>
            </a:r>
          </a:p>
          <a:p>
            <a:pPr lvl="2"/>
            <a:endParaRPr lang="en-US" dirty="0"/>
          </a:p>
        </p:txBody>
      </p: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J.S. Mill/</a:t>
            </a:r>
            <a:r>
              <a:rPr lang="en-US" i="1" dirty="0" smtClean="0"/>
              <a:t>On Liberty</a:t>
            </a:r>
            <a:r>
              <a:rPr lang="en-US" dirty="0" smtClean="0"/>
              <a:t>, pt. 1</a:t>
            </a:r>
            <a:endParaRPr lang="en-US" dirty="0"/>
          </a:p>
        </p:txBody>
      </p:sp>
      <p:sp>
        <p:nvSpPr>
          <p:cNvPr id="3" name="Content Placeholder 2"/>
          <p:cNvSpPr>
            <a:spLocks noGrp="1"/>
          </p:cNvSpPr>
          <p:nvPr>
            <p:ph idx="1"/>
          </p:nvPr>
        </p:nvSpPr>
        <p:spPr>
          <a:xfrm>
            <a:off x="0" y="1143000"/>
            <a:ext cx="9144000" cy="5715000"/>
          </a:xfrm>
        </p:spPr>
        <p:txBody>
          <a:bodyPr>
            <a:normAutofit fontScale="70000" lnSpcReduction="20000"/>
          </a:bodyPr>
          <a:lstStyle/>
          <a:p>
            <a:r>
              <a:rPr lang="en-US" b="1" dirty="0" smtClean="0"/>
              <a:t>Definition:</a:t>
            </a:r>
            <a:endParaRPr lang="en-US" dirty="0" smtClean="0"/>
          </a:p>
          <a:p>
            <a:pPr lvl="1"/>
            <a:r>
              <a:rPr lang="en-US" dirty="0" smtClean="0"/>
              <a:t>J.S. Mill, liberal</a:t>
            </a:r>
          </a:p>
          <a:p>
            <a:pPr lvl="1"/>
            <a:r>
              <a:rPr lang="en-US" i="1" dirty="0" smtClean="0"/>
              <a:t>On Liberty, </a:t>
            </a:r>
            <a:r>
              <a:rPr lang="en-US" dirty="0" smtClean="0"/>
              <a:t>1895</a:t>
            </a:r>
          </a:p>
          <a:p>
            <a:pPr lvl="1"/>
            <a:r>
              <a:rPr lang="en-US" dirty="0" smtClean="0"/>
              <a:t>Liberty is paramount value</a:t>
            </a:r>
          </a:p>
          <a:p>
            <a:pPr lvl="1"/>
            <a:r>
              <a:rPr lang="en-US" dirty="0" smtClean="0"/>
              <a:t>Importance of liberty – reasons for liberty</a:t>
            </a:r>
          </a:p>
          <a:p>
            <a:pPr lvl="2"/>
            <a:r>
              <a:rPr lang="en-US" dirty="0" smtClean="0"/>
              <a:t>Rejected idea of liberty as natural right (vs. Locke)</a:t>
            </a:r>
          </a:p>
          <a:p>
            <a:pPr lvl="2"/>
            <a:r>
              <a:rPr lang="en-US" dirty="0" smtClean="0"/>
              <a:t>Mill: Liberty is valuable because it facilitates the fullest possible development for individuals</a:t>
            </a:r>
          </a:p>
          <a:p>
            <a:pPr lvl="2"/>
            <a:r>
              <a:rPr lang="en-US" dirty="0" smtClean="0"/>
              <a:t>The best society = one that allowed maximum individual liberty</a:t>
            </a:r>
          </a:p>
          <a:p>
            <a:pPr lvl="1"/>
            <a:r>
              <a:rPr lang="en-US" dirty="0" smtClean="0"/>
              <a:t>+ Harm Principle is considered (see other slide)</a:t>
            </a:r>
          </a:p>
          <a:p>
            <a:pPr lvl="1"/>
            <a:r>
              <a:rPr lang="en-US" dirty="0" smtClean="0"/>
              <a:t>Tyranny of majority</a:t>
            </a:r>
          </a:p>
          <a:p>
            <a:pPr lvl="1"/>
            <a:r>
              <a:rPr lang="en-US" dirty="0" smtClean="0"/>
              <a:t>Liberty of thought and belief</a:t>
            </a:r>
          </a:p>
          <a:p>
            <a:pPr lvl="2"/>
            <a:r>
              <a:rPr lang="en-US" dirty="0" smtClean="0"/>
              <a:t>Ideas, at least in the long run, cannot be harmful, and so there should be absolute freedom of thought and belief</a:t>
            </a:r>
          </a:p>
          <a:p>
            <a:pPr lvl="2"/>
            <a:r>
              <a:rPr lang="en-US" dirty="0" smtClean="0"/>
              <a:t>Censorship could never be justified because it hinders truth</a:t>
            </a:r>
          </a:p>
          <a:p>
            <a:pPr lvl="2"/>
            <a:r>
              <a:rPr lang="en-US" dirty="0" smtClean="0"/>
              <a:t>Even opinions that sound mistaken should be voiced because they may have some truth to them, even if it goes undetected for a long term</a:t>
            </a:r>
          </a:p>
          <a:p>
            <a:pPr lvl="2"/>
            <a:r>
              <a:rPr lang="en-US" dirty="0" smtClean="0"/>
              <a:t>Involvement of Harm Principle: expression of ideas should not be harmful and can be restricted if harmful</a:t>
            </a:r>
          </a:p>
          <a:p>
            <a:pPr lvl="2"/>
            <a:endParaRPr lang="en-US" dirty="0" smtClean="0"/>
          </a:p>
        </p:txBody>
      </p:sp>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J.S. Mill/</a:t>
            </a:r>
            <a:r>
              <a:rPr lang="en-US" i="1" dirty="0" smtClean="0"/>
              <a:t>On Liberty</a:t>
            </a:r>
            <a:r>
              <a:rPr lang="en-US" dirty="0" smtClean="0"/>
              <a:t>, pt. 2</a:t>
            </a:r>
            <a:endParaRPr lang="en-US" dirty="0"/>
          </a:p>
        </p:txBody>
      </p:sp>
      <p:sp>
        <p:nvSpPr>
          <p:cNvPr id="3" name="Content Placeholder 2"/>
          <p:cNvSpPr>
            <a:spLocks noGrp="1"/>
          </p:cNvSpPr>
          <p:nvPr>
            <p:ph idx="1"/>
          </p:nvPr>
        </p:nvSpPr>
        <p:spPr>
          <a:xfrm>
            <a:off x="457200" y="1600200"/>
            <a:ext cx="8229600" cy="4800600"/>
          </a:xfrm>
        </p:spPr>
        <p:txBody>
          <a:bodyPr>
            <a:normAutofit fontScale="85000" lnSpcReduction="20000"/>
          </a:bodyPr>
          <a:lstStyle/>
          <a:p>
            <a:r>
              <a:rPr lang="en-US" b="1" dirty="0" smtClean="0"/>
              <a:t>Definition:</a:t>
            </a:r>
            <a:endParaRPr lang="en-US" dirty="0" smtClean="0"/>
          </a:p>
          <a:p>
            <a:pPr lvl="1"/>
            <a:r>
              <a:rPr lang="en-US" dirty="0" smtClean="0"/>
              <a:t>Liberty of Action</a:t>
            </a:r>
          </a:p>
          <a:p>
            <a:pPr lvl="2"/>
            <a:r>
              <a:rPr lang="en-US" dirty="0" smtClean="0"/>
              <a:t>One should have complete freedom in action</a:t>
            </a:r>
          </a:p>
          <a:p>
            <a:pPr lvl="2"/>
            <a:r>
              <a:rPr lang="en-US" dirty="0" smtClean="0"/>
              <a:t>If that freedom is used to directly harm others, it can be restricted (harm principle)</a:t>
            </a:r>
          </a:p>
          <a:p>
            <a:pPr lvl="2"/>
            <a:r>
              <a:rPr lang="en-US" dirty="0" smtClean="0"/>
              <a:t>Freedom of action should be granted even if the action might be offensive or abnormal or considered immoral (tyranny of majority)</a:t>
            </a:r>
          </a:p>
          <a:p>
            <a:pPr lvl="3"/>
            <a:r>
              <a:rPr lang="en-US" dirty="0" smtClean="0"/>
              <a:t>E.g. self-harm, abnormal sexual practices</a:t>
            </a:r>
          </a:p>
          <a:p>
            <a:pPr lvl="2"/>
            <a:r>
              <a:rPr lang="en-US" dirty="0" smtClean="0"/>
              <a:t>Direct harm only can be restricted (not indirect harm)</a:t>
            </a:r>
          </a:p>
          <a:p>
            <a:pPr lvl="1"/>
            <a:r>
              <a:rPr lang="en-US" dirty="0" smtClean="0"/>
              <a:t>Liberty of Association</a:t>
            </a:r>
          </a:p>
          <a:p>
            <a:pPr lvl="1"/>
            <a:r>
              <a:rPr lang="en-US" dirty="0" smtClean="0"/>
              <a:t>Overall Mill-liberalism: </a:t>
            </a:r>
          </a:p>
          <a:p>
            <a:pPr lvl="2"/>
            <a:r>
              <a:rPr lang="en-US" dirty="0" smtClean="0"/>
              <a:t>State action permitted only where it is strictly necessary to protect other persons from direct harm (minimalist state – police protection &amp; military defense = main functions)</a:t>
            </a:r>
          </a:p>
          <a:p>
            <a:pPr lvl="2"/>
            <a:endParaRPr lang="en-US" dirty="0" smtClean="0"/>
          </a:p>
          <a:p>
            <a:pPr lvl="2"/>
            <a:endParaRPr lang="en-US" dirty="0"/>
          </a:p>
        </p:txBody>
      </p:sp>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0"/>
            <a:ext cx="7924800" cy="457200"/>
          </a:xfrm>
        </p:spPr>
        <p:txBody>
          <a:bodyPr>
            <a:normAutofit fontScale="90000"/>
          </a:bodyPr>
          <a:lstStyle/>
          <a:p>
            <a:r>
              <a:rPr lang="en-US" dirty="0" smtClean="0"/>
              <a:t>J.S. Mill/</a:t>
            </a:r>
            <a:r>
              <a:rPr lang="en-US" i="1" dirty="0" smtClean="0"/>
              <a:t>On Liberty</a:t>
            </a:r>
            <a:r>
              <a:rPr lang="en-US" dirty="0" smtClean="0"/>
              <a:t>, pt. 3</a:t>
            </a:r>
            <a:endParaRPr lang="en-US" dirty="0"/>
          </a:p>
        </p:txBody>
      </p:sp>
      <p:sp>
        <p:nvSpPr>
          <p:cNvPr id="3" name="Content Placeholder 2"/>
          <p:cNvSpPr>
            <a:spLocks noGrp="1"/>
          </p:cNvSpPr>
          <p:nvPr>
            <p:ph idx="1"/>
          </p:nvPr>
        </p:nvSpPr>
        <p:spPr>
          <a:xfrm>
            <a:off x="0" y="457200"/>
            <a:ext cx="9144000" cy="990600"/>
          </a:xfrm>
        </p:spPr>
        <p:txBody>
          <a:bodyPr>
            <a:normAutofit fontScale="55000" lnSpcReduction="20000"/>
          </a:bodyPr>
          <a:lstStyle/>
          <a:p>
            <a:r>
              <a:rPr lang="en-US" b="1" dirty="0" smtClean="0"/>
              <a:t>Significance:</a:t>
            </a:r>
          </a:p>
          <a:p>
            <a:pPr lvl="1"/>
            <a:r>
              <a:rPr lang="en-US" dirty="0" smtClean="0"/>
              <a:t>Mill vs. Locke</a:t>
            </a:r>
          </a:p>
          <a:p>
            <a:pPr lvl="2"/>
            <a:r>
              <a:rPr lang="en-US" dirty="0" smtClean="0"/>
              <a:t>Mill and Locke advocated similar views on the role of the state, but they did so in different ways and for different reasons - Understanding the differences sheds light on Mills’ liberalism</a:t>
            </a:r>
            <a:endParaRPr lang="en-US" dirty="0"/>
          </a:p>
        </p:txBody>
      </p:sp>
      <p:graphicFrame>
        <p:nvGraphicFramePr>
          <p:cNvPr id="4" name="Table 3"/>
          <p:cNvGraphicFramePr>
            <a:graphicFrameLocks noGrp="1"/>
          </p:cNvGraphicFramePr>
          <p:nvPr/>
        </p:nvGraphicFramePr>
        <p:xfrm>
          <a:off x="0" y="1447801"/>
          <a:ext cx="9144000" cy="5497473"/>
        </p:xfrm>
        <a:graphic>
          <a:graphicData uri="http://schemas.openxmlformats.org/drawingml/2006/table">
            <a:tbl>
              <a:tblPr firstRow="1" bandRow="1">
                <a:tableStyleId>{2D5ABB26-0587-4C30-8999-92F81FD0307C}</a:tableStyleId>
              </a:tblPr>
              <a:tblGrid>
                <a:gridCol w="2057400"/>
                <a:gridCol w="2438400"/>
                <a:gridCol w="4648200"/>
              </a:tblGrid>
              <a:tr h="419658">
                <a:tc>
                  <a:txBody>
                    <a:bodyPr/>
                    <a:lstStyle/>
                    <a:p>
                      <a:endParaRPr lang="en-US" dirty="0"/>
                    </a:p>
                  </a:txBody>
                  <a:tcPr/>
                </a:tc>
                <a:tc>
                  <a:txBody>
                    <a:bodyPr/>
                    <a:lstStyle/>
                    <a:p>
                      <a:r>
                        <a:rPr lang="en-US" dirty="0" smtClean="0"/>
                        <a:t>Locke</a:t>
                      </a:r>
                      <a:endParaRPr lang="en-US" dirty="0"/>
                    </a:p>
                  </a:txBody>
                  <a:tcPr/>
                </a:tc>
                <a:tc>
                  <a:txBody>
                    <a:bodyPr/>
                    <a:lstStyle/>
                    <a:p>
                      <a:r>
                        <a:rPr lang="en-US" dirty="0" smtClean="0"/>
                        <a:t>Mill</a:t>
                      </a:r>
                      <a:endParaRPr lang="en-US" dirty="0"/>
                    </a:p>
                  </a:txBody>
                  <a:tcPr/>
                </a:tc>
              </a:tr>
              <a:tr h="1381879">
                <a:tc>
                  <a:txBody>
                    <a:bodyPr/>
                    <a:lstStyle/>
                    <a:p>
                      <a:r>
                        <a:rPr lang="en-US" dirty="0" smtClean="0"/>
                        <a:t>Purpose of liberties</a:t>
                      </a:r>
                      <a:endParaRPr lang="en-US" dirty="0"/>
                    </a:p>
                  </a:txBody>
                  <a:tcPr/>
                </a:tc>
                <a:tc>
                  <a:txBody>
                    <a:bodyPr/>
                    <a:lstStyle/>
                    <a:p>
                      <a:r>
                        <a:rPr lang="en-US" dirty="0" smtClean="0"/>
                        <a:t>To protect important areas of individual</a:t>
                      </a:r>
                      <a:r>
                        <a:rPr lang="en-US" baseline="0" dirty="0" smtClean="0"/>
                        <a:t> life, e.g. religion, property</a:t>
                      </a:r>
                      <a:endParaRPr lang="en-US" dirty="0"/>
                    </a:p>
                  </a:txBody>
                  <a:tcPr/>
                </a:tc>
                <a:tc>
                  <a:txBody>
                    <a:bodyPr/>
                    <a:lstStyle/>
                    <a:p>
                      <a:r>
                        <a:rPr lang="en-US" dirty="0" smtClean="0"/>
                        <a:t>To</a:t>
                      </a:r>
                      <a:r>
                        <a:rPr lang="en-US" baseline="0" dirty="0" smtClean="0"/>
                        <a:t> protect individual </a:t>
                      </a:r>
                      <a:r>
                        <a:rPr lang="en-US" i="1" baseline="0" dirty="0" smtClean="0"/>
                        <a:t>choice</a:t>
                      </a:r>
                      <a:r>
                        <a:rPr lang="en-US" i="0" baseline="0" dirty="0" smtClean="0"/>
                        <a:t> and the ability of individuals to live on their own terms, whether these terms are seen by others as ‘important’ or not</a:t>
                      </a:r>
                      <a:endParaRPr lang="en-US" dirty="0"/>
                    </a:p>
                  </a:txBody>
                  <a:tcPr/>
                </a:tc>
              </a:tr>
              <a:tr h="844906">
                <a:tc>
                  <a:txBody>
                    <a:bodyPr/>
                    <a:lstStyle/>
                    <a:p>
                      <a:r>
                        <a:rPr lang="en-US" dirty="0" smtClean="0"/>
                        <a:t>Importance</a:t>
                      </a:r>
                      <a:r>
                        <a:rPr lang="en-US" baseline="0" dirty="0" smtClean="0"/>
                        <a:t> of liberties</a:t>
                      </a:r>
                      <a:endParaRPr lang="en-US" dirty="0"/>
                    </a:p>
                  </a:txBody>
                  <a:tcPr/>
                </a:tc>
                <a:tc>
                  <a:txBody>
                    <a:bodyPr/>
                    <a:lstStyle/>
                    <a:p>
                      <a:r>
                        <a:rPr lang="en-US" dirty="0" smtClean="0"/>
                        <a:t>Thick wall of individualistic natural rights</a:t>
                      </a:r>
                      <a:endParaRPr lang="en-US" dirty="0"/>
                    </a:p>
                  </a:txBody>
                  <a:tcPr/>
                </a:tc>
                <a:tc>
                  <a:txBody>
                    <a:bodyPr/>
                    <a:lstStyle/>
                    <a:p>
                      <a:r>
                        <a:rPr lang="en-US" dirty="0" smtClean="0"/>
                        <a:t>Liberties enable</a:t>
                      </a:r>
                      <a:r>
                        <a:rPr lang="en-US" baseline="0" dirty="0" smtClean="0"/>
                        <a:t> us to become the best we can be</a:t>
                      </a:r>
                      <a:endParaRPr lang="en-US" dirty="0"/>
                    </a:p>
                  </a:txBody>
                  <a:tcPr/>
                </a:tc>
              </a:tr>
              <a:tr h="729213">
                <a:tc>
                  <a:txBody>
                    <a:bodyPr/>
                    <a:lstStyle/>
                    <a:p>
                      <a:r>
                        <a:rPr lang="en-US" dirty="0" smtClean="0"/>
                        <a:t>View of the state</a:t>
                      </a:r>
                      <a:endParaRPr lang="en-US" dirty="0"/>
                    </a:p>
                  </a:txBody>
                  <a:tcPr/>
                </a:tc>
                <a:tc>
                  <a:txBody>
                    <a:bodyPr/>
                    <a:lstStyle/>
                    <a:p>
                      <a:r>
                        <a:rPr lang="en-US" dirty="0" smtClean="0"/>
                        <a:t>Threat to liberty</a:t>
                      </a:r>
                      <a:endParaRPr lang="en-US" dirty="0"/>
                    </a:p>
                  </a:txBody>
                  <a:tcPr/>
                </a:tc>
                <a:tc>
                  <a:txBody>
                    <a:bodyPr/>
                    <a:lstStyle/>
                    <a:p>
                      <a:r>
                        <a:rPr lang="en-US" dirty="0" smtClean="0"/>
                        <a:t>Society</a:t>
                      </a:r>
                      <a:r>
                        <a:rPr lang="en-US" baseline="0" dirty="0" smtClean="0"/>
                        <a:t> can also be a threat (tyranny of majority, social norms)</a:t>
                      </a:r>
                      <a:endParaRPr lang="en-US" dirty="0"/>
                    </a:p>
                  </a:txBody>
                  <a:tcPr/>
                </a:tc>
              </a:tr>
              <a:tr h="2034544">
                <a:tc>
                  <a:txBody>
                    <a:bodyPr/>
                    <a:lstStyle/>
                    <a:p>
                      <a:r>
                        <a:rPr lang="en-US" dirty="0" smtClean="0"/>
                        <a:t>Role of the state</a:t>
                      </a:r>
                      <a:endParaRPr lang="en-US" dirty="0"/>
                    </a:p>
                  </a:txBody>
                  <a:tcPr/>
                </a:tc>
                <a:tc>
                  <a:txBody>
                    <a:bodyPr/>
                    <a:lstStyle/>
                    <a:p>
                      <a:r>
                        <a:rPr lang="en-US" dirty="0" smtClean="0"/>
                        <a:t>Protect individual inalienable rights (minimalist)</a:t>
                      </a:r>
                      <a:endParaRPr lang="en-US" dirty="0"/>
                    </a:p>
                  </a:txBody>
                  <a:tcPr/>
                </a:tc>
                <a:tc>
                  <a:txBody>
                    <a:bodyPr/>
                    <a:lstStyle/>
                    <a:p>
                      <a:r>
                        <a:rPr lang="en-US" dirty="0" smtClean="0"/>
                        <a:t>Wider – protect individuals from</a:t>
                      </a:r>
                      <a:r>
                        <a:rPr lang="en-US" baseline="0" dirty="0" smtClean="0"/>
                        <a:t> other forms of power in society, provide basic social services, guarantee the needs of life for those in need (for Mill, these were considered necessary for people to be able to live on their own terms)</a:t>
                      </a:r>
                      <a:endParaRPr lang="en-US" dirty="0"/>
                    </a:p>
                  </a:txBody>
                  <a:tcPr/>
                </a:tc>
              </a:tr>
            </a:tbl>
          </a:graphicData>
        </a:graphic>
      </p:graphicFrame>
    </p:spTree>
  </p:cSld>
  <p:clrMapOvr>
    <a:masterClrMapping/>
  </p:clrMapOvr>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J.S. Mill/</a:t>
            </a:r>
            <a:r>
              <a:rPr lang="en-US" i="1" dirty="0" smtClean="0"/>
              <a:t>On Liberty</a:t>
            </a:r>
            <a:r>
              <a:rPr lang="en-US" dirty="0" smtClean="0"/>
              <a:t>, pt. 4</a:t>
            </a:r>
            <a:endParaRPr lang="en-US" dirty="0"/>
          </a:p>
        </p:txBody>
      </p:sp>
      <p:sp>
        <p:nvSpPr>
          <p:cNvPr id="3" name="Content Placeholder 2"/>
          <p:cNvSpPr>
            <a:spLocks noGrp="1"/>
          </p:cNvSpPr>
          <p:nvPr>
            <p:ph idx="1"/>
          </p:nvPr>
        </p:nvSpPr>
        <p:spPr>
          <a:xfrm>
            <a:off x="0" y="1143000"/>
            <a:ext cx="9144000" cy="5715000"/>
          </a:xfrm>
        </p:spPr>
        <p:txBody>
          <a:bodyPr>
            <a:normAutofit fontScale="92500" lnSpcReduction="20000"/>
          </a:bodyPr>
          <a:lstStyle/>
          <a:p>
            <a:r>
              <a:rPr lang="en-US" b="1" dirty="0" smtClean="0"/>
              <a:t>Significance:</a:t>
            </a:r>
          </a:p>
          <a:p>
            <a:pPr lvl="1"/>
            <a:r>
              <a:rPr lang="en-US" dirty="0" smtClean="0"/>
              <a:t>Social liberalism</a:t>
            </a:r>
          </a:p>
          <a:p>
            <a:pPr lvl="2"/>
            <a:r>
              <a:rPr lang="en-US" dirty="0" smtClean="0"/>
              <a:t>After Mills’ death</a:t>
            </a:r>
          </a:p>
          <a:p>
            <a:pPr lvl="2"/>
            <a:r>
              <a:rPr lang="en-US" dirty="0" smtClean="0"/>
              <a:t>Advocated increasing role for the state on the basis:</a:t>
            </a:r>
          </a:p>
          <a:p>
            <a:pPr lvl="3"/>
            <a:r>
              <a:rPr lang="en-US" dirty="0" smtClean="0"/>
              <a:t> protect individuals from other forms of power in society, provide basic social services, guarantee the needs of life for those in need (for Mill, these were considered necessary for people to be able to live on their own terms)</a:t>
            </a:r>
          </a:p>
          <a:p>
            <a:pPr lvl="2"/>
            <a:r>
              <a:rPr lang="en-US" dirty="0" smtClean="0"/>
              <a:t>In the 20</a:t>
            </a:r>
            <a:r>
              <a:rPr lang="en-US" baseline="30000" dirty="0" smtClean="0"/>
              <a:t>th</a:t>
            </a:r>
            <a:r>
              <a:rPr lang="en-US" dirty="0" smtClean="0"/>
              <a:t> C, Western liberal democracies moved from being minimalistic to being regulatory welfare states with these characteristics:</a:t>
            </a:r>
          </a:p>
          <a:p>
            <a:pPr lvl="3"/>
            <a:r>
              <a:rPr lang="en-US" dirty="0" smtClean="0"/>
              <a:t>Extensive regulatory controls to protect workers and consumers from abuses of power in the marketplace</a:t>
            </a:r>
          </a:p>
          <a:p>
            <a:pPr lvl="3"/>
            <a:r>
              <a:rPr lang="en-US" dirty="0" smtClean="0"/>
              <a:t>Measures for the provision of public goods (education, transportation, and sometimes health)</a:t>
            </a:r>
          </a:p>
          <a:p>
            <a:pPr lvl="3"/>
            <a:r>
              <a:rPr lang="en-US" dirty="0" smtClean="0"/>
              <a:t>Increasing protections for human rights</a:t>
            </a:r>
          </a:p>
          <a:p>
            <a:pPr lvl="2"/>
            <a:r>
              <a:rPr lang="en-US" dirty="0" smtClean="0"/>
              <a:t>Role of state increased considerable</a:t>
            </a:r>
          </a:p>
          <a:p>
            <a:pPr lvl="3"/>
            <a:r>
              <a:rPr lang="en-US" dirty="0" smtClean="0"/>
              <a:t>Considering liberalism not just with regard to individual but in the context of the larger state</a:t>
            </a:r>
            <a:endParaRPr lang="en-US" dirty="0"/>
          </a:p>
        </p:txBody>
      </p:sp>
    </p:spTree>
  </p:cSld>
  <p:clrMapOvr>
    <a:masterClrMapping/>
  </p:clrMapOvr>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Harm Principle, pt. 1</a:t>
            </a:r>
            <a:endParaRPr lang="en-US" dirty="0"/>
          </a:p>
        </p:txBody>
      </p:sp>
      <p:sp>
        <p:nvSpPr>
          <p:cNvPr id="3" name="Content Placeholder 2"/>
          <p:cNvSpPr>
            <a:spLocks noGrp="1"/>
          </p:cNvSpPr>
          <p:nvPr>
            <p:ph idx="1"/>
          </p:nvPr>
        </p:nvSpPr>
        <p:spPr>
          <a:xfrm>
            <a:off x="0" y="1143000"/>
            <a:ext cx="9144000" cy="5715000"/>
          </a:xfrm>
        </p:spPr>
        <p:txBody>
          <a:bodyPr>
            <a:normAutofit fontScale="62500" lnSpcReduction="20000"/>
          </a:bodyPr>
          <a:lstStyle/>
          <a:p>
            <a:r>
              <a:rPr lang="en-US" b="1" dirty="0" smtClean="0"/>
              <a:t>Definition:</a:t>
            </a:r>
            <a:endParaRPr lang="en-US" dirty="0" smtClean="0"/>
          </a:p>
          <a:p>
            <a:pPr lvl="1"/>
            <a:r>
              <a:rPr lang="en-US" dirty="0" smtClean="0"/>
              <a:t>A principle of J.S. Mill’s liberalism which permits state action only where it is strictly necessary to protect other persons from direct harm</a:t>
            </a:r>
          </a:p>
          <a:p>
            <a:pPr lvl="1"/>
            <a:r>
              <a:rPr lang="en-US" dirty="0" smtClean="0"/>
              <a:t>The Different Freedoms &amp; When they can be limited</a:t>
            </a:r>
          </a:p>
          <a:p>
            <a:pPr lvl="2"/>
            <a:r>
              <a:rPr lang="en-US" dirty="0" smtClean="0"/>
              <a:t>Freedom of thought and belief</a:t>
            </a:r>
          </a:p>
          <a:p>
            <a:pPr lvl="3"/>
            <a:r>
              <a:rPr lang="en-US" dirty="0" smtClean="0"/>
              <a:t>The manner of expression of a thought, idea or belief may be harmful, and in the case that the manner of expression is harmful it may be controlled/restricted</a:t>
            </a:r>
          </a:p>
          <a:p>
            <a:pPr lvl="3"/>
            <a:r>
              <a:rPr lang="en-US" dirty="0" smtClean="0"/>
              <a:t>However, the ideas themselves, cannot be harmful in the long run, according to Mill, and so should not be censored (censorship hinders the truth)</a:t>
            </a:r>
          </a:p>
          <a:p>
            <a:pPr lvl="1"/>
            <a:r>
              <a:rPr lang="en-US" dirty="0" smtClean="0"/>
              <a:t>Indirect Harm vs. Direct Harm &amp; the bottom line of the harm principle (Alcohol example)</a:t>
            </a:r>
          </a:p>
          <a:p>
            <a:pPr lvl="2"/>
            <a:r>
              <a:rPr lang="en-US" dirty="0" smtClean="0"/>
              <a:t>Since we are all interconnected and all affect each other in countless ways, how do we determine what harms who, or if it harms anyone?</a:t>
            </a:r>
          </a:p>
          <a:p>
            <a:pPr lvl="3"/>
            <a:r>
              <a:rPr lang="en-US" dirty="0" smtClean="0"/>
              <a:t>Just about everything we do affects someone indirectly</a:t>
            </a:r>
          </a:p>
          <a:p>
            <a:pPr lvl="3"/>
            <a:r>
              <a:rPr lang="en-US" dirty="0" smtClean="0"/>
              <a:t>‘If we limit any liberties that may cause indirect harm, there may not be any liberties left’</a:t>
            </a:r>
          </a:p>
          <a:p>
            <a:pPr lvl="2"/>
            <a:r>
              <a:rPr lang="en-US" dirty="0" smtClean="0"/>
              <a:t>Bottom line: only direct harm can be restricted (restricting indirect harm would become unreasonable)</a:t>
            </a:r>
          </a:p>
          <a:p>
            <a:pPr lvl="3"/>
            <a:r>
              <a:rPr lang="en-US" dirty="0" smtClean="0"/>
              <a:t>Alcohol example</a:t>
            </a:r>
          </a:p>
          <a:p>
            <a:pPr lvl="4"/>
            <a:r>
              <a:rPr lang="en-US" dirty="0" smtClean="0"/>
              <a:t>Alcohol makes some people belligerent, leading to fights, in which people are harmed. Should we ban alcohol, which may cause harm indirectly? Mille would say to ban fighting (the direct harm) but not alcohol (indirect cause of harm).   </a:t>
            </a:r>
          </a:p>
          <a:p>
            <a:pPr lvl="1"/>
            <a:r>
              <a:rPr lang="en-US" dirty="0" smtClean="0"/>
              <a:t>Actual Harm vs. Tyranny of Majority – not included in Harm principle</a:t>
            </a:r>
          </a:p>
          <a:p>
            <a:pPr lvl="2"/>
            <a:r>
              <a:rPr lang="en-US" dirty="0" smtClean="0"/>
              <a:t>Mill also differentiated between a direct harm that should be restricted and a though/action/association that goes against social norms or is considered offensive/immoral</a:t>
            </a:r>
          </a:p>
          <a:p>
            <a:pPr lvl="3"/>
            <a:r>
              <a:rPr lang="en-US" dirty="0" smtClean="0"/>
              <a:t>Liberties (actions, thoughts, etc.) should NOT be restricted based on social conformity</a:t>
            </a:r>
          </a:p>
          <a:p>
            <a:pPr lvl="4"/>
            <a:r>
              <a:rPr lang="en-US" dirty="0" smtClean="0"/>
              <a:t>This counters the tyranny of the majority</a:t>
            </a:r>
            <a:endParaRPr lang="en-US" dirty="0"/>
          </a:p>
        </p:txBody>
      </p:sp>
    </p:spTree>
  </p:cSld>
  <p:clrMapOvr>
    <a:masterClrMapping/>
  </p:clrMapOvr>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Harm Principle, pt. 2</a:t>
            </a:r>
            <a:endParaRPr lang="en-US" dirty="0"/>
          </a:p>
        </p:txBody>
      </p:sp>
      <p:sp>
        <p:nvSpPr>
          <p:cNvPr id="3" name="Content Placeholder 2"/>
          <p:cNvSpPr>
            <a:spLocks noGrp="1"/>
          </p:cNvSpPr>
          <p:nvPr>
            <p:ph idx="1"/>
          </p:nvPr>
        </p:nvSpPr>
        <p:spPr/>
        <p:txBody>
          <a:bodyPr>
            <a:normAutofit fontScale="92500"/>
          </a:bodyPr>
          <a:lstStyle/>
          <a:p>
            <a:r>
              <a:rPr lang="en-US" b="1" dirty="0" smtClean="0"/>
              <a:t>Significance:</a:t>
            </a:r>
          </a:p>
          <a:p>
            <a:pPr lvl="1"/>
            <a:r>
              <a:rPr lang="en-US" dirty="0" smtClean="0"/>
              <a:t>More specific advocacy of liberty – clear delineation of the limitations of liberty</a:t>
            </a:r>
          </a:p>
          <a:p>
            <a:pPr lvl="1"/>
            <a:r>
              <a:rPr lang="en-US" dirty="0" smtClean="0"/>
              <a:t>Less individualistic than Locke and more beneficial to the general society: innocuous self-actualization</a:t>
            </a:r>
          </a:p>
          <a:p>
            <a:pPr lvl="1"/>
            <a:r>
              <a:rPr lang="en-US" dirty="0" smtClean="0"/>
              <a:t>Important assertion that if you harm someone else while exercising your own liberty, then it becomes meaningless</a:t>
            </a:r>
          </a:p>
          <a:p>
            <a:pPr lvl="1"/>
            <a:r>
              <a:rPr lang="en-US" dirty="0" smtClean="0"/>
              <a:t>Offers solution to the indirect harm vs. harm question</a:t>
            </a:r>
          </a:p>
          <a:p>
            <a:pPr lvl="1"/>
            <a:r>
              <a:rPr lang="en-US" dirty="0" smtClean="0"/>
              <a:t>Identifies state’s role as minimal</a:t>
            </a:r>
            <a:endParaRPr lang="en-US" dirty="0"/>
          </a:p>
        </p:txBody>
      </p:sp>
    </p:spTree>
  </p:cSld>
  <p:clrMapOvr>
    <a:masterClrMapping/>
  </p:clrMapOvr>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Tyranny of the Majority, pt. 1</a:t>
            </a:r>
            <a:endParaRPr lang="en-US" dirty="0"/>
          </a:p>
        </p:txBody>
      </p:sp>
      <p:sp>
        <p:nvSpPr>
          <p:cNvPr id="3" name="Content Placeholder 2"/>
          <p:cNvSpPr>
            <a:spLocks noGrp="1"/>
          </p:cNvSpPr>
          <p:nvPr>
            <p:ph idx="1"/>
          </p:nvPr>
        </p:nvSpPr>
        <p:spPr>
          <a:xfrm>
            <a:off x="0" y="990600"/>
            <a:ext cx="9144000" cy="5867400"/>
          </a:xfrm>
        </p:spPr>
        <p:txBody>
          <a:bodyPr>
            <a:normAutofit fontScale="70000" lnSpcReduction="20000"/>
          </a:bodyPr>
          <a:lstStyle/>
          <a:p>
            <a:r>
              <a:rPr lang="en-US" b="1" dirty="0" smtClean="0"/>
              <a:t>Definition:	</a:t>
            </a:r>
            <a:endParaRPr lang="en-US" dirty="0" smtClean="0"/>
          </a:p>
          <a:p>
            <a:pPr lvl="1"/>
            <a:r>
              <a:rPr lang="en-US" dirty="0" smtClean="0"/>
              <a:t>The (negative) power of society to limit peoples’ liberties through restrictive norms and social pressures to conform</a:t>
            </a:r>
          </a:p>
          <a:p>
            <a:pPr lvl="1"/>
            <a:r>
              <a:rPr lang="en-US" dirty="0" smtClean="0"/>
              <a:t>Negative because infringe upon individual’s freedom to choose, which can prevent self-actualization </a:t>
            </a:r>
          </a:p>
          <a:p>
            <a:pPr lvl="1"/>
            <a:r>
              <a:rPr lang="en-US" dirty="0" smtClean="0"/>
              <a:t>Main liberties:</a:t>
            </a:r>
          </a:p>
          <a:p>
            <a:pPr lvl="2"/>
            <a:r>
              <a:rPr lang="en-US" dirty="0" smtClean="0"/>
              <a:t>Freedom of thought/belief</a:t>
            </a:r>
          </a:p>
          <a:p>
            <a:pPr lvl="2"/>
            <a:r>
              <a:rPr lang="en-US" dirty="0" smtClean="0"/>
              <a:t>Freedom of action</a:t>
            </a:r>
          </a:p>
          <a:p>
            <a:pPr lvl="2"/>
            <a:r>
              <a:rPr lang="en-US" dirty="0" smtClean="0"/>
              <a:t>Freedom of association</a:t>
            </a:r>
          </a:p>
          <a:p>
            <a:pPr lvl="1"/>
            <a:r>
              <a:rPr lang="en-US" dirty="0" smtClean="0"/>
              <a:t>People should be able to exercise these freedoms without being held back by social pressures (e.g. sexual practices, or minority religious beliefs)</a:t>
            </a:r>
          </a:p>
          <a:p>
            <a:pPr lvl="1"/>
            <a:r>
              <a:rPr lang="en-US" dirty="0" smtClean="0"/>
              <a:t>Freedom of action even when such action is considered immoral or offensive, as long as it is not directly harmful</a:t>
            </a:r>
          </a:p>
          <a:p>
            <a:pPr lvl="1"/>
            <a:r>
              <a:rPr lang="en-US" dirty="0" smtClean="0"/>
              <a:t>Advocated by J.S. Mill in </a:t>
            </a:r>
            <a:r>
              <a:rPr lang="en-US" i="1" dirty="0" smtClean="0"/>
              <a:t>On Liberty </a:t>
            </a:r>
            <a:r>
              <a:rPr lang="en-US" dirty="0" smtClean="0"/>
              <a:t>1859</a:t>
            </a:r>
          </a:p>
          <a:p>
            <a:pPr lvl="1"/>
            <a:r>
              <a:rPr lang="en-US" dirty="0" smtClean="0"/>
              <a:t>Only justifiable restriction on liberty was cause of direct harm due to exercise of a liberty</a:t>
            </a:r>
          </a:p>
          <a:p>
            <a:pPr lvl="1"/>
            <a:r>
              <a:rPr lang="en-US" dirty="0" smtClean="0"/>
              <a:t>Underlying presumption: just because a norm or opinion or preference is held by the majority, does not mean it is good or correct – people should be free from pressures to conform to these norms/opinions/preferences  </a:t>
            </a:r>
            <a:endParaRPr lang="en-US" dirty="0"/>
          </a:p>
        </p:txBody>
      </p:sp>
    </p:spTree>
  </p:cSld>
  <p:clrMapOvr>
    <a:masterClrMapping/>
  </p:clrMapOvr>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Tyranny of the Majority, pt. 2</a:t>
            </a:r>
            <a:endParaRPr lang="en-US" dirty="0"/>
          </a:p>
        </p:txBody>
      </p:sp>
      <p:sp>
        <p:nvSpPr>
          <p:cNvPr id="3" name="Content Placeholder 2"/>
          <p:cNvSpPr>
            <a:spLocks noGrp="1"/>
          </p:cNvSpPr>
          <p:nvPr>
            <p:ph idx="1"/>
          </p:nvPr>
        </p:nvSpPr>
        <p:spPr>
          <a:xfrm>
            <a:off x="457200" y="1600200"/>
            <a:ext cx="8458200" cy="4953000"/>
          </a:xfrm>
        </p:spPr>
        <p:txBody>
          <a:bodyPr>
            <a:normAutofit/>
          </a:bodyPr>
          <a:lstStyle/>
          <a:p>
            <a:r>
              <a:rPr lang="en-US" b="1" dirty="0" smtClean="0"/>
              <a:t>Significance:</a:t>
            </a:r>
          </a:p>
          <a:p>
            <a:pPr lvl="1"/>
            <a:r>
              <a:rPr lang="en-US" dirty="0" smtClean="0"/>
              <a:t>Significant because, unlike Locke, Mill recognized that the state wasn’t the only source of power that could limit one’s liberties, but that society could to</a:t>
            </a:r>
          </a:p>
          <a:p>
            <a:pPr lvl="1"/>
            <a:r>
              <a:rPr lang="en-US" dirty="0" smtClean="0"/>
              <a:t>Sociological and personal enters the political – very insightful of Mill</a:t>
            </a:r>
          </a:p>
          <a:p>
            <a:pPr lvl="1"/>
            <a:r>
              <a:rPr lang="en-US" dirty="0" smtClean="0"/>
              <a:t>Adds depth to liberal philosophy by considering extra-governmental influences on freedom</a:t>
            </a:r>
          </a:p>
          <a:p>
            <a:pPr lvl="1">
              <a:buNone/>
            </a:pPr>
            <a:r>
              <a:rPr lang="en-US" dirty="0" smtClean="0"/>
              <a:t> </a:t>
            </a:r>
            <a:endParaRPr lang="en-US" dirty="0"/>
          </a:p>
        </p:txBody>
      </p:sp>
    </p:spTree>
  </p:cSld>
  <p:clrMapOvr>
    <a:masterClrMapping/>
  </p:clrMapOvr>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John Rawls, pt. 1</a:t>
            </a:r>
            <a:endParaRPr lang="en-US" dirty="0"/>
          </a:p>
        </p:txBody>
      </p:sp>
      <p:sp>
        <p:nvSpPr>
          <p:cNvPr id="3" name="Content Placeholder 2"/>
          <p:cNvSpPr>
            <a:spLocks noGrp="1"/>
          </p:cNvSpPr>
          <p:nvPr>
            <p:ph idx="1"/>
          </p:nvPr>
        </p:nvSpPr>
        <p:spPr>
          <a:xfrm>
            <a:off x="152400" y="1417638"/>
            <a:ext cx="8839200" cy="5287962"/>
          </a:xfrm>
        </p:spPr>
        <p:txBody>
          <a:bodyPr>
            <a:normAutofit fontScale="70000" lnSpcReduction="20000"/>
          </a:bodyPr>
          <a:lstStyle/>
          <a:p>
            <a:r>
              <a:rPr lang="en-US" b="1" dirty="0" smtClean="0"/>
              <a:t>Definition:</a:t>
            </a:r>
          </a:p>
          <a:p>
            <a:pPr lvl="1"/>
            <a:r>
              <a:rPr lang="en-US" i="1" dirty="0" smtClean="0"/>
              <a:t>A Theory of Justice</a:t>
            </a:r>
            <a:r>
              <a:rPr lang="en-US" dirty="0" smtClean="0"/>
              <a:t>, 1971</a:t>
            </a:r>
          </a:p>
          <a:p>
            <a:pPr lvl="1"/>
            <a:r>
              <a:rPr lang="en-US" dirty="0" smtClean="0"/>
              <a:t>Central thesis: “Justice as fairness”</a:t>
            </a:r>
          </a:p>
          <a:p>
            <a:pPr lvl="1"/>
            <a:r>
              <a:rPr lang="en-US" dirty="0" smtClean="0"/>
              <a:t>Rawlsian theory of a just state: two requirements</a:t>
            </a:r>
          </a:p>
          <a:p>
            <a:pPr lvl="2"/>
            <a:r>
              <a:rPr lang="en-US" dirty="0" smtClean="0"/>
              <a:t>1. State must guarantee maximum liberty and equality of opportunity</a:t>
            </a:r>
          </a:p>
          <a:p>
            <a:pPr lvl="2"/>
            <a:r>
              <a:rPr lang="en-US" dirty="0" smtClean="0"/>
              <a:t>2. State must minimize inequalities of power, wealth, income</a:t>
            </a:r>
          </a:p>
          <a:p>
            <a:pPr lvl="3"/>
            <a:r>
              <a:rPr lang="en-US" dirty="0" smtClean="0"/>
              <a:t>Inequalities can only be justified if they are beneficial to everyone in the long run, even the people in the worst positions in society (E.g. if inequalities in income motivate people to work harder for higher incomes - incentives)</a:t>
            </a:r>
          </a:p>
          <a:p>
            <a:pPr lvl="1"/>
            <a:r>
              <a:rPr lang="en-US" dirty="0" smtClean="0"/>
              <a:t>Thought experiment: why should these 2 requirements be the principles of justice?</a:t>
            </a:r>
          </a:p>
          <a:p>
            <a:pPr lvl="2"/>
            <a:r>
              <a:rPr lang="en-US" dirty="0" smtClean="0"/>
              <a:t>Rawls asserted that if someone were to devise a structure for society, not knowing what their status would be (may be very high or very low), they would pick these requirements to ensure fair treatments for themselves and others</a:t>
            </a:r>
          </a:p>
          <a:p>
            <a:pPr lvl="2"/>
            <a:r>
              <a:rPr lang="en-US" dirty="0" smtClean="0"/>
              <a:t>Veil of ignorance thought experiment</a:t>
            </a:r>
          </a:p>
          <a:p>
            <a:pPr lvl="1"/>
            <a:r>
              <a:rPr lang="en-US" dirty="0" smtClean="0"/>
              <a:t>Principle of public justification of policies:</a:t>
            </a:r>
          </a:p>
          <a:p>
            <a:pPr lvl="2"/>
            <a:r>
              <a:rPr lang="en-US" dirty="0" smtClean="0"/>
              <a:t>In order to be fair, Rawls said that discussions of public law and policy are required to respect the freedom and equality of all persons in the community</a:t>
            </a:r>
          </a:p>
          <a:p>
            <a:pPr lvl="3"/>
            <a:r>
              <a:rPr lang="en-US" dirty="0" smtClean="0"/>
              <a:t>Have to be accepted by all, or at least nor reasonably rejected </a:t>
            </a:r>
          </a:p>
        </p:txBody>
      </p:sp>
    </p:spTree>
  </p:cSld>
  <p:clrMapOvr>
    <a:masterClrMapping/>
  </p:clrMapOvr>
</p:sld>
</file>

<file path=ppt/slides/slide7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John Rawls, pt. 2</a:t>
            </a:r>
            <a:endParaRPr lang="en-US" dirty="0"/>
          </a:p>
        </p:txBody>
      </p:sp>
      <p:sp>
        <p:nvSpPr>
          <p:cNvPr id="3" name="Content Placeholder 2"/>
          <p:cNvSpPr>
            <a:spLocks noGrp="1"/>
          </p:cNvSpPr>
          <p:nvPr>
            <p:ph idx="1"/>
          </p:nvPr>
        </p:nvSpPr>
        <p:spPr>
          <a:xfrm>
            <a:off x="457200" y="1600200"/>
            <a:ext cx="8229600" cy="5257800"/>
          </a:xfrm>
        </p:spPr>
        <p:txBody>
          <a:bodyPr>
            <a:normAutofit fontScale="77500" lnSpcReduction="20000"/>
          </a:bodyPr>
          <a:lstStyle/>
          <a:p>
            <a:r>
              <a:rPr lang="en-US" b="1" dirty="0" smtClean="0"/>
              <a:t>Significance:</a:t>
            </a:r>
          </a:p>
          <a:p>
            <a:pPr lvl="1"/>
            <a:r>
              <a:rPr lang="en-US" dirty="0" smtClean="0"/>
              <a:t>His </a:t>
            </a:r>
            <a:r>
              <a:rPr lang="en-US" i="1" dirty="0" smtClean="0"/>
              <a:t>A Theory of Justice </a:t>
            </a:r>
            <a:r>
              <a:rPr lang="en-US" dirty="0" smtClean="0"/>
              <a:t>(1971), was hailed as the “most important work in moral philosophy” since the end of WWII, and is not regarded as “one of the primary texts in political philosophy.”</a:t>
            </a:r>
          </a:p>
          <a:p>
            <a:pPr lvl="1"/>
            <a:r>
              <a:rPr lang="en-US" dirty="0" smtClean="0"/>
              <a:t>Part of Welfare Liberalism/Reform Liberalism (one of the 3 streams of liberalism in the 20</a:t>
            </a:r>
            <a:r>
              <a:rPr lang="en-US" baseline="30000" dirty="0" smtClean="0"/>
              <a:t>th</a:t>
            </a:r>
            <a:r>
              <a:rPr lang="en-US" dirty="0" smtClean="0"/>
              <a:t> C)</a:t>
            </a:r>
          </a:p>
          <a:p>
            <a:pPr lvl="2"/>
            <a:r>
              <a:rPr lang="en-US" dirty="0" smtClean="0"/>
              <a:t>Not just liberties but also social welfare (shift from Hobbes, Locke and built on Mill’s social liberalism)</a:t>
            </a:r>
          </a:p>
          <a:p>
            <a:pPr lvl="1"/>
            <a:r>
              <a:rPr lang="en-US" dirty="0" smtClean="0"/>
              <a:t>Post WWII – Concern for the least well off/Equality</a:t>
            </a:r>
          </a:p>
          <a:p>
            <a:pPr lvl="1"/>
            <a:r>
              <a:rPr lang="en-US" dirty="0" smtClean="0"/>
              <a:t>Added to conception of justice (government needed to be larger to work toward justice, more social welfare and interventionism</a:t>
            </a:r>
          </a:p>
          <a:p>
            <a:pPr lvl="1"/>
            <a:r>
              <a:rPr lang="en-US" dirty="0" smtClean="0"/>
              <a:t>Significance of his Principle of public justification of policies:</a:t>
            </a:r>
          </a:p>
          <a:p>
            <a:pPr lvl="2"/>
            <a:r>
              <a:rPr lang="en-US" dirty="0" smtClean="0"/>
              <a:t>It would mean that no one can advance or justify a policy that rests on the outlook or beliefs of just one part of the community, even it this ‘part’ is the majority</a:t>
            </a:r>
          </a:p>
          <a:p>
            <a:pPr lvl="3"/>
            <a:r>
              <a:rPr lang="en-US" dirty="0" smtClean="0"/>
              <a:t>E.g. Public holidays example   </a:t>
            </a:r>
          </a:p>
          <a:p>
            <a:endParaRPr lang="en-US" dirty="0"/>
          </a:p>
        </p:txBody>
      </p:sp>
    </p:spTree>
  </p:cSld>
  <p:clrMapOvr>
    <a:masterClrMapping/>
  </p:clrMapOvr>
</p:sld>
</file>

<file path=ppt/slides/slide7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Equality, pt.1</a:t>
            </a:r>
            <a:endParaRPr lang="en-US" dirty="0"/>
          </a:p>
        </p:txBody>
      </p:sp>
      <p:sp>
        <p:nvSpPr>
          <p:cNvPr id="3" name="Content Placeholder 2"/>
          <p:cNvSpPr>
            <a:spLocks noGrp="1"/>
          </p:cNvSpPr>
          <p:nvPr>
            <p:ph idx="1"/>
          </p:nvPr>
        </p:nvSpPr>
        <p:spPr>
          <a:xfrm>
            <a:off x="228600" y="1600200"/>
            <a:ext cx="8763000" cy="5257800"/>
          </a:xfrm>
        </p:spPr>
        <p:txBody>
          <a:bodyPr>
            <a:normAutofit fontScale="85000" lnSpcReduction="20000"/>
          </a:bodyPr>
          <a:lstStyle/>
          <a:p>
            <a:r>
              <a:rPr lang="en-US" b="1" dirty="0" smtClean="0"/>
              <a:t>Definition:</a:t>
            </a:r>
          </a:p>
          <a:p>
            <a:pPr lvl="1"/>
            <a:r>
              <a:rPr lang="en-US" dirty="0" smtClean="0"/>
              <a:t>Equality has been understood in many different ways:</a:t>
            </a:r>
          </a:p>
          <a:p>
            <a:pPr lvl="2"/>
            <a:r>
              <a:rPr lang="en-US" dirty="0" smtClean="0"/>
              <a:t>1. Equality before the law, equality of rights</a:t>
            </a:r>
          </a:p>
          <a:p>
            <a:pPr lvl="3"/>
            <a:r>
              <a:rPr lang="en-US" dirty="0" smtClean="0"/>
              <a:t>Traditional liberalism stresses basic citizenship rights, such as equality before the law</a:t>
            </a:r>
          </a:p>
          <a:p>
            <a:pPr lvl="3"/>
            <a:r>
              <a:rPr lang="en-US" dirty="0" smtClean="0"/>
              <a:t>This equality = formal, legal</a:t>
            </a:r>
          </a:p>
          <a:p>
            <a:pPr lvl="4"/>
            <a:r>
              <a:rPr lang="en-US" dirty="0" smtClean="0"/>
              <a:t>Does no require that people be equal in their ability to exercise these rights (e.g. access to a lawyer vs. legal costs example)</a:t>
            </a:r>
          </a:p>
          <a:p>
            <a:pPr lvl="2"/>
            <a:r>
              <a:rPr lang="en-US" dirty="0" smtClean="0"/>
              <a:t>2. Equality in the ability to exercise basic citizenship rights</a:t>
            </a:r>
          </a:p>
          <a:p>
            <a:pPr lvl="3"/>
            <a:r>
              <a:rPr lang="en-US" dirty="0" smtClean="0"/>
              <a:t>The aim at this level is not to make people equal but to minimize any inequalities that might prevent them from exercising their rights adequately (e.g. legal aid)</a:t>
            </a:r>
          </a:p>
          <a:p>
            <a:pPr lvl="2"/>
            <a:r>
              <a:rPr lang="en-US" dirty="0" smtClean="0"/>
              <a:t>3. Equality in the resources needed to live a good live</a:t>
            </a:r>
          </a:p>
          <a:p>
            <a:pPr lvl="3"/>
            <a:r>
              <a:rPr lang="en-US" dirty="0" smtClean="0"/>
              <a:t>More radical</a:t>
            </a:r>
          </a:p>
          <a:p>
            <a:pPr lvl="3"/>
            <a:r>
              <a:rPr lang="en-US" dirty="0" smtClean="0"/>
              <a:t>Resources in the community should be used to create conditions and opportunities of a good life for all persons in the community</a:t>
            </a:r>
          </a:p>
          <a:p>
            <a:pPr lvl="3"/>
            <a:r>
              <a:rPr lang="en-US" dirty="0" smtClean="0"/>
              <a:t>Goal: not to make people completely equal (in terms of resources/income) but to reduce the inequalities that most severely limit the ability to live a good life</a:t>
            </a:r>
          </a:p>
          <a:p>
            <a:pPr lvl="3"/>
            <a:endParaRPr lang="en-US" dirty="0" smtClean="0"/>
          </a:p>
        </p:txBody>
      </p:sp>
    </p:spTree>
  </p:cSld>
  <p:clrMapOvr>
    <a:masterClrMapping/>
  </p:clrMapOvr>
</p:sld>
</file>

<file path=ppt/slides/slide7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t>Equality, pt. 2</a:t>
            </a:r>
            <a:endParaRPr lang="en-US" dirty="0"/>
          </a:p>
        </p:txBody>
      </p:sp>
      <p:sp>
        <p:nvSpPr>
          <p:cNvPr id="3" name="Content Placeholder 2"/>
          <p:cNvSpPr>
            <a:spLocks noGrp="1"/>
          </p:cNvSpPr>
          <p:nvPr>
            <p:ph idx="1"/>
          </p:nvPr>
        </p:nvSpPr>
        <p:spPr>
          <a:xfrm>
            <a:off x="152400" y="762000"/>
            <a:ext cx="8991600" cy="6096000"/>
          </a:xfrm>
        </p:spPr>
        <p:txBody>
          <a:bodyPr>
            <a:normAutofit fontScale="70000" lnSpcReduction="20000"/>
          </a:bodyPr>
          <a:lstStyle/>
          <a:p>
            <a:r>
              <a:rPr lang="en-US" b="1" dirty="0" smtClean="0"/>
              <a:t>Significance (Equality and liberalism):</a:t>
            </a:r>
          </a:p>
          <a:p>
            <a:pPr lvl="1"/>
            <a:r>
              <a:rPr lang="en-US" dirty="0" smtClean="0"/>
              <a:t>Reactions among liberals to 3 forms of equality:</a:t>
            </a:r>
          </a:p>
          <a:p>
            <a:pPr lvl="2"/>
            <a:r>
              <a:rPr lang="en-US" dirty="0" smtClean="0"/>
              <a:t>Liberals have always accepted the first form of equality (equality of rights)</a:t>
            </a:r>
          </a:p>
          <a:p>
            <a:pPr lvl="2"/>
            <a:r>
              <a:rPr lang="en-US" dirty="0" smtClean="0"/>
              <a:t>Most liberals accept some measures of the second (equality in the ability to exercise to basic rights)</a:t>
            </a:r>
          </a:p>
          <a:p>
            <a:pPr lvl="2"/>
            <a:r>
              <a:rPr lang="en-US" dirty="0" smtClean="0"/>
              <a:t>The third form of equal (removing significant inequalities in resources) is more controversial, and some liberals reject it</a:t>
            </a:r>
          </a:p>
          <a:p>
            <a:pPr lvl="1"/>
            <a:r>
              <a:rPr lang="en-US" dirty="0" smtClean="0"/>
              <a:t>Different streams of liberalism on equality</a:t>
            </a:r>
          </a:p>
          <a:p>
            <a:pPr lvl="2"/>
            <a:r>
              <a:rPr lang="en-US" dirty="0" smtClean="0"/>
              <a:t>Libertarianism (extreme point) </a:t>
            </a:r>
          </a:p>
          <a:p>
            <a:pPr lvl="3"/>
            <a:r>
              <a:rPr lang="en-US" dirty="0" smtClean="0"/>
              <a:t>Argues that we should go back to the basic liberal rights and minimal state of classical liberalism</a:t>
            </a:r>
          </a:p>
          <a:p>
            <a:pPr lvl="2"/>
            <a:r>
              <a:rPr lang="en-US" dirty="0" smtClean="0"/>
              <a:t>Neo-liberalism</a:t>
            </a:r>
          </a:p>
          <a:p>
            <a:pPr lvl="3"/>
            <a:r>
              <a:rPr lang="en-US" dirty="0" smtClean="0"/>
              <a:t>Also advocates minimal state, specifically with regard to the economy</a:t>
            </a:r>
          </a:p>
          <a:p>
            <a:pPr lvl="2"/>
            <a:r>
              <a:rPr lang="en-US" dirty="0" smtClean="0"/>
              <a:t>Welfare liberalism</a:t>
            </a:r>
          </a:p>
          <a:p>
            <a:pPr lvl="3"/>
            <a:r>
              <a:rPr lang="en-US" dirty="0" smtClean="0"/>
              <a:t>More of state’s resources should be used to create more equal opportunities for people</a:t>
            </a:r>
          </a:p>
          <a:p>
            <a:pPr lvl="2"/>
            <a:r>
              <a:rPr lang="en-US" dirty="0" smtClean="0"/>
              <a:t>Overall liberalism today covers many different positions, unified by a common commitment to freedom and inequality as central values, but differ on the meanings and requirements of inequality and freedom</a:t>
            </a:r>
          </a:p>
          <a:p>
            <a:pPr lvl="1"/>
            <a:r>
              <a:rPr lang="en-US" dirty="0" smtClean="0"/>
              <a:t>Using equality to distinguish between liberalism and other ideologies</a:t>
            </a:r>
          </a:p>
          <a:p>
            <a:pPr lvl="2"/>
            <a:r>
              <a:rPr lang="en-US" dirty="0" smtClean="0"/>
              <a:t>The central values of liberalism – liberty/freedom and equality – are important values for almost everyone in our community. We are all committed to liberal values. However, what makes one a </a:t>
            </a:r>
            <a:r>
              <a:rPr lang="en-US" i="1" dirty="0" smtClean="0"/>
              <a:t>liberal</a:t>
            </a:r>
            <a:r>
              <a:rPr lang="en-US" dirty="0" smtClean="0"/>
              <a:t> is that one thinks freedom and equality are </a:t>
            </a:r>
            <a:r>
              <a:rPr lang="en-US" i="1" dirty="0" smtClean="0"/>
              <a:t>the</a:t>
            </a:r>
            <a:r>
              <a:rPr lang="en-US" dirty="0" smtClean="0"/>
              <a:t> fundamental values of political values, and the only fundamental/primary values.</a:t>
            </a:r>
          </a:p>
          <a:p>
            <a:pPr lvl="2"/>
            <a:endParaRPr lang="en-US" dirty="0" smtClean="0"/>
          </a:p>
          <a:p>
            <a:pPr lvl="2"/>
            <a:endParaRPr lang="en-US" dirty="0"/>
          </a:p>
        </p:txBody>
      </p:sp>
    </p:spTree>
  </p:cSld>
  <p:clrMapOvr>
    <a:masterClrMapping/>
  </p:clrMapOvr>
</p:sld>
</file>

<file path=ppt/slides/slide7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Interdependence, pt. 1</a:t>
            </a:r>
            <a:endParaRPr lang="en-US" dirty="0"/>
          </a:p>
        </p:txBody>
      </p:sp>
      <p:sp>
        <p:nvSpPr>
          <p:cNvPr id="3" name="Content Placeholder 2"/>
          <p:cNvSpPr>
            <a:spLocks noGrp="1"/>
          </p:cNvSpPr>
          <p:nvPr>
            <p:ph idx="1"/>
          </p:nvPr>
        </p:nvSpPr>
        <p:spPr>
          <a:xfrm>
            <a:off x="228600" y="1417638"/>
            <a:ext cx="8229600" cy="5257800"/>
          </a:xfrm>
        </p:spPr>
        <p:txBody>
          <a:bodyPr>
            <a:normAutofit fontScale="85000" lnSpcReduction="20000"/>
          </a:bodyPr>
          <a:lstStyle/>
          <a:p>
            <a:r>
              <a:rPr lang="en-US" b="1" dirty="0" smtClean="0"/>
              <a:t>Definition:</a:t>
            </a:r>
          </a:p>
          <a:p>
            <a:pPr lvl="1"/>
            <a:r>
              <a:rPr lang="en-US" dirty="0" smtClean="0"/>
              <a:t>Interdependence refers to situations characterized by reciprocal effects among countries or among actors in different countries</a:t>
            </a:r>
          </a:p>
          <a:p>
            <a:pPr lvl="1"/>
            <a:r>
              <a:rPr lang="en-US" dirty="0" smtClean="0"/>
              <a:t>Interdependence refers to a condition, a state of affairs</a:t>
            </a:r>
          </a:p>
          <a:p>
            <a:pPr lvl="1"/>
            <a:r>
              <a:rPr lang="en-US" dirty="0" smtClean="0"/>
              <a:t>Can increase or decrease (unlike globalization, which implies increase)</a:t>
            </a:r>
          </a:p>
          <a:p>
            <a:r>
              <a:rPr lang="en-US" b="1" dirty="0" smtClean="0"/>
              <a:t>Significance:</a:t>
            </a:r>
          </a:p>
          <a:p>
            <a:pPr lvl="1"/>
            <a:r>
              <a:rPr lang="en-US" dirty="0" smtClean="0"/>
              <a:t>Interdependence can increase, as it has been doing on most dimensions since the end of WWII; or it can decline, as it did, at least in economic terms, during the Great depression of the 1930s</a:t>
            </a:r>
          </a:p>
          <a:p>
            <a:pPr lvl="1"/>
            <a:r>
              <a:rPr lang="en-US" dirty="0" smtClean="0"/>
              <a:t>Ties economies of different countries together, can be problematic (Asian Financial Crisis, Contagion)</a:t>
            </a:r>
            <a:endParaRPr lang="en-US" dirty="0"/>
          </a:p>
        </p:txBody>
      </p:sp>
    </p:spTree>
  </p:cSld>
  <p:clrMapOvr>
    <a:masterClrMapping/>
  </p:clrMapOvr>
</p:sld>
</file>

<file path=ppt/slides/slide7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US" dirty="0" smtClean="0"/>
              <a:t>Interdependence, pt. 2</a:t>
            </a:r>
            <a:endParaRPr lang="en-US" dirty="0"/>
          </a:p>
        </p:txBody>
      </p:sp>
      <p:sp>
        <p:nvSpPr>
          <p:cNvPr id="3" name="Content Placeholder 2"/>
          <p:cNvSpPr>
            <a:spLocks noGrp="1"/>
          </p:cNvSpPr>
          <p:nvPr>
            <p:ph idx="1"/>
          </p:nvPr>
        </p:nvSpPr>
        <p:spPr>
          <a:xfrm>
            <a:off x="152400" y="914400"/>
            <a:ext cx="8991600" cy="5943600"/>
          </a:xfrm>
        </p:spPr>
        <p:txBody>
          <a:bodyPr>
            <a:normAutofit/>
          </a:bodyPr>
          <a:lstStyle/>
          <a:p>
            <a:r>
              <a:rPr lang="en-US" b="1" dirty="0" smtClean="0"/>
              <a:t>Significance:</a:t>
            </a:r>
          </a:p>
          <a:p>
            <a:pPr>
              <a:lnSpc>
                <a:spcPct val="90000"/>
              </a:lnSpc>
            </a:pPr>
            <a:r>
              <a:rPr lang="en-US" sz="1600" dirty="0"/>
              <a:t>A</a:t>
            </a:r>
            <a:r>
              <a:rPr lang="en-US" sz="1600" dirty="0" smtClean="0"/>
              <a:t>. Historical Context (20th century)</a:t>
            </a:r>
          </a:p>
          <a:p>
            <a:pPr lvl="1">
              <a:lnSpc>
                <a:spcPct val="90000"/>
              </a:lnSpc>
            </a:pPr>
            <a:r>
              <a:rPr lang="en-US" sz="1600" dirty="0" smtClean="0"/>
              <a:t>1. Early 20th Century: Interdependence</a:t>
            </a:r>
          </a:p>
          <a:p>
            <a:pPr lvl="2">
              <a:lnSpc>
                <a:spcPct val="90000"/>
              </a:lnSpc>
            </a:pPr>
            <a:r>
              <a:rPr lang="en-US" sz="1600" dirty="0" smtClean="0"/>
              <a:t>Technology: Telegraph, radio, telephone, shipping</a:t>
            </a:r>
          </a:p>
          <a:p>
            <a:pPr lvl="2">
              <a:lnSpc>
                <a:spcPct val="90000"/>
              </a:lnSpc>
            </a:pPr>
            <a:r>
              <a:rPr lang="en-US" sz="1600" dirty="0" smtClean="0"/>
              <a:t>Development of “interdependence”</a:t>
            </a:r>
          </a:p>
          <a:p>
            <a:pPr lvl="1">
              <a:lnSpc>
                <a:spcPct val="90000"/>
              </a:lnSpc>
            </a:pPr>
            <a:r>
              <a:rPr lang="en-US" sz="1600" dirty="0" smtClean="0"/>
              <a:t>2. WWI: Nationalism replaces interdependence</a:t>
            </a:r>
          </a:p>
          <a:p>
            <a:pPr lvl="2">
              <a:lnSpc>
                <a:spcPct val="90000"/>
              </a:lnSpc>
            </a:pPr>
            <a:r>
              <a:rPr lang="en-US" sz="1600" dirty="0" smtClean="0"/>
              <a:t>Esp. nationalism</a:t>
            </a:r>
          </a:p>
          <a:p>
            <a:pPr lvl="1">
              <a:lnSpc>
                <a:spcPct val="90000"/>
              </a:lnSpc>
            </a:pPr>
            <a:r>
              <a:rPr lang="en-US" sz="1600" dirty="0" smtClean="0"/>
              <a:t>3. 1929: Wall St. Crash and Depression</a:t>
            </a:r>
          </a:p>
          <a:p>
            <a:pPr lvl="2">
              <a:lnSpc>
                <a:spcPct val="90000"/>
              </a:lnSpc>
            </a:pPr>
            <a:r>
              <a:rPr lang="en-US" sz="1600" dirty="0" smtClean="0"/>
              <a:t>Global Economic System Crashes</a:t>
            </a:r>
          </a:p>
          <a:p>
            <a:pPr lvl="3">
              <a:lnSpc>
                <a:spcPct val="90000"/>
              </a:lnSpc>
            </a:pPr>
            <a:r>
              <a:rPr lang="en-US" sz="1600" dirty="0" smtClean="0"/>
              <a:t>First great trial of international economic system</a:t>
            </a:r>
          </a:p>
          <a:p>
            <a:pPr lvl="3">
              <a:lnSpc>
                <a:spcPct val="90000"/>
              </a:lnSpc>
            </a:pPr>
            <a:r>
              <a:rPr lang="en-US" sz="1600" dirty="0" smtClean="0"/>
              <a:t>The repercussions of this were enormous (unemployment, poverty) </a:t>
            </a:r>
          </a:p>
          <a:p>
            <a:pPr lvl="1">
              <a:lnSpc>
                <a:spcPct val="90000"/>
              </a:lnSpc>
              <a:defRPr/>
            </a:pPr>
            <a:r>
              <a:rPr lang="en-US" sz="1400" dirty="0"/>
              <a:t>4. Post WWII -The Foundations for Globalization</a:t>
            </a:r>
          </a:p>
          <a:p>
            <a:pPr lvl="2">
              <a:defRPr/>
            </a:pPr>
            <a:r>
              <a:rPr lang="en-US" sz="1400" dirty="0"/>
              <a:t>New period of interdependence</a:t>
            </a:r>
          </a:p>
          <a:p>
            <a:pPr lvl="2">
              <a:defRPr/>
            </a:pPr>
            <a:r>
              <a:rPr lang="en-US" sz="1400" dirty="0"/>
              <a:t>Need for stabilization of international economic system so as to avoid future depressions </a:t>
            </a:r>
            <a:endParaRPr lang="en-US" sz="1400" dirty="0" smtClean="0"/>
          </a:p>
          <a:p>
            <a:pPr lvl="1">
              <a:buNone/>
            </a:pPr>
            <a:endParaRPr lang="en-US" b="1" dirty="0"/>
          </a:p>
        </p:txBody>
      </p:sp>
    </p:spTree>
  </p:cSld>
  <p:clrMapOvr>
    <a:masterClrMapping/>
  </p:clrMapOvr>
</p:sld>
</file>

<file path=ppt/slides/slide7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Interdependence, pt. 3</a:t>
            </a:r>
            <a:endParaRPr lang="en-US" dirty="0"/>
          </a:p>
        </p:txBody>
      </p:sp>
      <p:sp>
        <p:nvSpPr>
          <p:cNvPr id="3" name="Content Placeholder 2"/>
          <p:cNvSpPr>
            <a:spLocks noGrp="1"/>
          </p:cNvSpPr>
          <p:nvPr>
            <p:ph idx="1"/>
          </p:nvPr>
        </p:nvSpPr>
        <p:spPr>
          <a:xfrm>
            <a:off x="304800" y="1417638"/>
            <a:ext cx="8839200" cy="5257800"/>
          </a:xfrm>
        </p:spPr>
        <p:txBody>
          <a:bodyPr>
            <a:normAutofit lnSpcReduction="10000"/>
          </a:bodyPr>
          <a:lstStyle/>
          <a:p>
            <a:r>
              <a:rPr lang="en-US" b="1" dirty="0" smtClean="0"/>
              <a:t>Significance:</a:t>
            </a:r>
          </a:p>
          <a:p>
            <a:pPr>
              <a:lnSpc>
                <a:spcPct val="90000"/>
              </a:lnSpc>
            </a:pPr>
            <a:r>
              <a:rPr lang="en-US" sz="1400" dirty="0" smtClean="0"/>
              <a:t>B. Post Modern Era and Globalization + Interdependence</a:t>
            </a:r>
          </a:p>
          <a:p>
            <a:pPr lvl="1">
              <a:lnSpc>
                <a:spcPct val="90000"/>
              </a:lnSpc>
            </a:pPr>
            <a:r>
              <a:rPr lang="en-US" sz="1400" dirty="0" smtClean="0"/>
              <a:t>Two Definitions of Post-Modern</a:t>
            </a:r>
          </a:p>
          <a:p>
            <a:pPr lvl="2">
              <a:lnSpc>
                <a:spcPct val="90000"/>
              </a:lnSpc>
            </a:pPr>
            <a:r>
              <a:rPr lang="en-US" sz="1400" dirty="0" smtClean="0"/>
              <a:t>Conceptual definition (post-modern</a:t>
            </a:r>
            <a:r>
              <a:rPr lang="en-US" sz="1400" b="1" dirty="0" smtClean="0"/>
              <a:t>ism</a:t>
            </a:r>
            <a:r>
              <a:rPr lang="en-US" sz="1400" dirty="0" smtClean="0"/>
              <a:t>) – Set of ideas and concepts that challenge modernity/modern concepts and ideas</a:t>
            </a:r>
          </a:p>
          <a:p>
            <a:pPr lvl="2">
              <a:lnSpc>
                <a:spcPct val="90000"/>
              </a:lnSpc>
            </a:pPr>
            <a:r>
              <a:rPr lang="en-US" sz="1400" dirty="0" smtClean="0"/>
              <a:t>Historical definition – The period that follows the modern era</a:t>
            </a:r>
          </a:p>
          <a:p>
            <a:pPr lvl="1">
              <a:lnSpc>
                <a:spcPct val="90000"/>
              </a:lnSpc>
            </a:pPr>
            <a:r>
              <a:rPr lang="en-US" sz="1400" dirty="0" smtClean="0"/>
              <a:t>Post-modern as historical stage:</a:t>
            </a:r>
          </a:p>
          <a:p>
            <a:pPr lvl="2">
              <a:lnSpc>
                <a:spcPct val="90000"/>
              </a:lnSpc>
            </a:pPr>
            <a:r>
              <a:rPr lang="en-US" sz="1400" dirty="0" smtClean="0"/>
              <a:t>Post modern economics</a:t>
            </a:r>
          </a:p>
          <a:p>
            <a:pPr lvl="3">
              <a:lnSpc>
                <a:spcPct val="90000"/>
              </a:lnSpc>
            </a:pPr>
            <a:r>
              <a:rPr lang="en-US" sz="1400" dirty="0" smtClean="0"/>
              <a:t>Essentially is a global economy</a:t>
            </a:r>
          </a:p>
          <a:p>
            <a:pPr lvl="3">
              <a:lnSpc>
                <a:spcPct val="90000"/>
              </a:lnSpc>
            </a:pPr>
            <a:r>
              <a:rPr lang="en-US" sz="1400" dirty="0" smtClean="0"/>
              <a:t>State based industrial economy has given way to a new international kind of economy</a:t>
            </a:r>
          </a:p>
          <a:p>
            <a:pPr lvl="3">
              <a:lnSpc>
                <a:spcPct val="90000"/>
              </a:lnSpc>
            </a:pPr>
            <a:r>
              <a:rPr lang="en-US" sz="1400" dirty="0" smtClean="0"/>
              <a:t>New institutions have been created as well</a:t>
            </a:r>
          </a:p>
          <a:p>
            <a:pPr lvl="4">
              <a:lnSpc>
                <a:spcPct val="90000"/>
              </a:lnSpc>
            </a:pPr>
            <a:r>
              <a:rPr lang="en-US" sz="1400" dirty="0" smtClean="0"/>
              <a:t>Transnational institutions</a:t>
            </a:r>
          </a:p>
          <a:p>
            <a:pPr lvl="2">
              <a:lnSpc>
                <a:spcPct val="90000"/>
              </a:lnSpc>
            </a:pPr>
            <a:r>
              <a:rPr lang="en-US" sz="1400" dirty="0" smtClean="0"/>
              <a:t>Post-modern technology</a:t>
            </a:r>
          </a:p>
          <a:p>
            <a:pPr lvl="3">
              <a:lnSpc>
                <a:spcPct val="90000"/>
              </a:lnSpc>
            </a:pPr>
            <a:r>
              <a:rPr lang="en-US" sz="1400" dirty="0" smtClean="0"/>
              <a:t>Movement of people, information, capital instantaneous</a:t>
            </a:r>
          </a:p>
          <a:p>
            <a:pPr lvl="3">
              <a:lnSpc>
                <a:spcPct val="90000"/>
              </a:lnSpc>
            </a:pPr>
            <a:r>
              <a:rPr lang="en-US" sz="1400" dirty="0" smtClean="0"/>
              <a:t>Dissolution of traditional national borders</a:t>
            </a:r>
          </a:p>
          <a:p>
            <a:pPr lvl="2">
              <a:lnSpc>
                <a:spcPct val="90000"/>
              </a:lnSpc>
            </a:pPr>
            <a:r>
              <a:rPr lang="en-US" sz="1400" dirty="0" smtClean="0"/>
              <a:t>Global convergence of culture</a:t>
            </a:r>
          </a:p>
          <a:p>
            <a:pPr lvl="3">
              <a:lnSpc>
                <a:spcPct val="90000"/>
              </a:lnSpc>
            </a:pPr>
            <a:r>
              <a:rPr lang="en-US" sz="1400" dirty="0" smtClean="0"/>
              <a:t>Also, homogenization of culture</a:t>
            </a:r>
          </a:p>
          <a:p>
            <a:pPr lvl="3">
              <a:lnSpc>
                <a:spcPct val="90000"/>
              </a:lnSpc>
            </a:pPr>
            <a:r>
              <a:rPr lang="en-US" sz="1400" dirty="0" smtClean="0"/>
              <a:t>Consumerism</a:t>
            </a:r>
          </a:p>
          <a:p>
            <a:pPr lvl="4">
              <a:lnSpc>
                <a:spcPct val="90000"/>
              </a:lnSpc>
            </a:pPr>
            <a:r>
              <a:rPr lang="en-US" sz="1400" dirty="0" smtClean="0"/>
              <a:t>E.g. products/advertising that are marketed worldwide, leading to worldwide trends</a:t>
            </a:r>
          </a:p>
          <a:p>
            <a:pPr lvl="4">
              <a:lnSpc>
                <a:spcPct val="90000"/>
              </a:lnSpc>
            </a:pPr>
            <a:r>
              <a:rPr lang="en-US" sz="1400" dirty="0" smtClean="0"/>
              <a:t>Multinational corporations</a:t>
            </a:r>
          </a:p>
          <a:p>
            <a:pPr lvl="3">
              <a:lnSpc>
                <a:spcPct val="90000"/>
              </a:lnSpc>
            </a:pPr>
            <a:r>
              <a:rPr lang="en-US" sz="1400" dirty="0" smtClean="0"/>
              <a:t>Politics</a:t>
            </a:r>
          </a:p>
          <a:p>
            <a:pPr lvl="4">
              <a:lnSpc>
                <a:spcPct val="90000"/>
              </a:lnSpc>
            </a:pPr>
            <a:r>
              <a:rPr lang="en-US" sz="1400" dirty="0" smtClean="0"/>
              <a:t>E.g. Globalization of want for democracy (Arab Spring) </a:t>
            </a:r>
          </a:p>
          <a:p>
            <a:pPr lvl="1">
              <a:buNone/>
            </a:pPr>
            <a:endParaRPr lang="en-US" b="1" dirty="0"/>
          </a:p>
        </p:txBody>
      </p:sp>
    </p:spTree>
  </p:cSld>
  <p:clrMapOvr>
    <a:masterClrMapping/>
  </p:clrMapOvr>
</p:sld>
</file>

<file path=ppt/slides/slide7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Benjamin Barber, pt. 1</a:t>
            </a:r>
            <a:endParaRPr lang="en-US" dirty="0"/>
          </a:p>
        </p:txBody>
      </p:sp>
      <p:sp>
        <p:nvSpPr>
          <p:cNvPr id="3" name="Content Placeholder 2"/>
          <p:cNvSpPr>
            <a:spLocks noGrp="1"/>
          </p:cNvSpPr>
          <p:nvPr>
            <p:ph idx="1"/>
          </p:nvPr>
        </p:nvSpPr>
        <p:spPr>
          <a:xfrm>
            <a:off x="228600" y="1600200"/>
            <a:ext cx="8686800" cy="4953000"/>
          </a:xfrm>
        </p:spPr>
        <p:txBody>
          <a:bodyPr>
            <a:normAutofit fontScale="77500" lnSpcReduction="20000"/>
          </a:bodyPr>
          <a:lstStyle/>
          <a:p>
            <a:r>
              <a:rPr lang="en-US" b="1" dirty="0" smtClean="0"/>
              <a:t>Definition:</a:t>
            </a:r>
            <a:endParaRPr lang="en-US" dirty="0" smtClean="0"/>
          </a:p>
          <a:p>
            <a:pPr lvl="1"/>
            <a:r>
              <a:rPr lang="en-US" b="1" dirty="0" smtClean="0"/>
              <a:t> </a:t>
            </a:r>
            <a:r>
              <a:rPr lang="en-US" dirty="0" smtClean="0"/>
              <a:t>Offered ‘Jihad and McWorld’ argument, 2002</a:t>
            </a:r>
          </a:p>
          <a:p>
            <a:pPr lvl="2"/>
            <a:r>
              <a:rPr lang="en-US" dirty="0" smtClean="0"/>
              <a:t>Era of collision between Jihad and McWorld</a:t>
            </a:r>
          </a:p>
          <a:p>
            <a:pPr lvl="2"/>
            <a:r>
              <a:rPr lang="en-US" dirty="0" smtClean="0"/>
              <a:t>The collision is occurring between:</a:t>
            </a:r>
          </a:p>
          <a:p>
            <a:pPr lvl="2">
              <a:buNone/>
            </a:pPr>
            <a:r>
              <a:rPr lang="en-US" dirty="0" smtClean="0"/>
              <a:t>“The forces of disintegral tribalism and reactionary fundamentalism” (Jihad) vs.</a:t>
            </a:r>
          </a:p>
          <a:p>
            <a:pPr lvl="2">
              <a:buNone/>
            </a:pPr>
            <a:r>
              <a:rPr lang="en-US" dirty="0" smtClean="0"/>
              <a:t>“The forces of integrative modernization and aggressive economic and cultural globalization” (McWorld)</a:t>
            </a:r>
          </a:p>
          <a:p>
            <a:pPr lvl="1"/>
            <a:r>
              <a:rPr lang="en-US" dirty="0" smtClean="0"/>
              <a:t>Outlined the ‘Jihadist’s Quarrel’</a:t>
            </a:r>
          </a:p>
          <a:p>
            <a:pPr lvl="2"/>
            <a:r>
              <a:rPr lang="en-US" dirty="0" smtClean="0"/>
              <a:t>Jihadist’s quarrel not with modernity but with the aggressive neo-liberal ideology…they are not even particularly anti-American</a:t>
            </a:r>
          </a:p>
          <a:p>
            <a:pPr lvl="2"/>
            <a:r>
              <a:rPr lang="en-US" dirty="0" smtClean="0"/>
              <a:t>They suspect that what Americans understand as prudent unilateralism is really a form of arrogant imperialism</a:t>
            </a:r>
          </a:p>
          <a:p>
            <a:pPr lvl="1"/>
            <a:r>
              <a:rPr lang="en-US" dirty="0" smtClean="0"/>
              <a:t>Conclusion/thesis:</a:t>
            </a:r>
          </a:p>
          <a:p>
            <a:pPr lvl="2"/>
            <a:r>
              <a:rPr lang="en-US" dirty="0" smtClean="0"/>
              <a:t>Not a clash of civilizations: “but a dialectical expression of tensions built into a single civilization” created by McWorld – war WITHIN civilization </a:t>
            </a:r>
          </a:p>
          <a:p>
            <a:pPr lvl="2"/>
            <a:endParaRPr lang="en-US" dirty="0" smtClean="0"/>
          </a:p>
          <a:p>
            <a:pPr lvl="2"/>
            <a:endParaRPr lang="en-US" dirty="0" smtClean="0"/>
          </a:p>
          <a:p>
            <a:pPr lvl="2"/>
            <a:endParaRPr lang="en-US" dirty="0" smtClean="0"/>
          </a:p>
          <a:p>
            <a:pPr lvl="2"/>
            <a:endParaRPr lang="en-US" dirty="0"/>
          </a:p>
        </p:txBody>
      </p:sp>
    </p:spTree>
  </p:cSld>
  <p:clrMapOvr>
    <a:masterClrMapping/>
  </p:clrMapOvr>
</p:sld>
</file>

<file path=ppt/slides/slide7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Benjamin Barber, pt. 2</a:t>
            </a:r>
            <a:endParaRPr lang="en-US" dirty="0"/>
          </a:p>
        </p:txBody>
      </p:sp>
      <p:sp>
        <p:nvSpPr>
          <p:cNvPr id="3" name="Content Placeholder 2"/>
          <p:cNvSpPr>
            <a:spLocks noGrp="1"/>
          </p:cNvSpPr>
          <p:nvPr>
            <p:ph idx="1"/>
          </p:nvPr>
        </p:nvSpPr>
        <p:spPr>
          <a:xfrm>
            <a:off x="457200" y="1600200"/>
            <a:ext cx="8229600" cy="4800600"/>
          </a:xfrm>
        </p:spPr>
        <p:txBody>
          <a:bodyPr>
            <a:normAutofit fontScale="92500" lnSpcReduction="20000"/>
          </a:bodyPr>
          <a:lstStyle/>
          <a:p>
            <a:r>
              <a:rPr lang="en-US" b="1" dirty="0" smtClean="0"/>
              <a:t>Significance:</a:t>
            </a:r>
          </a:p>
          <a:p>
            <a:pPr lvl="1"/>
            <a:r>
              <a:rPr lang="en-US" dirty="0" smtClean="0"/>
              <a:t>Explores nature of identity politics in global field – tensions that arise due to fear of loss of identity</a:t>
            </a:r>
          </a:p>
          <a:p>
            <a:pPr lvl="1"/>
            <a:r>
              <a:rPr lang="en-US" dirty="0" smtClean="0"/>
              <a:t>Much more inclusive view</a:t>
            </a:r>
          </a:p>
          <a:p>
            <a:pPr lvl="2"/>
            <a:r>
              <a:rPr lang="en-US" dirty="0" smtClean="0"/>
              <a:t>Attempt to understand the </a:t>
            </a:r>
            <a:r>
              <a:rPr lang="en-US" dirty="0" err="1" smtClean="0"/>
              <a:t>Jihadist</a:t>
            </a:r>
            <a:r>
              <a:rPr lang="en-US" dirty="0" smtClean="0"/>
              <a:t> fundamentalist reaction to Western hegemony</a:t>
            </a:r>
          </a:p>
          <a:p>
            <a:pPr lvl="2"/>
            <a:r>
              <a:rPr lang="en-US" dirty="0" smtClean="0"/>
              <a:t>Hegemony &amp; invisibility of minority identities</a:t>
            </a:r>
          </a:p>
          <a:p>
            <a:pPr lvl="1"/>
            <a:r>
              <a:rPr lang="en-US" dirty="0" smtClean="0"/>
              <a:t>Offers alternative/counterpoint to Huntington (</a:t>
            </a:r>
            <a:r>
              <a:rPr lang="en-US" i="1" dirty="0" smtClean="0"/>
              <a:t>Class of Civilizations</a:t>
            </a:r>
            <a:r>
              <a:rPr lang="en-US" dirty="0" smtClean="0"/>
              <a:t>) and Fukuyama (</a:t>
            </a:r>
            <a:r>
              <a:rPr lang="en-US" i="1" dirty="0" smtClean="0"/>
              <a:t>End of History</a:t>
            </a:r>
            <a:r>
              <a:rPr lang="en-US" dirty="0" smtClean="0"/>
              <a:t>)</a:t>
            </a:r>
          </a:p>
          <a:p>
            <a:pPr lvl="1"/>
            <a:r>
              <a:rPr lang="en-US" dirty="0" smtClean="0"/>
              <a:t>Also relevant to general concepts in identity politics:</a:t>
            </a:r>
          </a:p>
          <a:p>
            <a:pPr lvl="2"/>
            <a:r>
              <a:rPr lang="en-US" dirty="0" smtClean="0"/>
              <a:t>Identity politics within the state (e.g. Quebec nationalism)</a:t>
            </a:r>
          </a:p>
          <a:p>
            <a:pPr lvl="2"/>
            <a:r>
              <a:rPr lang="en-US" dirty="0" smtClean="0"/>
              <a:t>Identity politics internationally</a:t>
            </a:r>
          </a:p>
          <a:p>
            <a:pPr lvl="2"/>
            <a:r>
              <a:rPr lang="en-US" dirty="0" smtClean="0"/>
              <a:t>Jihad vs. McWorld – Globalization poses challenge to state</a:t>
            </a:r>
          </a:p>
          <a:p>
            <a:pPr lvl="1">
              <a:buNone/>
            </a:pPr>
            <a:endParaRPr lang="en-US" dirty="0" smtClean="0"/>
          </a:p>
        </p:txBody>
      </p:sp>
    </p:spTree>
  </p:cSld>
  <p:clrMapOvr>
    <a:masterClrMapping/>
  </p:clrMapOvr>
</p:sld>
</file>

<file path=ppt/slides/slide7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John Maynard Keynes vs. Frederich Hayek, pt. 1</a:t>
            </a:r>
            <a:endParaRPr lang="en-US" dirty="0"/>
          </a:p>
        </p:txBody>
      </p:sp>
      <p:sp>
        <p:nvSpPr>
          <p:cNvPr id="3" name="Content Placeholder 2"/>
          <p:cNvSpPr>
            <a:spLocks noGrp="1"/>
          </p:cNvSpPr>
          <p:nvPr>
            <p:ph idx="1"/>
          </p:nvPr>
        </p:nvSpPr>
        <p:spPr>
          <a:xfrm>
            <a:off x="457200" y="1600200"/>
            <a:ext cx="8686800" cy="4953000"/>
          </a:xfrm>
        </p:spPr>
        <p:txBody>
          <a:bodyPr/>
          <a:lstStyle/>
          <a:p>
            <a:r>
              <a:rPr lang="en-US" b="1" dirty="0" smtClean="0"/>
              <a:t>Definition:</a:t>
            </a:r>
          </a:p>
          <a:p>
            <a:pPr lvl="1">
              <a:lnSpc>
                <a:spcPct val="90000"/>
              </a:lnSpc>
            </a:pPr>
            <a:r>
              <a:rPr lang="en-US" sz="1600" dirty="0" smtClean="0"/>
              <a:t>3. 1929: Wall St. Crash and Depression</a:t>
            </a:r>
          </a:p>
          <a:p>
            <a:pPr lvl="2">
              <a:lnSpc>
                <a:spcPct val="90000"/>
              </a:lnSpc>
            </a:pPr>
            <a:r>
              <a:rPr lang="en-US" sz="1600" dirty="0" smtClean="0"/>
              <a:t>Global Economic System Crashes</a:t>
            </a:r>
          </a:p>
          <a:p>
            <a:pPr lvl="3">
              <a:lnSpc>
                <a:spcPct val="90000"/>
              </a:lnSpc>
            </a:pPr>
            <a:r>
              <a:rPr lang="en-US" sz="1600" dirty="0" smtClean="0"/>
              <a:t>First great trial of international economic system</a:t>
            </a:r>
          </a:p>
          <a:p>
            <a:pPr lvl="3">
              <a:lnSpc>
                <a:spcPct val="90000"/>
              </a:lnSpc>
            </a:pPr>
            <a:r>
              <a:rPr lang="en-US" sz="1600" dirty="0" smtClean="0"/>
              <a:t>The repercussions of this were enormous (unemployment, poverty)</a:t>
            </a:r>
          </a:p>
          <a:p>
            <a:pPr lvl="2">
              <a:lnSpc>
                <a:spcPct val="90000"/>
              </a:lnSpc>
            </a:pPr>
            <a:r>
              <a:rPr lang="en-US" sz="1600" dirty="0" smtClean="0"/>
              <a:t>Two Theories on the Fix:</a:t>
            </a:r>
          </a:p>
          <a:p>
            <a:pPr lvl="3">
              <a:lnSpc>
                <a:spcPct val="90000"/>
              </a:lnSpc>
            </a:pPr>
            <a:r>
              <a:rPr lang="en-US" sz="1600" dirty="0" smtClean="0"/>
              <a:t>John Maynard Keynes: The state</a:t>
            </a:r>
          </a:p>
          <a:p>
            <a:pPr lvl="4">
              <a:lnSpc>
                <a:spcPct val="90000"/>
              </a:lnSpc>
            </a:pPr>
            <a:r>
              <a:rPr lang="en-US" sz="1600" dirty="0" smtClean="0"/>
              <a:t>The state can fix this problem</a:t>
            </a:r>
          </a:p>
          <a:p>
            <a:pPr lvl="4">
              <a:lnSpc>
                <a:spcPct val="90000"/>
              </a:lnSpc>
            </a:pPr>
            <a:r>
              <a:rPr lang="en-US" sz="1600" dirty="0" smtClean="0"/>
              <a:t>The state should engage in taxing and spending to try and mitigate the impacts of the “booms and busts” of the capitalist economic system</a:t>
            </a:r>
          </a:p>
          <a:p>
            <a:pPr lvl="3">
              <a:lnSpc>
                <a:spcPct val="90000"/>
              </a:lnSpc>
            </a:pPr>
            <a:r>
              <a:rPr lang="en-US" sz="1600" dirty="0" smtClean="0"/>
              <a:t>Frederich Hayek: The market</a:t>
            </a:r>
          </a:p>
          <a:p>
            <a:pPr lvl="4">
              <a:lnSpc>
                <a:spcPct val="90000"/>
              </a:lnSpc>
            </a:pPr>
            <a:r>
              <a:rPr lang="en-US" sz="1600" dirty="0" smtClean="0"/>
              <a:t>If you get the state involved, it will create all kinds of pathologies within the market</a:t>
            </a:r>
          </a:p>
          <a:p>
            <a:pPr lvl="4">
              <a:lnSpc>
                <a:spcPct val="90000"/>
              </a:lnSpc>
            </a:pPr>
            <a:r>
              <a:rPr lang="en-US" sz="1600" dirty="0" smtClean="0"/>
              <a:t>Pull back state, maximize market</a:t>
            </a:r>
          </a:p>
          <a:p>
            <a:pPr lvl="1">
              <a:buNone/>
            </a:pPr>
            <a:endParaRPr lang="en-US" dirty="0"/>
          </a:p>
        </p:txBody>
      </p:sp>
    </p:spTree>
  </p:cSld>
  <p:clrMapOvr>
    <a:masterClrMapping/>
  </p:clrMapOvr>
</p:sld>
</file>

<file path=ppt/slides/slide8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John Maynard Keynes vs. Frederich Hayek, pt. 2</a:t>
            </a:r>
            <a:endParaRPr lang="en-US" dirty="0"/>
          </a:p>
        </p:txBody>
      </p:sp>
      <p:sp>
        <p:nvSpPr>
          <p:cNvPr id="3" name="Content Placeholder 2"/>
          <p:cNvSpPr>
            <a:spLocks noGrp="1"/>
          </p:cNvSpPr>
          <p:nvPr>
            <p:ph idx="1"/>
          </p:nvPr>
        </p:nvSpPr>
        <p:spPr>
          <a:xfrm>
            <a:off x="457200" y="1600200"/>
            <a:ext cx="8229600" cy="5105400"/>
          </a:xfrm>
        </p:spPr>
        <p:txBody>
          <a:bodyPr>
            <a:normAutofit fontScale="62500" lnSpcReduction="20000"/>
          </a:bodyPr>
          <a:lstStyle/>
          <a:p>
            <a:r>
              <a:rPr lang="en-US" sz="3900" b="1" dirty="0" smtClean="0"/>
              <a:t>Significance:</a:t>
            </a:r>
          </a:p>
          <a:p>
            <a:pPr lvl="1"/>
            <a:r>
              <a:rPr lang="en-US" sz="3500" dirty="0" smtClean="0"/>
              <a:t>Keynes – The Welfare State</a:t>
            </a:r>
          </a:p>
          <a:p>
            <a:pPr lvl="1"/>
            <a:r>
              <a:rPr lang="en-US" sz="3500" dirty="0" smtClean="0"/>
              <a:t>Characteristics of post-WWII Welfare state</a:t>
            </a:r>
          </a:p>
          <a:p>
            <a:pPr lvl="2"/>
            <a:r>
              <a:rPr lang="en-US" sz="2750" dirty="0" smtClean="0"/>
              <a:t>Goal: prevent economic dislocation of this magnitude (Great Depression) in the future and deal with current economic problems</a:t>
            </a:r>
          </a:p>
          <a:p>
            <a:pPr lvl="2"/>
            <a:r>
              <a:rPr lang="en-US" sz="2750" dirty="0" smtClean="0"/>
              <a:t>Methods:</a:t>
            </a:r>
          </a:p>
          <a:p>
            <a:pPr lvl="3"/>
            <a:r>
              <a:rPr lang="en-US" sz="2750" dirty="0" smtClean="0"/>
              <a:t>Regulation of economy</a:t>
            </a:r>
          </a:p>
          <a:p>
            <a:pPr lvl="4"/>
            <a:r>
              <a:rPr lang="en-US" sz="2750" dirty="0" smtClean="0"/>
              <a:t>Mechanisms for regulating the economy: </a:t>
            </a:r>
          </a:p>
          <a:p>
            <a:pPr lvl="5"/>
            <a:r>
              <a:rPr lang="en-US" sz="2750" dirty="0" smtClean="0"/>
              <a:t>Taxing</a:t>
            </a:r>
          </a:p>
          <a:p>
            <a:pPr lvl="5"/>
            <a:r>
              <a:rPr lang="en-US" sz="2750" dirty="0" smtClean="0"/>
              <a:t>Spending</a:t>
            </a:r>
          </a:p>
          <a:p>
            <a:pPr lvl="5"/>
            <a:r>
              <a:rPr lang="en-US" sz="2750" dirty="0" smtClean="0"/>
              <a:t>New fiscal policies</a:t>
            </a:r>
          </a:p>
          <a:p>
            <a:pPr lvl="6"/>
            <a:r>
              <a:rPr lang="en-US" sz="2750" dirty="0" smtClean="0"/>
              <a:t>Based on Keynesian economics</a:t>
            </a:r>
          </a:p>
          <a:p>
            <a:pPr lvl="7"/>
            <a:r>
              <a:rPr lang="en-US" sz="2750" dirty="0" smtClean="0"/>
              <a:t>Goal: balance out boom-and-bust cycles of capitalist economies</a:t>
            </a:r>
          </a:p>
          <a:p>
            <a:pPr lvl="7"/>
            <a:r>
              <a:rPr lang="en-US" sz="2750" dirty="0" smtClean="0"/>
              <a:t>Method: Rather than a passive government or deregulation, promote state intervention using fiscal and monetary policy instruments</a:t>
            </a:r>
          </a:p>
          <a:p>
            <a:endParaRPr lang="en-US" dirty="0"/>
          </a:p>
        </p:txBody>
      </p:sp>
    </p:spTree>
  </p:cSld>
  <p:clrMapOvr>
    <a:masterClrMapping/>
  </p:clrMapOvr>
</p:sld>
</file>

<file path=ppt/slides/slide8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991600" cy="792162"/>
          </a:xfrm>
        </p:spPr>
        <p:txBody>
          <a:bodyPr>
            <a:normAutofit fontScale="90000"/>
          </a:bodyPr>
          <a:lstStyle/>
          <a:p>
            <a:r>
              <a:rPr lang="en-US" dirty="0" smtClean="0"/>
              <a:t>John Maynard Keynes vs. Frederich Hayek, pt. 3</a:t>
            </a:r>
            <a:endParaRPr lang="en-US" dirty="0"/>
          </a:p>
        </p:txBody>
      </p:sp>
      <p:sp>
        <p:nvSpPr>
          <p:cNvPr id="3" name="Content Placeholder 2"/>
          <p:cNvSpPr>
            <a:spLocks noGrp="1"/>
          </p:cNvSpPr>
          <p:nvPr>
            <p:ph idx="1"/>
          </p:nvPr>
        </p:nvSpPr>
        <p:spPr>
          <a:xfrm>
            <a:off x="152400" y="1295400"/>
            <a:ext cx="8991600" cy="5562600"/>
          </a:xfrm>
        </p:spPr>
        <p:txBody>
          <a:bodyPr>
            <a:normAutofit fontScale="47500" lnSpcReduction="20000"/>
          </a:bodyPr>
          <a:lstStyle/>
          <a:p>
            <a:r>
              <a:rPr lang="en-US" b="1" dirty="0" smtClean="0"/>
              <a:t>Significance cont’d:</a:t>
            </a:r>
          </a:p>
          <a:p>
            <a:pPr lvl="1"/>
            <a:r>
              <a:rPr lang="en-US" sz="3550" dirty="0" smtClean="0"/>
              <a:t>Keynes – The Welfare state, cont’d</a:t>
            </a:r>
          </a:p>
          <a:p>
            <a:pPr lvl="1"/>
            <a:r>
              <a:rPr lang="en-US" sz="3550" dirty="0" smtClean="0"/>
              <a:t>Practices:</a:t>
            </a:r>
          </a:p>
          <a:p>
            <a:pPr lvl="2"/>
            <a:r>
              <a:rPr lang="en-US" sz="3150" dirty="0" smtClean="0"/>
              <a:t>Governments would take advantage of their capacity to borrow money during times of economic downturn</a:t>
            </a:r>
          </a:p>
          <a:p>
            <a:pPr lvl="2"/>
            <a:r>
              <a:rPr lang="en-US" sz="3150" dirty="0" smtClean="0"/>
              <a:t>Governments would use surplus generated from booming times to inject funds into a struggling economy to offset economic deficit </a:t>
            </a:r>
            <a:r>
              <a:rPr lang="en-US" sz="3150" dirty="0" err="1" smtClean="0">
                <a:sym typeface="Wingdings"/>
              </a:rPr>
              <a:t></a:t>
            </a:r>
            <a:r>
              <a:rPr lang="en-US" sz="3150" dirty="0" smtClean="0">
                <a:sym typeface="Wingdings"/>
              </a:rPr>
              <a:t> leads to balanced budget in long term</a:t>
            </a:r>
          </a:p>
          <a:p>
            <a:pPr lvl="2"/>
            <a:r>
              <a:rPr lang="en-US" sz="3150" dirty="0" smtClean="0">
                <a:sym typeface="Wingdings"/>
              </a:rPr>
              <a:t>Make public work projects for the people</a:t>
            </a:r>
          </a:p>
          <a:p>
            <a:pPr lvl="4"/>
            <a:r>
              <a:rPr lang="en-US" sz="2750" dirty="0" smtClean="0">
                <a:sym typeface="Wingdings"/>
              </a:rPr>
              <a:t>These would help people to:</a:t>
            </a:r>
          </a:p>
          <a:p>
            <a:pPr lvl="5"/>
            <a:r>
              <a:rPr lang="en-US" sz="2750" dirty="0" smtClean="0">
                <a:sym typeface="Wingdings"/>
              </a:rPr>
              <a:t>Purchase goods</a:t>
            </a:r>
          </a:p>
          <a:p>
            <a:pPr lvl="5"/>
            <a:r>
              <a:rPr lang="en-US" sz="2750" dirty="0" smtClean="0">
                <a:sym typeface="Wingdings"/>
              </a:rPr>
              <a:t>Maintain demand</a:t>
            </a:r>
          </a:p>
          <a:p>
            <a:pPr lvl="5"/>
            <a:r>
              <a:rPr lang="en-US" sz="2750" dirty="0" smtClean="0">
                <a:sym typeface="Wingdings"/>
              </a:rPr>
              <a:t>Fuel production</a:t>
            </a:r>
          </a:p>
          <a:p>
            <a:pPr lvl="3"/>
            <a:r>
              <a:rPr lang="en-US" sz="2750" dirty="0" smtClean="0">
                <a:sym typeface="Wingdings"/>
              </a:rPr>
              <a:t>Bridge/road construction</a:t>
            </a:r>
          </a:p>
          <a:p>
            <a:pPr lvl="3"/>
            <a:r>
              <a:rPr lang="en-US" sz="2750" dirty="0" smtClean="0">
                <a:sym typeface="Wingdings"/>
              </a:rPr>
              <a:t>Public work initiatives</a:t>
            </a:r>
          </a:p>
          <a:p>
            <a:pPr lvl="3"/>
            <a:r>
              <a:rPr lang="en-US" sz="2750" dirty="0" smtClean="0">
                <a:sym typeface="Wingdings"/>
              </a:rPr>
              <a:t>Unemployment insurance</a:t>
            </a:r>
          </a:p>
          <a:p>
            <a:pPr lvl="3"/>
            <a:r>
              <a:rPr lang="en-US" sz="2750" dirty="0" smtClean="0">
                <a:sym typeface="Wingdings"/>
              </a:rPr>
              <a:t>Social assistance payments</a:t>
            </a:r>
          </a:p>
          <a:p>
            <a:pPr lvl="3"/>
            <a:r>
              <a:rPr lang="en-US" sz="2750" dirty="0" smtClean="0">
                <a:sym typeface="Wingdings"/>
              </a:rPr>
              <a:t>Public education</a:t>
            </a:r>
          </a:p>
          <a:p>
            <a:pPr lvl="3"/>
            <a:r>
              <a:rPr lang="en-US" sz="2750" dirty="0" smtClean="0">
                <a:sym typeface="Wingdings"/>
              </a:rPr>
              <a:t>Health care</a:t>
            </a:r>
          </a:p>
          <a:p>
            <a:pPr lvl="3"/>
            <a:r>
              <a:rPr lang="en-US" sz="2750" dirty="0" smtClean="0">
                <a:sym typeface="Wingdings"/>
              </a:rPr>
              <a:t>Child care</a:t>
            </a:r>
          </a:p>
          <a:p>
            <a:pPr lvl="3"/>
            <a:r>
              <a:rPr lang="en-US" sz="2750" dirty="0" smtClean="0">
                <a:sym typeface="Wingdings"/>
              </a:rPr>
              <a:t>Wage replacement programs</a:t>
            </a:r>
          </a:p>
          <a:p>
            <a:pPr lvl="4"/>
            <a:r>
              <a:rPr lang="en-US" sz="2750" dirty="0" smtClean="0">
                <a:sym typeface="Wingdings"/>
              </a:rPr>
              <a:t>Unemployment insurance</a:t>
            </a:r>
          </a:p>
          <a:p>
            <a:pPr lvl="4"/>
            <a:r>
              <a:rPr lang="en-US" sz="2750" dirty="0" smtClean="0">
                <a:sym typeface="Wingdings"/>
              </a:rPr>
              <a:t>Old age pensions</a:t>
            </a:r>
          </a:p>
          <a:p>
            <a:pPr lvl="4"/>
            <a:r>
              <a:rPr lang="en-US" sz="2750" dirty="0" smtClean="0">
                <a:sym typeface="Wingdings"/>
              </a:rPr>
              <a:t>Maternity benefits</a:t>
            </a:r>
          </a:p>
          <a:p>
            <a:pPr lvl="4"/>
            <a:r>
              <a:rPr lang="en-US" sz="2750" dirty="0" smtClean="0">
                <a:sym typeface="Wingdings"/>
              </a:rPr>
              <a:t>Social benefits</a:t>
            </a:r>
          </a:p>
          <a:p>
            <a:pPr lvl="1"/>
            <a:endParaRPr lang="en-US" dirty="0"/>
          </a:p>
        </p:txBody>
      </p:sp>
    </p:spTree>
  </p:cSld>
  <p:clrMapOvr>
    <a:masterClrMapping/>
  </p:clrMapOvr>
</p:sld>
</file>

<file path=ppt/slides/slide8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John Maynard Keynes vs. Frederich Hayek, pt. </a:t>
            </a:r>
            <a:r>
              <a:rPr lang="en-US" dirty="0"/>
              <a:t>4</a:t>
            </a:r>
          </a:p>
        </p:txBody>
      </p:sp>
      <p:sp>
        <p:nvSpPr>
          <p:cNvPr id="3" name="Content Placeholder 2"/>
          <p:cNvSpPr>
            <a:spLocks noGrp="1"/>
          </p:cNvSpPr>
          <p:nvPr>
            <p:ph idx="1"/>
          </p:nvPr>
        </p:nvSpPr>
        <p:spPr>
          <a:xfrm>
            <a:off x="228600" y="1600200"/>
            <a:ext cx="8686800" cy="5105400"/>
          </a:xfrm>
        </p:spPr>
        <p:txBody>
          <a:bodyPr>
            <a:normAutofit fontScale="70000" lnSpcReduction="20000"/>
          </a:bodyPr>
          <a:lstStyle/>
          <a:p>
            <a:r>
              <a:rPr lang="en-US" b="1" dirty="0" smtClean="0"/>
              <a:t>Significance:</a:t>
            </a:r>
          </a:p>
          <a:p>
            <a:pPr lvl="1"/>
            <a:r>
              <a:rPr lang="en-US" dirty="0" smtClean="0"/>
              <a:t>Frederic Hayek – The Neo-Liberal State</a:t>
            </a:r>
          </a:p>
          <a:p>
            <a:pPr lvl="2"/>
            <a:r>
              <a:rPr lang="en-US" dirty="0" smtClean="0"/>
              <a:t>Source of criticism of welfare state, gave birth to rise of neo-liberal state</a:t>
            </a:r>
          </a:p>
          <a:p>
            <a:pPr lvl="1"/>
            <a:r>
              <a:rPr lang="en-US" dirty="0" smtClean="0"/>
              <a:t>Welfare state led to period of paternalism between social workers (part of the state) and civilians</a:t>
            </a:r>
          </a:p>
          <a:p>
            <a:pPr lvl="2"/>
            <a:r>
              <a:rPr lang="en-US" dirty="0" smtClean="0"/>
              <a:t>This caused welfare state to be criticized</a:t>
            </a:r>
          </a:p>
          <a:p>
            <a:pPr lvl="1"/>
            <a:r>
              <a:rPr lang="en-US" dirty="0" smtClean="0"/>
              <a:t>Other criticisms:</a:t>
            </a:r>
          </a:p>
          <a:p>
            <a:pPr lvl="2"/>
            <a:r>
              <a:rPr lang="en-US" dirty="0" smtClean="0"/>
              <a:t>Some believed that the broadening of the welfare state’s constituency was an unwarranted drain on increasingly limited resources</a:t>
            </a:r>
          </a:p>
          <a:p>
            <a:pPr lvl="3"/>
            <a:r>
              <a:rPr lang="en-US" dirty="0" smtClean="0"/>
              <a:t>Demand overload</a:t>
            </a:r>
          </a:p>
          <a:p>
            <a:pPr lvl="3"/>
            <a:r>
              <a:rPr lang="en-US" dirty="0" smtClean="0"/>
              <a:t>Crisis in governability</a:t>
            </a:r>
          </a:p>
          <a:p>
            <a:pPr lvl="2"/>
            <a:r>
              <a:rPr lang="en-US" dirty="0" smtClean="0"/>
              <a:t>Others though that welfare-related issues derailed the main goal of the government, which supposedly was to ensure the smooth functioning of the market</a:t>
            </a:r>
          </a:p>
          <a:p>
            <a:pPr lvl="1"/>
            <a:r>
              <a:rPr lang="en-US" dirty="0" smtClean="0"/>
              <a:t>Evolution of welfare state</a:t>
            </a:r>
          </a:p>
          <a:p>
            <a:pPr lvl="2"/>
            <a:r>
              <a:rPr lang="en-US" dirty="0" smtClean="0"/>
              <a:t>As criticisms of it intensified, welfare state underwent a crisis as officials in Western countries began to rethink it</a:t>
            </a:r>
          </a:p>
          <a:p>
            <a:pPr lvl="2"/>
            <a:r>
              <a:rPr lang="en-US" dirty="0" smtClean="0"/>
              <a:t>Evolution into neo-liberal state</a:t>
            </a:r>
          </a:p>
          <a:p>
            <a:pPr lvl="2"/>
            <a:r>
              <a:rPr lang="en-US" dirty="0" smtClean="0"/>
              <a:t>Some elements of Welfare state exist</a:t>
            </a:r>
          </a:p>
          <a:p>
            <a:pPr lvl="2"/>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4823</TotalTime>
  <Words>12963</Words>
  <Application>Microsoft Macintosh PowerPoint</Application>
  <PresentationFormat>On-screen Show (4:3)</PresentationFormat>
  <Paragraphs>1190</Paragraphs>
  <Slides>82</Slides>
  <Notes>2</Notes>
  <HiddenSlides>0</HiddenSlides>
  <MMClips>0</MMClips>
  <ScaleCrop>false</ScaleCrop>
  <HeadingPairs>
    <vt:vector size="4" baseType="variant">
      <vt:variant>
        <vt:lpstr>Design Template</vt:lpstr>
      </vt:variant>
      <vt:variant>
        <vt:i4>1</vt:i4>
      </vt:variant>
      <vt:variant>
        <vt:lpstr>Slide Titles</vt:lpstr>
      </vt:variant>
      <vt:variant>
        <vt:i4>82</vt:i4>
      </vt:variant>
    </vt:vector>
  </HeadingPairs>
  <TitlesOfParts>
    <vt:vector size="83" baseType="lpstr">
      <vt:lpstr>Office Theme</vt:lpstr>
      <vt:lpstr>POLI 100 FINAL EXAM REVIEW</vt:lpstr>
      <vt:lpstr>Politics</vt:lpstr>
      <vt:lpstr>Plato, pt. 1</vt:lpstr>
      <vt:lpstr>Plato, pt. 2</vt:lpstr>
      <vt:lpstr>‘Simile of the Cave’, pt. 1</vt:lpstr>
      <vt:lpstr>Simile of the Cave, pt. 2</vt:lpstr>
      <vt:lpstr>philosopher-king, pt. 1</vt:lpstr>
      <vt:lpstr>philosopher-king, pt. 2</vt:lpstr>
      <vt:lpstr>Modern Age, pt. 1</vt:lpstr>
      <vt:lpstr>Modern Age, pt. 2</vt:lpstr>
      <vt:lpstr>Machiavelli, pt. 1</vt:lpstr>
      <vt:lpstr>Machiavelli, pt. 2</vt:lpstr>
      <vt:lpstr>‘fortuna’ (&amp; ‘virtu’)</vt:lpstr>
      <vt:lpstr>Thomas Hobbes/Leviathan, pt. 1</vt:lpstr>
      <vt:lpstr>Thomas Hobbes/Leviathan, pt. 2</vt:lpstr>
      <vt:lpstr>Behavioral Approach, pt. 1 </vt:lpstr>
      <vt:lpstr>Behavioral Approach, pt. 2 </vt:lpstr>
      <vt:lpstr>Class Analysis, pt. 1</vt:lpstr>
      <vt:lpstr>Class Analysis, pt. 2</vt:lpstr>
      <vt:lpstr>Class Analysis, pt. 3</vt:lpstr>
      <vt:lpstr>Class Analysis, pt. 4</vt:lpstr>
      <vt:lpstr>Class Analysis, pt. 5</vt:lpstr>
      <vt:lpstr>Elite theory, pt. 1</vt:lpstr>
      <vt:lpstr>Elite theory, pt. 2</vt:lpstr>
      <vt:lpstr>Pluralism, pt.1 </vt:lpstr>
      <vt:lpstr>Pluralism, pt. 2</vt:lpstr>
      <vt:lpstr>Institutionalism, pt. 1</vt:lpstr>
      <vt:lpstr>Institutionalism, pt. 2</vt:lpstr>
      <vt:lpstr>Institutionalism, pt. 3</vt:lpstr>
      <vt:lpstr>Treaty of Westphalia</vt:lpstr>
      <vt:lpstr>Branches &amp; Levels of State</vt:lpstr>
      <vt:lpstr>Liberal Democracy</vt:lpstr>
      <vt:lpstr>Night Watchman State, pt. 1</vt:lpstr>
      <vt:lpstr>Night Watchman State, pt. 2</vt:lpstr>
      <vt:lpstr>Welfare State, pt. 1</vt:lpstr>
      <vt:lpstr>Welfare State, pt. 2</vt:lpstr>
      <vt:lpstr>Welfare State, pt. 3</vt:lpstr>
      <vt:lpstr>Welfare State, pt. 4</vt:lpstr>
      <vt:lpstr>Welfare State, pt.5</vt:lpstr>
      <vt:lpstr>Neo-liberal State, pt. 1</vt:lpstr>
      <vt:lpstr>Neo-liberal State, pt. 2</vt:lpstr>
      <vt:lpstr>Neo-liberal state, pt. 3</vt:lpstr>
      <vt:lpstr>Neo-liberal state, pt. 4</vt:lpstr>
      <vt:lpstr>Power, pt. 1</vt:lpstr>
      <vt:lpstr>Power, pt. 2</vt:lpstr>
      <vt:lpstr>Power, pt. 3</vt:lpstr>
      <vt:lpstr>Power, pt. 4</vt:lpstr>
      <vt:lpstr>Authority, pt.1 </vt:lpstr>
      <vt:lpstr>Authority, pt. 2 </vt:lpstr>
      <vt:lpstr>Max Weber’s Typology of Authority, pt. 1</vt:lpstr>
      <vt:lpstr>Max Weber’s Typology of Authority, pt. 2</vt:lpstr>
      <vt:lpstr>Sovereignty, pt. 2 </vt:lpstr>
      <vt:lpstr>Sovereignty, pt. 2</vt:lpstr>
      <vt:lpstr>I. Ideology, pt. 1 </vt:lpstr>
      <vt:lpstr>Ideology, pt. 2</vt:lpstr>
      <vt:lpstr>Ideology, pt. 3</vt:lpstr>
      <vt:lpstr>Left vs. Right Ideologies</vt:lpstr>
      <vt:lpstr>John Locke/Two Treatises of Government, pt. 1</vt:lpstr>
      <vt:lpstr>John Locke/Two Treatises of Government, pt. 2</vt:lpstr>
      <vt:lpstr>John Locke/Two Treatises of Government, pt. 3</vt:lpstr>
      <vt:lpstr>John Locke/Two Treatises of Government, pt. 4</vt:lpstr>
      <vt:lpstr>J.S. Mill/On Liberty, pt. 1</vt:lpstr>
      <vt:lpstr>J.S. Mill/On Liberty, pt. 2</vt:lpstr>
      <vt:lpstr>J.S. Mill/On Liberty, pt. 3</vt:lpstr>
      <vt:lpstr>J.S. Mill/On Liberty, pt. 4</vt:lpstr>
      <vt:lpstr>Harm Principle, pt. 1</vt:lpstr>
      <vt:lpstr>Harm Principle, pt. 2</vt:lpstr>
      <vt:lpstr>Tyranny of the Majority, pt. 1</vt:lpstr>
      <vt:lpstr>Tyranny of the Majority, pt. 2</vt:lpstr>
      <vt:lpstr>John Rawls, pt. 1</vt:lpstr>
      <vt:lpstr>John Rawls, pt. 2</vt:lpstr>
      <vt:lpstr>Equality, pt.1</vt:lpstr>
      <vt:lpstr>Equality, pt. 2</vt:lpstr>
      <vt:lpstr>Interdependence, pt. 1</vt:lpstr>
      <vt:lpstr>Interdependence, pt. 2</vt:lpstr>
      <vt:lpstr>Interdependence, pt. 3</vt:lpstr>
      <vt:lpstr>Benjamin Barber, pt. 1</vt:lpstr>
      <vt:lpstr>Benjamin Barber, pt. 2</vt:lpstr>
      <vt:lpstr>John Maynard Keynes vs. Frederich Hayek, pt. 1</vt:lpstr>
      <vt:lpstr>John Maynard Keynes vs. Frederich Hayek, pt. 2</vt:lpstr>
      <vt:lpstr>John Maynard Keynes vs. Frederich Hayek, pt. 3</vt:lpstr>
      <vt:lpstr>John Maynard Keynes vs. Frederich Hayek, pt. 4</vt:lpstr>
    </vt:vector>
  </TitlesOfParts>
  <Company>Carmel Clay High School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POLI 100 FINAL EXAM REVIEW</dc:title>
  <dc:creator>Rania Ahmed</dc:creator>
  <cp:lastModifiedBy>Lina Shokry</cp:lastModifiedBy>
  <cp:revision>403</cp:revision>
  <dcterms:created xsi:type="dcterms:W3CDTF">2012-12-15T01:43:10Z</dcterms:created>
  <dcterms:modified xsi:type="dcterms:W3CDTF">2012-12-17T02:21:57Z</dcterms:modified>
</cp:coreProperties>
</file>