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Lst>
  <p:notesMasterIdLst>
    <p:notesMasterId r:id="rId21"/>
  </p:notesMasterIdLst>
  <p:handoutMasterIdLst>
    <p:handoutMasterId r:id="rId22"/>
  </p:handoutMasterIdLst>
  <p:sldIdLst>
    <p:sldId id="381" r:id="rId2"/>
    <p:sldId id="382" r:id="rId3"/>
    <p:sldId id="386" r:id="rId4"/>
    <p:sldId id="389" r:id="rId5"/>
    <p:sldId id="391" r:id="rId6"/>
    <p:sldId id="409" r:id="rId7"/>
    <p:sldId id="383" r:id="rId8"/>
    <p:sldId id="384" r:id="rId9"/>
    <p:sldId id="402" r:id="rId10"/>
    <p:sldId id="393" r:id="rId11"/>
    <p:sldId id="413" r:id="rId12"/>
    <p:sldId id="410" r:id="rId13"/>
    <p:sldId id="404" r:id="rId14"/>
    <p:sldId id="405" r:id="rId15"/>
    <p:sldId id="406" r:id="rId16"/>
    <p:sldId id="407" r:id="rId17"/>
    <p:sldId id="408" r:id="rId18"/>
    <p:sldId id="411" r:id="rId19"/>
    <p:sldId id="412" r:id="rId20"/>
  </p:sldIdLst>
  <p:sldSz cx="9144000" cy="6858000" type="screen4x3"/>
  <p:notesSz cx="7315200" cy="9601200"/>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mn-cs"/>
      </a:defRPr>
    </a:lvl1pPr>
    <a:lvl2pPr marL="457200" algn="l" rtl="0" fontAlgn="base">
      <a:spcBef>
        <a:spcPct val="0"/>
      </a:spcBef>
      <a:spcAft>
        <a:spcPct val="0"/>
      </a:spcAft>
      <a:defRPr kumimoji="1" sz="2400" kern="1200">
        <a:solidFill>
          <a:schemeClr val="tx1"/>
        </a:solidFill>
        <a:latin typeface="Times New Roman" pitchFamily="18" charset="0"/>
        <a:ea typeface="+mn-ea"/>
        <a:cs typeface="+mn-cs"/>
      </a:defRPr>
    </a:lvl2pPr>
    <a:lvl3pPr marL="914400" algn="l" rtl="0" fontAlgn="base">
      <a:spcBef>
        <a:spcPct val="0"/>
      </a:spcBef>
      <a:spcAft>
        <a:spcPct val="0"/>
      </a:spcAft>
      <a:defRPr kumimoji="1" sz="2400" kern="1200">
        <a:solidFill>
          <a:schemeClr val="tx1"/>
        </a:solidFill>
        <a:latin typeface="Times New Roman" pitchFamily="18" charset="0"/>
        <a:ea typeface="+mn-ea"/>
        <a:cs typeface="+mn-cs"/>
      </a:defRPr>
    </a:lvl3pPr>
    <a:lvl4pPr marL="1371600" algn="l" rtl="0" fontAlgn="base">
      <a:spcBef>
        <a:spcPct val="0"/>
      </a:spcBef>
      <a:spcAft>
        <a:spcPct val="0"/>
      </a:spcAft>
      <a:defRPr kumimoji="1" sz="2400" kern="1200">
        <a:solidFill>
          <a:schemeClr val="tx1"/>
        </a:solidFill>
        <a:latin typeface="Times New Roman" pitchFamily="18" charset="0"/>
        <a:ea typeface="+mn-ea"/>
        <a:cs typeface="+mn-cs"/>
      </a:defRPr>
    </a:lvl4pPr>
    <a:lvl5pPr marL="1828800" algn="l" rtl="0" fontAlgn="base">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B2FBA"/>
    <a:srgbClr val="00CCFF"/>
    <a:srgbClr val="FF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27" autoAdjust="0"/>
    <p:restoredTop sz="94660"/>
  </p:normalViewPr>
  <p:slideViewPr>
    <p:cSldViewPr>
      <p:cViewPr varScale="1">
        <p:scale>
          <a:sx n="79" d="100"/>
          <a:sy n="79" d="100"/>
        </p:scale>
        <p:origin x="-47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5363" name="Rectangle 3"/>
          <p:cNvSpPr>
            <a:spLocks noGrp="1" noChangeArrowheads="1"/>
          </p:cNvSpPr>
          <p:nvPr>
            <p:ph type="dt" sz="quarter"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2805F533-C8AA-43E8-B1A6-26A4EFC551E0}" type="datetime1">
              <a:rPr lang="en-US"/>
              <a:pPr>
                <a:defRPr/>
              </a:pPr>
              <a:t>3/31/2018</a:t>
            </a:fld>
            <a:endParaRPr lang="en-US"/>
          </a:p>
        </p:txBody>
      </p:sp>
      <p:sp>
        <p:nvSpPr>
          <p:cNvPr id="15364" name="Rectangle 4"/>
          <p:cNvSpPr>
            <a:spLocks noGrp="1" noChangeArrowheads="1"/>
          </p:cNvSpPr>
          <p:nvPr>
            <p:ph type="ftr" sz="quarter" idx="2"/>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CraneSample Title</a:t>
            </a:r>
          </a:p>
        </p:txBody>
      </p:sp>
      <p:sp>
        <p:nvSpPr>
          <p:cNvPr id="15365" name="Rectangle 5"/>
          <p:cNvSpPr>
            <a:spLocks noGrp="1" noChangeArrowheads="1"/>
          </p:cNvSpPr>
          <p:nvPr>
            <p:ph type="sldNum" sz="quarter" idx="3"/>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0BC1EB17-1E67-4530-AE82-B2272B7B6BDA}" type="slidenum">
              <a:rPr lang="en-US"/>
              <a:pPr>
                <a:defRPr/>
              </a:pPr>
              <a:t>‹#›</a:t>
            </a:fld>
            <a:endParaRPr lang="en-US"/>
          </a:p>
        </p:txBody>
      </p:sp>
    </p:spTree>
    <p:extLst>
      <p:ext uri="{BB962C8B-B14F-4D97-AF65-F5344CB8AC3E}">
        <p14:creationId xmlns:p14="http://schemas.microsoft.com/office/powerpoint/2010/main" val="1215020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7411" name="Rectangle 3"/>
          <p:cNvSpPr>
            <a:spLocks noGrp="1" noChangeArrowheads="1"/>
          </p:cNvSpPr>
          <p:nvPr>
            <p:ph type="dt"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88053234-3186-4D68-B9D8-0E1FE476AD41}" type="datetime1">
              <a:rPr lang="en-US"/>
              <a:pPr>
                <a:defRPr/>
              </a:pPr>
              <a:t>3/31/2018</a:t>
            </a:fld>
            <a:endParaRPr lang="en-US"/>
          </a:p>
        </p:txBody>
      </p:sp>
      <p:sp>
        <p:nvSpPr>
          <p:cNvPr id="235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74725" y="4560888"/>
            <a:ext cx="5365750" cy="4319587"/>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a:t>
            </a:r>
          </a:p>
        </p:txBody>
      </p:sp>
      <p:sp>
        <p:nvSpPr>
          <p:cNvPr id="17415" name="Rectangle 7"/>
          <p:cNvSpPr>
            <a:spLocks noGrp="1" noChangeArrowheads="1"/>
          </p:cNvSpPr>
          <p:nvPr>
            <p:ph type="sldNum" sz="quarter" idx="5"/>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BEF0017F-B8DA-4498-B544-FD9DB1621A4F}" type="slidenum">
              <a:rPr lang="en-US"/>
              <a:pPr>
                <a:defRPr/>
              </a:pPr>
              <a:t>‹#›</a:t>
            </a:fld>
            <a:endParaRPr lang="en-US"/>
          </a:p>
        </p:txBody>
      </p:sp>
    </p:spTree>
    <p:extLst>
      <p:ext uri="{BB962C8B-B14F-4D97-AF65-F5344CB8AC3E}">
        <p14:creationId xmlns:p14="http://schemas.microsoft.com/office/powerpoint/2010/main" val="28568511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smtClean="0">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1</a:t>
            </a:fld>
            <a:endParaRPr lang="en-US" smtClean="0">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smtClean="0"/>
          </a:p>
        </p:txBody>
      </p:sp>
    </p:spTree>
    <p:extLst>
      <p:ext uri="{BB962C8B-B14F-4D97-AF65-F5344CB8AC3E}">
        <p14:creationId xmlns:p14="http://schemas.microsoft.com/office/powerpoint/2010/main" val="202829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7</a:t>
            </a:fld>
            <a:endParaRPr lang="en-US"/>
          </a:p>
        </p:txBody>
      </p:sp>
    </p:spTree>
    <p:extLst>
      <p:ext uri="{BB962C8B-B14F-4D97-AF65-F5344CB8AC3E}">
        <p14:creationId xmlns:p14="http://schemas.microsoft.com/office/powerpoint/2010/main" val="1974925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17</a:t>
            </a:fld>
            <a:endParaRPr lang="en-US"/>
          </a:p>
        </p:txBody>
      </p:sp>
    </p:spTree>
    <p:extLst>
      <p:ext uri="{BB962C8B-B14F-4D97-AF65-F5344CB8AC3E}">
        <p14:creationId xmlns:p14="http://schemas.microsoft.com/office/powerpoint/2010/main" val="286320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18</a:t>
            </a:fld>
            <a:endParaRPr lang="en-US"/>
          </a:p>
        </p:txBody>
      </p:sp>
    </p:spTree>
    <p:extLst>
      <p:ext uri="{BB962C8B-B14F-4D97-AF65-F5344CB8AC3E}">
        <p14:creationId xmlns:p14="http://schemas.microsoft.com/office/powerpoint/2010/main" val="286320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19</a:t>
            </a:fld>
            <a:endParaRPr lang="en-US"/>
          </a:p>
        </p:txBody>
      </p:sp>
    </p:spTree>
    <p:extLst>
      <p:ext uri="{BB962C8B-B14F-4D97-AF65-F5344CB8AC3E}">
        <p14:creationId xmlns:p14="http://schemas.microsoft.com/office/powerpoint/2010/main" val="2863208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251950" cy="6858000"/>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2"/>
              </a:solidFill>
            </a:endParaRPr>
          </a:p>
        </p:txBody>
      </p:sp>
      <p:pic>
        <p:nvPicPr>
          <p:cNvPr id="5" name="Picture 4" descr="White Algonquin College logo"/>
          <p:cNvPicPr>
            <a:picLocks noChangeAspect="1"/>
          </p:cNvPicPr>
          <p:nvPr userDrawn="1"/>
        </p:nvPicPr>
        <p:blipFill>
          <a:blip r:embed="rId2" cstate="print"/>
          <a:stretch>
            <a:fillRect/>
          </a:stretch>
        </p:blipFill>
        <p:spPr>
          <a:xfrm>
            <a:off x="5795963" y="517525"/>
            <a:ext cx="2892425" cy="608013"/>
          </a:xfrm>
          <a:prstGeom prst="rect">
            <a:avLst/>
          </a:prstGeom>
        </p:spPr>
      </p:pic>
      <p:pic>
        <p:nvPicPr>
          <p:cNvPr id="6" name="Picture 5" descr="The AC icon illustrates the Algonquin's connectivity theme."/>
          <p:cNvPicPr>
            <a:picLocks noChangeAspect="1"/>
          </p:cNvPicPr>
          <p:nvPr userDrawn="1"/>
        </p:nvPicPr>
        <p:blipFill rotWithShape="1">
          <a:blip r:embed="rId3" cstate="print"/>
          <a:srcRect l="31137" b="2941"/>
          <a:stretch/>
        </p:blipFill>
        <p:spPr>
          <a:xfrm>
            <a:off x="0" y="2060575"/>
            <a:ext cx="4583113" cy="4797425"/>
          </a:xfrm>
          <a:prstGeom prst="rect">
            <a:avLst/>
          </a:prstGeom>
        </p:spPr>
      </p:pic>
      <p:sp>
        <p:nvSpPr>
          <p:cNvPr id="3" name="Subtitle 2"/>
          <p:cNvSpPr>
            <a:spLocks noGrp="1"/>
          </p:cNvSpPr>
          <p:nvPr>
            <p:ph type="subTitle" idx="1"/>
          </p:nvPr>
        </p:nvSpPr>
        <p:spPr>
          <a:xfrm>
            <a:off x="4724102" y="3861048"/>
            <a:ext cx="3973959" cy="1368152"/>
          </a:xfrm>
        </p:spPr>
        <p:txBody>
          <a:bodyPr lIns="0" tIns="0" rIns="0"/>
          <a:lstStyle>
            <a:lvl1pPr marL="0" indent="0" algn="r">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2" name="Title 1"/>
          <p:cNvSpPr>
            <a:spLocks noGrp="1"/>
          </p:cNvSpPr>
          <p:nvPr>
            <p:ph type="ctrTitle"/>
          </p:nvPr>
        </p:nvSpPr>
        <p:spPr>
          <a:xfrm>
            <a:off x="4718347" y="1995317"/>
            <a:ext cx="3971628" cy="1807920"/>
          </a:xfrm>
          <a:noFill/>
        </p:spPr>
        <p:txBody>
          <a:bodyPr lIns="0" tIns="0" rIns="0"/>
          <a:lstStyle>
            <a:lvl1pPr algn="r">
              <a:lnSpc>
                <a:spcPct val="90000"/>
              </a:lnSpc>
              <a:defRPr sz="3200" b="1" i="0" cap="all" baseline="0">
                <a:solidFill>
                  <a:srgbClr val="FFFFFF"/>
                </a:solidFill>
                <a:latin typeface="Arial"/>
                <a:cs typeface="Aria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r>
              <a:rPr lang="en-US"/>
              <a:t>Date</a:t>
            </a: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6" name="Slide Number Placeholder 5"/>
          <p:cNvSpPr>
            <a:spLocks noGrp="1"/>
          </p:cNvSpPr>
          <p:nvPr>
            <p:ph type="sldNum" sz="quarter" idx="12"/>
          </p:nvPr>
        </p:nvSpPr>
        <p:spPr>
          <a:xfrm>
            <a:off x="8688388" y="6537325"/>
            <a:ext cx="454025" cy="212725"/>
          </a:xfrm>
        </p:spPr>
        <p:txBody>
          <a:bodyPr/>
          <a:lstStyle>
            <a:lvl1pPr>
              <a:defRPr/>
            </a:lvl1pPr>
          </a:lstStyle>
          <a:p>
            <a:pPr>
              <a:defRPr/>
            </a:pPr>
            <a:fld id="{3DD1B580-8283-423C-8B9F-1D7D7650D04F}"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55738"/>
            <a:ext cx="4038600" cy="44215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55739"/>
            <a:ext cx="4038600" cy="44215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7" name="Slide Number Placeholder 5"/>
          <p:cNvSpPr>
            <a:spLocks noGrp="1"/>
          </p:cNvSpPr>
          <p:nvPr>
            <p:ph type="sldNum" sz="quarter" idx="12"/>
          </p:nvPr>
        </p:nvSpPr>
        <p:spPr/>
        <p:txBody>
          <a:bodyPr/>
          <a:lstStyle>
            <a:lvl1pPr>
              <a:defRPr/>
            </a:lvl1pPr>
          </a:lstStyle>
          <a:p>
            <a:pPr>
              <a:defRPr/>
            </a:pPr>
            <a:fld id="{31846199-8853-43ED-B14C-1A6C2F620D62}"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lstStyle>
            <a:lvl1pPr algn="l">
              <a:defRPr sz="4000" b="1" cap="all">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a:t>Date</a:t>
            </a:r>
            <a:endParaRPr lang="en-CA"/>
          </a:p>
        </p:txBody>
      </p:sp>
      <p:sp>
        <p:nvSpPr>
          <p:cNvPr id="4"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5" name="Slide Number Placeholder 5"/>
          <p:cNvSpPr>
            <a:spLocks noGrp="1"/>
          </p:cNvSpPr>
          <p:nvPr>
            <p:ph type="sldNum" sz="quarter" idx="12"/>
          </p:nvPr>
        </p:nvSpPr>
        <p:spPr/>
        <p:txBody>
          <a:bodyPr/>
          <a:lstStyle>
            <a:lvl1pPr>
              <a:defRPr/>
            </a:lvl1pPr>
          </a:lstStyle>
          <a:p>
            <a:pPr>
              <a:defRPr/>
            </a:pPr>
            <a:fld id="{DBC7E5E6-263D-4C4D-8F4E-9FC9A234F2A8}"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r>
              <a:rPr lang="en-US"/>
              <a:t>Date</a:t>
            </a:r>
            <a:endParaRPr lang="en-CA" dirty="0"/>
          </a:p>
        </p:txBody>
      </p:sp>
      <p:sp>
        <p:nvSpPr>
          <p:cNvPr id="3" name="Footer Placeholder 5"/>
          <p:cNvSpPr>
            <a:spLocks noGrp="1"/>
          </p:cNvSpPr>
          <p:nvPr>
            <p:ph type="ftr" sz="quarter" idx="11"/>
          </p:nvPr>
        </p:nvSpPr>
        <p:spPr/>
        <p:txBody>
          <a:bodyPr/>
          <a:lstStyle>
            <a:lvl1pPr>
              <a:defRPr/>
            </a:lvl1pPr>
          </a:lstStyle>
          <a:p>
            <a:pPr>
              <a:defRPr/>
            </a:pPr>
            <a:r>
              <a:rPr lang="en-CA"/>
              <a:t>PowerPoint Presentation Title</a:t>
            </a:r>
          </a:p>
        </p:txBody>
      </p:sp>
      <p:sp>
        <p:nvSpPr>
          <p:cNvPr id="4" name="Slide Number Placeholder 6"/>
          <p:cNvSpPr>
            <a:spLocks noGrp="1"/>
          </p:cNvSpPr>
          <p:nvPr>
            <p:ph type="sldNum" sz="quarter" idx="12"/>
          </p:nvPr>
        </p:nvSpPr>
        <p:spPr/>
        <p:txBody>
          <a:bodyPr/>
          <a:lstStyle>
            <a:lvl1pPr>
              <a:defRPr/>
            </a:lvl1pPr>
          </a:lstStyle>
          <a:p>
            <a:pPr>
              <a:defRPr/>
            </a:pPr>
            <a:fld id="{E2C65D6A-98D3-4F63-8B15-D173DF4BB28D}" type="slidenum">
              <a:rPr lang="en-CA"/>
              <a:pPr>
                <a:defRPr/>
              </a:pPr>
              <a:t>‹#›</a:t>
            </a:fld>
            <a:endParaRPr lang="en-CA"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6073775"/>
            <a:ext cx="9144000" cy="795338"/>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27" name="Text Placeholder 2"/>
          <p:cNvSpPr>
            <a:spLocks noGrp="1"/>
          </p:cNvSpPr>
          <p:nvPr>
            <p:ph type="body" idx="1"/>
          </p:nvPr>
        </p:nvSpPr>
        <p:spPr bwMode="auto">
          <a:xfrm>
            <a:off x="468313" y="1455738"/>
            <a:ext cx="8207375" cy="4349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371600" y="6545263"/>
            <a:ext cx="2133600" cy="220662"/>
          </a:xfrm>
          <a:prstGeom prst="rect">
            <a:avLst/>
          </a:prstGeom>
        </p:spPr>
        <p:txBody>
          <a:bodyPr vert="horz" lIns="0" tIns="0" rIns="0" bIns="0" rtlCol="0" anchor="t" anchorCtr="0"/>
          <a:lstStyle>
            <a:lvl1pPr algn="l" fontAlgn="auto">
              <a:spcBef>
                <a:spcPts val="0"/>
              </a:spcBef>
              <a:spcAft>
                <a:spcPts val="0"/>
              </a:spcAft>
              <a:defRPr sz="1200">
                <a:solidFill>
                  <a:srgbClr val="FFFFFF"/>
                </a:solidFill>
                <a:latin typeface="Arial"/>
                <a:cs typeface="Arial"/>
              </a:defRPr>
            </a:lvl1pPr>
          </a:lstStyle>
          <a:p>
            <a:pPr>
              <a:defRPr/>
            </a:pPr>
            <a:r>
              <a:rPr lang="en-US"/>
              <a:t>Date</a:t>
            </a:r>
            <a:endParaRPr lang="en-CA" dirty="0"/>
          </a:p>
        </p:txBody>
      </p:sp>
      <p:sp>
        <p:nvSpPr>
          <p:cNvPr id="5" name="Footer Placeholder 4"/>
          <p:cNvSpPr>
            <a:spLocks noGrp="1"/>
          </p:cNvSpPr>
          <p:nvPr>
            <p:ph type="ftr" sz="quarter" idx="3"/>
          </p:nvPr>
        </p:nvSpPr>
        <p:spPr>
          <a:xfrm>
            <a:off x="1371600" y="6218238"/>
            <a:ext cx="2895600" cy="215900"/>
          </a:xfrm>
          <a:prstGeom prst="rect">
            <a:avLst/>
          </a:prstGeom>
        </p:spPr>
        <p:txBody>
          <a:bodyPr vert="horz" lIns="0" tIns="0" rIns="0" bIns="0" rtlCol="0" anchor="t"/>
          <a:lstStyle>
            <a:lvl1pPr algn="l" fontAlgn="auto">
              <a:spcBef>
                <a:spcPts val="0"/>
              </a:spcBef>
              <a:spcAft>
                <a:spcPts val="0"/>
              </a:spcAft>
              <a:defRPr sz="1300" b="1">
                <a:solidFill>
                  <a:schemeClr val="bg1"/>
                </a:solidFill>
                <a:latin typeface="Arial"/>
                <a:cs typeface="Arial"/>
              </a:defRPr>
            </a:lvl1pPr>
          </a:lstStyle>
          <a:p>
            <a:pPr>
              <a:defRPr/>
            </a:pPr>
            <a:r>
              <a:rPr lang="en-CA"/>
              <a:t>CST8110 – Linda Crane</a:t>
            </a:r>
          </a:p>
        </p:txBody>
      </p:sp>
      <p:sp>
        <p:nvSpPr>
          <p:cNvPr id="6" name="Slide Number Placeholder 5"/>
          <p:cNvSpPr>
            <a:spLocks noGrp="1"/>
          </p:cNvSpPr>
          <p:nvPr>
            <p:ph type="sldNum" sz="quarter" idx="4"/>
          </p:nvPr>
        </p:nvSpPr>
        <p:spPr>
          <a:xfrm>
            <a:off x="8688388" y="6554788"/>
            <a:ext cx="454025" cy="211137"/>
          </a:xfrm>
          <a:prstGeom prst="rect">
            <a:avLst/>
          </a:prstGeom>
        </p:spPr>
        <p:txBody>
          <a:bodyPr vert="horz" lIns="0" tIns="0" rIns="91440" bIns="0" rtlCol="0" anchor="t" anchorCtr="0"/>
          <a:lstStyle>
            <a:lvl1pPr algn="r" fontAlgn="auto">
              <a:spcBef>
                <a:spcPts val="0"/>
              </a:spcBef>
              <a:spcAft>
                <a:spcPts val="0"/>
              </a:spcAft>
              <a:defRPr sz="1200" b="0">
                <a:solidFill>
                  <a:schemeClr val="accent5"/>
                </a:solidFill>
                <a:latin typeface="Arial"/>
                <a:cs typeface="Arial"/>
              </a:defRPr>
            </a:lvl1pPr>
          </a:lstStyle>
          <a:p>
            <a:pPr>
              <a:defRPr/>
            </a:pPr>
            <a:fld id="{A3479E3C-D380-424F-9A56-2F4F75D27D95}" type="slidenum">
              <a:rPr lang="en-CA"/>
              <a:pPr>
                <a:defRPr/>
              </a:pPr>
              <a:t>‹#›</a:t>
            </a:fld>
            <a:endParaRPr lang="en-CA" dirty="0"/>
          </a:p>
        </p:txBody>
      </p:sp>
      <p:sp>
        <p:nvSpPr>
          <p:cNvPr id="1031" name="Title Placeholder 1"/>
          <p:cNvSpPr>
            <a:spLocks noGrp="1"/>
          </p:cNvSpPr>
          <p:nvPr>
            <p:ph type="title"/>
          </p:nvPr>
        </p:nvSpPr>
        <p:spPr bwMode="auto">
          <a:xfrm>
            <a:off x="468313" y="146050"/>
            <a:ext cx="8207375" cy="1195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a:t>
            </a:r>
            <a:br>
              <a:rPr lang="en-US" smtClean="0"/>
            </a:br>
            <a:r>
              <a:rPr lang="en-US" smtClean="0"/>
              <a:t>title style</a:t>
            </a:r>
          </a:p>
        </p:txBody>
      </p:sp>
      <p:pic>
        <p:nvPicPr>
          <p:cNvPr id="2" name="Picture 1" descr="Algonquin College Logo"/>
          <p:cNvPicPr>
            <a:picLocks noChangeAspect="1"/>
          </p:cNvPicPr>
          <p:nvPr userDrawn="1"/>
        </p:nvPicPr>
        <p:blipFill>
          <a:blip r:embed="rId8" cstate="print"/>
          <a:stretch>
            <a:fillRect/>
          </a:stretch>
        </p:blipFill>
        <p:spPr>
          <a:xfrm>
            <a:off x="6443663" y="6218238"/>
            <a:ext cx="2232025" cy="468312"/>
          </a:xfrm>
          <a:prstGeom prst="rect">
            <a:avLst/>
          </a:prstGeom>
        </p:spPr>
      </p:pic>
      <p:pic>
        <p:nvPicPr>
          <p:cNvPr id="11" name="Picture 10" descr="Algonquin College Icon"/>
          <p:cNvPicPr>
            <a:picLocks noChangeAspect="1"/>
          </p:cNvPicPr>
          <p:nvPr userDrawn="1"/>
        </p:nvPicPr>
        <p:blipFill rotWithShape="1">
          <a:blip r:embed="rId9" cstate="print"/>
          <a:srcRect l="12779" t="5165" b="5138"/>
          <a:stretch/>
        </p:blipFill>
        <p:spPr>
          <a:xfrm>
            <a:off x="0" y="6061075"/>
            <a:ext cx="1042988" cy="796925"/>
          </a:xfrm>
          <a:prstGeom prst="rect">
            <a:avLst/>
          </a:prstGeom>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Lst>
  <p:timing>
    <p:tnLst>
      <p:par>
        <p:cTn id="1" dur="indefinite" restart="never" nodeType="tmRoot"/>
      </p:par>
    </p:tnLst>
  </p:timing>
  <p:hf hdr="0"/>
  <p:txStyles>
    <p:titleStyle>
      <a:lvl1pPr algn="l" rtl="0" eaLnBrk="0" fontAlgn="base" hangingPunct="0">
        <a:spcBef>
          <a:spcPct val="0"/>
        </a:spcBef>
        <a:spcAft>
          <a:spcPct val="0"/>
        </a:spcAft>
        <a:defRPr sz="3600" b="1" kern="1200">
          <a:solidFill>
            <a:schemeClr val="tx2"/>
          </a:solidFill>
          <a:latin typeface="Arial"/>
          <a:ea typeface="+mj-ea"/>
          <a:cs typeface="Arial"/>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ctr" rtl="0" fontAlgn="base">
        <a:spcBef>
          <a:spcPct val="0"/>
        </a:spcBef>
        <a:spcAft>
          <a:spcPct val="0"/>
        </a:spcAft>
        <a:defRPr sz="3600">
          <a:solidFill>
            <a:srgbClr val="339933"/>
          </a:solidFill>
          <a:latin typeface="Calibri" pitchFamily="34" charset="0"/>
        </a:defRPr>
      </a:lvl6pPr>
      <a:lvl7pPr marL="914400" algn="ctr" rtl="0" fontAlgn="base">
        <a:spcBef>
          <a:spcPct val="0"/>
        </a:spcBef>
        <a:spcAft>
          <a:spcPct val="0"/>
        </a:spcAft>
        <a:defRPr sz="3600">
          <a:solidFill>
            <a:srgbClr val="339933"/>
          </a:solidFill>
          <a:latin typeface="Calibri" pitchFamily="34" charset="0"/>
        </a:defRPr>
      </a:lvl7pPr>
      <a:lvl8pPr marL="1371600" algn="ctr" rtl="0" fontAlgn="base">
        <a:spcBef>
          <a:spcPct val="0"/>
        </a:spcBef>
        <a:spcAft>
          <a:spcPct val="0"/>
        </a:spcAft>
        <a:defRPr sz="3600">
          <a:solidFill>
            <a:srgbClr val="339933"/>
          </a:solidFill>
          <a:latin typeface="Calibri" pitchFamily="34" charset="0"/>
        </a:defRPr>
      </a:lvl8pPr>
      <a:lvl9pPr marL="1828800" algn="ctr" rtl="0" fontAlgn="base">
        <a:spcBef>
          <a:spcPct val="0"/>
        </a:spcBef>
        <a:spcAft>
          <a:spcPct val="0"/>
        </a:spcAft>
        <a:defRPr sz="3600">
          <a:solidFill>
            <a:srgbClr val="339933"/>
          </a:solidFill>
          <a:latin typeface="Calibri" pitchFamily="34" charset="0"/>
        </a:defRPr>
      </a:lvl9pPr>
    </p:titleStyle>
    <p:bodyStyle>
      <a:lvl1pPr marL="342900" indent="-342900" algn="l" rtl="0" eaLnBrk="0" fontAlgn="base" hangingPunct="0">
        <a:spcBef>
          <a:spcPct val="20000"/>
        </a:spcBef>
        <a:spcAft>
          <a:spcPct val="0"/>
        </a:spcAft>
        <a:buClr>
          <a:schemeClr val="tx2"/>
        </a:buClr>
        <a:buFont typeface="Arial" charset="0"/>
        <a:buChar char="•"/>
        <a:defRPr sz="3200" kern="1200">
          <a:solidFill>
            <a:srgbClr val="63666A"/>
          </a:solidFill>
          <a:latin typeface="Arial"/>
          <a:ea typeface="+mn-ea"/>
          <a:cs typeface="Arial"/>
        </a:defRPr>
      </a:lvl1pPr>
      <a:lvl2pPr marL="742950" indent="-285750" algn="l" rtl="0" eaLnBrk="0" fontAlgn="base" hangingPunct="0">
        <a:spcBef>
          <a:spcPct val="20000"/>
        </a:spcBef>
        <a:spcAft>
          <a:spcPct val="0"/>
        </a:spcAft>
        <a:buClr>
          <a:schemeClr val="tx2"/>
        </a:buClr>
        <a:buFont typeface="Arial" charset="0"/>
        <a:buChar char="•"/>
        <a:defRPr sz="2800" kern="1200">
          <a:solidFill>
            <a:srgbClr val="63666A"/>
          </a:solidFill>
          <a:latin typeface="Arial"/>
          <a:ea typeface="+mn-ea"/>
          <a:cs typeface="Arial"/>
        </a:defRPr>
      </a:lvl2pPr>
      <a:lvl3pPr marL="1143000" indent="-228600" algn="l" rtl="0" eaLnBrk="0" fontAlgn="base" hangingPunct="0">
        <a:spcBef>
          <a:spcPct val="20000"/>
        </a:spcBef>
        <a:spcAft>
          <a:spcPct val="0"/>
        </a:spcAft>
        <a:buClr>
          <a:schemeClr val="tx2"/>
        </a:buClr>
        <a:buFont typeface="Arial" charset="0"/>
        <a:buChar char="•"/>
        <a:defRPr sz="2400" kern="1200">
          <a:solidFill>
            <a:srgbClr val="63666A"/>
          </a:solidFill>
          <a:latin typeface="Arial"/>
          <a:ea typeface="+mn-ea"/>
          <a:cs typeface="Arial"/>
        </a:defRPr>
      </a:lvl3pPr>
      <a:lvl4pPr marL="16002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4pPr>
      <a:lvl5pPr marL="20574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 </a:t>
            </a:r>
            <a:r>
              <a:rPr lang="en-US" dirty="0" smtClean="0"/>
              <a:t>C </a:t>
            </a:r>
            <a:r>
              <a:rPr lang="en-US" dirty="0" smtClean="0"/>
              <a:t>– Solutions</a:t>
            </a:r>
            <a:endParaRPr lang="en-US" dirty="0"/>
          </a:p>
        </p:txBody>
      </p:sp>
      <p:sp>
        <p:nvSpPr>
          <p:cNvPr id="3" name="TextBox 2"/>
          <p:cNvSpPr txBox="1"/>
          <p:nvPr/>
        </p:nvSpPr>
        <p:spPr>
          <a:xfrm>
            <a:off x="468313" y="743744"/>
            <a:ext cx="8064127" cy="530915"/>
          </a:xfrm>
          <a:prstGeom prst="rect">
            <a:avLst/>
          </a:prstGeom>
          <a:noFill/>
        </p:spPr>
        <p:txBody>
          <a:bodyPr wrap="square" rtlCol="0">
            <a:spAutoFit/>
          </a:bodyPr>
          <a:lstStyle/>
          <a:p>
            <a:r>
              <a:rPr kumimoji="0" lang="en-US" sz="1800" b="1" dirty="0" smtClean="0">
                <a:solidFill>
                  <a:srgbClr val="00673E"/>
                </a:solidFill>
                <a:latin typeface="Arial"/>
                <a:ea typeface="+mj-ea"/>
                <a:cs typeface="Arial"/>
              </a:rPr>
              <a:t>Exam </a:t>
            </a:r>
            <a:r>
              <a:rPr kumimoji="0" lang="en-US" sz="1800" b="1" dirty="0" smtClean="0">
                <a:solidFill>
                  <a:srgbClr val="00673E"/>
                </a:solidFill>
                <a:latin typeface="Arial"/>
                <a:ea typeface="+mj-ea"/>
                <a:cs typeface="Arial"/>
              </a:rPr>
              <a:t>D </a:t>
            </a:r>
            <a:r>
              <a:rPr kumimoji="0" lang="en-US" sz="1800" b="1" dirty="0" smtClean="0">
                <a:solidFill>
                  <a:srgbClr val="00673E"/>
                </a:solidFill>
                <a:latin typeface="Arial"/>
                <a:ea typeface="+mj-ea"/>
                <a:cs typeface="Arial"/>
              </a:rPr>
              <a:t>has the same multiple choice questions, </a:t>
            </a:r>
            <a:r>
              <a:rPr kumimoji="0" lang="en-US" sz="1800" b="1" dirty="0">
                <a:solidFill>
                  <a:srgbClr val="00673E"/>
                </a:solidFill>
                <a:latin typeface="Arial"/>
                <a:ea typeface="+mj-ea"/>
                <a:cs typeface="Arial"/>
              </a:rPr>
              <a:t>but </a:t>
            </a:r>
            <a:r>
              <a:rPr kumimoji="0" lang="en-US" sz="1800" b="1" dirty="0" smtClean="0">
                <a:solidFill>
                  <a:srgbClr val="00673E"/>
                </a:solidFill>
                <a:latin typeface="Arial"/>
                <a:ea typeface="+mj-ea"/>
                <a:cs typeface="Arial"/>
              </a:rPr>
              <a:t>in different order.  </a:t>
            </a:r>
          </a:p>
          <a:p>
            <a:endParaRPr kumimoji="0" lang="en-US" sz="1050" b="1" dirty="0" smtClean="0">
              <a:solidFill>
                <a:srgbClr val="00673E"/>
              </a:solidFill>
              <a:latin typeface="Arial"/>
              <a:ea typeface="+mj-ea"/>
              <a:cs typeface="Arial"/>
            </a:endParaRPr>
          </a:p>
        </p:txBody>
      </p:sp>
      <p:sp>
        <p:nvSpPr>
          <p:cNvPr id="1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7" name="Table 6"/>
          <p:cNvGraphicFramePr>
            <a:graphicFrameLocks noGrp="1"/>
          </p:cNvGraphicFramePr>
          <p:nvPr>
            <p:extLst>
              <p:ext uri="{D42A27DB-BD31-4B8C-83A1-F6EECF244321}">
                <p14:modId xmlns:p14="http://schemas.microsoft.com/office/powerpoint/2010/main" val="3228525417"/>
              </p:ext>
            </p:extLst>
          </p:nvPr>
        </p:nvGraphicFramePr>
        <p:xfrm>
          <a:off x="539552" y="1196752"/>
          <a:ext cx="8064896" cy="4035204"/>
        </p:xfrm>
        <a:graphic>
          <a:graphicData uri="http://schemas.openxmlformats.org/drawingml/2006/table">
            <a:tbl>
              <a:tblPr firstRow="1" firstCol="1" bandRow="1"/>
              <a:tblGrid>
                <a:gridCol w="437849">
                  <a:extLst>
                    <a:ext uri="{9D8B030D-6E8A-4147-A177-3AD203B41FA5}">
                      <a16:colId xmlns="" xmlns:a16="http://schemas.microsoft.com/office/drawing/2014/main" val="20000"/>
                    </a:ext>
                  </a:extLst>
                </a:gridCol>
                <a:gridCol w="7627047">
                  <a:extLst>
                    <a:ext uri="{9D8B030D-6E8A-4147-A177-3AD203B41FA5}">
                      <a16:colId xmlns="" xmlns:a16="http://schemas.microsoft.com/office/drawing/2014/main" val="20001"/>
                    </a:ext>
                  </a:extLst>
                </a:gridCol>
              </a:tblGrid>
              <a:tr h="314083">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2.</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r>
                        <a:rPr lang="en-US" sz="1600" kern="1200" dirty="0" smtClean="0">
                          <a:solidFill>
                            <a:schemeClr val="tx1"/>
                          </a:solidFill>
                          <a:effectLst/>
                          <a:latin typeface="+mn-lt"/>
                          <a:ea typeface="+mn-ea"/>
                          <a:cs typeface="+mn-cs"/>
                        </a:rPr>
                        <a:t>Which </a:t>
                      </a:r>
                      <a:r>
                        <a:rPr lang="en-US" sz="1600" i="1" kern="1200" dirty="0" smtClean="0">
                          <a:solidFill>
                            <a:schemeClr val="tx1"/>
                          </a:solidFill>
                          <a:effectLst/>
                          <a:latin typeface="+mn-lt"/>
                          <a:ea typeface="+mn-ea"/>
                          <a:cs typeface="+mn-cs"/>
                        </a:rPr>
                        <a:t>one</a:t>
                      </a:r>
                      <a:r>
                        <a:rPr lang="en-US" sz="1600" kern="1200" dirty="0" smtClean="0">
                          <a:solidFill>
                            <a:schemeClr val="tx1"/>
                          </a:solidFill>
                          <a:effectLst/>
                          <a:latin typeface="+mn-lt"/>
                          <a:ea typeface="+mn-ea"/>
                          <a:cs typeface="+mn-cs"/>
                        </a:rPr>
                        <a:t> of the following is used in UML diagrams to signal that a </a:t>
                      </a:r>
                      <a:r>
                        <a:rPr lang="en-US" sz="1600" i="1" kern="1200" dirty="0" smtClean="0">
                          <a:solidFill>
                            <a:schemeClr val="tx1"/>
                          </a:solidFill>
                          <a:effectLst/>
                          <a:latin typeface="+mn-lt"/>
                          <a:ea typeface="+mn-ea"/>
                          <a:cs typeface="+mn-cs"/>
                        </a:rPr>
                        <a:t>member</a:t>
                      </a:r>
                      <a:r>
                        <a:rPr lang="en-US" sz="1600" kern="1200" dirty="0" smtClean="0">
                          <a:solidFill>
                            <a:schemeClr val="tx1"/>
                          </a:solidFill>
                          <a:effectLst/>
                          <a:latin typeface="+mn-lt"/>
                          <a:ea typeface="+mn-ea"/>
                          <a:cs typeface="+mn-cs"/>
                        </a:rPr>
                        <a:t> is abstract</a:t>
                      </a:r>
                      <a:r>
                        <a:rPr lang="en-US" sz="1600" kern="1200" dirty="0" smtClean="0">
                          <a:solidFill>
                            <a:schemeClr val="tx1"/>
                          </a:solidFill>
                          <a:effectLst/>
                          <a:latin typeface="+mn-lt"/>
                          <a:ea typeface="+mn-ea"/>
                          <a:cs typeface="+mn-cs"/>
                        </a:rPr>
                        <a:t>?   (a) </a:t>
                      </a:r>
                      <a:r>
                        <a:rPr lang="en-US" sz="1600" u="sng" kern="1200" dirty="0" smtClean="0">
                          <a:solidFill>
                            <a:schemeClr val="tx1"/>
                          </a:solidFill>
                          <a:effectLst/>
                          <a:latin typeface="+mn-lt"/>
                          <a:ea typeface="+mn-ea"/>
                          <a:cs typeface="+mn-cs"/>
                        </a:rPr>
                        <a:t>underline</a:t>
                      </a:r>
                      <a:r>
                        <a:rPr lang="en-US" sz="1600" kern="1200" dirty="0" smtClean="0">
                          <a:solidFill>
                            <a:schemeClr val="tx1"/>
                          </a:solidFill>
                          <a:effectLst/>
                          <a:latin typeface="+mn-lt"/>
                          <a:ea typeface="+mn-ea"/>
                          <a:cs typeface="+mn-cs"/>
                        </a:rPr>
                        <a:t>        </a:t>
                      </a:r>
                      <a:r>
                        <a:rPr lang="en-US" sz="1600" kern="1200" dirty="0" smtClean="0">
                          <a:solidFill>
                            <a:schemeClr val="tx1"/>
                          </a:solidFill>
                          <a:effectLst/>
                          <a:latin typeface="+mn-lt"/>
                          <a:ea typeface="+mn-ea"/>
                          <a:cs typeface="+mn-cs"/>
                        </a:rPr>
                        <a:t>(b) </a:t>
                      </a:r>
                      <a:r>
                        <a:rPr lang="en-US" sz="1600" i="1" kern="1200" dirty="0" smtClean="0">
                          <a:solidFill>
                            <a:schemeClr val="tx1"/>
                          </a:solidFill>
                          <a:effectLst/>
                          <a:latin typeface="+mn-lt"/>
                          <a:ea typeface="+mn-ea"/>
                          <a:cs typeface="+mn-cs"/>
                        </a:rPr>
                        <a:t>italics</a:t>
                      </a:r>
                      <a:r>
                        <a:rPr lang="en-US" sz="1600" i="0" kern="1200" baseline="0" dirty="0" smtClean="0">
                          <a:solidFill>
                            <a:schemeClr val="tx1"/>
                          </a:solidFill>
                          <a:effectLst/>
                          <a:latin typeface="+mn-lt"/>
                          <a:ea typeface="+mn-ea"/>
                          <a:cs typeface="+mn-cs"/>
                        </a:rPr>
                        <a:t>     </a:t>
                      </a:r>
                      <a:r>
                        <a:rPr lang="en-US" sz="1600" kern="1200" dirty="0" smtClean="0">
                          <a:solidFill>
                            <a:schemeClr val="tx1"/>
                          </a:solidFill>
                          <a:effectLst/>
                          <a:latin typeface="+mn-lt"/>
                          <a:ea typeface="+mn-ea"/>
                          <a:cs typeface="+mn-cs"/>
                        </a:rPr>
                        <a:t>   (c)  </a:t>
                      </a:r>
                      <a:r>
                        <a:rPr lang="en-US" sz="1600" b="1" kern="1200" dirty="0" smtClean="0">
                          <a:solidFill>
                            <a:schemeClr val="tx1"/>
                          </a:solidFill>
                          <a:effectLst/>
                          <a:latin typeface="+mn-lt"/>
                          <a:ea typeface="+mn-ea"/>
                          <a:cs typeface="+mn-cs"/>
                        </a:rPr>
                        <a:t>boldface</a:t>
                      </a:r>
                      <a:r>
                        <a:rPr lang="en-US" sz="1600" kern="1200" dirty="0" smtClean="0">
                          <a:solidFill>
                            <a:schemeClr val="tx1"/>
                          </a:solidFill>
                          <a:effectLst/>
                          <a:latin typeface="+mn-lt"/>
                          <a:ea typeface="+mn-ea"/>
                          <a:cs typeface="+mn-cs"/>
                        </a:rPr>
                        <a:t>	   (d) CAPITALIZE	(e) none of the above</a:t>
                      </a:r>
                      <a:endParaRPr lang="en-CA" sz="1600" kern="1200" dirty="0" smtClean="0">
                        <a:solidFill>
                          <a:schemeClr val="tx1"/>
                        </a:solidFill>
                        <a:effectLst/>
                        <a:latin typeface="+mn-lt"/>
                        <a:ea typeface="+mn-ea"/>
                        <a:cs typeface="+mn-cs"/>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491904">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3.</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smtClean="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(b): If a class is abstract, then all of its members must be abstract</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1"/>
                  </a:ext>
                </a:extLst>
              </a:tr>
              <a:tr h="648072">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4.</a:t>
                      </a:r>
                      <a:endParaRPr lang="en-US"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mn-lt"/>
                          <a:ea typeface="Times New Roman"/>
                          <a:cs typeface="Courier New"/>
                        </a:rPr>
                        <a:t>Which </a:t>
                      </a:r>
                      <a:r>
                        <a:rPr lang="en-US" sz="1600" i="1" dirty="0">
                          <a:effectLst/>
                          <a:latin typeface="+mn-lt"/>
                          <a:ea typeface="Times New Roman"/>
                          <a:cs typeface="Courier New"/>
                        </a:rPr>
                        <a:t>one</a:t>
                      </a:r>
                      <a:r>
                        <a:rPr lang="en-US" sz="1600" dirty="0">
                          <a:effectLst/>
                          <a:latin typeface="+mn-lt"/>
                          <a:ea typeface="Times New Roman"/>
                          <a:cs typeface="Courier New"/>
                        </a:rPr>
                        <a:t> of the following methods has the same signature as  </a:t>
                      </a:r>
                      <a:r>
                        <a:rPr lang="en-US" sz="1600" dirty="0">
                          <a:effectLst/>
                          <a:latin typeface="+mn-lt"/>
                          <a:ea typeface="Times New Roman"/>
                        </a:rPr>
                        <a:t>main()</a:t>
                      </a:r>
                      <a:r>
                        <a:rPr lang="en-US" sz="1600" dirty="0">
                          <a:effectLst/>
                          <a:latin typeface="+mn-lt"/>
                          <a:ea typeface="Times New Roman"/>
                          <a:cs typeface="Courier New"/>
                        </a:rPr>
                        <a:t> in a JavaFX application (excepting the difference in the name of the method itself)?</a:t>
                      </a:r>
                      <a:endParaRPr lang="en-US" sz="1600" dirty="0">
                        <a:effectLst/>
                        <a:latin typeface="+mn-lt"/>
                        <a:ea typeface="Times New Roman"/>
                      </a:endParaRPr>
                    </a:p>
                    <a:p>
                      <a:pPr marL="342900" marR="0" lvl="0" indent="-342900">
                        <a:spcBef>
                          <a:spcPts val="0"/>
                        </a:spcBef>
                        <a:spcAft>
                          <a:spcPts val="0"/>
                        </a:spcAft>
                        <a:buFont typeface="+mj-lt"/>
                        <a:buAutoNum type="alphaLcParenBoth"/>
                      </a:pPr>
                      <a:r>
                        <a:rPr lang="en-US" sz="1600" dirty="0" err="1">
                          <a:effectLst/>
                          <a:latin typeface="Consolas" panose="020B0609020204030204" pitchFamily="49" charset="0"/>
                          <a:ea typeface="Times New Roman"/>
                          <a:cs typeface="Consolas" panose="020B0609020204030204" pitchFamily="49" charset="0"/>
                        </a:rPr>
                        <a:t>init</a:t>
                      </a:r>
                      <a:r>
                        <a:rPr lang="en-US" sz="1600" dirty="0">
                          <a:effectLst/>
                          <a:latin typeface="Consolas" panose="020B0609020204030204" pitchFamily="49" charset="0"/>
                          <a:ea typeface="Times New Roman"/>
                          <a:cs typeface="Consolas" panose="020B0609020204030204" pitchFamily="49" charset="0"/>
                        </a:rPr>
                        <a:t>()  </a:t>
                      </a:r>
                      <a:r>
                        <a:rPr lang="en-US" sz="1600" dirty="0" smtClean="0">
                          <a:effectLst/>
                          <a:latin typeface="Consolas" panose="020B0609020204030204" pitchFamily="49" charset="0"/>
                          <a:ea typeface="Times New Roman"/>
                          <a:cs typeface="Consolas" panose="020B0609020204030204" pitchFamily="49" charset="0"/>
                        </a:rPr>
                        <a:t>  </a:t>
                      </a:r>
                      <a:r>
                        <a:rPr lang="en-US" sz="1600" dirty="0">
                          <a:effectLst/>
                          <a:latin typeface="+mn-lt"/>
                          <a:ea typeface="Times New Roman"/>
                          <a:cs typeface="Courier New"/>
                        </a:rPr>
                        <a:t>(b) </a:t>
                      </a:r>
                      <a:r>
                        <a:rPr lang="en-US" sz="1600" dirty="0">
                          <a:effectLst/>
                          <a:latin typeface="Consolas" panose="020B0609020204030204" pitchFamily="49" charset="0"/>
                          <a:ea typeface="Times New Roman"/>
                          <a:cs typeface="Consolas" panose="020B0609020204030204" pitchFamily="49" charset="0"/>
                        </a:rPr>
                        <a:t>start() </a:t>
                      </a:r>
                      <a:r>
                        <a:rPr lang="en-US" sz="1600" dirty="0" smtClean="0">
                          <a:effectLst/>
                          <a:latin typeface="Consolas" panose="020B0609020204030204" pitchFamily="49" charset="0"/>
                          <a:ea typeface="Times New Roman"/>
                          <a:cs typeface="Consolas" panose="020B0609020204030204" pitchFamily="49" charset="0"/>
                        </a:rPr>
                        <a:t> </a:t>
                      </a:r>
                      <a:r>
                        <a:rPr lang="en-US" sz="1600" dirty="0">
                          <a:effectLst/>
                          <a:latin typeface="+mn-lt"/>
                          <a:ea typeface="Times New Roman"/>
                          <a:cs typeface="Courier New"/>
                        </a:rPr>
                        <a:t>(c) </a:t>
                      </a:r>
                      <a:r>
                        <a:rPr lang="en-US" sz="1600" dirty="0">
                          <a:effectLst/>
                          <a:latin typeface="Consolas" panose="020B0609020204030204" pitchFamily="49" charset="0"/>
                          <a:ea typeface="Times New Roman"/>
                          <a:cs typeface="Consolas" panose="020B0609020204030204" pitchFamily="49" charset="0"/>
                        </a:rPr>
                        <a:t>launch</a:t>
                      </a:r>
                      <a:r>
                        <a:rPr lang="en-US" sz="1600" dirty="0" smtClean="0">
                          <a:effectLst/>
                          <a:latin typeface="Consolas" panose="020B0609020204030204" pitchFamily="49" charset="0"/>
                          <a:ea typeface="Times New Roman"/>
                          <a:cs typeface="Consolas" panose="020B0609020204030204" pitchFamily="49" charset="0"/>
                        </a:rPr>
                        <a:t>()   </a:t>
                      </a:r>
                      <a:r>
                        <a:rPr lang="en-US" sz="1600" dirty="0" smtClean="0">
                          <a:effectLst/>
                          <a:latin typeface="+mn-lt"/>
                          <a:ea typeface="Times New Roman"/>
                          <a:cs typeface="Courier New"/>
                        </a:rPr>
                        <a:t>(</a:t>
                      </a:r>
                      <a:r>
                        <a:rPr lang="en-US" sz="1600" dirty="0">
                          <a:effectLst/>
                          <a:latin typeface="+mn-lt"/>
                          <a:ea typeface="Times New Roman"/>
                          <a:cs typeface="Courier New"/>
                        </a:rPr>
                        <a:t>d) </a:t>
                      </a:r>
                      <a:r>
                        <a:rPr lang="en-US" sz="1600" dirty="0">
                          <a:effectLst/>
                          <a:latin typeface="Consolas" panose="020B0609020204030204" pitchFamily="49" charset="0"/>
                          <a:ea typeface="Times New Roman"/>
                          <a:cs typeface="Consolas" panose="020B0609020204030204" pitchFamily="49" charset="0"/>
                        </a:rPr>
                        <a:t>stage()   </a:t>
                      </a:r>
                      <a:r>
                        <a:rPr lang="en-US" sz="1600" dirty="0" smtClean="0">
                          <a:effectLst/>
                          <a:latin typeface="Consolas" panose="020B0609020204030204" pitchFamily="49" charset="0"/>
                          <a:ea typeface="Times New Roman"/>
                          <a:cs typeface="Consolas" panose="020B0609020204030204" pitchFamily="49" charset="0"/>
                        </a:rPr>
                        <a:t> </a:t>
                      </a:r>
                      <a:r>
                        <a:rPr lang="en-US" sz="1600" dirty="0">
                          <a:effectLst/>
                          <a:latin typeface="+mn-lt"/>
                          <a:ea typeface="Times New Roman"/>
                          <a:cs typeface="Courier New"/>
                        </a:rPr>
                        <a:t>(e) none of the above     </a:t>
                      </a:r>
                      <a:endParaRPr lang="en-US" sz="1600" dirty="0">
                        <a:effectLst/>
                        <a:latin typeface="+mn-lt"/>
                        <a:ea typeface="Times New Roman"/>
                      </a:endParaRPr>
                    </a:p>
                    <a:p>
                      <a:pPr marL="0" marR="0">
                        <a:spcBef>
                          <a:spcPts val="0"/>
                        </a:spcBef>
                        <a:spcAft>
                          <a:spcPts val="0"/>
                        </a:spcAft>
                      </a:pPr>
                      <a:r>
                        <a:rPr lang="en-US" sz="1400" dirty="0">
                          <a:effectLst/>
                          <a:latin typeface="Calibri"/>
                          <a:ea typeface="Times New Roman"/>
                          <a:cs typeface="Courier New"/>
                        </a:rPr>
                        <a:t> </a:t>
                      </a:r>
                      <a:endParaRPr lang="en-US" sz="14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 xmlns:a16="http://schemas.microsoft.com/office/drawing/2014/main" val="10002"/>
                  </a:ext>
                </a:extLst>
              </a:tr>
              <a:tr h="859596">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5.</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mn-lt"/>
                          <a:ea typeface="Times New Roman"/>
                          <a:cs typeface="Courier New"/>
                        </a:rPr>
                        <a:t>Which one of the following is </a:t>
                      </a:r>
                      <a:r>
                        <a:rPr lang="en-US" sz="1600" b="1" i="1" dirty="0" smtClean="0">
                          <a:effectLst/>
                          <a:latin typeface="+mn-lt"/>
                          <a:ea typeface="Times New Roman"/>
                          <a:cs typeface="Courier New"/>
                        </a:rPr>
                        <a:t>NOT TRUE</a:t>
                      </a:r>
                      <a:r>
                        <a:rPr lang="en-US" sz="1600" dirty="0" smtClean="0">
                          <a:effectLst/>
                          <a:latin typeface="+mn-lt"/>
                          <a:ea typeface="Times New Roman"/>
                          <a:cs typeface="Courier New"/>
                        </a:rPr>
                        <a:t> of method and constructor chaining?</a:t>
                      </a:r>
                      <a:endParaRPr lang="en-US" sz="1600" dirty="0" smtClean="0">
                        <a:effectLst/>
                        <a:latin typeface="+mn-lt"/>
                        <a:ea typeface="Times New Roman"/>
                      </a:endParaRPr>
                    </a:p>
                    <a:p>
                      <a:pPr marL="0" marR="0">
                        <a:spcBef>
                          <a:spcPts val="0"/>
                        </a:spcBef>
                        <a:spcAft>
                          <a:spcPts val="0"/>
                        </a:spcAft>
                      </a:pPr>
                      <a:r>
                        <a:rPr lang="en-US" sz="1600" dirty="0" smtClean="0">
                          <a:effectLst/>
                          <a:latin typeface="+mn-lt"/>
                          <a:ea typeface="Times New Roman"/>
                          <a:cs typeface="Courier New"/>
                        </a:rPr>
                        <a:t> </a:t>
                      </a:r>
                      <a:endParaRPr lang="en-US" sz="1600" dirty="0" smtClean="0">
                        <a:effectLst/>
                        <a:latin typeface="+mn-lt"/>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it is an example of code reuse</a:t>
                      </a:r>
                      <a:endParaRPr lang="en-US" sz="1600" dirty="0" smtClean="0">
                        <a:effectLst/>
                        <a:latin typeface="+mn-lt"/>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it helps to make the client interface more intuitive by presenting a standard set of features to the user of the code</a:t>
                      </a:r>
                      <a:endParaRPr lang="en-US" sz="1600" dirty="0" smtClean="0">
                        <a:effectLst/>
                        <a:latin typeface="+mn-lt"/>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it is less likely to generate new errors if the output needs to be altered</a:t>
                      </a:r>
                      <a:endParaRPr lang="en-US" sz="1600" dirty="0" smtClean="0">
                        <a:effectLst/>
                        <a:latin typeface="+mn-lt"/>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it leads to faster execution times</a:t>
                      </a:r>
                      <a:endParaRPr lang="en-US" sz="1600" dirty="0" smtClean="0">
                        <a:effectLst/>
                        <a:latin typeface="+mn-lt"/>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none of the above</a:t>
                      </a:r>
                      <a:endParaRPr lang="en-US" sz="1600" dirty="0">
                        <a:effectLst/>
                        <a:latin typeface="+mn-lt"/>
                        <a:ea typeface="Times New Roman"/>
                      </a:endParaRPr>
                    </a:p>
                  </a:txBody>
                  <a:tcPr marL="68580" marR="68580" marT="0" marB="0">
                    <a:lnL>
                      <a:noFill/>
                    </a:lnL>
                    <a:lnR>
                      <a:noFill/>
                    </a:lnR>
                    <a:lnT>
                      <a:noFill/>
                    </a:lnT>
                    <a:lnB>
                      <a:noFill/>
                    </a:lnB>
                  </a:tcPr>
                </a:tc>
                <a:extLst>
                  <a:ext uri="{0D108BD9-81ED-4DB2-BD59-A6C34878D82A}">
                    <a16:rowId xmlns="" xmlns:a16="http://schemas.microsoft.com/office/drawing/2014/main" val="2381982555"/>
                  </a:ext>
                </a:extLst>
              </a:tr>
            </a:tbl>
          </a:graphicData>
        </a:graphic>
      </p:graphicFrame>
      <p:sp>
        <p:nvSpPr>
          <p:cNvPr id="19" name="Oval 18"/>
          <p:cNvSpPr/>
          <p:nvPr/>
        </p:nvSpPr>
        <p:spPr>
          <a:xfrm>
            <a:off x="2351784" y="180872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3688233" y="276733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974696" y="468904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2404427" y="138022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485700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14"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31912072"/>
              </p:ext>
            </p:extLst>
          </p:nvPr>
        </p:nvGraphicFramePr>
        <p:xfrm>
          <a:off x="539552" y="420708"/>
          <a:ext cx="8208912" cy="5905480"/>
        </p:xfrm>
        <a:graphic>
          <a:graphicData uri="http://schemas.openxmlformats.org/drawingml/2006/table">
            <a:tbl>
              <a:tblPr firstRow="1" firstCol="1" bandRow="1"/>
              <a:tblGrid>
                <a:gridCol w="445668">
                  <a:extLst>
                    <a:ext uri="{9D8B030D-6E8A-4147-A177-3AD203B41FA5}">
                      <a16:colId xmlns="" xmlns:a16="http://schemas.microsoft.com/office/drawing/2014/main" val="20000"/>
                    </a:ext>
                  </a:extLst>
                </a:gridCol>
                <a:gridCol w="7763244">
                  <a:extLst>
                    <a:ext uri="{9D8B030D-6E8A-4147-A177-3AD203B41FA5}">
                      <a16:colId xmlns="" xmlns:a16="http://schemas.microsoft.com/office/drawing/2014/main" val="20001"/>
                    </a:ext>
                  </a:extLst>
                </a:gridCol>
              </a:tblGrid>
              <a:tr h="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6.</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r>
                        <a:rPr lang="en-US" sz="1600" b="1" kern="1200" dirty="0" smtClean="0">
                          <a:solidFill>
                            <a:schemeClr val="tx1"/>
                          </a:solidFill>
                          <a:effectLst/>
                          <a:latin typeface="+mn-lt"/>
                          <a:ea typeface="+mn-ea"/>
                          <a:cs typeface="+mn-cs"/>
                        </a:rPr>
                        <a:t>TRUE</a:t>
                      </a:r>
                      <a:r>
                        <a:rPr lang="en-US" sz="1600" kern="1200" dirty="0" smtClean="0">
                          <a:solidFill>
                            <a:schemeClr val="tx1"/>
                          </a:solidFill>
                          <a:effectLst/>
                          <a:latin typeface="+mn-lt"/>
                          <a:ea typeface="+mn-ea"/>
                          <a:cs typeface="+mn-cs"/>
                        </a:rPr>
                        <a:t> (a) or </a:t>
                      </a:r>
                      <a:r>
                        <a:rPr lang="en-US" sz="1600" b="1" kern="1200" dirty="0" smtClean="0">
                          <a:solidFill>
                            <a:schemeClr val="tx1"/>
                          </a:solidFill>
                          <a:effectLst/>
                          <a:latin typeface="+mn-lt"/>
                          <a:ea typeface="+mn-ea"/>
                          <a:cs typeface="+mn-cs"/>
                        </a:rPr>
                        <a:t>FALSE</a:t>
                      </a:r>
                      <a:r>
                        <a:rPr lang="en-US" sz="1600" kern="1200" dirty="0" smtClean="0">
                          <a:solidFill>
                            <a:schemeClr val="tx1"/>
                          </a:solidFill>
                          <a:effectLst/>
                          <a:latin typeface="+mn-lt"/>
                          <a:ea typeface="+mn-ea"/>
                          <a:cs typeface="+mn-cs"/>
                        </a:rPr>
                        <a:t> (b): public static members</a:t>
                      </a:r>
                      <a:r>
                        <a:rPr lang="en-US" sz="1600" kern="1200" baseline="0" dirty="0" smtClean="0">
                          <a:solidFill>
                            <a:schemeClr val="tx1"/>
                          </a:solidFill>
                          <a:effectLst/>
                          <a:latin typeface="+mn-lt"/>
                          <a:ea typeface="+mn-ea"/>
                          <a:cs typeface="+mn-cs"/>
                        </a:rPr>
                        <a:t> </a:t>
                      </a:r>
                      <a:r>
                        <a:rPr lang="en-US" sz="1600" kern="1200" dirty="0" smtClean="0">
                          <a:solidFill>
                            <a:schemeClr val="tx1"/>
                          </a:solidFill>
                          <a:effectLst/>
                          <a:latin typeface="+mn-lt"/>
                          <a:ea typeface="+mn-ea"/>
                          <a:cs typeface="+mn-cs"/>
                        </a:rPr>
                        <a:t>in a superclass are not visible in any of its subclasses</a:t>
                      </a:r>
                    </a:p>
                    <a:p>
                      <a:pPr marL="0" marR="0">
                        <a:spcBef>
                          <a:spcPts val="0"/>
                        </a:spcBef>
                        <a:spcAft>
                          <a:spcPts val="0"/>
                        </a:spcAft>
                      </a:pPr>
                      <a:r>
                        <a:rPr lang="en-US" sz="1600" dirty="0">
                          <a:effectLst/>
                          <a:latin typeface="+mn-lt"/>
                          <a:ea typeface="Times New Roman" panose="02020603050405020304" pitchFamily="18" charset="0"/>
                          <a:cs typeface="Courier New" panose="02070309020205020404" pitchFamily="49" charset="0"/>
                        </a:rPr>
                        <a:t> </a:t>
                      </a:r>
                      <a:endParaRPr lang="en-CA" sz="1600" dirty="0">
                        <a:effectLst/>
                        <a:latin typeface="+mn-lt"/>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1"/>
                  </a:ext>
                </a:extLst>
              </a:tr>
              <a:tr h="70864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7.</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mn-lt"/>
                          <a:ea typeface="Times New Roman"/>
                          <a:cs typeface="Times New Roman"/>
                        </a:rPr>
                        <a:t>TRUE</a:t>
                      </a:r>
                      <a:r>
                        <a:rPr lang="en-US" sz="1600" dirty="0" smtClean="0">
                          <a:effectLst/>
                          <a:latin typeface="+mn-lt"/>
                          <a:ea typeface="Times New Roman"/>
                          <a:cs typeface="Times New Roman"/>
                        </a:rPr>
                        <a:t> (a) or </a:t>
                      </a:r>
                      <a:r>
                        <a:rPr lang="en-US" sz="1600" b="1" dirty="0" smtClean="0">
                          <a:effectLst/>
                          <a:latin typeface="+mn-lt"/>
                          <a:ea typeface="Times New Roman"/>
                          <a:cs typeface="Times New Roman"/>
                        </a:rPr>
                        <a:t>FALSE</a:t>
                      </a:r>
                      <a:r>
                        <a:rPr lang="en-US" sz="1600" dirty="0" smtClean="0">
                          <a:effectLst/>
                          <a:latin typeface="+mn-lt"/>
                          <a:ea typeface="Times New Roman"/>
                          <a:cs typeface="Times New Roman"/>
                        </a:rPr>
                        <a:t> (b): if new features are added to an existing program , then it is said to have been </a:t>
                      </a:r>
                      <a:r>
                        <a:rPr lang="en-US" sz="1600" i="1" dirty="0" smtClean="0">
                          <a:effectLst/>
                          <a:latin typeface="+mn-lt"/>
                          <a:ea typeface="Times New Roman"/>
                          <a:cs typeface="Times New Roman"/>
                        </a:rPr>
                        <a:t>refactored</a:t>
                      </a:r>
                      <a:r>
                        <a:rPr lang="en-US" sz="1600" dirty="0" smtClean="0">
                          <a:effectLst/>
                          <a:latin typeface="+mn-lt"/>
                          <a:ea typeface="Times New Roman"/>
                          <a:cs typeface="Times New Roman"/>
                        </a:rPr>
                        <a:t>.</a:t>
                      </a:r>
                      <a:endParaRPr lang="en-CA"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2"/>
                  </a:ext>
                </a:extLst>
              </a:tr>
              <a:tr h="54864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8.</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When </a:t>
                      </a:r>
                      <a:r>
                        <a:rPr lang="en-US" sz="1600" dirty="0" smtClean="0">
                          <a:effectLst/>
                          <a:latin typeface="Courier New" panose="02070309020205020404" pitchFamily="49" charset="0"/>
                          <a:ea typeface="Times New Roman" panose="02020603050405020304" pitchFamily="18" charset="0"/>
                        </a:rPr>
                        <a:t>public static void main(String[] </a:t>
                      </a:r>
                      <a:r>
                        <a:rPr lang="en-US" sz="1600" dirty="0" err="1" smtClean="0">
                          <a:effectLst/>
                          <a:latin typeface="Courier New" panose="02070309020205020404" pitchFamily="49" charset="0"/>
                          <a:ea typeface="Times New Roman" panose="02020603050405020304" pitchFamily="18" charset="0"/>
                        </a:rPr>
                        <a:t>args</a:t>
                      </a:r>
                      <a:r>
                        <a:rPr lang="en-US" sz="1600" dirty="0" smtClean="0">
                          <a:effectLst/>
                          <a:latin typeface="Courier New" panose="02070309020205020404" pitchFamily="49" charset="0"/>
                          <a:ea typeface="Times New Roman" panose="02020603050405020304" pitchFamily="18" charset="0"/>
                        </a:rPr>
                        <a:t>)</a:t>
                      </a: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 is written in a UML class diagram, it will appear as:</a:t>
                      </a:r>
                      <a:endParaRPr lang="en-CA" sz="1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smtClean="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smtClean="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AutoNum type="alphaLcParenBoth"/>
                      </a:pP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a:t>
                      </a:r>
                      <a:r>
                        <a:rPr lang="en-US" sz="1600" u="sng" dirty="0" smtClean="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smtClean="0">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CA" sz="1800" dirty="0" smtClean="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err="1" smtClean="0">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CA" sz="1800" dirty="0" smtClean="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err="1" smtClean="0">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CA" sz="1800" dirty="0" smtClean="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a:t>
                      </a:r>
                      <a:r>
                        <a:rPr lang="en-US" sz="1600" u="sng" dirty="0" smtClean="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 void</a:t>
                      </a:r>
                      <a:endParaRPr lang="en-CA" sz="1800" dirty="0" smtClean="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a:pP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none of the above</a:t>
                      </a:r>
                      <a:endParaRPr lang="en-CA" sz="1800" dirty="0" smtClean="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1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3020716313"/>
                  </a:ext>
                </a:extLst>
              </a:tr>
              <a:tr h="365760">
                <a:tc>
                  <a:txBody>
                    <a:bodyPr/>
                    <a:lstStyle/>
                    <a:p>
                      <a:pPr marL="0" marR="0" algn="ctr">
                        <a:spcBef>
                          <a:spcPts val="0"/>
                        </a:spcBef>
                        <a:spcAft>
                          <a:spcPts val="0"/>
                        </a:spcAft>
                      </a:pPr>
                      <a:r>
                        <a:rPr lang="en-US" sz="1600" b="1" dirty="0" smtClean="0">
                          <a:effectLst/>
                          <a:latin typeface="+mn-lt"/>
                          <a:ea typeface="Times New Roman" panose="02020603050405020304" pitchFamily="18" charset="0"/>
                        </a:rPr>
                        <a:t>9</a:t>
                      </a:r>
                      <a:r>
                        <a:rPr lang="en-US" sz="1600" dirty="0" smtClean="0">
                          <a:effectLst/>
                          <a:latin typeface="Times New Roman" panose="02020603050405020304" pitchFamily="18" charset="0"/>
                          <a:ea typeface="Times New Roman" panose="02020603050405020304" pitchFamily="18" charset="0"/>
                        </a:rPr>
                        <a:t>.</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one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of the following is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NOT 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of a class that contains an abstract method:</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The class cannot be extended to a subclass</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The class cannot be instantiated</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The abstract method must be overridden in a subclass, unless the subclass is itself abstract</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The class can be extended into a concrete class</a:t>
                      </a:r>
                      <a:endParaRPr lang="en-CA" sz="16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CA" sz="16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2772608265"/>
                  </a:ext>
                </a:extLst>
              </a:tr>
              <a:tr h="182880">
                <a:tc>
                  <a:txBody>
                    <a:bodyPr/>
                    <a:lstStyle/>
                    <a:p>
                      <a:pPr marL="0" marR="0" algn="ctr">
                        <a:spcBef>
                          <a:spcPts val="0"/>
                        </a:spcBef>
                        <a:spcAft>
                          <a:spcPts val="0"/>
                        </a:spcAft>
                      </a:pP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4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3706782569"/>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a:t>
            </a:fld>
            <a:endParaRPr lang="en-CA"/>
          </a:p>
        </p:txBody>
      </p:sp>
      <p:sp>
        <p:nvSpPr>
          <p:cNvPr id="10" name="Oval 9"/>
          <p:cNvSpPr/>
          <p:nvPr/>
        </p:nvSpPr>
        <p:spPr>
          <a:xfrm>
            <a:off x="2506633" y="388397"/>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1066722" y="242088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 name="Group 1"/>
          <p:cNvGrpSpPr/>
          <p:nvPr/>
        </p:nvGrpSpPr>
        <p:grpSpPr>
          <a:xfrm>
            <a:off x="1426762" y="1124744"/>
            <a:ext cx="6624736" cy="761495"/>
            <a:chOff x="1426762" y="1124744"/>
            <a:chExt cx="6624736" cy="761495"/>
          </a:xfrm>
        </p:grpSpPr>
        <p:sp>
          <p:nvSpPr>
            <p:cNvPr id="11" name="Oval 10"/>
            <p:cNvSpPr/>
            <p:nvPr/>
          </p:nvSpPr>
          <p:spPr>
            <a:xfrm>
              <a:off x="2506633" y="112474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1426762" y="1632323"/>
              <a:ext cx="6624736" cy="253916"/>
            </a:xfrm>
            <a:prstGeom prst="rect">
              <a:avLst/>
            </a:prstGeom>
            <a:noFill/>
          </p:spPr>
          <p:txBody>
            <a:bodyPr wrap="square" rtlCol="0">
              <a:spAutoFit/>
            </a:bodyPr>
            <a:lstStyle/>
            <a:p>
              <a:r>
                <a:rPr lang="en-US" sz="1050" dirty="0" smtClean="0"/>
                <a:t>Note: refactoring does not add new features to a program, it merely </a:t>
              </a:r>
              <a:r>
                <a:rPr lang="en-US" sz="1050" dirty="0"/>
                <a:t>c</a:t>
              </a:r>
              <a:r>
                <a:rPr lang="en-US" sz="1050" dirty="0" smtClean="0"/>
                <a:t>orrects/tidy up existing code</a:t>
              </a:r>
              <a:endParaRPr lang="en-CA" sz="1050" dirty="0"/>
            </a:p>
          </p:txBody>
        </p:sp>
      </p:grpSp>
      <p:grpSp>
        <p:nvGrpSpPr>
          <p:cNvPr id="3" name="Group 2"/>
          <p:cNvGrpSpPr/>
          <p:nvPr/>
        </p:nvGrpSpPr>
        <p:grpSpPr>
          <a:xfrm>
            <a:off x="972591" y="4306543"/>
            <a:ext cx="6839969" cy="1752637"/>
            <a:chOff x="972591" y="4306543"/>
            <a:chExt cx="6839969" cy="1752637"/>
          </a:xfrm>
        </p:grpSpPr>
        <p:sp>
          <p:nvSpPr>
            <p:cNvPr id="9" name="Oval 8"/>
            <p:cNvSpPr/>
            <p:nvPr/>
          </p:nvSpPr>
          <p:spPr>
            <a:xfrm>
              <a:off x="1000211" y="430654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972591" y="530334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187824" y="5805264"/>
              <a:ext cx="6624736" cy="253916"/>
            </a:xfrm>
            <a:prstGeom prst="rect">
              <a:avLst/>
            </a:prstGeom>
            <a:noFill/>
          </p:spPr>
          <p:txBody>
            <a:bodyPr wrap="square" rtlCol="0">
              <a:spAutoFit/>
            </a:bodyPr>
            <a:lstStyle/>
            <a:p>
              <a:r>
                <a:rPr lang="en-US" sz="1050" dirty="0" smtClean="0"/>
                <a:t>Note: either answer is correct</a:t>
              </a:r>
              <a:endParaRPr lang="en-CA" sz="1050" dirty="0"/>
            </a:p>
          </p:txBody>
        </p:sp>
      </p:grpSp>
    </p:spTree>
    <p:extLst>
      <p:ext uri="{BB962C8B-B14F-4D97-AF65-F5344CB8AC3E}">
        <p14:creationId xmlns:p14="http://schemas.microsoft.com/office/powerpoint/2010/main" val="35110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1246831026"/>
              </p:ext>
            </p:extLst>
          </p:nvPr>
        </p:nvGraphicFramePr>
        <p:xfrm>
          <a:off x="539552" y="476671"/>
          <a:ext cx="8280920" cy="4345241"/>
        </p:xfrm>
        <a:graphic>
          <a:graphicData uri="http://schemas.openxmlformats.org/drawingml/2006/table">
            <a:tbl>
              <a:tblPr firstRow="1" firstCol="1" bandRow="1"/>
              <a:tblGrid>
                <a:gridCol w="449577">
                  <a:extLst>
                    <a:ext uri="{9D8B030D-6E8A-4147-A177-3AD203B41FA5}">
                      <a16:colId xmlns="" xmlns:a16="http://schemas.microsoft.com/office/drawing/2014/main" val="20000"/>
                    </a:ext>
                  </a:extLst>
                </a:gridCol>
                <a:gridCol w="7831343">
                  <a:extLst>
                    <a:ext uri="{9D8B030D-6E8A-4147-A177-3AD203B41FA5}">
                      <a16:colId xmlns="" xmlns:a16="http://schemas.microsoft.com/office/drawing/2014/main" val="20001"/>
                    </a:ext>
                  </a:extLst>
                </a:gridCol>
              </a:tblGrid>
              <a:tr h="58665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10.</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mn-lt"/>
                          <a:ea typeface="Times New Roman"/>
                        </a:rPr>
                        <a:t>Which abstract JavaFX class is the parent superclass of all graphical JavaFX objects?</a:t>
                      </a:r>
                      <a:endParaRPr lang="en-US" sz="1800" dirty="0" smtClean="0">
                        <a:effectLst/>
                        <a:latin typeface="Times New Roman"/>
                        <a:ea typeface="Times New Roman"/>
                      </a:endParaRPr>
                    </a:p>
                    <a:p>
                      <a:r>
                        <a:rPr lang="en-US" sz="1600" dirty="0" smtClean="0">
                          <a:effectLst/>
                          <a:latin typeface="+mn-lt"/>
                          <a:ea typeface="Times New Roman"/>
                        </a:rPr>
                        <a:t>(a) </a:t>
                      </a:r>
                      <a:r>
                        <a:rPr lang="en-US" sz="1600" dirty="0" smtClean="0">
                          <a:effectLst/>
                          <a:latin typeface="Courier New"/>
                          <a:ea typeface="Times New Roman"/>
                        </a:rPr>
                        <a:t>Node</a:t>
                      </a:r>
                      <a:r>
                        <a:rPr lang="en-US" sz="1600" dirty="0" smtClean="0">
                          <a:effectLst/>
                          <a:latin typeface="+mn-lt"/>
                          <a:ea typeface="Times New Roman"/>
                          <a:cs typeface="Times New Roman"/>
                        </a:rPr>
                        <a:t>          (b) </a:t>
                      </a:r>
                      <a:r>
                        <a:rPr lang="en-US" sz="1600" dirty="0" smtClean="0">
                          <a:effectLst/>
                          <a:latin typeface="Courier New"/>
                          <a:ea typeface="Times New Roman"/>
                        </a:rPr>
                        <a:t>Control</a:t>
                      </a:r>
                      <a:r>
                        <a:rPr lang="en-US" sz="1600" dirty="0" smtClean="0">
                          <a:effectLst/>
                          <a:latin typeface="+mn-lt"/>
                          <a:ea typeface="Times New Roman"/>
                          <a:cs typeface="Times New Roman"/>
                        </a:rPr>
                        <a:t>           (c)  </a:t>
                      </a:r>
                      <a:r>
                        <a:rPr lang="en-US" sz="1600" dirty="0" smtClean="0">
                          <a:effectLst/>
                          <a:latin typeface="Courier New"/>
                          <a:ea typeface="Times New Roman"/>
                        </a:rPr>
                        <a:t>Pane</a:t>
                      </a:r>
                      <a:r>
                        <a:rPr lang="en-US" sz="1600" dirty="0" smtClean="0">
                          <a:effectLst/>
                          <a:latin typeface="+mn-lt"/>
                          <a:ea typeface="Times New Roman"/>
                          <a:cs typeface="Times New Roman"/>
                        </a:rPr>
                        <a:t>            (d) </a:t>
                      </a:r>
                      <a:r>
                        <a:rPr lang="en-US" sz="1600" dirty="0" smtClean="0">
                          <a:effectLst/>
                          <a:latin typeface="Courier New"/>
                          <a:ea typeface="Times New Roman"/>
                        </a:rPr>
                        <a:t>Parent</a:t>
                      </a:r>
                      <a:r>
                        <a:rPr lang="en-US" sz="1600" dirty="0" smtClean="0">
                          <a:effectLst/>
                          <a:latin typeface="+mn-lt"/>
                          <a:ea typeface="Times New Roman"/>
                          <a:cs typeface="Times New Roman"/>
                        </a:rPr>
                        <a:t>       (e) none of the above</a:t>
                      </a:r>
                      <a:r>
                        <a:rPr lang="en-US" sz="10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000" dirty="0" smtClean="0">
                        <a:effectLst/>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endParaRPr lang="en-CA" sz="80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050" dirty="0" smtClean="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CA" sz="105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0"/>
                  </a:ext>
                </a:extLst>
              </a:tr>
              <a:tr h="726545">
                <a:tc>
                  <a:txBody>
                    <a:bodyPr/>
                    <a:lstStyle/>
                    <a:p>
                      <a:pPr marL="0" marR="0" algn="ctr">
                        <a:spcBef>
                          <a:spcPts val="0"/>
                        </a:spcBef>
                        <a:spcAft>
                          <a:spcPts val="0"/>
                        </a:spcAft>
                      </a:pPr>
                      <a:r>
                        <a:rPr lang="en-CA" sz="1600" b="1" dirty="0" smtClean="0">
                          <a:effectLst/>
                          <a:latin typeface="+mn-lt"/>
                          <a:ea typeface="Times New Roman" panose="02020603050405020304" pitchFamily="18" charset="0"/>
                        </a:rPr>
                        <a:t>11.</a:t>
                      </a:r>
                      <a:endParaRPr lang="en-CA" sz="1600" b="1" dirty="0">
                        <a:effectLst/>
                        <a:latin typeface="+mn-lt"/>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Calibri" panose="020F0502020204030204" pitchFamily="34" charset="0"/>
                          <a:ea typeface="Times New Roman" panose="02020603050405020304" pitchFamily="18" charset="0"/>
                          <a:cs typeface="Courier New" panose="02070309020205020404" pitchFamily="49" charset="0"/>
                        </a:rPr>
                        <a:t> </a:t>
                      </a:r>
                      <a:r>
                        <a:rPr kumimoji="0" lang="en-US" sz="1600" b="1" i="0" u="none" strike="noStrike" kern="1200" cap="none" spc="0" normalizeH="0" baseline="0" noProof="0" dirty="0" smtClean="0">
                          <a:ln>
                            <a:noFill/>
                          </a:ln>
                          <a:solidFill>
                            <a:prstClr val="black"/>
                          </a:solidFill>
                          <a:effectLst/>
                          <a:uLnTx/>
                          <a:uFillTx/>
                          <a:latin typeface="+mn-lt"/>
                          <a:ea typeface="Times New Roman"/>
                          <a:cs typeface="Times New Roman"/>
                        </a:rPr>
                        <a:t>TRUE</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Times New Roman"/>
                        </a:rPr>
                        <a:t> (a) or </a:t>
                      </a:r>
                      <a:r>
                        <a:rPr kumimoji="0" lang="en-US" sz="1600" b="1" i="0" u="none" strike="noStrike" kern="1200" cap="none" spc="0" normalizeH="0" baseline="0" noProof="0" dirty="0" smtClean="0">
                          <a:ln>
                            <a:noFill/>
                          </a:ln>
                          <a:solidFill>
                            <a:prstClr val="black"/>
                          </a:solidFill>
                          <a:effectLst/>
                          <a:uLnTx/>
                          <a:uFillTx/>
                          <a:latin typeface="+mn-lt"/>
                          <a:ea typeface="Times New Roman"/>
                          <a:cs typeface="Times New Roman"/>
                        </a:rPr>
                        <a:t>FALSE</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Times New Roman"/>
                        </a:rPr>
                        <a:t> (b): Lambda expressions can only be used with classes that contain a single </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Times New Roman"/>
                        </a:rPr>
                        <a:t>method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Times New Roman"/>
                      </a:endParaRPr>
                    </a:p>
                  </a:txBody>
                  <a:tcPr marL="68580" marR="68580" marT="0" marB="0">
                    <a:lnL>
                      <a:noFill/>
                    </a:lnL>
                    <a:lnR>
                      <a:noFill/>
                    </a:lnR>
                    <a:lnT>
                      <a:noFill/>
                    </a:lnT>
                    <a:lnB>
                      <a:noFill/>
                    </a:lnB>
                  </a:tcPr>
                </a:tc>
              </a:tr>
              <a:tr h="828288">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12.</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mn-lt"/>
                          <a:ea typeface="Times New Roman"/>
                        </a:rPr>
                        <a:t>TRUE</a:t>
                      </a:r>
                      <a:r>
                        <a:rPr lang="en-US" sz="1600" dirty="0" smtClean="0">
                          <a:effectLst/>
                          <a:latin typeface="+mn-lt"/>
                          <a:ea typeface="Times New Roman"/>
                        </a:rPr>
                        <a:t>  (a) or </a:t>
                      </a:r>
                      <a:r>
                        <a:rPr lang="en-US" sz="1600" b="1" dirty="0" smtClean="0">
                          <a:effectLst/>
                          <a:latin typeface="+mn-lt"/>
                          <a:ea typeface="Times New Roman"/>
                        </a:rPr>
                        <a:t>FALSE</a:t>
                      </a:r>
                      <a:r>
                        <a:rPr lang="en-US" sz="1600" dirty="0" smtClean="0">
                          <a:effectLst/>
                          <a:latin typeface="+mn-lt"/>
                          <a:ea typeface="Times New Roman"/>
                        </a:rPr>
                        <a:t> (b): The </a:t>
                      </a:r>
                      <a:r>
                        <a:rPr lang="en-US" sz="1600" dirty="0" smtClean="0">
                          <a:effectLst/>
                          <a:latin typeface="Courier New"/>
                          <a:ea typeface="Times New Roman"/>
                        </a:rPr>
                        <a:t>new</a:t>
                      </a:r>
                      <a:r>
                        <a:rPr lang="en-US" sz="1600" dirty="0" smtClean="0">
                          <a:effectLst/>
                          <a:latin typeface="+mn-lt"/>
                          <a:ea typeface="Times New Roman"/>
                        </a:rPr>
                        <a:t> keyword is implied whenever you make a definition like:</a:t>
                      </a:r>
                      <a:endParaRPr lang="en-US" sz="1800" dirty="0" smtClean="0">
                        <a:effectLst/>
                        <a:latin typeface="Times New Roman"/>
                        <a:ea typeface="Times New Roman"/>
                      </a:endParaRPr>
                    </a:p>
                    <a:p>
                      <a:pPr marL="0" marR="0">
                        <a:spcBef>
                          <a:spcPts val="0"/>
                        </a:spcBef>
                        <a:spcAft>
                          <a:spcPts val="0"/>
                        </a:spcAft>
                      </a:pPr>
                      <a:r>
                        <a:rPr lang="en-US" sz="1100" dirty="0" smtClean="0">
                          <a:effectLst/>
                          <a:latin typeface="+mn-lt"/>
                          <a:ea typeface="Times New Roman"/>
                        </a:rPr>
                        <a:t> </a:t>
                      </a:r>
                      <a:endParaRPr lang="en-US" sz="1800" dirty="0" smtClean="0">
                        <a:effectLst/>
                        <a:latin typeface="Times New Roman"/>
                        <a:ea typeface="Times New Roman"/>
                      </a:endParaRPr>
                    </a:p>
                    <a:p>
                      <a:pPr marL="0" marR="0" algn="ctr">
                        <a:spcBef>
                          <a:spcPts val="0"/>
                        </a:spcBef>
                        <a:spcAft>
                          <a:spcPts val="0"/>
                        </a:spcAft>
                      </a:pPr>
                      <a:r>
                        <a:rPr lang="en-US" sz="1600" dirty="0" smtClean="0">
                          <a:effectLst/>
                          <a:latin typeface="Courier New"/>
                          <a:ea typeface="Times New Roman"/>
                        </a:rPr>
                        <a:t>String month = "December";</a:t>
                      </a:r>
                      <a:endParaRPr lang="en-US" sz="1800" dirty="0" smtClean="0">
                        <a:effectLst/>
                        <a:latin typeface="Times New Roman"/>
                        <a:ea typeface="Times New Roman"/>
                      </a:endParaRPr>
                    </a:p>
                    <a:p>
                      <a:endParaRPr lang="en-US" sz="800" dirty="0" smtClean="0">
                        <a:effectLst/>
                        <a:latin typeface="Calibri" panose="020F0502020204030204" pitchFamily="34" charset="0"/>
                        <a:ea typeface="Times New Roman" panose="02020603050405020304" pitchFamily="18" charset="0"/>
                        <a:cs typeface="Times New Roman" panose="02020603050405020304" pitchFamily="18" charset="0"/>
                      </a:endParaRPr>
                    </a:p>
                    <a:p>
                      <a:endParaRPr lang="en-CA" sz="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2"/>
                  </a:ext>
                </a:extLst>
              </a:tr>
              <a:tr h="59321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13.</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mn-lt"/>
                          <a:ea typeface="Times New Roman"/>
                        </a:rPr>
                        <a:t>TRUE</a:t>
                      </a:r>
                      <a:r>
                        <a:rPr lang="en-US" sz="1600" dirty="0" smtClean="0">
                          <a:effectLst/>
                          <a:latin typeface="+mn-lt"/>
                          <a:ea typeface="Times New Roman"/>
                        </a:rPr>
                        <a:t> (a) or </a:t>
                      </a:r>
                      <a:r>
                        <a:rPr lang="en-US" sz="1600" b="1" dirty="0" smtClean="0">
                          <a:effectLst/>
                          <a:latin typeface="+mn-lt"/>
                          <a:ea typeface="Times New Roman"/>
                        </a:rPr>
                        <a:t>FALSE</a:t>
                      </a:r>
                      <a:r>
                        <a:rPr lang="en-US" sz="1600" dirty="0" smtClean="0">
                          <a:effectLst/>
                          <a:latin typeface="+mn-lt"/>
                          <a:ea typeface="Times New Roman"/>
                        </a:rPr>
                        <a:t> (b): You can always extend any superclass into a subclass; there are no restrictions</a:t>
                      </a:r>
                      <a:endParaRPr lang="en-US" sz="1800" dirty="0" smtClean="0">
                        <a:effectLst/>
                        <a:latin typeface="Times New Roman"/>
                        <a:ea typeface="Times New Roman"/>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7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US" sz="7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a:spcBef>
                          <a:spcPts val="0"/>
                        </a:spcBef>
                        <a:spcAft>
                          <a:spcPts val="0"/>
                        </a:spcAft>
                      </a:pPr>
                      <a:endParaRPr lang="en-CA" sz="3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3"/>
                  </a:ext>
                </a:extLst>
              </a:tr>
              <a:tr h="794321">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14.</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mn-lt"/>
                          <a:ea typeface="Times New Roman"/>
                          <a:cs typeface="Courier New"/>
                        </a:rPr>
                        <a:t>Which </a:t>
                      </a:r>
                      <a:r>
                        <a:rPr lang="en-US" sz="1600" i="1" dirty="0" smtClean="0">
                          <a:effectLst/>
                          <a:latin typeface="+mn-lt"/>
                          <a:ea typeface="Times New Roman"/>
                          <a:cs typeface="Courier New"/>
                        </a:rPr>
                        <a:t>one</a:t>
                      </a:r>
                      <a:r>
                        <a:rPr lang="en-US" sz="1600" dirty="0" smtClean="0">
                          <a:effectLst/>
                          <a:latin typeface="+mn-lt"/>
                          <a:ea typeface="Times New Roman"/>
                          <a:cs typeface="Courier New"/>
                        </a:rPr>
                        <a:t> of the following is </a:t>
                      </a:r>
                      <a:r>
                        <a:rPr lang="en-US" sz="1600" b="1" i="1" dirty="0" smtClean="0">
                          <a:effectLst/>
                          <a:latin typeface="+mn-lt"/>
                          <a:ea typeface="Times New Roman"/>
                          <a:cs typeface="Courier New"/>
                        </a:rPr>
                        <a:t>NOT</a:t>
                      </a:r>
                      <a:r>
                        <a:rPr lang="en-US" sz="1600" dirty="0" smtClean="0">
                          <a:effectLst/>
                          <a:latin typeface="+mn-lt"/>
                          <a:ea typeface="Times New Roman"/>
                          <a:cs typeface="Courier New"/>
                        </a:rPr>
                        <a:t> one of the three basic reference types in Java?</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cs typeface="Courier New"/>
                        </a:rPr>
                        <a:t>a String             (b) a class            (c) an interface         (d) an array        (e) none of the above</a:t>
                      </a:r>
                      <a:endParaRPr lang="en-US" sz="18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 xmlns:a16="http://schemas.microsoft.com/office/drawing/2014/main" val="10005"/>
                  </a:ext>
                </a:extLst>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3</a:t>
            </a:fld>
            <a:endParaRPr lang="en-CA"/>
          </a:p>
        </p:txBody>
      </p:sp>
      <p:sp>
        <p:nvSpPr>
          <p:cNvPr id="14" name="Oval 13"/>
          <p:cNvSpPr/>
          <p:nvPr/>
        </p:nvSpPr>
        <p:spPr>
          <a:xfrm>
            <a:off x="985756" y="67412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p:cNvSpPr/>
          <p:nvPr/>
        </p:nvSpPr>
        <p:spPr>
          <a:xfrm>
            <a:off x="2526808" y="135976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2491640" y="3233802"/>
            <a:ext cx="360040" cy="3636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972667" y="423121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30" name="Oval 29"/>
          <p:cNvSpPr/>
          <p:nvPr/>
        </p:nvSpPr>
        <p:spPr>
          <a:xfrm>
            <a:off x="1529846" y="232198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912836" y="1916832"/>
            <a:ext cx="7174287" cy="430887"/>
          </a:xfrm>
          <a:prstGeom prst="rect">
            <a:avLst/>
          </a:prstGeom>
          <a:noFill/>
        </p:spPr>
        <p:txBody>
          <a:bodyPr wrap="square" rtlCol="0">
            <a:spAutoFit/>
          </a:bodyPr>
          <a:lstStyle/>
          <a:p>
            <a:r>
              <a:rPr lang="en-US" sz="1100" dirty="0" smtClean="0">
                <a:latin typeface="+mn-lt"/>
              </a:rPr>
              <a:t>Note: Although this material was covered in class, it was in section 6.3 of the course notes.  Since this was </a:t>
            </a:r>
            <a:r>
              <a:rPr lang="en-US" sz="1100" dirty="0">
                <a:latin typeface="+mn-lt"/>
              </a:rPr>
              <a:t> </a:t>
            </a:r>
            <a:r>
              <a:rPr lang="en-US" sz="1100" dirty="0" smtClean="0">
                <a:latin typeface="+mn-lt"/>
              </a:rPr>
              <a:t>technically ‘off-limits’ for the exam, students were awarded a mark for this question regardless of the answer they </a:t>
            </a:r>
            <a:r>
              <a:rPr lang="en-US" sz="1100" dirty="0" smtClean="0">
                <a:latin typeface="+mn-lt"/>
              </a:rPr>
              <a:t>actually gave</a:t>
            </a:r>
            <a:endParaRPr lang="en-US" sz="1100" dirty="0">
              <a:latin typeface="+mn-lt"/>
            </a:endParaRPr>
          </a:p>
        </p:txBody>
      </p:sp>
    </p:spTree>
    <p:extLst>
      <p:ext uri="{BB962C8B-B14F-4D97-AF65-F5344CB8AC3E}">
        <p14:creationId xmlns:p14="http://schemas.microsoft.com/office/powerpoint/2010/main" val="11119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8" grpId="0" animBg="1"/>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28393336"/>
              </p:ext>
            </p:extLst>
          </p:nvPr>
        </p:nvGraphicFramePr>
        <p:xfrm>
          <a:off x="395536" y="476672"/>
          <a:ext cx="8292852" cy="5318720"/>
        </p:xfrm>
        <a:graphic>
          <a:graphicData uri="http://schemas.openxmlformats.org/drawingml/2006/table">
            <a:tbl>
              <a:tblPr firstRow="1" firstCol="1" bandRow="1"/>
              <a:tblGrid>
                <a:gridCol w="504056">
                  <a:extLst>
                    <a:ext uri="{9D8B030D-6E8A-4147-A177-3AD203B41FA5}">
                      <a16:colId xmlns="" xmlns:a16="http://schemas.microsoft.com/office/drawing/2014/main" val="20000"/>
                    </a:ext>
                  </a:extLst>
                </a:gridCol>
                <a:gridCol w="7788796">
                  <a:extLst>
                    <a:ext uri="{9D8B030D-6E8A-4147-A177-3AD203B41FA5}">
                      <a16:colId xmlns="" xmlns:a16="http://schemas.microsoft.com/office/drawing/2014/main" val="20001"/>
                    </a:ext>
                  </a:extLst>
                </a:gridCol>
              </a:tblGrid>
              <a:tr h="2880320">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15.</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When you make a definition like:</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50" b="0" i="0" u="none" strike="noStrike" kern="1200" cap="none" spc="0" normalizeH="0" baseline="0" noProof="0" dirty="0" smtClean="0">
                          <a:ln>
                            <a:noFill/>
                          </a:ln>
                          <a:solidFill>
                            <a:prstClr val="black"/>
                          </a:solidFill>
                          <a:effectLst/>
                          <a:uLnTx/>
                          <a:uFillTx/>
                          <a:latin typeface="+mn-lt"/>
                          <a:ea typeface="Times New Roman"/>
                          <a:cs typeface="Courier New"/>
                        </a:rPr>
                        <a:t> </a:t>
                      </a:r>
                      <a:endParaRPr kumimoji="0" lang="en-US" sz="1050" b="0" i="0" u="none" strike="noStrike" kern="1200" cap="none" spc="0" normalizeH="0" baseline="0" noProof="0" dirty="0" smtClean="0">
                        <a:ln>
                          <a:noFill/>
                        </a:ln>
                        <a:solidFill>
                          <a:prstClr val="black"/>
                        </a:solidFill>
                        <a:effectLst/>
                        <a:uLnTx/>
                        <a:uFillTx/>
                        <a:latin typeface="+mn-lt"/>
                        <a:ea typeface="Times New Roman"/>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 </a:t>
                      </a:r>
                      <a:r>
                        <a:rPr kumimoji="0" lang="en-US" sz="1600" b="0" i="0" u="none" strike="noStrike" kern="1200" cap="none" spc="0" normalizeH="0" baseline="0" noProof="0" dirty="0" err="1"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 = new Scanner(System.in);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 b="0" i="0" u="none" strike="noStrike" kern="1200" cap="none" spc="0" normalizeH="0" baseline="0" noProof="0" dirty="0" smtClean="0">
                          <a:ln>
                            <a:noFill/>
                          </a:ln>
                          <a:solidFill>
                            <a:prstClr val="black"/>
                          </a:solidFill>
                          <a:effectLst/>
                          <a:uLnTx/>
                          <a:uFillTx/>
                          <a:latin typeface="+mn-lt"/>
                          <a:ea typeface="Times New Roman"/>
                          <a:cs typeface="Courier New"/>
                        </a:rPr>
                        <a:t> </a:t>
                      </a:r>
                      <a:endParaRPr kumimoji="0" lang="en-US" sz="600" b="0" i="0" u="none" strike="noStrike" kern="1200" cap="none" spc="0" normalizeH="0" baseline="0" noProof="0" dirty="0" smtClean="0">
                        <a:ln>
                          <a:noFill/>
                        </a:ln>
                        <a:solidFill>
                          <a:prstClr val="black"/>
                        </a:solidFill>
                        <a:effectLst/>
                        <a:uLnTx/>
                        <a:uFillTx/>
                        <a:latin typeface="+mn-lt"/>
                        <a:ea typeface="Times New Roman"/>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which one of the following most correctly describes what happens after this line is executed:</a:t>
                      </a:r>
                      <a:r>
                        <a:rPr kumimoji="0" lang="en-US" sz="700" b="0" i="0" u="none" strike="noStrike" kern="1200" cap="none" spc="0" normalizeH="0" baseline="0" noProof="0" dirty="0" smtClean="0">
                          <a:ln>
                            <a:noFill/>
                          </a:ln>
                          <a:solidFill>
                            <a:prstClr val="black"/>
                          </a:solidFill>
                          <a:effectLst/>
                          <a:uLnTx/>
                          <a:uFillTx/>
                          <a:latin typeface="+mn-lt"/>
                          <a:ea typeface="Times New Roman"/>
                          <a:cs typeface="Courier New"/>
                        </a:rPr>
                        <a:t> </a:t>
                      </a:r>
                      <a:endParaRPr kumimoji="0" lang="en-US" sz="700" b="0" i="0" u="none" strike="noStrike" kern="1200" cap="none" spc="0" normalizeH="0" baseline="0" noProof="0" dirty="0" smtClean="0">
                        <a:ln>
                          <a:noFill/>
                        </a:ln>
                        <a:solidFill>
                          <a:prstClr val="black"/>
                        </a:solidFill>
                        <a:effectLst/>
                        <a:uLnTx/>
                        <a:uFillTx/>
                        <a:latin typeface="+mn-lt"/>
                        <a:ea typeface="Times New Roman"/>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lphaLcParenBoth"/>
                        <a:tabLst/>
                        <a:defRPr/>
                      </a:pP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holds a new </a:t>
                      </a: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object</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lphaLcParenBoth"/>
                        <a:tabLst/>
                        <a:defRPr/>
                      </a:pP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holds an address that points to a new instance of a </a:t>
                      </a: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object</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lphaLcParenBoth"/>
                        <a:tabLst/>
                        <a:defRPr/>
                      </a:pP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holds a number that is tied to an address that points to a new instance of a </a:t>
                      </a: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object</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lphaLcParenBoth"/>
                        <a:tabLst/>
                        <a:defRPr/>
                      </a:pP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holds an address that points to the </a:t>
                      </a:r>
                      <a:r>
                        <a:rPr kumimoji="0" lang="en-US" sz="1600" b="0" i="0" u="none" strike="noStrike" kern="1200" cap="none" spc="0" normalizeH="0" baseline="0" noProof="0" dirty="0" smtClean="0">
                          <a:ln>
                            <a:noFill/>
                          </a:ln>
                          <a:solidFill>
                            <a:prstClr val="black"/>
                          </a:solidFill>
                          <a:effectLst/>
                          <a:uLnTx/>
                          <a:uFillTx/>
                          <a:latin typeface="Courier New" panose="02070309020205020404" pitchFamily="49" charset="0"/>
                          <a:ea typeface="Times New Roman"/>
                          <a:cs typeface="Courier New" panose="02070309020205020404" pitchFamily="49" charset="0"/>
                        </a:rPr>
                        <a:t>Scanner</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 class loaded by the class loader</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lphaLcParenBoth"/>
                        <a:tabLst/>
                        <a:defRPr/>
                      </a:pPr>
                      <a:r>
                        <a:rPr kumimoji="0" lang="en-US" sz="1600" b="0" i="0" u="none" strike="noStrike" kern="1200" cap="none" spc="0" normalizeH="0" baseline="0" noProof="0" dirty="0" smtClean="0">
                          <a:ln>
                            <a:noFill/>
                          </a:ln>
                          <a:solidFill>
                            <a:prstClr val="black"/>
                          </a:solidFill>
                          <a:effectLst/>
                          <a:uLnTx/>
                          <a:uFillTx/>
                          <a:latin typeface="+mn-lt"/>
                          <a:ea typeface="Times New Roman"/>
                          <a:cs typeface="Courier New"/>
                        </a:rPr>
                        <a:t>none of the above</a:t>
                      </a:r>
                      <a:endParaRPr kumimoji="0" lang="en-US" sz="1600" b="0" i="0" u="none" strike="noStrike" kern="1200" cap="none" spc="0" normalizeH="0" baseline="0" noProof="0" dirty="0" smtClean="0">
                        <a:ln>
                          <a:noFill/>
                        </a:ln>
                        <a:solidFill>
                          <a:prstClr val="black"/>
                        </a:solidFill>
                        <a:effectLst/>
                        <a:uLnTx/>
                        <a:uFillTx/>
                        <a:latin typeface="+mn-lt"/>
                        <a:ea typeface="Times New Roman"/>
                        <a:cs typeface="+mn-cs"/>
                      </a:endParaRPr>
                    </a:p>
                    <a:p>
                      <a:pPr marL="45720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smtClean="0">
                          <a:ln>
                            <a:noFill/>
                          </a:ln>
                          <a:solidFill>
                            <a:prstClr val="black"/>
                          </a:solidFill>
                          <a:effectLst/>
                          <a:uLnTx/>
                          <a:uFillTx/>
                          <a:latin typeface="+mn-lt"/>
                          <a:ea typeface="Times New Roman"/>
                          <a:cs typeface="Courier New"/>
                        </a:rPr>
                        <a:t> </a:t>
                      </a:r>
                      <a:endParaRPr kumimoji="0" lang="en-US" sz="1000" b="0" i="0" u="none" strike="noStrike" kern="1200" cap="none" spc="0" normalizeH="0" baseline="0" noProof="0" dirty="0" smtClean="0">
                        <a:ln>
                          <a:noFill/>
                        </a:ln>
                        <a:solidFill>
                          <a:prstClr val="black"/>
                        </a:solidFill>
                        <a:effectLst/>
                        <a:uLnTx/>
                        <a:uFillTx/>
                        <a:latin typeface="+mn-lt"/>
                        <a:ea typeface="Times New Roman"/>
                        <a:cs typeface="+mn-cs"/>
                      </a:endParaRPr>
                    </a:p>
                  </a:txBody>
                  <a:tcPr marL="68580" marR="68580" marT="0" marB="0">
                    <a:lnL>
                      <a:noFill/>
                    </a:lnL>
                    <a:lnR>
                      <a:noFill/>
                    </a:lnR>
                    <a:lnT>
                      <a:noFill/>
                    </a:lnT>
                    <a:lnB>
                      <a:noFill/>
                    </a:lnB>
                  </a:tcPr>
                </a:tc>
                <a:extLst>
                  <a:ext uri="{0D108BD9-81ED-4DB2-BD59-A6C34878D82A}">
                    <a16:rowId xmlns="" xmlns:a16="http://schemas.microsoft.com/office/drawing/2014/main" val="10000"/>
                  </a:ext>
                </a:extLst>
              </a:tr>
              <a:tr h="381724">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16.</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Which one of the following is not part of the JRE (Java Runtime Environment)?</a:t>
                      </a:r>
                    </a:p>
                    <a:p>
                      <a:pPr marL="0" marR="0">
                        <a:spcBef>
                          <a:spcPts val="0"/>
                        </a:spcBef>
                        <a:spcAft>
                          <a:spcPts val="0"/>
                        </a:spcAft>
                      </a:pPr>
                      <a:endParaRPr lang="en-US" sz="1600" dirty="0" smtClean="0">
                        <a:effectLst/>
                        <a:latin typeface="Calibri" panose="020F0502020204030204" pitchFamily="34" charset="0"/>
                        <a:ea typeface="Times New Roman" panose="02020603050405020304" pitchFamily="18" charset="0"/>
                        <a:cs typeface="Courier New" panose="02070309020205020404" pitchFamily="49" charset="0"/>
                      </a:endParaRPr>
                    </a:p>
                    <a:p>
                      <a:pPr marL="342900" marR="0" indent="-342900">
                        <a:spcBef>
                          <a:spcPts val="0"/>
                        </a:spcBef>
                        <a:spcAft>
                          <a:spcPts val="0"/>
                        </a:spcAft>
                        <a:buAutoNum type="alphaLcParenBoth"/>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The JVM</a:t>
                      </a:r>
                    </a:p>
                    <a:p>
                      <a:pPr marL="0" marR="0" indent="0">
                        <a:spcBef>
                          <a:spcPts val="0"/>
                        </a:spcBef>
                        <a:spcAft>
                          <a:spcPts val="0"/>
                        </a:spcAft>
                        <a:buNone/>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(b)  .class files stored in /bin</a:t>
                      </a:r>
                    </a:p>
                    <a:p>
                      <a:pPr marL="342900" marR="0" indent="-342900">
                        <a:spcBef>
                          <a:spcPts val="0"/>
                        </a:spcBef>
                        <a:spcAft>
                          <a:spcPts val="0"/>
                        </a:spcAft>
                        <a:buAutoNum type="alphaLcParenBoth" startAt="3"/>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The JRE System Library</a:t>
                      </a:r>
                    </a:p>
                    <a:p>
                      <a:pPr marL="342900" marR="0" indent="-342900">
                        <a:spcBef>
                          <a:spcPts val="0"/>
                        </a:spcBef>
                        <a:spcAft>
                          <a:spcPts val="0"/>
                        </a:spcAft>
                        <a:buAutoNum type="alphaLcParenBoth" startAt="4"/>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Support/startup files</a:t>
                      </a:r>
                    </a:p>
                    <a:p>
                      <a:pPr marL="0" marR="0" indent="0">
                        <a:spcBef>
                          <a:spcPts val="0"/>
                        </a:spcBef>
                        <a:spcAft>
                          <a:spcPts val="0"/>
                        </a:spcAft>
                        <a:buNone/>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CA" sz="1800" dirty="0">
                        <a:effectLst/>
                        <a:latin typeface="Times New Roman" panose="02020603050405020304" pitchFamily="18" charset="0"/>
                        <a:ea typeface="Times New Roman" panose="02020603050405020304" pitchFamily="18" charset="0"/>
                      </a:endParaRPr>
                    </a:p>
                    <a:p>
                      <a:pPr marL="45720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0001"/>
                  </a:ext>
                </a:extLst>
              </a:tr>
              <a:tr h="381724">
                <a:tc>
                  <a:txBody>
                    <a:bodyPr/>
                    <a:lstStyle/>
                    <a:p>
                      <a:pPr marL="0" marR="0" algn="ctr">
                        <a:spcBef>
                          <a:spcPts val="0"/>
                        </a:spcBef>
                        <a:spcAft>
                          <a:spcPts val="0"/>
                        </a:spcAft>
                      </a:pPr>
                      <a:r>
                        <a:rPr lang="en-US" sz="1600" b="1" dirty="0" smtClean="0">
                          <a:effectLst/>
                          <a:latin typeface="+mn-lt"/>
                          <a:ea typeface="Times New Roman" panose="02020603050405020304" pitchFamily="18" charset="0"/>
                        </a:rPr>
                        <a:t>17.</a:t>
                      </a:r>
                      <a:endParaRPr lang="en-US" sz="1600" b="1" dirty="0">
                        <a:effectLst/>
                        <a:latin typeface="+mn-lt"/>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smtClean="0">
                          <a:ln>
                            <a:noFill/>
                          </a:ln>
                          <a:solidFill>
                            <a:prstClr val="black"/>
                          </a:solidFill>
                          <a:effectLst/>
                          <a:uLnTx/>
                          <a:uFillTx/>
                          <a:latin typeface="+mn-lt"/>
                          <a:ea typeface="Times New Roman"/>
                          <a:cs typeface="+mn-cs"/>
                        </a:rPr>
                        <a:t>TRUE</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mn-cs"/>
                        </a:rPr>
                        <a:t> (a) or </a:t>
                      </a:r>
                      <a:r>
                        <a:rPr kumimoji="0" lang="en-US" sz="1600" b="1" i="0" u="none" strike="noStrike" kern="1200" cap="none" spc="0" normalizeH="0" baseline="0" noProof="0" dirty="0" smtClean="0">
                          <a:ln>
                            <a:noFill/>
                          </a:ln>
                          <a:solidFill>
                            <a:prstClr val="black"/>
                          </a:solidFill>
                          <a:effectLst/>
                          <a:uLnTx/>
                          <a:uFillTx/>
                          <a:latin typeface="+mn-lt"/>
                          <a:ea typeface="Times New Roman"/>
                          <a:cs typeface="+mn-cs"/>
                        </a:rPr>
                        <a:t>FALSE</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mn-cs"/>
                        </a:rPr>
                        <a:t> (b): Whenever any new object is instantiated, </a:t>
                      </a:r>
                      <a:r>
                        <a:rPr kumimoji="0" lang="en-US" sz="1600" b="0" i="0" u="none" strike="noStrike" kern="1200" cap="none" spc="0" normalizeH="0" baseline="0" noProof="0" dirty="0" smtClean="0">
                          <a:ln>
                            <a:noFill/>
                          </a:ln>
                          <a:solidFill>
                            <a:prstClr val="black"/>
                          </a:solidFill>
                          <a:effectLst/>
                          <a:uLnTx/>
                          <a:uFillTx/>
                          <a:latin typeface="Courier New"/>
                          <a:ea typeface="Times New Roman"/>
                          <a:cs typeface="+mn-cs"/>
                        </a:rPr>
                        <a:t>Object</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mn-cs"/>
                        </a:rPr>
                        <a:t>’s no-</a:t>
                      </a:r>
                      <a:r>
                        <a:rPr kumimoji="0" lang="en-US" sz="1600" b="0" i="0" u="none" strike="noStrike" kern="1200" cap="none" spc="0" normalizeH="0" baseline="0" noProof="0" dirty="0" err="1" smtClean="0">
                          <a:ln>
                            <a:noFill/>
                          </a:ln>
                          <a:solidFill>
                            <a:prstClr val="black"/>
                          </a:solidFill>
                          <a:effectLst/>
                          <a:uLnTx/>
                          <a:uFillTx/>
                          <a:latin typeface="+mn-lt"/>
                          <a:ea typeface="Times New Roman"/>
                          <a:cs typeface="+mn-cs"/>
                        </a:rPr>
                        <a:t>arg</a:t>
                      </a:r>
                      <a:r>
                        <a:rPr kumimoji="0" lang="en-US" sz="1600" b="0" i="0" u="none" strike="noStrike" kern="1200" cap="none" spc="0" normalizeH="0" baseline="0" noProof="0" dirty="0" smtClean="0">
                          <a:ln>
                            <a:noFill/>
                          </a:ln>
                          <a:solidFill>
                            <a:prstClr val="black"/>
                          </a:solidFill>
                          <a:effectLst/>
                          <a:uLnTx/>
                          <a:uFillTx/>
                          <a:latin typeface="+mn-lt"/>
                          <a:ea typeface="Times New Roman"/>
                          <a:cs typeface="+mn-cs"/>
                        </a:rPr>
                        <a:t> constructor will be loaded first, before any other constructors</a:t>
                      </a:r>
                      <a:endParaRPr kumimoji="0" lang="en-US" sz="1800" b="0" i="0" u="none" strike="noStrike" kern="1200" cap="none" spc="0" normalizeH="0" baseline="0" noProof="0" dirty="0" smtClean="0">
                        <a:ln>
                          <a:noFill/>
                        </a:ln>
                        <a:solidFill>
                          <a:prstClr val="black"/>
                        </a:solidFill>
                        <a:effectLst/>
                        <a:uLnTx/>
                        <a:uFillTx/>
                        <a:latin typeface="Times New Roman"/>
                        <a:ea typeface="Times New Roman"/>
                        <a:cs typeface="+mn-cs"/>
                      </a:endParaRPr>
                    </a:p>
                  </a:txBody>
                  <a:tcPr marL="68580" marR="68580"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4</a:t>
            </a:fld>
            <a:endParaRPr lang="en-CA"/>
          </a:p>
        </p:txBody>
      </p:sp>
      <p:sp>
        <p:nvSpPr>
          <p:cNvPr id="14" name="Oval 13"/>
          <p:cNvSpPr/>
          <p:nvPr/>
        </p:nvSpPr>
        <p:spPr>
          <a:xfrm>
            <a:off x="960383" y="191683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887235" y="405235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7" name="Oval 6"/>
          <p:cNvSpPr/>
          <p:nvPr/>
        </p:nvSpPr>
        <p:spPr>
          <a:xfrm>
            <a:off x="1387643" y="524123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114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2996001760"/>
              </p:ext>
            </p:extLst>
          </p:nvPr>
        </p:nvGraphicFramePr>
        <p:xfrm>
          <a:off x="442761" y="285233"/>
          <a:ext cx="8280920" cy="4518660"/>
        </p:xfrm>
        <a:graphic>
          <a:graphicData uri="http://schemas.openxmlformats.org/drawingml/2006/table">
            <a:tbl>
              <a:tblPr firstRow="1" firstCol="1" bandRow="1"/>
              <a:tblGrid>
                <a:gridCol w="449577">
                  <a:extLst>
                    <a:ext uri="{9D8B030D-6E8A-4147-A177-3AD203B41FA5}">
                      <a16:colId xmlns="" xmlns:a16="http://schemas.microsoft.com/office/drawing/2014/main" val="20000"/>
                    </a:ext>
                  </a:extLst>
                </a:gridCol>
                <a:gridCol w="7831343">
                  <a:extLst>
                    <a:ext uri="{9D8B030D-6E8A-4147-A177-3AD203B41FA5}">
                      <a16:colId xmlns="" xmlns:a16="http://schemas.microsoft.com/office/drawing/2014/main" val="20001"/>
                    </a:ext>
                  </a:extLst>
                </a:gridCol>
              </a:tblGrid>
              <a:tr h="564407">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18. </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mn-lt"/>
                          <a:ea typeface="Times New Roman"/>
                          <a:cs typeface="Courier New"/>
                        </a:rPr>
                        <a:t>TRUE</a:t>
                      </a:r>
                      <a:r>
                        <a:rPr lang="en-US" sz="1600" dirty="0" smtClean="0">
                          <a:effectLst/>
                          <a:latin typeface="+mn-lt"/>
                          <a:ea typeface="Times New Roman"/>
                          <a:cs typeface="Courier New"/>
                        </a:rPr>
                        <a:t> (a) or </a:t>
                      </a:r>
                      <a:r>
                        <a:rPr lang="en-US" sz="1600" b="1" dirty="0" smtClean="0">
                          <a:effectLst/>
                          <a:latin typeface="+mn-lt"/>
                          <a:ea typeface="Times New Roman"/>
                          <a:cs typeface="Courier New"/>
                        </a:rPr>
                        <a:t>FALSE</a:t>
                      </a:r>
                      <a:r>
                        <a:rPr lang="en-US" sz="1600" dirty="0" smtClean="0">
                          <a:effectLst/>
                          <a:latin typeface="+mn-lt"/>
                          <a:ea typeface="Times New Roman"/>
                          <a:cs typeface="Courier New"/>
                        </a:rPr>
                        <a:t> (b): A UML diagram can describe </a:t>
                      </a:r>
                      <a:r>
                        <a:rPr lang="en-US" sz="1600" i="1" dirty="0" smtClean="0">
                          <a:effectLst/>
                          <a:latin typeface="+mn-lt"/>
                          <a:ea typeface="Times New Roman"/>
                          <a:cs typeface="Courier New"/>
                        </a:rPr>
                        <a:t>is a</a:t>
                      </a:r>
                      <a:r>
                        <a:rPr lang="en-US" sz="1600" dirty="0" smtClean="0">
                          <a:effectLst/>
                          <a:latin typeface="+mn-lt"/>
                          <a:ea typeface="Times New Roman"/>
                          <a:cs typeface="Courier New"/>
                        </a:rPr>
                        <a:t> OR </a:t>
                      </a:r>
                      <a:r>
                        <a:rPr lang="en-US" sz="1600" i="1" dirty="0" smtClean="0">
                          <a:effectLst/>
                          <a:latin typeface="+mn-lt"/>
                          <a:ea typeface="Times New Roman"/>
                          <a:cs typeface="Courier New"/>
                        </a:rPr>
                        <a:t>has a</a:t>
                      </a:r>
                      <a:r>
                        <a:rPr lang="en-US" sz="1600" dirty="0" smtClean="0">
                          <a:effectLst/>
                          <a:latin typeface="+mn-lt"/>
                          <a:ea typeface="Times New Roman"/>
                          <a:cs typeface="Courier New"/>
                        </a:rPr>
                        <a:t> relationships, but never both at the same time.</a:t>
                      </a:r>
                      <a:endParaRPr lang="en-US" sz="1800" dirty="0" smtClean="0">
                        <a:effectLst/>
                        <a:latin typeface="Times New Roman"/>
                        <a:ea typeface="Times New Roman"/>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1711118676"/>
                  </a:ext>
                </a:extLst>
              </a:tr>
              <a:tr h="629167">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19.</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mn-lt"/>
                          <a:ea typeface="Times New Roman"/>
                        </a:rPr>
                        <a:t>Which </a:t>
                      </a:r>
                      <a:r>
                        <a:rPr lang="en-US" sz="1600" i="1" dirty="0" smtClean="0">
                          <a:effectLst/>
                          <a:latin typeface="+mn-lt"/>
                          <a:ea typeface="Times New Roman"/>
                        </a:rPr>
                        <a:t>one</a:t>
                      </a:r>
                      <a:r>
                        <a:rPr lang="en-US" sz="1600" dirty="0" smtClean="0">
                          <a:effectLst/>
                          <a:latin typeface="+mn-lt"/>
                          <a:ea typeface="Times New Roman"/>
                        </a:rPr>
                        <a:t> of the following is used to indicate that a particular method is to be run as part of a JUnit test?</a:t>
                      </a:r>
                      <a:endParaRPr lang="en-US" sz="1800" dirty="0" smtClean="0">
                        <a:effectLst/>
                        <a:latin typeface="Times New Roman"/>
                        <a:ea typeface="Times New Roman"/>
                      </a:endParaRPr>
                    </a:p>
                    <a:p>
                      <a:pPr marL="0" marR="0">
                        <a:spcBef>
                          <a:spcPts val="0"/>
                        </a:spcBef>
                        <a:spcAft>
                          <a:spcPts val="0"/>
                        </a:spcAft>
                      </a:pPr>
                      <a:r>
                        <a:rPr lang="en-US" sz="8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(a) </a:t>
                      </a:r>
                      <a:r>
                        <a:rPr lang="en-US" sz="1600" dirty="0" smtClean="0">
                          <a:effectLst/>
                          <a:latin typeface="Courier New"/>
                          <a:ea typeface="Times New Roman"/>
                        </a:rPr>
                        <a:t>@Test </a:t>
                      </a:r>
                      <a:r>
                        <a:rPr lang="en-US" sz="16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(b) In any project, choose:</a:t>
                      </a:r>
                      <a:endParaRPr lang="en-US" sz="1800" dirty="0" smtClean="0">
                        <a:effectLst/>
                        <a:latin typeface="Times New Roman"/>
                        <a:ea typeface="Times New Roman"/>
                      </a:endParaRPr>
                    </a:p>
                    <a:p>
                      <a:pPr marL="0" marR="0">
                        <a:spcBef>
                          <a:spcPts val="0"/>
                        </a:spcBef>
                        <a:spcAft>
                          <a:spcPts val="0"/>
                        </a:spcAft>
                      </a:pPr>
                      <a:r>
                        <a:rPr lang="en-US" sz="5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                                                            </a:t>
                      </a:r>
                      <a:r>
                        <a:rPr lang="en-US" sz="1200" dirty="0" smtClean="0">
                          <a:effectLst/>
                          <a:latin typeface="Consolas" panose="020B0609020204030204" pitchFamily="49" charset="0"/>
                          <a:ea typeface="Times New Roman"/>
                          <a:cs typeface="Consolas" panose="020B0609020204030204" pitchFamily="49" charset="0"/>
                        </a:rPr>
                        <a:t>Select </a:t>
                      </a:r>
                      <a:r>
                        <a:rPr lang="en-US" sz="1200" dirty="0" smtClean="0">
                          <a:effectLst/>
                          <a:latin typeface="Consolas"/>
                          <a:ea typeface="Times New Roman"/>
                          <a:cs typeface="Times New Roman"/>
                        </a:rPr>
                        <a:t>Project &gt;&gt; Generate </a:t>
                      </a:r>
                      <a:r>
                        <a:rPr lang="en-US" sz="1200" dirty="0" err="1" smtClean="0">
                          <a:effectLst/>
                          <a:latin typeface="Consolas"/>
                          <a:ea typeface="Times New Roman"/>
                          <a:cs typeface="Times New Roman"/>
                        </a:rPr>
                        <a:t>JavaDoc</a:t>
                      </a:r>
                      <a:r>
                        <a:rPr lang="en-US" sz="12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6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      from the menu and follow the instructions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(c) </a:t>
                      </a:r>
                      <a:r>
                        <a:rPr lang="en-US" sz="1600" dirty="0" err="1" smtClean="0">
                          <a:effectLst/>
                          <a:latin typeface="Courier New"/>
                          <a:ea typeface="Times New Roman"/>
                        </a:rPr>
                        <a:t>assertTrue</a:t>
                      </a:r>
                      <a:r>
                        <a:rPr lang="en-US" sz="1600" dirty="0" smtClean="0">
                          <a:effectLst/>
                          <a:latin typeface="Courier New"/>
                          <a:ea typeface="Times New Roman"/>
                        </a:rPr>
                        <a:t>()</a:t>
                      </a:r>
                      <a:r>
                        <a:rPr lang="en-US" sz="16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(d) </a:t>
                      </a:r>
                      <a:r>
                        <a:rPr lang="en-US" sz="1600" dirty="0" err="1" smtClean="0">
                          <a:effectLst/>
                          <a:latin typeface="Courier New"/>
                          <a:ea typeface="Times New Roman"/>
                        </a:rPr>
                        <a:t>assertFalse</a:t>
                      </a:r>
                      <a:r>
                        <a:rPr lang="en-US" sz="1600" dirty="0" smtClean="0">
                          <a:effectLst/>
                          <a:latin typeface="Courier New"/>
                          <a:ea typeface="Times New Roman"/>
                        </a:rPr>
                        <a:t>()</a:t>
                      </a:r>
                      <a:r>
                        <a:rPr lang="en-US" sz="1600" dirty="0" smtClean="0">
                          <a:effectLst/>
                          <a:latin typeface="+mn-lt"/>
                          <a:ea typeface="Times New Roman"/>
                        </a:rPr>
                        <a:t>                                   </a:t>
                      </a:r>
                      <a:endParaRPr lang="en-US" sz="1800" dirty="0" smtClean="0">
                        <a:effectLst/>
                        <a:latin typeface="Times New Roman"/>
                        <a:ea typeface="Times New Roman"/>
                      </a:endParaRPr>
                    </a:p>
                    <a:p>
                      <a:r>
                        <a:rPr lang="en-US" sz="1600" dirty="0" smtClean="0">
                          <a:effectLst/>
                          <a:latin typeface="+mn-lt"/>
                          <a:ea typeface="Times New Roman"/>
                          <a:cs typeface="Times New Roman"/>
                        </a:rPr>
                        <a:t>(e) none of the above </a:t>
                      </a:r>
                    </a:p>
                    <a:p>
                      <a:r>
                        <a:rPr lang="en-US" sz="1050" b="1"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 xmlns:a16="http://schemas.microsoft.com/office/drawing/2014/main" val="3199274384"/>
                  </a:ext>
                </a:extLst>
              </a:tr>
              <a:tr h="453377">
                <a:tc>
                  <a:txBody>
                    <a:bodyPr/>
                    <a:lstStyle/>
                    <a:p>
                      <a:pPr marL="0" marR="0" algn="ctr">
                        <a:spcBef>
                          <a:spcPts val="0"/>
                        </a:spcBef>
                        <a:spcAft>
                          <a:spcPts val="0"/>
                        </a:spcAft>
                      </a:pPr>
                      <a:r>
                        <a:rPr lang="en-CA" sz="1600" b="1" dirty="0" smtClean="0">
                          <a:effectLst/>
                          <a:latin typeface="+mn-lt"/>
                          <a:ea typeface="Times New Roman" panose="02020603050405020304" pitchFamily="18" charset="0"/>
                        </a:rPr>
                        <a:t>20</a:t>
                      </a:r>
                      <a:r>
                        <a:rPr lang="en-CA" sz="1600" dirty="0" smtClean="0">
                          <a:effectLst/>
                          <a:latin typeface="Times New Roman" panose="02020603050405020304" pitchFamily="18" charset="0"/>
                          <a:ea typeface="Times New Roman" panose="02020603050405020304" pitchFamily="18" charset="0"/>
                        </a:rPr>
                        <a:t>.</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spcBef>
                          <a:spcPts val="0"/>
                        </a:spcBef>
                        <a:spcAft>
                          <a:spcPts val="0"/>
                        </a:spcAft>
                        <a:buFont typeface="+mj-lt"/>
                        <a:buNone/>
                      </a:pPr>
                      <a:r>
                        <a:rPr lang="en-US" sz="1600" dirty="0" smtClean="0">
                          <a:effectLst/>
                          <a:latin typeface="+mn-lt"/>
                          <a:ea typeface="Times New Roman"/>
                        </a:rPr>
                        <a:t>Which one of the following Parent objects would you instantiate and load into the scene to structure</a:t>
                      </a:r>
                      <a:r>
                        <a:rPr lang="en-US" sz="1600" baseline="0" dirty="0" smtClean="0">
                          <a:effectLst/>
                          <a:latin typeface="+mn-lt"/>
                          <a:ea typeface="Times New Roman"/>
                        </a:rPr>
                        <a:t> it, i.e. layout the space to allow for buttons, text, etc. to be added</a:t>
                      </a:r>
                    </a:p>
                    <a:p>
                      <a:pPr marL="342900" marR="0" lvl="0" indent="-342900">
                        <a:spcBef>
                          <a:spcPts val="0"/>
                        </a:spcBef>
                        <a:spcAft>
                          <a:spcPts val="0"/>
                        </a:spcAft>
                        <a:buFont typeface="+mj-lt"/>
                        <a:buAutoNum type="alphaLcParenBoth"/>
                      </a:pPr>
                      <a:r>
                        <a:rPr lang="en-US" sz="1600" baseline="0" dirty="0" smtClean="0">
                          <a:effectLst/>
                          <a:latin typeface="+mn-lt"/>
                          <a:ea typeface="Times New Roman"/>
                        </a:rPr>
                        <a:t>a </a:t>
                      </a:r>
                      <a:r>
                        <a:rPr lang="en-US" sz="1600" baseline="0" dirty="0" smtClean="0">
                          <a:effectLst/>
                          <a:latin typeface="Courier New" panose="02070309020205020404" pitchFamily="49" charset="0"/>
                          <a:ea typeface="Times New Roman"/>
                          <a:cs typeface="Courier New" panose="02070309020205020404" pitchFamily="49" charset="0"/>
                        </a:rPr>
                        <a:t>Parent</a:t>
                      </a:r>
                      <a:r>
                        <a:rPr lang="en-US" sz="1600" baseline="0" dirty="0" smtClean="0">
                          <a:effectLst/>
                          <a:latin typeface="+mn-lt"/>
                          <a:ea typeface="Times New Roman"/>
                        </a:rPr>
                        <a:t> object                     (b) a </a:t>
                      </a:r>
                      <a:r>
                        <a:rPr lang="en-US" sz="1600" baseline="0" dirty="0" smtClean="0">
                          <a:effectLst/>
                          <a:latin typeface="Courier New" panose="02070309020205020404" pitchFamily="49" charset="0"/>
                          <a:ea typeface="Times New Roman"/>
                          <a:cs typeface="Courier New" panose="02070309020205020404" pitchFamily="49" charset="0"/>
                        </a:rPr>
                        <a:t>Pane</a:t>
                      </a:r>
                      <a:r>
                        <a:rPr lang="en-US" sz="1600" baseline="0" dirty="0" smtClean="0">
                          <a:effectLst/>
                          <a:latin typeface="+mn-lt"/>
                          <a:ea typeface="Times New Roman"/>
                        </a:rPr>
                        <a:t> object                            (c) a </a:t>
                      </a:r>
                      <a:r>
                        <a:rPr lang="en-US" sz="1600" baseline="0" dirty="0" smtClean="0">
                          <a:effectLst/>
                          <a:latin typeface="Courier New" panose="02070309020205020404" pitchFamily="49" charset="0"/>
                          <a:ea typeface="Times New Roman"/>
                          <a:cs typeface="Courier New" panose="02070309020205020404" pitchFamily="49" charset="0"/>
                        </a:rPr>
                        <a:t>Control</a:t>
                      </a:r>
                      <a:r>
                        <a:rPr lang="en-US" sz="1600" baseline="0" dirty="0" smtClean="0">
                          <a:effectLst/>
                          <a:latin typeface="+mn-lt"/>
                          <a:ea typeface="Times New Roman"/>
                        </a:rPr>
                        <a:t> object      </a:t>
                      </a:r>
                    </a:p>
                    <a:p>
                      <a:pPr marL="0" marR="0" lvl="0" indent="0">
                        <a:spcBef>
                          <a:spcPts val="0"/>
                        </a:spcBef>
                        <a:spcAft>
                          <a:spcPts val="0"/>
                        </a:spcAft>
                        <a:buFont typeface="+mj-lt"/>
                        <a:buNone/>
                      </a:pPr>
                      <a:r>
                        <a:rPr lang="en-US" sz="1600" baseline="0" dirty="0" smtClean="0">
                          <a:effectLst/>
                          <a:latin typeface="+mn-lt"/>
                          <a:ea typeface="Times New Roman"/>
                        </a:rPr>
                        <a:t>                        (d) a </a:t>
                      </a:r>
                      <a:r>
                        <a:rPr lang="en-US" sz="1600" baseline="0" dirty="0" smtClean="0">
                          <a:effectLst/>
                          <a:latin typeface="Courier New" panose="02070309020205020404" pitchFamily="49" charset="0"/>
                          <a:ea typeface="Times New Roman"/>
                          <a:cs typeface="Courier New" panose="02070309020205020404" pitchFamily="49" charset="0"/>
                        </a:rPr>
                        <a:t>Node</a:t>
                      </a:r>
                      <a:r>
                        <a:rPr lang="en-US" sz="1600" baseline="0" dirty="0" smtClean="0">
                          <a:effectLst/>
                          <a:latin typeface="+mn-lt"/>
                          <a:ea typeface="Times New Roman"/>
                        </a:rPr>
                        <a:t> object                          (e) none of the </a:t>
                      </a:r>
                      <a:r>
                        <a:rPr lang="en-US" sz="1600" baseline="0" dirty="0" smtClean="0">
                          <a:effectLst/>
                          <a:latin typeface="+mn-lt"/>
                          <a:ea typeface="Times New Roman"/>
                        </a:rPr>
                        <a:t>above</a:t>
                      </a:r>
                    </a:p>
                    <a:p>
                      <a:pPr marL="0" marR="0" lvl="0" indent="0">
                        <a:spcBef>
                          <a:spcPts val="0"/>
                        </a:spcBef>
                        <a:spcAft>
                          <a:spcPts val="0"/>
                        </a:spcAft>
                        <a:buFont typeface="+mj-lt"/>
                        <a:buNone/>
                      </a:pPr>
                      <a:endParaRPr lang="en-US" sz="1600" baseline="0" dirty="0" smtClean="0">
                        <a:effectLst/>
                        <a:latin typeface="+mn-lt"/>
                        <a:ea typeface="Times New Roman"/>
                      </a:endParaRPr>
                    </a:p>
                  </a:txBody>
                  <a:tcPr marL="68580" marR="68580"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5</a:t>
            </a:fld>
            <a:endParaRPr lang="en-CA"/>
          </a:p>
        </p:txBody>
      </p:sp>
      <p:sp>
        <p:nvSpPr>
          <p:cNvPr id="16" name="Oval 15"/>
          <p:cNvSpPr/>
          <p:nvPr/>
        </p:nvSpPr>
        <p:spPr>
          <a:xfrm>
            <a:off x="2407752" y="23593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889672" y="152185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9" name="Oval 18"/>
          <p:cNvSpPr/>
          <p:nvPr/>
        </p:nvSpPr>
        <p:spPr>
          <a:xfrm>
            <a:off x="3635896" y="4014707"/>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335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890949709"/>
              </p:ext>
            </p:extLst>
          </p:nvPr>
        </p:nvGraphicFramePr>
        <p:xfrm>
          <a:off x="442761" y="285233"/>
          <a:ext cx="8280920" cy="3815503"/>
        </p:xfrm>
        <a:graphic>
          <a:graphicData uri="http://schemas.openxmlformats.org/drawingml/2006/table">
            <a:tbl>
              <a:tblPr firstRow="1" firstCol="1" bandRow="1"/>
              <a:tblGrid>
                <a:gridCol w="449577">
                  <a:extLst>
                    <a:ext uri="{9D8B030D-6E8A-4147-A177-3AD203B41FA5}">
                      <a16:colId xmlns="" xmlns:a16="http://schemas.microsoft.com/office/drawing/2014/main" val="20000"/>
                    </a:ext>
                  </a:extLst>
                </a:gridCol>
                <a:gridCol w="7831343">
                  <a:extLst>
                    <a:ext uri="{9D8B030D-6E8A-4147-A177-3AD203B41FA5}">
                      <a16:colId xmlns="" xmlns:a16="http://schemas.microsoft.com/office/drawing/2014/main" val="20001"/>
                    </a:ext>
                  </a:extLst>
                </a:gridCol>
              </a:tblGrid>
              <a:tr h="767503">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21.</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smtClean="0">
                          <a:effectLst/>
                          <a:latin typeface="+mn-lt"/>
                          <a:ea typeface="Times New Roman"/>
                        </a:rPr>
                        <a:t>Which one of the following is </a:t>
                      </a:r>
                      <a:r>
                        <a:rPr lang="en-US" sz="1600" b="1" dirty="0" smtClean="0">
                          <a:effectLst/>
                          <a:latin typeface="+mn-lt"/>
                          <a:ea typeface="Times New Roman"/>
                        </a:rPr>
                        <a:t>TRUE</a:t>
                      </a:r>
                      <a:r>
                        <a:rPr lang="en-US" sz="1600" dirty="0" smtClean="0">
                          <a:effectLst/>
                          <a:latin typeface="+mn-lt"/>
                          <a:ea typeface="Times New Roman"/>
                        </a:rPr>
                        <a:t> of the role that the </a:t>
                      </a:r>
                      <a:r>
                        <a:rPr lang="en-US" sz="1600" dirty="0" err="1" smtClean="0">
                          <a:effectLst/>
                          <a:latin typeface="+mn-lt"/>
                          <a:ea typeface="Times New Roman"/>
                        </a:rPr>
                        <a:t>EventHandler</a:t>
                      </a:r>
                      <a:r>
                        <a:rPr lang="en-US" sz="1600" dirty="0" smtClean="0">
                          <a:effectLst/>
                          <a:latin typeface="+mn-lt"/>
                          <a:ea typeface="Times New Roman"/>
                        </a:rPr>
                        <a:t> object plays in dealing with user generated events, such a mouse click?</a:t>
                      </a:r>
                      <a:endParaRPr lang="en-US" sz="1800" dirty="0" smtClean="0">
                        <a:effectLst/>
                        <a:latin typeface="Times New Roman"/>
                        <a:ea typeface="Times New Roman"/>
                      </a:endParaRPr>
                    </a:p>
                    <a:p>
                      <a:pPr marL="0" marR="0">
                        <a:spcBef>
                          <a:spcPts val="0"/>
                        </a:spcBef>
                        <a:spcAft>
                          <a:spcPts val="0"/>
                        </a:spcAft>
                      </a:pPr>
                      <a:r>
                        <a:rPr lang="en-US" sz="1600" dirty="0" smtClean="0">
                          <a:effectLst/>
                          <a:latin typeface="+mn-lt"/>
                          <a:ea typeface="Times New Roman"/>
                        </a:rPr>
                        <a:t> </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rPr>
                        <a:t>it connects the event that happened with the code to be executed as a result</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rPr>
                        <a:t>it contains an abstract method that must be overridden by the class that implements it</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rPr>
                        <a:t>it encodes the event that occurred, which is passed to the code to be executed</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rPr>
                        <a:t>it is an abstract class that represents the node on which the event occurred</a:t>
                      </a:r>
                      <a:endParaRPr lang="en-US" sz="1800" dirty="0" smtClean="0">
                        <a:effectLst/>
                        <a:latin typeface="Times New Roman"/>
                        <a:ea typeface="Times New Roman"/>
                      </a:endParaRPr>
                    </a:p>
                    <a:p>
                      <a:pPr marL="342900" marR="0" lvl="0" indent="-342900">
                        <a:spcBef>
                          <a:spcPts val="0"/>
                        </a:spcBef>
                        <a:spcAft>
                          <a:spcPts val="0"/>
                        </a:spcAft>
                        <a:buFont typeface="+mj-lt"/>
                        <a:buAutoNum type="alphaLcParenBoth"/>
                      </a:pPr>
                      <a:r>
                        <a:rPr lang="en-US" sz="1600" dirty="0" smtClean="0">
                          <a:effectLst/>
                          <a:latin typeface="+mn-lt"/>
                          <a:ea typeface="Times New Roman"/>
                        </a:rPr>
                        <a:t>none of the above</a:t>
                      </a:r>
                    </a:p>
                    <a:p>
                      <a:pPr marL="342900" marR="0" lvl="0" indent="-342900">
                        <a:spcBef>
                          <a:spcPts val="0"/>
                        </a:spcBef>
                        <a:spcAft>
                          <a:spcPts val="0"/>
                        </a:spcAft>
                        <a:buFont typeface="+mj-lt"/>
                        <a:buAutoNum type="alphaLcParenBoth"/>
                      </a:pPr>
                      <a:endParaRPr lang="en-US" sz="1800" dirty="0">
                        <a:effectLst/>
                        <a:latin typeface="Times New Roman"/>
                        <a:ea typeface="Times New Roman"/>
                      </a:endParaRPr>
                    </a:p>
                  </a:txBody>
                  <a:tcPr marL="68580" marR="68580" marT="0" marB="0">
                    <a:lnL>
                      <a:noFill/>
                    </a:lnL>
                    <a:lnR>
                      <a:noFill/>
                    </a:lnR>
                    <a:lnT>
                      <a:noFill/>
                    </a:lnT>
                    <a:lnB>
                      <a:noFill/>
                    </a:lnB>
                  </a:tcPr>
                </a:tc>
                <a:extLst>
                  <a:ext uri="{0D108BD9-81ED-4DB2-BD59-A6C34878D82A}">
                    <a16:rowId xmlns="" xmlns:a16="http://schemas.microsoft.com/office/drawing/2014/main" val="10000"/>
                  </a:ext>
                </a:extLst>
              </a:tr>
              <a:tr h="767503">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22.</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smtClean="0">
                          <a:effectLst/>
                          <a:latin typeface="+mn-lt"/>
                          <a:ea typeface="Times New Roman"/>
                        </a:rPr>
                        <a:t>TRUE</a:t>
                      </a:r>
                      <a:r>
                        <a:rPr lang="en-US" sz="1600" baseline="0" dirty="0" smtClean="0">
                          <a:effectLst/>
                          <a:latin typeface="+mn-lt"/>
                          <a:ea typeface="Times New Roman"/>
                        </a:rPr>
                        <a:t> (a) or </a:t>
                      </a:r>
                      <a:r>
                        <a:rPr lang="en-US" sz="1600" b="1" baseline="0" dirty="0" smtClean="0">
                          <a:effectLst/>
                          <a:latin typeface="+mn-lt"/>
                          <a:ea typeface="Times New Roman"/>
                        </a:rPr>
                        <a:t>FALSE</a:t>
                      </a:r>
                      <a:r>
                        <a:rPr lang="en-US" sz="1600" baseline="0" dirty="0" smtClean="0">
                          <a:effectLst/>
                          <a:latin typeface="+mn-lt"/>
                          <a:ea typeface="Times New Roman"/>
                        </a:rPr>
                        <a:t> (b): the reference value of an object is passed to a method via the stack, rather than the </a:t>
                      </a:r>
                      <a:r>
                        <a:rPr lang="en-US" sz="1600" baseline="0" dirty="0" smtClean="0">
                          <a:effectLst/>
                          <a:latin typeface="+mn-lt"/>
                          <a:ea typeface="Times New Roman"/>
                        </a:rPr>
                        <a:t>heap</a:t>
                      </a:r>
                      <a:endParaRPr lang="en-US" sz="1800" dirty="0" smtClean="0">
                        <a:effectLst/>
                        <a:latin typeface="Times New Roman"/>
                        <a:ea typeface="Times New Roman"/>
                      </a:endParaRPr>
                    </a:p>
                    <a:p>
                      <a:pPr marL="0" marR="0">
                        <a:spcBef>
                          <a:spcPts val="0"/>
                        </a:spcBef>
                        <a:spcAft>
                          <a:spcPts val="0"/>
                        </a:spcAft>
                      </a:pPr>
                      <a:r>
                        <a:rPr lang="en-US" sz="800" dirty="0" smtClean="0">
                          <a:effectLst/>
                          <a:latin typeface="+mn-lt"/>
                          <a:ea typeface="Times New Roman"/>
                        </a:rPr>
                        <a:t> </a:t>
                      </a:r>
                      <a:endParaRPr lang="en-US" sz="1800" dirty="0" smtClean="0">
                        <a:effectLst/>
                        <a:latin typeface="Times New Roman"/>
                        <a:ea typeface="Times New Roman"/>
                      </a:endParaRPr>
                    </a:p>
                    <a:p>
                      <a:pPr marL="0" marR="0">
                        <a:spcBef>
                          <a:spcPts val="0"/>
                        </a:spcBef>
                        <a:spcAft>
                          <a:spcPts val="0"/>
                        </a:spcAft>
                      </a:pPr>
                      <a:r>
                        <a:rPr lang="en-US" sz="14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CA" sz="14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767503">
                <a:tc>
                  <a:txBody>
                    <a:bodyPr/>
                    <a:lstStyle/>
                    <a:p>
                      <a:pPr marL="0" marR="0" algn="ctr">
                        <a:spcBef>
                          <a:spcPts val="0"/>
                        </a:spcBef>
                        <a:spcAft>
                          <a:spcPts val="0"/>
                        </a:spcAft>
                      </a:pPr>
                      <a:r>
                        <a:rPr lang="en-US" sz="1600" b="1" dirty="0" smtClean="0">
                          <a:effectLst/>
                          <a:latin typeface="Calibri" panose="020F0502020204030204" pitchFamily="34" charset="0"/>
                          <a:ea typeface="Times New Roman" panose="02020603050405020304" pitchFamily="18" charset="0"/>
                          <a:cs typeface="Courier New" panose="02070309020205020404" pitchFamily="49" charset="0"/>
                        </a:rPr>
                        <a:t>23.</a:t>
                      </a:r>
                      <a:endParaRPr lang="en-CA" sz="16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b="1" dirty="0" smtClean="0">
                          <a:effectLst/>
                          <a:latin typeface="+mn-lt"/>
                          <a:ea typeface="Times New Roman"/>
                          <a:cs typeface="Times New Roman"/>
                        </a:rPr>
                        <a:t>TRUE</a:t>
                      </a:r>
                      <a:r>
                        <a:rPr lang="en-US" sz="1600" dirty="0" smtClean="0">
                          <a:effectLst/>
                          <a:latin typeface="+mn-lt"/>
                          <a:ea typeface="Times New Roman"/>
                          <a:cs typeface="Times New Roman"/>
                        </a:rPr>
                        <a:t> (a) or </a:t>
                      </a:r>
                      <a:r>
                        <a:rPr lang="en-US" sz="1600" b="1" dirty="0" smtClean="0">
                          <a:effectLst/>
                          <a:latin typeface="+mn-lt"/>
                          <a:ea typeface="Times New Roman"/>
                          <a:cs typeface="Times New Roman"/>
                        </a:rPr>
                        <a:t>FALSE</a:t>
                      </a:r>
                      <a:r>
                        <a:rPr lang="en-US" sz="1600" dirty="0" smtClean="0">
                          <a:effectLst/>
                          <a:latin typeface="+mn-lt"/>
                          <a:ea typeface="Times New Roman"/>
                          <a:cs typeface="Times New Roman"/>
                        </a:rPr>
                        <a:t> (b): </a:t>
                      </a:r>
                      <a:r>
                        <a:rPr lang="en-US" sz="1600" dirty="0" smtClean="0">
                          <a:effectLst/>
                          <a:latin typeface="+mn-lt"/>
                          <a:ea typeface="Times New Roman"/>
                          <a:cs typeface="Times New Roman"/>
                        </a:rPr>
                        <a:t>You cannot both </a:t>
                      </a:r>
                      <a:r>
                        <a:rPr lang="en-US" sz="1600" i="1" dirty="0" smtClean="0">
                          <a:effectLst/>
                          <a:latin typeface="+mn-lt"/>
                          <a:ea typeface="Times New Roman"/>
                          <a:cs typeface="Times New Roman"/>
                        </a:rPr>
                        <a:t>override</a:t>
                      </a:r>
                      <a:r>
                        <a:rPr lang="en-US" sz="1600" dirty="0" smtClean="0">
                          <a:effectLst/>
                          <a:latin typeface="+mn-lt"/>
                          <a:ea typeface="Times New Roman"/>
                          <a:cs typeface="Times New Roman"/>
                        </a:rPr>
                        <a:t> and </a:t>
                      </a:r>
                      <a:r>
                        <a:rPr lang="en-US" sz="1600" i="1" dirty="0" smtClean="0">
                          <a:effectLst/>
                          <a:latin typeface="+mn-lt"/>
                          <a:ea typeface="Times New Roman"/>
                          <a:cs typeface="Times New Roman"/>
                        </a:rPr>
                        <a:t>overload</a:t>
                      </a:r>
                      <a:r>
                        <a:rPr lang="en-US" sz="1600" baseline="0" dirty="0" smtClean="0">
                          <a:effectLst/>
                          <a:latin typeface="+mn-lt"/>
                          <a:ea typeface="Times New Roman"/>
                          <a:cs typeface="Times New Roman"/>
                        </a:rPr>
                        <a:t> a class’s methods</a:t>
                      </a:r>
                      <a:endParaRPr lang="en-US" sz="1600" dirty="0" smtClean="0">
                        <a:effectLst/>
                        <a:latin typeface="+mn-lt"/>
                        <a:ea typeface="Times New Roman"/>
                        <a:cs typeface="Times New Roman"/>
                      </a:endParaRPr>
                    </a:p>
                  </a:txBody>
                  <a:tcPr marL="68580" marR="68580"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6</a:t>
            </a:fld>
            <a:endParaRPr lang="en-CA"/>
          </a:p>
        </p:txBody>
      </p:sp>
      <p:sp>
        <p:nvSpPr>
          <p:cNvPr id="15" name="Oval 14"/>
          <p:cNvSpPr/>
          <p:nvPr/>
        </p:nvSpPr>
        <p:spPr>
          <a:xfrm>
            <a:off x="887235" y="1215789"/>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379584" y="246901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
        <p:nvSpPr>
          <p:cNvPr id="13" name="Oval 12"/>
          <p:cNvSpPr/>
          <p:nvPr/>
        </p:nvSpPr>
        <p:spPr>
          <a:xfrm>
            <a:off x="2435640" y="328498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244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2925" y="1192754"/>
            <a:ext cx="8053949" cy="4801314"/>
          </a:xfrm>
          <a:prstGeom prst="rect">
            <a:avLst/>
          </a:prstGeom>
        </p:spPr>
        <p:txBody>
          <a:bodyPr wrap="square">
            <a:spAutoFit/>
          </a:bodyPr>
          <a:lstStyle/>
          <a:p>
            <a:r>
              <a:rPr lang="en-US" sz="1600" b="1" dirty="0">
                <a:latin typeface="+mn-lt"/>
              </a:rPr>
              <a:t>24</a:t>
            </a:r>
            <a:r>
              <a:rPr lang="en-US" sz="1800" dirty="0">
                <a:latin typeface="+mn-lt"/>
              </a:rPr>
              <a:t>.  final classes cannot be </a:t>
            </a:r>
            <a:r>
              <a:rPr lang="en-US" sz="1800" dirty="0" smtClean="0">
                <a:latin typeface="+mn-lt"/>
              </a:rPr>
              <a:t>___________________, </a:t>
            </a:r>
            <a:r>
              <a:rPr lang="en-US" sz="1800" dirty="0">
                <a:latin typeface="+mn-lt"/>
              </a:rPr>
              <a:t>while final methods cannot be _________________.</a:t>
            </a:r>
          </a:p>
          <a:p>
            <a:endParaRPr lang="en-US" sz="1800" dirty="0">
              <a:latin typeface="+mn-lt"/>
            </a:endParaRPr>
          </a:p>
          <a:p>
            <a:pPr marL="342900" indent="-342900">
              <a:buAutoNum type="arabicPeriod" startAt="25"/>
            </a:pPr>
            <a:r>
              <a:rPr lang="en-US" sz="1800" dirty="0" smtClean="0">
                <a:latin typeface="+mn-lt"/>
              </a:rPr>
              <a:t>‘</a:t>
            </a:r>
            <a:r>
              <a:rPr lang="en-US" sz="1800" dirty="0">
                <a:latin typeface="+mn-lt"/>
              </a:rPr>
              <a:t>has a’ relationships are of two types: ______________________ and </a:t>
            </a:r>
            <a:r>
              <a:rPr lang="en-US" sz="1800" dirty="0" smtClean="0">
                <a:latin typeface="+mn-lt"/>
              </a:rPr>
              <a:t>________________________.</a:t>
            </a:r>
          </a:p>
          <a:p>
            <a:r>
              <a:rPr lang="en-US" sz="1800" dirty="0" smtClean="0">
                <a:latin typeface="+mn-lt"/>
              </a:rPr>
              <a:t>25(alt).  API stands for _____________________  ________________ interface</a:t>
            </a:r>
            <a:endParaRPr lang="en-US" sz="1800" dirty="0">
              <a:latin typeface="+mn-lt"/>
            </a:endParaRPr>
          </a:p>
          <a:p>
            <a:endParaRPr lang="en-US" sz="1800" dirty="0">
              <a:latin typeface="+mn-lt"/>
            </a:endParaRPr>
          </a:p>
          <a:p>
            <a:r>
              <a:rPr lang="en-US" sz="1600" b="1" dirty="0">
                <a:latin typeface="+mn-lt"/>
              </a:rPr>
              <a:t>26</a:t>
            </a:r>
            <a:r>
              <a:rPr lang="en-US" sz="1800" dirty="0">
                <a:latin typeface="+mn-lt"/>
              </a:rPr>
              <a:t>. When an inner class is not instantiated first into a named object, but instead is passed directly </a:t>
            </a:r>
            <a:r>
              <a:rPr lang="en-US" sz="1800" dirty="0" smtClean="0">
                <a:latin typeface="+mn-lt"/>
              </a:rPr>
              <a:t>into </a:t>
            </a:r>
            <a:r>
              <a:rPr lang="en-US" sz="1800" dirty="0">
                <a:latin typeface="+mn-lt"/>
              </a:rPr>
              <a:t>a method without an identifier, it is referred to as an _______________________ inner class</a:t>
            </a:r>
            <a:r>
              <a:rPr lang="en-US" sz="1800" dirty="0" smtClean="0">
                <a:latin typeface="+mn-lt"/>
              </a:rPr>
              <a:t>.</a:t>
            </a:r>
          </a:p>
          <a:p>
            <a:r>
              <a:rPr lang="en-US" sz="1600" b="1" dirty="0" smtClean="0">
                <a:latin typeface="+mn-lt"/>
              </a:rPr>
              <a:t>26(alt)</a:t>
            </a:r>
            <a:r>
              <a:rPr lang="en-US" sz="1800" dirty="0" smtClean="0">
                <a:latin typeface="+mn-lt"/>
              </a:rPr>
              <a:t>  When one class is located inside another, it is referred to as a(n) ______ class</a:t>
            </a:r>
            <a:endParaRPr lang="en-US" sz="1800" dirty="0" smtClean="0">
              <a:latin typeface="+mn-lt"/>
            </a:endParaRPr>
          </a:p>
          <a:p>
            <a:endParaRPr lang="en-US" sz="1800" dirty="0">
              <a:latin typeface="+mn-lt"/>
            </a:endParaRPr>
          </a:p>
          <a:p>
            <a:r>
              <a:rPr lang="en-US" sz="1600" b="1" dirty="0">
                <a:latin typeface="+mn-lt"/>
              </a:rPr>
              <a:t>27</a:t>
            </a:r>
            <a:r>
              <a:rPr lang="en-US" sz="1800" dirty="0">
                <a:latin typeface="+mn-lt"/>
              </a:rPr>
              <a:t>.  After an object has been instantiated, setting its value to _______________ will invoke garbage </a:t>
            </a:r>
            <a:r>
              <a:rPr lang="en-US" sz="1800" dirty="0" smtClean="0">
                <a:latin typeface="+mn-lt"/>
              </a:rPr>
              <a:t>collection </a:t>
            </a:r>
            <a:endParaRPr lang="en-US" sz="1800" dirty="0">
              <a:latin typeface="+mn-lt"/>
            </a:endParaRPr>
          </a:p>
          <a:p>
            <a:endParaRPr lang="en-US" sz="1800" dirty="0">
              <a:latin typeface="+mn-lt"/>
            </a:endParaRPr>
          </a:p>
          <a:p>
            <a:r>
              <a:rPr lang="en-US" sz="1600" b="1" dirty="0">
                <a:latin typeface="+mn-lt"/>
              </a:rPr>
              <a:t>28</a:t>
            </a:r>
            <a:r>
              <a:rPr lang="en-US" sz="1800" dirty="0">
                <a:latin typeface="+mn-lt"/>
              </a:rPr>
              <a:t>.  You can load a Button object into a Scene because a Button ‘is a’ Parent object.  This feature is </a:t>
            </a:r>
            <a:r>
              <a:rPr lang="en-US" sz="1800" dirty="0" smtClean="0">
                <a:latin typeface="+mn-lt"/>
              </a:rPr>
              <a:t>due </a:t>
            </a:r>
            <a:r>
              <a:rPr lang="en-US" sz="1800" dirty="0">
                <a:latin typeface="+mn-lt"/>
              </a:rPr>
              <a:t>to one of the four pillars of OOP, known as </a:t>
            </a:r>
            <a:r>
              <a:rPr lang="en-US" sz="1800" dirty="0" smtClean="0">
                <a:latin typeface="+mn-lt"/>
              </a:rPr>
              <a:t>_________________.</a:t>
            </a:r>
            <a:endParaRPr lang="en-US" sz="1800" dirty="0">
              <a:latin typeface="+mn-lt"/>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7</a:t>
            </a:fld>
            <a:endParaRPr lang="en-CA"/>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623807" y="230387"/>
            <a:ext cx="7920880" cy="1123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Part B: </a:t>
            </a:r>
            <a:r>
              <a:rPr kumimoji="0" lang="en-US" altLang="en-US" sz="18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Terminology – worth 1 mark each</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FILL IN THE SINGLE </a:t>
            </a:r>
            <a:r>
              <a:rPr kumimoji="0" lang="en-US" altLang="en-US" sz="14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BEST</a:t>
            </a: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ANSWER—ONE WORD OR SYMBOL IN THE EACH SPACE PROVIDED BELOW.</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USE ONE WORD ONLY IN EACH SPACE</a:t>
            </a:r>
            <a:r>
              <a:rPr kumimoji="0" lang="en-US" altLang="en-US" sz="16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DO NOT USE ACRONYMS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dirty="0">
              <a:latin typeface="Calibri" panose="020F0502020204030204" pitchFamily="34" charset="0"/>
              <a:ea typeface="Times New Roman" panose="02020603050405020304" pitchFamily="18" charset="0"/>
              <a:cs typeface="Calibri" panose="020F0502020204030204" pitchFamily="34" charset="0"/>
            </a:endParaRPr>
          </a:p>
        </p:txBody>
      </p:sp>
      <p:sp>
        <p:nvSpPr>
          <p:cNvPr id="15" name="TextBox 14"/>
          <p:cNvSpPr txBox="1"/>
          <p:nvPr/>
        </p:nvSpPr>
        <p:spPr>
          <a:xfrm>
            <a:off x="5308848" y="-344818"/>
            <a:ext cx="2304256" cy="400110"/>
          </a:xfrm>
          <a:prstGeom prst="rect">
            <a:avLst/>
          </a:prstGeom>
          <a:noFill/>
        </p:spPr>
        <p:txBody>
          <a:bodyPr wrap="square" rtlCol="0">
            <a:spAutoFit/>
          </a:bodyPr>
          <a:lstStyle/>
          <a:p>
            <a:pPr algn="ctr"/>
            <a:r>
              <a:rPr lang="en-US" sz="2000" i="1" dirty="0" smtClean="0"/>
              <a:t>final</a:t>
            </a:r>
            <a:endParaRPr lang="en-US" sz="2000" i="1" dirty="0"/>
          </a:p>
        </p:txBody>
      </p:sp>
      <p:sp>
        <p:nvSpPr>
          <p:cNvPr id="18" name="TextBox 17"/>
          <p:cNvSpPr txBox="1"/>
          <p:nvPr/>
        </p:nvSpPr>
        <p:spPr>
          <a:xfrm>
            <a:off x="4872367" y="1966260"/>
            <a:ext cx="2304256" cy="400110"/>
          </a:xfrm>
          <a:prstGeom prst="rect">
            <a:avLst/>
          </a:prstGeom>
          <a:noFill/>
        </p:spPr>
        <p:txBody>
          <a:bodyPr wrap="square" rtlCol="0">
            <a:spAutoFit/>
          </a:bodyPr>
          <a:lstStyle/>
          <a:p>
            <a:pPr algn="ctr"/>
            <a:r>
              <a:rPr lang="en-US" sz="2000" i="1" dirty="0" smtClean="0"/>
              <a:t>composition</a:t>
            </a:r>
            <a:endParaRPr lang="en-US" sz="2000" i="1" dirty="0"/>
          </a:p>
        </p:txBody>
      </p:sp>
      <p:sp>
        <p:nvSpPr>
          <p:cNvPr id="22" name="TextBox 21"/>
          <p:cNvSpPr txBox="1"/>
          <p:nvPr/>
        </p:nvSpPr>
        <p:spPr>
          <a:xfrm>
            <a:off x="1294576" y="3597080"/>
            <a:ext cx="1536576" cy="400110"/>
          </a:xfrm>
          <a:prstGeom prst="rect">
            <a:avLst/>
          </a:prstGeom>
          <a:noFill/>
        </p:spPr>
        <p:txBody>
          <a:bodyPr wrap="square" rtlCol="0">
            <a:spAutoFit/>
          </a:bodyPr>
          <a:lstStyle/>
          <a:p>
            <a:pPr algn="ctr"/>
            <a:r>
              <a:rPr lang="en-US" sz="2000" i="1" dirty="0" smtClean="0"/>
              <a:t>anonymous</a:t>
            </a:r>
            <a:endParaRPr lang="en-US" sz="2000" i="1" dirty="0"/>
          </a:p>
        </p:txBody>
      </p:sp>
      <p:sp>
        <p:nvSpPr>
          <p:cNvPr id="23" name="TextBox 22"/>
          <p:cNvSpPr txBox="1"/>
          <p:nvPr/>
        </p:nvSpPr>
        <p:spPr>
          <a:xfrm>
            <a:off x="6225454" y="4437112"/>
            <a:ext cx="2304256" cy="400110"/>
          </a:xfrm>
          <a:prstGeom prst="rect">
            <a:avLst/>
          </a:prstGeom>
          <a:noFill/>
        </p:spPr>
        <p:txBody>
          <a:bodyPr wrap="square" rtlCol="0">
            <a:spAutoFit/>
          </a:bodyPr>
          <a:lstStyle/>
          <a:p>
            <a:pPr algn="ctr"/>
            <a:r>
              <a:rPr lang="en-US" sz="2000" i="1" dirty="0" smtClean="0"/>
              <a:t>null</a:t>
            </a:r>
            <a:endParaRPr lang="en-US" sz="2000" i="1" dirty="0"/>
          </a:p>
        </p:txBody>
      </p:sp>
      <p:sp>
        <p:nvSpPr>
          <p:cNvPr id="26"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17" name="TextBox 16"/>
          <p:cNvSpPr txBox="1"/>
          <p:nvPr/>
        </p:nvSpPr>
        <p:spPr>
          <a:xfrm>
            <a:off x="712925" y="1419113"/>
            <a:ext cx="2304256" cy="400110"/>
          </a:xfrm>
          <a:prstGeom prst="rect">
            <a:avLst/>
          </a:prstGeom>
          <a:noFill/>
        </p:spPr>
        <p:txBody>
          <a:bodyPr wrap="square" rtlCol="0">
            <a:spAutoFit/>
          </a:bodyPr>
          <a:lstStyle/>
          <a:p>
            <a:pPr algn="ctr"/>
            <a:r>
              <a:rPr lang="en-US" sz="2000" i="1" dirty="0" smtClean="0"/>
              <a:t>overridden</a:t>
            </a:r>
            <a:endParaRPr lang="en-US" sz="2000" i="1" dirty="0"/>
          </a:p>
        </p:txBody>
      </p:sp>
      <p:sp>
        <p:nvSpPr>
          <p:cNvPr id="13" name="TextBox 12"/>
          <p:cNvSpPr txBox="1"/>
          <p:nvPr/>
        </p:nvSpPr>
        <p:spPr>
          <a:xfrm>
            <a:off x="3203848" y="1153716"/>
            <a:ext cx="2304256" cy="400110"/>
          </a:xfrm>
          <a:prstGeom prst="rect">
            <a:avLst/>
          </a:prstGeom>
          <a:noFill/>
        </p:spPr>
        <p:txBody>
          <a:bodyPr wrap="square" rtlCol="0">
            <a:spAutoFit/>
          </a:bodyPr>
          <a:lstStyle/>
          <a:p>
            <a:pPr algn="ctr"/>
            <a:r>
              <a:rPr lang="en-US" sz="2000" i="1" dirty="0" smtClean="0"/>
              <a:t>extended</a:t>
            </a:r>
            <a:endParaRPr lang="en-US" sz="2000" i="1" dirty="0"/>
          </a:p>
        </p:txBody>
      </p:sp>
      <p:sp>
        <p:nvSpPr>
          <p:cNvPr id="14" name="TextBox 13"/>
          <p:cNvSpPr txBox="1"/>
          <p:nvPr/>
        </p:nvSpPr>
        <p:spPr>
          <a:xfrm>
            <a:off x="910736" y="2257372"/>
            <a:ext cx="2304256" cy="400110"/>
          </a:xfrm>
          <a:prstGeom prst="rect">
            <a:avLst/>
          </a:prstGeom>
          <a:noFill/>
        </p:spPr>
        <p:txBody>
          <a:bodyPr wrap="square" rtlCol="0">
            <a:spAutoFit/>
          </a:bodyPr>
          <a:lstStyle/>
          <a:p>
            <a:pPr algn="ctr"/>
            <a:r>
              <a:rPr lang="en-US" sz="2000" i="1" dirty="0" smtClean="0"/>
              <a:t>aggregation</a:t>
            </a:r>
            <a:endParaRPr lang="en-US" sz="2000" i="1" dirty="0"/>
          </a:p>
        </p:txBody>
      </p:sp>
      <p:sp>
        <p:nvSpPr>
          <p:cNvPr id="20" name="TextBox 19"/>
          <p:cNvSpPr txBox="1"/>
          <p:nvPr/>
        </p:nvSpPr>
        <p:spPr>
          <a:xfrm>
            <a:off x="5897947" y="5545830"/>
            <a:ext cx="3087960" cy="400110"/>
          </a:xfrm>
          <a:prstGeom prst="rect">
            <a:avLst/>
          </a:prstGeom>
          <a:noFill/>
        </p:spPr>
        <p:txBody>
          <a:bodyPr wrap="square" rtlCol="0">
            <a:spAutoFit/>
          </a:bodyPr>
          <a:lstStyle/>
          <a:p>
            <a:pPr algn="ctr"/>
            <a:r>
              <a:rPr lang="en-US" sz="2000" i="1" dirty="0" smtClean="0"/>
              <a:t>polymorphism</a:t>
            </a:r>
            <a:endParaRPr lang="en-US" sz="2000" i="1" dirty="0"/>
          </a:p>
        </p:txBody>
      </p:sp>
      <p:grpSp>
        <p:nvGrpSpPr>
          <p:cNvPr id="3" name="Group 2"/>
          <p:cNvGrpSpPr/>
          <p:nvPr/>
        </p:nvGrpSpPr>
        <p:grpSpPr>
          <a:xfrm>
            <a:off x="2936206" y="2493523"/>
            <a:ext cx="4676898" cy="400110"/>
            <a:chOff x="2936206" y="2457427"/>
            <a:chExt cx="4676898" cy="400110"/>
          </a:xfrm>
        </p:grpSpPr>
        <p:sp>
          <p:nvSpPr>
            <p:cNvPr id="16" name="TextBox 15"/>
            <p:cNvSpPr txBox="1"/>
            <p:nvPr/>
          </p:nvSpPr>
          <p:spPr>
            <a:xfrm>
              <a:off x="5308848" y="2457427"/>
              <a:ext cx="2304256" cy="400110"/>
            </a:xfrm>
            <a:prstGeom prst="rect">
              <a:avLst/>
            </a:prstGeom>
            <a:noFill/>
          </p:spPr>
          <p:txBody>
            <a:bodyPr wrap="square" rtlCol="0">
              <a:spAutoFit/>
            </a:bodyPr>
            <a:lstStyle/>
            <a:p>
              <a:pPr algn="ctr"/>
              <a:r>
                <a:rPr lang="en-US" sz="2000" i="1" dirty="0" smtClean="0"/>
                <a:t>Program</a:t>
              </a:r>
              <a:endParaRPr lang="en-US" sz="2000" i="1" dirty="0"/>
            </a:p>
          </p:txBody>
        </p:sp>
        <p:sp>
          <p:nvSpPr>
            <p:cNvPr id="19" name="TextBox 18"/>
            <p:cNvSpPr txBox="1"/>
            <p:nvPr/>
          </p:nvSpPr>
          <p:spPr>
            <a:xfrm>
              <a:off x="2936206" y="2457427"/>
              <a:ext cx="2304256" cy="400110"/>
            </a:xfrm>
            <a:prstGeom prst="rect">
              <a:avLst/>
            </a:prstGeom>
            <a:noFill/>
          </p:spPr>
          <p:txBody>
            <a:bodyPr wrap="square" rtlCol="0">
              <a:spAutoFit/>
            </a:bodyPr>
            <a:lstStyle/>
            <a:p>
              <a:pPr algn="ctr"/>
              <a:r>
                <a:rPr lang="en-US" sz="2000" i="1" dirty="0" smtClean="0"/>
                <a:t>Application</a:t>
              </a:r>
              <a:endParaRPr lang="en-US" sz="2000" i="1" dirty="0"/>
            </a:p>
          </p:txBody>
        </p:sp>
      </p:grpSp>
      <p:sp>
        <p:nvSpPr>
          <p:cNvPr id="21" name="TextBox 20"/>
          <p:cNvSpPr txBox="1"/>
          <p:nvPr/>
        </p:nvSpPr>
        <p:spPr>
          <a:xfrm>
            <a:off x="6603397" y="3913602"/>
            <a:ext cx="2304256" cy="400110"/>
          </a:xfrm>
          <a:prstGeom prst="rect">
            <a:avLst/>
          </a:prstGeom>
          <a:noFill/>
        </p:spPr>
        <p:txBody>
          <a:bodyPr wrap="square" rtlCol="0">
            <a:spAutoFit/>
          </a:bodyPr>
          <a:lstStyle/>
          <a:p>
            <a:pPr algn="ctr"/>
            <a:r>
              <a:rPr lang="en-US" sz="2000" i="1" dirty="0" smtClean="0"/>
              <a:t>inner</a:t>
            </a:r>
            <a:endParaRPr lang="en-US" sz="2000" i="1" dirty="0"/>
          </a:p>
        </p:txBody>
      </p:sp>
    </p:spTree>
    <p:extLst>
      <p:ext uri="{BB962C8B-B14F-4D97-AF65-F5344CB8AC3E}">
        <p14:creationId xmlns:p14="http://schemas.microsoft.com/office/powerpoint/2010/main" val="5913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3" grpId="0"/>
      <p:bldP spid="17" grpId="0"/>
      <p:bldP spid="13" grpId="0"/>
      <p:bldP spid="14"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8</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611559" y="2971978"/>
            <a:ext cx="7935895" cy="2185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a:spcBef>
                <a:spcPts val="0"/>
              </a:spcBef>
              <a:spcAft>
                <a:spcPts val="0"/>
              </a:spcAft>
            </a:pPr>
            <a:endParaRPr lang="en-US" sz="1600" dirty="0" smtClean="0">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r>
              <a:rPr lang="en-US" sz="1200" dirty="0">
                <a:latin typeface="Calibri" panose="020F0502020204030204" pitchFamily="34" charset="0"/>
                <a:ea typeface="Times New Roman" panose="02020603050405020304" pitchFamily="18" charset="0"/>
                <a:cs typeface="Courier New" panose="02070309020205020404" pitchFamily="49" charset="0"/>
              </a:rPr>
              <a:t> </a:t>
            </a:r>
            <a:endParaRPr lang="en-CA" sz="1400" dirty="0">
              <a:ea typeface="Times New Roman" panose="02020603050405020304" pitchFamily="18" charset="0"/>
            </a:endParaRPr>
          </a:p>
          <a:p>
            <a:pPr lvl="1">
              <a:spcBef>
                <a:spcPts val="0"/>
              </a:spcBef>
              <a:spcAft>
                <a:spcPts val="0"/>
              </a:spcAft>
            </a:pPr>
            <a:r>
              <a:rPr lang="en-US" sz="2000" dirty="0" smtClean="0">
                <a:latin typeface="Courier New" panose="02070309020205020404" pitchFamily="49" charset="0"/>
                <a:ea typeface="Times New Roman" panose="02020603050405020304" pitchFamily="18" charset="0"/>
                <a:cs typeface="Courier New" panose="02070309020205020404" pitchFamily="49" charset="0"/>
              </a:rPr>
              <a:t>public final class </a:t>
            </a:r>
            <a:r>
              <a:rPr lang="en-US" sz="2000" dirty="0" smtClean="0">
                <a:latin typeface="Courier New" panose="02070309020205020404" pitchFamily="49" charset="0"/>
                <a:ea typeface="Times New Roman" panose="02020603050405020304" pitchFamily="18" charset="0"/>
                <a:cs typeface="Courier New" panose="02070309020205020404" pitchFamily="49" charset="0"/>
              </a:rPr>
              <a:t>System </a:t>
            </a:r>
            <a:r>
              <a:rPr lang="en-US" sz="2000" dirty="0" smtClean="0">
                <a:latin typeface="Courier New" panose="02070309020205020404" pitchFamily="49" charset="0"/>
                <a:ea typeface="Times New Roman" panose="02020603050405020304" pitchFamily="18" charset="0"/>
                <a:cs typeface="Courier New" panose="02070309020205020404" pitchFamily="49" charset="0"/>
              </a:rPr>
              <a:t>{</a:t>
            </a:r>
          </a:p>
          <a:p>
            <a:pPr lvl="1">
              <a:spcBef>
                <a:spcPts val="0"/>
              </a:spcBef>
              <a:spcAft>
                <a:spcPts val="0"/>
              </a:spcAft>
            </a:pPr>
            <a:r>
              <a:rPr lang="en-US" sz="2000" dirty="0">
                <a:latin typeface="Courier New" panose="02070309020205020404" pitchFamily="49" charset="0"/>
                <a:ea typeface="Times New Roman" panose="02020603050405020304" pitchFamily="18" charset="0"/>
                <a:cs typeface="Courier New" panose="02070309020205020404" pitchFamily="49" charset="0"/>
              </a:rPr>
              <a:t> </a:t>
            </a:r>
            <a:r>
              <a:rPr lang="en-US" sz="2000" dirty="0" smtClean="0">
                <a:latin typeface="Courier New" panose="02070309020205020404" pitchFamily="49" charset="0"/>
                <a:ea typeface="Times New Roman" panose="02020603050405020304" pitchFamily="18" charset="0"/>
                <a:cs typeface="Courier New" panose="02070309020205020404" pitchFamily="49" charset="0"/>
              </a:rPr>
              <a:t>  public static </a:t>
            </a:r>
            <a:r>
              <a:rPr lang="en-US" sz="2000" dirty="0" err="1" smtClean="0">
                <a:latin typeface="Courier New" panose="02070309020205020404" pitchFamily="49" charset="0"/>
                <a:ea typeface="Times New Roman" panose="02020603050405020304" pitchFamily="18" charset="0"/>
                <a:cs typeface="Courier New" panose="02070309020205020404" pitchFamily="49" charset="0"/>
              </a:rPr>
              <a:t>InputStream</a:t>
            </a:r>
            <a:r>
              <a:rPr lang="en-US" sz="2000" dirty="0" smtClean="0">
                <a:latin typeface="Courier New" panose="02070309020205020404" pitchFamily="49" charset="0"/>
                <a:ea typeface="Times New Roman" panose="02020603050405020304" pitchFamily="18" charset="0"/>
                <a:cs typeface="Courier New" panose="02070309020205020404" pitchFamily="49" charset="0"/>
              </a:rPr>
              <a:t> in;</a:t>
            </a:r>
            <a:endParaRPr lang="en-US" sz="2000" dirty="0" smtClean="0">
              <a:latin typeface="Courier New" panose="02070309020205020404" pitchFamily="49" charset="0"/>
              <a:ea typeface="Times New Roman" panose="02020603050405020304" pitchFamily="18" charset="0"/>
              <a:cs typeface="Courier New" panose="02070309020205020404" pitchFamily="49" charset="0"/>
            </a:endParaRPr>
          </a:p>
          <a:p>
            <a:pPr lvl="1">
              <a:spcBef>
                <a:spcPts val="0"/>
              </a:spcBef>
              <a:spcAft>
                <a:spcPts val="0"/>
              </a:spcAft>
            </a:pPr>
            <a:r>
              <a:rPr lang="en-US" sz="2000" dirty="0" smtClean="0">
                <a:latin typeface="Courier New" panose="02070309020205020404" pitchFamily="49" charset="0"/>
                <a:ea typeface="Times New Roman" panose="02020603050405020304" pitchFamily="18" charset="0"/>
                <a:cs typeface="Courier New" panose="02070309020205020404" pitchFamily="49" charset="0"/>
              </a:rPr>
              <a:t>}</a:t>
            </a:r>
          </a:p>
          <a:p>
            <a:pPr lvl="1">
              <a:spcBef>
                <a:spcPts val="0"/>
              </a:spcBef>
              <a:spcAft>
                <a:spcPts val="0"/>
              </a:spcAft>
            </a:pPr>
            <a:endParaRPr lang="en-US" sz="2000" dirty="0">
              <a:latin typeface="Courier New" panose="02070309020205020404" pitchFamily="49" charset="0"/>
              <a:ea typeface="Times New Roman" panose="02020603050405020304" pitchFamily="18" charset="0"/>
              <a:cs typeface="Courier New" panose="02070309020205020404" pitchFamily="49" charset="0"/>
            </a:endParaRPr>
          </a:p>
          <a:p>
            <a:pPr>
              <a:spcBef>
                <a:spcPts val="0"/>
              </a:spcBef>
              <a:spcAft>
                <a:spcPts val="0"/>
              </a:spcAft>
            </a:pPr>
            <a:r>
              <a:rPr lang="en-US" sz="1400" dirty="0" smtClean="0">
                <a:latin typeface="+mn-lt"/>
                <a:ea typeface="Times New Roman" panose="02020603050405020304" pitchFamily="18" charset="0"/>
                <a:cs typeface="Courier New" panose="02070309020205020404" pitchFamily="49" charset="0"/>
              </a:rPr>
              <a:t>Note: no marks lost for missing ‘final’ in the class header, </a:t>
            </a:r>
            <a:r>
              <a:rPr lang="en-US" sz="1400" dirty="0" smtClean="0">
                <a:latin typeface="+mn-lt"/>
                <a:ea typeface="Times New Roman" panose="02020603050405020304" pitchFamily="18" charset="0"/>
                <a:cs typeface="Courier New" panose="02070309020205020404" pitchFamily="49" charset="0"/>
              </a:rPr>
              <a:t>since</a:t>
            </a:r>
            <a:r>
              <a:rPr lang="en-US" sz="1400" dirty="0" smtClean="0">
                <a:latin typeface="+mn-lt"/>
                <a:ea typeface="Times New Roman" panose="02020603050405020304" pitchFamily="18" charset="0"/>
                <a:cs typeface="Courier New" panose="02070309020205020404" pitchFamily="49" charset="0"/>
              </a:rPr>
              <a:t>, while this is in the notes, it isn’t apparent from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System.in</a:t>
            </a:r>
            <a:r>
              <a:rPr lang="en-US" sz="1400" dirty="0" smtClean="0">
                <a:latin typeface="+mn-lt"/>
                <a:ea typeface="Times New Roman" panose="02020603050405020304" pitchFamily="18" charset="0"/>
                <a:cs typeface="Courier New" panose="02070309020205020404" pitchFamily="49" charset="0"/>
              </a:rPr>
              <a:t>.  </a:t>
            </a:r>
            <a:r>
              <a:rPr lang="en-US" sz="1400" dirty="0" smtClean="0">
                <a:latin typeface="+mn-lt"/>
                <a:ea typeface="Times New Roman" panose="02020603050405020304" pitchFamily="18" charset="0"/>
                <a:cs typeface="Courier New" panose="02070309020205020404" pitchFamily="49" charset="0"/>
              </a:rPr>
              <a:t>However, everything else is.</a:t>
            </a:r>
            <a:endParaRPr lang="en-CA" sz="1400" dirty="0">
              <a:latin typeface="+mn-lt"/>
              <a:ea typeface="Times New Roman" panose="02020603050405020304" pitchFamily="18" charset="0"/>
              <a:cs typeface="Courier New" panose="02070309020205020404" pitchFamily="49" charset="0"/>
            </a:endParaRPr>
          </a:p>
        </p:txBody>
      </p:sp>
      <p:sp>
        <p:nvSpPr>
          <p:cNvPr id="9" name="TextBox 8"/>
          <p:cNvSpPr txBox="1"/>
          <p:nvPr/>
        </p:nvSpPr>
        <p:spPr>
          <a:xfrm>
            <a:off x="683568" y="1628800"/>
            <a:ext cx="7416824" cy="1600438"/>
          </a:xfrm>
          <a:prstGeom prst="rect">
            <a:avLst/>
          </a:prstGeom>
          <a:solidFill>
            <a:schemeClr val="bg1"/>
          </a:solidFill>
        </p:spPr>
        <p:txBody>
          <a:bodyPr wrap="square" rtlCol="0">
            <a:spAutoFit/>
          </a:bodyPr>
          <a:lstStyle/>
          <a:p>
            <a:pPr marL="0" marR="0">
              <a:spcBef>
                <a:spcPts val="0"/>
              </a:spcBef>
              <a:spcAft>
                <a:spcPts val="0"/>
              </a:spcAft>
            </a:pPr>
            <a:r>
              <a:rPr lang="en-US" sz="1800" b="1" dirty="0">
                <a:latin typeface="Calibri" panose="020F0502020204030204" pitchFamily="34" charset="0"/>
                <a:ea typeface="Times New Roman" panose="02020603050405020304" pitchFamily="18" charset="0"/>
                <a:cs typeface="Times New Roman" panose="02020603050405020304" pitchFamily="18" charset="0"/>
              </a:rPr>
              <a:t>29.</a:t>
            </a:r>
            <a:r>
              <a:rPr lang="en-US" sz="1800" dirty="0">
                <a:latin typeface="Calibri" panose="020F0502020204030204" pitchFamily="34" charset="0"/>
                <a:ea typeface="Times New Roman" panose="02020603050405020304" pitchFamily="18" charset="0"/>
                <a:cs typeface="Times New Roman" panose="02020603050405020304" pitchFamily="18" charset="0"/>
              </a:rPr>
              <a:t> </a:t>
            </a:r>
            <a:r>
              <a:rPr lang="en-US" sz="1600" dirty="0">
                <a:latin typeface="Courier New"/>
                <a:ea typeface="Times New Roman"/>
              </a:rPr>
              <a:t>System.in </a:t>
            </a:r>
            <a:r>
              <a:rPr lang="en-US" sz="1600" dirty="0">
                <a:latin typeface="Calibri"/>
                <a:ea typeface="Times New Roman"/>
                <a:cs typeface="Times New Roman"/>
              </a:rPr>
              <a:t>is used by the </a:t>
            </a:r>
            <a:r>
              <a:rPr lang="en-US" sz="1600" dirty="0">
                <a:latin typeface="Courier New"/>
                <a:ea typeface="Times New Roman"/>
              </a:rPr>
              <a:t>Scanner</a:t>
            </a:r>
            <a:r>
              <a:rPr lang="en-US" sz="1600" dirty="0">
                <a:latin typeface="Calibri"/>
                <a:ea typeface="Times New Roman"/>
                <a:cs typeface="Times New Roman"/>
              </a:rPr>
              <a:t> class to indicate that input will be taken from the keyboard.   Inside the </a:t>
            </a:r>
            <a:r>
              <a:rPr lang="en-US" sz="1600" dirty="0">
                <a:latin typeface="Courier New"/>
                <a:ea typeface="Times New Roman"/>
              </a:rPr>
              <a:t>System</a:t>
            </a:r>
            <a:r>
              <a:rPr lang="en-US" sz="1600" dirty="0">
                <a:latin typeface="Calibri"/>
                <a:ea typeface="Times New Roman"/>
                <a:cs typeface="Times New Roman"/>
              </a:rPr>
              <a:t> class, </a:t>
            </a:r>
            <a:r>
              <a:rPr lang="en-US" sz="1600" dirty="0">
                <a:latin typeface="Courier New"/>
                <a:ea typeface="Times New Roman"/>
              </a:rPr>
              <a:t>in</a:t>
            </a:r>
            <a:r>
              <a:rPr lang="en-US" sz="1600" dirty="0">
                <a:latin typeface="Calibri"/>
                <a:ea typeface="Times New Roman"/>
                <a:cs typeface="Times New Roman"/>
              </a:rPr>
              <a:t> stores a value of type </a:t>
            </a:r>
            <a:r>
              <a:rPr lang="en-US" sz="1600" dirty="0" err="1">
                <a:latin typeface="Courier New"/>
                <a:ea typeface="Times New Roman"/>
              </a:rPr>
              <a:t>InputStream</a:t>
            </a:r>
            <a:r>
              <a:rPr lang="en-US" sz="1600" dirty="0">
                <a:latin typeface="Calibri"/>
                <a:ea typeface="Times New Roman"/>
                <a:cs typeface="Times New Roman"/>
              </a:rPr>
              <a:t>.  Given this information, along with information conveyed by the format of the  </a:t>
            </a:r>
            <a:r>
              <a:rPr lang="en-US" sz="1600" dirty="0">
                <a:latin typeface="Courier New"/>
                <a:ea typeface="Times New Roman"/>
              </a:rPr>
              <a:t>System.in</a:t>
            </a:r>
            <a:r>
              <a:rPr lang="en-US" sz="1600" dirty="0">
                <a:latin typeface="Calibri"/>
                <a:ea typeface="Times New Roman"/>
                <a:cs typeface="Times New Roman"/>
              </a:rPr>
              <a:t> object itself, write, in the space below (1) the declaration of the </a:t>
            </a:r>
            <a:r>
              <a:rPr lang="en-US" sz="1600" dirty="0">
                <a:latin typeface="Courier New"/>
                <a:ea typeface="Times New Roman"/>
              </a:rPr>
              <a:t>System</a:t>
            </a:r>
            <a:r>
              <a:rPr lang="en-US" sz="1600" dirty="0">
                <a:latin typeface="Calibri"/>
                <a:ea typeface="Times New Roman"/>
                <a:cs typeface="Times New Roman"/>
              </a:rPr>
              <a:t> class, and (2) the declaration of the </a:t>
            </a:r>
            <a:r>
              <a:rPr lang="en-US" sz="1600" dirty="0">
                <a:latin typeface="Courier New"/>
                <a:ea typeface="Times New Roman"/>
              </a:rPr>
              <a:t>in</a:t>
            </a:r>
            <a:r>
              <a:rPr lang="en-US" sz="1600" dirty="0">
                <a:latin typeface="Calibri"/>
                <a:ea typeface="Times New Roman"/>
                <a:cs typeface="Times New Roman"/>
              </a:rPr>
              <a:t> variable, as you would expect to see it written in inside that class.</a:t>
            </a:r>
            <a:endParaRPr lang="en-CA" sz="1800" dirty="0">
              <a:ea typeface="Times New Roman" panose="02020603050405020304" pitchFamily="18" charset="0"/>
            </a:endParaRPr>
          </a:p>
        </p:txBody>
      </p:sp>
      <p:sp>
        <p:nvSpPr>
          <p:cNvPr id="3" name="Rectangle 2"/>
          <p:cNvSpPr/>
          <p:nvPr/>
        </p:nvSpPr>
        <p:spPr>
          <a:xfrm>
            <a:off x="2293506" y="458339"/>
            <a:ext cx="4572000" cy="1354217"/>
          </a:xfrm>
          <a:prstGeom prst="rect">
            <a:avLst/>
          </a:prstGeom>
        </p:spPr>
        <p:txBody>
          <a:bodyPr>
            <a:spAutoFit/>
          </a:bodyPr>
          <a:lstStyle/>
          <a:p>
            <a:pPr marL="22860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Written Answers</a:t>
            </a:r>
            <a:endParaRPr lang="en-CA" sz="1200" dirty="0">
              <a:ea typeface="Times New Roman" panose="02020603050405020304" pitchFamily="18" charset="0"/>
            </a:endParaRPr>
          </a:p>
          <a:p>
            <a:pPr marL="0" marR="0">
              <a:spcBef>
                <a:spcPts val="0"/>
              </a:spcBef>
              <a:spcAft>
                <a:spcPts val="0"/>
              </a:spcAft>
            </a:pPr>
            <a:r>
              <a:rPr lang="en-US" sz="1100"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a:p>
            <a:pPr marL="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Short Written Answers – </a:t>
            </a:r>
            <a:r>
              <a:rPr lang="en-US" sz="1400" b="1" u="sng" dirty="0">
                <a:latin typeface="Calibri" panose="020F0502020204030204" pitchFamily="34" charset="0"/>
                <a:ea typeface="Times New Roman" panose="02020603050405020304" pitchFamily="18" charset="0"/>
                <a:cs typeface="Times New Roman" panose="02020603050405020304" pitchFamily="18" charset="0"/>
              </a:rPr>
              <a:t>ANSWER ANY 2 QUESTIONS OUT OF THE FOLLOWING 3: ONLY THE FIRST 2 QUESTIONS ANSWERED WILL BE MARKED</a:t>
            </a:r>
            <a:endParaRPr lang="en-CA" sz="1200" dirty="0">
              <a:ea typeface="Times New Roman" panose="02020603050405020304" pitchFamily="18" charset="0"/>
            </a:endParaRPr>
          </a:p>
          <a:p>
            <a:pPr marL="0" marR="0" algn="ctr">
              <a:spcBef>
                <a:spcPts val="0"/>
              </a:spcBef>
              <a:spcAft>
                <a:spcPts val="0"/>
              </a:spcAft>
            </a:pPr>
            <a:r>
              <a:rPr lang="en-US" sz="1100" b="1"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p:txBody>
      </p:sp>
    </p:spTree>
    <p:extLst>
      <p:ext uri="{BB962C8B-B14F-4D97-AF65-F5344CB8AC3E}">
        <p14:creationId xmlns:p14="http://schemas.microsoft.com/office/powerpoint/2010/main" val="912835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9</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181184" y="3225751"/>
            <a:ext cx="842159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1">
              <a:spcBef>
                <a:spcPts val="0"/>
              </a:spcBef>
              <a:spcAft>
                <a:spcPts val="0"/>
              </a:spcAft>
            </a:pPr>
            <a:r>
              <a:rPr lang="en-US" sz="1800" i="1" dirty="0" smtClean="0">
                <a:latin typeface="+mn-lt"/>
                <a:ea typeface="Times New Roman" panose="02020603050405020304" pitchFamily="18" charset="0"/>
                <a:cs typeface="Courier New" panose="02070309020205020404" pitchFamily="49" charset="0"/>
              </a:rPr>
              <a:t>A final class </a:t>
            </a:r>
            <a:r>
              <a:rPr lang="en-US" sz="1800" b="1" i="1" dirty="0" smtClean="0">
                <a:latin typeface="+mn-lt"/>
                <a:ea typeface="Times New Roman" panose="02020603050405020304" pitchFamily="18" charset="0"/>
                <a:cs typeface="Courier New" panose="02070309020205020404" pitchFamily="49" charset="0"/>
              </a:rPr>
              <a:t>cannot</a:t>
            </a:r>
            <a:r>
              <a:rPr lang="en-US" sz="1800" i="1" dirty="0" smtClean="0">
                <a:latin typeface="+mn-lt"/>
                <a:ea typeface="Times New Roman" panose="02020603050405020304" pitchFamily="18" charset="0"/>
                <a:cs typeface="Courier New" panose="02070309020205020404" pitchFamily="49" charset="0"/>
              </a:rPr>
              <a:t> be overridden, but any class that contains an abstract method must be abstract itself, and hence </a:t>
            </a:r>
            <a:r>
              <a:rPr lang="en-US" sz="1800" b="1" i="1" dirty="0" smtClean="0">
                <a:latin typeface="+mn-lt"/>
                <a:ea typeface="Times New Roman" panose="02020603050405020304" pitchFamily="18" charset="0"/>
                <a:cs typeface="Courier New" panose="02070309020205020404" pitchFamily="49" charset="0"/>
              </a:rPr>
              <a:t>must</a:t>
            </a:r>
            <a:r>
              <a:rPr lang="en-US" sz="1800" i="1" dirty="0" smtClean="0">
                <a:latin typeface="+mn-lt"/>
                <a:ea typeface="Times New Roman" panose="02020603050405020304" pitchFamily="18" charset="0"/>
                <a:cs typeface="Courier New" panose="02070309020205020404" pitchFamily="49" charset="0"/>
              </a:rPr>
              <a:t> be overridden to be of any use (since it must be instantiated to an object at some point.)</a:t>
            </a:r>
            <a:endParaRPr lang="en-CA" sz="1800" i="1" dirty="0">
              <a:latin typeface="+mn-lt"/>
              <a:ea typeface="Times New Roman" panose="02020603050405020304" pitchFamily="18" charset="0"/>
              <a:cs typeface="Courier New" panose="02070309020205020404" pitchFamily="49" charset="0"/>
            </a:endParaRPr>
          </a:p>
        </p:txBody>
      </p:sp>
      <p:sp>
        <p:nvSpPr>
          <p:cNvPr id="9" name="TextBox 8"/>
          <p:cNvSpPr txBox="1"/>
          <p:nvPr/>
        </p:nvSpPr>
        <p:spPr>
          <a:xfrm>
            <a:off x="683568" y="1929606"/>
            <a:ext cx="7416824" cy="646331"/>
          </a:xfrm>
          <a:prstGeom prst="rect">
            <a:avLst/>
          </a:prstGeom>
          <a:solidFill>
            <a:schemeClr val="bg1"/>
          </a:solidFill>
        </p:spPr>
        <p:txBody>
          <a:bodyPr wrap="square" rtlCol="0">
            <a:spAutoFit/>
          </a:bodyPr>
          <a:lstStyle/>
          <a:p>
            <a:pPr marL="0" marR="0">
              <a:spcBef>
                <a:spcPts val="0"/>
              </a:spcBef>
              <a:spcAft>
                <a:spcPts val="0"/>
              </a:spcAft>
            </a:pPr>
            <a:r>
              <a:rPr lang="en-US" sz="1800" b="1" dirty="0" smtClean="0">
                <a:latin typeface="Calibri" panose="020F0502020204030204" pitchFamily="34" charset="0"/>
                <a:ea typeface="Times New Roman" panose="02020603050405020304" pitchFamily="18" charset="0"/>
                <a:cs typeface="Times New Roman" panose="02020603050405020304" pitchFamily="18" charset="0"/>
              </a:rPr>
              <a:t>30.</a:t>
            </a:r>
            <a:r>
              <a:rPr lang="en-US" sz="1800" dirty="0" smtClean="0">
                <a:latin typeface="Calibri" panose="020F0502020204030204" pitchFamily="34" charset="0"/>
                <a:ea typeface="Times New Roman" panose="02020603050405020304" pitchFamily="18" charset="0"/>
                <a:cs typeface="Times New Roman" panose="02020603050405020304" pitchFamily="18" charset="0"/>
              </a:rPr>
              <a:t> </a:t>
            </a:r>
            <a:r>
              <a:rPr lang="en-US" sz="1800" dirty="0" smtClean="0">
                <a:latin typeface="Calibri" panose="020F0502020204030204" pitchFamily="34" charset="0"/>
                <a:ea typeface="Times New Roman" panose="02020603050405020304" pitchFamily="18" charset="0"/>
              </a:rPr>
              <a:t>Can an abstract method be declared in a final class?  Explain why or why not in one concise sentence in the space provided below</a:t>
            </a:r>
            <a:endParaRPr lang="en-CA" sz="2000" dirty="0">
              <a:ea typeface="Times New Roman" panose="02020603050405020304" pitchFamily="18" charset="0"/>
            </a:endParaRPr>
          </a:p>
        </p:txBody>
      </p:sp>
      <p:sp>
        <p:nvSpPr>
          <p:cNvPr id="3" name="Rectangle 2"/>
          <p:cNvSpPr/>
          <p:nvPr/>
        </p:nvSpPr>
        <p:spPr>
          <a:xfrm>
            <a:off x="2293506" y="458339"/>
            <a:ext cx="4572000" cy="1354217"/>
          </a:xfrm>
          <a:prstGeom prst="rect">
            <a:avLst/>
          </a:prstGeom>
        </p:spPr>
        <p:txBody>
          <a:bodyPr>
            <a:spAutoFit/>
          </a:bodyPr>
          <a:lstStyle/>
          <a:p>
            <a:pPr marL="22860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Written Answers</a:t>
            </a:r>
            <a:endParaRPr lang="en-CA" sz="1200" dirty="0">
              <a:ea typeface="Times New Roman" panose="02020603050405020304" pitchFamily="18" charset="0"/>
            </a:endParaRPr>
          </a:p>
          <a:p>
            <a:pPr marL="0" marR="0">
              <a:spcBef>
                <a:spcPts val="0"/>
              </a:spcBef>
              <a:spcAft>
                <a:spcPts val="0"/>
              </a:spcAft>
            </a:pPr>
            <a:r>
              <a:rPr lang="en-US" sz="1100"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a:p>
            <a:pPr marL="0" marR="0" algn="ctr">
              <a:spcBef>
                <a:spcPts val="0"/>
              </a:spcBef>
              <a:spcAft>
                <a:spcPts val="0"/>
              </a:spcAft>
            </a:pPr>
            <a:r>
              <a:rPr lang="en-US" sz="1600" b="1" u="sng" dirty="0">
                <a:latin typeface="Calibri" panose="020F0502020204030204" pitchFamily="34" charset="0"/>
                <a:ea typeface="Times New Roman" panose="02020603050405020304" pitchFamily="18" charset="0"/>
                <a:cs typeface="Times New Roman" panose="02020603050405020304" pitchFamily="18" charset="0"/>
              </a:rPr>
              <a:t>Part C: Short Written Answers – </a:t>
            </a:r>
            <a:r>
              <a:rPr lang="en-US" sz="1400" b="1" u="sng" dirty="0">
                <a:latin typeface="Calibri" panose="020F0502020204030204" pitchFamily="34" charset="0"/>
                <a:ea typeface="Times New Roman" panose="02020603050405020304" pitchFamily="18" charset="0"/>
                <a:cs typeface="Times New Roman" panose="02020603050405020304" pitchFamily="18" charset="0"/>
              </a:rPr>
              <a:t>ANSWER ANY 2 QUESTIONS OUT OF THE FOLLOWING 3: ONLY THE FIRST 2 QUESTIONS ANSWERED WILL BE MARKED</a:t>
            </a:r>
            <a:endParaRPr lang="en-CA" sz="1200" dirty="0">
              <a:ea typeface="Times New Roman" panose="02020603050405020304" pitchFamily="18" charset="0"/>
            </a:endParaRPr>
          </a:p>
          <a:p>
            <a:pPr marL="0" marR="0" algn="ctr">
              <a:spcBef>
                <a:spcPts val="0"/>
              </a:spcBef>
              <a:spcAft>
                <a:spcPts val="0"/>
              </a:spcAft>
            </a:pPr>
            <a:r>
              <a:rPr lang="en-US" sz="1100" b="1" dirty="0">
                <a:latin typeface="Calibri" panose="020F0502020204030204" pitchFamily="34" charset="0"/>
                <a:ea typeface="Times New Roman" panose="02020603050405020304" pitchFamily="18" charset="0"/>
                <a:cs typeface="Times New Roman" panose="02020603050405020304" pitchFamily="18" charset="0"/>
              </a:rPr>
              <a:t> </a:t>
            </a:r>
            <a:endParaRPr lang="en-CA" sz="1200" dirty="0">
              <a:ea typeface="Times New Roman" panose="02020603050405020304" pitchFamily="18" charset="0"/>
            </a:endParaRPr>
          </a:p>
        </p:txBody>
      </p:sp>
    </p:spTree>
    <p:extLst>
      <p:ext uri="{BB962C8B-B14F-4D97-AF65-F5344CB8AC3E}">
        <p14:creationId xmlns:p14="http://schemas.microsoft.com/office/powerpoint/2010/main" val="330136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10</a:t>
            </a:fld>
            <a:endParaRPr lang="en-CA"/>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8" name="Rectangle 12"/>
          <p:cNvSpPr>
            <a:spLocks noChangeArrowheads="1"/>
          </p:cNvSpPr>
          <p:nvPr/>
        </p:nvSpPr>
        <p:spPr bwMode="auto">
          <a:xfrm>
            <a:off x="467544" y="491480"/>
            <a:ext cx="8208912"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spcBef>
                <a:spcPts val="0"/>
              </a:spcBef>
              <a:spcAft>
                <a:spcPts val="0"/>
              </a:spcAft>
            </a:pPr>
            <a:r>
              <a:rPr lang="en-US" sz="1600" b="1" dirty="0" smtClean="0">
                <a:latin typeface="Calibri" panose="020F0502020204030204" pitchFamily="34" charset="0"/>
                <a:ea typeface="Times New Roman" panose="02020603050405020304" pitchFamily="18" charset="0"/>
                <a:cs typeface="Times New Roman" panose="02020603050405020304" pitchFamily="18" charset="0"/>
              </a:rPr>
              <a:t>31</a:t>
            </a:r>
            <a:r>
              <a:rPr lang="en-US" sz="1800" dirty="0" smtClean="0">
                <a:latin typeface="Calibri" panose="020F0502020204030204" pitchFamily="34" charset="0"/>
                <a:ea typeface="Times New Roman" panose="02020603050405020304" pitchFamily="18" charset="0"/>
                <a:cs typeface="Times New Roman" panose="02020603050405020304" pitchFamily="18" charset="0"/>
              </a:rPr>
              <a:t>.</a:t>
            </a:r>
            <a:r>
              <a:rPr lang="en-US" sz="1200" dirty="0" smtClean="0">
                <a:latin typeface="Calibri" panose="020F0502020204030204" pitchFamily="34" charset="0"/>
                <a:ea typeface="Times New Roman" panose="02020603050405020304" pitchFamily="18" charset="0"/>
                <a:cs typeface="Times New Roman" panose="02020603050405020304" pitchFamily="18" charset="0"/>
              </a:rPr>
              <a:t> </a:t>
            </a:r>
            <a:r>
              <a:rPr lang="en-US" sz="1600" dirty="0">
                <a:latin typeface="Calibri"/>
                <a:ea typeface="Times New Roman"/>
                <a:cs typeface="Times New Roman"/>
              </a:rPr>
              <a:t>A company called </a:t>
            </a:r>
            <a:r>
              <a:rPr lang="en-US" sz="1600" dirty="0" err="1">
                <a:latin typeface="Calibri"/>
                <a:ea typeface="Times New Roman"/>
                <a:cs typeface="Times New Roman"/>
              </a:rPr>
              <a:t>PetShowsRUs</a:t>
            </a:r>
            <a:r>
              <a:rPr lang="en-US" sz="1600" dirty="0">
                <a:latin typeface="Calibri"/>
                <a:ea typeface="Times New Roman"/>
                <a:cs typeface="Times New Roman"/>
              </a:rPr>
              <a:t> helps charity groups organize one-time pet shows featuring specialized breeds of dogs and cats.  The software company you work for is required to write Java code that models the relationship between </a:t>
            </a:r>
            <a:r>
              <a:rPr lang="en-US" sz="1600" dirty="0" err="1">
                <a:latin typeface="Calibri"/>
                <a:ea typeface="Times New Roman"/>
                <a:cs typeface="Times New Roman"/>
              </a:rPr>
              <a:t>PetShowsRUs</a:t>
            </a:r>
            <a:r>
              <a:rPr lang="en-US" sz="1600" dirty="0">
                <a:latin typeface="Calibri"/>
                <a:ea typeface="Times New Roman"/>
                <a:cs typeface="Times New Roman"/>
              </a:rPr>
              <a:t>, its charities, the </a:t>
            </a:r>
            <a:r>
              <a:rPr lang="en-US" sz="1600" dirty="0" err="1">
                <a:latin typeface="Calibri"/>
                <a:ea typeface="Times New Roman"/>
                <a:cs typeface="Times New Roman"/>
              </a:rPr>
              <a:t>PetShows</a:t>
            </a:r>
            <a:r>
              <a:rPr lang="en-US" sz="1600" dirty="0">
                <a:latin typeface="Calibri"/>
                <a:ea typeface="Times New Roman"/>
                <a:cs typeface="Times New Roman"/>
              </a:rPr>
              <a:t> it produces, and the animals it features.  Given the following UML classes (and </a:t>
            </a:r>
            <a:r>
              <a:rPr lang="en-US" sz="1600" i="1" dirty="0">
                <a:latin typeface="Calibri"/>
                <a:ea typeface="Times New Roman"/>
                <a:cs typeface="Times New Roman"/>
              </a:rPr>
              <a:t>only</a:t>
            </a:r>
            <a:r>
              <a:rPr lang="en-US" sz="1600" dirty="0">
                <a:latin typeface="Calibri"/>
                <a:ea typeface="Times New Roman"/>
                <a:cs typeface="Times New Roman"/>
              </a:rPr>
              <a:t> the classes provided), use proper UML notation to indicate the relationships between these classes (i.e.as  aggregation, composition, inheritance and association).  (Note: Poodles, Greyhounds, and Dachshunds are special breeds of dog</a:t>
            </a:r>
            <a:r>
              <a:rPr lang="en-US" sz="1600" dirty="0" smtClean="0">
                <a:latin typeface="Calibri"/>
                <a:ea typeface="Times New Roman"/>
                <a:cs typeface="Times New Roman"/>
              </a:rPr>
              <a:t>.)</a:t>
            </a:r>
          </a:p>
          <a:p>
            <a:pPr marR="0" lvl="0">
              <a:spcBef>
                <a:spcPts val="0"/>
              </a:spcBef>
              <a:spcAft>
                <a:spcPts val="0"/>
              </a:spcAft>
            </a:pPr>
            <a:endParaRPr lang="en-US" sz="1600" dirty="0">
              <a:latin typeface="Calibri"/>
              <a:ea typeface="Times New Roman" panose="02020603050405020304" pitchFamily="18" charset="0"/>
              <a:cs typeface="Times New Roman"/>
            </a:endParaRPr>
          </a:p>
        </p:txBody>
      </p:sp>
      <p:grpSp>
        <p:nvGrpSpPr>
          <p:cNvPr id="38" name="Group 37"/>
          <p:cNvGrpSpPr/>
          <p:nvPr/>
        </p:nvGrpSpPr>
        <p:grpSpPr>
          <a:xfrm>
            <a:off x="467544" y="2367263"/>
            <a:ext cx="8208912" cy="3149969"/>
            <a:chOff x="467544" y="2367263"/>
            <a:chExt cx="8208912" cy="3149969"/>
          </a:xfrm>
        </p:grpSpPr>
        <p:grpSp>
          <p:nvGrpSpPr>
            <p:cNvPr id="36" name="Group 35"/>
            <p:cNvGrpSpPr/>
            <p:nvPr/>
          </p:nvGrpSpPr>
          <p:grpSpPr>
            <a:xfrm>
              <a:off x="1331640" y="3127727"/>
              <a:ext cx="6105525" cy="2389505"/>
              <a:chOff x="1331640" y="3127727"/>
              <a:chExt cx="6105525" cy="2389505"/>
            </a:xfrm>
          </p:grpSpPr>
          <p:sp>
            <p:nvSpPr>
              <p:cNvPr id="20" name="Text Box 2"/>
              <p:cNvSpPr txBox="1">
                <a:spLocks noChangeArrowheads="1"/>
              </p:cNvSpPr>
              <p:nvPr/>
            </p:nvSpPr>
            <p:spPr bwMode="auto">
              <a:xfrm>
                <a:off x="4913040" y="3127727"/>
                <a:ext cx="2284730"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i="1">
                    <a:effectLst/>
                    <a:latin typeface="Calibri"/>
                    <a:ea typeface="Times New Roman"/>
                  </a:rPr>
                  <a:t>Animal</a:t>
                </a:r>
                <a:endParaRPr lang="en-US" sz="1200">
                  <a:effectLst/>
                  <a:latin typeface="Times New Roman"/>
                  <a:ea typeface="Times New Roman"/>
                </a:endParaRPr>
              </a:p>
            </p:txBody>
          </p:sp>
          <p:sp>
            <p:nvSpPr>
              <p:cNvPr id="21" name="Text Box 2"/>
              <p:cNvSpPr txBox="1">
                <a:spLocks noChangeArrowheads="1"/>
              </p:cNvSpPr>
              <p:nvPr/>
            </p:nvSpPr>
            <p:spPr bwMode="auto">
              <a:xfrm>
                <a:off x="6160815" y="4134202"/>
                <a:ext cx="1104900"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i="1">
                    <a:effectLst/>
                    <a:latin typeface="Calibri"/>
                    <a:ea typeface="Times New Roman"/>
                  </a:rPr>
                  <a:t>Dog</a:t>
                </a:r>
                <a:endParaRPr lang="en-US" sz="1200">
                  <a:effectLst/>
                  <a:latin typeface="Times New Roman"/>
                  <a:ea typeface="Times New Roman"/>
                </a:endParaRPr>
              </a:p>
            </p:txBody>
          </p:sp>
          <p:sp>
            <p:nvSpPr>
              <p:cNvPr id="22" name="Text Box 2"/>
              <p:cNvSpPr txBox="1">
                <a:spLocks noChangeArrowheads="1"/>
              </p:cNvSpPr>
              <p:nvPr/>
            </p:nvSpPr>
            <p:spPr bwMode="auto">
              <a:xfrm>
                <a:off x="4131990" y="4134202"/>
                <a:ext cx="1104900"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i="1">
                    <a:effectLst/>
                    <a:latin typeface="Calibri"/>
                    <a:ea typeface="Times New Roman"/>
                  </a:rPr>
                  <a:t>Cat</a:t>
                </a:r>
                <a:endParaRPr lang="en-US" sz="1200">
                  <a:effectLst/>
                  <a:latin typeface="Times New Roman"/>
                  <a:ea typeface="Times New Roman"/>
                </a:endParaRPr>
              </a:p>
            </p:txBody>
          </p:sp>
          <p:sp>
            <p:nvSpPr>
              <p:cNvPr id="23" name="Text Box 2"/>
              <p:cNvSpPr txBox="1">
                <a:spLocks noChangeArrowheads="1"/>
              </p:cNvSpPr>
              <p:nvPr/>
            </p:nvSpPr>
            <p:spPr bwMode="auto">
              <a:xfrm>
                <a:off x="4131990" y="5229577"/>
                <a:ext cx="962025"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Poodle</a:t>
                </a:r>
                <a:endParaRPr lang="en-US" sz="1200">
                  <a:effectLst/>
                  <a:latin typeface="Times New Roman"/>
                  <a:ea typeface="Times New Roman"/>
                </a:endParaRPr>
              </a:p>
            </p:txBody>
          </p:sp>
          <p:sp>
            <p:nvSpPr>
              <p:cNvPr id="24" name="Text Box 2"/>
              <p:cNvSpPr txBox="1">
                <a:spLocks noChangeArrowheads="1"/>
              </p:cNvSpPr>
              <p:nvPr/>
            </p:nvSpPr>
            <p:spPr bwMode="auto">
              <a:xfrm>
                <a:off x="5313090" y="5229577"/>
                <a:ext cx="1028700"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Greyhound</a:t>
                </a:r>
                <a:endParaRPr lang="en-US" sz="1200">
                  <a:effectLst/>
                  <a:latin typeface="Times New Roman"/>
                  <a:ea typeface="Times New Roman"/>
                </a:endParaRPr>
              </a:p>
            </p:txBody>
          </p:sp>
          <p:sp>
            <p:nvSpPr>
              <p:cNvPr id="25" name="Text Box 2"/>
              <p:cNvSpPr txBox="1">
                <a:spLocks noChangeArrowheads="1"/>
              </p:cNvSpPr>
              <p:nvPr/>
            </p:nvSpPr>
            <p:spPr bwMode="auto">
              <a:xfrm>
                <a:off x="6475140" y="5230212"/>
                <a:ext cx="962025"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Dachshund</a:t>
                </a:r>
                <a:endParaRPr lang="en-US" sz="1200">
                  <a:effectLst/>
                  <a:latin typeface="Times New Roman"/>
                  <a:ea typeface="Times New Roman"/>
                </a:endParaRPr>
              </a:p>
            </p:txBody>
          </p:sp>
          <p:sp>
            <p:nvSpPr>
              <p:cNvPr id="26" name="Text Box 2"/>
              <p:cNvSpPr txBox="1">
                <a:spLocks noChangeArrowheads="1"/>
              </p:cNvSpPr>
              <p:nvPr/>
            </p:nvSpPr>
            <p:spPr bwMode="auto">
              <a:xfrm>
                <a:off x="1922190" y="3146142"/>
                <a:ext cx="2352675"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PetShowsRUs</a:t>
                </a:r>
                <a:endParaRPr lang="en-US" sz="1200">
                  <a:effectLst/>
                  <a:latin typeface="Times New Roman"/>
                  <a:ea typeface="Times New Roman"/>
                </a:endParaRPr>
              </a:p>
            </p:txBody>
          </p:sp>
          <p:sp>
            <p:nvSpPr>
              <p:cNvPr id="27" name="Text Box 2"/>
              <p:cNvSpPr txBox="1">
                <a:spLocks noChangeArrowheads="1"/>
              </p:cNvSpPr>
              <p:nvPr/>
            </p:nvSpPr>
            <p:spPr bwMode="auto">
              <a:xfrm>
                <a:off x="1331640" y="5231482"/>
                <a:ext cx="2284730"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PetShows</a:t>
                </a:r>
                <a:endParaRPr lang="en-US" sz="1200">
                  <a:effectLst/>
                  <a:latin typeface="Times New Roman"/>
                  <a:ea typeface="Times New Roman"/>
                </a:endParaRPr>
              </a:p>
            </p:txBody>
          </p:sp>
          <p:sp>
            <p:nvSpPr>
              <p:cNvPr id="28" name="Text Box 2"/>
              <p:cNvSpPr txBox="1">
                <a:spLocks noChangeArrowheads="1"/>
              </p:cNvSpPr>
              <p:nvPr/>
            </p:nvSpPr>
            <p:spPr bwMode="auto">
              <a:xfrm>
                <a:off x="1436415" y="4050382"/>
                <a:ext cx="1381125" cy="285750"/>
              </a:xfrm>
              <a:prstGeom prst="rect">
                <a:avLst/>
              </a:prstGeom>
              <a:solidFill>
                <a:schemeClr val="bg1">
                  <a:lumMod val="9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Calibri"/>
                    <a:ea typeface="Times New Roman"/>
                  </a:rPr>
                  <a:t>CharityGroup</a:t>
                </a:r>
                <a:endParaRPr lang="en-US" sz="1200">
                  <a:effectLst/>
                  <a:latin typeface="Times New Roman"/>
                  <a:ea typeface="Times New Roman"/>
                </a:endParaRPr>
              </a:p>
            </p:txBody>
          </p:sp>
          <p:sp>
            <p:nvSpPr>
              <p:cNvPr id="2" name="Isosceles Triangle 1"/>
              <p:cNvSpPr/>
              <p:nvPr/>
            </p:nvSpPr>
            <p:spPr>
              <a:xfrm>
                <a:off x="5724128" y="3413477"/>
                <a:ext cx="216024" cy="159539"/>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p:cNvSpPr/>
              <p:nvPr/>
            </p:nvSpPr>
            <p:spPr>
              <a:xfrm>
                <a:off x="6605253" y="4419952"/>
                <a:ext cx="216024" cy="159539"/>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p:cNvCxnSpPr>
                <a:stCxn id="29" idx="3"/>
              </p:cNvCxnSpPr>
              <p:nvPr/>
            </p:nvCxnSpPr>
            <p:spPr>
              <a:xfrm>
                <a:off x="6713265" y="4579491"/>
                <a:ext cx="0" cy="651991"/>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5" name="Freeform 4"/>
              <p:cNvSpPr/>
              <p:nvPr/>
            </p:nvSpPr>
            <p:spPr>
              <a:xfrm>
                <a:off x="4670854" y="4831492"/>
                <a:ext cx="2038865" cy="395416"/>
              </a:xfrm>
              <a:custGeom>
                <a:avLst/>
                <a:gdLst>
                  <a:gd name="connsiteX0" fmla="*/ 2038865 w 2038865"/>
                  <a:gd name="connsiteY0" fmla="*/ 12357 h 395416"/>
                  <a:gd name="connsiteX1" fmla="*/ 0 w 2038865"/>
                  <a:gd name="connsiteY1" fmla="*/ 0 h 395416"/>
                  <a:gd name="connsiteX2" fmla="*/ 12357 w 2038865"/>
                  <a:gd name="connsiteY2" fmla="*/ 395416 h 395416"/>
                  <a:gd name="connsiteX0" fmla="*/ 2038865 w 2038865"/>
                  <a:gd name="connsiteY0" fmla="*/ 0 h 395416"/>
                  <a:gd name="connsiteX1" fmla="*/ 0 w 2038865"/>
                  <a:gd name="connsiteY1" fmla="*/ 0 h 395416"/>
                  <a:gd name="connsiteX2" fmla="*/ 12357 w 2038865"/>
                  <a:gd name="connsiteY2" fmla="*/ 395416 h 395416"/>
                </a:gdLst>
                <a:ahLst/>
                <a:cxnLst>
                  <a:cxn ang="0">
                    <a:pos x="connsiteX0" y="connsiteY0"/>
                  </a:cxn>
                  <a:cxn ang="0">
                    <a:pos x="connsiteX1" y="connsiteY1"/>
                  </a:cxn>
                  <a:cxn ang="0">
                    <a:pos x="connsiteX2" y="connsiteY2"/>
                  </a:cxn>
                </a:cxnLst>
                <a:rect l="l" t="t" r="r" b="b"/>
                <a:pathLst>
                  <a:path w="2038865" h="395416">
                    <a:moveTo>
                      <a:pt x="2038865" y="0"/>
                    </a:moveTo>
                    <a:lnTo>
                      <a:pt x="0" y="0"/>
                    </a:lnTo>
                    <a:lnTo>
                      <a:pt x="12357" y="395416"/>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p:nvCxnSpPr>
            <p:spPr>
              <a:xfrm>
                <a:off x="5690286" y="4831492"/>
                <a:ext cx="0" cy="399990"/>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1" name="Freeform 10"/>
              <p:cNvSpPr/>
              <p:nvPr/>
            </p:nvSpPr>
            <p:spPr>
              <a:xfrm>
                <a:off x="4683211" y="3966519"/>
                <a:ext cx="2026508" cy="185351"/>
              </a:xfrm>
              <a:custGeom>
                <a:avLst/>
                <a:gdLst>
                  <a:gd name="connsiteX0" fmla="*/ 0 w 2026508"/>
                  <a:gd name="connsiteY0" fmla="*/ 172995 h 185351"/>
                  <a:gd name="connsiteX1" fmla="*/ 0 w 2026508"/>
                  <a:gd name="connsiteY1" fmla="*/ 0 h 185351"/>
                  <a:gd name="connsiteX2" fmla="*/ 2026508 w 2026508"/>
                  <a:gd name="connsiteY2" fmla="*/ 0 h 185351"/>
                  <a:gd name="connsiteX3" fmla="*/ 2026508 w 2026508"/>
                  <a:gd name="connsiteY3" fmla="*/ 185351 h 185351"/>
                </a:gdLst>
                <a:ahLst/>
                <a:cxnLst>
                  <a:cxn ang="0">
                    <a:pos x="connsiteX0" y="connsiteY0"/>
                  </a:cxn>
                  <a:cxn ang="0">
                    <a:pos x="connsiteX1" y="connsiteY1"/>
                  </a:cxn>
                  <a:cxn ang="0">
                    <a:pos x="connsiteX2" y="connsiteY2"/>
                  </a:cxn>
                  <a:cxn ang="0">
                    <a:pos x="connsiteX3" y="connsiteY3"/>
                  </a:cxn>
                </a:cxnLst>
                <a:rect l="l" t="t" r="r" b="b"/>
                <a:pathLst>
                  <a:path w="2026508" h="185351">
                    <a:moveTo>
                      <a:pt x="0" y="172995"/>
                    </a:moveTo>
                    <a:lnTo>
                      <a:pt x="0" y="0"/>
                    </a:lnTo>
                    <a:lnTo>
                      <a:pt x="2026508" y="0"/>
                    </a:lnTo>
                    <a:lnTo>
                      <a:pt x="2026508" y="185351"/>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p:cNvCxnSpPr>
                <a:stCxn id="2" idx="3"/>
              </p:cNvCxnSpPr>
              <p:nvPr/>
            </p:nvCxnSpPr>
            <p:spPr>
              <a:xfrm>
                <a:off x="5832140" y="3573016"/>
                <a:ext cx="0" cy="393503"/>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14" name="Flowchart: Decision 13"/>
              <p:cNvSpPr/>
              <p:nvPr/>
            </p:nvSpPr>
            <p:spPr>
              <a:xfrm>
                <a:off x="3158054" y="5037204"/>
                <a:ext cx="458316" cy="195421"/>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14"/>
              <p:cNvSpPr/>
              <p:nvPr/>
            </p:nvSpPr>
            <p:spPr>
              <a:xfrm>
                <a:off x="3385751" y="3286897"/>
                <a:ext cx="1544595" cy="1754660"/>
              </a:xfrm>
              <a:custGeom>
                <a:avLst/>
                <a:gdLst>
                  <a:gd name="connsiteX0" fmla="*/ 12357 w 1544595"/>
                  <a:gd name="connsiteY0" fmla="*/ 1754660 h 1754660"/>
                  <a:gd name="connsiteX1" fmla="*/ 0 w 1544595"/>
                  <a:gd name="connsiteY1" fmla="*/ 481914 h 1754660"/>
                  <a:gd name="connsiteX2" fmla="*/ 1149179 w 1544595"/>
                  <a:gd name="connsiteY2" fmla="*/ 481914 h 1754660"/>
                  <a:gd name="connsiteX3" fmla="*/ 1136822 w 1544595"/>
                  <a:gd name="connsiteY3" fmla="*/ 0 h 1754660"/>
                  <a:gd name="connsiteX4" fmla="*/ 1544595 w 1544595"/>
                  <a:gd name="connsiteY4" fmla="*/ 0 h 1754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4595" h="1754660">
                    <a:moveTo>
                      <a:pt x="12357" y="1754660"/>
                    </a:moveTo>
                    <a:lnTo>
                      <a:pt x="0" y="481914"/>
                    </a:lnTo>
                    <a:lnTo>
                      <a:pt x="1149179" y="481914"/>
                    </a:lnTo>
                    <a:lnTo>
                      <a:pt x="1136822" y="0"/>
                    </a:lnTo>
                    <a:lnTo>
                      <a:pt x="154459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lowchart: Decision 40"/>
              <p:cNvSpPr/>
              <p:nvPr/>
            </p:nvSpPr>
            <p:spPr>
              <a:xfrm>
                <a:off x="2817540" y="3444015"/>
                <a:ext cx="458316" cy="195421"/>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p:cNvCxnSpPr>
                <a:stCxn id="41" idx="2"/>
              </p:cNvCxnSpPr>
              <p:nvPr/>
            </p:nvCxnSpPr>
            <p:spPr>
              <a:xfrm>
                <a:off x="3046698" y="3639436"/>
                <a:ext cx="0" cy="1587472"/>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46" name="Flowchart: Decision 45"/>
              <p:cNvSpPr/>
              <p:nvPr/>
            </p:nvSpPr>
            <p:spPr>
              <a:xfrm>
                <a:off x="2138032" y="3438298"/>
                <a:ext cx="458316" cy="195421"/>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7" name="Straight Connector 46"/>
              <p:cNvCxnSpPr>
                <a:stCxn id="46" idx="2"/>
              </p:cNvCxnSpPr>
              <p:nvPr/>
            </p:nvCxnSpPr>
            <p:spPr>
              <a:xfrm>
                <a:off x="2367190" y="3633719"/>
                <a:ext cx="0" cy="416663"/>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2367190" y="4336132"/>
                <a:ext cx="0" cy="896493"/>
              </a:xfrm>
              <a:prstGeom prst="straightConnector1">
                <a:avLst/>
              </a:prstGeom>
              <a:ln w="22225">
                <a:tailEnd type="arrow"/>
              </a:ln>
            </p:spPr>
            <p:style>
              <a:lnRef idx="1">
                <a:schemeClr val="accent1"/>
              </a:lnRef>
              <a:fillRef idx="0">
                <a:schemeClr val="accent1"/>
              </a:fillRef>
              <a:effectRef idx="0">
                <a:schemeClr val="accent1"/>
              </a:effectRef>
              <a:fontRef idx="minor">
                <a:schemeClr val="tx1"/>
              </a:fontRef>
            </p:style>
          </p:cxnSp>
        </p:grpSp>
        <p:sp>
          <p:nvSpPr>
            <p:cNvPr id="37" name="TextBox 36"/>
            <p:cNvSpPr txBox="1"/>
            <p:nvPr/>
          </p:nvSpPr>
          <p:spPr>
            <a:xfrm>
              <a:off x="467544" y="2367263"/>
              <a:ext cx="8208912" cy="523220"/>
            </a:xfrm>
            <a:prstGeom prst="rect">
              <a:avLst/>
            </a:prstGeom>
            <a:noFill/>
          </p:spPr>
          <p:txBody>
            <a:bodyPr wrap="square" rtlCol="0">
              <a:spAutoFit/>
            </a:bodyPr>
            <a:lstStyle/>
            <a:p>
              <a:pPr lvl="0">
                <a:spcBef>
                  <a:spcPts val="0"/>
                </a:spcBef>
                <a:spcAft>
                  <a:spcPts val="0"/>
                </a:spcAft>
              </a:pPr>
              <a:r>
                <a:rPr lang="en-US" sz="1400" dirty="0">
                  <a:solidFill>
                    <a:prstClr val="black"/>
                  </a:solidFill>
                  <a:latin typeface="Calibri"/>
                  <a:ea typeface="Times New Roman" panose="02020603050405020304" pitchFamily="18" charset="0"/>
                  <a:cs typeface="Times New Roman"/>
                </a:rPr>
                <a:t>Answer:  See below.  </a:t>
              </a:r>
              <a:r>
                <a:rPr lang="en-US" sz="1400" i="1" dirty="0">
                  <a:solidFill>
                    <a:prstClr val="black"/>
                  </a:solidFill>
                  <a:latin typeface="Calibri"/>
                  <a:ea typeface="Times New Roman" panose="02020603050405020304" pitchFamily="18" charset="0"/>
                  <a:cs typeface="Times New Roman"/>
                </a:rPr>
                <a:t>Note that other variations were allowed for the relationship between </a:t>
              </a:r>
              <a:r>
                <a:rPr lang="en-US" sz="1400" i="1" dirty="0" err="1">
                  <a:solidFill>
                    <a:prstClr val="black"/>
                  </a:solidFill>
                  <a:latin typeface="Calibri"/>
                  <a:ea typeface="Times New Roman" panose="02020603050405020304" pitchFamily="18" charset="0"/>
                  <a:cs typeface="Times New Roman"/>
                </a:rPr>
                <a:t>PetShowRUs</a:t>
              </a:r>
              <a:r>
                <a:rPr lang="en-US" sz="1400" i="1" dirty="0">
                  <a:solidFill>
                    <a:prstClr val="black"/>
                  </a:solidFill>
                  <a:latin typeface="Calibri"/>
                  <a:ea typeface="Times New Roman" panose="02020603050405020304" pitchFamily="18" charset="0"/>
                  <a:cs typeface="Times New Roman"/>
                </a:rPr>
                <a:t>, </a:t>
              </a:r>
              <a:r>
                <a:rPr lang="en-US" sz="1400" i="1" dirty="0" err="1">
                  <a:solidFill>
                    <a:prstClr val="black"/>
                  </a:solidFill>
                  <a:latin typeface="Calibri"/>
                  <a:ea typeface="Times New Roman" panose="02020603050405020304" pitchFamily="18" charset="0"/>
                  <a:cs typeface="Times New Roman"/>
                </a:rPr>
                <a:t>CharityGroup</a:t>
              </a:r>
              <a:r>
                <a:rPr lang="en-US" sz="1400" i="1" dirty="0">
                  <a:solidFill>
                    <a:prstClr val="black"/>
                  </a:solidFill>
                  <a:latin typeface="Calibri"/>
                  <a:ea typeface="Times New Roman" panose="02020603050405020304" pitchFamily="18" charset="0"/>
                  <a:cs typeface="Times New Roman"/>
                </a:rPr>
                <a:t>, and </a:t>
              </a:r>
              <a:r>
                <a:rPr lang="en-US" sz="1400" i="1" dirty="0" err="1">
                  <a:solidFill>
                    <a:prstClr val="black"/>
                  </a:solidFill>
                  <a:latin typeface="Calibri"/>
                  <a:ea typeface="Times New Roman" panose="02020603050405020304" pitchFamily="18" charset="0"/>
                  <a:cs typeface="Times New Roman"/>
                </a:rPr>
                <a:t>PetShows</a:t>
              </a:r>
              <a:r>
                <a:rPr lang="en-US" sz="1400" i="1" dirty="0">
                  <a:solidFill>
                    <a:prstClr val="black"/>
                  </a:solidFill>
                  <a:latin typeface="Calibri"/>
                  <a:ea typeface="Times New Roman" panose="02020603050405020304" pitchFamily="18" charset="0"/>
                  <a:cs typeface="Times New Roman"/>
                </a:rPr>
                <a:t>, sometimes with a slight reduction in marks</a:t>
              </a:r>
              <a:endParaRPr lang="en-CA" sz="1600" i="1" dirty="0">
                <a:solidFill>
                  <a:prstClr val="black"/>
                </a:solidFill>
                <a:ea typeface="Times New Roman" panose="02020603050405020304" pitchFamily="18" charset="0"/>
              </a:endParaRPr>
            </a:p>
          </p:txBody>
        </p:sp>
      </p:grpSp>
    </p:spTree>
    <p:extLst>
      <p:ext uri="{BB962C8B-B14F-4D97-AF65-F5344CB8AC3E}">
        <p14:creationId xmlns:p14="http://schemas.microsoft.com/office/powerpoint/2010/main" val="163352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11</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1"/>
          <p:cNvSpPr/>
          <p:nvPr/>
        </p:nvSpPr>
        <p:spPr>
          <a:xfrm>
            <a:off x="395536" y="476672"/>
            <a:ext cx="8496944" cy="1323439"/>
          </a:xfrm>
          <a:prstGeom prst="rect">
            <a:avLst/>
          </a:prstGeom>
        </p:spPr>
        <p:txBody>
          <a:bodyPr wrap="square">
            <a:spAutoFit/>
          </a:bodyPr>
          <a:lstStyle/>
          <a:p>
            <a:pPr marL="0" marR="0">
              <a:spcBef>
                <a:spcPts val="0"/>
              </a:spcBef>
              <a:spcAft>
                <a:spcPts val="0"/>
              </a:spcAft>
            </a:pPr>
            <a:r>
              <a:rPr lang="en-US" sz="1600" b="1" dirty="0" smtClean="0">
                <a:latin typeface="Calibri" panose="020F0502020204030204" pitchFamily="34" charset="0"/>
                <a:ea typeface="Times New Roman" panose="02020603050405020304" pitchFamily="18" charset="0"/>
                <a:cs typeface="Courier New" panose="02070309020205020404" pitchFamily="49" charset="0"/>
              </a:rPr>
              <a:t>32.</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The code on the next three pages, for which the description is given below, contains no fewer than 16 errors, which could be manifested as either compile-time or run-time errors.  The latter may be due to logic errors on the part of the programmer.  Your job is to find 12 of those errors.  Place a number from 1 to 12 next to each of these errors, circle each of these numbers, and explain why the code is in error in the box on page 7, next to the number you just circled in the code.</a:t>
            </a:r>
            <a:endParaRPr lang="en-US" sz="1800" dirty="0">
              <a:ea typeface="Times New Roman" panose="02020603050405020304" pitchFamily="18" charset="0"/>
            </a:endParaRPr>
          </a:p>
        </p:txBody>
      </p:sp>
      <p:sp>
        <p:nvSpPr>
          <p:cNvPr id="3" name="Rectangle 2"/>
          <p:cNvSpPr/>
          <p:nvPr/>
        </p:nvSpPr>
        <p:spPr>
          <a:xfrm>
            <a:off x="395536" y="1988840"/>
            <a:ext cx="8352928" cy="3416320"/>
          </a:xfrm>
          <a:prstGeom prst="rect">
            <a:avLst/>
          </a:prstGeom>
        </p:spPr>
        <p:txBody>
          <a:bodyPr wrap="square">
            <a:spAutoFit/>
          </a:bodyPr>
          <a:lstStyle/>
          <a:p>
            <a:pPr marL="0" marR="0">
              <a:spcBef>
                <a:spcPts val="0"/>
              </a:spcBef>
              <a:spcAft>
                <a:spcPts val="0"/>
              </a:spcAft>
            </a:pPr>
            <a:r>
              <a:rPr lang="en-US" sz="1600" b="1" dirty="0">
                <a:latin typeface="Calibri"/>
                <a:ea typeface="Times New Roman"/>
                <a:cs typeface="Courier New"/>
              </a:rPr>
              <a:t>Description</a:t>
            </a:r>
            <a:r>
              <a:rPr lang="en-US" sz="1600" dirty="0">
                <a:latin typeface="Calibri"/>
                <a:ea typeface="Times New Roman"/>
                <a:cs typeface="Courier New"/>
              </a:rPr>
              <a:t>:  The following program* consists of five classes, each shown in its own box.  A </a:t>
            </a:r>
            <a:r>
              <a:rPr lang="en-US" sz="1600" b="1" dirty="0">
                <a:latin typeface="Courier New"/>
                <a:ea typeface="Times New Roman"/>
              </a:rPr>
              <a:t>Shape</a:t>
            </a:r>
            <a:r>
              <a:rPr lang="en-US" sz="1600" dirty="0">
                <a:latin typeface="Calibri"/>
                <a:ea typeface="Times New Roman"/>
                <a:cs typeface="Courier New"/>
              </a:rPr>
              <a:t> class stores the </a:t>
            </a:r>
            <a:r>
              <a:rPr lang="en-US" sz="1600" dirty="0">
                <a:latin typeface="Courier New"/>
                <a:ea typeface="Times New Roman"/>
              </a:rPr>
              <a:t>x</a:t>
            </a:r>
            <a:r>
              <a:rPr lang="en-US" sz="1600" dirty="0">
                <a:latin typeface="Calibri"/>
                <a:ea typeface="Times New Roman"/>
                <a:cs typeface="Courier New"/>
              </a:rPr>
              <a:t> and</a:t>
            </a:r>
            <a:r>
              <a:rPr lang="en-US" sz="1600" dirty="0">
                <a:latin typeface="Courier New"/>
                <a:ea typeface="Times New Roman"/>
              </a:rPr>
              <a:t> y</a:t>
            </a:r>
            <a:r>
              <a:rPr lang="en-US" sz="1600" dirty="0">
                <a:latin typeface="Calibri"/>
                <a:ea typeface="Times New Roman"/>
                <a:cs typeface="Courier New"/>
              </a:rPr>
              <a:t> coordinates of a </a:t>
            </a:r>
            <a:r>
              <a:rPr lang="en-US" sz="1600" dirty="0">
                <a:latin typeface="Courier New"/>
                <a:ea typeface="Times New Roman"/>
              </a:rPr>
              <a:t>Shape</a:t>
            </a:r>
            <a:r>
              <a:rPr lang="en-US" sz="1600" dirty="0">
                <a:latin typeface="Calibri"/>
                <a:ea typeface="Times New Roman"/>
                <a:cs typeface="Courier New"/>
              </a:rPr>
              <a:t> object. It contains an abstract method </a:t>
            </a:r>
            <a:r>
              <a:rPr lang="en-US" sz="1600" dirty="0" err="1">
                <a:latin typeface="Courier New"/>
                <a:ea typeface="Times New Roman"/>
              </a:rPr>
              <a:t>calcArea</a:t>
            </a:r>
            <a:r>
              <a:rPr lang="en-US" sz="1600" dirty="0">
                <a:latin typeface="Courier New"/>
                <a:ea typeface="Times New Roman"/>
              </a:rPr>
              <a:t>()</a:t>
            </a:r>
            <a:r>
              <a:rPr lang="en-US" sz="1600" dirty="0">
                <a:latin typeface="Calibri"/>
                <a:ea typeface="Times New Roman"/>
                <a:cs typeface="Courier New"/>
              </a:rPr>
              <a:t>.  Additionally, it contains the </a:t>
            </a:r>
            <a:r>
              <a:rPr lang="en-US" sz="1600" dirty="0" err="1">
                <a:latin typeface="Courier New"/>
                <a:ea typeface="Times New Roman"/>
              </a:rPr>
              <a:t>inputAllFields</a:t>
            </a:r>
            <a:r>
              <a:rPr lang="en-US" sz="1600" dirty="0">
                <a:latin typeface="Courier New"/>
                <a:ea typeface="Times New Roman"/>
              </a:rPr>
              <a:t>()</a:t>
            </a:r>
            <a:r>
              <a:rPr lang="en-US" sz="1600" dirty="0">
                <a:latin typeface="Calibri"/>
                <a:ea typeface="Times New Roman"/>
                <a:cs typeface="Courier New"/>
              </a:rPr>
              <a:t> method that prompts the user to input the </a:t>
            </a:r>
            <a:r>
              <a:rPr lang="en-US" sz="1600" dirty="0">
                <a:latin typeface="Courier New"/>
                <a:ea typeface="Times New Roman"/>
              </a:rPr>
              <a:t>x</a:t>
            </a:r>
            <a:r>
              <a:rPr lang="en-US" sz="1600" dirty="0">
                <a:latin typeface="Calibri"/>
                <a:ea typeface="Times New Roman"/>
                <a:cs typeface="Courier New"/>
              </a:rPr>
              <a:t> and </a:t>
            </a:r>
            <a:r>
              <a:rPr lang="en-US" sz="1600" dirty="0">
                <a:latin typeface="Courier New"/>
                <a:ea typeface="Times New Roman"/>
              </a:rPr>
              <a:t>y</a:t>
            </a:r>
            <a:r>
              <a:rPr lang="en-US" sz="1600" dirty="0">
                <a:latin typeface="Calibri"/>
                <a:ea typeface="Times New Roman"/>
                <a:cs typeface="Courier New"/>
              </a:rPr>
              <a:t> coordinates.  </a:t>
            </a:r>
            <a:r>
              <a:rPr lang="en-US" sz="1600" b="1" dirty="0">
                <a:latin typeface="Courier New"/>
                <a:ea typeface="Times New Roman"/>
              </a:rPr>
              <a:t>Circle</a:t>
            </a:r>
            <a:r>
              <a:rPr lang="en-US" sz="1600" dirty="0">
                <a:latin typeface="Calibri"/>
                <a:ea typeface="Times New Roman"/>
                <a:cs typeface="Courier New"/>
              </a:rPr>
              <a:t> and </a:t>
            </a:r>
            <a:r>
              <a:rPr lang="en-US" sz="1600" b="1" dirty="0">
                <a:latin typeface="Courier New"/>
                <a:ea typeface="Times New Roman"/>
              </a:rPr>
              <a:t>Rectangle</a:t>
            </a:r>
            <a:r>
              <a:rPr lang="en-US" sz="1600" dirty="0">
                <a:latin typeface="Calibri"/>
                <a:ea typeface="Times New Roman"/>
                <a:cs typeface="Courier New"/>
              </a:rPr>
              <a:t> are two classes that extend </a:t>
            </a:r>
            <a:r>
              <a:rPr lang="en-US" sz="1600" dirty="0">
                <a:latin typeface="Courier New"/>
                <a:ea typeface="Times New Roman"/>
              </a:rPr>
              <a:t>Shape</a:t>
            </a:r>
            <a:r>
              <a:rPr lang="en-US" sz="1600" dirty="0">
                <a:latin typeface="Calibri"/>
                <a:ea typeface="Times New Roman"/>
                <a:cs typeface="Courier New"/>
              </a:rPr>
              <a:t>.  They each override </a:t>
            </a:r>
            <a:r>
              <a:rPr lang="en-US" sz="1600" dirty="0" err="1">
                <a:latin typeface="Courier New"/>
                <a:ea typeface="Times New Roman"/>
              </a:rPr>
              <a:t>calcArea</a:t>
            </a:r>
            <a:r>
              <a:rPr lang="en-US" sz="1600" dirty="0">
                <a:latin typeface="Courier New"/>
                <a:ea typeface="Times New Roman"/>
              </a:rPr>
              <a:t>()</a:t>
            </a:r>
            <a:r>
              <a:rPr lang="en-US" sz="1600" dirty="0">
                <a:latin typeface="Calibri"/>
                <a:ea typeface="Times New Roman"/>
                <a:cs typeface="Courier New"/>
              </a:rPr>
              <a:t> with an appropriate calculation.  Additionally, they override </a:t>
            </a:r>
            <a:r>
              <a:rPr lang="en-US" sz="1600" dirty="0" err="1">
                <a:latin typeface="Courier New"/>
                <a:ea typeface="Times New Roman"/>
              </a:rPr>
              <a:t>inputAllFields</a:t>
            </a:r>
            <a:r>
              <a:rPr lang="en-US" sz="1600" dirty="0">
                <a:latin typeface="Courier New"/>
                <a:ea typeface="Times New Roman"/>
              </a:rPr>
              <a:t>()</a:t>
            </a:r>
            <a:r>
              <a:rPr lang="en-US" sz="1600" dirty="0">
                <a:latin typeface="Calibri"/>
                <a:ea typeface="Times New Roman"/>
                <a:cs typeface="Courier New"/>
              </a:rPr>
              <a:t> and </a:t>
            </a:r>
            <a:r>
              <a:rPr lang="en-US" sz="1600" dirty="0" err="1">
                <a:latin typeface="Courier New"/>
                <a:ea typeface="Times New Roman"/>
              </a:rPr>
              <a:t>toString</a:t>
            </a:r>
            <a:r>
              <a:rPr lang="en-US" sz="1600" dirty="0">
                <a:latin typeface="Courier New"/>
                <a:ea typeface="Times New Roman"/>
              </a:rPr>
              <a:t>()</a:t>
            </a:r>
            <a:r>
              <a:rPr lang="en-US" sz="1600" dirty="0">
                <a:latin typeface="Calibri"/>
                <a:ea typeface="Times New Roman"/>
                <a:cs typeface="Courier New"/>
              </a:rPr>
              <a:t> in the superclass and append their own information on to these methods.  The </a:t>
            </a:r>
            <a:r>
              <a:rPr lang="en-US" sz="1600" b="1" dirty="0">
                <a:latin typeface="Courier New"/>
                <a:ea typeface="Times New Roman"/>
              </a:rPr>
              <a:t>Input</a:t>
            </a:r>
            <a:r>
              <a:rPr lang="en-US" sz="1600" dirty="0">
                <a:latin typeface="Calibri"/>
                <a:ea typeface="Times New Roman"/>
                <a:cs typeface="Courier New"/>
              </a:rPr>
              <a:t> class contains two static methods that prompt the user for input, display a string output, and then checks to see that the input is between two appropriate ranges before prompting the user for input; otherwise, the user is prompted to re-enter the values.  Finally, the </a:t>
            </a:r>
            <a:r>
              <a:rPr lang="en-US" sz="1600" b="1" dirty="0" err="1">
                <a:latin typeface="Courier New"/>
                <a:ea typeface="Times New Roman"/>
              </a:rPr>
              <a:t>TestShapes</a:t>
            </a:r>
            <a:r>
              <a:rPr lang="en-US" sz="1600" dirty="0">
                <a:latin typeface="Calibri"/>
                <a:ea typeface="Times New Roman"/>
                <a:cs typeface="Courier New"/>
              </a:rPr>
              <a:t> class runs the </a:t>
            </a:r>
            <a:r>
              <a:rPr lang="en-US" sz="1600" dirty="0">
                <a:latin typeface="Courier New"/>
                <a:ea typeface="Times New Roman"/>
              </a:rPr>
              <a:t>main()</a:t>
            </a:r>
            <a:r>
              <a:rPr lang="en-US" sz="1600" dirty="0">
                <a:latin typeface="Calibri"/>
                <a:ea typeface="Times New Roman"/>
                <a:cs typeface="Courier New"/>
              </a:rPr>
              <a:t> routine, which prompts the user to input some number of shapes, and prompts the user for the coordinates and measurements of each shape, before finally calculating each result.  Note that for simplicity, the only shapes used are </a:t>
            </a:r>
            <a:r>
              <a:rPr lang="en-US" sz="1600" dirty="0">
                <a:latin typeface="Courier New"/>
                <a:ea typeface="Times New Roman"/>
              </a:rPr>
              <a:t>Circles</a:t>
            </a:r>
            <a:r>
              <a:rPr lang="en-US" sz="1600" dirty="0">
                <a:latin typeface="Calibri"/>
                <a:ea typeface="Times New Roman"/>
                <a:cs typeface="Courier New"/>
              </a:rPr>
              <a:t> and </a:t>
            </a:r>
            <a:r>
              <a:rPr lang="en-US" sz="1600" dirty="0">
                <a:latin typeface="Courier New"/>
                <a:ea typeface="Times New Roman"/>
              </a:rPr>
              <a:t>Rectangles</a:t>
            </a:r>
            <a:r>
              <a:rPr lang="en-US" sz="1600" dirty="0">
                <a:latin typeface="Calibri"/>
                <a:ea typeface="Times New Roman"/>
                <a:cs typeface="Courier New"/>
              </a:rPr>
              <a:t>.  </a:t>
            </a:r>
            <a:endParaRPr lang="en-US" sz="1800" dirty="0">
              <a:latin typeface="Times New Roman"/>
              <a:ea typeface="Times New Roman"/>
            </a:endParaRPr>
          </a:p>
          <a:p>
            <a:pPr marL="0" marR="0">
              <a:spcBef>
                <a:spcPts val="0"/>
              </a:spcBef>
              <a:spcAft>
                <a:spcPts val="0"/>
              </a:spcAft>
            </a:pPr>
            <a:r>
              <a:rPr lang="en-US" sz="800" dirty="0">
                <a:latin typeface="Calibri"/>
                <a:ea typeface="Times New Roman"/>
                <a:cs typeface="Courier New"/>
              </a:rPr>
              <a:t> </a:t>
            </a:r>
            <a:endParaRPr lang="en-US" sz="1800" dirty="0">
              <a:latin typeface="Times New Roman"/>
              <a:ea typeface="Times New Roman"/>
            </a:endParaRPr>
          </a:p>
        </p:txBody>
      </p:sp>
    </p:spTree>
    <p:extLst>
      <p:ext uri="{BB962C8B-B14F-4D97-AF65-F5344CB8AC3E}">
        <p14:creationId xmlns:p14="http://schemas.microsoft.com/office/powerpoint/2010/main" val="25468024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12</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1"/>
          <p:cNvSpPr/>
          <p:nvPr/>
        </p:nvSpPr>
        <p:spPr>
          <a:xfrm>
            <a:off x="395536" y="476672"/>
            <a:ext cx="4176464" cy="1569660"/>
          </a:xfrm>
          <a:prstGeom prst="rect">
            <a:avLst/>
          </a:prstGeom>
        </p:spPr>
        <p:txBody>
          <a:bodyPr wrap="square">
            <a:spAutoFit/>
          </a:bodyPr>
          <a:lstStyle/>
          <a:p>
            <a:pPr>
              <a:spcBef>
                <a:spcPts val="0"/>
              </a:spcBef>
              <a:spcAft>
                <a:spcPts val="0"/>
              </a:spcAft>
            </a:pPr>
            <a:r>
              <a:rPr lang="en-US" sz="1600" b="1" dirty="0" smtClean="0">
                <a:latin typeface="Calibri" panose="020F0502020204030204" pitchFamily="34" charset="0"/>
                <a:ea typeface="Times New Roman" panose="02020603050405020304" pitchFamily="18" charset="0"/>
                <a:cs typeface="Courier New" panose="02070309020205020404" pitchFamily="49" charset="0"/>
              </a:rPr>
              <a:t>32. (</a:t>
            </a:r>
            <a:r>
              <a:rPr lang="en-US" sz="1600" b="1" dirty="0" err="1" smtClean="0">
                <a:latin typeface="Calibri" panose="020F0502020204030204" pitchFamily="34" charset="0"/>
                <a:ea typeface="Times New Roman" panose="02020603050405020304" pitchFamily="18" charset="0"/>
                <a:cs typeface="Courier New" panose="02070309020205020404" pitchFamily="49" charset="0"/>
              </a:rPr>
              <a:t>con’t</a:t>
            </a:r>
            <a:r>
              <a:rPr lang="en-US" sz="1600" b="1" dirty="0" smtClean="0">
                <a:latin typeface="Calibri" panose="020F0502020204030204" pitchFamily="34" charset="0"/>
                <a:ea typeface="Times New Roman" panose="02020603050405020304" pitchFamily="18" charset="0"/>
                <a:cs typeface="Courier New" panose="02070309020205020404" pitchFamily="49" charset="0"/>
              </a:rPr>
              <a:t>) </a:t>
            </a:r>
            <a:r>
              <a:rPr lang="en-US" sz="1600" i="1" dirty="0">
                <a:latin typeface="Calibri"/>
                <a:ea typeface="Times New Roman"/>
                <a:cs typeface="Courier New"/>
              </a:rPr>
              <a:t>Typical</a:t>
            </a:r>
            <a:r>
              <a:rPr lang="en-US" sz="1600" dirty="0">
                <a:latin typeface="Calibri"/>
                <a:ea typeface="Times New Roman"/>
                <a:cs typeface="Courier New"/>
              </a:rPr>
              <a:t> output is shown below right.  This is given as a guide only; it should NOT be assumed to be character-by-character identical to actual output.  (</a:t>
            </a:r>
            <a:r>
              <a:rPr lang="en-US" sz="1600" dirty="0" err="1">
                <a:latin typeface="Calibri"/>
                <a:ea typeface="Times New Roman"/>
                <a:cs typeface="Courier New"/>
              </a:rPr>
              <a:t>i.e</a:t>
            </a:r>
            <a:r>
              <a:rPr lang="en-US" sz="1600" dirty="0">
                <a:latin typeface="Calibri"/>
                <a:ea typeface="Times New Roman"/>
                <a:cs typeface="Courier New"/>
              </a:rPr>
              <a:t> Marks are not given for apparent missing or added spaces or lines based on this sample</a:t>
            </a:r>
            <a:r>
              <a:rPr lang="en-US" sz="1600" dirty="0" smtClean="0">
                <a:latin typeface="Calibri"/>
                <a:ea typeface="Times New Roman"/>
                <a:cs typeface="Courier New"/>
              </a:rPr>
              <a:t>)</a:t>
            </a:r>
            <a:r>
              <a:rPr lang="en-US" sz="1600" dirty="0" smtClean="0">
                <a:latin typeface="Calibri" panose="020F0502020204030204" pitchFamily="34" charset="0"/>
                <a:ea typeface="Times New Roman" panose="02020603050405020304" pitchFamily="18" charset="0"/>
                <a:cs typeface="Courier New" panose="02070309020205020404" pitchFamily="49" charset="0"/>
              </a:rPr>
              <a:t> </a:t>
            </a:r>
            <a:endParaRPr lang="en-US" sz="1800" dirty="0">
              <a:ea typeface="Times New Roman" panose="02020603050405020304" pitchFamily="18" charset="0"/>
            </a:endParaRPr>
          </a:p>
        </p:txBody>
      </p:sp>
      <p:sp>
        <p:nvSpPr>
          <p:cNvPr id="7" name="Text Box 3"/>
          <p:cNvSpPr txBox="1"/>
          <p:nvPr/>
        </p:nvSpPr>
        <p:spPr>
          <a:xfrm>
            <a:off x="4716016" y="548680"/>
            <a:ext cx="3384376" cy="4536504"/>
          </a:xfrm>
          <a:prstGeom prst="rect">
            <a:avLst/>
          </a:prstGeom>
          <a:solidFill>
            <a:schemeClr val="bg1">
              <a:lumMod val="95000"/>
            </a:schemeClr>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CA" sz="1100">
                <a:effectLst/>
                <a:latin typeface="Courier New"/>
                <a:ea typeface="Times New Roman"/>
              </a:rPr>
              <a:t>Input number of shapes (20 max):3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 </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Choose 1:Circle 2:Rectangle(1-2)1</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x:(0.0-1920.0)100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y:(0.0-1080.0)200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radius:(1.0-1000.0)30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 </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Choose 1:Circle 2:Rectangle(1-2)2</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x:(0.0-1920.0)52.2</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y:(0.0-1080.0)49.3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length:(1.0-1000.0)30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width:(1.0-1000.0)6</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 </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Choose 1:Circle 2:Rectangle(1-2)2</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x:(0.0-1920.0)92.3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y:(0.0-1080.0)44.3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length:(1.0-1000.0)4</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Enter width:(1.0-1000.0)5</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 </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Calculating Area of Shapes</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Circle coordinates are (100.0, 200.0)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area = 2827.43 radius = 30 </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Rectangle coordinates are (52.2:49.3)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area = 180.00 length: 30.0  width: 6.0</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Rectangle coordinates are (92.3:44.3)</a:t>
            </a:r>
            <a:endParaRPr lang="en-US" sz="1200">
              <a:effectLst/>
              <a:latin typeface="Times New Roman"/>
              <a:ea typeface="Times New Roman"/>
            </a:endParaRPr>
          </a:p>
          <a:p>
            <a:pPr marL="0" marR="0">
              <a:spcBef>
                <a:spcPts val="0"/>
              </a:spcBef>
              <a:spcAft>
                <a:spcPts val="0"/>
              </a:spcAft>
            </a:pPr>
            <a:r>
              <a:rPr lang="en-CA" sz="1100">
                <a:effectLst/>
                <a:latin typeface="Courier New"/>
                <a:ea typeface="Times New Roman"/>
              </a:rPr>
              <a:t>area = 20.00 length: 4.0 width: 5.0</a:t>
            </a:r>
            <a:endParaRPr lang="en-US" sz="1200">
              <a:effectLst/>
              <a:latin typeface="Times New Roman"/>
              <a:ea typeface="Times New Roman"/>
            </a:endParaRPr>
          </a:p>
        </p:txBody>
      </p:sp>
      <p:sp>
        <p:nvSpPr>
          <p:cNvPr id="8" name="Text Box 42"/>
          <p:cNvSpPr txBox="1"/>
          <p:nvPr/>
        </p:nvSpPr>
        <p:spPr>
          <a:xfrm>
            <a:off x="4737401" y="5126372"/>
            <a:ext cx="3390900" cy="923925"/>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000" dirty="0">
                <a:ln>
                  <a:noFill/>
                </a:ln>
                <a:effectLst/>
                <a:ea typeface="Times New Roman"/>
              </a:rPr>
              <a:t>*From code originally supplied by Rex </a:t>
            </a:r>
            <a:r>
              <a:rPr lang="en-US" sz="1000" dirty="0" err="1" smtClean="0">
                <a:ln>
                  <a:noFill/>
                </a:ln>
                <a:effectLst/>
                <a:ea typeface="Times New Roman"/>
              </a:rPr>
              <a:t>Woollard</a:t>
            </a:r>
            <a:r>
              <a:rPr lang="en-US" sz="1000" dirty="0">
                <a:ln>
                  <a:noFill/>
                </a:ln>
                <a:effectLst/>
                <a:ea typeface="Times New Roman"/>
              </a:rPr>
              <a:t>, from his Fall 2015 midterm.  Note that in the original version of this problem, students were expected to write four out of the five classes shown here.  So if you think </a:t>
            </a:r>
            <a:r>
              <a:rPr lang="en-US" sz="1000" i="1" dirty="0">
                <a:ln>
                  <a:noFill/>
                </a:ln>
                <a:effectLst/>
                <a:ea typeface="Times New Roman"/>
              </a:rPr>
              <a:t>this</a:t>
            </a:r>
            <a:r>
              <a:rPr lang="en-US" sz="1000" dirty="0">
                <a:ln>
                  <a:noFill/>
                </a:ln>
                <a:effectLst/>
                <a:ea typeface="Times New Roman"/>
              </a:rPr>
              <a:t> exam is tough, imagine having to write most of this code during a midterm.</a:t>
            </a:r>
            <a:endParaRPr lang="en-US" sz="1200" dirty="0">
              <a:effectLst/>
              <a:latin typeface="Times New Roman"/>
              <a:ea typeface="Times New Roman"/>
            </a:endParaRPr>
          </a:p>
        </p:txBody>
      </p:sp>
    </p:spTree>
    <p:extLst>
      <p:ext uri="{BB962C8B-B14F-4D97-AF65-F5344CB8AC3E}">
        <p14:creationId xmlns:p14="http://schemas.microsoft.com/office/powerpoint/2010/main" val="3570348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ext Box 7"/>
          <p:cNvSpPr txBox="1"/>
          <p:nvPr/>
        </p:nvSpPr>
        <p:spPr>
          <a:xfrm>
            <a:off x="410464" y="692696"/>
            <a:ext cx="8265991" cy="5112568"/>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public class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TestShapes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public static void main(String[]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args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private Shape[]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listShapes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new Shape[20];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int</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numShapes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Input.</a:t>
            </a:r>
            <a:r>
              <a:rPr kumimoji="0" lang="en-CA" sz="1400" b="0" i="1" u="none" strike="noStrike" kern="0" cap="none" spc="0" normalizeH="0" baseline="0" noProof="0" dirty="0" err="1">
                <a:ln>
                  <a:noFill/>
                </a:ln>
                <a:solidFill>
                  <a:srgbClr val="000000"/>
                </a:solidFill>
                <a:effectLst/>
                <a:uLnTx/>
                <a:uFillTx/>
                <a:latin typeface="Consolas"/>
                <a:ea typeface="Times New Roman"/>
                <a:cs typeface="+mn-cs"/>
              </a:rPr>
              <a:t>getInt</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("Input number of shapes (20 max):", 1, 10);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for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int</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0;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&lt;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numShapes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Shape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shape</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if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Input.</a:t>
            </a:r>
            <a:r>
              <a:rPr kumimoji="0" lang="en-CA" sz="1400" b="0" i="1" u="none" strike="noStrike" kern="0" cap="none" spc="0" normalizeH="0" baseline="0" noProof="0" dirty="0" err="1">
                <a:ln>
                  <a:noFill/>
                </a:ln>
                <a:solidFill>
                  <a:srgbClr val="000000"/>
                </a:solidFill>
                <a:effectLst/>
                <a:uLnTx/>
                <a:uFillTx/>
                <a:latin typeface="Consolas"/>
                <a:ea typeface="Times New Roman"/>
                <a:cs typeface="+mn-cs"/>
              </a:rPr>
              <a:t>getInt</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nChoose</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1:Circle 2:Rectangle", 1, 2) == 1)</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circle = new Circle();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else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shape = new Rectangle();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shape.InputAllFields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listShapes</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i</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shape;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System.</a:t>
            </a:r>
            <a:r>
              <a:rPr kumimoji="0" lang="en-CA" sz="1400" b="0" i="1" u="none" strike="noStrike" kern="0" cap="none" spc="0" normalizeH="0" baseline="0" noProof="0" dirty="0" err="1">
                <a:ln>
                  <a:noFill/>
                </a:ln>
                <a:solidFill>
                  <a:srgbClr val="000000"/>
                </a:solidFill>
                <a:effectLst/>
                <a:uLnTx/>
                <a:uFillTx/>
                <a:latin typeface="Consolas"/>
                <a:ea typeface="Times New Roman"/>
                <a:cs typeface="+mn-cs"/>
              </a:rPr>
              <a:t>out</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.print</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nCalculating</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Area of Shapes\n");</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for (Shape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shape</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 Shape[]);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System.</a:t>
            </a:r>
            <a:r>
              <a:rPr kumimoji="0" lang="en-CA" sz="1400" b="0" i="1" u="none" strike="noStrike" kern="0" cap="none" spc="0" normalizeH="0" baseline="0" noProof="0" dirty="0" err="1">
                <a:ln>
                  <a:noFill/>
                </a:ln>
                <a:solidFill>
                  <a:srgbClr val="000000"/>
                </a:solidFill>
                <a:effectLst/>
                <a:uLnTx/>
                <a:uFillTx/>
                <a:latin typeface="Consolas"/>
                <a:ea typeface="Times New Roman"/>
                <a:cs typeface="+mn-cs"/>
              </a:rPr>
              <a:t>out</a:t>
            </a:r>
            <a:r>
              <a:rPr kumimoji="0" lang="en-CA" sz="1400" b="0" i="0" u="none" strike="noStrike" kern="0" cap="none" spc="0" normalizeH="0" baseline="0" noProof="0" dirty="0" err="1">
                <a:ln>
                  <a:noFill/>
                </a:ln>
                <a:solidFill>
                  <a:srgbClr val="000000"/>
                </a:solidFill>
                <a:effectLst/>
                <a:uLnTx/>
                <a:uFillTx/>
                <a:latin typeface="Consolas"/>
                <a:ea typeface="Times New Roman"/>
                <a:cs typeface="+mn-cs"/>
              </a:rPr>
              <a:t>.println</a:t>
            </a: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(shape);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rgbClr val="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13</a:t>
            </a:fld>
            <a:endParaRPr lang="en-CA"/>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39" name="Group 38"/>
          <p:cNvGrpSpPr/>
          <p:nvPr/>
        </p:nvGrpSpPr>
        <p:grpSpPr>
          <a:xfrm>
            <a:off x="1255369" y="2594257"/>
            <a:ext cx="7565103" cy="447827"/>
            <a:chOff x="955916" y="2507289"/>
            <a:chExt cx="7565103" cy="447827"/>
          </a:xfrm>
        </p:grpSpPr>
        <p:sp>
          <p:nvSpPr>
            <p:cNvPr id="3" name="Rectangle 2"/>
            <p:cNvSpPr/>
            <p:nvPr/>
          </p:nvSpPr>
          <p:spPr>
            <a:xfrm>
              <a:off x="5037414" y="2616562"/>
              <a:ext cx="3483605" cy="338554"/>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600" dirty="0" smtClean="0">
                  <a:solidFill>
                    <a:prstClr val="black"/>
                  </a:solidFill>
                  <a:latin typeface="+mn-lt"/>
                  <a:ea typeface="Times New Roman" panose="02020603050405020304" pitchFamily="18" charset="0"/>
                </a:rPr>
                <a:t>         </a:t>
              </a:r>
              <a:r>
                <a:rPr lang="en-US" sz="1400" dirty="0" smtClean="0">
                  <a:solidFill>
                    <a:prstClr val="black"/>
                  </a:solidFill>
                  <a:latin typeface="+mn-lt"/>
                  <a:ea typeface="Times New Roman" panose="02020603050405020304" pitchFamily="18" charset="0"/>
                </a:rPr>
                <a:t>Should be </a:t>
              </a:r>
              <a:r>
                <a:rPr lang="en-US" sz="1400" dirty="0" smtClean="0">
                  <a:solidFill>
                    <a:prstClr val="black"/>
                  </a:solidFill>
                  <a:latin typeface="Consolas" panose="020B0609020204030204" pitchFamily="49" charset="0"/>
                  <a:ea typeface="Times New Roman" panose="02020603050405020304" pitchFamily="18" charset="0"/>
                  <a:cs typeface="Consolas" panose="020B0609020204030204" pitchFamily="49" charset="0"/>
                </a:rPr>
                <a:t>shape = new Circle();</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grpSp>
          <p:nvGrpSpPr>
            <p:cNvPr id="36" name="Group 35"/>
            <p:cNvGrpSpPr/>
            <p:nvPr/>
          </p:nvGrpSpPr>
          <p:grpSpPr>
            <a:xfrm>
              <a:off x="5084875" y="2644575"/>
              <a:ext cx="299702" cy="288032"/>
              <a:chOff x="2252263" y="1315619"/>
              <a:chExt cx="299702" cy="288032"/>
            </a:xfrm>
          </p:grpSpPr>
          <p:sp>
            <p:nvSpPr>
              <p:cNvPr id="37" name="Oval 36"/>
              <p:cNvSpPr/>
              <p:nvPr/>
            </p:nvSpPr>
            <p:spPr>
              <a:xfrm>
                <a:off x="2252263" y="131561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2263933" y="1319498"/>
                <a:ext cx="288032" cy="276999"/>
              </a:xfrm>
              <a:prstGeom prst="rect">
                <a:avLst/>
              </a:prstGeom>
              <a:noFill/>
            </p:spPr>
            <p:txBody>
              <a:bodyPr wrap="square" rtlCol="0">
                <a:spAutoFit/>
              </a:bodyPr>
              <a:lstStyle/>
              <a:p>
                <a:r>
                  <a:rPr lang="en-US" sz="1200" b="1" dirty="0" smtClean="0"/>
                  <a:t>2</a:t>
                </a:r>
                <a:endParaRPr lang="en-US" sz="1200" b="1" dirty="0"/>
              </a:p>
            </p:txBody>
          </p:sp>
        </p:grpSp>
        <p:grpSp>
          <p:nvGrpSpPr>
            <p:cNvPr id="16" name="Group 15"/>
            <p:cNvGrpSpPr/>
            <p:nvPr/>
          </p:nvGrpSpPr>
          <p:grpSpPr>
            <a:xfrm>
              <a:off x="955916" y="2507289"/>
              <a:ext cx="292295" cy="309646"/>
              <a:chOff x="1031099" y="312272"/>
              <a:chExt cx="292295" cy="309646"/>
            </a:xfrm>
          </p:grpSpPr>
          <p:sp>
            <p:nvSpPr>
              <p:cNvPr id="17" name="Oval 16"/>
              <p:cNvSpPr/>
              <p:nvPr/>
            </p:nvSpPr>
            <p:spPr>
              <a:xfrm>
                <a:off x="1031099" y="31227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035362" y="344919"/>
                <a:ext cx="288032" cy="276999"/>
              </a:xfrm>
              <a:prstGeom prst="rect">
                <a:avLst/>
              </a:prstGeom>
              <a:noFill/>
            </p:spPr>
            <p:txBody>
              <a:bodyPr wrap="square" rtlCol="0">
                <a:spAutoFit/>
              </a:bodyPr>
              <a:lstStyle/>
              <a:p>
                <a:r>
                  <a:rPr lang="en-US" sz="1200" b="1" dirty="0" smtClean="0"/>
                  <a:t>2</a:t>
                </a:r>
                <a:endParaRPr lang="en-US" sz="1200" b="1" dirty="0"/>
              </a:p>
            </p:txBody>
          </p:sp>
        </p:grpSp>
      </p:grpSp>
      <p:grpSp>
        <p:nvGrpSpPr>
          <p:cNvPr id="46" name="Group 45"/>
          <p:cNvGrpSpPr/>
          <p:nvPr/>
        </p:nvGrpSpPr>
        <p:grpSpPr>
          <a:xfrm>
            <a:off x="1379584" y="3121938"/>
            <a:ext cx="7253266" cy="482570"/>
            <a:chOff x="1780181" y="3345596"/>
            <a:chExt cx="7253266" cy="482570"/>
          </a:xfrm>
        </p:grpSpPr>
        <p:sp>
          <p:nvSpPr>
            <p:cNvPr id="4" name="TextBox 3"/>
            <p:cNvSpPr txBox="1"/>
            <p:nvPr/>
          </p:nvSpPr>
          <p:spPr>
            <a:xfrm>
              <a:off x="5716710" y="3489612"/>
              <a:ext cx="3316737" cy="338554"/>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600" dirty="0" smtClean="0">
                  <a:solidFill>
                    <a:prstClr val="black"/>
                  </a:solidFill>
                  <a:latin typeface="+mn-lt"/>
                  <a:ea typeface="Times New Roman" panose="02020603050405020304" pitchFamily="18" charset="0"/>
                </a:rPr>
                <a:t>         </a:t>
              </a:r>
              <a:r>
                <a:rPr lang="en-US" sz="1400" dirty="0" smtClean="0">
                  <a:solidFill>
                    <a:prstClr val="black"/>
                  </a:solidFill>
                  <a:latin typeface="+mn-lt"/>
                  <a:ea typeface="Times New Roman" panose="02020603050405020304" pitchFamily="18" charset="0"/>
                </a:rPr>
                <a:t>should be </a:t>
              </a:r>
              <a:r>
                <a:rPr lang="en-US" sz="1400" dirty="0" err="1" smtClean="0">
                  <a:solidFill>
                    <a:prstClr val="black"/>
                  </a:solidFill>
                  <a:latin typeface="Consolas" panose="020B0609020204030204" pitchFamily="49" charset="0"/>
                  <a:ea typeface="Times New Roman" panose="02020603050405020304" pitchFamily="18" charset="0"/>
                  <a:cs typeface="Consolas" panose="020B0609020204030204" pitchFamily="49" charset="0"/>
                </a:rPr>
                <a:t>inputAllFields</a:t>
              </a:r>
              <a:r>
                <a:rPr lang="en-US" sz="1400" dirty="0" smtClean="0">
                  <a:solidFill>
                    <a:prstClr val="black"/>
                  </a:solidFill>
                  <a:latin typeface="Consolas" panose="020B0609020204030204" pitchFamily="49" charset="0"/>
                  <a:ea typeface="Times New Roman" panose="02020603050405020304" pitchFamily="18" charset="0"/>
                  <a:cs typeface="Consolas" panose="020B0609020204030204" pitchFamily="49" charset="0"/>
                </a:rPr>
                <a:t>();</a:t>
              </a:r>
              <a:endParaRPr lang="en-US" sz="1400" dirty="0">
                <a:solidFill>
                  <a:prstClr val="black"/>
                </a:solidFill>
                <a:latin typeface="Consolas" panose="020B0609020204030204" pitchFamily="49" charset="0"/>
                <a:ea typeface="Times New Roman" panose="02020603050405020304" pitchFamily="18" charset="0"/>
                <a:cs typeface="Consolas" panose="020B0609020204030204" pitchFamily="49" charset="0"/>
              </a:endParaRPr>
            </a:p>
          </p:txBody>
        </p:sp>
        <p:grpSp>
          <p:nvGrpSpPr>
            <p:cNvPr id="23" name="Group 22"/>
            <p:cNvGrpSpPr/>
            <p:nvPr/>
          </p:nvGrpSpPr>
          <p:grpSpPr>
            <a:xfrm>
              <a:off x="1780181" y="3345596"/>
              <a:ext cx="312096" cy="288032"/>
              <a:chOff x="-175708" y="1024979"/>
              <a:chExt cx="312096" cy="288032"/>
            </a:xfrm>
          </p:grpSpPr>
          <p:sp>
            <p:nvSpPr>
              <p:cNvPr id="24" name="Oval 23"/>
              <p:cNvSpPr/>
              <p:nvPr/>
            </p:nvSpPr>
            <p:spPr>
              <a:xfrm>
                <a:off x="-175708" y="102497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151644" y="1030495"/>
                <a:ext cx="288032" cy="276999"/>
              </a:xfrm>
              <a:prstGeom prst="rect">
                <a:avLst/>
              </a:prstGeom>
              <a:noFill/>
            </p:spPr>
            <p:txBody>
              <a:bodyPr wrap="square" rtlCol="0">
                <a:spAutoFit/>
              </a:bodyPr>
              <a:lstStyle/>
              <a:p>
                <a:r>
                  <a:rPr lang="en-US" sz="1200" b="1" dirty="0" smtClean="0"/>
                  <a:t>3</a:t>
                </a:r>
                <a:endParaRPr lang="en-US" sz="1200" b="1" dirty="0"/>
              </a:p>
            </p:txBody>
          </p:sp>
        </p:grpSp>
        <p:grpSp>
          <p:nvGrpSpPr>
            <p:cNvPr id="43" name="Group 42"/>
            <p:cNvGrpSpPr/>
            <p:nvPr/>
          </p:nvGrpSpPr>
          <p:grpSpPr>
            <a:xfrm>
              <a:off x="5764685" y="3523506"/>
              <a:ext cx="288032" cy="289272"/>
              <a:chOff x="2602683" y="1267520"/>
              <a:chExt cx="288032" cy="289272"/>
            </a:xfrm>
          </p:grpSpPr>
          <p:sp>
            <p:nvSpPr>
              <p:cNvPr id="44" name="Oval 43"/>
              <p:cNvSpPr/>
              <p:nvPr/>
            </p:nvSpPr>
            <p:spPr>
              <a:xfrm>
                <a:off x="2602683"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p:cNvSpPr txBox="1"/>
              <p:nvPr/>
            </p:nvSpPr>
            <p:spPr>
              <a:xfrm>
                <a:off x="2602683" y="1267520"/>
                <a:ext cx="288032" cy="276999"/>
              </a:xfrm>
              <a:prstGeom prst="rect">
                <a:avLst/>
              </a:prstGeom>
              <a:noFill/>
            </p:spPr>
            <p:txBody>
              <a:bodyPr wrap="square" rtlCol="0">
                <a:spAutoFit/>
              </a:bodyPr>
              <a:lstStyle/>
              <a:p>
                <a:r>
                  <a:rPr lang="en-US" sz="1200" b="1" dirty="0" smtClean="0"/>
                  <a:t>3</a:t>
                </a:r>
                <a:endParaRPr lang="en-US" sz="1200" b="1" dirty="0"/>
              </a:p>
            </p:txBody>
          </p:sp>
        </p:grpSp>
      </p:grpSp>
      <p:grpSp>
        <p:nvGrpSpPr>
          <p:cNvPr id="55" name="Group 54"/>
          <p:cNvGrpSpPr/>
          <p:nvPr/>
        </p:nvGrpSpPr>
        <p:grpSpPr>
          <a:xfrm>
            <a:off x="3923928" y="3818731"/>
            <a:ext cx="4752527" cy="834999"/>
            <a:chOff x="4470836" y="4666723"/>
            <a:chExt cx="4752527" cy="834999"/>
          </a:xfrm>
        </p:grpSpPr>
        <p:sp>
          <p:nvSpPr>
            <p:cNvPr id="5" name="TextBox 4"/>
            <p:cNvSpPr txBox="1"/>
            <p:nvPr/>
          </p:nvSpPr>
          <p:spPr>
            <a:xfrm>
              <a:off x="5840922" y="4666723"/>
              <a:ext cx="3382441" cy="369332"/>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latin typeface="+mn-lt"/>
                  <a:ea typeface="Times New Roman" panose="02020603050405020304" pitchFamily="18" charset="0"/>
                </a:rPr>
                <a:t>should be </a:t>
              </a:r>
              <a:r>
                <a:rPr lang="en-US" sz="16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listShapes</a:t>
              </a:r>
              <a:endParaRPr lang="en-US" sz="1600" dirty="0">
                <a:solidFill>
                  <a:prstClr val="black"/>
                </a:solidFill>
                <a:latin typeface="+mn-lt"/>
                <a:ea typeface="Times New Roman" panose="02020603050405020304" pitchFamily="18" charset="0"/>
              </a:endParaRPr>
            </a:p>
          </p:txBody>
        </p:sp>
        <p:grpSp>
          <p:nvGrpSpPr>
            <p:cNvPr id="51" name="Group 50"/>
            <p:cNvGrpSpPr/>
            <p:nvPr/>
          </p:nvGrpSpPr>
          <p:grpSpPr>
            <a:xfrm>
              <a:off x="4470836" y="5213096"/>
              <a:ext cx="288032" cy="288626"/>
              <a:chOff x="6978608" y="6537539"/>
              <a:chExt cx="288032" cy="288626"/>
            </a:xfrm>
          </p:grpSpPr>
          <p:sp>
            <p:nvSpPr>
              <p:cNvPr id="48" name="TextBox 47"/>
              <p:cNvSpPr txBox="1"/>
              <p:nvPr/>
            </p:nvSpPr>
            <p:spPr>
              <a:xfrm>
                <a:off x="6978608" y="6549166"/>
                <a:ext cx="288032" cy="276999"/>
              </a:xfrm>
              <a:prstGeom prst="rect">
                <a:avLst/>
              </a:prstGeom>
              <a:noFill/>
            </p:spPr>
            <p:txBody>
              <a:bodyPr wrap="square" rtlCol="0">
                <a:spAutoFit/>
              </a:bodyPr>
              <a:lstStyle/>
              <a:p>
                <a:r>
                  <a:rPr lang="en-US" sz="1200" b="1" dirty="0" smtClean="0"/>
                  <a:t>4</a:t>
                </a:r>
                <a:endParaRPr lang="en-US" sz="1200" b="1" dirty="0"/>
              </a:p>
            </p:txBody>
          </p:sp>
          <p:sp>
            <p:nvSpPr>
              <p:cNvPr id="50" name="Oval 49"/>
              <p:cNvSpPr/>
              <p:nvPr/>
            </p:nvSpPr>
            <p:spPr>
              <a:xfrm>
                <a:off x="6978608" y="653753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2" name="Group 51"/>
            <p:cNvGrpSpPr/>
            <p:nvPr/>
          </p:nvGrpSpPr>
          <p:grpSpPr>
            <a:xfrm>
              <a:off x="5904148" y="4680734"/>
              <a:ext cx="311679" cy="298735"/>
              <a:chOff x="4510458" y="5507524"/>
              <a:chExt cx="311679" cy="298735"/>
            </a:xfrm>
          </p:grpSpPr>
          <p:sp>
            <p:nvSpPr>
              <p:cNvPr id="53" name="TextBox 52"/>
              <p:cNvSpPr txBox="1"/>
              <p:nvPr/>
            </p:nvSpPr>
            <p:spPr>
              <a:xfrm>
                <a:off x="4534105" y="5507524"/>
                <a:ext cx="288032" cy="276999"/>
              </a:xfrm>
              <a:prstGeom prst="rect">
                <a:avLst/>
              </a:prstGeom>
              <a:noFill/>
            </p:spPr>
            <p:txBody>
              <a:bodyPr wrap="square" rtlCol="0">
                <a:spAutoFit/>
              </a:bodyPr>
              <a:lstStyle/>
              <a:p>
                <a:r>
                  <a:rPr lang="en-US" sz="1200" b="1" dirty="0" smtClean="0"/>
                  <a:t>4</a:t>
                </a:r>
                <a:endParaRPr lang="en-US" sz="1200" b="1" dirty="0"/>
              </a:p>
            </p:txBody>
          </p:sp>
          <p:sp>
            <p:nvSpPr>
              <p:cNvPr id="54" name="Oval 53"/>
              <p:cNvSpPr/>
              <p:nvPr/>
            </p:nvSpPr>
            <p:spPr>
              <a:xfrm>
                <a:off x="4510458" y="551822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10" name="Group 9"/>
          <p:cNvGrpSpPr/>
          <p:nvPr/>
        </p:nvGrpSpPr>
        <p:grpSpPr>
          <a:xfrm>
            <a:off x="5427440" y="836712"/>
            <a:ext cx="3249015" cy="1055440"/>
            <a:chOff x="5427440" y="836712"/>
            <a:chExt cx="3249015" cy="1055440"/>
          </a:xfrm>
        </p:grpSpPr>
        <p:grpSp>
          <p:nvGrpSpPr>
            <p:cNvPr id="32" name="Group 31"/>
            <p:cNvGrpSpPr/>
            <p:nvPr/>
          </p:nvGrpSpPr>
          <p:grpSpPr>
            <a:xfrm>
              <a:off x="7388709" y="1604120"/>
              <a:ext cx="306574" cy="288032"/>
              <a:chOff x="4346861" y="2457240"/>
              <a:chExt cx="306574" cy="288032"/>
            </a:xfrm>
          </p:grpSpPr>
          <p:sp>
            <p:nvSpPr>
              <p:cNvPr id="33" name="Oval 32"/>
              <p:cNvSpPr/>
              <p:nvPr/>
            </p:nvSpPr>
            <p:spPr>
              <a:xfrm>
                <a:off x="4346861" y="245724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4365403" y="2468273"/>
                <a:ext cx="288032" cy="276999"/>
              </a:xfrm>
              <a:prstGeom prst="rect">
                <a:avLst/>
              </a:prstGeom>
              <a:noFill/>
            </p:spPr>
            <p:txBody>
              <a:bodyPr wrap="square" rtlCol="0">
                <a:spAutoFit/>
              </a:bodyPr>
              <a:lstStyle/>
              <a:p>
                <a:r>
                  <a:rPr lang="en-US" sz="1200" b="1" dirty="0" smtClean="0"/>
                  <a:t>1</a:t>
                </a:r>
                <a:endParaRPr lang="en-US" sz="1200" b="1" dirty="0"/>
              </a:p>
            </p:txBody>
          </p:sp>
        </p:grpSp>
        <p:grpSp>
          <p:nvGrpSpPr>
            <p:cNvPr id="13" name="Group 12"/>
            <p:cNvGrpSpPr/>
            <p:nvPr/>
          </p:nvGrpSpPr>
          <p:grpSpPr>
            <a:xfrm>
              <a:off x="5427440" y="836712"/>
              <a:ext cx="3249015" cy="564320"/>
              <a:chOff x="6048164" y="580870"/>
              <a:chExt cx="2524649" cy="564320"/>
            </a:xfrm>
          </p:grpSpPr>
          <p:sp>
            <p:nvSpPr>
              <p:cNvPr id="9" name="Text Box 2"/>
              <p:cNvSpPr txBox="1">
                <a:spLocks noChangeArrowheads="1"/>
              </p:cNvSpPr>
              <p:nvPr/>
            </p:nvSpPr>
            <p:spPr bwMode="auto">
              <a:xfrm>
                <a:off x="6048164" y="596414"/>
                <a:ext cx="2524649" cy="54877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600" dirty="0" smtClean="0">
                    <a:ea typeface="Times New Roman" panose="02020603050405020304" pitchFamily="18" charset="0"/>
                  </a:rPr>
                  <a:t>        </a:t>
                </a:r>
                <a:r>
                  <a:rPr lang="en-US" sz="1400" dirty="0" smtClean="0">
                    <a:latin typeface="+mn-lt"/>
                    <a:ea typeface="Times New Roman" panose="02020603050405020304" pitchFamily="18" charset="0"/>
                  </a:rPr>
                  <a:t>Should be 20, not 10, given the array declaration and the description</a:t>
                </a:r>
                <a:endParaRPr lang="en-US" sz="1400" dirty="0">
                  <a:latin typeface="Courier New" panose="02070309020205020404" pitchFamily="49" charset="0"/>
                  <a:ea typeface="STIXIntegralsSm" pitchFamily="50" charset="2"/>
                  <a:cs typeface="Courier New" panose="02070309020205020404" pitchFamily="49" charset="0"/>
                </a:endParaRPr>
              </a:p>
            </p:txBody>
          </p:sp>
          <p:grpSp>
            <p:nvGrpSpPr>
              <p:cNvPr id="60" name="Group 59"/>
              <p:cNvGrpSpPr/>
              <p:nvPr/>
            </p:nvGrpSpPr>
            <p:grpSpPr>
              <a:xfrm>
                <a:off x="6118625" y="580870"/>
                <a:ext cx="290527" cy="318728"/>
                <a:chOff x="2257027" y="1198028"/>
                <a:chExt cx="290527" cy="318728"/>
              </a:xfrm>
            </p:grpSpPr>
            <p:sp>
              <p:nvSpPr>
                <p:cNvPr id="61" name="Oval 60"/>
                <p:cNvSpPr/>
                <p:nvPr/>
              </p:nvSpPr>
              <p:spPr>
                <a:xfrm>
                  <a:off x="2257027" y="1198028"/>
                  <a:ext cx="265263" cy="3187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p:cNvSpPr txBox="1"/>
                <p:nvPr/>
              </p:nvSpPr>
              <p:spPr>
                <a:xfrm>
                  <a:off x="2293008" y="1234366"/>
                  <a:ext cx="254546" cy="275758"/>
                </a:xfrm>
                <a:prstGeom prst="rect">
                  <a:avLst/>
                </a:prstGeom>
                <a:noFill/>
              </p:spPr>
              <p:txBody>
                <a:bodyPr wrap="square" rtlCol="0">
                  <a:spAutoFit/>
                </a:bodyPr>
                <a:lstStyle/>
                <a:p>
                  <a:r>
                    <a:rPr lang="en-US" sz="1200" b="1" dirty="0" smtClean="0"/>
                    <a:t>1</a:t>
                  </a:r>
                  <a:endParaRPr lang="en-US" sz="1200" b="1" dirty="0"/>
                </a:p>
              </p:txBody>
            </p:sp>
          </p:grpSp>
        </p:grpSp>
      </p:grpSp>
      <p:grpSp>
        <p:nvGrpSpPr>
          <p:cNvPr id="63" name="Group 62"/>
          <p:cNvGrpSpPr/>
          <p:nvPr/>
        </p:nvGrpSpPr>
        <p:grpSpPr>
          <a:xfrm>
            <a:off x="395536" y="5036236"/>
            <a:ext cx="8237314" cy="456966"/>
            <a:chOff x="986049" y="4666723"/>
            <a:chExt cx="8237314" cy="456966"/>
          </a:xfrm>
        </p:grpSpPr>
        <p:sp>
          <p:nvSpPr>
            <p:cNvPr id="64" name="TextBox 63"/>
            <p:cNvSpPr txBox="1"/>
            <p:nvPr/>
          </p:nvSpPr>
          <p:spPr>
            <a:xfrm>
              <a:off x="5840922" y="4666723"/>
              <a:ext cx="3382441" cy="369332"/>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smtClean="0">
                  <a:solidFill>
                    <a:prstClr val="black"/>
                  </a:solidFill>
                  <a:latin typeface="+mn-lt"/>
                  <a:ea typeface="Times New Roman" panose="02020603050405020304" pitchFamily="18" charset="0"/>
                </a:rPr>
                <a:t>Missing closing ‘}‘</a:t>
              </a:r>
              <a:endParaRPr lang="en-US" sz="1600" dirty="0">
                <a:solidFill>
                  <a:prstClr val="black"/>
                </a:solidFill>
                <a:latin typeface="+mn-lt"/>
                <a:ea typeface="Times New Roman" panose="02020603050405020304" pitchFamily="18" charset="0"/>
              </a:endParaRPr>
            </a:p>
          </p:txBody>
        </p:sp>
        <p:grpSp>
          <p:nvGrpSpPr>
            <p:cNvPr id="65" name="Group 64"/>
            <p:cNvGrpSpPr/>
            <p:nvPr/>
          </p:nvGrpSpPr>
          <p:grpSpPr>
            <a:xfrm>
              <a:off x="986049" y="4835657"/>
              <a:ext cx="302960" cy="288032"/>
              <a:chOff x="3493821" y="6160100"/>
              <a:chExt cx="302960" cy="288032"/>
            </a:xfrm>
          </p:grpSpPr>
          <p:sp>
            <p:nvSpPr>
              <p:cNvPr id="69" name="TextBox 68"/>
              <p:cNvSpPr txBox="1"/>
              <p:nvPr/>
            </p:nvSpPr>
            <p:spPr>
              <a:xfrm>
                <a:off x="3508749" y="6168878"/>
                <a:ext cx="288032" cy="276999"/>
              </a:xfrm>
              <a:prstGeom prst="rect">
                <a:avLst/>
              </a:prstGeom>
              <a:noFill/>
            </p:spPr>
            <p:txBody>
              <a:bodyPr wrap="square" rtlCol="0">
                <a:spAutoFit/>
              </a:bodyPr>
              <a:lstStyle/>
              <a:p>
                <a:r>
                  <a:rPr lang="en-US" sz="1200" b="1" dirty="0" smtClean="0"/>
                  <a:t>6</a:t>
                </a:r>
                <a:endParaRPr lang="en-US" sz="1200" b="1" dirty="0"/>
              </a:p>
            </p:txBody>
          </p:sp>
          <p:sp>
            <p:nvSpPr>
              <p:cNvPr id="70" name="Oval 69"/>
              <p:cNvSpPr/>
              <p:nvPr/>
            </p:nvSpPr>
            <p:spPr>
              <a:xfrm>
                <a:off x="3493821" y="616010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6" name="Group 65"/>
            <p:cNvGrpSpPr/>
            <p:nvPr/>
          </p:nvGrpSpPr>
          <p:grpSpPr>
            <a:xfrm>
              <a:off x="5904148" y="4716151"/>
              <a:ext cx="311679" cy="288032"/>
              <a:chOff x="4510458" y="5542941"/>
              <a:chExt cx="311679" cy="288032"/>
            </a:xfrm>
          </p:grpSpPr>
          <p:sp>
            <p:nvSpPr>
              <p:cNvPr id="67" name="TextBox 66"/>
              <p:cNvSpPr txBox="1"/>
              <p:nvPr/>
            </p:nvSpPr>
            <p:spPr>
              <a:xfrm>
                <a:off x="4534105" y="5553494"/>
                <a:ext cx="288032" cy="276999"/>
              </a:xfrm>
              <a:prstGeom prst="rect">
                <a:avLst/>
              </a:prstGeom>
              <a:noFill/>
            </p:spPr>
            <p:txBody>
              <a:bodyPr wrap="square" rtlCol="0">
                <a:spAutoFit/>
              </a:bodyPr>
              <a:lstStyle/>
              <a:p>
                <a:r>
                  <a:rPr lang="en-US" sz="1200" b="1" dirty="0" smtClean="0"/>
                  <a:t>6</a:t>
                </a:r>
                <a:endParaRPr lang="en-US" sz="1200" b="1" dirty="0"/>
              </a:p>
            </p:txBody>
          </p:sp>
          <p:sp>
            <p:nvSpPr>
              <p:cNvPr id="68" name="Oval 67"/>
              <p:cNvSpPr/>
              <p:nvPr/>
            </p:nvSpPr>
            <p:spPr>
              <a:xfrm>
                <a:off x="4510458" y="554294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72" name="Group 71"/>
          <p:cNvGrpSpPr/>
          <p:nvPr/>
        </p:nvGrpSpPr>
        <p:grpSpPr>
          <a:xfrm>
            <a:off x="4300450" y="4373488"/>
            <a:ext cx="4419273" cy="432642"/>
            <a:chOff x="4694958" y="5069080"/>
            <a:chExt cx="4419273" cy="432642"/>
          </a:xfrm>
        </p:grpSpPr>
        <p:sp>
          <p:nvSpPr>
            <p:cNvPr id="73" name="TextBox 72"/>
            <p:cNvSpPr txBox="1"/>
            <p:nvPr/>
          </p:nvSpPr>
          <p:spPr>
            <a:xfrm>
              <a:off x="5731790" y="5132390"/>
              <a:ext cx="3382441" cy="369332"/>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600" dirty="0">
                  <a:solidFill>
                    <a:prstClr val="black"/>
                  </a:solidFill>
                  <a:latin typeface="+mn-lt"/>
                  <a:ea typeface="Times New Roman" panose="02020603050405020304" pitchFamily="18" charset="0"/>
                </a:rPr>
                <a:t> </a:t>
              </a:r>
              <a:r>
                <a:rPr lang="en-US" sz="1600" dirty="0" smtClean="0">
                  <a:solidFill>
                    <a:prstClr val="black"/>
                  </a:solidFill>
                  <a:latin typeface="Consolas" panose="020B0609020204030204" pitchFamily="49" charset="0"/>
                  <a:ea typeface="Times New Roman" panose="02020603050405020304" pitchFamily="18" charset="0"/>
                  <a:cs typeface="Consolas" panose="020B0609020204030204" pitchFamily="49" charset="0"/>
                </a:rPr>
                <a:t>for</a:t>
              </a:r>
              <a:r>
                <a:rPr lang="en-US" sz="1600" dirty="0" smtClean="0">
                  <a:solidFill>
                    <a:prstClr val="black"/>
                  </a:solidFill>
                  <a:latin typeface="+mn-lt"/>
                  <a:ea typeface="Times New Roman" panose="02020603050405020304" pitchFamily="18" charset="0"/>
                </a:rPr>
                <a:t> loop should not end in ;</a:t>
              </a:r>
              <a:endParaRPr lang="en-US" sz="1600" dirty="0">
                <a:solidFill>
                  <a:prstClr val="black"/>
                </a:solidFill>
                <a:latin typeface="+mn-lt"/>
                <a:ea typeface="Times New Roman" panose="02020603050405020304" pitchFamily="18" charset="0"/>
              </a:endParaRPr>
            </a:p>
          </p:txBody>
        </p:sp>
        <p:grpSp>
          <p:nvGrpSpPr>
            <p:cNvPr id="74" name="Group 73"/>
            <p:cNvGrpSpPr/>
            <p:nvPr/>
          </p:nvGrpSpPr>
          <p:grpSpPr>
            <a:xfrm>
              <a:off x="4694958" y="5069080"/>
              <a:ext cx="288032" cy="288032"/>
              <a:chOff x="7202730" y="6393523"/>
              <a:chExt cx="288032" cy="288032"/>
            </a:xfrm>
          </p:grpSpPr>
          <p:sp>
            <p:nvSpPr>
              <p:cNvPr id="78" name="TextBox 77"/>
              <p:cNvSpPr txBox="1"/>
              <p:nvPr/>
            </p:nvSpPr>
            <p:spPr>
              <a:xfrm>
                <a:off x="7202730" y="6404556"/>
                <a:ext cx="288032" cy="276999"/>
              </a:xfrm>
              <a:prstGeom prst="rect">
                <a:avLst/>
              </a:prstGeom>
              <a:noFill/>
            </p:spPr>
            <p:txBody>
              <a:bodyPr wrap="square" rtlCol="0">
                <a:spAutoFit/>
              </a:bodyPr>
              <a:lstStyle/>
              <a:p>
                <a:r>
                  <a:rPr lang="en-US" sz="1200" b="1" dirty="0" smtClean="0"/>
                  <a:t>5</a:t>
                </a:r>
                <a:endParaRPr lang="en-US" sz="1200" b="1" dirty="0"/>
              </a:p>
            </p:txBody>
          </p:sp>
          <p:sp>
            <p:nvSpPr>
              <p:cNvPr id="79" name="Oval 78"/>
              <p:cNvSpPr/>
              <p:nvPr/>
            </p:nvSpPr>
            <p:spPr>
              <a:xfrm>
                <a:off x="7202730" y="639352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5" name="Group 74"/>
            <p:cNvGrpSpPr/>
            <p:nvPr/>
          </p:nvGrpSpPr>
          <p:grpSpPr>
            <a:xfrm>
              <a:off x="5821948" y="5173040"/>
              <a:ext cx="296688" cy="288032"/>
              <a:chOff x="4428258" y="5999830"/>
              <a:chExt cx="296688" cy="288032"/>
            </a:xfrm>
          </p:grpSpPr>
          <p:sp>
            <p:nvSpPr>
              <p:cNvPr id="76" name="TextBox 75"/>
              <p:cNvSpPr txBox="1"/>
              <p:nvPr/>
            </p:nvSpPr>
            <p:spPr>
              <a:xfrm>
                <a:off x="4436914" y="5999830"/>
                <a:ext cx="288032" cy="276999"/>
              </a:xfrm>
              <a:prstGeom prst="rect">
                <a:avLst/>
              </a:prstGeom>
              <a:noFill/>
            </p:spPr>
            <p:txBody>
              <a:bodyPr wrap="square" rtlCol="0">
                <a:spAutoFit/>
              </a:bodyPr>
              <a:lstStyle/>
              <a:p>
                <a:r>
                  <a:rPr lang="en-US" sz="1200" b="1" dirty="0" smtClean="0"/>
                  <a:t>5</a:t>
                </a:r>
                <a:endParaRPr lang="en-US" sz="1200" b="1" dirty="0"/>
              </a:p>
            </p:txBody>
          </p:sp>
          <p:sp>
            <p:nvSpPr>
              <p:cNvPr id="77" name="Oval 76"/>
              <p:cNvSpPr/>
              <p:nvPr/>
            </p:nvSpPr>
            <p:spPr>
              <a:xfrm>
                <a:off x="4428258" y="599983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251215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 Box 6"/>
          <p:cNvSpPr txBox="1"/>
          <p:nvPr/>
        </p:nvSpPr>
        <p:spPr>
          <a:xfrm>
            <a:off x="533586" y="483118"/>
            <a:ext cx="8076828" cy="3773771"/>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public class Shape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private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static final double MAX_X = 1920.0, MAX_Y = 1080.0;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private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double x, y;</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Shape()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abstract double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calcArea</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void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inputAllFields</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x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("Enter x:", 0.0, MAX_X);</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y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("Enter y:", 0.0, MAX_Y);</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Override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String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toString</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endParaRPr kumimoji="0" lang="en-US" sz="2000" kern="0" dirty="0">
              <a:solidFill>
                <a:sysClr val="windowText" lastClr="000000"/>
              </a:solidFill>
              <a:latin typeface="Times New Roman"/>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noProof="0" dirty="0">
                <a:ln>
                  <a:noFill/>
                </a:ln>
                <a:solidFill>
                  <a:sysClr val="windowText" lastClr="000000"/>
                </a:solidFill>
                <a:effectLst/>
                <a:uLnTx/>
                <a:uFillTx/>
                <a:latin typeface="Times New Roman"/>
                <a:ea typeface="Times New Roman"/>
                <a:cs typeface="+mn-cs"/>
              </a:rPr>
              <a:t> </a:t>
            </a:r>
            <a:r>
              <a:rPr kumimoji="0" lang="en-US" sz="2000" b="0" i="0" u="none" strike="noStrike" kern="0" cap="none" spc="0" normalizeH="0" noProof="0" dirty="0" smtClean="0">
                <a:ln>
                  <a:noFill/>
                </a:ln>
                <a:solidFill>
                  <a:sysClr val="windowText" lastClr="000000"/>
                </a:solidFill>
                <a:effectLst/>
                <a:uLnTx/>
                <a:uFillTx/>
                <a:latin typeface="Times New Roman"/>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return</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((this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instanceof</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Circle)?"</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Circle":"Rectangle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coordinates are (" + x + ", "+ y + "), area = " +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calcArea</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14</a:t>
            </a:fld>
            <a:endParaRPr lang="en-CA"/>
          </a:p>
        </p:txBody>
      </p:sp>
      <p:sp>
        <p:nvSpPr>
          <p:cNvPr id="5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 name="Group 60"/>
          <p:cNvGrpSpPr/>
          <p:nvPr/>
        </p:nvGrpSpPr>
        <p:grpSpPr>
          <a:xfrm>
            <a:off x="2075980" y="1844825"/>
            <a:ext cx="6834756" cy="1487453"/>
            <a:chOff x="1139199" y="483651"/>
            <a:chExt cx="6834756" cy="1487453"/>
          </a:xfrm>
        </p:grpSpPr>
        <p:sp>
          <p:nvSpPr>
            <p:cNvPr id="62" name="Text Box 2"/>
            <p:cNvSpPr txBox="1">
              <a:spLocks noChangeArrowheads="1"/>
            </p:cNvSpPr>
            <p:nvPr/>
          </p:nvSpPr>
          <p:spPr bwMode="auto">
            <a:xfrm>
              <a:off x="4615386" y="483651"/>
              <a:ext cx="3358569" cy="108012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this</a:t>
              </a:r>
              <a:r>
                <a:rPr lang="en-US" sz="1400" dirty="0" smtClean="0">
                  <a:latin typeface="+mn-lt"/>
                  <a:ea typeface="Times New Roman" panose="02020603050405020304" pitchFamily="18" charset="0"/>
                </a:rPr>
                <a:t> always refers to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Shape</a:t>
              </a:r>
              <a:r>
                <a:rPr lang="en-US" sz="1400" dirty="0" smtClean="0">
                  <a:latin typeface="+mn-lt"/>
                  <a:ea typeface="Times New Roman" panose="02020603050405020304" pitchFamily="18" charset="0"/>
                </a:rPr>
                <a:t>, and </a:t>
              </a:r>
              <a:r>
                <a:rPr lang="en-US" sz="1400" dirty="0">
                  <a:latin typeface="Courier New" panose="02070309020205020404" pitchFamily="49" charset="0"/>
                  <a:ea typeface="Times New Roman" panose="02020603050405020304" pitchFamily="18" charset="0"/>
                  <a:cs typeface="Courier New" panose="02070309020205020404" pitchFamily="49" charset="0"/>
                </a:rPr>
                <a:t>S</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hape</a:t>
              </a:r>
              <a:r>
                <a:rPr lang="en-US" sz="1400" dirty="0" smtClean="0">
                  <a:latin typeface="+mn-lt"/>
                  <a:ea typeface="Times New Roman" panose="02020603050405020304" pitchFamily="18" charset="0"/>
                </a:rPr>
                <a:t> is never an instance of a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Circle</a:t>
              </a:r>
              <a:r>
                <a:rPr lang="en-US" sz="1400" dirty="0" smtClean="0">
                  <a:latin typeface="+mn-lt"/>
                  <a:ea typeface="Times New Roman" panose="02020603050405020304" pitchFamily="18" charset="0"/>
                  <a:cs typeface="Courier New" panose="02070309020205020404" pitchFamily="49" charset="0"/>
                </a:rPr>
                <a:t>.  Hence this statement always returns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“Rectangle”</a:t>
              </a:r>
              <a:r>
                <a:rPr lang="en-US" sz="1400" dirty="0" smtClean="0">
                  <a:latin typeface="+mn-lt"/>
                  <a:ea typeface="Times New Roman" panose="02020603050405020304" pitchFamily="18" charset="0"/>
                  <a:cs typeface="Courier New" panose="02070309020205020404" pitchFamily="49" charset="0"/>
                </a:rPr>
                <a:t>, never </a:t>
              </a:r>
              <a:r>
                <a:rPr lang="en-US" sz="1400" dirty="0" smtClean="0">
                  <a:latin typeface="Courier New" panose="02070309020205020404" pitchFamily="49" charset="0"/>
                  <a:ea typeface="Times New Roman" panose="02020603050405020304" pitchFamily="18" charset="0"/>
                  <a:cs typeface="Courier New" panose="02070309020205020404" pitchFamily="49" charset="0"/>
                </a:rPr>
                <a:t>“Circle”</a:t>
              </a:r>
              <a:endParaRPr lang="en-US" sz="14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63" name="Group 62"/>
            <p:cNvGrpSpPr/>
            <p:nvPr/>
          </p:nvGrpSpPr>
          <p:grpSpPr>
            <a:xfrm>
              <a:off x="4723311" y="496748"/>
              <a:ext cx="291668" cy="302942"/>
              <a:chOff x="1770983" y="1359604"/>
              <a:chExt cx="291668" cy="302942"/>
            </a:xfrm>
          </p:grpSpPr>
          <p:sp>
            <p:nvSpPr>
              <p:cNvPr id="67" name="Oval 66"/>
              <p:cNvSpPr/>
              <p:nvPr/>
            </p:nvSpPr>
            <p:spPr>
              <a:xfrm>
                <a:off x="1770983" y="135960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TextBox 67"/>
              <p:cNvSpPr txBox="1"/>
              <p:nvPr/>
            </p:nvSpPr>
            <p:spPr>
              <a:xfrm>
                <a:off x="1774619" y="1385547"/>
                <a:ext cx="288032" cy="276999"/>
              </a:xfrm>
              <a:prstGeom prst="rect">
                <a:avLst/>
              </a:prstGeom>
              <a:noFill/>
            </p:spPr>
            <p:txBody>
              <a:bodyPr wrap="square" rtlCol="0">
                <a:spAutoFit/>
              </a:bodyPr>
              <a:lstStyle/>
              <a:p>
                <a:r>
                  <a:rPr lang="en-US" sz="1200" b="1" dirty="0" smtClean="0"/>
                  <a:t>8</a:t>
                </a:r>
                <a:endParaRPr lang="en-US" sz="1200" b="1" dirty="0"/>
              </a:p>
            </p:txBody>
          </p:sp>
        </p:grpSp>
        <p:grpSp>
          <p:nvGrpSpPr>
            <p:cNvPr id="64" name="Group 63"/>
            <p:cNvGrpSpPr/>
            <p:nvPr/>
          </p:nvGrpSpPr>
          <p:grpSpPr>
            <a:xfrm>
              <a:off x="1139199" y="1683072"/>
              <a:ext cx="312746" cy="288032"/>
              <a:chOff x="-949033" y="1808185"/>
              <a:chExt cx="312746" cy="288032"/>
            </a:xfrm>
          </p:grpSpPr>
          <p:sp>
            <p:nvSpPr>
              <p:cNvPr id="65" name="Oval 64"/>
              <p:cNvSpPr/>
              <p:nvPr/>
            </p:nvSpPr>
            <p:spPr>
              <a:xfrm>
                <a:off x="-949033" y="180818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924319" y="1816866"/>
                <a:ext cx="288032" cy="276999"/>
              </a:xfrm>
              <a:prstGeom prst="rect">
                <a:avLst/>
              </a:prstGeom>
              <a:noFill/>
            </p:spPr>
            <p:txBody>
              <a:bodyPr wrap="square" rtlCol="0">
                <a:spAutoFit/>
              </a:bodyPr>
              <a:lstStyle/>
              <a:p>
                <a:r>
                  <a:rPr lang="en-US" sz="1200" b="1" dirty="0" smtClean="0"/>
                  <a:t>8</a:t>
                </a:r>
                <a:endParaRPr lang="en-US" sz="1200" b="1" dirty="0"/>
              </a:p>
            </p:txBody>
          </p:sp>
        </p:grpSp>
      </p:grpSp>
      <p:grpSp>
        <p:nvGrpSpPr>
          <p:cNvPr id="109" name="Group 108"/>
          <p:cNvGrpSpPr/>
          <p:nvPr/>
        </p:nvGrpSpPr>
        <p:grpSpPr>
          <a:xfrm>
            <a:off x="1115616" y="306461"/>
            <a:ext cx="7494798" cy="632898"/>
            <a:chOff x="872023" y="869898"/>
            <a:chExt cx="7494798" cy="632898"/>
          </a:xfrm>
        </p:grpSpPr>
        <p:sp>
          <p:nvSpPr>
            <p:cNvPr id="110" name="Text Box 2"/>
            <p:cNvSpPr txBox="1">
              <a:spLocks noChangeArrowheads="1"/>
            </p:cNvSpPr>
            <p:nvPr/>
          </p:nvSpPr>
          <p:spPr bwMode="auto">
            <a:xfrm>
              <a:off x="5327739" y="915699"/>
              <a:ext cx="3039082" cy="58709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lvl="1"/>
              <a:r>
                <a:rPr lang="en-US" sz="1400" dirty="0" smtClean="0">
                  <a:latin typeface="+mn-lt"/>
                </a:rPr>
                <a:t>class contains abstract method, hence must be abstract itself</a:t>
              </a:r>
              <a:endParaRPr lang="en-US" sz="1800" dirty="0">
                <a:solidFill>
                  <a:prstClr val="black"/>
                </a:solidFill>
                <a:latin typeface="+mn-lt"/>
              </a:endParaRPr>
            </a:p>
            <a:p>
              <a:pPr marR="0" lvl="0">
                <a:spcBef>
                  <a:spcPts val="0"/>
                </a:spcBef>
                <a:spcAft>
                  <a:spcPts val="0"/>
                </a:spcAft>
              </a:pPr>
              <a:r>
                <a:rPr lang="en-US" sz="1600" dirty="0" smtClean="0">
                  <a:ea typeface="Times New Roman" panose="02020603050405020304" pitchFamily="18" charset="0"/>
                </a:rPr>
                <a:t> </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11" name="Group 110"/>
            <p:cNvGrpSpPr/>
            <p:nvPr/>
          </p:nvGrpSpPr>
          <p:grpSpPr>
            <a:xfrm>
              <a:off x="5389613" y="1022644"/>
              <a:ext cx="304136" cy="300910"/>
              <a:chOff x="2437285" y="1885500"/>
              <a:chExt cx="304136" cy="300910"/>
            </a:xfrm>
          </p:grpSpPr>
          <p:sp>
            <p:nvSpPr>
              <p:cNvPr id="115" name="Oval 114"/>
              <p:cNvSpPr/>
              <p:nvPr/>
            </p:nvSpPr>
            <p:spPr>
              <a:xfrm>
                <a:off x="2437285" y="188550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TextBox 115"/>
              <p:cNvSpPr txBox="1"/>
              <p:nvPr/>
            </p:nvSpPr>
            <p:spPr>
              <a:xfrm>
                <a:off x="2453389" y="1909411"/>
                <a:ext cx="288032" cy="276999"/>
              </a:xfrm>
              <a:prstGeom prst="rect">
                <a:avLst/>
              </a:prstGeom>
              <a:noFill/>
            </p:spPr>
            <p:txBody>
              <a:bodyPr wrap="square" rtlCol="0">
                <a:spAutoFit/>
              </a:bodyPr>
              <a:lstStyle/>
              <a:p>
                <a:r>
                  <a:rPr lang="en-US" sz="1200" b="1" dirty="0" smtClean="0"/>
                  <a:t>7</a:t>
                </a:r>
                <a:endParaRPr lang="en-US" sz="1200" b="1" dirty="0"/>
              </a:p>
            </p:txBody>
          </p:sp>
        </p:grpSp>
        <p:grpSp>
          <p:nvGrpSpPr>
            <p:cNvPr id="112" name="Group 111"/>
            <p:cNvGrpSpPr/>
            <p:nvPr/>
          </p:nvGrpSpPr>
          <p:grpSpPr>
            <a:xfrm>
              <a:off x="872023" y="869898"/>
              <a:ext cx="288032" cy="301829"/>
              <a:chOff x="-1216209" y="995011"/>
              <a:chExt cx="288032" cy="301829"/>
            </a:xfrm>
          </p:grpSpPr>
          <p:sp>
            <p:nvSpPr>
              <p:cNvPr id="113" name="Oval 112"/>
              <p:cNvSpPr/>
              <p:nvPr/>
            </p:nvSpPr>
            <p:spPr>
              <a:xfrm>
                <a:off x="-1216209" y="100880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TextBox 113"/>
              <p:cNvSpPr txBox="1"/>
              <p:nvPr/>
            </p:nvSpPr>
            <p:spPr>
              <a:xfrm>
                <a:off x="-1216209" y="995011"/>
                <a:ext cx="288032" cy="276999"/>
              </a:xfrm>
              <a:prstGeom prst="rect">
                <a:avLst/>
              </a:prstGeom>
              <a:noFill/>
            </p:spPr>
            <p:txBody>
              <a:bodyPr wrap="square" rtlCol="0">
                <a:spAutoFit/>
              </a:bodyPr>
              <a:lstStyle/>
              <a:p>
                <a:r>
                  <a:rPr lang="en-US" sz="1200" b="1" dirty="0" smtClean="0"/>
                  <a:t>7</a:t>
                </a:r>
                <a:endParaRPr lang="en-US" sz="1200" b="1" dirty="0"/>
              </a:p>
            </p:txBody>
          </p:sp>
        </p:grpSp>
      </p:grpSp>
    </p:spTree>
    <p:extLst>
      <p:ext uri="{BB962C8B-B14F-4D97-AF65-F5344CB8AC3E}">
        <p14:creationId xmlns:p14="http://schemas.microsoft.com/office/powerpoint/2010/main" val="261071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 Box 41"/>
          <p:cNvSpPr txBox="1"/>
          <p:nvPr/>
        </p:nvSpPr>
        <p:spPr>
          <a:xfrm>
            <a:off x="467544" y="348278"/>
            <a:ext cx="5140015" cy="4664898"/>
          </a:xfrm>
          <a:prstGeom prst="rect">
            <a:avLst/>
          </a:prstGeom>
          <a:solidFill>
            <a:sysClr val="window" lastClr="FFFFFF"/>
          </a:solidFill>
          <a:ln w="1270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public class Circle extends Shape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private final double MIN_RADIUS = 1.0;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private final double MAX_RADIUS =1000;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private double radius;</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@Override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public void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Courier New"/>
              </a:rPr>
              <a:t>inputAllFields</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cs typeface="Courier New"/>
              </a:rPr>
              <a:t> </a:t>
            </a:r>
            <a:r>
              <a:rPr kumimoji="0" lang="en-CA" sz="1400" kern="0" dirty="0" smtClean="0">
                <a:solidFill>
                  <a:sysClr val="windowText" lastClr="000000"/>
                </a:solidFill>
                <a:latin typeface="Consolas"/>
                <a:ea typeface="Times New Roman"/>
                <a:cs typeface="Courier New"/>
              </a:rPr>
              <a:t>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Courier New"/>
              </a:rPr>
              <a:t>super.inputAllFields</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cs typeface="Courier New"/>
              </a:rPr>
              <a:t> </a:t>
            </a:r>
            <a:r>
              <a:rPr kumimoji="0" lang="en-CA" sz="1400" kern="0" dirty="0" smtClean="0">
                <a:solidFill>
                  <a:sysClr val="windowText" lastClr="000000"/>
                </a:solidFill>
                <a:latin typeface="Consolas"/>
                <a:ea typeface="Times New Roman"/>
                <a:cs typeface="Courier New"/>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radius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Courier New"/>
              </a:rPr>
              <a:t>Input.getDouble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("Enter radius:",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MIN_RADIUS, MAX_RADIUS);</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public double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Courier New"/>
              </a:rPr>
              <a:t>calArea</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cs typeface="Courier New"/>
              </a:rPr>
              <a:t> </a:t>
            </a:r>
            <a:r>
              <a:rPr kumimoji="0" lang="en-CA" sz="1400" kern="0" dirty="0" smtClean="0">
                <a:solidFill>
                  <a:sysClr val="windowText" lastClr="000000"/>
                </a:solidFill>
                <a:latin typeface="Consolas"/>
                <a:ea typeface="Times New Roman"/>
                <a:cs typeface="Courier New"/>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return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Courier New"/>
              </a:rPr>
              <a:t>Math.Pi</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radius;</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@Override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public String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Courier New"/>
              </a:rPr>
              <a:t>toString</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r>
              <a:rPr kumimoji="0" lang="en-US"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onsolas"/>
                <a:ea typeface="Times New Roman"/>
                <a:cs typeface="Courier New"/>
              </a:rPr>
              <a:t>   </a:t>
            </a:r>
            <a:r>
              <a:rPr kumimoji="0" lang="en-US" sz="14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   return(</a:t>
            </a:r>
            <a:r>
              <a:rPr kumimoji="0" lang="en-US" sz="1400" b="0" i="0" u="none" strike="noStrike" kern="0" cap="none" spc="0" normalizeH="0" baseline="0" noProof="0" dirty="0" err="1" smtClean="0">
                <a:ln>
                  <a:noFill/>
                </a:ln>
                <a:solidFill>
                  <a:sysClr val="windowText" lastClr="000000"/>
                </a:solidFill>
                <a:effectLst/>
                <a:uLnTx/>
                <a:uFillTx/>
                <a:latin typeface="Consolas"/>
                <a:ea typeface="Times New Roman"/>
                <a:cs typeface="Courier New"/>
              </a:rPr>
              <a:t>super.toString</a:t>
            </a:r>
            <a:r>
              <a:rPr kumimoji="0" lang="en-US" sz="1400" b="0" i="0" u="none" strike="noStrike" kern="0" cap="none" spc="0" normalizeH="0" baseline="0" noProof="0" dirty="0">
                <a:ln>
                  <a:noFill/>
                </a:ln>
                <a:solidFill>
                  <a:sysClr val="windowText" lastClr="000000"/>
                </a:solidFill>
                <a:effectLst/>
                <a:uLnTx/>
                <a:uFillTx/>
                <a:latin typeface="Consolas"/>
                <a:ea typeface="Times New Roman"/>
                <a:cs typeface="Courier New"/>
              </a:rPr>
              <a:t>()+"radius: "+ radius);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onsolas"/>
                <a:ea typeface="Times New Roman"/>
                <a:cs typeface="Courier New"/>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ysClr val="windowText" lastClr="000000"/>
                </a:solidFill>
                <a:effectLst/>
                <a:uLnTx/>
                <a:uFillTx/>
                <a:latin typeface="Consolas"/>
                <a:ea typeface="Times New Roman"/>
                <a:cs typeface="Courier New"/>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15</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8" name="Group 27"/>
          <p:cNvGrpSpPr/>
          <p:nvPr/>
        </p:nvGrpSpPr>
        <p:grpSpPr>
          <a:xfrm>
            <a:off x="2530543" y="370161"/>
            <a:ext cx="6157845" cy="2708598"/>
            <a:chOff x="1753317" y="2531156"/>
            <a:chExt cx="6157845" cy="2708598"/>
          </a:xfrm>
        </p:grpSpPr>
        <p:grpSp>
          <p:nvGrpSpPr>
            <p:cNvPr id="29" name="Group 28"/>
            <p:cNvGrpSpPr/>
            <p:nvPr/>
          </p:nvGrpSpPr>
          <p:grpSpPr>
            <a:xfrm>
              <a:off x="1753317" y="4951722"/>
              <a:ext cx="366076" cy="288032"/>
              <a:chOff x="1970602" y="2692963"/>
              <a:chExt cx="366076" cy="288032"/>
            </a:xfrm>
          </p:grpSpPr>
          <p:sp>
            <p:nvSpPr>
              <p:cNvPr id="35" name="Oval 34"/>
              <p:cNvSpPr/>
              <p:nvPr/>
            </p:nvSpPr>
            <p:spPr>
              <a:xfrm>
                <a:off x="2006376" y="269296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p:nvSpPr>
            <p:spPr>
              <a:xfrm>
                <a:off x="1970602" y="2692963"/>
                <a:ext cx="366076" cy="276999"/>
              </a:xfrm>
              <a:prstGeom prst="rect">
                <a:avLst/>
              </a:prstGeom>
              <a:noFill/>
            </p:spPr>
            <p:txBody>
              <a:bodyPr wrap="square" rtlCol="0">
                <a:spAutoFit/>
              </a:bodyPr>
              <a:lstStyle/>
              <a:p>
                <a:r>
                  <a:rPr lang="en-US" sz="1200" b="1" dirty="0" smtClean="0"/>
                  <a:t>9</a:t>
                </a:r>
                <a:endParaRPr lang="en-US" sz="1200" b="1" dirty="0"/>
              </a:p>
            </p:txBody>
          </p:sp>
        </p:grpSp>
        <p:grpSp>
          <p:nvGrpSpPr>
            <p:cNvPr id="30" name="Group 29"/>
            <p:cNvGrpSpPr/>
            <p:nvPr/>
          </p:nvGrpSpPr>
          <p:grpSpPr>
            <a:xfrm>
              <a:off x="5068941" y="2531156"/>
              <a:ext cx="2842221" cy="800219"/>
              <a:chOff x="4679967" y="4000519"/>
              <a:chExt cx="2842221" cy="800219"/>
            </a:xfrm>
          </p:grpSpPr>
          <p:sp>
            <p:nvSpPr>
              <p:cNvPr id="31" name="Rectangle 30"/>
              <p:cNvSpPr/>
              <p:nvPr/>
            </p:nvSpPr>
            <p:spPr>
              <a:xfrm>
                <a:off x="4679967" y="4000519"/>
                <a:ext cx="2842221" cy="800219"/>
              </a:xfrm>
              <a:prstGeom prst="rect">
                <a:avLst/>
              </a:prstGeom>
              <a:solidFill>
                <a:schemeClr val="bg1"/>
              </a:solidFill>
              <a:ln>
                <a:solidFill>
                  <a:srgbClr val="000000"/>
                </a:solidFill>
              </a:ln>
            </p:spPr>
            <p:txBody>
              <a:bodyPr wrap="square">
                <a:spAutoFit/>
              </a:bodyPr>
              <a:lstStyle/>
              <a:p>
                <a:r>
                  <a:rPr lang="en-US" sz="1800" dirty="0">
                    <a:latin typeface="+mn-lt"/>
                    <a:cs typeface="Courier New" panose="02070309020205020404" pitchFamily="49" charset="0"/>
                  </a:rPr>
                  <a:t>     </a:t>
                </a:r>
                <a:r>
                  <a:rPr lang="en-US" sz="1600" dirty="0">
                    <a:latin typeface="+mn-lt"/>
                    <a:cs typeface="Courier New" panose="02070309020205020404" pitchFamily="49" charset="0"/>
                  </a:rPr>
                  <a:t> </a:t>
                </a:r>
                <a:r>
                  <a:rPr lang="en-US" sz="1400" dirty="0" smtClean="0">
                    <a:latin typeface="+mn-lt"/>
                    <a:cs typeface="Courier New" panose="02070309020205020404" pitchFamily="49" charset="0"/>
                  </a:rPr>
                  <a:t>Should be </a:t>
                </a:r>
                <a:r>
                  <a:rPr lang="en-US" sz="1400" dirty="0" err="1" smtClean="0">
                    <a:latin typeface="Courier New" panose="02070309020205020404" pitchFamily="49" charset="0"/>
                    <a:cs typeface="Courier New" panose="02070309020205020404" pitchFamily="49" charset="0"/>
                  </a:rPr>
                  <a:t>calcArea</a:t>
                </a:r>
                <a:r>
                  <a:rPr lang="en-US" sz="1400" dirty="0" smtClean="0">
                    <a:latin typeface="+mn-lt"/>
                    <a:cs typeface="Courier New" panose="02070309020205020404" pitchFamily="49" charset="0"/>
                  </a:rPr>
                  <a:t> not </a:t>
                </a:r>
                <a:r>
                  <a:rPr lang="en-US" sz="1400" dirty="0" err="1" smtClean="0">
                    <a:latin typeface="Courier New" panose="02070309020205020404" pitchFamily="49" charset="0"/>
                    <a:cs typeface="Courier New" panose="02070309020205020404" pitchFamily="49" charset="0"/>
                  </a:rPr>
                  <a:t>calArea</a:t>
                </a:r>
                <a:r>
                  <a:rPr lang="en-US" sz="1400" dirty="0" smtClean="0">
                    <a:latin typeface="+mn-lt"/>
                    <a:cs typeface="Courier New" panose="02070309020205020404" pitchFamily="49" charset="0"/>
                  </a:rPr>
                  <a:t>, to be consistent with superclass method</a:t>
                </a:r>
                <a:endParaRPr lang="en-US" sz="1400" dirty="0">
                  <a:latin typeface="Courier New" panose="02070309020205020404" pitchFamily="49" charset="0"/>
                  <a:cs typeface="Courier New" panose="02070309020205020404" pitchFamily="49" charset="0"/>
                </a:endParaRPr>
              </a:p>
            </p:txBody>
          </p:sp>
          <p:grpSp>
            <p:nvGrpSpPr>
              <p:cNvPr id="32" name="Group 31"/>
              <p:cNvGrpSpPr/>
              <p:nvPr/>
            </p:nvGrpSpPr>
            <p:grpSpPr>
              <a:xfrm>
                <a:off x="4745976" y="4000519"/>
                <a:ext cx="443995" cy="288032"/>
                <a:chOff x="2263917" y="266260"/>
                <a:chExt cx="443995" cy="288032"/>
              </a:xfrm>
            </p:grpSpPr>
            <p:sp>
              <p:nvSpPr>
                <p:cNvPr id="33" name="Oval 32"/>
                <p:cNvSpPr/>
                <p:nvPr/>
              </p:nvSpPr>
              <p:spPr>
                <a:xfrm>
                  <a:off x="2275864" y="2662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263917" y="266260"/>
                  <a:ext cx="443995" cy="276999"/>
                </a:xfrm>
                <a:prstGeom prst="rect">
                  <a:avLst/>
                </a:prstGeom>
                <a:noFill/>
              </p:spPr>
              <p:txBody>
                <a:bodyPr wrap="square" rtlCol="0">
                  <a:spAutoFit/>
                </a:bodyPr>
                <a:lstStyle/>
                <a:p>
                  <a:r>
                    <a:rPr lang="en-US" sz="1200" b="1" dirty="0" smtClean="0"/>
                    <a:t>9</a:t>
                  </a:r>
                  <a:endParaRPr lang="en-US" sz="1200" b="1" dirty="0"/>
                </a:p>
              </p:txBody>
            </p:sp>
          </p:grpSp>
        </p:grpSp>
      </p:grpSp>
      <p:grpSp>
        <p:nvGrpSpPr>
          <p:cNvPr id="37" name="Group 36"/>
          <p:cNvGrpSpPr/>
          <p:nvPr/>
        </p:nvGrpSpPr>
        <p:grpSpPr>
          <a:xfrm>
            <a:off x="2160649" y="2151152"/>
            <a:ext cx="6306580" cy="1554847"/>
            <a:chOff x="1947219" y="3050389"/>
            <a:chExt cx="6306580" cy="1554847"/>
          </a:xfrm>
        </p:grpSpPr>
        <p:grpSp>
          <p:nvGrpSpPr>
            <p:cNvPr id="38" name="Group 37"/>
            <p:cNvGrpSpPr/>
            <p:nvPr/>
          </p:nvGrpSpPr>
          <p:grpSpPr>
            <a:xfrm>
              <a:off x="1947219" y="4317204"/>
              <a:ext cx="366076" cy="288032"/>
              <a:chOff x="2164504" y="2058445"/>
              <a:chExt cx="366076" cy="288032"/>
            </a:xfrm>
          </p:grpSpPr>
          <p:sp>
            <p:nvSpPr>
              <p:cNvPr id="44" name="Oval 43"/>
              <p:cNvSpPr/>
              <p:nvPr/>
            </p:nvSpPr>
            <p:spPr>
              <a:xfrm>
                <a:off x="2203526" y="205844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p:cNvSpPr txBox="1"/>
              <p:nvPr/>
            </p:nvSpPr>
            <p:spPr>
              <a:xfrm>
                <a:off x="2164504" y="2069478"/>
                <a:ext cx="366076" cy="276999"/>
              </a:xfrm>
              <a:prstGeom prst="rect">
                <a:avLst/>
              </a:prstGeom>
              <a:noFill/>
            </p:spPr>
            <p:txBody>
              <a:bodyPr wrap="square" rtlCol="0">
                <a:spAutoFit/>
              </a:bodyPr>
              <a:lstStyle/>
              <a:p>
                <a:r>
                  <a:rPr lang="en-US" sz="1200" b="1" dirty="0" smtClean="0"/>
                  <a:t>10</a:t>
                </a:r>
                <a:endParaRPr lang="en-US" sz="1200" b="1" dirty="0"/>
              </a:p>
            </p:txBody>
          </p:sp>
        </p:grpSp>
        <p:grpSp>
          <p:nvGrpSpPr>
            <p:cNvPr id="39" name="Group 38"/>
            <p:cNvGrpSpPr/>
            <p:nvPr/>
          </p:nvGrpSpPr>
          <p:grpSpPr>
            <a:xfrm>
              <a:off x="5693483" y="3050389"/>
              <a:ext cx="2560316" cy="584775"/>
              <a:chOff x="5304509" y="4519752"/>
              <a:chExt cx="2560316" cy="584775"/>
            </a:xfrm>
          </p:grpSpPr>
          <p:sp>
            <p:nvSpPr>
              <p:cNvPr id="40" name="Rectangle 39"/>
              <p:cNvSpPr/>
              <p:nvPr/>
            </p:nvSpPr>
            <p:spPr>
              <a:xfrm>
                <a:off x="5304509" y="4519752"/>
                <a:ext cx="2560316" cy="584775"/>
              </a:xfrm>
              <a:prstGeom prst="rect">
                <a:avLst/>
              </a:prstGeom>
              <a:solidFill>
                <a:schemeClr val="bg1"/>
              </a:solidFill>
              <a:ln>
                <a:solidFill>
                  <a:srgbClr val="000000"/>
                </a:solidFill>
              </a:ln>
            </p:spPr>
            <p:txBody>
              <a:bodyPr wrap="none">
                <a:spAutoFit/>
              </a:bodyPr>
              <a:lstStyle/>
              <a:p>
                <a:r>
                  <a:rPr lang="en-US" sz="1800" dirty="0">
                    <a:latin typeface="+mn-lt"/>
                    <a:cs typeface="Courier New" panose="02070309020205020404" pitchFamily="49" charset="0"/>
                  </a:rPr>
                  <a:t>      </a:t>
                </a:r>
                <a:r>
                  <a:rPr lang="en-US" sz="1400" dirty="0" smtClean="0">
                    <a:latin typeface="+mn-lt"/>
                    <a:cs typeface="Courier New" panose="02070309020205020404" pitchFamily="49" charset="0"/>
                  </a:rPr>
                  <a:t>Should be </a:t>
                </a:r>
                <a:r>
                  <a:rPr kumimoji="0" lang="en-CA" sz="1400" kern="0" dirty="0" err="1" smtClean="0">
                    <a:solidFill>
                      <a:sysClr val="windowText" lastClr="000000"/>
                    </a:solidFill>
                    <a:latin typeface="Consolas"/>
                    <a:ea typeface="Times New Roman"/>
                    <a:cs typeface="Courier New"/>
                  </a:rPr>
                  <a:t>Math.PI</a:t>
                </a:r>
                <a:r>
                  <a:rPr kumimoji="0" lang="en-CA" sz="1400" kern="0" dirty="0" smtClean="0">
                    <a:solidFill>
                      <a:sysClr val="windowText" lastClr="000000"/>
                    </a:solidFill>
                    <a:latin typeface="Consolas"/>
                    <a:ea typeface="Times New Roman"/>
                    <a:cs typeface="Courier New"/>
                  </a:rPr>
                  <a:t>, not </a:t>
                </a:r>
              </a:p>
              <a:p>
                <a:r>
                  <a:rPr kumimoji="0" lang="en-CA" sz="1400" kern="0" dirty="0">
                    <a:solidFill>
                      <a:sysClr val="windowText" lastClr="000000"/>
                    </a:solidFill>
                    <a:latin typeface="Consolas"/>
                    <a:ea typeface="Times New Roman"/>
                    <a:cs typeface="Courier New"/>
                  </a:rPr>
                  <a:t> </a:t>
                </a:r>
                <a:r>
                  <a:rPr kumimoji="0" lang="en-CA" sz="1400" kern="0" dirty="0" smtClean="0">
                    <a:solidFill>
                      <a:sysClr val="windowText" lastClr="000000"/>
                    </a:solidFill>
                    <a:latin typeface="Consolas"/>
                    <a:ea typeface="Times New Roman"/>
                    <a:cs typeface="Courier New"/>
                  </a:rPr>
                  <a:t>  </a:t>
                </a:r>
                <a:r>
                  <a:rPr kumimoji="0" lang="en-CA" sz="1400" kern="0" dirty="0" err="1" smtClean="0">
                    <a:solidFill>
                      <a:sysClr val="windowText" lastClr="000000"/>
                    </a:solidFill>
                    <a:latin typeface="Consolas"/>
                    <a:ea typeface="Times New Roman"/>
                    <a:cs typeface="Courier New"/>
                  </a:rPr>
                  <a:t>Math.Pi</a:t>
                </a:r>
                <a:endParaRPr lang="en-US" sz="1400" dirty="0">
                  <a:latin typeface="Courier New" panose="02070309020205020404" pitchFamily="49" charset="0"/>
                  <a:cs typeface="Courier New" panose="02070309020205020404" pitchFamily="49" charset="0"/>
                </a:endParaRPr>
              </a:p>
            </p:txBody>
          </p:sp>
          <p:grpSp>
            <p:nvGrpSpPr>
              <p:cNvPr id="41" name="Group 40"/>
              <p:cNvGrpSpPr/>
              <p:nvPr/>
            </p:nvGrpSpPr>
            <p:grpSpPr>
              <a:xfrm>
                <a:off x="5329717" y="4549298"/>
                <a:ext cx="443995" cy="288606"/>
                <a:chOff x="2847658" y="815039"/>
                <a:chExt cx="443995" cy="288606"/>
              </a:xfrm>
            </p:grpSpPr>
            <p:sp>
              <p:nvSpPr>
                <p:cNvPr id="42" name="Oval 41"/>
                <p:cNvSpPr/>
                <p:nvPr/>
              </p:nvSpPr>
              <p:spPr>
                <a:xfrm>
                  <a:off x="2881630" y="81503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2847658" y="826646"/>
                  <a:ext cx="443995" cy="276999"/>
                </a:xfrm>
                <a:prstGeom prst="rect">
                  <a:avLst/>
                </a:prstGeom>
                <a:noFill/>
              </p:spPr>
              <p:txBody>
                <a:bodyPr wrap="square" rtlCol="0">
                  <a:spAutoFit/>
                </a:bodyPr>
                <a:lstStyle/>
                <a:p>
                  <a:r>
                    <a:rPr lang="en-US" sz="1200" b="1" dirty="0" smtClean="0"/>
                    <a:t>10</a:t>
                  </a:r>
                  <a:endParaRPr lang="en-US" sz="1200" b="1" dirty="0"/>
                </a:p>
              </p:txBody>
            </p:sp>
          </p:grpSp>
        </p:grpSp>
      </p:grpSp>
    </p:spTree>
    <p:extLst>
      <p:ext uri="{BB962C8B-B14F-4D97-AF65-F5344CB8AC3E}">
        <p14:creationId xmlns:p14="http://schemas.microsoft.com/office/powerpoint/2010/main" val="2859672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 Box 43"/>
          <p:cNvSpPr txBox="1"/>
          <p:nvPr/>
        </p:nvSpPr>
        <p:spPr>
          <a:xfrm>
            <a:off x="395536" y="284944"/>
            <a:ext cx="4824536" cy="5592327"/>
          </a:xfrm>
          <a:prstGeom prst="rect">
            <a:avLst/>
          </a:prstGeom>
          <a:solidFill>
            <a:sysClr val="window" lastClr="FFFFFF"/>
          </a:solidFill>
          <a:ln w="1270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public class Rectangle extends Shape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final double MIN_DIM = 1.0;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final double MAX_DIM = 1000;</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double length, width;</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@Override</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public void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inputAllFields</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super.inputAllFields</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length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("Enter "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length:", MIN_DIM, MAX_DIM);</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width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Input.getDouble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("Enter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width:", MIN_DIM, MAX_DIM);</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public double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calcArea</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endParaRPr kumimoji="0" lang="en-US" sz="2000" kern="0" dirty="0">
              <a:solidFill>
                <a:sysClr val="windowText" lastClr="000000"/>
              </a:solidFill>
              <a:latin typeface="Times New Roman"/>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noProof="0" dirty="0">
                <a:ln>
                  <a:noFill/>
                </a:ln>
                <a:solidFill>
                  <a:sysClr val="windowText" lastClr="000000"/>
                </a:solidFill>
                <a:effectLst/>
                <a:uLnTx/>
                <a:uFillTx/>
                <a:latin typeface="Times New Roman"/>
                <a:ea typeface="Times New Roman"/>
                <a:cs typeface="+mn-cs"/>
              </a:rPr>
              <a:t> </a:t>
            </a:r>
            <a:r>
              <a:rPr kumimoji="0" lang="en-US" sz="2000" b="0" i="0" u="none" strike="noStrike" kern="0" cap="none" spc="0" normalizeH="0" noProof="0" dirty="0" smtClean="0">
                <a:ln>
                  <a:noFill/>
                </a:ln>
                <a:solidFill>
                  <a:sysClr val="windowText" lastClr="000000"/>
                </a:solidFill>
                <a:effectLst/>
                <a:uLnTx/>
                <a:uFillTx/>
                <a:latin typeface="Times New Roman"/>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return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getlength</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getwidth</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9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public String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toString</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return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super.toString</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 length: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length +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width: " +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width);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16</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4" name="Group 23"/>
          <p:cNvGrpSpPr/>
          <p:nvPr/>
        </p:nvGrpSpPr>
        <p:grpSpPr>
          <a:xfrm>
            <a:off x="4211960" y="2396862"/>
            <a:ext cx="4508004" cy="628041"/>
            <a:chOff x="3968436" y="3281322"/>
            <a:chExt cx="4508004" cy="628041"/>
          </a:xfrm>
        </p:grpSpPr>
        <p:grpSp>
          <p:nvGrpSpPr>
            <p:cNvPr id="25" name="Group 24"/>
            <p:cNvGrpSpPr/>
            <p:nvPr/>
          </p:nvGrpSpPr>
          <p:grpSpPr>
            <a:xfrm>
              <a:off x="3968436" y="3281322"/>
              <a:ext cx="366076" cy="288032"/>
              <a:chOff x="4185721" y="1022563"/>
              <a:chExt cx="366076" cy="288032"/>
            </a:xfrm>
          </p:grpSpPr>
          <p:sp>
            <p:nvSpPr>
              <p:cNvPr id="33" name="Oval 32"/>
              <p:cNvSpPr/>
              <p:nvPr/>
            </p:nvSpPr>
            <p:spPr>
              <a:xfrm>
                <a:off x="4214337" y="102256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4185721" y="1033596"/>
                <a:ext cx="366076" cy="276999"/>
              </a:xfrm>
              <a:prstGeom prst="rect">
                <a:avLst/>
              </a:prstGeom>
              <a:noFill/>
            </p:spPr>
            <p:txBody>
              <a:bodyPr wrap="square" rtlCol="0">
                <a:spAutoFit/>
              </a:bodyPr>
              <a:lstStyle/>
              <a:p>
                <a:r>
                  <a:rPr lang="en-US" sz="1200" b="1" dirty="0" smtClean="0"/>
                  <a:t>11</a:t>
                </a:r>
                <a:endParaRPr lang="en-US" sz="1200" b="1" dirty="0"/>
              </a:p>
            </p:txBody>
          </p:sp>
        </p:grpSp>
        <p:grpSp>
          <p:nvGrpSpPr>
            <p:cNvPr id="30" name="Group 29"/>
            <p:cNvGrpSpPr/>
            <p:nvPr/>
          </p:nvGrpSpPr>
          <p:grpSpPr>
            <a:xfrm>
              <a:off x="5280137" y="3324588"/>
              <a:ext cx="3196303" cy="584775"/>
              <a:chOff x="2409104" y="1059692"/>
              <a:chExt cx="3196303" cy="584775"/>
            </a:xfrm>
          </p:grpSpPr>
          <p:sp>
            <p:nvSpPr>
              <p:cNvPr id="32" name="TextBox 31"/>
              <p:cNvSpPr txBox="1"/>
              <p:nvPr/>
            </p:nvSpPr>
            <p:spPr>
              <a:xfrm>
                <a:off x="2409104" y="1059692"/>
                <a:ext cx="3196303" cy="584775"/>
              </a:xfrm>
              <a:prstGeom prst="rect">
                <a:avLst/>
              </a:prstGeom>
              <a:solidFill>
                <a:schemeClr val="bg1"/>
              </a:solidFill>
              <a:ln>
                <a:solidFill>
                  <a:srgbClr val="000000"/>
                </a:solidFill>
              </a:ln>
            </p:spPr>
            <p:txBody>
              <a:bodyPr wrap="square" rtlCol="0">
                <a:spAutoFit/>
              </a:bodyPr>
              <a:lstStyle/>
              <a:p>
                <a:r>
                  <a:rPr lang="en-US" sz="1200" b="1" dirty="0" smtClean="0"/>
                  <a:t>11    </a:t>
                </a:r>
                <a:r>
                  <a:rPr lang="en-US" sz="1600" dirty="0" smtClean="0">
                    <a:latin typeface="+mn-lt"/>
                  </a:rPr>
                  <a:t>Missing ‘+’ to connect the two Strings together</a:t>
                </a:r>
                <a:endParaRPr lang="en-US" sz="1600" dirty="0">
                  <a:latin typeface="+mn-lt"/>
                </a:endParaRPr>
              </a:p>
            </p:txBody>
          </p:sp>
          <p:sp>
            <p:nvSpPr>
              <p:cNvPr id="35" name="Oval 34"/>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6" name="Group 35"/>
          <p:cNvGrpSpPr/>
          <p:nvPr/>
        </p:nvGrpSpPr>
        <p:grpSpPr>
          <a:xfrm>
            <a:off x="3635896" y="3273951"/>
            <a:ext cx="5084068" cy="1089557"/>
            <a:chOff x="3392372" y="2758251"/>
            <a:chExt cx="5084068" cy="1089557"/>
          </a:xfrm>
        </p:grpSpPr>
        <p:grpSp>
          <p:nvGrpSpPr>
            <p:cNvPr id="37" name="Group 36"/>
            <p:cNvGrpSpPr/>
            <p:nvPr/>
          </p:nvGrpSpPr>
          <p:grpSpPr>
            <a:xfrm>
              <a:off x="3392372" y="2758251"/>
              <a:ext cx="366076" cy="288032"/>
              <a:chOff x="3609657" y="499492"/>
              <a:chExt cx="366076" cy="288032"/>
            </a:xfrm>
          </p:grpSpPr>
          <p:sp>
            <p:nvSpPr>
              <p:cNvPr id="41" name="Oval 40"/>
              <p:cNvSpPr/>
              <p:nvPr/>
            </p:nvSpPr>
            <p:spPr>
              <a:xfrm>
                <a:off x="3648679" y="49949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3609657" y="510525"/>
                <a:ext cx="366076" cy="276999"/>
              </a:xfrm>
              <a:prstGeom prst="rect">
                <a:avLst/>
              </a:prstGeom>
              <a:noFill/>
            </p:spPr>
            <p:txBody>
              <a:bodyPr wrap="square" rtlCol="0">
                <a:spAutoFit/>
              </a:bodyPr>
              <a:lstStyle/>
              <a:p>
                <a:r>
                  <a:rPr lang="en-US" sz="1200" b="1" dirty="0" smtClean="0"/>
                  <a:t>12</a:t>
                </a:r>
                <a:endParaRPr lang="en-US" sz="1200" b="1" dirty="0"/>
              </a:p>
            </p:txBody>
          </p:sp>
        </p:grpSp>
        <p:grpSp>
          <p:nvGrpSpPr>
            <p:cNvPr id="38" name="Group 37"/>
            <p:cNvGrpSpPr/>
            <p:nvPr/>
          </p:nvGrpSpPr>
          <p:grpSpPr>
            <a:xfrm>
              <a:off x="5280137" y="3324588"/>
              <a:ext cx="3196303" cy="523220"/>
              <a:chOff x="2409104" y="1059692"/>
              <a:chExt cx="3196303" cy="523220"/>
            </a:xfrm>
          </p:grpSpPr>
          <p:sp>
            <p:nvSpPr>
              <p:cNvPr id="39" name="TextBox 38"/>
              <p:cNvSpPr txBox="1"/>
              <p:nvPr/>
            </p:nvSpPr>
            <p:spPr>
              <a:xfrm>
                <a:off x="2409104" y="1059692"/>
                <a:ext cx="3196303" cy="523220"/>
              </a:xfrm>
              <a:prstGeom prst="rect">
                <a:avLst/>
              </a:prstGeom>
              <a:solidFill>
                <a:schemeClr val="bg1"/>
              </a:solidFill>
              <a:ln>
                <a:solidFill>
                  <a:srgbClr val="000000"/>
                </a:solidFill>
              </a:ln>
            </p:spPr>
            <p:txBody>
              <a:bodyPr wrap="square" rtlCol="0">
                <a:spAutoFit/>
              </a:bodyPr>
              <a:lstStyle/>
              <a:p>
                <a:r>
                  <a:rPr lang="en-US" sz="1200" b="1" dirty="0" smtClean="0"/>
                  <a:t>12   </a:t>
                </a:r>
                <a:r>
                  <a:rPr lang="en-US" sz="1400" dirty="0" err="1" smtClean="0">
                    <a:latin typeface="Courier New" panose="02070309020205020404" pitchFamily="49" charset="0"/>
                    <a:cs typeface="Courier New" panose="02070309020205020404" pitchFamily="49" charset="0"/>
                  </a:rPr>
                  <a:t>getLength</a:t>
                </a:r>
                <a:r>
                  <a:rPr lang="en-US" sz="1400" dirty="0" smtClean="0">
                    <a:latin typeface="Courier New" panose="02070309020205020404" pitchFamily="49" charset="0"/>
                    <a:cs typeface="Courier New" panose="02070309020205020404" pitchFamily="49" charset="0"/>
                  </a:rPr>
                  <a:t>() </a:t>
                </a:r>
                <a:r>
                  <a:rPr lang="en-US" sz="1400" dirty="0" smtClean="0">
                    <a:latin typeface="+mn-lt"/>
                  </a:rPr>
                  <a:t>and </a:t>
                </a:r>
                <a:r>
                  <a:rPr lang="en-US" sz="1400" dirty="0" err="1" smtClean="0">
                    <a:latin typeface="Courier New" panose="02070309020205020404" pitchFamily="49" charset="0"/>
                    <a:cs typeface="Courier New" panose="02070309020205020404" pitchFamily="49" charset="0"/>
                  </a:rPr>
                  <a:t>getWidth</a:t>
                </a:r>
                <a:r>
                  <a:rPr lang="en-US" sz="1400" dirty="0" smtClean="0">
                    <a:latin typeface="Courier New" panose="02070309020205020404" pitchFamily="49" charset="0"/>
                    <a:cs typeface="Courier New" panose="02070309020205020404" pitchFamily="49" charset="0"/>
                  </a:rPr>
                  <a:t>() </a:t>
                </a:r>
                <a:r>
                  <a:rPr lang="en-US" sz="1400" dirty="0" smtClean="0">
                    <a:latin typeface="+mn-lt"/>
                  </a:rPr>
                  <a:t>are not declared anywhere</a:t>
                </a:r>
                <a:endParaRPr lang="en-US" sz="1400" dirty="0">
                  <a:latin typeface="+mn-lt"/>
                </a:endParaRPr>
              </a:p>
            </p:txBody>
          </p:sp>
          <p:sp>
            <p:nvSpPr>
              <p:cNvPr id="40" name="Oval 39"/>
              <p:cNvSpPr/>
              <p:nvPr/>
            </p:nvSpPr>
            <p:spPr>
              <a:xfrm>
                <a:off x="2438660"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59682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24685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static class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Input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Scanner input = new Scanner(System.in);</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static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int</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d</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private static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public static double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getDouble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(String s, double min, double max){</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System.out.print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 + "("+ min + "-" + max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do{</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d =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input.nextDouble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input.nextLine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 while ((d &lt; min)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(d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&gt;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max));</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return d;</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public static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getInt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(String s,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min,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max){</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System.out.print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(s + "("+ min + "-" + max +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do{</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input.nextInt</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input.nextLine</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while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&lt; min) </a:t>
            </a:r>
            <a:r>
              <a:rPr kumimoji="0" lang="en-CA" sz="1400" kern="0" noProof="0" dirty="0" smtClean="0">
                <a:solidFill>
                  <a:sysClr val="windowText" lastClr="000000"/>
                </a:solidFill>
                <a:latin typeface="Consolas"/>
                <a:ea typeface="Times New Roman"/>
              </a:rPr>
              <a:t>||</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&gt; max))</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kern="0" dirty="0">
                <a:solidFill>
                  <a:sysClr val="windowText" lastClr="000000"/>
                </a:solidFill>
                <a:latin typeface="Consolas"/>
                <a:ea typeface="Times New Roman"/>
              </a:rPr>
              <a:t> </a:t>
            </a:r>
            <a:r>
              <a:rPr kumimoji="0" lang="en-CA" sz="1400" kern="0" dirty="0" smtClean="0">
                <a:solidFill>
                  <a:sysClr val="windowText" lastClr="000000"/>
                </a:solidFill>
                <a:latin typeface="Consolas"/>
                <a:ea typeface="Times New Roman"/>
              </a:rPr>
              <a:t>     </a:t>
            </a:r>
            <a:r>
              <a:rPr kumimoji="0" lang="en-CA" sz="1400" b="0" i="0" u="none" strike="noStrike" kern="0" cap="none" spc="0" normalizeH="0" baseline="0" noProof="0" dirty="0" smtClean="0">
                <a:ln>
                  <a:noFill/>
                </a:ln>
                <a:solidFill>
                  <a:sysClr val="windowText" lastClr="000000"/>
                </a:solidFill>
                <a:effectLst/>
                <a:uLnTx/>
                <a:uFillTx/>
                <a:latin typeface="Consolas"/>
                <a:ea typeface="Times New Roman"/>
                <a:cs typeface="+mn-cs"/>
              </a:rPr>
              <a:t>return </a:t>
            </a:r>
            <a:r>
              <a:rPr kumimoji="0" lang="en-CA" sz="1400" b="0" i="0" u="none" strike="noStrike" kern="0" cap="none" spc="0" normalizeH="0" baseline="0" noProof="0" dirty="0" err="1">
                <a:ln>
                  <a:noFill/>
                </a:ln>
                <a:solidFill>
                  <a:sysClr val="windowText" lastClr="000000"/>
                </a:solidFill>
                <a:effectLst/>
                <a:uLnTx/>
                <a:uFillTx/>
                <a:latin typeface="Consolas"/>
                <a:ea typeface="Times New Roman"/>
                <a:cs typeface="+mn-cs"/>
              </a:rPr>
              <a:t>i</a:t>
            </a: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   }</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400" b="0" i="0" u="none" strike="noStrike" kern="0" cap="none" spc="0" normalizeH="0" baseline="0" noProof="0" dirty="0">
                <a:ln>
                  <a:noFill/>
                </a:ln>
                <a:solidFill>
                  <a:sysClr val="windowText" lastClr="000000"/>
                </a:solidFill>
                <a:effectLst/>
                <a:uLnTx/>
                <a:uFillTx/>
                <a:latin typeface="Consolas"/>
                <a:ea typeface="Times New Roman"/>
                <a:cs typeface="+mn-cs"/>
              </a:rPr>
              <a:t>}</a:t>
            </a:r>
            <a:endParaRPr kumimoji="0" lang="en-US" sz="2000" b="0" i="0" u="none" strike="noStrike" kern="0" cap="none" spc="0" normalizeH="0" baseline="0" noProof="0" dirty="0">
              <a:ln>
                <a:noFill/>
              </a:ln>
              <a:solidFill>
                <a:sysClr val="windowText" lastClr="000000"/>
              </a:solidFill>
              <a:effectLst/>
              <a:uLnTx/>
              <a:uFillTx/>
              <a:latin typeface="Times New Roman"/>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17</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33" name="Group 32"/>
          <p:cNvGrpSpPr/>
          <p:nvPr/>
        </p:nvGrpSpPr>
        <p:grpSpPr>
          <a:xfrm>
            <a:off x="1541628" y="259341"/>
            <a:ext cx="7238212" cy="2716814"/>
            <a:chOff x="1238228" y="1684992"/>
            <a:chExt cx="7238212" cy="2716814"/>
          </a:xfrm>
        </p:grpSpPr>
        <p:grpSp>
          <p:nvGrpSpPr>
            <p:cNvPr id="34" name="Group 33"/>
            <p:cNvGrpSpPr/>
            <p:nvPr/>
          </p:nvGrpSpPr>
          <p:grpSpPr>
            <a:xfrm>
              <a:off x="1238228" y="1684992"/>
              <a:ext cx="366076" cy="288032"/>
              <a:chOff x="1455513" y="-573767"/>
              <a:chExt cx="366076" cy="288032"/>
            </a:xfrm>
          </p:grpSpPr>
          <p:sp>
            <p:nvSpPr>
              <p:cNvPr id="38" name="Oval 37"/>
              <p:cNvSpPr/>
              <p:nvPr/>
            </p:nvSpPr>
            <p:spPr>
              <a:xfrm>
                <a:off x="1494535" y="-57376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p:cNvSpPr txBox="1"/>
              <p:nvPr/>
            </p:nvSpPr>
            <p:spPr>
              <a:xfrm>
                <a:off x="1455513" y="-562734"/>
                <a:ext cx="366076" cy="276999"/>
              </a:xfrm>
              <a:prstGeom prst="rect">
                <a:avLst/>
              </a:prstGeom>
              <a:noFill/>
            </p:spPr>
            <p:txBody>
              <a:bodyPr wrap="square" rtlCol="0">
                <a:spAutoFit/>
              </a:bodyPr>
              <a:lstStyle/>
              <a:p>
                <a:r>
                  <a:rPr lang="en-US" sz="1200" b="1" dirty="0" smtClean="0"/>
                  <a:t>14</a:t>
                </a:r>
                <a:endParaRPr lang="en-US" sz="1200" b="1" dirty="0"/>
              </a:p>
            </p:txBody>
          </p:sp>
        </p:grpSp>
        <p:grpSp>
          <p:nvGrpSpPr>
            <p:cNvPr id="35" name="Group 34"/>
            <p:cNvGrpSpPr/>
            <p:nvPr/>
          </p:nvGrpSpPr>
          <p:grpSpPr>
            <a:xfrm>
              <a:off x="5280137" y="3324588"/>
              <a:ext cx="3196303" cy="1077218"/>
              <a:chOff x="2409104" y="1059692"/>
              <a:chExt cx="3196303" cy="1077218"/>
            </a:xfrm>
          </p:grpSpPr>
          <p:sp>
            <p:nvSpPr>
              <p:cNvPr id="36" name="TextBox 35"/>
              <p:cNvSpPr txBox="1"/>
              <p:nvPr/>
            </p:nvSpPr>
            <p:spPr>
              <a:xfrm>
                <a:off x="2409104" y="1059692"/>
                <a:ext cx="3196303" cy="1077218"/>
              </a:xfrm>
              <a:prstGeom prst="rect">
                <a:avLst/>
              </a:prstGeom>
              <a:solidFill>
                <a:schemeClr val="bg1"/>
              </a:solidFill>
              <a:ln>
                <a:solidFill>
                  <a:srgbClr val="000000"/>
                </a:solidFill>
              </a:ln>
            </p:spPr>
            <p:txBody>
              <a:bodyPr wrap="square" rtlCol="0">
                <a:spAutoFit/>
              </a:bodyPr>
              <a:lstStyle/>
              <a:p>
                <a:r>
                  <a:rPr lang="en-US" sz="1200" b="1" dirty="0" smtClean="0"/>
                  <a:t>14   </a:t>
                </a:r>
                <a:r>
                  <a:rPr lang="en-US" sz="1600" dirty="0" smtClean="0">
                    <a:latin typeface="+mn-lt"/>
                    <a:cs typeface="Courier New" panose="02070309020205020404" pitchFamily="49" charset="0"/>
                  </a:rPr>
                  <a:t>No such thing as a static class in Java, i.e. you can’t make everything inside by adding static to the class header</a:t>
                </a:r>
                <a:endParaRPr lang="en-US" sz="1600" dirty="0">
                  <a:latin typeface="+mn-lt"/>
                  <a:cs typeface="Courier New" panose="02070309020205020404" pitchFamily="49" charset="0"/>
                </a:endParaRPr>
              </a:p>
            </p:txBody>
          </p:sp>
          <p:sp>
            <p:nvSpPr>
              <p:cNvPr id="37" name="Oval 36"/>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0" name="Group 39"/>
          <p:cNvGrpSpPr/>
          <p:nvPr/>
        </p:nvGrpSpPr>
        <p:grpSpPr>
          <a:xfrm>
            <a:off x="1502606" y="559405"/>
            <a:ext cx="7137324" cy="3427824"/>
            <a:chOff x="1529447" y="-477635"/>
            <a:chExt cx="7137324" cy="3427824"/>
          </a:xfrm>
        </p:grpSpPr>
        <p:grpSp>
          <p:nvGrpSpPr>
            <p:cNvPr id="41" name="Group 40"/>
            <p:cNvGrpSpPr/>
            <p:nvPr/>
          </p:nvGrpSpPr>
          <p:grpSpPr>
            <a:xfrm>
              <a:off x="1529447" y="-477635"/>
              <a:ext cx="366076" cy="289667"/>
              <a:chOff x="1746732" y="-2736394"/>
              <a:chExt cx="366076" cy="289667"/>
            </a:xfrm>
          </p:grpSpPr>
          <p:sp>
            <p:nvSpPr>
              <p:cNvPr id="45" name="Oval 44"/>
              <p:cNvSpPr/>
              <p:nvPr/>
            </p:nvSpPr>
            <p:spPr>
              <a:xfrm>
                <a:off x="1773642" y="-273639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1746732" y="-2723726"/>
                <a:ext cx="366076" cy="276999"/>
              </a:xfrm>
              <a:prstGeom prst="rect">
                <a:avLst/>
              </a:prstGeom>
              <a:noFill/>
            </p:spPr>
            <p:txBody>
              <a:bodyPr wrap="square" rtlCol="0">
                <a:spAutoFit/>
              </a:bodyPr>
              <a:lstStyle/>
              <a:p>
                <a:r>
                  <a:rPr lang="en-US" sz="1200" b="1" dirty="0" smtClean="0"/>
                  <a:t>15</a:t>
                </a:r>
                <a:endParaRPr lang="en-US" sz="1200" b="1" dirty="0"/>
              </a:p>
            </p:txBody>
          </p:sp>
        </p:grpSp>
        <p:grpSp>
          <p:nvGrpSpPr>
            <p:cNvPr id="42" name="Group 41"/>
            <p:cNvGrpSpPr/>
            <p:nvPr/>
          </p:nvGrpSpPr>
          <p:grpSpPr>
            <a:xfrm>
              <a:off x="5617523" y="2632130"/>
              <a:ext cx="3049248" cy="318059"/>
              <a:chOff x="2746490" y="367234"/>
              <a:chExt cx="3049248" cy="318059"/>
            </a:xfrm>
          </p:grpSpPr>
          <p:sp>
            <p:nvSpPr>
              <p:cNvPr id="43" name="TextBox 42"/>
              <p:cNvSpPr txBox="1"/>
              <p:nvPr/>
            </p:nvSpPr>
            <p:spPr>
              <a:xfrm>
                <a:off x="2746490" y="367234"/>
                <a:ext cx="3049248" cy="307777"/>
              </a:xfrm>
              <a:prstGeom prst="rect">
                <a:avLst/>
              </a:prstGeom>
              <a:solidFill>
                <a:schemeClr val="bg1"/>
              </a:solidFill>
              <a:ln>
                <a:solidFill>
                  <a:srgbClr val="000000"/>
                </a:solidFill>
              </a:ln>
            </p:spPr>
            <p:txBody>
              <a:bodyPr wrap="square" rtlCol="0">
                <a:spAutoFit/>
              </a:bodyPr>
              <a:lstStyle/>
              <a:p>
                <a:r>
                  <a:rPr lang="en-US" sz="1200" b="1" dirty="0" smtClean="0"/>
                  <a:t>15   </a:t>
                </a:r>
                <a:r>
                  <a:rPr lang="en-US" sz="1400" dirty="0" smtClean="0">
                    <a:latin typeface="+mn-lt"/>
                  </a:rPr>
                  <a:t>Scanner must be static</a:t>
                </a:r>
                <a:endParaRPr lang="en-US" sz="1400" dirty="0">
                  <a:latin typeface="Consolas" panose="020B0609020204030204" pitchFamily="49" charset="0"/>
                  <a:cs typeface="Consolas" panose="020B0609020204030204" pitchFamily="49" charset="0"/>
                </a:endParaRPr>
              </a:p>
            </p:txBody>
          </p:sp>
          <p:sp>
            <p:nvSpPr>
              <p:cNvPr id="44" name="Oval 43"/>
              <p:cNvSpPr/>
              <p:nvPr/>
            </p:nvSpPr>
            <p:spPr>
              <a:xfrm>
                <a:off x="2792578" y="39726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7" name="Group 46"/>
          <p:cNvGrpSpPr/>
          <p:nvPr/>
        </p:nvGrpSpPr>
        <p:grpSpPr>
          <a:xfrm>
            <a:off x="4329735" y="4218554"/>
            <a:ext cx="4306612" cy="674016"/>
            <a:chOff x="4996999" y="3419884"/>
            <a:chExt cx="4306612" cy="674016"/>
          </a:xfrm>
        </p:grpSpPr>
        <p:grpSp>
          <p:nvGrpSpPr>
            <p:cNvPr id="48" name="Group 47"/>
            <p:cNvGrpSpPr/>
            <p:nvPr/>
          </p:nvGrpSpPr>
          <p:grpSpPr>
            <a:xfrm>
              <a:off x="4996999" y="3419884"/>
              <a:ext cx="366076" cy="313005"/>
              <a:chOff x="5214284" y="1161125"/>
              <a:chExt cx="366076" cy="313005"/>
            </a:xfrm>
          </p:grpSpPr>
          <p:sp>
            <p:nvSpPr>
              <p:cNvPr id="52" name="Oval 51"/>
              <p:cNvSpPr/>
              <p:nvPr/>
            </p:nvSpPr>
            <p:spPr>
              <a:xfrm>
                <a:off x="5236942" y="116112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5214284" y="1197131"/>
                <a:ext cx="366076" cy="276999"/>
              </a:xfrm>
              <a:prstGeom prst="rect">
                <a:avLst/>
              </a:prstGeom>
              <a:noFill/>
            </p:spPr>
            <p:txBody>
              <a:bodyPr wrap="square" rtlCol="0">
                <a:spAutoFit/>
              </a:bodyPr>
              <a:lstStyle/>
              <a:p>
                <a:r>
                  <a:rPr lang="en-US" sz="1200" b="1" dirty="0" smtClean="0"/>
                  <a:t>17</a:t>
                </a:r>
                <a:endParaRPr lang="en-US" sz="1200" b="1" dirty="0"/>
              </a:p>
            </p:txBody>
          </p:sp>
        </p:grpSp>
        <p:grpSp>
          <p:nvGrpSpPr>
            <p:cNvPr id="49" name="Group 48"/>
            <p:cNvGrpSpPr/>
            <p:nvPr/>
          </p:nvGrpSpPr>
          <p:grpSpPr>
            <a:xfrm>
              <a:off x="6254363" y="3570680"/>
              <a:ext cx="3049248" cy="523220"/>
              <a:chOff x="3383330" y="1305784"/>
              <a:chExt cx="3049248" cy="523220"/>
            </a:xfrm>
          </p:grpSpPr>
          <p:sp>
            <p:nvSpPr>
              <p:cNvPr id="50" name="TextBox 49"/>
              <p:cNvSpPr txBox="1"/>
              <p:nvPr/>
            </p:nvSpPr>
            <p:spPr>
              <a:xfrm>
                <a:off x="3383330" y="1305784"/>
                <a:ext cx="3049248" cy="523220"/>
              </a:xfrm>
              <a:prstGeom prst="rect">
                <a:avLst/>
              </a:prstGeom>
              <a:solidFill>
                <a:schemeClr val="bg1"/>
              </a:solidFill>
              <a:ln>
                <a:solidFill>
                  <a:srgbClr val="000000"/>
                </a:solidFill>
              </a:ln>
            </p:spPr>
            <p:txBody>
              <a:bodyPr wrap="square" rtlCol="0">
                <a:spAutoFit/>
              </a:bodyPr>
              <a:lstStyle/>
              <a:p>
                <a:r>
                  <a:rPr lang="en-US" sz="1200" b="1" dirty="0" smtClean="0">
                    <a:latin typeface="+mn-lt"/>
                  </a:rPr>
                  <a:t>17    </a:t>
                </a:r>
                <a:r>
                  <a:rPr lang="en-US" sz="1400" dirty="0" smtClean="0">
                    <a:latin typeface="+mn-lt"/>
                  </a:rPr>
                  <a:t>Missing </a:t>
                </a:r>
                <a:r>
                  <a:rPr lang="en-US" sz="1400" dirty="0" smtClean="0">
                    <a:latin typeface="+mn-lt"/>
                  </a:rPr>
                  <a:t>semicolon at end of </a:t>
                </a:r>
              </a:p>
              <a:p>
                <a:r>
                  <a:rPr lang="en-US" sz="1400" dirty="0" smtClean="0">
                    <a:latin typeface="+mn-lt"/>
                  </a:rPr>
                  <a:t>       </a:t>
                </a:r>
                <a:r>
                  <a:rPr lang="en-US" sz="1400" dirty="0" smtClean="0">
                    <a:latin typeface="Courier New" panose="02070309020205020404" pitchFamily="49" charset="0"/>
                    <a:cs typeface="Courier New" panose="02070309020205020404" pitchFamily="49" charset="0"/>
                  </a:rPr>
                  <a:t>while</a:t>
                </a:r>
                <a:r>
                  <a:rPr lang="en-US" sz="1400" dirty="0" smtClean="0">
                    <a:latin typeface="+mn-lt"/>
                  </a:rPr>
                  <a:t> loop</a:t>
                </a:r>
                <a:endParaRPr lang="en-US" sz="1400" dirty="0">
                  <a:latin typeface="+mn-lt"/>
                </a:endParaRPr>
              </a:p>
            </p:txBody>
          </p:sp>
          <p:sp>
            <p:nvSpPr>
              <p:cNvPr id="51" name="Oval 50"/>
              <p:cNvSpPr/>
              <p:nvPr/>
            </p:nvSpPr>
            <p:spPr>
              <a:xfrm>
                <a:off x="3429418" y="132397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24" name="Group 23"/>
          <p:cNvGrpSpPr/>
          <p:nvPr/>
        </p:nvGrpSpPr>
        <p:grpSpPr>
          <a:xfrm>
            <a:off x="755576" y="126358"/>
            <a:ext cx="7848872" cy="1045058"/>
            <a:chOff x="437464" y="2618084"/>
            <a:chExt cx="7848872" cy="1045058"/>
          </a:xfrm>
        </p:grpSpPr>
        <p:grpSp>
          <p:nvGrpSpPr>
            <p:cNvPr id="25" name="Group 24"/>
            <p:cNvGrpSpPr/>
            <p:nvPr/>
          </p:nvGrpSpPr>
          <p:grpSpPr>
            <a:xfrm>
              <a:off x="437464" y="2618084"/>
              <a:ext cx="366076" cy="288032"/>
              <a:chOff x="654749" y="359325"/>
              <a:chExt cx="366076" cy="288032"/>
            </a:xfrm>
          </p:grpSpPr>
          <p:sp>
            <p:nvSpPr>
              <p:cNvPr id="31" name="Oval 30"/>
              <p:cNvSpPr/>
              <p:nvPr/>
            </p:nvSpPr>
            <p:spPr>
              <a:xfrm>
                <a:off x="678629" y="35932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654749" y="370358"/>
                <a:ext cx="366076" cy="276999"/>
              </a:xfrm>
              <a:prstGeom prst="rect">
                <a:avLst/>
              </a:prstGeom>
              <a:noFill/>
            </p:spPr>
            <p:txBody>
              <a:bodyPr wrap="square" rtlCol="0">
                <a:spAutoFit/>
              </a:bodyPr>
              <a:lstStyle/>
              <a:p>
                <a:r>
                  <a:rPr lang="en-US" sz="1200" b="1" dirty="0" smtClean="0"/>
                  <a:t>13</a:t>
                </a:r>
                <a:endParaRPr lang="en-US" sz="1200" b="1" dirty="0"/>
              </a:p>
            </p:txBody>
          </p:sp>
        </p:grpSp>
        <p:grpSp>
          <p:nvGrpSpPr>
            <p:cNvPr id="28" name="Group 27"/>
            <p:cNvGrpSpPr/>
            <p:nvPr/>
          </p:nvGrpSpPr>
          <p:grpSpPr>
            <a:xfrm>
              <a:off x="5280137" y="3324588"/>
              <a:ext cx="3006199" cy="338554"/>
              <a:chOff x="2409104" y="1059692"/>
              <a:chExt cx="3006199" cy="338554"/>
            </a:xfrm>
          </p:grpSpPr>
          <p:sp>
            <p:nvSpPr>
              <p:cNvPr id="29" name="TextBox 28"/>
              <p:cNvSpPr txBox="1"/>
              <p:nvPr/>
            </p:nvSpPr>
            <p:spPr>
              <a:xfrm>
                <a:off x="2409104" y="1059692"/>
                <a:ext cx="3006199" cy="338554"/>
              </a:xfrm>
              <a:prstGeom prst="rect">
                <a:avLst/>
              </a:prstGeom>
              <a:solidFill>
                <a:schemeClr val="bg1"/>
              </a:solidFill>
              <a:ln>
                <a:solidFill>
                  <a:srgbClr val="000000"/>
                </a:solidFill>
              </a:ln>
            </p:spPr>
            <p:txBody>
              <a:bodyPr wrap="square" rtlCol="0">
                <a:spAutoFit/>
              </a:bodyPr>
              <a:lstStyle/>
              <a:p>
                <a:r>
                  <a:rPr lang="en-US" sz="1200" b="1" dirty="0" smtClean="0"/>
                  <a:t>13    </a:t>
                </a:r>
                <a:r>
                  <a:rPr lang="en-US" sz="1600" dirty="0" smtClean="0">
                    <a:latin typeface="+mn-lt"/>
                  </a:rPr>
                  <a:t>Missing </a:t>
                </a:r>
                <a:r>
                  <a:rPr lang="en-US" sz="1600" dirty="0" smtClean="0">
                    <a:latin typeface="Consolas" panose="020B0609020204030204" pitchFamily="49" charset="0"/>
                    <a:cs typeface="Consolas" panose="020B0609020204030204" pitchFamily="49" charset="0"/>
                  </a:rPr>
                  <a:t>import Scanner</a:t>
                </a:r>
                <a:endParaRPr lang="en-US" sz="1600" dirty="0">
                  <a:latin typeface="Consolas" panose="020B0609020204030204" pitchFamily="49" charset="0"/>
                  <a:cs typeface="Consolas" panose="020B0609020204030204" pitchFamily="49" charset="0"/>
                </a:endParaRPr>
              </a:p>
            </p:txBody>
          </p:sp>
          <p:sp>
            <p:nvSpPr>
              <p:cNvPr id="30" name="Oval 29"/>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59" name="Group 58"/>
          <p:cNvGrpSpPr/>
          <p:nvPr/>
        </p:nvGrpSpPr>
        <p:grpSpPr>
          <a:xfrm>
            <a:off x="2555776" y="5570554"/>
            <a:ext cx="6048672" cy="338554"/>
            <a:chOff x="1958450" y="1305784"/>
            <a:chExt cx="6048672" cy="338554"/>
          </a:xfrm>
        </p:grpSpPr>
        <p:sp>
          <p:nvSpPr>
            <p:cNvPr id="60" name="TextBox 59"/>
            <p:cNvSpPr txBox="1"/>
            <p:nvPr/>
          </p:nvSpPr>
          <p:spPr>
            <a:xfrm>
              <a:off x="1958450" y="1305784"/>
              <a:ext cx="6048672" cy="338554"/>
            </a:xfrm>
            <a:prstGeom prst="rect">
              <a:avLst/>
            </a:prstGeom>
            <a:solidFill>
              <a:schemeClr val="bg1"/>
            </a:solidFill>
            <a:ln>
              <a:solidFill>
                <a:srgbClr val="000000"/>
              </a:solidFill>
            </a:ln>
          </p:spPr>
          <p:txBody>
            <a:bodyPr wrap="square" rtlCol="0">
              <a:spAutoFit/>
            </a:bodyPr>
            <a:lstStyle/>
            <a:p>
              <a:r>
                <a:rPr lang="en-US" sz="1400" b="1" dirty="0" smtClean="0">
                  <a:latin typeface="+mn-lt"/>
                </a:rPr>
                <a:t>18. </a:t>
              </a:r>
              <a:r>
                <a:rPr lang="en-US" sz="1600" dirty="0" smtClean="0">
                  <a:latin typeface="+mn-lt"/>
                </a:rPr>
                <a:t> </a:t>
              </a:r>
              <a:r>
                <a:rPr lang="en-US" sz="1600" dirty="0" smtClean="0">
                  <a:latin typeface="+mn-lt"/>
                </a:rPr>
                <a:t>Actual output displays “(1-20)”, but code sample says “(20 max)”</a:t>
              </a:r>
              <a:endParaRPr lang="en-US" sz="1600" dirty="0">
                <a:latin typeface="+mn-lt"/>
              </a:endParaRPr>
            </a:p>
          </p:txBody>
        </p:sp>
        <p:sp>
          <p:nvSpPr>
            <p:cNvPr id="61" name="Oval 60"/>
            <p:cNvSpPr/>
            <p:nvPr/>
          </p:nvSpPr>
          <p:spPr>
            <a:xfrm>
              <a:off x="2006875" y="134263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7" name="Group 56"/>
          <p:cNvGrpSpPr/>
          <p:nvPr/>
        </p:nvGrpSpPr>
        <p:grpSpPr>
          <a:xfrm>
            <a:off x="2430597" y="1085146"/>
            <a:ext cx="6218767" cy="3247753"/>
            <a:chOff x="2448004" y="-297564"/>
            <a:chExt cx="6218767" cy="3247753"/>
          </a:xfrm>
        </p:grpSpPr>
        <p:grpSp>
          <p:nvGrpSpPr>
            <p:cNvPr id="58" name="Group 57"/>
            <p:cNvGrpSpPr/>
            <p:nvPr/>
          </p:nvGrpSpPr>
          <p:grpSpPr>
            <a:xfrm>
              <a:off x="2448004" y="-297564"/>
              <a:ext cx="366076" cy="288032"/>
              <a:chOff x="2665289" y="-2556323"/>
              <a:chExt cx="366076" cy="288032"/>
            </a:xfrm>
          </p:grpSpPr>
          <p:sp>
            <p:nvSpPr>
              <p:cNvPr id="65" name="Oval 64"/>
              <p:cNvSpPr/>
              <p:nvPr/>
            </p:nvSpPr>
            <p:spPr>
              <a:xfrm>
                <a:off x="2707237" y="-255632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2665289" y="-2545398"/>
                <a:ext cx="366076" cy="276999"/>
              </a:xfrm>
              <a:prstGeom prst="rect">
                <a:avLst/>
              </a:prstGeom>
              <a:noFill/>
            </p:spPr>
            <p:txBody>
              <a:bodyPr wrap="square" rtlCol="0">
                <a:spAutoFit/>
              </a:bodyPr>
              <a:lstStyle/>
              <a:p>
                <a:r>
                  <a:rPr lang="en-US" sz="1200" b="1" dirty="0" smtClean="0"/>
                  <a:t>16</a:t>
                </a:r>
                <a:endParaRPr lang="en-US" sz="1200" b="1" dirty="0"/>
              </a:p>
            </p:txBody>
          </p:sp>
        </p:grpSp>
        <p:grpSp>
          <p:nvGrpSpPr>
            <p:cNvPr id="62" name="Group 61"/>
            <p:cNvGrpSpPr/>
            <p:nvPr/>
          </p:nvGrpSpPr>
          <p:grpSpPr>
            <a:xfrm>
              <a:off x="5617523" y="2632130"/>
              <a:ext cx="3049248" cy="318059"/>
              <a:chOff x="2746490" y="367234"/>
              <a:chExt cx="3049248" cy="318059"/>
            </a:xfrm>
          </p:grpSpPr>
          <p:sp>
            <p:nvSpPr>
              <p:cNvPr id="63" name="TextBox 62"/>
              <p:cNvSpPr txBox="1"/>
              <p:nvPr/>
            </p:nvSpPr>
            <p:spPr>
              <a:xfrm>
                <a:off x="2746490" y="367234"/>
                <a:ext cx="3049248" cy="307777"/>
              </a:xfrm>
              <a:prstGeom prst="rect">
                <a:avLst/>
              </a:prstGeom>
              <a:solidFill>
                <a:schemeClr val="bg1"/>
              </a:solidFill>
              <a:ln>
                <a:solidFill>
                  <a:srgbClr val="000000"/>
                </a:solidFill>
              </a:ln>
            </p:spPr>
            <p:txBody>
              <a:bodyPr wrap="square" rtlCol="0">
                <a:spAutoFit/>
              </a:bodyPr>
              <a:lstStyle/>
              <a:p>
                <a:r>
                  <a:rPr lang="en-US" sz="1200" b="1" dirty="0" smtClean="0"/>
                  <a:t>16    </a:t>
                </a:r>
                <a:r>
                  <a:rPr lang="en-US" sz="1400" dirty="0" smtClean="0">
                    <a:latin typeface="+mn-lt"/>
                  </a:rPr>
                  <a:t>Should be </a:t>
                </a:r>
                <a:r>
                  <a:rPr lang="en-US" sz="1400" dirty="0" smtClean="0">
                    <a:latin typeface="Consolas" panose="020B0609020204030204" pitchFamily="49" charset="0"/>
                    <a:cs typeface="Consolas" panose="020B0609020204030204" pitchFamily="49" charset="0"/>
                  </a:rPr>
                  <a:t>double d</a:t>
                </a:r>
                <a:r>
                  <a:rPr lang="en-US" sz="1400" dirty="0" smtClean="0">
                    <a:latin typeface="+mn-lt"/>
                  </a:rPr>
                  <a:t>, not </a:t>
                </a:r>
                <a:r>
                  <a:rPr lang="en-US" sz="1400" dirty="0" err="1" smtClean="0">
                    <a:latin typeface="Consolas" panose="020B0609020204030204" pitchFamily="49" charset="0"/>
                    <a:cs typeface="Consolas" panose="020B0609020204030204" pitchFamily="49" charset="0"/>
                  </a:rPr>
                  <a:t>int</a:t>
                </a:r>
                <a:r>
                  <a:rPr lang="en-US" sz="1400" dirty="0" smtClean="0">
                    <a:latin typeface="Consolas" panose="020B0609020204030204" pitchFamily="49" charset="0"/>
                    <a:cs typeface="Consolas" panose="020B0609020204030204" pitchFamily="49" charset="0"/>
                  </a:rPr>
                  <a:t> d</a:t>
                </a:r>
                <a:endParaRPr lang="en-US" sz="1400" dirty="0">
                  <a:latin typeface="Consolas" panose="020B0609020204030204" pitchFamily="49" charset="0"/>
                  <a:cs typeface="Consolas" panose="020B0609020204030204" pitchFamily="49" charset="0"/>
                </a:endParaRPr>
              </a:p>
            </p:txBody>
          </p:sp>
          <p:sp>
            <p:nvSpPr>
              <p:cNvPr id="64" name="Oval 63"/>
              <p:cNvSpPr/>
              <p:nvPr/>
            </p:nvSpPr>
            <p:spPr>
              <a:xfrm>
                <a:off x="2780546" y="39726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837243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246858"/>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Things which are </a:t>
            </a:r>
            <a:r>
              <a:rPr kumimoji="0" lang="en-US" sz="1800" b="1" i="1" u="none" strike="noStrike" kern="0" cap="none" spc="0" normalizeH="0" baseline="0" noProof="0" dirty="0" smtClean="0">
                <a:ln>
                  <a:noFill/>
                </a:ln>
                <a:solidFill>
                  <a:sysClr val="windowText" lastClr="000000"/>
                </a:solidFill>
                <a:effectLst/>
                <a:uLnTx/>
                <a:uFillTx/>
                <a:latin typeface="+mn-lt"/>
                <a:ea typeface="Times New Roman"/>
                <a:cs typeface="+mn-cs"/>
              </a:rPr>
              <a:t>NOT</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 errors</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 but </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which are frequently </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listed as such by students: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18</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3" name="Table 2"/>
          <p:cNvGraphicFramePr>
            <a:graphicFrameLocks noGrp="1"/>
          </p:cNvGraphicFramePr>
          <p:nvPr>
            <p:extLst>
              <p:ext uri="{D42A27DB-BD31-4B8C-83A1-F6EECF244321}">
                <p14:modId xmlns:p14="http://schemas.microsoft.com/office/powerpoint/2010/main" val="354768111"/>
              </p:ext>
            </p:extLst>
          </p:nvPr>
        </p:nvGraphicFramePr>
        <p:xfrm>
          <a:off x="467543" y="896497"/>
          <a:ext cx="8352929" cy="5196799"/>
        </p:xfrm>
        <a:graphic>
          <a:graphicData uri="http://schemas.openxmlformats.org/drawingml/2006/table">
            <a:tbl>
              <a:tblPr firstRow="1" bandRow="1">
                <a:tableStyleId>{5C22544A-7EE6-4342-B048-85BDC9FD1C3A}</a:tableStyleId>
              </a:tblPr>
              <a:tblGrid>
                <a:gridCol w="2558555"/>
                <a:gridCol w="2558555"/>
                <a:gridCol w="3235819"/>
              </a:tblGrid>
              <a:tr h="360039">
                <a:tc>
                  <a:txBody>
                    <a:bodyPr/>
                    <a:lstStyle/>
                    <a:p>
                      <a:pPr algn="ctr"/>
                      <a:r>
                        <a:rPr lang="en-US" sz="1400" dirty="0" smtClean="0"/>
                        <a:t>Suspected Error</a:t>
                      </a:r>
                      <a:endParaRPr lang="en-US" sz="1400" dirty="0"/>
                    </a:p>
                  </a:txBody>
                  <a:tcPr/>
                </a:tc>
                <a:tc>
                  <a:txBody>
                    <a:bodyPr/>
                    <a:lstStyle/>
                    <a:p>
                      <a:pPr algn="ctr"/>
                      <a:r>
                        <a:rPr lang="en-US" sz="1400" dirty="0" smtClean="0"/>
                        <a:t>Reason</a:t>
                      </a:r>
                      <a:r>
                        <a:rPr lang="en-US" sz="1400" baseline="0" dirty="0" smtClean="0"/>
                        <a:t> typically given</a:t>
                      </a:r>
                      <a:endParaRPr lang="en-US" sz="1400" dirty="0"/>
                    </a:p>
                  </a:txBody>
                  <a:tcPr/>
                </a:tc>
                <a:tc>
                  <a:txBody>
                    <a:bodyPr/>
                    <a:lstStyle/>
                    <a:p>
                      <a:pPr algn="ctr"/>
                      <a:r>
                        <a:rPr lang="en-US" sz="1400" dirty="0" smtClean="0"/>
                        <a:t>Reason why this is not an error</a:t>
                      </a:r>
                      <a:endParaRPr lang="en-US" sz="1400" dirty="0"/>
                    </a:p>
                  </a:txBody>
                  <a:tcPr/>
                </a:tc>
              </a:tr>
              <a:tr h="668646">
                <a:tc>
                  <a:txBody>
                    <a:bodyPr/>
                    <a:lstStyle/>
                    <a:p>
                      <a:r>
                        <a:rPr kumimoji="0" lang="en-CA" sz="1200" b="0" i="0" u="none" strike="noStrike" kern="0" cap="none" spc="0" normalizeH="0" baseline="0" noProof="0" dirty="0" smtClean="0">
                          <a:ln>
                            <a:noFill/>
                          </a:ln>
                          <a:solidFill>
                            <a:srgbClr val="000000"/>
                          </a:solidFill>
                          <a:effectLst/>
                          <a:uLnTx/>
                          <a:uFillTx/>
                          <a:latin typeface="Consolas" panose="020B0609020204030204" pitchFamily="49" charset="0"/>
                          <a:ea typeface="Times New Roman"/>
                          <a:cs typeface="Consolas" panose="020B0609020204030204" pitchFamily="49" charset="0"/>
                        </a:rPr>
                        <a:t>private Shape[] </a:t>
                      </a:r>
                      <a:r>
                        <a:rPr kumimoji="0" lang="en-CA" sz="1200" b="0" i="0" u="none" strike="noStrike" kern="0" cap="none" spc="0" normalizeH="0" baseline="0" noProof="0" dirty="0" err="1" smtClean="0">
                          <a:ln>
                            <a:noFill/>
                          </a:ln>
                          <a:solidFill>
                            <a:srgbClr val="000000"/>
                          </a:solidFill>
                          <a:effectLst/>
                          <a:uLnTx/>
                          <a:uFillTx/>
                          <a:latin typeface="Consolas" panose="020B0609020204030204" pitchFamily="49" charset="0"/>
                          <a:ea typeface="Times New Roman"/>
                          <a:cs typeface="Consolas" panose="020B0609020204030204" pitchFamily="49" charset="0"/>
                        </a:rPr>
                        <a:t>listShapes</a:t>
                      </a:r>
                      <a:r>
                        <a:rPr kumimoji="0" lang="en-CA" sz="1200" b="0" i="0" u="none" strike="noStrike" kern="0" cap="none" spc="0" normalizeH="0" baseline="0" noProof="0" dirty="0" smtClean="0">
                          <a:ln>
                            <a:noFill/>
                          </a:ln>
                          <a:solidFill>
                            <a:srgbClr val="000000"/>
                          </a:solidFill>
                          <a:effectLst/>
                          <a:uLnTx/>
                          <a:uFillTx/>
                          <a:latin typeface="Consolas" panose="020B0609020204030204" pitchFamily="49" charset="0"/>
                          <a:ea typeface="Times New Roman"/>
                          <a:cs typeface="Consolas" panose="020B0609020204030204" pitchFamily="49" charset="0"/>
                        </a:rPr>
                        <a:t> </a:t>
                      </a:r>
                    </a:p>
                    <a:p>
                      <a:r>
                        <a:rPr kumimoji="0" lang="en-CA" sz="1200" b="0" i="0" u="none" strike="noStrike" kern="0" cap="none" spc="0" normalizeH="0" baseline="0" noProof="0" dirty="0" smtClean="0">
                          <a:ln>
                            <a:noFill/>
                          </a:ln>
                          <a:solidFill>
                            <a:srgbClr val="000000"/>
                          </a:solidFill>
                          <a:effectLst/>
                          <a:uLnTx/>
                          <a:uFillTx/>
                          <a:latin typeface="Consolas" panose="020B0609020204030204" pitchFamily="49" charset="0"/>
                          <a:ea typeface="Times New Roman"/>
                          <a:cs typeface="Consolas" panose="020B0609020204030204" pitchFamily="49" charset="0"/>
                        </a:rPr>
                        <a:t>        = new Shape[20];</a:t>
                      </a:r>
                      <a:endParaRPr lang="en-US" sz="1200" dirty="0">
                        <a:latin typeface="Consolas" panose="020B0609020204030204" pitchFamily="49" charset="0"/>
                        <a:cs typeface="Consolas" panose="020B0609020204030204" pitchFamily="49" charset="0"/>
                      </a:endParaRPr>
                    </a:p>
                  </a:txBody>
                  <a:tcPr/>
                </a:tc>
                <a:tc>
                  <a:txBody>
                    <a:bodyPr/>
                    <a:lstStyle/>
                    <a:p>
                      <a:r>
                        <a:rPr lang="en-US" sz="1400" dirty="0" smtClean="0"/>
                        <a:t>Can’t instantiate </a:t>
                      </a:r>
                      <a:r>
                        <a:rPr lang="en-US" sz="1400" dirty="0" smtClean="0">
                          <a:latin typeface="Consolas" panose="020B0609020204030204" pitchFamily="49" charset="0"/>
                          <a:cs typeface="Consolas" panose="020B0609020204030204" pitchFamily="49" charset="0"/>
                        </a:rPr>
                        <a:t>Shape</a:t>
                      </a:r>
                      <a:r>
                        <a:rPr lang="en-US" sz="1400" dirty="0" smtClean="0"/>
                        <a:t>, </a:t>
                      </a:r>
                      <a:r>
                        <a:rPr lang="en-US" sz="1400" dirty="0" smtClean="0"/>
                        <a:t>since it must be an abstract class</a:t>
                      </a:r>
                      <a:endParaRPr lang="en-US" sz="1400" dirty="0"/>
                    </a:p>
                  </a:txBody>
                  <a:tcPr/>
                </a:tc>
                <a:tc>
                  <a:txBody>
                    <a:bodyPr/>
                    <a:lstStyle/>
                    <a:p>
                      <a:r>
                        <a:rPr lang="en-US" sz="1400" dirty="0" smtClean="0"/>
                        <a:t>You’re not instantiating a</a:t>
                      </a:r>
                      <a:r>
                        <a:rPr lang="en-US" sz="1400" baseline="0" dirty="0" smtClean="0"/>
                        <a:t> </a:t>
                      </a:r>
                      <a:r>
                        <a:rPr lang="en-US" sz="1400" baseline="0" dirty="0" smtClean="0">
                          <a:latin typeface="Consolas" panose="020B0609020204030204" pitchFamily="49" charset="0"/>
                          <a:cs typeface="Consolas" panose="020B0609020204030204" pitchFamily="49" charset="0"/>
                        </a:rPr>
                        <a:t>Shape</a:t>
                      </a:r>
                      <a:r>
                        <a:rPr lang="en-US" sz="1400" baseline="0" dirty="0" smtClean="0"/>
                        <a:t> object, you’re instantiating an array of type </a:t>
                      </a:r>
                      <a:r>
                        <a:rPr lang="en-US" sz="1400" baseline="0" dirty="0" smtClean="0">
                          <a:latin typeface="Consolas" panose="020B0609020204030204" pitchFamily="49" charset="0"/>
                          <a:cs typeface="Consolas" panose="020B0609020204030204" pitchFamily="49" charset="0"/>
                        </a:rPr>
                        <a:t>Shape</a:t>
                      </a:r>
                      <a:endParaRPr lang="en-US" sz="1400" dirty="0">
                        <a:latin typeface="Consolas" panose="020B0609020204030204" pitchFamily="49" charset="0"/>
                        <a:cs typeface="Consolas" panose="020B0609020204030204" pitchFamily="49" charset="0"/>
                      </a:endParaRPr>
                    </a:p>
                  </a:txBody>
                  <a:tcPr/>
                </a:tc>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rgbClr val="000000"/>
                          </a:solidFill>
                          <a:effectLst/>
                          <a:uLnTx/>
                          <a:uFillTx/>
                          <a:latin typeface="Consolas" panose="020B0609020204030204" pitchFamily="49" charset="0"/>
                          <a:ea typeface="Times New Roman"/>
                          <a:cs typeface="Consolas" panose="020B0609020204030204" pitchFamily="49" charset="0"/>
                        </a:rPr>
                        <a:t>Shape </a:t>
                      </a:r>
                      <a:r>
                        <a:rPr kumimoji="0" lang="en-CA" sz="1200" b="0" i="0" u="none" strike="noStrike" kern="0" cap="none" spc="0" normalizeH="0" baseline="0" noProof="0" dirty="0" err="1" smtClean="0">
                          <a:ln>
                            <a:noFill/>
                          </a:ln>
                          <a:solidFill>
                            <a:srgbClr val="000000"/>
                          </a:solidFill>
                          <a:effectLst/>
                          <a:uLnTx/>
                          <a:uFillTx/>
                          <a:latin typeface="Consolas" panose="020B0609020204030204" pitchFamily="49" charset="0"/>
                          <a:ea typeface="Times New Roman"/>
                          <a:cs typeface="Consolas" panose="020B0609020204030204" pitchFamily="49" charset="0"/>
                        </a:rPr>
                        <a:t>shape</a:t>
                      </a:r>
                      <a:r>
                        <a:rPr kumimoji="0" lang="en-CA" sz="1200" b="0" i="0" u="none" strike="noStrike" kern="0" cap="none" spc="0" normalizeH="0" baseline="0" noProof="0" dirty="0" smtClean="0">
                          <a:ln>
                            <a:noFill/>
                          </a:ln>
                          <a:solidFill>
                            <a:srgbClr val="000000"/>
                          </a:solidFill>
                          <a:effectLst/>
                          <a:uLnTx/>
                          <a:uFillTx/>
                          <a:latin typeface="Consolas" panose="020B0609020204030204" pitchFamily="49" charset="0"/>
                          <a:ea typeface="Times New Roman"/>
                          <a:cs typeface="Consolas" panose="020B0609020204030204" pitchFamily="49" charset="0"/>
                        </a:rPr>
                        <a:t>;</a:t>
                      </a:r>
                      <a:endParaRPr kumimoji="0" lang="en-US" sz="18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endParaRPr>
                    </a:p>
                    <a:p>
                      <a:endParaRPr lang="en-US" sz="1400" dirty="0">
                        <a:latin typeface="Consolas" panose="020B0609020204030204" pitchFamily="49" charset="0"/>
                        <a:cs typeface="Consolas" panose="020B0609020204030204" pitchFamily="49" charset="0"/>
                      </a:endParaRPr>
                    </a:p>
                  </a:txBody>
                  <a:tcPr/>
                </a:tc>
                <a:tc>
                  <a:txBody>
                    <a:bodyPr/>
                    <a:lstStyle/>
                    <a:p>
                      <a:r>
                        <a:rPr lang="en-US" sz="1400" dirty="0" smtClean="0"/>
                        <a:t>Needs</a:t>
                      </a:r>
                      <a:r>
                        <a:rPr lang="en-US" sz="1400" baseline="0" dirty="0" smtClean="0"/>
                        <a:t>  </a:t>
                      </a:r>
                      <a:r>
                        <a:rPr lang="en-US" sz="1400" baseline="0" dirty="0" smtClean="0">
                          <a:latin typeface="Consolas" panose="020B0609020204030204" pitchFamily="49" charset="0"/>
                          <a:cs typeface="Consolas" panose="020B0609020204030204" pitchFamily="49" charset="0"/>
                        </a:rPr>
                        <a:t>= </a:t>
                      </a:r>
                      <a:r>
                        <a:rPr lang="en-US" sz="1400" baseline="0" dirty="0" smtClean="0">
                          <a:latin typeface="Consolas" panose="020B0609020204030204" pitchFamily="49" charset="0"/>
                          <a:cs typeface="Consolas" panose="020B0609020204030204" pitchFamily="49" charset="0"/>
                        </a:rPr>
                        <a:t>new Shape</a:t>
                      </a:r>
                      <a:r>
                        <a:rPr lang="en-US" sz="1400" baseline="0" dirty="0" smtClean="0">
                          <a:latin typeface="Consolas" panose="020B0609020204030204" pitchFamily="49" charset="0"/>
                          <a:cs typeface="Consolas" panose="020B0609020204030204" pitchFamily="49" charset="0"/>
                        </a:rPr>
                        <a:t>();</a:t>
                      </a:r>
                      <a:r>
                        <a:rPr lang="en-US" sz="1400" baseline="0" dirty="0" smtClean="0"/>
                        <a:t> </a:t>
                      </a:r>
                      <a:r>
                        <a:rPr lang="en-US" sz="1400" baseline="0" dirty="0" smtClean="0"/>
                        <a:t>to work properly</a:t>
                      </a:r>
                      <a:endParaRPr lang="en-US" sz="1400" dirty="0"/>
                    </a:p>
                  </a:txBody>
                  <a:tcPr/>
                </a:tc>
                <a:tc>
                  <a:txBody>
                    <a:bodyPr/>
                    <a:lstStyle/>
                    <a:p>
                      <a:r>
                        <a:rPr lang="en-US" sz="1400" dirty="0" smtClean="0"/>
                        <a:t>This is a declaration only; </a:t>
                      </a:r>
                      <a:r>
                        <a:rPr lang="en-US" sz="1400" dirty="0" smtClean="0"/>
                        <a:t>the concrete </a:t>
                      </a:r>
                      <a:r>
                        <a:rPr lang="en-US" sz="1400" dirty="0" smtClean="0"/>
                        <a:t>subclass (Circle/Rectangle) </a:t>
                      </a:r>
                      <a:r>
                        <a:rPr lang="en-US" sz="1400" dirty="0" smtClean="0"/>
                        <a:t> is assigned in the code that follows.</a:t>
                      </a:r>
                      <a:endParaRPr lang="en-US" sz="1400" dirty="0"/>
                    </a:p>
                  </a:txBody>
                  <a:tcPr/>
                </a:tc>
              </a:tr>
              <a:tr h="544050">
                <a:tc>
                  <a:txBody>
                    <a:bodyPr/>
                    <a:lstStyle/>
                    <a:p>
                      <a:r>
                        <a:rPr lang="en-US" sz="1200" dirty="0" smtClean="0">
                          <a:latin typeface="Consolas" panose="020B0609020204030204" pitchFamily="49" charset="0"/>
                          <a:cs typeface="Consolas" panose="020B0609020204030204" pitchFamily="49" charset="0"/>
                        </a:rPr>
                        <a:t>Shape </a:t>
                      </a:r>
                      <a:r>
                        <a:rPr lang="en-US" sz="1200" dirty="0" err="1" smtClean="0">
                          <a:latin typeface="Consolas" panose="020B0609020204030204" pitchFamily="49" charset="0"/>
                          <a:cs typeface="Consolas" panose="020B0609020204030204" pitchFamily="49" charset="0"/>
                        </a:rPr>
                        <a:t>shape</a:t>
                      </a:r>
                      <a:r>
                        <a:rPr lang="en-US" sz="1200" dirty="0" smtClean="0">
                          <a:latin typeface="Consolas" panose="020B0609020204030204" pitchFamily="49" charset="0"/>
                          <a:cs typeface="Consolas" panose="020B0609020204030204" pitchFamily="49" charset="0"/>
                        </a:rPr>
                        <a:t>;</a:t>
                      </a:r>
                      <a:endParaRPr lang="en-US" sz="1200" dirty="0">
                        <a:latin typeface="Consolas" panose="020B0609020204030204" pitchFamily="49" charset="0"/>
                        <a:cs typeface="Consolas" panose="020B0609020204030204" pitchFamily="49" charset="0"/>
                      </a:endParaRPr>
                    </a:p>
                  </a:txBody>
                  <a:tcPr/>
                </a:tc>
                <a:tc>
                  <a:txBody>
                    <a:bodyPr/>
                    <a:lstStyle/>
                    <a:p>
                      <a:r>
                        <a:rPr lang="en-US" sz="1400" dirty="0" smtClean="0"/>
                        <a:t>Inside </a:t>
                      </a:r>
                      <a:r>
                        <a:rPr lang="en-US" sz="1400" dirty="0" smtClean="0">
                          <a:latin typeface="Courier New" panose="02070309020205020404" pitchFamily="49" charset="0"/>
                          <a:cs typeface="Courier New" panose="02070309020205020404" pitchFamily="49" charset="0"/>
                        </a:rPr>
                        <a:t>for</a:t>
                      </a:r>
                      <a:r>
                        <a:rPr lang="en-US" sz="1400" dirty="0" smtClean="0"/>
                        <a:t> loop; </a:t>
                      </a:r>
                      <a:r>
                        <a:rPr lang="en-US" sz="1400" dirty="0" smtClean="0">
                          <a:latin typeface="Courier New" panose="02070309020205020404" pitchFamily="49" charset="0"/>
                          <a:cs typeface="Courier New" panose="02070309020205020404" pitchFamily="49" charset="0"/>
                        </a:rPr>
                        <a:t>Shape</a:t>
                      </a:r>
                      <a:r>
                        <a:rPr lang="en-US" sz="1400" dirty="0" smtClean="0"/>
                        <a:t> therefore</a:t>
                      </a:r>
                      <a:r>
                        <a:rPr lang="en-US" sz="1400" baseline="0" dirty="0" smtClean="0"/>
                        <a:t> </a:t>
                      </a:r>
                      <a:r>
                        <a:rPr lang="en-US" sz="1400" dirty="0" smtClean="0"/>
                        <a:t>declared repeatedly</a:t>
                      </a:r>
                      <a:endParaRPr lang="en-US" sz="1400" dirty="0"/>
                    </a:p>
                  </a:txBody>
                  <a:tcPr/>
                </a:tc>
                <a:tc>
                  <a:txBody>
                    <a:bodyPr/>
                    <a:lstStyle/>
                    <a:p>
                      <a:r>
                        <a:rPr lang="en-US" sz="1400" dirty="0" smtClean="0"/>
                        <a:t>Shape could be declared outside the </a:t>
                      </a:r>
                      <a:r>
                        <a:rPr lang="en-US" sz="1400" dirty="0" smtClean="0">
                          <a:latin typeface="Courier New" panose="02070309020205020404" pitchFamily="49" charset="0"/>
                          <a:cs typeface="Courier New" panose="02070309020205020404" pitchFamily="49" charset="0"/>
                        </a:rPr>
                        <a:t>for</a:t>
                      </a:r>
                      <a:r>
                        <a:rPr lang="en-US" sz="1400" dirty="0" smtClean="0"/>
                        <a:t>, but</a:t>
                      </a:r>
                      <a:r>
                        <a:rPr lang="en-US" sz="1400" baseline="0" dirty="0" smtClean="0"/>
                        <a:t> there is not error putting it inside.</a:t>
                      </a:r>
                      <a:endParaRPr lang="en-US" sz="1400" dirty="0"/>
                    </a:p>
                  </a:txBody>
                  <a:tcPr/>
                </a:tc>
              </a:tr>
              <a:tr h="57606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onsolas" panose="020B0609020204030204" pitchFamily="49" charset="0"/>
                          <a:cs typeface="Consolas" panose="020B0609020204030204" pitchFamily="49" charset="0"/>
                        </a:rPr>
                        <a:t>Missing Scanner</a:t>
                      </a:r>
                    </a:p>
                    <a:p>
                      <a:endParaRPr lang="en-US" sz="1200" dirty="0">
                        <a:latin typeface="Consolas" panose="020B0609020204030204" pitchFamily="49" charset="0"/>
                        <a:cs typeface="Consolas" panose="020B0609020204030204" pitchFamily="49" charset="0"/>
                      </a:endParaRPr>
                    </a:p>
                  </a:txBody>
                  <a:tcPr/>
                </a:tc>
                <a:tc>
                  <a:txBody>
                    <a:bodyPr/>
                    <a:lstStyle/>
                    <a:p>
                      <a:endParaRPr lang="en-US" sz="1400" dirty="0"/>
                    </a:p>
                  </a:txBody>
                  <a:tcPr/>
                </a:tc>
                <a:tc>
                  <a:txBody>
                    <a:bodyPr/>
                    <a:lstStyle/>
                    <a:p>
                      <a:r>
                        <a:rPr lang="en-US" sz="1400" dirty="0" smtClean="0"/>
                        <a:t>You</a:t>
                      </a:r>
                      <a:r>
                        <a:rPr lang="en-US" sz="1400" baseline="0" dirty="0" smtClean="0"/>
                        <a:t> d</a:t>
                      </a:r>
                      <a:r>
                        <a:rPr lang="en-US" sz="1400" dirty="0" smtClean="0"/>
                        <a:t>on’t </a:t>
                      </a:r>
                      <a:r>
                        <a:rPr lang="en-US" sz="1400" dirty="0" smtClean="0"/>
                        <a:t>use Scanner until the last class; therefore no Scanner needed elsewhere</a:t>
                      </a:r>
                      <a:endParaRPr lang="en-US" sz="1400" dirty="0"/>
                    </a:p>
                  </a:txBody>
                  <a:tcPr/>
                </a:tc>
              </a:tr>
              <a:tr h="668646">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 @Override</a:t>
                      </a:r>
                      <a:endParaRPr kumimoji="0" lang="en-US" sz="18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 public String </a:t>
                      </a:r>
                      <a:r>
                        <a:rPr kumimoji="0" lang="en-CA" sz="1200" b="0" i="0" u="none" strike="noStrike" kern="0" cap="none" spc="0" normalizeH="0" baseline="0" noProof="0" dirty="0" err="1"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toString</a:t>
                      </a: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 {</a:t>
                      </a:r>
                    </a:p>
                    <a:p>
                      <a:pPr marL="0" marR="0" lvl="0" indent="0" defTabSz="91440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   return((this </a:t>
                      </a:r>
                      <a:r>
                        <a:rPr kumimoji="0" lang="en-CA" sz="1200" b="0" i="0" u="none" strike="noStrike" kern="0" cap="none" spc="0" normalizeH="0" baseline="0" noProof="0" dirty="0" err="1"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instanceof</a:t>
                      </a: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a:t>
                      </a:r>
                      <a:endParaRPr lang="en-US" sz="1100" dirty="0">
                        <a:latin typeface="Consolas" panose="020B0609020204030204" pitchFamily="49" charset="0"/>
                        <a:cs typeface="Consolas" panose="020B0609020204030204" pitchFamily="49" charset="0"/>
                      </a:endParaRPr>
                    </a:p>
                  </a:txBody>
                  <a:tcPr/>
                </a:tc>
                <a:tc>
                  <a:txBody>
                    <a:bodyPr/>
                    <a:lstStyle/>
                    <a:p>
                      <a:r>
                        <a:rPr lang="en-US" sz="1400" dirty="0" smtClean="0"/>
                        <a:t>Shouldn’t use @Override, since nothing to override</a:t>
                      </a:r>
                      <a:endParaRPr lang="en-US" sz="1400" dirty="0"/>
                    </a:p>
                  </a:txBody>
                  <a:tcPr/>
                </a:tc>
                <a:tc>
                  <a:txBody>
                    <a:bodyPr/>
                    <a:lstStyle/>
                    <a:p>
                      <a:r>
                        <a:rPr lang="en-US" sz="1400" dirty="0" err="1" smtClean="0">
                          <a:latin typeface="Courier New" panose="02070309020205020404" pitchFamily="49" charset="0"/>
                          <a:cs typeface="Courier New" panose="02070309020205020404" pitchFamily="49" charset="0"/>
                        </a:rPr>
                        <a:t>toString</a:t>
                      </a:r>
                      <a:r>
                        <a:rPr lang="en-US" sz="1400" dirty="0" smtClean="0">
                          <a:latin typeface="Courier New" panose="02070309020205020404" pitchFamily="49" charset="0"/>
                          <a:cs typeface="Courier New" panose="02070309020205020404" pitchFamily="49" charset="0"/>
                        </a:rPr>
                        <a:t>()</a:t>
                      </a:r>
                      <a:r>
                        <a:rPr lang="en-US" sz="1400" dirty="0" smtClean="0">
                          <a:latin typeface="+mn-lt"/>
                          <a:cs typeface="Courier New" panose="02070309020205020404" pitchFamily="49" charset="0"/>
                        </a:rPr>
                        <a:t> </a:t>
                      </a:r>
                      <a:r>
                        <a:rPr lang="en-US" sz="1400" dirty="0" smtClean="0"/>
                        <a:t>exists</a:t>
                      </a:r>
                      <a:r>
                        <a:rPr lang="en-US" sz="1400" baseline="0" dirty="0" smtClean="0"/>
                        <a:t> in Object superclass, hence you can/should override it.</a:t>
                      </a:r>
                      <a:endParaRPr lang="en-US" sz="1400" dirty="0"/>
                    </a:p>
                  </a:txBody>
                  <a:tcPr/>
                </a:tc>
              </a:tr>
              <a:tr h="668646">
                <a:tc>
                  <a:txBody>
                    <a:bodyPr/>
                    <a:lstStyle/>
                    <a:p>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this </a:t>
                      </a:r>
                      <a:r>
                        <a:rPr kumimoji="0" lang="en-CA" sz="1200" b="0" i="0" u="none" strike="noStrike" kern="0" cap="none" spc="0" normalizeH="0" baseline="0" noProof="0" dirty="0" err="1"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instanceof</a:t>
                      </a:r>
                      <a:r>
                        <a:rPr kumimoji="0" lang="en-CA" sz="1200" b="0" i="0" u="none" strike="noStrike" kern="0" cap="none" spc="0" normalizeH="0" baseline="0" noProof="0" dirty="0" smtClean="0">
                          <a:ln>
                            <a:noFill/>
                          </a:ln>
                          <a:solidFill>
                            <a:sysClr val="windowText" lastClr="000000"/>
                          </a:solidFill>
                          <a:effectLst/>
                          <a:uLnTx/>
                          <a:uFillTx/>
                          <a:latin typeface="Consolas" panose="020B0609020204030204" pitchFamily="49" charset="0"/>
                          <a:ea typeface="Times New Roman"/>
                          <a:cs typeface="Consolas" panose="020B0609020204030204" pitchFamily="49" charset="0"/>
                        </a:rPr>
                        <a:t> Circle</a:t>
                      </a:r>
                      <a:endParaRPr lang="en-US" sz="1200" dirty="0">
                        <a:latin typeface="Consolas" panose="020B0609020204030204" pitchFamily="49" charset="0"/>
                        <a:cs typeface="Consolas" panose="020B0609020204030204" pitchFamily="49" charset="0"/>
                      </a:endParaRPr>
                    </a:p>
                  </a:txBody>
                  <a:tcPr/>
                </a:tc>
                <a:tc>
                  <a:txBody>
                    <a:bodyPr/>
                    <a:lstStyle/>
                    <a:p>
                      <a:r>
                        <a:rPr lang="en-US" sz="1400" dirty="0" smtClean="0"/>
                        <a:t>Should be </a:t>
                      </a:r>
                      <a:r>
                        <a:rPr lang="en-US" sz="1400" dirty="0" err="1" smtClean="0">
                          <a:latin typeface="Courier New" panose="02070309020205020404" pitchFamily="49" charset="0"/>
                          <a:cs typeface="Courier New" panose="02070309020205020404" pitchFamily="49" charset="0"/>
                        </a:rPr>
                        <a:t>instanceOf</a:t>
                      </a:r>
                      <a:r>
                        <a:rPr lang="en-US" sz="1400" dirty="0" smtClean="0"/>
                        <a:t>, with </a:t>
                      </a:r>
                      <a:r>
                        <a:rPr lang="en-US" sz="1400" dirty="0" err="1" smtClean="0"/>
                        <a:t>captial</a:t>
                      </a:r>
                      <a:r>
                        <a:rPr lang="en-US" sz="1400" dirty="0" smtClean="0"/>
                        <a:t> ‘O’</a:t>
                      </a:r>
                      <a:endParaRPr lang="en-US" sz="1400" dirty="0"/>
                    </a:p>
                  </a:txBody>
                  <a:tcPr/>
                </a:tc>
                <a:tc>
                  <a:txBody>
                    <a:bodyPr/>
                    <a:lstStyle/>
                    <a:p>
                      <a:r>
                        <a:rPr lang="en-US" sz="1400" dirty="0" err="1" smtClean="0">
                          <a:latin typeface="Courier New" panose="02070309020205020404" pitchFamily="49" charset="0"/>
                          <a:cs typeface="Courier New" panose="02070309020205020404" pitchFamily="49" charset="0"/>
                        </a:rPr>
                        <a:t>instanceof</a:t>
                      </a:r>
                      <a:r>
                        <a:rPr lang="en-US" sz="1400" dirty="0" smtClean="0"/>
                        <a:t> is an operator, not a method, hence it doesn’t follow Java naming conventions</a:t>
                      </a:r>
                      <a:endParaRPr lang="en-US" sz="1400" dirty="0"/>
                    </a:p>
                  </a:txBody>
                  <a:tcPr/>
                </a:tc>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((this </a:t>
                      </a:r>
                      <a:r>
                        <a:rPr kumimoji="0" lang="en-CA" sz="1200" b="0" i="0" u="none" strike="noStrike" kern="0" cap="none" spc="0" normalizeH="0" baseline="0" noProof="0" dirty="0" err="1" smtClean="0">
                          <a:ln>
                            <a:noFill/>
                          </a:ln>
                          <a:solidFill>
                            <a:sysClr val="windowText" lastClr="000000"/>
                          </a:solidFill>
                          <a:effectLst/>
                          <a:uLnTx/>
                          <a:uFillTx/>
                          <a:latin typeface="Consolas"/>
                          <a:ea typeface="Times New Roman"/>
                          <a:cs typeface="+mn-cs"/>
                        </a:rPr>
                        <a:t>instanceof</a:t>
                      </a: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r>
                        <a:rPr kumimoji="0" lang="en-CA" sz="1200" b="0" i="0" u="none" strike="noStrike" kern="0" cap="none" spc="0" normalizeH="0" baseline="0" noProof="0" dirty="0" err="1" smtClean="0">
                          <a:ln>
                            <a:noFill/>
                          </a:ln>
                          <a:solidFill>
                            <a:sysClr val="windowText" lastClr="000000"/>
                          </a:solidFill>
                          <a:effectLst/>
                          <a:uLnTx/>
                          <a:uFillTx/>
                          <a:latin typeface="Consolas"/>
                          <a:ea typeface="Times New Roman"/>
                          <a:cs typeface="+mn-cs"/>
                        </a:rPr>
                        <a:t>Circle":"Rectangle</a:t>
                      </a: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 …</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endParaRPr lang="en-US" sz="1400" dirty="0"/>
                    </a:p>
                  </a:txBody>
                  <a:tcPr/>
                </a:tc>
                <a:tc>
                  <a:txBody>
                    <a:bodyPr/>
                    <a:lstStyle/>
                    <a:p>
                      <a:r>
                        <a:rPr lang="en-US" sz="1400" dirty="0" smtClean="0"/>
                        <a:t>Not a correct statement;</a:t>
                      </a:r>
                    </a:p>
                    <a:p>
                      <a:r>
                        <a:rPr lang="en-US" sz="1400" dirty="0" smtClean="0"/>
                        <a:t>?</a:t>
                      </a:r>
                      <a:r>
                        <a:rPr lang="en-US" sz="1400" baseline="0" dirty="0" smtClean="0"/>
                        <a:t> should not be in statement;</a:t>
                      </a:r>
                    </a:p>
                    <a:p>
                      <a:r>
                        <a:rPr lang="en-US" sz="1400" baseline="0" dirty="0" smtClean="0"/>
                        <a:t>+ cannot be added to end… etc.</a:t>
                      </a:r>
                      <a:endParaRPr lang="en-US" sz="1400" dirty="0"/>
                    </a:p>
                  </a:txBody>
                  <a:tcPr/>
                </a:tc>
                <a:tc>
                  <a:txBody>
                    <a:bodyPr/>
                    <a:lstStyle/>
                    <a:p>
                      <a:r>
                        <a:rPr lang="en-US" sz="1400" dirty="0" smtClean="0"/>
                        <a:t>This</a:t>
                      </a:r>
                      <a:r>
                        <a:rPr lang="en-US" sz="1400" baseline="0" dirty="0" smtClean="0"/>
                        <a:t> is n</a:t>
                      </a:r>
                      <a:r>
                        <a:rPr lang="en-US" sz="1400" dirty="0" smtClean="0"/>
                        <a:t>ormal </a:t>
                      </a:r>
                      <a:r>
                        <a:rPr lang="en-US" sz="1400" dirty="0" smtClean="0"/>
                        <a:t>usage for a ternary/conditional for loop</a:t>
                      </a:r>
                      <a:r>
                        <a:rPr lang="en-US" sz="1400" baseline="0" dirty="0" smtClean="0"/>
                        <a:t> (If you’re still struggling with this, time to deal with it.)</a:t>
                      </a:r>
                      <a:endParaRPr lang="en-US" sz="1400" dirty="0"/>
                    </a:p>
                  </a:txBody>
                  <a:tcPr/>
                </a:tc>
              </a:tr>
            </a:tbl>
          </a:graphicData>
        </a:graphic>
      </p:graphicFrame>
    </p:spTree>
    <p:extLst>
      <p:ext uri="{BB962C8B-B14F-4D97-AF65-F5344CB8AC3E}">
        <p14:creationId xmlns:p14="http://schemas.microsoft.com/office/powerpoint/2010/main" val="4228999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 Box 20"/>
          <p:cNvSpPr txBox="1"/>
          <p:nvPr/>
        </p:nvSpPr>
        <p:spPr>
          <a:xfrm>
            <a:off x="539552" y="414390"/>
            <a:ext cx="8208912" cy="5102842"/>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Things which are </a:t>
            </a:r>
            <a:r>
              <a:rPr kumimoji="0" lang="en-US" sz="1800" b="1" i="1" u="none" strike="noStrike" kern="0" cap="none" spc="0" normalizeH="0" baseline="0" noProof="0" dirty="0" smtClean="0">
                <a:ln>
                  <a:noFill/>
                </a:ln>
                <a:solidFill>
                  <a:sysClr val="windowText" lastClr="000000"/>
                </a:solidFill>
                <a:effectLst/>
                <a:uLnTx/>
                <a:uFillTx/>
                <a:latin typeface="+mn-lt"/>
                <a:ea typeface="Times New Roman"/>
                <a:cs typeface="+mn-cs"/>
              </a:rPr>
              <a:t>NOT</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 errors, but </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which are frequently </a:t>
            </a:r>
            <a:r>
              <a:rPr kumimoji="0" lang="en-US" sz="1800" b="1" i="0" u="none" strike="noStrike" kern="0" cap="none" spc="0" normalizeH="0" baseline="0" noProof="0" dirty="0" smtClean="0">
                <a:ln>
                  <a:noFill/>
                </a:ln>
                <a:solidFill>
                  <a:sysClr val="windowText" lastClr="000000"/>
                </a:solidFill>
                <a:effectLst/>
                <a:uLnTx/>
                <a:uFillTx/>
                <a:latin typeface="+mn-lt"/>
                <a:ea typeface="Times New Roman"/>
                <a:cs typeface="+mn-cs"/>
              </a:rPr>
              <a:t>listed as such by students: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ysClr val="windowText" lastClr="000000"/>
              </a:solidFill>
              <a:effectLst/>
              <a:uLnTx/>
              <a:uFillTx/>
              <a:latin typeface="+mn-lt"/>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kern="0" dirty="0">
              <a:solidFill>
                <a:sysClr val="windowText" lastClr="000000"/>
              </a:solidFill>
              <a:latin typeface="+mn-lt"/>
              <a:ea typeface="Times New Roman"/>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ysClr val="windowText" lastClr="000000"/>
              </a:solidFill>
              <a:effectLst/>
              <a:uLnTx/>
              <a:uFillTx/>
              <a:latin typeface="+mn-lt"/>
              <a:ea typeface="Times New Roman"/>
              <a:cs typeface="+mn-cs"/>
            </a:endParaRPr>
          </a:p>
        </p:txBody>
      </p:sp>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19</a:t>
            </a:fld>
            <a:endParaRPr lang="en-CA"/>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3" name="Table 2"/>
          <p:cNvGraphicFramePr>
            <a:graphicFrameLocks noGrp="1"/>
          </p:cNvGraphicFramePr>
          <p:nvPr>
            <p:extLst>
              <p:ext uri="{D42A27DB-BD31-4B8C-83A1-F6EECF244321}">
                <p14:modId xmlns:p14="http://schemas.microsoft.com/office/powerpoint/2010/main" val="3756836541"/>
              </p:ext>
            </p:extLst>
          </p:nvPr>
        </p:nvGraphicFramePr>
        <p:xfrm>
          <a:off x="467543" y="908720"/>
          <a:ext cx="8352929" cy="5109949"/>
        </p:xfrm>
        <a:graphic>
          <a:graphicData uri="http://schemas.openxmlformats.org/drawingml/2006/table">
            <a:tbl>
              <a:tblPr firstRow="1" bandRow="1">
                <a:tableStyleId>{5C22544A-7EE6-4342-B048-85BDC9FD1C3A}</a:tableStyleId>
              </a:tblPr>
              <a:tblGrid>
                <a:gridCol w="2558555"/>
                <a:gridCol w="2482006"/>
                <a:gridCol w="3312368"/>
              </a:tblGrid>
              <a:tr h="360039">
                <a:tc>
                  <a:txBody>
                    <a:bodyPr/>
                    <a:lstStyle/>
                    <a:p>
                      <a:pPr algn="ctr"/>
                      <a:r>
                        <a:rPr lang="en-US" sz="1400" dirty="0" smtClean="0"/>
                        <a:t>Suspected Error</a:t>
                      </a:r>
                      <a:endParaRPr lang="en-US" sz="1400" dirty="0"/>
                    </a:p>
                  </a:txBody>
                  <a:tcPr/>
                </a:tc>
                <a:tc>
                  <a:txBody>
                    <a:bodyPr/>
                    <a:lstStyle/>
                    <a:p>
                      <a:pPr algn="ctr"/>
                      <a:r>
                        <a:rPr lang="en-US" sz="1400" dirty="0" smtClean="0"/>
                        <a:t>Reason</a:t>
                      </a:r>
                      <a:r>
                        <a:rPr lang="en-US" sz="1400" baseline="0" dirty="0" smtClean="0"/>
                        <a:t> typically given</a:t>
                      </a:r>
                      <a:endParaRPr lang="en-US" sz="1400" dirty="0"/>
                    </a:p>
                  </a:txBody>
                  <a:tcPr/>
                </a:tc>
                <a:tc>
                  <a:txBody>
                    <a:bodyPr/>
                    <a:lstStyle/>
                    <a:p>
                      <a:pPr algn="ctr"/>
                      <a:r>
                        <a:rPr lang="en-US" sz="1400" dirty="0" smtClean="0"/>
                        <a:t>Reason why this is not an error</a:t>
                      </a:r>
                      <a:endParaRPr lang="en-US" sz="1400" dirty="0"/>
                    </a:p>
                  </a:txBody>
                  <a:tcPr/>
                </a:tc>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err="1" smtClean="0">
                          <a:ln>
                            <a:noFill/>
                          </a:ln>
                          <a:solidFill>
                            <a:sysClr val="windowText" lastClr="000000"/>
                          </a:solidFill>
                          <a:effectLst/>
                          <a:uLnTx/>
                          <a:uFillTx/>
                          <a:latin typeface="Consolas"/>
                          <a:ea typeface="Times New Roman"/>
                          <a:cs typeface="Courier New"/>
                        </a:rPr>
                        <a:t>super.inputAllFields</a:t>
                      </a: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endParaRPr lang="en-US" sz="1200" dirty="0">
                        <a:latin typeface="Consolas" panose="020B0609020204030204" pitchFamily="49" charset="0"/>
                        <a:cs typeface="Consolas" panose="020B0609020204030204" pitchFamily="49" charset="0"/>
                      </a:endParaRPr>
                    </a:p>
                  </a:txBody>
                  <a:tcPr/>
                </a:tc>
                <a:tc>
                  <a:txBody>
                    <a:bodyPr/>
                    <a:lstStyle/>
                    <a:p>
                      <a:r>
                        <a:rPr lang="en-US" sz="1400" dirty="0" smtClean="0"/>
                        <a:t>Shouldn’t call </a:t>
                      </a:r>
                      <a:r>
                        <a:rPr lang="en-US" sz="1400" dirty="0" err="1" smtClean="0">
                          <a:latin typeface="Consolas" panose="020B0609020204030204" pitchFamily="49" charset="0"/>
                          <a:cs typeface="Consolas" panose="020B0609020204030204" pitchFamily="49" charset="0"/>
                        </a:rPr>
                        <a:t>super.inputAllFields</a:t>
                      </a:r>
                      <a:r>
                        <a:rPr lang="en-US" sz="1400" dirty="0" smtClean="0">
                          <a:latin typeface="Consolas" panose="020B0609020204030204" pitchFamily="49" charset="0"/>
                          <a:cs typeface="Consolas" panose="020B0609020204030204" pitchFamily="49" charset="0"/>
                        </a:rPr>
                        <a:t>()</a:t>
                      </a:r>
                      <a:endParaRPr lang="en-US" sz="1400" dirty="0">
                        <a:latin typeface="Consolas" panose="020B0609020204030204" pitchFamily="49" charset="0"/>
                        <a:cs typeface="Consolas" panose="020B0609020204030204" pitchFamily="49" charset="0"/>
                      </a:endParaRPr>
                    </a:p>
                  </a:txBody>
                  <a:tcPr/>
                </a:tc>
                <a:tc>
                  <a:txBody>
                    <a:bodyPr/>
                    <a:lstStyle/>
                    <a:p>
                      <a:r>
                        <a:rPr lang="en-US" sz="1400" dirty="0" smtClean="0"/>
                        <a:t>Need call to superclass method in order to enter and save x and y coordinates</a:t>
                      </a:r>
                      <a:endParaRPr lang="en-US" sz="1400" dirty="0"/>
                    </a:p>
                  </a:txBody>
                  <a:tcPr/>
                </a:tc>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private final double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MAX_DIM = 1000;</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endParaRPr lang="en-US" sz="1400" dirty="0">
                        <a:latin typeface="Consolas" panose="020B0609020204030204" pitchFamily="49" charset="0"/>
                        <a:cs typeface="Consolas" panose="020B0609020204030204" pitchFamily="49" charset="0"/>
                      </a:endParaRPr>
                    </a:p>
                  </a:txBody>
                  <a:tcPr/>
                </a:tc>
                <a:tc>
                  <a:txBody>
                    <a:bodyPr/>
                    <a:lstStyle/>
                    <a:p>
                      <a:r>
                        <a:rPr lang="en-US" sz="1400" dirty="0" smtClean="0"/>
                        <a:t>Should be 1000.0, not 1000, since MAX_DIM is a double</a:t>
                      </a:r>
                      <a:endParaRPr lang="en-US" sz="1400" dirty="0"/>
                    </a:p>
                  </a:txBody>
                  <a:tcPr/>
                </a:tc>
                <a:tc>
                  <a:txBody>
                    <a:bodyPr/>
                    <a:lstStyle/>
                    <a:p>
                      <a:r>
                        <a:rPr lang="en-US" sz="1400" dirty="0" smtClean="0"/>
                        <a:t>Integer is </a:t>
                      </a:r>
                      <a:r>
                        <a:rPr lang="en-US" sz="1400" dirty="0" err="1" smtClean="0"/>
                        <a:t>upcast</a:t>
                      </a:r>
                      <a:r>
                        <a:rPr lang="en-US" sz="1400" dirty="0" smtClean="0"/>
                        <a:t> to double automatically, hence no </a:t>
                      </a:r>
                      <a:r>
                        <a:rPr lang="en-US" sz="1400" dirty="0" smtClean="0"/>
                        <a:t>error loading MAX_DIM</a:t>
                      </a:r>
                      <a:endParaRPr lang="en-US" sz="1400" dirty="0"/>
                    </a:p>
                  </a:txBody>
                  <a:tcPr/>
                </a:tc>
              </a:tr>
              <a:tr h="54405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Courier New"/>
                        </a:rPr>
                        <a:t>@Override</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endParaRPr lang="en-US" sz="1400" dirty="0">
                        <a:latin typeface="Consolas" panose="020B0609020204030204" pitchFamily="49" charset="0"/>
                        <a:cs typeface="Consolas" panose="020B0609020204030204" pitchFamily="49" charset="0"/>
                      </a:endParaRPr>
                    </a:p>
                  </a:txBody>
                  <a:tcPr/>
                </a:tc>
                <a:tc>
                  <a:txBody>
                    <a:bodyPr/>
                    <a:lstStyle/>
                    <a:p>
                      <a:r>
                        <a:rPr lang="en-US" sz="1400" dirty="0" smtClean="0"/>
                        <a:t>Must use override before </a:t>
                      </a:r>
                      <a:r>
                        <a:rPr lang="en-US" sz="1400" dirty="0" err="1" smtClean="0"/>
                        <a:t>toString</a:t>
                      </a:r>
                      <a:r>
                        <a:rPr lang="en-US" sz="1400" dirty="0" smtClean="0"/>
                        <a:t>(),</a:t>
                      </a:r>
                      <a:r>
                        <a:rPr lang="en-US" sz="1400" baseline="0" dirty="0" smtClean="0"/>
                        <a:t> </a:t>
                      </a:r>
                      <a:r>
                        <a:rPr lang="en-US" sz="1400" baseline="0" dirty="0" err="1" smtClean="0"/>
                        <a:t>calcArea</a:t>
                      </a:r>
                      <a:r>
                        <a:rPr lang="en-US" sz="1400" baseline="0" dirty="0" smtClean="0"/>
                        <a:t>(), etc.</a:t>
                      </a:r>
                      <a:endParaRPr lang="en-US" sz="1400" dirty="0"/>
                    </a:p>
                  </a:txBody>
                  <a:tcPr/>
                </a:tc>
                <a:tc>
                  <a:txBody>
                    <a:bodyPr/>
                    <a:lstStyle/>
                    <a:p>
                      <a:r>
                        <a:rPr lang="en-US" sz="1400" dirty="0" smtClean="0"/>
                        <a:t>Not an error if the </a:t>
                      </a:r>
                      <a:r>
                        <a:rPr lang="en-US" sz="1400" dirty="0" smtClean="0"/>
                        <a:t>subclass signature matches</a:t>
                      </a:r>
                      <a:r>
                        <a:rPr lang="en-US" sz="1400" baseline="0" dirty="0" smtClean="0"/>
                        <a:t> the </a:t>
                      </a:r>
                      <a:r>
                        <a:rPr lang="en-US" sz="1400" dirty="0" smtClean="0"/>
                        <a:t>superclass.</a:t>
                      </a:r>
                    </a:p>
                    <a:p>
                      <a:endParaRPr lang="en-US" sz="1400" dirty="0"/>
                    </a:p>
                  </a:txBody>
                  <a:tcPr/>
                </a:tc>
              </a:tr>
              <a:tr h="576064">
                <a:tc>
                  <a:txBody>
                    <a:bodyPr/>
                    <a:lstStyle/>
                    <a:p>
                      <a:r>
                        <a:rPr lang="en-US" sz="1200" dirty="0" smtClean="0">
                          <a:latin typeface="+mn-lt"/>
                          <a:cs typeface="Consolas" panose="020B0609020204030204" pitchFamily="49" charset="0"/>
                        </a:rPr>
                        <a:t>Must use </a:t>
                      </a:r>
                      <a:r>
                        <a:rPr lang="en-US" sz="1200" dirty="0" smtClean="0">
                          <a:latin typeface="Consolas" panose="020B0609020204030204" pitchFamily="49" charset="0"/>
                          <a:cs typeface="Consolas" panose="020B0609020204030204" pitchFamily="49" charset="0"/>
                        </a:rPr>
                        <a:t>{ } </a:t>
                      </a:r>
                      <a:r>
                        <a:rPr lang="en-US" sz="1200" dirty="0" smtClean="0">
                          <a:latin typeface="+mn-lt"/>
                          <a:cs typeface="Consolas" panose="020B0609020204030204" pitchFamily="49" charset="0"/>
                        </a:rPr>
                        <a:t>inside</a:t>
                      </a:r>
                      <a:r>
                        <a:rPr lang="en-US" sz="1200" baseline="0" dirty="0" smtClean="0">
                          <a:latin typeface="+mn-lt"/>
                          <a:cs typeface="Consolas" panose="020B0609020204030204" pitchFamily="49" charset="0"/>
                        </a:rPr>
                        <a:t> </a:t>
                      </a:r>
                      <a:r>
                        <a:rPr lang="en-US" sz="1200" baseline="0" dirty="0" smtClean="0">
                          <a:latin typeface="Consolas" panose="020B0609020204030204" pitchFamily="49" charset="0"/>
                          <a:cs typeface="Consolas" panose="020B0609020204030204" pitchFamily="49" charset="0"/>
                        </a:rPr>
                        <a:t>if / else</a:t>
                      </a:r>
                      <a:r>
                        <a:rPr lang="en-US" sz="1200" baseline="0" dirty="0" smtClean="0">
                          <a:latin typeface="+mn-lt"/>
                          <a:cs typeface="Consolas" panose="020B0609020204030204" pitchFamily="49" charset="0"/>
                        </a:rPr>
                        <a:t> and </a:t>
                      </a:r>
                      <a:r>
                        <a:rPr lang="en-US" sz="1200" baseline="0" dirty="0" smtClean="0">
                          <a:latin typeface="Consolas" panose="020B0609020204030204" pitchFamily="49" charset="0"/>
                          <a:cs typeface="Consolas" panose="020B0609020204030204" pitchFamily="49" charset="0"/>
                        </a:rPr>
                        <a:t>for</a:t>
                      </a:r>
                      <a:r>
                        <a:rPr lang="en-US" sz="1200" baseline="0" dirty="0" smtClean="0">
                          <a:latin typeface="+mn-lt"/>
                          <a:cs typeface="Consolas" panose="020B0609020204030204" pitchFamily="49" charset="0"/>
                        </a:rPr>
                        <a:t> statements</a:t>
                      </a:r>
                      <a:endParaRPr lang="en-US" sz="1200" dirty="0">
                        <a:latin typeface="+mn-lt"/>
                        <a:cs typeface="Consolas" panose="020B0609020204030204" pitchFamily="49" charset="0"/>
                      </a:endParaRPr>
                    </a:p>
                  </a:txBody>
                  <a:tcPr/>
                </a:tc>
                <a:tc>
                  <a:txBody>
                    <a:bodyPr/>
                    <a:lstStyle/>
                    <a:p>
                      <a:endParaRPr lang="en-US" sz="1400" dirty="0"/>
                    </a:p>
                  </a:txBody>
                  <a:tcPr/>
                </a:tc>
                <a:tc>
                  <a:txBody>
                    <a:bodyPr/>
                    <a:lstStyle/>
                    <a:p>
                      <a:r>
                        <a:rPr lang="en-US" sz="1400" dirty="0" smtClean="0"/>
                        <a:t>No!</a:t>
                      </a:r>
                      <a:r>
                        <a:rPr lang="en-US" sz="1400" baseline="0" dirty="0" smtClean="0"/>
                        <a:t> No! No! </a:t>
                      </a:r>
                      <a:r>
                        <a:rPr lang="en-US" sz="1400" dirty="0" smtClean="0"/>
                        <a:t>You don’t need the braces</a:t>
                      </a:r>
                      <a:r>
                        <a:rPr lang="en-US" sz="1400" baseline="0" dirty="0" smtClean="0"/>
                        <a:t> if there </a:t>
                      </a:r>
                      <a:r>
                        <a:rPr lang="en-US" sz="1400" dirty="0" smtClean="0"/>
                        <a:t>is </a:t>
                      </a:r>
                      <a:r>
                        <a:rPr lang="en-US" sz="1400" i="1" dirty="0" smtClean="0"/>
                        <a:t>only a single operation </a:t>
                      </a:r>
                      <a:r>
                        <a:rPr lang="en-US" sz="1400" i="1" dirty="0" smtClean="0"/>
                        <a:t>involved</a:t>
                      </a:r>
                      <a:endParaRPr lang="en-US" sz="1400" i="1" dirty="0"/>
                    </a:p>
                  </a:txBody>
                  <a:tcPr/>
                </a:tc>
              </a:tr>
              <a:tr h="66864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CA" sz="1200" b="0" i="0" u="none" strike="noStrike" kern="0" cap="none" spc="0" normalizeH="0" baseline="0" noProof="0" dirty="0" err="1" smtClean="0">
                          <a:ln>
                            <a:noFill/>
                          </a:ln>
                          <a:solidFill>
                            <a:srgbClr val="000000"/>
                          </a:solidFill>
                          <a:effectLst/>
                          <a:uLnTx/>
                          <a:uFillTx/>
                          <a:latin typeface="Consolas"/>
                          <a:ea typeface="Times New Roman"/>
                          <a:cs typeface="+mn-cs"/>
                        </a:rPr>
                        <a:t>System.out.println</a:t>
                      </a:r>
                      <a:r>
                        <a:rPr kumimoji="0" lang="en-CA" sz="1200" b="0" i="0" u="none" strike="noStrike" kern="0" cap="none" spc="0" normalizeH="0" baseline="0" noProof="0" dirty="0" smtClean="0">
                          <a:ln>
                            <a:noFill/>
                          </a:ln>
                          <a:solidFill>
                            <a:srgbClr val="000000"/>
                          </a:solidFill>
                          <a:effectLst/>
                          <a:uLnTx/>
                          <a:uFillTx/>
                          <a:latin typeface="Consolas"/>
                          <a:ea typeface="Times New Roman"/>
                          <a:cs typeface="+mn-cs"/>
                        </a:rPr>
                        <a:t>(shape);</a:t>
                      </a:r>
                      <a:endParaRPr kumimoji="0" lang="en-US" sz="1800" b="0" i="0" u="none" strike="noStrike" kern="0" cap="none" spc="0" normalizeH="0" baseline="0" noProof="0" dirty="0" smtClean="0">
                        <a:ln>
                          <a:noFill/>
                        </a:ln>
                        <a:solidFill>
                          <a:sysClr val="windowText" lastClr="000000"/>
                        </a:solidFill>
                        <a:effectLst/>
                        <a:uLnTx/>
                        <a:uFillTx/>
                        <a:latin typeface="Times New Roman"/>
                        <a:ea typeface="Times New Roman"/>
                        <a:cs typeface="+mn-cs"/>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1100" dirty="0">
                        <a:latin typeface="Consolas" panose="020B0609020204030204" pitchFamily="49" charset="0"/>
                        <a:cs typeface="Consolas" panose="020B0609020204030204" pitchFamily="49" charset="0"/>
                      </a:endParaRPr>
                    </a:p>
                  </a:txBody>
                  <a:tcPr/>
                </a:tc>
                <a:tc>
                  <a:txBody>
                    <a:bodyPr/>
                    <a:lstStyle/>
                    <a:p>
                      <a:r>
                        <a:rPr lang="en-US" sz="1400" dirty="0" smtClean="0"/>
                        <a:t>Can’t print out </a:t>
                      </a:r>
                      <a:r>
                        <a:rPr lang="en-US" sz="1400" dirty="0" smtClean="0">
                          <a:latin typeface="Consolas" panose="020B0609020204030204" pitchFamily="49" charset="0"/>
                          <a:cs typeface="Consolas" panose="020B0609020204030204" pitchFamily="49" charset="0"/>
                        </a:rPr>
                        <a:t>shape</a:t>
                      </a:r>
                      <a:r>
                        <a:rPr lang="en-US" sz="1400" dirty="0" smtClean="0"/>
                        <a:t> object</a:t>
                      </a:r>
                      <a:endParaRPr lang="en-US" sz="1400" dirty="0"/>
                    </a:p>
                  </a:txBody>
                  <a:tcPr/>
                </a:tc>
                <a:tc>
                  <a:txBody>
                    <a:bodyPr/>
                    <a:lstStyle/>
                    <a:p>
                      <a:r>
                        <a:rPr lang="en-US" sz="1400" dirty="0" smtClean="0"/>
                        <a:t>When you attempt to print an object,</a:t>
                      </a:r>
                      <a:r>
                        <a:rPr lang="en-US" sz="1400" baseline="0" dirty="0" smtClean="0"/>
                        <a:t> you call the object’s </a:t>
                      </a:r>
                      <a:r>
                        <a:rPr lang="en-US" sz="1400" baseline="0" dirty="0" err="1" smtClean="0">
                          <a:latin typeface="Consolas" panose="020B0609020204030204" pitchFamily="49" charset="0"/>
                          <a:cs typeface="Consolas" panose="020B0609020204030204" pitchFamily="49" charset="0"/>
                        </a:rPr>
                        <a:t>toString</a:t>
                      </a:r>
                      <a:r>
                        <a:rPr lang="en-US" sz="1400" baseline="0" dirty="0" smtClean="0">
                          <a:latin typeface="Consolas" panose="020B0609020204030204" pitchFamily="49" charset="0"/>
                          <a:cs typeface="Consolas" panose="020B0609020204030204" pitchFamily="49" charset="0"/>
                        </a:rPr>
                        <a:t>() </a:t>
                      </a:r>
                      <a:r>
                        <a:rPr lang="en-US" sz="1400" baseline="0" dirty="0" smtClean="0"/>
                        <a:t>method by default.  If this is overloaded (as it is in the code provided) the overloaded </a:t>
                      </a:r>
                      <a:r>
                        <a:rPr lang="en-US" sz="1400" baseline="0" dirty="0" err="1" smtClean="0">
                          <a:latin typeface="Consolas" panose="020B0609020204030204" pitchFamily="49" charset="0"/>
                          <a:cs typeface="Consolas" panose="020B0609020204030204" pitchFamily="49" charset="0"/>
                        </a:rPr>
                        <a:t>toString</a:t>
                      </a:r>
                      <a:r>
                        <a:rPr lang="en-US" sz="1400" baseline="0" dirty="0" smtClean="0">
                          <a:latin typeface="Consolas" panose="020B0609020204030204" pitchFamily="49" charset="0"/>
                          <a:cs typeface="Consolas" panose="020B0609020204030204" pitchFamily="49" charset="0"/>
                        </a:rPr>
                        <a:t>() </a:t>
                      </a:r>
                      <a:r>
                        <a:rPr lang="en-US" sz="1400" baseline="0" dirty="0" smtClean="0"/>
                        <a:t>gets used to provide String output.</a:t>
                      </a:r>
                      <a:endParaRPr lang="en-US" sz="1400" dirty="0"/>
                    </a:p>
                  </a:txBody>
                  <a:tcPr/>
                </a:tc>
              </a:tr>
              <a:tr h="668646">
                <a:tc>
                  <a:txBody>
                    <a:bodyPr/>
                    <a:lstStyle/>
                    <a:p>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public abstract </a:t>
                      </a:r>
                    </a:p>
                    <a:p>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     double </a:t>
                      </a:r>
                      <a:r>
                        <a:rPr kumimoji="0" lang="en-CA" sz="1200" b="0" i="0" u="none" strike="noStrike" kern="0" cap="none" spc="0" normalizeH="0" baseline="0" noProof="0" dirty="0" err="1" smtClean="0">
                          <a:ln>
                            <a:noFill/>
                          </a:ln>
                          <a:solidFill>
                            <a:sysClr val="windowText" lastClr="000000"/>
                          </a:solidFill>
                          <a:effectLst/>
                          <a:uLnTx/>
                          <a:uFillTx/>
                          <a:latin typeface="Consolas"/>
                          <a:ea typeface="Times New Roman"/>
                          <a:cs typeface="+mn-cs"/>
                        </a:rPr>
                        <a:t>calcArea</a:t>
                      </a:r>
                      <a:r>
                        <a:rPr kumimoji="0" lang="en-CA" sz="1200" b="0" i="0" u="none" strike="noStrike" kern="0" cap="none" spc="0" normalizeH="0" baseline="0" noProof="0" dirty="0" smtClean="0">
                          <a:ln>
                            <a:noFill/>
                          </a:ln>
                          <a:solidFill>
                            <a:sysClr val="windowText" lastClr="000000"/>
                          </a:solidFill>
                          <a:effectLst/>
                          <a:uLnTx/>
                          <a:uFillTx/>
                          <a:latin typeface="Consolas"/>
                          <a:ea typeface="Times New Roman"/>
                          <a:cs typeface="+mn-cs"/>
                        </a:rPr>
                        <a:t>();</a:t>
                      </a:r>
                      <a:endParaRPr lang="en-US" sz="1100" dirty="0">
                        <a:latin typeface="Consolas" panose="020B0609020204030204" pitchFamily="49" charset="0"/>
                        <a:cs typeface="Consolas" panose="020B0609020204030204" pitchFamily="49" charset="0"/>
                      </a:endParaRPr>
                    </a:p>
                  </a:txBody>
                  <a:tcPr/>
                </a:tc>
                <a:tc>
                  <a:txBody>
                    <a:bodyPr/>
                    <a:lstStyle/>
                    <a:p>
                      <a:r>
                        <a:rPr lang="en-US" sz="1400" dirty="0" smtClean="0"/>
                        <a:t>Shouldn’t be abstract</a:t>
                      </a:r>
                      <a:endParaRPr lang="en-US" sz="1400" dirty="0"/>
                    </a:p>
                  </a:txBody>
                  <a:tcPr/>
                </a:tc>
                <a:tc>
                  <a:txBody>
                    <a:bodyPr/>
                    <a:lstStyle/>
                    <a:p>
                      <a:r>
                        <a:rPr lang="en-US" sz="1400" dirty="0" smtClean="0"/>
                        <a:t>Of course it should! You can’t calculate the area of a Shape until you’ve </a:t>
                      </a:r>
                      <a:r>
                        <a:rPr lang="en-US" sz="1400" dirty="0" err="1" smtClean="0"/>
                        <a:t>subclassed</a:t>
                      </a:r>
                      <a:r>
                        <a:rPr lang="en-US" sz="1400" dirty="0" smtClean="0"/>
                        <a:t> it into </a:t>
                      </a:r>
                      <a:r>
                        <a:rPr lang="en-US" sz="1400" i="1" dirty="0" smtClean="0"/>
                        <a:t>some</a:t>
                      </a:r>
                      <a:r>
                        <a:rPr lang="en-US" sz="1400" i="1" baseline="0" dirty="0" smtClean="0"/>
                        <a:t> kind of </a:t>
                      </a:r>
                      <a:r>
                        <a:rPr lang="en-US" sz="1400" baseline="0" dirty="0" smtClean="0"/>
                        <a:t>Shape.</a:t>
                      </a:r>
                      <a:endParaRPr lang="en-US" sz="1400" dirty="0"/>
                    </a:p>
                  </a:txBody>
                  <a:tcPr/>
                </a:tc>
              </a:tr>
            </a:tbl>
          </a:graphicData>
        </a:graphic>
      </p:graphicFrame>
    </p:spTree>
    <p:extLst>
      <p:ext uri="{BB962C8B-B14F-4D97-AF65-F5344CB8AC3E}">
        <p14:creationId xmlns:p14="http://schemas.microsoft.com/office/powerpoint/2010/main" val="34208169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lgonquin College">
      <a:dk1>
        <a:sysClr val="windowText" lastClr="000000"/>
      </a:dk1>
      <a:lt1>
        <a:sysClr val="window" lastClr="FFFFFF"/>
      </a:lt1>
      <a:dk2>
        <a:srgbClr val="00673E"/>
      </a:dk2>
      <a:lt2>
        <a:srgbClr val="A0C93C"/>
      </a:lt2>
      <a:accent1>
        <a:srgbClr val="00675A"/>
      </a:accent1>
      <a:accent2>
        <a:srgbClr val="009AA6"/>
      </a:accent2>
      <a:accent3>
        <a:srgbClr val="007096"/>
      </a:accent3>
      <a:accent4>
        <a:srgbClr val="EAAB00"/>
      </a:accent4>
      <a:accent5>
        <a:srgbClr val="63666A"/>
      </a:accent5>
      <a:accent6>
        <a:srgbClr val="63666A"/>
      </a:accent6>
      <a:hlink>
        <a:srgbClr val="009AA6"/>
      </a:hlink>
      <a:folHlink>
        <a:srgbClr val="63666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11303</TotalTime>
  <Words>2616</Words>
  <Application>Microsoft Office PowerPoint</Application>
  <PresentationFormat>On-screen Show (4:3)</PresentationFormat>
  <Paragraphs>463</Paragraphs>
  <Slides>19</Slides>
  <Notes>5</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Exam C – 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Algonquin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Shawn McBride</dc:creator>
  <cp:lastModifiedBy>Tech</cp:lastModifiedBy>
  <cp:revision>501</cp:revision>
  <cp:lastPrinted>1601-01-01T00:00:00Z</cp:lastPrinted>
  <dcterms:created xsi:type="dcterms:W3CDTF">2000-10-05T13:47:11Z</dcterms:created>
  <dcterms:modified xsi:type="dcterms:W3CDTF">2018-04-01T04:09:20Z</dcterms:modified>
</cp:coreProperties>
</file>