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59" r:id="rId5"/>
    <p:sldId id="25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60CC-724E-4A7D-A99E-E2BA68969A3A}" type="datetimeFigureOut">
              <a:rPr lang="en-US" smtClean="0"/>
              <a:t>9/21/2014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8845B-EA0D-4AD4-BB1F-65FADD10AA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3646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60CC-724E-4A7D-A99E-E2BA68969A3A}" type="datetimeFigureOut">
              <a:rPr lang="en-US" smtClean="0"/>
              <a:t>9/21/2014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8845B-EA0D-4AD4-BB1F-65FADD10AA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983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60CC-724E-4A7D-A99E-E2BA68969A3A}" type="datetimeFigureOut">
              <a:rPr lang="en-US" smtClean="0"/>
              <a:t>9/21/2014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8845B-EA0D-4AD4-BB1F-65FADD10AA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1841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60CC-724E-4A7D-A99E-E2BA68969A3A}" type="datetimeFigureOut">
              <a:rPr lang="en-US" smtClean="0"/>
              <a:t>9/21/2014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8845B-EA0D-4AD4-BB1F-65FADD10AA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032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60CC-724E-4A7D-A99E-E2BA68969A3A}" type="datetimeFigureOut">
              <a:rPr lang="en-US" smtClean="0"/>
              <a:t>9/21/2014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8845B-EA0D-4AD4-BB1F-65FADD10AA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667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60CC-724E-4A7D-A99E-E2BA68969A3A}" type="datetimeFigureOut">
              <a:rPr lang="en-US" smtClean="0"/>
              <a:t>9/21/2014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8845B-EA0D-4AD4-BB1F-65FADD10AA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720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60CC-724E-4A7D-A99E-E2BA68969A3A}" type="datetimeFigureOut">
              <a:rPr lang="en-US" smtClean="0"/>
              <a:t>9/21/2014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8845B-EA0D-4AD4-BB1F-65FADD10AA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1066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60CC-724E-4A7D-A99E-E2BA68969A3A}" type="datetimeFigureOut">
              <a:rPr lang="en-US" smtClean="0"/>
              <a:t>9/21/2014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8845B-EA0D-4AD4-BB1F-65FADD10AA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403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60CC-724E-4A7D-A99E-E2BA68969A3A}" type="datetimeFigureOut">
              <a:rPr lang="en-US" smtClean="0"/>
              <a:t>9/21/2014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8845B-EA0D-4AD4-BB1F-65FADD10AA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541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60CC-724E-4A7D-A99E-E2BA68969A3A}" type="datetimeFigureOut">
              <a:rPr lang="en-US" smtClean="0"/>
              <a:t>9/21/2014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8845B-EA0D-4AD4-BB1F-65FADD10AA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649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460CC-724E-4A7D-A99E-E2BA68969A3A}" type="datetimeFigureOut">
              <a:rPr lang="en-US" smtClean="0"/>
              <a:t>9/21/2014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8845B-EA0D-4AD4-BB1F-65FADD10AA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2083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7460CC-724E-4A7D-A99E-E2BA68969A3A}" type="datetimeFigureOut">
              <a:rPr lang="en-US" smtClean="0"/>
              <a:t>9/21/2014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38845B-EA0D-4AD4-BB1F-65FADD10AA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614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2401" y="304800"/>
            <a:ext cx="86868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BCH/BIO 3170</a:t>
            </a:r>
            <a:endParaRPr lang="en-US" dirty="0"/>
          </a:p>
          <a:p>
            <a:pPr algn="ctr"/>
            <a:r>
              <a:rPr lang="en-GB" b="1" dirty="0"/>
              <a:t>Molecular Biology – 1</a:t>
            </a:r>
            <a:r>
              <a:rPr lang="en-GB" b="1" baseline="30000" dirty="0"/>
              <a:t>st</a:t>
            </a:r>
            <a:r>
              <a:rPr lang="en-GB" b="1" dirty="0"/>
              <a:t> Midterm</a:t>
            </a:r>
            <a:endParaRPr lang="en-US" dirty="0"/>
          </a:p>
          <a:p>
            <a:pPr algn="ctr"/>
            <a:r>
              <a:rPr lang="en-GB" b="1" dirty="0"/>
              <a:t>Sept. 30th, 2014</a:t>
            </a:r>
            <a:endParaRPr lang="en-US" dirty="0"/>
          </a:p>
          <a:p>
            <a:pPr algn="ctr"/>
            <a:r>
              <a:rPr lang="en-US" b="1" dirty="0"/>
              <a:t>Dr. Odette </a:t>
            </a:r>
            <a:r>
              <a:rPr lang="en-US" b="1" dirty="0" err="1"/>
              <a:t>Laneuville</a:t>
            </a:r>
            <a:endParaRPr lang="en-US" dirty="0"/>
          </a:p>
          <a:p>
            <a:endParaRPr lang="en-US" dirty="0"/>
          </a:p>
          <a:p>
            <a:r>
              <a:rPr lang="en-US" dirty="0"/>
              <a:t>Section 1: Multiple Choice Questions (2 pts each</a:t>
            </a:r>
            <a:r>
              <a:rPr lang="en-US" dirty="0" smtClean="0"/>
              <a:t>): #</a:t>
            </a:r>
            <a:r>
              <a:rPr lang="en-US" dirty="0"/>
              <a:t>1 to #15		/30 pts</a:t>
            </a:r>
          </a:p>
          <a:p>
            <a:r>
              <a:rPr lang="en-US" dirty="0"/>
              <a:t>Section 2: Short Essay Questions (5 pts each</a:t>
            </a:r>
            <a:r>
              <a:rPr lang="en-US" dirty="0" smtClean="0"/>
              <a:t>): #</a:t>
            </a:r>
            <a:r>
              <a:rPr lang="en-US" dirty="0"/>
              <a:t>1 to #10		</a:t>
            </a:r>
            <a:r>
              <a:rPr lang="en-US" dirty="0" smtClean="0"/>
              <a:t>	/</a:t>
            </a:r>
            <a:r>
              <a:rPr lang="en-US" dirty="0"/>
              <a:t>50 pts</a:t>
            </a:r>
          </a:p>
          <a:p>
            <a:r>
              <a:rPr lang="en-US" dirty="0"/>
              <a:t>Section 3: Long Essay Questions (10 pts each</a:t>
            </a:r>
            <a:r>
              <a:rPr lang="en-US" dirty="0" smtClean="0"/>
              <a:t>):#</a:t>
            </a:r>
            <a:r>
              <a:rPr lang="en-US" dirty="0"/>
              <a:t>1 to #2		</a:t>
            </a:r>
            <a:r>
              <a:rPr lang="en-US" dirty="0" smtClean="0"/>
              <a:t>	/</a:t>
            </a:r>
            <a:r>
              <a:rPr lang="en-US" dirty="0"/>
              <a:t>20 pts</a:t>
            </a:r>
          </a:p>
          <a:p>
            <a:r>
              <a:rPr lang="en-US" dirty="0"/>
              <a:t>		</a:t>
            </a:r>
            <a:r>
              <a:rPr lang="en-US" dirty="0" smtClean="0"/>
              <a:t>			</a:t>
            </a:r>
            <a:r>
              <a:rPr lang="en-GB" b="1" dirty="0" smtClean="0"/>
              <a:t>Total</a:t>
            </a:r>
            <a:r>
              <a:rPr lang="en-GB" b="1" dirty="0"/>
              <a:t>:			/100</a:t>
            </a:r>
            <a:endParaRPr lang="en-US" dirty="0"/>
          </a:p>
          <a:p>
            <a:r>
              <a:rPr lang="en-GB" b="1" dirty="0"/>
              <a:t> </a:t>
            </a:r>
            <a:endParaRPr lang="en-US" dirty="0"/>
          </a:p>
          <a:p>
            <a:r>
              <a:rPr lang="en-GB" b="1" i="1" dirty="0"/>
              <a:t>Instructions:</a:t>
            </a:r>
            <a:r>
              <a:rPr lang="en-GB" b="1" dirty="0"/>
              <a:t> </a:t>
            </a:r>
            <a:endParaRPr lang="en-US" dirty="0"/>
          </a:p>
          <a:p>
            <a:r>
              <a:rPr lang="en-GB" b="1" dirty="0"/>
              <a:t>WRITE YOUR NAME and STUDENT NUMBER on TOP of EVERY page of the Questionnaire.</a:t>
            </a:r>
            <a:endParaRPr lang="en-US" dirty="0"/>
          </a:p>
          <a:p>
            <a:r>
              <a:rPr lang="en-GB" b="1" dirty="0"/>
              <a:t> </a:t>
            </a:r>
            <a:endParaRPr lang="en-US" dirty="0"/>
          </a:p>
          <a:p>
            <a:r>
              <a:rPr lang="en-GB" b="1" dirty="0"/>
              <a:t>Absolutely NO books, hand outs, recordings, electronics including calculators or notes are allowed.</a:t>
            </a:r>
            <a:endParaRPr lang="en-US" dirty="0"/>
          </a:p>
          <a:p>
            <a:r>
              <a:rPr lang="en-GB" b="1" dirty="0"/>
              <a:t> </a:t>
            </a:r>
            <a:endParaRPr lang="en-US" dirty="0"/>
          </a:p>
          <a:p>
            <a:r>
              <a:rPr lang="en-GB" b="1" dirty="0"/>
              <a:t>Write your answers to the multiple choice questions on the RED bubble sheet. SELECT ONLY ONE ANSWER AND SELECT THE BEST ANSWER.</a:t>
            </a:r>
            <a:endParaRPr lang="en-US" dirty="0"/>
          </a:p>
          <a:p>
            <a:r>
              <a:rPr lang="en-GB" b="1" dirty="0"/>
              <a:t> </a:t>
            </a:r>
            <a:endParaRPr lang="en-US" dirty="0"/>
          </a:p>
          <a:p>
            <a:r>
              <a:rPr lang="en-GB" b="1" dirty="0"/>
              <a:t>Write your answers to essay questions, both short and long, directly on the Questionnaire.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98531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2400" y="381000"/>
            <a:ext cx="8342348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/>
              <a:t>Part 1.</a:t>
            </a:r>
            <a:endParaRPr lang="en-US" sz="2400" dirty="0"/>
          </a:p>
          <a:p>
            <a:r>
              <a:rPr lang="en-GB" sz="2400" b="1" dirty="0"/>
              <a:t>Multiple choice questions </a:t>
            </a:r>
            <a:endParaRPr lang="en-US" sz="2400" dirty="0"/>
          </a:p>
          <a:p>
            <a:r>
              <a:rPr lang="en-GB" sz="2400" dirty="0"/>
              <a:t> </a:t>
            </a:r>
            <a:endParaRPr lang="en-US" sz="2400" dirty="0"/>
          </a:p>
          <a:p>
            <a:pPr marL="457200" indent="-457200">
              <a:buAutoNum type="arabicPeriod"/>
            </a:pPr>
            <a:r>
              <a:rPr lang="en-US" sz="2400" b="1" dirty="0" smtClean="0"/>
              <a:t>Select </a:t>
            </a:r>
            <a:r>
              <a:rPr lang="en-US" sz="2400" b="1" dirty="0"/>
              <a:t>the correct answer regarding the </a:t>
            </a:r>
            <a:r>
              <a:rPr lang="en-US" sz="2400" b="1" dirty="0" err="1"/>
              <a:t>tautomeric</a:t>
            </a:r>
            <a:r>
              <a:rPr lang="en-US" sz="2400" b="1" dirty="0"/>
              <a:t> forms of </a:t>
            </a:r>
            <a:endParaRPr lang="en-US" sz="2400" b="1" dirty="0" smtClean="0"/>
          </a:p>
          <a:p>
            <a:r>
              <a:rPr lang="en-US" sz="2400" b="1" dirty="0" smtClean="0"/>
              <a:t>nucleotides </a:t>
            </a:r>
            <a:r>
              <a:rPr lang="en-US" sz="2400" b="1" dirty="0"/>
              <a:t>and the consequence on base pairing in the </a:t>
            </a:r>
            <a:endParaRPr lang="en-US" sz="2400" b="1" dirty="0" smtClean="0"/>
          </a:p>
          <a:p>
            <a:r>
              <a:rPr lang="en-US" sz="2400" b="1" dirty="0" smtClean="0"/>
              <a:t>DNA </a:t>
            </a:r>
            <a:r>
              <a:rPr lang="en-US" sz="2400" b="1" dirty="0"/>
              <a:t>double helix.</a:t>
            </a:r>
            <a:endParaRPr lang="en-US" sz="2400" dirty="0"/>
          </a:p>
          <a:p>
            <a:pPr lvl="0"/>
            <a:endParaRPr lang="en-US" sz="2400" dirty="0" smtClean="0"/>
          </a:p>
          <a:p>
            <a:pPr lvl="0"/>
            <a:r>
              <a:rPr lang="en-US" sz="2400" dirty="0" smtClean="0"/>
              <a:t>A. The </a:t>
            </a:r>
            <a:r>
              <a:rPr lang="en-US" sz="2400" dirty="0" err="1"/>
              <a:t>enol</a:t>
            </a:r>
            <a:r>
              <a:rPr lang="en-US" sz="2400" dirty="0"/>
              <a:t> form of G pairs with A.</a:t>
            </a:r>
          </a:p>
          <a:p>
            <a:pPr lvl="0"/>
            <a:r>
              <a:rPr lang="en-US" sz="2400" dirty="0" smtClean="0"/>
              <a:t>B. The </a:t>
            </a:r>
            <a:r>
              <a:rPr lang="en-US" sz="2400" dirty="0" err="1"/>
              <a:t>enol</a:t>
            </a:r>
            <a:r>
              <a:rPr lang="en-US" sz="2400" dirty="0"/>
              <a:t> form of A pairs with G.</a:t>
            </a:r>
          </a:p>
          <a:p>
            <a:pPr lvl="0"/>
            <a:r>
              <a:rPr lang="en-US" sz="2400" dirty="0" smtClean="0"/>
              <a:t>C. The </a:t>
            </a:r>
            <a:r>
              <a:rPr lang="en-US" sz="2400" dirty="0" err="1"/>
              <a:t>imino</a:t>
            </a:r>
            <a:r>
              <a:rPr lang="en-US" sz="2400" dirty="0"/>
              <a:t> form of A pairs with C.</a:t>
            </a:r>
          </a:p>
          <a:p>
            <a:pPr lvl="0"/>
            <a:r>
              <a:rPr lang="en-US" sz="2400" dirty="0" smtClean="0"/>
              <a:t>D. The </a:t>
            </a:r>
            <a:r>
              <a:rPr lang="en-US" sz="2400" dirty="0" err="1"/>
              <a:t>enol</a:t>
            </a:r>
            <a:r>
              <a:rPr lang="en-US" sz="2400" dirty="0"/>
              <a:t> form of T pairs with C.</a:t>
            </a:r>
          </a:p>
          <a:p>
            <a:pPr lvl="0"/>
            <a:r>
              <a:rPr lang="en-US" sz="2400" dirty="0" smtClean="0"/>
              <a:t>E. None </a:t>
            </a:r>
            <a:r>
              <a:rPr lang="en-US" sz="2400" dirty="0"/>
              <a:t>of the above. </a:t>
            </a:r>
            <a:r>
              <a:rPr lang="en-US" sz="2400" b="1" dirty="0"/>
              <a:t> </a:t>
            </a:r>
            <a:endParaRPr lang="en-US" sz="2400" dirty="0"/>
          </a:p>
          <a:p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-76200" y="5786735"/>
            <a:ext cx="93775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REMEMBER: SELECT ONLY ONE ANSWER AND SELECT THE BEST ANSWER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7370185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" y="76200"/>
            <a:ext cx="9067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/>
              <a:t>Part 2.</a:t>
            </a:r>
            <a:endParaRPr lang="en-US" dirty="0" smtClean="0"/>
          </a:p>
          <a:p>
            <a:r>
              <a:rPr lang="en-GB" b="1" dirty="0" smtClean="0"/>
              <a:t>Short answers questions: 5 points each </a:t>
            </a:r>
            <a:endParaRPr lang="en-US" dirty="0" smtClean="0"/>
          </a:p>
          <a:p>
            <a:endParaRPr lang="en-GB" dirty="0"/>
          </a:p>
          <a:p>
            <a:pPr marL="342900" indent="-342900">
              <a:buAutoNum type="arabicPeriod"/>
            </a:pPr>
            <a:r>
              <a:rPr lang="en-GB" b="1" dirty="0" smtClean="0"/>
              <a:t>Draw </a:t>
            </a:r>
            <a:r>
              <a:rPr lang="en-GB" b="1" dirty="0"/>
              <a:t>the </a:t>
            </a:r>
            <a:r>
              <a:rPr lang="en-GB" b="1" dirty="0" smtClean="0"/>
              <a:t>one of the 2 replication forks formed at the origin of replication of E.coli.</a:t>
            </a:r>
          </a:p>
          <a:p>
            <a:r>
              <a:rPr lang="en-GB" b="1" dirty="0" smtClean="0"/>
              <a:t>Your diagram must include the orientation (5’ and 3’) of the template DNA, the orientation the newly synthesized DNA strands, of the replication fork, the names of 4 </a:t>
            </a:r>
            <a:r>
              <a:rPr lang="en-GB" b="1" dirty="0"/>
              <a:t>proteins playing a role at the step of initiation in </a:t>
            </a:r>
            <a:r>
              <a:rPr lang="en-GB" b="1" dirty="0" smtClean="0"/>
              <a:t>prokaryote before the synthesis of DNA starts and provide a BRIEF description of the activity of each 4 proteins. </a:t>
            </a:r>
            <a:endParaRPr lang="en-US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76200" y="5562600"/>
            <a:ext cx="8991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REMEMBER: LIMIT YOUR ANSWER TO THE QUESTION ASKED.</a:t>
            </a:r>
          </a:p>
          <a:p>
            <a:r>
              <a:rPr lang="en-US" sz="2400" b="1" dirty="0" smtClean="0"/>
              <a:t>IN THIS CASE DO NOT PROVIDE </a:t>
            </a:r>
            <a:r>
              <a:rPr lang="en-US" sz="2400" b="1" u="sng" dirty="0" smtClean="0"/>
              <a:t>ALL</a:t>
            </a:r>
            <a:r>
              <a:rPr lang="en-US" sz="2400" b="1" dirty="0" smtClean="0"/>
              <a:t> THE DETAILS OF THE REPLICATION</a:t>
            </a:r>
            <a:br>
              <a:rPr lang="en-US" sz="2400" b="1" dirty="0" smtClean="0"/>
            </a:br>
            <a:r>
              <a:rPr lang="en-US" sz="2400" b="1" dirty="0" smtClean="0"/>
              <a:t>REACTION. LIMIT YOUR ANSWER TO THE STEP OF INITIATION.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70237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Footer Placeholder 4"/>
          <p:cNvSpPr txBox="1">
            <a:spLocks noGrp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sz="28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200"/>
              <a:t>Dr. O. Laneuville BCH/BIO 3170</a:t>
            </a:r>
          </a:p>
        </p:txBody>
      </p:sp>
      <p:sp>
        <p:nvSpPr>
          <p:cNvPr id="26627" name="Slide Number Placeholder 5"/>
          <p:cNvSpPr txBox="1">
            <a:spLocks noGrp="1"/>
          </p:cNvSpPr>
          <p:nvPr/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sz="28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fld id="{78B52C61-507D-4528-9AEA-6DDAEF26651A}" type="slidenum">
              <a:rPr lang="en-US" altLang="en-US" sz="1200">
                <a:latin typeface="Arial Black" pitchFamily="34" charset="0"/>
              </a:rPr>
              <a:pPr algn="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4</a:t>
            </a:fld>
            <a:endParaRPr lang="en-US" altLang="en-US" sz="1200">
              <a:latin typeface="Arial Black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200" y="76200"/>
            <a:ext cx="9067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/>
              <a:t>Part 3.</a:t>
            </a:r>
            <a:endParaRPr lang="en-US" dirty="0" smtClean="0"/>
          </a:p>
          <a:p>
            <a:r>
              <a:rPr lang="en-GB" b="1" dirty="0" smtClean="0"/>
              <a:t>Long</a:t>
            </a:r>
            <a:r>
              <a:rPr lang="en-GB" b="1" dirty="0" smtClean="0"/>
              <a:t> answers questions: 10 points each </a:t>
            </a:r>
            <a:endParaRPr lang="en-US" dirty="0" smtClean="0"/>
          </a:p>
          <a:p>
            <a:pPr marL="342900" indent="-342900">
              <a:buAutoNum type="arabicPeriod"/>
            </a:pPr>
            <a:r>
              <a:rPr lang="en-US" altLang="en-US" b="1" dirty="0"/>
              <a:t>U</a:t>
            </a:r>
            <a:r>
              <a:rPr lang="en-US" altLang="en-US" b="1" dirty="0" smtClean="0"/>
              <a:t>racil (U) in RNA is replaced by thymine (T) in DNA.</a:t>
            </a:r>
          </a:p>
          <a:p>
            <a:r>
              <a:rPr lang="en-US" altLang="en-US" b="1" dirty="0" smtClean="0"/>
              <a:t>A. Draw the pairing of U to a G. </a:t>
            </a:r>
            <a:r>
              <a:rPr lang="en-US" altLang="en-US" b="1" dirty="0" smtClean="0"/>
              <a:t>Include only the base components of the 2 nucleotides, draw all the atoms (O, N, H), indicate the location of ALL the hydrogen bonds formed.</a:t>
            </a:r>
            <a:endParaRPr lang="en-US" altLang="en-US" b="1" dirty="0" smtClean="0"/>
          </a:p>
          <a:p>
            <a:r>
              <a:rPr lang="en-US" altLang="en-US" b="1" dirty="0" smtClean="0"/>
              <a:t>B. </a:t>
            </a:r>
            <a:r>
              <a:rPr lang="en-US" altLang="en-US" b="1" dirty="0" smtClean="0"/>
              <a:t>Name the DNA substrate modified and the reaction leading to the presence of U in DNA.</a:t>
            </a:r>
          </a:p>
          <a:p>
            <a:r>
              <a:rPr lang="en-US" altLang="en-US" b="1" dirty="0" smtClean="0"/>
              <a:t>C. Name the DNA repair mechanism responsible for removing U in DNA, the steps in order and enzymes involved in the repair. </a:t>
            </a:r>
            <a:endParaRPr lang="en-US" altLang="en-US" b="1" dirty="0" smtClean="0"/>
          </a:p>
        </p:txBody>
      </p:sp>
      <p:sp>
        <p:nvSpPr>
          <p:cNvPr id="3" name="AutoShape 2" descr="data:image/jpeg;base64,/9j/4AAQSkZJRgABAQAAAQABAAD/2wCEAAkGBxEHBhUUBxIWFhUTFhYbGRYXGBwfHhsZGSAdISAhHyAeHCkjHB8lICYdIjItJSorLi46Gx80ODMsNygtLisBCgoKDg0OGw8QGzUkHiUsLCwsLCwrKywsLi4sLCwsLCwsLCwsNDQsMDcsLCwsNCwsKywsLCwsLCwrMCwsLCwsLP/AABEIAK4BIgMBIgACEQEDEQH/xAAbAAEAAwEBAQEAAAAAAAAAAAAABAUGAwcCAf/EAEUQAAICAgECAwQFCAcFCQAAAAECAAMEEQUSIQYxQRMiUWEUFjJCgRUjUlNicZGUB0NykqGx0yQzc4LkNDVVg5OV0dLh/8QAGQEBAAMBAQAAAAAAAAAAAAAAAAECAwQF/8QAIBEBAQADAAEFAQEAAAAAAAAAAAECAxESBCExQVEiE//aAAwDAQACEQMRAD8A9xiIgIiICIiAiIgIiICIiAiIgIiICIiAiIgIiICIiB+FgD3PnP2Y6rExc/Jzm8QhC9VpG7POqkIpQoT9gEbbqGu/V37drzwrbbf4bx2zixsamssWGmJIHcj0J8zAtYiICIiAiIgIiICIiAiIgIiICIiAiIgIiICIiAiIgIiICIiAiIgIiICIiAiIgV3K8NRyRDZFNTWoD7O16kc1t6FeodtHR/CYzhOdtw+YFnKEj2rri5abPTTloAK7FBPu1XLry7bKepM9EmI8d8bXjXHJyV3j3oMfNUfqifzd3yNTE7PorE/dEDbxM94N5KzIxHx+VbeTiEV2N+sXXuWj5WL3+R6h6TQwEREBERAREQEREBERAREQEREBERAREQEREBERAREQEREBERAREQEREBERASv5/LoweEus5UA0rW3WCN9Ska6depPlr13LCZPkj9YfE60r3x8Fle34PkEbrT5isEWH5mv4GUzzmGNypFT4Z8EL+S6rOZfIGQalU9OTahrqBJSomtl6ugHWz5nZlx9UKP12b/O5P+rNBE8i79lveteRn/qhR+uzf53J/wBWUedYPDPLl+PfKY4yrZdVbfbatuK/uu9Yd296o6Y60e2vvibyUPi3Ae3HTI45eq/FJdV/WVkasqPydfL9pUPpL69+cy96ixparFuqDVEFWAII8iD5ET7mL8BcklLfRaW6qWT2+G36WO3nX/aqY9OvRWT4GbSetL2djMiIkhERAREQM54r8WJwFtdONU+RlZG/ZY9ZALa8yzHsiD1J3+7sdVz89zOKnXlcVW6eq05QNgHyBQBiPgD3kHiQLf6bMw5H2q8OkV79EJUtr/m/zMu/F/ibI8O9T0YFl9NdRse5bUULrq6h0t7x0AD2+MC/4/KGdgV2orKLEVwrjTKGAOmHow3oiSJX+HuUHN8HTkIpUX1q4Uneuob1v1lhAREQEREBErF5/FflTj03K9wBLInvFdfp62E+XVrc865jLfi+Pz2dm9jl25Kdyfzd6MQmvgLE934brT1aEeU+HrEREJIiICIkXlOQq4njnuz26a6lLM3wA+Q7k/IdzAq8rxOlNlhqousqoJFtyBCilftdi4d+j73Qp13HcggWq8hSzALamzrQ6hs77jtv17fxmbxq8rjsS/HwaPa+0svau3rQKvt2NmrVJDgqWPZVbYA9SdaHi8BeP42qpe/sq0TqI7noAG/8ITOfbq2bUt3S1idWwOnqG9n01vcHMqF3SbE6t66eob38Nb3OvQN70I6BvehI90/y+Rcrb6CD0+YB8j8D8DK7H52q/isa9Ffoy/Y9AIGx7VepervodvPRP4yzdfcPT6zF8V4R+hcJx4WrV9H0b2v5wkAomn173Se/w/CSq1N3LY2PaVvvqVh5q1igj94JnynNYruAmRSSSAALF2Sfxn1fxGNkWlsjHqZj5s1akn95I7z5ThMVHBTGpBBBBFabBH4QIDeLcdcjMRhYGwE67AVHvL0dZNff3tDsd60SPiDJ+NWiITjqFDkudADbN3JOvMmZHxL4YycvCzH45V9u9tvsgWAFlN1FVTqT93uvWN671J6TXYpHsQAQSmlbR3pgBsH5zh9b3k/F8XWIiecuREQPPOZ46zi+bFfHdizvlYR8gL17345PotyksP3ufuib/hOUr5riq78T7Ni70fNT5Mp+DK21I9CDKjxXyL4eGlXG6+k5L+zp7b6WIPVYf2a12x/cB6y34Ti6+F4qujD301rrZ82J7szH1Zm2xPqSZ6vpMsrj7s8k6IidSrJ+AvEN3PvmjO6f9mzbqU6Rr3E1rfc7Mc54hvwfH+BiUdHsspby+werdakjR327/Iyp/ojOsjlQfMcnk7H4j/8AY8UDq/pf4rp9Kssn5DoI/wA4HoUREDJeK/C92Zy9Wd4btSrLpUp+cBNdtZ79D67jR7gjevh5EV/MU85zvE2Y12PhVLcjVvb7axtK40SqhN71vWzN7ECt8N8X+ROAoxy/X7CpE6ta30jW9bOv4yyiICIiBTeIeabimqTEpN1uQzLWvUqLtVLEsx8hoE9gx7eUxOVyORztzI72ZTAkNRhk04yEeYtyW01mvUJ/cmp8ZL0ZvH2D7maoP7rKrk/zYS6UBR7vaWxnWO3O43jK8J4ZuoCfTLUprrYMuLhL7OoEHfvvrrt7+f2QfUGaK3ApuoKXVIyM3UylQQW3vZBGid99yREvxzXK1Q81yF/AZ30l2azE6QL69bNIH9cmhtlH3x3Oh1DyIOnptW+kNSwZWAIYHYIPkQfUSMRsd5kjlDwJmKpDNg5Dla60Us9FpBbpRVBZqmAYgKCUP7J7Vyjo1bPqtzEzH16xP0Mv+Tyf9KPr1ifoZf8AJ5P+lKNuxp5g/F/LDJ5MjRenBatmQf1+a+vo9A+OiVc/Amv4GSuW8f1U8ZY3GUZVloU9CHEyAC3psmvsPU/IGV/gPBTlLK7aH9rj4vUy2ka+kZlw3dcQRsdPUUUehNg+6IS1nhjiDxHGayCGutY2X2D79r/aP9kdlUegVR6S2iICIiAiIgIiICZDkV+rfikXL2x89lS34Jk61W/yFg1WfmK/jNfIHPYdPIcNbXymhUyN1knXSNb6t+hHmD6alNmEzxuNJXWJhPDHj2s8ZXXzK5ByFrUkrjXMbKz9i7SIQBYuj8iSPSXH10xv1eX/ACWT/pTyLo2S8417GjiUnH+KKOQzFroTJDN5F8W9F8t92asKPxMrcXxiz4drX0hXqyaqwvV2eq3IFAsB16Hr2PivwIk4+n2ZXnEdid4YpbleWtzstSB71OMjAgrSp95yD5NY43/ZVJqYievjjMZyMyIiWGN5DwbdRztuV4WzDjPka9tW1Ysrdh5N0kjpb5g9/wCM7+HfCDYPONm85knKymr9mH6AiV1730ogJ1s+pPx+J3q4gIiICIiAiIgIiIGa/pA93w+HH9Vk4j7+S317/wANy6ld4g5+ri8/HpzUJGUXHXoFU6SgBffoWZVB+JE7YGcM17QoI9la1Z36lQDsfLvL4uffPhKiIl3OTzzkM+zmeZFnHn3mazGwT2OiP+05Wj5hB7inyOtffmi8Y5zDHTFwX6LcrqUv+qpXvbb8uleyn9JlkTwRhJePpdadNbVrViJ+hip9k69DaffPyFfwla0x9p1q6x0IASToAbPmfmZ9T8iWZv2ZziW+r3iVsdu2PmF7aPgl3nbX8g3e1R/xPhNFK3xFxX5Y4pq626LAQ9VnrXah2jfPTa2PUbHrK2dX15eNX0SJxN9uTxlb8hX7O1kBevYPS3qAQdEb8pLmbtIiICIiAiIgJi/HnIV5D/RshumipPpGaw9KFJ6a/wB9rAjXmVVx6ibG9zXSxrUsQCQo1skeg327+XeYDh+Gtz+Y6OTXuHXKzD6PkNr2FCnXvJSgUn02tZ9WgaLwhxz0475HJL05GWQ7r+rQD83UPki9j+0XPrNBEQEx2f4I+lYdAS7pspyGsLhft1NeLzWRvy6lQ7+KfMibGIETjeRq5THL4TbAd0OwQQ1bFWBBAIIIPnJcy+Ufq74oFvlj57KlnwTJA0j/ACFigVn5rX8ZqICIiAiIgIiICIiAiIgJzyL1xqGfIYKqAlmY6AA7kknyAE/MnITEx2fKYIiAszMQAoHckk+QEy2PQ3jO5bc9GXBVg1VLDRyCDtbLVPlXvTIh8+zMPIQO+Vgp4ryMe5RvGbHykYMGViLjV0lQRvRCkg9vukec+vDvA218JdT4iYWNdZZ1MjMpdCFUMSNFXIGz0nsSdTSxAzH1RbG/7pz8urX3Wdbl/hcrN/BhPk4vLYe+h8TJHoGWyhvxYGxT/dE1MSe1W4Y36eZY/G3eJr8n6d012PkLRk19RJqxKx1CusgDq9tsMW7drD+iBPQEUIgCDQA0APQCUHilPyJyiZ9Q9zS1ZQH6kn3LD/wmOyf0Wf4TQA7HaXxc22WUiIlmRESNyWdXxfH2XZrdNdSMzH4BRv8AE/L1kDH53iTL49uQFtnuayBit0r+btppWzo7j3+oEuNg/wC7cfCbDkM7Jxwn0DF9uGXbH2qJo/DTecgP4co53w89fJVWIMtlusQt76WEL2DDyI0AdfMeRmjVelQB6TKu/GcnGf8AyvyH/hp/ma5xy+bvxvEdCPVYVsxLXemsIxWxXpAJYkb0GYdjo78vhp5Fbj0blFvO+ta3rHft0uyse3x2ohKp8O8tdmYLvdXYx+kZChfzalFRyFB94Dy/f5d5b2ZDoilaXJI7gFNr+/bgfw3GBgpgIwo3p7HsOzv3nJJ/DckyOLSz8Rrch0VStLtsdwCnu/I7cf4bnRbSWXaMNjZO190/A9/P92xOsRxHZ+MpScrmKci7Hy2p9nbdXVWqVlB7Bim7OpSz9bKSdMugQBo+8b7hM78qcNTd09Ptqq36fh1qDr/GQsvw3Vk22astRLju2tH0lhI0Se212Ox6Su/WXFaCqsLWAAAAAPIAeQElD6iIgIiIEPl+Or5fjbKcse5YpB12I+BB9CDog+hAnzwiX1cVWvLsrXKunZPJiOwbyGiw0xHoSR31uTogIiICIiAiIgIiICIiBD5Ti6eWoCcgnWiur9JJ0SvcdQ8mG++jsdhJkRAREQEREDnkUrk0MmQoZXBVlPkQRog/IiVHB8bZxHGLTkWe0FZZUbvv2YPuBifNgugT663LuYLmMl+O8ZX5HU3saqsZLk6j0iq32v5wDyBRwhJ/RNnwky8Uzx8pxrbr0oH59lXf6RA/znP8oU/ra/76/wDzM3x/CvzngnB6DjsRTWxOTR7cd0Hce+uj89mcfqHb8OK/9t/6iW8mP+FatM2qxwK7EJPkAwJ/zlLlL9YPEq0DvRhlLbz6Pd9qqv8Acva1v/L+JkPG8F5GLeHxTxiOp2rrx2mB+IIyNiT/AAG/0Sq/Eyx/tGPaWtY/13tfeFw+T9xr7pQr90SLl1fDV43rVRESrYiIgIiICIiAiIgIiICIiAiIgIiICIiAiIgIiICIiAiIgIiICIiAnB8Op2cvWpNqhXJUe+o3oN8QNnsfifjO8QOWNjpiY6piqqIgAVVAAUDyAA7ACdYiAmX8YUPx19fIYKktigi5B52Yrd3HzKf7xf7LD701E/CNjvA+Me9cmhXx2DK4DKw8iD3BHyInSUvGfRPDr04NFnSzi1qa2JJ6QSxVTr7K70B6AfKWeJlpm1lsVuoBnQn9pCVYfgQR+EDvERARK085QOMsvLn2dTWK7dJ7NUxRu2tnTAjt5yygIiICIiAiIgIiICIiAiIgIiICIiAiIgIiICIiAiIgIiICIiAiIgIicM/Mr4/Ce3MYKlaszMfRVGyYGX8UcPbyniOs4oKtXi2tVbo9K3rbSyAn9rTAj1UuJ38G47Z/hdhytD1G67KZqn2rAPa512O/XsQe40ZYeFmyL+ONvLEh73Ni1HX5ms66E/tBQC37Rb01LiBQfU3B/VN/6tv/AN5P4rhcfiWY4CFevW9u7eW9faY68/SWEQPPcjwxbZ4Wy9+39q9+YyVC1wrB73ZfcDdOmUg/PfeehREBERAREQEREBERAREQEREBERAREQEREBERAREQEREBERAREQERECBzvJDiOJsuZeoVjet633A89dpE5DMx+R5GvFvVLVtR7D7wIBoaogEDz2WB/wCX13O/iXjm5fgraaSoNi6HV5eY8+xnH8hJT4gqvw0rRa6r0YKoBJsNRHkO4HSfP4iBcxEQEREBERAREQEREBERAREQEREBERAREQERED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AutoShape 4" descr="data:image/jpeg;base64,/9j/4AAQSkZJRgABAQAAAQABAAD/2wCEAAkGBxEHBhUUBxIWFhUTFhYbGRYXGBwfHhsZGSAdISAhHyAeHCkjHB8lICYdIjItJSorLi46Gx80ODMsNygtLisBCgoKDg0OGw8QGzUkHiUsLCwsLCwrKywsLi4sLCwsLCwsLCwsNDQsMDcsLCwsNCwsKywsLCwsLCwrMCwsLCwsLP/AABEIAK4BIgMBIgACEQEDEQH/xAAbAAEAAwEBAQEAAAAAAAAAAAAABAUGAwcCAf/EAEUQAAICAgECAwQFCAcFCQAAAAECAAMEEQUSIQYxQRMiUWEUFjJCgRUjUlNicZGUB0NykqGx0yQzc4LkNDVVg5OV0dLh/8QAGQEBAAMBAQAAAAAAAAAAAAAAAAECAwQF/8QAIBEBAQADAAEFAQEAAAAAAAAAAAECAxESBCExQVEiE//aAAwDAQACEQMRAD8A9xiIgIiICIiAiIgIiICIiAiIgIiICIiAiIgIiICIiB+FgD3PnP2Y6rExc/Jzm8QhC9VpG7POqkIpQoT9gEbbqGu/V37drzwrbbf4bx2zixsamssWGmJIHcj0J8zAtYiICIiAiIgIiICIiAiIgIiICIiAiIgIiICIiAiIgIiICIiAiIgIiICIiAiIgV3K8NRyRDZFNTWoD7O16kc1t6FeodtHR/CYzhOdtw+YFnKEj2rri5abPTTloAK7FBPu1XLry7bKepM9EmI8d8bXjXHJyV3j3oMfNUfqifzd3yNTE7PorE/dEDbxM94N5KzIxHx+VbeTiEV2N+sXXuWj5WL3+R6h6TQwEREBERAREQEREBERAREQEREBERAREQEREBERAREQEREBERAREQEREBERASv5/LoweEus5UA0rW3WCN9Ska6depPlr13LCZPkj9YfE60r3x8Fle34PkEbrT5isEWH5mv4GUzzmGNypFT4Z8EL+S6rOZfIGQalU9OTahrqBJSomtl6ugHWz5nZlx9UKP12b/O5P+rNBE8i79lveteRn/qhR+uzf53J/wBWUedYPDPLl+PfKY4yrZdVbfbatuK/uu9Yd296o6Y60e2vvibyUPi3Ae3HTI45eq/FJdV/WVkasqPydfL9pUPpL69+cy96ixparFuqDVEFWAII8iD5ET7mL8BcklLfRaW6qWT2+G36WO3nX/aqY9OvRWT4GbSetL2djMiIkhERAREQM54r8WJwFtdONU+RlZG/ZY9ZALa8yzHsiD1J3+7sdVz89zOKnXlcVW6eq05QNgHyBQBiPgD3kHiQLf6bMw5H2q8OkV79EJUtr/m/zMu/F/ibI8O9T0YFl9NdRse5bUULrq6h0t7x0AD2+MC/4/KGdgV2orKLEVwrjTKGAOmHow3oiSJX+HuUHN8HTkIpUX1q4Uneuob1v1lhAREQEREBErF5/FflTj03K9wBLInvFdfp62E+XVrc865jLfi+Pz2dm9jl25Kdyfzd6MQmvgLE934brT1aEeU+HrEREJIiICIkXlOQq4njnuz26a6lLM3wA+Q7k/IdzAq8rxOlNlhqousqoJFtyBCilftdi4d+j73Qp13HcggWq8hSzALamzrQ6hs77jtv17fxmbxq8rjsS/HwaPa+0svau3rQKvt2NmrVJDgqWPZVbYA9SdaHi8BeP42qpe/sq0TqI7noAG/8ITOfbq2bUt3S1idWwOnqG9n01vcHMqF3SbE6t66eob38Nb3OvQN70I6BvehI90/y+Rcrb6CD0+YB8j8D8DK7H52q/isa9Ffoy/Y9AIGx7VepervodvPRP4yzdfcPT6zF8V4R+hcJx4WrV9H0b2v5wkAomn173Se/w/CSq1N3LY2PaVvvqVh5q1igj94JnynNYruAmRSSSAALF2Sfxn1fxGNkWlsjHqZj5s1akn95I7z5ThMVHBTGpBBBBFabBH4QIDeLcdcjMRhYGwE67AVHvL0dZNff3tDsd60SPiDJ+NWiITjqFDkudADbN3JOvMmZHxL4YycvCzH45V9u9tvsgWAFlN1FVTqT93uvWN671J6TXYpHsQAQSmlbR3pgBsH5zh9b3k/F8XWIiecuREQPPOZ46zi+bFfHdizvlYR8gL17345PotyksP3ufuib/hOUr5riq78T7Ni70fNT5Mp+DK21I9CDKjxXyL4eGlXG6+k5L+zp7b6WIPVYf2a12x/cB6y34Ti6+F4qujD301rrZ82J7szH1Zm2xPqSZ6vpMsrj7s8k6IidSrJ+AvEN3PvmjO6f9mzbqU6Rr3E1rfc7Mc54hvwfH+BiUdHsspby+werdakjR327/Iyp/ojOsjlQfMcnk7H4j/8AY8UDq/pf4rp9Kssn5DoI/wA4HoUREDJeK/C92Zy9Wd4btSrLpUp+cBNdtZ79D67jR7gjevh5EV/MU85zvE2Y12PhVLcjVvb7axtK40SqhN71vWzN7ECt8N8X+ROAoxy/X7CpE6ta30jW9bOv4yyiICIiBTeIeabimqTEpN1uQzLWvUqLtVLEsx8hoE9gx7eUxOVyORztzI72ZTAkNRhk04yEeYtyW01mvUJ/cmp8ZL0ZvH2D7maoP7rKrk/zYS6UBR7vaWxnWO3O43jK8J4ZuoCfTLUprrYMuLhL7OoEHfvvrrt7+f2QfUGaK3ApuoKXVIyM3UylQQW3vZBGid99yREvxzXK1Q81yF/AZ30l2azE6QL69bNIH9cmhtlH3x3Oh1DyIOnptW+kNSwZWAIYHYIPkQfUSMRsd5kjlDwJmKpDNg5Dla60Us9FpBbpRVBZqmAYgKCUP7J7Vyjo1bPqtzEzH16xP0Mv+Tyf9KPr1ifoZf8AJ5P+lKNuxp5g/F/LDJ5MjRenBatmQf1+a+vo9A+OiVc/Amv4GSuW8f1U8ZY3GUZVloU9CHEyAC3psmvsPU/IGV/gPBTlLK7aH9rj4vUy2ka+kZlw3dcQRsdPUUUehNg+6IS1nhjiDxHGayCGutY2X2D79r/aP9kdlUegVR6S2iICIiAiIgIiICZDkV+rfikXL2x89lS34Jk61W/yFg1WfmK/jNfIHPYdPIcNbXymhUyN1knXSNb6t+hHmD6alNmEzxuNJXWJhPDHj2s8ZXXzK5ByFrUkrjXMbKz9i7SIQBYuj8iSPSXH10xv1eX/ACWT/pTyLo2S8417GjiUnH+KKOQzFroTJDN5F8W9F8t92asKPxMrcXxiz4drX0hXqyaqwvV2eq3IFAsB16Hr2PivwIk4+n2ZXnEdid4YpbleWtzstSB71OMjAgrSp95yD5NY43/ZVJqYievjjMZyMyIiWGN5DwbdRztuV4WzDjPka9tW1Ysrdh5N0kjpb5g9/wCM7+HfCDYPONm85knKymr9mH6AiV1730ogJ1s+pPx+J3q4gIiICIiAiIgIiIGa/pA93w+HH9Vk4j7+S317/wANy6ld4g5+ri8/HpzUJGUXHXoFU6SgBffoWZVB+JE7YGcM17QoI9la1Z36lQDsfLvL4uffPhKiIl3OTzzkM+zmeZFnHn3mazGwT2OiP+05Wj5hB7inyOtffmi8Y5zDHTFwX6LcrqUv+qpXvbb8uleyn9JlkTwRhJePpdadNbVrViJ+hip9k69DaffPyFfwla0x9p1q6x0IASToAbPmfmZ9T8iWZv2ZziW+r3iVsdu2PmF7aPgl3nbX8g3e1R/xPhNFK3xFxX5Y4pq626LAQ9VnrXah2jfPTa2PUbHrK2dX15eNX0SJxN9uTxlb8hX7O1kBevYPS3qAQdEb8pLmbtIiICIiAiIgJi/HnIV5D/RshumipPpGaw9KFJ6a/wB9rAjXmVVx6ibG9zXSxrUsQCQo1skeg327+XeYDh+Gtz+Y6OTXuHXKzD6PkNr2FCnXvJSgUn02tZ9WgaLwhxz0475HJL05GWQ7r+rQD83UPki9j+0XPrNBEQEx2f4I+lYdAS7pspyGsLhft1NeLzWRvy6lQ7+KfMibGIETjeRq5THL4TbAd0OwQQ1bFWBBAIIIPnJcy+Ufq74oFvlj57KlnwTJA0j/ACFigVn5rX8ZqICIiAiIgIiICIiAiIgJzyL1xqGfIYKqAlmY6AA7kknyAE/MnITEx2fKYIiAszMQAoHckk+QEy2PQ3jO5bc9GXBVg1VLDRyCDtbLVPlXvTIh8+zMPIQO+Vgp4ryMe5RvGbHykYMGViLjV0lQRvRCkg9vukec+vDvA218JdT4iYWNdZZ1MjMpdCFUMSNFXIGz0nsSdTSxAzH1RbG/7pz8urX3Wdbl/hcrN/BhPk4vLYe+h8TJHoGWyhvxYGxT/dE1MSe1W4Y36eZY/G3eJr8n6d012PkLRk19RJqxKx1CusgDq9tsMW7drD+iBPQEUIgCDQA0APQCUHilPyJyiZ9Q9zS1ZQH6kn3LD/wmOyf0Wf4TQA7HaXxc22WUiIlmRESNyWdXxfH2XZrdNdSMzH4BRv8AE/L1kDH53iTL49uQFtnuayBit0r+btppWzo7j3+oEuNg/wC7cfCbDkM7Jxwn0DF9uGXbH2qJo/DTecgP4co53w89fJVWIMtlusQt76WEL2DDyI0AdfMeRmjVelQB6TKu/GcnGf8AyvyH/hp/ma5xy+bvxvEdCPVYVsxLXemsIxWxXpAJYkb0GYdjo78vhp5Fbj0blFvO+ta3rHft0uyse3x2ohKp8O8tdmYLvdXYx+kZChfzalFRyFB94Dy/f5d5b2ZDoilaXJI7gFNr+/bgfw3GBgpgIwo3p7HsOzv3nJJ/DckyOLSz8Rrch0VStLtsdwCnu/I7cf4bnRbSWXaMNjZO190/A9/P92xOsRxHZ+MpScrmKci7Hy2p9nbdXVWqVlB7Bim7OpSz9bKSdMugQBo+8b7hM78qcNTd09Ptqq36fh1qDr/GQsvw3Vk22astRLju2tH0lhI0Se212Ox6Su/WXFaCqsLWAAAAAPIAeQElD6iIgIiIEPl+Or5fjbKcse5YpB12I+BB9CDog+hAnzwiX1cVWvLsrXKunZPJiOwbyGiw0xHoSR31uTogIiICIiAiIgIiICIiBD5Ti6eWoCcgnWiur9JJ0SvcdQ8mG++jsdhJkRAREQEREDnkUrk0MmQoZXBVlPkQRog/IiVHB8bZxHGLTkWe0FZZUbvv2YPuBifNgugT663LuYLmMl+O8ZX5HU3saqsZLk6j0iq32v5wDyBRwhJ/RNnwky8Uzx8pxrbr0oH59lXf6RA/znP8oU/ra/76/wDzM3x/CvzngnB6DjsRTWxOTR7cd0Hce+uj89mcfqHb8OK/9t/6iW8mP+FatM2qxwK7EJPkAwJ/zlLlL9YPEq0DvRhlLbz6Pd9qqv8Acva1v/L+JkPG8F5GLeHxTxiOp2rrx2mB+IIyNiT/AAG/0Sq/Eyx/tGPaWtY/13tfeFw+T9xr7pQr90SLl1fDV43rVRESrYiIgIiICIiAiIgIiICIiAiIgIiICIiAiIgIiICIiAiIgIiICIiAnB8Op2cvWpNqhXJUe+o3oN8QNnsfifjO8QOWNjpiY6piqqIgAVVAAUDyAA7ACdYiAmX8YUPx19fIYKktigi5B52Yrd3HzKf7xf7LD701E/CNjvA+Me9cmhXx2DK4DKw8iD3BHyInSUvGfRPDr04NFnSzi1qa2JJ6QSxVTr7K70B6AfKWeJlpm1lsVuoBnQn9pCVYfgQR+EDvERARK085QOMsvLn2dTWK7dJ7NUxRu2tnTAjt5yygIiICIiAiIgIiICIiAiIgIiICIiAiIgIiICIiAiIgIiICIiAiIgIicM/Mr4/Ce3MYKlaszMfRVGyYGX8UcPbyniOs4oKtXi2tVbo9K3rbSyAn9rTAj1UuJ38G47Z/hdhytD1G67KZqn2rAPa512O/XsQe40ZYeFmyL+ONvLEh73Ni1HX5ms66E/tBQC37Rb01LiBQfU3B/VN/6tv/AN5P4rhcfiWY4CFevW9u7eW9faY68/SWEQPPcjwxbZ4Wy9+39q9+YyVC1wrB73ZfcDdOmUg/PfeehREBERAREQEREBERAREQEREBERAREQEREBERAREQEREBERAREQERECBzvJDiOJsuZeoVjet633A89dpE5DMx+R5GvFvVLVtR7D7wIBoaogEDz2WB/wCX13O/iXjm5fgraaSoNi6HV5eY8+xnH8hJT4gqvw0rRa6r0YKoBJsNRHkO4HSfP4iBcxEQEREBERAREQEREBERAREQEREBERAREQERED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6677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58321" y="1788855"/>
            <a:ext cx="5549597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 smtClean="0"/>
              <a:t>READ THE QUESTION</a:t>
            </a:r>
          </a:p>
          <a:p>
            <a:pPr algn="ctr"/>
            <a:endParaRPr lang="en-US" sz="3200" b="1" dirty="0"/>
          </a:p>
          <a:p>
            <a:pPr algn="ctr"/>
            <a:r>
              <a:rPr lang="en-US" sz="3200" b="1" dirty="0" smtClean="0"/>
              <a:t>ANSWERE THE QUESTION</a:t>
            </a:r>
          </a:p>
          <a:p>
            <a:pPr algn="ctr"/>
            <a:endParaRPr lang="en-US" sz="3200" b="1" dirty="0"/>
          </a:p>
          <a:p>
            <a:pPr algn="ctr"/>
            <a:r>
              <a:rPr lang="en-US" sz="4800" b="1" dirty="0" smtClean="0"/>
              <a:t>READ THE QUESTION</a:t>
            </a:r>
            <a:endParaRPr 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16697528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291</Words>
  <Application>Microsoft Office PowerPoint</Application>
  <PresentationFormat>On-screen Show (4:3)</PresentationFormat>
  <Paragraphs>51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Laneuville</dc:creator>
  <cp:lastModifiedBy>Laneuville</cp:lastModifiedBy>
  <cp:revision>9</cp:revision>
  <dcterms:created xsi:type="dcterms:W3CDTF">2014-09-21T13:28:19Z</dcterms:created>
  <dcterms:modified xsi:type="dcterms:W3CDTF">2014-09-21T14:43:30Z</dcterms:modified>
</cp:coreProperties>
</file>